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6"/>
  </p:notesMasterIdLst>
  <p:sldIdLst>
    <p:sldId id="266" r:id="rId3"/>
    <p:sldId id="267" r:id="rId4"/>
    <p:sldId id="274" r:id="rId5"/>
    <p:sldId id="275" r:id="rId6"/>
    <p:sldId id="276" r:id="rId7"/>
    <p:sldId id="277" r:id="rId8"/>
    <p:sldId id="278" r:id="rId9"/>
    <p:sldId id="279" r:id="rId10"/>
    <p:sldId id="280" r:id="rId11"/>
    <p:sldId id="273" r:id="rId12"/>
    <p:sldId id="281" r:id="rId13"/>
    <p:sldId id="282" r:id="rId14"/>
    <p:sldId id="283" r:id="rId15"/>
    <p:sldId id="293" r:id="rId16"/>
    <p:sldId id="284" r:id="rId17"/>
    <p:sldId id="285" r:id="rId18"/>
    <p:sldId id="286" r:id="rId19"/>
    <p:sldId id="287" r:id="rId20"/>
    <p:sldId id="288" r:id="rId21"/>
    <p:sldId id="289" r:id="rId22"/>
    <p:sldId id="290" r:id="rId23"/>
    <p:sldId id="291" r:id="rId24"/>
    <p:sldId id="269"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68C419-B567-B596-0A54-2073AD9539CF}" name="Tang, James" initials="TJ" userId="S::james.tang@cpuc.ca.gov::10fad88d-56f0-4dad-bbdd-c93bf7490465" providerId="AD"/>
  <p188:author id="{875D6B36-ED8C-F9A9-F1AA-CE98D9338114}" name="Liu, Lingbo" initials="LL" userId="S::Lingbo.Liu@cpuc.ca.gov::b4dffc1e-1a1c-4297-b24c-3ff6c3a9c7f6" providerId="AD"/>
  <p188:author id="{43DAD185-134F-ACF7-230D-C2ACDA23119C}" name="Castro, Stacie M." initials="CSM" userId="S::stacie.castro@cpuc.ca.gov::7d4db2b9-328a-483a-a06f-176fafd31bf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ang, James" initials="TJ" lastIdx="5" clrIdx="0">
    <p:extLst>
      <p:ext uri="{19B8F6BF-5375-455C-9EA6-DF929625EA0E}">
        <p15:presenceInfo xmlns:p15="http://schemas.microsoft.com/office/powerpoint/2012/main" userId="S::james.tang@cpuc.ca.gov::10fad88d-56f0-4dad-bbdd-c93bf7490465" providerId="AD"/>
      </p:ext>
    </p:extLst>
  </p:cmAuthor>
  <p:cmAuthor id="2" name="Liu, Lingbo" initials="LL" lastIdx="8" clrIdx="1">
    <p:extLst>
      <p:ext uri="{19B8F6BF-5375-455C-9EA6-DF929625EA0E}">
        <p15:presenceInfo xmlns:p15="http://schemas.microsoft.com/office/powerpoint/2012/main" userId="S::Lingbo.Liu@cpuc.ca.gov::b4dffc1e-1a1c-4297-b24c-3ff6c3a9c7f6" providerId="AD"/>
      </p:ext>
    </p:extLst>
  </p:cmAuthor>
  <p:cmAuthor id="3" name="Huang, Xiao Selena" initials="HXS" lastIdx="5" clrIdx="2">
    <p:extLst>
      <p:ext uri="{19B8F6BF-5375-455C-9EA6-DF929625EA0E}">
        <p15:presenceInfo xmlns:p15="http://schemas.microsoft.com/office/powerpoint/2012/main" userId="S::XiaoSelena.Huang@cpuc.ca.gov::f02c0510-85b0-49fd-b03d-01684505b5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4249" autoAdjust="0"/>
  </p:normalViewPr>
  <p:slideViewPr>
    <p:cSldViewPr>
      <p:cViewPr varScale="1">
        <p:scale>
          <a:sx n="68" d="100"/>
          <a:sy n="68" d="100"/>
        </p:scale>
        <p:origin x="139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CBBB086-37CA-486B-8714-0F09466C3B5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21507" name="Rectangle 3">
            <a:extLst>
              <a:ext uri="{FF2B5EF4-FFF2-40B4-BE49-F238E27FC236}">
                <a16:creationId xmlns:a16="http://schemas.microsoft.com/office/drawing/2014/main" id="{77834D01-D167-48EC-83BF-7BB2494BEA78}"/>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076" name="Rectangle 4">
            <a:extLst>
              <a:ext uri="{FF2B5EF4-FFF2-40B4-BE49-F238E27FC236}">
                <a16:creationId xmlns:a16="http://schemas.microsoft.com/office/drawing/2014/main" id="{98F72B79-D5F4-492D-8693-2C402C6B71B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a:extLst>
              <a:ext uri="{FF2B5EF4-FFF2-40B4-BE49-F238E27FC236}">
                <a16:creationId xmlns:a16="http://schemas.microsoft.com/office/drawing/2014/main" id="{40EECECF-FBE2-4B3D-B10E-0C2CAF6C5F17}"/>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a:extLst>
              <a:ext uri="{FF2B5EF4-FFF2-40B4-BE49-F238E27FC236}">
                <a16:creationId xmlns:a16="http://schemas.microsoft.com/office/drawing/2014/main" id="{40108E6C-CE00-42FA-BCA0-34D50EBC8BBE}"/>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21511" name="Rectangle 7">
            <a:extLst>
              <a:ext uri="{FF2B5EF4-FFF2-40B4-BE49-F238E27FC236}">
                <a16:creationId xmlns:a16="http://schemas.microsoft.com/office/drawing/2014/main" id="{38F6C589-01C3-46EF-81AE-F2FA42BA880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540C28E-5346-447A-9314-E9BC0A7B810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1D0357EA-3E0F-44CE-A197-A9832E4FB5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AA0A29C-FAAB-4AD1-8EB8-CFE0FE22CB8E}" type="slidenum">
              <a:rPr lang="en-US" altLang="en-US"/>
              <a:pPr>
                <a:spcBef>
                  <a:spcPct val="0"/>
                </a:spcBef>
              </a:pPr>
              <a:t>1</a:t>
            </a:fld>
            <a:endParaRPr lang="en-US" altLang="en-US" dirty="0"/>
          </a:p>
        </p:txBody>
      </p:sp>
      <p:sp>
        <p:nvSpPr>
          <p:cNvPr id="5123" name="Rectangle 2">
            <a:extLst>
              <a:ext uri="{FF2B5EF4-FFF2-40B4-BE49-F238E27FC236}">
                <a16:creationId xmlns:a16="http://schemas.microsoft.com/office/drawing/2014/main" id="{DACB6050-F7D1-4EA7-8FBC-ACE2739912A8}"/>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E3BB1FB5-3C76-4AD7-99F6-CE8B8265E3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10</a:t>
            </a:fld>
            <a:endParaRPr lang="en-US" altLang="en-US" dirty="0"/>
          </a:p>
        </p:txBody>
      </p:sp>
    </p:spTree>
    <p:extLst>
      <p:ext uri="{BB962C8B-B14F-4D97-AF65-F5344CB8AC3E}">
        <p14:creationId xmlns:p14="http://schemas.microsoft.com/office/powerpoint/2010/main" val="126635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11</a:t>
            </a:fld>
            <a:endParaRPr lang="en-US" altLang="en-US" dirty="0"/>
          </a:p>
        </p:txBody>
      </p:sp>
    </p:spTree>
    <p:extLst>
      <p:ext uri="{BB962C8B-B14F-4D97-AF65-F5344CB8AC3E}">
        <p14:creationId xmlns:p14="http://schemas.microsoft.com/office/powerpoint/2010/main" val="3909032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12</a:t>
            </a:fld>
            <a:endParaRPr lang="en-US" altLang="en-US" dirty="0"/>
          </a:p>
        </p:txBody>
      </p:sp>
    </p:spTree>
    <p:extLst>
      <p:ext uri="{BB962C8B-B14F-4D97-AF65-F5344CB8AC3E}">
        <p14:creationId xmlns:p14="http://schemas.microsoft.com/office/powerpoint/2010/main" val="3409224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13</a:t>
            </a:fld>
            <a:endParaRPr lang="en-US" altLang="en-US" dirty="0"/>
          </a:p>
        </p:txBody>
      </p:sp>
    </p:spTree>
    <p:extLst>
      <p:ext uri="{BB962C8B-B14F-4D97-AF65-F5344CB8AC3E}">
        <p14:creationId xmlns:p14="http://schemas.microsoft.com/office/powerpoint/2010/main" val="247433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14</a:t>
            </a:fld>
            <a:endParaRPr lang="en-US" altLang="en-US" dirty="0"/>
          </a:p>
        </p:txBody>
      </p:sp>
    </p:spTree>
    <p:extLst>
      <p:ext uri="{BB962C8B-B14F-4D97-AF65-F5344CB8AC3E}">
        <p14:creationId xmlns:p14="http://schemas.microsoft.com/office/powerpoint/2010/main" val="789146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15</a:t>
            </a:fld>
            <a:endParaRPr lang="en-US" altLang="en-US" dirty="0"/>
          </a:p>
        </p:txBody>
      </p:sp>
    </p:spTree>
    <p:extLst>
      <p:ext uri="{BB962C8B-B14F-4D97-AF65-F5344CB8AC3E}">
        <p14:creationId xmlns:p14="http://schemas.microsoft.com/office/powerpoint/2010/main" val="2166875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16</a:t>
            </a:fld>
            <a:endParaRPr lang="en-US" altLang="en-US" dirty="0"/>
          </a:p>
        </p:txBody>
      </p:sp>
    </p:spTree>
    <p:extLst>
      <p:ext uri="{BB962C8B-B14F-4D97-AF65-F5344CB8AC3E}">
        <p14:creationId xmlns:p14="http://schemas.microsoft.com/office/powerpoint/2010/main" val="490935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17</a:t>
            </a:fld>
            <a:endParaRPr lang="en-US" altLang="en-US" dirty="0"/>
          </a:p>
        </p:txBody>
      </p:sp>
    </p:spTree>
    <p:extLst>
      <p:ext uri="{BB962C8B-B14F-4D97-AF65-F5344CB8AC3E}">
        <p14:creationId xmlns:p14="http://schemas.microsoft.com/office/powerpoint/2010/main" val="1372940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18</a:t>
            </a:fld>
            <a:endParaRPr lang="en-US" altLang="en-US" dirty="0"/>
          </a:p>
        </p:txBody>
      </p:sp>
    </p:spTree>
    <p:extLst>
      <p:ext uri="{BB962C8B-B14F-4D97-AF65-F5344CB8AC3E}">
        <p14:creationId xmlns:p14="http://schemas.microsoft.com/office/powerpoint/2010/main" val="289330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19</a:t>
            </a:fld>
            <a:endParaRPr lang="en-US" altLang="en-US" dirty="0"/>
          </a:p>
        </p:txBody>
      </p:sp>
    </p:spTree>
    <p:extLst>
      <p:ext uri="{BB962C8B-B14F-4D97-AF65-F5344CB8AC3E}">
        <p14:creationId xmlns:p14="http://schemas.microsoft.com/office/powerpoint/2010/main" val="1708240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2</a:t>
            </a:fld>
            <a:endParaRPr lang="en-US" altLang="en-US" dirty="0"/>
          </a:p>
        </p:txBody>
      </p:sp>
    </p:spTree>
    <p:extLst>
      <p:ext uri="{BB962C8B-B14F-4D97-AF65-F5344CB8AC3E}">
        <p14:creationId xmlns:p14="http://schemas.microsoft.com/office/powerpoint/2010/main" val="10295193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20</a:t>
            </a:fld>
            <a:endParaRPr lang="en-US" altLang="en-US" dirty="0"/>
          </a:p>
        </p:txBody>
      </p:sp>
    </p:spTree>
    <p:extLst>
      <p:ext uri="{BB962C8B-B14F-4D97-AF65-F5344CB8AC3E}">
        <p14:creationId xmlns:p14="http://schemas.microsoft.com/office/powerpoint/2010/main" val="1265585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21</a:t>
            </a:fld>
            <a:endParaRPr lang="en-US" altLang="en-US" dirty="0"/>
          </a:p>
        </p:txBody>
      </p:sp>
    </p:spTree>
    <p:extLst>
      <p:ext uri="{BB962C8B-B14F-4D97-AF65-F5344CB8AC3E}">
        <p14:creationId xmlns:p14="http://schemas.microsoft.com/office/powerpoint/2010/main" val="3450549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22</a:t>
            </a:fld>
            <a:endParaRPr lang="en-US" altLang="en-US" dirty="0"/>
          </a:p>
        </p:txBody>
      </p:sp>
    </p:spTree>
    <p:extLst>
      <p:ext uri="{BB962C8B-B14F-4D97-AF65-F5344CB8AC3E}">
        <p14:creationId xmlns:p14="http://schemas.microsoft.com/office/powerpoint/2010/main" val="4113243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23</a:t>
            </a:fld>
            <a:endParaRPr lang="en-US" altLang="en-US" dirty="0"/>
          </a:p>
        </p:txBody>
      </p:sp>
    </p:spTree>
    <p:extLst>
      <p:ext uri="{BB962C8B-B14F-4D97-AF65-F5344CB8AC3E}">
        <p14:creationId xmlns:p14="http://schemas.microsoft.com/office/powerpoint/2010/main" val="519752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3</a:t>
            </a:fld>
            <a:endParaRPr lang="en-US" altLang="en-US" dirty="0"/>
          </a:p>
        </p:txBody>
      </p:sp>
    </p:spTree>
    <p:extLst>
      <p:ext uri="{BB962C8B-B14F-4D97-AF65-F5344CB8AC3E}">
        <p14:creationId xmlns:p14="http://schemas.microsoft.com/office/powerpoint/2010/main" val="2798409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4</a:t>
            </a:fld>
            <a:endParaRPr lang="en-US" altLang="en-US" dirty="0"/>
          </a:p>
        </p:txBody>
      </p:sp>
    </p:spTree>
    <p:extLst>
      <p:ext uri="{BB962C8B-B14F-4D97-AF65-F5344CB8AC3E}">
        <p14:creationId xmlns:p14="http://schemas.microsoft.com/office/powerpoint/2010/main" val="194132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5</a:t>
            </a:fld>
            <a:endParaRPr lang="en-US" altLang="en-US" dirty="0"/>
          </a:p>
        </p:txBody>
      </p:sp>
    </p:spTree>
    <p:extLst>
      <p:ext uri="{BB962C8B-B14F-4D97-AF65-F5344CB8AC3E}">
        <p14:creationId xmlns:p14="http://schemas.microsoft.com/office/powerpoint/2010/main" val="684415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6</a:t>
            </a:fld>
            <a:endParaRPr lang="en-US" altLang="en-US" dirty="0"/>
          </a:p>
        </p:txBody>
      </p:sp>
    </p:spTree>
    <p:extLst>
      <p:ext uri="{BB962C8B-B14F-4D97-AF65-F5344CB8AC3E}">
        <p14:creationId xmlns:p14="http://schemas.microsoft.com/office/powerpoint/2010/main" val="1404843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7</a:t>
            </a:fld>
            <a:endParaRPr lang="en-US" altLang="en-US" dirty="0"/>
          </a:p>
        </p:txBody>
      </p:sp>
    </p:spTree>
    <p:extLst>
      <p:ext uri="{BB962C8B-B14F-4D97-AF65-F5344CB8AC3E}">
        <p14:creationId xmlns:p14="http://schemas.microsoft.com/office/powerpoint/2010/main" val="588785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8</a:t>
            </a:fld>
            <a:endParaRPr lang="en-US" altLang="en-US" dirty="0"/>
          </a:p>
        </p:txBody>
      </p:sp>
    </p:spTree>
    <p:extLst>
      <p:ext uri="{BB962C8B-B14F-4D97-AF65-F5344CB8AC3E}">
        <p14:creationId xmlns:p14="http://schemas.microsoft.com/office/powerpoint/2010/main" val="2628541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40C28E-5346-447A-9314-E9BC0A7B810F}" type="slidenum">
              <a:rPr lang="en-US" altLang="en-US"/>
              <a:pPr/>
              <a:t>9</a:t>
            </a:fld>
            <a:endParaRPr lang="en-US" altLang="en-US" dirty="0"/>
          </a:p>
        </p:txBody>
      </p:sp>
    </p:spTree>
    <p:extLst>
      <p:ext uri="{BB962C8B-B14F-4D97-AF65-F5344CB8AC3E}">
        <p14:creationId xmlns:p14="http://schemas.microsoft.com/office/powerpoint/2010/main" val="1277550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8B6B1FD-4CE8-4805-A0A3-95E7871C6F5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7113307C-5971-402D-AFA0-3A45B7FF9C4D}"/>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a:extLst>
              <a:ext uri="{FF2B5EF4-FFF2-40B4-BE49-F238E27FC236}">
                <a16:creationId xmlns:a16="http://schemas.microsoft.com/office/drawing/2014/main" id="{3939057B-B5F6-4F3C-8FEC-23FB228E3BA9}"/>
              </a:ext>
            </a:extLst>
          </p:cNvPr>
          <p:cNvSpPr>
            <a:spLocks noGrp="1" noChangeArrowheads="1"/>
          </p:cNvSpPr>
          <p:nvPr>
            <p:ph type="sldNum" sz="quarter" idx="12"/>
          </p:nvPr>
        </p:nvSpPr>
        <p:spPr>
          <a:ln/>
        </p:spPr>
        <p:txBody>
          <a:bodyPr/>
          <a:lstStyle>
            <a:lvl1pPr>
              <a:defRPr/>
            </a:lvl1pPr>
          </a:lstStyle>
          <a:p>
            <a:fld id="{2217BE58-09E8-4674-8FB6-D615C4128BF6}" type="slidenum">
              <a:rPr lang="en-US" altLang="en-US"/>
              <a:pPr/>
              <a:t>‹#›</a:t>
            </a:fld>
            <a:endParaRPr lang="en-US" altLang="en-US" dirty="0"/>
          </a:p>
        </p:txBody>
      </p:sp>
    </p:spTree>
    <p:extLst>
      <p:ext uri="{BB962C8B-B14F-4D97-AF65-F5344CB8AC3E}">
        <p14:creationId xmlns:p14="http://schemas.microsoft.com/office/powerpoint/2010/main" val="31506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7084AAA-F091-4459-9C0B-75D7926DA94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BBDB0A16-EE18-4703-8664-53ACF6DB9D7F}"/>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a:extLst>
              <a:ext uri="{FF2B5EF4-FFF2-40B4-BE49-F238E27FC236}">
                <a16:creationId xmlns:a16="http://schemas.microsoft.com/office/drawing/2014/main" id="{E99B538F-4990-43F8-AB02-6D4A991309AB}"/>
              </a:ext>
            </a:extLst>
          </p:cNvPr>
          <p:cNvSpPr>
            <a:spLocks noGrp="1" noChangeArrowheads="1"/>
          </p:cNvSpPr>
          <p:nvPr>
            <p:ph type="sldNum" sz="quarter" idx="12"/>
          </p:nvPr>
        </p:nvSpPr>
        <p:spPr>
          <a:ln/>
        </p:spPr>
        <p:txBody>
          <a:bodyPr/>
          <a:lstStyle>
            <a:lvl1pPr>
              <a:defRPr/>
            </a:lvl1pPr>
          </a:lstStyle>
          <a:p>
            <a:fld id="{B1DF0976-E9D8-4D66-A74F-D1C5E1250C4F}" type="slidenum">
              <a:rPr lang="en-US" altLang="en-US"/>
              <a:pPr/>
              <a:t>‹#›</a:t>
            </a:fld>
            <a:endParaRPr lang="en-US" altLang="en-US" dirty="0"/>
          </a:p>
        </p:txBody>
      </p:sp>
    </p:spTree>
    <p:extLst>
      <p:ext uri="{BB962C8B-B14F-4D97-AF65-F5344CB8AC3E}">
        <p14:creationId xmlns:p14="http://schemas.microsoft.com/office/powerpoint/2010/main" val="226219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F027BE7-D11D-4ADF-9EA0-464EDBE0B58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E24D66B6-566D-4A42-A0CB-23A8983BB562}"/>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a:extLst>
              <a:ext uri="{FF2B5EF4-FFF2-40B4-BE49-F238E27FC236}">
                <a16:creationId xmlns:a16="http://schemas.microsoft.com/office/drawing/2014/main" id="{CA5D3410-2D63-4888-8E33-EA9112B36DF7}"/>
              </a:ext>
            </a:extLst>
          </p:cNvPr>
          <p:cNvSpPr>
            <a:spLocks noGrp="1" noChangeArrowheads="1"/>
          </p:cNvSpPr>
          <p:nvPr>
            <p:ph type="sldNum" sz="quarter" idx="12"/>
          </p:nvPr>
        </p:nvSpPr>
        <p:spPr>
          <a:ln/>
        </p:spPr>
        <p:txBody>
          <a:bodyPr/>
          <a:lstStyle>
            <a:lvl1pPr>
              <a:defRPr/>
            </a:lvl1pPr>
          </a:lstStyle>
          <a:p>
            <a:fld id="{32D413FD-B4B3-4F6D-AB08-927A7CAADE28}" type="slidenum">
              <a:rPr lang="en-US" altLang="en-US"/>
              <a:pPr/>
              <a:t>‹#›</a:t>
            </a:fld>
            <a:endParaRPr lang="en-US" altLang="en-US" dirty="0"/>
          </a:p>
        </p:txBody>
      </p:sp>
    </p:spTree>
    <p:extLst>
      <p:ext uri="{BB962C8B-B14F-4D97-AF65-F5344CB8AC3E}">
        <p14:creationId xmlns:p14="http://schemas.microsoft.com/office/powerpoint/2010/main" val="1871009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D909DC4-D603-428F-91D3-AAC9FB989187}"/>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D2BBCA3D-9696-4C1E-8DAC-565820859CB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a:extLst>
              <a:ext uri="{FF2B5EF4-FFF2-40B4-BE49-F238E27FC236}">
                <a16:creationId xmlns:a16="http://schemas.microsoft.com/office/drawing/2014/main" id="{ABFD2EE4-1202-4A28-992C-BD257007C303}"/>
              </a:ext>
            </a:extLst>
          </p:cNvPr>
          <p:cNvSpPr>
            <a:spLocks noGrp="1" noChangeArrowheads="1"/>
          </p:cNvSpPr>
          <p:nvPr>
            <p:ph type="sldNum" sz="quarter" idx="12"/>
          </p:nvPr>
        </p:nvSpPr>
        <p:spPr>
          <a:ln/>
        </p:spPr>
        <p:txBody>
          <a:bodyPr/>
          <a:lstStyle>
            <a:lvl1pPr>
              <a:defRPr/>
            </a:lvl1pPr>
          </a:lstStyle>
          <a:p>
            <a:fld id="{F6591FDE-05AE-45B8-BA77-D29FE4BA4403}" type="slidenum">
              <a:rPr lang="en-US" altLang="en-US"/>
              <a:pPr/>
              <a:t>‹#›</a:t>
            </a:fld>
            <a:endParaRPr lang="en-US" altLang="en-US" dirty="0"/>
          </a:p>
        </p:txBody>
      </p:sp>
    </p:spTree>
    <p:extLst>
      <p:ext uri="{BB962C8B-B14F-4D97-AF65-F5344CB8AC3E}">
        <p14:creationId xmlns:p14="http://schemas.microsoft.com/office/powerpoint/2010/main" val="2221717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F601E65-24FC-4D1C-95C8-ED8897023AC7}"/>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9319ADF5-5B19-4C8C-BC2B-DE8CF9E4BBC4}"/>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a:extLst>
              <a:ext uri="{FF2B5EF4-FFF2-40B4-BE49-F238E27FC236}">
                <a16:creationId xmlns:a16="http://schemas.microsoft.com/office/drawing/2014/main" id="{69D8D2B7-C1D6-4B9F-B363-E90A7847E7DF}"/>
              </a:ext>
            </a:extLst>
          </p:cNvPr>
          <p:cNvSpPr>
            <a:spLocks noGrp="1" noChangeArrowheads="1"/>
          </p:cNvSpPr>
          <p:nvPr>
            <p:ph type="sldNum" sz="quarter" idx="12"/>
          </p:nvPr>
        </p:nvSpPr>
        <p:spPr>
          <a:ln/>
        </p:spPr>
        <p:txBody>
          <a:bodyPr/>
          <a:lstStyle>
            <a:lvl1pPr>
              <a:defRPr/>
            </a:lvl1pPr>
          </a:lstStyle>
          <a:p>
            <a:fld id="{F5A9EEF9-93F6-43D1-870A-198DBC1580AE}" type="slidenum">
              <a:rPr lang="en-US" altLang="en-US"/>
              <a:pPr/>
              <a:t>‹#›</a:t>
            </a:fld>
            <a:endParaRPr lang="en-US" altLang="en-US" dirty="0"/>
          </a:p>
        </p:txBody>
      </p:sp>
    </p:spTree>
    <p:extLst>
      <p:ext uri="{BB962C8B-B14F-4D97-AF65-F5344CB8AC3E}">
        <p14:creationId xmlns:p14="http://schemas.microsoft.com/office/powerpoint/2010/main" val="3681528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D93EEF-51B9-470B-AF43-E4DEDD88EAD7}"/>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BE7D78DE-F85F-4D5A-87F3-FABA40D77A48}"/>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a:extLst>
              <a:ext uri="{FF2B5EF4-FFF2-40B4-BE49-F238E27FC236}">
                <a16:creationId xmlns:a16="http://schemas.microsoft.com/office/drawing/2014/main" id="{56833DA8-BCBB-42E6-B370-133AD5A3A897}"/>
              </a:ext>
            </a:extLst>
          </p:cNvPr>
          <p:cNvSpPr>
            <a:spLocks noGrp="1" noChangeArrowheads="1"/>
          </p:cNvSpPr>
          <p:nvPr>
            <p:ph type="sldNum" sz="quarter" idx="12"/>
          </p:nvPr>
        </p:nvSpPr>
        <p:spPr>
          <a:ln/>
        </p:spPr>
        <p:txBody>
          <a:bodyPr/>
          <a:lstStyle>
            <a:lvl1pPr>
              <a:defRPr/>
            </a:lvl1pPr>
          </a:lstStyle>
          <a:p>
            <a:fld id="{301F13F8-8482-4A29-A967-8988E595FBBE}" type="slidenum">
              <a:rPr lang="en-US" altLang="en-US"/>
              <a:pPr/>
              <a:t>‹#›</a:t>
            </a:fld>
            <a:endParaRPr lang="en-US" altLang="en-US" dirty="0"/>
          </a:p>
        </p:txBody>
      </p:sp>
    </p:spTree>
    <p:extLst>
      <p:ext uri="{BB962C8B-B14F-4D97-AF65-F5344CB8AC3E}">
        <p14:creationId xmlns:p14="http://schemas.microsoft.com/office/powerpoint/2010/main" val="1766538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8BC485C-AD79-4F24-9916-77A4CA566C7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2DEACB52-FD9D-4AB5-AFE0-DDF76F1E1220}"/>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a:extLst>
              <a:ext uri="{FF2B5EF4-FFF2-40B4-BE49-F238E27FC236}">
                <a16:creationId xmlns:a16="http://schemas.microsoft.com/office/drawing/2014/main" id="{951B46DD-B8F9-4A7D-9732-587BEC912BC1}"/>
              </a:ext>
            </a:extLst>
          </p:cNvPr>
          <p:cNvSpPr>
            <a:spLocks noGrp="1" noChangeArrowheads="1"/>
          </p:cNvSpPr>
          <p:nvPr>
            <p:ph type="sldNum" sz="quarter" idx="12"/>
          </p:nvPr>
        </p:nvSpPr>
        <p:spPr>
          <a:ln/>
        </p:spPr>
        <p:txBody>
          <a:bodyPr/>
          <a:lstStyle>
            <a:lvl1pPr>
              <a:defRPr/>
            </a:lvl1pPr>
          </a:lstStyle>
          <a:p>
            <a:fld id="{5EB14712-A7AA-4AAB-B084-DFAC809143BC}" type="slidenum">
              <a:rPr lang="en-US" altLang="en-US"/>
              <a:pPr/>
              <a:t>‹#›</a:t>
            </a:fld>
            <a:endParaRPr lang="en-US" altLang="en-US" dirty="0"/>
          </a:p>
        </p:txBody>
      </p:sp>
    </p:spTree>
    <p:extLst>
      <p:ext uri="{BB962C8B-B14F-4D97-AF65-F5344CB8AC3E}">
        <p14:creationId xmlns:p14="http://schemas.microsoft.com/office/powerpoint/2010/main" val="2802407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29BCD06-47F8-46ED-B6B5-F799E6B8C3DD}"/>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B3E97092-BC3F-419B-B756-96F3D6B78842}"/>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a:extLst>
              <a:ext uri="{FF2B5EF4-FFF2-40B4-BE49-F238E27FC236}">
                <a16:creationId xmlns:a16="http://schemas.microsoft.com/office/drawing/2014/main" id="{3F55C8A7-E20B-406D-A84F-A2AFC9974C37}"/>
              </a:ext>
            </a:extLst>
          </p:cNvPr>
          <p:cNvSpPr>
            <a:spLocks noGrp="1" noChangeArrowheads="1"/>
          </p:cNvSpPr>
          <p:nvPr>
            <p:ph type="sldNum" sz="quarter" idx="12"/>
          </p:nvPr>
        </p:nvSpPr>
        <p:spPr>
          <a:ln/>
        </p:spPr>
        <p:txBody>
          <a:bodyPr/>
          <a:lstStyle>
            <a:lvl1pPr>
              <a:defRPr/>
            </a:lvl1pPr>
          </a:lstStyle>
          <a:p>
            <a:fld id="{E6E24AF5-04D1-496A-8253-78B3F9B59E83}" type="slidenum">
              <a:rPr lang="en-US" altLang="en-US"/>
              <a:pPr/>
              <a:t>‹#›</a:t>
            </a:fld>
            <a:endParaRPr lang="en-US" altLang="en-US" dirty="0"/>
          </a:p>
        </p:txBody>
      </p:sp>
    </p:spTree>
    <p:extLst>
      <p:ext uri="{BB962C8B-B14F-4D97-AF65-F5344CB8AC3E}">
        <p14:creationId xmlns:p14="http://schemas.microsoft.com/office/powerpoint/2010/main" val="2250541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21D1D8C-3625-4CAC-8423-9BFF81017250}"/>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a:extLst>
              <a:ext uri="{FF2B5EF4-FFF2-40B4-BE49-F238E27FC236}">
                <a16:creationId xmlns:a16="http://schemas.microsoft.com/office/drawing/2014/main" id="{5CE94BAC-AAB0-4B1E-B839-7B9ED041207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a:extLst>
              <a:ext uri="{FF2B5EF4-FFF2-40B4-BE49-F238E27FC236}">
                <a16:creationId xmlns:a16="http://schemas.microsoft.com/office/drawing/2014/main" id="{163C649E-5FA0-4221-AEA3-286B6B728A47}"/>
              </a:ext>
            </a:extLst>
          </p:cNvPr>
          <p:cNvSpPr>
            <a:spLocks noGrp="1" noChangeArrowheads="1"/>
          </p:cNvSpPr>
          <p:nvPr>
            <p:ph type="sldNum" sz="quarter" idx="12"/>
          </p:nvPr>
        </p:nvSpPr>
        <p:spPr>
          <a:ln/>
        </p:spPr>
        <p:txBody>
          <a:bodyPr/>
          <a:lstStyle>
            <a:lvl1pPr>
              <a:defRPr/>
            </a:lvl1pPr>
          </a:lstStyle>
          <a:p>
            <a:fld id="{9CF32E33-BBA2-42AE-BD0D-76E1D18B9C8E}" type="slidenum">
              <a:rPr lang="en-US" altLang="en-US"/>
              <a:pPr/>
              <a:t>‹#›</a:t>
            </a:fld>
            <a:endParaRPr lang="en-US" altLang="en-US" dirty="0"/>
          </a:p>
        </p:txBody>
      </p:sp>
    </p:spTree>
    <p:extLst>
      <p:ext uri="{BB962C8B-B14F-4D97-AF65-F5344CB8AC3E}">
        <p14:creationId xmlns:p14="http://schemas.microsoft.com/office/powerpoint/2010/main" val="4171628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8D523E1-549F-46C2-9261-86FBB6639D8A}"/>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a:extLst>
              <a:ext uri="{FF2B5EF4-FFF2-40B4-BE49-F238E27FC236}">
                <a16:creationId xmlns:a16="http://schemas.microsoft.com/office/drawing/2014/main" id="{71A895F0-7D22-442F-84FA-EBC6A2FD506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a:extLst>
              <a:ext uri="{FF2B5EF4-FFF2-40B4-BE49-F238E27FC236}">
                <a16:creationId xmlns:a16="http://schemas.microsoft.com/office/drawing/2014/main" id="{0E477553-EA11-446E-9898-234C531C45B7}"/>
              </a:ext>
            </a:extLst>
          </p:cNvPr>
          <p:cNvSpPr>
            <a:spLocks noGrp="1" noChangeArrowheads="1"/>
          </p:cNvSpPr>
          <p:nvPr>
            <p:ph type="sldNum" sz="quarter" idx="12"/>
          </p:nvPr>
        </p:nvSpPr>
        <p:spPr>
          <a:ln/>
        </p:spPr>
        <p:txBody>
          <a:bodyPr/>
          <a:lstStyle>
            <a:lvl1pPr>
              <a:defRPr/>
            </a:lvl1pPr>
          </a:lstStyle>
          <a:p>
            <a:fld id="{D90BCE58-6EF2-4709-9F6C-C95A60A38A71}" type="slidenum">
              <a:rPr lang="en-US" altLang="en-US"/>
              <a:pPr/>
              <a:t>‹#›</a:t>
            </a:fld>
            <a:endParaRPr lang="en-US" altLang="en-US" dirty="0"/>
          </a:p>
        </p:txBody>
      </p:sp>
    </p:spTree>
    <p:extLst>
      <p:ext uri="{BB962C8B-B14F-4D97-AF65-F5344CB8AC3E}">
        <p14:creationId xmlns:p14="http://schemas.microsoft.com/office/powerpoint/2010/main" val="547511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27D1846-0843-4F0B-A0BC-4309995B21E6}"/>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a:extLst>
              <a:ext uri="{FF2B5EF4-FFF2-40B4-BE49-F238E27FC236}">
                <a16:creationId xmlns:a16="http://schemas.microsoft.com/office/drawing/2014/main" id="{DC5E00FB-5572-4FEB-BC9D-956986B0765B}"/>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a:extLst>
              <a:ext uri="{FF2B5EF4-FFF2-40B4-BE49-F238E27FC236}">
                <a16:creationId xmlns:a16="http://schemas.microsoft.com/office/drawing/2014/main" id="{C41E2627-8308-4138-8684-57395F61F807}"/>
              </a:ext>
            </a:extLst>
          </p:cNvPr>
          <p:cNvSpPr>
            <a:spLocks noGrp="1" noChangeArrowheads="1"/>
          </p:cNvSpPr>
          <p:nvPr>
            <p:ph type="sldNum" sz="quarter" idx="12"/>
          </p:nvPr>
        </p:nvSpPr>
        <p:spPr>
          <a:ln/>
        </p:spPr>
        <p:txBody>
          <a:bodyPr/>
          <a:lstStyle>
            <a:lvl1pPr>
              <a:defRPr/>
            </a:lvl1pPr>
          </a:lstStyle>
          <a:p>
            <a:fld id="{BFE4BEBE-62A7-44A7-825C-824151ECE53E}" type="slidenum">
              <a:rPr lang="en-US" altLang="en-US"/>
              <a:pPr/>
              <a:t>‹#›</a:t>
            </a:fld>
            <a:endParaRPr lang="en-US" altLang="en-US" dirty="0"/>
          </a:p>
        </p:txBody>
      </p:sp>
    </p:spTree>
    <p:extLst>
      <p:ext uri="{BB962C8B-B14F-4D97-AF65-F5344CB8AC3E}">
        <p14:creationId xmlns:p14="http://schemas.microsoft.com/office/powerpoint/2010/main" val="737037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A49035C-D39D-4333-9BC0-EA44D89D7E5E}"/>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084D1A4C-4375-47C6-ACC7-2E7D3B87445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a:extLst>
              <a:ext uri="{FF2B5EF4-FFF2-40B4-BE49-F238E27FC236}">
                <a16:creationId xmlns:a16="http://schemas.microsoft.com/office/drawing/2014/main" id="{735FBA6A-FAC1-40BA-BF47-100EB1751FEE}"/>
              </a:ext>
            </a:extLst>
          </p:cNvPr>
          <p:cNvSpPr>
            <a:spLocks noGrp="1" noChangeArrowheads="1"/>
          </p:cNvSpPr>
          <p:nvPr>
            <p:ph type="sldNum" sz="quarter" idx="12"/>
          </p:nvPr>
        </p:nvSpPr>
        <p:spPr>
          <a:ln/>
        </p:spPr>
        <p:txBody>
          <a:bodyPr/>
          <a:lstStyle>
            <a:lvl1pPr>
              <a:defRPr/>
            </a:lvl1pPr>
          </a:lstStyle>
          <a:p>
            <a:fld id="{F5048209-79E0-4A9C-8A5D-2D0730BF1485}" type="slidenum">
              <a:rPr lang="en-US" altLang="en-US"/>
              <a:pPr/>
              <a:t>‹#›</a:t>
            </a:fld>
            <a:endParaRPr lang="en-US" altLang="en-US" dirty="0"/>
          </a:p>
        </p:txBody>
      </p:sp>
    </p:spTree>
    <p:extLst>
      <p:ext uri="{BB962C8B-B14F-4D97-AF65-F5344CB8AC3E}">
        <p14:creationId xmlns:p14="http://schemas.microsoft.com/office/powerpoint/2010/main" val="17774213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061DCCE-154A-45F2-AABF-67D842D5CB3A}"/>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686344FF-8EB2-4AC3-BB59-D90E56F2EA1C}"/>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a:extLst>
              <a:ext uri="{FF2B5EF4-FFF2-40B4-BE49-F238E27FC236}">
                <a16:creationId xmlns:a16="http://schemas.microsoft.com/office/drawing/2014/main" id="{B10ABC65-BE7B-4F47-87A8-6932600AA59F}"/>
              </a:ext>
            </a:extLst>
          </p:cNvPr>
          <p:cNvSpPr>
            <a:spLocks noGrp="1" noChangeArrowheads="1"/>
          </p:cNvSpPr>
          <p:nvPr>
            <p:ph type="sldNum" sz="quarter" idx="12"/>
          </p:nvPr>
        </p:nvSpPr>
        <p:spPr>
          <a:ln/>
        </p:spPr>
        <p:txBody>
          <a:bodyPr/>
          <a:lstStyle>
            <a:lvl1pPr>
              <a:defRPr/>
            </a:lvl1pPr>
          </a:lstStyle>
          <a:p>
            <a:fld id="{238E0515-48A4-4680-9754-BC4ABB8EDF4C}" type="slidenum">
              <a:rPr lang="en-US" altLang="en-US"/>
              <a:pPr/>
              <a:t>‹#›</a:t>
            </a:fld>
            <a:endParaRPr lang="en-US" altLang="en-US" dirty="0"/>
          </a:p>
        </p:txBody>
      </p:sp>
    </p:spTree>
    <p:extLst>
      <p:ext uri="{BB962C8B-B14F-4D97-AF65-F5344CB8AC3E}">
        <p14:creationId xmlns:p14="http://schemas.microsoft.com/office/powerpoint/2010/main" val="2525211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9042585-A5AC-4602-BD3E-A319DAFC3D8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87427E75-117E-4AF0-B9A6-79B795482BA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a:extLst>
              <a:ext uri="{FF2B5EF4-FFF2-40B4-BE49-F238E27FC236}">
                <a16:creationId xmlns:a16="http://schemas.microsoft.com/office/drawing/2014/main" id="{7FA49AB3-2003-4D73-904C-6BFDEE4741AB}"/>
              </a:ext>
            </a:extLst>
          </p:cNvPr>
          <p:cNvSpPr>
            <a:spLocks noGrp="1" noChangeArrowheads="1"/>
          </p:cNvSpPr>
          <p:nvPr>
            <p:ph type="sldNum" sz="quarter" idx="12"/>
          </p:nvPr>
        </p:nvSpPr>
        <p:spPr>
          <a:ln/>
        </p:spPr>
        <p:txBody>
          <a:bodyPr/>
          <a:lstStyle>
            <a:lvl1pPr>
              <a:defRPr/>
            </a:lvl1pPr>
          </a:lstStyle>
          <a:p>
            <a:fld id="{4C52232E-3A19-414A-ACAA-51422E625863}" type="slidenum">
              <a:rPr lang="en-US" altLang="en-US"/>
              <a:pPr/>
              <a:t>‹#›</a:t>
            </a:fld>
            <a:endParaRPr lang="en-US" altLang="en-US" dirty="0"/>
          </a:p>
        </p:txBody>
      </p:sp>
    </p:spTree>
    <p:extLst>
      <p:ext uri="{BB962C8B-B14F-4D97-AF65-F5344CB8AC3E}">
        <p14:creationId xmlns:p14="http://schemas.microsoft.com/office/powerpoint/2010/main" val="27059830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ADEEA3-8A49-4190-B942-00BE619E688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B4371D45-AE83-4F3B-B549-123B835EBF34}"/>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a:extLst>
              <a:ext uri="{FF2B5EF4-FFF2-40B4-BE49-F238E27FC236}">
                <a16:creationId xmlns:a16="http://schemas.microsoft.com/office/drawing/2014/main" id="{75956E5C-DACD-471D-B1EA-13F10A6E2F9E}"/>
              </a:ext>
            </a:extLst>
          </p:cNvPr>
          <p:cNvSpPr>
            <a:spLocks noGrp="1" noChangeArrowheads="1"/>
          </p:cNvSpPr>
          <p:nvPr>
            <p:ph type="sldNum" sz="quarter" idx="12"/>
          </p:nvPr>
        </p:nvSpPr>
        <p:spPr>
          <a:ln/>
        </p:spPr>
        <p:txBody>
          <a:bodyPr/>
          <a:lstStyle>
            <a:lvl1pPr>
              <a:defRPr/>
            </a:lvl1pPr>
          </a:lstStyle>
          <a:p>
            <a:fld id="{A604F05C-569D-4F92-9135-2BDF30B4A9F2}" type="slidenum">
              <a:rPr lang="en-US" altLang="en-US"/>
              <a:pPr/>
              <a:t>‹#›</a:t>
            </a:fld>
            <a:endParaRPr lang="en-US" altLang="en-US" dirty="0"/>
          </a:p>
        </p:txBody>
      </p:sp>
    </p:spTree>
    <p:extLst>
      <p:ext uri="{BB962C8B-B14F-4D97-AF65-F5344CB8AC3E}">
        <p14:creationId xmlns:p14="http://schemas.microsoft.com/office/powerpoint/2010/main" val="41507994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5778394-0FD1-4122-B9A7-9F3B16A2CA47}"/>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A7D9EAFD-C5BC-4941-B897-5B876FE2835D}"/>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a:extLst>
              <a:ext uri="{FF2B5EF4-FFF2-40B4-BE49-F238E27FC236}">
                <a16:creationId xmlns:a16="http://schemas.microsoft.com/office/drawing/2014/main" id="{B68DD81A-54B8-473A-817E-E04A9D935453}"/>
              </a:ext>
            </a:extLst>
          </p:cNvPr>
          <p:cNvSpPr>
            <a:spLocks noGrp="1" noChangeArrowheads="1"/>
          </p:cNvSpPr>
          <p:nvPr>
            <p:ph type="sldNum" sz="quarter" idx="12"/>
          </p:nvPr>
        </p:nvSpPr>
        <p:spPr>
          <a:ln/>
        </p:spPr>
        <p:txBody>
          <a:bodyPr/>
          <a:lstStyle>
            <a:lvl1pPr>
              <a:defRPr/>
            </a:lvl1pPr>
          </a:lstStyle>
          <a:p>
            <a:fld id="{C29E6886-1171-4C70-B89C-F5EF0FFC61F0}" type="slidenum">
              <a:rPr lang="en-US" altLang="en-US"/>
              <a:pPr/>
              <a:t>‹#›</a:t>
            </a:fld>
            <a:endParaRPr lang="en-US" altLang="en-US" dirty="0"/>
          </a:p>
        </p:txBody>
      </p:sp>
    </p:spTree>
    <p:extLst>
      <p:ext uri="{BB962C8B-B14F-4D97-AF65-F5344CB8AC3E}">
        <p14:creationId xmlns:p14="http://schemas.microsoft.com/office/powerpoint/2010/main" val="481839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A7C370A-6F58-4E23-AC3A-68774D7375CC}"/>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CD7CD74E-FD9B-4464-9E40-44C4D834A4C8}"/>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a:extLst>
              <a:ext uri="{FF2B5EF4-FFF2-40B4-BE49-F238E27FC236}">
                <a16:creationId xmlns:a16="http://schemas.microsoft.com/office/drawing/2014/main" id="{E3DD3D45-6E02-4399-BAD1-14EC6A028FC3}"/>
              </a:ext>
            </a:extLst>
          </p:cNvPr>
          <p:cNvSpPr>
            <a:spLocks noGrp="1" noChangeArrowheads="1"/>
          </p:cNvSpPr>
          <p:nvPr>
            <p:ph type="sldNum" sz="quarter" idx="12"/>
          </p:nvPr>
        </p:nvSpPr>
        <p:spPr>
          <a:ln/>
        </p:spPr>
        <p:txBody>
          <a:bodyPr/>
          <a:lstStyle>
            <a:lvl1pPr>
              <a:defRPr/>
            </a:lvl1pPr>
          </a:lstStyle>
          <a:p>
            <a:fld id="{DDAF4641-B5BC-4587-860C-1A006AC4A15D}" type="slidenum">
              <a:rPr lang="en-US" altLang="en-US"/>
              <a:pPr/>
              <a:t>‹#›</a:t>
            </a:fld>
            <a:endParaRPr lang="en-US" altLang="en-US" dirty="0"/>
          </a:p>
        </p:txBody>
      </p:sp>
    </p:spTree>
    <p:extLst>
      <p:ext uri="{BB962C8B-B14F-4D97-AF65-F5344CB8AC3E}">
        <p14:creationId xmlns:p14="http://schemas.microsoft.com/office/powerpoint/2010/main" val="343562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750FA9B-FA1B-4D8A-8114-72527E53A80B}"/>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816AD4A5-8016-4657-83D3-7D64B28AE98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8">
            <a:extLst>
              <a:ext uri="{FF2B5EF4-FFF2-40B4-BE49-F238E27FC236}">
                <a16:creationId xmlns:a16="http://schemas.microsoft.com/office/drawing/2014/main" id="{048EA9E1-2B73-42C2-9822-AF035C39DACE}"/>
              </a:ext>
            </a:extLst>
          </p:cNvPr>
          <p:cNvSpPr>
            <a:spLocks noGrp="1" noChangeArrowheads="1"/>
          </p:cNvSpPr>
          <p:nvPr>
            <p:ph type="sldNum" sz="quarter" idx="12"/>
          </p:nvPr>
        </p:nvSpPr>
        <p:spPr>
          <a:ln/>
        </p:spPr>
        <p:txBody>
          <a:bodyPr/>
          <a:lstStyle>
            <a:lvl1pPr>
              <a:defRPr/>
            </a:lvl1pPr>
          </a:lstStyle>
          <a:p>
            <a:fld id="{3C722D6A-1085-41DA-AF7F-5AB34AFD0939}" type="slidenum">
              <a:rPr lang="en-US" altLang="en-US"/>
              <a:pPr/>
              <a:t>‹#›</a:t>
            </a:fld>
            <a:endParaRPr lang="en-US" altLang="en-US" dirty="0"/>
          </a:p>
        </p:txBody>
      </p:sp>
    </p:spTree>
    <p:extLst>
      <p:ext uri="{BB962C8B-B14F-4D97-AF65-F5344CB8AC3E}">
        <p14:creationId xmlns:p14="http://schemas.microsoft.com/office/powerpoint/2010/main" val="427372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1CE0C82-3434-4D79-AC6B-CC9743B27C3B}"/>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BB7D7859-1292-475F-8E33-6A603F43EF2E}"/>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a:extLst>
              <a:ext uri="{FF2B5EF4-FFF2-40B4-BE49-F238E27FC236}">
                <a16:creationId xmlns:a16="http://schemas.microsoft.com/office/drawing/2014/main" id="{DE8408C3-84AB-436A-A30B-3DA06CE622F2}"/>
              </a:ext>
            </a:extLst>
          </p:cNvPr>
          <p:cNvSpPr>
            <a:spLocks noGrp="1" noChangeArrowheads="1"/>
          </p:cNvSpPr>
          <p:nvPr>
            <p:ph type="sldNum" sz="quarter" idx="12"/>
          </p:nvPr>
        </p:nvSpPr>
        <p:spPr>
          <a:ln/>
        </p:spPr>
        <p:txBody>
          <a:bodyPr/>
          <a:lstStyle>
            <a:lvl1pPr>
              <a:defRPr/>
            </a:lvl1pPr>
          </a:lstStyle>
          <a:p>
            <a:fld id="{EC53B538-E1BC-4347-A9D7-F93106B87858}" type="slidenum">
              <a:rPr lang="en-US" altLang="en-US"/>
              <a:pPr/>
              <a:t>‹#›</a:t>
            </a:fld>
            <a:endParaRPr lang="en-US" altLang="en-US" dirty="0"/>
          </a:p>
        </p:txBody>
      </p:sp>
    </p:spTree>
    <p:extLst>
      <p:ext uri="{BB962C8B-B14F-4D97-AF65-F5344CB8AC3E}">
        <p14:creationId xmlns:p14="http://schemas.microsoft.com/office/powerpoint/2010/main" val="2210520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A7936F9-294F-4A52-9704-04305F139BBA}"/>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a:extLst>
              <a:ext uri="{FF2B5EF4-FFF2-40B4-BE49-F238E27FC236}">
                <a16:creationId xmlns:a16="http://schemas.microsoft.com/office/drawing/2014/main" id="{59B5F5B3-928E-46D3-B0D7-A0CE7DB2263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8">
            <a:extLst>
              <a:ext uri="{FF2B5EF4-FFF2-40B4-BE49-F238E27FC236}">
                <a16:creationId xmlns:a16="http://schemas.microsoft.com/office/drawing/2014/main" id="{2B9A4AE7-9208-496B-9ACE-D3CA2309BA29}"/>
              </a:ext>
            </a:extLst>
          </p:cNvPr>
          <p:cNvSpPr>
            <a:spLocks noGrp="1" noChangeArrowheads="1"/>
          </p:cNvSpPr>
          <p:nvPr>
            <p:ph type="sldNum" sz="quarter" idx="12"/>
          </p:nvPr>
        </p:nvSpPr>
        <p:spPr>
          <a:ln/>
        </p:spPr>
        <p:txBody>
          <a:bodyPr/>
          <a:lstStyle>
            <a:lvl1pPr>
              <a:defRPr/>
            </a:lvl1pPr>
          </a:lstStyle>
          <a:p>
            <a:fld id="{EFB763B3-A339-4DE5-8382-EC43402AEACE}" type="slidenum">
              <a:rPr lang="en-US" altLang="en-US"/>
              <a:pPr/>
              <a:t>‹#›</a:t>
            </a:fld>
            <a:endParaRPr lang="en-US" altLang="en-US" dirty="0"/>
          </a:p>
        </p:txBody>
      </p:sp>
    </p:spTree>
    <p:extLst>
      <p:ext uri="{BB962C8B-B14F-4D97-AF65-F5344CB8AC3E}">
        <p14:creationId xmlns:p14="http://schemas.microsoft.com/office/powerpoint/2010/main" val="192585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3BE5C72-39E1-4DCC-8233-782FEA7EE14E}"/>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a:extLst>
              <a:ext uri="{FF2B5EF4-FFF2-40B4-BE49-F238E27FC236}">
                <a16:creationId xmlns:a16="http://schemas.microsoft.com/office/drawing/2014/main" id="{2ADD347E-8C73-4C93-B78B-70DAC747D0CB}"/>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8">
            <a:extLst>
              <a:ext uri="{FF2B5EF4-FFF2-40B4-BE49-F238E27FC236}">
                <a16:creationId xmlns:a16="http://schemas.microsoft.com/office/drawing/2014/main" id="{C69F8035-8AF3-4EFA-8F07-7C4D386A2F71}"/>
              </a:ext>
            </a:extLst>
          </p:cNvPr>
          <p:cNvSpPr>
            <a:spLocks noGrp="1" noChangeArrowheads="1"/>
          </p:cNvSpPr>
          <p:nvPr>
            <p:ph type="sldNum" sz="quarter" idx="12"/>
          </p:nvPr>
        </p:nvSpPr>
        <p:spPr>
          <a:ln/>
        </p:spPr>
        <p:txBody>
          <a:bodyPr/>
          <a:lstStyle>
            <a:lvl1pPr>
              <a:defRPr/>
            </a:lvl1pPr>
          </a:lstStyle>
          <a:p>
            <a:fld id="{91464663-4467-425B-AF64-122FE6BDBFEF}" type="slidenum">
              <a:rPr lang="en-US" altLang="en-US"/>
              <a:pPr/>
              <a:t>‹#›</a:t>
            </a:fld>
            <a:endParaRPr lang="en-US" altLang="en-US" dirty="0"/>
          </a:p>
        </p:txBody>
      </p:sp>
    </p:spTree>
    <p:extLst>
      <p:ext uri="{BB962C8B-B14F-4D97-AF65-F5344CB8AC3E}">
        <p14:creationId xmlns:p14="http://schemas.microsoft.com/office/powerpoint/2010/main" val="221573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962E3A-E9EB-401C-8D83-004ABE45B532}"/>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a:extLst>
              <a:ext uri="{FF2B5EF4-FFF2-40B4-BE49-F238E27FC236}">
                <a16:creationId xmlns:a16="http://schemas.microsoft.com/office/drawing/2014/main" id="{13B03DBE-F613-46C1-8C00-086BC9454E3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8">
            <a:extLst>
              <a:ext uri="{FF2B5EF4-FFF2-40B4-BE49-F238E27FC236}">
                <a16:creationId xmlns:a16="http://schemas.microsoft.com/office/drawing/2014/main" id="{3C4AAE51-7C21-49FE-8D14-8EFDC2B36EDF}"/>
              </a:ext>
            </a:extLst>
          </p:cNvPr>
          <p:cNvSpPr>
            <a:spLocks noGrp="1" noChangeArrowheads="1"/>
          </p:cNvSpPr>
          <p:nvPr>
            <p:ph type="sldNum" sz="quarter" idx="12"/>
          </p:nvPr>
        </p:nvSpPr>
        <p:spPr>
          <a:ln/>
        </p:spPr>
        <p:txBody>
          <a:bodyPr/>
          <a:lstStyle>
            <a:lvl1pPr>
              <a:defRPr/>
            </a:lvl1pPr>
          </a:lstStyle>
          <a:p>
            <a:fld id="{0F2200EA-5494-42A3-8008-FB5095A1A11A}" type="slidenum">
              <a:rPr lang="en-US" altLang="en-US"/>
              <a:pPr/>
              <a:t>‹#›</a:t>
            </a:fld>
            <a:endParaRPr lang="en-US" altLang="en-US" dirty="0"/>
          </a:p>
        </p:txBody>
      </p:sp>
    </p:spTree>
    <p:extLst>
      <p:ext uri="{BB962C8B-B14F-4D97-AF65-F5344CB8AC3E}">
        <p14:creationId xmlns:p14="http://schemas.microsoft.com/office/powerpoint/2010/main" val="2442052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749B73F-89FC-4492-B390-7C5F8B7E904F}"/>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E4222158-C643-418A-B7BA-1DBC559B6473}"/>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a:extLst>
              <a:ext uri="{FF2B5EF4-FFF2-40B4-BE49-F238E27FC236}">
                <a16:creationId xmlns:a16="http://schemas.microsoft.com/office/drawing/2014/main" id="{4A9E69DC-130A-4A54-ABC2-4EA7115554CA}"/>
              </a:ext>
            </a:extLst>
          </p:cNvPr>
          <p:cNvSpPr>
            <a:spLocks noGrp="1" noChangeArrowheads="1"/>
          </p:cNvSpPr>
          <p:nvPr>
            <p:ph type="sldNum" sz="quarter" idx="12"/>
          </p:nvPr>
        </p:nvSpPr>
        <p:spPr>
          <a:ln/>
        </p:spPr>
        <p:txBody>
          <a:bodyPr/>
          <a:lstStyle>
            <a:lvl1pPr>
              <a:defRPr/>
            </a:lvl1pPr>
          </a:lstStyle>
          <a:p>
            <a:fld id="{46A721AA-D529-4DA9-B69C-DA86946B4C93}" type="slidenum">
              <a:rPr lang="en-US" altLang="en-US"/>
              <a:pPr/>
              <a:t>‹#›</a:t>
            </a:fld>
            <a:endParaRPr lang="en-US" altLang="en-US" dirty="0"/>
          </a:p>
        </p:txBody>
      </p:sp>
    </p:spTree>
    <p:extLst>
      <p:ext uri="{BB962C8B-B14F-4D97-AF65-F5344CB8AC3E}">
        <p14:creationId xmlns:p14="http://schemas.microsoft.com/office/powerpoint/2010/main" val="179674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F030CB1-5BDE-4CD7-B09B-9F3747D7C1E9}"/>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704E4803-4E70-451A-8B6C-5E46F361EC4D}"/>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a:extLst>
              <a:ext uri="{FF2B5EF4-FFF2-40B4-BE49-F238E27FC236}">
                <a16:creationId xmlns:a16="http://schemas.microsoft.com/office/drawing/2014/main" id="{6782EC5D-C842-4104-AE47-7A18CD64BCBE}"/>
              </a:ext>
            </a:extLst>
          </p:cNvPr>
          <p:cNvSpPr>
            <a:spLocks noGrp="1" noChangeArrowheads="1"/>
          </p:cNvSpPr>
          <p:nvPr>
            <p:ph type="sldNum" sz="quarter" idx="12"/>
          </p:nvPr>
        </p:nvSpPr>
        <p:spPr>
          <a:ln/>
        </p:spPr>
        <p:txBody>
          <a:bodyPr/>
          <a:lstStyle>
            <a:lvl1pPr>
              <a:defRPr/>
            </a:lvl1pPr>
          </a:lstStyle>
          <a:p>
            <a:fld id="{88F78721-E92D-4DBD-8775-BA524F36A73E}" type="slidenum">
              <a:rPr lang="en-US" altLang="en-US"/>
              <a:pPr/>
              <a:t>‹#›</a:t>
            </a:fld>
            <a:endParaRPr lang="en-US" altLang="en-US" dirty="0"/>
          </a:p>
        </p:txBody>
      </p:sp>
    </p:spTree>
    <p:extLst>
      <p:ext uri="{BB962C8B-B14F-4D97-AF65-F5344CB8AC3E}">
        <p14:creationId xmlns:p14="http://schemas.microsoft.com/office/powerpoint/2010/main" val="300586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ackground_officialState_v4_no seal.jpg">
            <a:extLst>
              <a:ext uri="{FF2B5EF4-FFF2-40B4-BE49-F238E27FC236}">
                <a16:creationId xmlns:a16="http://schemas.microsoft.com/office/drawing/2014/main" id="{B718F790-0CB0-44D2-B22E-16B2D77A4D3A}"/>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CF0EFEB7-4176-4825-9D2C-2F57EC9EDA89}"/>
              </a:ext>
            </a:extLst>
          </p:cNvPr>
          <p:cNvSpPr>
            <a:spLocks noGrp="1" noChangeArrowheads="1"/>
          </p:cNvSpPr>
          <p:nvPr>
            <p:ph type="title"/>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1A09174E-7D35-47FF-9F46-7B3625112540}"/>
              </a:ext>
            </a:extLst>
          </p:cNvPr>
          <p:cNvSpPr>
            <a:spLocks noGrp="1" noChangeArrowheads="1"/>
          </p:cNvSpPr>
          <p:nvPr>
            <p:ph type="body" idx="1"/>
          </p:nvPr>
        </p:nvSpPr>
        <p:spPr bwMode="auto">
          <a:xfrm>
            <a:off x="457200" y="2057400"/>
            <a:ext cx="82296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F084CD37-E558-4422-B774-53866EB4BDA6}"/>
              </a:ext>
            </a:extLst>
          </p:cNvPr>
          <p:cNvSpPr>
            <a:spLocks noGrp="1" noChangeArrowheads="1"/>
          </p:cNvSpPr>
          <p:nvPr>
            <p:ph type="dt" sz="half" idx="2"/>
          </p:nvPr>
        </p:nvSpPr>
        <p:spPr bwMode="auto">
          <a:xfrm>
            <a:off x="6172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dirty="0"/>
          </a:p>
        </p:txBody>
      </p:sp>
      <p:sp>
        <p:nvSpPr>
          <p:cNvPr id="1029" name="Rectangle 5">
            <a:extLst>
              <a:ext uri="{FF2B5EF4-FFF2-40B4-BE49-F238E27FC236}">
                <a16:creationId xmlns:a16="http://schemas.microsoft.com/office/drawing/2014/main" id="{9C86D15B-1E7A-4457-BEEA-4422B1265D4A}"/>
              </a:ext>
            </a:extLst>
          </p:cNvPr>
          <p:cNvSpPr>
            <a:spLocks noGrp="1" noChangeArrowheads="1"/>
          </p:cNvSpPr>
          <p:nvPr>
            <p:ph type="ftr" sz="quarter" idx="3"/>
          </p:nvPr>
        </p:nvSpPr>
        <p:spPr bwMode="auto">
          <a:xfrm>
            <a:off x="2209800" y="6245225"/>
            <a:ext cx="3886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1032" name="Rectangle 8">
            <a:extLst>
              <a:ext uri="{FF2B5EF4-FFF2-40B4-BE49-F238E27FC236}">
                <a16:creationId xmlns:a16="http://schemas.microsoft.com/office/drawing/2014/main" id="{629959CB-2907-455C-869A-EA5DBA3FB067}"/>
              </a:ext>
            </a:extLst>
          </p:cNvPr>
          <p:cNvSpPr>
            <a:spLocks noGrp="1" noChangeArrowheads="1"/>
          </p:cNvSpPr>
          <p:nvPr>
            <p:ph type="sldNum" sz="quarter" idx="4"/>
          </p:nvPr>
        </p:nvSpPr>
        <p:spPr bwMode="auto">
          <a:xfrm>
            <a:off x="457200" y="6245225"/>
            <a:ext cx="1676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fld id="{BCFFB060-A7C0-41DD-A30A-2EF217CDD969}"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8" descr="background_officialState_v4_seal.jpg">
            <a:extLst>
              <a:ext uri="{FF2B5EF4-FFF2-40B4-BE49-F238E27FC236}">
                <a16:creationId xmlns:a16="http://schemas.microsoft.com/office/drawing/2014/main" id="{79033D7D-F6A0-48E8-B1BC-029880EA4111}"/>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a16="http://schemas.microsoft.com/office/drawing/2014/main" id="{60C60E15-CBB1-4224-A4A6-F7A4AD1BEB2D}"/>
              </a:ext>
            </a:extLst>
          </p:cNvPr>
          <p:cNvSpPr>
            <a:spLocks noGrp="1" noChangeArrowheads="1"/>
          </p:cNvSpPr>
          <p:nvPr>
            <p:ph type="title"/>
          </p:nvPr>
        </p:nvSpPr>
        <p:spPr bwMode="auto">
          <a:xfrm>
            <a:off x="457200" y="8382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Rectangle 3">
            <a:extLst>
              <a:ext uri="{FF2B5EF4-FFF2-40B4-BE49-F238E27FC236}">
                <a16:creationId xmlns:a16="http://schemas.microsoft.com/office/drawing/2014/main" id="{DEF3F7B5-1522-460D-B08A-BF75ACF0C2F0}"/>
              </a:ext>
            </a:extLst>
          </p:cNvPr>
          <p:cNvSpPr>
            <a:spLocks noGrp="1" noChangeArrowheads="1"/>
          </p:cNvSpPr>
          <p:nvPr>
            <p:ph type="body" idx="1"/>
          </p:nvPr>
        </p:nvSpPr>
        <p:spPr bwMode="auto">
          <a:xfrm>
            <a:off x="457200" y="2057400"/>
            <a:ext cx="82296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796B1B0-256A-494C-8EA2-411B25D47262}"/>
              </a:ext>
            </a:extLst>
          </p:cNvPr>
          <p:cNvSpPr>
            <a:spLocks noGrp="1" noChangeArrowheads="1"/>
          </p:cNvSpPr>
          <p:nvPr>
            <p:ph type="dt" sz="half" idx="2"/>
          </p:nvPr>
        </p:nvSpPr>
        <p:spPr bwMode="auto">
          <a:xfrm>
            <a:off x="6172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dirty="0"/>
          </a:p>
        </p:txBody>
      </p:sp>
      <p:sp>
        <p:nvSpPr>
          <p:cNvPr id="1029" name="Rectangle 5">
            <a:extLst>
              <a:ext uri="{FF2B5EF4-FFF2-40B4-BE49-F238E27FC236}">
                <a16:creationId xmlns:a16="http://schemas.microsoft.com/office/drawing/2014/main" id="{B0FEF24D-0834-4E79-BD29-CED7590FB82F}"/>
              </a:ext>
            </a:extLst>
          </p:cNvPr>
          <p:cNvSpPr>
            <a:spLocks noGrp="1" noChangeArrowheads="1"/>
          </p:cNvSpPr>
          <p:nvPr>
            <p:ph type="ftr" sz="quarter" idx="3"/>
          </p:nvPr>
        </p:nvSpPr>
        <p:spPr bwMode="auto">
          <a:xfrm>
            <a:off x="2209800" y="6245225"/>
            <a:ext cx="3886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1032" name="Rectangle 8">
            <a:extLst>
              <a:ext uri="{FF2B5EF4-FFF2-40B4-BE49-F238E27FC236}">
                <a16:creationId xmlns:a16="http://schemas.microsoft.com/office/drawing/2014/main" id="{CCCFA06B-DC09-4925-9C1D-690F842A7D6F}"/>
              </a:ext>
            </a:extLst>
          </p:cNvPr>
          <p:cNvSpPr>
            <a:spLocks noGrp="1" noChangeArrowheads="1"/>
          </p:cNvSpPr>
          <p:nvPr>
            <p:ph type="sldNum" sz="quarter" idx="4"/>
          </p:nvPr>
        </p:nvSpPr>
        <p:spPr bwMode="auto">
          <a:xfrm>
            <a:off x="457200" y="6245225"/>
            <a:ext cx="1676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fld id="{6B980E41-C446-4EE9-BE4F-CDEA396B55D9}"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rtl="0" eaLnBrk="0" fontAlgn="base" hangingPunct="0">
        <a:spcBef>
          <a:spcPct val="0"/>
        </a:spcBef>
        <a:spcAft>
          <a:spcPct val="0"/>
        </a:spcAft>
        <a:defRPr sz="4400" b="1">
          <a:solidFill>
            <a:schemeClr val="accent2"/>
          </a:solidFill>
          <a:latin typeface="+mj-lt"/>
          <a:ea typeface="+mj-ea"/>
          <a:cs typeface="+mj-cs"/>
        </a:defRPr>
      </a:lvl1pPr>
      <a:lvl2pPr algn="ctr" rtl="0" eaLnBrk="0" fontAlgn="base" hangingPunct="0">
        <a:spcBef>
          <a:spcPct val="0"/>
        </a:spcBef>
        <a:spcAft>
          <a:spcPct val="0"/>
        </a:spcAft>
        <a:defRPr sz="4400" b="1">
          <a:solidFill>
            <a:schemeClr val="accent2"/>
          </a:solidFill>
          <a:latin typeface="Arial" charset="0"/>
        </a:defRPr>
      </a:lvl2pPr>
      <a:lvl3pPr algn="ctr" rtl="0" eaLnBrk="0" fontAlgn="base" hangingPunct="0">
        <a:spcBef>
          <a:spcPct val="0"/>
        </a:spcBef>
        <a:spcAft>
          <a:spcPct val="0"/>
        </a:spcAft>
        <a:defRPr sz="4400" b="1">
          <a:solidFill>
            <a:schemeClr val="accent2"/>
          </a:solidFill>
          <a:latin typeface="Arial" charset="0"/>
        </a:defRPr>
      </a:lvl3pPr>
      <a:lvl4pPr algn="ctr" rtl="0" eaLnBrk="0" fontAlgn="base" hangingPunct="0">
        <a:spcBef>
          <a:spcPct val="0"/>
        </a:spcBef>
        <a:spcAft>
          <a:spcPct val="0"/>
        </a:spcAft>
        <a:defRPr sz="4400" b="1">
          <a:solidFill>
            <a:schemeClr val="accent2"/>
          </a:solidFill>
          <a:latin typeface="Arial" charset="0"/>
        </a:defRPr>
      </a:lvl4pPr>
      <a:lvl5pPr algn="ctr" rtl="0" eaLnBrk="0" fontAlgn="base" hangingPunct="0">
        <a:spcBef>
          <a:spcPct val="0"/>
        </a:spcBef>
        <a:spcAft>
          <a:spcPct val="0"/>
        </a:spcAft>
        <a:defRPr sz="4400" b="1">
          <a:solidFill>
            <a:schemeClr val="accent2"/>
          </a:solidFill>
          <a:latin typeface="Arial" charset="0"/>
        </a:defRPr>
      </a:lvl5pPr>
      <a:lvl6pPr marL="457200" algn="ctr" rtl="0" fontAlgn="base">
        <a:spcBef>
          <a:spcPct val="0"/>
        </a:spcBef>
        <a:spcAft>
          <a:spcPct val="0"/>
        </a:spcAft>
        <a:defRPr sz="4400" b="1">
          <a:solidFill>
            <a:schemeClr val="accent2"/>
          </a:solidFill>
          <a:latin typeface="Arial" charset="0"/>
        </a:defRPr>
      </a:lvl6pPr>
      <a:lvl7pPr marL="914400" algn="ctr" rtl="0" fontAlgn="base">
        <a:spcBef>
          <a:spcPct val="0"/>
        </a:spcBef>
        <a:spcAft>
          <a:spcPct val="0"/>
        </a:spcAft>
        <a:defRPr sz="4400" b="1">
          <a:solidFill>
            <a:schemeClr val="accent2"/>
          </a:solidFill>
          <a:latin typeface="Arial" charset="0"/>
        </a:defRPr>
      </a:lvl7pPr>
      <a:lvl8pPr marL="1371600" algn="ctr" rtl="0" fontAlgn="base">
        <a:spcBef>
          <a:spcPct val="0"/>
        </a:spcBef>
        <a:spcAft>
          <a:spcPct val="0"/>
        </a:spcAft>
        <a:defRPr sz="4400" b="1">
          <a:solidFill>
            <a:schemeClr val="accent2"/>
          </a:solidFill>
          <a:latin typeface="Arial" charset="0"/>
        </a:defRPr>
      </a:lvl8pPr>
      <a:lvl9pPr marL="1828800" algn="ctr" rtl="0" fontAlgn="base">
        <a:spcBef>
          <a:spcPct val="0"/>
        </a:spcBef>
        <a:spcAft>
          <a:spcPct val="0"/>
        </a:spcAft>
        <a:defRPr sz="44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mailto:CASF_Consortia_Grant_Administrator@cpuc.ca.gov"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cpuc.ca.gov/industries-and-topics/internet-and-phone/california-advanced-services-fund/casf-consortia-account"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www.cpuc.ca.gov/industries-and-topics/internet-and-phone/california-advanced-services-fund/casf-consortia-account" TargetMode="External"/><Relationship Id="rId2" Type="http://schemas.openxmlformats.org/officeDocument/2006/relationships/notesSlide" Target="../notesSlides/notesSlide23.xml"/><Relationship Id="rId1" Type="http://schemas.openxmlformats.org/officeDocument/2006/relationships/slideLayout" Target="../slideLayouts/slideLayout2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hyperlink" Target="http://www.leginfo.ca.gov/pub/09-10/bill/sen/sb_1001-1050/sb_1040_bill_20100927_chaptered.html"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hyperlink" Target="https://docs.cpuc.ca.gov/PublishedDocs/Published/G000/M479/K637/479637749.PDF" TargetMode="External"/><Relationship Id="rId4" Type="http://schemas.openxmlformats.org/officeDocument/2006/relationships/hyperlink" Target="https://www.cpuc.ca.gov/industries-and-topics/internet-and-phone/california-advanced-services-fund/casf-consortia-account/program-history"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cpuc.ca.gov/industries-and-topics/internet-and-phone/california-advanced-services-fund/casf-consortia-account"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cpuc.ca.gov/industries-and-topics/internet-and-phone/california-advanced-services-fund/casf-consortia-account"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8A065B90-8C69-451A-8994-7C71E8B6F12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0193A86-FF66-4B32-88AC-FEC3431A9FBA}" type="slidenum">
              <a:rPr lang="en-US" altLang="en-US" sz="1400"/>
              <a:pPr>
                <a:spcBef>
                  <a:spcPct val="0"/>
                </a:spcBef>
                <a:buFontTx/>
                <a:buNone/>
              </a:pPr>
              <a:t>1</a:t>
            </a:fld>
            <a:endParaRPr lang="en-US" altLang="en-US" sz="1400" dirty="0"/>
          </a:p>
        </p:txBody>
      </p:sp>
      <p:sp>
        <p:nvSpPr>
          <p:cNvPr id="4099" name="Rectangle 4">
            <a:extLst>
              <a:ext uri="{FF2B5EF4-FFF2-40B4-BE49-F238E27FC236}">
                <a16:creationId xmlns:a16="http://schemas.microsoft.com/office/drawing/2014/main" id="{6722BA03-D2D8-4DFF-9ACD-F0F8CA44C72D}"/>
              </a:ext>
            </a:extLst>
          </p:cNvPr>
          <p:cNvSpPr>
            <a:spLocks noChangeArrowheads="1"/>
          </p:cNvSpPr>
          <p:nvPr/>
        </p:nvSpPr>
        <p:spPr bwMode="auto">
          <a:xfrm>
            <a:off x="-228600" y="811967"/>
            <a:ext cx="9372600" cy="3105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800"/>
              </a:spcAft>
              <a:buNone/>
            </a:pPr>
            <a:r>
              <a:rPr lang="en-US" altLang="en-US" sz="3500" b="1" dirty="0">
                <a:solidFill>
                  <a:srgbClr val="3333FF"/>
                </a:solidFill>
                <a:latin typeface="Palatino Linotype" panose="02040502050505030304" pitchFamily="18" charset="0"/>
                <a:cs typeface="Arial"/>
              </a:rPr>
              <a:t>Application Instructions and Overview for </a:t>
            </a:r>
          </a:p>
          <a:p>
            <a:pPr algn="ctr" eaLnBrk="1" hangingPunct="1">
              <a:spcBef>
                <a:spcPct val="0"/>
              </a:spcBef>
              <a:buNone/>
            </a:pPr>
            <a:r>
              <a:rPr lang="en-US" altLang="en-US" sz="3500" b="1" dirty="0">
                <a:solidFill>
                  <a:srgbClr val="3333FF"/>
                </a:solidFill>
                <a:latin typeface="Palatino Linotype" panose="02040502050505030304" pitchFamily="18" charset="0"/>
                <a:cs typeface="Arial"/>
              </a:rPr>
              <a:t>California Advanced Services Fund (CASF)</a:t>
            </a:r>
            <a:br>
              <a:rPr lang="en-US" altLang="en-US" sz="3500" b="1" dirty="0">
                <a:solidFill>
                  <a:srgbClr val="3333FF"/>
                </a:solidFill>
                <a:latin typeface="Palatino Linotype" panose="02040502050505030304" pitchFamily="18" charset="0"/>
                <a:cs typeface="Arial"/>
              </a:rPr>
            </a:br>
            <a:r>
              <a:rPr lang="en-US" altLang="en-US" sz="3500" b="1" dirty="0">
                <a:solidFill>
                  <a:srgbClr val="3333FF"/>
                </a:solidFill>
                <a:latin typeface="Palatino Linotype" panose="02040502050505030304" pitchFamily="18" charset="0"/>
                <a:cs typeface="Arial"/>
              </a:rPr>
              <a:t>Rural and Urban Regional </a:t>
            </a:r>
          </a:p>
          <a:p>
            <a:pPr algn="ctr" eaLnBrk="1" hangingPunct="1">
              <a:spcBef>
                <a:spcPct val="0"/>
              </a:spcBef>
              <a:buNone/>
            </a:pPr>
            <a:r>
              <a:rPr lang="en-US" altLang="en-US" sz="3500" b="1" dirty="0">
                <a:solidFill>
                  <a:srgbClr val="3333FF"/>
                </a:solidFill>
                <a:latin typeface="Palatino Linotype" panose="02040502050505030304" pitchFamily="18" charset="0"/>
                <a:cs typeface="Arial"/>
              </a:rPr>
              <a:t>Broadband Consortia Account </a:t>
            </a:r>
          </a:p>
          <a:p>
            <a:pPr algn="ctr" eaLnBrk="1" hangingPunct="1">
              <a:spcBef>
                <a:spcPct val="0"/>
              </a:spcBef>
              <a:buNone/>
            </a:pPr>
            <a:r>
              <a:rPr lang="en-US" altLang="en-US" sz="3500" b="1" dirty="0">
                <a:solidFill>
                  <a:srgbClr val="3333FF"/>
                </a:solidFill>
                <a:latin typeface="Palatino Linotype" panose="02040502050505030304" pitchFamily="18" charset="0"/>
                <a:cs typeface="Arial"/>
              </a:rPr>
              <a:t>(Consortia Grant Account)</a:t>
            </a:r>
          </a:p>
        </p:txBody>
      </p:sp>
      <p:sp>
        <p:nvSpPr>
          <p:cNvPr id="4100" name="Rectangle 9">
            <a:extLst>
              <a:ext uri="{FF2B5EF4-FFF2-40B4-BE49-F238E27FC236}">
                <a16:creationId xmlns:a16="http://schemas.microsoft.com/office/drawing/2014/main" id="{2E0B2082-BB8E-41AC-8E39-B0F9E320854F}"/>
              </a:ext>
            </a:extLst>
          </p:cNvPr>
          <p:cNvSpPr>
            <a:spLocks noChangeArrowheads="1"/>
          </p:cNvSpPr>
          <p:nvPr/>
        </p:nvSpPr>
        <p:spPr bwMode="auto">
          <a:xfrm>
            <a:off x="457200" y="6248400"/>
            <a:ext cx="3048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dirty="0"/>
          </a:p>
        </p:txBody>
      </p:sp>
      <p:pic>
        <p:nvPicPr>
          <p:cNvPr id="4101" name="Picture 10" descr="PUC_ColorSeal_PowerPoint">
            <a:extLst>
              <a:ext uri="{FF2B5EF4-FFF2-40B4-BE49-F238E27FC236}">
                <a16:creationId xmlns:a16="http://schemas.microsoft.com/office/drawing/2014/main" id="{EAD84AC8-837B-4912-9E1C-5A392DA1FF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087084"/>
            <a:ext cx="2438400" cy="243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7AE5F-2C53-4A6F-A8D8-07ABC813EBE5}"/>
              </a:ext>
            </a:extLst>
          </p:cNvPr>
          <p:cNvSpPr>
            <a:spLocks noGrp="1"/>
          </p:cNvSpPr>
          <p:nvPr>
            <p:ph type="title"/>
          </p:nvPr>
        </p:nvSpPr>
        <p:spPr>
          <a:xfrm>
            <a:off x="0" y="838200"/>
            <a:ext cx="9144000" cy="733872"/>
          </a:xfrm>
        </p:spPr>
        <p:txBody>
          <a:bodyPr/>
          <a:lstStyle/>
          <a:p>
            <a:br>
              <a:rPr lang="en-US" dirty="0">
                <a:solidFill>
                  <a:srgbClr val="3333FF"/>
                </a:solidFill>
                <a:latin typeface="Palatino Linotype" panose="02040502050505030304" pitchFamily="18" charset="0"/>
                <a:ea typeface="+mj-lt"/>
                <a:cs typeface="+mj-lt"/>
              </a:rPr>
            </a:br>
            <a:r>
              <a:rPr lang="en-US" sz="3600" dirty="0">
                <a:solidFill>
                  <a:srgbClr val="3333FF"/>
                </a:solidFill>
                <a:latin typeface="Palatino Linotype" panose="02040502050505030304" pitchFamily="18" charset="0"/>
                <a:ea typeface="+mj-lt"/>
                <a:cs typeface="+mj-lt"/>
              </a:rPr>
              <a:t>Application Review &amp; Evaluation (</a:t>
            </a:r>
            <a:r>
              <a:rPr lang="en-US" sz="3600" i="1" dirty="0">
                <a:solidFill>
                  <a:srgbClr val="3333FF"/>
                </a:solidFill>
                <a:latin typeface="Palatino Linotype" panose="02040502050505030304" pitchFamily="18" charset="0"/>
                <a:ea typeface="+mj-lt"/>
                <a:cs typeface="+mj-lt"/>
              </a:rPr>
              <a:t>cont.</a:t>
            </a:r>
            <a:r>
              <a:rPr lang="en-US" sz="3600" dirty="0">
                <a:solidFill>
                  <a:srgbClr val="3333FF"/>
                </a:solidFill>
                <a:latin typeface="Palatino Linotype" panose="02040502050505030304" pitchFamily="18" charset="0"/>
                <a:ea typeface="+mj-lt"/>
                <a:cs typeface="+mj-lt"/>
              </a:rPr>
              <a:t>)</a:t>
            </a:r>
          </a:p>
          <a:p>
            <a:endParaRPr lang="en-US" dirty="0">
              <a:latin typeface="Palatino Linotype" panose="02040502050505030304" pitchFamily="18" charset="0"/>
              <a:cs typeface="Arial"/>
            </a:endParaRPr>
          </a:p>
        </p:txBody>
      </p:sp>
      <p:sp>
        <p:nvSpPr>
          <p:cNvPr id="4" name="Slide Number Placeholder 3">
            <a:extLst>
              <a:ext uri="{FF2B5EF4-FFF2-40B4-BE49-F238E27FC236}">
                <a16:creationId xmlns:a16="http://schemas.microsoft.com/office/drawing/2014/main" id="{4639DF75-1344-43E0-8A1C-3CEDDAD2B213}"/>
              </a:ext>
            </a:extLst>
          </p:cNvPr>
          <p:cNvSpPr>
            <a:spLocks noGrp="1"/>
          </p:cNvSpPr>
          <p:nvPr>
            <p:ph type="sldNum" sz="quarter" idx="12"/>
          </p:nvPr>
        </p:nvSpPr>
        <p:spPr/>
        <p:txBody>
          <a:bodyPr/>
          <a:lstStyle/>
          <a:p>
            <a:fld id="{301F13F8-8482-4A29-A967-8988E595FBBE}" type="slidenum">
              <a:rPr lang="en-US" altLang="en-US"/>
              <a:pPr/>
              <a:t>10</a:t>
            </a:fld>
            <a:endParaRPr lang="en-US" altLang="en-US" dirty="0"/>
          </a:p>
        </p:txBody>
      </p:sp>
      <p:sp>
        <p:nvSpPr>
          <p:cNvPr id="9" name="Content Placeholder 2">
            <a:extLst>
              <a:ext uri="{FF2B5EF4-FFF2-40B4-BE49-F238E27FC236}">
                <a16:creationId xmlns:a16="http://schemas.microsoft.com/office/drawing/2014/main" id="{B744487A-84E7-480F-8EB0-F80AB2D7DBAA}"/>
              </a:ext>
            </a:extLst>
          </p:cNvPr>
          <p:cNvSpPr txBox="1">
            <a:spLocks/>
          </p:cNvSpPr>
          <p:nvPr/>
        </p:nvSpPr>
        <p:spPr bwMode="auto">
          <a:xfrm>
            <a:off x="609600" y="1572072"/>
            <a:ext cx="8229600" cy="47525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marR="0" lvl="0"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CA" sz="2200" b="1" i="1"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Scoring Criteria</a:t>
            </a:r>
            <a:endParaRPr kumimoji="0" lang="en-US" sz="2200" b="0" i="0" u="none" strike="sngStrike" kern="1200" cap="none" spc="0" normalizeH="0" baseline="0" noProof="0" dirty="0">
              <a:ln>
                <a:noFill/>
              </a:ln>
              <a:solidFill>
                <a:sysClr val="windowText" lastClr="000000"/>
              </a:solidFill>
              <a:effectLst/>
              <a:highlight>
                <a:srgbClr val="FFFF00"/>
              </a:highlight>
              <a:uLnTx/>
              <a:uFillTx/>
              <a:latin typeface="Palatino Linotype" panose="02040502050505030304" pitchFamily="18" charset="0"/>
              <a:ea typeface="ＭＳ Ｐゴシック" pitchFamily="84" charset="-128"/>
            </a:endParaRPr>
          </a:p>
          <a:p>
            <a:pPr marL="0" marR="0" lvl="0"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ＭＳ Ｐゴシック" pitchFamily="84" charset="-128"/>
            </a:endParaRPr>
          </a:p>
          <a:p>
            <a:pPr marL="0" marR="0" lvl="0"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ＭＳ Ｐゴシック" pitchFamily="84" charset="-128"/>
            </a:endParaRPr>
          </a:p>
          <a:p>
            <a:pPr marL="0" marR="0" lvl="0"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ＭＳ Ｐゴシック" pitchFamily="84" charset="-128"/>
            </a:endParaRPr>
          </a:p>
          <a:p>
            <a:pPr marL="0" marR="0" lvl="0"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ＭＳ Ｐゴシック" pitchFamily="84" charset="-128"/>
            </a:endParaRPr>
          </a:p>
          <a:p>
            <a:pPr marL="0" marR="0" lvl="0"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ＭＳ Ｐゴシック" pitchFamily="84" charset="-128"/>
            </a:endParaRPr>
          </a:p>
          <a:p>
            <a:pPr marL="0" marR="0" lvl="0"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a:ea typeface="ＭＳ Ｐゴシック" pitchFamily="84" charset="-128"/>
            </a:endParaRPr>
          </a:p>
          <a:p>
            <a:pPr marL="0" marR="0" lvl="0"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1200" b="0" i="0" u="none" strike="noStrike" kern="1200" cap="none" spc="0" normalizeH="0" baseline="0" noProof="0" dirty="0">
              <a:ln>
                <a:noFill/>
              </a:ln>
              <a:solidFill>
                <a:sysClr val="windowText" lastClr="000000"/>
              </a:solidFill>
              <a:effectLst/>
              <a:uLnTx/>
              <a:uFillTx/>
              <a:latin typeface="Calibri"/>
              <a:ea typeface="ＭＳ Ｐゴシック" pitchFamily="84" charset="-128"/>
            </a:endParaRPr>
          </a:p>
          <a:p>
            <a:pPr marL="285750" marR="0" lvl="0"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CA"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Those applicants who meet a minimum score of 70 points will be considered for funding.</a:t>
            </a:r>
          </a:p>
          <a:p>
            <a:pPr marL="285750" marR="0" lvl="0"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CA" sz="1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endParaRPr>
          </a:p>
          <a:p>
            <a:pPr marL="285750" marR="0" lvl="0"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Where multiple consortia apply for the same region, the application with the highest score will be considered for a grant award.</a:t>
            </a:r>
          </a:p>
          <a:p>
            <a:pPr marL="285750" marR="0" lvl="0"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CA"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endParaRPr>
          </a:p>
        </p:txBody>
      </p:sp>
      <p:pic>
        <p:nvPicPr>
          <p:cNvPr id="10" name="Picture 9">
            <a:extLst>
              <a:ext uri="{FF2B5EF4-FFF2-40B4-BE49-F238E27FC236}">
                <a16:creationId xmlns:a16="http://schemas.microsoft.com/office/drawing/2014/main" id="{B6092A90-30F6-46AD-9514-54C7E378788E}"/>
              </a:ext>
            </a:extLst>
          </p:cNvPr>
          <p:cNvPicPr>
            <a:picLocks noChangeAspect="1"/>
          </p:cNvPicPr>
          <p:nvPr/>
        </p:nvPicPr>
        <p:blipFill>
          <a:blip r:embed="rId3"/>
          <a:stretch>
            <a:fillRect/>
          </a:stretch>
        </p:blipFill>
        <p:spPr>
          <a:xfrm>
            <a:off x="990600" y="1905000"/>
            <a:ext cx="7553599" cy="2347163"/>
          </a:xfrm>
          <a:prstGeom prst="rect">
            <a:avLst/>
          </a:prstGeom>
        </p:spPr>
      </p:pic>
    </p:spTree>
    <p:extLst>
      <p:ext uri="{BB962C8B-B14F-4D97-AF65-F5344CB8AC3E}">
        <p14:creationId xmlns:p14="http://schemas.microsoft.com/office/powerpoint/2010/main" val="3578261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609600"/>
            <a:ext cx="9144000" cy="838200"/>
          </a:xfrm>
        </p:spPr>
        <p:txBody>
          <a:bodyPr/>
          <a:lstStyle/>
          <a:p>
            <a:pPr eaLnBrk="1" hangingPunct="1"/>
            <a:r>
              <a:rPr lang="en-US" altLang="en-US" sz="3600" dirty="0">
                <a:solidFill>
                  <a:srgbClr val="3333FF"/>
                </a:solidFill>
                <a:latin typeface="Palatino Linotype" panose="02040502050505030304" pitchFamily="18" charset="0"/>
              </a:rPr>
              <a:t>Application Review &amp; Evaluation (</a:t>
            </a:r>
            <a:r>
              <a:rPr lang="en-US" altLang="en-US" sz="3600" i="1" dirty="0">
                <a:solidFill>
                  <a:srgbClr val="3333FF"/>
                </a:solidFill>
                <a:latin typeface="Palatino Linotype" panose="02040502050505030304" pitchFamily="18" charset="0"/>
              </a:rPr>
              <a:t>cont.</a:t>
            </a:r>
            <a:r>
              <a:rPr lang="en-US" altLang="en-US" sz="3600" dirty="0">
                <a:solidFill>
                  <a:srgbClr val="3333FF"/>
                </a:solidFill>
                <a:latin typeface="Palatino Linotype" panose="02040502050505030304" pitchFamily="18" charset="0"/>
              </a:rPr>
              <a:t>)</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11</a:t>
            </a:fld>
            <a:endParaRPr lang="en-US" altLang="en-US" sz="1400" dirty="0"/>
          </a:p>
        </p:txBody>
      </p:sp>
      <p:sp>
        <p:nvSpPr>
          <p:cNvPr id="5" name="Content Placeholder 2">
            <a:extLst>
              <a:ext uri="{FF2B5EF4-FFF2-40B4-BE49-F238E27FC236}">
                <a16:creationId xmlns:a16="http://schemas.microsoft.com/office/drawing/2014/main" id="{719A8AAB-53F0-479E-94E3-89866B9A6680}"/>
              </a:ext>
            </a:extLst>
          </p:cNvPr>
          <p:cNvSpPr txBox="1">
            <a:spLocks/>
          </p:cNvSpPr>
          <p:nvPr/>
        </p:nvSpPr>
        <p:spPr bwMode="auto">
          <a:xfrm>
            <a:off x="228600" y="1219199"/>
            <a:ext cx="8229600" cy="5502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eaLnBrk="1" hangingPunct="1">
              <a:buFont typeface="Arial" panose="020B0604020202020204" pitchFamily="34" charset="0"/>
              <a:buChar char="•"/>
            </a:pPr>
            <a:r>
              <a:rPr lang="en-US" sz="2200" b="1" dirty="0">
                <a:latin typeface="Palatino Linotype" panose="02040502050505030304" pitchFamily="18" charset="0"/>
              </a:rPr>
              <a:t>Regional Consortium Representation and Endorsements</a:t>
            </a:r>
          </a:p>
          <a:p>
            <a:pPr marL="742950" lvl="2" indent="-342900" eaLnBrk="1" hangingPunct="1">
              <a:buFont typeface="Wingdings" panose="05000000000000000000" pitchFamily="2" charset="2"/>
              <a:buChar char="v"/>
            </a:pPr>
            <a:r>
              <a:rPr lang="en-US" sz="2200" dirty="0">
                <a:latin typeface="Palatino Linotype" panose="02040502050505030304" pitchFamily="18" charset="0"/>
              </a:rPr>
              <a:t>Governing board structure</a:t>
            </a:r>
          </a:p>
          <a:p>
            <a:pPr marL="742950" lvl="2" indent="-342900" eaLnBrk="1" hangingPunct="1">
              <a:buFont typeface="Wingdings" panose="05000000000000000000" pitchFamily="2" charset="2"/>
              <a:buChar char="v"/>
            </a:pPr>
            <a:r>
              <a:rPr lang="en-US" sz="2200" dirty="0">
                <a:latin typeface="Palatino Linotype" panose="02040502050505030304" pitchFamily="18" charset="0"/>
              </a:rPr>
              <a:t>Description of geographical regional/population groups/community interests</a:t>
            </a:r>
          </a:p>
          <a:p>
            <a:pPr marL="742950" lvl="2" indent="-342900" eaLnBrk="1" hangingPunct="1">
              <a:buFont typeface="Wingdings" panose="05000000000000000000" pitchFamily="2" charset="2"/>
              <a:buChar char="v"/>
            </a:pPr>
            <a:r>
              <a:rPr lang="en-US" sz="2200" dirty="0">
                <a:latin typeface="Palatino Linotype" panose="02040502050505030304" pitchFamily="18" charset="0"/>
              </a:rPr>
              <a:t>Endorsements from the State and/or local government, community groups, and anchor institutions supporting the application.</a:t>
            </a:r>
          </a:p>
          <a:p>
            <a:pPr marL="742950" lvl="2" indent="-342900" eaLnBrk="1" hangingPunct="1">
              <a:buFont typeface="Wingdings" panose="05000000000000000000" pitchFamily="2" charset="2"/>
              <a:buChar char="v"/>
            </a:pPr>
            <a:endParaRPr lang="en-US" sz="1800" dirty="0">
              <a:latin typeface="Palatino Linotype" panose="02040502050505030304" pitchFamily="18" charset="0"/>
            </a:endParaRPr>
          </a:p>
          <a:p>
            <a:pPr marL="285750" lvl="2" indent="-285750" eaLnBrk="1" hangingPunct="1">
              <a:buFont typeface="Arial" panose="020B0604020202020204" pitchFamily="34" charset="0"/>
              <a:buChar char="•"/>
            </a:pPr>
            <a:r>
              <a:rPr lang="en-US" sz="2200" b="1" dirty="0">
                <a:latin typeface="Palatino Linotype" panose="02040502050505030304" pitchFamily="18" charset="0"/>
              </a:rPr>
              <a:t>Regional Consortium/Members’ Experience</a:t>
            </a:r>
          </a:p>
          <a:p>
            <a:pPr marL="742950" lvl="2" indent="-342900" eaLnBrk="1" hangingPunct="1">
              <a:buFont typeface="Wingdings" panose="05000000000000000000" pitchFamily="2" charset="2"/>
              <a:buChar char="v"/>
            </a:pPr>
            <a:r>
              <a:rPr lang="en-US" sz="2200" dirty="0">
                <a:latin typeface="Palatino Linotype" panose="02040502050505030304" pitchFamily="18" charset="0"/>
              </a:rPr>
              <a:t>Description of existing </a:t>
            </a:r>
            <a:r>
              <a:rPr lang="en-US" sz="2200">
                <a:latin typeface="Palatino Linotype" panose="02040502050505030304" pitchFamily="18" charset="0"/>
              </a:rPr>
              <a:t>and past </a:t>
            </a:r>
            <a:r>
              <a:rPr lang="en-US" sz="2200" dirty="0">
                <a:latin typeface="Palatino Linotype" panose="02040502050505030304" pitchFamily="18" charset="0"/>
              </a:rPr>
              <a:t>relevant projects</a:t>
            </a:r>
          </a:p>
          <a:p>
            <a:pPr marL="742950" lvl="2" indent="-342900" eaLnBrk="1" hangingPunct="1">
              <a:buFont typeface="Wingdings" panose="05000000000000000000" pitchFamily="2" charset="2"/>
              <a:buChar char="v"/>
            </a:pPr>
            <a:r>
              <a:rPr lang="en-US" sz="2200" dirty="0">
                <a:latin typeface="Palatino Linotype" panose="02040502050505030304" pitchFamily="18" charset="0"/>
              </a:rPr>
              <a:t>Identification of each consortium member, background, and role in the proposed consortium project</a:t>
            </a:r>
          </a:p>
          <a:p>
            <a:pPr marL="742950" lvl="2" indent="-342900" eaLnBrk="1" hangingPunct="1">
              <a:buFont typeface="Wingdings" panose="05000000000000000000" pitchFamily="2" charset="2"/>
              <a:buChar char="v"/>
            </a:pPr>
            <a:r>
              <a:rPr lang="en-US" sz="2200" dirty="0">
                <a:latin typeface="Palatino Linotype" panose="02040502050505030304" pitchFamily="18" charset="0"/>
              </a:rPr>
              <a:t>Description of the proposed broadband consortium</a:t>
            </a:r>
            <a:br>
              <a:rPr lang="en-US" sz="2200" dirty="0">
                <a:latin typeface="Palatino Linotype" panose="02040502050505030304" pitchFamily="18" charset="0"/>
              </a:rPr>
            </a:br>
            <a:r>
              <a:rPr lang="en-US" sz="2200" dirty="0">
                <a:latin typeface="Palatino Linotype" panose="02040502050505030304" pitchFamily="18" charset="0"/>
              </a:rPr>
              <a:t>project.</a:t>
            </a:r>
          </a:p>
          <a:p>
            <a:pPr marL="285750" lvl="2" indent="-285750" eaLnBrk="1" hangingPunct="1">
              <a:buFont typeface="Arial" panose="020B0604020202020204" pitchFamily="34" charset="0"/>
              <a:buChar char="•"/>
            </a:pPr>
            <a:endParaRPr lang="en-US" sz="2200" dirty="0">
              <a:latin typeface="Palatino Linotype" panose="02040502050505030304" pitchFamily="18" charset="0"/>
            </a:endParaRPr>
          </a:p>
          <a:p>
            <a:pPr marL="285750" lvl="2" indent="-285750" eaLnBrk="1" hangingPunct="1">
              <a:buFont typeface="Arial" panose="020B0604020202020204" pitchFamily="34" charset="0"/>
              <a:buChar char="•"/>
            </a:pPr>
            <a:endParaRPr lang="en-US" sz="2200" dirty="0">
              <a:latin typeface="Palatino Linotype" panose="02040502050505030304" pitchFamily="18" charset="0"/>
            </a:endParaRPr>
          </a:p>
          <a:p>
            <a:pPr marL="400050" lvl="2" indent="0" eaLnBrk="1" hangingPunct="1">
              <a:buFont typeface="Arial" pitchFamily="84" charset="0"/>
              <a:buNone/>
            </a:pPr>
            <a:endParaRPr lang="en-US" sz="2200" dirty="0">
              <a:latin typeface="Palatino Linotype" panose="02040502050505030304" pitchFamily="18" charset="0"/>
            </a:endParaRPr>
          </a:p>
          <a:p>
            <a:pPr marL="400050" lvl="2" indent="0" eaLnBrk="1" hangingPunct="1">
              <a:buFont typeface="Arial" pitchFamily="84" charset="0"/>
              <a:buNone/>
            </a:pPr>
            <a:endParaRPr lang="en-US" sz="2200" dirty="0">
              <a:latin typeface="Palatino Linotype" panose="02040502050505030304" pitchFamily="18" charset="0"/>
            </a:endParaRPr>
          </a:p>
          <a:p>
            <a:pPr marL="400050" lvl="2" indent="0" eaLnBrk="1" hangingPunct="1">
              <a:buFont typeface="Arial" pitchFamily="84" charset="0"/>
              <a:buNone/>
            </a:pPr>
            <a:endParaRPr lang="en-US" sz="2200" dirty="0">
              <a:latin typeface="Palatino Linotype" panose="02040502050505030304" pitchFamily="18" charset="0"/>
            </a:endParaRPr>
          </a:p>
          <a:p>
            <a:pPr marL="400050" lvl="2" indent="0" eaLnBrk="1" hangingPunct="1">
              <a:buFont typeface="Arial" pitchFamily="84" charset="0"/>
              <a:buNone/>
            </a:pPr>
            <a:endParaRPr lang="en-US" sz="2200" dirty="0">
              <a:latin typeface="Palatino Linotype" panose="02040502050505030304" pitchFamily="18" charset="0"/>
            </a:endParaRPr>
          </a:p>
          <a:p>
            <a:pPr marL="400050" lvl="2" indent="0" eaLnBrk="1" hangingPunct="1">
              <a:buFont typeface="Arial" pitchFamily="84" charset="0"/>
              <a:buNone/>
            </a:pPr>
            <a:endParaRPr lang="en-US" sz="2200" dirty="0">
              <a:latin typeface="Palatino Linotype" panose="02040502050505030304" pitchFamily="18" charset="0"/>
            </a:endParaRPr>
          </a:p>
          <a:p>
            <a:pPr marL="400050" lvl="2" indent="0" eaLnBrk="1" hangingPunct="1">
              <a:buFont typeface="Arial" pitchFamily="84" charset="0"/>
              <a:buNone/>
            </a:pPr>
            <a:endParaRPr lang="en-US" sz="2200" dirty="0">
              <a:latin typeface="Palatino Linotype" panose="02040502050505030304" pitchFamily="18" charset="0"/>
            </a:endParaRPr>
          </a:p>
          <a:p>
            <a:pPr marL="400050" lvl="2" indent="0" eaLnBrk="1" hangingPunct="1">
              <a:buFont typeface="Arial" pitchFamily="84" charset="0"/>
              <a:buNone/>
            </a:pPr>
            <a:endParaRPr lang="en-US" sz="2200" dirty="0">
              <a:latin typeface="Palatino Linotype" panose="02040502050505030304" pitchFamily="18" charset="0"/>
            </a:endParaRPr>
          </a:p>
          <a:p>
            <a:pPr marL="400050" lvl="2" indent="0" eaLnBrk="1" hangingPunct="1">
              <a:buFont typeface="Arial" pitchFamily="84" charset="0"/>
              <a:buNone/>
            </a:pPr>
            <a:endParaRPr lang="en-US" sz="2200" dirty="0">
              <a:latin typeface="Palatino Linotype" panose="02040502050505030304" pitchFamily="18" charset="0"/>
            </a:endParaRPr>
          </a:p>
          <a:p>
            <a:pPr marL="400050" lvl="2" indent="0" eaLnBrk="1" hangingPunct="1">
              <a:buFont typeface="Arial" pitchFamily="84" charset="0"/>
              <a:buNone/>
            </a:pPr>
            <a:endParaRPr lang="en-US" sz="2200" dirty="0">
              <a:latin typeface="Palatino Linotype" panose="02040502050505030304" pitchFamily="18" charset="0"/>
            </a:endParaRPr>
          </a:p>
        </p:txBody>
      </p:sp>
    </p:spTree>
    <p:extLst>
      <p:ext uri="{BB962C8B-B14F-4D97-AF65-F5344CB8AC3E}">
        <p14:creationId xmlns:p14="http://schemas.microsoft.com/office/powerpoint/2010/main" val="298485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609600"/>
            <a:ext cx="9144000" cy="838200"/>
          </a:xfrm>
        </p:spPr>
        <p:txBody>
          <a:bodyPr/>
          <a:lstStyle/>
          <a:p>
            <a:pPr eaLnBrk="1" hangingPunct="1"/>
            <a:r>
              <a:rPr lang="en-US" altLang="en-US" sz="3600" dirty="0">
                <a:solidFill>
                  <a:srgbClr val="3333FF"/>
                </a:solidFill>
                <a:latin typeface="Palatino Linotype" panose="02040502050505030304" pitchFamily="18" charset="0"/>
              </a:rPr>
              <a:t>Application Review &amp; Evaluation (</a:t>
            </a:r>
            <a:r>
              <a:rPr lang="en-US" altLang="en-US" sz="3600" i="1" dirty="0">
                <a:solidFill>
                  <a:srgbClr val="3333FF"/>
                </a:solidFill>
                <a:latin typeface="Palatino Linotype" panose="02040502050505030304" pitchFamily="18" charset="0"/>
              </a:rPr>
              <a:t>cont.</a:t>
            </a:r>
            <a:r>
              <a:rPr lang="en-US" altLang="en-US" sz="3600" dirty="0">
                <a:solidFill>
                  <a:srgbClr val="3333FF"/>
                </a:solidFill>
                <a:latin typeface="Palatino Linotype" panose="02040502050505030304" pitchFamily="18" charset="0"/>
              </a:rPr>
              <a:t>)</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12</a:t>
            </a:fld>
            <a:endParaRPr lang="en-US" altLang="en-US" sz="1400" dirty="0"/>
          </a:p>
        </p:txBody>
      </p:sp>
      <p:sp>
        <p:nvSpPr>
          <p:cNvPr id="6" name="Content Placeholder 2">
            <a:extLst>
              <a:ext uri="{FF2B5EF4-FFF2-40B4-BE49-F238E27FC236}">
                <a16:creationId xmlns:a16="http://schemas.microsoft.com/office/drawing/2014/main" id="{F18D6946-9728-4653-8947-55EA0F6C3CC5}"/>
              </a:ext>
            </a:extLst>
          </p:cNvPr>
          <p:cNvSpPr txBox="1">
            <a:spLocks/>
          </p:cNvSpPr>
          <p:nvPr/>
        </p:nvSpPr>
        <p:spPr bwMode="auto">
          <a:xfrm>
            <a:off x="533400" y="1329085"/>
            <a:ext cx="8229600" cy="54527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marR="0" lvl="0"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CA" sz="2200" b="1" i="1"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Work Plan and Performance Metrics Plan</a:t>
            </a:r>
            <a:r>
              <a:rPr kumimoji="0" lang="en-CA"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  applications should</a:t>
            </a:r>
            <a:r>
              <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 include:</a:t>
            </a:r>
          </a:p>
          <a:p>
            <a:pPr marL="742950" marR="0" lvl="2"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Specific work activities </a:t>
            </a:r>
          </a:p>
          <a:p>
            <a:pPr marL="742950" marR="0" lvl="2"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Measurable, tangible, and verifiable work deliverables</a:t>
            </a:r>
          </a:p>
          <a:p>
            <a:pPr marL="742950" marR="0" lvl="2"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Specific timeline milestones </a:t>
            </a:r>
          </a:p>
          <a:p>
            <a:pPr marL="742950" marR="0" lvl="2"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Quantitative and data-driven performance measures </a:t>
            </a:r>
          </a:p>
          <a:p>
            <a:pPr marL="742950" marR="0" lvl="2"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The method for performance tracking and measuring</a:t>
            </a:r>
          </a:p>
          <a:p>
            <a:pPr marL="285750" marR="0" lvl="2"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285750" marR="0" lvl="2"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Examples of activities, deliverables, performance measures are provided in the </a:t>
            </a:r>
            <a:r>
              <a:rPr kumimoji="0" lang="en-US" sz="2200" b="0" i="1"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Work Plan and Performance Metrics Plan</a:t>
            </a:r>
            <a:r>
              <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 form template (see Application Package, Appendix A-4).</a:t>
            </a:r>
          </a:p>
          <a:p>
            <a:pPr marL="285750" marR="0" lvl="2"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285750" marR="0" lvl="2"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Work Plan key terminology (i.e., activity, deliverable, timeline, performance measure and tracking) definition and requirements are provided in Appendix A-4 .</a:t>
            </a:r>
          </a:p>
          <a:p>
            <a:pPr marL="400050" marR="0" lvl="2"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400050" marR="0" lvl="2"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400050" marR="0" lvl="2"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400050" marR="0" lvl="2"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400050" marR="0" lvl="2"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400050" marR="0" lvl="2"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400050" marR="0" lvl="2"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400050" marR="0" lvl="2"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400050" marR="0" lvl="2"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400050" marR="0" lvl="2"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0" marR="0" lvl="0" indent="0" algn="l" defTabSz="914400" rtl="0" eaLnBrk="1" fontAlgn="base" latinLnBrk="0" hangingPunct="1">
              <a:lnSpc>
                <a:spcPct val="100000"/>
              </a:lnSpc>
              <a:spcBef>
                <a:spcPct val="20000"/>
              </a:spcBef>
              <a:spcAft>
                <a:spcPct val="0"/>
              </a:spcAft>
              <a:buClrTx/>
              <a:buSzTx/>
              <a:buFont typeface="Arial" pitchFamily="84" charset="0"/>
              <a:buNone/>
              <a:tabLst/>
              <a:defRPr/>
            </a:pPr>
            <a:r>
              <a:rPr kumimoji="0" lang="en-CA"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  </a:t>
            </a:r>
            <a:endParaRPr kumimoji="0" lang="en-US" sz="2000" b="0" i="0" u="none" strike="noStrike" kern="1200" cap="none" spc="0" normalizeH="0" baseline="0" noProof="0" dirty="0">
              <a:ln>
                <a:noFill/>
              </a:ln>
              <a:solidFill>
                <a:sysClr val="windowText" lastClr="000000"/>
              </a:solidFill>
              <a:effectLst/>
              <a:uLnTx/>
              <a:uFillTx/>
              <a:latin typeface="Calibri"/>
              <a:ea typeface="ＭＳ Ｐゴシック" pitchFamily="84" charset="-128"/>
            </a:endParaRPr>
          </a:p>
        </p:txBody>
      </p:sp>
    </p:spTree>
    <p:extLst>
      <p:ext uri="{BB962C8B-B14F-4D97-AF65-F5344CB8AC3E}">
        <p14:creationId xmlns:p14="http://schemas.microsoft.com/office/powerpoint/2010/main" val="4261344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533400"/>
            <a:ext cx="9144000" cy="838200"/>
          </a:xfrm>
        </p:spPr>
        <p:txBody>
          <a:bodyPr/>
          <a:lstStyle/>
          <a:p>
            <a:pPr eaLnBrk="1" hangingPunct="1"/>
            <a:r>
              <a:rPr lang="en-US" altLang="en-US" sz="3600" dirty="0">
                <a:solidFill>
                  <a:srgbClr val="3333FF"/>
                </a:solidFill>
                <a:latin typeface="Palatino Linotype" panose="02040502050505030304" pitchFamily="18" charset="0"/>
              </a:rPr>
              <a:t>Application Review &amp; Evaluation (</a:t>
            </a:r>
            <a:r>
              <a:rPr lang="en-US" altLang="en-US" sz="3600" i="1" dirty="0">
                <a:solidFill>
                  <a:srgbClr val="3333FF"/>
                </a:solidFill>
                <a:latin typeface="Palatino Linotype" panose="02040502050505030304" pitchFamily="18" charset="0"/>
              </a:rPr>
              <a:t>cont.</a:t>
            </a:r>
            <a:r>
              <a:rPr lang="en-US" altLang="en-US" sz="3600" dirty="0">
                <a:solidFill>
                  <a:srgbClr val="3333FF"/>
                </a:solidFill>
                <a:latin typeface="Palatino Linotype" panose="02040502050505030304" pitchFamily="18" charset="0"/>
              </a:rPr>
              <a:t>)</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13</a:t>
            </a:fld>
            <a:endParaRPr lang="en-US" altLang="en-US" sz="1400" dirty="0"/>
          </a:p>
        </p:txBody>
      </p:sp>
      <p:sp>
        <p:nvSpPr>
          <p:cNvPr id="5" name="Content Placeholder 2">
            <a:extLst>
              <a:ext uri="{FF2B5EF4-FFF2-40B4-BE49-F238E27FC236}">
                <a16:creationId xmlns:a16="http://schemas.microsoft.com/office/drawing/2014/main" id="{FBC3DBCC-8B2A-4775-8FD9-F1C3D4713B26}"/>
              </a:ext>
            </a:extLst>
          </p:cNvPr>
          <p:cNvSpPr txBox="1">
            <a:spLocks/>
          </p:cNvSpPr>
          <p:nvPr/>
        </p:nvSpPr>
        <p:spPr bwMode="auto">
          <a:xfrm>
            <a:off x="152400" y="1354540"/>
            <a:ext cx="88392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eaLnBrk="1" hangingPunct="1">
              <a:buFont typeface="Arial" pitchFamily="84" charset="0"/>
              <a:buNone/>
            </a:pPr>
            <a:r>
              <a:rPr lang="en-US" sz="1650" u="sng" dirty="0">
                <a:latin typeface="Palatino Linotype" panose="02040502050505030304" pitchFamily="18" charset="0"/>
              </a:rPr>
              <a:t>Allowable Activities</a:t>
            </a:r>
            <a:r>
              <a:rPr lang="en-US" sz="1650" dirty="0">
                <a:latin typeface="Palatino Linotype" panose="02040502050505030304" pitchFamily="18" charset="0"/>
              </a:rPr>
              <a:t>:  </a:t>
            </a:r>
          </a:p>
          <a:p>
            <a:pPr marL="231775" lvl="2" indent="-231775" eaLnBrk="1" hangingPunct="1">
              <a:spcAft>
                <a:spcPts val="600"/>
              </a:spcAft>
              <a:buFont typeface="Wingdings" panose="05000000000000000000" pitchFamily="2" charset="2"/>
              <a:buChar char="q"/>
            </a:pPr>
            <a:r>
              <a:rPr lang="en-US" sz="1650" dirty="0">
                <a:latin typeface="Palatino Linotype" panose="02040502050505030304" pitchFamily="18" charset="0"/>
              </a:rPr>
              <a:t>Collaborating with the Commission and other state agencies to engage regional consortia, local officials, internet service providers (ISPs), stakeholders, and consumers regarding priority areas and cost-effective strategies to achieve the broadband access goal.</a:t>
            </a:r>
          </a:p>
          <a:p>
            <a:pPr marL="231775" lvl="2" indent="-231775" eaLnBrk="1" hangingPunct="1">
              <a:spcAft>
                <a:spcPts val="600"/>
              </a:spcAft>
              <a:buFont typeface="Wingdings" panose="05000000000000000000" pitchFamily="2" charset="2"/>
              <a:buChar char="q"/>
            </a:pPr>
            <a:r>
              <a:rPr lang="en-US" sz="1650" dirty="0">
                <a:latin typeface="Palatino Linotype" panose="02040502050505030304" pitchFamily="18" charset="0"/>
              </a:rPr>
              <a:t>Identifying potential CASF infrastructure projects or potential broadband deployment projects related to new programs created under SB 156 and AB 164, along with other opportunities, where providers can expand and improve their infrastructure and service offerings to achieve the goal of reaching 98%broadband deployment in each consortia region.</a:t>
            </a:r>
          </a:p>
          <a:p>
            <a:pPr marL="231775" lvl="2" indent="-231775" eaLnBrk="1" hangingPunct="1">
              <a:spcAft>
                <a:spcPts val="600"/>
              </a:spcAft>
              <a:buFont typeface="Wingdings" panose="05000000000000000000" pitchFamily="2" charset="2"/>
              <a:buChar char="q"/>
            </a:pPr>
            <a:r>
              <a:rPr lang="en-US" sz="1650" dirty="0">
                <a:latin typeface="Palatino Linotype" panose="02040502050505030304" pitchFamily="18" charset="0"/>
              </a:rPr>
              <a:t>Assisting potential CASF infrastructure applicants or potential applicants for broadband deployment projects related to the new programs created under SB 156 and AB 164 in the project development or grant application process.  </a:t>
            </a:r>
          </a:p>
          <a:p>
            <a:pPr marL="231775" lvl="2" indent="-231775" eaLnBrk="1" hangingPunct="1">
              <a:buFont typeface="Wingdings" panose="05000000000000000000" pitchFamily="2" charset="2"/>
              <a:buChar char="q"/>
            </a:pPr>
            <a:r>
              <a:rPr lang="en-US" sz="1650" dirty="0">
                <a:latin typeface="Palatino Linotype" panose="02040502050505030304" pitchFamily="18" charset="0"/>
              </a:rPr>
              <a:t>Conducting activities that will lead to or that can be reasonably expected to lead to CASF infrastructure projects or broadband deployment projects related to new programs created under SB 156 and AB 164, including but not limited to the following examples of allowable activities:</a:t>
            </a:r>
          </a:p>
          <a:p>
            <a:pPr marL="465138" lvl="4" indent="-239713" eaLnBrk="1" hangingPunct="1">
              <a:buFont typeface="Courier New" panose="02070309020205020404" pitchFamily="49" charset="0"/>
              <a:buChar char="o"/>
            </a:pPr>
            <a:r>
              <a:rPr lang="en-US" sz="1650" dirty="0">
                <a:latin typeface="Palatino Linotype" panose="02040502050505030304" pitchFamily="18" charset="0"/>
              </a:rPr>
              <a:t>Supporting project permitting activities.</a:t>
            </a:r>
          </a:p>
          <a:p>
            <a:pPr marL="231775" lvl="2" indent="-231775" eaLnBrk="1" hangingPunct="1">
              <a:buFont typeface="Wingdings" panose="05000000000000000000" pitchFamily="2" charset="2"/>
              <a:buChar char="q"/>
            </a:pPr>
            <a:endParaRPr lang="en-CA" sz="1650" dirty="0">
              <a:latin typeface="Palatino Linotype" panose="02040502050505030304" pitchFamily="18" charset="0"/>
            </a:endParaRPr>
          </a:p>
          <a:p>
            <a:pPr marL="285750" lvl="1" eaLnBrk="1" hangingPunct="1">
              <a:buFont typeface="Arial" panose="020B0604020202020204" pitchFamily="34" charset="0"/>
              <a:buChar char="•"/>
            </a:pPr>
            <a:endParaRPr lang="en-CA" sz="2200" dirty="0">
              <a:latin typeface="Palatino Linotype" panose="02040502050505030304" pitchFamily="18" charset="0"/>
            </a:endParaRPr>
          </a:p>
        </p:txBody>
      </p:sp>
    </p:spTree>
    <p:extLst>
      <p:ext uri="{BB962C8B-B14F-4D97-AF65-F5344CB8AC3E}">
        <p14:creationId xmlns:p14="http://schemas.microsoft.com/office/powerpoint/2010/main" val="1940623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533400"/>
            <a:ext cx="9144000" cy="838200"/>
          </a:xfrm>
        </p:spPr>
        <p:txBody>
          <a:bodyPr/>
          <a:lstStyle/>
          <a:p>
            <a:pPr eaLnBrk="1" hangingPunct="1"/>
            <a:r>
              <a:rPr lang="en-US" altLang="en-US" sz="3600" dirty="0">
                <a:solidFill>
                  <a:srgbClr val="3333FF"/>
                </a:solidFill>
                <a:latin typeface="Palatino Linotype" panose="02040502050505030304" pitchFamily="18" charset="0"/>
              </a:rPr>
              <a:t>Application Review &amp; Evaluation (</a:t>
            </a:r>
            <a:r>
              <a:rPr lang="en-US" altLang="en-US" sz="3600" i="1" dirty="0">
                <a:solidFill>
                  <a:srgbClr val="3333FF"/>
                </a:solidFill>
                <a:latin typeface="Palatino Linotype" panose="02040502050505030304" pitchFamily="18" charset="0"/>
              </a:rPr>
              <a:t>cont.</a:t>
            </a:r>
            <a:r>
              <a:rPr lang="en-US" altLang="en-US" sz="3600" dirty="0">
                <a:solidFill>
                  <a:srgbClr val="3333FF"/>
                </a:solidFill>
                <a:latin typeface="Palatino Linotype" panose="02040502050505030304" pitchFamily="18" charset="0"/>
              </a:rPr>
              <a:t>)</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14</a:t>
            </a:fld>
            <a:endParaRPr lang="en-US" altLang="en-US" sz="1400" dirty="0"/>
          </a:p>
        </p:txBody>
      </p:sp>
      <p:sp>
        <p:nvSpPr>
          <p:cNvPr id="5" name="Content Placeholder 2">
            <a:extLst>
              <a:ext uri="{FF2B5EF4-FFF2-40B4-BE49-F238E27FC236}">
                <a16:creationId xmlns:a16="http://schemas.microsoft.com/office/drawing/2014/main" id="{FBC3DBCC-8B2A-4775-8FD9-F1C3D4713B26}"/>
              </a:ext>
            </a:extLst>
          </p:cNvPr>
          <p:cNvSpPr txBox="1">
            <a:spLocks/>
          </p:cNvSpPr>
          <p:nvPr/>
        </p:nvSpPr>
        <p:spPr bwMode="auto">
          <a:xfrm>
            <a:off x="152400" y="1496791"/>
            <a:ext cx="8839200" cy="46232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eaLnBrk="1" hangingPunct="1">
              <a:buFont typeface="Arial" pitchFamily="84" charset="0"/>
              <a:buNone/>
            </a:pPr>
            <a:r>
              <a:rPr lang="en-US" sz="1650" u="sng" dirty="0">
                <a:latin typeface="Palatino Linotype" panose="02040502050505030304" pitchFamily="18" charset="0"/>
              </a:rPr>
              <a:t>Allowable Activities (</a:t>
            </a:r>
            <a:r>
              <a:rPr lang="en-US" sz="1650" i="1" u="sng" dirty="0">
                <a:latin typeface="Palatino Linotype" panose="02040502050505030304" pitchFamily="18" charset="0"/>
              </a:rPr>
              <a:t>cont.</a:t>
            </a:r>
            <a:r>
              <a:rPr lang="en-US" sz="1650" u="sng" dirty="0">
                <a:latin typeface="Palatino Linotype" panose="02040502050505030304" pitchFamily="18" charset="0"/>
              </a:rPr>
              <a:t>)</a:t>
            </a:r>
            <a:r>
              <a:rPr lang="en-US" sz="1650" dirty="0">
                <a:latin typeface="Palatino Linotype" panose="02040502050505030304" pitchFamily="18" charset="0"/>
              </a:rPr>
              <a:t>:  </a:t>
            </a:r>
          </a:p>
          <a:p>
            <a:pPr marL="465138" lvl="4" indent="-239713" eaLnBrk="1" hangingPunct="1">
              <a:buFont typeface="Courier New" panose="02070309020205020404" pitchFamily="49" charset="0"/>
              <a:buChar char="o"/>
            </a:pPr>
            <a:r>
              <a:rPr lang="en-US" sz="1650" dirty="0">
                <a:latin typeface="Palatino Linotype" panose="02040502050505030304" pitchFamily="18" charset="0"/>
              </a:rPr>
              <a:t>Engaging local government officials and communities to better understand and explain regional broadband needs and solutions and providing technical assistance to such entities.</a:t>
            </a:r>
          </a:p>
          <a:p>
            <a:pPr marL="465138" lvl="4" indent="-239713" eaLnBrk="1" hangingPunct="1">
              <a:spcAft>
                <a:spcPts val="600"/>
              </a:spcAft>
              <a:buFont typeface="Courier New" panose="02070309020205020404" pitchFamily="49" charset="0"/>
              <a:buChar char="o"/>
            </a:pPr>
            <a:r>
              <a:rPr lang="en-US" sz="1650" dirty="0">
                <a:latin typeface="Palatino Linotype" panose="02040502050505030304" pitchFamily="18" charset="0"/>
              </a:rPr>
              <a:t>Conducting an inventory of public assets (e.g., rights-of-ways, publicly owned towers, public utility poles, equipment housing, publicly owned property) and aggregate demand, including speed tests and the identification and updates of priority areas. </a:t>
            </a:r>
          </a:p>
          <a:p>
            <a:pPr marL="231775" lvl="2" indent="-231775" eaLnBrk="1" hangingPunct="1">
              <a:spcAft>
                <a:spcPts val="600"/>
              </a:spcAft>
              <a:buFont typeface="Wingdings" panose="05000000000000000000" pitchFamily="2" charset="2"/>
              <a:buChar char="q"/>
            </a:pPr>
            <a:r>
              <a:rPr lang="en-US" sz="1650" dirty="0">
                <a:latin typeface="Palatino Linotype" panose="02040502050505030304" pitchFamily="18" charset="0"/>
              </a:rPr>
              <a:t>Assisting the Commission in publicizing requests for wireline testing volunteers in areas, as needed. </a:t>
            </a:r>
          </a:p>
          <a:p>
            <a:pPr marL="231775" lvl="2" indent="-231775" eaLnBrk="1" hangingPunct="1">
              <a:spcAft>
                <a:spcPts val="600"/>
              </a:spcAft>
              <a:buFont typeface="Wingdings" panose="05000000000000000000" pitchFamily="2" charset="2"/>
              <a:buChar char="q"/>
            </a:pPr>
            <a:r>
              <a:rPr lang="en-US" sz="1650" dirty="0">
                <a:latin typeface="Palatino Linotype" panose="02040502050505030304" pitchFamily="18" charset="0"/>
              </a:rPr>
              <a:t>Assisting the Commission in promoting broadband deployment in California, related to the Federal Funding Account and other programs including Middle-Mile, Broadband Loan Loss Reserve, and Local Agency Technical Assistance created under SB 156 and AB 164.</a:t>
            </a:r>
          </a:p>
          <a:p>
            <a:pPr marL="231775" lvl="2" indent="-231775" eaLnBrk="1" hangingPunct="1">
              <a:buFont typeface="Wingdings" panose="05000000000000000000" pitchFamily="2" charset="2"/>
              <a:buChar char="q"/>
            </a:pPr>
            <a:endParaRPr lang="en-CA" sz="1650" dirty="0">
              <a:latin typeface="Palatino Linotype" panose="02040502050505030304" pitchFamily="18" charset="0"/>
            </a:endParaRPr>
          </a:p>
          <a:p>
            <a:pPr marL="285750" lvl="1" eaLnBrk="1" hangingPunct="1">
              <a:buFont typeface="Arial" panose="020B0604020202020204" pitchFamily="34" charset="0"/>
              <a:buChar char="•"/>
            </a:pPr>
            <a:endParaRPr lang="en-CA" sz="2200" dirty="0">
              <a:latin typeface="Palatino Linotype" panose="02040502050505030304" pitchFamily="18" charset="0"/>
            </a:endParaRPr>
          </a:p>
        </p:txBody>
      </p:sp>
    </p:spTree>
    <p:extLst>
      <p:ext uri="{BB962C8B-B14F-4D97-AF65-F5344CB8AC3E}">
        <p14:creationId xmlns:p14="http://schemas.microsoft.com/office/powerpoint/2010/main" val="582211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762000"/>
            <a:ext cx="9144000" cy="838200"/>
          </a:xfrm>
        </p:spPr>
        <p:txBody>
          <a:bodyPr/>
          <a:lstStyle/>
          <a:p>
            <a:pPr eaLnBrk="1" hangingPunct="1"/>
            <a:r>
              <a:rPr lang="en-US" altLang="en-US" sz="3600" dirty="0">
                <a:solidFill>
                  <a:srgbClr val="3333FF"/>
                </a:solidFill>
                <a:latin typeface="Palatino Linotype" panose="02040502050505030304" pitchFamily="18" charset="0"/>
              </a:rPr>
              <a:t>Application Review &amp; Evaluation (</a:t>
            </a:r>
            <a:r>
              <a:rPr lang="en-US" altLang="en-US" sz="3600" i="1" dirty="0">
                <a:solidFill>
                  <a:srgbClr val="3333FF"/>
                </a:solidFill>
                <a:latin typeface="Palatino Linotype" panose="02040502050505030304" pitchFamily="18" charset="0"/>
              </a:rPr>
              <a:t>cont.</a:t>
            </a:r>
            <a:r>
              <a:rPr lang="en-US" altLang="en-US" sz="3600" dirty="0">
                <a:solidFill>
                  <a:srgbClr val="3333FF"/>
                </a:solidFill>
                <a:latin typeface="Palatino Linotype" panose="02040502050505030304" pitchFamily="18" charset="0"/>
              </a:rPr>
              <a:t>)</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15</a:t>
            </a:fld>
            <a:endParaRPr lang="en-US" altLang="en-US" sz="1400" dirty="0"/>
          </a:p>
        </p:txBody>
      </p:sp>
      <p:sp>
        <p:nvSpPr>
          <p:cNvPr id="5" name="Content Placeholder 2">
            <a:extLst>
              <a:ext uri="{FF2B5EF4-FFF2-40B4-BE49-F238E27FC236}">
                <a16:creationId xmlns:a16="http://schemas.microsoft.com/office/drawing/2014/main" id="{0AB69E0F-2903-417B-B627-171518AEBFDA}"/>
              </a:ext>
            </a:extLst>
          </p:cNvPr>
          <p:cNvSpPr txBox="1">
            <a:spLocks/>
          </p:cNvSpPr>
          <p:nvPr/>
        </p:nvSpPr>
        <p:spPr bwMode="auto">
          <a:xfrm>
            <a:off x="395536" y="1724472"/>
            <a:ext cx="8229600" cy="47525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1" indent="0" algn="l" defTabSz="914400" rtl="0" eaLnBrk="1" fontAlgn="base" latinLnBrk="0" hangingPunct="1">
              <a:lnSpc>
                <a:spcPct val="100000"/>
              </a:lnSpc>
              <a:spcBef>
                <a:spcPct val="20000"/>
              </a:spcBef>
              <a:spcAft>
                <a:spcPct val="0"/>
              </a:spcAft>
              <a:buClrTx/>
              <a:buSzTx/>
              <a:buFont typeface="Arial" pitchFamily="84" charset="0"/>
              <a:buNone/>
              <a:tabLst/>
              <a:defRPr/>
            </a:pPr>
            <a:r>
              <a:rPr kumimoji="0" lang="en-CA" sz="2200" b="0" i="0" u="sng"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Non-Allowable Activities</a:t>
            </a:r>
            <a:r>
              <a:rPr kumimoji="0" lang="en-CA"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  include, but are not limited to, the following activities and expenses:</a:t>
            </a:r>
          </a:p>
          <a:p>
            <a:pPr marL="0" marR="0" lvl="0" indent="0" algn="l" defTabSz="914400" rtl="0" eaLnBrk="1" fontAlgn="base" latinLnBrk="0" hangingPunct="1">
              <a:lnSpc>
                <a:spcPct val="100000"/>
              </a:lnSpc>
              <a:spcBef>
                <a:spcPct val="20000"/>
              </a:spcBef>
              <a:spcAft>
                <a:spcPct val="0"/>
              </a:spcAft>
              <a:buClrTx/>
              <a:buSzTx/>
              <a:buFont typeface="Arial" pitchFamily="84" charset="0"/>
              <a:buNone/>
              <a:tabLst/>
              <a:defRPr/>
            </a:pPr>
            <a:r>
              <a:rPr kumimoji="0" lang="en-CA"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  </a:t>
            </a:r>
            <a:endParaRPr kumimoji="0" lang="en-US" sz="2000" b="0" i="0" u="none" strike="noStrike" kern="1200" cap="none" spc="0" normalizeH="0" baseline="0" noProof="0" dirty="0">
              <a:ln>
                <a:noFill/>
              </a:ln>
              <a:solidFill>
                <a:sysClr val="windowText" lastClr="000000"/>
              </a:solidFill>
              <a:effectLst/>
              <a:uLnTx/>
              <a:uFillTx/>
              <a:latin typeface="Calibri"/>
              <a:ea typeface="ＭＳ Ｐゴシック" pitchFamily="84" charset="-128"/>
            </a:endParaRPr>
          </a:p>
        </p:txBody>
      </p:sp>
      <p:graphicFrame>
        <p:nvGraphicFramePr>
          <p:cNvPr id="8" name="Table 7">
            <a:extLst>
              <a:ext uri="{FF2B5EF4-FFF2-40B4-BE49-F238E27FC236}">
                <a16:creationId xmlns:a16="http://schemas.microsoft.com/office/drawing/2014/main" id="{C23E127A-A8EB-47CD-A63E-644AC4BD8935}"/>
              </a:ext>
            </a:extLst>
          </p:cNvPr>
          <p:cNvGraphicFramePr>
            <a:graphicFrameLocks noGrp="1"/>
          </p:cNvGraphicFramePr>
          <p:nvPr>
            <p:extLst>
              <p:ext uri="{D42A27DB-BD31-4B8C-83A1-F6EECF244321}">
                <p14:modId xmlns:p14="http://schemas.microsoft.com/office/powerpoint/2010/main" val="2947344910"/>
              </p:ext>
            </p:extLst>
          </p:nvPr>
        </p:nvGraphicFramePr>
        <p:xfrm>
          <a:off x="755576" y="2677160"/>
          <a:ext cx="7869560" cy="2123440"/>
        </p:xfrm>
        <a:graphic>
          <a:graphicData uri="http://schemas.openxmlformats.org/drawingml/2006/table">
            <a:tbl>
              <a:tblPr bandRow="1"/>
              <a:tblGrid>
                <a:gridCol w="7869560">
                  <a:extLst>
                    <a:ext uri="{9D8B030D-6E8A-4147-A177-3AD203B41FA5}">
                      <a16:colId xmlns:a16="http://schemas.microsoft.com/office/drawing/2014/main" val="2411986732"/>
                    </a:ext>
                  </a:extLst>
                </a:gridCol>
              </a:tblGrid>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(1)  Meals, food, and refreshments for group gathering(s) such as meetings, conferences, workshops, etc.</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4150409041"/>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(2)  Work on legislation, including meetings, travel, or lobbying</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3486179109"/>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(3)  Construction of infrastructure facilities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788830689"/>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(4)  Adoption activities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621755507"/>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a:t>(5)  Activities that are already funded by any other public or private sources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288847835"/>
                  </a:ext>
                </a:extLst>
              </a:tr>
            </a:tbl>
          </a:graphicData>
        </a:graphic>
      </p:graphicFrame>
    </p:spTree>
    <p:extLst>
      <p:ext uri="{BB962C8B-B14F-4D97-AF65-F5344CB8AC3E}">
        <p14:creationId xmlns:p14="http://schemas.microsoft.com/office/powerpoint/2010/main" val="3049282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762000"/>
            <a:ext cx="9144000" cy="838200"/>
          </a:xfrm>
        </p:spPr>
        <p:txBody>
          <a:bodyPr/>
          <a:lstStyle/>
          <a:p>
            <a:pPr eaLnBrk="1" hangingPunct="1"/>
            <a:r>
              <a:rPr lang="en-US" altLang="en-US" sz="3600" dirty="0">
                <a:solidFill>
                  <a:srgbClr val="3333FF"/>
                </a:solidFill>
                <a:latin typeface="Palatino Linotype" panose="02040502050505030304" pitchFamily="18" charset="0"/>
              </a:rPr>
              <a:t>Application Review &amp; Evaluation (</a:t>
            </a:r>
            <a:r>
              <a:rPr lang="en-US" altLang="en-US" sz="3600" i="1" dirty="0">
                <a:solidFill>
                  <a:srgbClr val="3333FF"/>
                </a:solidFill>
                <a:latin typeface="Palatino Linotype" panose="02040502050505030304" pitchFamily="18" charset="0"/>
              </a:rPr>
              <a:t>cont.</a:t>
            </a:r>
            <a:r>
              <a:rPr lang="en-US" altLang="en-US" sz="3600" dirty="0">
                <a:solidFill>
                  <a:srgbClr val="3333FF"/>
                </a:solidFill>
                <a:latin typeface="Palatino Linotype" panose="02040502050505030304" pitchFamily="18" charset="0"/>
              </a:rPr>
              <a:t>)</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16</a:t>
            </a:fld>
            <a:endParaRPr lang="en-US" altLang="en-US" sz="1400" dirty="0"/>
          </a:p>
        </p:txBody>
      </p:sp>
      <p:sp>
        <p:nvSpPr>
          <p:cNvPr id="6" name="Content Placeholder 2">
            <a:extLst>
              <a:ext uri="{FF2B5EF4-FFF2-40B4-BE49-F238E27FC236}">
                <a16:creationId xmlns:a16="http://schemas.microsoft.com/office/drawing/2014/main" id="{A81830CD-69CB-4329-9F26-E05B21900082}"/>
              </a:ext>
            </a:extLst>
          </p:cNvPr>
          <p:cNvSpPr txBox="1">
            <a:spLocks/>
          </p:cNvSpPr>
          <p:nvPr/>
        </p:nvSpPr>
        <p:spPr bwMode="auto">
          <a:xfrm>
            <a:off x="395536" y="1753816"/>
            <a:ext cx="8229600" cy="47993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CA" sz="2000" b="1" i="1"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Budget:  </a:t>
            </a:r>
            <a:r>
              <a:rPr kumimoji="0" lang="en-CA"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applications should clearly propose its detailed budget, by objective, by project year, by budget line item, and by activity.</a:t>
            </a:r>
          </a:p>
          <a:p>
            <a:pPr marL="2857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CA" sz="1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2857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The cost of preparation of the annual audit must be included in the </a:t>
            </a:r>
            <a:r>
              <a:rPr kumimoji="0" lang="en-US" sz="2000" b="0" i="1"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Work Plan </a:t>
            </a: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and </a:t>
            </a:r>
            <a:r>
              <a:rPr kumimoji="0" lang="en-US" sz="2000" b="0" i="1"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Proposed Detailed Budget</a:t>
            </a: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rPr>
              <a:t>.</a:t>
            </a:r>
            <a:endParaRPr kumimoji="0" lang="en-CA"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2857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itchFamily="84" charset="0"/>
              <a:buChar char="•"/>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Consortia may request an initial start-up cost budget, up to 25% of the entire grant. Consortia should clearly identify start-up cost items, and start-up activities and timeline on their </a:t>
            </a:r>
            <a:r>
              <a:rPr kumimoji="0" lang="en-US" sz="2000" b="0" i="1"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Work Plan</a:t>
            </a: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 and </a:t>
            </a:r>
            <a:r>
              <a:rPr kumimoji="0" lang="en-US" sz="2000" b="0" i="1"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Proposed Budget Plan</a:t>
            </a: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a:t>
            </a:r>
          </a:p>
          <a:p>
            <a:pPr marL="342900" marR="0" lvl="0" indent="-342900" algn="l" defTabSz="914400" rtl="0" eaLnBrk="1" fontAlgn="base" latinLnBrk="0" hangingPunct="1">
              <a:lnSpc>
                <a:spcPct val="100000"/>
              </a:lnSpc>
              <a:spcBef>
                <a:spcPct val="20000"/>
              </a:spcBef>
              <a:spcAft>
                <a:spcPct val="0"/>
              </a:spcAft>
              <a:buClrTx/>
              <a:buSzTx/>
              <a:buFont typeface="Arial" pitchFamily="84" charset="0"/>
              <a:buChar char="•"/>
              <a:tabLst/>
              <a:defRPr/>
            </a:pPr>
            <a:endParaRPr kumimoji="0" lang="en-US" sz="1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endParaRPr>
          </a:p>
          <a:p>
            <a:pPr marL="342900" marR="0" lvl="0" indent="-342900" algn="l" defTabSz="914400" rtl="0" eaLnBrk="1" fontAlgn="base" latinLnBrk="0" hangingPunct="1">
              <a:lnSpc>
                <a:spcPct val="100000"/>
              </a:lnSpc>
              <a:spcBef>
                <a:spcPct val="20000"/>
              </a:spcBef>
              <a:spcAft>
                <a:spcPct val="0"/>
              </a:spcAft>
              <a:buClrTx/>
              <a:buSzTx/>
              <a:buFont typeface="Arial" pitchFamily="84" charset="0"/>
              <a:buChar char="•"/>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Communications Division (CD) Staff will review e</a:t>
            </a:r>
            <a:r>
              <a:rPr kumimoji="0" lang="en-CA"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ach application budget and may recommend adjustments to remove any non-allowable expenses and notify applicant. </a:t>
            </a:r>
            <a:endPar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endParaRPr>
          </a:p>
          <a:p>
            <a:pPr marL="2857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CA" sz="2200" b="1" i="1"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cs typeface="+mn-cs"/>
            </a:endParaRPr>
          </a:p>
          <a:p>
            <a:pPr marL="0" marR="0" lvl="0" indent="0" algn="l" defTabSz="914400" rtl="0" eaLnBrk="1" fontAlgn="base" latinLnBrk="0" hangingPunct="1">
              <a:lnSpc>
                <a:spcPct val="100000"/>
              </a:lnSpc>
              <a:spcBef>
                <a:spcPct val="20000"/>
              </a:spcBef>
              <a:spcAft>
                <a:spcPct val="0"/>
              </a:spcAft>
              <a:buClrTx/>
              <a:buSzTx/>
              <a:buFont typeface="Arial" pitchFamily="84" charset="0"/>
              <a:buNone/>
              <a:tabLst/>
              <a:defRPr/>
            </a:pPr>
            <a:r>
              <a:rPr kumimoji="0" lang="en-CA" sz="22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  </a:t>
            </a:r>
            <a:endParaRPr kumimoji="0" lang="en-US" sz="2000" b="0" i="0" u="none" strike="noStrike" kern="1200" cap="none" spc="0" normalizeH="0" baseline="0" noProof="0" dirty="0">
              <a:ln>
                <a:noFill/>
              </a:ln>
              <a:solidFill>
                <a:sysClr val="windowText" lastClr="000000"/>
              </a:solidFill>
              <a:effectLst/>
              <a:uLnTx/>
              <a:uFillTx/>
              <a:latin typeface="Calibri"/>
              <a:ea typeface="ＭＳ Ｐゴシック" pitchFamily="84" charset="-128"/>
            </a:endParaRPr>
          </a:p>
        </p:txBody>
      </p:sp>
    </p:spTree>
    <p:extLst>
      <p:ext uri="{BB962C8B-B14F-4D97-AF65-F5344CB8AC3E}">
        <p14:creationId xmlns:p14="http://schemas.microsoft.com/office/powerpoint/2010/main" val="2455035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838200"/>
            <a:ext cx="9296400" cy="609600"/>
          </a:xfrm>
        </p:spPr>
        <p:txBody>
          <a:bodyPr/>
          <a:lstStyle/>
          <a:p>
            <a:pPr eaLnBrk="1" hangingPunct="1"/>
            <a:r>
              <a:rPr lang="en-US" altLang="en-US" sz="3400" dirty="0">
                <a:solidFill>
                  <a:srgbClr val="3333FF"/>
                </a:solidFill>
                <a:latin typeface="Palatino Linotype" panose="02040502050505030304" pitchFamily="18" charset="0"/>
              </a:rPr>
              <a:t>Consortia Grant Forms After Grant Approval</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17</a:t>
            </a:fld>
            <a:endParaRPr lang="en-US" altLang="en-US" sz="1400" dirty="0"/>
          </a:p>
        </p:txBody>
      </p:sp>
      <p:sp>
        <p:nvSpPr>
          <p:cNvPr id="5" name="Content Placeholder 2">
            <a:extLst>
              <a:ext uri="{FF2B5EF4-FFF2-40B4-BE49-F238E27FC236}">
                <a16:creationId xmlns:a16="http://schemas.microsoft.com/office/drawing/2014/main" id="{9464731A-E7A9-41DB-AA25-0A5C7127ECE2}"/>
              </a:ext>
            </a:extLst>
          </p:cNvPr>
          <p:cNvSpPr txBox="1">
            <a:spLocks/>
          </p:cNvSpPr>
          <p:nvPr/>
        </p:nvSpPr>
        <p:spPr bwMode="auto">
          <a:xfrm>
            <a:off x="395536"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itchFamily="84" charset="0"/>
              <a:buNone/>
            </a:pPr>
            <a:r>
              <a:rPr lang="en-US" sz="2200" dirty="0">
                <a:latin typeface="Palatino Linotype" panose="02040502050505030304" pitchFamily="18" charset="0"/>
              </a:rPr>
              <a:t>Following approval of CASF Consortia grant award, three Consortia grant forms (see the </a:t>
            </a:r>
            <a:r>
              <a:rPr lang="en-US" sz="2200" i="1" dirty="0">
                <a:latin typeface="Palatino Linotype" panose="02040502050505030304" pitchFamily="18" charset="0"/>
              </a:rPr>
              <a:t>Consortia Grant Admin Manual (Version 8, May 2022</a:t>
            </a:r>
            <a:r>
              <a:rPr lang="en-US" sz="2200" dirty="0">
                <a:latin typeface="Palatino Linotype" panose="02040502050505030304" pitchFamily="18" charset="0"/>
              </a:rPr>
              <a:t>), </a:t>
            </a:r>
            <a:r>
              <a:rPr lang="en-US" sz="2200" b="1" dirty="0">
                <a:latin typeface="Palatino Linotype" panose="02040502050505030304" pitchFamily="18" charset="0"/>
              </a:rPr>
              <a:t>Appendix B</a:t>
            </a:r>
            <a:r>
              <a:rPr lang="en-US" sz="2200" dirty="0">
                <a:latin typeface="Palatino Linotype" panose="02040502050505030304" pitchFamily="18" charset="0"/>
              </a:rPr>
              <a:t>) are required:  </a:t>
            </a:r>
          </a:p>
          <a:p>
            <a:pPr eaLnBrk="1" hangingPunct="1">
              <a:buFont typeface="Wingdings" panose="05000000000000000000" pitchFamily="2" charset="2"/>
              <a:buChar char="Ø"/>
            </a:pPr>
            <a:r>
              <a:rPr lang="en-US" sz="2200" b="1" dirty="0">
                <a:latin typeface="Palatino Linotype" panose="02040502050505030304" pitchFamily="18" charset="0"/>
              </a:rPr>
              <a:t>Appendix B-1, </a:t>
            </a:r>
            <a:r>
              <a:rPr lang="en-US" sz="2200" i="1" dirty="0">
                <a:latin typeface="Palatino Linotype" panose="02040502050505030304" pitchFamily="18" charset="0"/>
              </a:rPr>
              <a:t>Grant Disbursement Schedule Form</a:t>
            </a:r>
            <a:r>
              <a:rPr lang="en-US" sz="2200" dirty="0">
                <a:latin typeface="Palatino Linotype" panose="02040502050505030304" pitchFamily="18" charset="0"/>
              </a:rPr>
              <a:t> – lists due dates for bi-annual reports and payment requests, based on grant approval date</a:t>
            </a:r>
          </a:p>
          <a:p>
            <a:pPr eaLnBrk="1" hangingPunct="1">
              <a:buFont typeface="Wingdings" panose="05000000000000000000" pitchFamily="2" charset="2"/>
              <a:buChar char="Ø"/>
            </a:pPr>
            <a:r>
              <a:rPr lang="en-US" sz="2200" b="1" dirty="0">
                <a:latin typeface="Palatino Linotype" panose="02040502050505030304" pitchFamily="18" charset="0"/>
              </a:rPr>
              <a:t>Appendix B-2</a:t>
            </a:r>
            <a:r>
              <a:rPr lang="en-US" sz="2200" i="1" dirty="0">
                <a:latin typeface="Palatino Linotype" panose="02040502050505030304" pitchFamily="18" charset="0"/>
              </a:rPr>
              <a:t>, Consent Form</a:t>
            </a:r>
            <a:r>
              <a:rPr lang="en-US" sz="2200" dirty="0">
                <a:latin typeface="Palatino Linotype" panose="02040502050505030304" pitchFamily="18" charset="0"/>
              </a:rPr>
              <a:t> – binds the grantee to terms, conditions, and requirements of both D.22-05-029 and the resolution awarding the grant</a:t>
            </a:r>
          </a:p>
          <a:p>
            <a:pPr eaLnBrk="1" hangingPunct="1">
              <a:buFont typeface="Wingdings" panose="05000000000000000000" pitchFamily="2" charset="2"/>
              <a:buChar char="Ø"/>
            </a:pPr>
            <a:r>
              <a:rPr lang="en-US" sz="2200" i="1" dirty="0">
                <a:latin typeface="Palatino Linotype" panose="02040502050505030304" pitchFamily="18" charset="0"/>
              </a:rPr>
              <a:t>Payee Data Record Form </a:t>
            </a:r>
            <a:r>
              <a:rPr lang="en-US" sz="2200" dirty="0">
                <a:latin typeface="Palatino Linotype" panose="02040502050505030304" pitchFamily="18" charset="0"/>
              </a:rPr>
              <a:t>(STD 204) – is required when receiving payment from the State and information provided in this form will be used by the Commission to prepare IRS Form 1099. </a:t>
            </a:r>
          </a:p>
          <a:p>
            <a:pPr marL="0" indent="0" eaLnBrk="1" hangingPunct="1">
              <a:buFont typeface="Arial" pitchFamily="84" charset="0"/>
              <a:buNone/>
            </a:pPr>
            <a:endParaRPr lang="en-US" sz="2200" dirty="0">
              <a:latin typeface="Palatino Linotype" panose="02040502050505030304" pitchFamily="18" charset="0"/>
            </a:endParaRPr>
          </a:p>
          <a:p>
            <a:pPr marL="0" indent="0" eaLnBrk="1" hangingPunct="1">
              <a:buFont typeface="Arial" pitchFamily="84" charset="0"/>
              <a:buNone/>
            </a:pPr>
            <a:endParaRPr lang="en-US" sz="2200" dirty="0">
              <a:latin typeface="Palatino Linotype" panose="02040502050505030304" pitchFamily="18" charset="0"/>
            </a:endParaRPr>
          </a:p>
          <a:p>
            <a:pPr marL="0" indent="0" eaLnBrk="1" hangingPunct="1">
              <a:buFont typeface="Arial" pitchFamily="84" charset="0"/>
              <a:buNone/>
            </a:pPr>
            <a:endParaRPr lang="en-US" sz="2200" dirty="0">
              <a:latin typeface="Palatino Linotype" panose="02040502050505030304" pitchFamily="18" charset="0"/>
            </a:endParaRPr>
          </a:p>
        </p:txBody>
      </p:sp>
    </p:spTree>
    <p:extLst>
      <p:ext uri="{BB962C8B-B14F-4D97-AF65-F5344CB8AC3E}">
        <p14:creationId xmlns:p14="http://schemas.microsoft.com/office/powerpoint/2010/main" val="2203975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762000"/>
            <a:ext cx="9144000" cy="838200"/>
          </a:xfrm>
        </p:spPr>
        <p:txBody>
          <a:bodyPr/>
          <a:lstStyle/>
          <a:p>
            <a:pPr eaLnBrk="1" hangingPunct="1"/>
            <a:r>
              <a:rPr lang="en-US" altLang="en-US" sz="3600" dirty="0">
                <a:solidFill>
                  <a:srgbClr val="3333FF"/>
                </a:solidFill>
                <a:latin typeface="Palatino Linotype" panose="02040502050505030304" pitchFamily="18" charset="0"/>
              </a:rPr>
              <a:t>Changes to Consortia Grant</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18</a:t>
            </a:fld>
            <a:endParaRPr lang="en-US" altLang="en-US" sz="1400" dirty="0"/>
          </a:p>
        </p:txBody>
      </p:sp>
      <p:sp>
        <p:nvSpPr>
          <p:cNvPr id="6" name="Content Placeholder 2">
            <a:extLst>
              <a:ext uri="{FF2B5EF4-FFF2-40B4-BE49-F238E27FC236}">
                <a16:creationId xmlns:a16="http://schemas.microsoft.com/office/drawing/2014/main" id="{70300C28-797F-4EA4-83FB-4098B2CDA1F8}"/>
              </a:ext>
            </a:extLst>
          </p:cNvPr>
          <p:cNvSpPr txBox="1">
            <a:spLocks/>
          </p:cNvSpPr>
          <p:nvPr/>
        </p:nvSpPr>
        <p:spPr bwMode="auto">
          <a:xfrm>
            <a:off x="457200" y="1570037"/>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buFont typeface="Arial" panose="020B0604020202020204" pitchFamily="34" charset="0"/>
              <a:buChar char="•"/>
            </a:pPr>
            <a:r>
              <a:rPr lang="en-US" sz="2200" dirty="0">
                <a:latin typeface="Palatino Linotype" panose="02040502050505030304" pitchFamily="18" charset="0"/>
              </a:rPr>
              <a:t>Any changes to substantive terms and conditions underlying Commission’s approval, including, but are not limited to:</a:t>
            </a:r>
          </a:p>
          <a:p>
            <a:pPr lvl="1" eaLnBrk="1" hangingPunct="1">
              <a:buFont typeface="Arial" panose="020B0604020202020204" pitchFamily="34" charset="0"/>
              <a:buChar char="•"/>
            </a:pPr>
            <a:r>
              <a:rPr lang="en-US" sz="1800" dirty="0">
                <a:latin typeface="Palatino Linotype" panose="02040502050505030304" pitchFamily="18" charset="0"/>
              </a:rPr>
              <a:t>Work Plan and Performance Metrics Plan</a:t>
            </a:r>
          </a:p>
          <a:p>
            <a:pPr lvl="1" eaLnBrk="1" hangingPunct="1">
              <a:buFont typeface="Arial" panose="020B0604020202020204" pitchFamily="34" charset="0"/>
              <a:buChar char="•"/>
            </a:pPr>
            <a:r>
              <a:rPr lang="en-US" sz="1800" dirty="0">
                <a:latin typeface="Palatino Linotype" panose="02040502050505030304" pitchFamily="18" charset="0"/>
              </a:rPr>
              <a:t>Budget</a:t>
            </a:r>
          </a:p>
          <a:p>
            <a:pPr lvl="1" eaLnBrk="1" hangingPunct="1">
              <a:buFont typeface="Arial" panose="020B0604020202020204" pitchFamily="34" charset="0"/>
              <a:buChar char="•"/>
            </a:pPr>
            <a:r>
              <a:rPr lang="en-US" sz="1800" dirty="0">
                <a:latin typeface="Palatino Linotype" panose="02040502050505030304" pitchFamily="18" charset="0"/>
              </a:rPr>
              <a:t>Designated Fiscal Agent</a:t>
            </a:r>
          </a:p>
          <a:p>
            <a:pPr eaLnBrk="1" hangingPunct="1">
              <a:buFont typeface="Arial" panose="020B0604020202020204" pitchFamily="34" charset="0"/>
              <a:buChar char="•"/>
            </a:pPr>
            <a:endParaRPr lang="en-US" sz="1200" dirty="0">
              <a:latin typeface="Palatino Linotype" panose="02040502050505030304" pitchFamily="18" charset="0"/>
            </a:endParaRPr>
          </a:p>
          <a:p>
            <a:pPr eaLnBrk="1" hangingPunct="1">
              <a:buFont typeface="Arial" panose="020B0604020202020204" pitchFamily="34" charset="0"/>
              <a:buChar char="•"/>
            </a:pPr>
            <a:r>
              <a:rPr lang="en-US" sz="2200" dirty="0">
                <a:latin typeface="Palatino Linotype" panose="02040502050505030304" pitchFamily="18" charset="0"/>
              </a:rPr>
              <a:t>Submit documentation at least 30 days before the anticipated change to: </a:t>
            </a:r>
            <a:r>
              <a:rPr lang="en-US" sz="2000" dirty="0">
                <a:latin typeface="Palatino Linotype" panose="02040502050505030304" pitchFamily="18" charset="0"/>
                <a:hlinkClick r:id="rId3"/>
              </a:rPr>
              <a:t>CASF_Consortia_Grant_Administrator@cpuc.ca.gov</a:t>
            </a:r>
            <a:r>
              <a:rPr lang="en-US" sz="2000" dirty="0">
                <a:latin typeface="Palatino Linotype" panose="02040502050505030304" pitchFamily="18" charset="0"/>
              </a:rPr>
              <a:t>, </a:t>
            </a:r>
            <a:r>
              <a:rPr lang="en-US" sz="2200" dirty="0">
                <a:latin typeface="Palatino Linotype" panose="02040502050505030304" pitchFamily="18" charset="0"/>
              </a:rPr>
              <a:t>with a cover letter addressing to the CD Director and explaining the change request.</a:t>
            </a:r>
          </a:p>
          <a:p>
            <a:pPr eaLnBrk="1" hangingPunct="1">
              <a:buFont typeface="Arial" panose="020B0604020202020204" pitchFamily="34" charset="0"/>
              <a:buChar char="•"/>
            </a:pPr>
            <a:endParaRPr lang="en-US" sz="1200" dirty="0">
              <a:latin typeface="Palatino Linotype" panose="02040502050505030304" pitchFamily="18" charset="0"/>
            </a:endParaRPr>
          </a:p>
          <a:p>
            <a:pPr eaLnBrk="1" hangingPunct="1">
              <a:buFont typeface="Arial" panose="020B0604020202020204" pitchFamily="34" charset="0"/>
              <a:buChar char="•"/>
            </a:pPr>
            <a:r>
              <a:rPr lang="en-US" sz="2200" dirty="0">
                <a:latin typeface="Palatino Linotype" panose="02040502050505030304" pitchFamily="18" charset="0"/>
              </a:rPr>
              <a:t>Substantive changes may be subject to Commission and/or CD Director approval prior to becoming effective.</a:t>
            </a:r>
          </a:p>
          <a:p>
            <a:pPr marL="0" indent="0" eaLnBrk="1" hangingPunct="1">
              <a:buFont typeface="Arial" pitchFamily="84" charset="0"/>
              <a:buNone/>
            </a:pPr>
            <a:endParaRPr lang="en-US" sz="2200" dirty="0">
              <a:latin typeface="Palatino Linotype" panose="02040502050505030304" pitchFamily="18" charset="0"/>
            </a:endParaRPr>
          </a:p>
          <a:p>
            <a:pPr marL="0" indent="0" eaLnBrk="1" hangingPunct="1">
              <a:buFont typeface="Arial" pitchFamily="84" charset="0"/>
              <a:buNone/>
            </a:pPr>
            <a:endParaRPr lang="en-US" sz="2200" dirty="0">
              <a:latin typeface="Palatino Linotype" panose="02040502050505030304" pitchFamily="18" charset="0"/>
            </a:endParaRPr>
          </a:p>
        </p:txBody>
      </p:sp>
    </p:spTree>
    <p:extLst>
      <p:ext uri="{BB962C8B-B14F-4D97-AF65-F5344CB8AC3E}">
        <p14:creationId xmlns:p14="http://schemas.microsoft.com/office/powerpoint/2010/main" val="3313192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762001"/>
            <a:ext cx="9144000" cy="685800"/>
          </a:xfrm>
        </p:spPr>
        <p:txBody>
          <a:bodyPr/>
          <a:lstStyle/>
          <a:p>
            <a:pPr eaLnBrk="1" hangingPunct="1"/>
            <a:r>
              <a:rPr lang="en-US" altLang="en-US" sz="3400" dirty="0">
                <a:solidFill>
                  <a:srgbClr val="3333FF"/>
                </a:solidFill>
                <a:latin typeface="Palatino Linotype" panose="02040502050505030304" pitchFamily="18" charset="0"/>
              </a:rPr>
              <a:t>Bi-Annual Reporting and Payment Requests</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19</a:t>
            </a:fld>
            <a:endParaRPr lang="en-US" altLang="en-US" sz="1400" dirty="0"/>
          </a:p>
        </p:txBody>
      </p:sp>
      <p:sp>
        <p:nvSpPr>
          <p:cNvPr id="6" name="Content Placeholder 2">
            <a:extLst>
              <a:ext uri="{FF2B5EF4-FFF2-40B4-BE49-F238E27FC236}">
                <a16:creationId xmlns:a16="http://schemas.microsoft.com/office/drawing/2014/main" id="{F6B2FC25-6780-4866-8497-38CC22328525}"/>
              </a:ext>
            </a:extLst>
          </p:cNvPr>
          <p:cNvSpPr txBox="1">
            <a:spLocks/>
          </p:cNvSpPr>
          <p:nvPr/>
        </p:nvSpPr>
        <p:spPr bwMode="auto">
          <a:xfrm>
            <a:off x="533400" y="1600200"/>
            <a:ext cx="8229600" cy="4895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r>
              <a:rPr lang="en-US" sz="2200" dirty="0">
                <a:latin typeface="Palatino Linotype" panose="02040502050505030304" pitchFamily="18" charset="0"/>
              </a:rPr>
              <a:t>Consortia grantees are required to submit bi-annual progress reports and/or payment requests.  </a:t>
            </a:r>
          </a:p>
          <a:p>
            <a:pPr eaLnBrk="1" hangingPunct="1"/>
            <a:endParaRPr lang="en-US" sz="2200" dirty="0">
              <a:latin typeface="Palatino Linotype" panose="02040502050505030304" pitchFamily="18" charset="0"/>
            </a:endParaRPr>
          </a:p>
          <a:p>
            <a:pPr eaLnBrk="1" hangingPunct="1"/>
            <a:r>
              <a:rPr lang="en-US" sz="2200" dirty="0">
                <a:latin typeface="Palatino Linotype" panose="02040502050505030304" pitchFamily="18" charset="0"/>
              </a:rPr>
              <a:t>All reports must be submitted by </a:t>
            </a:r>
            <a:r>
              <a:rPr lang="en-US" sz="2200" u="sng" dirty="0">
                <a:latin typeface="Palatino Linotype" panose="02040502050505030304" pitchFamily="18" charset="0"/>
              </a:rPr>
              <a:t>no later than 3 months</a:t>
            </a:r>
            <a:r>
              <a:rPr lang="en-US" sz="2200" dirty="0">
                <a:latin typeface="Palatino Linotype" panose="02040502050505030304" pitchFamily="18" charset="0"/>
              </a:rPr>
              <a:t> after each six-month reporting period. </a:t>
            </a:r>
          </a:p>
          <a:p>
            <a:pPr eaLnBrk="1" hangingPunct="1"/>
            <a:endParaRPr lang="en-US" sz="2200" dirty="0">
              <a:latin typeface="Palatino Linotype" panose="02040502050505030304" pitchFamily="18" charset="0"/>
            </a:endParaRPr>
          </a:p>
          <a:p>
            <a:pPr eaLnBrk="1" hangingPunct="1"/>
            <a:r>
              <a:rPr lang="en-US" sz="2200" dirty="0">
                <a:latin typeface="Palatino Linotype" panose="02040502050505030304" pitchFamily="18" charset="0"/>
              </a:rPr>
              <a:t>Bi-annual progress/completion reports and payment requests shall be based upon the approved </a:t>
            </a:r>
            <a:r>
              <a:rPr lang="en-US" sz="2200" i="1" dirty="0">
                <a:latin typeface="Palatino Linotype" panose="02040502050505030304" pitchFamily="18" charset="0"/>
              </a:rPr>
              <a:t>Work Plan and Performance Metrics Plan</a:t>
            </a:r>
            <a:r>
              <a:rPr lang="en-US" sz="2200" dirty="0">
                <a:latin typeface="Palatino Linotype" panose="02040502050505030304" pitchFamily="18" charset="0"/>
              </a:rPr>
              <a:t> and approved </a:t>
            </a:r>
            <a:r>
              <a:rPr lang="en-US" sz="2200" i="1" dirty="0">
                <a:latin typeface="Palatino Linotype" panose="02040502050505030304" pitchFamily="18" charset="0"/>
              </a:rPr>
              <a:t>Detailed Budget Proposal.</a:t>
            </a:r>
          </a:p>
          <a:p>
            <a:pPr eaLnBrk="1" hangingPunct="1"/>
            <a:endParaRPr lang="en-US" sz="2200" i="1" dirty="0">
              <a:latin typeface="Palatino Linotype" panose="02040502050505030304" pitchFamily="18" charset="0"/>
            </a:endParaRPr>
          </a:p>
          <a:p>
            <a:pPr eaLnBrk="1" hangingPunct="1"/>
            <a:r>
              <a:rPr lang="en-US" sz="2200" dirty="0">
                <a:latin typeface="Palatino Linotype" panose="02040502050505030304" pitchFamily="18" charset="0"/>
              </a:rPr>
              <a:t>All grantees must submit bi-annual progress reports on the project status irrespective of whether a progress payment is requested.</a:t>
            </a:r>
          </a:p>
          <a:p>
            <a:pPr marL="0" indent="0" eaLnBrk="1" hangingPunct="1">
              <a:buFont typeface="Arial" pitchFamily="84" charset="0"/>
              <a:buNone/>
            </a:pPr>
            <a:endParaRPr lang="en-US" sz="2200" dirty="0">
              <a:latin typeface="Palatino Linotype" panose="02040502050505030304" pitchFamily="18" charset="0"/>
            </a:endParaRPr>
          </a:p>
          <a:p>
            <a:pPr marL="0" indent="0" eaLnBrk="1" hangingPunct="1">
              <a:buFont typeface="Arial" pitchFamily="84" charset="0"/>
              <a:buNone/>
            </a:pPr>
            <a:endParaRPr lang="en-US" sz="2200" dirty="0">
              <a:latin typeface="Palatino Linotype" panose="02040502050505030304" pitchFamily="18" charset="0"/>
            </a:endParaRPr>
          </a:p>
          <a:p>
            <a:pPr marL="0" indent="0" eaLnBrk="1" hangingPunct="1">
              <a:buFont typeface="Arial" pitchFamily="84" charset="0"/>
              <a:buNone/>
            </a:pPr>
            <a:endParaRPr lang="en-US" sz="2200" dirty="0">
              <a:latin typeface="Palatino Linotype" panose="02040502050505030304" pitchFamily="18" charset="0"/>
            </a:endParaRPr>
          </a:p>
        </p:txBody>
      </p:sp>
    </p:spTree>
    <p:extLst>
      <p:ext uri="{BB962C8B-B14F-4D97-AF65-F5344CB8AC3E}">
        <p14:creationId xmlns:p14="http://schemas.microsoft.com/office/powerpoint/2010/main" val="231288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685800"/>
            <a:ext cx="9144000" cy="838200"/>
          </a:xfrm>
        </p:spPr>
        <p:txBody>
          <a:bodyPr/>
          <a:lstStyle/>
          <a:p>
            <a:pPr eaLnBrk="1" hangingPunct="1"/>
            <a:r>
              <a:rPr lang="en-US" altLang="en-US" sz="3600" dirty="0">
                <a:solidFill>
                  <a:srgbClr val="3333FF"/>
                </a:solidFill>
                <a:latin typeface="Palatino Linotype" panose="02040502050505030304" pitchFamily="18" charset="0"/>
              </a:rPr>
              <a:t>Table of Contents</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2</a:t>
            </a:fld>
            <a:endParaRPr lang="en-US" altLang="en-US" sz="1400" dirty="0"/>
          </a:p>
        </p:txBody>
      </p:sp>
      <p:sp>
        <p:nvSpPr>
          <p:cNvPr id="7" name="Content Placeholder 2">
            <a:extLst>
              <a:ext uri="{FF2B5EF4-FFF2-40B4-BE49-F238E27FC236}">
                <a16:creationId xmlns:a16="http://schemas.microsoft.com/office/drawing/2014/main" id="{796FD364-00DF-4DCF-B179-1479F36B5D36}"/>
              </a:ext>
            </a:extLst>
          </p:cNvPr>
          <p:cNvSpPr txBox="1">
            <a:spLocks/>
          </p:cNvSpPr>
          <p:nvPr/>
        </p:nvSpPr>
        <p:spPr bwMode="auto">
          <a:xfrm>
            <a:off x="609600" y="1447801"/>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R="0" lvl="0" algn="l" defTabSz="914400" rtl="0" eaLnBrk="1" fontAlgn="base" latinLnBrk="0" hangingPunct="1">
              <a:lnSpc>
                <a:spcPct val="100000"/>
              </a:lnSpc>
              <a:spcBef>
                <a:spcPct val="20000"/>
              </a:spcBef>
              <a:spcAft>
                <a:spcPts val="120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Consortia Grant Account Overview			Page 3</a:t>
            </a:r>
          </a:p>
          <a:p>
            <a:pPr marR="0" lvl="0" algn="l" defTabSz="914400" rtl="0" eaLnBrk="1" fontAlgn="base" latinLnBrk="0" hangingPunct="1">
              <a:lnSpc>
                <a:spcPct val="100000"/>
              </a:lnSpc>
              <a:spcBef>
                <a:spcPct val="20000"/>
              </a:spcBef>
              <a:spcAft>
                <a:spcPts val="120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Application Requirements				Page 7</a:t>
            </a:r>
          </a:p>
          <a:p>
            <a:pPr marR="0" lvl="0" algn="l" defTabSz="914400" rtl="0" eaLnBrk="1" fontAlgn="base" latinLnBrk="0" hangingPunct="1">
              <a:lnSpc>
                <a:spcPct val="100000"/>
              </a:lnSpc>
              <a:spcBef>
                <a:spcPct val="20000"/>
              </a:spcBef>
              <a:spcAft>
                <a:spcPts val="120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Application Review &amp; Evaluation			Page 9</a:t>
            </a:r>
          </a:p>
          <a:p>
            <a:pPr marR="0" lvl="0" algn="l" defTabSz="914400" rtl="0" eaLnBrk="1" fontAlgn="base" latinLnBrk="0" hangingPunct="1">
              <a:lnSpc>
                <a:spcPct val="100000"/>
              </a:lnSpc>
              <a:spcBef>
                <a:spcPct val="20000"/>
              </a:spcBef>
              <a:spcAft>
                <a:spcPts val="120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Consortia Grant Forms After Grant Approval		Page 17 </a:t>
            </a:r>
          </a:p>
          <a:p>
            <a:pPr marR="0" lvl="0" algn="l" defTabSz="914400" rtl="0" eaLnBrk="1" fontAlgn="base" latinLnBrk="0" hangingPunct="1">
              <a:lnSpc>
                <a:spcPct val="100000"/>
              </a:lnSpc>
              <a:spcBef>
                <a:spcPct val="20000"/>
              </a:spcBef>
              <a:spcAft>
                <a:spcPts val="120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Changes to Consortia Grant				Page 18</a:t>
            </a:r>
          </a:p>
          <a:p>
            <a:pPr marR="0" lvl="0" algn="l" defTabSz="914400" rtl="0" eaLnBrk="1" fontAlgn="base" latinLnBrk="0" hangingPunct="1">
              <a:lnSpc>
                <a:spcPct val="100000"/>
              </a:lnSpc>
              <a:spcBef>
                <a:spcPct val="20000"/>
              </a:spcBef>
              <a:spcAft>
                <a:spcPts val="120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Bi-annual Reporting and Payment Requests		Page 19</a:t>
            </a:r>
          </a:p>
          <a:p>
            <a:pPr marR="0" lvl="0" algn="l" defTabSz="914400" rtl="0" eaLnBrk="1" fontAlgn="base" latinLnBrk="0" hangingPunct="1">
              <a:lnSpc>
                <a:spcPct val="100000"/>
              </a:lnSpc>
              <a:spcBef>
                <a:spcPct val="20000"/>
              </a:spcBef>
              <a:spcAft>
                <a:spcPts val="120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Reimbursement for Annual Public Workshops	Page 21</a:t>
            </a:r>
          </a:p>
          <a:p>
            <a:pPr marR="0" lvl="0" algn="l" defTabSz="914400" rtl="0" eaLnBrk="1" fontAlgn="base" latinLnBrk="0" hangingPunct="1">
              <a:lnSpc>
                <a:spcPct val="100000"/>
              </a:lnSpc>
              <a:spcBef>
                <a:spcPct val="20000"/>
              </a:spcBef>
              <a:spcAft>
                <a:spcPts val="120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latin typeface="Palatino Linotype" panose="02040502050505030304" pitchFamily="18" charset="0"/>
                <a:ea typeface="ＭＳ Ｐゴシック" pitchFamily="84" charset="-128"/>
              </a:rPr>
              <a:t>Annual Audit Requirement				Page 22	</a:t>
            </a:r>
          </a:p>
          <a:p>
            <a:pPr marL="0" marR="0" lvl="0" indent="0" algn="l" defTabSz="914400" rtl="0" eaLnBrk="1" fontAlgn="base" latinLnBrk="0" hangingPunct="1">
              <a:lnSpc>
                <a:spcPct val="100000"/>
              </a:lnSpc>
              <a:spcBef>
                <a:spcPct val="20000"/>
              </a:spcBef>
              <a:spcAft>
                <a:spcPct val="0"/>
              </a:spcAft>
              <a:buClrTx/>
              <a:buSzTx/>
              <a:buFont typeface="Arial" pitchFamily="84" charset="0"/>
              <a:buNone/>
              <a:tabLst/>
              <a:defRPr/>
            </a:pPr>
            <a:endParaRPr kumimoji="0" lang="en-US" sz="2600" b="0" i="0" u="none" strike="noStrike" kern="1200" cap="none" spc="0" normalizeH="0" baseline="0" noProof="0" dirty="0">
              <a:ln>
                <a:noFill/>
              </a:ln>
              <a:solidFill>
                <a:sysClr val="windowText" lastClr="000000"/>
              </a:solidFill>
              <a:effectLst/>
              <a:uLnTx/>
              <a:uFillTx/>
              <a:latin typeface="Calibri"/>
              <a:ea typeface="ＭＳ Ｐゴシック" pitchFamily="8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685800"/>
            <a:ext cx="9144000" cy="759619"/>
          </a:xfrm>
        </p:spPr>
        <p:txBody>
          <a:bodyPr/>
          <a:lstStyle/>
          <a:p>
            <a:pPr eaLnBrk="1" hangingPunct="1"/>
            <a:r>
              <a:rPr lang="en-US" altLang="en-US" sz="3000" dirty="0">
                <a:solidFill>
                  <a:srgbClr val="3333FF"/>
                </a:solidFill>
                <a:latin typeface="Palatino Linotype" panose="02040502050505030304" pitchFamily="18" charset="0"/>
              </a:rPr>
              <a:t>Bi-Annual Reporting and Payment Requests (</a:t>
            </a:r>
            <a:r>
              <a:rPr lang="en-US" altLang="en-US" sz="3000" i="1" dirty="0">
                <a:solidFill>
                  <a:srgbClr val="3333FF"/>
                </a:solidFill>
                <a:latin typeface="Palatino Linotype" panose="02040502050505030304" pitchFamily="18" charset="0"/>
              </a:rPr>
              <a:t>cont.</a:t>
            </a:r>
            <a:r>
              <a:rPr lang="en-US" altLang="en-US" sz="3000" dirty="0">
                <a:solidFill>
                  <a:srgbClr val="3333FF"/>
                </a:solidFill>
                <a:latin typeface="Palatino Linotype" panose="02040502050505030304" pitchFamily="18" charset="0"/>
              </a:rPr>
              <a:t>)</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20</a:t>
            </a:fld>
            <a:endParaRPr lang="en-US" altLang="en-US" sz="1400" dirty="0"/>
          </a:p>
        </p:txBody>
      </p:sp>
      <p:sp>
        <p:nvSpPr>
          <p:cNvPr id="5" name="Content Placeholder 2">
            <a:extLst>
              <a:ext uri="{FF2B5EF4-FFF2-40B4-BE49-F238E27FC236}">
                <a16:creationId xmlns:a16="http://schemas.microsoft.com/office/drawing/2014/main" id="{6B447523-7AD8-475F-8D1A-835C3BD579DC}"/>
              </a:ext>
            </a:extLst>
          </p:cNvPr>
          <p:cNvSpPr txBox="1">
            <a:spLocks/>
          </p:cNvSpPr>
          <p:nvPr/>
        </p:nvSpPr>
        <p:spPr bwMode="auto">
          <a:xfrm>
            <a:off x="762000" y="1371600"/>
            <a:ext cx="8229600" cy="5276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itchFamily="84" charset="0"/>
              <a:buNone/>
            </a:pPr>
            <a:r>
              <a:rPr lang="en-US" sz="2000" dirty="0">
                <a:latin typeface="Palatino Linotype" panose="02040502050505030304" pitchFamily="18" charset="0"/>
              </a:rPr>
              <a:t>The reporting package can be found on the </a:t>
            </a:r>
            <a:r>
              <a:rPr lang="en-US" sz="2000" dirty="0">
                <a:latin typeface="Palatino Linotype" panose="02040502050505030304" pitchFamily="18" charset="0"/>
                <a:hlinkClick r:id="rId3"/>
              </a:rPr>
              <a:t>CASF Consortia website</a:t>
            </a:r>
            <a:r>
              <a:rPr lang="en-US" sz="2000" dirty="0">
                <a:latin typeface="Palatino Linotype" panose="02040502050505030304" pitchFamily="18" charset="0"/>
              </a:rPr>
              <a:t>:  </a:t>
            </a:r>
            <a:r>
              <a:rPr lang="en-US" sz="2000" b="1" i="1" dirty="0">
                <a:latin typeface="Palatino Linotype" panose="02040502050505030304" pitchFamily="18" charset="0"/>
              </a:rPr>
              <a:t>Appendix C </a:t>
            </a:r>
            <a:r>
              <a:rPr lang="en-US" sz="2000" i="1" dirty="0">
                <a:latin typeface="Palatino Linotype" panose="02040502050505030304" pitchFamily="18" charset="0"/>
              </a:rPr>
              <a:t>Consortia Grant Bi-Annual Progress Report and Payment Request Package. </a:t>
            </a:r>
          </a:p>
          <a:p>
            <a:pPr marL="0" indent="0" eaLnBrk="1" hangingPunct="1">
              <a:buFont typeface="Arial" pitchFamily="84" charset="0"/>
              <a:buNone/>
            </a:pPr>
            <a:endParaRPr lang="en-US" sz="1200" dirty="0">
              <a:latin typeface="Palatino Linotype" panose="02040502050505030304" pitchFamily="18" charset="0"/>
            </a:endParaRPr>
          </a:p>
          <a:p>
            <a:pPr marL="0" indent="0" eaLnBrk="1" hangingPunct="1">
              <a:buFont typeface="Arial" pitchFamily="84" charset="0"/>
              <a:buNone/>
            </a:pPr>
            <a:r>
              <a:rPr lang="en-US" sz="2000" dirty="0">
                <a:latin typeface="Palatino Linotype" panose="02040502050505030304" pitchFamily="18" charset="0"/>
              </a:rPr>
              <a:t>A complete reporting package includes the following:</a:t>
            </a:r>
          </a:p>
          <a:p>
            <a:pPr marL="342900" lvl="1" indent="-342900" eaLnBrk="1" hangingPunct="1">
              <a:buFont typeface="Wingdings" panose="05000000000000000000" pitchFamily="2" charset="2"/>
              <a:buChar char="Ø"/>
            </a:pPr>
            <a:r>
              <a:rPr lang="en-US" sz="2000" b="1" dirty="0">
                <a:latin typeface="Palatino Linotype" panose="02040502050505030304" pitchFamily="18" charset="0"/>
              </a:rPr>
              <a:t>Appendix C-1 </a:t>
            </a:r>
            <a:r>
              <a:rPr lang="en-US" sz="2000" dirty="0">
                <a:latin typeface="Palatino Linotype" panose="02040502050505030304" pitchFamily="18" charset="0"/>
              </a:rPr>
              <a:t>– </a:t>
            </a:r>
            <a:r>
              <a:rPr lang="en-US" sz="2000" i="1" dirty="0">
                <a:latin typeface="Palatino Linotype" panose="02040502050505030304" pitchFamily="18" charset="0"/>
              </a:rPr>
              <a:t>Bi-annual Report and Payment Request Transmittal </a:t>
            </a:r>
          </a:p>
          <a:p>
            <a:pPr marL="0" lvl="1" indent="0" eaLnBrk="1" hangingPunct="1">
              <a:spcBef>
                <a:spcPts val="0"/>
              </a:spcBef>
              <a:buFont typeface="Arial" pitchFamily="84" charset="0"/>
              <a:buNone/>
            </a:pPr>
            <a:r>
              <a:rPr lang="en-US" sz="2000" i="1" dirty="0">
                <a:latin typeface="Palatino Linotype" panose="02040502050505030304" pitchFamily="18" charset="0"/>
              </a:rPr>
              <a:t>                                   Letter and Affidavit</a:t>
            </a:r>
          </a:p>
          <a:p>
            <a:pPr marL="342900" lvl="1" indent="-342900" eaLnBrk="1" hangingPunct="1">
              <a:buFont typeface="Wingdings" panose="05000000000000000000" pitchFamily="2" charset="2"/>
              <a:buChar char="Ø"/>
            </a:pPr>
            <a:r>
              <a:rPr lang="en-US" sz="2000" b="1" dirty="0">
                <a:latin typeface="Palatino Linotype" panose="02040502050505030304" pitchFamily="18" charset="0"/>
              </a:rPr>
              <a:t>Appendix C-2 </a:t>
            </a:r>
            <a:r>
              <a:rPr lang="en-US" sz="2000" dirty="0">
                <a:latin typeface="Palatino Linotype" panose="02040502050505030304" pitchFamily="18" charset="0"/>
              </a:rPr>
              <a:t>– </a:t>
            </a:r>
            <a:r>
              <a:rPr lang="en-US" sz="2000" i="1" dirty="0">
                <a:latin typeface="Palatino Linotype" panose="02040502050505030304" pitchFamily="18" charset="0"/>
              </a:rPr>
              <a:t>Bi-annual Payment Request Cover Sheet</a:t>
            </a:r>
          </a:p>
          <a:p>
            <a:pPr marL="342900" lvl="1" indent="-342900" eaLnBrk="1" hangingPunct="1">
              <a:buFont typeface="Wingdings" panose="05000000000000000000" pitchFamily="2" charset="2"/>
              <a:buChar char="Ø"/>
            </a:pPr>
            <a:r>
              <a:rPr lang="en-US" sz="2000" b="1" dirty="0">
                <a:latin typeface="Palatino Linotype" panose="02040502050505030304" pitchFamily="18" charset="0"/>
              </a:rPr>
              <a:t>Appendix C-3</a:t>
            </a:r>
            <a:r>
              <a:rPr lang="en-US" sz="2000" dirty="0">
                <a:latin typeface="Palatino Linotype" panose="02040502050505030304" pitchFamily="18" charset="0"/>
              </a:rPr>
              <a:t> – </a:t>
            </a:r>
            <a:r>
              <a:rPr lang="en-US" sz="2000" i="1" dirty="0">
                <a:latin typeface="Palatino Linotype" panose="02040502050505030304" pitchFamily="18" charset="0"/>
              </a:rPr>
              <a:t>Bi-annual Progress Report</a:t>
            </a:r>
          </a:p>
          <a:p>
            <a:pPr marL="342900" lvl="1" indent="-342900" eaLnBrk="1" hangingPunct="1">
              <a:buFont typeface="Wingdings" panose="05000000000000000000" pitchFamily="2" charset="2"/>
              <a:buChar char="Ø"/>
            </a:pPr>
            <a:r>
              <a:rPr lang="en-US" sz="2000" b="1" dirty="0">
                <a:latin typeface="Palatino Linotype" panose="02040502050505030304" pitchFamily="18" charset="0"/>
              </a:rPr>
              <a:t>Appendix C-4</a:t>
            </a:r>
            <a:r>
              <a:rPr lang="en-US" sz="2000" dirty="0">
                <a:latin typeface="Palatino Linotype" panose="02040502050505030304" pitchFamily="18" charset="0"/>
              </a:rPr>
              <a:t> – </a:t>
            </a:r>
            <a:r>
              <a:rPr lang="en-US" sz="2000" i="1" dirty="0">
                <a:latin typeface="Palatino Linotype" panose="02040502050505030304" pitchFamily="18" charset="0"/>
              </a:rPr>
              <a:t>Bi-annual Payment Request Worksheet </a:t>
            </a:r>
          </a:p>
          <a:p>
            <a:pPr marL="342900" lvl="1" indent="-342900" eaLnBrk="1" hangingPunct="1">
              <a:buFont typeface="Wingdings" panose="05000000000000000000" pitchFamily="2" charset="2"/>
              <a:buChar char="Ø"/>
            </a:pPr>
            <a:r>
              <a:rPr lang="en-US" sz="2000" dirty="0">
                <a:latin typeface="Palatino Linotype" panose="02040502050505030304" pitchFamily="18" charset="0"/>
              </a:rPr>
              <a:t>Supporting documentation of performance/outcomes reported, and invoices and receipts for expenses claimed</a:t>
            </a:r>
          </a:p>
          <a:p>
            <a:pPr marL="342900" lvl="1" indent="-342900" eaLnBrk="1" hangingPunct="1">
              <a:buFont typeface="Wingdings" panose="05000000000000000000" pitchFamily="2" charset="2"/>
              <a:buChar char="Ø"/>
            </a:pPr>
            <a:r>
              <a:rPr lang="en-US" sz="2000" dirty="0">
                <a:latin typeface="Palatino Linotype" panose="02040502050505030304" pitchFamily="18" charset="0"/>
              </a:rPr>
              <a:t>Annual Audit*</a:t>
            </a:r>
          </a:p>
          <a:p>
            <a:pPr marL="342900" lvl="1" indent="-342900" eaLnBrk="1" hangingPunct="1">
              <a:buFont typeface="Wingdings" panose="05000000000000000000" pitchFamily="2" charset="2"/>
              <a:buChar char="Ø"/>
            </a:pPr>
            <a:r>
              <a:rPr lang="en-US" sz="2000" dirty="0">
                <a:latin typeface="Palatino Linotype" panose="02040502050505030304" pitchFamily="18" charset="0"/>
              </a:rPr>
              <a:t>Project Completion Report**</a:t>
            </a:r>
          </a:p>
          <a:p>
            <a:pPr marL="0" lvl="1" indent="0" eaLnBrk="1" hangingPunct="1">
              <a:buFont typeface="Arial" pitchFamily="84" charset="0"/>
              <a:buNone/>
            </a:pPr>
            <a:r>
              <a:rPr lang="en-US" sz="1200" dirty="0">
                <a:latin typeface="Palatino Linotype" panose="02040502050505030304" pitchFamily="18" charset="0"/>
              </a:rPr>
              <a:t>* Is required for every 12-month month reporting period.</a:t>
            </a:r>
          </a:p>
          <a:p>
            <a:pPr marL="0" lvl="1" indent="0" eaLnBrk="1" hangingPunct="1">
              <a:buFont typeface="Arial" pitchFamily="84" charset="0"/>
              <a:buNone/>
            </a:pPr>
            <a:r>
              <a:rPr lang="en-US" sz="1200" dirty="0">
                <a:latin typeface="Palatino Linotype" panose="02040502050505030304" pitchFamily="18" charset="0"/>
              </a:rPr>
              <a:t>** Is required at the end of the Grant.</a:t>
            </a:r>
          </a:p>
        </p:txBody>
      </p:sp>
    </p:spTree>
    <p:extLst>
      <p:ext uri="{BB962C8B-B14F-4D97-AF65-F5344CB8AC3E}">
        <p14:creationId xmlns:p14="http://schemas.microsoft.com/office/powerpoint/2010/main" val="520281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762000"/>
            <a:ext cx="9144000" cy="762000"/>
          </a:xfrm>
        </p:spPr>
        <p:txBody>
          <a:bodyPr/>
          <a:lstStyle/>
          <a:p>
            <a:pPr eaLnBrk="1" hangingPunct="1"/>
            <a:r>
              <a:rPr lang="en-US" altLang="en-US" sz="3200" dirty="0">
                <a:solidFill>
                  <a:srgbClr val="3333FF"/>
                </a:solidFill>
                <a:latin typeface="Palatino Linotype" panose="02040502050505030304" pitchFamily="18" charset="0"/>
              </a:rPr>
              <a:t>Reimbursement for Annual Public Workshop</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21</a:t>
            </a:fld>
            <a:endParaRPr lang="en-US" altLang="en-US" sz="1400" dirty="0"/>
          </a:p>
        </p:txBody>
      </p:sp>
      <p:sp>
        <p:nvSpPr>
          <p:cNvPr id="6" name="Content Placeholder 2">
            <a:extLst>
              <a:ext uri="{FF2B5EF4-FFF2-40B4-BE49-F238E27FC236}">
                <a16:creationId xmlns:a16="http://schemas.microsoft.com/office/drawing/2014/main" id="{FACC4E8E-5A38-42C6-9DF7-B3C50B0A8CC7}"/>
              </a:ext>
            </a:extLst>
          </p:cNvPr>
          <p:cNvSpPr txBox="1">
            <a:spLocks/>
          </p:cNvSpPr>
          <p:nvPr/>
        </p:nvSpPr>
        <p:spPr bwMode="auto">
          <a:xfrm>
            <a:off x="533400" y="1447800"/>
            <a:ext cx="8229600" cy="5040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itchFamily="84" charset="0"/>
              <a:buNone/>
            </a:pPr>
            <a:r>
              <a:rPr lang="en-CA" sz="2200" dirty="0">
                <a:latin typeface="Palatino Linotype" panose="02040502050505030304" pitchFamily="18" charset="0"/>
              </a:rPr>
              <a:t>All consortia receiving CASF grants shall attend at least one of the CASF annual public workshops to be conducted by Communications Division.   </a:t>
            </a:r>
          </a:p>
          <a:p>
            <a:pPr marL="0" indent="0" eaLnBrk="1" hangingPunct="1">
              <a:buFont typeface="Arial" pitchFamily="84" charset="0"/>
              <a:buNone/>
            </a:pPr>
            <a:endParaRPr lang="en-CA" sz="1200" dirty="0">
              <a:latin typeface="Palatino Linotype" panose="02040502050505030304" pitchFamily="18" charset="0"/>
            </a:endParaRPr>
          </a:p>
          <a:p>
            <a:pPr eaLnBrk="1" hangingPunct="1"/>
            <a:r>
              <a:rPr lang="en-US" sz="2000" dirty="0">
                <a:latin typeface="Palatino Linotype" panose="02040502050505030304" pitchFamily="18" charset="0"/>
              </a:rPr>
              <a:t>May claim reimbursement for travel expenses and per diem costs associated with each annual public workshop</a:t>
            </a:r>
          </a:p>
          <a:p>
            <a:pPr eaLnBrk="1" hangingPunct="1"/>
            <a:endParaRPr lang="en-US" sz="1200" dirty="0">
              <a:latin typeface="Palatino Linotype" panose="02040502050505030304" pitchFamily="18" charset="0"/>
            </a:endParaRPr>
          </a:p>
          <a:p>
            <a:pPr eaLnBrk="1" hangingPunct="1"/>
            <a:r>
              <a:rPr lang="en-US" sz="2000" dirty="0">
                <a:latin typeface="Palatino Linotype" panose="02040502050505030304" pitchFamily="18" charset="0"/>
              </a:rPr>
              <a:t>A total budget up to $10,000 per consortium, $2000 per person for up to five delegates, for each annual public workshop</a:t>
            </a:r>
          </a:p>
          <a:p>
            <a:pPr marL="0" indent="0" eaLnBrk="1" hangingPunct="1">
              <a:buFont typeface="Arial" pitchFamily="84" charset="0"/>
              <a:buNone/>
            </a:pPr>
            <a:endParaRPr lang="en-US" sz="1200" dirty="0">
              <a:latin typeface="Palatino Linotype" panose="02040502050505030304" pitchFamily="18" charset="0"/>
            </a:endParaRPr>
          </a:p>
          <a:p>
            <a:pPr eaLnBrk="1" hangingPunct="1"/>
            <a:r>
              <a:rPr lang="en-US" sz="2000" b="1" dirty="0">
                <a:latin typeface="Palatino Linotype" panose="02040502050505030304" pitchFamily="18" charset="0"/>
              </a:rPr>
              <a:t>Appendix C-5</a:t>
            </a:r>
            <a:r>
              <a:rPr lang="en-US" sz="2000" dirty="0">
                <a:latin typeface="Palatino Linotype" panose="02040502050505030304" pitchFamily="18" charset="0"/>
              </a:rPr>
              <a:t>, </a:t>
            </a:r>
            <a:r>
              <a:rPr lang="en-US" sz="2000" i="1" dirty="0">
                <a:latin typeface="Palatino Linotype" panose="02040502050505030304" pitchFamily="18" charset="0"/>
              </a:rPr>
              <a:t>Public Workshop Reimbursement Request Form</a:t>
            </a:r>
            <a:r>
              <a:rPr lang="en-US" sz="2000" dirty="0">
                <a:latin typeface="Palatino Linotype" panose="02040502050505030304" pitchFamily="18" charset="0"/>
              </a:rPr>
              <a:t>, submitted along with:</a:t>
            </a:r>
          </a:p>
          <a:p>
            <a:pPr lvl="1" eaLnBrk="1" hangingPunct="1"/>
            <a:r>
              <a:rPr lang="en-US" sz="1600" i="1" dirty="0">
                <a:latin typeface="Palatino Linotype" panose="02040502050505030304" pitchFamily="18" charset="0"/>
              </a:rPr>
              <a:t>Payment Request Package</a:t>
            </a:r>
          </a:p>
          <a:p>
            <a:pPr lvl="1" eaLnBrk="1" hangingPunct="1"/>
            <a:r>
              <a:rPr lang="en-US" sz="1600" dirty="0">
                <a:latin typeface="Palatino Linotype" panose="02040502050505030304" pitchFamily="18" charset="0"/>
              </a:rPr>
              <a:t>For each claimant requesting reimbursement, a </a:t>
            </a:r>
            <a:r>
              <a:rPr lang="en-US" sz="1600" i="1" dirty="0">
                <a:latin typeface="Palatino Linotype" panose="02040502050505030304" pitchFamily="18" charset="0"/>
              </a:rPr>
              <a:t>Travel Expense Claim (TEC) Form</a:t>
            </a:r>
            <a:r>
              <a:rPr lang="en-US" sz="1600" dirty="0">
                <a:latin typeface="Palatino Linotype" panose="02040502050505030304" pitchFamily="18" charset="0"/>
              </a:rPr>
              <a:t> (STD 262A) must be submitted with supporting documentation and receipts</a:t>
            </a:r>
            <a:r>
              <a:rPr lang="en-CA" sz="2200" dirty="0">
                <a:latin typeface="Palatino Linotype" panose="02040502050505030304" pitchFamily="18" charset="0"/>
              </a:rPr>
              <a:t> </a:t>
            </a:r>
            <a:endParaRPr lang="en-US" sz="2200" dirty="0">
              <a:latin typeface="Palatino Linotype" panose="02040502050505030304" pitchFamily="18" charset="0"/>
            </a:endParaRPr>
          </a:p>
        </p:txBody>
      </p:sp>
    </p:spTree>
    <p:extLst>
      <p:ext uri="{BB962C8B-B14F-4D97-AF65-F5344CB8AC3E}">
        <p14:creationId xmlns:p14="http://schemas.microsoft.com/office/powerpoint/2010/main" val="584213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685800"/>
            <a:ext cx="9144000" cy="914400"/>
          </a:xfrm>
        </p:spPr>
        <p:txBody>
          <a:bodyPr/>
          <a:lstStyle/>
          <a:p>
            <a:pPr eaLnBrk="1" hangingPunct="1"/>
            <a:r>
              <a:rPr lang="en-US" altLang="en-US" sz="3600" dirty="0">
                <a:solidFill>
                  <a:srgbClr val="3333FF"/>
                </a:solidFill>
                <a:latin typeface="Palatino Linotype" panose="02040502050505030304" pitchFamily="18" charset="0"/>
              </a:rPr>
              <a:t>Annual Audit Requirement</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22</a:t>
            </a:fld>
            <a:endParaRPr lang="en-US" altLang="en-US" sz="1400" dirty="0"/>
          </a:p>
        </p:txBody>
      </p:sp>
      <p:sp>
        <p:nvSpPr>
          <p:cNvPr id="5" name="Content Placeholder 2">
            <a:extLst>
              <a:ext uri="{FF2B5EF4-FFF2-40B4-BE49-F238E27FC236}">
                <a16:creationId xmlns:a16="http://schemas.microsoft.com/office/drawing/2014/main" id="{D920CB14-EBDD-4102-B6BD-371737CDD1F8}"/>
              </a:ext>
            </a:extLst>
          </p:cNvPr>
          <p:cNvSpPr txBox="1">
            <a:spLocks/>
          </p:cNvSpPr>
          <p:nvPr/>
        </p:nvSpPr>
        <p:spPr bwMode="auto">
          <a:xfrm>
            <a:off x="533400" y="1447800"/>
            <a:ext cx="8229600" cy="52316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itchFamily="84" charset="0"/>
              <a:buNone/>
            </a:pPr>
            <a:r>
              <a:rPr lang="en-CA" sz="2200" dirty="0">
                <a:latin typeface="Palatino Linotype" panose="02040502050505030304" pitchFamily="18" charset="0"/>
              </a:rPr>
              <a:t>Each Consortium is required to conduct an annual audit of its Consortia Grant program expenditures and submit an annual report to the Commission, that includes both:</a:t>
            </a:r>
          </a:p>
          <a:p>
            <a:pPr eaLnBrk="1" hangingPunct="1">
              <a:buFont typeface="Wingdings" panose="05000000000000000000" pitchFamily="2" charset="2"/>
              <a:buChar char="Ø"/>
            </a:pPr>
            <a:r>
              <a:rPr lang="en-US" sz="2000" dirty="0">
                <a:latin typeface="Palatino Linotype" panose="02040502050505030304" pitchFamily="18" charset="0"/>
              </a:rPr>
              <a:t>A description of activities completed during the prior year, how each activity promotes the deployment of broadband services, and the cost associated with each activity</a:t>
            </a:r>
          </a:p>
          <a:p>
            <a:pPr eaLnBrk="1" hangingPunct="1">
              <a:buFont typeface="Wingdings" panose="05000000000000000000" pitchFamily="2" charset="2"/>
              <a:buChar char="Ø"/>
            </a:pPr>
            <a:r>
              <a:rPr lang="en-US" sz="2000" dirty="0">
                <a:latin typeface="Palatino Linotype" panose="02040502050505030304" pitchFamily="18" charset="0"/>
              </a:rPr>
              <a:t>The number of project applications assisted.</a:t>
            </a:r>
          </a:p>
          <a:p>
            <a:pPr eaLnBrk="1" hangingPunct="1">
              <a:buFont typeface="Wingdings" panose="05000000000000000000" pitchFamily="2" charset="2"/>
              <a:buChar char="Ø"/>
            </a:pPr>
            <a:endParaRPr lang="en-US" sz="2000" dirty="0">
              <a:latin typeface="Palatino Linotype" panose="02040502050505030304" pitchFamily="18" charset="0"/>
            </a:endParaRPr>
          </a:p>
          <a:p>
            <a:pPr marL="0" indent="0" eaLnBrk="1" hangingPunct="1">
              <a:buFont typeface="Arial" pitchFamily="84" charset="0"/>
              <a:buNone/>
            </a:pPr>
            <a:r>
              <a:rPr lang="en-US" sz="2200" dirty="0">
                <a:latin typeface="Palatino Linotype" panose="02040502050505030304" pitchFamily="18" charset="0"/>
              </a:rPr>
              <a:t>The annual audit report should be prepared by an independent, licensed certified CPA, and provide assurance that the consortium’s financial statements are:</a:t>
            </a:r>
          </a:p>
          <a:p>
            <a:pPr eaLnBrk="1" hangingPunct="1">
              <a:buFont typeface="Wingdings" panose="05000000000000000000" pitchFamily="2" charset="2"/>
              <a:buChar char="Ø"/>
            </a:pPr>
            <a:r>
              <a:rPr lang="en-US" sz="2000" dirty="0">
                <a:latin typeface="Palatino Linotype" panose="02040502050505030304" pitchFamily="18" charset="0"/>
              </a:rPr>
              <a:t>Free of material misstatement </a:t>
            </a:r>
          </a:p>
          <a:p>
            <a:pPr eaLnBrk="1" hangingPunct="1">
              <a:buFont typeface="Wingdings" panose="05000000000000000000" pitchFamily="2" charset="2"/>
              <a:buChar char="Ø"/>
            </a:pPr>
            <a:r>
              <a:rPr lang="en-US" sz="2000" dirty="0">
                <a:latin typeface="Palatino Linotype" panose="02040502050505030304" pitchFamily="18" charset="0"/>
              </a:rPr>
              <a:t>Fairly presented based upon generally accepted accounting principles.</a:t>
            </a:r>
          </a:p>
          <a:p>
            <a:pPr marL="0" indent="0" eaLnBrk="1" hangingPunct="1">
              <a:buFont typeface="Arial" pitchFamily="84" charset="0"/>
              <a:buNone/>
            </a:pPr>
            <a:endParaRPr lang="en-US" sz="2000" dirty="0">
              <a:latin typeface="Palatino Linotype" panose="02040502050505030304" pitchFamily="18" charset="0"/>
            </a:endParaRPr>
          </a:p>
        </p:txBody>
      </p:sp>
    </p:spTree>
    <p:extLst>
      <p:ext uri="{BB962C8B-B14F-4D97-AF65-F5344CB8AC3E}">
        <p14:creationId xmlns:p14="http://schemas.microsoft.com/office/powerpoint/2010/main" val="3785233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6">
            <a:extLst>
              <a:ext uri="{FF2B5EF4-FFF2-40B4-BE49-F238E27FC236}">
                <a16:creationId xmlns:a16="http://schemas.microsoft.com/office/drawing/2014/main" id="{95CDCB9E-62C4-4E38-913D-724CA474BD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46B3D8B-19CC-49E7-A040-E34BBAF2828F}" type="slidenum">
              <a:rPr lang="en-US" altLang="en-US" sz="1400"/>
              <a:pPr>
                <a:spcBef>
                  <a:spcPct val="0"/>
                </a:spcBef>
                <a:buFontTx/>
                <a:buNone/>
              </a:pPr>
              <a:t>23</a:t>
            </a:fld>
            <a:endParaRPr lang="en-US" altLang="en-US" sz="1400" dirty="0"/>
          </a:p>
        </p:txBody>
      </p:sp>
      <p:sp>
        <p:nvSpPr>
          <p:cNvPr id="20482" name="Text Box 2">
            <a:extLst>
              <a:ext uri="{FF2B5EF4-FFF2-40B4-BE49-F238E27FC236}">
                <a16:creationId xmlns:a16="http://schemas.microsoft.com/office/drawing/2014/main" id="{CEAD8115-392F-4A85-ADE7-1AB3003A06A5}"/>
              </a:ext>
            </a:extLst>
          </p:cNvPr>
          <p:cNvSpPr txBox="1">
            <a:spLocks noChangeArrowheads="1"/>
          </p:cNvSpPr>
          <p:nvPr/>
        </p:nvSpPr>
        <p:spPr bwMode="auto">
          <a:xfrm>
            <a:off x="0" y="974183"/>
            <a:ext cx="9144000" cy="2339102"/>
          </a:xfrm>
          <a:prstGeom prst="rect">
            <a:avLst/>
          </a:prstGeom>
          <a:noFill/>
          <a:ln w="9525">
            <a:noFill/>
            <a:miter lim="800000"/>
            <a:headEnd/>
            <a:tailEnd/>
          </a:ln>
          <a:effectLst/>
        </p:spPr>
        <p:txBody>
          <a:bodyPr wrap="square" anchor="t">
            <a:spAutoFit/>
          </a:bodyPr>
          <a:lstStyle/>
          <a:p>
            <a:pPr algn="ctr">
              <a:defRPr/>
            </a:pPr>
            <a:r>
              <a:rPr lang="en-US" b="1" dirty="0">
                <a:solidFill>
                  <a:srgbClr val="000000"/>
                </a:solidFill>
                <a:latin typeface="+mj-lt"/>
              </a:rPr>
              <a:t>Thank you!</a:t>
            </a:r>
          </a:p>
          <a:p>
            <a:pPr algn="ctr">
              <a:defRPr/>
            </a:pPr>
            <a:r>
              <a:rPr lang="en-US" b="1" dirty="0">
                <a:solidFill>
                  <a:srgbClr val="000000"/>
                </a:solidFill>
                <a:latin typeface="+mj-lt"/>
              </a:rPr>
              <a:t>For Additional Information:</a:t>
            </a:r>
          </a:p>
          <a:p>
            <a:pPr algn="ctr">
              <a:defRPr/>
            </a:pPr>
            <a:r>
              <a:rPr lang="en-US" sz="2200" b="1" dirty="0">
                <a:solidFill>
                  <a:srgbClr val="3333FF"/>
                </a:solidFill>
                <a:hlinkClick r:id="rId3"/>
              </a:rPr>
              <a:t>www.cpuc.ca.gov/industries-and-topics/internet-and-phone/california-advanced-services-fund/casf-consortia-account</a:t>
            </a:r>
            <a:endParaRPr lang="en-US" sz="2200" b="1" dirty="0">
              <a:solidFill>
                <a:srgbClr val="3333FF"/>
              </a:solidFill>
            </a:endParaRPr>
          </a:p>
          <a:p>
            <a:pPr algn="ctr">
              <a:defRPr/>
            </a:pPr>
            <a:r>
              <a:rPr lang="en-US" sz="2400" dirty="0">
                <a:latin typeface="Palatino Linotype" panose="02040502050505030304" pitchFamily="18" charset="0"/>
              </a:rPr>
              <a:t>Contact: </a:t>
            </a:r>
            <a:r>
              <a:rPr lang="en-US" sz="2200" b="1" dirty="0">
                <a:solidFill>
                  <a:srgbClr val="3333FF"/>
                </a:solidFill>
                <a:latin typeface="+mj-lt"/>
              </a:rPr>
              <a:t>CASF_Consortia_Grant_Administrator@cpuc.ca.gov</a:t>
            </a:r>
          </a:p>
          <a:p>
            <a:pPr algn="ctr">
              <a:defRPr/>
            </a:pPr>
            <a:endParaRPr lang="en-US" sz="2400" b="1" dirty="0">
              <a:solidFill>
                <a:srgbClr val="3333FF"/>
              </a:solidFill>
              <a:latin typeface="+mj-lt"/>
              <a:cs typeface="Arial"/>
            </a:endParaRPr>
          </a:p>
          <a:p>
            <a:pPr algn="ctr">
              <a:defRPr/>
            </a:pPr>
            <a:endParaRPr lang="en-US" dirty="0">
              <a:solidFill>
                <a:srgbClr val="000000"/>
              </a:solidFill>
              <a:latin typeface="+mj-lt"/>
              <a:cs typeface="Arial"/>
            </a:endParaRPr>
          </a:p>
        </p:txBody>
      </p:sp>
      <p:pic>
        <p:nvPicPr>
          <p:cNvPr id="7172" name="Picture 3" descr="cpuc-building-2">
            <a:extLst>
              <a:ext uri="{FF2B5EF4-FFF2-40B4-BE49-F238E27FC236}">
                <a16:creationId xmlns:a16="http://schemas.microsoft.com/office/drawing/2014/main" id="{E994B79F-D5A1-41B0-B38C-39E3D74E3540}"/>
              </a:ext>
            </a:extLst>
          </p:cNvPr>
          <p:cNvPicPr>
            <a:picLocks noChangeAspect="1" noChangeArrowheads="1"/>
          </p:cNvPicPr>
          <p:nvPr/>
        </p:nvPicPr>
        <p:blipFill>
          <a:blip r:embed="rId4">
            <a:lum bright="54000" contrast="-70000"/>
            <a:extLst>
              <a:ext uri="{28A0092B-C50C-407E-A947-70E740481C1C}">
                <a14:useLocalDpi xmlns:a14="http://schemas.microsoft.com/office/drawing/2010/main" val="0"/>
              </a:ext>
            </a:extLst>
          </a:blip>
          <a:srcRect/>
          <a:stretch>
            <a:fillRect/>
          </a:stretch>
        </p:blipFill>
        <p:spPr bwMode="auto">
          <a:xfrm>
            <a:off x="2442368" y="3005508"/>
            <a:ext cx="4259263" cy="343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762000"/>
            <a:ext cx="9144000" cy="838200"/>
          </a:xfrm>
        </p:spPr>
        <p:txBody>
          <a:bodyPr/>
          <a:lstStyle/>
          <a:p>
            <a:pPr eaLnBrk="1" hangingPunct="1"/>
            <a:r>
              <a:rPr lang="en-US" altLang="en-US" sz="3600" dirty="0">
                <a:solidFill>
                  <a:srgbClr val="3333FF"/>
                </a:solidFill>
                <a:latin typeface="Palatino Linotype" panose="02040502050505030304" pitchFamily="18" charset="0"/>
              </a:rPr>
              <a:t>Consortia Grant Account Overview</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3</a:t>
            </a:fld>
            <a:endParaRPr lang="en-US" altLang="en-US" sz="1400" dirty="0"/>
          </a:p>
        </p:txBody>
      </p:sp>
      <p:sp>
        <p:nvSpPr>
          <p:cNvPr id="5" name="TextBox 4">
            <a:extLst>
              <a:ext uri="{FF2B5EF4-FFF2-40B4-BE49-F238E27FC236}">
                <a16:creationId xmlns:a16="http://schemas.microsoft.com/office/drawing/2014/main" id="{B9E1EC24-57B0-4AFA-BEF8-E4F046D58E4F}"/>
              </a:ext>
            </a:extLst>
          </p:cNvPr>
          <p:cNvSpPr txBox="1">
            <a:spLocks noChangeArrowheads="1"/>
          </p:cNvSpPr>
          <p:nvPr/>
        </p:nvSpPr>
        <p:spPr bwMode="auto">
          <a:xfrm>
            <a:off x="541337" y="1676400"/>
            <a:ext cx="8061325" cy="4069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spcBef>
                <a:spcPct val="0"/>
              </a:spcBef>
              <a:spcAft>
                <a:spcPts val="1800"/>
              </a:spcAft>
            </a:pPr>
            <a:r>
              <a:rPr lang="en-US" sz="2000" dirty="0">
                <a:latin typeface="Palatino Linotype" panose="02040502050505030304" pitchFamily="18" charset="0"/>
                <a:cs typeface="Arial"/>
                <a:hlinkClick r:id="rId3"/>
              </a:rPr>
              <a:t>Senate Bill (SB) 1040</a:t>
            </a:r>
            <a:r>
              <a:rPr lang="en-US" sz="2000" dirty="0">
                <a:latin typeface="Palatino Linotype" panose="02040502050505030304" pitchFamily="18" charset="0"/>
                <a:cs typeface="Arial"/>
              </a:rPr>
              <a:t> established the Consortia Grant Account.  See the program's </a:t>
            </a:r>
            <a:r>
              <a:rPr lang="en-US" sz="2000" dirty="0">
                <a:latin typeface="Palatino Linotype" panose="02040502050505030304" pitchFamily="18" charset="0"/>
                <a:cs typeface="Arial"/>
                <a:hlinkClick r:id="rId4"/>
              </a:rPr>
              <a:t>history</a:t>
            </a:r>
            <a:r>
              <a:rPr lang="en-US" sz="2000" dirty="0">
                <a:latin typeface="Palatino Linotype" panose="02040502050505030304" pitchFamily="18" charset="0"/>
                <a:cs typeface="Arial"/>
              </a:rPr>
              <a:t> for more information.</a:t>
            </a:r>
          </a:p>
          <a:p>
            <a:pPr eaLnBrk="1" hangingPunct="1">
              <a:lnSpc>
                <a:spcPct val="80000"/>
              </a:lnSpc>
              <a:spcBef>
                <a:spcPct val="0"/>
              </a:spcBef>
              <a:spcAft>
                <a:spcPts val="600"/>
              </a:spcAft>
            </a:pPr>
            <a:r>
              <a:rPr lang="en-US" sz="2000" dirty="0">
                <a:latin typeface="Palatino Linotype" panose="02040502050505030304" pitchFamily="18" charset="0"/>
                <a:cs typeface="Arial"/>
              </a:rPr>
              <a:t>CPUC </a:t>
            </a:r>
            <a:r>
              <a:rPr lang="en-US" sz="2000" dirty="0">
                <a:latin typeface="Palatino Linotype" panose="02040502050505030304" pitchFamily="18" charset="0"/>
                <a:cs typeface="Arial"/>
                <a:hlinkClick r:id="rId5"/>
              </a:rPr>
              <a:t>Decision (D). 22-05-029</a:t>
            </a:r>
            <a:r>
              <a:rPr lang="en-US" sz="2000" dirty="0">
                <a:latin typeface="Palatino Linotype" panose="02040502050505030304" pitchFamily="18" charset="0"/>
                <a:cs typeface="Arial"/>
              </a:rPr>
              <a:t>, adopted on May 19, 2022,  made programmatic changes to the Consortia Grant Account:</a:t>
            </a:r>
          </a:p>
          <a:p>
            <a:pPr lvl="1" eaLnBrk="1" hangingPunct="1">
              <a:lnSpc>
                <a:spcPct val="80000"/>
              </a:lnSpc>
              <a:spcBef>
                <a:spcPct val="0"/>
              </a:spcBef>
              <a:spcAft>
                <a:spcPts val="600"/>
              </a:spcAft>
            </a:pPr>
            <a:r>
              <a:rPr lang="en-US" sz="2000" dirty="0">
                <a:latin typeface="Palatino Linotype" panose="02040502050505030304" pitchFamily="18" charset="0"/>
                <a:cs typeface="Arial"/>
              </a:rPr>
              <a:t>Expanding of allowable consortia activities</a:t>
            </a:r>
          </a:p>
          <a:p>
            <a:pPr lvl="1" eaLnBrk="1" hangingPunct="1">
              <a:lnSpc>
                <a:spcPct val="80000"/>
              </a:lnSpc>
              <a:spcBef>
                <a:spcPct val="0"/>
              </a:spcBef>
              <a:spcAft>
                <a:spcPts val="600"/>
              </a:spcAft>
            </a:pPr>
            <a:r>
              <a:rPr lang="en-US" sz="2000" dirty="0">
                <a:latin typeface="Palatino Linotype" panose="02040502050505030304" pitchFamily="18" charset="0"/>
                <a:cs typeface="Arial"/>
              </a:rPr>
              <a:t>Increasing the annual maximum funding cap</a:t>
            </a:r>
          </a:p>
          <a:p>
            <a:pPr lvl="1" eaLnBrk="1" hangingPunct="1">
              <a:lnSpc>
                <a:spcPct val="80000"/>
              </a:lnSpc>
              <a:spcBef>
                <a:spcPct val="0"/>
              </a:spcBef>
              <a:spcAft>
                <a:spcPts val="600"/>
              </a:spcAft>
            </a:pPr>
            <a:r>
              <a:rPr lang="en-US" sz="2000" dirty="0">
                <a:latin typeface="Palatino Linotype" panose="02040502050505030304" pitchFamily="18" charset="0"/>
                <a:cs typeface="Arial"/>
              </a:rPr>
              <a:t>Clarifying consortia regional boundary requirements</a:t>
            </a:r>
          </a:p>
          <a:p>
            <a:pPr lvl="1" eaLnBrk="1" hangingPunct="1">
              <a:lnSpc>
                <a:spcPct val="80000"/>
              </a:lnSpc>
              <a:spcBef>
                <a:spcPct val="0"/>
              </a:spcBef>
              <a:spcAft>
                <a:spcPts val="1800"/>
              </a:spcAft>
            </a:pPr>
            <a:r>
              <a:rPr lang="en-US" sz="2000" dirty="0">
                <a:latin typeface="Palatino Linotype" panose="02040502050505030304" pitchFamily="18" charset="0"/>
                <a:cs typeface="Arial"/>
              </a:rPr>
              <a:t>Allocating $10.71 million in funding for Fiscal Year 2022/2023.</a:t>
            </a:r>
          </a:p>
          <a:p>
            <a:pPr eaLnBrk="1" hangingPunct="1">
              <a:lnSpc>
                <a:spcPct val="80000"/>
              </a:lnSpc>
              <a:spcBef>
                <a:spcPct val="0"/>
              </a:spcBef>
              <a:spcAft>
                <a:spcPct val="50000"/>
              </a:spcAft>
            </a:pPr>
            <a:r>
              <a:rPr lang="en-US" sz="2000" dirty="0">
                <a:latin typeface="Palatino Linotype" panose="02040502050505030304" pitchFamily="18" charset="0"/>
                <a:cs typeface="Arial"/>
              </a:rPr>
              <a:t>The Consortia Grant Account funding shall be available to </a:t>
            </a:r>
            <a:r>
              <a:rPr lang="en-US" sz="2000" i="1" dirty="0">
                <a:latin typeface="Palatino Linotype" panose="02040502050505030304" pitchFamily="18" charset="0"/>
                <a:cs typeface="Arial"/>
              </a:rPr>
              <a:t>facilitate the deployment of broadband services by assisting CASF infrastructure grant applicants in the project development or grant application process or assisting broadband deployment projects related to programs created under SB 156 and Assembly Bill (AB) 164</a:t>
            </a:r>
            <a:r>
              <a:rPr lang="en-US" sz="2000" dirty="0">
                <a:latin typeface="Palatino Linotype" panose="02040502050505030304" pitchFamily="18" charset="0"/>
                <a:cs typeface="Arial"/>
              </a:rPr>
              <a:t>.   </a:t>
            </a:r>
          </a:p>
        </p:txBody>
      </p:sp>
    </p:spTree>
    <p:extLst>
      <p:ext uri="{BB962C8B-B14F-4D97-AF65-F5344CB8AC3E}">
        <p14:creationId xmlns:p14="http://schemas.microsoft.com/office/powerpoint/2010/main" val="1912710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762000"/>
            <a:ext cx="9144000" cy="977100"/>
          </a:xfrm>
        </p:spPr>
        <p:txBody>
          <a:bodyPr/>
          <a:lstStyle/>
          <a:p>
            <a:pPr eaLnBrk="1" hangingPunct="1"/>
            <a:r>
              <a:rPr lang="en-US" altLang="en-US" sz="3600" dirty="0">
                <a:solidFill>
                  <a:srgbClr val="3333FF"/>
                </a:solidFill>
                <a:latin typeface="Palatino Linotype" panose="02040502050505030304" pitchFamily="18" charset="0"/>
              </a:rPr>
              <a:t>Consortia Grant Account Overview</a:t>
            </a:r>
            <a:br>
              <a:rPr lang="en-US" altLang="en-US" sz="3600" dirty="0">
                <a:solidFill>
                  <a:srgbClr val="3333FF"/>
                </a:solidFill>
                <a:latin typeface="Palatino Linotype" panose="02040502050505030304" pitchFamily="18" charset="0"/>
              </a:rPr>
            </a:br>
            <a:r>
              <a:rPr lang="en-US" altLang="en-US" sz="2800" dirty="0">
                <a:solidFill>
                  <a:srgbClr val="3333FF"/>
                </a:solidFill>
                <a:latin typeface="Palatino Linotype" panose="02040502050505030304" pitchFamily="18" charset="0"/>
              </a:rPr>
              <a:t>- Eligibility</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4</a:t>
            </a:fld>
            <a:endParaRPr lang="en-US" altLang="en-US" sz="1400" dirty="0"/>
          </a:p>
        </p:txBody>
      </p:sp>
      <p:sp>
        <p:nvSpPr>
          <p:cNvPr id="5" name="TextBox 4">
            <a:extLst>
              <a:ext uri="{FF2B5EF4-FFF2-40B4-BE49-F238E27FC236}">
                <a16:creationId xmlns:a16="http://schemas.microsoft.com/office/drawing/2014/main" id="{B9E1EC24-57B0-4AFA-BEF8-E4F046D58E4F}"/>
              </a:ext>
            </a:extLst>
          </p:cNvPr>
          <p:cNvSpPr txBox="1">
            <a:spLocks noChangeArrowheads="1"/>
          </p:cNvSpPr>
          <p:nvPr/>
        </p:nvSpPr>
        <p:spPr bwMode="auto">
          <a:xfrm>
            <a:off x="541337" y="1815300"/>
            <a:ext cx="8061325" cy="435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spcBef>
                <a:spcPct val="0"/>
              </a:spcBef>
              <a:spcAft>
                <a:spcPts val="0"/>
              </a:spcAft>
            </a:pPr>
            <a:r>
              <a:rPr lang="en-US" sz="2200" dirty="0">
                <a:latin typeface="Palatino Linotype" panose="02040502050505030304" pitchFamily="18" charset="0"/>
                <a:cs typeface="Arial"/>
              </a:rPr>
              <a:t>An eligible consortium may include, but not limited to:</a:t>
            </a:r>
          </a:p>
          <a:p>
            <a:pPr marL="630238" indent="-285750" eaLnBrk="1" hangingPunct="1">
              <a:lnSpc>
                <a:spcPct val="80000"/>
              </a:lnSpc>
              <a:spcBef>
                <a:spcPct val="0"/>
              </a:spcBef>
              <a:spcAft>
                <a:spcPct val="50000"/>
              </a:spcAft>
              <a:buFont typeface="Courier New" panose="02070309020205020404" pitchFamily="49" charset="0"/>
              <a:buChar char="o"/>
            </a:pPr>
            <a:r>
              <a:rPr lang="en-US" sz="2200" dirty="0">
                <a:latin typeface="Palatino Linotype" panose="02040502050505030304" pitchFamily="18" charset="0"/>
                <a:cs typeface="Arial"/>
              </a:rPr>
              <a:t>Local and regional government, public safety, elementary and secondary education, postsecondary education, health care, libraries, community-based organizations, tourism, parks and recreation, agricultural, business, workforce organizations, and air pollution control or air quality management districts.  </a:t>
            </a:r>
          </a:p>
          <a:p>
            <a:pPr eaLnBrk="1" hangingPunct="1">
              <a:lnSpc>
                <a:spcPct val="80000"/>
              </a:lnSpc>
              <a:spcBef>
                <a:spcPct val="0"/>
              </a:spcBef>
              <a:spcAft>
                <a:spcPct val="50000"/>
              </a:spcAft>
            </a:pPr>
            <a:endParaRPr lang="en-US" sz="1000" dirty="0">
              <a:latin typeface="Palatino Linotype" panose="02040502050505030304" pitchFamily="18" charset="0"/>
              <a:cs typeface="Arial"/>
            </a:endParaRPr>
          </a:p>
          <a:p>
            <a:pPr eaLnBrk="1" hangingPunct="1">
              <a:lnSpc>
                <a:spcPct val="80000"/>
              </a:lnSpc>
              <a:spcBef>
                <a:spcPct val="0"/>
              </a:spcBef>
              <a:spcAft>
                <a:spcPct val="50000"/>
              </a:spcAft>
            </a:pPr>
            <a:r>
              <a:rPr lang="en-US" sz="2200" dirty="0">
                <a:latin typeface="Palatino Linotype" panose="02040502050505030304" pitchFamily="18" charset="0"/>
                <a:cs typeface="Arial"/>
              </a:rPr>
              <a:t>An eligible consortium is not required to have as its lead fiscal agent an entity with a certificate of public convenience and necessity.  </a:t>
            </a:r>
          </a:p>
          <a:p>
            <a:pPr eaLnBrk="1" hangingPunct="1">
              <a:lnSpc>
                <a:spcPct val="80000"/>
              </a:lnSpc>
              <a:spcBef>
                <a:spcPct val="0"/>
              </a:spcBef>
              <a:spcAft>
                <a:spcPct val="50000"/>
              </a:spcAft>
            </a:pPr>
            <a:endParaRPr lang="en-US" sz="1000" dirty="0">
              <a:latin typeface="Palatino Linotype" panose="02040502050505030304" pitchFamily="18" charset="0"/>
              <a:cs typeface="Arial"/>
            </a:endParaRPr>
          </a:p>
          <a:p>
            <a:pPr eaLnBrk="1" hangingPunct="1">
              <a:lnSpc>
                <a:spcPct val="80000"/>
              </a:lnSpc>
              <a:spcBef>
                <a:spcPct val="0"/>
              </a:spcBef>
              <a:spcAft>
                <a:spcPct val="50000"/>
              </a:spcAft>
            </a:pPr>
            <a:r>
              <a:rPr lang="en-US" sz="2200" dirty="0">
                <a:latin typeface="Palatino Linotype" panose="02040502050505030304" pitchFamily="18" charset="0"/>
                <a:cs typeface="Arial"/>
              </a:rPr>
              <a:t>Both existing and newly formed consortia may submit applications for the regions that are not currently represented or currently funded by CASF.</a:t>
            </a:r>
          </a:p>
        </p:txBody>
      </p:sp>
    </p:spTree>
    <p:extLst>
      <p:ext uri="{BB962C8B-B14F-4D97-AF65-F5344CB8AC3E}">
        <p14:creationId xmlns:p14="http://schemas.microsoft.com/office/powerpoint/2010/main" val="384825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762000"/>
            <a:ext cx="9144000" cy="977100"/>
          </a:xfrm>
        </p:spPr>
        <p:txBody>
          <a:bodyPr/>
          <a:lstStyle/>
          <a:p>
            <a:pPr eaLnBrk="1" hangingPunct="1"/>
            <a:r>
              <a:rPr lang="en-US" altLang="en-US" sz="3600" dirty="0">
                <a:solidFill>
                  <a:srgbClr val="3333FF"/>
                </a:solidFill>
                <a:latin typeface="Palatino Linotype" panose="02040502050505030304" pitchFamily="18" charset="0"/>
              </a:rPr>
              <a:t>Consortia Grant Account Overview</a:t>
            </a:r>
            <a:br>
              <a:rPr lang="en-US" altLang="en-US" sz="3600" dirty="0">
                <a:solidFill>
                  <a:srgbClr val="3333FF"/>
                </a:solidFill>
                <a:latin typeface="Palatino Linotype" panose="02040502050505030304" pitchFamily="18" charset="0"/>
              </a:rPr>
            </a:br>
            <a:r>
              <a:rPr lang="en-US" altLang="en-US" sz="2800" dirty="0">
                <a:solidFill>
                  <a:srgbClr val="3333FF"/>
                </a:solidFill>
                <a:latin typeface="Palatino Linotype" panose="02040502050505030304" pitchFamily="18" charset="0"/>
              </a:rPr>
              <a:t>- Funding Availability</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5</a:t>
            </a:fld>
            <a:endParaRPr lang="en-US" altLang="en-US" sz="1400" dirty="0"/>
          </a:p>
        </p:txBody>
      </p:sp>
      <p:sp>
        <p:nvSpPr>
          <p:cNvPr id="5" name="TextBox 4">
            <a:extLst>
              <a:ext uri="{FF2B5EF4-FFF2-40B4-BE49-F238E27FC236}">
                <a16:creationId xmlns:a16="http://schemas.microsoft.com/office/drawing/2014/main" id="{B9E1EC24-57B0-4AFA-BEF8-E4F046D58E4F}"/>
              </a:ext>
            </a:extLst>
          </p:cNvPr>
          <p:cNvSpPr txBox="1">
            <a:spLocks noChangeArrowheads="1"/>
          </p:cNvSpPr>
          <p:nvPr/>
        </p:nvSpPr>
        <p:spPr bwMode="auto">
          <a:xfrm>
            <a:off x="541337" y="2195389"/>
            <a:ext cx="8061325" cy="2537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spcBef>
                <a:spcPct val="0"/>
              </a:spcBef>
              <a:spcAft>
                <a:spcPts val="0"/>
              </a:spcAft>
            </a:pPr>
            <a:r>
              <a:rPr lang="en-US" sz="2200" dirty="0">
                <a:latin typeface="Palatino Linotype" panose="02040502050505030304" pitchFamily="18" charset="0"/>
                <a:cs typeface="Arial"/>
              </a:rPr>
              <a:t>The allocated funding for the Consortia Account is $10.71 million for Fiscal Year 2022-2023.</a:t>
            </a:r>
          </a:p>
          <a:p>
            <a:pPr eaLnBrk="1" hangingPunct="1">
              <a:lnSpc>
                <a:spcPct val="80000"/>
              </a:lnSpc>
              <a:spcBef>
                <a:spcPct val="0"/>
              </a:spcBef>
              <a:spcAft>
                <a:spcPts val="0"/>
              </a:spcAft>
            </a:pPr>
            <a:endParaRPr lang="en-US" sz="2200" dirty="0">
              <a:latin typeface="Palatino Linotype" panose="02040502050505030304" pitchFamily="18" charset="0"/>
              <a:cs typeface="Arial"/>
            </a:endParaRPr>
          </a:p>
          <a:p>
            <a:pPr eaLnBrk="1" hangingPunct="1">
              <a:lnSpc>
                <a:spcPct val="80000"/>
              </a:lnSpc>
              <a:spcBef>
                <a:spcPct val="0"/>
              </a:spcBef>
              <a:spcAft>
                <a:spcPts val="0"/>
              </a:spcAft>
            </a:pPr>
            <a:r>
              <a:rPr lang="en-US" sz="2200" dirty="0">
                <a:latin typeface="Palatino Linotype" panose="02040502050505030304" pitchFamily="18" charset="0"/>
                <a:cs typeface="Arial"/>
              </a:rPr>
              <a:t>The maximum funding cap is $200,000, per year per consortium.</a:t>
            </a:r>
          </a:p>
          <a:p>
            <a:pPr eaLnBrk="1" hangingPunct="1">
              <a:lnSpc>
                <a:spcPct val="80000"/>
              </a:lnSpc>
              <a:spcBef>
                <a:spcPct val="0"/>
              </a:spcBef>
              <a:spcAft>
                <a:spcPts val="0"/>
              </a:spcAft>
            </a:pPr>
            <a:endParaRPr lang="en-US" sz="2200" dirty="0">
              <a:latin typeface="Palatino Linotype" panose="02040502050505030304" pitchFamily="18" charset="0"/>
              <a:cs typeface="Arial"/>
            </a:endParaRPr>
          </a:p>
          <a:p>
            <a:pPr eaLnBrk="1" hangingPunct="1">
              <a:lnSpc>
                <a:spcPct val="80000"/>
              </a:lnSpc>
              <a:spcBef>
                <a:spcPct val="0"/>
              </a:spcBef>
              <a:spcAft>
                <a:spcPts val="0"/>
              </a:spcAft>
            </a:pPr>
            <a:r>
              <a:rPr lang="en-US" sz="2200" dirty="0">
                <a:latin typeface="Palatino Linotype" panose="02040502050505030304" pitchFamily="18" charset="0"/>
                <a:cs typeface="Arial"/>
              </a:rPr>
              <a:t>An allowable maximum reimbursement of $2,000 per person for up to 5 representatives, for a total of up to $10,000 per consortium for attendance at each annual public workshop.</a:t>
            </a:r>
          </a:p>
        </p:txBody>
      </p:sp>
    </p:spTree>
    <p:extLst>
      <p:ext uri="{BB962C8B-B14F-4D97-AF65-F5344CB8AC3E}">
        <p14:creationId xmlns:p14="http://schemas.microsoft.com/office/powerpoint/2010/main" val="1274463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762000"/>
            <a:ext cx="9144000" cy="977100"/>
          </a:xfrm>
        </p:spPr>
        <p:txBody>
          <a:bodyPr/>
          <a:lstStyle/>
          <a:p>
            <a:pPr eaLnBrk="1" hangingPunct="1"/>
            <a:r>
              <a:rPr lang="en-US" altLang="en-US" sz="3600" dirty="0">
                <a:solidFill>
                  <a:srgbClr val="3333FF"/>
                </a:solidFill>
                <a:latin typeface="Palatino Linotype" panose="02040502050505030304" pitchFamily="18" charset="0"/>
              </a:rPr>
              <a:t>Consortia Grant Account Overview</a:t>
            </a:r>
            <a:br>
              <a:rPr lang="en-US" altLang="en-US" sz="3600" dirty="0">
                <a:solidFill>
                  <a:srgbClr val="3333FF"/>
                </a:solidFill>
                <a:latin typeface="Palatino Linotype" panose="02040502050505030304" pitchFamily="18" charset="0"/>
              </a:rPr>
            </a:br>
            <a:r>
              <a:rPr lang="en-US" altLang="en-US" sz="2800" dirty="0">
                <a:solidFill>
                  <a:srgbClr val="3333FF"/>
                </a:solidFill>
                <a:latin typeface="Palatino Linotype" panose="02040502050505030304" pitchFamily="18" charset="0"/>
              </a:rPr>
              <a:t>- Administrative Manual</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6</a:t>
            </a:fld>
            <a:endParaRPr lang="en-US" altLang="en-US" sz="1400" dirty="0"/>
          </a:p>
        </p:txBody>
      </p:sp>
      <p:sp>
        <p:nvSpPr>
          <p:cNvPr id="5" name="TextBox 4">
            <a:extLst>
              <a:ext uri="{FF2B5EF4-FFF2-40B4-BE49-F238E27FC236}">
                <a16:creationId xmlns:a16="http://schemas.microsoft.com/office/drawing/2014/main" id="{B9E1EC24-57B0-4AFA-BEF8-E4F046D58E4F}"/>
              </a:ext>
            </a:extLst>
          </p:cNvPr>
          <p:cNvSpPr txBox="1">
            <a:spLocks noChangeArrowheads="1"/>
          </p:cNvSpPr>
          <p:nvPr/>
        </p:nvSpPr>
        <p:spPr bwMode="auto">
          <a:xfrm>
            <a:off x="541337" y="1981200"/>
            <a:ext cx="8061325" cy="3620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eaLnBrk="1" hangingPunct="1">
              <a:lnSpc>
                <a:spcPct val="80000"/>
              </a:lnSpc>
              <a:spcBef>
                <a:spcPct val="0"/>
              </a:spcBef>
              <a:spcAft>
                <a:spcPts val="0"/>
              </a:spcAft>
              <a:buNone/>
            </a:pPr>
            <a:r>
              <a:rPr lang="en-US" sz="2200" dirty="0">
                <a:latin typeface="Palatino Linotype" panose="02040502050505030304" pitchFamily="18" charset="0"/>
                <a:cs typeface="Arial"/>
              </a:rPr>
              <a:t>The </a:t>
            </a:r>
            <a:r>
              <a:rPr lang="en-US" sz="2200" i="1" dirty="0">
                <a:latin typeface="Palatino Linotype" panose="02040502050505030304" pitchFamily="18" charset="0"/>
                <a:cs typeface="Arial"/>
              </a:rPr>
              <a:t>CASF Rural and Urban Regional Broadband Consortia Grant Program Administrative Manual</a:t>
            </a:r>
            <a:r>
              <a:rPr lang="en-US" sz="2200" dirty="0">
                <a:latin typeface="Palatino Linotype" panose="02040502050505030304" pitchFamily="18" charset="0"/>
                <a:cs typeface="Arial"/>
              </a:rPr>
              <a:t> (Version 8, May 2022), along with the required forms, are available at the Commission's </a:t>
            </a:r>
            <a:r>
              <a:rPr lang="en-US" sz="2200" dirty="0">
                <a:latin typeface="Palatino Linotype" panose="02040502050505030304" pitchFamily="18" charset="0"/>
                <a:cs typeface="Arial"/>
                <a:hlinkClick r:id="rId3"/>
              </a:rPr>
              <a:t>CASF Consortia website</a:t>
            </a:r>
            <a:r>
              <a:rPr lang="en-US" sz="2200" dirty="0">
                <a:latin typeface="Palatino Linotype" panose="02040502050505030304" pitchFamily="18" charset="0"/>
                <a:cs typeface="Arial"/>
              </a:rPr>
              <a:t> </a:t>
            </a:r>
            <a:r>
              <a:rPr lang="en-US" sz="2000" dirty="0">
                <a:latin typeface="Palatino Linotype" panose="02040502050505030304" pitchFamily="18" charset="0"/>
                <a:cs typeface="Arial"/>
              </a:rPr>
              <a:t>(</a:t>
            </a:r>
            <a:r>
              <a:rPr lang="en-US" sz="1600" dirty="0">
                <a:latin typeface="Palatino Linotype" panose="02040502050505030304" pitchFamily="18" charset="0"/>
                <a:cs typeface="Arial"/>
                <a:hlinkClick r:id="rId3"/>
              </a:rPr>
              <a:t>https://www.cpuc.ca.gov/industries-and-topics/internet-and-phone/california-advanced-services-fund/casf-consortia-account</a:t>
            </a:r>
            <a:r>
              <a:rPr lang="en-US" sz="2000" dirty="0">
                <a:latin typeface="Palatino Linotype" panose="02040502050505030304" pitchFamily="18" charset="0"/>
                <a:cs typeface="Arial"/>
              </a:rPr>
              <a:t>)</a:t>
            </a:r>
            <a:r>
              <a:rPr lang="en-US" sz="2200" dirty="0">
                <a:latin typeface="Palatino Linotype" panose="02040502050505030304" pitchFamily="18" charset="0"/>
                <a:cs typeface="Arial"/>
              </a:rPr>
              <a:t>.</a:t>
            </a:r>
          </a:p>
          <a:p>
            <a:pPr eaLnBrk="1" hangingPunct="1">
              <a:lnSpc>
                <a:spcPct val="80000"/>
              </a:lnSpc>
              <a:spcBef>
                <a:spcPct val="0"/>
              </a:spcBef>
              <a:spcAft>
                <a:spcPts val="0"/>
              </a:spcAft>
            </a:pPr>
            <a:endParaRPr lang="en-US" sz="2200" dirty="0">
              <a:latin typeface="Palatino Linotype" panose="02040502050505030304" pitchFamily="18" charset="0"/>
              <a:cs typeface="Arial"/>
            </a:endParaRPr>
          </a:p>
          <a:p>
            <a:pPr eaLnBrk="1" hangingPunct="1">
              <a:lnSpc>
                <a:spcPct val="80000"/>
              </a:lnSpc>
              <a:spcBef>
                <a:spcPct val="0"/>
              </a:spcBef>
              <a:spcAft>
                <a:spcPts val="0"/>
              </a:spcAft>
              <a:buFont typeface="Wingdings" panose="05000000000000000000" pitchFamily="2" charset="2"/>
              <a:buChar char="Ø"/>
            </a:pPr>
            <a:r>
              <a:rPr lang="en-US" sz="2200" b="1" i="1" dirty="0">
                <a:latin typeface="Palatino Linotype" panose="02040502050505030304" pitchFamily="18" charset="0"/>
                <a:cs typeface="Arial"/>
              </a:rPr>
              <a:t>Consortia Grant Admin Manual</a:t>
            </a:r>
          </a:p>
          <a:p>
            <a:pPr eaLnBrk="1" hangingPunct="1">
              <a:lnSpc>
                <a:spcPct val="80000"/>
              </a:lnSpc>
              <a:spcBef>
                <a:spcPct val="0"/>
              </a:spcBef>
              <a:spcAft>
                <a:spcPts val="0"/>
              </a:spcAft>
              <a:buFont typeface="Wingdings" panose="05000000000000000000" pitchFamily="2" charset="2"/>
              <a:buChar char="Ø"/>
            </a:pPr>
            <a:r>
              <a:rPr lang="en-US" sz="2200" b="1" dirty="0">
                <a:latin typeface="Palatino Linotype" panose="02040502050505030304" pitchFamily="18" charset="0"/>
                <a:cs typeface="Arial"/>
              </a:rPr>
              <a:t>Appendix A </a:t>
            </a:r>
            <a:r>
              <a:rPr lang="en-US" sz="2200" i="1" dirty="0">
                <a:latin typeface="Palatino Linotype" panose="02040502050505030304" pitchFamily="18" charset="0"/>
                <a:cs typeface="Arial"/>
              </a:rPr>
              <a:t>Consortia Grant Application Package (available as a separate Excel file)</a:t>
            </a:r>
          </a:p>
          <a:p>
            <a:pPr eaLnBrk="1" hangingPunct="1">
              <a:lnSpc>
                <a:spcPct val="80000"/>
              </a:lnSpc>
              <a:spcBef>
                <a:spcPct val="0"/>
              </a:spcBef>
              <a:spcAft>
                <a:spcPts val="0"/>
              </a:spcAft>
              <a:buFont typeface="Wingdings" panose="05000000000000000000" pitchFamily="2" charset="2"/>
              <a:buChar char="Ø"/>
            </a:pPr>
            <a:r>
              <a:rPr lang="en-US" sz="2200" b="1" dirty="0">
                <a:latin typeface="Palatino Linotype" panose="02040502050505030304" pitchFamily="18" charset="0"/>
                <a:cs typeface="Arial"/>
              </a:rPr>
              <a:t>Appendix B </a:t>
            </a:r>
            <a:r>
              <a:rPr lang="en-US" sz="2200" i="1" dirty="0">
                <a:latin typeface="Palatino Linotype" panose="02040502050505030304" pitchFamily="18" charset="0"/>
                <a:cs typeface="Arial"/>
              </a:rPr>
              <a:t>Consortia Grant Forms (available as a separate Word file)</a:t>
            </a:r>
          </a:p>
          <a:p>
            <a:pPr eaLnBrk="1" hangingPunct="1">
              <a:lnSpc>
                <a:spcPct val="80000"/>
              </a:lnSpc>
              <a:spcBef>
                <a:spcPct val="0"/>
              </a:spcBef>
              <a:spcAft>
                <a:spcPts val="0"/>
              </a:spcAft>
              <a:buFont typeface="Wingdings" panose="05000000000000000000" pitchFamily="2" charset="2"/>
              <a:buChar char="Ø"/>
            </a:pPr>
            <a:r>
              <a:rPr lang="en-US" sz="2200" b="1" dirty="0">
                <a:latin typeface="Palatino Linotype" panose="02040502050505030304" pitchFamily="18" charset="0"/>
                <a:cs typeface="Arial"/>
              </a:rPr>
              <a:t>Appendix C </a:t>
            </a:r>
            <a:r>
              <a:rPr lang="en-US" sz="2200" i="1" dirty="0">
                <a:latin typeface="Palatino Linotype" panose="02040502050505030304" pitchFamily="18" charset="0"/>
                <a:cs typeface="Arial"/>
              </a:rPr>
              <a:t>Consortia Grant Bi-annual Progress Report and Payment Request Package (available as a separate Excel file)</a:t>
            </a:r>
          </a:p>
        </p:txBody>
      </p:sp>
    </p:spTree>
    <p:extLst>
      <p:ext uri="{BB962C8B-B14F-4D97-AF65-F5344CB8AC3E}">
        <p14:creationId xmlns:p14="http://schemas.microsoft.com/office/powerpoint/2010/main" val="224603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762000"/>
            <a:ext cx="9144000" cy="977100"/>
          </a:xfrm>
        </p:spPr>
        <p:txBody>
          <a:bodyPr/>
          <a:lstStyle/>
          <a:p>
            <a:pPr eaLnBrk="1" hangingPunct="1"/>
            <a:r>
              <a:rPr lang="en-US" altLang="en-US" sz="3600" dirty="0">
                <a:solidFill>
                  <a:srgbClr val="3333FF"/>
                </a:solidFill>
                <a:latin typeface="Palatino Linotype" panose="02040502050505030304" pitchFamily="18" charset="0"/>
              </a:rPr>
              <a:t>Application Requirements</a:t>
            </a:r>
            <a:br>
              <a:rPr lang="en-US" altLang="en-US" sz="3600" dirty="0">
                <a:solidFill>
                  <a:srgbClr val="3333FF"/>
                </a:solidFill>
                <a:latin typeface="Palatino Linotype" panose="02040502050505030304" pitchFamily="18" charset="0"/>
              </a:rPr>
            </a:br>
            <a:r>
              <a:rPr lang="en-US" altLang="en-US" sz="2800" dirty="0">
                <a:solidFill>
                  <a:srgbClr val="3333FF"/>
                </a:solidFill>
                <a:latin typeface="Palatino Linotype" panose="02040502050505030304" pitchFamily="18" charset="0"/>
              </a:rPr>
              <a:t>- Required Forms</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7</a:t>
            </a:fld>
            <a:endParaRPr lang="en-US" altLang="en-US" sz="1400" dirty="0"/>
          </a:p>
        </p:txBody>
      </p:sp>
      <p:sp>
        <p:nvSpPr>
          <p:cNvPr id="5" name="TextBox 4">
            <a:extLst>
              <a:ext uri="{FF2B5EF4-FFF2-40B4-BE49-F238E27FC236}">
                <a16:creationId xmlns:a16="http://schemas.microsoft.com/office/drawing/2014/main" id="{B9E1EC24-57B0-4AFA-BEF8-E4F046D58E4F}"/>
              </a:ext>
            </a:extLst>
          </p:cNvPr>
          <p:cNvSpPr txBox="1">
            <a:spLocks noChangeArrowheads="1"/>
          </p:cNvSpPr>
          <p:nvPr/>
        </p:nvSpPr>
        <p:spPr bwMode="auto">
          <a:xfrm>
            <a:off x="625475" y="1933642"/>
            <a:ext cx="8061325" cy="416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eaLnBrk="1" hangingPunct="1">
              <a:lnSpc>
                <a:spcPct val="80000"/>
              </a:lnSpc>
              <a:spcBef>
                <a:spcPct val="0"/>
              </a:spcBef>
              <a:spcAft>
                <a:spcPts val="0"/>
              </a:spcAft>
              <a:buNone/>
            </a:pPr>
            <a:r>
              <a:rPr lang="en-US" sz="2200" dirty="0">
                <a:latin typeface="Palatino Linotype" panose="02040502050505030304" pitchFamily="18" charset="0"/>
                <a:cs typeface="Arial"/>
              </a:rPr>
              <a:t>Consortia Grant applicants are required to complete and submit a grant application package found on the </a:t>
            </a:r>
            <a:r>
              <a:rPr lang="en-US" sz="2200" dirty="0">
                <a:latin typeface="Palatino Linotype" panose="02040502050505030304" pitchFamily="18" charset="0"/>
                <a:cs typeface="Arial"/>
                <a:hlinkClick r:id="rId3"/>
              </a:rPr>
              <a:t>CASF Consortia website</a:t>
            </a:r>
            <a:r>
              <a:rPr lang="en-US" sz="2200" dirty="0">
                <a:latin typeface="Palatino Linotype" panose="02040502050505030304" pitchFamily="18" charset="0"/>
                <a:cs typeface="Arial"/>
              </a:rPr>
              <a:t>. </a:t>
            </a:r>
          </a:p>
          <a:p>
            <a:pPr marL="0" indent="0" eaLnBrk="1" hangingPunct="1">
              <a:lnSpc>
                <a:spcPct val="80000"/>
              </a:lnSpc>
              <a:spcBef>
                <a:spcPct val="0"/>
              </a:spcBef>
              <a:spcAft>
                <a:spcPts val="0"/>
              </a:spcAft>
              <a:buNone/>
            </a:pPr>
            <a:endParaRPr lang="en-US" sz="2200" dirty="0">
              <a:latin typeface="Palatino Linotype" panose="02040502050505030304" pitchFamily="18" charset="0"/>
              <a:cs typeface="Arial"/>
            </a:endParaRPr>
          </a:p>
          <a:p>
            <a:pPr marL="0" indent="0" eaLnBrk="1" hangingPunct="1">
              <a:lnSpc>
                <a:spcPct val="80000"/>
              </a:lnSpc>
              <a:spcBef>
                <a:spcPct val="0"/>
              </a:spcBef>
              <a:spcAft>
                <a:spcPts val="0"/>
              </a:spcAft>
              <a:buNone/>
            </a:pPr>
            <a:r>
              <a:rPr lang="en-US" sz="2200" dirty="0">
                <a:latin typeface="Palatino Linotype" panose="02040502050505030304" pitchFamily="18" charset="0"/>
                <a:cs typeface="Arial"/>
              </a:rPr>
              <a:t>A complete application package includes the following forms, all checklist items, and additional information (i.e., applicant’s information and experience, endorsements, etc.):</a:t>
            </a:r>
          </a:p>
          <a:p>
            <a:pPr eaLnBrk="1" hangingPunct="1">
              <a:lnSpc>
                <a:spcPct val="80000"/>
              </a:lnSpc>
              <a:spcBef>
                <a:spcPct val="0"/>
              </a:spcBef>
              <a:spcAft>
                <a:spcPts val="0"/>
              </a:spcAft>
              <a:buFont typeface="Wingdings" panose="05000000000000000000" pitchFamily="2" charset="2"/>
              <a:buChar char="Ø"/>
            </a:pPr>
            <a:r>
              <a:rPr lang="en-US" sz="2200" b="1" dirty="0">
                <a:latin typeface="Palatino Linotype" panose="02040502050505030304" pitchFamily="18" charset="0"/>
                <a:cs typeface="Arial"/>
              </a:rPr>
              <a:t>Appendix A-1</a:t>
            </a:r>
            <a:r>
              <a:rPr lang="en-US" sz="2200" dirty="0">
                <a:latin typeface="Palatino Linotype" panose="02040502050505030304" pitchFamily="18" charset="0"/>
                <a:cs typeface="Arial"/>
              </a:rPr>
              <a:t> – </a:t>
            </a:r>
            <a:r>
              <a:rPr lang="en-US" sz="2200" i="1" dirty="0">
                <a:latin typeface="Palatino Linotype" panose="02040502050505030304" pitchFamily="18" charset="0"/>
                <a:cs typeface="Arial"/>
              </a:rPr>
              <a:t>CASF Consortia Grant Application Checklist</a:t>
            </a:r>
          </a:p>
          <a:p>
            <a:pPr eaLnBrk="1" hangingPunct="1">
              <a:lnSpc>
                <a:spcPct val="80000"/>
              </a:lnSpc>
              <a:spcBef>
                <a:spcPct val="0"/>
              </a:spcBef>
              <a:spcAft>
                <a:spcPts val="0"/>
              </a:spcAft>
              <a:buFont typeface="Wingdings" panose="05000000000000000000" pitchFamily="2" charset="2"/>
              <a:buChar char="Ø"/>
            </a:pPr>
            <a:r>
              <a:rPr lang="en-US" sz="2200" b="1" dirty="0">
                <a:latin typeface="Palatino Linotype" panose="02040502050505030304" pitchFamily="18" charset="0"/>
                <a:cs typeface="Arial"/>
              </a:rPr>
              <a:t>Appendix A-2</a:t>
            </a:r>
            <a:r>
              <a:rPr lang="en-US" sz="2200" dirty="0">
                <a:latin typeface="Palatino Linotype" panose="02040502050505030304" pitchFamily="18" charset="0"/>
                <a:cs typeface="Arial"/>
              </a:rPr>
              <a:t> – </a:t>
            </a:r>
            <a:r>
              <a:rPr lang="en-US" sz="2200" i="1" dirty="0">
                <a:latin typeface="Palatino Linotype" panose="02040502050505030304" pitchFamily="18" charset="0"/>
                <a:cs typeface="Arial"/>
              </a:rPr>
              <a:t>Description of Existing and Past Non-CASF</a:t>
            </a:r>
          </a:p>
          <a:p>
            <a:pPr marL="0" indent="0" eaLnBrk="1" hangingPunct="1">
              <a:lnSpc>
                <a:spcPct val="80000"/>
              </a:lnSpc>
              <a:spcBef>
                <a:spcPct val="0"/>
              </a:spcBef>
              <a:spcAft>
                <a:spcPts val="0"/>
              </a:spcAft>
              <a:buNone/>
            </a:pPr>
            <a:r>
              <a:rPr lang="en-US" sz="2200" i="1" dirty="0">
                <a:latin typeface="Palatino Linotype" panose="02040502050505030304" pitchFamily="18" charset="0"/>
                <a:cs typeface="Arial"/>
              </a:rPr>
              <a:t>                                   Funded Projects</a:t>
            </a:r>
          </a:p>
          <a:p>
            <a:pPr eaLnBrk="1" hangingPunct="1">
              <a:lnSpc>
                <a:spcPct val="80000"/>
              </a:lnSpc>
              <a:spcBef>
                <a:spcPct val="0"/>
              </a:spcBef>
              <a:spcAft>
                <a:spcPts val="0"/>
              </a:spcAft>
              <a:buFont typeface="Wingdings" panose="05000000000000000000" pitchFamily="2" charset="2"/>
              <a:buChar char="Ø"/>
            </a:pPr>
            <a:r>
              <a:rPr lang="en-US" sz="2200" b="1" dirty="0">
                <a:latin typeface="Palatino Linotype" panose="02040502050505030304" pitchFamily="18" charset="0"/>
                <a:cs typeface="Arial"/>
              </a:rPr>
              <a:t>Appendix A-3</a:t>
            </a:r>
            <a:r>
              <a:rPr lang="en-US" sz="2200" dirty="0">
                <a:latin typeface="Palatino Linotype" panose="02040502050505030304" pitchFamily="18" charset="0"/>
                <a:cs typeface="Arial"/>
              </a:rPr>
              <a:t> – </a:t>
            </a:r>
            <a:r>
              <a:rPr lang="en-US" sz="2200" i="1" dirty="0">
                <a:latin typeface="Palatino Linotype" panose="02040502050505030304" pitchFamily="18" charset="0"/>
                <a:cs typeface="Arial"/>
              </a:rPr>
              <a:t>Board Member Background and Project Role</a:t>
            </a:r>
          </a:p>
          <a:p>
            <a:pPr eaLnBrk="1" hangingPunct="1">
              <a:lnSpc>
                <a:spcPct val="80000"/>
              </a:lnSpc>
              <a:spcBef>
                <a:spcPct val="0"/>
              </a:spcBef>
              <a:spcAft>
                <a:spcPts val="0"/>
              </a:spcAft>
              <a:buFont typeface="Wingdings" panose="05000000000000000000" pitchFamily="2" charset="2"/>
              <a:buChar char="Ø"/>
            </a:pPr>
            <a:r>
              <a:rPr lang="en-US" sz="2200" b="1" dirty="0">
                <a:latin typeface="Palatino Linotype" panose="02040502050505030304" pitchFamily="18" charset="0"/>
                <a:cs typeface="Arial"/>
              </a:rPr>
              <a:t>Appendix A-4</a:t>
            </a:r>
            <a:r>
              <a:rPr lang="en-US" sz="2200" dirty="0">
                <a:latin typeface="Palatino Linotype" panose="02040502050505030304" pitchFamily="18" charset="0"/>
                <a:cs typeface="Arial"/>
              </a:rPr>
              <a:t> – </a:t>
            </a:r>
            <a:r>
              <a:rPr lang="en-US" sz="2200" i="1" dirty="0">
                <a:latin typeface="Palatino Linotype" panose="02040502050505030304" pitchFamily="18" charset="0"/>
                <a:cs typeface="Arial"/>
              </a:rPr>
              <a:t>Work Plan and Performance Metrics Plan</a:t>
            </a:r>
          </a:p>
          <a:p>
            <a:pPr eaLnBrk="1" hangingPunct="1">
              <a:lnSpc>
                <a:spcPct val="80000"/>
              </a:lnSpc>
              <a:spcBef>
                <a:spcPct val="0"/>
              </a:spcBef>
              <a:spcAft>
                <a:spcPts val="0"/>
              </a:spcAft>
              <a:buFont typeface="Wingdings" panose="05000000000000000000" pitchFamily="2" charset="2"/>
              <a:buChar char="Ø"/>
            </a:pPr>
            <a:r>
              <a:rPr lang="en-US" sz="2200" b="1" dirty="0">
                <a:latin typeface="Palatino Linotype" panose="02040502050505030304" pitchFamily="18" charset="0"/>
                <a:cs typeface="Arial"/>
              </a:rPr>
              <a:t>Appendix A-5</a:t>
            </a:r>
            <a:r>
              <a:rPr lang="en-US" sz="2200" dirty="0">
                <a:latin typeface="Palatino Linotype" panose="02040502050505030304" pitchFamily="18" charset="0"/>
                <a:cs typeface="Arial"/>
              </a:rPr>
              <a:t> – </a:t>
            </a:r>
            <a:r>
              <a:rPr lang="en-US" sz="2200" i="1" dirty="0">
                <a:latin typeface="Palatino Linotype" panose="02040502050505030304" pitchFamily="18" charset="0"/>
                <a:cs typeface="Arial"/>
              </a:rPr>
              <a:t>Proposed Detailed Budget</a:t>
            </a:r>
          </a:p>
          <a:p>
            <a:pPr eaLnBrk="1" hangingPunct="1">
              <a:lnSpc>
                <a:spcPct val="80000"/>
              </a:lnSpc>
              <a:spcBef>
                <a:spcPct val="0"/>
              </a:spcBef>
              <a:spcAft>
                <a:spcPts val="0"/>
              </a:spcAft>
              <a:buFont typeface="Wingdings" panose="05000000000000000000" pitchFamily="2" charset="2"/>
              <a:buChar char="Ø"/>
            </a:pPr>
            <a:r>
              <a:rPr lang="en-US" sz="2200" b="1" dirty="0">
                <a:latin typeface="Palatino Linotype" panose="02040502050505030304" pitchFamily="18" charset="0"/>
                <a:cs typeface="Arial"/>
              </a:rPr>
              <a:t>Appendix A-6</a:t>
            </a:r>
            <a:r>
              <a:rPr lang="en-US" sz="2200" dirty="0">
                <a:latin typeface="Palatino Linotype" panose="02040502050505030304" pitchFamily="18" charset="0"/>
                <a:cs typeface="Arial"/>
              </a:rPr>
              <a:t> – </a:t>
            </a:r>
            <a:r>
              <a:rPr lang="en-US" sz="2200" i="1" dirty="0">
                <a:latin typeface="Palatino Linotype" panose="02040502050505030304" pitchFamily="18" charset="0"/>
                <a:cs typeface="Arial"/>
              </a:rPr>
              <a:t>Affidavit Form</a:t>
            </a:r>
          </a:p>
          <a:p>
            <a:pPr eaLnBrk="1" hangingPunct="1">
              <a:lnSpc>
                <a:spcPct val="80000"/>
              </a:lnSpc>
              <a:spcBef>
                <a:spcPct val="0"/>
              </a:spcBef>
              <a:spcAft>
                <a:spcPts val="0"/>
              </a:spcAft>
              <a:buFont typeface="Wingdings" panose="05000000000000000000" pitchFamily="2" charset="2"/>
              <a:buChar char="Ø"/>
            </a:pPr>
            <a:r>
              <a:rPr lang="en-US" sz="2200" b="1" i="1" dirty="0">
                <a:latin typeface="Palatino Linotype" panose="02040502050505030304" pitchFamily="18" charset="0"/>
                <a:cs typeface="Arial"/>
              </a:rPr>
              <a:t>Letter Committing to Act As Fiscal Agent</a:t>
            </a:r>
          </a:p>
        </p:txBody>
      </p:sp>
    </p:spTree>
    <p:extLst>
      <p:ext uri="{BB962C8B-B14F-4D97-AF65-F5344CB8AC3E}">
        <p14:creationId xmlns:p14="http://schemas.microsoft.com/office/powerpoint/2010/main" val="3215255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685800"/>
            <a:ext cx="9144000" cy="977100"/>
          </a:xfrm>
        </p:spPr>
        <p:txBody>
          <a:bodyPr/>
          <a:lstStyle/>
          <a:p>
            <a:pPr eaLnBrk="1" hangingPunct="1"/>
            <a:r>
              <a:rPr lang="en-US" altLang="en-US" sz="3600" dirty="0">
                <a:solidFill>
                  <a:srgbClr val="3333FF"/>
                </a:solidFill>
                <a:latin typeface="Palatino Linotype" panose="02040502050505030304" pitchFamily="18" charset="0"/>
              </a:rPr>
              <a:t>Application Requirements</a:t>
            </a:r>
            <a:br>
              <a:rPr lang="en-US" altLang="en-US" sz="3600" dirty="0">
                <a:solidFill>
                  <a:srgbClr val="3333FF"/>
                </a:solidFill>
                <a:latin typeface="Palatino Linotype" panose="02040502050505030304" pitchFamily="18" charset="0"/>
              </a:rPr>
            </a:br>
            <a:r>
              <a:rPr lang="en-US" altLang="en-US" sz="2800" dirty="0">
                <a:solidFill>
                  <a:srgbClr val="3333FF"/>
                </a:solidFill>
                <a:latin typeface="Palatino Linotype" panose="02040502050505030304" pitchFamily="18" charset="0"/>
              </a:rPr>
              <a:t>- How to Submit a Consortia Grant Application</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8</a:t>
            </a:fld>
            <a:endParaRPr lang="en-US" altLang="en-US" sz="1400" dirty="0"/>
          </a:p>
        </p:txBody>
      </p:sp>
      <p:sp>
        <p:nvSpPr>
          <p:cNvPr id="6" name="Content Placeholder 2">
            <a:extLst>
              <a:ext uri="{FF2B5EF4-FFF2-40B4-BE49-F238E27FC236}">
                <a16:creationId xmlns:a16="http://schemas.microsoft.com/office/drawing/2014/main" id="{81ED47C3-6B4A-4C31-B719-AEBBAE87A276}"/>
              </a:ext>
            </a:extLst>
          </p:cNvPr>
          <p:cNvSpPr txBox="1">
            <a:spLocks/>
          </p:cNvSpPr>
          <p:nvPr/>
        </p:nvSpPr>
        <p:spPr bwMode="auto">
          <a:xfrm>
            <a:off x="143508" y="1905000"/>
            <a:ext cx="8856984" cy="47252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4163" indent="-284163" eaLnBrk="1" hangingPunct="1">
              <a:spcAft>
                <a:spcPts val="1200"/>
              </a:spcAft>
              <a:buFont typeface="Wingdings" panose="05000000000000000000" pitchFamily="2" charset="2"/>
              <a:buChar char="§"/>
            </a:pPr>
            <a:r>
              <a:rPr lang="en-US" sz="2200" dirty="0">
                <a:latin typeface="Palatino Linotype" panose="02040502050505030304" pitchFamily="18" charset="0"/>
              </a:rPr>
              <a:t>All applications must be submitted electronically by midnight of the deadline: </a:t>
            </a:r>
            <a:r>
              <a:rPr lang="en-US" sz="2200" u="sng" dirty="0">
                <a:latin typeface="Palatino Linotype" panose="02040502050505030304" pitchFamily="18" charset="0"/>
              </a:rPr>
              <a:t>July 15, 2022</a:t>
            </a:r>
            <a:r>
              <a:rPr lang="en-US" sz="2200" dirty="0">
                <a:latin typeface="Palatino Linotype" panose="02040502050505030304" pitchFamily="18" charset="0"/>
              </a:rPr>
              <a:t>.</a:t>
            </a:r>
          </a:p>
          <a:p>
            <a:pPr marL="284163" indent="-284163" eaLnBrk="1" hangingPunct="1">
              <a:spcAft>
                <a:spcPts val="1200"/>
              </a:spcAft>
              <a:buFont typeface="Wingdings" panose="05000000000000000000" pitchFamily="2" charset="2"/>
              <a:buChar char="§"/>
            </a:pPr>
            <a:endParaRPr lang="en-US" sz="2200" dirty="0">
              <a:latin typeface="Palatino Linotype" panose="02040502050505030304" pitchFamily="18" charset="0"/>
            </a:endParaRPr>
          </a:p>
          <a:p>
            <a:pPr marL="284163" indent="-284163" eaLnBrk="1" hangingPunct="1">
              <a:spcAft>
                <a:spcPts val="1200"/>
              </a:spcAft>
              <a:buFont typeface="Wingdings" panose="05000000000000000000" pitchFamily="2" charset="2"/>
              <a:buChar char="§"/>
            </a:pPr>
            <a:r>
              <a:rPr lang="en-US" sz="2200" dirty="0">
                <a:latin typeface="Palatino Linotype" panose="02040502050505030304" pitchFamily="18" charset="0"/>
              </a:rPr>
              <a:t>Eligible applicants should submit their proposals via e-mail to the address below to ensure consideration.</a:t>
            </a:r>
          </a:p>
          <a:p>
            <a:pPr marL="854075" indent="0" eaLnBrk="1" hangingPunct="1">
              <a:spcAft>
                <a:spcPts val="1200"/>
              </a:spcAft>
              <a:buNone/>
            </a:pPr>
            <a:r>
              <a:rPr lang="en-US" sz="2200" dirty="0">
                <a:latin typeface="Palatino Linotype" panose="02040502050505030304" pitchFamily="18" charset="0"/>
              </a:rPr>
              <a:t>CASF_Consortia_Grant_Administrator@cpuc.ca.gov.</a:t>
            </a:r>
          </a:p>
          <a:p>
            <a:pPr marL="284163" indent="-284163" eaLnBrk="1" hangingPunct="1">
              <a:spcAft>
                <a:spcPts val="1200"/>
              </a:spcAft>
              <a:buFont typeface="Wingdings" panose="05000000000000000000" pitchFamily="2" charset="2"/>
              <a:buChar char="§"/>
            </a:pPr>
            <a:endParaRPr lang="en-US" sz="1800" dirty="0">
              <a:latin typeface="Palatino Linotype" panose="02040502050505030304" pitchFamily="18" charset="0"/>
            </a:endParaRPr>
          </a:p>
          <a:p>
            <a:pPr marL="284163" indent="-284163" eaLnBrk="1" hangingPunct="1">
              <a:spcAft>
                <a:spcPts val="1200"/>
              </a:spcAft>
              <a:buFont typeface="Wingdings" panose="05000000000000000000" pitchFamily="2" charset="2"/>
              <a:buChar char="§"/>
            </a:pPr>
            <a:endParaRPr lang="en-US" sz="1800" dirty="0">
              <a:latin typeface="Palatino Linotype" panose="02040502050505030304" pitchFamily="18" charset="0"/>
            </a:endParaRPr>
          </a:p>
        </p:txBody>
      </p:sp>
    </p:spTree>
    <p:extLst>
      <p:ext uri="{BB962C8B-B14F-4D97-AF65-F5344CB8AC3E}">
        <p14:creationId xmlns:p14="http://schemas.microsoft.com/office/powerpoint/2010/main" val="337568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9219EE-90A1-4ECF-B3CD-560B7E04318A}"/>
              </a:ext>
            </a:extLst>
          </p:cNvPr>
          <p:cNvSpPr>
            <a:spLocks noGrp="1" noChangeArrowheads="1"/>
          </p:cNvSpPr>
          <p:nvPr>
            <p:ph type="ctrTitle"/>
          </p:nvPr>
        </p:nvSpPr>
        <p:spPr>
          <a:xfrm>
            <a:off x="0" y="762000"/>
            <a:ext cx="9144000" cy="838200"/>
          </a:xfrm>
        </p:spPr>
        <p:txBody>
          <a:bodyPr/>
          <a:lstStyle/>
          <a:p>
            <a:pPr eaLnBrk="1" hangingPunct="1"/>
            <a:r>
              <a:rPr lang="en-US" altLang="en-US" sz="3600" dirty="0">
                <a:solidFill>
                  <a:srgbClr val="3333FF"/>
                </a:solidFill>
                <a:latin typeface="Palatino Linotype" panose="02040502050505030304" pitchFamily="18" charset="0"/>
              </a:rPr>
              <a:t>Application Review &amp; Evaluation</a:t>
            </a:r>
          </a:p>
        </p:txBody>
      </p:sp>
      <p:sp>
        <p:nvSpPr>
          <p:cNvPr id="6147" name="Slide Number Placeholder 5">
            <a:extLst>
              <a:ext uri="{FF2B5EF4-FFF2-40B4-BE49-F238E27FC236}">
                <a16:creationId xmlns:a16="http://schemas.microsoft.com/office/drawing/2014/main" id="{DB82978B-5749-460E-84D8-65AA772692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D06D6C0-057C-4975-98F2-DA73C28988B1}" type="slidenum">
              <a:rPr lang="en-US" altLang="en-US" sz="1400"/>
              <a:pPr>
                <a:spcBef>
                  <a:spcPct val="0"/>
                </a:spcBef>
                <a:buFontTx/>
                <a:buNone/>
              </a:pPr>
              <a:t>9</a:t>
            </a:fld>
            <a:endParaRPr lang="en-US" altLang="en-US" sz="1400" dirty="0"/>
          </a:p>
        </p:txBody>
      </p:sp>
      <p:sp>
        <p:nvSpPr>
          <p:cNvPr id="6" name="Content Placeholder 2">
            <a:extLst>
              <a:ext uri="{FF2B5EF4-FFF2-40B4-BE49-F238E27FC236}">
                <a16:creationId xmlns:a16="http://schemas.microsoft.com/office/drawing/2014/main" id="{8B9E4BA2-F862-4447-B1BF-599069FF5167}"/>
              </a:ext>
            </a:extLst>
          </p:cNvPr>
          <p:cNvSpPr txBox="1">
            <a:spLocks/>
          </p:cNvSpPr>
          <p:nvPr/>
        </p:nvSpPr>
        <p:spPr bwMode="auto">
          <a:xfrm>
            <a:off x="457200" y="1597347"/>
            <a:ext cx="8229600" cy="48860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pitchFamily="84" charset="0"/>
              <a:buNone/>
            </a:pPr>
            <a:r>
              <a:rPr lang="en-CA" sz="2200" dirty="0">
                <a:latin typeface="Palatino Linotype" panose="02040502050505030304" pitchFamily="18" charset="0"/>
              </a:rPr>
              <a:t> </a:t>
            </a:r>
            <a:endParaRPr lang="en-US" sz="2200" dirty="0">
              <a:latin typeface="Palatino Linotype" panose="02040502050505030304" pitchFamily="18" charset="0"/>
            </a:endParaRPr>
          </a:p>
          <a:p>
            <a:pPr eaLnBrk="1" hangingPunct="1"/>
            <a:r>
              <a:rPr lang="en-CA" sz="2200" b="1" i="1" dirty="0">
                <a:latin typeface="Palatino Linotype" panose="02040502050505030304" pitchFamily="18" charset="0"/>
              </a:rPr>
              <a:t>Overall Quality</a:t>
            </a:r>
            <a:r>
              <a:rPr lang="en-CA" sz="2200" dirty="0">
                <a:latin typeface="Palatino Linotype" panose="02040502050505030304" pitchFamily="18" charset="0"/>
              </a:rPr>
              <a:t>:  </a:t>
            </a:r>
            <a:r>
              <a:rPr lang="en-US" sz="2200" dirty="0">
                <a:latin typeface="Palatino Linotype" panose="02040502050505030304" pitchFamily="18" charset="0"/>
              </a:rPr>
              <a:t>All applications will be objectively evaluated based on how well they meet the goals of the CASF Consortia program consistent with Pub. Util. Code, §281.</a:t>
            </a:r>
          </a:p>
          <a:p>
            <a:pPr eaLnBrk="1" hangingPunct="1"/>
            <a:endParaRPr lang="en-CA" sz="2200" b="1" i="1" dirty="0">
              <a:latin typeface="Palatino Linotype" panose="02040502050505030304" pitchFamily="18" charset="0"/>
            </a:endParaRPr>
          </a:p>
          <a:p>
            <a:pPr eaLnBrk="1" hangingPunct="1"/>
            <a:r>
              <a:rPr lang="en-CA" sz="2200" b="1" i="1" dirty="0">
                <a:latin typeface="Palatino Linotype" panose="02040502050505030304" pitchFamily="18" charset="0"/>
              </a:rPr>
              <a:t>Completeness</a:t>
            </a:r>
            <a:r>
              <a:rPr lang="en-CA" sz="2200" dirty="0">
                <a:latin typeface="Palatino Linotype" panose="02040502050505030304" pitchFamily="18" charset="0"/>
              </a:rPr>
              <a:t>:  All applications will be evaluated based on meeting all the requirements in D.22-05-029, Sec. VI. Information Required from Applicants and Sec. VII. Scoring and Evaluation Criteria.</a:t>
            </a:r>
            <a:r>
              <a:rPr lang="en-US" sz="2200" dirty="0">
                <a:latin typeface="Palatino Linotype" panose="02040502050505030304" pitchFamily="18" charset="0"/>
              </a:rPr>
              <a:t>  </a:t>
            </a:r>
            <a:endParaRPr lang="en-US" sz="2200" dirty="0">
              <a:highlight>
                <a:srgbClr val="FFFF00"/>
              </a:highlight>
              <a:latin typeface="Palatino Linotype" panose="02040502050505030304" pitchFamily="18" charset="0"/>
            </a:endParaRPr>
          </a:p>
          <a:p>
            <a:pPr eaLnBrk="1" hangingPunct="1"/>
            <a:endParaRPr lang="en-US" sz="2200" dirty="0">
              <a:latin typeface="Palatino Linotype" panose="02040502050505030304" pitchFamily="18" charset="0"/>
            </a:endParaRPr>
          </a:p>
        </p:txBody>
      </p:sp>
    </p:spTree>
    <p:extLst>
      <p:ext uri="{BB962C8B-B14F-4D97-AF65-F5344CB8AC3E}">
        <p14:creationId xmlns:p14="http://schemas.microsoft.com/office/powerpoint/2010/main" val="391838729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2551</TotalTime>
  <Words>2236</Words>
  <Application>Microsoft Office PowerPoint</Application>
  <PresentationFormat>On-screen Show (4:3)</PresentationFormat>
  <Paragraphs>253</Paragraphs>
  <Slides>23</Slides>
  <Notes>23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Calibri</vt:lpstr>
      <vt:lpstr>Courier New</vt:lpstr>
      <vt:lpstr>Palatino Linotype</vt:lpstr>
      <vt:lpstr>Wingdings</vt:lpstr>
      <vt:lpstr>Default Design</vt:lpstr>
      <vt:lpstr>1_Default Design</vt:lpstr>
      <vt:lpstr>PowerPoint Presentation</vt:lpstr>
      <vt:lpstr>Table of Contents</vt:lpstr>
      <vt:lpstr>Consortia Grant Account Overview</vt:lpstr>
      <vt:lpstr>Consortia Grant Account Overview - Eligibility</vt:lpstr>
      <vt:lpstr>Consortia Grant Account Overview - Funding Availability</vt:lpstr>
      <vt:lpstr>Consortia Grant Account Overview - Administrative Manual</vt:lpstr>
      <vt:lpstr>Application Requirements - Required Forms</vt:lpstr>
      <vt:lpstr>Application Requirements - How to Submit a Consortia Grant Application</vt:lpstr>
      <vt:lpstr>Application Review &amp; Evaluation</vt:lpstr>
      <vt:lpstr> Application Review &amp; Evaluation (cont.) </vt:lpstr>
      <vt:lpstr>Application Review &amp; Evaluation (cont.)</vt:lpstr>
      <vt:lpstr>Application Review &amp; Evaluation (cont.)</vt:lpstr>
      <vt:lpstr>Application Review &amp; Evaluation (cont.)</vt:lpstr>
      <vt:lpstr>Application Review &amp; Evaluation (cont.)</vt:lpstr>
      <vt:lpstr>Application Review &amp; Evaluation (cont.)</vt:lpstr>
      <vt:lpstr>Application Review &amp; Evaluation (cont.)</vt:lpstr>
      <vt:lpstr>Consortia Grant Forms After Grant Approval</vt:lpstr>
      <vt:lpstr>Changes to Consortia Grant</vt:lpstr>
      <vt:lpstr>Bi-Annual Reporting and Payment Requests</vt:lpstr>
      <vt:lpstr>Bi-Annual Reporting and Payment Requests (cont.)</vt:lpstr>
      <vt:lpstr>Reimbursement for Annual Public Workshop</vt:lpstr>
      <vt:lpstr>Annual Audit Requirement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CPUCPowerPointTemplate(3)</dc:title>
  <dc:subject>&amp;lt;p&amp;gt;* Title of Speech/Conference  Name Title California Public Utilities Commission Date (example: April 26, 2012) Presentation Overview  Table  Of  Contents  * * Thank you! For Additional Information: www.cpuc.ca.gov www.GoSolarCalifornia.ca.gov www.CalPhoneInfo.com * *  &amp;lt;/p&amp;gt;</dc:subject>
  <dc:creator>Jennie Lee</dc:creator>
  <dc:description>&amp;lt;p&amp;gt;* Title of Speech/Conference  Name Title California Public Utilities Commission Date (example: April 26, 2012) Presentation Overview  Table  Of  Contents  * * Thank you! For Additional Information: www.cpuc.ca.gov www.GoSolarCalifornia.ca.gov www.CalPhoneInfo.com * *  &amp;lt;/p&amp;gt;</dc:description>
  <cp:lastModifiedBy>Liu, Lingbo</cp:lastModifiedBy>
  <cp:revision>267</cp:revision>
  <dcterms:created xsi:type="dcterms:W3CDTF">2008-01-28T17:28:34Z</dcterms:created>
  <dcterms:modified xsi:type="dcterms:W3CDTF">2022-05-31T23:46:16Z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DownloadAsset.aspx?id=2604</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&amp;lt;p&amp;gt;* Title of Speech/Conference  Name Title California Public Utilities Commission Date (example: April 26, 2012) Presentation Overview  Table  Of  Contents  * * Thank you! For Additional Information: www.cpuc.ca.gov www.GoSolarCalifornia.ca.gov www</vt:lpwstr>
  </property>
  <property fmtid="{D5CDD505-2E9C-101B-9397-08002B2CF9AE}" pid="8" name="EktGoLiveDate">
    <vt:filetime>2012-05-15T20:00:00Z</vt:filetime>
  </property>
  <property fmtid="{D5CDD505-2E9C-101B-9397-08002B2CF9AE}" pid="9" name="EktExpiryType">
    <vt:i4>1</vt:i4>
  </property>
  <property fmtid="{D5CDD505-2E9C-101B-9397-08002B2CF9AE}" pid="10" name="EktDateCreated">
    <vt:filetime>2012-05-15T20:35:23Z</vt:filetime>
  </property>
  <property fmtid="{D5CDD505-2E9C-101B-9397-08002B2CF9AE}" pid="11" name="EktDateModified">
    <vt:filetime>2012-05-15T20:35:24Z</vt:filetime>
  </property>
  <property fmtid="{D5CDD505-2E9C-101B-9397-08002B2CF9AE}" pid="12" name="EktTaxCategory">
    <vt:lpwstr/>
  </property>
  <property fmtid="{D5CDD505-2E9C-101B-9397-08002B2CF9AE}" pid="13" name="EktDisabledTaxCategory">
    <vt:lpwstr/>
  </property>
  <property fmtid="{D5CDD505-2E9C-101B-9397-08002B2CF9AE}" pid="14" name="EktCmsSize">
    <vt:i4>768512</vt:i4>
  </property>
  <property fmtid="{D5CDD505-2E9C-101B-9397-08002B2CF9AE}" pid="15" name="EktSearchable">
    <vt:i4>1</vt:i4>
  </property>
  <property fmtid="{D5CDD505-2E9C-101B-9397-08002B2CF9AE}" pid="16" name="EktEDescription">
    <vt:lpwstr>Summary &amp;lt;p&amp;gt;* Title of Speech/Conference  Name Title California Public Utilities Commission Date (example: April 26, 2012) Presentation Overview  Table  Of  Contents  * * Thank you! For Additional Information: www.cpuc.ca.gov www.GoSolarCalifornia.ca</vt:lpwstr>
  </property>
</Properties>
</file>