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266" r:id="rId5"/>
    <p:sldId id="267" r:id="rId6"/>
    <p:sldId id="270" r:id="rId7"/>
    <p:sldId id="275" r:id="rId8"/>
    <p:sldId id="280" r:id="rId9"/>
    <p:sldId id="278" r:id="rId10"/>
    <p:sldId id="282" r:id="rId11"/>
    <p:sldId id="283" r:id="rId12"/>
    <p:sldId id="284" r:id="rId13"/>
    <p:sldId id="279" r:id="rId14"/>
    <p:sldId id="281" r:id="rId15"/>
    <p:sldId id="277" r:id="rId16"/>
    <p:sldId id="274" r:id="rId17"/>
    <p:sldId id="269" r:id="rId18"/>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767" autoAdjust="0"/>
    <p:restoredTop sz="94595" autoAdjust="0"/>
  </p:normalViewPr>
  <p:slideViewPr>
    <p:cSldViewPr>
      <p:cViewPr varScale="1">
        <p:scale>
          <a:sx n="72" d="100"/>
          <a:sy n="72" d="100"/>
        </p:scale>
        <p:origin x="1032" y="66"/>
      </p:cViewPr>
      <p:guideLst>
        <p:guide orient="horz" pos="2160"/>
        <p:guide pos="2880"/>
      </p:guideLst>
    </p:cSldViewPr>
  </p:slideViewPr>
  <p:outlineViewPr>
    <p:cViewPr>
      <p:scale>
        <a:sx n="50" d="100"/>
        <a:sy n="50" d="100"/>
      </p:scale>
      <p:origin x="0" y="0"/>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62" d="100"/>
          <a:sy n="62" d="100"/>
        </p:scale>
        <p:origin x="2520"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758D9F-6992-44F3-A076-DF3FF00A440A}"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n-US"/>
        </a:p>
      </dgm:t>
    </dgm:pt>
    <dgm:pt modelId="{2ACD6336-3AF2-4204-8DCD-05FC7F69F4F0}">
      <dgm:prSet phldrT="[Text]" custT="1"/>
      <dgm:spPr/>
      <dgm:t>
        <a:bodyPr/>
        <a:lstStyle/>
        <a:p>
          <a:r>
            <a:rPr lang="en-US" sz="1800" kern="1200" dirty="0"/>
            <a:t>Complete Application and </a:t>
          </a:r>
          <a:r>
            <a:rPr lang="en-US" sz="1800" kern="1200" dirty="0">
              <a:latin typeface="Arial"/>
              <a:ea typeface="+mn-ea"/>
              <a:cs typeface="+mn-cs"/>
            </a:rPr>
            <a:t>Gather</a:t>
          </a:r>
          <a:r>
            <a:rPr lang="en-US" sz="1800" kern="1200" dirty="0"/>
            <a:t> Support Documents</a:t>
          </a:r>
        </a:p>
      </dgm:t>
    </dgm:pt>
    <dgm:pt modelId="{AAA29AD3-C6FB-48B5-B714-175E808E0E87}" type="parTrans" cxnId="{D2601425-85FE-403B-8487-6F37CCCC7CE4}">
      <dgm:prSet/>
      <dgm:spPr/>
      <dgm:t>
        <a:bodyPr/>
        <a:lstStyle/>
        <a:p>
          <a:endParaRPr lang="en-US" sz="1800">
            <a:solidFill>
              <a:srgbClr val="002060"/>
            </a:solidFill>
          </a:endParaRPr>
        </a:p>
      </dgm:t>
    </dgm:pt>
    <dgm:pt modelId="{D4DC184D-AFC9-4713-99B5-AF16EB6883D2}" type="sibTrans" cxnId="{D2601425-85FE-403B-8487-6F37CCCC7CE4}">
      <dgm:prSet/>
      <dgm:spPr/>
      <dgm:t>
        <a:bodyPr/>
        <a:lstStyle/>
        <a:p>
          <a:endParaRPr lang="en-US" sz="1800">
            <a:solidFill>
              <a:srgbClr val="002060"/>
            </a:solidFill>
          </a:endParaRPr>
        </a:p>
      </dgm:t>
    </dgm:pt>
    <dgm:pt modelId="{96E09555-AC5B-4913-81AB-37A725536288}">
      <dgm:prSet phldrT="[Text]" custT="1"/>
      <dgm:spPr/>
      <dgm:t>
        <a:bodyPr/>
        <a:lstStyle/>
        <a:p>
          <a:r>
            <a:rPr lang="en-US" sz="1800"/>
            <a:t>Submit Application Online or by Mail with the Support Documents by the Deadline</a:t>
          </a:r>
          <a:endParaRPr lang="en-US" sz="1800" dirty="0"/>
        </a:p>
      </dgm:t>
    </dgm:pt>
    <dgm:pt modelId="{BE93682E-C964-4C7D-9595-992589D7019C}" type="parTrans" cxnId="{69779883-1531-4403-B279-41E39EF58A1F}">
      <dgm:prSet/>
      <dgm:spPr/>
      <dgm:t>
        <a:bodyPr/>
        <a:lstStyle/>
        <a:p>
          <a:endParaRPr lang="en-US" sz="1800">
            <a:solidFill>
              <a:srgbClr val="002060"/>
            </a:solidFill>
          </a:endParaRPr>
        </a:p>
      </dgm:t>
    </dgm:pt>
    <dgm:pt modelId="{3711C19D-C179-42C4-A09E-D79E3FC7A509}" type="sibTrans" cxnId="{69779883-1531-4403-B279-41E39EF58A1F}">
      <dgm:prSet/>
      <dgm:spPr/>
      <dgm:t>
        <a:bodyPr/>
        <a:lstStyle/>
        <a:p>
          <a:endParaRPr lang="en-US" sz="1800">
            <a:solidFill>
              <a:srgbClr val="002060"/>
            </a:solidFill>
          </a:endParaRPr>
        </a:p>
      </dgm:t>
    </dgm:pt>
    <dgm:pt modelId="{03D68D40-2EDA-4D65-970B-466F04E65960}">
      <dgm:prSet phldrT="[Text]" custT="1"/>
      <dgm:spPr>
        <a:solidFill>
          <a:schemeClr val="accent6">
            <a:lumMod val="20000"/>
            <a:lumOff val="80000"/>
          </a:schemeClr>
        </a:solidFill>
      </dgm:spPr>
      <dgm:t>
        <a:bodyPr/>
        <a:lstStyle/>
        <a:p>
          <a:r>
            <a:rPr lang="en-US" sz="1800" dirty="0"/>
            <a:t>Staff Reviews Application,  Documents,  Qualifications, and Completeness </a:t>
          </a:r>
        </a:p>
      </dgm:t>
    </dgm:pt>
    <dgm:pt modelId="{EA41B548-163C-4583-AEA3-D22040F1719F}" type="parTrans" cxnId="{89E21285-37F3-41D9-AC39-506BBC2D966F}">
      <dgm:prSet/>
      <dgm:spPr/>
      <dgm:t>
        <a:bodyPr/>
        <a:lstStyle/>
        <a:p>
          <a:endParaRPr lang="en-US" sz="1800">
            <a:solidFill>
              <a:srgbClr val="002060"/>
            </a:solidFill>
          </a:endParaRPr>
        </a:p>
      </dgm:t>
    </dgm:pt>
    <dgm:pt modelId="{ED540400-6DF9-44E8-8938-7771EEDD99D4}" type="sibTrans" cxnId="{89E21285-37F3-41D9-AC39-506BBC2D966F}">
      <dgm:prSet/>
      <dgm:spPr/>
      <dgm:t>
        <a:bodyPr/>
        <a:lstStyle/>
        <a:p>
          <a:endParaRPr lang="en-US" sz="1800">
            <a:solidFill>
              <a:srgbClr val="002060"/>
            </a:solidFill>
          </a:endParaRPr>
        </a:p>
      </dgm:t>
    </dgm:pt>
    <dgm:pt modelId="{143DAE30-BC9D-4424-9196-FF14825ACD21}">
      <dgm:prSet phldrT="[Text]" custT="1"/>
      <dgm:spPr>
        <a:solidFill>
          <a:schemeClr val="accent6">
            <a:lumMod val="20000"/>
            <a:lumOff val="80000"/>
          </a:schemeClr>
        </a:solidFill>
      </dgm:spPr>
      <dgm:t>
        <a:bodyPr/>
        <a:lstStyle/>
        <a:p>
          <a:r>
            <a:rPr lang="en-US" sz="1800" dirty="0"/>
            <a:t>Staff follows up on Incomplete Items with a Letter, Email, or Phone Call</a:t>
          </a:r>
        </a:p>
      </dgm:t>
    </dgm:pt>
    <dgm:pt modelId="{C4208C3A-34A7-468F-B6B8-55CEEE8BEA26}" type="parTrans" cxnId="{BEF3DCD5-896A-41B5-B1F1-3AFD00E2CC2C}">
      <dgm:prSet/>
      <dgm:spPr/>
      <dgm:t>
        <a:bodyPr/>
        <a:lstStyle/>
        <a:p>
          <a:endParaRPr lang="en-US" sz="1800">
            <a:solidFill>
              <a:srgbClr val="002060"/>
            </a:solidFill>
          </a:endParaRPr>
        </a:p>
      </dgm:t>
    </dgm:pt>
    <dgm:pt modelId="{E79434D2-48DA-44B9-B7E3-39867A8018BB}" type="sibTrans" cxnId="{BEF3DCD5-896A-41B5-B1F1-3AFD00E2CC2C}">
      <dgm:prSet/>
      <dgm:spPr/>
      <dgm:t>
        <a:bodyPr/>
        <a:lstStyle/>
        <a:p>
          <a:endParaRPr lang="en-US" sz="1800">
            <a:solidFill>
              <a:srgbClr val="002060"/>
            </a:solidFill>
          </a:endParaRPr>
        </a:p>
      </dgm:t>
    </dgm:pt>
    <dgm:pt modelId="{089D88F4-8AED-4A5A-B36F-77F77F39DE8E}">
      <dgm:prSet phldrT="[Text]" custT="1"/>
      <dgm:spPr>
        <a:solidFill>
          <a:schemeClr val="accent6">
            <a:lumMod val="20000"/>
            <a:lumOff val="80000"/>
          </a:schemeClr>
        </a:solidFill>
      </dgm:spPr>
      <dgm:t>
        <a:bodyPr/>
        <a:lstStyle/>
        <a:p>
          <a:r>
            <a:rPr lang="en-US" sz="1800" dirty="0"/>
            <a:t>Staff Approves or Denies the Application for a Grant and sends out a Letter of Approval or Denial </a:t>
          </a:r>
        </a:p>
      </dgm:t>
    </dgm:pt>
    <dgm:pt modelId="{5E20CAFA-7213-4CB2-A539-8E531D9369E9}" type="parTrans" cxnId="{D072A2E6-7D98-4207-84A7-B68814A6CD6C}">
      <dgm:prSet/>
      <dgm:spPr/>
      <dgm:t>
        <a:bodyPr/>
        <a:lstStyle/>
        <a:p>
          <a:endParaRPr lang="en-US" sz="1800">
            <a:solidFill>
              <a:srgbClr val="002060"/>
            </a:solidFill>
          </a:endParaRPr>
        </a:p>
      </dgm:t>
    </dgm:pt>
    <dgm:pt modelId="{9621A5B8-D4B9-4070-B4F7-84E87AC36DBB}" type="sibTrans" cxnId="{D072A2E6-7D98-4207-84A7-B68814A6CD6C}">
      <dgm:prSet/>
      <dgm:spPr/>
      <dgm:t>
        <a:bodyPr/>
        <a:lstStyle/>
        <a:p>
          <a:endParaRPr lang="en-US" sz="1800">
            <a:solidFill>
              <a:srgbClr val="002060"/>
            </a:solidFill>
          </a:endParaRPr>
        </a:p>
      </dgm:t>
    </dgm:pt>
    <dgm:pt modelId="{16585159-396A-4911-9DE1-BC89C0926062}">
      <dgm:prSet phldrT="[Text]" custT="1"/>
      <dgm:spPr/>
      <dgm:t>
        <a:bodyPr/>
        <a:lstStyle/>
        <a:p>
          <a:r>
            <a:rPr lang="en-US" sz="1800"/>
            <a:t>Approved Grants: Tribe </a:t>
          </a:r>
          <a:r>
            <a:rPr lang="en-US" sz="1800" u="sng"/>
            <a:t>Must Sign and Return</a:t>
          </a:r>
          <a:r>
            <a:rPr lang="en-US" sz="1800"/>
            <a:t> the Consent Form and Payee Data Record </a:t>
          </a:r>
          <a:endParaRPr lang="en-US" sz="1800" dirty="0"/>
        </a:p>
      </dgm:t>
    </dgm:pt>
    <dgm:pt modelId="{96BFB531-50D8-481D-B58B-F1E26649DCA4}" type="parTrans" cxnId="{AE38F136-DA48-4C7E-8D2F-B586481ACCC0}">
      <dgm:prSet/>
      <dgm:spPr/>
      <dgm:t>
        <a:bodyPr/>
        <a:lstStyle/>
        <a:p>
          <a:endParaRPr lang="en-US" sz="1800">
            <a:solidFill>
              <a:srgbClr val="002060"/>
            </a:solidFill>
          </a:endParaRPr>
        </a:p>
      </dgm:t>
    </dgm:pt>
    <dgm:pt modelId="{6A1C1C38-B036-410D-8E8F-C7699DBD399F}" type="sibTrans" cxnId="{AE38F136-DA48-4C7E-8D2F-B586481ACCC0}">
      <dgm:prSet/>
      <dgm:spPr/>
      <dgm:t>
        <a:bodyPr/>
        <a:lstStyle/>
        <a:p>
          <a:endParaRPr lang="en-US" sz="1800">
            <a:solidFill>
              <a:srgbClr val="002060"/>
            </a:solidFill>
          </a:endParaRPr>
        </a:p>
      </dgm:t>
    </dgm:pt>
    <dgm:pt modelId="{B4F1FB12-FA29-46FE-AA22-1DEE0288A512}">
      <dgm:prSet custT="1"/>
      <dgm:spPr/>
      <dgm:t>
        <a:bodyPr/>
        <a:lstStyle/>
        <a:p>
          <a:r>
            <a:rPr lang="en-US" sz="1800" dirty="0"/>
            <a:t>Obtain Application from the CPUC website </a:t>
          </a:r>
        </a:p>
      </dgm:t>
    </dgm:pt>
    <dgm:pt modelId="{09E2D3ED-E320-45A2-9AC6-E4C5ECAA0589}" type="parTrans" cxnId="{D2C92023-EA1C-434F-A9D9-67B502D667B6}">
      <dgm:prSet/>
      <dgm:spPr/>
      <dgm:t>
        <a:bodyPr/>
        <a:lstStyle/>
        <a:p>
          <a:endParaRPr lang="en-US" sz="1800">
            <a:solidFill>
              <a:srgbClr val="002060"/>
            </a:solidFill>
          </a:endParaRPr>
        </a:p>
      </dgm:t>
    </dgm:pt>
    <dgm:pt modelId="{51CED81E-769B-4DE4-998E-3A1DE65266D3}" type="sibTrans" cxnId="{D2C92023-EA1C-434F-A9D9-67B502D667B6}">
      <dgm:prSet/>
      <dgm:spPr/>
      <dgm:t>
        <a:bodyPr/>
        <a:lstStyle/>
        <a:p>
          <a:endParaRPr lang="en-US" sz="1800">
            <a:solidFill>
              <a:srgbClr val="002060"/>
            </a:solidFill>
          </a:endParaRPr>
        </a:p>
      </dgm:t>
    </dgm:pt>
    <dgm:pt modelId="{C92C3A6F-9156-472D-9C10-AA954ABC4CEF}">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a:t>Tribe obtains Technical Assistance from a Consultant </a:t>
          </a:r>
        </a:p>
        <a:p>
          <a:pPr marL="0" lvl="0" defTabSz="711200">
            <a:lnSpc>
              <a:spcPct val="90000"/>
            </a:lnSpc>
            <a:spcBef>
              <a:spcPct val="0"/>
            </a:spcBef>
            <a:spcAft>
              <a:spcPct val="35000"/>
            </a:spcAft>
            <a:buNone/>
          </a:pPr>
          <a:endParaRPr lang="en-US" sz="1800" dirty="0"/>
        </a:p>
      </dgm:t>
    </dgm:pt>
    <dgm:pt modelId="{085BA096-1665-4428-A1FE-DA70B9AE64E5}" type="parTrans" cxnId="{98AA50ED-F241-4121-A029-600887D17B19}">
      <dgm:prSet/>
      <dgm:spPr/>
      <dgm:t>
        <a:bodyPr/>
        <a:lstStyle/>
        <a:p>
          <a:endParaRPr lang="en-US" sz="1800">
            <a:solidFill>
              <a:srgbClr val="002060"/>
            </a:solidFill>
          </a:endParaRPr>
        </a:p>
      </dgm:t>
    </dgm:pt>
    <dgm:pt modelId="{EAAF1101-54AF-440C-B395-FB1D0C4B087E}" type="sibTrans" cxnId="{98AA50ED-F241-4121-A029-600887D17B19}">
      <dgm:prSet/>
      <dgm:spPr/>
      <dgm:t>
        <a:bodyPr/>
        <a:lstStyle/>
        <a:p>
          <a:endParaRPr lang="en-US" sz="1800">
            <a:solidFill>
              <a:srgbClr val="002060"/>
            </a:solidFill>
          </a:endParaRPr>
        </a:p>
      </dgm:t>
    </dgm:pt>
    <dgm:pt modelId="{E81CE526-A688-44BF-9DBE-EF8CED6EAD59}">
      <dgm:prSet custT="1"/>
      <dgm:spPr/>
      <dgm:t>
        <a:bodyPr/>
        <a:lstStyle/>
        <a:p>
          <a:r>
            <a:rPr lang="en-US" sz="1800"/>
            <a:t>Tribe Submits Completion Report &amp; Reimbursement Request with Invoices and/or Receipts</a:t>
          </a:r>
          <a:endParaRPr lang="en-US" sz="1800" dirty="0"/>
        </a:p>
      </dgm:t>
    </dgm:pt>
    <dgm:pt modelId="{F3A16B48-FE13-47C0-91DC-FB824B27E667}" type="parTrans" cxnId="{E962F002-A69F-4E3F-92AB-2AD2EC2AA9B9}">
      <dgm:prSet/>
      <dgm:spPr/>
      <dgm:t>
        <a:bodyPr/>
        <a:lstStyle/>
        <a:p>
          <a:endParaRPr lang="en-US" sz="1800">
            <a:solidFill>
              <a:srgbClr val="002060"/>
            </a:solidFill>
          </a:endParaRPr>
        </a:p>
      </dgm:t>
    </dgm:pt>
    <dgm:pt modelId="{48AE5DB9-BF71-4F92-A0FE-383E1FE2C49A}" type="sibTrans" cxnId="{E962F002-A69F-4E3F-92AB-2AD2EC2AA9B9}">
      <dgm:prSet/>
      <dgm:spPr/>
      <dgm:t>
        <a:bodyPr/>
        <a:lstStyle/>
        <a:p>
          <a:endParaRPr lang="en-US" sz="1800">
            <a:solidFill>
              <a:srgbClr val="002060"/>
            </a:solidFill>
          </a:endParaRPr>
        </a:p>
      </dgm:t>
    </dgm:pt>
    <dgm:pt modelId="{FD009269-6882-405E-9C7D-0B62745E99DF}" type="pres">
      <dgm:prSet presAssocID="{5A758D9F-6992-44F3-A076-DF3FF00A440A}" presName="diagram" presStyleCnt="0">
        <dgm:presLayoutVars>
          <dgm:dir/>
          <dgm:resizeHandles val="exact"/>
        </dgm:presLayoutVars>
      </dgm:prSet>
      <dgm:spPr/>
    </dgm:pt>
    <dgm:pt modelId="{ECDE45AE-5A52-4DCA-AC59-5C4E3235C724}" type="pres">
      <dgm:prSet presAssocID="{2ACD6336-3AF2-4204-8DCD-05FC7F69F4F0}" presName="node" presStyleLbl="node1" presStyleIdx="0" presStyleCnt="9" custScaleY="112468" custLinFactX="9831" custLinFactNeighborX="100000" custLinFactNeighborY="-2505">
        <dgm:presLayoutVars>
          <dgm:bulletEnabled val="1"/>
        </dgm:presLayoutVars>
      </dgm:prSet>
      <dgm:spPr/>
    </dgm:pt>
    <dgm:pt modelId="{E55809F9-F299-4865-82E5-B708EA96DAAD}" type="pres">
      <dgm:prSet presAssocID="{D4DC184D-AFC9-4713-99B5-AF16EB6883D2}" presName="sibTrans" presStyleCnt="0"/>
      <dgm:spPr/>
    </dgm:pt>
    <dgm:pt modelId="{9B886DA9-4309-49F8-BAFD-7EC94B152414}" type="pres">
      <dgm:prSet presAssocID="{96E09555-AC5B-4913-81AB-37A725536288}" presName="node" presStyleLbl="node1" presStyleIdx="1" presStyleCnt="9" custScaleX="132801" custScaleY="103597" custLinFactX="21088" custLinFactNeighborX="100000" custLinFactNeighborY="-6562">
        <dgm:presLayoutVars>
          <dgm:bulletEnabled val="1"/>
        </dgm:presLayoutVars>
      </dgm:prSet>
      <dgm:spPr/>
    </dgm:pt>
    <dgm:pt modelId="{073BD61B-5AEE-4B66-B827-8ED67876D0EB}" type="pres">
      <dgm:prSet presAssocID="{3711C19D-C179-42C4-A09E-D79E3FC7A509}" presName="sibTrans" presStyleCnt="0"/>
      <dgm:spPr/>
    </dgm:pt>
    <dgm:pt modelId="{1F40E648-26A0-4D43-BFAD-D9CA79C25CCB}" type="pres">
      <dgm:prSet presAssocID="{03D68D40-2EDA-4D65-970B-466F04E65960}" presName="node" presStyleLbl="node1" presStyleIdx="2" presStyleCnt="9" custScaleY="112222" custLinFactX="-100000" custLinFactY="30765" custLinFactNeighborX="-162764" custLinFactNeighborY="100000">
        <dgm:presLayoutVars>
          <dgm:bulletEnabled val="1"/>
        </dgm:presLayoutVars>
      </dgm:prSet>
      <dgm:spPr/>
    </dgm:pt>
    <dgm:pt modelId="{77DA71A5-1A5A-4FF4-A118-94EBE73B6DBC}" type="pres">
      <dgm:prSet presAssocID="{ED540400-6DF9-44E8-8938-7771EEDD99D4}" presName="sibTrans" presStyleCnt="0"/>
      <dgm:spPr/>
    </dgm:pt>
    <dgm:pt modelId="{6C6995F7-CBAE-48C9-8CD7-8BE3806E00EA}" type="pres">
      <dgm:prSet presAssocID="{143DAE30-BC9D-4424-9196-FF14825ACD21}" presName="node" presStyleLbl="node1" presStyleIdx="3" presStyleCnt="9" custScaleY="107644" custLinFactX="8544" custLinFactNeighborX="100000" custLinFactNeighborY="797">
        <dgm:presLayoutVars>
          <dgm:bulletEnabled val="1"/>
        </dgm:presLayoutVars>
      </dgm:prSet>
      <dgm:spPr/>
    </dgm:pt>
    <dgm:pt modelId="{C6C7CFB2-9D6A-4761-BAB8-D919F7A5ED1D}" type="pres">
      <dgm:prSet presAssocID="{E79434D2-48DA-44B9-B7E3-39867A8018BB}" presName="sibTrans" presStyleCnt="0"/>
      <dgm:spPr/>
    </dgm:pt>
    <dgm:pt modelId="{700FF65D-6371-4C4A-AAF8-44B3AE01B669}" type="pres">
      <dgm:prSet presAssocID="{089D88F4-8AED-4A5A-B36F-77F77F39DE8E}" presName="node" presStyleLbl="node1" presStyleIdx="4" presStyleCnt="9" custScaleX="130114" custScaleY="114572" custLinFactX="24008" custLinFactNeighborX="100000" custLinFactNeighborY="-6580">
        <dgm:presLayoutVars>
          <dgm:bulletEnabled val="1"/>
        </dgm:presLayoutVars>
      </dgm:prSet>
      <dgm:spPr/>
    </dgm:pt>
    <dgm:pt modelId="{1EE7DF18-AAB2-45DA-A158-ADB04B7D9C40}" type="pres">
      <dgm:prSet presAssocID="{9621A5B8-D4B9-4070-B4F7-84E87AC36DBB}" presName="sibTrans" presStyleCnt="0"/>
      <dgm:spPr/>
    </dgm:pt>
    <dgm:pt modelId="{603AA8DD-ABEC-4A85-A54D-C5B4426B562A}" type="pres">
      <dgm:prSet presAssocID="{16585159-396A-4911-9DE1-BC89C0926062}" presName="node" presStyleLbl="node1" presStyleIdx="5" presStyleCnt="9" custScaleX="100112" custScaleY="121831" custLinFactX="-100000" custLinFactY="38131" custLinFactNeighborX="-160134" custLinFactNeighborY="100000">
        <dgm:presLayoutVars>
          <dgm:bulletEnabled val="1"/>
        </dgm:presLayoutVars>
      </dgm:prSet>
      <dgm:spPr/>
    </dgm:pt>
    <dgm:pt modelId="{29C2DA09-2159-44A1-81EA-111A0CB4E45D}" type="pres">
      <dgm:prSet presAssocID="{6A1C1C38-B036-410D-8E8F-C7699DBD399F}" presName="sibTrans" presStyleCnt="0"/>
      <dgm:spPr/>
    </dgm:pt>
    <dgm:pt modelId="{6D7A085D-0DBA-49BF-B6EE-EAA1E794C1E5}" type="pres">
      <dgm:prSet presAssocID="{B4F1FB12-FA29-46FE-AA22-1DEE0288A512}" presName="node" presStyleLbl="node1" presStyleIdx="6" presStyleCnt="9" custScaleX="97505" custScaleY="102155" custLinFactY="-100000" custLinFactNeighborX="-8627" custLinFactNeighborY="-177667">
        <dgm:presLayoutVars>
          <dgm:bulletEnabled val="1"/>
        </dgm:presLayoutVars>
      </dgm:prSet>
      <dgm:spPr/>
    </dgm:pt>
    <dgm:pt modelId="{7125157E-F1B8-4750-94E0-192FEB77254C}" type="pres">
      <dgm:prSet presAssocID="{51CED81E-769B-4DE4-998E-3A1DE65266D3}" presName="sibTrans" presStyleCnt="0"/>
      <dgm:spPr/>
    </dgm:pt>
    <dgm:pt modelId="{BB407DCB-3C3F-410A-9BAE-6FE129ADB076}" type="pres">
      <dgm:prSet presAssocID="{C92C3A6F-9156-472D-9C10-AA954ABC4CEF}" presName="node" presStyleLbl="node1" presStyleIdx="7" presStyleCnt="9" custScaleX="107741" custScaleY="119995" custLinFactNeighborX="-208" custLinFactNeighborY="1469">
        <dgm:presLayoutVars>
          <dgm:bulletEnabled val="1"/>
        </dgm:presLayoutVars>
      </dgm:prSet>
      <dgm:spPr/>
    </dgm:pt>
    <dgm:pt modelId="{511C887E-7CC3-403A-BBFB-80D035BF1924}" type="pres">
      <dgm:prSet presAssocID="{EAAF1101-54AF-440C-B395-FB1D0C4B087E}" presName="sibTrans" presStyleCnt="0"/>
      <dgm:spPr/>
    </dgm:pt>
    <dgm:pt modelId="{972ABD79-2791-4009-8720-0B5470563AC4}" type="pres">
      <dgm:prSet presAssocID="{E81CE526-A688-44BF-9DBE-EF8CED6EAD59}" presName="node" presStyleLbl="node1" presStyleIdx="8" presStyleCnt="9" custScaleX="130227" custScaleY="117482" custLinFactNeighborX="9087" custLinFactNeighborY="1812">
        <dgm:presLayoutVars>
          <dgm:bulletEnabled val="1"/>
        </dgm:presLayoutVars>
      </dgm:prSet>
      <dgm:spPr/>
    </dgm:pt>
  </dgm:ptLst>
  <dgm:cxnLst>
    <dgm:cxn modelId="{E962F002-A69F-4E3F-92AB-2AD2EC2AA9B9}" srcId="{5A758D9F-6992-44F3-A076-DF3FF00A440A}" destId="{E81CE526-A688-44BF-9DBE-EF8CED6EAD59}" srcOrd="8" destOrd="0" parTransId="{F3A16B48-FE13-47C0-91DC-FB824B27E667}" sibTransId="{48AE5DB9-BF71-4F92-A0FE-383E1FE2C49A}"/>
    <dgm:cxn modelId="{D2C92023-EA1C-434F-A9D9-67B502D667B6}" srcId="{5A758D9F-6992-44F3-A076-DF3FF00A440A}" destId="{B4F1FB12-FA29-46FE-AA22-1DEE0288A512}" srcOrd="6" destOrd="0" parTransId="{09E2D3ED-E320-45A2-9AC6-E4C5ECAA0589}" sibTransId="{51CED81E-769B-4DE4-998E-3A1DE65266D3}"/>
    <dgm:cxn modelId="{D2601425-85FE-403B-8487-6F37CCCC7CE4}" srcId="{5A758D9F-6992-44F3-A076-DF3FF00A440A}" destId="{2ACD6336-3AF2-4204-8DCD-05FC7F69F4F0}" srcOrd="0" destOrd="0" parTransId="{AAA29AD3-C6FB-48B5-B714-175E808E0E87}" sibTransId="{D4DC184D-AFC9-4713-99B5-AF16EB6883D2}"/>
    <dgm:cxn modelId="{B033C126-B1A0-4201-A03F-260135A022B4}" type="presOf" srcId="{143DAE30-BC9D-4424-9196-FF14825ACD21}" destId="{6C6995F7-CBAE-48C9-8CD7-8BE3806E00EA}" srcOrd="0" destOrd="0" presId="urn:microsoft.com/office/officeart/2005/8/layout/default"/>
    <dgm:cxn modelId="{0BA1B031-BF24-4061-9212-42CBD268716D}" type="presOf" srcId="{C92C3A6F-9156-472D-9C10-AA954ABC4CEF}" destId="{BB407DCB-3C3F-410A-9BAE-6FE129ADB076}" srcOrd="0" destOrd="0" presId="urn:microsoft.com/office/officeart/2005/8/layout/default"/>
    <dgm:cxn modelId="{AE38F136-DA48-4C7E-8D2F-B586481ACCC0}" srcId="{5A758D9F-6992-44F3-A076-DF3FF00A440A}" destId="{16585159-396A-4911-9DE1-BC89C0926062}" srcOrd="5" destOrd="0" parTransId="{96BFB531-50D8-481D-B58B-F1E26649DCA4}" sibTransId="{6A1C1C38-B036-410D-8E8F-C7699DBD399F}"/>
    <dgm:cxn modelId="{41B1C16B-FA31-4350-818D-B8C9A8DEB160}" type="presOf" srcId="{16585159-396A-4911-9DE1-BC89C0926062}" destId="{603AA8DD-ABEC-4A85-A54D-C5B4426B562A}" srcOrd="0" destOrd="0" presId="urn:microsoft.com/office/officeart/2005/8/layout/default"/>
    <dgm:cxn modelId="{475FBF77-F649-4E00-BC6F-60B7FF8E4306}" type="presOf" srcId="{03D68D40-2EDA-4D65-970B-466F04E65960}" destId="{1F40E648-26A0-4D43-BFAD-D9CA79C25CCB}" srcOrd="0" destOrd="0" presId="urn:microsoft.com/office/officeart/2005/8/layout/default"/>
    <dgm:cxn modelId="{D79EA282-5E51-426D-8F9F-E017E637F8E3}" type="presOf" srcId="{089D88F4-8AED-4A5A-B36F-77F77F39DE8E}" destId="{700FF65D-6371-4C4A-AAF8-44B3AE01B669}" srcOrd="0" destOrd="0" presId="urn:microsoft.com/office/officeart/2005/8/layout/default"/>
    <dgm:cxn modelId="{69779883-1531-4403-B279-41E39EF58A1F}" srcId="{5A758D9F-6992-44F3-A076-DF3FF00A440A}" destId="{96E09555-AC5B-4913-81AB-37A725536288}" srcOrd="1" destOrd="0" parTransId="{BE93682E-C964-4C7D-9595-992589D7019C}" sibTransId="{3711C19D-C179-42C4-A09E-D79E3FC7A509}"/>
    <dgm:cxn modelId="{89E21285-37F3-41D9-AC39-506BBC2D966F}" srcId="{5A758D9F-6992-44F3-A076-DF3FF00A440A}" destId="{03D68D40-2EDA-4D65-970B-466F04E65960}" srcOrd="2" destOrd="0" parTransId="{EA41B548-163C-4583-AEA3-D22040F1719F}" sibTransId="{ED540400-6DF9-44E8-8938-7771EEDD99D4}"/>
    <dgm:cxn modelId="{7D81C78A-CEA4-4C7C-828B-DD4751A00E75}" type="presOf" srcId="{2ACD6336-3AF2-4204-8DCD-05FC7F69F4F0}" destId="{ECDE45AE-5A52-4DCA-AC59-5C4E3235C724}" srcOrd="0" destOrd="0" presId="urn:microsoft.com/office/officeart/2005/8/layout/default"/>
    <dgm:cxn modelId="{16F88C90-58CD-4B6B-82F7-FDF2A1737FE9}" type="presOf" srcId="{E81CE526-A688-44BF-9DBE-EF8CED6EAD59}" destId="{972ABD79-2791-4009-8720-0B5470563AC4}" srcOrd="0" destOrd="0" presId="urn:microsoft.com/office/officeart/2005/8/layout/default"/>
    <dgm:cxn modelId="{8FEB3DB1-C0EF-4732-B5AC-51B9AC007C31}" type="presOf" srcId="{B4F1FB12-FA29-46FE-AA22-1DEE0288A512}" destId="{6D7A085D-0DBA-49BF-B6EE-EAA1E794C1E5}" srcOrd="0" destOrd="0" presId="urn:microsoft.com/office/officeart/2005/8/layout/default"/>
    <dgm:cxn modelId="{BEF3DCD5-896A-41B5-B1F1-3AFD00E2CC2C}" srcId="{5A758D9F-6992-44F3-A076-DF3FF00A440A}" destId="{143DAE30-BC9D-4424-9196-FF14825ACD21}" srcOrd="3" destOrd="0" parTransId="{C4208C3A-34A7-468F-B6B8-55CEEE8BEA26}" sibTransId="{E79434D2-48DA-44B9-B7E3-39867A8018BB}"/>
    <dgm:cxn modelId="{D072A2E6-7D98-4207-84A7-B68814A6CD6C}" srcId="{5A758D9F-6992-44F3-A076-DF3FF00A440A}" destId="{089D88F4-8AED-4A5A-B36F-77F77F39DE8E}" srcOrd="4" destOrd="0" parTransId="{5E20CAFA-7213-4CB2-A539-8E531D9369E9}" sibTransId="{9621A5B8-D4B9-4070-B4F7-84E87AC36DBB}"/>
    <dgm:cxn modelId="{98AA50ED-F241-4121-A029-600887D17B19}" srcId="{5A758D9F-6992-44F3-A076-DF3FF00A440A}" destId="{C92C3A6F-9156-472D-9C10-AA954ABC4CEF}" srcOrd="7" destOrd="0" parTransId="{085BA096-1665-4428-A1FE-DA70B9AE64E5}" sibTransId="{EAAF1101-54AF-440C-B395-FB1D0C4B087E}"/>
    <dgm:cxn modelId="{7B9924F7-2CC6-474C-BFB7-C4E225C487BA}" type="presOf" srcId="{5A758D9F-6992-44F3-A076-DF3FF00A440A}" destId="{FD009269-6882-405E-9C7D-0B62745E99DF}" srcOrd="0" destOrd="0" presId="urn:microsoft.com/office/officeart/2005/8/layout/default"/>
    <dgm:cxn modelId="{145991FF-6F62-4675-B456-676C78003AF7}" type="presOf" srcId="{96E09555-AC5B-4913-81AB-37A725536288}" destId="{9B886DA9-4309-49F8-BAFD-7EC94B152414}" srcOrd="0" destOrd="0" presId="urn:microsoft.com/office/officeart/2005/8/layout/default"/>
    <dgm:cxn modelId="{3EEBB382-95B0-4318-B090-ECE4617AC372}" type="presParOf" srcId="{FD009269-6882-405E-9C7D-0B62745E99DF}" destId="{ECDE45AE-5A52-4DCA-AC59-5C4E3235C724}" srcOrd="0" destOrd="0" presId="urn:microsoft.com/office/officeart/2005/8/layout/default"/>
    <dgm:cxn modelId="{D0BF2355-2F30-4EB9-BEBA-A72B7025CC7E}" type="presParOf" srcId="{FD009269-6882-405E-9C7D-0B62745E99DF}" destId="{E55809F9-F299-4865-82E5-B708EA96DAAD}" srcOrd="1" destOrd="0" presId="urn:microsoft.com/office/officeart/2005/8/layout/default"/>
    <dgm:cxn modelId="{F3AA4E59-200A-404F-B41F-D7A28DAA8050}" type="presParOf" srcId="{FD009269-6882-405E-9C7D-0B62745E99DF}" destId="{9B886DA9-4309-49F8-BAFD-7EC94B152414}" srcOrd="2" destOrd="0" presId="urn:microsoft.com/office/officeart/2005/8/layout/default"/>
    <dgm:cxn modelId="{A8D01DDF-62C8-4773-85F2-085B792A2A8D}" type="presParOf" srcId="{FD009269-6882-405E-9C7D-0B62745E99DF}" destId="{073BD61B-5AEE-4B66-B827-8ED67876D0EB}" srcOrd="3" destOrd="0" presId="urn:microsoft.com/office/officeart/2005/8/layout/default"/>
    <dgm:cxn modelId="{35EA6EC9-E7AE-4DEA-923D-C815A79B94BA}" type="presParOf" srcId="{FD009269-6882-405E-9C7D-0B62745E99DF}" destId="{1F40E648-26A0-4D43-BFAD-D9CA79C25CCB}" srcOrd="4" destOrd="0" presId="urn:microsoft.com/office/officeart/2005/8/layout/default"/>
    <dgm:cxn modelId="{762CD0DE-EA39-4CE8-B35C-986206073F56}" type="presParOf" srcId="{FD009269-6882-405E-9C7D-0B62745E99DF}" destId="{77DA71A5-1A5A-4FF4-A118-94EBE73B6DBC}" srcOrd="5" destOrd="0" presId="urn:microsoft.com/office/officeart/2005/8/layout/default"/>
    <dgm:cxn modelId="{9E16C566-2DEE-427D-B99A-1A3E3CD3782C}" type="presParOf" srcId="{FD009269-6882-405E-9C7D-0B62745E99DF}" destId="{6C6995F7-CBAE-48C9-8CD7-8BE3806E00EA}" srcOrd="6" destOrd="0" presId="urn:microsoft.com/office/officeart/2005/8/layout/default"/>
    <dgm:cxn modelId="{194E018E-3656-4A6E-95A7-8DBDCB1D7619}" type="presParOf" srcId="{FD009269-6882-405E-9C7D-0B62745E99DF}" destId="{C6C7CFB2-9D6A-4761-BAB8-D919F7A5ED1D}" srcOrd="7" destOrd="0" presId="urn:microsoft.com/office/officeart/2005/8/layout/default"/>
    <dgm:cxn modelId="{F7541A96-8370-42C3-87B3-D6BA2743A555}" type="presParOf" srcId="{FD009269-6882-405E-9C7D-0B62745E99DF}" destId="{700FF65D-6371-4C4A-AAF8-44B3AE01B669}" srcOrd="8" destOrd="0" presId="urn:microsoft.com/office/officeart/2005/8/layout/default"/>
    <dgm:cxn modelId="{8040D93C-2757-4F02-A960-D8A6A0D8EC0D}" type="presParOf" srcId="{FD009269-6882-405E-9C7D-0B62745E99DF}" destId="{1EE7DF18-AAB2-45DA-A158-ADB04B7D9C40}" srcOrd="9" destOrd="0" presId="urn:microsoft.com/office/officeart/2005/8/layout/default"/>
    <dgm:cxn modelId="{1BD8F7CB-E492-4328-AB33-A71F807A05A4}" type="presParOf" srcId="{FD009269-6882-405E-9C7D-0B62745E99DF}" destId="{603AA8DD-ABEC-4A85-A54D-C5B4426B562A}" srcOrd="10" destOrd="0" presId="urn:microsoft.com/office/officeart/2005/8/layout/default"/>
    <dgm:cxn modelId="{6ADAFDA1-EB19-46EE-84C2-B15FBE3BDAF8}" type="presParOf" srcId="{FD009269-6882-405E-9C7D-0B62745E99DF}" destId="{29C2DA09-2159-44A1-81EA-111A0CB4E45D}" srcOrd="11" destOrd="0" presId="urn:microsoft.com/office/officeart/2005/8/layout/default"/>
    <dgm:cxn modelId="{1350EF3F-7EC2-4D1C-9DE1-6C3AD265D014}" type="presParOf" srcId="{FD009269-6882-405E-9C7D-0B62745E99DF}" destId="{6D7A085D-0DBA-49BF-B6EE-EAA1E794C1E5}" srcOrd="12" destOrd="0" presId="urn:microsoft.com/office/officeart/2005/8/layout/default"/>
    <dgm:cxn modelId="{1A6199D4-7979-4693-832B-77ABD9617A8B}" type="presParOf" srcId="{FD009269-6882-405E-9C7D-0B62745E99DF}" destId="{7125157E-F1B8-4750-94E0-192FEB77254C}" srcOrd="13" destOrd="0" presId="urn:microsoft.com/office/officeart/2005/8/layout/default"/>
    <dgm:cxn modelId="{4B2FA9CF-6C9B-477C-9426-16D972DCCD94}" type="presParOf" srcId="{FD009269-6882-405E-9C7D-0B62745E99DF}" destId="{BB407DCB-3C3F-410A-9BAE-6FE129ADB076}" srcOrd="14" destOrd="0" presId="urn:microsoft.com/office/officeart/2005/8/layout/default"/>
    <dgm:cxn modelId="{4A2D4D46-71C3-42BE-B2A4-F28297CD6129}" type="presParOf" srcId="{FD009269-6882-405E-9C7D-0B62745E99DF}" destId="{511C887E-7CC3-403A-BBFB-80D035BF1924}" srcOrd="15" destOrd="0" presId="urn:microsoft.com/office/officeart/2005/8/layout/default"/>
    <dgm:cxn modelId="{C063AF9C-6E18-486D-8D54-590B7BBE6769}" type="presParOf" srcId="{FD009269-6882-405E-9C7D-0B62745E99DF}" destId="{972ABD79-2791-4009-8720-0B5470563AC4}" srcOrd="1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DE45AE-5A52-4DCA-AC59-5C4E3235C724}">
      <dsp:nvSpPr>
        <dsp:cNvPr id="0" name=""/>
        <dsp:cNvSpPr/>
      </dsp:nvSpPr>
      <dsp:spPr>
        <a:xfrm>
          <a:off x="2647846" y="0"/>
          <a:ext cx="2019500" cy="1362775"/>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Complete Application and </a:t>
          </a:r>
          <a:r>
            <a:rPr lang="en-US" sz="1800" kern="1200" dirty="0">
              <a:latin typeface="Arial"/>
              <a:ea typeface="+mn-ea"/>
              <a:cs typeface="+mn-cs"/>
            </a:rPr>
            <a:t>Gather</a:t>
          </a:r>
          <a:r>
            <a:rPr lang="en-US" sz="1800" kern="1200" dirty="0"/>
            <a:t> Support Documents</a:t>
          </a:r>
        </a:p>
      </dsp:txBody>
      <dsp:txXfrm>
        <a:off x="2647846" y="0"/>
        <a:ext cx="2019500" cy="1362775"/>
      </dsp:txXfrm>
    </dsp:sp>
    <dsp:sp modelId="{9B886DA9-4309-49F8-BAFD-7EC94B152414}">
      <dsp:nvSpPr>
        <dsp:cNvPr id="0" name=""/>
        <dsp:cNvSpPr/>
      </dsp:nvSpPr>
      <dsp:spPr>
        <a:xfrm>
          <a:off x="5096631" y="0"/>
          <a:ext cx="2681917" cy="1255285"/>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Submit Application Online or by Mail with the Support Documents by the Deadline</a:t>
          </a:r>
          <a:endParaRPr lang="en-US" sz="1800" kern="1200" dirty="0"/>
        </a:p>
      </dsp:txBody>
      <dsp:txXfrm>
        <a:off x="5096631" y="0"/>
        <a:ext cx="2681917" cy="1255285"/>
      </dsp:txXfrm>
    </dsp:sp>
    <dsp:sp modelId="{1F40E648-26A0-4D43-BFAD-D9CA79C25CCB}">
      <dsp:nvSpPr>
        <dsp:cNvPr id="0" name=""/>
        <dsp:cNvSpPr/>
      </dsp:nvSpPr>
      <dsp:spPr>
        <a:xfrm>
          <a:off x="228605" y="1589100"/>
          <a:ext cx="2019500" cy="1359794"/>
        </a:xfrm>
        <a:prstGeom prst="rect">
          <a:avLst/>
        </a:prstGeom>
        <a:solidFill>
          <a:schemeClr val="accent6">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Staff Reviews Application,  Documents,  Qualifications, and Completeness </a:t>
          </a:r>
        </a:p>
      </dsp:txBody>
      <dsp:txXfrm>
        <a:off x="228605" y="1589100"/>
        <a:ext cx="2019500" cy="1359794"/>
      </dsp:txXfrm>
    </dsp:sp>
    <dsp:sp modelId="{6C6995F7-CBAE-48C9-8CD7-8BE3806E00EA}">
      <dsp:nvSpPr>
        <dsp:cNvPr id="0" name=""/>
        <dsp:cNvSpPr/>
      </dsp:nvSpPr>
      <dsp:spPr>
        <a:xfrm>
          <a:off x="2647856" y="1663464"/>
          <a:ext cx="2019500" cy="1304322"/>
        </a:xfrm>
        <a:prstGeom prst="rect">
          <a:avLst/>
        </a:prstGeom>
        <a:solidFill>
          <a:schemeClr val="accent6">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Staff follows up on Incomplete Items with a Letter, Email, or Phone Call</a:t>
          </a:r>
        </a:p>
      </dsp:txBody>
      <dsp:txXfrm>
        <a:off x="2647856" y="1663464"/>
        <a:ext cx="2019500" cy="1304322"/>
      </dsp:txXfrm>
    </dsp:sp>
    <dsp:sp modelId="{700FF65D-6371-4C4A-AAF8-44B3AE01B669}">
      <dsp:nvSpPr>
        <dsp:cNvPr id="0" name=""/>
        <dsp:cNvSpPr/>
      </dsp:nvSpPr>
      <dsp:spPr>
        <a:xfrm>
          <a:off x="5181602" y="1532104"/>
          <a:ext cx="2627653" cy="1388269"/>
        </a:xfrm>
        <a:prstGeom prst="rect">
          <a:avLst/>
        </a:prstGeom>
        <a:solidFill>
          <a:schemeClr val="accent6">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Staff Approves or Denies the Application for a Grant and sends out a Letter of Approval or Denial </a:t>
          </a:r>
        </a:p>
      </dsp:txBody>
      <dsp:txXfrm>
        <a:off x="5181602" y="1532104"/>
        <a:ext cx="2627653" cy="1388269"/>
      </dsp:txXfrm>
    </dsp:sp>
    <dsp:sp modelId="{603AA8DD-ABEC-4A85-A54D-C5B4426B562A}">
      <dsp:nvSpPr>
        <dsp:cNvPr id="0" name=""/>
        <dsp:cNvSpPr/>
      </dsp:nvSpPr>
      <dsp:spPr>
        <a:xfrm>
          <a:off x="253455" y="3226915"/>
          <a:ext cx="2021762" cy="147622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Approved Grants: Tribe </a:t>
          </a:r>
          <a:r>
            <a:rPr lang="en-US" sz="1800" u="sng" kern="1200"/>
            <a:t>Must Sign and Return</a:t>
          </a:r>
          <a:r>
            <a:rPr lang="en-US" sz="1800" kern="1200"/>
            <a:t> the Consent Form and Payee Data Record </a:t>
          </a:r>
          <a:endParaRPr lang="en-US" sz="1800" kern="1200" dirty="0"/>
        </a:p>
      </dsp:txBody>
      <dsp:txXfrm>
        <a:off x="253455" y="3226915"/>
        <a:ext cx="2021762" cy="1476226"/>
      </dsp:txXfrm>
    </dsp:sp>
    <dsp:sp modelId="{6D7A085D-0DBA-49BF-B6EE-EAA1E794C1E5}">
      <dsp:nvSpPr>
        <dsp:cNvPr id="0" name=""/>
        <dsp:cNvSpPr/>
      </dsp:nvSpPr>
      <dsp:spPr>
        <a:xfrm>
          <a:off x="228605" y="0"/>
          <a:ext cx="1969114" cy="123781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Obtain Application from the CPUC website </a:t>
          </a:r>
        </a:p>
      </dsp:txBody>
      <dsp:txXfrm>
        <a:off x="228605" y="0"/>
        <a:ext cx="1969114" cy="1237812"/>
      </dsp:txXfrm>
    </dsp:sp>
    <dsp:sp modelId="{BB407DCB-3C3F-410A-9BAE-6FE129ADB076}">
      <dsp:nvSpPr>
        <dsp:cNvPr id="0" name=""/>
        <dsp:cNvSpPr/>
      </dsp:nvSpPr>
      <dsp:spPr>
        <a:xfrm>
          <a:off x="2569691" y="3249162"/>
          <a:ext cx="2175830" cy="1453979"/>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800" kern="1200"/>
            <a:t>Tribe obtains Technical Assistance from a Consultant </a:t>
          </a:r>
        </a:p>
        <a:p>
          <a:pPr marL="0" lvl="0" algn="ctr" defTabSz="711200">
            <a:lnSpc>
              <a:spcPct val="90000"/>
            </a:lnSpc>
            <a:spcBef>
              <a:spcPct val="0"/>
            </a:spcBef>
            <a:spcAft>
              <a:spcPct val="35000"/>
            </a:spcAft>
            <a:buNone/>
          </a:pPr>
          <a:endParaRPr lang="en-US" sz="1800" kern="1200" dirty="0"/>
        </a:p>
      </dsp:txBody>
      <dsp:txXfrm>
        <a:off x="2569691" y="3249162"/>
        <a:ext cx="2175830" cy="1453979"/>
      </dsp:txXfrm>
    </dsp:sp>
    <dsp:sp modelId="{972ABD79-2791-4009-8720-0B5470563AC4}">
      <dsp:nvSpPr>
        <dsp:cNvPr id="0" name=""/>
        <dsp:cNvSpPr/>
      </dsp:nvSpPr>
      <dsp:spPr>
        <a:xfrm>
          <a:off x="5135184" y="3279612"/>
          <a:ext cx="2629935" cy="1423529"/>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Tribe Submits Completion Report &amp; Reimbursement Request with Invoices and/or Receipts</a:t>
          </a:r>
          <a:endParaRPr lang="en-US" sz="1800" kern="1200" dirty="0"/>
        </a:p>
      </dsp:txBody>
      <dsp:txXfrm>
        <a:off x="5135184" y="3279612"/>
        <a:ext cx="2629935" cy="142352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E37EC97B-559C-4ECF-AE3A-0656C7036AD9}"/>
              </a:ext>
            </a:extLst>
          </p:cNvPr>
          <p:cNvSpPr>
            <a:spLocks noGrp="1" noChangeArrowheads="1"/>
          </p:cNvSpPr>
          <p:nvPr>
            <p:ph type="hdr" sz="quarter"/>
          </p:nvPr>
        </p:nvSpPr>
        <p:spPr bwMode="auto">
          <a:xfrm>
            <a:off x="1" y="1"/>
            <a:ext cx="3038475" cy="465138"/>
          </a:xfrm>
          <a:prstGeom prst="rect">
            <a:avLst/>
          </a:prstGeom>
          <a:noFill/>
          <a:ln>
            <a:noFill/>
          </a:ln>
          <a:effectLst/>
        </p:spPr>
        <p:txBody>
          <a:bodyPr vert="horz" wrap="square" lIns="93167" tIns="46584" rIns="93167" bIns="46584" numCol="1" anchor="t" anchorCtr="0" compatLnSpc="1">
            <a:prstTxWarp prst="textNoShape">
              <a:avLst/>
            </a:prstTxWarp>
          </a:bodyPr>
          <a:lstStyle>
            <a:lvl1pPr eaLnBrk="1" hangingPunct="1">
              <a:defRPr sz="1200"/>
            </a:lvl1pPr>
          </a:lstStyle>
          <a:p>
            <a:pPr>
              <a:defRPr/>
            </a:pPr>
            <a:endParaRPr lang="en-US" altLang="en-US"/>
          </a:p>
        </p:txBody>
      </p:sp>
      <p:sp>
        <p:nvSpPr>
          <p:cNvPr id="21507" name="Rectangle 3">
            <a:extLst>
              <a:ext uri="{FF2B5EF4-FFF2-40B4-BE49-F238E27FC236}">
                <a16:creationId xmlns:a16="http://schemas.microsoft.com/office/drawing/2014/main" id="{DAC92827-21F4-4ABE-8B18-CA45D72E7607}"/>
              </a:ext>
            </a:extLst>
          </p:cNvPr>
          <p:cNvSpPr>
            <a:spLocks noGrp="1" noChangeArrowheads="1"/>
          </p:cNvSpPr>
          <p:nvPr>
            <p:ph type="dt" idx="1"/>
          </p:nvPr>
        </p:nvSpPr>
        <p:spPr bwMode="auto">
          <a:xfrm>
            <a:off x="3970338" y="1"/>
            <a:ext cx="3038475" cy="465138"/>
          </a:xfrm>
          <a:prstGeom prst="rect">
            <a:avLst/>
          </a:prstGeom>
          <a:noFill/>
          <a:ln>
            <a:noFill/>
          </a:ln>
          <a:effectLst/>
        </p:spPr>
        <p:txBody>
          <a:bodyPr vert="horz" wrap="square" lIns="93167" tIns="46584" rIns="93167" bIns="46584" numCol="1" anchor="t" anchorCtr="0" compatLnSpc="1">
            <a:prstTxWarp prst="textNoShape">
              <a:avLst/>
            </a:prstTxWarp>
          </a:bodyPr>
          <a:lstStyle>
            <a:lvl1pPr algn="r" eaLnBrk="1" hangingPunct="1">
              <a:defRPr sz="1200"/>
            </a:lvl1pPr>
          </a:lstStyle>
          <a:p>
            <a:pPr>
              <a:defRPr/>
            </a:pPr>
            <a:endParaRPr lang="en-US" altLang="en-US"/>
          </a:p>
        </p:txBody>
      </p:sp>
      <p:sp>
        <p:nvSpPr>
          <p:cNvPr id="2052" name="Rectangle 4">
            <a:extLst>
              <a:ext uri="{FF2B5EF4-FFF2-40B4-BE49-F238E27FC236}">
                <a16:creationId xmlns:a16="http://schemas.microsoft.com/office/drawing/2014/main" id="{B96C529E-ADA2-40B8-98C6-7D8703FA2BAA}"/>
              </a:ext>
            </a:extLst>
          </p:cNvPr>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a:extLst>
              <a:ext uri="{FF2B5EF4-FFF2-40B4-BE49-F238E27FC236}">
                <a16:creationId xmlns:a16="http://schemas.microsoft.com/office/drawing/2014/main" id="{0875270B-2A5B-4C60-B8B1-900E7D6B3D28}"/>
              </a:ext>
            </a:extLst>
          </p:cNvPr>
          <p:cNvSpPr>
            <a:spLocks noGrp="1" noChangeArrowheads="1"/>
          </p:cNvSpPr>
          <p:nvPr>
            <p:ph type="body" sz="quarter" idx="3"/>
          </p:nvPr>
        </p:nvSpPr>
        <p:spPr bwMode="auto">
          <a:xfrm>
            <a:off x="701676" y="4416425"/>
            <a:ext cx="5607050" cy="4183063"/>
          </a:xfrm>
          <a:prstGeom prst="rect">
            <a:avLst/>
          </a:prstGeom>
          <a:noFill/>
          <a:ln>
            <a:noFill/>
          </a:ln>
          <a:effectLst/>
        </p:spPr>
        <p:txBody>
          <a:bodyPr vert="horz" wrap="square" lIns="93167" tIns="46584" rIns="93167" bIns="46584"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1510" name="Rectangle 6">
            <a:extLst>
              <a:ext uri="{FF2B5EF4-FFF2-40B4-BE49-F238E27FC236}">
                <a16:creationId xmlns:a16="http://schemas.microsoft.com/office/drawing/2014/main" id="{E592DAA5-295A-4CF4-90DE-2AE6EFFB90DC}"/>
              </a:ext>
            </a:extLst>
          </p:cNvPr>
          <p:cNvSpPr>
            <a:spLocks noGrp="1" noChangeArrowheads="1"/>
          </p:cNvSpPr>
          <p:nvPr>
            <p:ph type="ftr" sz="quarter" idx="4"/>
          </p:nvPr>
        </p:nvSpPr>
        <p:spPr bwMode="auto">
          <a:xfrm>
            <a:off x="1" y="8829675"/>
            <a:ext cx="3038475" cy="465138"/>
          </a:xfrm>
          <a:prstGeom prst="rect">
            <a:avLst/>
          </a:prstGeom>
          <a:noFill/>
          <a:ln>
            <a:noFill/>
          </a:ln>
          <a:effectLst/>
        </p:spPr>
        <p:txBody>
          <a:bodyPr vert="horz" wrap="square" lIns="93167" tIns="46584" rIns="93167" bIns="46584" numCol="1" anchor="b" anchorCtr="0" compatLnSpc="1">
            <a:prstTxWarp prst="textNoShape">
              <a:avLst/>
            </a:prstTxWarp>
          </a:bodyPr>
          <a:lstStyle>
            <a:lvl1pPr eaLnBrk="1" hangingPunct="1">
              <a:defRPr sz="1200"/>
            </a:lvl1pPr>
          </a:lstStyle>
          <a:p>
            <a:pPr>
              <a:defRPr/>
            </a:pPr>
            <a:endParaRPr lang="en-US" altLang="en-US"/>
          </a:p>
        </p:txBody>
      </p:sp>
      <p:sp>
        <p:nvSpPr>
          <p:cNvPr id="21511" name="Rectangle 7">
            <a:extLst>
              <a:ext uri="{FF2B5EF4-FFF2-40B4-BE49-F238E27FC236}">
                <a16:creationId xmlns:a16="http://schemas.microsoft.com/office/drawing/2014/main" id="{5E203003-9847-4B78-9552-35F93C0E6AA4}"/>
              </a:ext>
            </a:extLst>
          </p:cNvPr>
          <p:cNvSpPr>
            <a:spLocks noGrp="1" noChangeArrowheads="1"/>
          </p:cNvSpPr>
          <p:nvPr>
            <p:ph type="sldNum" sz="quarter" idx="5"/>
          </p:nvPr>
        </p:nvSpPr>
        <p:spPr bwMode="auto">
          <a:xfrm>
            <a:off x="3970338" y="8829675"/>
            <a:ext cx="3038475" cy="465138"/>
          </a:xfrm>
          <a:prstGeom prst="rect">
            <a:avLst/>
          </a:prstGeom>
          <a:noFill/>
          <a:ln>
            <a:noFill/>
          </a:ln>
          <a:effectLst/>
        </p:spPr>
        <p:txBody>
          <a:bodyPr vert="horz" wrap="square" lIns="93167" tIns="46584" rIns="93167" bIns="46584" numCol="1" anchor="b" anchorCtr="0" compatLnSpc="1">
            <a:prstTxWarp prst="textNoShape">
              <a:avLst/>
            </a:prstTxWarp>
          </a:bodyPr>
          <a:lstStyle>
            <a:lvl1pPr algn="r" eaLnBrk="1" hangingPunct="1">
              <a:defRPr sz="1200"/>
            </a:lvl1pPr>
          </a:lstStyle>
          <a:p>
            <a:pPr>
              <a:defRPr/>
            </a:pPr>
            <a:fld id="{2B9CC4A2-F43B-4BA2-85EF-7537C24E75C3}" type="slidenum">
              <a:rPr lang="en-US" altLang="en-US"/>
              <a:pPr>
                <a:defRPr/>
              </a:pPr>
              <a:t>‹#›</a:t>
            </a:fld>
            <a:endParaRPr lang="en-US" altLang="en-US" dirty="0"/>
          </a:p>
        </p:txBody>
      </p:sp>
    </p:spTree>
    <p:extLst>
      <p:ext uri="{BB962C8B-B14F-4D97-AF65-F5344CB8AC3E}">
        <p14:creationId xmlns:p14="http://schemas.microsoft.com/office/powerpoint/2010/main" val="34409458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mailto:Kenneth.holbrook@cpuc.ca.gov"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89A1952E-45C8-48CC-9EC1-D9DCE03A752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55570" indent="-290483">
              <a:defRPr>
                <a:solidFill>
                  <a:schemeClr val="tx1"/>
                </a:solidFill>
                <a:latin typeface="Arial" panose="020B0604020202020204" pitchFamily="34" charset="0"/>
              </a:defRPr>
            </a:lvl2pPr>
            <a:lvl3pPr marL="1163515" indent="-231751">
              <a:defRPr>
                <a:solidFill>
                  <a:schemeClr val="tx1"/>
                </a:solidFill>
                <a:latin typeface="Arial" panose="020B0604020202020204" pitchFamily="34" charset="0"/>
              </a:defRPr>
            </a:lvl3pPr>
            <a:lvl4pPr marL="1630191" indent="-231751">
              <a:defRPr>
                <a:solidFill>
                  <a:schemeClr val="tx1"/>
                </a:solidFill>
                <a:latin typeface="Arial" panose="020B0604020202020204" pitchFamily="34" charset="0"/>
              </a:defRPr>
            </a:lvl4pPr>
            <a:lvl5pPr marL="2095279" indent="-231751">
              <a:defRPr>
                <a:solidFill>
                  <a:schemeClr val="tx1"/>
                </a:solidFill>
                <a:latin typeface="Arial" panose="020B0604020202020204" pitchFamily="34" charset="0"/>
              </a:defRPr>
            </a:lvl5pPr>
            <a:lvl6pPr marL="2552431" indent="-231751" eaLnBrk="0" fontAlgn="base" hangingPunct="0">
              <a:spcBef>
                <a:spcPct val="0"/>
              </a:spcBef>
              <a:spcAft>
                <a:spcPct val="0"/>
              </a:spcAft>
              <a:defRPr>
                <a:solidFill>
                  <a:schemeClr val="tx1"/>
                </a:solidFill>
                <a:latin typeface="Arial" panose="020B0604020202020204" pitchFamily="34" charset="0"/>
              </a:defRPr>
            </a:lvl6pPr>
            <a:lvl7pPr marL="3009582" indent="-231751" eaLnBrk="0" fontAlgn="base" hangingPunct="0">
              <a:spcBef>
                <a:spcPct val="0"/>
              </a:spcBef>
              <a:spcAft>
                <a:spcPct val="0"/>
              </a:spcAft>
              <a:defRPr>
                <a:solidFill>
                  <a:schemeClr val="tx1"/>
                </a:solidFill>
                <a:latin typeface="Arial" panose="020B0604020202020204" pitchFamily="34" charset="0"/>
              </a:defRPr>
            </a:lvl7pPr>
            <a:lvl8pPr marL="3466734" indent="-231751" eaLnBrk="0" fontAlgn="base" hangingPunct="0">
              <a:spcBef>
                <a:spcPct val="0"/>
              </a:spcBef>
              <a:spcAft>
                <a:spcPct val="0"/>
              </a:spcAft>
              <a:defRPr>
                <a:solidFill>
                  <a:schemeClr val="tx1"/>
                </a:solidFill>
                <a:latin typeface="Arial" panose="020B0604020202020204" pitchFamily="34" charset="0"/>
              </a:defRPr>
            </a:lvl8pPr>
            <a:lvl9pPr marL="3923886" indent="-231751" eaLnBrk="0" fontAlgn="base" hangingPunct="0">
              <a:spcBef>
                <a:spcPct val="0"/>
              </a:spcBef>
              <a:spcAft>
                <a:spcPct val="0"/>
              </a:spcAft>
              <a:defRPr>
                <a:solidFill>
                  <a:schemeClr val="tx1"/>
                </a:solidFill>
                <a:latin typeface="Arial" panose="020B0604020202020204" pitchFamily="34" charset="0"/>
              </a:defRPr>
            </a:lvl9pPr>
          </a:lstStyle>
          <a:p>
            <a:fld id="{734D2256-EFE8-42E1-BA23-ED7D20407783}" type="slidenum">
              <a:rPr lang="en-US" altLang="en-US" smtClean="0"/>
              <a:pPr/>
              <a:t>1</a:t>
            </a:fld>
            <a:endParaRPr lang="en-US" altLang="en-US"/>
          </a:p>
        </p:txBody>
      </p:sp>
      <p:sp>
        <p:nvSpPr>
          <p:cNvPr id="4099" name="Rectangle 2">
            <a:extLst>
              <a:ext uri="{FF2B5EF4-FFF2-40B4-BE49-F238E27FC236}">
                <a16:creationId xmlns:a16="http://schemas.microsoft.com/office/drawing/2014/main" id="{F886F851-5AF5-46D0-8F8C-4F7C52E60E34}"/>
              </a:ext>
            </a:extLst>
          </p:cNvPr>
          <p:cNvSpPr>
            <a:spLocks noGrp="1" noRot="1" noChangeAspect="1" noChangeArrowheads="1" noTextEdit="1"/>
          </p:cNvSpPr>
          <p:nvPr>
            <p:ph type="sldImg"/>
          </p:nvPr>
        </p:nvSpPr>
        <p:spPr>
          <a:ln/>
        </p:spPr>
      </p:sp>
      <p:sp>
        <p:nvSpPr>
          <p:cNvPr id="4100" name="Rectangle 3">
            <a:extLst>
              <a:ext uri="{FF2B5EF4-FFF2-40B4-BE49-F238E27FC236}">
                <a16:creationId xmlns:a16="http://schemas.microsoft.com/office/drawing/2014/main" id="{7D45F8E7-395B-4648-BC74-39B6A2A775DC}"/>
              </a:ext>
            </a:extLst>
          </p:cNvPr>
          <p:cNvSpPr>
            <a:spLocks noGrp="1" noChangeArrowheads="1"/>
          </p:cNvSpPr>
          <p:nvPr>
            <p:ph type="body" idx="1"/>
          </p:nvPr>
        </p:nvSpPr>
        <p:spPr>
          <a:xfrm>
            <a:off x="701676" y="4416425"/>
            <a:ext cx="5607050" cy="26701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dirty="0"/>
              <a:t>0:00 - 20.08</a:t>
            </a:r>
          </a:p>
          <a:p>
            <a:pPr eaLnBrk="1" hangingPunct="1"/>
            <a:r>
              <a:rPr lang="en-US" altLang="en-US" dirty="0"/>
              <a:t>Use “…Trimmed.wav” file V2</a:t>
            </a:r>
          </a:p>
          <a:p>
            <a:pPr eaLnBrk="1" hangingPunct="1"/>
            <a:r>
              <a:rPr lang="en-US" altLang="en-US" dirty="0"/>
              <a:t>OPERATOR:</a:t>
            </a:r>
          </a:p>
          <a:p>
            <a:pPr marL="0" marR="0">
              <a:lnSpc>
                <a:spcPct val="107000"/>
              </a:lnSpc>
              <a:spcBef>
                <a:spcPts val="0"/>
              </a:spcBef>
              <a:spcAft>
                <a:spcPts val="0"/>
              </a:spcAft>
            </a:pPr>
            <a:r>
              <a:rPr lang="en-US" sz="1000" b="1" dirty="0">
                <a:effectLst/>
                <a:latin typeface="Courier New" panose="02070309020205020404" pitchFamily="49" charset="0"/>
                <a:ea typeface="Calibri" panose="020F0502020204030204" pitchFamily="34" charset="0"/>
                <a:cs typeface="Calibri" panose="020F0502020204030204" pitchFamily="34" charset="0"/>
              </a:rPr>
              <a:t>[SLIDE ONE] </a:t>
            </a:r>
            <a:endParaRPr lang="en-US" sz="1000" dirty="0">
              <a:effectLst/>
              <a:latin typeface="Courier New" panose="02070309020205020404" pitchFamily="49" charset="0"/>
              <a:ea typeface="Calibri" panose="020F0502020204030204" pitchFamily="34" charset="0"/>
              <a:cs typeface="Calibri" panose="020F0502020204030204" pitchFamily="34" charset="0"/>
            </a:endParaRPr>
          </a:p>
          <a:p>
            <a:pPr marL="914400" marR="0" indent="-1371600">
              <a:lnSpc>
                <a:spcPct val="107000"/>
              </a:lnSpc>
              <a:spcBef>
                <a:spcPts val="0"/>
              </a:spcBef>
              <a:spcAft>
                <a:spcPts val="0"/>
              </a:spcAft>
            </a:pPr>
            <a:r>
              <a:rPr lang="en-US" sz="1000" b="1" dirty="0">
                <a:effectLst/>
                <a:latin typeface="Courier New" panose="02070309020205020404" pitchFamily="49" charset="0"/>
                <a:ea typeface="Calibri" panose="020F0502020204030204" pitchFamily="34" charset="0"/>
                <a:cs typeface="Calibri" panose="020F0502020204030204" pitchFamily="34" charset="0"/>
              </a:rPr>
              <a:t>[Operator]	</a:t>
            </a:r>
            <a:r>
              <a:rPr lang="en-US" sz="1000" dirty="0">
                <a:effectLst/>
                <a:latin typeface="Courier New" panose="02070309020205020404" pitchFamily="49" charset="0"/>
                <a:ea typeface="Calibri" panose="020F0502020204030204" pitchFamily="34" charset="0"/>
                <a:cs typeface="Calibri" panose="020F0502020204030204" pitchFamily="34" charset="0"/>
              </a:rPr>
              <a:t>Welcome to the California Public Utilities Commission. This is the CPUC Communication Division workshop on Tribal technical assistance program overview on this day, Tuesday, September 8</a:t>
            </a:r>
            <a:r>
              <a:rPr lang="en-US" sz="1000" baseline="30000" dirty="0">
                <a:effectLst/>
                <a:latin typeface="Courier New" panose="02070309020205020404" pitchFamily="49" charset="0"/>
                <a:ea typeface="Calibri" panose="020F0502020204030204" pitchFamily="34" charset="0"/>
                <a:cs typeface="Calibri" panose="020F0502020204030204" pitchFamily="34" charset="0"/>
              </a:rPr>
              <a:t>th</a:t>
            </a:r>
            <a:r>
              <a:rPr lang="en-US" sz="1000" dirty="0">
                <a:effectLst/>
                <a:latin typeface="Courier New" panose="02070309020205020404" pitchFamily="49" charset="0"/>
                <a:ea typeface="Calibri" panose="020F0502020204030204" pitchFamily="34" charset="0"/>
                <a:cs typeface="Calibri" panose="020F0502020204030204" pitchFamily="34" charset="0"/>
              </a:rPr>
              <a:t>, 2020.  It is my pleasure to introduce Ms. Karen Eckersley, thank you ma’am you may begin.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2B9CC4A2-F43B-4BA2-85EF-7537C24E75C3}" type="slidenum">
              <a:rPr lang="en-US" altLang="en-US" smtClean="0"/>
              <a:pPr>
                <a:defRPr/>
              </a:pPr>
              <a:t>13</a:t>
            </a:fld>
            <a:endParaRPr lang="en-US" altLang="en-US" dirty="0"/>
          </a:p>
        </p:txBody>
      </p:sp>
    </p:spTree>
    <p:extLst>
      <p:ext uri="{BB962C8B-B14F-4D97-AF65-F5344CB8AC3E}">
        <p14:creationId xmlns:p14="http://schemas.microsoft.com/office/powerpoint/2010/main" val="3153454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2B9CC4A2-F43B-4BA2-85EF-7537C24E75C3}" type="slidenum">
              <a:rPr lang="en-US" altLang="en-US" smtClean="0"/>
              <a:pPr>
                <a:defRPr/>
              </a:pPr>
              <a:t>14</a:t>
            </a:fld>
            <a:endParaRPr lang="en-US" altLang="en-US" dirty="0"/>
          </a:p>
        </p:txBody>
      </p:sp>
    </p:spTree>
    <p:extLst>
      <p:ext uri="{BB962C8B-B14F-4D97-AF65-F5344CB8AC3E}">
        <p14:creationId xmlns:p14="http://schemas.microsoft.com/office/powerpoint/2010/main" val="2282725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1594485" algn="l"/>
              </a:tabLst>
            </a:pPr>
            <a:r>
              <a:rPr lang="en-US" sz="1000" b="1" dirty="0">
                <a:effectLst/>
                <a:latin typeface="Courier New" panose="02070309020205020404" pitchFamily="49" charset="0"/>
                <a:ea typeface="Calibri" panose="020F0502020204030204" pitchFamily="34" charset="0"/>
                <a:cs typeface="Calibri" panose="020F0502020204030204" pitchFamily="34" charset="0"/>
              </a:rPr>
              <a:t>[SLIDE TWO]</a:t>
            </a:r>
            <a:endParaRPr lang="en-US" sz="1000" dirty="0">
              <a:effectLst/>
              <a:latin typeface="Courier New" panose="02070309020205020404" pitchFamily="49" charset="0"/>
              <a:ea typeface="Calibri" panose="020F0502020204030204" pitchFamily="34" charset="0"/>
              <a:cs typeface="Calibri" panose="020F0502020204030204" pitchFamily="34" charset="0"/>
            </a:endParaRPr>
          </a:p>
          <a:p>
            <a:pPr marL="0" marR="0">
              <a:lnSpc>
                <a:spcPct val="107000"/>
              </a:lnSpc>
              <a:spcBef>
                <a:spcPts val="0"/>
              </a:spcBef>
              <a:spcAft>
                <a:spcPts val="0"/>
              </a:spcAft>
              <a:tabLst>
                <a:tab pos="1594485" algn="l"/>
              </a:tabLst>
            </a:pPr>
            <a:r>
              <a:rPr lang="en-US" sz="1000" b="1" dirty="0">
                <a:effectLst/>
                <a:latin typeface="Courier New" panose="02070309020205020404" pitchFamily="49" charset="0"/>
                <a:ea typeface="Calibri" panose="020F0502020204030204" pitchFamily="34" charset="0"/>
                <a:cs typeface="Calibri" panose="020F0502020204030204" pitchFamily="34" charset="0"/>
              </a:rPr>
              <a:t>[Eckersley]</a:t>
            </a:r>
            <a:endParaRPr lang="en-US" sz="1000" dirty="0">
              <a:effectLst/>
              <a:latin typeface="Courier New" panose="02070309020205020404" pitchFamily="49" charset="0"/>
              <a:ea typeface="Calibri" panose="020F0502020204030204" pitchFamily="34" charset="0"/>
              <a:cs typeface="Calibri" panose="020F0502020204030204" pitchFamily="34" charset="0"/>
            </a:endParaRPr>
          </a:p>
          <a:p>
            <a:pPr marL="914400" marR="0" indent="-1371600">
              <a:lnSpc>
                <a:spcPct val="107000"/>
              </a:lnSpc>
              <a:spcBef>
                <a:spcPts val="0"/>
              </a:spcBef>
              <a:spcAft>
                <a:spcPts val="0"/>
              </a:spcAft>
            </a:pPr>
            <a:r>
              <a:rPr lang="en-US" sz="1000" b="1" dirty="0">
                <a:effectLst/>
                <a:latin typeface="Courier New" panose="02070309020205020404" pitchFamily="49" charset="0"/>
                <a:ea typeface="Calibri" panose="020F0502020204030204" pitchFamily="34" charset="0"/>
                <a:cs typeface="Calibri" panose="020F0502020204030204" pitchFamily="34" charset="0"/>
              </a:rPr>
              <a:t>[00:20.08]	“</a:t>
            </a:r>
            <a:r>
              <a:rPr lang="en-US" sz="1000" dirty="0">
                <a:effectLst/>
                <a:latin typeface="Courier New" panose="02070309020205020404" pitchFamily="49" charset="0"/>
                <a:ea typeface="Calibri" panose="020F0502020204030204" pitchFamily="34" charset="0"/>
                <a:cs typeface="Calibri" panose="020F0502020204030204" pitchFamily="34" charset="0"/>
              </a:rPr>
              <a:t>Hello everyone and thank you for coming.  I hope that you are all well and safe.  Welcome to the webinar on Tribal technical assistance, I am Karen Eckersley I am joined today by Cynthia McReynolds and Grace Liu.</a:t>
            </a:r>
          </a:p>
          <a:p>
            <a:pPr marL="914400" marR="0">
              <a:lnSpc>
                <a:spcPct val="107000"/>
              </a:lnSpc>
              <a:spcBef>
                <a:spcPts val="0"/>
              </a:spcBef>
              <a:spcAft>
                <a:spcPts val="0"/>
              </a:spcAft>
            </a:pPr>
            <a:r>
              <a:rPr lang="en-US" sz="1000" dirty="0">
                <a:effectLst/>
                <a:latin typeface="Courier New" panose="02070309020205020404" pitchFamily="49" charset="0"/>
                <a:ea typeface="Calibri" panose="020F0502020204030204" pitchFamily="34" charset="0"/>
                <a:cs typeface="Calibri" panose="020F0502020204030204" pitchFamily="34" charset="0"/>
              </a:rPr>
              <a:t>This webinar will be recorded and posted on our website so if you cannot access the video the chart package is also on the tribal technical assistance webpage.  That weblink is also on the email that Hector Garcia sent you on August 31</a:t>
            </a:r>
            <a:r>
              <a:rPr lang="en-US" sz="1000" baseline="30000" dirty="0">
                <a:effectLst/>
                <a:latin typeface="Courier New" panose="02070309020205020404" pitchFamily="49" charset="0"/>
                <a:ea typeface="Calibri" panose="020F0502020204030204" pitchFamily="34" charset="0"/>
                <a:cs typeface="Calibri" panose="020F0502020204030204" pitchFamily="34" charset="0"/>
              </a:rPr>
              <a:t>st</a:t>
            </a:r>
            <a:r>
              <a:rPr lang="en-US" sz="1000" dirty="0">
                <a:effectLst/>
                <a:latin typeface="Courier New" panose="02070309020205020404" pitchFamily="49" charset="0"/>
                <a:ea typeface="Calibri" panose="020F0502020204030204" pitchFamily="34" charset="0"/>
                <a:cs typeface="Calibri" panose="020F0502020204030204" pitchFamily="34" charset="0"/>
              </a:rPr>
              <a:t>.  </a:t>
            </a:r>
          </a:p>
          <a:p>
            <a:pPr marL="914400" marR="0" indent="-1371600">
              <a:lnSpc>
                <a:spcPct val="107000"/>
              </a:lnSpc>
              <a:spcBef>
                <a:spcPts val="0"/>
              </a:spcBef>
              <a:spcAft>
                <a:spcPts val="800"/>
              </a:spcAft>
            </a:pPr>
            <a:r>
              <a:rPr lang="en-US" sz="1000" b="1" dirty="0">
                <a:effectLst/>
                <a:latin typeface="Courier New" panose="02070309020205020404" pitchFamily="49" charset="0"/>
                <a:ea typeface="Calibri" panose="020F0502020204030204" pitchFamily="34" charset="0"/>
                <a:cs typeface="Calibri" panose="020F0502020204030204" pitchFamily="34" charset="0"/>
              </a:rPr>
              <a:t>[01:00]</a:t>
            </a:r>
            <a:r>
              <a:rPr lang="en-US" sz="1000" dirty="0">
                <a:effectLst/>
                <a:latin typeface="Courier New" panose="02070309020205020404" pitchFamily="49" charset="0"/>
                <a:ea typeface="Calibri" panose="020F0502020204030204" pitchFamily="34" charset="0"/>
                <a:cs typeface="Calibri" panose="020F0502020204030204" pitchFamily="34" charset="0"/>
              </a:rPr>
              <a:t>	Before we begin with the topic at hand, I would like to introduce a new resource for you, Ken Holbrook.  Ken is the CPUC’s tribal advisor and is available to meet with any of you for any reason. He is an enrolled member of the Pitt River and Maidu tribes.  You can reach him at </a:t>
            </a:r>
            <a:r>
              <a:rPr lang="en-US" sz="1000" u="sng" dirty="0">
                <a:solidFill>
                  <a:srgbClr val="0563C1"/>
                </a:solidFill>
                <a:effectLst/>
                <a:latin typeface="Courier New" panose="02070309020205020404" pitchFamily="49" charset="0"/>
                <a:ea typeface="Calibri" panose="020F0502020204030204" pitchFamily="34" charset="0"/>
                <a:cs typeface="Calibri" panose="020F0502020204030204" pitchFamily="34" charset="0"/>
                <a:hlinkClick r:id="rId3"/>
              </a:rPr>
              <a:t>Kenneth.holbrook@cpuc.ca.gov</a:t>
            </a:r>
            <a:r>
              <a:rPr lang="en-US" sz="1000" dirty="0">
                <a:effectLst/>
                <a:latin typeface="Courier New" panose="02070309020205020404" pitchFamily="49" charset="0"/>
                <a:ea typeface="Calibri" panose="020F0502020204030204" pitchFamily="34" charset="0"/>
                <a:cs typeface="Calibri" panose="020F0502020204030204" pitchFamily="34" charset="0"/>
              </a:rPr>
              <a:t>.  Or any of our other contacts can get you to him.  Ken could not attend today but he would definitely like to meet you.</a:t>
            </a:r>
          </a:p>
          <a:p>
            <a:r>
              <a:rPr lang="en-US" sz="1000" dirty="0">
                <a:effectLst/>
                <a:latin typeface="Courier New" panose="02070309020205020404" pitchFamily="49" charset="0"/>
                <a:ea typeface="Calibri" panose="020F0502020204030204" pitchFamily="34" charset="0"/>
                <a:cs typeface="Calibri" panose="020F0502020204030204" pitchFamily="34" charset="0"/>
              </a:rPr>
              <a:t>After my introductory remarks, you will hear from Cindy with an overview of the grants and then Grace will give you the detailed information on the application.  At the end of our presentations we’ll take questions from the audience.”</a:t>
            </a:r>
          </a:p>
          <a:p>
            <a:pPr eaLnBrk="1" hangingPunct="1"/>
            <a:endParaRPr lang="en-US" altLang="en-US" sz="1000" dirty="0"/>
          </a:p>
        </p:txBody>
      </p:sp>
      <p:sp>
        <p:nvSpPr>
          <p:cNvPr id="4" name="Slide Number Placeholder 3"/>
          <p:cNvSpPr>
            <a:spLocks noGrp="1"/>
          </p:cNvSpPr>
          <p:nvPr>
            <p:ph type="sldNum" sz="quarter" idx="5"/>
          </p:nvPr>
        </p:nvSpPr>
        <p:spPr/>
        <p:txBody>
          <a:bodyPr/>
          <a:lstStyle/>
          <a:p>
            <a:pPr>
              <a:defRPr/>
            </a:pPr>
            <a:fld id="{2B9CC4A2-F43B-4BA2-85EF-7537C24E75C3}" type="slidenum">
              <a:rPr lang="en-US" altLang="en-US" smtClean="0"/>
              <a:pPr>
                <a:defRPr/>
              </a:pPr>
              <a:t>2</a:t>
            </a:fld>
            <a:endParaRPr lang="en-US" altLang="en-US" dirty="0"/>
          </a:p>
        </p:txBody>
      </p:sp>
    </p:spTree>
    <p:extLst>
      <p:ext uri="{BB962C8B-B14F-4D97-AF65-F5344CB8AC3E}">
        <p14:creationId xmlns:p14="http://schemas.microsoft.com/office/powerpoint/2010/main" val="190710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01:49  - LET’S TAKE A LOOK AT SLIDE NUMBER THREE</a:t>
            </a:r>
          </a:p>
          <a:p>
            <a:r>
              <a:rPr lang="en-US" altLang="en-US" dirty="0"/>
              <a:t>   04:15 – I will turn you over to my colleague Cynthia McReynolds…Advance to Slide 4</a:t>
            </a:r>
          </a:p>
          <a:p>
            <a:endParaRPr lang="en-US" altLang="en-US" dirty="0"/>
          </a:p>
          <a:p>
            <a:endParaRPr lang="en-US" dirty="0"/>
          </a:p>
        </p:txBody>
      </p:sp>
      <p:sp>
        <p:nvSpPr>
          <p:cNvPr id="4" name="Slide Number Placeholder 3"/>
          <p:cNvSpPr>
            <a:spLocks noGrp="1"/>
          </p:cNvSpPr>
          <p:nvPr>
            <p:ph type="sldNum" sz="quarter" idx="5"/>
          </p:nvPr>
        </p:nvSpPr>
        <p:spPr/>
        <p:txBody>
          <a:bodyPr/>
          <a:lstStyle/>
          <a:p>
            <a:pPr>
              <a:defRPr/>
            </a:pPr>
            <a:fld id="{2B9CC4A2-F43B-4BA2-85EF-7537C24E75C3}" type="slidenum">
              <a:rPr lang="en-US" altLang="en-US" smtClean="0"/>
              <a:pPr>
                <a:defRPr/>
              </a:pPr>
              <a:t>3</a:t>
            </a:fld>
            <a:endParaRPr lang="en-US" altLang="en-US" dirty="0"/>
          </a:p>
        </p:txBody>
      </p:sp>
    </p:spTree>
    <p:extLst>
      <p:ext uri="{BB962C8B-B14F-4D97-AF65-F5344CB8AC3E}">
        <p14:creationId xmlns:p14="http://schemas.microsoft.com/office/powerpoint/2010/main" val="3088039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 04:15 – I will turn you over to my colleague Cynthia McReynolds…Advance to Slide 4</a:t>
            </a:r>
          </a:p>
          <a:p>
            <a:r>
              <a:rPr lang="en-US" dirty="0"/>
              <a:t>07:33 – I will next introduce you to Grace Liu…we’re looking at slide number 5</a:t>
            </a:r>
          </a:p>
        </p:txBody>
      </p:sp>
      <p:sp>
        <p:nvSpPr>
          <p:cNvPr id="4" name="Slide Number Placeholder 3"/>
          <p:cNvSpPr>
            <a:spLocks noGrp="1"/>
          </p:cNvSpPr>
          <p:nvPr>
            <p:ph type="sldNum" sz="quarter" idx="5"/>
          </p:nvPr>
        </p:nvSpPr>
        <p:spPr/>
        <p:txBody>
          <a:bodyPr/>
          <a:lstStyle/>
          <a:p>
            <a:pPr>
              <a:defRPr/>
            </a:pPr>
            <a:fld id="{2B9CC4A2-F43B-4BA2-85EF-7537C24E75C3}" type="slidenum">
              <a:rPr lang="en-US" altLang="en-US" smtClean="0"/>
              <a:pPr>
                <a:defRPr/>
              </a:pPr>
              <a:t>4</a:t>
            </a:fld>
            <a:endParaRPr lang="en-US" altLang="en-US" dirty="0"/>
          </a:p>
        </p:txBody>
      </p:sp>
    </p:spTree>
    <p:extLst>
      <p:ext uri="{BB962C8B-B14F-4D97-AF65-F5344CB8AC3E}">
        <p14:creationId xmlns:p14="http://schemas.microsoft.com/office/powerpoint/2010/main" val="1145797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5530C0C5-C665-4853-B0D9-11A81095FD02}"/>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332DF75C-DDCE-4C4B-8C64-6155214D9A0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07:33 – 7:53 – Advance slide - I will next introduce you to Grace Liu</a:t>
            </a:r>
          </a:p>
          <a:p>
            <a:endParaRPr lang="en-US" dirty="0"/>
          </a:p>
          <a:p>
            <a:r>
              <a:rPr lang="en-US" dirty="0"/>
              <a:t>07:36 – 9:40 - Grace Liu speaks, we’re looking at slide number 5</a:t>
            </a:r>
          </a:p>
          <a:p>
            <a:endParaRPr lang="en-US" dirty="0"/>
          </a:p>
        </p:txBody>
      </p:sp>
      <p:sp>
        <p:nvSpPr>
          <p:cNvPr id="9220" name="Slide Number Placeholder 3">
            <a:extLst>
              <a:ext uri="{FF2B5EF4-FFF2-40B4-BE49-F238E27FC236}">
                <a16:creationId xmlns:a16="http://schemas.microsoft.com/office/drawing/2014/main" id="{036ECB87-C382-44A7-9BFD-56628795383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72" indent="-285720">
              <a:defRPr>
                <a:solidFill>
                  <a:schemeClr val="tx1"/>
                </a:solidFill>
                <a:latin typeface="Arial" panose="020B0604020202020204" pitchFamily="34" charset="0"/>
              </a:defRPr>
            </a:lvl2pPr>
            <a:lvl3pPr marL="1142880" indent="-228576">
              <a:defRPr>
                <a:solidFill>
                  <a:schemeClr val="tx1"/>
                </a:solidFill>
                <a:latin typeface="Arial" panose="020B0604020202020204" pitchFamily="34" charset="0"/>
              </a:defRPr>
            </a:lvl3pPr>
            <a:lvl4pPr marL="1600032" indent="-228576">
              <a:defRPr>
                <a:solidFill>
                  <a:schemeClr val="tx1"/>
                </a:solidFill>
                <a:latin typeface="Arial" panose="020B0604020202020204" pitchFamily="34" charset="0"/>
              </a:defRPr>
            </a:lvl4pPr>
            <a:lvl5pPr marL="2057183" indent="-228576">
              <a:defRPr>
                <a:solidFill>
                  <a:schemeClr val="tx1"/>
                </a:solidFill>
                <a:latin typeface="Arial" panose="020B0604020202020204" pitchFamily="34" charset="0"/>
              </a:defRPr>
            </a:lvl5pPr>
            <a:lvl6pPr marL="2514335" indent="-228576" eaLnBrk="0" fontAlgn="base" hangingPunct="0">
              <a:spcBef>
                <a:spcPct val="0"/>
              </a:spcBef>
              <a:spcAft>
                <a:spcPct val="0"/>
              </a:spcAft>
              <a:defRPr>
                <a:solidFill>
                  <a:schemeClr val="tx1"/>
                </a:solidFill>
                <a:latin typeface="Arial" panose="020B0604020202020204" pitchFamily="34" charset="0"/>
              </a:defRPr>
            </a:lvl6pPr>
            <a:lvl7pPr marL="2971487" indent="-228576" eaLnBrk="0" fontAlgn="base" hangingPunct="0">
              <a:spcBef>
                <a:spcPct val="0"/>
              </a:spcBef>
              <a:spcAft>
                <a:spcPct val="0"/>
              </a:spcAft>
              <a:defRPr>
                <a:solidFill>
                  <a:schemeClr val="tx1"/>
                </a:solidFill>
                <a:latin typeface="Arial" panose="020B0604020202020204" pitchFamily="34" charset="0"/>
              </a:defRPr>
            </a:lvl7pPr>
            <a:lvl8pPr marL="3428638" indent="-228576" eaLnBrk="0" fontAlgn="base" hangingPunct="0">
              <a:spcBef>
                <a:spcPct val="0"/>
              </a:spcBef>
              <a:spcAft>
                <a:spcPct val="0"/>
              </a:spcAft>
              <a:defRPr>
                <a:solidFill>
                  <a:schemeClr val="tx1"/>
                </a:solidFill>
                <a:latin typeface="Arial" panose="020B0604020202020204" pitchFamily="34" charset="0"/>
              </a:defRPr>
            </a:lvl8pPr>
            <a:lvl9pPr marL="3885790" indent="-228576" eaLnBrk="0" fontAlgn="base" hangingPunct="0">
              <a:spcBef>
                <a:spcPct val="0"/>
              </a:spcBef>
              <a:spcAft>
                <a:spcPct val="0"/>
              </a:spcAft>
              <a:defRPr>
                <a:solidFill>
                  <a:schemeClr val="tx1"/>
                </a:solidFill>
                <a:latin typeface="Arial" panose="020B0604020202020204" pitchFamily="34" charset="0"/>
              </a:defRPr>
            </a:lvl9pPr>
          </a:lstStyle>
          <a:p>
            <a:fld id="{183A2593-3D86-4FB1-BB60-AF0FAD92F8C9}" type="slidenum">
              <a:rPr lang="en-US" altLang="en-US" smtClean="0"/>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B5575C6C-9C7B-460A-B78F-596EFEA32E0D}"/>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88D75468-9DA5-45D0-82C7-4558D7C79C3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9:40 - Grace Liu…moving to the next slide, slide number 6</a:t>
            </a:r>
          </a:p>
          <a:p>
            <a:r>
              <a:rPr lang="en-US" altLang="en-US" dirty="0"/>
              <a:t>10:14 – …switch to the application package</a:t>
            </a:r>
          </a:p>
          <a:p>
            <a:r>
              <a:rPr lang="en-US" altLang="en-US"/>
              <a:t>11:23 – restart here</a:t>
            </a:r>
            <a:endParaRPr lang="en-US" altLang="en-US" dirty="0"/>
          </a:p>
          <a:p>
            <a:r>
              <a:rPr lang="en-US" altLang="en-US" dirty="0"/>
              <a:t>22:39:  EXCEL INITIAL APEARANCE</a:t>
            </a:r>
          </a:p>
          <a:p>
            <a:endParaRPr lang="en-US" altLang="en-US" dirty="0"/>
          </a:p>
          <a:p>
            <a:endParaRPr lang="en-US" altLang="en-US" dirty="0"/>
          </a:p>
          <a:p>
            <a:r>
              <a:rPr lang="en-US" altLang="en-US" dirty="0"/>
              <a:t>2:26:  AUDIO, “STARTS WITH APPENDIX A…”</a:t>
            </a:r>
          </a:p>
          <a:p>
            <a:endParaRPr lang="en-US" altLang="en-US" dirty="0"/>
          </a:p>
          <a:p>
            <a:r>
              <a:rPr lang="en-US" altLang="en-US" dirty="0"/>
              <a:t>22:59 - 23:02  - WEX - {ARROW HOVERS “GREEN AREA”}</a:t>
            </a:r>
          </a:p>
          <a:p>
            <a:r>
              <a:rPr lang="en-US" altLang="en-US" dirty="0"/>
              <a:t>13:34:  AUDIO, ECKERSLEY:  “CAN YOU EXPAND, EXPAND…</a:t>
            </a:r>
          </a:p>
          <a:p>
            <a:r>
              <a:rPr lang="en-US" altLang="en-US" dirty="0"/>
              <a:t>EXCEL</a:t>
            </a:r>
          </a:p>
          <a:p>
            <a:r>
              <a:rPr lang="en-US" altLang="en-US" dirty="0"/>
              <a:t>AUDIO:  I WOULD LIKE TO SWITCH YOU TO THESE FORMS, 11:12 IN AUDIO FILE.</a:t>
            </a:r>
          </a:p>
          <a:p>
            <a:r>
              <a:rPr lang="en-US" altLang="en-US" dirty="0"/>
              <a:t>WEX:  INITIAL EXCEL APPEARANCE AT OR ABOUT 22:39</a:t>
            </a:r>
          </a:p>
          <a:p>
            <a:r>
              <a:rPr lang="en-US" altLang="en-US" dirty="0"/>
              <a:t>11:28:  CAN I PLEASE SWITCH TO EXCEL APP PACKAGE</a:t>
            </a:r>
          </a:p>
          <a:p>
            <a:r>
              <a:rPr lang="en-US" altLang="en-US" dirty="0"/>
              <a:t>11:36:  ONE MOMENT GRACE WE ARE EXPERIENCING TECHNICAL ISSUES.</a:t>
            </a:r>
          </a:p>
          <a:p>
            <a:r>
              <a:rPr lang="en-US" altLang="en-US" dirty="0"/>
              <a:t>11:57:  GRACE DO YOU HAVE THE FILE ON YOUR COMPUTER.</a:t>
            </a:r>
          </a:p>
          <a:p>
            <a:r>
              <a:rPr lang="en-US" altLang="en-US" dirty="0"/>
              <a:t>12:13:  YOU ARE NOW THE PRESENTER, “THANK YOU.”</a:t>
            </a:r>
          </a:p>
          <a:p>
            <a:r>
              <a:rPr lang="en-US" altLang="en-US" dirty="0"/>
              <a:t>12:26:  OKAY SO THE APPLICATION PACKAGE STARTS WITH THE APPENDIX A1 CHECKLIST.  IT IS TO ASSIST YOU WITH THE COMPLETENESS OF YOUR APPLICATION…</a:t>
            </a:r>
          </a:p>
          <a:p>
            <a:r>
              <a:rPr lang="en-US" altLang="en-US" dirty="0"/>
              <a:t>12:33 = 22:52:  YOU WILL NEED TO COMPLETE WITH ALL THE GREEN SHADED AREAS ON THIS CHECKLIST</a:t>
            </a:r>
          </a:p>
          <a:p>
            <a:r>
              <a:rPr lang="en-US" altLang="en-US" dirty="0"/>
              <a:t>REALTIME - 1:13:51</a:t>
            </a:r>
          </a:p>
        </p:txBody>
      </p:sp>
      <p:sp>
        <p:nvSpPr>
          <p:cNvPr id="11268" name="Slide Number Placeholder 3">
            <a:extLst>
              <a:ext uri="{FF2B5EF4-FFF2-40B4-BE49-F238E27FC236}">
                <a16:creationId xmlns:a16="http://schemas.microsoft.com/office/drawing/2014/main" id="{ACEC2836-5A31-46B9-9A15-1835C6FA9E2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72" indent="-285720">
              <a:defRPr>
                <a:solidFill>
                  <a:schemeClr val="tx1"/>
                </a:solidFill>
                <a:latin typeface="Arial" panose="020B0604020202020204" pitchFamily="34" charset="0"/>
              </a:defRPr>
            </a:lvl2pPr>
            <a:lvl3pPr marL="1142880" indent="-228576">
              <a:defRPr>
                <a:solidFill>
                  <a:schemeClr val="tx1"/>
                </a:solidFill>
                <a:latin typeface="Arial" panose="020B0604020202020204" pitchFamily="34" charset="0"/>
              </a:defRPr>
            </a:lvl3pPr>
            <a:lvl4pPr marL="1600032" indent="-228576">
              <a:defRPr>
                <a:solidFill>
                  <a:schemeClr val="tx1"/>
                </a:solidFill>
                <a:latin typeface="Arial" panose="020B0604020202020204" pitchFamily="34" charset="0"/>
              </a:defRPr>
            </a:lvl4pPr>
            <a:lvl5pPr marL="2057183" indent="-228576">
              <a:defRPr>
                <a:solidFill>
                  <a:schemeClr val="tx1"/>
                </a:solidFill>
                <a:latin typeface="Arial" panose="020B0604020202020204" pitchFamily="34" charset="0"/>
              </a:defRPr>
            </a:lvl5pPr>
            <a:lvl6pPr marL="2514335" indent="-228576" eaLnBrk="0" fontAlgn="base" hangingPunct="0">
              <a:spcBef>
                <a:spcPct val="0"/>
              </a:spcBef>
              <a:spcAft>
                <a:spcPct val="0"/>
              </a:spcAft>
              <a:defRPr>
                <a:solidFill>
                  <a:schemeClr val="tx1"/>
                </a:solidFill>
                <a:latin typeface="Arial" panose="020B0604020202020204" pitchFamily="34" charset="0"/>
              </a:defRPr>
            </a:lvl6pPr>
            <a:lvl7pPr marL="2971487" indent="-228576" eaLnBrk="0" fontAlgn="base" hangingPunct="0">
              <a:spcBef>
                <a:spcPct val="0"/>
              </a:spcBef>
              <a:spcAft>
                <a:spcPct val="0"/>
              </a:spcAft>
              <a:defRPr>
                <a:solidFill>
                  <a:schemeClr val="tx1"/>
                </a:solidFill>
                <a:latin typeface="Arial" panose="020B0604020202020204" pitchFamily="34" charset="0"/>
              </a:defRPr>
            </a:lvl7pPr>
            <a:lvl8pPr marL="3428638" indent="-228576" eaLnBrk="0" fontAlgn="base" hangingPunct="0">
              <a:spcBef>
                <a:spcPct val="0"/>
              </a:spcBef>
              <a:spcAft>
                <a:spcPct val="0"/>
              </a:spcAft>
              <a:defRPr>
                <a:solidFill>
                  <a:schemeClr val="tx1"/>
                </a:solidFill>
                <a:latin typeface="Arial" panose="020B0604020202020204" pitchFamily="34" charset="0"/>
              </a:defRPr>
            </a:lvl8pPr>
            <a:lvl9pPr marL="3885790" indent="-228576" eaLnBrk="0" fontAlgn="base" hangingPunct="0">
              <a:spcBef>
                <a:spcPct val="0"/>
              </a:spcBef>
              <a:spcAft>
                <a:spcPct val="0"/>
              </a:spcAft>
              <a:defRPr>
                <a:solidFill>
                  <a:schemeClr val="tx1"/>
                </a:solidFill>
                <a:latin typeface="Arial" panose="020B0604020202020204" pitchFamily="34" charset="0"/>
              </a:defRPr>
            </a:lvl9pPr>
          </a:lstStyle>
          <a:p>
            <a:fld id="{63327038-08DF-4555-A732-73B8C513A82A}" type="slidenum">
              <a:rPr lang="en-US" altLang="en-US" smtClean="0"/>
              <a:pPr/>
              <a:t>6</a:t>
            </a:fld>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C0E3FAD8-3AF2-4603-A08B-49EA43C3A018}"/>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5384788B-A7DB-4F5B-8520-0F8E3DABB95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316" name="Slide Number Placeholder 3">
            <a:extLst>
              <a:ext uri="{FF2B5EF4-FFF2-40B4-BE49-F238E27FC236}">
                <a16:creationId xmlns:a16="http://schemas.microsoft.com/office/drawing/2014/main" id="{0EB0C250-CA05-455A-BAAD-39DDC093909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72" indent="-285720">
              <a:defRPr>
                <a:solidFill>
                  <a:schemeClr val="tx1"/>
                </a:solidFill>
                <a:latin typeface="Arial" panose="020B0604020202020204" pitchFamily="34" charset="0"/>
              </a:defRPr>
            </a:lvl2pPr>
            <a:lvl3pPr marL="1142880" indent="-228576">
              <a:defRPr>
                <a:solidFill>
                  <a:schemeClr val="tx1"/>
                </a:solidFill>
                <a:latin typeface="Arial" panose="020B0604020202020204" pitchFamily="34" charset="0"/>
              </a:defRPr>
            </a:lvl3pPr>
            <a:lvl4pPr marL="1600032" indent="-228576">
              <a:defRPr>
                <a:solidFill>
                  <a:schemeClr val="tx1"/>
                </a:solidFill>
                <a:latin typeface="Arial" panose="020B0604020202020204" pitchFamily="34" charset="0"/>
              </a:defRPr>
            </a:lvl4pPr>
            <a:lvl5pPr marL="2057183" indent="-228576">
              <a:defRPr>
                <a:solidFill>
                  <a:schemeClr val="tx1"/>
                </a:solidFill>
                <a:latin typeface="Arial" panose="020B0604020202020204" pitchFamily="34" charset="0"/>
              </a:defRPr>
            </a:lvl5pPr>
            <a:lvl6pPr marL="2514335" indent="-228576" eaLnBrk="0" fontAlgn="base" hangingPunct="0">
              <a:spcBef>
                <a:spcPct val="0"/>
              </a:spcBef>
              <a:spcAft>
                <a:spcPct val="0"/>
              </a:spcAft>
              <a:defRPr>
                <a:solidFill>
                  <a:schemeClr val="tx1"/>
                </a:solidFill>
                <a:latin typeface="Arial" panose="020B0604020202020204" pitchFamily="34" charset="0"/>
              </a:defRPr>
            </a:lvl6pPr>
            <a:lvl7pPr marL="2971487" indent="-228576" eaLnBrk="0" fontAlgn="base" hangingPunct="0">
              <a:spcBef>
                <a:spcPct val="0"/>
              </a:spcBef>
              <a:spcAft>
                <a:spcPct val="0"/>
              </a:spcAft>
              <a:defRPr>
                <a:solidFill>
                  <a:schemeClr val="tx1"/>
                </a:solidFill>
                <a:latin typeface="Arial" panose="020B0604020202020204" pitchFamily="34" charset="0"/>
              </a:defRPr>
            </a:lvl7pPr>
            <a:lvl8pPr marL="3428638" indent="-228576" eaLnBrk="0" fontAlgn="base" hangingPunct="0">
              <a:spcBef>
                <a:spcPct val="0"/>
              </a:spcBef>
              <a:spcAft>
                <a:spcPct val="0"/>
              </a:spcAft>
              <a:defRPr>
                <a:solidFill>
                  <a:schemeClr val="tx1"/>
                </a:solidFill>
                <a:latin typeface="Arial" panose="020B0604020202020204" pitchFamily="34" charset="0"/>
              </a:defRPr>
            </a:lvl8pPr>
            <a:lvl9pPr marL="3885790" indent="-228576" eaLnBrk="0" fontAlgn="base" hangingPunct="0">
              <a:spcBef>
                <a:spcPct val="0"/>
              </a:spcBef>
              <a:spcAft>
                <a:spcPct val="0"/>
              </a:spcAft>
              <a:defRPr>
                <a:solidFill>
                  <a:schemeClr val="tx1"/>
                </a:solidFill>
                <a:latin typeface="Arial" panose="020B0604020202020204" pitchFamily="34" charset="0"/>
              </a:defRPr>
            </a:lvl9pPr>
          </a:lstStyle>
          <a:p>
            <a:fld id="{D681677E-818F-4013-AB11-6C80F5BBB2ED}" type="slidenum">
              <a:rPr lang="en-US" altLang="en-US" smtClean="0"/>
              <a:pPr/>
              <a:t>10</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2B9CC4A2-F43B-4BA2-85EF-7537C24E75C3}" type="slidenum">
              <a:rPr lang="en-US" altLang="en-US" smtClean="0"/>
              <a:pPr>
                <a:defRPr/>
              </a:pPr>
              <a:t>11</a:t>
            </a:fld>
            <a:endParaRPr lang="en-US" altLang="en-US" dirty="0"/>
          </a:p>
        </p:txBody>
      </p:sp>
    </p:spTree>
    <p:extLst>
      <p:ext uri="{BB962C8B-B14F-4D97-AF65-F5344CB8AC3E}">
        <p14:creationId xmlns:p14="http://schemas.microsoft.com/office/powerpoint/2010/main" val="1342852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C3A7790E-3032-4C0F-AEDE-B76B2041B0AF}"/>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B14F38F0-7457-4FC6-9984-BBA0816E999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6388" name="Slide Number Placeholder 3">
            <a:extLst>
              <a:ext uri="{FF2B5EF4-FFF2-40B4-BE49-F238E27FC236}">
                <a16:creationId xmlns:a16="http://schemas.microsoft.com/office/drawing/2014/main" id="{37E421FF-0552-49CE-B4CB-EE9DC2A0DE9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72" indent="-285720">
              <a:defRPr>
                <a:solidFill>
                  <a:schemeClr val="tx1"/>
                </a:solidFill>
                <a:latin typeface="Arial" panose="020B0604020202020204" pitchFamily="34" charset="0"/>
              </a:defRPr>
            </a:lvl2pPr>
            <a:lvl3pPr marL="1142880" indent="-228576">
              <a:defRPr>
                <a:solidFill>
                  <a:schemeClr val="tx1"/>
                </a:solidFill>
                <a:latin typeface="Arial" panose="020B0604020202020204" pitchFamily="34" charset="0"/>
              </a:defRPr>
            </a:lvl3pPr>
            <a:lvl4pPr marL="1600032" indent="-228576">
              <a:defRPr>
                <a:solidFill>
                  <a:schemeClr val="tx1"/>
                </a:solidFill>
                <a:latin typeface="Arial" panose="020B0604020202020204" pitchFamily="34" charset="0"/>
              </a:defRPr>
            </a:lvl4pPr>
            <a:lvl5pPr marL="2057183" indent="-228576">
              <a:defRPr>
                <a:solidFill>
                  <a:schemeClr val="tx1"/>
                </a:solidFill>
                <a:latin typeface="Arial" panose="020B0604020202020204" pitchFamily="34" charset="0"/>
              </a:defRPr>
            </a:lvl5pPr>
            <a:lvl6pPr marL="2514335" indent="-228576" eaLnBrk="0" fontAlgn="base" hangingPunct="0">
              <a:spcBef>
                <a:spcPct val="0"/>
              </a:spcBef>
              <a:spcAft>
                <a:spcPct val="0"/>
              </a:spcAft>
              <a:defRPr>
                <a:solidFill>
                  <a:schemeClr val="tx1"/>
                </a:solidFill>
                <a:latin typeface="Arial" panose="020B0604020202020204" pitchFamily="34" charset="0"/>
              </a:defRPr>
            </a:lvl6pPr>
            <a:lvl7pPr marL="2971487" indent="-228576" eaLnBrk="0" fontAlgn="base" hangingPunct="0">
              <a:spcBef>
                <a:spcPct val="0"/>
              </a:spcBef>
              <a:spcAft>
                <a:spcPct val="0"/>
              </a:spcAft>
              <a:defRPr>
                <a:solidFill>
                  <a:schemeClr val="tx1"/>
                </a:solidFill>
                <a:latin typeface="Arial" panose="020B0604020202020204" pitchFamily="34" charset="0"/>
              </a:defRPr>
            </a:lvl7pPr>
            <a:lvl8pPr marL="3428638" indent="-228576" eaLnBrk="0" fontAlgn="base" hangingPunct="0">
              <a:spcBef>
                <a:spcPct val="0"/>
              </a:spcBef>
              <a:spcAft>
                <a:spcPct val="0"/>
              </a:spcAft>
              <a:defRPr>
                <a:solidFill>
                  <a:schemeClr val="tx1"/>
                </a:solidFill>
                <a:latin typeface="Arial" panose="020B0604020202020204" pitchFamily="34" charset="0"/>
              </a:defRPr>
            </a:lvl8pPr>
            <a:lvl9pPr marL="3885790" indent="-228576" eaLnBrk="0" fontAlgn="base" hangingPunct="0">
              <a:spcBef>
                <a:spcPct val="0"/>
              </a:spcBef>
              <a:spcAft>
                <a:spcPct val="0"/>
              </a:spcAft>
              <a:defRPr>
                <a:solidFill>
                  <a:schemeClr val="tx1"/>
                </a:solidFill>
                <a:latin typeface="Arial" panose="020B0604020202020204" pitchFamily="34" charset="0"/>
              </a:defRPr>
            </a:lvl9pPr>
          </a:lstStyle>
          <a:p>
            <a:fld id="{88945A32-9275-4816-AB49-E5828356336D}" type="slidenum">
              <a:rPr lang="en-US" altLang="en-US" smtClean="0"/>
              <a:pPr/>
              <a:t>12</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C4353906-CA76-4623-9DD5-8A4E16E0A6E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7FEBA2F-A9F4-49BB-9CF5-A83E3D75C57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92682A4D-7C99-4864-B5B1-9856F2122B4C}"/>
              </a:ext>
            </a:extLst>
          </p:cNvPr>
          <p:cNvSpPr>
            <a:spLocks noGrp="1" noChangeArrowheads="1"/>
          </p:cNvSpPr>
          <p:nvPr>
            <p:ph type="sldNum" sz="quarter" idx="12"/>
          </p:nvPr>
        </p:nvSpPr>
        <p:spPr>
          <a:ln/>
        </p:spPr>
        <p:txBody>
          <a:bodyPr/>
          <a:lstStyle>
            <a:lvl1pPr>
              <a:defRPr/>
            </a:lvl1pPr>
          </a:lstStyle>
          <a:p>
            <a:pPr>
              <a:defRPr/>
            </a:pPr>
            <a:fld id="{3792C3B4-E9F0-4E60-B966-63199F4AC8A7}" type="slidenum">
              <a:rPr lang="en-US" altLang="en-US"/>
              <a:pPr>
                <a:defRPr/>
              </a:pPr>
              <a:t>‹#›</a:t>
            </a:fld>
            <a:endParaRPr lang="en-US" altLang="en-US" dirty="0"/>
          </a:p>
        </p:txBody>
      </p:sp>
    </p:spTree>
    <p:extLst>
      <p:ext uri="{BB962C8B-B14F-4D97-AF65-F5344CB8AC3E}">
        <p14:creationId xmlns:p14="http://schemas.microsoft.com/office/powerpoint/2010/main" val="325147005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63CBC3A-D836-4B33-B1EF-8CEB93BE994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E6F589F-5D9A-466D-8E02-9F93034CBA7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0996A1A5-F283-4594-B29D-E4F85C6A3AAF}"/>
              </a:ext>
            </a:extLst>
          </p:cNvPr>
          <p:cNvSpPr>
            <a:spLocks noGrp="1" noChangeArrowheads="1"/>
          </p:cNvSpPr>
          <p:nvPr>
            <p:ph type="sldNum" sz="quarter" idx="12"/>
          </p:nvPr>
        </p:nvSpPr>
        <p:spPr>
          <a:ln/>
        </p:spPr>
        <p:txBody>
          <a:bodyPr/>
          <a:lstStyle>
            <a:lvl1pPr>
              <a:defRPr/>
            </a:lvl1pPr>
          </a:lstStyle>
          <a:p>
            <a:pPr>
              <a:defRPr/>
            </a:pPr>
            <a:fld id="{4DF4316C-5E2F-4B3A-B632-5198CA93A474}" type="slidenum">
              <a:rPr lang="en-US" altLang="en-US"/>
              <a:pPr>
                <a:defRPr/>
              </a:pPr>
              <a:t>‹#›</a:t>
            </a:fld>
            <a:endParaRPr lang="en-US" altLang="en-US" dirty="0"/>
          </a:p>
        </p:txBody>
      </p:sp>
    </p:spTree>
    <p:extLst>
      <p:ext uri="{BB962C8B-B14F-4D97-AF65-F5344CB8AC3E}">
        <p14:creationId xmlns:p14="http://schemas.microsoft.com/office/powerpoint/2010/main" val="235662355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38200"/>
            <a:ext cx="2057400" cy="5287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838200"/>
            <a:ext cx="6019800" cy="5287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881BA82-AD4E-4C3B-AA85-3D11E2C5C94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09C5C28-DAEC-4733-BB8D-46EB674C3C0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7F6C65BD-622F-4B6D-9095-FCD6B2466E31}"/>
              </a:ext>
            </a:extLst>
          </p:cNvPr>
          <p:cNvSpPr>
            <a:spLocks noGrp="1" noChangeArrowheads="1"/>
          </p:cNvSpPr>
          <p:nvPr>
            <p:ph type="sldNum" sz="quarter" idx="12"/>
          </p:nvPr>
        </p:nvSpPr>
        <p:spPr>
          <a:ln/>
        </p:spPr>
        <p:txBody>
          <a:bodyPr/>
          <a:lstStyle>
            <a:lvl1pPr>
              <a:defRPr/>
            </a:lvl1pPr>
          </a:lstStyle>
          <a:p>
            <a:pPr>
              <a:defRPr/>
            </a:pPr>
            <a:fld id="{4BA0642B-F153-4E1C-9955-A360B03EFF9C}" type="slidenum">
              <a:rPr lang="en-US" altLang="en-US"/>
              <a:pPr>
                <a:defRPr/>
              </a:pPr>
              <a:t>‹#›</a:t>
            </a:fld>
            <a:endParaRPr lang="en-US" altLang="en-US" dirty="0"/>
          </a:p>
        </p:txBody>
      </p:sp>
    </p:spTree>
    <p:extLst>
      <p:ext uri="{BB962C8B-B14F-4D97-AF65-F5344CB8AC3E}">
        <p14:creationId xmlns:p14="http://schemas.microsoft.com/office/powerpoint/2010/main" val="83525006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990600"/>
          </a:xfrm>
        </p:spPr>
        <p:txBody>
          <a:bodyPr/>
          <a:lstStyle/>
          <a:p>
            <a:r>
              <a:rPr lang="en-US"/>
              <a:t>Click to edit Master title style</a:t>
            </a:r>
          </a:p>
        </p:txBody>
      </p:sp>
      <p:sp>
        <p:nvSpPr>
          <p:cNvPr id="3" name="Text Placeholder 2"/>
          <p:cNvSpPr>
            <a:spLocks noGrp="1"/>
          </p:cNvSpPr>
          <p:nvPr>
            <p:ph type="body" sz="half" idx="1"/>
          </p:nvPr>
        </p:nvSpPr>
        <p:spPr>
          <a:xfrm>
            <a:off x="457200" y="2057400"/>
            <a:ext cx="4038600" cy="4068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4038600" cy="4068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F7272D0-532A-4160-836E-D96A6486B96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6B51C46-A103-4921-A1BA-E0DC08D7BB4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8">
            <a:extLst>
              <a:ext uri="{FF2B5EF4-FFF2-40B4-BE49-F238E27FC236}">
                <a16:creationId xmlns:a16="http://schemas.microsoft.com/office/drawing/2014/main" id="{D19477C9-7114-4A0E-BDBB-37791CC0940B}"/>
              </a:ext>
            </a:extLst>
          </p:cNvPr>
          <p:cNvSpPr>
            <a:spLocks noGrp="1" noChangeArrowheads="1"/>
          </p:cNvSpPr>
          <p:nvPr>
            <p:ph type="sldNum" sz="quarter" idx="12"/>
          </p:nvPr>
        </p:nvSpPr>
        <p:spPr>
          <a:ln/>
        </p:spPr>
        <p:txBody>
          <a:bodyPr/>
          <a:lstStyle>
            <a:lvl1pPr>
              <a:defRPr/>
            </a:lvl1pPr>
          </a:lstStyle>
          <a:p>
            <a:pPr>
              <a:defRPr/>
            </a:pPr>
            <a:fld id="{882859F6-F1F4-42D0-A0EF-135B6BEEE5CC}" type="slidenum">
              <a:rPr lang="en-US" altLang="en-US"/>
              <a:pPr>
                <a:defRPr/>
              </a:pPr>
              <a:t>‹#›</a:t>
            </a:fld>
            <a:endParaRPr lang="en-US" altLang="en-US" dirty="0"/>
          </a:p>
        </p:txBody>
      </p:sp>
    </p:spTree>
    <p:extLst>
      <p:ext uri="{BB962C8B-B14F-4D97-AF65-F5344CB8AC3E}">
        <p14:creationId xmlns:p14="http://schemas.microsoft.com/office/powerpoint/2010/main" val="59732841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CAE7310-0172-41C9-9F24-07C4627D279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ABCF0EC-9E7B-408A-B902-C242712D9EB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F79CA41B-E69F-4C4E-A796-C8579DDFEE4F}"/>
              </a:ext>
            </a:extLst>
          </p:cNvPr>
          <p:cNvSpPr>
            <a:spLocks noGrp="1" noChangeArrowheads="1"/>
          </p:cNvSpPr>
          <p:nvPr>
            <p:ph type="sldNum" sz="quarter" idx="12"/>
          </p:nvPr>
        </p:nvSpPr>
        <p:spPr>
          <a:ln/>
        </p:spPr>
        <p:txBody>
          <a:bodyPr/>
          <a:lstStyle>
            <a:lvl1pPr>
              <a:defRPr/>
            </a:lvl1pPr>
          </a:lstStyle>
          <a:p>
            <a:pPr>
              <a:defRPr/>
            </a:pPr>
            <a:fld id="{0D4B37FF-EF38-4B9C-AB4D-11355AB7E53D}" type="slidenum">
              <a:rPr lang="en-US" altLang="en-US"/>
              <a:pPr>
                <a:defRPr/>
              </a:pPr>
              <a:t>‹#›</a:t>
            </a:fld>
            <a:endParaRPr lang="en-US" altLang="en-US" dirty="0"/>
          </a:p>
        </p:txBody>
      </p:sp>
    </p:spTree>
    <p:extLst>
      <p:ext uri="{BB962C8B-B14F-4D97-AF65-F5344CB8AC3E}">
        <p14:creationId xmlns:p14="http://schemas.microsoft.com/office/powerpoint/2010/main" val="184037222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290C060B-D032-41DD-A202-7E80B99B2CB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8FF6F1D-1EC0-427C-93F7-E4C3D81676B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CF93CD87-296C-4B6A-8DE6-A30CC05BAE58}"/>
              </a:ext>
            </a:extLst>
          </p:cNvPr>
          <p:cNvSpPr>
            <a:spLocks noGrp="1" noChangeArrowheads="1"/>
          </p:cNvSpPr>
          <p:nvPr>
            <p:ph type="sldNum" sz="quarter" idx="12"/>
          </p:nvPr>
        </p:nvSpPr>
        <p:spPr>
          <a:ln/>
        </p:spPr>
        <p:txBody>
          <a:bodyPr/>
          <a:lstStyle>
            <a:lvl1pPr>
              <a:defRPr/>
            </a:lvl1pPr>
          </a:lstStyle>
          <a:p>
            <a:pPr>
              <a:defRPr/>
            </a:pPr>
            <a:fld id="{0D933FF7-A6FD-4503-BB00-67E4FB5C9912}" type="slidenum">
              <a:rPr lang="en-US" altLang="en-US"/>
              <a:pPr>
                <a:defRPr/>
              </a:pPr>
              <a:t>‹#›</a:t>
            </a:fld>
            <a:endParaRPr lang="en-US" altLang="en-US" dirty="0"/>
          </a:p>
        </p:txBody>
      </p:sp>
    </p:spTree>
    <p:extLst>
      <p:ext uri="{BB962C8B-B14F-4D97-AF65-F5344CB8AC3E}">
        <p14:creationId xmlns:p14="http://schemas.microsoft.com/office/powerpoint/2010/main" val="75587555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057400"/>
            <a:ext cx="4038600" cy="4068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4038600" cy="4068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4BD1A84-297D-442A-AC15-81119AD8813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E8BDA42-776A-4CE6-B64B-3177A070696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8">
            <a:extLst>
              <a:ext uri="{FF2B5EF4-FFF2-40B4-BE49-F238E27FC236}">
                <a16:creationId xmlns:a16="http://schemas.microsoft.com/office/drawing/2014/main" id="{75034D4F-460E-4610-96E5-430D82BB0828}"/>
              </a:ext>
            </a:extLst>
          </p:cNvPr>
          <p:cNvSpPr>
            <a:spLocks noGrp="1" noChangeArrowheads="1"/>
          </p:cNvSpPr>
          <p:nvPr>
            <p:ph type="sldNum" sz="quarter" idx="12"/>
          </p:nvPr>
        </p:nvSpPr>
        <p:spPr>
          <a:ln/>
        </p:spPr>
        <p:txBody>
          <a:bodyPr/>
          <a:lstStyle>
            <a:lvl1pPr>
              <a:defRPr/>
            </a:lvl1pPr>
          </a:lstStyle>
          <a:p>
            <a:pPr>
              <a:defRPr/>
            </a:pPr>
            <a:fld id="{08A20B5F-5B82-459D-B173-1CDFF072AE69}" type="slidenum">
              <a:rPr lang="en-US" altLang="en-US"/>
              <a:pPr>
                <a:defRPr/>
              </a:pPr>
              <a:t>‹#›</a:t>
            </a:fld>
            <a:endParaRPr lang="en-US" altLang="en-US" dirty="0"/>
          </a:p>
        </p:txBody>
      </p:sp>
    </p:spTree>
    <p:extLst>
      <p:ext uri="{BB962C8B-B14F-4D97-AF65-F5344CB8AC3E}">
        <p14:creationId xmlns:p14="http://schemas.microsoft.com/office/powerpoint/2010/main" val="320866695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DE242F6-0B80-4872-96E4-D188C475632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CF4E8DDC-A907-4022-A94F-3BF1C00D03B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8">
            <a:extLst>
              <a:ext uri="{FF2B5EF4-FFF2-40B4-BE49-F238E27FC236}">
                <a16:creationId xmlns:a16="http://schemas.microsoft.com/office/drawing/2014/main" id="{E61B37F3-B917-4631-B7C9-819AEDAF35E7}"/>
              </a:ext>
            </a:extLst>
          </p:cNvPr>
          <p:cNvSpPr>
            <a:spLocks noGrp="1" noChangeArrowheads="1"/>
          </p:cNvSpPr>
          <p:nvPr>
            <p:ph type="sldNum" sz="quarter" idx="12"/>
          </p:nvPr>
        </p:nvSpPr>
        <p:spPr>
          <a:ln/>
        </p:spPr>
        <p:txBody>
          <a:bodyPr/>
          <a:lstStyle>
            <a:lvl1pPr>
              <a:defRPr/>
            </a:lvl1pPr>
          </a:lstStyle>
          <a:p>
            <a:pPr>
              <a:defRPr/>
            </a:pPr>
            <a:fld id="{538F10AD-DD6B-4DB6-815C-20643E3EBF48}" type="slidenum">
              <a:rPr lang="en-US" altLang="en-US"/>
              <a:pPr>
                <a:defRPr/>
              </a:pPr>
              <a:t>‹#›</a:t>
            </a:fld>
            <a:endParaRPr lang="en-US" altLang="en-US" dirty="0"/>
          </a:p>
        </p:txBody>
      </p:sp>
    </p:spTree>
    <p:extLst>
      <p:ext uri="{BB962C8B-B14F-4D97-AF65-F5344CB8AC3E}">
        <p14:creationId xmlns:p14="http://schemas.microsoft.com/office/powerpoint/2010/main" val="145172101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AD69BB3-D258-4D0A-B8C6-7A171281FD9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A8EA4076-E3B6-4868-A2E7-4021ED5E988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DCC8F055-BD5C-4D2F-B350-5F1A5FDB747D}"/>
              </a:ext>
            </a:extLst>
          </p:cNvPr>
          <p:cNvSpPr>
            <a:spLocks noGrp="1" noChangeArrowheads="1"/>
          </p:cNvSpPr>
          <p:nvPr>
            <p:ph type="sldNum" sz="quarter" idx="12"/>
          </p:nvPr>
        </p:nvSpPr>
        <p:spPr>
          <a:ln/>
        </p:spPr>
        <p:txBody>
          <a:bodyPr/>
          <a:lstStyle>
            <a:lvl1pPr>
              <a:defRPr/>
            </a:lvl1pPr>
          </a:lstStyle>
          <a:p>
            <a:pPr>
              <a:defRPr/>
            </a:pPr>
            <a:fld id="{CB9301ED-F32A-4D70-9237-3B54D79FD2FC}" type="slidenum">
              <a:rPr lang="en-US" altLang="en-US"/>
              <a:pPr>
                <a:defRPr/>
              </a:pPr>
              <a:t>‹#›</a:t>
            </a:fld>
            <a:endParaRPr lang="en-US" altLang="en-US" dirty="0"/>
          </a:p>
        </p:txBody>
      </p:sp>
    </p:spTree>
    <p:extLst>
      <p:ext uri="{BB962C8B-B14F-4D97-AF65-F5344CB8AC3E}">
        <p14:creationId xmlns:p14="http://schemas.microsoft.com/office/powerpoint/2010/main" val="241228797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01955F5-2CE8-49AD-9679-90AF6F7646A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E898A7E2-F1F6-4AAA-A640-C69B5D75EE4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8">
            <a:extLst>
              <a:ext uri="{FF2B5EF4-FFF2-40B4-BE49-F238E27FC236}">
                <a16:creationId xmlns:a16="http://schemas.microsoft.com/office/drawing/2014/main" id="{C0DD2F88-DCDF-488D-8FAB-4E0FAF6C19D4}"/>
              </a:ext>
            </a:extLst>
          </p:cNvPr>
          <p:cNvSpPr>
            <a:spLocks noGrp="1" noChangeArrowheads="1"/>
          </p:cNvSpPr>
          <p:nvPr>
            <p:ph type="sldNum" sz="quarter" idx="12"/>
          </p:nvPr>
        </p:nvSpPr>
        <p:spPr>
          <a:ln/>
        </p:spPr>
        <p:txBody>
          <a:bodyPr/>
          <a:lstStyle>
            <a:lvl1pPr>
              <a:defRPr/>
            </a:lvl1pPr>
          </a:lstStyle>
          <a:p>
            <a:pPr>
              <a:defRPr/>
            </a:pPr>
            <a:fld id="{110E37F6-332F-40E9-BB23-9FFE3F778807}" type="slidenum">
              <a:rPr lang="en-US" altLang="en-US"/>
              <a:pPr>
                <a:defRPr/>
              </a:pPr>
              <a:t>‹#›</a:t>
            </a:fld>
            <a:endParaRPr lang="en-US" altLang="en-US" dirty="0"/>
          </a:p>
        </p:txBody>
      </p:sp>
    </p:spTree>
    <p:extLst>
      <p:ext uri="{BB962C8B-B14F-4D97-AF65-F5344CB8AC3E}">
        <p14:creationId xmlns:p14="http://schemas.microsoft.com/office/powerpoint/2010/main" val="203326748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E8C1AFCB-CC31-4DB2-ADCF-8E421BAD400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27DEB02-B800-4958-8F23-CA9340BB375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8">
            <a:extLst>
              <a:ext uri="{FF2B5EF4-FFF2-40B4-BE49-F238E27FC236}">
                <a16:creationId xmlns:a16="http://schemas.microsoft.com/office/drawing/2014/main" id="{AD880B28-6133-43E0-A188-F09C046D9F31}"/>
              </a:ext>
            </a:extLst>
          </p:cNvPr>
          <p:cNvSpPr>
            <a:spLocks noGrp="1" noChangeArrowheads="1"/>
          </p:cNvSpPr>
          <p:nvPr>
            <p:ph type="sldNum" sz="quarter" idx="12"/>
          </p:nvPr>
        </p:nvSpPr>
        <p:spPr>
          <a:ln/>
        </p:spPr>
        <p:txBody>
          <a:bodyPr/>
          <a:lstStyle>
            <a:lvl1pPr>
              <a:defRPr/>
            </a:lvl1pPr>
          </a:lstStyle>
          <a:p>
            <a:pPr>
              <a:defRPr/>
            </a:pPr>
            <a:fld id="{CE385DD2-0FF8-4B29-B8EF-0A9D6663F512}" type="slidenum">
              <a:rPr lang="en-US" altLang="en-US"/>
              <a:pPr>
                <a:defRPr/>
              </a:pPr>
              <a:t>‹#›</a:t>
            </a:fld>
            <a:endParaRPr lang="en-US" altLang="en-US" dirty="0"/>
          </a:p>
        </p:txBody>
      </p:sp>
    </p:spTree>
    <p:extLst>
      <p:ext uri="{BB962C8B-B14F-4D97-AF65-F5344CB8AC3E}">
        <p14:creationId xmlns:p14="http://schemas.microsoft.com/office/powerpoint/2010/main" val="288127524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ED0095D4-ED8B-448C-AE9E-66315F1BE42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509BF6FF-8473-4BC6-AA2C-453F39DD5D1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8">
            <a:extLst>
              <a:ext uri="{FF2B5EF4-FFF2-40B4-BE49-F238E27FC236}">
                <a16:creationId xmlns:a16="http://schemas.microsoft.com/office/drawing/2014/main" id="{009C9CCE-4CEB-41F1-80A2-A15990B75A0A}"/>
              </a:ext>
            </a:extLst>
          </p:cNvPr>
          <p:cNvSpPr>
            <a:spLocks noGrp="1" noChangeArrowheads="1"/>
          </p:cNvSpPr>
          <p:nvPr>
            <p:ph type="sldNum" sz="quarter" idx="12"/>
          </p:nvPr>
        </p:nvSpPr>
        <p:spPr>
          <a:ln/>
        </p:spPr>
        <p:txBody>
          <a:bodyPr/>
          <a:lstStyle>
            <a:lvl1pPr>
              <a:defRPr/>
            </a:lvl1pPr>
          </a:lstStyle>
          <a:p>
            <a:pPr>
              <a:defRPr/>
            </a:pPr>
            <a:fld id="{11DEAC31-11FE-4667-B892-71D3D357FB12}" type="slidenum">
              <a:rPr lang="en-US" altLang="en-US"/>
              <a:pPr>
                <a:defRPr/>
              </a:pPr>
              <a:t>‹#›</a:t>
            </a:fld>
            <a:endParaRPr lang="en-US" altLang="en-US" dirty="0"/>
          </a:p>
        </p:txBody>
      </p:sp>
    </p:spTree>
    <p:extLst>
      <p:ext uri="{BB962C8B-B14F-4D97-AF65-F5344CB8AC3E}">
        <p14:creationId xmlns:p14="http://schemas.microsoft.com/office/powerpoint/2010/main" val="174342954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background_officialState_v4">
            <a:extLst>
              <a:ext uri="{FF2B5EF4-FFF2-40B4-BE49-F238E27FC236}">
                <a16:creationId xmlns:a16="http://schemas.microsoft.com/office/drawing/2014/main" id="{9C4BF961-026B-4710-AF64-ECAC59B926C7}"/>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8FDEBE8B-8F5F-4456-AD3B-B83AB5D9232E}"/>
              </a:ext>
            </a:extLst>
          </p:cNvPr>
          <p:cNvSpPr>
            <a:spLocks noGrp="1" noChangeArrowheads="1"/>
          </p:cNvSpPr>
          <p:nvPr>
            <p:ph type="title"/>
          </p:nvPr>
        </p:nvSpPr>
        <p:spPr bwMode="auto">
          <a:xfrm>
            <a:off x="457200" y="838200"/>
            <a:ext cx="8229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a:extLst>
              <a:ext uri="{FF2B5EF4-FFF2-40B4-BE49-F238E27FC236}">
                <a16:creationId xmlns:a16="http://schemas.microsoft.com/office/drawing/2014/main" id="{D5CB7273-16D7-46FE-A6D2-B98005B48829}"/>
              </a:ext>
            </a:extLst>
          </p:cNvPr>
          <p:cNvSpPr>
            <a:spLocks noGrp="1" noChangeArrowheads="1"/>
          </p:cNvSpPr>
          <p:nvPr>
            <p:ph type="body" idx="1"/>
          </p:nvPr>
        </p:nvSpPr>
        <p:spPr bwMode="auto">
          <a:xfrm>
            <a:off x="457200" y="2057400"/>
            <a:ext cx="8229600" cy="406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Rectangle 4">
            <a:extLst>
              <a:ext uri="{FF2B5EF4-FFF2-40B4-BE49-F238E27FC236}">
                <a16:creationId xmlns:a16="http://schemas.microsoft.com/office/drawing/2014/main" id="{C25F5152-7927-4173-8081-A365691C814E}"/>
              </a:ext>
            </a:extLst>
          </p:cNvPr>
          <p:cNvSpPr>
            <a:spLocks noGrp="1" noChangeArrowheads="1"/>
          </p:cNvSpPr>
          <p:nvPr>
            <p:ph type="dt" sz="half" idx="2"/>
          </p:nvPr>
        </p:nvSpPr>
        <p:spPr bwMode="auto">
          <a:xfrm>
            <a:off x="6172200" y="6245225"/>
            <a:ext cx="19812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endParaRPr lang="en-US" altLang="en-US"/>
          </a:p>
        </p:txBody>
      </p:sp>
      <p:sp>
        <p:nvSpPr>
          <p:cNvPr id="1029" name="Rectangle 5">
            <a:extLst>
              <a:ext uri="{FF2B5EF4-FFF2-40B4-BE49-F238E27FC236}">
                <a16:creationId xmlns:a16="http://schemas.microsoft.com/office/drawing/2014/main" id="{5C748FE6-BFED-46BF-8F9D-2BD7C3BC2238}"/>
              </a:ext>
            </a:extLst>
          </p:cNvPr>
          <p:cNvSpPr>
            <a:spLocks noGrp="1" noChangeArrowheads="1"/>
          </p:cNvSpPr>
          <p:nvPr>
            <p:ph type="ftr" sz="quarter" idx="3"/>
          </p:nvPr>
        </p:nvSpPr>
        <p:spPr bwMode="auto">
          <a:xfrm>
            <a:off x="2209800" y="6245225"/>
            <a:ext cx="38862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032" name="Rectangle 8">
            <a:extLst>
              <a:ext uri="{FF2B5EF4-FFF2-40B4-BE49-F238E27FC236}">
                <a16:creationId xmlns:a16="http://schemas.microsoft.com/office/drawing/2014/main" id="{B405493E-3E93-4EF7-BCB8-CB26A9FBBDEB}"/>
              </a:ext>
            </a:extLst>
          </p:cNvPr>
          <p:cNvSpPr>
            <a:spLocks noGrp="1" noChangeArrowheads="1"/>
          </p:cNvSpPr>
          <p:nvPr>
            <p:ph type="sldNum" sz="quarter" idx="4"/>
          </p:nvPr>
        </p:nvSpPr>
        <p:spPr bwMode="auto">
          <a:xfrm>
            <a:off x="457200" y="6245225"/>
            <a:ext cx="16764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fld id="{381CB3AB-112B-4A5C-8A75-98BEA6BBF6F3}"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hdr="0" ftr="0" dt="0"/>
  <p:txStyles>
    <p:titleStyle>
      <a:lvl1pPr algn="ctr" rtl="0" eaLnBrk="0" fontAlgn="base" hangingPunct="0">
        <a:spcBef>
          <a:spcPct val="0"/>
        </a:spcBef>
        <a:spcAft>
          <a:spcPct val="0"/>
        </a:spcAft>
        <a:defRPr sz="4400" b="1" kern="1200">
          <a:solidFill>
            <a:schemeClr val="accent2"/>
          </a:solidFill>
          <a:latin typeface="+mj-lt"/>
          <a:ea typeface="+mj-ea"/>
          <a:cs typeface="+mj-cs"/>
        </a:defRPr>
      </a:lvl1pPr>
      <a:lvl2pPr algn="ctr" rtl="0" eaLnBrk="0" fontAlgn="base" hangingPunct="0">
        <a:spcBef>
          <a:spcPct val="0"/>
        </a:spcBef>
        <a:spcAft>
          <a:spcPct val="0"/>
        </a:spcAft>
        <a:defRPr sz="4400" b="1">
          <a:solidFill>
            <a:schemeClr val="accent2"/>
          </a:solidFill>
          <a:latin typeface="Arial" panose="020B0604020202020204" pitchFamily="34" charset="0"/>
        </a:defRPr>
      </a:lvl2pPr>
      <a:lvl3pPr algn="ctr" rtl="0" eaLnBrk="0" fontAlgn="base" hangingPunct="0">
        <a:spcBef>
          <a:spcPct val="0"/>
        </a:spcBef>
        <a:spcAft>
          <a:spcPct val="0"/>
        </a:spcAft>
        <a:defRPr sz="4400" b="1">
          <a:solidFill>
            <a:schemeClr val="accent2"/>
          </a:solidFill>
          <a:latin typeface="Arial" panose="020B0604020202020204" pitchFamily="34" charset="0"/>
        </a:defRPr>
      </a:lvl3pPr>
      <a:lvl4pPr algn="ctr" rtl="0" eaLnBrk="0" fontAlgn="base" hangingPunct="0">
        <a:spcBef>
          <a:spcPct val="0"/>
        </a:spcBef>
        <a:spcAft>
          <a:spcPct val="0"/>
        </a:spcAft>
        <a:defRPr sz="4400" b="1">
          <a:solidFill>
            <a:schemeClr val="accent2"/>
          </a:solidFill>
          <a:latin typeface="Arial" panose="020B0604020202020204" pitchFamily="34" charset="0"/>
        </a:defRPr>
      </a:lvl4pPr>
      <a:lvl5pPr algn="ctr" rtl="0" eaLnBrk="0" fontAlgn="base" hangingPunct="0">
        <a:spcBef>
          <a:spcPct val="0"/>
        </a:spcBef>
        <a:spcAft>
          <a:spcPct val="0"/>
        </a:spcAft>
        <a:defRPr sz="4400" b="1">
          <a:solidFill>
            <a:schemeClr val="accent2"/>
          </a:solidFill>
          <a:latin typeface="Arial" panose="020B0604020202020204" pitchFamily="34" charset="0"/>
        </a:defRPr>
      </a:lvl5pPr>
      <a:lvl6pPr marL="457200" algn="ctr" rtl="0" fontAlgn="base">
        <a:spcBef>
          <a:spcPct val="0"/>
        </a:spcBef>
        <a:spcAft>
          <a:spcPct val="0"/>
        </a:spcAft>
        <a:defRPr sz="4400" b="1">
          <a:solidFill>
            <a:schemeClr val="accent2"/>
          </a:solidFill>
          <a:latin typeface="Arial" panose="020B0604020202020204" pitchFamily="34" charset="0"/>
        </a:defRPr>
      </a:lvl6pPr>
      <a:lvl7pPr marL="914400" algn="ctr" rtl="0" fontAlgn="base">
        <a:spcBef>
          <a:spcPct val="0"/>
        </a:spcBef>
        <a:spcAft>
          <a:spcPct val="0"/>
        </a:spcAft>
        <a:defRPr sz="4400" b="1">
          <a:solidFill>
            <a:schemeClr val="accent2"/>
          </a:solidFill>
          <a:latin typeface="Arial" panose="020B0604020202020204" pitchFamily="34" charset="0"/>
        </a:defRPr>
      </a:lvl7pPr>
      <a:lvl8pPr marL="1371600" algn="ctr" rtl="0" fontAlgn="base">
        <a:spcBef>
          <a:spcPct val="0"/>
        </a:spcBef>
        <a:spcAft>
          <a:spcPct val="0"/>
        </a:spcAft>
        <a:defRPr sz="4400" b="1">
          <a:solidFill>
            <a:schemeClr val="accent2"/>
          </a:solidFill>
          <a:latin typeface="Arial" panose="020B0604020202020204" pitchFamily="34" charset="0"/>
        </a:defRPr>
      </a:lvl8pPr>
      <a:lvl9pPr marL="1828800" algn="ctr" rtl="0" fontAlgn="base">
        <a:spcBef>
          <a:spcPct val="0"/>
        </a:spcBef>
        <a:spcAft>
          <a:spcPct val="0"/>
        </a:spcAft>
        <a:defRPr sz="4400" b="1">
          <a:solidFill>
            <a:schemeClr val="accent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1.wav"/><Relationship Id="rId1" Type="http://schemas.openxmlformats.org/officeDocument/2006/relationships/audio" Target="NULL" TargetMode="External"/><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4.png"/><Relationship Id="rId5" Type="http://schemas.openxmlformats.org/officeDocument/2006/relationships/hyperlink" Target="https://www.cpuc.ca.gov/TribalAssistance/" TargetMode="External"/><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10.png"/><Relationship Id="rId5" Type="http://schemas.openxmlformats.org/officeDocument/2006/relationships/hyperlink" Target="mailto:Tribal_Tech_Assist@cpuc.ca.gov" TargetMode="External"/><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2.xml"/><Relationship Id="rId7" Type="http://schemas.openxmlformats.org/officeDocument/2006/relationships/hyperlink" Target="mailto:Tribal_Tech_Assist@cpuc.ca.gov" TargetMode="Externa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hyperlink" Target="http://www.cpuc.ca.gov/" TargetMode="External"/><Relationship Id="rId5" Type="http://schemas.openxmlformats.org/officeDocument/2006/relationships/image" Target="../media/image11.jpe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notesSlide" Target="../notesSlides/notesSlide4.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6.png"/><Relationship Id="rId5" Type="http://schemas.openxmlformats.org/officeDocument/2006/relationships/hyperlink" Target="https://www.cpuc.ca.gov/TribalAssistance/"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7" Type="http://schemas.openxmlformats.org/officeDocument/2006/relationships/image" Target="../media/image6.png"/><Relationship Id="rId2" Type="http://schemas.microsoft.com/office/2007/relationships/media" Target="../media/media7.wav"/><Relationship Id="rId1" Type="http://schemas.openxmlformats.org/officeDocument/2006/relationships/vmlDrawing" Target="../drawings/vmlDrawing1.vml"/><Relationship Id="rId6" Type="http://schemas.openxmlformats.org/officeDocument/2006/relationships/image" Target="../media/image7.emf"/><Relationship Id="rId5" Type="http://schemas.openxmlformats.org/officeDocument/2006/relationships/package" Target="../embeddings/Microsoft_Excel_Worksheet.xlsx"/><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7" Type="http://schemas.openxmlformats.org/officeDocument/2006/relationships/image" Target="../media/image6.png"/><Relationship Id="rId2" Type="http://schemas.microsoft.com/office/2007/relationships/media" Target="../media/media8.wav"/><Relationship Id="rId1" Type="http://schemas.openxmlformats.org/officeDocument/2006/relationships/vmlDrawing" Target="../drawings/vmlDrawing2.vml"/><Relationship Id="rId6" Type="http://schemas.openxmlformats.org/officeDocument/2006/relationships/image" Target="../media/image8.emf"/><Relationship Id="rId5" Type="http://schemas.openxmlformats.org/officeDocument/2006/relationships/package" Target="../embeddings/Microsoft_Excel_Worksheet1.xlsx"/><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7" Type="http://schemas.openxmlformats.org/officeDocument/2006/relationships/image" Target="../media/image10.png"/><Relationship Id="rId2" Type="http://schemas.microsoft.com/office/2007/relationships/media" Target="../media/media9.wav"/><Relationship Id="rId1" Type="http://schemas.openxmlformats.org/officeDocument/2006/relationships/vmlDrawing" Target="../drawings/vmlDrawing3.vml"/><Relationship Id="rId6" Type="http://schemas.openxmlformats.org/officeDocument/2006/relationships/image" Target="../media/image9.emf"/><Relationship Id="rId5" Type="http://schemas.openxmlformats.org/officeDocument/2006/relationships/package" Target="../embeddings/Microsoft_Excel_Worksheet2.xlsx"/><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A2BE3141-2D14-4700-B476-2AC9D23FF7F1}"/>
              </a:ext>
            </a:extLst>
          </p:cNvPr>
          <p:cNvSpPr>
            <a:spLocks noGrp="1" noChangeArrowheads="1"/>
          </p:cNvSpPr>
          <p:nvPr>
            <p:ph type="ctrTitle"/>
          </p:nvPr>
        </p:nvSpPr>
        <p:spPr/>
        <p:txBody>
          <a:bodyPr/>
          <a:lstStyle/>
          <a:p>
            <a:r>
              <a:rPr lang="en-US" altLang="en-US" sz="3600" dirty="0"/>
              <a:t>Tribal Technical Assistance Grant Program Overview</a:t>
            </a:r>
            <a:br>
              <a:rPr lang="en-US" altLang="en-US" dirty="0"/>
            </a:br>
            <a:endParaRPr lang="en-US" altLang="en-US" dirty="0"/>
          </a:p>
        </p:txBody>
      </p:sp>
      <p:sp>
        <p:nvSpPr>
          <p:cNvPr id="3075" name="Subtitle 2">
            <a:extLst>
              <a:ext uri="{FF2B5EF4-FFF2-40B4-BE49-F238E27FC236}">
                <a16:creationId xmlns:a16="http://schemas.microsoft.com/office/drawing/2014/main" id="{EC39424E-A40F-4229-9C12-FF3D87426D1D}"/>
              </a:ext>
            </a:extLst>
          </p:cNvPr>
          <p:cNvSpPr>
            <a:spLocks noGrp="1" noChangeArrowheads="1"/>
          </p:cNvSpPr>
          <p:nvPr>
            <p:ph type="subTitle" idx="1"/>
          </p:nvPr>
        </p:nvSpPr>
        <p:spPr>
          <a:xfrm>
            <a:off x="533400" y="5405438"/>
            <a:ext cx="8077200" cy="965200"/>
          </a:xfrm>
        </p:spPr>
        <p:txBody>
          <a:bodyPr/>
          <a:lstStyle/>
          <a:p>
            <a:r>
              <a:rPr lang="en-US" altLang="en-US"/>
              <a:t>Webinar September 8, 2020</a:t>
            </a:r>
          </a:p>
          <a:p>
            <a:r>
              <a:rPr lang="en-US" altLang="en-US"/>
              <a:t>Karen Eckersley, Cynthia McReynolds, Grace Liu</a:t>
            </a:r>
          </a:p>
        </p:txBody>
      </p:sp>
      <p:sp>
        <p:nvSpPr>
          <p:cNvPr id="3076" name="Slide Number Placeholder 5">
            <a:extLst>
              <a:ext uri="{FF2B5EF4-FFF2-40B4-BE49-F238E27FC236}">
                <a16:creationId xmlns:a16="http://schemas.microsoft.com/office/drawing/2014/main" id="{71E4B0D5-9FD8-42AF-A2DB-2C8F3298A7DA}"/>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C0D6AC7-A544-4059-A88B-845D4EE8B907}" type="slidenum">
              <a:rPr lang="en-US" altLang="en-US" sz="1400" smtClean="0"/>
              <a:pPr>
                <a:spcBef>
                  <a:spcPct val="0"/>
                </a:spcBef>
                <a:buFontTx/>
                <a:buNone/>
              </a:pPr>
              <a:t>1</a:t>
            </a:fld>
            <a:endParaRPr lang="en-US" altLang="en-US" sz="1400"/>
          </a:p>
        </p:txBody>
      </p:sp>
      <p:sp>
        <p:nvSpPr>
          <p:cNvPr id="3077" name="Rectangle 4">
            <a:extLst>
              <a:ext uri="{FF2B5EF4-FFF2-40B4-BE49-F238E27FC236}">
                <a16:creationId xmlns:a16="http://schemas.microsoft.com/office/drawing/2014/main" id="{B9119942-87CF-4047-8D49-270DD2DD705A}"/>
              </a:ext>
            </a:extLst>
          </p:cNvPr>
          <p:cNvSpPr>
            <a:spLocks noChangeArrowheads="1"/>
          </p:cNvSpPr>
          <p:nvPr/>
        </p:nvSpPr>
        <p:spPr bwMode="auto">
          <a:xfrm>
            <a:off x="0" y="8382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b="1">
              <a:solidFill>
                <a:srgbClr val="0000CC"/>
              </a:solidFill>
            </a:endParaRPr>
          </a:p>
        </p:txBody>
      </p:sp>
      <p:sp>
        <p:nvSpPr>
          <p:cNvPr id="3078" name="Rectangle 8">
            <a:extLst>
              <a:ext uri="{FF2B5EF4-FFF2-40B4-BE49-F238E27FC236}">
                <a16:creationId xmlns:a16="http://schemas.microsoft.com/office/drawing/2014/main" id="{6A2F2135-1F92-4360-9CE8-FD5AD0C17252}"/>
              </a:ext>
            </a:extLst>
          </p:cNvPr>
          <p:cNvSpPr>
            <a:spLocks noChangeArrowheads="1"/>
          </p:cNvSpPr>
          <p:nvPr/>
        </p:nvSpPr>
        <p:spPr bwMode="auto">
          <a:xfrm>
            <a:off x="152400" y="4953000"/>
            <a:ext cx="88392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0000"/>
              </a:lnSpc>
              <a:buFontTx/>
              <a:buNone/>
            </a:pPr>
            <a:br>
              <a:rPr lang="en-US" altLang="en-US" sz="1600" b="1"/>
            </a:br>
            <a:endParaRPr lang="en-US" altLang="en-US" sz="1600" b="1"/>
          </a:p>
        </p:txBody>
      </p:sp>
      <p:sp>
        <p:nvSpPr>
          <p:cNvPr id="3079" name="Rectangle 9">
            <a:extLst>
              <a:ext uri="{FF2B5EF4-FFF2-40B4-BE49-F238E27FC236}">
                <a16:creationId xmlns:a16="http://schemas.microsoft.com/office/drawing/2014/main" id="{6317B074-4BC4-43E7-984E-7D5E004FD723}"/>
              </a:ext>
            </a:extLst>
          </p:cNvPr>
          <p:cNvSpPr>
            <a:spLocks noChangeArrowheads="1"/>
          </p:cNvSpPr>
          <p:nvPr/>
        </p:nvSpPr>
        <p:spPr bwMode="auto">
          <a:xfrm>
            <a:off x="457200" y="6248400"/>
            <a:ext cx="3048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3080" name="Picture 10" descr="PUC_ColorSeal_PowerPoint">
            <a:extLst>
              <a:ext uri="{FF2B5EF4-FFF2-40B4-BE49-F238E27FC236}">
                <a16:creationId xmlns:a16="http://schemas.microsoft.com/office/drawing/2014/main" id="{46B719A0-896D-42F3-9AFF-4B860E598E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2743200"/>
            <a:ext cx="2438400"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EDIT 1 - 28 SECONDS - TRIBAL TECHNOLOGY APPLICATION - SLIDE 1">
            <a:hlinkClick r:id="" action="ppaction://media"/>
            <a:extLst>
              <a:ext uri="{FF2B5EF4-FFF2-40B4-BE49-F238E27FC236}">
                <a16:creationId xmlns:a16="http://schemas.microsoft.com/office/drawing/2014/main" id="{8F11BCDA-2697-4202-87CD-2192BA774662}"/>
              </a:ext>
            </a:extLst>
          </p:cNvPr>
          <p:cNvPicPr>
            <a:picLocks noChangeAspect="1"/>
          </p:cNvPicPr>
          <p:nvPr>
            <a:audioFile r:link="rId2"/>
            <p:extLst>
              <p:ext uri="{DAA4B4D4-6D71-4841-9C94-3DE7FCFB9230}">
                <p14:media xmlns:p14="http://schemas.microsoft.com/office/powerpoint/2010/main" r:embed="rId1">
                  <p14:fade in="50" out="250"/>
                </p14:media>
              </p:ext>
            </p:extLst>
          </p:nvPr>
        </p:nvPicPr>
        <p:blipFill>
          <a:blip r:embed="rId6"/>
          <a:stretch>
            <a:fillRect/>
          </a:stretch>
        </p:blipFill>
        <p:spPr>
          <a:xfrm>
            <a:off x="4267200" y="3124200"/>
            <a:ext cx="609600" cy="609600"/>
          </a:xfrm>
          <a:prstGeom prst="rect">
            <a:avLst/>
          </a:prstGeom>
        </p:spPr>
      </p:pic>
    </p:spTree>
  </p:cSld>
  <p:clrMapOvr>
    <a:masterClrMapping/>
  </p:clrMapOvr>
  <p:transition advClick="0" advTm="17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1"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1383F03A-76E4-4D7E-96B3-3AC6C52B18EF}"/>
              </a:ext>
            </a:extLst>
          </p:cNvPr>
          <p:cNvSpPr>
            <a:spLocks noGrp="1" noChangeArrowheads="1"/>
          </p:cNvSpPr>
          <p:nvPr>
            <p:ph type="ctrTitle"/>
          </p:nvPr>
        </p:nvSpPr>
        <p:spPr>
          <a:xfrm>
            <a:off x="0" y="820738"/>
            <a:ext cx="9144000" cy="976312"/>
          </a:xfrm>
        </p:spPr>
        <p:txBody>
          <a:bodyPr/>
          <a:lstStyle/>
          <a:p>
            <a:pPr eaLnBrk="1" hangingPunct="1"/>
            <a:r>
              <a:rPr lang="en-US" altLang="en-US" sz="3600">
                <a:solidFill>
                  <a:srgbClr val="3333FF"/>
                </a:solidFill>
              </a:rPr>
              <a:t>Application Requirements</a:t>
            </a:r>
            <a:br>
              <a:rPr lang="en-US" altLang="en-US" sz="3600">
                <a:solidFill>
                  <a:srgbClr val="3333FF"/>
                </a:solidFill>
                <a:latin typeface="Palatino Linotype" panose="02040502050505030304" pitchFamily="18" charset="0"/>
              </a:rPr>
            </a:br>
            <a:r>
              <a:rPr lang="en-US" altLang="en-US" sz="2800">
                <a:solidFill>
                  <a:srgbClr val="3333FF"/>
                </a:solidFill>
              </a:rPr>
              <a:t>- </a:t>
            </a:r>
            <a:r>
              <a:rPr lang="en-US" altLang="en-US" sz="2200">
                <a:solidFill>
                  <a:srgbClr val="3333FF"/>
                </a:solidFill>
              </a:rPr>
              <a:t>How to Submit a Tribal Technical Assistance Grant Application</a:t>
            </a:r>
          </a:p>
        </p:txBody>
      </p:sp>
      <p:sp>
        <p:nvSpPr>
          <p:cNvPr id="12291" name="Slide Number Placeholder 5">
            <a:extLst>
              <a:ext uri="{FF2B5EF4-FFF2-40B4-BE49-F238E27FC236}">
                <a16:creationId xmlns:a16="http://schemas.microsoft.com/office/drawing/2014/main" id="{E6A67563-4E57-4B98-913B-E95EE5E48A77}"/>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dirty="0"/>
              <a:t>7</a:t>
            </a:r>
          </a:p>
        </p:txBody>
      </p:sp>
      <p:sp>
        <p:nvSpPr>
          <p:cNvPr id="12292" name="Content Placeholder 2">
            <a:extLst>
              <a:ext uri="{FF2B5EF4-FFF2-40B4-BE49-F238E27FC236}">
                <a16:creationId xmlns:a16="http://schemas.microsoft.com/office/drawing/2014/main" id="{317BB19F-42B7-4093-907E-CED5590F255A}"/>
              </a:ext>
            </a:extLst>
          </p:cNvPr>
          <p:cNvSpPr txBox="1">
            <a:spLocks noChangeArrowheads="1"/>
          </p:cNvSpPr>
          <p:nvPr/>
        </p:nvSpPr>
        <p:spPr bwMode="auto">
          <a:xfrm>
            <a:off x="228600" y="2039938"/>
            <a:ext cx="8686800" cy="3963987"/>
          </a:xfrm>
          <a:prstGeom prst="rect">
            <a:avLst/>
          </a:prstGeom>
          <a:noFill/>
          <a:ln>
            <a:noFill/>
          </a:ln>
        </p:spPr>
        <p:txBody>
          <a:bodyPr/>
          <a:lstStyle>
            <a:lvl1pPr marL="284163" indent="-284163">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ts val="1200"/>
              </a:spcAft>
              <a:buFont typeface="Wingdings" panose="05000000000000000000" pitchFamily="2" charset="2"/>
              <a:buChar char="§"/>
              <a:defRPr/>
            </a:pPr>
            <a:r>
              <a:rPr lang="en-US" altLang="en-US" sz="2400" dirty="0">
                <a:latin typeface="+mj-lt"/>
                <a:ea typeface="ＭＳ Ｐゴシック" panose="020B0600070205080204" pitchFamily="34" charset="-128"/>
              </a:rPr>
              <a:t>Applicants may electronically file </a:t>
            </a:r>
            <a:r>
              <a:rPr lang="en-US" altLang="en-US" sz="2400" u="sng" dirty="0">
                <a:latin typeface="+mj-lt"/>
                <a:ea typeface="ＭＳ Ｐゴシック" panose="020B0600070205080204" pitchFamily="34" charset="-128"/>
              </a:rPr>
              <a:t>or</a:t>
            </a:r>
            <a:r>
              <a:rPr lang="en-US" altLang="en-US" sz="2400" dirty="0">
                <a:latin typeface="+mj-lt"/>
                <a:ea typeface="ＭＳ Ｐゴシック" panose="020B0600070205080204" pitchFamily="34" charset="-128"/>
              </a:rPr>
              <a:t> mail a hard copy of their completed application.</a:t>
            </a:r>
          </a:p>
          <a:p>
            <a:pPr marL="633413" indent="-407988" eaLnBrk="1" hangingPunct="1">
              <a:spcAft>
                <a:spcPts val="1200"/>
              </a:spcAft>
              <a:buFont typeface="Wingdings" panose="05000000000000000000" pitchFamily="2" charset="2"/>
              <a:buChar char="Ø"/>
              <a:defRPr/>
            </a:pPr>
            <a:r>
              <a:rPr lang="en-US" altLang="en-US" sz="2200" dirty="0">
                <a:latin typeface="+mj-lt"/>
                <a:ea typeface="ＭＳ Ｐゴシック" panose="020B0600070205080204" pitchFamily="34" charset="-128"/>
              </a:rPr>
              <a:t>By email:  Tribal_Tech_Assist@cpuc.ca.gov </a:t>
            </a:r>
          </a:p>
          <a:p>
            <a:pPr marL="633413" indent="-407988" eaLnBrk="1" hangingPunct="1">
              <a:spcAft>
                <a:spcPts val="1200"/>
              </a:spcAft>
              <a:buFont typeface="Wingdings" panose="05000000000000000000" pitchFamily="2" charset="2"/>
              <a:buChar char="Ø"/>
              <a:defRPr/>
            </a:pPr>
            <a:r>
              <a:rPr lang="en-US" altLang="en-US" sz="2200" dirty="0">
                <a:latin typeface="+mj-lt"/>
                <a:ea typeface="ＭＳ Ｐゴシック" panose="020B0600070205080204" pitchFamily="34" charset="-128"/>
              </a:rPr>
              <a:t>By mail:  </a:t>
            </a:r>
          </a:p>
          <a:p>
            <a:pPr marL="914400" eaLnBrk="1" hangingPunct="1">
              <a:spcBef>
                <a:spcPct val="0"/>
              </a:spcBef>
              <a:buFontTx/>
              <a:buNone/>
              <a:defRPr/>
            </a:pPr>
            <a:r>
              <a:rPr lang="en-US" altLang="en-US" sz="2000" dirty="0">
                <a:latin typeface="+mj-lt"/>
                <a:ea typeface="ＭＳ Ｐゴシック" panose="020B0600070205080204" pitchFamily="34" charset="-128"/>
              </a:rPr>
              <a:t>Communications Division</a:t>
            </a:r>
          </a:p>
          <a:p>
            <a:pPr marL="914400" eaLnBrk="1" hangingPunct="1">
              <a:spcBef>
                <a:spcPct val="0"/>
              </a:spcBef>
              <a:buFontTx/>
              <a:buNone/>
              <a:defRPr/>
            </a:pPr>
            <a:r>
              <a:rPr lang="en-US" altLang="en-US" sz="2000" dirty="0">
                <a:latin typeface="+mj-lt"/>
                <a:ea typeface="ＭＳ Ｐゴシック" panose="020B0600070205080204" pitchFamily="34" charset="-128"/>
              </a:rPr>
              <a:t>Attn: California Advanced Services Fund, Technical Assistance Grant</a:t>
            </a:r>
          </a:p>
          <a:p>
            <a:pPr marL="914400" eaLnBrk="1" hangingPunct="1">
              <a:spcBef>
                <a:spcPct val="0"/>
              </a:spcBef>
              <a:buFontTx/>
              <a:buNone/>
              <a:defRPr/>
            </a:pPr>
            <a:r>
              <a:rPr lang="en-US" altLang="en-US" sz="2000" dirty="0">
                <a:latin typeface="+mj-lt"/>
                <a:ea typeface="ＭＳ Ｐゴシック" panose="020B0600070205080204" pitchFamily="34" charset="-128"/>
              </a:rPr>
              <a:t>505 Van Ness Avenue</a:t>
            </a:r>
          </a:p>
          <a:p>
            <a:pPr marL="914400" eaLnBrk="1" hangingPunct="1">
              <a:spcBef>
                <a:spcPct val="0"/>
              </a:spcBef>
              <a:buFontTx/>
              <a:buNone/>
              <a:defRPr/>
            </a:pPr>
            <a:r>
              <a:rPr lang="en-US" altLang="en-US" sz="2000" dirty="0">
                <a:latin typeface="+mj-lt"/>
                <a:ea typeface="ＭＳ Ｐゴシック" panose="020B0600070205080204" pitchFamily="34" charset="-128"/>
              </a:rPr>
              <a:t>San Francisco, CA 94102</a:t>
            </a:r>
          </a:p>
        </p:txBody>
      </p:sp>
      <p:pic>
        <p:nvPicPr>
          <p:cNvPr id="4" name="EDIT TRIBAL TECHNOLOGY APPLICATION - SLIDE 11 - SLIDE 7.wav">
            <a:hlinkClick r:id="" action="ppaction://media"/>
          </p:cNvPr>
          <p:cNvPicPr>
            <a:picLocks noChangeAspect="1"/>
          </p:cNvPicPr>
          <p:nvPr>
            <a:audioFile r:link="rId2"/>
            <p:extLst>
              <p:ext uri="{DAA4B4D4-6D71-4841-9C94-3DE7FCFB9230}">
                <p14:media xmlns:p14="http://schemas.microsoft.com/office/powerpoint/2010/main" r:embed="rId1">
                  <p14:fade in="250" out="250"/>
                </p14:media>
              </p:ext>
            </p:extLst>
          </p:nvPr>
        </p:nvPicPr>
        <p:blipFill>
          <a:blip r:embed="rId5"/>
          <a:stretch>
            <a:fillRect/>
          </a:stretch>
        </p:blipFill>
        <p:spPr>
          <a:xfrm>
            <a:off x="4327525" y="3184525"/>
            <a:ext cx="1616075"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76000">
        <p:fade thruBlk="1"/>
      </p:transition>
    </mc:Choice>
    <mc:Fallback xmlns="">
      <p:transition spd="slow" advClick="0" advTm="76000">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05257707-3D94-4079-B4C6-6AEF308CD4D6}"/>
              </a:ext>
            </a:extLst>
          </p:cNvPr>
          <p:cNvSpPr>
            <a:spLocks noGrp="1" noChangeArrowheads="1"/>
          </p:cNvSpPr>
          <p:nvPr>
            <p:ph type="title"/>
          </p:nvPr>
        </p:nvSpPr>
        <p:spPr>
          <a:xfrm>
            <a:off x="457200" y="731838"/>
            <a:ext cx="8229600" cy="792162"/>
          </a:xfrm>
        </p:spPr>
        <p:txBody>
          <a:bodyPr/>
          <a:lstStyle/>
          <a:p>
            <a:r>
              <a:rPr lang="en-US" altLang="en-US" sz="3600"/>
              <a:t>Reporting Procedures</a:t>
            </a:r>
          </a:p>
        </p:txBody>
      </p:sp>
      <p:sp>
        <p:nvSpPr>
          <p:cNvPr id="14339" name="Content Placeholder 2">
            <a:extLst>
              <a:ext uri="{FF2B5EF4-FFF2-40B4-BE49-F238E27FC236}">
                <a16:creationId xmlns:a16="http://schemas.microsoft.com/office/drawing/2014/main" id="{961BFCE2-FF3F-410B-B519-861877B9E115}"/>
              </a:ext>
            </a:extLst>
          </p:cNvPr>
          <p:cNvSpPr>
            <a:spLocks noGrp="1" noChangeArrowheads="1"/>
          </p:cNvSpPr>
          <p:nvPr>
            <p:ph idx="1"/>
          </p:nvPr>
        </p:nvSpPr>
        <p:spPr>
          <a:xfrm>
            <a:off x="444500" y="2667000"/>
            <a:ext cx="8229600" cy="3578225"/>
          </a:xfrm>
        </p:spPr>
        <p:txBody>
          <a:bodyPr/>
          <a:lstStyle/>
          <a:p>
            <a:pPr marL="0" indent="0">
              <a:buFontTx/>
              <a:buNone/>
              <a:defRPr/>
            </a:pPr>
            <a:r>
              <a:rPr lang="en-US" altLang="en-US" sz="2200" dirty="0"/>
              <a:t>Tribe Name, Consultant Name, Project Name, Grant Amount, Prior Payments, Project Completion Date, Amount of Payment Request, Attestation Under Penalty of Perjury, Signature &amp; Date</a:t>
            </a:r>
          </a:p>
          <a:p>
            <a:pPr marL="0" indent="0">
              <a:buFontTx/>
              <a:buNone/>
              <a:defRPr/>
            </a:pPr>
            <a:r>
              <a:rPr lang="en-US" altLang="en-US" sz="2200" dirty="0"/>
              <a:t> </a:t>
            </a:r>
          </a:p>
          <a:p>
            <a:pPr marL="457200" indent="-457200">
              <a:buFontTx/>
              <a:buAutoNum type="arabicPeriod"/>
              <a:defRPr/>
            </a:pPr>
            <a:r>
              <a:rPr lang="en-US" altLang="en-US" sz="2400" dirty="0"/>
              <a:t>Total Cost of the Project </a:t>
            </a:r>
          </a:p>
          <a:p>
            <a:pPr marL="457200" indent="-457200">
              <a:buFontTx/>
              <a:buAutoNum type="arabicPeriod"/>
              <a:defRPr/>
            </a:pPr>
            <a:r>
              <a:rPr lang="en-US" altLang="en-US" sz="2400" dirty="0"/>
              <a:t>Brief Summary of the Project </a:t>
            </a:r>
          </a:p>
          <a:p>
            <a:pPr marL="457200" indent="-457200">
              <a:buFontTx/>
              <a:buAutoNum type="arabicPeriod"/>
              <a:defRPr/>
            </a:pPr>
            <a:r>
              <a:rPr lang="en-US" altLang="en-US" sz="2400" dirty="0"/>
              <a:t>Technical Details of the Project </a:t>
            </a:r>
          </a:p>
          <a:p>
            <a:pPr marL="457200" indent="-457200">
              <a:buFontTx/>
              <a:buAutoNum type="arabicPeriod"/>
              <a:defRPr/>
            </a:pPr>
            <a:r>
              <a:rPr lang="en-US" altLang="en-US" sz="2400" dirty="0"/>
              <a:t>Documentation, Receipts, Invoices, Contracts, etc. </a:t>
            </a:r>
          </a:p>
          <a:p>
            <a:pPr marL="457200" indent="-457200">
              <a:buFontTx/>
              <a:buAutoNum type="arabicPeriod"/>
              <a:defRPr/>
            </a:pPr>
            <a:r>
              <a:rPr lang="en-US" altLang="en-US" sz="2400" dirty="0"/>
              <a:t>Payment Request Details </a:t>
            </a:r>
          </a:p>
          <a:p>
            <a:pPr marL="0" indent="0">
              <a:buFontTx/>
              <a:buNone/>
              <a:defRPr/>
            </a:pPr>
            <a:r>
              <a:rPr lang="en-US" altLang="en-US" sz="2400" dirty="0"/>
              <a:t> </a:t>
            </a:r>
          </a:p>
        </p:txBody>
      </p:sp>
      <p:sp>
        <p:nvSpPr>
          <p:cNvPr id="14340" name="Slide Number Placeholder 3">
            <a:extLst>
              <a:ext uri="{FF2B5EF4-FFF2-40B4-BE49-F238E27FC236}">
                <a16:creationId xmlns:a16="http://schemas.microsoft.com/office/drawing/2014/main" id="{3A96C40B-CB61-4C50-8DB4-624D6C2545E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dirty="0"/>
              <a:t>8</a:t>
            </a:r>
          </a:p>
        </p:txBody>
      </p:sp>
      <p:graphicFrame>
        <p:nvGraphicFramePr>
          <p:cNvPr id="6" name="Table 5">
            <a:extLst>
              <a:ext uri="{FF2B5EF4-FFF2-40B4-BE49-F238E27FC236}">
                <a16:creationId xmlns:a16="http://schemas.microsoft.com/office/drawing/2014/main" id="{DAF1DD4E-4B1C-440E-95C4-644D8B4EC600}"/>
              </a:ext>
            </a:extLst>
          </p:cNvPr>
          <p:cNvGraphicFramePr>
            <a:graphicFrameLocks noGrp="1"/>
          </p:cNvGraphicFramePr>
          <p:nvPr/>
        </p:nvGraphicFramePr>
        <p:xfrm>
          <a:off x="433388" y="1755775"/>
          <a:ext cx="8229600" cy="896178"/>
        </p:xfrm>
        <a:graphic>
          <a:graphicData uri="http://schemas.openxmlformats.org/drawingml/2006/table">
            <a:tbl>
              <a:tblPr firstRow="1" firstCol="1" bandRow="1"/>
              <a:tblGrid>
                <a:gridCol w="2531425">
                  <a:extLst>
                    <a:ext uri="{9D8B030D-6E8A-4147-A177-3AD203B41FA5}">
                      <a16:colId xmlns:a16="http://schemas.microsoft.com/office/drawing/2014/main" val="20000"/>
                    </a:ext>
                  </a:extLst>
                </a:gridCol>
                <a:gridCol w="5698175">
                  <a:extLst>
                    <a:ext uri="{9D8B030D-6E8A-4147-A177-3AD203B41FA5}">
                      <a16:colId xmlns:a16="http://schemas.microsoft.com/office/drawing/2014/main" val="20001"/>
                    </a:ext>
                  </a:extLst>
                </a:gridCol>
              </a:tblGrid>
              <a:tr h="869950">
                <a:tc>
                  <a:txBody>
                    <a:bodyPr/>
                    <a:lstStyle/>
                    <a:p>
                      <a:pPr marL="0" marR="0" algn="r">
                        <a:lnSpc>
                          <a:spcPct val="120000"/>
                        </a:lnSpc>
                        <a:spcBef>
                          <a:spcPts val="0"/>
                        </a:spcBef>
                        <a:spcAft>
                          <a:spcPts val="0"/>
                        </a:spcAft>
                        <a:tabLst>
                          <a:tab pos="2971800" algn="ctr"/>
                          <a:tab pos="5943600" algn="r"/>
                        </a:tabLst>
                      </a:pPr>
                      <a:r>
                        <a:rPr lang="en-US" sz="220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Tribal Technical Assistance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45753" marB="45753" anchor="b">
                    <a:lnL>
                      <a:noFill/>
                    </a:lnL>
                    <a:lnR>
                      <a:noFill/>
                    </a:lnR>
                    <a:lnT>
                      <a:noFill/>
                    </a:lnT>
                    <a:lnB w="12700" cap="flat" cmpd="sng" algn="ctr">
                      <a:solidFill>
                        <a:srgbClr val="943634"/>
                      </a:solidFill>
                      <a:prstDash val="solid"/>
                      <a:round/>
                      <a:headEnd type="none" w="med" len="med"/>
                      <a:tailEnd type="none" w="med" len="med"/>
                    </a:lnB>
                    <a:solidFill>
                      <a:srgbClr val="943634"/>
                    </a:solidFill>
                  </a:tcPr>
                </a:tc>
                <a:tc>
                  <a:txBody>
                    <a:bodyPr/>
                    <a:lstStyle/>
                    <a:p>
                      <a:pPr marL="0" marR="0">
                        <a:lnSpc>
                          <a:spcPct val="120000"/>
                        </a:lnSpc>
                        <a:spcBef>
                          <a:spcPts val="0"/>
                        </a:spcBef>
                        <a:spcAft>
                          <a:spcPts val="0"/>
                        </a:spcAft>
                        <a:tabLst>
                          <a:tab pos="2971800" algn="ctr"/>
                          <a:tab pos="5943600" algn="r"/>
                        </a:tabLst>
                      </a:pPr>
                      <a:r>
                        <a:rPr lang="en-US" sz="2200" b="1"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Payment Reimbursement Request and </a:t>
                      </a:r>
                    </a:p>
                    <a:p>
                      <a:pPr marL="0" marR="0">
                        <a:lnSpc>
                          <a:spcPct val="120000"/>
                        </a:lnSpc>
                        <a:spcBef>
                          <a:spcPts val="0"/>
                        </a:spcBef>
                        <a:spcAft>
                          <a:spcPts val="0"/>
                        </a:spcAft>
                        <a:tabLst>
                          <a:tab pos="2971800" algn="ctr"/>
                          <a:tab pos="5943600" algn="r"/>
                        </a:tabLst>
                      </a:pPr>
                      <a:r>
                        <a:rPr lang="en-US" sz="2200" b="1"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Project Completion Report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3025" marR="73025" marT="45753" marB="45753"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5" name="EDIT TRIBAL TECHNOLOGY APPLICATION - SLIDE 12 FINAL.wav">
            <a:hlinkClick r:id="" action="ppaction://media"/>
          </p:cNvPr>
          <p:cNvPicPr>
            <a:picLocks noChangeAspect="1"/>
          </p:cNvPicPr>
          <p:nvPr>
            <a:audioFile r:link="rId1"/>
            <p:extLst>
              <p:ext uri="{DAA4B4D4-6D71-4841-9C94-3DE7FCFB9230}">
                <p14:media xmlns:p14="http://schemas.microsoft.com/office/powerpoint/2010/main" r:embed="rId2">
                  <p14:trim st="3100"/>
                </p14:media>
              </p:ext>
            </p:extLst>
          </p:nvPr>
        </p:nvPicPr>
        <p:blipFill>
          <a:blip r:embed="rId5"/>
          <a:stretch>
            <a:fillRect/>
          </a:stretch>
        </p:blipFill>
        <p:spPr>
          <a:xfrm>
            <a:off x="4327525" y="3184525"/>
            <a:ext cx="2073275"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198320">
        <p:fade thruBlk="1"/>
      </p:transition>
    </mc:Choice>
    <mc:Fallback xmlns="">
      <p:transition spd="slow" advClick="0" advTm="198320">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3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651CBF00-CBAB-46A8-B426-3F38BE69F4E3}"/>
              </a:ext>
            </a:extLst>
          </p:cNvPr>
          <p:cNvSpPr>
            <a:spLocks noGrp="1" noChangeArrowheads="1"/>
          </p:cNvSpPr>
          <p:nvPr>
            <p:ph type="ctrTitle"/>
          </p:nvPr>
        </p:nvSpPr>
        <p:spPr>
          <a:xfrm>
            <a:off x="0" y="838200"/>
            <a:ext cx="9144000" cy="684213"/>
          </a:xfrm>
        </p:spPr>
        <p:txBody>
          <a:bodyPr/>
          <a:lstStyle/>
          <a:p>
            <a:pPr eaLnBrk="1" hangingPunct="1"/>
            <a:r>
              <a:rPr lang="en-US" altLang="en-US" sz="3600">
                <a:solidFill>
                  <a:srgbClr val="3333FF"/>
                </a:solidFill>
              </a:rPr>
              <a:t>Resources Available</a:t>
            </a:r>
            <a:endParaRPr lang="en-US" altLang="en-US" sz="2800">
              <a:solidFill>
                <a:srgbClr val="3333FF"/>
              </a:solidFill>
            </a:endParaRPr>
          </a:p>
        </p:txBody>
      </p:sp>
      <p:sp>
        <p:nvSpPr>
          <p:cNvPr id="15363" name="Slide Number Placeholder 5">
            <a:extLst>
              <a:ext uri="{FF2B5EF4-FFF2-40B4-BE49-F238E27FC236}">
                <a16:creationId xmlns:a16="http://schemas.microsoft.com/office/drawing/2014/main" id="{C5F85BC4-5E96-41E7-8B4C-232ED2FF6B4A}"/>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dirty="0"/>
              <a:t>9</a:t>
            </a:r>
          </a:p>
        </p:txBody>
      </p:sp>
      <p:sp>
        <p:nvSpPr>
          <p:cNvPr id="5" name="TextBox 4">
            <a:extLst>
              <a:ext uri="{FF2B5EF4-FFF2-40B4-BE49-F238E27FC236}">
                <a16:creationId xmlns:a16="http://schemas.microsoft.com/office/drawing/2014/main" id="{287BB77A-97F8-4723-908C-C119313EA7F3}"/>
              </a:ext>
            </a:extLst>
          </p:cNvPr>
          <p:cNvSpPr txBox="1">
            <a:spLocks noChangeArrowheads="1"/>
          </p:cNvSpPr>
          <p:nvPr/>
        </p:nvSpPr>
        <p:spPr bwMode="auto">
          <a:xfrm>
            <a:off x="381000" y="1905000"/>
            <a:ext cx="8458200" cy="4433888"/>
          </a:xfrm>
          <a:prstGeom prst="rect">
            <a:avLst/>
          </a:prstGeom>
          <a:noFill/>
          <a:ln>
            <a:noFill/>
          </a:ln>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80000"/>
              </a:lnSpc>
              <a:spcBef>
                <a:spcPct val="0"/>
              </a:spcBef>
              <a:spcAft>
                <a:spcPts val="0"/>
              </a:spcAft>
              <a:buFont typeface="Wingdings" panose="05000000000000000000" pitchFamily="2" charset="2"/>
              <a:buChar char="v"/>
              <a:defRPr/>
            </a:pPr>
            <a:r>
              <a:rPr lang="en-US" sz="2200" dirty="0">
                <a:latin typeface="+mj-lt"/>
                <a:cs typeface="Arial"/>
              </a:rPr>
              <a:t>Tribal Technical Assistance main web page: </a:t>
            </a:r>
            <a:r>
              <a:rPr lang="en-US" sz="2200" b="1" dirty="0">
                <a:latin typeface="+mj-lt"/>
                <a:cs typeface="Arial"/>
                <a:hlinkClick r:id="rId5"/>
              </a:rPr>
              <a:t>https://www.cpuc.ca.gov/TribalAssistance/</a:t>
            </a:r>
            <a:endParaRPr lang="en-US" sz="2200" b="1" dirty="0">
              <a:latin typeface="+mj-lt"/>
              <a:cs typeface="Arial"/>
            </a:endParaRPr>
          </a:p>
          <a:p>
            <a:pPr eaLnBrk="1" hangingPunct="1">
              <a:lnSpc>
                <a:spcPct val="80000"/>
              </a:lnSpc>
              <a:spcBef>
                <a:spcPct val="0"/>
              </a:spcBef>
              <a:spcAft>
                <a:spcPts val="0"/>
              </a:spcAft>
              <a:buFont typeface="Wingdings" panose="05000000000000000000" pitchFamily="2" charset="2"/>
              <a:buChar char="§"/>
              <a:defRPr/>
            </a:pPr>
            <a:endParaRPr lang="en-US" sz="2200" dirty="0">
              <a:latin typeface="+mj-lt"/>
              <a:cs typeface="Arial"/>
            </a:endParaRPr>
          </a:p>
          <a:p>
            <a:pPr eaLnBrk="1" hangingPunct="1">
              <a:lnSpc>
                <a:spcPct val="80000"/>
              </a:lnSpc>
              <a:spcBef>
                <a:spcPct val="0"/>
              </a:spcBef>
              <a:spcAft>
                <a:spcPts val="0"/>
              </a:spcAft>
              <a:buFont typeface="Wingdings" panose="05000000000000000000" pitchFamily="2" charset="2"/>
              <a:buChar char="§"/>
              <a:defRPr/>
            </a:pPr>
            <a:endParaRPr lang="en-US" sz="2200" dirty="0">
              <a:latin typeface="+mj-lt"/>
              <a:cs typeface="Arial"/>
            </a:endParaRPr>
          </a:p>
          <a:p>
            <a:pPr eaLnBrk="1" hangingPunct="1">
              <a:lnSpc>
                <a:spcPct val="80000"/>
              </a:lnSpc>
              <a:spcBef>
                <a:spcPct val="0"/>
              </a:spcBef>
              <a:spcAft>
                <a:spcPts val="0"/>
              </a:spcAft>
              <a:buFont typeface="Wingdings" panose="05000000000000000000" pitchFamily="2" charset="2"/>
              <a:buChar char="v"/>
              <a:defRPr/>
            </a:pPr>
            <a:r>
              <a:rPr lang="en-US" sz="2200" dirty="0">
                <a:latin typeface="+mj-lt"/>
                <a:cs typeface="Arial"/>
              </a:rPr>
              <a:t>Additional documents available at the main web page:</a:t>
            </a:r>
          </a:p>
          <a:p>
            <a:pPr lvl="1" eaLnBrk="1" hangingPunct="1">
              <a:lnSpc>
                <a:spcPct val="80000"/>
              </a:lnSpc>
              <a:spcBef>
                <a:spcPct val="0"/>
              </a:spcBef>
              <a:spcAft>
                <a:spcPts val="0"/>
              </a:spcAft>
              <a:buFont typeface="Wingdings" panose="05000000000000000000" pitchFamily="2" charset="2"/>
              <a:buChar char="q"/>
              <a:defRPr/>
            </a:pPr>
            <a:r>
              <a:rPr lang="en-US" sz="2200" i="1" dirty="0">
                <a:latin typeface="+mj-lt"/>
                <a:cs typeface="Arial"/>
              </a:rPr>
              <a:t>Tribal Technical Assistance One Sheet </a:t>
            </a:r>
          </a:p>
          <a:p>
            <a:pPr lvl="1" eaLnBrk="1" hangingPunct="1">
              <a:lnSpc>
                <a:spcPct val="80000"/>
              </a:lnSpc>
              <a:spcBef>
                <a:spcPct val="0"/>
              </a:spcBef>
              <a:spcAft>
                <a:spcPts val="0"/>
              </a:spcAft>
              <a:buFont typeface="Wingdings" panose="05000000000000000000" pitchFamily="2" charset="2"/>
              <a:buChar char="q"/>
              <a:defRPr/>
            </a:pPr>
            <a:r>
              <a:rPr lang="en-US" sz="2200" i="1" dirty="0">
                <a:latin typeface="+mj-lt"/>
                <a:cs typeface="Arial"/>
              </a:rPr>
              <a:t>Tribal Assistance Administrative Manual</a:t>
            </a:r>
          </a:p>
          <a:p>
            <a:pPr lvl="1" eaLnBrk="1" hangingPunct="1">
              <a:lnSpc>
                <a:spcPct val="80000"/>
              </a:lnSpc>
              <a:spcBef>
                <a:spcPct val="0"/>
              </a:spcBef>
              <a:spcAft>
                <a:spcPts val="0"/>
              </a:spcAft>
              <a:buFont typeface="Wingdings" panose="05000000000000000000" pitchFamily="2" charset="2"/>
              <a:buChar char="q"/>
              <a:defRPr/>
            </a:pPr>
            <a:r>
              <a:rPr lang="en-US" sz="2200" i="1" dirty="0">
                <a:latin typeface="+mj-lt"/>
                <a:cs typeface="Arial"/>
              </a:rPr>
              <a:t>Grant Application Package </a:t>
            </a:r>
          </a:p>
          <a:p>
            <a:pPr lvl="1" eaLnBrk="1" hangingPunct="1">
              <a:lnSpc>
                <a:spcPct val="80000"/>
              </a:lnSpc>
              <a:spcBef>
                <a:spcPct val="0"/>
              </a:spcBef>
              <a:spcAft>
                <a:spcPts val="0"/>
              </a:spcAft>
              <a:buFont typeface="Wingdings" panose="05000000000000000000" pitchFamily="2" charset="2"/>
              <a:buChar char="q"/>
              <a:defRPr/>
            </a:pPr>
            <a:r>
              <a:rPr lang="en-US" sz="2200" i="1" dirty="0">
                <a:latin typeface="+mj-lt"/>
                <a:cs typeface="Arial"/>
              </a:rPr>
              <a:t>FAQs Document</a:t>
            </a:r>
          </a:p>
          <a:p>
            <a:pPr lvl="1" eaLnBrk="1" hangingPunct="1">
              <a:lnSpc>
                <a:spcPct val="80000"/>
              </a:lnSpc>
              <a:spcBef>
                <a:spcPct val="0"/>
              </a:spcBef>
              <a:spcAft>
                <a:spcPts val="0"/>
              </a:spcAft>
              <a:buFont typeface="Wingdings" panose="05000000000000000000" pitchFamily="2" charset="2"/>
              <a:buChar char="q"/>
              <a:defRPr/>
            </a:pPr>
            <a:r>
              <a:rPr lang="en-US" sz="2200" i="1" dirty="0">
                <a:latin typeface="+mj-lt"/>
                <a:cs typeface="Arial"/>
              </a:rPr>
              <a:t>Completion Report</a:t>
            </a:r>
          </a:p>
          <a:p>
            <a:pPr lvl="1" eaLnBrk="1" hangingPunct="1">
              <a:lnSpc>
                <a:spcPct val="80000"/>
              </a:lnSpc>
              <a:spcBef>
                <a:spcPct val="0"/>
              </a:spcBef>
              <a:spcAft>
                <a:spcPts val="0"/>
              </a:spcAft>
              <a:buFont typeface="Wingdings" panose="05000000000000000000" pitchFamily="2" charset="2"/>
              <a:buChar char="q"/>
              <a:defRPr/>
            </a:pPr>
            <a:r>
              <a:rPr lang="en-US" sz="2200" i="1" dirty="0">
                <a:latin typeface="+mj-lt"/>
                <a:cs typeface="Arial"/>
              </a:rPr>
              <a:t>Overview for Applicants</a:t>
            </a:r>
          </a:p>
          <a:p>
            <a:pPr eaLnBrk="1" hangingPunct="1">
              <a:lnSpc>
                <a:spcPct val="80000"/>
              </a:lnSpc>
              <a:spcBef>
                <a:spcPct val="0"/>
              </a:spcBef>
              <a:spcAft>
                <a:spcPts val="0"/>
              </a:spcAft>
              <a:buFont typeface="Wingdings" panose="05000000000000000000" pitchFamily="2" charset="2"/>
              <a:buChar char="§"/>
              <a:defRPr/>
            </a:pPr>
            <a:endParaRPr lang="en-US" sz="2200" dirty="0">
              <a:latin typeface="+mj-lt"/>
              <a:cs typeface="Arial"/>
            </a:endParaRPr>
          </a:p>
          <a:p>
            <a:pPr eaLnBrk="1" hangingPunct="1">
              <a:lnSpc>
                <a:spcPct val="80000"/>
              </a:lnSpc>
              <a:spcBef>
                <a:spcPct val="0"/>
              </a:spcBef>
              <a:spcAft>
                <a:spcPts val="0"/>
              </a:spcAft>
              <a:buFont typeface="Wingdings" panose="05000000000000000000" pitchFamily="2" charset="2"/>
              <a:buChar char="§"/>
              <a:defRPr/>
            </a:pPr>
            <a:endParaRPr lang="en-US" sz="2200" dirty="0">
              <a:latin typeface="+mj-lt"/>
              <a:cs typeface="Arial"/>
            </a:endParaRPr>
          </a:p>
          <a:p>
            <a:pPr eaLnBrk="1" hangingPunct="1">
              <a:lnSpc>
                <a:spcPct val="80000"/>
              </a:lnSpc>
              <a:spcBef>
                <a:spcPct val="0"/>
              </a:spcBef>
              <a:spcAft>
                <a:spcPts val="0"/>
              </a:spcAft>
              <a:buFont typeface="Wingdings" panose="05000000000000000000" pitchFamily="2" charset="2"/>
              <a:buChar char="v"/>
              <a:defRPr/>
            </a:pPr>
            <a:r>
              <a:rPr lang="en-US" sz="2200" dirty="0">
                <a:latin typeface="+mj-lt"/>
                <a:cs typeface="Arial"/>
              </a:rPr>
              <a:t>Program email address:  </a:t>
            </a:r>
            <a:r>
              <a:rPr lang="en-US" sz="2200" b="1" dirty="0">
                <a:latin typeface="+mj-lt"/>
                <a:cs typeface="Arial"/>
              </a:rPr>
              <a:t>Tribal_Tech_Assist@cpuc.ca.gov</a:t>
            </a:r>
            <a:r>
              <a:rPr lang="en-US" sz="2000" b="1" dirty="0">
                <a:latin typeface="+mj-lt"/>
                <a:cs typeface="Arial"/>
              </a:rPr>
              <a:t> </a:t>
            </a:r>
          </a:p>
          <a:p>
            <a:pPr eaLnBrk="1" hangingPunct="1">
              <a:lnSpc>
                <a:spcPct val="80000"/>
              </a:lnSpc>
              <a:spcBef>
                <a:spcPct val="0"/>
              </a:spcBef>
              <a:spcAft>
                <a:spcPts val="0"/>
              </a:spcAft>
              <a:buFont typeface="Wingdings" panose="05000000000000000000" pitchFamily="2" charset="2"/>
              <a:buChar char="§"/>
              <a:defRPr/>
            </a:pPr>
            <a:endParaRPr lang="en-US" sz="2200" dirty="0">
              <a:latin typeface="Palatino Linotype" panose="02040502050505030304" pitchFamily="18" charset="0"/>
              <a:cs typeface="Arial"/>
            </a:endParaRPr>
          </a:p>
          <a:p>
            <a:pPr marL="0" indent="0" eaLnBrk="1" hangingPunct="1">
              <a:lnSpc>
                <a:spcPct val="80000"/>
              </a:lnSpc>
              <a:spcBef>
                <a:spcPct val="0"/>
              </a:spcBef>
              <a:spcAft>
                <a:spcPts val="1200"/>
              </a:spcAft>
              <a:buFontTx/>
              <a:buNone/>
              <a:defRPr/>
            </a:pPr>
            <a:endParaRPr lang="en-US" sz="2200" i="1" dirty="0">
              <a:latin typeface="Palatino Linotype" panose="02040502050505030304" pitchFamily="18" charset="0"/>
              <a:cs typeface="Arial"/>
            </a:endParaRPr>
          </a:p>
        </p:txBody>
      </p:sp>
      <p:pic>
        <p:nvPicPr>
          <p:cNvPr id="2" name="RESOURCES AVAILABLE - GRACE - SLIDE 9 - FINAL.wav">
            <a:hlinkClick r:id="" action="ppaction://media"/>
          </p:cNvPr>
          <p:cNvPicPr>
            <a:picLocks noChangeAspect="1"/>
          </p:cNvPicPr>
          <p:nvPr>
            <a:audioFile r:link="rId2"/>
            <p:extLst>
              <p:ext uri="{DAA4B4D4-6D71-4841-9C94-3DE7FCFB9230}">
                <p14:media xmlns:p14="http://schemas.microsoft.com/office/powerpoint/2010/main" r:embed="rId1">
                  <p14:fade in="500"/>
                </p14:media>
              </p:ext>
            </p:extLst>
          </p:nvPr>
        </p:nvPicPr>
        <p:blipFill>
          <a:blip r:embed="rId6"/>
          <a:stretch>
            <a:fillRect/>
          </a:stretch>
        </p:blipFill>
        <p:spPr>
          <a:xfrm>
            <a:off x="4327525" y="3184525"/>
            <a:ext cx="487363" cy="487363"/>
          </a:xfrm>
          <a:prstGeom prst="rect">
            <a:avLst/>
          </a:prstGeom>
        </p:spPr>
      </p:pic>
    </p:spTree>
  </p:cSld>
  <p:clrMapOvr>
    <a:masterClrMapping/>
  </p:clrMapOvr>
  <p:transition advClick="0" advTm="7112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1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887AF37A-A3B9-48BC-99FF-D4620FC9919F}"/>
              </a:ext>
            </a:extLst>
          </p:cNvPr>
          <p:cNvSpPr>
            <a:spLocks noGrp="1" noChangeArrowheads="1"/>
          </p:cNvSpPr>
          <p:nvPr>
            <p:ph type="title"/>
          </p:nvPr>
        </p:nvSpPr>
        <p:spPr/>
        <p:txBody>
          <a:bodyPr/>
          <a:lstStyle/>
          <a:p>
            <a:r>
              <a:rPr lang="en-US" altLang="en-US" sz="3600"/>
              <a:t>Questions and Answers</a:t>
            </a:r>
          </a:p>
        </p:txBody>
      </p:sp>
      <p:sp>
        <p:nvSpPr>
          <p:cNvPr id="3" name="Content Placeholder 2">
            <a:extLst>
              <a:ext uri="{FF2B5EF4-FFF2-40B4-BE49-F238E27FC236}">
                <a16:creationId xmlns:a16="http://schemas.microsoft.com/office/drawing/2014/main" id="{C28203B7-E8A1-42FC-9069-600959A0E2C0}"/>
              </a:ext>
            </a:extLst>
          </p:cNvPr>
          <p:cNvSpPr>
            <a:spLocks noGrp="1"/>
          </p:cNvSpPr>
          <p:nvPr>
            <p:ph idx="1"/>
          </p:nvPr>
        </p:nvSpPr>
        <p:spPr/>
        <p:txBody>
          <a:bodyPr/>
          <a:lstStyle/>
          <a:p>
            <a:pPr marL="0" indent="0">
              <a:buFontTx/>
              <a:buNone/>
              <a:defRPr/>
            </a:pPr>
            <a:r>
              <a:rPr lang="en-US" sz="2800" dirty="0"/>
              <a:t>Please use the dial-in number for your questions today:</a:t>
            </a:r>
            <a:endParaRPr lang="en-US" dirty="0"/>
          </a:p>
          <a:p>
            <a:pPr marL="0" indent="0" algn="ctr">
              <a:spcBef>
                <a:spcPts val="0"/>
              </a:spcBef>
              <a:spcAft>
                <a:spcPts val="0"/>
              </a:spcAft>
              <a:buFontTx/>
              <a:buNone/>
              <a:defRPr/>
            </a:pPr>
            <a:r>
              <a:rPr lang="en-US" b="1" dirty="0">
                <a:ea typeface="Calibri" panose="020F0502020204030204" pitchFamily="34" charset="0"/>
              </a:rPr>
              <a:t>Call-In Number:</a:t>
            </a:r>
            <a:r>
              <a:rPr lang="en-US" dirty="0">
                <a:ea typeface="Calibri" panose="020F0502020204030204" pitchFamily="34" charset="0"/>
              </a:rPr>
              <a:t> 800-857-1917</a:t>
            </a:r>
          </a:p>
          <a:p>
            <a:pPr marL="0" indent="0" algn="ctr">
              <a:spcBef>
                <a:spcPts val="0"/>
              </a:spcBef>
              <a:spcAft>
                <a:spcPts val="0"/>
              </a:spcAft>
              <a:buFontTx/>
              <a:buNone/>
              <a:defRPr/>
            </a:pPr>
            <a:r>
              <a:rPr lang="en-US" b="1" dirty="0">
                <a:ea typeface="Calibri" panose="020F0502020204030204" pitchFamily="34" charset="0"/>
              </a:rPr>
              <a:t>Access Code:</a:t>
            </a:r>
            <a:r>
              <a:rPr lang="en-US" dirty="0">
                <a:ea typeface="Calibri" panose="020F0502020204030204" pitchFamily="34" charset="0"/>
              </a:rPr>
              <a:t> 9899501</a:t>
            </a:r>
            <a:endParaRPr lang="en-US" dirty="0"/>
          </a:p>
          <a:p>
            <a:pPr>
              <a:defRPr/>
            </a:pPr>
            <a:endParaRPr lang="en-US" dirty="0"/>
          </a:p>
          <a:p>
            <a:pPr marL="0" indent="0" algn="ctr">
              <a:buFontTx/>
              <a:buNone/>
              <a:defRPr/>
            </a:pPr>
            <a:r>
              <a:rPr lang="en-US" altLang="en-US" sz="2000" dirty="0"/>
              <a:t>Please email us here with questions or to be added to our mailing list: </a:t>
            </a:r>
            <a:r>
              <a:rPr lang="en-US" altLang="en-US" sz="2000" dirty="0">
                <a:hlinkClick r:id="rId5"/>
              </a:rPr>
              <a:t>Tribal_Tech_Assist@cpuc.ca.gov</a:t>
            </a:r>
            <a:endParaRPr lang="en-US" altLang="en-US" sz="2000" dirty="0"/>
          </a:p>
          <a:p>
            <a:pPr marL="0" indent="0">
              <a:buFontTx/>
              <a:buNone/>
              <a:defRPr/>
            </a:pPr>
            <a:r>
              <a:rPr lang="en-US" altLang="en-US" sz="2000" dirty="0"/>
              <a:t>We can “snail mail” you an application package if you would prefer.</a:t>
            </a:r>
          </a:p>
          <a:p>
            <a:pPr>
              <a:defRPr/>
            </a:pPr>
            <a:endParaRPr lang="en-US" dirty="0"/>
          </a:p>
        </p:txBody>
      </p:sp>
      <p:sp>
        <p:nvSpPr>
          <p:cNvPr id="17412" name="Slide Number Placeholder 3">
            <a:extLst>
              <a:ext uri="{FF2B5EF4-FFF2-40B4-BE49-F238E27FC236}">
                <a16:creationId xmlns:a16="http://schemas.microsoft.com/office/drawing/2014/main" id="{88B167A0-49D3-4BC8-A34A-0B47FF516D07}"/>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dirty="0"/>
              <a:t>10</a:t>
            </a:r>
          </a:p>
        </p:txBody>
      </p:sp>
      <p:pic>
        <p:nvPicPr>
          <p:cNvPr id="2" name="Q&amp;A - KAREN - SLIDE 10.wav">
            <a:hlinkClick r:id="" action="ppaction://media"/>
          </p:cNvPr>
          <p:cNvPicPr>
            <a:picLocks noChangeAspect="1"/>
          </p:cNvPicPr>
          <p:nvPr>
            <a:audioFile r:link="rId2"/>
            <p:extLst>
              <p:ext uri="{DAA4B4D4-6D71-4841-9C94-3DE7FCFB9230}">
                <p14:media xmlns:p14="http://schemas.microsoft.com/office/powerpoint/2010/main" r:embed="rId1">
                  <p14:fade in="4500"/>
                </p14:media>
              </p:ext>
            </p:extLst>
          </p:nvPr>
        </p:nvPicPr>
        <p:blipFill>
          <a:blip r:embed="rId6"/>
          <a:stretch>
            <a:fillRect/>
          </a:stretch>
        </p:blipFill>
        <p:spPr>
          <a:xfrm>
            <a:off x="4327525" y="3184525"/>
            <a:ext cx="2149475"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18770">
        <p:fade thruBlk="1"/>
      </p:transition>
    </mc:Choice>
    <mc:Fallback xmlns="">
      <p:transition spd="slow" advClick="0" advTm="18770">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3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descr="cpuc-building-2">
            <a:extLst>
              <a:ext uri="{FF2B5EF4-FFF2-40B4-BE49-F238E27FC236}">
                <a16:creationId xmlns:a16="http://schemas.microsoft.com/office/drawing/2014/main" id="{0D02F594-DDEB-4630-813C-C85E8F22448B}"/>
              </a:ext>
            </a:extLst>
          </p:cNvPr>
          <p:cNvPicPr>
            <a:picLocks noChangeAspect="1" noChangeArrowheads="1"/>
          </p:cNvPicPr>
          <p:nvPr/>
        </p:nvPicPr>
        <p:blipFill>
          <a:blip r:embed="rId5">
            <a:lum bright="54000" contrast="-70000"/>
            <a:extLst>
              <a:ext uri="{28A0092B-C50C-407E-A947-70E740481C1C}">
                <a14:useLocalDpi xmlns:a14="http://schemas.microsoft.com/office/drawing/2010/main" val="0"/>
              </a:ext>
            </a:extLst>
          </a:blip>
          <a:srcRect/>
          <a:stretch>
            <a:fillRect/>
          </a:stretch>
        </p:blipFill>
        <p:spPr bwMode="auto">
          <a:xfrm>
            <a:off x="3657600" y="3657600"/>
            <a:ext cx="4259263" cy="297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Slide Number Placeholder 6">
            <a:extLst>
              <a:ext uri="{FF2B5EF4-FFF2-40B4-BE49-F238E27FC236}">
                <a16:creationId xmlns:a16="http://schemas.microsoft.com/office/drawing/2014/main" id="{85E4D635-999B-4B4C-9FE8-7D95E4D16113}"/>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dirty="0"/>
              <a:t>11</a:t>
            </a:r>
          </a:p>
        </p:txBody>
      </p:sp>
      <p:sp>
        <p:nvSpPr>
          <p:cNvPr id="10243" name="Text Box 2">
            <a:extLst>
              <a:ext uri="{FF2B5EF4-FFF2-40B4-BE49-F238E27FC236}">
                <a16:creationId xmlns:a16="http://schemas.microsoft.com/office/drawing/2014/main" id="{3C0B51E4-3AB8-406E-B882-52ACB303E67A}"/>
              </a:ext>
            </a:extLst>
          </p:cNvPr>
          <p:cNvSpPr txBox="1">
            <a:spLocks noChangeArrowheads="1"/>
          </p:cNvSpPr>
          <p:nvPr/>
        </p:nvSpPr>
        <p:spPr bwMode="auto">
          <a:xfrm>
            <a:off x="381000" y="1066800"/>
            <a:ext cx="7772400" cy="3970338"/>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3600" b="1" dirty="0">
                <a:solidFill>
                  <a:srgbClr val="0000CC"/>
                </a:solidFill>
                <a:latin typeface="+mn-lt"/>
              </a:rPr>
              <a:t>Thank you for attending</a:t>
            </a:r>
          </a:p>
          <a:p>
            <a:pPr algn="ctr">
              <a:spcBef>
                <a:spcPct val="0"/>
              </a:spcBef>
              <a:buFontTx/>
              <a:buNone/>
              <a:defRPr/>
            </a:pPr>
            <a:r>
              <a:rPr lang="en-US" altLang="en-US" sz="3600" b="1" dirty="0">
                <a:solidFill>
                  <a:srgbClr val="0000CC"/>
                </a:solidFill>
                <a:latin typeface="+mn-lt"/>
              </a:rPr>
              <a:t>For Additional Information:</a:t>
            </a:r>
          </a:p>
          <a:p>
            <a:pPr algn="ctr">
              <a:spcBef>
                <a:spcPct val="0"/>
              </a:spcBef>
              <a:buFontTx/>
              <a:buNone/>
              <a:defRPr/>
            </a:pPr>
            <a:endParaRPr lang="en-US" altLang="en-US" sz="3600" b="1" dirty="0">
              <a:solidFill>
                <a:srgbClr val="0000CC"/>
              </a:solidFill>
              <a:latin typeface="+mn-lt"/>
            </a:endParaRPr>
          </a:p>
          <a:p>
            <a:pPr algn="ctr">
              <a:spcBef>
                <a:spcPct val="0"/>
              </a:spcBef>
              <a:buFontTx/>
              <a:buNone/>
              <a:defRPr/>
            </a:pPr>
            <a:r>
              <a:rPr lang="en-US" altLang="en-US" sz="2400" b="1" dirty="0">
                <a:latin typeface="+mj-lt"/>
                <a:hlinkClick r:id="rId6"/>
              </a:rPr>
              <a:t>CASF - Tribal Technical Assistance Grant Program</a:t>
            </a:r>
          </a:p>
          <a:p>
            <a:pPr algn="ctr">
              <a:spcBef>
                <a:spcPct val="0"/>
              </a:spcBef>
              <a:buFontTx/>
              <a:buNone/>
              <a:defRPr/>
            </a:pPr>
            <a:r>
              <a:rPr lang="en-US" altLang="en-US" sz="2400" b="1" dirty="0">
                <a:latin typeface="+mj-lt"/>
                <a:hlinkClick r:id="rId6"/>
              </a:rPr>
              <a:t>http://www.cpuc.ca.gov/</a:t>
            </a:r>
            <a:endParaRPr lang="en-US" altLang="en-US" sz="2400" b="1" dirty="0">
              <a:latin typeface="+mj-lt"/>
            </a:endParaRPr>
          </a:p>
          <a:p>
            <a:pPr algn="ctr">
              <a:spcBef>
                <a:spcPct val="0"/>
              </a:spcBef>
              <a:buFontTx/>
              <a:buNone/>
              <a:defRPr/>
            </a:pPr>
            <a:endParaRPr lang="en-US" altLang="en-US" sz="2400" b="1" dirty="0">
              <a:latin typeface="+mj-lt"/>
            </a:endParaRPr>
          </a:p>
          <a:p>
            <a:pPr algn="ctr">
              <a:spcBef>
                <a:spcPct val="0"/>
              </a:spcBef>
              <a:buFontTx/>
              <a:buNone/>
              <a:defRPr/>
            </a:pPr>
            <a:endParaRPr lang="en-US" altLang="en-US" sz="2000" b="1" dirty="0">
              <a:solidFill>
                <a:srgbClr val="FF0000"/>
              </a:solidFill>
              <a:latin typeface="+mj-lt"/>
            </a:endParaRPr>
          </a:p>
          <a:p>
            <a:pPr>
              <a:spcBef>
                <a:spcPct val="0"/>
              </a:spcBef>
              <a:buFontTx/>
              <a:buNone/>
              <a:defRPr/>
            </a:pPr>
            <a:r>
              <a:rPr lang="en-US" altLang="en-US" sz="2000" b="1" dirty="0">
                <a:latin typeface="+mj-lt"/>
              </a:rPr>
              <a:t>Questions to:</a:t>
            </a:r>
          </a:p>
          <a:p>
            <a:pPr>
              <a:spcBef>
                <a:spcPct val="0"/>
              </a:spcBef>
              <a:buFontTx/>
              <a:buNone/>
              <a:defRPr/>
            </a:pPr>
            <a:r>
              <a:rPr lang="en-US" altLang="en-US" sz="2000" b="1" dirty="0">
                <a:latin typeface="+mj-lt"/>
                <a:hlinkClick r:id="rId7"/>
              </a:rPr>
              <a:t>Tribal_Tech_Assist@cpuc.ca.gov</a:t>
            </a:r>
            <a:endParaRPr lang="en-US" altLang="en-US" sz="2000" b="1" dirty="0">
              <a:latin typeface="+mj-lt"/>
            </a:endParaRPr>
          </a:p>
          <a:p>
            <a:pPr algn="ctr">
              <a:spcBef>
                <a:spcPct val="0"/>
              </a:spcBef>
              <a:buFontTx/>
              <a:buNone/>
              <a:defRPr/>
            </a:pPr>
            <a:endParaRPr lang="en-US" altLang="en-US" sz="1200" b="1" dirty="0">
              <a:latin typeface="Times New Roman" panose="02020603050405020304" pitchFamily="18" charset="0"/>
            </a:endParaRPr>
          </a:p>
        </p:txBody>
      </p:sp>
      <p:pic>
        <p:nvPicPr>
          <p:cNvPr id="2" name="Q&amp;A - 19-37 - trimmed.wav">
            <a:hlinkClick r:id="" action="ppaction://media"/>
          </p:cNvPr>
          <p:cNvPicPr>
            <a:picLocks noChangeAspect="1"/>
          </p:cNvPicPr>
          <p:nvPr>
            <a:audioFile r:link="rId2"/>
            <p:extLst>
              <p:ext uri="{DAA4B4D4-6D71-4841-9C94-3DE7FCFB9230}">
                <p14:media xmlns:p14="http://schemas.microsoft.com/office/powerpoint/2010/main" r:embed="rId1">
                  <p14:fade in="750" out="750"/>
                </p14:media>
              </p:ext>
            </p:extLst>
          </p:nvPr>
        </p:nvPicPr>
        <p:blipFill>
          <a:blip r:embed="rId8"/>
          <a:stretch>
            <a:fillRect/>
          </a:stretch>
        </p:blipFill>
        <p:spPr>
          <a:xfrm>
            <a:off x="4327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899000">
        <p:fade thruBlk="1"/>
      </p:transition>
    </mc:Choice>
    <mc:Fallback xmlns="">
      <p:transition spd="slow" advClick="0" advTm="899000">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23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665EF738-D92E-4854-91C2-9A2CB8C60210}"/>
              </a:ext>
            </a:extLst>
          </p:cNvPr>
          <p:cNvSpPr>
            <a:spLocks noGrp="1" noChangeArrowheads="1"/>
          </p:cNvSpPr>
          <p:nvPr>
            <p:ph type="title"/>
          </p:nvPr>
        </p:nvSpPr>
        <p:spPr/>
        <p:txBody>
          <a:bodyPr/>
          <a:lstStyle/>
          <a:p>
            <a:r>
              <a:rPr lang="en-US" altLang="en-US" sz="3600"/>
              <a:t>Webinar Agenda</a:t>
            </a:r>
          </a:p>
        </p:txBody>
      </p:sp>
      <p:sp>
        <p:nvSpPr>
          <p:cNvPr id="5123" name="Rectangle 3">
            <a:extLst>
              <a:ext uri="{FF2B5EF4-FFF2-40B4-BE49-F238E27FC236}">
                <a16:creationId xmlns:a16="http://schemas.microsoft.com/office/drawing/2014/main" id="{5AB70392-D714-4F04-8140-608C56A28B6B}"/>
              </a:ext>
            </a:extLst>
          </p:cNvPr>
          <p:cNvSpPr>
            <a:spLocks noGrp="1" noChangeArrowheads="1"/>
          </p:cNvSpPr>
          <p:nvPr>
            <p:ph idx="1"/>
          </p:nvPr>
        </p:nvSpPr>
        <p:spPr>
          <a:xfrm>
            <a:off x="457200" y="1676400"/>
            <a:ext cx="8153400" cy="4800600"/>
          </a:xfrm>
        </p:spPr>
        <p:txBody>
          <a:bodyPr/>
          <a:lstStyle/>
          <a:p>
            <a:pPr>
              <a:defRPr/>
            </a:pPr>
            <a:r>
              <a:rPr lang="en-US" altLang="en-US" sz="2400" dirty="0"/>
              <a:t>Introductions and Overview of the Program</a:t>
            </a:r>
          </a:p>
          <a:p>
            <a:pPr lvl="1">
              <a:defRPr/>
            </a:pPr>
            <a:r>
              <a:rPr lang="en-US" altLang="en-US" sz="2400" i="1" dirty="0"/>
              <a:t>Karen Eckersley</a:t>
            </a:r>
          </a:p>
          <a:p>
            <a:pPr lvl="1">
              <a:defRPr/>
            </a:pPr>
            <a:r>
              <a:rPr lang="en-US" altLang="en-US" sz="2400" i="1" dirty="0"/>
              <a:t>Ken Holbrook, CPUC Tribal Advisor  Kenneth.holbrook@cpuc.ca.gov</a:t>
            </a:r>
          </a:p>
          <a:p>
            <a:pPr>
              <a:defRPr/>
            </a:pPr>
            <a:r>
              <a:rPr lang="en-US" altLang="en-US" sz="2400" dirty="0"/>
              <a:t>Application &amp; Reporting Process</a:t>
            </a:r>
          </a:p>
          <a:p>
            <a:pPr lvl="1">
              <a:defRPr/>
            </a:pPr>
            <a:r>
              <a:rPr lang="en-US" altLang="en-US" sz="2400" i="1" dirty="0"/>
              <a:t>Cynthia McReynolds</a:t>
            </a:r>
          </a:p>
          <a:p>
            <a:pPr>
              <a:defRPr/>
            </a:pPr>
            <a:r>
              <a:rPr lang="en-US" altLang="en-US" sz="2400" dirty="0"/>
              <a:t>Application Forms and Resources Available</a:t>
            </a:r>
          </a:p>
          <a:p>
            <a:pPr lvl="1">
              <a:defRPr/>
            </a:pPr>
            <a:r>
              <a:rPr lang="en-US" altLang="en-US" sz="2400" i="1" dirty="0"/>
              <a:t>Grace Liu</a:t>
            </a:r>
          </a:p>
          <a:p>
            <a:pPr>
              <a:defRPr/>
            </a:pPr>
            <a:r>
              <a:rPr lang="en-US" altLang="en-US" sz="2400" dirty="0"/>
              <a:t>At the end, questions and answers from participants </a:t>
            </a:r>
          </a:p>
          <a:p>
            <a:pPr marL="0" indent="0" algn="ctr">
              <a:spcBef>
                <a:spcPts val="0"/>
              </a:spcBef>
              <a:spcAft>
                <a:spcPts val="0"/>
              </a:spcAft>
              <a:buFontTx/>
              <a:buNone/>
              <a:defRPr/>
            </a:pPr>
            <a:r>
              <a:rPr lang="en-US" sz="2400" b="1" dirty="0">
                <a:ea typeface="Calibri" panose="020F0502020204030204" pitchFamily="34" charset="0"/>
              </a:rPr>
              <a:t>Call-In Number: 800-857-1917</a:t>
            </a:r>
          </a:p>
          <a:p>
            <a:pPr marL="0" indent="0" algn="ctr">
              <a:spcBef>
                <a:spcPts val="0"/>
              </a:spcBef>
              <a:spcAft>
                <a:spcPts val="0"/>
              </a:spcAft>
              <a:buFontTx/>
              <a:buNone/>
              <a:defRPr/>
            </a:pPr>
            <a:r>
              <a:rPr lang="en-US" sz="2400" b="1" dirty="0">
                <a:ea typeface="Calibri" panose="020F0502020204030204" pitchFamily="34" charset="0"/>
              </a:rPr>
              <a:t>Access Code: 9899501</a:t>
            </a:r>
            <a:endParaRPr lang="en-US" sz="2400" b="1" dirty="0"/>
          </a:p>
        </p:txBody>
      </p:sp>
      <p:sp>
        <p:nvSpPr>
          <p:cNvPr id="5124" name="Slide Number Placeholder 5">
            <a:extLst>
              <a:ext uri="{FF2B5EF4-FFF2-40B4-BE49-F238E27FC236}">
                <a16:creationId xmlns:a16="http://schemas.microsoft.com/office/drawing/2014/main" id="{5B55533A-B588-410E-947F-CB05C3EB1B9B}"/>
              </a:ext>
            </a:extLst>
          </p:cNvPr>
          <p:cNvSpPr>
            <a:spLocks noGrp="1" noChangeArrowheads="1"/>
          </p:cNvSpPr>
          <p:nvPr>
            <p:ph type="sldNum" sz="quarter" idx="12"/>
          </p:nvPr>
        </p:nvSpPr>
        <p:spPr>
          <a:xfrm>
            <a:off x="457200" y="6477000"/>
            <a:ext cx="68580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fld id="{97552A74-C8FF-4806-90FE-C5BD8A74F67C}" type="slidenum">
              <a:rPr lang="en-US" altLang="en-US" sz="1200" smtClean="0"/>
              <a:pPr>
                <a:buFontTx/>
                <a:buNone/>
              </a:pPr>
              <a:t>2</a:t>
            </a:fld>
            <a:endParaRPr lang="en-US" altLang="en-US" sz="1200"/>
          </a:p>
        </p:txBody>
      </p:sp>
      <p:pic>
        <p:nvPicPr>
          <p:cNvPr id="3" name="EDIT 18 - 92 SECONDS - TRIBAL TECHNOLOGY APPLICATION - SLIDE 2 - trimmed.wav">
            <a:hlinkClick r:id="" action="ppaction://media"/>
          </p:cNvPr>
          <p:cNvPicPr>
            <a:picLocks noChangeAspect="1"/>
          </p:cNvPicPr>
          <p:nvPr>
            <a:audioFile r:link="rId2"/>
            <p:extLst>
              <p:ext uri="{DAA4B4D4-6D71-4841-9C94-3DE7FCFB9230}">
                <p14:media xmlns:p14="http://schemas.microsoft.com/office/powerpoint/2010/main" r:embed="rId1">
                  <p14:fade in="250" out="250"/>
                </p14:media>
              </p:ext>
            </p:extLst>
          </p:nvPr>
        </p:nvPicPr>
        <p:blipFill>
          <a:blip r:embed="rId5"/>
          <a:stretch>
            <a:fillRect/>
          </a:stretch>
        </p:blipFill>
        <p:spPr>
          <a:xfrm>
            <a:off x="4327525" y="3184525"/>
            <a:ext cx="487363" cy="487363"/>
          </a:xfrm>
          <a:prstGeom prst="rect">
            <a:avLst/>
          </a:prstGeom>
        </p:spPr>
      </p:pic>
    </p:spTree>
  </p:cSld>
  <p:clrMapOvr>
    <a:masterClrMapping/>
  </p:clrMapOvr>
  <p:transition advClick="0" advTm="90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6DD842D1-8DAB-48E2-AF0C-DDB97B1AE8CD}"/>
              </a:ext>
            </a:extLst>
          </p:cNvPr>
          <p:cNvSpPr>
            <a:spLocks noGrp="1" noChangeArrowheads="1"/>
          </p:cNvSpPr>
          <p:nvPr>
            <p:ph type="title"/>
          </p:nvPr>
        </p:nvSpPr>
        <p:spPr/>
        <p:txBody>
          <a:bodyPr/>
          <a:lstStyle/>
          <a:p>
            <a:r>
              <a:rPr lang="en-US" altLang="en-US" sz="3600"/>
              <a:t>Grants to Improve Communications</a:t>
            </a:r>
          </a:p>
        </p:txBody>
      </p:sp>
      <p:sp>
        <p:nvSpPr>
          <p:cNvPr id="6147" name="Content Placeholder 2">
            <a:extLst>
              <a:ext uri="{FF2B5EF4-FFF2-40B4-BE49-F238E27FC236}">
                <a16:creationId xmlns:a16="http://schemas.microsoft.com/office/drawing/2014/main" id="{A30F8B31-AD36-41D8-8359-9FE67A035D0E}"/>
              </a:ext>
            </a:extLst>
          </p:cNvPr>
          <p:cNvSpPr>
            <a:spLocks noGrp="1" noChangeArrowheads="1"/>
          </p:cNvSpPr>
          <p:nvPr>
            <p:ph idx="1"/>
          </p:nvPr>
        </p:nvSpPr>
        <p:spPr/>
        <p:txBody>
          <a:bodyPr/>
          <a:lstStyle/>
          <a:p>
            <a:r>
              <a:rPr lang="en-US" altLang="en-US" sz="2800" dirty="0"/>
              <a:t>CPUC Decision 20-08-005</a:t>
            </a:r>
          </a:p>
          <a:p>
            <a:pPr lvl="1"/>
            <a:r>
              <a:rPr lang="en-US" altLang="en-US" dirty="0"/>
              <a:t>Authorizes the Commission to make grants for “technical assistance” to Tribes</a:t>
            </a:r>
          </a:p>
          <a:p>
            <a:pPr lvl="1"/>
            <a:endParaRPr lang="en-US" altLang="en-US" dirty="0"/>
          </a:p>
          <a:p>
            <a:pPr lvl="1"/>
            <a:r>
              <a:rPr lang="en-US" altLang="en-US" dirty="0"/>
              <a:t>Designed for Tribes to increase capacity by hiring consultants to help with studies which answer critical questions about communications</a:t>
            </a:r>
          </a:p>
        </p:txBody>
      </p:sp>
      <p:sp>
        <p:nvSpPr>
          <p:cNvPr id="6148" name="Slide Number Placeholder 3">
            <a:extLst>
              <a:ext uri="{FF2B5EF4-FFF2-40B4-BE49-F238E27FC236}">
                <a16:creationId xmlns:a16="http://schemas.microsoft.com/office/drawing/2014/main" id="{0D383468-0F1A-4CF5-AC71-5B170A6A5E5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713E6CB-4EB4-4CF3-B40E-B3C9C63D8667}" type="slidenum">
              <a:rPr lang="en-US" altLang="en-US" sz="1400" smtClean="0"/>
              <a:pPr>
                <a:spcBef>
                  <a:spcPct val="0"/>
                </a:spcBef>
                <a:buFontTx/>
                <a:buNone/>
              </a:pPr>
              <a:t>3</a:t>
            </a:fld>
            <a:endParaRPr lang="en-US" altLang="en-US" sz="1400"/>
          </a:p>
        </p:txBody>
      </p:sp>
      <p:pic>
        <p:nvPicPr>
          <p:cNvPr id="4" name="EDIT 1 MIN 36 SECONDS - 3 MIN 57 SECONDS TRIBAL TECHNOLOGY APPLICATION - SLIDE 3.wav">
            <a:hlinkClick r:id="" action="ppaction://media"/>
          </p:cNvPr>
          <p:cNvPicPr>
            <a:picLocks noChangeAspect="1"/>
          </p:cNvPicPr>
          <p:nvPr>
            <a:audioFile r:link="rId2"/>
            <p:extLst>
              <p:ext uri="{DAA4B4D4-6D71-4841-9C94-3DE7FCFB9230}">
                <p14:media xmlns:p14="http://schemas.microsoft.com/office/powerpoint/2010/main" r:embed="rId1">
                  <p14:fade in="250" out="250"/>
                </p14:media>
              </p:ext>
            </p:extLst>
          </p:nvPr>
        </p:nvPicPr>
        <p:blipFill>
          <a:blip r:embed="rId5"/>
          <a:stretch>
            <a:fillRect/>
          </a:stretch>
        </p:blipFill>
        <p:spPr>
          <a:xfrm>
            <a:off x="4327524" y="3482147"/>
            <a:ext cx="769937" cy="487363"/>
          </a:xfrm>
          <a:prstGeom prst="rect">
            <a:avLst/>
          </a:prstGeom>
        </p:spPr>
      </p:pic>
    </p:spTree>
  </p:cSld>
  <p:clrMapOvr>
    <a:masterClrMapping/>
  </p:clrMapOvr>
  <p:transition advClick="0" advTm="14618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7919D81A-7418-4BBD-8236-563D26A627D1}"/>
              </a:ext>
            </a:extLst>
          </p:cNvPr>
          <p:cNvSpPr>
            <a:spLocks noGrp="1" noChangeArrowheads="1"/>
          </p:cNvSpPr>
          <p:nvPr>
            <p:ph type="title"/>
          </p:nvPr>
        </p:nvSpPr>
        <p:spPr>
          <a:xfrm>
            <a:off x="0" y="747713"/>
            <a:ext cx="9067800" cy="990600"/>
          </a:xfrm>
        </p:spPr>
        <p:txBody>
          <a:bodyPr/>
          <a:lstStyle/>
          <a:p>
            <a:r>
              <a:rPr lang="en-US" altLang="en-US" sz="3600"/>
              <a:t>Application &amp; Reporting Process </a:t>
            </a:r>
          </a:p>
        </p:txBody>
      </p:sp>
      <p:sp>
        <p:nvSpPr>
          <p:cNvPr id="7171" name="Slide Number Placeholder 3">
            <a:extLst>
              <a:ext uri="{FF2B5EF4-FFF2-40B4-BE49-F238E27FC236}">
                <a16:creationId xmlns:a16="http://schemas.microsoft.com/office/drawing/2014/main" id="{B47238D3-59D8-49BC-9EB1-F534CD586867}"/>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0142944-5200-48CF-AA5F-19DA019AAF78}" type="slidenum">
              <a:rPr lang="en-US" altLang="en-US" sz="1400" smtClean="0"/>
              <a:pPr>
                <a:spcBef>
                  <a:spcPct val="0"/>
                </a:spcBef>
                <a:buFontTx/>
                <a:buNone/>
              </a:pPr>
              <a:t>4</a:t>
            </a:fld>
            <a:endParaRPr lang="en-US" altLang="en-US" sz="1400"/>
          </a:p>
        </p:txBody>
      </p:sp>
      <p:graphicFrame>
        <p:nvGraphicFramePr>
          <p:cNvPr id="13" name="Content Placeholder 12">
            <a:extLst>
              <a:ext uri="{FF2B5EF4-FFF2-40B4-BE49-F238E27FC236}">
                <a16:creationId xmlns:a16="http://schemas.microsoft.com/office/drawing/2014/main" id="{93612322-6507-4BC5-8D91-07BCD394608C}"/>
              </a:ext>
            </a:extLst>
          </p:cNvPr>
          <p:cNvGraphicFramePr>
            <a:graphicFrameLocks noGrp="1"/>
          </p:cNvGraphicFramePr>
          <p:nvPr>
            <p:ph idx="1"/>
          </p:nvPr>
        </p:nvGraphicFramePr>
        <p:xfrm>
          <a:off x="914400" y="1765536"/>
          <a:ext cx="7984435" cy="470314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6" name="Arrow: Right 15">
            <a:extLst>
              <a:ext uri="{FF2B5EF4-FFF2-40B4-BE49-F238E27FC236}">
                <a16:creationId xmlns:a16="http://schemas.microsoft.com/office/drawing/2014/main" id="{EF3EBB1E-FA1D-4C51-B32B-2E89697775D9}"/>
              </a:ext>
            </a:extLst>
          </p:cNvPr>
          <p:cNvSpPr/>
          <p:nvPr/>
        </p:nvSpPr>
        <p:spPr>
          <a:xfrm>
            <a:off x="0" y="1873250"/>
            <a:ext cx="1220788" cy="979488"/>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t>Tribe</a:t>
            </a:r>
          </a:p>
        </p:txBody>
      </p:sp>
      <p:sp>
        <p:nvSpPr>
          <p:cNvPr id="19" name="Arrow: Right 18">
            <a:extLst>
              <a:ext uri="{FF2B5EF4-FFF2-40B4-BE49-F238E27FC236}">
                <a16:creationId xmlns:a16="http://schemas.microsoft.com/office/drawing/2014/main" id="{CF69AB89-7F8F-4B56-B0C3-9E1244307A60}"/>
              </a:ext>
            </a:extLst>
          </p:cNvPr>
          <p:cNvSpPr/>
          <p:nvPr/>
        </p:nvSpPr>
        <p:spPr>
          <a:xfrm>
            <a:off x="36513" y="3429000"/>
            <a:ext cx="1220787" cy="1114425"/>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t>CPUCStaff </a:t>
            </a:r>
          </a:p>
        </p:txBody>
      </p:sp>
      <p:sp>
        <p:nvSpPr>
          <p:cNvPr id="23" name="Arrow: Right 22">
            <a:extLst>
              <a:ext uri="{FF2B5EF4-FFF2-40B4-BE49-F238E27FC236}">
                <a16:creationId xmlns:a16="http://schemas.microsoft.com/office/drawing/2014/main" id="{E6D8DE85-AAE7-494D-ABDD-9368B86ED01D}"/>
              </a:ext>
            </a:extLst>
          </p:cNvPr>
          <p:cNvSpPr/>
          <p:nvPr/>
        </p:nvSpPr>
        <p:spPr>
          <a:xfrm>
            <a:off x="0" y="5119688"/>
            <a:ext cx="1220788" cy="990600"/>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t>Tribe  </a:t>
            </a:r>
          </a:p>
        </p:txBody>
      </p:sp>
      <p:pic>
        <p:nvPicPr>
          <p:cNvPr id="2" name="EDIT - TRIBAL TECHNOLOGY APPLICATION - SLIDE 4 - EDIT 3.wav">
            <a:hlinkClick r:id="" action="ppaction://media"/>
          </p:cNvPr>
          <p:cNvPicPr>
            <a:picLocks noChangeAspect="1"/>
          </p:cNvPicPr>
          <p:nvPr>
            <a:audioFile r:link="rId2"/>
            <p:extLst>
              <p:ext uri="{DAA4B4D4-6D71-4841-9C94-3DE7FCFB9230}">
                <p14:media xmlns:p14="http://schemas.microsoft.com/office/powerpoint/2010/main" r:embed="rId1">
                  <p14:fade in="250" out="250"/>
                </p14:media>
              </p:ext>
            </p:extLst>
          </p:nvPr>
        </p:nvPicPr>
        <p:blipFill>
          <a:blip r:embed="rId10"/>
          <a:stretch>
            <a:fillRect/>
          </a:stretch>
        </p:blipFill>
        <p:spPr>
          <a:xfrm>
            <a:off x="4327525" y="3184525"/>
            <a:ext cx="487363" cy="487363"/>
          </a:xfrm>
          <a:prstGeom prst="rect">
            <a:avLst/>
          </a:prstGeom>
        </p:spPr>
      </p:pic>
    </p:spTree>
  </p:cSld>
  <p:clrMapOvr>
    <a:masterClrMapping/>
  </p:clrMapOvr>
  <p:transition spd="slow" advClick="0" advTm="200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4CF65C02-0057-4848-BA2B-89492DBA5FCE}"/>
              </a:ext>
            </a:extLst>
          </p:cNvPr>
          <p:cNvSpPr>
            <a:spLocks noGrp="1" noChangeArrowheads="1"/>
          </p:cNvSpPr>
          <p:nvPr>
            <p:ph type="ctrTitle"/>
          </p:nvPr>
        </p:nvSpPr>
        <p:spPr>
          <a:xfrm>
            <a:off x="0" y="838200"/>
            <a:ext cx="9144000" cy="685800"/>
          </a:xfrm>
        </p:spPr>
        <p:txBody>
          <a:bodyPr/>
          <a:lstStyle/>
          <a:p>
            <a:pPr eaLnBrk="1" hangingPunct="1"/>
            <a:r>
              <a:rPr lang="en-US" altLang="en-US" sz="3600">
                <a:solidFill>
                  <a:srgbClr val="3333FF"/>
                </a:solidFill>
              </a:rPr>
              <a:t>Application Process</a:t>
            </a:r>
            <a:endParaRPr lang="en-US" altLang="en-US" sz="2800">
              <a:solidFill>
                <a:srgbClr val="3333FF"/>
              </a:solidFill>
            </a:endParaRPr>
          </a:p>
        </p:txBody>
      </p:sp>
      <p:sp>
        <p:nvSpPr>
          <p:cNvPr id="8195" name="Slide Number Placeholder 5">
            <a:extLst>
              <a:ext uri="{FF2B5EF4-FFF2-40B4-BE49-F238E27FC236}">
                <a16:creationId xmlns:a16="http://schemas.microsoft.com/office/drawing/2014/main" id="{0A304F32-76C9-4940-8B18-7B1E3B8F6FF4}"/>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8F34EF7-0FCE-411D-9AE7-364FE659FBE6}" type="slidenum">
              <a:rPr lang="en-US" altLang="en-US" sz="1400" smtClean="0"/>
              <a:pPr>
                <a:spcBef>
                  <a:spcPct val="0"/>
                </a:spcBef>
                <a:buFontTx/>
                <a:buNone/>
              </a:pPr>
              <a:t>5</a:t>
            </a:fld>
            <a:endParaRPr lang="en-US" altLang="en-US" sz="1400"/>
          </a:p>
        </p:txBody>
      </p:sp>
      <p:sp>
        <p:nvSpPr>
          <p:cNvPr id="5" name="TextBox 4">
            <a:extLst>
              <a:ext uri="{FF2B5EF4-FFF2-40B4-BE49-F238E27FC236}">
                <a16:creationId xmlns:a16="http://schemas.microsoft.com/office/drawing/2014/main" id="{0C29A783-5DE4-416A-A9F8-8C1B47DF3862}"/>
              </a:ext>
            </a:extLst>
          </p:cNvPr>
          <p:cNvSpPr txBox="1">
            <a:spLocks noChangeArrowheads="1"/>
          </p:cNvSpPr>
          <p:nvPr/>
        </p:nvSpPr>
        <p:spPr bwMode="auto">
          <a:xfrm>
            <a:off x="452438" y="1731963"/>
            <a:ext cx="8539162" cy="4287837"/>
          </a:xfrm>
          <a:prstGeom prst="rect">
            <a:avLst/>
          </a:prstGeom>
          <a:noFill/>
          <a:ln>
            <a:noFill/>
          </a:ln>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80000"/>
              </a:lnSpc>
              <a:spcBef>
                <a:spcPct val="0"/>
              </a:spcBef>
              <a:spcAft>
                <a:spcPts val="1200"/>
              </a:spcAft>
              <a:defRPr/>
            </a:pPr>
            <a:r>
              <a:rPr lang="en-US" sz="2400" dirty="0">
                <a:latin typeface="+mj-lt"/>
                <a:cs typeface="Arial"/>
              </a:rPr>
              <a:t>Grant application forms can be found on </a:t>
            </a:r>
            <a:r>
              <a:rPr lang="en-US" sz="2400" dirty="0">
                <a:latin typeface="+mj-lt"/>
                <a:cs typeface="Arial"/>
                <a:hlinkClick r:id="rId5"/>
              </a:rPr>
              <a:t>Tribal Technical Assistance website</a:t>
            </a:r>
            <a:r>
              <a:rPr lang="en-US" sz="2400" dirty="0">
                <a:latin typeface="+mj-lt"/>
                <a:cs typeface="Arial"/>
              </a:rPr>
              <a:t> </a:t>
            </a:r>
            <a:r>
              <a:rPr lang="en-US" sz="1800" dirty="0">
                <a:latin typeface="+mj-lt"/>
                <a:cs typeface="Arial"/>
              </a:rPr>
              <a:t>(</a:t>
            </a:r>
            <a:r>
              <a:rPr lang="en-US" sz="1800" dirty="0">
                <a:latin typeface="+mj-lt"/>
                <a:cs typeface="Arial"/>
                <a:hlinkClick r:id="rId5"/>
              </a:rPr>
              <a:t>https://www.cpuc.ca.gov/TribalAssistance/</a:t>
            </a:r>
            <a:r>
              <a:rPr lang="en-US" sz="1800" dirty="0">
                <a:latin typeface="+mj-lt"/>
                <a:cs typeface="Arial"/>
              </a:rPr>
              <a:t>).</a:t>
            </a:r>
          </a:p>
          <a:p>
            <a:pPr marL="688975" indent="-350838" eaLnBrk="1" hangingPunct="1">
              <a:lnSpc>
                <a:spcPct val="80000"/>
              </a:lnSpc>
              <a:spcBef>
                <a:spcPct val="0"/>
              </a:spcBef>
              <a:spcAft>
                <a:spcPts val="1200"/>
              </a:spcAft>
              <a:buFont typeface="Wingdings" panose="05000000000000000000" pitchFamily="2" charset="2"/>
              <a:buChar char="Ø"/>
              <a:defRPr/>
            </a:pPr>
            <a:r>
              <a:rPr lang="en-US" sz="2200" dirty="0">
                <a:latin typeface="+mj-lt"/>
                <a:cs typeface="Arial"/>
              </a:rPr>
              <a:t>Grant Application Package</a:t>
            </a:r>
          </a:p>
          <a:p>
            <a:pPr marL="688975" indent="-350838" eaLnBrk="1" hangingPunct="1">
              <a:lnSpc>
                <a:spcPct val="80000"/>
              </a:lnSpc>
              <a:spcBef>
                <a:spcPct val="0"/>
              </a:spcBef>
              <a:spcAft>
                <a:spcPts val="1200"/>
              </a:spcAft>
              <a:buFont typeface="Wingdings" panose="05000000000000000000" pitchFamily="2" charset="2"/>
              <a:buChar char="Ø"/>
              <a:defRPr/>
            </a:pPr>
            <a:r>
              <a:rPr lang="en-US" sz="2200" dirty="0">
                <a:latin typeface="+mj-lt"/>
                <a:cs typeface="Arial"/>
              </a:rPr>
              <a:t>Notarized Affidavit</a:t>
            </a:r>
          </a:p>
          <a:p>
            <a:pPr marL="0" indent="0" eaLnBrk="1" hangingPunct="1">
              <a:lnSpc>
                <a:spcPct val="80000"/>
              </a:lnSpc>
              <a:spcBef>
                <a:spcPct val="0"/>
              </a:spcBef>
              <a:spcAft>
                <a:spcPts val="1200"/>
              </a:spcAft>
              <a:buFontTx/>
              <a:buNone/>
              <a:defRPr/>
            </a:pPr>
            <a:endParaRPr lang="en-US" sz="2200" i="1" dirty="0">
              <a:latin typeface="+mj-lt"/>
              <a:cs typeface="Arial"/>
            </a:endParaRPr>
          </a:p>
          <a:p>
            <a:pPr eaLnBrk="1" hangingPunct="1">
              <a:lnSpc>
                <a:spcPct val="80000"/>
              </a:lnSpc>
              <a:spcBef>
                <a:spcPct val="0"/>
              </a:spcBef>
              <a:spcAft>
                <a:spcPts val="600"/>
              </a:spcAft>
              <a:defRPr/>
            </a:pPr>
            <a:r>
              <a:rPr lang="en-US" sz="2400" dirty="0">
                <a:latin typeface="+mj-lt"/>
                <a:cs typeface="Arial"/>
              </a:rPr>
              <a:t>Applications may be submitted at any time. </a:t>
            </a:r>
          </a:p>
          <a:p>
            <a:pPr marL="0" indent="0" eaLnBrk="1" hangingPunct="1">
              <a:lnSpc>
                <a:spcPct val="80000"/>
              </a:lnSpc>
              <a:spcBef>
                <a:spcPct val="0"/>
              </a:spcBef>
              <a:spcAft>
                <a:spcPts val="600"/>
              </a:spcAft>
              <a:buFontTx/>
              <a:buNone/>
              <a:defRPr/>
            </a:pPr>
            <a:r>
              <a:rPr lang="en-US" sz="2200" dirty="0">
                <a:latin typeface="+mj-lt"/>
                <a:cs typeface="Arial"/>
              </a:rPr>
              <a:t> </a:t>
            </a:r>
          </a:p>
          <a:p>
            <a:pPr eaLnBrk="1" hangingPunct="1">
              <a:lnSpc>
                <a:spcPct val="80000"/>
              </a:lnSpc>
              <a:spcBef>
                <a:spcPct val="0"/>
              </a:spcBef>
              <a:spcAft>
                <a:spcPts val="600"/>
              </a:spcAft>
              <a:defRPr/>
            </a:pPr>
            <a:r>
              <a:rPr lang="en-US" sz="2400" dirty="0">
                <a:latin typeface="+mj-lt"/>
                <a:cs typeface="Arial"/>
              </a:rPr>
              <a:t>CD will consider applications on a quarterly, batch process.</a:t>
            </a:r>
          </a:p>
          <a:p>
            <a:pPr marL="688975" indent="-350838" eaLnBrk="1" hangingPunct="1">
              <a:lnSpc>
                <a:spcPct val="80000"/>
              </a:lnSpc>
              <a:spcBef>
                <a:spcPct val="0"/>
              </a:spcBef>
              <a:spcAft>
                <a:spcPts val="0"/>
              </a:spcAft>
              <a:buFont typeface="Courier New" panose="02070309020205020404" pitchFamily="49" charset="0"/>
              <a:buChar char="o"/>
              <a:defRPr/>
            </a:pPr>
            <a:r>
              <a:rPr lang="en-US" sz="2200" dirty="0">
                <a:latin typeface="+mj-lt"/>
                <a:cs typeface="Arial"/>
              </a:rPr>
              <a:t>October 1, 2020</a:t>
            </a:r>
          </a:p>
          <a:p>
            <a:pPr marL="688975" indent="-350838" eaLnBrk="1" hangingPunct="1">
              <a:lnSpc>
                <a:spcPct val="80000"/>
              </a:lnSpc>
              <a:spcBef>
                <a:spcPct val="0"/>
              </a:spcBef>
              <a:spcAft>
                <a:spcPts val="0"/>
              </a:spcAft>
              <a:buFont typeface="Courier New" panose="02070309020205020404" pitchFamily="49" charset="0"/>
              <a:buChar char="o"/>
              <a:defRPr/>
            </a:pPr>
            <a:r>
              <a:rPr lang="en-US" sz="2200" dirty="0">
                <a:latin typeface="+mj-lt"/>
                <a:cs typeface="Arial"/>
              </a:rPr>
              <a:t>January 1, 2021</a:t>
            </a:r>
          </a:p>
          <a:p>
            <a:pPr marL="688975" indent="-350838" eaLnBrk="1" hangingPunct="1">
              <a:lnSpc>
                <a:spcPct val="80000"/>
              </a:lnSpc>
              <a:spcBef>
                <a:spcPct val="0"/>
              </a:spcBef>
              <a:spcAft>
                <a:spcPts val="0"/>
              </a:spcAft>
              <a:buFont typeface="Courier New" panose="02070309020205020404" pitchFamily="49" charset="0"/>
              <a:buChar char="o"/>
              <a:defRPr/>
            </a:pPr>
            <a:r>
              <a:rPr lang="en-US" sz="2200" dirty="0">
                <a:latin typeface="+mj-lt"/>
                <a:cs typeface="Arial"/>
              </a:rPr>
              <a:t>April 1, 2021</a:t>
            </a:r>
          </a:p>
          <a:p>
            <a:pPr marL="688975" indent="-350838" eaLnBrk="1" hangingPunct="1">
              <a:lnSpc>
                <a:spcPct val="80000"/>
              </a:lnSpc>
              <a:spcBef>
                <a:spcPct val="0"/>
              </a:spcBef>
              <a:spcAft>
                <a:spcPts val="600"/>
              </a:spcAft>
              <a:buFont typeface="Courier New" panose="02070309020205020404" pitchFamily="49" charset="0"/>
              <a:buChar char="o"/>
              <a:defRPr/>
            </a:pPr>
            <a:r>
              <a:rPr lang="en-US" sz="2200" dirty="0">
                <a:latin typeface="+mj-lt"/>
                <a:cs typeface="Arial"/>
              </a:rPr>
              <a:t>July 1, 2021 and so on, until the funding is exhausted. </a:t>
            </a:r>
          </a:p>
        </p:txBody>
      </p:sp>
      <p:pic>
        <p:nvPicPr>
          <p:cNvPr id="3" name="TRIBAL TECHNOLOGY APPLICATION - SLIDE 5 - FINAL - trimmed.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cSld>
  <p:clrMapOvr>
    <a:masterClrMapping/>
  </p:clrMapOvr>
  <p:transition spd="slow" advClick="0" advTm="121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6"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C9A3C2B8-2D89-40A9-B63C-62C85827237A}"/>
              </a:ext>
            </a:extLst>
          </p:cNvPr>
          <p:cNvSpPr>
            <a:spLocks noGrp="1" noChangeArrowheads="1"/>
          </p:cNvSpPr>
          <p:nvPr>
            <p:ph type="ctrTitle"/>
          </p:nvPr>
        </p:nvSpPr>
        <p:spPr>
          <a:xfrm>
            <a:off x="0" y="984250"/>
            <a:ext cx="9144000" cy="976313"/>
          </a:xfrm>
        </p:spPr>
        <p:txBody>
          <a:bodyPr/>
          <a:lstStyle/>
          <a:p>
            <a:pPr eaLnBrk="1" hangingPunct="1"/>
            <a:r>
              <a:rPr lang="en-US" altLang="en-US" sz="3600">
                <a:solidFill>
                  <a:srgbClr val="3333FF"/>
                </a:solidFill>
              </a:rPr>
              <a:t>Application Requirements</a:t>
            </a:r>
            <a:br>
              <a:rPr lang="en-US" altLang="en-US" sz="3600">
                <a:solidFill>
                  <a:srgbClr val="3333FF"/>
                </a:solidFill>
                <a:latin typeface="Palatino Linotype" panose="02040502050505030304" pitchFamily="18" charset="0"/>
              </a:rPr>
            </a:br>
            <a:r>
              <a:rPr lang="en-US" altLang="en-US" sz="2800">
                <a:solidFill>
                  <a:srgbClr val="3333FF"/>
                </a:solidFill>
              </a:rPr>
              <a:t>- Required Forms</a:t>
            </a:r>
          </a:p>
        </p:txBody>
      </p:sp>
      <p:sp>
        <p:nvSpPr>
          <p:cNvPr id="10243" name="Slide Number Placeholder 5">
            <a:extLst>
              <a:ext uri="{FF2B5EF4-FFF2-40B4-BE49-F238E27FC236}">
                <a16:creationId xmlns:a16="http://schemas.microsoft.com/office/drawing/2014/main" id="{F1AABA24-A1D5-44C1-81D1-EABD0EA3DEDD}"/>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11F5C27-EF93-4AD3-8D20-AB5AC09A3A95}" type="slidenum">
              <a:rPr lang="en-US" altLang="en-US" sz="1400" smtClean="0"/>
              <a:pPr>
                <a:spcBef>
                  <a:spcPct val="0"/>
                </a:spcBef>
                <a:buFontTx/>
                <a:buNone/>
              </a:pPr>
              <a:t>6</a:t>
            </a:fld>
            <a:endParaRPr lang="en-US" altLang="en-US" sz="1400"/>
          </a:p>
        </p:txBody>
      </p:sp>
      <p:sp>
        <p:nvSpPr>
          <p:cNvPr id="5" name="TextBox 4">
            <a:extLst>
              <a:ext uri="{FF2B5EF4-FFF2-40B4-BE49-F238E27FC236}">
                <a16:creationId xmlns:a16="http://schemas.microsoft.com/office/drawing/2014/main" id="{024A6EA0-EA1C-47F2-A901-B555BCD3FCF1}"/>
              </a:ext>
            </a:extLst>
          </p:cNvPr>
          <p:cNvSpPr txBox="1">
            <a:spLocks noChangeArrowheads="1"/>
          </p:cNvSpPr>
          <p:nvPr/>
        </p:nvSpPr>
        <p:spPr bwMode="auto">
          <a:xfrm>
            <a:off x="541338" y="2209800"/>
            <a:ext cx="8061325" cy="3298825"/>
          </a:xfrm>
          <a:prstGeom prst="rect">
            <a:avLst/>
          </a:prstGeom>
          <a:noFill/>
          <a:ln>
            <a:noFill/>
          </a:ln>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80000"/>
              </a:lnSpc>
              <a:spcBef>
                <a:spcPct val="0"/>
              </a:spcBef>
              <a:spcAft>
                <a:spcPts val="0"/>
              </a:spcAft>
              <a:defRPr/>
            </a:pPr>
            <a:r>
              <a:rPr lang="en-US" sz="2400" dirty="0">
                <a:latin typeface="+mj-lt"/>
                <a:cs typeface="Arial"/>
              </a:rPr>
              <a:t>A complete application package includes:</a:t>
            </a:r>
          </a:p>
          <a:p>
            <a:pPr marL="0" indent="0" eaLnBrk="1" hangingPunct="1">
              <a:lnSpc>
                <a:spcPct val="80000"/>
              </a:lnSpc>
              <a:spcBef>
                <a:spcPct val="0"/>
              </a:spcBef>
              <a:spcAft>
                <a:spcPts val="0"/>
              </a:spcAft>
              <a:buFontTx/>
              <a:buNone/>
              <a:defRPr/>
            </a:pPr>
            <a:endParaRPr lang="en-US" sz="2200" dirty="0">
              <a:latin typeface="+mj-lt"/>
              <a:cs typeface="Arial"/>
            </a:endParaRPr>
          </a:p>
          <a:p>
            <a:pPr marL="801688" indent="-463550" eaLnBrk="1" hangingPunct="1">
              <a:spcBef>
                <a:spcPct val="0"/>
              </a:spcBef>
              <a:spcAft>
                <a:spcPts val="0"/>
              </a:spcAft>
              <a:buFont typeface="Wingdings" panose="05000000000000000000" pitchFamily="2" charset="2"/>
              <a:buChar char="Ø"/>
              <a:defRPr/>
            </a:pPr>
            <a:r>
              <a:rPr lang="en-US" sz="2200" b="1" dirty="0">
                <a:latin typeface="+mj-lt"/>
                <a:cs typeface="Arial"/>
              </a:rPr>
              <a:t>Appendix A-1</a:t>
            </a:r>
            <a:r>
              <a:rPr lang="en-US" sz="2200" dirty="0">
                <a:latin typeface="+mj-lt"/>
                <a:cs typeface="Arial"/>
              </a:rPr>
              <a:t>_</a:t>
            </a:r>
            <a:r>
              <a:rPr lang="en-US" sz="2200" i="1" dirty="0">
                <a:latin typeface="+mj-lt"/>
                <a:cs typeface="Arial"/>
              </a:rPr>
              <a:t>Grant Application Checklist</a:t>
            </a:r>
          </a:p>
          <a:p>
            <a:pPr marL="801688" indent="-463550" eaLnBrk="1" hangingPunct="1">
              <a:spcBef>
                <a:spcPct val="0"/>
              </a:spcBef>
              <a:spcAft>
                <a:spcPts val="0"/>
              </a:spcAft>
              <a:buFontTx/>
              <a:buNone/>
              <a:defRPr/>
            </a:pPr>
            <a:endParaRPr lang="en-US" sz="2200" i="1" dirty="0">
              <a:latin typeface="+mj-lt"/>
              <a:cs typeface="Arial"/>
            </a:endParaRPr>
          </a:p>
          <a:p>
            <a:pPr marL="801688" indent="-463550" eaLnBrk="1" hangingPunct="1">
              <a:spcBef>
                <a:spcPct val="0"/>
              </a:spcBef>
              <a:spcAft>
                <a:spcPts val="0"/>
              </a:spcAft>
              <a:buFont typeface="Wingdings" panose="05000000000000000000" pitchFamily="2" charset="2"/>
              <a:buChar char="Ø"/>
              <a:defRPr/>
            </a:pPr>
            <a:r>
              <a:rPr lang="en-US" sz="2200" b="1" dirty="0">
                <a:latin typeface="+mj-lt"/>
                <a:cs typeface="Arial"/>
              </a:rPr>
              <a:t>Appendix A-2</a:t>
            </a:r>
            <a:r>
              <a:rPr lang="en-US" sz="2200" dirty="0">
                <a:latin typeface="+mj-lt"/>
                <a:cs typeface="Arial"/>
              </a:rPr>
              <a:t>_</a:t>
            </a:r>
            <a:r>
              <a:rPr lang="en-US" sz="2200" i="1" dirty="0">
                <a:latin typeface="+mj-lt"/>
                <a:cs typeface="Arial"/>
              </a:rPr>
              <a:t>Tribal Technical Assistance Summary</a:t>
            </a:r>
          </a:p>
          <a:p>
            <a:pPr marL="801688" indent="-463550" eaLnBrk="1" hangingPunct="1">
              <a:spcBef>
                <a:spcPct val="0"/>
              </a:spcBef>
              <a:spcAft>
                <a:spcPts val="0"/>
              </a:spcAft>
              <a:buFontTx/>
              <a:buNone/>
              <a:defRPr/>
            </a:pPr>
            <a:endParaRPr lang="en-US" sz="2200" i="1" dirty="0">
              <a:latin typeface="+mj-lt"/>
              <a:cs typeface="Arial"/>
            </a:endParaRPr>
          </a:p>
          <a:p>
            <a:pPr marL="801688" indent="-463550" eaLnBrk="1" hangingPunct="1">
              <a:spcBef>
                <a:spcPct val="0"/>
              </a:spcBef>
              <a:spcAft>
                <a:spcPts val="0"/>
              </a:spcAft>
              <a:buFont typeface="Wingdings" panose="05000000000000000000" pitchFamily="2" charset="2"/>
              <a:buChar char="Ø"/>
              <a:defRPr/>
            </a:pPr>
            <a:r>
              <a:rPr lang="en-US" sz="2200" b="1" dirty="0">
                <a:latin typeface="+mj-lt"/>
                <a:cs typeface="Arial"/>
              </a:rPr>
              <a:t>Appendix A-3</a:t>
            </a:r>
            <a:r>
              <a:rPr lang="en-US" sz="2200" dirty="0">
                <a:latin typeface="+mj-lt"/>
                <a:cs typeface="Arial"/>
              </a:rPr>
              <a:t>_</a:t>
            </a:r>
            <a:r>
              <a:rPr lang="en-US" sz="2200" i="1" dirty="0">
                <a:latin typeface="+mj-lt"/>
                <a:cs typeface="Arial"/>
              </a:rPr>
              <a:t>Proposed Budget plan</a:t>
            </a:r>
          </a:p>
          <a:p>
            <a:pPr marL="801688" indent="-463550" eaLnBrk="1" hangingPunct="1">
              <a:spcBef>
                <a:spcPct val="0"/>
              </a:spcBef>
              <a:spcAft>
                <a:spcPts val="0"/>
              </a:spcAft>
              <a:buFontTx/>
              <a:buNone/>
              <a:defRPr/>
            </a:pPr>
            <a:endParaRPr lang="en-US" sz="2200" i="1" dirty="0">
              <a:latin typeface="+mj-lt"/>
              <a:cs typeface="Arial"/>
            </a:endParaRPr>
          </a:p>
          <a:p>
            <a:pPr marL="801688" indent="-463550" eaLnBrk="1" hangingPunct="1">
              <a:spcBef>
                <a:spcPct val="0"/>
              </a:spcBef>
              <a:spcAft>
                <a:spcPts val="0"/>
              </a:spcAft>
              <a:buFont typeface="Wingdings" panose="05000000000000000000" pitchFamily="2" charset="2"/>
              <a:buChar char="Ø"/>
              <a:defRPr/>
            </a:pPr>
            <a:r>
              <a:rPr lang="en-US" sz="2200" b="1" i="1" dirty="0">
                <a:latin typeface="+mj-lt"/>
                <a:cs typeface="Arial"/>
              </a:rPr>
              <a:t>Notarized Affidavit</a:t>
            </a:r>
          </a:p>
          <a:p>
            <a:pPr marL="0" indent="0" eaLnBrk="1" hangingPunct="1">
              <a:lnSpc>
                <a:spcPct val="80000"/>
              </a:lnSpc>
              <a:spcBef>
                <a:spcPct val="0"/>
              </a:spcBef>
              <a:spcAft>
                <a:spcPts val="0"/>
              </a:spcAft>
              <a:buFontTx/>
              <a:buNone/>
              <a:defRPr/>
            </a:pPr>
            <a:endParaRPr lang="en-US" sz="2200" b="1" i="1" dirty="0">
              <a:latin typeface="+mj-lt"/>
              <a:cs typeface="Arial"/>
            </a:endParaRPr>
          </a:p>
        </p:txBody>
      </p:sp>
      <p:pic>
        <p:nvPicPr>
          <p:cNvPr id="2" name="EDIT TRIBAL TECHNOLOGY APPLICATION - SLIDE 6 - FINAL.wav">
            <a:hlinkClick r:id="" action="ppaction://media"/>
          </p:cNvPr>
          <p:cNvPicPr>
            <a:picLocks noChangeAspect="1"/>
          </p:cNvPicPr>
          <p:nvPr>
            <a:audioFile r:link="rId2"/>
            <p:extLst>
              <p:ext uri="{DAA4B4D4-6D71-4841-9C94-3DE7FCFB9230}">
                <p14:media xmlns:p14="http://schemas.microsoft.com/office/powerpoint/2010/main" r:embed="rId1">
                  <p14:fade in="750"/>
                </p14:media>
              </p:ext>
            </p:extLst>
          </p:nvPr>
        </p:nvPicPr>
        <p:blipFill>
          <a:blip r:embed="rId5"/>
          <a:stretch>
            <a:fillRect/>
          </a:stretch>
        </p:blipFill>
        <p:spPr>
          <a:xfrm>
            <a:off x="4327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250" advClick="0" advTm="44000">
        <p:fade thruBlk="1"/>
      </p:transition>
    </mc:Choice>
    <mc:Fallback xmlns="">
      <p:transition spd="slow" advClick="0" advTm="44000">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38"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07B6BEB-4649-4829-AD9F-D8DFEC46EA24}"/>
              </a:ext>
            </a:extLst>
          </p:cNvPr>
          <p:cNvSpPr>
            <a:spLocks noGrp="1"/>
          </p:cNvSpPr>
          <p:nvPr>
            <p:ph type="sldNum" sz="quarter" idx="12"/>
          </p:nvPr>
        </p:nvSpPr>
        <p:spPr/>
        <p:txBody>
          <a:bodyPr/>
          <a:lstStyle/>
          <a:p>
            <a:pPr>
              <a:defRPr/>
            </a:pPr>
            <a:fld id="{0D4B37FF-EF38-4B9C-AB4D-11355AB7E53D}" type="slidenum">
              <a:rPr lang="en-US" altLang="en-US" smtClean="0">
                <a:solidFill>
                  <a:schemeClr val="tx1">
                    <a:alpha val="0"/>
                  </a:schemeClr>
                </a:solidFill>
              </a:rPr>
              <a:pPr>
                <a:defRPr/>
              </a:pPr>
              <a:t>7</a:t>
            </a:fld>
            <a:endParaRPr lang="en-US" altLang="en-US" dirty="0">
              <a:solidFill>
                <a:schemeClr val="tx1">
                  <a:alpha val="0"/>
                </a:schemeClr>
              </a:solidFill>
            </a:endParaRPr>
          </a:p>
        </p:txBody>
      </p:sp>
      <p:graphicFrame>
        <p:nvGraphicFramePr>
          <p:cNvPr id="7" name="Object 6">
            <a:extLst>
              <a:ext uri="{FF2B5EF4-FFF2-40B4-BE49-F238E27FC236}">
                <a16:creationId xmlns:a16="http://schemas.microsoft.com/office/drawing/2014/main" id="{76C08D2D-7DB8-4F82-9120-61027BFA58B7}"/>
              </a:ext>
            </a:extLst>
          </p:cNvPr>
          <p:cNvGraphicFramePr>
            <a:graphicFrameLocks noChangeAspect="1"/>
          </p:cNvGraphicFramePr>
          <p:nvPr>
            <p:extLst>
              <p:ext uri="{D42A27DB-BD31-4B8C-83A1-F6EECF244321}">
                <p14:modId xmlns:p14="http://schemas.microsoft.com/office/powerpoint/2010/main" val="3486855261"/>
              </p:ext>
            </p:extLst>
          </p:nvPr>
        </p:nvGraphicFramePr>
        <p:xfrm>
          <a:off x="1295400" y="0"/>
          <a:ext cx="7848600" cy="7824149"/>
        </p:xfrm>
        <a:graphic>
          <a:graphicData uri="http://schemas.openxmlformats.org/presentationml/2006/ole">
            <mc:AlternateContent xmlns:mc="http://schemas.openxmlformats.org/markup-compatibility/2006">
              <mc:Choice xmlns:v="urn:schemas-microsoft-com:vml" Requires="v">
                <p:oleObj spid="_x0000_s1216" name="Worksheet" r:id="rId5" imgW="11868209" imgH="11830050" progId="Excel.Sheet.12">
                  <p:embed/>
                </p:oleObj>
              </mc:Choice>
              <mc:Fallback>
                <p:oleObj name="Worksheet" r:id="rId5" imgW="11868209" imgH="11830050" progId="Excel.Sheet.12">
                  <p:embed/>
                  <p:pic>
                    <p:nvPicPr>
                      <p:cNvPr id="0" name=""/>
                      <p:cNvPicPr/>
                      <p:nvPr/>
                    </p:nvPicPr>
                    <p:blipFill>
                      <a:blip r:embed="rId6"/>
                      <a:stretch>
                        <a:fillRect/>
                      </a:stretch>
                    </p:blipFill>
                    <p:spPr>
                      <a:xfrm>
                        <a:off x="1295400" y="0"/>
                        <a:ext cx="7848600" cy="7824149"/>
                      </a:xfrm>
                      <a:prstGeom prst="rect">
                        <a:avLst/>
                      </a:prstGeom>
                    </p:spPr>
                  </p:pic>
                </p:oleObj>
              </mc:Fallback>
            </mc:AlternateContent>
          </a:graphicData>
        </a:graphic>
      </p:graphicFrame>
      <p:pic>
        <p:nvPicPr>
          <p:cNvPr id="5" name="EDIT TRIBAL TECHNOLOGY APPLICATION - SLIDE 8 - FINAL.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589580370"/>
      </p:ext>
    </p:extLst>
  </p:cSld>
  <p:clrMapOvr>
    <a:masterClrMapping/>
  </p:clrMapOvr>
  <mc:AlternateContent xmlns:mc="http://schemas.openxmlformats.org/markup-compatibility/2006" xmlns:p14="http://schemas.microsoft.com/office/powerpoint/2010/main">
    <mc:Choice Requires="p14">
      <p:transition spd="slow" p14:dur="1500" advClick="0" advTm="125000">
        <p:fade thruBlk="1"/>
      </p:transition>
    </mc:Choice>
    <mc:Fallback xmlns="">
      <p:transition spd="slow" advClick="0" advTm="125000">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8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07B6BEB-4649-4829-AD9F-D8DFEC46EA24}"/>
              </a:ext>
            </a:extLst>
          </p:cNvPr>
          <p:cNvSpPr>
            <a:spLocks noGrp="1"/>
          </p:cNvSpPr>
          <p:nvPr>
            <p:ph type="sldNum" sz="quarter" idx="12"/>
          </p:nvPr>
        </p:nvSpPr>
        <p:spPr/>
        <p:txBody>
          <a:bodyPr/>
          <a:lstStyle/>
          <a:p>
            <a:pPr>
              <a:defRPr/>
            </a:pPr>
            <a:fld id="{0D4B37FF-EF38-4B9C-AB4D-11355AB7E53D}" type="slidenum">
              <a:rPr lang="en-US" altLang="en-US" smtClean="0">
                <a:solidFill>
                  <a:schemeClr val="tx1">
                    <a:alpha val="0"/>
                  </a:schemeClr>
                </a:solidFill>
              </a:rPr>
              <a:pPr>
                <a:defRPr/>
              </a:pPr>
              <a:t>8</a:t>
            </a:fld>
            <a:endParaRPr lang="en-US" altLang="en-US" dirty="0">
              <a:solidFill>
                <a:schemeClr val="tx1">
                  <a:alpha val="0"/>
                </a:schemeClr>
              </a:solidFill>
            </a:endParaRPr>
          </a:p>
        </p:txBody>
      </p:sp>
      <p:graphicFrame>
        <p:nvGraphicFramePr>
          <p:cNvPr id="3" name="Object 2">
            <a:extLst>
              <a:ext uri="{FF2B5EF4-FFF2-40B4-BE49-F238E27FC236}">
                <a16:creationId xmlns:a16="http://schemas.microsoft.com/office/drawing/2014/main" id="{7FA2B06D-E0C9-48B5-A717-ACCEECA18622}"/>
              </a:ext>
            </a:extLst>
          </p:cNvPr>
          <p:cNvGraphicFramePr>
            <a:graphicFrameLocks noChangeAspect="1"/>
          </p:cNvGraphicFramePr>
          <p:nvPr>
            <p:extLst>
              <p:ext uri="{D42A27DB-BD31-4B8C-83A1-F6EECF244321}">
                <p14:modId xmlns:p14="http://schemas.microsoft.com/office/powerpoint/2010/main" val="1564031568"/>
              </p:ext>
            </p:extLst>
          </p:nvPr>
        </p:nvGraphicFramePr>
        <p:xfrm>
          <a:off x="-1143000" y="72751"/>
          <a:ext cx="9448800" cy="7547249"/>
        </p:xfrm>
        <a:graphic>
          <a:graphicData uri="http://schemas.openxmlformats.org/presentationml/2006/ole">
            <mc:AlternateContent xmlns:mc="http://schemas.openxmlformats.org/markup-compatibility/2006">
              <mc:Choice xmlns:v="urn:schemas-microsoft-com:vml" Requires="v">
                <p:oleObj spid="_x0000_s2239" name="Worksheet" r:id="rId5" imgW="13249304" imgH="10582394" progId="Excel.Sheet.12">
                  <p:embed/>
                </p:oleObj>
              </mc:Choice>
              <mc:Fallback>
                <p:oleObj name="Worksheet" r:id="rId5" imgW="13249304" imgH="10582394" progId="Excel.Sheet.12">
                  <p:embed/>
                  <p:pic>
                    <p:nvPicPr>
                      <p:cNvPr id="0" name=""/>
                      <p:cNvPicPr/>
                      <p:nvPr/>
                    </p:nvPicPr>
                    <p:blipFill>
                      <a:blip r:embed="rId6"/>
                      <a:stretch>
                        <a:fillRect/>
                      </a:stretch>
                    </p:blipFill>
                    <p:spPr>
                      <a:xfrm>
                        <a:off x="-1143000" y="72751"/>
                        <a:ext cx="9448800" cy="7547249"/>
                      </a:xfrm>
                      <a:prstGeom prst="rect">
                        <a:avLst/>
                      </a:prstGeom>
                    </p:spPr>
                  </p:pic>
                </p:oleObj>
              </mc:Fallback>
            </mc:AlternateContent>
          </a:graphicData>
        </a:graphic>
      </p:graphicFrame>
      <p:pic>
        <p:nvPicPr>
          <p:cNvPr id="5" name="EDIT TRIBAL TECHNOLOGY APPLICATION - SLIDE 9 - PRELIMINARY - trimmed - trimmed - trimmed - trimmed.wav">
            <a:hlinkClick r:id="" action="ppaction://media"/>
          </p:cNvPr>
          <p:cNvPicPr>
            <a:picLocks noChangeAspect="1"/>
          </p:cNvPicPr>
          <p:nvPr>
            <a:audioFile r:link="rId3"/>
            <p:extLst>
              <p:ext uri="{DAA4B4D4-6D71-4841-9C94-3DE7FCFB9230}">
                <p14:media xmlns:p14="http://schemas.microsoft.com/office/powerpoint/2010/main" r:embed="rId2">
                  <p14:fade in="250" out="250"/>
                </p14:media>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692587463"/>
      </p:ext>
    </p:extLst>
  </p:cSld>
  <p:clrMapOvr>
    <a:masterClrMapping/>
  </p:clrMapOvr>
  <p:transition spd="slow" advClick="0" advTm="5931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7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07B6BEB-4649-4829-AD9F-D8DFEC46EA24}"/>
              </a:ext>
            </a:extLst>
          </p:cNvPr>
          <p:cNvSpPr>
            <a:spLocks noGrp="1"/>
          </p:cNvSpPr>
          <p:nvPr>
            <p:ph type="sldNum" sz="quarter" idx="12"/>
          </p:nvPr>
        </p:nvSpPr>
        <p:spPr/>
        <p:txBody>
          <a:bodyPr/>
          <a:lstStyle/>
          <a:p>
            <a:pPr>
              <a:defRPr/>
            </a:pPr>
            <a:fld id="{0D4B37FF-EF38-4B9C-AB4D-11355AB7E53D}" type="slidenum">
              <a:rPr lang="en-US" altLang="en-US" smtClean="0">
                <a:solidFill>
                  <a:schemeClr val="tx1">
                    <a:alpha val="0"/>
                  </a:schemeClr>
                </a:solidFill>
              </a:rPr>
              <a:pPr>
                <a:defRPr/>
              </a:pPr>
              <a:t>9</a:t>
            </a:fld>
            <a:endParaRPr lang="en-US" altLang="en-US" dirty="0">
              <a:solidFill>
                <a:schemeClr val="tx1">
                  <a:alpha val="0"/>
                </a:schemeClr>
              </a:solidFill>
            </a:endParaRPr>
          </a:p>
        </p:txBody>
      </p:sp>
      <p:graphicFrame>
        <p:nvGraphicFramePr>
          <p:cNvPr id="2" name="Object 1">
            <a:extLst>
              <a:ext uri="{FF2B5EF4-FFF2-40B4-BE49-F238E27FC236}">
                <a16:creationId xmlns:a16="http://schemas.microsoft.com/office/drawing/2014/main" id="{5782C3A8-08CF-4CE3-9D42-C78AE1F382DF}"/>
              </a:ext>
            </a:extLst>
          </p:cNvPr>
          <p:cNvGraphicFramePr>
            <a:graphicFrameLocks noChangeAspect="1"/>
          </p:cNvGraphicFramePr>
          <p:nvPr>
            <p:extLst>
              <p:ext uri="{D42A27DB-BD31-4B8C-83A1-F6EECF244321}">
                <p14:modId xmlns:p14="http://schemas.microsoft.com/office/powerpoint/2010/main" val="2665804320"/>
              </p:ext>
            </p:extLst>
          </p:nvPr>
        </p:nvGraphicFramePr>
        <p:xfrm>
          <a:off x="-15204" y="1371600"/>
          <a:ext cx="9174409" cy="5029200"/>
        </p:xfrm>
        <a:graphic>
          <a:graphicData uri="http://schemas.openxmlformats.org/presentationml/2006/ole">
            <mc:AlternateContent xmlns:mc="http://schemas.openxmlformats.org/markup-compatibility/2006">
              <mc:Choice xmlns:v="urn:schemas-microsoft-com:vml" Requires="v">
                <p:oleObj spid="_x0000_s3260" name="Worksheet" r:id="rId5" imgW="12249091" imgH="6715125" progId="Excel.Sheet.12">
                  <p:embed/>
                </p:oleObj>
              </mc:Choice>
              <mc:Fallback>
                <p:oleObj name="Worksheet" r:id="rId5" imgW="12249091" imgH="6715125" progId="Excel.Sheet.12">
                  <p:embed/>
                  <p:pic>
                    <p:nvPicPr>
                      <p:cNvPr id="0" name=""/>
                      <p:cNvPicPr/>
                      <p:nvPr/>
                    </p:nvPicPr>
                    <p:blipFill>
                      <a:blip r:embed="rId6"/>
                      <a:stretch>
                        <a:fillRect/>
                      </a:stretch>
                    </p:blipFill>
                    <p:spPr>
                      <a:xfrm>
                        <a:off x="-15204" y="1371600"/>
                        <a:ext cx="9174409" cy="5029200"/>
                      </a:xfrm>
                      <a:prstGeom prst="rect">
                        <a:avLst/>
                      </a:prstGeom>
                    </p:spPr>
                  </p:pic>
                </p:oleObj>
              </mc:Fallback>
            </mc:AlternateContent>
          </a:graphicData>
        </a:graphic>
      </p:graphicFrame>
      <p:pic>
        <p:nvPicPr>
          <p:cNvPr id="5" name="EDIT TRIBAL TECHNOLOGY APPLICATION - SLIDE 10 FINAL - trimmed.wav">
            <a:hlinkClick r:id="" action="ppaction://media"/>
          </p:cNvPr>
          <p:cNvPicPr>
            <a:picLocks noChangeAspect="1"/>
          </p:cNvPicPr>
          <p:nvPr>
            <a:audioFile r:link="rId3"/>
            <p:extLst>
              <p:ext uri="{DAA4B4D4-6D71-4841-9C94-3DE7FCFB9230}">
                <p14:media xmlns:p14="http://schemas.microsoft.com/office/powerpoint/2010/main" r:embed="rId2">
                  <p14:fade in="250" out="250"/>
                </p14:media>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086109703"/>
      </p:ext>
    </p:extLst>
  </p:cSld>
  <p:clrMapOvr>
    <a:masterClrMapping/>
  </p:clrMapOvr>
  <mc:AlternateContent xmlns:mc="http://schemas.openxmlformats.org/markup-compatibility/2006" xmlns:p14="http://schemas.microsoft.com/office/powerpoint/2010/main">
    <mc:Choice Requires="p14">
      <p:transition spd="slow" p14:dur="1250" advClick="0" advTm="49450">
        <p:fade thruBlk="1"/>
      </p:transition>
    </mc:Choice>
    <mc:Fallback xmlns="">
      <p:transition spd="slow" advClick="0" advTm="49450">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46"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9EBC775F59EBF439FB6B28946C5391C" ma:contentTypeVersion="11" ma:contentTypeDescription="Create a new document." ma:contentTypeScope="" ma:versionID="08a67e0cfe7f771ac1670450336d25c1">
  <xsd:schema xmlns:xsd="http://www.w3.org/2001/XMLSchema" xmlns:xs="http://www.w3.org/2001/XMLSchema" xmlns:p="http://schemas.microsoft.com/office/2006/metadata/properties" xmlns:ns3="1aeecf12-f554-49a3-b378-7795f1a710f6" xmlns:ns4="82487712-724a-4fa2-890a-fdb119377a92" targetNamespace="http://schemas.microsoft.com/office/2006/metadata/properties" ma:root="true" ma:fieldsID="e854fac0ceab5a33db13e6515e5acbfd" ns3:_="" ns4:_="">
    <xsd:import namespace="1aeecf12-f554-49a3-b378-7795f1a710f6"/>
    <xsd:import namespace="82487712-724a-4fa2-890a-fdb119377a92"/>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eecf12-f554-49a3-b378-7795f1a710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2487712-724a-4fa2-890a-fdb119377a9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D71BE7B-E554-4D95-B753-7F7CA32FB3DC}">
  <ds:schemaRefs>
    <ds:schemaRef ds:uri="http://schemas.microsoft.com/sharepoint/v3/contenttype/forms"/>
  </ds:schemaRefs>
</ds:datastoreItem>
</file>

<file path=customXml/itemProps2.xml><?xml version="1.0" encoding="utf-8"?>
<ds:datastoreItem xmlns:ds="http://schemas.openxmlformats.org/officeDocument/2006/customXml" ds:itemID="{7C3BB57E-32AE-4E1E-BF77-A92399D176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eecf12-f554-49a3-b378-7795f1a710f6"/>
    <ds:schemaRef ds:uri="82487712-724a-4fa2-890a-fdb119377a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9B5A6DF-B0CB-41A9-A049-3EDE8A0CC141}">
  <ds:schemaRefs>
    <ds:schemaRef ds:uri="1aeecf12-f554-49a3-b378-7795f1a710f6"/>
    <ds:schemaRef ds:uri="http://www.w3.org/XML/1998/namespac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purl.org/dc/terms/"/>
    <ds:schemaRef ds:uri="82487712-724a-4fa2-890a-fdb119377a92"/>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6370</TotalTime>
  <Words>1255</Words>
  <Application>Microsoft Office PowerPoint</Application>
  <PresentationFormat>On-screen Show (4:3)</PresentationFormat>
  <Paragraphs>168</Paragraphs>
  <Slides>14</Slides>
  <Notes>11</Notes>
  <HiddenSlides>0</HiddenSlides>
  <MMClips>14</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22" baseType="lpstr">
      <vt:lpstr>Arial</vt:lpstr>
      <vt:lpstr>Calibri</vt:lpstr>
      <vt:lpstr>Courier New</vt:lpstr>
      <vt:lpstr>Palatino Linotype</vt:lpstr>
      <vt:lpstr>Times New Roman</vt:lpstr>
      <vt:lpstr>Wingdings</vt:lpstr>
      <vt:lpstr>Default Design</vt:lpstr>
      <vt:lpstr>Worksheet</vt:lpstr>
      <vt:lpstr>Tribal Technical Assistance Grant Program Overview </vt:lpstr>
      <vt:lpstr>Webinar Agenda</vt:lpstr>
      <vt:lpstr>Grants to Improve Communications</vt:lpstr>
      <vt:lpstr>Application &amp; Reporting Process </vt:lpstr>
      <vt:lpstr>Application Process</vt:lpstr>
      <vt:lpstr>Application Requirements - Required Forms</vt:lpstr>
      <vt:lpstr>PowerPoint Presentation</vt:lpstr>
      <vt:lpstr>PowerPoint Presentation</vt:lpstr>
      <vt:lpstr>PowerPoint Presentation</vt:lpstr>
      <vt:lpstr>Application Requirements - How to Submit a Tribal Technical Assistance Grant Application</vt:lpstr>
      <vt:lpstr>Reporting Procedures</vt:lpstr>
      <vt:lpstr>Resources Available</vt:lpstr>
      <vt:lpstr>Questions and Answers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Pratt, Peter</dc:creator>
  <cp:lastModifiedBy>McReynolds, Cynthia</cp:lastModifiedBy>
  <cp:revision>468</cp:revision>
  <cp:lastPrinted>2020-10-13T22:54:48Z</cp:lastPrinted>
  <dcterms:created xsi:type="dcterms:W3CDTF">2008-01-28T17:28:34Z</dcterms:created>
  <dcterms:modified xsi:type="dcterms:W3CDTF">2020-12-07T18:51:44Z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0x01010019EBC775F59EBF439FB6B28946C5391C</vt:lpwstr>
  </property>
</Properties>
</file>