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4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4"/>
    <p:sldMasterId id="2147483725" r:id="rId5"/>
    <p:sldMasterId id="2147483738" r:id="rId6"/>
    <p:sldMasterId id="2147483744" r:id="rId7"/>
  </p:sldMasterIdLst>
  <p:notesMasterIdLst>
    <p:notesMasterId r:id="rId45"/>
  </p:notesMasterIdLst>
  <p:sldIdLst>
    <p:sldId id="257" r:id="rId8"/>
    <p:sldId id="2470" r:id="rId9"/>
    <p:sldId id="2429" r:id="rId10"/>
    <p:sldId id="2491" r:id="rId11"/>
    <p:sldId id="2473" r:id="rId12"/>
    <p:sldId id="2450" r:id="rId13"/>
    <p:sldId id="2474" r:id="rId14"/>
    <p:sldId id="2520" r:id="rId15"/>
    <p:sldId id="2494" r:id="rId16"/>
    <p:sldId id="2498" r:id="rId17"/>
    <p:sldId id="2522" r:id="rId18"/>
    <p:sldId id="2496" r:id="rId19"/>
    <p:sldId id="2500" r:id="rId20"/>
    <p:sldId id="2502" r:id="rId21"/>
    <p:sldId id="2501" r:id="rId22"/>
    <p:sldId id="2511" r:id="rId23"/>
    <p:sldId id="2512" r:id="rId24"/>
    <p:sldId id="2513" r:id="rId25"/>
    <p:sldId id="2514" r:id="rId26"/>
    <p:sldId id="2515" r:id="rId27"/>
    <p:sldId id="2516" r:id="rId28"/>
    <p:sldId id="2517" r:id="rId29"/>
    <p:sldId id="2518" r:id="rId30"/>
    <p:sldId id="2493" r:id="rId31"/>
    <p:sldId id="2504" r:id="rId32"/>
    <p:sldId id="2505" r:id="rId33"/>
    <p:sldId id="2506" r:id="rId34"/>
    <p:sldId id="2507" r:id="rId35"/>
    <p:sldId id="2508" r:id="rId36"/>
    <p:sldId id="2509" r:id="rId37"/>
    <p:sldId id="2510" r:id="rId38"/>
    <p:sldId id="2503" r:id="rId39"/>
    <p:sldId id="2482" r:id="rId40"/>
    <p:sldId id="2483" r:id="rId41"/>
    <p:sldId id="2519" r:id="rId42"/>
    <p:sldId id="2471" r:id="rId43"/>
    <p:sldId id="2380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GT Eesti Display" panose="020B0604020202020204" charset="0"/>
      <p:regular r:id="rId52"/>
    </p:embeddedFont>
    <p:embeddedFont>
      <p:font typeface="GT Eesti Display Light" panose="020B0604020202020204" charset="0"/>
      <p:regular r:id="rId53"/>
    </p:embeddedFont>
    <p:embeddedFont>
      <p:font typeface="GT Eesti Display Medium" panose="020B060402020202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chour Creative" initials="AC" lastIdx="1" clrIdx="0">
    <p:extLst>
      <p:ext uri="{19B8F6BF-5375-455C-9EA6-DF929625EA0E}">
        <p15:presenceInfo xmlns:p15="http://schemas.microsoft.com/office/powerpoint/2012/main" userId="0e47a3cf1d4b8e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7"/>
    <a:srgbClr val="196F4F"/>
    <a:srgbClr val="49438D"/>
    <a:srgbClr val="00B3FF"/>
    <a:srgbClr val="F26549"/>
    <a:srgbClr val="E03F3F"/>
    <a:srgbClr val="FFDA00"/>
    <a:srgbClr val="F9987A"/>
    <a:srgbClr val="BEBEC6"/>
    <a:srgbClr val="444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62515" autoAdjust="0"/>
  </p:normalViewPr>
  <p:slideViewPr>
    <p:cSldViewPr snapToGrid="0">
      <p:cViewPr varScale="1">
        <p:scale>
          <a:sx n="71" d="100"/>
          <a:sy n="71" d="100"/>
        </p:scale>
        <p:origin x="19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Average</a:t>
            </a:r>
            <a:r>
              <a:rPr lang="en-US" b="1" baseline="0" dirty="0"/>
              <a:t> Summer Nominations</a:t>
            </a:r>
          </a:p>
          <a:p>
            <a:pPr>
              <a:defRPr b="1"/>
            </a:pPr>
            <a:r>
              <a:rPr lang="en-US" b="1" baseline="0" dirty="0"/>
              <a:t>by Program Year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274340707411569E-2"/>
          <c:y val="0.13866135388542639"/>
          <c:w val="0.82441413573303335"/>
          <c:h val="0.66332199313554818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'Ch 4 Ex Post - PGE'!$Q$106</c:f>
              <c:strCache>
                <c:ptCount val="1"/>
                <c:pt idx="0">
                  <c:v>MW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F-4867-AFE3-D18DD9EB9F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3F-4867-AFE3-D18DD9EB9F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3F-4867-AFE3-D18DD9EB9F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DB33D5A-92D8-4D72-BF1F-C45AF627795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21FAFED1-3983-4017-BF47-60EB6C026B24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03F-4867-AFE3-D18DD9EB9F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1AB5040-9964-4B21-ABF1-E3323FE6A28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C221878B-41ED-4594-A251-8A477BA30AB5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03F-4867-AFE3-D18DD9EB9F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FFD6393-3940-4405-83FC-E7FEB9BE54F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F13CFE9C-97FF-4791-99D1-900D825E94AC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03F-4867-AFE3-D18DD9EB9F1D}"/>
                </c:ext>
              </c:extLst>
            </c:dLbl>
            <c:spPr>
              <a:solidFill>
                <a:schemeClr val="bg1">
                  <a:lumMod val="75000"/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'Ch 4 Ex Post - PGE'!$N$107:$O$112</c:f>
              <c:multiLvlStrCache>
                <c:ptCount val="6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  <c:lvl>
                  <c:pt idx="0">
                    <c:v>Res DA</c:v>
                  </c:pt>
                  <c:pt idx="3">
                    <c:v>Non-Res DA</c:v>
                  </c:pt>
                </c:lvl>
              </c:multiLvlStrCache>
            </c:multiLvlStrRef>
          </c:cat>
          <c:val>
            <c:numRef>
              <c:f>'Ch 4 Ex Post - PGE'!$Q$107:$Q$112</c:f>
              <c:numCache>
                <c:formatCode>#,##0.0</c:formatCode>
                <c:ptCount val="6"/>
                <c:pt idx="0">
                  <c:v>0</c:v>
                </c:pt>
                <c:pt idx="1">
                  <c:v>0.16666666666666666</c:v>
                </c:pt>
                <c:pt idx="2">
                  <c:v>2.5000000000000001E-2</c:v>
                </c:pt>
                <c:pt idx="3">
                  <c:v>24.887833333333333</c:v>
                </c:pt>
                <c:pt idx="4">
                  <c:v>33.181166666666662</c:v>
                </c:pt>
                <c:pt idx="5">
                  <c:v>50.136500000000005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 4 Ex Post - PGE'!$Q$107:$Q$112</c15:f>
                <c15:dlblRangeCache>
                  <c:ptCount val="6"/>
                  <c:pt idx="0">
                    <c:v>0.0</c:v>
                  </c:pt>
                  <c:pt idx="1">
                    <c:v>0.2</c:v>
                  </c:pt>
                  <c:pt idx="2">
                    <c:v>0.0</c:v>
                  </c:pt>
                  <c:pt idx="3">
                    <c:v>24.9</c:v>
                  </c:pt>
                  <c:pt idx="4">
                    <c:v>33.2</c:v>
                  </c:pt>
                  <c:pt idx="5">
                    <c:v>50.1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A03F-4867-AFE3-D18DD9EB9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571807"/>
        <c:axId val="924590943"/>
      </c:barChart>
      <c:lineChart>
        <c:grouping val="stacked"/>
        <c:varyColors val="0"/>
        <c:ser>
          <c:idx val="2"/>
          <c:order val="0"/>
          <c:tx>
            <c:strRef>
              <c:f>'Ch 4 Ex Post - PGE'!$P$106</c:f>
              <c:strCache>
                <c:ptCount val="1"/>
                <c:pt idx="0">
                  <c:v>Participants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397F4F00-00EB-4C2C-AB6A-3AC3ABDEAB34}" type="CELLRANGE">
                      <a:rPr lang="en-US" baseline="0"/>
                      <a:pPr/>
                      <a:t>[CELLRANGE]</a:t>
                    </a:fld>
                    <a:endParaRPr lang="en-US" baseline="0"/>
                  </a:p>
                  <a:p>
                    <a:fld id="{4B177EE5-2BEA-4AA8-A451-F926FEB35E21}" type="SERIESNAME">
                      <a:rPr lang="en-US" baseline="0"/>
                      <a:pPr/>
                      <a:t>[SERIES NAME]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03F-4867-AFE3-D18DD9EB9F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D266AC-B112-432B-A2CE-1962F6CE33F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E6F049AA-E3A5-46B5-89A3-64046E490E80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03F-4867-AFE3-D18DD9EB9F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D6DFE36-AEBC-47A6-956A-8823250F4D7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EFA67EAA-2078-4F47-974A-ED6C407D1AF5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03F-4867-AFE3-D18DD9EB9F1D}"/>
                </c:ext>
              </c:extLst>
            </c:dLbl>
            <c:dLbl>
              <c:idx val="3"/>
              <c:layout>
                <c:manualLayout>
                  <c:x val="-0.10825553055868016"/>
                  <c:y val="-0.12493037328667252"/>
                </c:manualLayout>
              </c:layout>
              <c:tx>
                <c:rich>
                  <a:bodyPr/>
                  <a:lstStyle/>
                  <a:p>
                    <a:fld id="{5F5D7D67-8DD8-448A-8088-4E261E61260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809A6D22-C3FF-437B-980A-D1EC790BED96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A03F-4867-AFE3-D18DD9EB9F1D}"/>
                </c:ext>
              </c:extLst>
            </c:dLbl>
            <c:dLbl>
              <c:idx val="4"/>
              <c:layout>
                <c:manualLayout>
                  <c:x val="-0.11975221847269099"/>
                  <c:y val="0.11104184893554972"/>
                </c:manualLayout>
              </c:layout>
              <c:tx>
                <c:rich>
                  <a:bodyPr/>
                  <a:lstStyle/>
                  <a:p>
                    <a:fld id="{9B8E34E1-79ED-4253-9AD5-3B18B3C5701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0CE022FB-DA22-44AC-86CC-D1175C802AA1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03F-4867-AFE3-D18DD9EB9F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8FC59BE-35FB-4AAD-A21E-B74BBDA1D2E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BBC8FA9D-C9A1-4558-A63A-B0F7FD4F3662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03F-4867-AFE3-D18DD9EB9F1D}"/>
                </c:ext>
              </c:extLst>
            </c:dLbl>
            <c:spPr>
              <a:solidFill>
                <a:srgbClr val="196F4F">
                  <a:alpha val="25098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'Ch 4 Ex Post - PGE'!$N$107:$O$112</c:f>
              <c:multiLvlStrCache>
                <c:ptCount val="6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  <c:lvl>
                  <c:pt idx="0">
                    <c:v>Res DA</c:v>
                  </c:pt>
                  <c:pt idx="3">
                    <c:v>Non-Res DA</c:v>
                  </c:pt>
                </c:lvl>
              </c:multiLvlStrCache>
            </c:multiLvlStrRef>
          </c:cat>
          <c:val>
            <c:numRef>
              <c:f>'Ch 4 Ex Post - PGE'!$P$107:$P$112</c:f>
              <c:numCache>
                <c:formatCode>#,##0</c:formatCode>
                <c:ptCount val="6"/>
                <c:pt idx="0">
                  <c:v>0</c:v>
                </c:pt>
                <c:pt idx="1">
                  <c:v>563</c:v>
                </c:pt>
                <c:pt idx="2">
                  <c:v>21</c:v>
                </c:pt>
                <c:pt idx="3">
                  <c:v>689.83333333333337</c:v>
                </c:pt>
                <c:pt idx="4">
                  <c:v>912.66666666666663</c:v>
                </c:pt>
                <c:pt idx="5">
                  <c:v>878.5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'Ch 4 Ex Post - PGE'!$P$107:$P$112</c15:f>
                <c15:dlblRangeCache>
                  <c:ptCount val="6"/>
                  <c:pt idx="0">
                    <c:v>0</c:v>
                  </c:pt>
                  <c:pt idx="1">
                    <c:v>563</c:v>
                  </c:pt>
                  <c:pt idx="2">
                    <c:v>21</c:v>
                  </c:pt>
                  <c:pt idx="3">
                    <c:v>690</c:v>
                  </c:pt>
                  <c:pt idx="4">
                    <c:v>913</c:v>
                  </c:pt>
                  <c:pt idx="5">
                    <c:v>879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A03F-4867-AFE3-D18DD9EB9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616319"/>
        <c:axId val="924594687"/>
      </c:lineChart>
      <c:catAx>
        <c:axId val="92457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590943"/>
        <c:crosses val="autoZero"/>
        <c:auto val="1"/>
        <c:lblAlgn val="ctr"/>
        <c:lblOffset val="100"/>
        <c:noMultiLvlLbl val="0"/>
      </c:catAx>
      <c:valAx>
        <c:axId val="92459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571807"/>
        <c:crosses val="autoZero"/>
        <c:crossBetween val="between"/>
      </c:valAx>
      <c:valAx>
        <c:axId val="924594687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616319"/>
        <c:crosses val="max"/>
        <c:crossBetween val="between"/>
      </c:valAx>
      <c:catAx>
        <c:axId val="924616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4594687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Overall Dispatched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Non-Res DA</c:v>
                  </c:pt>
                  <c:pt idx="6">
                    <c:v>Non-Res DO</c:v>
                  </c:pt>
                </c:lvl>
              </c:multiLvlStrCache>
            </c:multiLvlStrRef>
          </c:cat>
          <c:val>
            <c:numRef>
              <c:f>Sheet1!$C$2:$C$13</c:f>
              <c:numCache>
                <c:formatCode>#,##0.0</c:formatCode>
                <c:ptCount val="12"/>
                <c:pt idx="0">
                  <c:v>10.206</c:v>
                </c:pt>
                <c:pt idx="1">
                  <c:v>9.8859999999999992</c:v>
                </c:pt>
                <c:pt idx="2">
                  <c:v>7.56</c:v>
                </c:pt>
                <c:pt idx="3">
                  <c:v>8.6509999999999998</c:v>
                </c:pt>
                <c:pt idx="4">
                  <c:v>5.07</c:v>
                </c:pt>
                <c:pt idx="5">
                  <c:v>4.0449999999999999</c:v>
                </c:pt>
                <c:pt idx="6">
                  <c:v>4.1829999999999998</c:v>
                </c:pt>
                <c:pt idx="7">
                  <c:v>2.6717499999999998</c:v>
                </c:pt>
                <c:pt idx="8">
                  <c:v>2.4421430000000002</c:v>
                </c:pt>
                <c:pt idx="9">
                  <c:v>2.6553330000000002</c:v>
                </c:pt>
                <c:pt idx="10">
                  <c:v>2.5670000000000002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F-4389-BF84-1D890E80640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HE20 Dispatched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  <a:effectLst/>
          </c:spPr>
          <c:invertIfNegative val="0"/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Non-Res DA</c:v>
                  </c:pt>
                  <c:pt idx="6">
                    <c:v>Non-Res DO</c:v>
                  </c:pt>
                </c:lvl>
              </c:multiLvlStrCache>
            </c:multiLvlStrRef>
          </c:cat>
          <c:val>
            <c:numRef>
              <c:f>Sheet1!$D$2:$D$13</c:f>
              <c:numCache>
                <c:formatCode>#,##0.0</c:formatCode>
                <c:ptCount val="12"/>
                <c:pt idx="0">
                  <c:v>10.206</c:v>
                </c:pt>
                <c:pt idx="1">
                  <c:v>9.8859999999999992</c:v>
                </c:pt>
                <c:pt idx="2">
                  <c:v>7.56</c:v>
                </c:pt>
                <c:pt idx="3">
                  <c:v>8.1969999999999992</c:v>
                </c:pt>
                <c:pt idx="4">
                  <c:v>5.07</c:v>
                </c:pt>
                <c:pt idx="5">
                  <c:v>4.0449999999999999</c:v>
                </c:pt>
                <c:pt idx="6">
                  <c:v>4.1829999999999998</c:v>
                </c:pt>
                <c:pt idx="7">
                  <c:v>2.6717499999999998</c:v>
                </c:pt>
                <c:pt idx="8">
                  <c:v>2.4421430000000002</c:v>
                </c:pt>
                <c:pt idx="9">
                  <c:v>2.4456669999999998</c:v>
                </c:pt>
                <c:pt idx="10">
                  <c:v>2.5670000000000002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66035344"/>
        <c:axId val="566031600"/>
      </c:barChart>
      <c:scatterChart>
        <c:scatterStyle val="lineMarker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Ex-Post Impacts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CD5D773-7D2E-49C8-8BB0-DE28473386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7C1-4830-BAF8-3FD6802E60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946FEB-6E48-4999-A260-5C48E6335A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7C1-4830-BAF8-3FD6802E60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3CE44AD-CAEE-4FA3-B2E1-EC0D4C1F1B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7C1-4830-BAF8-3FD6802E60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A54FFDE-5F50-493B-A05C-CCE2666E3B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7C1-4830-BAF8-3FD6802E60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7ECBCA8-8B76-4EA8-A70A-A9A673AC17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7C1-4830-BAF8-3FD6802E60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A49B6F7-0624-4FBB-94CA-A83AADC8A5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7C1-4830-BAF8-3FD6802E604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AA1D54C-C7F8-4240-AE93-286A0ED328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7C1-4830-BAF8-3FD6802E604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BB1C218-5904-46BF-AB57-948131C6F1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7C1-4830-BAF8-3FD6802E604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F3BBABB-6551-4006-ABA6-3F4C1000A5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7C1-4830-BAF8-3FD6802E604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EDCEED0-7121-4CCB-BA06-6F5A5A5601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7C1-4830-BAF8-3FD6802E604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52539D3-2DFD-4D5A-9103-6175437077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7C1-4830-BAF8-3FD6802E604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4CF-4389-BF84-1D890E80640A}"/>
                </c:ext>
              </c:extLst>
            </c:dLbl>
            <c:spPr>
              <a:solidFill>
                <a:schemeClr val="bg1">
                  <a:lumMod val="10000"/>
                  <a:alpha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strRef>
              <c:f>Sheet1!$B$2:$B$13</c:f>
              <c:strCache>
                <c:ptCount val="12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xVal>
          <c:yVal>
            <c:numRef>
              <c:f>Sheet1!$E$2:$E$13</c:f>
              <c:numCache>
                <c:formatCode>#,##0.0</c:formatCode>
                <c:ptCount val="12"/>
                <c:pt idx="0">
                  <c:v>6.3000020000000001</c:v>
                </c:pt>
                <c:pt idx="1">
                  <c:v>5.5742500000000001</c:v>
                </c:pt>
                <c:pt idx="2">
                  <c:v>4.2537849999999997</c:v>
                </c:pt>
                <c:pt idx="3">
                  <c:v>4.9276309999999999</c:v>
                </c:pt>
                <c:pt idx="4">
                  <c:v>1.8058879999999999</c:v>
                </c:pt>
                <c:pt idx="5">
                  <c:v>0.99711249999999996</c:v>
                </c:pt>
                <c:pt idx="6">
                  <c:v>2.9035500000000001</c:v>
                </c:pt>
                <c:pt idx="7">
                  <c:v>1.6852389999999999</c:v>
                </c:pt>
                <c:pt idx="8">
                  <c:v>2.282737</c:v>
                </c:pt>
                <c:pt idx="9">
                  <c:v>1.54566</c:v>
                </c:pt>
                <c:pt idx="10">
                  <c:v>1.532799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Sheet1!$E$2:$E$13</c15:f>
                <c15:dlblRangeCache>
                  <c:ptCount val="12"/>
                  <c:pt idx="0">
                    <c:v>6.3</c:v>
                  </c:pt>
                  <c:pt idx="1">
                    <c:v>5.6</c:v>
                  </c:pt>
                  <c:pt idx="2">
                    <c:v>4.3</c:v>
                  </c:pt>
                  <c:pt idx="3">
                    <c:v>4.9</c:v>
                  </c:pt>
                  <c:pt idx="4">
                    <c:v>1.8</c:v>
                  </c:pt>
                  <c:pt idx="5">
                    <c:v>1.0</c:v>
                  </c:pt>
                  <c:pt idx="6">
                    <c:v>2.9</c:v>
                  </c:pt>
                  <c:pt idx="7">
                    <c:v>1.7</c:v>
                  </c:pt>
                  <c:pt idx="8">
                    <c:v>2.3</c:v>
                  </c:pt>
                  <c:pt idx="9">
                    <c:v>1.5</c:v>
                  </c:pt>
                  <c:pt idx="10">
                    <c:v>1.5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035344"/>
        <c:axId val="566031600"/>
      </c:scatterChart>
      <c:catAx>
        <c:axId val="56603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1600"/>
        <c:crosses val="autoZero"/>
        <c:auto val="1"/>
        <c:lblAlgn val="ctr"/>
        <c:lblOffset val="100"/>
        <c:noMultiLvlLbl val="0"/>
      </c:catAx>
      <c:valAx>
        <c:axId val="56603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bg1">
                        <a:lumMod val="10000"/>
                      </a:schemeClr>
                    </a:solidFill>
                  </a:rPr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5344"/>
        <c:crosses val="autoZero"/>
        <c:crossBetween val="between"/>
      </c:valAx>
      <c:spPr>
        <a:noFill/>
        <a:ln>
          <a:solidFill>
            <a:schemeClr val="tx2">
              <a:lumMod val="25000"/>
              <a:lumOff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66101170690433619"/>
          <c:y val="0.10925234315015631"/>
          <c:w val="0.2614746840349802"/>
          <c:h val="0.18884419897269564"/>
        </c:manualLayout>
      </c:layout>
      <c:overlay val="0"/>
      <c:spPr>
        <a:solidFill>
          <a:schemeClr val="bg1">
            <a:lumMod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00">
                <a:solidFill>
                  <a:sysClr val="windowText" lastClr="000000"/>
                </a:solidFill>
              </a:rPr>
              <a:t>Number of Participants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'Ch 5 Ex Ante - SCE'!$M$22</c:f>
              <c:strCache>
                <c:ptCount val="1"/>
                <c:pt idx="0">
                  <c:v>Day Ahead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'Ch 5 Ex Ante - SCE'!$L$23:$L$33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SCE'!$M$23:$M$33</c:f>
              <c:numCache>
                <c:formatCode>0</c:formatCode>
                <c:ptCount val="11"/>
                <c:pt idx="0">
                  <c:v>410</c:v>
                </c:pt>
                <c:pt idx="1">
                  <c:v>410</c:v>
                </c:pt>
                <c:pt idx="2">
                  <c:v>410</c:v>
                </c:pt>
                <c:pt idx="3">
                  <c:v>410</c:v>
                </c:pt>
                <c:pt idx="4">
                  <c:v>410</c:v>
                </c:pt>
                <c:pt idx="5">
                  <c:v>410</c:v>
                </c:pt>
                <c:pt idx="6">
                  <c:v>410</c:v>
                </c:pt>
                <c:pt idx="7">
                  <c:v>410</c:v>
                </c:pt>
                <c:pt idx="8">
                  <c:v>410</c:v>
                </c:pt>
                <c:pt idx="9">
                  <c:v>410</c:v>
                </c:pt>
                <c:pt idx="10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9-4A83-8A56-BFA5E4C89479}"/>
            </c:ext>
          </c:extLst>
        </c:ser>
        <c:ser>
          <c:idx val="1"/>
          <c:order val="1"/>
          <c:tx>
            <c:strRef>
              <c:f>'Ch 5 Ex Ante - SCE'!$N$22</c:f>
              <c:strCache>
                <c:ptCount val="1"/>
                <c:pt idx="0">
                  <c:v>Day Of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cat>
            <c:numRef>
              <c:f>'Ch 5 Ex Ante - SCE'!$L$23:$L$33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SCE'!$N$23:$N$33</c:f>
              <c:numCache>
                <c:formatCode>0</c:formatCode>
                <c:ptCount val="11"/>
                <c:pt idx="0">
                  <c:v>290</c:v>
                </c:pt>
                <c:pt idx="1">
                  <c:v>290</c:v>
                </c:pt>
                <c:pt idx="2">
                  <c:v>290</c:v>
                </c:pt>
                <c:pt idx="3">
                  <c:v>290</c:v>
                </c:pt>
                <c:pt idx="4">
                  <c:v>290</c:v>
                </c:pt>
                <c:pt idx="5">
                  <c:v>290</c:v>
                </c:pt>
                <c:pt idx="6">
                  <c:v>290</c:v>
                </c:pt>
                <c:pt idx="7">
                  <c:v>290</c:v>
                </c:pt>
                <c:pt idx="8">
                  <c:v>290</c:v>
                </c:pt>
                <c:pt idx="9">
                  <c:v>290</c:v>
                </c:pt>
                <c:pt idx="10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99-4A83-8A56-BFA5E4C89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6431"/>
        <c:axId val="11288527"/>
      </c:areaChart>
      <c:catAx>
        <c:axId val="11296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8527"/>
        <c:crosses val="autoZero"/>
        <c:auto val="1"/>
        <c:lblAlgn val="ctr"/>
        <c:lblOffset val="100"/>
        <c:noMultiLvlLbl val="0"/>
      </c:catAx>
      <c:valAx>
        <c:axId val="1128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6431"/>
        <c:crosses val="autoZero"/>
        <c:crossBetween val="midCat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00">
                <a:solidFill>
                  <a:sysClr val="windowText" lastClr="000000"/>
                </a:solidFill>
              </a:rPr>
              <a:t>Load Impacts (MW)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'Ch 5 Ex Ante - SCE'!$M$22</c:f>
              <c:strCache>
                <c:ptCount val="1"/>
                <c:pt idx="0">
                  <c:v>Day Ahead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'Ch 5 Ex Ante - SCE'!$L$34:$L$44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SCE'!$M$34:$M$44</c:f>
              <c:numCache>
                <c:formatCode>0.00</c:formatCode>
                <c:ptCount val="11"/>
                <c:pt idx="0">
                  <c:v>4.1548769999999999</c:v>
                </c:pt>
                <c:pt idx="1">
                  <c:v>4.1548769999999999</c:v>
                </c:pt>
                <c:pt idx="2">
                  <c:v>4.1548769999999999</c:v>
                </c:pt>
                <c:pt idx="3">
                  <c:v>4.1548769999999999</c:v>
                </c:pt>
                <c:pt idx="4">
                  <c:v>4.1548769999999999</c:v>
                </c:pt>
                <c:pt idx="5">
                  <c:v>4.1548769999999999</c:v>
                </c:pt>
                <c:pt idx="6">
                  <c:v>4.1548769999999999</c:v>
                </c:pt>
                <c:pt idx="7">
                  <c:v>4.1548769999999999</c:v>
                </c:pt>
                <c:pt idx="8">
                  <c:v>4.1548769999999999</c:v>
                </c:pt>
                <c:pt idx="9">
                  <c:v>4.1548769999999999</c:v>
                </c:pt>
                <c:pt idx="10">
                  <c:v>4.1548769999999999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F-4A94-A64F-ECDAB7241C9E}"/>
            </c:ext>
          </c:extLst>
        </c:ser>
        <c:ser>
          <c:idx val="1"/>
          <c:order val="1"/>
          <c:tx>
            <c:strRef>
              <c:f>'Ch 5 Ex Ante - SCE'!$N$22</c:f>
              <c:strCache>
                <c:ptCount val="1"/>
                <c:pt idx="0">
                  <c:v>Day Of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'Ch 5 Ex Ante - SCE'!$L$34:$L$44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SCE'!$N$34:$N$44</c:f>
              <c:numCache>
                <c:formatCode>0.00</c:formatCode>
                <c:ptCount val="11"/>
                <c:pt idx="0">
                  <c:v>1.7352380000000001</c:v>
                </c:pt>
                <c:pt idx="1">
                  <c:v>1.7352380000000001</c:v>
                </c:pt>
                <c:pt idx="2">
                  <c:v>1.7352380000000001</c:v>
                </c:pt>
                <c:pt idx="3">
                  <c:v>1.7352380000000001</c:v>
                </c:pt>
                <c:pt idx="4">
                  <c:v>1.7352380000000001</c:v>
                </c:pt>
                <c:pt idx="5">
                  <c:v>1.7352380000000001</c:v>
                </c:pt>
                <c:pt idx="6">
                  <c:v>1.7352380000000001</c:v>
                </c:pt>
                <c:pt idx="7">
                  <c:v>1.7352380000000001</c:v>
                </c:pt>
                <c:pt idx="8">
                  <c:v>1.7352380000000001</c:v>
                </c:pt>
                <c:pt idx="9">
                  <c:v>1.7352380000000001</c:v>
                </c:pt>
                <c:pt idx="10">
                  <c:v>1.7352380000000001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6F-4A94-A64F-ECDAB724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6431"/>
        <c:axId val="11288527"/>
      </c:areaChart>
      <c:catAx>
        <c:axId val="11296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8527"/>
        <c:crosses val="autoZero"/>
        <c:auto val="1"/>
        <c:lblAlgn val="ctr"/>
        <c:lblOffset val="100"/>
        <c:noMultiLvlLbl val="0"/>
      </c:catAx>
      <c:valAx>
        <c:axId val="11288527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6431"/>
        <c:crosses val="autoZero"/>
        <c:crossBetween val="midCat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Average Summer Nominations</a:t>
            </a:r>
            <a:endParaRPr lang="en-US" sz="1400" dirty="0">
              <a:effectLst/>
            </a:endParaRPr>
          </a:p>
          <a:p>
            <a:pPr>
              <a:defRPr/>
            </a:pPr>
            <a:r>
              <a:rPr lang="en-US" sz="1400" b="1" i="0" baseline="0" dirty="0">
                <a:effectLst/>
              </a:rPr>
              <a:t>by Program Year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274223534558191E-2"/>
          <c:y val="0.15856490594925632"/>
          <c:w val="0.80435195600549936"/>
          <c:h val="0.63647391732283465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'Ch 4 Ex Post - SDGE'!$P$80</c:f>
              <c:strCache>
                <c:ptCount val="1"/>
                <c:pt idx="0">
                  <c:v>MW</c:v>
                </c:pt>
              </c:strCache>
            </c:strRef>
          </c:tx>
          <c:spPr>
            <a:solidFill>
              <a:srgbClr val="1E13A6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13A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D2-45CD-97D3-3E5EC802BA1E}"/>
              </c:ext>
            </c:extLst>
          </c:dPt>
          <c:dPt>
            <c:idx val="1"/>
            <c:invertIfNegative val="0"/>
            <c:bubble3D val="0"/>
            <c:spPr>
              <a:solidFill>
                <a:srgbClr val="1E13A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D2-45CD-97D3-3E5EC802BA1E}"/>
              </c:ext>
            </c:extLst>
          </c:dPt>
          <c:dPt>
            <c:idx val="2"/>
            <c:invertIfNegative val="0"/>
            <c:bubble3D val="0"/>
            <c:spPr>
              <a:solidFill>
                <a:srgbClr val="1E13A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D2-45CD-97D3-3E5EC802BA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CA6B317-3DAE-4B5C-B142-6087BD52E00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E23AC447-9D8A-4351-999B-B21877AE28A5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2D2-45CD-97D3-3E5EC802BA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1DB7F7-8BFF-49EB-9C20-660D087478D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4E625FFC-A9C1-41E5-A53E-D05EB47E6911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2D2-45CD-97D3-3E5EC802BA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0621580-DB6F-4BBF-9D51-1FEA1E6E3A9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62886C62-0CB4-484C-84E3-28C13D246B92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2D2-45CD-97D3-3E5EC802BA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CED199F-B486-445A-8B23-7DA3FFC4337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D826FB02-0EEA-4DA9-A10A-5161D00142BA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2D2-45CD-97D3-3E5EC802BA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CBE85B3-3408-4150-B974-5B833B1E1B7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B5A45598-2938-4383-9390-7A7B3FC4DE67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2D2-45CD-97D3-3E5EC802BA1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3827158-A378-46A0-893D-4E75D4A944C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34C5BF46-F68E-4A97-B968-A290D462373F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2D2-45CD-97D3-3E5EC802BA1E}"/>
                </c:ext>
              </c:extLst>
            </c:dLbl>
            <c:spPr>
              <a:solidFill>
                <a:schemeClr val="bg1">
                  <a:lumMod val="75000"/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'Ch 4 Ex Post - SDGE'!$M$81:$N$86</c:f>
              <c:multiLvlStrCache>
                <c:ptCount val="6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  <c:lvl>
                  <c:pt idx="0">
                    <c:v>Non-Res DA</c:v>
                  </c:pt>
                  <c:pt idx="3">
                    <c:v>Non-Res DO</c:v>
                  </c:pt>
                </c:lvl>
              </c:multiLvlStrCache>
            </c:multiLvlStrRef>
          </c:cat>
          <c:val>
            <c:numRef>
              <c:f>'Ch 4 Ex Post - SDGE'!$P$81:$P$86</c:f>
              <c:numCache>
                <c:formatCode>#,##0.0</c:formatCode>
                <c:ptCount val="6"/>
                <c:pt idx="0">
                  <c:v>0.50433333333333341</c:v>
                </c:pt>
                <c:pt idx="1">
                  <c:v>0.53466666666666673</c:v>
                </c:pt>
                <c:pt idx="2" formatCode="#,##0">
                  <c:v>1.0701166666666666</c:v>
                </c:pt>
                <c:pt idx="3">
                  <c:v>3.4898166666666666</c:v>
                </c:pt>
                <c:pt idx="4">
                  <c:v>3.0275000000000003</c:v>
                </c:pt>
                <c:pt idx="5" formatCode="#,##0">
                  <c:v>3.1955166666666668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 4 Ex Post - SDGE'!$P$81:$P$86</c15:f>
                <c15:dlblRangeCache>
                  <c:ptCount val="6"/>
                  <c:pt idx="0">
                    <c:v>0.5</c:v>
                  </c:pt>
                  <c:pt idx="1">
                    <c:v>0.5</c:v>
                  </c:pt>
                  <c:pt idx="2">
                    <c:v>1</c:v>
                  </c:pt>
                  <c:pt idx="3">
                    <c:v>3.5</c:v>
                  </c:pt>
                  <c:pt idx="4">
                    <c:v>3.0</c:v>
                  </c:pt>
                  <c:pt idx="5">
                    <c:v>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82D2-45CD-97D3-3E5EC802B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571807"/>
        <c:axId val="924590943"/>
      </c:barChart>
      <c:lineChart>
        <c:grouping val="stacked"/>
        <c:varyColors val="0"/>
        <c:ser>
          <c:idx val="2"/>
          <c:order val="0"/>
          <c:tx>
            <c:strRef>
              <c:f>'Ch 4 Ex Post - SDGE'!$O$80</c:f>
              <c:strCache>
                <c:ptCount val="1"/>
                <c:pt idx="0">
                  <c:v>Participants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068250551726017"/>
                  <c:y val="-8.3333333333333329E-2"/>
                </c:manualLayout>
              </c:layout>
              <c:tx>
                <c:rich>
                  <a:bodyPr/>
                  <a:lstStyle/>
                  <a:p>
                    <a:fld id="{B5BF4149-15EC-4C67-B5F6-6297598B934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AF6830A8-EC69-408D-85BD-49AFDF6495FE}" type="SERIESNAME">
                      <a:rPr lang="en-US" baseline="0"/>
                      <a:pPr/>
                      <a:t>[SERIES NAME]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2D2-45CD-97D3-3E5EC802BA1E}"/>
                </c:ext>
              </c:extLst>
            </c:dLbl>
            <c:dLbl>
              <c:idx val="1"/>
              <c:layout>
                <c:manualLayout>
                  <c:x val="-0.11517587118219219"/>
                  <c:y val="-0.10064222440944882"/>
                </c:manualLayout>
              </c:layout>
              <c:tx>
                <c:rich>
                  <a:bodyPr/>
                  <a:lstStyle/>
                  <a:p>
                    <a:fld id="{9660FE8B-B64E-42F7-96B7-F1782E92E3C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35CE92E7-682C-4867-B442-3EC5D5830EB7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2D2-45CD-97D3-3E5EC802BA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7A9CEE-CD4B-436E-AEE4-1CA1F95A142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1AD67C9E-FF85-41D8-8C9C-DBDD50B5F5B2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2D2-45CD-97D3-3E5EC802BA1E}"/>
                </c:ext>
              </c:extLst>
            </c:dLbl>
            <c:dLbl>
              <c:idx val="3"/>
              <c:layout>
                <c:manualLayout>
                  <c:x val="-0.10478319116360454"/>
                  <c:y val="-6.2447779965004377E-2"/>
                </c:manualLayout>
              </c:layout>
              <c:tx>
                <c:rich>
                  <a:bodyPr/>
                  <a:lstStyle/>
                  <a:p>
                    <a:fld id="{D6724706-F88B-41B1-AE23-3D269B393B0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36E173B4-52D2-4C3E-A9A3-5CEC21A19D67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2D2-45CD-97D3-3E5EC802BA1E}"/>
                </c:ext>
              </c:extLst>
            </c:dLbl>
            <c:dLbl>
              <c:idx val="4"/>
              <c:layout>
                <c:manualLayout>
                  <c:x val="-0.10478319116360454"/>
                  <c:y val="-8.6753335520559929E-2"/>
                </c:manualLayout>
              </c:layout>
              <c:tx>
                <c:rich>
                  <a:bodyPr/>
                  <a:lstStyle/>
                  <a:p>
                    <a:fld id="{B3BC9209-3456-40E3-AF18-0E420610D5A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9ABA2DF8-D864-459E-AB9E-39C2D86F3CC1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82D2-45CD-97D3-3E5EC802BA1E}"/>
                </c:ext>
              </c:extLst>
            </c:dLbl>
            <c:dLbl>
              <c:idx val="5"/>
              <c:layout>
                <c:manualLayout>
                  <c:x val="-9.130037659605611E-2"/>
                  <c:y val="-0.138774545280984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A77DF2-32BC-4990-9DAB-F8B7A2815731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 </a:t>
                    </a:r>
                    <a:fld id="{7BBE5E5F-B3BC-462D-A4D4-E9C0FA9AB721}" type="SERIESNAME">
                      <a:rPr lang="en-US" baseline="0"/>
                      <a:pPr>
                        <a:defRPr/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rgbClr val="3CD39C">
                    <a:lumMod val="75000"/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179711409947"/>
                      <c:h val="9.377008047915136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82D2-45CD-97D3-3E5EC802BA1E}"/>
                </c:ext>
              </c:extLst>
            </c:dLbl>
            <c:spPr>
              <a:solidFill>
                <a:srgbClr val="3CD39C">
                  <a:lumMod val="75000"/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'Ch 4 Ex Post - SDGE'!$M$81:$N$86</c:f>
              <c:multiLvlStrCache>
                <c:ptCount val="6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  <c:lvl>
                  <c:pt idx="0">
                    <c:v>Non-Res DA</c:v>
                  </c:pt>
                  <c:pt idx="3">
                    <c:v>Non-Res DO</c:v>
                  </c:pt>
                </c:lvl>
              </c:multiLvlStrCache>
            </c:multiLvlStrRef>
          </c:cat>
          <c:val>
            <c:numRef>
              <c:f>'Ch 4 Ex Post - SDGE'!$O$81:$O$86</c:f>
              <c:numCache>
                <c:formatCode>#,##0</c:formatCode>
                <c:ptCount val="6"/>
                <c:pt idx="0">
                  <c:v>10.833333333333334</c:v>
                </c:pt>
                <c:pt idx="1">
                  <c:v>18.666666666666668</c:v>
                </c:pt>
                <c:pt idx="2">
                  <c:v>42.5</c:v>
                </c:pt>
                <c:pt idx="3">
                  <c:v>183.5</c:v>
                </c:pt>
                <c:pt idx="4">
                  <c:v>158.5</c:v>
                </c:pt>
                <c:pt idx="5">
                  <c:v>131.16666666666666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'Ch 4 Ex Post - SDGE'!$O$81:$O$86</c15:f>
                <c15:dlblRangeCache>
                  <c:ptCount val="6"/>
                  <c:pt idx="0">
                    <c:v>11</c:v>
                  </c:pt>
                  <c:pt idx="1">
                    <c:v>19</c:v>
                  </c:pt>
                  <c:pt idx="2">
                    <c:v>43</c:v>
                  </c:pt>
                  <c:pt idx="3">
                    <c:v>184</c:v>
                  </c:pt>
                  <c:pt idx="4">
                    <c:v>159</c:v>
                  </c:pt>
                  <c:pt idx="5">
                    <c:v>131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82D2-45CD-97D3-3E5EC802B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616319"/>
        <c:axId val="924594687"/>
      </c:lineChart>
      <c:catAx>
        <c:axId val="92457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590943"/>
        <c:crosses val="autoZero"/>
        <c:auto val="1"/>
        <c:lblAlgn val="ctr"/>
        <c:lblOffset val="100"/>
        <c:noMultiLvlLbl val="0"/>
      </c:catAx>
      <c:valAx>
        <c:axId val="92459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571807"/>
        <c:crosses val="autoZero"/>
        <c:crossBetween val="between"/>
      </c:valAx>
      <c:valAx>
        <c:axId val="924594687"/>
        <c:scaling>
          <c:orientation val="minMax"/>
          <c:max val="21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616319"/>
        <c:crosses val="max"/>
        <c:crossBetween val="between"/>
      </c:valAx>
      <c:catAx>
        <c:axId val="924616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4594687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Non-Residential</a:t>
            </a:r>
            <a:r>
              <a:rPr lang="en-US" baseline="0" dirty="0"/>
              <a:t> by Size and Industry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99-4607-B2AA-F3303934140B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99-4607-B2AA-F3303934140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99-4607-B2AA-F3303934140B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99-4607-B2AA-F3303934140B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99-4607-B2AA-F3303934140B}"/>
              </c:ext>
            </c:extLst>
          </c:dPt>
          <c:dLbls>
            <c:dLbl>
              <c:idx val="0"/>
              <c:layout>
                <c:manualLayout>
                  <c:x val="-2.4284475281873375E-2"/>
                  <c:y val="0.208333390292374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99-4607-B2AA-F3303934140B}"/>
                </c:ext>
              </c:extLst>
            </c:dLbl>
            <c:dLbl>
              <c:idx val="1"/>
              <c:layout>
                <c:manualLayout>
                  <c:x val="0"/>
                  <c:y val="8.33333561169499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99-4607-B2AA-F3303934140B}"/>
                </c:ext>
              </c:extLst>
            </c:dLbl>
            <c:dLbl>
              <c:idx val="2"/>
              <c:layout>
                <c:manualLayout>
                  <c:x val="0"/>
                  <c:y val="-4.51389012300145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99-4607-B2AA-F3303934140B}"/>
                </c:ext>
              </c:extLst>
            </c:dLbl>
            <c:dLbl>
              <c:idx val="3"/>
              <c:layout>
                <c:manualLayout>
                  <c:x val="0"/>
                  <c:y val="-6.94444634307916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99-4607-B2AA-F3303934140B}"/>
                </c:ext>
              </c:extLst>
            </c:dLbl>
            <c:dLbl>
              <c:idx val="4"/>
              <c:layout>
                <c:manualLayout>
                  <c:x val="-3.469210754553338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99-4607-B2AA-F33039341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bg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 2 Prog Desc'!$H$48:$H$52</c:f>
              <c:strCache>
                <c:ptCount val="5"/>
                <c:pt idx="0">
                  <c:v>Medium Retail</c:v>
                </c:pt>
                <c:pt idx="1">
                  <c:v>Large Retail</c:v>
                </c:pt>
                <c:pt idx="2">
                  <c:v>Medium Offices</c:v>
                </c:pt>
                <c:pt idx="3">
                  <c:v>Medium Government</c:v>
                </c:pt>
                <c:pt idx="4">
                  <c:v>Other</c:v>
                </c:pt>
              </c:strCache>
            </c:strRef>
          </c:cat>
          <c:val>
            <c:numRef>
              <c:f>'Ch 2 Prog Desc'!$I$48:$I$52</c:f>
              <c:numCache>
                <c:formatCode>#,##0</c:formatCode>
                <c:ptCount val="5"/>
                <c:pt idx="0">
                  <c:v>101</c:v>
                </c:pt>
                <c:pt idx="1">
                  <c:v>44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99-4607-B2AA-F330393414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MW (Nom)</c:v>
                </c:pt>
              </c:strCache>
            </c:strRef>
          </c:tx>
          <c:spPr>
            <a:pattFill prst="ltUpDiag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01E3F66-8435-40F7-B2EC-B40C647FA05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B1F3C547-F44D-470C-BAF9-A0EF5D66AA8C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960-4B1D-839E-50EA9B01B8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60-4B1D-839E-50EA9B01B86F}"/>
                </c:ext>
              </c:extLst>
            </c:dLbl>
            <c:dLbl>
              <c:idx val="2"/>
              <c:layout>
                <c:manualLayout>
                  <c:x val="1.3979523410528162E-2"/>
                  <c:y val="-5.3992573682857543E-2"/>
                </c:manualLayout>
              </c:layout>
              <c:tx>
                <c:rich>
                  <a:bodyPr/>
                  <a:lstStyle/>
                  <a:p>
                    <a:fld id="{02695FEE-E047-4D5C-8FE7-5F178978F9A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525C411A-9FE5-4EE6-9701-422011B94825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960-4B1D-839E-50EA9B01B86F}"/>
                </c:ext>
              </c:extLst>
            </c:dLbl>
            <c:dLbl>
              <c:idx val="3"/>
              <c:layout>
                <c:manualLayout>
                  <c:x val="1.3979523410528188E-2"/>
                  <c:y val="-5.7592078595048113E-2"/>
                </c:manualLayout>
              </c:layout>
              <c:tx>
                <c:rich>
                  <a:bodyPr/>
                  <a:lstStyle/>
                  <a:p>
                    <a:fld id="{06232A5C-B23C-487F-BD06-03BD926E3DFF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D01E2200-B736-4C81-B921-5B7CCA287B5D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960-4B1D-839E-50EA9B01B86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60-4B1D-839E-50EA9B01B8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60-4B1D-839E-50EA9B01B8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EAA1739-0D2B-4D4A-B408-88589380FEA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C419E41-BE0C-432A-8BC1-A0D4F6DD973E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960-4B1D-839E-50EA9B01B86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60-4B1D-839E-50EA9B01B86F}"/>
                </c:ext>
              </c:extLst>
            </c:dLbl>
            <c:dLbl>
              <c:idx val="8"/>
              <c:layout>
                <c:manualLayout>
                  <c:x val="1.3979523410528086E-2"/>
                  <c:y val="-8.2788612980381579E-2"/>
                </c:manualLayout>
              </c:layout>
              <c:tx>
                <c:rich>
                  <a:bodyPr/>
                  <a:lstStyle/>
                  <a:p>
                    <a:fld id="{60589695-E7DD-4530-A584-F521FEED2F5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526CB67-DF68-4819-BF1E-2AB4AF72555A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4CF-4389-BF84-1D890E80640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CF-4389-BF84-1D890E80640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60-4B1D-839E-50EA9B01B86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60-4B1D-839E-50EA9B01B86F}"/>
                </c:ext>
              </c:extLst>
            </c:dLbl>
            <c:spPr>
              <a:solidFill>
                <a:schemeClr val="bg1">
                  <a:lumMod val="10000"/>
                  <a:alpha val="1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Non-Res DA</c:v>
                  </c:pt>
                  <c:pt idx="6">
                    <c:v>Non-Res DO</c:v>
                  </c:pt>
                </c:lvl>
              </c:multiLvlStrCache>
            </c:multiLvlStrRef>
          </c:cat>
          <c:val>
            <c:numRef>
              <c:f>Sheet1!$C$2:$C$13</c:f>
              <c:numCache>
                <c:formatCode>#,##0.0</c:formatCode>
                <c:ptCount val="12"/>
                <c:pt idx="0">
                  <c:v>1.3756999999999999</c:v>
                </c:pt>
                <c:pt idx="1">
                  <c:v>1.1900999999999999</c:v>
                </c:pt>
                <c:pt idx="2">
                  <c:v>1.0347</c:v>
                </c:pt>
                <c:pt idx="3">
                  <c:v>0.99099999999999999</c:v>
                </c:pt>
                <c:pt idx="4">
                  <c:v>0.80479999999999996</c:v>
                </c:pt>
                <c:pt idx="5">
                  <c:v>1.0244</c:v>
                </c:pt>
                <c:pt idx="6">
                  <c:v>2.8668999999999998</c:v>
                </c:pt>
                <c:pt idx="7">
                  <c:v>3.1905000000000001</c:v>
                </c:pt>
                <c:pt idx="8">
                  <c:v>3.2747000000000002</c:v>
                </c:pt>
                <c:pt idx="9">
                  <c:v>3.3401999999999998</c:v>
                </c:pt>
                <c:pt idx="10">
                  <c:v>3.3715999999999999</c:v>
                </c:pt>
                <c:pt idx="11">
                  <c:v>3.1292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Sheet1!$C$2:$C$13</c15:f>
                <c15:dlblRangeCache>
                  <c:ptCount val="12"/>
                  <c:pt idx="0">
                    <c:v>1.4</c:v>
                  </c:pt>
                  <c:pt idx="1">
                    <c:v>1.2</c:v>
                  </c:pt>
                  <c:pt idx="2">
                    <c:v>1.0</c:v>
                  </c:pt>
                  <c:pt idx="3">
                    <c:v>1.0</c:v>
                  </c:pt>
                  <c:pt idx="4">
                    <c:v>0.8</c:v>
                  </c:pt>
                  <c:pt idx="5">
                    <c:v>1.0</c:v>
                  </c:pt>
                  <c:pt idx="6">
                    <c:v>2.9</c:v>
                  </c:pt>
                  <c:pt idx="7">
                    <c:v>3.2</c:v>
                  </c:pt>
                  <c:pt idx="8">
                    <c:v>3.3</c:v>
                  </c:pt>
                  <c:pt idx="9">
                    <c:v>3.3</c:v>
                  </c:pt>
                  <c:pt idx="10">
                    <c:v>3.4</c:v>
                  </c:pt>
                  <c:pt idx="11">
                    <c:v>3.1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14CF-4389-BF84-1D890E80640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MW (Disp)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960-4B1D-839E-50EA9B01B8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960-4B1D-839E-50EA9B01B8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960-4B1D-839E-50EA9B01B86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960-4B1D-839E-50EA9B01B86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960-4B1D-839E-50EA9B01B8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960-4B1D-839E-50EA9B01B86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11295A-962B-4039-8087-10B9A9DD6EDF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553107EC-BCFA-4DDF-AAC4-B0B3E7066731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960-4B1D-839E-50EA9B01B86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82CE6A-B8BA-45C3-98BB-BABD145304CC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CF9CCF4B-97AE-4EC3-91A3-F90E9C533D88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960-4B1D-839E-50EA9B01B86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7A120A-AA16-4949-98AF-A0F372ED3E10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EFF86E8E-62DD-4891-BAE1-E380BD3CCCC4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960-4B1D-839E-50EA9B01B86F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B31A94-9884-4307-A226-5F828A7A8D42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A8138AB4-9597-49C0-B0BD-C83A595D8B25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960-4B1D-839E-50EA9B01B86F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F42E36-B0D0-4A5B-A59A-DEC1AB3D8482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B46458F0-45BD-4995-9082-1AEC2182BC81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960-4B1D-839E-50EA9B01B8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A917857-8A1F-440D-AA5E-8406A7B2FB9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F1CC856-E8E7-44F6-9756-317F815C57E2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5960-4B1D-839E-50EA9B01B8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1AF1696-AFA2-4D38-ACCE-9DB4931E27E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4BFC2EF-AB7F-4F85-BED6-C6ACF8180FA9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4CF-4389-BF84-1D890E80640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AD68AA6-CE93-4CF1-80BA-8CDB2B6F115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B46C382-0598-42D0-A29C-4B60B4769BC0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5960-4B1D-839E-50EA9B01B8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4C467A9-0154-46FE-BC42-BFE30B6498C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C00EB29-FBD7-4A1D-8571-19EEBCDBD585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5960-4B1D-839E-50EA9B01B86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87E8209-046D-4F61-8FF4-0A567DDC2270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EA0BBD1-5BE9-45CF-A286-FA4F91BC6712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5960-4B1D-839E-50EA9B01B86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2D1E92A-0728-4539-91D9-77CFB087F0B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715F577-E09E-4358-BD95-04B6BA6CE221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5960-4B1D-839E-50EA9B01B86F}"/>
                </c:ext>
              </c:extLst>
            </c:dLbl>
            <c:spPr>
              <a:solidFill>
                <a:schemeClr val="accent2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Non-Res DA</c:v>
                  </c:pt>
                  <c:pt idx="6">
                    <c:v>Non-Res DO</c:v>
                  </c:pt>
                </c:lvl>
              </c:multiLvlStrCache>
            </c:multiLvlStrRef>
          </c:cat>
          <c:val>
            <c:numRef>
              <c:f>Sheet1!$D$2:$D$13</c:f>
              <c:numCache>
                <c:formatCode>#,##0.0</c:formatCode>
                <c:ptCount val="12"/>
                <c:pt idx="1">
                  <c:v>1.1900999999999999</c:v>
                </c:pt>
                <c:pt idx="2">
                  <c:v>0.69450000000000001</c:v>
                </c:pt>
                <c:pt idx="3">
                  <c:v>0.65080000000000005</c:v>
                </c:pt>
                <c:pt idx="4">
                  <c:v>0.80479999999999996</c:v>
                </c:pt>
                <c:pt idx="5">
                  <c:v>1.0244</c:v>
                </c:pt>
                <c:pt idx="7">
                  <c:v>3.1655000000000002</c:v>
                </c:pt>
                <c:pt idx="8">
                  <c:v>3.1497000000000002</c:v>
                </c:pt>
                <c:pt idx="9">
                  <c:v>3.3401999999999998</c:v>
                </c:pt>
                <c:pt idx="10">
                  <c:v>3.3715999999999999</c:v>
                </c:pt>
                <c:pt idx="11">
                  <c:v>3.1292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Sheet1!$D$2:$D$13</c15:f>
                <c15:dlblRangeCache>
                  <c:ptCount val="12"/>
                  <c:pt idx="1">
                    <c:v>1.2</c:v>
                  </c:pt>
                  <c:pt idx="2">
                    <c:v>0.7</c:v>
                  </c:pt>
                  <c:pt idx="3">
                    <c:v>0.7</c:v>
                  </c:pt>
                  <c:pt idx="4">
                    <c:v>0.8</c:v>
                  </c:pt>
                  <c:pt idx="5">
                    <c:v>1.0</c:v>
                  </c:pt>
                  <c:pt idx="7">
                    <c:v>3.2</c:v>
                  </c:pt>
                  <c:pt idx="8">
                    <c:v>3.1</c:v>
                  </c:pt>
                  <c:pt idx="9">
                    <c:v>3.3</c:v>
                  </c:pt>
                  <c:pt idx="10">
                    <c:v>3.4</c:v>
                  </c:pt>
                  <c:pt idx="11">
                    <c:v>3.1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66035344"/>
        <c:axId val="566031600"/>
      </c:barChart>
      <c:scatterChart>
        <c:scatterStyle val="lineMarker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Participants (Disp)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67DF066-B422-4B58-8ADC-C2EC92498C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960-4B1D-839E-50EA9B01B8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6AFB792-99DD-458E-8BE9-1E9E31F998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960-4B1D-839E-50EA9B01B8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C95B7AE-B0EC-4C28-9DBE-DE92E81C4C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960-4B1D-839E-50EA9B01B8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7689105-EBD3-46E5-8887-09608785CB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960-4B1D-839E-50EA9B01B8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740A848-0F79-4FD5-BE9A-D72CE2B1EC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960-4B1D-839E-50EA9B01B8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E5C5955-1E87-4D89-A3E8-8F67F5CD3D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960-4B1D-839E-50EA9B01B8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73D510C-B9A9-4F04-AE6B-8F257A587C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960-4B1D-839E-50EA9B01B8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EA699C0-6B58-4E41-A26D-5CA7EFB1DA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960-4B1D-839E-50EA9B01B8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848ADDA-4B95-4960-8409-4828757D33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960-4B1D-839E-50EA9B01B8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2AAE5B9-4495-4794-8E57-C51C69DEFA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5960-4B1D-839E-50EA9B01B86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5B2C3B5-3A55-49A7-98A1-53A94F0FC0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5960-4B1D-839E-50EA9B01B86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1C24676-C096-4C56-9752-1F1D087473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4CF-4389-BF84-1D890E8064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strRef>
              <c:f>Sheet1!$B$2:$B$13</c:f>
              <c:strCache>
                <c:ptCount val="12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xVal>
          <c:yVal>
            <c:numRef>
              <c:f>Sheet1!$E$2:$E$13</c:f>
              <c:numCache>
                <c:formatCode>#,##0</c:formatCode>
                <c:ptCount val="12"/>
                <c:pt idx="0">
                  <c:v>0</c:v>
                </c:pt>
                <c:pt idx="1">
                  <c:v>48</c:v>
                </c:pt>
                <c:pt idx="2">
                  <c:v>18</c:v>
                </c:pt>
                <c:pt idx="3">
                  <c:v>30</c:v>
                </c:pt>
                <c:pt idx="4">
                  <c:v>35</c:v>
                </c:pt>
                <c:pt idx="5">
                  <c:v>48</c:v>
                </c:pt>
                <c:pt idx="6">
                  <c:v>0</c:v>
                </c:pt>
                <c:pt idx="7">
                  <c:v>124</c:v>
                </c:pt>
                <c:pt idx="8">
                  <c:v>123</c:v>
                </c:pt>
                <c:pt idx="9">
                  <c:v>133</c:v>
                </c:pt>
                <c:pt idx="10">
                  <c:v>130</c:v>
                </c:pt>
                <c:pt idx="11">
                  <c:v>131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Sheet1!$E$2:$E$13</c15:f>
                <c15:dlblRangeCache>
                  <c:ptCount val="12"/>
                  <c:pt idx="0">
                    <c:v>0</c:v>
                  </c:pt>
                  <c:pt idx="1">
                    <c:v>48</c:v>
                  </c:pt>
                  <c:pt idx="2">
                    <c:v>18</c:v>
                  </c:pt>
                  <c:pt idx="3">
                    <c:v>30</c:v>
                  </c:pt>
                  <c:pt idx="4">
                    <c:v>35</c:v>
                  </c:pt>
                  <c:pt idx="5">
                    <c:v>48</c:v>
                  </c:pt>
                  <c:pt idx="6">
                    <c:v>0</c:v>
                  </c:pt>
                  <c:pt idx="7">
                    <c:v>124</c:v>
                  </c:pt>
                  <c:pt idx="8">
                    <c:v>123</c:v>
                  </c:pt>
                  <c:pt idx="9">
                    <c:v>133</c:v>
                  </c:pt>
                  <c:pt idx="10">
                    <c:v>130</c:v>
                  </c:pt>
                  <c:pt idx="11">
                    <c:v>131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9350624"/>
        <c:axId val="739353952"/>
      </c:scatterChart>
      <c:catAx>
        <c:axId val="56603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1600"/>
        <c:crosses val="autoZero"/>
        <c:auto val="1"/>
        <c:lblAlgn val="ctr"/>
        <c:lblOffset val="100"/>
        <c:noMultiLvlLbl val="0"/>
      </c:catAx>
      <c:valAx>
        <c:axId val="566031600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bg1">
                        <a:lumMod val="10000"/>
                      </a:schemeClr>
                    </a:solidFill>
                  </a:rPr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5344"/>
        <c:crosses val="autoZero"/>
        <c:crossBetween val="between"/>
      </c:valAx>
      <c:valAx>
        <c:axId val="739353952"/>
        <c:scaling>
          <c:orientation val="minMax"/>
          <c:max val="650"/>
          <c:min val="-100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50624"/>
        <c:crosses val="max"/>
        <c:crossBetween val="midCat"/>
      </c:valAx>
      <c:valAx>
        <c:axId val="73935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9353952"/>
        <c:crosses val="autoZero"/>
        <c:crossBetween val="midCat"/>
      </c:valAx>
      <c:spPr>
        <a:noFill/>
        <a:ln>
          <a:solidFill>
            <a:schemeClr val="tx2">
              <a:lumMod val="25000"/>
              <a:lumOff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1007928040898582"/>
          <c:y val="0.14884689718425184"/>
          <c:w val="0.2614746840349802"/>
          <c:h val="0.18884419897269564"/>
        </c:manualLayout>
      </c:layout>
      <c:overlay val="0"/>
      <c:spPr>
        <a:solidFill>
          <a:schemeClr val="bg1">
            <a:lumMod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Overall Dispatched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Non-Res DA</c:v>
                  </c:pt>
                  <c:pt idx="6">
                    <c:v>Non-Res DO</c:v>
                  </c:pt>
                </c:lvl>
              </c:multiLvlStrCache>
            </c:multiLvlStrRef>
          </c:cat>
          <c:val>
            <c:numRef>
              <c:f>Sheet1!$C$2:$C$13</c:f>
              <c:numCache>
                <c:formatCode>#,##0.0</c:formatCode>
                <c:ptCount val="12"/>
                <c:pt idx="1">
                  <c:v>1.1900999999999999</c:v>
                </c:pt>
                <c:pt idx="2">
                  <c:v>0.69450000000000001</c:v>
                </c:pt>
                <c:pt idx="3">
                  <c:v>0.65080000000000005</c:v>
                </c:pt>
                <c:pt idx="4">
                  <c:v>0.80479999999999996</c:v>
                </c:pt>
                <c:pt idx="5">
                  <c:v>1.0244</c:v>
                </c:pt>
                <c:pt idx="7">
                  <c:v>3.1655000000000002</c:v>
                </c:pt>
                <c:pt idx="8">
                  <c:v>3.1497000000000002</c:v>
                </c:pt>
                <c:pt idx="9">
                  <c:v>3.3401999999999998</c:v>
                </c:pt>
                <c:pt idx="10">
                  <c:v>3.3715999999999999</c:v>
                </c:pt>
                <c:pt idx="11">
                  <c:v>3.1292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F-4389-BF84-1D890E80640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HE19 Dispatched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  <a:effectLst/>
          </c:spPr>
          <c:invertIfNegative val="0"/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Non-Res DA</c:v>
                  </c:pt>
                  <c:pt idx="6">
                    <c:v>Non-Res DO</c:v>
                  </c:pt>
                </c:lvl>
              </c:multiLvlStrCache>
            </c:multiLvlStrRef>
          </c:cat>
          <c:val>
            <c:numRef>
              <c:f>Sheet1!$D$2:$D$13</c:f>
              <c:numCache>
                <c:formatCode>#,##0.0</c:formatCode>
                <c:ptCount val="12"/>
                <c:pt idx="1">
                  <c:v>1.1026</c:v>
                </c:pt>
                <c:pt idx="2">
                  <c:v>0.69450000000000001</c:v>
                </c:pt>
                <c:pt idx="3">
                  <c:v>0.65080000000000005</c:v>
                </c:pt>
                <c:pt idx="4">
                  <c:v>0.80479999999999996</c:v>
                </c:pt>
                <c:pt idx="5">
                  <c:v>1.0244</c:v>
                </c:pt>
                <c:pt idx="7">
                  <c:v>3.1655000000000002</c:v>
                </c:pt>
                <c:pt idx="8">
                  <c:v>3.1497000000000002</c:v>
                </c:pt>
                <c:pt idx="9">
                  <c:v>3.3401999999999998</c:v>
                </c:pt>
                <c:pt idx="10">
                  <c:v>3.3715999999999999</c:v>
                </c:pt>
                <c:pt idx="11">
                  <c:v>3.1292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66035344"/>
        <c:axId val="566031600"/>
      </c:barChart>
      <c:scatterChart>
        <c:scatterStyle val="lineMarker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Ex-Post Impacts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7C1-4830-BAF8-3FD6802E60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EDD0EF-39D0-48C9-A266-1CB8D1C846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7C1-4830-BAF8-3FD6802E60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0F02E7-E2CB-4BB5-8906-D06A258F7A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7C1-4830-BAF8-3FD6802E60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B2916A-5EDD-48EA-88A9-2A15EFEA31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7C1-4830-BAF8-3FD6802E60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6D12810-0363-4FE5-A719-615BCA2082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7C1-4830-BAF8-3FD6802E60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7B13B6E-2CC0-43AD-9EC2-5C621EF665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7C1-4830-BAF8-3FD6802E604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7C1-4830-BAF8-3FD6802E604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762B389-8F22-4134-986B-9486895DB1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7C1-4830-BAF8-3FD6802E604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7B91B80-D514-42B2-A7C7-C960577B4D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7C1-4830-BAF8-3FD6802E604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2185DE6-55F8-4662-9D9F-5C2D24B551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7C1-4830-BAF8-3FD6802E604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E541BAA-5BCE-420C-8A3C-FB0D7EF282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7C1-4830-BAF8-3FD6802E604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5EB3F61-86BF-4F75-BA4F-F781BDE902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4CF-4389-BF84-1D890E80640A}"/>
                </c:ext>
              </c:extLst>
            </c:dLbl>
            <c:spPr>
              <a:solidFill>
                <a:schemeClr val="bg1">
                  <a:lumMod val="10000"/>
                  <a:alpha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strRef>
              <c:f>Sheet1!$B$2:$B$13</c:f>
              <c:strCache>
                <c:ptCount val="12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xVal>
          <c:yVal>
            <c:numRef>
              <c:f>Sheet1!$E$2:$E$13</c:f>
              <c:numCache>
                <c:formatCode>#,##0.0</c:formatCode>
                <c:ptCount val="12"/>
                <c:pt idx="1">
                  <c:v>0.46865770000000001</c:v>
                </c:pt>
                <c:pt idx="2">
                  <c:v>0.12994320000000001</c:v>
                </c:pt>
                <c:pt idx="3">
                  <c:v>-6.8097199999999997E-2</c:v>
                </c:pt>
                <c:pt idx="4">
                  <c:v>0.2819065</c:v>
                </c:pt>
                <c:pt idx="5">
                  <c:v>0.1445475</c:v>
                </c:pt>
                <c:pt idx="7">
                  <c:v>1.428909</c:v>
                </c:pt>
                <c:pt idx="8">
                  <c:v>4.3350600000000003E-2</c:v>
                </c:pt>
                <c:pt idx="9">
                  <c:v>1.2633589999999999</c:v>
                </c:pt>
                <c:pt idx="10">
                  <c:v>1.316934</c:v>
                </c:pt>
                <c:pt idx="11">
                  <c:v>1.1935640000000001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Sheet1!$E$2:$E$13</c15:f>
                <c15:dlblRangeCache>
                  <c:ptCount val="12"/>
                  <c:pt idx="1">
                    <c:v>0.5</c:v>
                  </c:pt>
                  <c:pt idx="2">
                    <c:v>0.1</c:v>
                  </c:pt>
                  <c:pt idx="3">
                    <c:v>-0.1</c:v>
                  </c:pt>
                  <c:pt idx="4">
                    <c:v>0.3</c:v>
                  </c:pt>
                  <c:pt idx="5">
                    <c:v>0.1</c:v>
                  </c:pt>
                  <c:pt idx="7">
                    <c:v>1.4</c:v>
                  </c:pt>
                  <c:pt idx="8">
                    <c:v>0.0</c:v>
                  </c:pt>
                  <c:pt idx="9">
                    <c:v>1.3</c:v>
                  </c:pt>
                  <c:pt idx="10">
                    <c:v>1.3</c:v>
                  </c:pt>
                  <c:pt idx="11">
                    <c:v>1.2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035344"/>
        <c:axId val="566031600"/>
      </c:scatterChart>
      <c:catAx>
        <c:axId val="56603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1600"/>
        <c:crosses val="autoZero"/>
        <c:auto val="1"/>
        <c:lblAlgn val="ctr"/>
        <c:lblOffset val="100"/>
        <c:noMultiLvlLbl val="0"/>
      </c:catAx>
      <c:valAx>
        <c:axId val="56603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bg1">
                        <a:lumMod val="10000"/>
                      </a:schemeClr>
                    </a:solidFill>
                  </a:rPr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5344"/>
        <c:crosses val="autoZero"/>
        <c:crossBetween val="between"/>
      </c:valAx>
      <c:spPr>
        <a:noFill/>
        <a:ln>
          <a:solidFill>
            <a:schemeClr val="tx2">
              <a:lumMod val="25000"/>
              <a:lumOff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0868137596811839"/>
          <c:y val="0.2064389757792999"/>
          <c:w val="0.2614746840349802"/>
          <c:h val="0.18884419897269564"/>
        </c:manualLayout>
      </c:layout>
      <c:overlay val="0"/>
      <c:spPr>
        <a:solidFill>
          <a:schemeClr val="bg1">
            <a:lumMod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Participants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'Ch 5 Ex Ante - SDGE'!$N$4</c:f>
              <c:strCache>
                <c:ptCount val="1"/>
                <c:pt idx="0">
                  <c:v>CBP-DA</c:v>
                </c:pt>
              </c:strCache>
            </c:strRef>
          </c:tx>
          <c:spPr>
            <a:solidFill>
              <a:srgbClr val="1E13A6">
                <a:lumMod val="60000"/>
                <a:lumOff val="40000"/>
              </a:srgbClr>
            </a:solidFill>
            <a:ln>
              <a:noFill/>
            </a:ln>
            <a:effectLst/>
          </c:spPr>
          <c:cat>
            <c:numRef>
              <c:f>'Ch 5 Ex Ante - SDGE'!$M$5:$M$15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SDGE'!$N$5:$N$15</c:f>
              <c:numCache>
                <c:formatCode>0</c:formatCode>
                <c:ptCount val="11"/>
                <c:pt idx="0">
                  <c:v>105</c:v>
                </c:pt>
                <c:pt idx="1">
                  <c:v>107.1</c:v>
                </c:pt>
                <c:pt idx="2">
                  <c:v>109.242</c:v>
                </c:pt>
                <c:pt idx="3">
                  <c:v>111.42684</c:v>
                </c:pt>
                <c:pt idx="4">
                  <c:v>113.65537999999999</c:v>
                </c:pt>
                <c:pt idx="5">
                  <c:v>115.92847999999999</c:v>
                </c:pt>
                <c:pt idx="6">
                  <c:v>115.92847999999999</c:v>
                </c:pt>
                <c:pt idx="7">
                  <c:v>115.92847999999999</c:v>
                </c:pt>
                <c:pt idx="8">
                  <c:v>115.92847999999999</c:v>
                </c:pt>
                <c:pt idx="9">
                  <c:v>115.92847999999999</c:v>
                </c:pt>
                <c:pt idx="10">
                  <c:v>115.92847999999999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8-4EAA-8360-DF49D91F3E68}"/>
            </c:ext>
          </c:extLst>
        </c:ser>
        <c:ser>
          <c:idx val="1"/>
          <c:order val="1"/>
          <c:tx>
            <c:strRef>
              <c:f>'Ch 5 Ex Ante - SDGE'!$O$4</c:f>
              <c:strCache>
                <c:ptCount val="1"/>
                <c:pt idx="0">
                  <c:v>CBP-DO including new TI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cat>
            <c:numRef>
              <c:f>'Ch 5 Ex Ante - SDGE'!$M$5:$M$15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SDGE'!$O$5:$O$15</c:f>
              <c:numCache>
                <c:formatCode>0</c:formatCode>
                <c:ptCount val="11"/>
                <c:pt idx="0">
                  <c:v>208.06</c:v>
                </c:pt>
                <c:pt idx="1">
                  <c:v>212.22120000000001</c:v>
                </c:pt>
                <c:pt idx="2">
                  <c:v>214.32239999999999</c:v>
                </c:pt>
                <c:pt idx="3">
                  <c:v>218.60884999999999</c:v>
                </c:pt>
                <c:pt idx="4">
                  <c:v>222.98102</c:v>
                </c:pt>
                <c:pt idx="5">
                  <c:v>227.24581000000001</c:v>
                </c:pt>
                <c:pt idx="6">
                  <c:v>227.24581000000001</c:v>
                </c:pt>
                <c:pt idx="7">
                  <c:v>227.24581000000001</c:v>
                </c:pt>
                <c:pt idx="8">
                  <c:v>227.24581000000001</c:v>
                </c:pt>
                <c:pt idx="9">
                  <c:v>227.24581000000001</c:v>
                </c:pt>
                <c:pt idx="10">
                  <c:v>227.24581000000001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8-4EAA-8360-DF49D91F3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6431"/>
        <c:axId val="11288527"/>
      </c:areaChart>
      <c:catAx>
        <c:axId val="11296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8527"/>
        <c:crosses val="autoZero"/>
        <c:auto val="1"/>
        <c:lblAlgn val="ctr"/>
        <c:lblOffset val="100"/>
        <c:noMultiLvlLbl val="0"/>
      </c:catAx>
      <c:valAx>
        <c:axId val="1128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6431"/>
        <c:crosses val="autoZero"/>
        <c:crossBetween val="midCat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 Impacts (MW)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'Ch 5 Ex Ante - SDGE'!$N$4</c:f>
              <c:strCache>
                <c:ptCount val="1"/>
                <c:pt idx="0">
                  <c:v>CBP-DA</c:v>
                </c:pt>
              </c:strCache>
            </c:strRef>
          </c:tx>
          <c:spPr>
            <a:solidFill>
              <a:srgbClr val="1E13A6">
                <a:lumMod val="60000"/>
                <a:lumOff val="40000"/>
              </a:srgbClr>
            </a:solidFill>
            <a:ln w="25400">
              <a:noFill/>
            </a:ln>
            <a:effectLst/>
          </c:spPr>
          <c:cat>
            <c:numRef>
              <c:f>'Ch 5 Ex Ante - SDGE'!$M$16:$M$26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SDGE'!$N$16:$N$26</c:f>
              <c:numCache>
                <c:formatCode>0.00</c:formatCode>
                <c:ptCount val="11"/>
                <c:pt idx="0">
                  <c:v>2.3134030000000001</c:v>
                </c:pt>
                <c:pt idx="1">
                  <c:v>2.3596710000000001</c:v>
                </c:pt>
                <c:pt idx="2">
                  <c:v>2.4068640000000001</c:v>
                </c:pt>
                <c:pt idx="3">
                  <c:v>2.4550019999999999</c:v>
                </c:pt>
                <c:pt idx="4">
                  <c:v>2.5041020000000001</c:v>
                </c:pt>
                <c:pt idx="5">
                  <c:v>2.5541839999999998</c:v>
                </c:pt>
                <c:pt idx="6">
                  <c:v>2.5541839999999998</c:v>
                </c:pt>
                <c:pt idx="7">
                  <c:v>2.5541839999999998</c:v>
                </c:pt>
                <c:pt idx="8">
                  <c:v>2.5541839999999998</c:v>
                </c:pt>
                <c:pt idx="9">
                  <c:v>2.5541839999999998</c:v>
                </c:pt>
                <c:pt idx="10">
                  <c:v>2.5541839999999998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B-47A1-9238-A0F7DE6BDE10}"/>
            </c:ext>
          </c:extLst>
        </c:ser>
        <c:ser>
          <c:idx val="1"/>
          <c:order val="1"/>
          <c:tx>
            <c:strRef>
              <c:f>'Ch 5 Ex Ante - SDGE'!$O$4</c:f>
              <c:strCache>
                <c:ptCount val="1"/>
                <c:pt idx="0">
                  <c:v>CBP-DO including new TI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'Ch 5 Ex Ante - SDGE'!$M$16:$M$26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SDGE'!$O$16:$O$26</c:f>
              <c:numCache>
                <c:formatCode>0.00</c:formatCode>
                <c:ptCount val="11"/>
                <c:pt idx="0">
                  <c:v>3.522329</c:v>
                </c:pt>
                <c:pt idx="1">
                  <c:v>3.5927760000000002</c:v>
                </c:pt>
                <c:pt idx="2">
                  <c:v>3.6283479999999999</c:v>
                </c:pt>
                <c:pt idx="3">
                  <c:v>3.7009150000000002</c:v>
                </c:pt>
                <c:pt idx="4">
                  <c:v>3.7749329999999999</c:v>
                </c:pt>
                <c:pt idx="5">
                  <c:v>3.8499970000000001</c:v>
                </c:pt>
                <c:pt idx="6">
                  <c:v>3.8499970000000001</c:v>
                </c:pt>
                <c:pt idx="7">
                  <c:v>3.8499970000000001</c:v>
                </c:pt>
                <c:pt idx="8">
                  <c:v>3.8499970000000001</c:v>
                </c:pt>
                <c:pt idx="9">
                  <c:v>3.8499970000000001</c:v>
                </c:pt>
                <c:pt idx="10">
                  <c:v>3.8499970000000001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B-47A1-9238-A0F7DE6BD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6431"/>
        <c:axId val="11288527"/>
      </c:areaChart>
      <c:catAx>
        <c:axId val="11296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8527"/>
        <c:crosses val="autoZero"/>
        <c:auto val="1"/>
        <c:lblAlgn val="ctr"/>
        <c:lblOffset val="100"/>
        <c:noMultiLvlLbl val="0"/>
      </c:catAx>
      <c:valAx>
        <c:axId val="11288527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6431"/>
        <c:crosses val="autoZero"/>
        <c:crossBetween val="midCat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Non-Res</a:t>
            </a:r>
            <a:r>
              <a:rPr lang="en-US" baseline="0" dirty="0"/>
              <a:t> DA by Size &amp; Industry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FA-4ABA-AC98-B9103F8B830C}"/>
              </c:ext>
            </c:extLst>
          </c:dPt>
          <c:dPt>
            <c:idx val="1"/>
            <c:bubble3D val="0"/>
            <c:spPr>
              <a:solidFill>
                <a:schemeClr val="accent2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FA-4ABA-AC98-B9103F8B830C}"/>
              </c:ext>
            </c:extLst>
          </c:dPt>
          <c:dPt>
            <c:idx val="2"/>
            <c:bubble3D val="0"/>
            <c:spPr>
              <a:solidFill>
                <a:schemeClr val="accent2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FA-4ABA-AC98-B9103F8B830C}"/>
              </c:ext>
            </c:extLst>
          </c:dPt>
          <c:dPt>
            <c:idx val="3"/>
            <c:bubble3D val="0"/>
            <c:spPr>
              <a:solidFill>
                <a:schemeClr val="accent2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FA-4ABA-AC98-B9103F8B830C}"/>
              </c:ext>
            </c:extLst>
          </c:dPt>
          <c:dPt>
            <c:idx val="4"/>
            <c:bubble3D val="0"/>
            <c:spPr>
              <a:solidFill>
                <a:schemeClr val="accent2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FA-4ABA-AC98-B9103F8B830C}"/>
              </c:ext>
            </c:extLst>
          </c:dPt>
          <c:dPt>
            <c:idx val="5"/>
            <c:bubble3D val="0"/>
            <c:spPr>
              <a:solidFill>
                <a:schemeClr val="accent2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FA-4ABA-AC98-B9103F8B830C}"/>
              </c:ext>
            </c:extLst>
          </c:dPt>
          <c:dPt>
            <c:idx val="6"/>
            <c:bubble3D val="0"/>
            <c:spPr>
              <a:solidFill>
                <a:schemeClr val="accent2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FA-4ABA-AC98-B9103F8B830C}"/>
              </c:ext>
            </c:extLst>
          </c:dPt>
          <c:dPt>
            <c:idx val="7"/>
            <c:bubble3D val="0"/>
            <c:spPr>
              <a:solidFill>
                <a:schemeClr val="accent2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FA-4ABA-AC98-B9103F8B830C}"/>
              </c:ext>
            </c:extLst>
          </c:dPt>
          <c:dPt>
            <c:idx val="8"/>
            <c:bubble3D val="0"/>
            <c:spPr>
              <a:solidFill>
                <a:schemeClr val="accent2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FA-4ABA-AC98-B9103F8B830C}"/>
              </c:ext>
            </c:extLst>
          </c:dPt>
          <c:dPt>
            <c:idx val="9"/>
            <c:bubble3D val="0"/>
            <c:spPr>
              <a:solidFill>
                <a:schemeClr val="accent2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FA-4ABA-AC98-B9103F8B830C}"/>
              </c:ext>
            </c:extLst>
          </c:dPt>
          <c:dLbls>
            <c:dLbl>
              <c:idx val="0"/>
              <c:layout>
                <c:manualLayout>
                  <c:x val="6.9444444444444448E-2"/>
                  <c:y val="7.98611111111110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A-4ABA-AC98-B9103F8B830C}"/>
                </c:ext>
              </c:extLst>
            </c:dLbl>
            <c:dLbl>
              <c:idx val="1"/>
              <c:layout>
                <c:manualLayout>
                  <c:x val="-7.3289096342556695E-3"/>
                  <c:y val="0.157130253855071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A-4ABA-AC98-B9103F8B830C}"/>
                </c:ext>
              </c:extLst>
            </c:dLbl>
            <c:dLbl>
              <c:idx val="2"/>
              <c:layout>
                <c:manualLayout>
                  <c:x val="0"/>
                  <c:y val="8.6805555555555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A-4ABA-AC98-B9103F8B830C}"/>
                </c:ext>
              </c:extLst>
            </c:dLbl>
            <c:dLbl>
              <c:idx val="3"/>
              <c:layout>
                <c:manualLayout>
                  <c:x val="-3.8194444444444572E-2"/>
                  <c:y val="3.1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FA-4ABA-AC98-B9103F8B830C}"/>
                </c:ext>
              </c:extLst>
            </c:dLbl>
            <c:dLbl>
              <c:idx val="4"/>
              <c:layout>
                <c:manualLayout>
                  <c:x val="-9.7222222222222224E-2"/>
                  <c:y val="6.94444444444444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FA-4ABA-AC98-B9103F8B830C}"/>
                </c:ext>
              </c:extLst>
            </c:dLbl>
            <c:dLbl>
              <c:idx val="5"/>
              <c:layout>
                <c:manualLayout>
                  <c:x val="2.4305555555555556E-2"/>
                  <c:y val="6.9444444444444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FA-4ABA-AC98-B9103F8B830C}"/>
                </c:ext>
              </c:extLst>
            </c:dLbl>
            <c:dLbl>
              <c:idx val="6"/>
              <c:layout>
                <c:manualLayout>
                  <c:x val="-6.9444444444444441E-3"/>
                  <c:y val="5.90277777777777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FA-4ABA-AC98-B9103F8B830C}"/>
                </c:ext>
              </c:extLst>
            </c:dLbl>
            <c:dLbl>
              <c:idx val="7"/>
              <c:layout>
                <c:manualLayout>
                  <c:x val="-3.472222222222222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FA-4ABA-AC98-B9103F8B830C}"/>
                </c:ext>
              </c:extLst>
            </c:dLbl>
            <c:dLbl>
              <c:idx val="8"/>
              <c:layout>
                <c:manualLayout>
                  <c:x val="6.9444444444444448E-2"/>
                  <c:y val="-2.08333333333333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FA-4ABA-AC98-B9103F8B830C}"/>
                </c:ext>
              </c:extLst>
            </c:dLbl>
            <c:dLbl>
              <c:idx val="9"/>
              <c:layout>
                <c:manualLayout>
                  <c:x val="0.14272128185514901"/>
                  <c:y val="-1.169105175969573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97420714326317"/>
                      <c:h val="0.112141095012724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58FA-4ABA-AC98-B9103F8B8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bg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 2 Prog Desc'!$H$18:$H$27</c:f>
              <c:strCache>
                <c:ptCount val="10"/>
                <c:pt idx="0">
                  <c:v>Medium Agriculture</c:v>
                </c:pt>
                <c:pt idx="1">
                  <c:v>Large Agriculture</c:v>
                </c:pt>
                <c:pt idx="2">
                  <c:v>Medium Wholesale</c:v>
                </c:pt>
                <c:pt idx="3">
                  <c:v>Large Wholesale</c:v>
                </c:pt>
                <c:pt idx="4">
                  <c:v>Small Retail</c:v>
                </c:pt>
                <c:pt idx="5">
                  <c:v>Medium Retail</c:v>
                </c:pt>
                <c:pt idx="6">
                  <c:v>Medium Offices</c:v>
                </c:pt>
                <c:pt idx="7">
                  <c:v>Large Offices</c:v>
                </c:pt>
                <c:pt idx="8">
                  <c:v>Medium Government</c:v>
                </c:pt>
                <c:pt idx="9">
                  <c:v>Other</c:v>
                </c:pt>
              </c:strCache>
            </c:strRef>
          </c:cat>
          <c:val>
            <c:numRef>
              <c:f>'Ch 2 Prog Desc'!$I$18:$I$27</c:f>
              <c:numCache>
                <c:formatCode>#,##0</c:formatCode>
                <c:ptCount val="10"/>
                <c:pt idx="0" formatCode="0">
                  <c:v>222</c:v>
                </c:pt>
                <c:pt idx="1">
                  <c:v>125</c:v>
                </c:pt>
                <c:pt idx="2">
                  <c:v>71</c:v>
                </c:pt>
                <c:pt idx="3">
                  <c:v>53</c:v>
                </c:pt>
                <c:pt idx="4" formatCode="0">
                  <c:v>63</c:v>
                </c:pt>
                <c:pt idx="5" formatCode="0">
                  <c:v>363</c:v>
                </c:pt>
                <c:pt idx="6">
                  <c:v>39</c:v>
                </c:pt>
                <c:pt idx="7">
                  <c:v>35</c:v>
                </c:pt>
                <c:pt idx="8">
                  <c:v>25</c:v>
                </c:pt>
                <c:pt idx="9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FA-4ABA-AC98-B9103F8B8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MW (Nom)</c:v>
                </c:pt>
              </c:strCache>
            </c:strRef>
          </c:tx>
          <c:spPr>
            <a:pattFill prst="ltUpDiag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960-4B1D-839E-50EA9B01B8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960-4B1D-839E-50EA9B01B8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960-4B1D-839E-50EA9B01B8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960-4B1D-839E-50EA9B01B8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960-4B1D-839E-50EA9B01B8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960-4B1D-839E-50EA9B01B8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EAA1739-0D2B-4D4A-B408-88589380FEA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C419E41-BE0C-432A-8BC1-A0D4F6DD973E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960-4B1D-839E-50EA9B01B8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1D1E25E-F246-4123-9DE2-5032622587A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B542424-722D-441C-BF6E-8A3E9164FBB6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960-4B1D-839E-50EA9B01B86F}"/>
                </c:ext>
              </c:extLst>
            </c:dLbl>
            <c:dLbl>
              <c:idx val="8"/>
              <c:layout>
                <c:manualLayout>
                  <c:x val="-1.45024550258315E-3"/>
                  <c:y val="-3.9594554034095529E-2"/>
                </c:manualLayout>
              </c:layout>
              <c:tx>
                <c:rich>
                  <a:bodyPr/>
                  <a:lstStyle/>
                  <a:p>
                    <a:fld id="{60589695-E7DD-4530-A584-F521FEED2F5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526CB67-DF68-4819-BF1E-2AB4AF72555A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4CF-4389-BF84-1D890E80640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67185CC-5CF3-4CC6-A7B2-0C44F25E139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81D4BA3-4122-42FE-AC9F-C4DC3B43A903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4CF-4389-BF84-1D890E80640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2011707-39FB-4790-972F-FB251B2629C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CC83343-E2E3-480A-82EE-1B89BBDEF080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960-4B1D-839E-50EA9B01B86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1E1BF8B-43D8-49ED-87DA-5A07E9F1E9F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40BC88E-5F3A-423D-B155-9D8FD249E9AC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960-4B1D-839E-50EA9B01B86F}"/>
                </c:ext>
              </c:extLst>
            </c:dLbl>
            <c:spPr>
              <a:solidFill>
                <a:schemeClr val="bg1">
                  <a:lumMod val="10000"/>
                  <a:alpha val="1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Res DA</c:v>
                  </c:pt>
                  <c:pt idx="6">
                    <c:v>Non-Res DA</c:v>
                  </c:pt>
                </c:lvl>
              </c:multiLvlStrCache>
            </c:multiLvlStrRef>
          </c:cat>
          <c:val>
            <c:numRef>
              <c:f>Sheet1!$C$2:$C$13</c:f>
              <c:numCache>
                <c:formatCode>General</c:formatCode>
                <c:ptCount val="12"/>
                <c:pt idx="6" formatCode="#,##0.0">
                  <c:v>34.177999999999997</c:v>
                </c:pt>
                <c:pt idx="7" formatCode="#,##0.0">
                  <c:v>41.582000000000001</c:v>
                </c:pt>
                <c:pt idx="8" formatCode="#,##0.0">
                  <c:v>61.329000000000001</c:v>
                </c:pt>
                <c:pt idx="9" formatCode="#,##0.0">
                  <c:v>60.81</c:v>
                </c:pt>
                <c:pt idx="10" formatCode="#,##0.0">
                  <c:v>55.97</c:v>
                </c:pt>
                <c:pt idx="11" formatCode="#,##0.0">
                  <c:v>46.95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Sheet1!$C$2:$C$13</c15:f>
                <c15:dlblRangeCache>
                  <c:ptCount val="12"/>
                  <c:pt idx="6">
                    <c:v>34.2</c:v>
                  </c:pt>
                  <c:pt idx="7">
                    <c:v>41.6</c:v>
                  </c:pt>
                  <c:pt idx="8">
                    <c:v>61.3</c:v>
                  </c:pt>
                  <c:pt idx="9">
                    <c:v>60.8</c:v>
                  </c:pt>
                  <c:pt idx="10">
                    <c:v>56.0</c:v>
                  </c:pt>
                  <c:pt idx="11">
                    <c:v>47.0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14CF-4389-BF84-1D890E80640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MW (Disp)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960-4B1D-839E-50EA9B01B8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960-4B1D-839E-50EA9B01B8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960-4B1D-839E-50EA9B01B8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960-4B1D-839E-50EA9B01B8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960-4B1D-839E-50EA9B01B8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960-4B1D-839E-50EA9B01B8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A917857-8A1F-440D-AA5E-8406A7B2FB9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F1CC856-E8E7-44F6-9756-317F815C57E2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5960-4B1D-839E-50EA9B01B8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1AF1696-AFA2-4D38-ACCE-9DB4931E27E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4BFC2EF-AB7F-4F85-BED6-C6ACF8180FA9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4CF-4389-BF84-1D890E80640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AD68AA6-CE93-4CF1-80BA-8CDB2B6F115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B46C382-0598-42D0-A29C-4B60B4769BC0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5960-4B1D-839E-50EA9B01B8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4C467A9-0154-46FE-BC42-BFE30B6498C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C00EB29-FBD7-4A1D-8571-19EEBCDBD585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5960-4B1D-839E-50EA9B01B86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87E8209-046D-4F61-8FF4-0A567DDC2270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EA0BBD1-5BE9-45CF-A286-FA4F91BC6712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5960-4B1D-839E-50EA9B01B86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2D1E92A-0728-4539-91D9-77CFB087F0B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715F577-E09E-4358-BD95-04B6BA6CE221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5960-4B1D-839E-50EA9B01B86F}"/>
                </c:ext>
              </c:extLst>
            </c:dLbl>
            <c:spPr>
              <a:solidFill>
                <a:schemeClr val="accent2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Res DA</c:v>
                  </c:pt>
                  <c:pt idx="6">
                    <c:v>Non-Res DA</c:v>
                  </c:pt>
                </c:lvl>
              </c:multiLvlStrCache>
            </c:multiLvlStrRef>
          </c:cat>
          <c:val>
            <c:numRef>
              <c:f>Sheet1!$D$2:$D$13</c:f>
              <c:numCache>
                <c:formatCode>General</c:formatCode>
                <c:ptCount val="12"/>
                <c:pt idx="6" formatCode="#,##0.0">
                  <c:v>7.19</c:v>
                </c:pt>
                <c:pt idx="7" formatCode="#,##0.0">
                  <c:v>16.64367</c:v>
                </c:pt>
                <c:pt idx="8" formatCode="#,##0.0">
                  <c:v>9.9454290000000007</c:v>
                </c:pt>
                <c:pt idx="9" formatCode="#,##0.0">
                  <c:v>1.042143</c:v>
                </c:pt>
                <c:pt idx="10" formatCode="#,##0.0">
                  <c:v>16.014140000000001</c:v>
                </c:pt>
                <c:pt idx="11" formatCode="#,##0.0">
                  <c:v>0.83125000000000004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Sheet1!$D$2:$D$13</c15:f>
                <c15:dlblRangeCache>
                  <c:ptCount val="12"/>
                  <c:pt idx="6">
                    <c:v>7.2</c:v>
                  </c:pt>
                  <c:pt idx="7">
                    <c:v>16.6</c:v>
                  </c:pt>
                  <c:pt idx="8">
                    <c:v>9.9</c:v>
                  </c:pt>
                  <c:pt idx="9">
                    <c:v>1.0</c:v>
                  </c:pt>
                  <c:pt idx="10">
                    <c:v>16.0</c:v>
                  </c:pt>
                  <c:pt idx="11">
                    <c:v>0.8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66035344"/>
        <c:axId val="566031600"/>
      </c:barChart>
      <c:scatterChart>
        <c:scatterStyle val="lineMarker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Participants (Disp)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960-4B1D-839E-50EA9B01B8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960-4B1D-839E-50EA9B01B8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960-4B1D-839E-50EA9B01B8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960-4B1D-839E-50EA9B01B8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E697104-633C-4D64-89C1-AED9642815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960-4B1D-839E-50EA9B01B8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3B43460-2833-45E9-8812-77F5D36773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960-4B1D-839E-50EA9B01B8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9DCE7BC-4187-483E-A1F5-88E32BB35F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960-4B1D-839E-50EA9B01B8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DC5E8EA-1182-4A7F-89D0-A0056152F6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960-4B1D-839E-50EA9B01B8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32A3805-C5DA-4BAD-B0FF-617129827E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960-4B1D-839E-50EA9B01B8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9485239-627A-44AB-9CF7-548B718487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5960-4B1D-839E-50EA9B01B86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C5D1080-6F3A-43D6-80B7-0D96CE5F76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5960-4B1D-839E-50EA9B01B86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8111673-9C34-4477-818D-B6C85AEE8C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4CF-4389-BF84-1D890E8064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strRef>
              <c:f>Sheet1!$B$2:$B$13</c:f>
              <c:strCache>
                <c:ptCount val="12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xVal>
          <c:yVal>
            <c:numRef>
              <c:f>Sheet1!$E$2:$E$13</c:f>
              <c:numCache>
                <c:formatCode>General</c:formatCode>
                <c:ptCount val="12"/>
                <c:pt idx="4" formatCode="#,##0">
                  <c:v>23</c:v>
                </c:pt>
                <c:pt idx="5" formatCode="#,##0">
                  <c:v>19</c:v>
                </c:pt>
                <c:pt idx="6" formatCode="#,##0">
                  <c:v>86</c:v>
                </c:pt>
                <c:pt idx="7" formatCode="#,##0">
                  <c:v>358.66666670000001</c:v>
                </c:pt>
                <c:pt idx="8" formatCode="#,##0">
                  <c:v>415.11428569999998</c:v>
                </c:pt>
                <c:pt idx="9" formatCode="#,##0">
                  <c:v>22.714285709999999</c:v>
                </c:pt>
                <c:pt idx="10" formatCode="#,##0">
                  <c:v>612.7142857</c:v>
                </c:pt>
                <c:pt idx="11" formatCode="#,##0">
                  <c:v>15.5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Sheet1!$E$2:$E$13</c15:f>
                <c15:dlblRangeCache>
                  <c:ptCount val="12"/>
                  <c:pt idx="4">
                    <c:v>23</c:v>
                  </c:pt>
                  <c:pt idx="5">
                    <c:v>19</c:v>
                  </c:pt>
                  <c:pt idx="6">
                    <c:v>86</c:v>
                  </c:pt>
                  <c:pt idx="7">
                    <c:v>359</c:v>
                  </c:pt>
                  <c:pt idx="8">
                    <c:v>415</c:v>
                  </c:pt>
                  <c:pt idx="9">
                    <c:v>23</c:v>
                  </c:pt>
                  <c:pt idx="10">
                    <c:v>613</c:v>
                  </c:pt>
                  <c:pt idx="11">
                    <c:v>16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9350624"/>
        <c:axId val="739353952"/>
      </c:scatterChart>
      <c:catAx>
        <c:axId val="56603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1600"/>
        <c:crosses val="autoZero"/>
        <c:auto val="1"/>
        <c:lblAlgn val="ctr"/>
        <c:lblOffset val="100"/>
        <c:noMultiLvlLbl val="0"/>
      </c:catAx>
      <c:valAx>
        <c:axId val="566031600"/>
        <c:scaling>
          <c:orientation val="minMax"/>
          <c:max val="9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bg1">
                        <a:lumMod val="10000"/>
                      </a:schemeClr>
                    </a:solidFill>
                  </a:rPr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5344"/>
        <c:crosses val="autoZero"/>
        <c:crossBetween val="between"/>
      </c:valAx>
      <c:valAx>
        <c:axId val="739353952"/>
        <c:scaling>
          <c:orientation val="minMax"/>
          <c:max val="650"/>
          <c:min val="-100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50624"/>
        <c:crosses val="max"/>
        <c:crossBetween val="midCat"/>
      </c:valAx>
      <c:valAx>
        <c:axId val="73935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9353952"/>
        <c:crosses val="autoZero"/>
        <c:crossBetween val="midCat"/>
      </c:valAx>
      <c:spPr>
        <a:noFill/>
        <a:ln>
          <a:solidFill>
            <a:schemeClr val="tx2">
              <a:lumMod val="25000"/>
              <a:lumOff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0868137596811839"/>
          <c:y val="0.2064389757792999"/>
          <c:w val="0.2614746840349802"/>
          <c:h val="0.18884419897269564"/>
        </c:manualLayout>
      </c:layout>
      <c:overlay val="0"/>
      <c:spPr>
        <a:solidFill>
          <a:schemeClr val="bg1">
            <a:lumMod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Overall Dispatched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Res DA</c:v>
                  </c:pt>
                  <c:pt idx="6">
                    <c:v>Non-Res DA</c:v>
                  </c:pt>
                </c:lvl>
              </c:multiLvlStrCache>
            </c:multiLvlStrRef>
          </c:cat>
          <c:val>
            <c:numRef>
              <c:f>Sheet1!$C$2:$C$13</c:f>
              <c:numCache>
                <c:formatCode>General</c:formatCode>
                <c:ptCount val="12"/>
                <c:pt idx="6" formatCode="#,##0.0">
                  <c:v>7.19</c:v>
                </c:pt>
                <c:pt idx="7" formatCode="#,##0.0">
                  <c:v>16.64367</c:v>
                </c:pt>
                <c:pt idx="8" formatCode="#,##0.0">
                  <c:v>9.9454290000000007</c:v>
                </c:pt>
                <c:pt idx="9" formatCode="#,##0.0">
                  <c:v>1.042143</c:v>
                </c:pt>
                <c:pt idx="10" formatCode="#,##0.0">
                  <c:v>16.014140000000001</c:v>
                </c:pt>
                <c:pt idx="11" formatCode="#,##0.0">
                  <c:v>0.83125000000000004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F-4389-BF84-1D890E80640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HE20 Dispatched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  <a:effectLst/>
          </c:spPr>
          <c:invertIfNegative val="0"/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Res DA</c:v>
                  </c:pt>
                  <c:pt idx="6">
                    <c:v>Non-Res DA</c:v>
                  </c:pt>
                </c:lvl>
              </c:multiLvlStrCache>
            </c:multiLvlStrRef>
          </c:cat>
          <c:val>
            <c:numRef>
              <c:f>Sheet1!$D$2:$D$13</c:f>
              <c:numCache>
                <c:formatCode>General</c:formatCode>
                <c:ptCount val="12"/>
                <c:pt idx="6" formatCode="#,##0.0">
                  <c:v>0.2</c:v>
                </c:pt>
                <c:pt idx="7" formatCode="#,##0.0">
                  <c:v>16.64367</c:v>
                </c:pt>
                <c:pt idx="8" formatCode="#,##0.0">
                  <c:v>9.9454290000000007</c:v>
                </c:pt>
                <c:pt idx="9" formatCode="#,##0.0">
                  <c:v>0.78571429999999998</c:v>
                </c:pt>
                <c:pt idx="10" formatCode="#,##0.0">
                  <c:v>6.339143</c:v>
                </c:pt>
                <c:pt idx="11" formatCode="#,##0.0">
                  <c:v>0.30520829999999999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66035344"/>
        <c:axId val="566031600"/>
      </c:barChart>
      <c:scatterChart>
        <c:scatterStyle val="lineMarker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Ex-Post Impacts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7C1-4830-BAF8-3FD6802E60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7C1-4830-BAF8-3FD6802E60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7C1-4830-BAF8-3FD6802E60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7C1-4830-BAF8-3FD6802E60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7C1-4830-BAF8-3FD6802E60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7C1-4830-BAF8-3FD6802E604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6E90615-C6C1-40EA-BCC3-72886CE589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7C1-4830-BAF8-3FD6802E604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1317474-23F7-4109-A53D-86ED5B4881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7C1-4830-BAF8-3FD6802E604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B4A96DD-EFC7-4C16-BCCE-ACD9A7E18B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7C1-4830-BAF8-3FD6802E604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417D77F-61A5-4320-91D4-EA321477AE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7C1-4830-BAF8-3FD6802E604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158311F-9ABB-4486-8097-E9F6B6D702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7C1-4830-BAF8-3FD6802E604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4516A04-1F3F-4753-A1CE-F6C7B4B5FB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4CF-4389-BF84-1D890E80640A}"/>
                </c:ext>
              </c:extLst>
            </c:dLbl>
            <c:spPr>
              <a:solidFill>
                <a:schemeClr val="bg1">
                  <a:lumMod val="10000"/>
                  <a:alpha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strRef>
              <c:f>Sheet1!$B$2:$B$13</c:f>
              <c:strCache>
                <c:ptCount val="12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xVal>
          <c:yVal>
            <c:numRef>
              <c:f>Sheet1!$E$2:$E$13</c:f>
              <c:numCache>
                <c:formatCode>General</c:formatCode>
                <c:ptCount val="12"/>
                <c:pt idx="6" formatCode="#,##0.0">
                  <c:v>4.4251019999999999</c:v>
                </c:pt>
                <c:pt idx="7" formatCode="#,##0.0">
                  <c:v>18.678329999999999</c:v>
                </c:pt>
                <c:pt idx="8" formatCode="#,##0.0">
                  <c:v>7.1657630000000001</c:v>
                </c:pt>
                <c:pt idx="9" formatCode="#,##0.0">
                  <c:v>0.63056109999999999</c:v>
                </c:pt>
                <c:pt idx="10" formatCode="#,##0.0">
                  <c:v>10.0436</c:v>
                </c:pt>
                <c:pt idx="11" formatCode="#,##0.0">
                  <c:v>0.26010759999999999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Sheet1!$E$2:$E$13</c15:f>
                <c15:dlblRangeCache>
                  <c:ptCount val="12"/>
                  <c:pt idx="6">
                    <c:v>4.4</c:v>
                  </c:pt>
                  <c:pt idx="7">
                    <c:v>18.7</c:v>
                  </c:pt>
                  <c:pt idx="8">
                    <c:v>7.2</c:v>
                  </c:pt>
                  <c:pt idx="9">
                    <c:v>0.6</c:v>
                  </c:pt>
                  <c:pt idx="10">
                    <c:v>10.0</c:v>
                  </c:pt>
                  <c:pt idx="11">
                    <c:v>0.3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035344"/>
        <c:axId val="566031600"/>
      </c:scatterChart>
      <c:catAx>
        <c:axId val="56603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1600"/>
        <c:crosses val="autoZero"/>
        <c:auto val="1"/>
        <c:lblAlgn val="ctr"/>
        <c:lblOffset val="100"/>
        <c:noMultiLvlLbl val="0"/>
      </c:catAx>
      <c:valAx>
        <c:axId val="566031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bg1">
                        <a:lumMod val="10000"/>
                      </a:schemeClr>
                    </a:solidFill>
                  </a:rPr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5344"/>
        <c:crosses val="autoZero"/>
        <c:crossBetween val="between"/>
      </c:valAx>
      <c:spPr>
        <a:noFill/>
        <a:ln>
          <a:solidFill>
            <a:schemeClr val="tx2">
              <a:lumMod val="25000"/>
              <a:lumOff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0868137596811839"/>
          <c:y val="0.2064389757792999"/>
          <c:w val="0.2614746840349802"/>
          <c:h val="0.18884419897269564"/>
        </c:manualLayout>
      </c:layout>
      <c:overlay val="0"/>
      <c:spPr>
        <a:solidFill>
          <a:schemeClr val="bg1">
            <a:lumMod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00">
                <a:solidFill>
                  <a:sysClr val="windowText" lastClr="000000"/>
                </a:solidFill>
              </a:rPr>
              <a:t>Number of Participants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'Ch 5 Ex Ante - PGE'!$O$3</c:f>
              <c:strCache>
                <c:ptCount val="1"/>
                <c:pt idx="0">
                  <c:v>Non-Residential DA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c:spPr>
          <c:cat>
            <c:numRef>
              <c:f>'Ch 5 Ex Ante - PGE'!$M$4:$M$14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PGE'!$O$4:$O$14</c:f>
              <c:numCache>
                <c:formatCode>#,##0</c:formatCode>
                <c:ptCount val="11"/>
                <c:pt idx="0">
                  <c:v>1505</c:v>
                </c:pt>
                <c:pt idx="1">
                  <c:v>1505</c:v>
                </c:pt>
                <c:pt idx="2">
                  <c:v>1505</c:v>
                </c:pt>
                <c:pt idx="3">
                  <c:v>1505</c:v>
                </c:pt>
                <c:pt idx="4">
                  <c:v>1505</c:v>
                </c:pt>
                <c:pt idx="5">
                  <c:v>1505</c:v>
                </c:pt>
                <c:pt idx="6">
                  <c:v>1505</c:v>
                </c:pt>
                <c:pt idx="7">
                  <c:v>1505</c:v>
                </c:pt>
                <c:pt idx="8">
                  <c:v>1505</c:v>
                </c:pt>
                <c:pt idx="9">
                  <c:v>1505</c:v>
                </c:pt>
                <c:pt idx="10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C-4089-8240-DBE7DE1C3620}"/>
            </c:ext>
          </c:extLst>
        </c:ser>
        <c:ser>
          <c:idx val="0"/>
          <c:order val="1"/>
          <c:tx>
            <c:strRef>
              <c:f>'Ch 5 Ex Ante - PGE'!$N$3</c:f>
              <c:strCache>
                <c:ptCount val="1"/>
                <c:pt idx="0">
                  <c:v>Residential DA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cat>
            <c:numRef>
              <c:f>'Ch 5 Ex Ante - PGE'!$M$4:$M$14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PGE'!$N$4:$N$14</c:f>
              <c:numCache>
                <c:formatCode>#,##0</c:formatCode>
                <c:ptCount val="11"/>
                <c:pt idx="0">
                  <c:v>0</c:v>
                </c:pt>
                <c:pt idx="1">
                  <c:v>6972</c:v>
                </c:pt>
                <c:pt idx="2">
                  <c:v>6972</c:v>
                </c:pt>
                <c:pt idx="3">
                  <c:v>6972</c:v>
                </c:pt>
                <c:pt idx="4">
                  <c:v>6972</c:v>
                </c:pt>
                <c:pt idx="5">
                  <c:v>6972</c:v>
                </c:pt>
                <c:pt idx="6">
                  <c:v>6972</c:v>
                </c:pt>
                <c:pt idx="7">
                  <c:v>6972</c:v>
                </c:pt>
                <c:pt idx="8">
                  <c:v>6972</c:v>
                </c:pt>
                <c:pt idx="9">
                  <c:v>6972</c:v>
                </c:pt>
                <c:pt idx="10">
                  <c:v>6972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C-4089-8240-DBE7DE1C3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6431"/>
        <c:axId val="11288527"/>
      </c:areaChart>
      <c:catAx>
        <c:axId val="11296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8527"/>
        <c:crosses val="autoZero"/>
        <c:auto val="1"/>
        <c:lblAlgn val="ctr"/>
        <c:lblOffset val="100"/>
        <c:noMultiLvlLbl val="0"/>
      </c:catAx>
      <c:valAx>
        <c:axId val="11288527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6431"/>
        <c:crosses val="autoZero"/>
        <c:crossBetween val="midCat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>
                <a:solidFill>
                  <a:sysClr val="windowText" lastClr="000000"/>
                </a:solidFill>
              </a:rPr>
              <a:t>Load Impact (MW)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'Ch 5 Ex Ante - PGE'!$O$3</c:f>
              <c:strCache>
                <c:ptCount val="1"/>
                <c:pt idx="0">
                  <c:v>Non-Residential DA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 w="25400">
              <a:noFill/>
            </a:ln>
            <a:effectLst/>
          </c:spPr>
          <c:cat>
            <c:numRef>
              <c:f>'Ch 5 Ex Ante - PGE'!$M$15:$M$25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PGE'!$O$15:$O$25</c:f>
              <c:numCache>
                <c:formatCode>0.00</c:formatCode>
                <c:ptCount val="11"/>
                <c:pt idx="0">
                  <c:v>37.078780000000002</c:v>
                </c:pt>
                <c:pt idx="1">
                  <c:v>37.078780000000002</c:v>
                </c:pt>
                <c:pt idx="2">
                  <c:v>37.078780000000002</c:v>
                </c:pt>
                <c:pt idx="3">
                  <c:v>37.078780000000002</c:v>
                </c:pt>
                <c:pt idx="4">
                  <c:v>37.078780000000002</c:v>
                </c:pt>
                <c:pt idx="5">
                  <c:v>37.078780000000002</c:v>
                </c:pt>
                <c:pt idx="6">
                  <c:v>37.078780000000002</c:v>
                </c:pt>
                <c:pt idx="7">
                  <c:v>37.078780000000002</c:v>
                </c:pt>
                <c:pt idx="8">
                  <c:v>37.078780000000002</c:v>
                </c:pt>
                <c:pt idx="9">
                  <c:v>37.078780000000002</c:v>
                </c:pt>
                <c:pt idx="10">
                  <c:v>37.078780000000002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4-4477-AAF1-4DA31E3B68D3}"/>
            </c:ext>
          </c:extLst>
        </c:ser>
        <c:ser>
          <c:idx val="0"/>
          <c:order val="1"/>
          <c:tx>
            <c:strRef>
              <c:f>'Ch 5 Ex Ante - PGE'!$N$3</c:f>
              <c:strCache>
                <c:ptCount val="1"/>
                <c:pt idx="0">
                  <c:v>Residential DA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numRef>
              <c:f>'Ch 5 Ex Ante - PGE'!$M$15:$M$25</c:f>
              <c:numCache>
                <c:formatCode>General</c:formatCode>
                <c:ptCount val="11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</c:numCache>
            </c:numRef>
          </c:cat>
          <c:val>
            <c:numRef>
              <c:f>'Ch 5 Ex Ante - PGE'!$N$15:$N$25</c:f>
              <c:numCache>
                <c:formatCode>0.00</c:formatCode>
                <c:ptCount val="11"/>
                <c:pt idx="0">
                  <c:v>0</c:v>
                </c:pt>
                <c:pt idx="1">
                  <c:v>1.2866342473002201</c:v>
                </c:pt>
                <c:pt idx="2">
                  <c:v>1.2866342473002201</c:v>
                </c:pt>
                <c:pt idx="3">
                  <c:v>1.2866342473002201</c:v>
                </c:pt>
                <c:pt idx="4">
                  <c:v>1.2866342473002201</c:v>
                </c:pt>
                <c:pt idx="5">
                  <c:v>1.2866342473002201</c:v>
                </c:pt>
                <c:pt idx="6">
                  <c:v>1.2866342473002201</c:v>
                </c:pt>
                <c:pt idx="7">
                  <c:v>1.2866342473002201</c:v>
                </c:pt>
                <c:pt idx="8">
                  <c:v>1.2866342473002201</c:v>
                </c:pt>
                <c:pt idx="9">
                  <c:v>1.2866342473002201</c:v>
                </c:pt>
                <c:pt idx="10">
                  <c:v>1.2866342473002201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4-4477-AAF1-4DA31E3B6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6431"/>
        <c:axId val="11288527"/>
      </c:areaChart>
      <c:catAx>
        <c:axId val="11296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8527"/>
        <c:crosses val="autoZero"/>
        <c:auto val="1"/>
        <c:lblAlgn val="ctr"/>
        <c:lblOffset val="100"/>
        <c:noMultiLvlLbl val="0"/>
      </c:catAx>
      <c:valAx>
        <c:axId val="11288527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96431"/>
        <c:crosses val="autoZero"/>
        <c:crossBetween val="midCat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Average Summer Nominations</a:t>
            </a:r>
            <a:endParaRPr lang="en-US" sz="1400" dirty="0">
              <a:effectLst/>
            </a:endParaRPr>
          </a:p>
          <a:p>
            <a:pPr>
              <a:defRPr/>
            </a:pPr>
            <a:r>
              <a:rPr lang="en-US" sz="1400" b="1" i="0" baseline="0">
                <a:effectLst/>
              </a:rPr>
              <a:t>by Program Year</a:t>
            </a:r>
            <a:endParaRPr lang="en-US" sz="1400">
              <a:effectLst/>
            </a:endParaRPr>
          </a:p>
          <a:p>
            <a:pPr>
              <a:defRPr/>
            </a:pP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274340707411569E-2"/>
          <c:y val="0.1516204615048119"/>
          <c:w val="0.80435195600549936"/>
          <c:h val="0.65036280621172349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'Ch 4 Ex Post - SCE'!$P$137</c:f>
              <c:strCache>
                <c:ptCount val="1"/>
                <c:pt idx="0">
                  <c:v>MW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13A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85-4E11-B2DD-BC5CD5AF1024}"/>
              </c:ext>
            </c:extLst>
          </c:dPt>
          <c:dPt>
            <c:idx val="1"/>
            <c:invertIfNegative val="0"/>
            <c:bubble3D val="0"/>
            <c:spPr>
              <a:solidFill>
                <a:srgbClr val="1E13A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85-4E11-B2DD-BC5CD5AF1024}"/>
              </c:ext>
            </c:extLst>
          </c:dPt>
          <c:dPt>
            <c:idx val="2"/>
            <c:invertIfNegative val="0"/>
            <c:bubble3D val="0"/>
            <c:spPr>
              <a:solidFill>
                <a:srgbClr val="1E13A6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85-4E11-B2DD-BC5CD5AF102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D4AC56D-4DD6-4EB6-BA9E-6345070F921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00DAF451-4847-41DC-AA5A-BD222F504618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B85-4E11-B2DD-BC5CD5AF10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93F919B-5C01-46DC-ACA3-D38010C164B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AC5A6A4D-5475-4D15-8D3D-A801B9833A33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B85-4E11-B2DD-BC5CD5AF10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BA54B5-C727-4F54-961B-68E70AFF6FC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C8B3D7A9-B3DB-4449-BB8E-95D4E2F66DD5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B85-4E11-B2DD-BC5CD5AF102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214DF5-3DA6-429E-BBA7-891C565CA13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F62C698E-5B94-4874-A3AE-944E59C86258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B85-4E11-B2DD-BC5CD5AF102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07CD986-88CD-40D6-B9AE-9E2D4BF482D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5F0E9B33-521D-4F51-998F-B2EC28A46459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B85-4E11-B2DD-BC5CD5AF102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C2E2B33-3EF8-45F4-B06F-D2063323876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37DBD25B-EDB4-4657-A404-796EAD5F74A3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B85-4E11-B2DD-BC5CD5AF1024}"/>
                </c:ext>
              </c:extLst>
            </c:dLbl>
            <c:spPr>
              <a:solidFill>
                <a:srgbClr val="F6F6F7">
                  <a:lumMod val="75000"/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'Ch 4 Ex Post - SCE'!$M$138:$N$143</c:f>
              <c:multiLvlStrCache>
                <c:ptCount val="6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  <c:lvl>
                  <c:pt idx="0">
                    <c:v>Non-Res DA</c:v>
                  </c:pt>
                  <c:pt idx="3">
                    <c:v>Non-Res DO</c:v>
                  </c:pt>
                </c:lvl>
              </c:multiLvlStrCache>
            </c:multiLvlStrRef>
          </c:cat>
          <c:val>
            <c:numRef>
              <c:f>'Ch 4 Ex Post - SCE'!$P$138:$P$143</c:f>
              <c:numCache>
                <c:formatCode>#,##0.0</c:formatCode>
                <c:ptCount val="6"/>
                <c:pt idx="0">
                  <c:v>4.2688333333333341</c:v>
                </c:pt>
                <c:pt idx="1">
                  <c:v>7.1263333333333323</c:v>
                </c:pt>
                <c:pt idx="2">
                  <c:v>9.2601666666666667</c:v>
                </c:pt>
                <c:pt idx="3">
                  <c:v>6.8851111111111107</c:v>
                </c:pt>
                <c:pt idx="4">
                  <c:v>5.3926666666666669</c:v>
                </c:pt>
                <c:pt idx="5">
                  <c:v>3.8301666666666665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 4 Ex Post - SCE'!$P$138:$P$143</c15:f>
                <c15:dlblRangeCache>
                  <c:ptCount val="6"/>
                  <c:pt idx="0">
                    <c:v>4.3</c:v>
                  </c:pt>
                  <c:pt idx="1">
                    <c:v>7.1</c:v>
                  </c:pt>
                  <c:pt idx="2">
                    <c:v>9.3</c:v>
                  </c:pt>
                  <c:pt idx="3">
                    <c:v>6.9</c:v>
                  </c:pt>
                  <c:pt idx="4">
                    <c:v>5.4</c:v>
                  </c:pt>
                  <c:pt idx="5">
                    <c:v>3.8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BB85-4E11-B2DD-BC5CD5AF1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571807"/>
        <c:axId val="924590943"/>
      </c:barChart>
      <c:lineChart>
        <c:grouping val="stacked"/>
        <c:varyColors val="0"/>
        <c:ser>
          <c:idx val="2"/>
          <c:order val="0"/>
          <c:tx>
            <c:strRef>
              <c:f>'Ch 4 Ex Post - SCE'!$O$137</c:f>
              <c:strCache>
                <c:ptCount val="1"/>
                <c:pt idx="0">
                  <c:v>Participants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94FFE7F-12AB-4DE3-8941-18D6E95DC1B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4F1F5C4B-2519-412F-AFF7-3F1A90DC1095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B85-4E11-B2DD-BC5CD5AF10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31075E5-44D6-4F10-B45B-A43001620F6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48F59C62-DA13-4606-BCAA-F0AB28387FC1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B85-4E11-B2DD-BC5CD5AF10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C169526-FB9F-4A39-ABAF-C61FCDA699B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A1FF6CB2-B4D2-4FAC-890C-72A7DA396165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B85-4E11-B2DD-BC5CD5AF102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D38EE89-C80D-49AB-BFD5-9B43341A5E1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81780632-C0ED-42E9-9CD8-559E95AB4AF4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B85-4E11-B2DD-BC5CD5AF102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19A43C6-110F-45D6-9943-B7F8005146D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85354CFF-E63C-4627-B0D6-E4A69AFB9662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B85-4E11-B2DD-BC5CD5AF102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28A3C16-1128-4E79-92E2-D3E46762E66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</a:t>
                    </a:r>
                    <a:fld id="{1400F411-3495-4F8A-9926-DC4449CA3745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B85-4E11-B2DD-BC5CD5AF1024}"/>
                </c:ext>
              </c:extLst>
            </c:dLbl>
            <c:spPr>
              <a:solidFill>
                <a:srgbClr val="3CD39C">
                  <a:lumMod val="75000"/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'Ch 4 Ex Post - SCE'!$M$138:$N$143</c:f>
              <c:multiLvlStrCache>
                <c:ptCount val="6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</c:lvl>
                <c:lvl>
                  <c:pt idx="0">
                    <c:v>Non-Res DA</c:v>
                  </c:pt>
                  <c:pt idx="3">
                    <c:v>Non-Res DO</c:v>
                  </c:pt>
                </c:lvl>
              </c:multiLvlStrCache>
            </c:multiLvlStrRef>
          </c:cat>
          <c:val>
            <c:numRef>
              <c:f>'Ch 4 Ex Post - SCE'!$O$138:$O$143</c:f>
              <c:numCache>
                <c:formatCode>#,##0</c:formatCode>
                <c:ptCount val="6"/>
                <c:pt idx="0">
                  <c:v>245</c:v>
                </c:pt>
                <c:pt idx="1">
                  <c:v>414.66666666666669</c:v>
                </c:pt>
                <c:pt idx="2">
                  <c:v>391.5</c:v>
                </c:pt>
                <c:pt idx="3">
                  <c:v>350.38888888888891</c:v>
                </c:pt>
                <c:pt idx="4">
                  <c:v>382.83333333333331</c:v>
                </c:pt>
                <c:pt idx="5">
                  <c:v>269.5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'Ch 4 Ex Post - SCE'!$O$138:$O$143</c15:f>
                <c15:dlblRangeCache>
                  <c:ptCount val="6"/>
                  <c:pt idx="0">
                    <c:v>245</c:v>
                  </c:pt>
                  <c:pt idx="1">
                    <c:v>415</c:v>
                  </c:pt>
                  <c:pt idx="2">
                    <c:v>392</c:v>
                  </c:pt>
                  <c:pt idx="3">
                    <c:v>350</c:v>
                  </c:pt>
                  <c:pt idx="4">
                    <c:v>383</c:v>
                  </c:pt>
                  <c:pt idx="5">
                    <c:v>270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BB85-4E11-B2DD-BC5CD5AF1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616319"/>
        <c:axId val="924594687"/>
      </c:lineChart>
      <c:catAx>
        <c:axId val="92457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590943"/>
        <c:crosses val="autoZero"/>
        <c:auto val="1"/>
        <c:lblAlgn val="ctr"/>
        <c:lblOffset val="100"/>
        <c:noMultiLvlLbl val="0"/>
      </c:catAx>
      <c:valAx>
        <c:axId val="92459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571807"/>
        <c:crosses val="autoZero"/>
        <c:crossBetween val="between"/>
      </c:valAx>
      <c:valAx>
        <c:axId val="924594687"/>
        <c:scaling>
          <c:orientation val="minMax"/>
          <c:max val="5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616319"/>
        <c:crosses val="max"/>
        <c:crossBetween val="between"/>
      </c:valAx>
      <c:catAx>
        <c:axId val="924616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4594687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Non-Residential by Size and Industry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3F-4EA4-8C7A-BED270662A7C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3F-4EA4-8C7A-BED270662A7C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3F-4EA4-8C7A-BED270662A7C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3F-4EA4-8C7A-BED270662A7C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3F-4EA4-8C7A-BED270662A7C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3F-4EA4-8C7A-BED270662A7C}"/>
              </c:ext>
            </c:extLst>
          </c:dPt>
          <c:dLbls>
            <c:dLbl>
              <c:idx val="0"/>
              <c:layout>
                <c:manualLayout>
                  <c:x val="0.1096259842519685"/>
                  <c:y val="3.12500000000000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3F-4EA4-8C7A-BED270662A7C}"/>
                </c:ext>
              </c:extLst>
            </c:dLbl>
            <c:dLbl>
              <c:idx val="1"/>
              <c:layout>
                <c:manualLayout>
                  <c:x val="0.20203447339591815"/>
                  <c:y val="4.76858420252268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3F-4EA4-8C7A-BED270662A7C}"/>
                </c:ext>
              </c:extLst>
            </c:dLbl>
            <c:dLbl>
              <c:idx val="2"/>
              <c:layout>
                <c:manualLayout>
                  <c:x val="0.10272939325216184"/>
                  <c:y val="0.119214605063067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3F-4EA4-8C7A-BED270662A7C}"/>
                </c:ext>
              </c:extLst>
            </c:dLbl>
            <c:dLbl>
              <c:idx val="3"/>
              <c:layout>
                <c:manualLayout>
                  <c:x val="0.15066977676983723"/>
                  <c:y val="-4.08735788787659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3F-4EA4-8C7A-BED270662A7C}"/>
                </c:ext>
              </c:extLst>
            </c:dLbl>
            <c:dLbl>
              <c:idx val="4"/>
              <c:layout>
                <c:manualLayout>
                  <c:x val="-2.7394504867243159E-2"/>
                  <c:y val="2.38429210126134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3F-4EA4-8C7A-BED270662A7C}"/>
                </c:ext>
              </c:extLst>
            </c:dLbl>
            <c:dLbl>
              <c:idx val="5"/>
              <c:layout>
                <c:manualLayout>
                  <c:x val="-0.16436702920345894"/>
                  <c:y val="1.36245262929219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3F-4EA4-8C7A-BED270662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bg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 2 Prog Desc'!$H$34:$H$39</c:f>
              <c:strCache>
                <c:ptCount val="6"/>
                <c:pt idx="0">
                  <c:v>Medium Wholesale</c:v>
                </c:pt>
                <c:pt idx="1">
                  <c:v>Large Wholesale</c:v>
                </c:pt>
                <c:pt idx="2">
                  <c:v>Small Retail</c:v>
                </c:pt>
                <c:pt idx="3">
                  <c:v>Medium Retail</c:v>
                </c:pt>
                <c:pt idx="4">
                  <c:v>Large Retail</c:v>
                </c:pt>
                <c:pt idx="5">
                  <c:v>Other</c:v>
                </c:pt>
              </c:strCache>
            </c:strRef>
          </c:cat>
          <c:val>
            <c:numRef>
              <c:f>'Ch 2 Prog Desc'!$I$34:$I$39</c:f>
              <c:numCache>
                <c:formatCode>#,##0</c:formatCode>
                <c:ptCount val="6"/>
                <c:pt idx="0">
                  <c:v>13</c:v>
                </c:pt>
                <c:pt idx="1">
                  <c:v>28</c:v>
                </c:pt>
                <c:pt idx="2">
                  <c:v>32</c:v>
                </c:pt>
                <c:pt idx="3">
                  <c:v>517</c:v>
                </c:pt>
                <c:pt idx="4">
                  <c:v>84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3F-4EA4-8C7A-BED270662A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MW (Nom)</c:v>
                </c:pt>
              </c:strCache>
            </c:strRef>
          </c:tx>
          <c:spPr>
            <a:pattFill prst="ltUpDiag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60-4B1D-839E-50EA9B01B8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60-4B1D-839E-50EA9B01B8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3E346B-4D54-43ED-A083-89106CE8556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C0EF7511-6FB7-4DAB-A761-187ADE16CB54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960-4B1D-839E-50EA9B01B86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60-4B1D-839E-50EA9B01B8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5C33F89-0162-4306-9E2D-BC82EF76DCDF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6F11225F-3AE4-4499-94ED-5C92A7F44AD7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960-4B1D-839E-50EA9B01B8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F23032D-2699-4E7B-B957-51B78FDD851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B9DAAFE9-4DE4-4A07-8292-84F698067BDF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960-4B1D-839E-50EA9B01B86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60-4B1D-839E-50EA9B01B8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983C070-3FC6-4472-B41E-ECC6F12DAA4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01CA7B04-BA6C-475B-BD6F-66D975925D6B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960-4B1D-839E-50EA9B01B8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0589695-E7DD-4530-A584-F521FEED2F5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526CB67-DF68-4819-BF1E-2AB4AF72555A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4CF-4389-BF84-1D890E80640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FE71A7C-1288-4365-952C-DAF435AE29F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2C9DE711-AAD3-49E3-9FBF-8DA67FA84EA4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4CF-4389-BF84-1D890E80640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5381CC2-6783-446D-8AA9-1C3FEDF183AC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52A439DE-D20A-4BE8-B728-3DE43E559F98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960-4B1D-839E-50EA9B01B86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0CDA47D-BE95-469A-9510-878C90CEE643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8A5F71B7-7A10-4997-87B4-04AEA99D3F47}" type="SERIESNAME">
                      <a:rPr lang="en-US" baseline="0"/>
                      <a:pPr/>
                      <a:t>[SERIES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960-4B1D-839E-50EA9B01B86F}"/>
                </c:ext>
              </c:extLst>
            </c:dLbl>
            <c:spPr>
              <a:solidFill>
                <a:schemeClr val="bg1">
                  <a:lumMod val="10000"/>
                  <a:alpha val="1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Non-Res DA</c:v>
                  </c:pt>
                  <c:pt idx="6">
                    <c:v>Non-Res DO</c:v>
                  </c:pt>
                </c:lvl>
              </c:multiLvlStrCache>
            </c:multiLvlStrRef>
          </c:cat>
          <c:val>
            <c:numRef>
              <c:f>Sheet1!$C$2:$C$13</c:f>
              <c:numCache>
                <c:formatCode>#,##0.0</c:formatCode>
                <c:ptCount val="12"/>
                <c:pt idx="0">
                  <c:v>10.206</c:v>
                </c:pt>
                <c:pt idx="1">
                  <c:v>9.8859999999999992</c:v>
                </c:pt>
                <c:pt idx="2">
                  <c:v>10.584</c:v>
                </c:pt>
                <c:pt idx="3">
                  <c:v>8.6509999999999998</c:v>
                </c:pt>
                <c:pt idx="4">
                  <c:v>9.0120000000000005</c:v>
                </c:pt>
                <c:pt idx="5">
                  <c:v>7.2220000000000004</c:v>
                </c:pt>
                <c:pt idx="6">
                  <c:v>4.1829999999999998</c:v>
                </c:pt>
                <c:pt idx="7">
                  <c:v>4.42</c:v>
                </c:pt>
                <c:pt idx="8">
                  <c:v>4.0599999999999996</c:v>
                </c:pt>
                <c:pt idx="9">
                  <c:v>3.4180000000000001</c:v>
                </c:pt>
                <c:pt idx="10">
                  <c:v>3.593</c:v>
                </c:pt>
                <c:pt idx="11">
                  <c:v>3.3069999999999999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Sheet1!$C$2:$C$13</c15:f>
                <c15:dlblRangeCache>
                  <c:ptCount val="12"/>
                  <c:pt idx="0">
                    <c:v>10.2</c:v>
                  </c:pt>
                  <c:pt idx="1">
                    <c:v>9.9</c:v>
                  </c:pt>
                  <c:pt idx="2">
                    <c:v>10.6</c:v>
                  </c:pt>
                  <c:pt idx="3">
                    <c:v>8.7</c:v>
                  </c:pt>
                  <c:pt idx="4">
                    <c:v>9.0</c:v>
                  </c:pt>
                  <c:pt idx="5">
                    <c:v>7.2</c:v>
                  </c:pt>
                  <c:pt idx="6">
                    <c:v>4.2</c:v>
                  </c:pt>
                  <c:pt idx="7">
                    <c:v>4.4</c:v>
                  </c:pt>
                  <c:pt idx="8">
                    <c:v>4.1</c:v>
                  </c:pt>
                  <c:pt idx="9">
                    <c:v>3.4</c:v>
                  </c:pt>
                  <c:pt idx="10">
                    <c:v>3.6</c:v>
                  </c:pt>
                  <c:pt idx="11">
                    <c:v>3.3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14CF-4389-BF84-1D890E80640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MW (Disp)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960-4B1D-839E-50EA9B01B8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960-4B1D-839E-50EA9B01B8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960-4B1D-839E-50EA9B01B8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960-4B1D-839E-50EA9B01B86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960-4B1D-839E-50EA9B01B86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960-4B1D-839E-50EA9B01B86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1EC2B7-0B36-449E-B967-62DD19402196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0BB9699D-E38E-4DAE-9B41-615B3298F996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960-4B1D-839E-50EA9B01B86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651B62-0E88-4A06-9D34-27FBDB470D0E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402F8A5C-23C9-4930-8F6C-B3471E934BAB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960-4B1D-839E-50EA9B01B86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78B87F-4AE2-4A8F-BD28-D0C5B73D3298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95E4324F-33B0-4D42-B9EB-38F48C08C560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960-4B1D-839E-50EA9B01B86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7E80EC-855B-4C2A-A6D9-FC55A36E60B1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759F56F1-D64C-4316-BBD8-53BB30C2A259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960-4B1D-839E-50EA9B01B86F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D25B7B-D249-4CFE-A71D-C7DED78C03F4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577836BD-A4F0-41F0-90B9-0BDAE7D5E39B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960-4B1D-839E-50EA9B01B86F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886CBF-F799-4F85-917D-D97C5BA0492A}" type="CELLRANGE">
                      <a:rPr lang="en-US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DC1769C1-476C-4A88-9C4B-6FABF05B62B1}" type="SERIESNAME">
                      <a:rPr lang="en-US" baseline="0"/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endParaRPr lang="en-US" baseline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960-4B1D-839E-50EA9B01B8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A917857-8A1F-440D-AA5E-8406A7B2FB9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F1CC856-E8E7-44F6-9756-317F815C57E2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5960-4B1D-839E-50EA9B01B8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1AF1696-AFA2-4D38-ACCE-9DB4931E27E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4BFC2EF-AB7F-4F85-BED6-C6ACF8180FA9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14CF-4389-BF84-1D890E80640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AD68AA6-CE93-4CF1-80BA-8CDB2B6F115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B46C382-0598-42D0-A29C-4B60B4769BC0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5960-4B1D-839E-50EA9B01B8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4C467A9-0154-46FE-BC42-BFE30B6498C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C00EB29-FBD7-4A1D-8571-19EEBCDBD585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5960-4B1D-839E-50EA9B01B86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87E8209-046D-4F61-8FF4-0A567DDC2270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EA0BBD1-5BE9-45CF-A286-FA4F91BC6712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5960-4B1D-839E-50EA9B01B86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2D1E92A-0728-4539-91D9-77CFB087F0B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715F577-E09E-4358-BD95-04B6BA6CE221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5960-4B1D-839E-50EA9B01B86F}"/>
                </c:ext>
              </c:extLst>
            </c:dLbl>
            <c:spPr>
              <a:solidFill>
                <a:schemeClr val="accent2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Sheet1!$A$2:$B$13</c:f>
              <c:multiLvlStrCache>
                <c:ptCount val="1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Aug</c:v>
                  </c:pt>
                  <c:pt idx="4">
                    <c:v>Sep</c:v>
                  </c:pt>
                  <c:pt idx="5">
                    <c:v>Oct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Aug</c:v>
                  </c:pt>
                  <c:pt idx="10">
                    <c:v>Sep</c:v>
                  </c:pt>
                  <c:pt idx="11">
                    <c:v>Oct</c:v>
                  </c:pt>
                </c:lvl>
                <c:lvl>
                  <c:pt idx="0">
                    <c:v>Non-Res DA</c:v>
                  </c:pt>
                  <c:pt idx="6">
                    <c:v>Non-Res DO</c:v>
                  </c:pt>
                </c:lvl>
              </c:multiLvlStrCache>
            </c:multiLvlStrRef>
          </c:cat>
          <c:val>
            <c:numRef>
              <c:f>Sheet1!$D$2:$D$13</c:f>
              <c:numCache>
                <c:formatCode>#,##0.0</c:formatCode>
                <c:ptCount val="12"/>
                <c:pt idx="0">
                  <c:v>10.206</c:v>
                </c:pt>
                <c:pt idx="1">
                  <c:v>9.8859999999999992</c:v>
                </c:pt>
                <c:pt idx="2">
                  <c:v>7.56</c:v>
                </c:pt>
                <c:pt idx="3">
                  <c:v>8.6509999999999998</c:v>
                </c:pt>
                <c:pt idx="4">
                  <c:v>5.07</c:v>
                </c:pt>
                <c:pt idx="5">
                  <c:v>4.0449999999999999</c:v>
                </c:pt>
                <c:pt idx="6">
                  <c:v>4.1829999999999998</c:v>
                </c:pt>
                <c:pt idx="7">
                  <c:v>2.6717499999999998</c:v>
                </c:pt>
                <c:pt idx="8">
                  <c:v>2.4421430000000002</c:v>
                </c:pt>
                <c:pt idx="9">
                  <c:v>2.6553330000000002</c:v>
                </c:pt>
                <c:pt idx="10">
                  <c:v>2.5670000000000002</c:v>
                </c:pt>
                <c:pt idx="1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Sheet1!$D$2:$D$13</c15:f>
                <c15:dlblRangeCache>
                  <c:ptCount val="12"/>
                  <c:pt idx="0">
                    <c:v>10.2</c:v>
                  </c:pt>
                  <c:pt idx="1">
                    <c:v>9.9</c:v>
                  </c:pt>
                  <c:pt idx="2">
                    <c:v>7.6</c:v>
                  </c:pt>
                  <c:pt idx="3">
                    <c:v>8.7</c:v>
                  </c:pt>
                  <c:pt idx="4">
                    <c:v>5.1</c:v>
                  </c:pt>
                  <c:pt idx="5">
                    <c:v>4.0</c:v>
                  </c:pt>
                  <c:pt idx="6">
                    <c:v>4.2</c:v>
                  </c:pt>
                  <c:pt idx="7">
                    <c:v>2.7</c:v>
                  </c:pt>
                  <c:pt idx="8">
                    <c:v>2.4</c:v>
                  </c:pt>
                  <c:pt idx="9">
                    <c:v>2.7</c:v>
                  </c:pt>
                  <c:pt idx="10">
                    <c:v>2.6</c:v>
                  </c:pt>
                  <c:pt idx="11">
                    <c:v>0.0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66035344"/>
        <c:axId val="566031600"/>
      </c:barChart>
      <c:scatterChart>
        <c:scatterStyle val="lineMarker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Participants (Disp)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CBE58812-DD10-4045-A636-E70A24CA28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960-4B1D-839E-50EA9B01B8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CE737A1-26F3-44FB-BE62-2F6E797276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960-4B1D-839E-50EA9B01B8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571C22-BF8D-4D16-A6FD-F5A2224DB7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960-4B1D-839E-50EA9B01B8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76D563B-04E2-4186-B310-627050B4D7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960-4B1D-839E-50EA9B01B8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45A6A7-5B3A-4478-BE53-D448513121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960-4B1D-839E-50EA9B01B8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BC75025-A152-47A0-8F24-2171AF20C6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960-4B1D-839E-50EA9B01B8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5254FE-E78C-4484-A526-D7F833CFD6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960-4B1D-839E-50EA9B01B8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52C2A91-A376-437A-B47B-AA20C80DD2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960-4B1D-839E-50EA9B01B8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3FA943E-EEA8-4E19-87F0-B5EBE9B34C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960-4B1D-839E-50EA9B01B8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F388FF4-A0A9-4936-BE6F-DA0D62BA1F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5960-4B1D-839E-50EA9B01B86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9A28EDE-479E-443E-9027-9A83BB8155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5960-4B1D-839E-50EA9B01B86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F4E22D9-048A-4813-A6F5-D501C95D84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4CF-4389-BF84-1D890E8064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strRef>
              <c:f>Sheet1!$B$2:$B$13</c:f>
              <c:strCache>
                <c:ptCount val="12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xVal>
          <c:yVal>
            <c:numRef>
              <c:f>Sheet1!$E$2:$E$13</c:f>
              <c:numCache>
                <c:formatCode>#,##0</c:formatCode>
                <c:ptCount val="12"/>
                <c:pt idx="0">
                  <c:v>416</c:v>
                </c:pt>
                <c:pt idx="1">
                  <c:v>414</c:v>
                </c:pt>
                <c:pt idx="2">
                  <c:v>287.85714289999999</c:v>
                </c:pt>
                <c:pt idx="3">
                  <c:v>379</c:v>
                </c:pt>
                <c:pt idx="4">
                  <c:v>192.2</c:v>
                </c:pt>
                <c:pt idx="5">
                  <c:v>189.8</c:v>
                </c:pt>
                <c:pt idx="6">
                  <c:v>278</c:v>
                </c:pt>
                <c:pt idx="7">
                  <c:v>171.125</c:v>
                </c:pt>
                <c:pt idx="8">
                  <c:v>174.2857143</c:v>
                </c:pt>
                <c:pt idx="9">
                  <c:v>213.5</c:v>
                </c:pt>
                <c:pt idx="10">
                  <c:v>214</c:v>
                </c:pt>
                <c:pt idx="11">
                  <c:v>0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Sheet1!$E$2:$E$13</c15:f>
                <c15:dlblRangeCache>
                  <c:ptCount val="12"/>
                  <c:pt idx="0">
                    <c:v>416</c:v>
                  </c:pt>
                  <c:pt idx="1">
                    <c:v>414</c:v>
                  </c:pt>
                  <c:pt idx="2">
                    <c:v>288</c:v>
                  </c:pt>
                  <c:pt idx="3">
                    <c:v>379</c:v>
                  </c:pt>
                  <c:pt idx="4">
                    <c:v>192</c:v>
                  </c:pt>
                  <c:pt idx="5">
                    <c:v>190</c:v>
                  </c:pt>
                  <c:pt idx="6">
                    <c:v>278</c:v>
                  </c:pt>
                  <c:pt idx="7">
                    <c:v>171</c:v>
                  </c:pt>
                  <c:pt idx="8">
                    <c:v>174</c:v>
                  </c:pt>
                  <c:pt idx="9">
                    <c:v>214</c:v>
                  </c:pt>
                  <c:pt idx="10">
                    <c:v>214</c:v>
                  </c:pt>
                  <c:pt idx="11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4CF-4389-BF84-1D890E806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9350624"/>
        <c:axId val="739353952"/>
      </c:scatterChart>
      <c:catAx>
        <c:axId val="56603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1600"/>
        <c:crosses val="autoZero"/>
        <c:auto val="1"/>
        <c:lblAlgn val="ctr"/>
        <c:lblOffset val="100"/>
        <c:noMultiLvlLbl val="0"/>
      </c:catAx>
      <c:valAx>
        <c:axId val="56603160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bg1">
                        <a:lumMod val="10000"/>
                      </a:schemeClr>
                    </a:solidFill>
                  </a:rPr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35344"/>
        <c:crosses val="autoZero"/>
        <c:crossBetween val="between"/>
      </c:valAx>
      <c:valAx>
        <c:axId val="739353952"/>
        <c:scaling>
          <c:orientation val="minMax"/>
          <c:max val="650"/>
          <c:min val="-100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50624"/>
        <c:crosses val="max"/>
        <c:crossBetween val="midCat"/>
      </c:valAx>
      <c:valAx>
        <c:axId val="73935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9353952"/>
        <c:crosses val="autoZero"/>
        <c:crossBetween val="midCat"/>
      </c:valAx>
      <c:spPr>
        <a:noFill/>
        <a:ln>
          <a:solidFill>
            <a:schemeClr val="tx2">
              <a:lumMod val="25000"/>
              <a:lumOff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64409707469116262"/>
          <c:y val="0.16684442174520436"/>
          <c:w val="0.2614746840349802"/>
          <c:h val="0.18884419897269564"/>
        </c:manualLayout>
      </c:layout>
      <c:overlay val="0"/>
      <c:spPr>
        <a:solidFill>
          <a:schemeClr val="bg1">
            <a:lumMod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39AD6-867D-47D4-8B6B-E74441F520E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9E7879-6E42-40EB-98B8-24555B483E1F}">
      <dgm:prSet phldrT="[Text]"/>
      <dgm:spPr/>
      <dgm:t>
        <a:bodyPr/>
        <a:lstStyle/>
        <a:p>
          <a:r>
            <a:rPr lang="en-US">
              <a:latin typeface="GT Eesti Display Light" panose="020B0604020202020204" charset="0"/>
            </a:rPr>
            <a:t>Program Descriptions</a:t>
          </a:r>
        </a:p>
      </dgm:t>
    </dgm:pt>
    <dgm:pt modelId="{58895A47-DE32-47EE-B26E-38A59158F65C}" type="parTrans" cxnId="{962A6DD8-A434-49E7-BA94-3266A32CD7F8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E3C2D0E2-BFEB-4538-B75E-3B76CDE2D951}" type="sibTrans" cxnId="{962A6DD8-A434-49E7-BA94-3266A32CD7F8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BB1CDF44-2369-439F-BE34-5CF0940306F2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Program Results by IOU</a:t>
          </a:r>
        </a:p>
      </dgm:t>
    </dgm:pt>
    <dgm:pt modelId="{695F4D69-634A-4C37-8EA9-AFBF77B087D6}" type="parTrans" cxnId="{2E587F39-CD09-42C0-8C7E-ED5513ADA498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C0DA1E1E-FC27-4785-B163-F6E72226E488}" type="sibTrans" cxnId="{2E587F39-CD09-42C0-8C7E-ED5513ADA498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35903FEF-BA70-4A7D-8270-6DB559831385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Key Findings</a:t>
          </a:r>
        </a:p>
      </dgm:t>
    </dgm:pt>
    <dgm:pt modelId="{3E4A0F6D-C4DC-4A72-9819-749D56E4ABA1}" type="parTrans" cxnId="{6FDDEEAB-24C8-466D-9958-1DFF6F147ADB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06B983FA-0687-4062-92CE-95B812A3F969}" type="sibTrans" cxnId="{6FDDEEAB-24C8-466D-9958-1DFF6F147ADB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9A03C84B-4E1E-479C-B2D8-3DFDEF93E4AD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Overall Description</a:t>
          </a:r>
        </a:p>
      </dgm:t>
    </dgm:pt>
    <dgm:pt modelId="{870878B8-3073-47FF-9EE2-C793694D1393}" type="parTrans" cxnId="{816BAAFC-83C3-459B-B6EB-37B6DE8AD6A7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454A4082-8FE2-4AB5-9339-9B97AB46EB47}" type="sibTrans" cxnId="{816BAAFC-83C3-459B-B6EB-37B6DE8AD6A7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2F94D0D1-6D96-4808-AC40-F70BBFC16E31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Ex-Post Load Impacts</a:t>
          </a:r>
        </a:p>
      </dgm:t>
    </dgm:pt>
    <dgm:pt modelId="{A9CC244A-5288-4D65-8B9F-448D24002B62}" type="parTrans" cxnId="{DE19528C-6C68-4575-8F56-12AE76A2D1B9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97F31F57-30C2-4EC6-A11A-05A362184F8E}" type="sibTrans" cxnId="{DE19528C-6C68-4575-8F56-12AE76A2D1B9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B7E0B346-FEE3-433C-A2BE-8917395042E4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Statewide Summaries</a:t>
          </a:r>
        </a:p>
      </dgm:t>
    </dgm:pt>
    <dgm:pt modelId="{B27F3AA9-661E-4DF8-94DD-225E6E634882}" type="parTrans" cxnId="{A6C02ECF-168B-4967-A6D6-07218FF2D8E3}">
      <dgm:prSet/>
      <dgm:spPr/>
      <dgm:t>
        <a:bodyPr/>
        <a:lstStyle/>
        <a:p>
          <a:endParaRPr lang="en-US"/>
        </a:p>
      </dgm:t>
    </dgm:pt>
    <dgm:pt modelId="{B3673FDE-00BC-47E6-8DF0-AE68AA804497}" type="sibTrans" cxnId="{A6C02ECF-168B-4967-A6D6-07218FF2D8E3}">
      <dgm:prSet/>
      <dgm:spPr/>
      <dgm:t>
        <a:bodyPr/>
        <a:lstStyle/>
        <a:p>
          <a:endParaRPr lang="en-US"/>
        </a:p>
      </dgm:t>
    </dgm:pt>
    <dgm:pt modelId="{E2FCE67C-5C1A-4B7B-83F4-079C473C4D1A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Descriptions by IOU</a:t>
          </a:r>
        </a:p>
      </dgm:t>
    </dgm:pt>
    <dgm:pt modelId="{980B11AA-902B-44B1-A479-ABEFF8889CC4}" type="parTrans" cxnId="{C5131F0B-A85A-4999-9276-BF354266F643}">
      <dgm:prSet/>
      <dgm:spPr/>
      <dgm:t>
        <a:bodyPr/>
        <a:lstStyle/>
        <a:p>
          <a:endParaRPr lang="en-US"/>
        </a:p>
      </dgm:t>
    </dgm:pt>
    <dgm:pt modelId="{FEFAD1B2-A73B-4E67-A01F-90A1683CD1C7}" type="sibTrans" cxnId="{C5131F0B-A85A-4999-9276-BF354266F643}">
      <dgm:prSet/>
      <dgm:spPr/>
      <dgm:t>
        <a:bodyPr/>
        <a:lstStyle/>
        <a:p>
          <a:endParaRPr lang="en-US"/>
        </a:p>
      </dgm:t>
    </dgm:pt>
    <dgm:pt modelId="{E22C02D6-BFB7-42E6-B8F2-765C4696E288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Monthly Nominations</a:t>
          </a:r>
        </a:p>
      </dgm:t>
    </dgm:pt>
    <dgm:pt modelId="{3E46EC92-8C11-4D11-9D58-7B12B3E4C99A}" type="parTrans" cxnId="{39F7E2F5-3757-4514-94A5-558C1D597ED3}">
      <dgm:prSet/>
      <dgm:spPr/>
      <dgm:t>
        <a:bodyPr/>
        <a:lstStyle/>
        <a:p>
          <a:endParaRPr lang="en-US"/>
        </a:p>
      </dgm:t>
    </dgm:pt>
    <dgm:pt modelId="{C0AAC620-6FE8-4BC2-9734-7C3FB4F7D3DF}" type="sibTrans" cxnId="{39F7E2F5-3757-4514-94A5-558C1D597ED3}">
      <dgm:prSet/>
      <dgm:spPr/>
      <dgm:t>
        <a:bodyPr/>
        <a:lstStyle/>
        <a:p>
          <a:endParaRPr lang="en-US"/>
        </a:p>
      </dgm:t>
    </dgm:pt>
    <dgm:pt modelId="{F1EDD9F3-30A0-4E5A-978A-62998F0DEE88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Dispatch Summary</a:t>
          </a:r>
        </a:p>
      </dgm:t>
    </dgm:pt>
    <dgm:pt modelId="{397559CD-D153-472A-8BA1-B790EE890B1E}" type="parTrans" cxnId="{D875668B-6D08-45D2-A951-AD05CD6CC33E}">
      <dgm:prSet/>
      <dgm:spPr/>
      <dgm:t>
        <a:bodyPr/>
        <a:lstStyle/>
        <a:p>
          <a:endParaRPr lang="en-US"/>
        </a:p>
      </dgm:t>
    </dgm:pt>
    <dgm:pt modelId="{76A8F527-51D6-4877-9126-ADAB98C2B01C}" type="sibTrans" cxnId="{D875668B-6D08-45D2-A951-AD05CD6CC33E}">
      <dgm:prSet/>
      <dgm:spPr/>
      <dgm:t>
        <a:bodyPr/>
        <a:lstStyle/>
        <a:p>
          <a:endParaRPr lang="en-US"/>
        </a:p>
      </dgm:t>
    </dgm:pt>
    <dgm:pt modelId="{4B311BFB-36DA-4064-BA3D-44935BC33EE2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Ex-Ante Forecast Assumptions</a:t>
          </a:r>
        </a:p>
      </dgm:t>
    </dgm:pt>
    <dgm:pt modelId="{70A5CBED-4C51-436E-9E49-E758D9CF9B53}" type="parTrans" cxnId="{C6BBC600-BC0D-41B7-9BF8-7A3F6B74C546}">
      <dgm:prSet/>
      <dgm:spPr/>
      <dgm:t>
        <a:bodyPr/>
        <a:lstStyle/>
        <a:p>
          <a:endParaRPr lang="en-US"/>
        </a:p>
      </dgm:t>
    </dgm:pt>
    <dgm:pt modelId="{A773AE07-081E-4DE2-90BE-BC4ED86196F3}" type="sibTrans" cxnId="{C6BBC600-BC0D-41B7-9BF8-7A3F6B74C546}">
      <dgm:prSet/>
      <dgm:spPr/>
      <dgm:t>
        <a:bodyPr/>
        <a:lstStyle/>
        <a:p>
          <a:endParaRPr lang="en-US"/>
        </a:p>
      </dgm:t>
    </dgm:pt>
    <dgm:pt modelId="{DA9C6BF7-A81F-481F-BE71-66DF2BB657F3}">
      <dgm:prSet phldrT="[Text]"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Ex-Ante Load Impacts</a:t>
          </a:r>
        </a:p>
      </dgm:t>
    </dgm:pt>
    <dgm:pt modelId="{DC771A90-4A8D-4C47-AC9B-49D126DF23A1}" type="parTrans" cxnId="{808523DA-EFF7-46BA-95B0-006A837BC616}">
      <dgm:prSet/>
      <dgm:spPr/>
      <dgm:t>
        <a:bodyPr/>
        <a:lstStyle/>
        <a:p>
          <a:endParaRPr lang="en-US"/>
        </a:p>
      </dgm:t>
    </dgm:pt>
    <dgm:pt modelId="{C3DF1FB3-FD4F-4E5E-A43C-05D6DB052F04}" type="sibTrans" cxnId="{808523DA-EFF7-46BA-95B0-006A837BC616}">
      <dgm:prSet/>
      <dgm:spPr/>
      <dgm:t>
        <a:bodyPr/>
        <a:lstStyle/>
        <a:p>
          <a:endParaRPr lang="en-US"/>
        </a:p>
      </dgm:t>
    </dgm:pt>
    <dgm:pt modelId="{46565E0E-9355-4014-8B0D-62217F6CE61C}" type="pres">
      <dgm:prSet presAssocID="{D0C39AD6-867D-47D4-8B6B-E74441F520E4}" presName="linear" presStyleCnt="0">
        <dgm:presLayoutVars>
          <dgm:dir/>
          <dgm:animLvl val="lvl"/>
          <dgm:resizeHandles val="exact"/>
        </dgm:presLayoutVars>
      </dgm:prSet>
      <dgm:spPr/>
    </dgm:pt>
    <dgm:pt modelId="{18E50C56-28BB-4007-A2C3-8748F7B9AB18}" type="pres">
      <dgm:prSet presAssocID="{259E7879-6E42-40EB-98B8-24555B483E1F}" presName="parentLin" presStyleCnt="0"/>
      <dgm:spPr/>
    </dgm:pt>
    <dgm:pt modelId="{C8F4A79F-C69D-45A0-8BF0-5B0C772F8E10}" type="pres">
      <dgm:prSet presAssocID="{259E7879-6E42-40EB-98B8-24555B483E1F}" presName="parentLeftMargin" presStyleLbl="node1" presStyleIdx="0" presStyleCnt="3"/>
      <dgm:spPr/>
    </dgm:pt>
    <dgm:pt modelId="{17492511-0F13-44FE-9E63-0489C9BF8A26}" type="pres">
      <dgm:prSet presAssocID="{259E7879-6E42-40EB-98B8-24555B483E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55036F-5BA3-4A1F-AD6A-684CE09BA183}" type="pres">
      <dgm:prSet presAssocID="{259E7879-6E42-40EB-98B8-24555B483E1F}" presName="negativeSpace" presStyleCnt="0"/>
      <dgm:spPr/>
    </dgm:pt>
    <dgm:pt modelId="{CDF0AE06-F543-4337-8D58-51F7B467D012}" type="pres">
      <dgm:prSet presAssocID="{259E7879-6E42-40EB-98B8-24555B483E1F}" presName="childText" presStyleLbl="conFgAcc1" presStyleIdx="0" presStyleCnt="3">
        <dgm:presLayoutVars>
          <dgm:bulletEnabled val="1"/>
        </dgm:presLayoutVars>
      </dgm:prSet>
      <dgm:spPr/>
    </dgm:pt>
    <dgm:pt modelId="{6E676F05-E4C3-4698-86EB-F01670EF5FE2}" type="pres">
      <dgm:prSet presAssocID="{E3C2D0E2-BFEB-4538-B75E-3B76CDE2D951}" presName="spaceBetweenRectangles" presStyleCnt="0"/>
      <dgm:spPr/>
    </dgm:pt>
    <dgm:pt modelId="{DC11E3E9-7BF2-4CF8-A660-6FE2C6CDE960}" type="pres">
      <dgm:prSet presAssocID="{BB1CDF44-2369-439F-BE34-5CF0940306F2}" presName="parentLin" presStyleCnt="0"/>
      <dgm:spPr/>
    </dgm:pt>
    <dgm:pt modelId="{4B447641-E951-4C15-8389-FA903F8228ED}" type="pres">
      <dgm:prSet presAssocID="{BB1CDF44-2369-439F-BE34-5CF0940306F2}" presName="parentLeftMargin" presStyleLbl="node1" presStyleIdx="0" presStyleCnt="3"/>
      <dgm:spPr/>
    </dgm:pt>
    <dgm:pt modelId="{D6ACB2CF-73C9-4B95-A542-C549217521D8}" type="pres">
      <dgm:prSet presAssocID="{BB1CDF44-2369-439F-BE34-5CF0940306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0D03FD-7EB2-4B66-8B75-B07856F0DCD5}" type="pres">
      <dgm:prSet presAssocID="{BB1CDF44-2369-439F-BE34-5CF0940306F2}" presName="negativeSpace" presStyleCnt="0"/>
      <dgm:spPr/>
    </dgm:pt>
    <dgm:pt modelId="{BCCA5EF5-9F1E-4D0C-9302-3DF9381D92A7}" type="pres">
      <dgm:prSet presAssocID="{BB1CDF44-2369-439F-BE34-5CF0940306F2}" presName="childText" presStyleLbl="conFgAcc1" presStyleIdx="1" presStyleCnt="3">
        <dgm:presLayoutVars>
          <dgm:bulletEnabled val="1"/>
        </dgm:presLayoutVars>
      </dgm:prSet>
      <dgm:spPr/>
    </dgm:pt>
    <dgm:pt modelId="{169E4754-0800-4EAF-A2F0-376D149684A7}" type="pres">
      <dgm:prSet presAssocID="{C0DA1E1E-FC27-4785-B163-F6E72226E488}" presName="spaceBetweenRectangles" presStyleCnt="0"/>
      <dgm:spPr/>
    </dgm:pt>
    <dgm:pt modelId="{B29E17F5-8172-43B7-8F84-88A9E762E71E}" type="pres">
      <dgm:prSet presAssocID="{35903FEF-BA70-4A7D-8270-6DB559831385}" presName="parentLin" presStyleCnt="0"/>
      <dgm:spPr/>
    </dgm:pt>
    <dgm:pt modelId="{0FA71CF6-0AFE-4D49-AA20-D05A4EF0FBE1}" type="pres">
      <dgm:prSet presAssocID="{35903FEF-BA70-4A7D-8270-6DB559831385}" presName="parentLeftMargin" presStyleLbl="node1" presStyleIdx="1" presStyleCnt="3"/>
      <dgm:spPr/>
    </dgm:pt>
    <dgm:pt modelId="{263F919D-00DD-4F68-B0CA-BB3BE61B0DE9}" type="pres">
      <dgm:prSet presAssocID="{35903FEF-BA70-4A7D-8270-6DB5598313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BD258F2-E1EF-4241-8BF7-5BAE3367C2A3}" type="pres">
      <dgm:prSet presAssocID="{35903FEF-BA70-4A7D-8270-6DB559831385}" presName="negativeSpace" presStyleCnt="0"/>
      <dgm:spPr/>
    </dgm:pt>
    <dgm:pt modelId="{BE41DF7D-36FC-4D43-BDDF-E22D36BB4E85}" type="pres">
      <dgm:prSet presAssocID="{35903FEF-BA70-4A7D-8270-6DB5598313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BBC600-BC0D-41B7-9BF8-7A3F6B74C546}" srcId="{BB1CDF44-2369-439F-BE34-5CF0940306F2}" destId="{4B311BFB-36DA-4064-BA3D-44935BC33EE2}" srcOrd="3" destOrd="0" parTransId="{70A5CBED-4C51-436E-9E49-E758D9CF9B53}" sibTransId="{A773AE07-081E-4DE2-90BE-BC4ED86196F3}"/>
    <dgm:cxn modelId="{44A27503-3D3F-4972-A3E4-3072D59E5AE1}" type="presOf" srcId="{D0C39AD6-867D-47D4-8B6B-E74441F520E4}" destId="{46565E0E-9355-4014-8B0D-62217F6CE61C}" srcOrd="0" destOrd="0" presId="urn:microsoft.com/office/officeart/2005/8/layout/list1"/>
    <dgm:cxn modelId="{B7345B07-9048-400E-95C1-65650CBAA968}" type="presOf" srcId="{E22C02D6-BFB7-42E6-B8F2-765C4696E288}" destId="{BCCA5EF5-9F1E-4D0C-9302-3DF9381D92A7}" srcOrd="0" destOrd="0" presId="urn:microsoft.com/office/officeart/2005/8/layout/list1"/>
    <dgm:cxn modelId="{C5131F0B-A85A-4999-9276-BF354266F643}" srcId="{259E7879-6E42-40EB-98B8-24555B483E1F}" destId="{E2FCE67C-5C1A-4B7B-83F4-079C473C4D1A}" srcOrd="1" destOrd="0" parTransId="{980B11AA-902B-44B1-A479-ABEFF8889CC4}" sibTransId="{FEFAD1B2-A73B-4E67-A01F-90A1683CD1C7}"/>
    <dgm:cxn modelId="{F83F3C1F-3164-46A4-8C7A-3E23DC978290}" type="presOf" srcId="{9A03C84B-4E1E-479C-B2D8-3DFDEF93E4AD}" destId="{CDF0AE06-F543-4337-8D58-51F7B467D012}" srcOrd="0" destOrd="0" presId="urn:microsoft.com/office/officeart/2005/8/layout/list1"/>
    <dgm:cxn modelId="{549E3620-1504-4EF8-B6FB-31D825D7F4A4}" type="presOf" srcId="{DA9C6BF7-A81F-481F-BE71-66DF2BB657F3}" destId="{BCCA5EF5-9F1E-4D0C-9302-3DF9381D92A7}" srcOrd="0" destOrd="4" presId="urn:microsoft.com/office/officeart/2005/8/layout/list1"/>
    <dgm:cxn modelId="{2ED94633-E08B-450B-A255-8EB7FFD0E66A}" type="presOf" srcId="{259E7879-6E42-40EB-98B8-24555B483E1F}" destId="{17492511-0F13-44FE-9E63-0489C9BF8A26}" srcOrd="1" destOrd="0" presId="urn:microsoft.com/office/officeart/2005/8/layout/list1"/>
    <dgm:cxn modelId="{2E587F39-CD09-42C0-8C7E-ED5513ADA498}" srcId="{D0C39AD6-867D-47D4-8B6B-E74441F520E4}" destId="{BB1CDF44-2369-439F-BE34-5CF0940306F2}" srcOrd="1" destOrd="0" parTransId="{695F4D69-634A-4C37-8EA9-AFBF77B087D6}" sibTransId="{C0DA1E1E-FC27-4785-B163-F6E72226E488}"/>
    <dgm:cxn modelId="{8A683857-53F0-4BB5-BEC7-82EF36138741}" type="presOf" srcId="{35903FEF-BA70-4A7D-8270-6DB559831385}" destId="{0FA71CF6-0AFE-4D49-AA20-D05A4EF0FBE1}" srcOrd="0" destOrd="0" presId="urn:microsoft.com/office/officeart/2005/8/layout/list1"/>
    <dgm:cxn modelId="{BF931480-398E-4207-B5E5-86ADD476CA3B}" type="presOf" srcId="{E2FCE67C-5C1A-4B7B-83F4-079C473C4D1A}" destId="{CDF0AE06-F543-4337-8D58-51F7B467D012}" srcOrd="0" destOrd="1" presId="urn:microsoft.com/office/officeart/2005/8/layout/list1"/>
    <dgm:cxn modelId="{D875668B-6D08-45D2-A951-AD05CD6CC33E}" srcId="{BB1CDF44-2369-439F-BE34-5CF0940306F2}" destId="{F1EDD9F3-30A0-4E5A-978A-62998F0DEE88}" srcOrd="1" destOrd="0" parTransId="{397559CD-D153-472A-8BA1-B790EE890B1E}" sibTransId="{76A8F527-51D6-4877-9126-ADAB98C2B01C}"/>
    <dgm:cxn modelId="{DE19528C-6C68-4575-8F56-12AE76A2D1B9}" srcId="{BB1CDF44-2369-439F-BE34-5CF0940306F2}" destId="{2F94D0D1-6D96-4808-AC40-F70BBFC16E31}" srcOrd="2" destOrd="0" parTransId="{A9CC244A-5288-4D65-8B9F-448D24002B62}" sibTransId="{97F31F57-30C2-4EC6-A11A-05A362184F8E}"/>
    <dgm:cxn modelId="{B5FB9E95-06FE-4318-9899-3A2C7D9C4EB5}" type="presOf" srcId="{BB1CDF44-2369-439F-BE34-5CF0940306F2}" destId="{4B447641-E951-4C15-8389-FA903F8228ED}" srcOrd="0" destOrd="0" presId="urn:microsoft.com/office/officeart/2005/8/layout/list1"/>
    <dgm:cxn modelId="{6FDDEEAB-24C8-466D-9958-1DFF6F147ADB}" srcId="{D0C39AD6-867D-47D4-8B6B-E74441F520E4}" destId="{35903FEF-BA70-4A7D-8270-6DB559831385}" srcOrd="2" destOrd="0" parTransId="{3E4A0F6D-C4DC-4A72-9819-749D56E4ABA1}" sibTransId="{06B983FA-0687-4062-92CE-95B812A3F969}"/>
    <dgm:cxn modelId="{24EF75B8-EEF2-4AE6-97DF-C832ABEA70ED}" type="presOf" srcId="{4B311BFB-36DA-4064-BA3D-44935BC33EE2}" destId="{BCCA5EF5-9F1E-4D0C-9302-3DF9381D92A7}" srcOrd="0" destOrd="3" presId="urn:microsoft.com/office/officeart/2005/8/layout/list1"/>
    <dgm:cxn modelId="{589BD4B8-F7F4-400E-9133-D32A04B16E36}" type="presOf" srcId="{35903FEF-BA70-4A7D-8270-6DB559831385}" destId="{263F919D-00DD-4F68-B0CA-BB3BE61B0DE9}" srcOrd="1" destOrd="0" presId="urn:microsoft.com/office/officeart/2005/8/layout/list1"/>
    <dgm:cxn modelId="{B1AA1BC0-C27D-44C6-80BC-689DF69DBC5A}" type="presOf" srcId="{B7E0B346-FEE3-433C-A2BE-8917395042E4}" destId="{BE41DF7D-36FC-4D43-BDDF-E22D36BB4E85}" srcOrd="0" destOrd="0" presId="urn:microsoft.com/office/officeart/2005/8/layout/list1"/>
    <dgm:cxn modelId="{A6C02ECF-168B-4967-A6D6-07218FF2D8E3}" srcId="{35903FEF-BA70-4A7D-8270-6DB559831385}" destId="{B7E0B346-FEE3-433C-A2BE-8917395042E4}" srcOrd="0" destOrd="0" parTransId="{B27F3AA9-661E-4DF8-94DD-225E6E634882}" sibTransId="{B3673FDE-00BC-47E6-8DF0-AE68AA804497}"/>
    <dgm:cxn modelId="{95BFA3D0-9DDE-4E49-9A41-A37799C46B9D}" type="presOf" srcId="{BB1CDF44-2369-439F-BE34-5CF0940306F2}" destId="{D6ACB2CF-73C9-4B95-A542-C549217521D8}" srcOrd="1" destOrd="0" presId="urn:microsoft.com/office/officeart/2005/8/layout/list1"/>
    <dgm:cxn modelId="{962A6DD8-A434-49E7-BA94-3266A32CD7F8}" srcId="{D0C39AD6-867D-47D4-8B6B-E74441F520E4}" destId="{259E7879-6E42-40EB-98B8-24555B483E1F}" srcOrd="0" destOrd="0" parTransId="{58895A47-DE32-47EE-B26E-38A59158F65C}" sibTransId="{E3C2D0E2-BFEB-4538-B75E-3B76CDE2D951}"/>
    <dgm:cxn modelId="{808523DA-EFF7-46BA-95B0-006A837BC616}" srcId="{BB1CDF44-2369-439F-BE34-5CF0940306F2}" destId="{DA9C6BF7-A81F-481F-BE71-66DF2BB657F3}" srcOrd="4" destOrd="0" parTransId="{DC771A90-4A8D-4C47-AC9B-49D126DF23A1}" sibTransId="{C3DF1FB3-FD4F-4E5E-A43C-05D6DB052F04}"/>
    <dgm:cxn modelId="{B4908EE4-953C-4853-846E-FB0CFC132230}" type="presOf" srcId="{259E7879-6E42-40EB-98B8-24555B483E1F}" destId="{C8F4A79F-C69D-45A0-8BF0-5B0C772F8E10}" srcOrd="0" destOrd="0" presId="urn:microsoft.com/office/officeart/2005/8/layout/list1"/>
    <dgm:cxn modelId="{F34EC6EB-FC54-4B22-B751-40CDE70AB6A0}" type="presOf" srcId="{F1EDD9F3-30A0-4E5A-978A-62998F0DEE88}" destId="{BCCA5EF5-9F1E-4D0C-9302-3DF9381D92A7}" srcOrd="0" destOrd="1" presId="urn:microsoft.com/office/officeart/2005/8/layout/list1"/>
    <dgm:cxn modelId="{34B3DAEE-6ABE-42BD-A4BB-02F7E62CBB5F}" type="presOf" srcId="{2F94D0D1-6D96-4808-AC40-F70BBFC16E31}" destId="{BCCA5EF5-9F1E-4D0C-9302-3DF9381D92A7}" srcOrd="0" destOrd="2" presId="urn:microsoft.com/office/officeart/2005/8/layout/list1"/>
    <dgm:cxn modelId="{39F7E2F5-3757-4514-94A5-558C1D597ED3}" srcId="{BB1CDF44-2369-439F-BE34-5CF0940306F2}" destId="{E22C02D6-BFB7-42E6-B8F2-765C4696E288}" srcOrd="0" destOrd="0" parTransId="{3E46EC92-8C11-4D11-9D58-7B12B3E4C99A}" sibTransId="{C0AAC620-6FE8-4BC2-9734-7C3FB4F7D3DF}"/>
    <dgm:cxn modelId="{816BAAFC-83C3-459B-B6EB-37B6DE8AD6A7}" srcId="{259E7879-6E42-40EB-98B8-24555B483E1F}" destId="{9A03C84B-4E1E-479C-B2D8-3DFDEF93E4AD}" srcOrd="0" destOrd="0" parTransId="{870878B8-3073-47FF-9EE2-C793694D1393}" sibTransId="{454A4082-8FE2-4AB5-9339-9B97AB46EB47}"/>
    <dgm:cxn modelId="{B0268547-271F-48C9-A598-3931D2B3DDC8}" type="presParOf" srcId="{46565E0E-9355-4014-8B0D-62217F6CE61C}" destId="{18E50C56-28BB-4007-A2C3-8748F7B9AB18}" srcOrd="0" destOrd="0" presId="urn:microsoft.com/office/officeart/2005/8/layout/list1"/>
    <dgm:cxn modelId="{6611ADA4-B05C-4815-BA2E-C4A1BB40B053}" type="presParOf" srcId="{18E50C56-28BB-4007-A2C3-8748F7B9AB18}" destId="{C8F4A79F-C69D-45A0-8BF0-5B0C772F8E10}" srcOrd="0" destOrd="0" presId="urn:microsoft.com/office/officeart/2005/8/layout/list1"/>
    <dgm:cxn modelId="{85FA84B4-0998-4646-AC06-D8B02A2F8F80}" type="presParOf" srcId="{18E50C56-28BB-4007-A2C3-8748F7B9AB18}" destId="{17492511-0F13-44FE-9E63-0489C9BF8A26}" srcOrd="1" destOrd="0" presId="urn:microsoft.com/office/officeart/2005/8/layout/list1"/>
    <dgm:cxn modelId="{0DA398DF-ED1C-409F-94F5-23809862E130}" type="presParOf" srcId="{46565E0E-9355-4014-8B0D-62217F6CE61C}" destId="{1855036F-5BA3-4A1F-AD6A-684CE09BA183}" srcOrd="1" destOrd="0" presId="urn:microsoft.com/office/officeart/2005/8/layout/list1"/>
    <dgm:cxn modelId="{A54522BA-2561-45D6-897E-A2369CE866B4}" type="presParOf" srcId="{46565E0E-9355-4014-8B0D-62217F6CE61C}" destId="{CDF0AE06-F543-4337-8D58-51F7B467D012}" srcOrd="2" destOrd="0" presId="urn:microsoft.com/office/officeart/2005/8/layout/list1"/>
    <dgm:cxn modelId="{88C4F34B-86CB-4ADE-A1FF-A6261B3B22D3}" type="presParOf" srcId="{46565E0E-9355-4014-8B0D-62217F6CE61C}" destId="{6E676F05-E4C3-4698-86EB-F01670EF5FE2}" srcOrd="3" destOrd="0" presId="urn:microsoft.com/office/officeart/2005/8/layout/list1"/>
    <dgm:cxn modelId="{0EEC6C90-0676-459D-B175-FDF3E4A14357}" type="presParOf" srcId="{46565E0E-9355-4014-8B0D-62217F6CE61C}" destId="{DC11E3E9-7BF2-4CF8-A660-6FE2C6CDE960}" srcOrd="4" destOrd="0" presId="urn:microsoft.com/office/officeart/2005/8/layout/list1"/>
    <dgm:cxn modelId="{530B72A0-88DE-455D-B329-B4B342293A65}" type="presParOf" srcId="{DC11E3E9-7BF2-4CF8-A660-6FE2C6CDE960}" destId="{4B447641-E951-4C15-8389-FA903F8228ED}" srcOrd="0" destOrd="0" presId="urn:microsoft.com/office/officeart/2005/8/layout/list1"/>
    <dgm:cxn modelId="{3A2B6937-C5D5-40BD-885D-2918A04DE778}" type="presParOf" srcId="{DC11E3E9-7BF2-4CF8-A660-6FE2C6CDE960}" destId="{D6ACB2CF-73C9-4B95-A542-C549217521D8}" srcOrd="1" destOrd="0" presId="urn:microsoft.com/office/officeart/2005/8/layout/list1"/>
    <dgm:cxn modelId="{99C59A98-3955-446E-B91B-D476AAD4B7F8}" type="presParOf" srcId="{46565E0E-9355-4014-8B0D-62217F6CE61C}" destId="{140D03FD-7EB2-4B66-8B75-B07856F0DCD5}" srcOrd="5" destOrd="0" presId="urn:microsoft.com/office/officeart/2005/8/layout/list1"/>
    <dgm:cxn modelId="{8A5775C0-B9EC-4658-AD82-5745A229E75F}" type="presParOf" srcId="{46565E0E-9355-4014-8B0D-62217F6CE61C}" destId="{BCCA5EF5-9F1E-4D0C-9302-3DF9381D92A7}" srcOrd="6" destOrd="0" presId="urn:microsoft.com/office/officeart/2005/8/layout/list1"/>
    <dgm:cxn modelId="{33C5FB4A-688D-4905-9C7F-0628F153FF4E}" type="presParOf" srcId="{46565E0E-9355-4014-8B0D-62217F6CE61C}" destId="{169E4754-0800-4EAF-A2F0-376D149684A7}" srcOrd="7" destOrd="0" presId="urn:microsoft.com/office/officeart/2005/8/layout/list1"/>
    <dgm:cxn modelId="{175A9383-EA1A-4675-9371-9D952753B32E}" type="presParOf" srcId="{46565E0E-9355-4014-8B0D-62217F6CE61C}" destId="{B29E17F5-8172-43B7-8F84-88A9E762E71E}" srcOrd="8" destOrd="0" presId="urn:microsoft.com/office/officeart/2005/8/layout/list1"/>
    <dgm:cxn modelId="{9623772F-A56B-456D-ADE2-9A715B60FC36}" type="presParOf" srcId="{B29E17F5-8172-43B7-8F84-88A9E762E71E}" destId="{0FA71CF6-0AFE-4D49-AA20-D05A4EF0FBE1}" srcOrd="0" destOrd="0" presId="urn:microsoft.com/office/officeart/2005/8/layout/list1"/>
    <dgm:cxn modelId="{96EBACB9-AC34-4A17-8EF3-B5B8407E444F}" type="presParOf" srcId="{B29E17F5-8172-43B7-8F84-88A9E762E71E}" destId="{263F919D-00DD-4F68-B0CA-BB3BE61B0DE9}" srcOrd="1" destOrd="0" presId="urn:microsoft.com/office/officeart/2005/8/layout/list1"/>
    <dgm:cxn modelId="{48506B81-2674-4CE1-BF3A-4BA3247A0F94}" type="presParOf" srcId="{46565E0E-9355-4014-8B0D-62217F6CE61C}" destId="{FBD258F2-E1EF-4241-8BF7-5BAE3367C2A3}" srcOrd="9" destOrd="0" presId="urn:microsoft.com/office/officeart/2005/8/layout/list1"/>
    <dgm:cxn modelId="{5E2A29D0-36C7-467C-8D07-A4ED331C6878}" type="presParOf" srcId="{46565E0E-9355-4014-8B0D-62217F6CE61C}" destId="{BE41DF7D-36FC-4D43-BDDF-E22D36BB4E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15E64-8197-4C3F-8469-43EDE09E1F1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3B96B1-43B8-447E-8B64-B2C34A81B87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GT Eesti Display Light" panose="020B0604020202020204" charset="0"/>
            </a:rPr>
            <a:t>Program Basics</a:t>
          </a:r>
        </a:p>
      </dgm:t>
    </dgm:pt>
    <dgm:pt modelId="{254F82FA-82AF-4051-964E-3A0CA2034649}" type="parTrans" cxnId="{5E69AFAE-7472-47F5-944C-0D20AB75324F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5EBC7370-76B3-4E4B-8BAA-D135F6E1D857}" type="sibTrans" cxnId="{5E69AFAE-7472-47F5-944C-0D20AB75324F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7F83C4A6-DD6C-402D-BEE1-3E4C756F8D16}">
      <dgm:prSet/>
      <dgm:spPr/>
      <dgm:t>
        <a:bodyPr/>
        <a:lstStyle/>
        <a:p>
          <a:r>
            <a:rPr lang="en-US" altLang="en-US" dirty="0">
              <a:latin typeface="GT Eesti Display Light" panose="020B0604020202020204" charset="0"/>
            </a:rPr>
            <a:t>Statewide aggregator-managed DR program offered by PG&amp;E, SCE, and SDG&amp;E</a:t>
          </a:r>
          <a:endParaRPr lang="en-US" dirty="0">
            <a:latin typeface="GT Eesti Display Light" panose="020B0604020202020204" charset="0"/>
          </a:endParaRPr>
        </a:p>
      </dgm:t>
    </dgm:pt>
    <dgm:pt modelId="{CD2934AE-F033-44BC-93E7-6364BA0958E1}" type="parTrans" cxnId="{C1A98143-3801-4B68-8623-50B52B0879A6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67675BEF-B5A2-4FC2-92CE-CB0DA5BE8F5E}" type="sibTrans" cxnId="{C1A98143-3801-4B68-8623-50B52B0879A6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B8F364EC-CB72-4898-8AED-A63B951D81A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GT Eesti Display Light" panose="020B0604020202020204" charset="0"/>
            </a:rPr>
            <a:t>Aggregator Responsibilities</a:t>
          </a:r>
        </a:p>
      </dgm:t>
    </dgm:pt>
    <dgm:pt modelId="{B6BE544D-A3B9-4E30-A30D-CD5C7EF7B981}" type="parTrans" cxnId="{960BF721-3044-4C1B-AFDC-48C5AA503A04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A61033F4-769D-4944-9662-100A9C738001}" type="sibTrans" cxnId="{960BF721-3044-4C1B-AFDC-48C5AA503A04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6DE392C9-F237-4DFE-B6D5-59CA78FDF9A4}">
      <dgm:prSet/>
      <dgm:spPr/>
      <dgm:t>
        <a:bodyPr/>
        <a:lstStyle/>
        <a:p>
          <a:r>
            <a:rPr lang="en-US" altLang="en-US" dirty="0">
              <a:latin typeface="GT Eesti Display Light" panose="020B0604020202020204" charset="0"/>
            </a:rPr>
            <a:t>Recruitment and contracting with eligible customers,</a:t>
          </a:r>
          <a:endParaRPr lang="en-US" dirty="0">
            <a:latin typeface="GT Eesti Display Light" panose="020B0604020202020204" charset="0"/>
          </a:endParaRPr>
        </a:p>
      </dgm:t>
    </dgm:pt>
    <dgm:pt modelId="{5740EF62-0A2E-4105-8CA9-6EA7BE6729B0}" type="parTrans" cxnId="{85A95FA8-F977-42E9-8D59-E16385805191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818A5E71-4AB9-48F3-9D7D-A01045D42E47}" type="sibTrans" cxnId="{85A95FA8-F977-42E9-8D59-E16385805191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2743D32E-4079-45A7-9635-AA8F8F4E771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GT Eesti Display Light" panose="020B0604020202020204" charset="0"/>
            </a:rPr>
            <a:t>Capacity Payments</a:t>
          </a:r>
        </a:p>
      </dgm:t>
    </dgm:pt>
    <dgm:pt modelId="{C48E4639-4A1E-4DD8-BDCB-0C0620876BDE}" type="parTrans" cxnId="{47F868D6-26AA-4A09-A1E4-CFD8363F3815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E45FAB7B-2FCD-4948-AB9A-87F1E5E1343B}" type="sibTrans" cxnId="{47F868D6-26AA-4A09-A1E4-CFD8363F3815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4FDD4B59-04B5-4706-9EDA-2F6C217DCB27}">
      <dgm:prSet/>
      <dgm:spPr/>
      <dgm:t>
        <a:bodyPr/>
        <a:lstStyle/>
        <a:p>
          <a:r>
            <a:rPr lang="en-US" altLang="en-US" dirty="0">
              <a:latin typeface="GT Eesti Display Light" panose="020B0604020202020204" charset="0"/>
            </a:rPr>
            <a:t>Aggregators receive monthly capacity payments based on nominated load + energy payments based on kWh delivered reductions during events.</a:t>
          </a:r>
          <a:endParaRPr lang="en-US" dirty="0">
            <a:latin typeface="GT Eesti Display Light" panose="020B0604020202020204" charset="0"/>
          </a:endParaRPr>
        </a:p>
      </dgm:t>
    </dgm:pt>
    <dgm:pt modelId="{8D5E6941-67B8-4026-9F07-88E7761370DB}" type="parTrans" cxnId="{C6E440EA-AB93-4DD5-880E-CBEF946062FC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05E367A7-8CBB-4DFC-ABB7-63976293EB4A}" type="sibTrans" cxnId="{C6E440EA-AB93-4DD5-880E-CBEF946062FC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04001655-77AC-4EDE-8DB6-0EFCAB90C703}">
      <dgm:prSet/>
      <dgm:spPr/>
      <dgm:t>
        <a:bodyPr/>
        <a:lstStyle/>
        <a:p>
          <a:r>
            <a:rPr lang="en-US" altLang="en-US" dirty="0">
              <a:latin typeface="GT Eesti Display Light" panose="020B0604020202020204" charset="0"/>
            </a:rPr>
            <a:t>Capacity payments may be adjusted based on performance.</a:t>
          </a:r>
        </a:p>
      </dgm:t>
    </dgm:pt>
    <dgm:pt modelId="{0280064B-62E4-4FD6-99BF-F2CE0140B8D3}" type="parTrans" cxnId="{1D32D2EE-7574-4EB5-B1E7-914EE97535E0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DA465811-6985-47D1-A804-577F48E649AC}" type="sibTrans" cxnId="{1D32D2EE-7574-4EB5-B1E7-914EE97535E0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43943720-F039-4FCE-ADE2-F1DEA44733AB}">
      <dgm:prSet/>
      <dgm:spPr/>
      <dgm:t>
        <a:bodyPr/>
        <a:lstStyle/>
        <a:p>
          <a:r>
            <a:rPr lang="en-US" altLang="en-US" dirty="0">
              <a:latin typeface="GT Eesti Display Light" panose="020B0604020202020204" charset="0"/>
            </a:rPr>
            <a:t>Aggregators receive the full monthly capacity payment according to their nominations if no events are dispatched for that month.</a:t>
          </a:r>
        </a:p>
      </dgm:t>
    </dgm:pt>
    <dgm:pt modelId="{5A55B44A-66D5-4C4D-A5A8-68CA85444741}" type="parTrans" cxnId="{A6B5FF2F-838B-4965-B11F-5B9364E9E2CF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C38DFE16-75DD-4DC1-8B49-AF02309D2117}" type="sibTrans" cxnId="{A6B5FF2F-838B-4965-B11F-5B9364E9E2CF}">
      <dgm:prSet/>
      <dgm:spPr/>
      <dgm:t>
        <a:bodyPr/>
        <a:lstStyle/>
        <a:p>
          <a:endParaRPr lang="en-US">
            <a:latin typeface="GT Eesti Display Light" panose="020B0604020202020204" charset="0"/>
          </a:endParaRPr>
        </a:p>
      </dgm:t>
    </dgm:pt>
    <dgm:pt modelId="{E1EE68E5-437A-405C-9934-E3C77171295A}">
      <dgm:prSet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Monthly resource nominations to IOU programs,</a:t>
          </a:r>
        </a:p>
      </dgm:t>
    </dgm:pt>
    <dgm:pt modelId="{121AE233-6CAC-4DF1-855A-7B254A39587D}" type="parTrans" cxnId="{A2C8A456-BE94-4102-9ADC-272954E9DA76}">
      <dgm:prSet/>
      <dgm:spPr/>
      <dgm:t>
        <a:bodyPr/>
        <a:lstStyle/>
        <a:p>
          <a:endParaRPr lang="en-US"/>
        </a:p>
      </dgm:t>
    </dgm:pt>
    <dgm:pt modelId="{84179F04-00D9-40DF-82FB-984B0F31520C}" type="sibTrans" cxnId="{A2C8A456-BE94-4102-9ADC-272954E9DA76}">
      <dgm:prSet/>
      <dgm:spPr/>
      <dgm:t>
        <a:bodyPr/>
        <a:lstStyle/>
        <a:p>
          <a:endParaRPr lang="en-US"/>
        </a:p>
      </dgm:t>
    </dgm:pt>
    <dgm:pt modelId="{BB8E8BB0-7CAB-4821-B67E-F089970C0A26}">
      <dgm:prSet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Customer/resource delivery to dispatched events,</a:t>
          </a:r>
        </a:p>
      </dgm:t>
    </dgm:pt>
    <dgm:pt modelId="{7823FB03-D8D4-4C83-96BE-07B6EE14A7A0}" type="parTrans" cxnId="{3887CF8C-DBB7-4334-8A42-66057B49BF8D}">
      <dgm:prSet/>
      <dgm:spPr/>
      <dgm:t>
        <a:bodyPr/>
        <a:lstStyle/>
        <a:p>
          <a:endParaRPr lang="en-US"/>
        </a:p>
      </dgm:t>
    </dgm:pt>
    <dgm:pt modelId="{CCA5AE22-4D81-4FE9-8213-FF25050C8A51}" type="sibTrans" cxnId="{3887CF8C-DBB7-4334-8A42-66057B49BF8D}">
      <dgm:prSet/>
      <dgm:spPr/>
      <dgm:t>
        <a:bodyPr/>
        <a:lstStyle/>
        <a:p>
          <a:endParaRPr lang="en-US"/>
        </a:p>
      </dgm:t>
    </dgm:pt>
    <dgm:pt modelId="{BF55A7A9-510E-4564-B0D6-E2F5A87156F0}">
      <dgm:prSet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Customer disbursement of program incentives.</a:t>
          </a:r>
        </a:p>
      </dgm:t>
    </dgm:pt>
    <dgm:pt modelId="{1DE37931-FE18-40EA-9165-0524D7A900CA}" type="parTrans" cxnId="{D09950A3-91A5-42F2-A3B5-275BA8FADA9D}">
      <dgm:prSet/>
      <dgm:spPr/>
      <dgm:t>
        <a:bodyPr/>
        <a:lstStyle/>
        <a:p>
          <a:endParaRPr lang="en-US"/>
        </a:p>
      </dgm:t>
    </dgm:pt>
    <dgm:pt modelId="{20BC782F-7C1B-4038-95DB-E54E81289E40}" type="sibTrans" cxnId="{D09950A3-91A5-42F2-A3B5-275BA8FADA9D}">
      <dgm:prSet/>
      <dgm:spPr/>
      <dgm:t>
        <a:bodyPr/>
        <a:lstStyle/>
        <a:p>
          <a:endParaRPr lang="en-US"/>
        </a:p>
      </dgm:t>
    </dgm:pt>
    <dgm:pt modelId="{4C19B69B-83B1-4AFC-A8D3-4955CE729991}">
      <dgm:prSet/>
      <dgm:spPr/>
      <dgm:t>
        <a:bodyPr/>
        <a:lstStyle/>
        <a:p>
          <a:r>
            <a:rPr lang="en-US" dirty="0">
              <a:latin typeface="GT Eesti Display Light" panose="020B0604020202020204" charset="0"/>
            </a:rPr>
            <a:t>Report definition of “program” is </a:t>
          </a:r>
          <a:r>
            <a:rPr lang="en-US" u="sng" dirty="0">
              <a:latin typeface="GT Eesti Display Light" panose="020B0604020202020204" charset="0"/>
            </a:rPr>
            <a:t>IOU + Customer Class + Notification Type</a:t>
          </a:r>
        </a:p>
      </dgm:t>
    </dgm:pt>
    <dgm:pt modelId="{9F63512A-9BDD-4738-9D3A-B110CB642845}" type="parTrans" cxnId="{D485C302-341E-4854-AC47-D80757C3E351}">
      <dgm:prSet/>
      <dgm:spPr/>
      <dgm:t>
        <a:bodyPr/>
        <a:lstStyle/>
        <a:p>
          <a:endParaRPr lang="en-US"/>
        </a:p>
      </dgm:t>
    </dgm:pt>
    <dgm:pt modelId="{E76DC917-6C8C-4321-A9B6-710EB34609D1}" type="sibTrans" cxnId="{D485C302-341E-4854-AC47-D80757C3E351}">
      <dgm:prSet/>
      <dgm:spPr/>
      <dgm:t>
        <a:bodyPr/>
        <a:lstStyle/>
        <a:p>
          <a:endParaRPr lang="en-US"/>
        </a:p>
      </dgm:t>
    </dgm:pt>
    <dgm:pt modelId="{D59B6C86-D95C-47A7-A2E2-3B50A46B1C22}" type="pres">
      <dgm:prSet presAssocID="{EB715E64-8197-4C3F-8469-43EDE09E1F1F}" presName="linear" presStyleCnt="0">
        <dgm:presLayoutVars>
          <dgm:dir/>
          <dgm:animLvl val="lvl"/>
          <dgm:resizeHandles val="exact"/>
        </dgm:presLayoutVars>
      </dgm:prSet>
      <dgm:spPr/>
    </dgm:pt>
    <dgm:pt modelId="{F45837A2-3B8A-40C9-9BE8-9EE4C282DC85}" type="pres">
      <dgm:prSet presAssocID="{503B96B1-43B8-447E-8B64-B2C34A81B876}" presName="parentLin" presStyleCnt="0"/>
      <dgm:spPr/>
    </dgm:pt>
    <dgm:pt modelId="{79626C55-CF9E-4A8D-92F9-791AB66CC270}" type="pres">
      <dgm:prSet presAssocID="{503B96B1-43B8-447E-8B64-B2C34A81B876}" presName="parentLeftMargin" presStyleLbl="node1" presStyleIdx="0" presStyleCnt="3"/>
      <dgm:spPr/>
    </dgm:pt>
    <dgm:pt modelId="{14138FA3-02C6-45F7-A637-998F8494176A}" type="pres">
      <dgm:prSet presAssocID="{503B96B1-43B8-447E-8B64-B2C34A81B8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FBCB41-A08C-4E3B-A3E6-676F9F7FFADF}" type="pres">
      <dgm:prSet presAssocID="{503B96B1-43B8-447E-8B64-B2C34A81B876}" presName="negativeSpace" presStyleCnt="0"/>
      <dgm:spPr/>
    </dgm:pt>
    <dgm:pt modelId="{68462C4F-6902-4479-8C90-F89A9CD9421D}" type="pres">
      <dgm:prSet presAssocID="{503B96B1-43B8-447E-8B64-B2C34A81B876}" presName="childText" presStyleLbl="conFgAcc1" presStyleIdx="0" presStyleCnt="3">
        <dgm:presLayoutVars>
          <dgm:bulletEnabled val="1"/>
        </dgm:presLayoutVars>
      </dgm:prSet>
      <dgm:spPr/>
    </dgm:pt>
    <dgm:pt modelId="{685CE07B-2282-4BCA-8595-FF861CF69688}" type="pres">
      <dgm:prSet presAssocID="{5EBC7370-76B3-4E4B-8BAA-D135F6E1D857}" presName="spaceBetweenRectangles" presStyleCnt="0"/>
      <dgm:spPr/>
    </dgm:pt>
    <dgm:pt modelId="{A4992D4E-34E5-4D55-AEC7-93DC52B806AC}" type="pres">
      <dgm:prSet presAssocID="{B8F364EC-CB72-4898-8AED-A63B951D81AF}" presName="parentLin" presStyleCnt="0"/>
      <dgm:spPr/>
    </dgm:pt>
    <dgm:pt modelId="{5DAD54F4-A537-482D-860E-FBDA5A7BA30A}" type="pres">
      <dgm:prSet presAssocID="{B8F364EC-CB72-4898-8AED-A63B951D81AF}" presName="parentLeftMargin" presStyleLbl="node1" presStyleIdx="0" presStyleCnt="3"/>
      <dgm:spPr/>
    </dgm:pt>
    <dgm:pt modelId="{90F045F5-74FC-429A-8348-CA434E8C1278}" type="pres">
      <dgm:prSet presAssocID="{B8F364EC-CB72-4898-8AED-A63B951D81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27C623-007B-4905-9A60-FB0B00D090CA}" type="pres">
      <dgm:prSet presAssocID="{B8F364EC-CB72-4898-8AED-A63B951D81AF}" presName="negativeSpace" presStyleCnt="0"/>
      <dgm:spPr/>
    </dgm:pt>
    <dgm:pt modelId="{34BEA185-82FD-47CB-8561-560881B94FA3}" type="pres">
      <dgm:prSet presAssocID="{B8F364EC-CB72-4898-8AED-A63B951D81AF}" presName="childText" presStyleLbl="conFgAcc1" presStyleIdx="1" presStyleCnt="3">
        <dgm:presLayoutVars>
          <dgm:bulletEnabled val="1"/>
        </dgm:presLayoutVars>
      </dgm:prSet>
      <dgm:spPr/>
    </dgm:pt>
    <dgm:pt modelId="{CD2B31FF-957F-4D89-8F9D-3EAECA76FB65}" type="pres">
      <dgm:prSet presAssocID="{A61033F4-769D-4944-9662-100A9C738001}" presName="spaceBetweenRectangles" presStyleCnt="0"/>
      <dgm:spPr/>
    </dgm:pt>
    <dgm:pt modelId="{1D08D705-5574-4099-B3C4-C3BFA523FCA9}" type="pres">
      <dgm:prSet presAssocID="{2743D32E-4079-45A7-9635-AA8F8F4E7714}" presName="parentLin" presStyleCnt="0"/>
      <dgm:spPr/>
    </dgm:pt>
    <dgm:pt modelId="{75A5DE66-38C2-42E8-A19E-3408911C30CA}" type="pres">
      <dgm:prSet presAssocID="{2743D32E-4079-45A7-9635-AA8F8F4E7714}" presName="parentLeftMargin" presStyleLbl="node1" presStyleIdx="1" presStyleCnt="3"/>
      <dgm:spPr/>
    </dgm:pt>
    <dgm:pt modelId="{71BFE803-D52E-4120-B3A0-9D6D722AB6B4}" type="pres">
      <dgm:prSet presAssocID="{2743D32E-4079-45A7-9635-AA8F8F4E771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302BE0-3899-41F8-8227-E5ED66CE3909}" type="pres">
      <dgm:prSet presAssocID="{2743D32E-4079-45A7-9635-AA8F8F4E7714}" presName="negativeSpace" presStyleCnt="0"/>
      <dgm:spPr/>
    </dgm:pt>
    <dgm:pt modelId="{18F3B56D-78A0-4B55-9856-62AEB5A2B48C}" type="pres">
      <dgm:prSet presAssocID="{2743D32E-4079-45A7-9635-AA8F8F4E77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85C302-341E-4854-AC47-D80757C3E351}" srcId="{503B96B1-43B8-447E-8B64-B2C34A81B876}" destId="{4C19B69B-83B1-4AFC-A8D3-4955CE729991}" srcOrd="1" destOrd="0" parTransId="{9F63512A-9BDD-4738-9D3A-B110CB642845}" sibTransId="{E76DC917-6C8C-4321-A9B6-710EB34609D1}"/>
    <dgm:cxn modelId="{4F248C0B-2E41-4BE6-AB06-DEA39C3033D6}" type="presOf" srcId="{2743D32E-4079-45A7-9635-AA8F8F4E7714}" destId="{75A5DE66-38C2-42E8-A19E-3408911C30CA}" srcOrd="0" destOrd="0" presId="urn:microsoft.com/office/officeart/2005/8/layout/list1"/>
    <dgm:cxn modelId="{960BF721-3044-4C1B-AFDC-48C5AA503A04}" srcId="{EB715E64-8197-4C3F-8469-43EDE09E1F1F}" destId="{B8F364EC-CB72-4898-8AED-A63B951D81AF}" srcOrd="1" destOrd="0" parTransId="{B6BE544D-A3B9-4E30-A30D-CD5C7EF7B981}" sibTransId="{A61033F4-769D-4944-9662-100A9C738001}"/>
    <dgm:cxn modelId="{083CC522-A56E-42FC-AC8D-9D120A2BD826}" type="presOf" srcId="{2743D32E-4079-45A7-9635-AA8F8F4E7714}" destId="{71BFE803-D52E-4120-B3A0-9D6D722AB6B4}" srcOrd="1" destOrd="0" presId="urn:microsoft.com/office/officeart/2005/8/layout/list1"/>
    <dgm:cxn modelId="{A6B5FF2F-838B-4965-B11F-5B9364E9E2CF}" srcId="{2743D32E-4079-45A7-9635-AA8F8F4E7714}" destId="{43943720-F039-4FCE-ADE2-F1DEA44733AB}" srcOrd="2" destOrd="0" parTransId="{5A55B44A-66D5-4C4D-A5A8-68CA85444741}" sibTransId="{C38DFE16-75DD-4DC1-8B49-AF02309D2117}"/>
    <dgm:cxn modelId="{A22E6F5E-E762-4D0C-960F-EABEFBF2C417}" type="presOf" srcId="{04001655-77AC-4EDE-8DB6-0EFCAB90C703}" destId="{18F3B56D-78A0-4B55-9856-62AEB5A2B48C}" srcOrd="0" destOrd="1" presId="urn:microsoft.com/office/officeart/2005/8/layout/list1"/>
    <dgm:cxn modelId="{C1A98143-3801-4B68-8623-50B52B0879A6}" srcId="{503B96B1-43B8-447E-8B64-B2C34A81B876}" destId="{7F83C4A6-DD6C-402D-BEE1-3E4C756F8D16}" srcOrd="0" destOrd="0" parTransId="{CD2934AE-F033-44BC-93E7-6364BA0958E1}" sibTransId="{67675BEF-B5A2-4FC2-92CE-CB0DA5BE8F5E}"/>
    <dgm:cxn modelId="{F4DAE047-105D-48E2-B63F-86BC266DA2EA}" type="presOf" srcId="{4C19B69B-83B1-4AFC-A8D3-4955CE729991}" destId="{68462C4F-6902-4479-8C90-F89A9CD9421D}" srcOrd="0" destOrd="1" presId="urn:microsoft.com/office/officeart/2005/8/layout/list1"/>
    <dgm:cxn modelId="{5EB7B96E-4D7D-4DC4-9448-4DD1465ADA3E}" type="presOf" srcId="{4FDD4B59-04B5-4706-9EDA-2F6C217DCB27}" destId="{18F3B56D-78A0-4B55-9856-62AEB5A2B48C}" srcOrd="0" destOrd="0" presId="urn:microsoft.com/office/officeart/2005/8/layout/list1"/>
    <dgm:cxn modelId="{096E526F-6F64-4BEC-8A19-5244EB60BAA5}" type="presOf" srcId="{B8F364EC-CB72-4898-8AED-A63B951D81AF}" destId="{90F045F5-74FC-429A-8348-CA434E8C1278}" srcOrd="1" destOrd="0" presId="urn:microsoft.com/office/officeart/2005/8/layout/list1"/>
    <dgm:cxn modelId="{A2C8A456-BE94-4102-9ADC-272954E9DA76}" srcId="{B8F364EC-CB72-4898-8AED-A63B951D81AF}" destId="{E1EE68E5-437A-405C-9934-E3C77171295A}" srcOrd="1" destOrd="0" parTransId="{121AE233-6CAC-4DF1-855A-7B254A39587D}" sibTransId="{84179F04-00D9-40DF-82FB-984B0F31520C}"/>
    <dgm:cxn modelId="{1D30E159-358E-4FCF-9255-919A09061BB8}" type="presOf" srcId="{BF55A7A9-510E-4564-B0D6-E2F5A87156F0}" destId="{34BEA185-82FD-47CB-8561-560881B94FA3}" srcOrd="0" destOrd="3" presId="urn:microsoft.com/office/officeart/2005/8/layout/list1"/>
    <dgm:cxn modelId="{8B056D7A-CD49-461E-9330-8D6198403DDF}" type="presOf" srcId="{43943720-F039-4FCE-ADE2-F1DEA44733AB}" destId="{18F3B56D-78A0-4B55-9856-62AEB5A2B48C}" srcOrd="0" destOrd="2" presId="urn:microsoft.com/office/officeart/2005/8/layout/list1"/>
    <dgm:cxn modelId="{3887CF8C-DBB7-4334-8A42-66057B49BF8D}" srcId="{B8F364EC-CB72-4898-8AED-A63B951D81AF}" destId="{BB8E8BB0-7CAB-4821-B67E-F089970C0A26}" srcOrd="2" destOrd="0" parTransId="{7823FB03-D8D4-4C83-96BE-07B6EE14A7A0}" sibTransId="{CCA5AE22-4D81-4FE9-8213-FF25050C8A51}"/>
    <dgm:cxn modelId="{D09950A3-91A5-42F2-A3B5-275BA8FADA9D}" srcId="{B8F364EC-CB72-4898-8AED-A63B951D81AF}" destId="{BF55A7A9-510E-4564-B0D6-E2F5A87156F0}" srcOrd="3" destOrd="0" parTransId="{1DE37931-FE18-40EA-9165-0524D7A900CA}" sibTransId="{20BC782F-7C1B-4038-95DB-E54E81289E40}"/>
    <dgm:cxn modelId="{85A95FA8-F977-42E9-8D59-E16385805191}" srcId="{B8F364EC-CB72-4898-8AED-A63B951D81AF}" destId="{6DE392C9-F237-4DFE-B6D5-59CA78FDF9A4}" srcOrd="0" destOrd="0" parTransId="{5740EF62-0A2E-4105-8CA9-6EA7BE6729B0}" sibTransId="{818A5E71-4AB9-48F3-9D7D-A01045D42E47}"/>
    <dgm:cxn modelId="{5E69AFAE-7472-47F5-944C-0D20AB75324F}" srcId="{EB715E64-8197-4C3F-8469-43EDE09E1F1F}" destId="{503B96B1-43B8-447E-8B64-B2C34A81B876}" srcOrd="0" destOrd="0" parTransId="{254F82FA-82AF-4051-964E-3A0CA2034649}" sibTransId="{5EBC7370-76B3-4E4B-8BAA-D135F6E1D857}"/>
    <dgm:cxn modelId="{940502B3-D479-4DDE-9B01-6C98BEF69C0B}" type="presOf" srcId="{6DE392C9-F237-4DFE-B6D5-59CA78FDF9A4}" destId="{34BEA185-82FD-47CB-8561-560881B94FA3}" srcOrd="0" destOrd="0" presId="urn:microsoft.com/office/officeart/2005/8/layout/list1"/>
    <dgm:cxn modelId="{36A943B7-B38D-45C8-A82C-C7E8F33A429A}" type="presOf" srcId="{B8F364EC-CB72-4898-8AED-A63B951D81AF}" destId="{5DAD54F4-A537-482D-860E-FBDA5A7BA30A}" srcOrd="0" destOrd="0" presId="urn:microsoft.com/office/officeart/2005/8/layout/list1"/>
    <dgm:cxn modelId="{7404DEB9-5A91-40FE-9519-8B3DFC880D82}" type="presOf" srcId="{503B96B1-43B8-447E-8B64-B2C34A81B876}" destId="{79626C55-CF9E-4A8D-92F9-791AB66CC270}" srcOrd="0" destOrd="0" presId="urn:microsoft.com/office/officeart/2005/8/layout/list1"/>
    <dgm:cxn modelId="{69E7D7BD-535C-4262-BB6A-F5CB82559139}" type="presOf" srcId="{BB8E8BB0-7CAB-4821-B67E-F089970C0A26}" destId="{34BEA185-82FD-47CB-8561-560881B94FA3}" srcOrd="0" destOrd="2" presId="urn:microsoft.com/office/officeart/2005/8/layout/list1"/>
    <dgm:cxn modelId="{BACCACC9-BFE1-4E31-90A0-2D6A192827AC}" type="presOf" srcId="{7F83C4A6-DD6C-402D-BEE1-3E4C756F8D16}" destId="{68462C4F-6902-4479-8C90-F89A9CD9421D}" srcOrd="0" destOrd="0" presId="urn:microsoft.com/office/officeart/2005/8/layout/list1"/>
    <dgm:cxn modelId="{147245CC-5FD2-4F00-B5D6-D6B4E8DA85D5}" type="presOf" srcId="{503B96B1-43B8-447E-8B64-B2C34A81B876}" destId="{14138FA3-02C6-45F7-A637-998F8494176A}" srcOrd="1" destOrd="0" presId="urn:microsoft.com/office/officeart/2005/8/layout/list1"/>
    <dgm:cxn modelId="{47F868D6-26AA-4A09-A1E4-CFD8363F3815}" srcId="{EB715E64-8197-4C3F-8469-43EDE09E1F1F}" destId="{2743D32E-4079-45A7-9635-AA8F8F4E7714}" srcOrd="2" destOrd="0" parTransId="{C48E4639-4A1E-4DD8-BDCB-0C0620876BDE}" sibTransId="{E45FAB7B-2FCD-4948-AB9A-87F1E5E1343B}"/>
    <dgm:cxn modelId="{FDA7F8E7-F50A-46C1-A864-D9E660068536}" type="presOf" srcId="{EB715E64-8197-4C3F-8469-43EDE09E1F1F}" destId="{D59B6C86-D95C-47A7-A2E2-3B50A46B1C22}" srcOrd="0" destOrd="0" presId="urn:microsoft.com/office/officeart/2005/8/layout/list1"/>
    <dgm:cxn modelId="{C6E440EA-AB93-4DD5-880E-CBEF946062FC}" srcId="{2743D32E-4079-45A7-9635-AA8F8F4E7714}" destId="{4FDD4B59-04B5-4706-9EDA-2F6C217DCB27}" srcOrd="0" destOrd="0" parTransId="{8D5E6941-67B8-4026-9F07-88E7761370DB}" sibTransId="{05E367A7-8CBB-4DFC-ABB7-63976293EB4A}"/>
    <dgm:cxn modelId="{939916ED-9182-4F6F-9DFC-0C2B60601D96}" type="presOf" srcId="{E1EE68E5-437A-405C-9934-E3C77171295A}" destId="{34BEA185-82FD-47CB-8561-560881B94FA3}" srcOrd="0" destOrd="1" presId="urn:microsoft.com/office/officeart/2005/8/layout/list1"/>
    <dgm:cxn modelId="{1D32D2EE-7574-4EB5-B1E7-914EE97535E0}" srcId="{2743D32E-4079-45A7-9635-AA8F8F4E7714}" destId="{04001655-77AC-4EDE-8DB6-0EFCAB90C703}" srcOrd="1" destOrd="0" parTransId="{0280064B-62E4-4FD6-99BF-F2CE0140B8D3}" sibTransId="{DA465811-6985-47D1-A804-577F48E649AC}"/>
    <dgm:cxn modelId="{BD07B421-E065-4D90-BE14-62593429E43A}" type="presParOf" srcId="{D59B6C86-D95C-47A7-A2E2-3B50A46B1C22}" destId="{F45837A2-3B8A-40C9-9BE8-9EE4C282DC85}" srcOrd="0" destOrd="0" presId="urn:microsoft.com/office/officeart/2005/8/layout/list1"/>
    <dgm:cxn modelId="{31C35A3F-4D30-45A0-9524-F6587D633865}" type="presParOf" srcId="{F45837A2-3B8A-40C9-9BE8-9EE4C282DC85}" destId="{79626C55-CF9E-4A8D-92F9-791AB66CC270}" srcOrd="0" destOrd="0" presId="urn:microsoft.com/office/officeart/2005/8/layout/list1"/>
    <dgm:cxn modelId="{8FD240E0-E283-479C-A8AF-881C90874461}" type="presParOf" srcId="{F45837A2-3B8A-40C9-9BE8-9EE4C282DC85}" destId="{14138FA3-02C6-45F7-A637-998F8494176A}" srcOrd="1" destOrd="0" presId="urn:microsoft.com/office/officeart/2005/8/layout/list1"/>
    <dgm:cxn modelId="{C6335A59-B6B7-4317-9F04-60ECB835AF24}" type="presParOf" srcId="{D59B6C86-D95C-47A7-A2E2-3B50A46B1C22}" destId="{1DFBCB41-A08C-4E3B-A3E6-676F9F7FFADF}" srcOrd="1" destOrd="0" presId="urn:microsoft.com/office/officeart/2005/8/layout/list1"/>
    <dgm:cxn modelId="{307CAF55-06CA-4743-8763-3EF5E284332A}" type="presParOf" srcId="{D59B6C86-D95C-47A7-A2E2-3B50A46B1C22}" destId="{68462C4F-6902-4479-8C90-F89A9CD9421D}" srcOrd="2" destOrd="0" presId="urn:microsoft.com/office/officeart/2005/8/layout/list1"/>
    <dgm:cxn modelId="{EBD32665-2EFB-4A72-8255-0DBDB5F21F14}" type="presParOf" srcId="{D59B6C86-D95C-47A7-A2E2-3B50A46B1C22}" destId="{685CE07B-2282-4BCA-8595-FF861CF69688}" srcOrd="3" destOrd="0" presId="urn:microsoft.com/office/officeart/2005/8/layout/list1"/>
    <dgm:cxn modelId="{02D29BDC-EDB1-480D-BCC1-30C52233D70C}" type="presParOf" srcId="{D59B6C86-D95C-47A7-A2E2-3B50A46B1C22}" destId="{A4992D4E-34E5-4D55-AEC7-93DC52B806AC}" srcOrd="4" destOrd="0" presId="urn:microsoft.com/office/officeart/2005/8/layout/list1"/>
    <dgm:cxn modelId="{DF2B385A-A25E-4F26-A7C5-9105A175E8A2}" type="presParOf" srcId="{A4992D4E-34E5-4D55-AEC7-93DC52B806AC}" destId="{5DAD54F4-A537-482D-860E-FBDA5A7BA30A}" srcOrd="0" destOrd="0" presId="urn:microsoft.com/office/officeart/2005/8/layout/list1"/>
    <dgm:cxn modelId="{B8D580F5-CD36-4C81-8E1F-69291DD40067}" type="presParOf" srcId="{A4992D4E-34E5-4D55-AEC7-93DC52B806AC}" destId="{90F045F5-74FC-429A-8348-CA434E8C1278}" srcOrd="1" destOrd="0" presId="urn:microsoft.com/office/officeart/2005/8/layout/list1"/>
    <dgm:cxn modelId="{420EF024-F454-4355-B195-176A8D4EB08C}" type="presParOf" srcId="{D59B6C86-D95C-47A7-A2E2-3B50A46B1C22}" destId="{0E27C623-007B-4905-9A60-FB0B00D090CA}" srcOrd="5" destOrd="0" presId="urn:microsoft.com/office/officeart/2005/8/layout/list1"/>
    <dgm:cxn modelId="{1B7F79A8-D29F-4C0A-813B-B0BDAD7BBECD}" type="presParOf" srcId="{D59B6C86-D95C-47A7-A2E2-3B50A46B1C22}" destId="{34BEA185-82FD-47CB-8561-560881B94FA3}" srcOrd="6" destOrd="0" presId="urn:microsoft.com/office/officeart/2005/8/layout/list1"/>
    <dgm:cxn modelId="{E42557E8-9972-4B2A-87C8-21FE5A234A86}" type="presParOf" srcId="{D59B6C86-D95C-47A7-A2E2-3B50A46B1C22}" destId="{CD2B31FF-957F-4D89-8F9D-3EAECA76FB65}" srcOrd="7" destOrd="0" presId="urn:microsoft.com/office/officeart/2005/8/layout/list1"/>
    <dgm:cxn modelId="{7ED4E9E5-0672-4421-B9BB-3149887B3CD0}" type="presParOf" srcId="{D59B6C86-D95C-47A7-A2E2-3B50A46B1C22}" destId="{1D08D705-5574-4099-B3C4-C3BFA523FCA9}" srcOrd="8" destOrd="0" presId="urn:microsoft.com/office/officeart/2005/8/layout/list1"/>
    <dgm:cxn modelId="{CF88546C-82DF-4C08-8F04-489483580CFF}" type="presParOf" srcId="{1D08D705-5574-4099-B3C4-C3BFA523FCA9}" destId="{75A5DE66-38C2-42E8-A19E-3408911C30CA}" srcOrd="0" destOrd="0" presId="urn:microsoft.com/office/officeart/2005/8/layout/list1"/>
    <dgm:cxn modelId="{3D8CDADC-6773-436F-A60C-35CFB69F77D0}" type="presParOf" srcId="{1D08D705-5574-4099-B3C4-C3BFA523FCA9}" destId="{71BFE803-D52E-4120-B3A0-9D6D722AB6B4}" srcOrd="1" destOrd="0" presId="urn:microsoft.com/office/officeart/2005/8/layout/list1"/>
    <dgm:cxn modelId="{329E7F20-79CD-429A-A101-9D51CF5823A1}" type="presParOf" srcId="{D59B6C86-D95C-47A7-A2E2-3B50A46B1C22}" destId="{5F302BE0-3899-41F8-8227-E5ED66CE3909}" srcOrd="9" destOrd="0" presId="urn:microsoft.com/office/officeart/2005/8/layout/list1"/>
    <dgm:cxn modelId="{19C6E50D-8B27-4B69-845A-1CC5F7791196}" type="presParOf" srcId="{D59B6C86-D95C-47A7-A2E2-3B50A46B1C22}" destId="{18F3B56D-78A0-4B55-9856-62AEB5A2B4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0AE06-F543-4337-8D58-51F7B467D012}">
      <dsp:nvSpPr>
        <dsp:cNvPr id="0" name=""/>
        <dsp:cNvSpPr/>
      </dsp:nvSpPr>
      <dsp:spPr>
        <a:xfrm>
          <a:off x="0" y="396503"/>
          <a:ext cx="8139113" cy="10773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686" tIns="395732" rIns="63168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T Eesti Display Light" panose="020B0604020202020204" charset="0"/>
            </a:rPr>
            <a:t>Overall Description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T Eesti Display Light" panose="020B0604020202020204" charset="0"/>
            </a:rPr>
            <a:t>Descriptions by IOU</a:t>
          </a:r>
        </a:p>
      </dsp:txBody>
      <dsp:txXfrm>
        <a:off x="0" y="396503"/>
        <a:ext cx="8139113" cy="1077300"/>
      </dsp:txXfrm>
    </dsp:sp>
    <dsp:sp modelId="{17492511-0F13-44FE-9E63-0489C9BF8A26}">
      <dsp:nvSpPr>
        <dsp:cNvPr id="0" name=""/>
        <dsp:cNvSpPr/>
      </dsp:nvSpPr>
      <dsp:spPr>
        <a:xfrm>
          <a:off x="406955" y="116063"/>
          <a:ext cx="5697379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47" tIns="0" rIns="2153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GT Eesti Display Light" panose="020B0604020202020204" charset="0"/>
            </a:rPr>
            <a:t>Program Descriptions</a:t>
          </a:r>
        </a:p>
      </dsp:txBody>
      <dsp:txXfrm>
        <a:off x="434335" y="143443"/>
        <a:ext cx="5642619" cy="506120"/>
      </dsp:txXfrm>
    </dsp:sp>
    <dsp:sp modelId="{BCCA5EF5-9F1E-4D0C-9302-3DF9381D92A7}">
      <dsp:nvSpPr>
        <dsp:cNvPr id="0" name=""/>
        <dsp:cNvSpPr/>
      </dsp:nvSpPr>
      <dsp:spPr>
        <a:xfrm>
          <a:off x="0" y="1856843"/>
          <a:ext cx="8139113" cy="19750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686" tIns="395732" rIns="63168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T Eesti Display Light" panose="020B0604020202020204" charset="0"/>
            </a:rPr>
            <a:t>Monthly Nominations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T Eesti Display Light" panose="020B0604020202020204" charset="0"/>
            </a:rPr>
            <a:t>Dispatch Summary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T Eesti Display Light" panose="020B0604020202020204" charset="0"/>
            </a:rPr>
            <a:t>Ex-Post Load Impacts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T Eesti Display Light" panose="020B0604020202020204" charset="0"/>
            </a:rPr>
            <a:t>Ex-Ante Forecast Assumptions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T Eesti Display Light" panose="020B0604020202020204" charset="0"/>
            </a:rPr>
            <a:t>Ex-Ante Load Impacts</a:t>
          </a:r>
        </a:p>
      </dsp:txBody>
      <dsp:txXfrm>
        <a:off x="0" y="1856843"/>
        <a:ext cx="8139113" cy="1975050"/>
      </dsp:txXfrm>
    </dsp:sp>
    <dsp:sp modelId="{D6ACB2CF-73C9-4B95-A542-C549217521D8}">
      <dsp:nvSpPr>
        <dsp:cNvPr id="0" name=""/>
        <dsp:cNvSpPr/>
      </dsp:nvSpPr>
      <dsp:spPr>
        <a:xfrm>
          <a:off x="406955" y="1576403"/>
          <a:ext cx="5697379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47" tIns="0" rIns="2153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T Eesti Display Light" panose="020B0604020202020204" charset="0"/>
            </a:rPr>
            <a:t>Program Results by IOU</a:t>
          </a:r>
        </a:p>
      </dsp:txBody>
      <dsp:txXfrm>
        <a:off x="434335" y="1603783"/>
        <a:ext cx="5642619" cy="506120"/>
      </dsp:txXfrm>
    </dsp:sp>
    <dsp:sp modelId="{BE41DF7D-36FC-4D43-BDDF-E22D36BB4E85}">
      <dsp:nvSpPr>
        <dsp:cNvPr id="0" name=""/>
        <dsp:cNvSpPr/>
      </dsp:nvSpPr>
      <dsp:spPr>
        <a:xfrm>
          <a:off x="0" y="4214933"/>
          <a:ext cx="8139113" cy="79301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686" tIns="395732" rIns="63168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GT Eesti Display Light" panose="020B0604020202020204" charset="0"/>
            </a:rPr>
            <a:t>Statewide Summaries</a:t>
          </a:r>
        </a:p>
      </dsp:txBody>
      <dsp:txXfrm>
        <a:off x="0" y="4214933"/>
        <a:ext cx="8139113" cy="793012"/>
      </dsp:txXfrm>
    </dsp:sp>
    <dsp:sp modelId="{263F919D-00DD-4F68-B0CA-BB3BE61B0DE9}">
      <dsp:nvSpPr>
        <dsp:cNvPr id="0" name=""/>
        <dsp:cNvSpPr/>
      </dsp:nvSpPr>
      <dsp:spPr>
        <a:xfrm>
          <a:off x="406955" y="3934493"/>
          <a:ext cx="5697379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347" tIns="0" rIns="21534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T Eesti Display Light" panose="020B0604020202020204" charset="0"/>
            </a:rPr>
            <a:t>Key Findings</a:t>
          </a:r>
        </a:p>
      </dsp:txBody>
      <dsp:txXfrm>
        <a:off x="434335" y="3961873"/>
        <a:ext cx="564261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62C4F-6902-4479-8C90-F89A9CD9421D}">
      <dsp:nvSpPr>
        <dsp:cNvPr id="0" name=""/>
        <dsp:cNvSpPr/>
      </dsp:nvSpPr>
      <dsp:spPr>
        <a:xfrm>
          <a:off x="0" y="472320"/>
          <a:ext cx="8229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GT Eesti Display Light" panose="020B0604020202020204" charset="0"/>
            </a:rPr>
            <a:t>Statewide aggregator-managed DR program offered by PG&amp;E, SCE, and SDG&amp;E</a:t>
          </a:r>
          <a:endParaRPr lang="en-US" sz="1600" kern="1200" dirty="0">
            <a:latin typeface="GT Eesti Display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T Eesti Display Light" panose="020B0604020202020204" charset="0"/>
            </a:rPr>
            <a:t>Report definition of “program” is </a:t>
          </a:r>
          <a:r>
            <a:rPr lang="en-US" sz="1600" u="sng" kern="1200" dirty="0">
              <a:latin typeface="GT Eesti Display Light" panose="020B0604020202020204" charset="0"/>
            </a:rPr>
            <a:t>IOU + Customer Class + Notification Type</a:t>
          </a:r>
        </a:p>
      </dsp:txBody>
      <dsp:txXfrm>
        <a:off x="0" y="472320"/>
        <a:ext cx="8229600" cy="1134000"/>
      </dsp:txXfrm>
    </dsp:sp>
    <dsp:sp modelId="{14138FA3-02C6-45F7-A637-998F8494176A}">
      <dsp:nvSpPr>
        <dsp:cNvPr id="0" name=""/>
        <dsp:cNvSpPr/>
      </dsp:nvSpPr>
      <dsp:spPr>
        <a:xfrm>
          <a:off x="411480" y="236160"/>
          <a:ext cx="57607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T Eesti Display Light" panose="020B0604020202020204" charset="0"/>
            </a:rPr>
            <a:t>Program Basics</a:t>
          </a:r>
        </a:p>
      </dsp:txBody>
      <dsp:txXfrm>
        <a:off x="434537" y="259217"/>
        <a:ext cx="5714606" cy="426206"/>
      </dsp:txXfrm>
    </dsp:sp>
    <dsp:sp modelId="{34BEA185-82FD-47CB-8561-560881B94FA3}">
      <dsp:nvSpPr>
        <dsp:cNvPr id="0" name=""/>
        <dsp:cNvSpPr/>
      </dsp:nvSpPr>
      <dsp:spPr>
        <a:xfrm>
          <a:off x="0" y="1928880"/>
          <a:ext cx="8229600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GT Eesti Display Light" panose="020B0604020202020204" charset="0"/>
            </a:rPr>
            <a:t>Recruitment and contracting with eligible customers,</a:t>
          </a:r>
          <a:endParaRPr lang="en-US" sz="1600" kern="1200" dirty="0">
            <a:latin typeface="GT Eesti Display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T Eesti Display Light" panose="020B0604020202020204" charset="0"/>
            </a:rPr>
            <a:t>Monthly resource nominations to IOU programs,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T Eesti Display Light" panose="020B0604020202020204" charset="0"/>
            </a:rPr>
            <a:t>Customer/resource delivery to dispatched events,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T Eesti Display Light" panose="020B0604020202020204" charset="0"/>
            </a:rPr>
            <a:t>Customer disbursement of program incentives.</a:t>
          </a:r>
        </a:p>
      </dsp:txBody>
      <dsp:txXfrm>
        <a:off x="0" y="1928880"/>
        <a:ext cx="8229600" cy="1411200"/>
      </dsp:txXfrm>
    </dsp:sp>
    <dsp:sp modelId="{90F045F5-74FC-429A-8348-CA434E8C1278}">
      <dsp:nvSpPr>
        <dsp:cNvPr id="0" name=""/>
        <dsp:cNvSpPr/>
      </dsp:nvSpPr>
      <dsp:spPr>
        <a:xfrm>
          <a:off x="411480" y="1692720"/>
          <a:ext cx="57607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T Eesti Display Light" panose="020B0604020202020204" charset="0"/>
            </a:rPr>
            <a:t>Aggregator Responsibilities</a:t>
          </a:r>
        </a:p>
      </dsp:txBody>
      <dsp:txXfrm>
        <a:off x="434537" y="1715777"/>
        <a:ext cx="5714606" cy="426206"/>
      </dsp:txXfrm>
    </dsp:sp>
    <dsp:sp modelId="{18F3B56D-78A0-4B55-9856-62AEB5A2B48C}">
      <dsp:nvSpPr>
        <dsp:cNvPr id="0" name=""/>
        <dsp:cNvSpPr/>
      </dsp:nvSpPr>
      <dsp:spPr>
        <a:xfrm>
          <a:off x="0" y="3662640"/>
          <a:ext cx="8229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GT Eesti Display Light" panose="020B0604020202020204" charset="0"/>
            </a:rPr>
            <a:t>Aggregators receive monthly capacity payments based on nominated load + energy payments based on kWh delivered reductions during events.</a:t>
          </a:r>
          <a:endParaRPr lang="en-US" sz="1600" kern="1200" dirty="0">
            <a:latin typeface="GT Eesti Display Light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GT Eesti Display Light" panose="020B0604020202020204" charset="0"/>
            </a:rPr>
            <a:t>Capacity payments may be adjusted based on performance.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GT Eesti Display Light" panose="020B0604020202020204" charset="0"/>
            </a:rPr>
            <a:t>Aggregators receive the full monthly capacity payment according to their nominations if no events are dispatched for that month.</a:t>
          </a:r>
        </a:p>
      </dsp:txBody>
      <dsp:txXfrm>
        <a:off x="0" y="3662640"/>
        <a:ext cx="8229600" cy="1587600"/>
      </dsp:txXfrm>
    </dsp:sp>
    <dsp:sp modelId="{71BFE803-D52E-4120-B3A0-9D6D722AB6B4}">
      <dsp:nvSpPr>
        <dsp:cNvPr id="0" name=""/>
        <dsp:cNvSpPr/>
      </dsp:nvSpPr>
      <dsp:spPr>
        <a:xfrm>
          <a:off x="411480" y="3426480"/>
          <a:ext cx="57607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T Eesti Display Light" panose="020B0604020202020204" charset="0"/>
            </a:rPr>
            <a:t>Capacity Payments</a:t>
          </a:r>
        </a:p>
      </dsp:txBody>
      <dsp:txXfrm>
        <a:off x="434537" y="3449537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53619-AFA8-BD46-B94D-EBDDC99651D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5EDC-4558-454E-A90F-3C9928E4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3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4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5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77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23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0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8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7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1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89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19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0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03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45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8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3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91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1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35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21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18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5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6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924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19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6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0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45EDC-4558-454E-A90F-3C9928E434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text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377" y="2265684"/>
            <a:ext cx="7148835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 b="0" i="0">
                <a:solidFill>
                  <a:schemeClr val="accent1"/>
                </a:solidFill>
                <a:latin typeface="GT Eesti Display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8377" y="5167229"/>
            <a:ext cx="7148835" cy="1048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tabLst>
                <a:tab pos="3421063" algn="l"/>
              </a:tabLst>
              <a:defRPr sz="2000" b="0" i="0">
                <a:solidFill>
                  <a:schemeClr val="bg1"/>
                </a:solidFill>
                <a:latin typeface="GT Eesti Display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Date:</a:t>
            </a:r>
            <a:br>
              <a:rPr lang="en-US" dirty="0"/>
            </a:br>
            <a:r>
              <a:rPr lang="en-US" dirty="0"/>
              <a:t>Prepared for: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D39374-4A65-9447-A2D5-B1F5BDA56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4" y="986382"/>
            <a:ext cx="1514518" cy="697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54E1F-4B1D-E744-B8F4-363463D7F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357" y="5376268"/>
            <a:ext cx="2076359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DBEBB3-950A-B943-A284-1A84B91C4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9449" y="78818"/>
            <a:ext cx="4531369" cy="43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8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bar (Almost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A7BD50-A1AB-574D-829A-83998833653D}"/>
              </a:ext>
            </a:extLst>
          </p:cNvPr>
          <p:cNvSpPr/>
          <p:nvPr userDrawn="1"/>
        </p:nvSpPr>
        <p:spPr>
          <a:xfrm>
            <a:off x="-32429" y="0"/>
            <a:ext cx="29626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78479-159D-5B40-8CD8-1D7011FF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BA04C-5109-F54B-B103-14C910357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FA64D58-A79C-724E-AB59-BC591158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96" y="722003"/>
            <a:ext cx="8139002" cy="18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GT Eesti Display 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B711577E-B2D1-7A4B-999D-0240FEBF636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416300" y="2794000"/>
            <a:ext cx="8139113" cy="2940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6C70A1BD-429C-A94E-9757-727AB4E32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text onl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8377" y="2265684"/>
            <a:ext cx="7148835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 b="0" i="0">
                <a:solidFill>
                  <a:schemeClr val="accent2"/>
                </a:solidFill>
                <a:latin typeface="GT Eesti Display Medium" pitchFamily="2" charset="77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8377" y="5305775"/>
            <a:ext cx="7148835" cy="99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tabLst>
                <a:tab pos="3421063" algn="l"/>
              </a:tabLst>
              <a:defRPr sz="2000" b="0" i="0">
                <a:solidFill>
                  <a:schemeClr val="tx1"/>
                </a:solidFill>
                <a:latin typeface="GT Eesti Display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Date:</a:t>
            </a:r>
            <a:br>
              <a:rPr lang="en-US" dirty="0"/>
            </a:br>
            <a:r>
              <a:rPr lang="en-US" dirty="0"/>
              <a:t>Prepared for: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C66EE5-FEA9-C94B-80C9-755E8703C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4" y="986382"/>
            <a:ext cx="1514518" cy="697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D7C98-0B38-4845-8BF0-47FC46B44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6485" y="5376268"/>
            <a:ext cx="2062103" cy="646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D58493-EE06-034B-A7D7-D28CB2DFF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40054" y="62428"/>
            <a:ext cx="4514373" cy="43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9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378" y="2117766"/>
            <a:ext cx="6335802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 b="0" i="0">
                <a:solidFill>
                  <a:schemeClr val="accent2"/>
                </a:solidFill>
                <a:latin typeface="GT Eesti Display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8378" y="5194938"/>
            <a:ext cx="6335802" cy="110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tabLst>
                <a:tab pos="3421063" algn="l"/>
              </a:tabLst>
              <a:defRPr sz="2000" b="0" i="0">
                <a:solidFill>
                  <a:schemeClr val="tx1"/>
                </a:solidFill>
                <a:latin typeface="GT Eesti Display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Date:</a:t>
            </a:r>
            <a:br>
              <a:rPr lang="en-US" dirty="0"/>
            </a:br>
            <a:r>
              <a:rPr lang="en-US" dirty="0"/>
              <a:t>Prepared for:</a:t>
            </a:r>
          </a:p>
        </p:txBody>
      </p:sp>
      <p:pic>
        <p:nvPicPr>
          <p:cNvPr id="10" name="Picture 9" descr="A picture containing sky, outdoor, light, clouds&#10;&#10;Description automatically generated">
            <a:extLst>
              <a:ext uri="{FF2B5EF4-FFF2-40B4-BE49-F238E27FC236}">
                <a16:creationId xmlns:a16="http://schemas.microsoft.com/office/drawing/2014/main" id="{278F7B95-38CC-7943-91C5-2646CE8EE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7273" y="0"/>
            <a:ext cx="441472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09619-A7FB-834D-A166-6C7BA02DD4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4" y="986382"/>
            <a:ext cx="1514518" cy="697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99923E-26D6-214C-A2E1-66013915CC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648" y="935684"/>
            <a:ext cx="1876625" cy="5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871582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T Eesti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tx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tx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A0B7A-584A-CC48-921C-C04527CA8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745" y="1741500"/>
            <a:ext cx="11041063" cy="3944937"/>
          </a:xfrm>
        </p:spPr>
        <p:txBody>
          <a:bodyPr/>
          <a:lstStyle>
            <a:lvl2pPr marL="231775" indent="-219075">
              <a:tabLst/>
              <a:defRPr/>
            </a:lvl2pPr>
            <a:lvl3pPr marL="465138" indent="-219075">
              <a:tabLst/>
              <a:defRPr/>
            </a:lvl3pPr>
            <a:lvl4pPr marL="685800" indent="-233363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F1DD1-42A3-9D4D-AECD-0083C54A16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927" y="1090440"/>
            <a:ext cx="9819400" cy="412750"/>
          </a:xfrm>
        </p:spPr>
        <p:txBody>
          <a:bodyPr>
            <a:normAutofit/>
          </a:bodyPr>
          <a:lstStyle>
            <a:lvl1pPr>
              <a:defRPr sz="1800" b="0" i="0">
                <a:latin typeface="GT Eesti Display Light" pitchFamily="2" charset="77"/>
              </a:defRPr>
            </a:lvl1pPr>
          </a:lstStyle>
          <a:p>
            <a:pPr lvl="0"/>
            <a:r>
              <a:rPr lang="en-US" dirty="0"/>
              <a:t>Subtitle goes here.</a:t>
            </a:r>
          </a:p>
        </p:txBody>
      </p:sp>
    </p:spTree>
    <p:extLst>
      <p:ext uri="{BB962C8B-B14F-4D97-AF65-F5344CB8AC3E}">
        <p14:creationId xmlns:p14="http://schemas.microsoft.com/office/powerpoint/2010/main" val="1237142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Sub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871582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T Eesti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tx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tx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A0B7A-584A-CC48-921C-C04527CA8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745" y="1715237"/>
            <a:ext cx="11041063" cy="3944937"/>
          </a:xfrm>
        </p:spPr>
        <p:txBody>
          <a:bodyPr/>
          <a:lstStyle>
            <a:lvl2pPr marL="231775" indent="-219075">
              <a:tabLst/>
              <a:defRPr/>
            </a:lvl2pPr>
            <a:lvl3pPr marL="465138" indent="-219075">
              <a:tabLst/>
              <a:defRPr/>
            </a:lvl3pPr>
            <a:lvl4pPr marL="685800" indent="-233363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0543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Templa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871582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T Eesti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tx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tx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37C9C3-BB8C-8A47-9F36-73A8C7F3CBED}"/>
              </a:ext>
            </a:extLst>
          </p:cNvPr>
          <p:cNvSpPr/>
          <p:nvPr userDrawn="1"/>
        </p:nvSpPr>
        <p:spPr>
          <a:xfrm>
            <a:off x="692310" y="1598906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BE3F7B-291A-464F-A45F-4688B0E6C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589" y="1599108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7FC35B7-9ED2-E247-B4EC-C850BC68FB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0652" y="1695946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4A096-4BDB-6D45-8B2A-3ECA89E0ACA7}"/>
              </a:ext>
            </a:extLst>
          </p:cNvPr>
          <p:cNvSpPr/>
          <p:nvPr userDrawn="1"/>
        </p:nvSpPr>
        <p:spPr>
          <a:xfrm>
            <a:off x="692310" y="2699947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4CFECC1F-8914-C94F-9347-4524EAB829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589" y="2700149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68FE964-546A-0144-8A43-A3BD6D7B5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0652" y="2796987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55774C-D303-9741-8ED8-EAED43AD1CF8}"/>
              </a:ext>
            </a:extLst>
          </p:cNvPr>
          <p:cNvSpPr/>
          <p:nvPr userDrawn="1"/>
        </p:nvSpPr>
        <p:spPr>
          <a:xfrm>
            <a:off x="692310" y="3789791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8ECFD504-EA09-CB44-A89F-2147EC1E8B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589" y="3789993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69E7D29-A35C-D74E-A8B6-1F78CC0698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00652" y="3886831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180673-5448-1A46-9E1B-01902733BC76}"/>
              </a:ext>
            </a:extLst>
          </p:cNvPr>
          <p:cNvSpPr/>
          <p:nvPr userDrawn="1"/>
        </p:nvSpPr>
        <p:spPr>
          <a:xfrm>
            <a:off x="692310" y="4886830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2A1CFE63-D48B-3F4C-98F3-4E6AB94565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2589" y="4887032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D042D3B8-089E-F544-8D04-44017F2B8E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00652" y="4983870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90398E-0523-3E48-B0BB-D0F63CB2157F}"/>
              </a:ext>
            </a:extLst>
          </p:cNvPr>
          <p:cNvSpPr/>
          <p:nvPr userDrawn="1"/>
        </p:nvSpPr>
        <p:spPr>
          <a:xfrm>
            <a:off x="4324355" y="1598906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FE2FFAF0-FFE5-A547-8E3C-669E06FB50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24634" y="1599108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48F594F4-73F0-7445-9DCF-95EF4589F6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2697" y="1695946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0F3872-C419-D84C-91B9-667B83DB85F1}"/>
              </a:ext>
            </a:extLst>
          </p:cNvPr>
          <p:cNvSpPr/>
          <p:nvPr userDrawn="1"/>
        </p:nvSpPr>
        <p:spPr>
          <a:xfrm>
            <a:off x="4324355" y="2699947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DCBD339-7D8D-0344-BFA3-C6EFCF70FD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4634" y="2700149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944DBB39-7A27-C042-9DBD-AEA96B1981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32697" y="2796987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DC7B90-AEFA-F54F-8FE2-CA7694F9B576}"/>
              </a:ext>
            </a:extLst>
          </p:cNvPr>
          <p:cNvSpPr/>
          <p:nvPr userDrawn="1"/>
        </p:nvSpPr>
        <p:spPr>
          <a:xfrm>
            <a:off x="4324355" y="3789791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57CE2E30-BA42-2F42-9270-290784E4DAE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24634" y="3789993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329D8B71-F23A-E04F-B99D-1F3E81BD8D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2697" y="3886831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877B8C-DE73-4A45-97BD-897B0D6503F4}"/>
              </a:ext>
            </a:extLst>
          </p:cNvPr>
          <p:cNvSpPr/>
          <p:nvPr userDrawn="1"/>
        </p:nvSpPr>
        <p:spPr>
          <a:xfrm>
            <a:off x="4324355" y="4886830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CBE17E42-B42E-394D-9F91-FEFBC369A0B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24634" y="4887032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F600DB97-A235-DF4D-90D4-E248136130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32697" y="4983870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6C4B76-D4EB-984F-9DDC-A8CF56AEB665}"/>
              </a:ext>
            </a:extLst>
          </p:cNvPr>
          <p:cNvSpPr/>
          <p:nvPr userDrawn="1"/>
        </p:nvSpPr>
        <p:spPr>
          <a:xfrm>
            <a:off x="7956400" y="1598906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CA76EE75-13D1-F649-93EA-266FEC60A93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56679" y="1599108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A7921961-0044-054B-ADC7-ED756AEFE2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4742" y="1695946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67129F-06C5-1348-B995-C3CDE789CC7F}"/>
              </a:ext>
            </a:extLst>
          </p:cNvPr>
          <p:cNvSpPr/>
          <p:nvPr userDrawn="1"/>
        </p:nvSpPr>
        <p:spPr>
          <a:xfrm>
            <a:off x="7956400" y="2699947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671A7396-0091-1F48-9B4A-AA7D3785E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56679" y="2700149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E152C3EB-F9C8-4049-A424-77F6DBB2F0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64742" y="2796987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20B6C2-FC1B-A04F-8AB7-4DD4DF88A42F}"/>
              </a:ext>
            </a:extLst>
          </p:cNvPr>
          <p:cNvSpPr/>
          <p:nvPr userDrawn="1"/>
        </p:nvSpPr>
        <p:spPr>
          <a:xfrm>
            <a:off x="7956400" y="3789791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17">
            <a:extLst>
              <a:ext uri="{FF2B5EF4-FFF2-40B4-BE49-F238E27FC236}">
                <a16:creationId xmlns:a16="http://schemas.microsoft.com/office/drawing/2014/main" id="{E4F81C3B-F7B2-1449-A241-D16A8A3F22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956679" y="3789993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54" name="Text Placeholder 19">
            <a:extLst>
              <a:ext uri="{FF2B5EF4-FFF2-40B4-BE49-F238E27FC236}">
                <a16:creationId xmlns:a16="http://schemas.microsoft.com/office/drawing/2014/main" id="{E8E152F1-298B-524E-85A8-EADEFC8ECD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64742" y="3886831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12E0FF7-765E-CB4D-B880-9DEDE8C9F646}"/>
              </a:ext>
            </a:extLst>
          </p:cNvPr>
          <p:cNvSpPr/>
          <p:nvPr userDrawn="1"/>
        </p:nvSpPr>
        <p:spPr>
          <a:xfrm>
            <a:off x="7956400" y="4886830"/>
            <a:ext cx="3200109" cy="88927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icture Placeholder 17">
            <a:extLst>
              <a:ext uri="{FF2B5EF4-FFF2-40B4-BE49-F238E27FC236}">
                <a16:creationId xmlns:a16="http://schemas.microsoft.com/office/drawing/2014/main" id="{124D8B1F-63FC-0042-A1CB-4F8D9F430C1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56679" y="4887032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57" name="Text Placeholder 19">
            <a:extLst>
              <a:ext uri="{FF2B5EF4-FFF2-40B4-BE49-F238E27FC236}">
                <a16:creationId xmlns:a16="http://schemas.microsoft.com/office/drawing/2014/main" id="{90A57808-8E95-A545-9C91-7657925790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64742" y="4983870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770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 (Text + Visua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871582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T Eesti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tx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tx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F1DD1-42A3-9D4D-AECD-0083C54A16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927" y="1090440"/>
            <a:ext cx="9819400" cy="412750"/>
          </a:xfrm>
        </p:spPr>
        <p:txBody>
          <a:bodyPr>
            <a:normAutofit/>
          </a:bodyPr>
          <a:lstStyle>
            <a:lvl1pPr>
              <a:defRPr sz="1800" b="0" i="0">
                <a:latin typeface="GT Eesti Display Light" pitchFamily="2" charset="77"/>
              </a:defRPr>
            </a:lvl1pPr>
          </a:lstStyle>
          <a:p>
            <a:pPr lvl="0"/>
            <a:r>
              <a:rPr lang="en-US" dirty="0"/>
              <a:t>Subtitle goes here.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19CD5E7-E1A0-DF42-AFAD-123A9E94F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2546" y="1676185"/>
            <a:ext cx="4918592" cy="3944937"/>
          </a:xfrm>
        </p:spPr>
        <p:txBody>
          <a:bodyPr/>
          <a:lstStyle>
            <a:lvl2pPr marL="231775" indent="-219075">
              <a:tabLst/>
              <a:defRPr/>
            </a:lvl2pPr>
            <a:lvl3pPr marL="465138" indent="-219075">
              <a:tabLst/>
              <a:defRPr/>
            </a:lvl3pPr>
            <a:lvl4pPr marL="685800" indent="-233363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C63D9-A1DF-7546-AF9B-FE5D9545D87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063" y="1649413"/>
            <a:ext cx="4924425" cy="39449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4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ub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880819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T Eesti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tx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tx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F1DD1-42A3-9D4D-AECD-0083C54A16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927" y="1090440"/>
            <a:ext cx="9828637" cy="412750"/>
          </a:xfrm>
        </p:spPr>
        <p:txBody>
          <a:bodyPr>
            <a:normAutofit/>
          </a:bodyPr>
          <a:lstStyle>
            <a:lvl1pPr>
              <a:defRPr sz="1800" b="0" i="0">
                <a:latin typeface="GT Eesti Display Light" pitchFamily="2" charset="77"/>
              </a:defRPr>
            </a:lvl1pPr>
          </a:lstStyle>
          <a:p>
            <a:pPr lvl="0"/>
            <a:r>
              <a:rPr lang="en-US" dirty="0"/>
              <a:t>Subtitle goes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746A6B-0FA8-B04F-82EA-FE802CBD23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928" y="1633538"/>
            <a:ext cx="10998336" cy="4133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8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Section Break (Colorway #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2288EF-7AB9-0C41-9F17-F8E06B8984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7672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7E21AE-769E-A64D-914A-F0A86F1E4DC8}"/>
              </a:ext>
            </a:extLst>
          </p:cNvPr>
          <p:cNvSpPr/>
          <p:nvPr userDrawn="1"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rgbClr val="1A1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62EA272-3807-464D-B435-386F76FA7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1329"/>
            <a:ext cx="11398822" cy="15194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0615B-7052-F44B-BF4C-10C479ABA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737" y="680041"/>
            <a:ext cx="4416425" cy="170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0" i="0">
                <a:solidFill>
                  <a:schemeClr val="bg1"/>
                </a:solidFill>
                <a:latin typeface="GT Eesti Display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5pPr>
          </a:lstStyle>
          <a:p>
            <a:pPr lvl="0"/>
            <a:r>
              <a:rPr lang="en-US" dirty="0"/>
              <a:t>Section break title goes here.</a:t>
            </a:r>
          </a:p>
        </p:txBody>
      </p:sp>
    </p:spTree>
    <p:extLst>
      <p:ext uri="{BB962C8B-B14F-4D97-AF65-F5344CB8AC3E}">
        <p14:creationId xmlns:p14="http://schemas.microsoft.com/office/powerpoint/2010/main" val="103015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Section Break (Colorway #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7B196B-4409-D44E-A455-5D2039999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7672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7E21AE-769E-A64D-914A-F0A86F1E4DC8}"/>
              </a:ext>
            </a:extLst>
          </p:cNvPr>
          <p:cNvSpPr/>
          <p:nvPr userDrawn="1"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0615B-7052-F44B-BF4C-10C479ABA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737" y="680041"/>
            <a:ext cx="4416425" cy="170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0" i="0">
                <a:solidFill>
                  <a:schemeClr val="bg1"/>
                </a:solidFill>
                <a:latin typeface="GT Eesti Display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5pPr>
          </a:lstStyle>
          <a:p>
            <a:pPr lvl="0"/>
            <a:r>
              <a:rPr lang="en-US" dirty="0"/>
              <a:t>Section break title goes here.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E50B8BF6-FB1E-0A41-9A6B-D02521CD2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7238"/>
            <a:ext cx="11398822" cy="1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378" y="2117766"/>
            <a:ext cx="6335802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 b="0" i="0">
                <a:solidFill>
                  <a:schemeClr val="accent1"/>
                </a:solidFill>
                <a:latin typeface="GT Eesti Display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8378" y="5222647"/>
            <a:ext cx="6335802" cy="9749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tabLst>
                <a:tab pos="3421063" algn="l"/>
              </a:tabLst>
              <a:defRPr sz="2000" b="0" i="0">
                <a:solidFill>
                  <a:schemeClr val="bg1"/>
                </a:solidFill>
                <a:latin typeface="GT Eesti Display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Date:</a:t>
            </a:r>
            <a:br>
              <a:rPr lang="en-US" dirty="0"/>
            </a:br>
            <a:r>
              <a:rPr lang="en-US" dirty="0"/>
              <a:t>Prepared for: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D39374-4A65-9447-A2D5-B1F5BDA56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4" y="986382"/>
            <a:ext cx="1514518" cy="697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54E1F-4B1D-E744-B8F4-363463D7F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820" y="914525"/>
            <a:ext cx="2076359" cy="646331"/>
          </a:xfrm>
          <a:prstGeom prst="rect">
            <a:avLst/>
          </a:prstGeom>
        </p:spPr>
      </p:pic>
      <p:pic>
        <p:nvPicPr>
          <p:cNvPr id="10" name="Picture 9" descr="A picture containing sky, outdoor, light, clouds&#10;&#10;Description automatically generated">
            <a:extLst>
              <a:ext uri="{FF2B5EF4-FFF2-40B4-BE49-F238E27FC236}">
                <a16:creationId xmlns:a16="http://schemas.microsoft.com/office/drawing/2014/main" id="{278F7B95-38CC-7943-91C5-2646CE8EE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7273" y="0"/>
            <a:ext cx="4414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Section Break (Colorway #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7E21AE-769E-A64D-914A-F0A86F1E4DC8}"/>
              </a:ext>
            </a:extLst>
          </p:cNvPr>
          <p:cNvSpPr/>
          <p:nvPr userDrawn="1"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0615B-7052-F44B-BF4C-10C479ABA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737" y="680041"/>
            <a:ext cx="4416425" cy="170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0" i="0">
                <a:solidFill>
                  <a:schemeClr val="bg1"/>
                </a:solidFill>
                <a:latin typeface="GT Eesti Display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5pPr>
          </a:lstStyle>
          <a:p>
            <a:pPr lvl="0"/>
            <a:r>
              <a:rPr lang="en-US" dirty="0"/>
              <a:t>Section break title goes here.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E50B8BF6-FB1E-0A41-9A6B-D02521CD2C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7238"/>
            <a:ext cx="11398822" cy="1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Section Break (Colorway #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DF52B6-105D-BC45-9131-370731994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7672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7E21AE-769E-A64D-914A-F0A86F1E4DC8}"/>
              </a:ext>
            </a:extLst>
          </p:cNvPr>
          <p:cNvSpPr/>
          <p:nvPr userDrawn="1"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0615B-7052-F44B-BF4C-10C479ABA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737" y="680041"/>
            <a:ext cx="4416425" cy="170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0" i="0">
                <a:solidFill>
                  <a:schemeClr val="bg1"/>
                </a:solidFill>
                <a:latin typeface="GT Eesti Display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5pPr>
          </a:lstStyle>
          <a:p>
            <a:pPr lvl="0"/>
            <a:r>
              <a:rPr lang="en-US" dirty="0"/>
              <a:t>Section break title goes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D49FA7-AFA7-6247-9FE4-5F2FCD756C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1329"/>
            <a:ext cx="11398822" cy="1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8F147B-B782-B847-B76B-C58B26787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1"/>
          <a:stretch/>
        </p:blipFill>
        <p:spPr>
          <a:xfrm rot="5400000">
            <a:off x="8166368" y="20371"/>
            <a:ext cx="4046002" cy="40052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172DA0A-2C65-3A4A-A4C7-930C2FF93B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416" y="4222206"/>
            <a:ext cx="4888297" cy="1709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400" b="0" i="0">
                <a:solidFill>
                  <a:schemeClr val="tx1"/>
                </a:solidFill>
                <a:latin typeface="GT Eesti Display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5pPr>
          </a:lstStyle>
          <a:p>
            <a:pPr lvl="0"/>
            <a:r>
              <a:rPr lang="en-US" dirty="0"/>
              <a:t>Section break title goes here.</a:t>
            </a:r>
          </a:p>
        </p:txBody>
      </p:sp>
    </p:spTree>
    <p:extLst>
      <p:ext uri="{BB962C8B-B14F-4D97-AF65-F5344CB8AC3E}">
        <p14:creationId xmlns:p14="http://schemas.microsoft.com/office/powerpoint/2010/main" val="2066154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ooter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172DA0A-2C65-3A4A-A4C7-930C2FF93B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416" y="3817257"/>
            <a:ext cx="4888297" cy="1709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400" b="0" i="0">
                <a:solidFill>
                  <a:schemeClr val="bg1"/>
                </a:solidFill>
                <a:latin typeface="GT Eesti Display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5pPr>
          </a:lstStyle>
          <a:p>
            <a:pPr lvl="0"/>
            <a:r>
              <a:rPr lang="en-US" dirty="0"/>
              <a:t>Section break title goes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A4E1B-362D-544D-B350-D80917B04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16374" y="70377"/>
            <a:ext cx="4046002" cy="390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20C3A-DD93-554A-B1C4-AFDAD68B313A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CEB8589-D199-7A40-B697-0CECFB2C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15" y="6242538"/>
            <a:ext cx="864481" cy="331932"/>
          </a:xfrm>
          <a:prstGeom prst="rect">
            <a:avLst/>
          </a:prstGeom>
        </p:spPr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chemeClr val="bg1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solidFill>
                <a:schemeClr val="bg1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5689D-31AB-6842-967F-C8F1353FEDA3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bg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bg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7503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Section Break (Colorway #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dark forest&#10;&#10;Description automatically generated">
            <a:extLst>
              <a:ext uri="{FF2B5EF4-FFF2-40B4-BE49-F238E27FC236}">
                <a16:creationId xmlns:a16="http://schemas.microsoft.com/office/drawing/2014/main" id="{C8CBFE8F-2343-CC4E-9781-FCAA0BC98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23713C-AA5B-5F43-8615-B28564B19D3B}"/>
              </a:ext>
            </a:extLst>
          </p:cNvPr>
          <p:cNvSpPr/>
          <p:nvPr userDrawn="1"/>
        </p:nvSpPr>
        <p:spPr>
          <a:xfrm>
            <a:off x="1075865" y="0"/>
            <a:ext cx="5393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64005384-93CB-EF46-808F-A1223A11E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2982" y="5357634"/>
            <a:ext cx="2298836" cy="8928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91C59B-9CFE-B84F-BD93-4F014533CA0F}"/>
              </a:ext>
            </a:extLst>
          </p:cNvPr>
          <p:cNvCxnSpPr>
            <a:cxnSpLocks/>
          </p:cNvCxnSpPr>
          <p:nvPr userDrawn="1"/>
        </p:nvCxnSpPr>
        <p:spPr>
          <a:xfrm>
            <a:off x="1858279" y="5914436"/>
            <a:ext cx="40281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9056E77-5123-B24F-ADAC-AB692074F805}"/>
              </a:ext>
            </a:extLst>
          </p:cNvPr>
          <p:cNvSpPr/>
          <p:nvPr userDrawn="1"/>
        </p:nvSpPr>
        <p:spPr>
          <a:xfrm>
            <a:off x="1607263" y="899711"/>
            <a:ext cx="5393611" cy="8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dirty="0">
                <a:solidFill>
                  <a:schemeClr val="bg1"/>
                </a:solidFill>
                <a:latin typeface="GT Eesti Display Medium" pitchFamily="2" charset="77"/>
                <a:ea typeface="Jost Bold Roman" pitchFamily="2" charset="77"/>
              </a:rPr>
              <a:t>Thank You.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B256F-1A6B-5B44-A558-EF013E07D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8963" y="2011362"/>
            <a:ext cx="4027487" cy="3342581"/>
          </a:xfrm>
        </p:spPr>
        <p:txBody>
          <a:bodyPr/>
          <a:lstStyle>
            <a:lvl4pPr marL="0" indent="0">
              <a:buNone/>
              <a:defRPr/>
            </a:lvl4pPr>
          </a:lstStyle>
          <a:p>
            <a:pPr marL="0" lvl="3" indent="0">
              <a:spcAft>
                <a:spcPts val="20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GT Eesti Display Medium" pitchFamily="2" charset="77"/>
                <a:ea typeface="Jost SemiBold Italic" pitchFamily="2" charset="77"/>
              </a:rPr>
              <a:t>First Last Name, Job Title</a:t>
            </a:r>
            <a:br>
              <a:rPr lang="en-US" sz="1400" dirty="0">
                <a:solidFill>
                  <a:schemeClr val="bg1"/>
                </a:solidFill>
                <a:latin typeface="GT Eesti Display Medium" pitchFamily="2" charset="77"/>
                <a:ea typeface="Jost SemiBold Italic" pitchFamily="2" charset="77"/>
              </a:rPr>
            </a:br>
            <a:r>
              <a:rPr lang="en-US" sz="1100" dirty="0">
                <a:solidFill>
                  <a:schemeClr val="bg1"/>
                </a:solidFill>
                <a:latin typeface="GT Eesti Display" pitchFamily="2" charset="77"/>
                <a:ea typeface="Jost Regular Roman" pitchFamily="2" charset="77"/>
              </a:rPr>
              <a:t>Email address here.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E993F99-39BA-B54D-9167-D4C19F81B3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8963" y="6018185"/>
            <a:ext cx="4027487" cy="313826"/>
          </a:xfrm>
        </p:spPr>
        <p:txBody>
          <a:bodyPr/>
          <a:lstStyle>
            <a:lvl4pPr marL="0" indent="0">
              <a:spcAft>
                <a:spcPts val="2000"/>
              </a:spcAft>
              <a:buNone/>
              <a:defRPr/>
            </a:lvl4pPr>
          </a:lstStyle>
          <a:p>
            <a:pPr marL="0" lvl="3" indent="0">
              <a:spcAft>
                <a:spcPts val="20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GT Eesti Display Medium" pitchFamily="2" charset="77"/>
                <a:ea typeface="Jost SemiBold Italic" pitchFamily="2" charset="77"/>
              </a:rPr>
              <a:t>Phone: 631-434-1414</a:t>
            </a:r>
            <a:endParaRPr lang="en-US" sz="1400" dirty="0">
              <a:solidFill>
                <a:schemeClr val="bg1"/>
              </a:solidFill>
              <a:latin typeface="GT Eesti Display" pitchFamily="2" charset="77"/>
              <a:ea typeface="Jost Regular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933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deba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82DB4-7E71-B049-BF6D-98291F6758F5}"/>
              </a:ext>
            </a:extLst>
          </p:cNvPr>
          <p:cNvSpPr/>
          <p:nvPr userDrawn="1"/>
        </p:nvSpPr>
        <p:spPr>
          <a:xfrm>
            <a:off x="-32429" y="0"/>
            <a:ext cx="2962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78479-159D-5B40-8CD8-1D7011FF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BA04C-5109-F54B-B103-14C910357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FA64D58-A79C-724E-AB59-BC591158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96" y="722003"/>
            <a:ext cx="8139002" cy="18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GT Eesti Display Medium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B711577E-B2D1-7A4B-999D-0240FEBF636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416300" y="2794000"/>
            <a:ext cx="8139113" cy="2940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99312152-3E8A-8E4C-8B88-51A966504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51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871582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T Eesti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tx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tx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A0B7A-584A-CC48-921C-C04527CA8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745" y="1741500"/>
            <a:ext cx="11041063" cy="3944937"/>
          </a:xfrm>
        </p:spPr>
        <p:txBody>
          <a:bodyPr/>
          <a:lstStyle>
            <a:lvl2pPr marL="231775" indent="-219075">
              <a:tabLst/>
              <a:defRPr/>
            </a:lvl2pPr>
            <a:lvl3pPr marL="465138" indent="-219075">
              <a:tabLst/>
              <a:defRPr/>
            </a:lvl3pPr>
            <a:lvl4pPr marL="685800" indent="-233363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F1DD1-42A3-9D4D-AECD-0083C54A16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927" y="1090440"/>
            <a:ext cx="9819400" cy="412750"/>
          </a:xfrm>
        </p:spPr>
        <p:txBody>
          <a:bodyPr>
            <a:normAutofit/>
          </a:bodyPr>
          <a:lstStyle>
            <a:lvl1pPr>
              <a:defRPr sz="1800" b="0" i="0">
                <a:latin typeface="GT Eesti Display Light" pitchFamily="2" charset="77"/>
              </a:defRPr>
            </a:lvl1pPr>
          </a:lstStyle>
          <a:p>
            <a:pPr lvl="0"/>
            <a:r>
              <a:rPr lang="en-US" dirty="0"/>
              <a:t>Subtitle goes here.</a:t>
            </a:r>
          </a:p>
        </p:txBody>
      </p:sp>
    </p:spTree>
    <p:extLst>
      <p:ext uri="{BB962C8B-B14F-4D97-AF65-F5344CB8AC3E}">
        <p14:creationId xmlns:p14="http://schemas.microsoft.com/office/powerpoint/2010/main" val="1042070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(Almost 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A7BD50-A1AB-574D-829A-83998833653D}"/>
              </a:ext>
            </a:extLst>
          </p:cNvPr>
          <p:cNvSpPr/>
          <p:nvPr userDrawn="1"/>
        </p:nvSpPr>
        <p:spPr>
          <a:xfrm>
            <a:off x="-32429" y="0"/>
            <a:ext cx="29626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78479-159D-5B40-8CD8-1D7011FF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BA04C-5109-F54B-B103-14C910357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FA64D58-A79C-724E-AB59-BC591158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96" y="722003"/>
            <a:ext cx="8139002" cy="18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GT Eesti Display Medium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B711577E-B2D1-7A4B-999D-0240FEBF636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416300" y="2794000"/>
            <a:ext cx="8139113" cy="2940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6C70A1BD-429C-A94E-9757-727AB4E32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9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82DB4-7E71-B049-BF6D-98291F6758F5}"/>
              </a:ext>
            </a:extLst>
          </p:cNvPr>
          <p:cNvSpPr/>
          <p:nvPr userDrawn="1"/>
        </p:nvSpPr>
        <p:spPr>
          <a:xfrm>
            <a:off x="-32429" y="0"/>
            <a:ext cx="29626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78479-159D-5B40-8CD8-1D7011FF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BA04C-5109-F54B-B103-14C910357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FA64D58-A79C-724E-AB59-BC591158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96" y="722003"/>
            <a:ext cx="8139002" cy="18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GT Eesti Display Medium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B711577E-B2D1-7A4B-999D-0240FEBF636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416300" y="2794000"/>
            <a:ext cx="8139113" cy="2940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99312152-3E8A-8E4C-8B88-51A966504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5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bar (Co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82DB4-7E71-B049-BF6D-98291F6758F5}"/>
              </a:ext>
            </a:extLst>
          </p:cNvPr>
          <p:cNvSpPr/>
          <p:nvPr userDrawn="1"/>
        </p:nvSpPr>
        <p:spPr>
          <a:xfrm>
            <a:off x="-32429" y="0"/>
            <a:ext cx="2962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78479-159D-5B40-8CD8-1D7011FF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BA04C-5109-F54B-B103-14C910357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FA64D58-A79C-724E-AB59-BC591158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96" y="722003"/>
            <a:ext cx="8139002" cy="18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GT Eesti Display Medium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B711577E-B2D1-7A4B-999D-0240FEBF636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416300" y="2794000"/>
            <a:ext cx="8139113" cy="2940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99312152-3E8A-8E4C-8B88-51A966504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4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963946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GT Eesti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bg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bg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chemeClr val="bg1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solidFill>
                <a:schemeClr val="bg1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514C0-9ADD-C645-BF6E-1D1B4D66E8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138" y="470338"/>
            <a:ext cx="877824" cy="840914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235E61-0AAD-2E49-A97B-9441A0C342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6903" y="1040214"/>
            <a:ext cx="9921788" cy="468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GT Eesti Display Light" pitchFamily="2" charset="77"/>
                <a:ea typeface="Jost Light Roman" pitchFamily="2" charset="77"/>
              </a:rPr>
              <a:t>Subtitle goes here.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5CB076B-A969-5546-A917-0E2720DFAA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745" y="1741500"/>
            <a:ext cx="11041063" cy="3944937"/>
          </a:xfrm>
          <a:prstGeom prst="rect">
            <a:avLst/>
          </a:prstGeom>
        </p:spPr>
        <p:txBody>
          <a:bodyPr/>
          <a:lstStyle>
            <a:lvl2pPr marL="231775" indent="-219075">
              <a:tabLst/>
              <a:defRPr/>
            </a:lvl2pPr>
            <a:lvl3pPr marL="465138" indent="-219075">
              <a:tabLst/>
              <a:defRPr/>
            </a:lvl3pPr>
            <a:lvl4pPr marL="685800" indent="-233363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5425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ba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82DB4-7E71-B049-BF6D-98291F6758F5}"/>
              </a:ext>
            </a:extLst>
          </p:cNvPr>
          <p:cNvSpPr/>
          <p:nvPr userDrawn="1"/>
        </p:nvSpPr>
        <p:spPr>
          <a:xfrm>
            <a:off x="-32429" y="0"/>
            <a:ext cx="2962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78479-159D-5B40-8CD8-1D7011FF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3BA04C-5109-F54B-B103-14C910357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FA64D58-A79C-724E-AB59-BC591158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96" y="722003"/>
            <a:ext cx="8139002" cy="18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GT Eesti Display Medium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B711577E-B2D1-7A4B-999D-0240FEBF636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416300" y="2794000"/>
            <a:ext cx="8139113" cy="2940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99312152-3E8A-8E4C-8B88-51A966504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6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Image Section Break (Colorway #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7B196B-4409-D44E-A455-5D2039999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7672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7E21AE-769E-A64D-914A-F0A86F1E4DC8}"/>
              </a:ext>
            </a:extLst>
          </p:cNvPr>
          <p:cNvSpPr/>
          <p:nvPr userDrawn="1"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0615B-7052-F44B-BF4C-10C479ABA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737" y="680041"/>
            <a:ext cx="4416425" cy="170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000" b="0" i="0">
                <a:solidFill>
                  <a:schemeClr val="bg1"/>
                </a:solidFill>
                <a:latin typeface="GT Eesti Display" pitchFamily="2" charset="77"/>
              </a:defRPr>
            </a:lvl1pPr>
            <a:lvl2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2pPr>
            <a:lvl3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3pPr>
            <a:lvl4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4pPr>
            <a:lvl5pPr>
              <a:lnSpc>
                <a:spcPct val="100000"/>
              </a:lnSpc>
              <a:defRPr b="0" i="0">
                <a:solidFill>
                  <a:schemeClr val="bg2"/>
                </a:solidFill>
                <a:latin typeface="GT Eesti Display" pitchFamily="2" charset="77"/>
              </a:defRPr>
            </a:lvl5pPr>
          </a:lstStyle>
          <a:p>
            <a:pPr lvl="0"/>
            <a:r>
              <a:rPr lang="en-US" dirty="0"/>
              <a:t>Section break title goes here.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E50B8BF6-FB1E-0A41-9A6B-D02521CD2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7238"/>
            <a:ext cx="11398822" cy="1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4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871582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T Eesti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tx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tx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A0B7A-584A-CC48-921C-C04527CA8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745" y="1741500"/>
            <a:ext cx="11041063" cy="3944937"/>
          </a:xfrm>
        </p:spPr>
        <p:txBody>
          <a:bodyPr/>
          <a:lstStyle>
            <a:lvl2pPr marL="231775" indent="-219075">
              <a:tabLst/>
              <a:defRPr/>
            </a:lvl2pPr>
            <a:lvl3pPr marL="465138" indent="-219075">
              <a:tabLst/>
              <a:defRPr/>
            </a:lvl3pPr>
            <a:lvl4pPr marL="685800" indent="-233363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F1DD1-42A3-9D4D-AECD-0083C54A16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927" y="1090440"/>
            <a:ext cx="9819400" cy="412750"/>
          </a:xfrm>
        </p:spPr>
        <p:txBody>
          <a:bodyPr>
            <a:normAutofit/>
          </a:bodyPr>
          <a:lstStyle>
            <a:lvl1pPr>
              <a:defRPr sz="1800" b="0" i="0">
                <a:latin typeface="GT Eesti Display Light" pitchFamily="2" charset="77"/>
              </a:defRPr>
            </a:lvl1pPr>
          </a:lstStyle>
          <a:p>
            <a:pPr lvl="0"/>
            <a:r>
              <a:rPr lang="en-US" dirty="0"/>
              <a:t>Subtitle goes here.</a:t>
            </a:r>
          </a:p>
        </p:txBody>
      </p:sp>
    </p:spTree>
    <p:extLst>
      <p:ext uri="{BB962C8B-B14F-4D97-AF65-F5344CB8AC3E}">
        <p14:creationId xmlns:p14="http://schemas.microsoft.com/office/powerpoint/2010/main" val="124907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880819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GT Eesti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bg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bg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chemeClr val="bg1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solidFill>
                <a:schemeClr val="bg1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514C0-9ADD-C645-BF6E-1D1B4D66E8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138" y="470338"/>
            <a:ext cx="877824" cy="840914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D14F50B-FA7D-D54B-B9F4-23703584D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745" y="1715237"/>
            <a:ext cx="11041063" cy="3944937"/>
          </a:xfrm>
          <a:prstGeom prst="rect">
            <a:avLst/>
          </a:prstGeom>
        </p:spPr>
        <p:txBody>
          <a:bodyPr/>
          <a:lstStyle>
            <a:lvl2pPr marL="231775" indent="-219075">
              <a:tabLst/>
              <a:defRPr/>
            </a:lvl2pPr>
            <a:lvl3pPr marL="465138" indent="-219075">
              <a:tabLst/>
              <a:defRPr/>
            </a:lvl3pPr>
            <a:lvl4pPr marL="685800" indent="-233363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2751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Templ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871582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GT Eesti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tx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tx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37C9C3-BB8C-8A47-9F36-73A8C7F3CBED}"/>
              </a:ext>
            </a:extLst>
          </p:cNvPr>
          <p:cNvSpPr/>
          <p:nvPr userDrawn="1"/>
        </p:nvSpPr>
        <p:spPr>
          <a:xfrm>
            <a:off x="692310" y="1598906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BE3F7B-291A-464F-A45F-4688B0E6C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589" y="1599108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7FC35B7-9ED2-E247-B4EC-C850BC68FB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0652" y="1695946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4A096-4BDB-6D45-8B2A-3ECA89E0ACA7}"/>
              </a:ext>
            </a:extLst>
          </p:cNvPr>
          <p:cNvSpPr/>
          <p:nvPr userDrawn="1"/>
        </p:nvSpPr>
        <p:spPr>
          <a:xfrm>
            <a:off x="692310" y="2699947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4CFECC1F-8914-C94F-9347-4524EAB829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589" y="2700149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68FE964-546A-0144-8A43-A3BD6D7B5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0652" y="2796987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55774C-D303-9741-8ED8-EAED43AD1CF8}"/>
              </a:ext>
            </a:extLst>
          </p:cNvPr>
          <p:cNvSpPr/>
          <p:nvPr userDrawn="1"/>
        </p:nvSpPr>
        <p:spPr>
          <a:xfrm>
            <a:off x="692310" y="3789791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8ECFD504-EA09-CB44-A89F-2147EC1E8B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589" y="3789993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69E7D29-A35C-D74E-A8B6-1F78CC0698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00652" y="3886831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180673-5448-1A46-9E1B-01902733BC76}"/>
              </a:ext>
            </a:extLst>
          </p:cNvPr>
          <p:cNvSpPr/>
          <p:nvPr userDrawn="1"/>
        </p:nvSpPr>
        <p:spPr>
          <a:xfrm>
            <a:off x="692310" y="4886830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2A1CFE63-D48B-3F4C-98F3-4E6AB94565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2589" y="4887032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D042D3B8-089E-F544-8D04-44017F2B8E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00652" y="4983870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90398E-0523-3E48-B0BB-D0F63CB2157F}"/>
              </a:ext>
            </a:extLst>
          </p:cNvPr>
          <p:cNvSpPr/>
          <p:nvPr userDrawn="1"/>
        </p:nvSpPr>
        <p:spPr>
          <a:xfrm>
            <a:off x="4324355" y="1598906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FE2FFAF0-FFE5-A547-8E3C-669E06FB50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24634" y="1599108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48F594F4-73F0-7445-9DCF-95EF4589F6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2697" y="1695946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0F3872-C419-D84C-91B9-667B83DB85F1}"/>
              </a:ext>
            </a:extLst>
          </p:cNvPr>
          <p:cNvSpPr/>
          <p:nvPr userDrawn="1"/>
        </p:nvSpPr>
        <p:spPr>
          <a:xfrm>
            <a:off x="4324355" y="2699947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DCBD339-7D8D-0344-BFA3-C6EFCF70FD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4634" y="2700149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944DBB39-7A27-C042-9DBD-AEA96B1981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32697" y="2796987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DC7B90-AEFA-F54F-8FE2-CA7694F9B576}"/>
              </a:ext>
            </a:extLst>
          </p:cNvPr>
          <p:cNvSpPr/>
          <p:nvPr userDrawn="1"/>
        </p:nvSpPr>
        <p:spPr>
          <a:xfrm>
            <a:off x="4324355" y="3789791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57CE2E30-BA42-2F42-9270-290784E4DAE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24634" y="3789993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329D8B71-F23A-E04F-B99D-1F3E81BD8D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2697" y="3886831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877B8C-DE73-4A45-97BD-897B0D6503F4}"/>
              </a:ext>
            </a:extLst>
          </p:cNvPr>
          <p:cNvSpPr/>
          <p:nvPr userDrawn="1"/>
        </p:nvSpPr>
        <p:spPr>
          <a:xfrm>
            <a:off x="4324355" y="4886830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CBE17E42-B42E-394D-9F91-FEFBC369A0B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24634" y="4887032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F600DB97-A235-DF4D-90D4-E248136130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32697" y="4983870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6C4B76-D4EB-984F-9DDC-A8CF56AEB665}"/>
              </a:ext>
            </a:extLst>
          </p:cNvPr>
          <p:cNvSpPr/>
          <p:nvPr userDrawn="1"/>
        </p:nvSpPr>
        <p:spPr>
          <a:xfrm>
            <a:off x="7956400" y="1598906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CA76EE75-13D1-F649-93EA-266FEC60A93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56679" y="1599108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A7921961-0044-054B-ADC7-ED756AEFE2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4742" y="1695946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67129F-06C5-1348-B995-C3CDE789CC7F}"/>
              </a:ext>
            </a:extLst>
          </p:cNvPr>
          <p:cNvSpPr/>
          <p:nvPr userDrawn="1"/>
        </p:nvSpPr>
        <p:spPr>
          <a:xfrm>
            <a:off x="7956400" y="2699947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0" name="Picture Placeholder 17">
            <a:extLst>
              <a:ext uri="{FF2B5EF4-FFF2-40B4-BE49-F238E27FC236}">
                <a16:creationId xmlns:a16="http://schemas.microsoft.com/office/drawing/2014/main" id="{671A7396-0091-1F48-9B4A-AA7D3785E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56679" y="2700149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E152C3EB-F9C8-4049-A424-77F6DBB2F0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64742" y="2796987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20B6C2-FC1B-A04F-8AB7-4DD4DF88A42F}"/>
              </a:ext>
            </a:extLst>
          </p:cNvPr>
          <p:cNvSpPr/>
          <p:nvPr userDrawn="1"/>
        </p:nvSpPr>
        <p:spPr>
          <a:xfrm>
            <a:off x="7956400" y="3789791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3" name="Picture Placeholder 17">
            <a:extLst>
              <a:ext uri="{FF2B5EF4-FFF2-40B4-BE49-F238E27FC236}">
                <a16:creationId xmlns:a16="http://schemas.microsoft.com/office/drawing/2014/main" id="{E4F81C3B-F7B2-1449-A241-D16A8A3F22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956679" y="3789993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19">
            <a:extLst>
              <a:ext uri="{FF2B5EF4-FFF2-40B4-BE49-F238E27FC236}">
                <a16:creationId xmlns:a16="http://schemas.microsoft.com/office/drawing/2014/main" id="{E8E152F1-298B-524E-85A8-EADEFC8ECD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64742" y="3886831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12E0FF7-765E-CB4D-B880-9DEDE8C9F646}"/>
              </a:ext>
            </a:extLst>
          </p:cNvPr>
          <p:cNvSpPr/>
          <p:nvPr userDrawn="1"/>
        </p:nvSpPr>
        <p:spPr>
          <a:xfrm>
            <a:off x="7956400" y="4886830"/>
            <a:ext cx="3200109" cy="889272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6" name="Picture Placeholder 17">
            <a:extLst>
              <a:ext uri="{FF2B5EF4-FFF2-40B4-BE49-F238E27FC236}">
                <a16:creationId xmlns:a16="http://schemas.microsoft.com/office/drawing/2014/main" id="{124D8B1F-63FC-0042-A1CB-4F8D9F430C1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56679" y="4887032"/>
            <a:ext cx="885825" cy="8858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Text Placeholder 19">
            <a:extLst>
              <a:ext uri="{FF2B5EF4-FFF2-40B4-BE49-F238E27FC236}">
                <a16:creationId xmlns:a16="http://schemas.microsoft.com/office/drawing/2014/main" id="{90A57808-8E95-A545-9C91-7657925790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64742" y="4983870"/>
            <a:ext cx="2081212" cy="69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  <a:t>First Name &amp; Last Name</a:t>
            </a:r>
            <a:br>
              <a:rPr lang="en-US" sz="1200" dirty="0">
                <a:solidFill>
                  <a:srgbClr val="1A143A"/>
                </a:solidFill>
                <a:latin typeface="GT Eesti Display" pitchFamily="2" charset="77"/>
                <a:ea typeface="Jost Medium Roman" pitchFamily="2" charset="77"/>
              </a:rPr>
            </a:br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Multi-word Title Here</a:t>
            </a:r>
          </a:p>
          <a:p>
            <a:r>
              <a:rPr lang="en-US" sz="1200" dirty="0">
                <a:solidFill>
                  <a:srgbClr val="1A143A"/>
                </a:solidFill>
                <a:latin typeface="GT Eesti Display Light" pitchFamily="2" charset="77"/>
                <a:ea typeface="Jost Light Roman" pitchFamily="2" charset="77"/>
              </a:rPr>
              <a:t>Company Name 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026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 (Text + Visua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6" y="365126"/>
            <a:ext cx="9871582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GT Eesti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bg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bg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F1DD1-42A3-9D4D-AECD-0083C54A16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927" y="1090440"/>
            <a:ext cx="9819400" cy="412750"/>
          </a:xfrm>
        </p:spPr>
        <p:txBody>
          <a:bodyPr>
            <a:normAutofit/>
          </a:bodyPr>
          <a:lstStyle>
            <a:lvl1pPr>
              <a:defRPr sz="1800" b="0" i="0">
                <a:latin typeface="GT Eesti Display Light" pitchFamily="2" charset="77"/>
              </a:defRPr>
            </a:lvl1pPr>
          </a:lstStyle>
          <a:p>
            <a:pPr lvl="0"/>
            <a:r>
              <a:rPr lang="en-US" dirty="0"/>
              <a:t>Subtitle goes here.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19CD5E7-E1A0-DF42-AFAD-123A9E94F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2546" y="1676185"/>
            <a:ext cx="4918592" cy="3944937"/>
          </a:xfrm>
        </p:spPr>
        <p:txBody>
          <a:bodyPr/>
          <a:lstStyle>
            <a:lvl2pPr marL="231775" indent="-219075">
              <a:tabLst/>
              <a:defRPr/>
            </a:lvl2pPr>
            <a:lvl3pPr marL="465138" indent="-219075">
              <a:tabLst/>
              <a:defRPr/>
            </a:lvl3pPr>
            <a:lvl4pPr marL="685800" indent="-233363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C63D9-A1DF-7546-AF9B-FE5D9545D87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063" y="1649413"/>
            <a:ext cx="4924425" cy="3944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29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45" y="365126"/>
            <a:ext cx="9914528" cy="84091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GT Eesti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179F7-BAFB-1644-8D1D-B8B7BE255D24}"/>
              </a:ext>
            </a:extLst>
          </p:cNvPr>
          <p:cNvSpPr txBox="1"/>
          <p:nvPr userDrawn="1"/>
        </p:nvSpPr>
        <p:spPr>
          <a:xfrm>
            <a:off x="469516" y="6261966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chemeClr val="bg1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chemeClr val="bg1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10777-AF4B-9546-9DD9-58A95C0E5DD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6169372"/>
            <a:ext cx="11155680" cy="2743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5C2B-A0DE-8548-AA57-CC7F2A5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1137" y="6242538"/>
            <a:ext cx="864481" cy="331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0C855-30AF-0045-862E-E871258FA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137" y="470338"/>
            <a:ext cx="874059" cy="83827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F1DD1-42A3-9D4D-AECD-0083C54A16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927" y="1090440"/>
            <a:ext cx="9862346" cy="412750"/>
          </a:xfrm>
        </p:spPr>
        <p:txBody>
          <a:bodyPr>
            <a:normAutofit/>
          </a:bodyPr>
          <a:lstStyle>
            <a:lvl1pPr>
              <a:defRPr sz="1800" b="0" i="0">
                <a:latin typeface="GT Eesti Display Light" pitchFamily="2" charset="77"/>
              </a:defRPr>
            </a:lvl1pPr>
          </a:lstStyle>
          <a:p>
            <a:pPr lvl="0"/>
            <a:r>
              <a:rPr lang="en-US" dirty="0"/>
              <a:t>Subtitle goes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746A6B-0FA8-B04F-82EA-FE802CBD23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928" y="1633538"/>
            <a:ext cx="10998336" cy="41338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193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98E188-5D2B-9B42-8BF8-78265FAF0870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9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8ECC4D-62A0-DC43-B26A-474D989BFC8A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9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AE7FFAB-3752-B041-AC39-4D378D91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2" y="507231"/>
            <a:ext cx="10515600" cy="78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A682F28-311D-4B47-ACF1-1F1C3CBDC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34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49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24" r:id="rId2"/>
    <p:sldLayoutId id="2147483704" r:id="rId3"/>
    <p:sldLayoutId id="2147483729" r:id="rId4"/>
    <p:sldLayoutId id="2147483734" r:id="rId5"/>
    <p:sldLayoutId id="2147483742" r:id="rId6"/>
    <p:sldLayoutId id="2147483743" r:id="rId7"/>
    <p:sldLayoutId id="2147483750" r:id="rId8"/>
    <p:sldLayoutId id="2147483751" r:id="rId9"/>
    <p:sldLayoutId id="214748375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accent1"/>
          </a:solidFill>
          <a:latin typeface="GT Eesti Displa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bg2"/>
          </a:solidFill>
          <a:latin typeface="GT Eesti Display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600" b="0" i="0" kern="1200">
          <a:solidFill>
            <a:schemeClr val="bg2"/>
          </a:solidFill>
          <a:latin typeface="GT Eesti Display Light" pitchFamily="2" charset="77"/>
          <a:ea typeface="+mn-ea"/>
          <a:cs typeface="+mn-cs"/>
        </a:defRPr>
      </a:lvl2pPr>
      <a:lvl3pPr marL="922338" indent="-173038" algn="l" defTabSz="914400" rtl="0" eaLnBrk="1" latinLnBrk="0" hangingPunct="1">
        <a:lnSpc>
          <a:spcPct val="90000"/>
        </a:lnSpc>
        <a:spcBef>
          <a:spcPts val="500"/>
        </a:spcBef>
        <a:buClr>
          <a:srgbClr val="F26549"/>
        </a:buClr>
        <a:buSzPct val="125000"/>
        <a:buFont typeface="Arial" panose="020B0604020202020204" pitchFamily="34" charset="0"/>
        <a:buChar char="•"/>
        <a:tabLst/>
        <a:defRPr sz="1400" b="0" i="0" kern="1200">
          <a:solidFill>
            <a:schemeClr val="bg2"/>
          </a:solidFill>
          <a:latin typeface="GT Eesti Display" pitchFamily="2" charset="77"/>
          <a:ea typeface="+mn-ea"/>
          <a:cs typeface="+mn-cs"/>
        </a:defRPr>
      </a:lvl3pPr>
      <a:lvl4pPr marL="1327150" indent="-231775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Courier New" panose="02070309020205020404" pitchFamily="49" charset="0"/>
        <a:buChar char="o"/>
        <a:tabLst/>
        <a:defRPr sz="1400" b="0" i="0" kern="1200">
          <a:solidFill>
            <a:schemeClr val="bg2"/>
          </a:solidFill>
          <a:latin typeface="GT Eesti Display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AE7FFAB-3752-B041-AC39-4D378D91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2" y="507231"/>
            <a:ext cx="10515600" cy="78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B8A632-FE96-BB40-AE20-77A2B8E0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34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772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30" r:id="rId4"/>
    <p:sldLayoutId id="2147483731" r:id="rId5"/>
    <p:sldLayoutId id="2147483732" r:id="rId6"/>
    <p:sldLayoutId id="214748373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accent2"/>
          </a:solidFill>
          <a:latin typeface="GT Eesti Displa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GT Eesti Display Medium" pitchFamily="2" charset="77"/>
          <a:ea typeface="+mn-ea"/>
          <a:cs typeface="+mn-cs"/>
        </a:defRPr>
      </a:lvl1pPr>
      <a:lvl2pPr marL="296863" indent="-2841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tabLst/>
        <a:defRPr sz="1600" b="0" i="0" kern="1200">
          <a:solidFill>
            <a:schemeClr val="tx1"/>
          </a:solidFill>
          <a:latin typeface="GT Eesti Display Light" pitchFamily="2" charset="77"/>
          <a:ea typeface="+mn-ea"/>
          <a:cs typeface="+mn-cs"/>
        </a:defRPr>
      </a:lvl2pPr>
      <a:lvl3pPr marL="465138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F26549"/>
        </a:buClr>
        <a:buSzPct val="125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GT Eesti Display" pitchFamily="2" charset="77"/>
          <a:ea typeface="+mn-ea"/>
          <a:cs typeface="+mn-cs"/>
        </a:defRPr>
      </a:lvl3pPr>
      <a:lvl4pPr marL="803275" indent="-27305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Courier New" panose="02070309020205020404" pitchFamily="49" charset="0"/>
        <a:buChar char="o"/>
        <a:tabLst/>
        <a:defRPr sz="1400" b="0" i="0" kern="1200">
          <a:solidFill>
            <a:schemeClr val="tx1"/>
          </a:solidFill>
          <a:latin typeface="GT Eesti Display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AE7FFAB-3752-B041-AC39-4D378D91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2" y="507231"/>
            <a:ext cx="10515600" cy="78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50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52" r:id="rId3"/>
    <p:sldLayoutId id="2147483739" r:id="rId4"/>
    <p:sldLayoutId id="2147483740" r:id="rId5"/>
    <p:sldLayoutId id="2147483741" r:id="rId6"/>
    <p:sldLayoutId id="2147483749" r:id="rId7"/>
    <p:sldLayoutId id="2147483754" r:id="rId8"/>
    <p:sldLayoutId id="214748375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accent2"/>
          </a:solidFill>
          <a:latin typeface="GT Eesti Displa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GT Eesti Display Medium" pitchFamily="2" charset="77"/>
          <a:ea typeface="+mn-ea"/>
          <a:cs typeface="+mn-cs"/>
        </a:defRPr>
      </a:lvl1pPr>
      <a:lvl2pPr marL="296863" indent="-2841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tabLst/>
        <a:defRPr sz="1600" b="0" i="0" kern="1200">
          <a:solidFill>
            <a:schemeClr val="tx1"/>
          </a:solidFill>
          <a:latin typeface="GT Eesti Display Light" pitchFamily="2" charset="77"/>
          <a:ea typeface="+mn-ea"/>
          <a:cs typeface="+mn-cs"/>
        </a:defRPr>
      </a:lvl2pPr>
      <a:lvl3pPr marL="465138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F26549"/>
        </a:buClr>
        <a:buSzPct val="125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GT Eesti Display" pitchFamily="2" charset="77"/>
          <a:ea typeface="+mn-ea"/>
          <a:cs typeface="+mn-cs"/>
        </a:defRPr>
      </a:lvl3pPr>
      <a:lvl4pPr marL="803275" indent="-27305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Courier New" panose="02070309020205020404" pitchFamily="49" charset="0"/>
        <a:buChar char="o"/>
        <a:tabLst/>
        <a:defRPr sz="1400" b="0" i="0" kern="1200">
          <a:solidFill>
            <a:schemeClr val="tx1"/>
          </a:solidFill>
          <a:latin typeface="GT Eesti Display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CDB3C7-68AC-EE4E-B678-298B3254C233}"/>
              </a:ext>
            </a:extLst>
          </p:cNvPr>
          <p:cNvSpPr/>
          <p:nvPr userDrawn="1"/>
        </p:nvSpPr>
        <p:spPr>
          <a:xfrm>
            <a:off x="-32429" y="0"/>
            <a:ext cx="29626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69D5EA9-F7B0-994E-A16C-7E578D0F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3" y="1419347"/>
            <a:ext cx="2203519" cy="1478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39281E1A-9129-254E-AC8E-3DA27F0A5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124" y="6256586"/>
            <a:ext cx="864481" cy="331932"/>
          </a:xfrm>
          <a:prstGeom prst="rect">
            <a:avLst/>
          </a:prstGeom>
        </p:spPr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‹#›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F172A-33A2-C14D-94FA-6AAFC3ECA43C}"/>
              </a:ext>
            </a:extLst>
          </p:cNvPr>
          <p:cNvSpPr txBox="1"/>
          <p:nvPr userDrawn="1"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9D6FE3-FEE7-2548-A76E-E8851E9A0263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pic>
        <p:nvPicPr>
          <p:cNvPr id="6" name="Picture 5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192EB182-7898-9740-B79B-9AD99135DF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45" r:id="rId2"/>
    <p:sldLayoutId id="2147483746" r:id="rId3"/>
    <p:sldLayoutId id="2147483747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GT Eesti Displa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GT Eesti Display Medium" pitchFamily="2" charset="77"/>
          <a:ea typeface="+mn-ea"/>
          <a:cs typeface="+mn-cs"/>
        </a:defRPr>
      </a:lvl1pPr>
      <a:lvl2pPr marL="296863" indent="-2841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tabLst/>
        <a:defRPr sz="1600" b="0" i="0" kern="1200">
          <a:solidFill>
            <a:schemeClr val="tx1"/>
          </a:solidFill>
          <a:latin typeface="GT Eesti Display Light" pitchFamily="2" charset="77"/>
          <a:ea typeface="+mn-ea"/>
          <a:cs typeface="+mn-cs"/>
        </a:defRPr>
      </a:lvl2pPr>
      <a:lvl3pPr marL="465138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F26549"/>
        </a:buClr>
        <a:buSzPct val="125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GT Eesti Display" pitchFamily="2" charset="77"/>
          <a:ea typeface="+mn-ea"/>
          <a:cs typeface="+mn-cs"/>
        </a:defRPr>
      </a:lvl3pPr>
      <a:lvl4pPr marL="803275" indent="-27305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Courier New" panose="02070309020205020404" pitchFamily="49" charset="0"/>
        <a:buChar char="o"/>
        <a:tabLst/>
        <a:defRPr sz="1400" b="0" i="0" kern="1200">
          <a:solidFill>
            <a:schemeClr val="tx1"/>
          </a:solidFill>
          <a:latin typeface="GT Eesti Display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9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10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5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6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3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157139-C4B7-4CB7-A66A-5F446D960A28}"/>
              </a:ext>
            </a:extLst>
          </p:cNvPr>
          <p:cNvSpPr txBox="1"/>
          <p:nvPr/>
        </p:nvSpPr>
        <p:spPr>
          <a:xfrm>
            <a:off x="825271" y="1778282"/>
            <a:ext cx="644982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26549"/>
                </a:solidFill>
                <a:latin typeface="GT Eesti Display Medium" pitchFamily="2" charset="77"/>
                <a:ea typeface="Jost SemiBold Roman" pitchFamily="2" charset="77"/>
                <a:cs typeface="+mn-lt"/>
              </a:rPr>
              <a:t>PY2021 LI Evaluation of California Capacity Bidding Programs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21B4A-7A16-CA45-8B5B-E5105DF665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94" y="986382"/>
            <a:ext cx="1514518" cy="6976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3A2D64-A7C7-1F48-B63B-332DF93747A0}"/>
              </a:ext>
            </a:extLst>
          </p:cNvPr>
          <p:cNvSpPr txBox="1"/>
          <p:nvPr/>
        </p:nvSpPr>
        <p:spPr>
          <a:xfrm>
            <a:off x="825271" y="5170991"/>
            <a:ext cx="6233492" cy="969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GT Eesti Display Medium" pitchFamily="2" charset="77"/>
                <a:ea typeface="Jost SemiBold Roman" pitchFamily="2" charset="77"/>
                <a:cs typeface="+mn-lt"/>
              </a:rPr>
              <a:t>Date: May 4, 2022</a:t>
            </a:r>
            <a:br>
              <a:rPr lang="en-US" sz="2000" dirty="0">
                <a:solidFill>
                  <a:schemeClr val="bg1"/>
                </a:solidFill>
                <a:latin typeface="GT Eesti Display Medium" pitchFamily="2" charset="77"/>
                <a:ea typeface="Jost SemiBold Roman" pitchFamily="2" charset="77"/>
                <a:cs typeface="+mn-lt"/>
              </a:rPr>
            </a:br>
            <a:r>
              <a:rPr lang="en-US" sz="2000" dirty="0">
                <a:solidFill>
                  <a:schemeClr val="bg1"/>
                </a:solidFill>
                <a:latin typeface="GT Eesti Display Medium" pitchFamily="2" charset="77"/>
                <a:ea typeface="Jost SemiBold Roman" pitchFamily="2" charset="77"/>
                <a:cs typeface="+mn-lt"/>
              </a:rPr>
              <a:t>Prepared for: 2022 DRMEC Load Impact Workshop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5D7D23-43A4-E54F-82BA-0800F4E455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9449" y="78818"/>
            <a:ext cx="4531369" cy="43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B024-DE36-4F64-8FD0-4D02DA9C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Event 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B8044-81DB-4424-A69F-92B30FFA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10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17690-6EB9-4651-AE83-B89B3E11B9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PG&amp;E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4EF8BFE-6299-4010-A4F1-32049D34AB2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80" y="1722120"/>
            <a:ext cx="5706891" cy="3413760"/>
          </a:xfrm>
          <a:prstGeom prst="rect">
            <a:avLst/>
          </a:prstGeom>
          <a:noFill/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631EF0B-D155-43FC-B20E-6E19C0AB6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603747"/>
              </p:ext>
            </p:extLst>
          </p:nvPr>
        </p:nvGraphicFramePr>
        <p:xfrm>
          <a:off x="208772" y="1722120"/>
          <a:ext cx="5812650" cy="34137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45850">
                  <a:extLst>
                    <a:ext uri="{9D8B030D-6E8A-4147-A177-3AD203B41FA5}">
                      <a16:colId xmlns:a16="http://schemas.microsoft.com/office/drawing/2014/main" val="521391089"/>
                    </a:ext>
                  </a:extLst>
                </a:gridCol>
                <a:gridCol w="617571">
                  <a:extLst>
                    <a:ext uri="{9D8B030D-6E8A-4147-A177-3AD203B41FA5}">
                      <a16:colId xmlns:a16="http://schemas.microsoft.com/office/drawing/2014/main" val="2808544755"/>
                    </a:ext>
                  </a:extLst>
                </a:gridCol>
                <a:gridCol w="674129">
                  <a:extLst>
                    <a:ext uri="{9D8B030D-6E8A-4147-A177-3AD203B41FA5}">
                      <a16:colId xmlns:a16="http://schemas.microsoft.com/office/drawing/2014/main" val="2995089766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2354064919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2789748699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1615853563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3287243255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3788638709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25418681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HE20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0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0" dirty="0"/>
                        <a:t>Event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88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61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654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28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6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5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0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764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571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3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7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029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6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730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0" dirty="0"/>
                        <a:t>Event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2761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4E835A-E468-4A2D-87FA-3FBF15C7F6F6}"/>
              </a:ext>
            </a:extLst>
          </p:cNvPr>
          <p:cNvSpPr txBox="1"/>
          <p:nvPr/>
        </p:nvSpPr>
        <p:spPr>
          <a:xfrm>
            <a:off x="8752747" y="1438430"/>
            <a:ext cx="92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D41F3-CCE8-47D2-AD07-33C93EDD68F3}"/>
              </a:ext>
            </a:extLst>
          </p:cNvPr>
          <p:cNvSpPr txBox="1"/>
          <p:nvPr/>
        </p:nvSpPr>
        <p:spPr>
          <a:xfrm>
            <a:off x="390014" y="5170144"/>
            <a:ext cx="385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*Shaded blocks represent event hours dispatched.</a:t>
            </a:r>
          </a:p>
          <a:p>
            <a:r>
              <a:rPr lang="en-US" sz="1400" dirty="0"/>
              <a:t>**HE20 is the reporting hour.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75127B-D2C9-41D5-AE6B-FF22FF36A80A}"/>
              </a:ext>
            </a:extLst>
          </p:cNvPr>
          <p:cNvSpPr/>
          <p:nvPr/>
        </p:nvSpPr>
        <p:spPr>
          <a:xfrm>
            <a:off x="4688732" y="1643975"/>
            <a:ext cx="716599" cy="357005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0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3FFA-5225-496A-AFA5-A146C960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3" y="1419346"/>
            <a:ext cx="2203519" cy="3249931"/>
          </a:xfrm>
        </p:spPr>
        <p:txBody>
          <a:bodyPr>
            <a:normAutofit fontScale="90000"/>
          </a:bodyPr>
          <a:lstStyle/>
          <a:p>
            <a:r>
              <a:rPr lang="en-US" sz="2700" u="sng" dirty="0"/>
              <a:t>Key Definitions: </a:t>
            </a:r>
            <a:r>
              <a:rPr lang="en-US" dirty="0"/>
              <a:t>Delivery Performance v. Adjusted Delivery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2D20D9-E0BD-4DD3-8AE6-648418B79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11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45CBE3-DA55-4732-B208-599CCC57F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032194"/>
              </p:ext>
            </p:extLst>
          </p:nvPr>
        </p:nvGraphicFramePr>
        <p:xfrm>
          <a:off x="3783711" y="227679"/>
          <a:ext cx="7206653" cy="595438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05853">
                  <a:extLst>
                    <a:ext uri="{9D8B030D-6E8A-4147-A177-3AD203B41FA5}">
                      <a16:colId xmlns:a16="http://schemas.microsoft.com/office/drawing/2014/main" val="52139108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2986720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601983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0854475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950897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540649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8974869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58535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8724325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78863870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541868151"/>
                    </a:ext>
                  </a:extLst>
                </a:gridCol>
              </a:tblGrid>
              <a:tr h="61597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Dispatched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HE20 Dispatched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HE20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90095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r>
                        <a:rPr lang="en-US" sz="1000" b="0" dirty="0"/>
                        <a:t>Event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88410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72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61028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72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654500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72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28310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67253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5451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00111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172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172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764117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72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571655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3733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76178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172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172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029629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72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65938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Event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9172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172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730565"/>
                  </a:ext>
                </a:extLst>
              </a:tr>
              <a:tr h="273765">
                <a:tc>
                  <a:txBody>
                    <a:bodyPr/>
                    <a:lstStyle/>
                    <a:p>
                      <a:r>
                        <a:rPr lang="en-US" sz="1000" b="0" dirty="0"/>
                        <a:t>Event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72B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276134"/>
                  </a:ext>
                </a:extLst>
              </a:tr>
              <a:tr h="61597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Total Dispatch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138.5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172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838429"/>
                  </a:ext>
                </a:extLst>
              </a:tr>
              <a:tr h="61597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/>
                        <a:t>HE20 Dispatch</a:t>
                      </a:r>
                    </a:p>
                    <a:p>
                      <a:pPr algn="ctr"/>
                      <a:r>
                        <a:rPr lang="en-US" sz="1000" b="0" dirty="0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92.6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172B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06273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921354C-1421-4D16-826E-A66FBFB3D3ED}"/>
              </a:ext>
            </a:extLst>
          </p:cNvPr>
          <p:cNvSpPr/>
          <p:nvPr/>
        </p:nvSpPr>
        <p:spPr>
          <a:xfrm>
            <a:off x="3670387" y="4902740"/>
            <a:ext cx="2000839" cy="135384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Ex-Post Load Impacts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12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A1E4683D-5AD1-406F-98F7-4E22F1632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547143"/>
              </p:ext>
            </p:extLst>
          </p:nvPr>
        </p:nvGraphicFramePr>
        <p:xfrm>
          <a:off x="3107284" y="235805"/>
          <a:ext cx="8438610" cy="352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9E4499E-440B-4330-9C6E-FC83A44BE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803676"/>
              </p:ext>
            </p:extLst>
          </p:nvPr>
        </p:nvGraphicFramePr>
        <p:xfrm>
          <a:off x="3382776" y="3764068"/>
          <a:ext cx="8206153" cy="23961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384819">
                  <a:extLst>
                    <a:ext uri="{9D8B030D-6E8A-4147-A177-3AD203B41FA5}">
                      <a16:colId xmlns:a16="http://schemas.microsoft.com/office/drawing/2014/main" val="3512970900"/>
                    </a:ext>
                  </a:extLst>
                </a:gridCol>
                <a:gridCol w="1384819">
                  <a:extLst>
                    <a:ext uri="{9D8B030D-6E8A-4147-A177-3AD203B41FA5}">
                      <a16:colId xmlns:a16="http://schemas.microsoft.com/office/drawing/2014/main" val="502596404"/>
                    </a:ext>
                  </a:extLst>
                </a:gridCol>
                <a:gridCol w="1384819">
                  <a:extLst>
                    <a:ext uri="{9D8B030D-6E8A-4147-A177-3AD203B41FA5}">
                      <a16:colId xmlns:a16="http://schemas.microsoft.com/office/drawing/2014/main" val="3271920199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2490147202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749543209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1390787283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1887165127"/>
                    </a:ext>
                  </a:extLst>
                </a:gridCol>
              </a:tblGrid>
              <a:tr h="281340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Program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Month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Ex-Post Estimate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(MW)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Dispatched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HE20 Dispatched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81607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% Delivered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Adj % Delivered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12419"/>
                  </a:ext>
                </a:extLst>
              </a:tr>
              <a:tr h="281340">
                <a:tc rowSpan="3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Res 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Avg. Event (2021)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+mj-lt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000000"/>
                        </a:highlight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51156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(2020)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0000"/>
                        </a:highlight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58336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(2019)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0000"/>
                        </a:highlight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0000"/>
                          </a:highlight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5514"/>
                  </a:ext>
                </a:extLst>
              </a:tr>
              <a:tr h="2813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Avg. Event (2021)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656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(2020)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057860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(2019)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106%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4207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ED05150-2B83-4676-A24E-FCBF0FD8B03F}"/>
              </a:ext>
            </a:extLst>
          </p:cNvPr>
          <p:cNvSpPr/>
          <p:nvPr/>
        </p:nvSpPr>
        <p:spPr>
          <a:xfrm>
            <a:off x="6096000" y="3667328"/>
            <a:ext cx="1491574" cy="2608286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8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Ex-Ante Forecast Assumptions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13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C3C482-BAD5-4992-972D-97838B757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941992"/>
              </p:ext>
            </p:extLst>
          </p:nvPr>
        </p:nvGraphicFramePr>
        <p:xfrm>
          <a:off x="3432591" y="562560"/>
          <a:ext cx="8229600" cy="47599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785031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961258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97109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Res DA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Non-Res DA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Program Changes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program changes impacting forecast 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program changes impacting forecast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7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Nomination Forecast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 MW for August 2023</a:t>
                      </a:r>
                    </a:p>
                    <a:p>
                      <a:r>
                        <a:rPr lang="en-US" sz="1400" dirty="0"/>
                        <a:t>2.5 MW for 2022</a:t>
                      </a:r>
                    </a:p>
                    <a:p>
                      <a:r>
                        <a:rPr lang="en-US" sz="1400" dirty="0"/>
                        <a:t>Flat forecast from 2023-2032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55 MW for August 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Flat forecast from 2023-2032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98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Delivery Performance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61% min delivery threshold for penalties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100% based on PY2021 Ex-Post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7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Impact Degradation Rate*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 due to absence of historical performance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Based on PY2020-2021 historical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7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Max Load Impact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% impacts from HE20 results due to solar customers with less available load during earlier hours of the RA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HE20 per-customer impacts from Ex-Post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0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RA Window Response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4-hour max response based on historical preference to the 1-4-hour event duration option; assume no response in HE21 (5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hour)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4-hour max response based on historical preference to the 1-4-hour event duration option; assume no response in HE21 (5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hour)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074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72B07C-5520-4705-96A0-E54435737DE4}"/>
              </a:ext>
            </a:extLst>
          </p:cNvPr>
          <p:cNvSpPr txBox="1"/>
          <p:nvPr/>
        </p:nvSpPr>
        <p:spPr>
          <a:xfrm>
            <a:off x="3526131" y="5268913"/>
            <a:ext cx="7794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*Represents how customers maintain impacts through events called for longer durations, similar to the 5-hour RA Window.</a:t>
            </a:r>
          </a:p>
        </p:txBody>
      </p:sp>
    </p:spTree>
    <p:extLst>
      <p:ext uri="{BB962C8B-B14F-4D97-AF65-F5344CB8AC3E}">
        <p14:creationId xmlns:p14="http://schemas.microsoft.com/office/powerpoint/2010/main" val="127804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B024-DE36-4F64-8FD0-4D02DA9C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Ex-Ante Hourly Load Profiles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B8044-81DB-4424-A69F-92B30FFA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14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17690-6EB9-4651-AE83-B89B3E11B9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PG&amp;E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E835A-E468-4A2D-87FA-3FBF15C7F6F6}"/>
              </a:ext>
            </a:extLst>
          </p:cNvPr>
          <p:cNvSpPr txBox="1"/>
          <p:nvPr/>
        </p:nvSpPr>
        <p:spPr>
          <a:xfrm>
            <a:off x="7102133" y="1486154"/>
            <a:ext cx="242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DA</a:t>
            </a:r>
          </a:p>
          <a:p>
            <a:pPr algn="ctr"/>
            <a:r>
              <a:rPr lang="en-US" sz="1200" dirty="0"/>
              <a:t>PG&amp;E 1-in-2, August Peak Day, 2022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A58329F-D58E-43DE-8685-14AED97B9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40" y="1947819"/>
            <a:ext cx="4258945" cy="3200400"/>
          </a:xfrm>
          <a:prstGeom prst="rect">
            <a:avLst/>
          </a:prstGeom>
          <a:noFill/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3A3488CA-5F40-4C3B-A11C-95C2EF5D2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82" y="1947819"/>
            <a:ext cx="4258945" cy="32004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254373-9D75-4B89-97A7-62B716C3BB40}"/>
              </a:ext>
            </a:extLst>
          </p:cNvPr>
          <p:cNvSpPr txBox="1"/>
          <p:nvPr/>
        </p:nvSpPr>
        <p:spPr>
          <a:xfrm>
            <a:off x="2001888" y="1494672"/>
            <a:ext cx="242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Res DA</a:t>
            </a:r>
          </a:p>
          <a:p>
            <a:pPr algn="ctr"/>
            <a:r>
              <a:rPr lang="en-US" sz="1200" dirty="0"/>
              <a:t>PG&amp;E 1-in-2, August Peak Day, 2023</a:t>
            </a:r>
          </a:p>
        </p:txBody>
      </p:sp>
    </p:spTree>
    <p:extLst>
      <p:ext uri="{BB962C8B-B14F-4D97-AF65-F5344CB8AC3E}">
        <p14:creationId xmlns:p14="http://schemas.microsoft.com/office/powerpoint/2010/main" val="18305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8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Ex-Ante Load Impact Forecast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15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A9A4577-1450-4409-8A7B-297523878E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790720"/>
              </p:ext>
            </p:extLst>
          </p:nvPr>
        </p:nvGraphicFramePr>
        <p:xfrm>
          <a:off x="3642889" y="266588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C90380A-43C3-43E8-A62D-779D2973E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037791"/>
              </p:ext>
            </p:extLst>
          </p:nvPr>
        </p:nvGraphicFramePr>
        <p:xfrm>
          <a:off x="7300489" y="266588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26E5B6A-533E-46EC-9207-C0DC0B836F68}"/>
              </a:ext>
            </a:extLst>
          </p:cNvPr>
          <p:cNvSpPr txBox="1"/>
          <p:nvPr/>
        </p:nvSpPr>
        <p:spPr>
          <a:xfrm>
            <a:off x="6242860" y="128088"/>
            <a:ext cx="211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PG&amp;E 1-in-2, August Peak Day</a:t>
            </a:r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4AEEAB45-668B-4C55-86E9-1EAAFD05E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252110"/>
              </p:ext>
            </p:extLst>
          </p:nvPr>
        </p:nvGraphicFramePr>
        <p:xfrm>
          <a:off x="3379350" y="4062688"/>
          <a:ext cx="8193978" cy="1668939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230836">
                  <a:extLst>
                    <a:ext uri="{9D8B030D-6E8A-4147-A177-3AD203B41FA5}">
                      <a16:colId xmlns:a16="http://schemas.microsoft.com/office/drawing/2014/main" val="3512970900"/>
                    </a:ext>
                  </a:extLst>
                </a:gridCol>
                <a:gridCol w="1230836">
                  <a:extLst>
                    <a:ext uri="{9D8B030D-6E8A-4147-A177-3AD203B41FA5}">
                      <a16:colId xmlns:a16="http://schemas.microsoft.com/office/drawing/2014/main" val="502596404"/>
                    </a:ext>
                  </a:extLst>
                </a:gridCol>
                <a:gridCol w="1230836">
                  <a:extLst>
                    <a:ext uri="{9D8B030D-6E8A-4147-A177-3AD203B41FA5}">
                      <a16:colId xmlns:a16="http://schemas.microsoft.com/office/drawing/2014/main" val="3271920199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2490147202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749543209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1390787283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1887165127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849638608"/>
                    </a:ext>
                  </a:extLst>
                </a:gridCol>
              </a:tblGrid>
              <a:tr h="246277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Program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Estimate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# of Accounts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Aggregate (MW)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Per-Customer (kW)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81607"/>
                  </a:ext>
                </a:extLst>
              </a:tr>
              <a:tr h="373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Ref. 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Ref. 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12419"/>
                  </a:ext>
                </a:extLst>
              </a:tr>
              <a:tr h="246277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Res DA*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PY2021 Forecast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4,357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2.7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51156"/>
                  </a:ext>
                </a:extLst>
              </a:tr>
              <a:tr h="246277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  <a:cs typeface="Calibri" panose="020F0502020204030204" pitchFamily="34" charset="0"/>
                        </a:rPr>
                        <a:t>PY2020 Forecast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16,494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23.6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5514"/>
                  </a:ext>
                </a:extLst>
              </a:tr>
              <a:tr h="2462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PY2021 Forecast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1,505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37.1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214.5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24.6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142.5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656"/>
                  </a:ext>
                </a:extLst>
              </a:tr>
              <a:tr h="246277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  <a:cs typeface="Calibri" panose="020F0502020204030204" pitchFamily="34" charset="0"/>
                        </a:rPr>
                        <a:t>PY2020 Forecast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2,258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44.7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292.8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19.8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129.7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4207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EEBB665-2B18-489C-AABD-E60E6ABDFA5A}"/>
              </a:ext>
            </a:extLst>
          </p:cNvPr>
          <p:cNvSpPr txBox="1"/>
          <p:nvPr/>
        </p:nvSpPr>
        <p:spPr>
          <a:xfrm>
            <a:off x="3379350" y="5750328"/>
            <a:ext cx="7794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*Shown for 2022 Typical event day due to zero forecasted August 2022 enrollments.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590D9E-A49F-4D5F-A359-4ABC19BF4CF6}"/>
              </a:ext>
            </a:extLst>
          </p:cNvPr>
          <p:cNvSpPr/>
          <p:nvPr/>
        </p:nvSpPr>
        <p:spPr>
          <a:xfrm>
            <a:off x="7057076" y="3975618"/>
            <a:ext cx="997425" cy="182614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7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EFA16A-C4E8-4BCE-ABA1-79D74D80A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EFC647-1A7E-4948-8C87-0BFFF5C94D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792321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568FB-8947-8F4D-B525-8691CFB31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76723" cy="6858000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6CD41E0-64FB-EA4D-B667-02F2C25A471B}"/>
              </a:ext>
            </a:extLst>
          </p:cNvPr>
          <p:cNvSpPr txBox="1">
            <a:spLocks/>
          </p:cNvSpPr>
          <p:nvPr/>
        </p:nvSpPr>
        <p:spPr>
          <a:xfrm>
            <a:off x="8515931" y="7923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478B7-6CD7-5649-8730-9D62755AA828}"/>
              </a:ext>
            </a:extLst>
          </p:cNvPr>
          <p:cNvSpPr/>
          <p:nvPr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rgbClr val="1A1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8C1164-537E-7E4D-B68F-EB2BBBBCAA51}"/>
              </a:ext>
            </a:extLst>
          </p:cNvPr>
          <p:cNvSpPr/>
          <p:nvPr/>
        </p:nvSpPr>
        <p:spPr>
          <a:xfrm>
            <a:off x="1533674" y="730893"/>
            <a:ext cx="4562326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SCE</a:t>
            </a:r>
          </a:p>
          <a:p>
            <a:pPr>
              <a:lnSpc>
                <a:spcPts val="4600"/>
              </a:lnSpc>
            </a:pPr>
            <a:r>
              <a:rPr lang="en-US" sz="40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Programs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86EC5F4-2D9D-9149-8E77-8DF6464F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1329"/>
            <a:ext cx="11398822" cy="1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0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SCE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Monthly Nominations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17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4DC322-4E22-47C7-BAF5-401B2C7A2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746297"/>
              </p:ext>
            </p:extLst>
          </p:nvPr>
        </p:nvGraphicFramePr>
        <p:xfrm>
          <a:off x="3406783" y="237292"/>
          <a:ext cx="8139111" cy="23611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5029">
                  <a:extLst>
                    <a:ext uri="{9D8B030D-6E8A-4147-A177-3AD203B41FA5}">
                      <a16:colId xmlns:a16="http://schemas.microsoft.com/office/drawing/2014/main" val="272821108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5424139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2362311605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47785559"/>
                    </a:ext>
                  </a:extLst>
                </a:gridCol>
                <a:gridCol w="1438995">
                  <a:extLst>
                    <a:ext uri="{9D8B030D-6E8A-4147-A177-3AD203B41FA5}">
                      <a16:colId xmlns:a16="http://schemas.microsoft.com/office/drawing/2014/main" val="884197800"/>
                    </a:ext>
                  </a:extLst>
                </a:gridCol>
              </a:tblGrid>
              <a:tr h="196779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DA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DO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72345"/>
                  </a:ext>
                </a:extLst>
              </a:tr>
              <a:tr h="590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Enrolled 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Accounts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Nominated 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Capacity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(MW)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Enrolled 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Accounts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Nominated Capacity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(MW)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31860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May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40089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June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29162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July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62759121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August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7940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September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2016263"/>
                  </a:ext>
                </a:extLst>
              </a:tr>
              <a:tr h="227564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October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05233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Avg. Summer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74099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7A441D0-AE18-4127-82C6-7A6E7024B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539356"/>
              </p:ext>
            </p:extLst>
          </p:nvPr>
        </p:nvGraphicFramePr>
        <p:xfrm>
          <a:off x="3579011" y="2762249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1211DEB-F270-4F46-8484-AFECA19C4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744265"/>
              </p:ext>
            </p:extLst>
          </p:nvPr>
        </p:nvGraphicFramePr>
        <p:xfrm>
          <a:off x="7236611" y="2762249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8809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SCE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Dispatch Summary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18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A1E4683D-5AD1-406F-98F7-4E22F1632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31656"/>
              </p:ext>
            </p:extLst>
          </p:nvPr>
        </p:nvGraphicFramePr>
        <p:xfrm>
          <a:off x="3107284" y="235805"/>
          <a:ext cx="9084716" cy="352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330992AC-B5AB-469A-AD4D-485339AF6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789517"/>
              </p:ext>
            </p:extLst>
          </p:nvPr>
        </p:nvGraphicFramePr>
        <p:xfrm>
          <a:off x="3406783" y="3719945"/>
          <a:ext cx="8139111" cy="23114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5029">
                  <a:extLst>
                    <a:ext uri="{9D8B030D-6E8A-4147-A177-3AD203B41FA5}">
                      <a16:colId xmlns:a16="http://schemas.microsoft.com/office/drawing/2014/main" val="272821108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5424139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2362311605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47785559"/>
                    </a:ext>
                  </a:extLst>
                </a:gridCol>
                <a:gridCol w="1438995">
                  <a:extLst>
                    <a:ext uri="{9D8B030D-6E8A-4147-A177-3AD203B41FA5}">
                      <a16:colId xmlns:a16="http://schemas.microsoft.com/office/drawing/2014/main" val="884197800"/>
                    </a:ext>
                  </a:extLst>
                </a:gridCol>
              </a:tblGrid>
              <a:tr h="196779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DA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DO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72345"/>
                  </a:ext>
                </a:extLst>
              </a:tr>
              <a:tr h="590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Days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Hours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Days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Hours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31860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May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40089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June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29162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July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62759121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August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7940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September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2016263"/>
                  </a:ext>
                </a:extLst>
              </a:tr>
              <a:tr h="227564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October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05233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 Summer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126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7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384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B024-DE36-4F64-8FD0-4D02DA9C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Event 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B8044-81DB-4424-A69F-92B30FFA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19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17690-6EB9-4651-AE83-B89B3E11B9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SCE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631EF0B-D155-43FC-B20E-6E19C0AB6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424542"/>
              </p:ext>
            </p:extLst>
          </p:nvPr>
        </p:nvGraphicFramePr>
        <p:xfrm>
          <a:off x="980476" y="1722120"/>
          <a:ext cx="4520950" cy="34137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45850">
                  <a:extLst>
                    <a:ext uri="{9D8B030D-6E8A-4147-A177-3AD203B41FA5}">
                      <a16:colId xmlns:a16="http://schemas.microsoft.com/office/drawing/2014/main" val="521391089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2354064919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2789748699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1615853563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3287243255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3788638709"/>
                    </a:ext>
                  </a:extLst>
                </a:gridCol>
                <a:gridCol w="645850">
                  <a:extLst>
                    <a:ext uri="{9D8B030D-6E8A-4147-A177-3AD203B41FA5}">
                      <a16:colId xmlns:a16="http://schemas.microsoft.com/office/drawing/2014/main" val="25418681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HE20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0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0" dirty="0"/>
                        <a:t>Event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88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2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61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3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54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4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28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5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6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6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10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7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40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8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64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9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571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3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7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12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29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13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6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14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730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0" dirty="0"/>
                        <a:t>Event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2761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4E835A-E468-4A2D-87FA-3FBF15C7F6F6}"/>
              </a:ext>
            </a:extLst>
          </p:cNvPr>
          <p:cNvSpPr txBox="1"/>
          <p:nvPr/>
        </p:nvSpPr>
        <p:spPr>
          <a:xfrm>
            <a:off x="8288581" y="226626"/>
            <a:ext cx="92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33EDC-4284-4432-95DB-485275F472D5}"/>
              </a:ext>
            </a:extLst>
          </p:cNvPr>
          <p:cNvSpPr txBox="1"/>
          <p:nvPr/>
        </p:nvSpPr>
        <p:spPr>
          <a:xfrm>
            <a:off x="8281046" y="3429000"/>
            <a:ext cx="943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DO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0EDBD13E-A648-4F58-9E7B-BCC5687A4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16" y="487046"/>
            <a:ext cx="3858260" cy="2926080"/>
          </a:xfrm>
          <a:prstGeom prst="rect">
            <a:avLst/>
          </a:prstGeom>
          <a:noFill/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B7FFEDFD-3EEA-459D-A6BC-8EA9996C0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16" y="3672840"/>
            <a:ext cx="3858260" cy="292608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574DA0-992D-46D2-8B6B-D099F498116F}"/>
              </a:ext>
            </a:extLst>
          </p:cNvPr>
          <p:cNvSpPr txBox="1"/>
          <p:nvPr/>
        </p:nvSpPr>
        <p:spPr>
          <a:xfrm>
            <a:off x="980476" y="5135880"/>
            <a:ext cx="385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*Shaded blocks represent event hours dispatched.</a:t>
            </a:r>
          </a:p>
          <a:p>
            <a:r>
              <a:rPr lang="en-US" sz="1400" dirty="0"/>
              <a:t>**HE20 is the reporting hour.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4BC1EA-E1DD-4C25-85F3-30F8F56A468C}"/>
              </a:ext>
            </a:extLst>
          </p:cNvPr>
          <p:cNvSpPr/>
          <p:nvPr/>
        </p:nvSpPr>
        <p:spPr>
          <a:xfrm>
            <a:off x="4150780" y="1628100"/>
            <a:ext cx="761688" cy="357005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8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AFA566-749E-478D-A3B1-4AF8A31F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EE45F76-2E11-4E4B-A215-D4C546935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18434"/>
              </p:ext>
            </p:extLst>
          </p:nvPr>
        </p:nvGraphicFramePr>
        <p:xfrm>
          <a:off x="3416300" y="722313"/>
          <a:ext cx="8139113" cy="5124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671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SCE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Ex-Post Load Impacts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20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A1E4683D-5AD1-406F-98F7-4E22F1632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071410"/>
              </p:ext>
            </p:extLst>
          </p:nvPr>
        </p:nvGraphicFramePr>
        <p:xfrm>
          <a:off x="3107284" y="235805"/>
          <a:ext cx="8438610" cy="352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9E4499E-440B-4330-9C6E-FC83A44BE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095376"/>
              </p:ext>
            </p:extLst>
          </p:nvPr>
        </p:nvGraphicFramePr>
        <p:xfrm>
          <a:off x="3382776" y="3764068"/>
          <a:ext cx="8206153" cy="23961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384819">
                  <a:extLst>
                    <a:ext uri="{9D8B030D-6E8A-4147-A177-3AD203B41FA5}">
                      <a16:colId xmlns:a16="http://schemas.microsoft.com/office/drawing/2014/main" val="3512970900"/>
                    </a:ext>
                  </a:extLst>
                </a:gridCol>
                <a:gridCol w="1384819">
                  <a:extLst>
                    <a:ext uri="{9D8B030D-6E8A-4147-A177-3AD203B41FA5}">
                      <a16:colId xmlns:a16="http://schemas.microsoft.com/office/drawing/2014/main" val="502596404"/>
                    </a:ext>
                  </a:extLst>
                </a:gridCol>
                <a:gridCol w="1384819">
                  <a:extLst>
                    <a:ext uri="{9D8B030D-6E8A-4147-A177-3AD203B41FA5}">
                      <a16:colId xmlns:a16="http://schemas.microsoft.com/office/drawing/2014/main" val="3271920199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2490147202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749543209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1390787283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1887165127"/>
                    </a:ext>
                  </a:extLst>
                </a:gridCol>
              </a:tblGrid>
              <a:tr h="281340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Program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Month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Ex-Post Estimate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(MW)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Dispatched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HE19 Dispatched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81607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% Delivered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Adj % Delivered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12419"/>
                  </a:ext>
                </a:extLst>
              </a:tr>
              <a:tr h="281340">
                <a:tc rowSpan="3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Avg. Event (2021)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7.6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51156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(2020)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6.0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58336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(2019)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5514"/>
                  </a:ext>
                </a:extLst>
              </a:tr>
              <a:tr h="2813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Avg. Event (2021)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656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(2020)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057860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(2019)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42073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D193785A-83BE-43F0-B79D-0770EFFAB851}"/>
              </a:ext>
            </a:extLst>
          </p:cNvPr>
          <p:cNvSpPr/>
          <p:nvPr/>
        </p:nvSpPr>
        <p:spPr>
          <a:xfrm>
            <a:off x="6096000" y="3667328"/>
            <a:ext cx="1491574" cy="2608286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7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8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SCE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Ex-Ante Forecast Assumptions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21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C3C482-BAD5-4992-972D-97838B757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393703"/>
              </p:ext>
            </p:extLst>
          </p:nvPr>
        </p:nvGraphicFramePr>
        <p:xfrm>
          <a:off x="3416300" y="722313"/>
          <a:ext cx="7955280" cy="27330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7850311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27961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Non-Residential Day Ahead &amp; Day Of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Program Changes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program changes impacting forecast 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0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Enrollment Forecast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Flat enrollment forecast based on average PY2021 summer enrollment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056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Delivery Performance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53% for DA summer; 71% for DO summer</a:t>
                      </a:r>
                    </a:p>
                    <a:p>
                      <a:r>
                        <a:rPr lang="en-US" sz="1400" dirty="0"/>
                        <a:t>0% delivery performance for non-summer months</a:t>
                      </a:r>
                    </a:p>
                    <a:p>
                      <a:r>
                        <a:rPr lang="en-US" sz="1400" dirty="0"/>
                        <a:t>Based on PY2021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7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Impact Degradation Rate*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Based on PY2019-2021 historical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7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Max Load Impact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HE20 per-customer impacts from Ex-Post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098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72B07C-5520-4705-96A0-E54435737DE4}"/>
              </a:ext>
            </a:extLst>
          </p:cNvPr>
          <p:cNvSpPr txBox="1"/>
          <p:nvPr/>
        </p:nvSpPr>
        <p:spPr>
          <a:xfrm>
            <a:off x="3416300" y="3429000"/>
            <a:ext cx="7794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*Represents how customers maintain impacts through events called for longer durations, similar to the 5-hour RA Window.</a:t>
            </a:r>
          </a:p>
        </p:txBody>
      </p:sp>
    </p:spTree>
    <p:extLst>
      <p:ext uri="{BB962C8B-B14F-4D97-AF65-F5344CB8AC3E}">
        <p14:creationId xmlns:p14="http://schemas.microsoft.com/office/powerpoint/2010/main" val="1914139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B024-DE36-4F64-8FD0-4D02DA9C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Ex-Ante Hourly Load Profiles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B8044-81DB-4424-A69F-92B30FFA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22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17690-6EB9-4651-AE83-B89B3E11B9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E835A-E468-4A2D-87FA-3FBF15C7F6F6}"/>
              </a:ext>
            </a:extLst>
          </p:cNvPr>
          <p:cNvSpPr txBox="1"/>
          <p:nvPr/>
        </p:nvSpPr>
        <p:spPr>
          <a:xfrm>
            <a:off x="7167054" y="1486154"/>
            <a:ext cx="22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DO</a:t>
            </a:r>
          </a:p>
          <a:p>
            <a:pPr algn="ctr"/>
            <a:r>
              <a:rPr lang="en-US" sz="1200" dirty="0"/>
              <a:t>SCE 1-in-2, August Peak Day,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4373-9D75-4B89-97A7-62B716C3BB40}"/>
              </a:ext>
            </a:extLst>
          </p:cNvPr>
          <p:cNvSpPr txBox="1"/>
          <p:nvPr/>
        </p:nvSpPr>
        <p:spPr>
          <a:xfrm>
            <a:off x="2066808" y="1494672"/>
            <a:ext cx="22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DA</a:t>
            </a:r>
          </a:p>
          <a:p>
            <a:pPr algn="ctr"/>
            <a:r>
              <a:rPr lang="en-US" sz="1200" dirty="0"/>
              <a:t>SCE 1-in-2, August Peak Day,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F8EDDA-C064-438E-895A-A6145DADC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38" y="1947819"/>
            <a:ext cx="4258945" cy="320040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461177-8E0E-4FEC-9426-C83142E39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6337"/>
            <a:ext cx="4258945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20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8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SCE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Ex-Ante Load Impact Forecast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23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6E5B6A-533E-46EC-9207-C0DC0B836F68}"/>
              </a:ext>
            </a:extLst>
          </p:cNvPr>
          <p:cNvSpPr txBox="1"/>
          <p:nvPr/>
        </p:nvSpPr>
        <p:spPr>
          <a:xfrm>
            <a:off x="6320380" y="128088"/>
            <a:ext cx="1960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SCE 1-in-2, August Peak Day</a:t>
            </a:r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4AEEAB45-668B-4C55-86E9-1EAAFD05E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697156"/>
              </p:ext>
            </p:extLst>
          </p:nvPr>
        </p:nvGraphicFramePr>
        <p:xfrm>
          <a:off x="3379350" y="4062688"/>
          <a:ext cx="8193978" cy="1668939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230836">
                  <a:extLst>
                    <a:ext uri="{9D8B030D-6E8A-4147-A177-3AD203B41FA5}">
                      <a16:colId xmlns:a16="http://schemas.microsoft.com/office/drawing/2014/main" val="3512970900"/>
                    </a:ext>
                  </a:extLst>
                </a:gridCol>
                <a:gridCol w="1230836">
                  <a:extLst>
                    <a:ext uri="{9D8B030D-6E8A-4147-A177-3AD203B41FA5}">
                      <a16:colId xmlns:a16="http://schemas.microsoft.com/office/drawing/2014/main" val="502596404"/>
                    </a:ext>
                  </a:extLst>
                </a:gridCol>
                <a:gridCol w="1230836">
                  <a:extLst>
                    <a:ext uri="{9D8B030D-6E8A-4147-A177-3AD203B41FA5}">
                      <a16:colId xmlns:a16="http://schemas.microsoft.com/office/drawing/2014/main" val="3271920199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2490147202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749543209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1390787283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1887165127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849638608"/>
                    </a:ext>
                  </a:extLst>
                </a:gridCol>
              </a:tblGrid>
              <a:tr h="246277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Program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Estimate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# of Accounts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Aggregate (MW)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Per-Customer (kW)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81607"/>
                  </a:ext>
                </a:extLst>
              </a:tr>
              <a:tr h="373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Ref. 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Ref. 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12419"/>
                  </a:ext>
                </a:extLst>
              </a:tr>
              <a:tr h="246277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PY2021 Forecast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410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32.1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78.3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51156"/>
                  </a:ext>
                </a:extLst>
              </a:tr>
              <a:tr h="246277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  <a:cs typeface="Calibri" panose="020F0502020204030204" pitchFamily="34" charset="0"/>
                        </a:rPr>
                        <a:t>PY2020 Forecast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410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36.2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88.3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5514"/>
                  </a:ext>
                </a:extLst>
              </a:tr>
              <a:tr h="2462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PY2021 Forecast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290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30.4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104.7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656"/>
                  </a:ext>
                </a:extLst>
              </a:tr>
              <a:tr h="246277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  <a:cs typeface="Calibri" panose="020F0502020204030204" pitchFamily="34" charset="0"/>
                        </a:rPr>
                        <a:t>PY2020 Forecast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380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highlight>
                            <a:srgbClr val="FF0000"/>
                          </a:highlight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XXX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highlight>
                            <a:srgbClr val="FF0000"/>
                          </a:highlight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XXX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highlight>
                            <a:srgbClr val="FF0000"/>
                          </a:highlight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XXX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highlight>
                            <a:srgbClr val="FF0000"/>
                          </a:highlight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XXX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highlight>
                            <a:srgbClr val="FF0000"/>
                          </a:highlight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XXX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42073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68C71CE-C5E7-470F-ACD7-B0587C113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358015"/>
              </p:ext>
            </p:extLst>
          </p:nvPr>
        </p:nvGraphicFramePr>
        <p:xfrm>
          <a:off x="3642888" y="272679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0786F5D-4F03-4E19-BD50-70D070730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776171"/>
              </p:ext>
            </p:extLst>
          </p:nvPr>
        </p:nvGraphicFramePr>
        <p:xfrm>
          <a:off x="7476339" y="272679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34F28A39-47E1-4865-9B27-9ED20747724C}"/>
              </a:ext>
            </a:extLst>
          </p:cNvPr>
          <p:cNvSpPr/>
          <p:nvPr/>
        </p:nvSpPr>
        <p:spPr>
          <a:xfrm>
            <a:off x="7057076" y="3975618"/>
            <a:ext cx="997425" cy="182614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EFA16A-C4E8-4BCE-ABA1-79D74D80A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EFC647-1A7E-4948-8C87-0BFFF5C94D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792321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568FB-8947-8F4D-B525-8691CFB31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76723" cy="6858000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6CD41E0-64FB-EA4D-B667-02F2C25A471B}"/>
              </a:ext>
            </a:extLst>
          </p:cNvPr>
          <p:cNvSpPr txBox="1">
            <a:spLocks/>
          </p:cNvSpPr>
          <p:nvPr/>
        </p:nvSpPr>
        <p:spPr>
          <a:xfrm>
            <a:off x="8515931" y="7923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478B7-6CD7-5649-8730-9D62755AA828}"/>
              </a:ext>
            </a:extLst>
          </p:cNvPr>
          <p:cNvSpPr/>
          <p:nvPr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rgbClr val="1A1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8C1164-537E-7E4D-B68F-EB2BBBBCAA51}"/>
              </a:ext>
            </a:extLst>
          </p:cNvPr>
          <p:cNvSpPr/>
          <p:nvPr/>
        </p:nvSpPr>
        <p:spPr>
          <a:xfrm>
            <a:off x="1533674" y="730893"/>
            <a:ext cx="4562326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SDG&amp;E</a:t>
            </a:r>
          </a:p>
          <a:p>
            <a:pPr>
              <a:lnSpc>
                <a:spcPts val="4600"/>
              </a:lnSpc>
            </a:pPr>
            <a:r>
              <a:rPr lang="en-US" sz="40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Programs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86EC5F4-2D9D-9149-8E77-8DF6464F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1329"/>
            <a:ext cx="11398822" cy="1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3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SDG&amp;E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Monthly Nominations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25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4DC322-4E22-47C7-BAF5-401B2C7A2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930099"/>
              </p:ext>
            </p:extLst>
          </p:nvPr>
        </p:nvGraphicFramePr>
        <p:xfrm>
          <a:off x="3406783" y="237292"/>
          <a:ext cx="8139111" cy="23611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5029">
                  <a:extLst>
                    <a:ext uri="{9D8B030D-6E8A-4147-A177-3AD203B41FA5}">
                      <a16:colId xmlns:a16="http://schemas.microsoft.com/office/drawing/2014/main" val="272821108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5424139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2362311605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47785559"/>
                    </a:ext>
                  </a:extLst>
                </a:gridCol>
                <a:gridCol w="1438995">
                  <a:extLst>
                    <a:ext uri="{9D8B030D-6E8A-4147-A177-3AD203B41FA5}">
                      <a16:colId xmlns:a16="http://schemas.microsoft.com/office/drawing/2014/main" val="884197800"/>
                    </a:ext>
                  </a:extLst>
                </a:gridCol>
              </a:tblGrid>
              <a:tr h="196779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DA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DO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72345"/>
                  </a:ext>
                </a:extLst>
              </a:tr>
              <a:tr h="590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Enrolled 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Accounts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Nominated 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Capacity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(MW)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Enrolled 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Accounts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Nominated Capacity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(MW)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31860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May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40089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June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29162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July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62759121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August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7940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September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2016263"/>
                  </a:ext>
                </a:extLst>
              </a:tr>
              <a:tr h="227564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October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19172B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05233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Avg. Summer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74099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29DDF0D-C91E-4DF4-9A19-229F9DDD2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898699"/>
              </p:ext>
            </p:extLst>
          </p:nvPr>
        </p:nvGraphicFramePr>
        <p:xfrm>
          <a:off x="3627557" y="2854898"/>
          <a:ext cx="36703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522F3A7-7A90-4D81-BE8A-2445C5262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200446"/>
              </p:ext>
            </p:extLst>
          </p:nvPr>
        </p:nvGraphicFramePr>
        <p:xfrm>
          <a:off x="7533402" y="2854898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5429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SDG&amp;E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Dispatch Summary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26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A1E4683D-5AD1-406F-98F7-4E22F1632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835125"/>
              </p:ext>
            </p:extLst>
          </p:nvPr>
        </p:nvGraphicFramePr>
        <p:xfrm>
          <a:off x="3107284" y="235805"/>
          <a:ext cx="9084716" cy="352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330992AC-B5AB-469A-AD4D-485339AF6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167012"/>
              </p:ext>
            </p:extLst>
          </p:nvPr>
        </p:nvGraphicFramePr>
        <p:xfrm>
          <a:off x="3406783" y="3719945"/>
          <a:ext cx="8139111" cy="23114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5029">
                  <a:extLst>
                    <a:ext uri="{9D8B030D-6E8A-4147-A177-3AD203B41FA5}">
                      <a16:colId xmlns:a16="http://schemas.microsoft.com/office/drawing/2014/main" val="272821108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5424139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2362311605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47785559"/>
                    </a:ext>
                  </a:extLst>
                </a:gridCol>
                <a:gridCol w="1438995">
                  <a:extLst>
                    <a:ext uri="{9D8B030D-6E8A-4147-A177-3AD203B41FA5}">
                      <a16:colId xmlns:a16="http://schemas.microsoft.com/office/drawing/2014/main" val="884197800"/>
                    </a:ext>
                  </a:extLst>
                </a:gridCol>
              </a:tblGrid>
              <a:tr h="196779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DA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DO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72345"/>
                  </a:ext>
                </a:extLst>
              </a:tr>
              <a:tr h="590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Days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Hours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Days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Hours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31860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May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40089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June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29162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July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62759121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August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7940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September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2016263"/>
                  </a:ext>
                </a:extLst>
              </a:tr>
              <a:tr h="227564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October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05233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 Summer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61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7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653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B024-DE36-4F64-8FD0-4D02DA9C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Event 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B8044-81DB-4424-A69F-92B30FFA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27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17690-6EB9-4651-AE83-B89B3E11B9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SDG&amp;E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631EF0B-D155-43FC-B20E-6E19C0AB6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638586"/>
              </p:ext>
            </p:extLst>
          </p:nvPr>
        </p:nvGraphicFramePr>
        <p:xfrm>
          <a:off x="354687" y="1722120"/>
          <a:ext cx="6026660" cy="34137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52275">
                  <a:extLst>
                    <a:ext uri="{9D8B030D-6E8A-4147-A177-3AD203B41FA5}">
                      <a16:colId xmlns:a16="http://schemas.microsoft.com/office/drawing/2014/main" val="521391089"/>
                    </a:ext>
                  </a:extLst>
                </a:gridCol>
                <a:gridCol w="528093">
                  <a:extLst>
                    <a:ext uri="{9D8B030D-6E8A-4147-A177-3AD203B41FA5}">
                      <a16:colId xmlns:a16="http://schemas.microsoft.com/office/drawing/2014/main" val="4154854239"/>
                    </a:ext>
                  </a:extLst>
                </a:gridCol>
                <a:gridCol w="528093">
                  <a:extLst>
                    <a:ext uri="{9D8B030D-6E8A-4147-A177-3AD203B41FA5}">
                      <a16:colId xmlns:a16="http://schemas.microsoft.com/office/drawing/2014/main" val="2626282687"/>
                    </a:ext>
                  </a:extLst>
                </a:gridCol>
                <a:gridCol w="528093">
                  <a:extLst>
                    <a:ext uri="{9D8B030D-6E8A-4147-A177-3AD203B41FA5}">
                      <a16:colId xmlns:a16="http://schemas.microsoft.com/office/drawing/2014/main" val="2808544755"/>
                    </a:ext>
                  </a:extLst>
                </a:gridCol>
                <a:gridCol w="576456">
                  <a:extLst>
                    <a:ext uri="{9D8B030D-6E8A-4147-A177-3AD203B41FA5}">
                      <a16:colId xmlns:a16="http://schemas.microsoft.com/office/drawing/2014/main" val="2995089766"/>
                    </a:ext>
                  </a:extLst>
                </a:gridCol>
                <a:gridCol w="552275">
                  <a:extLst>
                    <a:ext uri="{9D8B030D-6E8A-4147-A177-3AD203B41FA5}">
                      <a16:colId xmlns:a16="http://schemas.microsoft.com/office/drawing/2014/main" val="2354064919"/>
                    </a:ext>
                  </a:extLst>
                </a:gridCol>
                <a:gridCol w="552275">
                  <a:extLst>
                    <a:ext uri="{9D8B030D-6E8A-4147-A177-3AD203B41FA5}">
                      <a16:colId xmlns:a16="http://schemas.microsoft.com/office/drawing/2014/main" val="2789748699"/>
                    </a:ext>
                  </a:extLst>
                </a:gridCol>
                <a:gridCol w="552275">
                  <a:extLst>
                    <a:ext uri="{9D8B030D-6E8A-4147-A177-3AD203B41FA5}">
                      <a16:colId xmlns:a16="http://schemas.microsoft.com/office/drawing/2014/main" val="1615853563"/>
                    </a:ext>
                  </a:extLst>
                </a:gridCol>
                <a:gridCol w="552275">
                  <a:extLst>
                    <a:ext uri="{9D8B030D-6E8A-4147-A177-3AD203B41FA5}">
                      <a16:colId xmlns:a16="http://schemas.microsoft.com/office/drawing/2014/main" val="3287243255"/>
                    </a:ext>
                  </a:extLst>
                </a:gridCol>
                <a:gridCol w="552275">
                  <a:extLst>
                    <a:ext uri="{9D8B030D-6E8A-4147-A177-3AD203B41FA5}">
                      <a16:colId xmlns:a16="http://schemas.microsoft.com/office/drawing/2014/main" val="3788638709"/>
                    </a:ext>
                  </a:extLst>
                </a:gridCol>
                <a:gridCol w="552275">
                  <a:extLst>
                    <a:ext uri="{9D8B030D-6E8A-4147-A177-3AD203B41FA5}">
                      <a16:colId xmlns:a16="http://schemas.microsoft.com/office/drawing/2014/main" val="25418681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HE19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HE21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0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0" dirty="0"/>
                        <a:t>Event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88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2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61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3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54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4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928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5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6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6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710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7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40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8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764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9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71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3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11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7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12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29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13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6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F6F7"/>
                          </a:solidFill>
                          <a:effectLst/>
                          <a:uLnTx/>
                          <a:uFillTx/>
                        </a:rPr>
                        <a:t>Event 14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F6F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30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0" dirty="0"/>
                        <a:t>Event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2761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4E835A-E468-4A2D-87FA-3FBF15C7F6F6}"/>
              </a:ext>
            </a:extLst>
          </p:cNvPr>
          <p:cNvSpPr txBox="1"/>
          <p:nvPr/>
        </p:nvSpPr>
        <p:spPr>
          <a:xfrm>
            <a:off x="8288581" y="226626"/>
            <a:ext cx="92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DA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6396364D-34C3-470D-B651-613EFD41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16" y="483789"/>
            <a:ext cx="3858260" cy="2926080"/>
          </a:xfrm>
          <a:prstGeom prst="rect">
            <a:avLst/>
          </a:prstGeom>
          <a:noFill/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5E2E063A-EED9-4597-9160-D96A92991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16" y="3672840"/>
            <a:ext cx="3858768" cy="292608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33EDC-4284-4432-95DB-485275F472D5}"/>
              </a:ext>
            </a:extLst>
          </p:cNvPr>
          <p:cNvSpPr txBox="1"/>
          <p:nvPr/>
        </p:nvSpPr>
        <p:spPr>
          <a:xfrm>
            <a:off x="8281046" y="3429000"/>
            <a:ext cx="943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00D5F-EE6F-4128-814A-5D83113BD636}"/>
              </a:ext>
            </a:extLst>
          </p:cNvPr>
          <p:cNvSpPr txBox="1"/>
          <p:nvPr/>
        </p:nvSpPr>
        <p:spPr>
          <a:xfrm>
            <a:off x="574745" y="5135880"/>
            <a:ext cx="385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*Shaded blocks represent event hours dispatched.</a:t>
            </a:r>
          </a:p>
          <a:p>
            <a:r>
              <a:rPr lang="en-US" sz="1400" dirty="0"/>
              <a:t>**HE19 is the reporting hour.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65CB54-CB52-4CFE-9072-F567EA630F41}"/>
              </a:ext>
            </a:extLst>
          </p:cNvPr>
          <p:cNvSpPr/>
          <p:nvPr/>
        </p:nvSpPr>
        <p:spPr>
          <a:xfrm>
            <a:off x="4647076" y="1643974"/>
            <a:ext cx="678129" cy="357005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SDG&amp;E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Ex-Post Load Impacts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28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A1E4683D-5AD1-406F-98F7-4E22F1632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103439"/>
              </p:ext>
            </p:extLst>
          </p:nvPr>
        </p:nvGraphicFramePr>
        <p:xfrm>
          <a:off x="3107284" y="235805"/>
          <a:ext cx="8438610" cy="352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D9E4499E-440B-4330-9C6E-FC83A44BE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050357"/>
              </p:ext>
            </p:extLst>
          </p:nvPr>
        </p:nvGraphicFramePr>
        <p:xfrm>
          <a:off x="3382776" y="3764068"/>
          <a:ext cx="8206153" cy="23961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384819">
                  <a:extLst>
                    <a:ext uri="{9D8B030D-6E8A-4147-A177-3AD203B41FA5}">
                      <a16:colId xmlns:a16="http://schemas.microsoft.com/office/drawing/2014/main" val="3512970900"/>
                    </a:ext>
                  </a:extLst>
                </a:gridCol>
                <a:gridCol w="1384819">
                  <a:extLst>
                    <a:ext uri="{9D8B030D-6E8A-4147-A177-3AD203B41FA5}">
                      <a16:colId xmlns:a16="http://schemas.microsoft.com/office/drawing/2014/main" val="502596404"/>
                    </a:ext>
                  </a:extLst>
                </a:gridCol>
                <a:gridCol w="1384819">
                  <a:extLst>
                    <a:ext uri="{9D8B030D-6E8A-4147-A177-3AD203B41FA5}">
                      <a16:colId xmlns:a16="http://schemas.microsoft.com/office/drawing/2014/main" val="3271920199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2490147202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749543209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1390787283"/>
                    </a:ext>
                  </a:extLst>
                </a:gridCol>
                <a:gridCol w="1012924">
                  <a:extLst>
                    <a:ext uri="{9D8B030D-6E8A-4147-A177-3AD203B41FA5}">
                      <a16:colId xmlns:a16="http://schemas.microsoft.com/office/drawing/2014/main" val="1887165127"/>
                    </a:ext>
                  </a:extLst>
                </a:gridCol>
              </a:tblGrid>
              <a:tr h="281340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Program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Month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Ex-Post Estimate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(MW)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Dispatched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HE19 Dispatched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81607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% Delivered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MW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Adj % Delivered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12419"/>
                  </a:ext>
                </a:extLst>
              </a:tr>
              <a:tr h="281340">
                <a:tc rowSpan="3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Avg. Event (2021)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51156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(2020)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58336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(2019)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5514"/>
                  </a:ext>
                </a:extLst>
              </a:tr>
              <a:tr h="2813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Avg. Event (2021)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656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(2020)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057860"/>
                  </a:ext>
                </a:extLst>
              </a:tr>
              <a:tr h="281340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</a:rPr>
                        <a:t>Avg. Event (2019)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0" marR="54864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101%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3657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42073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54050AF-C7C4-4A5A-B669-7B3F8659F7D4}"/>
              </a:ext>
            </a:extLst>
          </p:cNvPr>
          <p:cNvSpPr/>
          <p:nvPr/>
        </p:nvSpPr>
        <p:spPr>
          <a:xfrm>
            <a:off x="6096000" y="3667328"/>
            <a:ext cx="1491574" cy="2608286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7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8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SDG&amp;E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Ex-Ante Forecast Assumptions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29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C3C482-BAD5-4992-972D-97838B757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798412"/>
              </p:ext>
            </p:extLst>
          </p:nvPr>
        </p:nvGraphicFramePr>
        <p:xfrm>
          <a:off x="3416300" y="722313"/>
          <a:ext cx="7955280" cy="33172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7850311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27961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Non-Residential Day Ahead &amp; Day Of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Program Changes**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Adding new Elect product options for the 1-9 PM dispatch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0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Nomination Forecast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Solicited aggregator feedback on participation outlook for new Elect options and existing Prescribed options; this included current participants in other DR programs that will likely shift to CBP Elect options.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98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Enrollment Forecast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2% growth from 2022-2027</a:t>
                      </a:r>
                    </a:p>
                    <a:p>
                      <a:r>
                        <a:rPr lang="en-US" sz="1400" dirty="0"/>
                        <a:t>1% DO+TI growth from 2022-2023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056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Delivery Performance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48% based on PY2020-21 Ex-Post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27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Impact Degradation Rate*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Based on PY2019-2021 historical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7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Max Load Impact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HE19 per-customer impacts from Ex-Post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098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72B07C-5520-4705-96A0-E54435737DE4}"/>
              </a:ext>
            </a:extLst>
          </p:cNvPr>
          <p:cNvSpPr txBox="1"/>
          <p:nvPr/>
        </p:nvSpPr>
        <p:spPr>
          <a:xfrm>
            <a:off x="3416300" y="4094457"/>
            <a:ext cx="779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*Represents how customers maintain impacts through events called for longer durations, similar to the 5-hour RA Window.</a:t>
            </a:r>
          </a:p>
          <a:p>
            <a:r>
              <a:rPr lang="en-US" sz="1200" dirty="0"/>
              <a:t>** Currently assumes existing Prescribed options are offered until 2032</a:t>
            </a:r>
          </a:p>
        </p:txBody>
      </p:sp>
    </p:spTree>
    <p:extLst>
      <p:ext uri="{BB962C8B-B14F-4D97-AF65-F5344CB8AC3E}">
        <p14:creationId xmlns:p14="http://schemas.microsoft.com/office/powerpoint/2010/main" val="289397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EFC647-1A7E-4948-8C87-0BFFF5C9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931" y="792366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568FB-8947-8F4D-B525-8691CFB31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76723" cy="6858000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6CD41E0-64FB-EA4D-B667-02F2C25A471B}"/>
              </a:ext>
            </a:extLst>
          </p:cNvPr>
          <p:cNvSpPr txBox="1">
            <a:spLocks/>
          </p:cNvSpPr>
          <p:nvPr/>
        </p:nvSpPr>
        <p:spPr>
          <a:xfrm>
            <a:off x="8515931" y="7923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478B7-6CD7-5649-8730-9D62755AA828}"/>
              </a:ext>
            </a:extLst>
          </p:cNvPr>
          <p:cNvSpPr/>
          <p:nvPr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rgbClr val="1A1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8C1164-537E-7E4D-B68F-EB2BBBBCAA51}"/>
              </a:ext>
            </a:extLst>
          </p:cNvPr>
          <p:cNvSpPr/>
          <p:nvPr/>
        </p:nvSpPr>
        <p:spPr>
          <a:xfrm>
            <a:off x="1533674" y="730893"/>
            <a:ext cx="4562326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Program Descriptions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86EC5F4-2D9D-9149-8E77-8DF6464F7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1329"/>
            <a:ext cx="11398822" cy="1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6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B024-DE36-4F64-8FD0-4D02DA9C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Ex-Ante Hourly Load Profiles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B8044-81DB-4424-A69F-92B30FFA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30</a:t>
            </a:fld>
            <a:endParaRPr lang="en-US" sz="1050" dirty="0"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17690-6EB9-4651-AE83-B89B3E11B9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SDG&amp;E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E835A-E468-4A2D-87FA-3FBF15C7F6F6}"/>
              </a:ext>
            </a:extLst>
          </p:cNvPr>
          <p:cNvSpPr txBox="1"/>
          <p:nvPr/>
        </p:nvSpPr>
        <p:spPr>
          <a:xfrm>
            <a:off x="7059654" y="1486154"/>
            <a:ext cx="2514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DO</a:t>
            </a:r>
          </a:p>
          <a:p>
            <a:pPr algn="ctr"/>
            <a:r>
              <a:rPr lang="en-US" sz="1200" dirty="0"/>
              <a:t>SDG&amp;E 1-in-2, August Peak Day,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4373-9D75-4B89-97A7-62B716C3BB40}"/>
              </a:ext>
            </a:extLst>
          </p:cNvPr>
          <p:cNvSpPr txBox="1"/>
          <p:nvPr/>
        </p:nvSpPr>
        <p:spPr>
          <a:xfrm>
            <a:off x="1959408" y="1494672"/>
            <a:ext cx="2514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Non-Res DA</a:t>
            </a:r>
          </a:p>
          <a:p>
            <a:pPr algn="ctr"/>
            <a:r>
              <a:rPr lang="en-US" sz="1200" dirty="0"/>
              <a:t>SDG&amp;E 1-in-2, August Peak Day,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FDB48C-29E0-4C34-AB68-6A649C796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38" y="1956337"/>
            <a:ext cx="4258945" cy="32004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2A3059-A5E1-44C8-8163-4288112C9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33" y="1956337"/>
            <a:ext cx="4258945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578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8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SDG&amp;E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Ex-Ante Load Impact Forecast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31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6E5B6A-533E-46EC-9207-C0DC0B836F68}"/>
              </a:ext>
            </a:extLst>
          </p:cNvPr>
          <p:cNvSpPr txBox="1"/>
          <p:nvPr/>
        </p:nvSpPr>
        <p:spPr>
          <a:xfrm>
            <a:off x="6208972" y="128088"/>
            <a:ext cx="2183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SDG&amp;E 1-in-2, August Peak Day</a:t>
            </a:r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4AEEAB45-668B-4C55-86E9-1EAAFD05E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572773"/>
              </p:ext>
            </p:extLst>
          </p:nvPr>
        </p:nvGraphicFramePr>
        <p:xfrm>
          <a:off x="3379350" y="4062688"/>
          <a:ext cx="8193978" cy="1668939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230836">
                  <a:extLst>
                    <a:ext uri="{9D8B030D-6E8A-4147-A177-3AD203B41FA5}">
                      <a16:colId xmlns:a16="http://schemas.microsoft.com/office/drawing/2014/main" val="3512970900"/>
                    </a:ext>
                  </a:extLst>
                </a:gridCol>
                <a:gridCol w="1230836">
                  <a:extLst>
                    <a:ext uri="{9D8B030D-6E8A-4147-A177-3AD203B41FA5}">
                      <a16:colId xmlns:a16="http://schemas.microsoft.com/office/drawing/2014/main" val="502596404"/>
                    </a:ext>
                  </a:extLst>
                </a:gridCol>
                <a:gridCol w="1230836">
                  <a:extLst>
                    <a:ext uri="{9D8B030D-6E8A-4147-A177-3AD203B41FA5}">
                      <a16:colId xmlns:a16="http://schemas.microsoft.com/office/drawing/2014/main" val="3271920199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2490147202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749543209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1390787283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1887165127"/>
                    </a:ext>
                  </a:extLst>
                </a:gridCol>
                <a:gridCol w="900294">
                  <a:extLst>
                    <a:ext uri="{9D8B030D-6E8A-4147-A177-3AD203B41FA5}">
                      <a16:colId xmlns:a16="http://schemas.microsoft.com/office/drawing/2014/main" val="849638608"/>
                    </a:ext>
                  </a:extLst>
                </a:gridCol>
              </a:tblGrid>
              <a:tr h="246277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Program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Estimate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# of Accounts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Aggregate (MW)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Per-Customer (kW)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81607"/>
                  </a:ext>
                </a:extLst>
              </a:tr>
              <a:tr h="373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Ref. 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Ref. 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12419"/>
                  </a:ext>
                </a:extLst>
              </a:tr>
              <a:tr h="246277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PY2021 Forecast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10.6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22.0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101.4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51156"/>
                  </a:ext>
                </a:extLst>
              </a:tr>
              <a:tr h="246277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  <a:cs typeface="Calibri" panose="020F0502020204030204" pitchFamily="34" charset="0"/>
                        </a:rPr>
                        <a:t>PY2020 Forecast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120.0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5514"/>
                  </a:ext>
                </a:extLst>
              </a:tr>
              <a:tr h="2462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Non-Res 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PY2021 Forecast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208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20.4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16.9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98.3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656"/>
                  </a:ext>
                </a:extLst>
              </a:tr>
              <a:tr h="246277">
                <a:tc vMerge="1">
                  <a:txBody>
                    <a:bodyPr/>
                    <a:lstStyle/>
                    <a:p>
                      <a:pPr algn="l"/>
                      <a:endParaRPr lang="en-US" sz="1100" b="1" dirty="0">
                        <a:solidFill>
                          <a:srgbClr val="C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rgbClr val="C00000"/>
                          </a:solidFill>
                          <a:latin typeface="+mj-lt"/>
                          <a:cs typeface="Calibri" panose="020F0502020204030204" pitchFamily="34" charset="0"/>
                        </a:rPr>
                        <a:t>PY2020 Forecast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167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16.0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9.1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95.8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42073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34B90B1D-0CC1-4FA4-BEF6-3EAFF709E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898038"/>
              </p:ext>
            </p:extLst>
          </p:nvPr>
        </p:nvGraphicFramePr>
        <p:xfrm>
          <a:off x="3642889" y="236476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00768EE-DF64-4FBB-9C4D-DDC67DF99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908427"/>
              </p:ext>
            </p:extLst>
          </p:nvPr>
        </p:nvGraphicFramePr>
        <p:xfrm>
          <a:off x="7476339" y="272679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895BC69-CFCB-4DE0-AE8C-5E9C6B44E06D}"/>
              </a:ext>
            </a:extLst>
          </p:cNvPr>
          <p:cNvSpPr/>
          <p:nvPr/>
        </p:nvSpPr>
        <p:spPr>
          <a:xfrm>
            <a:off x="7057076" y="3975618"/>
            <a:ext cx="997425" cy="182614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7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EFA16A-C4E8-4BCE-ABA1-79D74D80A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EFC647-1A7E-4948-8C87-0BFFF5C94D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792321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568FB-8947-8F4D-B525-8691CFB31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76723" cy="6858000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6CD41E0-64FB-EA4D-B667-02F2C25A471B}"/>
              </a:ext>
            </a:extLst>
          </p:cNvPr>
          <p:cNvSpPr txBox="1">
            <a:spLocks/>
          </p:cNvSpPr>
          <p:nvPr/>
        </p:nvSpPr>
        <p:spPr>
          <a:xfrm>
            <a:off x="8515931" y="7923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478B7-6CD7-5649-8730-9D62755AA828}"/>
              </a:ext>
            </a:extLst>
          </p:cNvPr>
          <p:cNvSpPr/>
          <p:nvPr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rgbClr val="1A1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8C1164-537E-7E4D-B68F-EB2BBBBCAA51}"/>
              </a:ext>
            </a:extLst>
          </p:cNvPr>
          <p:cNvSpPr/>
          <p:nvPr/>
        </p:nvSpPr>
        <p:spPr>
          <a:xfrm>
            <a:off x="1533674" y="730893"/>
            <a:ext cx="456232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Key Findings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86EC5F4-2D9D-9149-8E77-8DF6464F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1329"/>
            <a:ext cx="11398822" cy="1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56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2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Statewide Ex-Post Impacts</a:t>
            </a:r>
            <a:endParaRPr lang="en-US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33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527007D-55A8-426C-93F1-9928B254F021}"/>
              </a:ext>
            </a:extLst>
          </p:cNvPr>
          <p:cNvSpPr txBox="1">
            <a:spLocks/>
          </p:cNvSpPr>
          <p:nvPr/>
        </p:nvSpPr>
        <p:spPr>
          <a:xfrm>
            <a:off x="3519324" y="4287296"/>
            <a:ext cx="5506576" cy="3453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000" b="0" i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550" marR="0" indent="-1619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508000" marR="0" indent="-1603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749300" marR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908050" marR="0" indent="-109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4625" marR="0" lvl="1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F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GT Eesti Display Light" panose="020B0604020202020204" charset="0"/>
              </a:rPr>
              <a:t>*Results shown for summer months only (May through October)</a:t>
            </a:r>
          </a:p>
          <a:p>
            <a:pPr marL="336550" marR="0" lvl="1" indent="-161925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F00"/>
              </a:buClr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GT Eesti Display Light" panose="020B060402020202020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391643-666D-431C-A984-BC443CD3B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69930"/>
              </p:ext>
            </p:extLst>
          </p:nvPr>
        </p:nvGraphicFramePr>
        <p:xfrm>
          <a:off x="3307404" y="552203"/>
          <a:ext cx="8595357" cy="363994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15312">
                  <a:extLst>
                    <a:ext uri="{9D8B030D-6E8A-4147-A177-3AD203B41FA5}">
                      <a16:colId xmlns:a16="http://schemas.microsoft.com/office/drawing/2014/main" val="3839471020"/>
                    </a:ext>
                  </a:extLst>
                </a:gridCol>
                <a:gridCol w="915312">
                  <a:extLst>
                    <a:ext uri="{9D8B030D-6E8A-4147-A177-3AD203B41FA5}">
                      <a16:colId xmlns:a16="http://schemas.microsoft.com/office/drawing/2014/main" val="774649235"/>
                    </a:ext>
                  </a:extLst>
                </a:gridCol>
                <a:gridCol w="727007">
                  <a:extLst>
                    <a:ext uri="{9D8B030D-6E8A-4147-A177-3AD203B41FA5}">
                      <a16:colId xmlns:a16="http://schemas.microsoft.com/office/drawing/2014/main" val="3400898189"/>
                    </a:ext>
                  </a:extLst>
                </a:gridCol>
                <a:gridCol w="727007">
                  <a:extLst>
                    <a:ext uri="{9D8B030D-6E8A-4147-A177-3AD203B41FA5}">
                      <a16:colId xmlns:a16="http://schemas.microsoft.com/office/drawing/2014/main" val="567152393"/>
                    </a:ext>
                  </a:extLst>
                </a:gridCol>
                <a:gridCol w="727007">
                  <a:extLst>
                    <a:ext uri="{9D8B030D-6E8A-4147-A177-3AD203B41FA5}">
                      <a16:colId xmlns:a16="http://schemas.microsoft.com/office/drawing/2014/main" val="3558529697"/>
                    </a:ext>
                  </a:extLst>
                </a:gridCol>
                <a:gridCol w="727007">
                  <a:extLst>
                    <a:ext uri="{9D8B030D-6E8A-4147-A177-3AD203B41FA5}">
                      <a16:colId xmlns:a16="http://schemas.microsoft.com/office/drawing/2014/main" val="562194066"/>
                    </a:ext>
                  </a:extLst>
                </a:gridCol>
                <a:gridCol w="727007">
                  <a:extLst>
                    <a:ext uri="{9D8B030D-6E8A-4147-A177-3AD203B41FA5}">
                      <a16:colId xmlns:a16="http://schemas.microsoft.com/office/drawing/2014/main" val="3421946025"/>
                    </a:ext>
                  </a:extLst>
                </a:gridCol>
                <a:gridCol w="727007">
                  <a:extLst>
                    <a:ext uri="{9D8B030D-6E8A-4147-A177-3AD203B41FA5}">
                      <a16:colId xmlns:a16="http://schemas.microsoft.com/office/drawing/2014/main" val="1042443691"/>
                    </a:ext>
                  </a:extLst>
                </a:gridCol>
                <a:gridCol w="800897">
                  <a:extLst>
                    <a:ext uri="{9D8B030D-6E8A-4147-A177-3AD203B41FA5}">
                      <a16:colId xmlns:a16="http://schemas.microsoft.com/office/drawing/2014/main" val="1169320413"/>
                    </a:ext>
                  </a:extLst>
                </a:gridCol>
                <a:gridCol w="800897">
                  <a:extLst>
                    <a:ext uri="{9D8B030D-6E8A-4147-A177-3AD203B41FA5}">
                      <a16:colId xmlns:a16="http://schemas.microsoft.com/office/drawing/2014/main" val="118547455"/>
                    </a:ext>
                  </a:extLst>
                </a:gridCol>
                <a:gridCol w="800897">
                  <a:extLst>
                    <a:ext uri="{9D8B030D-6E8A-4147-A177-3AD203B41FA5}">
                      <a16:colId xmlns:a16="http://schemas.microsoft.com/office/drawing/2014/main" val="1765221586"/>
                    </a:ext>
                  </a:extLst>
                </a:gridCol>
              </a:tblGrid>
              <a:tr h="496909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Program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Nominations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Overall</a:t>
                      </a:r>
                      <a:b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Dispatched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Reporting Hour</a:t>
                      </a:r>
                      <a:b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Dispatched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>
                          <a:solidFill>
                            <a:schemeClr val="bg1"/>
                          </a:solidFill>
                          <a:effectLst/>
                        </a:rPr>
                        <a:t>Ex-Post Analysis</a:t>
                      </a:r>
                      <a:endParaRPr lang="en-US" sz="1200" b="1" kern="900" spc="2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607068"/>
                  </a:ext>
                </a:extLst>
              </a:tr>
              <a:tr h="66254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# Accts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>
                          <a:solidFill>
                            <a:schemeClr val="bg1"/>
                          </a:solidFill>
                          <a:effectLst/>
                        </a:rPr>
                        <a:t>Capacity (MW)</a:t>
                      </a:r>
                      <a:endParaRPr lang="en-US" sz="1200" b="1" kern="900" spc="2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# Accts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Capacity (MW)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# Accts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Capacity (MW)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Impact (MW)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% Delivered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Adj. % Delivered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33441"/>
                  </a:ext>
                </a:extLst>
              </a:tr>
              <a:tr h="300084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PG&amp;E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21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  <a:highlight>
                            <a:srgbClr val="000000"/>
                          </a:highlight>
                        </a:rPr>
                        <a:t>XXX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21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  <a:highlight>
                            <a:srgbClr val="000000"/>
                          </a:highlight>
                        </a:rPr>
                        <a:t>XXX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14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  <a:highlight>
                            <a:srgbClr val="000000"/>
                          </a:highlight>
                        </a:rPr>
                        <a:t>XXX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  <a:highlight>
                            <a:srgbClr val="000000"/>
                          </a:highlight>
                        </a:rPr>
                        <a:t>XXX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  <a:highlight>
                            <a:srgbClr val="000000"/>
                          </a:highlight>
                        </a:rPr>
                        <a:t>XXX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  <a:highlight>
                            <a:srgbClr val="000000"/>
                          </a:highlight>
                        </a:rPr>
                        <a:t>XXX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2105081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879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50.1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365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13.5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345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12.4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13.0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96%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105%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164745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SCE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392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9.3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312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7.6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308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7.5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4.0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53%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53%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76897"/>
                  </a:ext>
                </a:extLst>
              </a:tr>
              <a:tr h="450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DO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270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3.8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203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2.9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198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2.8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2.0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70%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71%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05443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SDG&amp;E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43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1.1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46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1.1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43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1.0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0.3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25%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26%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4338950"/>
                  </a:ext>
                </a:extLst>
              </a:tr>
              <a:tr h="450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DO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131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3.2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133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3.4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133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3.4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1.0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30%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30%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591966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EE34B2B-054F-47EB-9735-5C61CDD29286}"/>
              </a:ext>
            </a:extLst>
          </p:cNvPr>
          <p:cNvSpPr/>
          <p:nvPr/>
        </p:nvSpPr>
        <p:spPr>
          <a:xfrm>
            <a:off x="9498789" y="497298"/>
            <a:ext cx="2403971" cy="3789997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0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83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Statewide System Peak Hour </a:t>
            </a:r>
            <a:r>
              <a:rPr lang="en-US" sz="16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Sep 8, 2021 (HE18)</a:t>
            </a:r>
            <a:endParaRPr lang="en-US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34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72F549E-6B98-46FB-9D23-6B47E336A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91176"/>
              </p:ext>
            </p:extLst>
          </p:nvPr>
        </p:nvGraphicFramePr>
        <p:xfrm>
          <a:off x="3655077" y="603863"/>
          <a:ext cx="7335287" cy="32872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96072">
                  <a:extLst>
                    <a:ext uri="{9D8B030D-6E8A-4147-A177-3AD203B41FA5}">
                      <a16:colId xmlns:a16="http://schemas.microsoft.com/office/drawing/2014/main" val="3839471020"/>
                    </a:ext>
                  </a:extLst>
                </a:gridCol>
                <a:gridCol w="1196072">
                  <a:extLst>
                    <a:ext uri="{9D8B030D-6E8A-4147-A177-3AD203B41FA5}">
                      <a16:colId xmlns:a16="http://schemas.microsoft.com/office/drawing/2014/main" val="774649235"/>
                    </a:ext>
                  </a:extLst>
                </a:gridCol>
                <a:gridCol w="950007">
                  <a:extLst>
                    <a:ext uri="{9D8B030D-6E8A-4147-A177-3AD203B41FA5}">
                      <a16:colId xmlns:a16="http://schemas.microsoft.com/office/drawing/2014/main" val="3400898189"/>
                    </a:ext>
                  </a:extLst>
                </a:gridCol>
                <a:gridCol w="950007">
                  <a:extLst>
                    <a:ext uri="{9D8B030D-6E8A-4147-A177-3AD203B41FA5}">
                      <a16:colId xmlns:a16="http://schemas.microsoft.com/office/drawing/2014/main" val="3558529697"/>
                    </a:ext>
                  </a:extLst>
                </a:gridCol>
                <a:gridCol w="950007">
                  <a:extLst>
                    <a:ext uri="{9D8B030D-6E8A-4147-A177-3AD203B41FA5}">
                      <a16:colId xmlns:a16="http://schemas.microsoft.com/office/drawing/2014/main" val="3421946025"/>
                    </a:ext>
                  </a:extLst>
                </a:gridCol>
                <a:gridCol w="1046561">
                  <a:extLst>
                    <a:ext uri="{9D8B030D-6E8A-4147-A177-3AD203B41FA5}">
                      <a16:colId xmlns:a16="http://schemas.microsoft.com/office/drawing/2014/main" val="1661265584"/>
                    </a:ext>
                  </a:extLst>
                </a:gridCol>
                <a:gridCol w="1046561">
                  <a:extLst>
                    <a:ext uri="{9D8B030D-6E8A-4147-A177-3AD203B41FA5}">
                      <a16:colId xmlns:a16="http://schemas.microsoft.com/office/drawing/2014/main" val="1169320413"/>
                    </a:ext>
                  </a:extLst>
                </a:gridCol>
              </a:tblGrid>
              <a:tr h="85375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Program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Dispatched Accounts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Dispatched MW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Ex-Post </a:t>
                      </a:r>
                      <a:b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Impact MW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Ex-Post</a:t>
                      </a:r>
                      <a:b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% Delivered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Temp </a:t>
                      </a:r>
                      <a:b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(F)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07068"/>
                  </a:ext>
                </a:extLst>
              </a:tr>
              <a:tr h="294392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PG&amp;E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2105081"/>
                  </a:ext>
                </a:extLst>
              </a:tr>
              <a:tr h="418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164745"/>
                  </a:ext>
                </a:extLst>
              </a:tr>
              <a:tr h="418626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SCE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76897"/>
                  </a:ext>
                </a:extLst>
              </a:tr>
              <a:tr h="441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DO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05443"/>
                  </a:ext>
                </a:extLst>
              </a:tr>
              <a:tr h="418626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SDG&amp;E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4338950"/>
                  </a:ext>
                </a:extLst>
              </a:tr>
              <a:tr h="441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DO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591966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CEA2B25-EF1F-47F0-8E3A-B3077A575806}"/>
              </a:ext>
            </a:extLst>
          </p:cNvPr>
          <p:cNvSpPr/>
          <p:nvPr/>
        </p:nvSpPr>
        <p:spPr>
          <a:xfrm>
            <a:off x="7913182" y="561283"/>
            <a:ext cx="2086852" cy="337236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3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2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Statewide Ex-Ante Impacts</a:t>
            </a:r>
            <a:endParaRPr lang="en-US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35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527007D-55A8-426C-93F1-9928B254F021}"/>
              </a:ext>
            </a:extLst>
          </p:cNvPr>
          <p:cNvSpPr txBox="1">
            <a:spLocks/>
          </p:cNvSpPr>
          <p:nvPr/>
        </p:nvSpPr>
        <p:spPr>
          <a:xfrm>
            <a:off x="3519324" y="4287296"/>
            <a:ext cx="5506576" cy="3453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000" b="0" i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550" marR="0" indent="-1619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508000" marR="0" indent="-1603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749300" marR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908050" marR="0" indent="-1095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4050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8622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194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776663" indent="-233363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4625" marR="0" lvl="1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F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GT Eesti Display Light" panose="020B0604020202020204" charset="0"/>
              </a:rPr>
              <a:t>*Results shown for summer months only (May through October)</a:t>
            </a:r>
          </a:p>
          <a:p>
            <a:pPr marL="336550" marR="0" lvl="1" indent="-161925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F00"/>
              </a:buClr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GT Eesti Display Light" panose="020B060402020202020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391643-666D-431C-A984-BC443CD3B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65972"/>
              </p:ext>
            </p:extLst>
          </p:nvPr>
        </p:nvGraphicFramePr>
        <p:xfrm>
          <a:off x="3307404" y="552203"/>
          <a:ext cx="8015590" cy="363994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05601">
                  <a:extLst>
                    <a:ext uri="{9D8B030D-6E8A-4147-A177-3AD203B41FA5}">
                      <a16:colId xmlns:a16="http://schemas.microsoft.com/office/drawing/2014/main" val="3839471020"/>
                    </a:ext>
                  </a:extLst>
                </a:gridCol>
                <a:gridCol w="1105601">
                  <a:extLst>
                    <a:ext uri="{9D8B030D-6E8A-4147-A177-3AD203B41FA5}">
                      <a16:colId xmlns:a16="http://schemas.microsoft.com/office/drawing/2014/main" val="774649235"/>
                    </a:ext>
                  </a:extLst>
                </a:gridCol>
                <a:gridCol w="967398">
                  <a:extLst>
                    <a:ext uri="{9D8B030D-6E8A-4147-A177-3AD203B41FA5}">
                      <a16:colId xmlns:a16="http://schemas.microsoft.com/office/drawing/2014/main" val="1169320413"/>
                    </a:ext>
                  </a:extLst>
                </a:gridCol>
                <a:gridCol w="967398">
                  <a:extLst>
                    <a:ext uri="{9D8B030D-6E8A-4147-A177-3AD203B41FA5}">
                      <a16:colId xmlns:a16="http://schemas.microsoft.com/office/drawing/2014/main" val="118547455"/>
                    </a:ext>
                  </a:extLst>
                </a:gridCol>
                <a:gridCol w="967398">
                  <a:extLst>
                    <a:ext uri="{9D8B030D-6E8A-4147-A177-3AD203B41FA5}">
                      <a16:colId xmlns:a16="http://schemas.microsoft.com/office/drawing/2014/main" val="1765221586"/>
                    </a:ext>
                  </a:extLst>
                </a:gridCol>
                <a:gridCol w="967398">
                  <a:extLst>
                    <a:ext uri="{9D8B030D-6E8A-4147-A177-3AD203B41FA5}">
                      <a16:colId xmlns:a16="http://schemas.microsoft.com/office/drawing/2014/main" val="3998462545"/>
                    </a:ext>
                  </a:extLst>
                </a:gridCol>
                <a:gridCol w="967398">
                  <a:extLst>
                    <a:ext uri="{9D8B030D-6E8A-4147-A177-3AD203B41FA5}">
                      <a16:colId xmlns:a16="http://schemas.microsoft.com/office/drawing/2014/main" val="3852797476"/>
                    </a:ext>
                  </a:extLst>
                </a:gridCol>
                <a:gridCol w="967398">
                  <a:extLst>
                    <a:ext uri="{9D8B030D-6E8A-4147-A177-3AD203B41FA5}">
                      <a16:colId xmlns:a16="http://schemas.microsoft.com/office/drawing/2014/main" val="3540322169"/>
                    </a:ext>
                  </a:extLst>
                </a:gridCol>
              </a:tblGrid>
              <a:tr h="496909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</a:rPr>
                        <a:t>Program</a:t>
                      </a: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Enrollment Forecast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Aggregate Impact Forecast (MW)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200" b="1" kern="900" spc="2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07068"/>
                  </a:ext>
                </a:extLst>
              </a:tr>
              <a:tr h="66254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2027-2032</a:t>
                      </a:r>
                      <a:b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(Each Year)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2027-2032</a:t>
                      </a:r>
                      <a:b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lang="en-US" sz="1200" b="1" kern="900" spc="2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(Each Year)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33441"/>
                  </a:ext>
                </a:extLst>
              </a:tr>
              <a:tr h="300084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PG&amp;E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0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6,972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6,972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0.0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1.3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1.3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2105081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1,505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1,505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1,505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37.1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37.1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37.1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164745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SCE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410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410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410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4.2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4.2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4.2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76897"/>
                  </a:ext>
                </a:extLst>
              </a:tr>
              <a:tr h="450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DO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290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290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290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1.7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1.7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1.7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05443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SDG&amp;E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DA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105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107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116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2.3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2.4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2.6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54338950"/>
                  </a:ext>
                </a:extLst>
              </a:tr>
              <a:tr h="450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Non-res DO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208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212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227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3.5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>
                          <a:effectLst/>
                        </a:rPr>
                        <a:t>3.6</a:t>
                      </a:r>
                      <a:endParaRPr lang="en-US" sz="1200" kern="900" spc="2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900" spc="20" dirty="0">
                          <a:effectLst/>
                        </a:rPr>
                        <a:t>3.8</a:t>
                      </a:r>
                      <a:endParaRPr lang="en-US" sz="1200" kern="900" spc="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5786" marR="55786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591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411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0B19-9997-4BEB-B52F-8A42A658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AEG Team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D9331-EA75-4838-919F-FA4507F7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latin typeface="GT Eesti Display" pitchFamily="2" charset="77"/>
                <a:ea typeface="Jost Medium Roman" pitchFamily="2" charset="77"/>
              </a:rPr>
              <a:pPr algn="r"/>
              <a:t>36</a:t>
            </a:fld>
            <a:endParaRPr lang="en-US" sz="1050">
              <a:latin typeface="GT Eesti Display" pitchFamily="2" charset="77"/>
              <a:ea typeface="Jost Medium Roman" pitchFamily="2" charset="77"/>
            </a:endParaRPr>
          </a:p>
        </p:txBody>
      </p:sp>
      <p:pic>
        <p:nvPicPr>
          <p:cNvPr id="32" name="Picture Placeholder 3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1D4145E-1569-4AEB-8909-9512F4E757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8493C-0A06-4639-AD33-0199AB051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Kelly Marrin</a:t>
            </a:r>
          </a:p>
          <a:p>
            <a:r>
              <a:rPr lang="en-US" i="1" dirty="0"/>
              <a:t>Project Director</a:t>
            </a:r>
          </a:p>
        </p:txBody>
      </p:sp>
      <p:pic>
        <p:nvPicPr>
          <p:cNvPr id="34" name="Picture Placeholder 3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9497C60-A863-4F2C-8BDB-6B8CBC463F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B220FB-5068-463E-8882-6C18F4F2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Abigail Nguyen</a:t>
            </a:r>
          </a:p>
          <a:p>
            <a:r>
              <a:rPr lang="en-US" i="1" dirty="0"/>
              <a:t>Project Manager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FF502B-C68D-4150-BF0D-0680D298BD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Xijun Zhang</a:t>
            </a:r>
          </a:p>
          <a:p>
            <a:r>
              <a:rPr lang="en-US" i="1" dirty="0"/>
              <a:t>Analysis Lead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5F97706-00A1-4A30-A64B-30F38EA8EB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5B116A3-E3F2-4D22-8050-2DECAD54E9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Maggie Buffum</a:t>
            </a:r>
          </a:p>
          <a:p>
            <a:r>
              <a:rPr lang="en-US" i="1" dirty="0"/>
              <a:t>Analysis Support</a:t>
            </a:r>
          </a:p>
        </p:txBody>
      </p:sp>
      <p:pic>
        <p:nvPicPr>
          <p:cNvPr id="50" name="Picture Placeholder 49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C7AB94F0-125A-43F8-B8FA-03E0EADEAD4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277A36C-7F6E-4984-9A93-625FE0F1FA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Dexter Luu</a:t>
            </a:r>
          </a:p>
          <a:p>
            <a:r>
              <a:rPr lang="en-US" i="1" dirty="0"/>
              <a:t>Analysis Support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202000C-C406-48A9-AEB2-CDC7A679101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9BAA9A2-BA0E-48BD-88F3-8099E5175D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650581F-E524-4D85-A11D-485E92DC8F0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9616176-C745-4A40-BF41-83FF1B914D1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78CA1C0-3A5B-47B7-9319-DB85F7C60AC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84B0AA7-9438-4622-A9A0-8B240CB707A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E735422D-6F19-421C-B432-0E3DA45B479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3B6CCBE-1D29-4EB5-A97A-51F12D415F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6127EAA-EF97-4BA7-8EB1-FC46C82160B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52D1799-3B6A-4D3F-959D-8E89BED97F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DB1F5C89-A262-4522-87BE-643D9D106A1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84C21FE-7961-485E-AC48-FB5361F5A44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453205-57D5-47B9-9D97-B11009073B5A}"/>
              </a:ext>
            </a:extLst>
          </p:cNvPr>
          <p:cNvSpPr/>
          <p:nvPr/>
        </p:nvSpPr>
        <p:spPr>
          <a:xfrm>
            <a:off x="7743217" y="1488332"/>
            <a:ext cx="3540868" cy="449418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84067889-243A-49C7-8BB8-3DF8064556D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634" y="1599741"/>
            <a:ext cx="885825" cy="884559"/>
          </a:xfrm>
        </p:spPr>
      </p:pic>
      <p:pic>
        <p:nvPicPr>
          <p:cNvPr id="6" name="Picture Placeholder 5" descr="A picture containing person, outdoor, person, lady&#10;&#10;Description automatically generated">
            <a:extLst>
              <a:ext uri="{FF2B5EF4-FFF2-40B4-BE49-F238E27FC236}">
                <a16:creationId xmlns:a16="http://schemas.microsoft.com/office/drawing/2014/main" id="{B9D6C137-AFFF-44FE-B3D1-8B516A9F88A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E3D1374B-8BB2-4299-AC49-126C00CB7A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0926F0-28F2-4A28-9173-CD052AA83202}"/>
              </a:ext>
            </a:extLst>
          </p:cNvPr>
          <p:cNvSpPr/>
          <p:nvPr/>
        </p:nvSpPr>
        <p:spPr>
          <a:xfrm>
            <a:off x="400171" y="4786008"/>
            <a:ext cx="7343045" cy="119650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89A109-6EAF-4F97-88E0-0CA7B7CDB67C}"/>
              </a:ext>
            </a:extLst>
          </p:cNvPr>
          <p:cNvSpPr/>
          <p:nvPr/>
        </p:nvSpPr>
        <p:spPr>
          <a:xfrm>
            <a:off x="4193931" y="3713561"/>
            <a:ext cx="7343045" cy="119650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43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dark forest&#10;&#10;Description automatically generated">
            <a:extLst>
              <a:ext uri="{FF2B5EF4-FFF2-40B4-BE49-F238E27FC236}">
                <a16:creationId xmlns:a16="http://schemas.microsoft.com/office/drawing/2014/main" id="{E7278929-DA9C-5042-808F-53A84B0DE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2EBE45-F1CB-4A40-B935-DFBD09C1CE91}"/>
              </a:ext>
            </a:extLst>
          </p:cNvPr>
          <p:cNvSpPr/>
          <p:nvPr/>
        </p:nvSpPr>
        <p:spPr>
          <a:xfrm>
            <a:off x="1075865" y="0"/>
            <a:ext cx="53936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B90B83-EFBB-0B40-A149-C4190196A8DA}"/>
              </a:ext>
            </a:extLst>
          </p:cNvPr>
          <p:cNvSpPr/>
          <p:nvPr/>
        </p:nvSpPr>
        <p:spPr>
          <a:xfrm>
            <a:off x="1607263" y="899711"/>
            <a:ext cx="5393611" cy="8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dirty="0">
                <a:solidFill>
                  <a:schemeClr val="bg1"/>
                </a:solidFill>
                <a:latin typeface="GT Eesti Display Medium" pitchFamily="2" charset="77"/>
                <a:ea typeface="Jost Bold Roman" pitchFamily="2" charset="77"/>
              </a:rPr>
              <a:t>Thank You.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7002137A-498D-9347-822E-627CF9A4C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2982" y="5282295"/>
            <a:ext cx="2298836" cy="8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47C88FF-CCEF-4DD8-B895-31DF0923A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10983"/>
              </p:ext>
            </p:extLst>
          </p:nvPr>
        </p:nvGraphicFramePr>
        <p:xfrm>
          <a:off x="3361539" y="62005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97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Program Description</a:t>
            </a:r>
            <a:endParaRPr lang="en-US" sz="32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4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BE9A-5585-4069-8429-9858821D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Program Descriptions</a:t>
            </a:r>
            <a:br>
              <a:rPr lang="en-US" sz="2800" dirty="0"/>
            </a:br>
            <a:r>
              <a:rPr lang="en-US" sz="2800" dirty="0"/>
              <a:t>by IOU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C67A8E-57E4-401F-83B5-E1AFC7FD7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5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F36E97B-A2B8-4EEE-875D-3F5F365E2747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854233460"/>
              </p:ext>
            </p:extLst>
          </p:nvPr>
        </p:nvGraphicFramePr>
        <p:xfrm>
          <a:off x="3385500" y="386071"/>
          <a:ext cx="8139113" cy="582152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8875">
                  <a:extLst>
                    <a:ext uri="{9D8B030D-6E8A-4147-A177-3AD203B41FA5}">
                      <a16:colId xmlns:a16="http://schemas.microsoft.com/office/drawing/2014/main" val="2773201486"/>
                    </a:ext>
                  </a:extLst>
                </a:gridCol>
                <a:gridCol w="2226746">
                  <a:extLst>
                    <a:ext uri="{9D8B030D-6E8A-4147-A177-3AD203B41FA5}">
                      <a16:colId xmlns:a16="http://schemas.microsoft.com/office/drawing/2014/main" val="933074076"/>
                    </a:ext>
                  </a:extLst>
                </a:gridCol>
                <a:gridCol w="2226746">
                  <a:extLst>
                    <a:ext uri="{9D8B030D-6E8A-4147-A177-3AD203B41FA5}">
                      <a16:colId xmlns:a16="http://schemas.microsoft.com/office/drawing/2014/main" val="2877153976"/>
                    </a:ext>
                  </a:extLst>
                </a:gridCol>
                <a:gridCol w="2226746">
                  <a:extLst>
                    <a:ext uri="{9D8B030D-6E8A-4147-A177-3AD203B41FA5}">
                      <a16:colId xmlns:a16="http://schemas.microsoft.com/office/drawing/2014/main" val="1218662452"/>
                    </a:ext>
                  </a:extLst>
                </a:gridCol>
              </a:tblGrid>
              <a:tr h="55149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GT Eesti Display Light" panose="020B060402020202020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GT Eesti Display Light" panose="020B0604020202020204" charset="0"/>
                        </a:rPr>
                        <a:t>PG&amp;E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GT Eesti Display Light" panose="020B0604020202020204" charset="0"/>
                        </a:rPr>
                        <a:t>SCE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GT Eesti Display Light" panose="020B0604020202020204" charset="0"/>
                        </a:rPr>
                        <a:t>SDG&amp;E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71119"/>
                  </a:ext>
                </a:extLst>
              </a:tr>
              <a:tr h="77803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GT Eesti Display Light" panose="020B0604020202020204" charset="0"/>
                        </a:rPr>
                        <a:t>Active 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Residential Day Ahead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Non-Residential Day Ahead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Non-Residential Day Ahead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Non-Residential Day 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Non-Residential Day Ahead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Non-Residential Day 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563660"/>
                  </a:ext>
                </a:extLst>
              </a:tr>
              <a:tr h="77803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GT Eesti Display Light" panose="020B0604020202020204" charset="0"/>
                        </a:rPr>
                        <a:t>Products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Prescribed DA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Elect DA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Elect+ 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DA 1-6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DO 1-6 Hour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DA 11-7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DA 1-9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DO 11-7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DO 1-9 Hour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37951"/>
                  </a:ext>
                </a:extLst>
              </a:tr>
              <a:tr h="55149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GT Eesti Display Light" panose="020B0604020202020204" charset="0"/>
                        </a:rPr>
                        <a:t>Dispatch Window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1 PM – 9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3 PM – 9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11 AM – 7 PM or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1 PM – 9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670516"/>
                  </a:ext>
                </a:extLst>
              </a:tr>
              <a:tr h="55149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GT Eesti Display Light" panose="020B0604020202020204" charset="0"/>
                        </a:rPr>
                        <a:t>Event Trigger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CAISO Market Awards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CAISO Market Awards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CAISO Market Awards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985925"/>
                  </a:ext>
                </a:extLst>
              </a:tr>
              <a:tr h="55149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GT Eesti Display Light" panose="020B0604020202020204" charset="0"/>
                        </a:rPr>
                        <a:t>Eligible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May – October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non-holiday weekdays, 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option for weekends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Year-Round 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non-holiday weekdays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May – October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non-holiday weekdays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827278"/>
                  </a:ext>
                </a:extLst>
              </a:tr>
              <a:tr h="77803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GT Eesti Display Light" panose="020B0604020202020204" charset="0"/>
                        </a:rPr>
                        <a:t>Event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1-4 hours, 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2-6 hours, 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1-8 hours</a:t>
                      </a:r>
                    </a:p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or 1-24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1-6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2-4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621691"/>
                  </a:ext>
                </a:extLst>
              </a:tr>
              <a:tr h="55149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GT Eesti Display Light" panose="020B0604020202020204" charset="0"/>
                        </a:rPr>
                        <a:t>Event day limit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GT Eesti Display Light" panose="020B0604020202020204" charset="0"/>
                        </a:rPr>
                        <a:t>6 events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5 events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6 events per month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777755"/>
                  </a:ext>
                </a:extLst>
              </a:tr>
              <a:tr h="55149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GT Eesti Display Light" panose="020B0604020202020204" charset="0"/>
                        </a:rPr>
                        <a:t>Event hour limit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30 hours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30 hours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GT Eesti Display Light" panose="020B0604020202020204" charset="0"/>
                        </a:rPr>
                        <a:t>24 hours per month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71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73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EFA16A-C4E8-4BCE-ABA1-79D74D80A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EFC647-1A7E-4948-8C87-0BFFF5C94D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7923213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568FB-8947-8F4D-B525-8691CFB31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76723" cy="6858000"/>
          </a:xfrm>
          <a:prstGeom prst="rect">
            <a:avLst/>
          </a:prstGeom>
        </p:spPr>
      </p:pic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6CD41E0-64FB-EA4D-B667-02F2C25A471B}"/>
              </a:ext>
            </a:extLst>
          </p:cNvPr>
          <p:cNvSpPr txBox="1">
            <a:spLocks/>
          </p:cNvSpPr>
          <p:nvPr/>
        </p:nvSpPr>
        <p:spPr>
          <a:xfrm>
            <a:off x="8515931" y="7923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478B7-6CD7-5649-8730-9D62755AA828}"/>
              </a:ext>
            </a:extLst>
          </p:cNvPr>
          <p:cNvSpPr/>
          <p:nvPr/>
        </p:nvSpPr>
        <p:spPr>
          <a:xfrm>
            <a:off x="1088570" y="0"/>
            <a:ext cx="5421412" cy="6858000"/>
          </a:xfrm>
          <a:prstGeom prst="rect">
            <a:avLst/>
          </a:prstGeom>
          <a:solidFill>
            <a:srgbClr val="1A1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143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8C1164-537E-7E4D-B68F-EB2BBBBCAA51}"/>
              </a:ext>
            </a:extLst>
          </p:cNvPr>
          <p:cNvSpPr/>
          <p:nvPr/>
        </p:nvSpPr>
        <p:spPr>
          <a:xfrm>
            <a:off x="1533674" y="730893"/>
            <a:ext cx="4562326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PG&amp;E</a:t>
            </a:r>
          </a:p>
          <a:p>
            <a:pPr>
              <a:lnSpc>
                <a:spcPts val="4600"/>
              </a:lnSpc>
            </a:pPr>
            <a:r>
              <a:rPr lang="en-US" sz="40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Programs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86EC5F4-2D9D-9149-8E77-8DF6464F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41329"/>
            <a:ext cx="11398822" cy="1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Monthly Nominations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7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4DC322-4E22-47C7-BAF5-401B2C7A2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0877"/>
              </p:ext>
            </p:extLst>
          </p:nvPr>
        </p:nvGraphicFramePr>
        <p:xfrm>
          <a:off x="3406783" y="237292"/>
          <a:ext cx="8139111" cy="23611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5029">
                  <a:extLst>
                    <a:ext uri="{9D8B030D-6E8A-4147-A177-3AD203B41FA5}">
                      <a16:colId xmlns:a16="http://schemas.microsoft.com/office/drawing/2014/main" val="272821108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5424139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2362311605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47785559"/>
                    </a:ext>
                  </a:extLst>
                </a:gridCol>
                <a:gridCol w="1438995">
                  <a:extLst>
                    <a:ext uri="{9D8B030D-6E8A-4147-A177-3AD203B41FA5}">
                      <a16:colId xmlns:a16="http://schemas.microsoft.com/office/drawing/2014/main" val="884197800"/>
                    </a:ext>
                  </a:extLst>
                </a:gridCol>
              </a:tblGrid>
              <a:tr h="196779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Residential DA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DA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72345"/>
                  </a:ext>
                </a:extLst>
              </a:tr>
              <a:tr h="590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Enrolled 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Accounts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Nominated 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Capacity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(MW)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Enrolled 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Accounts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Nominated Capacity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(MW)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31860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May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-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-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701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34.2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40089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June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-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-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750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41.6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29162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July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-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-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938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61.3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62759121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August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-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-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942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60.8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7940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September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23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XXX</a:t>
                      </a:r>
                      <a:endParaRPr lang="en-US" sz="1400" kern="900" spc="2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980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56.0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2016263"/>
                  </a:ext>
                </a:extLst>
              </a:tr>
              <a:tr h="227564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October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19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XXX</a:t>
                      </a:r>
                      <a:endParaRPr lang="en-US" sz="1400" kern="900" spc="2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960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47.0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05233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Avg. Summer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highlight>
                            <a:srgbClr val="F6F6F7"/>
                          </a:highlight>
                        </a:rPr>
                        <a:t>XXX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highlight>
                          <a:srgbClr val="F6F6F7"/>
                        </a:highlight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879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50.1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74099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B017AA0-3EB9-4460-84CC-9D4191FC7D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343876"/>
              </p:ext>
            </p:extLst>
          </p:nvPr>
        </p:nvGraphicFramePr>
        <p:xfrm>
          <a:off x="3406783" y="2684212"/>
          <a:ext cx="3840480" cy="384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F0CDD85-C261-4AA9-82D8-626ABB5B4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871644"/>
              </p:ext>
            </p:extLst>
          </p:nvPr>
        </p:nvGraphicFramePr>
        <p:xfrm>
          <a:off x="7891439" y="287193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6236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3FFA-5225-496A-AFA5-A146C960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3" y="1419346"/>
            <a:ext cx="2203519" cy="1849147"/>
          </a:xfrm>
        </p:spPr>
        <p:txBody>
          <a:bodyPr>
            <a:normAutofit fontScale="90000"/>
          </a:bodyPr>
          <a:lstStyle/>
          <a:p>
            <a:r>
              <a:rPr lang="en-US" sz="2700" u="sng" dirty="0"/>
              <a:t>Key Definitions: </a:t>
            </a:r>
            <a:r>
              <a:rPr lang="en-US" dirty="0"/>
              <a:t>Nomination v. Dispatch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2D20D9-E0BD-4DD3-8AE6-648418B79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8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DB947B8-BE3E-4983-B85C-413632DED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43476"/>
              </p:ext>
            </p:extLst>
          </p:nvPr>
        </p:nvGraphicFramePr>
        <p:xfrm>
          <a:off x="3452239" y="376486"/>
          <a:ext cx="8128000" cy="56306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55168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5496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3047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1197517"/>
                    </a:ext>
                  </a:extLst>
                </a:gridCol>
              </a:tblGrid>
              <a:tr h="5613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Nomination</a:t>
                      </a:r>
                    </a:p>
                    <a:p>
                      <a:r>
                        <a:rPr lang="en-US" sz="1400" dirty="0"/>
                        <a:t>(July)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Dispatch</a:t>
                      </a:r>
                    </a:p>
                    <a:p>
                      <a:r>
                        <a:rPr lang="en-US" sz="1400" dirty="0"/>
                        <a:t>(July Event 1)</a:t>
                      </a:r>
                    </a:p>
                    <a:p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2; HE20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Dispatch</a:t>
                      </a:r>
                    </a:p>
                    <a:p>
                      <a:r>
                        <a:rPr lang="en-US" sz="1400" dirty="0"/>
                        <a:t>(July Event 2)</a:t>
                      </a:r>
                    </a:p>
                    <a:p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1 &amp; 3;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HE20-HE21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2188262"/>
                  </a:ext>
                </a:extLst>
              </a:tr>
              <a:tr h="520640"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Aggregator 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Resource 1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Resource 1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78658"/>
                  </a:ext>
                </a:extLst>
              </a:tr>
              <a:tr h="5206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2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2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94625"/>
                  </a:ext>
                </a:extLst>
              </a:tr>
              <a:tr h="5206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3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3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47525"/>
                  </a:ext>
                </a:extLst>
              </a:tr>
              <a:tr h="520640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Aggregator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4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4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77354"/>
                  </a:ext>
                </a:extLst>
              </a:tr>
              <a:tr h="5206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5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5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49340"/>
                  </a:ext>
                </a:extLst>
              </a:tr>
              <a:tr h="520640">
                <a:tc>
                  <a:txBody>
                    <a:bodyPr/>
                    <a:lstStyle/>
                    <a:p>
                      <a:r>
                        <a:rPr lang="en-US" sz="1400" dirty="0"/>
                        <a:t>Aggregator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6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6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02410"/>
                  </a:ext>
                </a:extLst>
              </a:tr>
              <a:tr h="520640"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Aggregator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Resource 7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Resource 7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37072"/>
                  </a:ext>
                </a:extLst>
              </a:tr>
              <a:tr h="5206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8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8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15505"/>
                  </a:ext>
                </a:extLst>
              </a:tr>
              <a:tr h="5206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9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Resource 9 (</a:t>
                      </a:r>
                      <a:r>
                        <a:rPr lang="en-US" sz="1400" dirty="0" err="1"/>
                        <a:t>SubLAP</a:t>
                      </a:r>
                      <a:r>
                        <a:rPr lang="en-US" sz="1400" dirty="0"/>
                        <a:t>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14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94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43FA21-FACF-7C48-8CE5-9A09E22F0F62}"/>
              </a:ext>
            </a:extLst>
          </p:cNvPr>
          <p:cNvSpPr/>
          <p:nvPr/>
        </p:nvSpPr>
        <p:spPr>
          <a:xfrm>
            <a:off x="-30065" y="0"/>
            <a:ext cx="296261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6F58E-DA21-9D4D-B75E-147EF308B1BE}"/>
              </a:ext>
            </a:extLst>
          </p:cNvPr>
          <p:cNvSpPr/>
          <p:nvPr/>
        </p:nvSpPr>
        <p:spPr>
          <a:xfrm>
            <a:off x="432824" y="1445473"/>
            <a:ext cx="2036837" cy="140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PG&amp;E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GT Eesti Display" pitchFamily="2" charset="77"/>
                <a:ea typeface="Jost Bold Roman" pitchFamily="2" charset="77"/>
              </a:rPr>
              <a:t>Dispatch Summary</a:t>
            </a:r>
            <a:endParaRPr lang="en-US" sz="1600" dirty="0">
              <a:solidFill>
                <a:schemeClr val="bg1"/>
              </a:solidFill>
              <a:latin typeface="GT Eesti Display" pitchFamily="2" charset="77"/>
              <a:ea typeface="Jost Bold Roman" pitchFamily="2" charset="77"/>
            </a:endParaRPr>
          </a:p>
        </p:txBody>
      </p:sp>
      <p:pic>
        <p:nvPicPr>
          <p:cNvPr id="13" name="Picture 12" descr="A picture containing light, clip&#10;&#10;Description automatically generated">
            <a:extLst>
              <a:ext uri="{FF2B5EF4-FFF2-40B4-BE49-F238E27FC236}">
                <a16:creationId xmlns:a16="http://schemas.microsoft.com/office/drawing/2014/main" id="{BF642C74-03D5-724E-90A9-B0C0960F6B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9" y="651074"/>
            <a:ext cx="609734" cy="584775"/>
          </a:xfrm>
          <a:prstGeom prst="rect">
            <a:avLst/>
          </a:prstGeom>
        </p:spPr>
      </p:pic>
      <p:sp>
        <p:nvSpPr>
          <p:cNvPr id="73" name="Slide Number Placeholder 8">
            <a:extLst>
              <a:ext uri="{FF2B5EF4-FFF2-40B4-BE49-F238E27FC236}">
                <a16:creationId xmlns:a16="http://schemas.microsoft.com/office/drawing/2014/main" id="{06F38ADB-5553-054A-9CAE-59AB8BD1E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8F63A3B-78C7-47BE-AE5E-E10140E04643}" type="slidenum">
              <a:rPr lang="en-US" sz="1050" smtClean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pPr algn="r"/>
              <a:t>9</a:t>
            </a:fld>
            <a:endParaRPr lang="en-US" sz="1050" dirty="0">
              <a:solidFill>
                <a:srgbClr val="878787"/>
              </a:solidFill>
              <a:latin typeface="GT Eesti Display" pitchFamily="2" charset="77"/>
              <a:ea typeface="Jost Medium Roman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E77A18-25C6-0A46-977A-465F5484A6E9}"/>
              </a:ext>
            </a:extLst>
          </p:cNvPr>
          <p:cNvSpPr txBox="1"/>
          <p:nvPr/>
        </p:nvSpPr>
        <p:spPr>
          <a:xfrm>
            <a:off x="3519324" y="6275614"/>
            <a:ext cx="53630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rgbClr val="878787"/>
                </a:solidFill>
                <a:latin typeface="GT Eesti Display" pitchFamily="2" charset="77"/>
                <a:ea typeface="Jost Medium Roman" pitchFamily="2" charset="77"/>
              </a:rPr>
              <a:t>Applied Energy Group, Inc. | </a:t>
            </a:r>
            <a:r>
              <a:rPr lang="en-US" sz="1050" dirty="0" err="1">
                <a:solidFill>
                  <a:srgbClr val="878787"/>
                </a:solidFill>
                <a:latin typeface="GT Eesti Display Light" pitchFamily="2" charset="77"/>
                <a:ea typeface="Jost Medium Roman" pitchFamily="2" charset="77"/>
              </a:rPr>
              <a:t>appliedenergygroup.com</a:t>
            </a:r>
            <a:endParaRPr lang="en-US" sz="1050" dirty="0">
              <a:solidFill>
                <a:srgbClr val="878787"/>
              </a:solidFill>
              <a:latin typeface="GT Eesti Display Light" pitchFamily="2" charset="77"/>
              <a:ea typeface="Jost Medium Roma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A691E-9197-8649-94A2-5E17E2DE2E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31" y="6193278"/>
            <a:ext cx="7900416" cy="27432"/>
          </a:xfrm>
          <a:prstGeom prst="rect">
            <a:avLst/>
          </a:prstGeom>
        </p:spPr>
      </p:pic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A1E4683D-5AD1-406F-98F7-4E22F1632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385896"/>
              </p:ext>
            </p:extLst>
          </p:nvPr>
        </p:nvGraphicFramePr>
        <p:xfrm>
          <a:off x="3107284" y="235805"/>
          <a:ext cx="9084716" cy="352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330992AC-B5AB-469A-AD4D-485339AF6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371120"/>
              </p:ext>
            </p:extLst>
          </p:nvPr>
        </p:nvGraphicFramePr>
        <p:xfrm>
          <a:off x="3406783" y="3719945"/>
          <a:ext cx="8139111" cy="23114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5029">
                  <a:extLst>
                    <a:ext uri="{9D8B030D-6E8A-4147-A177-3AD203B41FA5}">
                      <a16:colId xmlns:a16="http://schemas.microsoft.com/office/drawing/2014/main" val="272821108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54241392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2362311605"/>
                    </a:ext>
                  </a:extLst>
                </a:gridCol>
                <a:gridCol w="1675029">
                  <a:extLst>
                    <a:ext uri="{9D8B030D-6E8A-4147-A177-3AD203B41FA5}">
                      <a16:colId xmlns:a16="http://schemas.microsoft.com/office/drawing/2014/main" val="747785559"/>
                    </a:ext>
                  </a:extLst>
                </a:gridCol>
                <a:gridCol w="1438995">
                  <a:extLst>
                    <a:ext uri="{9D8B030D-6E8A-4147-A177-3AD203B41FA5}">
                      <a16:colId xmlns:a16="http://schemas.microsoft.com/office/drawing/2014/main" val="884197800"/>
                    </a:ext>
                  </a:extLst>
                </a:gridCol>
              </a:tblGrid>
              <a:tr h="196779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Residential DA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Non-Residential DA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72345"/>
                  </a:ext>
                </a:extLst>
              </a:tr>
              <a:tr h="590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Days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Hours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Days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b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Event Hours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31860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May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0" kern="900" spc="20" dirty="0">
                        <a:effectLst/>
                        <a:latin typeface="+mn-lt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0" kern="900" spc="20" dirty="0">
                        <a:effectLst/>
                        <a:latin typeface="+mn-lt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40089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June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0" kern="900" spc="20" dirty="0">
                        <a:effectLst/>
                        <a:latin typeface="+mn-lt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0" kern="900" spc="20" dirty="0">
                        <a:effectLst/>
                        <a:latin typeface="+mn-lt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29162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>
                          <a:effectLst/>
                        </a:rPr>
                        <a:t>July</a:t>
                      </a:r>
                      <a:endParaRPr lang="en-US" sz="1400" kern="900" spc="2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0" kern="900" spc="20" dirty="0">
                        <a:effectLst/>
                        <a:latin typeface="+mn-lt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0" kern="900" spc="20" dirty="0">
                        <a:effectLst/>
                        <a:latin typeface="+mn-lt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62759121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August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0" kern="900" spc="20" dirty="0">
                        <a:effectLst/>
                        <a:latin typeface="+mn-lt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b="0" kern="900" spc="20" dirty="0">
                        <a:effectLst/>
                        <a:latin typeface="+mn-lt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79406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September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2016263"/>
                  </a:ext>
                </a:extLst>
              </a:tr>
              <a:tr h="227564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900" spc="20" dirty="0">
                          <a:effectLst/>
                        </a:rPr>
                        <a:t>October</a:t>
                      </a:r>
                      <a:endParaRPr lang="en-US" sz="1400" kern="900" spc="20" dirty="0"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900" spc="20" dirty="0"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05233"/>
                  </a:ext>
                </a:extLst>
              </a:tr>
              <a:tr h="1967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</a:rPr>
                        <a:t>Total Summer</a:t>
                      </a:r>
                      <a:endParaRPr lang="en-US" sz="1400" b="1" kern="900" spc="20" dirty="0">
                        <a:solidFill>
                          <a:schemeClr val="bg1"/>
                        </a:solidFill>
                        <a:effectLst/>
                        <a:latin typeface="GT Eesti Display" panose="020B060402020202020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53081" marR="5308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42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900" spc="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marL="53081" marR="53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7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498401"/>
      </p:ext>
    </p:extLst>
  </p:cSld>
  <p:clrMapOvr>
    <a:masterClrMapping/>
  </p:clrMapOvr>
</p:sld>
</file>

<file path=ppt/theme/theme1.xml><?xml version="1.0" encoding="utf-8"?>
<a:theme xmlns:a="http://schemas.openxmlformats.org/drawingml/2006/main" name="AEG Dark Theme">
  <a:themeElements>
    <a:clrScheme name="AEG Color Palette">
      <a:dk1>
        <a:srgbClr val="19172B"/>
      </a:dk1>
      <a:lt1>
        <a:srgbClr val="F6F6F7"/>
      </a:lt1>
      <a:dk2>
        <a:srgbClr val="19172B"/>
      </a:dk2>
      <a:lt2>
        <a:srgbClr val="F6F6F7"/>
      </a:lt2>
      <a:accent1>
        <a:srgbClr val="F26549"/>
      </a:accent1>
      <a:accent2>
        <a:srgbClr val="1E13A6"/>
      </a:accent2>
      <a:accent3>
        <a:srgbClr val="00B3FF"/>
      </a:accent3>
      <a:accent4>
        <a:srgbClr val="7140D1"/>
      </a:accent4>
      <a:accent5>
        <a:srgbClr val="FFA35B"/>
      </a:accent5>
      <a:accent6>
        <a:srgbClr val="3CD39C"/>
      </a:accent6>
      <a:hlink>
        <a:srgbClr val="2B21E2"/>
      </a:hlink>
      <a:folHlink>
        <a:srgbClr val="E36E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 Presentation (Includes Sample Imagery and Layouts) [TEMPLATE]" id="{ACE63CC7-C2C0-4787-9809-C52A20DD362A}" vid="{C277C382-94D8-4C81-90BF-FB771D097D24}"/>
    </a:ext>
  </a:extLst>
</a:theme>
</file>

<file path=ppt/theme/theme2.xml><?xml version="1.0" encoding="utf-8"?>
<a:theme xmlns:a="http://schemas.openxmlformats.org/drawingml/2006/main" name="AEG Light Theme">
  <a:themeElements>
    <a:clrScheme name="AEG Color Palette">
      <a:dk1>
        <a:srgbClr val="19172B"/>
      </a:dk1>
      <a:lt1>
        <a:srgbClr val="F6F6F7"/>
      </a:lt1>
      <a:dk2>
        <a:srgbClr val="19172B"/>
      </a:dk2>
      <a:lt2>
        <a:srgbClr val="F6F6F7"/>
      </a:lt2>
      <a:accent1>
        <a:srgbClr val="F26549"/>
      </a:accent1>
      <a:accent2>
        <a:srgbClr val="1E13A6"/>
      </a:accent2>
      <a:accent3>
        <a:srgbClr val="00B3FF"/>
      </a:accent3>
      <a:accent4>
        <a:srgbClr val="7140D1"/>
      </a:accent4>
      <a:accent5>
        <a:srgbClr val="FFA35B"/>
      </a:accent5>
      <a:accent6>
        <a:srgbClr val="3CD39C"/>
      </a:accent6>
      <a:hlink>
        <a:srgbClr val="2B21E2"/>
      </a:hlink>
      <a:folHlink>
        <a:srgbClr val="E36E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 Presentation (Includes Sample Imagery and Layouts) [TEMPLATE]" id="{ACE63CC7-C2C0-4787-9809-C52A20DD362A}" vid="{515C9F6E-699A-4E9B-8FAB-4330DA9C4CF0}"/>
    </a:ext>
  </a:extLst>
</a:theme>
</file>

<file path=ppt/theme/theme3.xml><?xml version="1.0" encoding="utf-8"?>
<a:theme xmlns:a="http://schemas.openxmlformats.org/drawingml/2006/main" name="AEG Section Break Slides">
  <a:themeElements>
    <a:clrScheme name="AEG Color Palette">
      <a:dk1>
        <a:srgbClr val="19172B"/>
      </a:dk1>
      <a:lt1>
        <a:srgbClr val="F6F6F7"/>
      </a:lt1>
      <a:dk2>
        <a:srgbClr val="19172B"/>
      </a:dk2>
      <a:lt2>
        <a:srgbClr val="F6F6F7"/>
      </a:lt2>
      <a:accent1>
        <a:srgbClr val="F26549"/>
      </a:accent1>
      <a:accent2>
        <a:srgbClr val="1E13A6"/>
      </a:accent2>
      <a:accent3>
        <a:srgbClr val="00B3FF"/>
      </a:accent3>
      <a:accent4>
        <a:srgbClr val="7140D1"/>
      </a:accent4>
      <a:accent5>
        <a:srgbClr val="FFA35B"/>
      </a:accent5>
      <a:accent6>
        <a:srgbClr val="3CD39C"/>
      </a:accent6>
      <a:hlink>
        <a:srgbClr val="2B21E2"/>
      </a:hlink>
      <a:folHlink>
        <a:srgbClr val="E36E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 Presentation (Includes Sample Imagery and Layouts) [TEMPLATE]" id="{ACE63CC7-C2C0-4787-9809-C52A20DD362A}" vid="{F6FA7F78-A915-42DD-89AF-33F689ADA523}"/>
    </a:ext>
  </a:extLst>
</a:theme>
</file>

<file path=ppt/theme/theme4.xml><?xml version="1.0" encoding="utf-8"?>
<a:theme xmlns:a="http://schemas.openxmlformats.org/drawingml/2006/main" name="AEG Sidebar with Content">
  <a:themeElements>
    <a:clrScheme name="AEG Color Palette">
      <a:dk1>
        <a:srgbClr val="19172B"/>
      </a:dk1>
      <a:lt1>
        <a:srgbClr val="F6F6F7"/>
      </a:lt1>
      <a:dk2>
        <a:srgbClr val="19172B"/>
      </a:dk2>
      <a:lt2>
        <a:srgbClr val="F6F6F7"/>
      </a:lt2>
      <a:accent1>
        <a:srgbClr val="F26549"/>
      </a:accent1>
      <a:accent2>
        <a:srgbClr val="1E13A6"/>
      </a:accent2>
      <a:accent3>
        <a:srgbClr val="00B3FF"/>
      </a:accent3>
      <a:accent4>
        <a:srgbClr val="7140D1"/>
      </a:accent4>
      <a:accent5>
        <a:srgbClr val="FFA35B"/>
      </a:accent5>
      <a:accent6>
        <a:srgbClr val="3CD39C"/>
      </a:accent6>
      <a:hlink>
        <a:srgbClr val="2B21E2"/>
      </a:hlink>
      <a:folHlink>
        <a:srgbClr val="E36E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G Presentation (Includes Sample Imagery and Layouts) [TEMPLATE]" id="{ACE63CC7-C2C0-4787-9809-C52A20DD362A}" vid="{A4080424-1632-4623-A56A-AFAACF1AD11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19172B"/>
    </a:dk1>
    <a:lt1>
      <a:srgbClr val="F6F6F7"/>
    </a:lt1>
    <a:dk2>
      <a:srgbClr val="19172B"/>
    </a:dk2>
    <a:lt2>
      <a:srgbClr val="F6F6F7"/>
    </a:lt2>
    <a:accent1>
      <a:srgbClr val="F26549"/>
    </a:accent1>
    <a:accent2>
      <a:srgbClr val="1E13A6"/>
    </a:accent2>
    <a:accent3>
      <a:srgbClr val="00B3FF"/>
    </a:accent3>
    <a:accent4>
      <a:srgbClr val="7140D1"/>
    </a:accent4>
    <a:accent5>
      <a:srgbClr val="FFA35B"/>
    </a:accent5>
    <a:accent6>
      <a:srgbClr val="3CD39C"/>
    </a:accent6>
    <a:hlink>
      <a:srgbClr val="2B21E2"/>
    </a:hlink>
    <a:folHlink>
      <a:srgbClr val="E36E53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19172B"/>
    </a:dk1>
    <a:lt1>
      <a:srgbClr val="F6F6F7"/>
    </a:lt1>
    <a:dk2>
      <a:srgbClr val="19172B"/>
    </a:dk2>
    <a:lt2>
      <a:srgbClr val="F6F6F7"/>
    </a:lt2>
    <a:accent1>
      <a:srgbClr val="F26549"/>
    </a:accent1>
    <a:accent2>
      <a:srgbClr val="1E13A6"/>
    </a:accent2>
    <a:accent3>
      <a:srgbClr val="00B3FF"/>
    </a:accent3>
    <a:accent4>
      <a:srgbClr val="7140D1"/>
    </a:accent4>
    <a:accent5>
      <a:srgbClr val="FFA35B"/>
    </a:accent5>
    <a:accent6>
      <a:srgbClr val="3CD39C"/>
    </a:accent6>
    <a:hlink>
      <a:srgbClr val="2B21E2"/>
    </a:hlink>
    <a:folHlink>
      <a:srgbClr val="E36E53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19172B"/>
    </a:dk1>
    <a:lt1>
      <a:srgbClr val="F6F6F7"/>
    </a:lt1>
    <a:dk2>
      <a:srgbClr val="19172B"/>
    </a:dk2>
    <a:lt2>
      <a:srgbClr val="F6F6F7"/>
    </a:lt2>
    <a:accent1>
      <a:srgbClr val="F26549"/>
    </a:accent1>
    <a:accent2>
      <a:srgbClr val="1E13A6"/>
    </a:accent2>
    <a:accent3>
      <a:srgbClr val="00B3FF"/>
    </a:accent3>
    <a:accent4>
      <a:srgbClr val="7140D1"/>
    </a:accent4>
    <a:accent5>
      <a:srgbClr val="FFA35B"/>
    </a:accent5>
    <a:accent6>
      <a:srgbClr val="3CD39C"/>
    </a:accent6>
    <a:hlink>
      <a:srgbClr val="2B21E2"/>
    </a:hlink>
    <a:folHlink>
      <a:srgbClr val="E36E53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19172B"/>
    </a:dk1>
    <a:lt1>
      <a:srgbClr val="F6F6F7"/>
    </a:lt1>
    <a:dk2>
      <a:srgbClr val="19172B"/>
    </a:dk2>
    <a:lt2>
      <a:srgbClr val="F6F6F7"/>
    </a:lt2>
    <a:accent1>
      <a:srgbClr val="F26549"/>
    </a:accent1>
    <a:accent2>
      <a:srgbClr val="1E13A6"/>
    </a:accent2>
    <a:accent3>
      <a:srgbClr val="00B3FF"/>
    </a:accent3>
    <a:accent4>
      <a:srgbClr val="7140D1"/>
    </a:accent4>
    <a:accent5>
      <a:srgbClr val="FFA35B"/>
    </a:accent5>
    <a:accent6>
      <a:srgbClr val="3CD39C"/>
    </a:accent6>
    <a:hlink>
      <a:srgbClr val="2B21E2"/>
    </a:hlink>
    <a:folHlink>
      <a:srgbClr val="E36E53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DB362FFB1EB4894A331C026E206F2" ma:contentTypeVersion="4" ma:contentTypeDescription="Create a new document." ma:contentTypeScope="" ma:versionID="a36efa52dc8823160e2698dff06aba8d">
  <xsd:schema xmlns:xsd="http://www.w3.org/2001/XMLSchema" xmlns:xs="http://www.w3.org/2001/XMLSchema" xmlns:p="http://schemas.microsoft.com/office/2006/metadata/properties" xmlns:ns2="a5556dc8-ba69-472a-b5c1-79743e5e0f7e" targetNamespace="http://schemas.microsoft.com/office/2006/metadata/properties" ma:root="true" ma:fieldsID="d50e8ca677edff03c2aa0d59827cfd17" ns2:_="">
    <xsd:import namespace="a5556dc8-ba69-472a-b5c1-79743e5e0f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56dc8-ba69-472a-b5c1-79743e5e0f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38144-F3B1-422C-9B8F-DE5EAE1FE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56dc8-ba69-472a-b5c1-79743e5e0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FBD30F-1143-4381-81F8-4F3F58C745D5}">
  <ds:schemaRefs>
    <ds:schemaRef ds:uri="a5556dc8-ba69-472a-b5c1-79743e5e0f7e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9401F9-A214-4056-9E6C-5BE1E0C3E5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AEG Presentation (Includes Sample Imagery and Layouts) [TEMPLATE]</Template>
  <TotalTime>10745</TotalTime>
  <Words>2992</Words>
  <Application>Microsoft Office PowerPoint</Application>
  <PresentationFormat>Widescreen</PresentationFormat>
  <Paragraphs>1279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GT Eesti Display</vt:lpstr>
      <vt:lpstr>Arial</vt:lpstr>
      <vt:lpstr>GT Eesti Display Medium</vt:lpstr>
      <vt:lpstr>Calibri Light</vt:lpstr>
      <vt:lpstr>Courier New</vt:lpstr>
      <vt:lpstr>GT Eesti Display Light</vt:lpstr>
      <vt:lpstr>Calibri</vt:lpstr>
      <vt:lpstr>AEG Dark Theme</vt:lpstr>
      <vt:lpstr>AEG Light Theme</vt:lpstr>
      <vt:lpstr>AEG Section Break Slides</vt:lpstr>
      <vt:lpstr>AEG Sidebar with Content</vt:lpstr>
      <vt:lpstr>PowerPoint Presentation</vt:lpstr>
      <vt:lpstr>Agenda</vt:lpstr>
      <vt:lpstr>PowerPoint Presentation</vt:lpstr>
      <vt:lpstr>PowerPoint Presentation</vt:lpstr>
      <vt:lpstr>Program Descriptions by IOU</vt:lpstr>
      <vt:lpstr>PowerPoint Presentation</vt:lpstr>
      <vt:lpstr>PowerPoint Presentation</vt:lpstr>
      <vt:lpstr>Key Definitions: Nomination v. Dispatch</vt:lpstr>
      <vt:lpstr>PowerPoint Presentation</vt:lpstr>
      <vt:lpstr>Average Event Day</vt:lpstr>
      <vt:lpstr>Key Definitions: Delivery Performance v. Adjusted Delivery Performance</vt:lpstr>
      <vt:lpstr>PowerPoint Presentation</vt:lpstr>
      <vt:lpstr>PowerPoint Presentation</vt:lpstr>
      <vt:lpstr>Ex-Ante Hourly Load Profiles</vt:lpstr>
      <vt:lpstr>PowerPoint Presentation</vt:lpstr>
      <vt:lpstr>PowerPoint Presentation</vt:lpstr>
      <vt:lpstr>PowerPoint Presentation</vt:lpstr>
      <vt:lpstr>PowerPoint Presentation</vt:lpstr>
      <vt:lpstr>Average Event Day</vt:lpstr>
      <vt:lpstr>PowerPoint Presentation</vt:lpstr>
      <vt:lpstr>PowerPoint Presentation</vt:lpstr>
      <vt:lpstr>Ex-Ante Hourly Load Profiles</vt:lpstr>
      <vt:lpstr>PowerPoint Presentation</vt:lpstr>
      <vt:lpstr>PowerPoint Presentation</vt:lpstr>
      <vt:lpstr>PowerPoint Presentation</vt:lpstr>
      <vt:lpstr>PowerPoint Presentation</vt:lpstr>
      <vt:lpstr>Average Event Day</vt:lpstr>
      <vt:lpstr>PowerPoint Presentation</vt:lpstr>
      <vt:lpstr>PowerPoint Presentation</vt:lpstr>
      <vt:lpstr>Ex-Ante Hourly Load Profiles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AEG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Abigail</dc:creator>
  <cp:lastModifiedBy>Nguyen, Abigail</cp:lastModifiedBy>
  <cp:revision>23</cp:revision>
  <dcterms:created xsi:type="dcterms:W3CDTF">2021-04-22T19:57:15Z</dcterms:created>
  <dcterms:modified xsi:type="dcterms:W3CDTF">2022-05-04T18:27:22Z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0x010100029DB362FFB1EB4894A331C026E206F2</vt:lpwstr>
  </property>
</Properties>
</file>