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08" r:id="rId1"/>
  </p:sldMasterIdLst>
  <p:notesMasterIdLst>
    <p:notesMasterId r:id="rId25"/>
  </p:notesMasterIdLst>
  <p:handoutMasterIdLst>
    <p:handoutMasterId r:id="rId26"/>
  </p:handoutMasterIdLst>
  <p:sldIdLst>
    <p:sldId id="360" r:id="rId2"/>
    <p:sldId id="512" r:id="rId3"/>
    <p:sldId id="513" r:id="rId4"/>
    <p:sldId id="497" r:id="rId5"/>
    <p:sldId id="507" r:id="rId6"/>
    <p:sldId id="499" r:id="rId7"/>
    <p:sldId id="457" r:id="rId8"/>
    <p:sldId id="528" r:id="rId9"/>
    <p:sldId id="525" r:id="rId10"/>
    <p:sldId id="466" r:id="rId11"/>
    <p:sldId id="496" r:id="rId12"/>
    <p:sldId id="527" r:id="rId13"/>
    <p:sldId id="517" r:id="rId14"/>
    <p:sldId id="526" r:id="rId15"/>
    <p:sldId id="520" r:id="rId16"/>
    <p:sldId id="459" r:id="rId17"/>
    <p:sldId id="529" r:id="rId18"/>
    <p:sldId id="471" r:id="rId19"/>
    <p:sldId id="530" r:id="rId20"/>
    <p:sldId id="461" r:id="rId21"/>
    <p:sldId id="506" r:id="rId22"/>
    <p:sldId id="503" r:id="rId23"/>
    <p:sldId id="3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riana Ciccone" initials="AC" lastIdx="5" clrIdx="6">
    <p:extLst>
      <p:ext uri="{19B8F6BF-5375-455C-9EA6-DF929625EA0E}">
        <p15:presenceInfo xmlns:p15="http://schemas.microsoft.com/office/powerpoint/2012/main" userId="Adriana Ciccone" providerId="None"/>
      </p:ext>
    </p:extLst>
  </p:cmAuthor>
  <p:cmAuthor id="1" name="Josh Bode" initials="JB" lastIdx="7" clrIdx="0"/>
  <p:cmAuthor id="8" name="Davis Farr" initials="DF" lastIdx="5" clrIdx="7">
    <p:extLst>
      <p:ext uri="{19B8F6BF-5375-455C-9EA6-DF929625EA0E}">
        <p15:presenceInfo xmlns:p15="http://schemas.microsoft.com/office/powerpoint/2012/main" userId="Davis Farr" providerId="None"/>
      </p:ext>
    </p:extLst>
  </p:cmAuthor>
  <p:cmAuthor id="2" name="Alana Lemarchand" initials="AL" lastIdx="3" clrIdx="1">
    <p:extLst>
      <p:ext uri="{19B8F6BF-5375-455C-9EA6-DF929625EA0E}">
        <p15:presenceInfo xmlns:p15="http://schemas.microsoft.com/office/powerpoint/2012/main" userId="Alana Lemarchand" providerId="None"/>
      </p:ext>
    </p:extLst>
  </p:cmAuthor>
  <p:cmAuthor id="3" name="Mark Noll" initials="MN" lastIdx="1" clrIdx="2">
    <p:extLst>
      <p:ext uri="{19B8F6BF-5375-455C-9EA6-DF929625EA0E}">
        <p15:presenceInfo xmlns:p15="http://schemas.microsoft.com/office/powerpoint/2012/main" userId="Mark Noll" providerId="None"/>
      </p:ext>
    </p:extLst>
  </p:cmAuthor>
  <p:cmAuthor id="4" name="Jesse Smith" initials="JS" lastIdx="29" clrIdx="3">
    <p:extLst>
      <p:ext uri="{19B8F6BF-5375-455C-9EA6-DF929625EA0E}">
        <p15:presenceInfo xmlns:p15="http://schemas.microsoft.com/office/powerpoint/2012/main" userId="6f700f071b32ccf5" providerId="Windows Live"/>
      </p:ext>
    </p:extLst>
  </p:cmAuthor>
  <p:cmAuthor id="5" name="Alaina Totten" initials="AT" lastIdx="21" clrIdx="4">
    <p:extLst>
      <p:ext uri="{19B8F6BF-5375-455C-9EA6-DF929625EA0E}">
        <p15:presenceInfo xmlns:p15="http://schemas.microsoft.com/office/powerpoint/2012/main" userId="Alaina Totten" providerId="None"/>
      </p:ext>
    </p:extLst>
  </p:cmAuthor>
  <p:cmAuthor id="6" name="Jesse Smith" initials="JS [2]" lastIdx="16" clrIdx="5">
    <p:extLst>
      <p:ext uri="{19B8F6BF-5375-455C-9EA6-DF929625EA0E}">
        <p15:presenceInfo xmlns:p15="http://schemas.microsoft.com/office/powerpoint/2012/main" userId="Jesse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004C6C"/>
    <a:srgbClr val="8D82A3"/>
    <a:srgbClr val="80BE25"/>
    <a:srgbClr val="E66827"/>
    <a:srgbClr val="999999"/>
    <a:srgbClr val="009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5133" autoAdjust="0"/>
  </p:normalViewPr>
  <p:slideViewPr>
    <p:cSldViewPr snapToGrid="0">
      <p:cViewPr varScale="1">
        <p:scale>
          <a:sx n="100" d="100"/>
          <a:sy n="100" d="100"/>
        </p:scale>
        <p:origin x="72" y="475"/>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4" d="100"/>
          <a:sy n="94" d="100"/>
        </p:scale>
        <p:origin x="575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0542C-2244-4795-924F-58BBD31FDD56}"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FD4434F3-6481-49AA-9C56-6CEC0A3D4967}">
      <dgm:prSet phldrT="[Text]" custT="1"/>
      <dgm:spPr/>
      <dgm:t>
        <a:bodyPr/>
        <a:lstStyle/>
        <a:p>
          <a:r>
            <a:rPr lang="en-US" sz="2800" dirty="0"/>
            <a:t>Proxy Day Selection</a:t>
          </a:r>
        </a:p>
      </dgm:t>
    </dgm:pt>
    <dgm:pt modelId="{8E653930-0B3B-4569-B781-13B7765C3B98}" type="parTrans" cxnId="{C9EA7678-79E5-4D20-BBF4-5A0192002ABE}">
      <dgm:prSet/>
      <dgm:spPr/>
      <dgm:t>
        <a:bodyPr/>
        <a:lstStyle/>
        <a:p>
          <a:endParaRPr lang="en-US"/>
        </a:p>
      </dgm:t>
    </dgm:pt>
    <dgm:pt modelId="{513C4811-4F31-4259-B9FD-2AF7F9EC233A}" type="sibTrans" cxnId="{C9EA7678-79E5-4D20-BBF4-5A0192002ABE}">
      <dgm:prSet/>
      <dgm:spPr/>
      <dgm:t>
        <a:bodyPr/>
        <a:lstStyle/>
        <a:p>
          <a:endParaRPr lang="en-US"/>
        </a:p>
      </dgm:t>
    </dgm:pt>
    <dgm:pt modelId="{A2042CE6-F7DE-47DA-9146-52133E13B304}">
      <dgm:prSet phldrT="[Text]" custT="1"/>
      <dgm:spPr/>
      <dgm:t>
        <a:bodyPr/>
        <a:lstStyle/>
        <a:p>
          <a:r>
            <a:rPr lang="en-US" sz="1800" dirty="0"/>
            <a:t>Three proxy days were selected for each event day based on SCE system load</a:t>
          </a:r>
        </a:p>
      </dgm:t>
    </dgm:pt>
    <dgm:pt modelId="{A77DCF29-4F3B-4316-B4A2-90F9F7AB7E73}" type="parTrans" cxnId="{D6BDE0E7-A254-409E-AE44-E0EC9D6B282E}">
      <dgm:prSet/>
      <dgm:spPr/>
      <dgm:t>
        <a:bodyPr/>
        <a:lstStyle/>
        <a:p>
          <a:endParaRPr lang="en-US"/>
        </a:p>
      </dgm:t>
    </dgm:pt>
    <dgm:pt modelId="{803692CD-B1B1-4094-9ABC-963E07A5A4BE}" type="sibTrans" cxnId="{D6BDE0E7-A254-409E-AE44-E0EC9D6B282E}">
      <dgm:prSet/>
      <dgm:spPr/>
      <dgm:t>
        <a:bodyPr/>
        <a:lstStyle/>
        <a:p>
          <a:endParaRPr lang="en-US"/>
        </a:p>
      </dgm:t>
    </dgm:pt>
    <dgm:pt modelId="{05C19AA4-EDB4-4704-BD02-E0D36DFDD4EC}">
      <dgm:prSet phldrT="[Text]" custT="1"/>
      <dgm:spPr/>
      <dgm:t>
        <a:bodyPr/>
        <a:lstStyle/>
        <a:p>
          <a:r>
            <a:rPr lang="en-US" sz="2800" dirty="0"/>
            <a:t>Matched Controls</a:t>
          </a:r>
        </a:p>
      </dgm:t>
    </dgm:pt>
    <dgm:pt modelId="{986CCDFC-27DC-450A-8F6A-E11B3F0CB0CE}" type="parTrans" cxnId="{E5B2939E-D1EA-4C88-B7D2-E98658016AA9}">
      <dgm:prSet/>
      <dgm:spPr/>
      <dgm:t>
        <a:bodyPr/>
        <a:lstStyle/>
        <a:p>
          <a:endParaRPr lang="en-US"/>
        </a:p>
      </dgm:t>
    </dgm:pt>
    <dgm:pt modelId="{C9A39EE2-735F-4C01-A0B3-DA12645F38F7}" type="sibTrans" cxnId="{E5B2939E-D1EA-4C88-B7D2-E98658016AA9}">
      <dgm:prSet/>
      <dgm:spPr/>
      <dgm:t>
        <a:bodyPr/>
        <a:lstStyle/>
        <a:p>
          <a:endParaRPr lang="en-US"/>
        </a:p>
      </dgm:t>
    </dgm:pt>
    <dgm:pt modelId="{D7C09840-D104-44C1-82B8-16644C0D8671}">
      <dgm:prSet phldrT="[Text]" custT="1"/>
      <dgm:spPr/>
      <dgm:t>
        <a:bodyPr/>
        <a:lstStyle/>
        <a:p>
          <a:r>
            <a:rPr lang="en-US" sz="1800" dirty="0"/>
            <a:t>A single control customer was chosen for each participant based on individual load during all proxy days</a:t>
          </a:r>
        </a:p>
      </dgm:t>
    </dgm:pt>
    <dgm:pt modelId="{F9CCEE8C-D162-4BCF-B7CF-7B189E24B748}" type="parTrans" cxnId="{0F417888-68DD-427A-B7EE-B880F6555F80}">
      <dgm:prSet/>
      <dgm:spPr/>
      <dgm:t>
        <a:bodyPr/>
        <a:lstStyle/>
        <a:p>
          <a:endParaRPr lang="en-US"/>
        </a:p>
      </dgm:t>
    </dgm:pt>
    <dgm:pt modelId="{DA57BEE5-870F-4241-97BB-A9E582134717}" type="sibTrans" cxnId="{0F417888-68DD-427A-B7EE-B880F6555F80}">
      <dgm:prSet/>
      <dgm:spPr/>
      <dgm:t>
        <a:bodyPr/>
        <a:lstStyle/>
        <a:p>
          <a:endParaRPr lang="en-US"/>
        </a:p>
      </dgm:t>
    </dgm:pt>
    <dgm:pt modelId="{7C1B63D0-FA86-474D-9D26-B087ED91A898}">
      <dgm:prSet phldrT="[Text]" custT="1"/>
      <dgm:spPr/>
      <dgm:t>
        <a:bodyPr/>
        <a:lstStyle/>
        <a:p>
          <a:r>
            <a:rPr lang="en-US" sz="2800" dirty="0"/>
            <a:t>Regression Analysis</a:t>
          </a:r>
        </a:p>
      </dgm:t>
    </dgm:pt>
    <dgm:pt modelId="{79B9C0E9-65C3-4151-963C-F7838A40F0E9}" type="parTrans" cxnId="{195604A9-363D-4BC8-97F6-DC1D447B5181}">
      <dgm:prSet/>
      <dgm:spPr/>
      <dgm:t>
        <a:bodyPr/>
        <a:lstStyle/>
        <a:p>
          <a:endParaRPr lang="en-US"/>
        </a:p>
      </dgm:t>
    </dgm:pt>
    <dgm:pt modelId="{DCF12533-F118-4DC9-AF7B-F1E263501249}" type="sibTrans" cxnId="{195604A9-363D-4BC8-97F6-DC1D447B5181}">
      <dgm:prSet/>
      <dgm:spPr/>
      <dgm:t>
        <a:bodyPr/>
        <a:lstStyle/>
        <a:p>
          <a:endParaRPr lang="en-US"/>
        </a:p>
      </dgm:t>
    </dgm:pt>
    <dgm:pt modelId="{19EF707F-9E88-489D-9C4B-871C340CA516}">
      <dgm:prSet phldrT="[Text]" custT="1"/>
      <dgm:spPr/>
      <dgm:t>
        <a:bodyPr/>
        <a:lstStyle/>
        <a:p>
          <a:r>
            <a:rPr lang="en-US" sz="1800" dirty="0"/>
            <a:t>Difference-in-differences panel regression</a:t>
          </a:r>
        </a:p>
      </dgm:t>
    </dgm:pt>
    <dgm:pt modelId="{C6340CD6-9D91-41D7-BC99-4EAC2C2E4798}" type="parTrans" cxnId="{A5B37B29-8BDE-48B1-B2CE-A736060A5B7F}">
      <dgm:prSet/>
      <dgm:spPr/>
      <dgm:t>
        <a:bodyPr/>
        <a:lstStyle/>
        <a:p>
          <a:endParaRPr lang="en-US"/>
        </a:p>
      </dgm:t>
    </dgm:pt>
    <dgm:pt modelId="{EF66DBB9-C33F-4A32-B375-ADE9F7E1AAA6}" type="sibTrans" cxnId="{A5B37B29-8BDE-48B1-B2CE-A736060A5B7F}">
      <dgm:prSet/>
      <dgm:spPr/>
      <dgm:t>
        <a:bodyPr/>
        <a:lstStyle/>
        <a:p>
          <a:endParaRPr lang="en-US"/>
        </a:p>
      </dgm:t>
    </dgm:pt>
    <dgm:pt modelId="{F4686150-E6FE-4402-9320-F02C3C8C3532}">
      <dgm:prSet phldrT="[Text]" custT="1"/>
      <dgm:spPr/>
      <dgm:t>
        <a:bodyPr/>
        <a:lstStyle/>
        <a:p>
          <a:r>
            <a:rPr lang="en-US" sz="1800" dirty="0"/>
            <a:t>Hourly event impacts estimated by subcategory and across all customers</a:t>
          </a:r>
        </a:p>
      </dgm:t>
    </dgm:pt>
    <dgm:pt modelId="{F5F712D1-9C20-4142-BE00-7E3CE8C6E9A4}" type="parTrans" cxnId="{E27A96B1-6BB4-450D-AE0B-10A0B7C0079F}">
      <dgm:prSet/>
      <dgm:spPr/>
      <dgm:t>
        <a:bodyPr/>
        <a:lstStyle/>
        <a:p>
          <a:endParaRPr lang="en-US"/>
        </a:p>
      </dgm:t>
    </dgm:pt>
    <dgm:pt modelId="{15C3C9EC-7963-414D-98FC-A3AB8226209A}" type="sibTrans" cxnId="{E27A96B1-6BB4-450D-AE0B-10A0B7C0079F}">
      <dgm:prSet/>
      <dgm:spPr/>
      <dgm:t>
        <a:bodyPr/>
        <a:lstStyle/>
        <a:p>
          <a:endParaRPr lang="en-US"/>
        </a:p>
      </dgm:t>
    </dgm:pt>
    <dgm:pt modelId="{067B362C-12B0-4453-9003-2EC32B412B4F}">
      <dgm:prSet phldrT="[Text]" custT="1"/>
      <dgm:spPr/>
      <dgm:t>
        <a:bodyPr/>
        <a:lstStyle/>
        <a:p>
          <a:r>
            <a:rPr lang="en-US" sz="1800" dirty="0"/>
            <a:t>Separate regression for each event day hour using event day and it’s 3 proxy days</a:t>
          </a:r>
        </a:p>
      </dgm:t>
    </dgm:pt>
    <dgm:pt modelId="{2E4B63FA-83EF-413A-AF2A-5D0830D95D77}" type="parTrans" cxnId="{C8BB0BAF-D2EE-4191-A807-F7CD809A90A9}">
      <dgm:prSet/>
      <dgm:spPr/>
      <dgm:t>
        <a:bodyPr/>
        <a:lstStyle/>
        <a:p>
          <a:endParaRPr lang="en-US"/>
        </a:p>
      </dgm:t>
    </dgm:pt>
    <dgm:pt modelId="{4B340DA0-7A94-47C6-9F64-0B076003EC75}" type="sibTrans" cxnId="{C8BB0BAF-D2EE-4191-A807-F7CD809A90A9}">
      <dgm:prSet/>
      <dgm:spPr/>
      <dgm:t>
        <a:bodyPr/>
        <a:lstStyle/>
        <a:p>
          <a:endParaRPr lang="en-US"/>
        </a:p>
      </dgm:t>
    </dgm:pt>
    <dgm:pt modelId="{F65D49C0-F512-416A-BEC8-DFB6A8376B70}">
      <dgm:prSet phldrT="[Text]" custT="1"/>
      <dgm:spPr/>
      <dgm:t>
        <a:bodyPr/>
        <a:lstStyle/>
        <a:p>
          <a:r>
            <a:rPr lang="en-US" sz="1800" dirty="0"/>
            <a:t>Hard matched within NEM status, climate zone, and CDD bin groups</a:t>
          </a:r>
        </a:p>
      </dgm:t>
    </dgm:pt>
    <dgm:pt modelId="{533462A6-20FA-4310-A5C6-32F9B97CC6AE}" type="parTrans" cxnId="{C3E10802-16FE-4C79-AE61-C9941969D155}">
      <dgm:prSet/>
      <dgm:spPr/>
      <dgm:t>
        <a:bodyPr/>
        <a:lstStyle/>
        <a:p>
          <a:endParaRPr lang="en-US"/>
        </a:p>
      </dgm:t>
    </dgm:pt>
    <dgm:pt modelId="{81789611-18D6-4FD7-A6EC-17CA4018BDD7}" type="sibTrans" cxnId="{C3E10802-16FE-4C79-AE61-C9941969D155}">
      <dgm:prSet/>
      <dgm:spPr/>
      <dgm:t>
        <a:bodyPr/>
        <a:lstStyle/>
        <a:p>
          <a:endParaRPr lang="en-US"/>
        </a:p>
      </dgm:t>
    </dgm:pt>
    <dgm:pt modelId="{34BECF78-C82F-4CF0-A5A1-32D7028A0BE3}">
      <dgm:prSet phldrT="[Text]" custT="1"/>
      <dgm:spPr/>
      <dgm:t>
        <a:bodyPr/>
        <a:lstStyle/>
        <a:p>
          <a:r>
            <a:rPr lang="en-US" sz="1800" dirty="0"/>
            <a:t>Propensity score matching model with replacement</a:t>
          </a:r>
        </a:p>
      </dgm:t>
    </dgm:pt>
    <dgm:pt modelId="{D82568E8-2574-455A-A7A1-A7ABB8003A8B}" type="parTrans" cxnId="{28896020-FE7F-4FDE-9E91-69984D87E0CC}">
      <dgm:prSet/>
      <dgm:spPr/>
      <dgm:t>
        <a:bodyPr/>
        <a:lstStyle/>
        <a:p>
          <a:endParaRPr lang="en-US"/>
        </a:p>
      </dgm:t>
    </dgm:pt>
    <dgm:pt modelId="{BD30CD82-2395-4C99-AE49-CA6BD2307D03}" type="sibTrans" cxnId="{28896020-FE7F-4FDE-9E91-69984D87E0CC}">
      <dgm:prSet/>
      <dgm:spPr/>
      <dgm:t>
        <a:bodyPr/>
        <a:lstStyle/>
        <a:p>
          <a:endParaRPr lang="en-US"/>
        </a:p>
      </dgm:t>
    </dgm:pt>
    <dgm:pt modelId="{7F2193ED-E7A3-461D-8A2F-95FA763C67EC}" type="pres">
      <dgm:prSet presAssocID="{9040542C-2244-4795-924F-58BBD31FDD56}" presName="Name0" presStyleCnt="0">
        <dgm:presLayoutVars>
          <dgm:dir/>
          <dgm:animLvl val="lvl"/>
          <dgm:resizeHandles val="exact"/>
        </dgm:presLayoutVars>
      </dgm:prSet>
      <dgm:spPr/>
      <dgm:t>
        <a:bodyPr/>
        <a:lstStyle/>
        <a:p>
          <a:endParaRPr lang="en-US"/>
        </a:p>
      </dgm:t>
    </dgm:pt>
    <dgm:pt modelId="{C9780B77-9E4D-4C0A-9D66-5B049778BF0B}" type="pres">
      <dgm:prSet presAssocID="{FD4434F3-6481-49AA-9C56-6CEC0A3D4967}" presName="composite" presStyleCnt="0"/>
      <dgm:spPr/>
    </dgm:pt>
    <dgm:pt modelId="{85A38B59-AD06-435C-88D8-7F84AD9F849D}" type="pres">
      <dgm:prSet presAssocID="{FD4434F3-6481-49AA-9C56-6CEC0A3D4967}" presName="parTx" presStyleLbl="node1" presStyleIdx="0" presStyleCnt="3" custScaleY="89862">
        <dgm:presLayoutVars>
          <dgm:chMax val="0"/>
          <dgm:chPref val="0"/>
          <dgm:bulletEnabled val="1"/>
        </dgm:presLayoutVars>
      </dgm:prSet>
      <dgm:spPr/>
      <dgm:t>
        <a:bodyPr/>
        <a:lstStyle/>
        <a:p>
          <a:endParaRPr lang="en-US"/>
        </a:p>
      </dgm:t>
    </dgm:pt>
    <dgm:pt modelId="{27BF3851-6B2A-4F22-BCAE-BDB5653499B3}" type="pres">
      <dgm:prSet presAssocID="{FD4434F3-6481-49AA-9C56-6CEC0A3D4967}" presName="desTx" presStyleLbl="revTx" presStyleIdx="0" presStyleCnt="3">
        <dgm:presLayoutVars>
          <dgm:bulletEnabled val="1"/>
        </dgm:presLayoutVars>
      </dgm:prSet>
      <dgm:spPr/>
      <dgm:t>
        <a:bodyPr/>
        <a:lstStyle/>
        <a:p>
          <a:endParaRPr lang="en-US"/>
        </a:p>
      </dgm:t>
    </dgm:pt>
    <dgm:pt modelId="{26A0195D-02D9-48FF-96AA-7211A8879E90}" type="pres">
      <dgm:prSet presAssocID="{513C4811-4F31-4259-B9FD-2AF7F9EC233A}" presName="space" presStyleCnt="0"/>
      <dgm:spPr/>
    </dgm:pt>
    <dgm:pt modelId="{EAB282B4-7B4B-4D19-BB8D-5173DD2A25E1}" type="pres">
      <dgm:prSet presAssocID="{05C19AA4-EDB4-4704-BD02-E0D36DFDD4EC}" presName="composite" presStyleCnt="0"/>
      <dgm:spPr/>
    </dgm:pt>
    <dgm:pt modelId="{5D7CEB5F-A93E-48BD-B998-BB980A4A6558}" type="pres">
      <dgm:prSet presAssocID="{05C19AA4-EDB4-4704-BD02-E0D36DFDD4EC}" presName="parTx" presStyleLbl="node1" presStyleIdx="1" presStyleCnt="3" custScaleY="89875">
        <dgm:presLayoutVars>
          <dgm:chMax val="0"/>
          <dgm:chPref val="0"/>
          <dgm:bulletEnabled val="1"/>
        </dgm:presLayoutVars>
      </dgm:prSet>
      <dgm:spPr/>
      <dgm:t>
        <a:bodyPr/>
        <a:lstStyle/>
        <a:p>
          <a:endParaRPr lang="en-US"/>
        </a:p>
      </dgm:t>
    </dgm:pt>
    <dgm:pt modelId="{16CA4447-A510-4D76-88D1-195D297DE3BD}" type="pres">
      <dgm:prSet presAssocID="{05C19AA4-EDB4-4704-BD02-E0D36DFDD4EC}" presName="desTx" presStyleLbl="revTx" presStyleIdx="1" presStyleCnt="3">
        <dgm:presLayoutVars>
          <dgm:bulletEnabled val="1"/>
        </dgm:presLayoutVars>
      </dgm:prSet>
      <dgm:spPr/>
      <dgm:t>
        <a:bodyPr/>
        <a:lstStyle/>
        <a:p>
          <a:endParaRPr lang="en-US"/>
        </a:p>
      </dgm:t>
    </dgm:pt>
    <dgm:pt modelId="{88AEE031-5F79-44F6-8EF2-A3C385A7B29B}" type="pres">
      <dgm:prSet presAssocID="{C9A39EE2-735F-4C01-A0B3-DA12645F38F7}" presName="space" presStyleCnt="0"/>
      <dgm:spPr/>
    </dgm:pt>
    <dgm:pt modelId="{8EB73C49-150E-47F9-A19C-DEC6CEDA1494}" type="pres">
      <dgm:prSet presAssocID="{7C1B63D0-FA86-474D-9D26-B087ED91A898}" presName="composite" presStyleCnt="0"/>
      <dgm:spPr/>
    </dgm:pt>
    <dgm:pt modelId="{CF5D5510-527B-4052-A0BC-398F4D22AAA1}" type="pres">
      <dgm:prSet presAssocID="{7C1B63D0-FA86-474D-9D26-B087ED91A898}" presName="parTx" presStyleLbl="node1" presStyleIdx="2" presStyleCnt="3" custScaleY="90544">
        <dgm:presLayoutVars>
          <dgm:chMax val="0"/>
          <dgm:chPref val="0"/>
          <dgm:bulletEnabled val="1"/>
        </dgm:presLayoutVars>
      </dgm:prSet>
      <dgm:spPr/>
      <dgm:t>
        <a:bodyPr/>
        <a:lstStyle/>
        <a:p>
          <a:endParaRPr lang="en-US"/>
        </a:p>
      </dgm:t>
    </dgm:pt>
    <dgm:pt modelId="{E096AE2D-D2EC-4E7B-9BCB-05AB41F2C1B4}" type="pres">
      <dgm:prSet presAssocID="{7C1B63D0-FA86-474D-9D26-B087ED91A898}" presName="desTx" presStyleLbl="revTx" presStyleIdx="2" presStyleCnt="3">
        <dgm:presLayoutVars>
          <dgm:bulletEnabled val="1"/>
        </dgm:presLayoutVars>
      </dgm:prSet>
      <dgm:spPr/>
      <dgm:t>
        <a:bodyPr/>
        <a:lstStyle/>
        <a:p>
          <a:endParaRPr lang="en-US"/>
        </a:p>
      </dgm:t>
    </dgm:pt>
  </dgm:ptLst>
  <dgm:cxnLst>
    <dgm:cxn modelId="{A64E5373-1B14-49E9-A664-591F624BFA08}" type="presOf" srcId="{F4686150-E6FE-4402-9320-F02C3C8C3532}" destId="{E096AE2D-D2EC-4E7B-9BCB-05AB41F2C1B4}" srcOrd="0" destOrd="1" presId="urn:microsoft.com/office/officeart/2005/8/layout/chevron1"/>
    <dgm:cxn modelId="{C82B1421-56A4-444A-AACF-986F8B2D6CF2}" type="presOf" srcId="{A2042CE6-F7DE-47DA-9146-52133E13B304}" destId="{27BF3851-6B2A-4F22-BCAE-BDB5653499B3}" srcOrd="0" destOrd="0" presId="urn:microsoft.com/office/officeart/2005/8/layout/chevron1"/>
    <dgm:cxn modelId="{195604A9-363D-4BC8-97F6-DC1D447B5181}" srcId="{9040542C-2244-4795-924F-58BBD31FDD56}" destId="{7C1B63D0-FA86-474D-9D26-B087ED91A898}" srcOrd="2" destOrd="0" parTransId="{79B9C0E9-65C3-4151-963C-F7838A40F0E9}" sibTransId="{DCF12533-F118-4DC9-AF7B-F1E263501249}"/>
    <dgm:cxn modelId="{C9EA7678-79E5-4D20-BBF4-5A0192002ABE}" srcId="{9040542C-2244-4795-924F-58BBD31FDD56}" destId="{FD4434F3-6481-49AA-9C56-6CEC0A3D4967}" srcOrd="0" destOrd="0" parTransId="{8E653930-0B3B-4569-B781-13B7765C3B98}" sibTransId="{513C4811-4F31-4259-B9FD-2AF7F9EC233A}"/>
    <dgm:cxn modelId="{0F417888-68DD-427A-B7EE-B880F6555F80}" srcId="{05C19AA4-EDB4-4704-BD02-E0D36DFDD4EC}" destId="{D7C09840-D104-44C1-82B8-16644C0D8671}" srcOrd="0" destOrd="0" parTransId="{F9CCEE8C-D162-4BCF-B7CF-7B189E24B748}" sibTransId="{DA57BEE5-870F-4241-97BB-A9E582134717}"/>
    <dgm:cxn modelId="{E5B2939E-D1EA-4C88-B7D2-E98658016AA9}" srcId="{9040542C-2244-4795-924F-58BBD31FDD56}" destId="{05C19AA4-EDB4-4704-BD02-E0D36DFDD4EC}" srcOrd="1" destOrd="0" parTransId="{986CCDFC-27DC-450A-8F6A-E11B3F0CB0CE}" sibTransId="{C9A39EE2-735F-4C01-A0B3-DA12645F38F7}"/>
    <dgm:cxn modelId="{C8BB0BAF-D2EE-4191-A807-F7CD809A90A9}" srcId="{7C1B63D0-FA86-474D-9D26-B087ED91A898}" destId="{067B362C-12B0-4453-9003-2EC32B412B4F}" srcOrd="2" destOrd="0" parTransId="{2E4B63FA-83EF-413A-AF2A-5D0830D95D77}" sibTransId="{4B340DA0-7A94-47C6-9F64-0B076003EC75}"/>
    <dgm:cxn modelId="{8AE347BF-2FC5-4F82-93E1-73764FCBA032}" type="presOf" srcId="{067B362C-12B0-4453-9003-2EC32B412B4F}" destId="{E096AE2D-D2EC-4E7B-9BCB-05AB41F2C1B4}" srcOrd="0" destOrd="2" presId="urn:microsoft.com/office/officeart/2005/8/layout/chevron1"/>
    <dgm:cxn modelId="{C3E10802-16FE-4C79-AE61-C9941969D155}" srcId="{05C19AA4-EDB4-4704-BD02-E0D36DFDD4EC}" destId="{F65D49C0-F512-416A-BEC8-DFB6A8376B70}" srcOrd="1" destOrd="0" parTransId="{533462A6-20FA-4310-A5C6-32F9B97CC6AE}" sibTransId="{81789611-18D6-4FD7-A6EC-17CA4018BDD7}"/>
    <dgm:cxn modelId="{75B89879-A21D-4E80-B24B-27E4E2C4B3CE}" type="presOf" srcId="{F65D49C0-F512-416A-BEC8-DFB6A8376B70}" destId="{16CA4447-A510-4D76-88D1-195D297DE3BD}" srcOrd="0" destOrd="1" presId="urn:microsoft.com/office/officeart/2005/8/layout/chevron1"/>
    <dgm:cxn modelId="{11A5D931-C040-4A81-9E92-F94FF56DB7A3}" type="presOf" srcId="{7C1B63D0-FA86-474D-9D26-B087ED91A898}" destId="{CF5D5510-527B-4052-A0BC-398F4D22AAA1}" srcOrd="0" destOrd="0" presId="urn:microsoft.com/office/officeart/2005/8/layout/chevron1"/>
    <dgm:cxn modelId="{2F5697DA-8D07-4155-9B00-B45ECF7D106C}" type="presOf" srcId="{FD4434F3-6481-49AA-9C56-6CEC0A3D4967}" destId="{85A38B59-AD06-435C-88D8-7F84AD9F849D}" srcOrd="0" destOrd="0" presId="urn:microsoft.com/office/officeart/2005/8/layout/chevron1"/>
    <dgm:cxn modelId="{28896020-FE7F-4FDE-9E91-69984D87E0CC}" srcId="{05C19AA4-EDB4-4704-BD02-E0D36DFDD4EC}" destId="{34BECF78-C82F-4CF0-A5A1-32D7028A0BE3}" srcOrd="2" destOrd="0" parTransId="{D82568E8-2574-455A-A7A1-A7ABB8003A8B}" sibTransId="{BD30CD82-2395-4C99-AE49-CA6BD2307D03}"/>
    <dgm:cxn modelId="{02D060B5-2FC1-4E6C-B815-2F05251939D7}" type="presOf" srcId="{19EF707F-9E88-489D-9C4B-871C340CA516}" destId="{E096AE2D-D2EC-4E7B-9BCB-05AB41F2C1B4}" srcOrd="0" destOrd="0" presId="urn:microsoft.com/office/officeart/2005/8/layout/chevron1"/>
    <dgm:cxn modelId="{9F3FEB43-738C-41A7-94BB-C3FCFB561C1C}" type="presOf" srcId="{D7C09840-D104-44C1-82B8-16644C0D8671}" destId="{16CA4447-A510-4D76-88D1-195D297DE3BD}" srcOrd="0" destOrd="0" presId="urn:microsoft.com/office/officeart/2005/8/layout/chevron1"/>
    <dgm:cxn modelId="{DFB37CB7-D7D3-4D33-8C8A-2CB602DF1BF9}" type="presOf" srcId="{05C19AA4-EDB4-4704-BD02-E0D36DFDD4EC}" destId="{5D7CEB5F-A93E-48BD-B998-BB980A4A6558}" srcOrd="0" destOrd="0" presId="urn:microsoft.com/office/officeart/2005/8/layout/chevron1"/>
    <dgm:cxn modelId="{D6BDE0E7-A254-409E-AE44-E0EC9D6B282E}" srcId="{FD4434F3-6481-49AA-9C56-6CEC0A3D4967}" destId="{A2042CE6-F7DE-47DA-9146-52133E13B304}" srcOrd="0" destOrd="0" parTransId="{A77DCF29-4F3B-4316-B4A2-90F9F7AB7E73}" sibTransId="{803692CD-B1B1-4094-9ABC-963E07A5A4BE}"/>
    <dgm:cxn modelId="{99C59AE2-A70F-4E79-BA89-4B1016C9A4EF}" type="presOf" srcId="{34BECF78-C82F-4CF0-A5A1-32D7028A0BE3}" destId="{16CA4447-A510-4D76-88D1-195D297DE3BD}" srcOrd="0" destOrd="2" presId="urn:microsoft.com/office/officeart/2005/8/layout/chevron1"/>
    <dgm:cxn modelId="{E27A96B1-6BB4-450D-AE0B-10A0B7C0079F}" srcId="{7C1B63D0-FA86-474D-9D26-B087ED91A898}" destId="{F4686150-E6FE-4402-9320-F02C3C8C3532}" srcOrd="1" destOrd="0" parTransId="{F5F712D1-9C20-4142-BE00-7E3CE8C6E9A4}" sibTransId="{15C3C9EC-7963-414D-98FC-A3AB8226209A}"/>
    <dgm:cxn modelId="{A5B37B29-8BDE-48B1-B2CE-A736060A5B7F}" srcId="{7C1B63D0-FA86-474D-9D26-B087ED91A898}" destId="{19EF707F-9E88-489D-9C4B-871C340CA516}" srcOrd="0" destOrd="0" parTransId="{C6340CD6-9D91-41D7-BC99-4EAC2C2E4798}" sibTransId="{EF66DBB9-C33F-4A32-B375-ADE9F7E1AAA6}"/>
    <dgm:cxn modelId="{BAA3FA23-0796-4F3F-AFCD-030B12FE5DA0}" type="presOf" srcId="{9040542C-2244-4795-924F-58BBD31FDD56}" destId="{7F2193ED-E7A3-461D-8A2F-95FA763C67EC}" srcOrd="0" destOrd="0" presId="urn:microsoft.com/office/officeart/2005/8/layout/chevron1"/>
    <dgm:cxn modelId="{9BE30878-123A-430A-A06F-D76337682B11}" type="presParOf" srcId="{7F2193ED-E7A3-461D-8A2F-95FA763C67EC}" destId="{C9780B77-9E4D-4C0A-9D66-5B049778BF0B}" srcOrd="0" destOrd="0" presId="urn:microsoft.com/office/officeart/2005/8/layout/chevron1"/>
    <dgm:cxn modelId="{B7AB380D-6BA5-4E55-8730-FC55F72A545A}" type="presParOf" srcId="{C9780B77-9E4D-4C0A-9D66-5B049778BF0B}" destId="{85A38B59-AD06-435C-88D8-7F84AD9F849D}" srcOrd="0" destOrd="0" presId="urn:microsoft.com/office/officeart/2005/8/layout/chevron1"/>
    <dgm:cxn modelId="{01E05C49-28CE-4C40-9641-046DD1F7E85E}" type="presParOf" srcId="{C9780B77-9E4D-4C0A-9D66-5B049778BF0B}" destId="{27BF3851-6B2A-4F22-BCAE-BDB5653499B3}" srcOrd="1" destOrd="0" presId="urn:microsoft.com/office/officeart/2005/8/layout/chevron1"/>
    <dgm:cxn modelId="{44D6BFCC-088A-4665-AD95-E2DD1A809F2A}" type="presParOf" srcId="{7F2193ED-E7A3-461D-8A2F-95FA763C67EC}" destId="{26A0195D-02D9-48FF-96AA-7211A8879E90}" srcOrd="1" destOrd="0" presId="urn:microsoft.com/office/officeart/2005/8/layout/chevron1"/>
    <dgm:cxn modelId="{1895F466-5A78-41A9-A35E-2CD9B4E56BEE}" type="presParOf" srcId="{7F2193ED-E7A3-461D-8A2F-95FA763C67EC}" destId="{EAB282B4-7B4B-4D19-BB8D-5173DD2A25E1}" srcOrd="2" destOrd="0" presId="urn:microsoft.com/office/officeart/2005/8/layout/chevron1"/>
    <dgm:cxn modelId="{9473009E-3947-44BA-BD62-05BCCFF3B581}" type="presParOf" srcId="{EAB282B4-7B4B-4D19-BB8D-5173DD2A25E1}" destId="{5D7CEB5F-A93E-48BD-B998-BB980A4A6558}" srcOrd="0" destOrd="0" presId="urn:microsoft.com/office/officeart/2005/8/layout/chevron1"/>
    <dgm:cxn modelId="{F737F93F-8D2A-45C7-9DEF-2B11D15C4F3C}" type="presParOf" srcId="{EAB282B4-7B4B-4D19-BB8D-5173DD2A25E1}" destId="{16CA4447-A510-4D76-88D1-195D297DE3BD}" srcOrd="1" destOrd="0" presId="urn:microsoft.com/office/officeart/2005/8/layout/chevron1"/>
    <dgm:cxn modelId="{1C8B74AA-1EC1-43FE-A7FE-7528791E5D6D}" type="presParOf" srcId="{7F2193ED-E7A3-461D-8A2F-95FA763C67EC}" destId="{88AEE031-5F79-44F6-8EF2-A3C385A7B29B}" srcOrd="3" destOrd="0" presId="urn:microsoft.com/office/officeart/2005/8/layout/chevron1"/>
    <dgm:cxn modelId="{80661103-9BBD-45D7-AFE2-A7C8FDA5638F}" type="presParOf" srcId="{7F2193ED-E7A3-461D-8A2F-95FA763C67EC}" destId="{8EB73C49-150E-47F9-A19C-DEC6CEDA1494}" srcOrd="4" destOrd="0" presId="urn:microsoft.com/office/officeart/2005/8/layout/chevron1"/>
    <dgm:cxn modelId="{C85FBF1E-5EF1-49C0-B45C-1A339A6A860E}" type="presParOf" srcId="{8EB73C49-150E-47F9-A19C-DEC6CEDA1494}" destId="{CF5D5510-527B-4052-A0BC-398F4D22AAA1}" srcOrd="0" destOrd="0" presId="urn:microsoft.com/office/officeart/2005/8/layout/chevron1"/>
    <dgm:cxn modelId="{69019577-EA9A-4D56-A053-66459BABBD1F}" type="presParOf" srcId="{8EB73C49-150E-47F9-A19C-DEC6CEDA1494}" destId="{E096AE2D-D2EC-4E7B-9BCB-05AB41F2C1B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38B59-AD06-435C-88D8-7F84AD9F849D}">
      <dsp:nvSpPr>
        <dsp:cNvPr id="0" name=""/>
        <dsp:cNvSpPr/>
      </dsp:nvSpPr>
      <dsp:spPr>
        <a:xfrm>
          <a:off x="7421" y="485248"/>
          <a:ext cx="3743849" cy="1335582"/>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a:t>Proxy Day Selection</a:t>
          </a:r>
        </a:p>
      </dsp:txBody>
      <dsp:txXfrm>
        <a:off x="675212" y="485248"/>
        <a:ext cx="2408267" cy="1335582"/>
      </dsp:txXfrm>
    </dsp:sp>
    <dsp:sp modelId="{27BF3851-6B2A-4F22-BCAE-BDB5653499B3}">
      <dsp:nvSpPr>
        <dsp:cNvPr id="0" name=""/>
        <dsp:cNvSpPr/>
      </dsp:nvSpPr>
      <dsp:spPr>
        <a:xfrm>
          <a:off x="7421" y="1912440"/>
          <a:ext cx="2995079" cy="23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Three proxy days were selected for each event day based on SCE system load</a:t>
          </a:r>
        </a:p>
      </dsp:txBody>
      <dsp:txXfrm>
        <a:off x="7421" y="1912440"/>
        <a:ext cx="2995079" cy="2376000"/>
      </dsp:txXfrm>
    </dsp:sp>
    <dsp:sp modelId="{5D7CEB5F-A93E-48BD-B998-BB980A4A6558}">
      <dsp:nvSpPr>
        <dsp:cNvPr id="0" name=""/>
        <dsp:cNvSpPr/>
      </dsp:nvSpPr>
      <dsp:spPr>
        <a:xfrm>
          <a:off x="3535271" y="484988"/>
          <a:ext cx="3743849" cy="1335969"/>
        </a:xfrm>
        <a:prstGeom prst="chevron">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a:t>Matched Controls</a:t>
          </a:r>
        </a:p>
      </dsp:txBody>
      <dsp:txXfrm>
        <a:off x="4203256" y="484988"/>
        <a:ext cx="2407880" cy="1335969"/>
      </dsp:txXfrm>
    </dsp:sp>
    <dsp:sp modelId="{16CA4447-A510-4D76-88D1-195D297DE3BD}">
      <dsp:nvSpPr>
        <dsp:cNvPr id="0" name=""/>
        <dsp:cNvSpPr/>
      </dsp:nvSpPr>
      <dsp:spPr>
        <a:xfrm>
          <a:off x="3535271" y="1912700"/>
          <a:ext cx="2995079" cy="23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 single control customer was chosen for each participant based on individual load during all proxy days</a:t>
          </a:r>
        </a:p>
        <a:p>
          <a:pPr marL="171450" lvl="1" indent="-171450" algn="l" defTabSz="800100">
            <a:lnSpc>
              <a:spcPct val="90000"/>
            </a:lnSpc>
            <a:spcBef>
              <a:spcPct val="0"/>
            </a:spcBef>
            <a:spcAft>
              <a:spcPct val="15000"/>
            </a:spcAft>
            <a:buChar char="••"/>
          </a:pPr>
          <a:r>
            <a:rPr lang="en-US" sz="1800" kern="1200" dirty="0"/>
            <a:t>Hard matched within NEM status, climate zone, and CDD bin groups</a:t>
          </a:r>
        </a:p>
        <a:p>
          <a:pPr marL="171450" lvl="1" indent="-171450" algn="l" defTabSz="800100">
            <a:lnSpc>
              <a:spcPct val="90000"/>
            </a:lnSpc>
            <a:spcBef>
              <a:spcPct val="0"/>
            </a:spcBef>
            <a:spcAft>
              <a:spcPct val="15000"/>
            </a:spcAft>
            <a:buChar char="••"/>
          </a:pPr>
          <a:r>
            <a:rPr lang="en-US" sz="1800" kern="1200" dirty="0"/>
            <a:t>Propensity score matching model with replacement</a:t>
          </a:r>
        </a:p>
      </dsp:txBody>
      <dsp:txXfrm>
        <a:off x="3535271" y="1912700"/>
        <a:ext cx="2995079" cy="2376000"/>
      </dsp:txXfrm>
    </dsp:sp>
    <dsp:sp modelId="{CF5D5510-527B-4052-A0BC-398F4D22AAA1}">
      <dsp:nvSpPr>
        <dsp:cNvPr id="0" name=""/>
        <dsp:cNvSpPr/>
      </dsp:nvSpPr>
      <dsp:spPr>
        <a:xfrm>
          <a:off x="7063120" y="471534"/>
          <a:ext cx="3743849" cy="1355932"/>
        </a:xfrm>
        <a:prstGeom prst="chevron">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a:t>Regression Analysis</a:t>
          </a:r>
        </a:p>
      </dsp:txBody>
      <dsp:txXfrm>
        <a:off x="7741086" y="471534"/>
        <a:ext cx="2387917" cy="1355932"/>
      </dsp:txXfrm>
    </dsp:sp>
    <dsp:sp modelId="{E096AE2D-D2EC-4E7B-9BCB-05AB41F2C1B4}">
      <dsp:nvSpPr>
        <dsp:cNvPr id="0" name=""/>
        <dsp:cNvSpPr/>
      </dsp:nvSpPr>
      <dsp:spPr>
        <a:xfrm>
          <a:off x="7063120" y="1926154"/>
          <a:ext cx="2995079" cy="23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Difference-in-differences panel regression</a:t>
          </a:r>
        </a:p>
        <a:p>
          <a:pPr marL="171450" lvl="1" indent="-171450" algn="l" defTabSz="800100">
            <a:lnSpc>
              <a:spcPct val="90000"/>
            </a:lnSpc>
            <a:spcBef>
              <a:spcPct val="0"/>
            </a:spcBef>
            <a:spcAft>
              <a:spcPct val="15000"/>
            </a:spcAft>
            <a:buChar char="••"/>
          </a:pPr>
          <a:r>
            <a:rPr lang="en-US" sz="1800" kern="1200" dirty="0"/>
            <a:t>Hourly event impacts estimated by subcategory and across all customers</a:t>
          </a:r>
        </a:p>
        <a:p>
          <a:pPr marL="171450" lvl="1" indent="-171450" algn="l" defTabSz="800100">
            <a:lnSpc>
              <a:spcPct val="90000"/>
            </a:lnSpc>
            <a:spcBef>
              <a:spcPct val="0"/>
            </a:spcBef>
            <a:spcAft>
              <a:spcPct val="15000"/>
            </a:spcAft>
            <a:buChar char="••"/>
          </a:pPr>
          <a:r>
            <a:rPr lang="en-US" sz="1800" kern="1200" dirty="0"/>
            <a:t>Separate regression for each event day hour using event day and it’s 3 proxy days</a:t>
          </a:r>
        </a:p>
      </dsp:txBody>
      <dsp:txXfrm>
        <a:off x="7063120" y="1926154"/>
        <a:ext cx="2995079" cy="2376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419994-1A1A-4765-B80F-CE4966E4BFCE}" type="datetimeFigureOut">
              <a:rPr lang="en-US" smtClean="0"/>
              <a:t>4/26/2022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7476BE-9D50-4D15-82D1-22D9051A7EF8}" type="slidenum">
              <a:rPr lang="en-US" smtClean="0"/>
              <a:t>‹#›</a:t>
            </a:fld>
            <a:endParaRPr lang="en-US" dirty="0"/>
          </a:p>
        </p:txBody>
      </p:sp>
    </p:spTree>
    <p:extLst>
      <p:ext uri="{BB962C8B-B14F-4D97-AF65-F5344CB8AC3E}">
        <p14:creationId xmlns:p14="http://schemas.microsoft.com/office/powerpoint/2010/main" val="209796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E8A5F-8FDD-4170-945C-E42C0604D102}" type="datetimeFigureOut">
              <a:rPr lang="en-US" smtClean="0"/>
              <a:t>4/26/2022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2C183-215B-4A48-BB2B-9A22347B7537}"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59" y="630238"/>
            <a:ext cx="8053493" cy="97625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65758" y="1658575"/>
            <a:ext cx="8053493" cy="1032010"/>
          </a:xfrm>
        </p:spPr>
        <p:txBody>
          <a:bodyPr anchor="t">
            <a:noAutofit/>
          </a:bodyPr>
          <a:lstStyle>
            <a:lvl1pPr marL="0" indent="0" algn="l">
              <a:buNone/>
              <a:defRPr sz="2800" cap="all" baseline="0">
                <a:solidFill>
                  <a:schemeClr val="accent4"/>
                </a:solidFill>
                <a:latin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E68CD15-1B97-4DFC-8420-5C5C10F06B21}" type="datetimeFigureOut">
              <a:rPr lang="en-US" smtClean="0"/>
              <a:t>4/26/2022</a:t>
            </a:fld>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C0FDE23-6443-44B0-98BF-8273B15B899F}" type="slidenum">
              <a:rPr lang="en-US" smtClean="0"/>
              <a:t>‹#›</a:t>
            </a:fld>
            <a:endParaRPr lang="en-US" dirty="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9315" y="630238"/>
            <a:ext cx="2306800" cy="53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7962" r="46" b="5428"/>
          <a:stretch/>
        </p:blipFill>
        <p:spPr>
          <a:xfrm>
            <a:off x="0" y="2593995"/>
            <a:ext cx="12192000" cy="4264005"/>
          </a:xfrm>
          <a:prstGeom prst="rect">
            <a:avLst/>
          </a:prstGeom>
        </p:spPr>
      </p:pic>
    </p:spTree>
    <p:extLst>
      <p:ext uri="{BB962C8B-B14F-4D97-AF65-F5344CB8AC3E}">
        <p14:creationId xmlns:p14="http://schemas.microsoft.com/office/powerpoint/2010/main" val="270049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8CD15-1B97-4DFC-8420-5C5C10F06B21}" type="datetimeFigureOut">
              <a:rPr lang="en-US" smtClean="0"/>
              <a:t>4/26/2022</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247629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E68CD15-1B97-4DFC-8420-5C5C10F06B21}" type="datetimeFigureOut">
              <a:rPr lang="en-US" smtClean="0"/>
              <a:t>4/26/2022</a:t>
            </a:fld>
            <a:endParaRPr lang="en-US" dirty="0"/>
          </a:p>
        </p:txBody>
      </p:sp>
      <p:sp>
        <p:nvSpPr>
          <p:cNvPr id="5" name="Footer Placeholder 4"/>
          <p:cNvSpPr>
            <a:spLocks noGrp="1"/>
          </p:cNvSpPr>
          <p:nvPr>
            <p:ph type="ftr" sz="quarter" idx="11"/>
          </p:nvPr>
        </p:nvSpPr>
        <p:spPr>
          <a:xfrm>
            <a:off x="774923" y="5951811"/>
            <a:ext cx="789627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C0FDE23-6443-44B0-98BF-8273B15B899F}" type="slidenum">
              <a:rPr lang="en-US" smtClean="0"/>
              <a:t>‹#›</a:t>
            </a:fld>
            <a:endParaRPr lang="en-US" dirty="0"/>
          </a:p>
        </p:txBody>
      </p:sp>
    </p:spTree>
    <p:extLst>
      <p:ext uri="{BB962C8B-B14F-4D97-AF65-F5344CB8AC3E}">
        <p14:creationId xmlns:p14="http://schemas.microsoft.com/office/powerpoint/2010/main" val="3532425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5" name="Content Placeholder 2"/>
          <p:cNvSpPr>
            <a:spLocks noGrp="1"/>
          </p:cNvSpPr>
          <p:nvPr>
            <p:ph idx="1"/>
          </p:nvPr>
        </p:nvSpPr>
        <p:spPr>
          <a:xfrm>
            <a:off x="597611" y="1313817"/>
            <a:ext cx="10984788" cy="4811454"/>
          </a:xfrm>
        </p:spPr>
        <p:txBody>
          <a:bodyPr>
            <a:normAutofit/>
          </a:bodyPr>
          <a:lstStyle>
            <a:lvl1pPr>
              <a:defRPr sz="2100">
                <a:solidFill>
                  <a:schemeClr val="tx1"/>
                </a:solidFill>
              </a:defRPr>
            </a:lvl1pPr>
            <a:lvl2pPr>
              <a:defRPr sz="1800">
                <a:solidFill>
                  <a:srgbClr val="464749"/>
                </a:solidFill>
              </a:defRPr>
            </a:lvl2pPr>
            <a:lvl3pPr>
              <a:defRPr sz="1600"/>
            </a:lvl3pPr>
            <a:lvl4pPr>
              <a:defRPr sz="1400"/>
            </a:lvl4pPr>
            <a:lvl5pP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11041528" y="6356352"/>
            <a:ext cx="857115"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113810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bsection A">
    <p:bg>
      <p:bgPr>
        <a:solidFill>
          <a:schemeClr val="accent1"/>
        </a:solid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bwMode="gray">
          <a:xfrm>
            <a:off x="860577" y="2352700"/>
            <a:ext cx="7593193" cy="1011827"/>
          </a:xfrm>
        </p:spPr>
        <p:txBody>
          <a:bodyPr anchor="b" anchorCtr="0"/>
          <a:lstStyle>
            <a:lvl1pPr algn="l">
              <a:lnSpc>
                <a:spcPct val="100000"/>
              </a:lnSpc>
              <a:defRPr sz="2600" b="0" baseline="0">
                <a:solidFill>
                  <a:schemeClr val="bg1"/>
                </a:solidFill>
                <a:latin typeface="+mj-lt"/>
                <a:cs typeface="Arial"/>
              </a:defRPr>
            </a:lvl1pPr>
          </a:lstStyle>
          <a:p>
            <a:endParaRPr lang="en-GB" noProof="0" dirty="0"/>
          </a:p>
        </p:txBody>
      </p:sp>
      <p:sp>
        <p:nvSpPr>
          <p:cNvPr id="8" name="Slide Number Placeholder 5"/>
          <p:cNvSpPr>
            <a:spLocks noGrp="1"/>
          </p:cNvSpPr>
          <p:nvPr>
            <p:ph type="sldNum" sz="quarter" idx="12"/>
          </p:nvPr>
        </p:nvSpPr>
        <p:spPr>
          <a:xfrm>
            <a:off x="11041528" y="6356352"/>
            <a:ext cx="857115"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403623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Comments right">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8031728" y="1313817"/>
            <a:ext cx="3550673" cy="4811454"/>
          </a:xfrm>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313817"/>
            <a:ext cx="7248923" cy="4811454"/>
          </a:xfrm>
          <a:ln>
            <a:solidFill>
              <a:schemeClr val="bg2"/>
            </a:solid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on right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Tree>
    <p:extLst>
      <p:ext uri="{BB962C8B-B14F-4D97-AF65-F5344CB8AC3E}">
        <p14:creationId xmlns:p14="http://schemas.microsoft.com/office/powerpoint/2010/main" val="407111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amp; Comments right (subtitles)">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8031728" y="1636873"/>
            <a:ext cx="3550673" cy="4488398"/>
          </a:xfrm>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636332"/>
            <a:ext cx="7248923" cy="4488940"/>
          </a:xfrm>
          <a:ln>
            <a:solidFill>
              <a:schemeClr val="bg2"/>
            </a:solid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on right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601180" y="1282637"/>
            <a:ext cx="7248923"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0" name="Text Placeholder 21"/>
          <p:cNvSpPr>
            <a:spLocks noGrp="1"/>
          </p:cNvSpPr>
          <p:nvPr>
            <p:ph type="body" sz="quarter" idx="29" hasCustomPrompt="1"/>
          </p:nvPr>
        </p:nvSpPr>
        <p:spPr>
          <a:xfrm>
            <a:off x="8031726" y="1282638"/>
            <a:ext cx="3539541"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Comments</a:t>
            </a:r>
          </a:p>
        </p:txBody>
      </p:sp>
    </p:spTree>
    <p:extLst>
      <p:ext uri="{BB962C8B-B14F-4D97-AF65-F5344CB8AC3E}">
        <p14:creationId xmlns:p14="http://schemas.microsoft.com/office/powerpoint/2010/main" val="330038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Comments left">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4335016" y="1313817"/>
            <a:ext cx="7247385" cy="4811454"/>
          </a:xfrm>
          <a:ln>
            <a:solidFill>
              <a:schemeClr val="bg2"/>
            </a:solidFill>
          </a:ln>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313817"/>
            <a:ext cx="3546237" cy="4811454"/>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Content with comments on left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Tree>
    <p:extLst>
      <p:ext uri="{BB962C8B-B14F-4D97-AF65-F5344CB8AC3E}">
        <p14:creationId xmlns:p14="http://schemas.microsoft.com/office/powerpoint/2010/main" val="181905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Comments left (subtitles)">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4335016" y="1636332"/>
            <a:ext cx="7247385" cy="4488940"/>
          </a:xfrm>
          <a:ln>
            <a:solidFill>
              <a:schemeClr val="bg2"/>
            </a:solidFill>
          </a:ln>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636332"/>
            <a:ext cx="3546237" cy="448894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Content with comments on left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586694" y="1282637"/>
            <a:ext cx="3560724"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Comments</a:t>
            </a:r>
          </a:p>
        </p:txBody>
      </p:sp>
      <p:sp>
        <p:nvSpPr>
          <p:cNvPr id="10" name="Text Placeholder 21"/>
          <p:cNvSpPr>
            <a:spLocks noGrp="1"/>
          </p:cNvSpPr>
          <p:nvPr>
            <p:ph type="body" sz="quarter" idx="29" hasCustomPrompt="1"/>
          </p:nvPr>
        </p:nvSpPr>
        <p:spPr>
          <a:xfrm>
            <a:off x="4335015" y="1282638"/>
            <a:ext cx="7236252"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82339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Three Columns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8"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0" name="Content Placeholder 9"/>
          <p:cNvSpPr>
            <a:spLocks noGrp="1"/>
          </p:cNvSpPr>
          <p:nvPr>
            <p:ph sz="quarter" idx="22"/>
          </p:nvPr>
        </p:nvSpPr>
        <p:spPr>
          <a:xfrm>
            <a:off x="601178" y="1313818"/>
            <a:ext cx="3546237" cy="481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3"/>
          </p:nvPr>
        </p:nvSpPr>
        <p:spPr>
          <a:xfrm>
            <a:off x="4318204" y="1313818"/>
            <a:ext cx="3546237" cy="481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24"/>
          </p:nvPr>
        </p:nvSpPr>
        <p:spPr>
          <a:xfrm>
            <a:off x="8035231" y="1313818"/>
            <a:ext cx="3546237" cy="481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922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Columns with theme / category boxes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636875"/>
            <a:ext cx="3546237"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25"/>
          </p:nvPr>
        </p:nvSpPr>
        <p:spPr>
          <a:xfrm>
            <a:off x="4313104" y="1636875"/>
            <a:ext cx="3546237"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26"/>
          </p:nvPr>
        </p:nvSpPr>
        <p:spPr>
          <a:xfrm>
            <a:off x="8025030" y="1636875"/>
            <a:ext cx="3546237"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27" hasCustomPrompt="1"/>
          </p:nvPr>
        </p:nvSpPr>
        <p:spPr>
          <a:xfrm>
            <a:off x="601180" y="1282637"/>
            <a:ext cx="3546237"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1</a:t>
            </a:r>
          </a:p>
        </p:txBody>
      </p:sp>
      <p:sp>
        <p:nvSpPr>
          <p:cNvPr id="23" name="Text Placeholder 21"/>
          <p:cNvSpPr>
            <a:spLocks noGrp="1"/>
          </p:cNvSpPr>
          <p:nvPr>
            <p:ph type="body" sz="quarter" idx="28" hasCustomPrompt="1"/>
          </p:nvPr>
        </p:nvSpPr>
        <p:spPr>
          <a:xfrm>
            <a:off x="4321726" y="1282638"/>
            <a:ext cx="3546237"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2</a:t>
            </a:r>
          </a:p>
        </p:txBody>
      </p:sp>
      <p:sp>
        <p:nvSpPr>
          <p:cNvPr id="24" name="Text Placeholder 21"/>
          <p:cNvSpPr>
            <a:spLocks noGrp="1"/>
          </p:cNvSpPr>
          <p:nvPr>
            <p:ph type="body" sz="quarter" idx="29" hasCustomPrompt="1"/>
          </p:nvPr>
        </p:nvSpPr>
        <p:spPr>
          <a:xfrm>
            <a:off x="8025030" y="1282638"/>
            <a:ext cx="3546237"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3</a:t>
            </a:r>
          </a:p>
        </p:txBody>
      </p:sp>
    </p:spTree>
    <p:extLst>
      <p:ext uri="{BB962C8B-B14F-4D97-AF65-F5344CB8AC3E}">
        <p14:creationId xmlns:p14="http://schemas.microsoft.com/office/powerpoint/2010/main" val="116748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a:solidFill>
                  <a:schemeClr val="bg2">
                    <a:lumMod val="50000"/>
                  </a:schemeClr>
                </a:solidFill>
              </a:defRPr>
            </a:lvl1pPr>
            <a:lvl2pPr marL="630000" indent="-306000">
              <a:buClr>
                <a:schemeClr val="tx1"/>
              </a:buClr>
              <a:buFont typeface="Wingdings" panose="05000000000000000000" pitchFamily="2" charset="2"/>
              <a:buChar char="Ø"/>
              <a:defRPr>
                <a:solidFill>
                  <a:schemeClr val="tx1"/>
                </a:solidFill>
              </a:defRPr>
            </a:lvl2pPr>
            <a:lvl3pPr marL="900000" indent="-270000">
              <a:buClr>
                <a:schemeClr val="accent3"/>
              </a:buClr>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68CD15-1B97-4DFC-8420-5C5C10F06B21}" type="datetimeFigureOut">
              <a:rPr lang="en-US" smtClean="0"/>
              <a:t>4/26/2022</a:t>
            </a:fld>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1C0FDE23-6443-44B0-98BF-8273B15B899F}" type="slidenum">
              <a:rPr lang="en-US" smtClean="0"/>
              <a:t>‹#›</a:t>
            </a:fld>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0" y="6204366"/>
            <a:ext cx="2836832" cy="6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224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has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Three Columns with phase / process chevrons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636875"/>
            <a:ext cx="3546237" cy="448839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25"/>
          </p:nvPr>
        </p:nvSpPr>
        <p:spPr>
          <a:xfrm>
            <a:off x="4313104" y="1636875"/>
            <a:ext cx="3546237" cy="448839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26"/>
          </p:nvPr>
        </p:nvSpPr>
        <p:spPr>
          <a:xfrm>
            <a:off x="8025030" y="1636875"/>
            <a:ext cx="3546237" cy="448839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27" hasCustomPrompt="1"/>
          </p:nvPr>
        </p:nvSpPr>
        <p:spPr>
          <a:xfrm>
            <a:off x="601180" y="1282637"/>
            <a:ext cx="3546237" cy="354237"/>
          </a:xfrm>
          <a:prstGeom prst="chevron">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Phase 1</a:t>
            </a:r>
          </a:p>
        </p:txBody>
      </p:sp>
      <p:sp>
        <p:nvSpPr>
          <p:cNvPr id="23" name="Text Placeholder 21"/>
          <p:cNvSpPr>
            <a:spLocks noGrp="1"/>
          </p:cNvSpPr>
          <p:nvPr>
            <p:ph type="body" sz="quarter" idx="28" hasCustomPrompt="1"/>
          </p:nvPr>
        </p:nvSpPr>
        <p:spPr>
          <a:xfrm>
            <a:off x="4321726" y="1282638"/>
            <a:ext cx="3546237" cy="353695"/>
          </a:xfrm>
          <a:prstGeom prst="chevron">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Phase 2</a:t>
            </a:r>
          </a:p>
        </p:txBody>
      </p:sp>
      <p:sp>
        <p:nvSpPr>
          <p:cNvPr id="24" name="Text Placeholder 21"/>
          <p:cNvSpPr>
            <a:spLocks noGrp="1"/>
          </p:cNvSpPr>
          <p:nvPr>
            <p:ph type="body" sz="quarter" idx="29" hasCustomPrompt="1"/>
          </p:nvPr>
        </p:nvSpPr>
        <p:spPr>
          <a:xfrm>
            <a:off x="8025030" y="1282638"/>
            <a:ext cx="3546237" cy="353695"/>
          </a:xfrm>
          <a:prstGeom prst="chevron">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Phase 3</a:t>
            </a:r>
          </a:p>
        </p:txBody>
      </p:sp>
    </p:spTree>
    <p:extLst>
      <p:ext uri="{BB962C8B-B14F-4D97-AF65-F5344CB8AC3E}">
        <p14:creationId xmlns:p14="http://schemas.microsoft.com/office/powerpoint/2010/main" val="276262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Columns with theme / category boxes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636875"/>
            <a:ext cx="5319355"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26"/>
          </p:nvPr>
        </p:nvSpPr>
        <p:spPr>
          <a:xfrm>
            <a:off x="6250822" y="1636875"/>
            <a:ext cx="5320445"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27" hasCustomPrompt="1"/>
          </p:nvPr>
        </p:nvSpPr>
        <p:spPr>
          <a:xfrm>
            <a:off x="601180" y="1282637"/>
            <a:ext cx="5319355"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1</a:t>
            </a:r>
          </a:p>
        </p:txBody>
      </p:sp>
      <p:sp>
        <p:nvSpPr>
          <p:cNvPr id="24" name="Text Placeholder 21"/>
          <p:cNvSpPr>
            <a:spLocks noGrp="1"/>
          </p:cNvSpPr>
          <p:nvPr>
            <p:ph type="body" sz="quarter" idx="29" hasCustomPrompt="1"/>
          </p:nvPr>
        </p:nvSpPr>
        <p:spPr>
          <a:xfrm>
            <a:off x="6250822" y="1282638"/>
            <a:ext cx="5320445"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2</a:t>
            </a:r>
          </a:p>
        </p:txBody>
      </p:sp>
    </p:spTree>
    <p:extLst>
      <p:ext uri="{BB962C8B-B14F-4D97-AF65-F5344CB8AC3E}">
        <p14:creationId xmlns:p14="http://schemas.microsoft.com/office/powerpoint/2010/main" val="54986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Columns no content title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330399"/>
            <a:ext cx="5319355" cy="4794873"/>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26"/>
          </p:nvPr>
        </p:nvSpPr>
        <p:spPr>
          <a:xfrm>
            <a:off x="6250822" y="1330399"/>
            <a:ext cx="5320445" cy="4794873"/>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70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amp; Comments right (subtitles)">
    <p:spTree>
      <p:nvGrpSpPr>
        <p:cNvPr id="1" name=""/>
        <p:cNvGrpSpPr/>
        <p:nvPr/>
      </p:nvGrpSpPr>
      <p:grpSpPr>
        <a:xfrm>
          <a:off x="0" y="0"/>
          <a:ext cx="0" cy="0"/>
          <a:chOff x="0" y="0"/>
          <a:chExt cx="0" cy="0"/>
        </a:xfrm>
      </p:grpSpPr>
      <p:sp>
        <p:nvSpPr>
          <p:cNvPr id="9" name="Content Placeholder 8"/>
          <p:cNvSpPr>
            <a:spLocks noGrp="1"/>
          </p:cNvSpPr>
          <p:nvPr>
            <p:ph sz="quarter" idx="19" hasCustomPrompt="1"/>
          </p:nvPr>
        </p:nvSpPr>
        <p:spPr>
          <a:xfrm>
            <a:off x="601181" y="4151859"/>
            <a:ext cx="10981220" cy="210312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Two rows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612314" y="3797832"/>
            <a:ext cx="10966625"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2" name="Content Placeholder 8"/>
          <p:cNvSpPr>
            <a:spLocks noGrp="1"/>
          </p:cNvSpPr>
          <p:nvPr>
            <p:ph sz="quarter" idx="30" hasCustomPrompt="1"/>
          </p:nvPr>
        </p:nvSpPr>
        <p:spPr>
          <a:xfrm>
            <a:off x="601181" y="1570614"/>
            <a:ext cx="10981219" cy="210312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31" hasCustomPrompt="1"/>
          </p:nvPr>
        </p:nvSpPr>
        <p:spPr>
          <a:xfrm>
            <a:off x="601179" y="1216379"/>
            <a:ext cx="10981220"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796684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mp; Comments right (subtitles)">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5953761" y="4378572"/>
            <a:ext cx="5628639" cy="1746699"/>
          </a:xfrm>
          <a:ln>
            <a:noFill/>
          </a:ln>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1" y="4378362"/>
            <a:ext cx="5169700" cy="174691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below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612315" y="4024335"/>
            <a:ext cx="5162829"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0" name="Text Placeholder 21"/>
          <p:cNvSpPr>
            <a:spLocks noGrp="1"/>
          </p:cNvSpPr>
          <p:nvPr>
            <p:ph type="body" sz="quarter" idx="29" hasCustomPrompt="1"/>
          </p:nvPr>
        </p:nvSpPr>
        <p:spPr>
          <a:xfrm>
            <a:off x="5953759" y="4024336"/>
            <a:ext cx="5628643"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Comments</a:t>
            </a:r>
          </a:p>
        </p:txBody>
      </p:sp>
      <p:sp>
        <p:nvSpPr>
          <p:cNvPr id="12" name="Content Placeholder 8"/>
          <p:cNvSpPr>
            <a:spLocks noGrp="1"/>
          </p:cNvSpPr>
          <p:nvPr>
            <p:ph sz="quarter" idx="30" hasCustomPrompt="1"/>
          </p:nvPr>
        </p:nvSpPr>
        <p:spPr>
          <a:xfrm>
            <a:off x="601181" y="1570616"/>
            <a:ext cx="10981219" cy="2366683"/>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31" hasCustomPrompt="1"/>
          </p:nvPr>
        </p:nvSpPr>
        <p:spPr>
          <a:xfrm>
            <a:off x="601179" y="1216379"/>
            <a:ext cx="10981220"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624301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ntent &amp; Comments right (subtitles)">
    <p:spTree>
      <p:nvGrpSpPr>
        <p:cNvPr id="1" name=""/>
        <p:cNvGrpSpPr/>
        <p:nvPr/>
      </p:nvGrpSpPr>
      <p:grpSpPr>
        <a:xfrm>
          <a:off x="0" y="0"/>
          <a:ext cx="0" cy="0"/>
          <a:chOff x="0" y="0"/>
          <a:chExt cx="0" cy="0"/>
        </a:xfrm>
      </p:grpSpPr>
      <p:sp>
        <p:nvSpPr>
          <p:cNvPr id="9" name="Content Placeholder 8"/>
          <p:cNvSpPr>
            <a:spLocks noGrp="1"/>
          </p:cNvSpPr>
          <p:nvPr>
            <p:ph sz="quarter" idx="19" hasCustomPrompt="1"/>
          </p:nvPr>
        </p:nvSpPr>
        <p:spPr>
          <a:xfrm>
            <a:off x="601181" y="5044966"/>
            <a:ext cx="10981220" cy="1210013"/>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below, no content tile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2" name="Content Placeholder 8"/>
          <p:cNvSpPr>
            <a:spLocks noGrp="1"/>
          </p:cNvSpPr>
          <p:nvPr>
            <p:ph sz="quarter" idx="30" hasCustomPrompt="1"/>
          </p:nvPr>
        </p:nvSpPr>
        <p:spPr>
          <a:xfrm>
            <a:off x="601181" y="1570614"/>
            <a:ext cx="10981219" cy="3300931"/>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77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586693" y="6357038"/>
            <a:ext cx="10288867" cy="364206"/>
          </a:xfrm>
          <a:prstGeom prst="rect">
            <a:avLst/>
          </a:prstGeom>
        </p:spPr>
        <p:txBody>
          <a:bodyPr/>
          <a:lstStyle/>
          <a:p>
            <a:endParaRPr lang="en-US" dirty="0">
              <a:solidFill>
                <a:srgbClr val="C7C9CB"/>
              </a:solidFill>
            </a:endParaRPr>
          </a:p>
        </p:txBody>
      </p:sp>
      <p:sp>
        <p:nvSpPr>
          <p:cNvPr id="4" name="Slide Number Placeholder 3"/>
          <p:cNvSpPr>
            <a:spLocks noGrp="1"/>
          </p:cNvSpPr>
          <p:nvPr>
            <p:ph type="sldNum" sz="quarter" idx="11"/>
          </p:nvPr>
        </p:nvSpPr>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2651397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with Footer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5"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Tree>
    <p:extLst>
      <p:ext uri="{BB962C8B-B14F-4D97-AF65-F5344CB8AC3E}">
        <p14:creationId xmlns:p14="http://schemas.microsoft.com/office/powerpoint/2010/main" val="3191748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only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5"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6"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Tree>
    <p:extLst>
      <p:ext uri="{BB962C8B-B14F-4D97-AF65-F5344CB8AC3E}">
        <p14:creationId xmlns:p14="http://schemas.microsoft.com/office/powerpoint/2010/main" val="1869570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107294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28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latin typeface="Arial Nova Light" panose="020B0304020202020204" pitchFamily="34" charset="0"/>
                <a:cs typeface="Arial Nova Light" panose="020B0304020202020204" pitchFamily="34" charset="0"/>
              </a:defRPr>
            </a:lvl1pPr>
          </a:lstStyle>
          <a:p>
            <a:fld id="{AE68CD15-1B97-4DFC-8420-5C5C10F06B21}" type="datetimeFigureOut">
              <a:rPr lang="en-US" smtClean="0"/>
              <a:pPr/>
              <a:t>4/26/2022</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latin typeface="Arial Nova Light" panose="020B0304020202020204" pitchFamily="34" charset="0"/>
                <a:cs typeface="Arial Nova Light" panose="020B03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latin typeface="Arial Nova Light" panose="020B0304020202020204" pitchFamily="34" charset="0"/>
                <a:cs typeface="Arial Nova Light" panose="020B0304020202020204" pitchFamily="34" charset="0"/>
              </a:defRPr>
            </a:lvl1pPr>
          </a:lstStyle>
          <a:p>
            <a:fld id="{1C0FDE23-6443-44B0-98BF-8273B15B899F}" type="slidenum">
              <a:rPr lang="en-US" smtClean="0"/>
              <a:pPr/>
              <a:t>‹#›</a:t>
            </a:fld>
            <a:endParaRPr lang="en-US" dirty="0"/>
          </a:p>
        </p:txBody>
      </p:sp>
    </p:spTree>
    <p:extLst>
      <p:ext uri="{BB962C8B-B14F-4D97-AF65-F5344CB8AC3E}">
        <p14:creationId xmlns:p14="http://schemas.microsoft.com/office/powerpoint/2010/main" val="3992778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sp>
        <p:nvSpPr>
          <p:cNvPr id="14" name="Rectangle 13"/>
          <p:cNvSpPr/>
          <p:nvPr userDrawn="1"/>
        </p:nvSpPr>
        <p:spPr>
          <a:xfrm>
            <a:off x="601181" y="1627076"/>
            <a:ext cx="3469387" cy="4810246"/>
          </a:xfrm>
          <a:prstGeom prst="rect">
            <a:avLst/>
          </a:pr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22" tIns="63122" rIns="63122" bIns="63122" rtlCol="0" anchor="ctr"/>
          <a:lstStyle/>
          <a:p>
            <a:pPr algn="ctr" defTabSz="457144"/>
            <a:endParaRPr lang="ru-RU" dirty="0" err="1">
              <a:solidFill>
                <a:srgbClr val="0070CD"/>
              </a:solidFill>
              <a:cs typeface="Arial" pitchFamily="34" charset="0"/>
            </a:endParaRPr>
          </a:p>
        </p:txBody>
      </p:sp>
      <p:sp>
        <p:nvSpPr>
          <p:cNvPr id="15" name="Content Placeholder 8"/>
          <p:cNvSpPr>
            <a:spLocks noGrp="1"/>
          </p:cNvSpPr>
          <p:nvPr>
            <p:ph sz="quarter" idx="13" hasCustomPrompt="1"/>
          </p:nvPr>
        </p:nvSpPr>
        <p:spPr bwMode="gray">
          <a:xfrm>
            <a:off x="841158" y="1887110"/>
            <a:ext cx="3009476" cy="4353726"/>
          </a:xfrm>
          <a:prstGeom prst="rect">
            <a:avLst/>
          </a:prstGeom>
        </p:spPr>
        <p:txBody>
          <a:bodyPr anchor="b" anchorCtr="0"/>
          <a:lstStyle>
            <a:lvl1pPr marL="0" indent="0">
              <a:buFont typeface="Arial" pitchFamily="34" charset="0"/>
              <a:buNone/>
              <a:defRPr sz="1000" b="0">
                <a:solidFill>
                  <a:srgbClr val="0070CD"/>
                </a:solidFill>
                <a:latin typeface="Arial" pitchFamily="34" charset="0"/>
                <a:cs typeface="Arial" pitchFamily="34" charset="0"/>
              </a:defRPr>
            </a:lvl1pPr>
            <a:lvl2pPr marL="0" indent="0">
              <a:buFont typeface="Arial" pitchFamily="34" charset="0"/>
              <a:buNone/>
              <a:defRPr b="0">
                <a:solidFill>
                  <a:schemeClr val="bg1"/>
                </a:solidFill>
              </a:defRPr>
            </a:lvl2pPr>
            <a:lvl3pPr marL="0" indent="0">
              <a:buNone/>
              <a:defRPr b="0">
                <a:solidFill>
                  <a:schemeClr val="bg1"/>
                </a:solidFill>
              </a:defRPr>
            </a:lvl3pPr>
            <a:lvl4pPr marL="157806" indent="0">
              <a:buNone/>
              <a:defRPr b="0">
                <a:solidFill>
                  <a:schemeClr val="bg1"/>
                </a:solidFill>
              </a:defRPr>
            </a:lvl4pPr>
            <a:lvl5pPr marL="315612" indent="0">
              <a:buNone/>
              <a:defRPr b="0">
                <a:solidFill>
                  <a:schemeClr val="bg1"/>
                </a:solidFill>
              </a:defRPr>
            </a:lvl5pPr>
          </a:lstStyle>
          <a:p>
            <a:pPr lvl="0"/>
            <a:r>
              <a:rPr lang="en-US" noProof="0" dirty="0"/>
              <a:t>Nexant, Inc.</a:t>
            </a:r>
            <a:br>
              <a:rPr lang="en-US" noProof="0" dirty="0"/>
            </a:br>
            <a:r>
              <a:rPr lang="en-US" noProof="0" dirty="0"/>
              <a:t>101 Second St, Suite 1000</a:t>
            </a:r>
            <a:br>
              <a:rPr lang="en-US" noProof="0" dirty="0"/>
            </a:br>
            <a:r>
              <a:rPr lang="en-US" noProof="0" dirty="0"/>
              <a:t>San Francisco, CA 94105</a:t>
            </a:r>
            <a:br>
              <a:rPr lang="en-US" noProof="0" dirty="0"/>
            </a:br>
            <a:r>
              <a:rPr lang="en-US" noProof="0" dirty="0"/>
              <a:t>415-369-1000</a:t>
            </a:r>
          </a:p>
        </p:txBody>
      </p:sp>
      <p:pic>
        <p:nvPicPr>
          <p:cNvPr id="18" name="Picture 17" descr="Nexant_Tagline_Logo_PNG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194" y="318594"/>
            <a:ext cx="3643135" cy="1158496"/>
          </a:xfrm>
          <a:prstGeom prst="rect">
            <a:avLst/>
          </a:prstGeom>
        </p:spPr>
      </p:pic>
      <p:sp>
        <p:nvSpPr>
          <p:cNvPr id="10" name="Content Placeholder 2"/>
          <p:cNvSpPr>
            <a:spLocks noGrp="1"/>
          </p:cNvSpPr>
          <p:nvPr>
            <p:ph idx="1"/>
          </p:nvPr>
        </p:nvSpPr>
        <p:spPr>
          <a:xfrm>
            <a:off x="4448792" y="1702677"/>
            <a:ext cx="7133609" cy="3244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p:cNvSpPr>
            <a:spLocks noGrp="1"/>
          </p:cNvSpPr>
          <p:nvPr>
            <p:ph type="sldNum" sz="quarter" idx="12"/>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3098301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EFE6C-1DBC-4594-9C3F-188BE8D8F5E7}" type="datetime1">
              <a:rPr lang="en-US" smtClean="0"/>
              <a:t>4/26/2022</a:t>
            </a:fld>
            <a:endParaRPr lang="en-US" dirty="0"/>
          </a:p>
        </p:txBody>
      </p:sp>
      <p:sp>
        <p:nvSpPr>
          <p:cNvPr id="4" name="Slide Number Placeholder 3"/>
          <p:cNvSpPr>
            <a:spLocks noGrp="1"/>
          </p:cNvSpPr>
          <p:nvPr>
            <p:ph type="sldNum" sz="quarter" idx="11"/>
          </p:nvPr>
        </p:nvSpPr>
        <p:spPr/>
        <p:txBody>
          <a:bodyPr/>
          <a:lstStyle/>
          <a:p>
            <a:fld id="{1C0FDE23-6443-44B0-98BF-8273B15B899F}"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Content Placeholder 6"/>
          <p:cNvSpPr>
            <a:spLocks noGrp="1"/>
          </p:cNvSpPr>
          <p:nvPr>
            <p:ph sz="quarter" idx="13"/>
          </p:nvPr>
        </p:nvSpPr>
        <p:spPr>
          <a:xfrm>
            <a:off x="581192" y="1506538"/>
            <a:ext cx="11029616" cy="4818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150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68CD15-1B97-4DFC-8420-5C5C10F06B21}" type="datetimeFigureOut">
              <a:rPr lang="en-US" smtClean="0"/>
              <a:t>4/26/2022</a:t>
            </a:fld>
            <a:endParaRPr lang="en-US" dirty="0"/>
          </a:p>
        </p:txBody>
      </p:sp>
      <p:sp>
        <p:nvSpPr>
          <p:cNvPr id="7" name="Slide Number Placeholder 6"/>
          <p:cNvSpPr>
            <a:spLocks noGrp="1"/>
          </p:cNvSpPr>
          <p:nvPr>
            <p:ph type="sldNum" sz="quarter" idx="12"/>
          </p:nvPr>
        </p:nvSpPr>
        <p:spPr/>
        <p:txBody>
          <a:bodyPr/>
          <a:lstStyle/>
          <a:p>
            <a:fld id="{1C0FDE23-6443-44B0-98BF-8273B15B899F}" type="slidenum">
              <a:rPr lang="en-US" smtClean="0"/>
              <a:t>‹#›</a:t>
            </a:fld>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0" y="6204366"/>
            <a:ext cx="2836832" cy="6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12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2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68CD15-1B97-4DFC-8420-5C5C10F06B21}" type="datetimeFigureOut">
              <a:rPr lang="en-US" smtClean="0"/>
              <a:t>4/26/2022</a:t>
            </a:fld>
            <a:endParaRPr lang="en-US" dirty="0"/>
          </a:p>
        </p:txBody>
      </p:sp>
      <p:sp>
        <p:nvSpPr>
          <p:cNvPr id="9" name="Slide Number Placeholder 8"/>
          <p:cNvSpPr>
            <a:spLocks noGrp="1"/>
          </p:cNvSpPr>
          <p:nvPr>
            <p:ph type="sldNum" sz="quarter" idx="12"/>
          </p:nvPr>
        </p:nvSpPr>
        <p:spPr/>
        <p:txBody>
          <a:bodyPr/>
          <a:lstStyle/>
          <a:p>
            <a:fld id="{1C0FDE23-6443-44B0-98BF-8273B15B899F}" type="slidenum">
              <a:rPr lang="en-US" smtClean="0"/>
              <a:t>‹#›</a:t>
            </a:fld>
            <a:endParaRPr lang="en-US"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0" y="6204366"/>
            <a:ext cx="2836832" cy="6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28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normAutofit/>
          </a:bodyPr>
          <a:lstStyle>
            <a:lvl1pP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E68CD15-1B97-4DFC-8420-5C5C10F06B21}" type="datetimeFigureOut">
              <a:rPr lang="en-US" smtClean="0"/>
              <a:t>4/26/2022</a:t>
            </a:fld>
            <a:endParaRPr lang="en-US" dirty="0"/>
          </a:p>
        </p:txBody>
      </p:sp>
      <p:sp>
        <p:nvSpPr>
          <p:cNvPr id="4" name="Footer Placeholder 3"/>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366613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8CD15-1B97-4DFC-8420-5C5C10F06B21}" type="datetimeFigureOut">
              <a:rPr lang="en-US" smtClean="0"/>
              <a:t>4/26/2022</a:t>
            </a:fld>
            <a:endParaRPr lang="en-US" dirty="0"/>
          </a:p>
        </p:txBody>
      </p:sp>
      <p:sp>
        <p:nvSpPr>
          <p:cNvPr id="3" name="Footer Placeholder 2"/>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8108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E68CD15-1B97-4DFC-8420-5C5C10F06B21}" type="datetimeFigureOut">
              <a:rPr lang="en-US" smtClean="0"/>
              <a:t>4/26/2022</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C0FDE23-6443-44B0-98BF-8273B15B899F}" type="slidenum">
              <a:rPr lang="en-US" smtClean="0"/>
              <a:t>‹#›</a:t>
            </a:fld>
            <a:endParaRPr lang="en-US" dirty="0"/>
          </a:p>
        </p:txBody>
      </p:sp>
    </p:spTree>
    <p:extLst>
      <p:ext uri="{BB962C8B-B14F-4D97-AF65-F5344CB8AC3E}">
        <p14:creationId xmlns:p14="http://schemas.microsoft.com/office/powerpoint/2010/main" val="29885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68CD15-1B97-4DFC-8420-5C5C10F06B21}" type="datetimeFigureOut">
              <a:rPr lang="en-US" smtClean="0"/>
              <a:t>4/26/2022</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36164832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6512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508760"/>
            <a:ext cx="11029616" cy="4350037"/>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E68CD15-1B97-4DFC-8420-5C5C10F06B21}" type="datetimeFigureOut">
              <a:rPr lang="en-US" smtClean="0"/>
              <a:t>4/26/2022</a:t>
            </a:fld>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C0FDE23-6443-44B0-98BF-8273B15B899F}"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ChangeAspect="1" noChangeArrowheads="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664320" y="6138699"/>
            <a:ext cx="2763244" cy="63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4907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Lst>
  <p:txStyles>
    <p:titleStyle>
      <a:lvl1pPr algn="l" defTabSz="457200" rtl="0" eaLnBrk="1" latinLnBrk="0" hangingPunct="1">
        <a:spcBef>
          <a:spcPct val="0"/>
        </a:spcBef>
        <a:buNone/>
        <a:defRPr sz="2800" b="1" kern="1200" cap="all">
          <a:solidFill>
            <a:schemeClr val="accent1"/>
          </a:solidFill>
          <a:latin typeface="+mj-lt"/>
          <a:ea typeface="+mj-ea"/>
          <a:cs typeface="Segoe UI Semibold" panose="020B07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mailto:jsmith@demandsideanalytics.com"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7605" y="607423"/>
            <a:ext cx="8385963" cy="1290617"/>
          </a:xfrm>
        </p:spPr>
        <p:txBody>
          <a:bodyPr>
            <a:noAutofit/>
          </a:bodyPr>
          <a:lstStyle/>
          <a:p>
            <a:r>
              <a:rPr lang="en-US" sz="2800" dirty="0"/>
              <a:t>Southern California Edison</a:t>
            </a:r>
            <a:br>
              <a:rPr lang="en-US" sz="2800" dirty="0"/>
            </a:br>
            <a:r>
              <a:rPr lang="en-US" sz="2800" dirty="0"/>
              <a:t>Smart Energy Program: </a:t>
            </a:r>
            <a:br>
              <a:rPr lang="en-US" sz="2800" dirty="0"/>
            </a:br>
            <a:r>
              <a:rPr lang="en-US" sz="2800" dirty="0" smtClean="0"/>
              <a:t>2021 </a:t>
            </a:r>
            <a:r>
              <a:rPr lang="en-US" sz="2800" dirty="0"/>
              <a:t>Load Impact Evaluation</a:t>
            </a:r>
          </a:p>
        </p:txBody>
      </p:sp>
      <p:sp>
        <p:nvSpPr>
          <p:cNvPr id="5" name="Subtitle 4"/>
          <p:cNvSpPr>
            <a:spLocks noGrp="1"/>
          </p:cNvSpPr>
          <p:nvPr>
            <p:ph type="subTitle" idx="1"/>
          </p:nvPr>
        </p:nvSpPr>
        <p:spPr>
          <a:xfrm>
            <a:off x="437605" y="1898040"/>
            <a:ext cx="7366000" cy="594783"/>
          </a:xfrm>
        </p:spPr>
        <p:txBody>
          <a:bodyPr>
            <a:noAutofit/>
          </a:bodyPr>
          <a:lstStyle/>
          <a:p>
            <a:r>
              <a:rPr lang="en-US" sz="2200" dirty="0" smtClean="0"/>
              <a:t>May 4, 2022</a:t>
            </a:r>
            <a:endParaRPr lang="en-US" sz="2200" dirty="0"/>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78973" y="567448"/>
            <a:ext cx="3209932" cy="2006209"/>
          </a:xfrm>
          <a:prstGeom prst="rect">
            <a:avLst/>
          </a:prstGeom>
        </p:spPr>
      </p:pic>
    </p:spTree>
    <p:extLst>
      <p:ext uri="{BB962C8B-B14F-4D97-AF65-F5344CB8AC3E}">
        <p14:creationId xmlns:p14="http://schemas.microsoft.com/office/powerpoint/2010/main" val="53603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5124"/>
            <a:ext cx="11029616" cy="705020"/>
          </a:xfrm>
        </p:spPr>
        <p:txBody>
          <a:bodyPr>
            <a:normAutofit fontScale="90000"/>
          </a:bodyPr>
          <a:lstStyle/>
          <a:p>
            <a:r>
              <a:rPr lang="en-US" dirty="0"/>
              <a:t>Event Impacts Are Largest During the first Hour of Dispatch and fade in subsequent hours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90" y="1602995"/>
            <a:ext cx="10058400" cy="4493172"/>
          </a:xfrm>
          <a:prstGeom prst="rect">
            <a:avLst/>
          </a:prstGeom>
        </p:spPr>
      </p:pic>
    </p:spTree>
    <p:extLst>
      <p:ext uri="{BB962C8B-B14F-4D97-AF65-F5344CB8AC3E}">
        <p14:creationId xmlns:p14="http://schemas.microsoft.com/office/powerpoint/2010/main" val="162510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20"/>
          </p:nvPr>
        </p:nvSpPr>
        <p:spPr>
          <a:xfrm>
            <a:off x="7521262" y="1649781"/>
            <a:ext cx="4394291" cy="4481928"/>
          </a:xfrm>
        </p:spPr>
        <p:txBody>
          <a:bodyPr>
            <a:normAutofit fontScale="92500"/>
          </a:bodyPr>
          <a:lstStyle/>
          <a:p>
            <a:r>
              <a:rPr lang="en-US" sz="2400" dirty="0" smtClean="0"/>
              <a:t>2021 and 2019 impacts and reference loads were very similar</a:t>
            </a:r>
          </a:p>
          <a:p>
            <a:r>
              <a:rPr lang="en-US" sz="2400" dirty="0" smtClean="0"/>
              <a:t>In 2020, we produced two average event days</a:t>
            </a:r>
          </a:p>
          <a:p>
            <a:pPr lvl="1"/>
            <a:r>
              <a:rPr lang="en-US" sz="2000" dirty="0" smtClean="0"/>
              <a:t>5pm-9pm (four hours)</a:t>
            </a:r>
          </a:p>
          <a:p>
            <a:pPr lvl="1"/>
            <a:r>
              <a:rPr lang="en-US" sz="2000" dirty="0" smtClean="0"/>
              <a:t>7pm-8pm (one hour)</a:t>
            </a:r>
          </a:p>
          <a:p>
            <a:pPr lvl="1"/>
            <a:r>
              <a:rPr lang="en-US" sz="2000" dirty="0" smtClean="0"/>
              <a:t>Approximately 15% of devices were unavailable for dispatch</a:t>
            </a:r>
          </a:p>
          <a:p>
            <a:r>
              <a:rPr lang="en-US" sz="2400" dirty="0" smtClean="0"/>
              <a:t>Lower enrollment in 2021 also means that aggregate impacts were lower.</a:t>
            </a:r>
            <a:endParaRPr lang="en-US" sz="2400" dirty="0"/>
          </a:p>
        </p:txBody>
      </p:sp>
      <p:sp>
        <p:nvSpPr>
          <p:cNvPr id="2" name="Title 1"/>
          <p:cNvSpPr>
            <a:spLocks noGrp="1"/>
          </p:cNvSpPr>
          <p:nvPr>
            <p:ph type="title"/>
          </p:nvPr>
        </p:nvSpPr>
        <p:spPr/>
        <p:txBody>
          <a:bodyPr/>
          <a:lstStyle/>
          <a:p>
            <a:r>
              <a:rPr lang="en-US" dirty="0" smtClean="0"/>
              <a:t>Ex Post Comparison </a:t>
            </a:r>
            <a:r>
              <a:rPr lang="en-US" dirty="0"/>
              <a:t>to Prior years – Average Event Days</a:t>
            </a:r>
          </a:p>
        </p:txBody>
      </p:sp>
      <p:graphicFrame>
        <p:nvGraphicFramePr>
          <p:cNvPr id="4" name="Table 3"/>
          <p:cNvGraphicFramePr>
            <a:graphicFrameLocks noGrp="1"/>
          </p:cNvGraphicFramePr>
          <p:nvPr>
            <p:extLst>
              <p:ext uri="{D42A27DB-BD31-4B8C-83A1-F6EECF244321}">
                <p14:modId xmlns:p14="http://schemas.microsoft.com/office/powerpoint/2010/main" val="1939295835"/>
              </p:ext>
            </p:extLst>
          </p:nvPr>
        </p:nvGraphicFramePr>
        <p:xfrm>
          <a:off x="581192" y="1882979"/>
          <a:ext cx="6500953" cy="2854720"/>
        </p:xfrm>
        <a:graphic>
          <a:graphicData uri="http://schemas.openxmlformats.org/drawingml/2006/table">
            <a:tbl>
              <a:tblPr/>
              <a:tblGrid>
                <a:gridCol w="3077578">
                  <a:extLst>
                    <a:ext uri="{9D8B030D-6E8A-4147-A177-3AD203B41FA5}">
                      <a16:colId xmlns:a16="http://schemas.microsoft.com/office/drawing/2014/main" val="3885452149"/>
                    </a:ext>
                  </a:extLst>
                </a:gridCol>
                <a:gridCol w="1141125">
                  <a:extLst>
                    <a:ext uri="{9D8B030D-6E8A-4147-A177-3AD203B41FA5}">
                      <a16:colId xmlns:a16="http://schemas.microsoft.com/office/drawing/2014/main" val="3344903584"/>
                    </a:ext>
                  </a:extLst>
                </a:gridCol>
                <a:gridCol w="1141125">
                  <a:extLst>
                    <a:ext uri="{9D8B030D-6E8A-4147-A177-3AD203B41FA5}">
                      <a16:colId xmlns:a16="http://schemas.microsoft.com/office/drawing/2014/main" val="3878493914"/>
                    </a:ext>
                  </a:extLst>
                </a:gridCol>
                <a:gridCol w="1141125">
                  <a:extLst>
                    <a:ext uri="{9D8B030D-6E8A-4147-A177-3AD203B41FA5}">
                      <a16:colId xmlns:a16="http://schemas.microsoft.com/office/drawing/2014/main" val="2330951897"/>
                    </a:ext>
                  </a:extLst>
                </a:gridCol>
              </a:tblGrid>
              <a:tr h="356840">
                <a:tc>
                  <a:txBody>
                    <a:bodyPr/>
                    <a:lstStyle/>
                    <a:p>
                      <a:pPr algn="ctr" rtl="0" fontAlgn="ctr"/>
                      <a:r>
                        <a:rPr lang="en-US" sz="1200" b="1" i="0" u="none" strike="noStrike" dirty="0" smtClean="0">
                          <a:solidFill>
                            <a:srgbClr val="FFFFFF"/>
                          </a:solidFill>
                          <a:effectLst/>
                          <a:latin typeface="Corbel" panose="020B0503020204020204" pitchFamily="34" charset="0"/>
                        </a:rPr>
                        <a:t>Performance Metric</a:t>
                      </a:r>
                      <a:endParaRPr lang="en-US" sz="1200" b="1" i="0" u="none" strike="noStrike" dirty="0">
                        <a:solidFill>
                          <a:srgbClr val="FFFFFF"/>
                        </a:solidFill>
                        <a:effectLst/>
                        <a:latin typeface="Corbel" panose="020B050302020402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a:txBody>
                    <a:bodyPr/>
                    <a:lstStyle/>
                    <a:p>
                      <a:pPr algn="ctr" rtl="0" fontAlgn="ctr"/>
                      <a:r>
                        <a:rPr lang="en-US" sz="1200" b="1" i="0" u="none" strike="noStrike" dirty="0">
                          <a:solidFill>
                            <a:srgbClr val="FFFFFF"/>
                          </a:solidFill>
                          <a:effectLst/>
                          <a:latin typeface="Corbel" panose="020B0503020204020204" pitchFamily="34" charset="0"/>
                        </a:rPr>
                        <a:t>2019 (6-8PM)</a:t>
                      </a:r>
                    </a:p>
                  </a:txBody>
                  <a:tcPr marL="9525" marR="9525" marT="9525" marB="0" anchor="ctr">
                    <a:lnL w="6350" cap="flat" cmpd="sng" algn="ctr">
                      <a:solidFill>
                        <a:srgbClr val="5B9BD5"/>
                      </a:solidFill>
                      <a:prstDash val="solid"/>
                      <a:round/>
                      <a:headEnd type="none" w="med" len="med"/>
                      <a:tailEnd type="none" w="med" len="med"/>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a:txBody>
                    <a:bodyPr/>
                    <a:lstStyle/>
                    <a:p>
                      <a:pPr algn="ctr" fontAlgn="ctr"/>
                      <a:r>
                        <a:rPr lang="en-US" sz="1100" b="1" i="0" u="none" strike="noStrike" dirty="0">
                          <a:solidFill>
                            <a:srgbClr val="FFFFFF"/>
                          </a:solidFill>
                          <a:effectLst/>
                          <a:latin typeface="Corbel" panose="020B0503020204020204" pitchFamily="34" charset="0"/>
                        </a:rPr>
                        <a:t>2020 (7-8 PM)</a:t>
                      </a:r>
                    </a:p>
                  </a:txBody>
                  <a:tcPr marL="9525" marR="9525" marT="9525" marB="0" anchor="ctr">
                    <a:lnL>
                      <a:noFill/>
                    </a:lnL>
                    <a:lnR>
                      <a:noFill/>
                    </a:lnR>
                    <a:lnT>
                      <a:noFill/>
                    </a:lnT>
                    <a:lnB w="6350" cap="flat" cmpd="sng" algn="ctr">
                      <a:solidFill>
                        <a:srgbClr val="5B9BD5"/>
                      </a:solidFill>
                      <a:prstDash val="solid"/>
                      <a:round/>
                      <a:headEnd type="none" w="med" len="med"/>
                      <a:tailEnd type="none" w="med" len="med"/>
                    </a:lnB>
                    <a:solidFill>
                      <a:srgbClr val="0098D7"/>
                    </a:solidFill>
                  </a:tcPr>
                </a:tc>
                <a:tc>
                  <a:txBody>
                    <a:bodyPr/>
                    <a:lstStyle/>
                    <a:p>
                      <a:pPr algn="ctr" fontAlgn="ctr"/>
                      <a:r>
                        <a:rPr lang="en-US" sz="1100" b="1" i="0" u="none" strike="noStrike" dirty="0">
                          <a:solidFill>
                            <a:srgbClr val="FFFFFF"/>
                          </a:solidFill>
                          <a:effectLst/>
                          <a:latin typeface="Corbel" panose="020B0503020204020204" pitchFamily="34" charset="0"/>
                        </a:rPr>
                        <a:t>2021 (6-8 PM)</a:t>
                      </a:r>
                    </a:p>
                  </a:txBody>
                  <a:tcPr marL="9525" marR="9525" marT="9525" marB="0" anchor="ctr">
                    <a:lnL>
                      <a:noFill/>
                    </a:lnL>
                    <a:lnR>
                      <a:noFill/>
                    </a:lnR>
                    <a:lnT>
                      <a:noFill/>
                    </a:lnT>
                    <a:lnB w="6350" cap="flat" cmpd="sng" algn="ctr">
                      <a:solidFill>
                        <a:srgbClr val="5B9BD5"/>
                      </a:solidFill>
                      <a:prstDash val="solid"/>
                      <a:round/>
                      <a:headEnd type="none" w="med" len="med"/>
                      <a:tailEnd type="none" w="med" len="med"/>
                    </a:lnB>
                    <a:solidFill>
                      <a:srgbClr val="0098D7"/>
                    </a:solidFill>
                  </a:tcPr>
                </a:tc>
                <a:extLst>
                  <a:ext uri="{0D108BD9-81ED-4DB2-BD59-A6C34878D82A}">
                    <a16:rowId xmlns:a16="http://schemas.microsoft.com/office/drawing/2014/main" val="2285385189"/>
                  </a:ext>
                </a:extLst>
              </a:tr>
              <a:tr h="356840">
                <a:tc>
                  <a:txBody>
                    <a:bodyPr/>
                    <a:lstStyle/>
                    <a:p>
                      <a:pPr algn="l" rtl="0" fontAlgn="b"/>
                      <a:r>
                        <a:rPr lang="en-US" sz="1200" b="0" i="0" u="none" strike="noStrike" dirty="0">
                          <a:solidFill>
                            <a:srgbClr val="000000"/>
                          </a:solidFill>
                          <a:effectLst/>
                          <a:latin typeface="Corbel" panose="020B0503020204020204" pitchFamily="34" charset="0"/>
                        </a:rPr>
                        <a:t>Avg. Reference Load (kW)</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2.48</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2.45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2.49</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09569325"/>
                  </a:ext>
                </a:extLst>
              </a:tr>
              <a:tr h="356840">
                <a:tc>
                  <a:txBody>
                    <a:bodyPr/>
                    <a:lstStyle/>
                    <a:p>
                      <a:pPr algn="l" rtl="0" fontAlgn="b"/>
                      <a:r>
                        <a:rPr lang="en-US" sz="1200" b="0" i="0" u="none" strike="noStrike" dirty="0">
                          <a:solidFill>
                            <a:srgbClr val="000000"/>
                          </a:solidFill>
                          <a:effectLst/>
                          <a:latin typeface="Corbel" panose="020B0503020204020204" pitchFamily="34" charset="0"/>
                        </a:rPr>
                        <a:t>Avg. Load Impact (kW)</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0.74</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0.75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0.73</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590017309"/>
                  </a:ext>
                </a:extLst>
              </a:tr>
              <a:tr h="356840">
                <a:tc>
                  <a:txBody>
                    <a:bodyPr/>
                    <a:lstStyle/>
                    <a:p>
                      <a:pPr algn="l" rtl="0" fontAlgn="b"/>
                      <a:r>
                        <a:rPr lang="en-US" sz="1200" b="0" i="0" u="none" strike="noStrike" dirty="0">
                          <a:solidFill>
                            <a:srgbClr val="000000"/>
                          </a:solidFill>
                          <a:effectLst/>
                          <a:latin typeface="Corbel" panose="020B0503020204020204" pitchFamily="34" charset="0"/>
                        </a:rPr>
                        <a:t>% Load Impact</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orbel" panose="020B0503020204020204" pitchFamily="34" charset="0"/>
                        </a:rPr>
                        <a:t>29.84%</a:t>
                      </a:r>
                      <a:endParaRPr lang="en-US" sz="1100" b="0" i="0" u="none" strike="noStrike" dirty="0">
                        <a:solidFill>
                          <a:srgbClr val="000000"/>
                        </a:solidFill>
                        <a:effectLst/>
                        <a:latin typeface="Corbel" panose="020B050302020402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orbel" panose="020B0503020204020204" pitchFamily="34" charset="0"/>
                        </a:rPr>
                        <a:t>30.61%</a:t>
                      </a:r>
                      <a:endParaRPr lang="en-US" sz="1100" b="0" i="0" u="none" strike="noStrike" dirty="0">
                        <a:solidFill>
                          <a:srgbClr val="000000"/>
                        </a:solidFill>
                        <a:effectLst/>
                        <a:latin typeface="Corbel" panose="020B050302020402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orbel" panose="020B0503020204020204" pitchFamily="34" charset="0"/>
                        </a:rPr>
                        <a:t>29.32%</a:t>
                      </a:r>
                      <a:endParaRPr lang="en-US" sz="1100" b="0" i="0" u="none" strike="noStrike" dirty="0">
                        <a:solidFill>
                          <a:srgbClr val="000000"/>
                        </a:solidFill>
                        <a:effectLst/>
                        <a:latin typeface="Corbel" panose="020B050302020402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162098451"/>
                  </a:ext>
                </a:extLst>
              </a:tr>
              <a:tr h="356840">
                <a:tc>
                  <a:txBody>
                    <a:bodyPr/>
                    <a:lstStyle/>
                    <a:p>
                      <a:pPr algn="l" rtl="0" fontAlgn="b"/>
                      <a:r>
                        <a:rPr lang="en-US" sz="1200" b="0" i="0" u="none" strike="noStrike" dirty="0">
                          <a:solidFill>
                            <a:srgbClr val="000000"/>
                          </a:solidFill>
                          <a:effectLst/>
                          <a:latin typeface="Corbel" panose="020B0503020204020204" pitchFamily="34" charset="0"/>
                        </a:rPr>
                        <a:t>Avg. Event Temperature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83.8</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88.6</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orbel" panose="020B0503020204020204" pitchFamily="34" charset="0"/>
                        </a:rPr>
                        <a:t>88.0</a:t>
                      </a:r>
                      <a:endParaRPr lang="en-US" sz="1100" b="0" i="0" u="none" strike="noStrike" dirty="0">
                        <a:solidFill>
                          <a:srgbClr val="000000"/>
                        </a:solidFill>
                        <a:effectLst/>
                        <a:latin typeface="Corbel" panose="020B050302020402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98484741"/>
                  </a:ext>
                </a:extLst>
              </a:tr>
              <a:tr h="356840">
                <a:tc>
                  <a:txBody>
                    <a:bodyPr/>
                    <a:lstStyle/>
                    <a:p>
                      <a:pPr algn="l" rtl="0" fontAlgn="b"/>
                      <a:r>
                        <a:rPr lang="en-US" sz="1200" b="0" i="0" u="none" strike="noStrike" dirty="0">
                          <a:solidFill>
                            <a:srgbClr val="000000"/>
                          </a:solidFill>
                          <a:effectLst/>
                          <a:latin typeface="Corbel" panose="020B0503020204020204" pitchFamily="34" charset="0"/>
                        </a:rPr>
                        <a:t>Event Hours</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6-8PM</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7-8PM</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6-8PM</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286009231"/>
                  </a:ext>
                </a:extLst>
              </a:tr>
              <a:tr h="356840">
                <a:tc>
                  <a:txBody>
                    <a:bodyPr/>
                    <a:lstStyle/>
                    <a:p>
                      <a:pPr algn="l" rtl="0" fontAlgn="b"/>
                      <a:r>
                        <a:rPr lang="en-US" sz="1200" b="0" i="0" u="none" strike="noStrike" dirty="0">
                          <a:solidFill>
                            <a:srgbClr val="000000"/>
                          </a:solidFill>
                          <a:effectLst/>
                          <a:latin typeface="Corbel" panose="020B0503020204020204" pitchFamily="34" charset="0"/>
                        </a:rPr>
                        <a:t>Heat Buildup (Avg. F, 12 AM to 5 PM)</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80.6</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77.3</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78.5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828895748"/>
                  </a:ext>
                </a:extLst>
              </a:tr>
              <a:tr h="356840">
                <a:tc>
                  <a:txBody>
                    <a:bodyPr/>
                    <a:lstStyle/>
                    <a:p>
                      <a:pPr algn="l" rtl="0" fontAlgn="b"/>
                      <a:r>
                        <a:rPr lang="en-US" sz="1200" b="0" i="0" u="none" strike="noStrike" dirty="0">
                          <a:solidFill>
                            <a:srgbClr val="000000"/>
                          </a:solidFill>
                          <a:effectLst/>
                          <a:latin typeface="Corbel" panose="020B0503020204020204" pitchFamily="34" charset="0"/>
                        </a:rPr>
                        <a:t>Enrollment</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52,139</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orbel" panose="020B0503020204020204" pitchFamily="34" charset="0"/>
                        </a:rPr>
                        <a:t>51,437</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orbel" panose="020B0503020204020204" pitchFamily="34" charset="0"/>
                        </a:rPr>
                        <a:t>48,498</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78335473"/>
                  </a:ext>
                </a:extLst>
              </a:tr>
            </a:tbl>
          </a:graphicData>
        </a:graphic>
      </p:graphicFrame>
    </p:spTree>
    <p:extLst>
      <p:ext uri="{BB962C8B-B14F-4D97-AF65-F5344CB8AC3E}">
        <p14:creationId xmlns:p14="http://schemas.microsoft.com/office/powerpoint/2010/main" val="413768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0134" y="1918863"/>
            <a:ext cx="7460475" cy="3332657"/>
          </a:xfrm>
          <a:prstGeom prst="rect">
            <a:avLst/>
          </a:prstGeom>
        </p:spPr>
      </p:pic>
      <p:sp>
        <p:nvSpPr>
          <p:cNvPr id="5" name="Content Placeholder 4"/>
          <p:cNvSpPr>
            <a:spLocks noGrp="1"/>
          </p:cNvSpPr>
          <p:nvPr>
            <p:ph sz="quarter" idx="19"/>
          </p:nvPr>
        </p:nvSpPr>
        <p:spPr>
          <a:xfrm>
            <a:off x="369550" y="1414072"/>
            <a:ext cx="3447610" cy="4711200"/>
          </a:xfrm>
        </p:spPr>
        <p:txBody>
          <a:bodyPr>
            <a:normAutofit/>
          </a:bodyPr>
          <a:lstStyle/>
          <a:p>
            <a:r>
              <a:rPr lang="en-US" dirty="0" smtClean="0"/>
              <a:t>Average load reductions increase about 50% for homes with more than one thermostat</a:t>
            </a:r>
          </a:p>
          <a:p>
            <a:pPr lvl="1"/>
            <a:r>
              <a:rPr lang="en-US" sz="1600" dirty="0" smtClean="0"/>
              <a:t>There is minimal increase in 3+ thermostats</a:t>
            </a:r>
            <a:endParaRPr lang="en-US" sz="1600" dirty="0"/>
          </a:p>
          <a:p>
            <a:r>
              <a:rPr lang="en-US" dirty="0" smtClean="0"/>
              <a:t>Average load reduction percentages do not vary much by number of thermostats</a:t>
            </a:r>
          </a:p>
          <a:p>
            <a:pPr lvl="1"/>
            <a:r>
              <a:rPr lang="en-US" sz="1600" dirty="0" smtClean="0"/>
              <a:t>Most of the increase in savings for 2+ thermostats is driven by increased customer load size</a:t>
            </a:r>
            <a:endParaRPr lang="en-US" sz="1600" dirty="0"/>
          </a:p>
        </p:txBody>
      </p:sp>
      <p:sp>
        <p:nvSpPr>
          <p:cNvPr id="2" name="Title 1"/>
          <p:cNvSpPr>
            <a:spLocks noGrp="1"/>
          </p:cNvSpPr>
          <p:nvPr>
            <p:ph type="title"/>
          </p:nvPr>
        </p:nvSpPr>
        <p:spPr>
          <a:xfrm>
            <a:off x="581192" y="705124"/>
            <a:ext cx="11029616" cy="540924"/>
          </a:xfrm>
        </p:spPr>
        <p:txBody>
          <a:bodyPr>
            <a:normAutofit fontScale="90000"/>
          </a:bodyPr>
          <a:lstStyle/>
          <a:p>
            <a:r>
              <a:rPr lang="en-US" dirty="0" smtClean="0"/>
              <a:t>Average Event Day Impacts Segmented by Number of Thermostats</a:t>
            </a:r>
            <a:endParaRPr lang="en-US" dirty="0"/>
          </a:p>
        </p:txBody>
      </p:sp>
    </p:spTree>
    <p:extLst>
      <p:ext uri="{BB962C8B-B14F-4D97-AF65-F5344CB8AC3E}">
        <p14:creationId xmlns:p14="http://schemas.microsoft.com/office/powerpoint/2010/main" val="356938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47" y="1748707"/>
            <a:ext cx="7696440" cy="3435911"/>
          </a:xfrm>
          <a:prstGeom prst="rect">
            <a:avLst/>
          </a:prstGeom>
        </p:spPr>
      </p:pic>
      <p:sp>
        <p:nvSpPr>
          <p:cNvPr id="2" name="Content Placeholder 1"/>
          <p:cNvSpPr>
            <a:spLocks noGrp="1"/>
          </p:cNvSpPr>
          <p:nvPr>
            <p:ph sz="quarter" idx="20"/>
          </p:nvPr>
        </p:nvSpPr>
        <p:spPr/>
        <p:txBody>
          <a:bodyPr>
            <a:normAutofit fontScale="92500" lnSpcReduction="10000"/>
          </a:bodyPr>
          <a:lstStyle/>
          <a:p>
            <a:r>
              <a:rPr lang="en-US" dirty="0" smtClean="0"/>
              <a:t>Any sites exporting to the grid will have delivered load of zero and a net load less than zero.</a:t>
            </a:r>
          </a:p>
          <a:p>
            <a:r>
              <a:rPr lang="en-US" dirty="0" smtClean="0"/>
              <a:t>CAISO settlement is done on a delivered basis, but all analysis of the SEP program was done with net.</a:t>
            </a:r>
          </a:p>
          <a:p>
            <a:r>
              <a:rPr lang="en-US" dirty="0" smtClean="0"/>
              <a:t>Events are typically called during hours when some customers have negative loads</a:t>
            </a:r>
          </a:p>
          <a:p>
            <a:pPr lvl="1"/>
            <a:r>
              <a:rPr lang="en-US" dirty="0" smtClean="0"/>
              <a:t>SEP dispatch can make their loads negative or more negative</a:t>
            </a:r>
            <a:endParaRPr lang="en-US" dirty="0"/>
          </a:p>
        </p:txBody>
      </p:sp>
      <p:sp>
        <p:nvSpPr>
          <p:cNvPr id="4" name="Title 3"/>
          <p:cNvSpPr>
            <a:spLocks noGrp="1"/>
          </p:cNvSpPr>
          <p:nvPr>
            <p:ph type="title"/>
          </p:nvPr>
        </p:nvSpPr>
        <p:spPr/>
        <p:txBody>
          <a:bodyPr/>
          <a:lstStyle/>
          <a:p>
            <a:r>
              <a:rPr lang="en-US" dirty="0" smtClean="0"/>
              <a:t>Load Impacts Estimated with Net vs. Delivered</a:t>
            </a:r>
            <a:endParaRPr lang="en-US" dirty="0"/>
          </a:p>
        </p:txBody>
      </p:sp>
    </p:spTree>
    <p:extLst>
      <p:ext uri="{BB962C8B-B14F-4D97-AF65-F5344CB8AC3E}">
        <p14:creationId xmlns:p14="http://schemas.microsoft.com/office/powerpoint/2010/main" val="257405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5124"/>
            <a:ext cx="11029616" cy="482160"/>
          </a:xfrm>
        </p:spPr>
        <p:txBody>
          <a:bodyPr>
            <a:normAutofit fontScale="90000"/>
          </a:bodyPr>
          <a:lstStyle/>
          <a:p>
            <a:r>
              <a:rPr lang="en-US" dirty="0" smtClean="0"/>
              <a:t>Net vs. Delivered Impacts for NEM Customers</a:t>
            </a:r>
            <a:endParaRPr lang="en-US" dirty="0">
              <a:solidFill>
                <a:srgbClr val="FF0000"/>
              </a:solidFill>
            </a:endParaRPr>
          </a:p>
        </p:txBody>
      </p:sp>
      <p:sp>
        <p:nvSpPr>
          <p:cNvPr id="3" name="Slide Number Placeholder 2"/>
          <p:cNvSpPr>
            <a:spLocks noGrp="1"/>
          </p:cNvSpPr>
          <p:nvPr>
            <p:ph type="sldNum" sz="quarter" idx="10"/>
          </p:nvPr>
        </p:nvSpPr>
        <p:spPr/>
        <p:txBody>
          <a:bodyPr/>
          <a:lstStyle/>
          <a:p>
            <a:fld id="{1C0FDE23-6443-44B0-98BF-8273B15B899F}" type="slidenum">
              <a:rPr lang="en-US" smtClean="0"/>
              <a:t>14</a:t>
            </a:fld>
            <a:endParaRPr lang="en-US" dirty="0"/>
          </a:p>
        </p:txBody>
      </p:sp>
      <p:sp>
        <p:nvSpPr>
          <p:cNvPr id="10" name="Text Placeholder 9"/>
          <p:cNvSpPr>
            <a:spLocks noGrp="1"/>
          </p:cNvSpPr>
          <p:nvPr>
            <p:ph type="body" sz="quarter" idx="27"/>
          </p:nvPr>
        </p:nvSpPr>
        <p:spPr/>
        <p:txBody>
          <a:bodyPr/>
          <a:lstStyle/>
          <a:p>
            <a:r>
              <a:rPr lang="en-US" dirty="0" smtClean="0"/>
              <a:t>Net</a:t>
            </a:r>
            <a:endParaRPr lang="en-US" dirty="0"/>
          </a:p>
        </p:txBody>
      </p:sp>
      <p:sp>
        <p:nvSpPr>
          <p:cNvPr id="11" name="Text Placeholder 10"/>
          <p:cNvSpPr>
            <a:spLocks noGrp="1"/>
          </p:cNvSpPr>
          <p:nvPr>
            <p:ph type="body" sz="quarter" idx="29"/>
          </p:nvPr>
        </p:nvSpPr>
        <p:spPr/>
        <p:txBody>
          <a:bodyPr/>
          <a:lstStyle/>
          <a:p>
            <a:r>
              <a:rPr lang="en-US" dirty="0" smtClean="0"/>
              <a:t>Delivered</a:t>
            </a:r>
            <a:endParaRPr lang="en-US" dirty="0"/>
          </a:p>
        </p:txBody>
      </p:sp>
      <p:pic>
        <p:nvPicPr>
          <p:cNvPr id="13" name="Picture 12"/>
          <p:cNvPicPr/>
          <p:nvPr/>
        </p:nvPicPr>
        <p:blipFill rotWithShape="1">
          <a:blip r:embed="rId2"/>
          <a:srcRect t="3195" r="47569"/>
          <a:stretch/>
        </p:blipFill>
        <p:spPr>
          <a:xfrm>
            <a:off x="1144202" y="1732227"/>
            <a:ext cx="3900340" cy="4214441"/>
          </a:xfrm>
          <a:prstGeom prst="rect">
            <a:avLst/>
          </a:prstGeom>
        </p:spPr>
      </p:pic>
      <p:pic>
        <p:nvPicPr>
          <p:cNvPr id="14" name="Picture 13"/>
          <p:cNvPicPr/>
          <p:nvPr/>
        </p:nvPicPr>
        <p:blipFill rotWithShape="1">
          <a:blip r:embed="rId3"/>
          <a:srcRect t="16339" r="48043"/>
          <a:stretch/>
        </p:blipFill>
        <p:spPr bwMode="auto">
          <a:xfrm>
            <a:off x="6845843" y="1753644"/>
            <a:ext cx="4077862" cy="41930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543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20"/>
          </p:nvPr>
        </p:nvSpPr>
        <p:spPr>
          <a:xfrm>
            <a:off x="7255239" y="1356359"/>
            <a:ext cx="4591987" cy="4768911"/>
          </a:xfrm>
        </p:spPr>
        <p:txBody>
          <a:bodyPr>
            <a:normAutofit lnSpcReduction="10000"/>
          </a:bodyPr>
          <a:lstStyle/>
          <a:p>
            <a:r>
              <a:rPr lang="en-US" dirty="0"/>
              <a:t>These comparisons use the first four hours of the </a:t>
            </a:r>
            <a:r>
              <a:rPr lang="en-US" dirty="0" smtClean="0"/>
              <a:t>2020 </a:t>
            </a:r>
            <a:r>
              <a:rPr lang="en-US" dirty="0"/>
              <a:t>ex ante </a:t>
            </a:r>
            <a:r>
              <a:rPr lang="en-US" dirty="0" smtClean="0"/>
              <a:t>predictions</a:t>
            </a:r>
          </a:p>
          <a:p>
            <a:pPr lvl="1"/>
            <a:r>
              <a:rPr lang="en-US" dirty="0" smtClean="0"/>
              <a:t>Ex Ante predictions assume a 4pm to 9pm dispatch</a:t>
            </a:r>
            <a:endParaRPr lang="en-US" dirty="0"/>
          </a:p>
          <a:p>
            <a:r>
              <a:rPr lang="en-US" dirty="0"/>
              <a:t>July </a:t>
            </a:r>
            <a:r>
              <a:rPr lang="en-US" dirty="0" smtClean="0"/>
              <a:t>9</a:t>
            </a:r>
            <a:r>
              <a:rPr lang="en-US" baseline="30000" dirty="0" smtClean="0"/>
              <a:t>th</a:t>
            </a:r>
            <a:r>
              <a:rPr lang="en-US" dirty="0" smtClean="0"/>
              <a:t> </a:t>
            </a:r>
            <a:r>
              <a:rPr lang="en-US" dirty="0"/>
              <a:t>was </a:t>
            </a:r>
            <a:r>
              <a:rPr lang="en-US" dirty="0" smtClean="0"/>
              <a:t>a double event day that was cooler than SCE 1-in-2 weather</a:t>
            </a:r>
            <a:endParaRPr lang="en-US" dirty="0"/>
          </a:p>
          <a:p>
            <a:r>
              <a:rPr lang="en-US" dirty="0"/>
              <a:t>August </a:t>
            </a:r>
            <a:r>
              <a:rPr lang="en-US" dirty="0" smtClean="0"/>
              <a:t>27</a:t>
            </a:r>
            <a:r>
              <a:rPr lang="en-US" baseline="30000" dirty="0" smtClean="0"/>
              <a:t>th</a:t>
            </a:r>
            <a:r>
              <a:rPr lang="en-US" dirty="0" smtClean="0"/>
              <a:t> was warmer than SCE 1-in-2 weather for the average event day, but started at </a:t>
            </a:r>
            <a:r>
              <a:rPr lang="en-US" dirty="0"/>
              <a:t>6</a:t>
            </a:r>
            <a:r>
              <a:rPr lang="en-US" dirty="0" smtClean="0"/>
              <a:t> pm rather than  4 pm</a:t>
            </a:r>
            <a:endParaRPr lang="en-US" dirty="0"/>
          </a:p>
          <a:p>
            <a:r>
              <a:rPr lang="en-US" dirty="0"/>
              <a:t>September </a:t>
            </a:r>
            <a:r>
              <a:rPr lang="en-US" dirty="0" smtClean="0"/>
              <a:t>9 was the system peak day, but was still cooler than SCE 1-in-2 weather</a:t>
            </a:r>
            <a:endParaRPr lang="en-US" dirty="0"/>
          </a:p>
        </p:txBody>
      </p:sp>
      <p:sp>
        <p:nvSpPr>
          <p:cNvPr id="2" name="Title 1"/>
          <p:cNvSpPr>
            <a:spLocks noGrp="1"/>
          </p:cNvSpPr>
          <p:nvPr>
            <p:ph type="title"/>
          </p:nvPr>
        </p:nvSpPr>
        <p:spPr>
          <a:xfrm>
            <a:off x="596182" y="600193"/>
            <a:ext cx="11029616" cy="651236"/>
          </a:xfrm>
        </p:spPr>
        <p:txBody>
          <a:bodyPr/>
          <a:lstStyle/>
          <a:p>
            <a:r>
              <a:rPr lang="en-US" dirty="0" smtClean="0"/>
              <a:t>2021 </a:t>
            </a:r>
            <a:r>
              <a:rPr lang="en-US" dirty="0"/>
              <a:t>Ex-Post vs </a:t>
            </a:r>
            <a:r>
              <a:rPr lang="en-US" dirty="0" smtClean="0"/>
              <a:t>2020 </a:t>
            </a:r>
            <a:r>
              <a:rPr lang="en-US" dirty="0"/>
              <a:t>Ex-ante, how did we do?</a:t>
            </a:r>
          </a:p>
        </p:txBody>
      </p:sp>
      <p:graphicFrame>
        <p:nvGraphicFramePr>
          <p:cNvPr id="5" name="Content Placeholder 4"/>
          <p:cNvGraphicFramePr>
            <a:graphicFrameLocks noGrp="1"/>
          </p:cNvGraphicFramePr>
          <p:nvPr>
            <p:ph sz="quarter" idx="19"/>
            <p:extLst>
              <p:ext uri="{D42A27DB-BD31-4B8C-83A1-F6EECF244321}">
                <p14:modId xmlns:p14="http://schemas.microsoft.com/office/powerpoint/2010/main" val="481351125"/>
              </p:ext>
            </p:extLst>
          </p:nvPr>
        </p:nvGraphicFramePr>
        <p:xfrm>
          <a:off x="1098400" y="1501913"/>
          <a:ext cx="5715000" cy="4152900"/>
        </p:xfrm>
        <a:graphic>
          <a:graphicData uri="http://schemas.openxmlformats.org/drawingml/2006/table">
            <a:tbl>
              <a:tblPr/>
              <a:tblGrid>
                <a:gridCol w="2057400">
                  <a:extLst>
                    <a:ext uri="{9D8B030D-6E8A-4147-A177-3AD203B41FA5}">
                      <a16:colId xmlns:a16="http://schemas.microsoft.com/office/drawing/2014/main" val="1710128087"/>
                    </a:ext>
                  </a:extLst>
                </a:gridCol>
                <a:gridCol w="609600">
                  <a:extLst>
                    <a:ext uri="{9D8B030D-6E8A-4147-A177-3AD203B41FA5}">
                      <a16:colId xmlns:a16="http://schemas.microsoft.com/office/drawing/2014/main" val="1510659130"/>
                    </a:ext>
                  </a:extLst>
                </a:gridCol>
                <a:gridCol w="609600">
                  <a:extLst>
                    <a:ext uri="{9D8B030D-6E8A-4147-A177-3AD203B41FA5}">
                      <a16:colId xmlns:a16="http://schemas.microsoft.com/office/drawing/2014/main" val="2592875676"/>
                    </a:ext>
                  </a:extLst>
                </a:gridCol>
                <a:gridCol w="609600">
                  <a:extLst>
                    <a:ext uri="{9D8B030D-6E8A-4147-A177-3AD203B41FA5}">
                      <a16:colId xmlns:a16="http://schemas.microsoft.com/office/drawing/2014/main" val="4090604287"/>
                    </a:ext>
                  </a:extLst>
                </a:gridCol>
                <a:gridCol w="609600">
                  <a:extLst>
                    <a:ext uri="{9D8B030D-6E8A-4147-A177-3AD203B41FA5}">
                      <a16:colId xmlns:a16="http://schemas.microsoft.com/office/drawing/2014/main" val="2672812466"/>
                    </a:ext>
                  </a:extLst>
                </a:gridCol>
                <a:gridCol w="609600">
                  <a:extLst>
                    <a:ext uri="{9D8B030D-6E8A-4147-A177-3AD203B41FA5}">
                      <a16:colId xmlns:a16="http://schemas.microsoft.com/office/drawing/2014/main" val="2637535525"/>
                    </a:ext>
                  </a:extLst>
                </a:gridCol>
                <a:gridCol w="609600">
                  <a:extLst>
                    <a:ext uri="{9D8B030D-6E8A-4147-A177-3AD203B41FA5}">
                      <a16:colId xmlns:a16="http://schemas.microsoft.com/office/drawing/2014/main" val="2268345401"/>
                    </a:ext>
                  </a:extLst>
                </a:gridCol>
              </a:tblGrid>
              <a:tr h="323850">
                <a:tc gridSpan="3">
                  <a:txBody>
                    <a:bodyPr/>
                    <a:lstStyle/>
                    <a:p>
                      <a:pPr algn="ctr" fontAlgn="ctr"/>
                      <a:r>
                        <a:rPr lang="en-US" sz="1000" b="1" i="0" u="none" strike="noStrike">
                          <a:solidFill>
                            <a:srgbClr val="FFFFFF"/>
                          </a:solidFill>
                          <a:effectLst/>
                          <a:latin typeface="Corbel" panose="020B0503020204020204" pitchFamily="34" charset="0"/>
                        </a:rPr>
                        <a:t>7/9/2021 (5-6 PM) &amp;(6:30-8:58 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a:solidFill>
                            <a:srgbClr val="FFFFFF"/>
                          </a:solidFill>
                          <a:effectLst/>
                          <a:latin typeface="Corbel" panose="020B0503020204020204" pitchFamily="34" charset="0"/>
                        </a:rPr>
                        <a:t>Per-Customer Impact (kW)</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4240233"/>
                  </a:ext>
                </a:extLst>
              </a:tr>
              <a:tr h="333375">
                <a:tc>
                  <a:txBody>
                    <a:bodyPr/>
                    <a:lstStyle/>
                    <a:p>
                      <a:pPr algn="ctr" fontAlgn="ctr"/>
                      <a:r>
                        <a:rPr lang="en-US" sz="1000" b="1" i="0" u="none" strike="noStrike">
                          <a:solidFill>
                            <a:srgbClr val="FFFFFF"/>
                          </a:solidFill>
                          <a:effectLst/>
                          <a:latin typeface="Corbel" panose="020B0503020204020204" pitchFamily="34" charset="0"/>
                        </a:rPr>
                        <a:t>Results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Daily Max Temp (F)</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Customers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extLst>
                  <a:ext uri="{0D108BD9-81ED-4DB2-BD59-A6C34878D82A}">
                    <a16:rowId xmlns:a16="http://schemas.microsoft.com/office/drawing/2014/main" val="2794654080"/>
                  </a:ext>
                </a:extLst>
              </a:tr>
              <a:tr h="190500">
                <a:tc>
                  <a:txBody>
                    <a:bodyPr/>
                    <a:lstStyle/>
                    <a:p>
                      <a:pPr algn="ctr" fontAlgn="ctr"/>
                      <a:r>
                        <a:rPr lang="en-US" sz="1000" b="0" i="0" u="none" strike="noStrike">
                          <a:solidFill>
                            <a:srgbClr val="000000"/>
                          </a:solidFill>
                          <a:effectLst/>
                          <a:latin typeface="Corbel" panose="020B0503020204020204" pitchFamily="34" charset="0"/>
                        </a:rPr>
                        <a:t>SCE 1-in-2 July Peak Day</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tc rowSpan="2">
                  <a:txBody>
                    <a:bodyPr/>
                    <a:lstStyle/>
                    <a:p>
                      <a:pPr algn="ctr" fontAlgn="ctr"/>
                      <a:r>
                        <a:rPr lang="en-US" sz="1000" b="0" i="0" u="none" strike="noStrike">
                          <a:solidFill>
                            <a:srgbClr val="000000"/>
                          </a:solidFill>
                          <a:effectLst/>
                          <a:latin typeface="Corbel" panose="020B0503020204020204" pitchFamily="34" charset="0"/>
                        </a:rPr>
                        <a:t>92.4</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58,796</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dirty="0">
                          <a:solidFill>
                            <a:srgbClr val="000000"/>
                          </a:solidFill>
                          <a:effectLst/>
                          <a:latin typeface="Corbel" panose="020B0503020204020204" pitchFamily="34" charset="0"/>
                        </a:rPr>
                        <a:t>1.01</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dirty="0" smtClean="0">
                          <a:solidFill>
                            <a:srgbClr val="000000"/>
                          </a:solidFill>
                          <a:effectLst/>
                          <a:latin typeface="Corbel" panose="020B0503020204020204" pitchFamily="34" charset="0"/>
                        </a:rPr>
                        <a:t>0.60</a:t>
                      </a:r>
                      <a:endParaRPr lang="en-US" sz="1000" b="0" i="0" u="none" strike="noStrike" dirty="0">
                        <a:solidFill>
                          <a:srgbClr val="000000"/>
                        </a:solidFill>
                        <a:effectLst/>
                        <a:latin typeface="Corbel" panose="020B0503020204020204" pitchFamily="34"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dirty="0">
                          <a:solidFill>
                            <a:srgbClr val="000000"/>
                          </a:solidFill>
                          <a:effectLst/>
                          <a:latin typeface="Corbel" panose="020B0503020204020204" pitchFamily="34" charset="0"/>
                        </a:rPr>
                        <a:t>0.36</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0.26</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57096145"/>
                  </a:ext>
                </a:extLst>
              </a:tr>
              <a:tr h="200025">
                <a:tc>
                  <a:txBody>
                    <a:bodyPr/>
                    <a:lstStyle/>
                    <a:p>
                      <a:pPr algn="ctr" fontAlgn="ctr"/>
                      <a:r>
                        <a:rPr lang="en-US" sz="1000" b="0" i="0" u="none" strike="noStrike">
                          <a:solidFill>
                            <a:srgbClr val="000000"/>
                          </a:solidFill>
                          <a:effectLst/>
                          <a:latin typeface="Corbel" panose="020B0503020204020204" pitchFamily="34" charset="0"/>
                        </a:rPr>
                        <a:t> (2020 Ex Ante Predictions for 2021)</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29433136"/>
                  </a:ext>
                </a:extLst>
              </a:tr>
              <a:tr h="247650">
                <a:tc>
                  <a:txBody>
                    <a:bodyPr/>
                    <a:lstStyle/>
                    <a:p>
                      <a:pPr algn="ctr" fontAlgn="ctr"/>
                      <a:r>
                        <a:rPr lang="en-US" sz="1000" b="0" i="0" u="none" strike="noStrike">
                          <a:solidFill>
                            <a:srgbClr val="000000"/>
                          </a:solidFill>
                          <a:effectLst/>
                          <a:latin typeface="Corbel" panose="020B0503020204020204" pitchFamily="34" charset="0"/>
                        </a:rPr>
                        <a:t>Ex Post</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91.7</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45,957</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1.12</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1" u="none" strike="noStrike">
                          <a:solidFill>
                            <a:srgbClr val="000000"/>
                          </a:solidFill>
                          <a:effectLst/>
                          <a:latin typeface="Corbel" panose="020B0503020204020204" pitchFamily="34" charset="0"/>
                        </a:rPr>
                        <a:t>0.18</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1" u="none" strike="noStrike">
                          <a:solidFill>
                            <a:srgbClr val="000000"/>
                          </a:solidFill>
                          <a:effectLst/>
                          <a:latin typeface="Corbel" panose="020B0503020204020204" pitchFamily="34" charset="0"/>
                        </a:rPr>
                        <a:t>0.61</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1" u="none" strike="noStrike">
                          <a:solidFill>
                            <a:srgbClr val="000000"/>
                          </a:solidFill>
                          <a:effectLst/>
                          <a:latin typeface="Corbel" panose="020B0503020204020204" pitchFamily="34" charset="0"/>
                        </a:rPr>
                        <a:t>0.31</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99319996"/>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20385519"/>
                  </a:ext>
                </a:extLst>
              </a:tr>
              <a:tr h="200025">
                <a:tc gridSpan="3">
                  <a:txBody>
                    <a:bodyPr/>
                    <a:lstStyle/>
                    <a:p>
                      <a:pPr algn="ctr" fontAlgn="ctr"/>
                      <a:r>
                        <a:rPr lang="en-US" sz="1000" b="1" i="0" u="none" strike="noStrike">
                          <a:solidFill>
                            <a:srgbClr val="FFFFFF"/>
                          </a:solidFill>
                          <a:effectLst/>
                          <a:latin typeface="Corbel" panose="020B0503020204020204" pitchFamily="34" charset="0"/>
                        </a:rPr>
                        <a:t>8/27/2021 (6:00-8:00 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a:solidFill>
                            <a:srgbClr val="FFFFFF"/>
                          </a:solidFill>
                          <a:effectLst/>
                          <a:latin typeface="Corbel" panose="020B0503020204020204" pitchFamily="34" charset="0"/>
                        </a:rPr>
                        <a:t>Per-Customer Impact (kW)</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3238510"/>
                  </a:ext>
                </a:extLst>
              </a:tr>
              <a:tr h="333375">
                <a:tc>
                  <a:txBody>
                    <a:bodyPr/>
                    <a:lstStyle/>
                    <a:p>
                      <a:pPr algn="ctr" fontAlgn="ctr"/>
                      <a:r>
                        <a:rPr lang="en-US" sz="1000" b="1" i="0" u="none" strike="noStrike">
                          <a:solidFill>
                            <a:srgbClr val="FFFFFF"/>
                          </a:solidFill>
                          <a:effectLst/>
                          <a:latin typeface="Corbel" panose="020B0503020204020204" pitchFamily="34" charset="0"/>
                        </a:rPr>
                        <a:t>Results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Daily Max Temp (F)</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Customers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dirty="0">
                          <a:solidFill>
                            <a:srgbClr val="FFFFFF"/>
                          </a:solidFill>
                          <a:effectLst/>
                          <a:latin typeface="Corbel" panose="020B0503020204020204" pitchFamily="34" charset="0"/>
                        </a:rPr>
                        <a:t>Hour 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extLst>
                  <a:ext uri="{0D108BD9-81ED-4DB2-BD59-A6C34878D82A}">
                    <a16:rowId xmlns:a16="http://schemas.microsoft.com/office/drawing/2014/main" val="2989961252"/>
                  </a:ext>
                </a:extLst>
              </a:tr>
              <a:tr h="190500">
                <a:tc>
                  <a:txBody>
                    <a:bodyPr/>
                    <a:lstStyle/>
                    <a:p>
                      <a:pPr algn="ctr" fontAlgn="ctr"/>
                      <a:r>
                        <a:rPr lang="en-US" sz="1000" b="0" i="0" u="none" strike="noStrike">
                          <a:solidFill>
                            <a:srgbClr val="000000"/>
                          </a:solidFill>
                          <a:effectLst/>
                          <a:latin typeface="Corbel" panose="020B0503020204020204" pitchFamily="34" charset="0"/>
                        </a:rPr>
                        <a:t>SCE 1-in-2 Typical Event Day</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tc rowSpan="2">
                  <a:txBody>
                    <a:bodyPr/>
                    <a:lstStyle/>
                    <a:p>
                      <a:pPr algn="ctr" fontAlgn="ctr"/>
                      <a:r>
                        <a:rPr lang="en-US" sz="1000" b="0" i="0" u="none" strike="noStrike">
                          <a:solidFill>
                            <a:srgbClr val="000000"/>
                          </a:solidFill>
                          <a:effectLst/>
                          <a:latin typeface="Corbel" panose="020B0503020204020204" pitchFamily="34" charset="0"/>
                        </a:rPr>
                        <a:t>91.5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59,498</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0.99</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0.58</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dirty="0">
                          <a:solidFill>
                            <a:srgbClr val="000000"/>
                          </a:solidFill>
                          <a:effectLst/>
                          <a:latin typeface="Corbel" panose="020B0503020204020204" pitchFamily="34" charset="0"/>
                        </a:rPr>
                        <a:t>0.35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0.25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7484987"/>
                  </a:ext>
                </a:extLst>
              </a:tr>
              <a:tr h="200025">
                <a:tc>
                  <a:txBody>
                    <a:bodyPr/>
                    <a:lstStyle/>
                    <a:p>
                      <a:pPr algn="ctr" fontAlgn="ctr"/>
                      <a:r>
                        <a:rPr lang="en-US" sz="1000" b="0" i="0" u="none" strike="noStrike">
                          <a:solidFill>
                            <a:srgbClr val="000000"/>
                          </a:solidFill>
                          <a:effectLst/>
                          <a:latin typeface="Corbel" panose="020B0503020204020204" pitchFamily="34" charset="0"/>
                        </a:rPr>
                        <a:t> (2020 Ex Ante Predictions for 2021)</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32242361"/>
                  </a:ext>
                </a:extLst>
              </a:tr>
              <a:tr h="304800">
                <a:tc>
                  <a:txBody>
                    <a:bodyPr/>
                    <a:lstStyle/>
                    <a:p>
                      <a:pPr algn="ctr" fontAlgn="ctr"/>
                      <a:r>
                        <a:rPr lang="en-US" sz="1000" b="0" i="0" u="none" strike="noStrike">
                          <a:solidFill>
                            <a:srgbClr val="000000"/>
                          </a:solidFill>
                          <a:effectLst/>
                          <a:latin typeface="Corbel" panose="020B0503020204020204" pitchFamily="34" charset="0"/>
                        </a:rPr>
                        <a:t>Ex Post</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94.2</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47,185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0.95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0.52</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ea typeface="Times New Roman" panose="02020603050405020304" pitchFamily="18" charset="0"/>
                        </a:rPr>
                        <a:t> </a:t>
                      </a:r>
                      <a:endParaRPr lang="en-US" sz="18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ea typeface="Times New Roman" panose="02020603050405020304" pitchFamily="18" charset="0"/>
                        </a:rPr>
                        <a:t> </a:t>
                      </a:r>
                      <a:endParaRPr lang="en-US" sz="18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2077803"/>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48040541"/>
                  </a:ext>
                </a:extLst>
              </a:tr>
              <a:tr h="200025">
                <a:tc gridSpan="3">
                  <a:txBody>
                    <a:bodyPr/>
                    <a:lstStyle/>
                    <a:p>
                      <a:pPr algn="ctr" fontAlgn="ctr"/>
                      <a:r>
                        <a:rPr lang="en-US" sz="1000" b="1" i="0" u="none" strike="noStrike">
                          <a:solidFill>
                            <a:srgbClr val="FFFFFF"/>
                          </a:solidFill>
                          <a:effectLst/>
                          <a:latin typeface="Corbel" panose="020B0503020204020204" pitchFamily="34" charset="0"/>
                        </a:rPr>
                        <a:t>9/9/2021 (6:00-8:00 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a:solidFill>
                            <a:srgbClr val="FFFFFF"/>
                          </a:solidFill>
                          <a:effectLst/>
                          <a:latin typeface="Corbel" panose="020B0503020204020204" pitchFamily="34" charset="0"/>
                        </a:rPr>
                        <a:t>Per-Customer Impact (kW)</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0843695"/>
                  </a:ext>
                </a:extLst>
              </a:tr>
              <a:tr h="333375">
                <a:tc>
                  <a:txBody>
                    <a:bodyPr/>
                    <a:lstStyle/>
                    <a:p>
                      <a:pPr algn="ctr" fontAlgn="ctr"/>
                      <a:r>
                        <a:rPr lang="en-US" sz="1000" b="1" i="0" u="none" strike="noStrike">
                          <a:solidFill>
                            <a:srgbClr val="FFFFFF"/>
                          </a:solidFill>
                          <a:effectLst/>
                          <a:latin typeface="Corbel" panose="020B0503020204020204" pitchFamily="34" charset="0"/>
                        </a:rPr>
                        <a:t>Results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Daily Max Temp (F)</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Customers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tc>
                  <a:txBody>
                    <a:bodyPr/>
                    <a:lstStyle/>
                    <a:p>
                      <a:pPr algn="ctr" fontAlgn="ctr"/>
                      <a:r>
                        <a:rPr lang="en-US" sz="1000" b="1" i="0" u="none" strike="noStrike">
                          <a:solidFill>
                            <a:srgbClr val="FFFFFF"/>
                          </a:solidFill>
                          <a:effectLst/>
                          <a:latin typeface="Corbel" panose="020B0503020204020204" pitchFamily="34" charset="0"/>
                        </a:rPr>
                        <a:t>Hour 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8D7"/>
                    </a:solidFill>
                  </a:tcPr>
                </a:tc>
                <a:extLst>
                  <a:ext uri="{0D108BD9-81ED-4DB2-BD59-A6C34878D82A}">
                    <a16:rowId xmlns:a16="http://schemas.microsoft.com/office/drawing/2014/main" val="672041984"/>
                  </a:ext>
                </a:extLst>
              </a:tr>
              <a:tr h="190500">
                <a:tc>
                  <a:txBody>
                    <a:bodyPr/>
                    <a:lstStyle/>
                    <a:p>
                      <a:pPr algn="ctr" fontAlgn="ctr"/>
                      <a:r>
                        <a:rPr lang="en-US" sz="1000" b="0" i="0" u="none" strike="noStrike">
                          <a:solidFill>
                            <a:srgbClr val="000000"/>
                          </a:solidFill>
                          <a:effectLst/>
                          <a:latin typeface="Corbel" panose="020B0503020204020204" pitchFamily="34" charset="0"/>
                        </a:rPr>
                        <a:t>SCE 1-in-2 September Peak Day </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tc rowSpan="2">
                  <a:txBody>
                    <a:bodyPr/>
                    <a:lstStyle/>
                    <a:p>
                      <a:pPr algn="ctr" fontAlgn="ctr"/>
                      <a:r>
                        <a:rPr lang="en-US" sz="1000" b="0" i="0" u="none" strike="noStrike">
                          <a:solidFill>
                            <a:srgbClr val="000000"/>
                          </a:solidFill>
                          <a:effectLst/>
                          <a:latin typeface="Corbel" panose="020B0503020204020204" pitchFamily="34" charset="0"/>
                        </a:rPr>
                        <a:t>95.5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61,017</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1.06</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0.66</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orbel" panose="020B0503020204020204" pitchFamily="34" charset="0"/>
                        </a:rPr>
                        <a:t>0.43</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fontAlgn="ctr"/>
                      <a:r>
                        <a:rPr lang="en-US" sz="1000" b="0" i="0" u="none" strike="noStrike" dirty="0" smtClean="0">
                          <a:solidFill>
                            <a:srgbClr val="000000"/>
                          </a:solidFill>
                          <a:effectLst/>
                          <a:latin typeface="Corbel" panose="020B0503020204020204" pitchFamily="34" charset="0"/>
                        </a:rPr>
                        <a:t>0.30</a:t>
                      </a:r>
                      <a:endParaRPr lang="en-US" sz="1000" b="0" i="0" u="none" strike="noStrike" dirty="0">
                        <a:solidFill>
                          <a:srgbClr val="000000"/>
                        </a:solidFill>
                        <a:effectLst/>
                        <a:latin typeface="Corbel" panose="020B0503020204020204" pitchFamily="34"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29238252"/>
                  </a:ext>
                </a:extLst>
              </a:tr>
              <a:tr h="200025">
                <a:tc>
                  <a:txBody>
                    <a:bodyPr/>
                    <a:lstStyle/>
                    <a:p>
                      <a:pPr algn="ctr" fontAlgn="ctr"/>
                      <a:r>
                        <a:rPr lang="en-US" sz="1000" b="0" i="0" u="none" strike="noStrike">
                          <a:solidFill>
                            <a:srgbClr val="000000"/>
                          </a:solidFill>
                          <a:effectLst/>
                          <a:latin typeface="Corbel" panose="020B0503020204020204" pitchFamily="34" charset="0"/>
                        </a:rPr>
                        <a:t>(2020 Ex-Ante Predictions for 2021)</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76982867"/>
                  </a:ext>
                </a:extLst>
              </a:tr>
              <a:tr h="304800">
                <a:tc>
                  <a:txBody>
                    <a:bodyPr/>
                    <a:lstStyle/>
                    <a:p>
                      <a:pPr algn="ctr" fontAlgn="ctr"/>
                      <a:r>
                        <a:rPr lang="en-US" sz="1000" b="0" i="0" u="none" strike="noStrike">
                          <a:solidFill>
                            <a:srgbClr val="000000"/>
                          </a:solidFill>
                          <a:effectLst/>
                          <a:latin typeface="Corbel" panose="020B0503020204020204" pitchFamily="34" charset="0"/>
                        </a:rPr>
                        <a:t>Ex-Post</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93.2</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49,743</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0.95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rbel" panose="020B0503020204020204" pitchFamily="34" charset="0"/>
                        </a:rPr>
                        <a:t>0.48</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ea typeface="Times New Roman" panose="02020603050405020304" pitchFamily="18" charset="0"/>
                        </a:rPr>
                        <a:t> </a:t>
                      </a:r>
                      <a:endParaRPr lang="en-US" sz="18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orbel" panose="020B0503020204020204" pitchFamily="34" charset="0"/>
                        </a:rPr>
                        <a:t> </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80662852"/>
                  </a:ext>
                </a:extLst>
              </a:tr>
            </a:tbl>
          </a:graphicData>
        </a:graphic>
      </p:graphicFrame>
    </p:spTree>
    <p:extLst>
      <p:ext uri="{BB962C8B-B14F-4D97-AF65-F5344CB8AC3E}">
        <p14:creationId xmlns:p14="http://schemas.microsoft.com/office/powerpoint/2010/main" val="242407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6" r="30332"/>
          <a:stretch/>
        </p:blipFill>
        <p:spPr>
          <a:xfrm>
            <a:off x="5655325" y="1409075"/>
            <a:ext cx="5955483" cy="4804805"/>
          </a:xfrm>
          <a:prstGeom prst="rect">
            <a:avLst/>
          </a:prstGeom>
        </p:spPr>
      </p:pic>
      <p:sp>
        <p:nvSpPr>
          <p:cNvPr id="7" name="Content Placeholder 6"/>
          <p:cNvSpPr>
            <a:spLocks noGrp="1"/>
          </p:cNvSpPr>
          <p:nvPr>
            <p:ph sz="quarter" idx="19"/>
          </p:nvPr>
        </p:nvSpPr>
        <p:spPr>
          <a:xfrm>
            <a:off x="601180" y="1313817"/>
            <a:ext cx="4895213" cy="4811454"/>
          </a:xfrm>
        </p:spPr>
        <p:txBody>
          <a:bodyPr>
            <a:normAutofit/>
          </a:bodyPr>
          <a:lstStyle/>
          <a:p>
            <a:r>
              <a:rPr lang="en-US" dirty="0" smtClean="0"/>
              <a:t>Estimate hourly average customer reference loads</a:t>
            </a:r>
          </a:p>
          <a:p>
            <a:pPr lvl="1"/>
            <a:r>
              <a:rPr lang="en-US" dirty="0" smtClean="0"/>
              <a:t>Estimate loads for all weather forecasts</a:t>
            </a:r>
          </a:p>
          <a:p>
            <a:r>
              <a:rPr lang="en-US" dirty="0" smtClean="0"/>
              <a:t>Use the past three years of events in a second stage model to estimate impacts in varying conditions</a:t>
            </a:r>
            <a:endParaRPr lang="en-US" dirty="0"/>
          </a:p>
          <a:p>
            <a:r>
              <a:rPr lang="en-US" dirty="0" smtClean="0"/>
              <a:t>In 2021, we did not include any COVID affected months. We assume that load levels in 2021 are the “new normal”</a:t>
            </a:r>
          </a:p>
          <a:p>
            <a:pPr lvl="1"/>
            <a:r>
              <a:rPr lang="en-US" dirty="0" smtClean="0"/>
              <a:t>March 2020-Dec 2020 were not included</a:t>
            </a:r>
            <a:endParaRPr lang="en-US" dirty="0"/>
          </a:p>
          <a:p>
            <a:pPr lvl="1"/>
            <a:endParaRPr lang="en-US" dirty="0"/>
          </a:p>
        </p:txBody>
      </p:sp>
      <p:sp>
        <p:nvSpPr>
          <p:cNvPr id="2" name="Title 1"/>
          <p:cNvSpPr>
            <a:spLocks noGrp="1"/>
          </p:cNvSpPr>
          <p:nvPr>
            <p:ph type="title"/>
          </p:nvPr>
        </p:nvSpPr>
        <p:spPr>
          <a:xfrm>
            <a:off x="531224" y="615183"/>
            <a:ext cx="11029616" cy="651236"/>
          </a:xfrm>
        </p:spPr>
        <p:txBody>
          <a:bodyPr/>
          <a:lstStyle/>
          <a:p>
            <a:r>
              <a:rPr lang="en-US" dirty="0"/>
              <a:t>SEP Ex Ante Methodology</a:t>
            </a:r>
          </a:p>
        </p:txBody>
      </p:sp>
    </p:spTree>
    <p:extLst>
      <p:ext uri="{BB962C8B-B14F-4D97-AF65-F5344CB8AC3E}">
        <p14:creationId xmlns:p14="http://schemas.microsoft.com/office/powerpoint/2010/main" val="101290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010" y="1209522"/>
            <a:ext cx="5919757" cy="26427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009" y="4046164"/>
            <a:ext cx="5919757" cy="2642749"/>
          </a:xfrm>
          <a:prstGeom prst="rect">
            <a:avLst/>
          </a:prstGeom>
        </p:spPr>
      </p:pic>
      <p:sp>
        <p:nvSpPr>
          <p:cNvPr id="3" name="Content Placeholder 2"/>
          <p:cNvSpPr>
            <a:spLocks noGrp="1"/>
          </p:cNvSpPr>
          <p:nvPr>
            <p:ph sz="quarter" idx="19"/>
          </p:nvPr>
        </p:nvSpPr>
        <p:spPr/>
        <p:txBody>
          <a:bodyPr/>
          <a:lstStyle/>
          <a:p>
            <a:r>
              <a:rPr lang="en-US" dirty="0" smtClean="0"/>
              <a:t>Enrollment in 2021 was lower than projected in previous years, but rose over the course of the summer</a:t>
            </a:r>
          </a:p>
          <a:p>
            <a:r>
              <a:rPr lang="en-US" dirty="0" smtClean="0"/>
              <a:t>Future enrollment, which plays a major part in program potential, is expected to grow to over 150,000 participants by 2032.</a:t>
            </a:r>
            <a:endParaRPr lang="en-US" dirty="0"/>
          </a:p>
        </p:txBody>
      </p:sp>
      <p:sp>
        <p:nvSpPr>
          <p:cNvPr id="4" name="Title 3"/>
          <p:cNvSpPr>
            <a:spLocks noGrp="1"/>
          </p:cNvSpPr>
          <p:nvPr>
            <p:ph type="title"/>
          </p:nvPr>
        </p:nvSpPr>
        <p:spPr/>
        <p:txBody>
          <a:bodyPr/>
          <a:lstStyle/>
          <a:p>
            <a:r>
              <a:rPr lang="en-US" dirty="0" smtClean="0"/>
              <a:t>Enrollment Forecast</a:t>
            </a:r>
            <a:endParaRPr lang="en-US" dirty="0"/>
          </a:p>
        </p:txBody>
      </p:sp>
      <p:sp>
        <p:nvSpPr>
          <p:cNvPr id="5" name="Text Placeholder 4"/>
          <p:cNvSpPr>
            <a:spLocks noGrp="1"/>
          </p:cNvSpPr>
          <p:nvPr>
            <p:ph type="body" sz="quarter" idx="17"/>
          </p:nvPr>
        </p:nvSpPr>
        <p:spPr/>
        <p:txBody>
          <a:bodyPr>
            <a:normAutofit lnSpcReduction="10000"/>
          </a:bodyPr>
          <a:lstStyle/>
          <a:p>
            <a:endParaRPr lang="en-US"/>
          </a:p>
        </p:txBody>
      </p:sp>
    </p:spTree>
    <p:extLst>
      <p:ext uri="{BB962C8B-B14F-4D97-AF65-F5344CB8AC3E}">
        <p14:creationId xmlns:p14="http://schemas.microsoft.com/office/powerpoint/2010/main" val="275432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0921" y="1907387"/>
            <a:ext cx="6799440" cy="3288647"/>
          </a:xfrm>
          <a:prstGeom prst="rect">
            <a:avLst/>
          </a:prstGeom>
        </p:spPr>
      </p:pic>
      <p:sp>
        <p:nvSpPr>
          <p:cNvPr id="2" name="Content Placeholder 1"/>
          <p:cNvSpPr>
            <a:spLocks noGrp="1"/>
          </p:cNvSpPr>
          <p:nvPr>
            <p:ph sz="quarter" idx="20"/>
          </p:nvPr>
        </p:nvSpPr>
        <p:spPr>
          <a:xfrm>
            <a:off x="7306148" y="1356360"/>
            <a:ext cx="4675990" cy="5008226"/>
          </a:xfrm>
        </p:spPr>
        <p:txBody>
          <a:bodyPr>
            <a:normAutofit/>
          </a:bodyPr>
          <a:lstStyle/>
          <a:p>
            <a:r>
              <a:rPr lang="en-US" dirty="0" smtClean="0"/>
              <a:t>Models </a:t>
            </a:r>
            <a:r>
              <a:rPr lang="en-US" dirty="0"/>
              <a:t>are run separately for each event hour and snapback hour</a:t>
            </a:r>
          </a:p>
          <a:p>
            <a:r>
              <a:rPr lang="en-US" dirty="0" smtClean="0"/>
              <a:t>2019, 2020, and 2021 </a:t>
            </a:r>
            <a:r>
              <a:rPr lang="en-US" dirty="0"/>
              <a:t>impacts are used</a:t>
            </a:r>
          </a:p>
          <a:p>
            <a:r>
              <a:rPr lang="en-US" dirty="0"/>
              <a:t>Models are run separately for each customer category</a:t>
            </a:r>
          </a:p>
          <a:p>
            <a:r>
              <a:rPr lang="en-US" dirty="0"/>
              <a:t>Second stage model regresses </a:t>
            </a:r>
            <a:r>
              <a:rPr lang="en-US" dirty="0" smtClean="0"/>
              <a:t>kW </a:t>
            </a:r>
            <a:r>
              <a:rPr lang="en-US" dirty="0"/>
              <a:t>impact on temperature (°F</a:t>
            </a:r>
            <a:r>
              <a:rPr lang="en-US" dirty="0" smtClean="0"/>
              <a:t>)</a:t>
            </a:r>
            <a:endParaRPr lang="en-US" dirty="0"/>
          </a:p>
          <a:p>
            <a:pPr lvl="1"/>
            <a:r>
              <a:rPr lang="en-US" sz="1600" dirty="0" smtClean="0"/>
              <a:t>Event hour is the most important factor in impact</a:t>
            </a:r>
          </a:p>
          <a:p>
            <a:pPr lvl="1"/>
            <a:r>
              <a:rPr lang="en-US" sz="1600" dirty="0" smtClean="0"/>
              <a:t>Temperature </a:t>
            </a:r>
            <a:r>
              <a:rPr lang="en-US" sz="1600" dirty="0"/>
              <a:t>increases magnitude of </a:t>
            </a:r>
            <a:r>
              <a:rPr lang="en-US" sz="1600" dirty="0" smtClean="0"/>
              <a:t>impact</a:t>
            </a:r>
          </a:p>
          <a:p>
            <a:pPr lvl="1"/>
            <a:endParaRPr lang="en-US" dirty="0"/>
          </a:p>
        </p:txBody>
      </p:sp>
      <p:sp>
        <p:nvSpPr>
          <p:cNvPr id="4" name="Title 3"/>
          <p:cNvSpPr>
            <a:spLocks noGrp="1"/>
          </p:cNvSpPr>
          <p:nvPr>
            <p:ph type="title"/>
          </p:nvPr>
        </p:nvSpPr>
        <p:spPr>
          <a:xfrm>
            <a:off x="581192" y="705124"/>
            <a:ext cx="11029616" cy="589203"/>
          </a:xfrm>
        </p:spPr>
        <p:txBody>
          <a:bodyPr>
            <a:normAutofit/>
          </a:bodyPr>
          <a:lstStyle/>
          <a:p>
            <a:r>
              <a:rPr lang="en-US" sz="2400" dirty="0"/>
              <a:t>Relationship between Load Impacts, Temperature, and Event Hour</a:t>
            </a:r>
          </a:p>
        </p:txBody>
      </p:sp>
    </p:spTree>
    <p:extLst>
      <p:ext uri="{BB962C8B-B14F-4D97-AF65-F5344CB8AC3E}">
        <p14:creationId xmlns:p14="http://schemas.microsoft.com/office/powerpoint/2010/main" val="306259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81192" y="650695"/>
            <a:ext cx="11029616" cy="388890"/>
          </a:xfrm>
        </p:spPr>
        <p:txBody>
          <a:bodyPr>
            <a:normAutofit fontScale="90000"/>
          </a:bodyPr>
          <a:lstStyle/>
          <a:p>
            <a:r>
              <a:rPr lang="en-US" dirty="0" smtClean="0"/>
              <a:t>Approach to Second Stage Modeling of kW Impacts in 2021</a:t>
            </a:r>
            <a:endParaRPr lang="en-US" dirty="0"/>
          </a:p>
        </p:txBody>
      </p:sp>
      <p:sp>
        <p:nvSpPr>
          <p:cNvPr id="3" name="Slide Number Placeholder 2"/>
          <p:cNvSpPr>
            <a:spLocks noGrp="1"/>
          </p:cNvSpPr>
          <p:nvPr>
            <p:ph type="sldNum" sz="quarter" idx="11"/>
          </p:nvPr>
        </p:nvSpPr>
        <p:spPr/>
        <p:txBody>
          <a:bodyPr/>
          <a:lstStyle/>
          <a:p>
            <a:fld id="{1C0FDE23-6443-44B0-98BF-8273B15B899F}" type="slidenum">
              <a:rPr lang="en-US" smtClean="0"/>
              <a:t>19</a:t>
            </a:fld>
            <a:endParaRPr lang="en-US" dirty="0"/>
          </a:p>
        </p:txBody>
      </p:sp>
      <p:sp>
        <p:nvSpPr>
          <p:cNvPr id="15" name="Content Placeholder 14"/>
          <p:cNvSpPr>
            <a:spLocks noGrp="1"/>
          </p:cNvSpPr>
          <p:nvPr>
            <p:ph sz="quarter" idx="13"/>
          </p:nvPr>
        </p:nvSpPr>
        <p:spPr>
          <a:xfrm>
            <a:off x="581192" y="1071283"/>
            <a:ext cx="11029616" cy="5253318"/>
          </a:xfrm>
        </p:spPr>
        <p:txBody>
          <a:bodyPr/>
          <a:lstStyle/>
          <a:p>
            <a:r>
              <a:rPr lang="en-US" dirty="0" smtClean="0"/>
              <a:t>Seven different regression models by hour run for each subcategory</a:t>
            </a:r>
          </a:p>
          <a:p>
            <a:endParaRPr lang="en-US" dirty="0" smtClean="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332" y="1701439"/>
            <a:ext cx="10058400" cy="4493172"/>
          </a:xfrm>
          <a:prstGeom prst="rect">
            <a:avLst/>
          </a:prstGeom>
        </p:spPr>
      </p:pic>
    </p:spTree>
    <p:extLst>
      <p:ext uri="{BB962C8B-B14F-4D97-AF65-F5344CB8AC3E}">
        <p14:creationId xmlns:p14="http://schemas.microsoft.com/office/powerpoint/2010/main" val="340264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9"/>
          </p:nvPr>
        </p:nvSpPr>
        <p:spPr>
          <a:ln>
            <a:noFill/>
          </a:ln>
        </p:spPr>
        <p:txBody>
          <a:bodyPr>
            <a:normAutofit/>
          </a:bodyPr>
          <a:lstStyle/>
          <a:p>
            <a:r>
              <a:rPr lang="en-US" dirty="0"/>
              <a:t>SEP operates through temporary thermostat adjustments which reduce AC usage and </a:t>
            </a:r>
            <a:r>
              <a:rPr lang="en-US" dirty="0" smtClean="0"/>
              <a:t>lower </a:t>
            </a:r>
            <a:r>
              <a:rPr lang="en-US" dirty="0"/>
              <a:t>electric demand</a:t>
            </a:r>
            <a:r>
              <a:rPr lang="en-US" dirty="0" smtClean="0"/>
              <a:t>.</a:t>
            </a:r>
            <a:endParaRPr lang="en-US" dirty="0"/>
          </a:p>
          <a:p>
            <a:r>
              <a:rPr lang="en-US" dirty="0"/>
              <a:t>Events can be called year-round, though customers only receive bill credits for June through September participation. </a:t>
            </a:r>
          </a:p>
          <a:p>
            <a:r>
              <a:rPr lang="en-US" dirty="0"/>
              <a:t>One-time $75 bill credit for enrolling and a daily bill credit of $0.3275 per day June to September. </a:t>
            </a:r>
          </a:p>
          <a:p>
            <a:r>
              <a:rPr lang="en-US" dirty="0" smtClean="0"/>
              <a:t>SCE can call multiple events in a single day, but cannot exceed 6 hours of control per event day</a:t>
            </a:r>
            <a:endParaRPr lang="en-US" dirty="0"/>
          </a:p>
          <a:p>
            <a:r>
              <a:rPr lang="en-US" dirty="0"/>
              <a:t>SEP includes multiple vendors and smart thermostat manufacturers (OEMs)</a:t>
            </a:r>
          </a:p>
        </p:txBody>
      </p:sp>
      <p:sp>
        <p:nvSpPr>
          <p:cNvPr id="7" name="Title 6"/>
          <p:cNvSpPr>
            <a:spLocks noGrp="1"/>
          </p:cNvSpPr>
          <p:nvPr>
            <p:ph type="title"/>
          </p:nvPr>
        </p:nvSpPr>
        <p:spPr>
          <a:xfrm>
            <a:off x="581192" y="705124"/>
            <a:ext cx="11029616" cy="437876"/>
          </a:xfrm>
        </p:spPr>
        <p:txBody>
          <a:bodyPr>
            <a:normAutofit fontScale="90000"/>
          </a:bodyPr>
          <a:lstStyle/>
          <a:p>
            <a:r>
              <a:rPr lang="en-US" dirty="0"/>
              <a:t>SEP Program Description</a:t>
            </a:r>
          </a:p>
        </p:txBody>
      </p:sp>
      <p:sp>
        <p:nvSpPr>
          <p:cNvPr id="11" name="Text Placeholder 10"/>
          <p:cNvSpPr>
            <a:spLocks noGrp="1"/>
          </p:cNvSpPr>
          <p:nvPr>
            <p:ph type="body" sz="quarter" idx="27"/>
          </p:nvPr>
        </p:nvSpPr>
        <p:spPr/>
        <p:txBody>
          <a:bodyPr/>
          <a:lstStyle/>
          <a:p>
            <a:r>
              <a:rPr lang="en-US" dirty="0"/>
              <a:t>Overview</a:t>
            </a:r>
          </a:p>
        </p:txBody>
      </p:sp>
      <p:sp>
        <p:nvSpPr>
          <p:cNvPr id="12" name="Text Placeholder 11"/>
          <p:cNvSpPr>
            <a:spLocks noGrp="1"/>
          </p:cNvSpPr>
          <p:nvPr>
            <p:ph type="body" sz="quarter" idx="29"/>
          </p:nvPr>
        </p:nvSpPr>
        <p:spPr>
          <a:xfrm>
            <a:off x="8031726" y="1282638"/>
            <a:ext cx="3798429" cy="353695"/>
          </a:xfrm>
        </p:spPr>
        <p:txBody>
          <a:bodyPr/>
          <a:lstStyle/>
          <a:p>
            <a:r>
              <a:rPr lang="en-US" dirty="0"/>
              <a:t>Participant Make-Up</a:t>
            </a:r>
          </a:p>
        </p:txBody>
      </p:sp>
      <p:graphicFrame>
        <p:nvGraphicFramePr>
          <p:cNvPr id="3" name="Content Placeholder 2"/>
          <p:cNvGraphicFramePr>
            <a:graphicFrameLocks noGrp="1"/>
          </p:cNvGraphicFramePr>
          <p:nvPr>
            <p:ph sz="quarter" idx="20"/>
            <p:extLst>
              <p:ext uri="{D42A27DB-BD31-4B8C-83A1-F6EECF244321}">
                <p14:modId xmlns:p14="http://schemas.microsoft.com/office/powerpoint/2010/main" val="3185614908"/>
              </p:ext>
            </p:extLst>
          </p:nvPr>
        </p:nvGraphicFramePr>
        <p:xfrm>
          <a:off x="8031725" y="1706148"/>
          <a:ext cx="3798430" cy="4349308"/>
        </p:xfrm>
        <a:graphic>
          <a:graphicData uri="http://schemas.openxmlformats.org/drawingml/2006/table">
            <a:tbl>
              <a:tblPr firstRow="1" firstCol="1" bandRow="1"/>
              <a:tblGrid>
                <a:gridCol w="1152249">
                  <a:extLst>
                    <a:ext uri="{9D8B030D-6E8A-4147-A177-3AD203B41FA5}">
                      <a16:colId xmlns:a16="http://schemas.microsoft.com/office/drawing/2014/main" val="4006999297"/>
                    </a:ext>
                  </a:extLst>
                </a:gridCol>
                <a:gridCol w="1823221">
                  <a:extLst>
                    <a:ext uri="{9D8B030D-6E8A-4147-A177-3AD203B41FA5}">
                      <a16:colId xmlns:a16="http://schemas.microsoft.com/office/drawing/2014/main" val="2988578159"/>
                    </a:ext>
                  </a:extLst>
                </a:gridCol>
                <a:gridCol w="822960">
                  <a:extLst>
                    <a:ext uri="{9D8B030D-6E8A-4147-A177-3AD203B41FA5}">
                      <a16:colId xmlns:a16="http://schemas.microsoft.com/office/drawing/2014/main" val="2303145618"/>
                    </a:ext>
                  </a:extLst>
                </a:gridCol>
              </a:tblGrid>
              <a:tr h="349109">
                <a:tc>
                  <a:txBody>
                    <a:bodyPr/>
                    <a:lstStyle/>
                    <a:p>
                      <a:pPr marL="0" marR="0" algn="ctr">
                        <a:lnSpc>
                          <a:spcPct val="115000"/>
                        </a:lnSpc>
                        <a:spcBef>
                          <a:spcPts val="0"/>
                        </a:spcBef>
                        <a:spcAft>
                          <a:spcPts val="0"/>
                        </a:spcAft>
                      </a:pPr>
                      <a:r>
                        <a:rPr lang="en-US" sz="900" b="1" dirty="0">
                          <a:solidFill>
                            <a:srgbClr val="FFFFFF"/>
                          </a:solidFill>
                          <a:effectLst/>
                          <a:latin typeface="Corbel" panose="020B0503020204020204" pitchFamily="34" charset="0"/>
                          <a:ea typeface="Times New Roman" panose="02020603050405020304" pitchFamily="18" charset="0"/>
                          <a:cs typeface="Times New Roman" panose="02020603050405020304" pitchFamily="18" charset="0"/>
                        </a:rPr>
                        <a:t>Segmentation Variable</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8D7"/>
                    </a:solidFill>
                  </a:tcPr>
                </a:tc>
                <a:tc>
                  <a:txBody>
                    <a:bodyPr/>
                    <a:lstStyle/>
                    <a:p>
                      <a:pPr marL="0" marR="0" algn="ctr">
                        <a:lnSpc>
                          <a:spcPct val="115000"/>
                        </a:lnSpc>
                        <a:spcBef>
                          <a:spcPts val="0"/>
                        </a:spcBef>
                        <a:spcAft>
                          <a:spcPts val="0"/>
                        </a:spcAft>
                      </a:pPr>
                      <a:r>
                        <a:rPr lang="en-US" sz="900" b="1" dirty="0">
                          <a:solidFill>
                            <a:srgbClr val="FFFFFF"/>
                          </a:solidFill>
                          <a:effectLst/>
                          <a:latin typeface="Corbel" panose="020B0503020204020204" pitchFamily="34" charset="0"/>
                          <a:ea typeface="Times New Roman" panose="02020603050405020304" pitchFamily="18" charset="0"/>
                          <a:cs typeface="Times New Roman" panose="02020603050405020304" pitchFamily="18" charset="0"/>
                        </a:rPr>
                        <a:t>Segment Description </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8D7"/>
                    </a:solidFill>
                  </a:tcPr>
                </a:tc>
                <a:tc>
                  <a:txBody>
                    <a:bodyPr/>
                    <a:lstStyle/>
                    <a:p>
                      <a:pPr marL="0" marR="0" algn="ctr">
                        <a:lnSpc>
                          <a:spcPct val="115000"/>
                        </a:lnSpc>
                        <a:spcBef>
                          <a:spcPts val="0"/>
                        </a:spcBef>
                        <a:spcAft>
                          <a:spcPts val="0"/>
                        </a:spcAft>
                      </a:pPr>
                      <a:r>
                        <a:rPr lang="en-US" sz="900" b="1" dirty="0">
                          <a:solidFill>
                            <a:srgbClr val="FFFFFF"/>
                          </a:solidFill>
                          <a:effectLst/>
                          <a:latin typeface="Corbel" panose="020B0503020204020204" pitchFamily="34" charset="0"/>
                          <a:ea typeface="Times New Roman" panose="02020603050405020304" pitchFamily="18" charset="0"/>
                          <a:cs typeface="Times New Roman" panose="02020603050405020304" pitchFamily="18" charset="0"/>
                        </a:rPr>
                        <a:t>Participants</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8D7"/>
                    </a:solidFill>
                  </a:tcPr>
                </a:tc>
                <a:extLst>
                  <a:ext uri="{0D108BD9-81ED-4DB2-BD59-A6C34878D82A}">
                    <a16:rowId xmlns:a16="http://schemas.microsoft.com/office/drawing/2014/main" val="1872246205"/>
                  </a:ext>
                </a:extLst>
              </a:tr>
              <a:tr h="160008">
                <a:tc gridSpan="2">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All Customers</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49,929</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218386182"/>
                  </a:ext>
                </a:extLst>
              </a:tr>
              <a:tr h="160008">
                <a:tc rowSpan="3">
                  <a:txBody>
                    <a:bodyPr/>
                    <a:lstStyle/>
                    <a:p>
                      <a:pPr marL="0" marR="0" algn="ctr">
                        <a:lnSpc>
                          <a:spcPct val="115000"/>
                        </a:lnSpc>
                        <a:spcBef>
                          <a:spcPts val="0"/>
                        </a:spcBef>
                        <a:spcAft>
                          <a:spcPts val="0"/>
                        </a:spcAft>
                      </a:pPr>
                      <a:r>
                        <a:rPr lang="en-US" sz="900" b="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LCA</a:t>
                      </a:r>
                      <a:endParaRPr lang="en-US" sz="900" b="1"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Big Creek/Ventura</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5,793</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17435011"/>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LA Basin</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42,750</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99300892"/>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Outside</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1,386</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89865796"/>
                  </a:ext>
                </a:extLst>
              </a:tr>
              <a:tr h="160008">
                <a:tc rowSpan="2">
                  <a:txBody>
                    <a:bodyPr/>
                    <a:lstStyle/>
                    <a:p>
                      <a:pPr marL="0" marR="0" algn="ctr">
                        <a:lnSpc>
                          <a:spcPct val="115000"/>
                        </a:lnSpc>
                        <a:spcBef>
                          <a:spcPts val="0"/>
                        </a:spcBef>
                        <a:spcAft>
                          <a:spcPts val="0"/>
                        </a:spcAft>
                      </a:pPr>
                      <a:r>
                        <a:rPr lang="en-US" sz="900" b="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Low Income</a:t>
                      </a:r>
                      <a:endParaRPr lang="en-US" sz="900" b="1"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CARE</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10,608</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815458057"/>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Non-CARE</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39,321</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230608410"/>
                  </a:ext>
                </a:extLst>
              </a:tr>
              <a:tr h="160008">
                <a:tc rowSpan="2">
                  <a:txBody>
                    <a:bodyPr/>
                    <a:lstStyle/>
                    <a:p>
                      <a:pPr marL="0" marR="0" algn="ctr">
                        <a:lnSpc>
                          <a:spcPct val="115000"/>
                        </a:lnSpc>
                        <a:spcBef>
                          <a:spcPts val="0"/>
                        </a:spcBef>
                        <a:spcAft>
                          <a:spcPts val="0"/>
                        </a:spcAft>
                      </a:pPr>
                      <a:r>
                        <a:rPr lang="en-US" sz="900" b="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NEM</a:t>
                      </a:r>
                      <a:endParaRPr lang="en-US" sz="900" b="1"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NEM Customer</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11,145</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827400309"/>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Non-NEM Customer</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38,784</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036660080"/>
                  </a:ext>
                </a:extLst>
              </a:tr>
              <a:tr h="160008">
                <a:tc rowSpan="2">
                  <a:txBody>
                    <a:bodyPr/>
                    <a:lstStyle/>
                    <a:p>
                      <a:pPr marL="0" marR="0" algn="ctr">
                        <a:lnSpc>
                          <a:spcPct val="115000"/>
                        </a:lnSpc>
                        <a:spcBef>
                          <a:spcPts val="0"/>
                        </a:spcBef>
                        <a:spcAft>
                          <a:spcPts val="0"/>
                        </a:spcAft>
                      </a:pPr>
                      <a:r>
                        <a:rPr lang="en-US" sz="900" b="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Size</a:t>
                      </a:r>
                      <a:endParaRPr lang="en-US" sz="900" b="1"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Less than 1.88 kW during RA window</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24,964</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640896357"/>
                  </a:ext>
                </a:extLst>
              </a:tr>
              <a:tr h="320015">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Greater than 1.88 kW during RA window</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24,965</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638417472"/>
                  </a:ext>
                </a:extLst>
              </a:tr>
              <a:tr h="160008">
                <a:tc rowSpan="6">
                  <a:txBody>
                    <a:bodyPr/>
                    <a:lstStyle/>
                    <a:p>
                      <a:pPr marL="0" marR="0" algn="ctr">
                        <a:lnSpc>
                          <a:spcPct val="115000"/>
                        </a:lnSpc>
                        <a:spcBef>
                          <a:spcPts val="0"/>
                        </a:spcBef>
                        <a:spcAft>
                          <a:spcPts val="0"/>
                        </a:spcAft>
                      </a:pPr>
                      <a:r>
                        <a:rPr lang="en-US" sz="900" b="1"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SubLAP</a:t>
                      </a:r>
                      <a:endParaRPr lang="en-US" sz="900" b="1"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SCEC</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20,370</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24697191"/>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SCEN</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5,037</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261569624"/>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SCEW</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22,381</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188397078"/>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SCHD</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1,338</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189590147"/>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SCLD</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47</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179932555"/>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SCNW</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755</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027976543"/>
                  </a:ext>
                </a:extLst>
              </a:tr>
              <a:tr h="160008">
                <a:tc rowSpan="2">
                  <a:txBody>
                    <a:bodyPr/>
                    <a:lstStyle/>
                    <a:p>
                      <a:pPr marL="0" marR="0" algn="ctr">
                        <a:lnSpc>
                          <a:spcPct val="115000"/>
                        </a:lnSpc>
                        <a:spcBef>
                          <a:spcPts val="0"/>
                        </a:spcBef>
                        <a:spcAft>
                          <a:spcPts val="0"/>
                        </a:spcAft>
                      </a:pPr>
                      <a:r>
                        <a:rPr lang="en-US" sz="900" b="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Tariff</a:t>
                      </a:r>
                      <a:endParaRPr lang="en-US" sz="900" b="1"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Dynamic</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15,990</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182111658"/>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Flat</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33,939</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451873689"/>
                  </a:ext>
                </a:extLst>
              </a:tr>
              <a:tr h="160008">
                <a:tc rowSpan="3">
                  <a:txBody>
                    <a:bodyPr/>
                    <a:lstStyle/>
                    <a:p>
                      <a:pPr marL="0" marR="0" algn="ctr">
                        <a:lnSpc>
                          <a:spcPct val="115000"/>
                        </a:lnSpc>
                        <a:spcBef>
                          <a:spcPts val="0"/>
                        </a:spcBef>
                        <a:spcAft>
                          <a:spcPts val="0"/>
                        </a:spcAft>
                      </a:pPr>
                      <a:r>
                        <a:rPr lang="en-US" sz="900" b="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Thermostats</a:t>
                      </a:r>
                      <a:endParaRPr lang="en-US" sz="900" b="1"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 Thermostat</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43,584</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837894641"/>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2 Thermostats</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5,848</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347634416"/>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3+ Thermostats</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497</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501043451"/>
                  </a:ext>
                </a:extLst>
              </a:tr>
              <a:tr h="160008">
                <a:tc rowSpan="3">
                  <a:txBody>
                    <a:bodyPr/>
                    <a:lstStyle/>
                    <a:p>
                      <a:pPr marL="0" marR="0" algn="ctr">
                        <a:lnSpc>
                          <a:spcPct val="115000"/>
                        </a:lnSpc>
                        <a:spcBef>
                          <a:spcPts val="0"/>
                        </a:spcBef>
                        <a:spcAft>
                          <a:spcPts val="0"/>
                        </a:spcAft>
                      </a:pPr>
                      <a:r>
                        <a:rPr lang="en-US" sz="900" b="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Zone</a:t>
                      </a:r>
                      <a:endParaRPr lang="en-US" sz="900" b="1"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South Orange County</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10,678</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987184576"/>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Remainder of System</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20,882</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768236226"/>
                  </a:ext>
                </a:extLst>
              </a:tr>
              <a:tr h="160008">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South of Lugo</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18,368</a:t>
                      </a:r>
                      <a:endParaRPr lang="en-US" sz="900" dirty="0">
                        <a:effectLst/>
                        <a:latin typeface="Segoe UI" panose="020B0502040204020203" pitchFamily="34" charset="0"/>
                        <a:ea typeface="MS Mincho"/>
                        <a:cs typeface="Times New Roman" panose="02020603050405020304" pitchFamily="18" charset="0"/>
                      </a:endParaRPr>
                    </a:p>
                  </a:txBody>
                  <a:tcPr marL="40372" marR="40372"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786834367"/>
                  </a:ext>
                </a:extLst>
              </a:tr>
            </a:tbl>
          </a:graphicData>
        </a:graphic>
      </p:graphicFrame>
    </p:spTree>
    <p:extLst>
      <p:ext uri="{BB962C8B-B14F-4D97-AF65-F5344CB8AC3E}">
        <p14:creationId xmlns:p14="http://schemas.microsoft.com/office/powerpoint/2010/main" val="357587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36" y="650160"/>
            <a:ext cx="11029616" cy="651236"/>
          </a:xfrm>
        </p:spPr>
        <p:txBody>
          <a:bodyPr>
            <a:normAutofit fontScale="90000"/>
          </a:bodyPr>
          <a:lstStyle/>
          <a:p>
            <a:r>
              <a:rPr lang="en-US" dirty="0" smtClean="0"/>
              <a:t>2022 </a:t>
            </a:r>
            <a:r>
              <a:rPr lang="en-US" dirty="0"/>
              <a:t>Average Customer SCE 1-in-2 </a:t>
            </a:r>
            <a:r>
              <a:rPr lang="en-US" dirty="0" smtClean="0"/>
              <a:t>Conditions (August Peak Day)</a:t>
            </a:r>
            <a:endParaRPr lang="en-US" dirty="0"/>
          </a:p>
        </p:txBody>
      </p:sp>
      <p:pic>
        <p:nvPicPr>
          <p:cNvPr id="4" name="Picture 3"/>
          <p:cNvPicPr>
            <a:picLocks noChangeAspect="1"/>
          </p:cNvPicPr>
          <p:nvPr/>
        </p:nvPicPr>
        <p:blipFill>
          <a:blip r:embed="rId2"/>
          <a:stretch>
            <a:fillRect/>
          </a:stretch>
        </p:blipFill>
        <p:spPr>
          <a:xfrm>
            <a:off x="613543" y="1577187"/>
            <a:ext cx="10985509" cy="4459815"/>
          </a:xfrm>
          <a:prstGeom prst="rect">
            <a:avLst/>
          </a:prstGeom>
        </p:spPr>
      </p:pic>
    </p:spTree>
    <p:extLst>
      <p:ext uri="{BB962C8B-B14F-4D97-AF65-F5344CB8AC3E}">
        <p14:creationId xmlns:p14="http://schemas.microsoft.com/office/powerpoint/2010/main" val="280751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34838" y="4174785"/>
            <a:ext cx="5709037" cy="2550275"/>
          </a:xfrm>
          <a:prstGeom prst="rect">
            <a:avLst/>
          </a:prstGeom>
        </p:spPr>
      </p:pic>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24827" y="1696180"/>
            <a:ext cx="5719048" cy="2554747"/>
          </a:xfrm>
          <a:prstGeom prst="rect">
            <a:avLst/>
          </a:prstGeom>
        </p:spPr>
      </p:pic>
      <p:pic>
        <p:nvPicPr>
          <p:cNvPr id="9" name="Content Placeholder 8"/>
          <p:cNvPicPr>
            <a:picLocks noGrp="1" noChangeAspect="1"/>
          </p:cNvPicPr>
          <p:nvPr>
            <p:ph sz="quarter" idx="26"/>
          </p:nvPr>
        </p:nvPicPr>
        <p:blipFill>
          <a:blip r:embed="rId4">
            <a:extLst>
              <a:ext uri="{28A0092B-C50C-407E-A947-70E740481C1C}">
                <a14:useLocalDpi xmlns:a14="http://schemas.microsoft.com/office/drawing/2010/main" val="0"/>
              </a:ext>
            </a:extLst>
          </a:blip>
          <a:stretch>
            <a:fillRect/>
          </a:stretch>
        </p:blipFill>
        <p:spPr>
          <a:xfrm>
            <a:off x="243418" y="1818346"/>
            <a:ext cx="5737265" cy="2561278"/>
          </a:xfrm>
        </p:spPr>
      </p:pic>
      <p:sp>
        <p:nvSpPr>
          <p:cNvPr id="2" name="Title 1"/>
          <p:cNvSpPr>
            <a:spLocks noGrp="1"/>
          </p:cNvSpPr>
          <p:nvPr>
            <p:ph type="title"/>
          </p:nvPr>
        </p:nvSpPr>
        <p:spPr>
          <a:xfrm>
            <a:off x="581192" y="705124"/>
            <a:ext cx="11029616" cy="517667"/>
          </a:xfrm>
        </p:spPr>
        <p:txBody>
          <a:bodyPr>
            <a:normAutofit fontScale="90000"/>
          </a:bodyPr>
          <a:lstStyle/>
          <a:p>
            <a:r>
              <a:rPr lang="en-US" dirty="0"/>
              <a:t>Ex Ante Impacts</a:t>
            </a:r>
          </a:p>
        </p:txBody>
      </p:sp>
      <p:sp>
        <p:nvSpPr>
          <p:cNvPr id="16" name="Text Placeholder 15"/>
          <p:cNvSpPr>
            <a:spLocks noGrp="1"/>
          </p:cNvSpPr>
          <p:nvPr>
            <p:ph type="body" sz="quarter" idx="27"/>
          </p:nvPr>
        </p:nvSpPr>
        <p:spPr>
          <a:xfrm>
            <a:off x="300789" y="1282637"/>
            <a:ext cx="5619747" cy="354237"/>
          </a:xfrm>
        </p:spPr>
        <p:txBody>
          <a:bodyPr/>
          <a:lstStyle/>
          <a:p>
            <a:r>
              <a:rPr lang="en-US" dirty="0"/>
              <a:t>Aggregate Impacts – Typical Event Day</a:t>
            </a:r>
          </a:p>
        </p:txBody>
      </p:sp>
      <p:sp>
        <p:nvSpPr>
          <p:cNvPr id="17" name="Text Placeholder 16"/>
          <p:cNvSpPr>
            <a:spLocks noGrp="1"/>
          </p:cNvSpPr>
          <p:nvPr>
            <p:ph type="body" sz="quarter" idx="29"/>
          </p:nvPr>
        </p:nvSpPr>
        <p:spPr>
          <a:xfrm>
            <a:off x="6183428" y="1282638"/>
            <a:ext cx="5807242" cy="353695"/>
          </a:xfrm>
        </p:spPr>
        <p:txBody>
          <a:bodyPr/>
          <a:lstStyle/>
          <a:p>
            <a:r>
              <a:rPr lang="en-US" dirty="0"/>
              <a:t>Per Customer Impacts by Month</a:t>
            </a:r>
          </a:p>
        </p:txBody>
      </p:sp>
      <p:sp>
        <p:nvSpPr>
          <p:cNvPr id="6" name="TextBox 5"/>
          <p:cNvSpPr txBox="1"/>
          <p:nvPr/>
        </p:nvSpPr>
        <p:spPr>
          <a:xfrm>
            <a:off x="243827" y="4678124"/>
            <a:ext cx="3140945"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By </a:t>
            </a:r>
            <a:r>
              <a:rPr lang="en-US" dirty="0" smtClean="0"/>
              <a:t>2032 </a:t>
            </a:r>
            <a:r>
              <a:rPr lang="en-US" dirty="0"/>
              <a:t>SEP is expected to be a ~ </a:t>
            </a:r>
            <a:r>
              <a:rPr lang="en-US" dirty="0" smtClean="0"/>
              <a:t>180 </a:t>
            </a:r>
            <a:r>
              <a:rPr lang="en-US" dirty="0"/>
              <a:t>MW resource during the first hour of dispatch. ~ </a:t>
            </a:r>
            <a:r>
              <a:rPr lang="en-US" dirty="0" smtClean="0"/>
              <a:t>90 </a:t>
            </a:r>
            <a:r>
              <a:rPr lang="en-US" dirty="0"/>
              <a:t>MW average over RA window</a:t>
            </a:r>
          </a:p>
        </p:txBody>
      </p:sp>
      <p:sp>
        <p:nvSpPr>
          <p:cNvPr id="8" name="TextBox 7"/>
          <p:cNvSpPr txBox="1"/>
          <p:nvPr/>
        </p:nvSpPr>
        <p:spPr>
          <a:xfrm>
            <a:off x="3551000" y="4678123"/>
            <a:ext cx="243429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Event impacts peak in warmer months but decline with each event hour in all months</a:t>
            </a:r>
          </a:p>
        </p:txBody>
      </p:sp>
    </p:spTree>
    <p:extLst>
      <p:ext uri="{BB962C8B-B14F-4D97-AF65-F5344CB8AC3E}">
        <p14:creationId xmlns:p14="http://schemas.microsoft.com/office/powerpoint/2010/main" val="177398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4"/>
          </p:nvPr>
        </p:nvSpPr>
        <p:spPr>
          <a:xfrm>
            <a:off x="601180" y="1152145"/>
            <a:ext cx="5319355" cy="4973128"/>
          </a:xfrm>
          <a:ln>
            <a:noFill/>
          </a:ln>
        </p:spPr>
        <p:txBody>
          <a:bodyPr>
            <a:normAutofit lnSpcReduction="10000"/>
          </a:bodyPr>
          <a:lstStyle/>
          <a:p>
            <a:pPr lvl="0"/>
            <a:r>
              <a:rPr lang="en-US" sz="2000" dirty="0"/>
              <a:t>For the third consecutive year, actual participation in SEP fell short of SCE’s forecasted enrollment. </a:t>
            </a:r>
            <a:endParaRPr lang="en-US" sz="2000" dirty="0" smtClean="0"/>
          </a:p>
          <a:p>
            <a:pPr lvl="1"/>
            <a:r>
              <a:rPr lang="en-US" dirty="0" smtClean="0"/>
              <a:t>The </a:t>
            </a:r>
            <a:r>
              <a:rPr lang="en-US" dirty="0"/>
              <a:t>number of enrolled customers has a direct effect on the projected MW capability of the </a:t>
            </a:r>
            <a:r>
              <a:rPr lang="en-US" dirty="0" smtClean="0"/>
              <a:t>program.</a:t>
            </a:r>
          </a:p>
          <a:p>
            <a:r>
              <a:rPr lang="en-US" sz="1900" dirty="0"/>
              <a:t>Weather conditions in 2021 were relatively mild. The system peak day (9/9/2021) at 93.2 degrees (F) maximum daily temperature was actually milder than 1-in-2 weather conditions, which are projected to be 95.6 degrees (F</a:t>
            </a:r>
            <a:r>
              <a:rPr lang="en-US" sz="1900" dirty="0" smtClean="0"/>
              <a:t>).</a:t>
            </a:r>
            <a:endParaRPr lang="en-US" sz="1900" dirty="0"/>
          </a:p>
          <a:p>
            <a:r>
              <a:rPr lang="en-US" sz="2000" dirty="0" smtClean="0"/>
              <a:t>SEP does not hold a consistent load shed under the current event profile.</a:t>
            </a:r>
          </a:p>
          <a:p>
            <a:pPr lvl="1"/>
            <a:r>
              <a:rPr lang="en-US" sz="1600" dirty="0" smtClean="0"/>
              <a:t>Variable </a:t>
            </a:r>
            <a:r>
              <a:rPr lang="en-US" sz="1600" dirty="0"/>
              <a:t>impact profile across an event creates considerations for dispatch and valuation.</a:t>
            </a:r>
          </a:p>
          <a:p>
            <a:pPr lvl="0"/>
            <a:endParaRPr lang="en-US" sz="2000" dirty="0"/>
          </a:p>
          <a:p>
            <a:endParaRPr lang="en-US" sz="2000" dirty="0"/>
          </a:p>
          <a:p>
            <a:endParaRPr lang="en-US" dirty="0"/>
          </a:p>
        </p:txBody>
      </p:sp>
      <p:sp>
        <p:nvSpPr>
          <p:cNvPr id="8" name="Content Placeholder 7"/>
          <p:cNvSpPr>
            <a:spLocks noGrp="1"/>
          </p:cNvSpPr>
          <p:nvPr>
            <p:ph sz="quarter" idx="26"/>
          </p:nvPr>
        </p:nvSpPr>
        <p:spPr>
          <a:xfrm>
            <a:off x="6250822" y="1152145"/>
            <a:ext cx="5320445" cy="5313612"/>
          </a:xfrm>
          <a:ln>
            <a:noFill/>
          </a:ln>
        </p:spPr>
        <p:txBody>
          <a:bodyPr>
            <a:normAutofit fontScale="92500" lnSpcReduction="20000"/>
          </a:bodyPr>
          <a:lstStyle/>
          <a:p>
            <a:r>
              <a:rPr lang="en-US" sz="1900" dirty="0"/>
              <a:t>Our parallel ex post evaluation using delivered loads rather than net loads shows that the use of delivered loads for settlement systematically understates the performance of SEP due to the prevalence of NEM customers in the program</a:t>
            </a:r>
            <a:endParaRPr lang="en-US" sz="1700" dirty="0"/>
          </a:p>
          <a:p>
            <a:pPr lvl="1"/>
            <a:r>
              <a:rPr lang="en-US" dirty="0"/>
              <a:t>DSA recommends SCE discuss these findings with CAISO and the other IOUs and recommend net loads as the basis for economic settlements of programs like SEP. </a:t>
            </a:r>
            <a:endParaRPr lang="en-US" sz="1500" dirty="0" smtClean="0"/>
          </a:p>
          <a:p>
            <a:r>
              <a:rPr lang="en-US" sz="1900" dirty="0" smtClean="0"/>
              <a:t>By Summer 2022 default TOU pricing will be in effect in SCE territory. Nearly </a:t>
            </a:r>
            <a:r>
              <a:rPr lang="en-US" sz="1900" dirty="0"/>
              <a:t>28% of SEP participants faced time-varying pricing during </a:t>
            </a:r>
            <a:r>
              <a:rPr lang="en-US" sz="1900" dirty="0" smtClean="0"/>
              <a:t>PY2021. </a:t>
            </a:r>
            <a:endParaRPr lang="en-US" sz="1900" dirty="0"/>
          </a:p>
          <a:p>
            <a:pPr lvl="1"/>
            <a:r>
              <a:rPr lang="en-US" sz="1600" dirty="0"/>
              <a:t>Continue to monitor the effect of TOU on SEP participant reference loads and load impacts. </a:t>
            </a:r>
          </a:p>
          <a:p>
            <a:r>
              <a:rPr lang="en-US" sz="2100" dirty="0" smtClean="0"/>
              <a:t>The evaluation team was not furnished any information on the curtailment strategies used by the thermostat vendors in 2021. </a:t>
            </a:r>
          </a:p>
          <a:p>
            <a:pPr lvl="1"/>
            <a:r>
              <a:rPr lang="en-US" sz="1700" dirty="0" smtClean="0"/>
              <a:t>This information should be shared in the future for more transparent evaluations and accurate ex ante predictions.</a:t>
            </a:r>
            <a:endParaRPr lang="en-US" sz="1700" dirty="0"/>
          </a:p>
          <a:p>
            <a:endParaRPr lang="en-US" dirty="0"/>
          </a:p>
        </p:txBody>
      </p:sp>
      <p:sp>
        <p:nvSpPr>
          <p:cNvPr id="9" name="Text Placeholder 8"/>
          <p:cNvSpPr>
            <a:spLocks noGrp="1"/>
          </p:cNvSpPr>
          <p:nvPr>
            <p:ph type="body" sz="quarter" idx="27"/>
          </p:nvPr>
        </p:nvSpPr>
        <p:spPr>
          <a:xfrm>
            <a:off x="601180" y="666605"/>
            <a:ext cx="5319355" cy="354237"/>
          </a:xfrm>
        </p:spPr>
        <p:txBody>
          <a:bodyPr/>
          <a:lstStyle/>
          <a:p>
            <a:r>
              <a:rPr lang="en-US" dirty="0"/>
              <a:t>Discussion</a:t>
            </a:r>
          </a:p>
        </p:txBody>
      </p:sp>
      <p:sp>
        <p:nvSpPr>
          <p:cNvPr id="10" name="Text Placeholder 9"/>
          <p:cNvSpPr>
            <a:spLocks noGrp="1"/>
          </p:cNvSpPr>
          <p:nvPr>
            <p:ph type="body" sz="quarter" idx="29"/>
          </p:nvPr>
        </p:nvSpPr>
        <p:spPr>
          <a:xfrm>
            <a:off x="6250821" y="673813"/>
            <a:ext cx="5320445" cy="353695"/>
          </a:xfrm>
        </p:spPr>
        <p:txBody>
          <a:bodyPr/>
          <a:lstStyle/>
          <a:p>
            <a:r>
              <a:rPr lang="en-US" dirty="0"/>
              <a:t>Recommendations</a:t>
            </a:r>
          </a:p>
        </p:txBody>
      </p:sp>
    </p:spTree>
    <p:extLst>
      <p:ext uri="{BB962C8B-B14F-4D97-AF65-F5344CB8AC3E}">
        <p14:creationId xmlns:p14="http://schemas.microsoft.com/office/powerpoint/2010/main" val="403516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277" y="2188675"/>
            <a:ext cx="6867210" cy="3695214"/>
          </a:xfrm>
        </p:spPr>
      </p:pic>
      <p:sp>
        <p:nvSpPr>
          <p:cNvPr id="3" name="TextBox 2"/>
          <p:cNvSpPr txBox="1"/>
          <p:nvPr/>
        </p:nvSpPr>
        <p:spPr>
          <a:xfrm>
            <a:off x="8014187" y="4036282"/>
            <a:ext cx="3596621" cy="1323439"/>
          </a:xfrm>
          <a:prstGeom prst="rect">
            <a:avLst/>
          </a:prstGeom>
          <a:noFill/>
        </p:spPr>
        <p:txBody>
          <a:bodyPr wrap="square" rtlCol="0">
            <a:spAutoFit/>
          </a:bodyPr>
          <a:lstStyle/>
          <a:p>
            <a:r>
              <a:rPr lang="en-US" sz="1600" dirty="0">
                <a:solidFill>
                  <a:schemeClr val="accent2">
                    <a:lumMod val="75000"/>
                  </a:schemeClr>
                </a:solidFill>
              </a:rPr>
              <a:t>Jesse Smith</a:t>
            </a:r>
          </a:p>
          <a:p>
            <a:r>
              <a:rPr lang="en-US" sz="1600" dirty="0">
                <a:solidFill>
                  <a:schemeClr val="accent2">
                    <a:lumMod val="75000"/>
                  </a:schemeClr>
                </a:solidFill>
              </a:rPr>
              <a:t>Partner &amp; Principal Consultant</a:t>
            </a:r>
          </a:p>
          <a:p>
            <a:r>
              <a:rPr lang="en-US" sz="1600" dirty="0">
                <a:solidFill>
                  <a:schemeClr val="accent2">
                    <a:lumMod val="75000"/>
                  </a:schemeClr>
                </a:solidFill>
              </a:rPr>
              <a:t>Demand Side Analytics, LLC</a:t>
            </a:r>
          </a:p>
          <a:p>
            <a:r>
              <a:rPr lang="en-US" sz="1600" dirty="0">
                <a:solidFill>
                  <a:schemeClr val="accent2">
                    <a:lumMod val="75000"/>
                  </a:schemeClr>
                </a:solidFill>
                <a:hlinkClick r:id="rId3"/>
              </a:rPr>
              <a:t>jsmith@demandsideanalytics.com </a:t>
            </a:r>
          </a:p>
          <a:p>
            <a:r>
              <a:rPr lang="en-US" sz="1600" dirty="0">
                <a:solidFill>
                  <a:schemeClr val="accent2">
                    <a:lumMod val="75000"/>
                  </a:schemeClr>
                </a:solidFill>
              </a:rPr>
              <a:t>770.401.9018</a:t>
            </a:r>
          </a:p>
        </p:txBody>
      </p:sp>
      <p:sp>
        <p:nvSpPr>
          <p:cNvPr id="4" name="Slide Number Placeholder 3"/>
          <p:cNvSpPr>
            <a:spLocks noGrp="1"/>
          </p:cNvSpPr>
          <p:nvPr>
            <p:ph type="sldNum" sz="quarter" idx="4294967295"/>
          </p:nvPr>
        </p:nvSpPr>
        <p:spPr>
          <a:xfrm>
            <a:off x="10558300" y="5956137"/>
            <a:ext cx="1052508" cy="365125"/>
          </a:xfrm>
        </p:spPr>
        <p:txBody>
          <a:bodyPr/>
          <a:lstStyle/>
          <a:p>
            <a:fld id="{1C0FDE23-6443-44B0-98BF-8273B15B899F}" type="slidenum">
              <a:rPr lang="en-US" smtClean="0"/>
              <a:t>23</a:t>
            </a:fld>
            <a:endParaRPr lang="en-US" dirty="0"/>
          </a:p>
        </p:txBody>
      </p:sp>
    </p:spTree>
    <p:extLst>
      <p:ext uri="{BB962C8B-B14F-4D97-AF65-F5344CB8AC3E}">
        <p14:creationId xmlns:p14="http://schemas.microsoft.com/office/powerpoint/2010/main" val="108423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875" y="1368472"/>
            <a:ext cx="10767305" cy="4809846"/>
          </a:xfrm>
          <a:prstGeom prst="rect">
            <a:avLst/>
          </a:prstGeom>
        </p:spPr>
      </p:pic>
      <p:sp>
        <p:nvSpPr>
          <p:cNvPr id="4" name="Title 3"/>
          <p:cNvSpPr>
            <a:spLocks noGrp="1"/>
          </p:cNvSpPr>
          <p:nvPr>
            <p:ph type="title"/>
          </p:nvPr>
        </p:nvSpPr>
        <p:spPr>
          <a:xfrm>
            <a:off x="445355" y="743594"/>
            <a:ext cx="11327686" cy="500581"/>
          </a:xfrm>
        </p:spPr>
        <p:txBody>
          <a:bodyPr>
            <a:noAutofit/>
          </a:bodyPr>
          <a:lstStyle/>
          <a:p>
            <a:r>
              <a:rPr lang="en-US" sz="2000" dirty="0" smtClean="0"/>
              <a:t>2021 </a:t>
            </a:r>
            <a:r>
              <a:rPr lang="en-US" sz="2000" dirty="0"/>
              <a:t>Events varied in timing and duration; </a:t>
            </a:r>
            <a:r>
              <a:rPr lang="en-US" sz="2000" dirty="0" smtClean="0"/>
              <a:t>Three Multi-event days and generally shorter events when compared Previous Years</a:t>
            </a:r>
            <a:endParaRPr lang="en-US" sz="2000" dirty="0"/>
          </a:p>
        </p:txBody>
      </p:sp>
      <p:sp>
        <p:nvSpPr>
          <p:cNvPr id="3" name="Rectangle 2"/>
          <p:cNvSpPr/>
          <p:nvPr/>
        </p:nvSpPr>
        <p:spPr>
          <a:xfrm>
            <a:off x="945085" y="3442809"/>
            <a:ext cx="791661" cy="25774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ine Callout 1 10"/>
          <p:cNvSpPr/>
          <p:nvPr/>
        </p:nvSpPr>
        <p:spPr>
          <a:xfrm flipH="1">
            <a:off x="343667" y="3154758"/>
            <a:ext cx="533912" cy="212806"/>
          </a:xfrm>
          <a:prstGeom prst="borderCallout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TextBox 11"/>
          <p:cNvSpPr txBox="1"/>
          <p:nvPr/>
        </p:nvSpPr>
        <p:spPr>
          <a:xfrm>
            <a:off x="395577" y="3154757"/>
            <a:ext cx="564596" cy="230832"/>
          </a:xfrm>
          <a:prstGeom prst="rect">
            <a:avLst/>
          </a:prstGeom>
          <a:noFill/>
        </p:spPr>
        <p:txBody>
          <a:bodyPr wrap="square" rtlCol="0">
            <a:spAutoFit/>
          </a:bodyPr>
          <a:lstStyle/>
          <a:p>
            <a:r>
              <a:rPr lang="en-US" sz="900" b="1" dirty="0" smtClean="0"/>
              <a:t>M&amp;V</a:t>
            </a:r>
            <a:endParaRPr lang="en-US" b="1" dirty="0"/>
          </a:p>
        </p:txBody>
      </p:sp>
      <p:sp>
        <p:nvSpPr>
          <p:cNvPr id="13" name="Rectangle 12"/>
          <p:cNvSpPr/>
          <p:nvPr/>
        </p:nvSpPr>
        <p:spPr>
          <a:xfrm>
            <a:off x="945084" y="2003865"/>
            <a:ext cx="791661" cy="25774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ine Callout 1 13"/>
          <p:cNvSpPr/>
          <p:nvPr/>
        </p:nvSpPr>
        <p:spPr>
          <a:xfrm flipH="1">
            <a:off x="214793" y="1647835"/>
            <a:ext cx="662786" cy="280400"/>
          </a:xfrm>
          <a:prstGeom prst="border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TextBox 14"/>
          <p:cNvSpPr txBox="1"/>
          <p:nvPr/>
        </p:nvSpPr>
        <p:spPr>
          <a:xfrm>
            <a:off x="214793" y="1620458"/>
            <a:ext cx="662786" cy="338554"/>
          </a:xfrm>
          <a:prstGeom prst="rect">
            <a:avLst/>
          </a:prstGeom>
          <a:noFill/>
        </p:spPr>
        <p:txBody>
          <a:bodyPr wrap="square" rtlCol="0">
            <a:spAutoFit/>
          </a:bodyPr>
          <a:lstStyle/>
          <a:p>
            <a:r>
              <a:rPr lang="en-US" sz="800" b="1" dirty="0" smtClean="0"/>
              <a:t>2</a:t>
            </a:r>
            <a:r>
              <a:rPr lang="en-US" sz="800" b="1" baseline="30000" dirty="0" smtClean="0"/>
              <a:t>nd</a:t>
            </a:r>
            <a:r>
              <a:rPr lang="en-US" sz="800" b="1" dirty="0" smtClean="0"/>
              <a:t> </a:t>
            </a:r>
            <a:r>
              <a:rPr lang="en-US" sz="800" b="1" dirty="0"/>
              <a:t>E</a:t>
            </a:r>
            <a:r>
              <a:rPr lang="en-US" sz="800" b="1" dirty="0" smtClean="0"/>
              <a:t>vent: Reliability</a:t>
            </a:r>
            <a:endParaRPr lang="en-US" sz="2000" b="1" dirty="0"/>
          </a:p>
        </p:txBody>
      </p:sp>
    </p:spTree>
    <p:extLst>
      <p:ext uri="{BB962C8B-B14F-4D97-AF65-F5344CB8AC3E}">
        <p14:creationId xmlns:p14="http://schemas.microsoft.com/office/powerpoint/2010/main" val="329715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5124"/>
            <a:ext cx="11029616" cy="588271"/>
          </a:xfrm>
        </p:spPr>
        <p:txBody>
          <a:bodyPr/>
          <a:lstStyle/>
          <a:p>
            <a:r>
              <a:rPr lang="en-US" dirty="0"/>
              <a:t>SEP Ex Post Methodology</a:t>
            </a:r>
          </a:p>
        </p:txBody>
      </p:sp>
      <p:graphicFrame>
        <p:nvGraphicFramePr>
          <p:cNvPr id="3" name="Diagram 2"/>
          <p:cNvGraphicFramePr/>
          <p:nvPr>
            <p:extLst>
              <p:ext uri="{D42A27DB-BD31-4B8C-83A1-F6EECF244321}">
                <p14:modId xmlns:p14="http://schemas.microsoft.com/office/powerpoint/2010/main" val="3466141451"/>
              </p:ext>
            </p:extLst>
          </p:nvPr>
        </p:nvGraphicFramePr>
        <p:xfrm>
          <a:off x="796416" y="999259"/>
          <a:ext cx="10814392" cy="4773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6301" y="4570240"/>
            <a:ext cx="330126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2021 estimates were developed separately using both delivered and net customer loads. Net loads are used for all reporting.</a:t>
            </a:r>
            <a:endParaRPr lang="en-US" dirty="0"/>
          </a:p>
        </p:txBody>
      </p:sp>
    </p:spTree>
    <p:extLst>
      <p:ext uri="{BB962C8B-B14F-4D97-AF65-F5344CB8AC3E}">
        <p14:creationId xmlns:p14="http://schemas.microsoft.com/office/powerpoint/2010/main" val="414391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714" y="1833281"/>
            <a:ext cx="7639671" cy="4145004"/>
          </a:xfrm>
          <a:prstGeom prst="rect">
            <a:avLst/>
          </a:prstGeom>
        </p:spPr>
      </p:pic>
      <p:sp>
        <p:nvSpPr>
          <p:cNvPr id="2" name="Title 1"/>
          <p:cNvSpPr>
            <a:spLocks noGrp="1"/>
          </p:cNvSpPr>
          <p:nvPr>
            <p:ph type="title"/>
          </p:nvPr>
        </p:nvSpPr>
        <p:spPr>
          <a:xfrm>
            <a:off x="581192" y="705124"/>
            <a:ext cx="11029616" cy="536186"/>
          </a:xfrm>
        </p:spPr>
        <p:txBody>
          <a:bodyPr/>
          <a:lstStyle/>
          <a:p>
            <a:r>
              <a:rPr lang="en-US" dirty="0"/>
              <a:t>Treatment and Matched Control Group</a:t>
            </a:r>
          </a:p>
        </p:txBody>
      </p:sp>
      <p:sp>
        <p:nvSpPr>
          <p:cNvPr id="4" name="Rectangle 3"/>
          <p:cNvSpPr/>
          <p:nvPr/>
        </p:nvSpPr>
        <p:spPr>
          <a:xfrm>
            <a:off x="6848025" y="1355128"/>
            <a:ext cx="3910045" cy="369332"/>
          </a:xfrm>
          <a:prstGeom prst="rect">
            <a:avLst/>
          </a:prstGeom>
        </p:spPr>
        <p:txBody>
          <a:bodyPr wrap="none">
            <a:spAutoFit/>
          </a:bodyPr>
          <a:lstStyle/>
          <a:p>
            <a:r>
              <a:rPr lang="en-US" b="1" u="sng" dirty="0">
                <a:latin typeface="Segoe UI" panose="020B0502040204020203" pitchFamily="34" charset="0"/>
                <a:ea typeface="Times New Roman" panose="02020603050405020304" pitchFamily="18" charset="0"/>
                <a:cs typeface="Times New Roman" panose="02020603050405020304" pitchFamily="18" charset="0"/>
              </a:rPr>
              <a:t>Average Hourly kW on Proxy Days</a:t>
            </a:r>
            <a:endParaRPr lang="en-US" b="1" u="sng" dirty="0"/>
          </a:p>
        </p:txBody>
      </p:sp>
      <p:sp>
        <p:nvSpPr>
          <p:cNvPr id="5" name="Content Placeholder 4"/>
          <p:cNvSpPr txBox="1">
            <a:spLocks/>
          </p:cNvSpPr>
          <p:nvPr/>
        </p:nvSpPr>
        <p:spPr>
          <a:xfrm>
            <a:off x="284814" y="1539794"/>
            <a:ext cx="3974490" cy="4313320"/>
          </a:xfrm>
          <a:prstGeom prst="rect">
            <a:avLst/>
          </a:prstGeom>
        </p:spPr>
        <p:txBody>
          <a:bodyPr/>
          <a:lst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t>Control matches were assigned characteristics (including sub-LAPs and vendor) from their treated counterpart</a:t>
            </a:r>
          </a:p>
          <a:p>
            <a:r>
              <a:rPr lang="en-US" sz="2000" dirty="0" smtClean="0"/>
              <a:t>Matches are done with replacement</a:t>
            </a:r>
          </a:p>
          <a:p>
            <a:r>
              <a:rPr lang="en-US" sz="2000" dirty="0" smtClean="0"/>
              <a:t>In 2021, 4% of participants were unable to be matched</a:t>
            </a:r>
          </a:p>
          <a:p>
            <a:pPr lvl="1"/>
            <a:r>
              <a:rPr lang="en-US" sz="1600" dirty="0" smtClean="0"/>
              <a:t>This may be due to missing data or usage values that do not match any controls in our sample</a:t>
            </a:r>
          </a:p>
        </p:txBody>
      </p:sp>
    </p:spTree>
    <p:extLst>
      <p:ext uri="{BB962C8B-B14F-4D97-AF65-F5344CB8AC3E}">
        <p14:creationId xmlns:p14="http://schemas.microsoft.com/office/powerpoint/2010/main" val="237318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9"/>
          </p:nvPr>
        </p:nvSpPr>
        <p:spPr>
          <a:xfrm>
            <a:off x="581192" y="1533030"/>
            <a:ext cx="3586074" cy="4592242"/>
          </a:xfrm>
        </p:spPr>
        <p:txBody>
          <a:bodyPr/>
          <a:lstStyle/>
          <a:p>
            <a:r>
              <a:rPr lang="en-US" dirty="0" smtClean="0"/>
              <a:t>Two hour dispatch</a:t>
            </a:r>
            <a:endParaRPr lang="en-US" dirty="0"/>
          </a:p>
          <a:p>
            <a:pPr lvl="1"/>
            <a:r>
              <a:rPr lang="en-US" sz="1600" dirty="0" smtClean="0"/>
              <a:t>Economic/M&amp;V event</a:t>
            </a:r>
          </a:p>
          <a:p>
            <a:pPr lvl="1"/>
            <a:r>
              <a:rPr lang="en-US" sz="1600" dirty="0" smtClean="0"/>
              <a:t>Average per-customer impact of 0.95 kW per in hour 1 </a:t>
            </a:r>
            <a:endParaRPr lang="en-US" sz="1600" dirty="0"/>
          </a:p>
          <a:p>
            <a:r>
              <a:rPr lang="en-US" dirty="0"/>
              <a:t>Maximum </a:t>
            </a:r>
            <a:r>
              <a:rPr lang="en-US" dirty="0" smtClean="0"/>
              <a:t>daily temperature </a:t>
            </a:r>
            <a:r>
              <a:rPr lang="en-US" dirty="0"/>
              <a:t>of </a:t>
            </a:r>
            <a:r>
              <a:rPr lang="en-US" dirty="0" smtClean="0"/>
              <a:t>93.2°F</a:t>
            </a:r>
          </a:p>
          <a:p>
            <a:pPr lvl="1"/>
            <a:r>
              <a:rPr lang="en-US" dirty="0" smtClean="0"/>
              <a:t>Event hours were cooler</a:t>
            </a:r>
            <a:endParaRPr lang="en-US" dirty="0"/>
          </a:p>
        </p:txBody>
      </p:sp>
      <p:sp>
        <p:nvSpPr>
          <p:cNvPr id="2" name="Title 1"/>
          <p:cNvSpPr>
            <a:spLocks noGrp="1"/>
          </p:cNvSpPr>
          <p:nvPr>
            <p:ph type="title"/>
          </p:nvPr>
        </p:nvSpPr>
        <p:spPr>
          <a:xfrm>
            <a:off x="581192" y="705124"/>
            <a:ext cx="11029616" cy="540924"/>
          </a:xfrm>
        </p:spPr>
        <p:txBody>
          <a:bodyPr/>
          <a:lstStyle/>
          <a:p>
            <a:r>
              <a:rPr lang="en-US" dirty="0"/>
              <a:t>System Peak day – 9</a:t>
            </a:r>
            <a:r>
              <a:rPr lang="en-US" dirty="0" smtClean="0"/>
              <a:t>/9/2021</a:t>
            </a:r>
            <a:endParaRPr lang="en-US" dirty="0"/>
          </a:p>
        </p:txBody>
      </p:sp>
      <p:pic>
        <p:nvPicPr>
          <p:cNvPr id="7" name="Picture 6"/>
          <p:cNvPicPr/>
          <p:nvPr/>
        </p:nvPicPr>
        <p:blipFill>
          <a:blip r:embed="rId2"/>
          <a:stretch>
            <a:fillRect/>
          </a:stretch>
        </p:blipFill>
        <p:spPr>
          <a:xfrm>
            <a:off x="4335581" y="1533030"/>
            <a:ext cx="7416707" cy="4253173"/>
          </a:xfrm>
          <a:prstGeom prst="rect">
            <a:avLst/>
          </a:prstGeom>
        </p:spPr>
      </p:pic>
    </p:spTree>
    <p:extLst>
      <p:ext uri="{BB962C8B-B14F-4D97-AF65-F5344CB8AC3E}">
        <p14:creationId xmlns:p14="http://schemas.microsoft.com/office/powerpoint/2010/main" val="390034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192" y="705124"/>
            <a:ext cx="11029616" cy="449908"/>
          </a:xfrm>
        </p:spPr>
        <p:txBody>
          <a:bodyPr>
            <a:normAutofit fontScale="90000"/>
          </a:bodyPr>
          <a:lstStyle/>
          <a:p>
            <a:r>
              <a:rPr lang="en-US" dirty="0"/>
              <a:t>Ex Post Results </a:t>
            </a:r>
          </a:p>
        </p:txBody>
      </p:sp>
      <p:sp>
        <p:nvSpPr>
          <p:cNvPr id="6" name="Content Placeholder 9"/>
          <p:cNvSpPr txBox="1">
            <a:spLocks/>
          </p:cNvSpPr>
          <p:nvPr/>
        </p:nvSpPr>
        <p:spPr>
          <a:xfrm>
            <a:off x="581192" y="1155032"/>
            <a:ext cx="11029616" cy="4818062"/>
          </a:xfrm>
          <a:prstGeom prst="rect">
            <a:avLst/>
          </a:prstGeom>
        </p:spPr>
        <p:txBody>
          <a:bodyPr/>
          <a:lst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smtClean="0"/>
              <a:t>All events we called territory wide</a:t>
            </a:r>
            <a:endParaRPr lang="en-US" dirty="0"/>
          </a:p>
          <a:p>
            <a:r>
              <a:rPr lang="en-US" dirty="0"/>
              <a:t>Events marked with an asterisk (*) include partial event hours which are not shown </a:t>
            </a:r>
            <a:r>
              <a:rPr lang="en-US" dirty="0" smtClean="0"/>
              <a:t>here</a:t>
            </a:r>
          </a:p>
          <a:p>
            <a:r>
              <a:rPr lang="en-US" dirty="0" smtClean="0"/>
              <a:t>Program participation grew over the summer</a:t>
            </a:r>
          </a:p>
          <a:p>
            <a:r>
              <a:rPr lang="en-US" dirty="0" smtClean="0"/>
              <a:t>Impacts decay over each event hour</a:t>
            </a:r>
            <a:endParaRPr lang="en-US" dirty="0"/>
          </a:p>
          <a:p>
            <a:endParaRPr lang="en-US" dirty="0"/>
          </a:p>
        </p:txBody>
      </p:sp>
      <p:pic>
        <p:nvPicPr>
          <p:cNvPr id="4" name="Picture 3"/>
          <p:cNvPicPr>
            <a:picLocks noChangeAspect="1"/>
          </p:cNvPicPr>
          <p:nvPr/>
        </p:nvPicPr>
        <p:blipFill>
          <a:blip r:embed="rId2"/>
          <a:stretch>
            <a:fillRect/>
          </a:stretch>
        </p:blipFill>
        <p:spPr>
          <a:xfrm>
            <a:off x="519112" y="3194007"/>
            <a:ext cx="11153775" cy="2667000"/>
          </a:xfrm>
          <a:prstGeom prst="rect">
            <a:avLst/>
          </a:prstGeom>
        </p:spPr>
      </p:pic>
    </p:spTree>
    <p:extLst>
      <p:ext uri="{BB962C8B-B14F-4D97-AF65-F5344CB8AC3E}">
        <p14:creationId xmlns:p14="http://schemas.microsoft.com/office/powerpoint/2010/main" val="398662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594660"/>
            <a:ext cx="11029616" cy="651236"/>
          </a:xfrm>
        </p:spPr>
        <p:txBody>
          <a:bodyPr/>
          <a:lstStyle/>
          <a:p>
            <a:r>
              <a:rPr lang="en-US" dirty="0" smtClean="0"/>
              <a:t>Double Event day with partial event hours (July 9</a:t>
            </a:r>
            <a:r>
              <a:rPr lang="en-US" baseline="30000" dirty="0" smtClean="0"/>
              <a:t>th</a:t>
            </a:r>
            <a:r>
              <a:rPr lang="en-US" dirty="0" smtClean="0"/>
              <a:t>)</a:t>
            </a:r>
            <a:endParaRPr lang="en-US" dirty="0"/>
          </a:p>
        </p:txBody>
      </p:sp>
      <p:pic>
        <p:nvPicPr>
          <p:cNvPr id="3" name="Picture 2"/>
          <p:cNvPicPr>
            <a:picLocks noChangeAspect="1"/>
          </p:cNvPicPr>
          <p:nvPr/>
        </p:nvPicPr>
        <p:blipFill>
          <a:blip r:embed="rId2"/>
          <a:stretch>
            <a:fillRect/>
          </a:stretch>
        </p:blipFill>
        <p:spPr>
          <a:xfrm>
            <a:off x="1587386" y="1245896"/>
            <a:ext cx="9017225" cy="4819016"/>
          </a:xfrm>
          <a:prstGeom prst="rect">
            <a:avLst/>
          </a:prstGeom>
        </p:spPr>
      </p:pic>
    </p:spTree>
    <p:extLst>
      <p:ext uri="{BB962C8B-B14F-4D97-AF65-F5344CB8AC3E}">
        <p14:creationId xmlns:p14="http://schemas.microsoft.com/office/powerpoint/2010/main" val="6209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192" y="579620"/>
            <a:ext cx="11029616" cy="639580"/>
          </a:xfrm>
        </p:spPr>
        <p:txBody>
          <a:bodyPr>
            <a:normAutofit/>
          </a:bodyPr>
          <a:lstStyle/>
          <a:p>
            <a:r>
              <a:rPr lang="en-US" dirty="0" smtClean="0"/>
              <a:t>Average Event Day (6 PM – 8PM)</a:t>
            </a:r>
            <a:endParaRPr lang="en-US" dirty="0"/>
          </a:p>
        </p:txBody>
      </p:sp>
      <p:pic>
        <p:nvPicPr>
          <p:cNvPr id="8" name="Content Placeholder 7"/>
          <p:cNvPicPr>
            <a:picLocks noGrp="1" noChangeAspect="1"/>
          </p:cNvPicPr>
          <p:nvPr>
            <p:ph idx="1"/>
          </p:nvPr>
        </p:nvPicPr>
        <p:blipFill>
          <a:blip r:embed="rId2"/>
          <a:stretch>
            <a:fillRect/>
          </a:stretch>
        </p:blipFill>
        <p:spPr>
          <a:xfrm>
            <a:off x="1565173" y="1219200"/>
            <a:ext cx="9061654" cy="4810125"/>
          </a:xfrm>
          <a:prstGeom prst="rect">
            <a:avLst/>
          </a:prstGeom>
        </p:spPr>
      </p:pic>
    </p:spTree>
    <p:extLst>
      <p:ext uri="{BB962C8B-B14F-4D97-AF65-F5344CB8AC3E}">
        <p14:creationId xmlns:p14="http://schemas.microsoft.com/office/powerpoint/2010/main" val="2842140569"/>
      </p:ext>
    </p:extLst>
  </p:cSld>
  <p:clrMapOvr>
    <a:masterClrMapping/>
  </p:clrMapOvr>
</p:sld>
</file>

<file path=ppt/theme/theme1.xml><?xml version="1.0" encoding="utf-8"?>
<a:theme xmlns:a="http://schemas.openxmlformats.org/drawingml/2006/main" name="Dividend">
  <a:themeElements>
    <a:clrScheme name="DSA theme">
      <a:dk1>
        <a:srgbClr val="757575"/>
      </a:dk1>
      <a:lt1>
        <a:sysClr val="window" lastClr="FFFFFF"/>
      </a:lt1>
      <a:dk2>
        <a:srgbClr val="757575"/>
      </a:dk2>
      <a:lt2>
        <a:srgbClr val="EBEBEB"/>
      </a:lt2>
      <a:accent1>
        <a:srgbClr val="0098D7"/>
      </a:accent1>
      <a:accent2>
        <a:srgbClr val="999999"/>
      </a:accent2>
      <a:accent3>
        <a:srgbClr val="8D82A3"/>
      </a:accent3>
      <a:accent4>
        <a:srgbClr val="E66827"/>
      </a:accent4>
      <a:accent5>
        <a:srgbClr val="80BE25"/>
      </a:accent5>
      <a:accent6>
        <a:srgbClr val="A1561F"/>
      </a:accent6>
      <a:hlink>
        <a:srgbClr val="828282"/>
      </a:hlink>
      <a:folHlink>
        <a:srgbClr val="A5A5A5"/>
      </a:folHlink>
    </a:clrScheme>
    <a:fontScheme name="DSA Theme">
      <a:majorFont>
        <a:latin typeface="Corbel"/>
        <a:ea typeface=""/>
        <a:cs typeface=""/>
      </a:majorFont>
      <a:minorFont>
        <a:latin typeface="Corbel"/>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87E484F-21E1-4420-AF59-78F3850C424D}">
  <we:reference id="WA104380317" version="1.0.0.0" store="en-US" storeType="omex"/>
  <we:alternateReferences>
    <we:reference id="WA104380317" version="1.0.0.0" store="omex"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45331</TotalTime>
  <Words>1548</Words>
  <Application>Microsoft Office PowerPoint</Application>
  <PresentationFormat>Widescreen</PresentationFormat>
  <Paragraphs>281</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Arial Nova Light</vt:lpstr>
      <vt:lpstr>Calibri</vt:lpstr>
      <vt:lpstr>Corbel</vt:lpstr>
      <vt:lpstr>Courier New</vt:lpstr>
      <vt:lpstr>MS Mincho</vt:lpstr>
      <vt:lpstr>Segoe UI</vt:lpstr>
      <vt:lpstr>Segoe UI Semibold</vt:lpstr>
      <vt:lpstr>Times New Roman</vt:lpstr>
      <vt:lpstr>Wingdings</vt:lpstr>
      <vt:lpstr>Wingdings 2</vt:lpstr>
      <vt:lpstr>Dividend</vt:lpstr>
      <vt:lpstr>Southern California Edison Smart Energy Program:  2021 Load Impact Evaluation</vt:lpstr>
      <vt:lpstr>SEP Program Description</vt:lpstr>
      <vt:lpstr>2021 Events varied in timing and duration; Three Multi-event days and generally shorter events when compared Previous Years</vt:lpstr>
      <vt:lpstr>SEP Ex Post Methodology</vt:lpstr>
      <vt:lpstr>Treatment and Matched Control Group</vt:lpstr>
      <vt:lpstr>System Peak day – 9/9/2021</vt:lpstr>
      <vt:lpstr>Ex Post Results </vt:lpstr>
      <vt:lpstr>Double Event day with partial event hours (July 9th)</vt:lpstr>
      <vt:lpstr>Average Event Day (6 PM – 8PM)</vt:lpstr>
      <vt:lpstr>Event Impacts Are Largest During the first Hour of Dispatch and fade in subsequent hours</vt:lpstr>
      <vt:lpstr>Ex Post Comparison to Prior years – Average Event Days</vt:lpstr>
      <vt:lpstr>Average Event Day Impacts Segmented by Number of Thermostats</vt:lpstr>
      <vt:lpstr>Load Impacts Estimated with Net vs. Delivered</vt:lpstr>
      <vt:lpstr>Net vs. Delivered Impacts for NEM Customers</vt:lpstr>
      <vt:lpstr>2021 Ex-Post vs 2020 Ex-ante, how did we do?</vt:lpstr>
      <vt:lpstr>SEP Ex Ante Methodology</vt:lpstr>
      <vt:lpstr>Enrollment Forecast</vt:lpstr>
      <vt:lpstr>Relationship between Load Impacts, Temperature, and Event Hour</vt:lpstr>
      <vt:lpstr>Approach to Second Stage Modeling of kW Impacts in 2021</vt:lpstr>
      <vt:lpstr>2022 Average Customer SCE 1-in-2 Conditions (August Peak Day)</vt:lpstr>
      <vt:lpstr>Ex Ante Impacts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 Specific T&amp;D Forecasting and Avoided Costs Using Probabilistic Methods</dc:title>
  <dc:creator>Bode, Joshua</dc:creator>
  <cp:lastModifiedBy>Adriana Ciccone</cp:lastModifiedBy>
  <cp:revision>777</cp:revision>
  <dcterms:modified xsi:type="dcterms:W3CDTF">2022-04-26T21:58:26Z</dcterms:modified>
</cp:coreProperties>
</file>