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8" r:id="rId5"/>
    <p:sldId id="269" r:id="rId6"/>
    <p:sldId id="280" r:id="rId7"/>
    <p:sldId id="285" r:id="rId8"/>
    <p:sldId id="287" r:id="rId9"/>
    <p:sldId id="260" r:id="rId10"/>
    <p:sldId id="282" r:id="rId11"/>
    <p:sldId id="283" r:id="rId12"/>
    <p:sldId id="274" r:id="rId13"/>
    <p:sldId id="275" r:id="rId14"/>
    <p:sldId id="276" r:id="rId15"/>
    <p:sldId id="278" r:id="rId16"/>
    <p:sldId id="277" r:id="rId17"/>
    <p:sldId id="284" r:id="rId18"/>
    <p:sldId id="265" r:id="rId19"/>
    <p:sldId id="279" r:id="rId20"/>
    <p:sldId id="266" r:id="rId21"/>
    <p:sldId id="263" r:id="rId22"/>
    <p:sldId id="267" r:id="rId23"/>
    <p:sldId id="262" r:id="rId24"/>
    <p:sldId id="261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55854-B513-4EF6-BE12-7A80138A29E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2719F-614D-4BC3-A142-248CF46E1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6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347E-0DDC-40C3-BC24-88914ECAD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B416B-40EC-443E-A7B3-037F831F5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5C18B-ADB5-4C85-B470-84B64B02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7ABC-A5D3-44E2-9933-4CB06315A126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7D08E-2148-43B8-95B7-EC27A7DC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06936-45AB-4CDD-9EF8-3DA705D8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72724-E4DC-45CF-8E70-3D05B602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346F1-2650-4E1C-965C-521FCD8DB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14405-26E4-41E4-877B-F2A5D6D4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6BD0-1B64-480B-A938-6393B8FF587A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C00F4-787A-4243-A813-8067BF1E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2D0E-F970-4731-837E-F9215EBA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6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D434C-554E-4185-8DA4-F115AF2DD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E905E-4E35-466F-BAA0-C4FFF5B66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5242A-4B21-4204-BA0D-F9C4A1A7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8928-59EB-456D-910E-DDD83DB2D96E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4C96F-72D4-47BE-9CCB-92AB6434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8A49A-5FDE-4F14-BEE8-9618CE33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4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1B7E-9937-47BB-BD5C-CCE8458C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A6047-4F63-4928-8DCF-37B1111C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83936-9A55-4526-9E10-26E4AA6F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7AE4-7DE9-4E09-B9DC-BB6380AA6F68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164D7-1C44-482A-A18F-587C9C44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ACC30-87BA-4A9A-998F-F87326F4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AB0A-39F4-463B-BC0D-B729C746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40825-6883-46BA-A68C-A68B9CAEC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D6292-55DA-44E1-BE64-BB974479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35-0FCD-40DC-9955-710172502A4D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13589-277E-473A-B588-59DA9324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1BA06-B6D9-4143-85F9-2D7C94C3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0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787F-810A-44E0-96FF-8272A1A5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1AD3-0ABC-4A66-88B9-BBF67B124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28DF4-9C5D-4D56-A7A3-E8EF4B87C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4C432-2A0F-452D-8CF8-AA3EADDC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FAB2-879B-4332-8599-4C92EC73F467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3C264-6BB6-4522-BC46-4E612B41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69ECB-FDC8-4717-94CB-2DC6D7A5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FB98-1A46-4D56-AE12-FA8B684A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0C4D8-4690-4B8F-BAB8-292C499AA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164B6-5220-4BF6-9772-92FFD73DA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1D273-E1BB-4C78-B6A5-E54138CE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2D9A2-58A6-4E71-A2E2-8C47CA4B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AB2B5-1072-4935-B6AC-00B4F17D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58A8-78EA-4EDE-B597-737CB15AA473}" type="datetime1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06839-9CCE-46DC-AF38-B8622713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C66E2-08F6-4AE6-AAD8-032010D0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99A6-C36F-4535-AC8B-D193C3C4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CF0DE-E1A2-4030-94CA-04D18B04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EE7-EEDC-47E5-B991-A3B8CCB8CCF8}" type="datetime1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27AC9-4739-4A80-AD4D-A6CC3B2B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D1586-0AB4-4CA2-A387-538D2914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5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0E8B0-6CE1-4354-896C-7800DE76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5A51-81F1-4AFE-B010-85E14E77B472}" type="datetime1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C8AD87-343A-4D15-AE68-87C5255D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60587-A4A4-4AF1-BCA2-9A064C2A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1AE5-B633-4658-9447-1B11836B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29E0-5B97-4277-9CFE-C0B93C00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85033-DE65-4D4B-83DA-9CEBDC01D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D5E70-023E-44FC-AE8E-51042A7C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C7D5-B7A0-41D2-87ED-128F8841F0AF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8A849-E47D-4259-BF3C-92C0B656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B7963-E67F-4CB7-AC4A-03D435F8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0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2135-6938-4CAA-A01D-0F8287C4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C651F-0F29-4586-A769-F894CF1E4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DB263-9770-40FD-B74B-5AA6866B8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C9EBC-FF62-4C80-A4C8-5AC0C011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EC89-E99D-4821-887C-2D2B8E25ED3B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C2DC6-3ED3-4F70-B793-E582F2A8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FA62C-5BDF-46FE-AC85-958C7F7F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9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F59E9-DC99-41F9-8A13-4DF988F3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ACD0D-347B-428D-B77B-6BE64FE8E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D49D-4758-48C5-A9CE-70A4A358B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3A0F-7831-4082-A831-2CFC6E10DE17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9EAA4-15A5-4928-A44B-29FA96854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00D96-7CFB-4C7C-8A9E-3125EA2E1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8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0AD9-D168-4B3B-81DF-8471EEBCB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35" y="405293"/>
            <a:ext cx="9144000" cy="1917399"/>
          </a:xfrm>
        </p:spPr>
        <p:txBody>
          <a:bodyPr/>
          <a:lstStyle/>
          <a:p>
            <a:r>
              <a:rPr lang="en-US" dirty="0"/>
              <a:t>OhmConnect 2021 LIP 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5CD3C-E056-4B95-B08C-3221C5F316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b="12012"/>
          <a:stretch/>
        </p:blipFill>
        <p:spPr>
          <a:xfrm>
            <a:off x="8074342" y="4911733"/>
            <a:ext cx="2593658" cy="715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7F3D07-AAE5-4789-A8F7-D0822F6B4668}"/>
              </a:ext>
            </a:extLst>
          </p:cNvPr>
          <p:cNvSpPr txBox="1"/>
          <p:nvPr/>
        </p:nvSpPr>
        <p:spPr>
          <a:xfrm>
            <a:off x="5083077" y="4535308"/>
            <a:ext cx="2223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Co-authors:</a:t>
            </a:r>
          </a:p>
          <a:p>
            <a:r>
              <a:rPr lang="en-US" dirty="0"/>
              <a:t>Sam Borgeson</a:t>
            </a:r>
          </a:p>
          <a:p>
            <a:r>
              <a:rPr lang="en-US" dirty="0"/>
              <a:t>Phil Price</a:t>
            </a:r>
          </a:p>
          <a:p>
            <a:r>
              <a:rPr lang="en-US" dirty="0"/>
              <a:t>Jenn Mitchell-Jackson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C44495-0D6C-4581-888B-CEB060616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4" y="4911733"/>
            <a:ext cx="3395700" cy="640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299CBF-1112-44FE-B230-D78EFB0B1839}"/>
              </a:ext>
            </a:extLst>
          </p:cNvPr>
          <p:cNvSpPr txBox="1"/>
          <p:nvPr/>
        </p:nvSpPr>
        <p:spPr>
          <a:xfrm>
            <a:off x="3048000" y="2762351"/>
            <a:ext cx="6096000" cy="1337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Presented at the Demand Response Providers’ </a:t>
            </a:r>
          </a:p>
          <a:p>
            <a:pPr algn="ctr"/>
            <a:r>
              <a:rPr lang="en-US" sz="1800" dirty="0"/>
              <a:t>2022 Load Impact Protocol Final Report Workshop </a:t>
            </a:r>
          </a:p>
          <a:p>
            <a:pPr algn="ctr"/>
            <a:r>
              <a:rPr lang="en-US" sz="1800" dirty="0"/>
              <a:t>hosted by the California Public Utilities Commission</a:t>
            </a:r>
          </a:p>
          <a:p>
            <a:pPr algn="ctr">
              <a:lnSpc>
                <a:spcPct val="170000"/>
              </a:lnSpc>
            </a:pPr>
            <a:r>
              <a:rPr lang="en-US" sz="1800" dirty="0"/>
              <a:t>May 18, 2022</a:t>
            </a:r>
          </a:p>
        </p:txBody>
      </p:sp>
    </p:spTree>
    <p:extLst>
      <p:ext uri="{BB962C8B-B14F-4D97-AF65-F5344CB8AC3E}">
        <p14:creationId xmlns:p14="http://schemas.microsoft.com/office/powerpoint/2010/main" val="402797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5ADDE-68B2-4BB1-95FF-70FBEC4F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E7E53-CA71-40E4-B53F-74218A87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A871D-A251-4B04-B1E2-4D6B0B5AFBEF}"/>
              </a:ext>
            </a:extLst>
          </p:cNvPr>
          <p:cNvSpPr txBox="1"/>
          <p:nvPr/>
        </p:nvSpPr>
        <p:spPr>
          <a:xfrm>
            <a:off x="4609320" y="2388635"/>
            <a:ext cx="32258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Ex ante</a:t>
            </a:r>
          </a:p>
        </p:txBody>
      </p:sp>
    </p:spTree>
    <p:extLst>
      <p:ext uri="{BB962C8B-B14F-4D97-AF65-F5344CB8AC3E}">
        <p14:creationId xmlns:p14="http://schemas.microsoft.com/office/powerpoint/2010/main" val="276314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529C-CAB1-43EF-A080-E13C6A8E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D3F3E-F92F-4111-BE07-80E67917E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 post events as inputs into ex ante regression model</a:t>
            </a:r>
          </a:p>
          <a:p>
            <a:r>
              <a:rPr lang="en-US" dirty="0"/>
              <a:t>Primary explanatory variables: temperature, hour of day, device, tier, sub-LAP</a:t>
            </a:r>
          </a:p>
          <a:p>
            <a:pPr lvl="1"/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Also, indicator variables for (May or </a:t>
            </a:r>
            <a:r>
              <a:rPr lang="en-US" dirty="0">
                <a:solidFill>
                  <a:srgbClr val="1D1C1D"/>
                </a:solidFill>
                <a:latin typeface="Slack-Lato"/>
              </a:rPr>
              <a:t>O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ctober) and (</a:t>
            </a:r>
            <a:r>
              <a:rPr lang="en-US" dirty="0">
                <a:solidFill>
                  <a:srgbClr val="1D1C1D"/>
                </a:solidFill>
                <a:latin typeface="Slack-Lato"/>
              </a:rPr>
              <a:t>J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une or </a:t>
            </a:r>
            <a:r>
              <a:rPr lang="en-US" dirty="0">
                <a:solidFill>
                  <a:srgbClr val="1D1C1D"/>
                </a:solidFill>
                <a:latin typeface="Slack-Lato"/>
              </a:rPr>
              <a:t>S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eptember), interacted with sub-LAP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9BDB2-F599-4E6D-90BB-84720BF06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7E57-1B34-4B5C-B53E-D7AC1A93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F2C9-CC2E-42D8-B9CF-A12685E4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enrollment - Medium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7FEDA-97E4-433C-AE8B-02AC9D8E2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D9AF8-950B-48EC-881A-7615E17B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11DE1-53E1-4E1D-B0F0-0660247E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065E7-1515-4C72-AC66-E8CCB597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31" y="1690688"/>
            <a:ext cx="6585291" cy="47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00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3A1C-2C68-456B-A573-1148D729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fraction of device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CD25-1C1D-4D7F-9F17-4CEA61F76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BF00F-E688-45BC-A909-B2CDAEE0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60DB-B31F-4134-9909-C8EF07C6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02B027-6003-4E4E-B492-B71567460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783" y="1433146"/>
            <a:ext cx="6892486" cy="49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5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F8A5-D023-41EC-B40D-E08312B5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Per-customer predicted monthly load impact (4-hour QC window)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C431B-2988-4B0D-B402-825B14193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03761" cy="4351338"/>
          </a:xfrm>
        </p:spPr>
        <p:txBody>
          <a:bodyPr/>
          <a:lstStyle/>
          <a:p>
            <a:r>
              <a:rPr lang="en-US" dirty="0"/>
              <a:t>Increases primarily due to increasing fraction of device customers </a:t>
            </a:r>
          </a:p>
          <a:p>
            <a:r>
              <a:rPr lang="en-US" dirty="0" err="1"/>
              <a:t>Resi</a:t>
            </a:r>
            <a:r>
              <a:rPr lang="en-US" dirty="0"/>
              <a:t>-station funding requires a focus on device-owning customers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8125F-AC30-4F80-B9D2-9E6AA4C5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B3230-7211-4005-9EE1-A8965543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98350-6B4F-43DB-9904-B2978AF81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835" y="1605598"/>
            <a:ext cx="6400165" cy="45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CD6C-6175-4A79-8AEF-293FA4AE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 post to ex ante load impact predictions, for events in hours 17-20 (2021)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227EA-B681-46F5-982F-70554355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61E3E-594F-454F-AAE2-1BED6B6C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B841D4-9920-421E-A932-D9F00DA0C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0533"/>
              </p:ext>
            </p:extLst>
          </p:nvPr>
        </p:nvGraphicFramePr>
        <p:xfrm>
          <a:off x="3422018" y="1849411"/>
          <a:ext cx="4972339" cy="4180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717">
                  <a:extLst>
                    <a:ext uri="{9D8B030D-6E8A-4147-A177-3AD203B41FA5}">
                      <a16:colId xmlns:a16="http://schemas.microsoft.com/office/drawing/2014/main" val="571270378"/>
                    </a:ext>
                  </a:extLst>
                </a:gridCol>
                <a:gridCol w="1169962">
                  <a:extLst>
                    <a:ext uri="{9D8B030D-6E8A-4147-A177-3AD203B41FA5}">
                      <a16:colId xmlns:a16="http://schemas.microsoft.com/office/drawing/2014/main" val="2786545438"/>
                    </a:ext>
                  </a:extLst>
                </a:gridCol>
                <a:gridCol w="1169962">
                  <a:extLst>
                    <a:ext uri="{9D8B030D-6E8A-4147-A177-3AD203B41FA5}">
                      <a16:colId xmlns:a16="http://schemas.microsoft.com/office/drawing/2014/main" val="488713029"/>
                    </a:ext>
                  </a:extLst>
                </a:gridCol>
                <a:gridCol w="1608698">
                  <a:extLst>
                    <a:ext uri="{9D8B030D-6E8A-4147-A177-3AD203B41FA5}">
                      <a16:colId xmlns:a16="http://schemas.microsoft.com/office/drawing/2014/main" val="1042489625"/>
                    </a:ext>
                  </a:extLst>
                </a:gridCol>
              </a:tblGrid>
              <a:tr h="856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Month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 post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(kW)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 ante 2020 weather (kW)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 ante IOU 1-in-2 weather (kW)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615526"/>
                  </a:ext>
                </a:extLst>
              </a:tr>
              <a:tr h="276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January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013651"/>
                  </a:ext>
                </a:extLst>
              </a:tr>
              <a:tr h="276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February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661447"/>
                  </a:ext>
                </a:extLst>
              </a:tr>
              <a:tr h="276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March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7122821"/>
                  </a:ext>
                </a:extLst>
              </a:tr>
              <a:tr h="276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April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8011873"/>
                  </a:ext>
                </a:extLst>
              </a:tr>
              <a:tr h="276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086387"/>
                  </a:ext>
                </a:extLst>
              </a:tr>
              <a:tr h="276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June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512067"/>
                  </a:ext>
                </a:extLst>
              </a:tr>
              <a:tr h="276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July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94284"/>
                  </a:ext>
                </a:extLst>
              </a:tr>
              <a:tr h="276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August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770024"/>
                  </a:ext>
                </a:extLst>
              </a:tr>
              <a:tr h="276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September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792612"/>
                  </a:ext>
                </a:extLst>
              </a:tr>
              <a:tr h="276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October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143407"/>
                  </a:ext>
                </a:extLst>
              </a:tr>
              <a:tr h="276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November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304712"/>
                  </a:ext>
                </a:extLst>
              </a:tr>
              <a:tr h="276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December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640752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EB35900-36F3-4C95-B26A-7E6D971F80F0}"/>
              </a:ext>
            </a:extLst>
          </p:cNvPr>
          <p:cNvSpPr/>
          <p:nvPr/>
        </p:nvSpPr>
        <p:spPr>
          <a:xfrm>
            <a:off x="4441245" y="4089421"/>
            <a:ext cx="3953112" cy="106746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6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71CEC3-F772-4936-8113-FBABC4CD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251" y="1690688"/>
            <a:ext cx="6008370" cy="429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7DB3AE-5D94-426B-A9F2-C1B3BD0D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IOU 1-in-2 (4-hour QC window)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248D4-37CF-4C86-9901-5DCD4918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EA4DA-D388-4ADA-9C9D-2CE553AE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19FAE9A-8F6D-4F50-BA9F-E45D01223B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768322"/>
              </p:ext>
            </p:extLst>
          </p:nvPr>
        </p:nvGraphicFramePr>
        <p:xfrm>
          <a:off x="533274" y="2429994"/>
          <a:ext cx="4646051" cy="2374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307">
                  <a:extLst>
                    <a:ext uri="{9D8B030D-6E8A-4147-A177-3AD203B41FA5}">
                      <a16:colId xmlns:a16="http://schemas.microsoft.com/office/drawing/2014/main" val="3770434201"/>
                    </a:ext>
                  </a:extLst>
                </a:gridCol>
                <a:gridCol w="771307">
                  <a:extLst>
                    <a:ext uri="{9D8B030D-6E8A-4147-A177-3AD203B41FA5}">
                      <a16:colId xmlns:a16="http://schemas.microsoft.com/office/drawing/2014/main" val="3878642271"/>
                    </a:ext>
                  </a:extLst>
                </a:gridCol>
                <a:gridCol w="1304691">
                  <a:extLst>
                    <a:ext uri="{9D8B030D-6E8A-4147-A177-3AD203B41FA5}">
                      <a16:colId xmlns:a16="http://schemas.microsoft.com/office/drawing/2014/main" val="466385095"/>
                    </a:ext>
                  </a:extLst>
                </a:gridCol>
                <a:gridCol w="1798746">
                  <a:extLst>
                    <a:ext uri="{9D8B030D-6E8A-4147-A177-3AD203B41FA5}">
                      <a16:colId xmlns:a16="http://schemas.microsoft.com/office/drawing/2014/main" val="647195073"/>
                    </a:ext>
                  </a:extLst>
                </a:gridCol>
              </a:tblGrid>
              <a:tr h="75930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Year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Temp (F)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Enrollment (August)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Aggregate Impact (MW)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23223"/>
                  </a:ext>
                </a:extLst>
              </a:tr>
              <a:tr h="4147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85.6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243,169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630443"/>
                  </a:ext>
                </a:extLst>
              </a:tr>
              <a:tr h="37101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86.1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404,492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185.5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35396"/>
                  </a:ext>
                </a:extLst>
              </a:tr>
              <a:tr h="4147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86.2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565,403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286.4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104781"/>
                  </a:ext>
                </a:extLst>
              </a:tr>
              <a:tr h="4147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86.2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756,306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407.9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157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34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8BA3F-1E78-4C0D-8EBB-48B212BF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B514C-39F9-4D38-89A3-FB1EB4B1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F8435-A4E6-485F-AAE7-3CE2FCA1612A}"/>
              </a:ext>
            </a:extLst>
          </p:cNvPr>
          <p:cNvSpPr txBox="1"/>
          <p:nvPr/>
        </p:nvSpPr>
        <p:spPr>
          <a:xfrm>
            <a:off x="4478693" y="2724538"/>
            <a:ext cx="46839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Questions?</a:t>
            </a:r>
          </a:p>
          <a:p>
            <a:r>
              <a:rPr lang="en-US" sz="2800" dirty="0"/>
              <a:t>sam@convergenceda.com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EC62C-1596-4B32-971F-6949AB6DA0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b="12012"/>
          <a:stretch/>
        </p:blipFill>
        <p:spPr>
          <a:xfrm>
            <a:off x="4799171" y="5163660"/>
            <a:ext cx="2593658" cy="7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56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CCEB4-5FF3-4760-8EE9-65F971AD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post month by month 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A7454-EDEA-437A-8838-9A48DD06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81F35-1C4D-43A6-8BF0-A07314AD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283460-7653-47E5-844A-F2C1BAD8E070}"/>
              </a:ext>
            </a:extLst>
          </p:cNvPr>
          <p:cNvGraphicFramePr>
            <a:graphicFrameLocks noGrp="1"/>
          </p:cNvGraphicFramePr>
          <p:nvPr/>
        </p:nvGraphicFramePr>
        <p:xfrm>
          <a:off x="2704999" y="2285428"/>
          <a:ext cx="6782002" cy="3284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041">
                  <a:extLst>
                    <a:ext uri="{9D8B030D-6E8A-4147-A177-3AD203B41FA5}">
                      <a16:colId xmlns:a16="http://schemas.microsoft.com/office/drawing/2014/main" val="1657572831"/>
                    </a:ext>
                  </a:extLst>
                </a:gridCol>
                <a:gridCol w="340135">
                  <a:extLst>
                    <a:ext uri="{9D8B030D-6E8A-4147-A177-3AD203B41FA5}">
                      <a16:colId xmlns:a16="http://schemas.microsoft.com/office/drawing/2014/main" val="2145005996"/>
                    </a:ext>
                  </a:extLst>
                </a:gridCol>
                <a:gridCol w="457947">
                  <a:extLst>
                    <a:ext uri="{9D8B030D-6E8A-4147-A177-3AD203B41FA5}">
                      <a16:colId xmlns:a16="http://schemas.microsoft.com/office/drawing/2014/main" val="343515746"/>
                    </a:ext>
                  </a:extLst>
                </a:gridCol>
                <a:gridCol w="622631">
                  <a:extLst>
                    <a:ext uri="{9D8B030D-6E8A-4147-A177-3AD203B41FA5}">
                      <a16:colId xmlns:a16="http://schemas.microsoft.com/office/drawing/2014/main" val="2103885728"/>
                    </a:ext>
                  </a:extLst>
                </a:gridCol>
                <a:gridCol w="152649">
                  <a:extLst>
                    <a:ext uri="{9D8B030D-6E8A-4147-A177-3AD203B41FA5}">
                      <a16:colId xmlns:a16="http://schemas.microsoft.com/office/drawing/2014/main" val="178907403"/>
                    </a:ext>
                  </a:extLst>
                </a:gridCol>
                <a:gridCol w="532055">
                  <a:extLst>
                    <a:ext uri="{9D8B030D-6E8A-4147-A177-3AD203B41FA5}">
                      <a16:colId xmlns:a16="http://schemas.microsoft.com/office/drawing/2014/main" val="1219943869"/>
                    </a:ext>
                  </a:extLst>
                </a:gridCol>
                <a:gridCol w="506086">
                  <a:extLst>
                    <a:ext uri="{9D8B030D-6E8A-4147-A177-3AD203B41FA5}">
                      <a16:colId xmlns:a16="http://schemas.microsoft.com/office/drawing/2014/main" val="3871531865"/>
                    </a:ext>
                  </a:extLst>
                </a:gridCol>
                <a:gridCol w="466815">
                  <a:extLst>
                    <a:ext uri="{9D8B030D-6E8A-4147-A177-3AD203B41FA5}">
                      <a16:colId xmlns:a16="http://schemas.microsoft.com/office/drawing/2014/main" val="3002656210"/>
                    </a:ext>
                  </a:extLst>
                </a:gridCol>
                <a:gridCol w="560558">
                  <a:extLst>
                    <a:ext uri="{9D8B030D-6E8A-4147-A177-3AD203B41FA5}">
                      <a16:colId xmlns:a16="http://schemas.microsoft.com/office/drawing/2014/main" val="2971475991"/>
                    </a:ext>
                  </a:extLst>
                </a:gridCol>
                <a:gridCol w="476949">
                  <a:extLst>
                    <a:ext uri="{9D8B030D-6E8A-4147-A177-3AD203B41FA5}">
                      <a16:colId xmlns:a16="http://schemas.microsoft.com/office/drawing/2014/main" val="618349449"/>
                    </a:ext>
                  </a:extLst>
                </a:gridCol>
                <a:gridCol w="566892">
                  <a:extLst>
                    <a:ext uri="{9D8B030D-6E8A-4147-A177-3AD203B41FA5}">
                      <a16:colId xmlns:a16="http://schemas.microsoft.com/office/drawing/2014/main" val="1750937200"/>
                    </a:ext>
                  </a:extLst>
                </a:gridCol>
                <a:gridCol w="80010">
                  <a:extLst>
                    <a:ext uri="{9D8B030D-6E8A-4147-A177-3AD203B41FA5}">
                      <a16:colId xmlns:a16="http://schemas.microsoft.com/office/drawing/2014/main" val="3649755939"/>
                    </a:ext>
                  </a:extLst>
                </a:gridCol>
                <a:gridCol w="602362">
                  <a:extLst>
                    <a:ext uri="{9D8B030D-6E8A-4147-A177-3AD203B41FA5}">
                      <a16:colId xmlns:a16="http://schemas.microsoft.com/office/drawing/2014/main" val="747896812"/>
                    </a:ext>
                  </a:extLst>
                </a:gridCol>
                <a:gridCol w="602362">
                  <a:extLst>
                    <a:ext uri="{9D8B030D-6E8A-4147-A177-3AD203B41FA5}">
                      <a16:colId xmlns:a16="http://schemas.microsoft.com/office/drawing/2014/main" val="1518128301"/>
                    </a:ext>
                  </a:extLst>
                </a:gridCol>
                <a:gridCol w="415510">
                  <a:extLst>
                    <a:ext uri="{9D8B030D-6E8A-4147-A177-3AD203B41FA5}">
                      <a16:colId xmlns:a16="http://schemas.microsoft.com/office/drawing/2014/main" val="398909714"/>
                    </a:ext>
                  </a:extLst>
                </a:gridCol>
              </a:tblGrid>
              <a:tr h="32448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Average Event-based Data (by Month, i.e., “monthly roll-ups”)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Individual events in appendix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Coincident Aggregate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(using per-participant impacts)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68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ave temp (F)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# of unique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# participants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(not unique)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average # of parts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reference load (kW)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per-part. impact (kW)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Agg. reference load (MW)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Agg. impact (MW)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# monthly unique parts.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coincident reference load (MW)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coincident aggregate impact (MW)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impact 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293694007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271,634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7,544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99,594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94.99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2167700755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55.3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344,983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10,451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115,638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97.01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3928329965"/>
                  </a:ext>
                </a:extLst>
              </a:tr>
              <a:tr h="1123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137,566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 4,913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107,929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91.19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2309732540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67.4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126,876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10,573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63,076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57.18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2726906419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68.6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453,479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12,942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122,730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114.58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2833302468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76.3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558,554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11,141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16.42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129,153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173.46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3000537747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81.7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804,226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14,098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24.88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134,117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214.46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3266151811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79.4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989,235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12,514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143,957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215.3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1658548492"/>
                  </a:ext>
                </a:extLst>
              </a:tr>
              <a:tr h="781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526,810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14,626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145,290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234.67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2153258823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68.4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448,294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14,000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13.70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148,810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130.31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2040558096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62.3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283,017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10,884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146,470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123.34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4178327050"/>
                  </a:ext>
                </a:extLst>
              </a:tr>
              <a:tr h="895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606,676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18,384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147,337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151.47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3854699311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590647-2696-4131-B10D-BEB5EEFD6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1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45CA-A1CA-456D-BF91-9C42F643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1090" cy="1325563"/>
          </a:xfrm>
        </p:spPr>
        <p:txBody>
          <a:bodyPr/>
          <a:lstStyle/>
          <a:p>
            <a:r>
              <a:rPr lang="en-US" dirty="0"/>
              <a:t>Ex ante monthly predictions (2022, IOU 1-in-2)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E3F7-EF2E-4862-A936-3DD972C9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C1C7C-6535-4EC2-BDFD-ECE2A153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60BD45-B1B3-4E61-919E-47260ACCFF37}"/>
              </a:ext>
            </a:extLst>
          </p:cNvPr>
          <p:cNvGraphicFramePr>
            <a:graphicFrameLocks noGrp="1"/>
          </p:cNvGraphicFramePr>
          <p:nvPr/>
        </p:nvGraphicFramePr>
        <p:xfrm>
          <a:off x="2946761" y="1779477"/>
          <a:ext cx="6298477" cy="4443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5130">
                  <a:extLst>
                    <a:ext uri="{9D8B030D-6E8A-4147-A177-3AD203B41FA5}">
                      <a16:colId xmlns:a16="http://schemas.microsoft.com/office/drawing/2014/main" val="425637724"/>
                    </a:ext>
                  </a:extLst>
                </a:gridCol>
                <a:gridCol w="408665">
                  <a:extLst>
                    <a:ext uri="{9D8B030D-6E8A-4147-A177-3AD203B41FA5}">
                      <a16:colId xmlns:a16="http://schemas.microsoft.com/office/drawing/2014/main" val="4184048819"/>
                    </a:ext>
                  </a:extLst>
                </a:gridCol>
                <a:gridCol w="995130">
                  <a:extLst>
                    <a:ext uri="{9D8B030D-6E8A-4147-A177-3AD203B41FA5}">
                      <a16:colId xmlns:a16="http://schemas.microsoft.com/office/drawing/2014/main" val="1963153577"/>
                    </a:ext>
                  </a:extLst>
                </a:gridCol>
                <a:gridCol w="634607">
                  <a:extLst>
                    <a:ext uri="{9D8B030D-6E8A-4147-A177-3AD203B41FA5}">
                      <a16:colId xmlns:a16="http://schemas.microsoft.com/office/drawing/2014/main" val="3794459271"/>
                    </a:ext>
                  </a:extLst>
                </a:gridCol>
                <a:gridCol w="634607">
                  <a:extLst>
                    <a:ext uri="{9D8B030D-6E8A-4147-A177-3AD203B41FA5}">
                      <a16:colId xmlns:a16="http://schemas.microsoft.com/office/drawing/2014/main" val="2227068241"/>
                    </a:ext>
                  </a:extLst>
                </a:gridCol>
                <a:gridCol w="635702">
                  <a:extLst>
                    <a:ext uri="{9D8B030D-6E8A-4147-A177-3AD203B41FA5}">
                      <a16:colId xmlns:a16="http://schemas.microsoft.com/office/drawing/2014/main" val="2840427770"/>
                    </a:ext>
                  </a:extLst>
                </a:gridCol>
                <a:gridCol w="677279">
                  <a:extLst>
                    <a:ext uri="{9D8B030D-6E8A-4147-A177-3AD203B41FA5}">
                      <a16:colId xmlns:a16="http://schemas.microsoft.com/office/drawing/2014/main" val="311398383"/>
                    </a:ext>
                  </a:extLst>
                </a:gridCol>
                <a:gridCol w="677279">
                  <a:extLst>
                    <a:ext uri="{9D8B030D-6E8A-4147-A177-3AD203B41FA5}">
                      <a16:colId xmlns:a16="http://schemas.microsoft.com/office/drawing/2014/main" val="3919472608"/>
                    </a:ext>
                  </a:extLst>
                </a:gridCol>
                <a:gridCol w="640078">
                  <a:extLst>
                    <a:ext uri="{9D8B030D-6E8A-4147-A177-3AD203B41FA5}">
                      <a16:colId xmlns:a16="http://schemas.microsoft.com/office/drawing/2014/main" val="1802884819"/>
                    </a:ext>
                  </a:extLst>
                </a:gridCol>
              </a:tblGrid>
              <a:tr h="167216">
                <a:tc rowSpan="3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 rowSpan="3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 rowSpan="3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Day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 anchor="b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846698"/>
                  </a:ext>
                </a:extLst>
              </a:tr>
              <a:tr h="564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Temp (F)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 anchor="b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Impact Per Participant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 anchor="b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Impact Per Customer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 anchor="b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Agg Impact (MW)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 anchor="b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Participants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 anchor="b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Enrollment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 anchor="b"/>
                </a:tc>
                <a:extLst>
                  <a:ext uri="{0D108BD9-81ED-4DB2-BD59-A6C34878D82A}">
                    <a16:rowId xmlns:a16="http://schemas.microsoft.com/office/drawing/2014/main" val="4045038296"/>
                  </a:ext>
                </a:extLst>
              </a:tr>
              <a:tr h="141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 anchor="b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 anchor="b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 anchor="b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 anchor="b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 anchor="b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 anchor="b"/>
                </a:tc>
                <a:extLst>
                  <a:ext uri="{0D108BD9-81ED-4DB2-BD59-A6C34878D82A}">
                    <a16:rowId xmlns:a16="http://schemas.microsoft.com/office/drawing/2014/main" val="2905167301"/>
                  </a:ext>
                </a:extLst>
              </a:tr>
              <a:tr h="267546">
                <a:tc rowSpan="13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IOU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 rowSpan="13"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1-in-2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Typical Event 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84.9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180.4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   367,756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404,492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4088010626"/>
                  </a:ext>
                </a:extLst>
              </a:tr>
              <a:tr h="267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January Peak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48.6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31.5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   244,132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273,174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1437125153"/>
                  </a:ext>
                </a:extLst>
              </a:tr>
              <a:tr h="267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February Peak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52.8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30.3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   250,587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280,404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196855309"/>
                  </a:ext>
                </a:extLst>
              </a:tr>
              <a:tr h="267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March Peak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55.1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30.9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   259,668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293,663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1430286664"/>
                  </a:ext>
                </a:extLst>
              </a:tr>
              <a:tr h="267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April Peak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73.6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61.1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   271,997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309,767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2047776390"/>
                  </a:ext>
                </a:extLst>
              </a:tr>
              <a:tr h="267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May Peak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79.0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77.0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   300,392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331,959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2732899890"/>
                  </a:ext>
                </a:extLst>
              </a:tr>
              <a:tr h="267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June Peak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82.4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182.1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   330,639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358,311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1663301749"/>
                  </a:ext>
                </a:extLst>
              </a:tr>
              <a:tr h="267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July Peak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85.3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173.5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   351,733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384,749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390314386"/>
                  </a:ext>
                </a:extLst>
              </a:tr>
              <a:tr h="267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August Peak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86.1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185.5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   367,756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404,492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2347450687"/>
                  </a:ext>
                </a:extLst>
              </a:tr>
              <a:tr h="267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September Peak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85.9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225.1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   377,380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416,731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1368766065"/>
                  </a:ext>
                </a:extLst>
              </a:tr>
              <a:tr h="267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October Peak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78.5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96.5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   386,149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424,231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533958023"/>
                  </a:ext>
                </a:extLst>
              </a:tr>
              <a:tr h="267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November Peak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60.0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53.6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   388,829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428,681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3682033530"/>
                  </a:ext>
                </a:extLst>
              </a:tr>
              <a:tr h="267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December Peak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48.7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0.13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55.5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          389,054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       432,339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/>
                        <a:cs typeface="Times New Roman" panose="02020603050405020304" pitchFamily="18" charset="0"/>
                      </a:endParaRPr>
                    </a:p>
                  </a:txBody>
                  <a:tcPr marL="66886" marR="66886" marT="0" marB="0"/>
                </a:tc>
                <a:extLst>
                  <a:ext uri="{0D108BD9-81ED-4DB2-BD59-A6C34878D82A}">
                    <a16:rowId xmlns:a16="http://schemas.microsoft.com/office/drawing/2014/main" val="4170094902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512854-A3BD-4E2B-90A1-51787F63F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5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5A743-432E-46AB-AF23-23EF71C2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OhmConnect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3A660-5221-44E7-B3F0-CFB1A374B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6686" cy="4351338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OhmConnect is a free service that rewards residential customers for saving energy when it matters most to the grid and the environment: “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Save Energy. Get Paid”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emand response events, which vary between one and four hours, are called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OhmHour</a:t>
            </a:r>
            <a:r>
              <a:rPr lang="en-US" sz="18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endParaRPr lang="en-US" sz="18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Users are typically notified a full day ahead that 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OhmHour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scheduled—OhmConnect notifies users once it receives notice of a DAM award</a:t>
            </a:r>
            <a:endParaRPr lang="en-US" sz="18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Rewards are proportional to the amount of energy saved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Users participate in OhmHours automatically, through devices controlled by OhmConnect (their focus going forward) and behaviorally, by shutting off devices inside the home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OhmConnect users receive a different status—Bronze, Silver, Gold, Platinum, or Diamond—based on how much energy they’ve saved, on average, during their OhmHours </a:t>
            </a:r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185BEC-BD78-46CE-81FC-7335333A93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912" y="1962493"/>
            <a:ext cx="2556510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8018F-8209-4088-8B4E-3A0AA730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B5D53-77FB-42F2-B1AD-2B8E1CF1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3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992AB-B6A7-4F5C-90E7-2620FA32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by tier / temperature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44106-4635-434D-BFE8-C39098E8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100E4-C764-4E28-A4F1-743986AD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20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36425-8D92-4AC2-A878-62A6D763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7D5BCD-368A-4B11-9B5D-2F12F514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72021" y="1600517"/>
            <a:ext cx="7724062" cy="4413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189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4B40A-CECD-4FB6-9D31-622B1F45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performance by weather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1E479-FF18-4E91-9566-3FC03B98C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E528-2575-41C6-85D4-FE8C4A2A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A495E-B383-4032-8308-24AFD449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BC53E-5334-4FED-BE85-BF066A68F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917" y="1605598"/>
            <a:ext cx="6400165" cy="45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14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23A6-CD17-4C1E-82AB-5A44850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post fraction of aggregate impact by device, event type, tier, and LCA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34F9-2297-469F-9EBB-BA3B1FEB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3B6DB-C7EF-47B5-9EDD-75CE037B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8C8C50-BD20-494D-B5A5-2FF884F4B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18" y="1505340"/>
            <a:ext cx="6063762" cy="485101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8BBD44-000D-4AA4-A98A-EB01DFAE5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73256"/>
          <a:stretch/>
        </p:blipFill>
        <p:spPr bwMode="auto">
          <a:xfrm>
            <a:off x="7245791" y="3930845"/>
            <a:ext cx="1217346" cy="2601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438847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4951-564A-46E1-9929-1185D337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rates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1F333-DCE0-4DD3-93B7-16020F75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27B9F-C166-426D-844E-4F8E9486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23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27F5-FE61-4445-A367-41397601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9107C6-A770-4869-9051-97D7B688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223" y="1646238"/>
            <a:ext cx="10097157" cy="44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22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FE1B-52A3-457E-9034-BBAAC89C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Sustained savings hour to hour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145E3-225B-4928-89EC-090016B5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9CF87-0E84-4974-B7CC-7E8119E6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24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4338D-0A1F-46B8-A705-6FA71926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9DCA4-FBF6-4530-A8E7-E657C0511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65" y="1600199"/>
            <a:ext cx="8009335" cy="4576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371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0A8E-2EB8-41C0-9C2B-D5102E49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to year ex post monthly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85203-7DA5-4F45-8584-5A673E62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65D2E-4BAE-4628-B3A1-44E007858F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95917" y="1600517"/>
            <a:ext cx="6400165" cy="365696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0CEDD-155B-4BE8-A420-3512DEDB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D4278-1DE9-495F-9289-70F22236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1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1F02-2274-4DC7-B551-3E46D79C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called in 2021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7EAB2A-0D8C-45A6-BBA8-54EDE803A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79628"/>
              </p:ext>
            </p:extLst>
          </p:nvPr>
        </p:nvGraphicFramePr>
        <p:xfrm>
          <a:off x="1746422" y="3284634"/>
          <a:ext cx="2323070" cy="2207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530">
                  <a:extLst>
                    <a:ext uri="{9D8B030D-6E8A-4147-A177-3AD203B41FA5}">
                      <a16:colId xmlns:a16="http://schemas.microsoft.com/office/drawing/2014/main" val="2326388550"/>
                    </a:ext>
                  </a:extLst>
                </a:gridCol>
                <a:gridCol w="960540">
                  <a:extLst>
                    <a:ext uri="{9D8B030D-6E8A-4147-A177-3AD203B41FA5}">
                      <a16:colId xmlns:a16="http://schemas.microsoft.com/office/drawing/2014/main" val="246400640"/>
                    </a:ext>
                  </a:extLst>
                </a:gridCol>
              </a:tblGrid>
              <a:tr h="363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start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extLst>
                  <a:ext uri="{0D108BD9-81ED-4DB2-BD59-A6C34878D82A}">
                    <a16:rowId xmlns:a16="http://schemas.microsoft.com/office/drawing/2014/main" val="1765011397"/>
                  </a:ext>
                </a:extLst>
              </a:tr>
              <a:tr h="2537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4009534102"/>
                  </a:ext>
                </a:extLst>
              </a:tr>
              <a:tr h="2537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3214157066"/>
                  </a:ext>
                </a:extLst>
              </a:tr>
              <a:tr h="2537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 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296907110"/>
                  </a:ext>
                </a:extLst>
              </a:tr>
              <a:tr h="2537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 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4093895763"/>
                  </a:ext>
                </a:extLst>
              </a:tr>
              <a:tr h="3456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 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2861665902"/>
                  </a:ext>
                </a:extLst>
              </a:tr>
              <a:tr h="3542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11593807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5269DB-DA9C-4DC1-898A-76A5970C3442}"/>
              </a:ext>
            </a:extLst>
          </p:cNvPr>
          <p:cNvSpPr txBox="1"/>
          <p:nvPr/>
        </p:nvSpPr>
        <p:spPr>
          <a:xfrm>
            <a:off x="626076" y="1629078"/>
            <a:ext cx="4893275" cy="1495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Events are defined by a unique combination of date, utility, event types, and start and end times.</a:t>
            </a: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In 2021, 457 events occurred on 119 days, with multiple events being called on the same day.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43FADD-EE2F-416F-83D1-8F36AAB0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57DB12-3712-44AF-B8D6-56517DD9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48623A-7F77-4F09-8921-35C60FFEB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706" y="2286317"/>
            <a:ext cx="6400165" cy="365696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DB5E23-121C-4DC4-BDE6-076E3C149324}"/>
              </a:ext>
            </a:extLst>
          </p:cNvPr>
          <p:cNvCxnSpPr>
            <a:cxnSpLocks/>
          </p:cNvCxnSpPr>
          <p:nvPr/>
        </p:nvCxnSpPr>
        <p:spPr>
          <a:xfrm>
            <a:off x="7133968" y="3665838"/>
            <a:ext cx="0" cy="1070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6CD922-FFE7-44D0-8FEB-7E2DA5245BB6}"/>
              </a:ext>
            </a:extLst>
          </p:cNvPr>
          <p:cNvSpPr txBox="1"/>
          <p:nvPr/>
        </p:nvSpPr>
        <p:spPr>
          <a:xfrm>
            <a:off x="6588786" y="2910685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SCE and SDGE </a:t>
            </a:r>
          </a:p>
          <a:p>
            <a:r>
              <a:rPr lang="en-US" sz="1200" dirty="0"/>
              <a:t>Smart Meter </a:t>
            </a:r>
          </a:p>
          <a:p>
            <a:r>
              <a:rPr lang="en-US" sz="1200" dirty="0"/>
              <a:t>Data outages</a:t>
            </a:r>
          </a:p>
        </p:txBody>
      </p:sp>
    </p:spTree>
    <p:extLst>
      <p:ext uri="{BB962C8B-B14F-4D97-AF65-F5344CB8AC3E}">
        <p14:creationId xmlns:p14="http://schemas.microsoft.com/office/powerpoint/2010/main" val="251528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FE0C-4700-4194-A7A3-586AD907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unique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4D063-64FB-4E54-801A-BF34903C2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AE012-360C-4216-95EB-10FE7A10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769F7-2F18-4395-8326-80F79E33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73A56-139F-4FF3-8819-9F91724BF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820311"/>
            <a:ext cx="5695950" cy="405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57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062B-BDFE-4AA1-9E58-3C9C288B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Controllable </a:t>
            </a:r>
            <a:r>
              <a:rPr lang="en-US" dirty="0"/>
              <a:t>d</a:t>
            </a:r>
            <a:r>
              <a:rPr lang="en-US"/>
              <a:t>evices </a:t>
            </a:r>
            <a:r>
              <a:rPr lang="en-US" dirty="0"/>
              <a:t>and tiers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E2EBAC-79AF-4D79-BA92-729D97F94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660684"/>
              </p:ext>
            </p:extLst>
          </p:nvPr>
        </p:nvGraphicFramePr>
        <p:xfrm>
          <a:off x="422290" y="2678314"/>
          <a:ext cx="4450793" cy="2440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841">
                  <a:extLst>
                    <a:ext uri="{9D8B030D-6E8A-4147-A177-3AD203B41FA5}">
                      <a16:colId xmlns:a16="http://schemas.microsoft.com/office/drawing/2014/main" val="1709422967"/>
                    </a:ext>
                  </a:extLst>
                </a:gridCol>
                <a:gridCol w="1141951">
                  <a:extLst>
                    <a:ext uri="{9D8B030D-6E8A-4147-A177-3AD203B41FA5}">
                      <a16:colId xmlns:a16="http://schemas.microsoft.com/office/drawing/2014/main" val="3176974526"/>
                    </a:ext>
                  </a:extLst>
                </a:gridCol>
                <a:gridCol w="962017">
                  <a:extLst>
                    <a:ext uri="{9D8B030D-6E8A-4147-A177-3AD203B41FA5}">
                      <a16:colId xmlns:a16="http://schemas.microsoft.com/office/drawing/2014/main" val="3409025991"/>
                    </a:ext>
                  </a:extLst>
                </a:gridCol>
                <a:gridCol w="930984">
                  <a:extLst>
                    <a:ext uri="{9D8B030D-6E8A-4147-A177-3AD203B41FA5}">
                      <a16:colId xmlns:a16="http://schemas.microsoft.com/office/drawing/2014/main" val="1300541105"/>
                    </a:ext>
                  </a:extLst>
                </a:gridCol>
              </a:tblGrid>
              <a:tr h="9322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 of customers in tier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 of tier with devices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 of devices in tier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extLst>
                  <a:ext uri="{0D108BD9-81ED-4DB2-BD59-A6C34878D82A}">
                    <a16:rowId xmlns:a16="http://schemas.microsoft.com/office/drawing/2014/main" val="3606379341"/>
                  </a:ext>
                </a:extLst>
              </a:tr>
              <a:tr h="502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Silver (and below)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3851484893"/>
                  </a:ext>
                </a:extLst>
              </a:tr>
              <a:tr h="502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Gold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3837226111"/>
                  </a:ext>
                </a:extLst>
              </a:tr>
              <a:tr h="502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Platinum (and above)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/>
                </a:tc>
                <a:extLst>
                  <a:ext uri="{0D108BD9-81ED-4DB2-BD59-A6C34878D82A}">
                    <a16:rowId xmlns:a16="http://schemas.microsoft.com/office/drawing/2014/main" val="1004532141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5A97A-A0F3-40E5-97C4-7C7ED55B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1E388-E995-453B-A7FB-34E85874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EF180B-855E-4EE6-91B0-EE1BE7CD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879" y="2195036"/>
            <a:ext cx="6400165" cy="36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3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5ADDE-68B2-4BB1-95FF-70FBEC4F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E7E53-CA71-40E4-B53F-74218A87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A871D-A251-4B04-B1E2-4D6B0B5AFBEF}"/>
              </a:ext>
            </a:extLst>
          </p:cNvPr>
          <p:cNvSpPr txBox="1"/>
          <p:nvPr/>
        </p:nvSpPr>
        <p:spPr>
          <a:xfrm>
            <a:off x="4376058" y="2155370"/>
            <a:ext cx="3175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Ex post</a:t>
            </a:r>
          </a:p>
        </p:txBody>
      </p:sp>
    </p:spTree>
    <p:extLst>
      <p:ext uri="{BB962C8B-B14F-4D97-AF65-F5344CB8AC3E}">
        <p14:creationId xmlns:p14="http://schemas.microsoft.com/office/powerpoint/2010/main" val="43041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DB1F-85E7-4CE2-8DE8-1DF304B9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907"/>
          </a:xfrm>
        </p:spPr>
        <p:txBody>
          <a:bodyPr/>
          <a:lstStyle/>
          <a:p>
            <a:r>
              <a:rPr lang="en-US" dirty="0"/>
              <a:t>Ex post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1447B-694E-400B-A1E6-695642D86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022"/>
            <a:ext cx="10515600" cy="4351338"/>
          </a:xfrm>
        </p:spPr>
        <p:txBody>
          <a:bodyPr/>
          <a:lstStyle/>
          <a:p>
            <a:r>
              <a:rPr lang="en-US" dirty="0"/>
              <a:t>5 of 10 baselines</a:t>
            </a:r>
          </a:p>
          <a:p>
            <a:r>
              <a:rPr lang="en-US" dirty="0"/>
              <a:t>Adaptive additive same day adjustments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E02A3-1A92-4411-912F-E241C1C6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D6792-BA34-4B6B-99AE-D6F89768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81D5C3-6504-4AE3-A528-8EAD066F9623}"/>
              </a:ext>
            </a:extLst>
          </p:cNvPr>
          <p:cNvGrpSpPr/>
          <p:nvPr/>
        </p:nvGrpSpPr>
        <p:grpSpPr>
          <a:xfrm>
            <a:off x="2875252" y="2897471"/>
            <a:ext cx="6263465" cy="3214079"/>
            <a:chOff x="3794766" y="2897472"/>
            <a:chExt cx="4896081" cy="25124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2D61E3-52C0-4D8B-B17C-AA90F13FA8CE}"/>
                </a:ext>
              </a:extLst>
            </p:cNvPr>
            <p:cNvPicPr/>
            <p:nvPr/>
          </p:nvPicPr>
          <p:blipFill rotWithShape="1">
            <a:blip r:embed="rId2"/>
            <a:srcRect l="3153" r="45530" b="39922"/>
            <a:stretch/>
          </p:blipFill>
          <p:spPr>
            <a:xfrm>
              <a:off x="4038600" y="2897472"/>
              <a:ext cx="3284377" cy="219704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5B990B-4A4D-4DC1-9E1B-DD5C54D55E2E}"/>
                </a:ext>
              </a:extLst>
            </p:cNvPr>
            <p:cNvPicPr/>
            <p:nvPr/>
          </p:nvPicPr>
          <p:blipFill rotWithShape="1">
            <a:blip r:embed="rId2"/>
            <a:srcRect l="79765" t="21832" b="24587"/>
            <a:stretch/>
          </p:blipFill>
          <p:spPr>
            <a:xfrm>
              <a:off x="7395765" y="3135087"/>
              <a:ext cx="1295082" cy="19594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00AA8C-A21A-403F-B346-17C57B77C2CF}"/>
                </a:ext>
              </a:extLst>
            </p:cNvPr>
            <p:cNvPicPr/>
            <p:nvPr/>
          </p:nvPicPr>
          <p:blipFill rotWithShape="1">
            <a:blip r:embed="rId2"/>
            <a:srcRect l="-1" t="26195" r="96191" b="29036"/>
            <a:stretch/>
          </p:blipFill>
          <p:spPr>
            <a:xfrm>
              <a:off x="3794766" y="3221918"/>
              <a:ext cx="243834" cy="16372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AA6460-5D67-4832-94FD-9B848D01D750}"/>
                </a:ext>
              </a:extLst>
            </p:cNvPr>
            <p:cNvPicPr/>
            <p:nvPr/>
          </p:nvPicPr>
          <p:blipFill rotWithShape="1">
            <a:blip r:embed="rId2"/>
            <a:srcRect l="34236" t="91377" r="45529"/>
            <a:stretch/>
          </p:blipFill>
          <p:spPr>
            <a:xfrm>
              <a:off x="5239456" y="5094514"/>
              <a:ext cx="1295083" cy="315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94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EDC6-F514-4F58-B6E5-77137A99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post summary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96EDDCF-41BE-4EEF-9002-A4620F7162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395981"/>
              </p:ext>
            </p:extLst>
          </p:nvPr>
        </p:nvGraphicFramePr>
        <p:xfrm>
          <a:off x="159678" y="2267754"/>
          <a:ext cx="4857165" cy="3434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307">
                  <a:extLst>
                    <a:ext uri="{9D8B030D-6E8A-4147-A177-3AD203B41FA5}">
                      <a16:colId xmlns:a16="http://schemas.microsoft.com/office/drawing/2014/main" val="763816235"/>
                    </a:ext>
                  </a:extLst>
                </a:gridCol>
                <a:gridCol w="793683">
                  <a:extLst>
                    <a:ext uri="{9D8B030D-6E8A-4147-A177-3AD203B41FA5}">
                      <a16:colId xmlns:a16="http://schemas.microsoft.com/office/drawing/2014/main" val="4132724436"/>
                    </a:ext>
                  </a:extLst>
                </a:gridCol>
                <a:gridCol w="674586">
                  <a:extLst>
                    <a:ext uri="{9D8B030D-6E8A-4147-A177-3AD203B41FA5}">
                      <a16:colId xmlns:a16="http://schemas.microsoft.com/office/drawing/2014/main" val="3417784588"/>
                    </a:ext>
                  </a:extLst>
                </a:gridCol>
                <a:gridCol w="700532">
                  <a:extLst>
                    <a:ext uri="{9D8B030D-6E8A-4147-A177-3AD203B41FA5}">
                      <a16:colId xmlns:a16="http://schemas.microsoft.com/office/drawing/2014/main" val="3217934747"/>
                    </a:ext>
                  </a:extLst>
                </a:gridCol>
                <a:gridCol w="683235">
                  <a:extLst>
                    <a:ext uri="{9D8B030D-6E8A-4147-A177-3AD203B41FA5}">
                      <a16:colId xmlns:a16="http://schemas.microsoft.com/office/drawing/2014/main" val="484974508"/>
                    </a:ext>
                  </a:extLst>
                </a:gridCol>
                <a:gridCol w="665937">
                  <a:extLst>
                    <a:ext uri="{9D8B030D-6E8A-4147-A177-3AD203B41FA5}">
                      <a16:colId xmlns:a16="http://schemas.microsoft.com/office/drawing/2014/main" val="3752843850"/>
                    </a:ext>
                  </a:extLst>
                </a:gridCol>
                <a:gridCol w="691885">
                  <a:extLst>
                    <a:ext uri="{9D8B030D-6E8A-4147-A177-3AD203B41FA5}">
                      <a16:colId xmlns:a16="http://schemas.microsoft.com/office/drawing/2014/main" val="660895920"/>
                    </a:ext>
                  </a:extLst>
                </a:gridCol>
              </a:tblGrid>
              <a:tr h="87671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Category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# Jun-Sept unique participants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Average temperature (F)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per-participant ref. load (kW)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per-participant impact (kW)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Impact % (of ref)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extLst>
                  <a:ext uri="{0D108BD9-81ED-4DB2-BD59-A6C34878D82A}">
                    <a16:rowId xmlns:a16="http://schemas.microsoft.com/office/drawing/2014/main" val="1394674154"/>
                  </a:ext>
                </a:extLst>
              </a:tr>
              <a:tr h="2515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All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161,535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extLst>
                  <a:ext uri="{0D108BD9-81ED-4DB2-BD59-A6C34878D82A}">
                    <a16:rowId xmlns:a16="http://schemas.microsoft.com/office/drawing/2014/main" val="3636676202"/>
                  </a:ext>
                </a:extLst>
              </a:tr>
              <a:tr h="251510"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No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118,666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extLst>
                  <a:ext uri="{0D108BD9-81ED-4DB2-BD59-A6C34878D82A}">
                    <a16:rowId xmlns:a16="http://schemas.microsoft.com/office/drawing/2014/main" val="1259413428"/>
                  </a:ext>
                </a:extLst>
              </a:tr>
              <a:tr h="251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Yes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53,158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78.6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1.68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extLst>
                  <a:ext uri="{0D108BD9-81ED-4DB2-BD59-A6C34878D82A}">
                    <a16:rowId xmlns:a16="http://schemas.microsoft.com/office/drawing/2014/main" val="1648408732"/>
                  </a:ext>
                </a:extLst>
              </a:tr>
              <a:tr h="251510">
                <a:tc rowSpan="3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Silver (and below)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148,046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extLst>
                  <a:ext uri="{0D108BD9-81ED-4DB2-BD59-A6C34878D82A}">
                    <a16:rowId xmlns:a16="http://schemas.microsoft.com/office/drawing/2014/main" val="3605221084"/>
                  </a:ext>
                </a:extLst>
              </a:tr>
              <a:tr h="251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Gold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116,165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18.4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extLst>
                  <a:ext uri="{0D108BD9-81ED-4DB2-BD59-A6C34878D82A}">
                    <a16:rowId xmlns:a16="http://schemas.microsoft.com/office/drawing/2014/main" val="2086342887"/>
                  </a:ext>
                </a:extLst>
              </a:tr>
              <a:tr h="459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Platinum (and above)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66,239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57.9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b"/>
                </a:tc>
                <a:extLst>
                  <a:ext uri="{0D108BD9-81ED-4DB2-BD59-A6C34878D82A}">
                    <a16:rowId xmlns:a16="http://schemas.microsoft.com/office/drawing/2014/main" val="402678539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4B473-7DC2-4380-A305-0E52DEC2A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OhmConnect 2021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674E9-519C-428D-957E-2A6D7473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B96116-6680-4E4A-920A-65A2CCA1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54555" y="2267754"/>
            <a:ext cx="6400800" cy="3656965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B39A5F-2C87-4EC7-BF67-60D0BAA94D27}"/>
              </a:ext>
            </a:extLst>
          </p:cNvPr>
          <p:cNvSpPr/>
          <p:nvPr/>
        </p:nvSpPr>
        <p:spPr>
          <a:xfrm>
            <a:off x="3657600" y="3575222"/>
            <a:ext cx="683741" cy="807308"/>
          </a:xfrm>
          <a:prstGeom prst="rect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F175E3-80D2-4A9D-8293-047184B216E1}"/>
              </a:ext>
            </a:extLst>
          </p:cNvPr>
          <p:cNvSpPr/>
          <p:nvPr/>
        </p:nvSpPr>
        <p:spPr>
          <a:xfrm>
            <a:off x="3657599" y="4830783"/>
            <a:ext cx="683741" cy="871642"/>
          </a:xfrm>
          <a:prstGeom prst="rect">
            <a:avLst/>
          </a:prstGeom>
          <a:noFill/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6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37CC-4350-49A7-B75F-9832AF63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owner performance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A653DD-1F87-4108-8968-DAA9DE96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2021 LIP Results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4DDBF-4543-469E-A87A-4311121C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5CB63B-1C33-496E-B0AE-22B185435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1975694"/>
            <a:ext cx="6096000" cy="348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E8937-5FC6-4868-917F-9F6390FBA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59" y="1975694"/>
            <a:ext cx="6095547" cy="34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6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10065</TotalTime>
  <Words>1301</Words>
  <Application>Microsoft Office PowerPoint</Application>
  <PresentationFormat>Widescreen</PresentationFormat>
  <Paragraphs>564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Slack-Lato</vt:lpstr>
      <vt:lpstr>Office Theme</vt:lpstr>
      <vt:lpstr>OhmConnect 2021 LIP Evaluation</vt:lpstr>
      <vt:lpstr>About OhmConnect</vt:lpstr>
      <vt:lpstr>Events called in 2021</vt:lpstr>
      <vt:lpstr>Annual unique participants</vt:lpstr>
      <vt:lpstr>Controllable devices and tiers</vt:lpstr>
      <vt:lpstr>PowerPoint Presentation</vt:lpstr>
      <vt:lpstr>Ex post methods</vt:lpstr>
      <vt:lpstr>Ex post summary</vt:lpstr>
      <vt:lpstr>Device owner performance</vt:lpstr>
      <vt:lpstr>PowerPoint Presentation</vt:lpstr>
      <vt:lpstr>Ex ante methods</vt:lpstr>
      <vt:lpstr>Projected enrollment - Medium scenario</vt:lpstr>
      <vt:lpstr>Projected fraction of device customers</vt:lpstr>
      <vt:lpstr>Per-customer predicted monthly load impact (4-hour QC window)</vt:lpstr>
      <vt:lpstr>Ex post to ex ante load impact predictions, for events in hours 17-20 (2021)</vt:lpstr>
      <vt:lpstr>Monthly IOU 1-in-2 (4-hour QC window)</vt:lpstr>
      <vt:lpstr>PowerPoint Presentation</vt:lpstr>
      <vt:lpstr>Ex post month by month summary</vt:lpstr>
      <vt:lpstr>Ex ante monthly predictions (2022, IOU 1-in-2)</vt:lpstr>
      <vt:lpstr>Performance by tier / temperature</vt:lpstr>
      <vt:lpstr>Ex ante performance by weather day</vt:lpstr>
      <vt:lpstr>Ex post fraction of aggregate impact by device, event type, tier, and LCA</vt:lpstr>
      <vt:lpstr>Participation rates</vt:lpstr>
      <vt:lpstr>Sustained savings hour to hour</vt:lpstr>
      <vt:lpstr>Year to year ex post monthly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OhmConnect 2020 LIP Evaluation</dc:title>
  <dc:creator>sam</dc:creator>
  <cp:lastModifiedBy>Sam Borgeson</cp:lastModifiedBy>
  <cp:revision>23</cp:revision>
  <dcterms:created xsi:type="dcterms:W3CDTF">2021-04-28T17:30:42Z</dcterms:created>
  <dcterms:modified xsi:type="dcterms:W3CDTF">2022-05-17T22:01:11Z</dcterms:modified>
</cp:coreProperties>
</file>