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7" r:id="rId2"/>
  </p:sldMasterIdLst>
  <p:notesMasterIdLst>
    <p:notesMasterId r:id="rId11"/>
  </p:notesMasterIdLst>
  <p:sldIdLst>
    <p:sldId id="453" r:id="rId3"/>
    <p:sldId id="446" r:id="rId4"/>
    <p:sldId id="477" r:id="rId5"/>
    <p:sldId id="494" r:id="rId6"/>
    <p:sldId id="443" r:id="rId7"/>
    <p:sldId id="495" r:id="rId8"/>
    <p:sldId id="464" r:id="rId9"/>
    <p:sldId id="496" r:id="rId10"/>
  </p:sldIdLst>
  <p:sldSz cx="12192000" cy="6858000"/>
  <p:notesSz cx="6858000" cy="9144000"/>
  <p:embeddedFontLst>
    <p:embeddedFont>
      <p:font typeface="Arimo" panose="020B060402020202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604020202020204" pitchFamily="34" charset="0"/>
      <p:regular r:id="rId23"/>
    </p:embeddedFont>
    <p:embeddedFont>
      <p:font typeface="Raleway" pitchFamily="2" charset="77"/>
      <p:regular r:id="rId24"/>
      <p:bold r:id="rId25"/>
      <p:italic r:id="rId26"/>
      <p:boldItalic r:id="rId27"/>
    </p:embeddedFont>
    <p:embeddedFont>
      <p:font typeface="Raleway Bold" panose="020B0803030101060003" pitchFamily="34" charset="77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8" roundtripDataSignature="AMtx7mhjbrIY0hniCiZEk/W7UJoCnuK+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riha Mahjabin" initials="" lastIdx="1" clrIdx="0"/>
  <p:cmAuthor id="1" name="Matt Gates" initials="" lastIdx="2" clrIdx="1"/>
  <p:cmAuthor id="2" name="Joe Schmutzler" initials="" lastIdx="1" clrIdx="2"/>
  <p:cmAuthor id="3" name="Nicole Ricouard" initials="NR" lastIdx="13" clrIdx="3">
    <p:extLst>
      <p:ext uri="{19B8F6BF-5375-455C-9EA6-DF929625EA0E}">
        <p15:presenceInfo xmlns:p15="http://schemas.microsoft.com/office/powerpoint/2012/main" userId="ea1a41c9436191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DAB"/>
    <a:srgbClr val="444444"/>
    <a:srgbClr val="D9D9D9"/>
    <a:srgbClr val="F1F1F1"/>
    <a:srgbClr val="F9F9F9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AAE7B0-0679-43D4-AA52-FB9E8BCB2A92}">
  <a:tblStyle styleId="{B9AAE7B0-0679-43D4-AA52-FB9E8BCB2A9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6190"/>
  </p:normalViewPr>
  <p:slideViewPr>
    <p:cSldViewPr snapToGrid="0">
      <p:cViewPr varScale="1">
        <p:scale>
          <a:sx n="109" d="100"/>
          <a:sy n="109" d="100"/>
        </p:scale>
        <p:origin x="216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00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99" Type="http://schemas.openxmlformats.org/officeDocument/2006/relationships/commentAuthors" Target="commentAuthors.xml"/><Relationship Id="rId20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198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202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0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6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3253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D.23-06-029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D.23-06-029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9332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D.23-06-029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2681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D.23-06-029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1846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8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88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58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1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059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2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23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43" name="Google Shape;43;p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C2ED-1E42-4D74-8EDE-C8B97CA8B4B4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0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38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 descr="Shape">
            <a:extLst>
              <a:ext uri="{FF2B5EF4-FFF2-40B4-BE49-F238E27FC236}">
                <a16:creationId xmlns:a16="http://schemas.microsoft.com/office/drawing/2014/main" id="{B90FD73F-E5A5-E10F-65BE-FD6588CFE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57556"/>
          <a:stretch/>
        </p:blipFill>
        <p:spPr>
          <a:xfrm>
            <a:off x="0" y="3947160"/>
            <a:ext cx="12192000" cy="291084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9C51E34-B670-B6E9-0A22-1565C9CA12AE}"/>
              </a:ext>
            </a:extLst>
          </p:cNvPr>
          <p:cNvSpPr/>
          <p:nvPr userDrawn="1"/>
        </p:nvSpPr>
        <p:spPr>
          <a:xfrm>
            <a:off x="555490" y="412624"/>
            <a:ext cx="11081020" cy="482834"/>
          </a:xfrm>
          <a:prstGeom prst="round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609" r="2601" b="92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993" t="29984" r="33966" b="33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CFE1B973-A630-838A-A77C-3E27FC54A64F}"/>
              </a:ext>
            </a:extLst>
          </p:cNvPr>
          <p:cNvSpPr txBox="1"/>
          <p:nvPr/>
        </p:nvSpPr>
        <p:spPr>
          <a:xfrm>
            <a:off x="361950" y="2816225"/>
            <a:ext cx="6861200" cy="1225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en-US" sz="4800" dirty="0">
                <a:solidFill>
                  <a:srgbClr val="FFFFFF"/>
                </a:solidFill>
                <a:latin typeface="Raleway Bold"/>
              </a:rPr>
              <a:t>LIP Simplification Workshop</a:t>
            </a:r>
          </a:p>
          <a:p>
            <a:pPr algn="l">
              <a:lnSpc>
                <a:spcPts val="4800"/>
              </a:lnSpc>
            </a:pPr>
            <a:r>
              <a:rPr lang="en-US" sz="4000" dirty="0">
                <a:solidFill>
                  <a:srgbClr val="FFFFFF"/>
                </a:solidFill>
                <a:latin typeface="Raleway Bold"/>
              </a:rPr>
              <a:t>August 8,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47EAE-25FB-48F9-F145-9BFF1EA36E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2"/>
          <a:stretch>
            <a:fillRect/>
          </a:stretch>
        </p:blipFill>
        <p:spPr>
          <a:xfrm>
            <a:off x="361950" y="6438432"/>
            <a:ext cx="1364282" cy="236464"/>
          </a:xfrm>
          <a:prstGeom prst="rect">
            <a:avLst/>
          </a:prstGeom>
        </p:spPr>
      </p:pic>
      <p:pic>
        <p:nvPicPr>
          <p:cNvPr id="4" name="Picture 3" descr="Graphical user interface">
            <a:extLst>
              <a:ext uri="{FF2B5EF4-FFF2-40B4-BE49-F238E27FC236}">
                <a16:creationId xmlns:a16="http://schemas.microsoft.com/office/drawing/2014/main" id="{FB1EB62B-9DD8-0A56-11A4-FFE76E4B5F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23" t="41938" r="20509" b="40775"/>
          <a:stretch/>
        </p:blipFill>
        <p:spPr>
          <a:xfrm>
            <a:off x="10903687" y="6547338"/>
            <a:ext cx="1026044" cy="1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7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2977115" cy="6858000"/>
            <a:chOff x="0" y="0"/>
            <a:chExt cx="595423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54268" cy="13716000"/>
            </a:xfrm>
            <a:custGeom>
              <a:avLst/>
              <a:gdLst/>
              <a:ahLst/>
              <a:cxnLst/>
              <a:rect l="l" t="t" r="r" b="b"/>
              <a:pathLst>
                <a:path w="5954268" h="13716000">
                  <a:moveTo>
                    <a:pt x="0" y="0"/>
                  </a:moveTo>
                  <a:lnTo>
                    <a:pt x="5954268" y="0"/>
                  </a:lnTo>
                  <a:lnTo>
                    <a:pt x="59542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FADAB"/>
            </a:solidFill>
          </p:spPr>
        </p:sp>
      </p:grpSp>
      <p:sp>
        <p:nvSpPr>
          <p:cNvPr id="4" name="TextBox 4"/>
          <p:cNvSpPr txBox="1"/>
          <p:nvPr/>
        </p:nvSpPr>
        <p:spPr>
          <a:xfrm rot="-5400000">
            <a:off x="-1172354" y="3608075"/>
            <a:ext cx="464680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rimo"/>
              </a:rPr>
              <a:t>Agenda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" y="0"/>
            <a:ext cx="2977115" cy="6858000"/>
            <a:chOff x="0" y="0"/>
            <a:chExt cx="5954230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54268" cy="13716000"/>
            </a:xfrm>
            <a:custGeom>
              <a:avLst/>
              <a:gdLst/>
              <a:ahLst/>
              <a:cxnLst/>
              <a:rect l="l" t="t" r="r" b="b"/>
              <a:pathLst>
                <a:path w="5954268" h="13716000">
                  <a:moveTo>
                    <a:pt x="0" y="0"/>
                  </a:moveTo>
                  <a:lnTo>
                    <a:pt x="5954268" y="0"/>
                  </a:lnTo>
                  <a:lnTo>
                    <a:pt x="59542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FADAB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3468" b="66860"/>
          <a:stretch>
            <a:fillRect/>
          </a:stretch>
        </p:blipFill>
        <p:spPr>
          <a:xfrm rot="-5400000">
            <a:off x="-1950434" y="1940431"/>
            <a:ext cx="6858000" cy="2977134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 rot="-5400000">
            <a:off x="-1172355" y="3177571"/>
            <a:ext cx="464680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Raleway"/>
              </a:rPr>
              <a:t>Agenda</a:t>
            </a:r>
          </a:p>
        </p:txBody>
      </p:sp>
      <p:sp>
        <p:nvSpPr>
          <p:cNvPr id="48" name="Google Shape;144;p6">
            <a:extLst>
              <a:ext uri="{FF2B5EF4-FFF2-40B4-BE49-F238E27FC236}">
                <a16:creationId xmlns:a16="http://schemas.microsoft.com/office/drawing/2014/main" id="{79E676A6-C9A4-0606-3839-1A8FC99616E8}"/>
              </a:ext>
            </a:extLst>
          </p:cNvPr>
          <p:cNvSpPr txBox="1"/>
          <p:nvPr/>
        </p:nvSpPr>
        <p:spPr>
          <a:xfrm>
            <a:off x="4089212" y="884583"/>
            <a:ext cx="628668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rPr>
              <a:t>Enersponse</a:t>
            </a:r>
            <a:r>
              <a:rPr lang="en-US" sz="1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rPr>
              <a:t> Overview</a:t>
            </a:r>
            <a:endParaRPr lang="en-US" sz="1600" dirty="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entury Gothic"/>
            </a:endParaRP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rPr>
              <a:t>LIP Objectives</a:t>
            </a: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rPr>
              <a:t>Simplified LIP Approach</a:t>
            </a: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rPr>
              <a:t>Incentive-based QC Approach</a:t>
            </a:r>
            <a:endParaRPr lang="en-US" sz="1800" b="0" i="0" u="none" strike="noStrike" cap="none" dirty="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entury Gothic"/>
            </a:endParaRP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rPr>
              <a:t>Approach Comparison</a:t>
            </a: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rPr>
              <a:t>Additional CEC WG Recommendations</a:t>
            </a:r>
          </a:p>
        </p:txBody>
      </p:sp>
      <p:pic>
        <p:nvPicPr>
          <p:cNvPr id="73" name="Picture 72" descr="Graphical user interface">
            <a:extLst>
              <a:ext uri="{FF2B5EF4-FFF2-40B4-BE49-F238E27FC236}">
                <a16:creationId xmlns:a16="http://schemas.microsoft.com/office/drawing/2014/main" id="{D7AE44CF-B51B-3007-E0CE-55CE88D6FB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23" t="41938" r="20509" b="40775"/>
          <a:stretch/>
        </p:blipFill>
        <p:spPr>
          <a:xfrm>
            <a:off x="10903687" y="6547338"/>
            <a:ext cx="1026044" cy="1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3">
            <a:extLst>
              <a:ext uri="{FF2B5EF4-FFF2-40B4-BE49-F238E27FC236}">
                <a16:creationId xmlns:a16="http://schemas.microsoft.com/office/drawing/2014/main" id="{BEC0A67D-9FF2-A9F8-1EC2-1465F4055843}"/>
              </a:ext>
            </a:extLst>
          </p:cNvPr>
          <p:cNvSpPr txBox="1"/>
          <p:nvPr/>
        </p:nvSpPr>
        <p:spPr>
          <a:xfrm>
            <a:off x="663819" y="486414"/>
            <a:ext cx="7304029" cy="340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333" b="1" dirty="0">
                <a:solidFill>
                  <a:srgbClr val="2FADAB"/>
                </a:solidFill>
                <a:latin typeface="Raleway"/>
              </a:rPr>
              <a:t>Who </a:t>
            </a:r>
            <a:r>
              <a:rPr lang="en-US" sz="2333" dirty="0">
                <a:solidFill>
                  <a:srgbClr val="2FADAB"/>
                </a:solidFill>
                <a:latin typeface="Raleway"/>
              </a:rPr>
              <a:t>We Are</a:t>
            </a:r>
            <a:endParaRPr lang="en-US" sz="2333" dirty="0">
              <a:solidFill>
                <a:srgbClr val="2FADAB"/>
              </a:solidFill>
              <a:latin typeface="Raleway Bold"/>
            </a:endParaRPr>
          </a:p>
        </p:txBody>
      </p:sp>
      <p:pic>
        <p:nvPicPr>
          <p:cNvPr id="6" name="Picture 5" descr="A picture containing text, circle, screenshot, logo&#10;&#10;Description automatically generated">
            <a:extLst>
              <a:ext uri="{FF2B5EF4-FFF2-40B4-BE49-F238E27FC236}">
                <a16:creationId xmlns:a16="http://schemas.microsoft.com/office/drawing/2014/main" id="{F43E463E-DF71-5AB4-6D52-C1C5C2F69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0" y="827277"/>
            <a:ext cx="58547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92B09A-FCA9-5934-98FE-DC50AE058932}"/>
              </a:ext>
            </a:extLst>
          </p:cNvPr>
          <p:cNvSpPr/>
          <p:nvPr/>
        </p:nvSpPr>
        <p:spPr>
          <a:xfrm>
            <a:off x="627789" y="1033272"/>
            <a:ext cx="3419856" cy="50195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9F72C3-4B8B-F034-BCE7-54E94EE58EC7}"/>
              </a:ext>
            </a:extLst>
          </p:cNvPr>
          <p:cNvSpPr/>
          <p:nvPr/>
        </p:nvSpPr>
        <p:spPr>
          <a:xfrm>
            <a:off x="4386072" y="1030737"/>
            <a:ext cx="3419856" cy="50195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86B983-E623-B99C-C030-2A026E0FE3AC}"/>
              </a:ext>
            </a:extLst>
          </p:cNvPr>
          <p:cNvSpPr/>
          <p:nvPr/>
        </p:nvSpPr>
        <p:spPr>
          <a:xfrm>
            <a:off x="8144355" y="1030737"/>
            <a:ext cx="3419856" cy="50195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3">
            <a:extLst>
              <a:ext uri="{FF2B5EF4-FFF2-40B4-BE49-F238E27FC236}">
                <a16:creationId xmlns:a16="http://schemas.microsoft.com/office/drawing/2014/main" id="{3C3C1540-628E-0D54-28F1-458A322B2028}"/>
              </a:ext>
            </a:extLst>
          </p:cNvPr>
          <p:cNvSpPr txBox="1"/>
          <p:nvPr/>
        </p:nvSpPr>
        <p:spPr>
          <a:xfrm>
            <a:off x="663819" y="486414"/>
            <a:ext cx="7304029" cy="346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333" dirty="0">
                <a:solidFill>
                  <a:srgbClr val="2FADAB"/>
                </a:solidFill>
                <a:latin typeface="Raleway"/>
              </a:rPr>
              <a:t>LIP</a:t>
            </a:r>
            <a:r>
              <a:rPr lang="en-US" sz="2333" b="1" dirty="0">
                <a:solidFill>
                  <a:srgbClr val="2FADAB"/>
                </a:solidFill>
                <a:latin typeface="Raleway"/>
              </a:rPr>
              <a:t> Objectives – Are they aligned with outcomes?</a:t>
            </a:r>
            <a:endParaRPr lang="en-US" sz="2333" b="1" dirty="0">
              <a:solidFill>
                <a:srgbClr val="2FADAB"/>
              </a:solidFill>
              <a:latin typeface="Raleway Bold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9059D2E-314E-75A5-DE34-AF091F82C8EA}"/>
              </a:ext>
            </a:extLst>
          </p:cNvPr>
          <p:cNvSpPr txBox="1"/>
          <p:nvPr/>
        </p:nvSpPr>
        <p:spPr>
          <a:xfrm>
            <a:off x="4590388" y="1921148"/>
            <a:ext cx="3011224" cy="786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53"/>
              </a:lnSpc>
            </a:pPr>
            <a:r>
              <a:rPr lang="en-US" sz="1400" spc="9" dirty="0">
                <a:solidFill>
                  <a:srgbClr val="444444"/>
                </a:solidFill>
                <a:latin typeface="Open Sans"/>
              </a:rPr>
              <a:t>Do the LIP results provide a consistent measure of DR that can be compared to other resources?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C355DA10-B7C7-D174-04E0-BB783905C9B3}"/>
              </a:ext>
            </a:extLst>
          </p:cNvPr>
          <p:cNvSpPr txBox="1"/>
          <p:nvPr/>
        </p:nvSpPr>
        <p:spPr>
          <a:xfrm>
            <a:off x="8348671" y="1773838"/>
            <a:ext cx="3011224" cy="517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53"/>
              </a:lnSpc>
            </a:pPr>
            <a:r>
              <a:rPr lang="en-US" sz="1400" spc="9" dirty="0">
                <a:solidFill>
                  <a:srgbClr val="444444"/>
                </a:solidFill>
                <a:latin typeface="Open Sans"/>
              </a:rPr>
              <a:t>What are the essential components to award QC?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716C0D1-F328-E67F-EAFE-13715AE71B24}"/>
              </a:ext>
            </a:extLst>
          </p:cNvPr>
          <p:cNvSpPr txBox="1"/>
          <p:nvPr/>
        </p:nvSpPr>
        <p:spPr>
          <a:xfrm>
            <a:off x="832105" y="1788334"/>
            <a:ext cx="3011224" cy="1325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53"/>
              </a:lnSpc>
            </a:pPr>
            <a:r>
              <a:rPr lang="en-US" sz="1400" spc="9" dirty="0">
                <a:solidFill>
                  <a:srgbClr val="444444"/>
                </a:solidFill>
                <a:latin typeface="Open Sans"/>
              </a:rPr>
              <a:t>Do the current uncertainty estimates contribute to cost-effectiveness evaluation, resource planning, or QC certainty?</a:t>
            </a:r>
          </a:p>
          <a:p>
            <a:pPr algn="ctr">
              <a:lnSpc>
                <a:spcPts val="2053"/>
              </a:lnSpc>
            </a:pPr>
            <a:endParaRPr lang="en-US" sz="1400" spc="9" dirty="0">
              <a:solidFill>
                <a:srgbClr val="444444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704EF-8377-1A4C-1F89-EC0B34BD4397}"/>
              </a:ext>
            </a:extLst>
          </p:cNvPr>
          <p:cNvSpPr txBox="1"/>
          <p:nvPr/>
        </p:nvSpPr>
        <p:spPr>
          <a:xfrm>
            <a:off x="627789" y="1300450"/>
            <a:ext cx="341985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800" spc="9" dirty="0">
                <a:solidFill>
                  <a:srgbClr val="444444"/>
                </a:solidFill>
                <a:latin typeface="Open Sans Bold" panose="020B0604020202020204" charset="0"/>
                <a:cs typeface="Open Sans Bold" panose="020B0604020202020204" charset="0"/>
              </a:rPr>
              <a:t>Uncertainty Estimates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6550E-2AF0-AFAB-83B9-00F77E901510}"/>
              </a:ext>
            </a:extLst>
          </p:cNvPr>
          <p:cNvSpPr txBox="1"/>
          <p:nvPr/>
        </p:nvSpPr>
        <p:spPr>
          <a:xfrm>
            <a:off x="4386071" y="1300450"/>
            <a:ext cx="341985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800" spc="9" dirty="0">
                <a:solidFill>
                  <a:srgbClr val="444444"/>
                </a:solidFill>
                <a:latin typeface="Open Sans Bold" panose="020B0604020202020204" charset="0"/>
                <a:cs typeface="Open Sans Bold" panose="020B0604020202020204" charset="0"/>
              </a:rPr>
              <a:t>Resource Planning</a:t>
            </a:r>
          </a:p>
        </p:txBody>
      </p:sp>
      <p:pic>
        <p:nvPicPr>
          <p:cNvPr id="15" name="Graphic 14" descr="Solar Panels outline">
            <a:extLst>
              <a:ext uri="{FF2B5EF4-FFF2-40B4-BE49-F238E27FC236}">
                <a16:creationId xmlns:a16="http://schemas.microsoft.com/office/drawing/2014/main" id="{D1D9539A-7632-255C-8151-A62CE20E4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1078" y="3164152"/>
            <a:ext cx="1109709" cy="1109709"/>
          </a:xfrm>
          <a:prstGeom prst="rect">
            <a:avLst/>
          </a:prstGeom>
        </p:spPr>
      </p:pic>
      <p:pic>
        <p:nvPicPr>
          <p:cNvPr id="18" name="Graphic 17" descr="Wind Turbines outline">
            <a:extLst>
              <a:ext uri="{FF2B5EF4-FFF2-40B4-BE49-F238E27FC236}">
                <a16:creationId xmlns:a16="http://schemas.microsoft.com/office/drawing/2014/main" id="{B32D78D7-97AE-3DAE-371F-3CE8D05E0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5285" y="3240510"/>
            <a:ext cx="1109709" cy="1109709"/>
          </a:xfrm>
          <a:prstGeom prst="rect">
            <a:avLst/>
          </a:prstGeom>
        </p:spPr>
      </p:pic>
      <p:pic>
        <p:nvPicPr>
          <p:cNvPr id="21" name="Graphic 20" descr="Hydropower outline">
            <a:extLst>
              <a:ext uri="{FF2B5EF4-FFF2-40B4-BE49-F238E27FC236}">
                <a16:creationId xmlns:a16="http://schemas.microsoft.com/office/drawing/2014/main" id="{0E9D80F3-369E-78D7-E905-602F4268BA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8879" y="4477321"/>
            <a:ext cx="1109709" cy="11097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711512C-9754-D2BC-C8C7-F6611EF9498C}"/>
              </a:ext>
            </a:extLst>
          </p:cNvPr>
          <p:cNvSpPr txBox="1"/>
          <p:nvPr/>
        </p:nvSpPr>
        <p:spPr>
          <a:xfrm>
            <a:off x="8155654" y="1300449"/>
            <a:ext cx="341985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800" spc="9" dirty="0">
                <a:solidFill>
                  <a:srgbClr val="444444"/>
                </a:solidFill>
                <a:latin typeface="Open Sans Bold" panose="020B0604020202020204" charset="0"/>
                <a:cs typeface="Open Sans Bold" panose="020B0604020202020204" charset="0"/>
              </a:rPr>
              <a:t>QC Awards</a:t>
            </a:r>
          </a:p>
        </p:txBody>
      </p:sp>
      <p:pic>
        <p:nvPicPr>
          <p:cNvPr id="31" name="Graphic 30" descr="City outline">
            <a:extLst>
              <a:ext uri="{FF2B5EF4-FFF2-40B4-BE49-F238E27FC236}">
                <a16:creationId xmlns:a16="http://schemas.microsoft.com/office/drawing/2014/main" id="{9E12FCE5-04FE-BC0F-C941-7DD0132BC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1962" y="4144461"/>
            <a:ext cx="914400" cy="914400"/>
          </a:xfrm>
          <a:prstGeom prst="rect">
            <a:avLst/>
          </a:prstGeom>
        </p:spPr>
      </p:pic>
      <p:pic>
        <p:nvPicPr>
          <p:cNvPr id="32" name="Graphic 31" descr="City outline">
            <a:extLst>
              <a:ext uri="{FF2B5EF4-FFF2-40B4-BE49-F238E27FC236}">
                <a16:creationId xmlns:a16="http://schemas.microsoft.com/office/drawing/2014/main" id="{00AEAB8F-5D49-B579-CB34-91795E4375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34277" y="4147663"/>
            <a:ext cx="914400" cy="914400"/>
          </a:xfrm>
          <a:prstGeom prst="rect">
            <a:avLst/>
          </a:prstGeom>
        </p:spPr>
      </p:pic>
      <p:pic>
        <p:nvPicPr>
          <p:cNvPr id="33" name="Graphic 32" descr="City outline">
            <a:extLst>
              <a:ext uri="{FF2B5EF4-FFF2-40B4-BE49-F238E27FC236}">
                <a16:creationId xmlns:a16="http://schemas.microsoft.com/office/drawing/2014/main" id="{EC6B0D55-B1A1-74D2-143E-533747F96D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5844" y="4140637"/>
            <a:ext cx="914400" cy="914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83DA77-77DD-F9F9-D8F7-2DFBAD2878C8}"/>
              </a:ext>
            </a:extLst>
          </p:cNvPr>
          <p:cNvCxnSpPr>
            <a:cxnSpLocks/>
          </p:cNvCxnSpPr>
          <p:nvPr/>
        </p:nvCxnSpPr>
        <p:spPr>
          <a:xfrm flipH="1">
            <a:off x="9148677" y="2963263"/>
            <a:ext cx="351939" cy="758345"/>
          </a:xfrm>
          <a:prstGeom prst="line">
            <a:avLst/>
          </a:prstGeom>
          <a:ln w="1270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E12511B-C227-2F62-8BD0-8E1000CAA03C}"/>
              </a:ext>
            </a:extLst>
          </p:cNvPr>
          <p:cNvCxnSpPr>
            <a:cxnSpLocks/>
          </p:cNvCxnSpPr>
          <p:nvPr/>
        </p:nvCxnSpPr>
        <p:spPr>
          <a:xfrm>
            <a:off x="10150912" y="3240510"/>
            <a:ext cx="498998" cy="1139821"/>
          </a:xfrm>
          <a:prstGeom prst="line">
            <a:avLst/>
          </a:prstGeom>
          <a:ln w="1270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City outline">
            <a:extLst>
              <a:ext uri="{FF2B5EF4-FFF2-40B4-BE49-F238E27FC236}">
                <a16:creationId xmlns:a16="http://schemas.microsoft.com/office/drawing/2014/main" id="{77366511-CC94-4BAE-84EE-CCD2290690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96372" y="4140637"/>
            <a:ext cx="914400" cy="91440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4BBEFC-C375-816C-E143-7682CB1C055F}"/>
              </a:ext>
            </a:extLst>
          </p:cNvPr>
          <p:cNvCxnSpPr>
            <a:cxnSpLocks/>
          </p:cNvCxnSpPr>
          <p:nvPr/>
        </p:nvCxnSpPr>
        <p:spPr>
          <a:xfrm flipH="1">
            <a:off x="8913213" y="3810420"/>
            <a:ext cx="179967" cy="565500"/>
          </a:xfrm>
          <a:prstGeom prst="line">
            <a:avLst/>
          </a:prstGeom>
          <a:ln w="1270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Lightning bolt outline">
            <a:extLst>
              <a:ext uri="{FF2B5EF4-FFF2-40B4-BE49-F238E27FC236}">
                <a16:creationId xmlns:a16="http://schemas.microsoft.com/office/drawing/2014/main" id="{EA504944-1A9F-0EEB-82C4-D72BFC0066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67821" y="3691629"/>
            <a:ext cx="367845" cy="367845"/>
          </a:xfrm>
          <a:prstGeom prst="rect">
            <a:avLst/>
          </a:prstGeom>
        </p:spPr>
      </p:pic>
      <p:pic>
        <p:nvPicPr>
          <p:cNvPr id="49" name="Picture 4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91D9561-A504-5D92-AA79-D39AB82E3BD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444444">
                <a:tint val="45000"/>
                <a:satMod val="400000"/>
              </a:srgbClr>
            </a:duotone>
            <a:alphaModFix amt="70000"/>
          </a:blip>
          <a:stretch>
            <a:fillRect/>
          </a:stretch>
        </p:blipFill>
        <p:spPr>
          <a:xfrm>
            <a:off x="9415893" y="2837443"/>
            <a:ext cx="899378" cy="932688"/>
          </a:xfrm>
          <a:prstGeom prst="rect">
            <a:avLst/>
          </a:prstGeom>
        </p:spPr>
      </p:pic>
      <p:pic>
        <p:nvPicPr>
          <p:cNvPr id="51" name="Graphic 50" descr="Factory outline">
            <a:extLst>
              <a:ext uri="{FF2B5EF4-FFF2-40B4-BE49-F238E27FC236}">
                <a16:creationId xmlns:a16="http://schemas.microsoft.com/office/drawing/2014/main" id="{168C1413-2ED3-37C3-29BD-79A16933F3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6538" y="4375920"/>
            <a:ext cx="1214454" cy="1214454"/>
          </a:xfrm>
          <a:prstGeom prst="rect">
            <a:avLst/>
          </a:prstGeom>
        </p:spPr>
      </p:pic>
      <p:pic>
        <p:nvPicPr>
          <p:cNvPr id="10" name="Picture 7" descr="Help with solid fill">
            <a:extLst>
              <a:ext uri="{FF2B5EF4-FFF2-40B4-BE49-F238E27FC236}">
                <a16:creationId xmlns:a16="http://schemas.microsoft.com/office/drawing/2014/main" id="{08B21446-4C25-AAF0-57C8-2424DF7C29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560230" y="3367411"/>
            <a:ext cx="1675749" cy="16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7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2703" y="1095554"/>
            <a:ext cx="10654100" cy="853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94"/>
              </a:lnSpc>
            </a:pPr>
            <a:r>
              <a:rPr lang="en-US" b="1" spc="6" dirty="0">
                <a:solidFill>
                  <a:srgbClr val="444444"/>
                </a:solidFill>
                <a:latin typeface="Open Sans"/>
              </a:rPr>
              <a:t>Problems with the current LIP Approach: </a:t>
            </a:r>
          </a:p>
          <a:p>
            <a:pPr marL="171450" indent="-171450" algn="l">
              <a:lnSpc>
                <a:spcPts val="1694"/>
              </a:lnSpc>
              <a:buFont typeface="Arial" panose="020B0604020202020204" pitchFamily="34" charset="0"/>
              <a:buChar char="•"/>
            </a:pPr>
            <a:r>
              <a:rPr lang="en-US" sz="1100" spc="6" dirty="0">
                <a:solidFill>
                  <a:srgbClr val="444444"/>
                </a:solidFill>
                <a:latin typeface="Open Sans"/>
              </a:rPr>
              <a:t>Inconsistent</a:t>
            </a:r>
          </a:p>
          <a:p>
            <a:pPr marL="171450" indent="-171450" algn="l">
              <a:lnSpc>
                <a:spcPts val="1694"/>
              </a:lnSpc>
              <a:buFont typeface="Arial" panose="020B0604020202020204" pitchFamily="34" charset="0"/>
              <a:buChar char="•"/>
            </a:pPr>
            <a:r>
              <a:rPr lang="en-US" sz="1100" spc="6" dirty="0">
                <a:solidFill>
                  <a:srgbClr val="444444"/>
                </a:solidFill>
                <a:latin typeface="Open Sans"/>
              </a:rPr>
              <a:t>Time-consuming and costly for DRPs</a:t>
            </a:r>
          </a:p>
          <a:p>
            <a:pPr marL="171450" indent="-171450" algn="l">
              <a:lnSpc>
                <a:spcPts val="1694"/>
              </a:lnSpc>
              <a:buFont typeface="Arial" panose="020B0604020202020204" pitchFamily="34" charset="0"/>
              <a:buChar char="•"/>
            </a:pPr>
            <a:r>
              <a:rPr lang="en-US" sz="1100" spc="6" dirty="0">
                <a:solidFill>
                  <a:srgbClr val="444444"/>
                </a:solidFill>
                <a:latin typeface="Open Sans"/>
              </a:rPr>
              <a:t>Is not aligned with the desired outcomes (resource planning, load reductions that are close to the expected values)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79225" y="1939088"/>
            <a:ext cx="10840650" cy="304764"/>
            <a:chOff x="0" y="0"/>
            <a:chExt cx="21681300" cy="6095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81312" cy="609473"/>
            </a:xfrm>
            <a:custGeom>
              <a:avLst/>
              <a:gdLst/>
              <a:ahLst/>
              <a:cxnLst/>
              <a:rect l="l" t="t" r="r" b="b"/>
              <a:pathLst>
                <a:path w="21681312" h="609473">
                  <a:moveTo>
                    <a:pt x="0" y="0"/>
                  </a:moveTo>
                  <a:lnTo>
                    <a:pt x="21681312" y="0"/>
                  </a:lnTo>
                  <a:lnTo>
                    <a:pt x="21681312" y="609473"/>
                  </a:lnTo>
                  <a:lnTo>
                    <a:pt x="0" y="609473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1681300" cy="609528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r>
                <a:rPr lang="en-US" sz="1400" b="1" spc="8" dirty="0">
                  <a:solidFill>
                    <a:srgbClr val="444444"/>
                  </a:solidFill>
                  <a:latin typeface="Open Sans Bold"/>
                </a:rPr>
                <a:t>Supported Initiatives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8263" y="4888777"/>
            <a:ext cx="10617305" cy="306295"/>
            <a:chOff x="0" y="0"/>
            <a:chExt cx="21234610" cy="6125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234654" cy="612648"/>
            </a:xfrm>
            <a:custGeom>
              <a:avLst/>
              <a:gdLst/>
              <a:ahLst/>
              <a:cxnLst/>
              <a:rect l="l" t="t" r="r" b="b"/>
              <a:pathLst>
                <a:path w="21234654" h="612648">
                  <a:moveTo>
                    <a:pt x="0" y="0"/>
                  </a:moveTo>
                  <a:lnTo>
                    <a:pt x="21234654" y="0"/>
                  </a:lnTo>
                  <a:lnTo>
                    <a:pt x="21234654" y="612648"/>
                  </a:lnTo>
                  <a:lnTo>
                    <a:pt x="0" y="612648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1234610" cy="612590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r>
                <a:rPr lang="en-US" sz="1400" b="1" spc="8" dirty="0">
                  <a:solidFill>
                    <a:srgbClr val="444444"/>
                  </a:solidFill>
                  <a:latin typeface="Open Sans Bold"/>
                </a:rPr>
                <a:t>Objectives of the Simplified LIP Approach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263" y="5339253"/>
            <a:ext cx="820896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372" lvl="1" indent="-195186" algn="l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444444"/>
                </a:solidFill>
                <a:latin typeface="Open Sans"/>
              </a:rPr>
              <a:t>Align with resource planning</a:t>
            </a:r>
          </a:p>
          <a:p>
            <a:pPr marL="390372" lvl="1" indent="-195186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444444"/>
                </a:solidFill>
                <a:latin typeface="Open Sans"/>
              </a:rPr>
              <a:t>Reduce the time and cost burden for each DRP</a:t>
            </a:r>
          </a:p>
          <a:p>
            <a:pPr marL="390372" lvl="1" indent="-195186" algn="l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Produce standard reports that allow for meaningful comparison and data transparency</a:t>
            </a:r>
            <a:endParaRPr lang="en-US" sz="1200" spc="7" dirty="0">
              <a:solidFill>
                <a:srgbClr val="444444"/>
              </a:solidFill>
              <a:latin typeface="Open Sans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C624C473-5B35-F75A-F01E-A66E5ADF4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03"/>
          <a:stretch/>
        </p:blipFill>
        <p:spPr>
          <a:xfrm>
            <a:off x="0" y="6240972"/>
            <a:ext cx="12192000" cy="617028"/>
          </a:xfrm>
          <a:prstGeom prst="rect">
            <a:avLst/>
          </a:prstGeom>
        </p:spPr>
      </p:pic>
      <p:sp>
        <p:nvSpPr>
          <p:cNvPr id="25" name="TextBox 53">
            <a:extLst>
              <a:ext uri="{FF2B5EF4-FFF2-40B4-BE49-F238E27FC236}">
                <a16:creationId xmlns:a16="http://schemas.microsoft.com/office/drawing/2014/main" id="{1045F475-D791-2E86-CC0B-39C903C1C181}"/>
              </a:ext>
            </a:extLst>
          </p:cNvPr>
          <p:cNvSpPr txBox="1"/>
          <p:nvPr/>
        </p:nvSpPr>
        <p:spPr>
          <a:xfrm>
            <a:off x="663819" y="486414"/>
            <a:ext cx="7304029" cy="346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333" dirty="0">
                <a:solidFill>
                  <a:srgbClr val="2FADAB"/>
                </a:solidFill>
                <a:latin typeface="Raleway"/>
              </a:rPr>
              <a:t>Simplified</a:t>
            </a:r>
            <a:r>
              <a:rPr lang="en-US" sz="2333" b="1" dirty="0">
                <a:solidFill>
                  <a:srgbClr val="2FADAB"/>
                </a:solidFill>
                <a:latin typeface="Raleway"/>
              </a:rPr>
              <a:t> LIP Approach</a:t>
            </a:r>
            <a:endParaRPr lang="en-US" sz="2333" dirty="0">
              <a:solidFill>
                <a:srgbClr val="2FADAB"/>
              </a:solidFill>
              <a:latin typeface="Raleway 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6944C5-8A0F-EF32-7A0F-54156EB82942}"/>
              </a:ext>
            </a:extLst>
          </p:cNvPr>
          <p:cNvSpPr txBox="1"/>
          <p:nvPr/>
        </p:nvSpPr>
        <p:spPr>
          <a:xfrm>
            <a:off x="761999" y="2256492"/>
            <a:ext cx="9870831" cy="2793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2FADAB"/>
                </a:solidFill>
                <a:latin typeface="Open Sans"/>
              </a:rPr>
              <a:t>Two LIPs – one for IOUs, one for DRPs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2FADAB"/>
                </a:solidFill>
                <a:latin typeface="Open Sans"/>
              </a:rPr>
              <a:t>Centralize standard reporting requirements 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444444"/>
                </a:solidFill>
                <a:latin typeface="Open Sans"/>
              </a:rPr>
              <a:t>Standardize report and presentation requirements (DSA)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444444"/>
                </a:solidFill>
                <a:latin typeface="Open Sans"/>
              </a:rPr>
              <a:t>Employ a central planning authority to align with resource planning (DSA) 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2FADAB"/>
                </a:solidFill>
                <a:latin typeface="Open Sans"/>
              </a:rPr>
              <a:t>Remove requirement for LIP presentation for DRPs or limit discussion to required items/questions/issues with the report</a:t>
            </a:r>
            <a:endParaRPr lang="en-US" sz="1200" spc="7" dirty="0">
              <a:solidFill>
                <a:srgbClr val="444444"/>
              </a:solidFill>
              <a:latin typeface="Open Sans"/>
            </a:endParaRP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444444"/>
                </a:solidFill>
                <a:latin typeface="Open Sans"/>
              </a:rPr>
              <a:t>Penalty structure for under-performance (CEDMC); </a:t>
            </a:r>
            <a:r>
              <a:rPr lang="en-US" sz="1200" spc="7" dirty="0">
                <a:solidFill>
                  <a:srgbClr val="2FADAB"/>
                </a:solidFill>
                <a:latin typeface="Open Sans"/>
              </a:rPr>
              <a:t>align with CAISO reporting and settlement requirements to enforce (deadlines, repercussions, etc.)</a:t>
            </a:r>
            <a:endParaRPr lang="en-US" sz="1200" spc="7" dirty="0">
              <a:solidFill>
                <a:srgbClr val="444444"/>
              </a:solidFill>
              <a:latin typeface="Open Sans"/>
            </a:endParaRP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444444"/>
                </a:solidFill>
                <a:latin typeface="Open Sans"/>
              </a:rPr>
              <a:t>Determine ex-post using prescribed analysis per customer type; use same baseline for settlement and ex post evaluation (CEC WG)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444444"/>
                </a:solidFill>
                <a:latin typeface="Open Sans"/>
              </a:rPr>
              <a:t>Determine ex-ante using hourly capability profile (CEC Staff)</a:t>
            </a:r>
          </a:p>
          <a:p>
            <a:pPr marL="244700" lvl="1" indent="-122350">
              <a:lnSpc>
                <a:spcPts val="1224"/>
              </a:lnSpc>
              <a:buFont typeface="Arial"/>
              <a:buChar char="•"/>
            </a:pPr>
            <a:endParaRPr lang="en-US" sz="1400" spc="7" dirty="0">
              <a:solidFill>
                <a:srgbClr val="444444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3868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2703" y="1095554"/>
            <a:ext cx="10654100" cy="853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94"/>
              </a:lnSpc>
            </a:pPr>
            <a:r>
              <a:rPr lang="en-US" b="1" spc="6" dirty="0">
                <a:solidFill>
                  <a:srgbClr val="444444"/>
                </a:solidFill>
                <a:latin typeface="Open Sans"/>
              </a:rPr>
              <a:t>Problems with a proposed QC Approach: </a:t>
            </a:r>
          </a:p>
          <a:p>
            <a:pPr marL="171450" indent="-171450" algn="l">
              <a:lnSpc>
                <a:spcPts val="1694"/>
              </a:lnSpc>
              <a:buFont typeface="Arial" panose="020B0604020202020204" pitchFamily="34" charset="0"/>
              <a:buChar char="•"/>
            </a:pPr>
            <a:r>
              <a:rPr lang="en-US" sz="1100" spc="6" dirty="0">
                <a:solidFill>
                  <a:srgbClr val="444444"/>
                </a:solidFill>
                <a:latin typeface="Open Sans"/>
              </a:rPr>
              <a:t>Does not account for the complexity of IOUs</a:t>
            </a:r>
          </a:p>
          <a:p>
            <a:pPr marL="171450" indent="-171450" algn="l">
              <a:lnSpc>
                <a:spcPts val="1694"/>
              </a:lnSpc>
              <a:buFont typeface="Arial" panose="020B0604020202020204" pitchFamily="34" charset="0"/>
              <a:buChar char="•"/>
            </a:pPr>
            <a:r>
              <a:rPr lang="en-US" sz="1100" spc="6" dirty="0">
                <a:solidFill>
                  <a:srgbClr val="444444"/>
                </a:solidFill>
                <a:latin typeface="Open Sans"/>
              </a:rPr>
              <a:t>Untested; does not guarantee the desired outcomes</a:t>
            </a:r>
          </a:p>
          <a:p>
            <a:pPr marL="171450" indent="-171450" algn="l">
              <a:lnSpc>
                <a:spcPts val="1694"/>
              </a:lnSpc>
              <a:buFont typeface="Arial" panose="020B0604020202020204" pitchFamily="34" charset="0"/>
              <a:buChar char="•"/>
            </a:pPr>
            <a:r>
              <a:rPr lang="en-US" sz="1100" spc="6" dirty="0">
                <a:solidFill>
                  <a:srgbClr val="444444"/>
                </a:solidFill>
                <a:latin typeface="Open Sans"/>
              </a:rPr>
              <a:t>Requirements (e.g. hourly capability profile) are not fully defined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79225" y="1939088"/>
            <a:ext cx="10840650" cy="304764"/>
            <a:chOff x="0" y="0"/>
            <a:chExt cx="21681300" cy="6095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81312" cy="609473"/>
            </a:xfrm>
            <a:custGeom>
              <a:avLst/>
              <a:gdLst/>
              <a:ahLst/>
              <a:cxnLst/>
              <a:rect l="l" t="t" r="r" b="b"/>
              <a:pathLst>
                <a:path w="21681312" h="609473">
                  <a:moveTo>
                    <a:pt x="0" y="0"/>
                  </a:moveTo>
                  <a:lnTo>
                    <a:pt x="21681312" y="0"/>
                  </a:lnTo>
                  <a:lnTo>
                    <a:pt x="21681312" y="609473"/>
                  </a:lnTo>
                  <a:lnTo>
                    <a:pt x="0" y="609473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1681300" cy="609528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r>
                <a:rPr lang="en-US" sz="1400" b="1" spc="8" dirty="0">
                  <a:solidFill>
                    <a:srgbClr val="444444"/>
                  </a:solidFill>
                  <a:latin typeface="Open Sans Bold"/>
                </a:rPr>
                <a:t>Supported Initiatives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93744" y="4511509"/>
            <a:ext cx="10617305" cy="306295"/>
            <a:chOff x="0" y="0"/>
            <a:chExt cx="21234610" cy="6125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234654" cy="612648"/>
            </a:xfrm>
            <a:custGeom>
              <a:avLst/>
              <a:gdLst/>
              <a:ahLst/>
              <a:cxnLst/>
              <a:rect l="l" t="t" r="r" b="b"/>
              <a:pathLst>
                <a:path w="21234654" h="612648">
                  <a:moveTo>
                    <a:pt x="0" y="0"/>
                  </a:moveTo>
                  <a:lnTo>
                    <a:pt x="21234654" y="0"/>
                  </a:lnTo>
                  <a:lnTo>
                    <a:pt x="21234654" y="612648"/>
                  </a:lnTo>
                  <a:lnTo>
                    <a:pt x="0" y="612648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1234610" cy="612590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r>
                <a:rPr lang="en-US" sz="1400" b="1" spc="8" dirty="0">
                  <a:solidFill>
                    <a:srgbClr val="444444"/>
                  </a:solidFill>
                  <a:latin typeface="Open Sans Bold"/>
                </a:rPr>
                <a:t>Objectives of the Incentive-based QC Approach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79226" y="5008304"/>
            <a:ext cx="820896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372" lvl="1" indent="-195186" algn="l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Provides some price certainty for DRPs</a:t>
            </a:r>
            <a:endParaRPr lang="en-US" sz="1200" spc="7" dirty="0">
              <a:solidFill>
                <a:srgbClr val="444444"/>
              </a:solidFill>
              <a:latin typeface="Open Sans"/>
            </a:endParaRPr>
          </a:p>
          <a:p>
            <a:pPr marL="390372" lvl="1" indent="-195186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spc="7" dirty="0">
                <a:solidFill>
                  <a:srgbClr val="444444"/>
                </a:solidFill>
                <a:latin typeface="Open Sans"/>
              </a:rPr>
              <a:t>Reduce the time and cost burden for each DRP</a:t>
            </a:r>
          </a:p>
          <a:p>
            <a:pPr marL="390372" lvl="1" indent="-195186" algn="l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Produce standard reports that allow for meaningful comparison and data transparency</a:t>
            </a:r>
            <a:endParaRPr lang="en-US" sz="1200" spc="7" dirty="0">
              <a:solidFill>
                <a:srgbClr val="444444"/>
              </a:solidFill>
              <a:latin typeface="Open Sans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C624C473-5B35-F75A-F01E-A66E5ADF4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03"/>
          <a:stretch/>
        </p:blipFill>
        <p:spPr>
          <a:xfrm>
            <a:off x="0" y="6240972"/>
            <a:ext cx="12192000" cy="617028"/>
          </a:xfrm>
          <a:prstGeom prst="rect">
            <a:avLst/>
          </a:prstGeom>
        </p:spPr>
      </p:pic>
      <p:sp>
        <p:nvSpPr>
          <p:cNvPr id="25" name="TextBox 53">
            <a:extLst>
              <a:ext uri="{FF2B5EF4-FFF2-40B4-BE49-F238E27FC236}">
                <a16:creationId xmlns:a16="http://schemas.microsoft.com/office/drawing/2014/main" id="{1045F475-D791-2E86-CC0B-39C903C1C181}"/>
              </a:ext>
            </a:extLst>
          </p:cNvPr>
          <p:cNvSpPr txBox="1"/>
          <p:nvPr/>
        </p:nvSpPr>
        <p:spPr>
          <a:xfrm>
            <a:off x="663819" y="486414"/>
            <a:ext cx="7304029" cy="346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333" dirty="0">
                <a:solidFill>
                  <a:srgbClr val="2FADAB"/>
                </a:solidFill>
                <a:latin typeface="Raleway"/>
              </a:rPr>
              <a:t>Incentive-based</a:t>
            </a:r>
            <a:r>
              <a:rPr lang="en-US" sz="2333" b="1" dirty="0">
                <a:solidFill>
                  <a:srgbClr val="2FADAB"/>
                </a:solidFill>
                <a:latin typeface="Raleway"/>
              </a:rPr>
              <a:t> QC Approach</a:t>
            </a:r>
            <a:endParaRPr lang="en-US" sz="2333" dirty="0">
              <a:solidFill>
                <a:srgbClr val="2FADAB"/>
              </a:solidFill>
              <a:latin typeface="Raleway 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6944C5-8A0F-EF32-7A0F-54156EB82942}"/>
              </a:ext>
            </a:extLst>
          </p:cNvPr>
          <p:cNvSpPr txBox="1"/>
          <p:nvPr/>
        </p:nvSpPr>
        <p:spPr>
          <a:xfrm>
            <a:off x="914399" y="2450074"/>
            <a:ext cx="9870831" cy="2254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pc="7" dirty="0">
                <a:solidFill>
                  <a:srgbClr val="2FADAB"/>
                </a:solidFill>
                <a:latin typeface="Open Sans"/>
              </a:rPr>
              <a:t>Centralize standard reporting requirements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pc="7" dirty="0">
                <a:solidFill>
                  <a:srgbClr val="2FADAB"/>
                </a:solidFill>
                <a:latin typeface="Open Sans"/>
              </a:rPr>
              <a:t>Pay less up front; pay more for delivered capacity 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Determine ex-ante forecast based on hourly capability profile (CEC Staff)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Determine ex-post using demonstrated capacity calculations using bid-normalized load impacts (CEC Staff)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Penalty structure for under-performance (CEDMC) - penalty cliff could be lower than PG&amp;E CBP if “pay less up front; pay more for delivered capacity” is adopted</a:t>
            </a:r>
          </a:p>
          <a:p>
            <a:pPr marL="244700" lvl="1" indent="-122350">
              <a:lnSpc>
                <a:spcPts val="1224"/>
              </a:lnSpc>
              <a:buFont typeface="Arial"/>
              <a:buChar char="•"/>
            </a:pPr>
            <a:endParaRPr lang="en-US" sz="1400" spc="7" dirty="0">
              <a:solidFill>
                <a:srgbClr val="444444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4806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24886" y="1301263"/>
            <a:ext cx="4505729" cy="4323528"/>
            <a:chOff x="0" y="0"/>
            <a:chExt cx="1780041" cy="8766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0041" cy="876649"/>
            </a:xfrm>
            <a:custGeom>
              <a:avLst/>
              <a:gdLst/>
              <a:ahLst/>
              <a:cxnLst/>
              <a:rect l="l" t="t" r="r" b="b"/>
              <a:pathLst>
                <a:path w="1780041" h="876649">
                  <a:moveTo>
                    <a:pt x="9164" y="0"/>
                  </a:moveTo>
                  <a:lnTo>
                    <a:pt x="1770877" y="0"/>
                  </a:lnTo>
                  <a:cubicBezTo>
                    <a:pt x="1775938" y="0"/>
                    <a:pt x="1780041" y="4103"/>
                    <a:pt x="1780041" y="9164"/>
                  </a:cubicBezTo>
                  <a:lnTo>
                    <a:pt x="1780041" y="867485"/>
                  </a:lnTo>
                  <a:cubicBezTo>
                    <a:pt x="1780041" y="872546"/>
                    <a:pt x="1775938" y="876649"/>
                    <a:pt x="1770877" y="876649"/>
                  </a:cubicBezTo>
                  <a:lnTo>
                    <a:pt x="9164" y="876649"/>
                  </a:lnTo>
                  <a:cubicBezTo>
                    <a:pt x="4103" y="876649"/>
                    <a:pt x="0" y="872546"/>
                    <a:pt x="0" y="867485"/>
                  </a:cubicBezTo>
                  <a:lnTo>
                    <a:pt x="0" y="9164"/>
                  </a:lnTo>
                  <a:cubicBezTo>
                    <a:pt x="0" y="4103"/>
                    <a:pt x="4103" y="0"/>
                    <a:pt x="91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444444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40"/>
                </a:lnSpc>
              </a:pPr>
              <a:endParaRPr sz="8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14735" y="2088634"/>
            <a:ext cx="4440580" cy="3701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Use the same baseline for settlement and ex post evaluation (CEC WG)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Standardize report and presentation requirements (DSA)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Penalty structure for under-performance (CEDMC)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Central planning authority (DSA)</a:t>
            </a:r>
          </a:p>
          <a:p>
            <a:pPr marL="549469" lvl="2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Provide more transparency for DRPs to align with grid needs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2FADAB"/>
                </a:solidFill>
                <a:latin typeface="Open Sans"/>
              </a:rPr>
              <a:t>Centralize standard reporting</a:t>
            </a:r>
          </a:p>
          <a:p>
            <a:pPr marL="549469" lvl="2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Use a third-party as a central repository for data and some reporting components to remove some of the reporting burden and cost from DRPs</a:t>
            </a:r>
          </a:p>
          <a:p>
            <a:pPr>
              <a:lnSpc>
                <a:spcPts val="1224"/>
              </a:lnSpc>
            </a:pPr>
            <a:endParaRPr lang="en-US" sz="1400" spc="7" dirty="0">
              <a:solidFill>
                <a:srgbClr val="444444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7586" y="1568061"/>
            <a:ext cx="2861367" cy="211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2000" b="1" spc="8" dirty="0">
                <a:solidFill>
                  <a:srgbClr val="444444"/>
                </a:solidFill>
                <a:latin typeface="Raleway Bold"/>
              </a:rPr>
              <a:t>Simplified LIP Approach: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208657" y="1301263"/>
            <a:ext cx="4505729" cy="4323528"/>
            <a:chOff x="0" y="0"/>
            <a:chExt cx="1780041" cy="8766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0041" cy="876649"/>
            </a:xfrm>
            <a:custGeom>
              <a:avLst/>
              <a:gdLst/>
              <a:ahLst/>
              <a:cxnLst/>
              <a:rect l="l" t="t" r="r" b="b"/>
              <a:pathLst>
                <a:path w="1780041" h="876649">
                  <a:moveTo>
                    <a:pt x="9164" y="0"/>
                  </a:moveTo>
                  <a:lnTo>
                    <a:pt x="1770877" y="0"/>
                  </a:lnTo>
                  <a:cubicBezTo>
                    <a:pt x="1775938" y="0"/>
                    <a:pt x="1780041" y="4103"/>
                    <a:pt x="1780041" y="9164"/>
                  </a:cubicBezTo>
                  <a:lnTo>
                    <a:pt x="1780041" y="867485"/>
                  </a:lnTo>
                  <a:cubicBezTo>
                    <a:pt x="1780041" y="872546"/>
                    <a:pt x="1775938" y="876649"/>
                    <a:pt x="1770877" y="876649"/>
                  </a:cubicBezTo>
                  <a:lnTo>
                    <a:pt x="9164" y="876649"/>
                  </a:lnTo>
                  <a:cubicBezTo>
                    <a:pt x="4103" y="876649"/>
                    <a:pt x="0" y="872546"/>
                    <a:pt x="0" y="867485"/>
                  </a:cubicBezTo>
                  <a:lnTo>
                    <a:pt x="0" y="9164"/>
                  </a:lnTo>
                  <a:cubicBezTo>
                    <a:pt x="0" y="4103"/>
                    <a:pt x="4103" y="0"/>
                    <a:pt x="91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444444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40"/>
                </a:lnSpc>
              </a:pPr>
              <a:endParaRPr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525804" y="1568061"/>
            <a:ext cx="3520873" cy="211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2000" b="1" spc="8" dirty="0">
                <a:solidFill>
                  <a:srgbClr val="444444"/>
                </a:solidFill>
                <a:latin typeface="Raleway Bold"/>
              </a:rPr>
              <a:t>Incentive-Based QC Approach:</a:t>
            </a: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D6F5F756-4EA5-46BA-28A3-84818B26A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03"/>
          <a:stretch/>
        </p:blipFill>
        <p:spPr>
          <a:xfrm>
            <a:off x="0" y="6240972"/>
            <a:ext cx="12192000" cy="617028"/>
          </a:xfrm>
          <a:prstGeom prst="rect">
            <a:avLst/>
          </a:prstGeom>
        </p:spPr>
      </p:pic>
      <p:sp>
        <p:nvSpPr>
          <p:cNvPr id="25" name="TextBox 53">
            <a:extLst>
              <a:ext uri="{FF2B5EF4-FFF2-40B4-BE49-F238E27FC236}">
                <a16:creationId xmlns:a16="http://schemas.microsoft.com/office/drawing/2014/main" id="{F7B56C7D-0E94-AEAF-4A03-9182368B235B}"/>
              </a:ext>
            </a:extLst>
          </p:cNvPr>
          <p:cNvSpPr txBox="1"/>
          <p:nvPr/>
        </p:nvSpPr>
        <p:spPr>
          <a:xfrm>
            <a:off x="663819" y="486414"/>
            <a:ext cx="7304029" cy="346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333" dirty="0">
                <a:solidFill>
                  <a:srgbClr val="2FADAB"/>
                </a:solidFill>
                <a:latin typeface="Raleway"/>
              </a:rPr>
              <a:t>Proposed Approaches </a:t>
            </a:r>
            <a:r>
              <a:rPr lang="en-US" sz="2333" b="1" dirty="0">
                <a:solidFill>
                  <a:srgbClr val="2FADAB"/>
                </a:solidFill>
                <a:latin typeface="Raleway"/>
              </a:rPr>
              <a:t>Comparison</a:t>
            </a:r>
            <a:endParaRPr lang="en-US" sz="2333" dirty="0">
              <a:solidFill>
                <a:srgbClr val="2FADAB"/>
              </a:solidFill>
              <a:latin typeface="Raleway Bold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4987B33F-37AA-A8C8-CAE4-087EEBE7FD1E}"/>
              </a:ext>
            </a:extLst>
          </p:cNvPr>
          <p:cNvSpPr txBox="1"/>
          <p:nvPr/>
        </p:nvSpPr>
        <p:spPr>
          <a:xfrm>
            <a:off x="6198506" y="1355417"/>
            <a:ext cx="2057400" cy="2033294"/>
          </a:xfrm>
          <a:prstGeom prst="rect">
            <a:avLst/>
          </a:prstGeom>
        </p:spPr>
        <p:txBody>
          <a:bodyPr lIns="33867" tIns="33867" rIns="33867" bIns="33867"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40"/>
              </a:lnSpc>
            </a:pPr>
            <a:endParaRPr sz="800"/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FBDA5247-69AD-AAD1-73FE-BC771D5F4552}"/>
              </a:ext>
            </a:extLst>
          </p:cNvPr>
          <p:cNvSpPr txBox="1"/>
          <p:nvPr/>
        </p:nvSpPr>
        <p:spPr>
          <a:xfrm>
            <a:off x="1438687" y="1331307"/>
            <a:ext cx="2057400" cy="2033294"/>
          </a:xfrm>
          <a:prstGeom prst="rect">
            <a:avLst/>
          </a:prstGeom>
        </p:spPr>
        <p:txBody>
          <a:bodyPr lIns="33867" tIns="33867" rIns="33867" bIns="33867"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40"/>
              </a:lnSpc>
            </a:pPr>
            <a:endParaRPr sz="800"/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5A9F9274-1F66-6C70-3048-CC3F71CC2824}"/>
              </a:ext>
            </a:extLst>
          </p:cNvPr>
          <p:cNvSpPr txBox="1"/>
          <p:nvPr/>
        </p:nvSpPr>
        <p:spPr>
          <a:xfrm>
            <a:off x="6208657" y="2088634"/>
            <a:ext cx="4440580" cy="3624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8100" lvl="1" indent="-2857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Move away from the LIP approach (CEC Staff)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2FADAB"/>
                </a:solidFill>
                <a:latin typeface="Open Sans"/>
              </a:rPr>
              <a:t>Pay less up front</a:t>
            </a:r>
          </a:p>
          <a:p>
            <a:pPr marL="549469" lvl="2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This reserves funds to cover costs of other resources as needed</a:t>
            </a:r>
          </a:p>
          <a:p>
            <a:pPr marL="549469" lvl="2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De-incentivizes over-commitments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2FADAB"/>
                </a:solidFill>
                <a:latin typeface="Open Sans"/>
              </a:rPr>
              <a:t>Pay more for delivery</a:t>
            </a:r>
          </a:p>
          <a:p>
            <a:pPr marL="549469" lvl="2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If delivered, the capacity is worth more, incentivizing better performance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Implement a penalty structure for shortfalls (CEDMC)</a:t>
            </a:r>
          </a:p>
          <a:p>
            <a:pPr marL="549469" lvl="2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De-incentivizes overcommitments</a:t>
            </a:r>
          </a:p>
          <a:p>
            <a:pPr>
              <a:lnSpc>
                <a:spcPts val="1224"/>
              </a:lnSpc>
            </a:pPr>
            <a:endParaRPr lang="en-US" sz="1400" spc="7" dirty="0">
              <a:solidFill>
                <a:srgbClr val="444444"/>
              </a:solidFill>
              <a:latin typeface="Open Sans"/>
            </a:endParaRP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823D7438-79EC-3102-5F44-1AF2D24E73C6}"/>
              </a:ext>
            </a:extLst>
          </p:cNvPr>
          <p:cNvSpPr/>
          <p:nvPr/>
        </p:nvSpPr>
        <p:spPr>
          <a:xfrm>
            <a:off x="1414735" y="1330123"/>
            <a:ext cx="4505729" cy="662751"/>
          </a:xfrm>
          <a:custGeom>
            <a:avLst/>
            <a:gdLst/>
            <a:ahLst/>
            <a:cxnLst/>
            <a:rect l="l" t="t" r="r" b="b"/>
            <a:pathLst>
              <a:path w="1780041" h="261827">
                <a:moveTo>
                  <a:pt x="9164" y="0"/>
                </a:moveTo>
                <a:lnTo>
                  <a:pt x="1770877" y="0"/>
                </a:lnTo>
                <a:cubicBezTo>
                  <a:pt x="1775938" y="0"/>
                  <a:pt x="1780041" y="4103"/>
                  <a:pt x="1780041" y="9164"/>
                </a:cubicBezTo>
                <a:lnTo>
                  <a:pt x="1780041" y="252663"/>
                </a:lnTo>
                <a:cubicBezTo>
                  <a:pt x="1780041" y="257725"/>
                  <a:pt x="1775938" y="261827"/>
                  <a:pt x="1770877" y="261827"/>
                </a:cubicBezTo>
                <a:lnTo>
                  <a:pt x="9164" y="261827"/>
                </a:lnTo>
                <a:cubicBezTo>
                  <a:pt x="4103" y="261827"/>
                  <a:pt x="0" y="257725"/>
                  <a:pt x="0" y="252663"/>
                </a:cubicBezTo>
                <a:lnTo>
                  <a:pt x="0" y="9164"/>
                </a:lnTo>
                <a:cubicBezTo>
                  <a:pt x="0" y="4103"/>
                  <a:pt x="4103" y="0"/>
                  <a:pt x="9164" y="0"/>
                </a:cubicBezTo>
                <a:close/>
              </a:path>
            </a:pathLst>
          </a:custGeom>
          <a:solidFill>
            <a:srgbClr val="31ADAA">
              <a:alpha val="17647"/>
            </a:srgb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Freeform 15">
            <a:extLst>
              <a:ext uri="{FF2B5EF4-FFF2-40B4-BE49-F238E27FC236}">
                <a16:creationId xmlns:a16="http://schemas.microsoft.com/office/drawing/2014/main" id="{E25C1223-2469-7A37-0B3E-898929EBE8F5}"/>
              </a:ext>
            </a:extLst>
          </p:cNvPr>
          <p:cNvSpPr/>
          <p:nvPr/>
        </p:nvSpPr>
        <p:spPr>
          <a:xfrm>
            <a:off x="6198506" y="1331307"/>
            <a:ext cx="4505729" cy="662751"/>
          </a:xfrm>
          <a:custGeom>
            <a:avLst/>
            <a:gdLst/>
            <a:ahLst/>
            <a:cxnLst/>
            <a:rect l="l" t="t" r="r" b="b"/>
            <a:pathLst>
              <a:path w="1780041" h="261827">
                <a:moveTo>
                  <a:pt x="9164" y="0"/>
                </a:moveTo>
                <a:lnTo>
                  <a:pt x="1770877" y="0"/>
                </a:lnTo>
                <a:cubicBezTo>
                  <a:pt x="1775938" y="0"/>
                  <a:pt x="1780041" y="4103"/>
                  <a:pt x="1780041" y="9164"/>
                </a:cubicBezTo>
                <a:lnTo>
                  <a:pt x="1780041" y="252663"/>
                </a:lnTo>
                <a:cubicBezTo>
                  <a:pt x="1780041" y="257725"/>
                  <a:pt x="1775938" y="261827"/>
                  <a:pt x="1770877" y="261827"/>
                </a:cubicBezTo>
                <a:lnTo>
                  <a:pt x="9164" y="261827"/>
                </a:lnTo>
                <a:cubicBezTo>
                  <a:pt x="4103" y="261827"/>
                  <a:pt x="0" y="257725"/>
                  <a:pt x="0" y="252663"/>
                </a:cubicBezTo>
                <a:lnTo>
                  <a:pt x="0" y="9164"/>
                </a:lnTo>
                <a:cubicBezTo>
                  <a:pt x="0" y="4103"/>
                  <a:pt x="4103" y="0"/>
                  <a:pt x="9164" y="0"/>
                </a:cubicBezTo>
                <a:close/>
              </a:path>
            </a:pathLst>
          </a:custGeom>
          <a:solidFill>
            <a:srgbClr val="31ADAA">
              <a:alpha val="17647"/>
            </a:srgb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2703" y="1095554"/>
            <a:ext cx="1065410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94"/>
              </a:lnSpc>
            </a:pPr>
            <a:r>
              <a:rPr lang="en-US" b="1" spc="6" dirty="0">
                <a:solidFill>
                  <a:srgbClr val="444444"/>
                </a:solidFill>
                <a:latin typeface="Open Sans"/>
              </a:rPr>
              <a:t>In addition to the aforementioned recommendations, the following CEC WG recommendations are supported.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79225" y="1939088"/>
            <a:ext cx="10840650" cy="304764"/>
            <a:chOff x="0" y="0"/>
            <a:chExt cx="21681300" cy="6095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81312" cy="609473"/>
            </a:xfrm>
            <a:custGeom>
              <a:avLst/>
              <a:gdLst/>
              <a:ahLst/>
              <a:cxnLst/>
              <a:rect l="l" t="t" r="r" b="b"/>
              <a:pathLst>
                <a:path w="21681312" h="609473">
                  <a:moveTo>
                    <a:pt x="0" y="0"/>
                  </a:moveTo>
                  <a:lnTo>
                    <a:pt x="21681312" y="0"/>
                  </a:lnTo>
                  <a:lnTo>
                    <a:pt x="21681312" y="609473"/>
                  </a:lnTo>
                  <a:lnTo>
                    <a:pt x="0" y="609473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1681300" cy="609528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r>
                <a:rPr lang="en-US" sz="1400" b="1" spc="8" dirty="0">
                  <a:solidFill>
                    <a:srgbClr val="444444"/>
                  </a:solidFill>
                  <a:latin typeface="Open Sans Bold"/>
                </a:rPr>
                <a:t>Supported Initiatives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93744" y="4511509"/>
            <a:ext cx="10617305" cy="306295"/>
            <a:chOff x="0" y="0"/>
            <a:chExt cx="21234610" cy="6125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234654" cy="612648"/>
            </a:xfrm>
            <a:custGeom>
              <a:avLst/>
              <a:gdLst/>
              <a:ahLst/>
              <a:cxnLst/>
              <a:rect l="l" t="t" r="r" b="b"/>
              <a:pathLst>
                <a:path w="21234654" h="612648">
                  <a:moveTo>
                    <a:pt x="0" y="0"/>
                  </a:moveTo>
                  <a:lnTo>
                    <a:pt x="21234654" y="0"/>
                  </a:lnTo>
                  <a:lnTo>
                    <a:pt x="21234654" y="612648"/>
                  </a:lnTo>
                  <a:lnTo>
                    <a:pt x="0" y="612648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1234610" cy="612590"/>
            </a:xfrm>
            <a:prstGeom prst="rect">
              <a:avLst/>
            </a:prstGeom>
          </p:spPr>
          <p:txBody>
            <a:bodyPr lIns="33867" tIns="33867" rIns="33867" bIns="33867" rtlCol="0" anchor="t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r>
                <a:rPr lang="en-US" sz="1400" b="1" spc="8" dirty="0">
                  <a:solidFill>
                    <a:srgbClr val="444444"/>
                  </a:solidFill>
                  <a:latin typeface="Open Sans Bold"/>
                </a:rPr>
                <a:t>Objectives of the WC Recommendations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79226" y="5008304"/>
            <a:ext cx="820896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372" lvl="1" indent="-195186" algn="l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Provide benefits for DRPs while also ensuring reliability</a:t>
            </a:r>
          </a:p>
          <a:p>
            <a:pPr marL="390372" lvl="1" indent="-195186" algn="l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Reduces cost and time burden for both DRPs and CPUC</a:t>
            </a:r>
          </a:p>
          <a:p>
            <a:pPr marL="390372" lvl="1" indent="-195186" algn="l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Provides opportunity and incentives for DRPs to acquire new customers and for additional DR customers to participate after the initial QC award </a:t>
            </a:r>
            <a:endParaRPr lang="en-US" sz="1200" spc="7" dirty="0">
              <a:solidFill>
                <a:srgbClr val="444444"/>
              </a:solidFill>
              <a:latin typeface="Open Sans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C624C473-5B35-F75A-F01E-A66E5ADF4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03"/>
          <a:stretch/>
        </p:blipFill>
        <p:spPr>
          <a:xfrm>
            <a:off x="0" y="6240972"/>
            <a:ext cx="12192000" cy="617028"/>
          </a:xfrm>
          <a:prstGeom prst="rect">
            <a:avLst/>
          </a:prstGeom>
        </p:spPr>
      </p:pic>
      <p:sp>
        <p:nvSpPr>
          <p:cNvPr id="25" name="TextBox 53">
            <a:extLst>
              <a:ext uri="{FF2B5EF4-FFF2-40B4-BE49-F238E27FC236}">
                <a16:creationId xmlns:a16="http://schemas.microsoft.com/office/drawing/2014/main" id="{1045F475-D791-2E86-CC0B-39C903C1C181}"/>
              </a:ext>
            </a:extLst>
          </p:cNvPr>
          <p:cNvSpPr txBox="1"/>
          <p:nvPr/>
        </p:nvSpPr>
        <p:spPr>
          <a:xfrm>
            <a:off x="663819" y="486414"/>
            <a:ext cx="7304029" cy="346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333" dirty="0">
                <a:solidFill>
                  <a:srgbClr val="2FADAB"/>
                </a:solidFill>
                <a:latin typeface="Raleway"/>
              </a:rPr>
              <a:t>Additional</a:t>
            </a:r>
            <a:r>
              <a:rPr lang="en-US" sz="2333" b="1" dirty="0">
                <a:solidFill>
                  <a:srgbClr val="2FADAB"/>
                </a:solidFill>
                <a:latin typeface="Raleway"/>
              </a:rPr>
              <a:t> CEC WG Recommendations </a:t>
            </a:r>
            <a:endParaRPr lang="en-US" sz="2333" dirty="0">
              <a:solidFill>
                <a:srgbClr val="2FADAB"/>
              </a:solidFill>
              <a:latin typeface="Raleway 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6944C5-8A0F-EF32-7A0F-54156EB82942}"/>
              </a:ext>
            </a:extLst>
          </p:cNvPr>
          <p:cNvSpPr txBox="1"/>
          <p:nvPr/>
        </p:nvSpPr>
        <p:spPr>
          <a:xfrm>
            <a:off x="914399" y="2450074"/>
            <a:ext cx="9870831" cy="140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Reduce reporting requirements for QC determination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Streamline QC approval criteria; </a:t>
            </a:r>
            <a:r>
              <a:rPr lang="en-US" spc="7" dirty="0">
                <a:solidFill>
                  <a:srgbClr val="2FADAB"/>
                </a:solidFill>
                <a:latin typeface="Open Sans"/>
              </a:rPr>
              <a:t>check-list of items required (data and/or tables)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pc="7" dirty="0">
                <a:solidFill>
                  <a:srgbClr val="444444"/>
                </a:solidFill>
                <a:latin typeface="Open Sans"/>
              </a:rPr>
              <a:t>Consistent QC framework and methodology; </a:t>
            </a:r>
            <a:r>
              <a:rPr lang="en-US" spc="7" dirty="0">
                <a:solidFill>
                  <a:srgbClr val="2FADAB"/>
                </a:solidFill>
                <a:latin typeface="Open Sans"/>
              </a:rPr>
              <a:t>above check-list, plus standard reporting</a:t>
            </a:r>
          </a:p>
          <a:p>
            <a:pPr marL="244700" lvl="1" indent="-122350">
              <a:lnSpc>
                <a:spcPts val="1224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spc="7" dirty="0">
                <a:solidFill>
                  <a:srgbClr val="444444"/>
                </a:solidFill>
                <a:latin typeface="Open Sans"/>
              </a:rPr>
              <a:t>Reduce the threshold for mid-year QC updates; </a:t>
            </a:r>
            <a:r>
              <a:rPr lang="en-US" sz="1400" spc="7" dirty="0">
                <a:solidFill>
                  <a:srgbClr val="2FADAB"/>
                </a:solidFill>
                <a:latin typeface="Open Sans"/>
              </a:rPr>
              <a:t>template to complete with hourly capability profiles</a:t>
            </a:r>
            <a:endParaRPr lang="en-US" sz="1400" spc="7" dirty="0">
              <a:solidFill>
                <a:srgbClr val="444444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158039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15532</TotalTime>
  <Words>687</Words>
  <Application>Microsoft Macintosh PowerPoint</Application>
  <PresentationFormat>Widescreen</PresentationFormat>
  <Paragraphs>94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Arimo</vt:lpstr>
      <vt:lpstr>Wingdings</vt:lpstr>
      <vt:lpstr>Raleway</vt:lpstr>
      <vt:lpstr>Calibri Light</vt:lpstr>
      <vt:lpstr>Arial</vt:lpstr>
      <vt:lpstr>Open Sans</vt:lpstr>
      <vt:lpstr>Open Sans Bold</vt:lpstr>
      <vt:lpstr>Raleway Bold</vt:lpstr>
      <vt:lpstr>Calibri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Ricouard</dc:creator>
  <cp:lastModifiedBy>Nicolette Sowa</cp:lastModifiedBy>
  <cp:revision>26</cp:revision>
  <dcterms:created xsi:type="dcterms:W3CDTF">2022-05-12T17:32:43Z</dcterms:created>
  <dcterms:modified xsi:type="dcterms:W3CDTF">2023-08-08T23:31:09Z</dcterms:modified>
</cp:coreProperties>
</file>