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1" r:id="rId6"/>
    <p:sldMasterId id="2147483682" r:id="rId7"/>
    <p:sldMasterId id="2147483678" r:id="rId8"/>
    <p:sldMasterId id="2147483679" r:id="rId9"/>
  </p:sldMasterIdLst>
  <p:notesMasterIdLst>
    <p:notesMasterId r:id="rId28"/>
  </p:notesMasterIdLst>
  <p:handoutMasterIdLst>
    <p:handoutMasterId r:id="rId29"/>
  </p:handoutMasterIdLst>
  <p:sldIdLst>
    <p:sldId id="256" r:id="rId10"/>
    <p:sldId id="3027" r:id="rId11"/>
    <p:sldId id="3039" r:id="rId12"/>
    <p:sldId id="3040" r:id="rId13"/>
    <p:sldId id="3041" r:id="rId14"/>
    <p:sldId id="3037" r:id="rId15"/>
    <p:sldId id="272" r:id="rId16"/>
    <p:sldId id="283" r:id="rId17"/>
    <p:sldId id="284" r:id="rId18"/>
    <p:sldId id="289" r:id="rId19"/>
    <p:sldId id="285" r:id="rId20"/>
    <p:sldId id="290" r:id="rId21"/>
    <p:sldId id="3038" r:id="rId22"/>
    <p:sldId id="3043" r:id="rId23"/>
    <p:sldId id="3036" r:id="rId24"/>
    <p:sldId id="3042" r:id="rId25"/>
    <p:sldId id="988" r:id="rId26"/>
    <p:sldId id="303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75" d="100"/>
          <a:sy n="75" d="100"/>
        </p:scale>
        <p:origin x="77" y="283"/>
      </p:cViewPr>
      <p:guideLst/>
    </p:cSldViewPr>
  </p:slideViewPr>
  <p:outlineViewPr>
    <p:cViewPr>
      <p:scale>
        <a:sx n="33" d="100"/>
        <a:sy n="33" d="100"/>
      </p:scale>
      <p:origin x="0" y="-667"/>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32" d="100"/>
          <a:sy n="132" d="100"/>
        </p:scale>
        <p:origin x="181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DA9F5774-C678-1E48-A23B-1680A328FA46}" type="datetimeFigureOut">
              <a:rPr lang="en-US" smtClean="0"/>
              <a:t>10/5/2023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A5CF69-AC20-4D4D-9770-B6BEBB357282}" type="slidenum">
              <a:rPr lang="en-US" smtClean="0"/>
              <a:t>‹#›</a:t>
            </a:fld>
            <a:endParaRPr lang="en-US"/>
          </a:p>
        </p:txBody>
      </p:sp>
    </p:spTree>
    <p:extLst>
      <p:ext uri="{BB962C8B-B14F-4D97-AF65-F5344CB8AC3E}">
        <p14:creationId xmlns:p14="http://schemas.microsoft.com/office/powerpoint/2010/main" val="214737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80CE468-BD03-B649-8E6C-392373B14A1D}"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7B0B1-BEA2-8948-A557-11B4BDB90777}" type="slidenum">
              <a:rPr lang="en-US" smtClean="0"/>
              <a:t>‹#›</a:t>
            </a:fld>
            <a:endParaRPr lang="en-US"/>
          </a:p>
        </p:txBody>
      </p:sp>
    </p:spTree>
    <p:extLst>
      <p:ext uri="{BB962C8B-B14F-4D97-AF65-F5344CB8AC3E}">
        <p14:creationId xmlns:p14="http://schemas.microsoft.com/office/powerpoint/2010/main" val="83065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7B0B1-BEA2-8948-A557-11B4BDB90777}" type="slidenum">
              <a:rPr lang="en-US" smtClean="0"/>
              <a:t>1</a:t>
            </a:fld>
            <a:endParaRPr lang="en-US"/>
          </a:p>
        </p:txBody>
      </p:sp>
    </p:spTree>
    <p:extLst>
      <p:ext uri="{BB962C8B-B14F-4D97-AF65-F5344CB8AC3E}">
        <p14:creationId xmlns:p14="http://schemas.microsoft.com/office/powerpoint/2010/main" val="168164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FCF-0E11-470B-967F-CC5B59399856}" type="slidenum">
              <a:rPr lang="en-US" smtClean="0"/>
              <a:t>17</a:t>
            </a:fld>
            <a:endParaRPr lang="en-US"/>
          </a:p>
        </p:txBody>
      </p:sp>
    </p:spTree>
    <p:extLst>
      <p:ext uri="{BB962C8B-B14F-4D97-AF65-F5344CB8AC3E}">
        <p14:creationId xmlns:p14="http://schemas.microsoft.com/office/powerpoint/2010/main" val="385649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18</a:t>
            </a:fld>
            <a:endParaRPr lang="en-US"/>
          </a:p>
        </p:txBody>
      </p:sp>
    </p:spTree>
    <p:extLst>
      <p:ext uri="{BB962C8B-B14F-4D97-AF65-F5344CB8AC3E}">
        <p14:creationId xmlns:p14="http://schemas.microsoft.com/office/powerpoint/2010/main" val="1263344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7A8FD6-7F64-5E4C-97B1-FE11FAAD89FA}" type="datetime1">
              <a:rPr lang="en-US" smtClean="0"/>
              <a:t>10/4/2023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endParaRPr lang="en-US" dirty="0"/>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190221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ODS Layout 1">
    <p:spTree>
      <p:nvGrpSpPr>
        <p:cNvPr id="1" name=""/>
        <p:cNvGrpSpPr/>
        <p:nvPr/>
      </p:nvGrpSpPr>
      <p:grpSpPr>
        <a:xfrm>
          <a:off x="0" y="0"/>
          <a:ext cx="0" cy="0"/>
          <a:chOff x="0" y="0"/>
          <a:chExt cx="0" cy="0"/>
        </a:xfrm>
      </p:grpSpPr>
      <p:sp>
        <p:nvSpPr>
          <p:cNvPr id="2" name="Title 1"/>
          <p:cNvSpPr>
            <a:spLocks noGrp="1"/>
          </p:cNvSpPr>
          <p:nvPr>
            <p:ph type="title" idx="1"/>
          </p:nvPr>
        </p:nvSpPr>
        <p:spPr>
          <a:xfrm>
            <a:off x="304800" y="228600"/>
            <a:ext cx="11582400" cy="535940"/>
          </a:xfrm>
        </p:spPr>
        <p:txBody>
          <a:bodyPr/>
          <a:lstStyle/>
          <a:p>
            <a:r>
              <a:rPr lang="en-US"/>
              <a:t>Click to add title</a:t>
            </a:r>
          </a:p>
        </p:txBody>
      </p:sp>
      <p:sp>
        <p:nvSpPr>
          <p:cNvPr id="3" name="Picture Placeholder 1"/>
          <p:cNvSpPr>
            <a:spLocks noGrp="1"/>
          </p:cNvSpPr>
          <p:nvPr>
            <p:ph type="pic" idx="2"/>
          </p:nvPr>
        </p:nvSpPr>
        <p:spPr>
          <a:xfrm>
            <a:off x="304800" y="828040"/>
            <a:ext cx="11582400" cy="5029200"/>
          </a:xfrm>
        </p:spPr>
      </p:sp>
      <p:sp>
        <p:nvSpPr>
          <p:cNvPr id="4" name="Slide Number Placeholder"/>
          <p:cNvSpPr>
            <a:spLocks noGrp="1"/>
          </p:cNvSpPr>
          <p:nvPr>
            <p:ph type="sldNum" sz="quarter" idx="3"/>
          </p:nvPr>
        </p:nvSpPr>
        <p:spPr>
          <a:xfrm>
            <a:off x="8991600" y="6362700"/>
            <a:ext cx="2895600" cy="266700"/>
          </a:xfrm>
        </p:spPr>
        <p:txBody>
          <a:bodyPr/>
          <a:lstStyle/>
          <a:p>
            <a:fld id="{B4E0131B-11D7-493B-9ABF-474EEA583A81}" type="slidenum">
              <a:rPr lang="en-US" smtClean="0"/>
              <a:pPr/>
              <a:t>‹#›</a:t>
            </a:fld>
            <a:endParaRPr lang="en-US"/>
          </a:p>
        </p:txBody>
      </p:sp>
    </p:spTree>
    <p:extLst>
      <p:ext uri="{BB962C8B-B14F-4D97-AF65-F5344CB8AC3E}">
        <p14:creationId xmlns:p14="http://schemas.microsoft.com/office/powerpoint/2010/main" val="404179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F3659F-A2A4-4174-B133-5EFE985E6163}" type="datetime1">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pic>
        <p:nvPicPr>
          <p:cNvPr id="7" name="Picture 6" descr="2017_CEC Power Point Template_BW-7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9" y="0"/>
            <a:ext cx="12189331" cy="6858000"/>
          </a:xfrm>
          <a:prstGeom prst="rect">
            <a:avLst/>
          </a:prstGeom>
        </p:spPr>
      </p:pic>
    </p:spTree>
    <p:extLst>
      <p:ext uri="{BB962C8B-B14F-4D97-AF65-F5344CB8AC3E}">
        <p14:creationId xmlns:p14="http://schemas.microsoft.com/office/powerpoint/2010/main" val="3386760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AEF258-FE05-9A40-ABEB-3CEFD609CF46}"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dirty="0"/>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3816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D0696-7CCE-494F-A431-EAFE08099352}"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2073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386C1D-959B-6C44-9D8E-1EBE83060B83}"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64450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4909F6-C5C0-404A-8B68-383F4730A3E4}"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CD1BE-76F0-964D-BEB4-4B9A284D890B}" type="slidenum">
              <a:rPr lang="en-US" smtClean="0"/>
              <a:pPr/>
              <a:t>‹#›</a:t>
            </a:fld>
            <a:endParaRPr lang="en-US"/>
          </a:p>
        </p:txBody>
      </p:sp>
    </p:spTree>
    <p:extLst>
      <p:ext uri="{BB962C8B-B14F-4D97-AF65-F5344CB8AC3E}">
        <p14:creationId xmlns:p14="http://schemas.microsoft.com/office/powerpoint/2010/main" val="33945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56507B-4CCB-9B49-A0AD-E20110655715}"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0EBB6-C900-684B-B96E-D78E525ADD2C}" type="slidenum">
              <a:rPr lang="en-US" smtClean="0"/>
              <a:t>‹#›</a:t>
            </a:fld>
            <a:endParaRPr lang="en-US"/>
          </a:p>
        </p:txBody>
      </p:sp>
    </p:spTree>
    <p:extLst>
      <p:ext uri="{BB962C8B-B14F-4D97-AF65-F5344CB8AC3E}">
        <p14:creationId xmlns:p14="http://schemas.microsoft.com/office/powerpoint/2010/main" val="123686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3D9BE262-3EE3-F74D-9197-E99064608A81}" type="datetime1">
              <a:rPr lang="en-US" smtClean="0"/>
              <a:t>10/4/2023</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114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7AC74B8-448C-2642-809F-1184DC1B0B1B}" type="datetime1">
              <a:rPr lang="en-US" smtClean="0"/>
              <a:t>10/4/2023</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Presenters:</a:t>
            </a:r>
          </a:p>
          <a:p>
            <a:pPr lvl="0"/>
            <a:r>
              <a:rPr lang="en-US" dirty="0"/>
              <a:t>Name 1</a:t>
            </a:r>
          </a:p>
          <a:p>
            <a:pPr lvl="0"/>
            <a:r>
              <a:rPr lang="en-US" dirty="0"/>
              <a:t>Name 2</a:t>
            </a:r>
          </a:p>
        </p:txBody>
      </p:sp>
    </p:spTree>
    <p:extLst>
      <p:ext uri="{BB962C8B-B14F-4D97-AF65-F5344CB8AC3E}">
        <p14:creationId xmlns:p14="http://schemas.microsoft.com/office/powerpoint/2010/main" val="58376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1438AE9-9170-C44D-B69D-85230FA628E5}" type="datetime1">
              <a:rPr lang="en-US" smtClean="0"/>
              <a:t>10/4/2023</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90278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F3659F-A2A4-4174-B133-5EFE985E6163}" type="datetime1">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pic>
        <p:nvPicPr>
          <p:cNvPr id="7" name="Picture 6" descr="2017_CEC Power Point Template_BW-7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9" y="0"/>
            <a:ext cx="12189331" cy="6858000"/>
          </a:xfrm>
          <a:prstGeom prst="rect">
            <a:avLst/>
          </a:prstGeom>
        </p:spPr>
      </p:pic>
    </p:spTree>
    <p:extLst>
      <p:ext uri="{BB962C8B-B14F-4D97-AF65-F5344CB8AC3E}">
        <p14:creationId xmlns:p14="http://schemas.microsoft.com/office/powerpoint/2010/main" val="245708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6C4852-C69A-3C46-A74D-F2D8C6D17F46}"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9364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91894-EB80-6048-AAFF-32CE04FEA1F0}"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510480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CA14F-C253-2C4B-BB94-A112B33202D4}"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23893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A639FC-0D0B-254C-A488-84C1053DC81E}"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55809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C8CC8-7D7E-0A4B-9437-745D5071E9C2}" type="datetime1">
              <a:rPr lang="en-US" smtClean="0"/>
              <a:t>10/4/2023</a:t>
            </a:fld>
            <a:endParaRPr lang="en-US"/>
          </a:p>
        </p:txBody>
      </p:sp>
    </p:spTree>
    <p:extLst>
      <p:ext uri="{BB962C8B-B14F-4D97-AF65-F5344CB8AC3E}">
        <p14:creationId xmlns:p14="http://schemas.microsoft.com/office/powerpoint/2010/main" val="1296627523"/>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4F360-0BA0-8540-B27B-28FBA28FADF7}" type="datetime1">
              <a:rPr lang="en-US" smtClean="0"/>
              <a:t>10/4/2023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44271938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 id="2147483690" r:id="rId4"/>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2">
                    <a:lumMod val="10000"/>
                  </a:schemeClr>
                </a:solidFill>
              </a:defRPr>
            </a:lvl1pPr>
          </a:lstStyle>
          <a:p>
            <a:fld id="{10562992-772B-3C4E-9810-F8ADBF4F57E7}" type="datetime1">
              <a:rPr lang="en-US" smtClean="0"/>
              <a:pPr/>
              <a:t>10/4/2023</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2">
                    <a:lumMod val="10000"/>
                  </a:schemeClr>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2">
                    <a:lumMod val="10000"/>
                  </a:schemeClr>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749497046"/>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88" r:id="rId5"/>
    <p:sldLayoutId id="2147483689" r:id="rId6"/>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E695F-21E5-C242-92E6-E78B31EE7C7E}" type="datetime1">
              <a:rPr lang="en-US" smtClean="0"/>
              <a:t>10/4/2023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219567250"/>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24D1D3D-27CC-A740-857C-D26C679943FF}" type="datetime1">
              <a:rPr lang="en-US" smtClean="0"/>
              <a:t>10/4/2023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CDCD1BE-76F0-964D-BEB4-4B9A284D890B}" type="slidenum">
              <a:rPr lang="en-US" smtClean="0"/>
              <a:pPr/>
              <a:t>‹#›</a:t>
            </a:fld>
            <a:endParaRPr lang="en-US"/>
          </a:p>
        </p:txBody>
      </p:sp>
    </p:spTree>
    <p:extLst>
      <p:ext uri="{BB962C8B-B14F-4D97-AF65-F5344CB8AC3E}">
        <p14:creationId xmlns:p14="http://schemas.microsoft.com/office/powerpoint/2010/main" val="1051358764"/>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C9D11-B800-8947-A108-C2AFD56D7B11}" type="datetime1">
              <a:rPr lang="en-US" smtClean="0"/>
              <a:t>10/4/2023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0EBB6-C900-684B-B96E-D78E525ADD2C}" type="slidenum">
              <a:rPr lang="en-US" smtClean="0"/>
              <a:t>‹#›</a:t>
            </a:fld>
            <a:endParaRPr lang="en-US"/>
          </a:p>
        </p:txBody>
      </p:sp>
    </p:spTree>
    <p:extLst>
      <p:ext uri="{BB962C8B-B14F-4D97-AF65-F5344CB8AC3E}">
        <p14:creationId xmlns:p14="http://schemas.microsoft.com/office/powerpoint/2010/main" val="308076826"/>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www.caiso.com/planning/Pages/ReliabilityRequirements/Default.aspx#Historical"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C183D7F6-B498-43B3-948B-1728B52AA6E4}">
                <adec:decorative xmlns:adec="http://schemas.microsoft.com/office/drawing/2017/decorative" val="1"/>
              </a:ext>
            </a:extLst>
          </p:cNvPr>
          <p:cNvSpPr>
            <a:spLocks noGrp="1"/>
          </p:cNvSpPr>
          <p:nvPr>
            <p:ph type="body" idx="1"/>
          </p:nvPr>
        </p:nvSpPr>
        <p:spPr>
          <a:xfrm>
            <a:off x="831850" y="5739861"/>
            <a:ext cx="10515600" cy="1118139"/>
          </a:xfrm>
        </p:spPr>
        <p:txBody>
          <a:bodyPr/>
          <a:lstStyle/>
          <a:p>
            <a:r>
              <a:rPr lang="en-US" sz="1800" dirty="0"/>
              <a:t>Lynn Marshall, Energy Assessments Division</a:t>
            </a:r>
          </a:p>
          <a:p>
            <a:r>
              <a:rPr lang="en-US" sz="1800" dirty="0"/>
              <a:t>October 12, 2024</a:t>
            </a:r>
          </a:p>
        </p:txBody>
      </p:sp>
      <p:sp>
        <p:nvSpPr>
          <p:cNvPr id="4" name="Title 3">
            <a:extLst>
              <a:ext uri="{C183D7F6-B498-43B3-948B-1728B52AA6E4}">
                <adec:decorative xmlns:adec="http://schemas.microsoft.com/office/drawing/2017/decorative" val="1"/>
              </a:ext>
            </a:extLst>
          </p:cNvPr>
          <p:cNvSpPr>
            <a:spLocks noGrp="1"/>
          </p:cNvSpPr>
          <p:nvPr>
            <p:ph type="title"/>
          </p:nvPr>
        </p:nvSpPr>
        <p:spPr>
          <a:xfrm>
            <a:off x="831850" y="4378047"/>
            <a:ext cx="10515600" cy="1356059"/>
          </a:xfrm>
        </p:spPr>
        <p:txBody>
          <a:bodyPr/>
          <a:lstStyle/>
          <a:p>
            <a:r>
              <a:rPr lang="en-US" sz="3600" b="1" dirty="0"/>
              <a:t>RA 2024 LSE Forecast Adjustments</a:t>
            </a:r>
            <a:br>
              <a:rPr lang="en-US" sz="3600" b="1" dirty="0"/>
            </a:br>
            <a:endParaRPr lang="en-US" sz="3600" dirty="0"/>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58240" y="1458413"/>
            <a:ext cx="10170160" cy="2378090"/>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r>
              <a:rPr lang="en-US" sz="1800" dirty="0">
                <a:solidFill>
                  <a:srgbClr val="002060"/>
                </a:solidFill>
                <a:latin typeface="Gotham HTF Book"/>
                <a:cs typeface="Gotham HTF Book"/>
              </a:rPr>
              <a:t>LSE forecasts are credited with a share of net additional achievable energy efficiency and fuel substitution (AAEE/FS) and some load modifying demand response (LMDR) to the extent that it is not accounted for in their forecasts</a:t>
            </a:r>
          </a:p>
          <a:p>
            <a:pPr marL="800100" lvl="1" indent="-342900">
              <a:buFont typeface="Arial" charset="0"/>
              <a:buChar char="•"/>
            </a:pPr>
            <a:r>
              <a:rPr lang="en-US" dirty="0">
                <a:solidFill>
                  <a:srgbClr val="002060"/>
                </a:solidFill>
                <a:latin typeface="Gotham HTF Book"/>
                <a:cs typeface="Gotham HTF Book"/>
              </a:rPr>
              <a:t>LSE share of incremental AAEE/FS is netted against amounts reported in their forecasts</a:t>
            </a:r>
          </a:p>
          <a:p>
            <a:pPr marL="800100" lvl="1" indent="-342900">
              <a:buFont typeface="Arial" charset="0"/>
              <a:buChar char="•"/>
            </a:pPr>
            <a:r>
              <a:rPr lang="en-US" dirty="0">
                <a:solidFill>
                  <a:srgbClr val="002060"/>
                </a:solidFill>
                <a:latin typeface="Gotham HTF Book"/>
                <a:cs typeface="Gotham HTF Book"/>
              </a:rPr>
              <a:t>CEC staff reviews other load modifiers (EE, BTM PV, fuel substitution, storage, or transportation electrification) in LSE forecasts for consistency with reference forecast.</a:t>
            </a:r>
          </a:p>
          <a:p>
            <a:pPr marL="800100" lvl="1" indent="-342900">
              <a:buFont typeface="Arial" charset="0"/>
              <a:buChar char="•"/>
            </a:pPr>
            <a:r>
              <a:rPr lang="en-US" dirty="0">
                <a:solidFill>
                  <a:srgbClr val="002060"/>
                </a:solidFill>
                <a:latin typeface="Gotham HTF Book"/>
              </a:rPr>
              <a:t>The SCE credits in non-summer months also include CPUC-directed procurement of specific front-of-the-meter storage resources that have not yet completed CAISO deliverability processes.</a:t>
            </a:r>
          </a:p>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a:xfrm>
            <a:off x="3065414" y="303083"/>
            <a:ext cx="7145387" cy="960035"/>
          </a:xfrm>
        </p:spPr>
        <p:txBody>
          <a:bodyPr>
            <a:normAutofit/>
          </a:bodyPr>
          <a:lstStyle/>
          <a:p>
            <a:pPr algn="l"/>
            <a:r>
              <a:rPr lang="en-US" cap="none" dirty="0">
                <a:solidFill>
                  <a:srgbClr val="254061"/>
                </a:solidFill>
                <a:latin typeface="Gotham HTF Medium"/>
                <a:cs typeface="Gotham HTF Medium"/>
              </a:rPr>
              <a:t>Load Modifier Adjustments</a:t>
            </a:r>
          </a:p>
        </p:txBody>
      </p:sp>
      <p:sp>
        <p:nvSpPr>
          <p:cNvPr id="2" name="Slide Number Placeholder 1"/>
          <p:cNvSpPr>
            <a:spLocks noGrp="1"/>
          </p:cNvSpPr>
          <p:nvPr>
            <p:ph type="sldNum" sz="quarter" idx="12"/>
          </p:nvPr>
        </p:nvSpPr>
        <p:spPr/>
        <p:txBody>
          <a:bodyPr/>
          <a:lstStyle/>
          <a:p>
            <a:fld id="{1BC924B7-EDFF-824B-BCE9-3FAD438598D0}" type="slidenum">
              <a:rPr lang="en-US" smtClean="0"/>
              <a:t>10</a:t>
            </a:fld>
            <a:endParaRPr lang="en-US"/>
          </a:p>
        </p:txBody>
      </p:sp>
      <p:sp>
        <p:nvSpPr>
          <p:cNvPr id="9" name="TextBox 8">
            <a:extLst>
              <a:ext uri="{FF2B5EF4-FFF2-40B4-BE49-F238E27FC236}">
                <a16:creationId xmlns:a16="http://schemas.microsoft.com/office/drawing/2014/main" id="{02537ACF-BA3A-FB81-D41A-8FE58C08B5D2}"/>
              </a:ext>
            </a:extLst>
          </p:cNvPr>
          <p:cNvSpPr txBox="1"/>
          <p:nvPr/>
        </p:nvSpPr>
        <p:spPr>
          <a:xfrm>
            <a:off x="2430684" y="3750295"/>
            <a:ext cx="6713316" cy="369332"/>
          </a:xfrm>
          <a:prstGeom prst="rect">
            <a:avLst/>
          </a:prstGeom>
          <a:noFill/>
        </p:spPr>
        <p:txBody>
          <a:bodyPr wrap="square">
            <a:spAutoFit/>
          </a:bodyPr>
          <a:lstStyle/>
          <a:p>
            <a:pPr lvl="1" algn="ctr"/>
            <a:r>
              <a:rPr lang="en-US" b="1" dirty="0">
                <a:solidFill>
                  <a:schemeClr val="accent1"/>
                </a:solidFill>
                <a:latin typeface="Gotham HTF Book"/>
                <a:cs typeface="Gotham HTF Book"/>
              </a:rPr>
              <a:t>Demand-Side Credits</a:t>
            </a:r>
            <a:endParaRPr lang="en-US" b="1" dirty="0">
              <a:solidFill>
                <a:schemeClr val="accent1">
                  <a:lumMod val="75000"/>
                </a:schemeClr>
              </a:solidFill>
              <a:latin typeface="Gotham HTF Book"/>
              <a:cs typeface="Gotham HTF Book"/>
            </a:endParaRPr>
          </a:p>
        </p:txBody>
      </p:sp>
      <p:pic>
        <p:nvPicPr>
          <p:cNvPr id="10" name="Picture 9">
            <a:extLst>
              <a:ext uri="{FF2B5EF4-FFF2-40B4-BE49-F238E27FC236}">
                <a16:creationId xmlns:a16="http://schemas.microsoft.com/office/drawing/2014/main" id="{7CF56424-2FEA-9815-9B87-5BD88FDC6408}"/>
              </a:ext>
            </a:extLst>
          </p:cNvPr>
          <p:cNvPicPr preferRelativeResize="0">
            <a:picLocks/>
          </p:cNvPicPr>
          <p:nvPr/>
        </p:nvPicPr>
        <p:blipFill>
          <a:blip r:embed="rId2"/>
          <a:stretch>
            <a:fillRect/>
          </a:stretch>
        </p:blipFill>
        <p:spPr>
          <a:xfrm>
            <a:off x="447040" y="4099926"/>
            <a:ext cx="11013440" cy="2099885"/>
          </a:xfrm>
          <a:prstGeom prst="rect">
            <a:avLst/>
          </a:prstGeom>
        </p:spPr>
      </p:pic>
    </p:spTree>
    <p:extLst>
      <p:ext uri="{BB962C8B-B14F-4D97-AF65-F5344CB8AC3E}">
        <p14:creationId xmlns:p14="http://schemas.microsoft.com/office/powerpoint/2010/main" val="1334390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463041"/>
            <a:ext cx="9372600" cy="1816099"/>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r>
              <a:rPr lang="en-US" dirty="0">
                <a:solidFill>
                  <a:srgbClr val="002060"/>
                </a:solidFill>
                <a:latin typeface="Gotham HTF Book"/>
                <a:cs typeface="Gotham HTF Book"/>
              </a:rPr>
              <a:t>If the sum of the adjusted forecasts differs from the service area reference forecast by more than 1%, the exceedance is allocated based on the share of an LSE’s adjusted forecast of total service area adjusted forecasts.</a:t>
            </a:r>
          </a:p>
          <a:p>
            <a:pPr algn="ctr"/>
            <a:endParaRPr lang="en-US" b="1" dirty="0">
              <a:solidFill>
                <a:srgbClr val="002060"/>
              </a:solidFill>
              <a:latin typeface="Gotham HTF Book"/>
              <a:cs typeface="Gotham HTF Book"/>
            </a:endParaRPr>
          </a:p>
          <a:p>
            <a:pPr algn="ctr"/>
            <a:r>
              <a:rPr lang="en-US" b="1" dirty="0">
                <a:solidFill>
                  <a:srgbClr val="002060"/>
                </a:solidFill>
                <a:latin typeface="Gotham HTF Book"/>
                <a:cs typeface="Gotham HTF Book"/>
              </a:rPr>
              <a:t>Monthly Coincident Peak P</a:t>
            </a:r>
            <a:r>
              <a:rPr lang="en-US" b="1" dirty="0">
                <a:solidFill>
                  <a:srgbClr val="002060"/>
                </a:solidFill>
                <a:latin typeface="Gotham HTF Book"/>
              </a:rPr>
              <a:t>ro-Rata Adjustment Percent by TAC</a:t>
            </a:r>
          </a:p>
          <a:p>
            <a:endParaRPr lang="en-US" dirty="0">
              <a:solidFill>
                <a:schemeClr val="accent1">
                  <a:lumMod val="75000"/>
                </a:schemeClr>
              </a:solidFill>
              <a:latin typeface="Gotham HTF Book"/>
              <a:cs typeface="Gotham HTF Book"/>
            </a:endParaRPr>
          </a:p>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p:txBody>
          <a:bodyPr>
            <a:normAutofit/>
          </a:bodyPr>
          <a:lstStyle/>
          <a:p>
            <a:pPr algn="ctr"/>
            <a:r>
              <a:rPr lang="en-US" b="1" cap="none" dirty="0">
                <a:solidFill>
                  <a:srgbClr val="254061"/>
                </a:solidFill>
                <a:latin typeface="Gotham HTF Medium"/>
                <a:cs typeface="Gotham HTF Medium"/>
              </a:rPr>
              <a:t>Pro-Rata Adjustment </a:t>
            </a:r>
          </a:p>
        </p:txBody>
      </p:sp>
      <p:sp>
        <p:nvSpPr>
          <p:cNvPr id="2" name="Slide Number Placeholder 1"/>
          <p:cNvSpPr>
            <a:spLocks noGrp="1"/>
          </p:cNvSpPr>
          <p:nvPr>
            <p:ph type="sldNum" sz="quarter" idx="12"/>
          </p:nvPr>
        </p:nvSpPr>
        <p:spPr/>
        <p:txBody>
          <a:bodyPr/>
          <a:lstStyle/>
          <a:p>
            <a:fld id="{1BC924B7-EDFF-824B-BCE9-3FAD438598D0}" type="slidenum">
              <a:rPr lang="en-US" smtClean="0"/>
              <a:t>11</a:t>
            </a:fld>
            <a:endParaRPr lang="en-US"/>
          </a:p>
        </p:txBody>
      </p:sp>
      <p:pic>
        <p:nvPicPr>
          <p:cNvPr id="3" name="Picture 2">
            <a:extLst>
              <a:ext uri="{FF2B5EF4-FFF2-40B4-BE49-F238E27FC236}">
                <a16:creationId xmlns:a16="http://schemas.microsoft.com/office/drawing/2014/main" id="{D6CBEEC3-9E16-0B48-E83A-BC9AB1A930F4}"/>
              </a:ext>
            </a:extLst>
          </p:cNvPr>
          <p:cNvPicPr>
            <a:picLocks noChangeAspect="1"/>
          </p:cNvPicPr>
          <p:nvPr/>
        </p:nvPicPr>
        <p:blipFill>
          <a:blip r:embed="rId2"/>
          <a:stretch>
            <a:fillRect/>
          </a:stretch>
        </p:blipFill>
        <p:spPr>
          <a:xfrm>
            <a:off x="1558290" y="3578861"/>
            <a:ext cx="8892540" cy="1143000"/>
          </a:xfrm>
          <a:prstGeom prst="rect">
            <a:avLst/>
          </a:prstGeom>
        </p:spPr>
      </p:pic>
    </p:spTree>
    <p:extLst>
      <p:ext uri="{BB962C8B-B14F-4D97-AF65-F5344CB8AC3E}">
        <p14:creationId xmlns:p14="http://schemas.microsoft.com/office/powerpoint/2010/main" val="124397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981200" y="1553593"/>
            <a:ext cx="8229600" cy="457257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p:txBody>
          <a:bodyPr>
            <a:noAutofit/>
          </a:bodyPr>
          <a:lstStyle/>
          <a:p>
            <a:pPr algn="ctr"/>
            <a:r>
              <a:rPr lang="en-US" sz="2800" b="1" cap="none" dirty="0">
                <a:solidFill>
                  <a:srgbClr val="254061"/>
                </a:solidFill>
                <a:latin typeface="Gotham HTF Medium"/>
                <a:cs typeface="Gotham HTF Medium"/>
              </a:rPr>
              <a:t>Summary of 2024 CPUC-Jurisdictional Forecast Adjustments</a:t>
            </a:r>
            <a:endParaRPr lang="en-US" sz="2400" b="1" cap="none" dirty="0">
              <a:solidFill>
                <a:srgbClr val="254061"/>
              </a:solidFill>
              <a:latin typeface="Gotham HTF Medium"/>
              <a:cs typeface="Gotham HTF Medium"/>
            </a:endParaRPr>
          </a:p>
        </p:txBody>
      </p:sp>
      <p:sp>
        <p:nvSpPr>
          <p:cNvPr id="3" name="Slide Number Placeholder 2"/>
          <p:cNvSpPr>
            <a:spLocks noGrp="1"/>
          </p:cNvSpPr>
          <p:nvPr>
            <p:ph type="sldNum" sz="quarter" idx="12"/>
          </p:nvPr>
        </p:nvSpPr>
        <p:spPr/>
        <p:txBody>
          <a:bodyPr/>
          <a:lstStyle/>
          <a:p>
            <a:fld id="{1BC924B7-EDFF-824B-BCE9-3FAD438598D0}" type="slidenum">
              <a:rPr lang="en-US" smtClean="0"/>
              <a:t>12</a:t>
            </a:fld>
            <a:endParaRPr lang="en-US" dirty="0"/>
          </a:p>
        </p:txBody>
      </p:sp>
      <p:pic>
        <p:nvPicPr>
          <p:cNvPr id="4" name="Picture 3">
            <a:extLst>
              <a:ext uri="{FF2B5EF4-FFF2-40B4-BE49-F238E27FC236}">
                <a16:creationId xmlns:a16="http://schemas.microsoft.com/office/drawing/2014/main" id="{73E709EC-4320-1FF0-D4D0-CF44834C747D}"/>
              </a:ext>
            </a:extLst>
          </p:cNvPr>
          <p:cNvPicPr preferRelativeResize="0">
            <a:picLocks/>
          </p:cNvPicPr>
          <p:nvPr/>
        </p:nvPicPr>
        <p:blipFill>
          <a:blip r:embed="rId2"/>
          <a:stretch>
            <a:fillRect/>
          </a:stretch>
        </p:blipFill>
        <p:spPr>
          <a:xfrm>
            <a:off x="688932" y="1502101"/>
            <a:ext cx="10862988" cy="4973934"/>
          </a:xfrm>
          <a:prstGeom prst="rect">
            <a:avLst/>
          </a:prstGeom>
        </p:spPr>
      </p:pic>
    </p:spTree>
    <p:extLst>
      <p:ext uri="{BB962C8B-B14F-4D97-AF65-F5344CB8AC3E}">
        <p14:creationId xmlns:p14="http://schemas.microsoft.com/office/powerpoint/2010/main" val="291619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1C52F2-95C1-1082-F30C-B46C10598D29}"/>
              </a:ext>
            </a:extLst>
          </p:cNvPr>
          <p:cNvSpPr>
            <a:spLocks noGrp="1"/>
          </p:cNvSpPr>
          <p:nvPr>
            <p:ph type="title"/>
          </p:nvPr>
        </p:nvSpPr>
        <p:spPr/>
        <p:txBody>
          <a:bodyPr/>
          <a:lstStyle/>
          <a:p>
            <a:r>
              <a:rPr lang="en-US" dirty="0"/>
              <a:t>Slice of Day Forecasts</a:t>
            </a:r>
          </a:p>
        </p:txBody>
      </p:sp>
      <p:sp>
        <p:nvSpPr>
          <p:cNvPr id="5" name="Slide Number Placeholder 4">
            <a:extLst>
              <a:ext uri="{FF2B5EF4-FFF2-40B4-BE49-F238E27FC236}">
                <a16:creationId xmlns:a16="http://schemas.microsoft.com/office/drawing/2014/main" id="{E74D871C-B883-D059-7995-862DD7CE7783}"/>
              </a:ext>
            </a:extLst>
          </p:cNvPr>
          <p:cNvSpPr>
            <a:spLocks noGrp="1"/>
          </p:cNvSpPr>
          <p:nvPr>
            <p:ph type="sldNum" sz="quarter" idx="4294967295"/>
          </p:nvPr>
        </p:nvSpPr>
        <p:spPr>
          <a:xfrm>
            <a:off x="10431463" y="6462713"/>
            <a:ext cx="1760537" cy="365125"/>
          </a:xfrm>
        </p:spPr>
        <p:txBody>
          <a:bodyPr/>
          <a:lstStyle/>
          <a:p>
            <a:fld id="{005C4985-ACD0-2B4C-8981-36243250F268}" type="slidenum">
              <a:rPr lang="en-US" smtClean="0"/>
              <a:t>13</a:t>
            </a:fld>
            <a:endParaRPr lang="en-US"/>
          </a:p>
        </p:txBody>
      </p:sp>
    </p:spTree>
    <p:extLst>
      <p:ext uri="{BB962C8B-B14F-4D97-AF65-F5344CB8AC3E}">
        <p14:creationId xmlns:p14="http://schemas.microsoft.com/office/powerpoint/2010/main" val="250693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C6-34AD-377C-DE50-860A94E7126E}"/>
              </a:ext>
            </a:extLst>
          </p:cNvPr>
          <p:cNvSpPr>
            <a:spLocks noGrp="1"/>
          </p:cNvSpPr>
          <p:nvPr>
            <p:ph type="title"/>
          </p:nvPr>
        </p:nvSpPr>
        <p:spPr>
          <a:xfrm>
            <a:off x="1399822" y="237067"/>
            <a:ext cx="9953978" cy="1038840"/>
          </a:xfrm>
        </p:spPr>
        <p:txBody>
          <a:bodyPr>
            <a:normAutofit/>
          </a:bodyPr>
          <a:lstStyle/>
          <a:p>
            <a:r>
              <a:rPr lang="en-US" b="1" dirty="0"/>
              <a:t>Hourly Results</a:t>
            </a:r>
            <a:endParaRPr lang="en-US" dirty="0"/>
          </a:p>
        </p:txBody>
      </p:sp>
      <p:sp>
        <p:nvSpPr>
          <p:cNvPr id="5" name="Content Placeholder 4">
            <a:extLst>
              <a:ext uri="{FF2B5EF4-FFF2-40B4-BE49-F238E27FC236}">
                <a16:creationId xmlns:a16="http://schemas.microsoft.com/office/drawing/2014/main" id="{3334DEE4-AD02-DA2E-4D81-22C4CB654796}"/>
              </a:ext>
            </a:extLst>
          </p:cNvPr>
          <p:cNvSpPr>
            <a:spLocks noGrp="1"/>
          </p:cNvSpPr>
          <p:nvPr>
            <p:ph idx="1"/>
          </p:nvPr>
        </p:nvSpPr>
        <p:spPr>
          <a:xfrm>
            <a:off x="1119011" y="1410956"/>
            <a:ext cx="9953978" cy="4766560"/>
          </a:xfrm>
        </p:spPr>
        <p:txBody>
          <a:bodyPr>
            <a:normAutofit/>
          </a:bodyPr>
          <a:lstStyle/>
          <a:p>
            <a:r>
              <a:rPr lang="en-US" dirty="0"/>
              <a:t>CEC provided individual adjusted demand forecasts to LSEs including:</a:t>
            </a:r>
          </a:p>
          <a:p>
            <a:pPr lvl="1"/>
            <a:r>
              <a:rPr lang="en-US" dirty="0"/>
              <a:t>Hourly and peak forecast file</a:t>
            </a:r>
          </a:p>
          <a:p>
            <a:pPr lvl="1"/>
            <a:r>
              <a:rPr lang="en-US" dirty="0"/>
              <a:t>Month-ahead forecast template for reporting load migration and showing noncoincident monthly peaks for CAISO CRR allocations.</a:t>
            </a:r>
          </a:p>
          <a:p>
            <a:pPr>
              <a:lnSpc>
                <a:spcPct val="120000"/>
              </a:lnSpc>
            </a:pPr>
            <a:r>
              <a:rPr lang="en-US" dirty="0"/>
              <a:t>Aggregate adjustment results are posted on the CPUC RA compliance page.</a:t>
            </a:r>
          </a:p>
          <a:p>
            <a:pPr lvl="1">
              <a:lnSpc>
                <a:spcPct val="120000"/>
              </a:lnSpc>
            </a:pPr>
            <a:r>
              <a:rPr lang="en-US" dirty="0"/>
              <a:t>The hourly reference forecasts for Slice of Day are on the “1. TAC and CPUC Hourly Forecast” sheet.</a:t>
            </a:r>
          </a:p>
          <a:p>
            <a:pPr lvl="1">
              <a:lnSpc>
                <a:spcPct val="120000"/>
              </a:lnSpc>
            </a:pPr>
            <a:r>
              <a:rPr lang="en-US" dirty="0"/>
              <a:t>The aggregated LSE Slice of Day forecasts are on the “4. LSE Hourly Forecasts” sheet.</a:t>
            </a:r>
          </a:p>
          <a:p>
            <a:pPr marL="457200" lvl="1" indent="0">
              <a:buNone/>
            </a:pPr>
            <a:endParaRPr lang="en-US" sz="1800" dirty="0"/>
          </a:p>
          <a:p>
            <a:pPr marL="457200" lvl="1" indent="0">
              <a:buNone/>
            </a:pPr>
            <a:endParaRPr lang="en-US" dirty="0"/>
          </a:p>
        </p:txBody>
      </p:sp>
    </p:spTree>
    <p:extLst>
      <p:ext uri="{BB962C8B-B14F-4D97-AF65-F5344CB8AC3E}">
        <p14:creationId xmlns:p14="http://schemas.microsoft.com/office/powerpoint/2010/main" val="328649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C6-34AD-377C-DE50-860A94E7126E}"/>
              </a:ext>
            </a:extLst>
          </p:cNvPr>
          <p:cNvSpPr>
            <a:spLocks noGrp="1"/>
          </p:cNvSpPr>
          <p:nvPr>
            <p:ph type="title"/>
          </p:nvPr>
        </p:nvSpPr>
        <p:spPr>
          <a:xfrm>
            <a:off x="1399822" y="237067"/>
            <a:ext cx="10517858" cy="1038840"/>
          </a:xfrm>
        </p:spPr>
        <p:txBody>
          <a:bodyPr>
            <a:normAutofit fontScale="90000"/>
          </a:bodyPr>
          <a:lstStyle/>
          <a:p>
            <a:r>
              <a:rPr lang="en-US" b="1" dirty="0"/>
              <a:t>Hourly Forecast Adjustment Process</a:t>
            </a:r>
            <a:br>
              <a:rPr lang="en-US" dirty="0"/>
            </a:br>
            <a:endParaRPr lang="en-US" dirty="0"/>
          </a:p>
        </p:txBody>
      </p:sp>
      <p:sp>
        <p:nvSpPr>
          <p:cNvPr id="5" name="Content Placeholder 4">
            <a:extLst>
              <a:ext uri="{FF2B5EF4-FFF2-40B4-BE49-F238E27FC236}">
                <a16:creationId xmlns:a16="http://schemas.microsoft.com/office/drawing/2014/main" id="{3334DEE4-AD02-DA2E-4D81-22C4CB654796}"/>
              </a:ext>
            </a:extLst>
          </p:cNvPr>
          <p:cNvSpPr>
            <a:spLocks noGrp="1"/>
          </p:cNvSpPr>
          <p:nvPr>
            <p:ph idx="1"/>
          </p:nvPr>
        </p:nvSpPr>
        <p:spPr>
          <a:xfrm>
            <a:off x="1119011" y="1275907"/>
            <a:ext cx="9953978" cy="4901609"/>
          </a:xfrm>
        </p:spPr>
        <p:txBody>
          <a:bodyPr>
            <a:normAutofit fontScale="92500" lnSpcReduction="10000"/>
          </a:bodyPr>
          <a:lstStyle/>
          <a:p>
            <a:pPr marL="914400" lvl="1" indent="-457200">
              <a:buFont typeface="+mj-lt"/>
              <a:buAutoNum type="arabicPeriod"/>
            </a:pPr>
            <a:r>
              <a:rPr lang="en-US" dirty="0"/>
              <a:t>Apply transmission and UFE losses to submitted forecasts.</a:t>
            </a:r>
          </a:p>
          <a:p>
            <a:pPr marL="914400" lvl="1" indent="-457200">
              <a:buFont typeface="+mj-lt"/>
              <a:buAutoNum type="arabicPeriod"/>
            </a:pPr>
            <a:r>
              <a:rPr lang="en-US" dirty="0"/>
              <a:t>Calculate hourly coincidence factors using historic loads. These account for differences between the LSE’s load shape on the system peak day and the LSE’s peak day.</a:t>
            </a:r>
          </a:p>
          <a:p>
            <a:pPr marL="914400" lvl="1" indent="-457200">
              <a:buFont typeface="+mj-lt"/>
              <a:buAutoNum type="arabicPeriod"/>
            </a:pPr>
            <a:r>
              <a:rPr lang="en-US" dirty="0"/>
              <a:t>Apply a load-stretching algorithm to transform the LSE’s load shape (with hourly coincidence adjustment), to fit the adjusted monthly peak and energy from the monthly peak forecast evaluation. </a:t>
            </a:r>
          </a:p>
          <a:p>
            <a:pPr lvl="2"/>
            <a:r>
              <a:rPr lang="en-US" dirty="0"/>
              <a:t>Coincidence factors were selected to reflect the LSEs’ typical load shape on high load days and can equal or exceed 1. </a:t>
            </a:r>
          </a:p>
          <a:p>
            <a:pPr marL="914400" lvl="1" indent="-457200">
              <a:buFont typeface="+mj-lt"/>
              <a:buAutoNum type="arabicPeriod"/>
            </a:pPr>
            <a:r>
              <a:rPr lang="en-US" dirty="0"/>
              <a:t>Calibrate peak hours to the coincident peak hour forecast from monthly peak forecasts if needed.</a:t>
            </a:r>
          </a:p>
          <a:p>
            <a:pPr marL="914400" lvl="1" indent="-457200">
              <a:buFont typeface="+mj-lt"/>
              <a:buAutoNum type="arabicPeriod"/>
            </a:pPr>
            <a:r>
              <a:rPr lang="en-US" dirty="0"/>
              <a:t>Apply hourly demand-side credits. This includes AAEE/FS, LMDR, and in SCE, IFOM storage as directed by CPUC.  </a:t>
            </a:r>
          </a:p>
          <a:p>
            <a:pPr marL="914400" lvl="1" indent="-457200">
              <a:buFont typeface="+mj-lt"/>
              <a:buAutoNum type="arabicPeriod"/>
            </a:pPr>
            <a:r>
              <a:rPr lang="en-US" dirty="0"/>
              <a:t>Apply pro-rata adjustment to within 1% of 2022 IEPR 1-in-2 hourly forecast for the monthly coincident peak day, by TAC.</a:t>
            </a:r>
          </a:p>
        </p:txBody>
      </p:sp>
    </p:spTree>
    <p:extLst>
      <p:ext uri="{BB962C8B-B14F-4D97-AF65-F5344CB8AC3E}">
        <p14:creationId xmlns:p14="http://schemas.microsoft.com/office/powerpoint/2010/main" val="639072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C6-34AD-377C-DE50-860A94E7126E}"/>
              </a:ext>
            </a:extLst>
          </p:cNvPr>
          <p:cNvSpPr>
            <a:spLocks noGrp="1"/>
          </p:cNvSpPr>
          <p:nvPr>
            <p:ph type="title"/>
          </p:nvPr>
        </p:nvSpPr>
        <p:spPr>
          <a:xfrm>
            <a:off x="1399822" y="237067"/>
            <a:ext cx="9953978" cy="1038840"/>
          </a:xfrm>
        </p:spPr>
        <p:txBody>
          <a:bodyPr>
            <a:normAutofit fontScale="90000"/>
          </a:bodyPr>
          <a:lstStyle/>
          <a:p>
            <a:br>
              <a:rPr lang="en-US" b="1" dirty="0"/>
            </a:br>
            <a:r>
              <a:rPr lang="en-US" b="1" dirty="0"/>
              <a:t>Hourly Coincidence and Load Shape Modification</a:t>
            </a:r>
            <a:br>
              <a:rPr lang="en-US" dirty="0"/>
            </a:br>
            <a:endParaRPr lang="en-US" dirty="0"/>
          </a:p>
        </p:txBody>
      </p:sp>
      <p:sp>
        <p:nvSpPr>
          <p:cNvPr id="5" name="Content Placeholder 4">
            <a:extLst>
              <a:ext uri="{FF2B5EF4-FFF2-40B4-BE49-F238E27FC236}">
                <a16:creationId xmlns:a16="http://schemas.microsoft.com/office/drawing/2014/main" id="{3334DEE4-AD02-DA2E-4D81-22C4CB654796}"/>
              </a:ext>
            </a:extLst>
          </p:cNvPr>
          <p:cNvSpPr>
            <a:spLocks noGrp="1"/>
          </p:cNvSpPr>
          <p:nvPr>
            <p:ph idx="1"/>
          </p:nvPr>
        </p:nvSpPr>
        <p:spPr>
          <a:xfrm>
            <a:off x="772160" y="1410956"/>
            <a:ext cx="10300829" cy="4766560"/>
          </a:xfrm>
        </p:spPr>
        <p:txBody>
          <a:bodyPr>
            <a:normAutofit fontScale="77500" lnSpcReduction="20000"/>
          </a:bodyPr>
          <a:lstStyle/>
          <a:p>
            <a:r>
              <a:rPr lang="en-US" dirty="0"/>
              <a:t>From the monthly peak forecasts, staff used the adjusted noncoincident peak (including LSE-specific adjustments) and corresponding adjusted daily energy. Energy was calculated using the LSE’s peak-to-energy ratio; this will be reevaluated for the next cycle.</a:t>
            </a:r>
          </a:p>
          <a:p>
            <a:r>
              <a:rPr lang="en-US" dirty="0"/>
              <a:t>The selected hourly coincidence factors were applied to the LSE’s submitted load shape. Then a load-stretching algorithm was applied to transform the load shape to fit the targeted daily peak and average daily energy demand.</a:t>
            </a:r>
          </a:p>
          <a:p>
            <a:r>
              <a:rPr lang="en-US" dirty="0"/>
              <a:t>Resulting profiles were evaluated against LSE actual shapes on high load days.</a:t>
            </a:r>
          </a:p>
          <a:p>
            <a:pPr lvl="1"/>
            <a:r>
              <a:rPr lang="en-US" dirty="0"/>
              <a:t>Coincidence factors often vary significantly depending on BTM PV output. Days consistent with CEC forecast assumptions were used when available.</a:t>
            </a:r>
          </a:p>
          <a:p>
            <a:r>
              <a:rPr lang="en-US" sz="2400" dirty="0"/>
              <a:t>In posted results, the field “Net Coincidence  and LSE-Specific Adjustment” shows the combined effects of 1) adjusting to the targeted monthly peak and energy, and 2) adjusting for coincidence patterns relative to LSEs’ forecasted load shape.</a:t>
            </a:r>
          </a:p>
          <a:p>
            <a:pPr lvl="1"/>
            <a:r>
              <a:rPr lang="en-US" dirty="0"/>
              <a:t>The transformed coincident load shape therefore equals:</a:t>
            </a:r>
          </a:p>
          <a:p>
            <a:pPr marL="0" indent="0">
              <a:buNone/>
            </a:pPr>
            <a:r>
              <a:rPr lang="en-US" dirty="0"/>
              <a:t>      “Submitted” +”Transmission &amp; UFE” + ”Net Coincidence  and LSE-Specific Adjustment”.</a:t>
            </a:r>
          </a:p>
          <a:p>
            <a:endParaRPr lang="en-US" sz="2400" b="1" dirty="0"/>
          </a:p>
          <a:p>
            <a:endParaRPr lang="en-US" dirty="0"/>
          </a:p>
          <a:p>
            <a:pPr marL="457200" lvl="1" indent="0">
              <a:buNone/>
            </a:pPr>
            <a:r>
              <a:rPr lang="en-US" dirty="0"/>
              <a:t>.</a:t>
            </a:r>
          </a:p>
          <a:p>
            <a:pPr marL="457200" lvl="1" indent="0">
              <a:buNone/>
            </a:pPr>
            <a:endParaRPr lang="en-US" dirty="0"/>
          </a:p>
        </p:txBody>
      </p:sp>
    </p:spTree>
    <p:extLst>
      <p:ext uri="{BB962C8B-B14F-4D97-AF65-F5344CB8AC3E}">
        <p14:creationId xmlns:p14="http://schemas.microsoft.com/office/powerpoint/2010/main" val="37283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591B-8B63-4615-8541-2C3F2F5B6481}"/>
              </a:ext>
            </a:extLst>
          </p:cNvPr>
          <p:cNvSpPr>
            <a:spLocks noGrp="1"/>
          </p:cNvSpPr>
          <p:nvPr>
            <p:ph type="title"/>
          </p:nvPr>
        </p:nvSpPr>
        <p:spPr>
          <a:xfrm>
            <a:off x="1399822" y="452821"/>
            <a:ext cx="10240798" cy="583499"/>
          </a:xfrm>
        </p:spPr>
        <p:txBody>
          <a:bodyPr>
            <a:normAutofit/>
          </a:bodyPr>
          <a:lstStyle/>
          <a:p>
            <a:r>
              <a:rPr lang="en-US" sz="2400" b="1" dirty="0"/>
              <a:t>Aggregate Pro-Rata Percent Adjustment by Month and Hour</a:t>
            </a:r>
            <a:endParaRPr lang="en-US" sz="2400" dirty="0"/>
          </a:p>
        </p:txBody>
      </p:sp>
      <p:sp>
        <p:nvSpPr>
          <p:cNvPr id="3" name="Slide Number Placeholder 2">
            <a:extLst>
              <a:ext uri="{FF2B5EF4-FFF2-40B4-BE49-F238E27FC236}">
                <a16:creationId xmlns:a16="http://schemas.microsoft.com/office/drawing/2014/main" id="{2C73F392-B66B-4DCE-BDA3-214A3C4705E4}"/>
              </a:ext>
            </a:extLst>
          </p:cNvPr>
          <p:cNvSpPr>
            <a:spLocks noGrp="1"/>
          </p:cNvSpPr>
          <p:nvPr>
            <p:ph type="sldNum" sz="quarter" idx="12"/>
          </p:nvPr>
        </p:nvSpPr>
        <p:spPr>
          <a:xfrm>
            <a:off x="9448800" y="64656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715DC954-9C5F-4273-9081-D8E620208AC7}"/>
              </a:ext>
            </a:extLst>
          </p:cNvPr>
          <p:cNvSpPr/>
          <p:nvPr/>
        </p:nvSpPr>
        <p:spPr>
          <a:xfrm>
            <a:off x="9621520" y="1422336"/>
            <a:ext cx="2245062" cy="4524315"/>
          </a:xfrm>
          <a:prstGeom prst="rect">
            <a:avLst/>
          </a:prstGeom>
        </p:spPr>
        <p:txBody>
          <a:bodyPr wrap="square">
            <a:spAutoFit/>
          </a:bodyPr>
          <a:lstStyle/>
          <a:p>
            <a:pPr marL="0" lvl="1" indent="-285750">
              <a:buFont typeface="Arial" panose="020B0604020202020204" pitchFamily="34" charset="0"/>
              <a:buChar char="•"/>
            </a:pPr>
            <a:r>
              <a:rPr lang="en-US" dirty="0">
                <a:solidFill>
                  <a:schemeClr val="accent1">
                    <a:lumMod val="50000"/>
                  </a:schemeClr>
                </a:solidFill>
              </a:rPr>
              <a:t>Positive pro-rata adjustments (meaning load forecasts are increased) tend to be largest during morning hours.</a:t>
            </a:r>
          </a:p>
          <a:p>
            <a:pPr marL="0" lvl="1" indent="-285750">
              <a:buFont typeface="Arial" panose="020B0604020202020204" pitchFamily="34" charset="0"/>
              <a:buChar char="•"/>
            </a:pPr>
            <a:r>
              <a:rPr lang="en-US" dirty="0">
                <a:solidFill>
                  <a:schemeClr val="accent1">
                    <a:lumMod val="50000"/>
                  </a:schemeClr>
                </a:solidFill>
              </a:rPr>
              <a:t>Negative mid-day adjustments (a reduction to load forecasts) largely reflect LSE’s  forecasting less BTM PV than in the CEC forecast.</a:t>
            </a:r>
          </a:p>
          <a:p>
            <a:pPr marL="742950" lvl="1" indent="-285750">
              <a:buFont typeface="Arial" panose="020B0604020202020204" pitchFamily="34" charset="0"/>
              <a:buChar char="•"/>
            </a:pPr>
            <a:endParaRPr lang="en-US" dirty="0">
              <a:solidFill>
                <a:schemeClr val="accent1">
                  <a:lumMod val="50000"/>
                </a:schemeClr>
              </a:solidFill>
              <a:cs typeface="Arial"/>
            </a:endParaRPr>
          </a:p>
        </p:txBody>
      </p:sp>
      <p:pic>
        <p:nvPicPr>
          <p:cNvPr id="5" name="Picture 4">
            <a:extLst>
              <a:ext uri="{FF2B5EF4-FFF2-40B4-BE49-F238E27FC236}">
                <a16:creationId xmlns:a16="http://schemas.microsoft.com/office/drawing/2014/main" id="{D958EAFE-31CD-7666-ABD4-B8CF1EB45970}"/>
              </a:ext>
            </a:extLst>
          </p:cNvPr>
          <p:cNvPicPr>
            <a:picLocks noChangeAspect="1"/>
          </p:cNvPicPr>
          <p:nvPr/>
        </p:nvPicPr>
        <p:blipFill>
          <a:blip r:embed="rId3"/>
          <a:stretch>
            <a:fillRect/>
          </a:stretch>
        </p:blipFill>
        <p:spPr>
          <a:xfrm>
            <a:off x="548639" y="1209040"/>
            <a:ext cx="8859557" cy="5598371"/>
          </a:xfrm>
          <a:prstGeom prst="rect">
            <a:avLst/>
          </a:prstGeom>
        </p:spPr>
      </p:pic>
    </p:spTree>
    <p:extLst>
      <p:ext uri="{BB962C8B-B14F-4D97-AF65-F5344CB8AC3E}">
        <p14:creationId xmlns:p14="http://schemas.microsoft.com/office/powerpoint/2010/main" val="1421311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3FEC24-DA1C-BEFB-2623-8B1B57DEF47E}"/>
              </a:ext>
            </a:extLst>
          </p:cNvPr>
          <p:cNvSpPr>
            <a:spLocks noGrp="1"/>
          </p:cNvSpPr>
          <p:nvPr>
            <p:ph type="sldNum" sz="quarter" idx="12"/>
          </p:nvPr>
        </p:nvSpPr>
        <p:spPr/>
        <p:txBody>
          <a:bodyPr/>
          <a:lstStyle/>
          <a:p>
            <a:fld id="{005C4985-ACD0-2B4C-8981-36243250F268}" type="slidenum">
              <a:rPr lang="en-US" smtClean="0"/>
              <a:t>18</a:t>
            </a:fld>
            <a:endParaRPr lang="en-US"/>
          </a:p>
        </p:txBody>
      </p:sp>
      <p:sp>
        <p:nvSpPr>
          <p:cNvPr id="4" name="Title 3">
            <a:extLst>
              <a:ext uri="{FF2B5EF4-FFF2-40B4-BE49-F238E27FC236}">
                <a16:creationId xmlns:a16="http://schemas.microsoft.com/office/drawing/2014/main" id="{18A690CB-54D0-B474-A936-62538550C5D0}"/>
              </a:ext>
            </a:extLst>
          </p:cNvPr>
          <p:cNvSpPr>
            <a:spLocks noGrp="1"/>
          </p:cNvSpPr>
          <p:nvPr>
            <p:ph type="title"/>
          </p:nvPr>
        </p:nvSpPr>
        <p:spPr/>
        <p:txBody>
          <a:bodyPr>
            <a:normAutofit/>
          </a:bodyPr>
          <a:lstStyle/>
          <a:p>
            <a:r>
              <a:rPr lang="en-US" dirty="0"/>
              <a:t>Summary</a:t>
            </a:r>
          </a:p>
        </p:txBody>
      </p:sp>
      <p:sp>
        <p:nvSpPr>
          <p:cNvPr id="5" name="Content Placeholder 4">
            <a:extLst>
              <a:ext uri="{FF2B5EF4-FFF2-40B4-BE49-F238E27FC236}">
                <a16:creationId xmlns:a16="http://schemas.microsoft.com/office/drawing/2014/main" id="{9BF886FA-439A-755F-2B20-AD20B363391E}"/>
              </a:ext>
            </a:extLst>
          </p:cNvPr>
          <p:cNvSpPr>
            <a:spLocks noGrp="1"/>
          </p:cNvSpPr>
          <p:nvPr>
            <p:ph idx="1"/>
          </p:nvPr>
        </p:nvSpPr>
        <p:spPr>
          <a:xfrm>
            <a:off x="1119011" y="1275907"/>
            <a:ext cx="9953978" cy="4742928"/>
          </a:xfrm>
        </p:spPr>
        <p:txBody>
          <a:bodyPr>
            <a:normAutofit/>
          </a:bodyPr>
          <a:lstStyle/>
          <a:p>
            <a:r>
              <a:rPr lang="en-US" dirty="0"/>
              <a:t>CEC plans to follow a similar process next year, but will evaluate areas for improvement, including</a:t>
            </a:r>
          </a:p>
          <a:p>
            <a:pPr lvl="1"/>
            <a:r>
              <a:rPr lang="en-US" dirty="0"/>
              <a:t>benchmarking for LSE peak-day energy</a:t>
            </a:r>
          </a:p>
          <a:p>
            <a:pPr lvl="1"/>
            <a:r>
              <a:rPr lang="en-US" dirty="0"/>
              <a:t>process for hourly coincidence and shaping adjustments.</a:t>
            </a:r>
          </a:p>
          <a:p>
            <a:r>
              <a:rPr lang="en-US" dirty="0"/>
              <a:t>Improvements to the CEC TAC area hourly forecasts are underway or planned in the IEPR proceeding. This includes revised BTM PV shapes.</a:t>
            </a:r>
          </a:p>
          <a:p>
            <a:pPr>
              <a:lnSpc>
                <a:spcPct val="120000"/>
              </a:lnSpc>
            </a:pPr>
            <a:r>
              <a:rPr lang="en-US" dirty="0"/>
              <a:t>For demand forecast-related questions or comments contact CEC staff at rafiling@energy.ca.gov</a:t>
            </a:r>
          </a:p>
          <a:p>
            <a:pPr>
              <a:lnSpc>
                <a:spcPct val="120000"/>
              </a:lnSpc>
            </a:pPr>
            <a:endParaRPr lang="en-US" sz="6400" dirty="0"/>
          </a:p>
          <a:p>
            <a:pPr>
              <a:lnSpc>
                <a:spcPct val="120000"/>
              </a:lnSpc>
            </a:pPr>
            <a:endParaRPr lang="en-US" sz="6400" dirty="0"/>
          </a:p>
          <a:p>
            <a:pPr marL="0" indent="0">
              <a:lnSpc>
                <a:spcPct val="120000"/>
              </a:lnSpc>
              <a:buNone/>
            </a:pPr>
            <a:endParaRPr lang="en-US" sz="6400" dirty="0"/>
          </a:p>
          <a:p>
            <a:pPr>
              <a:lnSpc>
                <a:spcPct val="120000"/>
              </a:lnSpc>
            </a:pPr>
            <a:endParaRPr lang="en-US" sz="6400" dirty="0"/>
          </a:p>
          <a:p>
            <a:pPr lvl="1"/>
            <a:endParaRPr lang="en-US" dirty="0"/>
          </a:p>
        </p:txBody>
      </p:sp>
    </p:spTree>
    <p:extLst>
      <p:ext uri="{BB962C8B-B14F-4D97-AF65-F5344CB8AC3E}">
        <p14:creationId xmlns:p14="http://schemas.microsoft.com/office/powerpoint/2010/main" val="174856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C6-34AD-377C-DE50-860A94E7126E}"/>
              </a:ext>
            </a:extLst>
          </p:cNvPr>
          <p:cNvSpPr>
            <a:spLocks noGrp="1"/>
          </p:cNvSpPr>
          <p:nvPr>
            <p:ph type="title"/>
          </p:nvPr>
        </p:nvSpPr>
        <p:spPr>
          <a:xfrm>
            <a:off x="1399822" y="237066"/>
            <a:ext cx="9953978" cy="1092113"/>
          </a:xfrm>
        </p:spPr>
        <p:txBody>
          <a:bodyPr>
            <a:normAutofit fontScale="90000"/>
          </a:bodyPr>
          <a:lstStyle/>
          <a:p>
            <a:r>
              <a:rPr lang="en-US" dirty="0"/>
              <a:t>RA 2024 Load Forecast Process Overview</a:t>
            </a:r>
          </a:p>
        </p:txBody>
      </p:sp>
      <p:sp>
        <p:nvSpPr>
          <p:cNvPr id="5" name="Content Placeholder 4">
            <a:extLst>
              <a:ext uri="{FF2B5EF4-FFF2-40B4-BE49-F238E27FC236}">
                <a16:creationId xmlns:a16="http://schemas.microsoft.com/office/drawing/2014/main" id="{3334DEE4-AD02-DA2E-4D81-22C4CB654796}"/>
              </a:ext>
            </a:extLst>
          </p:cNvPr>
          <p:cNvSpPr>
            <a:spLocks noGrp="1"/>
          </p:cNvSpPr>
          <p:nvPr>
            <p:ph idx="1"/>
          </p:nvPr>
        </p:nvSpPr>
        <p:spPr>
          <a:xfrm>
            <a:off x="1119011" y="1329180"/>
            <a:ext cx="9953978" cy="5528820"/>
          </a:xfrm>
        </p:spPr>
        <p:txBody>
          <a:bodyPr>
            <a:normAutofit fontScale="92500"/>
          </a:bodyPr>
          <a:lstStyle/>
          <a:p>
            <a:pPr marL="0" indent="0">
              <a:buNone/>
            </a:pPr>
            <a:r>
              <a:rPr lang="en-US" sz="2200" dirty="0"/>
              <a:t>This document describes the process and methods CEC staff used to develop LSE forecasts for the RA 2024 compliance obligations, include hourly forecasts for the Slice of Day (SOD) test year.</a:t>
            </a:r>
          </a:p>
          <a:p>
            <a:pPr marL="0" indent="0">
              <a:buNone/>
            </a:pPr>
            <a:r>
              <a:rPr lang="en-US" sz="2200" dirty="0"/>
              <a:t>The process can be categorized as follows:</a:t>
            </a:r>
          </a:p>
          <a:p>
            <a:pPr marL="457200" indent="-457200">
              <a:buFont typeface="+mj-lt"/>
              <a:buAutoNum type="arabicParenR"/>
            </a:pPr>
            <a:r>
              <a:rPr lang="en-US" sz="2200" dirty="0"/>
              <a:t>Develop reference forecasts for total CPUC-jurisdictional load in each TAC area from the adopted CEC forecast.</a:t>
            </a:r>
          </a:p>
          <a:p>
            <a:pPr lvl="1"/>
            <a:r>
              <a:rPr lang="en-US" sz="2200" dirty="0"/>
              <a:t>Also develop reference forecasts for aggregate direct access loads.</a:t>
            </a:r>
          </a:p>
          <a:p>
            <a:pPr marL="457200" indent="-457200">
              <a:buFont typeface="+mj-lt"/>
              <a:buAutoNum type="arabicParenR"/>
            </a:pPr>
            <a:r>
              <a:rPr lang="en-US" sz="2200" dirty="0"/>
              <a:t>Determine LSE monthly coincident peak forecasts</a:t>
            </a:r>
          </a:p>
          <a:p>
            <a:pPr marL="457200" lvl="1" indent="0">
              <a:buNone/>
            </a:pPr>
            <a:r>
              <a:rPr lang="en-US" sz="2200" dirty="0"/>
              <a:t>CEC first followed the existing process for monthly coincident peak forecast determination, then used that as input into the Slice of Day hourly forecast development.</a:t>
            </a:r>
          </a:p>
          <a:p>
            <a:pPr marL="457200" indent="-457200">
              <a:buFont typeface="+mj-lt"/>
              <a:buAutoNum type="arabicParenR"/>
            </a:pPr>
            <a:r>
              <a:rPr lang="en-US" sz="2200" dirty="0"/>
              <a:t>Develop LSE Hourly forecasts, adjusting LSE hourly forecast consistent with the adjusted monthly peaks and recorded LSE hourly coincident load patterns.</a:t>
            </a:r>
          </a:p>
          <a:p>
            <a:pPr marL="0" indent="0">
              <a:buNone/>
            </a:pPr>
            <a:r>
              <a:rPr lang="en-US" sz="2200" dirty="0"/>
              <a:t>The aggregate forecast data is available in Excel on the RA Compliance webpage:</a:t>
            </a:r>
          </a:p>
          <a:p>
            <a:pPr marL="0" indent="0">
              <a:buNone/>
            </a:pPr>
            <a:r>
              <a:rPr lang="en-US" sz="1600" i="1" dirty="0"/>
              <a:t>https://www.cpuc.ca.gov/industries-and-topics/electrical-energy/electric-power-procurement/resource-adequacy-homepage/resource-adequacy-compliance-materials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5655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C6-34AD-377C-DE50-860A94E7126E}"/>
              </a:ext>
            </a:extLst>
          </p:cNvPr>
          <p:cNvSpPr>
            <a:spLocks noGrp="1"/>
          </p:cNvSpPr>
          <p:nvPr>
            <p:ph type="title"/>
          </p:nvPr>
        </p:nvSpPr>
        <p:spPr>
          <a:xfrm>
            <a:off x="1399822" y="237067"/>
            <a:ext cx="9953978" cy="1038840"/>
          </a:xfrm>
        </p:spPr>
        <p:txBody>
          <a:bodyPr>
            <a:normAutofit fontScale="90000"/>
          </a:bodyPr>
          <a:lstStyle/>
          <a:p>
            <a:r>
              <a:rPr lang="en-US" dirty="0"/>
              <a:t>Reference Forecast</a:t>
            </a:r>
            <a:br>
              <a:rPr lang="en-US" dirty="0"/>
            </a:br>
            <a:endParaRPr lang="en-US" dirty="0"/>
          </a:p>
        </p:txBody>
      </p:sp>
      <p:sp>
        <p:nvSpPr>
          <p:cNvPr id="5" name="Content Placeholder 4">
            <a:extLst>
              <a:ext uri="{FF2B5EF4-FFF2-40B4-BE49-F238E27FC236}">
                <a16:creationId xmlns:a16="http://schemas.microsoft.com/office/drawing/2014/main" id="{3334DEE4-AD02-DA2E-4D81-22C4CB654796}"/>
              </a:ext>
            </a:extLst>
          </p:cNvPr>
          <p:cNvSpPr>
            <a:spLocks noGrp="1"/>
          </p:cNvSpPr>
          <p:nvPr>
            <p:ph idx="1"/>
          </p:nvPr>
        </p:nvSpPr>
        <p:spPr>
          <a:xfrm>
            <a:off x="914400" y="1076960"/>
            <a:ext cx="10158589" cy="5872480"/>
          </a:xfrm>
        </p:spPr>
        <p:txBody>
          <a:bodyPr>
            <a:normAutofit/>
          </a:bodyPr>
          <a:lstStyle/>
          <a:p>
            <a:pPr marL="0" indent="0">
              <a:buNone/>
            </a:pPr>
            <a:r>
              <a:rPr lang="en-US" sz="2000" dirty="0"/>
              <a:t>The reference forecast for CPUC-jurisdictional LSE forecasts begins with the forecasted monthly TAC coincident peaks from the 2022 Integrated Energy Policy Report Planning Scenario (CEDU 2022). The SDG&amp;E reference forecast equals the TAC area forecast.</a:t>
            </a:r>
          </a:p>
          <a:p>
            <a:pPr marL="0" indent="0">
              <a:buNone/>
            </a:pPr>
            <a:endParaRPr lang="en-US" dirty="0"/>
          </a:p>
        </p:txBody>
      </p:sp>
      <p:pic>
        <p:nvPicPr>
          <p:cNvPr id="3" name="Picture 2">
            <a:extLst>
              <a:ext uri="{FF2B5EF4-FFF2-40B4-BE49-F238E27FC236}">
                <a16:creationId xmlns:a16="http://schemas.microsoft.com/office/drawing/2014/main" id="{78F92E8F-F582-33E3-0913-A893ACF461E7}"/>
              </a:ext>
            </a:extLst>
          </p:cNvPr>
          <p:cNvPicPr preferRelativeResize="0">
            <a:picLocks/>
          </p:cNvPicPr>
          <p:nvPr/>
        </p:nvPicPr>
        <p:blipFill>
          <a:blip r:embed="rId2"/>
          <a:stretch>
            <a:fillRect/>
          </a:stretch>
        </p:blipFill>
        <p:spPr>
          <a:xfrm>
            <a:off x="1046480" y="2288678"/>
            <a:ext cx="9794240" cy="3352801"/>
          </a:xfrm>
          <a:prstGeom prst="rect">
            <a:avLst/>
          </a:prstGeom>
        </p:spPr>
      </p:pic>
      <p:sp>
        <p:nvSpPr>
          <p:cNvPr id="8" name="TextBox 7">
            <a:extLst>
              <a:ext uri="{FF2B5EF4-FFF2-40B4-BE49-F238E27FC236}">
                <a16:creationId xmlns:a16="http://schemas.microsoft.com/office/drawing/2014/main" id="{6523069A-0A86-20B5-2E21-8E9ED9F46A52}"/>
              </a:ext>
            </a:extLst>
          </p:cNvPr>
          <p:cNvSpPr txBox="1"/>
          <p:nvPr/>
        </p:nvSpPr>
        <p:spPr>
          <a:xfrm>
            <a:off x="914400" y="6156960"/>
            <a:ext cx="8681544" cy="276999"/>
          </a:xfrm>
          <a:prstGeom prst="rect">
            <a:avLst/>
          </a:prstGeom>
          <a:noFill/>
        </p:spPr>
        <p:txBody>
          <a:bodyPr wrap="none" rtlCol="0">
            <a:spAutoFit/>
          </a:bodyPr>
          <a:lstStyle/>
          <a:p>
            <a:r>
              <a:rPr lang="en-US" sz="1200" dirty="0"/>
              <a:t>https://www.energy.ca.gov/data-reports/reports/integrated-energy-policy-report/2022-integrated-energy-policy-report-update-2</a:t>
            </a:r>
          </a:p>
        </p:txBody>
      </p:sp>
    </p:spTree>
    <p:extLst>
      <p:ext uri="{BB962C8B-B14F-4D97-AF65-F5344CB8AC3E}">
        <p14:creationId xmlns:p14="http://schemas.microsoft.com/office/powerpoint/2010/main" val="306412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C6-34AD-377C-DE50-860A94E7126E}"/>
              </a:ext>
            </a:extLst>
          </p:cNvPr>
          <p:cNvSpPr>
            <a:spLocks noGrp="1"/>
          </p:cNvSpPr>
          <p:nvPr>
            <p:ph type="title"/>
          </p:nvPr>
        </p:nvSpPr>
        <p:spPr>
          <a:xfrm>
            <a:off x="1399822" y="237067"/>
            <a:ext cx="10639778" cy="1038840"/>
          </a:xfrm>
        </p:spPr>
        <p:txBody>
          <a:bodyPr>
            <a:normAutofit fontScale="90000"/>
          </a:bodyPr>
          <a:lstStyle/>
          <a:p>
            <a:r>
              <a:rPr lang="en-US" sz="4000" dirty="0"/>
              <a:t>PG&amp;E Monthly Peak Reference Forecast</a:t>
            </a:r>
            <a:br>
              <a:rPr lang="en-US" dirty="0"/>
            </a:br>
            <a:endParaRPr lang="en-US" dirty="0"/>
          </a:p>
        </p:txBody>
      </p:sp>
      <p:sp>
        <p:nvSpPr>
          <p:cNvPr id="5" name="Content Placeholder 4">
            <a:extLst>
              <a:ext uri="{FF2B5EF4-FFF2-40B4-BE49-F238E27FC236}">
                <a16:creationId xmlns:a16="http://schemas.microsoft.com/office/drawing/2014/main" id="{3334DEE4-AD02-DA2E-4D81-22C4CB654796}"/>
              </a:ext>
            </a:extLst>
          </p:cNvPr>
          <p:cNvSpPr>
            <a:spLocks noGrp="1"/>
          </p:cNvSpPr>
          <p:nvPr>
            <p:ph idx="1"/>
          </p:nvPr>
        </p:nvSpPr>
        <p:spPr>
          <a:xfrm>
            <a:off x="914400" y="1076960"/>
            <a:ext cx="10158589" cy="5872480"/>
          </a:xfrm>
        </p:spPr>
        <p:txBody>
          <a:bodyPr>
            <a:normAutofit/>
          </a:bodyPr>
          <a:lstStyle/>
          <a:p>
            <a:pPr marL="0" indent="0">
              <a:buNone/>
            </a:pPr>
            <a:r>
              <a:rPr lang="en-US" sz="1800" dirty="0"/>
              <a:t>Forecasts for PGE and SCE are disaggregated by jurisdiction type. Estimated POU loads are subtracted from the TAC forecast. Staff used CEC forecasts of pumping loads and recorded and forecast loads of other POUs to estimate hourly POU loads. The hourly reference forecast is included in the posted Excel file. </a:t>
            </a:r>
          </a:p>
          <a:p>
            <a:pPr marL="0" indent="0">
              <a:buNone/>
            </a:pPr>
            <a:endParaRPr lang="en-US" dirty="0"/>
          </a:p>
        </p:txBody>
      </p:sp>
      <p:pic>
        <p:nvPicPr>
          <p:cNvPr id="6" name="Picture 5">
            <a:extLst>
              <a:ext uri="{FF2B5EF4-FFF2-40B4-BE49-F238E27FC236}">
                <a16:creationId xmlns:a16="http://schemas.microsoft.com/office/drawing/2014/main" id="{067981E0-CE91-AAEF-4A96-17F020025F12}"/>
              </a:ext>
            </a:extLst>
          </p:cNvPr>
          <p:cNvPicPr preferRelativeResize="0">
            <a:picLocks/>
          </p:cNvPicPr>
          <p:nvPr/>
        </p:nvPicPr>
        <p:blipFill>
          <a:blip r:embed="rId2"/>
          <a:stretch>
            <a:fillRect/>
          </a:stretch>
        </p:blipFill>
        <p:spPr>
          <a:xfrm>
            <a:off x="1034062" y="2217401"/>
            <a:ext cx="9410418" cy="4505132"/>
          </a:xfrm>
          <a:prstGeom prst="rect">
            <a:avLst/>
          </a:prstGeom>
        </p:spPr>
      </p:pic>
    </p:spTree>
    <p:extLst>
      <p:ext uri="{BB962C8B-B14F-4D97-AF65-F5344CB8AC3E}">
        <p14:creationId xmlns:p14="http://schemas.microsoft.com/office/powerpoint/2010/main" val="61819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C6-34AD-377C-DE50-860A94E7126E}"/>
              </a:ext>
            </a:extLst>
          </p:cNvPr>
          <p:cNvSpPr>
            <a:spLocks noGrp="1"/>
          </p:cNvSpPr>
          <p:nvPr>
            <p:ph type="title"/>
          </p:nvPr>
        </p:nvSpPr>
        <p:spPr>
          <a:xfrm>
            <a:off x="1399822" y="237067"/>
            <a:ext cx="10619458" cy="1038840"/>
          </a:xfrm>
        </p:spPr>
        <p:txBody>
          <a:bodyPr>
            <a:normAutofit fontScale="90000"/>
          </a:bodyPr>
          <a:lstStyle/>
          <a:p>
            <a:r>
              <a:rPr lang="en-US" sz="4000" dirty="0"/>
              <a:t>SCE Monthly Peak Reference Forecast</a:t>
            </a:r>
            <a:br>
              <a:rPr lang="en-US" dirty="0"/>
            </a:br>
            <a:endParaRPr lang="en-US" dirty="0"/>
          </a:p>
        </p:txBody>
      </p:sp>
      <p:sp>
        <p:nvSpPr>
          <p:cNvPr id="5" name="Content Placeholder 4">
            <a:extLst>
              <a:ext uri="{FF2B5EF4-FFF2-40B4-BE49-F238E27FC236}">
                <a16:creationId xmlns:a16="http://schemas.microsoft.com/office/drawing/2014/main" id="{3334DEE4-AD02-DA2E-4D81-22C4CB654796}"/>
              </a:ext>
            </a:extLst>
          </p:cNvPr>
          <p:cNvSpPr>
            <a:spLocks noGrp="1"/>
          </p:cNvSpPr>
          <p:nvPr>
            <p:ph idx="1"/>
          </p:nvPr>
        </p:nvSpPr>
        <p:spPr>
          <a:xfrm>
            <a:off x="914400" y="1076960"/>
            <a:ext cx="10158589" cy="5872480"/>
          </a:xfrm>
        </p:spPr>
        <p:txBody>
          <a:bodyPr>
            <a:normAutofit/>
          </a:bodyPr>
          <a:lstStyle/>
          <a:p>
            <a:pPr marL="0" indent="0">
              <a:buNone/>
            </a:pPr>
            <a:r>
              <a:rPr lang="en-US" sz="2000" dirty="0"/>
              <a:t>The CEC forecast for the SCE TAC area is disaggregated by jurisdiction type.</a:t>
            </a:r>
          </a:p>
          <a:p>
            <a:pPr marL="0" indent="0">
              <a:buNone/>
            </a:pPr>
            <a:endParaRPr lang="en-US" dirty="0"/>
          </a:p>
        </p:txBody>
      </p:sp>
      <p:pic>
        <p:nvPicPr>
          <p:cNvPr id="3" name="Picture 2">
            <a:extLst>
              <a:ext uri="{FF2B5EF4-FFF2-40B4-BE49-F238E27FC236}">
                <a16:creationId xmlns:a16="http://schemas.microsoft.com/office/drawing/2014/main" id="{BB622BD6-25D8-E51A-5F31-E4C48DB68786}"/>
              </a:ext>
            </a:extLst>
          </p:cNvPr>
          <p:cNvPicPr preferRelativeResize="0">
            <a:picLocks/>
          </p:cNvPicPr>
          <p:nvPr/>
        </p:nvPicPr>
        <p:blipFill>
          <a:blip r:embed="rId2"/>
          <a:stretch>
            <a:fillRect/>
          </a:stretch>
        </p:blipFill>
        <p:spPr>
          <a:xfrm>
            <a:off x="1764030" y="1544320"/>
            <a:ext cx="8663940" cy="5027930"/>
          </a:xfrm>
          <a:prstGeom prst="rect">
            <a:avLst/>
          </a:prstGeom>
        </p:spPr>
      </p:pic>
    </p:spTree>
    <p:extLst>
      <p:ext uri="{BB962C8B-B14F-4D97-AF65-F5344CB8AC3E}">
        <p14:creationId xmlns:p14="http://schemas.microsoft.com/office/powerpoint/2010/main" val="259066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1C52F2-95C1-1082-F30C-B46C10598D29}"/>
              </a:ext>
            </a:extLst>
          </p:cNvPr>
          <p:cNvSpPr>
            <a:spLocks noGrp="1"/>
          </p:cNvSpPr>
          <p:nvPr>
            <p:ph type="title"/>
          </p:nvPr>
        </p:nvSpPr>
        <p:spPr/>
        <p:txBody>
          <a:bodyPr/>
          <a:lstStyle/>
          <a:p>
            <a:r>
              <a:rPr lang="en-US" dirty="0"/>
              <a:t>Monthly Peak Forecasts</a:t>
            </a:r>
          </a:p>
        </p:txBody>
      </p:sp>
      <p:sp>
        <p:nvSpPr>
          <p:cNvPr id="5" name="Slide Number Placeholder 4">
            <a:extLst>
              <a:ext uri="{FF2B5EF4-FFF2-40B4-BE49-F238E27FC236}">
                <a16:creationId xmlns:a16="http://schemas.microsoft.com/office/drawing/2014/main" id="{E74D871C-B883-D059-7995-862DD7CE7783}"/>
              </a:ext>
            </a:extLst>
          </p:cNvPr>
          <p:cNvSpPr>
            <a:spLocks noGrp="1"/>
          </p:cNvSpPr>
          <p:nvPr>
            <p:ph type="sldNum" sz="quarter" idx="4294967295"/>
          </p:nvPr>
        </p:nvSpPr>
        <p:spPr>
          <a:xfrm>
            <a:off x="10431463" y="6462713"/>
            <a:ext cx="1760537" cy="365125"/>
          </a:xfrm>
        </p:spPr>
        <p:txBody>
          <a:bodyPr/>
          <a:lstStyle/>
          <a:p>
            <a:fld id="{005C4985-ACD0-2B4C-8981-36243250F268}" type="slidenum">
              <a:rPr lang="en-US" smtClean="0"/>
              <a:t>6</a:t>
            </a:fld>
            <a:endParaRPr lang="en-US"/>
          </a:p>
        </p:txBody>
      </p:sp>
    </p:spTree>
    <p:extLst>
      <p:ext uri="{BB962C8B-B14F-4D97-AF65-F5344CB8AC3E}">
        <p14:creationId xmlns:p14="http://schemas.microsoft.com/office/powerpoint/2010/main" val="285731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39069" y="286488"/>
            <a:ext cx="7671731" cy="960035"/>
          </a:xfrm>
        </p:spPr>
        <p:txBody>
          <a:bodyPr>
            <a:normAutofit fontScale="90000"/>
          </a:bodyPr>
          <a:lstStyle/>
          <a:p>
            <a:pPr algn="ctr"/>
            <a:r>
              <a:rPr lang="en-US" cap="none" dirty="0">
                <a:solidFill>
                  <a:srgbClr val="254061"/>
                </a:solidFill>
                <a:latin typeface="Gotham HTF Medium"/>
                <a:cs typeface="Gotham HTF Medium"/>
              </a:rPr>
              <a:t>Monthly Peak Load Forecast Adjustment Process</a:t>
            </a:r>
          </a:p>
        </p:txBody>
      </p:sp>
      <p:sp>
        <p:nvSpPr>
          <p:cNvPr id="3" name="Rectangle 2"/>
          <p:cNvSpPr/>
          <p:nvPr/>
        </p:nvSpPr>
        <p:spPr>
          <a:xfrm>
            <a:off x="1158241" y="1491601"/>
            <a:ext cx="9875520" cy="3170099"/>
          </a:xfrm>
          <a:prstGeom prst="rect">
            <a:avLst/>
          </a:prstGeom>
        </p:spPr>
        <p:txBody>
          <a:bodyPr wrap="square">
            <a:spAutoFit/>
          </a:bodyPr>
          <a:lstStyle/>
          <a:p>
            <a:pPr marL="342900" indent="-342900">
              <a:buFont typeface="+mj-lt"/>
              <a:buAutoNum type="arabicPeriod"/>
            </a:pPr>
            <a:r>
              <a:rPr lang="en-US" sz="2000" dirty="0"/>
              <a:t>Estimate and apply coincidence factors to LSE forecasts.</a:t>
            </a:r>
          </a:p>
          <a:p>
            <a:pPr marL="342900" indent="-342900">
              <a:buFont typeface="+mj-lt"/>
              <a:buAutoNum type="arabicPeriod"/>
            </a:pPr>
            <a:r>
              <a:rPr lang="en-US" sz="2000" dirty="0"/>
              <a:t>Develop benchmark peak demand estimate for LSEs based on available data.</a:t>
            </a:r>
          </a:p>
          <a:p>
            <a:pPr marL="342900" indent="-342900">
              <a:buFont typeface="+mj-lt"/>
              <a:buAutoNum type="arabicPeriod"/>
            </a:pPr>
            <a:r>
              <a:rPr lang="en-US" sz="2000" dirty="0"/>
              <a:t>Evaluate and apply LSE-specific adjustments.</a:t>
            </a:r>
          </a:p>
          <a:p>
            <a:pPr marL="342900" indent="-342900">
              <a:buFont typeface="+mj-lt"/>
              <a:buAutoNum type="arabicPeriod"/>
            </a:pPr>
            <a:r>
              <a:rPr lang="en-US" sz="2000" dirty="0"/>
              <a:t>Apply adjustments for demand-side credits</a:t>
            </a:r>
          </a:p>
          <a:p>
            <a:pPr marL="342900" indent="-342900">
              <a:buFont typeface="+mj-lt"/>
              <a:buAutoNum type="arabicPeriod"/>
            </a:pPr>
            <a:r>
              <a:rPr lang="en-US" sz="2000" dirty="0"/>
              <a:t>Apply pro-rata adjustments to bring the total of the forecasts to within 1% of the CEC service area forecast.</a:t>
            </a:r>
          </a:p>
          <a:p>
            <a:pPr marL="342900" indent="-342900">
              <a:buFont typeface="+mj-lt"/>
              <a:buAutoNum type="arabicPeriod"/>
            </a:pPr>
            <a:r>
              <a:rPr lang="en-US" sz="2000" dirty="0"/>
              <a:t>Evaluate the reasonableness of pro-rata adjustments and total forecast for each LSE and service area. </a:t>
            </a:r>
          </a:p>
          <a:p>
            <a:pPr marL="342900" indent="-342900">
              <a:buFont typeface="+mj-lt"/>
              <a:buAutoNum type="arabicPeriod"/>
            </a:pPr>
            <a:r>
              <a:rPr lang="en-US" sz="2000" dirty="0"/>
              <a:t>If step 6 indicates pro rata adjustment is too large (i.e., aggregate DA load significantly exceeds cap), review steps 1-6.</a:t>
            </a:r>
          </a:p>
        </p:txBody>
      </p:sp>
      <p:sp>
        <p:nvSpPr>
          <p:cNvPr id="2" name="Slide Number Placeholder 1"/>
          <p:cNvSpPr>
            <a:spLocks noGrp="1"/>
          </p:cNvSpPr>
          <p:nvPr>
            <p:ph type="sldNum" sz="quarter" idx="12"/>
          </p:nvPr>
        </p:nvSpPr>
        <p:spPr/>
        <p:txBody>
          <a:bodyPr/>
          <a:lstStyle/>
          <a:p>
            <a:fld id="{1BC924B7-EDFF-824B-BCE9-3FAD438598D0}" type="slidenum">
              <a:rPr lang="en-US" smtClean="0"/>
              <a:t>7</a:t>
            </a:fld>
            <a:endParaRPr lang="en-US"/>
          </a:p>
        </p:txBody>
      </p:sp>
    </p:spTree>
    <p:extLst>
      <p:ext uri="{BB962C8B-B14F-4D97-AF65-F5344CB8AC3E}">
        <p14:creationId xmlns:p14="http://schemas.microsoft.com/office/powerpoint/2010/main" val="207825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452880" y="1539434"/>
            <a:ext cx="8757920" cy="474706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solidFill>
                <a:schemeClr val="accent1">
                  <a:lumMod val="75000"/>
                </a:schemeClr>
              </a:solidFill>
              <a:latin typeface="Arial"/>
              <a:cs typeface="Arial"/>
            </a:endParaRPr>
          </a:p>
        </p:txBody>
      </p:sp>
      <p:sp>
        <p:nvSpPr>
          <p:cNvPr id="2" name="Slide Number Placeholder 1"/>
          <p:cNvSpPr>
            <a:spLocks noGrp="1"/>
          </p:cNvSpPr>
          <p:nvPr>
            <p:ph type="sldNum" sz="quarter" idx="12"/>
          </p:nvPr>
        </p:nvSpPr>
        <p:spPr/>
        <p:txBody>
          <a:bodyPr/>
          <a:lstStyle/>
          <a:p>
            <a:fld id="{1BC924B7-EDFF-824B-BCE9-3FAD438598D0}" type="slidenum">
              <a:rPr lang="en-US" smtClean="0"/>
              <a:t>8</a:t>
            </a:fld>
            <a:endParaRPr lang="en-US"/>
          </a:p>
        </p:txBody>
      </p:sp>
      <p:sp>
        <p:nvSpPr>
          <p:cNvPr id="6" name="Title 1"/>
          <p:cNvSpPr>
            <a:spLocks noGrp="1"/>
          </p:cNvSpPr>
          <p:nvPr>
            <p:ph type="title"/>
          </p:nvPr>
        </p:nvSpPr>
        <p:spPr/>
        <p:txBody>
          <a:bodyPr>
            <a:normAutofit fontScale="90000"/>
          </a:bodyPr>
          <a:lstStyle/>
          <a:p>
            <a:pPr algn="ctr"/>
            <a:r>
              <a:rPr lang="en-US" b="1" cap="none" dirty="0">
                <a:solidFill>
                  <a:srgbClr val="254061"/>
                </a:solidFill>
                <a:latin typeface="Gotham HTF Medium"/>
                <a:cs typeface="Gotham HTF Medium"/>
              </a:rPr>
              <a:t>Monthly Peak Coincidence Adjustment </a:t>
            </a:r>
            <a:br>
              <a:rPr lang="en-US" b="1" cap="none" dirty="0">
                <a:solidFill>
                  <a:srgbClr val="254061"/>
                </a:solidFill>
                <a:latin typeface="Gotham HTF Medium"/>
                <a:cs typeface="Gotham HTF Medium"/>
              </a:rPr>
            </a:br>
            <a:r>
              <a:rPr lang="en-US" b="1" cap="none" dirty="0">
                <a:solidFill>
                  <a:srgbClr val="254061"/>
                </a:solidFill>
                <a:latin typeface="Gotham HTF Medium"/>
                <a:cs typeface="Gotham HTF Medium"/>
              </a:rPr>
              <a:t>Methodology</a:t>
            </a:r>
          </a:p>
        </p:txBody>
      </p:sp>
      <p:sp>
        <p:nvSpPr>
          <p:cNvPr id="3" name="Content Placeholder 2">
            <a:extLst>
              <a:ext uri="{FF2B5EF4-FFF2-40B4-BE49-F238E27FC236}">
                <a16:creationId xmlns:a16="http://schemas.microsoft.com/office/drawing/2014/main" id="{B51DC9C5-A2C8-494D-F6F7-381FE578FA0D}"/>
              </a:ext>
            </a:extLst>
          </p:cNvPr>
          <p:cNvSpPr>
            <a:spLocks noGrp="1"/>
          </p:cNvSpPr>
          <p:nvPr>
            <p:ph idx="1"/>
          </p:nvPr>
        </p:nvSpPr>
        <p:spPr>
          <a:xfrm>
            <a:off x="1005840" y="1345757"/>
            <a:ext cx="10347960" cy="5375718"/>
          </a:xfrm>
        </p:spPr>
        <p:txBody>
          <a:bodyPr>
            <a:normAutofit fontScale="92500"/>
          </a:bodyPr>
          <a:lstStyle/>
          <a:p>
            <a:pPr marL="0" indent="0">
              <a:buNone/>
            </a:pPr>
            <a:r>
              <a:rPr lang="en-US" sz="2000" dirty="0">
                <a:solidFill>
                  <a:srgbClr val="002060"/>
                </a:solidFill>
                <a:latin typeface="Gotham HTF Book"/>
                <a:cs typeface="Gotham HTF Book"/>
              </a:rPr>
              <a:t>Coincidence adjustments should represent expected LSE demand at the time of a 1-in-2 CAISO-wide system peak. </a:t>
            </a:r>
          </a:p>
          <a:p>
            <a:pPr marL="342900" indent="-342900">
              <a:buFont typeface="Arial" charset="0"/>
              <a:buChar char="•"/>
            </a:pPr>
            <a:r>
              <a:rPr lang="en-US" sz="2000" dirty="0">
                <a:solidFill>
                  <a:srgbClr val="002060"/>
                </a:solidFill>
                <a:latin typeface="Gotham HTF Book"/>
                <a:cs typeface="Gotham HTF Book"/>
              </a:rPr>
              <a:t>Composite loads of LSEs were constructed by compiling 2022 actual loads with migrating load. </a:t>
            </a:r>
          </a:p>
          <a:p>
            <a:pPr marL="342900" indent="-342900">
              <a:buFont typeface="Arial" charset="0"/>
              <a:buChar char="•"/>
            </a:pPr>
            <a:r>
              <a:rPr lang="en-US" sz="2000" dirty="0">
                <a:solidFill>
                  <a:srgbClr val="002060"/>
                </a:solidFill>
                <a:latin typeface="Gotham HTF Book"/>
                <a:cs typeface="Gotham HTF Book"/>
              </a:rPr>
              <a:t>CAISO hourly loads are ranked. For each high-load hour selected, an LSE and TAC-specific coincidence factor (CF) is calculated:</a:t>
            </a:r>
          </a:p>
          <a:p>
            <a:pPr marL="800100" lvl="1" indent="-342900">
              <a:buFont typeface="Arial" charset="0"/>
              <a:buChar char="•"/>
            </a:pPr>
            <a:r>
              <a:rPr lang="en-US" sz="2000" dirty="0">
                <a:solidFill>
                  <a:srgbClr val="002060"/>
                </a:solidFill>
                <a:latin typeface="Gotham HTF Book"/>
                <a:cs typeface="Gotham HTF Book"/>
              </a:rPr>
              <a:t>CF= LSE recorded load in TAC at time of CAISO system peak demand / LSE monthly maximum demand in TAC</a:t>
            </a:r>
          </a:p>
          <a:p>
            <a:pPr marL="800100" lvl="1" indent="-342900">
              <a:buFont typeface="Arial" charset="0"/>
              <a:buChar char="•"/>
            </a:pPr>
            <a:r>
              <a:rPr lang="en-US" sz="2000" dirty="0">
                <a:solidFill>
                  <a:srgbClr val="002060"/>
                </a:solidFill>
                <a:latin typeface="Gotham HTF Book"/>
                <a:cs typeface="Gotham HTF Book"/>
              </a:rPr>
              <a:t>Various statistics on the distribution of CFs are calculated, including median CF of the top 3 to 5 days and percentile distribution of top 10 hours in month (excluding hours before HE 17 PST.</a:t>
            </a:r>
          </a:p>
          <a:p>
            <a:pPr marL="800100" lvl="1" indent="-342900">
              <a:buFont typeface="Arial" charset="0"/>
              <a:buChar char="•"/>
            </a:pPr>
            <a:r>
              <a:rPr lang="en-US" sz="2000" dirty="0">
                <a:solidFill>
                  <a:srgbClr val="002060"/>
                </a:solidFill>
                <a:latin typeface="Gotham HTF Book"/>
                <a:cs typeface="Gotham HTF Book"/>
              </a:rPr>
              <a:t>Load diversity declines as demand rises, so if the most recent year doesn’t include enough relatively high load days, diversity will be overestimated, leading to increased unallocated load.  </a:t>
            </a:r>
          </a:p>
          <a:p>
            <a:pPr marL="800100" lvl="1" indent="-342900">
              <a:buFont typeface="Arial" charset="0"/>
              <a:buChar char="•"/>
            </a:pPr>
            <a:r>
              <a:rPr lang="en-US" sz="2000" dirty="0">
                <a:solidFill>
                  <a:srgbClr val="002060"/>
                </a:solidFill>
                <a:latin typeface="Gotham HTF Book"/>
                <a:cs typeface="Gotham HTF Book"/>
              </a:rPr>
              <a:t>As an alternative, staff may select the CF from the peak hour, a neighboring month, or a previous year. For example, in RA 2023 , April and May 2021 system loads were quite low, so CFs from April/May 2020, when loads and temperatures were higher, were used for many LSEs.</a:t>
            </a:r>
          </a:p>
          <a:p>
            <a:pPr marL="342900" indent="-342900">
              <a:buFont typeface="Arial" charset="0"/>
              <a:buChar char="•"/>
            </a:pPr>
            <a:r>
              <a:rPr lang="en-US" sz="2000" dirty="0">
                <a:solidFill>
                  <a:srgbClr val="002060"/>
                </a:solidFill>
                <a:latin typeface="Gotham HTF Book"/>
                <a:cs typeface="Gotham HTF Book"/>
              </a:rPr>
              <a:t>CAISO posts load data used for this analysis annually at: </a:t>
            </a:r>
            <a:r>
              <a:rPr lang="en-US" sz="2000" dirty="0">
                <a:solidFill>
                  <a:srgbClr val="002060"/>
                </a:solidFill>
                <a:latin typeface="Gotham HTF Book"/>
                <a:hlinkClick r:id="rId2">
                  <a:extLst>
                    <a:ext uri="{A12FA001-AC4F-418D-AE19-62706E023703}">
                      <ahyp:hlinkClr xmlns:ahyp="http://schemas.microsoft.com/office/drawing/2018/hyperlinkcolor" val="tx"/>
                    </a:ext>
                  </a:extLst>
                </a:hlinkClick>
              </a:rPr>
              <a:t>http://www.caiso.com/planning/Pages/ReliabilityRequirements/Default.aspx#Historical</a:t>
            </a:r>
            <a:endParaRPr lang="en-US" sz="2000" dirty="0">
              <a:solidFill>
                <a:srgbClr val="002060"/>
              </a:solidFill>
              <a:latin typeface="Gotham HTF Book"/>
            </a:endParaRPr>
          </a:p>
          <a:p>
            <a:pPr marL="342900" indent="-342900">
              <a:buFont typeface="Arial" charset="0"/>
              <a:buChar char="•"/>
            </a:pPr>
            <a:r>
              <a:rPr lang="en-US" sz="2000" dirty="0">
                <a:solidFill>
                  <a:srgbClr val="002060"/>
                </a:solidFill>
                <a:latin typeface="Gotham HTF Book"/>
                <a:cs typeface="Gotham HTF Book"/>
              </a:rPr>
              <a:t>Dates and times used by CEC staff are posted on the RA compliance webpage.</a:t>
            </a:r>
          </a:p>
          <a:p>
            <a:pPr marL="0" indent="0">
              <a:buNone/>
            </a:pPr>
            <a:endParaRPr lang="en-US" dirty="0"/>
          </a:p>
        </p:txBody>
      </p:sp>
    </p:spTree>
    <p:extLst>
      <p:ext uri="{BB962C8B-B14F-4D97-AF65-F5344CB8AC3E}">
        <p14:creationId xmlns:p14="http://schemas.microsoft.com/office/powerpoint/2010/main" val="397621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97280" y="1574277"/>
            <a:ext cx="9113520" cy="455188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r>
              <a:rPr lang="en-US" dirty="0">
                <a:solidFill>
                  <a:srgbClr val="002060"/>
                </a:solidFill>
                <a:latin typeface="Gotham HTF Book"/>
                <a:cs typeface="Gotham HTF Book"/>
              </a:rPr>
              <a:t>LSE forecasts are evaluated using historic loads and temperatures, load factors,  review of forecast assumptions, and comparison with CEC forecast assumptions</a:t>
            </a:r>
          </a:p>
          <a:p>
            <a:pPr marL="342900" indent="-342900">
              <a:buFont typeface="Arial" charset="0"/>
              <a:buChar char="•"/>
            </a:pPr>
            <a:r>
              <a:rPr lang="en-US" dirty="0">
                <a:solidFill>
                  <a:srgbClr val="002060"/>
                </a:solidFill>
                <a:latin typeface="Gotham HTF Book"/>
                <a:cs typeface="Gotham HTF Book"/>
              </a:rPr>
              <a:t>Staff uses weather-normalized loads, month-ahead forecasts, and reported load migration to construct a reference estimate for each LSE by service area:</a:t>
            </a:r>
          </a:p>
          <a:p>
            <a:pPr marL="800100" lvl="1" indent="-342900">
              <a:buFont typeface="Arial" charset="0"/>
              <a:buChar char="•"/>
            </a:pPr>
            <a:r>
              <a:rPr lang="en-US" dirty="0">
                <a:solidFill>
                  <a:srgbClr val="002060"/>
                </a:solidFill>
                <a:latin typeface="Gotham HTF Book"/>
                <a:cs typeface="Gotham HTF Book"/>
              </a:rPr>
              <a:t>IOU departing load estimates are revised for consistency with CCA forecasts as adjusted by CEC, and CEC-estimated direct access load.</a:t>
            </a:r>
          </a:p>
          <a:p>
            <a:pPr marL="800100" lvl="1" indent="-342900">
              <a:buFont typeface="Arial" charset="0"/>
              <a:buChar char="•"/>
            </a:pPr>
            <a:r>
              <a:rPr lang="en-US" dirty="0">
                <a:solidFill>
                  <a:srgbClr val="002060"/>
                </a:solidFill>
                <a:latin typeface="Gotham HTF Book"/>
                <a:cs typeface="Gotham HTF Book"/>
              </a:rPr>
              <a:t>ESP forecasts are evaluated against Direct Access Service Report (DASR) sales. The final  forecasts used the July 2022 reports. Aggregate ESP forecasts are evaluated against the direct access reference estimate to identify need for further adjustments. </a:t>
            </a:r>
          </a:p>
          <a:p>
            <a:pPr marL="800100" lvl="1" indent="-342900">
              <a:buFont typeface="Arial" charset="0"/>
              <a:buChar char="•"/>
            </a:pPr>
            <a:r>
              <a:rPr lang="en-US" dirty="0">
                <a:solidFill>
                  <a:srgbClr val="002060"/>
                </a:solidFill>
                <a:latin typeface="Gotham HTF Book"/>
                <a:cs typeface="Gotham HTF Book"/>
              </a:rPr>
              <a:t>CCA forecasts are evaluated using weather-normalized peaks, historic load factors, and load migration activity.</a:t>
            </a:r>
          </a:p>
          <a:p>
            <a:pPr marL="800100" lvl="1" indent="-342900">
              <a:buFont typeface="Arial" charset="0"/>
              <a:buChar char="•"/>
            </a:pPr>
            <a:r>
              <a:rPr lang="en-US" dirty="0">
                <a:solidFill>
                  <a:srgbClr val="002060"/>
                </a:solidFill>
                <a:latin typeface="Gotham HTF Book"/>
                <a:cs typeface="Gotham HTF Book"/>
              </a:rPr>
              <a:t>IOU forecasts may also be revised for differences with CEC service area forecast.</a:t>
            </a:r>
          </a:p>
          <a:p>
            <a:pPr marL="800100" lvl="1" indent="-342900">
              <a:buFont typeface="Arial" charset="0"/>
              <a:buChar char="•"/>
            </a:pPr>
            <a:endParaRPr lang="en-US" dirty="0">
              <a:solidFill>
                <a:schemeClr val="accent1">
                  <a:lumMod val="75000"/>
                </a:schemeClr>
              </a:solidFill>
              <a:latin typeface="Gotham HTF Book"/>
              <a:cs typeface="Gotham HTF Book"/>
            </a:endParaRPr>
          </a:p>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a:xfrm>
            <a:off x="2148842" y="303083"/>
            <a:ext cx="7840979" cy="960035"/>
          </a:xfrm>
        </p:spPr>
        <p:txBody>
          <a:bodyPr>
            <a:normAutofit/>
          </a:bodyPr>
          <a:lstStyle/>
          <a:p>
            <a:pPr algn="ctr"/>
            <a:r>
              <a:rPr lang="en-US" cap="none" dirty="0">
                <a:solidFill>
                  <a:srgbClr val="254061"/>
                </a:solidFill>
                <a:latin typeface="Gotham HTF Medium"/>
                <a:cs typeface="Gotham HTF Medium"/>
              </a:rPr>
              <a:t>LSE-Specific Adjustments </a:t>
            </a:r>
          </a:p>
        </p:txBody>
      </p:sp>
      <p:sp>
        <p:nvSpPr>
          <p:cNvPr id="2" name="Slide Number Placeholder 1"/>
          <p:cNvSpPr>
            <a:spLocks noGrp="1"/>
          </p:cNvSpPr>
          <p:nvPr>
            <p:ph type="sldNum" sz="quarter" idx="12"/>
          </p:nvPr>
        </p:nvSpPr>
        <p:spPr/>
        <p:txBody>
          <a:bodyPr/>
          <a:lstStyle/>
          <a:p>
            <a:fld id="{1BC924B7-EDFF-824B-BCE9-3FAD438598D0}" type="slidenum">
              <a:rPr lang="en-US" smtClean="0"/>
              <a:t>9</a:t>
            </a:fld>
            <a:endParaRPr lang="en-US"/>
          </a:p>
        </p:txBody>
      </p:sp>
    </p:spTree>
    <p:extLst>
      <p:ext uri="{BB962C8B-B14F-4D97-AF65-F5344CB8AC3E}">
        <p14:creationId xmlns:p14="http://schemas.microsoft.com/office/powerpoint/2010/main" val="3858759777"/>
      </p:ext>
    </p:extLst>
  </p:cSld>
  <p:clrMapOvr>
    <a:masterClrMapping/>
  </p:clrMapOvr>
</p:sld>
</file>

<file path=ppt/theme/theme1.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B8AAD638-0C9A-074A-A1F5-9C25FAF37ABD}"/>
    </a:ext>
  </a:extLst>
</a:theme>
</file>

<file path=ppt/theme/theme2.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4.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5.xml><?xml version="1.0" encoding="utf-8"?>
<a:theme xmlns:a="http://schemas.openxmlformats.org/drawingml/2006/main" name="Blank: Black">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D4AADE59-C35C-A140-B257-2E4365C638F0}"/>
    </a:ext>
  </a:extLst>
</a:theme>
</file>

<file path=ppt/theme/theme6.xml><?xml version="1.0" encoding="utf-8"?>
<a:theme xmlns:a="http://schemas.openxmlformats.org/drawingml/2006/main" name="Blank: Whi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7E2F548-F85F-094D-8DDA-3AF7BD174F2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5038410C6DC543B8D3FBA4ACC89650" ma:contentTypeVersion="12" ma:contentTypeDescription="Create a new document." ma:contentTypeScope="" ma:versionID="0e2ed98418f84cb251971ac29d152254">
  <xsd:schema xmlns:xsd="http://www.w3.org/2001/XMLSchema" xmlns:xs="http://www.w3.org/2001/XMLSchema" xmlns:p="http://schemas.microsoft.com/office/2006/metadata/properties" xmlns:ns1="http://schemas.microsoft.com/sharepoint/v3" xmlns:ns3="5bfaec93-3092-4921-8232-75eb7714f09e" xmlns:ns4="35712952-2fc6-4f4f-a924-f4d6513303be" targetNamespace="http://schemas.microsoft.com/office/2006/metadata/properties" ma:root="true" ma:fieldsID="65cc52bc060050310e06929e556567c9" ns1:_="" ns3:_="" ns4:_="">
    <xsd:import namespace="http://schemas.microsoft.com/sharepoint/v3"/>
    <xsd:import namespace="5bfaec93-3092-4921-8232-75eb7714f09e"/>
    <xsd:import namespace="35712952-2fc6-4f4f-a924-f4d6513303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OCR"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faec93-3092-4921-8232-75eb7714f09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712952-2fc6-4f4f-a924-f4d6513303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35712952-2fc6-4f4f-a924-f4d6513303be"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F92BE8A-EBDB-4965-90B1-736E90AAF8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faec93-3092-4921-8232-75eb7714f09e"/>
    <ds:schemaRef ds:uri="35712952-2fc6-4f4f-a924-f4d651330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3D5CAA-559C-41EB-8A66-B062E011B7D4}">
  <ds:schemaRefs>
    <ds:schemaRef ds:uri="http://schemas.microsoft.com/sharepoint/v3/contenttype/forms"/>
  </ds:schemaRefs>
</ds:datastoreItem>
</file>

<file path=customXml/itemProps3.xml><?xml version="1.0" encoding="utf-8"?>
<ds:datastoreItem xmlns:ds="http://schemas.openxmlformats.org/officeDocument/2006/customXml" ds:itemID="{F6E627A7-8879-4DD6-ADF6-8C4F6EE8B27F}">
  <ds:schemaRefs>
    <ds:schemaRef ds:uri="http://schemas.openxmlformats.org/package/2006/metadata/core-properties"/>
    <ds:schemaRef ds:uri="5bfaec93-3092-4921-8232-75eb7714f09e"/>
    <ds:schemaRef ds:uri="http://schemas.microsoft.com/office/2006/metadata/properties"/>
    <ds:schemaRef ds:uri="http://www.w3.org/XML/1998/namespace"/>
    <ds:schemaRef ds:uri="http://schemas.microsoft.com/office/infopath/2007/PartnerControls"/>
    <ds:schemaRef ds:uri="http://schemas.microsoft.com/sharepoint/v3"/>
    <ds:schemaRef ds:uri="http://purl.org/dc/dcmitype/"/>
    <ds:schemaRef ds:uri="http://schemas.microsoft.com/office/2006/documentManagement/types"/>
    <ds:schemaRef ds:uri="http://purl.org/dc/terms/"/>
    <ds:schemaRef ds:uri="35712952-2fc6-4f4f-a924-f4d6513303b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CEC_Official_PowerPoint_Template_2020 (1)</Template>
  <TotalTime>39986</TotalTime>
  <Words>1576</Words>
  <Application>Microsoft Office PowerPoint</Application>
  <PresentationFormat>Widescreen</PresentationFormat>
  <Paragraphs>109</Paragraphs>
  <Slides>18</Slides>
  <Notes>3</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18</vt:i4>
      </vt:variant>
    </vt:vector>
  </HeadingPairs>
  <TitlesOfParts>
    <vt:vector size="29" baseType="lpstr">
      <vt:lpstr>Arial</vt:lpstr>
      <vt:lpstr>Arial Black</vt:lpstr>
      <vt:lpstr>Calibri</vt:lpstr>
      <vt:lpstr>Gotham HTF Book</vt:lpstr>
      <vt:lpstr>Gotham HTF Medium</vt:lpstr>
      <vt:lpstr>Title</vt:lpstr>
      <vt:lpstr>Title/Section</vt:lpstr>
      <vt:lpstr>Content</vt:lpstr>
      <vt:lpstr>Content: blank background</vt:lpstr>
      <vt:lpstr>Blank: Black</vt:lpstr>
      <vt:lpstr>Blank: White</vt:lpstr>
      <vt:lpstr>RA 2024 LSE Forecast Adjustments </vt:lpstr>
      <vt:lpstr>RA 2024 Load Forecast Process Overview</vt:lpstr>
      <vt:lpstr>Reference Forecast </vt:lpstr>
      <vt:lpstr>PG&amp;E Monthly Peak Reference Forecast </vt:lpstr>
      <vt:lpstr>SCE Monthly Peak Reference Forecast </vt:lpstr>
      <vt:lpstr>Monthly Peak Forecasts</vt:lpstr>
      <vt:lpstr>Monthly Peak Load Forecast Adjustment Process</vt:lpstr>
      <vt:lpstr>Monthly Peak Coincidence Adjustment  Methodology</vt:lpstr>
      <vt:lpstr>LSE-Specific Adjustments </vt:lpstr>
      <vt:lpstr>Load Modifier Adjustments</vt:lpstr>
      <vt:lpstr>Pro-Rata Adjustment </vt:lpstr>
      <vt:lpstr>Summary of 2024 CPUC-Jurisdictional Forecast Adjustments</vt:lpstr>
      <vt:lpstr>Slice of Day Forecasts</vt:lpstr>
      <vt:lpstr>Hourly Results</vt:lpstr>
      <vt:lpstr>Hourly Forecast Adjustment Process </vt:lpstr>
      <vt:lpstr> Hourly Coincidence and Load Shape Modification </vt:lpstr>
      <vt:lpstr>Aggregate Pro-Rata Percent Adjustment by Month and Hour</vt:lpstr>
      <vt:lpstr>Summary</vt:lpstr>
    </vt:vector>
  </TitlesOfParts>
  <Company>California Energy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Energy Commission</dc:title>
  <dc:creator>Buckley, Lindsay@Energy</dc:creator>
  <cp:lastModifiedBy>Marshall, Lynn@Energy</cp:lastModifiedBy>
  <cp:revision>199</cp:revision>
  <cp:lastPrinted>2019-12-11T23:19:58Z</cp:lastPrinted>
  <dcterms:created xsi:type="dcterms:W3CDTF">2020-03-06T19:07:21Z</dcterms:created>
  <dcterms:modified xsi:type="dcterms:W3CDTF">2023-10-12T20:42:35Z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0x010100E35038410C6DC543B8D3FBA4ACC89650</vt:lpwstr>
  </property>
  <property fmtid="{D5CDD505-2E9C-101B-9397-08002B2CF9AE}" pid="3" name="MediaServiceImageTags">
    <vt:lpwstr/>
  </property>
</Properties>
</file>