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7"/>
  </p:notesMasterIdLst>
  <p:handoutMasterIdLst>
    <p:handoutMasterId r:id="rId8"/>
  </p:handoutMasterIdLst>
  <p:sldIdLst>
    <p:sldId id="307" r:id="rId3"/>
    <p:sldId id="384" r:id="rId4"/>
    <p:sldId id="383" r:id="rId5"/>
    <p:sldId id="382" r:id="rId6"/>
  </p:sldIdLst>
  <p:sldSz cx="9144000" cy="5143500" type="screen16x9"/>
  <p:notesSz cx="6858000" cy="9144000"/>
  <p:defaultTextStyle>
    <a:defPPr>
      <a:defRPr lang="en-US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2B71E"/>
    <a:srgbClr val="3057C1"/>
    <a:srgbClr val="1542C4"/>
    <a:srgbClr val="F89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25"/>
    <p:restoredTop sz="98456" autoAdjust="0"/>
  </p:normalViewPr>
  <p:slideViewPr>
    <p:cSldViewPr snapToGrid="0" snapToObjects="1">
      <p:cViewPr>
        <p:scale>
          <a:sx n="95" d="100"/>
          <a:sy n="95" d="100"/>
        </p:scale>
        <p:origin x="-744" y="-4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A630D-6A56-4647-AD54-7D3AC4AC3FFC}" type="datetimeFigureOut">
              <a:rPr lang="en-US" smtClean="0"/>
              <a:t>6/17/20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303BB-AC45-F145-A970-C8AE1008E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17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8CA4C-F6FC-7844-9877-4C8097AFF345}" type="datetimeFigureOut">
              <a:rPr lang="en-US" smtClean="0"/>
              <a:t>6/17/20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EBC2E-A811-604D-B71F-1959F125D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00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057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436479"/>
            <a:ext cx="9144000" cy="1033493"/>
          </a:xfrm>
        </p:spPr>
        <p:txBody>
          <a:bodyPr anchor="b">
            <a:normAutofit/>
          </a:bodyPr>
          <a:lstStyle>
            <a:lvl1pPr algn="ctr">
              <a:defRPr sz="8800">
                <a:solidFill>
                  <a:srgbClr val="F2B71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4558" y="-1150130"/>
            <a:ext cx="6171407" cy="74437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1" y="3858466"/>
            <a:ext cx="2827382" cy="118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34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6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8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7" y="273848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58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49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56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9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40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6/17/20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46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6/17/20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59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6/17/20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18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6/17/20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06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6/17/20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4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5292" y="273847"/>
            <a:ext cx="7570058" cy="994172"/>
          </a:xfrm>
        </p:spPr>
        <p:txBody>
          <a:bodyPr>
            <a:normAutofit/>
          </a:bodyPr>
          <a:lstStyle>
            <a:lvl1pPr>
              <a:defRPr sz="3600">
                <a:solidFill>
                  <a:srgbClr val="1542C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292" y="1369219"/>
            <a:ext cx="7570058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98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6/17/20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39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7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8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7" y="273848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0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9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6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6/17/20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2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6/17/20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6/17/20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7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6/17/20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0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6/17/20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1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6/17/20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7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3356" y="273847"/>
            <a:ext cx="7672001" cy="99417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348" y="1369219"/>
            <a:ext cx="7672002" cy="326350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91FF8-EADD-C440-9AA8-D67566E7ED8F}" type="datetimeFigureOut">
              <a:rPr lang="en-US" smtClean="0"/>
              <a:t>6/17/20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www.calssa.org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73742" y="-81116"/>
            <a:ext cx="9269362" cy="221226"/>
          </a:xfrm>
          <a:prstGeom prst="rect">
            <a:avLst/>
          </a:prstGeom>
          <a:solidFill>
            <a:srgbClr val="F89B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srgbClr val="F2B71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5" y="4842710"/>
            <a:ext cx="1186317" cy="24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1542C4"/>
          </a:solidFill>
          <a:latin typeface="Tungsten Medium" charset="0"/>
          <a:ea typeface="Tungsten Medium" charset="0"/>
          <a:cs typeface="Tungsten Medium" charset="0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Clr>
          <a:srgbClr val="F2B71E"/>
        </a:buClr>
        <a:buFont typeface="Arial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Proxima Nova" charset="0"/>
          <a:ea typeface="Proxima Nova" charset="0"/>
          <a:cs typeface="Proxima Nova" charset="0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Clr>
          <a:srgbClr val="F2B71E"/>
        </a:buClr>
        <a:buFont typeface="Arial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Proxima Nova" charset="0"/>
          <a:ea typeface="Proxima Nova" charset="0"/>
          <a:cs typeface="Proxima Nova" charset="0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Clr>
          <a:srgbClr val="F2B71E"/>
        </a:buClr>
        <a:buFont typeface="Arial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Proxima Nova" charset="0"/>
          <a:ea typeface="Proxima Nova" charset="0"/>
          <a:cs typeface="Proxima Nova" charset="0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Clr>
          <a:srgbClr val="F2B71E"/>
        </a:buClr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Proxima Nova" charset="0"/>
          <a:ea typeface="Proxima Nova" charset="0"/>
          <a:cs typeface="Proxima Nova" charset="0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Clr>
          <a:srgbClr val="F2B71E"/>
        </a:buClr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Proxima Nova" charset="0"/>
          <a:ea typeface="Proxima Nova" charset="0"/>
          <a:cs typeface="Proxima Nova" charset="0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1C3E1-DB9C-1642-BBF9-7BC77494976D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9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25061" y="2524023"/>
            <a:ext cx="7558892" cy="1033493"/>
          </a:xfrm>
        </p:spPr>
        <p:txBody>
          <a:bodyPr>
            <a:normAutofit fontScale="90000"/>
          </a:bodyPr>
          <a:lstStyle/>
          <a:p>
            <a:r>
              <a:rPr lang="en-US" sz="7300" dirty="0" smtClean="0"/>
              <a:t>NEMA Land Review and Engineering Timing</a:t>
            </a:r>
            <a:r>
              <a:rPr lang="en-US" sz="7300" dirty="0" smtClean="0"/>
              <a:t/>
            </a:r>
            <a:br>
              <a:rPr lang="en-US" sz="7300" dirty="0" smtClean="0"/>
            </a:br>
            <a:r>
              <a:rPr lang="en-US" sz="3600" dirty="0" smtClean="0"/>
              <a:t>Interconnection Discussion Forum</a:t>
            </a:r>
            <a:br>
              <a:rPr lang="en-US" sz="3600" dirty="0" smtClean="0"/>
            </a:br>
            <a:r>
              <a:rPr lang="en-US" sz="3600" dirty="0" smtClean="0"/>
              <a:t>June 24, 2020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88759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NEMA Review Timing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200" dirty="0" smtClean="0"/>
              <a:t>For a NEM-Aggregation project, utilities currently wait until Land Review is completed before starting Engineering Review</a:t>
            </a:r>
          </a:p>
          <a:p>
            <a:pPr>
              <a:lnSpc>
                <a:spcPct val="100000"/>
              </a:lnSpc>
            </a:pPr>
            <a:r>
              <a:rPr lang="en-US" sz="2200" dirty="0" smtClean="0"/>
              <a:t>Land Review can take a long time if leases need to be created or addresses have mismatches in different databases</a:t>
            </a:r>
          </a:p>
          <a:p>
            <a:pPr>
              <a:lnSpc>
                <a:spcPct val="100000"/>
              </a:lnSpc>
            </a:pPr>
            <a:r>
              <a:rPr lang="en-US" sz="2200" dirty="0" smtClean="0"/>
              <a:t>Customers could move projects forward if they had the results of Engineering Review and were confident they would eventually pass Land Review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27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NEMA Land Review Can Be Complex</a:t>
            </a:r>
            <a:endParaRPr lang="en-US" dirty="0"/>
          </a:p>
        </p:txBody>
      </p:sp>
      <p:pic>
        <p:nvPicPr>
          <p:cNvPr id="8" name="Picture 7" descr="NEMAPARCELMAP-examp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31" y="1268019"/>
            <a:ext cx="6344756" cy="362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42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Thank You!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266830" y="3503701"/>
            <a:ext cx="533717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Brad Heavner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Policy Director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California Solar &amp; Storage Association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brad@calssa.org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31" y="1404020"/>
            <a:ext cx="6563779" cy="186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4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18764</TotalTime>
  <Words>91</Words>
  <Application>Microsoft Macintosh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Custom Design</vt:lpstr>
      <vt:lpstr>NEMA Land Review and Engineering Timing Interconnection Discussion Forum June 24, 2020</vt:lpstr>
      <vt:lpstr>NEMA Review Timing</vt:lpstr>
      <vt:lpstr>NEMA Land Review Can Be Complex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Elise De Grande</dc:creator>
  <cp:lastModifiedBy>Brad Heavner</cp:lastModifiedBy>
  <cp:revision>164</cp:revision>
  <cp:lastPrinted>2019-10-16T16:53:57Z</cp:lastPrinted>
  <dcterms:created xsi:type="dcterms:W3CDTF">2018-01-24T18:42:39Z</dcterms:created>
  <dcterms:modified xsi:type="dcterms:W3CDTF">2020-06-18T00:25:04Z</dcterms:modified>
</cp:coreProperties>
</file>