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4" r:id="rId1"/>
    <p:sldMasterId id="2147484995" r:id="rId2"/>
  </p:sldMasterIdLst>
  <p:notesMasterIdLst>
    <p:notesMasterId r:id="rId9"/>
  </p:notesMasterIdLst>
  <p:handoutMasterIdLst>
    <p:handoutMasterId r:id="rId10"/>
  </p:handoutMasterIdLst>
  <p:sldIdLst>
    <p:sldId id="743" r:id="rId3"/>
    <p:sldId id="749" r:id="rId4"/>
    <p:sldId id="755" r:id="rId5"/>
    <p:sldId id="751" r:id="rId6"/>
    <p:sldId id="753" r:id="rId7"/>
    <p:sldId id="759" r:id="rId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 Greschner" initials="SG" lastIdx="6" clrIdx="0">
    <p:extLst>
      <p:ext uri="{19B8F6BF-5375-455C-9EA6-DF929625EA0E}">
        <p15:presenceInfo xmlns:p15="http://schemas.microsoft.com/office/powerpoint/2012/main" userId="S-1-5-21-3304803338-235052546-3618928178-10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9" autoAdjust="0"/>
    <p:restoredTop sz="88810" autoAdjust="0"/>
  </p:normalViewPr>
  <p:slideViewPr>
    <p:cSldViewPr snapToGrid="0">
      <p:cViewPr varScale="1">
        <p:scale>
          <a:sx n="64" d="100"/>
          <a:sy n="64" d="100"/>
        </p:scale>
        <p:origin x="1476" y="7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notesViewPr>
    <p:cSldViewPr snapToGrid="0">
      <p:cViewPr>
        <p:scale>
          <a:sx n="100" d="100"/>
          <a:sy n="100" d="100"/>
        </p:scale>
        <p:origin x="-1746" y="108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defTabSz="968233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algn="r" defTabSz="968233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defTabSz="968233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algn="r" defTabSz="96823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F183E8-9B35-4258-BFC4-217C8ED57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defTabSz="968233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algn="r" defTabSz="968233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89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defTabSz="968233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algn="r" defTabSz="96823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AE2197-7919-4090-B495-3B72D9BBB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E2197-7919-4090-B495-3B72D9BBB7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139"/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2" indent="-285708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33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66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99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32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65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97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30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2FE77-6839-48D5-83CD-FB5662E2A4F1}" type="slidenum">
              <a:rPr lang="en-US">
                <a:latin typeface="Times New Roman" panose="02020603050405020304" pitchFamily="18" charset="0"/>
              </a:rPr>
              <a:pPr/>
              <a:t>2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139"/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2" indent="-285708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33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66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99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32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65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97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30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2FE77-6839-48D5-83CD-FB5662E2A4F1}" type="slidenum">
              <a:rPr lang="en-US">
                <a:latin typeface="Times New Roman" panose="02020603050405020304" pitchFamily="18" charset="0"/>
              </a:rPr>
              <a:pPr/>
              <a:t>3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0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139"/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2" indent="-285708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33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66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99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32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65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97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30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2FE77-6839-48D5-83CD-FB5662E2A4F1}" type="slidenum">
              <a:rPr lang="en-US">
                <a:latin typeface="Times New Roman" panose="02020603050405020304" pitchFamily="18" charset="0"/>
              </a:rPr>
              <a:pPr/>
              <a:t>4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9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139"/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2" indent="-285708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33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66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99" indent="-228567" defTabSz="9317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32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65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97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30" indent="-228567" defTabSz="931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2FE77-6839-48D5-83CD-FB5662E2A4F1}" type="slidenum">
              <a:rPr lang="en-US">
                <a:latin typeface="Times New Roman" panose="02020603050405020304" pitchFamily="18" charset="0"/>
              </a:rPr>
              <a:pPr/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7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ooter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14400" y="6286500"/>
            <a:ext cx="716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spc="300" dirty="0">
                <a:solidFill>
                  <a:schemeClr val="bg1"/>
                </a:solidFill>
                <a:latin typeface="+mn-lt"/>
              </a:rPr>
              <a:t>www.gridalternatives.org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88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B2B7CE5-170B-4E59-87E2-61FFC2AF5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3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C59409D-0D19-420A-992E-0B96DAD5F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60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_s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ooter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1828800" y="6248400"/>
            <a:ext cx="5715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cs typeface="Arial" pitchFamily="34" charset="0"/>
              </a:rPr>
              <a:t>www.gridalternatives.org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86200"/>
            <a:ext cx="4953000" cy="990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14600"/>
            <a:ext cx="6629400" cy="10752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43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29000"/>
          </a:xfrm>
        </p:spPr>
        <p:txBody>
          <a:bodyPr/>
          <a:lstStyle>
            <a:lvl1pPr marL="457200" indent="-4572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1pPr>
            <a:lvl2pPr marL="742950" indent="-28575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22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72E5070-4C48-42CF-98F2-46EBF60C5806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3ADF6BEF-47BB-49E0-8007-AE5142A8B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3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4A7B1D60-D406-4E3E-9C4D-C116D7BE48DF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6780911-C8EC-4F91-A5B3-CEDB0DAE3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8011916-54E5-467B-B852-27346ADCD747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922CE41-3FA5-4727-BCAC-DCF13696A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B8EC84EC-61E6-4825-A059-0005F27D7E94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1291F52-6704-4202-AA76-25B73B8A1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9D642385-FF9D-41D2-9A2E-CF2DCCC05698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71DB1217-D0CE-4652-8C9C-32D94796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0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3EB5555-1943-4649-B505-553E1E991FDF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0D78D21F-842E-489F-9E3C-6B49D888F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FECC1EC-B87B-489C-9D21-8F9E7D73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613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581D1B3-E279-494B-9D41-45D862AB7B84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E7EE150-BA49-47F1-A45C-F8A12E2A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D1E74D2-B404-49C2-841A-DD90284F1A8A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B986353-9533-44CA-A938-861B8A139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73F0619-B26E-4985-8756-31AD88627536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8882F4F-5549-40A8-87EC-30EF17CD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6F87E85-D2B4-4BF6-B7AE-B645942CE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6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6C5452-8087-4D20-8693-6FCCBE3C3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13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A7767E7-62DC-4D03-BCDD-F79C91EA5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3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DB95F10-EDE0-4987-B3CD-899C38CB4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4D8942-8FBB-4DED-8A09-E9EDEC11D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68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FE36AC-9E73-437A-8F6D-C707EE3F4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E5CF2FC-6A78-4EE4-A90E-8027B6B0C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26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5775" y="2044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657600"/>
            <a:ext cx="8229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 descr="header_s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elle Basic Rg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elle Basic Rg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elle Basic Rg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elle Basic Rg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2766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3075" name="Picture 3" descr="header_s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2438400" y="0"/>
            <a:ext cx="67056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13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monahan@gridalternative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58" y="1700909"/>
            <a:ext cx="8254999" cy="1470025"/>
          </a:xfrm>
        </p:spPr>
        <p:txBody>
          <a:bodyPr/>
          <a:lstStyle/>
          <a:p>
            <a:r>
              <a:rPr lang="en-US" sz="3200" dirty="0"/>
              <a:t>San Joaquin Valley Pilots </a:t>
            </a:r>
            <a:br>
              <a:rPr lang="en-US" sz="3200" dirty="0"/>
            </a:br>
            <a:r>
              <a:rPr lang="en-US" sz="2400" dirty="0"/>
              <a:t>Bill Protection Principles &amp; Recommendations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336" y="3320704"/>
            <a:ext cx="8189327" cy="1730830"/>
          </a:xfrm>
        </p:spPr>
        <p:txBody>
          <a:bodyPr/>
          <a:lstStyle/>
          <a:p>
            <a:r>
              <a:rPr lang="en-US" sz="2400" dirty="0"/>
              <a:t>2/25/19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678" y="4815044"/>
            <a:ext cx="41714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Presented by:</a:t>
            </a:r>
          </a:p>
          <a:p>
            <a:r>
              <a:rPr lang="en-US" sz="2000" dirty="0"/>
              <a:t>Elise Hunter</a:t>
            </a:r>
          </a:p>
          <a:p>
            <a:r>
              <a:rPr lang="en-US" sz="2000" dirty="0"/>
              <a:t>Policy &amp; Regulatory Affairs Director </a:t>
            </a:r>
            <a:r>
              <a:rPr lang="en-US" sz="2000" dirty="0">
                <a:hlinkClick r:id="rId3"/>
              </a:rPr>
              <a:t>ehunter@gridalternatives.org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3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7" y="1191898"/>
            <a:ext cx="8744356" cy="5666102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6020" name="Picture 2" descr="head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281660" y="243284"/>
            <a:ext cx="6862340" cy="588169"/>
          </a:xfrm>
        </p:spPr>
        <p:txBody>
          <a:bodyPr>
            <a:noAutofit/>
          </a:bodyPr>
          <a:lstStyle/>
          <a:p>
            <a:r>
              <a:rPr lang="en-US" sz="3200" dirty="0">
                <a:ea typeface="Adobe Gothic Std B" panose="020B0800000000000000" pitchFamily="34" charset="-128"/>
              </a:rPr>
              <a:t>Bill Protection – Analysis Findings</a:t>
            </a:r>
            <a:endParaRPr lang="en-US" sz="32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34ECC4-276D-478B-8512-329FDE00A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54003"/>
              </p:ext>
            </p:extLst>
          </p:nvPr>
        </p:nvGraphicFramePr>
        <p:xfrm>
          <a:off x="992602" y="1531301"/>
          <a:ext cx="7158796" cy="3867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1731">
                  <a:extLst>
                    <a:ext uri="{9D8B030D-6E8A-4147-A177-3AD203B41FA5}">
                      <a16:colId xmlns:a16="http://schemas.microsoft.com/office/drawing/2014/main" val="3253252155"/>
                    </a:ext>
                  </a:extLst>
                </a:gridCol>
                <a:gridCol w="2875216">
                  <a:extLst>
                    <a:ext uri="{9D8B030D-6E8A-4147-A177-3AD203B41FA5}">
                      <a16:colId xmlns:a16="http://schemas.microsoft.com/office/drawing/2014/main" val="3642625888"/>
                    </a:ext>
                  </a:extLst>
                </a:gridCol>
                <a:gridCol w="3161849">
                  <a:extLst>
                    <a:ext uri="{9D8B030D-6E8A-4147-A177-3AD203B41FA5}">
                      <a16:colId xmlns:a16="http://schemas.microsoft.com/office/drawing/2014/main" val="727717158"/>
                    </a:ext>
                  </a:extLst>
                </a:gridCol>
              </a:tblGrid>
              <a:tr h="490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Non-CARE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467295"/>
                  </a:ext>
                </a:extLst>
              </a:tr>
              <a:tr h="474981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Savings %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w/o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20% Bill Protection </a:t>
                      </a: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19% or $399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-8%</a:t>
                      </a:r>
                      <a:r>
                        <a:rPr lang="en-US" dirty="0"/>
                        <a:t> 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963636"/>
                  </a:ext>
                </a:extLst>
              </a:tr>
              <a:tr h="498835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Median:  19% or $459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Median: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-3%</a:t>
                      </a:r>
                      <a:r>
                        <a:rPr lang="en-US" dirty="0"/>
                        <a:t> 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-$76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7740"/>
                  </a:ext>
                </a:extLst>
              </a:tr>
              <a:tr h="55426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</a:t>
                      </a:r>
                      <a:r>
                        <a:rPr lang="en-US" baseline="30000" dirty="0"/>
                        <a:t>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19% or $532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2% or $95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259185"/>
                  </a:ext>
                </a:extLst>
              </a:tr>
              <a:tr h="204217">
                <a:tc gridSpan="3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678376"/>
                  </a:ext>
                </a:extLst>
              </a:tr>
              <a:tr h="59167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Savings %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w/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 Bill Protection </a:t>
                      </a:r>
                    </a:p>
                    <a:p>
                      <a:endParaRPr lang="en-US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35% or $733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13% or $286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226860"/>
                  </a:ext>
                </a:extLst>
              </a:tr>
              <a:tr h="4849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Median:  35% or $839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Median: 18% or $518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006815"/>
                  </a:ext>
                </a:extLst>
              </a:tr>
              <a:tr h="5681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</a:t>
                      </a:r>
                      <a:r>
                        <a:rPr lang="en-US" baseline="30000" dirty="0"/>
                        <a:t>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35% or $974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22% or $835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80967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FD62E6B-76E7-4E49-AA29-0FC409FCA5C6}"/>
              </a:ext>
            </a:extLst>
          </p:cNvPr>
          <p:cNvSpPr txBox="1">
            <a:spLocks/>
          </p:cNvSpPr>
          <p:nvPr/>
        </p:nvSpPr>
        <p:spPr bwMode="auto">
          <a:xfrm>
            <a:off x="992602" y="6226535"/>
            <a:ext cx="8477546" cy="6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/>
            <a:r>
              <a:rPr lang="en-US" sz="1400" dirty="0"/>
              <a:t>Every customer receives a 20% community solar discount before any other discounts</a:t>
            </a:r>
          </a:p>
          <a:p>
            <a:pPr marL="225425" indent="-225425"/>
            <a:r>
              <a:rPr lang="en-US" sz="1400" dirty="0"/>
              <a:t>Customers are on EL-1 and E-1 tiered all-electric baseline rates, Region R 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D030F-CB4C-47DE-9296-5393C923E773}"/>
              </a:ext>
            </a:extLst>
          </p:cNvPr>
          <p:cNvSpPr txBox="1"/>
          <p:nvPr/>
        </p:nvSpPr>
        <p:spPr>
          <a:xfrm>
            <a:off x="1397332" y="1169234"/>
            <a:ext cx="665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Post-Pilot Savings Analysis – Community Solar Customers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8A14D55-29D4-44FC-B93D-A49DE86C2508}"/>
              </a:ext>
            </a:extLst>
          </p:cNvPr>
          <p:cNvSpPr txBox="1">
            <a:spLocks/>
          </p:cNvSpPr>
          <p:nvPr/>
        </p:nvSpPr>
        <p:spPr bwMode="auto">
          <a:xfrm>
            <a:off x="333227" y="5487379"/>
            <a:ext cx="8744356" cy="6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/>
              <a:t>An additional bill discount ensures that both CARE and non-CARE customers will receive energy bill savings</a:t>
            </a:r>
          </a:p>
        </p:txBody>
      </p:sp>
    </p:spTree>
    <p:extLst>
      <p:ext uri="{BB962C8B-B14F-4D97-AF65-F5344CB8AC3E}">
        <p14:creationId xmlns:p14="http://schemas.microsoft.com/office/powerpoint/2010/main" val="982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7" y="1191898"/>
            <a:ext cx="8744356" cy="5666102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6020" name="Picture 2" descr="head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281660" y="243284"/>
            <a:ext cx="6862340" cy="588169"/>
          </a:xfrm>
        </p:spPr>
        <p:txBody>
          <a:bodyPr>
            <a:noAutofit/>
          </a:bodyPr>
          <a:lstStyle/>
          <a:p>
            <a:r>
              <a:rPr lang="en-US" sz="3200" dirty="0">
                <a:ea typeface="Adobe Gothic Std B" panose="020B0800000000000000" pitchFamily="34" charset="-128"/>
              </a:rPr>
              <a:t>Bill Protection – Analysis Findings</a:t>
            </a:r>
            <a:endParaRPr lang="en-US" sz="32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A8DBCC-7854-4B07-A4B6-24067E4AF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17128"/>
              </p:ext>
            </p:extLst>
          </p:nvPr>
        </p:nvGraphicFramePr>
        <p:xfrm>
          <a:off x="4320611" y="1792052"/>
          <a:ext cx="4283580" cy="39420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1731">
                  <a:extLst>
                    <a:ext uri="{9D8B030D-6E8A-4147-A177-3AD203B41FA5}">
                      <a16:colId xmlns:a16="http://schemas.microsoft.com/office/drawing/2014/main" val="3253252155"/>
                    </a:ext>
                  </a:extLst>
                </a:gridCol>
                <a:gridCol w="3161849">
                  <a:extLst>
                    <a:ext uri="{9D8B030D-6E8A-4147-A177-3AD203B41FA5}">
                      <a16:colId xmlns:a16="http://schemas.microsoft.com/office/drawing/2014/main" val="727717158"/>
                    </a:ext>
                  </a:extLst>
                </a:gridCol>
              </a:tblGrid>
              <a:tr h="645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Non-CARE/FERA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467295"/>
                  </a:ext>
                </a:extLst>
              </a:tr>
              <a:tr h="442044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Savings %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w/o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20% Bill Protection </a:t>
                      </a: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-35% </a:t>
                      </a:r>
                      <a:r>
                        <a:rPr lang="en-US" dirty="0"/>
                        <a:t>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-$746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963636"/>
                  </a:ext>
                </a:extLst>
              </a:tr>
              <a:tr h="46424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Median: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-28% </a:t>
                      </a:r>
                      <a:r>
                        <a:rPr lang="en-US" b="1" dirty="0"/>
                        <a:t>or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-$808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7740"/>
                  </a:ext>
                </a:extLst>
              </a:tr>
              <a:tr h="515826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-22% </a:t>
                      </a:r>
                      <a:r>
                        <a:rPr lang="en-US" dirty="0"/>
                        <a:t>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-$821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259185"/>
                  </a:ext>
                </a:extLst>
              </a:tr>
              <a:tr h="344107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678376"/>
                  </a:ext>
                </a:extLst>
              </a:tr>
              <a:tr h="5506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Savings %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w/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 Bill Protection </a:t>
                      </a:r>
                    </a:p>
                    <a:p>
                      <a:endParaRPr lang="en-US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-8%</a:t>
                      </a:r>
                      <a:r>
                        <a:rPr lang="en-US" dirty="0"/>
                        <a:t> 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226860"/>
                  </a:ext>
                </a:extLst>
              </a:tr>
              <a:tr h="4513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Median: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-3%</a:t>
                      </a:r>
                      <a:r>
                        <a:rPr lang="en-US" dirty="0"/>
                        <a:t> 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-$76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006815"/>
                  </a:ext>
                </a:extLst>
              </a:tr>
              <a:tr h="5287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 </a:t>
                      </a:r>
                      <a:r>
                        <a:rPr lang="en-US" dirty="0" err="1"/>
                        <a:t>Pcntl</a:t>
                      </a:r>
                      <a:r>
                        <a:rPr lang="en-US" dirty="0"/>
                        <a:t>:  2% or $95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80967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68D955B-4C4D-40E8-A1BC-EE98650320D3}"/>
              </a:ext>
            </a:extLst>
          </p:cNvPr>
          <p:cNvSpPr txBox="1">
            <a:spLocks/>
          </p:cNvSpPr>
          <p:nvPr/>
        </p:nvSpPr>
        <p:spPr bwMode="auto">
          <a:xfrm>
            <a:off x="333227" y="1578295"/>
            <a:ext cx="3913754" cy="39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/>
            <a:r>
              <a:rPr lang="en-US" sz="1600" dirty="0"/>
              <a:t>Several communities have either CSGT or GT-DAC as community solar options</a:t>
            </a:r>
          </a:p>
          <a:p>
            <a:pPr marL="225425" indent="-225425"/>
            <a:r>
              <a:rPr lang="en-US" sz="1600" dirty="0"/>
              <a:t>GT-DAC is restricted to only CARE/FERA eligible customers; other customers will be excluded</a:t>
            </a:r>
          </a:p>
          <a:p>
            <a:pPr marL="225425" indent="-225425"/>
            <a:r>
              <a:rPr lang="en-US" sz="1600" dirty="0"/>
              <a:t>The SJV pilots will allow participation up to 400% Federal Poverty Level (FPL), and FERA eligibility is 250% FPL</a:t>
            </a:r>
          </a:p>
          <a:p>
            <a:pPr marL="225425" indent="-225425"/>
            <a:r>
              <a:rPr lang="en-US" sz="1600" dirty="0"/>
              <a:t>While CSGT allows for a broader swath of customers, non-CARE/FERA customers may have to wait, or may be turned away if the CARE/FERA subscription % is too low  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BC8BD-550B-4821-A20E-04AF09E8D241}"/>
              </a:ext>
            </a:extLst>
          </p:cNvPr>
          <p:cNvSpPr txBox="1"/>
          <p:nvPr/>
        </p:nvSpPr>
        <p:spPr>
          <a:xfrm>
            <a:off x="4438595" y="1195410"/>
            <a:ext cx="397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Post-Pilot Savings Analysis – Non-Community Solar Customers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B2CD6E0-DF8F-49DC-8A33-E5E11248CE0C}"/>
              </a:ext>
            </a:extLst>
          </p:cNvPr>
          <p:cNvSpPr txBox="1">
            <a:spLocks/>
          </p:cNvSpPr>
          <p:nvPr/>
        </p:nvSpPr>
        <p:spPr bwMode="auto">
          <a:xfrm>
            <a:off x="333227" y="5827537"/>
            <a:ext cx="8744356" cy="6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/>
              <a:t>Non-CARE/FERA customers risk higher bills as a result of the pilot if they are not enrolled in community solar, and do not receive additional bill protection</a:t>
            </a:r>
          </a:p>
        </p:txBody>
      </p:sp>
    </p:spTree>
    <p:extLst>
      <p:ext uri="{BB962C8B-B14F-4D97-AF65-F5344CB8AC3E}">
        <p14:creationId xmlns:p14="http://schemas.microsoft.com/office/powerpoint/2010/main" val="222150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22" y="1210446"/>
            <a:ext cx="8744356" cy="5539978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6020" name="Picture 2" descr="head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281660" y="243284"/>
            <a:ext cx="6862340" cy="588169"/>
          </a:xfrm>
        </p:spPr>
        <p:txBody>
          <a:bodyPr>
            <a:noAutofit/>
          </a:bodyPr>
          <a:lstStyle/>
          <a:p>
            <a:r>
              <a:rPr lang="en-US" sz="3200" dirty="0">
                <a:ea typeface="Adobe Gothic Std B" panose="020B0800000000000000" pitchFamily="34" charset="-128"/>
              </a:rPr>
              <a:t>Bill Protection –Analysis Methodology</a:t>
            </a:r>
            <a:endParaRPr lang="en-US" sz="32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C7227E6-04EE-4BA4-99DC-687BDAAA8AC5}"/>
              </a:ext>
            </a:extLst>
          </p:cNvPr>
          <p:cNvSpPr txBox="1">
            <a:spLocks/>
          </p:cNvSpPr>
          <p:nvPr/>
        </p:nvSpPr>
        <p:spPr bwMode="auto">
          <a:xfrm>
            <a:off x="359709" y="1074738"/>
            <a:ext cx="84245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Assumed post-pilot electric loads were adjusted based on regional averages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DD575-8566-41D9-99D6-1468030EE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4686"/>
          <a:stretch/>
        </p:blipFill>
        <p:spPr>
          <a:xfrm>
            <a:off x="316007" y="1812710"/>
            <a:ext cx="3234017" cy="40765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859FE4-B477-4414-8A72-B2E4844961EE}"/>
              </a:ext>
            </a:extLst>
          </p:cNvPr>
          <p:cNvSpPr/>
          <p:nvPr/>
        </p:nvSpPr>
        <p:spPr>
          <a:xfrm rot="-2040000">
            <a:off x="1726328" y="4019459"/>
            <a:ext cx="270059" cy="426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DBC640-6886-4184-BE39-841501E2D86B}"/>
              </a:ext>
            </a:extLst>
          </p:cNvPr>
          <p:cNvSpPr txBox="1">
            <a:spLocks/>
          </p:cNvSpPr>
          <p:nvPr/>
        </p:nvSpPr>
        <p:spPr bwMode="auto">
          <a:xfrm>
            <a:off x="3497807" y="1633632"/>
            <a:ext cx="5161783" cy="41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1400" dirty="0"/>
              <a:t>The pilots in SJV fall into two main CEC forecast zones, 3 (PG&amp;E) and 7 (SCE)</a:t>
            </a:r>
          </a:p>
          <a:p>
            <a:pPr marL="228600" indent="-228600"/>
            <a:r>
              <a:rPr lang="en-US" sz="1400" dirty="0"/>
              <a:t>The 2009 CEC California Residential Appliance Saturation Study (RASS) has estimates for space heating loads in forecast zones </a:t>
            </a:r>
          </a:p>
          <a:p>
            <a:pPr marL="228600" indent="-228600"/>
            <a:r>
              <a:rPr lang="en-US" sz="1400" dirty="0"/>
              <a:t>FZ 7 is likely more representative of the southern pilot communities than FZ 3, especially since RASS is 10 years old, and climate change is already affecting local temperatures</a:t>
            </a:r>
          </a:p>
          <a:p>
            <a:pPr marL="228600" indent="-228600"/>
            <a:r>
              <a:rPr lang="en-US" sz="1400" dirty="0"/>
              <a:t>Assigned Communities in Madera, Fresno and Tulare Counties to FZ 7, and assigned Merced county to FZ 3</a:t>
            </a:r>
          </a:p>
          <a:p>
            <a:pPr marL="228600" indent="-228600"/>
            <a:r>
              <a:rPr lang="en-US" sz="1400" dirty="0"/>
              <a:t>This creates a weighted average where 10 out of 11 PA communities are assigned a higher space conditioning load</a:t>
            </a:r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CA343A-1A34-4635-AB55-8F253AD79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87665"/>
              </p:ext>
            </p:extLst>
          </p:nvPr>
        </p:nvGraphicFramePr>
        <p:xfrm>
          <a:off x="3775781" y="4727061"/>
          <a:ext cx="4912384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6588">
                  <a:extLst>
                    <a:ext uri="{9D8B030D-6E8A-4147-A177-3AD203B41FA5}">
                      <a16:colId xmlns:a16="http://schemas.microsoft.com/office/drawing/2014/main" val="435435523"/>
                    </a:ext>
                  </a:extLst>
                </a:gridCol>
                <a:gridCol w="1413421">
                  <a:extLst>
                    <a:ext uri="{9D8B030D-6E8A-4147-A177-3AD203B41FA5}">
                      <a16:colId xmlns:a16="http://schemas.microsoft.com/office/drawing/2014/main" val="554891443"/>
                    </a:ext>
                  </a:extLst>
                </a:gridCol>
                <a:gridCol w="2272375">
                  <a:extLst>
                    <a:ext uri="{9D8B030D-6E8A-4147-A177-3AD203B41FA5}">
                      <a16:colId xmlns:a16="http://schemas.microsoft.com/office/drawing/2014/main" val="2107016886"/>
                    </a:ext>
                  </a:extLst>
                </a:gridCol>
              </a:tblGrid>
              <a:tr h="429885">
                <a:tc>
                  <a:txBody>
                    <a:bodyPr/>
                    <a:lstStyle/>
                    <a:p>
                      <a:r>
                        <a:rPr lang="en-US" sz="12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HP Space Conditioning Load (Annual kWh)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3247"/>
                  </a:ext>
                </a:extLst>
              </a:tr>
              <a:tr h="260293">
                <a:tc>
                  <a:txBody>
                    <a:bodyPr/>
                    <a:lstStyle/>
                    <a:p>
                      <a:r>
                        <a:rPr lang="en-US" sz="1200" dirty="0"/>
                        <a:t>FZ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831 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489449"/>
                  </a:ext>
                </a:extLst>
              </a:tr>
              <a:tr h="260293">
                <a:tc>
                  <a:txBody>
                    <a:bodyPr/>
                    <a:lstStyle/>
                    <a:p>
                      <a:r>
                        <a:rPr lang="en-US" sz="1200" dirty="0"/>
                        <a:t>FZ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5,509 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34548"/>
                  </a:ext>
                </a:extLst>
              </a:tr>
              <a:tr h="429885">
                <a:tc>
                  <a:txBody>
                    <a:bodyPr/>
                    <a:lstStyle/>
                    <a:p>
                      <a:r>
                        <a:rPr lang="en-US" sz="1200" b="1" dirty="0"/>
                        <a:t>Weighted </a:t>
                      </a:r>
                      <a:r>
                        <a:rPr lang="en-US" sz="1200" b="1" dirty="0" err="1"/>
                        <a:t>Avrg</a:t>
                      </a:r>
                      <a:r>
                        <a:rPr lang="en-US" sz="12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5,084 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5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48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22" y="1210446"/>
            <a:ext cx="8744356" cy="5539978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6020" name="Picture 2" descr="head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281660" y="243284"/>
            <a:ext cx="6862340" cy="588169"/>
          </a:xfrm>
        </p:spPr>
        <p:txBody>
          <a:bodyPr>
            <a:noAutofit/>
          </a:bodyPr>
          <a:lstStyle/>
          <a:p>
            <a:r>
              <a:rPr lang="en-US" sz="3200" dirty="0">
                <a:ea typeface="Adobe Gothic Std B" panose="020B0800000000000000" pitchFamily="34" charset="-128"/>
              </a:rPr>
              <a:t>Bill Protection –Analysis Methodology</a:t>
            </a:r>
            <a:endParaRPr lang="en-US" sz="32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C7227E6-04EE-4BA4-99DC-687BDAAA8AC5}"/>
              </a:ext>
            </a:extLst>
          </p:cNvPr>
          <p:cNvSpPr txBox="1">
            <a:spLocks/>
          </p:cNvSpPr>
          <p:nvPr/>
        </p:nvSpPr>
        <p:spPr bwMode="auto">
          <a:xfrm>
            <a:off x="359709" y="1074738"/>
            <a:ext cx="84245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Accounted for the “rebound effect” of increased usage of energy post-pilot to reach greater health and comfort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DBC640-6886-4184-BE39-841501E2D86B}"/>
              </a:ext>
            </a:extLst>
          </p:cNvPr>
          <p:cNvSpPr txBox="1">
            <a:spLocks/>
          </p:cNvSpPr>
          <p:nvPr/>
        </p:nvSpPr>
        <p:spPr bwMode="auto">
          <a:xfrm>
            <a:off x="359709" y="1906192"/>
            <a:ext cx="8424581" cy="21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1600" dirty="0"/>
              <a:t>In SCE’s October 2018 proposal, SCE compared actual 2017 electricity consumption in the summer and winter, and found 30% more consumption in the summer, likely due to air conditioning. </a:t>
            </a:r>
          </a:p>
          <a:p>
            <a:pPr marL="228600" indent="-228600"/>
            <a:r>
              <a:rPr lang="en-US" sz="1600" dirty="0"/>
              <a:t>To account for this, SCE increased its heat pump space conditioning post-pilot load by 30%.</a:t>
            </a:r>
          </a:p>
          <a:p>
            <a:pPr marL="228600" indent="-228600"/>
            <a:r>
              <a:rPr lang="en-US" sz="1600" dirty="0"/>
              <a:t>GRID replicates this approach for the 5 PA/PI communities: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69AE9-89CF-463A-9CAE-A9A8C9991184}"/>
              </a:ext>
            </a:extLst>
          </p:cNvPr>
          <p:cNvSpPr txBox="1"/>
          <p:nvPr/>
        </p:nvSpPr>
        <p:spPr>
          <a:xfrm>
            <a:off x="1391566" y="3611103"/>
            <a:ext cx="636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5,084 kWh *1.3 = 6,609 kWh for HP Space Conditioning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732B6-264A-4A62-9BE6-6F72C2E166FA}"/>
              </a:ext>
            </a:extLst>
          </p:cNvPr>
          <p:cNvSpPr txBox="1"/>
          <p:nvPr/>
        </p:nvSpPr>
        <p:spPr>
          <a:xfrm>
            <a:off x="1907495" y="3980435"/>
            <a:ext cx="636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Adjusted Added Electric Load = 8,489 kWh*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5B8948-817E-4D00-839B-0650B98B3466}"/>
              </a:ext>
            </a:extLst>
          </p:cNvPr>
          <p:cNvSpPr txBox="1"/>
          <p:nvPr/>
        </p:nvSpPr>
        <p:spPr>
          <a:xfrm>
            <a:off x="536940" y="4379306"/>
            <a:ext cx="807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Using this adjusted value, median CARE customers see average loads increase by 117% and median non-CARE customers see average loads increase by 121%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63522-0407-4416-ABF6-B7EF5116DEF6}"/>
              </a:ext>
            </a:extLst>
          </p:cNvPr>
          <p:cNvSpPr txBox="1"/>
          <p:nvPr/>
        </p:nvSpPr>
        <p:spPr>
          <a:xfrm>
            <a:off x="448418" y="5150027"/>
            <a:ext cx="8335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*The remainder of electric loads are taken from the CEC RASS analysis for other appliances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719 kWh for electric dryer from table 2-5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310 kWh for radiant cooktop from table 2-5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1,004 kWh for heat pump water heater from table 2-5, adjusted for 300% efficiency rather than 95%</a:t>
            </a:r>
          </a:p>
        </p:txBody>
      </p:sp>
    </p:spTree>
    <p:extLst>
      <p:ext uri="{BB962C8B-B14F-4D97-AF65-F5344CB8AC3E}">
        <p14:creationId xmlns:p14="http://schemas.microsoft.com/office/powerpoint/2010/main" val="110047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8163-0441-4D59-ADEE-5C939ECC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in the SJV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AAB1C-6C2E-4F31-88A5-6A027288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54" y="1093788"/>
            <a:ext cx="5952266" cy="5531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2842D8-7A09-4135-B7F5-2B74F23D3D03}"/>
              </a:ext>
            </a:extLst>
          </p:cNvPr>
          <p:cNvSpPr txBox="1"/>
          <p:nvPr/>
        </p:nvSpPr>
        <p:spPr>
          <a:xfrm>
            <a:off x="1461075" y="6581001"/>
            <a:ext cx="6378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https://www.energy.ca.gov/2009publications/CEC-500-2009-014/CEC-500-2009-014-F.PDF</a:t>
            </a:r>
          </a:p>
        </p:txBody>
      </p:sp>
    </p:spTree>
    <p:extLst>
      <p:ext uri="{BB962C8B-B14F-4D97-AF65-F5344CB8AC3E}">
        <p14:creationId xmlns:p14="http://schemas.microsoft.com/office/powerpoint/2010/main" val="1803567326"/>
      </p:ext>
    </p:extLst>
  </p:cSld>
  <p:clrMapOvr>
    <a:masterClrMapping/>
  </p:clrMapOvr>
</p:sld>
</file>

<file path=ppt/theme/theme1.xml><?xml version="1.0" encoding="utf-8"?>
<a:theme xmlns:a="http://schemas.openxmlformats.org/drawingml/2006/main" name="GRI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 fonts">
      <a:majorFont>
        <a:latin typeface="Adelle Basic Rg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GRI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 theme</Template>
  <TotalTime>38227</TotalTime>
  <Words>752</Words>
  <Application>Microsoft Office PowerPoint</Application>
  <PresentationFormat>On-screen Show (4:3)</PresentationFormat>
  <Paragraphs>104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Adelle Basic Rg</vt:lpstr>
      <vt:lpstr>Adobe Gothic Std B</vt:lpstr>
      <vt:lpstr>Arial</vt:lpstr>
      <vt:lpstr>Times New Roman</vt:lpstr>
      <vt:lpstr>GRID theme</vt:lpstr>
      <vt:lpstr>3_GRID theme</vt:lpstr>
      <vt:lpstr>San Joaquin Valley Pilots  Bill Protection Principles &amp; Recommendations</vt:lpstr>
      <vt:lpstr>Bill Protection – Analysis Findings</vt:lpstr>
      <vt:lpstr>Bill Protection – Analysis Findings</vt:lpstr>
      <vt:lpstr>Bill Protection –Analysis Methodology</vt:lpstr>
      <vt:lpstr>Bill Protection –Analysis Methodology</vt:lpstr>
      <vt:lpstr>Climate Change in the SJV</vt:lpstr>
    </vt:vector>
  </TitlesOfParts>
  <Company>KEMA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a Grid-Tied Photovoltaic System</dc:title>
  <dc:creator>dbouton</dc:creator>
  <cp:lastModifiedBy>Dan Dumovich</cp:lastModifiedBy>
  <cp:revision>976</cp:revision>
  <cp:lastPrinted>2019-01-29T19:17:27Z</cp:lastPrinted>
  <dcterms:created xsi:type="dcterms:W3CDTF">2004-03-31T23:01:03Z</dcterms:created>
  <dcterms:modified xsi:type="dcterms:W3CDTF">2019-02-25T19:44:10Z</dcterms:modified>
</cp:coreProperties>
</file>