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6" r:id="rId2"/>
  </p:sldMasterIdLst>
  <p:notesMasterIdLst>
    <p:notesMasterId r:id="rId21"/>
  </p:notesMasterIdLst>
  <p:handoutMasterIdLst>
    <p:handoutMasterId r:id="rId22"/>
  </p:handoutMasterIdLst>
  <p:sldIdLst>
    <p:sldId id="272" r:id="rId3"/>
    <p:sldId id="280" r:id="rId4"/>
    <p:sldId id="267" r:id="rId5"/>
    <p:sldId id="281" r:id="rId6"/>
    <p:sldId id="266" r:id="rId7"/>
    <p:sldId id="261" r:id="rId8"/>
    <p:sldId id="258" r:id="rId9"/>
    <p:sldId id="269" r:id="rId10"/>
    <p:sldId id="259" r:id="rId11"/>
    <p:sldId id="263" r:id="rId12"/>
    <p:sldId id="279" r:id="rId13"/>
    <p:sldId id="275" r:id="rId14"/>
    <p:sldId id="276" r:id="rId15"/>
    <p:sldId id="282" r:id="rId16"/>
    <p:sldId id="286" r:id="rId17"/>
    <p:sldId id="287" r:id="rId18"/>
    <p:sldId id="268" r:id="rId19"/>
    <p:sldId id="274" r:id="rId20"/>
  </p:sldIdLst>
  <p:sldSz cx="9144000" cy="6858000" type="screen4x3"/>
  <p:notesSz cx="7010400" cy="9296400"/>
  <p:defaultTextStyle>
    <a:defPPr>
      <a:defRPr lang="en-US"/>
    </a:defPPr>
    <a:lvl1pPr algn="l" rtl="0" fontAlgn="base">
      <a:lnSpc>
        <a:spcPct val="80000"/>
      </a:lnSpc>
      <a:spcBef>
        <a:spcPct val="20000"/>
      </a:spcBef>
      <a:spcAft>
        <a:spcPct val="0"/>
      </a:spcAft>
      <a:buChar char="•"/>
      <a:defRPr sz="20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sz="2000"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sz="2000"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sz="2000"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Wayman" initials="HW" lastIdx="7" clrIdx="0">
    <p:extLst>
      <p:ext uri="{19B8F6BF-5375-455C-9EA6-DF929625EA0E}">
        <p15:presenceInfo xmlns:p15="http://schemas.microsoft.com/office/powerpoint/2012/main" userId="S::hwayman@somos.com::809300b4-b327-4cd4-9465-f7f10008f8b5" providerId="AD"/>
      </p:ext>
    </p:extLst>
  </p:cmAuthor>
  <p:cmAuthor id="2" name="Leung, Joanne" initials="LJ" lastIdx="6" clrIdx="1">
    <p:extLst>
      <p:ext uri="{19B8F6BF-5375-455C-9EA6-DF929625EA0E}">
        <p15:presenceInfo xmlns:p15="http://schemas.microsoft.com/office/powerpoint/2012/main" userId="S::joanne.leung@cpuc.ca.gov::6b725ddf-5ee4-4034-94f8-7c3dadff3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56EB"/>
    <a:srgbClr val="000016"/>
    <a:srgbClr val="A9B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1" autoAdjust="0"/>
    <p:restoredTop sz="93834" autoAdjust="0"/>
  </p:normalViewPr>
  <p:slideViewPr>
    <p:cSldViewPr>
      <p:cViewPr varScale="1">
        <p:scale>
          <a:sx n="109" d="100"/>
          <a:sy n="109" d="100"/>
        </p:scale>
        <p:origin x="141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sz="quarter" idx="1"/>
          </p:nvPr>
        </p:nvSpPr>
        <p:spPr>
          <a:xfrm>
            <a:off x="3971317" y="0"/>
            <a:ext cx="3037530" cy="465445"/>
          </a:xfrm>
          <a:prstGeom prst="rect">
            <a:avLst/>
          </a:prstGeom>
        </p:spPr>
        <p:txBody>
          <a:bodyPr vert="horz" lIns="89758" tIns="44879" rIns="89758" bIns="44879" rtlCol="0"/>
          <a:lstStyle>
            <a:lvl1pPr algn="r">
              <a:defRPr sz="1200"/>
            </a:lvl1pPr>
          </a:lstStyle>
          <a:p>
            <a:fld id="{7C292154-6CFC-4200-B574-8D513DFDC5E2}" type="datetimeFigureOut">
              <a:rPr lang="en-US" smtClean="0"/>
              <a:pPr/>
              <a:t>6/13/21</a:t>
            </a:fld>
            <a:endParaRPr lang="en-US" dirty="0"/>
          </a:p>
        </p:txBody>
      </p:sp>
      <p:sp>
        <p:nvSpPr>
          <p:cNvPr id="4" name="Footer Placeholder 3"/>
          <p:cNvSpPr>
            <a:spLocks noGrp="1"/>
          </p:cNvSpPr>
          <p:nvPr>
            <p:ph type="ftr" sz="quarter" idx="2"/>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17" y="8829394"/>
            <a:ext cx="3037530" cy="465445"/>
          </a:xfrm>
          <a:prstGeom prst="rect">
            <a:avLst/>
          </a:prstGeom>
        </p:spPr>
        <p:txBody>
          <a:bodyPr vert="horz" lIns="89758" tIns="44879" rIns="89758" bIns="44879" rtlCol="0" anchor="b"/>
          <a:lstStyle>
            <a:lvl1pPr algn="r">
              <a:defRPr sz="1200"/>
            </a:lvl1pPr>
          </a:lstStyle>
          <a:p>
            <a:fld id="{D5F23123-69CD-47B1-A6F8-F60F8E98DFA7}" type="slidenum">
              <a:rPr lang="en-US" smtClean="0"/>
              <a:pPr/>
              <a:t>‹#›</a:t>
            </a:fld>
            <a:endParaRPr lang="en-US" dirty="0"/>
          </a:p>
        </p:txBody>
      </p:sp>
    </p:spTree>
    <p:extLst>
      <p:ext uri="{BB962C8B-B14F-4D97-AF65-F5344CB8AC3E}">
        <p14:creationId xmlns:p14="http://schemas.microsoft.com/office/powerpoint/2010/main" val="214614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idx="1"/>
          </p:nvPr>
        </p:nvSpPr>
        <p:spPr>
          <a:xfrm>
            <a:off x="3971317" y="0"/>
            <a:ext cx="3037530" cy="465445"/>
          </a:xfrm>
          <a:prstGeom prst="rect">
            <a:avLst/>
          </a:prstGeom>
        </p:spPr>
        <p:txBody>
          <a:bodyPr vert="horz" lIns="89758" tIns="44879" rIns="89758" bIns="44879" rtlCol="0"/>
          <a:lstStyle>
            <a:lvl1pPr algn="r">
              <a:defRPr sz="1200"/>
            </a:lvl1pPr>
          </a:lstStyle>
          <a:p>
            <a:fld id="{B5EE26CC-42A3-4000-9FD7-C9C0FBEF6601}" type="datetimeFigureOut">
              <a:rPr lang="en-US" smtClean="0"/>
              <a:pPr/>
              <a:t>6/13/21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758" tIns="44879" rIns="89758" bIns="44879" rtlCol="0" anchor="ctr"/>
          <a:lstStyle/>
          <a:p>
            <a:endParaRPr lang="en-US" dirty="0"/>
          </a:p>
        </p:txBody>
      </p:sp>
      <p:sp>
        <p:nvSpPr>
          <p:cNvPr id="5" name="Notes Placeholder 4"/>
          <p:cNvSpPr>
            <a:spLocks noGrp="1"/>
          </p:cNvSpPr>
          <p:nvPr>
            <p:ph type="body" sz="quarter" idx="3"/>
          </p:nvPr>
        </p:nvSpPr>
        <p:spPr>
          <a:xfrm>
            <a:off x="700730" y="4415478"/>
            <a:ext cx="5608941" cy="4184317"/>
          </a:xfrm>
          <a:prstGeom prst="rect">
            <a:avLst/>
          </a:prstGeom>
        </p:spPr>
        <p:txBody>
          <a:bodyPr vert="horz" lIns="89758" tIns="44879" rIns="89758" bIns="44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17" y="8829394"/>
            <a:ext cx="3037530" cy="465445"/>
          </a:xfrm>
          <a:prstGeom prst="rect">
            <a:avLst/>
          </a:prstGeom>
        </p:spPr>
        <p:txBody>
          <a:bodyPr vert="horz" lIns="89758" tIns="44879" rIns="89758" bIns="44879" rtlCol="0" anchor="b"/>
          <a:lstStyle>
            <a:lvl1pPr algn="r">
              <a:defRPr sz="1200"/>
            </a:lvl1pPr>
          </a:lstStyle>
          <a:p>
            <a:fld id="{AE44BC27-2B76-4DEA-9C17-1CDD70553612}" type="slidenum">
              <a:rPr lang="en-US" smtClean="0"/>
              <a:pPr/>
              <a:t>‹#›</a:t>
            </a:fld>
            <a:endParaRPr lang="en-US" dirty="0"/>
          </a:p>
        </p:txBody>
      </p:sp>
    </p:spTree>
    <p:extLst>
      <p:ext uri="{BB962C8B-B14F-4D97-AF65-F5344CB8AC3E}">
        <p14:creationId xmlns:p14="http://schemas.microsoft.com/office/powerpoint/2010/main" val="155010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3</a:t>
            </a:fld>
            <a:endParaRPr lang="en-US" dirty="0"/>
          </a:p>
        </p:txBody>
      </p:sp>
    </p:spTree>
    <p:extLst>
      <p:ext uri="{BB962C8B-B14F-4D97-AF65-F5344CB8AC3E}">
        <p14:creationId xmlns:p14="http://schemas.microsoft.com/office/powerpoint/2010/main" val="357772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9</a:t>
            </a:fld>
            <a:endParaRPr lang="en-US" dirty="0"/>
          </a:p>
        </p:txBody>
      </p:sp>
    </p:spTree>
    <p:extLst>
      <p:ext uri="{BB962C8B-B14F-4D97-AF65-F5344CB8AC3E}">
        <p14:creationId xmlns:p14="http://schemas.microsoft.com/office/powerpoint/2010/main" val="122444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17</a:t>
            </a:fld>
            <a:endParaRPr lang="en-US" dirty="0"/>
          </a:p>
        </p:txBody>
      </p:sp>
    </p:spTree>
    <p:extLst>
      <p:ext uri="{BB962C8B-B14F-4D97-AF65-F5344CB8AC3E}">
        <p14:creationId xmlns:p14="http://schemas.microsoft.com/office/powerpoint/2010/main" val="154277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18</a:t>
            </a:fld>
            <a:endParaRPr lang="en-US" dirty="0"/>
          </a:p>
        </p:txBody>
      </p:sp>
    </p:spTree>
    <p:extLst>
      <p:ext uri="{BB962C8B-B14F-4D97-AF65-F5344CB8AC3E}">
        <p14:creationId xmlns:p14="http://schemas.microsoft.com/office/powerpoint/2010/main" val="174258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ED3BF7-0B4E-45BF-8479-39FD0928C3EE}" type="slidenum">
              <a:rPr lang="en-US"/>
              <a:pPr>
                <a:defRPr/>
              </a:pPr>
              <a:t>‹#›</a:t>
            </a:fld>
            <a:endParaRPr lang="en-US" dirty="0"/>
          </a:p>
        </p:txBody>
      </p:sp>
    </p:spTree>
    <p:extLst>
      <p:ext uri="{BB962C8B-B14F-4D97-AF65-F5344CB8AC3E}">
        <p14:creationId xmlns:p14="http://schemas.microsoft.com/office/powerpoint/2010/main" val="238491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E50EA3-CE6B-4A9D-83EA-1354D6306242}" type="slidenum">
              <a:rPr lang="en-US"/>
              <a:pPr>
                <a:defRPr/>
              </a:pPr>
              <a:t>‹#›</a:t>
            </a:fld>
            <a:endParaRPr lang="en-US" dirty="0"/>
          </a:p>
        </p:txBody>
      </p:sp>
    </p:spTree>
    <p:extLst>
      <p:ext uri="{BB962C8B-B14F-4D97-AF65-F5344CB8AC3E}">
        <p14:creationId xmlns:p14="http://schemas.microsoft.com/office/powerpoint/2010/main" val="176708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F9CC8F-6836-4330-82C9-D9E9A4EC5AE7}" type="slidenum">
              <a:rPr lang="en-US"/>
              <a:pPr>
                <a:defRPr/>
              </a:pPr>
              <a:t>‹#›</a:t>
            </a:fld>
            <a:endParaRPr lang="en-US" dirty="0"/>
          </a:p>
        </p:txBody>
      </p:sp>
    </p:spTree>
    <p:extLst>
      <p:ext uri="{BB962C8B-B14F-4D97-AF65-F5344CB8AC3E}">
        <p14:creationId xmlns:p14="http://schemas.microsoft.com/office/powerpoint/2010/main" val="58949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4B21B4-9D60-4E14-BEE9-AA1D0D54C286}" type="slidenum">
              <a:rPr lang="en-US"/>
              <a:pPr>
                <a:defRPr/>
              </a:pPr>
              <a:t>‹#›</a:t>
            </a:fld>
            <a:endParaRPr lang="en-US" dirty="0"/>
          </a:p>
        </p:txBody>
      </p:sp>
    </p:spTree>
    <p:extLst>
      <p:ext uri="{BB962C8B-B14F-4D97-AF65-F5344CB8AC3E}">
        <p14:creationId xmlns:p14="http://schemas.microsoft.com/office/powerpoint/2010/main" val="166200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AA7921-1373-4841-9A48-460FA1BECE70}" type="slidenum">
              <a:rPr lang="en-US"/>
              <a:pPr>
                <a:defRPr/>
              </a:pPr>
              <a:t>‹#›</a:t>
            </a:fld>
            <a:endParaRPr lang="en-US" dirty="0"/>
          </a:p>
        </p:txBody>
      </p:sp>
    </p:spTree>
    <p:extLst>
      <p:ext uri="{BB962C8B-B14F-4D97-AF65-F5344CB8AC3E}">
        <p14:creationId xmlns:p14="http://schemas.microsoft.com/office/powerpoint/2010/main" val="333830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713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289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5982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23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94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628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CFA498-A484-44B4-99BF-103FC0E96302}" type="slidenum">
              <a:rPr lang="en-US"/>
              <a:pPr>
                <a:defRPr/>
              </a:pPr>
              <a:t>‹#›</a:t>
            </a:fld>
            <a:endParaRPr lang="en-US" dirty="0"/>
          </a:p>
        </p:txBody>
      </p:sp>
    </p:spTree>
    <p:extLst>
      <p:ext uri="{BB962C8B-B14F-4D97-AF65-F5344CB8AC3E}">
        <p14:creationId xmlns:p14="http://schemas.microsoft.com/office/powerpoint/2010/main" val="844160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702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3831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798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69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1101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50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B6DD5C-D55C-4C1C-87BE-5812C2F11F0A}" type="slidenum">
              <a:rPr lang="en-US"/>
              <a:pPr>
                <a:defRPr/>
              </a:pPr>
              <a:t>‹#›</a:t>
            </a:fld>
            <a:endParaRPr lang="en-US" dirty="0"/>
          </a:p>
        </p:txBody>
      </p:sp>
    </p:spTree>
    <p:extLst>
      <p:ext uri="{BB962C8B-B14F-4D97-AF65-F5344CB8AC3E}">
        <p14:creationId xmlns:p14="http://schemas.microsoft.com/office/powerpoint/2010/main" val="37712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879AEA9-435A-4090-B629-B2DCDBB49D1B}" type="slidenum">
              <a:rPr lang="en-US"/>
              <a:pPr>
                <a:defRPr/>
              </a:pPr>
              <a:t>‹#›</a:t>
            </a:fld>
            <a:endParaRPr lang="en-US" dirty="0"/>
          </a:p>
        </p:txBody>
      </p:sp>
    </p:spTree>
    <p:extLst>
      <p:ext uri="{BB962C8B-B14F-4D97-AF65-F5344CB8AC3E}">
        <p14:creationId xmlns:p14="http://schemas.microsoft.com/office/powerpoint/2010/main" val="287665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5FAC263-8519-43FA-B8DE-A8B40343AC19}" type="slidenum">
              <a:rPr lang="en-US"/>
              <a:pPr>
                <a:defRPr/>
              </a:pPr>
              <a:t>‹#›</a:t>
            </a:fld>
            <a:endParaRPr lang="en-US" dirty="0"/>
          </a:p>
        </p:txBody>
      </p:sp>
    </p:spTree>
    <p:extLst>
      <p:ext uri="{BB962C8B-B14F-4D97-AF65-F5344CB8AC3E}">
        <p14:creationId xmlns:p14="http://schemas.microsoft.com/office/powerpoint/2010/main" val="50054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C8DFCE4-F48A-4E95-A78B-E85796F39541}" type="slidenum">
              <a:rPr lang="en-US"/>
              <a:pPr>
                <a:defRPr/>
              </a:pPr>
              <a:t>‹#›</a:t>
            </a:fld>
            <a:endParaRPr lang="en-US" dirty="0"/>
          </a:p>
        </p:txBody>
      </p:sp>
    </p:spTree>
    <p:extLst>
      <p:ext uri="{BB962C8B-B14F-4D97-AF65-F5344CB8AC3E}">
        <p14:creationId xmlns:p14="http://schemas.microsoft.com/office/powerpoint/2010/main" val="27020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0913CE8-DA8E-43B4-AF31-F98BA6F929C1}" type="slidenum">
              <a:rPr lang="en-US"/>
              <a:pPr>
                <a:defRPr/>
              </a:pPr>
              <a:t>‹#›</a:t>
            </a:fld>
            <a:endParaRPr lang="en-US" dirty="0"/>
          </a:p>
        </p:txBody>
      </p:sp>
    </p:spTree>
    <p:extLst>
      <p:ext uri="{BB962C8B-B14F-4D97-AF65-F5344CB8AC3E}">
        <p14:creationId xmlns:p14="http://schemas.microsoft.com/office/powerpoint/2010/main" val="202600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CA2446-05E1-44EB-9C33-AE68EA5E36DF}" type="slidenum">
              <a:rPr lang="en-US"/>
              <a:pPr>
                <a:defRPr/>
              </a:pPr>
              <a:t>‹#›</a:t>
            </a:fld>
            <a:endParaRPr lang="en-US" dirty="0"/>
          </a:p>
        </p:txBody>
      </p:sp>
    </p:spTree>
    <p:extLst>
      <p:ext uri="{BB962C8B-B14F-4D97-AF65-F5344CB8AC3E}">
        <p14:creationId xmlns:p14="http://schemas.microsoft.com/office/powerpoint/2010/main" val="235149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77901-538B-49A5-AE5F-54186F95748F}" type="slidenum">
              <a:rPr lang="en-US"/>
              <a:pPr>
                <a:defRPr/>
              </a:pPr>
              <a:t>‹#›</a:t>
            </a:fld>
            <a:endParaRPr lang="en-US" dirty="0"/>
          </a:p>
        </p:txBody>
      </p:sp>
    </p:spTree>
    <p:extLst>
      <p:ext uri="{BB962C8B-B14F-4D97-AF65-F5344CB8AC3E}">
        <p14:creationId xmlns:p14="http://schemas.microsoft.com/office/powerpoint/2010/main" val="150676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05D36EE6-79C8-41C0-9F33-187848E86B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a:buFontTx/>
              <a:buNone/>
              <a:defRPr/>
            </a:pPr>
            <a:endParaRPr lang="en-US" dirty="0">
              <a:solidFill>
                <a:srgbClr val="000000"/>
              </a:solidFill>
              <a:latin typeface="Aria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a:buFontTx/>
              <a:buNone/>
              <a:defRPr/>
            </a:pPr>
            <a:endParaRPr lang="en-US" dirty="0">
              <a:solidFill>
                <a:srgbClr val="000000"/>
              </a:solidFill>
              <a:latin typeface="Arial"/>
            </a:endParaRP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a:buFontTx/>
              <a:buNone/>
              <a:defRPr/>
            </a:pPr>
            <a:fld id="{60F80D4C-43EB-48DF-AAC4-E62E1ABB1392}" type="slidenum">
              <a:rPr lang="en-US">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2983642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ublic.advisor@cpuc.c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buFontTx/>
              <a:buNone/>
            </a:pPr>
            <a:endParaRPr lang="en-US" sz="3200" b="1" dirty="0">
              <a:solidFill>
                <a:srgbClr val="3333FF"/>
              </a:solidFill>
              <a:latin typeface="Arial"/>
            </a:endParaRPr>
          </a:p>
        </p:txBody>
      </p:sp>
      <p:pic>
        <p:nvPicPr>
          <p:cNvPr id="17411" name="Picture 3" descr="PUC_Colo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083" y="2667000"/>
            <a:ext cx="1981201" cy="19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624680" y="10668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eaLnBrk="1" hangingPunct="1">
              <a:lnSpc>
                <a:spcPct val="100000"/>
              </a:lnSpc>
              <a:buNone/>
            </a:pPr>
            <a:r>
              <a:rPr lang="en-US" altLang="en-US" sz="5400" kern="0" dirty="0">
                <a:solidFill>
                  <a:schemeClr val="tx1"/>
                </a:solidFill>
              </a:rPr>
              <a:t>707 Area Code</a:t>
            </a:r>
          </a:p>
        </p:txBody>
      </p:sp>
      <p:sp>
        <p:nvSpPr>
          <p:cNvPr id="4" name="TextBox 3"/>
          <p:cNvSpPr txBox="1"/>
          <p:nvPr/>
        </p:nvSpPr>
        <p:spPr>
          <a:xfrm>
            <a:off x="8204892" y="5867400"/>
            <a:ext cx="862908" cy="914400"/>
          </a:xfrm>
          <a:prstGeom prst="rect">
            <a:avLst/>
          </a:prstGeom>
          <a:solidFill>
            <a:schemeClr val="bg1"/>
          </a:solidFill>
        </p:spPr>
        <p:txBody>
          <a:bodyPr wrap="square" rtlCol="0">
            <a:spAutoFit/>
          </a:bodyPr>
          <a:lstStyle/>
          <a:p>
            <a:endParaRPr lang="en-US" dirty="0"/>
          </a:p>
        </p:txBody>
      </p:sp>
      <p:sp>
        <p:nvSpPr>
          <p:cNvPr id="7" name="Text Box 2"/>
          <p:cNvSpPr txBox="1">
            <a:spLocks noChangeArrowheads="1"/>
          </p:cNvSpPr>
          <p:nvPr/>
        </p:nvSpPr>
        <p:spPr bwMode="auto">
          <a:xfrm>
            <a:off x="913435" y="5287157"/>
            <a:ext cx="7698293" cy="914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buNone/>
            </a:pPr>
            <a:r>
              <a:rPr lang="en-US" sz="3200" b="1" dirty="0">
                <a:effectLst/>
                <a:latin typeface="+mj-lt"/>
                <a:ea typeface="Calibri"/>
                <a:cs typeface="Times New Roman"/>
              </a:rPr>
              <a:t>California Public Utilities Commission</a:t>
            </a:r>
          </a:p>
        </p:txBody>
      </p:sp>
    </p:spTree>
    <p:extLst>
      <p:ext uri="{BB962C8B-B14F-4D97-AF65-F5344CB8AC3E}">
        <p14:creationId xmlns:p14="http://schemas.microsoft.com/office/powerpoint/2010/main" val="339854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t>Number of Prefixes Remaining</a:t>
            </a:r>
          </a:p>
        </p:txBody>
      </p:sp>
      <p:sp>
        <p:nvSpPr>
          <p:cNvPr id="10243" name="Rectangle 5"/>
          <p:cNvSpPr>
            <a:spLocks noGrp="1" noChangeArrowheads="1"/>
          </p:cNvSpPr>
          <p:nvPr>
            <p:ph type="body" idx="1"/>
          </p:nvPr>
        </p:nvSpPr>
        <p:spPr>
          <a:xfrm>
            <a:off x="457200" y="2133600"/>
            <a:ext cx="8382000" cy="4038600"/>
          </a:xfrm>
        </p:spPr>
        <p:txBody>
          <a:bodyPr>
            <a:normAutofit/>
          </a:bodyPr>
          <a:lstStyle/>
          <a:p>
            <a:pPr marL="514350" indent="-514350">
              <a:spcBef>
                <a:spcPts val="0"/>
              </a:spcBef>
              <a:spcAft>
                <a:spcPts val="1800"/>
              </a:spcAft>
              <a:buFont typeface="+mj-lt"/>
              <a:buAutoNum type="alphaLcParenR"/>
            </a:pPr>
            <a:r>
              <a:rPr lang="en-US" sz="3000" dirty="0">
                <a:latin typeface="Times New Roman"/>
                <a:ea typeface="Times New Roman"/>
                <a:cs typeface="Times New Roman"/>
              </a:rPr>
              <a:t>As of June 15, 2021, the 707 area code has 28 available prefixes or about 3.5% remaining.  The available prefixes are expected to run out or “exhaust” by December of 2023.</a:t>
            </a:r>
            <a:endParaRPr lang="en-US" sz="3000" dirty="0">
              <a:latin typeface="Times New Roman"/>
              <a:ea typeface="Calibri"/>
              <a:cs typeface="Times New Roman"/>
            </a:endParaRPr>
          </a:p>
          <a:p>
            <a:pPr marL="514350" indent="-514350">
              <a:spcBef>
                <a:spcPts val="0"/>
              </a:spcBef>
              <a:spcAft>
                <a:spcPts val="1200"/>
              </a:spcAft>
              <a:buFont typeface="+mj-lt"/>
              <a:buAutoNum type="alphaLcParenR"/>
            </a:pPr>
            <a:r>
              <a:rPr lang="en-US" sz="3000" dirty="0">
                <a:latin typeface="Times New Roman"/>
                <a:ea typeface="Times New Roman"/>
                <a:cs typeface="Times New Roman"/>
              </a:rPr>
              <a:t>A new area code, or relief, is needed to replenish the supply of prefixes.</a:t>
            </a:r>
            <a:endParaRPr lang="en-US" sz="3000" dirty="0">
              <a:effectLst/>
              <a:latin typeface="Times New Roman"/>
              <a:ea typeface="Calibri"/>
              <a:cs typeface="Times New Roman"/>
            </a:endParaRPr>
          </a:p>
        </p:txBody>
      </p:sp>
      <p:sp>
        <p:nvSpPr>
          <p:cNvPr id="2" name="Slide Number Placeholder 1"/>
          <p:cNvSpPr>
            <a:spLocks noGrp="1"/>
          </p:cNvSpPr>
          <p:nvPr>
            <p:ph type="sldNum" sz="quarter" idx="12"/>
          </p:nvPr>
        </p:nvSpPr>
        <p:spPr/>
        <p:txBody>
          <a:bodyPr/>
          <a:lstStyle/>
          <a:p>
            <a:pPr>
              <a:defRPr/>
            </a:pPr>
            <a:fld id="{BCCFA498-A484-44B4-99BF-103FC0E9630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11</a:t>
            </a:fld>
            <a:endParaRPr lang="en-US" dirty="0"/>
          </a:p>
        </p:txBody>
      </p:sp>
      <p:sp>
        <p:nvSpPr>
          <p:cNvPr id="8" name="Rectangle 2"/>
          <p:cNvSpPr>
            <a:spLocks noGrp="1" noChangeArrowheads="1"/>
          </p:cNvSpPr>
          <p:nvPr>
            <p:ph type="title"/>
          </p:nvPr>
        </p:nvSpPr>
        <p:spPr/>
        <p:txBody>
          <a:bodyPr/>
          <a:lstStyle/>
          <a:p>
            <a:pPr algn="l" eaLnBrk="1" hangingPunct="1"/>
            <a:r>
              <a:rPr lang="en-US" altLang="en-US" sz="2000" dirty="0">
                <a:cs typeface="Times New Roman" panose="02020603050405020304" pitchFamily="18" charset="0"/>
              </a:rPr>
              <a:t>Each prefix is assigned to a rate center from the available inventory.  Once assigned, numbers from that prefix are not available for assignment to end users in another rate center. </a:t>
            </a:r>
          </a:p>
        </p:txBody>
      </p:sp>
      <p:sp>
        <p:nvSpPr>
          <p:cNvPr id="10" name="Content Placeholder 9"/>
          <p:cNvSpPr>
            <a:spLocks noGrp="1"/>
          </p:cNvSpPr>
          <p:nvPr>
            <p:ph idx="1"/>
          </p:nvPr>
        </p:nvSpPr>
        <p:spPr>
          <a:xfrm>
            <a:off x="422787" y="1524001"/>
            <a:ext cx="8229600" cy="4495800"/>
          </a:xfrm>
        </p:spPr>
        <p:txBody>
          <a:bodyPr/>
          <a:lstStyle/>
          <a:p>
            <a:pPr marL="0" indent="0" algn="ctr">
              <a:spcBef>
                <a:spcPts val="0"/>
              </a:spcBef>
              <a:buNone/>
            </a:pPr>
            <a:r>
              <a:rPr lang="en-US" sz="2000" b="1" dirty="0">
                <a:latin typeface="+mj-lt"/>
              </a:rPr>
              <a:t>707 Rate Centers and Assigned Prefixes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F06A37B8-1621-C949-AB72-EAE32F629144}"/>
              </a:ext>
            </a:extLst>
          </p:cNvPr>
          <p:cNvGraphicFramePr>
            <a:graphicFrameLocks noGrp="1"/>
          </p:cNvGraphicFramePr>
          <p:nvPr>
            <p:extLst>
              <p:ext uri="{D42A27DB-BD31-4B8C-83A1-F6EECF244321}">
                <p14:modId xmlns:p14="http://schemas.microsoft.com/office/powerpoint/2010/main" val="1310366548"/>
              </p:ext>
            </p:extLst>
          </p:nvPr>
        </p:nvGraphicFramePr>
        <p:xfrm>
          <a:off x="304801" y="2230771"/>
          <a:ext cx="8534400" cy="3264820"/>
        </p:xfrm>
        <a:graphic>
          <a:graphicData uri="http://schemas.openxmlformats.org/drawingml/2006/table">
            <a:tbl>
              <a:tblPr/>
              <a:tblGrid>
                <a:gridCol w="979358">
                  <a:extLst>
                    <a:ext uri="{9D8B030D-6E8A-4147-A177-3AD203B41FA5}">
                      <a16:colId xmlns:a16="http://schemas.microsoft.com/office/drawing/2014/main" val="1663795008"/>
                    </a:ext>
                  </a:extLst>
                </a:gridCol>
                <a:gridCol w="734518">
                  <a:extLst>
                    <a:ext uri="{9D8B030D-6E8A-4147-A177-3AD203B41FA5}">
                      <a16:colId xmlns:a16="http://schemas.microsoft.com/office/drawing/2014/main" val="1249743173"/>
                    </a:ext>
                  </a:extLst>
                </a:gridCol>
                <a:gridCol w="970613">
                  <a:extLst>
                    <a:ext uri="{9D8B030D-6E8A-4147-A177-3AD203B41FA5}">
                      <a16:colId xmlns:a16="http://schemas.microsoft.com/office/drawing/2014/main" val="1986006402"/>
                    </a:ext>
                  </a:extLst>
                </a:gridCol>
                <a:gridCol w="734518">
                  <a:extLst>
                    <a:ext uri="{9D8B030D-6E8A-4147-A177-3AD203B41FA5}">
                      <a16:colId xmlns:a16="http://schemas.microsoft.com/office/drawing/2014/main" val="3807326822"/>
                    </a:ext>
                  </a:extLst>
                </a:gridCol>
                <a:gridCol w="970613">
                  <a:extLst>
                    <a:ext uri="{9D8B030D-6E8A-4147-A177-3AD203B41FA5}">
                      <a16:colId xmlns:a16="http://schemas.microsoft.com/office/drawing/2014/main" val="3553518211"/>
                    </a:ext>
                  </a:extLst>
                </a:gridCol>
                <a:gridCol w="734518">
                  <a:extLst>
                    <a:ext uri="{9D8B030D-6E8A-4147-A177-3AD203B41FA5}">
                      <a16:colId xmlns:a16="http://schemas.microsoft.com/office/drawing/2014/main" val="3119756455"/>
                    </a:ext>
                  </a:extLst>
                </a:gridCol>
                <a:gridCol w="970613">
                  <a:extLst>
                    <a:ext uri="{9D8B030D-6E8A-4147-A177-3AD203B41FA5}">
                      <a16:colId xmlns:a16="http://schemas.microsoft.com/office/drawing/2014/main" val="1162358412"/>
                    </a:ext>
                  </a:extLst>
                </a:gridCol>
                <a:gridCol w="734518">
                  <a:extLst>
                    <a:ext uri="{9D8B030D-6E8A-4147-A177-3AD203B41FA5}">
                      <a16:colId xmlns:a16="http://schemas.microsoft.com/office/drawing/2014/main" val="2359991780"/>
                    </a:ext>
                  </a:extLst>
                </a:gridCol>
                <a:gridCol w="970613">
                  <a:extLst>
                    <a:ext uri="{9D8B030D-6E8A-4147-A177-3AD203B41FA5}">
                      <a16:colId xmlns:a16="http://schemas.microsoft.com/office/drawing/2014/main" val="1228574925"/>
                    </a:ext>
                  </a:extLst>
                </a:gridCol>
                <a:gridCol w="734518">
                  <a:extLst>
                    <a:ext uri="{9D8B030D-6E8A-4147-A177-3AD203B41FA5}">
                      <a16:colId xmlns:a16="http://schemas.microsoft.com/office/drawing/2014/main" val="2470284668"/>
                    </a:ext>
                  </a:extLst>
                </a:gridCol>
              </a:tblGrid>
              <a:tr h="551642">
                <a:tc>
                  <a:txBody>
                    <a:bodyPr/>
                    <a:lstStyle/>
                    <a:p>
                      <a:pPr algn="ctr" fontAlgn="b"/>
                      <a:r>
                        <a:rPr lang="en-US" sz="1000" b="1" i="0" u="none" strike="noStrike" dirty="0">
                          <a:solidFill>
                            <a:srgbClr val="000000"/>
                          </a:solidFill>
                          <a:effectLst/>
                          <a:latin typeface="Calibri Bold"/>
                        </a:rPr>
                        <a:t>707 Rate Centers</a:t>
                      </a:r>
                    </a:p>
                  </a:txBody>
                  <a:tcPr marL="8444" marR="8444" marT="84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0" b="1" i="0" u="none" strike="noStrike" dirty="0">
                          <a:solidFill>
                            <a:srgbClr val="000000"/>
                          </a:solidFill>
                          <a:effectLst/>
                          <a:latin typeface="Calibri Bold"/>
                        </a:rPr>
                        <a:t>Prefix Assignments</a:t>
                      </a:r>
                    </a:p>
                  </a:txBody>
                  <a:tcPr marL="8444" marR="8444" marT="84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1" i="0" u="none" strike="noStrike" dirty="0">
                          <a:solidFill>
                            <a:srgbClr val="000000"/>
                          </a:solidFill>
                          <a:effectLst/>
                          <a:latin typeface="Calibri Bold"/>
                        </a:rPr>
                        <a:t>707 Rate Centers</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0" b="1" i="0" u="none" strike="noStrike" dirty="0">
                          <a:solidFill>
                            <a:srgbClr val="000000"/>
                          </a:solidFill>
                          <a:effectLst/>
                          <a:latin typeface="Calibri Bold"/>
                        </a:rPr>
                        <a:t>Prefix Assignments</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1" i="0" u="none" strike="noStrike" dirty="0">
                          <a:solidFill>
                            <a:srgbClr val="000000"/>
                          </a:solidFill>
                          <a:effectLst/>
                          <a:latin typeface="Calibri Bold"/>
                        </a:rPr>
                        <a:t>707 Rate Centers</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0" b="1" i="0" u="none" strike="noStrike" dirty="0">
                          <a:solidFill>
                            <a:srgbClr val="000000"/>
                          </a:solidFill>
                          <a:effectLst/>
                          <a:latin typeface="Calibri Bold"/>
                        </a:rPr>
                        <a:t>Prefix Assignments</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1" i="0" u="none" strike="noStrike" dirty="0">
                          <a:solidFill>
                            <a:srgbClr val="000000"/>
                          </a:solidFill>
                          <a:effectLst/>
                          <a:latin typeface="Calibri Bold"/>
                        </a:rPr>
                        <a:t>707 Rate Centers</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0" b="1" i="0" u="none" strike="noStrike" dirty="0">
                          <a:solidFill>
                            <a:srgbClr val="000000"/>
                          </a:solidFill>
                          <a:effectLst/>
                          <a:latin typeface="Calibri Bold"/>
                        </a:rPr>
                        <a:t>Prefix Assignments</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1" i="0" u="none" strike="noStrike" dirty="0">
                          <a:solidFill>
                            <a:srgbClr val="000000"/>
                          </a:solidFill>
                          <a:effectLst/>
                          <a:latin typeface="Calibri Bold"/>
                        </a:rPr>
                        <a:t>707 Rate Centers</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0" b="1" i="0" u="none" strike="noStrike" dirty="0">
                          <a:solidFill>
                            <a:srgbClr val="000000"/>
                          </a:solidFill>
                          <a:effectLst/>
                          <a:latin typeface="Calibri Bold"/>
                        </a:rPr>
                        <a:t>Prefix Assignments</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49797246"/>
                  </a:ext>
                </a:extLst>
              </a:tr>
              <a:tr h="180128">
                <a:tc>
                  <a:txBody>
                    <a:bodyPr/>
                    <a:lstStyle/>
                    <a:p>
                      <a:pPr algn="l" fontAlgn="ctr"/>
                      <a:r>
                        <a:rPr lang="en-US" sz="1000" b="0" i="0" u="none" strike="noStrike">
                          <a:solidFill>
                            <a:srgbClr val="000000"/>
                          </a:solidFill>
                          <a:effectLst/>
                          <a:latin typeface="Calibri" panose="020F0502020204030204" pitchFamily="34" charset="0"/>
                        </a:rPr>
                        <a:t>ANNAPOLIS</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ELK</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KENWOOD</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OCCIDENTAL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ST HELENA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3596098999"/>
                  </a:ext>
                </a:extLst>
              </a:tr>
              <a:tr h="180128">
                <a:tc>
                  <a:txBody>
                    <a:bodyPr/>
                    <a:lstStyle/>
                    <a:p>
                      <a:pPr algn="l" fontAlgn="ctr"/>
                      <a:r>
                        <a:rPr lang="en-US" sz="1000" b="0" i="0" u="none" strike="noStrike">
                          <a:solidFill>
                            <a:srgbClr val="000000"/>
                          </a:solidFill>
                          <a:effectLst/>
                          <a:latin typeface="Calibri" panose="020F0502020204030204" pitchFamily="34" charset="0"/>
                        </a:rPr>
                        <a:t>ARCATA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EUREKA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KLAMATH</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ORICK</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TMCV SERN</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1269410833"/>
                  </a:ext>
                </a:extLst>
              </a:tr>
              <a:tr h="180128">
                <a:tc>
                  <a:txBody>
                    <a:bodyPr/>
                    <a:lstStyle/>
                    <a:p>
                      <a:pPr algn="l" fontAlgn="ctr"/>
                      <a:r>
                        <a:rPr lang="en-US" sz="1000" b="0" i="0" u="none" strike="noStrike">
                          <a:solidFill>
                            <a:srgbClr val="000000"/>
                          </a:solidFill>
                          <a:effectLst/>
                          <a:latin typeface="Calibri" panose="020F0502020204030204" pitchFamily="34" charset="0"/>
                        </a:rPr>
                        <a:t>BENICIA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FERNDALE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LAKEPORT</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PEPPERWOOD</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TMCV TMCV</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3754292233"/>
                  </a:ext>
                </a:extLst>
              </a:tr>
              <a:tr h="180128">
                <a:tc>
                  <a:txBody>
                    <a:bodyPr/>
                    <a:lstStyle/>
                    <a:p>
                      <a:pPr algn="l" fontAlgn="ctr"/>
                      <a:r>
                        <a:rPr lang="en-US" sz="1000" b="0" i="0" u="none" strike="noStrike">
                          <a:solidFill>
                            <a:srgbClr val="000000"/>
                          </a:solidFill>
                          <a:effectLst/>
                          <a:latin typeface="Calibri" panose="020F0502020204030204" pitchFamily="34" charset="0"/>
                        </a:rPr>
                        <a:t>BLUE LAKE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FORESTVL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LAYTONVL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PETROLIA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TOMALES</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932058494"/>
                  </a:ext>
                </a:extLst>
              </a:tr>
              <a:tr h="180128">
                <a:tc>
                  <a:txBody>
                    <a:bodyPr/>
                    <a:lstStyle/>
                    <a:p>
                      <a:pPr algn="l" fontAlgn="ctr"/>
                      <a:r>
                        <a:rPr lang="en-US" sz="1000" b="0" i="0" u="none" strike="noStrike">
                          <a:solidFill>
                            <a:srgbClr val="000000"/>
                          </a:solidFill>
                          <a:effectLst/>
                          <a:latin typeface="Calibri" panose="020F0502020204030204" pitchFamily="34" charset="0"/>
                        </a:rPr>
                        <a:t>BODEGA BAY</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FORT BRAGG</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LEGGETT</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PIERCY</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TRINIDAD</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1722648943"/>
                  </a:ext>
                </a:extLst>
              </a:tr>
              <a:tr h="180128">
                <a:tc>
                  <a:txBody>
                    <a:bodyPr/>
                    <a:lstStyle/>
                    <a:p>
                      <a:pPr algn="l" fontAlgn="ctr"/>
                      <a:r>
                        <a:rPr lang="en-US" sz="1000" b="0" i="0" u="none" strike="noStrike">
                          <a:solidFill>
                            <a:srgbClr val="000000"/>
                          </a:solidFill>
                          <a:effectLst/>
                          <a:latin typeface="Calibri" panose="020F0502020204030204" pitchFamily="34" charset="0"/>
                        </a:rPr>
                        <a:t>BOONVILLE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6</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FORTUNA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LKBERRYESS</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POINTARENA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UKIAH</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2390290189"/>
                  </a:ext>
                </a:extLst>
              </a:tr>
              <a:tr h="180128">
                <a:tc>
                  <a:txBody>
                    <a:bodyPr/>
                    <a:lstStyle/>
                    <a:p>
                      <a:pPr algn="l" fontAlgn="ctr"/>
                      <a:r>
                        <a:rPr lang="en-US" sz="1000" b="0" i="0" u="none" strike="noStrike">
                          <a:solidFill>
                            <a:srgbClr val="000000"/>
                          </a:solidFill>
                          <a:effectLst/>
                          <a:latin typeface="Calibri" panose="020F0502020204030204" pitchFamily="34" charset="0"/>
                        </a:rPr>
                        <a:t>BRIDGEVL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FRFLD-SUIS</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LOLETA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POTTER VLY</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UPPER LAKE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3300942225"/>
                  </a:ext>
                </a:extLst>
              </a:tr>
              <a:tr h="180128">
                <a:tc>
                  <a:txBody>
                    <a:bodyPr/>
                    <a:lstStyle/>
                    <a:p>
                      <a:pPr algn="l" fontAlgn="ctr"/>
                      <a:r>
                        <a:rPr lang="en-US" sz="1000" b="0" i="0" u="none" strike="noStrike">
                          <a:solidFill>
                            <a:srgbClr val="000000"/>
                          </a:solidFill>
                          <a:effectLst/>
                          <a:latin typeface="Calibri" panose="020F0502020204030204" pitchFamily="34" charset="0"/>
                        </a:rPr>
                        <a:t>CALISTOGA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GARBERVL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LOWER LAKE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PTLM MAIN</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29</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VACAVILLE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1875996267"/>
                  </a:ext>
                </a:extLst>
              </a:tr>
              <a:tr h="180128">
                <a:tc>
                  <a:txBody>
                    <a:bodyPr/>
                    <a:lstStyle/>
                    <a:p>
                      <a:pPr algn="l" fontAlgn="ctr"/>
                      <a:r>
                        <a:rPr lang="en-US" sz="1000" b="0" i="0" u="none" strike="noStrike">
                          <a:solidFill>
                            <a:srgbClr val="000000"/>
                          </a:solidFill>
                          <a:effectLst/>
                          <a:latin typeface="Calibri" panose="020F0502020204030204" pitchFamily="34" charset="0"/>
                        </a:rPr>
                        <a:t>CAZADERO</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GEYSERVL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MAD RIVER</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PTLM SWIFT</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VALLEJO</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2163997118"/>
                  </a:ext>
                </a:extLst>
              </a:tr>
              <a:tr h="180128">
                <a:tc>
                  <a:txBody>
                    <a:bodyPr/>
                    <a:lstStyle/>
                    <a:p>
                      <a:pPr algn="l" fontAlgn="ctr"/>
                      <a:r>
                        <a:rPr lang="en-US" sz="1000" b="0" i="0" u="none" strike="noStrike">
                          <a:solidFill>
                            <a:srgbClr val="000000"/>
                          </a:solidFill>
                          <a:effectLst/>
                          <a:latin typeface="Calibri" panose="020F0502020204030204" pitchFamily="34" charset="0"/>
                        </a:rPr>
                        <a:t>CLERLAOAKS</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GUALALA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MENDOCINO</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RIO DELL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VALLEYFORD</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154414736"/>
                  </a:ext>
                </a:extLst>
              </a:tr>
              <a:tr h="180128">
                <a:tc>
                  <a:txBody>
                    <a:bodyPr/>
                    <a:lstStyle/>
                    <a:p>
                      <a:pPr algn="l" fontAlgn="ctr"/>
                      <a:r>
                        <a:rPr lang="en-US" sz="1000" b="0" i="0" u="none" strike="noStrike">
                          <a:solidFill>
                            <a:srgbClr val="000000"/>
                          </a:solidFill>
                          <a:effectLst/>
                          <a:latin typeface="Calibri" panose="020F0502020204030204" pitchFamily="34" charset="0"/>
                        </a:rPr>
                        <a:t>CLOVERDALE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GUERNEVL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MIDDLETOWN</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RIO VISTA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WEOTT</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2709299524"/>
                  </a:ext>
                </a:extLst>
              </a:tr>
              <a:tr h="180128">
                <a:tc>
                  <a:txBody>
                    <a:bodyPr/>
                    <a:lstStyle/>
                    <a:p>
                      <a:pPr algn="l" fontAlgn="ctr"/>
                      <a:r>
                        <a:rPr lang="en-US" sz="1000" b="0" i="0" u="none" strike="noStrike">
                          <a:solidFill>
                            <a:srgbClr val="000000"/>
                          </a:solidFill>
                          <a:effectLst/>
                          <a:latin typeface="Calibri" panose="020F0502020204030204" pitchFamily="34" charset="0"/>
                        </a:rPr>
                        <a:t>COBB MT</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HEALDSBURG</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MIRANDA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SANTA ROSA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WHITETHORN</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2786060350"/>
                  </a:ext>
                </a:extLst>
              </a:tr>
              <a:tr h="180128">
                <a:tc>
                  <a:txBody>
                    <a:bodyPr/>
                    <a:lstStyle/>
                    <a:p>
                      <a:pPr algn="l" fontAlgn="ctr"/>
                      <a:r>
                        <a:rPr lang="en-US" sz="1000" b="0" i="0" u="none" strike="noStrike">
                          <a:solidFill>
                            <a:srgbClr val="000000"/>
                          </a:solidFill>
                          <a:effectLst/>
                          <a:latin typeface="Calibri" panose="020F0502020204030204" pitchFamily="34" charset="0"/>
                        </a:rPr>
                        <a:t>COVELO</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HOPLAND</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MONTE RIO</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SEBASTOPOL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WILLITS</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121573740"/>
                  </a:ext>
                </a:extLst>
              </a:tr>
              <a:tr h="180128">
                <a:tc>
                  <a:txBody>
                    <a:bodyPr/>
                    <a:lstStyle/>
                    <a:p>
                      <a:pPr algn="l" fontAlgn="ctr"/>
                      <a:r>
                        <a:rPr lang="en-US" sz="1000" b="0" i="0" u="none" strike="noStrike">
                          <a:solidFill>
                            <a:srgbClr val="000000"/>
                          </a:solidFill>
                          <a:effectLst/>
                          <a:latin typeface="Calibri" panose="020F0502020204030204" pitchFamily="34" charset="0"/>
                        </a:rPr>
                        <a:t>CRESCENTCY</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HYDESVILLE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NAPA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SMITHRIVER</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WINDSOR</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tcPr>
                </a:tc>
                <a:extLst>
                  <a:ext uri="{0D108BD9-81ED-4DB2-BD59-A6C34878D82A}">
                    <a16:rowId xmlns:a16="http://schemas.microsoft.com/office/drawing/2014/main" val="3155376662"/>
                  </a:ext>
                </a:extLst>
              </a:tr>
              <a:tr h="191386">
                <a:tc>
                  <a:txBody>
                    <a:bodyPr/>
                    <a:lstStyle/>
                    <a:p>
                      <a:pPr algn="l" fontAlgn="ctr"/>
                      <a:r>
                        <a:rPr lang="en-US" sz="1000" b="0" i="0" u="none" strike="noStrike">
                          <a:solidFill>
                            <a:srgbClr val="000000"/>
                          </a:solidFill>
                          <a:effectLst/>
                          <a:latin typeface="Calibri" panose="020F0502020204030204" pitchFamily="34" charset="0"/>
                        </a:rPr>
                        <a:t>DIXON</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KELSEYVL</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NICE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SONOMA</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YOUNTVILLE</a:t>
                      </a:r>
                    </a:p>
                  </a:txBody>
                  <a:tcPr marL="8444" marR="8444" marT="8444" marB="0" anchor="ctr">
                    <a:lnL w="12700" cap="flat" cmpd="sng" algn="ctr">
                      <a:solidFill>
                        <a:srgbClr val="000000"/>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10</a:t>
                      </a:r>
                    </a:p>
                  </a:txBody>
                  <a:tcPr marL="8444" marR="8444" marT="8444" marB="0" anchor="ctr">
                    <a:lnL w="635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0D7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964668"/>
                  </a:ext>
                </a:extLst>
              </a:tr>
            </a:tbl>
          </a:graphicData>
        </a:graphic>
      </p:graphicFrame>
    </p:spTree>
    <p:extLst>
      <p:ext uri="{BB962C8B-B14F-4D97-AF65-F5344CB8AC3E}">
        <p14:creationId xmlns:p14="http://schemas.microsoft.com/office/powerpoint/2010/main" val="17824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56168"/>
            <a:ext cx="7848599" cy="944562"/>
          </a:xfrm>
        </p:spPr>
        <p:txBody>
          <a:bodyPr/>
          <a:lstStyle/>
          <a:p>
            <a:pPr algn="l"/>
            <a:r>
              <a:rPr lang="en-US" sz="2000" dirty="0">
                <a:effectLst/>
                <a:ea typeface="Times New Roman" panose="02020603050405020304" pitchFamily="18" charset="0"/>
              </a:rPr>
              <a:t>Generally, a new area code is introduced by one of two methods –</a:t>
            </a:r>
            <a:br>
              <a:rPr lang="en-US" sz="2000" dirty="0">
                <a:effectLst/>
                <a:ea typeface="Times New Roman" panose="02020603050405020304" pitchFamily="18" charset="0"/>
              </a:rPr>
            </a:br>
            <a:r>
              <a:rPr lang="en-US" sz="2000" dirty="0">
                <a:effectLst/>
                <a:ea typeface="Times New Roman" panose="02020603050405020304" pitchFamily="18" charset="0"/>
              </a:rPr>
              <a:t>a </a:t>
            </a:r>
            <a:r>
              <a:rPr lang="en-US" sz="2000" dirty="0">
                <a:cs typeface="Times New Roman" panose="02020603050405020304" pitchFamily="18" charset="0"/>
              </a:rPr>
              <a:t>geographic</a:t>
            </a:r>
            <a:r>
              <a:rPr lang="en-US" sz="2000" dirty="0">
                <a:effectLst/>
                <a:ea typeface="Times New Roman" panose="02020603050405020304" pitchFamily="18" charset="0"/>
              </a:rPr>
              <a:t> split or an overlay. </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1434223"/>
              </p:ext>
            </p:extLst>
          </p:nvPr>
        </p:nvGraphicFramePr>
        <p:xfrm>
          <a:off x="838200" y="1200730"/>
          <a:ext cx="7848600" cy="5063418"/>
        </p:xfrm>
        <a:graphic>
          <a:graphicData uri="http://schemas.openxmlformats.org/drawingml/2006/table">
            <a:tbl>
              <a:tblPr firstRow="1" firstCol="1" bandRow="1"/>
              <a:tblGrid>
                <a:gridCol w="3800375">
                  <a:extLst>
                    <a:ext uri="{9D8B030D-6E8A-4147-A177-3AD203B41FA5}">
                      <a16:colId xmlns:a16="http://schemas.microsoft.com/office/drawing/2014/main" val="20000"/>
                    </a:ext>
                  </a:extLst>
                </a:gridCol>
                <a:gridCol w="4048225">
                  <a:extLst>
                    <a:ext uri="{9D8B030D-6E8A-4147-A177-3AD203B41FA5}">
                      <a16:colId xmlns:a16="http://schemas.microsoft.com/office/drawing/2014/main" val="20001"/>
                    </a:ext>
                  </a:extLst>
                </a:gridCol>
              </a:tblGrid>
              <a:tr h="484113">
                <a:tc>
                  <a:txBody>
                    <a:bodyPr/>
                    <a:lstStyle/>
                    <a:p>
                      <a:pPr marL="0" marR="0" algn="ctr">
                        <a:lnSpc>
                          <a:spcPct val="115000"/>
                        </a:lnSpc>
                        <a:spcBef>
                          <a:spcPts val="0"/>
                        </a:spcBef>
                        <a:spcAft>
                          <a:spcPts val="0"/>
                        </a:spcAft>
                      </a:pPr>
                      <a:r>
                        <a:rPr lang="en-US" sz="1200" b="1" dirty="0">
                          <a:effectLst/>
                          <a:latin typeface="+mn-lt"/>
                          <a:ea typeface="Calibri"/>
                          <a:cs typeface="Times New Roman" panose="02020603050405020304" pitchFamily="18" charset="0"/>
                        </a:rPr>
                        <a:t>Geographic Split</a:t>
                      </a:r>
                      <a:endParaRPr lang="en-US" sz="1200" dirty="0">
                        <a:effectLst/>
                        <a:latin typeface="+mn-lt"/>
                        <a:ea typeface="Calibri"/>
                        <a:cs typeface="Times New Roman" panose="02020603050405020304" pitchFamily="18" charset="0"/>
                      </a:endParaRPr>
                    </a:p>
                  </a:txBody>
                  <a:tcPr marL="62536" marR="62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mn-lt"/>
                          <a:ea typeface="Calibri"/>
                          <a:cs typeface="Times New Roman" panose="02020603050405020304" pitchFamily="18" charset="0"/>
                        </a:rPr>
                        <a:t>All-Services Overlay/Boundary Elimination Overlay</a:t>
                      </a:r>
                      <a:endParaRPr lang="en-US" sz="1200" dirty="0">
                        <a:effectLst/>
                        <a:latin typeface="+mn-lt"/>
                        <a:ea typeface="Calibri"/>
                        <a:cs typeface="Times New Roman" panose="02020603050405020304" pitchFamily="18" charset="0"/>
                      </a:endParaRPr>
                    </a:p>
                  </a:txBody>
                  <a:tcPr marL="62536" marR="62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Splits maintain a single area code for each geographic area. This may minimize confusion for customers outside the area.</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With an overlay there will be more than one area code in a geographic area.</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Splits require an area code change for approximately one-half of customers in a two-way split, and two-thirds of customers in a three-way split.</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An overlay will not require existing customers to change their area code.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38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Geographic splits permit 7-digit dialing within an area code.</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An overlay requires customers to dial 1 + 10 digits for all calls.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4769">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Stationery, business cards and advertising, as well as non-telephony databases, containing a ten-digit phone number will need to be revised by customers receiving the new area code.</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There is no need to revise stationery, business cards and advertising, as well as non-telephony databases, unless they contain only 7-digit phone numbers.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Future splits will reduce the geographic size of the area code.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An overlay will end further shrinking of the geographic size of the area code because subsequent relief will likely be another overlay.</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12</a:t>
            </a:fld>
            <a:endParaRPr lang="en-US" dirty="0"/>
          </a:p>
        </p:txBody>
      </p:sp>
    </p:spTree>
    <p:extLst>
      <p:ext uri="{BB962C8B-B14F-4D97-AF65-F5344CB8AC3E}">
        <p14:creationId xmlns:p14="http://schemas.microsoft.com/office/powerpoint/2010/main" val="145031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3879"/>
          </a:xfrm>
        </p:spPr>
        <p:txBody>
          <a:bodyPr/>
          <a:lstStyle/>
          <a:p>
            <a:r>
              <a:rPr lang="en-US" dirty="0"/>
              <a:t>Relief Method</a:t>
            </a:r>
          </a:p>
        </p:txBody>
      </p:sp>
      <p:sp>
        <p:nvSpPr>
          <p:cNvPr id="3" name="Content Placeholder 2"/>
          <p:cNvSpPr>
            <a:spLocks noGrp="1"/>
          </p:cNvSpPr>
          <p:nvPr>
            <p:ph idx="1"/>
          </p:nvPr>
        </p:nvSpPr>
        <p:spPr>
          <a:xfrm>
            <a:off x="617806" y="1274153"/>
            <a:ext cx="8077200" cy="5303837"/>
          </a:xfrm>
        </p:spPr>
        <p:txBody>
          <a:bodyPr>
            <a:noAutofit/>
          </a:bodyPr>
          <a:lstStyle/>
          <a:p>
            <a:pPr>
              <a:spcBef>
                <a:spcPts val="0"/>
              </a:spcBef>
              <a:spcAft>
                <a:spcPts val="1200"/>
              </a:spcAft>
            </a:pPr>
            <a:r>
              <a:rPr lang="en-US" sz="2300" dirty="0">
                <a:latin typeface="Times New Roman"/>
                <a:ea typeface="Times New Roman"/>
                <a:cs typeface="Times New Roman"/>
              </a:rPr>
              <a:t>An overlay is the only relief option for the 707 area code.</a:t>
            </a:r>
          </a:p>
          <a:p>
            <a:pPr>
              <a:spcBef>
                <a:spcPts val="0"/>
              </a:spcBef>
              <a:spcAft>
                <a:spcPts val="1200"/>
              </a:spcAft>
            </a:pPr>
            <a:r>
              <a:rPr lang="en-US" sz="2300" dirty="0">
                <a:latin typeface="Times New Roman"/>
                <a:ea typeface="Times New Roman"/>
                <a:cs typeface="Times New Roman"/>
              </a:rPr>
              <a:t>The 707 are code is transitioning to 1+10-digit </a:t>
            </a:r>
            <a:r>
              <a:rPr lang="en-US" sz="2300" dirty="0">
                <a:latin typeface="Times New Roman" panose="02020603050405020304" pitchFamily="18" charset="0"/>
                <a:cs typeface="Times New Roman" panose="02020603050405020304" pitchFamily="18" charset="0"/>
              </a:rPr>
              <a:t>local dialing as ordered due to the FCC for implementation of the “988” 3-digit abbreviated dialing code for the National Suicide Prevention Lifeline. </a:t>
            </a:r>
          </a:p>
          <a:p>
            <a:pPr>
              <a:spcBef>
                <a:spcPts val="0"/>
              </a:spcBef>
              <a:spcAft>
                <a:spcPts val="1200"/>
              </a:spcAft>
            </a:pPr>
            <a:r>
              <a:rPr lang="en-US" sz="2300" dirty="0">
                <a:latin typeface="Times New Roman" panose="02020603050405020304" pitchFamily="18" charset="0"/>
                <a:ea typeface="Times New Roman"/>
                <a:cs typeface="Times New Roman" panose="02020603050405020304" pitchFamily="18" charset="0"/>
              </a:rPr>
              <a:t>California has introduced twelve new area codes using the overlay method.</a:t>
            </a:r>
          </a:p>
          <a:p>
            <a:pPr>
              <a:spcBef>
                <a:spcPts val="0"/>
              </a:spcBef>
              <a:spcAft>
                <a:spcPts val="1200"/>
              </a:spcAft>
            </a:pPr>
            <a:r>
              <a:rPr lang="en-US" sz="2300" dirty="0">
                <a:latin typeface="Times New Roman" panose="02020603050405020304" pitchFamily="18" charset="0"/>
                <a:ea typeface="Times New Roman"/>
                <a:cs typeface="Times New Roman" panose="02020603050405020304" pitchFamily="18" charset="0"/>
              </a:rPr>
              <a:t>There has not been an area code split in the nation in fourteen years.</a:t>
            </a:r>
          </a:p>
          <a:p>
            <a:pPr>
              <a:spcBef>
                <a:spcPts val="0"/>
              </a:spcBef>
              <a:spcAft>
                <a:spcPts val="1200"/>
              </a:spcAft>
            </a:pPr>
            <a:r>
              <a:rPr lang="en-US" sz="2300" dirty="0">
                <a:latin typeface="Times New Roman" panose="02020603050405020304" pitchFamily="18" charset="0"/>
                <a:ea typeface="Times New Roman"/>
                <a:cs typeface="Times New Roman" panose="02020603050405020304" pitchFamily="18" charset="0"/>
              </a:rPr>
              <a:t>The overlay has become the industry’s preferred method of area code relief.</a:t>
            </a:r>
            <a:endParaRPr lang="en-US" sz="2300" dirty="0">
              <a:latin typeface="Times New Roman"/>
              <a:ea typeface="Times New Roman"/>
              <a:cs typeface="Times New Roman"/>
            </a:endParaRPr>
          </a:p>
          <a:p>
            <a:pPr marL="0" indent="0">
              <a:spcBef>
                <a:spcPts val="0"/>
              </a:spcBef>
              <a:spcAft>
                <a:spcPts val="1200"/>
              </a:spcAft>
              <a:buNone/>
            </a:pPr>
            <a:endParaRPr lang="en-US" sz="2300" kern="12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13</a:t>
            </a:fld>
            <a:endParaRPr lang="en-US" dirty="0"/>
          </a:p>
        </p:txBody>
      </p:sp>
    </p:spTree>
    <p:extLst>
      <p:ext uri="{BB962C8B-B14F-4D97-AF65-F5344CB8AC3E}">
        <p14:creationId xmlns:p14="http://schemas.microsoft.com/office/powerpoint/2010/main" val="212973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DE1510-E3BF-AD48-BE8F-12C0E40C576A}"/>
              </a:ext>
            </a:extLst>
          </p:cNvPr>
          <p:cNvSpPr>
            <a:spLocks noGrp="1"/>
          </p:cNvSpPr>
          <p:nvPr>
            <p:ph type="sldNum" sz="quarter" idx="12"/>
          </p:nvPr>
        </p:nvSpPr>
        <p:spPr/>
        <p:txBody>
          <a:bodyPr/>
          <a:lstStyle/>
          <a:p>
            <a:pPr>
              <a:defRPr/>
            </a:pPr>
            <a:fld id="{BCCFA498-A484-44B4-99BF-103FC0E96302}" type="slidenum">
              <a:rPr lang="en-US" smtClean="0"/>
              <a:pPr>
                <a:defRPr/>
              </a:pPr>
              <a:t>14</a:t>
            </a:fld>
            <a:endParaRPr lang="en-US" dirty="0"/>
          </a:p>
        </p:txBody>
      </p:sp>
      <p:pic>
        <p:nvPicPr>
          <p:cNvPr id="6" name="Picture 5">
            <a:extLst>
              <a:ext uri="{FF2B5EF4-FFF2-40B4-BE49-F238E27FC236}">
                <a16:creationId xmlns:a16="http://schemas.microsoft.com/office/drawing/2014/main" id="{D4F73B1A-ADC2-C54E-AF3F-50DE7567E1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1759" y="136526"/>
            <a:ext cx="5341072" cy="6911974"/>
          </a:xfrm>
          <a:prstGeom prst="rect">
            <a:avLst/>
          </a:prstGeom>
        </p:spPr>
      </p:pic>
    </p:spTree>
    <p:extLst>
      <p:ext uri="{BB962C8B-B14F-4D97-AF65-F5344CB8AC3E}">
        <p14:creationId xmlns:p14="http://schemas.microsoft.com/office/powerpoint/2010/main" val="236466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799" y="559594"/>
            <a:ext cx="8610600" cy="944562"/>
          </a:xfrm>
        </p:spPr>
        <p:txBody>
          <a:bodyPr/>
          <a:lstStyle/>
          <a:p>
            <a:pPr eaLnBrk="1" hangingPunct="1"/>
            <a:r>
              <a:rPr lang="en-US" dirty="0"/>
              <a:t>Impacts of the Proposed Overlay</a:t>
            </a:r>
            <a:endParaRPr lang="en-US" altLang="en-US" dirty="0"/>
          </a:p>
        </p:txBody>
      </p:sp>
      <p:sp>
        <p:nvSpPr>
          <p:cNvPr id="14339" name="Rectangle 3"/>
          <p:cNvSpPr>
            <a:spLocks noGrp="1" noChangeArrowheads="1"/>
          </p:cNvSpPr>
          <p:nvPr>
            <p:ph type="body" idx="1"/>
          </p:nvPr>
        </p:nvSpPr>
        <p:spPr>
          <a:xfrm>
            <a:off x="457199" y="1789112"/>
            <a:ext cx="8305801" cy="4154488"/>
          </a:xfrm>
        </p:spPr>
        <p:txBody>
          <a:bodyPr>
            <a:noAutofit/>
          </a:bodyPr>
          <a:lstStyle/>
          <a:p>
            <a:pPr lvl="0">
              <a:spcBef>
                <a:spcPts val="0"/>
              </a:spcBef>
              <a:spcAft>
                <a:spcPts val="800"/>
              </a:spcAf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All current customers will keep their existing area code and telephone number.</a:t>
            </a:r>
          </a:p>
          <a:p>
            <a:pPr lvl="0">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Ten-digit dialing is an FCC requirement for an overlay, so all customers in the two area codes are treated alike.</a:t>
            </a:r>
          </a:p>
          <a:p>
            <a:pPr marL="914400" lvl="1" indent="-227013">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707 area code will have 1+10-digit dialing fully in place in October 2021 before the overlay, as the 707 is one of the 9 California area codes affected by the FCC’s designation of “988” as the 3-digit number for the  National Suicide Prevention Lifeline and thus is mandated by the FCC to change to 1+10-digit dialing.</a:t>
            </a:r>
          </a:p>
        </p:txBody>
      </p:sp>
      <p:sp>
        <p:nvSpPr>
          <p:cNvPr id="3" name="Slide Number Placeholder 2"/>
          <p:cNvSpPr>
            <a:spLocks noGrp="1"/>
          </p:cNvSpPr>
          <p:nvPr>
            <p:ph type="sldNum" sz="quarter" idx="12"/>
          </p:nvPr>
        </p:nvSpPr>
        <p:spPr/>
        <p:txBody>
          <a:bodyPr/>
          <a:lstStyle/>
          <a:p>
            <a:pPr>
              <a:defRPr/>
            </a:pPr>
            <a:fld id="{BCCFA498-A484-44B4-99BF-103FC0E96302}" type="slidenum">
              <a:rPr lang="en-US" smtClean="0"/>
              <a:pPr>
                <a:defRPr/>
              </a:pPr>
              <a:t>15</a:t>
            </a:fld>
            <a:endParaRPr lang="en-US" dirty="0"/>
          </a:p>
        </p:txBody>
      </p:sp>
    </p:spTree>
    <p:extLst>
      <p:ext uri="{BB962C8B-B14F-4D97-AF65-F5344CB8AC3E}">
        <p14:creationId xmlns:p14="http://schemas.microsoft.com/office/powerpoint/2010/main" val="322011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DB3A6-3715-4F15-B001-9B36CB45FBE0}"/>
              </a:ext>
            </a:extLst>
          </p:cNvPr>
          <p:cNvSpPr>
            <a:spLocks noGrp="1"/>
          </p:cNvSpPr>
          <p:nvPr>
            <p:ph idx="1"/>
          </p:nvPr>
        </p:nvSpPr>
        <p:spPr>
          <a:xfrm>
            <a:off x="475343" y="1828800"/>
            <a:ext cx="8229600" cy="3581400"/>
          </a:xfrm>
        </p:spPr>
        <p:txBody>
          <a:bodyPr/>
          <a:lstStyle/>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Dialing ‘1+ an area code’ does not change what a call costs and does not mean that a call is a toll or long-distance call.</a:t>
            </a:r>
          </a:p>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Calling areas and rates will not change.</a:t>
            </a:r>
          </a:p>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What is a local call before the overlay will remain a local call after the overlay.</a:t>
            </a:r>
          </a:p>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Calls to 911, as well as 211, 311, 411, 511, 611, 711 and 811 will not be affected, and will continue to be dialed with 3 digits.</a:t>
            </a:r>
          </a:p>
          <a:p>
            <a:endParaRPr lang="en-US" dirty="0"/>
          </a:p>
        </p:txBody>
      </p:sp>
      <p:sp>
        <p:nvSpPr>
          <p:cNvPr id="4" name="Slide Number Placeholder 3">
            <a:extLst>
              <a:ext uri="{FF2B5EF4-FFF2-40B4-BE49-F238E27FC236}">
                <a16:creationId xmlns:a16="http://schemas.microsoft.com/office/drawing/2014/main" id="{34F1D4B0-1F69-4FD6-A95C-4A5D8480A48C}"/>
              </a:ext>
            </a:extLst>
          </p:cNvPr>
          <p:cNvSpPr>
            <a:spLocks noGrp="1"/>
          </p:cNvSpPr>
          <p:nvPr>
            <p:ph type="sldNum" sz="quarter" idx="12"/>
          </p:nvPr>
        </p:nvSpPr>
        <p:spPr/>
        <p:txBody>
          <a:bodyPr/>
          <a:lstStyle/>
          <a:p>
            <a:pPr>
              <a:defRPr/>
            </a:pPr>
            <a:fld id="{BCCFA498-A484-44B4-99BF-103FC0E96302}" type="slidenum">
              <a:rPr lang="en-US" smtClean="0"/>
              <a:pPr>
                <a:defRPr/>
              </a:pPr>
              <a:t>16</a:t>
            </a:fld>
            <a:endParaRPr lang="en-US" dirty="0"/>
          </a:p>
        </p:txBody>
      </p:sp>
      <p:sp>
        <p:nvSpPr>
          <p:cNvPr id="5" name="Rectangle 2">
            <a:extLst>
              <a:ext uri="{FF2B5EF4-FFF2-40B4-BE49-F238E27FC236}">
                <a16:creationId xmlns:a16="http://schemas.microsoft.com/office/drawing/2014/main" id="{EC8EAF53-C854-4F72-80E2-14D912D280B1}"/>
              </a:ext>
            </a:extLst>
          </p:cNvPr>
          <p:cNvSpPr txBox="1">
            <a:spLocks noChangeArrowheads="1"/>
          </p:cNvSpPr>
          <p:nvPr/>
        </p:nvSpPr>
        <p:spPr bwMode="auto">
          <a:xfrm>
            <a:off x="266700" y="381000"/>
            <a:ext cx="8610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00000"/>
              </a:lnSpc>
              <a:buNone/>
            </a:pPr>
            <a:r>
              <a:rPr lang="en-US" kern="0" dirty="0"/>
              <a:t>Impacts of the Proposed Overlay</a:t>
            </a:r>
            <a:endParaRPr lang="en-US" altLang="en-US" kern="0" dirty="0"/>
          </a:p>
        </p:txBody>
      </p:sp>
    </p:spTree>
    <p:extLst>
      <p:ext uri="{BB962C8B-B14F-4D97-AF65-F5344CB8AC3E}">
        <p14:creationId xmlns:p14="http://schemas.microsoft.com/office/powerpoint/2010/main" val="297754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Estimated Implementation Schedule </a:t>
            </a:r>
            <a:br>
              <a:rPr lang="en-US" sz="3600" dirty="0"/>
            </a:br>
            <a:r>
              <a:rPr lang="en-US" sz="3600" dirty="0"/>
              <a:t>of the Proposed Overlay</a:t>
            </a:r>
          </a:p>
        </p:txBody>
      </p:sp>
      <p:sp>
        <p:nvSpPr>
          <p:cNvPr id="3" name="Content Placeholder 2"/>
          <p:cNvSpPr>
            <a:spLocks noGrp="1"/>
          </p:cNvSpPr>
          <p:nvPr>
            <p:ph idx="1"/>
          </p:nvPr>
        </p:nvSpPr>
        <p:spPr>
          <a:xfrm>
            <a:off x="990600" y="1597025"/>
            <a:ext cx="7162800" cy="4648200"/>
          </a:xfrm>
        </p:spPr>
        <p:txBody>
          <a:bodyPr>
            <a:normAutofit/>
          </a:bodyPr>
          <a:lstStyle/>
          <a:p>
            <a:pPr marL="0" indent="0">
              <a:spcBef>
                <a:spcPts val="0"/>
              </a:spcBef>
              <a:spcAft>
                <a:spcPts val="1800"/>
              </a:spcAft>
              <a:buNone/>
            </a:pPr>
            <a:r>
              <a:rPr lang="en-US" sz="2600" dirty="0">
                <a:latin typeface="Times New Roman" panose="02020603050405020304" pitchFamily="18" charset="0"/>
                <a:cs typeface="Times New Roman" panose="02020603050405020304" pitchFamily="18" charset="0"/>
              </a:rPr>
              <a:t>Estimated Implementation Intervals</a:t>
            </a:r>
            <a:r>
              <a:rPr lang="en-US" sz="2400" dirty="0">
                <a:latin typeface="Times New Roman" panose="02020603050405020304" pitchFamily="18" charset="0"/>
                <a:cs typeface="Times New Roman" panose="02020603050405020304" pitchFamily="18" charset="0"/>
              </a:rPr>
              <a:t>:</a:t>
            </a:r>
          </a:p>
          <a:p>
            <a:pPr lvl="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NANPA filed application with CPUC</a:t>
            </a:r>
          </a:p>
          <a:p>
            <a:pPr lvl="2">
              <a:spcBef>
                <a:spcPts val="0"/>
              </a:spcBef>
              <a:spcAft>
                <a:spcPts val="1800"/>
              </a:spcAft>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2</a:t>
            </a:r>
            <a:r>
              <a:rPr lang="en-US" i="1" baseline="30000" dirty="0">
                <a:latin typeface="Times New Roman" panose="02020603050405020304" pitchFamily="18" charset="0"/>
                <a:cs typeface="Times New Roman" panose="02020603050405020304" pitchFamily="18" charset="0"/>
              </a:rPr>
              <a:t>nd</a:t>
            </a:r>
            <a:r>
              <a:rPr lang="en-US" i="1" dirty="0">
                <a:latin typeface="Times New Roman" panose="02020603050405020304" pitchFamily="18" charset="0"/>
                <a:cs typeface="Times New Roman" panose="02020603050405020304" pitchFamily="18" charset="0"/>
              </a:rPr>
              <a:t> Quarter 2021</a:t>
            </a:r>
          </a:p>
          <a:p>
            <a:pPr lvl="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CPUC Decision</a:t>
            </a:r>
          </a:p>
          <a:p>
            <a:pPr lvl="2">
              <a:spcBef>
                <a:spcPts val="0"/>
              </a:spcBef>
              <a:spcAft>
                <a:spcPts val="1800"/>
              </a:spcAft>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3rd Quarter 2022</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Customer Education</a:t>
            </a:r>
          </a:p>
          <a:p>
            <a:pPr marL="1143000" marR="0" lvl="2" indent="-228600" algn="l" defTabSz="914400" rtl="0" eaLnBrk="0" fontAlgn="base" latinLnBrk="0" hangingPunct="0">
              <a:lnSpc>
                <a:spcPct val="100000"/>
              </a:lnSpc>
              <a:spcBef>
                <a:spcPts val="0"/>
              </a:spcBef>
              <a:spcAft>
                <a:spcPts val="1800"/>
              </a:spcAft>
              <a:buClrTx/>
              <a:buSzTx/>
              <a:buFont typeface="Courier New" panose="02070309020205020404" pitchFamily="49" charset="0"/>
              <a:buChar char="o"/>
              <a:tabLst/>
              <a:defRPr/>
            </a:pP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a:t>
            </a:r>
            <a:r>
              <a:rPr kumimoji="0" lang="en-US" sz="2400" b="0" i="1" u="none" strike="noStrike" kern="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rd</a:t>
            </a: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Quarter 2022 to</a:t>
            </a:r>
            <a:r>
              <a:rPr kumimoji="0" lang="en-US" sz="2400" b="0" i="1" u="none" strike="noStrike" kern="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r>
              <a:rPr kumimoji="0" lang="en-US" sz="2400" b="0" i="1" u="none" strike="noStrike" kern="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nd</a:t>
            </a: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Quarter</a:t>
            </a: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2023</a:t>
            </a:r>
            <a:endParaRPr lang="en-US" i="1" dirty="0">
              <a:solidFill>
                <a:srgbClr val="FF0000"/>
              </a:solidFill>
              <a:latin typeface="Times New Roman" panose="02020603050405020304" pitchFamily="18" charset="0"/>
              <a:cs typeface="Times New Roman" panose="02020603050405020304" pitchFamily="18" charset="0"/>
            </a:endParaRPr>
          </a:p>
          <a:p>
            <a:pPr lvl="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of the new area code</a:t>
            </a:r>
          </a:p>
          <a:p>
            <a:pPr lvl="2">
              <a:spcBef>
                <a:spcPts val="0"/>
              </a:spcBef>
              <a:spcAft>
                <a:spcPts val="1800"/>
              </a:spcAft>
              <a:buFont typeface="Courier New" panose="02070309020205020404" pitchFamily="49" charset="0"/>
              <a:buChar char="o"/>
            </a:pPr>
            <a:r>
              <a:rPr lang="en-US" i="1">
                <a:latin typeface="Times New Roman" panose="02020603050405020304" pitchFamily="18" charset="0"/>
                <a:cs typeface="Times New Roman" panose="02020603050405020304" pitchFamily="18" charset="0"/>
              </a:rPr>
              <a:t>2</a:t>
            </a:r>
            <a:r>
              <a:rPr lang="en-US" i="1" baseline="30000">
                <a:latin typeface="Times New Roman" panose="02020603050405020304" pitchFamily="18" charset="0"/>
                <a:cs typeface="Times New Roman" panose="02020603050405020304" pitchFamily="18" charset="0"/>
              </a:rPr>
              <a:t>nd</a:t>
            </a:r>
            <a:r>
              <a:rPr lang="en-US" i="1">
                <a:latin typeface="Times New Roman" panose="02020603050405020304" pitchFamily="18" charset="0"/>
                <a:cs typeface="Times New Roman" panose="02020603050405020304" pitchFamily="18" charset="0"/>
              </a:rPr>
              <a:t> Quarter </a:t>
            </a:r>
            <a:r>
              <a:rPr lang="en-US" i="1" dirty="0">
                <a:latin typeface="Times New Roman" panose="02020603050405020304" pitchFamily="18" charset="0"/>
                <a:cs typeface="Times New Roman" panose="02020603050405020304" pitchFamily="18" charset="0"/>
              </a:rPr>
              <a:t>2023</a:t>
            </a:r>
          </a:p>
        </p:txBody>
      </p:sp>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17</a:t>
            </a:fld>
            <a:endParaRPr lang="en-US" dirty="0"/>
          </a:p>
        </p:txBody>
      </p:sp>
    </p:spTree>
    <p:extLst>
      <p:ext uri="{BB962C8B-B14F-4D97-AF65-F5344CB8AC3E}">
        <p14:creationId xmlns:p14="http://schemas.microsoft.com/office/powerpoint/2010/main" val="27469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a:t>Questions &amp; Comments?</a:t>
            </a:r>
          </a:p>
        </p:txBody>
      </p:sp>
      <p:sp>
        <p:nvSpPr>
          <p:cNvPr id="3" name="Content Placeholder 2"/>
          <p:cNvSpPr>
            <a:spLocks noGrp="1"/>
          </p:cNvSpPr>
          <p:nvPr>
            <p:ph idx="1"/>
          </p:nvPr>
        </p:nvSpPr>
        <p:spPr>
          <a:xfrm>
            <a:off x="457200" y="1447800"/>
            <a:ext cx="8229600" cy="4267200"/>
          </a:xfrm>
        </p:spPr>
        <p:txBody>
          <a:bodyPr>
            <a:normAutofit fontScale="92500" lnSpcReduction="10000"/>
          </a:bodyPr>
          <a:lstStyle/>
          <a:p>
            <a:pPr marL="231775" marR="0" indent="0">
              <a:lnSpc>
                <a:spcPct val="115000"/>
              </a:lnSpc>
              <a:spcBef>
                <a:spcPts val="0"/>
              </a:spcBef>
              <a:spcAft>
                <a:spcPts val="6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Questions and comments concerning the 707 area code may be submitted to the Public Advisor’s Office by:</a:t>
            </a:r>
          </a:p>
          <a:p>
            <a:pPr marL="914400" indent="-225425">
              <a:lnSpc>
                <a:spcPct val="115000"/>
              </a:lnSpc>
              <a:spcBef>
                <a:spcPts val="0"/>
              </a:spcBef>
              <a:spcAft>
                <a:spcPts val="6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Email:  </a:t>
            </a:r>
            <a:r>
              <a:rPr lang="en-US"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public.advisor@cpuc.ca.gov</a:t>
            </a:r>
            <a:r>
              <a:rPr lang="en-US"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indent="-225425">
              <a:lnSpc>
                <a:spcPct val="115000"/>
              </a:lnSpc>
              <a:spcBef>
                <a:spcPts val="0"/>
              </a:spcBef>
              <a:spcAft>
                <a:spcPts val="1000"/>
              </a:spcAft>
            </a:pPr>
            <a:r>
              <a:rPr lang="en-US" dirty="0">
                <a:latin typeface="Times New Roman" panose="02020603050405020304" pitchFamily="18" charset="0"/>
                <a:cs typeface="Times New Roman" panose="02020603050405020304" pitchFamily="18" charset="0"/>
              </a:rPr>
              <a:t>Postal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mail: CPUC Public Advisor’s Office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505 Van Ness Avenue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San Francisco, CA 94102, or</a:t>
            </a:r>
          </a:p>
          <a:p>
            <a:pPr marL="854075" indent="-179388"/>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Phone:  (866) 849-8390</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18</a:t>
            </a:fld>
            <a:endParaRPr lang="en-US" dirty="0"/>
          </a:p>
        </p:txBody>
      </p:sp>
    </p:spTree>
    <p:extLst>
      <p:ext uri="{BB962C8B-B14F-4D97-AF65-F5344CB8AC3E}">
        <p14:creationId xmlns:p14="http://schemas.microsoft.com/office/powerpoint/2010/main" val="25684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5C9F7-CF95-C749-B4C2-A0ABC4698141}"/>
              </a:ext>
            </a:extLst>
          </p:cNvPr>
          <p:cNvSpPr>
            <a:spLocks noGrp="1"/>
          </p:cNvSpPr>
          <p:nvPr>
            <p:ph type="sldNum" sz="quarter" idx="12"/>
          </p:nvPr>
        </p:nvSpPr>
        <p:spPr/>
        <p:txBody>
          <a:bodyPr/>
          <a:lstStyle/>
          <a:p>
            <a:pPr>
              <a:defRPr/>
            </a:pPr>
            <a:fld id="{BCCFA498-A484-44B4-99BF-103FC0E96302}" type="slidenum">
              <a:rPr lang="en-US" smtClean="0"/>
              <a:pPr>
                <a:defRPr/>
              </a:pPr>
              <a:t>2</a:t>
            </a:fld>
            <a:endParaRPr lang="en-US" dirty="0"/>
          </a:p>
        </p:txBody>
      </p:sp>
      <p:pic>
        <p:nvPicPr>
          <p:cNvPr id="3" name="Picture 2">
            <a:extLst>
              <a:ext uri="{FF2B5EF4-FFF2-40B4-BE49-F238E27FC236}">
                <a16:creationId xmlns:a16="http://schemas.microsoft.com/office/drawing/2014/main" id="{DFCEFE3D-CE14-4934-84C6-562C5F94E9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2318" y="0"/>
            <a:ext cx="5299363" cy="6858000"/>
          </a:xfrm>
          <a:prstGeom prst="rect">
            <a:avLst/>
          </a:prstGeom>
        </p:spPr>
      </p:pic>
    </p:spTree>
    <p:extLst>
      <p:ext uri="{BB962C8B-B14F-4D97-AF65-F5344CB8AC3E}">
        <p14:creationId xmlns:p14="http://schemas.microsoft.com/office/powerpoint/2010/main" val="110269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700" dirty="0"/>
              <a:t>California Public Utilities </a:t>
            </a:r>
            <a:br>
              <a:rPr lang="en-US" altLang="en-US" sz="3700" dirty="0"/>
            </a:br>
            <a:r>
              <a:rPr lang="en-US" altLang="en-US" sz="3700" dirty="0"/>
              <a:t>Commission (CPUC)’s Role</a:t>
            </a:r>
          </a:p>
        </p:txBody>
      </p:sp>
      <p:sp>
        <p:nvSpPr>
          <p:cNvPr id="3075" name="Rectangle 3"/>
          <p:cNvSpPr>
            <a:spLocks noGrp="1" noChangeArrowheads="1"/>
          </p:cNvSpPr>
          <p:nvPr>
            <p:ph type="body" idx="1"/>
          </p:nvPr>
        </p:nvSpPr>
        <p:spPr>
          <a:xfrm>
            <a:off x="228600" y="1676400"/>
            <a:ext cx="8839200" cy="4572000"/>
          </a:xfrm>
        </p:spPr>
        <p:txBody>
          <a:bodyPr>
            <a:normAutofit/>
          </a:bodyPr>
          <a:lstStyle/>
          <a:p>
            <a:pPr marL="40005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FCC holds full jurisdiction over the telephone numbering system and area code administration.</a:t>
            </a:r>
          </a:p>
          <a:p>
            <a:pPr marL="40005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FCC has delegated area code relief responsibilities to each state.</a:t>
            </a:r>
          </a:p>
          <a:p>
            <a:pPr marL="40005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The CPUC conducts area code relief and determines method to introduce a new area code in accordance with Public Utilities Code Sections 7930-7943.</a:t>
            </a:r>
          </a:p>
          <a:p>
            <a:pPr marL="400050" lvl="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Area codes are managed and assigned by the North American Numbering Plan Administrator (NANPA).</a:t>
            </a:r>
          </a:p>
        </p:txBody>
      </p:sp>
      <p:sp>
        <p:nvSpPr>
          <p:cNvPr id="4" name="Slide Number Placeholder 3"/>
          <p:cNvSpPr>
            <a:spLocks noGrp="1"/>
          </p:cNvSpPr>
          <p:nvPr>
            <p:ph type="sldNum" sz="quarter" idx="12"/>
          </p:nvPr>
        </p:nvSpPr>
        <p:spPr/>
        <p:txBody>
          <a:bodyPr/>
          <a:lstStyle/>
          <a:p>
            <a:pPr>
              <a:defRPr/>
            </a:pPr>
            <a:r>
              <a:rPr lang="en-US"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5A05-B733-2A4D-A281-5A6FADB0578E}"/>
              </a:ext>
            </a:extLst>
          </p:cNvPr>
          <p:cNvSpPr>
            <a:spLocks noGrp="1"/>
          </p:cNvSpPr>
          <p:nvPr>
            <p:ph type="title"/>
          </p:nvPr>
        </p:nvSpPr>
        <p:spPr/>
        <p:txBody>
          <a:bodyPr/>
          <a:lstStyle/>
          <a:p>
            <a:r>
              <a:rPr lang="en-US" dirty="0"/>
              <a:t>Purpose and Objectives</a:t>
            </a:r>
          </a:p>
        </p:txBody>
      </p:sp>
      <p:sp>
        <p:nvSpPr>
          <p:cNvPr id="3" name="Content Placeholder 2">
            <a:extLst>
              <a:ext uri="{FF2B5EF4-FFF2-40B4-BE49-F238E27FC236}">
                <a16:creationId xmlns:a16="http://schemas.microsoft.com/office/drawing/2014/main" id="{C135A60B-98D2-8542-973E-A0DC43EBA92A}"/>
              </a:ext>
            </a:extLst>
          </p:cNvPr>
          <p:cNvSpPr>
            <a:spLocks noGrp="1"/>
          </p:cNvSpPr>
          <p:nvPr>
            <p:ph idx="1"/>
          </p:nvPr>
        </p:nvSpPr>
        <p:spPr>
          <a:xfrm>
            <a:off x="762000" y="1600200"/>
            <a:ext cx="7924800" cy="4525963"/>
          </a:xfrm>
        </p:spPr>
        <p:txBody>
          <a:bodyPr/>
          <a:lstStyle/>
          <a:p>
            <a:r>
              <a:rPr lang="en-US" sz="3400" dirty="0">
                <a:latin typeface="Times New Roman" panose="02020603050405020304" pitchFamily="18" charset="0"/>
                <a:cs typeface="Times New Roman" panose="02020603050405020304" pitchFamily="18" charset="0"/>
              </a:rPr>
              <a:t>Present the area code relief plan</a:t>
            </a:r>
          </a:p>
          <a:p>
            <a:r>
              <a:rPr lang="en-US" sz="3400" dirty="0">
                <a:latin typeface="Times New Roman" panose="02020603050405020304" pitchFamily="18" charset="0"/>
                <a:cs typeface="Times New Roman" panose="02020603050405020304" pitchFamily="18" charset="0"/>
              </a:rPr>
              <a:t>Present impacts of an area code overlay</a:t>
            </a:r>
          </a:p>
          <a:p>
            <a:r>
              <a:rPr lang="en-US" sz="3400" dirty="0">
                <a:latin typeface="Times New Roman" panose="02020603050405020304" pitchFamily="18" charset="0"/>
                <a:cs typeface="Times New Roman" panose="02020603050405020304" pitchFamily="18" charset="0"/>
              </a:rPr>
              <a:t>Provide</a:t>
            </a:r>
            <a:r>
              <a:rPr lang="en-US" sz="3600" dirty="0">
                <a:latin typeface="Times New Roman" panose="02020603050405020304" pitchFamily="18" charset="0"/>
                <a:cs typeface="Times New Roman" panose="02020603050405020304" pitchFamily="18" charset="0"/>
              </a:rPr>
              <a:t> estimated implementation schedule of new area code</a:t>
            </a:r>
          </a:p>
          <a:p>
            <a:r>
              <a:rPr lang="en-US" sz="3600" dirty="0">
                <a:latin typeface="Times New Roman" panose="02020603050405020304" pitchFamily="18" charset="0"/>
                <a:cs typeface="Times New Roman" panose="02020603050405020304" pitchFamily="18" charset="0"/>
              </a:rPr>
              <a:t>Solicit opinions and feedback</a:t>
            </a:r>
          </a:p>
        </p:txBody>
      </p:sp>
      <p:sp>
        <p:nvSpPr>
          <p:cNvPr id="4" name="Slide Number Placeholder 3">
            <a:extLst>
              <a:ext uri="{FF2B5EF4-FFF2-40B4-BE49-F238E27FC236}">
                <a16:creationId xmlns:a16="http://schemas.microsoft.com/office/drawing/2014/main" id="{6B1E3528-DD7D-5F4C-86CC-6A25BE765D53}"/>
              </a:ext>
            </a:extLst>
          </p:cNvPr>
          <p:cNvSpPr>
            <a:spLocks noGrp="1"/>
          </p:cNvSpPr>
          <p:nvPr>
            <p:ph type="sldNum" sz="quarter" idx="12"/>
          </p:nvPr>
        </p:nvSpPr>
        <p:spPr/>
        <p:txBody>
          <a:bodyPr/>
          <a:lstStyle/>
          <a:p>
            <a:pPr>
              <a:defRPr/>
            </a:pPr>
            <a:fld id="{BCCFA498-A484-44B4-99BF-103FC0E96302}" type="slidenum">
              <a:rPr lang="en-US" smtClean="0"/>
              <a:pPr>
                <a:defRPr/>
              </a:pPr>
              <a:t>4</a:t>
            </a:fld>
            <a:endParaRPr lang="en-US" dirty="0"/>
          </a:p>
        </p:txBody>
      </p:sp>
    </p:spTree>
    <p:extLst>
      <p:ext uri="{BB962C8B-B14F-4D97-AF65-F5344CB8AC3E}">
        <p14:creationId xmlns:p14="http://schemas.microsoft.com/office/powerpoint/2010/main" val="6688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History</a:t>
            </a:r>
          </a:p>
        </p:txBody>
      </p:sp>
      <p:sp>
        <p:nvSpPr>
          <p:cNvPr id="4099" name="Rectangle 3"/>
          <p:cNvSpPr>
            <a:spLocks noGrp="1" noChangeArrowheads="1"/>
          </p:cNvSpPr>
          <p:nvPr>
            <p:ph type="body" idx="1"/>
          </p:nvPr>
        </p:nvSpPr>
        <p:spPr>
          <a:xfrm>
            <a:off x="685800" y="1676400"/>
            <a:ext cx="7943850" cy="4572000"/>
          </a:xfrm>
        </p:spPr>
        <p:txBody>
          <a:bodyPr>
            <a:normAutofit fontScale="92500" lnSpcReduction="10000"/>
          </a:bodyPr>
          <a:lstStyle/>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The 707 area code was created in 1959 when it was split from the 415 area code.</a:t>
            </a:r>
          </a:p>
          <a:p>
            <a:pPr marL="45720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Implementation of thousands-block number pooling helped to extend the life of the area code.</a:t>
            </a:r>
          </a:p>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The 707 now has a limited number of available prefixes remaining.</a:t>
            </a:r>
          </a:p>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NANPA forecasted the 707 area code to exhaust all prefixes by December 2023.</a:t>
            </a:r>
          </a:p>
        </p:txBody>
      </p:sp>
      <p:sp>
        <p:nvSpPr>
          <p:cNvPr id="2" name="Slide Number Placeholder 1"/>
          <p:cNvSpPr>
            <a:spLocks noGrp="1"/>
          </p:cNvSpPr>
          <p:nvPr>
            <p:ph type="sldNum" sz="quarter" idx="12"/>
          </p:nvPr>
        </p:nvSpPr>
        <p:spPr/>
        <p:txBody>
          <a:bodyPr/>
          <a:lstStyle/>
          <a:p>
            <a:pPr>
              <a:defRPr/>
            </a:pPr>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NANPA</a:t>
            </a:r>
          </a:p>
        </p:txBody>
      </p:sp>
      <p:sp>
        <p:nvSpPr>
          <p:cNvPr id="5123" name="Text Box 357"/>
          <p:cNvSpPr txBox="1">
            <a:spLocks noChangeArrowheads="1"/>
          </p:cNvSpPr>
          <p:nvPr/>
        </p:nvSpPr>
        <p:spPr bwMode="auto">
          <a:xfrm>
            <a:off x="305170" y="1600200"/>
            <a:ext cx="8526093" cy="336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20000"/>
              </a:spcBef>
              <a:spcAft>
                <a:spcPct val="0"/>
              </a:spcAft>
              <a:buChar char="•"/>
              <a:defRPr sz="2000">
                <a:solidFill>
                  <a:schemeClr val="tx1"/>
                </a:solidFill>
                <a:latin typeface="Arial" charset="0"/>
              </a:defRPr>
            </a:lvl6pPr>
            <a:lvl7pPr marL="2971800" indent="-228600" eaLnBrk="0" fontAlgn="base" hangingPunct="0">
              <a:lnSpc>
                <a:spcPct val="80000"/>
              </a:lnSpc>
              <a:spcBef>
                <a:spcPct val="20000"/>
              </a:spcBef>
              <a:spcAft>
                <a:spcPct val="0"/>
              </a:spcAft>
              <a:buChar char="•"/>
              <a:defRPr sz="2000">
                <a:solidFill>
                  <a:schemeClr val="tx1"/>
                </a:solidFill>
                <a:latin typeface="Arial" charset="0"/>
              </a:defRPr>
            </a:lvl7pPr>
            <a:lvl8pPr marL="3429000" indent="-228600" eaLnBrk="0" fontAlgn="base" hangingPunct="0">
              <a:lnSpc>
                <a:spcPct val="80000"/>
              </a:lnSpc>
              <a:spcBef>
                <a:spcPct val="20000"/>
              </a:spcBef>
              <a:spcAft>
                <a:spcPct val="0"/>
              </a:spcAft>
              <a:buChar char="•"/>
              <a:defRPr sz="2000">
                <a:solidFill>
                  <a:schemeClr val="tx1"/>
                </a:solidFill>
                <a:latin typeface="Arial" charset="0"/>
              </a:defRPr>
            </a:lvl8pPr>
            <a:lvl9pPr marL="3886200" indent="-228600" eaLnBrk="0" fontAlgn="base" hangingPunct="0">
              <a:lnSpc>
                <a:spcPct val="80000"/>
              </a:lnSpc>
              <a:spcBef>
                <a:spcPct val="20000"/>
              </a:spcBef>
              <a:spcAft>
                <a:spcPct val="0"/>
              </a:spcAft>
              <a:buChar char="•"/>
              <a:defRPr sz="2000">
                <a:solidFill>
                  <a:schemeClr val="tx1"/>
                </a:solidFill>
                <a:latin typeface="Arial" charset="0"/>
              </a:defRPr>
            </a:lvl9pPr>
          </a:lstStyle>
          <a:p>
            <a:pPr lvl="0">
              <a:spcBef>
                <a:spcPts val="0"/>
              </a:spcBef>
              <a:spcAft>
                <a:spcPts val="1000"/>
              </a:spcAft>
            </a:pPr>
            <a:r>
              <a:rPr lang="en-US" sz="2800" dirty="0">
                <a:latin typeface="Times New Roman" panose="02020603050405020304" pitchFamily="18" charset="0"/>
                <a:cs typeface="Times New Roman" panose="02020603050405020304" pitchFamily="18" charset="0"/>
              </a:rPr>
              <a:t>NANPA’s responsibilities:</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Assigns area codes and prefixes, </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Tracks number usage, receives numbering reports from the service providers, </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Forecasts when area codes will run out of available prefixes, or “exhaust”, and</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Coordinates planning to introduce a new area code</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starts 36 months before the forecasted exhaust </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143000"/>
          </a:xfrm>
        </p:spPr>
        <p:txBody>
          <a:bodyPr/>
          <a:lstStyle/>
          <a:p>
            <a:pPr eaLnBrk="1" hangingPunct="1"/>
            <a:r>
              <a:rPr lang="en-US" sz="4000" dirty="0"/>
              <a:t>Factors to Consider in </a:t>
            </a:r>
            <a:br>
              <a:rPr lang="en-US" sz="4000" dirty="0"/>
            </a:br>
            <a:r>
              <a:rPr lang="en-US" sz="4000" dirty="0"/>
              <a:t>Area Code Exhaust Forecast</a:t>
            </a:r>
            <a:endParaRPr lang="en-US" altLang="en-US" sz="4000" dirty="0"/>
          </a:p>
        </p:txBody>
      </p:sp>
      <p:sp>
        <p:nvSpPr>
          <p:cNvPr id="7171" name="Rectangle 3"/>
          <p:cNvSpPr>
            <a:spLocks noGrp="1" noChangeArrowheads="1"/>
          </p:cNvSpPr>
          <p:nvPr>
            <p:ph type="body" sz="half" idx="1"/>
          </p:nvPr>
        </p:nvSpPr>
        <p:spPr>
          <a:xfrm>
            <a:off x="457200" y="2362200"/>
            <a:ext cx="8153400" cy="3124200"/>
          </a:xfrm>
        </p:spPr>
        <p:txBody>
          <a:bodyPr/>
          <a:lstStyle/>
          <a:p>
            <a:pPr marL="457200" lvl="0" indent="-457200">
              <a:spcBef>
                <a:spcPts val="0"/>
              </a:spcBef>
              <a:buFont typeface="+mj-lt"/>
              <a:buAutoNum type="alphaLcParenR"/>
            </a:pPr>
            <a:r>
              <a:rPr lang="en-US" sz="2800" dirty="0">
                <a:latin typeface="Times New Roman" panose="02020603050405020304" pitchFamily="18" charset="0"/>
                <a:cs typeface="Times New Roman" panose="02020603050405020304" pitchFamily="18" charset="0"/>
              </a:rPr>
              <a:t>Assignment history of prefixes</a:t>
            </a:r>
          </a:p>
          <a:p>
            <a:pPr marL="457200" indent="-457200">
              <a:spcBef>
                <a:spcPts val="0"/>
              </a:spcBef>
              <a:buFont typeface="+mj-lt"/>
              <a:buAutoNum type="alphaLcParenR"/>
            </a:pPr>
            <a:endParaRPr lang="en-US" sz="2800" dirty="0">
              <a:latin typeface="Times New Roman" panose="02020603050405020304" pitchFamily="18" charset="0"/>
              <a:cs typeface="Times New Roman" panose="02020603050405020304" pitchFamily="18" charset="0"/>
            </a:endParaRPr>
          </a:p>
          <a:p>
            <a:pPr marL="457200" lvl="0" indent="-457200">
              <a:spcBef>
                <a:spcPts val="0"/>
              </a:spcBef>
              <a:buFont typeface="+mj-lt"/>
              <a:buAutoNum type="alphaLcParenR"/>
            </a:pPr>
            <a:r>
              <a:rPr lang="en-US" sz="2800" dirty="0">
                <a:latin typeface="Times New Roman" panose="02020603050405020304" pitchFamily="18" charset="0"/>
                <a:cs typeface="Times New Roman" panose="02020603050405020304" pitchFamily="18" charset="0"/>
              </a:rPr>
              <a:t>Current growth in the telecommunications industry</a:t>
            </a:r>
          </a:p>
          <a:p>
            <a:pPr marL="457200" lvl="0" indent="-457200">
              <a:spcBef>
                <a:spcPts val="0"/>
              </a:spcBef>
              <a:buFont typeface="+mj-lt"/>
              <a:buAutoNum type="alphaLcParenR"/>
            </a:pPr>
            <a:endParaRPr lang="en-US" sz="2800" dirty="0">
              <a:latin typeface="Times New Roman" panose="02020603050405020304" pitchFamily="18" charset="0"/>
              <a:cs typeface="Times New Roman" panose="02020603050405020304" pitchFamily="18" charset="0"/>
            </a:endParaRPr>
          </a:p>
          <a:p>
            <a:pPr marL="457200" lvl="0" indent="-457200">
              <a:spcBef>
                <a:spcPts val="0"/>
              </a:spcBef>
              <a:buFont typeface="+mj-lt"/>
              <a:buAutoNum type="alphaLcParenR"/>
            </a:pPr>
            <a:r>
              <a:rPr lang="en-US" sz="2800" dirty="0">
                <a:latin typeface="Times New Roman" panose="02020603050405020304" pitchFamily="18" charset="0"/>
                <a:cs typeface="Times New Roman" panose="02020603050405020304" pitchFamily="18" charset="0"/>
              </a:rPr>
              <a:t>Annual increase in the demand for prefixes in the area code</a:t>
            </a:r>
          </a:p>
        </p:txBody>
      </p:sp>
      <p:sp>
        <p:nvSpPr>
          <p:cNvPr id="7172" name="Oval 15"/>
          <p:cNvSpPr>
            <a:spLocks noChangeArrowheads="1"/>
          </p:cNvSpPr>
          <p:nvPr/>
        </p:nvSpPr>
        <p:spPr bwMode="auto">
          <a:xfrm>
            <a:off x="6629400" y="2362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20000"/>
              </a:spcBef>
              <a:spcAft>
                <a:spcPct val="0"/>
              </a:spcAft>
              <a:buChar char="•"/>
              <a:defRPr sz="2000">
                <a:solidFill>
                  <a:schemeClr val="tx1"/>
                </a:solidFill>
                <a:latin typeface="Arial" charset="0"/>
              </a:defRPr>
            </a:lvl6pPr>
            <a:lvl7pPr marL="2971800" indent="-228600" eaLnBrk="0" fontAlgn="base" hangingPunct="0">
              <a:lnSpc>
                <a:spcPct val="80000"/>
              </a:lnSpc>
              <a:spcBef>
                <a:spcPct val="20000"/>
              </a:spcBef>
              <a:spcAft>
                <a:spcPct val="0"/>
              </a:spcAft>
              <a:buChar char="•"/>
              <a:defRPr sz="2000">
                <a:solidFill>
                  <a:schemeClr val="tx1"/>
                </a:solidFill>
                <a:latin typeface="Arial" charset="0"/>
              </a:defRPr>
            </a:lvl7pPr>
            <a:lvl8pPr marL="3429000" indent="-228600" eaLnBrk="0" fontAlgn="base" hangingPunct="0">
              <a:lnSpc>
                <a:spcPct val="80000"/>
              </a:lnSpc>
              <a:spcBef>
                <a:spcPct val="20000"/>
              </a:spcBef>
              <a:spcAft>
                <a:spcPct val="0"/>
              </a:spcAft>
              <a:buChar char="•"/>
              <a:defRPr sz="2000">
                <a:solidFill>
                  <a:schemeClr val="tx1"/>
                </a:solidFill>
                <a:latin typeface="Arial" charset="0"/>
              </a:defRPr>
            </a:lvl8pPr>
            <a:lvl9pPr marL="3886200" indent="-228600" eaLnBrk="0" fontAlgn="base" hangingPunct="0">
              <a:lnSpc>
                <a:spcPct val="80000"/>
              </a:lnSpc>
              <a:spcBef>
                <a:spcPct val="20000"/>
              </a:spcBef>
              <a:spcAft>
                <a:spcPct val="0"/>
              </a:spcAft>
              <a:buChar char="•"/>
              <a:defRPr sz="2000">
                <a:solidFill>
                  <a:schemeClr val="tx1"/>
                </a:solidFill>
                <a:latin typeface="Arial" charset="0"/>
              </a:defRPr>
            </a:lvl9pPr>
          </a:lstStyle>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374B21B4-9D60-4E14-BEE9-AA1D0D54C286}"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Number Limitations</a:t>
            </a:r>
          </a:p>
        </p:txBody>
      </p:sp>
      <p:sp>
        <p:nvSpPr>
          <p:cNvPr id="8195" name="Rectangle 3"/>
          <p:cNvSpPr>
            <a:spLocks noGrp="1" noChangeArrowheads="1"/>
          </p:cNvSpPr>
          <p:nvPr>
            <p:ph type="body" idx="1"/>
          </p:nvPr>
        </p:nvSpPr>
        <p:spPr>
          <a:xfrm>
            <a:off x="457200" y="1295400"/>
            <a:ext cx="8229600" cy="5105400"/>
          </a:xfrm>
        </p:spPr>
        <p:txBody>
          <a:bodyPr>
            <a:noAutofit/>
          </a:bodyPr>
          <a:lstStyle/>
          <a:p>
            <a:pPr marL="514350" indent="-514350" eaLnBrk="1" hangingPunct="1">
              <a:lnSpc>
                <a:spcPct val="80000"/>
              </a:lnSpc>
              <a:spcBef>
                <a:spcPts val="0"/>
              </a:spcBef>
              <a:spcAft>
                <a:spcPts val="300"/>
              </a:spcAft>
              <a:buFont typeface="+mj-lt"/>
              <a:buAutoNum type="alphaLcParenR"/>
            </a:pPr>
            <a:r>
              <a:rPr lang="en-US" altLang="en-US" sz="2400" dirty="0">
                <a:latin typeface="Times New Roman" panose="02020603050405020304" pitchFamily="18" charset="0"/>
                <a:cs typeface="Times New Roman" panose="02020603050405020304" pitchFamily="18" charset="0"/>
              </a:rPr>
              <a:t>Area codes are geographically specific.</a:t>
            </a:r>
          </a:p>
          <a:p>
            <a:pPr marL="514350" indent="-514350" eaLnBrk="1" hangingPunct="1">
              <a:lnSpc>
                <a:spcPct val="80000"/>
              </a:lnSpc>
              <a:spcBef>
                <a:spcPts val="0"/>
              </a:spcBef>
              <a:spcAft>
                <a:spcPts val="300"/>
              </a:spcAft>
              <a:buFont typeface="+mj-lt"/>
              <a:buAutoNum type="alphaLcParenR"/>
            </a:pPr>
            <a:r>
              <a:rPr lang="en-US" altLang="en-US" sz="2400" dirty="0">
                <a:latin typeface="Times New Roman" panose="02020603050405020304" pitchFamily="18" charset="0"/>
                <a:cs typeface="Times New Roman" panose="02020603050405020304" pitchFamily="18" charset="0"/>
              </a:rPr>
              <a:t>Each area code is divided into local serving areas called rate centers.</a:t>
            </a:r>
          </a:p>
          <a:p>
            <a:pPr marL="514350" indent="-514350" eaLnBrk="1" hangingPunct="1">
              <a:lnSpc>
                <a:spcPct val="80000"/>
              </a:lnSpc>
              <a:spcBef>
                <a:spcPts val="0"/>
              </a:spcBef>
              <a:spcAft>
                <a:spcPts val="300"/>
              </a:spcAft>
              <a:buFont typeface="+mj-lt"/>
              <a:buAutoNum type="alphaLcParenR"/>
            </a:pPr>
            <a:r>
              <a:rPr lang="en-US" altLang="en-US" sz="2400" dirty="0">
                <a:latin typeface="Times New Roman" panose="02020603050405020304" pitchFamily="18" charset="0"/>
                <a:cs typeface="Times New Roman" panose="02020603050405020304" pitchFamily="18" charset="0"/>
              </a:rPr>
              <a:t>There are 75 rate centers in the 707 area code.  They are:</a:t>
            </a: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0"/>
              </a:spcAft>
              <a:buNone/>
            </a:pPr>
            <a:endParaRPr lang="en-US" altLang="en-US" sz="2000" dirty="0">
              <a:latin typeface="Times New Roman" panose="02020603050405020304" pitchFamily="18" charset="0"/>
              <a:cs typeface="Times New Roman" panose="02020603050405020304" pitchFamily="18" charset="0"/>
            </a:endParaRPr>
          </a:p>
          <a:p>
            <a:pPr marL="0" indent="0" eaLnBrk="1" hangingPunct="1">
              <a:lnSpc>
                <a:spcPct val="80000"/>
              </a:lnSpc>
              <a:spcBef>
                <a:spcPts val="180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457200" indent="-457200" eaLnBrk="1" hangingPunct="1">
              <a:lnSpc>
                <a:spcPct val="80000"/>
              </a:lnSpc>
              <a:spcBef>
                <a:spcPts val="0"/>
              </a:spcBef>
              <a:spcAft>
                <a:spcPts val="1200"/>
              </a:spcAft>
              <a:buFont typeface="+mj-lt"/>
              <a:buAutoNum type="alphaLcParenR" startAt="4"/>
            </a:pPr>
            <a:r>
              <a:rPr lang="en-US" altLang="en-US" sz="2400" dirty="0">
                <a:latin typeface="Times New Roman" panose="02020603050405020304" pitchFamily="18" charset="0"/>
                <a:cs typeface="Times New Roman" panose="02020603050405020304" pitchFamily="18" charset="0"/>
              </a:rPr>
              <a:t>Every prefix is assigned to a specific rate center and may only be used in that rate center.</a:t>
            </a:r>
          </a:p>
        </p:txBody>
      </p:sp>
      <p:sp>
        <p:nvSpPr>
          <p:cNvPr id="2" name="Slide Number Placeholder 1"/>
          <p:cNvSpPr>
            <a:spLocks noGrp="1"/>
          </p:cNvSpPr>
          <p:nvPr>
            <p:ph type="sldNum" sz="quarter" idx="12"/>
          </p:nvPr>
        </p:nvSpPr>
        <p:spPr/>
        <p:txBody>
          <a:bodyPr/>
          <a:lstStyle/>
          <a:p>
            <a:pPr>
              <a:defRPr/>
            </a:pPr>
            <a:fld id="{BCCFA498-A484-44B4-99BF-103FC0E96302}" type="slidenum">
              <a:rPr lang="en-US" smtClean="0"/>
              <a:pPr>
                <a:defRPr/>
              </a:pPr>
              <a:t>8</a:t>
            </a:fld>
            <a:endParaRPr lang="en-US" dirty="0"/>
          </a:p>
        </p:txBody>
      </p:sp>
      <p:graphicFrame>
        <p:nvGraphicFramePr>
          <p:cNvPr id="3" name="Table 2">
            <a:extLst>
              <a:ext uri="{FF2B5EF4-FFF2-40B4-BE49-F238E27FC236}">
                <a16:creationId xmlns:a16="http://schemas.microsoft.com/office/drawing/2014/main" id="{63F2E368-856E-1A43-8FA4-74C346514937}"/>
              </a:ext>
            </a:extLst>
          </p:cNvPr>
          <p:cNvGraphicFramePr>
            <a:graphicFrameLocks noGrp="1"/>
          </p:cNvGraphicFramePr>
          <p:nvPr>
            <p:extLst>
              <p:ext uri="{D42A27DB-BD31-4B8C-83A1-F6EECF244321}">
                <p14:modId xmlns:p14="http://schemas.microsoft.com/office/powerpoint/2010/main" val="3399337299"/>
              </p:ext>
            </p:extLst>
          </p:nvPr>
        </p:nvGraphicFramePr>
        <p:xfrm>
          <a:off x="609600" y="2743200"/>
          <a:ext cx="8077200" cy="2514597"/>
        </p:xfrm>
        <a:graphic>
          <a:graphicData uri="http://schemas.openxmlformats.org/drawingml/2006/table">
            <a:tbl>
              <a:tblPr>
                <a:tableStyleId>{5C22544A-7EE6-4342-B048-85BDC9FD1C3A}</a:tableStyleId>
              </a:tblPr>
              <a:tblGrid>
                <a:gridCol w="1009650">
                  <a:extLst>
                    <a:ext uri="{9D8B030D-6E8A-4147-A177-3AD203B41FA5}">
                      <a16:colId xmlns:a16="http://schemas.microsoft.com/office/drawing/2014/main" val="3764432861"/>
                    </a:ext>
                  </a:extLst>
                </a:gridCol>
                <a:gridCol w="1009650">
                  <a:extLst>
                    <a:ext uri="{9D8B030D-6E8A-4147-A177-3AD203B41FA5}">
                      <a16:colId xmlns:a16="http://schemas.microsoft.com/office/drawing/2014/main" val="2833453708"/>
                    </a:ext>
                  </a:extLst>
                </a:gridCol>
                <a:gridCol w="1009650">
                  <a:extLst>
                    <a:ext uri="{9D8B030D-6E8A-4147-A177-3AD203B41FA5}">
                      <a16:colId xmlns:a16="http://schemas.microsoft.com/office/drawing/2014/main" val="487685379"/>
                    </a:ext>
                  </a:extLst>
                </a:gridCol>
                <a:gridCol w="1009650">
                  <a:extLst>
                    <a:ext uri="{9D8B030D-6E8A-4147-A177-3AD203B41FA5}">
                      <a16:colId xmlns:a16="http://schemas.microsoft.com/office/drawing/2014/main" val="3995968725"/>
                    </a:ext>
                  </a:extLst>
                </a:gridCol>
                <a:gridCol w="1009650">
                  <a:extLst>
                    <a:ext uri="{9D8B030D-6E8A-4147-A177-3AD203B41FA5}">
                      <a16:colId xmlns:a16="http://schemas.microsoft.com/office/drawing/2014/main" val="13296800"/>
                    </a:ext>
                  </a:extLst>
                </a:gridCol>
                <a:gridCol w="1009650">
                  <a:extLst>
                    <a:ext uri="{9D8B030D-6E8A-4147-A177-3AD203B41FA5}">
                      <a16:colId xmlns:a16="http://schemas.microsoft.com/office/drawing/2014/main" val="1843788221"/>
                    </a:ext>
                  </a:extLst>
                </a:gridCol>
                <a:gridCol w="1009650">
                  <a:extLst>
                    <a:ext uri="{9D8B030D-6E8A-4147-A177-3AD203B41FA5}">
                      <a16:colId xmlns:a16="http://schemas.microsoft.com/office/drawing/2014/main" val="2086175978"/>
                    </a:ext>
                  </a:extLst>
                </a:gridCol>
                <a:gridCol w="1009650">
                  <a:extLst>
                    <a:ext uri="{9D8B030D-6E8A-4147-A177-3AD203B41FA5}">
                      <a16:colId xmlns:a16="http://schemas.microsoft.com/office/drawing/2014/main" val="1821853918"/>
                    </a:ext>
                  </a:extLst>
                </a:gridCol>
              </a:tblGrid>
              <a:tr h="198717">
                <a:tc>
                  <a:txBody>
                    <a:bodyPr/>
                    <a:lstStyle/>
                    <a:p>
                      <a:pPr algn="ctr" fontAlgn="b"/>
                      <a:r>
                        <a:rPr lang="en-US" sz="600" u="none" strike="noStrike" dirty="0">
                          <a:effectLst/>
                        </a:rPr>
                        <a:t>ANNAPOLIS</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CLOVERDALE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FORTUNA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KENWOOD</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MIDDLETOWN</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POINT ARENA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ST HELENA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WEOTT</a:t>
                      </a:r>
                      <a:endParaRPr lang="en-US" sz="600" b="0" i="0" u="none" strike="noStrike">
                        <a:solidFill>
                          <a:srgbClr val="000000"/>
                        </a:solidFill>
                        <a:effectLst/>
                        <a:latin typeface="SansSerif"/>
                      </a:endParaRPr>
                    </a:p>
                  </a:txBody>
                  <a:tcPr marL="6172" marR="6172" marT="6172" marB="0" anchor="b"/>
                </a:tc>
                <a:extLst>
                  <a:ext uri="{0D108BD9-81ED-4DB2-BD59-A6C34878D82A}">
                    <a16:rowId xmlns:a16="http://schemas.microsoft.com/office/drawing/2014/main" val="3849806600"/>
                  </a:ext>
                </a:extLst>
              </a:tr>
              <a:tr h="384868">
                <a:tc>
                  <a:txBody>
                    <a:bodyPr/>
                    <a:lstStyle/>
                    <a:p>
                      <a:pPr algn="ctr" fontAlgn="b"/>
                      <a:r>
                        <a:rPr lang="en-US" sz="600" u="none" strike="noStrike" dirty="0">
                          <a:effectLst/>
                        </a:rPr>
                        <a:t>ARCATA</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COBB MOUNTAIN</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FAIRFIELD-SUISUN</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KLAMATH</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MIRANDA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POTTER VALLEY</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TIMBER COVE: SEA RANCH DA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WHITETHORN</a:t>
                      </a:r>
                      <a:endParaRPr lang="en-US" sz="600" b="0" i="0" u="none" strike="noStrike">
                        <a:solidFill>
                          <a:srgbClr val="000000"/>
                        </a:solidFill>
                        <a:effectLst/>
                        <a:latin typeface="SansSerif"/>
                      </a:endParaRPr>
                    </a:p>
                  </a:txBody>
                  <a:tcPr marL="6172" marR="6172" marT="6172" marB="0" anchor="b"/>
                </a:tc>
                <a:extLst>
                  <a:ext uri="{0D108BD9-81ED-4DB2-BD59-A6C34878D82A}">
                    <a16:rowId xmlns:a16="http://schemas.microsoft.com/office/drawing/2014/main" val="1223135051"/>
                  </a:ext>
                </a:extLst>
              </a:tr>
              <a:tr h="384868">
                <a:tc>
                  <a:txBody>
                    <a:bodyPr/>
                    <a:lstStyle/>
                    <a:p>
                      <a:pPr algn="ctr" fontAlgn="b"/>
                      <a:r>
                        <a:rPr lang="en-US" sz="600" u="none" strike="noStrike" dirty="0">
                          <a:effectLst/>
                        </a:rPr>
                        <a:t>BENICIA</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COVELO</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dirty="0">
                          <a:effectLst/>
                        </a:rPr>
                        <a:t>GARBERVILLE</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LAKEPORT</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MONTE RIO</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PETALUMA:MAIN DA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TIMBER COVE: TIMBER COVE DA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WILLITS</a:t>
                      </a:r>
                      <a:endParaRPr lang="en-US" sz="600" b="0" i="0" u="none" strike="noStrike">
                        <a:solidFill>
                          <a:srgbClr val="000000"/>
                        </a:solidFill>
                        <a:effectLst/>
                        <a:latin typeface="SansSerif"/>
                      </a:endParaRPr>
                    </a:p>
                  </a:txBody>
                  <a:tcPr marL="6172" marR="6172" marT="6172" marB="0" anchor="b"/>
                </a:tc>
                <a:extLst>
                  <a:ext uri="{0D108BD9-81ED-4DB2-BD59-A6C34878D82A}">
                    <a16:rowId xmlns:a16="http://schemas.microsoft.com/office/drawing/2014/main" val="187707276"/>
                  </a:ext>
                </a:extLst>
              </a:tr>
              <a:tr h="198717">
                <a:tc>
                  <a:txBody>
                    <a:bodyPr/>
                    <a:lstStyle/>
                    <a:p>
                      <a:pPr algn="ctr" fontAlgn="b"/>
                      <a:r>
                        <a:rPr lang="en-US" sz="600" u="none" strike="noStrike" dirty="0">
                          <a:effectLst/>
                        </a:rPr>
                        <a:t>BLUE LAKE</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CRESCENT CITY</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GEYSERVILLE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LAYTONVILLE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NAPA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PETALUMA:SWIFT DA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TOMALES</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WINDSOR</a:t>
                      </a:r>
                      <a:endParaRPr lang="en-US" sz="600" b="0" i="0" u="none" strike="noStrike">
                        <a:solidFill>
                          <a:srgbClr val="000000"/>
                        </a:solidFill>
                        <a:effectLst/>
                        <a:latin typeface="SansSerif"/>
                      </a:endParaRPr>
                    </a:p>
                  </a:txBody>
                  <a:tcPr marL="6172" marR="6172" marT="6172" marB="0" anchor="b"/>
                </a:tc>
                <a:extLst>
                  <a:ext uri="{0D108BD9-81ED-4DB2-BD59-A6C34878D82A}">
                    <a16:rowId xmlns:a16="http://schemas.microsoft.com/office/drawing/2014/main" val="3520910338"/>
                  </a:ext>
                </a:extLst>
              </a:tr>
              <a:tr h="198717">
                <a:tc>
                  <a:txBody>
                    <a:bodyPr/>
                    <a:lstStyle/>
                    <a:p>
                      <a:pPr algn="ctr" fontAlgn="b"/>
                      <a:r>
                        <a:rPr lang="en-US" sz="600" u="none" strike="noStrike">
                          <a:effectLst/>
                        </a:rPr>
                        <a:t>BODEGA BAY</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DIXON</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GUALALA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dirty="0">
                          <a:effectLst/>
                        </a:rPr>
                        <a:t>LEGGETT</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NICE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RIO DELL</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TRINIDAD</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YOUNTVILLE</a:t>
                      </a:r>
                      <a:endParaRPr lang="en-US" sz="600" b="0" i="0" u="none" strike="noStrike">
                        <a:solidFill>
                          <a:srgbClr val="000000"/>
                        </a:solidFill>
                        <a:effectLst/>
                        <a:latin typeface="SansSerif"/>
                      </a:endParaRPr>
                    </a:p>
                  </a:txBody>
                  <a:tcPr marL="6172" marR="6172" marT="6172" marB="0" anchor="b"/>
                </a:tc>
                <a:extLst>
                  <a:ext uri="{0D108BD9-81ED-4DB2-BD59-A6C34878D82A}">
                    <a16:rowId xmlns:a16="http://schemas.microsoft.com/office/drawing/2014/main" val="3503811487"/>
                  </a:ext>
                </a:extLst>
              </a:tr>
              <a:tr h="229742">
                <a:tc>
                  <a:txBody>
                    <a:bodyPr/>
                    <a:lstStyle/>
                    <a:p>
                      <a:pPr algn="ctr" fontAlgn="b"/>
                      <a:r>
                        <a:rPr lang="en-US" sz="600" u="none" strike="noStrike">
                          <a:effectLst/>
                        </a:rPr>
                        <a:t>BOONVILLE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ELK</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GUERNEVILLE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LAKE BERRYESSA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OCCIDENTAL</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RIO VISTA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UKIAH</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72" marR="6172" marT="6172" marB="0" anchor="b"/>
                </a:tc>
                <a:extLst>
                  <a:ext uri="{0D108BD9-81ED-4DB2-BD59-A6C34878D82A}">
                    <a16:rowId xmlns:a16="http://schemas.microsoft.com/office/drawing/2014/main" val="1902878379"/>
                  </a:ext>
                </a:extLst>
              </a:tr>
              <a:tr h="229742">
                <a:tc>
                  <a:txBody>
                    <a:bodyPr/>
                    <a:lstStyle/>
                    <a:p>
                      <a:pPr algn="ctr" fontAlgn="b"/>
                      <a:r>
                        <a:rPr lang="en-US" sz="600" u="none" strike="noStrike">
                          <a:effectLst/>
                        </a:rPr>
                        <a:t>BRIDGEVILLE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EUREKA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HEALDSBURG</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LOLETA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ORICK</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SANTA ROSA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UPPER LAKE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72" marR="6172" marT="6172" marB="0" anchor="b"/>
                </a:tc>
                <a:extLst>
                  <a:ext uri="{0D108BD9-81ED-4DB2-BD59-A6C34878D82A}">
                    <a16:rowId xmlns:a16="http://schemas.microsoft.com/office/drawing/2014/main" val="1129498106"/>
                  </a:ext>
                </a:extLst>
              </a:tr>
              <a:tr h="229742">
                <a:tc>
                  <a:txBody>
                    <a:bodyPr/>
                    <a:lstStyle/>
                    <a:p>
                      <a:pPr algn="ctr" fontAlgn="b"/>
                      <a:r>
                        <a:rPr lang="en-US" sz="600" u="none" strike="noStrike" dirty="0">
                          <a:effectLst/>
                        </a:rPr>
                        <a:t>CALISTOGA</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FERNDALE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HOPLAND</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LOWER LAKE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PEPPERWOOD</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SEBASTOPOL</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VACAVILLE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72" marR="6172" marT="6172" marB="0" anchor="b"/>
                </a:tc>
                <a:extLst>
                  <a:ext uri="{0D108BD9-81ED-4DB2-BD59-A6C34878D82A}">
                    <a16:rowId xmlns:a16="http://schemas.microsoft.com/office/drawing/2014/main" val="1022344804"/>
                  </a:ext>
                </a:extLst>
              </a:tr>
              <a:tr h="229742">
                <a:tc>
                  <a:txBody>
                    <a:bodyPr/>
                    <a:lstStyle/>
                    <a:p>
                      <a:pPr algn="ctr" fontAlgn="b"/>
                      <a:r>
                        <a:rPr lang="en-US" sz="600" u="none" strike="noStrike" dirty="0">
                          <a:effectLst/>
                        </a:rPr>
                        <a:t>CAZADERO</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FORESTVILLE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HYDESVILLE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MAD RIVER</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PETROLIA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SMITH RIVER</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VALLEJO</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72" marR="6172" marT="6172" marB="0" anchor="b"/>
                </a:tc>
                <a:extLst>
                  <a:ext uri="{0D108BD9-81ED-4DB2-BD59-A6C34878D82A}">
                    <a16:rowId xmlns:a16="http://schemas.microsoft.com/office/drawing/2014/main" val="637474108"/>
                  </a:ext>
                </a:extLst>
              </a:tr>
              <a:tr h="229742">
                <a:tc>
                  <a:txBody>
                    <a:bodyPr/>
                    <a:lstStyle/>
                    <a:p>
                      <a:pPr algn="ctr" fontAlgn="b"/>
                      <a:r>
                        <a:rPr lang="en-US" sz="600" u="none" strike="noStrike" dirty="0">
                          <a:effectLst/>
                        </a:rPr>
                        <a:t>CLEARLAKE OAKS</a:t>
                      </a:r>
                      <a:endParaRPr lang="en-US" sz="600" b="0" i="0" u="none" strike="noStrike" dirty="0">
                        <a:solidFill>
                          <a:srgbClr val="000000"/>
                        </a:solidFill>
                        <a:effectLst/>
                        <a:latin typeface="SansSerif"/>
                      </a:endParaRPr>
                    </a:p>
                  </a:txBody>
                  <a:tcPr marL="6172" marR="6172" marT="6172" marB="0" anchor="b"/>
                </a:tc>
                <a:tc>
                  <a:txBody>
                    <a:bodyPr/>
                    <a:lstStyle/>
                    <a:p>
                      <a:pPr algn="ctr" fontAlgn="b"/>
                      <a:r>
                        <a:rPr lang="en-US" sz="600" u="none" strike="noStrike">
                          <a:effectLst/>
                        </a:rPr>
                        <a:t>FORT BRAGG</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KELSEYVILLE</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MENDOCINO</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PIERCY</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SONOMA</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600" u="none" strike="noStrike">
                          <a:effectLst/>
                        </a:rPr>
                        <a:t>VALLEY FORD</a:t>
                      </a:r>
                      <a:endParaRPr lang="en-US" sz="600" b="0" i="0" u="none" strike="noStrike">
                        <a:solidFill>
                          <a:srgbClr val="000000"/>
                        </a:solidFill>
                        <a:effectLst/>
                        <a:latin typeface="SansSerif"/>
                      </a:endParaRPr>
                    </a:p>
                  </a:txBody>
                  <a:tcPr marL="6172" marR="6172" marT="6172" marB="0" anchor="b"/>
                </a:tc>
                <a:tc>
                  <a:txBody>
                    <a:bodyPr/>
                    <a:lstStyle/>
                    <a:p>
                      <a:pPr algn="ctr"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6172" marR="6172" marT="6172" marB="0" anchor="b"/>
                </a:tc>
                <a:extLst>
                  <a:ext uri="{0D108BD9-81ED-4DB2-BD59-A6C34878D82A}">
                    <a16:rowId xmlns:a16="http://schemas.microsoft.com/office/drawing/2014/main" val="3050006501"/>
                  </a:ext>
                </a:extLst>
              </a:tr>
            </a:tbl>
          </a:graphicData>
        </a:graphic>
      </p:graphicFrame>
    </p:spTree>
    <p:extLst>
      <p:ext uri="{BB962C8B-B14F-4D97-AF65-F5344CB8AC3E}">
        <p14:creationId xmlns:p14="http://schemas.microsoft.com/office/powerpoint/2010/main" val="27375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382000" cy="1020762"/>
          </a:xfrm>
        </p:spPr>
        <p:txBody>
          <a:bodyPr>
            <a:normAutofit/>
          </a:bodyPr>
          <a:lstStyle/>
          <a:p>
            <a:r>
              <a:rPr lang="en-US" dirty="0"/>
              <a:t>707 Area Code Background</a:t>
            </a:r>
          </a:p>
        </p:txBody>
      </p:sp>
      <p:sp>
        <p:nvSpPr>
          <p:cNvPr id="9219" name="Rectangle 3"/>
          <p:cNvSpPr>
            <a:spLocks noGrp="1" noChangeArrowheads="1"/>
          </p:cNvSpPr>
          <p:nvPr>
            <p:ph type="body" idx="1"/>
          </p:nvPr>
        </p:nvSpPr>
        <p:spPr>
          <a:xfrm>
            <a:off x="533400" y="1295400"/>
            <a:ext cx="8382000" cy="4800600"/>
          </a:xfrm>
        </p:spPr>
        <p:txBody>
          <a:bodyPr>
            <a:noAutofit/>
          </a:bodyPr>
          <a:lstStyle/>
          <a:p>
            <a:pPr>
              <a:spcAft>
                <a:spcPts val="1200"/>
              </a:spcAft>
            </a:pPr>
            <a:r>
              <a:rPr lang="en-US" sz="2200" dirty="0">
                <a:latin typeface="Times New Roman" panose="02020603050405020304" pitchFamily="18" charset="0"/>
                <a:cs typeface="Times New Roman" panose="02020603050405020304" pitchFamily="18" charset="0"/>
              </a:rPr>
              <a:t>The 707 area code has 75 rate centers, serving whole or portions of Del Norte, Glenn, Humboldt, Lake, Marin, Mendocino, Napa, Solano, Sonoma, Tehama and Trinity Counties</a:t>
            </a:r>
            <a:r>
              <a:rPr lang="en-US" sz="2200" b="0" i="0" u="none" strike="noStrike" baseline="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The 707 area code is divided into 75 rate centers with 44 service providers, including local, wireless, VoIP and paging companies, and serves </a:t>
            </a:r>
            <a:r>
              <a:rPr lang="en-US" sz="2200" b="0" i="0" u="none" strike="noStrike" baseline="0" dirty="0">
                <a:latin typeface="Times New Roman" panose="02020603050405020304" pitchFamily="18" charset="0"/>
                <a:cs typeface="Times New Roman" panose="02020603050405020304" pitchFamily="18" charset="0"/>
              </a:rPr>
              <a:t>the cities of </a:t>
            </a:r>
            <a:r>
              <a:rPr lang="en-US" sz="2200" dirty="0">
                <a:latin typeface="Times New Roman" panose="02020603050405020304" pitchFamily="18" charset="0"/>
                <a:cs typeface="Times New Roman" panose="02020603050405020304" pitchFamily="18" charset="0"/>
              </a:rPr>
              <a:t>American Canyon, Arcata, Benicia, Calistoga, Clearlake, Cloverdale, Cotati, Crescent City, Dixon, Eureka, Fairfield, Ferndale, Fort Bragg, Healdsburg, Lakeport, Napa, Novato, Petaluma, Point Arena, Rio Dell, Rio Vista, Rohnert Park, Saint Helena, Santa Rosa, Sebastopol, Sonoma, Suisun City, Trinidad, Ukiah, Vacaville, Vallejo, Windsor, Willits, and Yountville</a:t>
            </a:r>
            <a:r>
              <a:rPr lang="en-US" sz="2200" b="0" i="0" u="none" strike="noStrike" baseline="0" dirty="0">
                <a:latin typeface="Times New Roman" panose="02020603050405020304" pitchFamily="18" charset="0"/>
                <a:cs typeface="Times New Roman" panose="02020603050405020304" pitchFamily="18" charset="0"/>
              </a:rPr>
              <a:t>, as well as unincorporated areas.</a:t>
            </a:r>
            <a:endParaRPr lang="en-US" sz="2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BCCFA498-A484-44B4-99BF-103FC0E96302}"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18939</TotalTime>
  <Words>1508</Words>
  <Application>Microsoft Macintosh PowerPoint</Application>
  <PresentationFormat>On-screen Show (4:3)</PresentationFormat>
  <Paragraphs>363</Paragraphs>
  <Slides>18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Bold</vt:lpstr>
      <vt:lpstr>Courier New</vt:lpstr>
      <vt:lpstr>SansSerif</vt:lpstr>
      <vt:lpstr>Symbol</vt:lpstr>
      <vt:lpstr>Times New Roman</vt:lpstr>
      <vt:lpstr>Default Design</vt:lpstr>
      <vt:lpstr>2_Default Design</vt:lpstr>
      <vt:lpstr>PowerPoint Presentation</vt:lpstr>
      <vt:lpstr>PowerPoint Presentation</vt:lpstr>
      <vt:lpstr>California Public Utilities  Commission (CPUC)’s Role</vt:lpstr>
      <vt:lpstr>Purpose and Objectives</vt:lpstr>
      <vt:lpstr>History</vt:lpstr>
      <vt:lpstr>NANPA</vt:lpstr>
      <vt:lpstr>Factors to Consider in  Area Code Exhaust Forecast</vt:lpstr>
      <vt:lpstr>Number Limitations</vt:lpstr>
      <vt:lpstr>707 Area Code Background</vt:lpstr>
      <vt:lpstr>Number of Prefixes Remaining</vt:lpstr>
      <vt:lpstr>Each prefix is assigned to a rate center from the available inventory.  Once assigned, numbers from that prefix are not available for assignment to end users in another rate center. </vt:lpstr>
      <vt:lpstr>Generally, a new area code is introduced by one of two methods – a geographic split or an overlay. </vt:lpstr>
      <vt:lpstr>Relief Method</vt:lpstr>
      <vt:lpstr>PowerPoint Presentation</vt:lpstr>
      <vt:lpstr>Impacts of the Proposed Overlay</vt:lpstr>
      <vt:lpstr>PowerPoint Presentation</vt:lpstr>
      <vt:lpstr>Estimated Implementation Schedule  of the Proposed Overlay</vt:lpstr>
      <vt:lpstr>Questions &amp; Comments?</vt:lpstr>
    </vt:vector>
  </TitlesOfParts>
  <Company>cpuc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New Area Code is Necessary</dc:title>
  <dc:creator>katherine Morehouse</dc:creator>
  <cp:lastModifiedBy>Heidi Wayman</cp:lastModifiedBy>
  <cp:revision>249</cp:revision>
  <cp:lastPrinted>2017-01-09T19:30:05Z</cp:lastPrinted>
  <dcterms:created xsi:type="dcterms:W3CDTF">2011-02-24T20:18:18Z</dcterms:created>
  <dcterms:modified xsi:type="dcterms:W3CDTF">2021-06-14T03:50:03Z</dcterms:modified>
</cp:coreProperties>
</file>