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 id="2147483757" r:id="rId9"/>
  </p:sldMasterIdLst>
  <p:notesMasterIdLst>
    <p:notesMasterId r:id="rId48"/>
  </p:notesMasterIdLst>
  <p:sldIdLst>
    <p:sldId id="256" r:id="rId10"/>
    <p:sldId id="267" r:id="rId11"/>
    <p:sldId id="287" r:id="rId12"/>
    <p:sldId id="265" r:id="rId13"/>
    <p:sldId id="273" r:id="rId14"/>
    <p:sldId id="274" r:id="rId15"/>
    <p:sldId id="272" r:id="rId16"/>
    <p:sldId id="282" r:id="rId17"/>
    <p:sldId id="314" r:id="rId18"/>
    <p:sldId id="310" r:id="rId19"/>
    <p:sldId id="283" r:id="rId20"/>
    <p:sldId id="304" r:id="rId21"/>
    <p:sldId id="270" r:id="rId22"/>
    <p:sldId id="289" r:id="rId23"/>
    <p:sldId id="290" r:id="rId24"/>
    <p:sldId id="312" r:id="rId25"/>
    <p:sldId id="293" r:id="rId26"/>
    <p:sldId id="309" r:id="rId27"/>
    <p:sldId id="292" r:id="rId28"/>
    <p:sldId id="298" r:id="rId29"/>
    <p:sldId id="306" r:id="rId30"/>
    <p:sldId id="297" r:id="rId31"/>
    <p:sldId id="285" r:id="rId32"/>
    <p:sldId id="299" r:id="rId33"/>
    <p:sldId id="291" r:id="rId34"/>
    <p:sldId id="295" r:id="rId35"/>
    <p:sldId id="300" r:id="rId36"/>
    <p:sldId id="301" r:id="rId37"/>
    <p:sldId id="302" r:id="rId38"/>
    <p:sldId id="305" r:id="rId39"/>
    <p:sldId id="313" r:id="rId40"/>
    <p:sldId id="303" r:id="rId41"/>
    <p:sldId id="311" r:id="rId42"/>
    <p:sldId id="307" r:id="rId43"/>
    <p:sldId id="308" r:id="rId44"/>
    <p:sldId id="264" r:id="rId45"/>
    <p:sldId id="262" r:id="rId46"/>
    <p:sldId id="26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4B23D-5263-F32F-FC7B-259AEF76957D}" name="Sasaki, Laura" initials="SL" userId="S::Laura.Sasaki@cpuc.ca.gov::3b8a5821-2563-4ff6-be7d-2980298e7ad4" providerId="AD"/>
  <p188:author id="{773A1C5E-3941-D1DF-C57B-5272338ABDE9}" name="Gillian Chisholm" initials="GC" userId="S::gchisholm@ctcnet.us::3e00ee1b-91c0-4b99-9c02-e425565742fb" providerId="AD"/>
  <p188:author id="{B802585F-7689-9802-464D-2C82E3246EC7}" name="Avery Gahard" initials="AG" userId="S::agahard@ctcnet.us::eb092df4-2ea7-4d69-ada9-79cd8ba6254c" providerId="AD"/>
  <p188:author id="{51C66671-F3CB-BD61-7D4C-A6A229D36461}" name="Deb Fuglie" initials="DF" userId="S::dfuglie@ctcnet.us::897ed1e7-ef63-446d-b624-7afb309241e2" providerId="AD"/>
  <p188:author id="{BE145C73-9D04-3B23-514D-6A3153C96942}" name="Sam Waddoups" initials="SW" userId="S::swaddoups@ctcnet.us::235eb084-7817-46d6-a263-88943f55e051" providerId="AD"/>
  <p188:author id="{7B607979-331B-EB90-D285-ADB372115958}" name="Marc Schulhof" initials="MS" userId="S::mschulhof@ctcnet.us::426ee1ee-5203-43cd-8369-ee3a784b0aa9" providerId="AD"/>
  <p188:author id="{BD4E258C-8A7D-9B02-C95B-D013228C8522}" name="Joanne Hovis" initials="JH" userId="S::jhovis@ctcnet.us::f9a02344-ac38-466b-b111-00351cfd8fc5" providerId="AD"/>
  <p188:author id="{08FA9A96-0B60-E71E-328A-A53C6B1649BC}" name="Tran, Ngan" initials="NT" userId="S::Ngan.Tran@cpuc.ca.gov::19ccfecf-d7e7-4c12-8aa8-4a48322b9c07" providerId="AD"/>
  <p188:author id="{509FDFA7-0ADB-6C64-C035-7BBC2C18E266}" name="Mark Baragary" initials="" userId="S::mbaragary@ctcnet.us::93569e47-5032-4cd9-83e2-78900849d8c2" providerId="AD"/>
  <p188:author id="{9F0D10F5-F010-1F6D-DC81-517824FB17C4}" name="Siemann, Lorenzo" initials="SL" userId="S::lorenzo.siemann_cpuc.ca.gov#ext#@ctctande.onmicrosoft.com::68f72151-2400-4c3f-90d2-321bd4b35628" providerId="AD"/>
  <p188:author id="{906315F8-B04F-CF92-4EBA-A13201763175}" name="Sam Waddoups" initials="" userId="S::SWaddoups@ctcnet.us::235eb084-7817-46d6-a263-88943f55e05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13A"/>
    <a:srgbClr val="FEF6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D478CA-48C2-43F1-91E1-4E61759F7B46}" v="13" dt="2025-07-18T15:55:44.6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7/18/2025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28</a:t>
            </a:fld>
            <a:endParaRPr lang="en-US"/>
          </a:p>
        </p:txBody>
      </p:sp>
    </p:spTree>
    <p:extLst>
      <p:ext uri="{BB962C8B-B14F-4D97-AF65-F5344CB8AC3E}">
        <p14:creationId xmlns:p14="http://schemas.microsoft.com/office/powerpoint/2010/main" val="63966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lnSpc>
                <a:spcPct val="100000"/>
              </a:lnSpc>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July 18,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July 18,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July 18,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July 18,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July 18,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July 18,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July 18,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July 18,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July 18,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July 18,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July 18,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July 18,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July 18,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July 18,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July 18,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July 18,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July 18,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July 18,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July 18,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July 18,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July 18,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July 18,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July 18,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July 18,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July 18,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July 18,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July 18,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July 18,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July 18,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July 18,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July 18,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July 18,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July 18,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July 18,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July 18,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July 18,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July 18,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July 18,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July 18,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July 18,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July 18,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July 18,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July 18,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July 18,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July 18,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lvl1pPr>
              <a:lnSpc>
                <a:spcPct val="100000"/>
              </a:lnSpc>
              <a:defRPr/>
            </a:lvl1p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July 18,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July 18,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One-Column Text White">
    <p:bg>
      <p:bgPr>
        <a:solidFill>
          <a:srgbClr val="EDF5FF"/>
        </a:solidFill>
        <a:effectLst/>
      </p:bgPr>
    </p:bg>
    <p:spTree>
      <p:nvGrpSpPr>
        <p:cNvPr id="1" name=""/>
        <p:cNvGrpSpPr/>
        <p:nvPr/>
      </p:nvGrpSpPr>
      <p:grpSpPr>
        <a:xfrm>
          <a:off x="0" y="0"/>
          <a:ext cx="0" cy="0"/>
          <a:chOff x="0" y="0"/>
          <a:chExt cx="0" cy="0"/>
        </a:xfrm>
      </p:grpSpPr>
      <p:sp>
        <p:nvSpPr>
          <p:cNvPr id="89" name="Title of the Slide"/>
          <p:cNvSpPr txBox="1">
            <a:spLocks noGrp="1"/>
          </p:cNvSpPr>
          <p:nvPr>
            <p:ph type="body" sz="quarter" idx="21"/>
          </p:nvPr>
        </p:nvSpPr>
        <p:spPr>
          <a:xfrm>
            <a:off x="663329" y="762000"/>
            <a:ext cx="10865343" cy="611706"/>
          </a:xfrm>
          <a:prstGeom prst="rect">
            <a:avLst/>
          </a:prstGeom>
        </p:spPr>
        <p:txBody>
          <a:bodyPr wrap="square" anchor="t">
            <a:spAutoFit/>
          </a:bodyPr>
          <a:lstStyle>
            <a:lvl1pPr marL="0" indent="0">
              <a:lnSpc>
                <a:spcPct val="90000"/>
              </a:lnSpc>
              <a:spcBef>
                <a:spcPts val="0"/>
              </a:spcBef>
              <a:buSzTx/>
              <a:buNone/>
              <a:defRPr sz="3750" b="1">
                <a:solidFill>
                  <a:srgbClr val="33CC99"/>
                </a:solidFill>
                <a:latin typeface="Georgia" panose="02040502050405020303" pitchFamily="18" charset="0"/>
                <a:ea typeface="Georgia" panose="02040502050405020303" pitchFamily="18" charset="0"/>
                <a:cs typeface="Georgia" panose="02040502050405020303" pitchFamily="18" charset="0"/>
                <a:sym typeface="Newsreader Bold"/>
              </a:defRPr>
            </a:lvl1pPr>
          </a:lstStyle>
          <a:p>
            <a:r>
              <a:t>Title of the Slide</a:t>
            </a:r>
          </a:p>
        </p:txBody>
      </p:sp>
      <p:sp>
        <p:nvSpPr>
          <p:cNvPr id="90" name="Subhead of Presentation"/>
          <p:cNvSpPr txBox="1">
            <a:spLocks noGrp="1"/>
          </p:cNvSpPr>
          <p:nvPr>
            <p:ph type="body" sz="quarter" idx="22" hasCustomPrompt="1"/>
          </p:nvPr>
        </p:nvSpPr>
        <p:spPr>
          <a:xfrm>
            <a:off x="663329" y="1809403"/>
            <a:ext cx="10865343" cy="313932"/>
          </a:xfrm>
          <a:prstGeom prst="rect">
            <a:avLst/>
          </a:prstGeom>
        </p:spPr>
        <p:txBody>
          <a:bodyPr wrap="square" anchor="t">
            <a:spAutoFit/>
          </a:bodyPr>
          <a:lstStyle>
            <a:lvl1pPr marL="0" indent="0">
              <a:lnSpc>
                <a:spcPct val="90000"/>
              </a:lnSpc>
              <a:spcBef>
                <a:spcPts val="0"/>
              </a:spcBef>
              <a:buSzTx/>
              <a:buNone/>
              <a:defRPr sz="1600" b="1" i="0">
                <a:solidFill>
                  <a:srgbClr val="24245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Subhead of Presentation</a:t>
            </a:r>
          </a:p>
        </p:txBody>
      </p:sp>
      <p:sp>
        <p:nvSpPr>
          <p:cNvPr id="91" name="Title of Presentation  |  Page Number"/>
          <p:cNvSpPr txBox="1">
            <a:spLocks noGrp="1"/>
          </p:cNvSpPr>
          <p:nvPr>
            <p:ph type="body" sz="quarter" idx="23" hasCustomPrompt="1"/>
          </p:nvPr>
        </p:nvSpPr>
        <p:spPr>
          <a:xfrm>
            <a:off x="649039" y="6179269"/>
            <a:ext cx="8768057" cy="258532"/>
          </a:xfrm>
          <a:prstGeom prst="rect">
            <a:avLst/>
          </a:prstGeom>
        </p:spPr>
        <p:txBody>
          <a:bodyPr wrap="square" anchor="t">
            <a:spAutoFit/>
          </a:bodyPr>
          <a:lstStyle>
            <a:lvl1pPr marL="0" indent="0">
              <a:lnSpc>
                <a:spcPct val="90000"/>
              </a:lnSpc>
              <a:spcBef>
                <a:spcPts val="0"/>
              </a:spcBef>
              <a:buSzTx/>
              <a:buNone/>
              <a:defRPr sz="1200" b="1" i="0">
                <a:solidFill>
                  <a:srgbClr val="212121"/>
                </a:solidFill>
                <a:latin typeface="Gill Sans" panose="020B0502020104020203" pitchFamily="34" charset="-79"/>
                <a:ea typeface="Gill Sans" panose="020B0502020104020203" pitchFamily="34" charset="-79"/>
                <a:cs typeface="Gill Sans" panose="020B0502020104020203" pitchFamily="34" charset="-79"/>
                <a:sym typeface="NunitoSans-ExtraBold"/>
              </a:defRPr>
            </a:lvl1pPr>
          </a:lstStyle>
          <a:p>
            <a:r>
              <a:t>Title of Presentation  |  </a:t>
            </a:r>
            <a:fld id="{63987E49-A98C-EA4D-A8B6-4C757E2B7F44}" type="slidenum">
              <a:rPr lang="en-US" smtClean="0"/>
              <a:t>‹#›</a:t>
            </a:fld>
            <a:endParaRPr/>
          </a:p>
        </p:txBody>
      </p:sp>
      <p:sp>
        <p:nvSpPr>
          <p:cNvPr id="92" name="Circle"/>
          <p:cNvSpPr/>
          <p:nvPr/>
        </p:nvSpPr>
        <p:spPr>
          <a:xfrm>
            <a:off x="11063039" y="6042025"/>
            <a:ext cx="479922" cy="479922"/>
          </a:xfrm>
          <a:prstGeom prst="ellipse">
            <a:avLst/>
          </a:prstGeom>
          <a:solidFill>
            <a:srgbClr val="33CC9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pic>
        <p:nvPicPr>
          <p:cNvPr id="93" name="Image"/>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208407" y="6156578"/>
            <a:ext cx="189186" cy="250814"/>
          </a:xfrm>
          <a:prstGeom prst="rect">
            <a:avLst/>
          </a:prstGeom>
          <a:ln w="12700">
            <a:miter lim="400000"/>
          </a:ln>
        </p:spPr>
      </p:pic>
      <p:sp>
        <p:nvSpPr>
          <p:cNvPr id="5" name="Text Placeholder 2">
            <a:extLst>
              <a:ext uri="{FF2B5EF4-FFF2-40B4-BE49-F238E27FC236}">
                <a16:creationId xmlns:a16="http://schemas.microsoft.com/office/drawing/2014/main" id="{0F628CAC-B788-1625-590B-BBB9975278F7}"/>
              </a:ext>
            </a:extLst>
          </p:cNvPr>
          <p:cNvSpPr>
            <a:spLocks noGrp="1"/>
          </p:cNvSpPr>
          <p:nvPr>
            <p:ph type="body" sz="quarter" idx="25" hasCustomPrompt="1"/>
          </p:nvPr>
        </p:nvSpPr>
        <p:spPr>
          <a:xfrm>
            <a:off x="650629" y="2203450"/>
            <a:ext cx="10892084" cy="3342482"/>
          </a:xfrm>
          <a:prstGeom prst="rect">
            <a:avLst/>
          </a:prstGeom>
        </p:spPr>
        <p:txBody>
          <a:bodyPr anchor="t">
            <a:normAutofit/>
          </a:bodyPr>
          <a:lstStyle>
            <a:lvl1pPr marL="0" indent="0">
              <a:spcBef>
                <a:spcPts val="1000"/>
              </a:spcBef>
              <a:buFontTx/>
              <a:buNone/>
              <a:defRPr sz="1400" b="0" i="0">
                <a:solidFill>
                  <a:srgbClr val="212121"/>
                </a:solidFill>
                <a:latin typeface="Gill Sans" panose="020B0502020104020203" pitchFamily="34" charset="-79"/>
                <a:cs typeface="Gill Sans" panose="020B0502020104020203" pitchFamily="34" charset="-79"/>
              </a:defRPr>
            </a:lvl1pPr>
            <a:lvl2pPr marL="317500" indent="0">
              <a:spcBef>
                <a:spcPts val="1000"/>
              </a:spcBef>
              <a:buFontTx/>
              <a:buNone/>
              <a:defRPr sz="1400" b="0" i="0">
                <a:solidFill>
                  <a:schemeClr val="bg1"/>
                </a:solidFill>
                <a:latin typeface="Gill Sans" panose="020B0502020104020203" pitchFamily="34" charset="-79"/>
                <a:cs typeface="Gill Sans" panose="020B0502020104020203" pitchFamily="34" charset="-79"/>
              </a:defRPr>
            </a:lvl2pPr>
            <a:lvl3pPr marL="635000" indent="0">
              <a:spcBef>
                <a:spcPts val="1000"/>
              </a:spcBef>
              <a:buFontTx/>
              <a:buNone/>
              <a:defRPr sz="1400" b="0" i="0">
                <a:solidFill>
                  <a:schemeClr val="bg1"/>
                </a:solidFill>
                <a:latin typeface="Gill Sans" panose="020B0502020104020203" pitchFamily="34" charset="-79"/>
                <a:cs typeface="Gill Sans" panose="020B0502020104020203" pitchFamily="34" charset="-79"/>
              </a:defRPr>
            </a:lvl3pPr>
            <a:lvl4pPr marL="952500" indent="0">
              <a:spcBef>
                <a:spcPts val="1000"/>
              </a:spcBef>
              <a:buFontTx/>
              <a:buNone/>
              <a:defRPr sz="1400" b="0" i="0">
                <a:solidFill>
                  <a:schemeClr val="bg1"/>
                </a:solidFill>
                <a:latin typeface="Gill Sans" panose="020B0502020104020203" pitchFamily="34" charset="-79"/>
                <a:cs typeface="Gill Sans" panose="020B0502020104020203" pitchFamily="34" charset="-79"/>
              </a:defRPr>
            </a:lvl4pPr>
            <a:lvl5pPr marL="1270000" indent="0">
              <a:spcBef>
                <a:spcPts val="1000"/>
              </a:spcBef>
              <a:buFontTx/>
              <a:buNone/>
              <a:defRPr sz="1400" b="0" i="0">
                <a:solidFill>
                  <a:schemeClr val="bg1"/>
                </a:solidFill>
                <a:latin typeface="Gill Sans" panose="020B0502020104020203" pitchFamily="34" charset="-79"/>
                <a:cs typeface="Gill Sans" panose="020B0502020104020203" pitchFamily="34" charset="-79"/>
              </a:defRPr>
            </a:lvl5pPr>
          </a:lstStyle>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doluptation</a:t>
            </a:r>
            <a:r>
              <a:rPr lang="en-US"/>
              <a:t> </a:t>
            </a:r>
            <a:r>
              <a:rPr lang="en-US" err="1"/>
              <a:t>pellaboribus</a:t>
            </a:r>
            <a:r>
              <a:rPr lang="en-US"/>
              <a:t> </a:t>
            </a:r>
            <a:r>
              <a:rPr lang="en-US" err="1"/>
              <a:t>si</a:t>
            </a:r>
            <a:r>
              <a:rPr lang="en-US"/>
              <a:t> di </a:t>
            </a:r>
            <a:r>
              <a:rPr lang="en-US" err="1"/>
              <a:t>occus</a:t>
            </a:r>
            <a:r>
              <a:rPr lang="en-US"/>
              <a:t> </a:t>
            </a:r>
            <a:r>
              <a:rPr lang="en-US" err="1"/>
              <a:t>dolorro</a:t>
            </a:r>
            <a:r>
              <a:rPr lang="en-US"/>
              <a:t> quid </a:t>
            </a:r>
            <a:r>
              <a:rPr lang="en-US" err="1"/>
              <a:t>essita</a:t>
            </a:r>
            <a:r>
              <a:rPr lang="en-US"/>
              <a:t> </a:t>
            </a:r>
            <a:r>
              <a:rPr lang="en-US" err="1"/>
              <a:t>quam</a:t>
            </a:r>
            <a:r>
              <a:rPr lang="en-US"/>
              <a:t>, </a:t>
            </a:r>
            <a:r>
              <a:rPr lang="en-US" err="1"/>
              <a:t>ipic</a:t>
            </a:r>
            <a:r>
              <a:rPr lang="en-US"/>
              <a:t> </a:t>
            </a:r>
            <a:r>
              <a:rPr lang="en-US" err="1"/>
              <a:t>tecturerum</a:t>
            </a:r>
            <a:r>
              <a:rPr lang="en-US"/>
              <a:t> res </a:t>
            </a:r>
            <a:r>
              <a:rPr lang="en-US" err="1"/>
              <a:t>eatibus</a:t>
            </a:r>
            <a:r>
              <a:rPr lang="en-US"/>
              <a:t> </a:t>
            </a:r>
            <a:r>
              <a:rPr lang="en-US" err="1"/>
              <a:t>reperro</a:t>
            </a:r>
            <a:r>
              <a:rPr lang="en-US"/>
              <a:t> </a:t>
            </a:r>
            <a:r>
              <a:rPr lang="en-US" err="1"/>
              <a:t>consers</a:t>
            </a:r>
            <a:r>
              <a:rPr lang="en-US"/>
              <a:t> </a:t>
            </a:r>
            <a:r>
              <a:rPr lang="en-US" err="1"/>
              <a:t>picatium</a:t>
            </a:r>
            <a:r>
              <a:rPr lang="en-US"/>
              <a:t>, </a:t>
            </a:r>
            <a:r>
              <a:rPr lang="en-US" err="1"/>
              <a:t>aruptatusda</a:t>
            </a:r>
            <a:r>
              <a:rPr lang="en-US"/>
              <a:t> cone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e net pore </a:t>
            </a:r>
            <a:r>
              <a:rPr lang="en-US" err="1"/>
              <a:t>eatet</a:t>
            </a:r>
            <a:r>
              <a:rPr lang="en-US"/>
              <a:t> </a:t>
            </a:r>
            <a:r>
              <a:rPr lang="en-US" err="1"/>
              <a:t>fuga</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a:p>
            <a:pPr lvl="0"/>
            <a:r>
              <a:rPr lang="en-US" err="1"/>
              <a:t>Aborepel</a:t>
            </a:r>
            <a:r>
              <a:rPr lang="en-US"/>
              <a:t> et </a:t>
            </a:r>
            <a:r>
              <a:rPr lang="en-US" err="1"/>
              <a:t>ut</a:t>
            </a:r>
            <a:r>
              <a:rPr lang="en-US"/>
              <a:t> </a:t>
            </a:r>
            <a:r>
              <a:rPr lang="en-US" err="1"/>
              <a:t>quatem</a:t>
            </a:r>
            <a:r>
              <a:rPr lang="en-US"/>
              <a:t> </a:t>
            </a:r>
            <a:r>
              <a:rPr lang="en-US" err="1"/>
              <a:t>quis</a:t>
            </a:r>
            <a:r>
              <a:rPr lang="en-US"/>
              <a:t> </a:t>
            </a:r>
            <a:r>
              <a:rPr lang="en-US" err="1"/>
              <a:t>volore</a:t>
            </a:r>
            <a:r>
              <a:rPr lang="en-US"/>
              <a:t> </a:t>
            </a:r>
            <a:r>
              <a:rPr lang="en-US" err="1"/>
              <a:t>pliquunt</a:t>
            </a:r>
            <a:r>
              <a:rPr lang="en-US"/>
              <a:t> </a:t>
            </a:r>
            <a:r>
              <a:rPr lang="en-US" err="1"/>
              <a:t>incius</a:t>
            </a:r>
            <a:r>
              <a:rPr lang="en-US"/>
              <a:t> am </a:t>
            </a:r>
            <a:r>
              <a:rPr lang="en-US" err="1"/>
              <a:t>veliqui</a:t>
            </a:r>
            <a:r>
              <a:rPr lang="en-US"/>
              <a:t> </a:t>
            </a:r>
            <a:r>
              <a:rPr lang="en-US" err="1"/>
              <a:t>ditio</a:t>
            </a:r>
            <a:r>
              <a:rPr lang="en-US"/>
              <a:t>. </a:t>
            </a:r>
            <a:r>
              <a:rPr lang="en-US" err="1"/>
              <a:t>Erumqui</a:t>
            </a:r>
            <a:r>
              <a:rPr lang="en-US"/>
              <a:t> </a:t>
            </a:r>
            <a:r>
              <a:rPr lang="en-US" err="1"/>
              <a:t>illupis</a:t>
            </a:r>
            <a:r>
              <a:rPr lang="en-US"/>
              <a:t> </a:t>
            </a:r>
            <a:r>
              <a:rPr lang="en-US" err="1"/>
              <a:t>magnim</a:t>
            </a:r>
            <a:r>
              <a:rPr lang="en-US"/>
              <a:t> que </a:t>
            </a:r>
            <a:r>
              <a:rPr lang="en-US" err="1"/>
              <a:t>modi</a:t>
            </a:r>
            <a:r>
              <a:rPr lang="en-US"/>
              <a:t> qui </a:t>
            </a:r>
            <a:r>
              <a:rPr lang="en-US" err="1"/>
              <a:t>conseque</a:t>
            </a:r>
            <a:r>
              <a:rPr lang="en-US"/>
              <a:t> </a:t>
            </a:r>
            <a:r>
              <a:rPr lang="en-US" err="1"/>
              <a:t>nem</a:t>
            </a:r>
            <a:r>
              <a:rPr lang="en-US"/>
              <a:t> </a:t>
            </a:r>
            <a:r>
              <a:rPr lang="en-US" err="1"/>
              <a:t>rescia</a:t>
            </a:r>
            <a:r>
              <a:rPr lang="en-US"/>
              <a:t> pe </a:t>
            </a:r>
            <a:r>
              <a:rPr lang="en-US" err="1"/>
              <a:t>dolene</a:t>
            </a:r>
            <a:r>
              <a:rPr lang="en-US"/>
              <a:t> </a:t>
            </a:r>
            <a:r>
              <a:rPr lang="en-US" err="1"/>
              <a:t>sinumquia</a:t>
            </a:r>
            <a:r>
              <a:rPr lang="en-US"/>
              <a:t> </a:t>
            </a:r>
            <a:r>
              <a:rPr lang="en-US" err="1"/>
              <a:t>nullabo</a:t>
            </a:r>
            <a:r>
              <a:rPr lang="en-US"/>
              <a:t>. </a:t>
            </a:r>
            <a:r>
              <a:rPr lang="en-US" err="1"/>
              <a:t>Itas</a:t>
            </a:r>
            <a:r>
              <a:rPr lang="en-US"/>
              <a:t> </a:t>
            </a:r>
            <a:r>
              <a:rPr lang="en-US" err="1"/>
              <a:t>explis</a:t>
            </a:r>
            <a:r>
              <a:rPr lang="en-US"/>
              <a:t> </a:t>
            </a:r>
            <a:r>
              <a:rPr lang="en-US" err="1"/>
              <a:t>doluptus</a:t>
            </a:r>
            <a:r>
              <a:rPr lang="en-US"/>
              <a:t> </a:t>
            </a:r>
            <a:r>
              <a:rPr lang="en-US" err="1"/>
              <a:t>aut</a:t>
            </a:r>
            <a:r>
              <a:rPr lang="en-US"/>
              <a:t> qui dolor </a:t>
            </a:r>
            <a:r>
              <a:rPr lang="en-US" err="1"/>
              <a:t>aut</a:t>
            </a:r>
            <a:r>
              <a:rPr lang="en-US"/>
              <a:t> </a:t>
            </a:r>
            <a:r>
              <a:rPr lang="en-US" err="1"/>
              <a:t>facest</a:t>
            </a:r>
            <a:r>
              <a:rPr lang="en-US"/>
              <a:t> as </a:t>
            </a:r>
            <a:r>
              <a:rPr lang="en-US" err="1"/>
              <a:t>nos</a:t>
            </a:r>
            <a:r>
              <a:rPr lang="en-US"/>
              <a:t> </a:t>
            </a:r>
            <a:r>
              <a:rPr lang="en-US" err="1"/>
              <a:t>Bitio</a:t>
            </a:r>
            <a:r>
              <a:rPr lang="en-US"/>
              <a:t> et </a:t>
            </a:r>
            <a:r>
              <a:rPr lang="en-US" err="1"/>
              <a:t>odipiendunt</a:t>
            </a:r>
            <a:r>
              <a:rPr lang="en-US"/>
              <a:t> </a:t>
            </a:r>
            <a:r>
              <a:rPr lang="en-US" err="1"/>
              <a:t>omnimaximus</a:t>
            </a:r>
            <a:r>
              <a:rPr lang="en-US"/>
              <a:t>, </a:t>
            </a:r>
            <a:r>
              <a:rPr lang="en-US" err="1"/>
              <a:t>inullaut</a:t>
            </a:r>
            <a:r>
              <a:rPr lang="en-US"/>
              <a:t> </a:t>
            </a:r>
            <a:r>
              <a:rPr lang="en-US" err="1"/>
              <a:t>endero</a:t>
            </a:r>
            <a:r>
              <a:rPr lang="en-US"/>
              <a:t> </a:t>
            </a:r>
            <a:r>
              <a:rPr lang="en-US" err="1"/>
              <a:t>beaquam</a:t>
            </a:r>
            <a:r>
              <a:rPr lang="en-US"/>
              <a:t> </a:t>
            </a:r>
            <a:r>
              <a:rPr lang="en-US" err="1"/>
              <a:t>voluptiis</a:t>
            </a:r>
            <a:r>
              <a:rPr lang="en-US"/>
              <a:t> id </a:t>
            </a:r>
            <a:r>
              <a:rPr lang="en-US" err="1"/>
              <a:t>mo</a:t>
            </a:r>
            <a:r>
              <a:rPr lang="en-US"/>
              <a:t> </a:t>
            </a:r>
            <a:r>
              <a:rPr lang="en-US" err="1"/>
              <a:t>blacium</a:t>
            </a:r>
            <a:r>
              <a:rPr lang="en-US"/>
              <a:t> </a:t>
            </a:r>
            <a:r>
              <a:rPr lang="en-US" err="1"/>
              <a:t>si</a:t>
            </a:r>
            <a:r>
              <a:rPr lang="en-US"/>
              <a:t> </a:t>
            </a:r>
            <a:r>
              <a:rPr lang="en-US" err="1"/>
              <a:t>cus</a:t>
            </a:r>
            <a:r>
              <a:rPr lang="en-US"/>
              <a:t>, </a:t>
            </a:r>
            <a:r>
              <a:rPr lang="en-US" err="1"/>
              <a:t>quunt</a:t>
            </a:r>
            <a:r>
              <a:rPr lang="en-US"/>
              <a:t> es </a:t>
            </a:r>
            <a:r>
              <a:rPr lang="en-US" err="1"/>
              <a:t>corrunt</a:t>
            </a:r>
            <a:r>
              <a:rPr lang="en-US"/>
              <a:t>, </a:t>
            </a:r>
            <a:r>
              <a:rPr lang="en-US" err="1"/>
              <a:t>quas</a:t>
            </a:r>
            <a:r>
              <a:rPr lang="en-US"/>
              <a:t> re </a:t>
            </a:r>
            <a:r>
              <a:rPr lang="en-US" err="1"/>
              <a:t>simil</a:t>
            </a:r>
            <a:r>
              <a:rPr lang="en-US"/>
              <a:t>.</a:t>
            </a:r>
          </a:p>
        </p:txBody>
      </p:sp>
    </p:spTree>
    <p:extLst>
      <p:ext uri="{BB962C8B-B14F-4D97-AF65-F5344CB8AC3E}">
        <p14:creationId xmlns:p14="http://schemas.microsoft.com/office/powerpoint/2010/main" val="320046840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5EDCAAF-3895-934D-BF15-8F04FCC267DA}" type="datetime4">
              <a:rPr lang="en-US" smtClean="0"/>
              <a:t>July 18,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r>
              <a:rPr lang="en-US"/>
              <a:t>BEAD Other Requirements</a:t>
            </a:r>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7667444-7C37-2541-8E57-1C87842AEA78}" type="datetime4">
              <a:rPr lang="en-US" smtClean="0"/>
              <a:t>July 18,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r>
              <a:rPr lang="en-US"/>
              <a:t>BEAD Other Requirements</a:t>
            </a:r>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B5D24202-0E08-1C43-9ABC-F8B3C89CD80E}" type="datetime4">
              <a:rPr lang="en-US" smtClean="0"/>
              <a:t>July 18,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r>
              <a:rPr lang="en-US"/>
              <a:t>BEAD Other Requirements</a:t>
            </a:r>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10C3C4E6-C51F-E44E-BFC4-C153DB1C8E9E}"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Other Requirements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47468F3-B514-AF49-81B3-5CDCE5055A49}" type="datetime4">
              <a:rPr lang="en-US" smtClean="0"/>
              <a:t>July 18,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r>
              <a:rPr lang="en-US"/>
              <a:t>BEAD Other Requirements</a:t>
            </a:r>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F4C50FAB-C947-AE4A-836D-D6266A4F86B1}" type="datetime4">
              <a:rPr lang="en-US" smtClean="0"/>
              <a:t>July 18,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r>
              <a:rPr lang="en-US"/>
              <a:t>BEAD Other Requirements</a:t>
            </a:r>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5F692C3C-2430-9740-8B18-7C145F3965EA}" type="datetime4">
              <a:rPr lang="en-US" smtClean="0"/>
              <a:t>July 18,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r>
              <a:rPr lang="en-US"/>
              <a:t>BEAD Other Requirements</a:t>
            </a:r>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CF37C14-FF23-0A40-A635-147CAF613869}" type="datetime4">
              <a:rPr lang="en-US" smtClean="0"/>
              <a:t>July 18,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r>
              <a:rPr lang="en-US"/>
              <a:t>BEAD Other Requirements</a:t>
            </a:r>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July 18,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54F39100-3D7F-3849-B679-628E8D99D7AE}" type="datetime4">
              <a:rPr lang="en-US" smtClean="0"/>
              <a:t>July 18,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r>
              <a:rPr lang="en-US"/>
              <a:t>BEAD Other Requirements</a:t>
            </a:r>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7F576D4-BD37-324B-BF15-049364C126C8}" type="datetime4">
              <a:rPr lang="en-US" smtClean="0"/>
              <a:t>July 18,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r>
              <a:rPr lang="en-US"/>
              <a:t>BEAD Other Requirements</a:t>
            </a:r>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AC041F91-33A3-924A-B864-7A588859E5ED}" type="datetime4">
              <a:rPr lang="en-US" smtClean="0"/>
              <a:t>July 18,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r>
              <a:rPr lang="en-US"/>
              <a:t>BEAD Other Requirements</a:t>
            </a:r>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8914BA3-1D30-B34B-94C5-EAB73CE4728C}" type="datetime4">
              <a:rPr lang="en-US" smtClean="0"/>
              <a:t>July 18,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r>
              <a:rPr lang="en-US"/>
              <a:t>BEAD Other Requirements</a:t>
            </a:r>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Transition Title">
    <p:bg>
      <p:bgPr>
        <a:solidFill>
          <a:srgbClr val="006AA7"/>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18770" y="3713262"/>
            <a:ext cx="11354463" cy="1344349"/>
          </a:xfrm>
        </p:spPr>
        <p:txBody>
          <a:bodyPr>
            <a:normAutofit/>
          </a:bodyPr>
          <a:lstStyle>
            <a:lvl1pPr marL="0" indent="0" algn="ctr">
              <a:buNone/>
              <a:defRPr sz="3375" b="0" i="0">
                <a:solidFill>
                  <a:schemeClr val="bg1"/>
                </a:solidFill>
                <a:latin typeface="Bebas Neue Book" panose="00000500000000000000" pitchFamily="2" charset="0"/>
              </a:defRPr>
            </a:lvl1pPr>
            <a:lvl2pPr marL="342892" indent="0" algn="ctr">
              <a:buNone/>
              <a:defRPr>
                <a:latin typeface="Bebas Neue Bold" panose="020B0606020202050201" pitchFamily="34" charset="0"/>
              </a:defRPr>
            </a:lvl2pPr>
            <a:lvl3pPr marL="685783" indent="0" algn="ctr">
              <a:buNone/>
              <a:defRPr>
                <a:latin typeface="Bebas Neue Bold" panose="020B0606020202050201" pitchFamily="34" charset="0"/>
              </a:defRPr>
            </a:lvl3pPr>
            <a:lvl4pPr marL="1028675" indent="0" algn="ctr">
              <a:buNone/>
              <a:defRPr>
                <a:latin typeface="Bebas Neue Bold" panose="020B0606020202050201" pitchFamily="34" charset="0"/>
              </a:defRPr>
            </a:lvl4pPr>
            <a:lvl5pPr marL="1371566" indent="0" algn="ctr">
              <a:buNone/>
              <a:defRPr>
                <a:latin typeface="Bebas Neue Bold" panose="020B0606020202050201" pitchFamily="34" charset="0"/>
              </a:defRPr>
            </a:lvl5pPr>
          </a:lstStyle>
          <a:p>
            <a:pPr lvl="0"/>
            <a:r>
              <a:rPr lang="en-US"/>
              <a:t>Click to edit Master text styles</a:t>
            </a:r>
          </a:p>
        </p:txBody>
      </p:sp>
      <p:sp>
        <p:nvSpPr>
          <p:cNvPr id="11" name="Title 1"/>
          <p:cNvSpPr>
            <a:spLocks noGrp="1"/>
          </p:cNvSpPr>
          <p:nvPr>
            <p:ph type="title"/>
          </p:nvPr>
        </p:nvSpPr>
        <p:spPr>
          <a:xfrm>
            <a:off x="838200" y="2583544"/>
            <a:ext cx="10515600" cy="1129716"/>
          </a:xfrm>
        </p:spPr>
        <p:txBody>
          <a:bodyPr>
            <a:noAutofit/>
          </a:bodyPr>
          <a:lstStyle>
            <a:lvl1pPr algn="ctr">
              <a:defRPr sz="6000">
                <a:solidFill>
                  <a:schemeClr val="bg1"/>
                </a:solidFill>
                <a:latin typeface="Bebas Neue Bold" panose="020B0606020202050201" pitchFamily="34" charset="0"/>
              </a:defRPr>
            </a:lvl1pPr>
          </a:lstStyle>
          <a:p>
            <a:r>
              <a:rPr lang="en-US"/>
              <a:t>Click to edit Master title style</a:t>
            </a:r>
          </a:p>
        </p:txBody>
      </p:sp>
    </p:spTree>
    <p:extLst>
      <p:ext uri="{BB962C8B-B14F-4D97-AF65-F5344CB8AC3E}">
        <p14:creationId xmlns:p14="http://schemas.microsoft.com/office/powerpoint/2010/main" val="3109192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July 18,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July 18,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1.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July 18,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July 18,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July 18,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July 18,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July 18,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70" r:id="rId13"/>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54D0FA03-456A-174F-816A-89BF2B92606D}" type="datetime4">
              <a:rPr lang="en-US" smtClean="0"/>
              <a:t>July 18,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r>
              <a:rPr lang="en-US"/>
              <a:t>BEAD Other Requirements</a:t>
            </a:r>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56" r:id="rId13"/>
  </p:sldLayoutIdLst>
  <p:hf hd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BEADgrant@cpuc.ca.gov" TargetMode="External"/><Relationship Id="rId2" Type="http://schemas.openxmlformats.org/officeDocument/2006/relationships/image" Target="../media/image16.emf"/><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3" Type="http://schemas.openxmlformats.org/officeDocument/2006/relationships/hyperlink" Target="https://www.ntia.gov/sites/default/files/2025-06/bead-restructuring-policy-notice.pdf" TargetMode="External"/><Relationship Id="rId2" Type="http://schemas.openxmlformats.org/officeDocument/2006/relationships/image" Target="../media/image17.emf"/><Relationship Id="rId1" Type="http://schemas.openxmlformats.org/officeDocument/2006/relationships/slideLayout" Target="../slideLayouts/slideLayout44.xml"/><Relationship Id="rId5" Type="http://schemas.openxmlformats.org/officeDocument/2006/relationships/hyperlink" Target="https://www.cpuc.ca.gov/industries-and-topics/internet-and-phone/broadband-implementation-for-california/bead-program" TargetMode="External"/><Relationship Id="rId4" Type="http://schemas.openxmlformats.org/officeDocument/2006/relationships/hyperlink" Target="https://www.cpuc.ca.gov/industries-and-topics/internet-and-phone/broadband-implementation-for-california/bead-program/bead-subgrantee-selection"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tia.gov/sites/default/files/2025-06/bead-restructuring-policy-notice.pdf"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599" y="3643352"/>
            <a:ext cx="10341935" cy="1033272"/>
          </a:xfrm>
        </p:spPr>
        <p:txBody>
          <a:bodyPr>
            <a:noAutofit/>
          </a:bodyPr>
          <a:lstStyle/>
          <a:p>
            <a:pPr>
              <a:spcBef>
                <a:spcPts val="600"/>
              </a:spcBef>
              <a:spcAft>
                <a:spcPts val="600"/>
              </a:spcAft>
            </a:pPr>
            <a:r>
              <a:rPr lang="en-US" sz="2800">
                <a:solidFill>
                  <a:schemeClr val="accent1">
                    <a:lumMod val="75000"/>
                  </a:schemeClr>
                </a:solidFill>
              </a:rPr>
              <a:t>Changes to California’s BEAD program and Project Application in compliance with NTIA’s BEAD Restructuring Policy Notice </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a:xfrm>
            <a:off x="609600" y="5255190"/>
            <a:ext cx="9601200" cy="539496"/>
          </a:xfrm>
        </p:spPr>
        <p:txBody>
          <a:bodyPr vert="horz" lIns="0" tIns="0" rIns="0" bIns="0" rtlCol="0" anchor="t">
            <a:normAutofit/>
          </a:bodyPr>
          <a:lstStyle/>
          <a:p>
            <a:r>
              <a:rPr lang="en-US">
                <a:solidFill>
                  <a:schemeClr val="tx2"/>
                </a:solidFill>
              </a:rPr>
              <a:t>July 18, 2025</a:t>
            </a:r>
          </a:p>
        </p:txBody>
      </p:sp>
      <p:sp>
        <p:nvSpPr>
          <p:cNvPr id="5" name="TextBox 4">
            <a:extLst>
              <a:ext uri="{FF2B5EF4-FFF2-40B4-BE49-F238E27FC236}">
                <a16:creationId xmlns:a16="http://schemas.microsoft.com/office/drawing/2014/main" id="{9A25A3E3-B10C-4E1D-F4A8-6F37755BC9F9}"/>
              </a:ext>
            </a:extLst>
          </p:cNvPr>
          <p:cNvSpPr txBox="1"/>
          <p:nvPr/>
        </p:nvSpPr>
        <p:spPr>
          <a:xfrm>
            <a:off x="609599" y="1887972"/>
            <a:ext cx="9601199" cy="1190154"/>
          </a:xfrm>
          <a:prstGeom prst="rect">
            <a:avLst/>
          </a:prstGeom>
        </p:spPr>
        <p:txBody>
          <a:bodyPr vert="horz" lIns="0" tIns="0" rIns="0" bIns="0" rtlCol="0" anchor="b" anchorCtr="0">
            <a:noAutofit/>
          </a:bodyPr>
          <a:lstStyle>
            <a:lvl1pPr fontAlgn="b">
              <a:lnSpc>
                <a:spcPct val="100000"/>
              </a:lnSpc>
              <a:spcBef>
                <a:spcPts val="600"/>
              </a:spcBef>
              <a:spcAft>
                <a:spcPts val="600"/>
              </a:spcAft>
              <a:buNone/>
              <a:defRPr sz="5400" b="1">
                <a:solidFill>
                  <a:schemeClr val="tx2"/>
                </a:solidFill>
                <a:latin typeface="+mj-lt"/>
                <a:ea typeface="+mj-ea"/>
                <a:cs typeface="+mj-cs"/>
              </a:defRPr>
            </a:lvl1pPr>
          </a:lstStyle>
          <a:p>
            <a:r>
              <a:rPr lang="en-US"/>
              <a:t>BEAD Program Restructuring </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068BC-3D8E-026D-651B-05537B636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CFB3EF-0402-D0CD-8142-2487FAA999C1}"/>
              </a:ext>
            </a:extLst>
          </p:cNvPr>
          <p:cNvSpPr>
            <a:spLocks noGrp="1"/>
          </p:cNvSpPr>
          <p:nvPr>
            <p:ph type="title"/>
          </p:nvPr>
        </p:nvSpPr>
        <p:spPr>
          <a:xfrm>
            <a:off x="609600" y="365125"/>
            <a:ext cx="10972800" cy="1161923"/>
          </a:xfrm>
        </p:spPr>
        <p:txBody>
          <a:bodyPr/>
          <a:lstStyle/>
          <a:p>
            <a:r>
              <a:rPr lang="en-US"/>
              <a:t>Eligible locations will change slightly</a:t>
            </a:r>
          </a:p>
        </p:txBody>
      </p:sp>
      <p:sp>
        <p:nvSpPr>
          <p:cNvPr id="3" name="Content Placeholder 2">
            <a:extLst>
              <a:ext uri="{FF2B5EF4-FFF2-40B4-BE49-F238E27FC236}">
                <a16:creationId xmlns:a16="http://schemas.microsoft.com/office/drawing/2014/main" id="{D112BF87-7334-F73A-55B7-3BE32ABBBCDB}"/>
              </a:ext>
            </a:extLst>
          </p:cNvPr>
          <p:cNvSpPr>
            <a:spLocks noGrp="1"/>
          </p:cNvSpPr>
          <p:nvPr>
            <p:ph idx="1"/>
          </p:nvPr>
        </p:nvSpPr>
        <p:spPr>
          <a:xfrm>
            <a:off x="4180902" y="2082685"/>
            <a:ext cx="7401498" cy="3550019"/>
          </a:xfrm>
        </p:spPr>
        <p:txBody>
          <a:bodyPr vert="horz" lIns="0" tIns="45720" rIns="91440" bIns="45720" rtlCol="0" anchor="t">
            <a:noAutofit/>
          </a:bodyPr>
          <a:lstStyle/>
          <a:p>
            <a:r>
              <a:rPr lang="en-US" sz="1800"/>
              <a:t>The Policy Notice requires an update of BEAD-eligible locations</a:t>
            </a:r>
          </a:p>
          <a:p>
            <a:r>
              <a:rPr lang="en-US" sz="1800"/>
              <a:t>New BSL and CAI lists will be posted on the CPUC’s BEAD website and will be available in the BEAD portal</a:t>
            </a:r>
          </a:p>
          <a:p>
            <a:r>
              <a:rPr lang="en-US" sz="1800"/>
              <a:t>Changes will include:</a:t>
            </a:r>
          </a:p>
          <a:p>
            <a:pPr lvl="1">
              <a:spcBef>
                <a:spcPts val="1200"/>
              </a:spcBef>
              <a:buFont typeface="Courier New" panose="02070309020205020404" pitchFamily="49" charset="0"/>
              <a:buChar char="o"/>
            </a:pPr>
            <a:r>
              <a:rPr lang="en-US" sz="1800"/>
              <a:t>Adds a small number of newly eligible locations that qualify for BEAD</a:t>
            </a:r>
          </a:p>
          <a:p>
            <a:pPr lvl="1">
              <a:spcBef>
                <a:spcPts val="1200"/>
              </a:spcBef>
              <a:buFont typeface="Courier New" panose="02070309020205020404" pitchFamily="49" charset="0"/>
              <a:buChar char="o"/>
            </a:pPr>
            <a:r>
              <a:rPr lang="en-US" sz="1800"/>
              <a:t>Removes unlicensed fixed wireless-only locations with proven BEAD-qualified performance</a:t>
            </a:r>
          </a:p>
          <a:p>
            <a:pPr lvl="1">
              <a:spcBef>
                <a:spcPts val="1200"/>
              </a:spcBef>
              <a:buFont typeface="Courier New" panose="02070309020205020404" pitchFamily="49" charset="0"/>
              <a:buChar char="o"/>
            </a:pPr>
            <a:r>
              <a:rPr lang="en-US" sz="1800"/>
              <a:t>Reflects minimal CAI adjustments</a:t>
            </a:r>
          </a:p>
          <a:p>
            <a:pPr lvl="1">
              <a:spcBef>
                <a:spcPts val="1200"/>
              </a:spcBef>
              <a:buFont typeface="Courier New" panose="02070309020205020404" pitchFamily="49" charset="0"/>
              <a:buChar char="o"/>
            </a:pPr>
            <a:r>
              <a:rPr lang="en-US" sz="1800"/>
              <a:t>Identifies locations with new enforceable commitments and locations removed from the FCC V6 Fabric</a:t>
            </a:r>
          </a:p>
        </p:txBody>
      </p:sp>
      <p:sp>
        <p:nvSpPr>
          <p:cNvPr id="4" name="Slide Number Placeholder 3">
            <a:extLst>
              <a:ext uri="{FF2B5EF4-FFF2-40B4-BE49-F238E27FC236}">
                <a16:creationId xmlns:a16="http://schemas.microsoft.com/office/drawing/2014/main" id="{CD5358B5-4C58-B482-D00A-2471C5700C13}"/>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5" name="Oval 4">
            <a:extLst>
              <a:ext uri="{FF2B5EF4-FFF2-40B4-BE49-F238E27FC236}">
                <a16:creationId xmlns:a16="http://schemas.microsoft.com/office/drawing/2014/main" id="{45E44197-EB2F-69D5-8AC1-3018A281928B}"/>
              </a:ext>
            </a:extLst>
          </p:cNvPr>
          <p:cNvSpPr/>
          <p:nvPr/>
        </p:nvSpPr>
        <p:spPr>
          <a:xfrm>
            <a:off x="461015" y="2028365"/>
            <a:ext cx="3502520" cy="3394027"/>
          </a:xfrm>
          <a:prstGeom prst="ellipse">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7" name="Graphic 6" descr="List with solid fill">
            <a:extLst>
              <a:ext uri="{FF2B5EF4-FFF2-40B4-BE49-F238E27FC236}">
                <a16:creationId xmlns:a16="http://schemas.microsoft.com/office/drawing/2014/main" id="{C6BE5BB6-8565-1505-559F-BA2EEBC3A5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7595" y="2716949"/>
            <a:ext cx="2026038" cy="2016857"/>
          </a:xfrm>
          <a:prstGeom prst="rect">
            <a:avLst/>
          </a:prstGeom>
        </p:spPr>
      </p:pic>
    </p:spTree>
    <p:extLst>
      <p:ext uri="{BB962C8B-B14F-4D97-AF65-F5344CB8AC3E}">
        <p14:creationId xmlns:p14="http://schemas.microsoft.com/office/powerpoint/2010/main" val="142355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5480A007-7BF5-D11B-8B89-1D25F9002D97}"/>
              </a:ext>
            </a:extLst>
          </p:cNvPr>
          <p:cNvSpPr/>
          <p:nvPr/>
        </p:nvSpPr>
        <p:spPr>
          <a:xfrm>
            <a:off x="461015" y="2028365"/>
            <a:ext cx="3502520" cy="3394027"/>
          </a:xfrm>
          <a:prstGeom prst="ellipse">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Title 1">
            <a:extLst>
              <a:ext uri="{FF2B5EF4-FFF2-40B4-BE49-F238E27FC236}">
                <a16:creationId xmlns:a16="http://schemas.microsoft.com/office/drawing/2014/main" id="{44559CB5-D3F9-DEE9-F8C8-4F2B24D72C6B}"/>
              </a:ext>
            </a:extLst>
          </p:cNvPr>
          <p:cNvSpPr>
            <a:spLocks noGrp="1"/>
          </p:cNvSpPr>
          <p:nvPr>
            <p:ph type="title"/>
          </p:nvPr>
        </p:nvSpPr>
        <p:spPr>
          <a:xfrm>
            <a:off x="609600" y="127381"/>
            <a:ext cx="10972800" cy="1325563"/>
          </a:xfrm>
        </p:spPr>
        <p:txBody>
          <a:bodyPr/>
          <a:lstStyle/>
          <a:p>
            <a:r>
              <a:rPr lang="en-US"/>
              <a:t>No time for application revisions</a:t>
            </a:r>
          </a:p>
        </p:txBody>
      </p:sp>
      <p:sp>
        <p:nvSpPr>
          <p:cNvPr id="3" name="Content Placeholder 2">
            <a:extLst>
              <a:ext uri="{FF2B5EF4-FFF2-40B4-BE49-F238E27FC236}">
                <a16:creationId xmlns:a16="http://schemas.microsoft.com/office/drawing/2014/main" id="{92DF3C04-438E-FAA6-AECC-3D65AA20174E}"/>
              </a:ext>
            </a:extLst>
          </p:cNvPr>
          <p:cNvSpPr>
            <a:spLocks noGrp="1"/>
          </p:cNvSpPr>
          <p:nvPr>
            <p:ph idx="1"/>
          </p:nvPr>
        </p:nvSpPr>
        <p:spPr>
          <a:xfrm>
            <a:off x="609600" y="1477712"/>
            <a:ext cx="10972800" cy="853483"/>
          </a:xfrm>
        </p:spPr>
        <p:txBody>
          <a:bodyPr vert="horz" lIns="0" tIns="45720" rIns="91440" bIns="45720" rtlCol="0" anchor="t">
            <a:noAutofit/>
          </a:bodyPr>
          <a:lstStyle/>
          <a:p>
            <a:pPr marL="0" indent="0">
              <a:buNone/>
            </a:pPr>
            <a:r>
              <a:rPr lang="en-US" sz="1800" b="1">
                <a:solidFill>
                  <a:schemeClr val="accent1">
                    <a:lumMod val="75000"/>
                  </a:schemeClr>
                </a:solidFill>
              </a:rPr>
              <a:t>Applicants are advised to carefully review submissions to avoid rejection of applications </a:t>
            </a:r>
          </a:p>
        </p:txBody>
      </p:sp>
      <p:sp>
        <p:nvSpPr>
          <p:cNvPr id="4" name="Slide Number Placeholder 3">
            <a:extLst>
              <a:ext uri="{FF2B5EF4-FFF2-40B4-BE49-F238E27FC236}">
                <a16:creationId xmlns:a16="http://schemas.microsoft.com/office/drawing/2014/main" id="{CC3E0D3C-4070-A778-D904-2A6E353E6CB2}"/>
              </a:ext>
            </a:extLst>
          </p:cNvPr>
          <p:cNvSpPr>
            <a:spLocks noGrp="1"/>
          </p:cNvSpPr>
          <p:nvPr>
            <p:ph type="sldNum" sz="quarter" idx="12"/>
          </p:nvPr>
        </p:nvSpPr>
        <p:spPr/>
        <p:txBody>
          <a:bodyPr/>
          <a:lstStyle/>
          <a:p>
            <a:fld id="{1C4126A1-9282-4A82-AC02-A59AF4A969C8}" type="slidenum">
              <a:rPr lang="en-US" smtClean="0"/>
              <a:t>11</a:t>
            </a:fld>
            <a:endParaRPr lang="en-US"/>
          </a:p>
        </p:txBody>
      </p:sp>
      <p:sp>
        <p:nvSpPr>
          <p:cNvPr id="5" name="TextBox 4">
            <a:extLst>
              <a:ext uri="{FF2B5EF4-FFF2-40B4-BE49-F238E27FC236}">
                <a16:creationId xmlns:a16="http://schemas.microsoft.com/office/drawing/2014/main" id="{4E311D79-9049-37BB-AA2D-C4E9B8A74BCA}"/>
              </a:ext>
            </a:extLst>
          </p:cNvPr>
          <p:cNvSpPr txBox="1"/>
          <p:nvPr/>
        </p:nvSpPr>
        <p:spPr>
          <a:xfrm>
            <a:off x="4310286" y="2355963"/>
            <a:ext cx="6925363" cy="34265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spcBef>
                <a:spcPts val="1000"/>
              </a:spcBef>
              <a:spcAft>
                <a:spcPts val="1200"/>
              </a:spcAft>
              <a:buFont typeface="Arial" panose="020B0604020202020204" pitchFamily="34" charset="0"/>
              <a:buChar char="•"/>
            </a:pPr>
            <a:r>
              <a:rPr lang="en-US"/>
              <a:t>Due to the timeline established in the BEAD Restructuring Policy Notice, it is unlikely that applicants will have an opportunity for revisions to correct deficiencies, supplement missing information, or modify pricing after application submission </a:t>
            </a:r>
          </a:p>
          <a:p>
            <a:pPr marL="228600" indent="-228600">
              <a:spcBef>
                <a:spcPts val="1000"/>
              </a:spcBef>
              <a:spcAft>
                <a:spcPts val="1200"/>
              </a:spcAft>
              <a:buFont typeface="Arial" panose="020B0604020202020204" pitchFamily="34" charset="0"/>
              <a:buChar char="•"/>
            </a:pPr>
            <a:r>
              <a:rPr lang="en-US"/>
              <a:t>The CPUC urges applicants to make sure applications are </a:t>
            </a:r>
            <a:r>
              <a:rPr lang="en-US" b="1"/>
              <a:t>complete, accurate, and compliant at the time of submission</a:t>
            </a:r>
          </a:p>
          <a:p>
            <a:pPr marL="228600" indent="-228600">
              <a:spcBef>
                <a:spcPts val="1000"/>
              </a:spcBef>
              <a:spcAft>
                <a:spcPts val="1200"/>
              </a:spcAft>
              <a:buFont typeface="Arial" panose="020B0604020202020204" pitchFamily="34" charset="0"/>
              <a:buChar char="•"/>
            </a:pPr>
            <a:r>
              <a:rPr lang="en-US"/>
              <a:t>Applications that are not complete and accurate risk not being considered for award</a:t>
            </a:r>
          </a:p>
        </p:txBody>
      </p:sp>
      <p:pic>
        <p:nvPicPr>
          <p:cNvPr id="15" name="Graphic 7" descr="Refresh with solid fill">
            <a:extLst>
              <a:ext uri="{FF2B5EF4-FFF2-40B4-BE49-F238E27FC236}">
                <a16:creationId xmlns:a16="http://schemas.microsoft.com/office/drawing/2014/main" id="{293265C0-6DD7-29FF-177B-F5FE2C91DE8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290631" y="2665717"/>
            <a:ext cx="2079574" cy="2079574"/>
          </a:xfrm>
          <a:prstGeom prst="rect">
            <a:avLst/>
          </a:prstGeom>
        </p:spPr>
      </p:pic>
    </p:spTree>
    <p:extLst>
      <p:ext uri="{BB962C8B-B14F-4D97-AF65-F5344CB8AC3E}">
        <p14:creationId xmlns:p14="http://schemas.microsoft.com/office/powerpoint/2010/main" val="136250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42AE-851F-4FD6-AB07-F3B600CCDF8E}"/>
              </a:ext>
            </a:extLst>
          </p:cNvPr>
          <p:cNvSpPr>
            <a:spLocks noGrp="1"/>
          </p:cNvSpPr>
          <p:nvPr>
            <p:ph type="title"/>
          </p:nvPr>
        </p:nvSpPr>
        <p:spPr>
          <a:xfrm>
            <a:off x="609600" y="365126"/>
            <a:ext cx="10972800" cy="825722"/>
          </a:xfrm>
        </p:spPr>
        <p:txBody>
          <a:bodyPr/>
          <a:lstStyle/>
          <a:p>
            <a:r>
              <a:rPr lang="en-US"/>
              <a:t>Timeline</a:t>
            </a:r>
          </a:p>
        </p:txBody>
      </p:sp>
      <p:sp>
        <p:nvSpPr>
          <p:cNvPr id="4" name="Slide Number Placeholder 3">
            <a:extLst>
              <a:ext uri="{FF2B5EF4-FFF2-40B4-BE49-F238E27FC236}">
                <a16:creationId xmlns:a16="http://schemas.microsoft.com/office/drawing/2014/main" id="{9565D22C-E210-EEF3-941D-8A069050226D}"/>
              </a:ext>
            </a:extLst>
          </p:cNvPr>
          <p:cNvSpPr>
            <a:spLocks noGrp="1"/>
          </p:cNvSpPr>
          <p:nvPr>
            <p:ph type="sldNum" sz="quarter" idx="12"/>
          </p:nvPr>
        </p:nvSpPr>
        <p:spPr/>
        <p:txBody>
          <a:bodyPr/>
          <a:lstStyle/>
          <a:p>
            <a:fld id="{1C4126A1-9282-4A82-AC02-A59AF4A969C8}" type="slidenum">
              <a:rPr lang="en-US" smtClean="0"/>
              <a:t>12</a:t>
            </a:fld>
            <a:endParaRPr lang="en-US"/>
          </a:p>
        </p:txBody>
      </p:sp>
      <p:graphicFrame>
        <p:nvGraphicFramePr>
          <p:cNvPr id="5" name="Table 4">
            <a:extLst>
              <a:ext uri="{FF2B5EF4-FFF2-40B4-BE49-F238E27FC236}">
                <a16:creationId xmlns:a16="http://schemas.microsoft.com/office/drawing/2014/main" id="{3798E99A-BD32-4FE1-C311-DCCAFD8F4B46}"/>
              </a:ext>
            </a:extLst>
          </p:cNvPr>
          <p:cNvGraphicFramePr>
            <a:graphicFrameLocks noGrp="1"/>
          </p:cNvGraphicFramePr>
          <p:nvPr>
            <p:extLst>
              <p:ext uri="{D42A27DB-BD31-4B8C-83A1-F6EECF244321}">
                <p14:modId xmlns:p14="http://schemas.microsoft.com/office/powerpoint/2010/main" val="3426261886"/>
              </p:ext>
            </p:extLst>
          </p:nvPr>
        </p:nvGraphicFramePr>
        <p:xfrm>
          <a:off x="1746707" y="1649256"/>
          <a:ext cx="8698585" cy="3937956"/>
        </p:xfrm>
        <a:graphic>
          <a:graphicData uri="http://schemas.openxmlformats.org/drawingml/2006/table">
            <a:tbl>
              <a:tblPr/>
              <a:tblGrid>
                <a:gridCol w="4919876">
                  <a:extLst>
                    <a:ext uri="{9D8B030D-6E8A-4147-A177-3AD203B41FA5}">
                      <a16:colId xmlns:a16="http://schemas.microsoft.com/office/drawing/2014/main" val="1758212134"/>
                    </a:ext>
                  </a:extLst>
                </a:gridCol>
                <a:gridCol w="3778709">
                  <a:extLst>
                    <a:ext uri="{9D8B030D-6E8A-4147-A177-3AD203B41FA5}">
                      <a16:colId xmlns:a16="http://schemas.microsoft.com/office/drawing/2014/main" val="425890065"/>
                    </a:ext>
                  </a:extLst>
                </a:gridCol>
              </a:tblGrid>
              <a:tr h="341389">
                <a:tc>
                  <a:txBody>
                    <a:bodyPr/>
                    <a:lstStyle/>
                    <a:p>
                      <a:pPr algn="ctr" fontAlgn="base">
                        <a:lnSpc>
                          <a:spcPts val="3075"/>
                        </a:lnSpc>
                        <a:buNone/>
                      </a:pPr>
                      <a:r>
                        <a:rPr lang="en-US" sz="2000" b="1" i="0">
                          <a:solidFill>
                            <a:schemeClr val="bg1"/>
                          </a:solidFill>
                          <a:effectLst/>
                          <a:latin typeface="Century Gothic" panose="020B0502020202020204" pitchFamily="34" charset="0"/>
                        </a:rPr>
                        <a:t>Event </a:t>
                      </a:r>
                      <a:r>
                        <a:rPr lang="en-US" sz="2000" b="0" i="0">
                          <a:solidFill>
                            <a:schemeClr val="bg1"/>
                          </a:solidFill>
                          <a:effectLst/>
                          <a:latin typeface="Century Gothic" panose="020B0502020202020204" pitchFamily="34" charset="0"/>
                        </a:rPr>
                        <a:t>​</a:t>
                      </a:r>
                      <a:endParaRPr lang="en-US" sz="1400" b="0" i="0">
                        <a:solidFill>
                          <a:schemeClr val="bg1"/>
                        </a:solidFill>
                        <a:effectLst/>
                      </a:endParaRP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base">
                        <a:lnSpc>
                          <a:spcPts val="3075"/>
                        </a:lnSpc>
                        <a:buNone/>
                      </a:pPr>
                      <a:r>
                        <a:rPr lang="en-US" sz="2000" b="1" i="0">
                          <a:solidFill>
                            <a:schemeClr val="bg1"/>
                          </a:solidFill>
                          <a:effectLst/>
                          <a:latin typeface="Century Gothic"/>
                        </a:rPr>
                        <a:t>Date</a:t>
                      </a:r>
                      <a:r>
                        <a:rPr lang="en-US" sz="2000" b="0" i="0">
                          <a:solidFill>
                            <a:schemeClr val="bg1"/>
                          </a:solidFill>
                          <a:effectLst/>
                          <a:latin typeface="Century Gothic"/>
                        </a:rPr>
                        <a:t>​</a:t>
                      </a:r>
                      <a:endParaRPr lang="en-US" sz="1400" b="0" i="0">
                        <a:solidFill>
                          <a:schemeClr val="bg1"/>
                        </a:solidFill>
                        <a:effectLst/>
                        <a:latin typeface="Century Gothic"/>
                      </a:endParaRPr>
                    </a:p>
                  </a:txBody>
                  <a:tcPr marL="82442" marR="82442" marT="41221" marB="41221">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160328176"/>
                  </a:ext>
                </a:extLst>
              </a:tr>
              <a:tr h="341389">
                <a:tc gridSpan="2">
                  <a:txBody>
                    <a:bodyPr/>
                    <a:lstStyle/>
                    <a:p>
                      <a:pPr algn="ctr" fontAlgn="base">
                        <a:lnSpc>
                          <a:spcPts val="3075"/>
                        </a:lnSpc>
                        <a:buNone/>
                      </a:pPr>
                      <a:r>
                        <a:rPr lang="en-US" sz="2000" b="1" i="0">
                          <a:solidFill>
                            <a:schemeClr val="bg1"/>
                          </a:solidFill>
                          <a:effectLst/>
                          <a:latin typeface="Century Gothic"/>
                        </a:rPr>
                        <a:t>Prequalification</a:t>
                      </a:r>
                      <a:r>
                        <a:rPr lang="en-US" sz="2000" b="0" i="0">
                          <a:solidFill>
                            <a:schemeClr val="bg1"/>
                          </a:solidFill>
                          <a:effectLst/>
                          <a:latin typeface="Century Gothic"/>
                        </a:rPr>
                        <a:t>​</a:t>
                      </a: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566435198"/>
                  </a:ext>
                </a:extLst>
              </a:tr>
              <a:tr h="337005">
                <a:tc>
                  <a:txBody>
                    <a:bodyPr/>
                    <a:lstStyle/>
                    <a:p>
                      <a:pPr algn="l" fontAlgn="base">
                        <a:lnSpc>
                          <a:spcPts val="3075"/>
                        </a:lnSpc>
                        <a:buNone/>
                      </a:pPr>
                      <a:r>
                        <a:rPr lang="en-US" sz="1800" b="0" i="0">
                          <a:solidFill>
                            <a:schemeClr val="tx1"/>
                          </a:solidFill>
                          <a:effectLst/>
                          <a:latin typeface="Century Gothic"/>
                        </a:rPr>
                        <a:t>Application reopened</a:t>
                      </a: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lnSpc>
                          <a:spcPts val="3075"/>
                        </a:lnSpc>
                        <a:buNone/>
                      </a:pPr>
                      <a:r>
                        <a:rPr lang="en-US" sz="1800" b="0" i="0">
                          <a:solidFill>
                            <a:schemeClr val="tx1"/>
                          </a:solidFill>
                          <a:effectLst/>
                          <a:latin typeface="Century Gothic"/>
                        </a:rPr>
                        <a:t>July 11, 2025​</a:t>
                      </a: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0619441"/>
                  </a:ext>
                </a:extLst>
              </a:tr>
              <a:tr h="475147">
                <a:tc>
                  <a:txBody>
                    <a:bodyPr/>
                    <a:lstStyle/>
                    <a:p>
                      <a:pPr algn="l" fontAlgn="base">
                        <a:lnSpc>
                          <a:spcPts val="3075"/>
                        </a:lnSpc>
                        <a:buNone/>
                      </a:pPr>
                      <a:r>
                        <a:rPr lang="en-US" sz="1800" b="0" i="0">
                          <a:solidFill>
                            <a:schemeClr val="tx1"/>
                          </a:solidFill>
                          <a:effectLst/>
                          <a:latin typeface="Century Gothic"/>
                        </a:rPr>
                        <a:t>Application closed​</a:t>
                      </a: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ase">
                        <a:lnSpc>
                          <a:spcPts val="3075"/>
                        </a:lnSpc>
                        <a:buNone/>
                      </a:pPr>
                      <a:r>
                        <a:rPr lang="en-US" sz="1800" b="0" i="0">
                          <a:solidFill>
                            <a:schemeClr val="tx1"/>
                          </a:solidFill>
                          <a:effectLst/>
                          <a:latin typeface="Century Gothic"/>
                        </a:rPr>
                        <a:t>July 17, 2025 – 6:00 p.m. PT​</a:t>
                      </a: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11792168"/>
                  </a:ext>
                </a:extLst>
              </a:tr>
              <a:tr h="341389">
                <a:tc gridSpan="2">
                  <a:txBody>
                    <a:bodyPr/>
                    <a:lstStyle/>
                    <a:p>
                      <a:pPr algn="ctr" fontAlgn="base">
                        <a:lnSpc>
                          <a:spcPts val="3075"/>
                        </a:lnSpc>
                        <a:buNone/>
                      </a:pPr>
                      <a:r>
                        <a:rPr lang="en-US" sz="2000" b="1" i="0">
                          <a:solidFill>
                            <a:schemeClr val="bg1"/>
                          </a:solidFill>
                          <a:effectLst/>
                          <a:latin typeface="Century Gothic"/>
                        </a:rPr>
                        <a:t>Benefit of the Bargain Round (Subgrantee Selection)</a:t>
                      </a:r>
                      <a:r>
                        <a:rPr lang="en-US" sz="2000" b="0" i="0">
                          <a:solidFill>
                            <a:schemeClr val="bg1"/>
                          </a:solidFill>
                          <a:effectLst/>
                          <a:latin typeface="Century Gothic"/>
                        </a:rPr>
                        <a:t>​</a:t>
                      </a: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3264575151"/>
                  </a:ext>
                </a:extLst>
              </a:tr>
              <a:tr h="337005">
                <a:tc>
                  <a:txBody>
                    <a:bodyPr/>
                    <a:lstStyle/>
                    <a:p>
                      <a:pPr algn="l" fontAlgn="base">
                        <a:lnSpc>
                          <a:spcPts val="3075"/>
                        </a:lnSpc>
                        <a:buNone/>
                      </a:pPr>
                      <a:r>
                        <a:rPr lang="en-US" sz="1800" b="0" i="0">
                          <a:solidFill>
                            <a:schemeClr val="tx1"/>
                          </a:solidFill>
                          <a:effectLst/>
                          <a:latin typeface="Century Gothic"/>
                        </a:rPr>
                        <a:t>Application reopens​</a:t>
                      </a: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lnSpc>
                          <a:spcPts val="3075"/>
                        </a:lnSpc>
                        <a:buNone/>
                      </a:pPr>
                      <a:r>
                        <a:rPr lang="en-US" sz="1800" b="0" i="0">
                          <a:solidFill>
                            <a:schemeClr val="tx1"/>
                          </a:solidFill>
                          <a:effectLst/>
                          <a:latin typeface="Century Gothic"/>
                        </a:rPr>
                        <a:t>July 19, 2025​</a:t>
                      </a: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6985819"/>
                  </a:ext>
                </a:extLst>
              </a:tr>
              <a:tr h="475147">
                <a:tc>
                  <a:txBody>
                    <a:bodyPr/>
                    <a:lstStyle/>
                    <a:p>
                      <a:pPr algn="l" fontAlgn="base">
                        <a:lnSpc>
                          <a:spcPts val="3075"/>
                        </a:lnSpc>
                        <a:buNone/>
                      </a:pPr>
                      <a:r>
                        <a:rPr lang="en-US" sz="1800" b="0" i="0">
                          <a:solidFill>
                            <a:schemeClr val="tx1"/>
                          </a:solidFill>
                          <a:effectLst/>
                          <a:latin typeface="Century Gothic"/>
                        </a:rPr>
                        <a:t>Application closes​</a:t>
                      </a: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ase">
                        <a:lnSpc>
                          <a:spcPts val="3075"/>
                        </a:lnSpc>
                        <a:buNone/>
                      </a:pPr>
                      <a:r>
                        <a:rPr lang="en-US" sz="1800" b="0" i="0">
                          <a:solidFill>
                            <a:schemeClr val="tx1"/>
                          </a:solidFill>
                          <a:effectLst/>
                          <a:latin typeface="Century Gothic"/>
                        </a:rPr>
                        <a:t>August 2</a:t>
                      </a:r>
                      <a:r>
                        <a:rPr lang="en-US" sz="1800" b="0" i="0">
                          <a:solidFill>
                            <a:schemeClr val="tx1"/>
                          </a:solidFill>
                          <a:effectLst/>
                          <a:latin typeface="+mn-lt"/>
                        </a:rPr>
                        <a:t>, 2025 – </a:t>
                      </a:r>
                      <a:r>
                        <a:rPr lang="en-US" sz="1800" b="0" i="0">
                          <a:solidFill>
                            <a:schemeClr val="tx1"/>
                          </a:solidFill>
                          <a:effectLst/>
                          <a:latin typeface="Century Gothic"/>
                        </a:rPr>
                        <a:t>6:00 p.m. PT​</a:t>
                      </a: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20901691"/>
                  </a:ext>
                </a:extLst>
              </a:tr>
              <a:tr h="645747">
                <a:tc>
                  <a:txBody>
                    <a:bodyPr/>
                    <a:lstStyle/>
                    <a:p>
                      <a:pPr algn="l" fontAlgn="base">
                        <a:lnSpc>
                          <a:spcPts val="3075"/>
                        </a:lnSpc>
                        <a:buNone/>
                      </a:pPr>
                      <a:r>
                        <a:rPr lang="en-US" sz="1800" b="0" i="0">
                          <a:solidFill>
                            <a:schemeClr val="tx1"/>
                          </a:solidFill>
                          <a:effectLst/>
                          <a:latin typeface="Century Gothic"/>
                        </a:rPr>
                        <a:t>Comments on draft Resolution and Final Proposal due​</a:t>
                      </a: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lnSpc>
                          <a:spcPts val="3075"/>
                        </a:lnSpc>
                        <a:buNone/>
                      </a:pPr>
                      <a:r>
                        <a:rPr lang="en-US" sz="1800" b="0" i="0">
                          <a:solidFill>
                            <a:schemeClr val="tx1"/>
                          </a:solidFill>
                          <a:effectLst/>
                          <a:latin typeface="Century Gothic"/>
                        </a:rPr>
                        <a:t>Shortened comment period​</a:t>
                      </a:r>
                      <a:endParaRPr lang="en-US" sz="1800" b="0" i="0">
                        <a:solidFill>
                          <a:schemeClr val="tx1"/>
                        </a:solidFill>
                        <a:effectLst/>
                      </a:endParaRPr>
                    </a:p>
                  </a:txBody>
                  <a:tcPr marL="82442" marR="82442" marT="41221" marB="412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9845236"/>
                  </a:ext>
                </a:extLst>
              </a:tr>
            </a:tbl>
          </a:graphicData>
        </a:graphic>
      </p:graphicFrame>
    </p:spTree>
    <p:extLst>
      <p:ext uri="{BB962C8B-B14F-4D97-AF65-F5344CB8AC3E}">
        <p14:creationId xmlns:p14="http://schemas.microsoft.com/office/powerpoint/2010/main" val="2395280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AC012-1C33-043B-3887-4BE3A9E9E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AA1C0E-94D1-3313-AB83-3391480EEF97}"/>
              </a:ext>
            </a:extLst>
          </p:cNvPr>
          <p:cNvSpPr>
            <a:spLocks noGrp="1"/>
          </p:cNvSpPr>
          <p:nvPr>
            <p:ph type="title"/>
          </p:nvPr>
        </p:nvSpPr>
        <p:spPr>
          <a:xfrm>
            <a:off x="1295400" y="3105099"/>
            <a:ext cx="9601200" cy="1009702"/>
          </a:xfrm>
        </p:spPr>
        <p:txBody>
          <a:bodyPr>
            <a:noAutofit/>
          </a:bodyPr>
          <a:lstStyle/>
          <a:p>
            <a:r>
              <a:rPr lang="en-US"/>
              <a:t>3. Priority Broadband applications</a:t>
            </a:r>
          </a:p>
        </p:txBody>
      </p:sp>
      <p:sp>
        <p:nvSpPr>
          <p:cNvPr id="4" name="Slide Number Placeholder 3">
            <a:extLst>
              <a:ext uri="{FF2B5EF4-FFF2-40B4-BE49-F238E27FC236}">
                <a16:creationId xmlns:a16="http://schemas.microsoft.com/office/drawing/2014/main" id="{BFABB7D5-8805-EE99-9FB0-96EAA7769D2C}"/>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1548859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FD23D-58D1-DE8C-BD40-5C786C1C70B2}"/>
              </a:ext>
            </a:extLst>
          </p:cNvPr>
          <p:cNvSpPr>
            <a:spLocks noGrp="1"/>
          </p:cNvSpPr>
          <p:nvPr>
            <p:ph type="title"/>
          </p:nvPr>
        </p:nvSpPr>
        <p:spPr>
          <a:xfrm>
            <a:off x="609600" y="365125"/>
            <a:ext cx="10972800" cy="1236663"/>
          </a:xfrm>
        </p:spPr>
        <p:txBody>
          <a:bodyPr/>
          <a:lstStyle/>
          <a:p>
            <a:r>
              <a:rPr lang="en-US"/>
              <a:t>Determining which projects are “Priority”</a:t>
            </a:r>
          </a:p>
        </p:txBody>
      </p:sp>
      <p:sp>
        <p:nvSpPr>
          <p:cNvPr id="3" name="Content Placeholder 2">
            <a:extLst>
              <a:ext uri="{FF2B5EF4-FFF2-40B4-BE49-F238E27FC236}">
                <a16:creationId xmlns:a16="http://schemas.microsoft.com/office/drawing/2014/main" id="{077E471F-820D-655C-049E-6096DF4B5F02}"/>
              </a:ext>
            </a:extLst>
          </p:cNvPr>
          <p:cNvSpPr>
            <a:spLocks noGrp="1"/>
          </p:cNvSpPr>
          <p:nvPr>
            <p:ph idx="1"/>
          </p:nvPr>
        </p:nvSpPr>
        <p:spPr/>
        <p:txBody>
          <a:bodyPr vert="horz" lIns="0" tIns="45720" rIns="91440" bIns="45720" rtlCol="0" anchor="t">
            <a:noAutofit/>
          </a:bodyPr>
          <a:lstStyle/>
          <a:p>
            <a:pPr marL="0" indent="0">
              <a:buNone/>
            </a:pPr>
            <a:r>
              <a:rPr lang="en-US" sz="1800" b="1"/>
              <a:t>The Policy Notice provides the following definition for “Priority Broadband Project”</a:t>
            </a:r>
          </a:p>
          <a:p>
            <a:pPr lvl="1">
              <a:buFont typeface="Courier New" panose="02070309020205020404" pitchFamily="49" charset="0"/>
              <a:buChar char="o"/>
            </a:pPr>
            <a:r>
              <a:rPr lang="en-US" sz="1800">
                <a:cs typeface="Gill Sans"/>
              </a:rPr>
              <a:t>The term “Priority Broadband Project” means a project that provides broadband service at speeds of no less than 100 megabits per second for downloads and 20 megabits per second for uploads, has a latency less than or equal to 100 milliseconds, and can easily scale speeds over time to meet the evolving connectivity needs of households and businesses and support the deployment of 5G, successor wireless technologies, and other advance services</a:t>
            </a:r>
          </a:p>
          <a:p>
            <a:pPr marL="0" indent="0">
              <a:buNone/>
            </a:pPr>
            <a:r>
              <a:rPr lang="en-US" sz="1800" b="1">
                <a:cs typeface="Gill Sans"/>
              </a:rPr>
              <a:t>The Policy Notice also requires a revised approach to identifying priority broadband projects</a:t>
            </a:r>
          </a:p>
          <a:p>
            <a:pPr lvl="1">
              <a:buFont typeface="Courier New" panose="02070309020205020404" pitchFamily="49" charset="0"/>
              <a:buChar char="o"/>
            </a:pPr>
            <a:r>
              <a:rPr lang="en-US" sz="1800">
                <a:cs typeface="Gill Sans"/>
              </a:rPr>
              <a:t>BEAD applications will be evaluated against the “Priority Broadband” definition on a per-project basis, not on the basis of a specific technology type</a:t>
            </a:r>
            <a:endParaRPr lang="en-US" sz="1800"/>
          </a:p>
          <a:p>
            <a:pPr marL="0" indent="0">
              <a:buNone/>
            </a:pPr>
            <a:r>
              <a:rPr lang="en-US" sz="1800" b="1">
                <a:cs typeface="Gill Sans"/>
              </a:rPr>
              <a:t>All technologies are now eligible for Priority consideration</a:t>
            </a:r>
          </a:p>
          <a:p>
            <a:pPr lvl="1">
              <a:buFont typeface="Courier New" panose="02070309020205020404" pitchFamily="49" charset="0"/>
              <a:buChar char="o"/>
            </a:pPr>
            <a:r>
              <a:rPr lang="en-US" sz="1800">
                <a:cs typeface="Gill Sans"/>
              </a:rPr>
              <a:t>Fiber-optic, cable modem/hybrid fiber-coaxial, low-Earth orbit (LEO) satellite services, terrestrial fixed wireless (licensed, unlicensed, or hybrid spectrum) </a:t>
            </a:r>
            <a:endParaRPr lang="en-US" sz="1800"/>
          </a:p>
          <a:p>
            <a:pPr marL="339725" lvl="1" indent="0">
              <a:buNone/>
            </a:pPr>
            <a:endParaRPr lang="en-US">
              <a:cs typeface="Gill Sans"/>
            </a:endParaRPr>
          </a:p>
          <a:p>
            <a:pPr lvl="1"/>
            <a:endParaRPr lang="en-US"/>
          </a:p>
          <a:p>
            <a:endParaRPr lang="en-US" sz="2600">
              <a:cs typeface="Gill Sans"/>
            </a:endParaRPr>
          </a:p>
          <a:p>
            <a:pPr lvl="1"/>
            <a:endParaRPr lang="en-US"/>
          </a:p>
        </p:txBody>
      </p:sp>
      <p:sp>
        <p:nvSpPr>
          <p:cNvPr id="4" name="Slide Number Placeholder 3">
            <a:extLst>
              <a:ext uri="{FF2B5EF4-FFF2-40B4-BE49-F238E27FC236}">
                <a16:creationId xmlns:a16="http://schemas.microsoft.com/office/drawing/2014/main" id="{F607D92F-7B81-7981-96A8-5750FEFE942A}"/>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3614111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AA42-B78E-BB67-CCCC-D129AC56215C}"/>
              </a:ext>
            </a:extLst>
          </p:cNvPr>
          <p:cNvSpPr>
            <a:spLocks noGrp="1"/>
          </p:cNvSpPr>
          <p:nvPr>
            <p:ph type="title"/>
          </p:nvPr>
        </p:nvSpPr>
        <p:spPr/>
        <p:txBody>
          <a:bodyPr/>
          <a:lstStyle/>
          <a:p>
            <a:r>
              <a:rPr lang="en-US" sz="3200"/>
              <a:t>Questions in the Project Application for determining whether a proposed application is “Priority”</a:t>
            </a:r>
          </a:p>
        </p:txBody>
      </p:sp>
      <p:sp>
        <p:nvSpPr>
          <p:cNvPr id="4" name="Slide Number Placeholder 3">
            <a:extLst>
              <a:ext uri="{FF2B5EF4-FFF2-40B4-BE49-F238E27FC236}">
                <a16:creationId xmlns:a16="http://schemas.microsoft.com/office/drawing/2014/main" id="{6840DA44-DE3E-E1F4-00B6-21ED8E2723F2}"/>
              </a:ext>
            </a:extLst>
          </p:cNvPr>
          <p:cNvSpPr>
            <a:spLocks noGrp="1"/>
          </p:cNvSpPr>
          <p:nvPr>
            <p:ph type="sldNum" sz="quarter" idx="12"/>
          </p:nvPr>
        </p:nvSpPr>
        <p:spPr/>
        <p:txBody>
          <a:bodyPr/>
          <a:lstStyle/>
          <a:p>
            <a:fld id="{1C4126A1-9282-4A82-AC02-A59AF4A969C8}" type="slidenum">
              <a:rPr lang="en-US" smtClean="0"/>
              <a:t>15</a:t>
            </a:fld>
            <a:endParaRPr lang="en-US"/>
          </a:p>
        </p:txBody>
      </p:sp>
      <p:sp>
        <p:nvSpPr>
          <p:cNvPr id="5" name="Content Placeholder 20">
            <a:extLst>
              <a:ext uri="{FF2B5EF4-FFF2-40B4-BE49-F238E27FC236}">
                <a16:creationId xmlns:a16="http://schemas.microsoft.com/office/drawing/2014/main" id="{EB32F292-D2F5-B04E-2572-6F3C09E29CE5}"/>
              </a:ext>
            </a:extLst>
          </p:cNvPr>
          <p:cNvSpPr txBox="1">
            <a:spLocks/>
          </p:cNvSpPr>
          <p:nvPr/>
        </p:nvSpPr>
        <p:spPr>
          <a:xfrm>
            <a:off x="2246376" y="2593797"/>
            <a:ext cx="3429000" cy="2215948"/>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sp>
        <p:nvSpPr>
          <p:cNvPr id="6" name="Content Placeholder 21">
            <a:extLst>
              <a:ext uri="{FF2B5EF4-FFF2-40B4-BE49-F238E27FC236}">
                <a16:creationId xmlns:a16="http://schemas.microsoft.com/office/drawing/2014/main" id="{0C7CAACD-7153-47A7-6FB3-46AD12B8301A}"/>
              </a:ext>
            </a:extLst>
          </p:cNvPr>
          <p:cNvSpPr txBox="1">
            <a:spLocks/>
          </p:cNvSpPr>
          <p:nvPr/>
        </p:nvSpPr>
        <p:spPr>
          <a:xfrm>
            <a:off x="6009132" y="2593799"/>
            <a:ext cx="3429000" cy="2215946"/>
          </a:xfrm>
          <a:prstGeom prst="rect">
            <a:avLst/>
          </a:prstGeom>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sp>
        <p:nvSpPr>
          <p:cNvPr id="7" name="Oval 6">
            <a:extLst>
              <a:ext uri="{FF2B5EF4-FFF2-40B4-BE49-F238E27FC236}">
                <a16:creationId xmlns:a16="http://schemas.microsoft.com/office/drawing/2014/main" id="{863B739F-7A45-6D3A-12CD-69BD9A48C690}"/>
              </a:ext>
            </a:extLst>
          </p:cNvPr>
          <p:cNvSpPr/>
          <p:nvPr/>
        </p:nvSpPr>
        <p:spPr>
          <a:xfrm>
            <a:off x="3694137" y="2249002"/>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55">
            <a:extLst>
              <a:ext uri="{FF2B5EF4-FFF2-40B4-BE49-F238E27FC236}">
                <a16:creationId xmlns:a16="http://schemas.microsoft.com/office/drawing/2014/main" id="{6CA87BC9-75D6-0AB5-25AE-03557BB47197}"/>
              </a:ext>
            </a:extLst>
          </p:cNvPr>
          <p:cNvSpPr txBox="1"/>
          <p:nvPr/>
        </p:nvSpPr>
        <p:spPr>
          <a:xfrm>
            <a:off x="3745604" y="2255222"/>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1</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sp>
        <p:nvSpPr>
          <p:cNvPr id="9" name="Oval 8">
            <a:extLst>
              <a:ext uri="{FF2B5EF4-FFF2-40B4-BE49-F238E27FC236}">
                <a16:creationId xmlns:a16="http://schemas.microsoft.com/office/drawing/2014/main" id="{3A402322-7FE7-3486-CBA1-A36C0305A918}"/>
              </a:ext>
            </a:extLst>
          </p:cNvPr>
          <p:cNvSpPr/>
          <p:nvPr/>
        </p:nvSpPr>
        <p:spPr>
          <a:xfrm>
            <a:off x="7456893" y="2236041"/>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TextBox 55">
            <a:extLst>
              <a:ext uri="{FF2B5EF4-FFF2-40B4-BE49-F238E27FC236}">
                <a16:creationId xmlns:a16="http://schemas.microsoft.com/office/drawing/2014/main" id="{C8D2C08C-A827-7E30-3DAD-DC7AE985901B}"/>
              </a:ext>
            </a:extLst>
          </p:cNvPr>
          <p:cNvSpPr txBox="1"/>
          <p:nvPr/>
        </p:nvSpPr>
        <p:spPr>
          <a:xfrm>
            <a:off x="7508360" y="2235822"/>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2</a:t>
            </a:r>
            <a:endParaRPr lang="en-US" sz="2800" b="1" i="0" u="none" strike="noStrike" cap="none" spc="0" normalizeH="0" baseline="0">
              <a:ln>
                <a:noFill/>
              </a:ln>
              <a:solidFill>
                <a:srgbClr val="000000"/>
              </a:solidFill>
              <a:effectLst/>
              <a:uFillTx/>
              <a:latin typeface="Century Gothic"/>
              <a:ea typeface="Helvetica Neue"/>
              <a:cs typeface="Helvetica Neue"/>
            </a:endParaRPr>
          </a:p>
        </p:txBody>
      </p:sp>
      <p:sp>
        <p:nvSpPr>
          <p:cNvPr id="11" name="TextBox 10">
            <a:extLst>
              <a:ext uri="{FF2B5EF4-FFF2-40B4-BE49-F238E27FC236}">
                <a16:creationId xmlns:a16="http://schemas.microsoft.com/office/drawing/2014/main" id="{346FBD4D-967B-0F70-498F-BAF50A534C11}"/>
              </a:ext>
            </a:extLst>
          </p:cNvPr>
          <p:cNvSpPr txBox="1"/>
          <p:nvPr/>
        </p:nvSpPr>
        <p:spPr>
          <a:xfrm>
            <a:off x="2333244" y="2858720"/>
            <a:ext cx="3255264" cy="1815882"/>
          </a:xfrm>
          <a:prstGeom prst="rect">
            <a:avLst/>
          </a:prstGeom>
          <a:noFill/>
        </p:spPr>
        <p:txBody>
          <a:bodyPr wrap="square" lIns="91440" tIns="45720" rIns="91440" bIns="45720" anchor="t">
            <a:spAutoFit/>
          </a:bodyPr>
          <a:lstStyle/>
          <a:p>
            <a:pPr algn="ctr"/>
            <a:r>
              <a:rPr lang="en-US" sz="1600"/>
              <a:t>The Project Application will request information about each proposed project’s network design to allow the CPUC to determine whether the application meets the definition of a Priority project</a:t>
            </a:r>
          </a:p>
        </p:txBody>
      </p:sp>
      <p:sp>
        <p:nvSpPr>
          <p:cNvPr id="12" name="TextBox 11">
            <a:extLst>
              <a:ext uri="{FF2B5EF4-FFF2-40B4-BE49-F238E27FC236}">
                <a16:creationId xmlns:a16="http://schemas.microsoft.com/office/drawing/2014/main" id="{399EC7F6-EC26-133B-7FB5-F3189BF6876B}"/>
              </a:ext>
            </a:extLst>
          </p:cNvPr>
          <p:cNvSpPr txBox="1"/>
          <p:nvPr/>
        </p:nvSpPr>
        <p:spPr>
          <a:xfrm>
            <a:off x="6118860" y="2856263"/>
            <a:ext cx="3209544" cy="1815882"/>
          </a:xfrm>
          <a:prstGeom prst="rect">
            <a:avLst/>
          </a:prstGeom>
          <a:noFill/>
        </p:spPr>
        <p:txBody>
          <a:bodyPr wrap="square" lIns="91440" tIns="45720" rIns="91440" bIns="45720" anchor="t">
            <a:spAutoFit/>
          </a:bodyPr>
          <a:lstStyle/>
          <a:p>
            <a:pPr algn="ctr"/>
            <a:r>
              <a:rPr lang="en-US" sz="1600"/>
              <a:t>The application will contain evidence templates for applicants to download and complete with necessary information about the proposed project’s network design and specifications</a:t>
            </a:r>
          </a:p>
        </p:txBody>
      </p:sp>
    </p:spTree>
    <p:extLst>
      <p:ext uri="{BB962C8B-B14F-4D97-AF65-F5344CB8AC3E}">
        <p14:creationId xmlns:p14="http://schemas.microsoft.com/office/powerpoint/2010/main" val="376642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91D3-9CFD-5382-8A42-E48783C915CA}"/>
              </a:ext>
            </a:extLst>
          </p:cNvPr>
          <p:cNvSpPr>
            <a:spLocks noGrp="1"/>
          </p:cNvSpPr>
          <p:nvPr>
            <p:ph type="title"/>
          </p:nvPr>
        </p:nvSpPr>
        <p:spPr>
          <a:xfrm>
            <a:off x="609600" y="227965"/>
            <a:ext cx="10972800" cy="820331"/>
          </a:xfrm>
        </p:spPr>
        <p:txBody>
          <a:bodyPr/>
          <a:lstStyle/>
          <a:p>
            <a:r>
              <a:rPr lang="en-US"/>
              <a:t>Priority project data templates</a:t>
            </a:r>
          </a:p>
        </p:txBody>
      </p:sp>
      <p:sp>
        <p:nvSpPr>
          <p:cNvPr id="4" name="Slide Number Placeholder 3">
            <a:extLst>
              <a:ext uri="{FF2B5EF4-FFF2-40B4-BE49-F238E27FC236}">
                <a16:creationId xmlns:a16="http://schemas.microsoft.com/office/drawing/2014/main" id="{9F0B42B9-A89D-C42C-5C41-749DE2A29DF3}"/>
              </a:ext>
            </a:extLst>
          </p:cNvPr>
          <p:cNvSpPr>
            <a:spLocks noGrp="1"/>
          </p:cNvSpPr>
          <p:nvPr>
            <p:ph type="sldNum" sz="quarter" idx="12"/>
          </p:nvPr>
        </p:nvSpPr>
        <p:spPr/>
        <p:txBody>
          <a:bodyPr/>
          <a:lstStyle/>
          <a:p>
            <a:fld id="{1C4126A1-9282-4A82-AC02-A59AF4A969C8}" type="slidenum">
              <a:rPr lang="en-US" smtClean="0"/>
              <a:t>16</a:t>
            </a:fld>
            <a:endParaRPr lang="en-US"/>
          </a:p>
        </p:txBody>
      </p:sp>
      <p:sp>
        <p:nvSpPr>
          <p:cNvPr id="5" name="TextBox 4">
            <a:extLst>
              <a:ext uri="{FF2B5EF4-FFF2-40B4-BE49-F238E27FC236}">
                <a16:creationId xmlns:a16="http://schemas.microsoft.com/office/drawing/2014/main" id="{773ED488-F8D6-27DA-8A99-E3CB6E815995}"/>
              </a:ext>
            </a:extLst>
          </p:cNvPr>
          <p:cNvSpPr txBox="1"/>
          <p:nvPr/>
        </p:nvSpPr>
        <p:spPr>
          <a:xfrm>
            <a:off x="510904" y="1146771"/>
            <a:ext cx="11064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437AB4"/>
                </a:solidFill>
                <a:effectLst/>
                <a:uLnTx/>
                <a:uFillTx/>
                <a:latin typeface="Century Gothic" panose="020F0302020204030204"/>
                <a:ea typeface="+mn-ea"/>
                <a:cs typeface="+mn-cs"/>
              </a:rPr>
              <a:t>All applicants must complete and submit templates for each technology type employed in </a:t>
            </a:r>
            <a:r>
              <a:rPr lang="en-US" b="1">
                <a:solidFill>
                  <a:srgbClr val="437AB4"/>
                </a:solidFill>
                <a:latin typeface="Century Gothic" panose="020F0302020204030204"/>
              </a:rPr>
              <a:t>each</a:t>
            </a:r>
            <a:r>
              <a:rPr kumimoji="0" lang="en-US" b="1" i="0" u="none" strike="noStrike" kern="1200" cap="none" spc="0" normalizeH="0" baseline="0" noProof="0">
                <a:ln>
                  <a:noFill/>
                </a:ln>
                <a:solidFill>
                  <a:srgbClr val="437AB4"/>
                </a:solidFill>
                <a:effectLst/>
                <a:uLnTx/>
                <a:uFillTx/>
                <a:latin typeface="Century Gothic" panose="020F0302020204030204"/>
                <a:ea typeface="+mn-ea"/>
                <a:cs typeface="+mn-cs"/>
              </a:rPr>
              <a:t> proposed project</a:t>
            </a:r>
          </a:p>
        </p:txBody>
      </p:sp>
      <p:sp>
        <p:nvSpPr>
          <p:cNvPr id="6" name="Text Placeholder 4">
            <a:extLst>
              <a:ext uri="{FF2B5EF4-FFF2-40B4-BE49-F238E27FC236}">
                <a16:creationId xmlns:a16="http://schemas.microsoft.com/office/drawing/2014/main" id="{EEED181D-69AE-639E-891C-06B8D6EA2216}"/>
              </a:ext>
            </a:extLst>
          </p:cNvPr>
          <p:cNvSpPr txBox="1">
            <a:spLocks/>
          </p:cNvSpPr>
          <p:nvPr/>
        </p:nvSpPr>
        <p:spPr>
          <a:xfrm>
            <a:off x="510903" y="1942832"/>
            <a:ext cx="11822863" cy="515308"/>
          </a:xfrm>
          <a:prstGeom prst="rect">
            <a:avLst/>
          </a:prstGeom>
        </p:spPr>
        <p:txBody>
          <a:bodyPr lIns="91440" tIns="45720" rIns="91440" bIns="45720" anchor="t">
            <a:noAutofit/>
          </a:bodyPr>
          <a:lstStyle>
            <a:lvl1pPr marL="228594" indent="-228594" algn="l" defTabSz="914377" rtl="0" eaLnBrk="1" latinLnBrk="0" hangingPunct="1">
              <a:lnSpc>
                <a:spcPct val="100000"/>
              </a:lnSpc>
              <a:spcBef>
                <a:spcPts val="600"/>
              </a:spcBef>
              <a:spcAft>
                <a:spcPts val="600"/>
              </a:spcAft>
              <a:buFont typeface="Arial" panose="020B0604020202020204" pitchFamily="34" charset="0"/>
              <a:buChar char="•"/>
              <a:defRPr sz="2800" b="1" kern="1200">
                <a:solidFill>
                  <a:schemeClr val="tx1"/>
                </a:solidFill>
                <a:latin typeface="Roboto Slab" pitchFamily="2" charset="0"/>
                <a:ea typeface="Roboto Slab" pitchFamily="2" charset="0"/>
                <a:cs typeface="+mn-cs"/>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Roboto Slab" pitchFamily="2" charset="0"/>
                <a:ea typeface="Roboto Slab" pitchFamily="2" charset="0"/>
                <a:cs typeface="+mn-cs"/>
              </a:defRPr>
            </a:lvl2pPr>
            <a:lvl3pPr marL="1142971" indent="-228594" algn="l" defTabSz="914377"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Roboto Slab" pitchFamily="2" charset="0"/>
                <a:ea typeface="Roboto Slab" pitchFamily="2" charset="0"/>
                <a:cs typeface="+mn-cs"/>
              </a:defRPr>
            </a:lvl3pPr>
            <a:lvl4pPr marL="1600160"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Roboto Slab" pitchFamily="2" charset="0"/>
                <a:ea typeface="Roboto Slab" pitchFamily="2" charset="0"/>
                <a:cs typeface="+mn-cs"/>
              </a:defRPr>
            </a:lvl4pPr>
            <a:lvl5pPr marL="2057349"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Roboto Slab" pitchFamily="2" charset="0"/>
                <a:ea typeface="Roboto Slab"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a:latin typeface="+mn-lt"/>
              </a:rPr>
              <a:t>Each template has an associated instruction manual; both will</a:t>
            </a:r>
            <a:r>
              <a:rPr lang="en-US" sz="1600" b="0">
                <a:latin typeface="+mn-lt"/>
                <a:cs typeface="Gill Sans"/>
              </a:rPr>
              <a:t> be linked within the portal </a:t>
            </a:r>
          </a:p>
          <a:p>
            <a:pPr>
              <a:spcBef>
                <a:spcPts val="0"/>
              </a:spcBef>
              <a:spcAft>
                <a:spcPts val="300"/>
              </a:spcAft>
            </a:pPr>
            <a:r>
              <a:rPr lang="en-US" sz="1600" b="0">
                <a:latin typeface="+mn-lt"/>
                <a:cs typeface="Gill Sans"/>
              </a:rPr>
              <a:t>Applicants that propose a mix of technologies for a project will need to complete a template for each technology</a:t>
            </a:r>
          </a:p>
        </p:txBody>
      </p:sp>
      <p:sp>
        <p:nvSpPr>
          <p:cNvPr id="23" name="Rectangle 22">
            <a:extLst>
              <a:ext uri="{FF2B5EF4-FFF2-40B4-BE49-F238E27FC236}">
                <a16:creationId xmlns:a16="http://schemas.microsoft.com/office/drawing/2014/main" id="{D45204EF-77B8-8226-9B83-509DB93097A2}"/>
              </a:ext>
            </a:extLst>
          </p:cNvPr>
          <p:cNvSpPr/>
          <p:nvPr/>
        </p:nvSpPr>
        <p:spPr>
          <a:xfrm>
            <a:off x="410207" y="2866650"/>
            <a:ext cx="2195907" cy="3315864"/>
          </a:xfrm>
          <a:prstGeom prst="rect">
            <a:avLst/>
          </a:prstGeom>
          <a:solidFill>
            <a:schemeClr val="bg1"/>
          </a:solidFill>
          <a:ln w="28575" cap="flat">
            <a:solidFill>
              <a:srgbClr val="0069A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mn-ea"/>
              <a:cs typeface="+mn-cs"/>
              <a:sym typeface="Helvetica Neue Medium"/>
            </a:endParaRPr>
          </a:p>
        </p:txBody>
      </p:sp>
      <p:sp>
        <p:nvSpPr>
          <p:cNvPr id="24" name="Text Placeholder 4">
            <a:extLst>
              <a:ext uri="{FF2B5EF4-FFF2-40B4-BE49-F238E27FC236}">
                <a16:creationId xmlns:a16="http://schemas.microsoft.com/office/drawing/2014/main" id="{27BE1C67-7C55-345D-18F0-4B700E986A21}"/>
              </a:ext>
            </a:extLst>
          </p:cNvPr>
          <p:cNvSpPr txBox="1">
            <a:spLocks/>
          </p:cNvSpPr>
          <p:nvPr/>
        </p:nvSpPr>
        <p:spPr>
          <a:xfrm>
            <a:off x="408288" y="3025031"/>
            <a:ext cx="2199745" cy="685918"/>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1500" b="1">
                <a:latin typeface="+mj-lt"/>
                <a:ea typeface="Roboto Slab" pitchFamily="2" charset="0"/>
                <a:cs typeface="Roboto Slab" pitchFamily="2" charset="0"/>
              </a:rPr>
              <a:t>Low-Earth Orbit Satellite</a:t>
            </a:r>
          </a:p>
        </p:txBody>
      </p:sp>
      <p:cxnSp>
        <p:nvCxnSpPr>
          <p:cNvPr id="25" name="Straight Connector 24">
            <a:extLst>
              <a:ext uri="{FF2B5EF4-FFF2-40B4-BE49-F238E27FC236}">
                <a16:creationId xmlns:a16="http://schemas.microsoft.com/office/drawing/2014/main" id="{A5E8C3FD-D0C4-F1CE-F0B9-8F8410696DC0}"/>
              </a:ext>
            </a:extLst>
          </p:cNvPr>
          <p:cNvCxnSpPr>
            <a:cxnSpLocks/>
          </p:cNvCxnSpPr>
          <p:nvPr/>
        </p:nvCxnSpPr>
        <p:spPr>
          <a:xfrm>
            <a:off x="752513" y="3552735"/>
            <a:ext cx="1511294" cy="0"/>
          </a:xfrm>
          <a:prstGeom prst="line">
            <a:avLst/>
          </a:prstGeom>
          <a:noFill/>
          <a:ln w="28575"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
        <p:nvSpPr>
          <p:cNvPr id="26" name="Rectangle 25">
            <a:extLst>
              <a:ext uri="{FF2B5EF4-FFF2-40B4-BE49-F238E27FC236}">
                <a16:creationId xmlns:a16="http://schemas.microsoft.com/office/drawing/2014/main" id="{84E912E7-FDEA-8D95-0CB1-B8273D307471}"/>
              </a:ext>
            </a:extLst>
          </p:cNvPr>
          <p:cNvSpPr/>
          <p:nvPr/>
        </p:nvSpPr>
        <p:spPr>
          <a:xfrm>
            <a:off x="2710384" y="2879781"/>
            <a:ext cx="2195907" cy="3315864"/>
          </a:xfrm>
          <a:prstGeom prst="rect">
            <a:avLst/>
          </a:prstGeom>
          <a:solidFill>
            <a:schemeClr val="bg1"/>
          </a:solidFill>
          <a:ln w="28575" cap="flat">
            <a:solidFill>
              <a:srgbClr val="0069A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mn-ea"/>
              <a:cs typeface="+mn-cs"/>
              <a:sym typeface="Helvetica Neue Medium"/>
            </a:endParaRPr>
          </a:p>
        </p:txBody>
      </p:sp>
      <p:sp>
        <p:nvSpPr>
          <p:cNvPr id="27" name="Text Placeholder 4">
            <a:extLst>
              <a:ext uri="{FF2B5EF4-FFF2-40B4-BE49-F238E27FC236}">
                <a16:creationId xmlns:a16="http://schemas.microsoft.com/office/drawing/2014/main" id="{066CD959-9F04-5FA1-5FC4-F6C815D2F970}"/>
              </a:ext>
            </a:extLst>
          </p:cNvPr>
          <p:cNvSpPr txBox="1">
            <a:spLocks/>
          </p:cNvSpPr>
          <p:nvPr/>
        </p:nvSpPr>
        <p:spPr>
          <a:xfrm>
            <a:off x="2708465" y="3038162"/>
            <a:ext cx="2199745" cy="685918"/>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1500" b="1">
                <a:latin typeface="+mj-lt"/>
                <a:ea typeface="Roboto Slab" pitchFamily="2" charset="0"/>
                <a:cs typeface="Roboto Slab" pitchFamily="2" charset="0"/>
              </a:rPr>
              <a:t>Unlicensed Fixed Wireless</a:t>
            </a:r>
          </a:p>
        </p:txBody>
      </p:sp>
      <p:sp>
        <p:nvSpPr>
          <p:cNvPr id="28" name="Text Placeholder 4">
            <a:extLst>
              <a:ext uri="{FF2B5EF4-FFF2-40B4-BE49-F238E27FC236}">
                <a16:creationId xmlns:a16="http://schemas.microsoft.com/office/drawing/2014/main" id="{A07FDFD1-59D2-ACDE-9EB9-1AEBB8337BC9}"/>
              </a:ext>
            </a:extLst>
          </p:cNvPr>
          <p:cNvSpPr txBox="1">
            <a:spLocks/>
          </p:cNvSpPr>
          <p:nvPr/>
        </p:nvSpPr>
        <p:spPr>
          <a:xfrm>
            <a:off x="2722899" y="3610769"/>
            <a:ext cx="2170877" cy="2058005"/>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Logical network diagram </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Network assumptions, including interference</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Tower sites</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Sectors</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BSLs</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Uplink MCS table</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Downlink MCS table</a:t>
            </a:r>
          </a:p>
        </p:txBody>
      </p:sp>
      <p:sp>
        <p:nvSpPr>
          <p:cNvPr id="29" name="Rectangle 28">
            <a:extLst>
              <a:ext uri="{FF2B5EF4-FFF2-40B4-BE49-F238E27FC236}">
                <a16:creationId xmlns:a16="http://schemas.microsoft.com/office/drawing/2014/main" id="{FF5E4373-46A0-9564-046E-FF66D05AC59A}"/>
              </a:ext>
            </a:extLst>
          </p:cNvPr>
          <p:cNvSpPr/>
          <p:nvPr/>
        </p:nvSpPr>
        <p:spPr>
          <a:xfrm>
            <a:off x="5010561" y="2879781"/>
            <a:ext cx="2195907" cy="3315864"/>
          </a:xfrm>
          <a:prstGeom prst="rect">
            <a:avLst/>
          </a:prstGeom>
          <a:solidFill>
            <a:schemeClr val="bg1"/>
          </a:solidFill>
          <a:ln w="28575" cap="flat">
            <a:solidFill>
              <a:srgbClr val="0069A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mn-ea"/>
              <a:cs typeface="+mn-cs"/>
              <a:sym typeface="Helvetica Neue Medium"/>
            </a:endParaRPr>
          </a:p>
        </p:txBody>
      </p:sp>
      <p:sp>
        <p:nvSpPr>
          <p:cNvPr id="30" name="Text Placeholder 4">
            <a:extLst>
              <a:ext uri="{FF2B5EF4-FFF2-40B4-BE49-F238E27FC236}">
                <a16:creationId xmlns:a16="http://schemas.microsoft.com/office/drawing/2014/main" id="{D9A5FD82-6C64-2558-37A0-E454BCDD6758}"/>
              </a:ext>
            </a:extLst>
          </p:cNvPr>
          <p:cNvSpPr txBox="1">
            <a:spLocks/>
          </p:cNvSpPr>
          <p:nvPr/>
        </p:nvSpPr>
        <p:spPr>
          <a:xfrm>
            <a:off x="5008642" y="3038162"/>
            <a:ext cx="2199745" cy="685918"/>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1500" b="1">
                <a:latin typeface="+mj-lt"/>
                <a:ea typeface="Roboto Slab" pitchFamily="2" charset="0"/>
                <a:cs typeface="Roboto Slab" pitchFamily="2" charset="0"/>
              </a:rPr>
              <a:t>Licensed Fixed Wireless</a:t>
            </a:r>
          </a:p>
        </p:txBody>
      </p:sp>
      <p:sp>
        <p:nvSpPr>
          <p:cNvPr id="31" name="Text Placeholder 4">
            <a:extLst>
              <a:ext uri="{FF2B5EF4-FFF2-40B4-BE49-F238E27FC236}">
                <a16:creationId xmlns:a16="http://schemas.microsoft.com/office/drawing/2014/main" id="{C01EB33E-7BC3-559A-79C5-F820EFD121CF}"/>
              </a:ext>
            </a:extLst>
          </p:cNvPr>
          <p:cNvSpPr txBox="1">
            <a:spLocks/>
          </p:cNvSpPr>
          <p:nvPr/>
        </p:nvSpPr>
        <p:spPr>
          <a:xfrm>
            <a:off x="5033672" y="3610770"/>
            <a:ext cx="2149684" cy="1957926"/>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Logical network diagram</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Network assumptions</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Tower sites</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Sectors</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BSLs</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Uplink MCS table</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Downlink MCS table</a:t>
            </a:r>
          </a:p>
        </p:txBody>
      </p:sp>
      <p:cxnSp>
        <p:nvCxnSpPr>
          <p:cNvPr id="32" name="Straight Connector 31">
            <a:extLst>
              <a:ext uri="{FF2B5EF4-FFF2-40B4-BE49-F238E27FC236}">
                <a16:creationId xmlns:a16="http://schemas.microsoft.com/office/drawing/2014/main" id="{E3B563E7-BA8B-E1DF-A07E-A54EE454F963}"/>
              </a:ext>
            </a:extLst>
          </p:cNvPr>
          <p:cNvCxnSpPr>
            <a:cxnSpLocks/>
          </p:cNvCxnSpPr>
          <p:nvPr/>
        </p:nvCxnSpPr>
        <p:spPr>
          <a:xfrm>
            <a:off x="5352867" y="3565866"/>
            <a:ext cx="1511294" cy="0"/>
          </a:xfrm>
          <a:prstGeom prst="line">
            <a:avLst/>
          </a:prstGeom>
          <a:noFill/>
          <a:ln w="28575"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
        <p:nvSpPr>
          <p:cNvPr id="33" name="Rectangle 32">
            <a:extLst>
              <a:ext uri="{FF2B5EF4-FFF2-40B4-BE49-F238E27FC236}">
                <a16:creationId xmlns:a16="http://schemas.microsoft.com/office/drawing/2014/main" id="{F7BB3B0B-E542-BD3D-AB02-C06BEDA92940}"/>
              </a:ext>
            </a:extLst>
          </p:cNvPr>
          <p:cNvSpPr/>
          <p:nvPr/>
        </p:nvSpPr>
        <p:spPr>
          <a:xfrm>
            <a:off x="7323253" y="2892912"/>
            <a:ext cx="2195907" cy="3315864"/>
          </a:xfrm>
          <a:prstGeom prst="rect">
            <a:avLst/>
          </a:prstGeom>
          <a:solidFill>
            <a:schemeClr val="bg1"/>
          </a:solidFill>
          <a:ln w="28575" cap="flat">
            <a:solidFill>
              <a:srgbClr val="0069A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mn-ea"/>
              <a:cs typeface="+mn-cs"/>
              <a:sym typeface="Helvetica Neue Medium"/>
            </a:endParaRPr>
          </a:p>
        </p:txBody>
      </p:sp>
      <p:sp>
        <p:nvSpPr>
          <p:cNvPr id="34" name="Text Placeholder 4">
            <a:extLst>
              <a:ext uri="{FF2B5EF4-FFF2-40B4-BE49-F238E27FC236}">
                <a16:creationId xmlns:a16="http://schemas.microsoft.com/office/drawing/2014/main" id="{56401214-820C-F38D-7212-2644551C5004}"/>
              </a:ext>
            </a:extLst>
          </p:cNvPr>
          <p:cNvSpPr txBox="1">
            <a:spLocks/>
          </p:cNvSpPr>
          <p:nvPr/>
        </p:nvSpPr>
        <p:spPr>
          <a:xfrm>
            <a:off x="7321334" y="3051293"/>
            <a:ext cx="2199745" cy="685918"/>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1500" b="1">
                <a:latin typeface="+mj-lt"/>
                <a:ea typeface="Roboto Slab" pitchFamily="2" charset="0"/>
                <a:cs typeface="Roboto Slab" pitchFamily="2" charset="0"/>
              </a:rPr>
              <a:t>Hybrid Fiber-Coaxial</a:t>
            </a:r>
          </a:p>
        </p:txBody>
      </p:sp>
      <p:sp>
        <p:nvSpPr>
          <p:cNvPr id="35" name="Text Placeholder 4">
            <a:extLst>
              <a:ext uri="{FF2B5EF4-FFF2-40B4-BE49-F238E27FC236}">
                <a16:creationId xmlns:a16="http://schemas.microsoft.com/office/drawing/2014/main" id="{8BEFBF02-F49F-553A-BA4D-5A7A9BF04CDE}"/>
              </a:ext>
            </a:extLst>
          </p:cNvPr>
          <p:cNvSpPr txBox="1">
            <a:spLocks/>
          </p:cNvSpPr>
          <p:nvPr/>
        </p:nvSpPr>
        <p:spPr>
          <a:xfrm>
            <a:off x="7321334" y="3450164"/>
            <a:ext cx="2199744" cy="2648881"/>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Logical network diagram</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Access layer, including DOCSIS design</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Headend &amp; internet backbone connectivity</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Reliability &amp; quality of service</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Performance calculations</a:t>
            </a:r>
          </a:p>
        </p:txBody>
      </p:sp>
      <p:cxnSp>
        <p:nvCxnSpPr>
          <p:cNvPr id="36" name="Straight Connector 35">
            <a:extLst>
              <a:ext uri="{FF2B5EF4-FFF2-40B4-BE49-F238E27FC236}">
                <a16:creationId xmlns:a16="http://schemas.microsoft.com/office/drawing/2014/main" id="{88100E9F-8182-C8C9-1EBC-1B8BDC85A356}"/>
              </a:ext>
            </a:extLst>
          </p:cNvPr>
          <p:cNvCxnSpPr>
            <a:cxnSpLocks/>
          </p:cNvCxnSpPr>
          <p:nvPr/>
        </p:nvCxnSpPr>
        <p:spPr>
          <a:xfrm>
            <a:off x="7665559" y="3405261"/>
            <a:ext cx="1511294" cy="0"/>
          </a:xfrm>
          <a:prstGeom prst="line">
            <a:avLst/>
          </a:prstGeom>
          <a:noFill/>
          <a:ln w="28575"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
        <p:nvSpPr>
          <p:cNvPr id="37" name="Rectangle 36">
            <a:extLst>
              <a:ext uri="{FF2B5EF4-FFF2-40B4-BE49-F238E27FC236}">
                <a16:creationId xmlns:a16="http://schemas.microsoft.com/office/drawing/2014/main" id="{68B86A46-B8EA-797D-0BDF-967CCFA80689}"/>
              </a:ext>
            </a:extLst>
          </p:cNvPr>
          <p:cNvSpPr/>
          <p:nvPr/>
        </p:nvSpPr>
        <p:spPr>
          <a:xfrm>
            <a:off x="9610915" y="2892912"/>
            <a:ext cx="2195907" cy="3315864"/>
          </a:xfrm>
          <a:prstGeom prst="rect">
            <a:avLst/>
          </a:prstGeom>
          <a:solidFill>
            <a:schemeClr val="bg1"/>
          </a:solidFill>
          <a:ln w="28575" cap="flat">
            <a:solidFill>
              <a:srgbClr val="0069A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mn-ea"/>
              <a:cs typeface="+mn-cs"/>
              <a:sym typeface="Helvetica Neue Medium"/>
            </a:endParaRPr>
          </a:p>
        </p:txBody>
      </p:sp>
      <p:sp>
        <p:nvSpPr>
          <p:cNvPr id="38" name="Text Placeholder 4">
            <a:extLst>
              <a:ext uri="{FF2B5EF4-FFF2-40B4-BE49-F238E27FC236}">
                <a16:creationId xmlns:a16="http://schemas.microsoft.com/office/drawing/2014/main" id="{E1375DF5-2063-E931-57E0-794CF65455E8}"/>
              </a:ext>
            </a:extLst>
          </p:cNvPr>
          <p:cNvSpPr txBox="1">
            <a:spLocks/>
          </p:cNvSpPr>
          <p:nvPr/>
        </p:nvSpPr>
        <p:spPr>
          <a:xfrm>
            <a:off x="9608996" y="3051293"/>
            <a:ext cx="2199745" cy="685918"/>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1500" b="1">
                <a:latin typeface="+mj-lt"/>
                <a:ea typeface="Roboto Slab" pitchFamily="2" charset="0"/>
                <a:cs typeface="Roboto Slab" pitchFamily="2" charset="0"/>
              </a:rPr>
              <a:t>Fiber-to-the-Premises</a:t>
            </a:r>
          </a:p>
        </p:txBody>
      </p:sp>
      <p:sp>
        <p:nvSpPr>
          <p:cNvPr id="39" name="Text Placeholder 4">
            <a:extLst>
              <a:ext uri="{FF2B5EF4-FFF2-40B4-BE49-F238E27FC236}">
                <a16:creationId xmlns:a16="http://schemas.microsoft.com/office/drawing/2014/main" id="{F4A93FF6-D224-10BA-C98E-B28ADF76588A}"/>
              </a:ext>
            </a:extLst>
          </p:cNvPr>
          <p:cNvSpPr txBox="1">
            <a:spLocks/>
          </p:cNvSpPr>
          <p:nvPr/>
        </p:nvSpPr>
        <p:spPr>
          <a:xfrm>
            <a:off x="9634026" y="3450165"/>
            <a:ext cx="2149684" cy="2392850"/>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Logical network diagram</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Access layer</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Headend &amp; internet backbone connectivity</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Reliability &amp; quality of service</a:t>
            </a:r>
          </a:p>
          <a:p>
            <a:pPr marL="285750" indent="-28575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Performance calculations</a:t>
            </a:r>
          </a:p>
        </p:txBody>
      </p:sp>
      <p:cxnSp>
        <p:nvCxnSpPr>
          <p:cNvPr id="40" name="Straight Connector 39">
            <a:extLst>
              <a:ext uri="{FF2B5EF4-FFF2-40B4-BE49-F238E27FC236}">
                <a16:creationId xmlns:a16="http://schemas.microsoft.com/office/drawing/2014/main" id="{70386660-5E1E-993C-84CC-7D676DE7F139}"/>
              </a:ext>
            </a:extLst>
          </p:cNvPr>
          <p:cNvCxnSpPr>
            <a:cxnSpLocks/>
          </p:cNvCxnSpPr>
          <p:nvPr/>
        </p:nvCxnSpPr>
        <p:spPr>
          <a:xfrm>
            <a:off x="9953221" y="3405261"/>
            <a:ext cx="1511294" cy="0"/>
          </a:xfrm>
          <a:prstGeom prst="line">
            <a:avLst/>
          </a:prstGeom>
          <a:noFill/>
          <a:ln w="28575" cap="flat">
            <a:solidFill>
              <a:srgbClr val="F5C445"/>
            </a:solidFill>
            <a:prstDash val="solid"/>
            <a:miter lim="400000"/>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C2E104C6-D917-96F4-3230-B46F1D4EAB86}"/>
              </a:ext>
            </a:extLst>
          </p:cNvPr>
          <p:cNvCxnSpPr>
            <a:cxnSpLocks/>
          </p:cNvCxnSpPr>
          <p:nvPr/>
        </p:nvCxnSpPr>
        <p:spPr>
          <a:xfrm>
            <a:off x="3052690" y="3552735"/>
            <a:ext cx="1511294" cy="0"/>
          </a:xfrm>
          <a:prstGeom prst="line">
            <a:avLst/>
          </a:prstGeom>
          <a:noFill/>
          <a:ln w="28575" cap="flat">
            <a:solidFill>
              <a:srgbClr val="F5C445"/>
            </a:solidFill>
            <a:prstDash val="solid"/>
            <a:miter lim="400000"/>
          </a:ln>
          <a:effectLst/>
          <a:sp3d/>
        </p:spPr>
        <p:style>
          <a:lnRef idx="0">
            <a:scrgbClr r="0" g="0" b="0"/>
          </a:lnRef>
          <a:fillRef idx="0">
            <a:scrgbClr r="0" g="0" b="0"/>
          </a:fillRef>
          <a:effectRef idx="0">
            <a:scrgbClr r="0" g="0" b="0"/>
          </a:effectRef>
          <a:fontRef idx="none"/>
        </p:style>
      </p:cxnSp>
      <p:sp>
        <p:nvSpPr>
          <p:cNvPr id="42" name="Text Placeholder 4">
            <a:extLst>
              <a:ext uri="{FF2B5EF4-FFF2-40B4-BE49-F238E27FC236}">
                <a16:creationId xmlns:a16="http://schemas.microsoft.com/office/drawing/2014/main" id="{6699CC4F-7A09-B000-9781-FDEDC9A671BF}"/>
              </a:ext>
            </a:extLst>
          </p:cNvPr>
          <p:cNvSpPr txBox="1">
            <a:spLocks/>
          </p:cNvSpPr>
          <p:nvPr/>
        </p:nvSpPr>
        <p:spPr>
          <a:xfrm>
            <a:off x="420804" y="3597639"/>
            <a:ext cx="2174713" cy="2598006"/>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marL="285750" indent="-285750" defTabSz="45720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Logical network diagram</a:t>
            </a:r>
          </a:p>
          <a:p>
            <a:pPr marL="285750" indent="-285750" defTabSz="45720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Access layer</a:t>
            </a:r>
          </a:p>
          <a:p>
            <a:pPr marL="285750" indent="-285750" defTabSz="45720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Customer premises equipment</a:t>
            </a:r>
          </a:p>
          <a:p>
            <a:pPr marL="285750" indent="-285750" defTabSz="45720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Gateway infrastructure &amp; satellite uplinks</a:t>
            </a:r>
          </a:p>
          <a:p>
            <a:pPr marL="285750" indent="-285750" defTabSz="45720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Reliability &amp; quality of service</a:t>
            </a:r>
          </a:p>
          <a:p>
            <a:pPr marL="285750" indent="-285750" defTabSz="457200" hangingPunct="1">
              <a:lnSpc>
                <a:spcPct val="110000"/>
              </a:lnSpc>
              <a:spcBef>
                <a:spcPts val="0"/>
              </a:spcBef>
              <a:buFont typeface="Arial" panose="020B0604020202020204" pitchFamily="34" charset="0"/>
              <a:buChar char="•"/>
            </a:pPr>
            <a:r>
              <a:rPr lang="en-US" sz="1250">
                <a:latin typeface="+mj-lt"/>
                <a:ea typeface="Roboto Slab" pitchFamily="2" charset="0"/>
                <a:cs typeface="Roboto Slab" pitchFamily="2" charset="0"/>
              </a:rPr>
              <a:t>Performance calculations</a:t>
            </a:r>
          </a:p>
        </p:txBody>
      </p:sp>
    </p:spTree>
    <p:extLst>
      <p:ext uri="{BB962C8B-B14F-4D97-AF65-F5344CB8AC3E}">
        <p14:creationId xmlns:p14="http://schemas.microsoft.com/office/powerpoint/2010/main" val="106100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36FF2B-8EF4-2744-1BA3-7886FF410550}"/>
              </a:ext>
            </a:extLst>
          </p:cNvPr>
          <p:cNvSpPr>
            <a:spLocks noGrp="1"/>
          </p:cNvSpPr>
          <p:nvPr>
            <p:ph type="sldNum" sz="quarter" idx="12"/>
          </p:nvPr>
        </p:nvSpPr>
        <p:spPr/>
        <p:txBody>
          <a:bodyPr/>
          <a:lstStyle/>
          <a:p>
            <a:fld id="{1C4126A1-9282-4A82-AC02-A59AF4A969C8}" type="slidenum">
              <a:rPr lang="en-US" smtClean="0"/>
              <a:t>17</a:t>
            </a:fld>
            <a:endParaRPr lang="en-US"/>
          </a:p>
        </p:txBody>
      </p:sp>
      <p:sp>
        <p:nvSpPr>
          <p:cNvPr id="8" name="Title 1">
            <a:extLst>
              <a:ext uri="{FF2B5EF4-FFF2-40B4-BE49-F238E27FC236}">
                <a16:creationId xmlns:a16="http://schemas.microsoft.com/office/drawing/2014/main" id="{B308D23F-98E0-78F1-C6A1-60E35F092B1E}"/>
              </a:ext>
            </a:extLst>
          </p:cNvPr>
          <p:cNvSpPr>
            <a:spLocks noGrp="1"/>
          </p:cNvSpPr>
          <p:nvPr>
            <p:ph type="title"/>
          </p:nvPr>
        </p:nvSpPr>
        <p:spPr>
          <a:xfrm>
            <a:off x="757669" y="2682068"/>
            <a:ext cx="9601200" cy="1496279"/>
          </a:xfrm>
        </p:spPr>
        <p:txBody>
          <a:bodyPr>
            <a:noAutofit/>
          </a:bodyPr>
          <a:lstStyle/>
          <a:p>
            <a:r>
              <a:rPr lang="en-US"/>
              <a:t>4. Project area design</a:t>
            </a:r>
          </a:p>
        </p:txBody>
      </p:sp>
    </p:spTree>
    <p:extLst>
      <p:ext uri="{BB962C8B-B14F-4D97-AF65-F5344CB8AC3E}">
        <p14:creationId xmlns:p14="http://schemas.microsoft.com/office/powerpoint/2010/main" val="2230573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D81D7-BC11-AD02-2087-1B9D1A559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786A42-BA94-4C0B-A058-54E94E5F5A75}"/>
              </a:ext>
            </a:extLst>
          </p:cNvPr>
          <p:cNvSpPr>
            <a:spLocks noGrp="1"/>
          </p:cNvSpPr>
          <p:nvPr>
            <p:ph type="title"/>
          </p:nvPr>
        </p:nvSpPr>
        <p:spPr/>
        <p:txBody>
          <a:bodyPr/>
          <a:lstStyle/>
          <a:p>
            <a:r>
              <a:rPr lang="en-US"/>
              <a:t>Overview of proposed project area design</a:t>
            </a:r>
          </a:p>
        </p:txBody>
      </p:sp>
      <p:sp>
        <p:nvSpPr>
          <p:cNvPr id="4" name="Slide Number Placeholder 3">
            <a:extLst>
              <a:ext uri="{FF2B5EF4-FFF2-40B4-BE49-F238E27FC236}">
                <a16:creationId xmlns:a16="http://schemas.microsoft.com/office/drawing/2014/main" id="{CF6286DD-D9A8-2121-B640-08D9BEC5615B}"/>
              </a:ext>
            </a:extLst>
          </p:cNvPr>
          <p:cNvSpPr>
            <a:spLocks noGrp="1"/>
          </p:cNvSpPr>
          <p:nvPr>
            <p:ph type="sldNum" sz="quarter" idx="12"/>
          </p:nvPr>
        </p:nvSpPr>
        <p:spPr/>
        <p:txBody>
          <a:bodyPr/>
          <a:lstStyle/>
          <a:p>
            <a:fld id="{1C4126A1-9282-4A82-AC02-A59AF4A969C8}" type="slidenum">
              <a:rPr lang="en-US" smtClean="0"/>
              <a:t>18</a:t>
            </a:fld>
            <a:endParaRPr lang="en-US"/>
          </a:p>
        </p:txBody>
      </p:sp>
      <p:sp>
        <p:nvSpPr>
          <p:cNvPr id="5" name="Rectangle 4">
            <a:extLst>
              <a:ext uri="{FF2B5EF4-FFF2-40B4-BE49-F238E27FC236}">
                <a16:creationId xmlns:a16="http://schemas.microsoft.com/office/drawing/2014/main" id="{97DC17FC-1064-797F-8012-3F6BE53CF4D4}"/>
              </a:ext>
            </a:extLst>
          </p:cNvPr>
          <p:cNvSpPr/>
          <p:nvPr/>
        </p:nvSpPr>
        <p:spPr>
          <a:xfrm>
            <a:off x="1871807" y="2453399"/>
            <a:ext cx="4136198" cy="1411070"/>
          </a:xfrm>
          <a:prstGeom prst="rect">
            <a:avLst/>
          </a:prstGeom>
          <a:solidFill>
            <a:schemeClr val="bg1"/>
          </a:solidFill>
          <a:ln w="28575" cap="flat">
            <a:solidFill>
              <a:srgbClr val="0069A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mn-ea"/>
              <a:cs typeface="+mn-cs"/>
              <a:sym typeface="Helvetica Neue Medium"/>
            </a:endParaRPr>
          </a:p>
        </p:txBody>
      </p:sp>
      <p:sp>
        <p:nvSpPr>
          <p:cNvPr id="6" name="Text Placeholder 4">
            <a:extLst>
              <a:ext uri="{FF2B5EF4-FFF2-40B4-BE49-F238E27FC236}">
                <a16:creationId xmlns:a16="http://schemas.microsoft.com/office/drawing/2014/main" id="{CF3006B7-90A0-2636-93B6-CFC089EAEFF8}"/>
              </a:ext>
            </a:extLst>
          </p:cNvPr>
          <p:cNvSpPr txBox="1">
            <a:spLocks/>
          </p:cNvSpPr>
          <p:nvPr/>
        </p:nvSpPr>
        <p:spPr>
          <a:xfrm>
            <a:off x="1984949" y="2730200"/>
            <a:ext cx="3909914" cy="932730"/>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1600">
                <a:latin typeface="+mj-lt"/>
                <a:ea typeface="Roboto Slab" pitchFamily="2" charset="0"/>
                <a:cs typeface="Roboto Slab" pitchFamily="2" charset="0"/>
              </a:rPr>
              <a:t>Census block groups and Tribal lands remain as Project Area Units (PAU); adjacent PAUs can be combined in one application</a:t>
            </a:r>
          </a:p>
        </p:txBody>
      </p:sp>
      <p:sp>
        <p:nvSpPr>
          <p:cNvPr id="9" name="Rectangle 8">
            <a:extLst>
              <a:ext uri="{FF2B5EF4-FFF2-40B4-BE49-F238E27FC236}">
                <a16:creationId xmlns:a16="http://schemas.microsoft.com/office/drawing/2014/main" id="{7F8780E2-3EEF-1CD2-5C1C-2BC149889F14}"/>
              </a:ext>
            </a:extLst>
          </p:cNvPr>
          <p:cNvSpPr/>
          <p:nvPr/>
        </p:nvSpPr>
        <p:spPr>
          <a:xfrm>
            <a:off x="6322253" y="2453399"/>
            <a:ext cx="4136198" cy="1411070"/>
          </a:xfrm>
          <a:prstGeom prst="rect">
            <a:avLst/>
          </a:prstGeom>
          <a:solidFill>
            <a:schemeClr val="bg1"/>
          </a:solidFill>
          <a:ln w="28575" cap="flat">
            <a:solidFill>
              <a:srgbClr val="0069A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mn-ea"/>
              <a:cs typeface="+mn-cs"/>
              <a:sym typeface="Helvetica Neue Medium"/>
            </a:endParaRPr>
          </a:p>
        </p:txBody>
      </p:sp>
      <p:sp>
        <p:nvSpPr>
          <p:cNvPr id="10" name="Text Placeholder 4">
            <a:extLst>
              <a:ext uri="{FF2B5EF4-FFF2-40B4-BE49-F238E27FC236}">
                <a16:creationId xmlns:a16="http://schemas.microsoft.com/office/drawing/2014/main" id="{EC2F46D0-9E8A-9C16-D759-0F02F149684B}"/>
              </a:ext>
            </a:extLst>
          </p:cNvPr>
          <p:cNvSpPr txBox="1">
            <a:spLocks/>
          </p:cNvSpPr>
          <p:nvPr/>
        </p:nvSpPr>
        <p:spPr>
          <a:xfrm>
            <a:off x="6435395" y="2773153"/>
            <a:ext cx="3909914" cy="932729"/>
          </a:xfrm>
          <a:prstGeom prst="rect">
            <a:avLst/>
          </a:prstGeom>
        </p:spPr>
        <p:txBody>
          <a:bodyPr anchor="t">
            <a:norm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hangingPunct="1"/>
            <a:r>
              <a:rPr lang="en-US" sz="1600">
                <a:latin typeface="+mj-lt"/>
                <a:ea typeface="Roboto Slab" pitchFamily="2" charset="0"/>
                <a:cs typeface="Roboto Slab" pitchFamily="2" charset="0"/>
              </a:rPr>
              <a:t>100% pricing and 90% alternative pricing will no longer be required</a:t>
            </a:r>
          </a:p>
        </p:txBody>
      </p:sp>
      <p:sp>
        <p:nvSpPr>
          <p:cNvPr id="13" name="Rectangle 12">
            <a:extLst>
              <a:ext uri="{FF2B5EF4-FFF2-40B4-BE49-F238E27FC236}">
                <a16:creationId xmlns:a16="http://schemas.microsoft.com/office/drawing/2014/main" id="{304A54A2-33CF-15B9-B901-18AFFCDAE4A0}"/>
              </a:ext>
            </a:extLst>
          </p:cNvPr>
          <p:cNvSpPr/>
          <p:nvPr/>
        </p:nvSpPr>
        <p:spPr>
          <a:xfrm>
            <a:off x="1871808" y="4395374"/>
            <a:ext cx="4136197" cy="1411070"/>
          </a:xfrm>
          <a:prstGeom prst="rect">
            <a:avLst/>
          </a:prstGeom>
          <a:solidFill>
            <a:schemeClr val="bg1"/>
          </a:solidFill>
          <a:ln w="28575" cap="flat">
            <a:solidFill>
              <a:srgbClr val="0069A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mn-ea"/>
              <a:cs typeface="+mn-cs"/>
              <a:sym typeface="Helvetica Neue Medium"/>
            </a:endParaRPr>
          </a:p>
        </p:txBody>
      </p:sp>
      <p:sp>
        <p:nvSpPr>
          <p:cNvPr id="14" name="Text Placeholder 4">
            <a:extLst>
              <a:ext uri="{FF2B5EF4-FFF2-40B4-BE49-F238E27FC236}">
                <a16:creationId xmlns:a16="http://schemas.microsoft.com/office/drawing/2014/main" id="{1172CED8-0A4C-D9AE-F354-5A8B79DE50AF}"/>
              </a:ext>
            </a:extLst>
          </p:cNvPr>
          <p:cNvSpPr txBox="1">
            <a:spLocks/>
          </p:cNvSpPr>
          <p:nvPr/>
        </p:nvSpPr>
        <p:spPr>
          <a:xfrm>
            <a:off x="1871807" y="4587107"/>
            <a:ext cx="4136198" cy="1193856"/>
          </a:xfrm>
          <a:prstGeom prst="rect">
            <a:avLst/>
          </a:prstGeom>
        </p:spPr>
        <p:txBody>
          <a:bodyPr anchor="t">
            <a:noAutofit/>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a:r>
              <a:rPr lang="en-US" sz="1600">
                <a:latin typeface="+mj-lt"/>
                <a:ea typeface="Roboto Slab" pitchFamily="2" charset="0"/>
                <a:cs typeface="Roboto Slab" pitchFamily="2" charset="0"/>
              </a:rPr>
              <a:t>Applicants may remove select high-cost BSLs, but each application must propose to serve at least 60% of eligible and fundable BSLs in the proposal</a:t>
            </a:r>
          </a:p>
        </p:txBody>
      </p:sp>
      <p:sp>
        <p:nvSpPr>
          <p:cNvPr id="17" name="Rectangle 16">
            <a:extLst>
              <a:ext uri="{FF2B5EF4-FFF2-40B4-BE49-F238E27FC236}">
                <a16:creationId xmlns:a16="http://schemas.microsoft.com/office/drawing/2014/main" id="{980388E4-8305-960D-4C99-6994E317A086}"/>
              </a:ext>
            </a:extLst>
          </p:cNvPr>
          <p:cNvSpPr/>
          <p:nvPr/>
        </p:nvSpPr>
        <p:spPr>
          <a:xfrm>
            <a:off x="6322254" y="4395374"/>
            <a:ext cx="4136197" cy="1411070"/>
          </a:xfrm>
          <a:prstGeom prst="rect">
            <a:avLst/>
          </a:prstGeom>
          <a:solidFill>
            <a:schemeClr val="bg1"/>
          </a:solidFill>
          <a:ln w="28575" cap="flat">
            <a:solidFill>
              <a:srgbClr val="0069A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ea typeface="+mn-ea"/>
              <a:cs typeface="+mn-cs"/>
              <a:sym typeface="Helvetica Neue Medium"/>
            </a:endParaRPr>
          </a:p>
        </p:txBody>
      </p:sp>
      <p:sp>
        <p:nvSpPr>
          <p:cNvPr id="18" name="Text Placeholder 4">
            <a:extLst>
              <a:ext uri="{FF2B5EF4-FFF2-40B4-BE49-F238E27FC236}">
                <a16:creationId xmlns:a16="http://schemas.microsoft.com/office/drawing/2014/main" id="{4F12E86C-4E76-CD54-C647-25B8B34B5C66}"/>
              </a:ext>
            </a:extLst>
          </p:cNvPr>
          <p:cNvSpPr txBox="1">
            <a:spLocks/>
          </p:cNvSpPr>
          <p:nvPr/>
        </p:nvSpPr>
        <p:spPr>
          <a:xfrm>
            <a:off x="6435395" y="4710932"/>
            <a:ext cx="3909914" cy="779953"/>
          </a:xfrm>
          <a:prstGeom prst="rect">
            <a:avLst/>
          </a:prstGeom>
        </p:spPr>
        <p:txBody>
          <a:bodyPr lIns="91440" tIns="45720" rIns="91440" bIns="45720" anchor="t">
            <a:normAutofit fontScale="92500"/>
          </a:bodyPr>
          <a:lstStyle>
            <a:lvl1pPr marL="0" marR="0" indent="0" algn="l" defTabSz="825500" rtl="0" latinLnBrk="0">
              <a:lnSpc>
                <a:spcPct val="100000"/>
              </a:lnSpc>
              <a:spcBef>
                <a:spcPts val="2000"/>
              </a:spcBef>
              <a:spcAft>
                <a:spcPts val="0"/>
              </a:spcAft>
              <a:buClrTx/>
              <a:buSzPct val="125000"/>
              <a:buFontTx/>
              <a:buNone/>
              <a:tabLst/>
              <a:defRPr sz="2800" b="0" i="0" u="none" strike="noStrike" cap="none" spc="0" baseline="0">
                <a:solidFill>
                  <a:srgbClr val="212121"/>
                </a:solidFill>
                <a:uFillTx/>
                <a:latin typeface="Gill Sans" panose="020B0502020104020203" pitchFamily="34" charset="-79"/>
                <a:ea typeface="Helvetica Neue"/>
                <a:cs typeface="Gill Sans" panose="020B0502020104020203" pitchFamily="34" charset="-79"/>
                <a:sym typeface="Helvetica Neue"/>
              </a:defRPr>
            </a:lvl1pPr>
            <a:lvl2pPr marL="63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2pPr>
            <a:lvl3pPr marL="127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3pPr>
            <a:lvl4pPr marL="1905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4pPr>
            <a:lvl5pPr marL="2540000" marR="0" indent="0" algn="l" defTabSz="825500" rtl="0" latinLnBrk="0">
              <a:lnSpc>
                <a:spcPct val="100000"/>
              </a:lnSpc>
              <a:spcBef>
                <a:spcPts val="2000"/>
              </a:spcBef>
              <a:spcAft>
                <a:spcPts val="0"/>
              </a:spcAft>
              <a:buClrTx/>
              <a:buSzPct val="125000"/>
              <a:buFontTx/>
              <a:buNone/>
              <a:tabLst/>
              <a:defRPr sz="2800" b="0" i="0" u="none" strike="noStrike" cap="none" spc="0" baseline="0">
                <a:solidFill>
                  <a:schemeClr val="bg1"/>
                </a:solidFill>
                <a:uFillTx/>
                <a:latin typeface="Gill Sans" panose="020B0502020104020203" pitchFamily="34" charset="-79"/>
                <a:ea typeface="Helvetica Neue"/>
                <a:cs typeface="Gill Sans" panose="020B0502020104020203" pitchFamily="34" charset="-79"/>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a:lstStyle>
          <a:p>
            <a:pPr algn="ctr"/>
            <a:r>
              <a:rPr lang="en-US" sz="1600">
                <a:latin typeface="+mj-lt"/>
                <a:ea typeface="Roboto Slab"/>
                <a:cs typeface="Roboto Slab"/>
              </a:rPr>
              <a:t>The list of eligible locations has changed slightly, so please check the new data and resubmit location selection</a:t>
            </a:r>
            <a:endParaRPr lang="en-US" sz="1600">
              <a:latin typeface="+mj-lt"/>
              <a:ea typeface="Roboto Slab" pitchFamily="2" charset="0"/>
              <a:cs typeface="Roboto Slab" pitchFamily="2" charset="0"/>
            </a:endParaRPr>
          </a:p>
          <a:p>
            <a:pPr algn="ctr" hangingPunct="1"/>
            <a:endParaRPr lang="en-US" sz="1600">
              <a:latin typeface="+mj-lt"/>
              <a:ea typeface="Roboto Slab" pitchFamily="2" charset="0"/>
              <a:cs typeface="Roboto Slab" pitchFamily="2" charset="0"/>
            </a:endParaRPr>
          </a:p>
        </p:txBody>
      </p:sp>
      <p:grpSp>
        <p:nvGrpSpPr>
          <p:cNvPr id="25" name="Group 24">
            <a:extLst>
              <a:ext uri="{FF2B5EF4-FFF2-40B4-BE49-F238E27FC236}">
                <a16:creationId xmlns:a16="http://schemas.microsoft.com/office/drawing/2014/main" id="{F0A63ABA-DE23-4927-E486-81DA228ACD11}"/>
              </a:ext>
            </a:extLst>
          </p:cNvPr>
          <p:cNvGrpSpPr/>
          <p:nvPr/>
        </p:nvGrpSpPr>
        <p:grpSpPr>
          <a:xfrm>
            <a:off x="3673167" y="2088315"/>
            <a:ext cx="533479" cy="539699"/>
            <a:chOff x="4029036" y="2088315"/>
            <a:chExt cx="533479" cy="539699"/>
          </a:xfrm>
        </p:grpSpPr>
        <p:sp>
          <p:nvSpPr>
            <p:cNvPr id="21" name="Oval 20">
              <a:extLst>
                <a:ext uri="{FF2B5EF4-FFF2-40B4-BE49-F238E27FC236}">
                  <a16:creationId xmlns:a16="http://schemas.microsoft.com/office/drawing/2014/main" id="{C6201977-13B7-20DB-D5CE-A6AEA928D534}"/>
                </a:ext>
              </a:extLst>
            </p:cNvPr>
            <p:cNvSpPr/>
            <p:nvPr/>
          </p:nvSpPr>
          <p:spPr>
            <a:xfrm>
              <a:off x="4029036" y="2088315"/>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TextBox 55">
              <a:extLst>
                <a:ext uri="{FF2B5EF4-FFF2-40B4-BE49-F238E27FC236}">
                  <a16:creationId xmlns:a16="http://schemas.microsoft.com/office/drawing/2014/main" id="{5909EB83-7667-6628-8A7E-0867EC63B9C9}"/>
                </a:ext>
              </a:extLst>
            </p:cNvPr>
            <p:cNvSpPr txBox="1"/>
            <p:nvPr/>
          </p:nvSpPr>
          <p:spPr>
            <a:xfrm>
              <a:off x="4080503" y="2094535"/>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1</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grpSp>
        <p:nvGrpSpPr>
          <p:cNvPr id="26" name="Group 25">
            <a:extLst>
              <a:ext uri="{FF2B5EF4-FFF2-40B4-BE49-F238E27FC236}">
                <a16:creationId xmlns:a16="http://schemas.microsoft.com/office/drawing/2014/main" id="{9D8457B9-FEE1-DA12-C396-BE9D5E4587F0}"/>
              </a:ext>
            </a:extLst>
          </p:cNvPr>
          <p:cNvGrpSpPr/>
          <p:nvPr/>
        </p:nvGrpSpPr>
        <p:grpSpPr>
          <a:xfrm>
            <a:off x="8123613" y="2109134"/>
            <a:ext cx="533479" cy="533698"/>
            <a:chOff x="7544904" y="2075135"/>
            <a:chExt cx="533479" cy="533698"/>
          </a:xfrm>
        </p:grpSpPr>
        <p:sp>
          <p:nvSpPr>
            <p:cNvPr id="23" name="Oval 22">
              <a:extLst>
                <a:ext uri="{FF2B5EF4-FFF2-40B4-BE49-F238E27FC236}">
                  <a16:creationId xmlns:a16="http://schemas.microsoft.com/office/drawing/2014/main" id="{1FAAE690-6371-ACA5-0BC9-88CA8FCEAD1C}"/>
                </a:ext>
              </a:extLst>
            </p:cNvPr>
            <p:cNvSpPr/>
            <p:nvPr/>
          </p:nvSpPr>
          <p:spPr>
            <a:xfrm>
              <a:off x="7544904" y="2075354"/>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TextBox 55">
              <a:extLst>
                <a:ext uri="{FF2B5EF4-FFF2-40B4-BE49-F238E27FC236}">
                  <a16:creationId xmlns:a16="http://schemas.microsoft.com/office/drawing/2014/main" id="{1F59C1A6-5698-958B-5E3D-D41F7B4580A9}"/>
                </a:ext>
              </a:extLst>
            </p:cNvPr>
            <p:cNvSpPr txBox="1"/>
            <p:nvPr/>
          </p:nvSpPr>
          <p:spPr>
            <a:xfrm>
              <a:off x="7596371" y="2075135"/>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2</a:t>
              </a:r>
              <a:endParaRPr lang="en-US" sz="2800" b="1" i="0" u="none" strike="noStrike" cap="none" spc="0" normalizeH="0" baseline="0">
                <a:ln>
                  <a:noFill/>
                </a:ln>
                <a:solidFill>
                  <a:srgbClr val="000000"/>
                </a:solidFill>
                <a:effectLst/>
                <a:uFillTx/>
                <a:latin typeface="Century Gothic"/>
                <a:ea typeface="Helvetica Neue"/>
                <a:cs typeface="Helvetica Neue"/>
              </a:endParaRPr>
            </a:p>
          </p:txBody>
        </p:sp>
      </p:grpSp>
      <p:grpSp>
        <p:nvGrpSpPr>
          <p:cNvPr id="27" name="Group 26">
            <a:extLst>
              <a:ext uri="{FF2B5EF4-FFF2-40B4-BE49-F238E27FC236}">
                <a16:creationId xmlns:a16="http://schemas.microsoft.com/office/drawing/2014/main" id="{06C697F2-A3FD-07B6-8D5C-33AF8B6CCB4B}"/>
              </a:ext>
            </a:extLst>
          </p:cNvPr>
          <p:cNvGrpSpPr/>
          <p:nvPr/>
        </p:nvGrpSpPr>
        <p:grpSpPr>
          <a:xfrm>
            <a:off x="3673167" y="4031816"/>
            <a:ext cx="533479" cy="539699"/>
            <a:chOff x="4029036" y="2088315"/>
            <a:chExt cx="533479" cy="539699"/>
          </a:xfrm>
        </p:grpSpPr>
        <p:sp>
          <p:nvSpPr>
            <p:cNvPr id="28" name="Oval 27">
              <a:extLst>
                <a:ext uri="{FF2B5EF4-FFF2-40B4-BE49-F238E27FC236}">
                  <a16:creationId xmlns:a16="http://schemas.microsoft.com/office/drawing/2014/main" id="{A1757DEE-4A2E-1284-15F0-8DA476A13EC0}"/>
                </a:ext>
              </a:extLst>
            </p:cNvPr>
            <p:cNvSpPr/>
            <p:nvPr/>
          </p:nvSpPr>
          <p:spPr>
            <a:xfrm>
              <a:off x="4029036" y="2088315"/>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TextBox 55">
              <a:extLst>
                <a:ext uri="{FF2B5EF4-FFF2-40B4-BE49-F238E27FC236}">
                  <a16:creationId xmlns:a16="http://schemas.microsoft.com/office/drawing/2014/main" id="{6F8ECC88-5112-A623-A94B-D7509135AF6E}"/>
                </a:ext>
              </a:extLst>
            </p:cNvPr>
            <p:cNvSpPr txBox="1"/>
            <p:nvPr/>
          </p:nvSpPr>
          <p:spPr>
            <a:xfrm>
              <a:off x="4080503" y="2094535"/>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a:ln>
                    <a:noFill/>
                  </a:ln>
                  <a:solidFill>
                    <a:srgbClr val="000000"/>
                  </a:solidFill>
                  <a:effectLst/>
                  <a:uFillTx/>
                  <a:latin typeface="Century Gothic"/>
                  <a:ea typeface="Helvetica Neue"/>
                  <a:cs typeface="Helvetica Neue"/>
                  <a:sym typeface="Helvetica Neue"/>
                </a:rPr>
                <a:t>3</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grpSp>
        <p:nvGrpSpPr>
          <p:cNvPr id="30" name="Group 29">
            <a:extLst>
              <a:ext uri="{FF2B5EF4-FFF2-40B4-BE49-F238E27FC236}">
                <a16:creationId xmlns:a16="http://schemas.microsoft.com/office/drawing/2014/main" id="{5C4E443D-92A3-4C88-16AB-89E3F2AF3CFF}"/>
              </a:ext>
            </a:extLst>
          </p:cNvPr>
          <p:cNvGrpSpPr/>
          <p:nvPr/>
        </p:nvGrpSpPr>
        <p:grpSpPr>
          <a:xfrm>
            <a:off x="8123613" y="4052635"/>
            <a:ext cx="533479" cy="533698"/>
            <a:chOff x="7544904" y="2075135"/>
            <a:chExt cx="533479" cy="533698"/>
          </a:xfrm>
        </p:grpSpPr>
        <p:sp>
          <p:nvSpPr>
            <p:cNvPr id="31" name="Oval 30">
              <a:extLst>
                <a:ext uri="{FF2B5EF4-FFF2-40B4-BE49-F238E27FC236}">
                  <a16:creationId xmlns:a16="http://schemas.microsoft.com/office/drawing/2014/main" id="{EF78FE1B-284E-E710-5450-DC201716CAB5}"/>
                </a:ext>
              </a:extLst>
            </p:cNvPr>
            <p:cNvSpPr/>
            <p:nvPr/>
          </p:nvSpPr>
          <p:spPr>
            <a:xfrm>
              <a:off x="7544904" y="2075354"/>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TextBox 55">
              <a:extLst>
                <a:ext uri="{FF2B5EF4-FFF2-40B4-BE49-F238E27FC236}">
                  <a16:creationId xmlns:a16="http://schemas.microsoft.com/office/drawing/2014/main" id="{13E2706A-B190-09DD-3699-C08CFECF71D2}"/>
                </a:ext>
              </a:extLst>
            </p:cNvPr>
            <p:cNvSpPr txBox="1"/>
            <p:nvPr/>
          </p:nvSpPr>
          <p:spPr>
            <a:xfrm>
              <a:off x="7596371" y="2075135"/>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4</a:t>
              </a:r>
              <a:endParaRPr lang="en-US" sz="2800" b="1" i="0" u="none" strike="noStrike" cap="none" spc="0" normalizeH="0" baseline="0">
                <a:ln>
                  <a:noFill/>
                </a:ln>
                <a:solidFill>
                  <a:srgbClr val="000000"/>
                </a:solidFill>
                <a:effectLst/>
                <a:uFillTx/>
                <a:latin typeface="Century Gothic"/>
                <a:ea typeface="Helvetica Neue"/>
                <a:cs typeface="Helvetica Neue"/>
              </a:endParaRPr>
            </a:p>
          </p:txBody>
        </p:sp>
      </p:grpSp>
    </p:spTree>
    <p:extLst>
      <p:ext uri="{BB962C8B-B14F-4D97-AF65-F5344CB8AC3E}">
        <p14:creationId xmlns:p14="http://schemas.microsoft.com/office/powerpoint/2010/main" val="1611356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821E-D70F-0CB2-0AA7-DF825EE43BB8}"/>
              </a:ext>
            </a:extLst>
          </p:cNvPr>
          <p:cNvSpPr>
            <a:spLocks noGrp="1"/>
          </p:cNvSpPr>
          <p:nvPr>
            <p:ph type="title"/>
          </p:nvPr>
        </p:nvSpPr>
        <p:spPr/>
        <p:txBody>
          <a:bodyPr/>
          <a:lstStyle/>
          <a:p>
            <a:r>
              <a:rPr lang="en-US"/>
              <a:t>Project Area Units remain unchanged</a:t>
            </a:r>
          </a:p>
        </p:txBody>
      </p:sp>
      <p:sp>
        <p:nvSpPr>
          <p:cNvPr id="3" name="Content Placeholder 2">
            <a:extLst>
              <a:ext uri="{FF2B5EF4-FFF2-40B4-BE49-F238E27FC236}">
                <a16:creationId xmlns:a16="http://schemas.microsoft.com/office/drawing/2014/main" id="{AC774156-48C6-2A9E-DD00-40F22E020A29}"/>
              </a:ext>
            </a:extLst>
          </p:cNvPr>
          <p:cNvSpPr>
            <a:spLocks noGrp="1"/>
          </p:cNvSpPr>
          <p:nvPr>
            <p:ph idx="1"/>
          </p:nvPr>
        </p:nvSpPr>
        <p:spPr>
          <a:xfrm>
            <a:off x="1789176" y="1999361"/>
            <a:ext cx="8388096" cy="794557"/>
          </a:xfrm>
        </p:spPr>
        <p:txBody>
          <a:bodyPr vert="horz" lIns="0" tIns="45720" rIns="91440" bIns="45720" rtlCol="0" anchor="t">
            <a:noAutofit/>
          </a:bodyPr>
          <a:lstStyle/>
          <a:p>
            <a:pPr marL="0" indent="0" algn="ctr">
              <a:buNone/>
            </a:pPr>
            <a:r>
              <a:rPr lang="en-US" sz="1800" b="1">
                <a:solidFill>
                  <a:schemeClr val="accent1">
                    <a:lumMod val="75000"/>
                  </a:schemeClr>
                </a:solidFill>
              </a:rPr>
              <a:t>Some elements of project area design have not changed since the first round of BEAD Project Applications</a:t>
            </a:r>
          </a:p>
        </p:txBody>
      </p:sp>
      <p:sp>
        <p:nvSpPr>
          <p:cNvPr id="4" name="Slide Number Placeholder 3">
            <a:extLst>
              <a:ext uri="{FF2B5EF4-FFF2-40B4-BE49-F238E27FC236}">
                <a16:creationId xmlns:a16="http://schemas.microsoft.com/office/drawing/2014/main" id="{60A299CA-A590-8BCD-06F2-CD1F3499A435}"/>
              </a:ext>
            </a:extLst>
          </p:cNvPr>
          <p:cNvSpPr>
            <a:spLocks noGrp="1"/>
          </p:cNvSpPr>
          <p:nvPr>
            <p:ph type="sldNum" sz="quarter" idx="12"/>
          </p:nvPr>
        </p:nvSpPr>
        <p:spPr/>
        <p:txBody>
          <a:bodyPr/>
          <a:lstStyle/>
          <a:p>
            <a:fld id="{1C4126A1-9282-4A82-AC02-A59AF4A969C8}" type="slidenum">
              <a:rPr lang="en-US" smtClean="0"/>
              <a:t>19</a:t>
            </a:fld>
            <a:endParaRPr lang="en-US"/>
          </a:p>
        </p:txBody>
      </p:sp>
      <p:sp>
        <p:nvSpPr>
          <p:cNvPr id="5" name="Content Placeholder 20">
            <a:extLst>
              <a:ext uri="{FF2B5EF4-FFF2-40B4-BE49-F238E27FC236}">
                <a16:creationId xmlns:a16="http://schemas.microsoft.com/office/drawing/2014/main" id="{084263B7-220C-B146-D7FC-4B764A6F30CC}"/>
              </a:ext>
            </a:extLst>
          </p:cNvPr>
          <p:cNvSpPr txBox="1">
            <a:spLocks/>
          </p:cNvSpPr>
          <p:nvPr/>
        </p:nvSpPr>
        <p:spPr>
          <a:xfrm>
            <a:off x="1789176" y="2928855"/>
            <a:ext cx="8388096" cy="794557"/>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9" name="Group 8">
            <a:extLst>
              <a:ext uri="{FF2B5EF4-FFF2-40B4-BE49-F238E27FC236}">
                <a16:creationId xmlns:a16="http://schemas.microsoft.com/office/drawing/2014/main" id="{D0A4C10B-6EBF-4812-471C-BD24464AFD26}"/>
              </a:ext>
            </a:extLst>
          </p:cNvPr>
          <p:cNvGrpSpPr/>
          <p:nvPr/>
        </p:nvGrpSpPr>
        <p:grpSpPr>
          <a:xfrm>
            <a:off x="1958340" y="3056283"/>
            <a:ext cx="533479" cy="539699"/>
            <a:chOff x="2551137" y="3597240"/>
            <a:chExt cx="533479" cy="539699"/>
          </a:xfrm>
        </p:grpSpPr>
        <p:sp>
          <p:nvSpPr>
            <p:cNvPr id="6" name="Oval 5">
              <a:extLst>
                <a:ext uri="{FF2B5EF4-FFF2-40B4-BE49-F238E27FC236}">
                  <a16:creationId xmlns:a16="http://schemas.microsoft.com/office/drawing/2014/main" id="{6548C13E-80C9-C9E8-3B61-90AD38E8DC25}"/>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 name="TextBox 55">
              <a:extLst>
                <a:ext uri="{FF2B5EF4-FFF2-40B4-BE49-F238E27FC236}">
                  <a16:creationId xmlns:a16="http://schemas.microsoft.com/office/drawing/2014/main" id="{31187CDF-5959-E2BB-F74B-B9994E4CA847}"/>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1</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8" name="TextBox 7">
            <a:extLst>
              <a:ext uri="{FF2B5EF4-FFF2-40B4-BE49-F238E27FC236}">
                <a16:creationId xmlns:a16="http://schemas.microsoft.com/office/drawing/2014/main" id="{AA1DB9E9-4CB5-FD78-1001-A5AD6B0BC182}"/>
              </a:ext>
            </a:extLst>
          </p:cNvPr>
          <p:cNvSpPr txBox="1"/>
          <p:nvPr/>
        </p:nvSpPr>
        <p:spPr>
          <a:xfrm>
            <a:off x="2712450" y="3063792"/>
            <a:ext cx="7402068" cy="584775"/>
          </a:xfrm>
          <a:prstGeom prst="rect">
            <a:avLst/>
          </a:prstGeom>
          <a:noFill/>
        </p:spPr>
        <p:txBody>
          <a:bodyPr wrap="square" lIns="91440" tIns="45720" rIns="91440" bIns="45720" anchor="t">
            <a:spAutoFit/>
          </a:bodyPr>
          <a:lstStyle/>
          <a:p>
            <a:r>
              <a:rPr lang="en-US" sz="1600" b="1"/>
              <a:t>Project area units (PAU) have not changed: </a:t>
            </a:r>
            <a:r>
              <a:rPr lang="en-US" sz="1600"/>
              <a:t>Census block groups (CBG) and Tribal areas remain the building blocks for an application</a:t>
            </a:r>
          </a:p>
        </p:txBody>
      </p:sp>
      <p:sp>
        <p:nvSpPr>
          <p:cNvPr id="10" name="Content Placeholder 20">
            <a:extLst>
              <a:ext uri="{FF2B5EF4-FFF2-40B4-BE49-F238E27FC236}">
                <a16:creationId xmlns:a16="http://schemas.microsoft.com/office/drawing/2014/main" id="{4FCFD49D-0AA1-9739-99C0-C1EFD147DA86}"/>
              </a:ext>
            </a:extLst>
          </p:cNvPr>
          <p:cNvSpPr txBox="1">
            <a:spLocks/>
          </p:cNvSpPr>
          <p:nvPr/>
        </p:nvSpPr>
        <p:spPr>
          <a:xfrm>
            <a:off x="1789176" y="3811377"/>
            <a:ext cx="8388096" cy="965934"/>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11" name="Group 10">
            <a:extLst>
              <a:ext uri="{FF2B5EF4-FFF2-40B4-BE49-F238E27FC236}">
                <a16:creationId xmlns:a16="http://schemas.microsoft.com/office/drawing/2014/main" id="{925D7D66-2AF2-EDB8-DB8F-DAFC69653DC3}"/>
              </a:ext>
            </a:extLst>
          </p:cNvPr>
          <p:cNvGrpSpPr/>
          <p:nvPr/>
        </p:nvGrpSpPr>
        <p:grpSpPr>
          <a:xfrm>
            <a:off x="1958340" y="4024495"/>
            <a:ext cx="533479" cy="539699"/>
            <a:chOff x="2551137" y="3597240"/>
            <a:chExt cx="533479" cy="539699"/>
          </a:xfrm>
        </p:grpSpPr>
        <p:sp>
          <p:nvSpPr>
            <p:cNvPr id="12" name="Oval 11">
              <a:extLst>
                <a:ext uri="{FF2B5EF4-FFF2-40B4-BE49-F238E27FC236}">
                  <a16:creationId xmlns:a16="http://schemas.microsoft.com/office/drawing/2014/main" id="{526CFC8C-B6AF-17F4-463E-9902DD163D38}"/>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extBox 55">
              <a:extLst>
                <a:ext uri="{FF2B5EF4-FFF2-40B4-BE49-F238E27FC236}">
                  <a16:creationId xmlns:a16="http://schemas.microsoft.com/office/drawing/2014/main" id="{CD0613FA-EBA9-FA8B-8B95-8C8E7A388C49}"/>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2</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14" name="TextBox 13">
            <a:extLst>
              <a:ext uri="{FF2B5EF4-FFF2-40B4-BE49-F238E27FC236}">
                <a16:creationId xmlns:a16="http://schemas.microsoft.com/office/drawing/2014/main" id="{56610B06-B831-75AC-497F-431A9353313F}"/>
              </a:ext>
            </a:extLst>
          </p:cNvPr>
          <p:cNvSpPr txBox="1"/>
          <p:nvPr/>
        </p:nvSpPr>
        <p:spPr>
          <a:xfrm>
            <a:off x="2712450" y="3878846"/>
            <a:ext cx="7402068" cy="830997"/>
          </a:xfrm>
          <a:prstGeom prst="rect">
            <a:avLst/>
          </a:prstGeom>
          <a:noFill/>
        </p:spPr>
        <p:txBody>
          <a:bodyPr wrap="square" lIns="91440" tIns="45720" rIns="91440" bIns="45720" anchor="t">
            <a:spAutoFit/>
          </a:bodyPr>
          <a:lstStyle/>
          <a:p>
            <a:r>
              <a:rPr lang="en-US" sz="1600" b="1"/>
              <a:t>PAUs can be combined to build a project area in the same way: </a:t>
            </a:r>
            <a:r>
              <a:rPr lang="en-US" sz="1600"/>
              <a:t>Applicants can aggregate adjacent PAUs, including PAUs with no eligible locations</a:t>
            </a:r>
          </a:p>
        </p:txBody>
      </p:sp>
    </p:spTree>
    <p:extLst>
      <p:ext uri="{BB962C8B-B14F-4D97-AF65-F5344CB8AC3E}">
        <p14:creationId xmlns:p14="http://schemas.microsoft.com/office/powerpoint/2010/main" val="598482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374696-0F1C-4047-8ACE-DC34AB3CBBB7}"/>
              </a:ext>
            </a:extLst>
          </p:cNvPr>
          <p:cNvSpPr>
            <a:spLocks noGrp="1"/>
          </p:cNvSpPr>
          <p:nvPr>
            <p:ph type="sldNum" sz="quarter" idx="12"/>
          </p:nvPr>
        </p:nvSpPr>
        <p:spPr/>
        <p:txBody>
          <a:bodyPr/>
          <a:lstStyle/>
          <a:p>
            <a:fld id="{1C4126A1-9282-4A82-AC02-A59AF4A969C8}" type="slidenum">
              <a:rPr lang="en-US" smtClean="0"/>
              <a:t>2</a:t>
            </a:fld>
            <a:endParaRPr lang="en-US"/>
          </a:p>
        </p:txBody>
      </p:sp>
      <p:sp>
        <p:nvSpPr>
          <p:cNvPr id="5" name="Content Placeholder 4">
            <a:extLst>
              <a:ext uri="{FF2B5EF4-FFF2-40B4-BE49-F238E27FC236}">
                <a16:creationId xmlns:a16="http://schemas.microsoft.com/office/drawing/2014/main" id="{17030999-FD6C-24ED-9A85-14FD1C8673A3}"/>
              </a:ext>
            </a:extLst>
          </p:cNvPr>
          <p:cNvSpPr>
            <a:spLocks noGrp="1"/>
          </p:cNvSpPr>
          <p:nvPr>
            <p:ph idx="1"/>
          </p:nvPr>
        </p:nvSpPr>
        <p:spPr>
          <a:xfrm>
            <a:off x="1152144" y="2688336"/>
            <a:ext cx="10430256" cy="3113282"/>
          </a:xfrm>
        </p:spPr>
        <p:txBody>
          <a:bodyPr vert="horz" lIns="0" tIns="45720" rIns="91440" bIns="45720" rtlCol="0" anchor="t">
            <a:noAutofit/>
          </a:bodyPr>
          <a:lstStyle/>
          <a:p>
            <a:pPr marL="457200" indent="-457200">
              <a:buAutoNum type="arabicPeriod"/>
            </a:pPr>
            <a:r>
              <a:rPr lang="en-US" sz="2200">
                <a:solidFill>
                  <a:schemeClr val="bg2"/>
                </a:solidFill>
              </a:rPr>
              <a:t>Overview of federal changes to BEAD rules</a:t>
            </a:r>
          </a:p>
          <a:p>
            <a:pPr marL="457200" indent="-457200">
              <a:buAutoNum type="arabicPeriod"/>
            </a:pPr>
            <a:r>
              <a:rPr lang="en-US" sz="2200">
                <a:solidFill>
                  <a:schemeClr val="bg2"/>
                </a:solidFill>
              </a:rPr>
              <a:t>Overview of the Benefit of the Bargain Round</a:t>
            </a:r>
          </a:p>
          <a:p>
            <a:pPr marL="457200" indent="-457200">
              <a:buAutoNum type="arabicPeriod"/>
            </a:pPr>
            <a:r>
              <a:rPr lang="en-US" sz="2200">
                <a:solidFill>
                  <a:schemeClr val="bg2"/>
                </a:solidFill>
              </a:rPr>
              <a:t>Priority Broadband applications</a:t>
            </a:r>
          </a:p>
          <a:p>
            <a:pPr marL="457200" indent="-457200">
              <a:buAutoNum type="arabicPeriod"/>
            </a:pPr>
            <a:r>
              <a:rPr lang="en-US" sz="2200">
                <a:solidFill>
                  <a:schemeClr val="bg2"/>
                </a:solidFill>
              </a:rPr>
              <a:t>Project area design</a:t>
            </a:r>
          </a:p>
          <a:p>
            <a:pPr marL="457200" indent="-457200">
              <a:buAutoNum type="arabicPeriod"/>
            </a:pPr>
            <a:r>
              <a:rPr lang="en-US" sz="2200">
                <a:solidFill>
                  <a:schemeClr val="bg2"/>
                </a:solidFill>
              </a:rPr>
              <a:t>Scoring rubric</a:t>
            </a:r>
          </a:p>
          <a:p>
            <a:pPr marL="457200" indent="-457200">
              <a:buAutoNum type="arabicPeriod"/>
            </a:pPr>
            <a:r>
              <a:rPr lang="en-US" sz="2200">
                <a:solidFill>
                  <a:schemeClr val="bg2"/>
                </a:solidFill>
              </a:rPr>
              <a:t>Changes to the Project Application</a:t>
            </a:r>
          </a:p>
          <a:p>
            <a:pPr marL="457200" indent="-457200">
              <a:buAutoNum type="arabicPeriod"/>
            </a:pPr>
            <a:r>
              <a:rPr lang="en-US" sz="2200">
                <a:solidFill>
                  <a:schemeClr val="bg2"/>
                </a:solidFill>
              </a:rPr>
              <a:t>Final reminders</a:t>
            </a:r>
          </a:p>
          <a:p>
            <a:pPr marL="457200" indent="-457200">
              <a:buAutoNum type="arabicPeriod"/>
            </a:pPr>
            <a:endParaRPr lang="en-US" sz="2200">
              <a:solidFill>
                <a:srgbClr val="000000"/>
              </a:solidFill>
            </a:endParaRPr>
          </a:p>
        </p:txBody>
      </p:sp>
      <p:sp>
        <p:nvSpPr>
          <p:cNvPr id="7" name="TextBox 6">
            <a:extLst>
              <a:ext uri="{FF2B5EF4-FFF2-40B4-BE49-F238E27FC236}">
                <a16:creationId xmlns:a16="http://schemas.microsoft.com/office/drawing/2014/main" id="{87049EBF-60DC-4014-9F39-EF52B58806B2}"/>
              </a:ext>
            </a:extLst>
          </p:cNvPr>
          <p:cNvSpPr txBox="1"/>
          <p:nvPr/>
        </p:nvSpPr>
        <p:spPr>
          <a:xfrm>
            <a:off x="1006367" y="1739331"/>
            <a:ext cx="845767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a:solidFill>
                  <a:schemeClr val="accent2">
                    <a:lumMod val="40000"/>
                    <a:lumOff val="60000"/>
                  </a:schemeClr>
                </a:solidFill>
              </a:rPr>
              <a:t>Agenda</a:t>
            </a:r>
          </a:p>
        </p:txBody>
      </p:sp>
    </p:spTree>
    <p:extLst>
      <p:ext uri="{BB962C8B-B14F-4D97-AF65-F5344CB8AC3E}">
        <p14:creationId xmlns:p14="http://schemas.microsoft.com/office/powerpoint/2010/main" val="1286839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948FD-8194-A716-832E-D558D4434B48}"/>
              </a:ext>
            </a:extLst>
          </p:cNvPr>
          <p:cNvSpPr>
            <a:spLocks noGrp="1"/>
          </p:cNvSpPr>
          <p:nvPr>
            <p:ph type="title"/>
          </p:nvPr>
        </p:nvSpPr>
        <p:spPr/>
        <p:txBody>
          <a:bodyPr/>
          <a:lstStyle/>
          <a:p>
            <a:r>
              <a:rPr lang="en-US"/>
              <a:t>Other elements of application area design have changed</a:t>
            </a:r>
          </a:p>
        </p:txBody>
      </p:sp>
      <p:sp>
        <p:nvSpPr>
          <p:cNvPr id="4" name="Slide Number Placeholder 3">
            <a:extLst>
              <a:ext uri="{FF2B5EF4-FFF2-40B4-BE49-F238E27FC236}">
                <a16:creationId xmlns:a16="http://schemas.microsoft.com/office/drawing/2014/main" id="{9E93B5E1-5A5C-93E7-0C7D-DC55C810766E}"/>
              </a:ext>
            </a:extLst>
          </p:cNvPr>
          <p:cNvSpPr>
            <a:spLocks noGrp="1"/>
          </p:cNvSpPr>
          <p:nvPr>
            <p:ph type="sldNum" sz="quarter" idx="12"/>
          </p:nvPr>
        </p:nvSpPr>
        <p:spPr/>
        <p:txBody>
          <a:bodyPr/>
          <a:lstStyle/>
          <a:p>
            <a:fld id="{1C4126A1-9282-4A82-AC02-A59AF4A969C8}" type="slidenum">
              <a:rPr lang="en-US" smtClean="0"/>
              <a:t>20</a:t>
            </a:fld>
            <a:endParaRPr lang="en-US"/>
          </a:p>
        </p:txBody>
      </p:sp>
      <p:sp>
        <p:nvSpPr>
          <p:cNvPr id="5" name="Content Placeholder 20">
            <a:extLst>
              <a:ext uri="{FF2B5EF4-FFF2-40B4-BE49-F238E27FC236}">
                <a16:creationId xmlns:a16="http://schemas.microsoft.com/office/drawing/2014/main" id="{7DDDE0DA-D5EF-4F57-1CFB-E09F62E0EFDC}"/>
              </a:ext>
            </a:extLst>
          </p:cNvPr>
          <p:cNvSpPr txBox="1">
            <a:spLocks/>
          </p:cNvSpPr>
          <p:nvPr/>
        </p:nvSpPr>
        <p:spPr>
          <a:xfrm>
            <a:off x="1901952" y="2542032"/>
            <a:ext cx="8388096" cy="794557"/>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6" name="Group 5">
            <a:extLst>
              <a:ext uri="{FF2B5EF4-FFF2-40B4-BE49-F238E27FC236}">
                <a16:creationId xmlns:a16="http://schemas.microsoft.com/office/drawing/2014/main" id="{5207A7F3-457F-83DE-C4E2-32E5F5E77B23}"/>
              </a:ext>
            </a:extLst>
          </p:cNvPr>
          <p:cNvGrpSpPr/>
          <p:nvPr/>
        </p:nvGrpSpPr>
        <p:grpSpPr>
          <a:xfrm>
            <a:off x="2116836" y="2669461"/>
            <a:ext cx="533479" cy="539699"/>
            <a:chOff x="2551137" y="3597240"/>
            <a:chExt cx="533479" cy="539699"/>
          </a:xfrm>
        </p:grpSpPr>
        <p:sp>
          <p:nvSpPr>
            <p:cNvPr id="7" name="Oval 6">
              <a:extLst>
                <a:ext uri="{FF2B5EF4-FFF2-40B4-BE49-F238E27FC236}">
                  <a16:creationId xmlns:a16="http://schemas.microsoft.com/office/drawing/2014/main" id="{CCD223C1-A3AD-D2B4-B6CF-2BD8F1303644}"/>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55">
              <a:extLst>
                <a:ext uri="{FF2B5EF4-FFF2-40B4-BE49-F238E27FC236}">
                  <a16:creationId xmlns:a16="http://schemas.microsoft.com/office/drawing/2014/main" id="{609B9EA5-77E9-9EE7-7952-AFCA2E85ED92}"/>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1</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9" name="TextBox 8">
            <a:extLst>
              <a:ext uri="{FF2B5EF4-FFF2-40B4-BE49-F238E27FC236}">
                <a16:creationId xmlns:a16="http://schemas.microsoft.com/office/drawing/2014/main" id="{F206D336-17C5-4469-A34E-EDDB4E3ECC17}"/>
              </a:ext>
            </a:extLst>
          </p:cNvPr>
          <p:cNvSpPr txBox="1"/>
          <p:nvPr/>
        </p:nvSpPr>
        <p:spPr>
          <a:xfrm>
            <a:off x="2870946" y="2616145"/>
            <a:ext cx="7402068" cy="646331"/>
          </a:xfrm>
          <a:prstGeom prst="rect">
            <a:avLst/>
          </a:prstGeom>
          <a:noFill/>
        </p:spPr>
        <p:txBody>
          <a:bodyPr wrap="square" lIns="91440" tIns="45720" rIns="91440" bIns="45720" anchor="t">
            <a:spAutoFit/>
          </a:bodyPr>
          <a:lstStyle/>
          <a:p>
            <a:r>
              <a:rPr lang="en-US"/>
              <a:t>The minimum threshold for including low-income areas and disadvantaged communities (LIA/DAC) has been removed</a:t>
            </a:r>
          </a:p>
        </p:txBody>
      </p:sp>
      <p:sp>
        <p:nvSpPr>
          <p:cNvPr id="10" name="Content Placeholder 20">
            <a:extLst>
              <a:ext uri="{FF2B5EF4-FFF2-40B4-BE49-F238E27FC236}">
                <a16:creationId xmlns:a16="http://schemas.microsoft.com/office/drawing/2014/main" id="{08B94540-E083-C437-7000-4B0ABD5EE800}"/>
              </a:ext>
            </a:extLst>
          </p:cNvPr>
          <p:cNvSpPr txBox="1">
            <a:spLocks/>
          </p:cNvSpPr>
          <p:nvPr/>
        </p:nvSpPr>
        <p:spPr>
          <a:xfrm>
            <a:off x="1901952" y="3424554"/>
            <a:ext cx="8388096" cy="794557"/>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11" name="Group 10">
            <a:extLst>
              <a:ext uri="{FF2B5EF4-FFF2-40B4-BE49-F238E27FC236}">
                <a16:creationId xmlns:a16="http://schemas.microsoft.com/office/drawing/2014/main" id="{06C56AD6-CE60-930E-3ABB-6BAE28BE6443}"/>
              </a:ext>
            </a:extLst>
          </p:cNvPr>
          <p:cNvGrpSpPr/>
          <p:nvPr/>
        </p:nvGrpSpPr>
        <p:grpSpPr>
          <a:xfrm>
            <a:off x="2116836" y="3551983"/>
            <a:ext cx="533479" cy="539699"/>
            <a:chOff x="2551137" y="3597240"/>
            <a:chExt cx="533479" cy="539699"/>
          </a:xfrm>
        </p:grpSpPr>
        <p:sp>
          <p:nvSpPr>
            <p:cNvPr id="12" name="Oval 11">
              <a:extLst>
                <a:ext uri="{FF2B5EF4-FFF2-40B4-BE49-F238E27FC236}">
                  <a16:creationId xmlns:a16="http://schemas.microsoft.com/office/drawing/2014/main" id="{FCD15491-F48B-F203-140A-E288E837955E}"/>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extBox 55">
              <a:extLst>
                <a:ext uri="{FF2B5EF4-FFF2-40B4-BE49-F238E27FC236}">
                  <a16:creationId xmlns:a16="http://schemas.microsoft.com/office/drawing/2014/main" id="{0FE36E64-2472-1713-246C-64234BB16328}"/>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2</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14" name="TextBox 13">
            <a:extLst>
              <a:ext uri="{FF2B5EF4-FFF2-40B4-BE49-F238E27FC236}">
                <a16:creationId xmlns:a16="http://schemas.microsoft.com/office/drawing/2014/main" id="{7A7DE689-812A-1BF3-37B1-7A965AF63DD1}"/>
              </a:ext>
            </a:extLst>
          </p:cNvPr>
          <p:cNvSpPr txBox="1"/>
          <p:nvPr/>
        </p:nvSpPr>
        <p:spPr>
          <a:xfrm>
            <a:off x="2870946" y="3498667"/>
            <a:ext cx="7402068" cy="646331"/>
          </a:xfrm>
          <a:prstGeom prst="rect">
            <a:avLst/>
          </a:prstGeom>
          <a:noFill/>
        </p:spPr>
        <p:txBody>
          <a:bodyPr wrap="square" lIns="91440" tIns="45720" rIns="91440" bIns="45720" anchor="t">
            <a:spAutoFit/>
          </a:bodyPr>
          <a:lstStyle/>
          <a:p>
            <a:r>
              <a:rPr lang="en-US"/>
              <a:t>The requirement to apply for 100% of eligible BSLs in a proposed project area has been removed</a:t>
            </a:r>
          </a:p>
        </p:txBody>
      </p:sp>
      <p:sp>
        <p:nvSpPr>
          <p:cNvPr id="15" name="Content Placeholder 20">
            <a:extLst>
              <a:ext uri="{FF2B5EF4-FFF2-40B4-BE49-F238E27FC236}">
                <a16:creationId xmlns:a16="http://schemas.microsoft.com/office/drawing/2014/main" id="{7E61DF9E-BAA5-A068-6603-955DC3EE8BBA}"/>
              </a:ext>
            </a:extLst>
          </p:cNvPr>
          <p:cNvSpPr txBox="1">
            <a:spLocks/>
          </p:cNvSpPr>
          <p:nvPr/>
        </p:nvSpPr>
        <p:spPr>
          <a:xfrm>
            <a:off x="1901952" y="4307076"/>
            <a:ext cx="8388096" cy="794557"/>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16" name="Group 15">
            <a:extLst>
              <a:ext uri="{FF2B5EF4-FFF2-40B4-BE49-F238E27FC236}">
                <a16:creationId xmlns:a16="http://schemas.microsoft.com/office/drawing/2014/main" id="{078D0220-33C5-D439-909C-92E1EDB50561}"/>
              </a:ext>
            </a:extLst>
          </p:cNvPr>
          <p:cNvGrpSpPr/>
          <p:nvPr/>
        </p:nvGrpSpPr>
        <p:grpSpPr>
          <a:xfrm>
            <a:off x="2116836" y="4434505"/>
            <a:ext cx="533479" cy="539699"/>
            <a:chOff x="2551137" y="3597240"/>
            <a:chExt cx="533479" cy="539699"/>
          </a:xfrm>
        </p:grpSpPr>
        <p:sp>
          <p:nvSpPr>
            <p:cNvPr id="17" name="Oval 16">
              <a:extLst>
                <a:ext uri="{FF2B5EF4-FFF2-40B4-BE49-F238E27FC236}">
                  <a16:creationId xmlns:a16="http://schemas.microsoft.com/office/drawing/2014/main" id="{C5BE6242-7970-5A85-9624-0118B3B202ED}"/>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TextBox 55">
              <a:extLst>
                <a:ext uri="{FF2B5EF4-FFF2-40B4-BE49-F238E27FC236}">
                  <a16:creationId xmlns:a16="http://schemas.microsoft.com/office/drawing/2014/main" id="{F9C391EA-190C-5A8D-E11E-468893BAD90A}"/>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3</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19" name="TextBox 18">
            <a:extLst>
              <a:ext uri="{FF2B5EF4-FFF2-40B4-BE49-F238E27FC236}">
                <a16:creationId xmlns:a16="http://schemas.microsoft.com/office/drawing/2014/main" id="{F15B231A-9723-8F87-6C89-641CAD342B9D}"/>
              </a:ext>
            </a:extLst>
          </p:cNvPr>
          <p:cNvSpPr txBox="1"/>
          <p:nvPr/>
        </p:nvSpPr>
        <p:spPr>
          <a:xfrm>
            <a:off x="2870946" y="4381189"/>
            <a:ext cx="7402068" cy="646331"/>
          </a:xfrm>
          <a:prstGeom prst="rect">
            <a:avLst/>
          </a:prstGeom>
          <a:noFill/>
        </p:spPr>
        <p:txBody>
          <a:bodyPr wrap="square" lIns="91440" tIns="45720" rIns="91440" bIns="45720" anchor="t">
            <a:spAutoFit/>
          </a:bodyPr>
          <a:lstStyle/>
          <a:p>
            <a:r>
              <a:rPr lang="en-US"/>
              <a:t>A minimum coverage threshold of 60% of eligible BSLs in a project area has been added</a:t>
            </a:r>
          </a:p>
        </p:txBody>
      </p:sp>
    </p:spTree>
    <p:extLst>
      <p:ext uri="{BB962C8B-B14F-4D97-AF65-F5344CB8AC3E}">
        <p14:creationId xmlns:p14="http://schemas.microsoft.com/office/powerpoint/2010/main" val="569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F458-7DE6-EC7E-BF2F-D9CC0EC69AFD}"/>
              </a:ext>
            </a:extLst>
          </p:cNvPr>
          <p:cNvSpPr>
            <a:spLocks noGrp="1"/>
          </p:cNvSpPr>
          <p:nvPr>
            <p:ph type="title"/>
          </p:nvPr>
        </p:nvSpPr>
        <p:spPr/>
        <p:txBody>
          <a:bodyPr/>
          <a:lstStyle/>
          <a:p>
            <a:r>
              <a:rPr lang="en-US"/>
              <a:t>Each application requires a minimum coverage threshold of 60% of BSLs in the selected PAUs</a:t>
            </a:r>
          </a:p>
        </p:txBody>
      </p:sp>
      <p:sp>
        <p:nvSpPr>
          <p:cNvPr id="3" name="Content Placeholder 2">
            <a:extLst>
              <a:ext uri="{FF2B5EF4-FFF2-40B4-BE49-F238E27FC236}">
                <a16:creationId xmlns:a16="http://schemas.microsoft.com/office/drawing/2014/main" id="{073BCED4-97BD-9316-C6CB-293D3EAAE876}"/>
              </a:ext>
            </a:extLst>
          </p:cNvPr>
          <p:cNvSpPr>
            <a:spLocks noGrp="1"/>
          </p:cNvSpPr>
          <p:nvPr>
            <p:ph idx="1"/>
          </p:nvPr>
        </p:nvSpPr>
        <p:spPr/>
        <p:txBody>
          <a:bodyPr vert="horz" lIns="0" tIns="45720" rIns="91440" bIns="45720" rtlCol="0" anchor="t">
            <a:noAutofit/>
          </a:bodyPr>
          <a:lstStyle/>
          <a:p>
            <a:pPr lvl="1">
              <a:spcBef>
                <a:spcPts val="1200"/>
              </a:spcBef>
            </a:pPr>
            <a:r>
              <a:rPr lang="en-US" sz="1800"/>
              <a:t>Applicants may remove select locations from a proposed application, but the total coverage percentage of eligible and fundable BSLs in the project must be at least 60%</a:t>
            </a:r>
          </a:p>
          <a:p>
            <a:pPr marL="1084580" lvl="2" indent="-285750">
              <a:spcBef>
                <a:spcPts val="1200"/>
              </a:spcBef>
              <a:buFont typeface="Courier New" panose="02070309020205020404" pitchFamily="49" charset="0"/>
              <a:buChar char="o"/>
            </a:pPr>
            <a:r>
              <a:rPr lang="en-US" sz="1800">
                <a:effectLst/>
                <a:latin typeface="+mj-lt"/>
              </a:rPr>
              <a:t>Any location marked as “indicated” may be included in a proposal; however, those locations will not count toward the required 60% location threshold and are unlikely to receive BEAD funding due to pending enforceable commitment contract negotiations</a:t>
            </a:r>
            <a:endParaRPr lang="en-US" sz="1800">
              <a:latin typeface="+mj-lt"/>
            </a:endParaRPr>
          </a:p>
          <a:p>
            <a:pPr lvl="1">
              <a:spcBef>
                <a:spcPts val="1200"/>
              </a:spcBef>
            </a:pPr>
            <a:r>
              <a:rPr lang="en-US" sz="1800"/>
              <a:t>In the application portal, applicants may deselect locations or upload a list of the locations they propose to serve within their proposal</a:t>
            </a:r>
          </a:p>
          <a:p>
            <a:pPr lvl="1">
              <a:spcBef>
                <a:spcPts val="1200"/>
              </a:spcBef>
            </a:pPr>
            <a:r>
              <a:rPr lang="en-US" sz="1800"/>
              <a:t>The portal will automatically calculate whether the number of BSLs selected in the proposed project meets the 60% threshold</a:t>
            </a:r>
          </a:p>
          <a:p>
            <a:pPr>
              <a:spcBef>
                <a:spcPts val="1200"/>
              </a:spcBef>
            </a:pPr>
            <a:endParaRPr lang="en-US" sz="2000"/>
          </a:p>
        </p:txBody>
      </p:sp>
      <p:sp>
        <p:nvSpPr>
          <p:cNvPr id="4" name="Slide Number Placeholder 3">
            <a:extLst>
              <a:ext uri="{FF2B5EF4-FFF2-40B4-BE49-F238E27FC236}">
                <a16:creationId xmlns:a16="http://schemas.microsoft.com/office/drawing/2014/main" id="{161F8354-85FE-F6CA-E36E-7AFB3796D161}"/>
              </a:ext>
            </a:extLst>
          </p:cNvPr>
          <p:cNvSpPr>
            <a:spLocks noGrp="1"/>
          </p:cNvSpPr>
          <p:nvPr>
            <p:ph type="sldNum" sz="quarter" idx="12"/>
          </p:nvPr>
        </p:nvSpPr>
        <p:spPr/>
        <p:txBody>
          <a:bodyPr/>
          <a:lstStyle/>
          <a:p>
            <a:fld id="{1C4126A1-9282-4A82-AC02-A59AF4A969C8}" type="slidenum">
              <a:rPr lang="en-US" smtClean="0"/>
              <a:t>21</a:t>
            </a:fld>
            <a:endParaRPr lang="en-US"/>
          </a:p>
        </p:txBody>
      </p:sp>
    </p:spTree>
    <p:extLst>
      <p:ext uri="{BB962C8B-B14F-4D97-AF65-F5344CB8AC3E}">
        <p14:creationId xmlns:p14="http://schemas.microsoft.com/office/powerpoint/2010/main" val="3036441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4476-FAFE-FFDA-A47C-2F0CC3B49B93}"/>
              </a:ext>
            </a:extLst>
          </p:cNvPr>
          <p:cNvSpPr>
            <a:spLocks noGrp="1"/>
          </p:cNvSpPr>
          <p:nvPr>
            <p:ph type="title"/>
          </p:nvPr>
        </p:nvSpPr>
        <p:spPr/>
        <p:txBody>
          <a:bodyPr/>
          <a:lstStyle/>
          <a:p>
            <a:r>
              <a:rPr lang="en-US"/>
              <a:t>Excessive cost considerations</a:t>
            </a:r>
          </a:p>
        </p:txBody>
      </p:sp>
      <p:sp>
        <p:nvSpPr>
          <p:cNvPr id="3" name="Content Placeholder 2">
            <a:extLst>
              <a:ext uri="{FF2B5EF4-FFF2-40B4-BE49-F238E27FC236}">
                <a16:creationId xmlns:a16="http://schemas.microsoft.com/office/drawing/2014/main" id="{DD00F600-A211-A066-9AC6-DCB772E14B1E}"/>
              </a:ext>
            </a:extLst>
          </p:cNvPr>
          <p:cNvSpPr>
            <a:spLocks noGrp="1"/>
          </p:cNvSpPr>
          <p:nvPr>
            <p:ph idx="1"/>
          </p:nvPr>
        </p:nvSpPr>
        <p:spPr>
          <a:xfrm>
            <a:off x="4187952" y="2185415"/>
            <a:ext cx="7394448" cy="3991547"/>
          </a:xfrm>
        </p:spPr>
        <p:txBody>
          <a:bodyPr vert="horz" lIns="0" tIns="45720" rIns="91440" bIns="45720" rtlCol="0" anchor="t">
            <a:noAutofit/>
          </a:bodyPr>
          <a:lstStyle/>
          <a:p>
            <a:r>
              <a:rPr lang="en-US" sz="1800"/>
              <a:t>The Policy Notice states that NTIA “reserves the right to reject any proposed deployment project or specific BSL connection for which costs to deploy are excessive, as determined by NTIA based on the cost characteristics of the area to be served” (Policy Notice, pp. 11-12)</a:t>
            </a:r>
          </a:p>
          <a:p>
            <a:r>
              <a:rPr lang="en-US" sz="1800"/>
              <a:t>However, NTIA has not defined what constitutes “excessive cost”</a:t>
            </a:r>
          </a:p>
          <a:p>
            <a:r>
              <a:rPr lang="en-US" sz="1800"/>
              <a:t>Applicants are encouraged to propose cost-effective projects and avoid deployments with costs that may be considered excessive</a:t>
            </a:r>
            <a:endParaRPr lang="en-US" sz="1800" strike="sngStrike"/>
          </a:p>
        </p:txBody>
      </p:sp>
      <p:sp>
        <p:nvSpPr>
          <p:cNvPr id="4" name="Slide Number Placeholder 3">
            <a:extLst>
              <a:ext uri="{FF2B5EF4-FFF2-40B4-BE49-F238E27FC236}">
                <a16:creationId xmlns:a16="http://schemas.microsoft.com/office/drawing/2014/main" id="{2891905D-A049-00DB-F5B6-7C8B3103C7FB}"/>
              </a:ext>
            </a:extLst>
          </p:cNvPr>
          <p:cNvSpPr>
            <a:spLocks noGrp="1"/>
          </p:cNvSpPr>
          <p:nvPr>
            <p:ph type="sldNum" sz="quarter" idx="12"/>
          </p:nvPr>
        </p:nvSpPr>
        <p:spPr/>
        <p:txBody>
          <a:bodyPr/>
          <a:lstStyle/>
          <a:p>
            <a:fld id="{1C4126A1-9282-4A82-AC02-A59AF4A969C8}" type="slidenum">
              <a:rPr lang="en-US" smtClean="0"/>
              <a:t>22</a:t>
            </a:fld>
            <a:endParaRPr lang="en-US"/>
          </a:p>
        </p:txBody>
      </p:sp>
      <p:sp>
        <p:nvSpPr>
          <p:cNvPr id="15" name="Oval 14">
            <a:extLst>
              <a:ext uri="{FF2B5EF4-FFF2-40B4-BE49-F238E27FC236}">
                <a16:creationId xmlns:a16="http://schemas.microsoft.com/office/drawing/2014/main" id="{0262FECD-419C-B325-9485-5B6EC1CDD53D}"/>
              </a:ext>
            </a:extLst>
          </p:cNvPr>
          <p:cNvSpPr/>
          <p:nvPr/>
        </p:nvSpPr>
        <p:spPr>
          <a:xfrm>
            <a:off x="761085" y="2073056"/>
            <a:ext cx="3051544" cy="2987749"/>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Money with solid fill">
            <a:extLst>
              <a:ext uri="{FF2B5EF4-FFF2-40B4-BE49-F238E27FC236}">
                <a16:creationId xmlns:a16="http://schemas.microsoft.com/office/drawing/2014/main" id="{6F1A8FFE-33CC-2511-09C9-9E8A3EA2B6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4169" y="2569464"/>
            <a:ext cx="1865376" cy="1865376"/>
          </a:xfrm>
          <a:prstGeom prst="rect">
            <a:avLst/>
          </a:prstGeom>
        </p:spPr>
      </p:pic>
    </p:spTree>
    <p:extLst>
      <p:ext uri="{BB962C8B-B14F-4D97-AF65-F5344CB8AC3E}">
        <p14:creationId xmlns:p14="http://schemas.microsoft.com/office/powerpoint/2010/main" val="2564562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27A56-DCEF-2566-05CA-81C5C2310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44E66-DEF3-6B16-C11A-2486CD6C2A65}"/>
              </a:ext>
            </a:extLst>
          </p:cNvPr>
          <p:cNvSpPr>
            <a:spLocks noGrp="1"/>
          </p:cNvSpPr>
          <p:nvPr>
            <p:ph type="title"/>
          </p:nvPr>
        </p:nvSpPr>
        <p:spPr>
          <a:xfrm>
            <a:off x="757669" y="2682068"/>
            <a:ext cx="9601200" cy="1496279"/>
          </a:xfrm>
        </p:spPr>
        <p:txBody>
          <a:bodyPr>
            <a:noAutofit/>
          </a:bodyPr>
          <a:lstStyle/>
          <a:p>
            <a:r>
              <a:rPr lang="en-US"/>
              <a:t>5. Scoring rubric</a:t>
            </a:r>
          </a:p>
        </p:txBody>
      </p:sp>
      <p:sp>
        <p:nvSpPr>
          <p:cNvPr id="4" name="Slide Number Placeholder 3">
            <a:extLst>
              <a:ext uri="{FF2B5EF4-FFF2-40B4-BE49-F238E27FC236}">
                <a16:creationId xmlns:a16="http://schemas.microsoft.com/office/drawing/2014/main" id="{772FFA54-7340-4731-B307-F6C6237E8E8A}"/>
              </a:ext>
            </a:extLst>
          </p:cNvPr>
          <p:cNvSpPr>
            <a:spLocks noGrp="1"/>
          </p:cNvSpPr>
          <p:nvPr>
            <p:ph type="sldNum" sz="quarter" idx="12"/>
          </p:nvPr>
        </p:nvSpPr>
        <p:spPr/>
        <p:txBody>
          <a:bodyPr/>
          <a:lstStyle/>
          <a:p>
            <a:fld id="{1C4126A1-9282-4A82-AC02-A59AF4A969C8}" type="slidenum">
              <a:rPr lang="en-US" smtClean="0"/>
              <a:t>23</a:t>
            </a:fld>
            <a:endParaRPr lang="en-US"/>
          </a:p>
        </p:txBody>
      </p:sp>
    </p:spTree>
    <p:extLst>
      <p:ext uri="{BB962C8B-B14F-4D97-AF65-F5344CB8AC3E}">
        <p14:creationId xmlns:p14="http://schemas.microsoft.com/office/powerpoint/2010/main" val="343733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79F2-5E54-472C-A232-F59D115636A6}"/>
              </a:ext>
            </a:extLst>
          </p:cNvPr>
          <p:cNvSpPr>
            <a:spLocks noGrp="1"/>
          </p:cNvSpPr>
          <p:nvPr>
            <p:ph type="title"/>
          </p:nvPr>
        </p:nvSpPr>
        <p:spPr/>
        <p:txBody>
          <a:bodyPr/>
          <a:lstStyle/>
          <a:p>
            <a:r>
              <a:rPr lang="en-US"/>
              <a:t>Revised scoring rules for the Benefit of the Bargain Round</a:t>
            </a:r>
          </a:p>
        </p:txBody>
      </p:sp>
      <p:sp>
        <p:nvSpPr>
          <p:cNvPr id="4" name="Slide Number Placeholder 3">
            <a:extLst>
              <a:ext uri="{FF2B5EF4-FFF2-40B4-BE49-F238E27FC236}">
                <a16:creationId xmlns:a16="http://schemas.microsoft.com/office/drawing/2014/main" id="{238F4D03-FBE5-1B48-C011-E3F43F313DEB}"/>
              </a:ext>
            </a:extLst>
          </p:cNvPr>
          <p:cNvSpPr>
            <a:spLocks noGrp="1"/>
          </p:cNvSpPr>
          <p:nvPr>
            <p:ph type="sldNum" sz="quarter" idx="12"/>
          </p:nvPr>
        </p:nvSpPr>
        <p:spPr/>
        <p:txBody>
          <a:bodyPr/>
          <a:lstStyle/>
          <a:p>
            <a:fld id="{1C4126A1-9282-4A82-AC02-A59AF4A969C8}" type="slidenum">
              <a:rPr lang="en-US" smtClean="0"/>
              <a:t>24</a:t>
            </a:fld>
            <a:endParaRPr lang="en-US"/>
          </a:p>
        </p:txBody>
      </p:sp>
      <p:sp>
        <p:nvSpPr>
          <p:cNvPr id="5" name="Content Placeholder 20">
            <a:extLst>
              <a:ext uri="{FF2B5EF4-FFF2-40B4-BE49-F238E27FC236}">
                <a16:creationId xmlns:a16="http://schemas.microsoft.com/office/drawing/2014/main" id="{C66778B6-3CD8-F516-2102-6E826EC72B9A}"/>
              </a:ext>
            </a:extLst>
          </p:cNvPr>
          <p:cNvSpPr txBox="1">
            <a:spLocks/>
          </p:cNvSpPr>
          <p:nvPr/>
        </p:nvSpPr>
        <p:spPr>
          <a:xfrm>
            <a:off x="1874520" y="2226037"/>
            <a:ext cx="8388096" cy="1065150"/>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6" name="Group 5">
            <a:extLst>
              <a:ext uri="{FF2B5EF4-FFF2-40B4-BE49-F238E27FC236}">
                <a16:creationId xmlns:a16="http://schemas.microsoft.com/office/drawing/2014/main" id="{28BCF873-DBF0-1F5A-DAF9-8C3CC0415A75}"/>
              </a:ext>
            </a:extLst>
          </p:cNvPr>
          <p:cNvGrpSpPr/>
          <p:nvPr/>
        </p:nvGrpSpPr>
        <p:grpSpPr>
          <a:xfrm>
            <a:off x="2043684" y="2516762"/>
            <a:ext cx="533479" cy="538564"/>
            <a:chOff x="2551137" y="3410526"/>
            <a:chExt cx="533479" cy="538564"/>
          </a:xfrm>
        </p:grpSpPr>
        <p:sp>
          <p:nvSpPr>
            <p:cNvPr id="7" name="Oval 6">
              <a:extLst>
                <a:ext uri="{FF2B5EF4-FFF2-40B4-BE49-F238E27FC236}">
                  <a16:creationId xmlns:a16="http://schemas.microsoft.com/office/drawing/2014/main" id="{2E2A2B2D-D16A-1E64-38E8-1F67900FE1A6}"/>
                </a:ext>
              </a:extLst>
            </p:cNvPr>
            <p:cNvSpPr/>
            <p:nvPr/>
          </p:nvSpPr>
          <p:spPr>
            <a:xfrm>
              <a:off x="2551137" y="3415611"/>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55">
              <a:extLst>
                <a:ext uri="{FF2B5EF4-FFF2-40B4-BE49-F238E27FC236}">
                  <a16:creationId xmlns:a16="http://schemas.microsoft.com/office/drawing/2014/main" id="{72553BE3-37B0-4499-B3F9-52718FD999B8}"/>
                </a:ext>
              </a:extLst>
            </p:cNvPr>
            <p:cNvSpPr txBox="1"/>
            <p:nvPr/>
          </p:nvSpPr>
          <p:spPr>
            <a:xfrm>
              <a:off x="2602603" y="3410526"/>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1</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9" name="TextBox 8">
            <a:extLst>
              <a:ext uri="{FF2B5EF4-FFF2-40B4-BE49-F238E27FC236}">
                <a16:creationId xmlns:a16="http://schemas.microsoft.com/office/drawing/2014/main" id="{60FBDDD0-C6D0-224C-2BB8-5774A4B06DC0}"/>
              </a:ext>
            </a:extLst>
          </p:cNvPr>
          <p:cNvSpPr txBox="1"/>
          <p:nvPr/>
        </p:nvSpPr>
        <p:spPr>
          <a:xfrm>
            <a:off x="2797794" y="2296947"/>
            <a:ext cx="7402068" cy="923330"/>
          </a:xfrm>
          <a:prstGeom prst="rect">
            <a:avLst/>
          </a:prstGeom>
          <a:noFill/>
        </p:spPr>
        <p:txBody>
          <a:bodyPr wrap="square" lIns="91440" tIns="45720" rIns="91440" bIns="45720" anchor="t">
            <a:spAutoFit/>
          </a:bodyPr>
          <a:lstStyle/>
          <a:p>
            <a:r>
              <a:rPr lang="en-US"/>
              <a:t>According to NTIA’s Policy Notice, the CPUC must select among Priority projects with the lowest cost based on “Minimal BEAD Outlay”</a:t>
            </a:r>
          </a:p>
        </p:txBody>
      </p:sp>
      <p:sp>
        <p:nvSpPr>
          <p:cNvPr id="10" name="Content Placeholder 20">
            <a:extLst>
              <a:ext uri="{FF2B5EF4-FFF2-40B4-BE49-F238E27FC236}">
                <a16:creationId xmlns:a16="http://schemas.microsoft.com/office/drawing/2014/main" id="{9D7BEC63-A272-DCEA-B631-DFD6ABFE6440}"/>
              </a:ext>
            </a:extLst>
          </p:cNvPr>
          <p:cNvSpPr txBox="1">
            <a:spLocks/>
          </p:cNvSpPr>
          <p:nvPr/>
        </p:nvSpPr>
        <p:spPr>
          <a:xfrm>
            <a:off x="1874520" y="3434015"/>
            <a:ext cx="8388096" cy="1065150"/>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11" name="Group 10">
            <a:extLst>
              <a:ext uri="{FF2B5EF4-FFF2-40B4-BE49-F238E27FC236}">
                <a16:creationId xmlns:a16="http://schemas.microsoft.com/office/drawing/2014/main" id="{A8800A5B-890F-6762-1A5A-601DFA5EC823}"/>
              </a:ext>
            </a:extLst>
          </p:cNvPr>
          <p:cNvGrpSpPr/>
          <p:nvPr/>
        </p:nvGrpSpPr>
        <p:grpSpPr>
          <a:xfrm>
            <a:off x="2043684" y="3696741"/>
            <a:ext cx="533479" cy="539699"/>
            <a:chOff x="2551137" y="3597240"/>
            <a:chExt cx="533479" cy="539699"/>
          </a:xfrm>
        </p:grpSpPr>
        <p:sp>
          <p:nvSpPr>
            <p:cNvPr id="12" name="Oval 11">
              <a:extLst>
                <a:ext uri="{FF2B5EF4-FFF2-40B4-BE49-F238E27FC236}">
                  <a16:creationId xmlns:a16="http://schemas.microsoft.com/office/drawing/2014/main" id="{7F79D64F-D218-3E55-22A5-D5198DF7F60B}"/>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extBox 55">
              <a:extLst>
                <a:ext uri="{FF2B5EF4-FFF2-40B4-BE49-F238E27FC236}">
                  <a16:creationId xmlns:a16="http://schemas.microsoft.com/office/drawing/2014/main" id="{07862F60-4D87-3945-69FD-1B43C371BB1D}"/>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2</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14" name="TextBox 13">
            <a:extLst>
              <a:ext uri="{FF2B5EF4-FFF2-40B4-BE49-F238E27FC236}">
                <a16:creationId xmlns:a16="http://schemas.microsoft.com/office/drawing/2014/main" id="{E16F7B12-6E96-37F2-741C-1716AF86104C}"/>
              </a:ext>
            </a:extLst>
          </p:cNvPr>
          <p:cNvSpPr txBox="1"/>
          <p:nvPr/>
        </p:nvSpPr>
        <p:spPr>
          <a:xfrm>
            <a:off x="2797794" y="3504925"/>
            <a:ext cx="7402068" cy="923330"/>
          </a:xfrm>
          <a:prstGeom prst="rect">
            <a:avLst/>
          </a:prstGeom>
          <a:noFill/>
        </p:spPr>
        <p:txBody>
          <a:bodyPr wrap="square" lIns="91440" tIns="45720" rIns="91440" bIns="45720" anchor="t">
            <a:spAutoFit/>
          </a:bodyPr>
          <a:lstStyle/>
          <a:p>
            <a:r>
              <a:rPr lang="en-US"/>
              <a:t>However, if a proposal’s cost is within 15% of the lowest-cost proposal for the same general project area, NTIA’s rules allow the CPUC to select based on secondary scoring criteria</a:t>
            </a:r>
          </a:p>
        </p:txBody>
      </p:sp>
    </p:spTree>
    <p:extLst>
      <p:ext uri="{BB962C8B-B14F-4D97-AF65-F5344CB8AC3E}">
        <p14:creationId xmlns:p14="http://schemas.microsoft.com/office/powerpoint/2010/main" val="666339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6D08-2019-7BF5-266A-F9F4343619DF}"/>
              </a:ext>
            </a:extLst>
          </p:cNvPr>
          <p:cNvSpPr>
            <a:spLocks noGrp="1"/>
          </p:cNvSpPr>
          <p:nvPr>
            <p:ph type="title"/>
          </p:nvPr>
        </p:nvSpPr>
        <p:spPr/>
        <p:txBody>
          <a:bodyPr/>
          <a:lstStyle/>
          <a:p>
            <a:r>
              <a:rPr lang="en-US"/>
              <a:t>Overview of the new scoring rubric</a:t>
            </a:r>
          </a:p>
        </p:txBody>
      </p:sp>
      <p:sp>
        <p:nvSpPr>
          <p:cNvPr id="3" name="Slide Number Placeholder 2">
            <a:extLst>
              <a:ext uri="{FF2B5EF4-FFF2-40B4-BE49-F238E27FC236}">
                <a16:creationId xmlns:a16="http://schemas.microsoft.com/office/drawing/2014/main" id="{F9A945B0-3E49-89FB-B8BF-80B715B78AE6}"/>
              </a:ext>
            </a:extLst>
          </p:cNvPr>
          <p:cNvSpPr>
            <a:spLocks noGrp="1"/>
          </p:cNvSpPr>
          <p:nvPr>
            <p:ph type="sldNum" sz="quarter" idx="12"/>
          </p:nvPr>
        </p:nvSpPr>
        <p:spPr/>
        <p:txBody>
          <a:bodyPr/>
          <a:lstStyle/>
          <a:p>
            <a:fld id="{1C4126A1-9282-4A82-AC02-A59AF4A969C8}" type="slidenum">
              <a:rPr lang="en-US" smtClean="0"/>
              <a:t>25</a:t>
            </a:fld>
            <a:endParaRPr lang="en-US"/>
          </a:p>
        </p:txBody>
      </p:sp>
      <p:sp>
        <p:nvSpPr>
          <p:cNvPr id="8" name="Text Placeholder 4">
            <a:extLst>
              <a:ext uri="{FF2B5EF4-FFF2-40B4-BE49-F238E27FC236}">
                <a16:creationId xmlns:a16="http://schemas.microsoft.com/office/drawing/2014/main" id="{AC7AA29F-DC5F-4D17-D1EB-DED34A601D18}"/>
              </a:ext>
            </a:extLst>
          </p:cNvPr>
          <p:cNvSpPr txBox="1">
            <a:spLocks/>
          </p:cNvSpPr>
          <p:nvPr/>
        </p:nvSpPr>
        <p:spPr>
          <a:xfrm>
            <a:off x="4142231" y="2283368"/>
            <a:ext cx="7440167" cy="3882426"/>
          </a:xfrm>
          <a:prstGeom prst="rect">
            <a:avLst/>
          </a:prstGeom>
          <a:ln w="57150">
            <a:noFill/>
          </a:ln>
        </p:spPr>
        <p:txBody>
          <a:bodyPr lIns="91440" tIns="45720" rIns="91440" bIns="4572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800" b="1">
                <a:cs typeface="Gill Sans"/>
              </a:rPr>
              <a:t>Primary criteria:</a:t>
            </a:r>
            <a:r>
              <a:rPr lang="en-US" sz="1800">
                <a:cs typeface="Gill Sans"/>
              </a:rPr>
              <a:t> Lowest cost based on “Minimal BEAD Program Outlay”</a:t>
            </a:r>
            <a:endParaRPr lang="en-US" sz="1400"/>
          </a:p>
          <a:p>
            <a:pPr marL="0" indent="0">
              <a:spcAft>
                <a:spcPts val="1200"/>
              </a:spcAft>
              <a:buNone/>
            </a:pPr>
            <a:r>
              <a:rPr lang="en-US" sz="1800" b="1">
                <a:cs typeface="Gill Sans"/>
              </a:rPr>
              <a:t>Secondary criteria</a:t>
            </a:r>
            <a:r>
              <a:rPr lang="en-US" sz="1800">
                <a:cs typeface="Gill Sans"/>
              </a:rPr>
              <a:t> for proposals with project costs within 15% of the lowest-cost proposal for the same general project area:</a:t>
            </a:r>
          </a:p>
          <a:p>
            <a:pPr marL="1092200" lvl="1" indent="-457200">
              <a:spcAft>
                <a:spcPts val="600"/>
              </a:spcAft>
              <a:buFont typeface="Arial"/>
              <a:buChar char="•"/>
            </a:pPr>
            <a:r>
              <a:rPr lang="en-US" sz="1800">
                <a:solidFill>
                  <a:srgbClr val="212121"/>
                </a:solidFill>
                <a:cs typeface="Gill Sans"/>
              </a:rPr>
              <a:t>Speed to deployment</a:t>
            </a:r>
          </a:p>
          <a:p>
            <a:pPr marL="1092200" lvl="1" indent="-457200">
              <a:spcAft>
                <a:spcPts val="600"/>
              </a:spcAft>
              <a:buFont typeface="Arial"/>
              <a:buChar char="•"/>
            </a:pPr>
            <a:r>
              <a:rPr lang="en-US" sz="1800">
                <a:solidFill>
                  <a:srgbClr val="212121"/>
                </a:solidFill>
                <a:cs typeface="Gill Sans"/>
              </a:rPr>
              <a:t>Speed of network</a:t>
            </a:r>
            <a:endParaRPr lang="en-US" sz="1800">
              <a:solidFill>
                <a:srgbClr val="212121"/>
              </a:solidFill>
            </a:endParaRPr>
          </a:p>
        </p:txBody>
      </p:sp>
      <p:sp>
        <p:nvSpPr>
          <p:cNvPr id="4" name="Oval 3">
            <a:extLst>
              <a:ext uri="{FF2B5EF4-FFF2-40B4-BE49-F238E27FC236}">
                <a16:creationId xmlns:a16="http://schemas.microsoft.com/office/drawing/2014/main" id="{23F92B47-19BD-18B4-B2A9-E0BF6E0CB4C9}"/>
              </a:ext>
            </a:extLst>
          </p:cNvPr>
          <p:cNvSpPr/>
          <p:nvPr/>
        </p:nvSpPr>
        <p:spPr>
          <a:xfrm>
            <a:off x="761085" y="2073056"/>
            <a:ext cx="3051544" cy="2987749"/>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hecklist with solid fill">
            <a:extLst>
              <a:ext uri="{FF2B5EF4-FFF2-40B4-BE49-F238E27FC236}">
                <a16:creationId xmlns:a16="http://schemas.microsoft.com/office/drawing/2014/main" id="{EC8FD832-33D7-0964-547C-F18A5EE314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5005" y="2465078"/>
            <a:ext cx="2203704" cy="2203704"/>
          </a:xfrm>
          <a:prstGeom prst="rect">
            <a:avLst/>
          </a:prstGeom>
        </p:spPr>
      </p:pic>
    </p:spTree>
    <p:extLst>
      <p:ext uri="{BB962C8B-B14F-4D97-AF65-F5344CB8AC3E}">
        <p14:creationId xmlns:p14="http://schemas.microsoft.com/office/powerpoint/2010/main" val="3489342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D4F3D-B655-B208-989B-32418DC5DE79}"/>
              </a:ext>
            </a:extLst>
          </p:cNvPr>
          <p:cNvSpPr>
            <a:spLocks noGrp="1"/>
          </p:cNvSpPr>
          <p:nvPr>
            <p:ph type="title"/>
          </p:nvPr>
        </p:nvSpPr>
        <p:spPr>
          <a:xfrm>
            <a:off x="609600" y="365125"/>
            <a:ext cx="10972800" cy="1125347"/>
          </a:xfrm>
        </p:spPr>
        <p:txBody>
          <a:bodyPr/>
          <a:lstStyle/>
          <a:p>
            <a:r>
              <a:rPr lang="en-US"/>
              <a:t>Secondary scoring rubric</a:t>
            </a:r>
          </a:p>
        </p:txBody>
      </p:sp>
      <p:sp>
        <p:nvSpPr>
          <p:cNvPr id="3" name="Slide Number Placeholder 2">
            <a:extLst>
              <a:ext uri="{FF2B5EF4-FFF2-40B4-BE49-F238E27FC236}">
                <a16:creationId xmlns:a16="http://schemas.microsoft.com/office/drawing/2014/main" id="{89BF9397-DB67-CE87-2B9A-392AA1C50788}"/>
              </a:ext>
            </a:extLst>
          </p:cNvPr>
          <p:cNvSpPr>
            <a:spLocks noGrp="1"/>
          </p:cNvSpPr>
          <p:nvPr>
            <p:ph type="sldNum" sz="quarter" idx="12"/>
          </p:nvPr>
        </p:nvSpPr>
        <p:spPr/>
        <p:txBody>
          <a:bodyPr/>
          <a:lstStyle/>
          <a:p>
            <a:fld id="{1C4126A1-9282-4A82-AC02-A59AF4A969C8}" type="slidenum">
              <a:rPr lang="en-US" smtClean="0"/>
              <a:t>26</a:t>
            </a:fld>
            <a:endParaRPr lang="en-US"/>
          </a:p>
        </p:txBody>
      </p:sp>
      <p:graphicFrame>
        <p:nvGraphicFramePr>
          <p:cNvPr id="5" name="Table 4">
            <a:extLst>
              <a:ext uri="{FF2B5EF4-FFF2-40B4-BE49-F238E27FC236}">
                <a16:creationId xmlns:a16="http://schemas.microsoft.com/office/drawing/2014/main" id="{1FB458C2-2A89-70F3-647D-856020C78C22}"/>
              </a:ext>
            </a:extLst>
          </p:cNvPr>
          <p:cNvGraphicFramePr>
            <a:graphicFrameLocks noGrp="1"/>
          </p:cNvGraphicFramePr>
          <p:nvPr>
            <p:extLst>
              <p:ext uri="{D42A27DB-BD31-4B8C-83A1-F6EECF244321}">
                <p14:modId xmlns:p14="http://schemas.microsoft.com/office/powerpoint/2010/main" val="28806653"/>
              </p:ext>
            </p:extLst>
          </p:nvPr>
        </p:nvGraphicFramePr>
        <p:xfrm>
          <a:off x="2119424" y="1828981"/>
          <a:ext cx="7953152" cy="3900622"/>
        </p:xfrm>
        <a:graphic>
          <a:graphicData uri="http://schemas.openxmlformats.org/drawingml/2006/table">
            <a:tbl>
              <a:tblPr firstRow="1" firstCol="1">
                <a:tableStyleId>{5C22544A-7EE6-4342-B048-85BDC9FD1C3A}</a:tableStyleId>
              </a:tblPr>
              <a:tblGrid>
                <a:gridCol w="3289816">
                  <a:extLst>
                    <a:ext uri="{9D8B030D-6E8A-4147-A177-3AD203B41FA5}">
                      <a16:colId xmlns:a16="http://schemas.microsoft.com/office/drawing/2014/main" val="3670962043"/>
                    </a:ext>
                  </a:extLst>
                </a:gridCol>
                <a:gridCol w="3442412">
                  <a:extLst>
                    <a:ext uri="{9D8B030D-6E8A-4147-A177-3AD203B41FA5}">
                      <a16:colId xmlns:a16="http://schemas.microsoft.com/office/drawing/2014/main" val="831416861"/>
                    </a:ext>
                  </a:extLst>
                </a:gridCol>
                <a:gridCol w="1220924">
                  <a:extLst>
                    <a:ext uri="{9D8B030D-6E8A-4147-A177-3AD203B41FA5}">
                      <a16:colId xmlns:a16="http://schemas.microsoft.com/office/drawing/2014/main" val="3007333451"/>
                    </a:ext>
                  </a:extLst>
                </a:gridCol>
              </a:tblGrid>
              <a:tr h="352398">
                <a:tc gridSpan="2">
                  <a:txBody>
                    <a:bodyPr/>
                    <a:lstStyle/>
                    <a:p>
                      <a:pPr marL="0" marR="0">
                        <a:lnSpc>
                          <a:spcPct val="116000"/>
                        </a:lnSpc>
                        <a:spcBef>
                          <a:spcPts val="300"/>
                        </a:spcBef>
                        <a:spcAft>
                          <a:spcPts val="300"/>
                        </a:spcAft>
                        <a:buNone/>
                      </a:pPr>
                      <a:r>
                        <a:rPr lang="en-US" sz="1800">
                          <a:effectLst/>
                        </a:rPr>
                        <a:t>Speed to Deployment (maximum 10 points)</a:t>
                      </a:r>
                      <a:endParaRPr lang="en-US" sz="18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a:txBody>
                    <a:bodyPr/>
                    <a:lstStyle/>
                    <a:p>
                      <a:r>
                        <a:rPr lang="en-US" sz="1800"/>
                        <a:t>Points</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389478"/>
                  </a:ext>
                </a:extLst>
              </a:tr>
              <a:tr h="352622">
                <a:tc gridSpan="2">
                  <a:txBody>
                    <a:bodyPr/>
                    <a:lstStyle/>
                    <a:p>
                      <a:pPr marL="101600" marR="0">
                        <a:lnSpc>
                          <a:spcPct val="116000"/>
                        </a:lnSpc>
                        <a:spcBef>
                          <a:spcPts val="300"/>
                        </a:spcBef>
                        <a:spcAft>
                          <a:spcPts val="300"/>
                        </a:spcAft>
                        <a:buNone/>
                      </a:pPr>
                      <a:r>
                        <a:rPr lang="en-US" sz="1600" b="0">
                          <a:solidFill>
                            <a:schemeClr val="tx1"/>
                          </a:solidFill>
                          <a:effectLst/>
                        </a:rPr>
                        <a:t>Project complete within 36 months of award</a:t>
                      </a:r>
                      <a:endParaRPr lang="en-US" sz="1600" b="0">
                        <a:solidFill>
                          <a:schemeClr val="tx1"/>
                        </a:solidFill>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6000"/>
                        </a:lnSpc>
                        <a:spcBef>
                          <a:spcPts val="300"/>
                        </a:spcBef>
                        <a:spcAft>
                          <a:spcPts val="300"/>
                        </a:spcAft>
                        <a:buNone/>
                      </a:pPr>
                      <a:r>
                        <a:rPr lang="en-US" sz="1600">
                          <a:effectLst/>
                        </a:rPr>
                        <a:t>10</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3865062"/>
                  </a:ext>
                </a:extLst>
              </a:tr>
              <a:tr h="352398">
                <a:tc gridSpan="2">
                  <a:txBody>
                    <a:bodyPr/>
                    <a:lstStyle/>
                    <a:p>
                      <a:pPr marL="0" marR="0">
                        <a:lnSpc>
                          <a:spcPct val="116000"/>
                        </a:lnSpc>
                        <a:spcBef>
                          <a:spcPts val="300"/>
                        </a:spcBef>
                        <a:spcAft>
                          <a:spcPts val="300"/>
                        </a:spcAft>
                        <a:buNone/>
                      </a:pPr>
                      <a:r>
                        <a:rPr lang="en-US" sz="1800">
                          <a:effectLst/>
                        </a:rPr>
                        <a:t>Speed of Network (maximum 90 points)</a:t>
                      </a:r>
                      <a:endParaRPr lang="en-US" sz="18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en-US"/>
                    </a:p>
                  </a:txBody>
                  <a:tcPr/>
                </a:tc>
                <a:tc>
                  <a:txBody>
                    <a:bodyPr/>
                    <a:lstStyle/>
                    <a:p>
                      <a:r>
                        <a:rPr lang="en-US" sz="1800" b="1">
                          <a:solidFill>
                            <a:schemeClr val="bg1"/>
                          </a:solidFill>
                        </a:rPr>
                        <a:t>Points</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579674004"/>
                  </a:ext>
                </a:extLst>
              </a:tr>
              <a:tr h="352622">
                <a:tc>
                  <a:txBody>
                    <a:bodyPr/>
                    <a:lstStyle/>
                    <a:p>
                      <a:pPr marL="101600" marR="0">
                        <a:lnSpc>
                          <a:spcPct val="116000"/>
                        </a:lnSpc>
                        <a:spcBef>
                          <a:spcPts val="300"/>
                        </a:spcBef>
                        <a:spcAft>
                          <a:spcPts val="300"/>
                        </a:spcAft>
                        <a:buNone/>
                      </a:pPr>
                      <a:r>
                        <a:rPr lang="en-US" sz="1600" b="1">
                          <a:solidFill>
                            <a:schemeClr val="bg1"/>
                          </a:solidFill>
                          <a:effectLst/>
                        </a:rPr>
                        <a:t>Download</a:t>
                      </a:r>
                      <a:endParaRPr lang="en-US" sz="1600" b="1">
                        <a:solidFill>
                          <a:schemeClr val="bg1"/>
                        </a:solidFill>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nSpc>
                          <a:spcPct val="116000"/>
                        </a:lnSpc>
                        <a:spcBef>
                          <a:spcPts val="300"/>
                        </a:spcBef>
                        <a:spcAft>
                          <a:spcPts val="300"/>
                        </a:spcAft>
                        <a:buNone/>
                      </a:pPr>
                      <a:r>
                        <a:rPr lang="en-US" sz="1600" b="1">
                          <a:solidFill>
                            <a:schemeClr val="bg1"/>
                          </a:solidFill>
                          <a:effectLst/>
                        </a:rPr>
                        <a:t>Upload</a:t>
                      </a:r>
                      <a:endParaRPr lang="en-US" sz="1600" b="1">
                        <a:solidFill>
                          <a:schemeClr val="bg1"/>
                        </a:solidFill>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a:lnSpc>
                          <a:spcPct val="116000"/>
                        </a:lnSpc>
                        <a:spcBef>
                          <a:spcPts val="300"/>
                        </a:spcBef>
                        <a:spcAft>
                          <a:spcPts val="300"/>
                        </a:spcAft>
                        <a:buNone/>
                      </a:pPr>
                      <a:r>
                        <a:rPr lang="en-US" sz="1600">
                          <a:effectLst/>
                        </a:rPr>
                        <a:t> </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792866835"/>
                  </a:ext>
                </a:extLst>
              </a:tr>
              <a:tr h="352622">
                <a:tc>
                  <a:txBody>
                    <a:bodyPr/>
                    <a:lstStyle/>
                    <a:p>
                      <a:pPr marL="101600" marR="0">
                        <a:lnSpc>
                          <a:spcPct val="116000"/>
                        </a:lnSpc>
                        <a:spcBef>
                          <a:spcPts val="300"/>
                        </a:spcBef>
                        <a:spcAft>
                          <a:spcPts val="300"/>
                        </a:spcAft>
                        <a:buNone/>
                      </a:pPr>
                      <a:r>
                        <a:rPr lang="en-US" sz="1600" b="0">
                          <a:solidFill>
                            <a:schemeClr val="tx1"/>
                          </a:solidFill>
                          <a:effectLst/>
                        </a:rPr>
                        <a:t>≥ 2 Gbps</a:t>
                      </a:r>
                      <a:endParaRPr lang="en-US" sz="1600" b="0">
                        <a:solidFill>
                          <a:schemeClr val="tx1"/>
                        </a:solidFill>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6000"/>
                        </a:lnSpc>
                        <a:spcBef>
                          <a:spcPts val="300"/>
                        </a:spcBef>
                        <a:spcAft>
                          <a:spcPts val="300"/>
                        </a:spcAft>
                        <a:buNone/>
                      </a:pPr>
                      <a:r>
                        <a:rPr lang="en-US" sz="1600">
                          <a:effectLst/>
                        </a:rPr>
                        <a:t>≥ 2 Gbps</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6000"/>
                        </a:lnSpc>
                        <a:spcBef>
                          <a:spcPts val="300"/>
                        </a:spcBef>
                        <a:spcAft>
                          <a:spcPts val="300"/>
                        </a:spcAft>
                        <a:buNone/>
                      </a:pPr>
                      <a:r>
                        <a:rPr lang="en-US" sz="1600">
                          <a:effectLst/>
                        </a:rPr>
                        <a:t>90</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87864940"/>
                  </a:ext>
                </a:extLst>
              </a:tr>
              <a:tr h="352622">
                <a:tc>
                  <a:txBody>
                    <a:bodyPr/>
                    <a:lstStyle/>
                    <a:p>
                      <a:pPr marL="101600" marR="0">
                        <a:lnSpc>
                          <a:spcPct val="116000"/>
                        </a:lnSpc>
                        <a:spcBef>
                          <a:spcPts val="300"/>
                        </a:spcBef>
                        <a:spcAft>
                          <a:spcPts val="300"/>
                        </a:spcAft>
                        <a:buNone/>
                      </a:pPr>
                      <a:r>
                        <a:rPr lang="en-US" sz="1600" b="0">
                          <a:solidFill>
                            <a:schemeClr val="tx1"/>
                          </a:solidFill>
                          <a:effectLst/>
                        </a:rPr>
                        <a:t>≥ 1 Gbps and &lt; 2 Gbps</a:t>
                      </a:r>
                      <a:endParaRPr lang="en-US" sz="1600" b="0">
                        <a:solidFill>
                          <a:schemeClr val="tx1"/>
                        </a:solidFill>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6000"/>
                        </a:lnSpc>
                        <a:spcBef>
                          <a:spcPts val="300"/>
                        </a:spcBef>
                        <a:spcAft>
                          <a:spcPts val="300"/>
                        </a:spcAft>
                        <a:buNone/>
                      </a:pPr>
                      <a:r>
                        <a:rPr lang="en-US" sz="1600">
                          <a:effectLst/>
                        </a:rPr>
                        <a:t>≥ 1 Gbps and &lt; 2 Gbps</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6000"/>
                        </a:lnSpc>
                        <a:spcBef>
                          <a:spcPts val="300"/>
                        </a:spcBef>
                        <a:spcAft>
                          <a:spcPts val="300"/>
                        </a:spcAft>
                        <a:buNone/>
                      </a:pPr>
                      <a:r>
                        <a:rPr lang="en-US" sz="1600">
                          <a:effectLst/>
                        </a:rPr>
                        <a:t>75</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2751004"/>
                  </a:ext>
                </a:extLst>
              </a:tr>
              <a:tr h="352622">
                <a:tc>
                  <a:txBody>
                    <a:bodyPr/>
                    <a:lstStyle/>
                    <a:p>
                      <a:pPr marL="101600" marR="0">
                        <a:lnSpc>
                          <a:spcPct val="116000"/>
                        </a:lnSpc>
                        <a:spcBef>
                          <a:spcPts val="300"/>
                        </a:spcBef>
                        <a:spcAft>
                          <a:spcPts val="300"/>
                        </a:spcAft>
                        <a:buNone/>
                      </a:pPr>
                      <a:r>
                        <a:rPr lang="en-US" sz="1600" b="0">
                          <a:solidFill>
                            <a:schemeClr val="tx1"/>
                          </a:solidFill>
                          <a:effectLst/>
                        </a:rPr>
                        <a:t>≥ 500 Mbps and &lt; 1 Gbps</a:t>
                      </a:r>
                      <a:endParaRPr lang="en-US" sz="1600" b="0">
                        <a:solidFill>
                          <a:schemeClr val="tx1"/>
                        </a:solidFill>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6000"/>
                        </a:lnSpc>
                        <a:spcBef>
                          <a:spcPts val="300"/>
                        </a:spcBef>
                        <a:spcAft>
                          <a:spcPts val="300"/>
                        </a:spcAft>
                        <a:buNone/>
                      </a:pPr>
                      <a:r>
                        <a:rPr lang="en-US" sz="1600">
                          <a:effectLst/>
                        </a:rPr>
                        <a:t>≥ 500 Mbps and &lt; 1 Gbps</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6000"/>
                        </a:lnSpc>
                        <a:spcBef>
                          <a:spcPts val="300"/>
                        </a:spcBef>
                        <a:spcAft>
                          <a:spcPts val="300"/>
                        </a:spcAft>
                        <a:buNone/>
                      </a:pPr>
                      <a:r>
                        <a:rPr lang="en-US" sz="1600">
                          <a:effectLst/>
                        </a:rPr>
                        <a:t>50</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5512027"/>
                  </a:ext>
                </a:extLst>
              </a:tr>
              <a:tr h="727472">
                <a:tc>
                  <a:txBody>
                    <a:bodyPr/>
                    <a:lstStyle/>
                    <a:p>
                      <a:pPr marL="101600" marR="0">
                        <a:lnSpc>
                          <a:spcPct val="116000"/>
                        </a:lnSpc>
                        <a:spcBef>
                          <a:spcPts val="300"/>
                        </a:spcBef>
                        <a:spcAft>
                          <a:spcPts val="300"/>
                        </a:spcAft>
                        <a:buNone/>
                      </a:pPr>
                      <a:r>
                        <a:rPr lang="en-US" sz="1600" b="0">
                          <a:solidFill>
                            <a:schemeClr val="tx1"/>
                          </a:solidFill>
                          <a:effectLst/>
                        </a:rPr>
                        <a:t>≥ 100 Mbps and &lt; 500 Mbps</a:t>
                      </a:r>
                      <a:endParaRPr lang="en-US" sz="1600" b="0">
                        <a:solidFill>
                          <a:schemeClr val="tx1"/>
                        </a:solidFill>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6000"/>
                        </a:lnSpc>
                        <a:spcBef>
                          <a:spcPts val="300"/>
                        </a:spcBef>
                        <a:spcAft>
                          <a:spcPts val="300"/>
                        </a:spcAft>
                        <a:buNone/>
                      </a:pPr>
                      <a:r>
                        <a:rPr lang="en-US" sz="1600">
                          <a:effectLst/>
                        </a:rPr>
                        <a:t>≥ 100 Mbps and &lt; 500 Mbps</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6000"/>
                        </a:lnSpc>
                        <a:spcBef>
                          <a:spcPts val="300"/>
                        </a:spcBef>
                        <a:spcAft>
                          <a:spcPts val="300"/>
                        </a:spcAft>
                        <a:buNone/>
                      </a:pPr>
                      <a:r>
                        <a:rPr lang="en-US" sz="1600">
                          <a:effectLst/>
                        </a:rPr>
                        <a:t>25</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9333660"/>
                  </a:ext>
                </a:extLst>
              </a:tr>
              <a:tr h="352622">
                <a:tc>
                  <a:txBody>
                    <a:bodyPr/>
                    <a:lstStyle/>
                    <a:p>
                      <a:pPr marL="101600" marR="0">
                        <a:lnSpc>
                          <a:spcPct val="116000"/>
                        </a:lnSpc>
                        <a:spcBef>
                          <a:spcPts val="300"/>
                        </a:spcBef>
                        <a:spcAft>
                          <a:spcPts val="300"/>
                        </a:spcAft>
                        <a:buNone/>
                      </a:pPr>
                      <a:r>
                        <a:rPr lang="en-US" sz="1600" b="0">
                          <a:solidFill>
                            <a:schemeClr val="tx1"/>
                          </a:solidFill>
                          <a:effectLst/>
                        </a:rPr>
                        <a:t>≥ 100 Mbps</a:t>
                      </a:r>
                      <a:endParaRPr lang="en-US" sz="1600" b="0">
                        <a:solidFill>
                          <a:schemeClr val="tx1"/>
                        </a:solidFill>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nSpc>
                          <a:spcPct val="116000"/>
                        </a:lnSpc>
                        <a:spcBef>
                          <a:spcPts val="300"/>
                        </a:spcBef>
                        <a:spcAft>
                          <a:spcPts val="300"/>
                        </a:spcAft>
                        <a:buNone/>
                      </a:pPr>
                      <a:r>
                        <a:rPr lang="en-US" sz="1600">
                          <a:effectLst/>
                        </a:rPr>
                        <a:t>≥50 Mbps and &lt; 100 Mbps</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6000"/>
                        </a:lnSpc>
                        <a:spcBef>
                          <a:spcPts val="300"/>
                        </a:spcBef>
                        <a:spcAft>
                          <a:spcPts val="300"/>
                        </a:spcAft>
                        <a:buNone/>
                      </a:pPr>
                      <a:r>
                        <a:rPr lang="en-US" sz="1600">
                          <a:effectLst/>
                        </a:rPr>
                        <a:t>15</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03996895"/>
                  </a:ext>
                </a:extLst>
              </a:tr>
              <a:tr h="352622">
                <a:tc>
                  <a:txBody>
                    <a:bodyPr/>
                    <a:lstStyle/>
                    <a:p>
                      <a:pPr marL="101600" marR="0">
                        <a:lnSpc>
                          <a:spcPct val="116000"/>
                        </a:lnSpc>
                        <a:spcBef>
                          <a:spcPts val="300"/>
                        </a:spcBef>
                        <a:spcAft>
                          <a:spcPts val="300"/>
                        </a:spcAft>
                        <a:buNone/>
                      </a:pPr>
                      <a:r>
                        <a:rPr lang="en-US" sz="1600" b="0">
                          <a:solidFill>
                            <a:schemeClr val="tx1"/>
                          </a:solidFill>
                          <a:effectLst/>
                        </a:rPr>
                        <a:t>≥ 100 Mbps</a:t>
                      </a:r>
                      <a:endParaRPr lang="en-US" sz="1600" b="0">
                        <a:solidFill>
                          <a:schemeClr val="tx1"/>
                        </a:solidFill>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6000"/>
                        </a:lnSpc>
                        <a:spcBef>
                          <a:spcPts val="300"/>
                        </a:spcBef>
                        <a:spcAft>
                          <a:spcPts val="300"/>
                        </a:spcAft>
                        <a:buNone/>
                      </a:pPr>
                      <a:r>
                        <a:rPr lang="en-US" sz="1600">
                          <a:effectLst/>
                        </a:rPr>
                        <a:t>&lt; 50 Mbps</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6000"/>
                        </a:lnSpc>
                        <a:spcBef>
                          <a:spcPts val="300"/>
                        </a:spcBef>
                        <a:spcAft>
                          <a:spcPts val="300"/>
                        </a:spcAft>
                        <a:buNone/>
                      </a:pPr>
                      <a:r>
                        <a:rPr lang="en-US" sz="1600">
                          <a:effectLst/>
                        </a:rPr>
                        <a:t>0</a:t>
                      </a:r>
                      <a:endParaRPr lang="en-US" sz="1600">
                        <a:effectLst/>
                        <a:latin typeface="Aptos" panose="020B0004020202020204" pitchFamily="34" charset="0"/>
                        <a:ea typeface="MS Mincho" panose="02020609040205080304" pitchFamily="49" charset="-128"/>
                        <a:cs typeface="Arial" panose="020B0604020202020204" pitchFamily="34"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03929504"/>
                  </a:ext>
                </a:extLst>
              </a:tr>
            </a:tbl>
          </a:graphicData>
        </a:graphic>
      </p:graphicFrame>
    </p:spTree>
    <p:extLst>
      <p:ext uri="{BB962C8B-B14F-4D97-AF65-F5344CB8AC3E}">
        <p14:creationId xmlns:p14="http://schemas.microsoft.com/office/powerpoint/2010/main" val="858436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BB187A2-3FCF-1E0B-6C20-AE19E1C09441}"/>
              </a:ext>
            </a:extLst>
          </p:cNvPr>
          <p:cNvSpPr>
            <a:spLocks noGrp="1"/>
          </p:cNvSpPr>
          <p:nvPr>
            <p:ph type="sldNum" sz="quarter" idx="12"/>
          </p:nvPr>
        </p:nvSpPr>
        <p:spPr/>
        <p:txBody>
          <a:bodyPr/>
          <a:lstStyle/>
          <a:p>
            <a:fld id="{1C4126A1-9282-4A82-AC02-A59AF4A969C8}" type="slidenum">
              <a:rPr lang="en-US" smtClean="0"/>
              <a:t>27</a:t>
            </a:fld>
            <a:endParaRPr lang="en-US"/>
          </a:p>
        </p:txBody>
      </p:sp>
      <p:sp>
        <p:nvSpPr>
          <p:cNvPr id="6" name="Title 1">
            <a:extLst>
              <a:ext uri="{FF2B5EF4-FFF2-40B4-BE49-F238E27FC236}">
                <a16:creationId xmlns:a16="http://schemas.microsoft.com/office/drawing/2014/main" id="{401DD14B-2F03-FE3F-2C8D-65807A40E87D}"/>
              </a:ext>
            </a:extLst>
          </p:cNvPr>
          <p:cNvSpPr txBox="1">
            <a:spLocks/>
          </p:cNvSpPr>
          <p:nvPr/>
        </p:nvSpPr>
        <p:spPr>
          <a:xfrm>
            <a:off x="757669" y="2682068"/>
            <a:ext cx="9601200" cy="1496279"/>
          </a:xfrm>
          <a:prstGeom prst="rect">
            <a:avLst/>
          </a:prstGeom>
        </p:spPr>
        <p:txBody>
          <a:bodyPr vert="horz" lIns="0" tIns="45720" rIns="91440" bIns="45720" rtlCol="0" anchor="b" anchorCtr="0">
            <a:noAutofit/>
          </a:bodyPr>
          <a:lstStyle>
            <a:lvl1pPr algn="l" defTabSz="914400" rtl="0" eaLnBrk="1" fontAlgn="b" latinLnBrk="0" hangingPunct="1">
              <a:lnSpc>
                <a:spcPct val="100000"/>
              </a:lnSpc>
              <a:spcBef>
                <a:spcPct val="0"/>
              </a:spcBef>
              <a:buNone/>
              <a:defRPr sz="4400" b="1" kern="1200">
                <a:solidFill>
                  <a:schemeClr val="tx2"/>
                </a:solidFill>
                <a:latin typeface="+mj-lt"/>
                <a:ea typeface="+mj-ea"/>
                <a:cs typeface="+mj-cs"/>
              </a:defRPr>
            </a:lvl1pPr>
          </a:lstStyle>
          <a:p>
            <a:r>
              <a:rPr lang="en-US"/>
              <a:t>6. Changes to the Project Application</a:t>
            </a:r>
          </a:p>
        </p:txBody>
      </p:sp>
    </p:spTree>
    <p:extLst>
      <p:ext uri="{BB962C8B-B14F-4D97-AF65-F5344CB8AC3E}">
        <p14:creationId xmlns:p14="http://schemas.microsoft.com/office/powerpoint/2010/main" val="877022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2FA4-D0AC-C55C-7BFF-4D19C57E1D19}"/>
              </a:ext>
            </a:extLst>
          </p:cNvPr>
          <p:cNvSpPr>
            <a:spLocks noGrp="1"/>
          </p:cNvSpPr>
          <p:nvPr>
            <p:ph type="title"/>
          </p:nvPr>
        </p:nvSpPr>
        <p:spPr>
          <a:xfrm>
            <a:off x="609600" y="365125"/>
            <a:ext cx="10972800" cy="1236663"/>
          </a:xfrm>
        </p:spPr>
        <p:txBody>
          <a:bodyPr/>
          <a:lstStyle/>
          <a:p>
            <a:r>
              <a:rPr lang="en-US"/>
              <a:t>Overview of changes</a:t>
            </a:r>
          </a:p>
        </p:txBody>
      </p:sp>
      <p:sp>
        <p:nvSpPr>
          <p:cNvPr id="3" name="Content Placeholder 2">
            <a:extLst>
              <a:ext uri="{FF2B5EF4-FFF2-40B4-BE49-F238E27FC236}">
                <a16:creationId xmlns:a16="http://schemas.microsoft.com/office/drawing/2014/main" id="{64F15DB0-5340-2573-B6C6-E5A1AE413B9B}"/>
              </a:ext>
            </a:extLst>
          </p:cNvPr>
          <p:cNvSpPr>
            <a:spLocks noGrp="1"/>
          </p:cNvSpPr>
          <p:nvPr>
            <p:ph idx="1"/>
          </p:nvPr>
        </p:nvSpPr>
        <p:spPr/>
        <p:txBody>
          <a:bodyPr vert="horz" lIns="0" tIns="45720" rIns="91440" bIns="45720" rtlCol="0" anchor="t">
            <a:noAutofit/>
          </a:bodyPr>
          <a:lstStyle/>
          <a:p>
            <a:r>
              <a:rPr lang="en-US" sz="1800"/>
              <a:t>To comply with NTIA’s BEAD Restructuring Policy Notice, the CPUC has removed, edited, and added questions to the Project Application</a:t>
            </a:r>
          </a:p>
          <a:p>
            <a:pPr lvl="1"/>
            <a:r>
              <a:rPr lang="en-US" sz="1600"/>
              <a:t>The CPUC’s Application Guide will be posted in redline and clean versions to clearly indicate where changes have been made in the Project Application</a:t>
            </a:r>
          </a:p>
          <a:p>
            <a:pPr lvl="1"/>
            <a:r>
              <a:rPr lang="en-US" sz="1600"/>
              <a:t>New applicants must complete Sections 1 to 13</a:t>
            </a:r>
          </a:p>
          <a:p>
            <a:r>
              <a:rPr lang="en-US" sz="1800"/>
              <a:t>All questions that have been edited or added to the Project Application are contained in a new section—Section 11: “Addendum”</a:t>
            </a:r>
          </a:p>
          <a:p>
            <a:pPr lvl="1">
              <a:buFont typeface="Courier New" panose="02070309020205020404" pitchFamily="49" charset="0"/>
              <a:buChar char="o"/>
            </a:pPr>
            <a:r>
              <a:rPr lang="en-US" sz="1600"/>
              <a:t>All new </a:t>
            </a:r>
            <a:r>
              <a:rPr lang="en-US" sz="1600" i="1"/>
              <a:t>and returning </a:t>
            </a:r>
            <a:r>
              <a:rPr lang="en-US" sz="1600"/>
              <a:t>applicants must complete Section 11</a:t>
            </a:r>
          </a:p>
          <a:p>
            <a:r>
              <a:rPr lang="en-US" sz="1800"/>
              <a:t>Returning applicants must resubmit location and PAU selections in Section 2 and respond to any other questions in the application that are dependent on location selection</a:t>
            </a:r>
          </a:p>
          <a:p>
            <a:pPr lvl="1"/>
            <a:r>
              <a:rPr lang="en-US" sz="1600"/>
              <a:t>Returning applicants can update any other responses from prior applications or can allow previously submitted responses to stand</a:t>
            </a:r>
          </a:p>
          <a:p>
            <a:pPr lvl="1"/>
            <a:r>
              <a:rPr lang="en-US" sz="1600">
                <a:effectLst/>
                <a:latin typeface="+mj-lt"/>
              </a:rPr>
              <a:t>The CPUC will disregard returning applicants’ prior responses to questions that were removed to comply with the Policy Notice</a:t>
            </a:r>
            <a:endParaRPr lang="en-US" sz="1600">
              <a:latin typeface="+mj-lt"/>
            </a:endParaRPr>
          </a:p>
        </p:txBody>
      </p:sp>
      <p:sp>
        <p:nvSpPr>
          <p:cNvPr id="4" name="Slide Number Placeholder 3">
            <a:extLst>
              <a:ext uri="{FF2B5EF4-FFF2-40B4-BE49-F238E27FC236}">
                <a16:creationId xmlns:a16="http://schemas.microsoft.com/office/drawing/2014/main" id="{3CBEB252-E6F8-E0B6-6927-95B7BDBE4D82}"/>
              </a:ext>
            </a:extLst>
          </p:cNvPr>
          <p:cNvSpPr>
            <a:spLocks noGrp="1"/>
          </p:cNvSpPr>
          <p:nvPr>
            <p:ph type="sldNum" sz="quarter" idx="12"/>
          </p:nvPr>
        </p:nvSpPr>
        <p:spPr/>
        <p:txBody>
          <a:bodyPr/>
          <a:lstStyle/>
          <a:p>
            <a:fld id="{1C4126A1-9282-4A82-AC02-A59AF4A969C8}" type="slidenum">
              <a:rPr lang="en-US" smtClean="0"/>
              <a:t>28</a:t>
            </a:fld>
            <a:endParaRPr lang="en-US"/>
          </a:p>
        </p:txBody>
      </p:sp>
    </p:spTree>
    <p:extLst>
      <p:ext uri="{BB962C8B-B14F-4D97-AF65-F5344CB8AC3E}">
        <p14:creationId xmlns:p14="http://schemas.microsoft.com/office/powerpoint/2010/main" val="5075834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0A73D-8A06-2C29-882B-E35C4780E90B}"/>
              </a:ext>
            </a:extLst>
          </p:cNvPr>
          <p:cNvSpPr>
            <a:spLocks noGrp="1"/>
          </p:cNvSpPr>
          <p:nvPr>
            <p:ph type="title"/>
          </p:nvPr>
        </p:nvSpPr>
        <p:spPr>
          <a:xfrm>
            <a:off x="609600" y="365126"/>
            <a:ext cx="10972800" cy="1143654"/>
          </a:xfrm>
        </p:spPr>
        <p:txBody>
          <a:bodyPr/>
          <a:lstStyle/>
          <a:p>
            <a:r>
              <a:rPr lang="en-US"/>
              <a:t>Section 2: Select locations</a:t>
            </a:r>
          </a:p>
        </p:txBody>
      </p:sp>
      <p:sp>
        <p:nvSpPr>
          <p:cNvPr id="3" name="Content Placeholder 2">
            <a:extLst>
              <a:ext uri="{FF2B5EF4-FFF2-40B4-BE49-F238E27FC236}">
                <a16:creationId xmlns:a16="http://schemas.microsoft.com/office/drawing/2014/main" id="{5A86FFE2-1B5D-1226-2B62-0BCFDF3C08CA}"/>
              </a:ext>
            </a:extLst>
          </p:cNvPr>
          <p:cNvSpPr>
            <a:spLocks noGrp="1"/>
          </p:cNvSpPr>
          <p:nvPr>
            <p:ph idx="1"/>
          </p:nvPr>
        </p:nvSpPr>
        <p:spPr>
          <a:xfrm>
            <a:off x="609599" y="1690688"/>
            <a:ext cx="10972800" cy="4710112"/>
          </a:xfrm>
        </p:spPr>
        <p:txBody>
          <a:bodyPr vert="horz" lIns="0" tIns="45720" rIns="91440" bIns="45720" rtlCol="0" anchor="t">
            <a:noAutofit/>
          </a:bodyPr>
          <a:lstStyle/>
          <a:p>
            <a:r>
              <a:rPr lang="en-US" sz="1800" b="1"/>
              <a:t>PAU and location selections will be cleared from all previously submitted Project Applications</a:t>
            </a:r>
          </a:p>
          <a:p>
            <a:r>
              <a:rPr lang="en-US" sz="1800" b="1"/>
              <a:t>Returning applicants must review the updated set of eligible locations and reselect their proposed PAUs and locations</a:t>
            </a:r>
          </a:p>
          <a:p>
            <a:r>
              <a:rPr lang="en-US" sz="1800"/>
              <a:t>As such, all new </a:t>
            </a:r>
            <a:r>
              <a:rPr lang="en-US" sz="1800" i="1"/>
              <a:t>and returning </a:t>
            </a:r>
            <a:r>
              <a:rPr lang="en-US" sz="1800"/>
              <a:t>applicants </a:t>
            </a:r>
            <a:r>
              <a:rPr lang="en-US" sz="1800" b="1"/>
              <a:t>must</a:t>
            </a:r>
            <a:r>
              <a:rPr lang="en-US" sz="1800"/>
              <a:t> select locations in </a:t>
            </a:r>
            <a:r>
              <a:rPr lang="en-US" sz="1800" b="1"/>
              <a:t>Section 2</a:t>
            </a:r>
          </a:p>
          <a:p>
            <a:r>
              <a:rPr lang="en-US" sz="1800"/>
              <a:t>Applicants with previously submitted Project Applications must re-enter their selected PAUs and locations</a:t>
            </a:r>
            <a:r>
              <a:rPr lang="en-US" sz="1800">
                <a:solidFill>
                  <a:srgbClr val="FF0000"/>
                </a:solidFill>
              </a:rPr>
              <a:t>,</a:t>
            </a:r>
            <a:r>
              <a:rPr lang="en-US" sz="1800"/>
              <a:t> and respond to any further questions in the application that are dependent on location selection</a:t>
            </a:r>
          </a:p>
          <a:p>
            <a:r>
              <a:rPr lang="en-US" sz="1800"/>
              <a:t>If an applicant selects locations on Tribal lands, the portal will autofill accordingly in question 5.13, the relevant question in the Project Application that asks if the proposed project includes locations on Tribal lands</a:t>
            </a:r>
          </a:p>
          <a:p>
            <a:r>
              <a:rPr lang="en-US" sz="1800"/>
              <a:t>Applications have a limit of 850 PAUs per Project Application; if applicants wish to apply for more than 850 PAUs, they will need to submit more than one application</a:t>
            </a:r>
          </a:p>
        </p:txBody>
      </p:sp>
      <p:sp>
        <p:nvSpPr>
          <p:cNvPr id="4" name="Slide Number Placeholder 3">
            <a:extLst>
              <a:ext uri="{FF2B5EF4-FFF2-40B4-BE49-F238E27FC236}">
                <a16:creationId xmlns:a16="http://schemas.microsoft.com/office/drawing/2014/main" id="{BC95D53D-BA2A-F529-6E44-078BBABAA060}"/>
              </a:ext>
            </a:extLst>
          </p:cNvPr>
          <p:cNvSpPr>
            <a:spLocks noGrp="1"/>
          </p:cNvSpPr>
          <p:nvPr>
            <p:ph type="sldNum" sz="quarter" idx="12"/>
          </p:nvPr>
        </p:nvSpPr>
        <p:spPr/>
        <p:txBody>
          <a:bodyPr/>
          <a:lstStyle/>
          <a:p>
            <a:fld id="{1C4126A1-9282-4A82-AC02-A59AF4A969C8}" type="slidenum">
              <a:rPr lang="en-US" smtClean="0"/>
              <a:t>29</a:t>
            </a:fld>
            <a:endParaRPr lang="en-US"/>
          </a:p>
        </p:txBody>
      </p:sp>
    </p:spTree>
    <p:extLst>
      <p:ext uri="{BB962C8B-B14F-4D97-AF65-F5344CB8AC3E}">
        <p14:creationId xmlns:p14="http://schemas.microsoft.com/office/powerpoint/2010/main" val="204834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Arrow Connector 31">
            <a:extLst>
              <a:ext uri="{FF2B5EF4-FFF2-40B4-BE49-F238E27FC236}">
                <a16:creationId xmlns:a16="http://schemas.microsoft.com/office/drawing/2014/main" id="{448818CD-746A-DF16-C7DA-17A35A58DADB}"/>
              </a:ext>
            </a:extLst>
          </p:cNvPr>
          <p:cNvCxnSpPr>
            <a:cxnSpLocks/>
          </p:cNvCxnSpPr>
          <p:nvPr/>
        </p:nvCxnSpPr>
        <p:spPr>
          <a:xfrm>
            <a:off x="6736001" y="5627725"/>
            <a:ext cx="2045353"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08FE980F-6C40-7314-53EC-E9B95A4DE730}"/>
              </a:ext>
            </a:extLst>
          </p:cNvPr>
          <p:cNvSpPr/>
          <p:nvPr/>
        </p:nvSpPr>
        <p:spPr>
          <a:xfrm>
            <a:off x="569242" y="2169521"/>
            <a:ext cx="590087" cy="284621"/>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8" name="Rectangle 37">
            <a:extLst>
              <a:ext uri="{FF2B5EF4-FFF2-40B4-BE49-F238E27FC236}">
                <a16:creationId xmlns:a16="http://schemas.microsoft.com/office/drawing/2014/main" id="{6745A150-3B16-57FE-89D5-3101AB1DFC40}"/>
              </a:ext>
            </a:extLst>
          </p:cNvPr>
          <p:cNvSpPr/>
          <p:nvPr/>
        </p:nvSpPr>
        <p:spPr>
          <a:xfrm>
            <a:off x="569242" y="3224751"/>
            <a:ext cx="590087" cy="284621"/>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6" name="Rectangle 35">
            <a:extLst>
              <a:ext uri="{FF2B5EF4-FFF2-40B4-BE49-F238E27FC236}">
                <a16:creationId xmlns:a16="http://schemas.microsoft.com/office/drawing/2014/main" id="{F911DC9C-A2FC-F702-A0F7-4602495C1A94}"/>
              </a:ext>
            </a:extLst>
          </p:cNvPr>
          <p:cNvSpPr/>
          <p:nvPr/>
        </p:nvSpPr>
        <p:spPr>
          <a:xfrm>
            <a:off x="569242" y="3907753"/>
            <a:ext cx="1904538" cy="284621"/>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35" name="Rectangle 34">
            <a:extLst>
              <a:ext uri="{FF2B5EF4-FFF2-40B4-BE49-F238E27FC236}">
                <a16:creationId xmlns:a16="http://schemas.microsoft.com/office/drawing/2014/main" id="{B7B8FA75-5095-5AF7-84C7-1FD2765E740F}"/>
              </a:ext>
            </a:extLst>
          </p:cNvPr>
          <p:cNvSpPr/>
          <p:nvPr/>
        </p:nvSpPr>
        <p:spPr>
          <a:xfrm>
            <a:off x="569242" y="5360494"/>
            <a:ext cx="3921115" cy="284621"/>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2F136606-0474-090D-FAD9-D747BAA4EDA4}"/>
              </a:ext>
            </a:extLst>
          </p:cNvPr>
          <p:cNvSpPr>
            <a:spLocks noGrp="1"/>
          </p:cNvSpPr>
          <p:nvPr>
            <p:ph type="title"/>
          </p:nvPr>
        </p:nvSpPr>
        <p:spPr>
          <a:xfrm>
            <a:off x="609600" y="365125"/>
            <a:ext cx="10972800" cy="930275"/>
          </a:xfrm>
        </p:spPr>
        <p:txBody>
          <a:bodyPr/>
          <a:lstStyle/>
          <a:p>
            <a:r>
              <a:rPr lang="en-US"/>
              <a:t>Housekeeping</a:t>
            </a:r>
          </a:p>
        </p:txBody>
      </p:sp>
      <p:pic>
        <p:nvPicPr>
          <p:cNvPr id="5" name="Picture 4">
            <a:extLst>
              <a:ext uri="{FF2B5EF4-FFF2-40B4-BE49-F238E27FC236}">
                <a16:creationId xmlns:a16="http://schemas.microsoft.com/office/drawing/2014/main" id="{4F051F84-09EC-795B-D94D-B210AC42CAEC}"/>
              </a:ext>
            </a:extLst>
          </p:cNvPr>
          <p:cNvPicPr>
            <a:picLocks noChangeAspect="1"/>
          </p:cNvPicPr>
          <p:nvPr/>
        </p:nvPicPr>
        <p:blipFill>
          <a:blip r:embed="rId2"/>
          <a:srcRect t="14989" r="2538" b="9967"/>
          <a:stretch/>
        </p:blipFill>
        <p:spPr>
          <a:xfrm>
            <a:off x="8796110" y="4824589"/>
            <a:ext cx="3058113" cy="1391385"/>
          </a:xfrm>
          <a:prstGeom prst="rect">
            <a:avLst/>
          </a:prstGeom>
        </p:spPr>
      </p:pic>
      <p:sp>
        <p:nvSpPr>
          <p:cNvPr id="6" name="Oval 5">
            <a:extLst>
              <a:ext uri="{FF2B5EF4-FFF2-40B4-BE49-F238E27FC236}">
                <a16:creationId xmlns:a16="http://schemas.microsoft.com/office/drawing/2014/main" id="{E7FC7E63-165D-D5BE-7DDA-3A8847BB7F50}"/>
              </a:ext>
            </a:extLst>
          </p:cNvPr>
          <p:cNvSpPr/>
          <p:nvPr/>
        </p:nvSpPr>
        <p:spPr>
          <a:xfrm>
            <a:off x="9134320" y="5627725"/>
            <a:ext cx="2366937" cy="387456"/>
          </a:xfrm>
          <a:prstGeom prst="ellipse">
            <a:avLst/>
          </a:prstGeom>
          <a:noFill/>
          <a:ln w="190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6942ABCF-7BA5-CB1F-78D8-6038464B7DB6}"/>
              </a:ext>
            </a:extLst>
          </p:cNvPr>
          <p:cNvSpPr txBox="1"/>
          <p:nvPr/>
        </p:nvSpPr>
        <p:spPr>
          <a:xfrm>
            <a:off x="518349" y="1426970"/>
            <a:ext cx="63013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37AB4"/>
                </a:solidFill>
                <a:effectLst/>
                <a:uLnTx/>
                <a:uFillTx/>
                <a:latin typeface="Century Gothic" panose="020F0302020204030204"/>
                <a:ea typeface="+mn-ea"/>
                <a:cs typeface="+mn-cs"/>
              </a:rPr>
              <a:t>Tips for getting the most out of this webinar:</a:t>
            </a:r>
          </a:p>
        </p:txBody>
      </p:sp>
      <p:cxnSp>
        <p:nvCxnSpPr>
          <p:cNvPr id="15" name="Straight Arrow Connector 14">
            <a:extLst>
              <a:ext uri="{FF2B5EF4-FFF2-40B4-BE49-F238E27FC236}">
                <a16:creationId xmlns:a16="http://schemas.microsoft.com/office/drawing/2014/main" id="{1BC7E4DF-1EFA-BA6C-3962-398F2D39AD42}"/>
              </a:ext>
            </a:extLst>
          </p:cNvPr>
          <p:cNvCxnSpPr>
            <a:cxnSpLocks/>
          </p:cNvCxnSpPr>
          <p:nvPr/>
        </p:nvCxnSpPr>
        <p:spPr>
          <a:xfrm>
            <a:off x="6721053" y="2404044"/>
            <a:ext cx="888866"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8FFE112-2EEB-6C73-9EAC-67E1241FC811}"/>
              </a:ext>
            </a:extLst>
          </p:cNvPr>
          <p:cNvSpPr/>
          <p:nvPr/>
        </p:nvSpPr>
        <p:spPr bwMode="gray">
          <a:xfrm>
            <a:off x="518349" y="2023134"/>
            <a:ext cx="6209682" cy="894729"/>
          </a:xfrm>
          <a:prstGeom prst="rect">
            <a:avLst/>
          </a:prstGeom>
          <a:noFill/>
          <a:ln w="28575">
            <a:solidFill>
              <a:srgbClr val="0067A4"/>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10000"/>
              </a:lnSpc>
              <a:defRPr/>
            </a:pPr>
            <a:r>
              <a:rPr kumimoji="0" lang="en-US" sz="1800" b="1" i="0" u="none" strike="noStrike" kern="1200" cap="none" spc="0" normalizeH="0" baseline="0" noProof="0">
                <a:ln>
                  <a:noFill/>
                </a:ln>
                <a:solidFill>
                  <a:schemeClr val="tx2"/>
                </a:solidFill>
                <a:effectLst/>
                <a:uLnTx/>
                <a:uFillTx/>
                <a:latin typeface="Century Gothic" panose="020F0302020204030204"/>
                <a:ea typeface="+mn-ea"/>
                <a:cs typeface="+mn-cs"/>
              </a:rPr>
              <a:t>Chat: </a:t>
            </a:r>
            <a:r>
              <a:rPr kumimoji="0" lang="en-US" sz="1800" b="0" i="0" u="none" strike="noStrike" kern="1200" cap="none" spc="0" normalizeH="0" baseline="0" noProof="0">
                <a:ln>
                  <a:noFill/>
                </a:ln>
                <a:solidFill>
                  <a:schemeClr val="tx2"/>
                </a:solidFill>
                <a:effectLst/>
                <a:uLnTx/>
                <a:uFillTx/>
                <a:latin typeface="Century Gothic" panose="020F0302020204030204"/>
                <a:ea typeface="+mn-ea"/>
                <a:cs typeface="+mn-cs"/>
              </a:rPr>
              <a:t>Keep an eye on the chat </a:t>
            </a:r>
            <a:r>
              <a:rPr lang="en-US">
                <a:solidFill>
                  <a:schemeClr val="tx2"/>
                </a:solidFill>
                <a:latin typeface="Century Gothic" panose="020F0302020204030204"/>
              </a:rPr>
              <a:t>for helpful links or comments</a:t>
            </a:r>
            <a:endParaRPr lang="en-US" sz="1800" b="0" i="0" u="none" strike="noStrike" kern="1200" cap="none" spc="0" normalizeH="0" baseline="0" noProof="0">
              <a:ln>
                <a:noFill/>
              </a:ln>
              <a:solidFill>
                <a:schemeClr val="tx2"/>
              </a:solidFill>
              <a:effectLst/>
              <a:uLnTx/>
              <a:uFillTx/>
              <a:latin typeface="Century Gothic" panose="020F0302020204030204"/>
            </a:endParaRPr>
          </a:p>
        </p:txBody>
      </p:sp>
      <p:sp>
        <p:nvSpPr>
          <p:cNvPr id="19" name="Rectangle 18">
            <a:extLst>
              <a:ext uri="{FF2B5EF4-FFF2-40B4-BE49-F238E27FC236}">
                <a16:creationId xmlns:a16="http://schemas.microsoft.com/office/drawing/2014/main" id="{B94354BF-7C46-651A-2C59-FF5F4938143C}"/>
              </a:ext>
            </a:extLst>
          </p:cNvPr>
          <p:cNvSpPr/>
          <p:nvPr/>
        </p:nvSpPr>
        <p:spPr bwMode="gray">
          <a:xfrm>
            <a:off x="528422" y="3741749"/>
            <a:ext cx="6209682" cy="1391385"/>
          </a:xfrm>
          <a:prstGeom prst="rect">
            <a:avLst/>
          </a:prstGeom>
          <a:noFill/>
          <a:ln w="28575">
            <a:solidFill>
              <a:srgbClr val="0067A4"/>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2"/>
                </a:solidFill>
                <a:effectLst/>
                <a:uLnTx/>
                <a:uFillTx/>
                <a:latin typeface="Century Gothic" panose="020F0302020204030204"/>
                <a:ea typeface="+mn-ea"/>
                <a:cs typeface="+mn-cs"/>
              </a:rPr>
              <a:t>Closed Captions:  </a:t>
            </a:r>
            <a:r>
              <a:rPr kumimoji="0" lang="en-US" sz="1800" b="0" i="0" u="none" strike="noStrike" kern="1200" cap="none" spc="0" normalizeH="0" baseline="0" noProof="0">
                <a:ln>
                  <a:noFill/>
                </a:ln>
                <a:solidFill>
                  <a:schemeClr val="tx2"/>
                </a:solidFill>
                <a:effectLst/>
                <a:uLnTx/>
                <a:uFillTx/>
                <a:latin typeface="Century Gothic" panose="020F0302020204030204"/>
                <a:ea typeface="+mn-ea"/>
                <a:cs typeface="+mn-cs"/>
              </a:rPr>
              <a:t>English closed captions are available. Select “Show captions“ on </a:t>
            </a:r>
            <a:r>
              <a:rPr lang="en-US">
                <a:solidFill>
                  <a:schemeClr val="tx2"/>
                </a:solidFill>
                <a:latin typeface="Century Gothic" panose="020F0302020204030204"/>
              </a:rPr>
              <a:t>the</a:t>
            </a:r>
            <a:r>
              <a:rPr kumimoji="0" lang="en-US" sz="1800" b="0" i="0" u="none" strike="noStrike" kern="1200" cap="none" spc="0" normalizeH="0" baseline="0" noProof="0">
                <a:ln>
                  <a:noFill/>
                </a:ln>
                <a:solidFill>
                  <a:schemeClr val="tx2"/>
                </a:solidFill>
                <a:effectLst/>
                <a:uLnTx/>
                <a:uFillTx/>
                <a:latin typeface="Century Gothic" panose="020F0302020204030204"/>
                <a:ea typeface="+mn-ea"/>
                <a:cs typeface="+mn-cs"/>
              </a:rPr>
              <a:t> toolbar. ​(Click the small arrow on the ‘Show captions’ button for more settings or to see a full transcript)</a:t>
            </a:r>
          </a:p>
        </p:txBody>
      </p:sp>
      <p:sp>
        <p:nvSpPr>
          <p:cNvPr id="20" name="Rectangle 19">
            <a:extLst>
              <a:ext uri="{FF2B5EF4-FFF2-40B4-BE49-F238E27FC236}">
                <a16:creationId xmlns:a16="http://schemas.microsoft.com/office/drawing/2014/main" id="{5A9BAA7C-85F9-D08B-14FA-6B268D685E75}"/>
              </a:ext>
            </a:extLst>
          </p:cNvPr>
          <p:cNvSpPr/>
          <p:nvPr/>
        </p:nvSpPr>
        <p:spPr bwMode="gray">
          <a:xfrm>
            <a:off x="528422" y="5180361"/>
            <a:ext cx="6209682" cy="894729"/>
          </a:xfrm>
          <a:prstGeom prst="rect">
            <a:avLst/>
          </a:prstGeom>
          <a:noFill/>
          <a:ln w="28575">
            <a:solidFill>
              <a:srgbClr val="0067A4"/>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2"/>
                </a:solidFill>
                <a:effectLst/>
                <a:uLnTx/>
                <a:uFillTx/>
                <a:latin typeface="Century Gothic" panose="020F0302020204030204"/>
                <a:ea typeface="+mn-ea"/>
                <a:cs typeface="+mn-cs"/>
              </a:rPr>
              <a:t>Select Side-by-Side: Speaker Mode </a:t>
            </a:r>
            <a:r>
              <a:rPr kumimoji="0" lang="en-US" sz="1800" b="0" i="0" u="none" strike="noStrike" kern="1200" cap="none" spc="0" normalizeH="0" baseline="0" noProof="0">
                <a:ln>
                  <a:noFill/>
                </a:ln>
                <a:solidFill>
                  <a:schemeClr val="tx2"/>
                </a:solidFill>
                <a:effectLst/>
                <a:uLnTx/>
                <a:uFillTx/>
                <a:latin typeface="Century Gothic" panose="020F0302020204030204"/>
                <a:ea typeface="+mn-ea"/>
                <a:cs typeface="+mn-cs"/>
              </a:rPr>
              <a:t>for the best viewing experience when slides are shared</a:t>
            </a:r>
          </a:p>
        </p:txBody>
      </p:sp>
      <p:sp>
        <p:nvSpPr>
          <p:cNvPr id="16" name="Rectangle 15">
            <a:extLst>
              <a:ext uri="{FF2B5EF4-FFF2-40B4-BE49-F238E27FC236}">
                <a16:creationId xmlns:a16="http://schemas.microsoft.com/office/drawing/2014/main" id="{096D76E2-FA02-966E-F425-5A082FCA2B62}"/>
              </a:ext>
            </a:extLst>
          </p:cNvPr>
          <p:cNvSpPr/>
          <p:nvPr/>
        </p:nvSpPr>
        <p:spPr bwMode="gray">
          <a:xfrm>
            <a:off x="523264" y="2959109"/>
            <a:ext cx="6209682" cy="738309"/>
          </a:xfrm>
          <a:prstGeom prst="rect">
            <a:avLst/>
          </a:prstGeom>
          <a:noFill/>
          <a:ln w="28575">
            <a:solidFill>
              <a:srgbClr val="0067A4"/>
            </a:solid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tx2"/>
                </a:solidFill>
                <a:effectLst/>
                <a:uLnTx/>
                <a:uFillTx/>
                <a:latin typeface="Century Gothic" panose="020F0302020204030204"/>
                <a:ea typeface="+mn-ea"/>
                <a:cs typeface="+mn-cs"/>
              </a:rPr>
              <a:t>Q&amp;A: </a:t>
            </a:r>
            <a:r>
              <a:rPr kumimoji="0" lang="en-US" sz="1800" b="0" i="0" u="none" strike="noStrike" kern="1200" cap="none" spc="0" normalizeH="0" baseline="0" noProof="0">
                <a:ln>
                  <a:noFill/>
                </a:ln>
                <a:solidFill>
                  <a:schemeClr val="tx2"/>
                </a:solidFill>
                <a:effectLst/>
                <a:uLnTx/>
                <a:uFillTx/>
                <a:latin typeface="Century Gothic" panose="020F0302020204030204"/>
                <a:ea typeface="+mn-ea"/>
                <a:cs typeface="+mn-cs"/>
              </a:rPr>
              <a:t>Type questions in the Q&amp;A</a:t>
            </a:r>
          </a:p>
        </p:txBody>
      </p:sp>
      <p:pic>
        <p:nvPicPr>
          <p:cNvPr id="23" name="Picture 22">
            <a:extLst>
              <a:ext uri="{FF2B5EF4-FFF2-40B4-BE49-F238E27FC236}">
                <a16:creationId xmlns:a16="http://schemas.microsoft.com/office/drawing/2014/main" id="{9D2069BC-4101-D79C-BFA1-3E4B935311B7}"/>
              </a:ext>
            </a:extLst>
          </p:cNvPr>
          <p:cNvPicPr>
            <a:picLocks noChangeAspect="1"/>
          </p:cNvPicPr>
          <p:nvPr/>
        </p:nvPicPr>
        <p:blipFill rotWithShape="1">
          <a:blip r:embed="rId3">
            <a:extLst>
              <a:ext uri="{28A0092B-C50C-407E-A947-70E740481C1C}">
                <a14:useLocalDpi xmlns:a14="http://schemas.microsoft.com/office/drawing/2010/main" val="0"/>
              </a:ext>
            </a:extLst>
          </a:blip>
          <a:srcRect l="19138" t="-16977" r="66119" b="-7193"/>
          <a:stretch/>
        </p:blipFill>
        <p:spPr>
          <a:xfrm>
            <a:off x="7614492" y="1857857"/>
            <a:ext cx="1167369" cy="1019121"/>
          </a:xfrm>
          <a:prstGeom prst="rect">
            <a:avLst/>
          </a:prstGeom>
        </p:spPr>
      </p:pic>
      <p:pic>
        <p:nvPicPr>
          <p:cNvPr id="25" name="Picture 24">
            <a:extLst>
              <a:ext uri="{FF2B5EF4-FFF2-40B4-BE49-F238E27FC236}">
                <a16:creationId xmlns:a16="http://schemas.microsoft.com/office/drawing/2014/main" id="{FA20F6EB-F323-E5E1-30C9-AC09B77BD503}"/>
              </a:ext>
            </a:extLst>
          </p:cNvPr>
          <p:cNvPicPr>
            <a:picLocks noChangeAspect="1"/>
          </p:cNvPicPr>
          <p:nvPr/>
        </p:nvPicPr>
        <p:blipFill rotWithShape="1">
          <a:blip r:embed="rId3">
            <a:extLst>
              <a:ext uri="{28A0092B-C50C-407E-A947-70E740481C1C}">
                <a14:useLocalDpi xmlns:a14="http://schemas.microsoft.com/office/drawing/2010/main" val="0"/>
              </a:ext>
            </a:extLst>
          </a:blip>
          <a:srcRect l="51222" t="-16977" r="37040" b="-7193"/>
          <a:stretch/>
        </p:blipFill>
        <p:spPr>
          <a:xfrm>
            <a:off x="9081129" y="2752454"/>
            <a:ext cx="1050202" cy="1151617"/>
          </a:xfrm>
          <a:prstGeom prst="rect">
            <a:avLst/>
          </a:prstGeom>
        </p:spPr>
      </p:pic>
      <p:pic>
        <p:nvPicPr>
          <p:cNvPr id="26" name="Picture 25">
            <a:extLst>
              <a:ext uri="{FF2B5EF4-FFF2-40B4-BE49-F238E27FC236}">
                <a16:creationId xmlns:a16="http://schemas.microsoft.com/office/drawing/2014/main" id="{A586C635-F614-9865-D176-EC83BD8A73A1}"/>
              </a:ext>
            </a:extLst>
          </p:cNvPr>
          <p:cNvPicPr>
            <a:picLocks noChangeAspect="1"/>
          </p:cNvPicPr>
          <p:nvPr/>
        </p:nvPicPr>
        <p:blipFill rotWithShape="1">
          <a:blip r:embed="rId3">
            <a:extLst>
              <a:ext uri="{28A0092B-C50C-407E-A947-70E740481C1C}">
                <a14:useLocalDpi xmlns:a14="http://schemas.microsoft.com/office/drawing/2010/main" val="0"/>
              </a:ext>
            </a:extLst>
          </a:blip>
          <a:srcRect l="64188" t="-16977" r="15845" b="-7193"/>
          <a:stretch/>
        </p:blipFill>
        <p:spPr>
          <a:xfrm>
            <a:off x="7534053" y="3757566"/>
            <a:ext cx="1465092" cy="944431"/>
          </a:xfrm>
          <a:prstGeom prst="rect">
            <a:avLst/>
          </a:prstGeom>
        </p:spPr>
      </p:pic>
      <p:cxnSp>
        <p:nvCxnSpPr>
          <p:cNvPr id="30" name="Straight Arrow Connector 29">
            <a:extLst>
              <a:ext uri="{FF2B5EF4-FFF2-40B4-BE49-F238E27FC236}">
                <a16:creationId xmlns:a16="http://schemas.microsoft.com/office/drawing/2014/main" id="{6097A02A-7D06-D210-4B51-44F590CDD5F1}"/>
              </a:ext>
            </a:extLst>
          </p:cNvPr>
          <p:cNvCxnSpPr>
            <a:cxnSpLocks/>
          </p:cNvCxnSpPr>
          <p:nvPr/>
        </p:nvCxnSpPr>
        <p:spPr>
          <a:xfrm>
            <a:off x="6745237" y="3328263"/>
            <a:ext cx="2317420"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16FFF57-93F7-5C26-D753-B92197F4D689}"/>
              </a:ext>
            </a:extLst>
          </p:cNvPr>
          <p:cNvCxnSpPr>
            <a:cxnSpLocks/>
          </p:cNvCxnSpPr>
          <p:nvPr/>
        </p:nvCxnSpPr>
        <p:spPr>
          <a:xfrm>
            <a:off x="6754473" y="4335542"/>
            <a:ext cx="743776"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FE4557F0-5327-6DAF-1808-55A448E5B1F4}"/>
              </a:ext>
            </a:extLst>
          </p:cNvPr>
          <p:cNvSpPr>
            <a:spLocks noGrp="1"/>
          </p:cNvSpPr>
          <p:nvPr>
            <p:ph type="sldNum" sz="quarter" idx="12"/>
          </p:nvPr>
        </p:nvSpPr>
        <p:spPr/>
        <p:txBody>
          <a:bodyPr/>
          <a:lstStyle/>
          <a:p>
            <a:fld id="{1C4126A1-9282-4A82-AC02-A59AF4A969C8}" type="slidenum">
              <a:rPr lang="en-US" smtClean="0"/>
              <a:t>3</a:t>
            </a:fld>
            <a:endParaRPr lang="en-US"/>
          </a:p>
        </p:txBody>
      </p:sp>
      <p:sp>
        <p:nvSpPr>
          <p:cNvPr id="7" name="Footer Placeholder 6">
            <a:extLst>
              <a:ext uri="{FF2B5EF4-FFF2-40B4-BE49-F238E27FC236}">
                <a16:creationId xmlns:a16="http://schemas.microsoft.com/office/drawing/2014/main" id="{7242BF97-EC86-A3C1-A680-814C38AB50ED}"/>
              </a:ext>
            </a:extLst>
          </p:cNvPr>
          <p:cNvSpPr>
            <a:spLocks noGrp="1"/>
          </p:cNvSpPr>
          <p:nvPr>
            <p:ph type="ftr" sz="quarter" idx="11"/>
          </p:nvPr>
        </p:nvSpPr>
        <p:spPr/>
        <p:txBody>
          <a:bodyPr/>
          <a:lstStyle/>
          <a:p>
            <a:r>
              <a:rPr lang="en-US"/>
              <a:t>BEAD Other Requirements</a:t>
            </a:r>
          </a:p>
        </p:txBody>
      </p:sp>
    </p:spTree>
    <p:extLst>
      <p:ext uri="{BB962C8B-B14F-4D97-AF65-F5344CB8AC3E}">
        <p14:creationId xmlns:p14="http://schemas.microsoft.com/office/powerpoint/2010/main" val="3396540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8FAA-DB52-AD06-F4EC-0B403E3BE457}"/>
              </a:ext>
            </a:extLst>
          </p:cNvPr>
          <p:cNvSpPr>
            <a:spLocks noGrp="1"/>
          </p:cNvSpPr>
          <p:nvPr>
            <p:ph type="title"/>
          </p:nvPr>
        </p:nvSpPr>
        <p:spPr/>
        <p:txBody>
          <a:bodyPr/>
          <a:lstStyle/>
          <a:p>
            <a:r>
              <a:rPr lang="en-US"/>
              <a:t>Changing locations in the BEAD Portal under the new rules of the Policy Notice</a:t>
            </a:r>
          </a:p>
        </p:txBody>
      </p:sp>
      <p:sp>
        <p:nvSpPr>
          <p:cNvPr id="3" name="Content Placeholder 2">
            <a:extLst>
              <a:ext uri="{FF2B5EF4-FFF2-40B4-BE49-F238E27FC236}">
                <a16:creationId xmlns:a16="http://schemas.microsoft.com/office/drawing/2014/main" id="{7A82CDF9-A551-9631-E38A-BE2D5E07051B}"/>
              </a:ext>
            </a:extLst>
          </p:cNvPr>
          <p:cNvSpPr>
            <a:spLocks noGrp="1"/>
          </p:cNvSpPr>
          <p:nvPr>
            <p:ph idx="1"/>
          </p:nvPr>
        </p:nvSpPr>
        <p:spPr/>
        <p:txBody>
          <a:bodyPr vert="horz" lIns="0" tIns="45720" rIns="91440" bIns="45720" rtlCol="0" anchor="t">
            <a:noAutofit/>
          </a:bodyPr>
          <a:lstStyle/>
          <a:p>
            <a:pPr>
              <a:spcBef>
                <a:spcPts val="600"/>
              </a:spcBef>
              <a:spcAft>
                <a:spcPts val="600"/>
              </a:spcAft>
            </a:pPr>
            <a:r>
              <a:rPr lang="en-US" sz="1800">
                <a:latin typeface="+mj-lt"/>
              </a:rPr>
              <a:t>When applicants are selecting locations for an application, locations can be removed from the PAUs in the application in Section 2 under the step “Review Locations”</a:t>
            </a:r>
          </a:p>
          <a:p>
            <a:pPr lvl="1">
              <a:spcBef>
                <a:spcPts val="600"/>
              </a:spcBef>
              <a:buFont typeface="Courier New" panose="02070309020205020404" pitchFamily="49" charset="0"/>
              <a:buChar char="o"/>
            </a:pPr>
            <a:r>
              <a:rPr lang="en-US" sz="1800">
                <a:effectLst/>
                <a:latin typeface="+mj-lt"/>
                <a:ea typeface="Garamond" panose="02020404030301010803" pitchFamily="18" charset="0"/>
                <a:cs typeface="Garamond" panose="02020404030301010803" pitchFamily="18" charset="0"/>
              </a:rPr>
              <a:t>Locations may be manually removed by clicking 'X' on the location from the list of locations in the selected project area</a:t>
            </a:r>
          </a:p>
          <a:p>
            <a:pPr lvl="1">
              <a:spcBef>
                <a:spcPts val="600"/>
              </a:spcBef>
              <a:buFont typeface="Courier New" panose="02070309020205020404" pitchFamily="49" charset="0"/>
              <a:buChar char="o"/>
            </a:pPr>
            <a:r>
              <a:rPr lang="en-US" sz="1800">
                <a:effectLst/>
                <a:latin typeface="+mj-lt"/>
                <a:ea typeface="Garamond" panose="02020404030301010803" pitchFamily="18" charset="0"/>
                <a:cs typeface="Garamond" panose="02020404030301010803" pitchFamily="18" charset="0"/>
              </a:rPr>
              <a:t>Locations that are selected will appear as a pink dot with a green circle around them</a:t>
            </a:r>
          </a:p>
          <a:p>
            <a:pPr lvl="1">
              <a:spcBef>
                <a:spcPts val="600"/>
              </a:spcBef>
              <a:buFont typeface="Courier New" panose="02070309020205020404" pitchFamily="49" charset="0"/>
              <a:buChar char="o"/>
            </a:pPr>
            <a:r>
              <a:rPr lang="en-US" sz="1800">
                <a:effectLst/>
                <a:latin typeface="+mj-lt"/>
                <a:ea typeface="Garamond" panose="02020404030301010803" pitchFamily="18" charset="0"/>
                <a:cs typeface="Garamond" panose="02020404030301010803" pitchFamily="18" charset="0"/>
              </a:rPr>
              <a:t>Deselected locations will remove the green circle from the location point on the map </a:t>
            </a:r>
          </a:p>
          <a:p>
            <a:pPr lvl="1">
              <a:spcBef>
                <a:spcPts val="600"/>
              </a:spcBef>
              <a:buFont typeface="Courier New" panose="02070309020205020404" pitchFamily="49" charset="0"/>
              <a:buChar char="o"/>
            </a:pPr>
            <a:r>
              <a:rPr lang="en-US" sz="1800">
                <a:effectLst/>
                <a:latin typeface="+mj-lt"/>
                <a:ea typeface="Garamond" panose="02020404030301010803" pitchFamily="18" charset="0"/>
                <a:cs typeface="Garamond" panose="02020404030301010803" pitchFamily="18" charset="0"/>
              </a:rPr>
              <a:t>Optionally, applicants may upload a CSV or XLSX file with the locations the applicant proposes to serve in the selected project area</a:t>
            </a:r>
          </a:p>
          <a:p>
            <a:pPr>
              <a:spcBef>
                <a:spcPts val="1200"/>
              </a:spcBef>
              <a:spcAft>
                <a:spcPts val="600"/>
              </a:spcAft>
            </a:pPr>
            <a:r>
              <a:rPr lang="en-US" sz="1800"/>
              <a:t>The portal will automatically calculate whether the number of eligible and fundable BSLs across an applicant’s selected PAUs meets at least the minimum required 60% threshold; applicants must meet this threshold to proceed</a:t>
            </a:r>
          </a:p>
          <a:p>
            <a:pPr lvl="1"/>
            <a:endParaRPr lang="en-US" sz="2000"/>
          </a:p>
        </p:txBody>
      </p:sp>
      <p:sp>
        <p:nvSpPr>
          <p:cNvPr id="4" name="Slide Number Placeholder 3">
            <a:extLst>
              <a:ext uri="{FF2B5EF4-FFF2-40B4-BE49-F238E27FC236}">
                <a16:creationId xmlns:a16="http://schemas.microsoft.com/office/drawing/2014/main" id="{F3771719-5637-E062-7061-1A458F6A4A7C}"/>
              </a:ext>
            </a:extLst>
          </p:cNvPr>
          <p:cNvSpPr>
            <a:spLocks noGrp="1"/>
          </p:cNvSpPr>
          <p:nvPr>
            <p:ph type="sldNum" sz="quarter" idx="12"/>
          </p:nvPr>
        </p:nvSpPr>
        <p:spPr/>
        <p:txBody>
          <a:bodyPr/>
          <a:lstStyle/>
          <a:p>
            <a:fld id="{1C4126A1-9282-4A82-AC02-A59AF4A969C8}" type="slidenum">
              <a:rPr lang="en-US" smtClean="0"/>
              <a:t>30</a:t>
            </a:fld>
            <a:endParaRPr lang="en-US"/>
          </a:p>
        </p:txBody>
      </p:sp>
    </p:spTree>
    <p:extLst>
      <p:ext uri="{BB962C8B-B14F-4D97-AF65-F5344CB8AC3E}">
        <p14:creationId xmlns:p14="http://schemas.microsoft.com/office/powerpoint/2010/main" val="2230433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BEF32-F359-7DFA-B092-18EB86038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8DEE78-C47D-4F26-DFFD-6E74005F4BDF}"/>
              </a:ext>
            </a:extLst>
          </p:cNvPr>
          <p:cNvSpPr>
            <a:spLocks noGrp="1"/>
          </p:cNvSpPr>
          <p:nvPr>
            <p:ph type="title"/>
          </p:nvPr>
        </p:nvSpPr>
        <p:spPr>
          <a:xfrm>
            <a:off x="609600" y="365126"/>
            <a:ext cx="10972800" cy="1143654"/>
          </a:xfrm>
        </p:spPr>
        <p:txBody>
          <a:bodyPr/>
          <a:lstStyle/>
          <a:p>
            <a:r>
              <a:rPr lang="en-US"/>
              <a:t>Section 11: Addendum</a:t>
            </a:r>
          </a:p>
        </p:txBody>
      </p:sp>
      <p:sp>
        <p:nvSpPr>
          <p:cNvPr id="3" name="Content Placeholder 2">
            <a:extLst>
              <a:ext uri="{FF2B5EF4-FFF2-40B4-BE49-F238E27FC236}">
                <a16:creationId xmlns:a16="http://schemas.microsoft.com/office/drawing/2014/main" id="{6A59851A-8C25-D8FB-D7D0-39F2D47FD91C}"/>
              </a:ext>
            </a:extLst>
          </p:cNvPr>
          <p:cNvSpPr>
            <a:spLocks noGrp="1"/>
          </p:cNvSpPr>
          <p:nvPr>
            <p:ph idx="1"/>
          </p:nvPr>
        </p:nvSpPr>
        <p:spPr>
          <a:xfrm>
            <a:off x="609599" y="1690688"/>
            <a:ext cx="10972800" cy="4710112"/>
          </a:xfrm>
        </p:spPr>
        <p:txBody>
          <a:bodyPr vert="horz" lIns="0" tIns="45720" rIns="91440" bIns="45720" rtlCol="0" anchor="t">
            <a:noAutofit/>
          </a:bodyPr>
          <a:lstStyle/>
          <a:p>
            <a:r>
              <a:rPr lang="en-US" sz="1800" b="1"/>
              <a:t>The new Section 11 of the Project Application will contain:</a:t>
            </a:r>
          </a:p>
          <a:p>
            <a:pPr marL="682625" lvl="1" indent="-342900">
              <a:buFont typeface="+mj-lt"/>
              <a:buAutoNum type="arabicPeriod"/>
            </a:pPr>
            <a:r>
              <a:rPr lang="en-US" sz="1600"/>
              <a:t>New questions and templates required for applicants to provide evidence that the proposed project qualifies as a Priority Broadband Project under the standards outlined in the BEAD Restructuring Policy Notice</a:t>
            </a:r>
          </a:p>
          <a:p>
            <a:pPr marL="682625" lvl="1" indent="-342900">
              <a:buFont typeface="+mj-lt"/>
              <a:buAutoNum type="arabicPeriod"/>
            </a:pPr>
            <a:r>
              <a:rPr lang="en-US" sz="1600"/>
              <a:t>New Locations List and CAI List templates to reflect updated BEAD-fundable locations as required by the BEAD Restructuring Policy Notice </a:t>
            </a:r>
          </a:p>
          <a:p>
            <a:pPr marL="682625" lvl="1" indent="-342900">
              <a:buFont typeface="+mj-lt"/>
              <a:buAutoNum type="arabicPeriod"/>
            </a:pPr>
            <a:r>
              <a:rPr lang="en-US" sz="1600"/>
              <a:t>Instructions for identifying locations that are ineligible for BEAD funding or are non-BSLs based on NTIA guidance</a:t>
            </a:r>
            <a:endParaRPr lang="en-US"/>
          </a:p>
          <a:p>
            <a:pPr marL="682625" lvl="1" indent="-342900">
              <a:buFont typeface="+mj-lt"/>
              <a:buAutoNum type="arabicPeriod"/>
            </a:pPr>
            <a:r>
              <a:rPr lang="en-US" sz="1600"/>
              <a:t>Certification of the offering of a low-cost service option, in compliance with the Policy Notice</a:t>
            </a:r>
            <a:endParaRPr lang="en-US"/>
          </a:p>
          <a:p>
            <a:pPr marL="682625" lvl="1" indent="-342900">
              <a:buFont typeface="+mj-lt"/>
              <a:buAutoNum type="arabicPeriod"/>
            </a:pPr>
            <a:r>
              <a:rPr lang="en-US" sz="1600"/>
              <a:t>Questions to support the secondary scoring criteria</a:t>
            </a:r>
          </a:p>
          <a:p>
            <a:pPr marL="682625" lvl="1" indent="-342900">
              <a:buFont typeface="+mj-lt"/>
              <a:buAutoNum type="arabicPeriod"/>
            </a:pPr>
            <a:r>
              <a:rPr lang="en-US" sz="1600"/>
              <a:t>Updated pro forma and budget narrative templates</a:t>
            </a:r>
          </a:p>
          <a:p>
            <a:pPr marL="682625" lvl="1" indent="-342900">
              <a:buFont typeface="+mj-lt"/>
              <a:buAutoNum type="arabicPeriod"/>
            </a:pPr>
            <a:r>
              <a:rPr lang="en-US" sz="1600"/>
              <a:t>Updated certifications to comply with Policy Notice changes or limitations</a:t>
            </a:r>
          </a:p>
          <a:p>
            <a:pPr marL="682625" lvl="1" indent="-342900">
              <a:buFont typeface="+mj-lt"/>
              <a:buAutoNum type="arabicPeriod"/>
            </a:pPr>
            <a:r>
              <a:rPr lang="en-US" sz="1600"/>
              <a:t>Updated Letter of credit or performance bond question</a:t>
            </a:r>
          </a:p>
          <a:p>
            <a:r>
              <a:rPr lang="en-US" sz="1800"/>
              <a:t>See the updated</a:t>
            </a:r>
            <a:r>
              <a:rPr lang="en-US" sz="1800">
                <a:solidFill>
                  <a:srgbClr val="FF0000"/>
                </a:solidFill>
              </a:rPr>
              <a:t> </a:t>
            </a:r>
            <a:r>
              <a:rPr lang="en-US" sz="1800"/>
              <a:t>Application Guide for the full set of questions in the new Section 11</a:t>
            </a:r>
            <a:endParaRPr lang="en-US" sz="1800">
              <a:solidFill>
                <a:srgbClr val="FF0000"/>
              </a:solidFill>
            </a:endParaRPr>
          </a:p>
        </p:txBody>
      </p:sp>
      <p:sp>
        <p:nvSpPr>
          <p:cNvPr id="4" name="Slide Number Placeholder 3">
            <a:extLst>
              <a:ext uri="{FF2B5EF4-FFF2-40B4-BE49-F238E27FC236}">
                <a16:creationId xmlns:a16="http://schemas.microsoft.com/office/drawing/2014/main" id="{F805D153-F4C9-B5B8-2E58-3B981B637476}"/>
              </a:ext>
            </a:extLst>
          </p:cNvPr>
          <p:cNvSpPr>
            <a:spLocks noGrp="1"/>
          </p:cNvSpPr>
          <p:nvPr>
            <p:ph type="sldNum" sz="quarter" idx="12"/>
          </p:nvPr>
        </p:nvSpPr>
        <p:spPr/>
        <p:txBody>
          <a:bodyPr/>
          <a:lstStyle/>
          <a:p>
            <a:fld id="{1C4126A1-9282-4A82-AC02-A59AF4A969C8}" type="slidenum">
              <a:rPr lang="en-US" smtClean="0"/>
              <a:t>31</a:t>
            </a:fld>
            <a:endParaRPr lang="en-US"/>
          </a:p>
        </p:txBody>
      </p:sp>
    </p:spTree>
    <p:extLst>
      <p:ext uri="{BB962C8B-B14F-4D97-AF65-F5344CB8AC3E}">
        <p14:creationId xmlns:p14="http://schemas.microsoft.com/office/powerpoint/2010/main" val="427273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CF9CC-1C88-3169-555A-45C0389B3C01}"/>
              </a:ext>
            </a:extLst>
          </p:cNvPr>
          <p:cNvSpPr>
            <a:spLocks noGrp="1"/>
          </p:cNvSpPr>
          <p:nvPr>
            <p:ph type="title"/>
          </p:nvPr>
        </p:nvSpPr>
        <p:spPr/>
        <p:txBody>
          <a:bodyPr/>
          <a:lstStyle/>
          <a:p>
            <a:r>
              <a:rPr lang="en-US"/>
              <a:t>Questions that have been removed to comply with the Policy Notice</a:t>
            </a:r>
          </a:p>
        </p:txBody>
      </p:sp>
      <p:sp>
        <p:nvSpPr>
          <p:cNvPr id="4" name="Slide Number Placeholder 3">
            <a:extLst>
              <a:ext uri="{FF2B5EF4-FFF2-40B4-BE49-F238E27FC236}">
                <a16:creationId xmlns:a16="http://schemas.microsoft.com/office/drawing/2014/main" id="{F71FBFDA-9897-C508-0E3A-607CB827AE30}"/>
              </a:ext>
            </a:extLst>
          </p:cNvPr>
          <p:cNvSpPr>
            <a:spLocks noGrp="1"/>
          </p:cNvSpPr>
          <p:nvPr>
            <p:ph type="sldNum" sz="quarter" idx="12"/>
          </p:nvPr>
        </p:nvSpPr>
        <p:spPr/>
        <p:txBody>
          <a:bodyPr/>
          <a:lstStyle/>
          <a:p>
            <a:fld id="{1C4126A1-9282-4A82-AC02-A59AF4A969C8}" type="slidenum">
              <a:rPr lang="en-US" smtClean="0"/>
              <a:t>32</a:t>
            </a:fld>
            <a:endParaRPr lang="en-US"/>
          </a:p>
        </p:txBody>
      </p:sp>
      <p:sp>
        <p:nvSpPr>
          <p:cNvPr id="5" name="Content Placeholder 20">
            <a:extLst>
              <a:ext uri="{FF2B5EF4-FFF2-40B4-BE49-F238E27FC236}">
                <a16:creationId xmlns:a16="http://schemas.microsoft.com/office/drawing/2014/main" id="{B2955143-F26F-7F8B-6B6C-669E2757C9A5}"/>
              </a:ext>
            </a:extLst>
          </p:cNvPr>
          <p:cNvSpPr txBox="1">
            <a:spLocks/>
          </p:cNvSpPr>
          <p:nvPr/>
        </p:nvSpPr>
        <p:spPr>
          <a:xfrm>
            <a:off x="1901952" y="2206963"/>
            <a:ext cx="8388096" cy="794557"/>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6" name="Group 5">
            <a:extLst>
              <a:ext uri="{FF2B5EF4-FFF2-40B4-BE49-F238E27FC236}">
                <a16:creationId xmlns:a16="http://schemas.microsoft.com/office/drawing/2014/main" id="{11331403-B964-0E98-FA0E-C2AC5C259772}"/>
              </a:ext>
            </a:extLst>
          </p:cNvPr>
          <p:cNvGrpSpPr/>
          <p:nvPr/>
        </p:nvGrpSpPr>
        <p:grpSpPr>
          <a:xfrm>
            <a:off x="2071116" y="2334392"/>
            <a:ext cx="533479" cy="539699"/>
            <a:chOff x="2551137" y="3597240"/>
            <a:chExt cx="533479" cy="539699"/>
          </a:xfrm>
        </p:grpSpPr>
        <p:sp>
          <p:nvSpPr>
            <p:cNvPr id="7" name="Oval 6">
              <a:extLst>
                <a:ext uri="{FF2B5EF4-FFF2-40B4-BE49-F238E27FC236}">
                  <a16:creationId xmlns:a16="http://schemas.microsoft.com/office/drawing/2014/main" id="{C1E3E53E-AD6B-777C-227C-E3D67AE83AC8}"/>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55">
              <a:extLst>
                <a:ext uri="{FF2B5EF4-FFF2-40B4-BE49-F238E27FC236}">
                  <a16:creationId xmlns:a16="http://schemas.microsoft.com/office/drawing/2014/main" id="{69B8B397-EAFF-7B10-9D77-8A74F85BE3B2}"/>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1</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9" name="TextBox 8">
            <a:extLst>
              <a:ext uri="{FF2B5EF4-FFF2-40B4-BE49-F238E27FC236}">
                <a16:creationId xmlns:a16="http://schemas.microsoft.com/office/drawing/2014/main" id="{B6E98430-E935-6691-1F07-E37212807CF0}"/>
              </a:ext>
            </a:extLst>
          </p:cNvPr>
          <p:cNvSpPr txBox="1"/>
          <p:nvPr/>
        </p:nvSpPr>
        <p:spPr>
          <a:xfrm>
            <a:off x="2825226" y="2281076"/>
            <a:ext cx="7402068" cy="646331"/>
          </a:xfrm>
          <a:prstGeom prst="rect">
            <a:avLst/>
          </a:prstGeom>
          <a:noFill/>
        </p:spPr>
        <p:txBody>
          <a:bodyPr wrap="square" lIns="91440" tIns="45720" rIns="91440" bIns="45720" anchor="t">
            <a:spAutoFit/>
          </a:bodyPr>
          <a:lstStyle/>
          <a:p>
            <a:r>
              <a:rPr lang="en-US"/>
              <a:t>Sections 1 to 10 contain questions that have been removed to comply with NTIA’s BEAD Restructuring Policy Notice</a:t>
            </a:r>
          </a:p>
        </p:txBody>
      </p:sp>
      <p:sp>
        <p:nvSpPr>
          <p:cNvPr id="10" name="Content Placeholder 20">
            <a:extLst>
              <a:ext uri="{FF2B5EF4-FFF2-40B4-BE49-F238E27FC236}">
                <a16:creationId xmlns:a16="http://schemas.microsoft.com/office/drawing/2014/main" id="{E29BB69F-A017-536A-2D86-F84983D020D6}"/>
              </a:ext>
            </a:extLst>
          </p:cNvPr>
          <p:cNvSpPr txBox="1">
            <a:spLocks/>
          </p:cNvSpPr>
          <p:nvPr/>
        </p:nvSpPr>
        <p:spPr>
          <a:xfrm>
            <a:off x="1901952" y="3089485"/>
            <a:ext cx="8388096" cy="794557"/>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11" name="Group 10">
            <a:extLst>
              <a:ext uri="{FF2B5EF4-FFF2-40B4-BE49-F238E27FC236}">
                <a16:creationId xmlns:a16="http://schemas.microsoft.com/office/drawing/2014/main" id="{A9DDBB5A-E40B-F28E-01D6-A841D3832D7E}"/>
              </a:ext>
            </a:extLst>
          </p:cNvPr>
          <p:cNvGrpSpPr/>
          <p:nvPr/>
        </p:nvGrpSpPr>
        <p:grpSpPr>
          <a:xfrm>
            <a:off x="2071116" y="3216914"/>
            <a:ext cx="533479" cy="539699"/>
            <a:chOff x="2551137" y="3597240"/>
            <a:chExt cx="533479" cy="539699"/>
          </a:xfrm>
        </p:grpSpPr>
        <p:sp>
          <p:nvSpPr>
            <p:cNvPr id="12" name="Oval 11">
              <a:extLst>
                <a:ext uri="{FF2B5EF4-FFF2-40B4-BE49-F238E27FC236}">
                  <a16:creationId xmlns:a16="http://schemas.microsoft.com/office/drawing/2014/main" id="{89D23C33-5AF1-9242-6509-DD1291C694CE}"/>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extBox 55">
              <a:extLst>
                <a:ext uri="{FF2B5EF4-FFF2-40B4-BE49-F238E27FC236}">
                  <a16:creationId xmlns:a16="http://schemas.microsoft.com/office/drawing/2014/main" id="{115E00EB-A075-3503-A3DB-3B480E4F47B3}"/>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2</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14" name="TextBox 13">
            <a:extLst>
              <a:ext uri="{FF2B5EF4-FFF2-40B4-BE49-F238E27FC236}">
                <a16:creationId xmlns:a16="http://schemas.microsoft.com/office/drawing/2014/main" id="{1BF39B23-CC3E-5F99-E204-C27796D06693}"/>
              </a:ext>
            </a:extLst>
          </p:cNvPr>
          <p:cNvSpPr txBox="1"/>
          <p:nvPr/>
        </p:nvSpPr>
        <p:spPr>
          <a:xfrm>
            <a:off x="2825226" y="3163598"/>
            <a:ext cx="7402068" cy="646331"/>
          </a:xfrm>
          <a:prstGeom prst="rect">
            <a:avLst/>
          </a:prstGeom>
          <a:noFill/>
        </p:spPr>
        <p:txBody>
          <a:bodyPr wrap="square" lIns="91440" tIns="45720" rIns="91440" bIns="45720" anchor="t">
            <a:spAutoFit/>
          </a:bodyPr>
          <a:lstStyle/>
          <a:p>
            <a:r>
              <a:rPr lang="en-US"/>
              <a:t>Questions that have been removed are noted in the Application Guide and the associated change log</a:t>
            </a:r>
          </a:p>
        </p:txBody>
      </p:sp>
      <p:sp>
        <p:nvSpPr>
          <p:cNvPr id="15" name="Content Placeholder 20">
            <a:extLst>
              <a:ext uri="{FF2B5EF4-FFF2-40B4-BE49-F238E27FC236}">
                <a16:creationId xmlns:a16="http://schemas.microsoft.com/office/drawing/2014/main" id="{2D77A580-6DD8-657C-ED61-7F90A35C9685}"/>
              </a:ext>
            </a:extLst>
          </p:cNvPr>
          <p:cNvSpPr txBox="1">
            <a:spLocks/>
          </p:cNvSpPr>
          <p:nvPr/>
        </p:nvSpPr>
        <p:spPr>
          <a:xfrm>
            <a:off x="1901952" y="3972007"/>
            <a:ext cx="8388096" cy="794557"/>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16" name="Group 15">
            <a:extLst>
              <a:ext uri="{FF2B5EF4-FFF2-40B4-BE49-F238E27FC236}">
                <a16:creationId xmlns:a16="http://schemas.microsoft.com/office/drawing/2014/main" id="{EDDE52D6-7D77-367E-A1D8-709743C35156}"/>
              </a:ext>
            </a:extLst>
          </p:cNvPr>
          <p:cNvGrpSpPr/>
          <p:nvPr/>
        </p:nvGrpSpPr>
        <p:grpSpPr>
          <a:xfrm>
            <a:off x="2071116" y="4099436"/>
            <a:ext cx="533479" cy="539699"/>
            <a:chOff x="2551137" y="3597240"/>
            <a:chExt cx="533479" cy="539699"/>
          </a:xfrm>
        </p:grpSpPr>
        <p:sp>
          <p:nvSpPr>
            <p:cNvPr id="17" name="Oval 16">
              <a:extLst>
                <a:ext uri="{FF2B5EF4-FFF2-40B4-BE49-F238E27FC236}">
                  <a16:creationId xmlns:a16="http://schemas.microsoft.com/office/drawing/2014/main" id="{0FD7BF56-175B-3C8E-8E3E-5ABCC8F04DBA}"/>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TextBox 55">
              <a:extLst>
                <a:ext uri="{FF2B5EF4-FFF2-40B4-BE49-F238E27FC236}">
                  <a16:creationId xmlns:a16="http://schemas.microsoft.com/office/drawing/2014/main" id="{2AE6FF03-85CB-1161-C5C6-1BB440B7A3F4}"/>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3</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19" name="TextBox 18">
            <a:extLst>
              <a:ext uri="{FF2B5EF4-FFF2-40B4-BE49-F238E27FC236}">
                <a16:creationId xmlns:a16="http://schemas.microsoft.com/office/drawing/2014/main" id="{1552C667-94E0-0E7B-AFA5-CE8005535E18}"/>
              </a:ext>
            </a:extLst>
          </p:cNvPr>
          <p:cNvSpPr txBox="1"/>
          <p:nvPr/>
        </p:nvSpPr>
        <p:spPr>
          <a:xfrm>
            <a:off x="2825226" y="4046120"/>
            <a:ext cx="7402068" cy="646331"/>
          </a:xfrm>
          <a:prstGeom prst="rect">
            <a:avLst/>
          </a:prstGeom>
          <a:noFill/>
        </p:spPr>
        <p:txBody>
          <a:bodyPr wrap="square" lIns="91440" tIns="45720" rIns="91440" bIns="45720" anchor="t">
            <a:spAutoFit/>
          </a:bodyPr>
          <a:lstStyle/>
          <a:p>
            <a:r>
              <a:rPr lang="en-US"/>
              <a:t>Any responses previously submitted for eliminated questions will be disregarded by the CPUC</a:t>
            </a:r>
          </a:p>
        </p:txBody>
      </p:sp>
    </p:spTree>
    <p:extLst>
      <p:ext uri="{BB962C8B-B14F-4D97-AF65-F5344CB8AC3E}">
        <p14:creationId xmlns:p14="http://schemas.microsoft.com/office/powerpoint/2010/main" val="4251126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05A9-2BB6-512B-1DA1-0C62CD95BB6D}"/>
              </a:ext>
            </a:extLst>
          </p:cNvPr>
          <p:cNvSpPr>
            <a:spLocks noGrp="1"/>
          </p:cNvSpPr>
          <p:nvPr>
            <p:ph type="title"/>
          </p:nvPr>
        </p:nvSpPr>
        <p:spPr>
          <a:xfrm>
            <a:off x="609600" y="365125"/>
            <a:ext cx="10972800" cy="1061845"/>
          </a:xfrm>
        </p:spPr>
        <p:txBody>
          <a:bodyPr/>
          <a:lstStyle/>
          <a:p>
            <a:r>
              <a:rPr lang="en-US"/>
              <a:t>New and amended materials for the Benefit of the Bargain Round</a:t>
            </a:r>
          </a:p>
        </p:txBody>
      </p:sp>
      <p:sp>
        <p:nvSpPr>
          <p:cNvPr id="4" name="Slide Number Placeholder 3">
            <a:extLst>
              <a:ext uri="{FF2B5EF4-FFF2-40B4-BE49-F238E27FC236}">
                <a16:creationId xmlns:a16="http://schemas.microsoft.com/office/drawing/2014/main" id="{208846C6-BA73-5B9F-F9B7-C2BF556B7F57}"/>
              </a:ext>
            </a:extLst>
          </p:cNvPr>
          <p:cNvSpPr>
            <a:spLocks noGrp="1"/>
          </p:cNvSpPr>
          <p:nvPr>
            <p:ph type="sldNum" sz="quarter" idx="12"/>
          </p:nvPr>
        </p:nvSpPr>
        <p:spPr/>
        <p:txBody>
          <a:bodyPr/>
          <a:lstStyle/>
          <a:p>
            <a:fld id="{1C4126A1-9282-4A82-AC02-A59AF4A969C8}" type="slidenum">
              <a:rPr lang="en-US" smtClean="0"/>
              <a:t>33</a:t>
            </a:fld>
            <a:endParaRPr lang="en-US"/>
          </a:p>
        </p:txBody>
      </p:sp>
      <p:sp>
        <p:nvSpPr>
          <p:cNvPr id="5" name="TextBox 4">
            <a:extLst>
              <a:ext uri="{FF2B5EF4-FFF2-40B4-BE49-F238E27FC236}">
                <a16:creationId xmlns:a16="http://schemas.microsoft.com/office/drawing/2014/main" id="{2AC66AB7-76C7-76F0-B45B-E091A012D8DF}"/>
              </a:ext>
            </a:extLst>
          </p:cNvPr>
          <p:cNvSpPr txBox="1"/>
          <p:nvPr/>
        </p:nvSpPr>
        <p:spPr>
          <a:xfrm>
            <a:off x="518349" y="1426970"/>
            <a:ext cx="110640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437AB4"/>
                </a:solidFill>
                <a:effectLst/>
                <a:uLnTx/>
                <a:uFillTx/>
                <a:latin typeface="Century Gothic" panose="020F0302020204030204"/>
                <a:ea typeface="+mn-ea"/>
                <a:cs typeface="+mn-cs"/>
              </a:rPr>
              <a:t>The CPUC has published an updated Application Guide and templates to support applicants </a:t>
            </a:r>
            <a:r>
              <a:rPr lang="en-US" b="1">
                <a:solidFill>
                  <a:srgbClr val="437AB4"/>
                </a:solidFill>
                <a:latin typeface="Century Gothic" panose="020F0302020204030204"/>
              </a:rPr>
              <a:t>with</a:t>
            </a:r>
            <a:r>
              <a:rPr kumimoji="0" lang="en-US" b="1" i="0" u="none" strike="noStrike" kern="1200" cap="none" spc="0" normalizeH="0" baseline="0" noProof="0">
                <a:ln>
                  <a:noFill/>
                </a:ln>
                <a:solidFill>
                  <a:srgbClr val="437AB4"/>
                </a:solidFill>
                <a:effectLst/>
                <a:uLnTx/>
                <a:uFillTx/>
                <a:latin typeface="Century Gothic" panose="020F0302020204030204"/>
                <a:ea typeface="+mn-ea"/>
                <a:cs typeface="+mn-cs"/>
              </a:rPr>
              <a:t> the Benefit of the Bargain Round</a:t>
            </a:r>
          </a:p>
        </p:txBody>
      </p:sp>
      <p:sp>
        <p:nvSpPr>
          <p:cNvPr id="6" name="Rectangle 5">
            <a:extLst>
              <a:ext uri="{FF2B5EF4-FFF2-40B4-BE49-F238E27FC236}">
                <a16:creationId xmlns:a16="http://schemas.microsoft.com/office/drawing/2014/main" id="{6B7248A3-BED6-AB5E-E6F7-34D76404CDE4}"/>
              </a:ext>
            </a:extLst>
          </p:cNvPr>
          <p:cNvSpPr/>
          <p:nvPr/>
        </p:nvSpPr>
        <p:spPr>
          <a:xfrm>
            <a:off x="1125069" y="2391896"/>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7" name="Freeform: Shape 6">
            <a:extLst>
              <a:ext uri="{FF2B5EF4-FFF2-40B4-BE49-F238E27FC236}">
                <a16:creationId xmlns:a16="http://schemas.microsoft.com/office/drawing/2014/main" id="{93B93A1D-2E7D-992C-0A70-ADED4B67F389}"/>
              </a:ext>
            </a:extLst>
          </p:cNvPr>
          <p:cNvSpPr/>
          <p:nvPr/>
        </p:nvSpPr>
        <p:spPr>
          <a:xfrm>
            <a:off x="1460434" y="2353086"/>
            <a:ext cx="3780646" cy="400573"/>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endParaRPr lang="en-US" sz="1600" kern="1200">
              <a:latin typeface="+mj-lt"/>
              <a:ea typeface="Roboto Slab" pitchFamily="2" charset="0"/>
              <a:cs typeface="Roboto Slab" pitchFamily="2" charset="0"/>
            </a:endParaRPr>
          </a:p>
        </p:txBody>
      </p:sp>
      <p:sp>
        <p:nvSpPr>
          <p:cNvPr id="8" name="Rectangle 7">
            <a:extLst>
              <a:ext uri="{FF2B5EF4-FFF2-40B4-BE49-F238E27FC236}">
                <a16:creationId xmlns:a16="http://schemas.microsoft.com/office/drawing/2014/main" id="{CE8090DB-D1FB-BC37-D74C-A994AC0AD811}"/>
              </a:ext>
            </a:extLst>
          </p:cNvPr>
          <p:cNvSpPr/>
          <p:nvPr/>
        </p:nvSpPr>
        <p:spPr>
          <a:xfrm>
            <a:off x="1125069" y="3462141"/>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9" name="Freeform: Shape 8">
            <a:extLst>
              <a:ext uri="{FF2B5EF4-FFF2-40B4-BE49-F238E27FC236}">
                <a16:creationId xmlns:a16="http://schemas.microsoft.com/office/drawing/2014/main" id="{95897A65-547F-B415-5C11-741B660CFA3C}"/>
              </a:ext>
            </a:extLst>
          </p:cNvPr>
          <p:cNvSpPr/>
          <p:nvPr/>
        </p:nvSpPr>
        <p:spPr>
          <a:xfrm>
            <a:off x="1460434" y="2984255"/>
            <a:ext cx="3865706" cy="183726"/>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1600" kern="1200">
                <a:latin typeface="+mj-lt"/>
                <a:ea typeface="Roboto Slab" pitchFamily="2" charset="0"/>
                <a:cs typeface="Roboto Slab" pitchFamily="2" charset="0"/>
              </a:rPr>
              <a:t>BEAD Project Application Guide Redline Version</a:t>
            </a:r>
          </a:p>
        </p:txBody>
      </p:sp>
      <p:sp>
        <p:nvSpPr>
          <p:cNvPr id="10" name="Rectangle 9">
            <a:extLst>
              <a:ext uri="{FF2B5EF4-FFF2-40B4-BE49-F238E27FC236}">
                <a16:creationId xmlns:a16="http://schemas.microsoft.com/office/drawing/2014/main" id="{40116DC9-75DE-816F-A2F4-47EFA06F0B82}"/>
              </a:ext>
            </a:extLst>
          </p:cNvPr>
          <p:cNvSpPr/>
          <p:nvPr/>
        </p:nvSpPr>
        <p:spPr>
          <a:xfrm>
            <a:off x="1125069" y="3959205"/>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11" name="Freeform: Shape 10">
            <a:extLst>
              <a:ext uri="{FF2B5EF4-FFF2-40B4-BE49-F238E27FC236}">
                <a16:creationId xmlns:a16="http://schemas.microsoft.com/office/drawing/2014/main" id="{5568D02C-B0B4-0535-36FB-11F03109CFFF}"/>
              </a:ext>
            </a:extLst>
          </p:cNvPr>
          <p:cNvSpPr/>
          <p:nvPr/>
        </p:nvSpPr>
        <p:spPr>
          <a:xfrm>
            <a:off x="1460434" y="3367610"/>
            <a:ext cx="3851529" cy="512014"/>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1600" kern="1200">
                <a:latin typeface="+mj-lt"/>
                <a:ea typeface="Roboto Slab" pitchFamily="2" charset="0"/>
                <a:cs typeface="Roboto Slab" pitchFamily="2" charset="0"/>
              </a:rPr>
              <a:t>BEAD Benefit of the Bargain Scoring Rubric</a:t>
            </a:r>
          </a:p>
        </p:txBody>
      </p:sp>
      <p:sp>
        <p:nvSpPr>
          <p:cNvPr id="12" name="Rectangle 11">
            <a:extLst>
              <a:ext uri="{FF2B5EF4-FFF2-40B4-BE49-F238E27FC236}">
                <a16:creationId xmlns:a16="http://schemas.microsoft.com/office/drawing/2014/main" id="{3C06B4BF-D469-E03A-D318-8DBED31536EC}"/>
              </a:ext>
            </a:extLst>
          </p:cNvPr>
          <p:cNvSpPr/>
          <p:nvPr/>
        </p:nvSpPr>
        <p:spPr>
          <a:xfrm>
            <a:off x="1125069" y="4445431"/>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13" name="Freeform: Shape 12">
            <a:extLst>
              <a:ext uri="{FF2B5EF4-FFF2-40B4-BE49-F238E27FC236}">
                <a16:creationId xmlns:a16="http://schemas.microsoft.com/office/drawing/2014/main" id="{8D3158A2-D129-913C-2BE8-FA232CE3C012}"/>
              </a:ext>
            </a:extLst>
          </p:cNvPr>
          <p:cNvSpPr/>
          <p:nvPr/>
        </p:nvSpPr>
        <p:spPr>
          <a:xfrm>
            <a:off x="1460434" y="4009296"/>
            <a:ext cx="3552135" cy="222771"/>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US" sz="1600">
                <a:latin typeface="+mj-lt"/>
                <a:ea typeface="Roboto Slab"/>
                <a:cs typeface="Roboto Slab"/>
              </a:rPr>
              <a:t>BEAD Eligible CAIs data </a:t>
            </a:r>
            <a:endParaRPr lang="en-US" sz="1600" kern="1200">
              <a:latin typeface="+mj-lt"/>
              <a:ea typeface="Roboto Slab"/>
              <a:cs typeface="Roboto Slab"/>
            </a:endParaRPr>
          </a:p>
        </p:txBody>
      </p:sp>
      <p:sp>
        <p:nvSpPr>
          <p:cNvPr id="14" name="Rectangle 13">
            <a:extLst>
              <a:ext uri="{FF2B5EF4-FFF2-40B4-BE49-F238E27FC236}">
                <a16:creationId xmlns:a16="http://schemas.microsoft.com/office/drawing/2014/main" id="{06690E8F-D07B-6F3D-4505-428F68D62924}"/>
              </a:ext>
            </a:extLst>
          </p:cNvPr>
          <p:cNvSpPr/>
          <p:nvPr/>
        </p:nvSpPr>
        <p:spPr>
          <a:xfrm>
            <a:off x="1125069" y="2914642"/>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15" name="Rectangle 14">
            <a:extLst>
              <a:ext uri="{FF2B5EF4-FFF2-40B4-BE49-F238E27FC236}">
                <a16:creationId xmlns:a16="http://schemas.microsoft.com/office/drawing/2014/main" id="{30F3E80B-89B9-9BC9-D0D9-643086A46584}"/>
              </a:ext>
            </a:extLst>
          </p:cNvPr>
          <p:cNvSpPr/>
          <p:nvPr/>
        </p:nvSpPr>
        <p:spPr>
          <a:xfrm>
            <a:off x="1125069" y="5497752"/>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16" name="Freeform: Shape 15">
            <a:extLst>
              <a:ext uri="{FF2B5EF4-FFF2-40B4-BE49-F238E27FC236}">
                <a16:creationId xmlns:a16="http://schemas.microsoft.com/office/drawing/2014/main" id="{7B32950C-412C-69BD-2399-8D4DAC5ECCE1}"/>
              </a:ext>
            </a:extLst>
          </p:cNvPr>
          <p:cNvSpPr/>
          <p:nvPr/>
        </p:nvSpPr>
        <p:spPr>
          <a:xfrm>
            <a:off x="1459422" y="5506183"/>
            <a:ext cx="5276862" cy="306091"/>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1600">
                <a:latin typeface="+mj-lt"/>
                <a:ea typeface="Roboto Slab" pitchFamily="2" charset="0"/>
                <a:cs typeface="Roboto Slab" pitchFamily="2" charset="0"/>
              </a:rPr>
              <a:t>11.18 Pro forma template</a:t>
            </a:r>
            <a:endParaRPr lang="en-US" sz="1600" kern="1200">
              <a:latin typeface="+mj-lt"/>
              <a:ea typeface="Roboto Slab" pitchFamily="2" charset="0"/>
              <a:cs typeface="Roboto Slab" pitchFamily="2" charset="0"/>
            </a:endParaRPr>
          </a:p>
        </p:txBody>
      </p:sp>
      <p:sp>
        <p:nvSpPr>
          <p:cNvPr id="17" name="Rectangle 16">
            <a:extLst>
              <a:ext uri="{FF2B5EF4-FFF2-40B4-BE49-F238E27FC236}">
                <a16:creationId xmlns:a16="http://schemas.microsoft.com/office/drawing/2014/main" id="{BA057A72-B056-A04F-AC5F-AE4E45C794B3}"/>
              </a:ext>
            </a:extLst>
          </p:cNvPr>
          <p:cNvSpPr/>
          <p:nvPr/>
        </p:nvSpPr>
        <p:spPr>
          <a:xfrm>
            <a:off x="5627396" y="2914642"/>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18" name="Freeform: Shape 17">
            <a:extLst>
              <a:ext uri="{FF2B5EF4-FFF2-40B4-BE49-F238E27FC236}">
                <a16:creationId xmlns:a16="http://schemas.microsoft.com/office/drawing/2014/main" id="{D0410095-BFD6-79BF-BBBD-52A5B58F7319}"/>
              </a:ext>
            </a:extLst>
          </p:cNvPr>
          <p:cNvSpPr/>
          <p:nvPr/>
        </p:nvSpPr>
        <p:spPr>
          <a:xfrm>
            <a:off x="5961749" y="2444830"/>
            <a:ext cx="4713336" cy="217085"/>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1600">
                <a:latin typeface="+mj-lt"/>
                <a:ea typeface="Roboto Slab" pitchFamily="2" charset="0"/>
                <a:cs typeface="Roboto Slab" pitchFamily="2" charset="0"/>
              </a:rPr>
              <a:t>11.19 Budget Narrative Template</a:t>
            </a:r>
            <a:endParaRPr lang="en-US" sz="1600" kern="1200">
              <a:latin typeface="+mj-lt"/>
              <a:ea typeface="Roboto Slab" pitchFamily="2" charset="0"/>
              <a:cs typeface="Roboto Slab" pitchFamily="2" charset="0"/>
            </a:endParaRPr>
          </a:p>
        </p:txBody>
      </p:sp>
      <p:sp>
        <p:nvSpPr>
          <p:cNvPr id="19" name="Rectangle 18">
            <a:extLst>
              <a:ext uri="{FF2B5EF4-FFF2-40B4-BE49-F238E27FC236}">
                <a16:creationId xmlns:a16="http://schemas.microsoft.com/office/drawing/2014/main" id="{132BB0C4-714B-8372-89AD-5BF1B6F187A9}"/>
              </a:ext>
            </a:extLst>
          </p:cNvPr>
          <p:cNvSpPr/>
          <p:nvPr/>
        </p:nvSpPr>
        <p:spPr>
          <a:xfrm>
            <a:off x="5627396" y="3462141"/>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20" name="Freeform: Shape 19">
            <a:extLst>
              <a:ext uri="{FF2B5EF4-FFF2-40B4-BE49-F238E27FC236}">
                <a16:creationId xmlns:a16="http://schemas.microsoft.com/office/drawing/2014/main" id="{401F702A-3635-2CFB-B6E3-B071C2FBA37A}"/>
              </a:ext>
            </a:extLst>
          </p:cNvPr>
          <p:cNvSpPr/>
          <p:nvPr/>
        </p:nvSpPr>
        <p:spPr>
          <a:xfrm>
            <a:off x="5961749" y="2985474"/>
            <a:ext cx="4500685" cy="181289"/>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1600" kern="1200">
                <a:latin typeface="+mj-lt"/>
                <a:ea typeface="Roboto Slab" pitchFamily="2" charset="0"/>
                <a:cs typeface="Roboto Slab" pitchFamily="2" charset="0"/>
              </a:rPr>
              <a:t>11.24 Letter of Commitment Template and 11.24C Surety Bond Template</a:t>
            </a:r>
          </a:p>
        </p:txBody>
      </p:sp>
      <p:sp>
        <p:nvSpPr>
          <p:cNvPr id="21" name="Rectangle 20">
            <a:extLst>
              <a:ext uri="{FF2B5EF4-FFF2-40B4-BE49-F238E27FC236}">
                <a16:creationId xmlns:a16="http://schemas.microsoft.com/office/drawing/2014/main" id="{D440BB9F-F7B4-B4B3-805B-143F1910FDBC}"/>
              </a:ext>
            </a:extLst>
          </p:cNvPr>
          <p:cNvSpPr/>
          <p:nvPr/>
        </p:nvSpPr>
        <p:spPr>
          <a:xfrm>
            <a:off x="5627396" y="3959205"/>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22" name="Freeform: Shape 21">
            <a:extLst>
              <a:ext uri="{FF2B5EF4-FFF2-40B4-BE49-F238E27FC236}">
                <a16:creationId xmlns:a16="http://schemas.microsoft.com/office/drawing/2014/main" id="{4420B210-3285-C7A4-7161-A69C578795D3}"/>
              </a:ext>
            </a:extLst>
          </p:cNvPr>
          <p:cNvSpPr/>
          <p:nvPr/>
        </p:nvSpPr>
        <p:spPr>
          <a:xfrm>
            <a:off x="5961749" y="3503085"/>
            <a:ext cx="5276862" cy="241064"/>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1600" kern="1200">
                <a:latin typeface="+mj-lt"/>
                <a:ea typeface="Roboto Slab" pitchFamily="2" charset="0"/>
                <a:cs typeface="Roboto Slab" pitchFamily="2" charset="0"/>
              </a:rPr>
              <a:t>11.28 Certifications and Licenses Template</a:t>
            </a:r>
          </a:p>
        </p:txBody>
      </p:sp>
      <p:sp>
        <p:nvSpPr>
          <p:cNvPr id="23" name="Rectangle 22">
            <a:extLst>
              <a:ext uri="{FF2B5EF4-FFF2-40B4-BE49-F238E27FC236}">
                <a16:creationId xmlns:a16="http://schemas.microsoft.com/office/drawing/2014/main" id="{631F185E-473F-1621-AF03-BB85C1F2ECBD}"/>
              </a:ext>
            </a:extLst>
          </p:cNvPr>
          <p:cNvSpPr/>
          <p:nvPr/>
        </p:nvSpPr>
        <p:spPr>
          <a:xfrm>
            <a:off x="5627396" y="2391896"/>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24" name="Freeform: Shape 23">
            <a:extLst>
              <a:ext uri="{FF2B5EF4-FFF2-40B4-BE49-F238E27FC236}">
                <a16:creationId xmlns:a16="http://schemas.microsoft.com/office/drawing/2014/main" id="{8CF8EAD5-BA81-5BCA-2A3E-59136F71C77E}"/>
              </a:ext>
            </a:extLst>
          </p:cNvPr>
          <p:cNvSpPr/>
          <p:nvPr/>
        </p:nvSpPr>
        <p:spPr>
          <a:xfrm>
            <a:off x="5961748" y="3865378"/>
            <a:ext cx="5487301" cy="510606"/>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1600">
                <a:latin typeface="+mj-lt"/>
                <a:ea typeface="Roboto Slab" pitchFamily="2" charset="0"/>
                <a:cs typeface="Roboto Slab" pitchFamily="2" charset="0"/>
              </a:rPr>
              <a:t>11.7 Locations List Template (BSL) and Locations List Template (CAI)</a:t>
            </a:r>
            <a:endParaRPr lang="en-US" sz="1600" kern="1200">
              <a:latin typeface="+mj-lt"/>
              <a:ea typeface="Roboto Slab" pitchFamily="2" charset="0"/>
              <a:cs typeface="Roboto Slab" pitchFamily="2" charset="0"/>
            </a:endParaRPr>
          </a:p>
        </p:txBody>
      </p:sp>
      <p:sp>
        <p:nvSpPr>
          <p:cNvPr id="25" name="Rectangle 24">
            <a:extLst>
              <a:ext uri="{FF2B5EF4-FFF2-40B4-BE49-F238E27FC236}">
                <a16:creationId xmlns:a16="http://schemas.microsoft.com/office/drawing/2014/main" id="{B762B4BA-707A-A7FF-A598-55C873207034}"/>
              </a:ext>
            </a:extLst>
          </p:cNvPr>
          <p:cNvSpPr/>
          <p:nvPr/>
        </p:nvSpPr>
        <p:spPr>
          <a:xfrm>
            <a:off x="5627396" y="4445431"/>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26" name="Freeform: Shape 25">
            <a:extLst>
              <a:ext uri="{FF2B5EF4-FFF2-40B4-BE49-F238E27FC236}">
                <a16:creationId xmlns:a16="http://schemas.microsoft.com/office/drawing/2014/main" id="{7DFD2E50-E6A6-9580-00E3-B976C0740956}"/>
              </a:ext>
            </a:extLst>
          </p:cNvPr>
          <p:cNvSpPr/>
          <p:nvPr/>
        </p:nvSpPr>
        <p:spPr>
          <a:xfrm>
            <a:off x="5961749" y="4328359"/>
            <a:ext cx="5687326" cy="557097"/>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1600" kern="1200">
                <a:latin typeface="+mj-lt"/>
                <a:ea typeface="Roboto Slab" pitchFamily="2" charset="0"/>
                <a:cs typeface="Roboto Slab" pitchFamily="2" charset="0"/>
              </a:rPr>
              <a:t>11.9 Instructions for Submitting No BEAD Locations</a:t>
            </a:r>
          </a:p>
        </p:txBody>
      </p:sp>
      <p:sp>
        <p:nvSpPr>
          <p:cNvPr id="27" name="Freeform: Shape 26">
            <a:extLst>
              <a:ext uri="{FF2B5EF4-FFF2-40B4-BE49-F238E27FC236}">
                <a16:creationId xmlns:a16="http://schemas.microsoft.com/office/drawing/2014/main" id="{34C6A6FD-5B2A-BE22-42DF-4600DFD7A1DC}"/>
              </a:ext>
            </a:extLst>
          </p:cNvPr>
          <p:cNvSpPr/>
          <p:nvPr/>
        </p:nvSpPr>
        <p:spPr>
          <a:xfrm>
            <a:off x="1460434" y="4400272"/>
            <a:ext cx="3959291" cy="420066"/>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US" sz="1600">
                <a:latin typeface="+mj-lt"/>
                <a:ea typeface="Roboto Slab"/>
                <a:cs typeface="Roboto Slab"/>
              </a:rPr>
              <a:t>BEAD Eligible BSLs data (unserved and underserved locations)</a:t>
            </a:r>
            <a:endParaRPr lang="en-US" sz="1600" kern="1200">
              <a:latin typeface="+mj-lt"/>
              <a:ea typeface="Roboto Slab"/>
              <a:cs typeface="Roboto Slab"/>
            </a:endParaRPr>
          </a:p>
        </p:txBody>
      </p:sp>
      <p:sp>
        <p:nvSpPr>
          <p:cNvPr id="28" name="Rectangle 27">
            <a:extLst>
              <a:ext uri="{FF2B5EF4-FFF2-40B4-BE49-F238E27FC236}">
                <a16:creationId xmlns:a16="http://schemas.microsoft.com/office/drawing/2014/main" id="{0544339D-04A4-6D3F-DC7A-A2B3FEADBB24}"/>
              </a:ext>
            </a:extLst>
          </p:cNvPr>
          <p:cNvSpPr/>
          <p:nvPr/>
        </p:nvSpPr>
        <p:spPr>
          <a:xfrm>
            <a:off x="1125069" y="4979761"/>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29" name="Freeform: Shape 28">
            <a:extLst>
              <a:ext uri="{FF2B5EF4-FFF2-40B4-BE49-F238E27FC236}">
                <a16:creationId xmlns:a16="http://schemas.microsoft.com/office/drawing/2014/main" id="{A47F31A0-3AC2-61DB-2499-9D6F7C014700}"/>
              </a:ext>
            </a:extLst>
          </p:cNvPr>
          <p:cNvSpPr/>
          <p:nvPr/>
        </p:nvSpPr>
        <p:spPr>
          <a:xfrm>
            <a:off x="1460434" y="5017820"/>
            <a:ext cx="3552135" cy="405944"/>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endParaRPr lang="en-US" sz="1600" kern="1200">
              <a:latin typeface="+mj-lt"/>
              <a:ea typeface="Roboto Slab"/>
              <a:cs typeface="Roboto Slab"/>
            </a:endParaRPr>
          </a:p>
        </p:txBody>
      </p:sp>
      <p:sp>
        <p:nvSpPr>
          <p:cNvPr id="30" name="Freeform: Shape 29">
            <a:extLst>
              <a:ext uri="{FF2B5EF4-FFF2-40B4-BE49-F238E27FC236}">
                <a16:creationId xmlns:a16="http://schemas.microsoft.com/office/drawing/2014/main" id="{66A538D9-3F91-1F59-B9A4-DC4D1E103B4C}"/>
              </a:ext>
            </a:extLst>
          </p:cNvPr>
          <p:cNvSpPr/>
          <p:nvPr/>
        </p:nvSpPr>
        <p:spPr>
          <a:xfrm>
            <a:off x="1471835" y="2461509"/>
            <a:ext cx="3865706" cy="183726"/>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1600" kern="1200">
                <a:latin typeface="+mj-lt"/>
                <a:ea typeface="Roboto Slab" pitchFamily="2" charset="0"/>
                <a:cs typeface="Roboto Slab" pitchFamily="2" charset="0"/>
              </a:rPr>
              <a:t>BEAD Project Application Guide</a:t>
            </a:r>
          </a:p>
        </p:txBody>
      </p:sp>
      <p:sp>
        <p:nvSpPr>
          <p:cNvPr id="31" name="Freeform: Shape 30">
            <a:extLst>
              <a:ext uri="{FF2B5EF4-FFF2-40B4-BE49-F238E27FC236}">
                <a16:creationId xmlns:a16="http://schemas.microsoft.com/office/drawing/2014/main" id="{A250DDB7-5383-A6C9-F794-EA32A1CA08E4}"/>
              </a:ext>
            </a:extLst>
          </p:cNvPr>
          <p:cNvSpPr/>
          <p:nvPr/>
        </p:nvSpPr>
        <p:spPr>
          <a:xfrm>
            <a:off x="1448021" y="5029852"/>
            <a:ext cx="3552135" cy="222771"/>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defTabSz="1066800">
              <a:lnSpc>
                <a:spcPct val="90000"/>
              </a:lnSpc>
              <a:spcBef>
                <a:spcPct val="0"/>
              </a:spcBef>
              <a:spcAft>
                <a:spcPct val="35000"/>
              </a:spcAft>
            </a:pPr>
            <a:r>
              <a:rPr lang="en-US" sz="1600">
                <a:latin typeface="+mj-lt"/>
                <a:ea typeface="Roboto Slab"/>
                <a:cs typeface="Roboto Slab"/>
              </a:rPr>
              <a:t>BEAD Application checklist</a:t>
            </a:r>
            <a:endParaRPr lang="en-US" sz="1600" kern="1200">
              <a:latin typeface="+mj-lt"/>
              <a:ea typeface="Roboto Slab"/>
              <a:cs typeface="Roboto Slab"/>
            </a:endParaRPr>
          </a:p>
        </p:txBody>
      </p:sp>
      <p:sp>
        <p:nvSpPr>
          <p:cNvPr id="32" name="Rectangle 31">
            <a:extLst>
              <a:ext uri="{FF2B5EF4-FFF2-40B4-BE49-F238E27FC236}">
                <a16:creationId xmlns:a16="http://schemas.microsoft.com/office/drawing/2014/main" id="{85BD9D8B-478D-81A5-B968-1A464A386374}"/>
              </a:ext>
            </a:extLst>
          </p:cNvPr>
          <p:cNvSpPr/>
          <p:nvPr/>
        </p:nvSpPr>
        <p:spPr>
          <a:xfrm>
            <a:off x="5627396" y="4979761"/>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33" name="Freeform: Shape 32">
            <a:extLst>
              <a:ext uri="{FF2B5EF4-FFF2-40B4-BE49-F238E27FC236}">
                <a16:creationId xmlns:a16="http://schemas.microsoft.com/office/drawing/2014/main" id="{CFA285FB-746B-56DB-A4EF-B63BA8EDC6F7}"/>
              </a:ext>
            </a:extLst>
          </p:cNvPr>
          <p:cNvSpPr/>
          <p:nvPr/>
        </p:nvSpPr>
        <p:spPr>
          <a:xfrm>
            <a:off x="5961749" y="4862689"/>
            <a:ext cx="5687326" cy="557097"/>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1600" kern="1200">
                <a:latin typeface="+mj-lt"/>
                <a:ea typeface="Roboto Slab" pitchFamily="2" charset="0"/>
                <a:cs typeface="Roboto Slab" pitchFamily="2" charset="0"/>
              </a:rPr>
              <a:t>11.9 Network Diagram Officer Attestation Template</a:t>
            </a:r>
          </a:p>
        </p:txBody>
      </p:sp>
      <p:sp>
        <p:nvSpPr>
          <p:cNvPr id="34" name="Rectangle 33">
            <a:extLst>
              <a:ext uri="{FF2B5EF4-FFF2-40B4-BE49-F238E27FC236}">
                <a16:creationId xmlns:a16="http://schemas.microsoft.com/office/drawing/2014/main" id="{33C1A8F5-EB1A-DF08-107C-8A718D69B0AA}"/>
              </a:ext>
            </a:extLst>
          </p:cNvPr>
          <p:cNvSpPr/>
          <p:nvPr/>
        </p:nvSpPr>
        <p:spPr>
          <a:xfrm>
            <a:off x="5627396" y="5497752"/>
            <a:ext cx="322952" cy="322952"/>
          </a:xfrm>
          <a:prstGeom prst="re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mj-lt"/>
              <a:ea typeface="Roboto Slab" pitchFamily="2" charset="0"/>
              <a:cs typeface="Roboto Slab" pitchFamily="2" charset="0"/>
            </a:endParaRPr>
          </a:p>
        </p:txBody>
      </p:sp>
      <p:sp>
        <p:nvSpPr>
          <p:cNvPr id="35" name="Freeform: Shape 34">
            <a:extLst>
              <a:ext uri="{FF2B5EF4-FFF2-40B4-BE49-F238E27FC236}">
                <a16:creationId xmlns:a16="http://schemas.microsoft.com/office/drawing/2014/main" id="{0EBF605D-154C-F0F6-09F9-A8947A4854DD}"/>
              </a:ext>
            </a:extLst>
          </p:cNvPr>
          <p:cNvSpPr/>
          <p:nvPr/>
        </p:nvSpPr>
        <p:spPr>
          <a:xfrm>
            <a:off x="5961749" y="5380680"/>
            <a:ext cx="5687326" cy="557097"/>
          </a:xfrm>
          <a:custGeom>
            <a:avLst/>
            <a:gdLst>
              <a:gd name="connsiteX0" fmla="*/ 0 w 7165184"/>
              <a:gd name="connsiteY0" fmla="*/ 0 h 1319315"/>
              <a:gd name="connsiteX1" fmla="*/ 7165184 w 7165184"/>
              <a:gd name="connsiteY1" fmla="*/ 0 h 1319315"/>
              <a:gd name="connsiteX2" fmla="*/ 7165184 w 7165184"/>
              <a:gd name="connsiteY2" fmla="*/ 1319315 h 1319315"/>
              <a:gd name="connsiteX3" fmla="*/ 0 w 7165184"/>
              <a:gd name="connsiteY3" fmla="*/ 1319315 h 1319315"/>
              <a:gd name="connsiteX4" fmla="*/ 0 w 7165184"/>
              <a:gd name="connsiteY4" fmla="*/ 0 h 1319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5184" h="1319315">
                <a:moveTo>
                  <a:pt x="0" y="0"/>
                </a:moveTo>
                <a:lnTo>
                  <a:pt x="7165184" y="0"/>
                </a:lnTo>
                <a:lnTo>
                  <a:pt x="7165184" y="1319315"/>
                </a:lnTo>
                <a:lnTo>
                  <a:pt x="0" y="131931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l" defTabSz="1066800">
              <a:lnSpc>
                <a:spcPct val="90000"/>
              </a:lnSpc>
              <a:spcBef>
                <a:spcPct val="0"/>
              </a:spcBef>
              <a:spcAft>
                <a:spcPct val="35000"/>
              </a:spcAft>
              <a:buNone/>
            </a:pPr>
            <a:r>
              <a:rPr lang="en-US" sz="1600" kern="1200">
                <a:latin typeface="+mj-lt"/>
                <a:ea typeface="Roboto Slab" pitchFamily="2" charset="0"/>
                <a:cs typeface="Roboto Slab" pitchFamily="2" charset="0"/>
              </a:rPr>
              <a:t>New technical templates and instruction manuals for LEO, ULFW, LFW, HFC, and Fiber evidence submissions</a:t>
            </a:r>
          </a:p>
        </p:txBody>
      </p:sp>
    </p:spTree>
    <p:extLst>
      <p:ext uri="{BB962C8B-B14F-4D97-AF65-F5344CB8AC3E}">
        <p14:creationId xmlns:p14="http://schemas.microsoft.com/office/powerpoint/2010/main" val="3080104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39B0-DAFE-2D20-23EE-4741D466778D}"/>
              </a:ext>
            </a:extLst>
          </p:cNvPr>
          <p:cNvSpPr>
            <a:spLocks noGrp="1"/>
          </p:cNvSpPr>
          <p:nvPr>
            <p:ph type="title"/>
          </p:nvPr>
        </p:nvSpPr>
        <p:spPr/>
        <p:txBody>
          <a:bodyPr/>
          <a:lstStyle/>
          <a:p>
            <a:r>
              <a:rPr lang="en-US"/>
              <a:t>7. Final reminders</a:t>
            </a:r>
          </a:p>
        </p:txBody>
      </p:sp>
      <p:sp>
        <p:nvSpPr>
          <p:cNvPr id="4" name="Slide Number Placeholder 3">
            <a:extLst>
              <a:ext uri="{FF2B5EF4-FFF2-40B4-BE49-F238E27FC236}">
                <a16:creationId xmlns:a16="http://schemas.microsoft.com/office/drawing/2014/main" id="{3FC81E6B-4B7C-DF43-E2FD-2E58E88EF3FB}"/>
              </a:ext>
            </a:extLst>
          </p:cNvPr>
          <p:cNvSpPr>
            <a:spLocks noGrp="1"/>
          </p:cNvSpPr>
          <p:nvPr>
            <p:ph type="sldNum" sz="quarter" idx="12"/>
          </p:nvPr>
        </p:nvSpPr>
        <p:spPr/>
        <p:txBody>
          <a:bodyPr/>
          <a:lstStyle/>
          <a:p>
            <a:fld id="{1C4126A1-9282-4A82-AC02-A59AF4A969C8}" type="slidenum">
              <a:rPr lang="en-US" smtClean="0"/>
              <a:t>34</a:t>
            </a:fld>
            <a:endParaRPr lang="en-US"/>
          </a:p>
        </p:txBody>
      </p:sp>
    </p:spTree>
    <p:extLst>
      <p:ext uri="{BB962C8B-B14F-4D97-AF65-F5344CB8AC3E}">
        <p14:creationId xmlns:p14="http://schemas.microsoft.com/office/powerpoint/2010/main" val="4074911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D571-D22C-312B-E2A5-C41E85112344}"/>
              </a:ext>
            </a:extLst>
          </p:cNvPr>
          <p:cNvSpPr>
            <a:spLocks noGrp="1"/>
          </p:cNvSpPr>
          <p:nvPr>
            <p:ph type="title"/>
          </p:nvPr>
        </p:nvSpPr>
        <p:spPr/>
        <p:txBody>
          <a:bodyPr/>
          <a:lstStyle/>
          <a:p>
            <a:r>
              <a:rPr lang="en-US"/>
              <a:t>How to prepare and participate</a:t>
            </a:r>
          </a:p>
        </p:txBody>
      </p:sp>
      <p:sp>
        <p:nvSpPr>
          <p:cNvPr id="4" name="Slide Number Placeholder 3">
            <a:extLst>
              <a:ext uri="{FF2B5EF4-FFF2-40B4-BE49-F238E27FC236}">
                <a16:creationId xmlns:a16="http://schemas.microsoft.com/office/drawing/2014/main" id="{FE15D6EC-3E61-B527-C7CE-CE1781392773}"/>
              </a:ext>
            </a:extLst>
          </p:cNvPr>
          <p:cNvSpPr>
            <a:spLocks noGrp="1"/>
          </p:cNvSpPr>
          <p:nvPr>
            <p:ph type="sldNum" sz="quarter" idx="12"/>
          </p:nvPr>
        </p:nvSpPr>
        <p:spPr/>
        <p:txBody>
          <a:bodyPr/>
          <a:lstStyle/>
          <a:p>
            <a:fld id="{1C4126A1-9282-4A82-AC02-A59AF4A969C8}" type="slidenum">
              <a:rPr lang="en-US" smtClean="0"/>
              <a:t>35</a:t>
            </a:fld>
            <a:endParaRPr lang="en-US"/>
          </a:p>
        </p:txBody>
      </p:sp>
      <p:sp>
        <p:nvSpPr>
          <p:cNvPr id="5" name="Content Placeholder 20">
            <a:extLst>
              <a:ext uri="{FF2B5EF4-FFF2-40B4-BE49-F238E27FC236}">
                <a16:creationId xmlns:a16="http://schemas.microsoft.com/office/drawing/2014/main" id="{3585D6A6-A486-4E50-E427-D6548C1B9DCA}"/>
              </a:ext>
            </a:extLst>
          </p:cNvPr>
          <p:cNvSpPr txBox="1">
            <a:spLocks/>
          </p:cNvSpPr>
          <p:nvPr/>
        </p:nvSpPr>
        <p:spPr>
          <a:xfrm>
            <a:off x="1380744" y="2627588"/>
            <a:ext cx="2999232" cy="2454250"/>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6" name="Group 5">
            <a:extLst>
              <a:ext uri="{FF2B5EF4-FFF2-40B4-BE49-F238E27FC236}">
                <a16:creationId xmlns:a16="http://schemas.microsoft.com/office/drawing/2014/main" id="{B42E7738-E1E6-F31B-FBC7-CE8E530B7CAC}"/>
              </a:ext>
            </a:extLst>
          </p:cNvPr>
          <p:cNvGrpSpPr/>
          <p:nvPr/>
        </p:nvGrpSpPr>
        <p:grpSpPr>
          <a:xfrm>
            <a:off x="2613621" y="2316104"/>
            <a:ext cx="533479" cy="539699"/>
            <a:chOff x="2551137" y="3597240"/>
            <a:chExt cx="533479" cy="539699"/>
          </a:xfrm>
        </p:grpSpPr>
        <p:sp>
          <p:nvSpPr>
            <p:cNvPr id="7" name="Oval 6">
              <a:extLst>
                <a:ext uri="{FF2B5EF4-FFF2-40B4-BE49-F238E27FC236}">
                  <a16:creationId xmlns:a16="http://schemas.microsoft.com/office/drawing/2014/main" id="{7332A046-77E7-1B5C-2ECA-EB1C12A00D58}"/>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Box 55">
              <a:extLst>
                <a:ext uri="{FF2B5EF4-FFF2-40B4-BE49-F238E27FC236}">
                  <a16:creationId xmlns:a16="http://schemas.microsoft.com/office/drawing/2014/main" id="{BCDB7AE8-7DEF-AC67-EEF6-EE3820D91BC8}"/>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1</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9" name="TextBox 8">
            <a:extLst>
              <a:ext uri="{FF2B5EF4-FFF2-40B4-BE49-F238E27FC236}">
                <a16:creationId xmlns:a16="http://schemas.microsoft.com/office/drawing/2014/main" id="{1741FC72-1790-4690-764F-C568F5D5436B}"/>
              </a:ext>
            </a:extLst>
          </p:cNvPr>
          <p:cNvSpPr txBox="1"/>
          <p:nvPr/>
        </p:nvSpPr>
        <p:spPr>
          <a:xfrm>
            <a:off x="1376172" y="2875436"/>
            <a:ext cx="2999232" cy="2169825"/>
          </a:xfrm>
          <a:prstGeom prst="rect">
            <a:avLst/>
          </a:prstGeom>
          <a:noFill/>
        </p:spPr>
        <p:txBody>
          <a:bodyPr wrap="square" lIns="91440" tIns="45720" rIns="91440" bIns="45720" anchor="t">
            <a:spAutoFit/>
          </a:bodyPr>
          <a:lstStyle/>
          <a:p>
            <a:pPr algn="ctr"/>
            <a:r>
              <a:rPr lang="en-US"/>
              <a:t>Submit a Prequalification Application before submitting a Project Application</a:t>
            </a:r>
          </a:p>
          <a:p>
            <a:pPr algn="ctr"/>
            <a:endParaRPr lang="en-US" sz="900"/>
          </a:p>
          <a:p>
            <a:pPr algn="ctr"/>
            <a:r>
              <a:rPr lang="en-US" sz="1700"/>
              <a:t>The Prequalification window closed yesterday </a:t>
            </a:r>
          </a:p>
          <a:p>
            <a:pPr algn="ctr"/>
            <a:r>
              <a:rPr lang="en-US" sz="1700"/>
              <a:t>at 6 p.m. PT</a:t>
            </a:r>
          </a:p>
        </p:txBody>
      </p:sp>
      <p:sp>
        <p:nvSpPr>
          <p:cNvPr id="10" name="Content Placeholder 20">
            <a:extLst>
              <a:ext uri="{FF2B5EF4-FFF2-40B4-BE49-F238E27FC236}">
                <a16:creationId xmlns:a16="http://schemas.microsoft.com/office/drawing/2014/main" id="{44291463-612C-FF66-F46F-17F0CEBAAECE}"/>
              </a:ext>
            </a:extLst>
          </p:cNvPr>
          <p:cNvSpPr txBox="1">
            <a:spLocks/>
          </p:cNvSpPr>
          <p:nvPr/>
        </p:nvSpPr>
        <p:spPr>
          <a:xfrm>
            <a:off x="4544568" y="2627588"/>
            <a:ext cx="2999232" cy="2454250"/>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11" name="Group 10">
            <a:extLst>
              <a:ext uri="{FF2B5EF4-FFF2-40B4-BE49-F238E27FC236}">
                <a16:creationId xmlns:a16="http://schemas.microsoft.com/office/drawing/2014/main" id="{B33E663B-B48A-DCF3-4ED0-F874347D5E78}"/>
              </a:ext>
            </a:extLst>
          </p:cNvPr>
          <p:cNvGrpSpPr/>
          <p:nvPr/>
        </p:nvGrpSpPr>
        <p:grpSpPr>
          <a:xfrm>
            <a:off x="5777445" y="2316104"/>
            <a:ext cx="533479" cy="539699"/>
            <a:chOff x="2551137" y="3597240"/>
            <a:chExt cx="533479" cy="539699"/>
          </a:xfrm>
        </p:grpSpPr>
        <p:sp>
          <p:nvSpPr>
            <p:cNvPr id="12" name="Oval 11">
              <a:extLst>
                <a:ext uri="{FF2B5EF4-FFF2-40B4-BE49-F238E27FC236}">
                  <a16:creationId xmlns:a16="http://schemas.microsoft.com/office/drawing/2014/main" id="{79AF86F1-8921-CDEF-C122-4E4438A3D5C5}"/>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extBox 55">
              <a:extLst>
                <a:ext uri="{FF2B5EF4-FFF2-40B4-BE49-F238E27FC236}">
                  <a16:creationId xmlns:a16="http://schemas.microsoft.com/office/drawing/2014/main" id="{C3FEA1AB-1BA1-7AF3-2922-2BEA0A088407}"/>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2</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14" name="TextBox 13">
            <a:extLst>
              <a:ext uri="{FF2B5EF4-FFF2-40B4-BE49-F238E27FC236}">
                <a16:creationId xmlns:a16="http://schemas.microsoft.com/office/drawing/2014/main" id="{01E4CAD4-1031-5239-B680-20FB88E3D6F1}"/>
              </a:ext>
            </a:extLst>
          </p:cNvPr>
          <p:cNvSpPr txBox="1"/>
          <p:nvPr/>
        </p:nvSpPr>
        <p:spPr>
          <a:xfrm>
            <a:off x="4800600" y="3042670"/>
            <a:ext cx="2487168" cy="1477328"/>
          </a:xfrm>
          <a:prstGeom prst="rect">
            <a:avLst/>
          </a:prstGeom>
          <a:noFill/>
        </p:spPr>
        <p:txBody>
          <a:bodyPr wrap="square" lIns="91440" tIns="45720" rIns="91440" bIns="45720" anchor="t">
            <a:spAutoFit/>
          </a:bodyPr>
          <a:lstStyle/>
          <a:p>
            <a:pPr algn="ctr"/>
            <a:r>
              <a:rPr lang="en-US"/>
              <a:t>Review the Application Guide and published templates to plan your application</a:t>
            </a:r>
          </a:p>
        </p:txBody>
      </p:sp>
      <p:sp>
        <p:nvSpPr>
          <p:cNvPr id="15" name="Content Placeholder 20">
            <a:extLst>
              <a:ext uri="{FF2B5EF4-FFF2-40B4-BE49-F238E27FC236}">
                <a16:creationId xmlns:a16="http://schemas.microsoft.com/office/drawing/2014/main" id="{A1A36357-CE52-CAE0-ACC8-568283B99EBB}"/>
              </a:ext>
            </a:extLst>
          </p:cNvPr>
          <p:cNvSpPr txBox="1">
            <a:spLocks/>
          </p:cNvSpPr>
          <p:nvPr/>
        </p:nvSpPr>
        <p:spPr>
          <a:xfrm>
            <a:off x="7708392" y="2627588"/>
            <a:ext cx="2999232" cy="2454250"/>
          </a:xfrm>
          <a:prstGeom prst="rect">
            <a:avLst/>
          </a:prstGeom>
          <a:noFill/>
          <a:ln w="28575">
            <a:solidFill>
              <a:schemeClr val="accent1">
                <a:lumMod val="75000"/>
              </a:schemeClr>
            </a:solidFill>
          </a:ln>
        </p:spPr>
        <p:txBody>
          <a:bodyPr vert="horz" lIns="0" tIns="45720" rIns="91440" bIns="45720" rtlCol="0" anchor="ct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a:t> </a:t>
            </a:r>
          </a:p>
        </p:txBody>
      </p:sp>
      <p:grpSp>
        <p:nvGrpSpPr>
          <p:cNvPr id="16" name="Group 15">
            <a:extLst>
              <a:ext uri="{FF2B5EF4-FFF2-40B4-BE49-F238E27FC236}">
                <a16:creationId xmlns:a16="http://schemas.microsoft.com/office/drawing/2014/main" id="{49937962-3F59-D978-96B1-3255D3341CC5}"/>
              </a:ext>
            </a:extLst>
          </p:cNvPr>
          <p:cNvGrpSpPr/>
          <p:nvPr/>
        </p:nvGrpSpPr>
        <p:grpSpPr>
          <a:xfrm>
            <a:off x="8941269" y="2316104"/>
            <a:ext cx="533479" cy="539699"/>
            <a:chOff x="2551137" y="3597240"/>
            <a:chExt cx="533479" cy="539699"/>
          </a:xfrm>
        </p:grpSpPr>
        <p:sp>
          <p:nvSpPr>
            <p:cNvPr id="17" name="Oval 16">
              <a:extLst>
                <a:ext uri="{FF2B5EF4-FFF2-40B4-BE49-F238E27FC236}">
                  <a16:creationId xmlns:a16="http://schemas.microsoft.com/office/drawing/2014/main" id="{9A6658AF-920E-1F49-B9C2-5CDB07679A86}"/>
                </a:ext>
              </a:extLst>
            </p:cNvPr>
            <p:cNvSpPr/>
            <p:nvPr/>
          </p:nvSpPr>
          <p:spPr>
            <a:xfrm>
              <a:off x="2551137" y="3597240"/>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TextBox 55">
              <a:extLst>
                <a:ext uri="{FF2B5EF4-FFF2-40B4-BE49-F238E27FC236}">
                  <a16:creationId xmlns:a16="http://schemas.microsoft.com/office/drawing/2014/main" id="{C409DFCE-963B-C481-1F76-5AE031DFE43F}"/>
                </a:ext>
              </a:extLst>
            </p:cNvPr>
            <p:cNvSpPr txBox="1"/>
            <p:nvPr/>
          </p:nvSpPr>
          <p:spPr>
            <a:xfrm>
              <a:off x="2602604" y="3603460"/>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3</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grpSp>
      <p:sp>
        <p:nvSpPr>
          <p:cNvPr id="19" name="TextBox 18">
            <a:extLst>
              <a:ext uri="{FF2B5EF4-FFF2-40B4-BE49-F238E27FC236}">
                <a16:creationId xmlns:a16="http://schemas.microsoft.com/office/drawing/2014/main" id="{7AE7AD63-DCB3-4A40-7661-F6BDAD778242}"/>
              </a:ext>
            </a:extLst>
          </p:cNvPr>
          <p:cNvSpPr txBox="1"/>
          <p:nvPr/>
        </p:nvSpPr>
        <p:spPr>
          <a:xfrm>
            <a:off x="7964424" y="3042670"/>
            <a:ext cx="2487168" cy="1754326"/>
          </a:xfrm>
          <a:prstGeom prst="rect">
            <a:avLst/>
          </a:prstGeom>
          <a:noFill/>
        </p:spPr>
        <p:txBody>
          <a:bodyPr wrap="square" lIns="91440" tIns="45720" rIns="91440" bIns="45720" anchor="t">
            <a:spAutoFit/>
          </a:bodyPr>
          <a:lstStyle/>
          <a:p>
            <a:pPr algn="ctr"/>
            <a:r>
              <a:rPr lang="en-US"/>
              <a:t>Make sure applications are complete, accurate, and compliant at the time of submission </a:t>
            </a:r>
          </a:p>
        </p:txBody>
      </p:sp>
    </p:spTree>
    <p:extLst>
      <p:ext uri="{BB962C8B-B14F-4D97-AF65-F5344CB8AC3E}">
        <p14:creationId xmlns:p14="http://schemas.microsoft.com/office/powerpoint/2010/main" val="3249597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878187" y="2917658"/>
            <a:ext cx="6769522" cy="1023728"/>
          </a:xfrm>
          <a:prstGeom prst="rect">
            <a:avLst/>
          </a:prstGeom>
        </p:spPr>
        <p:txBody>
          <a:bodyPr lIns="91440" tIns="45720" rIns="91440" bIns="45720" anchor="t">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3200"/>
              <a:t>Send questions about the BEAD program to:</a:t>
            </a:r>
            <a:endParaRPr lang="en-US" sz="3200" b="0">
              <a:solidFill>
                <a:srgbClr val="000000"/>
              </a:solidFill>
            </a:endParaRP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fld id="{1C4126A1-9282-4A82-AC02-A59AF4A969C8}" type="slidenum">
              <a:rPr lang="en-US" smtClean="0"/>
              <a:t>36</a:t>
            </a:fld>
            <a:endParaRPr lang="en-US"/>
          </a:p>
        </p:txBody>
      </p:sp>
      <p:sp>
        <p:nvSpPr>
          <p:cNvPr id="3" name="Title 1">
            <a:extLst>
              <a:ext uri="{FF2B5EF4-FFF2-40B4-BE49-F238E27FC236}">
                <a16:creationId xmlns:a16="http://schemas.microsoft.com/office/drawing/2014/main" id="{AC25E835-226E-6099-18E4-6610CBAF4807}"/>
              </a:ext>
            </a:extLst>
          </p:cNvPr>
          <p:cNvSpPr txBox="1">
            <a:spLocks/>
          </p:cNvSpPr>
          <p:nvPr/>
        </p:nvSpPr>
        <p:spPr>
          <a:xfrm>
            <a:off x="878187" y="4105855"/>
            <a:ext cx="5672242" cy="1962435"/>
          </a:xfrm>
          <a:prstGeom prst="rect">
            <a:avLst/>
          </a:prstGeom>
        </p:spPr>
        <p:txBody>
          <a:bodyPr lIns="91440" tIns="45720" rIns="91440" bIns="45720" anchor="t">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00000"/>
              </a:lnSpc>
              <a:spcBef>
                <a:spcPts val="600"/>
              </a:spcBef>
              <a:spcAft>
                <a:spcPts val="600"/>
              </a:spcAft>
            </a:pPr>
            <a:r>
              <a:rPr lang="en-US" sz="3200" b="0">
                <a:hlinkClick r:id="rId3">
                  <a:extLst>
                    <a:ext uri="{A12FA001-AC4F-418D-AE19-62706E023703}">
                      <ahyp:hlinkClr xmlns:ahyp="http://schemas.microsoft.com/office/drawing/2018/hyperlinkcolor" val="tx"/>
                    </a:ext>
                  </a:extLst>
                </a:hlinkClick>
              </a:rPr>
              <a:t>BEADgrant@cpuc.ca.gov</a:t>
            </a:r>
            <a:endParaRPr lang="en-US" sz="3200" b="0"/>
          </a:p>
          <a:p>
            <a:pPr>
              <a:lnSpc>
                <a:spcPct val="100000"/>
              </a:lnSpc>
              <a:spcBef>
                <a:spcPts val="600"/>
              </a:spcBef>
              <a:spcAft>
                <a:spcPts val="600"/>
              </a:spcAft>
            </a:pPr>
            <a:r>
              <a:rPr lang="en-US" sz="1400" b="0"/>
              <a:t>Please note that due to NTIA rules, the CPUC will not be able to respond to project-specific questions or requests for individual consultations. Questions will be compiled as they come in and responses published in our Frequently Asked Questions.</a:t>
            </a:r>
            <a:endParaRPr lang="en-US" sz="1400"/>
          </a:p>
        </p:txBody>
      </p:sp>
    </p:spTree>
    <p:extLst>
      <p:ext uri="{BB962C8B-B14F-4D97-AF65-F5344CB8AC3E}">
        <p14:creationId xmlns:p14="http://schemas.microsoft.com/office/powerpoint/2010/main" val="3269202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6B1CAB-E86E-7442-ACED-7334C166A1A7}"/>
              </a:ext>
            </a:extLst>
          </p:cNvPr>
          <p:cNvPicPr>
            <a:picLocks noChangeAspect="1"/>
          </p:cNvPicPr>
          <p:nvPr/>
        </p:nvPicPr>
        <p:blipFill>
          <a:blip r:embed="rId2">
            <a:biLevel thresh="50000"/>
            <a:alphaModFix amt="20000"/>
          </a:blip>
          <a:stretch>
            <a:fillRect/>
          </a:stretch>
        </p:blipFill>
        <p:spPr>
          <a:xfrm>
            <a:off x="8389934" y="1143571"/>
            <a:ext cx="4570857" cy="4570857"/>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457200" y="2510165"/>
            <a:ext cx="8991766" cy="1837667"/>
          </a:xfrm>
          <a:prstGeom prst="rect">
            <a:avLst/>
          </a:prstGeom>
        </p:spPr>
        <p:txBody>
          <a:bodyPr lIns="91440" tIns="45720" rIns="91440" bIns="45720" anchor="t">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spcBef>
                <a:spcPts val="600"/>
              </a:spcBef>
              <a:spcAft>
                <a:spcPts val="600"/>
              </a:spcAft>
            </a:pPr>
            <a:r>
              <a:rPr lang="en-US"/>
              <a:t>Resources:</a:t>
            </a:r>
          </a:p>
          <a:p>
            <a:pPr marL="457200" indent="-457200">
              <a:lnSpc>
                <a:spcPct val="110000"/>
              </a:lnSpc>
              <a:spcBef>
                <a:spcPts val="600"/>
              </a:spcBef>
              <a:spcAft>
                <a:spcPts val="600"/>
              </a:spcAft>
              <a:buFont typeface="Arial" panose="020B0604020202020204" pitchFamily="34" charset="0"/>
              <a:buChar char="•"/>
            </a:pPr>
            <a:r>
              <a:rPr lang="en-US" sz="3200" b="0">
                <a:hlinkClick r:id="rId3">
                  <a:extLst>
                    <a:ext uri="{A12FA001-AC4F-418D-AE19-62706E023703}">
                      <ahyp:hlinkClr xmlns:ahyp="http://schemas.microsoft.com/office/drawing/2018/hyperlinkcolor" val="tx"/>
                    </a:ext>
                  </a:extLst>
                </a:hlinkClick>
              </a:rPr>
              <a:t>NTIA BEAD Restructuring Policy Notice</a:t>
            </a:r>
            <a:endParaRPr lang="en-US" sz="3200" b="0"/>
          </a:p>
          <a:p>
            <a:pPr marL="457200" indent="-457200">
              <a:lnSpc>
                <a:spcPct val="110000"/>
              </a:lnSpc>
              <a:spcBef>
                <a:spcPts val="600"/>
              </a:spcBef>
              <a:spcAft>
                <a:spcPts val="600"/>
              </a:spcAft>
              <a:buFont typeface="Arial" panose="020B0604020202020204" pitchFamily="34" charset="0"/>
              <a:buChar char="•"/>
            </a:pPr>
            <a:r>
              <a:rPr lang="en-US" sz="3200" b="0">
                <a:hlinkClick r:id="rId4">
                  <a:extLst>
                    <a:ext uri="{A12FA001-AC4F-418D-AE19-62706E023703}">
                      <ahyp:hlinkClr xmlns:ahyp="http://schemas.microsoft.com/office/drawing/2018/hyperlinkcolor" val="tx"/>
                    </a:ext>
                  </a:extLst>
                </a:hlinkClick>
              </a:rPr>
              <a:t>CPUC BEAD Subgrantee Selection</a:t>
            </a:r>
            <a:endParaRPr lang="en-US" sz="3200" b="0">
              <a:hlinkClick r:id="rId5">
                <a:extLst>
                  <a:ext uri="{A12FA001-AC4F-418D-AE19-62706E023703}">
                    <ahyp:hlinkClr xmlns:ahyp="http://schemas.microsoft.com/office/drawing/2018/hyperlinkcolor" val="tx"/>
                  </a:ext>
                </a:extLst>
              </a:hlinkClick>
            </a:endParaRPr>
          </a:p>
          <a:p>
            <a:pPr>
              <a:lnSpc>
                <a:spcPct val="110000"/>
              </a:lnSpc>
              <a:spcBef>
                <a:spcPts val="600"/>
              </a:spcBef>
              <a:spcAft>
                <a:spcPts val="600"/>
              </a:spcAft>
            </a:pPr>
            <a:endParaRPr lang="en-US"/>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437BD18-2B0B-3142-8517-F1529417EB65}"/>
              </a:ext>
            </a:extLst>
          </p:cNvPr>
          <p:cNvSpPr>
            <a:spLocks noGrp="1"/>
          </p:cNvSpPr>
          <p:nvPr>
            <p:ph type="sldNum" sz="quarter" idx="12"/>
          </p:nvPr>
        </p:nvSpPr>
        <p:spPr/>
        <p:txBody>
          <a:bodyPr/>
          <a:lstStyle/>
          <a:p>
            <a:fld id="{1C4126A1-9282-4A82-AC02-A59AF4A969C8}" type="slidenum">
              <a:rPr lang="en-US" smtClean="0"/>
              <a:t>37</a:t>
            </a:fld>
            <a:endParaRPr lang="en-US"/>
          </a:p>
        </p:txBody>
      </p:sp>
    </p:spTree>
    <p:extLst>
      <p:ext uri="{BB962C8B-B14F-4D97-AF65-F5344CB8AC3E}">
        <p14:creationId xmlns:p14="http://schemas.microsoft.com/office/powerpoint/2010/main" val="2871387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726" y="1935466"/>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fld id="{1C4126A1-9282-4A82-AC02-A59AF4A969C8}" type="slidenum">
              <a:rPr lang="en-US" smtClean="0"/>
              <a:t>38</a:t>
            </a:fld>
            <a:endParaRPr lang="en-US"/>
          </a:p>
        </p:txBody>
      </p:sp>
    </p:spTree>
    <p:extLst>
      <p:ext uri="{BB962C8B-B14F-4D97-AF65-F5344CB8AC3E}">
        <p14:creationId xmlns:p14="http://schemas.microsoft.com/office/powerpoint/2010/main" val="246247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2D21C-105D-3E43-B567-0976D81D7648}"/>
              </a:ext>
            </a:extLst>
          </p:cNvPr>
          <p:cNvSpPr>
            <a:spLocks noGrp="1"/>
          </p:cNvSpPr>
          <p:nvPr>
            <p:ph type="title"/>
          </p:nvPr>
        </p:nvSpPr>
        <p:spPr>
          <a:xfrm>
            <a:off x="758952" y="3105098"/>
            <a:ext cx="10137648" cy="1496279"/>
          </a:xfrm>
        </p:spPr>
        <p:txBody>
          <a:bodyPr>
            <a:noAutofit/>
          </a:bodyPr>
          <a:lstStyle/>
          <a:p>
            <a:pPr marL="742950" indent="-742950">
              <a:buAutoNum type="arabicPeriod"/>
            </a:pPr>
            <a:r>
              <a:rPr lang="en-US"/>
              <a:t>Overview of federal changes to BEAD rules</a:t>
            </a:r>
          </a:p>
        </p:txBody>
      </p:sp>
      <p:sp>
        <p:nvSpPr>
          <p:cNvPr id="4" name="Slide Number Placeholder 3">
            <a:extLst>
              <a:ext uri="{FF2B5EF4-FFF2-40B4-BE49-F238E27FC236}">
                <a16:creationId xmlns:a16="http://schemas.microsoft.com/office/drawing/2014/main" id="{B062277F-64CC-3040-99EF-EAD71E2EB4CB}"/>
              </a:ext>
            </a:extLst>
          </p:cNvPr>
          <p:cNvSpPr>
            <a:spLocks noGrp="1"/>
          </p:cNvSpPr>
          <p:nvPr>
            <p:ph type="sldNum" sz="quarter" idx="12"/>
          </p:nvPr>
        </p:nvSpPr>
        <p:spPr/>
        <p:txBody>
          <a:bodyPr/>
          <a:lstStyle/>
          <a:p>
            <a:fld id="{1C4126A1-9282-4A82-AC02-A59AF4A969C8}" type="slidenum">
              <a:rPr lang="en-US" smtClean="0"/>
              <a:t>4</a:t>
            </a:fld>
            <a:endParaRPr lang="en-US"/>
          </a:p>
        </p:txBody>
      </p:sp>
    </p:spTree>
    <p:extLst>
      <p:ext uri="{BB962C8B-B14F-4D97-AF65-F5344CB8AC3E}">
        <p14:creationId xmlns:p14="http://schemas.microsoft.com/office/powerpoint/2010/main" val="452994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D9EFC-4CF6-D445-41E6-DA5BCA056D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AE499-8DF1-6E4B-E362-2346CE9FCA6C}"/>
              </a:ext>
            </a:extLst>
          </p:cNvPr>
          <p:cNvSpPr>
            <a:spLocks noGrp="1"/>
          </p:cNvSpPr>
          <p:nvPr>
            <p:ph type="title"/>
          </p:nvPr>
        </p:nvSpPr>
        <p:spPr/>
        <p:txBody>
          <a:bodyPr/>
          <a:lstStyle/>
          <a:p>
            <a:r>
              <a:rPr lang="en-US" sz="4400"/>
              <a:t>Policy Notice</a:t>
            </a:r>
          </a:p>
        </p:txBody>
      </p:sp>
      <p:sp>
        <p:nvSpPr>
          <p:cNvPr id="3" name="Content Placeholder 2">
            <a:extLst>
              <a:ext uri="{FF2B5EF4-FFF2-40B4-BE49-F238E27FC236}">
                <a16:creationId xmlns:a16="http://schemas.microsoft.com/office/drawing/2014/main" id="{0EEB8EB5-8283-F863-7722-E71BDE15CA38}"/>
              </a:ext>
            </a:extLst>
          </p:cNvPr>
          <p:cNvSpPr>
            <a:spLocks noGrp="1"/>
          </p:cNvSpPr>
          <p:nvPr>
            <p:ph sz="half" idx="1"/>
          </p:nvPr>
        </p:nvSpPr>
        <p:spPr>
          <a:xfrm>
            <a:off x="609600" y="2050676"/>
            <a:ext cx="4090416" cy="4123830"/>
          </a:xfrm>
        </p:spPr>
        <p:txBody>
          <a:bodyPr vert="horz" lIns="0" tIns="45720" rIns="91440" bIns="45720" rtlCol="0" anchor="t">
            <a:noAutofit/>
          </a:bodyPr>
          <a:lstStyle/>
          <a:p>
            <a:pPr marL="0" indent="0">
              <a:spcAft>
                <a:spcPts val="600"/>
              </a:spcAft>
              <a:buNone/>
            </a:pPr>
            <a:r>
              <a:rPr lang="en-US" sz="1800"/>
              <a:t>NTIA issued the “</a:t>
            </a:r>
            <a:r>
              <a:rPr lang="en-US" sz="1800">
                <a:hlinkClick r:id="rId2"/>
              </a:rPr>
              <a:t>BEAD Restructuring Policy Notice</a:t>
            </a:r>
            <a:r>
              <a:rPr lang="en-US" sz="1800"/>
              <a:t>” on June 6, 2025 </a:t>
            </a:r>
          </a:p>
          <a:p>
            <a:pPr marL="0" indent="0">
              <a:spcAft>
                <a:spcPts val="600"/>
              </a:spcAft>
              <a:buNone/>
            </a:pPr>
            <a:r>
              <a:rPr lang="en-US" sz="1800"/>
              <a:t>The Policy Notice institutes significant reforms to the BEAD Program</a:t>
            </a:r>
          </a:p>
        </p:txBody>
      </p:sp>
      <p:sp>
        <p:nvSpPr>
          <p:cNvPr id="5" name="Slide Number Placeholder 4">
            <a:extLst>
              <a:ext uri="{FF2B5EF4-FFF2-40B4-BE49-F238E27FC236}">
                <a16:creationId xmlns:a16="http://schemas.microsoft.com/office/drawing/2014/main" id="{C4E28548-999E-7801-49CF-2BB832F0ACE8}"/>
              </a:ext>
            </a:extLst>
          </p:cNvPr>
          <p:cNvSpPr>
            <a:spLocks noGrp="1"/>
          </p:cNvSpPr>
          <p:nvPr>
            <p:ph type="sldNum" sz="quarter" idx="12"/>
          </p:nvPr>
        </p:nvSpPr>
        <p:spPr/>
        <p:txBody>
          <a:bodyPr/>
          <a:lstStyle/>
          <a:p>
            <a:fld id="{1C4126A1-9282-4A82-AC02-A59AF4A969C8}" type="slidenum">
              <a:rPr lang="en-US" smtClean="0"/>
              <a:t>5</a:t>
            </a:fld>
            <a:endParaRPr lang="en-US"/>
          </a:p>
        </p:txBody>
      </p:sp>
      <p:pic>
        <p:nvPicPr>
          <p:cNvPr id="17" name="Content Placeholder 16" descr="A document with text and images&#10;&#10;AI-generated content may be incorrect.">
            <a:extLst>
              <a:ext uri="{FF2B5EF4-FFF2-40B4-BE49-F238E27FC236}">
                <a16:creationId xmlns:a16="http://schemas.microsoft.com/office/drawing/2014/main" id="{91AC082F-383E-90E0-C9B0-50EBAA68B0F0}"/>
              </a:ext>
            </a:extLst>
          </p:cNvPr>
          <p:cNvPicPr>
            <a:picLocks noGrp="1" noChangeAspect="1"/>
          </p:cNvPicPr>
          <p:nvPr>
            <p:ph sz="half" idx="2"/>
          </p:nvPr>
        </p:nvPicPr>
        <p:blipFill>
          <a:blip r:embed="rId3"/>
          <a:stretch>
            <a:fillRect/>
          </a:stretch>
        </p:blipFill>
        <p:spPr>
          <a:xfrm>
            <a:off x="5260917" y="1030463"/>
            <a:ext cx="6316457" cy="4888539"/>
          </a:xfrm>
          <a:prstGeom prst="rect">
            <a:avLst/>
          </a:prstGeom>
          <a:ln>
            <a:solidFill>
              <a:schemeClr val="accent1"/>
            </a:solid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967381DD-4775-8746-7A6C-BFE861CABEBF}"/>
              </a:ext>
            </a:extLst>
          </p:cNvPr>
          <p:cNvSpPr/>
          <p:nvPr/>
        </p:nvSpPr>
        <p:spPr>
          <a:xfrm>
            <a:off x="5260917" y="1030463"/>
            <a:ext cx="6316457" cy="4888539"/>
          </a:xfrm>
          <a:prstGeom prst="rect">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789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92F97-B808-1E44-30CE-B7846F0B8F0C}"/>
              </a:ext>
            </a:extLst>
          </p:cNvPr>
          <p:cNvSpPr>
            <a:spLocks noGrp="1"/>
          </p:cNvSpPr>
          <p:nvPr>
            <p:ph type="title"/>
          </p:nvPr>
        </p:nvSpPr>
        <p:spPr>
          <a:xfrm>
            <a:off x="609600" y="365125"/>
            <a:ext cx="10972800" cy="1536827"/>
          </a:xfrm>
        </p:spPr>
        <p:txBody>
          <a:bodyPr/>
          <a:lstStyle/>
          <a:p>
            <a:r>
              <a:rPr lang="en-US"/>
              <a:t>Notable changes in the BEAD Restructuring Policy Notice</a:t>
            </a:r>
          </a:p>
        </p:txBody>
      </p:sp>
      <p:sp>
        <p:nvSpPr>
          <p:cNvPr id="3" name="Content Placeholder 2">
            <a:extLst>
              <a:ext uri="{FF2B5EF4-FFF2-40B4-BE49-F238E27FC236}">
                <a16:creationId xmlns:a16="http://schemas.microsoft.com/office/drawing/2014/main" id="{6264CEF5-9295-F6DA-4781-CACA1F08460C}"/>
              </a:ext>
            </a:extLst>
          </p:cNvPr>
          <p:cNvSpPr>
            <a:spLocks noGrp="1"/>
          </p:cNvSpPr>
          <p:nvPr>
            <p:ph idx="1"/>
          </p:nvPr>
        </p:nvSpPr>
        <p:spPr>
          <a:xfrm>
            <a:off x="609600" y="2029967"/>
            <a:ext cx="10972800" cy="4146995"/>
          </a:xfrm>
        </p:spPr>
        <p:txBody>
          <a:bodyPr vert="horz" lIns="0" tIns="45720" rIns="91440" bIns="45720" rtlCol="0" anchor="t">
            <a:noAutofit/>
          </a:bodyPr>
          <a:lstStyle/>
          <a:p>
            <a:pPr>
              <a:spcBef>
                <a:spcPts val="600"/>
              </a:spcBef>
            </a:pPr>
            <a:r>
              <a:rPr lang="en-US" sz="1600" b="1"/>
              <a:t>Elimination of non-statutory requirements:</a:t>
            </a:r>
            <a:r>
              <a:rPr lang="en-US" sz="1600"/>
              <a:t> NTIA eliminated previous requirements including labor/workforce development requirements, climate change requirements, open access/net neutrality provisions, and middle-class affordability plans (and simplified the low-cost service option)</a:t>
            </a:r>
          </a:p>
          <a:p>
            <a:pPr>
              <a:spcBef>
                <a:spcPts val="600"/>
              </a:spcBef>
            </a:pPr>
            <a:r>
              <a:rPr lang="en-US" sz="1600" b="1"/>
              <a:t>Technology neutrality:</a:t>
            </a:r>
            <a:r>
              <a:rPr lang="en-US" sz="1600"/>
              <a:t> All broadband technologies that meet the performance requirements in the IIJA and BEAD NOFO can be proposed and will be considered on a technology-neutral basis; proposals will be evaluated as “Priority” if they meet performance requirements in the statute and the Policy Notice</a:t>
            </a:r>
          </a:p>
          <a:p>
            <a:pPr>
              <a:spcBef>
                <a:spcPts val="600"/>
              </a:spcBef>
            </a:pPr>
            <a:r>
              <a:rPr lang="en-US" sz="1600" b="1"/>
              <a:t>Reopening of Prequalification:</a:t>
            </a:r>
            <a:r>
              <a:rPr lang="en-US" sz="1600"/>
              <a:t> States must reopen Prequalification to allow for new applicants or those previously rejected or undetermined</a:t>
            </a:r>
          </a:p>
          <a:p>
            <a:pPr>
              <a:spcBef>
                <a:spcPts val="600"/>
              </a:spcBef>
            </a:pPr>
            <a:r>
              <a:rPr lang="en-US" sz="1600" b="1"/>
              <a:t>Benefit of the Bargain Round:</a:t>
            </a:r>
            <a:r>
              <a:rPr lang="en-US" sz="1600"/>
              <a:t> States must conduct at least one subgrantee selection round for every BEAD-eligible location</a:t>
            </a:r>
          </a:p>
          <a:p>
            <a:pPr>
              <a:spcBef>
                <a:spcPts val="600"/>
              </a:spcBef>
            </a:pPr>
            <a:r>
              <a:rPr lang="en-US" sz="1600" b="1"/>
              <a:t>New scoring rubric and selection process: </a:t>
            </a:r>
            <a:r>
              <a:rPr lang="en-US" sz="1600"/>
              <a:t>NTIA eliminated the prior scoring rubric guidance and implemented a new scoring rubric structure that relies primarily on Minimum BEAD Outlay (cost) with some secondary scoring criteria options possible where applicable</a:t>
            </a:r>
          </a:p>
          <a:p>
            <a:pPr>
              <a:spcBef>
                <a:spcPts val="600"/>
              </a:spcBef>
            </a:pPr>
            <a:r>
              <a:rPr lang="en-US" sz="1600" b="1"/>
              <a:t>90-day timeline:</a:t>
            </a:r>
            <a:r>
              <a:rPr lang="en-US" sz="1600"/>
              <a:t> States have a new, 90-day deadline for complying with all requirements and submitting a Final Proposal</a:t>
            </a:r>
          </a:p>
        </p:txBody>
      </p:sp>
      <p:sp>
        <p:nvSpPr>
          <p:cNvPr id="5" name="Slide Number Placeholder 4">
            <a:extLst>
              <a:ext uri="{FF2B5EF4-FFF2-40B4-BE49-F238E27FC236}">
                <a16:creationId xmlns:a16="http://schemas.microsoft.com/office/drawing/2014/main" id="{EB8967E5-63A6-6770-5F19-4224C8766CFD}"/>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2956678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34085-A498-5C13-799D-A05F0B36F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DE7C45-0B46-ACF7-5D94-4A75872C8B3C}"/>
              </a:ext>
            </a:extLst>
          </p:cNvPr>
          <p:cNvSpPr>
            <a:spLocks noGrp="1"/>
          </p:cNvSpPr>
          <p:nvPr>
            <p:ph type="title"/>
          </p:nvPr>
        </p:nvSpPr>
        <p:spPr>
          <a:xfrm>
            <a:off x="859499" y="2746941"/>
            <a:ext cx="9698736" cy="1366318"/>
          </a:xfrm>
        </p:spPr>
        <p:txBody>
          <a:bodyPr>
            <a:noAutofit/>
          </a:bodyPr>
          <a:lstStyle/>
          <a:p>
            <a:r>
              <a:rPr lang="en-US"/>
              <a:t>2. Overview of the Benefit of the Bargain Round</a:t>
            </a:r>
          </a:p>
        </p:txBody>
      </p:sp>
      <p:sp>
        <p:nvSpPr>
          <p:cNvPr id="4" name="Slide Number Placeholder 3">
            <a:extLst>
              <a:ext uri="{FF2B5EF4-FFF2-40B4-BE49-F238E27FC236}">
                <a16:creationId xmlns:a16="http://schemas.microsoft.com/office/drawing/2014/main" id="{823AF5C5-BB78-DCC1-FAAA-90928E5B6C69}"/>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417404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092D-FC1A-95B4-D08A-90958CBD20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94A07A-00AB-3A58-0B70-A50B821A6A1C}"/>
              </a:ext>
            </a:extLst>
          </p:cNvPr>
          <p:cNvSpPr>
            <a:spLocks noGrp="1"/>
          </p:cNvSpPr>
          <p:nvPr>
            <p:ph type="title"/>
          </p:nvPr>
        </p:nvSpPr>
        <p:spPr/>
        <p:txBody>
          <a:bodyPr/>
          <a:lstStyle/>
          <a:p>
            <a:r>
              <a:rPr lang="en-US"/>
              <a:t>Preparing for the Benefit of the Bargain Round</a:t>
            </a:r>
          </a:p>
        </p:txBody>
      </p:sp>
      <p:sp>
        <p:nvSpPr>
          <p:cNvPr id="21" name="Content Placeholder 20">
            <a:extLst>
              <a:ext uri="{FF2B5EF4-FFF2-40B4-BE49-F238E27FC236}">
                <a16:creationId xmlns:a16="http://schemas.microsoft.com/office/drawing/2014/main" id="{0E6C72A9-2B92-477D-3354-5F9F5EB33C15}"/>
              </a:ext>
            </a:extLst>
          </p:cNvPr>
          <p:cNvSpPr>
            <a:spLocks noGrp="1"/>
          </p:cNvSpPr>
          <p:nvPr>
            <p:ph sz="half" idx="1"/>
          </p:nvPr>
        </p:nvSpPr>
        <p:spPr>
          <a:xfrm>
            <a:off x="838200" y="2484068"/>
            <a:ext cx="3429000" cy="2936343"/>
          </a:xfrm>
          <a:ln w="28575">
            <a:solidFill>
              <a:schemeClr val="accent1">
                <a:lumMod val="75000"/>
              </a:schemeClr>
            </a:solidFill>
          </a:ln>
        </p:spPr>
        <p:txBody>
          <a:bodyPr vert="horz" lIns="0" tIns="45720" rIns="91440" bIns="45720" rtlCol="0" anchor="ctr">
            <a:noAutofit/>
          </a:bodyPr>
          <a:lstStyle/>
          <a:p>
            <a:pPr marL="0" indent="0" algn="ctr">
              <a:buNone/>
            </a:pPr>
            <a:r>
              <a:rPr lang="en-US" sz="1800"/>
              <a:t> </a:t>
            </a:r>
          </a:p>
        </p:txBody>
      </p:sp>
      <p:sp>
        <p:nvSpPr>
          <p:cNvPr id="22" name="Content Placeholder 21">
            <a:extLst>
              <a:ext uri="{FF2B5EF4-FFF2-40B4-BE49-F238E27FC236}">
                <a16:creationId xmlns:a16="http://schemas.microsoft.com/office/drawing/2014/main" id="{D43598AE-31BF-2FEF-0794-7AC41C948735}"/>
              </a:ext>
            </a:extLst>
          </p:cNvPr>
          <p:cNvSpPr>
            <a:spLocks noGrp="1"/>
          </p:cNvSpPr>
          <p:nvPr>
            <p:ph sz="half" idx="2"/>
          </p:nvPr>
        </p:nvSpPr>
        <p:spPr>
          <a:xfrm>
            <a:off x="4354068" y="2484070"/>
            <a:ext cx="3429000" cy="2936341"/>
          </a:xfrm>
          <a:ln w="28575">
            <a:solidFill>
              <a:schemeClr val="accent1">
                <a:lumMod val="75000"/>
              </a:schemeClr>
            </a:solidFill>
          </a:ln>
        </p:spPr>
        <p:txBody>
          <a:bodyPr vert="horz" lIns="0" tIns="45720" rIns="91440" bIns="45720" rtlCol="0" anchor="ctr">
            <a:noAutofit/>
          </a:bodyPr>
          <a:lstStyle/>
          <a:p>
            <a:pPr marL="0" indent="0" algn="ctr">
              <a:buNone/>
            </a:pPr>
            <a:r>
              <a:rPr lang="en-US" sz="1800"/>
              <a:t> </a:t>
            </a:r>
          </a:p>
        </p:txBody>
      </p:sp>
      <p:sp>
        <p:nvSpPr>
          <p:cNvPr id="4" name="Slide Number Placeholder 3">
            <a:extLst>
              <a:ext uri="{FF2B5EF4-FFF2-40B4-BE49-F238E27FC236}">
                <a16:creationId xmlns:a16="http://schemas.microsoft.com/office/drawing/2014/main" id="{39AEFA00-85BD-F409-A784-DCEC73277EAD}"/>
              </a:ext>
            </a:extLst>
          </p:cNvPr>
          <p:cNvSpPr>
            <a:spLocks noGrp="1"/>
          </p:cNvSpPr>
          <p:nvPr>
            <p:ph type="sldNum" sz="quarter" idx="12"/>
          </p:nvPr>
        </p:nvSpPr>
        <p:spPr/>
        <p:txBody>
          <a:bodyPr/>
          <a:lstStyle/>
          <a:p>
            <a:fld id="{1C4126A1-9282-4A82-AC02-A59AF4A969C8}" type="slidenum">
              <a:rPr lang="en-US" smtClean="0"/>
              <a:t>8</a:t>
            </a:fld>
            <a:endParaRPr lang="en-US"/>
          </a:p>
        </p:txBody>
      </p:sp>
      <p:sp>
        <p:nvSpPr>
          <p:cNvPr id="23" name="Content Placeholder 22">
            <a:extLst>
              <a:ext uri="{FF2B5EF4-FFF2-40B4-BE49-F238E27FC236}">
                <a16:creationId xmlns:a16="http://schemas.microsoft.com/office/drawing/2014/main" id="{8EFFA44D-60BC-47FD-2D02-2C48B0286DA4}"/>
              </a:ext>
            </a:extLst>
          </p:cNvPr>
          <p:cNvSpPr>
            <a:spLocks noGrp="1"/>
          </p:cNvSpPr>
          <p:nvPr>
            <p:ph sz="half" idx="14"/>
          </p:nvPr>
        </p:nvSpPr>
        <p:spPr>
          <a:xfrm>
            <a:off x="7869936" y="2484070"/>
            <a:ext cx="3429000" cy="2936341"/>
          </a:xfrm>
          <a:ln w="28575">
            <a:solidFill>
              <a:schemeClr val="accent1">
                <a:lumMod val="75000"/>
              </a:schemeClr>
            </a:solidFill>
          </a:ln>
        </p:spPr>
        <p:txBody>
          <a:bodyPr vert="horz" lIns="0" tIns="45720" rIns="91440" bIns="45720" rtlCol="0" anchor="ctr">
            <a:noAutofit/>
          </a:bodyPr>
          <a:lstStyle/>
          <a:p>
            <a:pPr marL="0" indent="0" algn="ctr">
              <a:buNone/>
            </a:pPr>
            <a:r>
              <a:rPr lang="en-US"/>
              <a:t> </a:t>
            </a:r>
          </a:p>
        </p:txBody>
      </p:sp>
      <p:sp>
        <p:nvSpPr>
          <p:cNvPr id="26" name="Oval 25">
            <a:extLst>
              <a:ext uri="{FF2B5EF4-FFF2-40B4-BE49-F238E27FC236}">
                <a16:creationId xmlns:a16="http://schemas.microsoft.com/office/drawing/2014/main" id="{3EF5C765-F751-79EA-EC5E-32444BA058F3}"/>
              </a:ext>
            </a:extLst>
          </p:cNvPr>
          <p:cNvSpPr/>
          <p:nvPr/>
        </p:nvSpPr>
        <p:spPr>
          <a:xfrm>
            <a:off x="2285961" y="2139274"/>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TextBox 55">
            <a:extLst>
              <a:ext uri="{FF2B5EF4-FFF2-40B4-BE49-F238E27FC236}">
                <a16:creationId xmlns:a16="http://schemas.microsoft.com/office/drawing/2014/main" id="{FB58CB93-0EA5-8141-6C1A-0FCA0B12055B}"/>
              </a:ext>
            </a:extLst>
          </p:cNvPr>
          <p:cNvSpPr txBox="1"/>
          <p:nvPr/>
        </p:nvSpPr>
        <p:spPr>
          <a:xfrm>
            <a:off x="2337428" y="2145494"/>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1</a:t>
            </a:r>
            <a:endParaRPr kumimoji="0" lang="en-US" sz="2000" b="1" i="0" u="none" strike="noStrike" cap="none" spc="0" normalizeH="0" baseline="0">
              <a:ln>
                <a:noFill/>
              </a:ln>
              <a:solidFill>
                <a:srgbClr val="000000"/>
              </a:solidFill>
              <a:effectLst/>
              <a:uFillTx/>
              <a:latin typeface="Century Gothic"/>
              <a:ea typeface="Helvetica Neue"/>
              <a:cs typeface="Helvetica Neue"/>
              <a:sym typeface="Helvetica Neue"/>
            </a:endParaRPr>
          </a:p>
        </p:txBody>
      </p:sp>
      <p:sp>
        <p:nvSpPr>
          <p:cNvPr id="27" name="Oval 26">
            <a:extLst>
              <a:ext uri="{FF2B5EF4-FFF2-40B4-BE49-F238E27FC236}">
                <a16:creationId xmlns:a16="http://schemas.microsoft.com/office/drawing/2014/main" id="{1DBAE768-E44E-04A1-529A-28ACFF6E7C8C}"/>
              </a:ext>
            </a:extLst>
          </p:cNvPr>
          <p:cNvSpPr/>
          <p:nvPr/>
        </p:nvSpPr>
        <p:spPr>
          <a:xfrm>
            <a:off x="5801829" y="2126313"/>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TextBox 55">
            <a:extLst>
              <a:ext uri="{FF2B5EF4-FFF2-40B4-BE49-F238E27FC236}">
                <a16:creationId xmlns:a16="http://schemas.microsoft.com/office/drawing/2014/main" id="{F61DCD31-CB3A-651F-BBF0-47CE7CA58C5C}"/>
              </a:ext>
            </a:extLst>
          </p:cNvPr>
          <p:cNvSpPr txBox="1"/>
          <p:nvPr/>
        </p:nvSpPr>
        <p:spPr>
          <a:xfrm>
            <a:off x="5853296" y="2126094"/>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2</a:t>
            </a:r>
            <a:endParaRPr lang="en-US" sz="2800" b="1" i="0" u="none" strike="noStrike" cap="none" spc="0" normalizeH="0" baseline="0">
              <a:ln>
                <a:noFill/>
              </a:ln>
              <a:solidFill>
                <a:srgbClr val="000000"/>
              </a:solidFill>
              <a:effectLst/>
              <a:uFillTx/>
              <a:latin typeface="Century Gothic"/>
              <a:ea typeface="Helvetica Neue"/>
              <a:cs typeface="Helvetica Neue"/>
            </a:endParaRPr>
          </a:p>
        </p:txBody>
      </p:sp>
      <p:sp>
        <p:nvSpPr>
          <p:cNvPr id="29" name="Oval 28">
            <a:extLst>
              <a:ext uri="{FF2B5EF4-FFF2-40B4-BE49-F238E27FC236}">
                <a16:creationId xmlns:a16="http://schemas.microsoft.com/office/drawing/2014/main" id="{AB97834A-6F66-5A22-29B2-99DDF57E9109}"/>
              </a:ext>
            </a:extLst>
          </p:cNvPr>
          <p:cNvSpPr/>
          <p:nvPr/>
        </p:nvSpPr>
        <p:spPr>
          <a:xfrm>
            <a:off x="9317697" y="2128554"/>
            <a:ext cx="533479" cy="533479"/>
          </a:xfrm>
          <a:prstGeom prst="ellipse">
            <a:avLst/>
          </a:prstGeom>
          <a:solidFill>
            <a:schemeClr val="bg2">
              <a:lumMod val="7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TextBox 55">
            <a:extLst>
              <a:ext uri="{FF2B5EF4-FFF2-40B4-BE49-F238E27FC236}">
                <a16:creationId xmlns:a16="http://schemas.microsoft.com/office/drawing/2014/main" id="{DEAE2CCF-D0B3-D71D-BCFB-91F778CEAD45}"/>
              </a:ext>
            </a:extLst>
          </p:cNvPr>
          <p:cNvSpPr txBox="1"/>
          <p:nvPr/>
        </p:nvSpPr>
        <p:spPr>
          <a:xfrm>
            <a:off x="9369164" y="2135715"/>
            <a:ext cx="4305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r>
              <a:rPr lang="en-US" sz="2800">
                <a:latin typeface="Century Gothic"/>
              </a:rPr>
              <a:t>3</a:t>
            </a:r>
            <a:endParaRPr lang="en-US" sz="2800" b="1" i="0" u="none" strike="noStrike" cap="none" spc="0" normalizeH="0" baseline="0">
              <a:ln>
                <a:noFill/>
              </a:ln>
              <a:solidFill>
                <a:srgbClr val="000000"/>
              </a:solidFill>
              <a:effectLst/>
              <a:uFillTx/>
              <a:latin typeface="Century Gothic"/>
              <a:ea typeface="Helvetica Neue"/>
              <a:cs typeface="Helvetica Neue"/>
            </a:endParaRPr>
          </a:p>
        </p:txBody>
      </p:sp>
      <p:sp>
        <p:nvSpPr>
          <p:cNvPr id="5" name="TextBox 4">
            <a:extLst>
              <a:ext uri="{FF2B5EF4-FFF2-40B4-BE49-F238E27FC236}">
                <a16:creationId xmlns:a16="http://schemas.microsoft.com/office/drawing/2014/main" id="{31784CEF-E063-9233-07E8-EE13F82DC0C9}"/>
              </a:ext>
            </a:extLst>
          </p:cNvPr>
          <p:cNvSpPr txBox="1"/>
          <p:nvPr/>
        </p:nvSpPr>
        <p:spPr>
          <a:xfrm>
            <a:off x="925068" y="2748992"/>
            <a:ext cx="3255264" cy="2554545"/>
          </a:xfrm>
          <a:prstGeom prst="rect">
            <a:avLst/>
          </a:prstGeom>
          <a:noFill/>
        </p:spPr>
        <p:txBody>
          <a:bodyPr wrap="square" lIns="91440" tIns="45720" rIns="91440" bIns="45720" anchor="t">
            <a:spAutoFit/>
          </a:bodyPr>
          <a:lstStyle/>
          <a:p>
            <a:pPr algn="ctr"/>
            <a:r>
              <a:rPr lang="en-US" sz="1600"/>
              <a:t>Entities that previously submitted Project Applications will be allowed to update and resubmit applications</a:t>
            </a:r>
          </a:p>
          <a:p>
            <a:pPr marL="0" indent="0" algn="ctr">
              <a:buNone/>
            </a:pPr>
            <a:endParaRPr lang="en-US" sz="1600"/>
          </a:p>
          <a:p>
            <a:pPr algn="ctr"/>
            <a:r>
              <a:rPr lang="en-US" sz="1600"/>
              <a:t>All applicants will need to provide newly required information and submit an updated Project Application in the portal</a:t>
            </a:r>
          </a:p>
        </p:txBody>
      </p:sp>
      <p:sp>
        <p:nvSpPr>
          <p:cNvPr id="6" name="TextBox 5">
            <a:extLst>
              <a:ext uri="{FF2B5EF4-FFF2-40B4-BE49-F238E27FC236}">
                <a16:creationId xmlns:a16="http://schemas.microsoft.com/office/drawing/2014/main" id="{9E221995-4EF8-9EDC-AAE6-F8B0F7E8E30C}"/>
              </a:ext>
            </a:extLst>
          </p:cNvPr>
          <p:cNvSpPr txBox="1"/>
          <p:nvPr/>
        </p:nvSpPr>
        <p:spPr>
          <a:xfrm>
            <a:off x="4675632" y="2746535"/>
            <a:ext cx="2785872" cy="1569660"/>
          </a:xfrm>
          <a:prstGeom prst="rect">
            <a:avLst/>
          </a:prstGeom>
          <a:noFill/>
        </p:spPr>
        <p:txBody>
          <a:bodyPr wrap="square" lIns="91440" tIns="45720" rIns="91440" bIns="45720" anchor="t">
            <a:spAutoFit/>
          </a:bodyPr>
          <a:lstStyle/>
          <a:p>
            <a:pPr algn="ctr"/>
            <a:r>
              <a:rPr lang="en-US" sz="1600"/>
              <a:t>More information will be published on the CPUC’s BEAD website in advance of the Benefit of the Bargain Round opening on July 19, 2025</a:t>
            </a:r>
          </a:p>
        </p:txBody>
      </p:sp>
      <p:sp>
        <p:nvSpPr>
          <p:cNvPr id="7" name="TextBox 6">
            <a:extLst>
              <a:ext uri="{FF2B5EF4-FFF2-40B4-BE49-F238E27FC236}">
                <a16:creationId xmlns:a16="http://schemas.microsoft.com/office/drawing/2014/main" id="{21B02C04-CDFC-B259-F20B-3B8C3861BFF9}"/>
              </a:ext>
            </a:extLst>
          </p:cNvPr>
          <p:cNvSpPr txBox="1"/>
          <p:nvPr/>
        </p:nvSpPr>
        <p:spPr>
          <a:xfrm>
            <a:off x="8265039" y="2748776"/>
            <a:ext cx="2657081" cy="1815882"/>
          </a:xfrm>
          <a:prstGeom prst="rect">
            <a:avLst/>
          </a:prstGeom>
          <a:noFill/>
        </p:spPr>
        <p:txBody>
          <a:bodyPr wrap="square">
            <a:spAutoFit/>
          </a:bodyPr>
          <a:lstStyle/>
          <a:p>
            <a:pPr algn="ctr"/>
            <a:r>
              <a:rPr lang="en-US" sz="1600"/>
              <a:t>The CPUC is working as quickly as possible to comply with the new NTIA requirements and to help applicants succeed in the available timeframe</a:t>
            </a:r>
          </a:p>
        </p:txBody>
      </p:sp>
    </p:spTree>
    <p:extLst>
      <p:ext uri="{BB962C8B-B14F-4D97-AF65-F5344CB8AC3E}">
        <p14:creationId xmlns:p14="http://schemas.microsoft.com/office/powerpoint/2010/main" val="1383098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0162-AA33-CDF5-DC05-FC8D6DF88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0E3855-3D92-3C34-19F0-86BF8ED9B029}"/>
              </a:ext>
            </a:extLst>
          </p:cNvPr>
          <p:cNvSpPr>
            <a:spLocks noGrp="1"/>
          </p:cNvSpPr>
          <p:nvPr>
            <p:ph type="title"/>
          </p:nvPr>
        </p:nvSpPr>
        <p:spPr>
          <a:xfrm>
            <a:off x="609600" y="365125"/>
            <a:ext cx="10972800" cy="1161923"/>
          </a:xfrm>
        </p:spPr>
        <p:txBody>
          <a:bodyPr/>
          <a:lstStyle/>
          <a:p>
            <a:r>
              <a:rPr lang="en-US"/>
              <a:t>Participating in the Benefit of the Bargain Round</a:t>
            </a:r>
          </a:p>
        </p:txBody>
      </p:sp>
      <p:sp>
        <p:nvSpPr>
          <p:cNvPr id="3" name="Content Placeholder 2">
            <a:extLst>
              <a:ext uri="{FF2B5EF4-FFF2-40B4-BE49-F238E27FC236}">
                <a16:creationId xmlns:a16="http://schemas.microsoft.com/office/drawing/2014/main" id="{3CBFABEE-B034-7421-B60F-3CE0656D526E}"/>
              </a:ext>
            </a:extLst>
          </p:cNvPr>
          <p:cNvSpPr>
            <a:spLocks noGrp="1"/>
          </p:cNvSpPr>
          <p:nvPr>
            <p:ph idx="1"/>
          </p:nvPr>
        </p:nvSpPr>
        <p:spPr>
          <a:xfrm>
            <a:off x="4180902" y="2082685"/>
            <a:ext cx="7401498" cy="3778619"/>
          </a:xfrm>
        </p:spPr>
        <p:txBody>
          <a:bodyPr vert="horz" lIns="0" tIns="45720" rIns="91440" bIns="45720" rtlCol="0" anchor="t">
            <a:noAutofit/>
          </a:bodyPr>
          <a:lstStyle/>
          <a:p>
            <a:pPr>
              <a:spcBef>
                <a:spcPts val="600"/>
              </a:spcBef>
            </a:pPr>
            <a:r>
              <a:rPr lang="en-US" sz="1800" b="1"/>
              <a:t>Returning applicants:</a:t>
            </a:r>
            <a:r>
              <a:rPr lang="en-US" sz="1800"/>
              <a:t> Applications submitted in the previous round will be carried over into the new application format for updates and re-submission </a:t>
            </a:r>
          </a:p>
          <a:p>
            <a:pPr lvl="1">
              <a:spcBef>
                <a:spcPts val="600"/>
              </a:spcBef>
              <a:buFont typeface="Courier New" panose="020B0604020202020204" pitchFamily="34" charset="0"/>
              <a:buChar char="o"/>
            </a:pPr>
            <a:r>
              <a:rPr lang="en-US" sz="1600"/>
              <a:t>Returning applicants will have the opportunity to edit Project Applications in the BEAD portal before resubmitting</a:t>
            </a:r>
          </a:p>
          <a:p>
            <a:pPr lvl="1">
              <a:spcBef>
                <a:spcPts val="600"/>
              </a:spcBef>
              <a:buFont typeface="Courier New" panose="020B0604020202020204" pitchFamily="34" charset="0"/>
              <a:buChar char="o"/>
            </a:pPr>
            <a:r>
              <a:rPr lang="en-US" sz="1600"/>
              <a:t>A new application or resubmission of an existing application is required for applications to be considered for funding </a:t>
            </a:r>
          </a:p>
          <a:p>
            <a:pPr lvl="1">
              <a:spcBef>
                <a:spcPts val="600"/>
              </a:spcBef>
              <a:buFont typeface="Courier New" panose="020B0604020202020204" pitchFamily="34" charset="0"/>
              <a:buChar char="o"/>
            </a:pPr>
            <a:r>
              <a:rPr lang="en-US" sz="1600"/>
              <a:t>All returning applicants will need to submit supplemental information and resubmit location selection</a:t>
            </a:r>
          </a:p>
          <a:p>
            <a:pPr>
              <a:spcBef>
                <a:spcPts val="600"/>
              </a:spcBef>
            </a:pPr>
            <a:r>
              <a:rPr lang="en-US" sz="1800" b="1"/>
              <a:t>New applicants:</a:t>
            </a:r>
            <a:r>
              <a:rPr lang="en-US" sz="1800"/>
              <a:t> Applicants who did not previously participate </a:t>
            </a:r>
            <a:r>
              <a:rPr lang="en-US" sz="1800" b="1"/>
              <a:t>must</a:t>
            </a:r>
            <a:r>
              <a:rPr lang="en-US" sz="1800"/>
              <a:t> </a:t>
            </a:r>
            <a:r>
              <a:rPr lang="en-US" sz="1800" b="1"/>
              <a:t>first prequalify</a:t>
            </a:r>
            <a:r>
              <a:rPr lang="en-US" sz="1800"/>
              <a:t> prior to submitting a Benefit of the Bargain Round Project Application; the deadline for the Prequalification Application was yesterday (July 17, 2025)</a:t>
            </a:r>
            <a:endParaRPr lang="en-US" sz="1800" strike="sngStrike"/>
          </a:p>
        </p:txBody>
      </p:sp>
      <p:sp>
        <p:nvSpPr>
          <p:cNvPr id="4" name="Slide Number Placeholder 3">
            <a:extLst>
              <a:ext uri="{FF2B5EF4-FFF2-40B4-BE49-F238E27FC236}">
                <a16:creationId xmlns:a16="http://schemas.microsoft.com/office/drawing/2014/main" id="{32D7A82A-CD90-AC48-A9A1-2DCD80BFF8F1}"/>
              </a:ext>
            </a:extLst>
          </p:cNvPr>
          <p:cNvSpPr>
            <a:spLocks noGrp="1"/>
          </p:cNvSpPr>
          <p:nvPr>
            <p:ph type="sldNum" sz="quarter" idx="12"/>
          </p:nvPr>
        </p:nvSpPr>
        <p:spPr/>
        <p:txBody>
          <a:bodyPr/>
          <a:lstStyle/>
          <a:p>
            <a:fld id="{1C4126A1-9282-4A82-AC02-A59AF4A969C8}" type="slidenum">
              <a:rPr lang="en-US" smtClean="0"/>
              <a:t>9</a:t>
            </a:fld>
            <a:endParaRPr lang="en-US"/>
          </a:p>
        </p:txBody>
      </p:sp>
      <p:sp>
        <p:nvSpPr>
          <p:cNvPr id="5" name="Oval 4">
            <a:extLst>
              <a:ext uri="{FF2B5EF4-FFF2-40B4-BE49-F238E27FC236}">
                <a16:creationId xmlns:a16="http://schemas.microsoft.com/office/drawing/2014/main" id="{05E94108-208C-5BAF-B038-B6B6E170FA52}"/>
              </a:ext>
            </a:extLst>
          </p:cNvPr>
          <p:cNvSpPr/>
          <p:nvPr/>
        </p:nvSpPr>
        <p:spPr>
          <a:xfrm>
            <a:off x="461015" y="2028365"/>
            <a:ext cx="3502520" cy="3394027"/>
          </a:xfrm>
          <a:prstGeom prst="ellipse">
            <a:avLst/>
          </a:prstGeom>
          <a:solidFill>
            <a:srgbClr val="00206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7" name="Graphic 6" descr="List with solid fill">
            <a:extLst>
              <a:ext uri="{FF2B5EF4-FFF2-40B4-BE49-F238E27FC236}">
                <a16:creationId xmlns:a16="http://schemas.microsoft.com/office/drawing/2014/main" id="{FB05D9AA-9060-A3AF-4AD1-E45A91EE6D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7595" y="2716949"/>
            <a:ext cx="2026038" cy="2016857"/>
          </a:xfrm>
          <a:prstGeom prst="rect">
            <a:avLst/>
          </a:prstGeom>
        </p:spPr>
      </p:pic>
    </p:spTree>
    <p:extLst>
      <p:ext uri="{BB962C8B-B14F-4D97-AF65-F5344CB8AC3E}">
        <p14:creationId xmlns:p14="http://schemas.microsoft.com/office/powerpoint/2010/main" val="404866049"/>
      </p:ext>
    </p:extLst>
  </p:cSld>
  <p:clrMapOvr>
    <a:masterClrMapping/>
  </p:clrMapOvr>
</p:sld>
</file>

<file path=ppt/theme/theme1.xml><?xml version="1.0" encoding="utf-8"?>
<a:theme xmlns:a="http://schemas.openxmlformats.org/drawingml/2006/main" name="CPUC White">
  <a:themeElements>
    <a:clrScheme name="Custom 1">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403093"/>
      </a:hlink>
      <a:folHlink>
        <a:srgbClr val="652B1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0390DC8-EBFC-934B-A85E-058264A3F2BF}"/>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B3FE827D-2CEA-D440-9657-D90C2352945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0883F92F-9246-D84A-9134-7698F27FC5C4}"/>
    </a:ext>
  </a:extLst>
</a:theme>
</file>

<file path=ppt/theme/theme4.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7CDC2F98-AC07-0B43-9FC9-28AF319968BE}"/>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presentation_0221" id="{327D9AEB-2F70-1D49-9CB4-4BD0D9136A18}" vid="{49CCA53C-6DD9-7D4F-AE7D-79F948514E89}"/>
    </a:ext>
  </a:extLst>
</a:theme>
</file>

<file path=ppt/theme/theme6.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42B3F9DE-34D3-0544-A1FF-31CDC3CA317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7c0e9e2-db86-4813-ad0c-b927f8c7be1a" xsi:nil="true"/>
    <lcf76f155ced4ddcb4097134ff3c332f xmlns="f566a949-424e-4a35-8e5c-f13c5e73e50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1BB74D5BDA2D47B681CE3EC1342E1D" ma:contentTypeVersion="14" ma:contentTypeDescription="Create a new document." ma:contentTypeScope="" ma:versionID="b122191b0b1fd2a57ad838a77f701f73">
  <xsd:schema xmlns:xsd="http://www.w3.org/2001/XMLSchema" xmlns:xs="http://www.w3.org/2001/XMLSchema" xmlns:p="http://schemas.microsoft.com/office/2006/metadata/properties" xmlns:ns2="f566a949-424e-4a35-8e5c-f13c5e73e50f" xmlns:ns3="17c0e9e2-db86-4813-ad0c-b927f8c7be1a" targetNamespace="http://schemas.microsoft.com/office/2006/metadata/properties" ma:root="true" ma:fieldsID="216276e4b38855092053bc228ac2b618" ns2:_="" ns3:_="">
    <xsd:import namespace="f566a949-424e-4a35-8e5c-f13c5e73e50f"/>
    <xsd:import namespace="17c0e9e2-db86-4813-ad0c-b927f8c7be1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6a949-424e-4a35-8e5c-f13c5e73e5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bd095d-6624-44e3-a3f6-44facda85b9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7c0e9e2-db86-4813-ad0c-b927f8c7be1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b8f94e4-a53b-4c23-bf07-fafe7122d507}" ma:internalName="TaxCatchAll" ma:showField="CatchAllData" ma:web="17c0e9e2-db86-4813-ad0c-b927f8c7be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E836DD-8A9B-4FF4-A01A-B41EF76A691D}">
  <ds:schemaRefs>
    <ds:schemaRef ds:uri="http://schemas.microsoft.com/sharepoint/v3/contenttype/forms"/>
  </ds:schemaRefs>
</ds:datastoreItem>
</file>

<file path=customXml/itemProps2.xml><?xml version="1.0" encoding="utf-8"?>
<ds:datastoreItem xmlns:ds="http://schemas.openxmlformats.org/officeDocument/2006/customXml" ds:itemID="{47FFFF43-F0A7-43F2-8B98-436C21B8BACA}">
  <ds:schemaRefs>
    <ds:schemaRef ds:uri="17c0e9e2-db86-4813-ad0c-b927f8c7be1a"/>
    <ds:schemaRef ds:uri="f566a949-424e-4a35-8e5c-f13c5e73e5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AC2B10C-15C9-4DB6-97AF-3EEE70759237}">
  <ds:schemaRefs>
    <ds:schemaRef ds:uri="17c0e9e2-db86-4813-ad0c-b927f8c7be1a"/>
    <ds:schemaRef ds:uri="f566a949-424e-4a35-8e5c-f13c5e73e5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2fecc02-e27c-4b87-8890-f3d47972f835}" enabled="0" method="" siteId="{e2fecc02-e27c-4b87-8890-f3d47972f835}" removed="1"/>
</clbl:labelList>
</file>

<file path=docProps/app.xml><?xml version="1.0" encoding="utf-8"?>
<Properties xmlns="http://schemas.openxmlformats.org/officeDocument/2006/extended-properties" xmlns:vt="http://schemas.openxmlformats.org/officeDocument/2006/docPropsVTypes">
  <Template>CPUC White</Template>
  <Application>Microsoft Office PowerPoint</Application>
  <PresentationFormat>Widescreen</PresentationFormat>
  <Slides>38</Slides>
  <Notes>1</Notes>
  <HiddenSlides>0</HiddenSlides>
  <ScaleCrop>false</ScaleCrop>
  <HeadingPairs>
    <vt:vector size="4" baseType="variant">
      <vt:variant>
        <vt:lpstr>Theme</vt:lpstr>
      </vt:variant>
      <vt:variant>
        <vt:i4>6</vt:i4>
      </vt:variant>
      <vt:variant>
        <vt:lpstr>Slide Titles</vt:lpstr>
      </vt:variant>
      <vt:variant>
        <vt:i4>38</vt:i4>
      </vt:variant>
    </vt:vector>
  </HeadingPairs>
  <TitlesOfParts>
    <vt:vector size="44" baseType="lpstr">
      <vt:lpstr>CPUC White</vt:lpstr>
      <vt:lpstr>CPUC Pale Gold</vt:lpstr>
      <vt:lpstr>CPUC Dark Blue</vt:lpstr>
      <vt:lpstr>CPUC Blue</vt:lpstr>
      <vt:lpstr>CPUC Gold</vt:lpstr>
      <vt:lpstr>CPUC White</vt:lpstr>
      <vt:lpstr>Changes to California’s BEAD program and Project Application in compliance with NTIA’s BEAD Restructuring Policy Notice </vt:lpstr>
      <vt:lpstr>PowerPoint Presentation</vt:lpstr>
      <vt:lpstr>Housekeeping</vt:lpstr>
      <vt:lpstr>Overview of federal changes to BEAD rules</vt:lpstr>
      <vt:lpstr>Policy Notice</vt:lpstr>
      <vt:lpstr>Notable changes in the BEAD Restructuring Policy Notice</vt:lpstr>
      <vt:lpstr>2. Overview of the Benefit of the Bargain Round</vt:lpstr>
      <vt:lpstr>Preparing for the Benefit of the Bargain Round</vt:lpstr>
      <vt:lpstr>Participating in the Benefit of the Bargain Round</vt:lpstr>
      <vt:lpstr>Eligible locations will change slightly</vt:lpstr>
      <vt:lpstr>No time for application revisions</vt:lpstr>
      <vt:lpstr>Timeline</vt:lpstr>
      <vt:lpstr>3. Priority Broadband applications</vt:lpstr>
      <vt:lpstr>Determining which projects are “Priority”</vt:lpstr>
      <vt:lpstr>Questions in the Project Application for determining whether a proposed application is “Priority”</vt:lpstr>
      <vt:lpstr>Priority project data templates</vt:lpstr>
      <vt:lpstr>4. Project area design</vt:lpstr>
      <vt:lpstr>Overview of proposed project area design</vt:lpstr>
      <vt:lpstr>Project Area Units remain unchanged</vt:lpstr>
      <vt:lpstr>Other elements of application area design have changed</vt:lpstr>
      <vt:lpstr>Each application requires a minimum coverage threshold of 60% of BSLs in the selected PAUs</vt:lpstr>
      <vt:lpstr>Excessive cost considerations</vt:lpstr>
      <vt:lpstr>5. Scoring rubric</vt:lpstr>
      <vt:lpstr>Revised scoring rules for the Benefit of the Bargain Round</vt:lpstr>
      <vt:lpstr>Overview of the new scoring rubric</vt:lpstr>
      <vt:lpstr>Secondary scoring rubric</vt:lpstr>
      <vt:lpstr>PowerPoint Presentation</vt:lpstr>
      <vt:lpstr>Overview of changes</vt:lpstr>
      <vt:lpstr>Section 2: Select locations</vt:lpstr>
      <vt:lpstr>Changing locations in the BEAD Portal under the new rules of the Policy Notice</vt:lpstr>
      <vt:lpstr>Section 11: Addendum</vt:lpstr>
      <vt:lpstr>Questions that have been removed to comply with the Policy Notice</vt:lpstr>
      <vt:lpstr>New and amended materials for the Benefit of the Bargain Round</vt:lpstr>
      <vt:lpstr>7. Final reminders</vt:lpstr>
      <vt:lpstr>How to prepare and participate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
  <cp:revision>3</cp:revision>
  <dcterms:created xsi:type="dcterms:W3CDTF">2021-02-04T20:02:28Z</dcterms:created>
  <dcterms:modified xsi:type="dcterms:W3CDTF">2025-07-18T18:26:24Z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0x010100DE1BB74D5BDA2D47B681CE3EC1342E1D</vt:lpwstr>
  </property>
  <property fmtid="{D5CDD505-2E9C-101B-9397-08002B2CF9AE}" pid="3" name="MediaServiceImageTags">
    <vt:lpwstr/>
  </property>
</Properties>
</file>