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21.jpg" ContentType="image/png"/>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661" r:id="rId3"/>
    <p:sldMasterId id="2147483674" r:id="rId4"/>
    <p:sldMasterId id="2147483687" r:id="rId5"/>
  </p:sldMasterIdLst>
  <p:notesMasterIdLst>
    <p:notesMasterId r:id="rId46"/>
  </p:notesMasterIdLst>
  <p:sldIdLst>
    <p:sldId id="256" r:id="rId6"/>
    <p:sldId id="311" r:id="rId7"/>
    <p:sldId id="313" r:id="rId8"/>
    <p:sldId id="425" r:id="rId9"/>
    <p:sldId id="424" r:id="rId10"/>
    <p:sldId id="290" r:id="rId11"/>
    <p:sldId id="402" r:id="rId12"/>
    <p:sldId id="427" r:id="rId13"/>
    <p:sldId id="428" r:id="rId14"/>
    <p:sldId id="429" r:id="rId15"/>
    <p:sldId id="430" r:id="rId16"/>
    <p:sldId id="399" r:id="rId17"/>
    <p:sldId id="329" r:id="rId18"/>
    <p:sldId id="328" r:id="rId19"/>
    <p:sldId id="343" r:id="rId20"/>
    <p:sldId id="412" r:id="rId21"/>
    <p:sldId id="431" r:id="rId22"/>
    <p:sldId id="398" r:id="rId23"/>
    <p:sldId id="418" r:id="rId24"/>
    <p:sldId id="422" r:id="rId25"/>
    <p:sldId id="423" r:id="rId26"/>
    <p:sldId id="421" r:id="rId27"/>
    <p:sldId id="420" r:id="rId28"/>
    <p:sldId id="315" r:id="rId29"/>
    <p:sldId id="434" r:id="rId30"/>
    <p:sldId id="435" r:id="rId31"/>
    <p:sldId id="316" r:id="rId32"/>
    <p:sldId id="436" r:id="rId33"/>
    <p:sldId id="437" r:id="rId34"/>
    <p:sldId id="438" r:id="rId35"/>
    <p:sldId id="439" r:id="rId36"/>
    <p:sldId id="394" r:id="rId37"/>
    <p:sldId id="335" r:id="rId38"/>
    <p:sldId id="374" r:id="rId39"/>
    <p:sldId id="391" r:id="rId40"/>
    <p:sldId id="273" r:id="rId41"/>
    <p:sldId id="432" r:id="rId42"/>
    <p:sldId id="433" r:id="rId43"/>
    <p:sldId id="264" r:id="rId44"/>
    <p:sldId id="26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E74735-954E-7D27-91D4-C63FA060C20C}" name="Khoury, Lina" initials="KL" userId="S::Lina.Khoury@cpuc.ca.gov::164be73d-2003-498a-99fd-010031afe6f9" providerId="AD"/>
  <p188:author id="{34B90E8C-E141-07CA-C567-EA3FFB5C6E94}" name="Alba-Librojo, Jocelyn" initials="JA" userId="S::Jocelyn.Alba-Librojo@cpuc.ca.gov::a36b4303-df4e-49ed-ae78-3b35c4889a8a" providerId="AD"/>
  <p188:author id="{62D5EFA2-CA47-2562-B927-9189CDFFBEAF}" name="Osborn, Robert B." initials="ORB" userId="S::robert.osborn@cpuc.ca.gov::bb2e4427-87e8-4f65-9546-3321f0bacd8f" providerId="AD"/>
  <p188:author id="{4A1B71C9-DA2C-59DA-C32E-D5D7D5930CA0}" name="Lyulkin, Daniel" initials="LD" userId="S::Daniel.Lyulkin@cpuc.ca.gov::d7c14bb1-1e89-4127-82e2-54fca7b2ae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8E7"/>
    <a:srgbClr val="BABED0"/>
    <a:srgbClr val="23475F"/>
    <a:srgbClr val="2D8789"/>
    <a:srgbClr val="306284"/>
    <a:srgbClr val="141E2A"/>
    <a:srgbClr val="1B2939"/>
    <a:srgbClr val="798E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8" autoAdjust="0"/>
    <p:restoredTop sz="93557" autoAdjust="0"/>
  </p:normalViewPr>
  <p:slideViewPr>
    <p:cSldViewPr snapToGrid="0" snapToObjects="1" showGuides="1">
      <p:cViewPr varScale="1">
        <p:scale>
          <a:sx n="65" d="100"/>
          <a:sy n="65" d="100"/>
        </p:scale>
        <p:origin x="966"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49" d="100"/>
          <a:sy n="49" d="100"/>
        </p:scale>
        <p:origin x="2740"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image" Target="../media/image11.jpeg"/><Relationship Id="rId4" Type="http://schemas.openxmlformats.org/officeDocument/2006/relationships/image" Target="../media/image14.jpg"/></Relationships>
</file>

<file path=ppt/diagrams/_rels/data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image" Target="../media/image15.jpeg"/></Relationships>
</file>

<file path=ppt/diagrams/_rels/data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 Id="rId4" Type="http://schemas.openxmlformats.org/officeDocument/2006/relationships/image" Target="../media/image21.jpg"/></Relationships>
</file>

<file path=ppt/diagrams/_rels/data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image" Target="../media/image11.jpeg"/><Relationship Id="rId4" Type="http://schemas.openxmlformats.org/officeDocument/2006/relationships/image" Target="../media/image14.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image" Target="../media/image1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 Id="rId4" Type="http://schemas.openxmlformats.org/officeDocument/2006/relationships/image" Target="../media/image21.jpg"/></Relationships>
</file>

<file path=ppt/diagrams/_rels/drawing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FF0FB9-BFA8-405F-A32C-4A5636528BCC}" type="doc">
      <dgm:prSet loTypeId="urn:microsoft.com/office/officeart/2005/8/layout/pList2" loCatId="list" qsTypeId="urn:microsoft.com/office/officeart/2005/8/quickstyle/simple1" qsCatId="simple" csTypeId="urn:microsoft.com/office/officeart/2005/8/colors/colorful1" csCatId="colorful" phldr="1"/>
      <dgm:spPr/>
      <dgm:t>
        <a:bodyPr/>
        <a:lstStyle/>
        <a:p>
          <a:endParaRPr lang="en-US"/>
        </a:p>
      </dgm:t>
    </dgm:pt>
    <dgm:pt modelId="{2B27E7EF-E0F2-4DC9-8D35-57F49C1895A9}">
      <dgm:prSet/>
      <dgm:spPr/>
      <dgm:t>
        <a:bodyPr/>
        <a:lstStyle/>
        <a:p>
          <a:r>
            <a:rPr lang="en-US">
              <a:latin typeface="+mj-lt"/>
            </a:rPr>
            <a:t>Incomplete information</a:t>
          </a:r>
          <a:endParaRPr lang="en-US" dirty="0">
            <a:latin typeface="+mj-lt"/>
          </a:endParaRPr>
        </a:p>
      </dgm:t>
    </dgm:pt>
    <dgm:pt modelId="{3462FBC5-C667-4C00-BAEE-FC9CD7C51513}" type="parTrans" cxnId="{52CF287F-3D0E-4308-9B36-6D4BF5E691FE}">
      <dgm:prSet/>
      <dgm:spPr/>
      <dgm:t>
        <a:bodyPr/>
        <a:lstStyle/>
        <a:p>
          <a:endParaRPr lang="en-US"/>
        </a:p>
      </dgm:t>
    </dgm:pt>
    <dgm:pt modelId="{4CDF4768-6EE4-411C-A0B2-DFA46799E595}" type="sibTrans" cxnId="{52CF287F-3D0E-4308-9B36-6D4BF5E691FE}">
      <dgm:prSet/>
      <dgm:spPr/>
      <dgm:t>
        <a:bodyPr/>
        <a:lstStyle/>
        <a:p>
          <a:endParaRPr lang="en-US"/>
        </a:p>
      </dgm:t>
    </dgm:pt>
    <dgm:pt modelId="{14AC76E0-EFD0-4F92-8A7C-05BB427BD08F}">
      <dgm:prSet/>
      <dgm:spPr/>
      <dgm:t>
        <a:bodyPr/>
        <a:lstStyle/>
        <a:p>
          <a:r>
            <a:rPr lang="en-US">
              <a:effectLst/>
              <a:latin typeface="+mj-lt"/>
              <a:ea typeface="Calibri" panose="020F0502020204030204" pitchFamily="34" charset="0"/>
            </a:rPr>
            <a:t>Incorrect or inaccurate information</a:t>
          </a:r>
          <a:endParaRPr lang="en-US" dirty="0">
            <a:effectLst/>
            <a:latin typeface="+mj-lt"/>
            <a:ea typeface="Calibri" panose="020F0502020204030204" pitchFamily="34" charset="0"/>
          </a:endParaRPr>
        </a:p>
      </dgm:t>
    </dgm:pt>
    <dgm:pt modelId="{C047D656-B8A1-466B-8CA3-C5B0561E83E2}" type="parTrans" cxnId="{37B31FD5-75FF-4ADD-B26F-25550786718B}">
      <dgm:prSet/>
      <dgm:spPr/>
      <dgm:t>
        <a:bodyPr/>
        <a:lstStyle/>
        <a:p>
          <a:endParaRPr lang="en-US"/>
        </a:p>
      </dgm:t>
    </dgm:pt>
    <dgm:pt modelId="{ADB2CA77-42F1-463C-B43A-122F91EE1D98}" type="sibTrans" cxnId="{37B31FD5-75FF-4ADD-B26F-25550786718B}">
      <dgm:prSet/>
      <dgm:spPr/>
      <dgm:t>
        <a:bodyPr/>
        <a:lstStyle/>
        <a:p>
          <a:endParaRPr lang="en-US"/>
        </a:p>
      </dgm:t>
    </dgm:pt>
    <dgm:pt modelId="{D09839E2-C11B-4B20-9C2E-1C021FC35395}">
      <dgm:prSet/>
      <dgm:spPr/>
      <dgm:t>
        <a:bodyPr/>
        <a:lstStyle/>
        <a:p>
          <a:r>
            <a:rPr lang="en-US">
              <a:effectLst/>
              <a:latin typeface="+mj-lt"/>
              <a:ea typeface="Calibri" panose="020F0502020204030204" pitchFamily="34" charset="0"/>
            </a:rPr>
            <a:t>Eligibility issues</a:t>
          </a:r>
          <a:endParaRPr lang="en-US" dirty="0">
            <a:effectLst/>
            <a:latin typeface="+mj-lt"/>
            <a:ea typeface="Calibri" panose="020F0502020204030204" pitchFamily="34" charset="0"/>
          </a:endParaRPr>
        </a:p>
      </dgm:t>
    </dgm:pt>
    <dgm:pt modelId="{D98FDFD0-855B-48F7-9640-2D3E6A0C8251}" type="parTrans" cxnId="{196AD8D8-4069-48C3-91AC-FA9F06599914}">
      <dgm:prSet/>
      <dgm:spPr/>
      <dgm:t>
        <a:bodyPr/>
        <a:lstStyle/>
        <a:p>
          <a:endParaRPr lang="en-US"/>
        </a:p>
      </dgm:t>
    </dgm:pt>
    <dgm:pt modelId="{A1B1F395-56A8-4898-95E6-D6DB92AA5715}" type="sibTrans" cxnId="{196AD8D8-4069-48C3-91AC-FA9F06599914}">
      <dgm:prSet/>
      <dgm:spPr/>
      <dgm:t>
        <a:bodyPr/>
        <a:lstStyle/>
        <a:p>
          <a:endParaRPr lang="en-US"/>
        </a:p>
      </dgm:t>
    </dgm:pt>
    <dgm:pt modelId="{C6FA511A-7C45-40AE-8771-D61E002E0891}">
      <dgm:prSet/>
      <dgm:spPr/>
      <dgm:t>
        <a:bodyPr/>
        <a:lstStyle/>
        <a:p>
          <a:r>
            <a:rPr lang="en-US">
              <a:latin typeface="+mj-lt"/>
              <a:ea typeface="Calibri" panose="020F0502020204030204" pitchFamily="34" charset="0"/>
            </a:rPr>
            <a:t>Failure to provide supporting documents</a:t>
          </a:r>
          <a:endParaRPr lang="en-US" dirty="0">
            <a:latin typeface="+mj-lt"/>
            <a:ea typeface="Calibri" panose="020F0502020204030204" pitchFamily="34" charset="0"/>
          </a:endParaRPr>
        </a:p>
      </dgm:t>
    </dgm:pt>
    <dgm:pt modelId="{4CACC5D8-1BCD-4B21-9D42-081DAEDC4E3E}" type="parTrans" cxnId="{27A4560C-F13E-45CD-BF54-1EE880B27E66}">
      <dgm:prSet/>
      <dgm:spPr/>
      <dgm:t>
        <a:bodyPr/>
        <a:lstStyle/>
        <a:p>
          <a:endParaRPr lang="en-US"/>
        </a:p>
      </dgm:t>
    </dgm:pt>
    <dgm:pt modelId="{0E3A07AA-AD21-44C3-A8C6-9682F148918D}" type="sibTrans" cxnId="{27A4560C-F13E-45CD-BF54-1EE880B27E66}">
      <dgm:prSet/>
      <dgm:spPr/>
      <dgm:t>
        <a:bodyPr/>
        <a:lstStyle/>
        <a:p>
          <a:endParaRPr lang="en-US"/>
        </a:p>
      </dgm:t>
    </dgm:pt>
    <dgm:pt modelId="{158CEBC3-BAA6-4A1C-85F7-C857F3328C7F}" type="pres">
      <dgm:prSet presAssocID="{1AFF0FB9-BFA8-405F-A32C-4A5636528BCC}" presName="Name0" presStyleCnt="0">
        <dgm:presLayoutVars>
          <dgm:dir/>
          <dgm:resizeHandles val="exact"/>
        </dgm:presLayoutVars>
      </dgm:prSet>
      <dgm:spPr/>
    </dgm:pt>
    <dgm:pt modelId="{93F9BA3E-2D08-4C33-80F6-CD0FD82E544F}" type="pres">
      <dgm:prSet presAssocID="{1AFF0FB9-BFA8-405F-A32C-4A5636528BCC}" presName="bkgdShp" presStyleLbl="alignAccFollowNode1" presStyleIdx="0" presStyleCnt="1" custLinFactNeighborX="1667" custLinFactNeighborY="81884"/>
      <dgm:spPr/>
    </dgm:pt>
    <dgm:pt modelId="{7EAF2EBC-DAA4-4FC9-B98D-B1D2F58FFC07}" type="pres">
      <dgm:prSet presAssocID="{1AFF0FB9-BFA8-405F-A32C-4A5636528BCC}" presName="linComp" presStyleCnt="0"/>
      <dgm:spPr/>
    </dgm:pt>
    <dgm:pt modelId="{B55C655D-2051-4E05-9926-D0F72BB9A56C}" type="pres">
      <dgm:prSet presAssocID="{2B27E7EF-E0F2-4DC9-8D35-57F49C1895A9}" presName="compNode" presStyleCnt="0"/>
      <dgm:spPr/>
    </dgm:pt>
    <dgm:pt modelId="{A13690D2-5D1C-4F90-BEB9-F84CE2CD05B4}" type="pres">
      <dgm:prSet presAssocID="{2B27E7EF-E0F2-4DC9-8D35-57F49C1895A9}" presName="node" presStyleLbl="node1" presStyleIdx="0" presStyleCnt="4">
        <dgm:presLayoutVars>
          <dgm:bulletEnabled val="1"/>
        </dgm:presLayoutVars>
      </dgm:prSet>
      <dgm:spPr/>
    </dgm:pt>
    <dgm:pt modelId="{C6C7E54B-FA7E-473C-81F0-DBCD64A5DB1D}" type="pres">
      <dgm:prSet presAssocID="{2B27E7EF-E0F2-4DC9-8D35-57F49C1895A9}" presName="invisiNode" presStyleLbl="node1" presStyleIdx="0" presStyleCnt="4"/>
      <dgm:spPr/>
    </dgm:pt>
    <dgm:pt modelId="{5C225033-132A-4AB9-906E-45D66F961E80}" type="pres">
      <dgm:prSet presAssocID="{2B27E7EF-E0F2-4DC9-8D35-57F49C1895A9}"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extLst>
        <a:ext uri="{E40237B7-FDA0-4F09-8148-C483321AD2D9}">
          <dgm14:cNvPr xmlns:dgm14="http://schemas.microsoft.com/office/drawing/2010/diagram" id="0" name="" descr="Top view of a wooden puzzle"/>
        </a:ext>
      </dgm:extLst>
    </dgm:pt>
    <dgm:pt modelId="{C27439CD-F7E1-4045-894D-75AE4829600C}" type="pres">
      <dgm:prSet presAssocID="{4CDF4768-6EE4-411C-A0B2-DFA46799E595}" presName="sibTrans" presStyleLbl="sibTrans2D1" presStyleIdx="0" presStyleCnt="0"/>
      <dgm:spPr/>
    </dgm:pt>
    <dgm:pt modelId="{DE99BE0E-BD3C-417D-ADFF-B62334C564E9}" type="pres">
      <dgm:prSet presAssocID="{14AC76E0-EFD0-4F92-8A7C-05BB427BD08F}" presName="compNode" presStyleCnt="0"/>
      <dgm:spPr/>
    </dgm:pt>
    <dgm:pt modelId="{CAFA5D8D-9929-42F4-8900-D825611670CE}" type="pres">
      <dgm:prSet presAssocID="{14AC76E0-EFD0-4F92-8A7C-05BB427BD08F}" presName="node" presStyleLbl="node1" presStyleIdx="1" presStyleCnt="4">
        <dgm:presLayoutVars>
          <dgm:bulletEnabled val="1"/>
        </dgm:presLayoutVars>
      </dgm:prSet>
      <dgm:spPr/>
    </dgm:pt>
    <dgm:pt modelId="{248A3D3C-4C8E-4EB1-BD31-6AB9E8CA9B5C}" type="pres">
      <dgm:prSet presAssocID="{14AC76E0-EFD0-4F92-8A7C-05BB427BD08F}" presName="invisiNode" presStyleLbl="node1" presStyleIdx="1" presStyleCnt="4"/>
      <dgm:spPr/>
    </dgm:pt>
    <dgm:pt modelId="{077AE355-45F4-496B-A776-7CEBD7F11B04}" type="pres">
      <dgm:prSet presAssocID="{14AC76E0-EFD0-4F92-8A7C-05BB427BD08F}"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30000" b="-30000"/>
          </a:stretch>
        </a:blipFill>
      </dgm:spPr>
    </dgm:pt>
    <dgm:pt modelId="{A342179C-9F72-49EF-A7C5-FA6DF628C3CD}" type="pres">
      <dgm:prSet presAssocID="{ADB2CA77-42F1-463C-B43A-122F91EE1D98}" presName="sibTrans" presStyleLbl="sibTrans2D1" presStyleIdx="0" presStyleCnt="0"/>
      <dgm:spPr/>
    </dgm:pt>
    <dgm:pt modelId="{437A8F6A-FBA4-42E4-A394-CDB0CD16AA73}" type="pres">
      <dgm:prSet presAssocID="{D09839E2-C11B-4B20-9C2E-1C021FC35395}" presName="compNode" presStyleCnt="0"/>
      <dgm:spPr/>
    </dgm:pt>
    <dgm:pt modelId="{F329A915-3C55-4AAE-9DC1-9AB6AF1D1D3C}" type="pres">
      <dgm:prSet presAssocID="{D09839E2-C11B-4B20-9C2E-1C021FC35395}" presName="node" presStyleLbl="node1" presStyleIdx="2" presStyleCnt="4">
        <dgm:presLayoutVars>
          <dgm:bulletEnabled val="1"/>
        </dgm:presLayoutVars>
      </dgm:prSet>
      <dgm:spPr/>
    </dgm:pt>
    <dgm:pt modelId="{39DBF606-5873-488B-819E-CD8C73D49A90}" type="pres">
      <dgm:prSet presAssocID="{D09839E2-C11B-4B20-9C2E-1C021FC35395}" presName="invisiNode" presStyleLbl="node1" presStyleIdx="2" presStyleCnt="4"/>
      <dgm:spPr/>
    </dgm:pt>
    <dgm:pt modelId="{04B328D5-CF46-47DC-8AC0-FDEF858E04DE}" type="pres">
      <dgm:prSet presAssocID="{D09839E2-C11B-4B20-9C2E-1C021FC35395}"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dgm:spPr>
    </dgm:pt>
    <dgm:pt modelId="{629878C4-C3F3-4CB9-975F-1B270C3C5F41}" type="pres">
      <dgm:prSet presAssocID="{A1B1F395-56A8-4898-95E6-D6DB92AA5715}" presName="sibTrans" presStyleLbl="sibTrans2D1" presStyleIdx="0" presStyleCnt="0"/>
      <dgm:spPr/>
    </dgm:pt>
    <dgm:pt modelId="{0FAFEFB6-1309-40D8-857B-7A57B764746F}" type="pres">
      <dgm:prSet presAssocID="{C6FA511A-7C45-40AE-8771-D61E002E0891}" presName="compNode" presStyleCnt="0"/>
      <dgm:spPr/>
    </dgm:pt>
    <dgm:pt modelId="{9BF764CB-444B-4E80-A084-64FBB487DD0B}" type="pres">
      <dgm:prSet presAssocID="{C6FA511A-7C45-40AE-8771-D61E002E0891}" presName="node" presStyleLbl="node1" presStyleIdx="3" presStyleCnt="4">
        <dgm:presLayoutVars>
          <dgm:bulletEnabled val="1"/>
        </dgm:presLayoutVars>
      </dgm:prSet>
      <dgm:spPr/>
    </dgm:pt>
    <dgm:pt modelId="{EA6731BE-BBE1-420A-AB02-75DDB30B89CD}" type="pres">
      <dgm:prSet presAssocID="{C6FA511A-7C45-40AE-8771-D61E002E0891}" presName="invisiNode" presStyleLbl="node1" presStyleIdx="3" presStyleCnt="4"/>
      <dgm:spPr/>
    </dgm:pt>
    <dgm:pt modelId="{49D61D87-CF6D-469E-B577-DA387C90722F}" type="pres">
      <dgm:prSet presAssocID="{C6FA511A-7C45-40AE-8771-D61E002E0891}"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6000" b="-6000"/>
          </a:stretch>
        </a:blipFill>
      </dgm:spPr>
    </dgm:pt>
  </dgm:ptLst>
  <dgm:cxnLst>
    <dgm:cxn modelId="{4683730B-212F-4172-AFF2-621798BFA370}" type="presOf" srcId="{D09839E2-C11B-4B20-9C2E-1C021FC35395}" destId="{F329A915-3C55-4AAE-9DC1-9AB6AF1D1D3C}" srcOrd="0" destOrd="0" presId="urn:microsoft.com/office/officeart/2005/8/layout/pList2"/>
    <dgm:cxn modelId="{27A4560C-F13E-45CD-BF54-1EE880B27E66}" srcId="{1AFF0FB9-BFA8-405F-A32C-4A5636528BCC}" destId="{C6FA511A-7C45-40AE-8771-D61E002E0891}" srcOrd="3" destOrd="0" parTransId="{4CACC5D8-1BCD-4B21-9D42-081DAEDC4E3E}" sibTransId="{0E3A07AA-AD21-44C3-A8C6-9682F148918D}"/>
    <dgm:cxn modelId="{9BB8771C-1A77-4C6A-AA04-A804A92C0B68}" type="presOf" srcId="{A1B1F395-56A8-4898-95E6-D6DB92AA5715}" destId="{629878C4-C3F3-4CB9-975F-1B270C3C5F41}" srcOrd="0" destOrd="0" presId="urn:microsoft.com/office/officeart/2005/8/layout/pList2"/>
    <dgm:cxn modelId="{CC0C7938-ECA6-44D9-A460-CB77CAEAC42C}" type="presOf" srcId="{C6FA511A-7C45-40AE-8771-D61E002E0891}" destId="{9BF764CB-444B-4E80-A084-64FBB487DD0B}" srcOrd="0" destOrd="0" presId="urn:microsoft.com/office/officeart/2005/8/layout/pList2"/>
    <dgm:cxn modelId="{52CF287F-3D0E-4308-9B36-6D4BF5E691FE}" srcId="{1AFF0FB9-BFA8-405F-A32C-4A5636528BCC}" destId="{2B27E7EF-E0F2-4DC9-8D35-57F49C1895A9}" srcOrd="0" destOrd="0" parTransId="{3462FBC5-C667-4C00-BAEE-FC9CD7C51513}" sibTransId="{4CDF4768-6EE4-411C-A0B2-DFA46799E595}"/>
    <dgm:cxn modelId="{8B3E8C86-B041-40EE-8E08-E65293226171}" type="presOf" srcId="{14AC76E0-EFD0-4F92-8A7C-05BB427BD08F}" destId="{CAFA5D8D-9929-42F4-8900-D825611670CE}" srcOrd="0" destOrd="0" presId="urn:microsoft.com/office/officeart/2005/8/layout/pList2"/>
    <dgm:cxn modelId="{275FA889-EA75-44F4-8C2E-D7B2732A1077}" type="presOf" srcId="{2B27E7EF-E0F2-4DC9-8D35-57F49C1895A9}" destId="{A13690D2-5D1C-4F90-BEB9-F84CE2CD05B4}" srcOrd="0" destOrd="0" presId="urn:microsoft.com/office/officeart/2005/8/layout/pList2"/>
    <dgm:cxn modelId="{4714B69C-BCBA-4C6B-A19A-AF4B5EDB6609}" type="presOf" srcId="{4CDF4768-6EE4-411C-A0B2-DFA46799E595}" destId="{C27439CD-F7E1-4045-894D-75AE4829600C}" srcOrd="0" destOrd="0" presId="urn:microsoft.com/office/officeart/2005/8/layout/pList2"/>
    <dgm:cxn modelId="{E903B1AF-0E4A-49E2-9004-70CE8C31CF2F}" type="presOf" srcId="{ADB2CA77-42F1-463C-B43A-122F91EE1D98}" destId="{A342179C-9F72-49EF-A7C5-FA6DF628C3CD}" srcOrd="0" destOrd="0" presId="urn:microsoft.com/office/officeart/2005/8/layout/pList2"/>
    <dgm:cxn modelId="{96AA2EC9-5B19-46D7-9241-1069974E3817}" type="presOf" srcId="{1AFF0FB9-BFA8-405F-A32C-4A5636528BCC}" destId="{158CEBC3-BAA6-4A1C-85F7-C857F3328C7F}" srcOrd="0" destOrd="0" presId="urn:microsoft.com/office/officeart/2005/8/layout/pList2"/>
    <dgm:cxn modelId="{37B31FD5-75FF-4ADD-B26F-25550786718B}" srcId="{1AFF0FB9-BFA8-405F-A32C-4A5636528BCC}" destId="{14AC76E0-EFD0-4F92-8A7C-05BB427BD08F}" srcOrd="1" destOrd="0" parTransId="{C047D656-B8A1-466B-8CA3-C5B0561E83E2}" sibTransId="{ADB2CA77-42F1-463C-B43A-122F91EE1D98}"/>
    <dgm:cxn modelId="{196AD8D8-4069-48C3-91AC-FA9F06599914}" srcId="{1AFF0FB9-BFA8-405F-A32C-4A5636528BCC}" destId="{D09839E2-C11B-4B20-9C2E-1C021FC35395}" srcOrd="2" destOrd="0" parTransId="{D98FDFD0-855B-48F7-9640-2D3E6A0C8251}" sibTransId="{A1B1F395-56A8-4898-95E6-D6DB92AA5715}"/>
    <dgm:cxn modelId="{D5CEDFAC-16DB-4A43-B974-4176B9920E80}" type="presParOf" srcId="{158CEBC3-BAA6-4A1C-85F7-C857F3328C7F}" destId="{93F9BA3E-2D08-4C33-80F6-CD0FD82E544F}" srcOrd="0" destOrd="0" presId="urn:microsoft.com/office/officeart/2005/8/layout/pList2"/>
    <dgm:cxn modelId="{B9766CC2-3973-4C64-9DDB-E31628C3DD0C}" type="presParOf" srcId="{158CEBC3-BAA6-4A1C-85F7-C857F3328C7F}" destId="{7EAF2EBC-DAA4-4FC9-B98D-B1D2F58FFC07}" srcOrd="1" destOrd="0" presId="urn:microsoft.com/office/officeart/2005/8/layout/pList2"/>
    <dgm:cxn modelId="{EBEC84FC-CDF9-492B-B384-CF88F90B2E95}" type="presParOf" srcId="{7EAF2EBC-DAA4-4FC9-B98D-B1D2F58FFC07}" destId="{B55C655D-2051-4E05-9926-D0F72BB9A56C}" srcOrd="0" destOrd="0" presId="urn:microsoft.com/office/officeart/2005/8/layout/pList2"/>
    <dgm:cxn modelId="{673EBA04-5812-40FA-AED4-855566CA4D59}" type="presParOf" srcId="{B55C655D-2051-4E05-9926-D0F72BB9A56C}" destId="{A13690D2-5D1C-4F90-BEB9-F84CE2CD05B4}" srcOrd="0" destOrd="0" presId="urn:microsoft.com/office/officeart/2005/8/layout/pList2"/>
    <dgm:cxn modelId="{E170AAD2-2BB9-49FA-A4EB-9342A59AC533}" type="presParOf" srcId="{B55C655D-2051-4E05-9926-D0F72BB9A56C}" destId="{C6C7E54B-FA7E-473C-81F0-DBCD64A5DB1D}" srcOrd="1" destOrd="0" presId="urn:microsoft.com/office/officeart/2005/8/layout/pList2"/>
    <dgm:cxn modelId="{040EFA13-D3DF-489B-9C52-052C1BC1CEC2}" type="presParOf" srcId="{B55C655D-2051-4E05-9926-D0F72BB9A56C}" destId="{5C225033-132A-4AB9-906E-45D66F961E80}" srcOrd="2" destOrd="0" presId="urn:microsoft.com/office/officeart/2005/8/layout/pList2"/>
    <dgm:cxn modelId="{985A42CB-79C0-4650-8B16-74C3498C6AEA}" type="presParOf" srcId="{7EAF2EBC-DAA4-4FC9-B98D-B1D2F58FFC07}" destId="{C27439CD-F7E1-4045-894D-75AE4829600C}" srcOrd="1" destOrd="0" presId="urn:microsoft.com/office/officeart/2005/8/layout/pList2"/>
    <dgm:cxn modelId="{16224AC1-6F81-4B98-95D8-85739FD89E8E}" type="presParOf" srcId="{7EAF2EBC-DAA4-4FC9-B98D-B1D2F58FFC07}" destId="{DE99BE0E-BD3C-417D-ADFF-B62334C564E9}" srcOrd="2" destOrd="0" presId="urn:microsoft.com/office/officeart/2005/8/layout/pList2"/>
    <dgm:cxn modelId="{4B98D7FC-9D46-441B-B716-9123C5ACFF0A}" type="presParOf" srcId="{DE99BE0E-BD3C-417D-ADFF-B62334C564E9}" destId="{CAFA5D8D-9929-42F4-8900-D825611670CE}" srcOrd="0" destOrd="0" presId="urn:microsoft.com/office/officeart/2005/8/layout/pList2"/>
    <dgm:cxn modelId="{288F2F21-EFFA-4DC4-AB53-4775DB470E41}" type="presParOf" srcId="{DE99BE0E-BD3C-417D-ADFF-B62334C564E9}" destId="{248A3D3C-4C8E-4EB1-BD31-6AB9E8CA9B5C}" srcOrd="1" destOrd="0" presId="urn:microsoft.com/office/officeart/2005/8/layout/pList2"/>
    <dgm:cxn modelId="{03697910-2312-436C-BF1B-013A32A95547}" type="presParOf" srcId="{DE99BE0E-BD3C-417D-ADFF-B62334C564E9}" destId="{077AE355-45F4-496B-A776-7CEBD7F11B04}" srcOrd="2" destOrd="0" presId="urn:microsoft.com/office/officeart/2005/8/layout/pList2"/>
    <dgm:cxn modelId="{F7C7A2FC-6266-42CF-A1F8-AE30A086E60E}" type="presParOf" srcId="{7EAF2EBC-DAA4-4FC9-B98D-B1D2F58FFC07}" destId="{A342179C-9F72-49EF-A7C5-FA6DF628C3CD}" srcOrd="3" destOrd="0" presId="urn:microsoft.com/office/officeart/2005/8/layout/pList2"/>
    <dgm:cxn modelId="{2C2351B8-27CB-4E00-9693-9555C8929092}" type="presParOf" srcId="{7EAF2EBC-DAA4-4FC9-B98D-B1D2F58FFC07}" destId="{437A8F6A-FBA4-42E4-A394-CDB0CD16AA73}" srcOrd="4" destOrd="0" presId="urn:microsoft.com/office/officeart/2005/8/layout/pList2"/>
    <dgm:cxn modelId="{1082EC5C-0D9C-4BAE-8F4F-CE148A394050}" type="presParOf" srcId="{437A8F6A-FBA4-42E4-A394-CDB0CD16AA73}" destId="{F329A915-3C55-4AAE-9DC1-9AB6AF1D1D3C}" srcOrd="0" destOrd="0" presId="urn:microsoft.com/office/officeart/2005/8/layout/pList2"/>
    <dgm:cxn modelId="{3DDAEA2B-4DF7-462B-BCE2-261164E70263}" type="presParOf" srcId="{437A8F6A-FBA4-42E4-A394-CDB0CD16AA73}" destId="{39DBF606-5873-488B-819E-CD8C73D49A90}" srcOrd="1" destOrd="0" presId="urn:microsoft.com/office/officeart/2005/8/layout/pList2"/>
    <dgm:cxn modelId="{D210EB42-E94C-48A8-9BB2-EA6A7178E716}" type="presParOf" srcId="{437A8F6A-FBA4-42E4-A394-CDB0CD16AA73}" destId="{04B328D5-CF46-47DC-8AC0-FDEF858E04DE}" srcOrd="2" destOrd="0" presId="urn:microsoft.com/office/officeart/2005/8/layout/pList2"/>
    <dgm:cxn modelId="{5995BD15-2CA5-4001-9BF1-BBDEA965ACD5}" type="presParOf" srcId="{7EAF2EBC-DAA4-4FC9-B98D-B1D2F58FFC07}" destId="{629878C4-C3F3-4CB9-975F-1B270C3C5F41}" srcOrd="5" destOrd="0" presId="urn:microsoft.com/office/officeart/2005/8/layout/pList2"/>
    <dgm:cxn modelId="{1D205F55-8D07-4D76-AB68-14835EE8D70A}" type="presParOf" srcId="{7EAF2EBC-DAA4-4FC9-B98D-B1D2F58FFC07}" destId="{0FAFEFB6-1309-40D8-857B-7A57B764746F}" srcOrd="6" destOrd="0" presId="urn:microsoft.com/office/officeart/2005/8/layout/pList2"/>
    <dgm:cxn modelId="{CD37CF37-CDCF-48D1-8873-6DDEF373BDB1}" type="presParOf" srcId="{0FAFEFB6-1309-40D8-857B-7A57B764746F}" destId="{9BF764CB-444B-4E80-A084-64FBB487DD0B}" srcOrd="0" destOrd="0" presId="urn:microsoft.com/office/officeart/2005/8/layout/pList2"/>
    <dgm:cxn modelId="{B17A54BD-F2DB-429D-B832-5FFE2007F62C}" type="presParOf" srcId="{0FAFEFB6-1309-40D8-857B-7A57B764746F}" destId="{EA6731BE-BBE1-420A-AB02-75DDB30B89CD}" srcOrd="1" destOrd="0" presId="urn:microsoft.com/office/officeart/2005/8/layout/pList2"/>
    <dgm:cxn modelId="{5B1AFF23-7567-45E4-BD44-ED546B7F8FEB}" type="presParOf" srcId="{0FAFEFB6-1309-40D8-857B-7A57B764746F}" destId="{49D61D87-CF6D-469E-B577-DA387C90722F}"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513CFA-CF0C-4F96-9F98-E3C9697840CF}" type="doc">
      <dgm:prSet loTypeId="urn:microsoft.com/office/officeart/2005/8/layout/pList2" loCatId="list" qsTypeId="urn:microsoft.com/office/officeart/2005/8/quickstyle/simple1" qsCatId="simple" csTypeId="urn:microsoft.com/office/officeart/2005/8/colors/colorful2" csCatId="colorful" phldr="1"/>
      <dgm:spPr/>
      <dgm:t>
        <a:bodyPr/>
        <a:lstStyle/>
        <a:p>
          <a:endParaRPr lang="en-US"/>
        </a:p>
      </dgm:t>
    </dgm:pt>
    <dgm:pt modelId="{7194EF72-D0F8-49FF-B032-066F99B3C79B}">
      <dgm:prSet phldrT="[Text]"/>
      <dgm:spPr/>
      <dgm:t>
        <a:bodyPr/>
        <a:lstStyle/>
        <a:p>
          <a:pPr>
            <a:buFont typeface="Wingdings" panose="05000000000000000000" pitchFamily="2" charset="2"/>
            <a:buChar char="v"/>
          </a:pPr>
          <a:r>
            <a:rPr lang="en-US" dirty="0">
              <a:effectLst/>
              <a:latin typeface="+mj-lt"/>
              <a:ea typeface="Calibri" panose="020F0502020204030204" pitchFamily="34" charset="0"/>
            </a:rPr>
            <a:t>Service provider approval</a:t>
          </a:r>
          <a:endParaRPr lang="en-US" dirty="0"/>
        </a:p>
      </dgm:t>
    </dgm:pt>
    <dgm:pt modelId="{2D60D503-2711-42C0-9557-C8D2E70ECAEB}" type="parTrans" cxnId="{E321544A-C287-4009-A9D6-70FBCB641DD7}">
      <dgm:prSet/>
      <dgm:spPr/>
      <dgm:t>
        <a:bodyPr/>
        <a:lstStyle/>
        <a:p>
          <a:endParaRPr lang="en-US"/>
        </a:p>
      </dgm:t>
    </dgm:pt>
    <dgm:pt modelId="{A1EF23E1-DCEE-4927-8FBB-30C91343AE88}" type="sibTrans" cxnId="{E321544A-C287-4009-A9D6-70FBCB641DD7}">
      <dgm:prSet/>
      <dgm:spPr/>
      <dgm:t>
        <a:bodyPr/>
        <a:lstStyle/>
        <a:p>
          <a:endParaRPr lang="en-US"/>
        </a:p>
      </dgm:t>
    </dgm:pt>
    <dgm:pt modelId="{9C948ACE-23D8-4065-85F3-2A17644083D6}">
      <dgm:prSet phldrT="[Text]"/>
      <dgm:spPr/>
      <dgm:t>
        <a:bodyPr/>
        <a:lstStyle/>
        <a:p>
          <a:pPr>
            <a:buFont typeface="Wingdings" panose="05000000000000000000" pitchFamily="2" charset="2"/>
            <a:buChar char="v"/>
          </a:pPr>
          <a:r>
            <a:rPr lang="en-US" dirty="0">
              <a:latin typeface="+mj-lt"/>
              <a:ea typeface="Calibri" panose="020F0502020204030204" pitchFamily="34" charset="0"/>
            </a:rPr>
            <a:t>Non-compliance</a:t>
          </a:r>
          <a:endParaRPr lang="en-US" dirty="0"/>
        </a:p>
      </dgm:t>
    </dgm:pt>
    <dgm:pt modelId="{240BFE48-262E-4153-BBF5-2EE278D371F2}" type="parTrans" cxnId="{0B8F54A8-3EAD-48FC-9221-20D255F1B8FD}">
      <dgm:prSet/>
      <dgm:spPr/>
      <dgm:t>
        <a:bodyPr/>
        <a:lstStyle/>
        <a:p>
          <a:endParaRPr lang="en-US"/>
        </a:p>
      </dgm:t>
    </dgm:pt>
    <dgm:pt modelId="{18DA1C5D-3AF8-4466-99FF-F79845660E4C}" type="sibTrans" cxnId="{0B8F54A8-3EAD-48FC-9221-20D255F1B8FD}">
      <dgm:prSet/>
      <dgm:spPr/>
      <dgm:t>
        <a:bodyPr/>
        <a:lstStyle/>
        <a:p>
          <a:endParaRPr lang="en-US"/>
        </a:p>
      </dgm:t>
    </dgm:pt>
    <dgm:pt modelId="{80D88A3C-DB11-4606-8798-E1058C6662D5}">
      <dgm:prSet/>
      <dgm:spPr/>
      <dgm:t>
        <a:bodyPr/>
        <a:lstStyle/>
        <a:p>
          <a:r>
            <a:rPr lang="en-US">
              <a:effectLst/>
              <a:latin typeface="+mj-lt"/>
              <a:ea typeface="Calibri" panose="020F0502020204030204" pitchFamily="34" charset="0"/>
            </a:rPr>
            <a:t>Incomplete cost details</a:t>
          </a:r>
          <a:endParaRPr lang="en-US" dirty="0">
            <a:effectLst/>
            <a:latin typeface="+mj-lt"/>
            <a:ea typeface="Calibri" panose="020F0502020204030204" pitchFamily="34" charset="0"/>
          </a:endParaRPr>
        </a:p>
      </dgm:t>
    </dgm:pt>
    <dgm:pt modelId="{8CF71B9B-39DA-4B55-B649-AA793BB33E93}" type="parTrans" cxnId="{6E1F3AC1-D3EC-4CDB-949F-4C6814F6AEE2}">
      <dgm:prSet/>
      <dgm:spPr/>
      <dgm:t>
        <a:bodyPr/>
        <a:lstStyle/>
        <a:p>
          <a:endParaRPr lang="en-US"/>
        </a:p>
      </dgm:t>
    </dgm:pt>
    <dgm:pt modelId="{240F208C-FA3B-4513-B0E8-7740CE67F844}" type="sibTrans" cxnId="{6E1F3AC1-D3EC-4CDB-949F-4C6814F6AEE2}">
      <dgm:prSet/>
      <dgm:spPr/>
      <dgm:t>
        <a:bodyPr/>
        <a:lstStyle/>
        <a:p>
          <a:endParaRPr lang="en-US"/>
        </a:p>
      </dgm:t>
    </dgm:pt>
    <dgm:pt modelId="{144D3C98-7D54-499A-B537-3DEB52DA0F3E}" type="pres">
      <dgm:prSet presAssocID="{01513CFA-CF0C-4F96-9F98-E3C9697840CF}" presName="Name0" presStyleCnt="0">
        <dgm:presLayoutVars>
          <dgm:dir/>
          <dgm:resizeHandles val="exact"/>
        </dgm:presLayoutVars>
      </dgm:prSet>
      <dgm:spPr/>
    </dgm:pt>
    <dgm:pt modelId="{111895F8-466A-4F44-A41A-A72783CE0AC3}" type="pres">
      <dgm:prSet presAssocID="{01513CFA-CF0C-4F96-9F98-E3C9697840CF}" presName="bkgdShp" presStyleLbl="alignAccFollowNode1" presStyleIdx="0" presStyleCnt="1"/>
      <dgm:spPr/>
    </dgm:pt>
    <dgm:pt modelId="{7153E334-1092-42C6-A981-320C364FBEEB}" type="pres">
      <dgm:prSet presAssocID="{01513CFA-CF0C-4F96-9F98-E3C9697840CF}" presName="linComp" presStyleCnt="0"/>
      <dgm:spPr/>
    </dgm:pt>
    <dgm:pt modelId="{8ECA769D-6561-471C-A410-FB59D24F5913}" type="pres">
      <dgm:prSet presAssocID="{7194EF72-D0F8-49FF-B032-066F99B3C79B}" presName="compNode" presStyleCnt="0"/>
      <dgm:spPr/>
    </dgm:pt>
    <dgm:pt modelId="{FD5CA6A4-2CC4-4F15-B2CE-4095866CB2D5}" type="pres">
      <dgm:prSet presAssocID="{7194EF72-D0F8-49FF-B032-066F99B3C79B}" presName="node" presStyleLbl="node1" presStyleIdx="0" presStyleCnt="3">
        <dgm:presLayoutVars>
          <dgm:bulletEnabled val="1"/>
        </dgm:presLayoutVars>
      </dgm:prSet>
      <dgm:spPr/>
    </dgm:pt>
    <dgm:pt modelId="{7331F3E0-BB93-490E-996F-70945242DE9E}" type="pres">
      <dgm:prSet presAssocID="{7194EF72-D0F8-49FF-B032-066F99B3C79B}" presName="invisiNode" presStyleLbl="node1" presStyleIdx="0" presStyleCnt="3"/>
      <dgm:spPr/>
    </dgm:pt>
    <dgm:pt modelId="{AF35CC23-9CF5-47C9-9BE4-9A06D899E485}" type="pres">
      <dgm:prSet presAssocID="{7194EF72-D0F8-49FF-B032-066F99B3C79B}"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extLst>
        <a:ext uri="{E40237B7-FDA0-4F09-8148-C483321AD2D9}">
          <dgm14:cNvPr xmlns:dgm14="http://schemas.microsoft.com/office/drawing/2010/diagram" id="0" name="" descr="People raising thumbs up"/>
        </a:ext>
      </dgm:extLst>
    </dgm:pt>
    <dgm:pt modelId="{0A35EE57-796F-4DE1-9E13-ACD429353787}" type="pres">
      <dgm:prSet presAssocID="{A1EF23E1-DCEE-4927-8FBB-30C91343AE88}" presName="sibTrans" presStyleLbl="sibTrans2D1" presStyleIdx="0" presStyleCnt="0"/>
      <dgm:spPr/>
    </dgm:pt>
    <dgm:pt modelId="{BF2C14B8-FE04-4530-90D9-D5CB6E014A31}" type="pres">
      <dgm:prSet presAssocID="{9C948ACE-23D8-4065-85F3-2A17644083D6}" presName="compNode" presStyleCnt="0"/>
      <dgm:spPr/>
    </dgm:pt>
    <dgm:pt modelId="{0391455C-28D0-46A6-BF45-495475F09489}" type="pres">
      <dgm:prSet presAssocID="{9C948ACE-23D8-4065-85F3-2A17644083D6}" presName="node" presStyleLbl="node1" presStyleIdx="1" presStyleCnt="3">
        <dgm:presLayoutVars>
          <dgm:bulletEnabled val="1"/>
        </dgm:presLayoutVars>
      </dgm:prSet>
      <dgm:spPr/>
    </dgm:pt>
    <dgm:pt modelId="{8001E6FB-C695-46B7-A988-27A2D41410FF}" type="pres">
      <dgm:prSet presAssocID="{9C948ACE-23D8-4065-85F3-2A17644083D6}" presName="invisiNode" presStyleLbl="node1" presStyleIdx="1" presStyleCnt="3"/>
      <dgm:spPr/>
    </dgm:pt>
    <dgm:pt modelId="{A120F32F-153E-4C33-B418-08D100273BCE}" type="pres">
      <dgm:prSet presAssocID="{9C948ACE-23D8-4065-85F3-2A17644083D6}"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dgm:spPr>
    </dgm:pt>
    <dgm:pt modelId="{14CF54A6-2975-46F0-A627-34FA8D076536}" type="pres">
      <dgm:prSet presAssocID="{18DA1C5D-3AF8-4466-99FF-F79845660E4C}" presName="sibTrans" presStyleLbl="sibTrans2D1" presStyleIdx="0" presStyleCnt="0"/>
      <dgm:spPr/>
    </dgm:pt>
    <dgm:pt modelId="{43800020-CB9A-4930-9275-4B638EABF3AB}" type="pres">
      <dgm:prSet presAssocID="{80D88A3C-DB11-4606-8798-E1058C6662D5}" presName="compNode" presStyleCnt="0"/>
      <dgm:spPr/>
    </dgm:pt>
    <dgm:pt modelId="{D52E467F-494F-4FAD-9712-4A304BA78D70}" type="pres">
      <dgm:prSet presAssocID="{80D88A3C-DB11-4606-8798-E1058C6662D5}" presName="node" presStyleLbl="node1" presStyleIdx="2" presStyleCnt="3" custLinFactNeighborX="7411" custLinFactNeighborY="0">
        <dgm:presLayoutVars>
          <dgm:bulletEnabled val="1"/>
        </dgm:presLayoutVars>
      </dgm:prSet>
      <dgm:spPr/>
    </dgm:pt>
    <dgm:pt modelId="{7DAEDF79-6149-4651-9193-5408D293CADB}" type="pres">
      <dgm:prSet presAssocID="{80D88A3C-DB11-4606-8798-E1058C6662D5}" presName="invisiNode" presStyleLbl="node1" presStyleIdx="2" presStyleCnt="3"/>
      <dgm:spPr/>
    </dgm:pt>
    <dgm:pt modelId="{C246DFFF-9232-4368-96FD-263408B4F60D}" type="pres">
      <dgm:prSet presAssocID="{80D88A3C-DB11-4606-8798-E1058C6662D5}"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dgm:spPr>
    </dgm:pt>
  </dgm:ptLst>
  <dgm:cxnLst>
    <dgm:cxn modelId="{E321544A-C287-4009-A9D6-70FBCB641DD7}" srcId="{01513CFA-CF0C-4F96-9F98-E3C9697840CF}" destId="{7194EF72-D0F8-49FF-B032-066F99B3C79B}" srcOrd="0" destOrd="0" parTransId="{2D60D503-2711-42C0-9557-C8D2E70ECAEB}" sibTransId="{A1EF23E1-DCEE-4927-8FBB-30C91343AE88}"/>
    <dgm:cxn modelId="{44CFDA72-2399-430D-8A0E-2CA273CB9636}" type="presOf" srcId="{18DA1C5D-3AF8-4466-99FF-F79845660E4C}" destId="{14CF54A6-2975-46F0-A627-34FA8D076536}" srcOrd="0" destOrd="0" presId="urn:microsoft.com/office/officeart/2005/8/layout/pList2"/>
    <dgm:cxn modelId="{64C32D78-4738-4E2C-B423-14F92733489E}" type="presOf" srcId="{A1EF23E1-DCEE-4927-8FBB-30C91343AE88}" destId="{0A35EE57-796F-4DE1-9E13-ACD429353787}" srcOrd="0" destOrd="0" presId="urn:microsoft.com/office/officeart/2005/8/layout/pList2"/>
    <dgm:cxn modelId="{0B8F54A8-3EAD-48FC-9221-20D255F1B8FD}" srcId="{01513CFA-CF0C-4F96-9F98-E3C9697840CF}" destId="{9C948ACE-23D8-4065-85F3-2A17644083D6}" srcOrd="1" destOrd="0" parTransId="{240BFE48-262E-4153-BBF5-2EE278D371F2}" sibTransId="{18DA1C5D-3AF8-4466-99FF-F79845660E4C}"/>
    <dgm:cxn modelId="{1E760AB3-5B5C-4450-A642-84E9C46C5F09}" type="presOf" srcId="{01513CFA-CF0C-4F96-9F98-E3C9697840CF}" destId="{144D3C98-7D54-499A-B537-3DEB52DA0F3E}" srcOrd="0" destOrd="0" presId="urn:microsoft.com/office/officeart/2005/8/layout/pList2"/>
    <dgm:cxn modelId="{9BBF6ABF-E19C-44E1-BDA6-E87640C9174B}" type="presOf" srcId="{80D88A3C-DB11-4606-8798-E1058C6662D5}" destId="{D52E467F-494F-4FAD-9712-4A304BA78D70}" srcOrd="0" destOrd="0" presId="urn:microsoft.com/office/officeart/2005/8/layout/pList2"/>
    <dgm:cxn modelId="{6E1F3AC1-D3EC-4CDB-949F-4C6814F6AEE2}" srcId="{01513CFA-CF0C-4F96-9F98-E3C9697840CF}" destId="{80D88A3C-DB11-4606-8798-E1058C6662D5}" srcOrd="2" destOrd="0" parTransId="{8CF71B9B-39DA-4B55-B649-AA793BB33E93}" sibTransId="{240F208C-FA3B-4513-B0E8-7740CE67F844}"/>
    <dgm:cxn modelId="{26ACB2C4-9765-427D-AFCF-0F07F2F82B3F}" type="presOf" srcId="{7194EF72-D0F8-49FF-B032-066F99B3C79B}" destId="{FD5CA6A4-2CC4-4F15-B2CE-4095866CB2D5}" srcOrd="0" destOrd="0" presId="urn:microsoft.com/office/officeart/2005/8/layout/pList2"/>
    <dgm:cxn modelId="{E59411CC-7BC3-4882-83FF-7102841D3AC5}" type="presOf" srcId="{9C948ACE-23D8-4065-85F3-2A17644083D6}" destId="{0391455C-28D0-46A6-BF45-495475F09489}" srcOrd="0" destOrd="0" presId="urn:microsoft.com/office/officeart/2005/8/layout/pList2"/>
    <dgm:cxn modelId="{C5E8D310-19C7-4069-9687-E1CC01A7E7F1}" type="presParOf" srcId="{144D3C98-7D54-499A-B537-3DEB52DA0F3E}" destId="{111895F8-466A-4F44-A41A-A72783CE0AC3}" srcOrd="0" destOrd="0" presId="urn:microsoft.com/office/officeart/2005/8/layout/pList2"/>
    <dgm:cxn modelId="{CDDF3CFE-DBAA-436F-827B-F110B63E6DDB}" type="presParOf" srcId="{144D3C98-7D54-499A-B537-3DEB52DA0F3E}" destId="{7153E334-1092-42C6-A981-320C364FBEEB}" srcOrd="1" destOrd="0" presId="urn:microsoft.com/office/officeart/2005/8/layout/pList2"/>
    <dgm:cxn modelId="{E65FC375-DFF1-42B6-8FB8-43E0E05B49F0}" type="presParOf" srcId="{7153E334-1092-42C6-A981-320C364FBEEB}" destId="{8ECA769D-6561-471C-A410-FB59D24F5913}" srcOrd="0" destOrd="0" presId="urn:microsoft.com/office/officeart/2005/8/layout/pList2"/>
    <dgm:cxn modelId="{C87EBCB7-98F9-4630-818C-25F911D67DFA}" type="presParOf" srcId="{8ECA769D-6561-471C-A410-FB59D24F5913}" destId="{FD5CA6A4-2CC4-4F15-B2CE-4095866CB2D5}" srcOrd="0" destOrd="0" presId="urn:microsoft.com/office/officeart/2005/8/layout/pList2"/>
    <dgm:cxn modelId="{FB57F7AF-F2D6-4B85-BDD0-564F667679CB}" type="presParOf" srcId="{8ECA769D-6561-471C-A410-FB59D24F5913}" destId="{7331F3E0-BB93-490E-996F-70945242DE9E}" srcOrd="1" destOrd="0" presId="urn:microsoft.com/office/officeart/2005/8/layout/pList2"/>
    <dgm:cxn modelId="{920E297C-CDEA-4B77-85C3-4FEAA6975EBA}" type="presParOf" srcId="{8ECA769D-6561-471C-A410-FB59D24F5913}" destId="{AF35CC23-9CF5-47C9-9BE4-9A06D899E485}" srcOrd="2" destOrd="0" presId="urn:microsoft.com/office/officeart/2005/8/layout/pList2"/>
    <dgm:cxn modelId="{869A09A0-40D1-4EE8-93F8-E6781E623DBD}" type="presParOf" srcId="{7153E334-1092-42C6-A981-320C364FBEEB}" destId="{0A35EE57-796F-4DE1-9E13-ACD429353787}" srcOrd="1" destOrd="0" presId="urn:microsoft.com/office/officeart/2005/8/layout/pList2"/>
    <dgm:cxn modelId="{EDD44568-3BCD-4805-B250-8313154C8BCC}" type="presParOf" srcId="{7153E334-1092-42C6-A981-320C364FBEEB}" destId="{BF2C14B8-FE04-4530-90D9-D5CB6E014A31}" srcOrd="2" destOrd="0" presId="urn:microsoft.com/office/officeart/2005/8/layout/pList2"/>
    <dgm:cxn modelId="{564F669C-DC21-42EF-B915-785EAC2D7B5E}" type="presParOf" srcId="{BF2C14B8-FE04-4530-90D9-D5CB6E014A31}" destId="{0391455C-28D0-46A6-BF45-495475F09489}" srcOrd="0" destOrd="0" presId="urn:microsoft.com/office/officeart/2005/8/layout/pList2"/>
    <dgm:cxn modelId="{AF48F9BF-CB86-49C5-BAEE-1AA059EDF85E}" type="presParOf" srcId="{BF2C14B8-FE04-4530-90D9-D5CB6E014A31}" destId="{8001E6FB-C695-46B7-A988-27A2D41410FF}" srcOrd="1" destOrd="0" presId="urn:microsoft.com/office/officeart/2005/8/layout/pList2"/>
    <dgm:cxn modelId="{711B9D18-8D2B-4255-B034-254A89A18B68}" type="presParOf" srcId="{BF2C14B8-FE04-4530-90D9-D5CB6E014A31}" destId="{A120F32F-153E-4C33-B418-08D100273BCE}" srcOrd="2" destOrd="0" presId="urn:microsoft.com/office/officeart/2005/8/layout/pList2"/>
    <dgm:cxn modelId="{F80A881F-7593-4683-BD9A-F2A33E0DCE07}" type="presParOf" srcId="{7153E334-1092-42C6-A981-320C364FBEEB}" destId="{14CF54A6-2975-46F0-A627-34FA8D076536}" srcOrd="3" destOrd="0" presId="urn:microsoft.com/office/officeart/2005/8/layout/pList2"/>
    <dgm:cxn modelId="{FA49DBE9-75B3-4CF3-8061-8DC66D103BD7}" type="presParOf" srcId="{7153E334-1092-42C6-A981-320C364FBEEB}" destId="{43800020-CB9A-4930-9275-4B638EABF3AB}" srcOrd="4" destOrd="0" presId="urn:microsoft.com/office/officeart/2005/8/layout/pList2"/>
    <dgm:cxn modelId="{D495F3D3-948E-4B68-BEE3-2A5E23C3AD00}" type="presParOf" srcId="{43800020-CB9A-4930-9275-4B638EABF3AB}" destId="{D52E467F-494F-4FAD-9712-4A304BA78D70}" srcOrd="0" destOrd="0" presId="urn:microsoft.com/office/officeart/2005/8/layout/pList2"/>
    <dgm:cxn modelId="{5CD515E6-5826-429B-B538-283D86F7D876}" type="presParOf" srcId="{43800020-CB9A-4930-9275-4B638EABF3AB}" destId="{7DAEDF79-6149-4651-9193-5408D293CADB}" srcOrd="1" destOrd="0" presId="urn:microsoft.com/office/officeart/2005/8/layout/pList2"/>
    <dgm:cxn modelId="{599966AF-2F70-49EA-BEF8-5403AEDC6079}" type="presParOf" srcId="{43800020-CB9A-4930-9275-4B638EABF3AB}" destId="{C246DFFF-9232-4368-96FD-263408B4F60D}"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04F5E1-A581-420A-9014-D1C6501E6294}" type="doc">
      <dgm:prSet loTypeId="urn:microsoft.com/office/officeart/2005/8/layout/pList1" loCatId="list" qsTypeId="urn:microsoft.com/office/officeart/2005/8/quickstyle/simple1" qsCatId="simple" csTypeId="urn:microsoft.com/office/officeart/2005/8/colors/colorful2" csCatId="colorful" phldr="1"/>
      <dgm:spPr/>
      <dgm:t>
        <a:bodyPr/>
        <a:lstStyle/>
        <a:p>
          <a:endParaRPr lang="en-US"/>
        </a:p>
      </dgm:t>
    </dgm:pt>
    <dgm:pt modelId="{747452AE-DAB6-4B4A-A804-1D7E51161932}">
      <dgm:prSet phldrT="[Text]"/>
      <dgm:spPr/>
      <dgm:t>
        <a:bodyPr/>
        <a:lstStyle/>
        <a:p>
          <a:r>
            <a:rPr lang="en-US" dirty="0"/>
            <a:t>Determination of eligibility</a:t>
          </a:r>
        </a:p>
      </dgm:t>
    </dgm:pt>
    <dgm:pt modelId="{3ADE7A5B-3999-4D37-B408-AAB8A87B59F5}" type="parTrans" cxnId="{9E89CED3-87BA-4506-A170-D557CE45DB8E}">
      <dgm:prSet/>
      <dgm:spPr/>
      <dgm:t>
        <a:bodyPr/>
        <a:lstStyle/>
        <a:p>
          <a:endParaRPr lang="en-US"/>
        </a:p>
      </dgm:t>
    </dgm:pt>
    <dgm:pt modelId="{19D7BAAF-5444-4BA1-8FDA-1EB4FD4F62BB}" type="sibTrans" cxnId="{9E89CED3-87BA-4506-A170-D557CE45DB8E}">
      <dgm:prSet/>
      <dgm:spPr/>
      <dgm:t>
        <a:bodyPr/>
        <a:lstStyle/>
        <a:p>
          <a:endParaRPr lang="en-US"/>
        </a:p>
      </dgm:t>
    </dgm:pt>
    <dgm:pt modelId="{AC8FD09F-9ED6-4649-8889-66EAF79C4673}">
      <dgm:prSet phldrT="[Text]"/>
      <dgm:spPr/>
      <dgm:t>
        <a:bodyPr/>
        <a:lstStyle/>
        <a:p>
          <a:r>
            <a:rPr lang="en-US" dirty="0"/>
            <a:t>Calculation of discounts</a:t>
          </a:r>
        </a:p>
      </dgm:t>
    </dgm:pt>
    <dgm:pt modelId="{6723A3EA-8A4F-4025-A0FF-AF63AC68D244}" type="parTrans" cxnId="{29F119DC-B829-480A-8CCD-845D120B5F03}">
      <dgm:prSet/>
      <dgm:spPr/>
      <dgm:t>
        <a:bodyPr/>
        <a:lstStyle/>
        <a:p>
          <a:endParaRPr lang="en-US"/>
        </a:p>
      </dgm:t>
    </dgm:pt>
    <dgm:pt modelId="{22AE94A4-8B16-44F9-8919-8C0204734C64}" type="sibTrans" cxnId="{29F119DC-B829-480A-8CCD-845D120B5F03}">
      <dgm:prSet/>
      <dgm:spPr/>
      <dgm:t>
        <a:bodyPr/>
        <a:lstStyle/>
        <a:p>
          <a:endParaRPr lang="en-US"/>
        </a:p>
      </dgm:t>
    </dgm:pt>
    <dgm:pt modelId="{9191E0EC-3FD5-4DB6-8D51-FF1528581A75}">
      <dgm:prSet phldrT="[Text]"/>
      <dgm:spPr/>
      <dgm:t>
        <a:bodyPr/>
        <a:lstStyle/>
        <a:p>
          <a:r>
            <a:rPr lang="en-US" dirty="0"/>
            <a:t>Application process</a:t>
          </a:r>
        </a:p>
      </dgm:t>
    </dgm:pt>
    <dgm:pt modelId="{5C36AA3D-442E-46A2-A36D-61622F31F16C}" type="parTrans" cxnId="{8031B487-949B-40F9-9078-6BBD54CF5691}">
      <dgm:prSet/>
      <dgm:spPr/>
      <dgm:t>
        <a:bodyPr/>
        <a:lstStyle/>
        <a:p>
          <a:endParaRPr lang="en-US"/>
        </a:p>
      </dgm:t>
    </dgm:pt>
    <dgm:pt modelId="{4E4184E3-0905-4C75-9FA2-56C20B178CCD}" type="sibTrans" cxnId="{8031B487-949B-40F9-9078-6BBD54CF5691}">
      <dgm:prSet/>
      <dgm:spPr/>
      <dgm:t>
        <a:bodyPr/>
        <a:lstStyle/>
        <a:p>
          <a:endParaRPr lang="en-US"/>
        </a:p>
      </dgm:t>
    </dgm:pt>
    <dgm:pt modelId="{CC9C1E16-1644-4E7D-82DB-BC938682DE28}">
      <dgm:prSet phldrT="[Text]"/>
      <dgm:spPr/>
      <dgm:t>
        <a:bodyPr/>
        <a:lstStyle/>
        <a:p>
          <a:r>
            <a:rPr lang="en-US" dirty="0"/>
            <a:t>Compliance</a:t>
          </a:r>
        </a:p>
      </dgm:t>
    </dgm:pt>
    <dgm:pt modelId="{69CA474A-8448-4326-9FBE-64324CC27D3B}" type="parTrans" cxnId="{EAAC012E-BD98-451A-BD25-3215ED41DACF}">
      <dgm:prSet/>
      <dgm:spPr/>
      <dgm:t>
        <a:bodyPr/>
        <a:lstStyle/>
        <a:p>
          <a:endParaRPr lang="en-US"/>
        </a:p>
      </dgm:t>
    </dgm:pt>
    <dgm:pt modelId="{30DD815B-34F2-4ADD-AC37-68FB11456CA3}" type="sibTrans" cxnId="{EAAC012E-BD98-451A-BD25-3215ED41DACF}">
      <dgm:prSet/>
      <dgm:spPr/>
      <dgm:t>
        <a:bodyPr/>
        <a:lstStyle/>
        <a:p>
          <a:endParaRPr lang="en-US"/>
        </a:p>
      </dgm:t>
    </dgm:pt>
    <dgm:pt modelId="{79F98530-EA35-433D-B589-84C8C76F2E8B}" type="pres">
      <dgm:prSet presAssocID="{0E04F5E1-A581-420A-9014-D1C6501E6294}" presName="Name0" presStyleCnt="0">
        <dgm:presLayoutVars>
          <dgm:dir/>
          <dgm:resizeHandles val="exact"/>
        </dgm:presLayoutVars>
      </dgm:prSet>
      <dgm:spPr/>
    </dgm:pt>
    <dgm:pt modelId="{B6B3AE9B-A928-4669-A01C-C060F95762D1}" type="pres">
      <dgm:prSet presAssocID="{747452AE-DAB6-4B4A-A804-1D7E51161932}" presName="compNode" presStyleCnt="0"/>
      <dgm:spPr/>
    </dgm:pt>
    <dgm:pt modelId="{1B79DEB6-DD18-493E-8F79-6B4552192BA9}" type="pres">
      <dgm:prSet presAssocID="{747452AE-DAB6-4B4A-A804-1D7E51161932}"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1A9B4FDE-2F5A-48A9-8951-6671B9EE8AC0}" type="pres">
      <dgm:prSet presAssocID="{747452AE-DAB6-4B4A-A804-1D7E51161932}" presName="textRect" presStyleLbl="revTx" presStyleIdx="0" presStyleCnt="4">
        <dgm:presLayoutVars>
          <dgm:bulletEnabled val="1"/>
        </dgm:presLayoutVars>
      </dgm:prSet>
      <dgm:spPr/>
    </dgm:pt>
    <dgm:pt modelId="{CDF9819C-0D56-4101-BFA9-F3E91B9F33D6}" type="pres">
      <dgm:prSet presAssocID="{19D7BAAF-5444-4BA1-8FDA-1EB4FD4F62BB}" presName="sibTrans" presStyleLbl="sibTrans2D1" presStyleIdx="0" presStyleCnt="0"/>
      <dgm:spPr/>
    </dgm:pt>
    <dgm:pt modelId="{048308E9-14FF-4073-B213-1AC0008D7626}" type="pres">
      <dgm:prSet presAssocID="{AC8FD09F-9ED6-4649-8889-66EAF79C4673}" presName="compNode" presStyleCnt="0"/>
      <dgm:spPr/>
    </dgm:pt>
    <dgm:pt modelId="{5AE7562C-D9CE-43E4-AEF8-A822B28B4F8A}" type="pres">
      <dgm:prSet presAssocID="{AC8FD09F-9ED6-4649-8889-66EAF79C4673}" presName="pict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Calculator and notepad"/>
        </a:ext>
      </dgm:extLst>
    </dgm:pt>
    <dgm:pt modelId="{043E332A-6903-4C52-B529-0829C4C2DDE2}" type="pres">
      <dgm:prSet presAssocID="{AC8FD09F-9ED6-4649-8889-66EAF79C4673}" presName="textRect" presStyleLbl="revTx" presStyleIdx="1" presStyleCnt="4">
        <dgm:presLayoutVars>
          <dgm:bulletEnabled val="1"/>
        </dgm:presLayoutVars>
      </dgm:prSet>
      <dgm:spPr/>
    </dgm:pt>
    <dgm:pt modelId="{47B35CFB-E3A5-41DB-ACAD-C06AAD6105A5}" type="pres">
      <dgm:prSet presAssocID="{22AE94A4-8B16-44F9-8919-8C0204734C64}" presName="sibTrans" presStyleLbl="sibTrans2D1" presStyleIdx="0" presStyleCnt="0"/>
      <dgm:spPr/>
    </dgm:pt>
    <dgm:pt modelId="{A4238483-8E53-429B-A2CA-88058091E860}" type="pres">
      <dgm:prSet presAssocID="{9191E0EC-3FD5-4DB6-8D51-FF1528581A75}" presName="compNode" presStyleCnt="0"/>
      <dgm:spPr/>
    </dgm:pt>
    <dgm:pt modelId="{94A32F67-CD67-4A02-A2DC-BE4F28EC8C77}" type="pres">
      <dgm:prSet presAssocID="{9191E0EC-3FD5-4DB6-8D51-FF1528581A75}" presName="pict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 modelId="{C6DF0E85-F867-40B3-A4AC-D024383A341C}" type="pres">
      <dgm:prSet presAssocID="{9191E0EC-3FD5-4DB6-8D51-FF1528581A75}" presName="textRect" presStyleLbl="revTx" presStyleIdx="2" presStyleCnt="4">
        <dgm:presLayoutVars>
          <dgm:bulletEnabled val="1"/>
        </dgm:presLayoutVars>
      </dgm:prSet>
      <dgm:spPr/>
    </dgm:pt>
    <dgm:pt modelId="{1D704C1D-49B9-43A8-9DE8-CB35F0749014}" type="pres">
      <dgm:prSet presAssocID="{4E4184E3-0905-4C75-9FA2-56C20B178CCD}" presName="sibTrans" presStyleLbl="sibTrans2D1" presStyleIdx="0" presStyleCnt="0"/>
      <dgm:spPr/>
    </dgm:pt>
    <dgm:pt modelId="{87842C33-07B8-4F9C-AD86-AAFB560D65ED}" type="pres">
      <dgm:prSet presAssocID="{CC9C1E16-1644-4E7D-82DB-BC938682DE28}" presName="compNode" presStyleCnt="0"/>
      <dgm:spPr/>
    </dgm:pt>
    <dgm:pt modelId="{54DAD36C-B972-42D4-BA18-425A2DE8C612}" type="pres">
      <dgm:prSet presAssocID="{CC9C1E16-1644-4E7D-82DB-BC938682DE28}" presName="pictRect"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3000" r="-53000"/>
          </a:stretch>
        </a:blipFill>
      </dgm:spPr>
    </dgm:pt>
    <dgm:pt modelId="{41438A21-3FD3-419A-A9C2-1AEDA680C7A5}" type="pres">
      <dgm:prSet presAssocID="{CC9C1E16-1644-4E7D-82DB-BC938682DE28}" presName="textRect" presStyleLbl="revTx" presStyleIdx="3" presStyleCnt="4">
        <dgm:presLayoutVars>
          <dgm:bulletEnabled val="1"/>
        </dgm:presLayoutVars>
      </dgm:prSet>
      <dgm:spPr/>
    </dgm:pt>
  </dgm:ptLst>
  <dgm:cxnLst>
    <dgm:cxn modelId="{252B4015-B99E-4A87-8750-0AB2CABCF9FE}" type="presOf" srcId="{0E04F5E1-A581-420A-9014-D1C6501E6294}" destId="{79F98530-EA35-433D-B589-84C8C76F2E8B}" srcOrd="0" destOrd="0" presId="urn:microsoft.com/office/officeart/2005/8/layout/pList1"/>
    <dgm:cxn modelId="{EAAC012E-BD98-451A-BD25-3215ED41DACF}" srcId="{0E04F5E1-A581-420A-9014-D1C6501E6294}" destId="{CC9C1E16-1644-4E7D-82DB-BC938682DE28}" srcOrd="3" destOrd="0" parTransId="{69CA474A-8448-4326-9FBE-64324CC27D3B}" sibTransId="{30DD815B-34F2-4ADD-AC37-68FB11456CA3}"/>
    <dgm:cxn modelId="{6FB07B6C-F778-4327-B64E-F4BBF2ED00F1}" type="presOf" srcId="{AC8FD09F-9ED6-4649-8889-66EAF79C4673}" destId="{043E332A-6903-4C52-B529-0829C4C2DDE2}" srcOrd="0" destOrd="0" presId="urn:microsoft.com/office/officeart/2005/8/layout/pList1"/>
    <dgm:cxn modelId="{C02A7F51-82F0-43A4-92BC-8FDE9E3E3976}" type="presOf" srcId="{19D7BAAF-5444-4BA1-8FDA-1EB4FD4F62BB}" destId="{CDF9819C-0D56-4101-BFA9-F3E91B9F33D6}" srcOrd="0" destOrd="0" presId="urn:microsoft.com/office/officeart/2005/8/layout/pList1"/>
    <dgm:cxn modelId="{8031B487-949B-40F9-9078-6BBD54CF5691}" srcId="{0E04F5E1-A581-420A-9014-D1C6501E6294}" destId="{9191E0EC-3FD5-4DB6-8D51-FF1528581A75}" srcOrd="2" destOrd="0" parTransId="{5C36AA3D-442E-46A2-A36D-61622F31F16C}" sibTransId="{4E4184E3-0905-4C75-9FA2-56C20B178CCD}"/>
    <dgm:cxn modelId="{8B72D490-40D8-4BD3-AF43-556D920D9DB1}" type="presOf" srcId="{4E4184E3-0905-4C75-9FA2-56C20B178CCD}" destId="{1D704C1D-49B9-43A8-9DE8-CB35F0749014}" srcOrd="0" destOrd="0" presId="urn:microsoft.com/office/officeart/2005/8/layout/pList1"/>
    <dgm:cxn modelId="{79175496-149E-43C9-98B0-C8214E54C93D}" type="presOf" srcId="{CC9C1E16-1644-4E7D-82DB-BC938682DE28}" destId="{41438A21-3FD3-419A-A9C2-1AEDA680C7A5}" srcOrd="0" destOrd="0" presId="urn:microsoft.com/office/officeart/2005/8/layout/pList1"/>
    <dgm:cxn modelId="{6393DDA2-4356-4001-B5B2-4BFC26772F3D}" type="presOf" srcId="{747452AE-DAB6-4B4A-A804-1D7E51161932}" destId="{1A9B4FDE-2F5A-48A9-8951-6671B9EE8AC0}" srcOrd="0" destOrd="0" presId="urn:microsoft.com/office/officeart/2005/8/layout/pList1"/>
    <dgm:cxn modelId="{17C7EDA5-3D5A-4057-9181-A284333FBFE7}" type="presOf" srcId="{22AE94A4-8B16-44F9-8919-8C0204734C64}" destId="{47B35CFB-E3A5-41DB-ACAD-C06AAD6105A5}" srcOrd="0" destOrd="0" presId="urn:microsoft.com/office/officeart/2005/8/layout/pList1"/>
    <dgm:cxn modelId="{9E89CED3-87BA-4506-A170-D557CE45DB8E}" srcId="{0E04F5E1-A581-420A-9014-D1C6501E6294}" destId="{747452AE-DAB6-4B4A-A804-1D7E51161932}" srcOrd="0" destOrd="0" parTransId="{3ADE7A5B-3999-4D37-B408-AAB8A87B59F5}" sibTransId="{19D7BAAF-5444-4BA1-8FDA-1EB4FD4F62BB}"/>
    <dgm:cxn modelId="{29F119DC-B829-480A-8CCD-845D120B5F03}" srcId="{0E04F5E1-A581-420A-9014-D1C6501E6294}" destId="{AC8FD09F-9ED6-4649-8889-66EAF79C4673}" srcOrd="1" destOrd="0" parTransId="{6723A3EA-8A4F-4025-A0FF-AF63AC68D244}" sibTransId="{22AE94A4-8B16-44F9-8919-8C0204734C64}"/>
    <dgm:cxn modelId="{81F8AEF9-0303-46C7-9D51-54431173892F}" type="presOf" srcId="{9191E0EC-3FD5-4DB6-8D51-FF1528581A75}" destId="{C6DF0E85-F867-40B3-A4AC-D024383A341C}" srcOrd="0" destOrd="0" presId="urn:microsoft.com/office/officeart/2005/8/layout/pList1"/>
    <dgm:cxn modelId="{D8B0F6E3-A822-4DE5-8A37-2DA200C6BDEA}" type="presParOf" srcId="{79F98530-EA35-433D-B589-84C8C76F2E8B}" destId="{B6B3AE9B-A928-4669-A01C-C060F95762D1}" srcOrd="0" destOrd="0" presId="urn:microsoft.com/office/officeart/2005/8/layout/pList1"/>
    <dgm:cxn modelId="{CB2A22CC-8B97-49F9-BAE7-FAE2A323D361}" type="presParOf" srcId="{B6B3AE9B-A928-4669-A01C-C060F95762D1}" destId="{1B79DEB6-DD18-493E-8F79-6B4552192BA9}" srcOrd="0" destOrd="0" presId="urn:microsoft.com/office/officeart/2005/8/layout/pList1"/>
    <dgm:cxn modelId="{69A35082-6C54-4D47-AEBE-F910345796F5}" type="presParOf" srcId="{B6B3AE9B-A928-4669-A01C-C060F95762D1}" destId="{1A9B4FDE-2F5A-48A9-8951-6671B9EE8AC0}" srcOrd="1" destOrd="0" presId="urn:microsoft.com/office/officeart/2005/8/layout/pList1"/>
    <dgm:cxn modelId="{A95A85DD-B119-46ED-9F80-BBCC7BD4F677}" type="presParOf" srcId="{79F98530-EA35-433D-B589-84C8C76F2E8B}" destId="{CDF9819C-0D56-4101-BFA9-F3E91B9F33D6}" srcOrd="1" destOrd="0" presId="urn:microsoft.com/office/officeart/2005/8/layout/pList1"/>
    <dgm:cxn modelId="{1F8668DF-C123-4C87-ACD2-20CF647B7804}" type="presParOf" srcId="{79F98530-EA35-433D-B589-84C8C76F2E8B}" destId="{048308E9-14FF-4073-B213-1AC0008D7626}" srcOrd="2" destOrd="0" presId="urn:microsoft.com/office/officeart/2005/8/layout/pList1"/>
    <dgm:cxn modelId="{F74B7093-098C-48DB-B2B6-388E38AEBB8F}" type="presParOf" srcId="{048308E9-14FF-4073-B213-1AC0008D7626}" destId="{5AE7562C-D9CE-43E4-AEF8-A822B28B4F8A}" srcOrd="0" destOrd="0" presId="urn:microsoft.com/office/officeart/2005/8/layout/pList1"/>
    <dgm:cxn modelId="{A9FC93D8-EED2-409D-B5D7-2C38A18F03CB}" type="presParOf" srcId="{048308E9-14FF-4073-B213-1AC0008D7626}" destId="{043E332A-6903-4C52-B529-0829C4C2DDE2}" srcOrd="1" destOrd="0" presId="urn:microsoft.com/office/officeart/2005/8/layout/pList1"/>
    <dgm:cxn modelId="{A66F77F0-8622-4BE7-B0D0-0A77AA916A0A}" type="presParOf" srcId="{79F98530-EA35-433D-B589-84C8C76F2E8B}" destId="{47B35CFB-E3A5-41DB-ACAD-C06AAD6105A5}" srcOrd="3" destOrd="0" presId="urn:microsoft.com/office/officeart/2005/8/layout/pList1"/>
    <dgm:cxn modelId="{85A5D6FF-6927-4D0F-BE24-220BE283354F}" type="presParOf" srcId="{79F98530-EA35-433D-B589-84C8C76F2E8B}" destId="{A4238483-8E53-429B-A2CA-88058091E860}" srcOrd="4" destOrd="0" presId="urn:microsoft.com/office/officeart/2005/8/layout/pList1"/>
    <dgm:cxn modelId="{1C2897AF-19FA-49E6-B0E6-FC6791AA72B9}" type="presParOf" srcId="{A4238483-8E53-429B-A2CA-88058091E860}" destId="{94A32F67-CD67-4A02-A2DC-BE4F28EC8C77}" srcOrd="0" destOrd="0" presId="urn:microsoft.com/office/officeart/2005/8/layout/pList1"/>
    <dgm:cxn modelId="{B63D2DC3-514A-46BF-9878-FCCB00E02F30}" type="presParOf" srcId="{A4238483-8E53-429B-A2CA-88058091E860}" destId="{C6DF0E85-F867-40B3-A4AC-D024383A341C}" srcOrd="1" destOrd="0" presId="urn:microsoft.com/office/officeart/2005/8/layout/pList1"/>
    <dgm:cxn modelId="{5B8823B3-D022-4E7C-99A6-464B86F5F220}" type="presParOf" srcId="{79F98530-EA35-433D-B589-84C8C76F2E8B}" destId="{1D704C1D-49B9-43A8-9DE8-CB35F0749014}" srcOrd="5" destOrd="0" presId="urn:microsoft.com/office/officeart/2005/8/layout/pList1"/>
    <dgm:cxn modelId="{85D6C3A8-FB26-40F0-8CBE-B0228AAA432A}" type="presParOf" srcId="{79F98530-EA35-433D-B589-84C8C76F2E8B}" destId="{87842C33-07B8-4F9C-AD86-AAFB560D65ED}" srcOrd="6" destOrd="0" presId="urn:microsoft.com/office/officeart/2005/8/layout/pList1"/>
    <dgm:cxn modelId="{F029CC1E-23F8-41CD-A93E-1BE8B1B17C86}" type="presParOf" srcId="{87842C33-07B8-4F9C-AD86-AAFB560D65ED}" destId="{54DAD36C-B972-42D4-BA18-425A2DE8C612}" srcOrd="0" destOrd="0" presId="urn:microsoft.com/office/officeart/2005/8/layout/pList1"/>
    <dgm:cxn modelId="{3C68718B-C336-48BF-AC3C-6C8FB9D4EA1C}" type="presParOf" srcId="{87842C33-07B8-4F9C-AD86-AAFB560D65ED}" destId="{41438A21-3FD3-419A-A9C2-1AEDA680C7A5}"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9D7D1F-3F25-481A-B6B9-E856B3405C35}"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n-US"/>
        </a:p>
      </dgm:t>
    </dgm:pt>
    <dgm:pt modelId="{DBDF7ED7-730C-4624-9AB3-0EA503D04205}">
      <dgm:prSet phldrT="[Text]"/>
      <dgm:spPr/>
      <dgm:t>
        <a:bodyPr/>
        <a:lstStyle/>
        <a:p>
          <a:r>
            <a:rPr lang="en-US" dirty="0"/>
            <a:t>Data Transmission Services</a:t>
          </a:r>
        </a:p>
      </dgm:t>
    </dgm:pt>
    <dgm:pt modelId="{9F9F7592-D309-4836-951E-3E516A8CA5B2}" type="sibTrans" cxnId="{6E31C54A-27B2-4AC5-92CA-2A1518CD5B8A}">
      <dgm:prSet/>
      <dgm:spPr/>
      <dgm:t>
        <a:bodyPr/>
        <a:lstStyle/>
        <a:p>
          <a:endParaRPr lang="en-US"/>
        </a:p>
      </dgm:t>
    </dgm:pt>
    <dgm:pt modelId="{F976F9A0-F200-48C4-8D10-9045E0B116E0}" type="parTrans" cxnId="{6E31C54A-27B2-4AC5-92CA-2A1518CD5B8A}">
      <dgm:prSet/>
      <dgm:spPr/>
      <dgm:t>
        <a:bodyPr/>
        <a:lstStyle/>
        <a:p>
          <a:endParaRPr lang="en-US"/>
        </a:p>
      </dgm:t>
    </dgm:pt>
    <dgm:pt modelId="{D76B3D19-8855-4469-A063-A61786751FB2}">
      <dgm:prSet phldrT="[Text]"/>
      <dgm:spPr/>
      <dgm:t>
        <a:bodyPr/>
        <a:lstStyle/>
        <a:p>
          <a:r>
            <a:rPr lang="en-US" dirty="0"/>
            <a:t>Internet Access</a:t>
          </a:r>
        </a:p>
      </dgm:t>
    </dgm:pt>
    <dgm:pt modelId="{63E55B53-B246-49BC-9FA2-D9E0D78D3581}" type="sibTrans" cxnId="{409DCC8B-CDC1-4336-A8E3-73044F935A4F}">
      <dgm:prSet/>
      <dgm:spPr/>
      <dgm:t>
        <a:bodyPr/>
        <a:lstStyle/>
        <a:p>
          <a:endParaRPr lang="en-US"/>
        </a:p>
      </dgm:t>
    </dgm:pt>
    <dgm:pt modelId="{F7DB5854-5574-4924-BCC3-13BAB15306F9}" type="parTrans" cxnId="{409DCC8B-CDC1-4336-A8E3-73044F935A4F}">
      <dgm:prSet/>
      <dgm:spPr/>
      <dgm:t>
        <a:bodyPr/>
        <a:lstStyle/>
        <a:p>
          <a:endParaRPr lang="en-US"/>
        </a:p>
      </dgm:t>
    </dgm:pt>
    <dgm:pt modelId="{4CE7D45C-C2FE-4E3F-BBAC-8DA9BB101A74}">
      <dgm:prSet phldrT="[Text]"/>
      <dgm:spPr/>
      <dgm:t>
        <a:bodyPr/>
        <a:lstStyle/>
        <a:p>
          <a:r>
            <a:rPr lang="en-US" dirty="0"/>
            <a:t>Integrated Services Digital Network</a:t>
          </a:r>
        </a:p>
      </dgm:t>
    </dgm:pt>
    <dgm:pt modelId="{8A4197A8-BB1B-4AE9-95C7-45DB19512F10}" type="parTrans" cxnId="{9DCDC12D-C572-4854-82BC-774DB151649D}">
      <dgm:prSet/>
      <dgm:spPr/>
      <dgm:t>
        <a:bodyPr/>
        <a:lstStyle/>
        <a:p>
          <a:endParaRPr lang="en-US"/>
        </a:p>
      </dgm:t>
    </dgm:pt>
    <dgm:pt modelId="{A268AFFE-7080-44BB-BB1C-FC789444A551}" type="sibTrans" cxnId="{9DCDC12D-C572-4854-82BC-774DB151649D}">
      <dgm:prSet/>
      <dgm:spPr/>
      <dgm:t>
        <a:bodyPr/>
        <a:lstStyle/>
        <a:p>
          <a:endParaRPr lang="en-US"/>
        </a:p>
      </dgm:t>
    </dgm:pt>
    <dgm:pt modelId="{CAAD14FB-007A-4141-8CE1-449B455D97C5}" type="pres">
      <dgm:prSet presAssocID="{D99D7D1F-3F25-481A-B6B9-E856B3405C35}" presName="linearFlow" presStyleCnt="0">
        <dgm:presLayoutVars>
          <dgm:dir/>
          <dgm:resizeHandles val="exact"/>
        </dgm:presLayoutVars>
      </dgm:prSet>
      <dgm:spPr/>
    </dgm:pt>
    <dgm:pt modelId="{5ABAB935-54F2-4263-ABAA-0AEB0D6F7006}" type="pres">
      <dgm:prSet presAssocID="{D76B3D19-8855-4469-A063-A61786751FB2}" presName="composite" presStyleCnt="0"/>
      <dgm:spPr/>
    </dgm:pt>
    <dgm:pt modelId="{7FB168E3-41C2-4717-929B-875411338EFB}" type="pres">
      <dgm:prSet presAssocID="{D76B3D19-8855-4469-A063-A61786751FB2}"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Lines joining to the end to form a curve"/>
        </a:ext>
      </dgm:extLst>
    </dgm:pt>
    <dgm:pt modelId="{81F7AD5D-CC2D-4881-BF4E-81576949C0E0}" type="pres">
      <dgm:prSet presAssocID="{D76B3D19-8855-4469-A063-A61786751FB2}" presName="txShp" presStyleLbl="node1" presStyleIdx="0" presStyleCnt="3">
        <dgm:presLayoutVars>
          <dgm:bulletEnabled val="1"/>
        </dgm:presLayoutVars>
      </dgm:prSet>
      <dgm:spPr/>
    </dgm:pt>
    <dgm:pt modelId="{33D177EB-7DAA-48FB-85D7-FF0E3E267C67}" type="pres">
      <dgm:prSet presAssocID="{63E55B53-B246-49BC-9FA2-D9E0D78D3581}" presName="spacing" presStyleCnt="0"/>
      <dgm:spPr/>
    </dgm:pt>
    <dgm:pt modelId="{2D437B86-EC03-4D69-AED5-B0598248A7D7}" type="pres">
      <dgm:prSet presAssocID="{DBDF7ED7-730C-4624-9AB3-0EA503D04205}" presName="composite" presStyleCnt="0"/>
      <dgm:spPr/>
    </dgm:pt>
    <dgm:pt modelId="{D0C09CE8-E62A-4200-A00D-4B77F6782C01}" type="pres">
      <dgm:prSet presAssocID="{DBDF7ED7-730C-4624-9AB3-0EA503D04205}"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Digital numbers and graphs"/>
        </a:ext>
      </dgm:extLst>
    </dgm:pt>
    <dgm:pt modelId="{6DDCD697-1505-4ACE-ABEC-3E7C72BBE470}" type="pres">
      <dgm:prSet presAssocID="{DBDF7ED7-730C-4624-9AB3-0EA503D04205}" presName="txShp" presStyleLbl="node1" presStyleIdx="1" presStyleCnt="3">
        <dgm:presLayoutVars>
          <dgm:bulletEnabled val="1"/>
        </dgm:presLayoutVars>
      </dgm:prSet>
      <dgm:spPr/>
    </dgm:pt>
    <dgm:pt modelId="{7F977A84-B83E-4D6F-8452-570D7B8C54E3}" type="pres">
      <dgm:prSet presAssocID="{9F9F7592-D309-4836-951E-3E516A8CA5B2}" presName="spacing" presStyleCnt="0"/>
      <dgm:spPr/>
    </dgm:pt>
    <dgm:pt modelId="{CE95E17F-10D4-472E-9FB2-3DC3A28728E8}" type="pres">
      <dgm:prSet presAssocID="{4CE7D45C-C2FE-4E3F-BBAC-8DA9BB101A74}" presName="composite" presStyleCnt="0"/>
      <dgm:spPr/>
    </dgm:pt>
    <dgm:pt modelId="{2383F3A7-B793-4FC2-B03E-F5D091B20E46}" type="pres">
      <dgm:prSet presAssocID="{4CE7D45C-C2FE-4E3F-BBAC-8DA9BB101A74}"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extLst>
        <a:ext uri="{E40237B7-FDA0-4F09-8148-C483321AD2D9}">
          <dgm14:cNvPr xmlns:dgm14="http://schemas.microsoft.com/office/drawing/2010/diagram" id="0" name="" descr="CPU with binary numbers and blueprint"/>
        </a:ext>
      </dgm:extLst>
    </dgm:pt>
    <dgm:pt modelId="{C1DF4143-7DED-4133-BA74-62AC3E1A11F9}" type="pres">
      <dgm:prSet presAssocID="{4CE7D45C-C2FE-4E3F-BBAC-8DA9BB101A74}" presName="txShp" presStyleLbl="node1" presStyleIdx="2" presStyleCnt="3">
        <dgm:presLayoutVars>
          <dgm:bulletEnabled val="1"/>
        </dgm:presLayoutVars>
      </dgm:prSet>
      <dgm:spPr/>
    </dgm:pt>
  </dgm:ptLst>
  <dgm:cxnLst>
    <dgm:cxn modelId="{D563DA14-D5DB-446D-96D9-9004C1DE9927}" type="presOf" srcId="{DBDF7ED7-730C-4624-9AB3-0EA503D04205}" destId="{6DDCD697-1505-4ACE-ABEC-3E7C72BBE470}" srcOrd="0" destOrd="0" presId="urn:microsoft.com/office/officeart/2005/8/layout/vList3"/>
    <dgm:cxn modelId="{9DCDC12D-C572-4854-82BC-774DB151649D}" srcId="{D99D7D1F-3F25-481A-B6B9-E856B3405C35}" destId="{4CE7D45C-C2FE-4E3F-BBAC-8DA9BB101A74}" srcOrd="2" destOrd="0" parTransId="{8A4197A8-BB1B-4AE9-95C7-45DB19512F10}" sibTransId="{A268AFFE-7080-44BB-BB1C-FC789444A551}"/>
    <dgm:cxn modelId="{6E31C54A-27B2-4AC5-92CA-2A1518CD5B8A}" srcId="{D99D7D1F-3F25-481A-B6B9-E856B3405C35}" destId="{DBDF7ED7-730C-4624-9AB3-0EA503D04205}" srcOrd="1" destOrd="0" parTransId="{F976F9A0-F200-48C4-8D10-9045E0B116E0}" sibTransId="{9F9F7592-D309-4836-951E-3E516A8CA5B2}"/>
    <dgm:cxn modelId="{409DCC8B-CDC1-4336-A8E3-73044F935A4F}" srcId="{D99D7D1F-3F25-481A-B6B9-E856B3405C35}" destId="{D76B3D19-8855-4469-A063-A61786751FB2}" srcOrd="0" destOrd="0" parTransId="{F7DB5854-5574-4924-BCC3-13BAB15306F9}" sibTransId="{63E55B53-B246-49BC-9FA2-D9E0D78D3581}"/>
    <dgm:cxn modelId="{EF0CB8B3-0D0B-48D5-B02D-B89D9833C52B}" type="presOf" srcId="{4CE7D45C-C2FE-4E3F-BBAC-8DA9BB101A74}" destId="{C1DF4143-7DED-4133-BA74-62AC3E1A11F9}" srcOrd="0" destOrd="0" presId="urn:microsoft.com/office/officeart/2005/8/layout/vList3"/>
    <dgm:cxn modelId="{704D4ED3-7213-4137-8CDD-36147DDC9BDE}" type="presOf" srcId="{D76B3D19-8855-4469-A063-A61786751FB2}" destId="{81F7AD5D-CC2D-4881-BF4E-81576949C0E0}" srcOrd="0" destOrd="0" presId="urn:microsoft.com/office/officeart/2005/8/layout/vList3"/>
    <dgm:cxn modelId="{D1C669F7-A497-4E91-A451-77B55DF54921}" type="presOf" srcId="{D99D7D1F-3F25-481A-B6B9-E856B3405C35}" destId="{CAAD14FB-007A-4141-8CE1-449B455D97C5}" srcOrd="0" destOrd="0" presId="urn:microsoft.com/office/officeart/2005/8/layout/vList3"/>
    <dgm:cxn modelId="{605522E2-E24F-437F-BE7E-917F5F1493FD}" type="presParOf" srcId="{CAAD14FB-007A-4141-8CE1-449B455D97C5}" destId="{5ABAB935-54F2-4263-ABAA-0AEB0D6F7006}" srcOrd="0" destOrd="0" presId="urn:microsoft.com/office/officeart/2005/8/layout/vList3"/>
    <dgm:cxn modelId="{F2973082-0EEB-4B69-898F-4A4C844363D9}" type="presParOf" srcId="{5ABAB935-54F2-4263-ABAA-0AEB0D6F7006}" destId="{7FB168E3-41C2-4717-929B-875411338EFB}" srcOrd="0" destOrd="0" presId="urn:microsoft.com/office/officeart/2005/8/layout/vList3"/>
    <dgm:cxn modelId="{BFB59C34-7B69-4D68-BBE2-0553C1BBA7A8}" type="presParOf" srcId="{5ABAB935-54F2-4263-ABAA-0AEB0D6F7006}" destId="{81F7AD5D-CC2D-4881-BF4E-81576949C0E0}" srcOrd="1" destOrd="0" presId="urn:microsoft.com/office/officeart/2005/8/layout/vList3"/>
    <dgm:cxn modelId="{A17832C9-5107-4528-AB87-E9DC0E360DD0}" type="presParOf" srcId="{CAAD14FB-007A-4141-8CE1-449B455D97C5}" destId="{33D177EB-7DAA-48FB-85D7-FF0E3E267C67}" srcOrd="1" destOrd="0" presId="urn:microsoft.com/office/officeart/2005/8/layout/vList3"/>
    <dgm:cxn modelId="{E55B28EB-AA13-472B-AFCB-BF96D29E9398}" type="presParOf" srcId="{CAAD14FB-007A-4141-8CE1-449B455D97C5}" destId="{2D437B86-EC03-4D69-AED5-B0598248A7D7}" srcOrd="2" destOrd="0" presId="urn:microsoft.com/office/officeart/2005/8/layout/vList3"/>
    <dgm:cxn modelId="{937B203E-468A-4D6A-BD23-A08FC98F6F49}" type="presParOf" srcId="{2D437B86-EC03-4D69-AED5-B0598248A7D7}" destId="{D0C09CE8-E62A-4200-A00D-4B77F6782C01}" srcOrd="0" destOrd="0" presId="urn:microsoft.com/office/officeart/2005/8/layout/vList3"/>
    <dgm:cxn modelId="{36F2EFDF-DE9B-4E30-AD16-9B1F365E7969}" type="presParOf" srcId="{2D437B86-EC03-4D69-AED5-B0598248A7D7}" destId="{6DDCD697-1505-4ACE-ABEC-3E7C72BBE470}" srcOrd="1" destOrd="0" presId="urn:microsoft.com/office/officeart/2005/8/layout/vList3"/>
    <dgm:cxn modelId="{6764FC0D-91A1-450C-B93D-AB3E04E328FF}" type="presParOf" srcId="{CAAD14FB-007A-4141-8CE1-449B455D97C5}" destId="{7F977A84-B83E-4D6F-8452-570D7B8C54E3}" srcOrd="3" destOrd="0" presId="urn:microsoft.com/office/officeart/2005/8/layout/vList3"/>
    <dgm:cxn modelId="{9D6B839D-CCF3-4199-90D0-E23B9857ADC2}" type="presParOf" srcId="{CAAD14FB-007A-4141-8CE1-449B455D97C5}" destId="{CE95E17F-10D4-472E-9FB2-3DC3A28728E8}" srcOrd="4" destOrd="0" presId="urn:microsoft.com/office/officeart/2005/8/layout/vList3"/>
    <dgm:cxn modelId="{B54ABC2E-1A42-4558-A278-37CBD4D8A79B}" type="presParOf" srcId="{CE95E17F-10D4-472E-9FB2-3DC3A28728E8}" destId="{2383F3A7-B793-4FC2-B03E-F5D091B20E46}" srcOrd="0" destOrd="0" presId="urn:microsoft.com/office/officeart/2005/8/layout/vList3"/>
    <dgm:cxn modelId="{19DCB620-9C20-4A1A-9A97-D86CB1190FFF}" type="presParOf" srcId="{CE95E17F-10D4-472E-9FB2-3DC3A28728E8}" destId="{C1DF4143-7DED-4133-BA74-62AC3E1A11F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FCF42B-821D-40A7-8B77-3797721B8A97}" type="doc">
      <dgm:prSet loTypeId="urn:microsoft.com/office/officeart/2005/8/layout/process4" loCatId="process" qsTypeId="urn:microsoft.com/office/officeart/2005/8/quickstyle/3d2" qsCatId="3D" csTypeId="urn:microsoft.com/office/officeart/2005/8/colors/accent1_3" csCatId="accent1" phldr="1"/>
      <dgm:spPr/>
      <dgm:t>
        <a:bodyPr/>
        <a:lstStyle/>
        <a:p>
          <a:endParaRPr lang="en-US"/>
        </a:p>
      </dgm:t>
    </dgm:pt>
    <dgm:pt modelId="{04804D55-4520-4E2C-8BC5-1F7E10A87AB6}">
      <dgm:prSet phldrT="[Text]" custT="1"/>
      <dgm:spPr>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000" b="1" dirty="0">
              <a:solidFill>
                <a:schemeClr val="tx1">
                  <a:lumMod val="50000"/>
                  <a:lumOff val="50000"/>
                </a:schemeClr>
              </a:solidFill>
            </a:rPr>
            <a:t>Recert application submission</a:t>
          </a:r>
        </a:p>
      </dgm:t>
    </dgm:pt>
    <dgm:pt modelId="{3099E736-D5A2-4F32-9FF3-38E0090AAB00}" type="parTrans" cxnId="{29A3A442-53C4-4A5A-B03D-E10B27B04ED6}">
      <dgm:prSet/>
      <dgm:spPr/>
      <dgm:t>
        <a:bodyPr/>
        <a:lstStyle/>
        <a:p>
          <a:endParaRPr lang="en-US"/>
        </a:p>
      </dgm:t>
    </dgm:pt>
    <dgm:pt modelId="{BDFD1918-0F83-4F24-AF29-78C97EDC8D17}" type="sibTrans" cxnId="{29A3A442-53C4-4A5A-B03D-E10B27B04ED6}">
      <dgm:prSet/>
      <dgm:spPr/>
      <dgm:t>
        <a:bodyPr/>
        <a:lstStyle/>
        <a:p>
          <a:endParaRPr lang="en-US"/>
        </a:p>
      </dgm:t>
    </dgm:pt>
    <dgm:pt modelId="{F96EB362-6498-4433-BE63-8CA3F0DC0B14}">
      <dgm:prSet phldrT="[Text]" custT="1"/>
      <dgm:spPr>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000" b="1" dirty="0">
              <a:solidFill>
                <a:schemeClr val="tx1">
                  <a:lumMod val="50000"/>
                  <a:lumOff val="50000"/>
                </a:schemeClr>
              </a:solidFill>
            </a:rPr>
            <a:t>Document verification</a:t>
          </a:r>
        </a:p>
      </dgm:t>
    </dgm:pt>
    <dgm:pt modelId="{1B039168-9648-42EC-BE1E-83774869BD41}" type="parTrans" cxnId="{079B617D-ABAE-4659-9D18-108EA4482A1B}">
      <dgm:prSet/>
      <dgm:spPr/>
      <dgm:t>
        <a:bodyPr/>
        <a:lstStyle/>
        <a:p>
          <a:endParaRPr lang="en-US"/>
        </a:p>
      </dgm:t>
    </dgm:pt>
    <dgm:pt modelId="{5BCD01B3-0759-4DF3-9196-EB4C9111DE1A}" type="sibTrans" cxnId="{079B617D-ABAE-4659-9D18-108EA4482A1B}">
      <dgm:prSet/>
      <dgm:spPr/>
      <dgm:t>
        <a:bodyPr/>
        <a:lstStyle/>
        <a:p>
          <a:endParaRPr lang="en-US"/>
        </a:p>
      </dgm:t>
    </dgm:pt>
    <dgm:pt modelId="{EE260ED6-1AC5-4F78-B98B-AF251EF6AF11}">
      <dgm:prSet phldrT="[Text]" custT="1"/>
      <dgm:spPr>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000" b="1" dirty="0">
              <a:solidFill>
                <a:schemeClr val="tx1">
                  <a:lumMod val="50000"/>
                  <a:lumOff val="50000"/>
                </a:schemeClr>
              </a:solidFill>
            </a:rPr>
            <a:t>Eligibility assessment</a:t>
          </a:r>
        </a:p>
      </dgm:t>
    </dgm:pt>
    <dgm:pt modelId="{7AE75DBA-0B31-4466-8D22-0A3E7C358567}" type="parTrans" cxnId="{A8DCB8F0-3FCD-4524-885A-96779AF16A84}">
      <dgm:prSet/>
      <dgm:spPr/>
      <dgm:t>
        <a:bodyPr/>
        <a:lstStyle/>
        <a:p>
          <a:endParaRPr lang="en-US"/>
        </a:p>
      </dgm:t>
    </dgm:pt>
    <dgm:pt modelId="{1FA70AB4-EE88-4309-910C-A6BBB4FDA271}" type="sibTrans" cxnId="{A8DCB8F0-3FCD-4524-885A-96779AF16A84}">
      <dgm:prSet/>
      <dgm:spPr/>
      <dgm:t>
        <a:bodyPr/>
        <a:lstStyle/>
        <a:p>
          <a:endParaRPr lang="en-US"/>
        </a:p>
      </dgm:t>
    </dgm:pt>
    <dgm:pt modelId="{EE84A550-51B8-4624-AC97-979008CD3507}">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000" b="1" dirty="0">
              <a:solidFill>
                <a:schemeClr val="tx1">
                  <a:lumMod val="75000"/>
                  <a:lumOff val="25000"/>
                </a:schemeClr>
              </a:solidFill>
            </a:rPr>
            <a:t>Review financial information</a:t>
          </a:r>
        </a:p>
      </dgm:t>
    </dgm:pt>
    <dgm:pt modelId="{1CBDA489-AF97-4C9A-96E8-E243613E2002}" type="parTrans" cxnId="{64ADD6FB-5A8B-4A4F-BC87-2D03CC5A20AE}">
      <dgm:prSet/>
      <dgm:spPr/>
      <dgm:t>
        <a:bodyPr/>
        <a:lstStyle/>
        <a:p>
          <a:endParaRPr lang="en-US"/>
        </a:p>
      </dgm:t>
    </dgm:pt>
    <dgm:pt modelId="{5581B81E-7559-421E-B1D6-6651D77550FE}" type="sibTrans" cxnId="{64ADD6FB-5A8B-4A4F-BC87-2D03CC5A20AE}">
      <dgm:prSet/>
      <dgm:spPr/>
      <dgm:t>
        <a:bodyPr/>
        <a:lstStyle/>
        <a:p>
          <a:endParaRPr lang="en-US"/>
        </a:p>
      </dgm:t>
    </dgm:pt>
    <dgm:pt modelId="{CF1F4EC5-06CD-4007-86C1-92EA5747B2A7}">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000" b="1" dirty="0">
              <a:solidFill>
                <a:schemeClr val="tx1">
                  <a:lumMod val="75000"/>
                  <a:lumOff val="25000"/>
                </a:schemeClr>
              </a:solidFill>
            </a:rPr>
            <a:t>Verify compliance with CTF Program rules</a:t>
          </a:r>
        </a:p>
      </dgm:t>
    </dgm:pt>
    <dgm:pt modelId="{855A9AB9-66CB-4459-97C1-2F6BD27E3074}" type="parTrans" cxnId="{46FAA745-40F4-41BC-91D5-119A33F197E1}">
      <dgm:prSet/>
      <dgm:spPr/>
      <dgm:t>
        <a:bodyPr/>
        <a:lstStyle/>
        <a:p>
          <a:endParaRPr lang="en-US"/>
        </a:p>
      </dgm:t>
    </dgm:pt>
    <dgm:pt modelId="{92739B47-F9F2-48A3-BA7B-32B647830880}" type="sibTrans" cxnId="{46FAA745-40F4-41BC-91D5-119A33F197E1}">
      <dgm:prSet/>
      <dgm:spPr/>
      <dgm:t>
        <a:bodyPr/>
        <a:lstStyle/>
        <a:p>
          <a:endParaRPr lang="en-US"/>
        </a:p>
      </dgm:t>
    </dgm:pt>
    <dgm:pt modelId="{4F93CB69-54E2-49E1-A1AB-22BF222E7E9A}">
      <dgm:prSet phldrT="[Text]" custT="1"/>
      <dgm:spPr>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400" b="1" dirty="0">
              <a:solidFill>
                <a:schemeClr val="tx1">
                  <a:lumMod val="75000"/>
                  <a:lumOff val="25000"/>
                </a:schemeClr>
              </a:solidFill>
            </a:rPr>
            <a:t>Approval/Ineligible/Rejection</a:t>
          </a:r>
        </a:p>
      </dgm:t>
    </dgm:pt>
    <dgm:pt modelId="{8F2FE9B2-FE7A-4A94-B7AD-C9730CF55D87}" type="parTrans" cxnId="{344038FE-8B63-441D-AEC5-C3EA2F88FE9D}">
      <dgm:prSet/>
      <dgm:spPr/>
      <dgm:t>
        <a:bodyPr/>
        <a:lstStyle/>
        <a:p>
          <a:endParaRPr lang="en-US"/>
        </a:p>
      </dgm:t>
    </dgm:pt>
    <dgm:pt modelId="{76BCA81C-D969-4260-94B9-CAF510D615A8}" type="sibTrans" cxnId="{344038FE-8B63-441D-AEC5-C3EA2F88FE9D}">
      <dgm:prSet/>
      <dgm:spPr/>
      <dgm:t>
        <a:bodyPr/>
        <a:lstStyle/>
        <a:p>
          <a:endParaRPr lang="en-US"/>
        </a:p>
      </dgm:t>
    </dgm:pt>
    <dgm:pt modelId="{EC529788-A1BD-4C08-8FEC-7E9269AB825D}" type="pres">
      <dgm:prSet presAssocID="{76FCF42B-821D-40A7-8B77-3797721B8A97}" presName="Name0" presStyleCnt="0">
        <dgm:presLayoutVars>
          <dgm:dir/>
          <dgm:animLvl val="lvl"/>
          <dgm:resizeHandles val="exact"/>
        </dgm:presLayoutVars>
      </dgm:prSet>
      <dgm:spPr/>
    </dgm:pt>
    <dgm:pt modelId="{51406C26-3A30-4093-ABB3-6F8998A97DD4}" type="pres">
      <dgm:prSet presAssocID="{4F93CB69-54E2-49E1-A1AB-22BF222E7E9A}" presName="boxAndChildren" presStyleCnt="0"/>
      <dgm:spPr/>
    </dgm:pt>
    <dgm:pt modelId="{F8BC5EB5-3147-41B0-8B50-A493CF694610}" type="pres">
      <dgm:prSet presAssocID="{4F93CB69-54E2-49E1-A1AB-22BF222E7E9A}" presName="parentTextBox" presStyleLbl="node1" presStyleIdx="0" presStyleCnt="6"/>
      <dgm:spPr/>
    </dgm:pt>
    <dgm:pt modelId="{C5649E37-F61D-4939-97CD-9A852F892D4B}" type="pres">
      <dgm:prSet presAssocID="{92739B47-F9F2-48A3-BA7B-32B647830880}" presName="sp" presStyleCnt="0"/>
      <dgm:spPr/>
    </dgm:pt>
    <dgm:pt modelId="{01DE00E2-D8E8-49AA-A32F-D4FA4822D7D7}" type="pres">
      <dgm:prSet presAssocID="{CF1F4EC5-06CD-4007-86C1-92EA5747B2A7}" presName="arrowAndChildren" presStyleCnt="0"/>
      <dgm:spPr/>
    </dgm:pt>
    <dgm:pt modelId="{1DF87030-4419-480E-8DA8-025A01B9C06A}" type="pres">
      <dgm:prSet presAssocID="{CF1F4EC5-06CD-4007-86C1-92EA5747B2A7}" presName="parentTextArrow" presStyleLbl="node1" presStyleIdx="1" presStyleCnt="6"/>
      <dgm:spPr/>
    </dgm:pt>
    <dgm:pt modelId="{9F2BFF6E-3176-4673-B819-C49ECD415B9A}" type="pres">
      <dgm:prSet presAssocID="{5581B81E-7559-421E-B1D6-6651D77550FE}" presName="sp" presStyleCnt="0"/>
      <dgm:spPr/>
    </dgm:pt>
    <dgm:pt modelId="{F23C6E7C-9103-470E-AF48-A66F342BD939}" type="pres">
      <dgm:prSet presAssocID="{EE84A550-51B8-4624-AC97-979008CD3507}" presName="arrowAndChildren" presStyleCnt="0"/>
      <dgm:spPr/>
    </dgm:pt>
    <dgm:pt modelId="{E12F1CBC-7FF9-43C7-98AD-886084E8E122}" type="pres">
      <dgm:prSet presAssocID="{EE84A550-51B8-4624-AC97-979008CD3507}" presName="parentTextArrow" presStyleLbl="node1" presStyleIdx="2" presStyleCnt="6"/>
      <dgm:spPr/>
    </dgm:pt>
    <dgm:pt modelId="{E6FF6F44-7A08-448D-BCEA-1D6C6E33321B}" type="pres">
      <dgm:prSet presAssocID="{1FA70AB4-EE88-4309-910C-A6BBB4FDA271}" presName="sp" presStyleCnt="0"/>
      <dgm:spPr/>
    </dgm:pt>
    <dgm:pt modelId="{7019BCE0-D06D-4608-A69B-C35A5022BD03}" type="pres">
      <dgm:prSet presAssocID="{EE260ED6-1AC5-4F78-B98B-AF251EF6AF11}" presName="arrowAndChildren" presStyleCnt="0"/>
      <dgm:spPr/>
    </dgm:pt>
    <dgm:pt modelId="{B9C9C6D4-6E96-45A2-9ACE-86AE8EF6AFC4}" type="pres">
      <dgm:prSet presAssocID="{EE260ED6-1AC5-4F78-B98B-AF251EF6AF11}" presName="parentTextArrow" presStyleLbl="node1" presStyleIdx="3" presStyleCnt="6"/>
      <dgm:spPr/>
    </dgm:pt>
    <dgm:pt modelId="{D74B21F2-F9A5-437F-B989-4DEB62DA7A5D}" type="pres">
      <dgm:prSet presAssocID="{5BCD01B3-0759-4DF3-9196-EB4C9111DE1A}" presName="sp" presStyleCnt="0"/>
      <dgm:spPr/>
    </dgm:pt>
    <dgm:pt modelId="{B9D23EAC-456A-4271-BC16-4B3728CEC3D0}" type="pres">
      <dgm:prSet presAssocID="{F96EB362-6498-4433-BE63-8CA3F0DC0B14}" presName="arrowAndChildren" presStyleCnt="0"/>
      <dgm:spPr/>
    </dgm:pt>
    <dgm:pt modelId="{86D3F7AC-6DBE-4B9E-A9F7-A49F76552D22}" type="pres">
      <dgm:prSet presAssocID="{F96EB362-6498-4433-BE63-8CA3F0DC0B14}" presName="parentTextArrow" presStyleLbl="node1" presStyleIdx="4" presStyleCnt="6"/>
      <dgm:spPr/>
    </dgm:pt>
    <dgm:pt modelId="{CE35BBD7-F9E4-49EE-ADC4-7E45D5A44CA4}" type="pres">
      <dgm:prSet presAssocID="{BDFD1918-0F83-4F24-AF29-78C97EDC8D17}" presName="sp" presStyleCnt="0"/>
      <dgm:spPr/>
    </dgm:pt>
    <dgm:pt modelId="{EEDB4C06-9CE0-43EB-84EA-4B37C8C0741A}" type="pres">
      <dgm:prSet presAssocID="{04804D55-4520-4E2C-8BC5-1F7E10A87AB6}" presName="arrowAndChildren" presStyleCnt="0"/>
      <dgm:spPr/>
    </dgm:pt>
    <dgm:pt modelId="{2FEAEA0A-8A9B-4429-B43E-5752F2543793}" type="pres">
      <dgm:prSet presAssocID="{04804D55-4520-4E2C-8BC5-1F7E10A87AB6}" presName="parentTextArrow" presStyleLbl="node1" presStyleIdx="5" presStyleCnt="6" custLinFactNeighborX="1075" custLinFactNeighborY="-3431"/>
      <dgm:spPr/>
    </dgm:pt>
  </dgm:ptLst>
  <dgm:cxnLst>
    <dgm:cxn modelId="{FD6F1C11-6E1E-4FFC-820C-5D865A725593}" type="presOf" srcId="{76FCF42B-821D-40A7-8B77-3797721B8A97}" destId="{EC529788-A1BD-4C08-8FEC-7E9269AB825D}" srcOrd="0" destOrd="0" presId="urn:microsoft.com/office/officeart/2005/8/layout/process4"/>
    <dgm:cxn modelId="{39579D40-C0B6-4B3B-BE60-1F2C52B97519}" type="presOf" srcId="{EE260ED6-1AC5-4F78-B98B-AF251EF6AF11}" destId="{B9C9C6D4-6E96-45A2-9ACE-86AE8EF6AFC4}" srcOrd="0" destOrd="0" presId="urn:microsoft.com/office/officeart/2005/8/layout/process4"/>
    <dgm:cxn modelId="{29A3A442-53C4-4A5A-B03D-E10B27B04ED6}" srcId="{76FCF42B-821D-40A7-8B77-3797721B8A97}" destId="{04804D55-4520-4E2C-8BC5-1F7E10A87AB6}" srcOrd="0" destOrd="0" parTransId="{3099E736-D5A2-4F32-9FF3-38E0090AAB00}" sibTransId="{BDFD1918-0F83-4F24-AF29-78C97EDC8D17}"/>
    <dgm:cxn modelId="{46FAA745-40F4-41BC-91D5-119A33F197E1}" srcId="{76FCF42B-821D-40A7-8B77-3797721B8A97}" destId="{CF1F4EC5-06CD-4007-86C1-92EA5747B2A7}" srcOrd="4" destOrd="0" parTransId="{855A9AB9-66CB-4459-97C1-2F6BD27E3074}" sibTransId="{92739B47-F9F2-48A3-BA7B-32B647830880}"/>
    <dgm:cxn modelId="{0820F952-9AFA-404C-850B-BD3B0CF0C67E}" type="presOf" srcId="{CF1F4EC5-06CD-4007-86C1-92EA5747B2A7}" destId="{1DF87030-4419-480E-8DA8-025A01B9C06A}" srcOrd="0" destOrd="0" presId="urn:microsoft.com/office/officeart/2005/8/layout/process4"/>
    <dgm:cxn modelId="{079B617D-ABAE-4659-9D18-108EA4482A1B}" srcId="{76FCF42B-821D-40A7-8B77-3797721B8A97}" destId="{F96EB362-6498-4433-BE63-8CA3F0DC0B14}" srcOrd="1" destOrd="0" parTransId="{1B039168-9648-42EC-BE1E-83774869BD41}" sibTransId="{5BCD01B3-0759-4DF3-9196-EB4C9111DE1A}"/>
    <dgm:cxn modelId="{2C31E88F-476D-4206-9EA1-74A8D78889C1}" type="presOf" srcId="{F96EB362-6498-4433-BE63-8CA3F0DC0B14}" destId="{86D3F7AC-6DBE-4B9E-A9F7-A49F76552D22}" srcOrd="0" destOrd="0" presId="urn:microsoft.com/office/officeart/2005/8/layout/process4"/>
    <dgm:cxn modelId="{D468B095-C3FA-42DE-86C8-CE32E6F1D8D9}" type="presOf" srcId="{EE84A550-51B8-4624-AC97-979008CD3507}" destId="{E12F1CBC-7FF9-43C7-98AD-886084E8E122}" srcOrd="0" destOrd="0" presId="urn:microsoft.com/office/officeart/2005/8/layout/process4"/>
    <dgm:cxn modelId="{661F12A0-2926-4B05-B5BC-F5315CF50CE4}" type="presOf" srcId="{04804D55-4520-4E2C-8BC5-1F7E10A87AB6}" destId="{2FEAEA0A-8A9B-4429-B43E-5752F2543793}" srcOrd="0" destOrd="0" presId="urn:microsoft.com/office/officeart/2005/8/layout/process4"/>
    <dgm:cxn modelId="{0B5BADE0-91C5-4C5F-848A-6CC402B23947}" type="presOf" srcId="{4F93CB69-54E2-49E1-A1AB-22BF222E7E9A}" destId="{F8BC5EB5-3147-41B0-8B50-A493CF694610}" srcOrd="0" destOrd="0" presId="urn:microsoft.com/office/officeart/2005/8/layout/process4"/>
    <dgm:cxn modelId="{A8DCB8F0-3FCD-4524-885A-96779AF16A84}" srcId="{76FCF42B-821D-40A7-8B77-3797721B8A97}" destId="{EE260ED6-1AC5-4F78-B98B-AF251EF6AF11}" srcOrd="2" destOrd="0" parTransId="{7AE75DBA-0B31-4466-8D22-0A3E7C358567}" sibTransId="{1FA70AB4-EE88-4309-910C-A6BBB4FDA271}"/>
    <dgm:cxn modelId="{64ADD6FB-5A8B-4A4F-BC87-2D03CC5A20AE}" srcId="{76FCF42B-821D-40A7-8B77-3797721B8A97}" destId="{EE84A550-51B8-4624-AC97-979008CD3507}" srcOrd="3" destOrd="0" parTransId="{1CBDA489-AF97-4C9A-96E8-E243613E2002}" sibTransId="{5581B81E-7559-421E-B1D6-6651D77550FE}"/>
    <dgm:cxn modelId="{344038FE-8B63-441D-AEC5-C3EA2F88FE9D}" srcId="{76FCF42B-821D-40A7-8B77-3797721B8A97}" destId="{4F93CB69-54E2-49E1-A1AB-22BF222E7E9A}" srcOrd="5" destOrd="0" parTransId="{8F2FE9B2-FE7A-4A94-B7AD-C9730CF55D87}" sibTransId="{76BCA81C-D969-4260-94B9-CAF510D615A8}"/>
    <dgm:cxn modelId="{7B201EFE-A443-4978-82E7-43C2BC9C4D4E}" type="presParOf" srcId="{EC529788-A1BD-4C08-8FEC-7E9269AB825D}" destId="{51406C26-3A30-4093-ABB3-6F8998A97DD4}" srcOrd="0" destOrd="0" presId="urn:microsoft.com/office/officeart/2005/8/layout/process4"/>
    <dgm:cxn modelId="{2E3A7D89-C93D-4C82-A7E2-4E0860770B2A}" type="presParOf" srcId="{51406C26-3A30-4093-ABB3-6F8998A97DD4}" destId="{F8BC5EB5-3147-41B0-8B50-A493CF694610}" srcOrd="0" destOrd="0" presId="urn:microsoft.com/office/officeart/2005/8/layout/process4"/>
    <dgm:cxn modelId="{F5758A69-DF6E-4AF2-B938-4F873E11C4FC}" type="presParOf" srcId="{EC529788-A1BD-4C08-8FEC-7E9269AB825D}" destId="{C5649E37-F61D-4939-97CD-9A852F892D4B}" srcOrd="1" destOrd="0" presId="urn:microsoft.com/office/officeart/2005/8/layout/process4"/>
    <dgm:cxn modelId="{A407EAF5-F72D-4175-85C6-2125EB10EE69}" type="presParOf" srcId="{EC529788-A1BD-4C08-8FEC-7E9269AB825D}" destId="{01DE00E2-D8E8-49AA-A32F-D4FA4822D7D7}" srcOrd="2" destOrd="0" presId="urn:microsoft.com/office/officeart/2005/8/layout/process4"/>
    <dgm:cxn modelId="{39A46CE4-29A9-43CE-9C76-0686B169E687}" type="presParOf" srcId="{01DE00E2-D8E8-49AA-A32F-D4FA4822D7D7}" destId="{1DF87030-4419-480E-8DA8-025A01B9C06A}" srcOrd="0" destOrd="0" presId="urn:microsoft.com/office/officeart/2005/8/layout/process4"/>
    <dgm:cxn modelId="{B03DEF2E-DFA9-41C9-9131-A413E1E0A1FF}" type="presParOf" srcId="{EC529788-A1BD-4C08-8FEC-7E9269AB825D}" destId="{9F2BFF6E-3176-4673-B819-C49ECD415B9A}" srcOrd="3" destOrd="0" presId="urn:microsoft.com/office/officeart/2005/8/layout/process4"/>
    <dgm:cxn modelId="{FE9CC772-2040-48B1-B496-B2AC0877C201}" type="presParOf" srcId="{EC529788-A1BD-4C08-8FEC-7E9269AB825D}" destId="{F23C6E7C-9103-470E-AF48-A66F342BD939}" srcOrd="4" destOrd="0" presId="urn:microsoft.com/office/officeart/2005/8/layout/process4"/>
    <dgm:cxn modelId="{C8982356-21A9-400E-8412-7070BCD23810}" type="presParOf" srcId="{F23C6E7C-9103-470E-AF48-A66F342BD939}" destId="{E12F1CBC-7FF9-43C7-98AD-886084E8E122}" srcOrd="0" destOrd="0" presId="urn:microsoft.com/office/officeart/2005/8/layout/process4"/>
    <dgm:cxn modelId="{041E6EE3-9A61-4F12-8F76-BAF4C8EECA31}" type="presParOf" srcId="{EC529788-A1BD-4C08-8FEC-7E9269AB825D}" destId="{E6FF6F44-7A08-448D-BCEA-1D6C6E33321B}" srcOrd="5" destOrd="0" presId="urn:microsoft.com/office/officeart/2005/8/layout/process4"/>
    <dgm:cxn modelId="{436EB927-BFD3-40F6-9723-E204D80B74D5}" type="presParOf" srcId="{EC529788-A1BD-4C08-8FEC-7E9269AB825D}" destId="{7019BCE0-D06D-4608-A69B-C35A5022BD03}" srcOrd="6" destOrd="0" presId="urn:microsoft.com/office/officeart/2005/8/layout/process4"/>
    <dgm:cxn modelId="{2210DAF6-EC87-448B-819B-870F3AB3417F}" type="presParOf" srcId="{7019BCE0-D06D-4608-A69B-C35A5022BD03}" destId="{B9C9C6D4-6E96-45A2-9ACE-86AE8EF6AFC4}" srcOrd="0" destOrd="0" presId="urn:microsoft.com/office/officeart/2005/8/layout/process4"/>
    <dgm:cxn modelId="{5593F9F1-2FE4-47E0-8820-4A678CD06D82}" type="presParOf" srcId="{EC529788-A1BD-4C08-8FEC-7E9269AB825D}" destId="{D74B21F2-F9A5-437F-B989-4DEB62DA7A5D}" srcOrd="7" destOrd="0" presId="urn:microsoft.com/office/officeart/2005/8/layout/process4"/>
    <dgm:cxn modelId="{40EACD20-0ACF-4B9F-A6C1-B4224BA40CD4}" type="presParOf" srcId="{EC529788-A1BD-4C08-8FEC-7E9269AB825D}" destId="{B9D23EAC-456A-4271-BC16-4B3728CEC3D0}" srcOrd="8" destOrd="0" presId="urn:microsoft.com/office/officeart/2005/8/layout/process4"/>
    <dgm:cxn modelId="{687ADA74-861F-40E3-9AEE-CA31EABB299B}" type="presParOf" srcId="{B9D23EAC-456A-4271-BC16-4B3728CEC3D0}" destId="{86D3F7AC-6DBE-4B9E-A9F7-A49F76552D22}" srcOrd="0" destOrd="0" presId="urn:microsoft.com/office/officeart/2005/8/layout/process4"/>
    <dgm:cxn modelId="{CD2876CE-23FD-4FBC-ACB1-4D797BA743FD}" type="presParOf" srcId="{EC529788-A1BD-4C08-8FEC-7E9269AB825D}" destId="{CE35BBD7-F9E4-49EE-ADC4-7E45D5A44CA4}" srcOrd="9" destOrd="0" presId="urn:microsoft.com/office/officeart/2005/8/layout/process4"/>
    <dgm:cxn modelId="{829868D7-23A6-469E-AC13-37C30D9E4841}" type="presParOf" srcId="{EC529788-A1BD-4C08-8FEC-7E9269AB825D}" destId="{EEDB4C06-9CE0-43EB-84EA-4B37C8C0741A}" srcOrd="10" destOrd="0" presId="urn:microsoft.com/office/officeart/2005/8/layout/process4"/>
    <dgm:cxn modelId="{5DE2605E-0EFB-4402-98F6-CD2A7928DC95}" type="presParOf" srcId="{EEDB4C06-9CE0-43EB-84EA-4B37C8C0741A}" destId="{2FEAEA0A-8A9B-4429-B43E-5752F254379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9BA3E-2D08-4C33-80F6-CD0FD82E544F}">
      <dsp:nvSpPr>
        <dsp:cNvPr id="0" name=""/>
        <dsp:cNvSpPr/>
      </dsp:nvSpPr>
      <dsp:spPr>
        <a:xfrm>
          <a:off x="0" y="1603372"/>
          <a:ext cx="10972800" cy="1958102"/>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225033-132A-4AB9-906E-45D66F961E80}">
      <dsp:nvSpPr>
        <dsp:cNvPr id="0" name=""/>
        <dsp:cNvSpPr/>
      </dsp:nvSpPr>
      <dsp:spPr>
        <a:xfrm>
          <a:off x="332205" y="261080"/>
          <a:ext cx="2397299"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3690D2-5D1C-4F90-BEB9-F84CE2CD05B4}">
      <dsp:nvSpPr>
        <dsp:cNvPr id="0" name=""/>
        <dsp:cNvSpPr/>
      </dsp:nvSpPr>
      <dsp:spPr>
        <a:xfrm rot="10800000">
          <a:off x="332205" y="1958102"/>
          <a:ext cx="2397299" cy="2393235"/>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a:latin typeface="+mj-lt"/>
            </a:rPr>
            <a:t>Incomplete information</a:t>
          </a:r>
          <a:endParaRPr lang="en-US" sz="2600" kern="1200" dirty="0">
            <a:latin typeface="+mj-lt"/>
          </a:endParaRPr>
        </a:p>
      </dsp:txBody>
      <dsp:txXfrm rot="10800000">
        <a:off x="405805" y="1958102"/>
        <a:ext cx="2250099" cy="2319635"/>
      </dsp:txXfrm>
    </dsp:sp>
    <dsp:sp modelId="{077AE355-45F4-496B-A776-7CEBD7F11B04}">
      <dsp:nvSpPr>
        <dsp:cNvPr id="0" name=""/>
        <dsp:cNvSpPr/>
      </dsp:nvSpPr>
      <dsp:spPr>
        <a:xfrm>
          <a:off x="2969235" y="261080"/>
          <a:ext cx="2397299" cy="143594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0" b="-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FA5D8D-9929-42F4-8900-D825611670CE}">
      <dsp:nvSpPr>
        <dsp:cNvPr id="0" name=""/>
        <dsp:cNvSpPr/>
      </dsp:nvSpPr>
      <dsp:spPr>
        <a:xfrm rot="10800000">
          <a:off x="2969235" y="1958102"/>
          <a:ext cx="2397299" cy="2393235"/>
        </a:xfrm>
        <a:prstGeom prst="round2SameRect">
          <a:avLst>
            <a:gd name="adj1" fmla="val 105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a:effectLst/>
              <a:latin typeface="+mj-lt"/>
              <a:ea typeface="Calibri" panose="020F0502020204030204" pitchFamily="34" charset="0"/>
            </a:rPr>
            <a:t>Incorrect or inaccurate information</a:t>
          </a:r>
          <a:endParaRPr lang="en-US" sz="2600" kern="1200" dirty="0">
            <a:effectLst/>
            <a:latin typeface="+mj-lt"/>
            <a:ea typeface="Calibri" panose="020F0502020204030204" pitchFamily="34" charset="0"/>
          </a:endParaRPr>
        </a:p>
      </dsp:txBody>
      <dsp:txXfrm rot="10800000">
        <a:off x="3042835" y="1958102"/>
        <a:ext cx="2250099" cy="2319635"/>
      </dsp:txXfrm>
    </dsp:sp>
    <dsp:sp modelId="{04B328D5-CF46-47DC-8AC0-FDEF858E04DE}">
      <dsp:nvSpPr>
        <dsp:cNvPr id="0" name=""/>
        <dsp:cNvSpPr/>
      </dsp:nvSpPr>
      <dsp:spPr>
        <a:xfrm>
          <a:off x="5606264" y="261080"/>
          <a:ext cx="2397299" cy="1435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29A915-3C55-4AAE-9DC1-9AB6AF1D1D3C}">
      <dsp:nvSpPr>
        <dsp:cNvPr id="0" name=""/>
        <dsp:cNvSpPr/>
      </dsp:nvSpPr>
      <dsp:spPr>
        <a:xfrm rot="10800000">
          <a:off x="5606264" y="1958102"/>
          <a:ext cx="2397299" cy="2393235"/>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a:effectLst/>
              <a:latin typeface="+mj-lt"/>
              <a:ea typeface="Calibri" panose="020F0502020204030204" pitchFamily="34" charset="0"/>
            </a:rPr>
            <a:t>Eligibility issues</a:t>
          </a:r>
          <a:endParaRPr lang="en-US" sz="2600" kern="1200" dirty="0">
            <a:effectLst/>
            <a:latin typeface="+mj-lt"/>
            <a:ea typeface="Calibri" panose="020F0502020204030204" pitchFamily="34" charset="0"/>
          </a:endParaRPr>
        </a:p>
      </dsp:txBody>
      <dsp:txXfrm rot="10800000">
        <a:off x="5679864" y="1958102"/>
        <a:ext cx="2250099" cy="2319635"/>
      </dsp:txXfrm>
    </dsp:sp>
    <dsp:sp modelId="{49D61D87-CF6D-469E-B577-DA387C90722F}">
      <dsp:nvSpPr>
        <dsp:cNvPr id="0" name=""/>
        <dsp:cNvSpPr/>
      </dsp:nvSpPr>
      <dsp:spPr>
        <a:xfrm>
          <a:off x="8243294" y="261080"/>
          <a:ext cx="2397299" cy="143594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F764CB-444B-4E80-A084-64FBB487DD0B}">
      <dsp:nvSpPr>
        <dsp:cNvPr id="0" name=""/>
        <dsp:cNvSpPr/>
      </dsp:nvSpPr>
      <dsp:spPr>
        <a:xfrm rot="10800000">
          <a:off x="8243294" y="1958102"/>
          <a:ext cx="2397299" cy="2393235"/>
        </a:xfrm>
        <a:prstGeom prst="round2SameRect">
          <a:avLst>
            <a:gd name="adj1" fmla="val 105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marL="0" lvl="0" indent="0" algn="ctr" defTabSz="1155700">
            <a:lnSpc>
              <a:spcPct val="90000"/>
            </a:lnSpc>
            <a:spcBef>
              <a:spcPct val="0"/>
            </a:spcBef>
            <a:spcAft>
              <a:spcPct val="35000"/>
            </a:spcAft>
            <a:buNone/>
          </a:pPr>
          <a:r>
            <a:rPr lang="en-US" sz="2600" kern="1200">
              <a:latin typeface="+mj-lt"/>
              <a:ea typeface="Calibri" panose="020F0502020204030204" pitchFamily="34" charset="0"/>
            </a:rPr>
            <a:t>Failure to provide supporting documents</a:t>
          </a:r>
          <a:endParaRPr lang="en-US" sz="2600" kern="1200" dirty="0">
            <a:latin typeface="+mj-lt"/>
            <a:ea typeface="Calibri" panose="020F0502020204030204" pitchFamily="34" charset="0"/>
          </a:endParaRPr>
        </a:p>
      </dsp:txBody>
      <dsp:txXfrm rot="10800000">
        <a:off x="8316894" y="1958102"/>
        <a:ext cx="2250099" cy="23196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895F8-466A-4F44-A41A-A72783CE0AC3}">
      <dsp:nvSpPr>
        <dsp:cNvPr id="0" name=""/>
        <dsp:cNvSpPr/>
      </dsp:nvSpPr>
      <dsp:spPr>
        <a:xfrm>
          <a:off x="0" y="0"/>
          <a:ext cx="10972800" cy="1958102"/>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35CC23-9CF5-47C9-9BE4-9A06D899E485}">
      <dsp:nvSpPr>
        <dsp:cNvPr id="0" name=""/>
        <dsp:cNvSpPr/>
      </dsp:nvSpPr>
      <dsp:spPr>
        <a:xfrm>
          <a:off x="329184" y="261080"/>
          <a:ext cx="3223260"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5CA6A4-2CC4-4F15-B2CE-4095866CB2D5}">
      <dsp:nvSpPr>
        <dsp:cNvPr id="0" name=""/>
        <dsp:cNvSpPr/>
      </dsp:nvSpPr>
      <dsp:spPr>
        <a:xfrm rot="10800000">
          <a:off x="329184" y="1958102"/>
          <a:ext cx="3223260" cy="2393235"/>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t" anchorCtr="0">
          <a:noAutofit/>
        </a:bodyPr>
        <a:lstStyle/>
        <a:p>
          <a:pPr marL="0" lvl="0" indent="0" algn="ctr" defTabSz="1511300">
            <a:lnSpc>
              <a:spcPct val="90000"/>
            </a:lnSpc>
            <a:spcBef>
              <a:spcPct val="0"/>
            </a:spcBef>
            <a:spcAft>
              <a:spcPct val="35000"/>
            </a:spcAft>
            <a:buFont typeface="Wingdings" panose="05000000000000000000" pitchFamily="2" charset="2"/>
            <a:buNone/>
          </a:pPr>
          <a:r>
            <a:rPr lang="en-US" sz="3400" kern="1200" dirty="0">
              <a:effectLst/>
              <a:latin typeface="+mj-lt"/>
              <a:ea typeface="Calibri" panose="020F0502020204030204" pitchFamily="34" charset="0"/>
            </a:rPr>
            <a:t>Service provider approval</a:t>
          </a:r>
          <a:endParaRPr lang="en-US" sz="3400" kern="1200" dirty="0"/>
        </a:p>
      </dsp:txBody>
      <dsp:txXfrm rot="10800000">
        <a:off x="402784" y="1958102"/>
        <a:ext cx="3076060" cy="2319635"/>
      </dsp:txXfrm>
    </dsp:sp>
    <dsp:sp modelId="{A120F32F-153E-4C33-B418-08D100273BCE}">
      <dsp:nvSpPr>
        <dsp:cNvPr id="0" name=""/>
        <dsp:cNvSpPr/>
      </dsp:nvSpPr>
      <dsp:spPr>
        <a:xfrm>
          <a:off x="3874770" y="261080"/>
          <a:ext cx="3223260" cy="143594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91455C-28D0-46A6-BF45-495475F09489}">
      <dsp:nvSpPr>
        <dsp:cNvPr id="0" name=""/>
        <dsp:cNvSpPr/>
      </dsp:nvSpPr>
      <dsp:spPr>
        <a:xfrm rot="10800000">
          <a:off x="3874770" y="1958102"/>
          <a:ext cx="3223260" cy="2393235"/>
        </a:xfrm>
        <a:prstGeom prst="round2SameRect">
          <a:avLst>
            <a:gd name="adj1" fmla="val 10500"/>
            <a:gd name="adj2" fmla="val 0"/>
          </a:avLst>
        </a:prstGeom>
        <a:solidFill>
          <a:schemeClr val="accent2">
            <a:hueOff val="1702779"/>
            <a:satOff val="-26735"/>
            <a:lumOff val="-4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t" anchorCtr="0">
          <a:noAutofit/>
        </a:bodyPr>
        <a:lstStyle/>
        <a:p>
          <a:pPr marL="0" lvl="0" indent="0" algn="ctr" defTabSz="1511300">
            <a:lnSpc>
              <a:spcPct val="90000"/>
            </a:lnSpc>
            <a:spcBef>
              <a:spcPct val="0"/>
            </a:spcBef>
            <a:spcAft>
              <a:spcPct val="35000"/>
            </a:spcAft>
            <a:buFont typeface="Wingdings" panose="05000000000000000000" pitchFamily="2" charset="2"/>
            <a:buNone/>
          </a:pPr>
          <a:r>
            <a:rPr lang="en-US" sz="3400" kern="1200" dirty="0">
              <a:latin typeface="+mj-lt"/>
              <a:ea typeface="Calibri" panose="020F0502020204030204" pitchFamily="34" charset="0"/>
            </a:rPr>
            <a:t>Non-compliance</a:t>
          </a:r>
          <a:endParaRPr lang="en-US" sz="3400" kern="1200" dirty="0"/>
        </a:p>
      </dsp:txBody>
      <dsp:txXfrm rot="10800000">
        <a:off x="3948370" y="1958102"/>
        <a:ext cx="3076060" cy="2319635"/>
      </dsp:txXfrm>
    </dsp:sp>
    <dsp:sp modelId="{C246DFFF-9232-4368-96FD-263408B4F60D}">
      <dsp:nvSpPr>
        <dsp:cNvPr id="0" name=""/>
        <dsp:cNvSpPr/>
      </dsp:nvSpPr>
      <dsp:spPr>
        <a:xfrm>
          <a:off x="7420356" y="261080"/>
          <a:ext cx="3223260" cy="1435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2E467F-494F-4FAD-9712-4A304BA78D70}">
      <dsp:nvSpPr>
        <dsp:cNvPr id="0" name=""/>
        <dsp:cNvSpPr/>
      </dsp:nvSpPr>
      <dsp:spPr>
        <a:xfrm rot="10800000">
          <a:off x="7659231" y="1958102"/>
          <a:ext cx="3223260" cy="2393235"/>
        </a:xfrm>
        <a:prstGeom prst="round2SameRect">
          <a:avLst>
            <a:gd name="adj1" fmla="val 10500"/>
            <a:gd name="adj2" fmla="val 0"/>
          </a:avLst>
        </a:prstGeom>
        <a:solidFill>
          <a:schemeClr val="accent2">
            <a:hueOff val="3405557"/>
            <a:satOff val="-53469"/>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t" anchorCtr="0">
          <a:noAutofit/>
        </a:bodyPr>
        <a:lstStyle/>
        <a:p>
          <a:pPr marL="0" lvl="0" indent="0" algn="ctr" defTabSz="1511300">
            <a:lnSpc>
              <a:spcPct val="90000"/>
            </a:lnSpc>
            <a:spcBef>
              <a:spcPct val="0"/>
            </a:spcBef>
            <a:spcAft>
              <a:spcPct val="35000"/>
            </a:spcAft>
            <a:buNone/>
          </a:pPr>
          <a:r>
            <a:rPr lang="en-US" sz="3400" kern="1200">
              <a:effectLst/>
              <a:latin typeface="+mj-lt"/>
              <a:ea typeface="Calibri" panose="020F0502020204030204" pitchFamily="34" charset="0"/>
            </a:rPr>
            <a:t>Incomplete cost details</a:t>
          </a:r>
          <a:endParaRPr lang="en-US" sz="3400" kern="1200" dirty="0">
            <a:effectLst/>
            <a:latin typeface="+mj-lt"/>
            <a:ea typeface="Calibri" panose="020F0502020204030204" pitchFamily="34" charset="0"/>
          </a:endParaRPr>
        </a:p>
      </dsp:txBody>
      <dsp:txXfrm rot="10800000">
        <a:off x="7732831" y="1958102"/>
        <a:ext cx="3076060" cy="23196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9DEB6-DD18-493E-8F79-6B4552192BA9}">
      <dsp:nvSpPr>
        <dsp:cNvPr id="0" name=""/>
        <dsp:cNvSpPr/>
      </dsp:nvSpPr>
      <dsp:spPr>
        <a:xfrm>
          <a:off x="5445" y="802170"/>
          <a:ext cx="2591506" cy="178554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9B4FDE-2F5A-48A9-8951-6671B9EE8AC0}">
      <dsp:nvSpPr>
        <dsp:cNvPr id="0" name=""/>
        <dsp:cNvSpPr/>
      </dsp:nvSpPr>
      <dsp:spPr>
        <a:xfrm>
          <a:off x="5445" y="2587718"/>
          <a:ext cx="2591506" cy="96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Determination of eligibility</a:t>
          </a:r>
        </a:p>
      </dsp:txBody>
      <dsp:txXfrm>
        <a:off x="5445" y="2587718"/>
        <a:ext cx="2591506" cy="961448"/>
      </dsp:txXfrm>
    </dsp:sp>
    <dsp:sp modelId="{5AE7562C-D9CE-43E4-AEF8-A822B28B4F8A}">
      <dsp:nvSpPr>
        <dsp:cNvPr id="0" name=""/>
        <dsp:cNvSpPr/>
      </dsp:nvSpPr>
      <dsp:spPr>
        <a:xfrm>
          <a:off x="2856212" y="802170"/>
          <a:ext cx="2591506" cy="1785548"/>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3E332A-6903-4C52-B529-0829C4C2DDE2}">
      <dsp:nvSpPr>
        <dsp:cNvPr id="0" name=""/>
        <dsp:cNvSpPr/>
      </dsp:nvSpPr>
      <dsp:spPr>
        <a:xfrm>
          <a:off x="2856212" y="2587718"/>
          <a:ext cx="2591506" cy="96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Calculation of discounts</a:t>
          </a:r>
        </a:p>
      </dsp:txBody>
      <dsp:txXfrm>
        <a:off x="2856212" y="2587718"/>
        <a:ext cx="2591506" cy="961448"/>
      </dsp:txXfrm>
    </dsp:sp>
    <dsp:sp modelId="{94A32F67-CD67-4A02-A2DC-BE4F28EC8C77}">
      <dsp:nvSpPr>
        <dsp:cNvPr id="0" name=""/>
        <dsp:cNvSpPr/>
      </dsp:nvSpPr>
      <dsp:spPr>
        <a:xfrm>
          <a:off x="5706978" y="802170"/>
          <a:ext cx="2591506" cy="1785548"/>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DF0E85-F867-40B3-A4AC-D024383A341C}">
      <dsp:nvSpPr>
        <dsp:cNvPr id="0" name=""/>
        <dsp:cNvSpPr/>
      </dsp:nvSpPr>
      <dsp:spPr>
        <a:xfrm>
          <a:off x="5706978" y="2587718"/>
          <a:ext cx="2591506" cy="96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Application process</a:t>
          </a:r>
        </a:p>
      </dsp:txBody>
      <dsp:txXfrm>
        <a:off x="5706978" y="2587718"/>
        <a:ext cx="2591506" cy="961448"/>
      </dsp:txXfrm>
    </dsp:sp>
    <dsp:sp modelId="{54DAD36C-B972-42D4-BA18-425A2DE8C612}">
      <dsp:nvSpPr>
        <dsp:cNvPr id="0" name=""/>
        <dsp:cNvSpPr/>
      </dsp:nvSpPr>
      <dsp:spPr>
        <a:xfrm>
          <a:off x="8557744" y="802170"/>
          <a:ext cx="2591506" cy="1785548"/>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3000" r="-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438A21-3FD3-419A-A9C2-1AEDA680C7A5}">
      <dsp:nvSpPr>
        <dsp:cNvPr id="0" name=""/>
        <dsp:cNvSpPr/>
      </dsp:nvSpPr>
      <dsp:spPr>
        <a:xfrm>
          <a:off x="8557744" y="2587718"/>
          <a:ext cx="2591506" cy="96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0" numCol="1" spcCol="1270" anchor="t" anchorCtr="0">
          <a:noAutofit/>
        </a:bodyPr>
        <a:lstStyle/>
        <a:p>
          <a:pPr marL="0" lvl="0" indent="0" algn="ctr" defTabSz="1111250">
            <a:lnSpc>
              <a:spcPct val="90000"/>
            </a:lnSpc>
            <a:spcBef>
              <a:spcPct val="0"/>
            </a:spcBef>
            <a:spcAft>
              <a:spcPct val="35000"/>
            </a:spcAft>
            <a:buNone/>
          </a:pPr>
          <a:r>
            <a:rPr lang="en-US" sz="2500" kern="1200" dirty="0"/>
            <a:t>Compliance</a:t>
          </a:r>
        </a:p>
      </dsp:txBody>
      <dsp:txXfrm>
        <a:off x="8557744" y="2587718"/>
        <a:ext cx="2591506" cy="9614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7AD5D-CC2D-4881-BF4E-81576949C0E0}">
      <dsp:nvSpPr>
        <dsp:cNvPr id="0" name=""/>
        <dsp:cNvSpPr/>
      </dsp:nvSpPr>
      <dsp:spPr>
        <a:xfrm rot="10800000">
          <a:off x="1895692" y="1424"/>
          <a:ext cx="6195183" cy="1341004"/>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346"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Internet Access</a:t>
          </a:r>
        </a:p>
      </dsp:txBody>
      <dsp:txXfrm rot="10800000">
        <a:off x="2230943" y="1424"/>
        <a:ext cx="5859932" cy="1341004"/>
      </dsp:txXfrm>
    </dsp:sp>
    <dsp:sp modelId="{7FB168E3-41C2-4717-929B-875411338EFB}">
      <dsp:nvSpPr>
        <dsp:cNvPr id="0" name=""/>
        <dsp:cNvSpPr/>
      </dsp:nvSpPr>
      <dsp:spPr>
        <a:xfrm>
          <a:off x="1225190" y="1424"/>
          <a:ext cx="1341004" cy="134100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DCD697-1505-4ACE-ABEC-3E7C72BBE470}">
      <dsp:nvSpPr>
        <dsp:cNvPr id="0" name=""/>
        <dsp:cNvSpPr/>
      </dsp:nvSpPr>
      <dsp:spPr>
        <a:xfrm rot="10800000">
          <a:off x="1895692" y="1742728"/>
          <a:ext cx="6195183" cy="1341004"/>
        </a:xfrm>
        <a:prstGeom prst="homePlate">
          <a:avLst/>
        </a:prstGeom>
        <a:solidFill>
          <a:schemeClr val="accent2">
            <a:hueOff val="1702779"/>
            <a:satOff val="-26735"/>
            <a:lumOff val="-4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346"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Data Transmission Services</a:t>
          </a:r>
        </a:p>
      </dsp:txBody>
      <dsp:txXfrm rot="10800000">
        <a:off x="2230943" y="1742728"/>
        <a:ext cx="5859932" cy="1341004"/>
      </dsp:txXfrm>
    </dsp:sp>
    <dsp:sp modelId="{D0C09CE8-E62A-4200-A00D-4B77F6782C01}">
      <dsp:nvSpPr>
        <dsp:cNvPr id="0" name=""/>
        <dsp:cNvSpPr/>
      </dsp:nvSpPr>
      <dsp:spPr>
        <a:xfrm>
          <a:off x="1225190" y="1742728"/>
          <a:ext cx="1341004" cy="134100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DF4143-7DED-4133-BA74-62AC3E1A11F9}">
      <dsp:nvSpPr>
        <dsp:cNvPr id="0" name=""/>
        <dsp:cNvSpPr/>
      </dsp:nvSpPr>
      <dsp:spPr>
        <a:xfrm rot="10800000">
          <a:off x="1895692" y="3484032"/>
          <a:ext cx="6195183" cy="1341004"/>
        </a:xfrm>
        <a:prstGeom prst="homePlate">
          <a:avLst/>
        </a:prstGeom>
        <a:solidFill>
          <a:schemeClr val="accent2">
            <a:hueOff val="3405557"/>
            <a:satOff val="-53469"/>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346" tIns="140970" rIns="263144"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Integrated Services Digital Network</a:t>
          </a:r>
        </a:p>
      </dsp:txBody>
      <dsp:txXfrm rot="10800000">
        <a:off x="2230943" y="3484032"/>
        <a:ext cx="5859932" cy="1341004"/>
      </dsp:txXfrm>
    </dsp:sp>
    <dsp:sp modelId="{2383F3A7-B793-4FC2-B03E-F5D091B20E46}">
      <dsp:nvSpPr>
        <dsp:cNvPr id="0" name=""/>
        <dsp:cNvSpPr/>
      </dsp:nvSpPr>
      <dsp:spPr>
        <a:xfrm>
          <a:off x="1225190" y="3484032"/>
          <a:ext cx="1341004" cy="134100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C5EB5-3147-41B0-8B50-A493CF694610}">
      <dsp:nvSpPr>
        <dsp:cNvPr id="0" name=""/>
        <dsp:cNvSpPr/>
      </dsp:nvSpPr>
      <dsp:spPr>
        <a:xfrm>
          <a:off x="0" y="4116991"/>
          <a:ext cx="8445911" cy="540352"/>
        </a:xfrm>
        <a:prstGeom prst="rect">
          <a:avLst/>
        </a:prstGeom>
        <a:solidFill>
          <a:schemeClr val="accent1">
            <a:lumMod val="75000"/>
          </a:schemeClr>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lumMod val="75000"/>
                  <a:lumOff val="25000"/>
                </a:schemeClr>
              </a:solidFill>
            </a:rPr>
            <a:t>Approval/Ineligible/Rejection</a:t>
          </a:r>
        </a:p>
      </dsp:txBody>
      <dsp:txXfrm>
        <a:off x="0" y="4116991"/>
        <a:ext cx="8445911" cy="540352"/>
      </dsp:txXfrm>
    </dsp:sp>
    <dsp:sp modelId="{1DF87030-4419-480E-8DA8-025A01B9C06A}">
      <dsp:nvSpPr>
        <dsp:cNvPr id="0" name=""/>
        <dsp:cNvSpPr/>
      </dsp:nvSpPr>
      <dsp:spPr>
        <a:xfrm rot="10800000">
          <a:off x="0" y="3294034"/>
          <a:ext cx="8445911" cy="831062"/>
        </a:xfrm>
        <a:prstGeom prst="upArrowCallout">
          <a:avLst/>
        </a:prstGeom>
        <a:gradFill rotWithShape="0">
          <a:gsLst>
            <a:gs pos="0">
              <a:schemeClr val="accent1">
                <a:shade val="80000"/>
                <a:hueOff val="42357"/>
                <a:satOff val="685"/>
                <a:lumOff val="4397"/>
                <a:alphaOff val="0"/>
                <a:satMod val="103000"/>
                <a:lumMod val="102000"/>
                <a:tint val="94000"/>
              </a:schemeClr>
            </a:gs>
            <a:gs pos="50000">
              <a:schemeClr val="accent1">
                <a:shade val="80000"/>
                <a:hueOff val="42357"/>
                <a:satOff val="685"/>
                <a:lumOff val="4397"/>
                <a:alphaOff val="0"/>
                <a:satMod val="110000"/>
                <a:lumMod val="100000"/>
                <a:shade val="100000"/>
              </a:schemeClr>
            </a:gs>
            <a:gs pos="100000">
              <a:schemeClr val="accent1">
                <a:shade val="80000"/>
                <a:hueOff val="42357"/>
                <a:satOff val="685"/>
                <a:lumOff val="4397"/>
                <a:alphaOff val="0"/>
                <a:lumMod val="99000"/>
                <a:satMod val="120000"/>
                <a:shade val="78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lumMod val="75000"/>
                  <a:lumOff val="25000"/>
                </a:schemeClr>
              </a:solidFill>
            </a:rPr>
            <a:t>Verify compliance with CTF Program rules</a:t>
          </a:r>
        </a:p>
      </dsp:txBody>
      <dsp:txXfrm rot="10800000">
        <a:off x="0" y="3294034"/>
        <a:ext cx="8445911" cy="539999"/>
      </dsp:txXfrm>
    </dsp:sp>
    <dsp:sp modelId="{E12F1CBC-7FF9-43C7-98AD-886084E8E122}">
      <dsp:nvSpPr>
        <dsp:cNvPr id="0" name=""/>
        <dsp:cNvSpPr/>
      </dsp:nvSpPr>
      <dsp:spPr>
        <a:xfrm rot="10800000">
          <a:off x="0" y="2471076"/>
          <a:ext cx="8445911" cy="831062"/>
        </a:xfrm>
        <a:prstGeom prst="upArrowCallout">
          <a:avLst/>
        </a:prstGeom>
        <a:gradFill rotWithShape="0">
          <a:gsLst>
            <a:gs pos="0">
              <a:schemeClr val="accent1">
                <a:shade val="80000"/>
                <a:hueOff val="84714"/>
                <a:satOff val="1370"/>
                <a:lumOff val="8795"/>
                <a:alphaOff val="0"/>
                <a:satMod val="103000"/>
                <a:lumMod val="102000"/>
                <a:tint val="94000"/>
              </a:schemeClr>
            </a:gs>
            <a:gs pos="50000">
              <a:schemeClr val="accent1">
                <a:shade val="80000"/>
                <a:hueOff val="84714"/>
                <a:satOff val="1370"/>
                <a:lumOff val="8795"/>
                <a:alphaOff val="0"/>
                <a:satMod val="110000"/>
                <a:lumMod val="100000"/>
                <a:shade val="100000"/>
              </a:schemeClr>
            </a:gs>
            <a:gs pos="100000">
              <a:schemeClr val="accent1">
                <a:shade val="80000"/>
                <a:hueOff val="84714"/>
                <a:satOff val="1370"/>
                <a:lumOff val="8795"/>
                <a:alphaOff val="0"/>
                <a:lumMod val="99000"/>
                <a:satMod val="120000"/>
                <a:shade val="78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lumMod val="75000"/>
                  <a:lumOff val="25000"/>
                </a:schemeClr>
              </a:solidFill>
            </a:rPr>
            <a:t>Review financial information</a:t>
          </a:r>
        </a:p>
      </dsp:txBody>
      <dsp:txXfrm rot="10800000">
        <a:off x="0" y="2471076"/>
        <a:ext cx="8445911" cy="539999"/>
      </dsp:txXfrm>
    </dsp:sp>
    <dsp:sp modelId="{B9C9C6D4-6E96-45A2-9ACE-86AE8EF6AFC4}">
      <dsp:nvSpPr>
        <dsp:cNvPr id="0" name=""/>
        <dsp:cNvSpPr/>
      </dsp:nvSpPr>
      <dsp:spPr>
        <a:xfrm rot="10800000">
          <a:off x="0" y="1648119"/>
          <a:ext cx="8445911" cy="831062"/>
        </a:xfrm>
        <a:prstGeom prst="upArrowCallout">
          <a:avLst/>
        </a:prstGeom>
        <a:solidFill>
          <a:schemeClr val="accent1">
            <a:lumMod val="60000"/>
            <a:lumOff val="40000"/>
          </a:schemeClr>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lumMod val="50000"/>
                  <a:lumOff val="50000"/>
                </a:schemeClr>
              </a:solidFill>
            </a:rPr>
            <a:t>Eligibility assessment</a:t>
          </a:r>
        </a:p>
      </dsp:txBody>
      <dsp:txXfrm rot="10800000">
        <a:off x="0" y="1648119"/>
        <a:ext cx="8445911" cy="539999"/>
      </dsp:txXfrm>
    </dsp:sp>
    <dsp:sp modelId="{86D3F7AC-6DBE-4B9E-A9F7-A49F76552D22}">
      <dsp:nvSpPr>
        <dsp:cNvPr id="0" name=""/>
        <dsp:cNvSpPr/>
      </dsp:nvSpPr>
      <dsp:spPr>
        <a:xfrm rot="10800000">
          <a:off x="0" y="825161"/>
          <a:ext cx="8445911" cy="831062"/>
        </a:xfrm>
        <a:prstGeom prst="upArrowCallout">
          <a:avLst/>
        </a:prstGeom>
        <a:solidFill>
          <a:schemeClr val="accent1">
            <a:lumMod val="40000"/>
            <a:lumOff val="60000"/>
          </a:schemeClr>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lumMod val="50000"/>
                  <a:lumOff val="50000"/>
                </a:schemeClr>
              </a:solidFill>
            </a:rPr>
            <a:t>Document verification</a:t>
          </a:r>
        </a:p>
      </dsp:txBody>
      <dsp:txXfrm rot="10800000">
        <a:off x="0" y="825161"/>
        <a:ext cx="8445911" cy="539999"/>
      </dsp:txXfrm>
    </dsp:sp>
    <dsp:sp modelId="{2FEAEA0A-8A9B-4429-B43E-5752F2543793}">
      <dsp:nvSpPr>
        <dsp:cNvPr id="0" name=""/>
        <dsp:cNvSpPr/>
      </dsp:nvSpPr>
      <dsp:spPr>
        <a:xfrm rot="10800000">
          <a:off x="0" y="0"/>
          <a:ext cx="8445911" cy="831062"/>
        </a:xfrm>
        <a:prstGeom prst="upArrowCallout">
          <a:avLst/>
        </a:prstGeom>
        <a:solidFill>
          <a:schemeClr val="accent1">
            <a:lumMod val="20000"/>
            <a:lumOff val="80000"/>
          </a:schemeClr>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lumMod val="50000"/>
                  <a:lumOff val="50000"/>
                </a:schemeClr>
              </a:solidFill>
            </a:rPr>
            <a:t>Recert application submission</a:t>
          </a:r>
        </a:p>
      </dsp:txBody>
      <dsp:txXfrm rot="10800000">
        <a:off x="0" y="0"/>
        <a:ext cx="8445911" cy="539999"/>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ACE7A-C6EF-8447-9F67-958EE183E041}" type="datetimeFigureOut">
              <a:rPr lang="en-US" smtClean="0"/>
              <a:t>11/30/2023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B7BAD3-AF26-C549-B9FF-03213EEFC56C}" type="slidenum">
              <a:rPr lang="en-US" smtClean="0"/>
              <a:t>‹#›</a:t>
            </a:fld>
            <a:endParaRPr lang="en-US"/>
          </a:p>
        </p:txBody>
      </p:sp>
    </p:spTree>
    <p:extLst>
      <p:ext uri="{BB962C8B-B14F-4D97-AF65-F5344CB8AC3E}">
        <p14:creationId xmlns:p14="http://schemas.microsoft.com/office/powerpoint/2010/main" val="3119809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B7BAD3-AF26-C549-B9FF-03213EEFC56C}" type="slidenum">
              <a:rPr lang="en-US" smtClean="0"/>
              <a:t>1</a:t>
            </a:fld>
            <a:endParaRPr lang="en-US"/>
          </a:p>
        </p:txBody>
      </p:sp>
    </p:spTree>
    <p:extLst>
      <p:ext uri="{BB962C8B-B14F-4D97-AF65-F5344CB8AC3E}">
        <p14:creationId xmlns:p14="http://schemas.microsoft.com/office/powerpoint/2010/main" val="310496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2</a:t>
            </a:fld>
            <a:endParaRPr lang="en-US"/>
          </a:p>
        </p:txBody>
      </p:sp>
    </p:spTree>
    <p:extLst>
      <p:ext uri="{BB962C8B-B14F-4D97-AF65-F5344CB8AC3E}">
        <p14:creationId xmlns:p14="http://schemas.microsoft.com/office/powerpoint/2010/main" val="3025995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13</a:t>
            </a:fld>
            <a:endParaRPr lang="en-US"/>
          </a:p>
        </p:txBody>
      </p:sp>
    </p:spTree>
    <p:extLst>
      <p:ext uri="{BB962C8B-B14F-4D97-AF65-F5344CB8AC3E}">
        <p14:creationId xmlns:p14="http://schemas.microsoft.com/office/powerpoint/2010/main" val="328258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23</a:t>
            </a:fld>
            <a:endParaRPr lang="en-US"/>
          </a:p>
        </p:txBody>
      </p:sp>
    </p:spTree>
    <p:extLst>
      <p:ext uri="{BB962C8B-B14F-4D97-AF65-F5344CB8AC3E}">
        <p14:creationId xmlns:p14="http://schemas.microsoft.com/office/powerpoint/2010/main" val="3854263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EB7BAD3-AF26-C549-B9FF-03213EEFC56C}" type="slidenum">
              <a:rPr lang="en-US" smtClean="0"/>
              <a:t>24</a:t>
            </a:fld>
            <a:endParaRPr lang="en-US"/>
          </a:p>
        </p:txBody>
      </p:sp>
    </p:spTree>
    <p:extLst>
      <p:ext uri="{BB962C8B-B14F-4D97-AF65-F5344CB8AC3E}">
        <p14:creationId xmlns:p14="http://schemas.microsoft.com/office/powerpoint/2010/main" val="3055050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lnSpc>
                <a:spcPct val="100000"/>
              </a:lnSpc>
              <a:defRPr sz="4400"/>
            </a:lvl1pPr>
          </a:lstStyle>
          <a:p>
            <a:r>
              <a:rPr lang="en-US" dirty="0"/>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7E74D0F9-95D2-8340-B2F0-7378D646C80F}" type="datetime4">
              <a:rPr lang="en-US" smtClean="0"/>
              <a:t>November 30, 2023</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9" name="Picture 8">
            <a:extLst>
              <a:ext uri="{FF2B5EF4-FFF2-40B4-BE49-F238E27FC236}">
                <a16:creationId xmlns:a16="http://schemas.microsoft.com/office/drawing/2014/main" id="{5ED43345-CE8E-0841-A74F-B26363861C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3429"/>
            <a:ext cx="2322857" cy="654797"/>
          </a:xfrm>
          <a:prstGeom prst="rect">
            <a:avLst/>
          </a:prstGeom>
          <a:solidFill>
            <a:schemeClr val="bg1"/>
          </a:solidFill>
        </p:spPr>
      </p:pic>
    </p:spTree>
    <p:extLst>
      <p:ext uri="{BB962C8B-B14F-4D97-AF65-F5344CB8AC3E}">
        <p14:creationId xmlns:p14="http://schemas.microsoft.com/office/powerpoint/2010/main" val="119808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dirty="0"/>
              <a:t>Click to edit </a:t>
            </a:r>
            <a:br>
              <a:rPr lang="en-US" dirty="0"/>
            </a:br>
            <a:r>
              <a:rPr lang="en-US" dirty="0"/>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E34CEEBC-DF6B-3148-BA29-C310AFBE9727}" type="datetime4">
              <a:rPr lang="en-US" smtClean="0"/>
              <a:t>November 30, 2023</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88612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EC6C4D73-7B32-4F49-BC15-7C0FF231E089}" type="datetime4">
              <a:rPr lang="en-US" smtClean="0"/>
              <a:t>November 30, 2023</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222119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9EEC0D00-5AE3-274F-B039-C86FB4D476EC}" type="datetime4">
              <a:rPr lang="en-US" smtClean="0"/>
              <a:t>November 30, 2023</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753208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4A356D8-0ECF-E747-BA03-03D5F7490A95}" type="datetime4">
              <a:rPr lang="en-US" smtClean="0"/>
              <a:t>November 30, 2023</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9" name="Picture 8">
            <a:extLst>
              <a:ext uri="{FF2B5EF4-FFF2-40B4-BE49-F238E27FC236}">
                <a16:creationId xmlns:a16="http://schemas.microsoft.com/office/drawing/2014/main" id="{5ED43345-CE8E-0841-A74F-B26363861C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3429"/>
            <a:ext cx="2322857" cy="654797"/>
          </a:xfrm>
          <a:prstGeom prst="rect">
            <a:avLst/>
          </a:prstGeom>
          <a:solidFill>
            <a:schemeClr val="bg2"/>
          </a:solidFill>
        </p:spPr>
      </p:pic>
    </p:spTree>
    <p:extLst>
      <p:ext uri="{BB962C8B-B14F-4D97-AF65-F5344CB8AC3E}">
        <p14:creationId xmlns:p14="http://schemas.microsoft.com/office/powerpoint/2010/main" val="127428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B923269C-E58F-174E-B990-E0E418CAD694}" type="datetime4">
              <a:rPr lang="en-US" smtClean="0"/>
              <a:t>November 30, 2023</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901456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AA566AAF-2144-204E-9236-2C6BA1B1017A}" type="datetime4">
              <a:rPr lang="en-US" smtClean="0"/>
              <a:t>November 30, 2023</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663634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090A7486-EBF6-4043-9E2B-DDEA7774D398}" type="datetime4">
              <a:rPr lang="en-US" smtClean="0"/>
              <a:t>November 30,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196257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476A89BB-5233-0845-93E8-4FECDB1456BE}" type="datetime4">
              <a:rPr lang="en-US" smtClean="0"/>
              <a:t>November 30,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5798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39C43B7B-1AAB-6145-9B21-5744CAD8C887}" type="datetime4">
              <a:rPr lang="en-US" smtClean="0"/>
              <a:t>November 30, 2023</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791361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E5B87BA5-B33F-E04B-92A6-6471351FE8AA}" type="datetime4">
              <a:rPr lang="en-US" smtClean="0"/>
              <a:t>November 30, 2023</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558108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C177EF36-DF07-3244-A281-141F0DAC9196}" type="datetime4">
              <a:rPr lang="en-US" smtClean="0"/>
              <a:t>November 30, 2023</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66498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BF91E12C-F7E3-9C46-BFFB-144F0FBDC852}" type="datetime4">
              <a:rPr lang="en-US" smtClean="0"/>
              <a:t>November 30, 2023</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01495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D586A759-E491-1A43-9E94-B3A4D096C747}" type="datetime4">
              <a:rPr lang="en-US" smtClean="0"/>
              <a:t>November 30, 2023</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614473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dirty="0"/>
              <a:t>Click to edit </a:t>
            </a:r>
            <a:br>
              <a:rPr lang="en-US" dirty="0"/>
            </a:br>
            <a:r>
              <a:rPr lang="en-US" dirty="0"/>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F95ED669-7F72-0643-B0D9-9ACA079D290A}" type="datetime4">
              <a:rPr lang="en-US" smtClean="0"/>
              <a:t>November 30, 2023</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091487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6ACDA198-3666-2A43-B798-B12BD4FB6F3D}" type="datetime4">
              <a:rPr lang="en-US" smtClean="0"/>
              <a:t>November 30, 2023</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612680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0A773AF5-D64D-1E40-ACCB-D72BB9B9E96A}" type="datetime4">
              <a:rPr lang="en-US" smtClean="0"/>
              <a:t>November 30, 2023</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65476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3911AA-67E0-5A46-8543-9FB39D2A2C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tx2"/>
          </a:solidFill>
        </p:spPr>
      </p:pic>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9CFDC3A-612B-A84C-98DC-5FDA0C86E561}" type="datetime4">
              <a:rPr lang="en-US" smtClean="0"/>
              <a:t>November 30, 2023</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909253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9577EF60-D52F-1B40-BE31-F673BDC92855}" type="datetime4">
              <a:rPr lang="en-US" smtClean="0"/>
              <a:t>November 30, 2023</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3449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9D8298D5-4F07-A746-91C5-FBDBE7A8C618}" type="datetime4">
              <a:rPr lang="en-US" smtClean="0"/>
              <a:t>November 30, 2023</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98514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C0E394FC-7F07-3C46-9F13-173B7F299292}" type="datetime4">
              <a:rPr lang="en-US" smtClean="0"/>
              <a:t>November 30,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966168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B7FE0D40-3AA5-764E-99F7-34BE6B829DB5}" type="datetime4">
              <a:rPr lang="en-US" smtClean="0"/>
              <a:t>November 30,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4120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1A950C30-41A0-B545-A825-8FCF0230990D}" type="datetime4">
              <a:rPr lang="en-US" smtClean="0"/>
              <a:t>November 30, 2023</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733848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7BB05F4B-D44D-4B40-B15A-A22883AE3427}" type="datetime4">
              <a:rPr lang="en-US" smtClean="0"/>
              <a:t>November 30, 2023</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210393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AAC7540F-16B2-524F-8AF7-2A7FE40996BC}" type="datetime4">
              <a:rPr lang="en-US" smtClean="0"/>
              <a:t>November 30, 2023</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6297851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83178A27-0D22-D741-93CA-5DE7A1E9B9F5}" type="datetime4">
              <a:rPr lang="en-US" smtClean="0"/>
              <a:t>November 30, 2023</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88596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EB67D9B7-922A-804E-AA37-457FB1FE5228}" type="datetime4">
              <a:rPr lang="en-US" smtClean="0"/>
              <a:t>November 30, 2023</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311126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dirty="0"/>
              <a:t>Click to edit </a:t>
            </a:r>
            <a:br>
              <a:rPr lang="en-US" dirty="0"/>
            </a:br>
            <a:r>
              <a:rPr lang="en-US" dirty="0"/>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EE1C379D-D172-5F40-B6FE-51C9329CB8B0}" type="datetime4">
              <a:rPr lang="en-US" smtClean="0"/>
              <a:t>November 30, 2023</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063890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EC62404D-F786-EC4C-AFF7-4FDCCC57D4DC}" type="datetime4">
              <a:rPr lang="en-US" smtClean="0"/>
              <a:t>November 30, 2023</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1114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A37743D1-457B-7B42-9666-8B8E3BF1D552}" type="datetime4">
              <a:rPr lang="en-US" smtClean="0"/>
              <a:t>November 30, 2023</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0425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6FF4B8-010A-B047-A4A2-CECC568B8D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accent1"/>
          </a:solidFill>
        </p:spPr>
      </p:pic>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6752EE3-A7D0-4C40-9CAB-7059D5866A0D}" type="datetime4">
              <a:rPr lang="en-US" smtClean="0"/>
              <a:t>November 30, 2023</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125723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05FC87FB-77A4-894F-B4F7-472C4360F420}" type="datetime4">
              <a:rPr lang="en-US" smtClean="0"/>
              <a:t>November 30, 2023</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2962000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814DD035-A39C-DA4D-9AD8-8F0DD7A51560}" type="datetime4">
              <a:rPr lang="en-US" smtClean="0"/>
              <a:t>November 30, 2023</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49398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9246C6A8-629F-964D-9B10-D2805A37A804}" type="datetime4">
              <a:rPr lang="en-US" smtClean="0"/>
              <a:t>November 30,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64497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C904E251-A1C5-8A4B-8605-8FB6A68215C2}" type="datetime4">
              <a:rPr lang="en-US" smtClean="0"/>
              <a:t>November 30,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285721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E7E8369D-166A-7041-BD8E-9A4958803952}" type="datetime4">
              <a:rPr lang="en-US" smtClean="0"/>
              <a:t>November 30,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3154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12391E7F-12E9-9548-A9C0-BD1C91C85562}" type="datetime4">
              <a:rPr lang="en-US" smtClean="0"/>
              <a:t>November 30, 2023</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77537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30FAAD6E-216A-9648-A4BA-86421A8099EE}" type="datetime4">
              <a:rPr lang="en-US" smtClean="0"/>
              <a:t>November 30, 2023</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4997262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CEB67AAE-8CF6-0A4D-B71E-157974B1E4C7}" type="datetime4">
              <a:rPr lang="en-US" smtClean="0"/>
              <a:t>November 30, 2023</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5027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A66F9B35-39D0-0D4B-B6C4-5449F882120D}" type="datetime4">
              <a:rPr lang="en-US" smtClean="0"/>
              <a:t>November 30, 2023</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707304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dirty="0"/>
              <a:t>Click to edit </a:t>
            </a:r>
            <a:br>
              <a:rPr lang="en-US" dirty="0"/>
            </a:br>
            <a:r>
              <a:rPr lang="en-US" dirty="0"/>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0E006805-608F-784B-AFCE-BFB691880455}" type="datetime4">
              <a:rPr lang="en-US" smtClean="0"/>
              <a:t>November 30, 2023</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279445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6305B479-7E84-2147-BB40-A32280C56DDB}" type="datetime4">
              <a:rPr lang="en-US" smtClean="0"/>
              <a:t>November 30, 2023</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462500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B6EECBEB-2B44-784C-9D51-A6A7901FBF48}" type="datetime4">
              <a:rPr lang="en-US" smtClean="0"/>
              <a:t>November 30, 2023</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6037352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1296A10A-16BD-CB43-A1BD-5F771EA9F9EF}" type="datetime4">
              <a:rPr lang="en-US" smtClean="0"/>
              <a:t>November 30, 2023</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8" name="Picture 7">
            <a:extLst>
              <a:ext uri="{FF2B5EF4-FFF2-40B4-BE49-F238E27FC236}">
                <a16:creationId xmlns:a16="http://schemas.microsoft.com/office/drawing/2014/main" id="{13FD4194-852C-DF42-8F80-863269456E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accent2"/>
          </a:solidFill>
        </p:spPr>
      </p:pic>
    </p:spTree>
    <p:extLst>
      <p:ext uri="{BB962C8B-B14F-4D97-AF65-F5344CB8AC3E}">
        <p14:creationId xmlns:p14="http://schemas.microsoft.com/office/powerpoint/2010/main" val="1199420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29B12EF0-CE9F-8F4C-8E7C-B1835900E62E}" type="datetime4">
              <a:rPr lang="en-US" smtClean="0"/>
              <a:t>November 30,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92714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E445AFEE-4B33-B04D-8638-C319D3003EB9}" type="datetime4">
              <a:rPr lang="en-US" smtClean="0"/>
              <a:t>November 30, 2023</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00641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ACB90495-03B7-CE40-A28A-ED3CD797E604}" type="datetime4">
              <a:rPr lang="en-US" smtClean="0"/>
              <a:t>November 30, 2023</a:t>
            </a:fld>
            <a:endParaRPr lang="en-US" dirty="0"/>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4758188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A01EDB3D-5265-AE47-ABE5-6FE2923F7EA4}" type="datetime4">
              <a:rPr lang="en-US" smtClean="0"/>
              <a:t>November 30,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894442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F9978067-986A-6043-8977-42B7CC8A6116}" type="datetime4">
              <a:rPr lang="en-US" smtClean="0"/>
              <a:t>November 30, 2023</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71532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85DABA5C-43AB-824F-943F-D3AF357739BC}" type="datetime4">
              <a:rPr lang="en-US" smtClean="0"/>
              <a:t>November 30, 2023</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008187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F631D8A6-4479-7C4C-8D63-8289280CBA4B}" type="datetime4">
              <a:rPr lang="en-US" smtClean="0"/>
              <a:t>November 30, 2023</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50474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FE778FBE-79F2-6B43-9A3C-7EA19F2FAE2F}" type="datetime4">
              <a:rPr lang="en-US" smtClean="0"/>
              <a:t>November 30, 2023</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5259614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6B9A35C3-4F64-4C47-8CE9-3696BDE1BD5D}" type="datetime4">
              <a:rPr lang="en-US" smtClean="0"/>
              <a:t>November 30, 2023</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6375856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dirty="0"/>
              <a:t>Click to edit </a:t>
            </a:r>
            <a:br>
              <a:rPr lang="en-US" dirty="0"/>
            </a:br>
            <a:r>
              <a:rPr lang="en-US" dirty="0"/>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37573057-B280-1840-BAE7-B4677EFF4287}" type="datetime4">
              <a:rPr lang="en-US" smtClean="0"/>
              <a:t>November 30, 2023</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8978402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D9231274-F8E3-1141-A5BE-48596741C5C6}" type="datetime4">
              <a:rPr lang="en-US" smtClean="0"/>
              <a:t>November 30, 2023</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603168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lvl1pPr>
              <a:lnSpc>
                <a:spcPct val="100000"/>
              </a:lnSpc>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lnSpc>
                <a:spcPct val="100000"/>
              </a:lnSpc>
              <a:defRPr sz="2200"/>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lnSpc>
                <a:spcPct val="100000"/>
              </a:lnSpc>
              <a:defRPr sz="2200"/>
            </a:lvl1pPr>
            <a:lvl2pPr>
              <a:lnSpc>
                <a:spcPct val="100000"/>
              </a:lnSpc>
              <a:defRPr sz="2000"/>
            </a:lvl2pPr>
            <a:lvl3pPr>
              <a:lnSpc>
                <a:spcPct val="100000"/>
              </a:lnSpc>
              <a:defRPr sz="1800"/>
            </a:lvl3pPr>
            <a:lvl4pPr>
              <a:lnSpc>
                <a:spcPct val="100000"/>
              </a:lnSpc>
              <a:defRPr sz="16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6C14D06F-A82B-814B-8EFA-08EF03B0557D}" type="datetime4">
              <a:rPr lang="en-US" smtClean="0"/>
              <a:t>November 30, 2023</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5079708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BBD234C3-4C30-7E41-8E84-41A6A1FF971E}" type="datetime4">
              <a:rPr lang="en-US" smtClean="0"/>
              <a:t>November 30, 2023</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126424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D43F8F88-78E2-FB47-8C4A-A629B7A5F422}" type="datetime4">
              <a:rPr lang="en-US" smtClean="0"/>
              <a:t>November 30, 2023</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73045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403FF1F2-752A-424A-BE58-506FD7039591}" type="datetime4">
              <a:rPr lang="en-US" smtClean="0"/>
              <a:t>November 30, 2023</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345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468A490C-7C8E-9941-9EE4-DE8E3F868485}" type="datetime4">
              <a:rPr lang="en-US" smtClean="0"/>
              <a:t>November 30, 2023</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36961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AE0A7D8E-9D5E-B44D-AFB5-97106A0965C8}" type="datetime4">
              <a:rPr lang="en-US" smtClean="0"/>
              <a:t>November 30, 2023</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accent1"/>
                </a:solidFill>
              </a:rPr>
              <a:t>California Public Utilities Commission</a:t>
            </a:r>
          </a:p>
        </p:txBody>
      </p:sp>
    </p:spTree>
    <p:extLst>
      <p:ext uri="{BB962C8B-B14F-4D97-AF65-F5344CB8AC3E}">
        <p14:creationId xmlns:p14="http://schemas.microsoft.com/office/powerpoint/2010/main" val="2783614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fontAlgn="b" latinLnBrk="0" hangingPunct="1">
        <a:lnSpc>
          <a:spcPct val="10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AAC69767-2149-0A44-A16F-9B95B4E6FF2F}" type="datetime4">
              <a:rPr lang="en-US" smtClean="0"/>
              <a:t>November 30, 2023</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accent1"/>
                </a:solidFill>
              </a:rPr>
              <a:t>California Public Utilities Commission</a:t>
            </a:r>
          </a:p>
        </p:txBody>
      </p:sp>
    </p:spTree>
    <p:extLst>
      <p:ext uri="{BB962C8B-B14F-4D97-AF65-F5344CB8AC3E}">
        <p14:creationId xmlns:p14="http://schemas.microsoft.com/office/powerpoint/2010/main" val="17139133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l" defTabSz="914400" rtl="0" eaLnBrk="1" fontAlgn="b" latinLnBrk="0" hangingPunct="1">
        <a:lnSpc>
          <a:spcPct val="10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B1806813-E896-344A-A0BE-0E629183DF76}" type="datetime4">
              <a:rPr lang="en-US" smtClean="0"/>
              <a:t>November 30, 2023</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accent1"/>
                </a:solidFill>
              </a:rPr>
              <a:t>California Public Utilities Commission</a:t>
            </a:r>
          </a:p>
        </p:txBody>
      </p:sp>
    </p:spTree>
    <p:extLst>
      <p:ext uri="{BB962C8B-B14F-4D97-AF65-F5344CB8AC3E}">
        <p14:creationId xmlns:p14="http://schemas.microsoft.com/office/powerpoint/2010/main" val="31639057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fontAlgn="b" latinLnBrk="0" hangingPunct="1">
        <a:lnSpc>
          <a:spcPct val="100000"/>
        </a:lnSpc>
        <a:spcBef>
          <a:spcPct val="0"/>
        </a:spcBef>
        <a:buNone/>
        <a:defRPr sz="3600" b="1" kern="1200">
          <a:solidFill>
            <a:schemeClr val="bg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bg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bg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bg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bg1"/>
                </a:solidFill>
              </a:defRPr>
            </a:lvl1pPr>
          </a:lstStyle>
          <a:p>
            <a:fld id="{3A4FACE1-393D-BA40-BD35-5F2AC2D64C5D}" type="datetime4">
              <a:rPr lang="en-US" smtClean="0"/>
              <a:t>November 30, 2023</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bg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bg1"/>
                </a:solidFill>
              </a:rPr>
              <a:t>California Public Utilities Commission</a:t>
            </a:r>
          </a:p>
        </p:txBody>
      </p:sp>
    </p:spTree>
    <p:extLst>
      <p:ext uri="{BB962C8B-B14F-4D97-AF65-F5344CB8AC3E}">
        <p14:creationId xmlns:p14="http://schemas.microsoft.com/office/powerpoint/2010/main" val="44087423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l" defTabSz="914400" rtl="0" eaLnBrk="1" fontAlgn="b" latinLnBrk="0" hangingPunct="1">
        <a:lnSpc>
          <a:spcPct val="10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bg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bg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bg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bg1"/>
                </a:solidFill>
              </a:defRPr>
            </a:lvl1pPr>
          </a:lstStyle>
          <a:p>
            <a:fld id="{BCB06B5F-0482-C345-A9A2-5B3003513585}" type="datetime4">
              <a:rPr lang="en-US" smtClean="0"/>
              <a:t>November 30, 2023</a:t>
            </a:fld>
            <a:endParaRPr lang="en-US" dirty="0"/>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bg1"/>
                </a:solidFill>
              </a:defRPr>
            </a:lvl1pPr>
          </a:lstStyle>
          <a:p>
            <a:fld id="{1C4126A1-9282-4A82-AC02-A59AF4A969C8}" type="slidenum">
              <a:rPr lang="en-US" smtClean="0"/>
              <a:pPr/>
              <a:t>‹#›</a:t>
            </a:fld>
            <a:endParaRPr lang="en-US" dirty="0"/>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dirty="0">
                <a:solidFill>
                  <a:schemeClr val="bg1"/>
                </a:solidFill>
              </a:rPr>
              <a:t>California Public Utilities Commission</a:t>
            </a:r>
          </a:p>
        </p:txBody>
      </p:sp>
    </p:spTree>
    <p:extLst>
      <p:ext uri="{BB962C8B-B14F-4D97-AF65-F5344CB8AC3E}">
        <p14:creationId xmlns:p14="http://schemas.microsoft.com/office/powerpoint/2010/main" val="129628497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dt="0"/>
  <p:txStyles>
    <p:titleStyle>
      <a:lvl1pPr algn="l" defTabSz="914400" rtl="0" eaLnBrk="1" fontAlgn="b" latinLnBrk="0" hangingPunct="1">
        <a:lnSpc>
          <a:spcPct val="10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571500" indent="-231775" algn="l" defTabSz="914400" rtl="0" eaLnBrk="1" latinLnBrk="0" hangingPunct="1">
        <a:lnSpc>
          <a:spcPct val="100000"/>
        </a:lnSpc>
        <a:spcBef>
          <a:spcPts val="500"/>
        </a:spcBef>
        <a:buFont typeface="Arial" panose="020B0604020202020204" pitchFamily="34" charset="0"/>
        <a:buChar char="•"/>
        <a:tabLst/>
        <a:defRPr sz="2200" kern="1200">
          <a:solidFill>
            <a:schemeClr val="tx1"/>
          </a:solidFill>
          <a:latin typeface="+mn-lt"/>
          <a:ea typeface="+mn-ea"/>
          <a:cs typeface="+mn-cs"/>
        </a:defRPr>
      </a:lvl2pPr>
      <a:lvl3pPr marL="971550" indent="-173038" algn="l" defTabSz="914400" rtl="0" eaLnBrk="1" latinLnBrk="0" hangingPunct="1">
        <a:lnSpc>
          <a:spcPct val="10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430338" indent="-166688" algn="l" defTabSz="914400" rtl="0" eaLnBrk="1" latinLnBrk="0" hangingPunct="1">
        <a:lnSpc>
          <a:spcPct val="10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889125" indent="-173038" algn="l" defTabSz="914400" rtl="0" eaLnBrk="1" latinLnBrk="0" hangingPunct="1">
        <a:lnSpc>
          <a:spcPct val="10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8" Type="http://schemas.openxmlformats.org/officeDocument/2006/relationships/hyperlink" Target="https://pixabay.com/en/checklist-icon-notes-2024181/" TargetMode="External"/><Relationship Id="rId3" Type="http://schemas.openxmlformats.org/officeDocument/2006/relationships/diagramLayout" Target="../diagrams/layout5.xml"/><Relationship Id="rId7" Type="http://schemas.openxmlformats.org/officeDocument/2006/relationships/image" Target="../media/image27.png"/><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mailto:ctfhelp@cpuc.ca.gov"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www.cpuc.ca.gov/consumer-support/financial-assistance-savings-and-discounts/california-teleconnect-fund/program-outreach-and-education" TargetMode="External"/><Relationship Id="rId2" Type="http://schemas.openxmlformats.org/officeDocument/2006/relationships/image" Target="../media/image29.emf"/><Relationship Id="rId1" Type="http://schemas.openxmlformats.org/officeDocument/2006/relationships/slideLayout" Target="../slideLayouts/slideLayout44.xml"/><Relationship Id="rId6" Type="http://schemas.openxmlformats.org/officeDocument/2006/relationships/hyperlink" Target="https://ecap.cpuc.ca.gov/s/help-faqs?tabset-139ec=1" TargetMode="External"/><Relationship Id="rId5" Type="http://schemas.openxmlformats.org/officeDocument/2006/relationships/hyperlink" Target="https://www.cpuc.ca.gov/-/media/cpuc-website/divisions/communications-division/documents/california-teleconnect-fund/ctf_applicant_and_participant_guidebook.pdf" TargetMode="External"/><Relationship Id="rId4" Type="http://schemas.openxmlformats.org/officeDocument/2006/relationships/hyperlink" Target="https://www.cpuc.ca.gov/CT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64010F7-06BE-FD41-8E38-28A63A4BDB9F}"/>
              </a:ext>
            </a:extLst>
          </p:cNvPr>
          <p:cNvSpPr>
            <a:spLocks noGrp="1"/>
          </p:cNvSpPr>
          <p:nvPr>
            <p:ph type="subTitle" idx="1"/>
          </p:nvPr>
        </p:nvSpPr>
        <p:spPr>
          <a:xfrm>
            <a:off x="609599" y="3164541"/>
            <a:ext cx="11259671" cy="2770093"/>
          </a:xfrm>
        </p:spPr>
        <p:txBody>
          <a:bodyPr>
            <a:normAutofit/>
          </a:bodyPr>
          <a:lstStyle/>
          <a:p>
            <a:pPr algn="ctr" fontAlgn="b">
              <a:lnSpc>
                <a:spcPct val="90000"/>
              </a:lnSpc>
              <a:spcBef>
                <a:spcPct val="0"/>
              </a:spcBef>
            </a:pPr>
            <a:r>
              <a:rPr lang="en-US" sz="3600" b="1" dirty="0">
                <a:solidFill>
                  <a:schemeClr val="tx2"/>
                </a:solidFill>
                <a:latin typeface="+mj-lt"/>
                <a:ea typeface="+mj-ea"/>
                <a:cs typeface="+mj-cs"/>
              </a:rPr>
              <a:t>California Teleconnect Fund (CTF) Program</a:t>
            </a:r>
          </a:p>
          <a:p>
            <a:pPr algn="ctr" fontAlgn="b">
              <a:lnSpc>
                <a:spcPct val="90000"/>
              </a:lnSpc>
              <a:spcBef>
                <a:spcPct val="0"/>
              </a:spcBef>
            </a:pPr>
            <a:r>
              <a:rPr lang="en-US" sz="3600" b="1" dirty="0">
                <a:solidFill>
                  <a:schemeClr val="tx2"/>
                </a:solidFill>
                <a:latin typeface="+mj-lt"/>
                <a:ea typeface="+mj-ea"/>
                <a:cs typeface="+mj-cs"/>
              </a:rPr>
              <a:t>Participant Recertification Process</a:t>
            </a:r>
            <a:endParaRPr lang="en-US" dirty="0"/>
          </a:p>
          <a:p>
            <a:pPr algn="ctr" fontAlgn="b">
              <a:lnSpc>
                <a:spcPct val="90000"/>
              </a:lnSpc>
              <a:spcBef>
                <a:spcPct val="0"/>
              </a:spcBef>
            </a:pPr>
            <a:endParaRPr lang="en-US" sz="3200" dirty="0">
              <a:solidFill>
                <a:schemeClr val="tx2"/>
              </a:solidFill>
              <a:latin typeface="+mj-lt"/>
              <a:ea typeface="+mj-ea"/>
              <a:cs typeface="+mj-cs"/>
            </a:endParaRPr>
          </a:p>
          <a:p>
            <a:pPr algn="ctr" fontAlgn="b">
              <a:lnSpc>
                <a:spcPct val="90000"/>
              </a:lnSpc>
              <a:spcBef>
                <a:spcPct val="0"/>
              </a:spcBef>
            </a:pPr>
            <a:r>
              <a:rPr lang="en-US" sz="3200" dirty="0">
                <a:solidFill>
                  <a:schemeClr val="tx2"/>
                </a:solidFill>
                <a:latin typeface="+mj-lt"/>
                <a:ea typeface="+mj-ea"/>
                <a:cs typeface="+mj-cs"/>
              </a:rPr>
              <a:t>Presented by CTF Staff</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a:lstStyle/>
          <a:p>
            <a:fld id="{1C4126A1-9282-4A82-AC02-A59AF4A969C8}" type="slidenum">
              <a:rPr lang="en-US" smtClean="0"/>
              <a:t>1</a:t>
            </a:fld>
            <a:endParaRPr lang="en-US"/>
          </a:p>
        </p:txBody>
      </p:sp>
      <p:pic>
        <p:nvPicPr>
          <p:cNvPr id="5" name="Picture 4" descr="Logo&#10;&#10;Description automatically generated">
            <a:extLst>
              <a:ext uri="{FF2B5EF4-FFF2-40B4-BE49-F238E27FC236}">
                <a16:creationId xmlns:a16="http://schemas.microsoft.com/office/drawing/2014/main" id="{2147ACE8-31B2-293F-1D77-1698ED176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4270809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080903"/>
          </a:xfrm>
        </p:spPr>
        <p:txBody>
          <a:bodyPr anchor="b">
            <a:normAutofit/>
          </a:bodyPr>
          <a:lstStyle/>
          <a:p>
            <a:pPr algn="ctr"/>
            <a:r>
              <a:rPr lang="en-US" dirty="0"/>
              <a:t>How do I Recertify?</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a:xfrm>
            <a:off x="609600" y="1446028"/>
            <a:ext cx="10972800" cy="4730935"/>
          </a:xfrm>
        </p:spPr>
        <p:txBody>
          <a:bodyPr/>
          <a:lstStyle/>
          <a:p>
            <a:pPr marL="0" indent="0">
              <a:buNone/>
            </a:pPr>
            <a:r>
              <a:rPr lang="en-US" sz="2000" dirty="0">
                <a:solidFill>
                  <a:schemeClr val="tx2"/>
                </a:solidFill>
                <a:latin typeface="+mj-lt"/>
                <a:ea typeface="+mj-ea"/>
                <a:cs typeface="+mj-cs"/>
              </a:rPr>
              <a:t>Participants will recertify through the E-Cap portal:</a:t>
            </a:r>
          </a:p>
          <a:p>
            <a:pPr marL="0" indent="0">
              <a:buNone/>
            </a:pPr>
            <a:endParaRPr lang="en-US" sz="2000" dirty="0">
              <a:solidFill>
                <a:schemeClr val="tx2"/>
              </a:solidFill>
              <a:latin typeface="+mj-lt"/>
              <a:ea typeface="+mj-ea"/>
              <a:cs typeface="+mj-cs"/>
            </a:endParaRPr>
          </a:p>
          <a:p>
            <a:r>
              <a:rPr lang="en-US" sz="2000" dirty="0">
                <a:solidFill>
                  <a:schemeClr val="tx2"/>
                </a:solidFill>
                <a:latin typeface="+mj-lt"/>
                <a:ea typeface="+mj-ea"/>
                <a:cs typeface="+mj-cs"/>
              </a:rPr>
              <a:t>Log into your E-Cap account and find your account.</a:t>
            </a:r>
          </a:p>
          <a:p>
            <a:pPr marL="0" indent="0">
              <a:buNone/>
            </a:pPr>
            <a:endParaRPr lang="en-US" sz="2000" dirty="0">
              <a:solidFill>
                <a:schemeClr val="tx2"/>
              </a:solidFill>
              <a:latin typeface="+mj-lt"/>
              <a:ea typeface="+mj-ea"/>
              <a:cs typeface="+mj-cs"/>
            </a:endParaRPr>
          </a:p>
          <a:p>
            <a:r>
              <a:rPr lang="en-US" sz="2000" dirty="0">
                <a:solidFill>
                  <a:schemeClr val="tx2"/>
                </a:solidFill>
                <a:latin typeface="+mj-lt"/>
                <a:ea typeface="+mj-ea"/>
                <a:cs typeface="+mj-cs"/>
              </a:rPr>
              <a:t>Once you verified your account basic information, check the locations on file.</a:t>
            </a:r>
          </a:p>
          <a:p>
            <a:pPr marL="0" indent="0">
              <a:buNone/>
            </a:pPr>
            <a:endParaRPr lang="en-US" sz="2000" dirty="0">
              <a:solidFill>
                <a:schemeClr val="tx2"/>
              </a:solidFill>
              <a:latin typeface="+mj-lt"/>
              <a:ea typeface="+mj-ea"/>
              <a:cs typeface="+mj-cs"/>
            </a:endParaRPr>
          </a:p>
          <a:p>
            <a:r>
              <a:rPr lang="en-US" sz="2000" dirty="0">
                <a:solidFill>
                  <a:schemeClr val="tx2"/>
                </a:solidFill>
                <a:latin typeface="+mj-lt"/>
                <a:ea typeface="+mj-ea"/>
                <a:cs typeface="+mj-cs"/>
              </a:rPr>
              <a:t>You will see the application number of the location, and the approval and expiration dates.</a:t>
            </a:r>
          </a:p>
          <a:p>
            <a:pPr marL="0" indent="0">
              <a:buNone/>
            </a:pPr>
            <a:endParaRPr lang="en-US" sz="2000" dirty="0">
              <a:solidFill>
                <a:schemeClr val="tx2"/>
              </a:solidFill>
              <a:latin typeface="+mj-lt"/>
              <a:ea typeface="+mj-ea"/>
              <a:cs typeface="+mj-cs"/>
            </a:endParaRPr>
          </a:p>
          <a:p>
            <a:r>
              <a:rPr lang="en-US" sz="2000" dirty="0">
                <a:solidFill>
                  <a:schemeClr val="tx2"/>
                </a:solidFill>
                <a:latin typeface="+mj-lt"/>
                <a:ea typeface="+mj-ea"/>
                <a:cs typeface="+mj-cs"/>
              </a:rPr>
              <a:t>You will see a tab to “Recertify”. Click on the tab and complete your application.</a:t>
            </a:r>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rmAutofit/>
          </a:bodyPr>
          <a:lstStyle/>
          <a:p>
            <a:pPr>
              <a:spcAft>
                <a:spcPts val="600"/>
              </a:spcAft>
            </a:pPr>
            <a:fld id="{1C4126A1-9282-4A82-AC02-A59AF4A969C8}" type="slidenum">
              <a:rPr lang="en-US" smtClean="0"/>
              <a:pPr>
                <a:spcAft>
                  <a:spcPts val="600"/>
                </a:spcAft>
              </a:pPr>
              <a:t>10</a:t>
            </a:fld>
            <a:endParaRPr lang="en-US"/>
          </a:p>
        </p:txBody>
      </p:sp>
    </p:spTree>
    <p:extLst>
      <p:ext uri="{BB962C8B-B14F-4D97-AF65-F5344CB8AC3E}">
        <p14:creationId xmlns:p14="http://schemas.microsoft.com/office/powerpoint/2010/main" val="488868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080903"/>
          </a:xfrm>
        </p:spPr>
        <p:txBody>
          <a:bodyPr anchor="b">
            <a:normAutofit/>
          </a:bodyPr>
          <a:lstStyle/>
          <a:p>
            <a:pPr algn="ctr"/>
            <a:r>
              <a:rPr lang="en-US" dirty="0"/>
              <a:t>How do I Recertify (2)?</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a:xfrm>
            <a:off x="609600" y="1446028"/>
            <a:ext cx="10972800" cy="4730935"/>
          </a:xfrm>
        </p:spPr>
        <p:txBody>
          <a:bodyPr/>
          <a:lstStyle/>
          <a:p>
            <a:endParaRPr lang="en-US" sz="2000" dirty="0">
              <a:solidFill>
                <a:schemeClr val="tx2"/>
              </a:solidFill>
              <a:latin typeface="+mj-lt"/>
              <a:ea typeface="+mj-ea"/>
              <a:cs typeface="+mj-cs"/>
            </a:endParaRPr>
          </a:p>
          <a:p>
            <a:r>
              <a:rPr lang="en-US" sz="2000" dirty="0">
                <a:latin typeface="+mj-lt"/>
                <a:ea typeface="+mj-ea"/>
                <a:cs typeface="+mj-cs"/>
              </a:rPr>
              <a:t>For Community Based Organizations, you will need the following required documents necessary to Recertify:</a:t>
            </a:r>
          </a:p>
          <a:p>
            <a:pPr lvl="1"/>
            <a:r>
              <a:rPr lang="en-US" sz="1800" dirty="0">
                <a:latin typeface="+mj-lt"/>
                <a:ea typeface="+mj-ea"/>
                <a:cs typeface="+mj-cs"/>
              </a:rPr>
              <a:t>IRS 501 (c)(3) Determination</a:t>
            </a:r>
          </a:p>
          <a:p>
            <a:pPr lvl="1"/>
            <a:r>
              <a:rPr lang="en-US" sz="1800" dirty="0">
                <a:latin typeface="+mj-lt"/>
                <a:ea typeface="+mj-ea"/>
                <a:cs typeface="+mj-cs"/>
              </a:rPr>
              <a:t>Most recent IRS Form 990</a:t>
            </a:r>
          </a:p>
          <a:p>
            <a:pPr lvl="1"/>
            <a:r>
              <a:rPr lang="en-US" sz="1800" dirty="0">
                <a:latin typeface="+mj-lt"/>
                <a:ea typeface="+mj-ea"/>
                <a:cs typeface="+mj-cs"/>
              </a:rPr>
              <a:t>List of Board of Directors</a:t>
            </a:r>
          </a:p>
          <a:p>
            <a:pPr lvl="1"/>
            <a:r>
              <a:rPr lang="en-US" sz="1800" dirty="0">
                <a:latin typeface="+mj-lt"/>
                <a:ea typeface="+mj-ea"/>
                <a:cs typeface="+mj-cs"/>
              </a:rPr>
              <a:t>Qualifying Services Worksheet</a:t>
            </a:r>
          </a:p>
          <a:p>
            <a:r>
              <a:rPr lang="en-US" sz="2200" dirty="0">
                <a:latin typeface="+mj-lt"/>
                <a:ea typeface="+mj-ea"/>
                <a:cs typeface="+mj-cs"/>
              </a:rPr>
              <a:t>For Healthcare Community Based Organizations in addition:</a:t>
            </a:r>
            <a:endParaRPr lang="en-US" sz="2000" dirty="0">
              <a:latin typeface="+mj-lt"/>
              <a:ea typeface="+mj-ea"/>
              <a:cs typeface="+mj-cs"/>
            </a:endParaRPr>
          </a:p>
          <a:p>
            <a:pPr lvl="1"/>
            <a:r>
              <a:rPr lang="en-US" sz="1800" dirty="0">
                <a:latin typeface="+mj-lt"/>
                <a:ea typeface="+mj-ea"/>
                <a:cs typeface="+mj-cs"/>
              </a:rPr>
              <a:t>Medicare-Medi Cal, fee structure documentation</a:t>
            </a:r>
          </a:p>
          <a:p>
            <a:pPr lvl="1"/>
            <a:r>
              <a:rPr lang="en-US" sz="2000" dirty="0">
                <a:latin typeface="+mj-lt"/>
                <a:ea typeface="+mj-ea"/>
                <a:cs typeface="+mj-cs"/>
              </a:rPr>
              <a:t>List of state licensed practitioners</a:t>
            </a:r>
          </a:p>
          <a:p>
            <a:pPr lvl="1"/>
            <a:r>
              <a:rPr lang="en-US" sz="2000" dirty="0">
                <a:latin typeface="+mj-lt"/>
                <a:ea typeface="+mj-ea"/>
                <a:cs typeface="+mj-cs"/>
              </a:rPr>
              <a:t>Facility state licenses</a:t>
            </a:r>
          </a:p>
          <a:p>
            <a:pPr lvl="1"/>
            <a:endParaRPr lang="en-US" sz="2000" dirty="0">
              <a:solidFill>
                <a:schemeClr val="tx2"/>
              </a:solidFill>
              <a:latin typeface="+mj-lt"/>
              <a:ea typeface="+mj-ea"/>
              <a:cs typeface="+mj-cs"/>
            </a:endParaRPr>
          </a:p>
          <a:p>
            <a:pPr marL="339725" lvl="1" indent="0">
              <a:buNone/>
            </a:pPr>
            <a:r>
              <a:rPr lang="en-US" sz="2000" dirty="0">
                <a:solidFill>
                  <a:schemeClr val="tx2"/>
                </a:solidFill>
                <a:latin typeface="+mj-lt"/>
                <a:ea typeface="+mj-ea"/>
                <a:cs typeface="+mj-cs"/>
              </a:rPr>
              <a:t>.</a:t>
            </a:r>
          </a:p>
          <a:p>
            <a:pPr lvl="1"/>
            <a:endParaRPr lang="en-US" sz="2000" dirty="0">
              <a:solidFill>
                <a:schemeClr val="tx2"/>
              </a:solidFill>
              <a:latin typeface="+mj-lt"/>
              <a:ea typeface="+mj-ea"/>
              <a:cs typeface="+mj-cs"/>
            </a:endParaRPr>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rmAutofit/>
          </a:bodyPr>
          <a:lstStyle/>
          <a:p>
            <a:pPr>
              <a:spcAft>
                <a:spcPts val="600"/>
              </a:spcAft>
            </a:pPr>
            <a:fld id="{1C4126A1-9282-4A82-AC02-A59AF4A969C8}" type="slidenum">
              <a:rPr lang="en-US" smtClean="0"/>
              <a:pPr>
                <a:spcAft>
                  <a:spcPts val="600"/>
                </a:spcAft>
              </a:pPr>
              <a:t>11</a:t>
            </a:fld>
            <a:endParaRPr lang="en-US"/>
          </a:p>
        </p:txBody>
      </p:sp>
    </p:spTree>
    <p:extLst>
      <p:ext uri="{BB962C8B-B14F-4D97-AF65-F5344CB8AC3E}">
        <p14:creationId xmlns:p14="http://schemas.microsoft.com/office/powerpoint/2010/main" val="2741728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721658" y="3005652"/>
            <a:ext cx="10748683" cy="1500187"/>
          </a:xfrm>
        </p:spPr>
        <p:txBody>
          <a:bodyPr>
            <a:noAutofit/>
          </a:bodyPr>
          <a:lstStyle/>
          <a:p>
            <a:r>
              <a:rPr lang="en-US" sz="3600" b="1" dirty="0">
                <a:solidFill>
                  <a:schemeClr val="accent1">
                    <a:lumMod val="75000"/>
                  </a:schemeClr>
                </a:solidFill>
              </a:rPr>
              <a:t>CTF- Live Demonstration </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12</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
        <p:nvSpPr>
          <p:cNvPr id="2" name="TextBox 1">
            <a:extLst>
              <a:ext uri="{FF2B5EF4-FFF2-40B4-BE49-F238E27FC236}">
                <a16:creationId xmlns:a16="http://schemas.microsoft.com/office/drawing/2014/main" id="{3D8C59D0-F89E-53A6-929C-C17EC23DE223}"/>
              </a:ext>
            </a:extLst>
          </p:cNvPr>
          <p:cNvSpPr txBox="1"/>
          <p:nvPr/>
        </p:nvSpPr>
        <p:spPr>
          <a:xfrm>
            <a:off x="822960" y="3986784"/>
            <a:ext cx="10442448" cy="1754326"/>
          </a:xfrm>
          <a:prstGeom prst="rect">
            <a:avLst/>
          </a:prstGeom>
          <a:noFill/>
        </p:spPr>
        <p:txBody>
          <a:bodyPr wrap="square" rtlCol="0">
            <a:spAutoFit/>
          </a:bodyPr>
          <a:lstStyle/>
          <a:p>
            <a:r>
              <a:rPr lang="en-US" sz="2400" u="sng" dirty="0">
                <a:solidFill>
                  <a:schemeClr val="bg1"/>
                </a:solidFill>
              </a:rPr>
              <a:t>Objectives: </a:t>
            </a:r>
          </a:p>
          <a:p>
            <a:pPr marL="342900" indent="-342900">
              <a:buFont typeface="+mj-lt"/>
              <a:buAutoNum type="arabicPeriod"/>
            </a:pPr>
            <a:r>
              <a:rPr lang="en-US" sz="2400" dirty="0">
                <a:solidFill>
                  <a:schemeClr val="bg1"/>
                </a:solidFill>
              </a:rPr>
              <a:t>View ECAP Portal Queues </a:t>
            </a:r>
          </a:p>
          <a:p>
            <a:pPr marL="342900" indent="-342900">
              <a:buFont typeface="+mj-lt"/>
              <a:buAutoNum type="arabicPeriod"/>
            </a:pPr>
            <a:r>
              <a:rPr lang="en-US" sz="2400" dirty="0">
                <a:solidFill>
                  <a:schemeClr val="bg1"/>
                </a:solidFill>
              </a:rPr>
              <a:t>View recertification process</a:t>
            </a:r>
          </a:p>
          <a:p>
            <a:endParaRPr lang="en-US" sz="3600" dirty="0">
              <a:solidFill>
                <a:schemeClr val="bg1"/>
              </a:solidFill>
            </a:endParaRPr>
          </a:p>
        </p:txBody>
      </p:sp>
    </p:spTree>
    <p:extLst>
      <p:ext uri="{BB962C8B-B14F-4D97-AF65-F5344CB8AC3E}">
        <p14:creationId xmlns:p14="http://schemas.microsoft.com/office/powerpoint/2010/main" val="1213103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lowchart: Connector 61">
            <a:extLst>
              <a:ext uri="{FF2B5EF4-FFF2-40B4-BE49-F238E27FC236}">
                <a16:creationId xmlns:a16="http://schemas.microsoft.com/office/drawing/2014/main" id="{4DECCD21-C675-48B9-94AA-8468A13FC948}"/>
              </a:ext>
            </a:extLst>
          </p:cNvPr>
          <p:cNvSpPr/>
          <p:nvPr/>
        </p:nvSpPr>
        <p:spPr>
          <a:xfrm>
            <a:off x="6657975" y="3930576"/>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lowchart: Connector 60">
            <a:extLst>
              <a:ext uri="{FF2B5EF4-FFF2-40B4-BE49-F238E27FC236}">
                <a16:creationId xmlns:a16="http://schemas.microsoft.com/office/drawing/2014/main" id="{A20AA87D-0733-AD55-27EB-C0833C46B6CA}"/>
              </a:ext>
            </a:extLst>
          </p:cNvPr>
          <p:cNvSpPr/>
          <p:nvPr/>
        </p:nvSpPr>
        <p:spPr>
          <a:xfrm>
            <a:off x="6651625" y="2811952"/>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lowchart: Connector 59">
            <a:extLst>
              <a:ext uri="{FF2B5EF4-FFF2-40B4-BE49-F238E27FC236}">
                <a16:creationId xmlns:a16="http://schemas.microsoft.com/office/drawing/2014/main" id="{24F5C948-A1C2-7C79-5B27-FA0AFDBA44AD}"/>
              </a:ext>
            </a:extLst>
          </p:cNvPr>
          <p:cNvSpPr/>
          <p:nvPr/>
        </p:nvSpPr>
        <p:spPr>
          <a:xfrm>
            <a:off x="2608149" y="3930576"/>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lowchart: Connector 55">
            <a:extLst>
              <a:ext uri="{FF2B5EF4-FFF2-40B4-BE49-F238E27FC236}">
                <a16:creationId xmlns:a16="http://schemas.microsoft.com/office/drawing/2014/main" id="{D9D28EA6-3D3E-D2A9-5632-5951FDC218AB}"/>
              </a:ext>
            </a:extLst>
          </p:cNvPr>
          <p:cNvSpPr/>
          <p:nvPr/>
        </p:nvSpPr>
        <p:spPr>
          <a:xfrm>
            <a:off x="2603386" y="2811952"/>
            <a:ext cx="946143" cy="930742"/>
          </a:xfrm>
          <a:prstGeom prst="flowChartConnector">
            <a:avLst/>
          </a:prstGeom>
          <a:solidFill>
            <a:srgbClr val="23475F"/>
          </a:solidFill>
          <a:ln>
            <a:solidFill>
              <a:srgbClr val="141E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18A1BB3-7AED-1B05-F684-8163A9E349A2}"/>
              </a:ext>
            </a:extLst>
          </p:cNvPr>
          <p:cNvSpPr>
            <a:spLocks noGrp="1"/>
          </p:cNvSpPr>
          <p:nvPr>
            <p:ph type="title"/>
          </p:nvPr>
        </p:nvSpPr>
        <p:spPr>
          <a:xfrm>
            <a:off x="2369488" y="346204"/>
            <a:ext cx="9274288" cy="997330"/>
          </a:xfrm>
          <a:effectLst>
            <a:softEdge rad="0"/>
          </a:effectLst>
        </p:spPr>
        <p:txBody>
          <a:bodyPr/>
          <a:lstStyle/>
          <a:p>
            <a:r>
              <a:rPr lang="en-US" sz="3200" dirty="0"/>
              <a:t>RECERTIFICATIONS IN ECAP</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vert="horz" lIns="0" tIns="0" rIns="0" bIns="0" rtlCol="0" anchor="t" anchorCtr="0">
            <a:normAutofit/>
          </a:bodyPr>
          <a:lstStyle/>
          <a:p>
            <a:pPr>
              <a:spcAft>
                <a:spcPts val="600"/>
              </a:spcAft>
            </a:pPr>
            <a:fld id="{1C4126A1-9282-4A82-AC02-A59AF4A969C8}" type="slidenum">
              <a:rPr lang="en-US" smtClean="0"/>
              <a:pPr>
                <a:spcAft>
                  <a:spcPts val="600"/>
                </a:spcAft>
              </a:pPr>
              <a:t>13</a:t>
            </a:fld>
            <a:endParaRPr lang="en-US"/>
          </a:p>
        </p:txBody>
      </p:sp>
      <p:sp>
        <p:nvSpPr>
          <p:cNvPr id="9" name="TextBox 8">
            <a:extLst>
              <a:ext uri="{FF2B5EF4-FFF2-40B4-BE49-F238E27FC236}">
                <a16:creationId xmlns:a16="http://schemas.microsoft.com/office/drawing/2014/main" id="{76BC978D-F7E4-E22E-6ABA-425479D0C109}"/>
              </a:ext>
            </a:extLst>
          </p:cNvPr>
          <p:cNvSpPr txBox="1"/>
          <p:nvPr/>
        </p:nvSpPr>
        <p:spPr>
          <a:xfrm>
            <a:off x="2479718" y="1572240"/>
            <a:ext cx="8793067" cy="646331"/>
          </a:xfrm>
          <a:prstGeom prst="rect">
            <a:avLst/>
          </a:prstGeom>
          <a:noFill/>
        </p:spPr>
        <p:txBody>
          <a:bodyPr wrap="square" rtlCol="0">
            <a:spAutoFit/>
          </a:bodyPr>
          <a:lstStyle/>
          <a:p>
            <a:r>
              <a:rPr lang="en-US" dirty="0">
                <a:solidFill>
                  <a:schemeClr val="tx2"/>
                </a:solidFill>
                <a:latin typeface="+mj-lt"/>
                <a:ea typeface="+mj-ea"/>
                <a:cs typeface="+mj-cs"/>
              </a:rPr>
              <a:t>The  following will be CTF staff presenting live demonstrations for participants submitting CTF recertification applications.   </a:t>
            </a:r>
          </a:p>
        </p:txBody>
      </p:sp>
      <p:grpSp>
        <p:nvGrpSpPr>
          <p:cNvPr id="24" name="Group 4">
            <a:extLst>
              <a:ext uri="{FF2B5EF4-FFF2-40B4-BE49-F238E27FC236}">
                <a16:creationId xmlns:a16="http://schemas.microsoft.com/office/drawing/2014/main" id="{67B35872-9C7E-68B7-28FC-1DEBAD1108B8}"/>
              </a:ext>
            </a:extLst>
          </p:cNvPr>
          <p:cNvGrpSpPr>
            <a:grpSpLocks noChangeAspect="1"/>
          </p:cNvGrpSpPr>
          <p:nvPr/>
        </p:nvGrpSpPr>
        <p:grpSpPr bwMode="auto">
          <a:xfrm>
            <a:off x="6855614" y="4140360"/>
            <a:ext cx="538163" cy="430212"/>
            <a:chOff x="6468" y="1728"/>
            <a:chExt cx="339" cy="271"/>
          </a:xfrm>
          <a:solidFill>
            <a:schemeClr val="bg1"/>
          </a:solidFill>
        </p:grpSpPr>
        <p:sp>
          <p:nvSpPr>
            <p:cNvPr id="26" name="Freeform 5">
              <a:extLst>
                <a:ext uri="{FF2B5EF4-FFF2-40B4-BE49-F238E27FC236}">
                  <a16:creationId xmlns:a16="http://schemas.microsoft.com/office/drawing/2014/main" id="{5975F0E6-E325-0200-0D1D-A3D099FD677E}"/>
                </a:ext>
              </a:extLst>
            </p:cNvPr>
            <p:cNvSpPr>
              <a:spLocks noEditPoints="1"/>
            </p:cNvSpPr>
            <p:nvPr/>
          </p:nvSpPr>
          <p:spPr bwMode="auto">
            <a:xfrm>
              <a:off x="6616" y="1838"/>
              <a:ext cx="43" cy="43"/>
            </a:xfrm>
            <a:custGeom>
              <a:avLst/>
              <a:gdLst>
                <a:gd name="T0" fmla="*/ 40 w 80"/>
                <a:gd name="T1" fmla="*/ 9 h 80"/>
                <a:gd name="T2" fmla="*/ 40 w 80"/>
                <a:gd name="T3" fmla="*/ 9 h 80"/>
                <a:gd name="T4" fmla="*/ 71 w 80"/>
                <a:gd name="T5" fmla="*/ 40 h 80"/>
                <a:gd name="T6" fmla="*/ 40 w 80"/>
                <a:gd name="T7" fmla="*/ 71 h 80"/>
                <a:gd name="T8" fmla="*/ 9 w 80"/>
                <a:gd name="T9" fmla="*/ 40 h 80"/>
                <a:gd name="T10" fmla="*/ 40 w 80"/>
                <a:gd name="T11" fmla="*/ 9 h 80"/>
                <a:gd name="T12" fmla="*/ 40 w 80"/>
                <a:gd name="T13" fmla="*/ 80 h 80"/>
                <a:gd name="T14" fmla="*/ 40 w 80"/>
                <a:gd name="T15" fmla="*/ 80 h 80"/>
                <a:gd name="T16" fmla="*/ 80 w 80"/>
                <a:gd name="T17" fmla="*/ 40 h 80"/>
                <a:gd name="T18" fmla="*/ 40 w 80"/>
                <a:gd name="T19" fmla="*/ 0 h 80"/>
                <a:gd name="T20" fmla="*/ 0 w 80"/>
                <a:gd name="T21" fmla="*/ 40 h 80"/>
                <a:gd name="T22" fmla="*/ 40 w 80"/>
                <a:gd name="T23"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80">
                  <a:moveTo>
                    <a:pt x="40" y="9"/>
                  </a:moveTo>
                  <a:lnTo>
                    <a:pt x="40" y="9"/>
                  </a:lnTo>
                  <a:cubicBezTo>
                    <a:pt x="57" y="9"/>
                    <a:pt x="71" y="22"/>
                    <a:pt x="71" y="40"/>
                  </a:cubicBezTo>
                  <a:cubicBezTo>
                    <a:pt x="71" y="57"/>
                    <a:pt x="57" y="71"/>
                    <a:pt x="40" y="71"/>
                  </a:cubicBezTo>
                  <a:cubicBezTo>
                    <a:pt x="23" y="71"/>
                    <a:pt x="9" y="57"/>
                    <a:pt x="9" y="40"/>
                  </a:cubicBezTo>
                  <a:cubicBezTo>
                    <a:pt x="9" y="22"/>
                    <a:pt x="23" y="9"/>
                    <a:pt x="40" y="9"/>
                  </a:cubicBezTo>
                  <a:close/>
                  <a:moveTo>
                    <a:pt x="40" y="80"/>
                  </a:moveTo>
                  <a:lnTo>
                    <a:pt x="40" y="80"/>
                  </a:lnTo>
                  <a:cubicBezTo>
                    <a:pt x="62" y="80"/>
                    <a:pt x="80" y="62"/>
                    <a:pt x="80" y="40"/>
                  </a:cubicBezTo>
                  <a:cubicBezTo>
                    <a:pt x="80" y="18"/>
                    <a:pt x="62" y="0"/>
                    <a:pt x="40" y="0"/>
                  </a:cubicBezTo>
                  <a:cubicBezTo>
                    <a:pt x="18" y="0"/>
                    <a:pt x="0" y="18"/>
                    <a:pt x="0" y="40"/>
                  </a:cubicBezTo>
                  <a:cubicBezTo>
                    <a:pt x="0" y="62"/>
                    <a:pt x="18" y="80"/>
                    <a:pt x="40" y="80"/>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6">
              <a:extLst>
                <a:ext uri="{FF2B5EF4-FFF2-40B4-BE49-F238E27FC236}">
                  <a16:creationId xmlns:a16="http://schemas.microsoft.com/office/drawing/2014/main" id="{08E61A3C-3808-4F5C-C4BE-6129667C8B2C}"/>
                </a:ext>
              </a:extLst>
            </p:cNvPr>
            <p:cNvSpPr>
              <a:spLocks noEditPoints="1"/>
            </p:cNvSpPr>
            <p:nvPr/>
          </p:nvSpPr>
          <p:spPr bwMode="auto">
            <a:xfrm>
              <a:off x="6468" y="1728"/>
              <a:ext cx="339" cy="271"/>
            </a:xfrm>
            <a:custGeom>
              <a:avLst/>
              <a:gdLst>
                <a:gd name="T0" fmla="*/ 389 w 639"/>
                <a:gd name="T1" fmla="*/ 397 h 495"/>
                <a:gd name="T2" fmla="*/ 227 w 639"/>
                <a:gd name="T3" fmla="*/ 485 h 495"/>
                <a:gd name="T4" fmla="*/ 405 w 639"/>
                <a:gd name="T5" fmla="*/ 471 h 495"/>
                <a:gd name="T6" fmla="*/ 251 w 639"/>
                <a:gd name="T7" fmla="*/ 397 h 495"/>
                <a:gd name="T8" fmla="*/ 11 w 639"/>
                <a:gd name="T9" fmla="*/ 424 h 495"/>
                <a:gd name="T10" fmla="*/ 39 w 639"/>
                <a:gd name="T11" fmla="*/ 364 h 495"/>
                <a:gd name="T12" fmla="*/ 418 w 639"/>
                <a:gd name="T13" fmla="*/ 160 h 495"/>
                <a:gd name="T14" fmla="*/ 281 w 639"/>
                <a:gd name="T15" fmla="*/ 158 h 495"/>
                <a:gd name="T16" fmla="*/ 167 w 639"/>
                <a:gd name="T17" fmla="*/ 162 h 495"/>
                <a:gd name="T18" fmla="*/ 66 w 639"/>
                <a:gd name="T19" fmla="*/ 172 h 495"/>
                <a:gd name="T20" fmla="*/ 320 w 639"/>
                <a:gd name="T21" fmla="*/ 108 h 495"/>
                <a:gd name="T22" fmla="*/ 550 w 639"/>
                <a:gd name="T23" fmla="*/ 121 h 495"/>
                <a:gd name="T24" fmla="*/ 600 w 639"/>
                <a:gd name="T25" fmla="*/ 175 h 495"/>
                <a:gd name="T26" fmla="*/ 523 w 639"/>
                <a:gd name="T27" fmla="*/ 166 h 495"/>
                <a:gd name="T28" fmla="*/ 427 w 639"/>
                <a:gd name="T29" fmla="*/ 160 h 495"/>
                <a:gd name="T30" fmla="*/ 382 w 639"/>
                <a:gd name="T31" fmla="*/ 326 h 495"/>
                <a:gd name="T32" fmla="*/ 268 w 639"/>
                <a:gd name="T33" fmla="*/ 325 h 495"/>
                <a:gd name="T34" fmla="*/ 268 w 639"/>
                <a:gd name="T35" fmla="*/ 325 h 495"/>
                <a:gd name="T36" fmla="*/ 39 w 639"/>
                <a:gd name="T37" fmla="*/ 277 h 495"/>
                <a:gd name="T38" fmla="*/ 39 w 639"/>
                <a:gd name="T39" fmla="*/ 231 h 495"/>
                <a:gd name="T40" fmla="*/ 427 w 639"/>
                <a:gd name="T41" fmla="*/ 273 h 495"/>
                <a:gd name="T42" fmla="*/ 382 w 639"/>
                <a:gd name="T43" fmla="*/ 273 h 495"/>
                <a:gd name="T44" fmla="*/ 418 w 639"/>
                <a:gd name="T45" fmla="*/ 264 h 495"/>
                <a:gd name="T46" fmla="*/ 600 w 639"/>
                <a:gd name="T47" fmla="*/ 267 h 495"/>
                <a:gd name="T48" fmla="*/ 524 w 639"/>
                <a:gd name="T49" fmla="*/ 178 h 495"/>
                <a:gd name="T50" fmla="*/ 600 w 639"/>
                <a:gd name="T51" fmla="*/ 220 h 495"/>
                <a:gd name="T52" fmla="*/ 415 w 639"/>
                <a:gd name="T53" fmla="*/ 171 h 495"/>
                <a:gd name="T54" fmla="*/ 415 w 639"/>
                <a:gd name="T55" fmla="*/ 171 h 495"/>
                <a:gd name="T56" fmla="*/ 268 w 639"/>
                <a:gd name="T57" fmla="*/ 316 h 495"/>
                <a:gd name="T58" fmla="*/ 83 w 639"/>
                <a:gd name="T59" fmla="*/ 182 h 495"/>
                <a:gd name="T60" fmla="*/ 188 w 639"/>
                <a:gd name="T61" fmla="*/ 173 h 495"/>
                <a:gd name="T62" fmla="*/ 39 w 639"/>
                <a:gd name="T63" fmla="*/ 222 h 495"/>
                <a:gd name="T64" fmla="*/ 304 w 639"/>
                <a:gd name="T65" fmla="*/ 395 h 495"/>
                <a:gd name="T66" fmla="*/ 261 w 639"/>
                <a:gd name="T67" fmla="*/ 394 h 495"/>
                <a:gd name="T68" fmla="*/ 381 w 639"/>
                <a:gd name="T69" fmla="*/ 417 h 495"/>
                <a:gd name="T70" fmla="*/ 279 w 639"/>
                <a:gd name="T71" fmla="*/ 417 h 495"/>
                <a:gd name="T72" fmla="*/ 272 w 639"/>
                <a:gd name="T73" fmla="*/ 404 h 495"/>
                <a:gd name="T74" fmla="*/ 326 w 639"/>
                <a:gd name="T75" fmla="*/ 404 h 495"/>
                <a:gd name="T76" fmla="*/ 366 w 639"/>
                <a:gd name="T77" fmla="*/ 404 h 495"/>
                <a:gd name="T78" fmla="*/ 258 w 639"/>
                <a:gd name="T79" fmla="*/ 426 h 495"/>
                <a:gd name="T80" fmla="*/ 319 w 639"/>
                <a:gd name="T81" fmla="*/ 427 h 495"/>
                <a:gd name="T82" fmla="*/ 383 w 639"/>
                <a:gd name="T83" fmla="*/ 426 h 495"/>
                <a:gd name="T84" fmla="*/ 260 w 639"/>
                <a:gd name="T85" fmla="*/ 440 h 495"/>
                <a:gd name="T86" fmla="*/ 397 w 639"/>
                <a:gd name="T87" fmla="*/ 462 h 495"/>
                <a:gd name="T88" fmla="*/ 244 w 639"/>
                <a:gd name="T89" fmla="*/ 449 h 495"/>
                <a:gd name="T90" fmla="*/ 279 w 639"/>
                <a:gd name="T91" fmla="*/ 449 h 495"/>
                <a:gd name="T92" fmla="*/ 397 w 639"/>
                <a:gd name="T93" fmla="*/ 462 h 495"/>
                <a:gd name="T94" fmla="*/ 427 w 639"/>
                <a:gd name="T95" fmla="*/ 370 h 495"/>
                <a:gd name="T96" fmla="*/ 513 w 639"/>
                <a:gd name="T97" fmla="*/ 47 h 495"/>
                <a:gd name="T98" fmla="*/ 612 w 639"/>
                <a:gd name="T99" fmla="*/ 320 h 495"/>
                <a:gd name="T100" fmla="*/ 612 w 639"/>
                <a:gd name="T101" fmla="*/ 226 h 495"/>
                <a:gd name="T102" fmla="*/ 562 w 639"/>
                <a:gd name="T103" fmla="*/ 116 h 495"/>
                <a:gd name="T104" fmla="*/ 522 w 639"/>
                <a:gd name="T105" fmla="*/ 5 h 495"/>
                <a:gd name="T106" fmla="*/ 418 w 639"/>
                <a:gd name="T107" fmla="*/ 98 h 495"/>
                <a:gd name="T108" fmla="*/ 27 w 639"/>
                <a:gd name="T109" fmla="*/ 148 h 495"/>
                <a:gd name="T110" fmla="*/ 0 w 639"/>
                <a:gd name="T111" fmla="*/ 429 h 495"/>
                <a:gd name="T112" fmla="*/ 217 w 639"/>
                <a:gd name="T113" fmla="*/ 492 h 495"/>
                <a:gd name="T114" fmla="*/ 421 w 639"/>
                <a:gd name="T115" fmla="*/ 488 h 495"/>
                <a:gd name="T116" fmla="*/ 637 w 639"/>
                <a:gd name="T117" fmla="*/ 36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9" h="495">
                  <a:moveTo>
                    <a:pt x="627" y="424"/>
                  </a:moveTo>
                  <a:lnTo>
                    <a:pt x="627" y="424"/>
                  </a:lnTo>
                  <a:cubicBezTo>
                    <a:pt x="571" y="431"/>
                    <a:pt x="489" y="436"/>
                    <a:pt x="403" y="438"/>
                  </a:cubicBezTo>
                  <a:cubicBezTo>
                    <a:pt x="403" y="438"/>
                    <a:pt x="403" y="438"/>
                    <a:pt x="403" y="438"/>
                  </a:cubicBezTo>
                  <a:lnTo>
                    <a:pt x="397" y="420"/>
                  </a:lnTo>
                  <a:lnTo>
                    <a:pt x="389" y="397"/>
                  </a:lnTo>
                  <a:lnTo>
                    <a:pt x="383" y="383"/>
                  </a:lnTo>
                  <a:cubicBezTo>
                    <a:pt x="472" y="382"/>
                    <a:pt x="555" y="379"/>
                    <a:pt x="627" y="374"/>
                  </a:cubicBezTo>
                  <a:lnTo>
                    <a:pt x="627" y="424"/>
                  </a:lnTo>
                  <a:close/>
                  <a:moveTo>
                    <a:pt x="319" y="486"/>
                  </a:moveTo>
                  <a:lnTo>
                    <a:pt x="319" y="486"/>
                  </a:lnTo>
                  <a:cubicBezTo>
                    <a:pt x="286" y="485"/>
                    <a:pt x="256" y="485"/>
                    <a:pt x="227" y="485"/>
                  </a:cubicBezTo>
                  <a:cubicBezTo>
                    <a:pt x="229" y="480"/>
                    <a:pt x="230" y="476"/>
                    <a:pt x="232" y="471"/>
                  </a:cubicBezTo>
                  <a:cubicBezTo>
                    <a:pt x="233" y="471"/>
                    <a:pt x="234" y="471"/>
                    <a:pt x="234" y="471"/>
                  </a:cubicBezTo>
                  <a:cubicBezTo>
                    <a:pt x="261" y="472"/>
                    <a:pt x="287" y="472"/>
                    <a:pt x="313" y="472"/>
                  </a:cubicBezTo>
                  <a:cubicBezTo>
                    <a:pt x="315" y="472"/>
                    <a:pt x="317" y="472"/>
                    <a:pt x="319" y="472"/>
                  </a:cubicBezTo>
                  <a:cubicBezTo>
                    <a:pt x="347" y="472"/>
                    <a:pt x="375" y="472"/>
                    <a:pt x="402" y="471"/>
                  </a:cubicBezTo>
                  <a:cubicBezTo>
                    <a:pt x="403" y="471"/>
                    <a:pt x="404" y="471"/>
                    <a:pt x="405" y="471"/>
                  </a:cubicBezTo>
                  <a:cubicBezTo>
                    <a:pt x="407" y="476"/>
                    <a:pt x="409" y="480"/>
                    <a:pt x="410" y="485"/>
                  </a:cubicBezTo>
                  <a:cubicBezTo>
                    <a:pt x="383" y="485"/>
                    <a:pt x="353" y="486"/>
                    <a:pt x="319" y="486"/>
                  </a:cubicBezTo>
                  <a:close/>
                  <a:moveTo>
                    <a:pt x="11" y="374"/>
                  </a:moveTo>
                  <a:lnTo>
                    <a:pt x="11" y="374"/>
                  </a:lnTo>
                  <a:cubicBezTo>
                    <a:pt x="84" y="379"/>
                    <a:pt x="167" y="382"/>
                    <a:pt x="256" y="383"/>
                  </a:cubicBezTo>
                  <a:cubicBezTo>
                    <a:pt x="254" y="387"/>
                    <a:pt x="253" y="391"/>
                    <a:pt x="251" y="397"/>
                  </a:cubicBezTo>
                  <a:cubicBezTo>
                    <a:pt x="251" y="397"/>
                    <a:pt x="251" y="397"/>
                    <a:pt x="251" y="397"/>
                  </a:cubicBezTo>
                  <a:cubicBezTo>
                    <a:pt x="248" y="406"/>
                    <a:pt x="246" y="411"/>
                    <a:pt x="243" y="420"/>
                  </a:cubicBezTo>
                  <a:cubicBezTo>
                    <a:pt x="243" y="420"/>
                    <a:pt x="243" y="420"/>
                    <a:pt x="243" y="420"/>
                  </a:cubicBezTo>
                  <a:cubicBezTo>
                    <a:pt x="240" y="427"/>
                    <a:pt x="238" y="432"/>
                    <a:pt x="236" y="438"/>
                  </a:cubicBezTo>
                  <a:cubicBezTo>
                    <a:pt x="236" y="438"/>
                    <a:pt x="235" y="438"/>
                    <a:pt x="235" y="438"/>
                  </a:cubicBezTo>
                  <a:cubicBezTo>
                    <a:pt x="155" y="436"/>
                    <a:pt x="70" y="430"/>
                    <a:pt x="11" y="424"/>
                  </a:cubicBezTo>
                  <a:lnTo>
                    <a:pt x="11" y="374"/>
                  </a:lnTo>
                  <a:close/>
                  <a:moveTo>
                    <a:pt x="39" y="324"/>
                  </a:moveTo>
                  <a:lnTo>
                    <a:pt x="39" y="324"/>
                  </a:lnTo>
                  <a:cubicBezTo>
                    <a:pt x="102" y="325"/>
                    <a:pt x="177" y="326"/>
                    <a:pt x="257" y="326"/>
                  </a:cubicBezTo>
                  <a:lnTo>
                    <a:pt x="257" y="371"/>
                  </a:lnTo>
                  <a:cubicBezTo>
                    <a:pt x="179" y="370"/>
                    <a:pt x="105" y="368"/>
                    <a:pt x="39" y="364"/>
                  </a:cubicBezTo>
                  <a:lnTo>
                    <a:pt x="39" y="324"/>
                  </a:lnTo>
                  <a:close/>
                  <a:moveTo>
                    <a:pt x="39" y="153"/>
                  </a:moveTo>
                  <a:lnTo>
                    <a:pt x="39" y="153"/>
                  </a:lnTo>
                  <a:cubicBezTo>
                    <a:pt x="116" y="142"/>
                    <a:pt x="215" y="135"/>
                    <a:pt x="321" y="135"/>
                  </a:cubicBezTo>
                  <a:cubicBezTo>
                    <a:pt x="354" y="135"/>
                    <a:pt x="387" y="136"/>
                    <a:pt x="418" y="137"/>
                  </a:cubicBezTo>
                  <a:lnTo>
                    <a:pt x="418" y="160"/>
                  </a:lnTo>
                  <a:cubicBezTo>
                    <a:pt x="417" y="159"/>
                    <a:pt x="416" y="159"/>
                    <a:pt x="414" y="159"/>
                  </a:cubicBezTo>
                  <a:cubicBezTo>
                    <a:pt x="409" y="159"/>
                    <a:pt x="404" y="159"/>
                    <a:pt x="399" y="159"/>
                  </a:cubicBezTo>
                  <a:cubicBezTo>
                    <a:pt x="391" y="159"/>
                    <a:pt x="382" y="158"/>
                    <a:pt x="373" y="158"/>
                  </a:cubicBezTo>
                  <a:cubicBezTo>
                    <a:pt x="369" y="158"/>
                    <a:pt x="365" y="158"/>
                    <a:pt x="361" y="158"/>
                  </a:cubicBezTo>
                  <a:cubicBezTo>
                    <a:pt x="348" y="158"/>
                    <a:pt x="334" y="158"/>
                    <a:pt x="321" y="158"/>
                  </a:cubicBezTo>
                  <a:cubicBezTo>
                    <a:pt x="308" y="158"/>
                    <a:pt x="295" y="158"/>
                    <a:pt x="281" y="158"/>
                  </a:cubicBezTo>
                  <a:cubicBezTo>
                    <a:pt x="277" y="158"/>
                    <a:pt x="273" y="158"/>
                    <a:pt x="269" y="158"/>
                  </a:cubicBezTo>
                  <a:cubicBezTo>
                    <a:pt x="260" y="158"/>
                    <a:pt x="251" y="159"/>
                    <a:pt x="242" y="159"/>
                  </a:cubicBezTo>
                  <a:cubicBezTo>
                    <a:pt x="237" y="159"/>
                    <a:pt x="232" y="159"/>
                    <a:pt x="227" y="159"/>
                  </a:cubicBezTo>
                  <a:cubicBezTo>
                    <a:pt x="219" y="160"/>
                    <a:pt x="212" y="160"/>
                    <a:pt x="204" y="160"/>
                  </a:cubicBezTo>
                  <a:cubicBezTo>
                    <a:pt x="199" y="161"/>
                    <a:pt x="193" y="161"/>
                    <a:pt x="188" y="161"/>
                  </a:cubicBezTo>
                  <a:cubicBezTo>
                    <a:pt x="181" y="162"/>
                    <a:pt x="174" y="162"/>
                    <a:pt x="167" y="162"/>
                  </a:cubicBezTo>
                  <a:cubicBezTo>
                    <a:pt x="162" y="163"/>
                    <a:pt x="156" y="163"/>
                    <a:pt x="151" y="164"/>
                  </a:cubicBezTo>
                  <a:cubicBezTo>
                    <a:pt x="145" y="164"/>
                    <a:pt x="138" y="164"/>
                    <a:pt x="132" y="165"/>
                  </a:cubicBezTo>
                  <a:cubicBezTo>
                    <a:pt x="126" y="165"/>
                    <a:pt x="121" y="166"/>
                    <a:pt x="116" y="166"/>
                  </a:cubicBezTo>
                  <a:cubicBezTo>
                    <a:pt x="110" y="167"/>
                    <a:pt x="104" y="168"/>
                    <a:pt x="98" y="168"/>
                  </a:cubicBezTo>
                  <a:cubicBezTo>
                    <a:pt x="93" y="169"/>
                    <a:pt x="88" y="169"/>
                    <a:pt x="83" y="170"/>
                  </a:cubicBezTo>
                  <a:cubicBezTo>
                    <a:pt x="77" y="171"/>
                    <a:pt x="71" y="171"/>
                    <a:pt x="66" y="172"/>
                  </a:cubicBezTo>
                  <a:cubicBezTo>
                    <a:pt x="61" y="173"/>
                    <a:pt x="56" y="173"/>
                    <a:pt x="52" y="174"/>
                  </a:cubicBezTo>
                  <a:cubicBezTo>
                    <a:pt x="48" y="174"/>
                    <a:pt x="43" y="175"/>
                    <a:pt x="39" y="176"/>
                  </a:cubicBezTo>
                  <a:lnTo>
                    <a:pt x="39" y="153"/>
                  </a:lnTo>
                  <a:close/>
                  <a:moveTo>
                    <a:pt x="88" y="122"/>
                  </a:moveTo>
                  <a:lnTo>
                    <a:pt x="88" y="122"/>
                  </a:lnTo>
                  <a:cubicBezTo>
                    <a:pt x="151" y="113"/>
                    <a:pt x="233" y="108"/>
                    <a:pt x="320" y="108"/>
                  </a:cubicBezTo>
                  <a:cubicBezTo>
                    <a:pt x="354" y="108"/>
                    <a:pt x="387" y="109"/>
                    <a:pt x="418" y="110"/>
                  </a:cubicBezTo>
                  <a:lnTo>
                    <a:pt x="418" y="125"/>
                  </a:lnTo>
                  <a:cubicBezTo>
                    <a:pt x="387" y="124"/>
                    <a:pt x="354" y="123"/>
                    <a:pt x="321" y="123"/>
                  </a:cubicBezTo>
                  <a:cubicBezTo>
                    <a:pt x="237" y="123"/>
                    <a:pt x="156" y="127"/>
                    <a:pt x="88" y="135"/>
                  </a:cubicBezTo>
                  <a:lnTo>
                    <a:pt x="88" y="122"/>
                  </a:lnTo>
                  <a:close/>
                  <a:moveTo>
                    <a:pt x="550" y="121"/>
                  </a:moveTo>
                  <a:lnTo>
                    <a:pt x="550" y="121"/>
                  </a:lnTo>
                  <a:lnTo>
                    <a:pt x="550" y="134"/>
                  </a:lnTo>
                  <a:cubicBezTo>
                    <a:pt x="512" y="130"/>
                    <a:pt x="471" y="127"/>
                    <a:pt x="427" y="126"/>
                  </a:cubicBezTo>
                  <a:lnTo>
                    <a:pt x="427" y="111"/>
                  </a:lnTo>
                  <a:cubicBezTo>
                    <a:pt x="472" y="113"/>
                    <a:pt x="514" y="117"/>
                    <a:pt x="550" y="121"/>
                  </a:cubicBezTo>
                  <a:close/>
                  <a:moveTo>
                    <a:pt x="600" y="175"/>
                  </a:moveTo>
                  <a:lnTo>
                    <a:pt x="600" y="175"/>
                  </a:lnTo>
                  <a:cubicBezTo>
                    <a:pt x="596" y="174"/>
                    <a:pt x="591" y="174"/>
                    <a:pt x="587" y="173"/>
                  </a:cubicBezTo>
                  <a:cubicBezTo>
                    <a:pt x="583" y="173"/>
                    <a:pt x="578" y="172"/>
                    <a:pt x="574" y="172"/>
                  </a:cubicBezTo>
                  <a:cubicBezTo>
                    <a:pt x="568" y="171"/>
                    <a:pt x="562" y="170"/>
                    <a:pt x="556" y="169"/>
                  </a:cubicBezTo>
                  <a:cubicBezTo>
                    <a:pt x="551" y="169"/>
                    <a:pt x="547" y="168"/>
                    <a:pt x="542" y="168"/>
                  </a:cubicBezTo>
                  <a:cubicBezTo>
                    <a:pt x="536" y="167"/>
                    <a:pt x="529" y="167"/>
                    <a:pt x="523" y="166"/>
                  </a:cubicBezTo>
                  <a:cubicBezTo>
                    <a:pt x="518" y="166"/>
                    <a:pt x="513" y="165"/>
                    <a:pt x="508" y="165"/>
                  </a:cubicBezTo>
                  <a:cubicBezTo>
                    <a:pt x="502" y="164"/>
                    <a:pt x="495" y="164"/>
                    <a:pt x="488" y="163"/>
                  </a:cubicBezTo>
                  <a:cubicBezTo>
                    <a:pt x="483" y="163"/>
                    <a:pt x="478" y="163"/>
                    <a:pt x="473" y="162"/>
                  </a:cubicBezTo>
                  <a:cubicBezTo>
                    <a:pt x="466" y="162"/>
                    <a:pt x="459" y="161"/>
                    <a:pt x="452" y="161"/>
                  </a:cubicBezTo>
                  <a:cubicBezTo>
                    <a:pt x="447" y="161"/>
                    <a:pt x="442" y="160"/>
                    <a:pt x="437" y="160"/>
                  </a:cubicBezTo>
                  <a:cubicBezTo>
                    <a:pt x="434" y="160"/>
                    <a:pt x="430" y="160"/>
                    <a:pt x="427" y="160"/>
                  </a:cubicBezTo>
                  <a:lnTo>
                    <a:pt x="427" y="138"/>
                  </a:lnTo>
                  <a:cubicBezTo>
                    <a:pt x="491" y="140"/>
                    <a:pt x="551" y="145"/>
                    <a:pt x="600" y="153"/>
                  </a:cubicBezTo>
                  <a:lnTo>
                    <a:pt x="600" y="175"/>
                  </a:lnTo>
                  <a:close/>
                  <a:moveTo>
                    <a:pt x="382" y="355"/>
                  </a:moveTo>
                  <a:lnTo>
                    <a:pt x="382" y="355"/>
                  </a:lnTo>
                  <a:lnTo>
                    <a:pt x="382" y="326"/>
                  </a:lnTo>
                  <a:cubicBezTo>
                    <a:pt x="394" y="326"/>
                    <a:pt x="406" y="326"/>
                    <a:pt x="418" y="326"/>
                  </a:cubicBezTo>
                  <a:lnTo>
                    <a:pt x="418" y="370"/>
                  </a:lnTo>
                  <a:cubicBezTo>
                    <a:pt x="406" y="371"/>
                    <a:pt x="394" y="371"/>
                    <a:pt x="382" y="371"/>
                  </a:cubicBezTo>
                  <a:lnTo>
                    <a:pt x="382" y="355"/>
                  </a:lnTo>
                  <a:close/>
                  <a:moveTo>
                    <a:pt x="268" y="325"/>
                  </a:moveTo>
                  <a:lnTo>
                    <a:pt x="268" y="325"/>
                  </a:lnTo>
                  <a:lnTo>
                    <a:pt x="370" y="325"/>
                  </a:lnTo>
                  <a:lnTo>
                    <a:pt x="370" y="355"/>
                  </a:lnTo>
                  <a:lnTo>
                    <a:pt x="370" y="371"/>
                  </a:lnTo>
                  <a:cubicBezTo>
                    <a:pt x="353" y="371"/>
                    <a:pt x="336" y="371"/>
                    <a:pt x="319" y="371"/>
                  </a:cubicBezTo>
                  <a:cubicBezTo>
                    <a:pt x="302" y="371"/>
                    <a:pt x="285" y="371"/>
                    <a:pt x="268" y="371"/>
                  </a:cubicBezTo>
                  <a:lnTo>
                    <a:pt x="268" y="325"/>
                  </a:lnTo>
                  <a:close/>
                  <a:moveTo>
                    <a:pt x="39" y="277"/>
                  </a:moveTo>
                  <a:lnTo>
                    <a:pt x="39" y="277"/>
                  </a:lnTo>
                  <a:cubicBezTo>
                    <a:pt x="103" y="275"/>
                    <a:pt x="178" y="273"/>
                    <a:pt x="257" y="273"/>
                  </a:cubicBezTo>
                  <a:lnTo>
                    <a:pt x="257" y="317"/>
                  </a:lnTo>
                  <a:cubicBezTo>
                    <a:pt x="177" y="317"/>
                    <a:pt x="102" y="316"/>
                    <a:pt x="39" y="315"/>
                  </a:cubicBezTo>
                  <a:lnTo>
                    <a:pt x="39" y="277"/>
                  </a:lnTo>
                  <a:close/>
                  <a:moveTo>
                    <a:pt x="39" y="231"/>
                  </a:moveTo>
                  <a:lnTo>
                    <a:pt x="39" y="231"/>
                  </a:lnTo>
                  <a:cubicBezTo>
                    <a:pt x="101" y="225"/>
                    <a:pt x="176" y="221"/>
                    <a:pt x="257" y="220"/>
                  </a:cubicBezTo>
                  <a:lnTo>
                    <a:pt x="257" y="264"/>
                  </a:lnTo>
                  <a:cubicBezTo>
                    <a:pt x="178" y="264"/>
                    <a:pt x="103" y="266"/>
                    <a:pt x="39" y="268"/>
                  </a:cubicBezTo>
                  <a:lnTo>
                    <a:pt x="39" y="231"/>
                  </a:lnTo>
                  <a:close/>
                  <a:moveTo>
                    <a:pt x="427" y="273"/>
                  </a:moveTo>
                  <a:lnTo>
                    <a:pt x="427" y="273"/>
                  </a:lnTo>
                  <a:cubicBezTo>
                    <a:pt x="489" y="274"/>
                    <a:pt x="548" y="275"/>
                    <a:pt x="600" y="276"/>
                  </a:cubicBezTo>
                  <a:lnTo>
                    <a:pt x="600" y="315"/>
                  </a:lnTo>
                  <a:cubicBezTo>
                    <a:pt x="549" y="316"/>
                    <a:pt x="490" y="317"/>
                    <a:pt x="427" y="317"/>
                  </a:cubicBezTo>
                  <a:lnTo>
                    <a:pt x="427" y="273"/>
                  </a:lnTo>
                  <a:close/>
                  <a:moveTo>
                    <a:pt x="382" y="273"/>
                  </a:moveTo>
                  <a:lnTo>
                    <a:pt x="382" y="273"/>
                  </a:lnTo>
                  <a:cubicBezTo>
                    <a:pt x="394" y="273"/>
                    <a:pt x="406" y="273"/>
                    <a:pt x="418" y="273"/>
                  </a:cubicBezTo>
                  <a:lnTo>
                    <a:pt x="418" y="317"/>
                  </a:lnTo>
                  <a:cubicBezTo>
                    <a:pt x="406" y="317"/>
                    <a:pt x="394" y="317"/>
                    <a:pt x="382" y="317"/>
                  </a:cubicBezTo>
                  <a:lnTo>
                    <a:pt x="382" y="273"/>
                  </a:lnTo>
                  <a:close/>
                  <a:moveTo>
                    <a:pt x="418" y="264"/>
                  </a:moveTo>
                  <a:lnTo>
                    <a:pt x="418" y="264"/>
                  </a:lnTo>
                  <a:cubicBezTo>
                    <a:pt x="406" y="264"/>
                    <a:pt x="394" y="264"/>
                    <a:pt x="382" y="264"/>
                  </a:cubicBezTo>
                  <a:lnTo>
                    <a:pt x="382" y="220"/>
                  </a:lnTo>
                  <a:cubicBezTo>
                    <a:pt x="394" y="220"/>
                    <a:pt x="406" y="220"/>
                    <a:pt x="418" y="220"/>
                  </a:cubicBezTo>
                  <a:lnTo>
                    <a:pt x="418" y="264"/>
                  </a:lnTo>
                  <a:close/>
                  <a:moveTo>
                    <a:pt x="600" y="267"/>
                  </a:moveTo>
                  <a:lnTo>
                    <a:pt x="600" y="267"/>
                  </a:lnTo>
                  <a:cubicBezTo>
                    <a:pt x="548" y="266"/>
                    <a:pt x="489" y="265"/>
                    <a:pt x="427" y="264"/>
                  </a:cubicBezTo>
                  <a:lnTo>
                    <a:pt x="427" y="221"/>
                  </a:lnTo>
                  <a:cubicBezTo>
                    <a:pt x="490" y="222"/>
                    <a:pt x="549" y="225"/>
                    <a:pt x="600" y="229"/>
                  </a:cubicBezTo>
                  <a:lnTo>
                    <a:pt x="600" y="267"/>
                  </a:lnTo>
                  <a:close/>
                  <a:moveTo>
                    <a:pt x="453" y="173"/>
                  </a:moveTo>
                  <a:lnTo>
                    <a:pt x="453" y="173"/>
                  </a:lnTo>
                  <a:cubicBezTo>
                    <a:pt x="460" y="173"/>
                    <a:pt x="466" y="174"/>
                    <a:pt x="473" y="174"/>
                  </a:cubicBezTo>
                  <a:cubicBezTo>
                    <a:pt x="478" y="175"/>
                    <a:pt x="484" y="175"/>
                    <a:pt x="489" y="175"/>
                  </a:cubicBezTo>
                  <a:cubicBezTo>
                    <a:pt x="496" y="176"/>
                    <a:pt x="502" y="176"/>
                    <a:pt x="508" y="177"/>
                  </a:cubicBezTo>
                  <a:cubicBezTo>
                    <a:pt x="513" y="177"/>
                    <a:pt x="519" y="178"/>
                    <a:pt x="524" y="178"/>
                  </a:cubicBezTo>
                  <a:cubicBezTo>
                    <a:pt x="530" y="179"/>
                    <a:pt x="536" y="179"/>
                    <a:pt x="541" y="180"/>
                  </a:cubicBezTo>
                  <a:cubicBezTo>
                    <a:pt x="546" y="180"/>
                    <a:pt x="552" y="181"/>
                    <a:pt x="557" y="182"/>
                  </a:cubicBezTo>
                  <a:cubicBezTo>
                    <a:pt x="562" y="182"/>
                    <a:pt x="568" y="183"/>
                    <a:pt x="573" y="183"/>
                  </a:cubicBezTo>
                  <a:cubicBezTo>
                    <a:pt x="578" y="184"/>
                    <a:pt x="583" y="185"/>
                    <a:pt x="588" y="186"/>
                  </a:cubicBezTo>
                  <a:cubicBezTo>
                    <a:pt x="592" y="186"/>
                    <a:pt x="596" y="187"/>
                    <a:pt x="600" y="187"/>
                  </a:cubicBezTo>
                  <a:lnTo>
                    <a:pt x="600" y="220"/>
                  </a:lnTo>
                  <a:cubicBezTo>
                    <a:pt x="549" y="216"/>
                    <a:pt x="490" y="213"/>
                    <a:pt x="427" y="212"/>
                  </a:cubicBezTo>
                  <a:lnTo>
                    <a:pt x="427" y="172"/>
                  </a:lnTo>
                  <a:cubicBezTo>
                    <a:pt x="430" y="172"/>
                    <a:pt x="433" y="172"/>
                    <a:pt x="436" y="172"/>
                  </a:cubicBezTo>
                  <a:cubicBezTo>
                    <a:pt x="442" y="172"/>
                    <a:pt x="447" y="173"/>
                    <a:pt x="453" y="173"/>
                  </a:cubicBezTo>
                  <a:close/>
                  <a:moveTo>
                    <a:pt x="415" y="171"/>
                  </a:moveTo>
                  <a:lnTo>
                    <a:pt x="415" y="171"/>
                  </a:lnTo>
                  <a:cubicBezTo>
                    <a:pt x="416" y="171"/>
                    <a:pt x="417" y="171"/>
                    <a:pt x="418" y="171"/>
                  </a:cubicBezTo>
                  <a:lnTo>
                    <a:pt x="418" y="211"/>
                  </a:lnTo>
                  <a:cubicBezTo>
                    <a:pt x="406" y="211"/>
                    <a:pt x="394" y="211"/>
                    <a:pt x="382" y="211"/>
                  </a:cubicBezTo>
                  <a:lnTo>
                    <a:pt x="382" y="170"/>
                  </a:lnTo>
                  <a:cubicBezTo>
                    <a:pt x="387" y="170"/>
                    <a:pt x="393" y="171"/>
                    <a:pt x="399" y="171"/>
                  </a:cubicBezTo>
                  <a:cubicBezTo>
                    <a:pt x="404" y="171"/>
                    <a:pt x="409" y="171"/>
                    <a:pt x="415" y="171"/>
                  </a:cubicBezTo>
                  <a:close/>
                  <a:moveTo>
                    <a:pt x="321" y="170"/>
                  </a:moveTo>
                  <a:lnTo>
                    <a:pt x="321" y="170"/>
                  </a:lnTo>
                  <a:cubicBezTo>
                    <a:pt x="334" y="170"/>
                    <a:pt x="347" y="170"/>
                    <a:pt x="360" y="170"/>
                  </a:cubicBezTo>
                  <a:cubicBezTo>
                    <a:pt x="364" y="170"/>
                    <a:pt x="367" y="170"/>
                    <a:pt x="370" y="170"/>
                  </a:cubicBezTo>
                  <a:lnTo>
                    <a:pt x="370" y="316"/>
                  </a:lnTo>
                  <a:lnTo>
                    <a:pt x="268" y="316"/>
                  </a:lnTo>
                  <a:lnTo>
                    <a:pt x="268" y="170"/>
                  </a:lnTo>
                  <a:cubicBezTo>
                    <a:pt x="273" y="170"/>
                    <a:pt x="277" y="170"/>
                    <a:pt x="281" y="170"/>
                  </a:cubicBezTo>
                  <a:cubicBezTo>
                    <a:pt x="295" y="170"/>
                    <a:pt x="308" y="170"/>
                    <a:pt x="321" y="170"/>
                  </a:cubicBezTo>
                  <a:close/>
                  <a:moveTo>
                    <a:pt x="66" y="184"/>
                  </a:moveTo>
                  <a:lnTo>
                    <a:pt x="66" y="184"/>
                  </a:lnTo>
                  <a:cubicBezTo>
                    <a:pt x="72" y="183"/>
                    <a:pt x="78" y="183"/>
                    <a:pt x="83" y="182"/>
                  </a:cubicBezTo>
                  <a:cubicBezTo>
                    <a:pt x="88" y="181"/>
                    <a:pt x="93" y="181"/>
                    <a:pt x="98" y="180"/>
                  </a:cubicBezTo>
                  <a:cubicBezTo>
                    <a:pt x="104" y="180"/>
                    <a:pt x="110" y="179"/>
                    <a:pt x="116" y="178"/>
                  </a:cubicBezTo>
                  <a:cubicBezTo>
                    <a:pt x="122" y="178"/>
                    <a:pt x="127" y="177"/>
                    <a:pt x="132" y="177"/>
                  </a:cubicBezTo>
                  <a:cubicBezTo>
                    <a:pt x="138" y="176"/>
                    <a:pt x="145" y="176"/>
                    <a:pt x="151" y="176"/>
                  </a:cubicBezTo>
                  <a:cubicBezTo>
                    <a:pt x="157" y="175"/>
                    <a:pt x="162" y="175"/>
                    <a:pt x="168" y="174"/>
                  </a:cubicBezTo>
                  <a:cubicBezTo>
                    <a:pt x="174" y="174"/>
                    <a:pt x="181" y="174"/>
                    <a:pt x="188" y="173"/>
                  </a:cubicBezTo>
                  <a:cubicBezTo>
                    <a:pt x="194" y="173"/>
                    <a:pt x="199" y="173"/>
                    <a:pt x="204" y="172"/>
                  </a:cubicBezTo>
                  <a:cubicBezTo>
                    <a:pt x="212" y="172"/>
                    <a:pt x="219" y="172"/>
                    <a:pt x="226" y="171"/>
                  </a:cubicBezTo>
                  <a:cubicBezTo>
                    <a:pt x="232" y="171"/>
                    <a:pt x="237" y="171"/>
                    <a:pt x="242" y="171"/>
                  </a:cubicBezTo>
                  <a:cubicBezTo>
                    <a:pt x="247" y="171"/>
                    <a:pt x="252" y="171"/>
                    <a:pt x="257" y="170"/>
                  </a:cubicBezTo>
                  <a:lnTo>
                    <a:pt x="257" y="211"/>
                  </a:lnTo>
                  <a:cubicBezTo>
                    <a:pt x="176" y="212"/>
                    <a:pt x="101" y="216"/>
                    <a:pt x="39" y="222"/>
                  </a:cubicBezTo>
                  <a:lnTo>
                    <a:pt x="39" y="188"/>
                  </a:lnTo>
                  <a:cubicBezTo>
                    <a:pt x="43" y="187"/>
                    <a:pt x="48" y="186"/>
                    <a:pt x="52" y="186"/>
                  </a:cubicBezTo>
                  <a:cubicBezTo>
                    <a:pt x="57" y="185"/>
                    <a:pt x="62" y="185"/>
                    <a:pt x="66" y="184"/>
                  </a:cubicBezTo>
                  <a:close/>
                  <a:moveTo>
                    <a:pt x="319" y="395"/>
                  </a:moveTo>
                  <a:lnTo>
                    <a:pt x="319" y="395"/>
                  </a:lnTo>
                  <a:cubicBezTo>
                    <a:pt x="314" y="395"/>
                    <a:pt x="309" y="395"/>
                    <a:pt x="304" y="395"/>
                  </a:cubicBezTo>
                  <a:cubicBezTo>
                    <a:pt x="303" y="395"/>
                    <a:pt x="301" y="395"/>
                    <a:pt x="300" y="395"/>
                  </a:cubicBezTo>
                  <a:cubicBezTo>
                    <a:pt x="296" y="395"/>
                    <a:pt x="293" y="395"/>
                    <a:pt x="289" y="395"/>
                  </a:cubicBezTo>
                  <a:cubicBezTo>
                    <a:pt x="287" y="395"/>
                    <a:pt x="285" y="395"/>
                    <a:pt x="282" y="395"/>
                  </a:cubicBezTo>
                  <a:cubicBezTo>
                    <a:pt x="280" y="395"/>
                    <a:pt x="277" y="395"/>
                    <a:pt x="274" y="395"/>
                  </a:cubicBezTo>
                  <a:cubicBezTo>
                    <a:pt x="271" y="395"/>
                    <a:pt x="269" y="395"/>
                    <a:pt x="266" y="395"/>
                  </a:cubicBezTo>
                  <a:cubicBezTo>
                    <a:pt x="265" y="394"/>
                    <a:pt x="263" y="394"/>
                    <a:pt x="261" y="394"/>
                  </a:cubicBezTo>
                  <a:cubicBezTo>
                    <a:pt x="263" y="390"/>
                    <a:pt x="264" y="387"/>
                    <a:pt x="265" y="383"/>
                  </a:cubicBezTo>
                  <a:cubicBezTo>
                    <a:pt x="283" y="383"/>
                    <a:pt x="301" y="383"/>
                    <a:pt x="319" y="383"/>
                  </a:cubicBezTo>
                  <a:cubicBezTo>
                    <a:pt x="338" y="383"/>
                    <a:pt x="356" y="383"/>
                    <a:pt x="374" y="383"/>
                  </a:cubicBezTo>
                  <a:lnTo>
                    <a:pt x="378" y="395"/>
                  </a:lnTo>
                  <a:cubicBezTo>
                    <a:pt x="360" y="395"/>
                    <a:pt x="338" y="395"/>
                    <a:pt x="319" y="395"/>
                  </a:cubicBezTo>
                  <a:close/>
                  <a:moveTo>
                    <a:pt x="381" y="417"/>
                  </a:moveTo>
                  <a:lnTo>
                    <a:pt x="381" y="417"/>
                  </a:lnTo>
                  <a:cubicBezTo>
                    <a:pt x="359" y="418"/>
                    <a:pt x="337" y="418"/>
                    <a:pt x="319" y="418"/>
                  </a:cubicBezTo>
                  <a:cubicBezTo>
                    <a:pt x="314" y="418"/>
                    <a:pt x="308" y="418"/>
                    <a:pt x="302" y="418"/>
                  </a:cubicBezTo>
                  <a:cubicBezTo>
                    <a:pt x="301" y="418"/>
                    <a:pt x="300" y="418"/>
                    <a:pt x="299" y="418"/>
                  </a:cubicBezTo>
                  <a:cubicBezTo>
                    <a:pt x="295" y="418"/>
                    <a:pt x="290" y="418"/>
                    <a:pt x="285" y="417"/>
                  </a:cubicBezTo>
                  <a:cubicBezTo>
                    <a:pt x="283" y="417"/>
                    <a:pt x="281" y="417"/>
                    <a:pt x="279" y="417"/>
                  </a:cubicBezTo>
                  <a:cubicBezTo>
                    <a:pt x="275" y="417"/>
                    <a:pt x="271" y="417"/>
                    <a:pt x="268" y="417"/>
                  </a:cubicBezTo>
                  <a:cubicBezTo>
                    <a:pt x="265" y="417"/>
                    <a:pt x="263" y="417"/>
                    <a:pt x="261" y="417"/>
                  </a:cubicBezTo>
                  <a:cubicBezTo>
                    <a:pt x="258" y="417"/>
                    <a:pt x="256" y="417"/>
                    <a:pt x="254" y="417"/>
                  </a:cubicBezTo>
                  <a:cubicBezTo>
                    <a:pt x="255" y="412"/>
                    <a:pt x="257" y="408"/>
                    <a:pt x="258" y="403"/>
                  </a:cubicBezTo>
                  <a:cubicBezTo>
                    <a:pt x="261" y="403"/>
                    <a:pt x="264" y="403"/>
                    <a:pt x="266" y="404"/>
                  </a:cubicBezTo>
                  <a:cubicBezTo>
                    <a:pt x="268" y="404"/>
                    <a:pt x="270" y="404"/>
                    <a:pt x="272" y="404"/>
                  </a:cubicBezTo>
                  <a:cubicBezTo>
                    <a:pt x="276" y="404"/>
                    <a:pt x="279" y="404"/>
                    <a:pt x="282" y="404"/>
                  </a:cubicBezTo>
                  <a:cubicBezTo>
                    <a:pt x="284" y="404"/>
                    <a:pt x="286" y="404"/>
                    <a:pt x="288" y="404"/>
                  </a:cubicBezTo>
                  <a:cubicBezTo>
                    <a:pt x="292" y="404"/>
                    <a:pt x="295" y="404"/>
                    <a:pt x="299" y="404"/>
                  </a:cubicBezTo>
                  <a:cubicBezTo>
                    <a:pt x="300" y="404"/>
                    <a:pt x="302" y="404"/>
                    <a:pt x="304" y="404"/>
                  </a:cubicBezTo>
                  <a:cubicBezTo>
                    <a:pt x="309" y="404"/>
                    <a:pt x="314" y="404"/>
                    <a:pt x="319" y="404"/>
                  </a:cubicBezTo>
                  <a:cubicBezTo>
                    <a:pt x="321" y="404"/>
                    <a:pt x="324" y="404"/>
                    <a:pt x="326" y="404"/>
                  </a:cubicBezTo>
                  <a:cubicBezTo>
                    <a:pt x="328" y="404"/>
                    <a:pt x="330" y="404"/>
                    <a:pt x="331" y="404"/>
                  </a:cubicBezTo>
                  <a:cubicBezTo>
                    <a:pt x="333" y="404"/>
                    <a:pt x="335" y="404"/>
                    <a:pt x="337" y="404"/>
                  </a:cubicBezTo>
                  <a:cubicBezTo>
                    <a:pt x="341" y="404"/>
                    <a:pt x="345" y="404"/>
                    <a:pt x="348" y="404"/>
                  </a:cubicBezTo>
                  <a:cubicBezTo>
                    <a:pt x="350" y="404"/>
                    <a:pt x="351" y="404"/>
                    <a:pt x="352" y="404"/>
                  </a:cubicBezTo>
                  <a:cubicBezTo>
                    <a:pt x="357" y="404"/>
                    <a:pt x="362" y="404"/>
                    <a:pt x="366" y="404"/>
                  </a:cubicBezTo>
                  <a:lnTo>
                    <a:pt x="366" y="404"/>
                  </a:lnTo>
                  <a:cubicBezTo>
                    <a:pt x="372" y="404"/>
                    <a:pt x="377" y="404"/>
                    <a:pt x="381" y="404"/>
                  </a:cubicBezTo>
                  <a:lnTo>
                    <a:pt x="386" y="417"/>
                  </a:lnTo>
                  <a:cubicBezTo>
                    <a:pt x="384" y="417"/>
                    <a:pt x="383" y="417"/>
                    <a:pt x="381" y="417"/>
                  </a:cubicBezTo>
                  <a:close/>
                  <a:moveTo>
                    <a:pt x="250" y="426"/>
                  </a:moveTo>
                  <a:lnTo>
                    <a:pt x="250" y="426"/>
                  </a:lnTo>
                  <a:cubicBezTo>
                    <a:pt x="253" y="426"/>
                    <a:pt x="255" y="426"/>
                    <a:pt x="258" y="426"/>
                  </a:cubicBezTo>
                  <a:cubicBezTo>
                    <a:pt x="261" y="426"/>
                    <a:pt x="263" y="426"/>
                    <a:pt x="266" y="426"/>
                  </a:cubicBezTo>
                  <a:cubicBezTo>
                    <a:pt x="271" y="426"/>
                    <a:pt x="275" y="426"/>
                    <a:pt x="279" y="426"/>
                  </a:cubicBezTo>
                  <a:cubicBezTo>
                    <a:pt x="281" y="426"/>
                    <a:pt x="282" y="426"/>
                    <a:pt x="284" y="426"/>
                  </a:cubicBezTo>
                  <a:cubicBezTo>
                    <a:pt x="290" y="427"/>
                    <a:pt x="296" y="427"/>
                    <a:pt x="301" y="427"/>
                  </a:cubicBezTo>
                  <a:cubicBezTo>
                    <a:pt x="301" y="427"/>
                    <a:pt x="302" y="427"/>
                    <a:pt x="302" y="427"/>
                  </a:cubicBezTo>
                  <a:cubicBezTo>
                    <a:pt x="308" y="427"/>
                    <a:pt x="314" y="427"/>
                    <a:pt x="319" y="427"/>
                  </a:cubicBezTo>
                  <a:cubicBezTo>
                    <a:pt x="321" y="427"/>
                    <a:pt x="323" y="427"/>
                    <a:pt x="325" y="427"/>
                  </a:cubicBezTo>
                  <a:cubicBezTo>
                    <a:pt x="326" y="427"/>
                    <a:pt x="327" y="427"/>
                    <a:pt x="328" y="427"/>
                  </a:cubicBezTo>
                  <a:cubicBezTo>
                    <a:pt x="332" y="427"/>
                    <a:pt x="336" y="427"/>
                    <a:pt x="341" y="427"/>
                  </a:cubicBezTo>
                  <a:cubicBezTo>
                    <a:pt x="341" y="427"/>
                    <a:pt x="341" y="427"/>
                    <a:pt x="341" y="427"/>
                  </a:cubicBezTo>
                  <a:cubicBezTo>
                    <a:pt x="352" y="427"/>
                    <a:pt x="363" y="426"/>
                    <a:pt x="374" y="426"/>
                  </a:cubicBezTo>
                  <a:cubicBezTo>
                    <a:pt x="377" y="426"/>
                    <a:pt x="380" y="426"/>
                    <a:pt x="383" y="426"/>
                  </a:cubicBezTo>
                  <a:cubicBezTo>
                    <a:pt x="385" y="426"/>
                    <a:pt x="387" y="426"/>
                    <a:pt x="389" y="426"/>
                  </a:cubicBezTo>
                  <a:lnTo>
                    <a:pt x="394" y="440"/>
                  </a:lnTo>
                  <a:cubicBezTo>
                    <a:pt x="376" y="440"/>
                    <a:pt x="343" y="440"/>
                    <a:pt x="319" y="440"/>
                  </a:cubicBezTo>
                  <a:cubicBezTo>
                    <a:pt x="306" y="440"/>
                    <a:pt x="289" y="440"/>
                    <a:pt x="271" y="440"/>
                  </a:cubicBezTo>
                  <a:lnTo>
                    <a:pt x="270" y="440"/>
                  </a:lnTo>
                  <a:cubicBezTo>
                    <a:pt x="267" y="440"/>
                    <a:pt x="263" y="440"/>
                    <a:pt x="260" y="440"/>
                  </a:cubicBezTo>
                  <a:cubicBezTo>
                    <a:pt x="260" y="440"/>
                    <a:pt x="260" y="440"/>
                    <a:pt x="259" y="440"/>
                  </a:cubicBezTo>
                  <a:cubicBezTo>
                    <a:pt x="256" y="440"/>
                    <a:pt x="253" y="440"/>
                    <a:pt x="250" y="440"/>
                  </a:cubicBezTo>
                  <a:cubicBezTo>
                    <a:pt x="249" y="440"/>
                    <a:pt x="249" y="440"/>
                    <a:pt x="248" y="440"/>
                  </a:cubicBezTo>
                  <a:cubicBezTo>
                    <a:pt x="247" y="440"/>
                    <a:pt x="246" y="440"/>
                    <a:pt x="245" y="440"/>
                  </a:cubicBezTo>
                  <a:cubicBezTo>
                    <a:pt x="247" y="435"/>
                    <a:pt x="248" y="431"/>
                    <a:pt x="250" y="426"/>
                  </a:cubicBezTo>
                  <a:close/>
                  <a:moveTo>
                    <a:pt x="397" y="462"/>
                  </a:moveTo>
                  <a:lnTo>
                    <a:pt x="397" y="462"/>
                  </a:lnTo>
                  <a:cubicBezTo>
                    <a:pt x="371" y="463"/>
                    <a:pt x="345" y="463"/>
                    <a:pt x="319" y="463"/>
                  </a:cubicBezTo>
                  <a:cubicBezTo>
                    <a:pt x="293" y="463"/>
                    <a:pt x="267" y="463"/>
                    <a:pt x="241" y="462"/>
                  </a:cubicBezTo>
                  <a:cubicBezTo>
                    <a:pt x="239" y="462"/>
                    <a:pt x="238" y="462"/>
                    <a:pt x="236" y="462"/>
                  </a:cubicBezTo>
                  <a:lnTo>
                    <a:pt x="241" y="448"/>
                  </a:lnTo>
                  <a:cubicBezTo>
                    <a:pt x="242" y="448"/>
                    <a:pt x="243" y="449"/>
                    <a:pt x="244" y="449"/>
                  </a:cubicBezTo>
                  <a:cubicBezTo>
                    <a:pt x="246" y="449"/>
                    <a:pt x="248" y="449"/>
                    <a:pt x="251" y="449"/>
                  </a:cubicBezTo>
                  <a:cubicBezTo>
                    <a:pt x="252" y="449"/>
                    <a:pt x="253" y="449"/>
                    <a:pt x="255" y="449"/>
                  </a:cubicBezTo>
                  <a:cubicBezTo>
                    <a:pt x="257" y="449"/>
                    <a:pt x="259" y="449"/>
                    <a:pt x="261" y="449"/>
                  </a:cubicBezTo>
                  <a:cubicBezTo>
                    <a:pt x="263" y="449"/>
                    <a:pt x="264" y="449"/>
                    <a:pt x="266" y="449"/>
                  </a:cubicBezTo>
                  <a:cubicBezTo>
                    <a:pt x="268" y="449"/>
                    <a:pt x="270" y="449"/>
                    <a:pt x="272" y="449"/>
                  </a:cubicBezTo>
                  <a:cubicBezTo>
                    <a:pt x="274" y="449"/>
                    <a:pt x="277" y="449"/>
                    <a:pt x="279" y="449"/>
                  </a:cubicBezTo>
                  <a:cubicBezTo>
                    <a:pt x="280" y="449"/>
                    <a:pt x="281" y="449"/>
                    <a:pt x="282" y="449"/>
                  </a:cubicBezTo>
                  <a:cubicBezTo>
                    <a:pt x="296" y="449"/>
                    <a:pt x="309" y="449"/>
                    <a:pt x="319" y="449"/>
                  </a:cubicBezTo>
                  <a:cubicBezTo>
                    <a:pt x="344" y="450"/>
                    <a:pt x="376" y="449"/>
                    <a:pt x="394" y="448"/>
                  </a:cubicBezTo>
                  <a:cubicBezTo>
                    <a:pt x="395" y="448"/>
                    <a:pt x="396" y="448"/>
                    <a:pt x="397" y="448"/>
                  </a:cubicBezTo>
                  <a:lnTo>
                    <a:pt x="402" y="462"/>
                  </a:lnTo>
                  <a:cubicBezTo>
                    <a:pt x="400" y="462"/>
                    <a:pt x="399" y="462"/>
                    <a:pt x="397" y="462"/>
                  </a:cubicBezTo>
                  <a:close/>
                  <a:moveTo>
                    <a:pt x="427" y="370"/>
                  </a:moveTo>
                  <a:lnTo>
                    <a:pt x="427" y="370"/>
                  </a:lnTo>
                  <a:lnTo>
                    <a:pt x="427" y="326"/>
                  </a:lnTo>
                  <a:cubicBezTo>
                    <a:pt x="490" y="326"/>
                    <a:pt x="549" y="325"/>
                    <a:pt x="600" y="324"/>
                  </a:cubicBezTo>
                  <a:lnTo>
                    <a:pt x="600" y="364"/>
                  </a:lnTo>
                  <a:cubicBezTo>
                    <a:pt x="547" y="367"/>
                    <a:pt x="489" y="369"/>
                    <a:pt x="427" y="370"/>
                  </a:cubicBezTo>
                  <a:close/>
                  <a:moveTo>
                    <a:pt x="513" y="47"/>
                  </a:moveTo>
                  <a:lnTo>
                    <a:pt x="513" y="47"/>
                  </a:lnTo>
                  <a:lnTo>
                    <a:pt x="427" y="47"/>
                  </a:lnTo>
                  <a:lnTo>
                    <a:pt x="427" y="8"/>
                  </a:lnTo>
                  <a:lnTo>
                    <a:pt x="513" y="8"/>
                  </a:lnTo>
                  <a:lnTo>
                    <a:pt x="513" y="47"/>
                  </a:lnTo>
                  <a:close/>
                  <a:moveTo>
                    <a:pt x="637" y="364"/>
                  </a:moveTo>
                  <a:lnTo>
                    <a:pt x="637" y="364"/>
                  </a:lnTo>
                  <a:cubicBezTo>
                    <a:pt x="636" y="362"/>
                    <a:pt x="635" y="362"/>
                    <a:pt x="633" y="362"/>
                  </a:cubicBezTo>
                  <a:cubicBezTo>
                    <a:pt x="626" y="362"/>
                    <a:pt x="619" y="363"/>
                    <a:pt x="612" y="363"/>
                  </a:cubicBezTo>
                  <a:lnTo>
                    <a:pt x="612" y="320"/>
                  </a:lnTo>
                  <a:cubicBezTo>
                    <a:pt x="612" y="320"/>
                    <a:pt x="612" y="320"/>
                    <a:pt x="612" y="320"/>
                  </a:cubicBezTo>
                  <a:cubicBezTo>
                    <a:pt x="612" y="319"/>
                    <a:pt x="612" y="319"/>
                    <a:pt x="612" y="319"/>
                  </a:cubicBezTo>
                  <a:lnTo>
                    <a:pt x="612" y="273"/>
                  </a:lnTo>
                  <a:cubicBezTo>
                    <a:pt x="612" y="273"/>
                    <a:pt x="612" y="272"/>
                    <a:pt x="612" y="272"/>
                  </a:cubicBezTo>
                  <a:cubicBezTo>
                    <a:pt x="612" y="272"/>
                    <a:pt x="612" y="272"/>
                    <a:pt x="612" y="271"/>
                  </a:cubicBezTo>
                  <a:lnTo>
                    <a:pt x="612" y="226"/>
                  </a:lnTo>
                  <a:cubicBezTo>
                    <a:pt x="612" y="226"/>
                    <a:pt x="612" y="226"/>
                    <a:pt x="612" y="226"/>
                  </a:cubicBezTo>
                  <a:cubicBezTo>
                    <a:pt x="612" y="225"/>
                    <a:pt x="612" y="225"/>
                    <a:pt x="612" y="225"/>
                  </a:cubicBezTo>
                  <a:lnTo>
                    <a:pt x="612" y="182"/>
                  </a:lnTo>
                  <a:lnTo>
                    <a:pt x="612" y="148"/>
                  </a:lnTo>
                  <a:cubicBezTo>
                    <a:pt x="612" y="145"/>
                    <a:pt x="610" y="142"/>
                    <a:pt x="607" y="142"/>
                  </a:cubicBezTo>
                  <a:cubicBezTo>
                    <a:pt x="593" y="140"/>
                    <a:pt x="578" y="138"/>
                    <a:pt x="562" y="136"/>
                  </a:cubicBezTo>
                  <a:lnTo>
                    <a:pt x="562" y="116"/>
                  </a:lnTo>
                  <a:cubicBezTo>
                    <a:pt x="562" y="113"/>
                    <a:pt x="560" y="111"/>
                    <a:pt x="557" y="110"/>
                  </a:cubicBezTo>
                  <a:cubicBezTo>
                    <a:pt x="519" y="105"/>
                    <a:pt x="475" y="101"/>
                    <a:pt x="427" y="99"/>
                  </a:cubicBezTo>
                  <a:lnTo>
                    <a:pt x="427" y="56"/>
                  </a:lnTo>
                  <a:lnTo>
                    <a:pt x="518" y="56"/>
                  </a:lnTo>
                  <a:cubicBezTo>
                    <a:pt x="520" y="56"/>
                    <a:pt x="522" y="54"/>
                    <a:pt x="522" y="51"/>
                  </a:cubicBezTo>
                  <a:lnTo>
                    <a:pt x="522" y="5"/>
                  </a:lnTo>
                  <a:cubicBezTo>
                    <a:pt x="522" y="2"/>
                    <a:pt x="520" y="0"/>
                    <a:pt x="518" y="0"/>
                  </a:cubicBezTo>
                  <a:lnTo>
                    <a:pt x="423" y="0"/>
                  </a:lnTo>
                  <a:cubicBezTo>
                    <a:pt x="423" y="0"/>
                    <a:pt x="423" y="0"/>
                    <a:pt x="423" y="0"/>
                  </a:cubicBezTo>
                  <a:cubicBezTo>
                    <a:pt x="423" y="0"/>
                    <a:pt x="423" y="0"/>
                    <a:pt x="423" y="0"/>
                  </a:cubicBezTo>
                  <a:cubicBezTo>
                    <a:pt x="420" y="0"/>
                    <a:pt x="418" y="2"/>
                    <a:pt x="418" y="5"/>
                  </a:cubicBezTo>
                  <a:lnTo>
                    <a:pt x="418" y="98"/>
                  </a:lnTo>
                  <a:cubicBezTo>
                    <a:pt x="387" y="97"/>
                    <a:pt x="354" y="96"/>
                    <a:pt x="320" y="96"/>
                  </a:cubicBezTo>
                  <a:cubicBezTo>
                    <a:pt x="231" y="96"/>
                    <a:pt x="146" y="101"/>
                    <a:pt x="81" y="111"/>
                  </a:cubicBezTo>
                  <a:cubicBezTo>
                    <a:pt x="78" y="111"/>
                    <a:pt x="76" y="114"/>
                    <a:pt x="76" y="117"/>
                  </a:cubicBezTo>
                  <a:lnTo>
                    <a:pt x="76" y="136"/>
                  </a:lnTo>
                  <a:cubicBezTo>
                    <a:pt x="61" y="138"/>
                    <a:pt x="46" y="140"/>
                    <a:pt x="32" y="142"/>
                  </a:cubicBezTo>
                  <a:cubicBezTo>
                    <a:pt x="29" y="143"/>
                    <a:pt x="27" y="145"/>
                    <a:pt x="27" y="148"/>
                  </a:cubicBezTo>
                  <a:lnTo>
                    <a:pt x="27" y="183"/>
                  </a:lnTo>
                  <a:lnTo>
                    <a:pt x="27" y="363"/>
                  </a:lnTo>
                  <a:cubicBezTo>
                    <a:pt x="20" y="363"/>
                    <a:pt x="13" y="362"/>
                    <a:pt x="6" y="362"/>
                  </a:cubicBezTo>
                  <a:cubicBezTo>
                    <a:pt x="4" y="362"/>
                    <a:pt x="3" y="362"/>
                    <a:pt x="1" y="364"/>
                  </a:cubicBezTo>
                  <a:cubicBezTo>
                    <a:pt x="0" y="365"/>
                    <a:pt x="0" y="366"/>
                    <a:pt x="0" y="368"/>
                  </a:cubicBezTo>
                  <a:lnTo>
                    <a:pt x="0" y="429"/>
                  </a:lnTo>
                  <a:cubicBezTo>
                    <a:pt x="0" y="432"/>
                    <a:pt x="2" y="435"/>
                    <a:pt x="5" y="435"/>
                  </a:cubicBezTo>
                  <a:cubicBezTo>
                    <a:pt x="63" y="442"/>
                    <a:pt x="150" y="447"/>
                    <a:pt x="231" y="450"/>
                  </a:cubicBezTo>
                  <a:lnTo>
                    <a:pt x="225" y="465"/>
                  </a:lnTo>
                  <a:cubicBezTo>
                    <a:pt x="225" y="465"/>
                    <a:pt x="225" y="465"/>
                    <a:pt x="225" y="465"/>
                  </a:cubicBezTo>
                  <a:cubicBezTo>
                    <a:pt x="222" y="474"/>
                    <a:pt x="220" y="479"/>
                    <a:pt x="217" y="488"/>
                  </a:cubicBezTo>
                  <a:cubicBezTo>
                    <a:pt x="216" y="489"/>
                    <a:pt x="216" y="491"/>
                    <a:pt x="217" y="492"/>
                  </a:cubicBezTo>
                  <a:cubicBezTo>
                    <a:pt x="218" y="493"/>
                    <a:pt x="219" y="494"/>
                    <a:pt x="221" y="494"/>
                  </a:cubicBezTo>
                  <a:cubicBezTo>
                    <a:pt x="250" y="494"/>
                    <a:pt x="281" y="495"/>
                    <a:pt x="315" y="495"/>
                  </a:cubicBezTo>
                  <a:lnTo>
                    <a:pt x="319" y="495"/>
                  </a:lnTo>
                  <a:cubicBezTo>
                    <a:pt x="355" y="494"/>
                    <a:pt x="387" y="494"/>
                    <a:pt x="417" y="494"/>
                  </a:cubicBezTo>
                  <a:cubicBezTo>
                    <a:pt x="418" y="494"/>
                    <a:pt x="420" y="493"/>
                    <a:pt x="421" y="492"/>
                  </a:cubicBezTo>
                  <a:cubicBezTo>
                    <a:pt x="421" y="491"/>
                    <a:pt x="422" y="489"/>
                    <a:pt x="421" y="488"/>
                  </a:cubicBezTo>
                  <a:cubicBezTo>
                    <a:pt x="418" y="479"/>
                    <a:pt x="416" y="474"/>
                    <a:pt x="413" y="465"/>
                  </a:cubicBezTo>
                  <a:lnTo>
                    <a:pt x="407" y="450"/>
                  </a:lnTo>
                  <a:cubicBezTo>
                    <a:pt x="495" y="448"/>
                    <a:pt x="577" y="442"/>
                    <a:pt x="634" y="435"/>
                  </a:cubicBezTo>
                  <a:cubicBezTo>
                    <a:pt x="637" y="435"/>
                    <a:pt x="639" y="432"/>
                    <a:pt x="639" y="429"/>
                  </a:cubicBezTo>
                  <a:lnTo>
                    <a:pt x="639" y="368"/>
                  </a:lnTo>
                  <a:cubicBezTo>
                    <a:pt x="639" y="366"/>
                    <a:pt x="639" y="365"/>
                    <a:pt x="637" y="364"/>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8" name="Group 9">
            <a:extLst>
              <a:ext uri="{FF2B5EF4-FFF2-40B4-BE49-F238E27FC236}">
                <a16:creationId xmlns:a16="http://schemas.microsoft.com/office/drawing/2014/main" id="{31605972-016E-A9F9-5CBB-26E9142AD77A}"/>
              </a:ext>
            </a:extLst>
          </p:cNvPr>
          <p:cNvGrpSpPr>
            <a:grpSpLocks noChangeAspect="1"/>
          </p:cNvGrpSpPr>
          <p:nvPr/>
        </p:nvGrpSpPr>
        <p:grpSpPr bwMode="auto">
          <a:xfrm>
            <a:off x="2841508" y="3094760"/>
            <a:ext cx="511175" cy="346075"/>
            <a:chOff x="6468" y="2115"/>
            <a:chExt cx="322" cy="218"/>
          </a:xfrm>
          <a:noFill/>
        </p:grpSpPr>
        <p:sp>
          <p:nvSpPr>
            <p:cNvPr id="29" name="AutoShape 8">
              <a:extLst>
                <a:ext uri="{FF2B5EF4-FFF2-40B4-BE49-F238E27FC236}">
                  <a16:creationId xmlns:a16="http://schemas.microsoft.com/office/drawing/2014/main" id="{7918A549-B025-4459-1524-056AF1E9791E}"/>
                </a:ext>
              </a:extLst>
            </p:cNvPr>
            <p:cNvSpPr>
              <a:spLocks noChangeAspect="1"/>
            </p:cNvSpPr>
            <p:nvPr/>
          </p:nvSpPr>
          <p:spPr bwMode="auto">
            <a:xfrm>
              <a:off x="6468" y="2115"/>
              <a:ext cx="320" cy="217"/>
            </a:xfrm>
            <a:prstGeom prst="rect">
              <a:avLst/>
            </a:prstGeom>
            <a:grp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10">
              <a:extLst>
                <a:ext uri="{FF2B5EF4-FFF2-40B4-BE49-F238E27FC236}">
                  <a16:creationId xmlns:a16="http://schemas.microsoft.com/office/drawing/2014/main" id="{50381774-0A29-9E62-996C-93603B378BEE}"/>
                </a:ext>
              </a:extLst>
            </p:cNvPr>
            <p:cNvSpPr>
              <a:spLocks/>
            </p:cNvSpPr>
            <p:nvPr/>
          </p:nvSpPr>
          <p:spPr bwMode="auto">
            <a:xfrm>
              <a:off x="6632" y="2118"/>
              <a:ext cx="68" cy="93"/>
            </a:xfrm>
            <a:custGeom>
              <a:avLst/>
              <a:gdLst>
                <a:gd name="T0" fmla="*/ 112 w 137"/>
                <a:gd name="T1" fmla="*/ 136 h 188"/>
                <a:gd name="T2" fmla="*/ 112 w 137"/>
                <a:gd name="T3" fmla="*/ 136 h 188"/>
                <a:gd name="T4" fmla="*/ 90 w 137"/>
                <a:gd name="T5" fmla="*/ 136 h 188"/>
                <a:gd name="T6" fmla="*/ 84 w 137"/>
                <a:gd name="T7" fmla="*/ 136 h 188"/>
                <a:gd name="T8" fmla="*/ 82 w 137"/>
                <a:gd name="T9" fmla="*/ 136 h 188"/>
                <a:gd name="T10" fmla="*/ 79 w 137"/>
                <a:gd name="T11" fmla="*/ 151 h 188"/>
                <a:gd name="T12" fmla="*/ 80 w 137"/>
                <a:gd name="T13" fmla="*/ 152 h 188"/>
                <a:gd name="T14" fmla="*/ 87 w 137"/>
                <a:gd name="T15" fmla="*/ 168 h 188"/>
                <a:gd name="T16" fmla="*/ 67 w 137"/>
                <a:gd name="T17" fmla="*/ 188 h 188"/>
                <a:gd name="T18" fmla="*/ 46 w 137"/>
                <a:gd name="T19" fmla="*/ 168 h 188"/>
                <a:gd name="T20" fmla="*/ 53 w 137"/>
                <a:gd name="T21" fmla="*/ 153 h 188"/>
                <a:gd name="T22" fmla="*/ 53 w 137"/>
                <a:gd name="T23" fmla="*/ 153 h 188"/>
                <a:gd name="T24" fmla="*/ 56 w 137"/>
                <a:gd name="T25" fmla="*/ 144 h 188"/>
                <a:gd name="T26" fmla="*/ 52 w 137"/>
                <a:gd name="T27" fmla="*/ 136 h 188"/>
                <a:gd name="T28" fmla="*/ 49 w 137"/>
                <a:gd name="T29" fmla="*/ 136 h 188"/>
                <a:gd name="T30" fmla="*/ 45 w 137"/>
                <a:gd name="T31" fmla="*/ 136 h 188"/>
                <a:gd name="T32" fmla="*/ 3 w 137"/>
                <a:gd name="T33" fmla="*/ 136 h 188"/>
                <a:gd name="T34" fmla="*/ 0 w 137"/>
                <a:gd name="T35" fmla="*/ 133 h 188"/>
                <a:gd name="T36" fmla="*/ 0 w 137"/>
                <a:gd name="T37" fmla="*/ 84 h 188"/>
                <a:gd name="T38" fmla="*/ 0 w 137"/>
                <a:gd name="T39" fmla="*/ 82 h 188"/>
                <a:gd name="T40" fmla="*/ 9 w 137"/>
                <a:gd name="T41" fmla="*/ 77 h 188"/>
                <a:gd name="T42" fmla="*/ 17 w 137"/>
                <a:gd name="T43" fmla="*/ 81 h 188"/>
                <a:gd name="T44" fmla="*/ 17 w 137"/>
                <a:gd name="T45" fmla="*/ 81 h 188"/>
                <a:gd name="T46" fmla="*/ 32 w 137"/>
                <a:gd name="T47" fmla="*/ 87 h 188"/>
                <a:gd name="T48" fmla="*/ 53 w 137"/>
                <a:gd name="T49" fmla="*/ 67 h 188"/>
                <a:gd name="T50" fmla="*/ 32 w 137"/>
                <a:gd name="T51" fmla="*/ 46 h 188"/>
                <a:gd name="T52" fmla="*/ 16 w 137"/>
                <a:gd name="T53" fmla="*/ 54 h 188"/>
                <a:gd name="T54" fmla="*/ 16 w 137"/>
                <a:gd name="T55" fmla="*/ 54 h 188"/>
                <a:gd name="T56" fmla="*/ 9 w 137"/>
                <a:gd name="T57" fmla="*/ 56 h 188"/>
                <a:gd name="T58" fmla="*/ 0 w 137"/>
                <a:gd name="T59" fmla="*/ 51 h 188"/>
                <a:gd name="T60" fmla="*/ 0 w 137"/>
                <a:gd name="T61" fmla="*/ 50 h 188"/>
                <a:gd name="T62" fmla="*/ 0 w 137"/>
                <a:gd name="T63" fmla="*/ 3 h 188"/>
                <a:gd name="T64" fmla="*/ 3 w 137"/>
                <a:gd name="T65" fmla="*/ 0 h 188"/>
                <a:gd name="T66" fmla="*/ 134 w 137"/>
                <a:gd name="T67" fmla="*/ 0 h 188"/>
                <a:gd name="T68" fmla="*/ 137 w 137"/>
                <a:gd name="T69" fmla="*/ 3 h 188"/>
                <a:gd name="T70" fmla="*/ 137 w 137"/>
                <a:gd name="T71" fmla="*/ 10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7" h="188">
                  <a:moveTo>
                    <a:pt x="112" y="136"/>
                  </a:moveTo>
                  <a:lnTo>
                    <a:pt x="112" y="136"/>
                  </a:lnTo>
                  <a:lnTo>
                    <a:pt x="90" y="136"/>
                  </a:lnTo>
                  <a:lnTo>
                    <a:pt x="84" y="136"/>
                  </a:lnTo>
                  <a:cubicBezTo>
                    <a:pt x="84" y="136"/>
                    <a:pt x="82" y="136"/>
                    <a:pt x="82" y="136"/>
                  </a:cubicBezTo>
                  <a:cubicBezTo>
                    <a:pt x="77" y="140"/>
                    <a:pt x="76" y="145"/>
                    <a:pt x="79" y="151"/>
                  </a:cubicBezTo>
                  <a:cubicBezTo>
                    <a:pt x="79" y="151"/>
                    <a:pt x="80" y="152"/>
                    <a:pt x="80" y="152"/>
                  </a:cubicBezTo>
                  <a:cubicBezTo>
                    <a:pt x="85" y="156"/>
                    <a:pt x="87" y="162"/>
                    <a:pt x="87" y="168"/>
                  </a:cubicBezTo>
                  <a:cubicBezTo>
                    <a:pt x="87" y="179"/>
                    <a:pt x="78" y="188"/>
                    <a:pt x="67" y="188"/>
                  </a:cubicBezTo>
                  <a:cubicBezTo>
                    <a:pt x="56" y="188"/>
                    <a:pt x="46" y="179"/>
                    <a:pt x="46" y="168"/>
                  </a:cubicBezTo>
                  <a:cubicBezTo>
                    <a:pt x="46" y="162"/>
                    <a:pt x="49" y="157"/>
                    <a:pt x="53" y="153"/>
                  </a:cubicBezTo>
                  <a:cubicBezTo>
                    <a:pt x="53" y="153"/>
                    <a:pt x="53" y="153"/>
                    <a:pt x="53" y="153"/>
                  </a:cubicBezTo>
                  <a:cubicBezTo>
                    <a:pt x="55" y="150"/>
                    <a:pt x="56" y="147"/>
                    <a:pt x="56" y="144"/>
                  </a:cubicBezTo>
                  <a:cubicBezTo>
                    <a:pt x="56" y="142"/>
                    <a:pt x="56" y="139"/>
                    <a:pt x="52" y="136"/>
                  </a:cubicBezTo>
                  <a:cubicBezTo>
                    <a:pt x="52" y="136"/>
                    <a:pt x="50" y="136"/>
                    <a:pt x="49" y="136"/>
                  </a:cubicBezTo>
                  <a:lnTo>
                    <a:pt x="45" y="136"/>
                  </a:lnTo>
                  <a:lnTo>
                    <a:pt x="3" y="136"/>
                  </a:lnTo>
                  <a:cubicBezTo>
                    <a:pt x="1" y="136"/>
                    <a:pt x="0" y="135"/>
                    <a:pt x="0" y="133"/>
                  </a:cubicBezTo>
                  <a:lnTo>
                    <a:pt x="0" y="84"/>
                  </a:lnTo>
                  <a:cubicBezTo>
                    <a:pt x="0" y="83"/>
                    <a:pt x="0" y="83"/>
                    <a:pt x="0" y="82"/>
                  </a:cubicBezTo>
                  <a:cubicBezTo>
                    <a:pt x="2" y="79"/>
                    <a:pt x="5" y="77"/>
                    <a:pt x="9" y="77"/>
                  </a:cubicBezTo>
                  <a:cubicBezTo>
                    <a:pt x="12" y="77"/>
                    <a:pt x="15" y="79"/>
                    <a:pt x="17" y="81"/>
                  </a:cubicBezTo>
                  <a:cubicBezTo>
                    <a:pt x="17" y="81"/>
                    <a:pt x="17" y="81"/>
                    <a:pt x="17" y="81"/>
                  </a:cubicBezTo>
                  <a:cubicBezTo>
                    <a:pt x="21" y="85"/>
                    <a:pt x="27" y="87"/>
                    <a:pt x="32" y="87"/>
                  </a:cubicBezTo>
                  <a:cubicBezTo>
                    <a:pt x="44" y="87"/>
                    <a:pt x="53" y="78"/>
                    <a:pt x="53" y="67"/>
                  </a:cubicBezTo>
                  <a:cubicBezTo>
                    <a:pt x="53" y="56"/>
                    <a:pt x="44" y="46"/>
                    <a:pt x="32" y="46"/>
                  </a:cubicBezTo>
                  <a:cubicBezTo>
                    <a:pt x="26" y="46"/>
                    <a:pt x="20" y="49"/>
                    <a:pt x="16" y="54"/>
                  </a:cubicBezTo>
                  <a:cubicBezTo>
                    <a:pt x="16" y="54"/>
                    <a:pt x="16" y="54"/>
                    <a:pt x="16" y="54"/>
                  </a:cubicBezTo>
                  <a:cubicBezTo>
                    <a:pt x="13" y="56"/>
                    <a:pt x="11" y="56"/>
                    <a:pt x="9" y="56"/>
                  </a:cubicBezTo>
                  <a:cubicBezTo>
                    <a:pt x="7" y="56"/>
                    <a:pt x="3" y="55"/>
                    <a:pt x="0" y="51"/>
                  </a:cubicBezTo>
                  <a:cubicBezTo>
                    <a:pt x="0" y="51"/>
                    <a:pt x="0" y="50"/>
                    <a:pt x="0" y="50"/>
                  </a:cubicBezTo>
                  <a:lnTo>
                    <a:pt x="0" y="3"/>
                  </a:lnTo>
                  <a:cubicBezTo>
                    <a:pt x="0" y="1"/>
                    <a:pt x="1" y="0"/>
                    <a:pt x="3" y="0"/>
                  </a:cubicBezTo>
                  <a:lnTo>
                    <a:pt x="134" y="0"/>
                  </a:lnTo>
                  <a:cubicBezTo>
                    <a:pt x="136" y="0"/>
                    <a:pt x="137" y="1"/>
                    <a:pt x="137" y="3"/>
                  </a:cubicBezTo>
                  <a:lnTo>
                    <a:pt x="137" y="10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11">
              <a:extLst>
                <a:ext uri="{FF2B5EF4-FFF2-40B4-BE49-F238E27FC236}">
                  <a16:creationId xmlns:a16="http://schemas.microsoft.com/office/drawing/2014/main" id="{91194605-5F90-FFD3-C483-D886A34D5179}"/>
                </a:ext>
              </a:extLst>
            </p:cNvPr>
            <p:cNvSpPr>
              <a:spLocks/>
            </p:cNvSpPr>
            <p:nvPr/>
          </p:nvSpPr>
          <p:spPr bwMode="auto">
            <a:xfrm>
              <a:off x="6676" y="2152"/>
              <a:ext cx="114" cy="181"/>
            </a:xfrm>
            <a:custGeom>
              <a:avLst/>
              <a:gdLst>
                <a:gd name="T0" fmla="*/ 149 w 233"/>
                <a:gd name="T1" fmla="*/ 3 h 368"/>
                <a:gd name="T2" fmla="*/ 149 w 233"/>
                <a:gd name="T3" fmla="*/ 3 h 368"/>
                <a:gd name="T4" fmla="*/ 82 w 233"/>
                <a:gd name="T5" fmla="*/ 47 h 368"/>
                <a:gd name="T6" fmla="*/ 32 w 233"/>
                <a:gd name="T7" fmla="*/ 25 h 368"/>
                <a:gd name="T8" fmla="*/ 4 w 233"/>
                <a:gd name="T9" fmla="*/ 35 h 368"/>
                <a:gd name="T10" fmla="*/ 7 w 233"/>
                <a:gd name="T11" fmla="*/ 57 h 368"/>
                <a:gd name="T12" fmla="*/ 14 w 233"/>
                <a:gd name="T13" fmla="*/ 63 h 368"/>
                <a:gd name="T14" fmla="*/ 77 w 233"/>
                <a:gd name="T15" fmla="*/ 89 h 368"/>
                <a:gd name="T16" fmla="*/ 91 w 233"/>
                <a:gd name="T17" fmla="*/ 89 h 368"/>
                <a:gd name="T18" fmla="*/ 135 w 233"/>
                <a:gd name="T19" fmla="*/ 64 h 368"/>
                <a:gd name="T20" fmla="*/ 135 w 233"/>
                <a:gd name="T21" fmla="*/ 161 h 368"/>
                <a:gd name="T22" fmla="*/ 104 w 233"/>
                <a:gd name="T23" fmla="*/ 258 h 368"/>
                <a:gd name="T24" fmla="*/ 92 w 233"/>
                <a:gd name="T25" fmla="*/ 343 h 368"/>
                <a:gd name="T26" fmla="*/ 108 w 233"/>
                <a:gd name="T27" fmla="*/ 367 h 368"/>
                <a:gd name="T28" fmla="*/ 114 w 233"/>
                <a:gd name="T29" fmla="*/ 368 h 368"/>
                <a:gd name="T30" fmla="*/ 132 w 233"/>
                <a:gd name="T31" fmla="*/ 351 h 368"/>
                <a:gd name="T32" fmla="*/ 144 w 233"/>
                <a:gd name="T33" fmla="*/ 271 h 368"/>
                <a:gd name="T34" fmla="*/ 173 w 233"/>
                <a:gd name="T35" fmla="*/ 190 h 368"/>
                <a:gd name="T36" fmla="*/ 178 w 233"/>
                <a:gd name="T37" fmla="*/ 267 h 368"/>
                <a:gd name="T38" fmla="*/ 191 w 233"/>
                <a:gd name="T39" fmla="*/ 351 h 368"/>
                <a:gd name="T40" fmla="*/ 209 w 233"/>
                <a:gd name="T41" fmla="*/ 368 h 368"/>
                <a:gd name="T42" fmla="*/ 221 w 233"/>
                <a:gd name="T43" fmla="*/ 366 h 368"/>
                <a:gd name="T44" fmla="*/ 232 w 233"/>
                <a:gd name="T45" fmla="*/ 343 h 368"/>
                <a:gd name="T46" fmla="*/ 219 w 233"/>
                <a:gd name="T47" fmla="*/ 263 h 368"/>
                <a:gd name="T48" fmla="*/ 220 w 233"/>
                <a:gd name="T49" fmla="*/ 175 h 368"/>
                <a:gd name="T50" fmla="*/ 204 w 233"/>
                <a:gd name="T51" fmla="*/ 21 h 368"/>
                <a:gd name="T52" fmla="*/ 184 w 233"/>
                <a:gd name="T5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3" h="368">
                  <a:moveTo>
                    <a:pt x="149" y="3"/>
                  </a:moveTo>
                  <a:lnTo>
                    <a:pt x="149" y="3"/>
                  </a:lnTo>
                  <a:lnTo>
                    <a:pt x="82" y="47"/>
                  </a:lnTo>
                  <a:lnTo>
                    <a:pt x="32" y="25"/>
                  </a:lnTo>
                  <a:cubicBezTo>
                    <a:pt x="21" y="21"/>
                    <a:pt x="9" y="25"/>
                    <a:pt x="4" y="35"/>
                  </a:cubicBezTo>
                  <a:cubicBezTo>
                    <a:pt x="0" y="43"/>
                    <a:pt x="2" y="51"/>
                    <a:pt x="7" y="57"/>
                  </a:cubicBezTo>
                  <a:cubicBezTo>
                    <a:pt x="9" y="59"/>
                    <a:pt x="11" y="61"/>
                    <a:pt x="14" y="63"/>
                  </a:cubicBezTo>
                  <a:lnTo>
                    <a:pt x="77" y="89"/>
                  </a:lnTo>
                  <a:cubicBezTo>
                    <a:pt x="81" y="91"/>
                    <a:pt x="86" y="91"/>
                    <a:pt x="91" y="89"/>
                  </a:cubicBezTo>
                  <a:cubicBezTo>
                    <a:pt x="107" y="82"/>
                    <a:pt x="135" y="64"/>
                    <a:pt x="135" y="64"/>
                  </a:cubicBezTo>
                  <a:lnTo>
                    <a:pt x="135" y="161"/>
                  </a:lnTo>
                  <a:cubicBezTo>
                    <a:pt x="136" y="163"/>
                    <a:pt x="105" y="255"/>
                    <a:pt x="104" y="258"/>
                  </a:cubicBezTo>
                  <a:lnTo>
                    <a:pt x="92" y="343"/>
                  </a:lnTo>
                  <a:cubicBezTo>
                    <a:pt x="90" y="355"/>
                    <a:pt x="97" y="365"/>
                    <a:pt x="108" y="367"/>
                  </a:cubicBezTo>
                  <a:cubicBezTo>
                    <a:pt x="110" y="368"/>
                    <a:pt x="112" y="368"/>
                    <a:pt x="114" y="368"/>
                  </a:cubicBezTo>
                  <a:cubicBezTo>
                    <a:pt x="123" y="367"/>
                    <a:pt x="131" y="360"/>
                    <a:pt x="132" y="351"/>
                  </a:cubicBezTo>
                  <a:lnTo>
                    <a:pt x="144" y="271"/>
                  </a:lnTo>
                  <a:lnTo>
                    <a:pt x="173" y="190"/>
                  </a:lnTo>
                  <a:cubicBezTo>
                    <a:pt x="173" y="190"/>
                    <a:pt x="177" y="265"/>
                    <a:pt x="178" y="267"/>
                  </a:cubicBezTo>
                  <a:lnTo>
                    <a:pt x="191" y="351"/>
                  </a:lnTo>
                  <a:cubicBezTo>
                    <a:pt x="193" y="360"/>
                    <a:pt x="200" y="367"/>
                    <a:pt x="209" y="368"/>
                  </a:cubicBezTo>
                  <a:cubicBezTo>
                    <a:pt x="213" y="368"/>
                    <a:pt x="217" y="368"/>
                    <a:pt x="221" y="366"/>
                  </a:cubicBezTo>
                  <a:cubicBezTo>
                    <a:pt x="229" y="362"/>
                    <a:pt x="233" y="352"/>
                    <a:pt x="232" y="343"/>
                  </a:cubicBezTo>
                  <a:lnTo>
                    <a:pt x="219" y="263"/>
                  </a:lnTo>
                  <a:lnTo>
                    <a:pt x="220" y="175"/>
                  </a:lnTo>
                  <a:cubicBezTo>
                    <a:pt x="221" y="169"/>
                    <a:pt x="204" y="21"/>
                    <a:pt x="204" y="21"/>
                  </a:cubicBezTo>
                  <a:cubicBezTo>
                    <a:pt x="202" y="6"/>
                    <a:pt x="184" y="0"/>
                    <a:pt x="184" y="0"/>
                  </a:cubicBez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12">
              <a:extLst>
                <a:ext uri="{FF2B5EF4-FFF2-40B4-BE49-F238E27FC236}">
                  <a16:creationId xmlns:a16="http://schemas.microsoft.com/office/drawing/2014/main" id="{F0EF6F2B-A62B-48E6-73D4-144A1CE313E4}"/>
                </a:ext>
              </a:extLst>
            </p:cNvPr>
            <p:cNvSpPr>
              <a:spLocks/>
            </p:cNvSpPr>
            <p:nvPr/>
          </p:nvSpPr>
          <p:spPr bwMode="auto">
            <a:xfrm>
              <a:off x="6737" y="2116"/>
              <a:ext cx="39" cy="39"/>
            </a:xfrm>
            <a:custGeom>
              <a:avLst/>
              <a:gdLst>
                <a:gd name="T0" fmla="*/ 79 w 79"/>
                <a:gd name="T1" fmla="*/ 40 h 80"/>
                <a:gd name="T2" fmla="*/ 79 w 79"/>
                <a:gd name="T3" fmla="*/ 40 h 80"/>
                <a:gd name="T4" fmla="*/ 39 w 79"/>
                <a:gd name="T5" fmla="*/ 80 h 80"/>
                <a:gd name="T6" fmla="*/ 0 w 79"/>
                <a:gd name="T7" fmla="*/ 40 h 80"/>
                <a:gd name="T8" fmla="*/ 39 w 79"/>
                <a:gd name="T9" fmla="*/ 0 h 80"/>
                <a:gd name="T10" fmla="*/ 79 w 79"/>
                <a:gd name="T11" fmla="*/ 40 h 80"/>
                <a:gd name="T12" fmla="*/ 79 w 79"/>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79" h="80">
                  <a:moveTo>
                    <a:pt x="79" y="40"/>
                  </a:moveTo>
                  <a:lnTo>
                    <a:pt x="79" y="40"/>
                  </a:lnTo>
                  <a:cubicBezTo>
                    <a:pt x="79" y="62"/>
                    <a:pt x="62" y="80"/>
                    <a:pt x="39" y="80"/>
                  </a:cubicBezTo>
                  <a:cubicBezTo>
                    <a:pt x="17" y="80"/>
                    <a:pt x="0" y="62"/>
                    <a:pt x="0" y="40"/>
                  </a:cubicBezTo>
                  <a:cubicBezTo>
                    <a:pt x="0" y="18"/>
                    <a:pt x="17" y="0"/>
                    <a:pt x="39" y="0"/>
                  </a:cubicBezTo>
                  <a:cubicBezTo>
                    <a:pt x="62" y="0"/>
                    <a:pt x="79" y="18"/>
                    <a:pt x="79" y="40"/>
                  </a:cubicBezTo>
                  <a:lnTo>
                    <a:pt x="79" y="40"/>
                  </a:lnTo>
                  <a:close/>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3">
              <a:extLst>
                <a:ext uri="{FF2B5EF4-FFF2-40B4-BE49-F238E27FC236}">
                  <a16:creationId xmlns:a16="http://schemas.microsoft.com/office/drawing/2014/main" id="{F39D9319-87B7-20ED-CE3A-079269A2C82A}"/>
                </a:ext>
              </a:extLst>
            </p:cNvPr>
            <p:cNvSpPr>
              <a:spLocks/>
            </p:cNvSpPr>
            <p:nvPr/>
          </p:nvSpPr>
          <p:spPr bwMode="auto">
            <a:xfrm>
              <a:off x="6702" y="2150"/>
              <a:ext cx="35" cy="11"/>
            </a:xfrm>
            <a:custGeom>
              <a:avLst/>
              <a:gdLst>
                <a:gd name="T0" fmla="*/ 72 w 72"/>
                <a:gd name="T1" fmla="*/ 21 h 21"/>
                <a:gd name="T2" fmla="*/ 72 w 72"/>
                <a:gd name="T3" fmla="*/ 21 h 21"/>
                <a:gd name="T4" fmla="*/ 36 w 72"/>
                <a:gd name="T5" fmla="*/ 18 h 21"/>
                <a:gd name="T6" fmla="*/ 0 w 72"/>
                <a:gd name="T7" fmla="*/ 0 h 21"/>
              </a:gdLst>
              <a:ahLst/>
              <a:cxnLst>
                <a:cxn ang="0">
                  <a:pos x="T0" y="T1"/>
                </a:cxn>
                <a:cxn ang="0">
                  <a:pos x="T2" y="T3"/>
                </a:cxn>
                <a:cxn ang="0">
                  <a:pos x="T4" y="T5"/>
                </a:cxn>
                <a:cxn ang="0">
                  <a:pos x="T6" y="T7"/>
                </a:cxn>
              </a:cxnLst>
              <a:rect l="0" t="0" r="r" b="b"/>
              <a:pathLst>
                <a:path w="72" h="21">
                  <a:moveTo>
                    <a:pt x="72" y="21"/>
                  </a:moveTo>
                  <a:lnTo>
                    <a:pt x="72" y="21"/>
                  </a:lnTo>
                  <a:lnTo>
                    <a:pt x="36" y="18"/>
                  </a:ln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4">
              <a:extLst>
                <a:ext uri="{FF2B5EF4-FFF2-40B4-BE49-F238E27FC236}">
                  <a16:creationId xmlns:a16="http://schemas.microsoft.com/office/drawing/2014/main" id="{F74133B6-07B2-E86E-5FAD-E23E698BDB13}"/>
                </a:ext>
              </a:extLst>
            </p:cNvPr>
            <p:cNvSpPr>
              <a:spLocks/>
            </p:cNvSpPr>
            <p:nvPr/>
          </p:nvSpPr>
          <p:spPr bwMode="auto">
            <a:xfrm>
              <a:off x="6508" y="2117"/>
              <a:ext cx="40" cy="42"/>
            </a:xfrm>
            <a:custGeom>
              <a:avLst/>
              <a:gdLst>
                <a:gd name="T0" fmla="*/ 35 w 80"/>
                <a:gd name="T1" fmla="*/ 81 h 84"/>
                <a:gd name="T2" fmla="*/ 35 w 80"/>
                <a:gd name="T3" fmla="*/ 81 h 84"/>
                <a:gd name="T4" fmla="*/ 28 w 80"/>
                <a:gd name="T5" fmla="*/ 80 h 84"/>
                <a:gd name="T6" fmla="*/ 6 w 80"/>
                <a:gd name="T7" fmla="*/ 60 h 84"/>
                <a:gd name="T8" fmla="*/ 4 w 80"/>
                <a:gd name="T9" fmla="*/ 31 h 84"/>
                <a:gd name="T10" fmla="*/ 53 w 80"/>
                <a:gd name="T11" fmla="*/ 6 h 84"/>
                <a:gd name="T12" fmla="*/ 75 w 80"/>
                <a:gd name="T13" fmla="*/ 26 h 84"/>
                <a:gd name="T14" fmla="*/ 77 w 80"/>
                <a:gd name="T15" fmla="*/ 55 h 84"/>
                <a:gd name="T16" fmla="*/ 35 w 80"/>
                <a:gd name="T17" fmla="*/ 81 h 84"/>
                <a:gd name="T18" fmla="*/ 35 w 80"/>
                <a:gd name="T19" fmla="*/ 8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4">
                  <a:moveTo>
                    <a:pt x="35" y="81"/>
                  </a:moveTo>
                  <a:lnTo>
                    <a:pt x="35" y="81"/>
                  </a:lnTo>
                  <a:cubicBezTo>
                    <a:pt x="32" y="81"/>
                    <a:pt x="30" y="81"/>
                    <a:pt x="28" y="80"/>
                  </a:cubicBezTo>
                  <a:cubicBezTo>
                    <a:pt x="18" y="77"/>
                    <a:pt x="10" y="70"/>
                    <a:pt x="6" y="60"/>
                  </a:cubicBezTo>
                  <a:cubicBezTo>
                    <a:pt x="1" y="51"/>
                    <a:pt x="0" y="41"/>
                    <a:pt x="4" y="31"/>
                  </a:cubicBezTo>
                  <a:cubicBezTo>
                    <a:pt x="11" y="11"/>
                    <a:pt x="33" y="0"/>
                    <a:pt x="53" y="6"/>
                  </a:cubicBezTo>
                  <a:cubicBezTo>
                    <a:pt x="63" y="10"/>
                    <a:pt x="70" y="17"/>
                    <a:pt x="75" y="26"/>
                  </a:cubicBezTo>
                  <a:cubicBezTo>
                    <a:pt x="80" y="35"/>
                    <a:pt x="80" y="46"/>
                    <a:pt x="77" y="55"/>
                  </a:cubicBezTo>
                  <a:cubicBezTo>
                    <a:pt x="71" y="74"/>
                    <a:pt x="53" y="84"/>
                    <a:pt x="35" y="81"/>
                  </a:cubicBezTo>
                  <a:lnTo>
                    <a:pt x="35" y="81"/>
                  </a:lnTo>
                  <a:close/>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5">
              <a:extLst>
                <a:ext uri="{FF2B5EF4-FFF2-40B4-BE49-F238E27FC236}">
                  <a16:creationId xmlns:a16="http://schemas.microsoft.com/office/drawing/2014/main" id="{B0176943-435F-56A2-B527-375E31B39FE1}"/>
                </a:ext>
              </a:extLst>
            </p:cNvPr>
            <p:cNvSpPr>
              <a:spLocks/>
            </p:cNvSpPr>
            <p:nvPr/>
          </p:nvSpPr>
          <p:spPr bwMode="auto">
            <a:xfrm>
              <a:off x="6508" y="2176"/>
              <a:ext cx="57" cy="54"/>
            </a:xfrm>
            <a:custGeom>
              <a:avLst/>
              <a:gdLst>
                <a:gd name="T0" fmla="*/ 0 w 117"/>
                <a:gd name="T1" fmla="*/ 17 h 111"/>
                <a:gd name="T2" fmla="*/ 0 w 117"/>
                <a:gd name="T3" fmla="*/ 17 h 111"/>
                <a:gd name="T4" fmla="*/ 5 w 117"/>
                <a:gd name="T5" fmla="*/ 53 h 111"/>
                <a:gd name="T6" fmla="*/ 16 w 117"/>
                <a:gd name="T7" fmla="*/ 68 h 111"/>
                <a:gd name="T8" fmla="*/ 83 w 117"/>
                <a:gd name="T9" fmla="*/ 108 h 111"/>
                <a:gd name="T10" fmla="*/ 89 w 117"/>
                <a:gd name="T11" fmla="*/ 110 h 111"/>
                <a:gd name="T12" fmla="*/ 111 w 117"/>
                <a:gd name="T13" fmla="*/ 99 h 111"/>
                <a:gd name="T14" fmla="*/ 103 w 117"/>
                <a:gd name="T15" fmla="*/ 70 h 111"/>
                <a:gd name="T16" fmla="*/ 45 w 117"/>
                <a:gd name="T17" fmla="*/ 35 h 111"/>
                <a:gd name="T18" fmla="*/ 38 w 117"/>
                <a:gd name="T1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11">
                  <a:moveTo>
                    <a:pt x="0" y="17"/>
                  </a:moveTo>
                  <a:lnTo>
                    <a:pt x="0" y="17"/>
                  </a:lnTo>
                  <a:lnTo>
                    <a:pt x="5" y="53"/>
                  </a:lnTo>
                  <a:cubicBezTo>
                    <a:pt x="7" y="60"/>
                    <a:pt x="11" y="65"/>
                    <a:pt x="16" y="68"/>
                  </a:cubicBezTo>
                  <a:lnTo>
                    <a:pt x="83" y="108"/>
                  </a:lnTo>
                  <a:cubicBezTo>
                    <a:pt x="85" y="109"/>
                    <a:pt x="87" y="110"/>
                    <a:pt x="89" y="110"/>
                  </a:cubicBezTo>
                  <a:cubicBezTo>
                    <a:pt x="98" y="111"/>
                    <a:pt x="107" y="107"/>
                    <a:pt x="111" y="99"/>
                  </a:cubicBezTo>
                  <a:cubicBezTo>
                    <a:pt x="117" y="89"/>
                    <a:pt x="113" y="76"/>
                    <a:pt x="103" y="70"/>
                  </a:cubicBezTo>
                  <a:lnTo>
                    <a:pt x="45" y="35"/>
                  </a:lnTo>
                  <a:lnTo>
                    <a:pt x="38"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6">
              <a:extLst>
                <a:ext uri="{FF2B5EF4-FFF2-40B4-BE49-F238E27FC236}">
                  <a16:creationId xmlns:a16="http://schemas.microsoft.com/office/drawing/2014/main" id="{6C08B7DE-370F-826C-F404-8FB80F8BC409}"/>
                </a:ext>
              </a:extLst>
            </p:cNvPr>
            <p:cNvSpPr>
              <a:spLocks/>
            </p:cNvSpPr>
            <p:nvPr/>
          </p:nvSpPr>
          <p:spPr bwMode="auto">
            <a:xfrm>
              <a:off x="6526" y="2158"/>
              <a:ext cx="23" cy="31"/>
            </a:xfrm>
            <a:custGeom>
              <a:avLst/>
              <a:gdLst>
                <a:gd name="T0" fmla="*/ 46 w 46"/>
                <a:gd name="T1" fmla="*/ 64 h 64"/>
                <a:gd name="T2" fmla="*/ 46 w 46"/>
                <a:gd name="T3" fmla="*/ 64 h 64"/>
                <a:gd name="T4" fmla="*/ 28 w 46"/>
                <a:gd name="T5" fmla="*/ 46 h 64"/>
                <a:gd name="T6" fmla="*/ 21 w 46"/>
                <a:gd name="T7" fmla="*/ 23 h 64"/>
                <a:gd name="T8" fmla="*/ 0 w 46"/>
                <a:gd name="T9" fmla="*/ 0 h 64"/>
              </a:gdLst>
              <a:ahLst/>
              <a:cxnLst>
                <a:cxn ang="0">
                  <a:pos x="T0" y="T1"/>
                </a:cxn>
                <a:cxn ang="0">
                  <a:pos x="T2" y="T3"/>
                </a:cxn>
                <a:cxn ang="0">
                  <a:pos x="T4" y="T5"/>
                </a:cxn>
                <a:cxn ang="0">
                  <a:pos x="T6" y="T7"/>
                </a:cxn>
                <a:cxn ang="0">
                  <a:pos x="T8" y="T9"/>
                </a:cxn>
              </a:cxnLst>
              <a:rect l="0" t="0" r="r" b="b"/>
              <a:pathLst>
                <a:path w="46" h="64">
                  <a:moveTo>
                    <a:pt x="46" y="64"/>
                  </a:moveTo>
                  <a:lnTo>
                    <a:pt x="46" y="64"/>
                  </a:lnTo>
                  <a:lnTo>
                    <a:pt x="28" y="46"/>
                  </a:lnTo>
                  <a:lnTo>
                    <a:pt x="21" y="23"/>
                  </a:lnTo>
                  <a:cubicBezTo>
                    <a:pt x="17" y="13"/>
                    <a:pt x="9" y="3"/>
                    <a:pt x="0" y="0"/>
                  </a:cubicBez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17">
              <a:extLst>
                <a:ext uri="{FF2B5EF4-FFF2-40B4-BE49-F238E27FC236}">
                  <a16:creationId xmlns:a16="http://schemas.microsoft.com/office/drawing/2014/main" id="{9AFE28E6-3F41-B5CA-1D49-CFC4B4572F09}"/>
                </a:ext>
              </a:extLst>
            </p:cNvPr>
            <p:cNvSpPr>
              <a:spLocks/>
            </p:cNvSpPr>
            <p:nvPr/>
          </p:nvSpPr>
          <p:spPr bwMode="auto">
            <a:xfrm>
              <a:off x="6616" y="2185"/>
              <a:ext cx="73" cy="100"/>
            </a:xfrm>
            <a:custGeom>
              <a:avLst/>
              <a:gdLst>
                <a:gd name="T0" fmla="*/ 148 w 148"/>
                <a:gd name="T1" fmla="*/ 148 h 204"/>
                <a:gd name="T2" fmla="*/ 148 w 148"/>
                <a:gd name="T3" fmla="*/ 148 h 204"/>
                <a:gd name="T4" fmla="*/ 97 w 148"/>
                <a:gd name="T5" fmla="*/ 148 h 204"/>
                <a:gd name="T6" fmla="*/ 91 w 148"/>
                <a:gd name="T7" fmla="*/ 148 h 204"/>
                <a:gd name="T8" fmla="*/ 88 w 148"/>
                <a:gd name="T9" fmla="*/ 148 h 204"/>
                <a:gd name="T10" fmla="*/ 86 w 148"/>
                <a:gd name="T11" fmla="*/ 164 h 204"/>
                <a:gd name="T12" fmla="*/ 86 w 148"/>
                <a:gd name="T13" fmla="*/ 165 h 204"/>
                <a:gd name="T14" fmla="*/ 94 w 148"/>
                <a:gd name="T15" fmla="*/ 182 h 204"/>
                <a:gd name="T16" fmla="*/ 72 w 148"/>
                <a:gd name="T17" fmla="*/ 204 h 204"/>
                <a:gd name="T18" fmla="*/ 50 w 148"/>
                <a:gd name="T19" fmla="*/ 182 h 204"/>
                <a:gd name="T20" fmla="*/ 57 w 148"/>
                <a:gd name="T21" fmla="*/ 166 h 204"/>
                <a:gd name="T22" fmla="*/ 57 w 148"/>
                <a:gd name="T23" fmla="*/ 166 h 204"/>
                <a:gd name="T24" fmla="*/ 61 w 148"/>
                <a:gd name="T25" fmla="*/ 157 h 204"/>
                <a:gd name="T26" fmla="*/ 56 w 148"/>
                <a:gd name="T27" fmla="*/ 148 h 204"/>
                <a:gd name="T28" fmla="*/ 53 w 148"/>
                <a:gd name="T29" fmla="*/ 148 h 204"/>
                <a:gd name="T30" fmla="*/ 48 w 148"/>
                <a:gd name="T31" fmla="*/ 148 h 204"/>
                <a:gd name="T32" fmla="*/ 2 w 148"/>
                <a:gd name="T33" fmla="*/ 148 h 204"/>
                <a:gd name="T34" fmla="*/ 0 w 148"/>
                <a:gd name="T35" fmla="*/ 145 h 204"/>
                <a:gd name="T36" fmla="*/ 0 w 148"/>
                <a:gd name="T37" fmla="*/ 91 h 204"/>
                <a:gd name="T38" fmla="*/ 0 w 148"/>
                <a:gd name="T39" fmla="*/ 89 h 204"/>
                <a:gd name="T40" fmla="*/ 9 w 148"/>
                <a:gd name="T41" fmla="*/ 84 h 204"/>
                <a:gd name="T42" fmla="*/ 18 w 148"/>
                <a:gd name="T43" fmla="*/ 88 h 204"/>
                <a:gd name="T44" fmla="*/ 19 w 148"/>
                <a:gd name="T45" fmla="*/ 88 h 204"/>
                <a:gd name="T46" fmla="*/ 35 w 148"/>
                <a:gd name="T47" fmla="*/ 95 h 204"/>
                <a:gd name="T48" fmla="*/ 57 w 148"/>
                <a:gd name="T49" fmla="*/ 73 h 204"/>
                <a:gd name="T50" fmla="*/ 35 w 148"/>
                <a:gd name="T51" fmla="*/ 50 h 204"/>
                <a:gd name="T52" fmla="*/ 17 w 148"/>
                <a:gd name="T53" fmla="*/ 58 h 204"/>
                <a:gd name="T54" fmla="*/ 17 w 148"/>
                <a:gd name="T55" fmla="*/ 59 h 204"/>
                <a:gd name="T56" fmla="*/ 9 w 148"/>
                <a:gd name="T57" fmla="*/ 61 h 204"/>
                <a:gd name="T58" fmla="*/ 0 w 148"/>
                <a:gd name="T59" fmla="*/ 55 h 204"/>
                <a:gd name="T60" fmla="*/ 0 w 148"/>
                <a:gd name="T61" fmla="*/ 54 h 204"/>
                <a:gd name="T62" fmla="*/ 0 w 148"/>
                <a:gd name="T6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204">
                  <a:moveTo>
                    <a:pt x="148" y="148"/>
                  </a:moveTo>
                  <a:lnTo>
                    <a:pt x="148" y="148"/>
                  </a:lnTo>
                  <a:lnTo>
                    <a:pt x="97" y="148"/>
                  </a:lnTo>
                  <a:lnTo>
                    <a:pt x="91" y="148"/>
                  </a:lnTo>
                  <a:cubicBezTo>
                    <a:pt x="90" y="148"/>
                    <a:pt x="89" y="148"/>
                    <a:pt x="88" y="148"/>
                  </a:cubicBezTo>
                  <a:cubicBezTo>
                    <a:pt x="83" y="152"/>
                    <a:pt x="82" y="158"/>
                    <a:pt x="86" y="164"/>
                  </a:cubicBezTo>
                  <a:cubicBezTo>
                    <a:pt x="86" y="164"/>
                    <a:pt x="86" y="165"/>
                    <a:pt x="86" y="165"/>
                  </a:cubicBezTo>
                  <a:cubicBezTo>
                    <a:pt x="91" y="169"/>
                    <a:pt x="94" y="175"/>
                    <a:pt x="94" y="182"/>
                  </a:cubicBezTo>
                  <a:cubicBezTo>
                    <a:pt x="94" y="194"/>
                    <a:pt x="84" y="204"/>
                    <a:pt x="72" y="204"/>
                  </a:cubicBezTo>
                  <a:cubicBezTo>
                    <a:pt x="60" y="204"/>
                    <a:pt x="50" y="194"/>
                    <a:pt x="50" y="182"/>
                  </a:cubicBezTo>
                  <a:cubicBezTo>
                    <a:pt x="50" y="176"/>
                    <a:pt x="52" y="170"/>
                    <a:pt x="57" y="166"/>
                  </a:cubicBezTo>
                  <a:cubicBezTo>
                    <a:pt x="57" y="166"/>
                    <a:pt x="57" y="166"/>
                    <a:pt x="57" y="166"/>
                  </a:cubicBezTo>
                  <a:cubicBezTo>
                    <a:pt x="60" y="163"/>
                    <a:pt x="61" y="160"/>
                    <a:pt x="61" y="157"/>
                  </a:cubicBezTo>
                  <a:cubicBezTo>
                    <a:pt x="61" y="154"/>
                    <a:pt x="60" y="151"/>
                    <a:pt x="56" y="148"/>
                  </a:cubicBezTo>
                  <a:cubicBezTo>
                    <a:pt x="56" y="148"/>
                    <a:pt x="54" y="148"/>
                    <a:pt x="53" y="148"/>
                  </a:cubicBezTo>
                  <a:lnTo>
                    <a:pt x="48" y="148"/>
                  </a:lnTo>
                  <a:lnTo>
                    <a:pt x="2" y="148"/>
                  </a:lnTo>
                  <a:cubicBezTo>
                    <a:pt x="1" y="148"/>
                    <a:pt x="0" y="146"/>
                    <a:pt x="0" y="145"/>
                  </a:cubicBezTo>
                  <a:lnTo>
                    <a:pt x="0" y="91"/>
                  </a:lnTo>
                  <a:cubicBezTo>
                    <a:pt x="0" y="90"/>
                    <a:pt x="0" y="90"/>
                    <a:pt x="0" y="89"/>
                  </a:cubicBezTo>
                  <a:cubicBezTo>
                    <a:pt x="2" y="86"/>
                    <a:pt x="5" y="84"/>
                    <a:pt x="9" y="84"/>
                  </a:cubicBezTo>
                  <a:cubicBezTo>
                    <a:pt x="12" y="84"/>
                    <a:pt x="15" y="85"/>
                    <a:pt x="18" y="88"/>
                  </a:cubicBezTo>
                  <a:cubicBezTo>
                    <a:pt x="18" y="88"/>
                    <a:pt x="18" y="88"/>
                    <a:pt x="19" y="88"/>
                  </a:cubicBezTo>
                  <a:cubicBezTo>
                    <a:pt x="23" y="92"/>
                    <a:pt x="28" y="95"/>
                    <a:pt x="35" y="95"/>
                  </a:cubicBezTo>
                  <a:cubicBezTo>
                    <a:pt x="47" y="95"/>
                    <a:pt x="57" y="85"/>
                    <a:pt x="57" y="73"/>
                  </a:cubicBezTo>
                  <a:cubicBezTo>
                    <a:pt x="57" y="60"/>
                    <a:pt x="47" y="50"/>
                    <a:pt x="35" y="50"/>
                  </a:cubicBezTo>
                  <a:cubicBezTo>
                    <a:pt x="28" y="50"/>
                    <a:pt x="22" y="53"/>
                    <a:pt x="17" y="58"/>
                  </a:cubicBezTo>
                  <a:cubicBezTo>
                    <a:pt x="17" y="59"/>
                    <a:pt x="17" y="59"/>
                    <a:pt x="17" y="59"/>
                  </a:cubicBezTo>
                  <a:cubicBezTo>
                    <a:pt x="14" y="60"/>
                    <a:pt x="12" y="61"/>
                    <a:pt x="9" y="61"/>
                  </a:cubicBezTo>
                  <a:cubicBezTo>
                    <a:pt x="7" y="61"/>
                    <a:pt x="3" y="60"/>
                    <a:pt x="0" y="55"/>
                  </a:cubicBezTo>
                  <a:cubicBezTo>
                    <a:pt x="0" y="55"/>
                    <a:pt x="0" y="54"/>
                    <a:pt x="0" y="54"/>
                  </a:cubicBez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18">
              <a:extLst>
                <a:ext uri="{FF2B5EF4-FFF2-40B4-BE49-F238E27FC236}">
                  <a16:creationId xmlns:a16="http://schemas.microsoft.com/office/drawing/2014/main" id="{6D55E1D6-C620-DBB7-70AC-89100C09572C}"/>
                </a:ext>
              </a:extLst>
            </p:cNvPr>
            <p:cNvSpPr>
              <a:spLocks/>
            </p:cNvSpPr>
            <p:nvPr/>
          </p:nvSpPr>
          <p:spPr bwMode="auto">
            <a:xfrm>
              <a:off x="6549" y="2230"/>
              <a:ext cx="140" cy="103"/>
            </a:xfrm>
            <a:custGeom>
              <a:avLst/>
              <a:gdLst>
                <a:gd name="T0" fmla="*/ 0 w 285"/>
                <a:gd name="T1" fmla="*/ 0 h 210"/>
                <a:gd name="T2" fmla="*/ 0 w 285"/>
                <a:gd name="T3" fmla="*/ 0 h 210"/>
                <a:gd name="T4" fmla="*/ 0 w 285"/>
                <a:gd name="T5" fmla="*/ 210 h 210"/>
                <a:gd name="T6" fmla="*/ 285 w 285"/>
                <a:gd name="T7" fmla="*/ 210 h 210"/>
                <a:gd name="T8" fmla="*/ 285 w 285"/>
                <a:gd name="T9" fmla="*/ 56 h 210"/>
              </a:gdLst>
              <a:ahLst/>
              <a:cxnLst>
                <a:cxn ang="0">
                  <a:pos x="T0" y="T1"/>
                </a:cxn>
                <a:cxn ang="0">
                  <a:pos x="T2" y="T3"/>
                </a:cxn>
                <a:cxn ang="0">
                  <a:pos x="T4" y="T5"/>
                </a:cxn>
                <a:cxn ang="0">
                  <a:pos x="T6" y="T7"/>
                </a:cxn>
                <a:cxn ang="0">
                  <a:pos x="T8" y="T9"/>
                </a:cxn>
              </a:cxnLst>
              <a:rect l="0" t="0" r="r" b="b"/>
              <a:pathLst>
                <a:path w="285" h="210">
                  <a:moveTo>
                    <a:pt x="0" y="0"/>
                  </a:moveTo>
                  <a:lnTo>
                    <a:pt x="0" y="0"/>
                  </a:lnTo>
                  <a:lnTo>
                    <a:pt x="0" y="210"/>
                  </a:lnTo>
                  <a:lnTo>
                    <a:pt x="285" y="210"/>
                  </a:lnTo>
                  <a:lnTo>
                    <a:pt x="285" y="56"/>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19">
              <a:extLst>
                <a:ext uri="{FF2B5EF4-FFF2-40B4-BE49-F238E27FC236}">
                  <a16:creationId xmlns:a16="http://schemas.microsoft.com/office/drawing/2014/main" id="{49A43AE1-C461-2FED-DB2F-F64A4B0FAF46}"/>
                </a:ext>
              </a:extLst>
            </p:cNvPr>
            <p:cNvSpPr>
              <a:spLocks/>
            </p:cNvSpPr>
            <p:nvPr/>
          </p:nvSpPr>
          <p:spPr bwMode="auto">
            <a:xfrm>
              <a:off x="6549" y="2185"/>
              <a:ext cx="67" cy="16"/>
            </a:xfrm>
            <a:custGeom>
              <a:avLst/>
              <a:gdLst>
                <a:gd name="T0" fmla="*/ 137 w 137"/>
                <a:gd name="T1" fmla="*/ 0 h 32"/>
                <a:gd name="T2" fmla="*/ 137 w 137"/>
                <a:gd name="T3" fmla="*/ 0 h 32"/>
                <a:gd name="T4" fmla="*/ 0 w 137"/>
                <a:gd name="T5" fmla="*/ 0 h 32"/>
                <a:gd name="T6" fmla="*/ 0 w 137"/>
                <a:gd name="T7" fmla="*/ 32 h 32"/>
              </a:gdLst>
              <a:ahLst/>
              <a:cxnLst>
                <a:cxn ang="0">
                  <a:pos x="T0" y="T1"/>
                </a:cxn>
                <a:cxn ang="0">
                  <a:pos x="T2" y="T3"/>
                </a:cxn>
                <a:cxn ang="0">
                  <a:pos x="T4" y="T5"/>
                </a:cxn>
                <a:cxn ang="0">
                  <a:pos x="T6" y="T7"/>
                </a:cxn>
              </a:cxnLst>
              <a:rect l="0" t="0" r="r" b="b"/>
              <a:pathLst>
                <a:path w="137" h="32">
                  <a:moveTo>
                    <a:pt x="137" y="0"/>
                  </a:moveTo>
                  <a:lnTo>
                    <a:pt x="137" y="0"/>
                  </a:lnTo>
                  <a:lnTo>
                    <a:pt x="0" y="0"/>
                  </a:lnTo>
                  <a:lnTo>
                    <a:pt x="0" y="32"/>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20">
              <a:extLst>
                <a:ext uri="{FF2B5EF4-FFF2-40B4-BE49-F238E27FC236}">
                  <a16:creationId xmlns:a16="http://schemas.microsoft.com/office/drawing/2014/main" id="{743713AE-DFA1-92D5-F60D-7D06E5611694}"/>
                </a:ext>
              </a:extLst>
            </p:cNvPr>
            <p:cNvSpPr>
              <a:spLocks/>
            </p:cNvSpPr>
            <p:nvPr/>
          </p:nvSpPr>
          <p:spPr bwMode="auto">
            <a:xfrm>
              <a:off x="6616" y="2315"/>
              <a:ext cx="0" cy="18"/>
            </a:xfrm>
            <a:custGeom>
              <a:avLst/>
              <a:gdLst>
                <a:gd name="T0" fmla="*/ 37 h 37"/>
                <a:gd name="T1" fmla="*/ 37 h 37"/>
                <a:gd name="T2" fmla="*/ 0 h 37"/>
              </a:gdLst>
              <a:ahLst/>
              <a:cxnLst>
                <a:cxn ang="0">
                  <a:pos x="0" y="T0"/>
                </a:cxn>
                <a:cxn ang="0">
                  <a:pos x="0" y="T1"/>
                </a:cxn>
                <a:cxn ang="0">
                  <a:pos x="0" y="T2"/>
                </a:cxn>
              </a:cxnLst>
              <a:rect l="0" t="0" r="r" b="b"/>
              <a:pathLst>
                <a:path h="37">
                  <a:moveTo>
                    <a:pt x="0" y="37"/>
                  </a:moveTo>
                  <a:lnTo>
                    <a:pt x="0" y="37"/>
                  </a:ln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1">
              <a:extLst>
                <a:ext uri="{FF2B5EF4-FFF2-40B4-BE49-F238E27FC236}">
                  <a16:creationId xmlns:a16="http://schemas.microsoft.com/office/drawing/2014/main" id="{5DEE2E4A-2E13-082B-CF80-E5F7B5851B88}"/>
                </a:ext>
              </a:extLst>
            </p:cNvPr>
            <p:cNvSpPr>
              <a:spLocks/>
            </p:cNvSpPr>
            <p:nvPr/>
          </p:nvSpPr>
          <p:spPr bwMode="auto">
            <a:xfrm>
              <a:off x="6591" y="2258"/>
              <a:ext cx="28" cy="0"/>
            </a:xfrm>
            <a:custGeom>
              <a:avLst/>
              <a:gdLst>
                <a:gd name="T0" fmla="*/ 56 w 56"/>
                <a:gd name="T1" fmla="*/ 56 w 56"/>
                <a:gd name="T2" fmla="*/ 0 w 56"/>
              </a:gdLst>
              <a:ahLst/>
              <a:cxnLst>
                <a:cxn ang="0">
                  <a:pos x="T0" y="0"/>
                </a:cxn>
                <a:cxn ang="0">
                  <a:pos x="T1" y="0"/>
                </a:cxn>
                <a:cxn ang="0">
                  <a:pos x="T2" y="0"/>
                </a:cxn>
              </a:cxnLst>
              <a:rect l="0" t="0" r="r" b="b"/>
              <a:pathLst>
                <a:path w="56">
                  <a:moveTo>
                    <a:pt x="56" y="0"/>
                  </a:moveTo>
                  <a:lnTo>
                    <a:pt x="56" y="0"/>
                  </a:ln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2">
              <a:extLst>
                <a:ext uri="{FF2B5EF4-FFF2-40B4-BE49-F238E27FC236}">
                  <a16:creationId xmlns:a16="http://schemas.microsoft.com/office/drawing/2014/main" id="{22E1EA24-0501-0089-40D6-3AD336424EF1}"/>
                </a:ext>
              </a:extLst>
            </p:cNvPr>
            <p:cNvSpPr>
              <a:spLocks/>
            </p:cNvSpPr>
            <p:nvPr/>
          </p:nvSpPr>
          <p:spPr bwMode="auto">
            <a:xfrm>
              <a:off x="6549" y="2258"/>
              <a:ext cx="26" cy="0"/>
            </a:xfrm>
            <a:custGeom>
              <a:avLst/>
              <a:gdLst>
                <a:gd name="T0" fmla="*/ 52 w 52"/>
                <a:gd name="T1" fmla="*/ 52 w 52"/>
                <a:gd name="T2" fmla="*/ 0 w 52"/>
              </a:gdLst>
              <a:ahLst/>
              <a:cxnLst>
                <a:cxn ang="0">
                  <a:pos x="T0" y="0"/>
                </a:cxn>
                <a:cxn ang="0">
                  <a:pos x="T1" y="0"/>
                </a:cxn>
                <a:cxn ang="0">
                  <a:pos x="T2" y="0"/>
                </a:cxn>
              </a:cxnLst>
              <a:rect l="0" t="0" r="r" b="b"/>
              <a:pathLst>
                <a:path w="52">
                  <a:moveTo>
                    <a:pt x="52" y="0"/>
                  </a:moveTo>
                  <a:lnTo>
                    <a:pt x="52" y="0"/>
                  </a:lnTo>
                  <a:lnTo>
                    <a:pt x="0" y="0"/>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3">
              <a:extLst>
                <a:ext uri="{FF2B5EF4-FFF2-40B4-BE49-F238E27FC236}">
                  <a16:creationId xmlns:a16="http://schemas.microsoft.com/office/drawing/2014/main" id="{B63E01AF-E5AF-3A99-8A98-C7EE8D4EA037}"/>
                </a:ext>
              </a:extLst>
            </p:cNvPr>
            <p:cNvSpPr>
              <a:spLocks/>
            </p:cNvSpPr>
            <p:nvPr/>
          </p:nvSpPr>
          <p:spPr bwMode="auto">
            <a:xfrm>
              <a:off x="6572" y="2230"/>
              <a:ext cx="22" cy="28"/>
            </a:xfrm>
            <a:custGeom>
              <a:avLst/>
              <a:gdLst>
                <a:gd name="T0" fmla="*/ 39 w 44"/>
                <a:gd name="T1" fmla="*/ 57 h 57"/>
                <a:gd name="T2" fmla="*/ 39 w 44"/>
                <a:gd name="T3" fmla="*/ 57 h 57"/>
                <a:gd name="T4" fmla="*/ 33 w 44"/>
                <a:gd name="T5" fmla="*/ 47 h 57"/>
                <a:gd name="T6" fmla="*/ 37 w 44"/>
                <a:gd name="T7" fmla="*/ 38 h 57"/>
                <a:gd name="T8" fmla="*/ 37 w 44"/>
                <a:gd name="T9" fmla="*/ 38 h 57"/>
                <a:gd name="T10" fmla="*/ 44 w 44"/>
                <a:gd name="T11" fmla="*/ 22 h 57"/>
                <a:gd name="T12" fmla="*/ 22 w 44"/>
                <a:gd name="T13" fmla="*/ 0 h 57"/>
                <a:gd name="T14" fmla="*/ 0 w 44"/>
                <a:gd name="T15" fmla="*/ 22 h 57"/>
                <a:gd name="T16" fmla="*/ 8 w 44"/>
                <a:gd name="T17" fmla="*/ 39 h 57"/>
                <a:gd name="T18" fmla="*/ 9 w 44"/>
                <a:gd name="T19" fmla="*/ 40 h 57"/>
                <a:gd name="T20" fmla="*/ 11 w 44"/>
                <a:gd name="T21" fmla="*/ 47 h 57"/>
                <a:gd name="T22" fmla="*/ 5 w 44"/>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57">
                  <a:moveTo>
                    <a:pt x="39" y="57"/>
                  </a:moveTo>
                  <a:lnTo>
                    <a:pt x="39" y="57"/>
                  </a:lnTo>
                  <a:cubicBezTo>
                    <a:pt x="35" y="54"/>
                    <a:pt x="33" y="51"/>
                    <a:pt x="33" y="47"/>
                  </a:cubicBezTo>
                  <a:cubicBezTo>
                    <a:pt x="33" y="44"/>
                    <a:pt x="35" y="41"/>
                    <a:pt x="37" y="38"/>
                  </a:cubicBezTo>
                  <a:cubicBezTo>
                    <a:pt x="37" y="38"/>
                    <a:pt x="37" y="38"/>
                    <a:pt x="37" y="38"/>
                  </a:cubicBezTo>
                  <a:cubicBezTo>
                    <a:pt x="42" y="34"/>
                    <a:pt x="44" y="28"/>
                    <a:pt x="44" y="22"/>
                  </a:cubicBezTo>
                  <a:cubicBezTo>
                    <a:pt x="44" y="10"/>
                    <a:pt x="34" y="0"/>
                    <a:pt x="22" y="0"/>
                  </a:cubicBezTo>
                  <a:cubicBezTo>
                    <a:pt x="10" y="0"/>
                    <a:pt x="0" y="10"/>
                    <a:pt x="0" y="22"/>
                  </a:cubicBezTo>
                  <a:cubicBezTo>
                    <a:pt x="0" y="29"/>
                    <a:pt x="3" y="35"/>
                    <a:pt x="8" y="39"/>
                  </a:cubicBezTo>
                  <a:cubicBezTo>
                    <a:pt x="8" y="39"/>
                    <a:pt x="8" y="40"/>
                    <a:pt x="9" y="40"/>
                  </a:cubicBezTo>
                  <a:cubicBezTo>
                    <a:pt x="10" y="42"/>
                    <a:pt x="11" y="45"/>
                    <a:pt x="11" y="47"/>
                  </a:cubicBezTo>
                  <a:cubicBezTo>
                    <a:pt x="11" y="50"/>
                    <a:pt x="10" y="54"/>
                    <a:pt x="5" y="57"/>
                  </a:cubicBez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4">
              <a:extLst>
                <a:ext uri="{FF2B5EF4-FFF2-40B4-BE49-F238E27FC236}">
                  <a16:creationId xmlns:a16="http://schemas.microsoft.com/office/drawing/2014/main" id="{F211578A-B9D5-47AD-63A6-02B4A51698F9}"/>
                </a:ext>
              </a:extLst>
            </p:cNvPr>
            <p:cNvSpPr>
              <a:spLocks/>
            </p:cNvSpPr>
            <p:nvPr/>
          </p:nvSpPr>
          <p:spPr bwMode="auto">
            <a:xfrm>
              <a:off x="6470" y="2150"/>
              <a:ext cx="64" cy="183"/>
            </a:xfrm>
            <a:custGeom>
              <a:avLst/>
              <a:gdLst>
                <a:gd name="T0" fmla="*/ 85 w 130"/>
                <a:gd name="T1" fmla="*/ 0 h 371"/>
                <a:gd name="T2" fmla="*/ 85 w 130"/>
                <a:gd name="T3" fmla="*/ 0 h 371"/>
                <a:gd name="T4" fmla="*/ 58 w 130"/>
                <a:gd name="T5" fmla="*/ 23 h 371"/>
                <a:gd name="T6" fmla="*/ 21 w 130"/>
                <a:gd name="T7" fmla="*/ 173 h 371"/>
                <a:gd name="T8" fmla="*/ 17 w 130"/>
                <a:gd name="T9" fmla="*/ 260 h 371"/>
                <a:gd name="T10" fmla="*/ 2 w 130"/>
                <a:gd name="T11" fmla="*/ 346 h 371"/>
                <a:gd name="T12" fmla="*/ 20 w 130"/>
                <a:gd name="T13" fmla="*/ 370 h 371"/>
                <a:gd name="T14" fmla="*/ 23 w 130"/>
                <a:gd name="T15" fmla="*/ 371 h 371"/>
                <a:gd name="T16" fmla="*/ 44 w 130"/>
                <a:gd name="T17" fmla="*/ 352 h 371"/>
                <a:gd name="T18" fmla="*/ 59 w 130"/>
                <a:gd name="T19" fmla="*/ 266 h 371"/>
                <a:gd name="T20" fmla="*/ 60 w 130"/>
                <a:gd name="T21" fmla="*/ 263 h 371"/>
                <a:gd name="T22" fmla="*/ 63 w 130"/>
                <a:gd name="T23" fmla="*/ 192 h 371"/>
                <a:gd name="T24" fmla="*/ 84 w 130"/>
                <a:gd name="T25" fmla="*/ 265 h 371"/>
                <a:gd name="T26" fmla="*/ 87 w 130"/>
                <a:gd name="T27" fmla="*/ 350 h 371"/>
                <a:gd name="T28" fmla="*/ 109 w 130"/>
                <a:gd name="T29" fmla="*/ 370 h 371"/>
                <a:gd name="T30" fmla="*/ 109 w 130"/>
                <a:gd name="T31" fmla="*/ 370 h 371"/>
                <a:gd name="T32" fmla="*/ 130 w 130"/>
                <a:gd name="T33" fmla="*/ 348 h 371"/>
                <a:gd name="T34" fmla="*/ 126 w 130"/>
                <a:gd name="T35" fmla="*/ 262 h 371"/>
                <a:gd name="T36" fmla="*/ 125 w 130"/>
                <a:gd name="T37" fmla="*/ 257 h 371"/>
                <a:gd name="T38" fmla="*/ 102 w 130"/>
                <a:gd name="T39" fmla="*/ 163 h 371"/>
                <a:gd name="T40" fmla="*/ 101 w 130"/>
                <a:gd name="T41" fmla="*/ 160 h 371"/>
                <a:gd name="T42" fmla="*/ 108 w 130"/>
                <a:gd name="T43" fmla="*/ 12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371">
                  <a:moveTo>
                    <a:pt x="85" y="0"/>
                  </a:moveTo>
                  <a:lnTo>
                    <a:pt x="85" y="0"/>
                  </a:lnTo>
                  <a:cubicBezTo>
                    <a:pt x="85" y="0"/>
                    <a:pt x="65" y="6"/>
                    <a:pt x="58" y="23"/>
                  </a:cubicBezTo>
                  <a:cubicBezTo>
                    <a:pt x="58" y="23"/>
                    <a:pt x="21" y="166"/>
                    <a:pt x="21" y="173"/>
                  </a:cubicBezTo>
                  <a:lnTo>
                    <a:pt x="17" y="260"/>
                  </a:lnTo>
                  <a:lnTo>
                    <a:pt x="2" y="346"/>
                  </a:lnTo>
                  <a:cubicBezTo>
                    <a:pt x="0" y="358"/>
                    <a:pt x="8" y="369"/>
                    <a:pt x="20" y="370"/>
                  </a:cubicBezTo>
                  <a:cubicBezTo>
                    <a:pt x="21" y="370"/>
                    <a:pt x="22" y="371"/>
                    <a:pt x="23" y="371"/>
                  </a:cubicBezTo>
                  <a:cubicBezTo>
                    <a:pt x="34" y="371"/>
                    <a:pt x="43" y="363"/>
                    <a:pt x="44" y="352"/>
                  </a:cubicBezTo>
                  <a:lnTo>
                    <a:pt x="59" y="266"/>
                  </a:lnTo>
                  <a:cubicBezTo>
                    <a:pt x="60" y="265"/>
                    <a:pt x="60" y="264"/>
                    <a:pt x="60" y="263"/>
                  </a:cubicBezTo>
                  <a:lnTo>
                    <a:pt x="63" y="192"/>
                  </a:lnTo>
                  <a:cubicBezTo>
                    <a:pt x="64" y="193"/>
                    <a:pt x="84" y="265"/>
                    <a:pt x="84" y="265"/>
                  </a:cubicBezTo>
                  <a:lnTo>
                    <a:pt x="87" y="350"/>
                  </a:lnTo>
                  <a:cubicBezTo>
                    <a:pt x="88" y="361"/>
                    <a:pt x="97" y="370"/>
                    <a:pt x="109" y="370"/>
                  </a:cubicBezTo>
                  <a:cubicBezTo>
                    <a:pt x="109" y="370"/>
                    <a:pt x="109" y="370"/>
                    <a:pt x="109" y="370"/>
                  </a:cubicBezTo>
                  <a:cubicBezTo>
                    <a:pt x="121" y="370"/>
                    <a:pt x="130" y="360"/>
                    <a:pt x="130" y="348"/>
                  </a:cubicBezTo>
                  <a:lnTo>
                    <a:pt x="126" y="262"/>
                  </a:lnTo>
                  <a:cubicBezTo>
                    <a:pt x="126" y="260"/>
                    <a:pt x="126" y="259"/>
                    <a:pt x="125" y="257"/>
                  </a:cubicBezTo>
                  <a:lnTo>
                    <a:pt x="102" y="163"/>
                  </a:lnTo>
                  <a:cubicBezTo>
                    <a:pt x="102" y="162"/>
                    <a:pt x="101" y="161"/>
                    <a:pt x="101" y="160"/>
                  </a:cubicBezTo>
                  <a:lnTo>
                    <a:pt x="108" y="129"/>
                  </a:ln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25">
              <a:extLst>
                <a:ext uri="{FF2B5EF4-FFF2-40B4-BE49-F238E27FC236}">
                  <a16:creationId xmlns:a16="http://schemas.microsoft.com/office/drawing/2014/main" id="{3F905ACC-AEBD-146E-A8B8-0DDB27BF0463}"/>
                </a:ext>
              </a:extLst>
            </p:cNvPr>
            <p:cNvSpPr>
              <a:spLocks/>
            </p:cNvSpPr>
            <p:nvPr/>
          </p:nvSpPr>
          <p:spPr bwMode="auto">
            <a:xfrm>
              <a:off x="6742" y="2179"/>
              <a:ext cx="7" cy="4"/>
            </a:xfrm>
            <a:custGeom>
              <a:avLst/>
              <a:gdLst>
                <a:gd name="T0" fmla="*/ 0 w 14"/>
                <a:gd name="T1" fmla="*/ 8 h 8"/>
                <a:gd name="T2" fmla="*/ 0 w 14"/>
                <a:gd name="T3" fmla="*/ 8 h 8"/>
                <a:gd name="T4" fmla="*/ 14 w 14"/>
                <a:gd name="T5" fmla="*/ 0 h 8"/>
              </a:gdLst>
              <a:ahLst/>
              <a:cxnLst>
                <a:cxn ang="0">
                  <a:pos x="T0" y="T1"/>
                </a:cxn>
                <a:cxn ang="0">
                  <a:pos x="T2" y="T3"/>
                </a:cxn>
                <a:cxn ang="0">
                  <a:pos x="T4" y="T5"/>
                </a:cxn>
              </a:cxnLst>
              <a:rect l="0" t="0" r="r" b="b"/>
              <a:pathLst>
                <a:path w="14" h="8">
                  <a:moveTo>
                    <a:pt x="0" y="8"/>
                  </a:moveTo>
                  <a:lnTo>
                    <a:pt x="0" y="8"/>
                  </a:lnTo>
                  <a:cubicBezTo>
                    <a:pt x="9" y="4"/>
                    <a:pt x="14" y="0"/>
                    <a:pt x="14" y="0"/>
                  </a:cubicBezTo>
                </a:path>
              </a:pathLst>
            </a:custGeom>
            <a:grpFill/>
            <a:ln w="11113"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8" name="Freeform 29">
            <a:extLst>
              <a:ext uri="{FF2B5EF4-FFF2-40B4-BE49-F238E27FC236}">
                <a16:creationId xmlns:a16="http://schemas.microsoft.com/office/drawing/2014/main" id="{3224340F-21EC-221C-F315-2D25B678CB85}"/>
              </a:ext>
            </a:extLst>
          </p:cNvPr>
          <p:cNvSpPr>
            <a:spLocks noEditPoints="1"/>
          </p:cNvSpPr>
          <p:nvPr/>
        </p:nvSpPr>
        <p:spPr bwMode="auto">
          <a:xfrm>
            <a:off x="6876252" y="3151910"/>
            <a:ext cx="509588" cy="287338"/>
          </a:xfrm>
          <a:custGeom>
            <a:avLst/>
            <a:gdLst>
              <a:gd name="T0" fmla="*/ 119 w 513"/>
              <a:gd name="T1" fmla="*/ 59 h 296"/>
              <a:gd name="T2" fmla="*/ 117 w 513"/>
              <a:gd name="T3" fmla="*/ 128 h 296"/>
              <a:gd name="T4" fmla="*/ 69 w 513"/>
              <a:gd name="T5" fmla="*/ 127 h 296"/>
              <a:gd name="T6" fmla="*/ 71 w 513"/>
              <a:gd name="T7" fmla="*/ 57 h 296"/>
              <a:gd name="T8" fmla="*/ 216 w 513"/>
              <a:gd name="T9" fmla="*/ 57 h 296"/>
              <a:gd name="T10" fmla="*/ 216 w 513"/>
              <a:gd name="T11" fmla="*/ 127 h 296"/>
              <a:gd name="T12" fmla="*/ 136 w 513"/>
              <a:gd name="T13" fmla="*/ 128 h 296"/>
              <a:gd name="T14" fmla="*/ 134 w 513"/>
              <a:gd name="T15" fmla="*/ 59 h 296"/>
              <a:gd name="T16" fmla="*/ 214 w 513"/>
              <a:gd name="T17" fmla="*/ 57 h 296"/>
              <a:gd name="T18" fmla="*/ 313 w 513"/>
              <a:gd name="T19" fmla="*/ 57 h 296"/>
              <a:gd name="T20" fmla="*/ 313 w 513"/>
              <a:gd name="T21" fmla="*/ 128 h 296"/>
              <a:gd name="T22" fmla="*/ 232 w 513"/>
              <a:gd name="T23" fmla="*/ 128 h 296"/>
              <a:gd name="T24" fmla="*/ 232 w 513"/>
              <a:gd name="T25" fmla="*/ 57 h 296"/>
              <a:gd name="T26" fmla="*/ 313 w 513"/>
              <a:gd name="T27" fmla="*/ 57 h 296"/>
              <a:gd name="T28" fmla="*/ 411 w 513"/>
              <a:gd name="T29" fmla="*/ 59 h 296"/>
              <a:gd name="T30" fmla="*/ 409 w 513"/>
              <a:gd name="T31" fmla="*/ 128 h 296"/>
              <a:gd name="T32" fmla="*/ 329 w 513"/>
              <a:gd name="T33" fmla="*/ 127 h 296"/>
              <a:gd name="T34" fmla="*/ 331 w 513"/>
              <a:gd name="T35" fmla="*/ 57 h 296"/>
              <a:gd name="T36" fmla="*/ 498 w 513"/>
              <a:gd name="T37" fmla="*/ 178 h 296"/>
              <a:gd name="T38" fmla="*/ 498 w 513"/>
              <a:gd name="T39" fmla="*/ 237 h 296"/>
              <a:gd name="T40" fmla="*/ 464 w 513"/>
              <a:gd name="T41" fmla="*/ 237 h 296"/>
              <a:gd name="T42" fmla="*/ 363 w 513"/>
              <a:gd name="T43" fmla="*/ 235 h 296"/>
              <a:gd name="T44" fmla="*/ 146 w 513"/>
              <a:gd name="T45" fmla="*/ 237 h 296"/>
              <a:gd name="T46" fmla="*/ 94 w 513"/>
              <a:gd name="T47" fmla="*/ 193 h 296"/>
              <a:gd name="T48" fmla="*/ 42 w 513"/>
              <a:gd name="T49" fmla="*/ 237 h 296"/>
              <a:gd name="T50" fmla="*/ 15 w 513"/>
              <a:gd name="T51" fmla="*/ 235 h 296"/>
              <a:gd name="T52" fmla="*/ 446 w 513"/>
              <a:gd name="T53" fmla="*/ 14 h 296"/>
              <a:gd name="T54" fmla="*/ 478 w 513"/>
              <a:gd name="T55" fmla="*/ 42 h 296"/>
              <a:gd name="T56" fmla="*/ 54 w 513"/>
              <a:gd name="T57" fmla="*/ 136 h 296"/>
              <a:gd name="T58" fmla="*/ 417 w 513"/>
              <a:gd name="T59" fmla="*/ 144 h 296"/>
              <a:gd name="T60" fmla="*/ 473 w 513"/>
              <a:gd name="T61" fmla="*/ 176 h 296"/>
              <a:gd name="T62" fmla="*/ 498 w 513"/>
              <a:gd name="T63" fmla="*/ 178 h 296"/>
              <a:gd name="T64" fmla="*/ 378 w 513"/>
              <a:gd name="T65" fmla="*/ 244 h 296"/>
              <a:gd name="T66" fmla="*/ 413 w 513"/>
              <a:gd name="T67" fmla="*/ 280 h 296"/>
              <a:gd name="T68" fmla="*/ 58 w 513"/>
              <a:gd name="T69" fmla="*/ 244 h 296"/>
              <a:gd name="T70" fmla="*/ 94 w 513"/>
              <a:gd name="T71" fmla="*/ 280 h 296"/>
              <a:gd name="T72" fmla="*/ 483 w 513"/>
              <a:gd name="T73" fmla="*/ 59 h 296"/>
              <a:gd name="T74" fmla="*/ 495 w 513"/>
              <a:gd name="T75" fmla="*/ 161 h 296"/>
              <a:gd name="T76" fmla="*/ 475 w 513"/>
              <a:gd name="T77" fmla="*/ 161 h 296"/>
              <a:gd name="T78" fmla="*/ 426 w 513"/>
              <a:gd name="T79" fmla="*/ 131 h 296"/>
              <a:gd name="T80" fmla="*/ 428 w 513"/>
              <a:gd name="T81" fmla="*/ 57 h 296"/>
              <a:gd name="T82" fmla="*/ 496 w 513"/>
              <a:gd name="T83" fmla="*/ 43 h 296"/>
              <a:gd name="T84" fmla="*/ 18 w 513"/>
              <a:gd name="T85" fmla="*/ 0 h 296"/>
              <a:gd name="T86" fmla="*/ 7 w 513"/>
              <a:gd name="T87" fmla="*/ 252 h 296"/>
              <a:gd name="T88" fmla="*/ 44 w 513"/>
              <a:gd name="T89" fmla="*/ 254 h 296"/>
              <a:gd name="T90" fmla="*/ 144 w 513"/>
              <a:gd name="T91" fmla="*/ 252 h 296"/>
              <a:gd name="T92" fmla="*/ 363 w 513"/>
              <a:gd name="T93" fmla="*/ 252 h 296"/>
              <a:gd name="T94" fmla="*/ 463 w 513"/>
              <a:gd name="T95" fmla="*/ 254 h 296"/>
              <a:gd name="T96" fmla="*/ 505 w 513"/>
              <a:gd name="T97" fmla="*/ 252 h 296"/>
              <a:gd name="T98" fmla="*/ 496 w 513"/>
              <a:gd name="T99" fmla="*/ 43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3" h="296">
                <a:moveTo>
                  <a:pt x="119" y="57"/>
                </a:moveTo>
                <a:lnTo>
                  <a:pt x="119" y="57"/>
                </a:lnTo>
                <a:lnTo>
                  <a:pt x="119" y="59"/>
                </a:lnTo>
                <a:lnTo>
                  <a:pt x="119" y="127"/>
                </a:lnTo>
                <a:lnTo>
                  <a:pt x="119" y="128"/>
                </a:lnTo>
                <a:lnTo>
                  <a:pt x="117" y="128"/>
                </a:lnTo>
                <a:lnTo>
                  <a:pt x="71" y="128"/>
                </a:lnTo>
                <a:lnTo>
                  <a:pt x="69" y="128"/>
                </a:lnTo>
                <a:lnTo>
                  <a:pt x="69" y="127"/>
                </a:lnTo>
                <a:lnTo>
                  <a:pt x="69" y="59"/>
                </a:lnTo>
                <a:lnTo>
                  <a:pt x="69" y="57"/>
                </a:lnTo>
                <a:lnTo>
                  <a:pt x="71" y="57"/>
                </a:lnTo>
                <a:lnTo>
                  <a:pt x="117" y="57"/>
                </a:lnTo>
                <a:lnTo>
                  <a:pt x="119" y="57"/>
                </a:lnTo>
                <a:close/>
                <a:moveTo>
                  <a:pt x="216" y="57"/>
                </a:moveTo>
                <a:lnTo>
                  <a:pt x="216" y="57"/>
                </a:lnTo>
                <a:lnTo>
                  <a:pt x="216" y="59"/>
                </a:lnTo>
                <a:lnTo>
                  <a:pt x="216" y="127"/>
                </a:lnTo>
                <a:lnTo>
                  <a:pt x="216" y="128"/>
                </a:lnTo>
                <a:lnTo>
                  <a:pt x="214" y="128"/>
                </a:lnTo>
                <a:lnTo>
                  <a:pt x="136" y="128"/>
                </a:lnTo>
                <a:lnTo>
                  <a:pt x="134" y="128"/>
                </a:lnTo>
                <a:lnTo>
                  <a:pt x="134" y="127"/>
                </a:lnTo>
                <a:lnTo>
                  <a:pt x="134" y="59"/>
                </a:lnTo>
                <a:lnTo>
                  <a:pt x="134" y="57"/>
                </a:lnTo>
                <a:lnTo>
                  <a:pt x="136" y="57"/>
                </a:lnTo>
                <a:lnTo>
                  <a:pt x="214" y="57"/>
                </a:lnTo>
                <a:lnTo>
                  <a:pt x="216" y="57"/>
                </a:lnTo>
                <a:close/>
                <a:moveTo>
                  <a:pt x="313" y="57"/>
                </a:moveTo>
                <a:lnTo>
                  <a:pt x="313" y="57"/>
                </a:lnTo>
                <a:lnTo>
                  <a:pt x="313" y="59"/>
                </a:lnTo>
                <a:lnTo>
                  <a:pt x="313" y="127"/>
                </a:lnTo>
                <a:lnTo>
                  <a:pt x="313" y="128"/>
                </a:lnTo>
                <a:lnTo>
                  <a:pt x="312" y="128"/>
                </a:lnTo>
                <a:lnTo>
                  <a:pt x="233" y="128"/>
                </a:lnTo>
                <a:lnTo>
                  <a:pt x="232" y="128"/>
                </a:lnTo>
                <a:lnTo>
                  <a:pt x="232" y="127"/>
                </a:lnTo>
                <a:lnTo>
                  <a:pt x="232" y="59"/>
                </a:lnTo>
                <a:lnTo>
                  <a:pt x="232" y="57"/>
                </a:lnTo>
                <a:lnTo>
                  <a:pt x="233" y="57"/>
                </a:lnTo>
                <a:lnTo>
                  <a:pt x="312" y="57"/>
                </a:lnTo>
                <a:lnTo>
                  <a:pt x="313" y="57"/>
                </a:lnTo>
                <a:close/>
                <a:moveTo>
                  <a:pt x="411" y="57"/>
                </a:moveTo>
                <a:lnTo>
                  <a:pt x="411" y="57"/>
                </a:lnTo>
                <a:lnTo>
                  <a:pt x="411" y="59"/>
                </a:lnTo>
                <a:lnTo>
                  <a:pt x="411" y="127"/>
                </a:lnTo>
                <a:lnTo>
                  <a:pt x="411" y="128"/>
                </a:lnTo>
                <a:lnTo>
                  <a:pt x="409" y="128"/>
                </a:lnTo>
                <a:lnTo>
                  <a:pt x="331" y="128"/>
                </a:lnTo>
                <a:lnTo>
                  <a:pt x="329" y="128"/>
                </a:lnTo>
                <a:lnTo>
                  <a:pt x="329" y="127"/>
                </a:lnTo>
                <a:lnTo>
                  <a:pt x="329" y="59"/>
                </a:lnTo>
                <a:lnTo>
                  <a:pt x="329" y="57"/>
                </a:lnTo>
                <a:lnTo>
                  <a:pt x="331" y="57"/>
                </a:lnTo>
                <a:lnTo>
                  <a:pt x="409" y="57"/>
                </a:lnTo>
                <a:lnTo>
                  <a:pt x="411" y="57"/>
                </a:lnTo>
                <a:close/>
                <a:moveTo>
                  <a:pt x="498" y="178"/>
                </a:moveTo>
                <a:lnTo>
                  <a:pt x="498" y="178"/>
                </a:lnTo>
                <a:lnTo>
                  <a:pt x="498" y="235"/>
                </a:lnTo>
                <a:lnTo>
                  <a:pt x="498" y="237"/>
                </a:lnTo>
                <a:lnTo>
                  <a:pt x="496" y="237"/>
                </a:lnTo>
                <a:lnTo>
                  <a:pt x="465" y="237"/>
                </a:lnTo>
                <a:lnTo>
                  <a:pt x="464" y="237"/>
                </a:lnTo>
                <a:lnTo>
                  <a:pt x="463" y="235"/>
                </a:lnTo>
                <a:cubicBezTo>
                  <a:pt x="459" y="211"/>
                  <a:pt x="438" y="193"/>
                  <a:pt x="413" y="193"/>
                </a:cubicBezTo>
                <a:cubicBezTo>
                  <a:pt x="389" y="193"/>
                  <a:pt x="368" y="211"/>
                  <a:pt x="363" y="235"/>
                </a:cubicBezTo>
                <a:lnTo>
                  <a:pt x="363" y="237"/>
                </a:lnTo>
                <a:lnTo>
                  <a:pt x="362" y="237"/>
                </a:lnTo>
                <a:lnTo>
                  <a:pt x="146" y="237"/>
                </a:lnTo>
                <a:lnTo>
                  <a:pt x="144" y="237"/>
                </a:lnTo>
                <a:lnTo>
                  <a:pt x="144" y="235"/>
                </a:lnTo>
                <a:cubicBezTo>
                  <a:pt x="140" y="211"/>
                  <a:pt x="119" y="193"/>
                  <a:pt x="94" y="193"/>
                </a:cubicBezTo>
                <a:cubicBezTo>
                  <a:pt x="69" y="193"/>
                  <a:pt x="48" y="211"/>
                  <a:pt x="44" y="235"/>
                </a:cubicBezTo>
                <a:lnTo>
                  <a:pt x="43" y="237"/>
                </a:lnTo>
                <a:lnTo>
                  <a:pt x="42" y="237"/>
                </a:lnTo>
                <a:lnTo>
                  <a:pt x="17" y="237"/>
                </a:lnTo>
                <a:lnTo>
                  <a:pt x="15" y="237"/>
                </a:lnTo>
                <a:lnTo>
                  <a:pt x="15" y="235"/>
                </a:lnTo>
                <a:lnTo>
                  <a:pt x="15" y="17"/>
                </a:lnTo>
                <a:cubicBezTo>
                  <a:pt x="15" y="15"/>
                  <a:pt x="16" y="14"/>
                  <a:pt x="18" y="14"/>
                </a:cubicBezTo>
                <a:lnTo>
                  <a:pt x="446" y="14"/>
                </a:lnTo>
                <a:cubicBezTo>
                  <a:pt x="461" y="14"/>
                  <a:pt x="475" y="25"/>
                  <a:pt x="480" y="40"/>
                </a:cubicBezTo>
                <a:lnTo>
                  <a:pt x="480" y="42"/>
                </a:lnTo>
                <a:lnTo>
                  <a:pt x="478" y="42"/>
                </a:lnTo>
                <a:lnTo>
                  <a:pt x="61" y="42"/>
                </a:lnTo>
                <a:cubicBezTo>
                  <a:pt x="57" y="42"/>
                  <a:pt x="54" y="45"/>
                  <a:pt x="54" y="50"/>
                </a:cubicBezTo>
                <a:lnTo>
                  <a:pt x="54" y="136"/>
                </a:lnTo>
                <a:cubicBezTo>
                  <a:pt x="54" y="140"/>
                  <a:pt x="57" y="144"/>
                  <a:pt x="61" y="144"/>
                </a:cubicBezTo>
                <a:lnTo>
                  <a:pt x="416" y="144"/>
                </a:lnTo>
                <a:lnTo>
                  <a:pt x="417" y="144"/>
                </a:lnTo>
                <a:lnTo>
                  <a:pt x="417" y="144"/>
                </a:lnTo>
                <a:lnTo>
                  <a:pt x="469" y="175"/>
                </a:lnTo>
                <a:cubicBezTo>
                  <a:pt x="470" y="176"/>
                  <a:pt x="471" y="176"/>
                  <a:pt x="473" y="176"/>
                </a:cubicBezTo>
                <a:lnTo>
                  <a:pt x="496" y="176"/>
                </a:lnTo>
                <a:lnTo>
                  <a:pt x="498" y="176"/>
                </a:lnTo>
                <a:lnTo>
                  <a:pt x="498" y="178"/>
                </a:lnTo>
                <a:close/>
                <a:moveTo>
                  <a:pt x="413" y="280"/>
                </a:moveTo>
                <a:lnTo>
                  <a:pt x="413" y="280"/>
                </a:lnTo>
                <a:cubicBezTo>
                  <a:pt x="394" y="280"/>
                  <a:pt x="378" y="264"/>
                  <a:pt x="378" y="244"/>
                </a:cubicBezTo>
                <a:cubicBezTo>
                  <a:pt x="378" y="225"/>
                  <a:pt x="394" y="209"/>
                  <a:pt x="413" y="209"/>
                </a:cubicBezTo>
                <a:cubicBezTo>
                  <a:pt x="433" y="209"/>
                  <a:pt x="449" y="225"/>
                  <a:pt x="449" y="244"/>
                </a:cubicBezTo>
                <a:cubicBezTo>
                  <a:pt x="449" y="264"/>
                  <a:pt x="433" y="280"/>
                  <a:pt x="413" y="280"/>
                </a:cubicBezTo>
                <a:close/>
                <a:moveTo>
                  <a:pt x="94" y="280"/>
                </a:moveTo>
                <a:lnTo>
                  <a:pt x="94" y="280"/>
                </a:lnTo>
                <a:cubicBezTo>
                  <a:pt x="74" y="280"/>
                  <a:pt x="58" y="264"/>
                  <a:pt x="58" y="244"/>
                </a:cubicBezTo>
                <a:cubicBezTo>
                  <a:pt x="58" y="225"/>
                  <a:pt x="74" y="209"/>
                  <a:pt x="94" y="209"/>
                </a:cubicBezTo>
                <a:cubicBezTo>
                  <a:pt x="113" y="209"/>
                  <a:pt x="129" y="225"/>
                  <a:pt x="129" y="244"/>
                </a:cubicBezTo>
                <a:cubicBezTo>
                  <a:pt x="129" y="264"/>
                  <a:pt x="113" y="280"/>
                  <a:pt x="94" y="280"/>
                </a:cubicBezTo>
                <a:close/>
                <a:moveTo>
                  <a:pt x="483" y="57"/>
                </a:moveTo>
                <a:lnTo>
                  <a:pt x="483" y="57"/>
                </a:lnTo>
                <a:lnTo>
                  <a:pt x="483" y="59"/>
                </a:lnTo>
                <a:lnTo>
                  <a:pt x="496" y="159"/>
                </a:lnTo>
                <a:lnTo>
                  <a:pt x="497" y="161"/>
                </a:lnTo>
                <a:lnTo>
                  <a:pt x="495" y="161"/>
                </a:lnTo>
                <a:lnTo>
                  <a:pt x="475" y="161"/>
                </a:lnTo>
                <a:lnTo>
                  <a:pt x="475" y="161"/>
                </a:lnTo>
                <a:lnTo>
                  <a:pt x="475" y="161"/>
                </a:lnTo>
                <a:lnTo>
                  <a:pt x="427" y="132"/>
                </a:lnTo>
                <a:lnTo>
                  <a:pt x="426" y="132"/>
                </a:lnTo>
                <a:lnTo>
                  <a:pt x="426" y="131"/>
                </a:lnTo>
                <a:lnTo>
                  <a:pt x="426" y="59"/>
                </a:lnTo>
                <a:lnTo>
                  <a:pt x="426" y="57"/>
                </a:lnTo>
                <a:lnTo>
                  <a:pt x="428" y="57"/>
                </a:lnTo>
                <a:lnTo>
                  <a:pt x="481" y="57"/>
                </a:lnTo>
                <a:lnTo>
                  <a:pt x="483" y="57"/>
                </a:lnTo>
                <a:close/>
                <a:moveTo>
                  <a:pt x="496" y="43"/>
                </a:moveTo>
                <a:lnTo>
                  <a:pt x="496" y="43"/>
                </a:lnTo>
                <a:cubicBezTo>
                  <a:pt x="493" y="18"/>
                  <a:pt x="471" y="0"/>
                  <a:pt x="446" y="0"/>
                </a:cubicBezTo>
                <a:lnTo>
                  <a:pt x="18" y="0"/>
                </a:lnTo>
                <a:cubicBezTo>
                  <a:pt x="8" y="0"/>
                  <a:pt x="0" y="8"/>
                  <a:pt x="0" y="17"/>
                </a:cubicBezTo>
                <a:lnTo>
                  <a:pt x="0" y="244"/>
                </a:lnTo>
                <a:cubicBezTo>
                  <a:pt x="0" y="249"/>
                  <a:pt x="3" y="252"/>
                  <a:pt x="7" y="252"/>
                </a:cubicBezTo>
                <a:lnTo>
                  <a:pt x="42" y="252"/>
                </a:lnTo>
                <a:lnTo>
                  <a:pt x="43" y="252"/>
                </a:lnTo>
                <a:lnTo>
                  <a:pt x="44" y="254"/>
                </a:lnTo>
                <a:cubicBezTo>
                  <a:pt x="48" y="278"/>
                  <a:pt x="69" y="296"/>
                  <a:pt x="94" y="296"/>
                </a:cubicBezTo>
                <a:cubicBezTo>
                  <a:pt x="119" y="296"/>
                  <a:pt x="140" y="278"/>
                  <a:pt x="144" y="254"/>
                </a:cubicBezTo>
                <a:lnTo>
                  <a:pt x="144" y="252"/>
                </a:lnTo>
                <a:lnTo>
                  <a:pt x="146" y="252"/>
                </a:lnTo>
                <a:lnTo>
                  <a:pt x="362" y="252"/>
                </a:lnTo>
                <a:lnTo>
                  <a:pt x="363" y="252"/>
                </a:lnTo>
                <a:lnTo>
                  <a:pt x="363" y="254"/>
                </a:lnTo>
                <a:cubicBezTo>
                  <a:pt x="368" y="278"/>
                  <a:pt x="389" y="296"/>
                  <a:pt x="413" y="296"/>
                </a:cubicBezTo>
                <a:cubicBezTo>
                  <a:pt x="438" y="296"/>
                  <a:pt x="459" y="278"/>
                  <a:pt x="463" y="254"/>
                </a:cubicBezTo>
                <a:lnTo>
                  <a:pt x="464" y="252"/>
                </a:lnTo>
                <a:lnTo>
                  <a:pt x="465" y="252"/>
                </a:lnTo>
                <a:lnTo>
                  <a:pt x="505" y="252"/>
                </a:lnTo>
                <a:cubicBezTo>
                  <a:pt x="510" y="252"/>
                  <a:pt x="513" y="249"/>
                  <a:pt x="513" y="244"/>
                </a:cubicBezTo>
                <a:lnTo>
                  <a:pt x="513" y="167"/>
                </a:lnTo>
                <a:lnTo>
                  <a:pt x="496" y="43"/>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49" name="Group 32">
            <a:extLst>
              <a:ext uri="{FF2B5EF4-FFF2-40B4-BE49-F238E27FC236}">
                <a16:creationId xmlns:a16="http://schemas.microsoft.com/office/drawing/2014/main" id="{12F2BE47-0CFF-2F22-523B-D5C210152FEF}"/>
              </a:ext>
            </a:extLst>
          </p:cNvPr>
          <p:cNvGrpSpPr>
            <a:grpSpLocks noChangeAspect="1"/>
          </p:cNvGrpSpPr>
          <p:nvPr/>
        </p:nvGrpSpPr>
        <p:grpSpPr bwMode="auto">
          <a:xfrm>
            <a:off x="2836746" y="4191900"/>
            <a:ext cx="479425" cy="317500"/>
            <a:chOff x="6564" y="1686"/>
            <a:chExt cx="302" cy="200"/>
          </a:xfrm>
          <a:solidFill>
            <a:schemeClr val="bg1"/>
          </a:solidFill>
        </p:grpSpPr>
        <p:sp>
          <p:nvSpPr>
            <p:cNvPr id="51" name="Freeform 33">
              <a:extLst>
                <a:ext uri="{FF2B5EF4-FFF2-40B4-BE49-F238E27FC236}">
                  <a16:creationId xmlns:a16="http://schemas.microsoft.com/office/drawing/2014/main" id="{6397D019-6AAA-A1EE-381A-223AD01A3469}"/>
                </a:ext>
              </a:extLst>
            </p:cNvPr>
            <p:cNvSpPr>
              <a:spLocks noEditPoints="1"/>
            </p:cNvSpPr>
            <p:nvPr/>
          </p:nvSpPr>
          <p:spPr bwMode="auto">
            <a:xfrm>
              <a:off x="6775" y="1714"/>
              <a:ext cx="70" cy="76"/>
            </a:xfrm>
            <a:custGeom>
              <a:avLst/>
              <a:gdLst>
                <a:gd name="T0" fmla="*/ 58 w 116"/>
                <a:gd name="T1" fmla="*/ 11 h 121"/>
                <a:gd name="T2" fmla="*/ 58 w 116"/>
                <a:gd name="T3" fmla="*/ 11 h 121"/>
                <a:gd name="T4" fmla="*/ 105 w 116"/>
                <a:gd name="T5" fmla="*/ 61 h 121"/>
                <a:gd name="T6" fmla="*/ 58 w 116"/>
                <a:gd name="T7" fmla="*/ 110 h 121"/>
                <a:gd name="T8" fmla="*/ 11 w 116"/>
                <a:gd name="T9" fmla="*/ 61 h 121"/>
                <a:gd name="T10" fmla="*/ 58 w 116"/>
                <a:gd name="T11" fmla="*/ 11 h 121"/>
                <a:gd name="T12" fmla="*/ 58 w 116"/>
                <a:gd name="T13" fmla="*/ 121 h 121"/>
                <a:gd name="T14" fmla="*/ 58 w 116"/>
                <a:gd name="T15" fmla="*/ 121 h 121"/>
                <a:gd name="T16" fmla="*/ 116 w 116"/>
                <a:gd name="T17" fmla="*/ 61 h 121"/>
                <a:gd name="T18" fmla="*/ 58 w 116"/>
                <a:gd name="T19" fmla="*/ 0 h 121"/>
                <a:gd name="T20" fmla="*/ 0 w 116"/>
                <a:gd name="T21" fmla="*/ 61 h 121"/>
                <a:gd name="T22" fmla="*/ 58 w 116"/>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21">
                  <a:moveTo>
                    <a:pt x="58" y="11"/>
                  </a:moveTo>
                  <a:lnTo>
                    <a:pt x="58" y="11"/>
                  </a:lnTo>
                  <a:cubicBezTo>
                    <a:pt x="84" y="11"/>
                    <a:pt x="105" y="33"/>
                    <a:pt x="105" y="61"/>
                  </a:cubicBezTo>
                  <a:cubicBezTo>
                    <a:pt x="105" y="88"/>
                    <a:pt x="84" y="110"/>
                    <a:pt x="58" y="110"/>
                  </a:cubicBezTo>
                  <a:cubicBezTo>
                    <a:pt x="32" y="110"/>
                    <a:pt x="11" y="88"/>
                    <a:pt x="11" y="61"/>
                  </a:cubicBezTo>
                  <a:cubicBezTo>
                    <a:pt x="11" y="33"/>
                    <a:pt x="32" y="11"/>
                    <a:pt x="58" y="11"/>
                  </a:cubicBezTo>
                  <a:close/>
                  <a:moveTo>
                    <a:pt x="58" y="121"/>
                  </a:moveTo>
                  <a:lnTo>
                    <a:pt x="58" y="121"/>
                  </a:lnTo>
                  <a:cubicBezTo>
                    <a:pt x="90" y="121"/>
                    <a:pt x="116" y="94"/>
                    <a:pt x="116" y="61"/>
                  </a:cubicBezTo>
                  <a:cubicBezTo>
                    <a:pt x="116" y="27"/>
                    <a:pt x="90" y="0"/>
                    <a:pt x="58" y="0"/>
                  </a:cubicBezTo>
                  <a:cubicBezTo>
                    <a:pt x="26" y="0"/>
                    <a:pt x="0" y="27"/>
                    <a:pt x="0" y="61"/>
                  </a:cubicBezTo>
                  <a:cubicBezTo>
                    <a:pt x="0" y="94"/>
                    <a:pt x="26" y="121"/>
                    <a:pt x="58" y="121"/>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34">
              <a:extLst>
                <a:ext uri="{FF2B5EF4-FFF2-40B4-BE49-F238E27FC236}">
                  <a16:creationId xmlns:a16="http://schemas.microsoft.com/office/drawing/2014/main" id="{424EB98C-07F5-63C0-F300-8FE7518C1126}"/>
                </a:ext>
              </a:extLst>
            </p:cNvPr>
            <p:cNvSpPr>
              <a:spLocks/>
            </p:cNvSpPr>
            <p:nvPr/>
          </p:nvSpPr>
          <p:spPr bwMode="auto">
            <a:xfrm>
              <a:off x="6829" y="1859"/>
              <a:ext cx="7" cy="27"/>
            </a:xfrm>
            <a:custGeom>
              <a:avLst/>
              <a:gdLst>
                <a:gd name="T0" fmla="*/ 0 w 11"/>
                <a:gd name="T1" fmla="*/ 44 h 44"/>
                <a:gd name="T2" fmla="*/ 0 w 11"/>
                <a:gd name="T3" fmla="*/ 44 h 44"/>
                <a:gd name="T4" fmla="*/ 11 w 11"/>
                <a:gd name="T5" fmla="*/ 44 h 44"/>
                <a:gd name="T6" fmla="*/ 11 w 11"/>
                <a:gd name="T7" fmla="*/ 0 h 44"/>
                <a:gd name="T8" fmla="*/ 0 w 11"/>
                <a:gd name="T9" fmla="*/ 0 h 44"/>
                <a:gd name="T10" fmla="*/ 0 w 11"/>
                <a:gd name="T11" fmla="*/ 44 h 44"/>
              </a:gdLst>
              <a:ahLst/>
              <a:cxnLst>
                <a:cxn ang="0">
                  <a:pos x="T0" y="T1"/>
                </a:cxn>
                <a:cxn ang="0">
                  <a:pos x="T2" y="T3"/>
                </a:cxn>
                <a:cxn ang="0">
                  <a:pos x="T4" y="T5"/>
                </a:cxn>
                <a:cxn ang="0">
                  <a:pos x="T6" y="T7"/>
                </a:cxn>
                <a:cxn ang="0">
                  <a:pos x="T8" y="T9"/>
                </a:cxn>
                <a:cxn ang="0">
                  <a:pos x="T10" y="T11"/>
                </a:cxn>
              </a:cxnLst>
              <a:rect l="0" t="0" r="r" b="b"/>
              <a:pathLst>
                <a:path w="11" h="44">
                  <a:moveTo>
                    <a:pt x="0" y="44"/>
                  </a:moveTo>
                  <a:lnTo>
                    <a:pt x="0" y="44"/>
                  </a:lnTo>
                  <a:lnTo>
                    <a:pt x="11" y="44"/>
                  </a:lnTo>
                  <a:lnTo>
                    <a:pt x="11" y="0"/>
                  </a:lnTo>
                  <a:lnTo>
                    <a:pt x="0" y="0"/>
                  </a:lnTo>
                  <a:lnTo>
                    <a:pt x="0" y="44"/>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35">
              <a:extLst>
                <a:ext uri="{FF2B5EF4-FFF2-40B4-BE49-F238E27FC236}">
                  <a16:creationId xmlns:a16="http://schemas.microsoft.com/office/drawing/2014/main" id="{D5734D30-78C7-1F0D-1BDB-625DE7245367}"/>
                </a:ext>
              </a:extLst>
            </p:cNvPr>
            <p:cNvSpPr>
              <a:spLocks noEditPoints="1"/>
            </p:cNvSpPr>
            <p:nvPr/>
          </p:nvSpPr>
          <p:spPr bwMode="auto">
            <a:xfrm>
              <a:off x="6585" y="1714"/>
              <a:ext cx="70" cy="76"/>
            </a:xfrm>
            <a:custGeom>
              <a:avLst/>
              <a:gdLst>
                <a:gd name="T0" fmla="*/ 58 w 116"/>
                <a:gd name="T1" fmla="*/ 11 h 121"/>
                <a:gd name="T2" fmla="*/ 58 w 116"/>
                <a:gd name="T3" fmla="*/ 11 h 121"/>
                <a:gd name="T4" fmla="*/ 105 w 116"/>
                <a:gd name="T5" fmla="*/ 61 h 121"/>
                <a:gd name="T6" fmla="*/ 58 w 116"/>
                <a:gd name="T7" fmla="*/ 110 h 121"/>
                <a:gd name="T8" fmla="*/ 11 w 116"/>
                <a:gd name="T9" fmla="*/ 61 h 121"/>
                <a:gd name="T10" fmla="*/ 58 w 116"/>
                <a:gd name="T11" fmla="*/ 11 h 121"/>
                <a:gd name="T12" fmla="*/ 58 w 116"/>
                <a:gd name="T13" fmla="*/ 121 h 121"/>
                <a:gd name="T14" fmla="*/ 58 w 116"/>
                <a:gd name="T15" fmla="*/ 121 h 121"/>
                <a:gd name="T16" fmla="*/ 116 w 116"/>
                <a:gd name="T17" fmla="*/ 61 h 121"/>
                <a:gd name="T18" fmla="*/ 58 w 116"/>
                <a:gd name="T19" fmla="*/ 0 h 121"/>
                <a:gd name="T20" fmla="*/ 0 w 116"/>
                <a:gd name="T21" fmla="*/ 61 h 121"/>
                <a:gd name="T22" fmla="*/ 58 w 116"/>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21">
                  <a:moveTo>
                    <a:pt x="58" y="11"/>
                  </a:moveTo>
                  <a:lnTo>
                    <a:pt x="58" y="11"/>
                  </a:lnTo>
                  <a:cubicBezTo>
                    <a:pt x="84" y="11"/>
                    <a:pt x="105" y="33"/>
                    <a:pt x="105" y="61"/>
                  </a:cubicBezTo>
                  <a:cubicBezTo>
                    <a:pt x="105" y="88"/>
                    <a:pt x="84" y="110"/>
                    <a:pt x="58" y="110"/>
                  </a:cubicBezTo>
                  <a:cubicBezTo>
                    <a:pt x="32" y="110"/>
                    <a:pt x="11" y="88"/>
                    <a:pt x="11" y="61"/>
                  </a:cubicBezTo>
                  <a:cubicBezTo>
                    <a:pt x="11" y="33"/>
                    <a:pt x="32" y="11"/>
                    <a:pt x="58" y="11"/>
                  </a:cubicBezTo>
                  <a:close/>
                  <a:moveTo>
                    <a:pt x="58" y="121"/>
                  </a:moveTo>
                  <a:lnTo>
                    <a:pt x="58" y="121"/>
                  </a:lnTo>
                  <a:cubicBezTo>
                    <a:pt x="90" y="121"/>
                    <a:pt x="116" y="94"/>
                    <a:pt x="116" y="61"/>
                  </a:cubicBezTo>
                  <a:cubicBezTo>
                    <a:pt x="116" y="27"/>
                    <a:pt x="90" y="0"/>
                    <a:pt x="58" y="0"/>
                  </a:cubicBezTo>
                  <a:cubicBezTo>
                    <a:pt x="26" y="0"/>
                    <a:pt x="0" y="27"/>
                    <a:pt x="0" y="61"/>
                  </a:cubicBezTo>
                  <a:cubicBezTo>
                    <a:pt x="0" y="94"/>
                    <a:pt x="26" y="121"/>
                    <a:pt x="58" y="121"/>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36">
              <a:extLst>
                <a:ext uri="{FF2B5EF4-FFF2-40B4-BE49-F238E27FC236}">
                  <a16:creationId xmlns:a16="http://schemas.microsoft.com/office/drawing/2014/main" id="{ECC9C330-D2A4-E87D-5111-E28245881518}"/>
                </a:ext>
              </a:extLst>
            </p:cNvPr>
            <p:cNvSpPr>
              <a:spLocks/>
            </p:cNvSpPr>
            <p:nvPr/>
          </p:nvSpPr>
          <p:spPr bwMode="auto">
            <a:xfrm>
              <a:off x="6594" y="1859"/>
              <a:ext cx="6" cy="27"/>
            </a:xfrm>
            <a:custGeom>
              <a:avLst/>
              <a:gdLst>
                <a:gd name="T0" fmla="*/ 0 w 11"/>
                <a:gd name="T1" fmla="*/ 44 h 44"/>
                <a:gd name="T2" fmla="*/ 0 w 11"/>
                <a:gd name="T3" fmla="*/ 44 h 44"/>
                <a:gd name="T4" fmla="*/ 11 w 11"/>
                <a:gd name="T5" fmla="*/ 44 h 44"/>
                <a:gd name="T6" fmla="*/ 11 w 11"/>
                <a:gd name="T7" fmla="*/ 0 h 44"/>
                <a:gd name="T8" fmla="*/ 0 w 11"/>
                <a:gd name="T9" fmla="*/ 0 h 44"/>
                <a:gd name="T10" fmla="*/ 0 w 11"/>
                <a:gd name="T11" fmla="*/ 44 h 44"/>
              </a:gdLst>
              <a:ahLst/>
              <a:cxnLst>
                <a:cxn ang="0">
                  <a:pos x="T0" y="T1"/>
                </a:cxn>
                <a:cxn ang="0">
                  <a:pos x="T2" y="T3"/>
                </a:cxn>
                <a:cxn ang="0">
                  <a:pos x="T4" y="T5"/>
                </a:cxn>
                <a:cxn ang="0">
                  <a:pos x="T6" y="T7"/>
                </a:cxn>
                <a:cxn ang="0">
                  <a:pos x="T8" y="T9"/>
                </a:cxn>
                <a:cxn ang="0">
                  <a:pos x="T10" y="T11"/>
                </a:cxn>
              </a:cxnLst>
              <a:rect l="0" t="0" r="r" b="b"/>
              <a:pathLst>
                <a:path w="11" h="44">
                  <a:moveTo>
                    <a:pt x="0" y="44"/>
                  </a:moveTo>
                  <a:lnTo>
                    <a:pt x="0" y="44"/>
                  </a:lnTo>
                  <a:lnTo>
                    <a:pt x="11" y="44"/>
                  </a:lnTo>
                  <a:lnTo>
                    <a:pt x="11" y="0"/>
                  </a:lnTo>
                  <a:lnTo>
                    <a:pt x="0" y="0"/>
                  </a:lnTo>
                  <a:lnTo>
                    <a:pt x="0" y="44"/>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37">
              <a:extLst>
                <a:ext uri="{FF2B5EF4-FFF2-40B4-BE49-F238E27FC236}">
                  <a16:creationId xmlns:a16="http://schemas.microsoft.com/office/drawing/2014/main" id="{98EFEE9F-2CC5-746D-068B-1A591EE128D1}"/>
                </a:ext>
              </a:extLst>
            </p:cNvPr>
            <p:cNvSpPr>
              <a:spLocks noEditPoints="1"/>
            </p:cNvSpPr>
            <p:nvPr/>
          </p:nvSpPr>
          <p:spPr bwMode="auto">
            <a:xfrm>
              <a:off x="6564" y="1686"/>
              <a:ext cx="302" cy="200"/>
            </a:xfrm>
            <a:custGeom>
              <a:avLst/>
              <a:gdLst>
                <a:gd name="T0" fmla="*/ 311 w 498"/>
                <a:gd name="T1" fmla="*/ 141 h 318"/>
                <a:gd name="T2" fmla="*/ 302 w 498"/>
                <a:gd name="T3" fmla="*/ 186 h 318"/>
                <a:gd name="T4" fmla="*/ 282 w 498"/>
                <a:gd name="T5" fmla="*/ 161 h 318"/>
                <a:gd name="T6" fmla="*/ 293 w 498"/>
                <a:gd name="T7" fmla="*/ 81 h 318"/>
                <a:gd name="T8" fmla="*/ 258 w 498"/>
                <a:gd name="T9" fmla="*/ 73 h 318"/>
                <a:gd name="T10" fmla="*/ 210 w 498"/>
                <a:gd name="T11" fmla="*/ 73 h 318"/>
                <a:gd name="T12" fmla="*/ 201 w 498"/>
                <a:gd name="T13" fmla="*/ 76 h 318"/>
                <a:gd name="T14" fmla="*/ 214 w 498"/>
                <a:gd name="T15" fmla="*/ 180 h 318"/>
                <a:gd name="T16" fmla="*/ 186 w 498"/>
                <a:gd name="T17" fmla="*/ 189 h 318"/>
                <a:gd name="T18" fmla="*/ 179 w 498"/>
                <a:gd name="T19" fmla="*/ 89 h 318"/>
                <a:gd name="T20" fmla="*/ 292 w 498"/>
                <a:gd name="T21" fmla="*/ 29 h 318"/>
                <a:gd name="T22" fmla="*/ 311 w 498"/>
                <a:gd name="T23" fmla="*/ 141 h 318"/>
                <a:gd name="T24" fmla="*/ 310 w 498"/>
                <a:gd name="T25" fmla="*/ 222 h 318"/>
                <a:gd name="T26" fmla="*/ 287 w 498"/>
                <a:gd name="T27" fmla="*/ 222 h 318"/>
                <a:gd name="T28" fmla="*/ 209 w 498"/>
                <a:gd name="T29" fmla="*/ 222 h 318"/>
                <a:gd name="T30" fmla="*/ 186 w 498"/>
                <a:gd name="T31" fmla="*/ 222 h 318"/>
                <a:gd name="T32" fmla="*/ 225 w 498"/>
                <a:gd name="T33" fmla="*/ 185 h 318"/>
                <a:gd name="T34" fmla="*/ 223 w 498"/>
                <a:gd name="T35" fmla="*/ 155 h 318"/>
                <a:gd name="T36" fmla="*/ 288 w 498"/>
                <a:gd name="T37" fmla="*/ 93 h 318"/>
                <a:gd name="T38" fmla="*/ 272 w 498"/>
                <a:gd name="T39" fmla="*/ 158 h 318"/>
                <a:gd name="T40" fmla="*/ 273 w 498"/>
                <a:gd name="T41" fmla="*/ 189 h 318"/>
                <a:gd name="T42" fmla="*/ 444 w 498"/>
                <a:gd name="T43" fmla="*/ 185 h 318"/>
                <a:gd name="T44" fmla="*/ 439 w 498"/>
                <a:gd name="T45" fmla="*/ 186 h 318"/>
                <a:gd name="T46" fmla="*/ 374 w 498"/>
                <a:gd name="T47" fmla="*/ 186 h 318"/>
                <a:gd name="T48" fmla="*/ 337 w 498"/>
                <a:gd name="T49" fmla="*/ 202 h 318"/>
                <a:gd name="T50" fmla="*/ 322 w 498"/>
                <a:gd name="T51" fmla="*/ 143 h 318"/>
                <a:gd name="T52" fmla="*/ 300 w 498"/>
                <a:gd name="T53" fmla="*/ 21 h 318"/>
                <a:gd name="T54" fmla="*/ 168 w 498"/>
                <a:gd name="T55" fmla="*/ 89 h 318"/>
                <a:gd name="T56" fmla="*/ 171 w 498"/>
                <a:gd name="T57" fmla="*/ 196 h 318"/>
                <a:gd name="T58" fmla="*/ 160 w 498"/>
                <a:gd name="T59" fmla="*/ 202 h 318"/>
                <a:gd name="T60" fmla="*/ 124 w 498"/>
                <a:gd name="T61" fmla="*/ 186 h 318"/>
                <a:gd name="T62" fmla="*/ 59 w 498"/>
                <a:gd name="T63" fmla="*/ 186 h 318"/>
                <a:gd name="T64" fmla="*/ 0 w 498"/>
                <a:gd name="T65" fmla="*/ 250 h 318"/>
                <a:gd name="T66" fmla="*/ 10 w 498"/>
                <a:gd name="T67" fmla="*/ 318 h 318"/>
                <a:gd name="T68" fmla="*/ 54 w 498"/>
                <a:gd name="T69" fmla="*/ 196 h 318"/>
                <a:gd name="T70" fmla="*/ 95 w 498"/>
                <a:gd name="T71" fmla="*/ 223 h 318"/>
                <a:gd name="T72" fmla="*/ 151 w 498"/>
                <a:gd name="T73" fmla="*/ 208 h 318"/>
                <a:gd name="T74" fmla="*/ 129 w 498"/>
                <a:gd name="T75" fmla="*/ 318 h 318"/>
                <a:gd name="T76" fmla="*/ 140 w 498"/>
                <a:gd name="T77" fmla="*/ 251 h 318"/>
                <a:gd name="T78" fmla="*/ 198 w 498"/>
                <a:gd name="T79" fmla="*/ 197 h 318"/>
                <a:gd name="T80" fmla="*/ 164 w 498"/>
                <a:gd name="T81" fmla="*/ 231 h 318"/>
                <a:gd name="T82" fmla="*/ 200 w 498"/>
                <a:gd name="T83" fmla="*/ 232 h 318"/>
                <a:gd name="T84" fmla="*/ 222 w 498"/>
                <a:gd name="T85" fmla="*/ 317 h 318"/>
                <a:gd name="T86" fmla="*/ 244 w 498"/>
                <a:gd name="T87" fmla="*/ 275 h 318"/>
                <a:gd name="T88" fmla="*/ 252 w 498"/>
                <a:gd name="T89" fmla="*/ 275 h 318"/>
                <a:gd name="T90" fmla="*/ 273 w 498"/>
                <a:gd name="T91" fmla="*/ 317 h 318"/>
                <a:gd name="T92" fmla="*/ 296 w 498"/>
                <a:gd name="T93" fmla="*/ 232 h 318"/>
                <a:gd name="T94" fmla="*/ 331 w 498"/>
                <a:gd name="T95" fmla="*/ 231 h 318"/>
                <a:gd name="T96" fmla="*/ 298 w 498"/>
                <a:gd name="T97" fmla="*/ 197 h 318"/>
                <a:gd name="T98" fmla="*/ 317 w 498"/>
                <a:gd name="T99" fmla="*/ 203 h 318"/>
                <a:gd name="T100" fmla="*/ 317 w 498"/>
                <a:gd name="T101" fmla="*/ 203 h 318"/>
                <a:gd name="T102" fmla="*/ 356 w 498"/>
                <a:gd name="T103" fmla="*/ 318 h 318"/>
                <a:gd name="T104" fmla="*/ 367 w 498"/>
                <a:gd name="T105" fmla="*/ 251 h 318"/>
                <a:gd name="T106" fmla="*/ 369 w 498"/>
                <a:gd name="T107" fmla="*/ 196 h 318"/>
                <a:gd name="T108" fmla="*/ 410 w 498"/>
                <a:gd name="T109" fmla="*/ 223 h 318"/>
                <a:gd name="T110" fmla="*/ 487 w 498"/>
                <a:gd name="T111" fmla="*/ 250 h 318"/>
                <a:gd name="T112" fmla="*/ 498 w 498"/>
                <a:gd name="T113" fmla="*/ 318 h 318"/>
                <a:gd name="T114" fmla="*/ 444 w 498"/>
                <a:gd name="T115" fmla="*/ 18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8" h="318">
                  <a:moveTo>
                    <a:pt x="311" y="141"/>
                  </a:moveTo>
                  <a:lnTo>
                    <a:pt x="311" y="141"/>
                  </a:lnTo>
                  <a:cubicBezTo>
                    <a:pt x="308" y="159"/>
                    <a:pt x="305" y="176"/>
                    <a:pt x="308" y="188"/>
                  </a:cubicBezTo>
                  <a:cubicBezTo>
                    <a:pt x="306" y="187"/>
                    <a:pt x="304" y="187"/>
                    <a:pt x="302" y="186"/>
                  </a:cubicBezTo>
                  <a:lnTo>
                    <a:pt x="282" y="181"/>
                  </a:lnTo>
                  <a:cubicBezTo>
                    <a:pt x="281" y="175"/>
                    <a:pt x="282" y="167"/>
                    <a:pt x="282" y="161"/>
                  </a:cubicBezTo>
                  <a:cubicBezTo>
                    <a:pt x="303" y="130"/>
                    <a:pt x="304" y="101"/>
                    <a:pt x="296" y="84"/>
                  </a:cubicBezTo>
                  <a:cubicBezTo>
                    <a:pt x="296" y="83"/>
                    <a:pt x="295" y="82"/>
                    <a:pt x="293" y="81"/>
                  </a:cubicBezTo>
                  <a:cubicBezTo>
                    <a:pt x="279" y="76"/>
                    <a:pt x="265" y="64"/>
                    <a:pt x="265" y="64"/>
                  </a:cubicBezTo>
                  <a:lnTo>
                    <a:pt x="258" y="73"/>
                  </a:lnTo>
                  <a:cubicBezTo>
                    <a:pt x="258" y="73"/>
                    <a:pt x="265" y="79"/>
                    <a:pt x="274" y="84"/>
                  </a:cubicBezTo>
                  <a:cubicBezTo>
                    <a:pt x="245" y="88"/>
                    <a:pt x="221" y="80"/>
                    <a:pt x="210" y="73"/>
                  </a:cubicBezTo>
                  <a:cubicBezTo>
                    <a:pt x="208" y="72"/>
                    <a:pt x="206" y="72"/>
                    <a:pt x="205" y="72"/>
                  </a:cubicBezTo>
                  <a:cubicBezTo>
                    <a:pt x="203" y="73"/>
                    <a:pt x="202" y="74"/>
                    <a:pt x="201" y="76"/>
                  </a:cubicBezTo>
                  <a:cubicBezTo>
                    <a:pt x="196" y="91"/>
                    <a:pt x="193" y="131"/>
                    <a:pt x="213" y="161"/>
                  </a:cubicBezTo>
                  <a:cubicBezTo>
                    <a:pt x="214" y="167"/>
                    <a:pt x="214" y="175"/>
                    <a:pt x="214" y="180"/>
                  </a:cubicBezTo>
                  <a:cubicBezTo>
                    <a:pt x="208" y="182"/>
                    <a:pt x="198" y="185"/>
                    <a:pt x="194" y="186"/>
                  </a:cubicBezTo>
                  <a:cubicBezTo>
                    <a:pt x="191" y="187"/>
                    <a:pt x="189" y="188"/>
                    <a:pt x="186" y="189"/>
                  </a:cubicBezTo>
                  <a:cubicBezTo>
                    <a:pt x="189" y="177"/>
                    <a:pt x="186" y="160"/>
                    <a:pt x="184" y="141"/>
                  </a:cubicBezTo>
                  <a:cubicBezTo>
                    <a:pt x="181" y="125"/>
                    <a:pt x="179" y="106"/>
                    <a:pt x="179" y="89"/>
                  </a:cubicBezTo>
                  <a:cubicBezTo>
                    <a:pt x="179" y="51"/>
                    <a:pt x="207" y="10"/>
                    <a:pt x="248" y="10"/>
                  </a:cubicBezTo>
                  <a:cubicBezTo>
                    <a:pt x="264" y="10"/>
                    <a:pt x="280" y="16"/>
                    <a:pt x="292" y="29"/>
                  </a:cubicBezTo>
                  <a:cubicBezTo>
                    <a:pt x="307" y="44"/>
                    <a:pt x="316" y="67"/>
                    <a:pt x="316" y="89"/>
                  </a:cubicBezTo>
                  <a:cubicBezTo>
                    <a:pt x="317" y="106"/>
                    <a:pt x="314" y="125"/>
                    <a:pt x="311" y="141"/>
                  </a:cubicBezTo>
                  <a:close/>
                  <a:moveTo>
                    <a:pt x="310" y="222"/>
                  </a:moveTo>
                  <a:lnTo>
                    <a:pt x="310" y="222"/>
                  </a:lnTo>
                  <a:lnTo>
                    <a:pt x="291" y="220"/>
                  </a:lnTo>
                  <a:cubicBezTo>
                    <a:pt x="290" y="220"/>
                    <a:pt x="288" y="221"/>
                    <a:pt x="287" y="222"/>
                  </a:cubicBezTo>
                  <a:lnTo>
                    <a:pt x="248" y="264"/>
                  </a:lnTo>
                  <a:lnTo>
                    <a:pt x="209" y="222"/>
                  </a:lnTo>
                  <a:cubicBezTo>
                    <a:pt x="208" y="221"/>
                    <a:pt x="206" y="220"/>
                    <a:pt x="204" y="220"/>
                  </a:cubicBezTo>
                  <a:lnTo>
                    <a:pt x="186" y="222"/>
                  </a:lnTo>
                  <a:lnTo>
                    <a:pt x="223" y="189"/>
                  </a:lnTo>
                  <a:cubicBezTo>
                    <a:pt x="224" y="188"/>
                    <a:pt x="225" y="187"/>
                    <a:pt x="225" y="185"/>
                  </a:cubicBezTo>
                  <a:cubicBezTo>
                    <a:pt x="225" y="178"/>
                    <a:pt x="225" y="167"/>
                    <a:pt x="224" y="158"/>
                  </a:cubicBezTo>
                  <a:cubicBezTo>
                    <a:pt x="224" y="157"/>
                    <a:pt x="224" y="156"/>
                    <a:pt x="223" y="155"/>
                  </a:cubicBezTo>
                  <a:cubicBezTo>
                    <a:pt x="208" y="133"/>
                    <a:pt x="206" y="102"/>
                    <a:pt x="210" y="86"/>
                  </a:cubicBezTo>
                  <a:cubicBezTo>
                    <a:pt x="226" y="93"/>
                    <a:pt x="256" y="100"/>
                    <a:pt x="288" y="93"/>
                  </a:cubicBezTo>
                  <a:cubicBezTo>
                    <a:pt x="292" y="107"/>
                    <a:pt x="290" y="131"/>
                    <a:pt x="272" y="156"/>
                  </a:cubicBezTo>
                  <a:cubicBezTo>
                    <a:pt x="272" y="157"/>
                    <a:pt x="272" y="158"/>
                    <a:pt x="272" y="158"/>
                  </a:cubicBezTo>
                  <a:cubicBezTo>
                    <a:pt x="271" y="167"/>
                    <a:pt x="270" y="178"/>
                    <a:pt x="271" y="185"/>
                  </a:cubicBezTo>
                  <a:cubicBezTo>
                    <a:pt x="271" y="187"/>
                    <a:pt x="271" y="188"/>
                    <a:pt x="273" y="189"/>
                  </a:cubicBezTo>
                  <a:lnTo>
                    <a:pt x="310" y="222"/>
                  </a:lnTo>
                  <a:close/>
                  <a:moveTo>
                    <a:pt x="444" y="185"/>
                  </a:moveTo>
                  <a:lnTo>
                    <a:pt x="444" y="185"/>
                  </a:lnTo>
                  <a:cubicBezTo>
                    <a:pt x="442" y="184"/>
                    <a:pt x="440" y="185"/>
                    <a:pt x="439" y="186"/>
                  </a:cubicBezTo>
                  <a:lnTo>
                    <a:pt x="406" y="212"/>
                  </a:lnTo>
                  <a:lnTo>
                    <a:pt x="374" y="186"/>
                  </a:lnTo>
                  <a:cubicBezTo>
                    <a:pt x="373" y="185"/>
                    <a:pt x="371" y="184"/>
                    <a:pt x="369" y="185"/>
                  </a:cubicBezTo>
                  <a:cubicBezTo>
                    <a:pt x="356" y="189"/>
                    <a:pt x="346" y="195"/>
                    <a:pt x="337" y="202"/>
                  </a:cubicBezTo>
                  <a:cubicBezTo>
                    <a:pt x="333" y="199"/>
                    <a:pt x="328" y="196"/>
                    <a:pt x="322" y="193"/>
                  </a:cubicBezTo>
                  <a:cubicBezTo>
                    <a:pt x="315" y="187"/>
                    <a:pt x="318" y="165"/>
                    <a:pt x="322" y="143"/>
                  </a:cubicBezTo>
                  <a:cubicBezTo>
                    <a:pt x="325" y="126"/>
                    <a:pt x="328" y="107"/>
                    <a:pt x="327" y="89"/>
                  </a:cubicBezTo>
                  <a:cubicBezTo>
                    <a:pt x="327" y="64"/>
                    <a:pt x="317" y="38"/>
                    <a:pt x="300" y="21"/>
                  </a:cubicBezTo>
                  <a:cubicBezTo>
                    <a:pt x="285" y="6"/>
                    <a:pt x="267" y="0"/>
                    <a:pt x="248" y="0"/>
                  </a:cubicBezTo>
                  <a:cubicBezTo>
                    <a:pt x="200" y="0"/>
                    <a:pt x="168" y="46"/>
                    <a:pt x="168" y="89"/>
                  </a:cubicBezTo>
                  <a:cubicBezTo>
                    <a:pt x="168" y="107"/>
                    <a:pt x="170" y="126"/>
                    <a:pt x="173" y="142"/>
                  </a:cubicBezTo>
                  <a:cubicBezTo>
                    <a:pt x="176" y="166"/>
                    <a:pt x="179" y="190"/>
                    <a:pt x="171" y="196"/>
                  </a:cubicBezTo>
                  <a:lnTo>
                    <a:pt x="171" y="196"/>
                  </a:lnTo>
                  <a:cubicBezTo>
                    <a:pt x="167" y="198"/>
                    <a:pt x="164" y="200"/>
                    <a:pt x="160" y="202"/>
                  </a:cubicBezTo>
                  <a:cubicBezTo>
                    <a:pt x="152" y="195"/>
                    <a:pt x="141" y="189"/>
                    <a:pt x="129" y="185"/>
                  </a:cubicBezTo>
                  <a:cubicBezTo>
                    <a:pt x="127" y="184"/>
                    <a:pt x="125" y="185"/>
                    <a:pt x="124" y="186"/>
                  </a:cubicBezTo>
                  <a:lnTo>
                    <a:pt x="91" y="212"/>
                  </a:lnTo>
                  <a:lnTo>
                    <a:pt x="59" y="186"/>
                  </a:lnTo>
                  <a:cubicBezTo>
                    <a:pt x="57" y="185"/>
                    <a:pt x="55" y="184"/>
                    <a:pt x="54" y="185"/>
                  </a:cubicBezTo>
                  <a:cubicBezTo>
                    <a:pt x="20" y="196"/>
                    <a:pt x="0" y="220"/>
                    <a:pt x="0" y="250"/>
                  </a:cubicBezTo>
                  <a:lnTo>
                    <a:pt x="0" y="318"/>
                  </a:lnTo>
                  <a:lnTo>
                    <a:pt x="10" y="318"/>
                  </a:lnTo>
                  <a:lnTo>
                    <a:pt x="10" y="250"/>
                  </a:lnTo>
                  <a:cubicBezTo>
                    <a:pt x="10" y="226"/>
                    <a:pt x="27" y="206"/>
                    <a:pt x="54" y="196"/>
                  </a:cubicBezTo>
                  <a:lnTo>
                    <a:pt x="88" y="223"/>
                  </a:lnTo>
                  <a:cubicBezTo>
                    <a:pt x="90" y="225"/>
                    <a:pt x="93" y="225"/>
                    <a:pt x="95" y="223"/>
                  </a:cubicBezTo>
                  <a:lnTo>
                    <a:pt x="128" y="196"/>
                  </a:lnTo>
                  <a:cubicBezTo>
                    <a:pt x="137" y="199"/>
                    <a:pt x="145" y="204"/>
                    <a:pt x="151" y="208"/>
                  </a:cubicBezTo>
                  <a:cubicBezTo>
                    <a:pt x="136" y="220"/>
                    <a:pt x="129" y="235"/>
                    <a:pt x="129" y="251"/>
                  </a:cubicBezTo>
                  <a:lnTo>
                    <a:pt x="129" y="318"/>
                  </a:lnTo>
                  <a:lnTo>
                    <a:pt x="140" y="318"/>
                  </a:lnTo>
                  <a:lnTo>
                    <a:pt x="140" y="251"/>
                  </a:lnTo>
                  <a:cubicBezTo>
                    <a:pt x="140" y="228"/>
                    <a:pt x="159" y="210"/>
                    <a:pt x="197" y="197"/>
                  </a:cubicBezTo>
                  <a:cubicBezTo>
                    <a:pt x="197" y="197"/>
                    <a:pt x="198" y="197"/>
                    <a:pt x="198" y="197"/>
                  </a:cubicBezTo>
                  <a:lnTo>
                    <a:pt x="166" y="224"/>
                  </a:lnTo>
                  <a:cubicBezTo>
                    <a:pt x="164" y="226"/>
                    <a:pt x="163" y="228"/>
                    <a:pt x="164" y="231"/>
                  </a:cubicBezTo>
                  <a:cubicBezTo>
                    <a:pt x="165" y="233"/>
                    <a:pt x="167" y="234"/>
                    <a:pt x="170" y="234"/>
                  </a:cubicBezTo>
                  <a:lnTo>
                    <a:pt x="200" y="232"/>
                  </a:lnTo>
                  <a:lnTo>
                    <a:pt x="211" y="318"/>
                  </a:lnTo>
                  <a:lnTo>
                    <a:pt x="222" y="317"/>
                  </a:lnTo>
                  <a:lnTo>
                    <a:pt x="212" y="242"/>
                  </a:lnTo>
                  <a:lnTo>
                    <a:pt x="244" y="275"/>
                  </a:lnTo>
                  <a:cubicBezTo>
                    <a:pt x="245" y="277"/>
                    <a:pt x="246" y="277"/>
                    <a:pt x="248" y="277"/>
                  </a:cubicBezTo>
                  <a:cubicBezTo>
                    <a:pt x="249" y="277"/>
                    <a:pt x="251" y="277"/>
                    <a:pt x="252" y="275"/>
                  </a:cubicBezTo>
                  <a:lnTo>
                    <a:pt x="283" y="242"/>
                  </a:lnTo>
                  <a:lnTo>
                    <a:pt x="273" y="317"/>
                  </a:lnTo>
                  <a:lnTo>
                    <a:pt x="284" y="318"/>
                  </a:lnTo>
                  <a:lnTo>
                    <a:pt x="296" y="232"/>
                  </a:lnTo>
                  <a:lnTo>
                    <a:pt x="326" y="234"/>
                  </a:lnTo>
                  <a:cubicBezTo>
                    <a:pt x="328" y="234"/>
                    <a:pt x="330" y="233"/>
                    <a:pt x="331" y="231"/>
                  </a:cubicBezTo>
                  <a:cubicBezTo>
                    <a:pt x="332" y="228"/>
                    <a:pt x="332" y="226"/>
                    <a:pt x="330" y="224"/>
                  </a:cubicBezTo>
                  <a:lnTo>
                    <a:pt x="298" y="197"/>
                  </a:lnTo>
                  <a:lnTo>
                    <a:pt x="299" y="197"/>
                  </a:lnTo>
                  <a:cubicBezTo>
                    <a:pt x="304" y="198"/>
                    <a:pt x="310" y="200"/>
                    <a:pt x="317" y="203"/>
                  </a:cubicBezTo>
                  <a:cubicBezTo>
                    <a:pt x="317" y="203"/>
                    <a:pt x="317" y="203"/>
                    <a:pt x="317" y="203"/>
                  </a:cubicBezTo>
                  <a:lnTo>
                    <a:pt x="317" y="203"/>
                  </a:lnTo>
                  <a:cubicBezTo>
                    <a:pt x="336" y="211"/>
                    <a:pt x="356" y="226"/>
                    <a:pt x="356" y="251"/>
                  </a:cubicBezTo>
                  <a:lnTo>
                    <a:pt x="356" y="318"/>
                  </a:lnTo>
                  <a:lnTo>
                    <a:pt x="367" y="318"/>
                  </a:lnTo>
                  <a:lnTo>
                    <a:pt x="367" y="251"/>
                  </a:lnTo>
                  <a:cubicBezTo>
                    <a:pt x="367" y="235"/>
                    <a:pt x="360" y="220"/>
                    <a:pt x="346" y="209"/>
                  </a:cubicBezTo>
                  <a:cubicBezTo>
                    <a:pt x="353" y="204"/>
                    <a:pt x="361" y="199"/>
                    <a:pt x="369" y="196"/>
                  </a:cubicBezTo>
                  <a:lnTo>
                    <a:pt x="403" y="223"/>
                  </a:lnTo>
                  <a:cubicBezTo>
                    <a:pt x="405" y="225"/>
                    <a:pt x="408" y="225"/>
                    <a:pt x="410" y="223"/>
                  </a:cubicBezTo>
                  <a:lnTo>
                    <a:pt x="443" y="196"/>
                  </a:lnTo>
                  <a:cubicBezTo>
                    <a:pt x="471" y="206"/>
                    <a:pt x="487" y="226"/>
                    <a:pt x="487" y="250"/>
                  </a:cubicBezTo>
                  <a:lnTo>
                    <a:pt x="487" y="318"/>
                  </a:lnTo>
                  <a:lnTo>
                    <a:pt x="498" y="318"/>
                  </a:lnTo>
                  <a:lnTo>
                    <a:pt x="498" y="250"/>
                  </a:lnTo>
                  <a:cubicBezTo>
                    <a:pt x="498" y="220"/>
                    <a:pt x="478" y="196"/>
                    <a:pt x="444" y="185"/>
                  </a:cubicBez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63" name="TextBox 62">
            <a:extLst>
              <a:ext uri="{FF2B5EF4-FFF2-40B4-BE49-F238E27FC236}">
                <a16:creationId xmlns:a16="http://schemas.microsoft.com/office/drawing/2014/main" id="{CF0162F4-13F8-E658-3BA0-2878AC70C864}"/>
              </a:ext>
            </a:extLst>
          </p:cNvPr>
          <p:cNvSpPr txBox="1"/>
          <p:nvPr/>
        </p:nvSpPr>
        <p:spPr>
          <a:xfrm>
            <a:off x="3633746" y="2941983"/>
            <a:ext cx="2621000" cy="1169551"/>
          </a:xfrm>
          <a:prstGeom prst="rect">
            <a:avLst/>
          </a:prstGeom>
          <a:noFill/>
        </p:spPr>
        <p:txBody>
          <a:bodyPr wrap="square" rtlCol="0">
            <a:spAutoFit/>
          </a:bodyPr>
          <a:lstStyle/>
          <a:p>
            <a:r>
              <a:rPr lang="en-US" sz="1400" b="1" dirty="0">
                <a:solidFill>
                  <a:srgbClr val="000000"/>
                </a:solidFill>
              </a:rPr>
              <a:t>Community-Based Organizations (CBOs)</a:t>
            </a:r>
          </a:p>
          <a:p>
            <a:r>
              <a:rPr lang="en-US" sz="1200" i="1" dirty="0">
                <a:solidFill>
                  <a:srgbClr val="000000"/>
                </a:solidFill>
              </a:rPr>
              <a:t>CTF staff will provide a live demonstration </a:t>
            </a:r>
          </a:p>
          <a:p>
            <a:endParaRPr lang="en-US" dirty="0"/>
          </a:p>
        </p:txBody>
      </p:sp>
      <p:sp>
        <p:nvSpPr>
          <p:cNvPr id="68" name="TextBox 67">
            <a:extLst>
              <a:ext uri="{FF2B5EF4-FFF2-40B4-BE49-F238E27FC236}">
                <a16:creationId xmlns:a16="http://schemas.microsoft.com/office/drawing/2014/main" id="{6EC71ACD-C408-3138-354B-C84A06AA278D}"/>
              </a:ext>
            </a:extLst>
          </p:cNvPr>
          <p:cNvSpPr txBox="1"/>
          <p:nvPr/>
        </p:nvSpPr>
        <p:spPr>
          <a:xfrm>
            <a:off x="3745064" y="4126727"/>
            <a:ext cx="2365227" cy="1600438"/>
          </a:xfrm>
          <a:prstGeom prst="rect">
            <a:avLst/>
          </a:prstGeom>
          <a:noFill/>
        </p:spPr>
        <p:txBody>
          <a:bodyPr wrap="square" rtlCol="0">
            <a:spAutoFit/>
          </a:bodyPr>
          <a:lstStyle/>
          <a:p>
            <a:r>
              <a:rPr lang="en-US" sz="1400" b="1" dirty="0">
                <a:solidFill>
                  <a:srgbClr val="000000"/>
                </a:solidFill>
              </a:rPr>
              <a:t>Healthcare Community-Based Organizations (HCBOs)</a:t>
            </a:r>
            <a:r>
              <a:rPr lang="en-US" sz="1400" i="1" dirty="0">
                <a:solidFill>
                  <a:srgbClr val="000000"/>
                </a:solidFill>
              </a:rPr>
              <a:t> </a:t>
            </a:r>
          </a:p>
          <a:p>
            <a:r>
              <a:rPr lang="en-US" sz="1200" i="1" dirty="0">
                <a:solidFill>
                  <a:srgbClr val="000000"/>
                </a:solidFill>
              </a:rPr>
              <a:t>CTF staff provide instruction regarding HCBO’s</a:t>
            </a:r>
          </a:p>
          <a:p>
            <a:endParaRPr lang="en-US" sz="1400" b="1" dirty="0">
              <a:solidFill>
                <a:srgbClr val="000000"/>
              </a:solidFill>
            </a:endParaRPr>
          </a:p>
          <a:p>
            <a:endParaRPr lang="en-US" dirty="0"/>
          </a:p>
        </p:txBody>
      </p:sp>
      <p:sp>
        <p:nvSpPr>
          <p:cNvPr id="70" name="TextBox 69">
            <a:extLst>
              <a:ext uri="{FF2B5EF4-FFF2-40B4-BE49-F238E27FC236}">
                <a16:creationId xmlns:a16="http://schemas.microsoft.com/office/drawing/2014/main" id="{75491CB9-260C-0E66-4830-E9B02217CF78}"/>
              </a:ext>
            </a:extLst>
          </p:cNvPr>
          <p:cNvSpPr txBox="1"/>
          <p:nvPr/>
        </p:nvSpPr>
        <p:spPr>
          <a:xfrm>
            <a:off x="7903597" y="2930459"/>
            <a:ext cx="3164619" cy="677108"/>
          </a:xfrm>
          <a:prstGeom prst="rect">
            <a:avLst/>
          </a:prstGeom>
          <a:noFill/>
        </p:spPr>
        <p:txBody>
          <a:bodyPr wrap="square" rtlCol="0">
            <a:spAutoFit/>
          </a:bodyPr>
          <a:lstStyle/>
          <a:p>
            <a:r>
              <a:rPr lang="en-US" sz="1400" b="1" dirty="0">
                <a:solidFill>
                  <a:srgbClr val="000000"/>
                </a:solidFill>
              </a:rPr>
              <a:t>Public and Private Schools </a:t>
            </a:r>
          </a:p>
          <a:p>
            <a:r>
              <a:rPr lang="en-US" sz="1200" i="1" dirty="0">
                <a:solidFill>
                  <a:srgbClr val="000000"/>
                </a:solidFill>
              </a:rPr>
              <a:t>CTF staff will provide a live demonstration for Public Schools</a:t>
            </a:r>
          </a:p>
        </p:txBody>
      </p:sp>
      <p:sp>
        <p:nvSpPr>
          <p:cNvPr id="71" name="TextBox 70">
            <a:extLst>
              <a:ext uri="{FF2B5EF4-FFF2-40B4-BE49-F238E27FC236}">
                <a16:creationId xmlns:a16="http://schemas.microsoft.com/office/drawing/2014/main" id="{AC479000-DF27-FFAB-CFF4-B6ED618C7CB1}"/>
              </a:ext>
            </a:extLst>
          </p:cNvPr>
          <p:cNvSpPr txBox="1"/>
          <p:nvPr/>
        </p:nvSpPr>
        <p:spPr>
          <a:xfrm>
            <a:off x="7894199" y="3937988"/>
            <a:ext cx="3305708" cy="1692771"/>
          </a:xfrm>
          <a:prstGeom prst="rect">
            <a:avLst/>
          </a:prstGeom>
          <a:noFill/>
        </p:spPr>
        <p:txBody>
          <a:bodyPr wrap="square" rtlCol="0">
            <a:spAutoFit/>
          </a:bodyPr>
          <a:lstStyle/>
          <a:p>
            <a:r>
              <a:rPr lang="en-US" sz="1400" b="1" dirty="0">
                <a:solidFill>
                  <a:srgbClr val="000000"/>
                </a:solidFill>
              </a:rPr>
              <a:t>Libraries, Community Colleges,  Government Hospitals, 2-1-1 Service Providers</a:t>
            </a:r>
          </a:p>
          <a:p>
            <a:r>
              <a:rPr lang="en-US" sz="1200" i="1" dirty="0">
                <a:solidFill>
                  <a:srgbClr val="000000"/>
                </a:solidFill>
              </a:rPr>
              <a:t>For these remaining entities, the process is similar to the live demonstrations that will be provided for CBO’s, HCBO’s, and schools.</a:t>
            </a:r>
          </a:p>
          <a:p>
            <a:endParaRPr lang="en-US" sz="1400" b="1" dirty="0">
              <a:solidFill>
                <a:srgbClr val="000000"/>
              </a:solidFill>
            </a:endParaRPr>
          </a:p>
        </p:txBody>
      </p:sp>
      <p:sp>
        <p:nvSpPr>
          <p:cNvPr id="74" name="Rectangle 73">
            <a:extLst>
              <a:ext uri="{FF2B5EF4-FFF2-40B4-BE49-F238E27FC236}">
                <a16:creationId xmlns:a16="http://schemas.microsoft.com/office/drawing/2014/main" id="{C029ED85-0E71-1DD0-FF2E-9E64E13EC908}"/>
              </a:ext>
            </a:extLst>
          </p:cNvPr>
          <p:cNvSpPr/>
          <p:nvPr/>
        </p:nvSpPr>
        <p:spPr>
          <a:xfrm>
            <a:off x="1" y="151076"/>
            <a:ext cx="2289061" cy="6488263"/>
          </a:xfrm>
          <a:prstGeom prst="rect">
            <a:avLst/>
          </a:prstGeom>
          <a:solidFill>
            <a:schemeClr val="accent1">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descr="Overlapping blue and white rays">
            <a:extLst>
              <a:ext uri="{FF2B5EF4-FFF2-40B4-BE49-F238E27FC236}">
                <a16:creationId xmlns:a16="http://schemas.microsoft.com/office/drawing/2014/main" id="{CDC9D14A-292F-CC0E-A134-F4A25D62A92C}"/>
              </a:ext>
            </a:extLst>
          </p:cNvPr>
          <p:cNvPicPr>
            <a:picLocks noChangeAspect="1"/>
          </p:cNvPicPr>
          <p:nvPr/>
        </p:nvPicPr>
        <p:blipFill rotWithShape="1">
          <a:blip r:embed="rId3">
            <a:alphaModFix amt="59000"/>
            <a:extLst>
              <a:ext uri="{28A0092B-C50C-407E-A947-70E740481C1C}">
                <a14:useLocalDpi xmlns:a14="http://schemas.microsoft.com/office/drawing/2010/main" val="0"/>
              </a:ext>
            </a:extLst>
          </a:blip>
          <a:srcRect l="24519" r="435" b="46"/>
          <a:stretch/>
        </p:blipFill>
        <p:spPr>
          <a:xfrm>
            <a:off x="-12648" y="152400"/>
            <a:ext cx="2308111" cy="6486939"/>
          </a:xfrm>
          <a:prstGeom prst="rect">
            <a:avLst/>
          </a:prstGeom>
          <a:effectLst>
            <a:softEdge rad="25400"/>
          </a:effectLst>
        </p:spPr>
      </p:pic>
      <p:pic>
        <p:nvPicPr>
          <p:cNvPr id="77" name="Picture 76" descr="Logo&#10;&#10;Description automatically generated">
            <a:extLst>
              <a:ext uri="{FF2B5EF4-FFF2-40B4-BE49-F238E27FC236}">
                <a16:creationId xmlns:a16="http://schemas.microsoft.com/office/drawing/2014/main" id="{91ED1977-EB13-7EC1-FC3B-6AA91DF5F461}"/>
              </a:ext>
            </a:extLst>
          </p:cNvPr>
          <p:cNvPicPr>
            <a:picLocks noChangeAspect="1"/>
          </p:cNvPicPr>
          <p:nvPr/>
        </p:nvPicPr>
        <p:blipFill rotWithShape="1">
          <a:blip r:embed="rId4">
            <a:extLst>
              <a:ext uri="{28A0092B-C50C-407E-A947-70E740481C1C}">
                <a14:useLocalDpi xmlns:a14="http://schemas.microsoft.com/office/drawing/2010/main" val="0"/>
              </a:ext>
            </a:extLst>
          </a:blip>
          <a:srcRect r="57385"/>
          <a:stretch/>
        </p:blipFill>
        <p:spPr>
          <a:xfrm>
            <a:off x="419279" y="456476"/>
            <a:ext cx="1444256" cy="1349527"/>
          </a:xfrm>
          <a:prstGeom prst="rect">
            <a:avLst/>
          </a:prstGeom>
        </p:spPr>
      </p:pic>
      <p:sp>
        <p:nvSpPr>
          <p:cNvPr id="82" name="Rectangle 81">
            <a:extLst>
              <a:ext uri="{FF2B5EF4-FFF2-40B4-BE49-F238E27FC236}">
                <a16:creationId xmlns:a16="http://schemas.microsoft.com/office/drawing/2014/main" id="{D8429192-1319-814B-CC9D-BEAC59C42BEC}"/>
              </a:ext>
            </a:extLst>
          </p:cNvPr>
          <p:cNvSpPr/>
          <p:nvPr/>
        </p:nvSpPr>
        <p:spPr>
          <a:xfrm>
            <a:off x="241082" y="4273992"/>
            <a:ext cx="1791139" cy="2218882"/>
          </a:xfrm>
          <a:prstGeom prst="rect">
            <a:avLst/>
          </a:prstGeom>
          <a:solidFill>
            <a:srgbClr val="23475F">
              <a:alpha val="60000"/>
            </a:srgbClr>
          </a:solidFill>
          <a:ln>
            <a:noFill/>
          </a:ln>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C674F9E4-EA08-9383-0121-13C3B568B46C}"/>
              </a:ext>
            </a:extLst>
          </p:cNvPr>
          <p:cNvSpPr txBox="1"/>
          <p:nvPr/>
        </p:nvSpPr>
        <p:spPr>
          <a:xfrm>
            <a:off x="325582" y="4466538"/>
            <a:ext cx="1730451" cy="1869743"/>
          </a:xfrm>
          <a:prstGeom prst="rect">
            <a:avLst/>
          </a:prstGeom>
          <a:noFill/>
        </p:spPr>
        <p:txBody>
          <a:bodyPr wrap="square" rtlCol="0">
            <a:spAutoFit/>
          </a:bodyPr>
          <a:lstStyle/>
          <a:p>
            <a:r>
              <a:rPr lang="en-US" sz="1050" dirty="0">
                <a:solidFill>
                  <a:schemeClr val="bg1"/>
                </a:solidFill>
              </a:rPr>
              <a:t>Organizations must utilize eCAP to manage their participation in the CTF program, including for submitting applications, maintaining contact information, and completing eligibility recertifications.</a:t>
            </a:r>
          </a:p>
          <a:p>
            <a:endParaRPr lang="en-US" sz="1050" dirty="0"/>
          </a:p>
        </p:txBody>
      </p:sp>
      <p:sp>
        <p:nvSpPr>
          <p:cNvPr id="84" name="TextBox 83">
            <a:extLst>
              <a:ext uri="{FF2B5EF4-FFF2-40B4-BE49-F238E27FC236}">
                <a16:creationId xmlns:a16="http://schemas.microsoft.com/office/drawing/2014/main" id="{5B6E4482-45BB-9443-A6F3-6D04D34AA9E2}"/>
              </a:ext>
            </a:extLst>
          </p:cNvPr>
          <p:cNvSpPr txBox="1"/>
          <p:nvPr/>
        </p:nvSpPr>
        <p:spPr>
          <a:xfrm>
            <a:off x="-39445" y="2303810"/>
            <a:ext cx="2408933" cy="492443"/>
          </a:xfrm>
          <a:prstGeom prst="rect">
            <a:avLst/>
          </a:prstGeom>
          <a:noFill/>
        </p:spPr>
        <p:txBody>
          <a:bodyPr wrap="square" rtlCol="0">
            <a:spAutoFit/>
          </a:bodyPr>
          <a:lstStyle/>
          <a:p>
            <a:pPr algn="ctr"/>
            <a:r>
              <a:rPr lang="en-US" sz="1300" dirty="0">
                <a:solidFill>
                  <a:schemeClr val="bg1"/>
                </a:solidFill>
              </a:rPr>
              <a:t>eCAP Web Portal: </a:t>
            </a:r>
          </a:p>
          <a:p>
            <a:r>
              <a:rPr lang="en-US" sz="1300" dirty="0">
                <a:solidFill>
                  <a:schemeClr val="bg1"/>
                </a:solidFill>
              </a:rPr>
              <a:t>https://ecap.cpuc.ca.gov/</a:t>
            </a:r>
          </a:p>
        </p:txBody>
      </p:sp>
    </p:spTree>
    <p:extLst>
      <p:ext uri="{BB962C8B-B14F-4D97-AF65-F5344CB8AC3E}">
        <p14:creationId xmlns:p14="http://schemas.microsoft.com/office/powerpoint/2010/main" val="2209350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vert="horz" lIns="0" tIns="0" rIns="0" bIns="0" rtlCol="0" anchor="t" anchorCtr="0">
            <a:normAutofit/>
          </a:bodyPr>
          <a:lstStyle/>
          <a:p>
            <a:pPr>
              <a:spcAft>
                <a:spcPts val="600"/>
              </a:spcAft>
            </a:pPr>
            <a:fld id="{1C4126A1-9282-4A82-AC02-A59AF4A969C8}" type="slidenum">
              <a:rPr lang="en-US" smtClean="0"/>
              <a:pPr>
                <a:spcAft>
                  <a:spcPts val="600"/>
                </a:spcAft>
              </a:pPr>
              <a:t>14</a:t>
            </a:fld>
            <a:endParaRPr lang="en-US"/>
          </a:p>
        </p:txBody>
      </p:sp>
      <p:pic>
        <p:nvPicPr>
          <p:cNvPr id="10" name="Picture 9">
            <a:extLst>
              <a:ext uri="{FF2B5EF4-FFF2-40B4-BE49-F238E27FC236}">
                <a16:creationId xmlns:a16="http://schemas.microsoft.com/office/drawing/2014/main" id="{0D4F0C7B-5C9F-7AC2-7685-FE975801AA73}"/>
              </a:ext>
            </a:extLst>
          </p:cNvPr>
          <p:cNvPicPr>
            <a:picLocks noChangeAspect="1"/>
          </p:cNvPicPr>
          <p:nvPr/>
        </p:nvPicPr>
        <p:blipFill>
          <a:blip r:embed="rId2"/>
          <a:stretch>
            <a:fillRect/>
          </a:stretch>
        </p:blipFill>
        <p:spPr>
          <a:xfrm>
            <a:off x="2690744" y="1147354"/>
            <a:ext cx="6810512" cy="5010032"/>
          </a:xfrm>
          <a:prstGeom prst="rect">
            <a:avLst/>
          </a:prstGeom>
        </p:spPr>
      </p:pic>
      <p:sp>
        <p:nvSpPr>
          <p:cNvPr id="13" name="TextBox 12">
            <a:extLst>
              <a:ext uri="{FF2B5EF4-FFF2-40B4-BE49-F238E27FC236}">
                <a16:creationId xmlns:a16="http://schemas.microsoft.com/office/drawing/2014/main" id="{4B1D8C7B-EEC9-917F-4C53-D36FA06D462F}"/>
              </a:ext>
            </a:extLst>
          </p:cNvPr>
          <p:cNvSpPr txBox="1"/>
          <p:nvPr/>
        </p:nvSpPr>
        <p:spPr>
          <a:xfrm>
            <a:off x="3048000" y="408226"/>
            <a:ext cx="6096000" cy="584775"/>
          </a:xfrm>
          <a:prstGeom prst="rect">
            <a:avLst/>
          </a:prstGeom>
          <a:noFill/>
        </p:spPr>
        <p:txBody>
          <a:bodyPr wrap="square">
            <a:spAutoFit/>
          </a:bodyPr>
          <a:lstStyle/>
          <a:p>
            <a:pPr algn="ctr" fontAlgn="b">
              <a:spcBef>
                <a:spcPct val="0"/>
              </a:spcBef>
            </a:pPr>
            <a:r>
              <a:rPr lang="en-US" sz="3200" b="1" dirty="0">
                <a:solidFill>
                  <a:schemeClr val="tx2"/>
                </a:solidFill>
                <a:latin typeface="+mj-lt"/>
                <a:ea typeface="+mj-ea"/>
                <a:cs typeface="+mj-cs"/>
              </a:rPr>
              <a:t>General Information  </a:t>
            </a:r>
          </a:p>
        </p:txBody>
      </p:sp>
    </p:spTree>
    <p:extLst>
      <p:ext uri="{BB962C8B-B14F-4D97-AF65-F5344CB8AC3E}">
        <p14:creationId xmlns:p14="http://schemas.microsoft.com/office/powerpoint/2010/main" val="1823559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8476DA7-E645-E6ED-7DE5-81B22B2B1C29}"/>
              </a:ext>
            </a:extLst>
          </p:cNvPr>
          <p:cNvSpPr>
            <a:spLocks noGrp="1"/>
          </p:cNvSpPr>
          <p:nvPr>
            <p:ph type="title"/>
          </p:nvPr>
        </p:nvSpPr>
        <p:spPr>
          <a:xfrm>
            <a:off x="609600" y="457200"/>
            <a:ext cx="3932237" cy="1458686"/>
          </a:xfrm>
        </p:spPr>
        <p:txBody>
          <a:bodyPr anchor="b">
            <a:normAutofit/>
          </a:bodyPr>
          <a:lstStyle/>
          <a:p>
            <a:r>
              <a:rPr lang="en-US" sz="2800" dirty="0"/>
              <a:t>List of submitted applications/cases</a:t>
            </a:r>
          </a:p>
        </p:txBody>
      </p:sp>
      <p:sp>
        <p:nvSpPr>
          <p:cNvPr id="14" name="Text Placeholder 3">
            <a:extLst>
              <a:ext uri="{FF2B5EF4-FFF2-40B4-BE49-F238E27FC236}">
                <a16:creationId xmlns:a16="http://schemas.microsoft.com/office/drawing/2014/main" id="{3A203A2F-5A3F-1285-7D29-8D07369697A9}"/>
              </a:ext>
            </a:extLst>
          </p:cNvPr>
          <p:cNvSpPr>
            <a:spLocks noGrp="1"/>
          </p:cNvSpPr>
          <p:nvPr>
            <p:ph type="body" sz="half" idx="2"/>
          </p:nvPr>
        </p:nvSpPr>
        <p:spPr/>
        <p:txBody>
          <a:bodyPr/>
          <a:lstStyle/>
          <a:p>
            <a:pPr marL="285750" indent="-285750">
              <a:buFont typeface="Wingdings" panose="05000000000000000000" pitchFamily="2" charset="2"/>
              <a:buChar char="v"/>
            </a:pPr>
            <a:r>
              <a:rPr lang="en-US" sz="1800" dirty="0"/>
              <a:t>Applications in applicant queue are called “cases”</a:t>
            </a:r>
          </a:p>
          <a:p>
            <a:pPr marL="285750" indent="-285750">
              <a:buFont typeface="Wingdings" panose="05000000000000000000" pitchFamily="2" charset="2"/>
              <a:buChar char="v"/>
            </a:pPr>
            <a:r>
              <a:rPr lang="en-US" sz="1800" dirty="0"/>
              <a:t>Each application is assigned a case number</a:t>
            </a:r>
          </a:p>
          <a:p>
            <a:pPr marL="285750" indent="-285750">
              <a:buFont typeface="Wingdings" panose="05000000000000000000" pitchFamily="2" charset="2"/>
              <a:buChar char="v"/>
            </a:pPr>
            <a:r>
              <a:rPr lang="en-US" sz="1800" dirty="0"/>
              <a:t>To begin a new application, applicant will click “New CTF Application” button. </a:t>
            </a:r>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vert="horz" lIns="0" tIns="0" rIns="0" bIns="0" rtlCol="0" anchor="t" anchorCtr="0">
            <a:normAutofit/>
          </a:bodyPr>
          <a:lstStyle/>
          <a:p>
            <a:pPr>
              <a:spcAft>
                <a:spcPts val="600"/>
              </a:spcAft>
            </a:pPr>
            <a:fld id="{1C4126A1-9282-4A82-AC02-A59AF4A969C8}" type="slidenum">
              <a:rPr lang="en-US" smtClean="0"/>
              <a:pPr>
                <a:spcAft>
                  <a:spcPts val="600"/>
                </a:spcAft>
              </a:pPr>
              <a:t>15</a:t>
            </a:fld>
            <a:endParaRPr lang="en-US"/>
          </a:p>
        </p:txBody>
      </p:sp>
      <p:pic>
        <p:nvPicPr>
          <p:cNvPr id="3" name="Picture 2">
            <a:extLst>
              <a:ext uri="{FF2B5EF4-FFF2-40B4-BE49-F238E27FC236}">
                <a16:creationId xmlns:a16="http://schemas.microsoft.com/office/drawing/2014/main" id="{85A6C950-C20C-3EA1-D469-0EED847A0FD3}"/>
              </a:ext>
            </a:extLst>
          </p:cNvPr>
          <p:cNvPicPr>
            <a:picLocks noChangeAspect="1"/>
          </p:cNvPicPr>
          <p:nvPr/>
        </p:nvPicPr>
        <p:blipFill>
          <a:blip r:embed="rId2"/>
          <a:stretch>
            <a:fillRect/>
          </a:stretch>
        </p:blipFill>
        <p:spPr>
          <a:xfrm>
            <a:off x="4942518" y="2148840"/>
            <a:ext cx="6639882" cy="1842567"/>
          </a:xfrm>
          <a:prstGeom prst="rect">
            <a:avLst/>
          </a:prstGeom>
          <a:noFill/>
        </p:spPr>
      </p:pic>
      <p:pic>
        <p:nvPicPr>
          <p:cNvPr id="6" name="Picture 5">
            <a:extLst>
              <a:ext uri="{FF2B5EF4-FFF2-40B4-BE49-F238E27FC236}">
                <a16:creationId xmlns:a16="http://schemas.microsoft.com/office/drawing/2014/main" id="{21E0E691-C903-7A7A-CE65-E93E8080F002}"/>
              </a:ext>
            </a:extLst>
          </p:cNvPr>
          <p:cNvPicPr>
            <a:picLocks noChangeAspect="1"/>
          </p:cNvPicPr>
          <p:nvPr/>
        </p:nvPicPr>
        <p:blipFill>
          <a:blip r:embed="rId3"/>
          <a:stretch>
            <a:fillRect/>
          </a:stretch>
        </p:blipFill>
        <p:spPr>
          <a:xfrm>
            <a:off x="4922111" y="4662159"/>
            <a:ext cx="2905125" cy="1104900"/>
          </a:xfrm>
          <a:prstGeom prst="rect">
            <a:avLst/>
          </a:prstGeom>
        </p:spPr>
      </p:pic>
    </p:spTree>
    <p:extLst>
      <p:ext uri="{BB962C8B-B14F-4D97-AF65-F5344CB8AC3E}">
        <p14:creationId xmlns:p14="http://schemas.microsoft.com/office/powerpoint/2010/main" val="88638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rmAutofit/>
          </a:bodyPr>
          <a:lstStyle/>
          <a:p>
            <a:pPr>
              <a:spcAft>
                <a:spcPts val="600"/>
              </a:spcAft>
            </a:pPr>
            <a:fld id="{1C4126A1-9282-4A82-AC02-A59AF4A969C8}" type="slidenum">
              <a:rPr lang="en-US" smtClean="0"/>
              <a:pPr>
                <a:spcAft>
                  <a:spcPts val="600"/>
                </a:spcAft>
              </a:pPr>
              <a:t>16</a:t>
            </a:fld>
            <a:endParaRPr lang="en-US"/>
          </a:p>
        </p:txBody>
      </p:sp>
      <p:pic>
        <p:nvPicPr>
          <p:cNvPr id="9" name="Picture 8">
            <a:extLst>
              <a:ext uri="{FF2B5EF4-FFF2-40B4-BE49-F238E27FC236}">
                <a16:creationId xmlns:a16="http://schemas.microsoft.com/office/drawing/2014/main" id="{FB65CB29-E5FE-5917-2C61-90F1C21EEEEA}"/>
              </a:ext>
            </a:extLst>
          </p:cNvPr>
          <p:cNvPicPr>
            <a:picLocks noChangeAspect="1"/>
          </p:cNvPicPr>
          <p:nvPr/>
        </p:nvPicPr>
        <p:blipFill>
          <a:blip r:embed="rId2"/>
          <a:stretch>
            <a:fillRect/>
          </a:stretch>
        </p:blipFill>
        <p:spPr>
          <a:xfrm>
            <a:off x="0" y="153336"/>
            <a:ext cx="12197551" cy="6174312"/>
          </a:xfrm>
          <a:prstGeom prst="rect">
            <a:avLst/>
          </a:prstGeom>
        </p:spPr>
      </p:pic>
    </p:spTree>
    <p:extLst>
      <p:ext uri="{BB962C8B-B14F-4D97-AF65-F5344CB8AC3E}">
        <p14:creationId xmlns:p14="http://schemas.microsoft.com/office/powerpoint/2010/main" val="892520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3155315"/>
          </a:xfrm>
        </p:spPr>
        <p:txBody>
          <a:bodyPr anchor="b">
            <a:normAutofit/>
          </a:bodyPr>
          <a:lstStyle/>
          <a:p>
            <a:pPr algn="ctr"/>
            <a:r>
              <a:rPr lang="en-US" sz="4400" dirty="0"/>
              <a:t>LIVE DEMONSTRATION</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p:txBody>
          <a:bodyPr/>
          <a:lstStyle/>
          <a:p>
            <a:pPr>
              <a:buFont typeface="Wingdings" panose="05000000000000000000" pitchFamily="2" charset="2"/>
              <a:buChar char="v"/>
            </a:pPr>
            <a:endParaRPr lang="en-US" sz="2200" b="0" baseline="0" dirty="0">
              <a:solidFill>
                <a:schemeClr val="tx2"/>
              </a:solidFill>
              <a:latin typeface="+mj-lt"/>
              <a:ea typeface="+mj-ea"/>
              <a:cs typeface="+mj-cs"/>
            </a:endParaRPr>
          </a:p>
          <a:p>
            <a:pPr>
              <a:buFont typeface="Wingdings" panose="05000000000000000000" pitchFamily="2" charset="2"/>
              <a:buChar char="v"/>
            </a:pPr>
            <a:endParaRPr lang="en-US" sz="1800" baseline="0" dirty="0">
              <a:solidFill>
                <a:schemeClr val="tx2"/>
              </a:solidFill>
              <a:latin typeface="+mj-lt"/>
              <a:ea typeface="+mj-ea"/>
              <a:cs typeface="+mj-cs"/>
            </a:endParaRPr>
          </a:p>
          <a:p>
            <a:pPr>
              <a:buFont typeface="Wingdings" panose="05000000000000000000" pitchFamily="2" charset="2"/>
              <a:buChar char="v"/>
            </a:pPr>
            <a:endParaRPr lang="en-US" sz="1800" b="0" dirty="0">
              <a:solidFill>
                <a:schemeClr val="tx2"/>
              </a:solidFill>
              <a:latin typeface="+mj-lt"/>
              <a:ea typeface="+mj-ea"/>
              <a:cs typeface="+mj-cs"/>
            </a:endParaRPr>
          </a:p>
          <a:p>
            <a:endParaRPr lang="en-US" dirty="0"/>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rmAutofit/>
          </a:bodyPr>
          <a:lstStyle/>
          <a:p>
            <a:pPr>
              <a:spcAft>
                <a:spcPts val="600"/>
              </a:spcAft>
            </a:pPr>
            <a:fld id="{1C4126A1-9282-4A82-AC02-A59AF4A969C8}" type="slidenum">
              <a:rPr lang="en-US" smtClean="0"/>
              <a:pPr>
                <a:spcAft>
                  <a:spcPts val="600"/>
                </a:spcAft>
              </a:pPr>
              <a:t>17</a:t>
            </a:fld>
            <a:endParaRPr lang="en-US"/>
          </a:p>
        </p:txBody>
      </p:sp>
    </p:spTree>
    <p:extLst>
      <p:ext uri="{BB962C8B-B14F-4D97-AF65-F5344CB8AC3E}">
        <p14:creationId xmlns:p14="http://schemas.microsoft.com/office/powerpoint/2010/main" val="1023673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r>
              <a:rPr lang="en-US" sz="3600" dirty="0"/>
              <a:t>CTF Required Documentation for Recertification &amp; Contact Information for Participants</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18</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257569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9568-CCA0-35B1-A951-8F8AAF447829}"/>
              </a:ext>
            </a:extLst>
          </p:cNvPr>
          <p:cNvSpPr>
            <a:spLocks noGrp="1"/>
          </p:cNvSpPr>
          <p:nvPr>
            <p:ph type="title"/>
          </p:nvPr>
        </p:nvSpPr>
        <p:spPr>
          <a:xfrm>
            <a:off x="609599" y="245782"/>
            <a:ext cx="10972800" cy="1094965"/>
          </a:xfrm>
        </p:spPr>
        <p:txBody>
          <a:bodyPr/>
          <a:lstStyle/>
          <a:p>
            <a:pPr algn="ctr"/>
            <a:r>
              <a:rPr lang="en-US" dirty="0"/>
              <a:t>Documentation and Information</a:t>
            </a:r>
          </a:p>
        </p:txBody>
      </p:sp>
      <p:sp>
        <p:nvSpPr>
          <p:cNvPr id="3" name="Content Placeholder 2">
            <a:extLst>
              <a:ext uri="{FF2B5EF4-FFF2-40B4-BE49-F238E27FC236}">
                <a16:creationId xmlns:a16="http://schemas.microsoft.com/office/drawing/2014/main" id="{AD4A6895-18EA-47F0-D02B-2B7F0074763B}"/>
              </a:ext>
            </a:extLst>
          </p:cNvPr>
          <p:cNvSpPr>
            <a:spLocks noGrp="1"/>
          </p:cNvSpPr>
          <p:nvPr>
            <p:ph sz="half" idx="1"/>
          </p:nvPr>
        </p:nvSpPr>
        <p:spPr>
          <a:xfrm>
            <a:off x="609600" y="1920240"/>
            <a:ext cx="10590306" cy="4263446"/>
          </a:xfrm>
        </p:spPr>
        <p:txBody>
          <a:bodyPr/>
          <a:lstStyle/>
          <a:p>
            <a:pPr marL="0" indent="0">
              <a:buNone/>
            </a:pPr>
            <a:r>
              <a:rPr lang="en-US" dirty="0"/>
              <a:t>Documentation and Information that applicants need to provide when submitting their recertification</a:t>
            </a:r>
          </a:p>
          <a:p>
            <a:r>
              <a:rPr lang="en-US" dirty="0"/>
              <a:t>Log in to your eCAP account </a:t>
            </a:r>
          </a:p>
          <a:p>
            <a:r>
              <a:rPr lang="en-US" dirty="0"/>
              <a:t>Schools, Libraries, Community Colleges, Government Hospitals/ Clinics, Community-Based Organizations , 2-1-1 providers and Healthcare Community-Based Organization needs to click “recertifications CTF applications” when they submit the document in eCAP</a:t>
            </a:r>
          </a:p>
          <a:p>
            <a:r>
              <a:rPr lang="en-US" dirty="0"/>
              <a:t>Current Form 990 and 501c(3) letter </a:t>
            </a:r>
          </a:p>
          <a:p>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
        <p:nvSpPr>
          <p:cNvPr id="5" name="Slide Number Placeholder 4">
            <a:extLst>
              <a:ext uri="{FF2B5EF4-FFF2-40B4-BE49-F238E27FC236}">
                <a16:creationId xmlns:a16="http://schemas.microsoft.com/office/drawing/2014/main" id="{177AC197-3B59-76E4-F111-B183924CEE6F}"/>
              </a:ext>
            </a:extLst>
          </p:cNvPr>
          <p:cNvSpPr>
            <a:spLocks noGrp="1"/>
          </p:cNvSpPr>
          <p:nvPr>
            <p:ph type="sldNum" sz="quarter" idx="12"/>
          </p:nvPr>
        </p:nvSpPr>
        <p:spPr/>
        <p:txBody>
          <a:bodyPr/>
          <a:lstStyle/>
          <a:p>
            <a:fld id="{1C4126A1-9282-4A82-AC02-A59AF4A969C8}" type="slidenum">
              <a:rPr lang="en-US" smtClean="0"/>
              <a:t>19</a:t>
            </a:fld>
            <a:endParaRPr lang="en-US"/>
          </a:p>
        </p:txBody>
      </p:sp>
    </p:spTree>
    <p:extLst>
      <p:ext uri="{BB962C8B-B14F-4D97-AF65-F5344CB8AC3E}">
        <p14:creationId xmlns:p14="http://schemas.microsoft.com/office/powerpoint/2010/main" val="282247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2447BC-D7EC-C145-9239-F887ECB37EB8}"/>
              </a:ext>
            </a:extLst>
          </p:cNvPr>
          <p:cNvSpPr/>
          <p:nvPr/>
        </p:nvSpPr>
        <p:spPr>
          <a:xfrm>
            <a:off x="463216" y="6166184"/>
            <a:ext cx="3050005" cy="5233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50A0654-BFC0-7941-9A56-83925E75E5B6}"/>
              </a:ext>
            </a:extLst>
          </p:cNvPr>
          <p:cNvSpPr>
            <a:spLocks noGrp="1"/>
          </p:cNvSpPr>
          <p:nvPr>
            <p:ph type="sldNum" sz="quarter" idx="12"/>
          </p:nvPr>
        </p:nvSpPr>
        <p:spPr/>
        <p:txBody>
          <a:bodyPr/>
          <a:lstStyle/>
          <a:p>
            <a:fld id="{1C4126A1-9282-4A82-AC02-A59AF4A969C8}" type="slidenum">
              <a:rPr lang="en-US" smtClean="0"/>
              <a:t>2</a:t>
            </a:fld>
            <a:endParaRPr lang="en-US"/>
          </a:p>
        </p:txBody>
      </p:sp>
      <p:sp>
        <p:nvSpPr>
          <p:cNvPr id="7" name="TextBox 6">
            <a:extLst>
              <a:ext uri="{FF2B5EF4-FFF2-40B4-BE49-F238E27FC236}">
                <a16:creationId xmlns:a16="http://schemas.microsoft.com/office/drawing/2014/main" id="{38EF783F-9D8C-85E3-B702-4301294C69AB}"/>
              </a:ext>
            </a:extLst>
          </p:cNvPr>
          <p:cNvSpPr txBox="1"/>
          <p:nvPr/>
        </p:nvSpPr>
        <p:spPr>
          <a:xfrm>
            <a:off x="3254188" y="3419678"/>
            <a:ext cx="7488518" cy="1938992"/>
          </a:xfrm>
          <a:prstGeom prst="rect">
            <a:avLst/>
          </a:prstGeom>
          <a:noFill/>
        </p:spPr>
        <p:txBody>
          <a:bodyPr wrap="square">
            <a:spAutoFit/>
          </a:bodyPr>
          <a:lstStyle/>
          <a:p>
            <a:pPr marL="0" indent="0">
              <a:buNone/>
            </a:pPr>
            <a:r>
              <a:rPr lang="en-US" sz="2400" dirty="0">
                <a:solidFill>
                  <a:schemeClr val="bg1"/>
                </a:solidFill>
              </a:rPr>
              <a:t>The program aims to bring every Californian direct access to advanced communications services in their local communities, particularly those with lower rates of internet adoption and greater financial need. </a:t>
            </a:r>
            <a:r>
              <a:rPr lang="en-US" sz="1000" dirty="0">
                <a:solidFill>
                  <a:schemeClr val="bg1"/>
                </a:solidFill>
              </a:rPr>
              <a:t>– </a:t>
            </a:r>
            <a:r>
              <a:rPr lang="en-US" sz="1100" i="1" dirty="0">
                <a:solidFill>
                  <a:schemeClr val="bg1"/>
                </a:solidFill>
              </a:rPr>
              <a:t>California Teleconnect Fund </a:t>
            </a:r>
            <a:endParaRPr lang="en-US" sz="1000" i="1" dirty="0">
              <a:solidFill>
                <a:schemeClr val="bg1"/>
              </a:solidFill>
            </a:endParaRPr>
          </a:p>
        </p:txBody>
      </p:sp>
      <p:pic>
        <p:nvPicPr>
          <p:cNvPr id="2" name="Picture 1" descr="Logo&#10;&#10;Description automatically generated">
            <a:extLst>
              <a:ext uri="{FF2B5EF4-FFF2-40B4-BE49-F238E27FC236}">
                <a16:creationId xmlns:a16="http://schemas.microsoft.com/office/drawing/2014/main" id="{12B68620-8245-8057-B0FC-98FC13DF9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63" y="684901"/>
            <a:ext cx="5238337" cy="2085889"/>
          </a:xfrm>
          <a:prstGeom prst="rect">
            <a:avLst/>
          </a:prstGeom>
        </p:spPr>
      </p:pic>
    </p:spTree>
    <p:extLst>
      <p:ext uri="{BB962C8B-B14F-4D97-AF65-F5344CB8AC3E}">
        <p14:creationId xmlns:p14="http://schemas.microsoft.com/office/powerpoint/2010/main" val="1475296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E2EC3-83AF-DE2C-BE61-9EA52C38ED8D}"/>
              </a:ext>
            </a:extLst>
          </p:cNvPr>
          <p:cNvSpPr>
            <a:spLocks noGrp="1"/>
          </p:cNvSpPr>
          <p:nvPr>
            <p:ph type="title"/>
          </p:nvPr>
        </p:nvSpPr>
        <p:spPr>
          <a:xfrm>
            <a:off x="609599" y="356617"/>
            <a:ext cx="11207931" cy="1060704"/>
          </a:xfrm>
        </p:spPr>
        <p:txBody>
          <a:bodyPr>
            <a:noAutofit/>
          </a:bodyPr>
          <a:lstStyle/>
          <a:p>
            <a:r>
              <a:rPr lang="en-US" sz="3200" dirty="0"/>
              <a:t>The Importance of Accuracy and Completeness in Documentation </a:t>
            </a:r>
          </a:p>
        </p:txBody>
      </p:sp>
      <p:sp>
        <p:nvSpPr>
          <p:cNvPr id="3" name="Text Placeholder 2">
            <a:extLst>
              <a:ext uri="{FF2B5EF4-FFF2-40B4-BE49-F238E27FC236}">
                <a16:creationId xmlns:a16="http://schemas.microsoft.com/office/drawing/2014/main" id="{54C7FCB6-68C6-965F-7F79-F1F1A9A30A9C}"/>
              </a:ext>
            </a:extLst>
          </p:cNvPr>
          <p:cNvSpPr>
            <a:spLocks noGrp="1"/>
          </p:cNvSpPr>
          <p:nvPr>
            <p:ph type="body" idx="1"/>
          </p:nvPr>
        </p:nvSpPr>
        <p:spPr>
          <a:xfrm>
            <a:off x="609600" y="1975105"/>
            <a:ext cx="9601200" cy="4114546"/>
          </a:xfrm>
        </p:spPr>
        <p:txBody>
          <a:bodyPr/>
          <a:lstStyle/>
          <a:p>
            <a:pPr marL="342900" indent="-342900">
              <a:buFont typeface="Arial" panose="020B0604020202020204" pitchFamily="34" charset="0"/>
              <a:buChar char="•"/>
            </a:pPr>
            <a:r>
              <a:rPr lang="en-US" dirty="0">
                <a:solidFill>
                  <a:schemeClr val="tx1"/>
                </a:solidFill>
              </a:rPr>
              <a:t>All documents submitted through eCAP must be most recent and accurate</a:t>
            </a:r>
          </a:p>
          <a:p>
            <a:pPr marL="342900" indent="-342900">
              <a:buFont typeface="Arial" panose="020B0604020202020204" pitchFamily="34" charset="0"/>
              <a:buChar char="•"/>
            </a:pPr>
            <a:r>
              <a:rPr lang="en-US" dirty="0">
                <a:solidFill>
                  <a:schemeClr val="tx1"/>
                </a:solidFill>
              </a:rPr>
              <a:t>All required documentation must be completed </a:t>
            </a:r>
          </a:p>
          <a:p>
            <a:pPr marL="342900" indent="-342900">
              <a:buFont typeface="Arial" panose="020B0604020202020204" pitchFamily="34" charset="0"/>
              <a:buChar char="•"/>
            </a:pPr>
            <a:r>
              <a:rPr lang="en-US" dirty="0">
                <a:solidFill>
                  <a:schemeClr val="tx1"/>
                </a:solidFill>
              </a:rPr>
              <a:t>Submit a recertification application at least 30 days before the eligibility end date</a:t>
            </a:r>
          </a:p>
          <a:p>
            <a:pPr marL="342900" indent="-342900">
              <a:buFont typeface="Arial" panose="020B0604020202020204" pitchFamily="34" charset="0"/>
              <a:buChar char="•"/>
            </a:pPr>
            <a:r>
              <a:rPr lang="en-US" dirty="0">
                <a:solidFill>
                  <a:schemeClr val="tx1"/>
                </a:solidFill>
              </a:rPr>
              <a:t>Do not create a new eCAP account</a:t>
            </a:r>
          </a:p>
        </p:txBody>
      </p:sp>
      <p:sp>
        <p:nvSpPr>
          <p:cNvPr id="4" name="Slide Number Placeholder 3">
            <a:extLst>
              <a:ext uri="{FF2B5EF4-FFF2-40B4-BE49-F238E27FC236}">
                <a16:creationId xmlns:a16="http://schemas.microsoft.com/office/drawing/2014/main" id="{157328C0-5127-9392-6C7C-8431D6A60D52}"/>
              </a:ext>
            </a:extLst>
          </p:cNvPr>
          <p:cNvSpPr>
            <a:spLocks noGrp="1"/>
          </p:cNvSpPr>
          <p:nvPr>
            <p:ph type="sldNum" sz="quarter" idx="12"/>
          </p:nvPr>
        </p:nvSpPr>
        <p:spPr/>
        <p:txBody>
          <a:bodyPr/>
          <a:lstStyle/>
          <a:p>
            <a:fld id="{1C4126A1-9282-4A82-AC02-A59AF4A969C8}" type="slidenum">
              <a:rPr lang="en-US" smtClean="0"/>
              <a:t>20</a:t>
            </a:fld>
            <a:endParaRPr lang="en-US"/>
          </a:p>
        </p:txBody>
      </p:sp>
    </p:spTree>
    <p:extLst>
      <p:ext uri="{BB962C8B-B14F-4D97-AF65-F5344CB8AC3E}">
        <p14:creationId xmlns:p14="http://schemas.microsoft.com/office/powerpoint/2010/main" val="4157597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C2BC-B693-D604-A44B-C31BCE5AD0BB}"/>
              </a:ext>
            </a:extLst>
          </p:cNvPr>
          <p:cNvSpPr>
            <a:spLocks noGrp="1"/>
          </p:cNvSpPr>
          <p:nvPr>
            <p:ph type="title"/>
          </p:nvPr>
        </p:nvSpPr>
        <p:spPr>
          <a:xfrm>
            <a:off x="609600" y="341377"/>
            <a:ext cx="9601200" cy="1362455"/>
          </a:xfrm>
        </p:spPr>
        <p:txBody>
          <a:bodyPr>
            <a:normAutofit/>
          </a:bodyPr>
          <a:lstStyle/>
          <a:p>
            <a:r>
              <a:rPr lang="en-US" sz="3200" dirty="0"/>
              <a:t>Highlight Importance of Keeping Contact Information updated in eCAP</a:t>
            </a:r>
          </a:p>
        </p:txBody>
      </p:sp>
      <p:sp>
        <p:nvSpPr>
          <p:cNvPr id="3" name="Text Placeholder 2">
            <a:extLst>
              <a:ext uri="{FF2B5EF4-FFF2-40B4-BE49-F238E27FC236}">
                <a16:creationId xmlns:a16="http://schemas.microsoft.com/office/drawing/2014/main" id="{402B8B5F-C048-F37D-8E01-FFF770D21D93}"/>
              </a:ext>
            </a:extLst>
          </p:cNvPr>
          <p:cNvSpPr>
            <a:spLocks noGrp="1"/>
          </p:cNvSpPr>
          <p:nvPr>
            <p:ph type="body" idx="1"/>
          </p:nvPr>
        </p:nvSpPr>
        <p:spPr>
          <a:xfrm>
            <a:off x="609600" y="2049128"/>
            <a:ext cx="9601200" cy="3657346"/>
          </a:xfrm>
        </p:spPr>
        <p:txBody>
          <a:bodyPr/>
          <a:lstStyle/>
          <a:p>
            <a:pPr marL="342900" indent="-342900">
              <a:buFont typeface="Arial" panose="020B0604020202020204" pitchFamily="34" charset="0"/>
              <a:buChar char="•"/>
            </a:pPr>
            <a:r>
              <a:rPr lang="en-US" dirty="0">
                <a:solidFill>
                  <a:schemeClr val="tx1"/>
                </a:solidFill>
              </a:rPr>
              <a:t>Organizations must maintain current email address </a:t>
            </a:r>
          </a:p>
          <a:p>
            <a:pPr marL="342900" indent="-342900">
              <a:buFont typeface="Arial" panose="020B0604020202020204" pitchFamily="34" charset="0"/>
              <a:buChar char="•"/>
            </a:pPr>
            <a:r>
              <a:rPr lang="en-US" dirty="0">
                <a:solidFill>
                  <a:schemeClr val="tx1"/>
                </a:solidFill>
              </a:rPr>
              <a:t>Recertify eligibility through eCAP</a:t>
            </a:r>
          </a:p>
          <a:p>
            <a:pPr marL="342900" indent="-342900">
              <a:buFont typeface="Arial" panose="020B0604020202020204" pitchFamily="34" charset="0"/>
              <a:buChar char="•"/>
            </a:pPr>
            <a:r>
              <a:rPr lang="en-US" dirty="0">
                <a:solidFill>
                  <a:schemeClr val="tx1"/>
                </a:solidFill>
              </a:rPr>
              <a:t>Receive recertification notifications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8BA5DE4A-6672-57D3-AA34-8D9CFB20A4FF}"/>
              </a:ext>
            </a:extLst>
          </p:cNvPr>
          <p:cNvSpPr>
            <a:spLocks noGrp="1"/>
          </p:cNvSpPr>
          <p:nvPr>
            <p:ph type="sldNum" sz="quarter" idx="12"/>
          </p:nvPr>
        </p:nvSpPr>
        <p:spPr/>
        <p:txBody>
          <a:bodyPr/>
          <a:lstStyle/>
          <a:p>
            <a:fld id="{1C4126A1-9282-4A82-AC02-A59AF4A969C8}" type="slidenum">
              <a:rPr lang="en-US" smtClean="0"/>
              <a:t>21</a:t>
            </a:fld>
            <a:endParaRPr lang="en-US"/>
          </a:p>
        </p:txBody>
      </p:sp>
    </p:spTree>
    <p:extLst>
      <p:ext uri="{BB962C8B-B14F-4D97-AF65-F5344CB8AC3E}">
        <p14:creationId xmlns:p14="http://schemas.microsoft.com/office/powerpoint/2010/main" val="724105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755B-002F-240A-6B50-1960D6E8B24F}"/>
              </a:ext>
            </a:extLst>
          </p:cNvPr>
          <p:cNvSpPr>
            <a:spLocks noGrp="1"/>
          </p:cNvSpPr>
          <p:nvPr>
            <p:ph type="title"/>
          </p:nvPr>
        </p:nvSpPr>
        <p:spPr>
          <a:xfrm>
            <a:off x="609599" y="419781"/>
            <a:ext cx="10972800" cy="1009650"/>
          </a:xfrm>
        </p:spPr>
        <p:txBody>
          <a:bodyPr/>
          <a:lstStyle/>
          <a:p>
            <a:r>
              <a:rPr lang="en-US" sz="3500" dirty="0"/>
              <a:t>CTF Outreach Efforts – Administrative Letter No. 31</a:t>
            </a:r>
          </a:p>
        </p:txBody>
      </p:sp>
      <p:sp>
        <p:nvSpPr>
          <p:cNvPr id="3" name="Content Placeholder 2">
            <a:extLst>
              <a:ext uri="{FF2B5EF4-FFF2-40B4-BE49-F238E27FC236}">
                <a16:creationId xmlns:a16="http://schemas.microsoft.com/office/drawing/2014/main" id="{F8A07998-7D8C-F39F-D0FE-EB0E2F9087A1}"/>
              </a:ext>
            </a:extLst>
          </p:cNvPr>
          <p:cNvSpPr>
            <a:spLocks noGrp="1"/>
          </p:cNvSpPr>
          <p:nvPr>
            <p:ph idx="1"/>
          </p:nvPr>
        </p:nvSpPr>
        <p:spPr>
          <a:xfrm>
            <a:off x="609599" y="1898032"/>
            <a:ext cx="10972800" cy="3808667"/>
          </a:xfrm>
        </p:spPr>
        <p:txBody>
          <a:bodyPr/>
          <a:lstStyle/>
          <a:p>
            <a:r>
              <a:rPr lang="en-US" dirty="0"/>
              <a:t>The letter was sent out to carriers on September 1,2023.</a:t>
            </a:r>
          </a:p>
          <a:p>
            <a:r>
              <a:rPr lang="en-US" dirty="0"/>
              <a:t>Collect participant contact information </a:t>
            </a:r>
          </a:p>
          <a:p>
            <a:r>
              <a:rPr lang="en-US" dirty="0"/>
              <a:t>A template to carrier</a:t>
            </a:r>
          </a:p>
          <a:p>
            <a:r>
              <a:rPr lang="en-US" dirty="0"/>
              <a:t>90 calendar days to submitted to CTF </a:t>
            </a:r>
          </a:p>
        </p:txBody>
      </p:sp>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lstStyle/>
          <a:p>
            <a:fld id="{1C4126A1-9282-4A82-AC02-A59AF4A969C8}" type="slidenum">
              <a:rPr lang="en-US" smtClean="0"/>
              <a:t>22</a:t>
            </a:fld>
            <a:endParaRPr lang="en-US"/>
          </a:p>
        </p:txBody>
      </p:sp>
    </p:spTree>
    <p:extLst>
      <p:ext uri="{BB962C8B-B14F-4D97-AF65-F5344CB8AC3E}">
        <p14:creationId xmlns:p14="http://schemas.microsoft.com/office/powerpoint/2010/main" val="3804757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CFE2842-5460-B6BE-B6F6-87EF5F04104D}"/>
              </a:ext>
            </a:extLst>
          </p:cNvPr>
          <p:cNvSpPr>
            <a:spLocks noGrp="1"/>
          </p:cNvSpPr>
          <p:nvPr>
            <p:ph type="title"/>
          </p:nvPr>
        </p:nvSpPr>
        <p:spPr>
          <a:xfrm>
            <a:off x="609600" y="307086"/>
            <a:ext cx="4162425" cy="1600200"/>
          </a:xfrm>
        </p:spPr>
        <p:txBody>
          <a:bodyPr/>
          <a:lstStyle/>
          <a:p>
            <a:r>
              <a:rPr lang="en-US" sz="3600" dirty="0"/>
              <a:t>Recertification Notices </a:t>
            </a:r>
          </a:p>
        </p:txBody>
      </p:sp>
      <p:sp>
        <p:nvSpPr>
          <p:cNvPr id="11" name="Text Placeholder 3">
            <a:extLst>
              <a:ext uri="{FF2B5EF4-FFF2-40B4-BE49-F238E27FC236}">
                <a16:creationId xmlns:a16="http://schemas.microsoft.com/office/drawing/2014/main" id="{91C63AB6-3465-7DD5-4BFB-960A058E742C}"/>
              </a:ext>
            </a:extLst>
          </p:cNvPr>
          <p:cNvSpPr>
            <a:spLocks noGrp="1"/>
          </p:cNvSpPr>
          <p:nvPr>
            <p:ph type="body" sz="half" idx="2"/>
          </p:nvPr>
        </p:nvSpPr>
        <p:spPr>
          <a:xfrm>
            <a:off x="512064" y="2224419"/>
            <a:ext cx="4700016" cy="3724182"/>
          </a:xfrm>
        </p:spPr>
        <p:txBody>
          <a:bodyPr/>
          <a:lstStyle/>
          <a:p>
            <a:pPr marL="342900" indent="-342900">
              <a:buFont typeface="Arial" panose="020B0604020202020204" pitchFamily="34" charset="0"/>
              <a:buChar char="•"/>
            </a:pPr>
            <a:r>
              <a:rPr lang="en-US" sz="2000" dirty="0"/>
              <a:t>This is a sample of the first  recertification notices.</a:t>
            </a:r>
          </a:p>
          <a:p>
            <a:pPr marL="342900" indent="-342900">
              <a:buFont typeface="Arial" panose="020B0604020202020204" pitchFamily="34" charset="0"/>
              <a:buChar char="•"/>
            </a:pPr>
            <a:r>
              <a:rPr lang="en-US" sz="2000" dirty="0"/>
              <a:t>The first notice is sent out to the participants 120 days prior to the eligibility end date. </a:t>
            </a:r>
          </a:p>
          <a:p>
            <a:pPr marL="342900" indent="-342900">
              <a:buFont typeface="Arial" panose="020B0604020202020204" pitchFamily="34" charset="0"/>
              <a:buChar char="•"/>
            </a:pPr>
            <a:r>
              <a:rPr lang="en-US" sz="2000" dirty="0"/>
              <a:t>A second notice is sent 60 days priors to eligibility end date.</a:t>
            </a:r>
          </a:p>
          <a:p>
            <a:pPr marL="342900" indent="-342900">
              <a:buFont typeface="Arial" panose="020B0604020202020204" pitchFamily="34" charset="0"/>
              <a:buChar char="•"/>
            </a:pPr>
            <a:r>
              <a:rPr lang="en-US" sz="2000" dirty="0"/>
              <a:t>A third and final notice is sent 30 days prior to eligibility end date.</a:t>
            </a:r>
          </a:p>
        </p:txBody>
      </p:sp>
      <p:sp>
        <p:nvSpPr>
          <p:cNvPr id="2" name="Slide Number Placeholder 1">
            <a:extLst>
              <a:ext uri="{FF2B5EF4-FFF2-40B4-BE49-F238E27FC236}">
                <a16:creationId xmlns:a16="http://schemas.microsoft.com/office/drawing/2014/main" id="{EEC06986-7699-BC8E-14E4-52C860269B42}"/>
              </a:ext>
            </a:extLst>
          </p:cNvPr>
          <p:cNvSpPr>
            <a:spLocks noGrp="1"/>
          </p:cNvSpPr>
          <p:nvPr>
            <p:ph type="sldNum" sz="quarter" idx="12"/>
          </p:nvPr>
        </p:nvSpPr>
        <p:spPr/>
        <p:txBody>
          <a:bodyPr anchor="t">
            <a:normAutofit/>
          </a:bodyPr>
          <a:lstStyle/>
          <a:p>
            <a:pPr>
              <a:spcAft>
                <a:spcPts val="600"/>
              </a:spcAft>
            </a:pPr>
            <a:fld id="{1C4126A1-9282-4A82-AC02-A59AF4A969C8}" type="slidenum">
              <a:rPr lang="en-US" smtClean="0"/>
              <a:pPr>
                <a:spcAft>
                  <a:spcPts val="600"/>
                </a:spcAft>
              </a:pPr>
              <a:t>23</a:t>
            </a:fld>
            <a:endParaRPr lang="en-US"/>
          </a:p>
        </p:txBody>
      </p:sp>
      <p:pic>
        <p:nvPicPr>
          <p:cNvPr id="5" name="Picture 4">
            <a:extLst>
              <a:ext uri="{FF2B5EF4-FFF2-40B4-BE49-F238E27FC236}">
                <a16:creationId xmlns:a16="http://schemas.microsoft.com/office/drawing/2014/main" id="{0DC826DB-C2BD-891A-B581-347A1D3CBDF3}"/>
              </a:ext>
            </a:extLst>
          </p:cNvPr>
          <p:cNvPicPr>
            <a:picLocks noChangeAspect="1"/>
          </p:cNvPicPr>
          <p:nvPr/>
        </p:nvPicPr>
        <p:blipFill>
          <a:blip r:embed="rId3"/>
          <a:stretch>
            <a:fillRect/>
          </a:stretch>
        </p:blipFill>
        <p:spPr>
          <a:xfrm>
            <a:off x="6096000" y="307086"/>
            <a:ext cx="5143500" cy="5905500"/>
          </a:xfrm>
          <a:prstGeom prst="rect">
            <a:avLst/>
          </a:prstGeom>
          <a:effectLst>
            <a:outerShdw blurRad="50800" dist="304800" dir="2700000" sx="94000" sy="94000" algn="ctr" rotWithShape="0">
              <a:srgbClr val="000000">
                <a:alpha val="43137"/>
              </a:srgbClr>
            </a:outerShdw>
            <a:softEdge rad="50800"/>
          </a:effectLst>
        </p:spPr>
      </p:pic>
      <p:sp>
        <p:nvSpPr>
          <p:cNvPr id="7" name="Arrow: Right 6">
            <a:extLst>
              <a:ext uri="{FF2B5EF4-FFF2-40B4-BE49-F238E27FC236}">
                <a16:creationId xmlns:a16="http://schemas.microsoft.com/office/drawing/2014/main" id="{2A8D2706-E3F4-FFCF-0D64-E3FAB5651234}"/>
              </a:ext>
            </a:extLst>
          </p:cNvPr>
          <p:cNvSpPr/>
          <p:nvPr/>
        </p:nvSpPr>
        <p:spPr>
          <a:xfrm>
            <a:off x="609600" y="2014153"/>
            <a:ext cx="3157728" cy="207839"/>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846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r>
              <a:rPr lang="en-US" sz="3600" dirty="0"/>
              <a:t>CTF- Application Deficiencies </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24</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1518720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755B-002F-240A-6B50-1960D6E8B24F}"/>
              </a:ext>
            </a:extLst>
          </p:cNvPr>
          <p:cNvSpPr>
            <a:spLocks noGrp="1"/>
          </p:cNvSpPr>
          <p:nvPr>
            <p:ph type="title"/>
          </p:nvPr>
        </p:nvSpPr>
        <p:spPr>
          <a:xfrm>
            <a:off x="609599" y="419781"/>
            <a:ext cx="10972800" cy="1009650"/>
          </a:xfrm>
        </p:spPr>
        <p:txBody>
          <a:bodyPr/>
          <a:lstStyle/>
          <a:p>
            <a:pPr algn="ctr"/>
            <a:r>
              <a:rPr lang="en-US" sz="3200" dirty="0"/>
              <a:t>Deficiencies and Delays</a:t>
            </a:r>
            <a:endParaRPr lang="en-US" sz="3500" dirty="0"/>
          </a:p>
        </p:txBody>
      </p:sp>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lstStyle/>
          <a:p>
            <a:fld id="{1C4126A1-9282-4A82-AC02-A59AF4A969C8}" type="slidenum">
              <a:rPr lang="en-US" smtClean="0"/>
              <a:t>25</a:t>
            </a:fld>
            <a:endParaRPr lang="en-US"/>
          </a:p>
        </p:txBody>
      </p:sp>
      <p:graphicFrame>
        <p:nvGraphicFramePr>
          <p:cNvPr id="5" name="Content Placeholder 5">
            <a:extLst>
              <a:ext uri="{FF2B5EF4-FFF2-40B4-BE49-F238E27FC236}">
                <a16:creationId xmlns:a16="http://schemas.microsoft.com/office/drawing/2014/main" id="{F2B0189A-9C0F-9D7F-63B9-C74AFE747187}"/>
              </a:ext>
            </a:extLst>
          </p:cNvPr>
          <p:cNvGraphicFramePr>
            <a:graphicFrameLocks/>
          </p:cNvGraphicFramePr>
          <p:nvPr>
            <p:extLst>
              <p:ext uri="{D42A27DB-BD31-4B8C-83A1-F6EECF244321}">
                <p14:modId xmlns:p14="http://schemas.microsoft.com/office/powerpoint/2010/main" val="1948070742"/>
              </p:ext>
            </p:extLst>
          </p:nvPr>
        </p:nvGraphicFramePr>
        <p:xfrm>
          <a:off x="496389" y="1522593"/>
          <a:ext cx="10972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883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755B-002F-240A-6B50-1960D6E8B24F}"/>
              </a:ext>
            </a:extLst>
          </p:cNvPr>
          <p:cNvSpPr>
            <a:spLocks noGrp="1"/>
          </p:cNvSpPr>
          <p:nvPr>
            <p:ph type="title"/>
          </p:nvPr>
        </p:nvSpPr>
        <p:spPr>
          <a:xfrm>
            <a:off x="609599" y="419781"/>
            <a:ext cx="10972800" cy="1009650"/>
          </a:xfrm>
        </p:spPr>
        <p:txBody>
          <a:bodyPr/>
          <a:lstStyle/>
          <a:p>
            <a:pPr algn="ctr"/>
            <a:r>
              <a:rPr lang="en-US" sz="3200" dirty="0"/>
              <a:t>Deficiencies and Delays </a:t>
            </a:r>
            <a:r>
              <a:rPr lang="en-US" sz="3200" dirty="0" err="1"/>
              <a:t>Con’t</a:t>
            </a:r>
            <a:endParaRPr lang="en-US" sz="3500" dirty="0"/>
          </a:p>
        </p:txBody>
      </p:sp>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lstStyle/>
          <a:p>
            <a:fld id="{1C4126A1-9282-4A82-AC02-A59AF4A969C8}" type="slidenum">
              <a:rPr lang="en-US" smtClean="0"/>
              <a:t>26</a:t>
            </a:fld>
            <a:endParaRPr lang="en-US"/>
          </a:p>
        </p:txBody>
      </p:sp>
      <p:graphicFrame>
        <p:nvGraphicFramePr>
          <p:cNvPr id="3" name="Content Placeholder 4">
            <a:extLst>
              <a:ext uri="{FF2B5EF4-FFF2-40B4-BE49-F238E27FC236}">
                <a16:creationId xmlns:a16="http://schemas.microsoft.com/office/drawing/2014/main" id="{2513E292-B3C1-D7D2-1FFA-529621E9B1F5}"/>
              </a:ext>
            </a:extLst>
          </p:cNvPr>
          <p:cNvGraphicFramePr>
            <a:graphicFrameLocks noGrp="1"/>
          </p:cNvGraphicFramePr>
          <p:nvPr>
            <p:ph idx="1"/>
            <p:extLst>
              <p:ext uri="{D42A27DB-BD31-4B8C-83A1-F6EECF244321}">
                <p14:modId xmlns:p14="http://schemas.microsoft.com/office/powerpoint/2010/main" val="3329627099"/>
              </p:ext>
            </p:extLst>
          </p:nvPr>
        </p:nvGraphicFramePr>
        <p:xfrm>
          <a:off x="609599" y="1529533"/>
          <a:ext cx="10972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175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405653" y="4283957"/>
            <a:ext cx="11380694" cy="2116843"/>
          </a:xfrm>
        </p:spPr>
        <p:txBody>
          <a:bodyPr>
            <a:noAutofit/>
          </a:bodyPr>
          <a:lstStyle/>
          <a:p>
            <a:r>
              <a:rPr lang="en-US" sz="3600" dirty="0"/>
              <a:t>Getting Ahead of CTF Application Deficiencies</a:t>
            </a:r>
          </a:p>
          <a:p>
            <a:r>
              <a:rPr lang="en-US" sz="3600" dirty="0"/>
              <a:t>Qualifying Services Worksheet</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27</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4115232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755B-002F-240A-6B50-1960D6E8B24F}"/>
              </a:ext>
            </a:extLst>
          </p:cNvPr>
          <p:cNvSpPr>
            <a:spLocks noGrp="1"/>
          </p:cNvSpPr>
          <p:nvPr>
            <p:ph type="title"/>
          </p:nvPr>
        </p:nvSpPr>
        <p:spPr>
          <a:xfrm>
            <a:off x="609599" y="419781"/>
            <a:ext cx="10972800" cy="1009650"/>
          </a:xfrm>
        </p:spPr>
        <p:txBody>
          <a:bodyPr/>
          <a:lstStyle/>
          <a:p>
            <a:pPr algn="ctr"/>
            <a:r>
              <a:rPr lang="en-US" sz="3200" dirty="0"/>
              <a:t>Purpose of Qualifying Services Worksheet</a:t>
            </a:r>
            <a:endParaRPr lang="en-US" sz="3500" dirty="0"/>
          </a:p>
        </p:txBody>
      </p:sp>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lstStyle/>
          <a:p>
            <a:fld id="{1C4126A1-9282-4A82-AC02-A59AF4A969C8}" type="slidenum">
              <a:rPr lang="en-US" smtClean="0"/>
              <a:t>28</a:t>
            </a:fld>
            <a:endParaRPr lang="en-US"/>
          </a:p>
        </p:txBody>
      </p:sp>
      <p:graphicFrame>
        <p:nvGraphicFramePr>
          <p:cNvPr id="7" name="Content Placeholder 7">
            <a:extLst>
              <a:ext uri="{FF2B5EF4-FFF2-40B4-BE49-F238E27FC236}">
                <a16:creationId xmlns:a16="http://schemas.microsoft.com/office/drawing/2014/main" id="{03B5F7F0-8970-B780-0BB3-82DEFD696015}"/>
              </a:ext>
            </a:extLst>
          </p:cNvPr>
          <p:cNvGraphicFramePr>
            <a:graphicFrameLocks noGrp="1"/>
          </p:cNvGraphicFramePr>
          <p:nvPr>
            <p:ph sz="half" idx="1"/>
            <p:extLst>
              <p:ext uri="{D42A27DB-BD31-4B8C-83A1-F6EECF244321}">
                <p14:modId xmlns:p14="http://schemas.microsoft.com/office/powerpoint/2010/main" val="3709708042"/>
              </p:ext>
            </p:extLst>
          </p:nvPr>
        </p:nvGraphicFramePr>
        <p:xfrm>
          <a:off x="518650" y="1631678"/>
          <a:ext cx="1115469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9372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755B-002F-240A-6B50-1960D6E8B24F}"/>
              </a:ext>
            </a:extLst>
          </p:cNvPr>
          <p:cNvSpPr>
            <a:spLocks noGrp="1"/>
          </p:cNvSpPr>
          <p:nvPr>
            <p:ph type="title"/>
          </p:nvPr>
        </p:nvSpPr>
        <p:spPr>
          <a:xfrm>
            <a:off x="609599" y="285769"/>
            <a:ext cx="10972800" cy="823307"/>
          </a:xfrm>
        </p:spPr>
        <p:txBody>
          <a:bodyPr/>
          <a:lstStyle/>
          <a:p>
            <a:pPr algn="ctr"/>
            <a:r>
              <a:rPr lang="en-US" sz="3200" dirty="0"/>
              <a:t>How To Fill Out The Worksheet Accurately</a:t>
            </a:r>
            <a:endParaRPr lang="en-US" sz="3500" dirty="0"/>
          </a:p>
        </p:txBody>
      </p:sp>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lstStyle/>
          <a:p>
            <a:fld id="{1C4126A1-9282-4A82-AC02-A59AF4A969C8}" type="slidenum">
              <a:rPr lang="en-US" smtClean="0"/>
              <a:t>29</a:t>
            </a:fld>
            <a:endParaRPr lang="en-US"/>
          </a:p>
        </p:txBody>
      </p:sp>
      <p:pic>
        <p:nvPicPr>
          <p:cNvPr id="6" name="Picture 5">
            <a:extLst>
              <a:ext uri="{FF2B5EF4-FFF2-40B4-BE49-F238E27FC236}">
                <a16:creationId xmlns:a16="http://schemas.microsoft.com/office/drawing/2014/main" id="{FB8DBA85-CBDF-2C32-B1F2-E851DEE083C7}"/>
              </a:ext>
            </a:extLst>
          </p:cNvPr>
          <p:cNvPicPr>
            <a:picLocks noChangeAspect="1"/>
          </p:cNvPicPr>
          <p:nvPr/>
        </p:nvPicPr>
        <p:blipFill>
          <a:blip r:embed="rId2"/>
          <a:stretch>
            <a:fillRect/>
          </a:stretch>
        </p:blipFill>
        <p:spPr>
          <a:xfrm>
            <a:off x="448940" y="1192778"/>
            <a:ext cx="11294119" cy="5473633"/>
          </a:xfrm>
          <a:prstGeom prst="rect">
            <a:avLst/>
          </a:prstGeom>
        </p:spPr>
      </p:pic>
    </p:spTree>
    <p:extLst>
      <p:ext uri="{BB962C8B-B14F-4D97-AF65-F5344CB8AC3E}">
        <p14:creationId xmlns:p14="http://schemas.microsoft.com/office/powerpoint/2010/main" val="423740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9568-CCA0-35B1-A951-8F8AAF447829}"/>
              </a:ext>
            </a:extLst>
          </p:cNvPr>
          <p:cNvSpPr>
            <a:spLocks noGrp="1"/>
          </p:cNvSpPr>
          <p:nvPr>
            <p:ph type="title"/>
          </p:nvPr>
        </p:nvSpPr>
        <p:spPr>
          <a:xfrm>
            <a:off x="609600" y="365125"/>
            <a:ext cx="10972800" cy="1442410"/>
          </a:xfrm>
        </p:spPr>
        <p:txBody>
          <a:bodyPr/>
          <a:lstStyle/>
          <a:p>
            <a:pPr algn="ctr"/>
            <a:r>
              <a:rPr lang="en-US" dirty="0"/>
              <a:t>California Teleconnect Fund Application Recertification</a:t>
            </a:r>
          </a:p>
        </p:txBody>
      </p:sp>
      <p:sp>
        <p:nvSpPr>
          <p:cNvPr id="3" name="Content Placeholder 2">
            <a:extLst>
              <a:ext uri="{FF2B5EF4-FFF2-40B4-BE49-F238E27FC236}">
                <a16:creationId xmlns:a16="http://schemas.microsoft.com/office/drawing/2014/main" id="{AD4A6895-18EA-47F0-D02B-2B7F0074763B}"/>
              </a:ext>
            </a:extLst>
          </p:cNvPr>
          <p:cNvSpPr>
            <a:spLocks noGrp="1"/>
          </p:cNvSpPr>
          <p:nvPr>
            <p:ph sz="half" idx="1"/>
          </p:nvPr>
        </p:nvSpPr>
        <p:spPr>
          <a:xfrm>
            <a:off x="609600" y="1401939"/>
            <a:ext cx="10590306" cy="4546615"/>
          </a:xfrm>
        </p:spPr>
        <p:txBody>
          <a:bodyPr/>
          <a:lstStyle/>
          <a:p>
            <a:pPr marL="0" indent="0" algn="ctr">
              <a:buNone/>
            </a:pPr>
            <a:endParaRPr lang="en-US" b="1" dirty="0"/>
          </a:p>
          <a:p>
            <a:pPr marL="0" indent="0" algn="ctr">
              <a:buNone/>
            </a:pPr>
            <a:endParaRPr lang="en-US" dirty="0"/>
          </a:p>
          <a:p>
            <a:r>
              <a:rPr lang="en-US" dirty="0"/>
              <a:t>To conform with program rules</a:t>
            </a:r>
          </a:p>
          <a:p>
            <a:pPr>
              <a:buFont typeface="Wingdings" panose="05000000000000000000" pitchFamily="2" charset="2"/>
              <a:buChar char="v"/>
            </a:pPr>
            <a:endParaRPr lang="en-US" dirty="0"/>
          </a:p>
          <a:p>
            <a:r>
              <a:rPr lang="en-US" dirty="0"/>
              <a:t>To ensure that participants have updated their contact information and are still active in CTF</a:t>
            </a:r>
          </a:p>
          <a:p>
            <a:pPr>
              <a:buFont typeface="Wingdings" panose="05000000000000000000" pitchFamily="2" charset="2"/>
              <a:buChar char="v"/>
            </a:pPr>
            <a:endParaRPr lang="en-US" dirty="0"/>
          </a:p>
          <a:p>
            <a:r>
              <a:rPr lang="en-US" dirty="0"/>
              <a:t>To ensure all participants are eligible to receive the CTF discount</a:t>
            </a:r>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
        <p:nvSpPr>
          <p:cNvPr id="5" name="Slide Number Placeholder 4">
            <a:extLst>
              <a:ext uri="{FF2B5EF4-FFF2-40B4-BE49-F238E27FC236}">
                <a16:creationId xmlns:a16="http://schemas.microsoft.com/office/drawing/2014/main" id="{177AC197-3B59-76E4-F111-B183924CEE6F}"/>
              </a:ext>
            </a:extLst>
          </p:cNvPr>
          <p:cNvSpPr>
            <a:spLocks noGrp="1"/>
          </p:cNvSpPr>
          <p:nvPr>
            <p:ph type="sldNum" sz="quarter" idx="12"/>
          </p:nvPr>
        </p:nvSpPr>
        <p:spPr/>
        <p:txBody>
          <a:bodyPr/>
          <a:lstStyle/>
          <a:p>
            <a:fld id="{1C4126A1-9282-4A82-AC02-A59AF4A969C8}" type="slidenum">
              <a:rPr lang="en-US" smtClean="0"/>
              <a:t>3</a:t>
            </a:fld>
            <a:endParaRPr lang="en-US"/>
          </a:p>
        </p:txBody>
      </p:sp>
    </p:spTree>
    <p:extLst>
      <p:ext uri="{BB962C8B-B14F-4D97-AF65-F5344CB8AC3E}">
        <p14:creationId xmlns:p14="http://schemas.microsoft.com/office/powerpoint/2010/main" val="2751341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755B-002F-240A-6B50-1960D6E8B24F}"/>
              </a:ext>
            </a:extLst>
          </p:cNvPr>
          <p:cNvSpPr>
            <a:spLocks noGrp="1"/>
          </p:cNvSpPr>
          <p:nvPr>
            <p:ph type="title"/>
          </p:nvPr>
        </p:nvSpPr>
        <p:spPr>
          <a:xfrm>
            <a:off x="609599" y="419781"/>
            <a:ext cx="10972800" cy="877796"/>
          </a:xfrm>
        </p:spPr>
        <p:txBody>
          <a:bodyPr/>
          <a:lstStyle/>
          <a:p>
            <a:pPr algn="ctr"/>
            <a:r>
              <a:rPr lang="en-US" sz="3200" dirty="0"/>
              <a:t>How To Fill Out The Worksheet </a:t>
            </a:r>
            <a:r>
              <a:rPr lang="en-US" sz="3200" dirty="0" err="1"/>
              <a:t>Con’t</a:t>
            </a:r>
            <a:endParaRPr lang="en-US" sz="3500" dirty="0"/>
          </a:p>
        </p:txBody>
      </p:sp>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lstStyle/>
          <a:p>
            <a:fld id="{1C4126A1-9282-4A82-AC02-A59AF4A969C8}" type="slidenum">
              <a:rPr lang="en-US" smtClean="0"/>
              <a:t>30</a:t>
            </a:fld>
            <a:endParaRPr lang="en-US"/>
          </a:p>
        </p:txBody>
      </p:sp>
      <p:pic>
        <p:nvPicPr>
          <p:cNvPr id="6" name="Content Placeholder 6">
            <a:extLst>
              <a:ext uri="{FF2B5EF4-FFF2-40B4-BE49-F238E27FC236}">
                <a16:creationId xmlns:a16="http://schemas.microsoft.com/office/drawing/2014/main" id="{86DCCCAE-2F4F-AE57-4F25-A6FAE898F944}"/>
              </a:ext>
            </a:extLst>
          </p:cNvPr>
          <p:cNvPicPr>
            <a:picLocks noGrp="1" noChangeAspect="1"/>
          </p:cNvPicPr>
          <p:nvPr>
            <p:ph sz="half" idx="1"/>
          </p:nvPr>
        </p:nvPicPr>
        <p:blipFill>
          <a:blip r:embed="rId2"/>
          <a:stretch>
            <a:fillRect/>
          </a:stretch>
        </p:blipFill>
        <p:spPr>
          <a:xfrm>
            <a:off x="1299972" y="1391782"/>
            <a:ext cx="9348216" cy="4878389"/>
          </a:xfrm>
        </p:spPr>
      </p:pic>
    </p:spTree>
    <p:extLst>
      <p:ext uri="{BB962C8B-B14F-4D97-AF65-F5344CB8AC3E}">
        <p14:creationId xmlns:p14="http://schemas.microsoft.com/office/powerpoint/2010/main" val="4243208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1755B-002F-240A-6B50-1960D6E8B24F}"/>
              </a:ext>
            </a:extLst>
          </p:cNvPr>
          <p:cNvSpPr>
            <a:spLocks noGrp="1"/>
          </p:cNvSpPr>
          <p:nvPr>
            <p:ph type="title"/>
          </p:nvPr>
        </p:nvSpPr>
        <p:spPr>
          <a:xfrm>
            <a:off x="609599" y="419781"/>
            <a:ext cx="10972800" cy="747168"/>
          </a:xfrm>
        </p:spPr>
        <p:txBody>
          <a:bodyPr/>
          <a:lstStyle/>
          <a:p>
            <a:pPr algn="ctr"/>
            <a:r>
              <a:rPr lang="en-US" sz="3200" dirty="0"/>
              <a:t>Common Qualifying Services</a:t>
            </a:r>
            <a:endParaRPr lang="en-US" sz="3500" dirty="0"/>
          </a:p>
        </p:txBody>
      </p:sp>
      <p:sp>
        <p:nvSpPr>
          <p:cNvPr id="4" name="Slide Number Placeholder 3">
            <a:extLst>
              <a:ext uri="{FF2B5EF4-FFF2-40B4-BE49-F238E27FC236}">
                <a16:creationId xmlns:a16="http://schemas.microsoft.com/office/drawing/2014/main" id="{D880F5DA-7633-71AB-3BC3-C469D7D11938}"/>
              </a:ext>
            </a:extLst>
          </p:cNvPr>
          <p:cNvSpPr>
            <a:spLocks noGrp="1"/>
          </p:cNvSpPr>
          <p:nvPr>
            <p:ph type="sldNum" sz="quarter" idx="12"/>
          </p:nvPr>
        </p:nvSpPr>
        <p:spPr/>
        <p:txBody>
          <a:bodyPr/>
          <a:lstStyle/>
          <a:p>
            <a:fld id="{1C4126A1-9282-4A82-AC02-A59AF4A969C8}" type="slidenum">
              <a:rPr lang="en-US" smtClean="0"/>
              <a:t>31</a:t>
            </a:fld>
            <a:endParaRPr lang="en-US"/>
          </a:p>
        </p:txBody>
      </p:sp>
      <p:graphicFrame>
        <p:nvGraphicFramePr>
          <p:cNvPr id="7" name="Content Placeholder 2">
            <a:extLst>
              <a:ext uri="{FF2B5EF4-FFF2-40B4-BE49-F238E27FC236}">
                <a16:creationId xmlns:a16="http://schemas.microsoft.com/office/drawing/2014/main" id="{CD73D45E-B1FF-3BBD-9318-8507099B1FB2}"/>
              </a:ext>
            </a:extLst>
          </p:cNvPr>
          <p:cNvGraphicFramePr>
            <a:graphicFrameLocks/>
          </p:cNvGraphicFramePr>
          <p:nvPr>
            <p:extLst>
              <p:ext uri="{D42A27DB-BD31-4B8C-83A1-F6EECF244321}">
                <p14:modId xmlns:p14="http://schemas.microsoft.com/office/powerpoint/2010/main" val="4205894172"/>
              </p:ext>
            </p:extLst>
          </p:nvPr>
        </p:nvGraphicFramePr>
        <p:xfrm>
          <a:off x="1105988" y="1278475"/>
          <a:ext cx="9316066" cy="4826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882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r>
              <a:rPr lang="en-US" sz="3600" dirty="0"/>
              <a:t>CTF – Recertification Determination</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32</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1251835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18A1BB3-7AED-1B05-F684-8163A9E349A2}"/>
              </a:ext>
            </a:extLst>
          </p:cNvPr>
          <p:cNvSpPr>
            <a:spLocks noGrp="1"/>
          </p:cNvSpPr>
          <p:nvPr>
            <p:ph type="title"/>
          </p:nvPr>
        </p:nvSpPr>
        <p:spPr>
          <a:xfrm>
            <a:off x="1219200" y="457200"/>
            <a:ext cx="9980706" cy="1235413"/>
          </a:xfrm>
        </p:spPr>
        <p:txBody>
          <a:bodyPr anchor="b">
            <a:normAutofit/>
          </a:bodyPr>
          <a:lstStyle/>
          <a:p>
            <a:pPr algn="ctr"/>
            <a:r>
              <a:rPr lang="en-US" dirty="0"/>
              <a:t>Recertification Review Process</a:t>
            </a:r>
            <a:br>
              <a:rPr lang="en-US" dirty="0"/>
            </a:br>
            <a:endParaRPr lang="en-US" dirty="0"/>
          </a:p>
        </p:txBody>
      </p:sp>
      <p:sp>
        <p:nvSpPr>
          <p:cNvPr id="18" name="Slide Number Placeholder 4">
            <a:extLst>
              <a:ext uri="{FF2B5EF4-FFF2-40B4-BE49-F238E27FC236}">
                <a16:creationId xmlns:a16="http://schemas.microsoft.com/office/drawing/2014/main" id="{37CC6FE4-CDF2-C73B-0DA5-297100115D13}"/>
              </a:ext>
            </a:extLst>
          </p:cNvPr>
          <p:cNvSpPr>
            <a:spLocks noGrp="1"/>
          </p:cNvSpPr>
          <p:nvPr>
            <p:ph type="sldNum" sz="quarter" idx="12"/>
          </p:nvPr>
        </p:nvSpPr>
        <p:spPr/>
        <p:txBody>
          <a:bodyPr/>
          <a:lstStyle/>
          <a:p>
            <a:pPr>
              <a:spcAft>
                <a:spcPts val="600"/>
              </a:spcAft>
            </a:pPr>
            <a:fld id="{1C4126A1-9282-4A82-AC02-A59AF4A969C8}" type="slidenum">
              <a:rPr lang="en-US" smtClean="0"/>
              <a:pPr>
                <a:spcAft>
                  <a:spcPts val="600"/>
                </a:spcAft>
              </a:pPr>
              <a:t>33</a:t>
            </a:fld>
            <a:endParaRPr lang="en-US"/>
          </a:p>
        </p:txBody>
      </p:sp>
      <p:sp>
        <p:nvSpPr>
          <p:cNvPr id="6" name="Subtitle 5">
            <a:extLst>
              <a:ext uri="{FF2B5EF4-FFF2-40B4-BE49-F238E27FC236}">
                <a16:creationId xmlns:a16="http://schemas.microsoft.com/office/drawing/2014/main" id="{464010F7-06BE-FD41-8E38-28A63A4BDB9F}"/>
              </a:ext>
            </a:extLst>
          </p:cNvPr>
          <p:cNvSpPr>
            <a:spLocks/>
          </p:cNvSpPr>
          <p:nvPr/>
        </p:nvSpPr>
        <p:spPr>
          <a:xfrm>
            <a:off x="5183188" y="2180906"/>
            <a:ext cx="3021850" cy="2537651"/>
          </a:xfrm>
          <a:prstGeom prst="rect">
            <a:avLst/>
          </a:prstGeom>
        </p:spPr>
        <p:txBody>
          <a:bodyPr vert="horz" lIns="0" tIns="45720" rIns="91440" bIns="45720" rtlCol="0">
            <a:normAutofit/>
          </a:bodyPr>
          <a:lstStyle/>
          <a:p>
            <a:pPr defTabSz="530352">
              <a:spcAft>
                <a:spcPts val="600"/>
              </a:spcAft>
            </a:pPr>
            <a:endParaRPr lang="en-US" sz="1044" kern="1200">
              <a:solidFill>
                <a:schemeClr val="tx1"/>
              </a:solidFill>
              <a:latin typeface="+mn-lt"/>
              <a:ea typeface="+mn-ea"/>
              <a:cs typeface="+mn-cs"/>
            </a:endParaRPr>
          </a:p>
          <a:p>
            <a:pPr marL="342900" indent="-342900">
              <a:spcAft>
                <a:spcPts val="600"/>
              </a:spcAft>
            </a:pPr>
            <a:endParaRPr lang="en-US"/>
          </a:p>
        </p:txBody>
      </p:sp>
      <p:graphicFrame>
        <p:nvGraphicFramePr>
          <p:cNvPr id="2" name="Diagram 1">
            <a:extLst>
              <a:ext uri="{FF2B5EF4-FFF2-40B4-BE49-F238E27FC236}">
                <a16:creationId xmlns:a16="http://schemas.microsoft.com/office/drawing/2014/main" id="{962D54B4-C11F-61B7-E718-CA593E427E15}"/>
              </a:ext>
            </a:extLst>
          </p:cNvPr>
          <p:cNvGraphicFramePr/>
          <p:nvPr/>
        </p:nvGraphicFramePr>
        <p:xfrm>
          <a:off x="2910347" y="1605064"/>
          <a:ext cx="8445911" cy="4659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aper with a pencil and check marks&#10;&#10;Description automatically generated">
            <a:extLst>
              <a:ext uri="{FF2B5EF4-FFF2-40B4-BE49-F238E27FC236}">
                <a16:creationId xmlns:a16="http://schemas.microsoft.com/office/drawing/2014/main" id="{AC8F8DA3-799B-61C2-A06D-B8D4167B3A8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22788" y="2633191"/>
            <a:ext cx="2330244" cy="2653524"/>
          </a:xfrm>
          <a:prstGeom prst="rect">
            <a:avLst/>
          </a:prstGeom>
        </p:spPr>
      </p:pic>
    </p:spTree>
    <p:extLst>
      <p:ext uri="{BB962C8B-B14F-4D97-AF65-F5344CB8AC3E}">
        <p14:creationId xmlns:p14="http://schemas.microsoft.com/office/powerpoint/2010/main" val="2443118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FE12-3D70-8F38-DDB9-3D791DAA1A0A}"/>
              </a:ext>
            </a:extLst>
          </p:cNvPr>
          <p:cNvSpPr>
            <a:spLocks noGrp="1"/>
          </p:cNvSpPr>
          <p:nvPr>
            <p:ph type="title"/>
          </p:nvPr>
        </p:nvSpPr>
        <p:spPr>
          <a:xfrm>
            <a:off x="609600" y="365125"/>
            <a:ext cx="10972800" cy="841883"/>
          </a:xfrm>
        </p:spPr>
        <p:txBody>
          <a:bodyPr/>
          <a:lstStyle/>
          <a:p>
            <a:pPr algn="ctr"/>
            <a:r>
              <a:rPr lang="en-US" dirty="0"/>
              <a:t>Recertification Timeline </a:t>
            </a:r>
          </a:p>
        </p:txBody>
      </p:sp>
      <p:sp>
        <p:nvSpPr>
          <p:cNvPr id="5" name="Slide Number Placeholder 4">
            <a:extLst>
              <a:ext uri="{FF2B5EF4-FFF2-40B4-BE49-F238E27FC236}">
                <a16:creationId xmlns:a16="http://schemas.microsoft.com/office/drawing/2014/main" id="{C18A1BC4-C6FB-2281-0852-6DE29233B475}"/>
              </a:ext>
            </a:extLst>
          </p:cNvPr>
          <p:cNvSpPr>
            <a:spLocks noGrp="1"/>
          </p:cNvSpPr>
          <p:nvPr>
            <p:ph type="sldNum" sz="quarter" idx="12"/>
          </p:nvPr>
        </p:nvSpPr>
        <p:spPr/>
        <p:txBody>
          <a:bodyPr/>
          <a:lstStyle/>
          <a:p>
            <a:pPr marL="0" marR="0" lvl="0" indent="0" algn="r" defTabSz="914400" rtl="0" eaLnBrk="1" fontAlgn="t" latinLnBrk="0" hangingPunct="1">
              <a:lnSpc>
                <a:spcPct val="100000"/>
              </a:lnSpc>
              <a:spcBef>
                <a:spcPts val="0"/>
              </a:spcBef>
              <a:spcAft>
                <a:spcPts val="0"/>
              </a:spcAft>
              <a:buClrTx/>
              <a:buSzTx/>
              <a:buFontTx/>
              <a:buNone/>
              <a:tabLst/>
              <a:defRPr/>
            </a:pPr>
            <a:fld id="{1C4126A1-9282-4A82-AC02-A59AF4A969C8}" type="slidenum">
              <a:rPr kumimoji="0" lang="en-US" sz="900" b="0" i="0" u="none" strike="noStrike" kern="1200" cap="none" spc="0" normalizeH="0" baseline="0" noProof="0" smtClean="0">
                <a:ln>
                  <a:noFill/>
                </a:ln>
                <a:solidFill>
                  <a:srgbClr val="6996C9"/>
                </a:solidFill>
                <a:effectLst/>
                <a:uLnTx/>
                <a:uFillTx/>
                <a:latin typeface="Century Gothic" panose="020F0302020204030204"/>
                <a:ea typeface="+mn-ea"/>
                <a:cs typeface="+mn-cs"/>
              </a:rPr>
              <a:pPr marL="0" marR="0" lvl="0" indent="0" algn="r" defTabSz="914400" rtl="0" eaLnBrk="1" fontAlgn="t"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srgbClr val="6996C9"/>
              </a:solidFill>
              <a:effectLst/>
              <a:uLnTx/>
              <a:uFillTx/>
              <a:latin typeface="Century Gothic" panose="020F0302020204030204"/>
              <a:ea typeface="+mn-ea"/>
              <a:cs typeface="+mn-cs"/>
            </a:endParaRPr>
          </a:p>
        </p:txBody>
      </p:sp>
      <p:sp>
        <p:nvSpPr>
          <p:cNvPr id="9" name="Speech Bubble: Rectangle with Corners Rounded 8">
            <a:extLst>
              <a:ext uri="{FF2B5EF4-FFF2-40B4-BE49-F238E27FC236}">
                <a16:creationId xmlns:a16="http://schemas.microsoft.com/office/drawing/2014/main" id="{BC5AAD0D-65A5-298D-79A3-206841AE8A58}"/>
              </a:ext>
            </a:extLst>
          </p:cNvPr>
          <p:cNvSpPr/>
          <p:nvPr/>
        </p:nvSpPr>
        <p:spPr>
          <a:xfrm>
            <a:off x="1185101" y="1995950"/>
            <a:ext cx="1705737" cy="1433050"/>
          </a:xfrm>
          <a:custGeom>
            <a:avLst/>
            <a:gdLst>
              <a:gd name="connsiteX0" fmla="*/ 0 w 2231136"/>
              <a:gd name="connsiteY0" fmla="*/ 225557 h 1353312"/>
              <a:gd name="connsiteX1" fmla="*/ 225557 w 2231136"/>
              <a:gd name="connsiteY1" fmla="*/ 0 h 1353312"/>
              <a:gd name="connsiteX2" fmla="*/ 371856 w 2231136"/>
              <a:gd name="connsiteY2" fmla="*/ 0 h 1353312"/>
              <a:gd name="connsiteX3" fmla="*/ 371856 w 2231136"/>
              <a:gd name="connsiteY3" fmla="*/ 0 h 1353312"/>
              <a:gd name="connsiteX4" fmla="*/ 929640 w 2231136"/>
              <a:gd name="connsiteY4" fmla="*/ 0 h 1353312"/>
              <a:gd name="connsiteX5" fmla="*/ 2005579 w 2231136"/>
              <a:gd name="connsiteY5" fmla="*/ 0 h 1353312"/>
              <a:gd name="connsiteX6" fmla="*/ 2231136 w 2231136"/>
              <a:gd name="connsiteY6" fmla="*/ 225557 h 1353312"/>
              <a:gd name="connsiteX7" fmla="*/ 2231136 w 2231136"/>
              <a:gd name="connsiteY7" fmla="*/ 789432 h 1353312"/>
              <a:gd name="connsiteX8" fmla="*/ 2231136 w 2231136"/>
              <a:gd name="connsiteY8" fmla="*/ 789432 h 1353312"/>
              <a:gd name="connsiteX9" fmla="*/ 2231136 w 2231136"/>
              <a:gd name="connsiteY9" fmla="*/ 1127760 h 1353312"/>
              <a:gd name="connsiteX10" fmla="*/ 2231136 w 2231136"/>
              <a:gd name="connsiteY10" fmla="*/ 1127755 h 1353312"/>
              <a:gd name="connsiteX11" fmla="*/ 2005579 w 2231136"/>
              <a:gd name="connsiteY11" fmla="*/ 1353312 h 1353312"/>
              <a:gd name="connsiteX12" fmla="*/ 929640 w 2231136"/>
              <a:gd name="connsiteY12" fmla="*/ 1353312 h 1353312"/>
              <a:gd name="connsiteX13" fmla="*/ 650755 w 2231136"/>
              <a:gd name="connsiteY13" fmla="*/ 1522476 h 1353312"/>
              <a:gd name="connsiteX14" fmla="*/ 371856 w 2231136"/>
              <a:gd name="connsiteY14" fmla="*/ 1353312 h 1353312"/>
              <a:gd name="connsiteX15" fmla="*/ 225557 w 2231136"/>
              <a:gd name="connsiteY15" fmla="*/ 1353312 h 1353312"/>
              <a:gd name="connsiteX16" fmla="*/ 0 w 2231136"/>
              <a:gd name="connsiteY16" fmla="*/ 1127755 h 1353312"/>
              <a:gd name="connsiteX17" fmla="*/ 0 w 2231136"/>
              <a:gd name="connsiteY17" fmla="*/ 1127760 h 1353312"/>
              <a:gd name="connsiteX18" fmla="*/ 0 w 2231136"/>
              <a:gd name="connsiteY18" fmla="*/ 789432 h 1353312"/>
              <a:gd name="connsiteX19" fmla="*/ 0 w 2231136"/>
              <a:gd name="connsiteY19" fmla="*/ 789432 h 1353312"/>
              <a:gd name="connsiteX20" fmla="*/ 0 w 2231136"/>
              <a:gd name="connsiteY20" fmla="*/ 225557 h 1353312"/>
              <a:gd name="connsiteX0" fmla="*/ 0 w 2231136"/>
              <a:gd name="connsiteY0" fmla="*/ 225557 h 1522476"/>
              <a:gd name="connsiteX1" fmla="*/ 225557 w 2231136"/>
              <a:gd name="connsiteY1" fmla="*/ 0 h 1522476"/>
              <a:gd name="connsiteX2" fmla="*/ 371856 w 2231136"/>
              <a:gd name="connsiteY2" fmla="*/ 0 h 1522476"/>
              <a:gd name="connsiteX3" fmla="*/ 371856 w 2231136"/>
              <a:gd name="connsiteY3" fmla="*/ 0 h 1522476"/>
              <a:gd name="connsiteX4" fmla="*/ 929640 w 2231136"/>
              <a:gd name="connsiteY4" fmla="*/ 0 h 1522476"/>
              <a:gd name="connsiteX5" fmla="*/ 2005579 w 2231136"/>
              <a:gd name="connsiteY5" fmla="*/ 0 h 1522476"/>
              <a:gd name="connsiteX6" fmla="*/ 2231136 w 2231136"/>
              <a:gd name="connsiteY6" fmla="*/ 225557 h 1522476"/>
              <a:gd name="connsiteX7" fmla="*/ 2231136 w 2231136"/>
              <a:gd name="connsiteY7" fmla="*/ 789432 h 1522476"/>
              <a:gd name="connsiteX8" fmla="*/ 2231136 w 2231136"/>
              <a:gd name="connsiteY8" fmla="*/ 789432 h 1522476"/>
              <a:gd name="connsiteX9" fmla="*/ 2231136 w 2231136"/>
              <a:gd name="connsiteY9" fmla="*/ 1127760 h 1522476"/>
              <a:gd name="connsiteX10" fmla="*/ 2231136 w 2231136"/>
              <a:gd name="connsiteY10" fmla="*/ 1127755 h 1522476"/>
              <a:gd name="connsiteX11" fmla="*/ 2005579 w 2231136"/>
              <a:gd name="connsiteY11" fmla="*/ 1353312 h 1522476"/>
              <a:gd name="connsiteX12" fmla="*/ 929640 w 2231136"/>
              <a:gd name="connsiteY12" fmla="*/ 1353312 h 1522476"/>
              <a:gd name="connsiteX13" fmla="*/ 650755 w 2231136"/>
              <a:gd name="connsiteY13" fmla="*/ 1522476 h 1522476"/>
              <a:gd name="connsiteX14" fmla="*/ 381000 w 2231136"/>
              <a:gd name="connsiteY14" fmla="*/ 1362456 h 1522476"/>
              <a:gd name="connsiteX15" fmla="*/ 225557 w 2231136"/>
              <a:gd name="connsiteY15" fmla="*/ 1353312 h 1522476"/>
              <a:gd name="connsiteX16" fmla="*/ 0 w 2231136"/>
              <a:gd name="connsiteY16" fmla="*/ 1127755 h 1522476"/>
              <a:gd name="connsiteX17" fmla="*/ 0 w 2231136"/>
              <a:gd name="connsiteY17" fmla="*/ 1127760 h 1522476"/>
              <a:gd name="connsiteX18" fmla="*/ 0 w 2231136"/>
              <a:gd name="connsiteY18" fmla="*/ 789432 h 1522476"/>
              <a:gd name="connsiteX19" fmla="*/ 0 w 2231136"/>
              <a:gd name="connsiteY19" fmla="*/ 789432 h 1522476"/>
              <a:gd name="connsiteX20" fmla="*/ 0 w 2231136"/>
              <a:gd name="connsiteY20" fmla="*/ 225557 h 1522476"/>
              <a:gd name="connsiteX0" fmla="*/ 0 w 2231136"/>
              <a:gd name="connsiteY0" fmla="*/ 225557 h 1522476"/>
              <a:gd name="connsiteX1" fmla="*/ 225557 w 2231136"/>
              <a:gd name="connsiteY1" fmla="*/ 0 h 1522476"/>
              <a:gd name="connsiteX2" fmla="*/ 371856 w 2231136"/>
              <a:gd name="connsiteY2" fmla="*/ 0 h 1522476"/>
              <a:gd name="connsiteX3" fmla="*/ 371856 w 2231136"/>
              <a:gd name="connsiteY3" fmla="*/ 0 h 1522476"/>
              <a:gd name="connsiteX4" fmla="*/ 929640 w 2231136"/>
              <a:gd name="connsiteY4" fmla="*/ 0 h 1522476"/>
              <a:gd name="connsiteX5" fmla="*/ 2005579 w 2231136"/>
              <a:gd name="connsiteY5" fmla="*/ 0 h 1522476"/>
              <a:gd name="connsiteX6" fmla="*/ 2231136 w 2231136"/>
              <a:gd name="connsiteY6" fmla="*/ 225557 h 1522476"/>
              <a:gd name="connsiteX7" fmla="*/ 2231136 w 2231136"/>
              <a:gd name="connsiteY7" fmla="*/ 789432 h 1522476"/>
              <a:gd name="connsiteX8" fmla="*/ 2231136 w 2231136"/>
              <a:gd name="connsiteY8" fmla="*/ 789432 h 1522476"/>
              <a:gd name="connsiteX9" fmla="*/ 2231136 w 2231136"/>
              <a:gd name="connsiteY9" fmla="*/ 1127760 h 1522476"/>
              <a:gd name="connsiteX10" fmla="*/ 2231136 w 2231136"/>
              <a:gd name="connsiteY10" fmla="*/ 1127755 h 1522476"/>
              <a:gd name="connsiteX11" fmla="*/ 2005579 w 2231136"/>
              <a:gd name="connsiteY11" fmla="*/ 1353312 h 1522476"/>
              <a:gd name="connsiteX12" fmla="*/ 1505712 w 2231136"/>
              <a:gd name="connsiteY12" fmla="*/ 1353312 h 1522476"/>
              <a:gd name="connsiteX13" fmla="*/ 650755 w 2231136"/>
              <a:gd name="connsiteY13" fmla="*/ 1522476 h 1522476"/>
              <a:gd name="connsiteX14" fmla="*/ 381000 w 2231136"/>
              <a:gd name="connsiteY14" fmla="*/ 1362456 h 1522476"/>
              <a:gd name="connsiteX15" fmla="*/ 225557 w 2231136"/>
              <a:gd name="connsiteY15" fmla="*/ 1353312 h 1522476"/>
              <a:gd name="connsiteX16" fmla="*/ 0 w 2231136"/>
              <a:gd name="connsiteY16" fmla="*/ 1127755 h 1522476"/>
              <a:gd name="connsiteX17" fmla="*/ 0 w 2231136"/>
              <a:gd name="connsiteY17" fmla="*/ 1127760 h 1522476"/>
              <a:gd name="connsiteX18" fmla="*/ 0 w 2231136"/>
              <a:gd name="connsiteY18" fmla="*/ 789432 h 1522476"/>
              <a:gd name="connsiteX19" fmla="*/ 0 w 2231136"/>
              <a:gd name="connsiteY19" fmla="*/ 789432 h 1522476"/>
              <a:gd name="connsiteX20" fmla="*/ 0 w 2231136"/>
              <a:gd name="connsiteY20" fmla="*/ 225557 h 1522476"/>
              <a:gd name="connsiteX0" fmla="*/ 0 w 2231136"/>
              <a:gd name="connsiteY0" fmla="*/ 225557 h 1431036"/>
              <a:gd name="connsiteX1" fmla="*/ 225557 w 2231136"/>
              <a:gd name="connsiteY1" fmla="*/ 0 h 1431036"/>
              <a:gd name="connsiteX2" fmla="*/ 371856 w 2231136"/>
              <a:gd name="connsiteY2" fmla="*/ 0 h 1431036"/>
              <a:gd name="connsiteX3" fmla="*/ 371856 w 2231136"/>
              <a:gd name="connsiteY3" fmla="*/ 0 h 1431036"/>
              <a:gd name="connsiteX4" fmla="*/ 929640 w 2231136"/>
              <a:gd name="connsiteY4" fmla="*/ 0 h 1431036"/>
              <a:gd name="connsiteX5" fmla="*/ 2005579 w 2231136"/>
              <a:gd name="connsiteY5" fmla="*/ 0 h 1431036"/>
              <a:gd name="connsiteX6" fmla="*/ 2231136 w 2231136"/>
              <a:gd name="connsiteY6" fmla="*/ 225557 h 1431036"/>
              <a:gd name="connsiteX7" fmla="*/ 2231136 w 2231136"/>
              <a:gd name="connsiteY7" fmla="*/ 789432 h 1431036"/>
              <a:gd name="connsiteX8" fmla="*/ 2231136 w 2231136"/>
              <a:gd name="connsiteY8" fmla="*/ 789432 h 1431036"/>
              <a:gd name="connsiteX9" fmla="*/ 2231136 w 2231136"/>
              <a:gd name="connsiteY9" fmla="*/ 1127760 h 1431036"/>
              <a:gd name="connsiteX10" fmla="*/ 2231136 w 2231136"/>
              <a:gd name="connsiteY10" fmla="*/ 1127755 h 1431036"/>
              <a:gd name="connsiteX11" fmla="*/ 2005579 w 2231136"/>
              <a:gd name="connsiteY11" fmla="*/ 1353312 h 1431036"/>
              <a:gd name="connsiteX12" fmla="*/ 1505712 w 2231136"/>
              <a:gd name="connsiteY12" fmla="*/ 1353312 h 1431036"/>
              <a:gd name="connsiteX13" fmla="*/ 723907 w 2231136"/>
              <a:gd name="connsiteY13" fmla="*/ 1431036 h 1431036"/>
              <a:gd name="connsiteX14" fmla="*/ 381000 w 2231136"/>
              <a:gd name="connsiteY14" fmla="*/ 1362456 h 1431036"/>
              <a:gd name="connsiteX15" fmla="*/ 225557 w 2231136"/>
              <a:gd name="connsiteY15" fmla="*/ 1353312 h 1431036"/>
              <a:gd name="connsiteX16" fmla="*/ 0 w 2231136"/>
              <a:gd name="connsiteY16" fmla="*/ 1127755 h 1431036"/>
              <a:gd name="connsiteX17" fmla="*/ 0 w 2231136"/>
              <a:gd name="connsiteY17" fmla="*/ 1127760 h 1431036"/>
              <a:gd name="connsiteX18" fmla="*/ 0 w 2231136"/>
              <a:gd name="connsiteY18" fmla="*/ 789432 h 1431036"/>
              <a:gd name="connsiteX19" fmla="*/ 0 w 2231136"/>
              <a:gd name="connsiteY19" fmla="*/ 789432 h 1431036"/>
              <a:gd name="connsiteX20" fmla="*/ 0 w 2231136"/>
              <a:gd name="connsiteY20" fmla="*/ 225557 h 143103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74219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106223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106223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476756"/>
              <a:gd name="connsiteX1" fmla="*/ 225557 w 2231136"/>
              <a:gd name="connsiteY1" fmla="*/ 0 h 1476756"/>
              <a:gd name="connsiteX2" fmla="*/ 371856 w 2231136"/>
              <a:gd name="connsiteY2" fmla="*/ 0 h 1476756"/>
              <a:gd name="connsiteX3" fmla="*/ 371856 w 2231136"/>
              <a:gd name="connsiteY3" fmla="*/ 0 h 1476756"/>
              <a:gd name="connsiteX4" fmla="*/ 929640 w 2231136"/>
              <a:gd name="connsiteY4" fmla="*/ 0 h 1476756"/>
              <a:gd name="connsiteX5" fmla="*/ 2005579 w 2231136"/>
              <a:gd name="connsiteY5" fmla="*/ 0 h 1476756"/>
              <a:gd name="connsiteX6" fmla="*/ 2231136 w 2231136"/>
              <a:gd name="connsiteY6" fmla="*/ 225557 h 1476756"/>
              <a:gd name="connsiteX7" fmla="*/ 2231136 w 2231136"/>
              <a:gd name="connsiteY7" fmla="*/ 789432 h 1476756"/>
              <a:gd name="connsiteX8" fmla="*/ 2231136 w 2231136"/>
              <a:gd name="connsiteY8" fmla="*/ 789432 h 1476756"/>
              <a:gd name="connsiteX9" fmla="*/ 2231136 w 2231136"/>
              <a:gd name="connsiteY9" fmla="*/ 1127760 h 1476756"/>
              <a:gd name="connsiteX10" fmla="*/ 2231136 w 2231136"/>
              <a:gd name="connsiteY10" fmla="*/ 1127755 h 1476756"/>
              <a:gd name="connsiteX11" fmla="*/ 2005579 w 2231136"/>
              <a:gd name="connsiteY11" fmla="*/ 1353312 h 1476756"/>
              <a:gd name="connsiteX12" fmla="*/ 1505712 w 2231136"/>
              <a:gd name="connsiteY12" fmla="*/ 1353312 h 1476756"/>
              <a:gd name="connsiteX13" fmla="*/ 1089667 w 2231136"/>
              <a:gd name="connsiteY13" fmla="*/ 1476756 h 1476756"/>
              <a:gd name="connsiteX14" fmla="*/ 381000 w 2231136"/>
              <a:gd name="connsiteY14" fmla="*/ 1362456 h 1476756"/>
              <a:gd name="connsiteX15" fmla="*/ 225557 w 2231136"/>
              <a:gd name="connsiteY15" fmla="*/ 1353312 h 1476756"/>
              <a:gd name="connsiteX16" fmla="*/ 0 w 2231136"/>
              <a:gd name="connsiteY16" fmla="*/ 1127755 h 1476756"/>
              <a:gd name="connsiteX17" fmla="*/ 0 w 2231136"/>
              <a:gd name="connsiteY17" fmla="*/ 1127760 h 1476756"/>
              <a:gd name="connsiteX18" fmla="*/ 0 w 2231136"/>
              <a:gd name="connsiteY18" fmla="*/ 789432 h 1476756"/>
              <a:gd name="connsiteX19" fmla="*/ 0 w 2231136"/>
              <a:gd name="connsiteY19" fmla="*/ 789432 h 1476756"/>
              <a:gd name="connsiteX20" fmla="*/ 0 w 2231136"/>
              <a:gd name="connsiteY20" fmla="*/ 225557 h 1476756"/>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505712 w 2231136"/>
              <a:gd name="connsiteY12" fmla="*/ 1353312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505712 w 2231136"/>
              <a:gd name="connsiteY12" fmla="*/ 1353312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487424 w 2231136"/>
              <a:gd name="connsiteY12" fmla="*/ 1289304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641348"/>
              <a:gd name="connsiteX1" fmla="*/ 225557 w 2231136"/>
              <a:gd name="connsiteY1" fmla="*/ 0 h 1641348"/>
              <a:gd name="connsiteX2" fmla="*/ 371856 w 2231136"/>
              <a:gd name="connsiteY2" fmla="*/ 0 h 1641348"/>
              <a:gd name="connsiteX3" fmla="*/ 371856 w 2231136"/>
              <a:gd name="connsiteY3" fmla="*/ 0 h 1641348"/>
              <a:gd name="connsiteX4" fmla="*/ 929640 w 2231136"/>
              <a:gd name="connsiteY4" fmla="*/ 0 h 1641348"/>
              <a:gd name="connsiteX5" fmla="*/ 2005579 w 2231136"/>
              <a:gd name="connsiteY5" fmla="*/ 0 h 1641348"/>
              <a:gd name="connsiteX6" fmla="*/ 2231136 w 2231136"/>
              <a:gd name="connsiteY6" fmla="*/ 225557 h 1641348"/>
              <a:gd name="connsiteX7" fmla="*/ 2231136 w 2231136"/>
              <a:gd name="connsiteY7" fmla="*/ 789432 h 1641348"/>
              <a:gd name="connsiteX8" fmla="*/ 2231136 w 2231136"/>
              <a:gd name="connsiteY8" fmla="*/ 789432 h 1641348"/>
              <a:gd name="connsiteX9" fmla="*/ 2231136 w 2231136"/>
              <a:gd name="connsiteY9" fmla="*/ 1127760 h 1641348"/>
              <a:gd name="connsiteX10" fmla="*/ 2231136 w 2231136"/>
              <a:gd name="connsiteY10" fmla="*/ 1127755 h 1641348"/>
              <a:gd name="connsiteX11" fmla="*/ 2005579 w 2231136"/>
              <a:gd name="connsiteY11" fmla="*/ 1353312 h 1641348"/>
              <a:gd name="connsiteX12" fmla="*/ 1487424 w 2231136"/>
              <a:gd name="connsiteY12" fmla="*/ 1289304 h 1641348"/>
              <a:gd name="connsiteX13" fmla="*/ 1126243 w 2231136"/>
              <a:gd name="connsiteY13" fmla="*/ 1641348 h 1641348"/>
              <a:gd name="connsiteX14" fmla="*/ 381000 w 2231136"/>
              <a:gd name="connsiteY14" fmla="*/ 1362456 h 1641348"/>
              <a:gd name="connsiteX15" fmla="*/ 225557 w 2231136"/>
              <a:gd name="connsiteY15" fmla="*/ 1353312 h 1641348"/>
              <a:gd name="connsiteX16" fmla="*/ 0 w 2231136"/>
              <a:gd name="connsiteY16" fmla="*/ 1127755 h 1641348"/>
              <a:gd name="connsiteX17" fmla="*/ 0 w 2231136"/>
              <a:gd name="connsiteY17" fmla="*/ 1127760 h 1641348"/>
              <a:gd name="connsiteX18" fmla="*/ 0 w 2231136"/>
              <a:gd name="connsiteY18" fmla="*/ 789432 h 1641348"/>
              <a:gd name="connsiteX19" fmla="*/ 0 w 2231136"/>
              <a:gd name="connsiteY19" fmla="*/ 789432 h 1641348"/>
              <a:gd name="connsiteX20" fmla="*/ 0 w 2231136"/>
              <a:gd name="connsiteY20" fmla="*/ 225557 h 1641348"/>
              <a:gd name="connsiteX0" fmla="*/ 0 w 2231136"/>
              <a:gd name="connsiteY0" fmla="*/ 225557 h 1679545"/>
              <a:gd name="connsiteX1" fmla="*/ 225557 w 2231136"/>
              <a:gd name="connsiteY1" fmla="*/ 0 h 1679545"/>
              <a:gd name="connsiteX2" fmla="*/ 371856 w 2231136"/>
              <a:gd name="connsiteY2" fmla="*/ 0 h 1679545"/>
              <a:gd name="connsiteX3" fmla="*/ 371856 w 2231136"/>
              <a:gd name="connsiteY3" fmla="*/ 0 h 1679545"/>
              <a:gd name="connsiteX4" fmla="*/ 929640 w 2231136"/>
              <a:gd name="connsiteY4" fmla="*/ 0 h 1679545"/>
              <a:gd name="connsiteX5" fmla="*/ 2005579 w 2231136"/>
              <a:gd name="connsiteY5" fmla="*/ 0 h 1679545"/>
              <a:gd name="connsiteX6" fmla="*/ 2231136 w 2231136"/>
              <a:gd name="connsiteY6" fmla="*/ 225557 h 1679545"/>
              <a:gd name="connsiteX7" fmla="*/ 2231136 w 2231136"/>
              <a:gd name="connsiteY7" fmla="*/ 789432 h 1679545"/>
              <a:gd name="connsiteX8" fmla="*/ 2231136 w 2231136"/>
              <a:gd name="connsiteY8" fmla="*/ 789432 h 1679545"/>
              <a:gd name="connsiteX9" fmla="*/ 2231136 w 2231136"/>
              <a:gd name="connsiteY9" fmla="*/ 1127760 h 1679545"/>
              <a:gd name="connsiteX10" fmla="*/ 2231136 w 2231136"/>
              <a:gd name="connsiteY10" fmla="*/ 1127755 h 1679545"/>
              <a:gd name="connsiteX11" fmla="*/ 2005579 w 2231136"/>
              <a:gd name="connsiteY11" fmla="*/ 1353312 h 1679545"/>
              <a:gd name="connsiteX12" fmla="*/ 1487424 w 2231136"/>
              <a:gd name="connsiteY12" fmla="*/ 1289304 h 1679545"/>
              <a:gd name="connsiteX13" fmla="*/ 1126243 w 2231136"/>
              <a:gd name="connsiteY13" fmla="*/ 1641348 h 1679545"/>
              <a:gd name="connsiteX14" fmla="*/ 381000 w 2231136"/>
              <a:gd name="connsiteY14" fmla="*/ 1362456 h 1679545"/>
              <a:gd name="connsiteX15" fmla="*/ 225557 w 2231136"/>
              <a:gd name="connsiteY15" fmla="*/ 1353312 h 1679545"/>
              <a:gd name="connsiteX16" fmla="*/ 0 w 2231136"/>
              <a:gd name="connsiteY16" fmla="*/ 1127755 h 1679545"/>
              <a:gd name="connsiteX17" fmla="*/ 0 w 2231136"/>
              <a:gd name="connsiteY17" fmla="*/ 1127760 h 1679545"/>
              <a:gd name="connsiteX18" fmla="*/ 0 w 2231136"/>
              <a:gd name="connsiteY18" fmla="*/ 789432 h 1679545"/>
              <a:gd name="connsiteX19" fmla="*/ 0 w 2231136"/>
              <a:gd name="connsiteY19" fmla="*/ 789432 h 1679545"/>
              <a:gd name="connsiteX20" fmla="*/ 0 w 2231136"/>
              <a:gd name="connsiteY20" fmla="*/ 225557 h 1679545"/>
              <a:gd name="connsiteX0" fmla="*/ 0 w 2231136"/>
              <a:gd name="connsiteY0" fmla="*/ 225557 h 1679545"/>
              <a:gd name="connsiteX1" fmla="*/ 225557 w 2231136"/>
              <a:gd name="connsiteY1" fmla="*/ 0 h 1679545"/>
              <a:gd name="connsiteX2" fmla="*/ 371856 w 2231136"/>
              <a:gd name="connsiteY2" fmla="*/ 0 h 1679545"/>
              <a:gd name="connsiteX3" fmla="*/ 371856 w 2231136"/>
              <a:gd name="connsiteY3" fmla="*/ 0 h 1679545"/>
              <a:gd name="connsiteX4" fmla="*/ 929640 w 2231136"/>
              <a:gd name="connsiteY4" fmla="*/ 0 h 1679545"/>
              <a:gd name="connsiteX5" fmla="*/ 2005579 w 2231136"/>
              <a:gd name="connsiteY5" fmla="*/ 0 h 1679545"/>
              <a:gd name="connsiteX6" fmla="*/ 2231136 w 2231136"/>
              <a:gd name="connsiteY6" fmla="*/ 225557 h 1679545"/>
              <a:gd name="connsiteX7" fmla="*/ 2231136 w 2231136"/>
              <a:gd name="connsiteY7" fmla="*/ 789432 h 1679545"/>
              <a:gd name="connsiteX8" fmla="*/ 2231136 w 2231136"/>
              <a:gd name="connsiteY8" fmla="*/ 789432 h 1679545"/>
              <a:gd name="connsiteX9" fmla="*/ 2231136 w 2231136"/>
              <a:gd name="connsiteY9" fmla="*/ 1127760 h 1679545"/>
              <a:gd name="connsiteX10" fmla="*/ 2231136 w 2231136"/>
              <a:gd name="connsiteY10" fmla="*/ 1127755 h 1679545"/>
              <a:gd name="connsiteX11" fmla="*/ 2005579 w 2231136"/>
              <a:gd name="connsiteY11" fmla="*/ 1353312 h 1679545"/>
              <a:gd name="connsiteX12" fmla="*/ 1487424 w 2231136"/>
              <a:gd name="connsiteY12" fmla="*/ 1289304 h 1679545"/>
              <a:gd name="connsiteX13" fmla="*/ 1126243 w 2231136"/>
              <a:gd name="connsiteY13" fmla="*/ 1641348 h 1679545"/>
              <a:gd name="connsiteX14" fmla="*/ 381000 w 2231136"/>
              <a:gd name="connsiteY14" fmla="*/ 1362456 h 1679545"/>
              <a:gd name="connsiteX15" fmla="*/ 225557 w 2231136"/>
              <a:gd name="connsiteY15" fmla="*/ 1353312 h 1679545"/>
              <a:gd name="connsiteX16" fmla="*/ 0 w 2231136"/>
              <a:gd name="connsiteY16" fmla="*/ 1127755 h 1679545"/>
              <a:gd name="connsiteX17" fmla="*/ 0 w 2231136"/>
              <a:gd name="connsiteY17" fmla="*/ 1127760 h 1679545"/>
              <a:gd name="connsiteX18" fmla="*/ 0 w 2231136"/>
              <a:gd name="connsiteY18" fmla="*/ 789432 h 1679545"/>
              <a:gd name="connsiteX19" fmla="*/ 0 w 2231136"/>
              <a:gd name="connsiteY19" fmla="*/ 789432 h 1679545"/>
              <a:gd name="connsiteX20" fmla="*/ 0 w 2231136"/>
              <a:gd name="connsiteY20" fmla="*/ 225557 h 1679545"/>
              <a:gd name="connsiteX0" fmla="*/ 0 w 2231136"/>
              <a:gd name="connsiteY0" fmla="*/ 225557 h 1628212"/>
              <a:gd name="connsiteX1" fmla="*/ 225557 w 2231136"/>
              <a:gd name="connsiteY1" fmla="*/ 0 h 1628212"/>
              <a:gd name="connsiteX2" fmla="*/ 371856 w 2231136"/>
              <a:gd name="connsiteY2" fmla="*/ 0 h 1628212"/>
              <a:gd name="connsiteX3" fmla="*/ 371856 w 2231136"/>
              <a:gd name="connsiteY3" fmla="*/ 0 h 1628212"/>
              <a:gd name="connsiteX4" fmla="*/ 929640 w 2231136"/>
              <a:gd name="connsiteY4" fmla="*/ 0 h 1628212"/>
              <a:gd name="connsiteX5" fmla="*/ 2005579 w 2231136"/>
              <a:gd name="connsiteY5" fmla="*/ 0 h 1628212"/>
              <a:gd name="connsiteX6" fmla="*/ 2231136 w 2231136"/>
              <a:gd name="connsiteY6" fmla="*/ 225557 h 1628212"/>
              <a:gd name="connsiteX7" fmla="*/ 2231136 w 2231136"/>
              <a:gd name="connsiteY7" fmla="*/ 789432 h 1628212"/>
              <a:gd name="connsiteX8" fmla="*/ 2231136 w 2231136"/>
              <a:gd name="connsiteY8" fmla="*/ 789432 h 1628212"/>
              <a:gd name="connsiteX9" fmla="*/ 2231136 w 2231136"/>
              <a:gd name="connsiteY9" fmla="*/ 1127760 h 1628212"/>
              <a:gd name="connsiteX10" fmla="*/ 2231136 w 2231136"/>
              <a:gd name="connsiteY10" fmla="*/ 1127755 h 1628212"/>
              <a:gd name="connsiteX11" fmla="*/ 2005579 w 2231136"/>
              <a:gd name="connsiteY11" fmla="*/ 1353312 h 1628212"/>
              <a:gd name="connsiteX12" fmla="*/ 1487424 w 2231136"/>
              <a:gd name="connsiteY12" fmla="*/ 1289304 h 1628212"/>
              <a:gd name="connsiteX13" fmla="*/ 1025659 w 2231136"/>
              <a:gd name="connsiteY13" fmla="*/ 1586484 h 1628212"/>
              <a:gd name="connsiteX14" fmla="*/ 381000 w 2231136"/>
              <a:gd name="connsiteY14" fmla="*/ 1362456 h 1628212"/>
              <a:gd name="connsiteX15" fmla="*/ 225557 w 2231136"/>
              <a:gd name="connsiteY15" fmla="*/ 1353312 h 1628212"/>
              <a:gd name="connsiteX16" fmla="*/ 0 w 2231136"/>
              <a:gd name="connsiteY16" fmla="*/ 1127755 h 1628212"/>
              <a:gd name="connsiteX17" fmla="*/ 0 w 2231136"/>
              <a:gd name="connsiteY17" fmla="*/ 1127760 h 1628212"/>
              <a:gd name="connsiteX18" fmla="*/ 0 w 2231136"/>
              <a:gd name="connsiteY18" fmla="*/ 789432 h 1628212"/>
              <a:gd name="connsiteX19" fmla="*/ 0 w 2231136"/>
              <a:gd name="connsiteY19" fmla="*/ 789432 h 1628212"/>
              <a:gd name="connsiteX20" fmla="*/ 0 w 2231136"/>
              <a:gd name="connsiteY20" fmla="*/ 225557 h 1628212"/>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381000 w 2231136"/>
              <a:gd name="connsiteY14" fmla="*/ 1362456 h 1635798"/>
              <a:gd name="connsiteX15" fmla="*/ 225557 w 2231136"/>
              <a:gd name="connsiteY15" fmla="*/ 1353312 h 1635798"/>
              <a:gd name="connsiteX16" fmla="*/ 0 w 2231136"/>
              <a:gd name="connsiteY16" fmla="*/ 1127755 h 1635798"/>
              <a:gd name="connsiteX17" fmla="*/ 0 w 2231136"/>
              <a:gd name="connsiteY17" fmla="*/ 1127760 h 1635798"/>
              <a:gd name="connsiteX18" fmla="*/ 0 w 2231136"/>
              <a:gd name="connsiteY18" fmla="*/ 789432 h 1635798"/>
              <a:gd name="connsiteX19" fmla="*/ 0 w 2231136"/>
              <a:gd name="connsiteY19" fmla="*/ 789432 h 1635798"/>
              <a:gd name="connsiteX20" fmla="*/ 0 w 2231136"/>
              <a:gd name="connsiteY20"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59536 w 2231136"/>
              <a:gd name="connsiteY14" fmla="*/ 1463040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786384 w 2231136"/>
              <a:gd name="connsiteY14" fmla="*/ 1426464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60681"/>
              <a:gd name="connsiteX1" fmla="*/ 225557 w 2231136"/>
              <a:gd name="connsiteY1" fmla="*/ 0 h 1660681"/>
              <a:gd name="connsiteX2" fmla="*/ 371856 w 2231136"/>
              <a:gd name="connsiteY2" fmla="*/ 0 h 1660681"/>
              <a:gd name="connsiteX3" fmla="*/ 371856 w 2231136"/>
              <a:gd name="connsiteY3" fmla="*/ 0 h 1660681"/>
              <a:gd name="connsiteX4" fmla="*/ 929640 w 2231136"/>
              <a:gd name="connsiteY4" fmla="*/ 0 h 1660681"/>
              <a:gd name="connsiteX5" fmla="*/ 2005579 w 2231136"/>
              <a:gd name="connsiteY5" fmla="*/ 0 h 1660681"/>
              <a:gd name="connsiteX6" fmla="*/ 2231136 w 2231136"/>
              <a:gd name="connsiteY6" fmla="*/ 225557 h 1660681"/>
              <a:gd name="connsiteX7" fmla="*/ 2231136 w 2231136"/>
              <a:gd name="connsiteY7" fmla="*/ 789432 h 1660681"/>
              <a:gd name="connsiteX8" fmla="*/ 2231136 w 2231136"/>
              <a:gd name="connsiteY8" fmla="*/ 789432 h 1660681"/>
              <a:gd name="connsiteX9" fmla="*/ 2231136 w 2231136"/>
              <a:gd name="connsiteY9" fmla="*/ 1127760 h 1660681"/>
              <a:gd name="connsiteX10" fmla="*/ 2231136 w 2231136"/>
              <a:gd name="connsiteY10" fmla="*/ 1127755 h 1660681"/>
              <a:gd name="connsiteX11" fmla="*/ 2005579 w 2231136"/>
              <a:gd name="connsiteY11" fmla="*/ 1353312 h 1660681"/>
              <a:gd name="connsiteX12" fmla="*/ 1514856 w 2231136"/>
              <a:gd name="connsiteY12" fmla="*/ 1380744 h 1660681"/>
              <a:gd name="connsiteX13" fmla="*/ 1016515 w 2231136"/>
              <a:gd name="connsiteY13" fmla="*/ 1613916 h 1660681"/>
              <a:gd name="connsiteX14" fmla="*/ 786384 w 2231136"/>
              <a:gd name="connsiteY14" fmla="*/ 1426464 h 1660681"/>
              <a:gd name="connsiteX15" fmla="*/ 381000 w 2231136"/>
              <a:gd name="connsiteY15" fmla="*/ 1362456 h 1660681"/>
              <a:gd name="connsiteX16" fmla="*/ 225557 w 2231136"/>
              <a:gd name="connsiteY16" fmla="*/ 1353312 h 1660681"/>
              <a:gd name="connsiteX17" fmla="*/ 0 w 2231136"/>
              <a:gd name="connsiteY17" fmla="*/ 1127755 h 1660681"/>
              <a:gd name="connsiteX18" fmla="*/ 0 w 2231136"/>
              <a:gd name="connsiteY18" fmla="*/ 1127760 h 1660681"/>
              <a:gd name="connsiteX19" fmla="*/ 0 w 2231136"/>
              <a:gd name="connsiteY19" fmla="*/ 789432 h 1660681"/>
              <a:gd name="connsiteX20" fmla="*/ 0 w 2231136"/>
              <a:gd name="connsiteY20" fmla="*/ 789432 h 1660681"/>
              <a:gd name="connsiteX21" fmla="*/ 0 w 2231136"/>
              <a:gd name="connsiteY21" fmla="*/ 225557 h 1660681"/>
              <a:gd name="connsiteX0" fmla="*/ 0 w 2231136"/>
              <a:gd name="connsiteY0" fmla="*/ 225557 h 1677411"/>
              <a:gd name="connsiteX1" fmla="*/ 225557 w 2231136"/>
              <a:gd name="connsiteY1" fmla="*/ 0 h 1677411"/>
              <a:gd name="connsiteX2" fmla="*/ 371856 w 2231136"/>
              <a:gd name="connsiteY2" fmla="*/ 0 h 1677411"/>
              <a:gd name="connsiteX3" fmla="*/ 371856 w 2231136"/>
              <a:gd name="connsiteY3" fmla="*/ 0 h 1677411"/>
              <a:gd name="connsiteX4" fmla="*/ 929640 w 2231136"/>
              <a:gd name="connsiteY4" fmla="*/ 0 h 1677411"/>
              <a:gd name="connsiteX5" fmla="*/ 2005579 w 2231136"/>
              <a:gd name="connsiteY5" fmla="*/ 0 h 1677411"/>
              <a:gd name="connsiteX6" fmla="*/ 2231136 w 2231136"/>
              <a:gd name="connsiteY6" fmla="*/ 225557 h 1677411"/>
              <a:gd name="connsiteX7" fmla="*/ 2231136 w 2231136"/>
              <a:gd name="connsiteY7" fmla="*/ 789432 h 1677411"/>
              <a:gd name="connsiteX8" fmla="*/ 2231136 w 2231136"/>
              <a:gd name="connsiteY8" fmla="*/ 789432 h 1677411"/>
              <a:gd name="connsiteX9" fmla="*/ 2231136 w 2231136"/>
              <a:gd name="connsiteY9" fmla="*/ 1127760 h 1677411"/>
              <a:gd name="connsiteX10" fmla="*/ 2231136 w 2231136"/>
              <a:gd name="connsiteY10" fmla="*/ 1127755 h 1677411"/>
              <a:gd name="connsiteX11" fmla="*/ 2005579 w 2231136"/>
              <a:gd name="connsiteY11" fmla="*/ 1353312 h 1677411"/>
              <a:gd name="connsiteX12" fmla="*/ 1514856 w 2231136"/>
              <a:gd name="connsiteY12" fmla="*/ 1380744 h 1677411"/>
              <a:gd name="connsiteX13" fmla="*/ 1007371 w 2231136"/>
              <a:gd name="connsiteY13" fmla="*/ 1632204 h 1677411"/>
              <a:gd name="connsiteX14" fmla="*/ 786384 w 2231136"/>
              <a:gd name="connsiteY14" fmla="*/ 1426464 h 1677411"/>
              <a:gd name="connsiteX15" fmla="*/ 381000 w 2231136"/>
              <a:gd name="connsiteY15" fmla="*/ 1362456 h 1677411"/>
              <a:gd name="connsiteX16" fmla="*/ 225557 w 2231136"/>
              <a:gd name="connsiteY16" fmla="*/ 1353312 h 1677411"/>
              <a:gd name="connsiteX17" fmla="*/ 0 w 2231136"/>
              <a:gd name="connsiteY17" fmla="*/ 1127755 h 1677411"/>
              <a:gd name="connsiteX18" fmla="*/ 0 w 2231136"/>
              <a:gd name="connsiteY18" fmla="*/ 1127760 h 1677411"/>
              <a:gd name="connsiteX19" fmla="*/ 0 w 2231136"/>
              <a:gd name="connsiteY19" fmla="*/ 789432 h 1677411"/>
              <a:gd name="connsiteX20" fmla="*/ 0 w 2231136"/>
              <a:gd name="connsiteY20" fmla="*/ 789432 h 1677411"/>
              <a:gd name="connsiteX21" fmla="*/ 0 w 2231136"/>
              <a:gd name="connsiteY21" fmla="*/ 225557 h 1677411"/>
              <a:gd name="connsiteX0" fmla="*/ 0 w 2231136"/>
              <a:gd name="connsiteY0" fmla="*/ 225557 h 1680715"/>
              <a:gd name="connsiteX1" fmla="*/ 225557 w 2231136"/>
              <a:gd name="connsiteY1" fmla="*/ 0 h 1680715"/>
              <a:gd name="connsiteX2" fmla="*/ 371856 w 2231136"/>
              <a:gd name="connsiteY2" fmla="*/ 0 h 1680715"/>
              <a:gd name="connsiteX3" fmla="*/ 371856 w 2231136"/>
              <a:gd name="connsiteY3" fmla="*/ 0 h 1680715"/>
              <a:gd name="connsiteX4" fmla="*/ 929640 w 2231136"/>
              <a:gd name="connsiteY4" fmla="*/ 0 h 1680715"/>
              <a:gd name="connsiteX5" fmla="*/ 2005579 w 2231136"/>
              <a:gd name="connsiteY5" fmla="*/ 0 h 1680715"/>
              <a:gd name="connsiteX6" fmla="*/ 2231136 w 2231136"/>
              <a:gd name="connsiteY6" fmla="*/ 225557 h 1680715"/>
              <a:gd name="connsiteX7" fmla="*/ 2231136 w 2231136"/>
              <a:gd name="connsiteY7" fmla="*/ 789432 h 1680715"/>
              <a:gd name="connsiteX8" fmla="*/ 2231136 w 2231136"/>
              <a:gd name="connsiteY8" fmla="*/ 789432 h 1680715"/>
              <a:gd name="connsiteX9" fmla="*/ 2231136 w 2231136"/>
              <a:gd name="connsiteY9" fmla="*/ 1127760 h 1680715"/>
              <a:gd name="connsiteX10" fmla="*/ 2231136 w 2231136"/>
              <a:gd name="connsiteY10" fmla="*/ 1127755 h 1680715"/>
              <a:gd name="connsiteX11" fmla="*/ 2005579 w 2231136"/>
              <a:gd name="connsiteY11" fmla="*/ 1353312 h 1680715"/>
              <a:gd name="connsiteX12" fmla="*/ 1514856 w 2231136"/>
              <a:gd name="connsiteY12" fmla="*/ 1380744 h 1680715"/>
              <a:gd name="connsiteX13" fmla="*/ 1007371 w 2231136"/>
              <a:gd name="connsiteY13" fmla="*/ 1632204 h 1680715"/>
              <a:gd name="connsiteX14" fmla="*/ 786384 w 2231136"/>
              <a:gd name="connsiteY14" fmla="*/ 1426464 h 1680715"/>
              <a:gd name="connsiteX15" fmla="*/ 381000 w 2231136"/>
              <a:gd name="connsiteY15" fmla="*/ 1362456 h 1680715"/>
              <a:gd name="connsiteX16" fmla="*/ 225557 w 2231136"/>
              <a:gd name="connsiteY16" fmla="*/ 1353312 h 1680715"/>
              <a:gd name="connsiteX17" fmla="*/ 0 w 2231136"/>
              <a:gd name="connsiteY17" fmla="*/ 1127755 h 1680715"/>
              <a:gd name="connsiteX18" fmla="*/ 0 w 2231136"/>
              <a:gd name="connsiteY18" fmla="*/ 1127760 h 1680715"/>
              <a:gd name="connsiteX19" fmla="*/ 0 w 2231136"/>
              <a:gd name="connsiteY19" fmla="*/ 789432 h 1680715"/>
              <a:gd name="connsiteX20" fmla="*/ 0 w 2231136"/>
              <a:gd name="connsiteY20" fmla="*/ 789432 h 1680715"/>
              <a:gd name="connsiteX21" fmla="*/ 0 w 2231136"/>
              <a:gd name="connsiteY21" fmla="*/ 225557 h 1680715"/>
              <a:gd name="connsiteX0" fmla="*/ 0 w 2231136"/>
              <a:gd name="connsiteY0" fmla="*/ 225557 h 1639270"/>
              <a:gd name="connsiteX1" fmla="*/ 225557 w 2231136"/>
              <a:gd name="connsiteY1" fmla="*/ 0 h 1639270"/>
              <a:gd name="connsiteX2" fmla="*/ 371856 w 2231136"/>
              <a:gd name="connsiteY2" fmla="*/ 0 h 1639270"/>
              <a:gd name="connsiteX3" fmla="*/ 371856 w 2231136"/>
              <a:gd name="connsiteY3" fmla="*/ 0 h 1639270"/>
              <a:gd name="connsiteX4" fmla="*/ 929640 w 2231136"/>
              <a:gd name="connsiteY4" fmla="*/ 0 h 1639270"/>
              <a:gd name="connsiteX5" fmla="*/ 2005579 w 2231136"/>
              <a:gd name="connsiteY5" fmla="*/ 0 h 1639270"/>
              <a:gd name="connsiteX6" fmla="*/ 2231136 w 2231136"/>
              <a:gd name="connsiteY6" fmla="*/ 225557 h 1639270"/>
              <a:gd name="connsiteX7" fmla="*/ 2231136 w 2231136"/>
              <a:gd name="connsiteY7" fmla="*/ 789432 h 1639270"/>
              <a:gd name="connsiteX8" fmla="*/ 2231136 w 2231136"/>
              <a:gd name="connsiteY8" fmla="*/ 789432 h 1639270"/>
              <a:gd name="connsiteX9" fmla="*/ 2231136 w 2231136"/>
              <a:gd name="connsiteY9" fmla="*/ 1127760 h 1639270"/>
              <a:gd name="connsiteX10" fmla="*/ 2231136 w 2231136"/>
              <a:gd name="connsiteY10" fmla="*/ 1127755 h 1639270"/>
              <a:gd name="connsiteX11" fmla="*/ 2005579 w 2231136"/>
              <a:gd name="connsiteY11" fmla="*/ 1353312 h 1639270"/>
              <a:gd name="connsiteX12" fmla="*/ 1514856 w 2231136"/>
              <a:gd name="connsiteY12" fmla="*/ 1380744 h 1639270"/>
              <a:gd name="connsiteX13" fmla="*/ 1062235 w 2231136"/>
              <a:gd name="connsiteY13" fmla="*/ 1586484 h 1639270"/>
              <a:gd name="connsiteX14" fmla="*/ 786384 w 2231136"/>
              <a:gd name="connsiteY14" fmla="*/ 1426464 h 1639270"/>
              <a:gd name="connsiteX15" fmla="*/ 381000 w 2231136"/>
              <a:gd name="connsiteY15" fmla="*/ 1362456 h 1639270"/>
              <a:gd name="connsiteX16" fmla="*/ 225557 w 2231136"/>
              <a:gd name="connsiteY16" fmla="*/ 1353312 h 1639270"/>
              <a:gd name="connsiteX17" fmla="*/ 0 w 2231136"/>
              <a:gd name="connsiteY17" fmla="*/ 1127755 h 1639270"/>
              <a:gd name="connsiteX18" fmla="*/ 0 w 2231136"/>
              <a:gd name="connsiteY18" fmla="*/ 1127760 h 1639270"/>
              <a:gd name="connsiteX19" fmla="*/ 0 w 2231136"/>
              <a:gd name="connsiteY19" fmla="*/ 789432 h 1639270"/>
              <a:gd name="connsiteX20" fmla="*/ 0 w 2231136"/>
              <a:gd name="connsiteY20" fmla="*/ 789432 h 1639270"/>
              <a:gd name="connsiteX21" fmla="*/ 0 w 2231136"/>
              <a:gd name="connsiteY21" fmla="*/ 225557 h 1639270"/>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31136" h="1655186">
                <a:moveTo>
                  <a:pt x="0" y="225557"/>
                </a:moveTo>
                <a:cubicBezTo>
                  <a:pt x="0" y="100985"/>
                  <a:pt x="100985" y="0"/>
                  <a:pt x="225557" y="0"/>
                </a:cubicBezTo>
                <a:lnTo>
                  <a:pt x="371856" y="0"/>
                </a:lnTo>
                <a:lnTo>
                  <a:pt x="371856" y="0"/>
                </a:lnTo>
                <a:lnTo>
                  <a:pt x="929640" y="0"/>
                </a:lnTo>
                <a:lnTo>
                  <a:pt x="2005579" y="0"/>
                </a:lnTo>
                <a:cubicBezTo>
                  <a:pt x="2130151" y="0"/>
                  <a:pt x="2231136" y="100985"/>
                  <a:pt x="2231136" y="225557"/>
                </a:cubicBezTo>
                <a:lnTo>
                  <a:pt x="2231136" y="789432"/>
                </a:lnTo>
                <a:lnTo>
                  <a:pt x="2231136" y="789432"/>
                </a:lnTo>
                <a:lnTo>
                  <a:pt x="2231136" y="1127760"/>
                </a:lnTo>
                <a:lnTo>
                  <a:pt x="2231136" y="1127755"/>
                </a:lnTo>
                <a:cubicBezTo>
                  <a:pt x="2231136" y="1252327"/>
                  <a:pt x="2130151" y="1353312"/>
                  <a:pt x="2005579" y="1353312"/>
                </a:cubicBezTo>
                <a:lnTo>
                  <a:pt x="1514856" y="1380744"/>
                </a:lnTo>
                <a:cubicBezTo>
                  <a:pt x="1367030" y="1391412"/>
                  <a:pt x="1161446" y="1794637"/>
                  <a:pt x="1041052" y="1604137"/>
                </a:cubicBezTo>
                <a:cubicBezTo>
                  <a:pt x="943465" y="1537134"/>
                  <a:pt x="857251" y="1491234"/>
                  <a:pt x="786384" y="1426464"/>
                </a:cubicBezTo>
                <a:cubicBezTo>
                  <a:pt x="678941" y="1389126"/>
                  <a:pt x="491235" y="1377696"/>
                  <a:pt x="381000" y="1362456"/>
                </a:cubicBezTo>
                <a:cubicBezTo>
                  <a:pt x="332234" y="1362456"/>
                  <a:pt x="274323" y="1353312"/>
                  <a:pt x="225557" y="1353312"/>
                </a:cubicBezTo>
                <a:cubicBezTo>
                  <a:pt x="100985" y="1353312"/>
                  <a:pt x="0" y="1252327"/>
                  <a:pt x="0" y="1127755"/>
                </a:cubicBezTo>
                <a:lnTo>
                  <a:pt x="0" y="1127760"/>
                </a:lnTo>
                <a:lnTo>
                  <a:pt x="0" y="789432"/>
                </a:lnTo>
                <a:lnTo>
                  <a:pt x="0" y="789432"/>
                </a:lnTo>
                <a:lnTo>
                  <a:pt x="0" y="225557"/>
                </a:lnTo>
                <a:close/>
              </a:path>
            </a:pathLst>
          </a:custGeom>
          <a:solidFill>
            <a:schemeClr val="accent2">
              <a:lumMod val="20000"/>
              <a:lumOff val="80000"/>
            </a:schemeClr>
          </a:solidFill>
          <a:ln>
            <a:noFill/>
          </a:ln>
          <a:effectLst>
            <a:outerShdw blurRad="50800" dist="127000" dir="2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CTF Analyst </a:t>
            </a:r>
            <a:r>
              <a:rPr kumimoji="0" lang="en-US" sz="1600" i="0" u="none" strike="noStrike" kern="1200" cap="none" spc="0" normalizeH="0" baseline="0" noProof="0" dirty="0">
                <a:ln>
                  <a:noFill/>
                </a:ln>
                <a:solidFill>
                  <a:schemeClr val="tx2">
                    <a:lumMod val="75000"/>
                  </a:schemeClr>
                </a:solidFill>
                <a:effectLst/>
                <a:uLnTx/>
                <a:uFillTx/>
                <a:latin typeface="Century Gothic" panose="020F0302020204030204"/>
                <a:ea typeface="+mn-ea"/>
                <a:cs typeface="+mn-cs"/>
              </a:rPr>
              <a:t>Receives</a:t>
            </a:r>
            <a:r>
              <a:rPr lang="en-US" sz="1600" dirty="0">
                <a:solidFill>
                  <a:schemeClr val="tx2">
                    <a:lumMod val="75000"/>
                  </a:schemeClr>
                </a:solidFill>
                <a:latin typeface="Century Gothic" panose="020F0302020204030204"/>
              </a:rPr>
              <a:t> Recert</a:t>
            </a:r>
            <a:r>
              <a:rPr kumimoji="0" lang="en-US" sz="1600" i="0" u="none" strike="noStrike" kern="1200" cap="none" spc="0" normalizeH="0" baseline="0" noProof="0" dirty="0">
                <a:ln>
                  <a:noFill/>
                </a:ln>
                <a:solidFill>
                  <a:schemeClr val="tx2">
                    <a:lumMod val="75000"/>
                  </a:schemeClr>
                </a:solidFill>
                <a:effectLst/>
                <a:uLnTx/>
                <a:uFillTx/>
                <a:latin typeface="Century Gothic" panose="020F0302020204030204"/>
                <a:ea typeface="+mn-ea"/>
                <a:cs typeface="+mn-cs"/>
              </a:rPr>
              <a:t> Application</a:t>
            </a:r>
          </a:p>
        </p:txBody>
      </p:sp>
      <p:sp>
        <p:nvSpPr>
          <p:cNvPr id="10" name="Speech Bubble: Rectangle with Corners Rounded 8">
            <a:extLst>
              <a:ext uri="{FF2B5EF4-FFF2-40B4-BE49-F238E27FC236}">
                <a16:creationId xmlns:a16="http://schemas.microsoft.com/office/drawing/2014/main" id="{D6FD6315-410F-4921-D7DF-16002CDBAA83}"/>
              </a:ext>
            </a:extLst>
          </p:cNvPr>
          <p:cNvSpPr/>
          <p:nvPr/>
        </p:nvSpPr>
        <p:spPr>
          <a:xfrm>
            <a:off x="3652076" y="1995950"/>
            <a:ext cx="1705737" cy="1433050"/>
          </a:xfrm>
          <a:custGeom>
            <a:avLst/>
            <a:gdLst>
              <a:gd name="connsiteX0" fmla="*/ 0 w 2231136"/>
              <a:gd name="connsiteY0" fmla="*/ 225557 h 1353312"/>
              <a:gd name="connsiteX1" fmla="*/ 225557 w 2231136"/>
              <a:gd name="connsiteY1" fmla="*/ 0 h 1353312"/>
              <a:gd name="connsiteX2" fmla="*/ 371856 w 2231136"/>
              <a:gd name="connsiteY2" fmla="*/ 0 h 1353312"/>
              <a:gd name="connsiteX3" fmla="*/ 371856 w 2231136"/>
              <a:gd name="connsiteY3" fmla="*/ 0 h 1353312"/>
              <a:gd name="connsiteX4" fmla="*/ 929640 w 2231136"/>
              <a:gd name="connsiteY4" fmla="*/ 0 h 1353312"/>
              <a:gd name="connsiteX5" fmla="*/ 2005579 w 2231136"/>
              <a:gd name="connsiteY5" fmla="*/ 0 h 1353312"/>
              <a:gd name="connsiteX6" fmla="*/ 2231136 w 2231136"/>
              <a:gd name="connsiteY6" fmla="*/ 225557 h 1353312"/>
              <a:gd name="connsiteX7" fmla="*/ 2231136 w 2231136"/>
              <a:gd name="connsiteY7" fmla="*/ 789432 h 1353312"/>
              <a:gd name="connsiteX8" fmla="*/ 2231136 w 2231136"/>
              <a:gd name="connsiteY8" fmla="*/ 789432 h 1353312"/>
              <a:gd name="connsiteX9" fmla="*/ 2231136 w 2231136"/>
              <a:gd name="connsiteY9" fmla="*/ 1127760 h 1353312"/>
              <a:gd name="connsiteX10" fmla="*/ 2231136 w 2231136"/>
              <a:gd name="connsiteY10" fmla="*/ 1127755 h 1353312"/>
              <a:gd name="connsiteX11" fmla="*/ 2005579 w 2231136"/>
              <a:gd name="connsiteY11" fmla="*/ 1353312 h 1353312"/>
              <a:gd name="connsiteX12" fmla="*/ 929640 w 2231136"/>
              <a:gd name="connsiteY12" fmla="*/ 1353312 h 1353312"/>
              <a:gd name="connsiteX13" fmla="*/ 650755 w 2231136"/>
              <a:gd name="connsiteY13" fmla="*/ 1522476 h 1353312"/>
              <a:gd name="connsiteX14" fmla="*/ 371856 w 2231136"/>
              <a:gd name="connsiteY14" fmla="*/ 1353312 h 1353312"/>
              <a:gd name="connsiteX15" fmla="*/ 225557 w 2231136"/>
              <a:gd name="connsiteY15" fmla="*/ 1353312 h 1353312"/>
              <a:gd name="connsiteX16" fmla="*/ 0 w 2231136"/>
              <a:gd name="connsiteY16" fmla="*/ 1127755 h 1353312"/>
              <a:gd name="connsiteX17" fmla="*/ 0 w 2231136"/>
              <a:gd name="connsiteY17" fmla="*/ 1127760 h 1353312"/>
              <a:gd name="connsiteX18" fmla="*/ 0 w 2231136"/>
              <a:gd name="connsiteY18" fmla="*/ 789432 h 1353312"/>
              <a:gd name="connsiteX19" fmla="*/ 0 w 2231136"/>
              <a:gd name="connsiteY19" fmla="*/ 789432 h 1353312"/>
              <a:gd name="connsiteX20" fmla="*/ 0 w 2231136"/>
              <a:gd name="connsiteY20" fmla="*/ 225557 h 1353312"/>
              <a:gd name="connsiteX0" fmla="*/ 0 w 2231136"/>
              <a:gd name="connsiteY0" fmla="*/ 225557 h 1522476"/>
              <a:gd name="connsiteX1" fmla="*/ 225557 w 2231136"/>
              <a:gd name="connsiteY1" fmla="*/ 0 h 1522476"/>
              <a:gd name="connsiteX2" fmla="*/ 371856 w 2231136"/>
              <a:gd name="connsiteY2" fmla="*/ 0 h 1522476"/>
              <a:gd name="connsiteX3" fmla="*/ 371856 w 2231136"/>
              <a:gd name="connsiteY3" fmla="*/ 0 h 1522476"/>
              <a:gd name="connsiteX4" fmla="*/ 929640 w 2231136"/>
              <a:gd name="connsiteY4" fmla="*/ 0 h 1522476"/>
              <a:gd name="connsiteX5" fmla="*/ 2005579 w 2231136"/>
              <a:gd name="connsiteY5" fmla="*/ 0 h 1522476"/>
              <a:gd name="connsiteX6" fmla="*/ 2231136 w 2231136"/>
              <a:gd name="connsiteY6" fmla="*/ 225557 h 1522476"/>
              <a:gd name="connsiteX7" fmla="*/ 2231136 w 2231136"/>
              <a:gd name="connsiteY7" fmla="*/ 789432 h 1522476"/>
              <a:gd name="connsiteX8" fmla="*/ 2231136 w 2231136"/>
              <a:gd name="connsiteY8" fmla="*/ 789432 h 1522476"/>
              <a:gd name="connsiteX9" fmla="*/ 2231136 w 2231136"/>
              <a:gd name="connsiteY9" fmla="*/ 1127760 h 1522476"/>
              <a:gd name="connsiteX10" fmla="*/ 2231136 w 2231136"/>
              <a:gd name="connsiteY10" fmla="*/ 1127755 h 1522476"/>
              <a:gd name="connsiteX11" fmla="*/ 2005579 w 2231136"/>
              <a:gd name="connsiteY11" fmla="*/ 1353312 h 1522476"/>
              <a:gd name="connsiteX12" fmla="*/ 929640 w 2231136"/>
              <a:gd name="connsiteY12" fmla="*/ 1353312 h 1522476"/>
              <a:gd name="connsiteX13" fmla="*/ 650755 w 2231136"/>
              <a:gd name="connsiteY13" fmla="*/ 1522476 h 1522476"/>
              <a:gd name="connsiteX14" fmla="*/ 381000 w 2231136"/>
              <a:gd name="connsiteY14" fmla="*/ 1362456 h 1522476"/>
              <a:gd name="connsiteX15" fmla="*/ 225557 w 2231136"/>
              <a:gd name="connsiteY15" fmla="*/ 1353312 h 1522476"/>
              <a:gd name="connsiteX16" fmla="*/ 0 w 2231136"/>
              <a:gd name="connsiteY16" fmla="*/ 1127755 h 1522476"/>
              <a:gd name="connsiteX17" fmla="*/ 0 w 2231136"/>
              <a:gd name="connsiteY17" fmla="*/ 1127760 h 1522476"/>
              <a:gd name="connsiteX18" fmla="*/ 0 w 2231136"/>
              <a:gd name="connsiteY18" fmla="*/ 789432 h 1522476"/>
              <a:gd name="connsiteX19" fmla="*/ 0 w 2231136"/>
              <a:gd name="connsiteY19" fmla="*/ 789432 h 1522476"/>
              <a:gd name="connsiteX20" fmla="*/ 0 w 2231136"/>
              <a:gd name="connsiteY20" fmla="*/ 225557 h 1522476"/>
              <a:gd name="connsiteX0" fmla="*/ 0 w 2231136"/>
              <a:gd name="connsiteY0" fmla="*/ 225557 h 1522476"/>
              <a:gd name="connsiteX1" fmla="*/ 225557 w 2231136"/>
              <a:gd name="connsiteY1" fmla="*/ 0 h 1522476"/>
              <a:gd name="connsiteX2" fmla="*/ 371856 w 2231136"/>
              <a:gd name="connsiteY2" fmla="*/ 0 h 1522476"/>
              <a:gd name="connsiteX3" fmla="*/ 371856 w 2231136"/>
              <a:gd name="connsiteY3" fmla="*/ 0 h 1522476"/>
              <a:gd name="connsiteX4" fmla="*/ 929640 w 2231136"/>
              <a:gd name="connsiteY4" fmla="*/ 0 h 1522476"/>
              <a:gd name="connsiteX5" fmla="*/ 2005579 w 2231136"/>
              <a:gd name="connsiteY5" fmla="*/ 0 h 1522476"/>
              <a:gd name="connsiteX6" fmla="*/ 2231136 w 2231136"/>
              <a:gd name="connsiteY6" fmla="*/ 225557 h 1522476"/>
              <a:gd name="connsiteX7" fmla="*/ 2231136 w 2231136"/>
              <a:gd name="connsiteY7" fmla="*/ 789432 h 1522476"/>
              <a:gd name="connsiteX8" fmla="*/ 2231136 w 2231136"/>
              <a:gd name="connsiteY8" fmla="*/ 789432 h 1522476"/>
              <a:gd name="connsiteX9" fmla="*/ 2231136 w 2231136"/>
              <a:gd name="connsiteY9" fmla="*/ 1127760 h 1522476"/>
              <a:gd name="connsiteX10" fmla="*/ 2231136 w 2231136"/>
              <a:gd name="connsiteY10" fmla="*/ 1127755 h 1522476"/>
              <a:gd name="connsiteX11" fmla="*/ 2005579 w 2231136"/>
              <a:gd name="connsiteY11" fmla="*/ 1353312 h 1522476"/>
              <a:gd name="connsiteX12" fmla="*/ 1505712 w 2231136"/>
              <a:gd name="connsiteY12" fmla="*/ 1353312 h 1522476"/>
              <a:gd name="connsiteX13" fmla="*/ 650755 w 2231136"/>
              <a:gd name="connsiteY13" fmla="*/ 1522476 h 1522476"/>
              <a:gd name="connsiteX14" fmla="*/ 381000 w 2231136"/>
              <a:gd name="connsiteY14" fmla="*/ 1362456 h 1522476"/>
              <a:gd name="connsiteX15" fmla="*/ 225557 w 2231136"/>
              <a:gd name="connsiteY15" fmla="*/ 1353312 h 1522476"/>
              <a:gd name="connsiteX16" fmla="*/ 0 w 2231136"/>
              <a:gd name="connsiteY16" fmla="*/ 1127755 h 1522476"/>
              <a:gd name="connsiteX17" fmla="*/ 0 w 2231136"/>
              <a:gd name="connsiteY17" fmla="*/ 1127760 h 1522476"/>
              <a:gd name="connsiteX18" fmla="*/ 0 w 2231136"/>
              <a:gd name="connsiteY18" fmla="*/ 789432 h 1522476"/>
              <a:gd name="connsiteX19" fmla="*/ 0 w 2231136"/>
              <a:gd name="connsiteY19" fmla="*/ 789432 h 1522476"/>
              <a:gd name="connsiteX20" fmla="*/ 0 w 2231136"/>
              <a:gd name="connsiteY20" fmla="*/ 225557 h 1522476"/>
              <a:gd name="connsiteX0" fmla="*/ 0 w 2231136"/>
              <a:gd name="connsiteY0" fmla="*/ 225557 h 1431036"/>
              <a:gd name="connsiteX1" fmla="*/ 225557 w 2231136"/>
              <a:gd name="connsiteY1" fmla="*/ 0 h 1431036"/>
              <a:gd name="connsiteX2" fmla="*/ 371856 w 2231136"/>
              <a:gd name="connsiteY2" fmla="*/ 0 h 1431036"/>
              <a:gd name="connsiteX3" fmla="*/ 371856 w 2231136"/>
              <a:gd name="connsiteY3" fmla="*/ 0 h 1431036"/>
              <a:gd name="connsiteX4" fmla="*/ 929640 w 2231136"/>
              <a:gd name="connsiteY4" fmla="*/ 0 h 1431036"/>
              <a:gd name="connsiteX5" fmla="*/ 2005579 w 2231136"/>
              <a:gd name="connsiteY5" fmla="*/ 0 h 1431036"/>
              <a:gd name="connsiteX6" fmla="*/ 2231136 w 2231136"/>
              <a:gd name="connsiteY6" fmla="*/ 225557 h 1431036"/>
              <a:gd name="connsiteX7" fmla="*/ 2231136 w 2231136"/>
              <a:gd name="connsiteY7" fmla="*/ 789432 h 1431036"/>
              <a:gd name="connsiteX8" fmla="*/ 2231136 w 2231136"/>
              <a:gd name="connsiteY8" fmla="*/ 789432 h 1431036"/>
              <a:gd name="connsiteX9" fmla="*/ 2231136 w 2231136"/>
              <a:gd name="connsiteY9" fmla="*/ 1127760 h 1431036"/>
              <a:gd name="connsiteX10" fmla="*/ 2231136 w 2231136"/>
              <a:gd name="connsiteY10" fmla="*/ 1127755 h 1431036"/>
              <a:gd name="connsiteX11" fmla="*/ 2005579 w 2231136"/>
              <a:gd name="connsiteY11" fmla="*/ 1353312 h 1431036"/>
              <a:gd name="connsiteX12" fmla="*/ 1505712 w 2231136"/>
              <a:gd name="connsiteY12" fmla="*/ 1353312 h 1431036"/>
              <a:gd name="connsiteX13" fmla="*/ 723907 w 2231136"/>
              <a:gd name="connsiteY13" fmla="*/ 1431036 h 1431036"/>
              <a:gd name="connsiteX14" fmla="*/ 381000 w 2231136"/>
              <a:gd name="connsiteY14" fmla="*/ 1362456 h 1431036"/>
              <a:gd name="connsiteX15" fmla="*/ 225557 w 2231136"/>
              <a:gd name="connsiteY15" fmla="*/ 1353312 h 1431036"/>
              <a:gd name="connsiteX16" fmla="*/ 0 w 2231136"/>
              <a:gd name="connsiteY16" fmla="*/ 1127755 h 1431036"/>
              <a:gd name="connsiteX17" fmla="*/ 0 w 2231136"/>
              <a:gd name="connsiteY17" fmla="*/ 1127760 h 1431036"/>
              <a:gd name="connsiteX18" fmla="*/ 0 w 2231136"/>
              <a:gd name="connsiteY18" fmla="*/ 789432 h 1431036"/>
              <a:gd name="connsiteX19" fmla="*/ 0 w 2231136"/>
              <a:gd name="connsiteY19" fmla="*/ 789432 h 1431036"/>
              <a:gd name="connsiteX20" fmla="*/ 0 w 2231136"/>
              <a:gd name="connsiteY20" fmla="*/ 225557 h 143103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74219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106223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106223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476756"/>
              <a:gd name="connsiteX1" fmla="*/ 225557 w 2231136"/>
              <a:gd name="connsiteY1" fmla="*/ 0 h 1476756"/>
              <a:gd name="connsiteX2" fmla="*/ 371856 w 2231136"/>
              <a:gd name="connsiteY2" fmla="*/ 0 h 1476756"/>
              <a:gd name="connsiteX3" fmla="*/ 371856 w 2231136"/>
              <a:gd name="connsiteY3" fmla="*/ 0 h 1476756"/>
              <a:gd name="connsiteX4" fmla="*/ 929640 w 2231136"/>
              <a:gd name="connsiteY4" fmla="*/ 0 h 1476756"/>
              <a:gd name="connsiteX5" fmla="*/ 2005579 w 2231136"/>
              <a:gd name="connsiteY5" fmla="*/ 0 h 1476756"/>
              <a:gd name="connsiteX6" fmla="*/ 2231136 w 2231136"/>
              <a:gd name="connsiteY6" fmla="*/ 225557 h 1476756"/>
              <a:gd name="connsiteX7" fmla="*/ 2231136 w 2231136"/>
              <a:gd name="connsiteY7" fmla="*/ 789432 h 1476756"/>
              <a:gd name="connsiteX8" fmla="*/ 2231136 w 2231136"/>
              <a:gd name="connsiteY8" fmla="*/ 789432 h 1476756"/>
              <a:gd name="connsiteX9" fmla="*/ 2231136 w 2231136"/>
              <a:gd name="connsiteY9" fmla="*/ 1127760 h 1476756"/>
              <a:gd name="connsiteX10" fmla="*/ 2231136 w 2231136"/>
              <a:gd name="connsiteY10" fmla="*/ 1127755 h 1476756"/>
              <a:gd name="connsiteX11" fmla="*/ 2005579 w 2231136"/>
              <a:gd name="connsiteY11" fmla="*/ 1353312 h 1476756"/>
              <a:gd name="connsiteX12" fmla="*/ 1505712 w 2231136"/>
              <a:gd name="connsiteY12" fmla="*/ 1353312 h 1476756"/>
              <a:gd name="connsiteX13" fmla="*/ 1089667 w 2231136"/>
              <a:gd name="connsiteY13" fmla="*/ 1476756 h 1476756"/>
              <a:gd name="connsiteX14" fmla="*/ 381000 w 2231136"/>
              <a:gd name="connsiteY14" fmla="*/ 1362456 h 1476756"/>
              <a:gd name="connsiteX15" fmla="*/ 225557 w 2231136"/>
              <a:gd name="connsiteY15" fmla="*/ 1353312 h 1476756"/>
              <a:gd name="connsiteX16" fmla="*/ 0 w 2231136"/>
              <a:gd name="connsiteY16" fmla="*/ 1127755 h 1476756"/>
              <a:gd name="connsiteX17" fmla="*/ 0 w 2231136"/>
              <a:gd name="connsiteY17" fmla="*/ 1127760 h 1476756"/>
              <a:gd name="connsiteX18" fmla="*/ 0 w 2231136"/>
              <a:gd name="connsiteY18" fmla="*/ 789432 h 1476756"/>
              <a:gd name="connsiteX19" fmla="*/ 0 w 2231136"/>
              <a:gd name="connsiteY19" fmla="*/ 789432 h 1476756"/>
              <a:gd name="connsiteX20" fmla="*/ 0 w 2231136"/>
              <a:gd name="connsiteY20" fmla="*/ 225557 h 1476756"/>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505712 w 2231136"/>
              <a:gd name="connsiteY12" fmla="*/ 1353312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505712 w 2231136"/>
              <a:gd name="connsiteY12" fmla="*/ 1353312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487424 w 2231136"/>
              <a:gd name="connsiteY12" fmla="*/ 1289304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641348"/>
              <a:gd name="connsiteX1" fmla="*/ 225557 w 2231136"/>
              <a:gd name="connsiteY1" fmla="*/ 0 h 1641348"/>
              <a:gd name="connsiteX2" fmla="*/ 371856 w 2231136"/>
              <a:gd name="connsiteY2" fmla="*/ 0 h 1641348"/>
              <a:gd name="connsiteX3" fmla="*/ 371856 w 2231136"/>
              <a:gd name="connsiteY3" fmla="*/ 0 h 1641348"/>
              <a:gd name="connsiteX4" fmla="*/ 929640 w 2231136"/>
              <a:gd name="connsiteY4" fmla="*/ 0 h 1641348"/>
              <a:gd name="connsiteX5" fmla="*/ 2005579 w 2231136"/>
              <a:gd name="connsiteY5" fmla="*/ 0 h 1641348"/>
              <a:gd name="connsiteX6" fmla="*/ 2231136 w 2231136"/>
              <a:gd name="connsiteY6" fmla="*/ 225557 h 1641348"/>
              <a:gd name="connsiteX7" fmla="*/ 2231136 w 2231136"/>
              <a:gd name="connsiteY7" fmla="*/ 789432 h 1641348"/>
              <a:gd name="connsiteX8" fmla="*/ 2231136 w 2231136"/>
              <a:gd name="connsiteY8" fmla="*/ 789432 h 1641348"/>
              <a:gd name="connsiteX9" fmla="*/ 2231136 w 2231136"/>
              <a:gd name="connsiteY9" fmla="*/ 1127760 h 1641348"/>
              <a:gd name="connsiteX10" fmla="*/ 2231136 w 2231136"/>
              <a:gd name="connsiteY10" fmla="*/ 1127755 h 1641348"/>
              <a:gd name="connsiteX11" fmla="*/ 2005579 w 2231136"/>
              <a:gd name="connsiteY11" fmla="*/ 1353312 h 1641348"/>
              <a:gd name="connsiteX12" fmla="*/ 1487424 w 2231136"/>
              <a:gd name="connsiteY12" fmla="*/ 1289304 h 1641348"/>
              <a:gd name="connsiteX13" fmla="*/ 1126243 w 2231136"/>
              <a:gd name="connsiteY13" fmla="*/ 1641348 h 1641348"/>
              <a:gd name="connsiteX14" fmla="*/ 381000 w 2231136"/>
              <a:gd name="connsiteY14" fmla="*/ 1362456 h 1641348"/>
              <a:gd name="connsiteX15" fmla="*/ 225557 w 2231136"/>
              <a:gd name="connsiteY15" fmla="*/ 1353312 h 1641348"/>
              <a:gd name="connsiteX16" fmla="*/ 0 w 2231136"/>
              <a:gd name="connsiteY16" fmla="*/ 1127755 h 1641348"/>
              <a:gd name="connsiteX17" fmla="*/ 0 w 2231136"/>
              <a:gd name="connsiteY17" fmla="*/ 1127760 h 1641348"/>
              <a:gd name="connsiteX18" fmla="*/ 0 w 2231136"/>
              <a:gd name="connsiteY18" fmla="*/ 789432 h 1641348"/>
              <a:gd name="connsiteX19" fmla="*/ 0 w 2231136"/>
              <a:gd name="connsiteY19" fmla="*/ 789432 h 1641348"/>
              <a:gd name="connsiteX20" fmla="*/ 0 w 2231136"/>
              <a:gd name="connsiteY20" fmla="*/ 225557 h 1641348"/>
              <a:gd name="connsiteX0" fmla="*/ 0 w 2231136"/>
              <a:gd name="connsiteY0" fmla="*/ 225557 h 1679545"/>
              <a:gd name="connsiteX1" fmla="*/ 225557 w 2231136"/>
              <a:gd name="connsiteY1" fmla="*/ 0 h 1679545"/>
              <a:gd name="connsiteX2" fmla="*/ 371856 w 2231136"/>
              <a:gd name="connsiteY2" fmla="*/ 0 h 1679545"/>
              <a:gd name="connsiteX3" fmla="*/ 371856 w 2231136"/>
              <a:gd name="connsiteY3" fmla="*/ 0 h 1679545"/>
              <a:gd name="connsiteX4" fmla="*/ 929640 w 2231136"/>
              <a:gd name="connsiteY4" fmla="*/ 0 h 1679545"/>
              <a:gd name="connsiteX5" fmla="*/ 2005579 w 2231136"/>
              <a:gd name="connsiteY5" fmla="*/ 0 h 1679545"/>
              <a:gd name="connsiteX6" fmla="*/ 2231136 w 2231136"/>
              <a:gd name="connsiteY6" fmla="*/ 225557 h 1679545"/>
              <a:gd name="connsiteX7" fmla="*/ 2231136 w 2231136"/>
              <a:gd name="connsiteY7" fmla="*/ 789432 h 1679545"/>
              <a:gd name="connsiteX8" fmla="*/ 2231136 w 2231136"/>
              <a:gd name="connsiteY8" fmla="*/ 789432 h 1679545"/>
              <a:gd name="connsiteX9" fmla="*/ 2231136 w 2231136"/>
              <a:gd name="connsiteY9" fmla="*/ 1127760 h 1679545"/>
              <a:gd name="connsiteX10" fmla="*/ 2231136 w 2231136"/>
              <a:gd name="connsiteY10" fmla="*/ 1127755 h 1679545"/>
              <a:gd name="connsiteX11" fmla="*/ 2005579 w 2231136"/>
              <a:gd name="connsiteY11" fmla="*/ 1353312 h 1679545"/>
              <a:gd name="connsiteX12" fmla="*/ 1487424 w 2231136"/>
              <a:gd name="connsiteY12" fmla="*/ 1289304 h 1679545"/>
              <a:gd name="connsiteX13" fmla="*/ 1126243 w 2231136"/>
              <a:gd name="connsiteY13" fmla="*/ 1641348 h 1679545"/>
              <a:gd name="connsiteX14" fmla="*/ 381000 w 2231136"/>
              <a:gd name="connsiteY14" fmla="*/ 1362456 h 1679545"/>
              <a:gd name="connsiteX15" fmla="*/ 225557 w 2231136"/>
              <a:gd name="connsiteY15" fmla="*/ 1353312 h 1679545"/>
              <a:gd name="connsiteX16" fmla="*/ 0 w 2231136"/>
              <a:gd name="connsiteY16" fmla="*/ 1127755 h 1679545"/>
              <a:gd name="connsiteX17" fmla="*/ 0 w 2231136"/>
              <a:gd name="connsiteY17" fmla="*/ 1127760 h 1679545"/>
              <a:gd name="connsiteX18" fmla="*/ 0 w 2231136"/>
              <a:gd name="connsiteY18" fmla="*/ 789432 h 1679545"/>
              <a:gd name="connsiteX19" fmla="*/ 0 w 2231136"/>
              <a:gd name="connsiteY19" fmla="*/ 789432 h 1679545"/>
              <a:gd name="connsiteX20" fmla="*/ 0 w 2231136"/>
              <a:gd name="connsiteY20" fmla="*/ 225557 h 1679545"/>
              <a:gd name="connsiteX0" fmla="*/ 0 w 2231136"/>
              <a:gd name="connsiteY0" fmla="*/ 225557 h 1679545"/>
              <a:gd name="connsiteX1" fmla="*/ 225557 w 2231136"/>
              <a:gd name="connsiteY1" fmla="*/ 0 h 1679545"/>
              <a:gd name="connsiteX2" fmla="*/ 371856 w 2231136"/>
              <a:gd name="connsiteY2" fmla="*/ 0 h 1679545"/>
              <a:gd name="connsiteX3" fmla="*/ 371856 w 2231136"/>
              <a:gd name="connsiteY3" fmla="*/ 0 h 1679545"/>
              <a:gd name="connsiteX4" fmla="*/ 929640 w 2231136"/>
              <a:gd name="connsiteY4" fmla="*/ 0 h 1679545"/>
              <a:gd name="connsiteX5" fmla="*/ 2005579 w 2231136"/>
              <a:gd name="connsiteY5" fmla="*/ 0 h 1679545"/>
              <a:gd name="connsiteX6" fmla="*/ 2231136 w 2231136"/>
              <a:gd name="connsiteY6" fmla="*/ 225557 h 1679545"/>
              <a:gd name="connsiteX7" fmla="*/ 2231136 w 2231136"/>
              <a:gd name="connsiteY7" fmla="*/ 789432 h 1679545"/>
              <a:gd name="connsiteX8" fmla="*/ 2231136 w 2231136"/>
              <a:gd name="connsiteY8" fmla="*/ 789432 h 1679545"/>
              <a:gd name="connsiteX9" fmla="*/ 2231136 w 2231136"/>
              <a:gd name="connsiteY9" fmla="*/ 1127760 h 1679545"/>
              <a:gd name="connsiteX10" fmla="*/ 2231136 w 2231136"/>
              <a:gd name="connsiteY10" fmla="*/ 1127755 h 1679545"/>
              <a:gd name="connsiteX11" fmla="*/ 2005579 w 2231136"/>
              <a:gd name="connsiteY11" fmla="*/ 1353312 h 1679545"/>
              <a:gd name="connsiteX12" fmla="*/ 1487424 w 2231136"/>
              <a:gd name="connsiteY12" fmla="*/ 1289304 h 1679545"/>
              <a:gd name="connsiteX13" fmla="*/ 1126243 w 2231136"/>
              <a:gd name="connsiteY13" fmla="*/ 1641348 h 1679545"/>
              <a:gd name="connsiteX14" fmla="*/ 381000 w 2231136"/>
              <a:gd name="connsiteY14" fmla="*/ 1362456 h 1679545"/>
              <a:gd name="connsiteX15" fmla="*/ 225557 w 2231136"/>
              <a:gd name="connsiteY15" fmla="*/ 1353312 h 1679545"/>
              <a:gd name="connsiteX16" fmla="*/ 0 w 2231136"/>
              <a:gd name="connsiteY16" fmla="*/ 1127755 h 1679545"/>
              <a:gd name="connsiteX17" fmla="*/ 0 w 2231136"/>
              <a:gd name="connsiteY17" fmla="*/ 1127760 h 1679545"/>
              <a:gd name="connsiteX18" fmla="*/ 0 w 2231136"/>
              <a:gd name="connsiteY18" fmla="*/ 789432 h 1679545"/>
              <a:gd name="connsiteX19" fmla="*/ 0 w 2231136"/>
              <a:gd name="connsiteY19" fmla="*/ 789432 h 1679545"/>
              <a:gd name="connsiteX20" fmla="*/ 0 w 2231136"/>
              <a:gd name="connsiteY20" fmla="*/ 225557 h 1679545"/>
              <a:gd name="connsiteX0" fmla="*/ 0 w 2231136"/>
              <a:gd name="connsiteY0" fmla="*/ 225557 h 1628212"/>
              <a:gd name="connsiteX1" fmla="*/ 225557 w 2231136"/>
              <a:gd name="connsiteY1" fmla="*/ 0 h 1628212"/>
              <a:gd name="connsiteX2" fmla="*/ 371856 w 2231136"/>
              <a:gd name="connsiteY2" fmla="*/ 0 h 1628212"/>
              <a:gd name="connsiteX3" fmla="*/ 371856 w 2231136"/>
              <a:gd name="connsiteY3" fmla="*/ 0 h 1628212"/>
              <a:gd name="connsiteX4" fmla="*/ 929640 w 2231136"/>
              <a:gd name="connsiteY4" fmla="*/ 0 h 1628212"/>
              <a:gd name="connsiteX5" fmla="*/ 2005579 w 2231136"/>
              <a:gd name="connsiteY5" fmla="*/ 0 h 1628212"/>
              <a:gd name="connsiteX6" fmla="*/ 2231136 w 2231136"/>
              <a:gd name="connsiteY6" fmla="*/ 225557 h 1628212"/>
              <a:gd name="connsiteX7" fmla="*/ 2231136 w 2231136"/>
              <a:gd name="connsiteY7" fmla="*/ 789432 h 1628212"/>
              <a:gd name="connsiteX8" fmla="*/ 2231136 w 2231136"/>
              <a:gd name="connsiteY8" fmla="*/ 789432 h 1628212"/>
              <a:gd name="connsiteX9" fmla="*/ 2231136 w 2231136"/>
              <a:gd name="connsiteY9" fmla="*/ 1127760 h 1628212"/>
              <a:gd name="connsiteX10" fmla="*/ 2231136 w 2231136"/>
              <a:gd name="connsiteY10" fmla="*/ 1127755 h 1628212"/>
              <a:gd name="connsiteX11" fmla="*/ 2005579 w 2231136"/>
              <a:gd name="connsiteY11" fmla="*/ 1353312 h 1628212"/>
              <a:gd name="connsiteX12" fmla="*/ 1487424 w 2231136"/>
              <a:gd name="connsiteY12" fmla="*/ 1289304 h 1628212"/>
              <a:gd name="connsiteX13" fmla="*/ 1025659 w 2231136"/>
              <a:gd name="connsiteY13" fmla="*/ 1586484 h 1628212"/>
              <a:gd name="connsiteX14" fmla="*/ 381000 w 2231136"/>
              <a:gd name="connsiteY14" fmla="*/ 1362456 h 1628212"/>
              <a:gd name="connsiteX15" fmla="*/ 225557 w 2231136"/>
              <a:gd name="connsiteY15" fmla="*/ 1353312 h 1628212"/>
              <a:gd name="connsiteX16" fmla="*/ 0 w 2231136"/>
              <a:gd name="connsiteY16" fmla="*/ 1127755 h 1628212"/>
              <a:gd name="connsiteX17" fmla="*/ 0 w 2231136"/>
              <a:gd name="connsiteY17" fmla="*/ 1127760 h 1628212"/>
              <a:gd name="connsiteX18" fmla="*/ 0 w 2231136"/>
              <a:gd name="connsiteY18" fmla="*/ 789432 h 1628212"/>
              <a:gd name="connsiteX19" fmla="*/ 0 w 2231136"/>
              <a:gd name="connsiteY19" fmla="*/ 789432 h 1628212"/>
              <a:gd name="connsiteX20" fmla="*/ 0 w 2231136"/>
              <a:gd name="connsiteY20" fmla="*/ 225557 h 1628212"/>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381000 w 2231136"/>
              <a:gd name="connsiteY14" fmla="*/ 1362456 h 1635798"/>
              <a:gd name="connsiteX15" fmla="*/ 225557 w 2231136"/>
              <a:gd name="connsiteY15" fmla="*/ 1353312 h 1635798"/>
              <a:gd name="connsiteX16" fmla="*/ 0 w 2231136"/>
              <a:gd name="connsiteY16" fmla="*/ 1127755 h 1635798"/>
              <a:gd name="connsiteX17" fmla="*/ 0 w 2231136"/>
              <a:gd name="connsiteY17" fmla="*/ 1127760 h 1635798"/>
              <a:gd name="connsiteX18" fmla="*/ 0 w 2231136"/>
              <a:gd name="connsiteY18" fmla="*/ 789432 h 1635798"/>
              <a:gd name="connsiteX19" fmla="*/ 0 w 2231136"/>
              <a:gd name="connsiteY19" fmla="*/ 789432 h 1635798"/>
              <a:gd name="connsiteX20" fmla="*/ 0 w 2231136"/>
              <a:gd name="connsiteY20"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59536 w 2231136"/>
              <a:gd name="connsiteY14" fmla="*/ 1463040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786384 w 2231136"/>
              <a:gd name="connsiteY14" fmla="*/ 1426464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60681"/>
              <a:gd name="connsiteX1" fmla="*/ 225557 w 2231136"/>
              <a:gd name="connsiteY1" fmla="*/ 0 h 1660681"/>
              <a:gd name="connsiteX2" fmla="*/ 371856 w 2231136"/>
              <a:gd name="connsiteY2" fmla="*/ 0 h 1660681"/>
              <a:gd name="connsiteX3" fmla="*/ 371856 w 2231136"/>
              <a:gd name="connsiteY3" fmla="*/ 0 h 1660681"/>
              <a:gd name="connsiteX4" fmla="*/ 929640 w 2231136"/>
              <a:gd name="connsiteY4" fmla="*/ 0 h 1660681"/>
              <a:gd name="connsiteX5" fmla="*/ 2005579 w 2231136"/>
              <a:gd name="connsiteY5" fmla="*/ 0 h 1660681"/>
              <a:gd name="connsiteX6" fmla="*/ 2231136 w 2231136"/>
              <a:gd name="connsiteY6" fmla="*/ 225557 h 1660681"/>
              <a:gd name="connsiteX7" fmla="*/ 2231136 w 2231136"/>
              <a:gd name="connsiteY7" fmla="*/ 789432 h 1660681"/>
              <a:gd name="connsiteX8" fmla="*/ 2231136 w 2231136"/>
              <a:gd name="connsiteY8" fmla="*/ 789432 h 1660681"/>
              <a:gd name="connsiteX9" fmla="*/ 2231136 w 2231136"/>
              <a:gd name="connsiteY9" fmla="*/ 1127760 h 1660681"/>
              <a:gd name="connsiteX10" fmla="*/ 2231136 w 2231136"/>
              <a:gd name="connsiteY10" fmla="*/ 1127755 h 1660681"/>
              <a:gd name="connsiteX11" fmla="*/ 2005579 w 2231136"/>
              <a:gd name="connsiteY11" fmla="*/ 1353312 h 1660681"/>
              <a:gd name="connsiteX12" fmla="*/ 1514856 w 2231136"/>
              <a:gd name="connsiteY12" fmla="*/ 1380744 h 1660681"/>
              <a:gd name="connsiteX13" fmla="*/ 1016515 w 2231136"/>
              <a:gd name="connsiteY13" fmla="*/ 1613916 h 1660681"/>
              <a:gd name="connsiteX14" fmla="*/ 786384 w 2231136"/>
              <a:gd name="connsiteY14" fmla="*/ 1426464 h 1660681"/>
              <a:gd name="connsiteX15" fmla="*/ 381000 w 2231136"/>
              <a:gd name="connsiteY15" fmla="*/ 1362456 h 1660681"/>
              <a:gd name="connsiteX16" fmla="*/ 225557 w 2231136"/>
              <a:gd name="connsiteY16" fmla="*/ 1353312 h 1660681"/>
              <a:gd name="connsiteX17" fmla="*/ 0 w 2231136"/>
              <a:gd name="connsiteY17" fmla="*/ 1127755 h 1660681"/>
              <a:gd name="connsiteX18" fmla="*/ 0 w 2231136"/>
              <a:gd name="connsiteY18" fmla="*/ 1127760 h 1660681"/>
              <a:gd name="connsiteX19" fmla="*/ 0 w 2231136"/>
              <a:gd name="connsiteY19" fmla="*/ 789432 h 1660681"/>
              <a:gd name="connsiteX20" fmla="*/ 0 w 2231136"/>
              <a:gd name="connsiteY20" fmla="*/ 789432 h 1660681"/>
              <a:gd name="connsiteX21" fmla="*/ 0 w 2231136"/>
              <a:gd name="connsiteY21" fmla="*/ 225557 h 1660681"/>
              <a:gd name="connsiteX0" fmla="*/ 0 w 2231136"/>
              <a:gd name="connsiteY0" fmla="*/ 225557 h 1677411"/>
              <a:gd name="connsiteX1" fmla="*/ 225557 w 2231136"/>
              <a:gd name="connsiteY1" fmla="*/ 0 h 1677411"/>
              <a:gd name="connsiteX2" fmla="*/ 371856 w 2231136"/>
              <a:gd name="connsiteY2" fmla="*/ 0 h 1677411"/>
              <a:gd name="connsiteX3" fmla="*/ 371856 w 2231136"/>
              <a:gd name="connsiteY3" fmla="*/ 0 h 1677411"/>
              <a:gd name="connsiteX4" fmla="*/ 929640 w 2231136"/>
              <a:gd name="connsiteY4" fmla="*/ 0 h 1677411"/>
              <a:gd name="connsiteX5" fmla="*/ 2005579 w 2231136"/>
              <a:gd name="connsiteY5" fmla="*/ 0 h 1677411"/>
              <a:gd name="connsiteX6" fmla="*/ 2231136 w 2231136"/>
              <a:gd name="connsiteY6" fmla="*/ 225557 h 1677411"/>
              <a:gd name="connsiteX7" fmla="*/ 2231136 w 2231136"/>
              <a:gd name="connsiteY7" fmla="*/ 789432 h 1677411"/>
              <a:gd name="connsiteX8" fmla="*/ 2231136 w 2231136"/>
              <a:gd name="connsiteY8" fmla="*/ 789432 h 1677411"/>
              <a:gd name="connsiteX9" fmla="*/ 2231136 w 2231136"/>
              <a:gd name="connsiteY9" fmla="*/ 1127760 h 1677411"/>
              <a:gd name="connsiteX10" fmla="*/ 2231136 w 2231136"/>
              <a:gd name="connsiteY10" fmla="*/ 1127755 h 1677411"/>
              <a:gd name="connsiteX11" fmla="*/ 2005579 w 2231136"/>
              <a:gd name="connsiteY11" fmla="*/ 1353312 h 1677411"/>
              <a:gd name="connsiteX12" fmla="*/ 1514856 w 2231136"/>
              <a:gd name="connsiteY12" fmla="*/ 1380744 h 1677411"/>
              <a:gd name="connsiteX13" fmla="*/ 1007371 w 2231136"/>
              <a:gd name="connsiteY13" fmla="*/ 1632204 h 1677411"/>
              <a:gd name="connsiteX14" fmla="*/ 786384 w 2231136"/>
              <a:gd name="connsiteY14" fmla="*/ 1426464 h 1677411"/>
              <a:gd name="connsiteX15" fmla="*/ 381000 w 2231136"/>
              <a:gd name="connsiteY15" fmla="*/ 1362456 h 1677411"/>
              <a:gd name="connsiteX16" fmla="*/ 225557 w 2231136"/>
              <a:gd name="connsiteY16" fmla="*/ 1353312 h 1677411"/>
              <a:gd name="connsiteX17" fmla="*/ 0 w 2231136"/>
              <a:gd name="connsiteY17" fmla="*/ 1127755 h 1677411"/>
              <a:gd name="connsiteX18" fmla="*/ 0 w 2231136"/>
              <a:gd name="connsiteY18" fmla="*/ 1127760 h 1677411"/>
              <a:gd name="connsiteX19" fmla="*/ 0 w 2231136"/>
              <a:gd name="connsiteY19" fmla="*/ 789432 h 1677411"/>
              <a:gd name="connsiteX20" fmla="*/ 0 w 2231136"/>
              <a:gd name="connsiteY20" fmla="*/ 789432 h 1677411"/>
              <a:gd name="connsiteX21" fmla="*/ 0 w 2231136"/>
              <a:gd name="connsiteY21" fmla="*/ 225557 h 1677411"/>
              <a:gd name="connsiteX0" fmla="*/ 0 w 2231136"/>
              <a:gd name="connsiteY0" fmla="*/ 225557 h 1680715"/>
              <a:gd name="connsiteX1" fmla="*/ 225557 w 2231136"/>
              <a:gd name="connsiteY1" fmla="*/ 0 h 1680715"/>
              <a:gd name="connsiteX2" fmla="*/ 371856 w 2231136"/>
              <a:gd name="connsiteY2" fmla="*/ 0 h 1680715"/>
              <a:gd name="connsiteX3" fmla="*/ 371856 w 2231136"/>
              <a:gd name="connsiteY3" fmla="*/ 0 h 1680715"/>
              <a:gd name="connsiteX4" fmla="*/ 929640 w 2231136"/>
              <a:gd name="connsiteY4" fmla="*/ 0 h 1680715"/>
              <a:gd name="connsiteX5" fmla="*/ 2005579 w 2231136"/>
              <a:gd name="connsiteY5" fmla="*/ 0 h 1680715"/>
              <a:gd name="connsiteX6" fmla="*/ 2231136 w 2231136"/>
              <a:gd name="connsiteY6" fmla="*/ 225557 h 1680715"/>
              <a:gd name="connsiteX7" fmla="*/ 2231136 w 2231136"/>
              <a:gd name="connsiteY7" fmla="*/ 789432 h 1680715"/>
              <a:gd name="connsiteX8" fmla="*/ 2231136 w 2231136"/>
              <a:gd name="connsiteY8" fmla="*/ 789432 h 1680715"/>
              <a:gd name="connsiteX9" fmla="*/ 2231136 w 2231136"/>
              <a:gd name="connsiteY9" fmla="*/ 1127760 h 1680715"/>
              <a:gd name="connsiteX10" fmla="*/ 2231136 w 2231136"/>
              <a:gd name="connsiteY10" fmla="*/ 1127755 h 1680715"/>
              <a:gd name="connsiteX11" fmla="*/ 2005579 w 2231136"/>
              <a:gd name="connsiteY11" fmla="*/ 1353312 h 1680715"/>
              <a:gd name="connsiteX12" fmla="*/ 1514856 w 2231136"/>
              <a:gd name="connsiteY12" fmla="*/ 1380744 h 1680715"/>
              <a:gd name="connsiteX13" fmla="*/ 1007371 w 2231136"/>
              <a:gd name="connsiteY13" fmla="*/ 1632204 h 1680715"/>
              <a:gd name="connsiteX14" fmla="*/ 786384 w 2231136"/>
              <a:gd name="connsiteY14" fmla="*/ 1426464 h 1680715"/>
              <a:gd name="connsiteX15" fmla="*/ 381000 w 2231136"/>
              <a:gd name="connsiteY15" fmla="*/ 1362456 h 1680715"/>
              <a:gd name="connsiteX16" fmla="*/ 225557 w 2231136"/>
              <a:gd name="connsiteY16" fmla="*/ 1353312 h 1680715"/>
              <a:gd name="connsiteX17" fmla="*/ 0 w 2231136"/>
              <a:gd name="connsiteY17" fmla="*/ 1127755 h 1680715"/>
              <a:gd name="connsiteX18" fmla="*/ 0 w 2231136"/>
              <a:gd name="connsiteY18" fmla="*/ 1127760 h 1680715"/>
              <a:gd name="connsiteX19" fmla="*/ 0 w 2231136"/>
              <a:gd name="connsiteY19" fmla="*/ 789432 h 1680715"/>
              <a:gd name="connsiteX20" fmla="*/ 0 w 2231136"/>
              <a:gd name="connsiteY20" fmla="*/ 789432 h 1680715"/>
              <a:gd name="connsiteX21" fmla="*/ 0 w 2231136"/>
              <a:gd name="connsiteY21" fmla="*/ 225557 h 1680715"/>
              <a:gd name="connsiteX0" fmla="*/ 0 w 2231136"/>
              <a:gd name="connsiteY0" fmla="*/ 225557 h 1639270"/>
              <a:gd name="connsiteX1" fmla="*/ 225557 w 2231136"/>
              <a:gd name="connsiteY1" fmla="*/ 0 h 1639270"/>
              <a:gd name="connsiteX2" fmla="*/ 371856 w 2231136"/>
              <a:gd name="connsiteY2" fmla="*/ 0 h 1639270"/>
              <a:gd name="connsiteX3" fmla="*/ 371856 w 2231136"/>
              <a:gd name="connsiteY3" fmla="*/ 0 h 1639270"/>
              <a:gd name="connsiteX4" fmla="*/ 929640 w 2231136"/>
              <a:gd name="connsiteY4" fmla="*/ 0 h 1639270"/>
              <a:gd name="connsiteX5" fmla="*/ 2005579 w 2231136"/>
              <a:gd name="connsiteY5" fmla="*/ 0 h 1639270"/>
              <a:gd name="connsiteX6" fmla="*/ 2231136 w 2231136"/>
              <a:gd name="connsiteY6" fmla="*/ 225557 h 1639270"/>
              <a:gd name="connsiteX7" fmla="*/ 2231136 w 2231136"/>
              <a:gd name="connsiteY7" fmla="*/ 789432 h 1639270"/>
              <a:gd name="connsiteX8" fmla="*/ 2231136 w 2231136"/>
              <a:gd name="connsiteY8" fmla="*/ 789432 h 1639270"/>
              <a:gd name="connsiteX9" fmla="*/ 2231136 w 2231136"/>
              <a:gd name="connsiteY9" fmla="*/ 1127760 h 1639270"/>
              <a:gd name="connsiteX10" fmla="*/ 2231136 w 2231136"/>
              <a:gd name="connsiteY10" fmla="*/ 1127755 h 1639270"/>
              <a:gd name="connsiteX11" fmla="*/ 2005579 w 2231136"/>
              <a:gd name="connsiteY11" fmla="*/ 1353312 h 1639270"/>
              <a:gd name="connsiteX12" fmla="*/ 1514856 w 2231136"/>
              <a:gd name="connsiteY12" fmla="*/ 1380744 h 1639270"/>
              <a:gd name="connsiteX13" fmla="*/ 1062235 w 2231136"/>
              <a:gd name="connsiteY13" fmla="*/ 1586484 h 1639270"/>
              <a:gd name="connsiteX14" fmla="*/ 786384 w 2231136"/>
              <a:gd name="connsiteY14" fmla="*/ 1426464 h 1639270"/>
              <a:gd name="connsiteX15" fmla="*/ 381000 w 2231136"/>
              <a:gd name="connsiteY15" fmla="*/ 1362456 h 1639270"/>
              <a:gd name="connsiteX16" fmla="*/ 225557 w 2231136"/>
              <a:gd name="connsiteY16" fmla="*/ 1353312 h 1639270"/>
              <a:gd name="connsiteX17" fmla="*/ 0 w 2231136"/>
              <a:gd name="connsiteY17" fmla="*/ 1127755 h 1639270"/>
              <a:gd name="connsiteX18" fmla="*/ 0 w 2231136"/>
              <a:gd name="connsiteY18" fmla="*/ 1127760 h 1639270"/>
              <a:gd name="connsiteX19" fmla="*/ 0 w 2231136"/>
              <a:gd name="connsiteY19" fmla="*/ 789432 h 1639270"/>
              <a:gd name="connsiteX20" fmla="*/ 0 w 2231136"/>
              <a:gd name="connsiteY20" fmla="*/ 789432 h 1639270"/>
              <a:gd name="connsiteX21" fmla="*/ 0 w 2231136"/>
              <a:gd name="connsiteY21" fmla="*/ 225557 h 1639270"/>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31136" h="1655186">
                <a:moveTo>
                  <a:pt x="0" y="225557"/>
                </a:moveTo>
                <a:cubicBezTo>
                  <a:pt x="0" y="100985"/>
                  <a:pt x="100985" y="0"/>
                  <a:pt x="225557" y="0"/>
                </a:cubicBezTo>
                <a:lnTo>
                  <a:pt x="371856" y="0"/>
                </a:lnTo>
                <a:lnTo>
                  <a:pt x="371856" y="0"/>
                </a:lnTo>
                <a:lnTo>
                  <a:pt x="929640" y="0"/>
                </a:lnTo>
                <a:lnTo>
                  <a:pt x="2005579" y="0"/>
                </a:lnTo>
                <a:cubicBezTo>
                  <a:pt x="2130151" y="0"/>
                  <a:pt x="2231136" y="100985"/>
                  <a:pt x="2231136" y="225557"/>
                </a:cubicBezTo>
                <a:lnTo>
                  <a:pt x="2231136" y="789432"/>
                </a:lnTo>
                <a:lnTo>
                  <a:pt x="2231136" y="789432"/>
                </a:lnTo>
                <a:lnTo>
                  <a:pt x="2231136" y="1127760"/>
                </a:lnTo>
                <a:lnTo>
                  <a:pt x="2231136" y="1127755"/>
                </a:lnTo>
                <a:cubicBezTo>
                  <a:pt x="2231136" y="1252327"/>
                  <a:pt x="2130151" y="1353312"/>
                  <a:pt x="2005579" y="1353312"/>
                </a:cubicBezTo>
                <a:lnTo>
                  <a:pt x="1514856" y="1380744"/>
                </a:lnTo>
                <a:cubicBezTo>
                  <a:pt x="1367030" y="1391412"/>
                  <a:pt x="1161446" y="1794637"/>
                  <a:pt x="1041052" y="1604137"/>
                </a:cubicBezTo>
                <a:cubicBezTo>
                  <a:pt x="943465" y="1537134"/>
                  <a:pt x="857251" y="1491234"/>
                  <a:pt x="786384" y="1426464"/>
                </a:cubicBezTo>
                <a:cubicBezTo>
                  <a:pt x="678941" y="1389126"/>
                  <a:pt x="491235" y="1377696"/>
                  <a:pt x="381000" y="1362456"/>
                </a:cubicBezTo>
                <a:cubicBezTo>
                  <a:pt x="332234" y="1362456"/>
                  <a:pt x="274323" y="1353312"/>
                  <a:pt x="225557" y="1353312"/>
                </a:cubicBezTo>
                <a:cubicBezTo>
                  <a:pt x="100985" y="1353312"/>
                  <a:pt x="0" y="1252327"/>
                  <a:pt x="0" y="1127755"/>
                </a:cubicBezTo>
                <a:lnTo>
                  <a:pt x="0" y="1127760"/>
                </a:lnTo>
                <a:lnTo>
                  <a:pt x="0" y="789432"/>
                </a:lnTo>
                <a:lnTo>
                  <a:pt x="0" y="789432"/>
                </a:lnTo>
                <a:lnTo>
                  <a:pt x="0" y="225557"/>
                </a:lnTo>
                <a:close/>
              </a:path>
            </a:pathLst>
          </a:custGeom>
          <a:solidFill>
            <a:schemeClr val="accent2">
              <a:lumMod val="40000"/>
              <a:lumOff val="60000"/>
            </a:schemeClr>
          </a:solidFill>
          <a:ln>
            <a:noFill/>
          </a:ln>
          <a:effectLst>
            <a:outerShdw blurRad="50800" dist="127000" dir="2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CTF Analyst </a:t>
            </a:r>
            <a:r>
              <a:rPr kumimoji="0" lang="en-US" sz="1600" i="0" u="none" strike="noStrike" kern="1200" cap="none" spc="0" normalizeH="0" baseline="0" noProof="0" dirty="0">
                <a:ln>
                  <a:noFill/>
                </a:ln>
                <a:solidFill>
                  <a:schemeClr val="tx1">
                    <a:lumMod val="65000"/>
                    <a:lumOff val="35000"/>
                  </a:schemeClr>
                </a:solidFill>
                <a:effectLst/>
                <a:uLnTx/>
                <a:uFillTx/>
                <a:latin typeface="Century Gothic" panose="020F0302020204030204"/>
                <a:ea typeface="+mn-ea"/>
                <a:cs typeface="+mn-cs"/>
              </a:rPr>
              <a:t>Reviews Recert Application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65000"/>
                    <a:lumOff val="35000"/>
                  </a:schemeClr>
                </a:solidFill>
                <a:latin typeface="Century Gothic" panose="020F0302020204030204"/>
              </a:rPr>
              <a:t> </a:t>
            </a:r>
            <a:r>
              <a:rPr kumimoji="0" lang="en-US" sz="1600" b="0" i="0" u="none" strike="noStrike" kern="1200" cap="none" spc="0" normalizeH="0" baseline="0" noProof="0" dirty="0">
                <a:ln>
                  <a:noFill/>
                </a:ln>
                <a:solidFill>
                  <a:schemeClr val="tx1">
                    <a:lumMod val="65000"/>
                    <a:lumOff val="35000"/>
                  </a:scheme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1" name="Speech Bubble: Rectangle with Corners Rounded 8">
            <a:extLst>
              <a:ext uri="{FF2B5EF4-FFF2-40B4-BE49-F238E27FC236}">
                <a16:creationId xmlns:a16="http://schemas.microsoft.com/office/drawing/2014/main" id="{F477825E-E018-3AA5-242D-5EB3A08DE4CC}"/>
              </a:ext>
            </a:extLst>
          </p:cNvPr>
          <p:cNvSpPr/>
          <p:nvPr/>
        </p:nvSpPr>
        <p:spPr>
          <a:xfrm>
            <a:off x="6119052" y="1995950"/>
            <a:ext cx="1705737" cy="1433050"/>
          </a:xfrm>
          <a:custGeom>
            <a:avLst/>
            <a:gdLst>
              <a:gd name="connsiteX0" fmla="*/ 0 w 2231136"/>
              <a:gd name="connsiteY0" fmla="*/ 225557 h 1353312"/>
              <a:gd name="connsiteX1" fmla="*/ 225557 w 2231136"/>
              <a:gd name="connsiteY1" fmla="*/ 0 h 1353312"/>
              <a:gd name="connsiteX2" fmla="*/ 371856 w 2231136"/>
              <a:gd name="connsiteY2" fmla="*/ 0 h 1353312"/>
              <a:gd name="connsiteX3" fmla="*/ 371856 w 2231136"/>
              <a:gd name="connsiteY3" fmla="*/ 0 h 1353312"/>
              <a:gd name="connsiteX4" fmla="*/ 929640 w 2231136"/>
              <a:gd name="connsiteY4" fmla="*/ 0 h 1353312"/>
              <a:gd name="connsiteX5" fmla="*/ 2005579 w 2231136"/>
              <a:gd name="connsiteY5" fmla="*/ 0 h 1353312"/>
              <a:gd name="connsiteX6" fmla="*/ 2231136 w 2231136"/>
              <a:gd name="connsiteY6" fmla="*/ 225557 h 1353312"/>
              <a:gd name="connsiteX7" fmla="*/ 2231136 w 2231136"/>
              <a:gd name="connsiteY7" fmla="*/ 789432 h 1353312"/>
              <a:gd name="connsiteX8" fmla="*/ 2231136 w 2231136"/>
              <a:gd name="connsiteY8" fmla="*/ 789432 h 1353312"/>
              <a:gd name="connsiteX9" fmla="*/ 2231136 w 2231136"/>
              <a:gd name="connsiteY9" fmla="*/ 1127760 h 1353312"/>
              <a:gd name="connsiteX10" fmla="*/ 2231136 w 2231136"/>
              <a:gd name="connsiteY10" fmla="*/ 1127755 h 1353312"/>
              <a:gd name="connsiteX11" fmla="*/ 2005579 w 2231136"/>
              <a:gd name="connsiteY11" fmla="*/ 1353312 h 1353312"/>
              <a:gd name="connsiteX12" fmla="*/ 929640 w 2231136"/>
              <a:gd name="connsiteY12" fmla="*/ 1353312 h 1353312"/>
              <a:gd name="connsiteX13" fmla="*/ 650755 w 2231136"/>
              <a:gd name="connsiteY13" fmla="*/ 1522476 h 1353312"/>
              <a:gd name="connsiteX14" fmla="*/ 371856 w 2231136"/>
              <a:gd name="connsiteY14" fmla="*/ 1353312 h 1353312"/>
              <a:gd name="connsiteX15" fmla="*/ 225557 w 2231136"/>
              <a:gd name="connsiteY15" fmla="*/ 1353312 h 1353312"/>
              <a:gd name="connsiteX16" fmla="*/ 0 w 2231136"/>
              <a:gd name="connsiteY16" fmla="*/ 1127755 h 1353312"/>
              <a:gd name="connsiteX17" fmla="*/ 0 w 2231136"/>
              <a:gd name="connsiteY17" fmla="*/ 1127760 h 1353312"/>
              <a:gd name="connsiteX18" fmla="*/ 0 w 2231136"/>
              <a:gd name="connsiteY18" fmla="*/ 789432 h 1353312"/>
              <a:gd name="connsiteX19" fmla="*/ 0 w 2231136"/>
              <a:gd name="connsiteY19" fmla="*/ 789432 h 1353312"/>
              <a:gd name="connsiteX20" fmla="*/ 0 w 2231136"/>
              <a:gd name="connsiteY20" fmla="*/ 225557 h 1353312"/>
              <a:gd name="connsiteX0" fmla="*/ 0 w 2231136"/>
              <a:gd name="connsiteY0" fmla="*/ 225557 h 1522476"/>
              <a:gd name="connsiteX1" fmla="*/ 225557 w 2231136"/>
              <a:gd name="connsiteY1" fmla="*/ 0 h 1522476"/>
              <a:gd name="connsiteX2" fmla="*/ 371856 w 2231136"/>
              <a:gd name="connsiteY2" fmla="*/ 0 h 1522476"/>
              <a:gd name="connsiteX3" fmla="*/ 371856 w 2231136"/>
              <a:gd name="connsiteY3" fmla="*/ 0 h 1522476"/>
              <a:gd name="connsiteX4" fmla="*/ 929640 w 2231136"/>
              <a:gd name="connsiteY4" fmla="*/ 0 h 1522476"/>
              <a:gd name="connsiteX5" fmla="*/ 2005579 w 2231136"/>
              <a:gd name="connsiteY5" fmla="*/ 0 h 1522476"/>
              <a:gd name="connsiteX6" fmla="*/ 2231136 w 2231136"/>
              <a:gd name="connsiteY6" fmla="*/ 225557 h 1522476"/>
              <a:gd name="connsiteX7" fmla="*/ 2231136 w 2231136"/>
              <a:gd name="connsiteY7" fmla="*/ 789432 h 1522476"/>
              <a:gd name="connsiteX8" fmla="*/ 2231136 w 2231136"/>
              <a:gd name="connsiteY8" fmla="*/ 789432 h 1522476"/>
              <a:gd name="connsiteX9" fmla="*/ 2231136 w 2231136"/>
              <a:gd name="connsiteY9" fmla="*/ 1127760 h 1522476"/>
              <a:gd name="connsiteX10" fmla="*/ 2231136 w 2231136"/>
              <a:gd name="connsiteY10" fmla="*/ 1127755 h 1522476"/>
              <a:gd name="connsiteX11" fmla="*/ 2005579 w 2231136"/>
              <a:gd name="connsiteY11" fmla="*/ 1353312 h 1522476"/>
              <a:gd name="connsiteX12" fmla="*/ 929640 w 2231136"/>
              <a:gd name="connsiteY12" fmla="*/ 1353312 h 1522476"/>
              <a:gd name="connsiteX13" fmla="*/ 650755 w 2231136"/>
              <a:gd name="connsiteY13" fmla="*/ 1522476 h 1522476"/>
              <a:gd name="connsiteX14" fmla="*/ 381000 w 2231136"/>
              <a:gd name="connsiteY14" fmla="*/ 1362456 h 1522476"/>
              <a:gd name="connsiteX15" fmla="*/ 225557 w 2231136"/>
              <a:gd name="connsiteY15" fmla="*/ 1353312 h 1522476"/>
              <a:gd name="connsiteX16" fmla="*/ 0 w 2231136"/>
              <a:gd name="connsiteY16" fmla="*/ 1127755 h 1522476"/>
              <a:gd name="connsiteX17" fmla="*/ 0 w 2231136"/>
              <a:gd name="connsiteY17" fmla="*/ 1127760 h 1522476"/>
              <a:gd name="connsiteX18" fmla="*/ 0 w 2231136"/>
              <a:gd name="connsiteY18" fmla="*/ 789432 h 1522476"/>
              <a:gd name="connsiteX19" fmla="*/ 0 w 2231136"/>
              <a:gd name="connsiteY19" fmla="*/ 789432 h 1522476"/>
              <a:gd name="connsiteX20" fmla="*/ 0 w 2231136"/>
              <a:gd name="connsiteY20" fmla="*/ 225557 h 1522476"/>
              <a:gd name="connsiteX0" fmla="*/ 0 w 2231136"/>
              <a:gd name="connsiteY0" fmla="*/ 225557 h 1522476"/>
              <a:gd name="connsiteX1" fmla="*/ 225557 w 2231136"/>
              <a:gd name="connsiteY1" fmla="*/ 0 h 1522476"/>
              <a:gd name="connsiteX2" fmla="*/ 371856 w 2231136"/>
              <a:gd name="connsiteY2" fmla="*/ 0 h 1522476"/>
              <a:gd name="connsiteX3" fmla="*/ 371856 w 2231136"/>
              <a:gd name="connsiteY3" fmla="*/ 0 h 1522476"/>
              <a:gd name="connsiteX4" fmla="*/ 929640 w 2231136"/>
              <a:gd name="connsiteY4" fmla="*/ 0 h 1522476"/>
              <a:gd name="connsiteX5" fmla="*/ 2005579 w 2231136"/>
              <a:gd name="connsiteY5" fmla="*/ 0 h 1522476"/>
              <a:gd name="connsiteX6" fmla="*/ 2231136 w 2231136"/>
              <a:gd name="connsiteY6" fmla="*/ 225557 h 1522476"/>
              <a:gd name="connsiteX7" fmla="*/ 2231136 w 2231136"/>
              <a:gd name="connsiteY7" fmla="*/ 789432 h 1522476"/>
              <a:gd name="connsiteX8" fmla="*/ 2231136 w 2231136"/>
              <a:gd name="connsiteY8" fmla="*/ 789432 h 1522476"/>
              <a:gd name="connsiteX9" fmla="*/ 2231136 w 2231136"/>
              <a:gd name="connsiteY9" fmla="*/ 1127760 h 1522476"/>
              <a:gd name="connsiteX10" fmla="*/ 2231136 w 2231136"/>
              <a:gd name="connsiteY10" fmla="*/ 1127755 h 1522476"/>
              <a:gd name="connsiteX11" fmla="*/ 2005579 w 2231136"/>
              <a:gd name="connsiteY11" fmla="*/ 1353312 h 1522476"/>
              <a:gd name="connsiteX12" fmla="*/ 1505712 w 2231136"/>
              <a:gd name="connsiteY12" fmla="*/ 1353312 h 1522476"/>
              <a:gd name="connsiteX13" fmla="*/ 650755 w 2231136"/>
              <a:gd name="connsiteY13" fmla="*/ 1522476 h 1522476"/>
              <a:gd name="connsiteX14" fmla="*/ 381000 w 2231136"/>
              <a:gd name="connsiteY14" fmla="*/ 1362456 h 1522476"/>
              <a:gd name="connsiteX15" fmla="*/ 225557 w 2231136"/>
              <a:gd name="connsiteY15" fmla="*/ 1353312 h 1522476"/>
              <a:gd name="connsiteX16" fmla="*/ 0 w 2231136"/>
              <a:gd name="connsiteY16" fmla="*/ 1127755 h 1522476"/>
              <a:gd name="connsiteX17" fmla="*/ 0 w 2231136"/>
              <a:gd name="connsiteY17" fmla="*/ 1127760 h 1522476"/>
              <a:gd name="connsiteX18" fmla="*/ 0 w 2231136"/>
              <a:gd name="connsiteY18" fmla="*/ 789432 h 1522476"/>
              <a:gd name="connsiteX19" fmla="*/ 0 w 2231136"/>
              <a:gd name="connsiteY19" fmla="*/ 789432 h 1522476"/>
              <a:gd name="connsiteX20" fmla="*/ 0 w 2231136"/>
              <a:gd name="connsiteY20" fmla="*/ 225557 h 1522476"/>
              <a:gd name="connsiteX0" fmla="*/ 0 w 2231136"/>
              <a:gd name="connsiteY0" fmla="*/ 225557 h 1431036"/>
              <a:gd name="connsiteX1" fmla="*/ 225557 w 2231136"/>
              <a:gd name="connsiteY1" fmla="*/ 0 h 1431036"/>
              <a:gd name="connsiteX2" fmla="*/ 371856 w 2231136"/>
              <a:gd name="connsiteY2" fmla="*/ 0 h 1431036"/>
              <a:gd name="connsiteX3" fmla="*/ 371856 w 2231136"/>
              <a:gd name="connsiteY3" fmla="*/ 0 h 1431036"/>
              <a:gd name="connsiteX4" fmla="*/ 929640 w 2231136"/>
              <a:gd name="connsiteY4" fmla="*/ 0 h 1431036"/>
              <a:gd name="connsiteX5" fmla="*/ 2005579 w 2231136"/>
              <a:gd name="connsiteY5" fmla="*/ 0 h 1431036"/>
              <a:gd name="connsiteX6" fmla="*/ 2231136 w 2231136"/>
              <a:gd name="connsiteY6" fmla="*/ 225557 h 1431036"/>
              <a:gd name="connsiteX7" fmla="*/ 2231136 w 2231136"/>
              <a:gd name="connsiteY7" fmla="*/ 789432 h 1431036"/>
              <a:gd name="connsiteX8" fmla="*/ 2231136 w 2231136"/>
              <a:gd name="connsiteY8" fmla="*/ 789432 h 1431036"/>
              <a:gd name="connsiteX9" fmla="*/ 2231136 w 2231136"/>
              <a:gd name="connsiteY9" fmla="*/ 1127760 h 1431036"/>
              <a:gd name="connsiteX10" fmla="*/ 2231136 w 2231136"/>
              <a:gd name="connsiteY10" fmla="*/ 1127755 h 1431036"/>
              <a:gd name="connsiteX11" fmla="*/ 2005579 w 2231136"/>
              <a:gd name="connsiteY11" fmla="*/ 1353312 h 1431036"/>
              <a:gd name="connsiteX12" fmla="*/ 1505712 w 2231136"/>
              <a:gd name="connsiteY12" fmla="*/ 1353312 h 1431036"/>
              <a:gd name="connsiteX13" fmla="*/ 723907 w 2231136"/>
              <a:gd name="connsiteY13" fmla="*/ 1431036 h 1431036"/>
              <a:gd name="connsiteX14" fmla="*/ 381000 w 2231136"/>
              <a:gd name="connsiteY14" fmla="*/ 1362456 h 1431036"/>
              <a:gd name="connsiteX15" fmla="*/ 225557 w 2231136"/>
              <a:gd name="connsiteY15" fmla="*/ 1353312 h 1431036"/>
              <a:gd name="connsiteX16" fmla="*/ 0 w 2231136"/>
              <a:gd name="connsiteY16" fmla="*/ 1127755 h 1431036"/>
              <a:gd name="connsiteX17" fmla="*/ 0 w 2231136"/>
              <a:gd name="connsiteY17" fmla="*/ 1127760 h 1431036"/>
              <a:gd name="connsiteX18" fmla="*/ 0 w 2231136"/>
              <a:gd name="connsiteY18" fmla="*/ 789432 h 1431036"/>
              <a:gd name="connsiteX19" fmla="*/ 0 w 2231136"/>
              <a:gd name="connsiteY19" fmla="*/ 789432 h 1431036"/>
              <a:gd name="connsiteX20" fmla="*/ 0 w 2231136"/>
              <a:gd name="connsiteY20" fmla="*/ 225557 h 143103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74219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106223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106223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476756"/>
              <a:gd name="connsiteX1" fmla="*/ 225557 w 2231136"/>
              <a:gd name="connsiteY1" fmla="*/ 0 h 1476756"/>
              <a:gd name="connsiteX2" fmla="*/ 371856 w 2231136"/>
              <a:gd name="connsiteY2" fmla="*/ 0 h 1476756"/>
              <a:gd name="connsiteX3" fmla="*/ 371856 w 2231136"/>
              <a:gd name="connsiteY3" fmla="*/ 0 h 1476756"/>
              <a:gd name="connsiteX4" fmla="*/ 929640 w 2231136"/>
              <a:gd name="connsiteY4" fmla="*/ 0 h 1476756"/>
              <a:gd name="connsiteX5" fmla="*/ 2005579 w 2231136"/>
              <a:gd name="connsiteY5" fmla="*/ 0 h 1476756"/>
              <a:gd name="connsiteX6" fmla="*/ 2231136 w 2231136"/>
              <a:gd name="connsiteY6" fmla="*/ 225557 h 1476756"/>
              <a:gd name="connsiteX7" fmla="*/ 2231136 w 2231136"/>
              <a:gd name="connsiteY7" fmla="*/ 789432 h 1476756"/>
              <a:gd name="connsiteX8" fmla="*/ 2231136 w 2231136"/>
              <a:gd name="connsiteY8" fmla="*/ 789432 h 1476756"/>
              <a:gd name="connsiteX9" fmla="*/ 2231136 w 2231136"/>
              <a:gd name="connsiteY9" fmla="*/ 1127760 h 1476756"/>
              <a:gd name="connsiteX10" fmla="*/ 2231136 w 2231136"/>
              <a:gd name="connsiteY10" fmla="*/ 1127755 h 1476756"/>
              <a:gd name="connsiteX11" fmla="*/ 2005579 w 2231136"/>
              <a:gd name="connsiteY11" fmla="*/ 1353312 h 1476756"/>
              <a:gd name="connsiteX12" fmla="*/ 1505712 w 2231136"/>
              <a:gd name="connsiteY12" fmla="*/ 1353312 h 1476756"/>
              <a:gd name="connsiteX13" fmla="*/ 1089667 w 2231136"/>
              <a:gd name="connsiteY13" fmla="*/ 1476756 h 1476756"/>
              <a:gd name="connsiteX14" fmla="*/ 381000 w 2231136"/>
              <a:gd name="connsiteY14" fmla="*/ 1362456 h 1476756"/>
              <a:gd name="connsiteX15" fmla="*/ 225557 w 2231136"/>
              <a:gd name="connsiteY15" fmla="*/ 1353312 h 1476756"/>
              <a:gd name="connsiteX16" fmla="*/ 0 w 2231136"/>
              <a:gd name="connsiteY16" fmla="*/ 1127755 h 1476756"/>
              <a:gd name="connsiteX17" fmla="*/ 0 w 2231136"/>
              <a:gd name="connsiteY17" fmla="*/ 1127760 h 1476756"/>
              <a:gd name="connsiteX18" fmla="*/ 0 w 2231136"/>
              <a:gd name="connsiteY18" fmla="*/ 789432 h 1476756"/>
              <a:gd name="connsiteX19" fmla="*/ 0 w 2231136"/>
              <a:gd name="connsiteY19" fmla="*/ 789432 h 1476756"/>
              <a:gd name="connsiteX20" fmla="*/ 0 w 2231136"/>
              <a:gd name="connsiteY20" fmla="*/ 225557 h 1476756"/>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505712 w 2231136"/>
              <a:gd name="connsiteY12" fmla="*/ 1353312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505712 w 2231136"/>
              <a:gd name="connsiteY12" fmla="*/ 1353312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487424 w 2231136"/>
              <a:gd name="connsiteY12" fmla="*/ 1289304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641348"/>
              <a:gd name="connsiteX1" fmla="*/ 225557 w 2231136"/>
              <a:gd name="connsiteY1" fmla="*/ 0 h 1641348"/>
              <a:gd name="connsiteX2" fmla="*/ 371856 w 2231136"/>
              <a:gd name="connsiteY2" fmla="*/ 0 h 1641348"/>
              <a:gd name="connsiteX3" fmla="*/ 371856 w 2231136"/>
              <a:gd name="connsiteY3" fmla="*/ 0 h 1641348"/>
              <a:gd name="connsiteX4" fmla="*/ 929640 w 2231136"/>
              <a:gd name="connsiteY4" fmla="*/ 0 h 1641348"/>
              <a:gd name="connsiteX5" fmla="*/ 2005579 w 2231136"/>
              <a:gd name="connsiteY5" fmla="*/ 0 h 1641348"/>
              <a:gd name="connsiteX6" fmla="*/ 2231136 w 2231136"/>
              <a:gd name="connsiteY6" fmla="*/ 225557 h 1641348"/>
              <a:gd name="connsiteX7" fmla="*/ 2231136 w 2231136"/>
              <a:gd name="connsiteY7" fmla="*/ 789432 h 1641348"/>
              <a:gd name="connsiteX8" fmla="*/ 2231136 w 2231136"/>
              <a:gd name="connsiteY8" fmla="*/ 789432 h 1641348"/>
              <a:gd name="connsiteX9" fmla="*/ 2231136 w 2231136"/>
              <a:gd name="connsiteY9" fmla="*/ 1127760 h 1641348"/>
              <a:gd name="connsiteX10" fmla="*/ 2231136 w 2231136"/>
              <a:gd name="connsiteY10" fmla="*/ 1127755 h 1641348"/>
              <a:gd name="connsiteX11" fmla="*/ 2005579 w 2231136"/>
              <a:gd name="connsiteY11" fmla="*/ 1353312 h 1641348"/>
              <a:gd name="connsiteX12" fmla="*/ 1487424 w 2231136"/>
              <a:gd name="connsiteY12" fmla="*/ 1289304 h 1641348"/>
              <a:gd name="connsiteX13" fmla="*/ 1126243 w 2231136"/>
              <a:gd name="connsiteY13" fmla="*/ 1641348 h 1641348"/>
              <a:gd name="connsiteX14" fmla="*/ 381000 w 2231136"/>
              <a:gd name="connsiteY14" fmla="*/ 1362456 h 1641348"/>
              <a:gd name="connsiteX15" fmla="*/ 225557 w 2231136"/>
              <a:gd name="connsiteY15" fmla="*/ 1353312 h 1641348"/>
              <a:gd name="connsiteX16" fmla="*/ 0 w 2231136"/>
              <a:gd name="connsiteY16" fmla="*/ 1127755 h 1641348"/>
              <a:gd name="connsiteX17" fmla="*/ 0 w 2231136"/>
              <a:gd name="connsiteY17" fmla="*/ 1127760 h 1641348"/>
              <a:gd name="connsiteX18" fmla="*/ 0 w 2231136"/>
              <a:gd name="connsiteY18" fmla="*/ 789432 h 1641348"/>
              <a:gd name="connsiteX19" fmla="*/ 0 w 2231136"/>
              <a:gd name="connsiteY19" fmla="*/ 789432 h 1641348"/>
              <a:gd name="connsiteX20" fmla="*/ 0 w 2231136"/>
              <a:gd name="connsiteY20" fmla="*/ 225557 h 1641348"/>
              <a:gd name="connsiteX0" fmla="*/ 0 w 2231136"/>
              <a:gd name="connsiteY0" fmla="*/ 225557 h 1679545"/>
              <a:gd name="connsiteX1" fmla="*/ 225557 w 2231136"/>
              <a:gd name="connsiteY1" fmla="*/ 0 h 1679545"/>
              <a:gd name="connsiteX2" fmla="*/ 371856 w 2231136"/>
              <a:gd name="connsiteY2" fmla="*/ 0 h 1679545"/>
              <a:gd name="connsiteX3" fmla="*/ 371856 w 2231136"/>
              <a:gd name="connsiteY3" fmla="*/ 0 h 1679545"/>
              <a:gd name="connsiteX4" fmla="*/ 929640 w 2231136"/>
              <a:gd name="connsiteY4" fmla="*/ 0 h 1679545"/>
              <a:gd name="connsiteX5" fmla="*/ 2005579 w 2231136"/>
              <a:gd name="connsiteY5" fmla="*/ 0 h 1679545"/>
              <a:gd name="connsiteX6" fmla="*/ 2231136 w 2231136"/>
              <a:gd name="connsiteY6" fmla="*/ 225557 h 1679545"/>
              <a:gd name="connsiteX7" fmla="*/ 2231136 w 2231136"/>
              <a:gd name="connsiteY7" fmla="*/ 789432 h 1679545"/>
              <a:gd name="connsiteX8" fmla="*/ 2231136 w 2231136"/>
              <a:gd name="connsiteY8" fmla="*/ 789432 h 1679545"/>
              <a:gd name="connsiteX9" fmla="*/ 2231136 w 2231136"/>
              <a:gd name="connsiteY9" fmla="*/ 1127760 h 1679545"/>
              <a:gd name="connsiteX10" fmla="*/ 2231136 w 2231136"/>
              <a:gd name="connsiteY10" fmla="*/ 1127755 h 1679545"/>
              <a:gd name="connsiteX11" fmla="*/ 2005579 w 2231136"/>
              <a:gd name="connsiteY11" fmla="*/ 1353312 h 1679545"/>
              <a:gd name="connsiteX12" fmla="*/ 1487424 w 2231136"/>
              <a:gd name="connsiteY12" fmla="*/ 1289304 h 1679545"/>
              <a:gd name="connsiteX13" fmla="*/ 1126243 w 2231136"/>
              <a:gd name="connsiteY13" fmla="*/ 1641348 h 1679545"/>
              <a:gd name="connsiteX14" fmla="*/ 381000 w 2231136"/>
              <a:gd name="connsiteY14" fmla="*/ 1362456 h 1679545"/>
              <a:gd name="connsiteX15" fmla="*/ 225557 w 2231136"/>
              <a:gd name="connsiteY15" fmla="*/ 1353312 h 1679545"/>
              <a:gd name="connsiteX16" fmla="*/ 0 w 2231136"/>
              <a:gd name="connsiteY16" fmla="*/ 1127755 h 1679545"/>
              <a:gd name="connsiteX17" fmla="*/ 0 w 2231136"/>
              <a:gd name="connsiteY17" fmla="*/ 1127760 h 1679545"/>
              <a:gd name="connsiteX18" fmla="*/ 0 w 2231136"/>
              <a:gd name="connsiteY18" fmla="*/ 789432 h 1679545"/>
              <a:gd name="connsiteX19" fmla="*/ 0 w 2231136"/>
              <a:gd name="connsiteY19" fmla="*/ 789432 h 1679545"/>
              <a:gd name="connsiteX20" fmla="*/ 0 w 2231136"/>
              <a:gd name="connsiteY20" fmla="*/ 225557 h 1679545"/>
              <a:gd name="connsiteX0" fmla="*/ 0 w 2231136"/>
              <a:gd name="connsiteY0" fmla="*/ 225557 h 1679545"/>
              <a:gd name="connsiteX1" fmla="*/ 225557 w 2231136"/>
              <a:gd name="connsiteY1" fmla="*/ 0 h 1679545"/>
              <a:gd name="connsiteX2" fmla="*/ 371856 w 2231136"/>
              <a:gd name="connsiteY2" fmla="*/ 0 h 1679545"/>
              <a:gd name="connsiteX3" fmla="*/ 371856 w 2231136"/>
              <a:gd name="connsiteY3" fmla="*/ 0 h 1679545"/>
              <a:gd name="connsiteX4" fmla="*/ 929640 w 2231136"/>
              <a:gd name="connsiteY4" fmla="*/ 0 h 1679545"/>
              <a:gd name="connsiteX5" fmla="*/ 2005579 w 2231136"/>
              <a:gd name="connsiteY5" fmla="*/ 0 h 1679545"/>
              <a:gd name="connsiteX6" fmla="*/ 2231136 w 2231136"/>
              <a:gd name="connsiteY6" fmla="*/ 225557 h 1679545"/>
              <a:gd name="connsiteX7" fmla="*/ 2231136 w 2231136"/>
              <a:gd name="connsiteY7" fmla="*/ 789432 h 1679545"/>
              <a:gd name="connsiteX8" fmla="*/ 2231136 w 2231136"/>
              <a:gd name="connsiteY8" fmla="*/ 789432 h 1679545"/>
              <a:gd name="connsiteX9" fmla="*/ 2231136 w 2231136"/>
              <a:gd name="connsiteY9" fmla="*/ 1127760 h 1679545"/>
              <a:gd name="connsiteX10" fmla="*/ 2231136 w 2231136"/>
              <a:gd name="connsiteY10" fmla="*/ 1127755 h 1679545"/>
              <a:gd name="connsiteX11" fmla="*/ 2005579 w 2231136"/>
              <a:gd name="connsiteY11" fmla="*/ 1353312 h 1679545"/>
              <a:gd name="connsiteX12" fmla="*/ 1487424 w 2231136"/>
              <a:gd name="connsiteY12" fmla="*/ 1289304 h 1679545"/>
              <a:gd name="connsiteX13" fmla="*/ 1126243 w 2231136"/>
              <a:gd name="connsiteY13" fmla="*/ 1641348 h 1679545"/>
              <a:gd name="connsiteX14" fmla="*/ 381000 w 2231136"/>
              <a:gd name="connsiteY14" fmla="*/ 1362456 h 1679545"/>
              <a:gd name="connsiteX15" fmla="*/ 225557 w 2231136"/>
              <a:gd name="connsiteY15" fmla="*/ 1353312 h 1679545"/>
              <a:gd name="connsiteX16" fmla="*/ 0 w 2231136"/>
              <a:gd name="connsiteY16" fmla="*/ 1127755 h 1679545"/>
              <a:gd name="connsiteX17" fmla="*/ 0 w 2231136"/>
              <a:gd name="connsiteY17" fmla="*/ 1127760 h 1679545"/>
              <a:gd name="connsiteX18" fmla="*/ 0 w 2231136"/>
              <a:gd name="connsiteY18" fmla="*/ 789432 h 1679545"/>
              <a:gd name="connsiteX19" fmla="*/ 0 w 2231136"/>
              <a:gd name="connsiteY19" fmla="*/ 789432 h 1679545"/>
              <a:gd name="connsiteX20" fmla="*/ 0 w 2231136"/>
              <a:gd name="connsiteY20" fmla="*/ 225557 h 1679545"/>
              <a:gd name="connsiteX0" fmla="*/ 0 w 2231136"/>
              <a:gd name="connsiteY0" fmla="*/ 225557 h 1628212"/>
              <a:gd name="connsiteX1" fmla="*/ 225557 w 2231136"/>
              <a:gd name="connsiteY1" fmla="*/ 0 h 1628212"/>
              <a:gd name="connsiteX2" fmla="*/ 371856 w 2231136"/>
              <a:gd name="connsiteY2" fmla="*/ 0 h 1628212"/>
              <a:gd name="connsiteX3" fmla="*/ 371856 w 2231136"/>
              <a:gd name="connsiteY3" fmla="*/ 0 h 1628212"/>
              <a:gd name="connsiteX4" fmla="*/ 929640 w 2231136"/>
              <a:gd name="connsiteY4" fmla="*/ 0 h 1628212"/>
              <a:gd name="connsiteX5" fmla="*/ 2005579 w 2231136"/>
              <a:gd name="connsiteY5" fmla="*/ 0 h 1628212"/>
              <a:gd name="connsiteX6" fmla="*/ 2231136 w 2231136"/>
              <a:gd name="connsiteY6" fmla="*/ 225557 h 1628212"/>
              <a:gd name="connsiteX7" fmla="*/ 2231136 w 2231136"/>
              <a:gd name="connsiteY7" fmla="*/ 789432 h 1628212"/>
              <a:gd name="connsiteX8" fmla="*/ 2231136 w 2231136"/>
              <a:gd name="connsiteY8" fmla="*/ 789432 h 1628212"/>
              <a:gd name="connsiteX9" fmla="*/ 2231136 w 2231136"/>
              <a:gd name="connsiteY9" fmla="*/ 1127760 h 1628212"/>
              <a:gd name="connsiteX10" fmla="*/ 2231136 w 2231136"/>
              <a:gd name="connsiteY10" fmla="*/ 1127755 h 1628212"/>
              <a:gd name="connsiteX11" fmla="*/ 2005579 w 2231136"/>
              <a:gd name="connsiteY11" fmla="*/ 1353312 h 1628212"/>
              <a:gd name="connsiteX12" fmla="*/ 1487424 w 2231136"/>
              <a:gd name="connsiteY12" fmla="*/ 1289304 h 1628212"/>
              <a:gd name="connsiteX13" fmla="*/ 1025659 w 2231136"/>
              <a:gd name="connsiteY13" fmla="*/ 1586484 h 1628212"/>
              <a:gd name="connsiteX14" fmla="*/ 381000 w 2231136"/>
              <a:gd name="connsiteY14" fmla="*/ 1362456 h 1628212"/>
              <a:gd name="connsiteX15" fmla="*/ 225557 w 2231136"/>
              <a:gd name="connsiteY15" fmla="*/ 1353312 h 1628212"/>
              <a:gd name="connsiteX16" fmla="*/ 0 w 2231136"/>
              <a:gd name="connsiteY16" fmla="*/ 1127755 h 1628212"/>
              <a:gd name="connsiteX17" fmla="*/ 0 w 2231136"/>
              <a:gd name="connsiteY17" fmla="*/ 1127760 h 1628212"/>
              <a:gd name="connsiteX18" fmla="*/ 0 w 2231136"/>
              <a:gd name="connsiteY18" fmla="*/ 789432 h 1628212"/>
              <a:gd name="connsiteX19" fmla="*/ 0 w 2231136"/>
              <a:gd name="connsiteY19" fmla="*/ 789432 h 1628212"/>
              <a:gd name="connsiteX20" fmla="*/ 0 w 2231136"/>
              <a:gd name="connsiteY20" fmla="*/ 225557 h 1628212"/>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381000 w 2231136"/>
              <a:gd name="connsiteY14" fmla="*/ 1362456 h 1635798"/>
              <a:gd name="connsiteX15" fmla="*/ 225557 w 2231136"/>
              <a:gd name="connsiteY15" fmla="*/ 1353312 h 1635798"/>
              <a:gd name="connsiteX16" fmla="*/ 0 w 2231136"/>
              <a:gd name="connsiteY16" fmla="*/ 1127755 h 1635798"/>
              <a:gd name="connsiteX17" fmla="*/ 0 w 2231136"/>
              <a:gd name="connsiteY17" fmla="*/ 1127760 h 1635798"/>
              <a:gd name="connsiteX18" fmla="*/ 0 w 2231136"/>
              <a:gd name="connsiteY18" fmla="*/ 789432 h 1635798"/>
              <a:gd name="connsiteX19" fmla="*/ 0 w 2231136"/>
              <a:gd name="connsiteY19" fmla="*/ 789432 h 1635798"/>
              <a:gd name="connsiteX20" fmla="*/ 0 w 2231136"/>
              <a:gd name="connsiteY20"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59536 w 2231136"/>
              <a:gd name="connsiteY14" fmla="*/ 1463040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786384 w 2231136"/>
              <a:gd name="connsiteY14" fmla="*/ 1426464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60681"/>
              <a:gd name="connsiteX1" fmla="*/ 225557 w 2231136"/>
              <a:gd name="connsiteY1" fmla="*/ 0 h 1660681"/>
              <a:gd name="connsiteX2" fmla="*/ 371856 w 2231136"/>
              <a:gd name="connsiteY2" fmla="*/ 0 h 1660681"/>
              <a:gd name="connsiteX3" fmla="*/ 371856 w 2231136"/>
              <a:gd name="connsiteY3" fmla="*/ 0 h 1660681"/>
              <a:gd name="connsiteX4" fmla="*/ 929640 w 2231136"/>
              <a:gd name="connsiteY4" fmla="*/ 0 h 1660681"/>
              <a:gd name="connsiteX5" fmla="*/ 2005579 w 2231136"/>
              <a:gd name="connsiteY5" fmla="*/ 0 h 1660681"/>
              <a:gd name="connsiteX6" fmla="*/ 2231136 w 2231136"/>
              <a:gd name="connsiteY6" fmla="*/ 225557 h 1660681"/>
              <a:gd name="connsiteX7" fmla="*/ 2231136 w 2231136"/>
              <a:gd name="connsiteY7" fmla="*/ 789432 h 1660681"/>
              <a:gd name="connsiteX8" fmla="*/ 2231136 w 2231136"/>
              <a:gd name="connsiteY8" fmla="*/ 789432 h 1660681"/>
              <a:gd name="connsiteX9" fmla="*/ 2231136 w 2231136"/>
              <a:gd name="connsiteY9" fmla="*/ 1127760 h 1660681"/>
              <a:gd name="connsiteX10" fmla="*/ 2231136 w 2231136"/>
              <a:gd name="connsiteY10" fmla="*/ 1127755 h 1660681"/>
              <a:gd name="connsiteX11" fmla="*/ 2005579 w 2231136"/>
              <a:gd name="connsiteY11" fmla="*/ 1353312 h 1660681"/>
              <a:gd name="connsiteX12" fmla="*/ 1514856 w 2231136"/>
              <a:gd name="connsiteY12" fmla="*/ 1380744 h 1660681"/>
              <a:gd name="connsiteX13" fmla="*/ 1016515 w 2231136"/>
              <a:gd name="connsiteY13" fmla="*/ 1613916 h 1660681"/>
              <a:gd name="connsiteX14" fmla="*/ 786384 w 2231136"/>
              <a:gd name="connsiteY14" fmla="*/ 1426464 h 1660681"/>
              <a:gd name="connsiteX15" fmla="*/ 381000 w 2231136"/>
              <a:gd name="connsiteY15" fmla="*/ 1362456 h 1660681"/>
              <a:gd name="connsiteX16" fmla="*/ 225557 w 2231136"/>
              <a:gd name="connsiteY16" fmla="*/ 1353312 h 1660681"/>
              <a:gd name="connsiteX17" fmla="*/ 0 w 2231136"/>
              <a:gd name="connsiteY17" fmla="*/ 1127755 h 1660681"/>
              <a:gd name="connsiteX18" fmla="*/ 0 w 2231136"/>
              <a:gd name="connsiteY18" fmla="*/ 1127760 h 1660681"/>
              <a:gd name="connsiteX19" fmla="*/ 0 w 2231136"/>
              <a:gd name="connsiteY19" fmla="*/ 789432 h 1660681"/>
              <a:gd name="connsiteX20" fmla="*/ 0 w 2231136"/>
              <a:gd name="connsiteY20" fmla="*/ 789432 h 1660681"/>
              <a:gd name="connsiteX21" fmla="*/ 0 w 2231136"/>
              <a:gd name="connsiteY21" fmla="*/ 225557 h 1660681"/>
              <a:gd name="connsiteX0" fmla="*/ 0 w 2231136"/>
              <a:gd name="connsiteY0" fmla="*/ 225557 h 1677411"/>
              <a:gd name="connsiteX1" fmla="*/ 225557 w 2231136"/>
              <a:gd name="connsiteY1" fmla="*/ 0 h 1677411"/>
              <a:gd name="connsiteX2" fmla="*/ 371856 w 2231136"/>
              <a:gd name="connsiteY2" fmla="*/ 0 h 1677411"/>
              <a:gd name="connsiteX3" fmla="*/ 371856 w 2231136"/>
              <a:gd name="connsiteY3" fmla="*/ 0 h 1677411"/>
              <a:gd name="connsiteX4" fmla="*/ 929640 w 2231136"/>
              <a:gd name="connsiteY4" fmla="*/ 0 h 1677411"/>
              <a:gd name="connsiteX5" fmla="*/ 2005579 w 2231136"/>
              <a:gd name="connsiteY5" fmla="*/ 0 h 1677411"/>
              <a:gd name="connsiteX6" fmla="*/ 2231136 w 2231136"/>
              <a:gd name="connsiteY6" fmla="*/ 225557 h 1677411"/>
              <a:gd name="connsiteX7" fmla="*/ 2231136 w 2231136"/>
              <a:gd name="connsiteY7" fmla="*/ 789432 h 1677411"/>
              <a:gd name="connsiteX8" fmla="*/ 2231136 w 2231136"/>
              <a:gd name="connsiteY8" fmla="*/ 789432 h 1677411"/>
              <a:gd name="connsiteX9" fmla="*/ 2231136 w 2231136"/>
              <a:gd name="connsiteY9" fmla="*/ 1127760 h 1677411"/>
              <a:gd name="connsiteX10" fmla="*/ 2231136 w 2231136"/>
              <a:gd name="connsiteY10" fmla="*/ 1127755 h 1677411"/>
              <a:gd name="connsiteX11" fmla="*/ 2005579 w 2231136"/>
              <a:gd name="connsiteY11" fmla="*/ 1353312 h 1677411"/>
              <a:gd name="connsiteX12" fmla="*/ 1514856 w 2231136"/>
              <a:gd name="connsiteY12" fmla="*/ 1380744 h 1677411"/>
              <a:gd name="connsiteX13" fmla="*/ 1007371 w 2231136"/>
              <a:gd name="connsiteY13" fmla="*/ 1632204 h 1677411"/>
              <a:gd name="connsiteX14" fmla="*/ 786384 w 2231136"/>
              <a:gd name="connsiteY14" fmla="*/ 1426464 h 1677411"/>
              <a:gd name="connsiteX15" fmla="*/ 381000 w 2231136"/>
              <a:gd name="connsiteY15" fmla="*/ 1362456 h 1677411"/>
              <a:gd name="connsiteX16" fmla="*/ 225557 w 2231136"/>
              <a:gd name="connsiteY16" fmla="*/ 1353312 h 1677411"/>
              <a:gd name="connsiteX17" fmla="*/ 0 w 2231136"/>
              <a:gd name="connsiteY17" fmla="*/ 1127755 h 1677411"/>
              <a:gd name="connsiteX18" fmla="*/ 0 w 2231136"/>
              <a:gd name="connsiteY18" fmla="*/ 1127760 h 1677411"/>
              <a:gd name="connsiteX19" fmla="*/ 0 w 2231136"/>
              <a:gd name="connsiteY19" fmla="*/ 789432 h 1677411"/>
              <a:gd name="connsiteX20" fmla="*/ 0 w 2231136"/>
              <a:gd name="connsiteY20" fmla="*/ 789432 h 1677411"/>
              <a:gd name="connsiteX21" fmla="*/ 0 w 2231136"/>
              <a:gd name="connsiteY21" fmla="*/ 225557 h 1677411"/>
              <a:gd name="connsiteX0" fmla="*/ 0 w 2231136"/>
              <a:gd name="connsiteY0" fmla="*/ 225557 h 1680715"/>
              <a:gd name="connsiteX1" fmla="*/ 225557 w 2231136"/>
              <a:gd name="connsiteY1" fmla="*/ 0 h 1680715"/>
              <a:gd name="connsiteX2" fmla="*/ 371856 w 2231136"/>
              <a:gd name="connsiteY2" fmla="*/ 0 h 1680715"/>
              <a:gd name="connsiteX3" fmla="*/ 371856 w 2231136"/>
              <a:gd name="connsiteY3" fmla="*/ 0 h 1680715"/>
              <a:gd name="connsiteX4" fmla="*/ 929640 w 2231136"/>
              <a:gd name="connsiteY4" fmla="*/ 0 h 1680715"/>
              <a:gd name="connsiteX5" fmla="*/ 2005579 w 2231136"/>
              <a:gd name="connsiteY5" fmla="*/ 0 h 1680715"/>
              <a:gd name="connsiteX6" fmla="*/ 2231136 w 2231136"/>
              <a:gd name="connsiteY6" fmla="*/ 225557 h 1680715"/>
              <a:gd name="connsiteX7" fmla="*/ 2231136 w 2231136"/>
              <a:gd name="connsiteY7" fmla="*/ 789432 h 1680715"/>
              <a:gd name="connsiteX8" fmla="*/ 2231136 w 2231136"/>
              <a:gd name="connsiteY8" fmla="*/ 789432 h 1680715"/>
              <a:gd name="connsiteX9" fmla="*/ 2231136 w 2231136"/>
              <a:gd name="connsiteY9" fmla="*/ 1127760 h 1680715"/>
              <a:gd name="connsiteX10" fmla="*/ 2231136 w 2231136"/>
              <a:gd name="connsiteY10" fmla="*/ 1127755 h 1680715"/>
              <a:gd name="connsiteX11" fmla="*/ 2005579 w 2231136"/>
              <a:gd name="connsiteY11" fmla="*/ 1353312 h 1680715"/>
              <a:gd name="connsiteX12" fmla="*/ 1514856 w 2231136"/>
              <a:gd name="connsiteY12" fmla="*/ 1380744 h 1680715"/>
              <a:gd name="connsiteX13" fmla="*/ 1007371 w 2231136"/>
              <a:gd name="connsiteY13" fmla="*/ 1632204 h 1680715"/>
              <a:gd name="connsiteX14" fmla="*/ 786384 w 2231136"/>
              <a:gd name="connsiteY14" fmla="*/ 1426464 h 1680715"/>
              <a:gd name="connsiteX15" fmla="*/ 381000 w 2231136"/>
              <a:gd name="connsiteY15" fmla="*/ 1362456 h 1680715"/>
              <a:gd name="connsiteX16" fmla="*/ 225557 w 2231136"/>
              <a:gd name="connsiteY16" fmla="*/ 1353312 h 1680715"/>
              <a:gd name="connsiteX17" fmla="*/ 0 w 2231136"/>
              <a:gd name="connsiteY17" fmla="*/ 1127755 h 1680715"/>
              <a:gd name="connsiteX18" fmla="*/ 0 w 2231136"/>
              <a:gd name="connsiteY18" fmla="*/ 1127760 h 1680715"/>
              <a:gd name="connsiteX19" fmla="*/ 0 w 2231136"/>
              <a:gd name="connsiteY19" fmla="*/ 789432 h 1680715"/>
              <a:gd name="connsiteX20" fmla="*/ 0 w 2231136"/>
              <a:gd name="connsiteY20" fmla="*/ 789432 h 1680715"/>
              <a:gd name="connsiteX21" fmla="*/ 0 w 2231136"/>
              <a:gd name="connsiteY21" fmla="*/ 225557 h 1680715"/>
              <a:gd name="connsiteX0" fmla="*/ 0 w 2231136"/>
              <a:gd name="connsiteY0" fmla="*/ 225557 h 1639270"/>
              <a:gd name="connsiteX1" fmla="*/ 225557 w 2231136"/>
              <a:gd name="connsiteY1" fmla="*/ 0 h 1639270"/>
              <a:gd name="connsiteX2" fmla="*/ 371856 w 2231136"/>
              <a:gd name="connsiteY2" fmla="*/ 0 h 1639270"/>
              <a:gd name="connsiteX3" fmla="*/ 371856 w 2231136"/>
              <a:gd name="connsiteY3" fmla="*/ 0 h 1639270"/>
              <a:gd name="connsiteX4" fmla="*/ 929640 w 2231136"/>
              <a:gd name="connsiteY4" fmla="*/ 0 h 1639270"/>
              <a:gd name="connsiteX5" fmla="*/ 2005579 w 2231136"/>
              <a:gd name="connsiteY5" fmla="*/ 0 h 1639270"/>
              <a:gd name="connsiteX6" fmla="*/ 2231136 w 2231136"/>
              <a:gd name="connsiteY6" fmla="*/ 225557 h 1639270"/>
              <a:gd name="connsiteX7" fmla="*/ 2231136 w 2231136"/>
              <a:gd name="connsiteY7" fmla="*/ 789432 h 1639270"/>
              <a:gd name="connsiteX8" fmla="*/ 2231136 w 2231136"/>
              <a:gd name="connsiteY8" fmla="*/ 789432 h 1639270"/>
              <a:gd name="connsiteX9" fmla="*/ 2231136 w 2231136"/>
              <a:gd name="connsiteY9" fmla="*/ 1127760 h 1639270"/>
              <a:gd name="connsiteX10" fmla="*/ 2231136 w 2231136"/>
              <a:gd name="connsiteY10" fmla="*/ 1127755 h 1639270"/>
              <a:gd name="connsiteX11" fmla="*/ 2005579 w 2231136"/>
              <a:gd name="connsiteY11" fmla="*/ 1353312 h 1639270"/>
              <a:gd name="connsiteX12" fmla="*/ 1514856 w 2231136"/>
              <a:gd name="connsiteY12" fmla="*/ 1380744 h 1639270"/>
              <a:gd name="connsiteX13" fmla="*/ 1062235 w 2231136"/>
              <a:gd name="connsiteY13" fmla="*/ 1586484 h 1639270"/>
              <a:gd name="connsiteX14" fmla="*/ 786384 w 2231136"/>
              <a:gd name="connsiteY14" fmla="*/ 1426464 h 1639270"/>
              <a:gd name="connsiteX15" fmla="*/ 381000 w 2231136"/>
              <a:gd name="connsiteY15" fmla="*/ 1362456 h 1639270"/>
              <a:gd name="connsiteX16" fmla="*/ 225557 w 2231136"/>
              <a:gd name="connsiteY16" fmla="*/ 1353312 h 1639270"/>
              <a:gd name="connsiteX17" fmla="*/ 0 w 2231136"/>
              <a:gd name="connsiteY17" fmla="*/ 1127755 h 1639270"/>
              <a:gd name="connsiteX18" fmla="*/ 0 w 2231136"/>
              <a:gd name="connsiteY18" fmla="*/ 1127760 h 1639270"/>
              <a:gd name="connsiteX19" fmla="*/ 0 w 2231136"/>
              <a:gd name="connsiteY19" fmla="*/ 789432 h 1639270"/>
              <a:gd name="connsiteX20" fmla="*/ 0 w 2231136"/>
              <a:gd name="connsiteY20" fmla="*/ 789432 h 1639270"/>
              <a:gd name="connsiteX21" fmla="*/ 0 w 2231136"/>
              <a:gd name="connsiteY21" fmla="*/ 225557 h 1639270"/>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31136" h="1655186">
                <a:moveTo>
                  <a:pt x="0" y="225557"/>
                </a:moveTo>
                <a:cubicBezTo>
                  <a:pt x="0" y="100985"/>
                  <a:pt x="100985" y="0"/>
                  <a:pt x="225557" y="0"/>
                </a:cubicBezTo>
                <a:lnTo>
                  <a:pt x="371856" y="0"/>
                </a:lnTo>
                <a:lnTo>
                  <a:pt x="371856" y="0"/>
                </a:lnTo>
                <a:lnTo>
                  <a:pt x="929640" y="0"/>
                </a:lnTo>
                <a:lnTo>
                  <a:pt x="2005579" y="0"/>
                </a:lnTo>
                <a:cubicBezTo>
                  <a:pt x="2130151" y="0"/>
                  <a:pt x="2231136" y="100985"/>
                  <a:pt x="2231136" y="225557"/>
                </a:cubicBezTo>
                <a:lnTo>
                  <a:pt x="2231136" y="789432"/>
                </a:lnTo>
                <a:lnTo>
                  <a:pt x="2231136" y="789432"/>
                </a:lnTo>
                <a:lnTo>
                  <a:pt x="2231136" y="1127760"/>
                </a:lnTo>
                <a:lnTo>
                  <a:pt x="2231136" y="1127755"/>
                </a:lnTo>
                <a:cubicBezTo>
                  <a:pt x="2231136" y="1252327"/>
                  <a:pt x="2130151" y="1353312"/>
                  <a:pt x="2005579" y="1353312"/>
                </a:cubicBezTo>
                <a:lnTo>
                  <a:pt x="1514856" y="1380744"/>
                </a:lnTo>
                <a:cubicBezTo>
                  <a:pt x="1367030" y="1391412"/>
                  <a:pt x="1161446" y="1794637"/>
                  <a:pt x="1041052" y="1604137"/>
                </a:cubicBezTo>
                <a:cubicBezTo>
                  <a:pt x="943465" y="1537134"/>
                  <a:pt x="857251" y="1491234"/>
                  <a:pt x="786384" y="1426464"/>
                </a:cubicBezTo>
                <a:cubicBezTo>
                  <a:pt x="678941" y="1389126"/>
                  <a:pt x="491235" y="1377696"/>
                  <a:pt x="381000" y="1362456"/>
                </a:cubicBezTo>
                <a:cubicBezTo>
                  <a:pt x="332234" y="1362456"/>
                  <a:pt x="274323" y="1353312"/>
                  <a:pt x="225557" y="1353312"/>
                </a:cubicBezTo>
                <a:cubicBezTo>
                  <a:pt x="100985" y="1353312"/>
                  <a:pt x="0" y="1252327"/>
                  <a:pt x="0" y="1127755"/>
                </a:cubicBezTo>
                <a:lnTo>
                  <a:pt x="0" y="1127760"/>
                </a:lnTo>
                <a:lnTo>
                  <a:pt x="0" y="789432"/>
                </a:lnTo>
                <a:lnTo>
                  <a:pt x="0" y="789432"/>
                </a:lnTo>
                <a:lnTo>
                  <a:pt x="0" y="225557"/>
                </a:lnTo>
                <a:close/>
              </a:path>
            </a:pathLst>
          </a:custGeom>
          <a:solidFill>
            <a:schemeClr val="accent2">
              <a:lumMod val="60000"/>
              <a:lumOff val="40000"/>
            </a:schemeClr>
          </a:solidFill>
          <a:ln>
            <a:noFill/>
          </a:ln>
          <a:effectLst>
            <a:outerShdw blurRad="50800" dist="127000" dir="2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CTF Analyst </a:t>
            </a:r>
            <a:r>
              <a:rPr kumimoji="0" lang="en-US" sz="1500" i="0" u="none" strike="noStrike" kern="1200" cap="none" spc="0" normalizeH="0" baseline="0" noProof="0" dirty="0">
                <a:ln>
                  <a:noFill/>
                </a:ln>
                <a:solidFill>
                  <a:schemeClr val="tx1">
                    <a:lumMod val="65000"/>
                    <a:lumOff val="35000"/>
                  </a:schemeClr>
                </a:solidFill>
                <a:effectLst/>
                <a:uLnTx/>
                <a:uFillTx/>
                <a:latin typeface="Century Gothic" panose="020F0302020204030204"/>
                <a:ea typeface="+mn-ea"/>
                <a:cs typeface="+mn-cs"/>
              </a:rPr>
              <a:t>Issues Deficiency </a:t>
            </a:r>
            <a:r>
              <a:rPr lang="en-US" sz="1500" dirty="0">
                <a:solidFill>
                  <a:schemeClr val="tx1">
                    <a:lumMod val="65000"/>
                    <a:lumOff val="35000"/>
                  </a:schemeClr>
                </a:solidFill>
                <a:latin typeface="Century Gothic" panose="020F0302020204030204"/>
              </a:rPr>
              <a:t>Notification</a:t>
            </a:r>
            <a:r>
              <a:rPr kumimoji="0" lang="en-US" sz="1500" i="0" u="none" strike="noStrike" kern="1200" cap="none" spc="0" normalizeH="0" baseline="0" noProof="0" dirty="0">
                <a:ln>
                  <a:noFill/>
                </a:ln>
                <a:solidFill>
                  <a:schemeClr val="tx1">
                    <a:lumMod val="65000"/>
                    <a:lumOff val="35000"/>
                  </a:schemeClr>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i="0" u="none" strike="noStrike" kern="1200" cap="none" spc="0" normalizeH="0" baseline="0" noProof="0" dirty="0">
                <a:ln>
                  <a:noFill/>
                </a:ln>
                <a:solidFill>
                  <a:schemeClr val="tx1">
                    <a:lumMod val="65000"/>
                    <a:lumOff val="35000"/>
                  </a:schemeClr>
                </a:solidFill>
                <a:effectLst/>
                <a:uLnTx/>
                <a:uFillTx/>
                <a:latin typeface="Century Gothic" panose="020F0302020204030204"/>
                <a:ea typeface="+mn-ea"/>
                <a:cs typeface="+mn-cs"/>
              </a:rPr>
              <a:t>**</a:t>
            </a:r>
            <a:r>
              <a:rPr lang="en-US" sz="1500" dirty="0">
                <a:solidFill>
                  <a:schemeClr val="tx1">
                    <a:lumMod val="65000"/>
                    <a:lumOff val="35000"/>
                  </a:schemeClr>
                </a:solidFill>
                <a:latin typeface="Century Gothic" panose="020F0302020204030204"/>
              </a:rPr>
              <a:t>I</a:t>
            </a:r>
            <a:r>
              <a:rPr kumimoji="0" lang="en-US" sz="1500" i="0" u="none" strike="noStrike" kern="1200" cap="none" spc="0" normalizeH="0" baseline="0" noProof="0" dirty="0">
                <a:ln>
                  <a:noFill/>
                </a:ln>
                <a:solidFill>
                  <a:schemeClr val="tx1">
                    <a:lumMod val="65000"/>
                    <a:lumOff val="35000"/>
                  </a:schemeClr>
                </a:solidFill>
                <a:effectLst/>
                <a:uLnTx/>
                <a:uFillTx/>
                <a:latin typeface="Century Gothic" panose="020F0302020204030204"/>
                <a:ea typeface="+mn-ea"/>
                <a:cs typeface="+mn-cs"/>
              </a:rPr>
              <a:t>f applicable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2" name="Speech Bubble: Rectangle with Corners Rounded 8">
            <a:extLst>
              <a:ext uri="{FF2B5EF4-FFF2-40B4-BE49-F238E27FC236}">
                <a16:creationId xmlns:a16="http://schemas.microsoft.com/office/drawing/2014/main" id="{3D5E57D5-9937-5BE3-F3F9-B8C7E70CEAB3}"/>
              </a:ext>
            </a:extLst>
          </p:cNvPr>
          <p:cNvSpPr/>
          <p:nvPr/>
        </p:nvSpPr>
        <p:spPr>
          <a:xfrm>
            <a:off x="8895588" y="1995950"/>
            <a:ext cx="1705737" cy="1433050"/>
          </a:xfrm>
          <a:custGeom>
            <a:avLst/>
            <a:gdLst>
              <a:gd name="connsiteX0" fmla="*/ 0 w 2231136"/>
              <a:gd name="connsiteY0" fmla="*/ 225557 h 1353312"/>
              <a:gd name="connsiteX1" fmla="*/ 225557 w 2231136"/>
              <a:gd name="connsiteY1" fmla="*/ 0 h 1353312"/>
              <a:gd name="connsiteX2" fmla="*/ 371856 w 2231136"/>
              <a:gd name="connsiteY2" fmla="*/ 0 h 1353312"/>
              <a:gd name="connsiteX3" fmla="*/ 371856 w 2231136"/>
              <a:gd name="connsiteY3" fmla="*/ 0 h 1353312"/>
              <a:gd name="connsiteX4" fmla="*/ 929640 w 2231136"/>
              <a:gd name="connsiteY4" fmla="*/ 0 h 1353312"/>
              <a:gd name="connsiteX5" fmla="*/ 2005579 w 2231136"/>
              <a:gd name="connsiteY5" fmla="*/ 0 h 1353312"/>
              <a:gd name="connsiteX6" fmla="*/ 2231136 w 2231136"/>
              <a:gd name="connsiteY6" fmla="*/ 225557 h 1353312"/>
              <a:gd name="connsiteX7" fmla="*/ 2231136 w 2231136"/>
              <a:gd name="connsiteY7" fmla="*/ 789432 h 1353312"/>
              <a:gd name="connsiteX8" fmla="*/ 2231136 w 2231136"/>
              <a:gd name="connsiteY8" fmla="*/ 789432 h 1353312"/>
              <a:gd name="connsiteX9" fmla="*/ 2231136 w 2231136"/>
              <a:gd name="connsiteY9" fmla="*/ 1127760 h 1353312"/>
              <a:gd name="connsiteX10" fmla="*/ 2231136 w 2231136"/>
              <a:gd name="connsiteY10" fmla="*/ 1127755 h 1353312"/>
              <a:gd name="connsiteX11" fmla="*/ 2005579 w 2231136"/>
              <a:gd name="connsiteY11" fmla="*/ 1353312 h 1353312"/>
              <a:gd name="connsiteX12" fmla="*/ 929640 w 2231136"/>
              <a:gd name="connsiteY12" fmla="*/ 1353312 h 1353312"/>
              <a:gd name="connsiteX13" fmla="*/ 650755 w 2231136"/>
              <a:gd name="connsiteY13" fmla="*/ 1522476 h 1353312"/>
              <a:gd name="connsiteX14" fmla="*/ 371856 w 2231136"/>
              <a:gd name="connsiteY14" fmla="*/ 1353312 h 1353312"/>
              <a:gd name="connsiteX15" fmla="*/ 225557 w 2231136"/>
              <a:gd name="connsiteY15" fmla="*/ 1353312 h 1353312"/>
              <a:gd name="connsiteX16" fmla="*/ 0 w 2231136"/>
              <a:gd name="connsiteY16" fmla="*/ 1127755 h 1353312"/>
              <a:gd name="connsiteX17" fmla="*/ 0 w 2231136"/>
              <a:gd name="connsiteY17" fmla="*/ 1127760 h 1353312"/>
              <a:gd name="connsiteX18" fmla="*/ 0 w 2231136"/>
              <a:gd name="connsiteY18" fmla="*/ 789432 h 1353312"/>
              <a:gd name="connsiteX19" fmla="*/ 0 w 2231136"/>
              <a:gd name="connsiteY19" fmla="*/ 789432 h 1353312"/>
              <a:gd name="connsiteX20" fmla="*/ 0 w 2231136"/>
              <a:gd name="connsiteY20" fmla="*/ 225557 h 1353312"/>
              <a:gd name="connsiteX0" fmla="*/ 0 w 2231136"/>
              <a:gd name="connsiteY0" fmla="*/ 225557 h 1522476"/>
              <a:gd name="connsiteX1" fmla="*/ 225557 w 2231136"/>
              <a:gd name="connsiteY1" fmla="*/ 0 h 1522476"/>
              <a:gd name="connsiteX2" fmla="*/ 371856 w 2231136"/>
              <a:gd name="connsiteY2" fmla="*/ 0 h 1522476"/>
              <a:gd name="connsiteX3" fmla="*/ 371856 w 2231136"/>
              <a:gd name="connsiteY3" fmla="*/ 0 h 1522476"/>
              <a:gd name="connsiteX4" fmla="*/ 929640 w 2231136"/>
              <a:gd name="connsiteY4" fmla="*/ 0 h 1522476"/>
              <a:gd name="connsiteX5" fmla="*/ 2005579 w 2231136"/>
              <a:gd name="connsiteY5" fmla="*/ 0 h 1522476"/>
              <a:gd name="connsiteX6" fmla="*/ 2231136 w 2231136"/>
              <a:gd name="connsiteY6" fmla="*/ 225557 h 1522476"/>
              <a:gd name="connsiteX7" fmla="*/ 2231136 w 2231136"/>
              <a:gd name="connsiteY7" fmla="*/ 789432 h 1522476"/>
              <a:gd name="connsiteX8" fmla="*/ 2231136 w 2231136"/>
              <a:gd name="connsiteY8" fmla="*/ 789432 h 1522476"/>
              <a:gd name="connsiteX9" fmla="*/ 2231136 w 2231136"/>
              <a:gd name="connsiteY9" fmla="*/ 1127760 h 1522476"/>
              <a:gd name="connsiteX10" fmla="*/ 2231136 w 2231136"/>
              <a:gd name="connsiteY10" fmla="*/ 1127755 h 1522476"/>
              <a:gd name="connsiteX11" fmla="*/ 2005579 w 2231136"/>
              <a:gd name="connsiteY11" fmla="*/ 1353312 h 1522476"/>
              <a:gd name="connsiteX12" fmla="*/ 929640 w 2231136"/>
              <a:gd name="connsiteY12" fmla="*/ 1353312 h 1522476"/>
              <a:gd name="connsiteX13" fmla="*/ 650755 w 2231136"/>
              <a:gd name="connsiteY13" fmla="*/ 1522476 h 1522476"/>
              <a:gd name="connsiteX14" fmla="*/ 381000 w 2231136"/>
              <a:gd name="connsiteY14" fmla="*/ 1362456 h 1522476"/>
              <a:gd name="connsiteX15" fmla="*/ 225557 w 2231136"/>
              <a:gd name="connsiteY15" fmla="*/ 1353312 h 1522476"/>
              <a:gd name="connsiteX16" fmla="*/ 0 w 2231136"/>
              <a:gd name="connsiteY16" fmla="*/ 1127755 h 1522476"/>
              <a:gd name="connsiteX17" fmla="*/ 0 w 2231136"/>
              <a:gd name="connsiteY17" fmla="*/ 1127760 h 1522476"/>
              <a:gd name="connsiteX18" fmla="*/ 0 w 2231136"/>
              <a:gd name="connsiteY18" fmla="*/ 789432 h 1522476"/>
              <a:gd name="connsiteX19" fmla="*/ 0 w 2231136"/>
              <a:gd name="connsiteY19" fmla="*/ 789432 h 1522476"/>
              <a:gd name="connsiteX20" fmla="*/ 0 w 2231136"/>
              <a:gd name="connsiteY20" fmla="*/ 225557 h 1522476"/>
              <a:gd name="connsiteX0" fmla="*/ 0 w 2231136"/>
              <a:gd name="connsiteY0" fmla="*/ 225557 h 1522476"/>
              <a:gd name="connsiteX1" fmla="*/ 225557 w 2231136"/>
              <a:gd name="connsiteY1" fmla="*/ 0 h 1522476"/>
              <a:gd name="connsiteX2" fmla="*/ 371856 w 2231136"/>
              <a:gd name="connsiteY2" fmla="*/ 0 h 1522476"/>
              <a:gd name="connsiteX3" fmla="*/ 371856 w 2231136"/>
              <a:gd name="connsiteY3" fmla="*/ 0 h 1522476"/>
              <a:gd name="connsiteX4" fmla="*/ 929640 w 2231136"/>
              <a:gd name="connsiteY4" fmla="*/ 0 h 1522476"/>
              <a:gd name="connsiteX5" fmla="*/ 2005579 w 2231136"/>
              <a:gd name="connsiteY5" fmla="*/ 0 h 1522476"/>
              <a:gd name="connsiteX6" fmla="*/ 2231136 w 2231136"/>
              <a:gd name="connsiteY6" fmla="*/ 225557 h 1522476"/>
              <a:gd name="connsiteX7" fmla="*/ 2231136 w 2231136"/>
              <a:gd name="connsiteY7" fmla="*/ 789432 h 1522476"/>
              <a:gd name="connsiteX8" fmla="*/ 2231136 w 2231136"/>
              <a:gd name="connsiteY8" fmla="*/ 789432 h 1522476"/>
              <a:gd name="connsiteX9" fmla="*/ 2231136 w 2231136"/>
              <a:gd name="connsiteY9" fmla="*/ 1127760 h 1522476"/>
              <a:gd name="connsiteX10" fmla="*/ 2231136 w 2231136"/>
              <a:gd name="connsiteY10" fmla="*/ 1127755 h 1522476"/>
              <a:gd name="connsiteX11" fmla="*/ 2005579 w 2231136"/>
              <a:gd name="connsiteY11" fmla="*/ 1353312 h 1522476"/>
              <a:gd name="connsiteX12" fmla="*/ 1505712 w 2231136"/>
              <a:gd name="connsiteY12" fmla="*/ 1353312 h 1522476"/>
              <a:gd name="connsiteX13" fmla="*/ 650755 w 2231136"/>
              <a:gd name="connsiteY13" fmla="*/ 1522476 h 1522476"/>
              <a:gd name="connsiteX14" fmla="*/ 381000 w 2231136"/>
              <a:gd name="connsiteY14" fmla="*/ 1362456 h 1522476"/>
              <a:gd name="connsiteX15" fmla="*/ 225557 w 2231136"/>
              <a:gd name="connsiteY15" fmla="*/ 1353312 h 1522476"/>
              <a:gd name="connsiteX16" fmla="*/ 0 w 2231136"/>
              <a:gd name="connsiteY16" fmla="*/ 1127755 h 1522476"/>
              <a:gd name="connsiteX17" fmla="*/ 0 w 2231136"/>
              <a:gd name="connsiteY17" fmla="*/ 1127760 h 1522476"/>
              <a:gd name="connsiteX18" fmla="*/ 0 w 2231136"/>
              <a:gd name="connsiteY18" fmla="*/ 789432 h 1522476"/>
              <a:gd name="connsiteX19" fmla="*/ 0 w 2231136"/>
              <a:gd name="connsiteY19" fmla="*/ 789432 h 1522476"/>
              <a:gd name="connsiteX20" fmla="*/ 0 w 2231136"/>
              <a:gd name="connsiteY20" fmla="*/ 225557 h 1522476"/>
              <a:gd name="connsiteX0" fmla="*/ 0 w 2231136"/>
              <a:gd name="connsiteY0" fmla="*/ 225557 h 1431036"/>
              <a:gd name="connsiteX1" fmla="*/ 225557 w 2231136"/>
              <a:gd name="connsiteY1" fmla="*/ 0 h 1431036"/>
              <a:gd name="connsiteX2" fmla="*/ 371856 w 2231136"/>
              <a:gd name="connsiteY2" fmla="*/ 0 h 1431036"/>
              <a:gd name="connsiteX3" fmla="*/ 371856 w 2231136"/>
              <a:gd name="connsiteY3" fmla="*/ 0 h 1431036"/>
              <a:gd name="connsiteX4" fmla="*/ 929640 w 2231136"/>
              <a:gd name="connsiteY4" fmla="*/ 0 h 1431036"/>
              <a:gd name="connsiteX5" fmla="*/ 2005579 w 2231136"/>
              <a:gd name="connsiteY5" fmla="*/ 0 h 1431036"/>
              <a:gd name="connsiteX6" fmla="*/ 2231136 w 2231136"/>
              <a:gd name="connsiteY6" fmla="*/ 225557 h 1431036"/>
              <a:gd name="connsiteX7" fmla="*/ 2231136 w 2231136"/>
              <a:gd name="connsiteY7" fmla="*/ 789432 h 1431036"/>
              <a:gd name="connsiteX8" fmla="*/ 2231136 w 2231136"/>
              <a:gd name="connsiteY8" fmla="*/ 789432 h 1431036"/>
              <a:gd name="connsiteX9" fmla="*/ 2231136 w 2231136"/>
              <a:gd name="connsiteY9" fmla="*/ 1127760 h 1431036"/>
              <a:gd name="connsiteX10" fmla="*/ 2231136 w 2231136"/>
              <a:gd name="connsiteY10" fmla="*/ 1127755 h 1431036"/>
              <a:gd name="connsiteX11" fmla="*/ 2005579 w 2231136"/>
              <a:gd name="connsiteY11" fmla="*/ 1353312 h 1431036"/>
              <a:gd name="connsiteX12" fmla="*/ 1505712 w 2231136"/>
              <a:gd name="connsiteY12" fmla="*/ 1353312 h 1431036"/>
              <a:gd name="connsiteX13" fmla="*/ 723907 w 2231136"/>
              <a:gd name="connsiteY13" fmla="*/ 1431036 h 1431036"/>
              <a:gd name="connsiteX14" fmla="*/ 381000 w 2231136"/>
              <a:gd name="connsiteY14" fmla="*/ 1362456 h 1431036"/>
              <a:gd name="connsiteX15" fmla="*/ 225557 w 2231136"/>
              <a:gd name="connsiteY15" fmla="*/ 1353312 h 1431036"/>
              <a:gd name="connsiteX16" fmla="*/ 0 w 2231136"/>
              <a:gd name="connsiteY16" fmla="*/ 1127755 h 1431036"/>
              <a:gd name="connsiteX17" fmla="*/ 0 w 2231136"/>
              <a:gd name="connsiteY17" fmla="*/ 1127760 h 1431036"/>
              <a:gd name="connsiteX18" fmla="*/ 0 w 2231136"/>
              <a:gd name="connsiteY18" fmla="*/ 789432 h 1431036"/>
              <a:gd name="connsiteX19" fmla="*/ 0 w 2231136"/>
              <a:gd name="connsiteY19" fmla="*/ 789432 h 1431036"/>
              <a:gd name="connsiteX20" fmla="*/ 0 w 2231136"/>
              <a:gd name="connsiteY20" fmla="*/ 225557 h 143103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74219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106223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385316"/>
              <a:gd name="connsiteX1" fmla="*/ 225557 w 2231136"/>
              <a:gd name="connsiteY1" fmla="*/ 0 h 1385316"/>
              <a:gd name="connsiteX2" fmla="*/ 371856 w 2231136"/>
              <a:gd name="connsiteY2" fmla="*/ 0 h 1385316"/>
              <a:gd name="connsiteX3" fmla="*/ 371856 w 2231136"/>
              <a:gd name="connsiteY3" fmla="*/ 0 h 1385316"/>
              <a:gd name="connsiteX4" fmla="*/ 929640 w 2231136"/>
              <a:gd name="connsiteY4" fmla="*/ 0 h 1385316"/>
              <a:gd name="connsiteX5" fmla="*/ 2005579 w 2231136"/>
              <a:gd name="connsiteY5" fmla="*/ 0 h 1385316"/>
              <a:gd name="connsiteX6" fmla="*/ 2231136 w 2231136"/>
              <a:gd name="connsiteY6" fmla="*/ 225557 h 1385316"/>
              <a:gd name="connsiteX7" fmla="*/ 2231136 w 2231136"/>
              <a:gd name="connsiteY7" fmla="*/ 789432 h 1385316"/>
              <a:gd name="connsiteX8" fmla="*/ 2231136 w 2231136"/>
              <a:gd name="connsiteY8" fmla="*/ 789432 h 1385316"/>
              <a:gd name="connsiteX9" fmla="*/ 2231136 w 2231136"/>
              <a:gd name="connsiteY9" fmla="*/ 1127760 h 1385316"/>
              <a:gd name="connsiteX10" fmla="*/ 2231136 w 2231136"/>
              <a:gd name="connsiteY10" fmla="*/ 1127755 h 1385316"/>
              <a:gd name="connsiteX11" fmla="*/ 2005579 w 2231136"/>
              <a:gd name="connsiteY11" fmla="*/ 1353312 h 1385316"/>
              <a:gd name="connsiteX12" fmla="*/ 1505712 w 2231136"/>
              <a:gd name="connsiteY12" fmla="*/ 1353312 h 1385316"/>
              <a:gd name="connsiteX13" fmla="*/ 1062235 w 2231136"/>
              <a:gd name="connsiteY13" fmla="*/ 1385316 h 1385316"/>
              <a:gd name="connsiteX14" fmla="*/ 381000 w 2231136"/>
              <a:gd name="connsiteY14" fmla="*/ 1362456 h 1385316"/>
              <a:gd name="connsiteX15" fmla="*/ 225557 w 2231136"/>
              <a:gd name="connsiteY15" fmla="*/ 1353312 h 1385316"/>
              <a:gd name="connsiteX16" fmla="*/ 0 w 2231136"/>
              <a:gd name="connsiteY16" fmla="*/ 1127755 h 1385316"/>
              <a:gd name="connsiteX17" fmla="*/ 0 w 2231136"/>
              <a:gd name="connsiteY17" fmla="*/ 1127760 h 1385316"/>
              <a:gd name="connsiteX18" fmla="*/ 0 w 2231136"/>
              <a:gd name="connsiteY18" fmla="*/ 789432 h 1385316"/>
              <a:gd name="connsiteX19" fmla="*/ 0 w 2231136"/>
              <a:gd name="connsiteY19" fmla="*/ 789432 h 1385316"/>
              <a:gd name="connsiteX20" fmla="*/ 0 w 2231136"/>
              <a:gd name="connsiteY20" fmla="*/ 225557 h 1385316"/>
              <a:gd name="connsiteX0" fmla="*/ 0 w 2231136"/>
              <a:gd name="connsiteY0" fmla="*/ 225557 h 1476756"/>
              <a:gd name="connsiteX1" fmla="*/ 225557 w 2231136"/>
              <a:gd name="connsiteY1" fmla="*/ 0 h 1476756"/>
              <a:gd name="connsiteX2" fmla="*/ 371856 w 2231136"/>
              <a:gd name="connsiteY2" fmla="*/ 0 h 1476756"/>
              <a:gd name="connsiteX3" fmla="*/ 371856 w 2231136"/>
              <a:gd name="connsiteY3" fmla="*/ 0 h 1476756"/>
              <a:gd name="connsiteX4" fmla="*/ 929640 w 2231136"/>
              <a:gd name="connsiteY4" fmla="*/ 0 h 1476756"/>
              <a:gd name="connsiteX5" fmla="*/ 2005579 w 2231136"/>
              <a:gd name="connsiteY5" fmla="*/ 0 h 1476756"/>
              <a:gd name="connsiteX6" fmla="*/ 2231136 w 2231136"/>
              <a:gd name="connsiteY6" fmla="*/ 225557 h 1476756"/>
              <a:gd name="connsiteX7" fmla="*/ 2231136 w 2231136"/>
              <a:gd name="connsiteY7" fmla="*/ 789432 h 1476756"/>
              <a:gd name="connsiteX8" fmla="*/ 2231136 w 2231136"/>
              <a:gd name="connsiteY8" fmla="*/ 789432 h 1476756"/>
              <a:gd name="connsiteX9" fmla="*/ 2231136 w 2231136"/>
              <a:gd name="connsiteY9" fmla="*/ 1127760 h 1476756"/>
              <a:gd name="connsiteX10" fmla="*/ 2231136 w 2231136"/>
              <a:gd name="connsiteY10" fmla="*/ 1127755 h 1476756"/>
              <a:gd name="connsiteX11" fmla="*/ 2005579 w 2231136"/>
              <a:gd name="connsiteY11" fmla="*/ 1353312 h 1476756"/>
              <a:gd name="connsiteX12" fmla="*/ 1505712 w 2231136"/>
              <a:gd name="connsiteY12" fmla="*/ 1353312 h 1476756"/>
              <a:gd name="connsiteX13" fmla="*/ 1089667 w 2231136"/>
              <a:gd name="connsiteY13" fmla="*/ 1476756 h 1476756"/>
              <a:gd name="connsiteX14" fmla="*/ 381000 w 2231136"/>
              <a:gd name="connsiteY14" fmla="*/ 1362456 h 1476756"/>
              <a:gd name="connsiteX15" fmla="*/ 225557 w 2231136"/>
              <a:gd name="connsiteY15" fmla="*/ 1353312 h 1476756"/>
              <a:gd name="connsiteX16" fmla="*/ 0 w 2231136"/>
              <a:gd name="connsiteY16" fmla="*/ 1127755 h 1476756"/>
              <a:gd name="connsiteX17" fmla="*/ 0 w 2231136"/>
              <a:gd name="connsiteY17" fmla="*/ 1127760 h 1476756"/>
              <a:gd name="connsiteX18" fmla="*/ 0 w 2231136"/>
              <a:gd name="connsiteY18" fmla="*/ 789432 h 1476756"/>
              <a:gd name="connsiteX19" fmla="*/ 0 w 2231136"/>
              <a:gd name="connsiteY19" fmla="*/ 789432 h 1476756"/>
              <a:gd name="connsiteX20" fmla="*/ 0 w 2231136"/>
              <a:gd name="connsiteY20" fmla="*/ 225557 h 1476756"/>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505712 w 2231136"/>
              <a:gd name="connsiteY12" fmla="*/ 1353312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505712 w 2231136"/>
              <a:gd name="connsiteY12" fmla="*/ 1353312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495044"/>
              <a:gd name="connsiteX1" fmla="*/ 225557 w 2231136"/>
              <a:gd name="connsiteY1" fmla="*/ 0 h 1495044"/>
              <a:gd name="connsiteX2" fmla="*/ 371856 w 2231136"/>
              <a:gd name="connsiteY2" fmla="*/ 0 h 1495044"/>
              <a:gd name="connsiteX3" fmla="*/ 371856 w 2231136"/>
              <a:gd name="connsiteY3" fmla="*/ 0 h 1495044"/>
              <a:gd name="connsiteX4" fmla="*/ 929640 w 2231136"/>
              <a:gd name="connsiteY4" fmla="*/ 0 h 1495044"/>
              <a:gd name="connsiteX5" fmla="*/ 2005579 w 2231136"/>
              <a:gd name="connsiteY5" fmla="*/ 0 h 1495044"/>
              <a:gd name="connsiteX6" fmla="*/ 2231136 w 2231136"/>
              <a:gd name="connsiteY6" fmla="*/ 225557 h 1495044"/>
              <a:gd name="connsiteX7" fmla="*/ 2231136 w 2231136"/>
              <a:gd name="connsiteY7" fmla="*/ 789432 h 1495044"/>
              <a:gd name="connsiteX8" fmla="*/ 2231136 w 2231136"/>
              <a:gd name="connsiteY8" fmla="*/ 789432 h 1495044"/>
              <a:gd name="connsiteX9" fmla="*/ 2231136 w 2231136"/>
              <a:gd name="connsiteY9" fmla="*/ 1127760 h 1495044"/>
              <a:gd name="connsiteX10" fmla="*/ 2231136 w 2231136"/>
              <a:gd name="connsiteY10" fmla="*/ 1127755 h 1495044"/>
              <a:gd name="connsiteX11" fmla="*/ 2005579 w 2231136"/>
              <a:gd name="connsiteY11" fmla="*/ 1353312 h 1495044"/>
              <a:gd name="connsiteX12" fmla="*/ 1487424 w 2231136"/>
              <a:gd name="connsiteY12" fmla="*/ 1289304 h 1495044"/>
              <a:gd name="connsiteX13" fmla="*/ 1117099 w 2231136"/>
              <a:gd name="connsiteY13" fmla="*/ 1495044 h 1495044"/>
              <a:gd name="connsiteX14" fmla="*/ 381000 w 2231136"/>
              <a:gd name="connsiteY14" fmla="*/ 1362456 h 1495044"/>
              <a:gd name="connsiteX15" fmla="*/ 225557 w 2231136"/>
              <a:gd name="connsiteY15" fmla="*/ 1353312 h 1495044"/>
              <a:gd name="connsiteX16" fmla="*/ 0 w 2231136"/>
              <a:gd name="connsiteY16" fmla="*/ 1127755 h 1495044"/>
              <a:gd name="connsiteX17" fmla="*/ 0 w 2231136"/>
              <a:gd name="connsiteY17" fmla="*/ 1127760 h 1495044"/>
              <a:gd name="connsiteX18" fmla="*/ 0 w 2231136"/>
              <a:gd name="connsiteY18" fmla="*/ 789432 h 1495044"/>
              <a:gd name="connsiteX19" fmla="*/ 0 w 2231136"/>
              <a:gd name="connsiteY19" fmla="*/ 789432 h 1495044"/>
              <a:gd name="connsiteX20" fmla="*/ 0 w 2231136"/>
              <a:gd name="connsiteY20" fmla="*/ 225557 h 1495044"/>
              <a:gd name="connsiteX0" fmla="*/ 0 w 2231136"/>
              <a:gd name="connsiteY0" fmla="*/ 225557 h 1641348"/>
              <a:gd name="connsiteX1" fmla="*/ 225557 w 2231136"/>
              <a:gd name="connsiteY1" fmla="*/ 0 h 1641348"/>
              <a:gd name="connsiteX2" fmla="*/ 371856 w 2231136"/>
              <a:gd name="connsiteY2" fmla="*/ 0 h 1641348"/>
              <a:gd name="connsiteX3" fmla="*/ 371856 w 2231136"/>
              <a:gd name="connsiteY3" fmla="*/ 0 h 1641348"/>
              <a:gd name="connsiteX4" fmla="*/ 929640 w 2231136"/>
              <a:gd name="connsiteY4" fmla="*/ 0 h 1641348"/>
              <a:gd name="connsiteX5" fmla="*/ 2005579 w 2231136"/>
              <a:gd name="connsiteY5" fmla="*/ 0 h 1641348"/>
              <a:gd name="connsiteX6" fmla="*/ 2231136 w 2231136"/>
              <a:gd name="connsiteY6" fmla="*/ 225557 h 1641348"/>
              <a:gd name="connsiteX7" fmla="*/ 2231136 w 2231136"/>
              <a:gd name="connsiteY7" fmla="*/ 789432 h 1641348"/>
              <a:gd name="connsiteX8" fmla="*/ 2231136 w 2231136"/>
              <a:gd name="connsiteY8" fmla="*/ 789432 h 1641348"/>
              <a:gd name="connsiteX9" fmla="*/ 2231136 w 2231136"/>
              <a:gd name="connsiteY9" fmla="*/ 1127760 h 1641348"/>
              <a:gd name="connsiteX10" fmla="*/ 2231136 w 2231136"/>
              <a:gd name="connsiteY10" fmla="*/ 1127755 h 1641348"/>
              <a:gd name="connsiteX11" fmla="*/ 2005579 w 2231136"/>
              <a:gd name="connsiteY11" fmla="*/ 1353312 h 1641348"/>
              <a:gd name="connsiteX12" fmla="*/ 1487424 w 2231136"/>
              <a:gd name="connsiteY12" fmla="*/ 1289304 h 1641348"/>
              <a:gd name="connsiteX13" fmla="*/ 1126243 w 2231136"/>
              <a:gd name="connsiteY13" fmla="*/ 1641348 h 1641348"/>
              <a:gd name="connsiteX14" fmla="*/ 381000 w 2231136"/>
              <a:gd name="connsiteY14" fmla="*/ 1362456 h 1641348"/>
              <a:gd name="connsiteX15" fmla="*/ 225557 w 2231136"/>
              <a:gd name="connsiteY15" fmla="*/ 1353312 h 1641348"/>
              <a:gd name="connsiteX16" fmla="*/ 0 w 2231136"/>
              <a:gd name="connsiteY16" fmla="*/ 1127755 h 1641348"/>
              <a:gd name="connsiteX17" fmla="*/ 0 w 2231136"/>
              <a:gd name="connsiteY17" fmla="*/ 1127760 h 1641348"/>
              <a:gd name="connsiteX18" fmla="*/ 0 w 2231136"/>
              <a:gd name="connsiteY18" fmla="*/ 789432 h 1641348"/>
              <a:gd name="connsiteX19" fmla="*/ 0 w 2231136"/>
              <a:gd name="connsiteY19" fmla="*/ 789432 h 1641348"/>
              <a:gd name="connsiteX20" fmla="*/ 0 w 2231136"/>
              <a:gd name="connsiteY20" fmla="*/ 225557 h 1641348"/>
              <a:gd name="connsiteX0" fmla="*/ 0 w 2231136"/>
              <a:gd name="connsiteY0" fmla="*/ 225557 h 1679545"/>
              <a:gd name="connsiteX1" fmla="*/ 225557 w 2231136"/>
              <a:gd name="connsiteY1" fmla="*/ 0 h 1679545"/>
              <a:gd name="connsiteX2" fmla="*/ 371856 w 2231136"/>
              <a:gd name="connsiteY2" fmla="*/ 0 h 1679545"/>
              <a:gd name="connsiteX3" fmla="*/ 371856 w 2231136"/>
              <a:gd name="connsiteY3" fmla="*/ 0 h 1679545"/>
              <a:gd name="connsiteX4" fmla="*/ 929640 w 2231136"/>
              <a:gd name="connsiteY4" fmla="*/ 0 h 1679545"/>
              <a:gd name="connsiteX5" fmla="*/ 2005579 w 2231136"/>
              <a:gd name="connsiteY5" fmla="*/ 0 h 1679545"/>
              <a:gd name="connsiteX6" fmla="*/ 2231136 w 2231136"/>
              <a:gd name="connsiteY6" fmla="*/ 225557 h 1679545"/>
              <a:gd name="connsiteX7" fmla="*/ 2231136 w 2231136"/>
              <a:gd name="connsiteY7" fmla="*/ 789432 h 1679545"/>
              <a:gd name="connsiteX8" fmla="*/ 2231136 w 2231136"/>
              <a:gd name="connsiteY8" fmla="*/ 789432 h 1679545"/>
              <a:gd name="connsiteX9" fmla="*/ 2231136 w 2231136"/>
              <a:gd name="connsiteY9" fmla="*/ 1127760 h 1679545"/>
              <a:gd name="connsiteX10" fmla="*/ 2231136 w 2231136"/>
              <a:gd name="connsiteY10" fmla="*/ 1127755 h 1679545"/>
              <a:gd name="connsiteX11" fmla="*/ 2005579 w 2231136"/>
              <a:gd name="connsiteY11" fmla="*/ 1353312 h 1679545"/>
              <a:gd name="connsiteX12" fmla="*/ 1487424 w 2231136"/>
              <a:gd name="connsiteY12" fmla="*/ 1289304 h 1679545"/>
              <a:gd name="connsiteX13" fmla="*/ 1126243 w 2231136"/>
              <a:gd name="connsiteY13" fmla="*/ 1641348 h 1679545"/>
              <a:gd name="connsiteX14" fmla="*/ 381000 w 2231136"/>
              <a:gd name="connsiteY14" fmla="*/ 1362456 h 1679545"/>
              <a:gd name="connsiteX15" fmla="*/ 225557 w 2231136"/>
              <a:gd name="connsiteY15" fmla="*/ 1353312 h 1679545"/>
              <a:gd name="connsiteX16" fmla="*/ 0 w 2231136"/>
              <a:gd name="connsiteY16" fmla="*/ 1127755 h 1679545"/>
              <a:gd name="connsiteX17" fmla="*/ 0 w 2231136"/>
              <a:gd name="connsiteY17" fmla="*/ 1127760 h 1679545"/>
              <a:gd name="connsiteX18" fmla="*/ 0 w 2231136"/>
              <a:gd name="connsiteY18" fmla="*/ 789432 h 1679545"/>
              <a:gd name="connsiteX19" fmla="*/ 0 w 2231136"/>
              <a:gd name="connsiteY19" fmla="*/ 789432 h 1679545"/>
              <a:gd name="connsiteX20" fmla="*/ 0 w 2231136"/>
              <a:gd name="connsiteY20" fmla="*/ 225557 h 1679545"/>
              <a:gd name="connsiteX0" fmla="*/ 0 w 2231136"/>
              <a:gd name="connsiteY0" fmla="*/ 225557 h 1679545"/>
              <a:gd name="connsiteX1" fmla="*/ 225557 w 2231136"/>
              <a:gd name="connsiteY1" fmla="*/ 0 h 1679545"/>
              <a:gd name="connsiteX2" fmla="*/ 371856 w 2231136"/>
              <a:gd name="connsiteY2" fmla="*/ 0 h 1679545"/>
              <a:gd name="connsiteX3" fmla="*/ 371856 w 2231136"/>
              <a:gd name="connsiteY3" fmla="*/ 0 h 1679545"/>
              <a:gd name="connsiteX4" fmla="*/ 929640 w 2231136"/>
              <a:gd name="connsiteY4" fmla="*/ 0 h 1679545"/>
              <a:gd name="connsiteX5" fmla="*/ 2005579 w 2231136"/>
              <a:gd name="connsiteY5" fmla="*/ 0 h 1679545"/>
              <a:gd name="connsiteX6" fmla="*/ 2231136 w 2231136"/>
              <a:gd name="connsiteY6" fmla="*/ 225557 h 1679545"/>
              <a:gd name="connsiteX7" fmla="*/ 2231136 w 2231136"/>
              <a:gd name="connsiteY7" fmla="*/ 789432 h 1679545"/>
              <a:gd name="connsiteX8" fmla="*/ 2231136 w 2231136"/>
              <a:gd name="connsiteY8" fmla="*/ 789432 h 1679545"/>
              <a:gd name="connsiteX9" fmla="*/ 2231136 w 2231136"/>
              <a:gd name="connsiteY9" fmla="*/ 1127760 h 1679545"/>
              <a:gd name="connsiteX10" fmla="*/ 2231136 w 2231136"/>
              <a:gd name="connsiteY10" fmla="*/ 1127755 h 1679545"/>
              <a:gd name="connsiteX11" fmla="*/ 2005579 w 2231136"/>
              <a:gd name="connsiteY11" fmla="*/ 1353312 h 1679545"/>
              <a:gd name="connsiteX12" fmla="*/ 1487424 w 2231136"/>
              <a:gd name="connsiteY12" fmla="*/ 1289304 h 1679545"/>
              <a:gd name="connsiteX13" fmla="*/ 1126243 w 2231136"/>
              <a:gd name="connsiteY13" fmla="*/ 1641348 h 1679545"/>
              <a:gd name="connsiteX14" fmla="*/ 381000 w 2231136"/>
              <a:gd name="connsiteY14" fmla="*/ 1362456 h 1679545"/>
              <a:gd name="connsiteX15" fmla="*/ 225557 w 2231136"/>
              <a:gd name="connsiteY15" fmla="*/ 1353312 h 1679545"/>
              <a:gd name="connsiteX16" fmla="*/ 0 w 2231136"/>
              <a:gd name="connsiteY16" fmla="*/ 1127755 h 1679545"/>
              <a:gd name="connsiteX17" fmla="*/ 0 w 2231136"/>
              <a:gd name="connsiteY17" fmla="*/ 1127760 h 1679545"/>
              <a:gd name="connsiteX18" fmla="*/ 0 w 2231136"/>
              <a:gd name="connsiteY18" fmla="*/ 789432 h 1679545"/>
              <a:gd name="connsiteX19" fmla="*/ 0 w 2231136"/>
              <a:gd name="connsiteY19" fmla="*/ 789432 h 1679545"/>
              <a:gd name="connsiteX20" fmla="*/ 0 w 2231136"/>
              <a:gd name="connsiteY20" fmla="*/ 225557 h 1679545"/>
              <a:gd name="connsiteX0" fmla="*/ 0 w 2231136"/>
              <a:gd name="connsiteY0" fmla="*/ 225557 h 1628212"/>
              <a:gd name="connsiteX1" fmla="*/ 225557 w 2231136"/>
              <a:gd name="connsiteY1" fmla="*/ 0 h 1628212"/>
              <a:gd name="connsiteX2" fmla="*/ 371856 w 2231136"/>
              <a:gd name="connsiteY2" fmla="*/ 0 h 1628212"/>
              <a:gd name="connsiteX3" fmla="*/ 371856 w 2231136"/>
              <a:gd name="connsiteY3" fmla="*/ 0 h 1628212"/>
              <a:gd name="connsiteX4" fmla="*/ 929640 w 2231136"/>
              <a:gd name="connsiteY4" fmla="*/ 0 h 1628212"/>
              <a:gd name="connsiteX5" fmla="*/ 2005579 w 2231136"/>
              <a:gd name="connsiteY5" fmla="*/ 0 h 1628212"/>
              <a:gd name="connsiteX6" fmla="*/ 2231136 w 2231136"/>
              <a:gd name="connsiteY6" fmla="*/ 225557 h 1628212"/>
              <a:gd name="connsiteX7" fmla="*/ 2231136 w 2231136"/>
              <a:gd name="connsiteY7" fmla="*/ 789432 h 1628212"/>
              <a:gd name="connsiteX8" fmla="*/ 2231136 w 2231136"/>
              <a:gd name="connsiteY8" fmla="*/ 789432 h 1628212"/>
              <a:gd name="connsiteX9" fmla="*/ 2231136 w 2231136"/>
              <a:gd name="connsiteY9" fmla="*/ 1127760 h 1628212"/>
              <a:gd name="connsiteX10" fmla="*/ 2231136 w 2231136"/>
              <a:gd name="connsiteY10" fmla="*/ 1127755 h 1628212"/>
              <a:gd name="connsiteX11" fmla="*/ 2005579 w 2231136"/>
              <a:gd name="connsiteY11" fmla="*/ 1353312 h 1628212"/>
              <a:gd name="connsiteX12" fmla="*/ 1487424 w 2231136"/>
              <a:gd name="connsiteY12" fmla="*/ 1289304 h 1628212"/>
              <a:gd name="connsiteX13" fmla="*/ 1025659 w 2231136"/>
              <a:gd name="connsiteY13" fmla="*/ 1586484 h 1628212"/>
              <a:gd name="connsiteX14" fmla="*/ 381000 w 2231136"/>
              <a:gd name="connsiteY14" fmla="*/ 1362456 h 1628212"/>
              <a:gd name="connsiteX15" fmla="*/ 225557 w 2231136"/>
              <a:gd name="connsiteY15" fmla="*/ 1353312 h 1628212"/>
              <a:gd name="connsiteX16" fmla="*/ 0 w 2231136"/>
              <a:gd name="connsiteY16" fmla="*/ 1127755 h 1628212"/>
              <a:gd name="connsiteX17" fmla="*/ 0 w 2231136"/>
              <a:gd name="connsiteY17" fmla="*/ 1127760 h 1628212"/>
              <a:gd name="connsiteX18" fmla="*/ 0 w 2231136"/>
              <a:gd name="connsiteY18" fmla="*/ 789432 h 1628212"/>
              <a:gd name="connsiteX19" fmla="*/ 0 w 2231136"/>
              <a:gd name="connsiteY19" fmla="*/ 789432 h 1628212"/>
              <a:gd name="connsiteX20" fmla="*/ 0 w 2231136"/>
              <a:gd name="connsiteY20" fmla="*/ 225557 h 1628212"/>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381000 w 2231136"/>
              <a:gd name="connsiteY14" fmla="*/ 1362456 h 1635798"/>
              <a:gd name="connsiteX15" fmla="*/ 225557 w 2231136"/>
              <a:gd name="connsiteY15" fmla="*/ 1353312 h 1635798"/>
              <a:gd name="connsiteX16" fmla="*/ 0 w 2231136"/>
              <a:gd name="connsiteY16" fmla="*/ 1127755 h 1635798"/>
              <a:gd name="connsiteX17" fmla="*/ 0 w 2231136"/>
              <a:gd name="connsiteY17" fmla="*/ 1127760 h 1635798"/>
              <a:gd name="connsiteX18" fmla="*/ 0 w 2231136"/>
              <a:gd name="connsiteY18" fmla="*/ 789432 h 1635798"/>
              <a:gd name="connsiteX19" fmla="*/ 0 w 2231136"/>
              <a:gd name="connsiteY19" fmla="*/ 789432 h 1635798"/>
              <a:gd name="connsiteX20" fmla="*/ 0 w 2231136"/>
              <a:gd name="connsiteY20"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59536 w 2231136"/>
              <a:gd name="connsiteY14" fmla="*/ 1463040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822960 w 2231136"/>
              <a:gd name="connsiteY14" fmla="*/ 1481328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35798"/>
              <a:gd name="connsiteX1" fmla="*/ 225557 w 2231136"/>
              <a:gd name="connsiteY1" fmla="*/ 0 h 1635798"/>
              <a:gd name="connsiteX2" fmla="*/ 371856 w 2231136"/>
              <a:gd name="connsiteY2" fmla="*/ 0 h 1635798"/>
              <a:gd name="connsiteX3" fmla="*/ 371856 w 2231136"/>
              <a:gd name="connsiteY3" fmla="*/ 0 h 1635798"/>
              <a:gd name="connsiteX4" fmla="*/ 929640 w 2231136"/>
              <a:gd name="connsiteY4" fmla="*/ 0 h 1635798"/>
              <a:gd name="connsiteX5" fmla="*/ 2005579 w 2231136"/>
              <a:gd name="connsiteY5" fmla="*/ 0 h 1635798"/>
              <a:gd name="connsiteX6" fmla="*/ 2231136 w 2231136"/>
              <a:gd name="connsiteY6" fmla="*/ 225557 h 1635798"/>
              <a:gd name="connsiteX7" fmla="*/ 2231136 w 2231136"/>
              <a:gd name="connsiteY7" fmla="*/ 789432 h 1635798"/>
              <a:gd name="connsiteX8" fmla="*/ 2231136 w 2231136"/>
              <a:gd name="connsiteY8" fmla="*/ 789432 h 1635798"/>
              <a:gd name="connsiteX9" fmla="*/ 2231136 w 2231136"/>
              <a:gd name="connsiteY9" fmla="*/ 1127760 h 1635798"/>
              <a:gd name="connsiteX10" fmla="*/ 2231136 w 2231136"/>
              <a:gd name="connsiteY10" fmla="*/ 1127755 h 1635798"/>
              <a:gd name="connsiteX11" fmla="*/ 2005579 w 2231136"/>
              <a:gd name="connsiteY11" fmla="*/ 1353312 h 1635798"/>
              <a:gd name="connsiteX12" fmla="*/ 1514856 w 2231136"/>
              <a:gd name="connsiteY12" fmla="*/ 1380744 h 1635798"/>
              <a:gd name="connsiteX13" fmla="*/ 1025659 w 2231136"/>
              <a:gd name="connsiteY13" fmla="*/ 1586484 h 1635798"/>
              <a:gd name="connsiteX14" fmla="*/ 786384 w 2231136"/>
              <a:gd name="connsiteY14" fmla="*/ 1426464 h 1635798"/>
              <a:gd name="connsiteX15" fmla="*/ 381000 w 2231136"/>
              <a:gd name="connsiteY15" fmla="*/ 1362456 h 1635798"/>
              <a:gd name="connsiteX16" fmla="*/ 225557 w 2231136"/>
              <a:gd name="connsiteY16" fmla="*/ 1353312 h 1635798"/>
              <a:gd name="connsiteX17" fmla="*/ 0 w 2231136"/>
              <a:gd name="connsiteY17" fmla="*/ 1127755 h 1635798"/>
              <a:gd name="connsiteX18" fmla="*/ 0 w 2231136"/>
              <a:gd name="connsiteY18" fmla="*/ 1127760 h 1635798"/>
              <a:gd name="connsiteX19" fmla="*/ 0 w 2231136"/>
              <a:gd name="connsiteY19" fmla="*/ 789432 h 1635798"/>
              <a:gd name="connsiteX20" fmla="*/ 0 w 2231136"/>
              <a:gd name="connsiteY20" fmla="*/ 789432 h 1635798"/>
              <a:gd name="connsiteX21" fmla="*/ 0 w 2231136"/>
              <a:gd name="connsiteY21" fmla="*/ 225557 h 1635798"/>
              <a:gd name="connsiteX0" fmla="*/ 0 w 2231136"/>
              <a:gd name="connsiteY0" fmla="*/ 225557 h 1660681"/>
              <a:gd name="connsiteX1" fmla="*/ 225557 w 2231136"/>
              <a:gd name="connsiteY1" fmla="*/ 0 h 1660681"/>
              <a:gd name="connsiteX2" fmla="*/ 371856 w 2231136"/>
              <a:gd name="connsiteY2" fmla="*/ 0 h 1660681"/>
              <a:gd name="connsiteX3" fmla="*/ 371856 w 2231136"/>
              <a:gd name="connsiteY3" fmla="*/ 0 h 1660681"/>
              <a:gd name="connsiteX4" fmla="*/ 929640 w 2231136"/>
              <a:gd name="connsiteY4" fmla="*/ 0 h 1660681"/>
              <a:gd name="connsiteX5" fmla="*/ 2005579 w 2231136"/>
              <a:gd name="connsiteY5" fmla="*/ 0 h 1660681"/>
              <a:gd name="connsiteX6" fmla="*/ 2231136 w 2231136"/>
              <a:gd name="connsiteY6" fmla="*/ 225557 h 1660681"/>
              <a:gd name="connsiteX7" fmla="*/ 2231136 w 2231136"/>
              <a:gd name="connsiteY7" fmla="*/ 789432 h 1660681"/>
              <a:gd name="connsiteX8" fmla="*/ 2231136 w 2231136"/>
              <a:gd name="connsiteY8" fmla="*/ 789432 h 1660681"/>
              <a:gd name="connsiteX9" fmla="*/ 2231136 w 2231136"/>
              <a:gd name="connsiteY9" fmla="*/ 1127760 h 1660681"/>
              <a:gd name="connsiteX10" fmla="*/ 2231136 w 2231136"/>
              <a:gd name="connsiteY10" fmla="*/ 1127755 h 1660681"/>
              <a:gd name="connsiteX11" fmla="*/ 2005579 w 2231136"/>
              <a:gd name="connsiteY11" fmla="*/ 1353312 h 1660681"/>
              <a:gd name="connsiteX12" fmla="*/ 1514856 w 2231136"/>
              <a:gd name="connsiteY12" fmla="*/ 1380744 h 1660681"/>
              <a:gd name="connsiteX13" fmla="*/ 1016515 w 2231136"/>
              <a:gd name="connsiteY13" fmla="*/ 1613916 h 1660681"/>
              <a:gd name="connsiteX14" fmla="*/ 786384 w 2231136"/>
              <a:gd name="connsiteY14" fmla="*/ 1426464 h 1660681"/>
              <a:gd name="connsiteX15" fmla="*/ 381000 w 2231136"/>
              <a:gd name="connsiteY15" fmla="*/ 1362456 h 1660681"/>
              <a:gd name="connsiteX16" fmla="*/ 225557 w 2231136"/>
              <a:gd name="connsiteY16" fmla="*/ 1353312 h 1660681"/>
              <a:gd name="connsiteX17" fmla="*/ 0 w 2231136"/>
              <a:gd name="connsiteY17" fmla="*/ 1127755 h 1660681"/>
              <a:gd name="connsiteX18" fmla="*/ 0 w 2231136"/>
              <a:gd name="connsiteY18" fmla="*/ 1127760 h 1660681"/>
              <a:gd name="connsiteX19" fmla="*/ 0 w 2231136"/>
              <a:gd name="connsiteY19" fmla="*/ 789432 h 1660681"/>
              <a:gd name="connsiteX20" fmla="*/ 0 w 2231136"/>
              <a:gd name="connsiteY20" fmla="*/ 789432 h 1660681"/>
              <a:gd name="connsiteX21" fmla="*/ 0 w 2231136"/>
              <a:gd name="connsiteY21" fmla="*/ 225557 h 1660681"/>
              <a:gd name="connsiteX0" fmla="*/ 0 w 2231136"/>
              <a:gd name="connsiteY0" fmla="*/ 225557 h 1677411"/>
              <a:gd name="connsiteX1" fmla="*/ 225557 w 2231136"/>
              <a:gd name="connsiteY1" fmla="*/ 0 h 1677411"/>
              <a:gd name="connsiteX2" fmla="*/ 371856 w 2231136"/>
              <a:gd name="connsiteY2" fmla="*/ 0 h 1677411"/>
              <a:gd name="connsiteX3" fmla="*/ 371856 w 2231136"/>
              <a:gd name="connsiteY3" fmla="*/ 0 h 1677411"/>
              <a:gd name="connsiteX4" fmla="*/ 929640 w 2231136"/>
              <a:gd name="connsiteY4" fmla="*/ 0 h 1677411"/>
              <a:gd name="connsiteX5" fmla="*/ 2005579 w 2231136"/>
              <a:gd name="connsiteY5" fmla="*/ 0 h 1677411"/>
              <a:gd name="connsiteX6" fmla="*/ 2231136 w 2231136"/>
              <a:gd name="connsiteY6" fmla="*/ 225557 h 1677411"/>
              <a:gd name="connsiteX7" fmla="*/ 2231136 w 2231136"/>
              <a:gd name="connsiteY7" fmla="*/ 789432 h 1677411"/>
              <a:gd name="connsiteX8" fmla="*/ 2231136 w 2231136"/>
              <a:gd name="connsiteY8" fmla="*/ 789432 h 1677411"/>
              <a:gd name="connsiteX9" fmla="*/ 2231136 w 2231136"/>
              <a:gd name="connsiteY9" fmla="*/ 1127760 h 1677411"/>
              <a:gd name="connsiteX10" fmla="*/ 2231136 w 2231136"/>
              <a:gd name="connsiteY10" fmla="*/ 1127755 h 1677411"/>
              <a:gd name="connsiteX11" fmla="*/ 2005579 w 2231136"/>
              <a:gd name="connsiteY11" fmla="*/ 1353312 h 1677411"/>
              <a:gd name="connsiteX12" fmla="*/ 1514856 w 2231136"/>
              <a:gd name="connsiteY12" fmla="*/ 1380744 h 1677411"/>
              <a:gd name="connsiteX13" fmla="*/ 1007371 w 2231136"/>
              <a:gd name="connsiteY13" fmla="*/ 1632204 h 1677411"/>
              <a:gd name="connsiteX14" fmla="*/ 786384 w 2231136"/>
              <a:gd name="connsiteY14" fmla="*/ 1426464 h 1677411"/>
              <a:gd name="connsiteX15" fmla="*/ 381000 w 2231136"/>
              <a:gd name="connsiteY15" fmla="*/ 1362456 h 1677411"/>
              <a:gd name="connsiteX16" fmla="*/ 225557 w 2231136"/>
              <a:gd name="connsiteY16" fmla="*/ 1353312 h 1677411"/>
              <a:gd name="connsiteX17" fmla="*/ 0 w 2231136"/>
              <a:gd name="connsiteY17" fmla="*/ 1127755 h 1677411"/>
              <a:gd name="connsiteX18" fmla="*/ 0 w 2231136"/>
              <a:gd name="connsiteY18" fmla="*/ 1127760 h 1677411"/>
              <a:gd name="connsiteX19" fmla="*/ 0 w 2231136"/>
              <a:gd name="connsiteY19" fmla="*/ 789432 h 1677411"/>
              <a:gd name="connsiteX20" fmla="*/ 0 w 2231136"/>
              <a:gd name="connsiteY20" fmla="*/ 789432 h 1677411"/>
              <a:gd name="connsiteX21" fmla="*/ 0 w 2231136"/>
              <a:gd name="connsiteY21" fmla="*/ 225557 h 1677411"/>
              <a:gd name="connsiteX0" fmla="*/ 0 w 2231136"/>
              <a:gd name="connsiteY0" fmla="*/ 225557 h 1680715"/>
              <a:gd name="connsiteX1" fmla="*/ 225557 w 2231136"/>
              <a:gd name="connsiteY1" fmla="*/ 0 h 1680715"/>
              <a:gd name="connsiteX2" fmla="*/ 371856 w 2231136"/>
              <a:gd name="connsiteY2" fmla="*/ 0 h 1680715"/>
              <a:gd name="connsiteX3" fmla="*/ 371856 w 2231136"/>
              <a:gd name="connsiteY3" fmla="*/ 0 h 1680715"/>
              <a:gd name="connsiteX4" fmla="*/ 929640 w 2231136"/>
              <a:gd name="connsiteY4" fmla="*/ 0 h 1680715"/>
              <a:gd name="connsiteX5" fmla="*/ 2005579 w 2231136"/>
              <a:gd name="connsiteY5" fmla="*/ 0 h 1680715"/>
              <a:gd name="connsiteX6" fmla="*/ 2231136 w 2231136"/>
              <a:gd name="connsiteY6" fmla="*/ 225557 h 1680715"/>
              <a:gd name="connsiteX7" fmla="*/ 2231136 w 2231136"/>
              <a:gd name="connsiteY7" fmla="*/ 789432 h 1680715"/>
              <a:gd name="connsiteX8" fmla="*/ 2231136 w 2231136"/>
              <a:gd name="connsiteY8" fmla="*/ 789432 h 1680715"/>
              <a:gd name="connsiteX9" fmla="*/ 2231136 w 2231136"/>
              <a:gd name="connsiteY9" fmla="*/ 1127760 h 1680715"/>
              <a:gd name="connsiteX10" fmla="*/ 2231136 w 2231136"/>
              <a:gd name="connsiteY10" fmla="*/ 1127755 h 1680715"/>
              <a:gd name="connsiteX11" fmla="*/ 2005579 w 2231136"/>
              <a:gd name="connsiteY11" fmla="*/ 1353312 h 1680715"/>
              <a:gd name="connsiteX12" fmla="*/ 1514856 w 2231136"/>
              <a:gd name="connsiteY12" fmla="*/ 1380744 h 1680715"/>
              <a:gd name="connsiteX13" fmla="*/ 1007371 w 2231136"/>
              <a:gd name="connsiteY13" fmla="*/ 1632204 h 1680715"/>
              <a:gd name="connsiteX14" fmla="*/ 786384 w 2231136"/>
              <a:gd name="connsiteY14" fmla="*/ 1426464 h 1680715"/>
              <a:gd name="connsiteX15" fmla="*/ 381000 w 2231136"/>
              <a:gd name="connsiteY15" fmla="*/ 1362456 h 1680715"/>
              <a:gd name="connsiteX16" fmla="*/ 225557 w 2231136"/>
              <a:gd name="connsiteY16" fmla="*/ 1353312 h 1680715"/>
              <a:gd name="connsiteX17" fmla="*/ 0 w 2231136"/>
              <a:gd name="connsiteY17" fmla="*/ 1127755 h 1680715"/>
              <a:gd name="connsiteX18" fmla="*/ 0 w 2231136"/>
              <a:gd name="connsiteY18" fmla="*/ 1127760 h 1680715"/>
              <a:gd name="connsiteX19" fmla="*/ 0 w 2231136"/>
              <a:gd name="connsiteY19" fmla="*/ 789432 h 1680715"/>
              <a:gd name="connsiteX20" fmla="*/ 0 w 2231136"/>
              <a:gd name="connsiteY20" fmla="*/ 789432 h 1680715"/>
              <a:gd name="connsiteX21" fmla="*/ 0 w 2231136"/>
              <a:gd name="connsiteY21" fmla="*/ 225557 h 1680715"/>
              <a:gd name="connsiteX0" fmla="*/ 0 w 2231136"/>
              <a:gd name="connsiteY0" fmla="*/ 225557 h 1639270"/>
              <a:gd name="connsiteX1" fmla="*/ 225557 w 2231136"/>
              <a:gd name="connsiteY1" fmla="*/ 0 h 1639270"/>
              <a:gd name="connsiteX2" fmla="*/ 371856 w 2231136"/>
              <a:gd name="connsiteY2" fmla="*/ 0 h 1639270"/>
              <a:gd name="connsiteX3" fmla="*/ 371856 w 2231136"/>
              <a:gd name="connsiteY3" fmla="*/ 0 h 1639270"/>
              <a:gd name="connsiteX4" fmla="*/ 929640 w 2231136"/>
              <a:gd name="connsiteY4" fmla="*/ 0 h 1639270"/>
              <a:gd name="connsiteX5" fmla="*/ 2005579 w 2231136"/>
              <a:gd name="connsiteY5" fmla="*/ 0 h 1639270"/>
              <a:gd name="connsiteX6" fmla="*/ 2231136 w 2231136"/>
              <a:gd name="connsiteY6" fmla="*/ 225557 h 1639270"/>
              <a:gd name="connsiteX7" fmla="*/ 2231136 w 2231136"/>
              <a:gd name="connsiteY7" fmla="*/ 789432 h 1639270"/>
              <a:gd name="connsiteX8" fmla="*/ 2231136 w 2231136"/>
              <a:gd name="connsiteY8" fmla="*/ 789432 h 1639270"/>
              <a:gd name="connsiteX9" fmla="*/ 2231136 w 2231136"/>
              <a:gd name="connsiteY9" fmla="*/ 1127760 h 1639270"/>
              <a:gd name="connsiteX10" fmla="*/ 2231136 w 2231136"/>
              <a:gd name="connsiteY10" fmla="*/ 1127755 h 1639270"/>
              <a:gd name="connsiteX11" fmla="*/ 2005579 w 2231136"/>
              <a:gd name="connsiteY11" fmla="*/ 1353312 h 1639270"/>
              <a:gd name="connsiteX12" fmla="*/ 1514856 w 2231136"/>
              <a:gd name="connsiteY12" fmla="*/ 1380744 h 1639270"/>
              <a:gd name="connsiteX13" fmla="*/ 1062235 w 2231136"/>
              <a:gd name="connsiteY13" fmla="*/ 1586484 h 1639270"/>
              <a:gd name="connsiteX14" fmla="*/ 786384 w 2231136"/>
              <a:gd name="connsiteY14" fmla="*/ 1426464 h 1639270"/>
              <a:gd name="connsiteX15" fmla="*/ 381000 w 2231136"/>
              <a:gd name="connsiteY15" fmla="*/ 1362456 h 1639270"/>
              <a:gd name="connsiteX16" fmla="*/ 225557 w 2231136"/>
              <a:gd name="connsiteY16" fmla="*/ 1353312 h 1639270"/>
              <a:gd name="connsiteX17" fmla="*/ 0 w 2231136"/>
              <a:gd name="connsiteY17" fmla="*/ 1127755 h 1639270"/>
              <a:gd name="connsiteX18" fmla="*/ 0 w 2231136"/>
              <a:gd name="connsiteY18" fmla="*/ 1127760 h 1639270"/>
              <a:gd name="connsiteX19" fmla="*/ 0 w 2231136"/>
              <a:gd name="connsiteY19" fmla="*/ 789432 h 1639270"/>
              <a:gd name="connsiteX20" fmla="*/ 0 w 2231136"/>
              <a:gd name="connsiteY20" fmla="*/ 789432 h 1639270"/>
              <a:gd name="connsiteX21" fmla="*/ 0 w 2231136"/>
              <a:gd name="connsiteY21" fmla="*/ 225557 h 1639270"/>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 name="connsiteX0" fmla="*/ 0 w 2231136"/>
              <a:gd name="connsiteY0" fmla="*/ 225557 h 1655186"/>
              <a:gd name="connsiteX1" fmla="*/ 225557 w 2231136"/>
              <a:gd name="connsiteY1" fmla="*/ 0 h 1655186"/>
              <a:gd name="connsiteX2" fmla="*/ 371856 w 2231136"/>
              <a:gd name="connsiteY2" fmla="*/ 0 h 1655186"/>
              <a:gd name="connsiteX3" fmla="*/ 371856 w 2231136"/>
              <a:gd name="connsiteY3" fmla="*/ 0 h 1655186"/>
              <a:gd name="connsiteX4" fmla="*/ 929640 w 2231136"/>
              <a:gd name="connsiteY4" fmla="*/ 0 h 1655186"/>
              <a:gd name="connsiteX5" fmla="*/ 2005579 w 2231136"/>
              <a:gd name="connsiteY5" fmla="*/ 0 h 1655186"/>
              <a:gd name="connsiteX6" fmla="*/ 2231136 w 2231136"/>
              <a:gd name="connsiteY6" fmla="*/ 225557 h 1655186"/>
              <a:gd name="connsiteX7" fmla="*/ 2231136 w 2231136"/>
              <a:gd name="connsiteY7" fmla="*/ 789432 h 1655186"/>
              <a:gd name="connsiteX8" fmla="*/ 2231136 w 2231136"/>
              <a:gd name="connsiteY8" fmla="*/ 789432 h 1655186"/>
              <a:gd name="connsiteX9" fmla="*/ 2231136 w 2231136"/>
              <a:gd name="connsiteY9" fmla="*/ 1127760 h 1655186"/>
              <a:gd name="connsiteX10" fmla="*/ 2231136 w 2231136"/>
              <a:gd name="connsiteY10" fmla="*/ 1127755 h 1655186"/>
              <a:gd name="connsiteX11" fmla="*/ 2005579 w 2231136"/>
              <a:gd name="connsiteY11" fmla="*/ 1353312 h 1655186"/>
              <a:gd name="connsiteX12" fmla="*/ 1514856 w 2231136"/>
              <a:gd name="connsiteY12" fmla="*/ 1380744 h 1655186"/>
              <a:gd name="connsiteX13" fmla="*/ 1041052 w 2231136"/>
              <a:gd name="connsiteY13" fmla="*/ 1604137 h 1655186"/>
              <a:gd name="connsiteX14" fmla="*/ 786384 w 2231136"/>
              <a:gd name="connsiteY14" fmla="*/ 1426464 h 1655186"/>
              <a:gd name="connsiteX15" fmla="*/ 381000 w 2231136"/>
              <a:gd name="connsiteY15" fmla="*/ 1362456 h 1655186"/>
              <a:gd name="connsiteX16" fmla="*/ 225557 w 2231136"/>
              <a:gd name="connsiteY16" fmla="*/ 1353312 h 1655186"/>
              <a:gd name="connsiteX17" fmla="*/ 0 w 2231136"/>
              <a:gd name="connsiteY17" fmla="*/ 1127755 h 1655186"/>
              <a:gd name="connsiteX18" fmla="*/ 0 w 2231136"/>
              <a:gd name="connsiteY18" fmla="*/ 1127760 h 1655186"/>
              <a:gd name="connsiteX19" fmla="*/ 0 w 2231136"/>
              <a:gd name="connsiteY19" fmla="*/ 789432 h 1655186"/>
              <a:gd name="connsiteX20" fmla="*/ 0 w 2231136"/>
              <a:gd name="connsiteY20" fmla="*/ 789432 h 1655186"/>
              <a:gd name="connsiteX21" fmla="*/ 0 w 2231136"/>
              <a:gd name="connsiteY21" fmla="*/ 225557 h 165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31136" h="1655186">
                <a:moveTo>
                  <a:pt x="0" y="225557"/>
                </a:moveTo>
                <a:cubicBezTo>
                  <a:pt x="0" y="100985"/>
                  <a:pt x="100985" y="0"/>
                  <a:pt x="225557" y="0"/>
                </a:cubicBezTo>
                <a:lnTo>
                  <a:pt x="371856" y="0"/>
                </a:lnTo>
                <a:lnTo>
                  <a:pt x="371856" y="0"/>
                </a:lnTo>
                <a:lnTo>
                  <a:pt x="929640" y="0"/>
                </a:lnTo>
                <a:lnTo>
                  <a:pt x="2005579" y="0"/>
                </a:lnTo>
                <a:cubicBezTo>
                  <a:pt x="2130151" y="0"/>
                  <a:pt x="2231136" y="100985"/>
                  <a:pt x="2231136" y="225557"/>
                </a:cubicBezTo>
                <a:lnTo>
                  <a:pt x="2231136" y="789432"/>
                </a:lnTo>
                <a:lnTo>
                  <a:pt x="2231136" y="789432"/>
                </a:lnTo>
                <a:lnTo>
                  <a:pt x="2231136" y="1127760"/>
                </a:lnTo>
                <a:lnTo>
                  <a:pt x="2231136" y="1127755"/>
                </a:lnTo>
                <a:cubicBezTo>
                  <a:pt x="2231136" y="1252327"/>
                  <a:pt x="2130151" y="1353312"/>
                  <a:pt x="2005579" y="1353312"/>
                </a:cubicBezTo>
                <a:lnTo>
                  <a:pt x="1514856" y="1380744"/>
                </a:lnTo>
                <a:cubicBezTo>
                  <a:pt x="1367030" y="1391412"/>
                  <a:pt x="1161446" y="1794637"/>
                  <a:pt x="1041052" y="1604137"/>
                </a:cubicBezTo>
                <a:cubicBezTo>
                  <a:pt x="943465" y="1537134"/>
                  <a:pt x="857251" y="1491234"/>
                  <a:pt x="786384" y="1426464"/>
                </a:cubicBezTo>
                <a:cubicBezTo>
                  <a:pt x="678941" y="1389126"/>
                  <a:pt x="491235" y="1377696"/>
                  <a:pt x="381000" y="1362456"/>
                </a:cubicBezTo>
                <a:cubicBezTo>
                  <a:pt x="332234" y="1362456"/>
                  <a:pt x="274323" y="1353312"/>
                  <a:pt x="225557" y="1353312"/>
                </a:cubicBezTo>
                <a:cubicBezTo>
                  <a:pt x="100985" y="1353312"/>
                  <a:pt x="0" y="1252327"/>
                  <a:pt x="0" y="1127755"/>
                </a:cubicBezTo>
                <a:lnTo>
                  <a:pt x="0" y="1127760"/>
                </a:lnTo>
                <a:lnTo>
                  <a:pt x="0" y="789432"/>
                </a:lnTo>
                <a:lnTo>
                  <a:pt x="0" y="789432"/>
                </a:lnTo>
                <a:lnTo>
                  <a:pt x="0" y="225557"/>
                </a:lnTo>
                <a:close/>
              </a:path>
            </a:pathLst>
          </a:custGeom>
          <a:solidFill>
            <a:schemeClr val="bg2">
              <a:lumMod val="75000"/>
            </a:schemeClr>
          </a:solidFill>
          <a:ln>
            <a:noFill/>
          </a:ln>
          <a:effectLst>
            <a:outerShdw blurRad="50800" dist="127000" dir="2400000" sx="101000" sy="101000" algn="ctr" rotWithShape="0">
              <a:srgbClr val="000000">
                <a:alpha val="14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CTF Analyst </a:t>
            </a:r>
            <a:r>
              <a:rPr kumimoji="0" lang="en-US" sz="1600" i="0" u="none" strike="noStrike" kern="1200" cap="none" spc="0" normalizeH="0" baseline="0" noProof="0" dirty="0">
                <a:ln>
                  <a:noFill/>
                </a:ln>
                <a:solidFill>
                  <a:schemeClr val="tx1">
                    <a:lumMod val="85000"/>
                    <a:lumOff val="15000"/>
                  </a:schemeClr>
                </a:solidFill>
                <a:effectLst/>
                <a:uLnTx/>
                <a:uFillTx/>
                <a:latin typeface="Century Gothic" panose="020F0302020204030204"/>
                <a:ea typeface="+mn-ea"/>
                <a:cs typeface="+mn-cs"/>
              </a:rPr>
              <a:t>Approves or Rejects Recert Application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cxnSp>
        <p:nvCxnSpPr>
          <p:cNvPr id="14" name="Straight Arrow Connector 13">
            <a:extLst>
              <a:ext uri="{FF2B5EF4-FFF2-40B4-BE49-F238E27FC236}">
                <a16:creationId xmlns:a16="http://schemas.microsoft.com/office/drawing/2014/main" id="{E6091B59-A6D9-8BA6-7AD5-601B02E65BBF}"/>
              </a:ext>
            </a:extLst>
          </p:cNvPr>
          <p:cNvCxnSpPr>
            <a:cxnSpLocks/>
          </p:cNvCxnSpPr>
          <p:nvPr/>
        </p:nvCxnSpPr>
        <p:spPr>
          <a:xfrm>
            <a:off x="1185101" y="3914775"/>
            <a:ext cx="9721024" cy="0"/>
          </a:xfrm>
          <a:prstGeom prst="straightConnector1">
            <a:avLst/>
          </a:prstGeom>
          <a:ln w="412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4BE8FC0-DF17-F2F3-20C4-9BA4A6BD6455}"/>
              </a:ext>
            </a:extLst>
          </p:cNvPr>
          <p:cNvSpPr/>
          <p:nvPr/>
        </p:nvSpPr>
        <p:spPr>
          <a:xfrm>
            <a:off x="1999012" y="3874236"/>
            <a:ext cx="77911" cy="8107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2" name="Oval 21">
            <a:extLst>
              <a:ext uri="{FF2B5EF4-FFF2-40B4-BE49-F238E27FC236}">
                <a16:creationId xmlns:a16="http://schemas.microsoft.com/office/drawing/2014/main" id="{C2C4B76B-3CEA-261E-16CE-48AC4B9E890C}"/>
              </a:ext>
            </a:extLst>
          </p:cNvPr>
          <p:cNvSpPr/>
          <p:nvPr/>
        </p:nvSpPr>
        <p:spPr>
          <a:xfrm>
            <a:off x="4462696" y="3874236"/>
            <a:ext cx="77911" cy="8107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4" name="Oval 23">
            <a:extLst>
              <a:ext uri="{FF2B5EF4-FFF2-40B4-BE49-F238E27FC236}">
                <a16:creationId xmlns:a16="http://schemas.microsoft.com/office/drawing/2014/main" id="{17DC79C0-2C3B-2C1C-6B4D-30580B1D50E6}"/>
              </a:ext>
            </a:extLst>
          </p:cNvPr>
          <p:cNvSpPr/>
          <p:nvPr/>
        </p:nvSpPr>
        <p:spPr>
          <a:xfrm>
            <a:off x="9709499" y="3874236"/>
            <a:ext cx="77911" cy="81074"/>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7F37912E-7ED9-573F-01DF-A3EDEAD82E58}"/>
              </a:ext>
            </a:extLst>
          </p:cNvPr>
          <p:cNvSpPr txBox="1"/>
          <p:nvPr/>
        </p:nvSpPr>
        <p:spPr>
          <a:xfrm>
            <a:off x="1021179" y="4152898"/>
            <a:ext cx="211958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Recert Applicant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1">
                    <a:lumMod val="65000"/>
                    <a:lumOff val="35000"/>
                  </a:schemeClr>
                </a:solidFill>
                <a:effectLst/>
                <a:uLnTx/>
                <a:uFillTx/>
                <a:latin typeface="Century Gothic" panose="020F0302020204030204"/>
                <a:ea typeface="+mn-ea"/>
                <a:cs typeface="+mn-cs"/>
              </a:rPr>
              <a:t>Submits Recert Application in eCAP</a:t>
            </a:r>
          </a:p>
        </p:txBody>
      </p:sp>
      <p:sp>
        <p:nvSpPr>
          <p:cNvPr id="27" name="TextBox 26">
            <a:extLst>
              <a:ext uri="{FF2B5EF4-FFF2-40B4-BE49-F238E27FC236}">
                <a16:creationId xmlns:a16="http://schemas.microsoft.com/office/drawing/2014/main" id="{9F5A5E3D-187B-F5C1-60BF-132A60F23B7D}"/>
              </a:ext>
            </a:extLst>
          </p:cNvPr>
          <p:cNvSpPr txBox="1"/>
          <p:nvPr/>
        </p:nvSpPr>
        <p:spPr>
          <a:xfrm>
            <a:off x="3470787" y="4152898"/>
            <a:ext cx="211958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Recert Applicant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1">
                    <a:lumMod val="65000"/>
                    <a:lumOff val="35000"/>
                  </a:schemeClr>
                </a:solidFill>
                <a:effectLst/>
                <a:uLnTx/>
                <a:uFillTx/>
                <a:latin typeface="Century Gothic" panose="020F0302020204030204"/>
                <a:ea typeface="+mn-ea"/>
                <a:cs typeface="+mn-cs"/>
              </a:rPr>
              <a:t>Awaits During Review Process</a:t>
            </a:r>
          </a:p>
        </p:txBody>
      </p:sp>
      <p:sp>
        <p:nvSpPr>
          <p:cNvPr id="28" name="TextBox 27">
            <a:extLst>
              <a:ext uri="{FF2B5EF4-FFF2-40B4-BE49-F238E27FC236}">
                <a16:creationId xmlns:a16="http://schemas.microsoft.com/office/drawing/2014/main" id="{7411AAE4-9256-7D12-43C7-DA19C585B514}"/>
              </a:ext>
            </a:extLst>
          </p:cNvPr>
          <p:cNvSpPr txBox="1"/>
          <p:nvPr/>
        </p:nvSpPr>
        <p:spPr>
          <a:xfrm>
            <a:off x="5814681" y="4152898"/>
            <a:ext cx="264613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Recert Applicant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1">
                    <a:lumMod val="65000"/>
                    <a:lumOff val="35000"/>
                  </a:schemeClr>
                </a:solidFill>
                <a:effectLst/>
                <a:uLnTx/>
                <a:uFillTx/>
                <a:latin typeface="Century Gothic" panose="020F0302020204030204"/>
                <a:ea typeface="+mn-ea"/>
                <a:cs typeface="+mn-cs"/>
              </a:rPr>
              <a:t>Receives Deficiency Notices and Re-submits Recert Application</a:t>
            </a:r>
          </a:p>
        </p:txBody>
      </p:sp>
      <p:sp>
        <p:nvSpPr>
          <p:cNvPr id="29" name="TextBox 28">
            <a:extLst>
              <a:ext uri="{FF2B5EF4-FFF2-40B4-BE49-F238E27FC236}">
                <a16:creationId xmlns:a16="http://schemas.microsoft.com/office/drawing/2014/main" id="{62E31CBC-EEEE-DFAF-F118-C1F21BA536A1}"/>
              </a:ext>
            </a:extLst>
          </p:cNvPr>
          <p:cNvSpPr txBox="1"/>
          <p:nvPr/>
        </p:nvSpPr>
        <p:spPr>
          <a:xfrm>
            <a:off x="8524685" y="4182612"/>
            <a:ext cx="264613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u="sng" dirty="0">
                <a:solidFill>
                  <a:schemeClr val="accent1">
                    <a:lumMod val="50000"/>
                  </a:schemeClr>
                </a:solidFill>
                <a:latin typeface="Century Gothic" panose="020F0302020204030204"/>
              </a:rPr>
              <a:t>Recert </a:t>
            </a:r>
            <a:r>
              <a:rPr kumimoji="0" lang="en-US" b="1" i="0" u="sng"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Applicant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tx1">
                    <a:lumMod val="65000"/>
                    <a:lumOff val="35000"/>
                  </a:schemeClr>
                </a:solidFill>
                <a:effectLst/>
                <a:uLnTx/>
                <a:uFillTx/>
                <a:latin typeface="Century Gothic" panose="020F0302020204030204"/>
                <a:ea typeface="+mn-ea"/>
                <a:cs typeface="+mn-cs"/>
              </a:rPr>
              <a:t>Receives Notification of Approved or Rejected Recert Application</a:t>
            </a:r>
          </a:p>
        </p:txBody>
      </p:sp>
      <p:sp>
        <p:nvSpPr>
          <p:cNvPr id="3" name="Diamond 2">
            <a:extLst>
              <a:ext uri="{FF2B5EF4-FFF2-40B4-BE49-F238E27FC236}">
                <a16:creationId xmlns:a16="http://schemas.microsoft.com/office/drawing/2014/main" id="{CE8BEE18-C1EC-7EA1-1878-4C22FD5AC59A}"/>
              </a:ext>
            </a:extLst>
          </p:cNvPr>
          <p:cNvSpPr/>
          <p:nvPr/>
        </p:nvSpPr>
        <p:spPr>
          <a:xfrm>
            <a:off x="1825447" y="3731418"/>
            <a:ext cx="425040" cy="366713"/>
          </a:xfrm>
          <a:prstGeom prst="diamond">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798E23B5-1D2F-4082-3B53-E88E97BE5368}"/>
              </a:ext>
            </a:extLst>
          </p:cNvPr>
          <p:cNvSpPr/>
          <p:nvPr/>
        </p:nvSpPr>
        <p:spPr>
          <a:xfrm>
            <a:off x="4328087" y="3711301"/>
            <a:ext cx="425040" cy="366713"/>
          </a:xfrm>
          <a:prstGeom prst="diamond">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7B146859-E267-B006-1CF1-D5BE9378BBB7}"/>
              </a:ext>
            </a:extLst>
          </p:cNvPr>
          <p:cNvSpPr/>
          <p:nvPr/>
        </p:nvSpPr>
        <p:spPr>
          <a:xfrm>
            <a:off x="6759400" y="3711301"/>
            <a:ext cx="425040" cy="366713"/>
          </a:xfrm>
          <a:prstGeom prst="diamond">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id="{CF89F110-EEEA-B6B5-B869-C435784CB7E7}"/>
              </a:ext>
            </a:extLst>
          </p:cNvPr>
          <p:cNvSpPr/>
          <p:nvPr/>
        </p:nvSpPr>
        <p:spPr>
          <a:xfrm>
            <a:off x="9540246" y="3720807"/>
            <a:ext cx="425040" cy="366713"/>
          </a:xfrm>
          <a:prstGeom prst="diamond">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536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r>
              <a:rPr lang="en-US" sz="3600" dirty="0"/>
              <a:t>Conclusion </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35</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2251816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64010F7-06BE-FD41-8E38-28A63A4BDB9F}"/>
              </a:ext>
            </a:extLst>
          </p:cNvPr>
          <p:cNvSpPr>
            <a:spLocks noGrp="1"/>
          </p:cNvSpPr>
          <p:nvPr>
            <p:ph type="subTitle" idx="1"/>
          </p:nvPr>
        </p:nvSpPr>
        <p:spPr>
          <a:xfrm>
            <a:off x="609599" y="1595717"/>
            <a:ext cx="10760635" cy="4123765"/>
          </a:xfrm>
        </p:spPr>
        <p:txBody>
          <a:bodyPr>
            <a:normAutofit/>
          </a:bodyPr>
          <a:lstStyle/>
          <a:p>
            <a:pPr marL="342900" indent="-342900">
              <a:buFont typeface="Wingdings" panose="05000000000000000000" pitchFamily="2" charset="2"/>
              <a:buChar char="v"/>
            </a:pPr>
            <a:endParaRPr lang="en-US" dirty="0"/>
          </a:p>
          <a:p>
            <a:pPr marL="342900" indent="-342900">
              <a:buFont typeface="Arial" panose="020B0604020202020204" pitchFamily="34" charset="0"/>
              <a:buChar char="•"/>
            </a:pPr>
            <a:r>
              <a:rPr lang="en-US" dirty="0"/>
              <a:t>By providing discounts for small, Community Based Organizations to diffuse access and adoption to broadband services.</a:t>
            </a:r>
          </a:p>
          <a:p>
            <a:pPr marL="342900" indent="-342900">
              <a:buFont typeface="Arial" panose="020B0604020202020204" pitchFamily="34" charset="0"/>
              <a:buChar char="•"/>
            </a:pPr>
            <a:r>
              <a:rPr lang="en-US" dirty="0"/>
              <a:t>During the pandemic in 2020-21, the Distance Learning Initiative provided 413 School Districts a total of 110,630 mobile hot spots, ensuring remote access to state testing for students.</a:t>
            </a:r>
          </a:p>
          <a:p>
            <a:pPr marL="342900" indent="-342900">
              <a:buFont typeface="Arial" panose="020B0604020202020204" pitchFamily="34" charset="0"/>
              <a:buChar char="•"/>
            </a:pPr>
            <a:r>
              <a:rPr lang="en-US" dirty="0"/>
              <a:t>The Digital Divide Grant Program awarded nearly $1million in grant funding to provide holistic technological solutions for low income, rural and urban, small school districts.</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a:lstStyle/>
          <a:p>
            <a:fld id="{1C4126A1-9282-4A82-AC02-A59AF4A969C8}" type="slidenum">
              <a:rPr lang="en-US" smtClean="0"/>
              <a:t>36</a:t>
            </a:fld>
            <a:endParaRPr lang="en-US"/>
          </a:p>
        </p:txBody>
      </p:sp>
      <p:sp>
        <p:nvSpPr>
          <p:cNvPr id="3" name="TextBox 2">
            <a:extLst>
              <a:ext uri="{FF2B5EF4-FFF2-40B4-BE49-F238E27FC236}">
                <a16:creationId xmlns:a16="http://schemas.microsoft.com/office/drawing/2014/main" id="{935536A1-82EA-E743-CF5B-629A7A6737AB}"/>
              </a:ext>
            </a:extLst>
          </p:cNvPr>
          <p:cNvSpPr txBox="1"/>
          <p:nvPr/>
        </p:nvSpPr>
        <p:spPr>
          <a:xfrm>
            <a:off x="609600" y="736752"/>
            <a:ext cx="10760635" cy="1366528"/>
          </a:xfrm>
          <a:prstGeom prst="rect">
            <a:avLst/>
          </a:prstGeom>
          <a:noFill/>
        </p:spPr>
        <p:txBody>
          <a:bodyPr wrap="square" rtlCol="0">
            <a:spAutoFit/>
          </a:bodyPr>
          <a:lstStyle/>
          <a:p>
            <a:pPr algn="ctr" fontAlgn="b">
              <a:lnSpc>
                <a:spcPct val="90000"/>
              </a:lnSpc>
              <a:spcBef>
                <a:spcPct val="0"/>
              </a:spcBef>
            </a:pPr>
            <a:r>
              <a:rPr lang="en-US" sz="3600" b="1" dirty="0">
                <a:solidFill>
                  <a:schemeClr val="tx2"/>
                </a:solidFill>
                <a:latin typeface="+mj-lt"/>
                <a:ea typeface="+mj-ea"/>
                <a:cs typeface="+mj-cs"/>
              </a:rPr>
              <a:t>How the California </a:t>
            </a:r>
            <a:r>
              <a:rPr lang="en-US" sz="3600" b="1" dirty="0" err="1">
                <a:solidFill>
                  <a:schemeClr val="tx2"/>
                </a:solidFill>
                <a:latin typeface="+mj-lt"/>
                <a:ea typeface="+mj-ea"/>
                <a:cs typeface="+mj-cs"/>
              </a:rPr>
              <a:t>Teleconnect</a:t>
            </a:r>
            <a:r>
              <a:rPr lang="en-US" sz="3600" b="1" dirty="0">
                <a:solidFill>
                  <a:schemeClr val="tx2"/>
                </a:solidFill>
                <a:latin typeface="+mj-lt"/>
                <a:ea typeface="+mj-ea"/>
                <a:cs typeface="+mj-cs"/>
              </a:rPr>
              <a:t> Fund bridges the Digital Divide</a:t>
            </a:r>
          </a:p>
          <a:p>
            <a:endParaRPr lang="en-US" dirty="0"/>
          </a:p>
        </p:txBody>
      </p:sp>
    </p:spTree>
    <p:extLst>
      <p:ext uri="{BB962C8B-B14F-4D97-AF65-F5344CB8AC3E}">
        <p14:creationId xmlns:p14="http://schemas.microsoft.com/office/powerpoint/2010/main" val="3343537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64010F7-06BE-FD41-8E38-28A63A4BDB9F}"/>
              </a:ext>
            </a:extLst>
          </p:cNvPr>
          <p:cNvSpPr>
            <a:spLocks noGrp="1"/>
          </p:cNvSpPr>
          <p:nvPr>
            <p:ph type="subTitle" idx="1"/>
          </p:nvPr>
        </p:nvSpPr>
        <p:spPr>
          <a:xfrm>
            <a:off x="609599" y="1595717"/>
            <a:ext cx="10760635" cy="4123765"/>
          </a:xfrm>
        </p:spPr>
        <p:txBody>
          <a:bodyPr>
            <a:normAutofit/>
          </a:bodyPr>
          <a:lstStyle/>
          <a:p>
            <a:pPr marL="342900" indent="-342900">
              <a:buFont typeface="Wingdings" panose="05000000000000000000" pitchFamily="2" charset="2"/>
              <a:buChar char="v"/>
            </a:pPr>
            <a:endParaRPr lang="en-US" dirty="0"/>
          </a:p>
          <a:p>
            <a:pPr marL="342900" indent="-342900">
              <a:buFont typeface="Arial" panose="020B0604020202020204" pitchFamily="34" charset="0"/>
              <a:buChar char="•"/>
            </a:pPr>
            <a:r>
              <a:rPr lang="en-US" dirty="0"/>
              <a:t>Recertification of California Teleconnect Fund participants will ensure compliance of eligibility requirements of participants, will enhance program administration and will ensure the accuracy </a:t>
            </a:r>
            <a:r>
              <a:rPr lang="en-US"/>
              <a:t>of participant data.</a:t>
            </a:r>
            <a:endParaRPr lang="en-US" dirty="0"/>
          </a:p>
          <a:p>
            <a:pPr marL="342900" indent="-342900">
              <a:buFont typeface="Arial" panose="020B0604020202020204" pitchFamily="34" charset="0"/>
              <a:buChar char="•"/>
            </a:pPr>
            <a:r>
              <a:rPr lang="en-US"/>
              <a:t>Pursuant </a:t>
            </a:r>
            <a:r>
              <a:rPr lang="en-US" dirty="0"/>
              <a:t>to D.18-01-006 all California Teleconnect Fund Healthcare and Community Based Organization participants must recertify their eligibility every three years.</a:t>
            </a:r>
          </a:p>
          <a:p>
            <a:pPr marL="342900" indent="-342900">
              <a:buFont typeface="Arial" panose="020B0604020202020204" pitchFamily="34" charset="0"/>
              <a:buChar char="•"/>
            </a:pPr>
            <a:r>
              <a:rPr lang="en-US" dirty="0"/>
              <a:t>Schools, libraries, Government Owned Hospitals and California Telehealth Network members participating in the California Teleconnect Fund must recertify their eligibility every five years.</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a:lstStyle/>
          <a:p>
            <a:fld id="{1C4126A1-9282-4A82-AC02-A59AF4A969C8}" type="slidenum">
              <a:rPr lang="en-US" smtClean="0"/>
              <a:t>37</a:t>
            </a:fld>
            <a:endParaRPr lang="en-US"/>
          </a:p>
        </p:txBody>
      </p:sp>
      <p:sp>
        <p:nvSpPr>
          <p:cNvPr id="3" name="TextBox 2">
            <a:extLst>
              <a:ext uri="{FF2B5EF4-FFF2-40B4-BE49-F238E27FC236}">
                <a16:creationId xmlns:a16="http://schemas.microsoft.com/office/drawing/2014/main" id="{935536A1-82EA-E743-CF5B-629A7A6737AB}"/>
              </a:ext>
            </a:extLst>
          </p:cNvPr>
          <p:cNvSpPr txBox="1"/>
          <p:nvPr/>
        </p:nvSpPr>
        <p:spPr>
          <a:xfrm>
            <a:off x="609600" y="736752"/>
            <a:ext cx="10760635" cy="867930"/>
          </a:xfrm>
          <a:prstGeom prst="rect">
            <a:avLst/>
          </a:prstGeom>
          <a:noFill/>
        </p:spPr>
        <p:txBody>
          <a:bodyPr wrap="square" rtlCol="0">
            <a:spAutoFit/>
          </a:bodyPr>
          <a:lstStyle/>
          <a:p>
            <a:pPr algn="ctr" fontAlgn="b">
              <a:lnSpc>
                <a:spcPct val="90000"/>
              </a:lnSpc>
              <a:spcBef>
                <a:spcPct val="0"/>
              </a:spcBef>
            </a:pPr>
            <a:r>
              <a:rPr lang="en-US" sz="3600" b="1" dirty="0">
                <a:solidFill>
                  <a:schemeClr val="tx2"/>
                </a:solidFill>
                <a:latin typeface="+mj-lt"/>
                <a:ea typeface="+mj-ea"/>
                <a:cs typeface="+mj-cs"/>
              </a:rPr>
              <a:t>In Summary</a:t>
            </a:r>
          </a:p>
          <a:p>
            <a:endParaRPr lang="en-US" dirty="0"/>
          </a:p>
        </p:txBody>
      </p:sp>
    </p:spTree>
    <p:extLst>
      <p:ext uri="{BB962C8B-B14F-4D97-AF65-F5344CB8AC3E}">
        <p14:creationId xmlns:p14="http://schemas.microsoft.com/office/powerpoint/2010/main" val="2926505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464010F7-06BE-FD41-8E38-28A63A4BDB9F}"/>
              </a:ext>
            </a:extLst>
          </p:cNvPr>
          <p:cNvSpPr>
            <a:spLocks noGrp="1"/>
          </p:cNvSpPr>
          <p:nvPr>
            <p:ph type="subTitle" idx="1"/>
          </p:nvPr>
        </p:nvSpPr>
        <p:spPr>
          <a:xfrm>
            <a:off x="609599" y="1595717"/>
            <a:ext cx="10760635" cy="4123765"/>
          </a:xfrm>
        </p:spPr>
        <p:txBody>
          <a:bodyPr>
            <a:normAutofit/>
          </a:bodyPr>
          <a:lstStyle/>
          <a:p>
            <a:pPr marL="342900" indent="-342900">
              <a:buFont typeface="Wingdings" panose="05000000000000000000" pitchFamily="2" charset="2"/>
              <a:buChar char="v"/>
            </a:pPr>
            <a:endParaRPr lang="en-US" dirty="0"/>
          </a:p>
          <a:p>
            <a:pPr marL="342900" indent="-342900">
              <a:buFont typeface="Arial" panose="020B0604020202020204" pitchFamily="34" charset="0"/>
              <a:buChar char="•"/>
            </a:pPr>
            <a:r>
              <a:rPr lang="en-US" dirty="0"/>
              <a:t>Please log in and view your account in E-CAP so you can see the locations eligible for the California </a:t>
            </a:r>
            <a:r>
              <a:rPr lang="en-US" dirty="0" err="1"/>
              <a:t>Teleconnect</a:t>
            </a:r>
            <a:r>
              <a:rPr lang="en-US" dirty="0"/>
              <a:t> Fund, and most important the eligibility end dates to prepare for recertification.</a:t>
            </a:r>
          </a:p>
          <a:p>
            <a:pPr marL="342900" indent="-342900">
              <a:buFont typeface="Arial" panose="020B0604020202020204" pitchFamily="34" charset="0"/>
              <a:buChar char="•"/>
            </a:pPr>
            <a:r>
              <a:rPr lang="en-US" dirty="0"/>
              <a:t>Be on the look out for recertification notices 120, 60 and 30 days prior to your entity’s recertification date.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Please submit your questions regarding your account and recertification to:</a:t>
            </a:r>
          </a:p>
          <a:p>
            <a:pPr algn="ctr"/>
            <a:r>
              <a:rPr lang="en-US" dirty="0">
                <a:hlinkClick r:id="rId2"/>
              </a:rPr>
              <a:t>ctfhelp@cpuc.ca.gov</a:t>
            </a:r>
            <a:r>
              <a:rPr lang="en-US" dirty="0"/>
              <a:t>.</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EA57BFA5-7711-7E4D-8B4B-FD9E6C525EF8}"/>
              </a:ext>
            </a:extLst>
          </p:cNvPr>
          <p:cNvSpPr>
            <a:spLocks noGrp="1"/>
          </p:cNvSpPr>
          <p:nvPr>
            <p:ph type="sldNum" sz="quarter" idx="12"/>
          </p:nvPr>
        </p:nvSpPr>
        <p:spPr/>
        <p:txBody>
          <a:bodyPr/>
          <a:lstStyle/>
          <a:p>
            <a:fld id="{1C4126A1-9282-4A82-AC02-A59AF4A969C8}" type="slidenum">
              <a:rPr lang="en-US" smtClean="0"/>
              <a:t>38</a:t>
            </a:fld>
            <a:endParaRPr lang="en-US"/>
          </a:p>
        </p:txBody>
      </p:sp>
      <p:sp>
        <p:nvSpPr>
          <p:cNvPr id="3" name="TextBox 2">
            <a:extLst>
              <a:ext uri="{FF2B5EF4-FFF2-40B4-BE49-F238E27FC236}">
                <a16:creationId xmlns:a16="http://schemas.microsoft.com/office/drawing/2014/main" id="{935536A1-82EA-E743-CF5B-629A7A6737AB}"/>
              </a:ext>
            </a:extLst>
          </p:cNvPr>
          <p:cNvSpPr txBox="1"/>
          <p:nvPr/>
        </p:nvSpPr>
        <p:spPr>
          <a:xfrm>
            <a:off x="609600" y="736752"/>
            <a:ext cx="10760635" cy="867930"/>
          </a:xfrm>
          <a:prstGeom prst="rect">
            <a:avLst/>
          </a:prstGeom>
          <a:noFill/>
        </p:spPr>
        <p:txBody>
          <a:bodyPr wrap="square" rtlCol="0">
            <a:spAutoFit/>
          </a:bodyPr>
          <a:lstStyle/>
          <a:p>
            <a:pPr algn="ctr" fontAlgn="b">
              <a:lnSpc>
                <a:spcPct val="90000"/>
              </a:lnSpc>
              <a:spcBef>
                <a:spcPct val="0"/>
              </a:spcBef>
            </a:pPr>
            <a:r>
              <a:rPr lang="en-US" sz="3600" b="1" dirty="0">
                <a:solidFill>
                  <a:schemeClr val="tx2"/>
                </a:solidFill>
                <a:latin typeface="+mj-lt"/>
                <a:ea typeface="+mj-ea"/>
                <a:cs typeface="+mj-cs"/>
              </a:rPr>
              <a:t>In Summary</a:t>
            </a:r>
          </a:p>
          <a:p>
            <a:endParaRPr lang="en-US" dirty="0"/>
          </a:p>
        </p:txBody>
      </p:sp>
    </p:spTree>
    <p:extLst>
      <p:ext uri="{BB962C8B-B14F-4D97-AF65-F5344CB8AC3E}">
        <p14:creationId xmlns:p14="http://schemas.microsoft.com/office/powerpoint/2010/main" val="3921801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8FA0FF-8384-6F4F-8CB5-24690E76E755}"/>
              </a:ext>
            </a:extLst>
          </p:cNvPr>
          <p:cNvPicPr>
            <a:picLocks noChangeAspect="1"/>
          </p:cNvPicPr>
          <p:nvPr/>
        </p:nvPicPr>
        <p:blipFill>
          <a:blip r:embed="rId2">
            <a:biLevel thresh="50000"/>
            <a:alphaModFix amt="20000"/>
          </a:blip>
          <a:stretch>
            <a:fillRect/>
          </a:stretch>
        </p:blipFill>
        <p:spPr>
          <a:xfrm>
            <a:off x="8373711" y="1155422"/>
            <a:ext cx="4572268" cy="4572268"/>
          </a:xfrm>
          <a:prstGeom prst="rect">
            <a:avLst/>
          </a:prstGeom>
        </p:spPr>
      </p:pic>
      <p:sp>
        <p:nvSpPr>
          <p:cNvPr id="7" name="Title 1">
            <a:extLst>
              <a:ext uri="{FF2B5EF4-FFF2-40B4-BE49-F238E27FC236}">
                <a16:creationId xmlns:a16="http://schemas.microsoft.com/office/drawing/2014/main" id="{F15472F1-D24F-E448-9A57-3E83DE1A4B04}"/>
              </a:ext>
            </a:extLst>
          </p:cNvPr>
          <p:cNvSpPr txBox="1">
            <a:spLocks/>
          </p:cNvSpPr>
          <p:nvPr/>
        </p:nvSpPr>
        <p:spPr>
          <a:xfrm>
            <a:off x="967579" y="3068053"/>
            <a:ext cx="4568952" cy="1023728"/>
          </a:xfrm>
          <a:prstGeom prst="rect">
            <a:avLst/>
          </a:prstGeom>
        </p:spPr>
        <p:txBody>
          <a:bodyPr>
            <a:noAutofit/>
          </a:bodyPr>
          <a:lstStyle>
            <a:lvl1pPr algn="l" defTabSz="914400" rtl="0" eaLnBrk="1" fontAlgn="b" latinLnBrk="0" hangingPunct="1">
              <a:lnSpc>
                <a:spcPct val="90000"/>
              </a:lnSpc>
              <a:spcBef>
                <a:spcPct val="0"/>
              </a:spcBef>
              <a:buNone/>
              <a:defRPr sz="3600" b="1" kern="1200">
                <a:solidFill>
                  <a:schemeClr val="bg1"/>
                </a:solidFill>
                <a:latin typeface="+mj-lt"/>
                <a:ea typeface="+mj-ea"/>
                <a:cs typeface="+mj-cs"/>
              </a:defRPr>
            </a:lvl1pPr>
          </a:lstStyle>
          <a:p>
            <a:pPr>
              <a:lnSpc>
                <a:spcPct val="110000"/>
              </a:lnSpc>
            </a:pPr>
            <a:r>
              <a:rPr lang="en-US" sz="4800" dirty="0"/>
              <a:t>Questions?</a:t>
            </a:r>
          </a:p>
        </p:txBody>
      </p:sp>
      <p:sp>
        <p:nvSpPr>
          <p:cNvPr id="9" name="Rectangle 8">
            <a:extLst>
              <a:ext uri="{FF2B5EF4-FFF2-40B4-BE49-F238E27FC236}">
                <a16:creationId xmlns:a16="http://schemas.microsoft.com/office/drawing/2014/main" id="{190B6040-71B8-7745-81FD-C79F2A84D522}"/>
              </a:ext>
            </a:extLst>
          </p:cNvPr>
          <p:cNvSpPr/>
          <p:nvPr/>
        </p:nvSpPr>
        <p:spPr>
          <a:xfrm>
            <a:off x="457200" y="6130089"/>
            <a:ext cx="2791326" cy="583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8F23402-0178-C84D-A408-94BA436D1E2D}"/>
              </a:ext>
            </a:extLst>
          </p:cNvPr>
          <p:cNvSpPr>
            <a:spLocks noGrp="1"/>
          </p:cNvSpPr>
          <p:nvPr>
            <p:ph type="sldNum" sz="quarter" idx="12"/>
          </p:nvPr>
        </p:nvSpPr>
        <p:spPr/>
        <p:txBody>
          <a:bodyPr/>
          <a:lstStyle/>
          <a:p>
            <a:fld id="{1C4126A1-9282-4A82-AC02-A59AF4A969C8}" type="slidenum">
              <a:rPr lang="en-US" smtClean="0"/>
              <a:t>39</a:t>
            </a:fld>
            <a:endParaRPr lang="en-US"/>
          </a:p>
        </p:txBody>
      </p:sp>
    </p:spTree>
    <p:extLst>
      <p:ext uri="{BB962C8B-B14F-4D97-AF65-F5344CB8AC3E}">
        <p14:creationId xmlns:p14="http://schemas.microsoft.com/office/powerpoint/2010/main" val="3269202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9568-CCA0-35B1-A951-8F8AAF447829}"/>
              </a:ext>
            </a:extLst>
          </p:cNvPr>
          <p:cNvSpPr>
            <a:spLocks noGrp="1"/>
          </p:cNvSpPr>
          <p:nvPr>
            <p:ph type="title"/>
          </p:nvPr>
        </p:nvSpPr>
        <p:spPr>
          <a:xfrm>
            <a:off x="609599" y="275291"/>
            <a:ext cx="10972800" cy="1094965"/>
          </a:xfrm>
        </p:spPr>
        <p:txBody>
          <a:bodyPr/>
          <a:lstStyle/>
          <a:p>
            <a:pPr algn="ctr"/>
            <a:r>
              <a:rPr lang="en-US" dirty="0"/>
              <a:t>Recertification Webinar Objectives</a:t>
            </a:r>
          </a:p>
        </p:txBody>
      </p:sp>
      <p:sp>
        <p:nvSpPr>
          <p:cNvPr id="3" name="Content Placeholder 2">
            <a:extLst>
              <a:ext uri="{FF2B5EF4-FFF2-40B4-BE49-F238E27FC236}">
                <a16:creationId xmlns:a16="http://schemas.microsoft.com/office/drawing/2014/main" id="{AD4A6895-18EA-47F0-D02B-2B7F0074763B}"/>
              </a:ext>
            </a:extLst>
          </p:cNvPr>
          <p:cNvSpPr>
            <a:spLocks noGrp="1"/>
          </p:cNvSpPr>
          <p:nvPr>
            <p:ph sz="half" idx="1"/>
          </p:nvPr>
        </p:nvSpPr>
        <p:spPr>
          <a:xfrm>
            <a:off x="609600" y="1541277"/>
            <a:ext cx="10590306" cy="4546615"/>
          </a:xfrm>
        </p:spPr>
        <p:txBody>
          <a:bodyPr/>
          <a:lstStyle/>
          <a:p>
            <a:r>
              <a:rPr lang="en-US" dirty="0"/>
              <a:t>To explain and clarify  the rules for Recertification</a:t>
            </a:r>
          </a:p>
          <a:p>
            <a:endParaRPr lang="en-US" dirty="0"/>
          </a:p>
          <a:p>
            <a:r>
              <a:rPr lang="en-US" dirty="0"/>
              <a:t>The Recertification process</a:t>
            </a:r>
          </a:p>
          <a:p>
            <a:endParaRPr lang="en-US" dirty="0"/>
          </a:p>
          <a:p>
            <a:r>
              <a:rPr lang="en-US" dirty="0"/>
              <a:t>Recertification timelines</a:t>
            </a:r>
          </a:p>
          <a:p>
            <a:endParaRPr lang="en-US" dirty="0"/>
          </a:p>
          <a:p>
            <a:r>
              <a:rPr lang="en-US" dirty="0"/>
              <a:t>Documentation required for Recertification</a:t>
            </a:r>
          </a:p>
          <a:p>
            <a:endParaRPr lang="en-US" dirty="0"/>
          </a:p>
          <a:p>
            <a:r>
              <a:rPr lang="en-US" dirty="0"/>
              <a:t>Live demonstration</a:t>
            </a:r>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
        <p:nvSpPr>
          <p:cNvPr id="5" name="Slide Number Placeholder 4">
            <a:extLst>
              <a:ext uri="{FF2B5EF4-FFF2-40B4-BE49-F238E27FC236}">
                <a16:creationId xmlns:a16="http://schemas.microsoft.com/office/drawing/2014/main" id="{177AC197-3B59-76E4-F111-B183924CEE6F}"/>
              </a:ext>
            </a:extLst>
          </p:cNvPr>
          <p:cNvSpPr>
            <a:spLocks noGrp="1"/>
          </p:cNvSpPr>
          <p:nvPr>
            <p:ph type="sldNum" sz="quarter" idx="12"/>
          </p:nvPr>
        </p:nvSpPr>
        <p:spPr/>
        <p:txBody>
          <a:bodyPr/>
          <a:lstStyle/>
          <a:p>
            <a:fld id="{1C4126A1-9282-4A82-AC02-A59AF4A969C8}" type="slidenum">
              <a:rPr lang="en-US" smtClean="0"/>
              <a:t>4</a:t>
            </a:fld>
            <a:endParaRPr lang="en-US"/>
          </a:p>
        </p:txBody>
      </p:sp>
    </p:spTree>
    <p:extLst>
      <p:ext uri="{BB962C8B-B14F-4D97-AF65-F5344CB8AC3E}">
        <p14:creationId xmlns:p14="http://schemas.microsoft.com/office/powerpoint/2010/main" val="2351827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6B1CAB-E86E-7442-ACED-7334C166A1A7}"/>
              </a:ext>
            </a:extLst>
          </p:cNvPr>
          <p:cNvPicPr>
            <a:picLocks noChangeAspect="1"/>
          </p:cNvPicPr>
          <p:nvPr/>
        </p:nvPicPr>
        <p:blipFill>
          <a:blip r:embed="rId2">
            <a:biLevel thresh="50000"/>
            <a:alphaModFix amt="20000"/>
          </a:blip>
          <a:stretch>
            <a:fillRect/>
          </a:stretch>
        </p:blipFill>
        <p:spPr>
          <a:xfrm>
            <a:off x="8389934" y="1143571"/>
            <a:ext cx="4570857" cy="4570857"/>
          </a:xfrm>
          <a:prstGeom prst="rect">
            <a:avLst/>
          </a:prstGeom>
        </p:spPr>
      </p:pic>
      <p:sp>
        <p:nvSpPr>
          <p:cNvPr id="7" name="Title 1">
            <a:extLst>
              <a:ext uri="{FF2B5EF4-FFF2-40B4-BE49-F238E27FC236}">
                <a16:creationId xmlns:a16="http://schemas.microsoft.com/office/drawing/2014/main" id="{F15472F1-D24F-E448-9A57-3E83DE1A4B04}"/>
              </a:ext>
            </a:extLst>
          </p:cNvPr>
          <p:cNvSpPr txBox="1">
            <a:spLocks/>
          </p:cNvSpPr>
          <p:nvPr/>
        </p:nvSpPr>
        <p:spPr>
          <a:xfrm>
            <a:off x="457199" y="776177"/>
            <a:ext cx="11734800" cy="5937443"/>
          </a:xfrm>
          <a:prstGeom prst="rect">
            <a:avLst/>
          </a:prstGeom>
        </p:spPr>
        <p:txBody>
          <a:bodyPr>
            <a:noAutofit/>
          </a:bodyPr>
          <a:lstStyle>
            <a:lvl1pPr algn="l" defTabSz="914400" rtl="0" eaLnBrk="1" fontAlgn="b" latinLnBrk="0" hangingPunct="1">
              <a:lnSpc>
                <a:spcPct val="90000"/>
              </a:lnSpc>
              <a:spcBef>
                <a:spcPct val="0"/>
              </a:spcBef>
              <a:buNone/>
              <a:defRPr sz="3600" b="1" kern="1200">
                <a:solidFill>
                  <a:schemeClr val="bg1"/>
                </a:solidFill>
                <a:latin typeface="+mj-lt"/>
                <a:ea typeface="+mj-ea"/>
                <a:cs typeface="+mj-cs"/>
              </a:defRPr>
            </a:lvl1pPr>
          </a:lstStyle>
          <a:p>
            <a:pPr>
              <a:lnSpc>
                <a:spcPct val="110000"/>
              </a:lnSpc>
            </a:pPr>
            <a:r>
              <a:rPr lang="en-US" sz="2400" b="0" dirty="0"/>
              <a:t>Information on the previous webinar is</a:t>
            </a:r>
          </a:p>
          <a:p>
            <a:pPr>
              <a:lnSpc>
                <a:spcPct val="110000"/>
              </a:lnSpc>
            </a:pPr>
            <a:r>
              <a:rPr lang="en-US" sz="2400" b="0" dirty="0"/>
              <a:t>Available at:</a:t>
            </a:r>
          </a:p>
          <a:p>
            <a:pPr>
              <a:lnSpc>
                <a:spcPct val="110000"/>
              </a:lnSpc>
            </a:pPr>
            <a:r>
              <a:rPr lang="en-US" sz="2400" b="0" i="0" u="sng" dirty="0">
                <a:effectLst/>
                <a:latin typeface="Segoe UI" panose="020B0502040204020203" pitchFamily="34" charset="0"/>
                <a:hlinkClick r:id="rId3">
                  <a:extLst>
                    <a:ext uri="{A12FA001-AC4F-418D-AE19-62706E023703}">
                      <ahyp:hlinkClr xmlns:ahyp="http://schemas.microsoft.com/office/drawing/2018/hyperlinkcolor" val="tx"/>
                    </a:ext>
                  </a:extLst>
                </a:hlinkClick>
              </a:rPr>
              <a:t>Program Outreach and Education</a:t>
            </a:r>
            <a:endParaRPr lang="en-US" sz="2400" b="0" i="0" dirty="0">
              <a:effectLst/>
              <a:latin typeface="Segoe UI" panose="020B0502040204020203" pitchFamily="34" charset="0"/>
            </a:endParaRPr>
          </a:p>
          <a:p>
            <a:pPr>
              <a:lnSpc>
                <a:spcPct val="110000"/>
              </a:lnSpc>
            </a:pPr>
            <a:endParaRPr lang="en-US" sz="2400" b="0" dirty="0"/>
          </a:p>
          <a:p>
            <a:pPr>
              <a:lnSpc>
                <a:spcPct val="110000"/>
              </a:lnSpc>
            </a:pPr>
            <a:r>
              <a:rPr lang="en-US" sz="2400" b="0" dirty="0"/>
              <a:t>For more information:</a:t>
            </a:r>
          </a:p>
          <a:p>
            <a:pPr>
              <a:lnSpc>
                <a:spcPct val="110000"/>
              </a:lnSpc>
            </a:pPr>
            <a:r>
              <a:rPr lang="en-US" sz="2400" dirty="0">
                <a:solidFill>
                  <a:schemeClr val="accent1">
                    <a:lumMod val="40000"/>
                    <a:lumOff val="60000"/>
                  </a:schemeClr>
                </a:solidFill>
                <a:hlinkClick r:id="rId4">
                  <a:extLst>
                    <a:ext uri="{A12FA001-AC4F-418D-AE19-62706E023703}">
                      <ahyp:hlinkClr xmlns:ahyp="http://schemas.microsoft.com/office/drawing/2018/hyperlinkcolor" val="tx"/>
                    </a:ext>
                  </a:extLst>
                </a:hlinkClick>
              </a:rPr>
              <a:t>https://www.cpuc.ca.gov/CTF</a:t>
            </a:r>
            <a:endParaRPr lang="en-US" sz="2400" dirty="0">
              <a:solidFill>
                <a:schemeClr val="accent1">
                  <a:lumMod val="40000"/>
                  <a:lumOff val="60000"/>
                </a:schemeClr>
              </a:solidFill>
            </a:endParaRPr>
          </a:p>
          <a:p>
            <a:pPr>
              <a:lnSpc>
                <a:spcPct val="110000"/>
              </a:lnSpc>
            </a:pPr>
            <a:endParaRPr lang="en-US" sz="2400" dirty="0">
              <a:solidFill>
                <a:schemeClr val="accent1">
                  <a:lumMod val="40000"/>
                  <a:lumOff val="60000"/>
                </a:schemeClr>
              </a:solidFill>
            </a:endParaRPr>
          </a:p>
          <a:p>
            <a:pPr>
              <a:lnSpc>
                <a:spcPct val="110000"/>
              </a:lnSpc>
            </a:pPr>
            <a:r>
              <a:rPr lang="en-US" sz="2400" b="0" dirty="0">
                <a:hlinkClick r:id="rId5">
                  <a:extLst>
                    <a:ext uri="{A12FA001-AC4F-418D-AE19-62706E023703}">
                      <ahyp:hlinkClr xmlns:ahyp="http://schemas.microsoft.com/office/drawing/2018/hyperlinkcolor" val="tx"/>
                    </a:ext>
                  </a:extLst>
                </a:hlinkClick>
              </a:rPr>
              <a:t>CTF Applicant &amp; Participant Guidebook</a:t>
            </a:r>
            <a:endParaRPr lang="en-US" sz="2400" b="0" dirty="0"/>
          </a:p>
          <a:p>
            <a:pPr>
              <a:lnSpc>
                <a:spcPct val="110000"/>
              </a:lnSpc>
            </a:pPr>
            <a:r>
              <a:rPr lang="en-US" sz="2400" b="0" dirty="0"/>
              <a:t>Available on our website in English, Spanish, and Chinese</a:t>
            </a:r>
          </a:p>
          <a:p>
            <a:pPr>
              <a:lnSpc>
                <a:spcPct val="110000"/>
              </a:lnSpc>
            </a:pPr>
            <a:endParaRPr lang="en-US" sz="2400" b="0" dirty="0"/>
          </a:p>
          <a:p>
            <a:pPr>
              <a:lnSpc>
                <a:spcPct val="110000"/>
              </a:lnSpc>
            </a:pPr>
            <a:r>
              <a:rPr lang="en-US" sz="2400" b="0" dirty="0"/>
              <a:t>E-CAP Frequently Asked Questions: </a:t>
            </a:r>
          </a:p>
          <a:p>
            <a:pPr>
              <a:lnSpc>
                <a:spcPct val="110000"/>
              </a:lnSpc>
            </a:pPr>
            <a:r>
              <a:rPr lang="en-US" sz="2400" dirty="0">
                <a:solidFill>
                  <a:schemeClr val="accent1">
                    <a:lumMod val="40000"/>
                    <a:lumOff val="60000"/>
                  </a:schemeClr>
                </a:solidFill>
                <a:hlinkClick r:id="rId6">
                  <a:extLst>
                    <a:ext uri="{A12FA001-AC4F-418D-AE19-62706E023703}">
                      <ahyp:hlinkClr xmlns:ahyp="http://schemas.microsoft.com/office/drawing/2018/hyperlinkcolor" val="tx"/>
                    </a:ext>
                  </a:extLst>
                </a:hlinkClick>
              </a:rPr>
              <a:t>Help - FAQs (ca.gov)</a:t>
            </a:r>
            <a:endParaRPr lang="en-US" sz="2400" dirty="0">
              <a:solidFill>
                <a:schemeClr val="accent1">
                  <a:lumMod val="40000"/>
                  <a:lumOff val="60000"/>
                </a:schemeClr>
              </a:solidFill>
            </a:endParaRPr>
          </a:p>
          <a:p>
            <a:pPr>
              <a:lnSpc>
                <a:spcPct val="110000"/>
              </a:lnSpc>
            </a:pPr>
            <a:endParaRPr lang="en-US" sz="3200" b="0" dirty="0">
              <a:solidFill>
                <a:schemeClr val="accent1">
                  <a:lumMod val="40000"/>
                  <a:lumOff val="60000"/>
                </a:schemeClr>
              </a:solidFill>
            </a:endParaRPr>
          </a:p>
          <a:p>
            <a:pPr>
              <a:lnSpc>
                <a:spcPct val="110000"/>
              </a:lnSpc>
            </a:pPr>
            <a:endParaRPr lang="en-US" sz="3200" b="0" dirty="0">
              <a:solidFill>
                <a:schemeClr val="accent1">
                  <a:lumMod val="40000"/>
                  <a:lumOff val="60000"/>
                </a:schemeClr>
              </a:solidFill>
            </a:endParaRPr>
          </a:p>
        </p:txBody>
      </p:sp>
      <p:sp>
        <p:nvSpPr>
          <p:cNvPr id="9" name="Rectangle 8">
            <a:extLst>
              <a:ext uri="{FF2B5EF4-FFF2-40B4-BE49-F238E27FC236}">
                <a16:creationId xmlns:a16="http://schemas.microsoft.com/office/drawing/2014/main" id="{190B6040-71B8-7745-81FD-C79F2A84D522}"/>
              </a:ext>
            </a:extLst>
          </p:cNvPr>
          <p:cNvSpPr/>
          <p:nvPr/>
        </p:nvSpPr>
        <p:spPr>
          <a:xfrm>
            <a:off x="457200" y="6130089"/>
            <a:ext cx="2791326" cy="5835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437BD18-2B0B-3142-8517-F1529417EB65}"/>
              </a:ext>
            </a:extLst>
          </p:cNvPr>
          <p:cNvSpPr>
            <a:spLocks noGrp="1"/>
          </p:cNvSpPr>
          <p:nvPr>
            <p:ph type="sldNum" sz="quarter" idx="12"/>
          </p:nvPr>
        </p:nvSpPr>
        <p:spPr/>
        <p:txBody>
          <a:bodyPr/>
          <a:lstStyle/>
          <a:p>
            <a:fld id="{1C4126A1-9282-4A82-AC02-A59AF4A969C8}" type="slidenum">
              <a:rPr lang="en-US" smtClean="0"/>
              <a:t>40</a:t>
            </a:fld>
            <a:endParaRPr lang="en-US"/>
          </a:p>
        </p:txBody>
      </p:sp>
      <p:sp>
        <p:nvSpPr>
          <p:cNvPr id="3" name="TextBox 2">
            <a:extLst>
              <a:ext uri="{FF2B5EF4-FFF2-40B4-BE49-F238E27FC236}">
                <a16:creationId xmlns:a16="http://schemas.microsoft.com/office/drawing/2014/main" id="{22C8649F-8EEF-C95D-609A-0F9A9C8669FD}"/>
              </a:ext>
            </a:extLst>
          </p:cNvPr>
          <p:cNvSpPr txBox="1"/>
          <p:nvPr/>
        </p:nvSpPr>
        <p:spPr>
          <a:xfrm>
            <a:off x="1" y="81313"/>
            <a:ext cx="12191999" cy="769441"/>
          </a:xfrm>
          <a:prstGeom prst="rect">
            <a:avLst/>
          </a:prstGeom>
          <a:noFill/>
        </p:spPr>
        <p:txBody>
          <a:bodyPr wrap="square" rtlCol="0">
            <a:spAutoFit/>
          </a:bodyPr>
          <a:lstStyle/>
          <a:p>
            <a:pPr algn="ctr"/>
            <a:r>
              <a:rPr lang="en-US" sz="4400" dirty="0">
                <a:solidFill>
                  <a:schemeClr val="bg1"/>
                </a:solidFill>
                <a:latin typeface="+mj-lt"/>
                <a:ea typeface="+mj-ea"/>
                <a:cs typeface="+mj-cs"/>
              </a:rPr>
              <a:t>Resources</a:t>
            </a:r>
            <a:r>
              <a:rPr lang="en-US" sz="2400" dirty="0"/>
              <a:t> </a:t>
            </a:r>
          </a:p>
        </p:txBody>
      </p:sp>
    </p:spTree>
    <p:extLst>
      <p:ext uri="{BB962C8B-B14F-4D97-AF65-F5344CB8AC3E}">
        <p14:creationId xmlns:p14="http://schemas.microsoft.com/office/powerpoint/2010/main" val="2871387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9568-CCA0-35B1-A951-8F8AAF447829}"/>
              </a:ext>
            </a:extLst>
          </p:cNvPr>
          <p:cNvSpPr>
            <a:spLocks noGrp="1"/>
          </p:cNvSpPr>
          <p:nvPr>
            <p:ph type="title"/>
          </p:nvPr>
        </p:nvSpPr>
        <p:spPr>
          <a:xfrm>
            <a:off x="609600" y="365125"/>
            <a:ext cx="10972800" cy="1094965"/>
          </a:xfrm>
        </p:spPr>
        <p:txBody>
          <a:bodyPr/>
          <a:lstStyle/>
          <a:p>
            <a:pPr algn="ctr"/>
            <a:r>
              <a:rPr lang="en-US" dirty="0"/>
              <a:t>Agenda Items</a:t>
            </a:r>
          </a:p>
        </p:txBody>
      </p:sp>
      <p:sp>
        <p:nvSpPr>
          <p:cNvPr id="3" name="Content Placeholder 2">
            <a:extLst>
              <a:ext uri="{FF2B5EF4-FFF2-40B4-BE49-F238E27FC236}">
                <a16:creationId xmlns:a16="http://schemas.microsoft.com/office/drawing/2014/main" id="{AD4A6895-18EA-47F0-D02B-2B7F0074763B}"/>
              </a:ext>
            </a:extLst>
          </p:cNvPr>
          <p:cNvSpPr>
            <a:spLocks noGrp="1"/>
          </p:cNvSpPr>
          <p:nvPr>
            <p:ph sz="half" idx="1"/>
          </p:nvPr>
        </p:nvSpPr>
        <p:spPr>
          <a:xfrm>
            <a:off x="609600" y="1637071"/>
            <a:ext cx="10590306" cy="4546615"/>
          </a:xfrm>
        </p:spPr>
        <p:txBody>
          <a:bodyPr/>
          <a:lstStyle/>
          <a:p>
            <a:r>
              <a:rPr lang="en-US" dirty="0"/>
              <a:t>Introduction </a:t>
            </a:r>
          </a:p>
          <a:p>
            <a:r>
              <a:rPr lang="en-US" dirty="0"/>
              <a:t>Rules of Recertification</a:t>
            </a:r>
          </a:p>
          <a:p>
            <a:r>
              <a:rPr lang="en-US" dirty="0"/>
              <a:t>Live </a:t>
            </a:r>
            <a:r>
              <a:rPr lang="en-US" dirty="0" err="1"/>
              <a:t>eCAP</a:t>
            </a:r>
            <a:r>
              <a:rPr lang="en-US" dirty="0"/>
              <a:t> Demonstration</a:t>
            </a:r>
          </a:p>
          <a:p>
            <a:r>
              <a:rPr lang="en-US" dirty="0"/>
              <a:t>Documentation required for Recertification</a:t>
            </a:r>
          </a:p>
          <a:p>
            <a:r>
              <a:rPr lang="en-US" dirty="0"/>
              <a:t>Importance of updated contact information</a:t>
            </a:r>
          </a:p>
          <a:p>
            <a:r>
              <a:rPr lang="en-US" dirty="0"/>
              <a:t>Deficiencies, incomplete Recertification applications</a:t>
            </a:r>
          </a:p>
          <a:p>
            <a:r>
              <a:rPr lang="en-US" dirty="0"/>
              <a:t>Determinations</a:t>
            </a:r>
          </a:p>
          <a:p>
            <a:r>
              <a:rPr lang="en-US" dirty="0"/>
              <a:t>Conclusion</a:t>
            </a:r>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a:p>
            <a:pPr>
              <a:buFont typeface="Wingdings" panose="05000000000000000000" pitchFamily="2" charset="2"/>
              <a:buChar char="v"/>
            </a:pPr>
            <a:endParaRPr lang="en-US" dirty="0"/>
          </a:p>
        </p:txBody>
      </p:sp>
      <p:sp>
        <p:nvSpPr>
          <p:cNvPr id="5" name="Slide Number Placeholder 4">
            <a:extLst>
              <a:ext uri="{FF2B5EF4-FFF2-40B4-BE49-F238E27FC236}">
                <a16:creationId xmlns:a16="http://schemas.microsoft.com/office/drawing/2014/main" id="{177AC197-3B59-76E4-F111-B183924CEE6F}"/>
              </a:ext>
            </a:extLst>
          </p:cNvPr>
          <p:cNvSpPr>
            <a:spLocks noGrp="1"/>
          </p:cNvSpPr>
          <p:nvPr>
            <p:ph type="sldNum" sz="quarter" idx="12"/>
          </p:nvPr>
        </p:nvSpPr>
        <p:spPr/>
        <p:txBody>
          <a:bodyPr/>
          <a:lstStyle/>
          <a:p>
            <a:fld id="{1C4126A1-9282-4A82-AC02-A59AF4A969C8}" type="slidenum">
              <a:rPr lang="en-US" smtClean="0"/>
              <a:t>5</a:t>
            </a:fld>
            <a:endParaRPr lang="en-US"/>
          </a:p>
        </p:txBody>
      </p:sp>
    </p:spTree>
    <p:extLst>
      <p:ext uri="{BB962C8B-B14F-4D97-AF65-F5344CB8AC3E}">
        <p14:creationId xmlns:p14="http://schemas.microsoft.com/office/powerpoint/2010/main" val="1534341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4B5EA7-DC90-7744-BA82-A7B28E9F7194}"/>
              </a:ext>
            </a:extLst>
          </p:cNvPr>
          <p:cNvSpPr>
            <a:spLocks noGrp="1"/>
          </p:cNvSpPr>
          <p:nvPr>
            <p:ph type="body" idx="1"/>
          </p:nvPr>
        </p:nvSpPr>
        <p:spPr>
          <a:xfrm>
            <a:off x="551330" y="4505839"/>
            <a:ext cx="10748683" cy="1500187"/>
          </a:xfrm>
        </p:spPr>
        <p:txBody>
          <a:bodyPr>
            <a:noAutofit/>
          </a:bodyPr>
          <a:lstStyle/>
          <a:p>
            <a:r>
              <a:rPr lang="en-US" sz="3600" dirty="0"/>
              <a:t>Recertification Background</a:t>
            </a:r>
          </a:p>
        </p:txBody>
      </p:sp>
      <p:sp>
        <p:nvSpPr>
          <p:cNvPr id="4" name="Slide Number Placeholder 3">
            <a:extLst>
              <a:ext uri="{FF2B5EF4-FFF2-40B4-BE49-F238E27FC236}">
                <a16:creationId xmlns:a16="http://schemas.microsoft.com/office/drawing/2014/main" id="{B062277F-64CC-3040-99EF-EAD71E2EB4CB}"/>
              </a:ext>
            </a:extLst>
          </p:cNvPr>
          <p:cNvSpPr>
            <a:spLocks noGrp="1"/>
          </p:cNvSpPr>
          <p:nvPr>
            <p:ph type="sldNum" sz="quarter" idx="12"/>
          </p:nvPr>
        </p:nvSpPr>
        <p:spPr/>
        <p:txBody>
          <a:bodyPr/>
          <a:lstStyle/>
          <a:p>
            <a:fld id="{1C4126A1-9282-4A82-AC02-A59AF4A969C8}" type="slidenum">
              <a:rPr lang="en-US" smtClean="0"/>
              <a:t>6</a:t>
            </a:fld>
            <a:endParaRPr lang="en-US"/>
          </a:p>
        </p:txBody>
      </p:sp>
      <p:pic>
        <p:nvPicPr>
          <p:cNvPr id="5" name="Picture 4" descr="Logo&#10;&#10;Description automatically generated">
            <a:extLst>
              <a:ext uri="{FF2B5EF4-FFF2-40B4-BE49-F238E27FC236}">
                <a16:creationId xmlns:a16="http://schemas.microsoft.com/office/drawing/2014/main" id="{51BC2ADA-7AA9-04DE-4668-712F06DC5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622148"/>
            <a:ext cx="5316072" cy="2116843"/>
          </a:xfrm>
          <a:prstGeom prst="rect">
            <a:avLst/>
          </a:prstGeom>
        </p:spPr>
      </p:pic>
    </p:spTree>
    <p:extLst>
      <p:ext uri="{BB962C8B-B14F-4D97-AF65-F5344CB8AC3E}">
        <p14:creationId xmlns:p14="http://schemas.microsoft.com/office/powerpoint/2010/main" val="3340398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080903"/>
          </a:xfrm>
        </p:spPr>
        <p:txBody>
          <a:bodyPr anchor="b">
            <a:normAutofit/>
          </a:bodyPr>
          <a:lstStyle/>
          <a:p>
            <a:pPr algn="ctr"/>
            <a:r>
              <a:rPr lang="en-US" dirty="0"/>
              <a:t>Why do I need to Recertify?</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a:xfrm>
            <a:off x="609600" y="1446028"/>
            <a:ext cx="10972800" cy="4730935"/>
          </a:xfrm>
        </p:spPr>
        <p:txBody>
          <a:bodyPr/>
          <a:lstStyle/>
          <a:p>
            <a:r>
              <a:rPr lang="en-US" sz="2000" baseline="0" dirty="0">
                <a:latin typeface="+mj-lt"/>
                <a:ea typeface="+mj-ea"/>
                <a:cs typeface="+mj-cs"/>
              </a:rPr>
              <a:t>The </a:t>
            </a:r>
            <a:r>
              <a:rPr lang="en-US" sz="2000" baseline="0" dirty="0" err="1">
                <a:latin typeface="+mj-lt"/>
                <a:ea typeface="+mj-ea"/>
                <a:cs typeface="+mj-cs"/>
              </a:rPr>
              <a:t>Caifornia</a:t>
            </a:r>
            <a:r>
              <a:rPr lang="en-US" sz="2000" baseline="0" dirty="0">
                <a:latin typeface="+mj-lt"/>
                <a:ea typeface="+mj-ea"/>
                <a:cs typeface="+mj-cs"/>
              </a:rPr>
              <a:t> </a:t>
            </a:r>
            <a:r>
              <a:rPr lang="en-US" sz="2000" dirty="0">
                <a:latin typeface="+mj-lt"/>
                <a:ea typeface="+mj-ea"/>
                <a:cs typeface="+mj-cs"/>
              </a:rPr>
              <a:t>T</a:t>
            </a:r>
            <a:r>
              <a:rPr lang="en-US" sz="2000" baseline="0" dirty="0">
                <a:latin typeface="+mj-lt"/>
                <a:ea typeface="+mj-ea"/>
                <a:cs typeface="+mj-cs"/>
              </a:rPr>
              <a:t>eleconnect Fund was established by the CPUC in 1996 as a result of the Telco Act of 1996 and deregulation by the Federal Communications Commission in Decision 96-10-066. The Decision states that the fund must undergo review every three years. Since than there have been changes to technology and program rules in 2008, 2015, 2016, and 2018.</a:t>
            </a:r>
          </a:p>
          <a:p>
            <a:r>
              <a:rPr lang="en-US" sz="2000" dirty="0">
                <a:latin typeface="+mj-lt"/>
                <a:ea typeface="+mj-ea"/>
                <a:cs typeface="+mj-cs"/>
              </a:rPr>
              <a:t>In Decision 18-01-066 (2018) the Commission ordered the implementation and documentation specifics for a three-year eligibility verification requirement.</a:t>
            </a:r>
          </a:p>
          <a:p>
            <a:r>
              <a:rPr lang="en-US" sz="2000" baseline="0" dirty="0">
                <a:latin typeface="+mj-lt"/>
                <a:ea typeface="+mj-ea"/>
                <a:cs typeface="+mj-cs"/>
              </a:rPr>
              <a:t>Major changes to the California Teleconnect Fund since inception in 1996:</a:t>
            </a:r>
          </a:p>
          <a:p>
            <a:pPr lvl="1"/>
            <a:r>
              <a:rPr lang="en-US" sz="1800" dirty="0">
                <a:latin typeface="+mj-lt"/>
                <a:ea typeface="+mj-ea"/>
                <a:cs typeface="+mj-cs"/>
              </a:rPr>
              <a:t>In 2015, reinstatement of CTF Goals, elimination of support for voice services, eligible services list.</a:t>
            </a:r>
          </a:p>
          <a:p>
            <a:pPr lvl="1"/>
            <a:r>
              <a:rPr lang="en-US" sz="1800" baseline="0" dirty="0">
                <a:latin typeface="+mj-lt"/>
                <a:ea typeface="+mj-ea"/>
                <a:cs typeface="+mj-cs"/>
              </a:rPr>
              <a:t>In 2016, establishment of e-rate cap.</a:t>
            </a:r>
          </a:p>
          <a:p>
            <a:pPr lvl="1"/>
            <a:r>
              <a:rPr lang="en-US" sz="1800" dirty="0">
                <a:latin typeface="+mj-lt"/>
                <a:ea typeface="+mj-ea"/>
                <a:cs typeface="+mj-cs"/>
              </a:rPr>
              <a:t>In 2018, updated eligibility rules for Community Based Organizations.</a:t>
            </a:r>
          </a:p>
          <a:p>
            <a:pPr lvl="1"/>
            <a:r>
              <a:rPr lang="en-US" sz="1800" baseline="0" dirty="0">
                <a:latin typeface="+mj-lt"/>
                <a:ea typeface="+mj-ea"/>
                <a:cs typeface="+mj-cs"/>
              </a:rPr>
              <a:t>In 2019, implementation of the 50% of mission rule and Qualifying Services Worksheet.</a:t>
            </a:r>
          </a:p>
          <a:p>
            <a:pPr lvl="1"/>
            <a:endParaRPr lang="en-US" sz="1800" baseline="0" dirty="0">
              <a:latin typeface="+mj-lt"/>
              <a:ea typeface="+mj-ea"/>
              <a:cs typeface="+mj-cs"/>
            </a:endParaRPr>
          </a:p>
          <a:p>
            <a:pPr marL="0" indent="0">
              <a:buNone/>
            </a:pPr>
            <a:endParaRPr lang="en-US" sz="2000" baseline="0" dirty="0">
              <a:latin typeface="+mj-lt"/>
              <a:ea typeface="+mj-ea"/>
              <a:cs typeface="+mj-cs"/>
            </a:endParaRPr>
          </a:p>
          <a:p>
            <a:pPr marL="0" indent="0">
              <a:buNone/>
            </a:pPr>
            <a:r>
              <a:rPr lang="en-US" sz="2000" b="1" dirty="0">
                <a:latin typeface="+mj-lt"/>
                <a:ea typeface="+mj-ea"/>
                <a:cs typeface="+mj-cs"/>
              </a:rPr>
              <a:t>  </a:t>
            </a:r>
            <a:endParaRPr lang="en-US" sz="2000" b="1" baseline="0" dirty="0">
              <a:latin typeface="+mj-lt"/>
              <a:ea typeface="+mj-ea"/>
              <a:cs typeface="+mj-cs"/>
            </a:endParaRPr>
          </a:p>
          <a:p>
            <a:pPr>
              <a:buFont typeface="Wingdings" panose="05000000000000000000" pitchFamily="2" charset="2"/>
              <a:buChar char="v"/>
            </a:pPr>
            <a:endParaRPr lang="en-US" sz="1800" b="0" dirty="0">
              <a:latin typeface="+mj-lt"/>
              <a:ea typeface="+mj-ea"/>
              <a:cs typeface="+mj-cs"/>
            </a:endParaRPr>
          </a:p>
          <a:p>
            <a:endParaRPr lang="en-US" dirty="0"/>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rmAutofit/>
          </a:bodyPr>
          <a:lstStyle/>
          <a:p>
            <a:pPr>
              <a:spcAft>
                <a:spcPts val="600"/>
              </a:spcAft>
            </a:pPr>
            <a:fld id="{1C4126A1-9282-4A82-AC02-A59AF4A969C8}" type="slidenum">
              <a:rPr lang="en-US" smtClean="0"/>
              <a:pPr>
                <a:spcAft>
                  <a:spcPts val="600"/>
                </a:spcAft>
              </a:pPr>
              <a:t>7</a:t>
            </a:fld>
            <a:endParaRPr lang="en-US"/>
          </a:p>
        </p:txBody>
      </p:sp>
    </p:spTree>
    <p:extLst>
      <p:ext uri="{BB962C8B-B14F-4D97-AF65-F5344CB8AC3E}">
        <p14:creationId xmlns:p14="http://schemas.microsoft.com/office/powerpoint/2010/main" val="3479748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080903"/>
          </a:xfrm>
        </p:spPr>
        <p:txBody>
          <a:bodyPr anchor="b">
            <a:normAutofit/>
          </a:bodyPr>
          <a:lstStyle/>
          <a:p>
            <a:pPr algn="ctr"/>
            <a:r>
              <a:rPr lang="en-US" dirty="0"/>
              <a:t>Who needs to Recertify?</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a:xfrm>
            <a:off x="609600" y="1446028"/>
            <a:ext cx="10972800" cy="4730935"/>
          </a:xfrm>
        </p:spPr>
        <p:txBody>
          <a:bodyPr/>
          <a:lstStyle/>
          <a:p>
            <a:r>
              <a:rPr lang="en-US" sz="2000" dirty="0">
                <a:latin typeface="+mj-lt"/>
                <a:ea typeface="+mj-ea"/>
                <a:cs typeface="+mj-cs"/>
              </a:rPr>
              <a:t>Because there are over 15,000 participants in the California Teleconnect Fund, the recertification process will be done by category.</a:t>
            </a:r>
          </a:p>
          <a:p>
            <a:r>
              <a:rPr lang="en-US" sz="2000" baseline="0" dirty="0">
                <a:latin typeface="+mj-lt"/>
                <a:ea typeface="+mj-ea"/>
                <a:cs typeface="+mj-cs"/>
              </a:rPr>
              <a:t>Community Based Organizations must recertify every three years from the eligibility date. They will be the first category undergoing recertification since they are the largest and have had the most changes in eligibility criteria. This process should take around three years.</a:t>
            </a:r>
          </a:p>
          <a:p>
            <a:r>
              <a:rPr lang="en-US" sz="2000" dirty="0">
                <a:latin typeface="+mj-lt"/>
                <a:ea typeface="+mj-ea"/>
                <a:cs typeface="+mj-cs"/>
              </a:rPr>
              <a:t>The next categories will undergo Recertification every five years from their eligibility date.</a:t>
            </a:r>
          </a:p>
          <a:p>
            <a:pPr lvl="1"/>
            <a:r>
              <a:rPr lang="en-US" sz="1800" baseline="0" dirty="0">
                <a:latin typeface="+mj-lt"/>
                <a:ea typeface="+mj-ea"/>
                <a:cs typeface="+mj-cs"/>
              </a:rPr>
              <a:t>Public and Private schools</a:t>
            </a:r>
          </a:p>
          <a:p>
            <a:pPr lvl="1"/>
            <a:r>
              <a:rPr lang="en-US" sz="1800" baseline="0" dirty="0">
                <a:latin typeface="+mj-lt"/>
                <a:ea typeface="+mj-ea"/>
                <a:cs typeface="+mj-cs"/>
              </a:rPr>
              <a:t>Libraries</a:t>
            </a:r>
          </a:p>
          <a:p>
            <a:pPr lvl="1"/>
            <a:r>
              <a:rPr lang="en-US" sz="1800" dirty="0">
                <a:latin typeface="+mj-lt"/>
                <a:ea typeface="+mj-ea"/>
                <a:cs typeface="+mj-cs"/>
              </a:rPr>
              <a:t>Government Owned and Operated hospitals</a:t>
            </a:r>
          </a:p>
          <a:p>
            <a:pPr lvl="1"/>
            <a:r>
              <a:rPr lang="en-US" sz="1800" baseline="0" dirty="0">
                <a:latin typeface="+mj-lt"/>
                <a:ea typeface="+mj-ea"/>
                <a:cs typeface="+mj-cs"/>
              </a:rPr>
              <a:t>California Telehealth Network members</a:t>
            </a:r>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rmAutofit/>
          </a:bodyPr>
          <a:lstStyle/>
          <a:p>
            <a:pPr>
              <a:spcAft>
                <a:spcPts val="600"/>
              </a:spcAft>
            </a:pPr>
            <a:fld id="{1C4126A1-9282-4A82-AC02-A59AF4A969C8}" type="slidenum">
              <a:rPr lang="en-US" smtClean="0"/>
              <a:pPr>
                <a:spcAft>
                  <a:spcPts val="600"/>
                </a:spcAft>
              </a:pPr>
              <a:t>8</a:t>
            </a:fld>
            <a:endParaRPr lang="en-US"/>
          </a:p>
        </p:txBody>
      </p:sp>
    </p:spTree>
    <p:extLst>
      <p:ext uri="{BB962C8B-B14F-4D97-AF65-F5344CB8AC3E}">
        <p14:creationId xmlns:p14="http://schemas.microsoft.com/office/powerpoint/2010/main" val="1135053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ECC3-E44F-1B65-01E0-34B9EE0C89D8}"/>
              </a:ext>
            </a:extLst>
          </p:cNvPr>
          <p:cNvSpPr>
            <a:spLocks noGrp="1"/>
          </p:cNvSpPr>
          <p:nvPr>
            <p:ph type="title"/>
          </p:nvPr>
        </p:nvSpPr>
        <p:spPr>
          <a:xfrm>
            <a:off x="609600" y="365125"/>
            <a:ext cx="10972800" cy="1080903"/>
          </a:xfrm>
        </p:spPr>
        <p:txBody>
          <a:bodyPr anchor="b">
            <a:normAutofit/>
          </a:bodyPr>
          <a:lstStyle/>
          <a:p>
            <a:pPr algn="ctr"/>
            <a:r>
              <a:rPr lang="en-US" dirty="0"/>
              <a:t>How will I know when to Recertify?</a:t>
            </a:r>
          </a:p>
        </p:txBody>
      </p:sp>
      <p:sp>
        <p:nvSpPr>
          <p:cNvPr id="10" name="Content Placeholder 2">
            <a:extLst>
              <a:ext uri="{FF2B5EF4-FFF2-40B4-BE49-F238E27FC236}">
                <a16:creationId xmlns:a16="http://schemas.microsoft.com/office/drawing/2014/main" id="{EC2385B4-D6C0-51A5-1751-6ECC9C570DA5}"/>
              </a:ext>
            </a:extLst>
          </p:cNvPr>
          <p:cNvSpPr>
            <a:spLocks noGrp="1"/>
          </p:cNvSpPr>
          <p:nvPr>
            <p:ph idx="1"/>
          </p:nvPr>
        </p:nvSpPr>
        <p:spPr>
          <a:xfrm>
            <a:off x="609600" y="1446028"/>
            <a:ext cx="10972800" cy="4730935"/>
          </a:xfrm>
        </p:spPr>
        <p:txBody>
          <a:bodyPr/>
          <a:lstStyle/>
          <a:p>
            <a:pPr marL="0" indent="0">
              <a:buNone/>
            </a:pPr>
            <a:r>
              <a:rPr lang="en-US" sz="2000" dirty="0">
                <a:latin typeface="+mj-lt"/>
                <a:ea typeface="+mj-ea"/>
                <a:cs typeface="+mj-cs"/>
              </a:rPr>
              <a:t>The California Teleconnect Fund will notify participants through E-CAP  when they need to Recertify. Notices will go out to participants through e-mail.</a:t>
            </a:r>
          </a:p>
          <a:p>
            <a:pPr marL="0" indent="0">
              <a:buNone/>
            </a:pPr>
            <a:endParaRPr lang="en-US" sz="2000" dirty="0">
              <a:latin typeface="+mj-lt"/>
              <a:ea typeface="+mj-ea"/>
              <a:cs typeface="+mj-cs"/>
            </a:endParaRPr>
          </a:p>
          <a:p>
            <a:r>
              <a:rPr lang="en-US" sz="2000" dirty="0">
                <a:latin typeface="+mj-lt"/>
                <a:ea typeface="+mj-ea"/>
                <a:cs typeface="+mj-cs"/>
              </a:rPr>
              <a:t>First Notice will be sent 120 days prior to the expiration of eligibility.</a:t>
            </a:r>
          </a:p>
          <a:p>
            <a:pPr marL="0" indent="0">
              <a:buNone/>
            </a:pPr>
            <a:endParaRPr lang="en-US" sz="2000" dirty="0">
              <a:latin typeface="+mj-lt"/>
              <a:ea typeface="+mj-ea"/>
              <a:cs typeface="+mj-cs"/>
            </a:endParaRPr>
          </a:p>
          <a:p>
            <a:r>
              <a:rPr lang="en-US" sz="2000" dirty="0">
                <a:latin typeface="+mj-lt"/>
                <a:ea typeface="+mj-ea"/>
                <a:cs typeface="+mj-cs"/>
              </a:rPr>
              <a:t>A Second Notice will be sent 60 days prior to the expiration of eligibility.</a:t>
            </a:r>
          </a:p>
          <a:p>
            <a:pPr marL="0" indent="0">
              <a:buNone/>
            </a:pPr>
            <a:endParaRPr lang="en-US" sz="2000" dirty="0">
              <a:latin typeface="+mj-lt"/>
              <a:ea typeface="+mj-ea"/>
              <a:cs typeface="+mj-cs"/>
            </a:endParaRPr>
          </a:p>
          <a:p>
            <a:r>
              <a:rPr lang="en-US" sz="2000" dirty="0">
                <a:latin typeface="+mj-lt"/>
                <a:ea typeface="+mj-ea"/>
                <a:cs typeface="+mj-cs"/>
              </a:rPr>
              <a:t>A Third and Final Notice will be sent 30 days prior to the expiration of eligibility.</a:t>
            </a:r>
          </a:p>
          <a:p>
            <a:pPr marL="0" indent="0">
              <a:buNone/>
            </a:pPr>
            <a:endParaRPr lang="en-US" sz="2000" dirty="0">
              <a:latin typeface="+mj-lt"/>
              <a:ea typeface="+mj-ea"/>
              <a:cs typeface="+mj-cs"/>
            </a:endParaRPr>
          </a:p>
          <a:p>
            <a:r>
              <a:rPr lang="en-US" sz="2000" dirty="0">
                <a:latin typeface="+mj-lt"/>
                <a:ea typeface="+mj-ea"/>
                <a:cs typeface="+mj-cs"/>
              </a:rPr>
              <a:t>Notices will also be sent to the California Teleconnect Fund service providers with the expectation they will reach out to their CTF customers so there is  no gap in discounts.</a:t>
            </a:r>
          </a:p>
        </p:txBody>
      </p:sp>
      <p:sp>
        <p:nvSpPr>
          <p:cNvPr id="5" name="Slide Number Placeholder 4">
            <a:extLst>
              <a:ext uri="{FF2B5EF4-FFF2-40B4-BE49-F238E27FC236}">
                <a16:creationId xmlns:a16="http://schemas.microsoft.com/office/drawing/2014/main" id="{9B82ED05-0E48-3670-AAEB-2719FF18D236}"/>
              </a:ext>
            </a:extLst>
          </p:cNvPr>
          <p:cNvSpPr>
            <a:spLocks noGrp="1"/>
          </p:cNvSpPr>
          <p:nvPr>
            <p:ph type="sldNum" sz="quarter" idx="12"/>
          </p:nvPr>
        </p:nvSpPr>
        <p:spPr/>
        <p:txBody>
          <a:bodyPr anchor="t">
            <a:normAutofit/>
          </a:bodyPr>
          <a:lstStyle/>
          <a:p>
            <a:pPr>
              <a:spcAft>
                <a:spcPts val="600"/>
              </a:spcAft>
            </a:pPr>
            <a:fld id="{1C4126A1-9282-4A82-AC02-A59AF4A969C8}" type="slidenum">
              <a:rPr lang="en-US" smtClean="0"/>
              <a:pPr>
                <a:spcAft>
                  <a:spcPts val="600"/>
                </a:spcAft>
              </a:pPr>
              <a:t>9</a:t>
            </a:fld>
            <a:endParaRPr lang="en-US"/>
          </a:p>
        </p:txBody>
      </p:sp>
    </p:spTree>
    <p:extLst>
      <p:ext uri="{BB962C8B-B14F-4D97-AF65-F5344CB8AC3E}">
        <p14:creationId xmlns:p14="http://schemas.microsoft.com/office/powerpoint/2010/main" val="2926607236"/>
      </p:ext>
    </p:extLst>
  </p:cSld>
  <p:clrMapOvr>
    <a:masterClrMapping/>
  </p:clrMapOvr>
</p:sld>
</file>

<file path=ppt/theme/theme1.xml><?xml version="1.0" encoding="utf-8"?>
<a:theme xmlns:a="http://schemas.openxmlformats.org/drawingml/2006/main" name="CPUC White">
  <a:themeElements>
    <a:clrScheme name="Custom 1">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403093"/>
      </a:hlink>
      <a:folHlink>
        <a:srgbClr val="652B1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B0390DC8-EBFC-934B-A85E-058264A3F2BF}"/>
    </a:ext>
  </a:extLst>
</a:theme>
</file>

<file path=ppt/theme/theme2.xml><?xml version="1.0" encoding="utf-8"?>
<a:theme xmlns:a="http://schemas.openxmlformats.org/drawingml/2006/main" name="CPUC Pale Gold">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B3FE827D-2CEA-D440-9657-D90C23529458}"/>
    </a:ext>
  </a:extLst>
</a:theme>
</file>

<file path=ppt/theme/theme3.xml><?xml version="1.0" encoding="utf-8"?>
<a:theme xmlns:a="http://schemas.openxmlformats.org/drawingml/2006/main" name="CPUC Dark Blue">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0883F92F-9246-D84A-9134-7698F27FC5C4}"/>
    </a:ext>
  </a:extLst>
</a:theme>
</file>

<file path=ppt/theme/theme4.xml><?xml version="1.0" encoding="utf-8"?>
<a:theme xmlns:a="http://schemas.openxmlformats.org/drawingml/2006/main" name="CPUC Blue">
  <a:themeElements>
    <a:clrScheme name="CPUC_2022">
      <a:dk1>
        <a:srgbClr val="000000"/>
      </a:dk1>
      <a:lt1>
        <a:srgbClr val="FFFFFF"/>
      </a:lt1>
      <a:dk2>
        <a:srgbClr val="2A3C50"/>
      </a:dk2>
      <a:lt2>
        <a:srgbClr val="FFDAA2"/>
      </a:lt2>
      <a:accent1>
        <a:srgbClr val="4779B1"/>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7CDC2F98-AC07-0B43-9FC9-28AF319968BE}"/>
    </a:ext>
  </a:extLst>
</a:theme>
</file>

<file path=ppt/theme/theme5.xml><?xml version="1.0" encoding="utf-8"?>
<a:theme xmlns:a="http://schemas.openxmlformats.org/drawingml/2006/main" name="CPUC Gold">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presentation_0221" id="{327D9AEB-2F70-1D49-9CB4-4BD0D9136A18}" vid="{49CCA53C-6DD9-7D4F-AE7D-79F948514E8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CPUC White</Template>
  <TotalTime>5086</TotalTime>
  <Words>1580</Words>
  <Application>Microsoft Office PowerPoint</Application>
  <PresentationFormat>Widescreen</PresentationFormat>
  <Paragraphs>283</Paragraphs>
  <Slides>40</Slides>
  <Notes>5</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40</vt:i4>
      </vt:variant>
    </vt:vector>
  </HeadingPairs>
  <TitlesOfParts>
    <vt:vector size="50" baseType="lpstr">
      <vt:lpstr>Arial</vt:lpstr>
      <vt:lpstr>Calibri</vt:lpstr>
      <vt:lpstr>Century Gothic</vt:lpstr>
      <vt:lpstr>Segoe UI</vt:lpstr>
      <vt:lpstr>Wingdings</vt:lpstr>
      <vt:lpstr>CPUC White</vt:lpstr>
      <vt:lpstr>CPUC Pale Gold</vt:lpstr>
      <vt:lpstr>CPUC Dark Blue</vt:lpstr>
      <vt:lpstr>CPUC Blue</vt:lpstr>
      <vt:lpstr>CPUC Gold</vt:lpstr>
      <vt:lpstr>PowerPoint Presentation</vt:lpstr>
      <vt:lpstr>PowerPoint Presentation</vt:lpstr>
      <vt:lpstr>California Teleconnect Fund Application Recertification</vt:lpstr>
      <vt:lpstr>Recertification Webinar Objectives</vt:lpstr>
      <vt:lpstr>Agenda Items</vt:lpstr>
      <vt:lpstr>PowerPoint Presentation</vt:lpstr>
      <vt:lpstr>Why do I need to Recertify?</vt:lpstr>
      <vt:lpstr>Who needs to Recertify?</vt:lpstr>
      <vt:lpstr>How will I know when to Recertify?</vt:lpstr>
      <vt:lpstr>How do I Recertify?</vt:lpstr>
      <vt:lpstr>How do I Recertify (2)?</vt:lpstr>
      <vt:lpstr>PowerPoint Presentation</vt:lpstr>
      <vt:lpstr>RECERTIFICATIONS IN ECAP</vt:lpstr>
      <vt:lpstr>PowerPoint Presentation</vt:lpstr>
      <vt:lpstr>List of submitted applications/cases</vt:lpstr>
      <vt:lpstr>PowerPoint Presentation</vt:lpstr>
      <vt:lpstr>LIVE DEMONSTRATION</vt:lpstr>
      <vt:lpstr>PowerPoint Presentation</vt:lpstr>
      <vt:lpstr>Documentation and Information</vt:lpstr>
      <vt:lpstr>The Importance of Accuracy and Completeness in Documentation </vt:lpstr>
      <vt:lpstr>Highlight Importance of Keeping Contact Information updated in eCAP</vt:lpstr>
      <vt:lpstr>CTF Outreach Efforts – Administrative Letter No. 31</vt:lpstr>
      <vt:lpstr>Recertification Notices </vt:lpstr>
      <vt:lpstr>PowerPoint Presentation</vt:lpstr>
      <vt:lpstr>Deficiencies and Delays</vt:lpstr>
      <vt:lpstr>Deficiencies and Delays Con’t</vt:lpstr>
      <vt:lpstr>PowerPoint Presentation</vt:lpstr>
      <vt:lpstr>Purpose of Qualifying Services Worksheet</vt:lpstr>
      <vt:lpstr>How To Fill Out The Worksheet Accurately</vt:lpstr>
      <vt:lpstr>How To Fill Out The Worksheet Con’t</vt:lpstr>
      <vt:lpstr>Common Qualifying Services</vt:lpstr>
      <vt:lpstr>PowerPoint Presentation</vt:lpstr>
      <vt:lpstr>Recertification Review Process </vt:lpstr>
      <vt:lpstr>Recertification Timeline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for Presentation</dc:title>
  <dc:creator>Walker, Jill</dc:creator>
  <cp:lastModifiedBy>Khoury, Lina</cp:lastModifiedBy>
  <cp:revision>266</cp:revision>
  <dcterms:created xsi:type="dcterms:W3CDTF">2021-02-04T20:02:28Z</dcterms:created>
  <dcterms:modified xsi:type="dcterms:W3CDTF">2023-11-30T18:48:05Z</dcterms:modified>
</cp:coreProperties>
</file>