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661" r:id="rId2"/>
    <p:sldMasterId id="2147483674" r:id="rId3"/>
    <p:sldMasterId id="2147483687" r:id="rId4"/>
    <p:sldMasterId id="2147483790" r:id="rId5"/>
  </p:sldMasterIdLst>
  <p:notesMasterIdLst>
    <p:notesMasterId r:id="rId43"/>
  </p:notesMasterIdLst>
  <p:sldIdLst>
    <p:sldId id="256" r:id="rId6"/>
    <p:sldId id="311" r:id="rId7"/>
    <p:sldId id="449" r:id="rId8"/>
    <p:sldId id="313" r:id="rId9"/>
    <p:sldId id="290" r:id="rId10"/>
    <p:sldId id="307" r:id="rId11"/>
    <p:sldId id="308" r:id="rId12"/>
    <p:sldId id="291" r:id="rId13"/>
    <p:sldId id="447" r:id="rId14"/>
    <p:sldId id="444" r:id="rId15"/>
    <p:sldId id="392" r:id="rId16"/>
    <p:sldId id="373" r:id="rId17"/>
    <p:sldId id="330" r:id="rId18"/>
    <p:sldId id="451" r:id="rId19"/>
    <p:sldId id="446" r:id="rId20"/>
    <p:sldId id="384" r:id="rId21"/>
    <p:sldId id="318" r:id="rId22"/>
    <p:sldId id="443" r:id="rId23"/>
    <p:sldId id="427" r:id="rId24"/>
    <p:sldId id="418" r:id="rId25"/>
    <p:sldId id="428" r:id="rId26"/>
    <p:sldId id="335" r:id="rId27"/>
    <p:sldId id="374" r:id="rId28"/>
    <p:sldId id="332" r:id="rId29"/>
    <p:sldId id="434" r:id="rId30"/>
    <p:sldId id="304" r:id="rId31"/>
    <p:sldId id="436" r:id="rId32"/>
    <p:sldId id="432" r:id="rId33"/>
    <p:sldId id="343" r:id="rId34"/>
    <p:sldId id="430" r:id="rId35"/>
    <p:sldId id="437" r:id="rId36"/>
    <p:sldId id="439" r:id="rId37"/>
    <p:sldId id="273" r:id="rId38"/>
    <p:sldId id="429" r:id="rId39"/>
    <p:sldId id="264" r:id="rId40"/>
    <p:sldId id="262" r:id="rId41"/>
    <p:sldId id="26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74735-954E-7D27-91D4-C63FA060C20C}" name="Khoury, Lina" initials="KL" userId="S::Lina.Khoury@cpuc.ca.gov::164be73d-2003-498a-99fd-010031afe6f9" providerId="AD"/>
  <p188:author id="{34B90E8C-E141-07CA-C567-EA3FFB5C6E94}" name="Alba-Librojo, Jocelyn" initials="JA" userId="S::Jocelyn.Alba-Librojo@cpuc.ca.gov::a36b4303-df4e-49ed-ae78-3b35c4889a8a" providerId="AD"/>
  <p188:author id="{62D5EFA2-CA47-2562-B927-9189CDFFBEAF}" name="Osborn, Robert B." initials="ORB" userId="S::robert.osborn@cpuc.ca.gov::bb2e4427-87e8-4f65-9546-3321f0bacd8f" providerId="AD"/>
  <p188:author id="{4A1B71C9-DA2C-59DA-C32E-D5D7D5930CA0}" name="Lyulkin, Daniel" initials="LD" userId="S::Daniel.Lyulkin@cpuc.ca.gov::d7c14bb1-1e89-4127-82e2-54fca7b2ae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8EB9"/>
    <a:srgbClr val="CBD8E7"/>
    <a:srgbClr val="BABED0"/>
    <a:srgbClr val="23475F"/>
    <a:srgbClr val="2D8789"/>
    <a:srgbClr val="306284"/>
    <a:srgbClr val="141E2A"/>
    <a:srgbClr val="1B29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061" autoAdjust="0"/>
  </p:normalViewPr>
  <p:slideViewPr>
    <p:cSldViewPr snapToGrid="0" snapToObjects="1" showGuides="1">
      <p:cViewPr varScale="1">
        <p:scale>
          <a:sx n="78" d="100"/>
          <a:sy n="78" d="100"/>
        </p:scale>
        <p:origin x="898" y="77"/>
      </p:cViewPr>
      <p:guideLst>
        <p:guide orient="horz" pos="2160"/>
        <p:guide pos="3840"/>
      </p:guideLst>
    </p:cSldViewPr>
  </p:slideViewPr>
  <p:outlineViewPr>
    <p:cViewPr>
      <p:scale>
        <a:sx n="33" d="100"/>
        <a:sy n="33" d="100"/>
      </p:scale>
      <p:origin x="0" y="-148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iagrams/_rels/data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jpe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jpe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535F53-4428-4B9B-86E1-C96AD6F9F8E6}" type="doc">
      <dgm:prSet loTypeId="urn:microsoft.com/office/officeart/2005/8/layout/list1" loCatId="list" qsTypeId="urn:microsoft.com/office/officeart/2005/8/quickstyle/simple4" qsCatId="simple" csTypeId="urn:microsoft.com/office/officeart/2005/8/colors/accent4_2" csCatId="accent4"/>
      <dgm:spPr/>
      <dgm:t>
        <a:bodyPr/>
        <a:lstStyle/>
        <a:p>
          <a:endParaRPr lang="en-US"/>
        </a:p>
      </dgm:t>
    </dgm:pt>
    <dgm:pt modelId="{14797E27-8EF0-4246-BFAF-9F5070E1CE36}">
      <dgm:prSet/>
      <dgm:spPr/>
      <dgm:t>
        <a:bodyPr/>
        <a:lstStyle/>
        <a:p>
          <a:r>
            <a:rPr lang="en-US"/>
            <a:t>CTF Overview</a:t>
          </a:r>
        </a:p>
      </dgm:t>
    </dgm:pt>
    <dgm:pt modelId="{E69D65AF-BCF5-4C32-B3D8-58AB53980AD5}" type="parTrans" cxnId="{53584808-AD54-4FEC-9F48-CCE574897C8C}">
      <dgm:prSet/>
      <dgm:spPr/>
      <dgm:t>
        <a:bodyPr/>
        <a:lstStyle/>
        <a:p>
          <a:endParaRPr lang="en-US"/>
        </a:p>
      </dgm:t>
    </dgm:pt>
    <dgm:pt modelId="{462A673C-5A4B-42B1-A811-C529208CD998}" type="sibTrans" cxnId="{53584808-AD54-4FEC-9F48-CCE574897C8C}">
      <dgm:prSet/>
      <dgm:spPr/>
      <dgm:t>
        <a:bodyPr/>
        <a:lstStyle/>
        <a:p>
          <a:endParaRPr lang="en-US"/>
        </a:p>
      </dgm:t>
    </dgm:pt>
    <dgm:pt modelId="{4F552CE2-4AD9-47AC-918A-D4C83D45B635}">
      <dgm:prSet/>
      <dgm:spPr/>
      <dgm:t>
        <a:bodyPr/>
        <a:lstStyle/>
        <a:p>
          <a:r>
            <a:rPr lang="en-US"/>
            <a:t>Application Process</a:t>
          </a:r>
        </a:p>
      </dgm:t>
    </dgm:pt>
    <dgm:pt modelId="{284A2E4B-F683-447B-9B63-497D5C7AB6E1}" type="parTrans" cxnId="{9B0CA470-BF19-41F5-AFA8-4E5FD7DCB7AE}">
      <dgm:prSet/>
      <dgm:spPr/>
      <dgm:t>
        <a:bodyPr/>
        <a:lstStyle/>
        <a:p>
          <a:endParaRPr lang="en-US"/>
        </a:p>
      </dgm:t>
    </dgm:pt>
    <dgm:pt modelId="{DCDFE35C-C53C-43F0-8B7C-0787B42B3EFE}" type="sibTrans" cxnId="{9B0CA470-BF19-41F5-AFA8-4E5FD7DCB7AE}">
      <dgm:prSet/>
      <dgm:spPr/>
      <dgm:t>
        <a:bodyPr/>
        <a:lstStyle/>
        <a:p>
          <a:endParaRPr lang="en-US"/>
        </a:p>
      </dgm:t>
    </dgm:pt>
    <dgm:pt modelId="{26F5944A-26B4-4859-B8E1-89BCECEECC25}">
      <dgm:prSet/>
      <dgm:spPr/>
      <dgm:t>
        <a:bodyPr/>
        <a:lstStyle/>
        <a:p>
          <a:r>
            <a:rPr lang="en-US"/>
            <a:t>Recertification Process </a:t>
          </a:r>
        </a:p>
      </dgm:t>
    </dgm:pt>
    <dgm:pt modelId="{A9815ABD-BF95-4718-BC71-0659EDD8920D}" type="parTrans" cxnId="{22798D42-DDA9-4E16-9CE7-5F6D2CBE5386}">
      <dgm:prSet/>
      <dgm:spPr/>
      <dgm:t>
        <a:bodyPr/>
        <a:lstStyle/>
        <a:p>
          <a:endParaRPr lang="en-US"/>
        </a:p>
      </dgm:t>
    </dgm:pt>
    <dgm:pt modelId="{8175F1A5-EB82-46A9-964C-AD02A9E0CE1A}" type="sibTrans" cxnId="{22798D42-DDA9-4E16-9CE7-5F6D2CBE5386}">
      <dgm:prSet/>
      <dgm:spPr/>
      <dgm:t>
        <a:bodyPr/>
        <a:lstStyle/>
        <a:p>
          <a:endParaRPr lang="en-US"/>
        </a:p>
      </dgm:t>
    </dgm:pt>
    <dgm:pt modelId="{9A1CA91B-5EE0-46A4-8DAA-B2CBA0C1F29B}">
      <dgm:prSet/>
      <dgm:spPr/>
      <dgm:t>
        <a:bodyPr/>
        <a:lstStyle/>
        <a:p>
          <a:r>
            <a:rPr lang="en-US"/>
            <a:t>Claims Process </a:t>
          </a:r>
        </a:p>
      </dgm:t>
    </dgm:pt>
    <dgm:pt modelId="{2D646F4B-BB8C-49F4-8889-10690C02B8FF}" type="parTrans" cxnId="{92D9A866-AA93-4BE3-A52F-814EF6C111CF}">
      <dgm:prSet/>
      <dgm:spPr/>
      <dgm:t>
        <a:bodyPr/>
        <a:lstStyle/>
        <a:p>
          <a:endParaRPr lang="en-US"/>
        </a:p>
      </dgm:t>
    </dgm:pt>
    <dgm:pt modelId="{3B0385C2-C8AC-45DC-A543-0B4149A40109}" type="sibTrans" cxnId="{92D9A866-AA93-4BE3-A52F-814EF6C111CF}">
      <dgm:prSet/>
      <dgm:spPr/>
      <dgm:t>
        <a:bodyPr/>
        <a:lstStyle/>
        <a:p>
          <a:endParaRPr lang="en-US"/>
        </a:p>
      </dgm:t>
    </dgm:pt>
    <dgm:pt modelId="{0D1346F9-DE4D-4601-87E9-4C9BF4D8F5D5}">
      <dgm:prSet/>
      <dgm:spPr/>
      <dgm:t>
        <a:bodyPr/>
        <a:lstStyle/>
        <a:p>
          <a:r>
            <a:rPr lang="en-US"/>
            <a:t>Conclusion </a:t>
          </a:r>
        </a:p>
      </dgm:t>
    </dgm:pt>
    <dgm:pt modelId="{D9BF07E6-21F6-4C0C-8B8D-DCDE06DDDAA6}" type="parTrans" cxnId="{F7C2B716-DF05-40A5-A11D-53F0A37B5A5F}">
      <dgm:prSet/>
      <dgm:spPr/>
      <dgm:t>
        <a:bodyPr/>
        <a:lstStyle/>
        <a:p>
          <a:endParaRPr lang="en-US"/>
        </a:p>
      </dgm:t>
    </dgm:pt>
    <dgm:pt modelId="{8F7E536D-E5A6-49F1-B204-1CD78DF6B389}" type="sibTrans" cxnId="{F7C2B716-DF05-40A5-A11D-53F0A37B5A5F}">
      <dgm:prSet/>
      <dgm:spPr/>
      <dgm:t>
        <a:bodyPr/>
        <a:lstStyle/>
        <a:p>
          <a:endParaRPr lang="en-US"/>
        </a:p>
      </dgm:t>
    </dgm:pt>
    <dgm:pt modelId="{6CD36FA4-ACCB-4394-9E75-7281B8A91269}">
      <dgm:prSet/>
      <dgm:spPr/>
      <dgm:t>
        <a:bodyPr/>
        <a:lstStyle/>
        <a:p>
          <a:r>
            <a:rPr lang="en-US"/>
            <a:t>Q&amp;A Session</a:t>
          </a:r>
        </a:p>
      </dgm:t>
    </dgm:pt>
    <dgm:pt modelId="{D99F6B8B-C211-4FE0-AB67-E2CBC6C47ABD}" type="parTrans" cxnId="{C024743A-A229-4E3C-8ABF-1BEE352DFA6F}">
      <dgm:prSet/>
      <dgm:spPr/>
      <dgm:t>
        <a:bodyPr/>
        <a:lstStyle/>
        <a:p>
          <a:endParaRPr lang="en-US"/>
        </a:p>
      </dgm:t>
    </dgm:pt>
    <dgm:pt modelId="{FB9EFBB8-DC82-4466-A48E-21F837EDC33E}" type="sibTrans" cxnId="{C024743A-A229-4E3C-8ABF-1BEE352DFA6F}">
      <dgm:prSet/>
      <dgm:spPr/>
      <dgm:t>
        <a:bodyPr/>
        <a:lstStyle/>
        <a:p>
          <a:endParaRPr lang="en-US"/>
        </a:p>
      </dgm:t>
    </dgm:pt>
    <dgm:pt modelId="{CE5D48A6-556F-4E75-94DC-F1CDC0EEA896}" type="pres">
      <dgm:prSet presAssocID="{27535F53-4428-4B9B-86E1-C96AD6F9F8E6}" presName="linear" presStyleCnt="0">
        <dgm:presLayoutVars>
          <dgm:dir/>
          <dgm:animLvl val="lvl"/>
          <dgm:resizeHandles val="exact"/>
        </dgm:presLayoutVars>
      </dgm:prSet>
      <dgm:spPr/>
    </dgm:pt>
    <dgm:pt modelId="{C70EF181-053B-42BC-AC4C-D0D82E7A246C}" type="pres">
      <dgm:prSet presAssocID="{14797E27-8EF0-4246-BFAF-9F5070E1CE36}" presName="parentLin" presStyleCnt="0"/>
      <dgm:spPr/>
    </dgm:pt>
    <dgm:pt modelId="{FA04EC72-3119-41EE-B488-6D2EF0E2CF03}" type="pres">
      <dgm:prSet presAssocID="{14797E27-8EF0-4246-BFAF-9F5070E1CE36}" presName="parentLeftMargin" presStyleLbl="node1" presStyleIdx="0" presStyleCnt="6"/>
      <dgm:spPr/>
    </dgm:pt>
    <dgm:pt modelId="{72B73B69-B9A0-4952-B0AE-6FD58821F8DC}" type="pres">
      <dgm:prSet presAssocID="{14797E27-8EF0-4246-BFAF-9F5070E1CE36}" presName="parentText" presStyleLbl="node1" presStyleIdx="0" presStyleCnt="6">
        <dgm:presLayoutVars>
          <dgm:chMax val="0"/>
          <dgm:bulletEnabled val="1"/>
        </dgm:presLayoutVars>
      </dgm:prSet>
      <dgm:spPr/>
    </dgm:pt>
    <dgm:pt modelId="{B7FE4C49-4ACC-429D-BCC9-B3DBFBC8D3CA}" type="pres">
      <dgm:prSet presAssocID="{14797E27-8EF0-4246-BFAF-9F5070E1CE36}" presName="negativeSpace" presStyleCnt="0"/>
      <dgm:spPr/>
    </dgm:pt>
    <dgm:pt modelId="{1668D13E-F95D-4A31-BB47-C6A9FAC7DFBB}" type="pres">
      <dgm:prSet presAssocID="{14797E27-8EF0-4246-BFAF-9F5070E1CE36}" presName="childText" presStyleLbl="conFgAcc1" presStyleIdx="0" presStyleCnt="6">
        <dgm:presLayoutVars>
          <dgm:bulletEnabled val="1"/>
        </dgm:presLayoutVars>
      </dgm:prSet>
      <dgm:spPr/>
    </dgm:pt>
    <dgm:pt modelId="{B19341C1-A72C-4D9F-BA68-2F18459000B1}" type="pres">
      <dgm:prSet presAssocID="{462A673C-5A4B-42B1-A811-C529208CD998}" presName="spaceBetweenRectangles" presStyleCnt="0"/>
      <dgm:spPr/>
    </dgm:pt>
    <dgm:pt modelId="{F213D0BA-84ED-4981-979E-5CBB5FFA7F70}" type="pres">
      <dgm:prSet presAssocID="{4F552CE2-4AD9-47AC-918A-D4C83D45B635}" presName="parentLin" presStyleCnt="0"/>
      <dgm:spPr/>
    </dgm:pt>
    <dgm:pt modelId="{3043C312-52CD-4B33-95E2-17E7958A97C8}" type="pres">
      <dgm:prSet presAssocID="{4F552CE2-4AD9-47AC-918A-D4C83D45B635}" presName="parentLeftMargin" presStyleLbl="node1" presStyleIdx="0" presStyleCnt="6"/>
      <dgm:spPr/>
    </dgm:pt>
    <dgm:pt modelId="{E4357C1D-2154-4185-8EC6-5584B7233624}" type="pres">
      <dgm:prSet presAssocID="{4F552CE2-4AD9-47AC-918A-D4C83D45B635}" presName="parentText" presStyleLbl="node1" presStyleIdx="1" presStyleCnt="6">
        <dgm:presLayoutVars>
          <dgm:chMax val="0"/>
          <dgm:bulletEnabled val="1"/>
        </dgm:presLayoutVars>
      </dgm:prSet>
      <dgm:spPr/>
    </dgm:pt>
    <dgm:pt modelId="{D8D7E7E7-0720-4A41-9768-4B051C14EA23}" type="pres">
      <dgm:prSet presAssocID="{4F552CE2-4AD9-47AC-918A-D4C83D45B635}" presName="negativeSpace" presStyleCnt="0"/>
      <dgm:spPr/>
    </dgm:pt>
    <dgm:pt modelId="{27399F75-352F-4FFD-BB2B-DEE67349D94B}" type="pres">
      <dgm:prSet presAssocID="{4F552CE2-4AD9-47AC-918A-D4C83D45B635}" presName="childText" presStyleLbl="conFgAcc1" presStyleIdx="1" presStyleCnt="6">
        <dgm:presLayoutVars>
          <dgm:bulletEnabled val="1"/>
        </dgm:presLayoutVars>
      </dgm:prSet>
      <dgm:spPr/>
    </dgm:pt>
    <dgm:pt modelId="{E50B5CD3-DDDF-4862-A3EC-D94FAC0AB59D}" type="pres">
      <dgm:prSet presAssocID="{DCDFE35C-C53C-43F0-8B7C-0787B42B3EFE}" presName="spaceBetweenRectangles" presStyleCnt="0"/>
      <dgm:spPr/>
    </dgm:pt>
    <dgm:pt modelId="{2FC7F929-9260-44EC-A39F-9421304BEB81}" type="pres">
      <dgm:prSet presAssocID="{26F5944A-26B4-4859-B8E1-89BCECEECC25}" presName="parentLin" presStyleCnt="0"/>
      <dgm:spPr/>
    </dgm:pt>
    <dgm:pt modelId="{CC6CAE5B-0A54-4B5F-A946-8ABB6D29AAF3}" type="pres">
      <dgm:prSet presAssocID="{26F5944A-26B4-4859-B8E1-89BCECEECC25}" presName="parentLeftMargin" presStyleLbl="node1" presStyleIdx="1" presStyleCnt="6"/>
      <dgm:spPr/>
    </dgm:pt>
    <dgm:pt modelId="{196879C2-D576-4C97-8EFC-38A6860C28B9}" type="pres">
      <dgm:prSet presAssocID="{26F5944A-26B4-4859-B8E1-89BCECEECC25}" presName="parentText" presStyleLbl="node1" presStyleIdx="2" presStyleCnt="6">
        <dgm:presLayoutVars>
          <dgm:chMax val="0"/>
          <dgm:bulletEnabled val="1"/>
        </dgm:presLayoutVars>
      </dgm:prSet>
      <dgm:spPr/>
    </dgm:pt>
    <dgm:pt modelId="{C8A79E27-C7CD-4DBA-B5C3-912DCD423885}" type="pres">
      <dgm:prSet presAssocID="{26F5944A-26B4-4859-B8E1-89BCECEECC25}" presName="negativeSpace" presStyleCnt="0"/>
      <dgm:spPr/>
    </dgm:pt>
    <dgm:pt modelId="{B6E005F4-96A7-46BB-AFE6-60CDFB8C56AB}" type="pres">
      <dgm:prSet presAssocID="{26F5944A-26B4-4859-B8E1-89BCECEECC25}" presName="childText" presStyleLbl="conFgAcc1" presStyleIdx="2" presStyleCnt="6">
        <dgm:presLayoutVars>
          <dgm:bulletEnabled val="1"/>
        </dgm:presLayoutVars>
      </dgm:prSet>
      <dgm:spPr/>
    </dgm:pt>
    <dgm:pt modelId="{0864468C-F9AE-4C02-A780-36E4DAD5CB5B}" type="pres">
      <dgm:prSet presAssocID="{8175F1A5-EB82-46A9-964C-AD02A9E0CE1A}" presName="spaceBetweenRectangles" presStyleCnt="0"/>
      <dgm:spPr/>
    </dgm:pt>
    <dgm:pt modelId="{D2C669DB-DA4C-467E-A375-91BEBCCBBCAD}" type="pres">
      <dgm:prSet presAssocID="{9A1CA91B-5EE0-46A4-8DAA-B2CBA0C1F29B}" presName="parentLin" presStyleCnt="0"/>
      <dgm:spPr/>
    </dgm:pt>
    <dgm:pt modelId="{758B9680-9E13-44FE-9557-7AEA2E694E0E}" type="pres">
      <dgm:prSet presAssocID="{9A1CA91B-5EE0-46A4-8DAA-B2CBA0C1F29B}" presName="parentLeftMargin" presStyleLbl="node1" presStyleIdx="2" presStyleCnt="6"/>
      <dgm:spPr/>
    </dgm:pt>
    <dgm:pt modelId="{87B2B0D4-8A7B-4D56-957C-F6088603A4A3}" type="pres">
      <dgm:prSet presAssocID="{9A1CA91B-5EE0-46A4-8DAA-B2CBA0C1F29B}" presName="parentText" presStyleLbl="node1" presStyleIdx="3" presStyleCnt="6">
        <dgm:presLayoutVars>
          <dgm:chMax val="0"/>
          <dgm:bulletEnabled val="1"/>
        </dgm:presLayoutVars>
      </dgm:prSet>
      <dgm:spPr/>
    </dgm:pt>
    <dgm:pt modelId="{41DF57F8-062B-408E-BC2C-DE99BF0B6FA8}" type="pres">
      <dgm:prSet presAssocID="{9A1CA91B-5EE0-46A4-8DAA-B2CBA0C1F29B}" presName="negativeSpace" presStyleCnt="0"/>
      <dgm:spPr/>
    </dgm:pt>
    <dgm:pt modelId="{B98EE4F1-C411-437A-9E5B-05B06342EA95}" type="pres">
      <dgm:prSet presAssocID="{9A1CA91B-5EE0-46A4-8DAA-B2CBA0C1F29B}" presName="childText" presStyleLbl="conFgAcc1" presStyleIdx="3" presStyleCnt="6">
        <dgm:presLayoutVars>
          <dgm:bulletEnabled val="1"/>
        </dgm:presLayoutVars>
      </dgm:prSet>
      <dgm:spPr/>
    </dgm:pt>
    <dgm:pt modelId="{C03AFEF2-A40C-4626-85CC-E604E54D9B7B}" type="pres">
      <dgm:prSet presAssocID="{3B0385C2-C8AC-45DC-A543-0B4149A40109}" presName="spaceBetweenRectangles" presStyleCnt="0"/>
      <dgm:spPr/>
    </dgm:pt>
    <dgm:pt modelId="{D1581BEB-58EB-4192-ADB0-BCC6EE86CD30}" type="pres">
      <dgm:prSet presAssocID="{0D1346F9-DE4D-4601-87E9-4C9BF4D8F5D5}" presName="parentLin" presStyleCnt="0"/>
      <dgm:spPr/>
    </dgm:pt>
    <dgm:pt modelId="{9C953C0B-AE30-4FDA-ADE7-5DCCF7ED5843}" type="pres">
      <dgm:prSet presAssocID="{0D1346F9-DE4D-4601-87E9-4C9BF4D8F5D5}" presName="parentLeftMargin" presStyleLbl="node1" presStyleIdx="3" presStyleCnt="6"/>
      <dgm:spPr/>
    </dgm:pt>
    <dgm:pt modelId="{87A11BEC-0ACA-41FB-BE06-010FBAA7CADD}" type="pres">
      <dgm:prSet presAssocID="{0D1346F9-DE4D-4601-87E9-4C9BF4D8F5D5}" presName="parentText" presStyleLbl="node1" presStyleIdx="4" presStyleCnt="6">
        <dgm:presLayoutVars>
          <dgm:chMax val="0"/>
          <dgm:bulletEnabled val="1"/>
        </dgm:presLayoutVars>
      </dgm:prSet>
      <dgm:spPr/>
    </dgm:pt>
    <dgm:pt modelId="{B8D90A6D-5C4A-4EA0-9DC8-73A3DF59C8F2}" type="pres">
      <dgm:prSet presAssocID="{0D1346F9-DE4D-4601-87E9-4C9BF4D8F5D5}" presName="negativeSpace" presStyleCnt="0"/>
      <dgm:spPr/>
    </dgm:pt>
    <dgm:pt modelId="{878DA720-A8FA-4BDB-A992-40A076BE9E98}" type="pres">
      <dgm:prSet presAssocID="{0D1346F9-DE4D-4601-87E9-4C9BF4D8F5D5}" presName="childText" presStyleLbl="conFgAcc1" presStyleIdx="4" presStyleCnt="6">
        <dgm:presLayoutVars>
          <dgm:bulletEnabled val="1"/>
        </dgm:presLayoutVars>
      </dgm:prSet>
      <dgm:spPr/>
    </dgm:pt>
    <dgm:pt modelId="{D6C94EA1-8032-4227-96E1-C44FF3C6FD9D}" type="pres">
      <dgm:prSet presAssocID="{8F7E536D-E5A6-49F1-B204-1CD78DF6B389}" presName="spaceBetweenRectangles" presStyleCnt="0"/>
      <dgm:spPr/>
    </dgm:pt>
    <dgm:pt modelId="{5BB9A058-9797-43CE-9CD2-213D0F227018}" type="pres">
      <dgm:prSet presAssocID="{6CD36FA4-ACCB-4394-9E75-7281B8A91269}" presName="parentLin" presStyleCnt="0"/>
      <dgm:spPr/>
    </dgm:pt>
    <dgm:pt modelId="{E07897E5-D353-47EA-B5BE-9A6528CC62C0}" type="pres">
      <dgm:prSet presAssocID="{6CD36FA4-ACCB-4394-9E75-7281B8A91269}" presName="parentLeftMargin" presStyleLbl="node1" presStyleIdx="4" presStyleCnt="6"/>
      <dgm:spPr/>
    </dgm:pt>
    <dgm:pt modelId="{FAA234A3-2F2F-40D6-BFAE-DD69A02BCD2E}" type="pres">
      <dgm:prSet presAssocID="{6CD36FA4-ACCB-4394-9E75-7281B8A91269}" presName="parentText" presStyleLbl="node1" presStyleIdx="5" presStyleCnt="6">
        <dgm:presLayoutVars>
          <dgm:chMax val="0"/>
          <dgm:bulletEnabled val="1"/>
        </dgm:presLayoutVars>
      </dgm:prSet>
      <dgm:spPr/>
    </dgm:pt>
    <dgm:pt modelId="{564A04C0-5693-4713-8D73-BA97BF40841A}" type="pres">
      <dgm:prSet presAssocID="{6CD36FA4-ACCB-4394-9E75-7281B8A91269}" presName="negativeSpace" presStyleCnt="0"/>
      <dgm:spPr/>
    </dgm:pt>
    <dgm:pt modelId="{D60C1244-A052-47FF-B799-3E4EC86A62E0}" type="pres">
      <dgm:prSet presAssocID="{6CD36FA4-ACCB-4394-9E75-7281B8A91269}" presName="childText" presStyleLbl="conFgAcc1" presStyleIdx="5" presStyleCnt="6">
        <dgm:presLayoutVars>
          <dgm:bulletEnabled val="1"/>
        </dgm:presLayoutVars>
      </dgm:prSet>
      <dgm:spPr/>
    </dgm:pt>
  </dgm:ptLst>
  <dgm:cxnLst>
    <dgm:cxn modelId="{48E3EE05-81EF-46C5-AC99-96FF78143EB4}" type="presOf" srcId="{0D1346F9-DE4D-4601-87E9-4C9BF4D8F5D5}" destId="{87A11BEC-0ACA-41FB-BE06-010FBAA7CADD}" srcOrd="1" destOrd="0" presId="urn:microsoft.com/office/officeart/2005/8/layout/list1"/>
    <dgm:cxn modelId="{53584808-AD54-4FEC-9F48-CCE574897C8C}" srcId="{27535F53-4428-4B9B-86E1-C96AD6F9F8E6}" destId="{14797E27-8EF0-4246-BFAF-9F5070E1CE36}" srcOrd="0" destOrd="0" parTransId="{E69D65AF-BCF5-4C32-B3D8-58AB53980AD5}" sibTransId="{462A673C-5A4B-42B1-A811-C529208CD998}"/>
    <dgm:cxn modelId="{F7C2B716-DF05-40A5-A11D-53F0A37B5A5F}" srcId="{27535F53-4428-4B9B-86E1-C96AD6F9F8E6}" destId="{0D1346F9-DE4D-4601-87E9-4C9BF4D8F5D5}" srcOrd="4" destOrd="0" parTransId="{D9BF07E6-21F6-4C0C-8B8D-DCDE06DDDAA6}" sibTransId="{8F7E536D-E5A6-49F1-B204-1CD78DF6B389}"/>
    <dgm:cxn modelId="{C024743A-A229-4E3C-8ABF-1BEE352DFA6F}" srcId="{27535F53-4428-4B9B-86E1-C96AD6F9F8E6}" destId="{6CD36FA4-ACCB-4394-9E75-7281B8A91269}" srcOrd="5" destOrd="0" parTransId="{D99F6B8B-C211-4FE0-AB67-E2CBC6C47ABD}" sibTransId="{FB9EFBB8-DC82-4466-A48E-21F837EDC33E}"/>
    <dgm:cxn modelId="{6791BD61-6F5D-490F-829F-01BD5B1AA92C}" type="presOf" srcId="{4F552CE2-4AD9-47AC-918A-D4C83D45B635}" destId="{E4357C1D-2154-4185-8EC6-5584B7233624}" srcOrd="1" destOrd="0" presId="urn:microsoft.com/office/officeart/2005/8/layout/list1"/>
    <dgm:cxn modelId="{22798D42-DDA9-4E16-9CE7-5F6D2CBE5386}" srcId="{27535F53-4428-4B9B-86E1-C96AD6F9F8E6}" destId="{26F5944A-26B4-4859-B8E1-89BCECEECC25}" srcOrd="2" destOrd="0" parTransId="{A9815ABD-BF95-4718-BC71-0659EDD8920D}" sibTransId="{8175F1A5-EB82-46A9-964C-AD02A9E0CE1A}"/>
    <dgm:cxn modelId="{CA2C8863-EFCB-460D-A01A-3C6F75EA7A52}" type="presOf" srcId="{6CD36FA4-ACCB-4394-9E75-7281B8A91269}" destId="{FAA234A3-2F2F-40D6-BFAE-DD69A02BCD2E}" srcOrd="1" destOrd="0" presId="urn:microsoft.com/office/officeart/2005/8/layout/list1"/>
    <dgm:cxn modelId="{92D9A866-AA93-4BE3-A52F-814EF6C111CF}" srcId="{27535F53-4428-4B9B-86E1-C96AD6F9F8E6}" destId="{9A1CA91B-5EE0-46A4-8DAA-B2CBA0C1F29B}" srcOrd="3" destOrd="0" parTransId="{2D646F4B-BB8C-49F4-8889-10690C02B8FF}" sibTransId="{3B0385C2-C8AC-45DC-A543-0B4149A40109}"/>
    <dgm:cxn modelId="{9B0CA470-BF19-41F5-AFA8-4E5FD7DCB7AE}" srcId="{27535F53-4428-4B9B-86E1-C96AD6F9F8E6}" destId="{4F552CE2-4AD9-47AC-918A-D4C83D45B635}" srcOrd="1" destOrd="0" parTransId="{284A2E4B-F683-447B-9B63-497D5C7AB6E1}" sibTransId="{DCDFE35C-C53C-43F0-8B7C-0787B42B3EFE}"/>
    <dgm:cxn modelId="{6DC6457B-748C-4550-9AE9-4BC5B4C51E59}" type="presOf" srcId="{26F5944A-26B4-4859-B8E1-89BCECEECC25}" destId="{CC6CAE5B-0A54-4B5F-A946-8ABB6D29AAF3}" srcOrd="0" destOrd="0" presId="urn:microsoft.com/office/officeart/2005/8/layout/list1"/>
    <dgm:cxn modelId="{B50EFAA0-F9CF-4FA7-B578-5279D86D6B41}" type="presOf" srcId="{6CD36FA4-ACCB-4394-9E75-7281B8A91269}" destId="{E07897E5-D353-47EA-B5BE-9A6528CC62C0}" srcOrd="0" destOrd="0" presId="urn:microsoft.com/office/officeart/2005/8/layout/list1"/>
    <dgm:cxn modelId="{27F2C4A1-337B-45A5-A05F-76C8F604629D}" type="presOf" srcId="{0D1346F9-DE4D-4601-87E9-4C9BF4D8F5D5}" destId="{9C953C0B-AE30-4FDA-ADE7-5DCCF7ED5843}" srcOrd="0" destOrd="0" presId="urn:microsoft.com/office/officeart/2005/8/layout/list1"/>
    <dgm:cxn modelId="{77BF6DB5-3BB9-4DF1-9E5E-403E84368B8C}" type="presOf" srcId="{4F552CE2-4AD9-47AC-918A-D4C83D45B635}" destId="{3043C312-52CD-4B33-95E2-17E7958A97C8}" srcOrd="0" destOrd="0" presId="urn:microsoft.com/office/officeart/2005/8/layout/list1"/>
    <dgm:cxn modelId="{005432B8-E6F2-4291-A509-83ABA026B8FB}" type="presOf" srcId="{9A1CA91B-5EE0-46A4-8DAA-B2CBA0C1F29B}" destId="{758B9680-9E13-44FE-9557-7AEA2E694E0E}" srcOrd="0" destOrd="0" presId="urn:microsoft.com/office/officeart/2005/8/layout/list1"/>
    <dgm:cxn modelId="{3ADA5CC5-A647-496D-9B6C-136E5A7091FA}" type="presOf" srcId="{9A1CA91B-5EE0-46A4-8DAA-B2CBA0C1F29B}" destId="{87B2B0D4-8A7B-4D56-957C-F6088603A4A3}" srcOrd="1" destOrd="0" presId="urn:microsoft.com/office/officeart/2005/8/layout/list1"/>
    <dgm:cxn modelId="{38AEFDC9-0EB9-43D5-B38E-CBA2E9260D8A}" type="presOf" srcId="{14797E27-8EF0-4246-BFAF-9F5070E1CE36}" destId="{FA04EC72-3119-41EE-B488-6D2EF0E2CF03}" srcOrd="0" destOrd="0" presId="urn:microsoft.com/office/officeart/2005/8/layout/list1"/>
    <dgm:cxn modelId="{B1AC63DD-F23D-4266-8772-22EDDC6F430D}" type="presOf" srcId="{27535F53-4428-4B9B-86E1-C96AD6F9F8E6}" destId="{CE5D48A6-556F-4E75-94DC-F1CDC0EEA896}" srcOrd="0" destOrd="0" presId="urn:microsoft.com/office/officeart/2005/8/layout/list1"/>
    <dgm:cxn modelId="{5FA063F9-2585-41DC-AFD9-AE481BFC8D75}" type="presOf" srcId="{14797E27-8EF0-4246-BFAF-9F5070E1CE36}" destId="{72B73B69-B9A0-4952-B0AE-6FD58821F8DC}" srcOrd="1" destOrd="0" presId="urn:microsoft.com/office/officeart/2005/8/layout/list1"/>
    <dgm:cxn modelId="{1C22BFFB-E075-492C-B5DF-E0369A6A053C}" type="presOf" srcId="{26F5944A-26B4-4859-B8E1-89BCECEECC25}" destId="{196879C2-D576-4C97-8EFC-38A6860C28B9}" srcOrd="1" destOrd="0" presId="urn:microsoft.com/office/officeart/2005/8/layout/list1"/>
    <dgm:cxn modelId="{731DE16C-9807-4C5A-9493-A9DBBE8C2742}" type="presParOf" srcId="{CE5D48A6-556F-4E75-94DC-F1CDC0EEA896}" destId="{C70EF181-053B-42BC-AC4C-D0D82E7A246C}" srcOrd="0" destOrd="0" presId="urn:microsoft.com/office/officeart/2005/8/layout/list1"/>
    <dgm:cxn modelId="{1D6AE68C-C6CF-4E10-91F2-06B7F9CE4039}" type="presParOf" srcId="{C70EF181-053B-42BC-AC4C-D0D82E7A246C}" destId="{FA04EC72-3119-41EE-B488-6D2EF0E2CF03}" srcOrd="0" destOrd="0" presId="urn:microsoft.com/office/officeart/2005/8/layout/list1"/>
    <dgm:cxn modelId="{12FA0BAE-B96F-4A0D-9FE8-CF795751F6C5}" type="presParOf" srcId="{C70EF181-053B-42BC-AC4C-D0D82E7A246C}" destId="{72B73B69-B9A0-4952-B0AE-6FD58821F8DC}" srcOrd="1" destOrd="0" presId="urn:microsoft.com/office/officeart/2005/8/layout/list1"/>
    <dgm:cxn modelId="{52B16952-0807-40B5-9A3A-01CA027C052F}" type="presParOf" srcId="{CE5D48A6-556F-4E75-94DC-F1CDC0EEA896}" destId="{B7FE4C49-4ACC-429D-BCC9-B3DBFBC8D3CA}" srcOrd="1" destOrd="0" presId="urn:microsoft.com/office/officeart/2005/8/layout/list1"/>
    <dgm:cxn modelId="{CF886CB1-E8DC-4915-8593-4AE532840175}" type="presParOf" srcId="{CE5D48A6-556F-4E75-94DC-F1CDC0EEA896}" destId="{1668D13E-F95D-4A31-BB47-C6A9FAC7DFBB}" srcOrd="2" destOrd="0" presId="urn:microsoft.com/office/officeart/2005/8/layout/list1"/>
    <dgm:cxn modelId="{70209BB9-74FB-4E45-8F7C-C0FAE0F92F6B}" type="presParOf" srcId="{CE5D48A6-556F-4E75-94DC-F1CDC0EEA896}" destId="{B19341C1-A72C-4D9F-BA68-2F18459000B1}" srcOrd="3" destOrd="0" presId="urn:microsoft.com/office/officeart/2005/8/layout/list1"/>
    <dgm:cxn modelId="{03A44C9C-CC5E-4130-B932-8D0639D71E5E}" type="presParOf" srcId="{CE5D48A6-556F-4E75-94DC-F1CDC0EEA896}" destId="{F213D0BA-84ED-4981-979E-5CBB5FFA7F70}" srcOrd="4" destOrd="0" presId="urn:microsoft.com/office/officeart/2005/8/layout/list1"/>
    <dgm:cxn modelId="{9F2DD1F9-0F58-43A8-9FA4-0252E2BBAA1A}" type="presParOf" srcId="{F213D0BA-84ED-4981-979E-5CBB5FFA7F70}" destId="{3043C312-52CD-4B33-95E2-17E7958A97C8}" srcOrd="0" destOrd="0" presId="urn:microsoft.com/office/officeart/2005/8/layout/list1"/>
    <dgm:cxn modelId="{544A7153-B963-45AA-9143-A6CE14A52E21}" type="presParOf" srcId="{F213D0BA-84ED-4981-979E-5CBB5FFA7F70}" destId="{E4357C1D-2154-4185-8EC6-5584B7233624}" srcOrd="1" destOrd="0" presId="urn:microsoft.com/office/officeart/2005/8/layout/list1"/>
    <dgm:cxn modelId="{BEA248C2-BDC1-491C-A03E-C949454FBFC7}" type="presParOf" srcId="{CE5D48A6-556F-4E75-94DC-F1CDC0EEA896}" destId="{D8D7E7E7-0720-4A41-9768-4B051C14EA23}" srcOrd="5" destOrd="0" presId="urn:microsoft.com/office/officeart/2005/8/layout/list1"/>
    <dgm:cxn modelId="{C059C610-584B-461A-A6E5-F219428868FC}" type="presParOf" srcId="{CE5D48A6-556F-4E75-94DC-F1CDC0EEA896}" destId="{27399F75-352F-4FFD-BB2B-DEE67349D94B}" srcOrd="6" destOrd="0" presId="urn:microsoft.com/office/officeart/2005/8/layout/list1"/>
    <dgm:cxn modelId="{5C527472-890F-410C-BAFF-85A06924BAAD}" type="presParOf" srcId="{CE5D48A6-556F-4E75-94DC-F1CDC0EEA896}" destId="{E50B5CD3-DDDF-4862-A3EC-D94FAC0AB59D}" srcOrd="7" destOrd="0" presId="urn:microsoft.com/office/officeart/2005/8/layout/list1"/>
    <dgm:cxn modelId="{09184D30-62B7-4FB0-B1A5-EEE51C770009}" type="presParOf" srcId="{CE5D48A6-556F-4E75-94DC-F1CDC0EEA896}" destId="{2FC7F929-9260-44EC-A39F-9421304BEB81}" srcOrd="8" destOrd="0" presId="urn:microsoft.com/office/officeart/2005/8/layout/list1"/>
    <dgm:cxn modelId="{D2D3EABF-31FB-46C3-8625-051852B6E26A}" type="presParOf" srcId="{2FC7F929-9260-44EC-A39F-9421304BEB81}" destId="{CC6CAE5B-0A54-4B5F-A946-8ABB6D29AAF3}" srcOrd="0" destOrd="0" presId="urn:microsoft.com/office/officeart/2005/8/layout/list1"/>
    <dgm:cxn modelId="{954AA265-CAF3-4630-B257-4900E1D433D1}" type="presParOf" srcId="{2FC7F929-9260-44EC-A39F-9421304BEB81}" destId="{196879C2-D576-4C97-8EFC-38A6860C28B9}" srcOrd="1" destOrd="0" presId="urn:microsoft.com/office/officeart/2005/8/layout/list1"/>
    <dgm:cxn modelId="{6D886AB9-72CD-4BF9-BB69-5D3321024DAB}" type="presParOf" srcId="{CE5D48A6-556F-4E75-94DC-F1CDC0EEA896}" destId="{C8A79E27-C7CD-4DBA-B5C3-912DCD423885}" srcOrd="9" destOrd="0" presId="urn:microsoft.com/office/officeart/2005/8/layout/list1"/>
    <dgm:cxn modelId="{37D24EEB-B498-43B7-BCC9-A585AEBDA957}" type="presParOf" srcId="{CE5D48A6-556F-4E75-94DC-F1CDC0EEA896}" destId="{B6E005F4-96A7-46BB-AFE6-60CDFB8C56AB}" srcOrd="10" destOrd="0" presId="urn:microsoft.com/office/officeart/2005/8/layout/list1"/>
    <dgm:cxn modelId="{C87F3C8E-DBF4-473E-966E-FA4D472AC6A2}" type="presParOf" srcId="{CE5D48A6-556F-4E75-94DC-F1CDC0EEA896}" destId="{0864468C-F9AE-4C02-A780-36E4DAD5CB5B}" srcOrd="11" destOrd="0" presId="urn:microsoft.com/office/officeart/2005/8/layout/list1"/>
    <dgm:cxn modelId="{793B6405-2DB4-4CEA-8073-90CAACB6A22D}" type="presParOf" srcId="{CE5D48A6-556F-4E75-94DC-F1CDC0EEA896}" destId="{D2C669DB-DA4C-467E-A375-91BEBCCBBCAD}" srcOrd="12" destOrd="0" presId="urn:microsoft.com/office/officeart/2005/8/layout/list1"/>
    <dgm:cxn modelId="{9809C8CE-9B88-4725-8991-3BDDDB41339C}" type="presParOf" srcId="{D2C669DB-DA4C-467E-A375-91BEBCCBBCAD}" destId="{758B9680-9E13-44FE-9557-7AEA2E694E0E}" srcOrd="0" destOrd="0" presId="urn:microsoft.com/office/officeart/2005/8/layout/list1"/>
    <dgm:cxn modelId="{C4F5149B-B80D-4CC7-BFE7-BE14D3CE8A70}" type="presParOf" srcId="{D2C669DB-DA4C-467E-A375-91BEBCCBBCAD}" destId="{87B2B0D4-8A7B-4D56-957C-F6088603A4A3}" srcOrd="1" destOrd="0" presId="urn:microsoft.com/office/officeart/2005/8/layout/list1"/>
    <dgm:cxn modelId="{E29323EB-5DEA-41D6-B98A-6F9A12522747}" type="presParOf" srcId="{CE5D48A6-556F-4E75-94DC-F1CDC0EEA896}" destId="{41DF57F8-062B-408E-BC2C-DE99BF0B6FA8}" srcOrd="13" destOrd="0" presId="urn:microsoft.com/office/officeart/2005/8/layout/list1"/>
    <dgm:cxn modelId="{C47DB165-4A85-4075-B537-39E62D2512C8}" type="presParOf" srcId="{CE5D48A6-556F-4E75-94DC-F1CDC0EEA896}" destId="{B98EE4F1-C411-437A-9E5B-05B06342EA95}" srcOrd="14" destOrd="0" presId="urn:microsoft.com/office/officeart/2005/8/layout/list1"/>
    <dgm:cxn modelId="{BE98B6E4-0ED7-4D36-8413-914110F531B9}" type="presParOf" srcId="{CE5D48A6-556F-4E75-94DC-F1CDC0EEA896}" destId="{C03AFEF2-A40C-4626-85CC-E604E54D9B7B}" srcOrd="15" destOrd="0" presId="urn:microsoft.com/office/officeart/2005/8/layout/list1"/>
    <dgm:cxn modelId="{58DBB4BC-C5EF-46DB-A823-D7608BCC72E1}" type="presParOf" srcId="{CE5D48A6-556F-4E75-94DC-F1CDC0EEA896}" destId="{D1581BEB-58EB-4192-ADB0-BCC6EE86CD30}" srcOrd="16" destOrd="0" presId="urn:microsoft.com/office/officeart/2005/8/layout/list1"/>
    <dgm:cxn modelId="{0B5D6523-A5A3-4F9E-A29E-358E98D7F328}" type="presParOf" srcId="{D1581BEB-58EB-4192-ADB0-BCC6EE86CD30}" destId="{9C953C0B-AE30-4FDA-ADE7-5DCCF7ED5843}" srcOrd="0" destOrd="0" presId="urn:microsoft.com/office/officeart/2005/8/layout/list1"/>
    <dgm:cxn modelId="{61C4C139-D6F5-413E-A601-A3F36381985F}" type="presParOf" srcId="{D1581BEB-58EB-4192-ADB0-BCC6EE86CD30}" destId="{87A11BEC-0ACA-41FB-BE06-010FBAA7CADD}" srcOrd="1" destOrd="0" presId="urn:microsoft.com/office/officeart/2005/8/layout/list1"/>
    <dgm:cxn modelId="{166EE4B3-A453-496C-8DA7-B7705FF6D09D}" type="presParOf" srcId="{CE5D48A6-556F-4E75-94DC-F1CDC0EEA896}" destId="{B8D90A6D-5C4A-4EA0-9DC8-73A3DF59C8F2}" srcOrd="17" destOrd="0" presId="urn:microsoft.com/office/officeart/2005/8/layout/list1"/>
    <dgm:cxn modelId="{9230C703-E2BE-4331-B435-44432232D9F2}" type="presParOf" srcId="{CE5D48A6-556F-4E75-94DC-F1CDC0EEA896}" destId="{878DA720-A8FA-4BDB-A992-40A076BE9E98}" srcOrd="18" destOrd="0" presId="urn:microsoft.com/office/officeart/2005/8/layout/list1"/>
    <dgm:cxn modelId="{38032EBC-AACC-4A52-ADAB-9A910B81BDC4}" type="presParOf" srcId="{CE5D48A6-556F-4E75-94DC-F1CDC0EEA896}" destId="{D6C94EA1-8032-4227-96E1-C44FF3C6FD9D}" srcOrd="19" destOrd="0" presId="urn:microsoft.com/office/officeart/2005/8/layout/list1"/>
    <dgm:cxn modelId="{6D3F9419-6D97-4718-A645-FE1FFAE0EFC4}" type="presParOf" srcId="{CE5D48A6-556F-4E75-94DC-F1CDC0EEA896}" destId="{5BB9A058-9797-43CE-9CD2-213D0F227018}" srcOrd="20" destOrd="0" presId="urn:microsoft.com/office/officeart/2005/8/layout/list1"/>
    <dgm:cxn modelId="{5033915A-1B32-4909-9415-137A3B6E683C}" type="presParOf" srcId="{5BB9A058-9797-43CE-9CD2-213D0F227018}" destId="{E07897E5-D353-47EA-B5BE-9A6528CC62C0}" srcOrd="0" destOrd="0" presId="urn:microsoft.com/office/officeart/2005/8/layout/list1"/>
    <dgm:cxn modelId="{03333919-A868-472C-9479-C31C7D8C15C9}" type="presParOf" srcId="{5BB9A058-9797-43CE-9CD2-213D0F227018}" destId="{FAA234A3-2F2F-40D6-BFAE-DD69A02BCD2E}" srcOrd="1" destOrd="0" presId="urn:microsoft.com/office/officeart/2005/8/layout/list1"/>
    <dgm:cxn modelId="{B63BDD26-7E4C-44C3-AC23-944CEEA74903}" type="presParOf" srcId="{CE5D48A6-556F-4E75-94DC-F1CDC0EEA896}" destId="{564A04C0-5693-4713-8D73-BA97BF40841A}" srcOrd="21" destOrd="0" presId="urn:microsoft.com/office/officeart/2005/8/layout/list1"/>
    <dgm:cxn modelId="{9E32C1D8-9766-41D7-B401-8043FDDAB351}" type="presParOf" srcId="{CE5D48A6-556F-4E75-94DC-F1CDC0EEA896}" destId="{D60C1244-A052-47FF-B799-3E4EC86A62E0}"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B7FC5A-B452-4C9F-A611-2963EDB891E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0236E46-3AC3-43A9-831F-ED15742ECA85}">
      <dgm:prSet/>
      <dgm:spPr/>
      <dgm:t>
        <a:bodyPr/>
        <a:lstStyle/>
        <a:p>
          <a:r>
            <a:rPr lang="en-US" baseline="0"/>
            <a:t>Record retention</a:t>
          </a:r>
          <a:endParaRPr lang="en-US"/>
        </a:p>
      </dgm:t>
    </dgm:pt>
    <dgm:pt modelId="{13E17A8E-0DA9-4C77-A9A8-1774A8319981}" type="parTrans" cxnId="{0923027F-182A-4BE3-BC72-A579CE425E93}">
      <dgm:prSet/>
      <dgm:spPr/>
      <dgm:t>
        <a:bodyPr/>
        <a:lstStyle/>
        <a:p>
          <a:endParaRPr lang="en-US"/>
        </a:p>
      </dgm:t>
    </dgm:pt>
    <dgm:pt modelId="{90A37A42-3567-47E4-9D4A-E0C1DEE8EB0A}" type="sibTrans" cxnId="{0923027F-182A-4BE3-BC72-A579CE425E93}">
      <dgm:prSet/>
      <dgm:spPr/>
      <dgm:t>
        <a:bodyPr/>
        <a:lstStyle/>
        <a:p>
          <a:endParaRPr lang="en-US"/>
        </a:p>
      </dgm:t>
    </dgm:pt>
    <dgm:pt modelId="{7F45F59F-9970-4E13-B919-E6DA415891AD}">
      <dgm:prSet/>
      <dgm:spPr/>
      <dgm:t>
        <a:bodyPr/>
        <a:lstStyle/>
        <a:p>
          <a:r>
            <a:rPr lang="en-US" baseline="0"/>
            <a:t>Please keep a copy of your submitted claim sheet for future audit purposes.</a:t>
          </a:r>
          <a:endParaRPr lang="en-US"/>
        </a:p>
      </dgm:t>
    </dgm:pt>
    <dgm:pt modelId="{AFB63B0D-6CA9-47EF-A1B8-5EE077022E5B}" type="parTrans" cxnId="{650F3AE5-0871-4F77-92A9-8C98014168B2}">
      <dgm:prSet/>
      <dgm:spPr/>
      <dgm:t>
        <a:bodyPr/>
        <a:lstStyle/>
        <a:p>
          <a:endParaRPr lang="en-US"/>
        </a:p>
      </dgm:t>
    </dgm:pt>
    <dgm:pt modelId="{E0B79604-F813-4C4C-A263-BD1F453F8FC9}" type="sibTrans" cxnId="{650F3AE5-0871-4F77-92A9-8C98014168B2}">
      <dgm:prSet/>
      <dgm:spPr/>
      <dgm:t>
        <a:bodyPr/>
        <a:lstStyle/>
        <a:p>
          <a:endParaRPr lang="en-US"/>
        </a:p>
      </dgm:t>
    </dgm:pt>
    <dgm:pt modelId="{A98B1E32-BDDE-424A-8E7F-0FF4DF586A98}">
      <dgm:prSet/>
      <dgm:spPr/>
      <dgm:t>
        <a:bodyPr/>
        <a:lstStyle/>
        <a:p>
          <a:r>
            <a:rPr lang="en-US"/>
            <a:t>C</a:t>
          </a:r>
          <a:r>
            <a:rPr lang="en-US" baseline="0"/>
            <a:t>onsistent email communication </a:t>
          </a:r>
          <a:endParaRPr lang="en-US"/>
        </a:p>
      </dgm:t>
    </dgm:pt>
    <dgm:pt modelId="{F0FD62C9-F27D-4C67-897D-551C65155324}" type="parTrans" cxnId="{0652998C-835B-4D44-A545-F4F83F235A88}">
      <dgm:prSet/>
      <dgm:spPr/>
      <dgm:t>
        <a:bodyPr/>
        <a:lstStyle/>
        <a:p>
          <a:endParaRPr lang="en-US"/>
        </a:p>
      </dgm:t>
    </dgm:pt>
    <dgm:pt modelId="{E2E80D0B-1DB0-4A8E-804F-3132DC805716}" type="sibTrans" cxnId="{0652998C-835B-4D44-A545-F4F83F235A88}">
      <dgm:prSet/>
      <dgm:spPr/>
      <dgm:t>
        <a:bodyPr/>
        <a:lstStyle/>
        <a:p>
          <a:endParaRPr lang="en-US"/>
        </a:p>
      </dgm:t>
    </dgm:pt>
    <dgm:pt modelId="{3893143E-FA0D-448E-978F-3A523BE04A28}">
      <dgm:prSet/>
      <dgm:spPr/>
      <dgm:t>
        <a:bodyPr/>
        <a:lstStyle/>
        <a:p>
          <a:r>
            <a:rPr lang="en-US" baseline="0" dirty="0"/>
            <a:t>Deficient</a:t>
          </a:r>
          <a:r>
            <a:rPr lang="en-US" dirty="0"/>
            <a:t>, </a:t>
          </a:r>
          <a:r>
            <a:rPr lang="en-US" baseline="0" dirty="0"/>
            <a:t>Rejected,</a:t>
          </a:r>
          <a:r>
            <a:rPr lang="en-US" dirty="0"/>
            <a:t> or</a:t>
          </a:r>
          <a:r>
            <a:rPr lang="en-US" baseline="0" dirty="0"/>
            <a:t> </a:t>
          </a:r>
          <a:r>
            <a:rPr lang="en-US" dirty="0"/>
            <a:t>A</a:t>
          </a:r>
          <a:r>
            <a:rPr lang="en-US" baseline="0" dirty="0"/>
            <a:t>pproved letters.</a:t>
          </a:r>
          <a:endParaRPr lang="en-US" dirty="0"/>
        </a:p>
      </dgm:t>
    </dgm:pt>
    <dgm:pt modelId="{CC18E606-DBE5-4DC0-821F-49BEFD0FEC25}" type="parTrans" cxnId="{66B64268-55F5-472B-B690-3F5CF1742AA7}">
      <dgm:prSet/>
      <dgm:spPr/>
      <dgm:t>
        <a:bodyPr/>
        <a:lstStyle/>
        <a:p>
          <a:endParaRPr lang="en-US"/>
        </a:p>
      </dgm:t>
    </dgm:pt>
    <dgm:pt modelId="{9FC574FD-1F5B-467B-AD48-C782A28902B4}" type="sibTrans" cxnId="{66B64268-55F5-472B-B690-3F5CF1742AA7}">
      <dgm:prSet/>
      <dgm:spPr/>
      <dgm:t>
        <a:bodyPr/>
        <a:lstStyle/>
        <a:p>
          <a:endParaRPr lang="en-US"/>
        </a:p>
      </dgm:t>
    </dgm:pt>
    <dgm:pt modelId="{CE6910D9-9EDC-4C03-9243-618B4B0993DD}">
      <dgm:prSet/>
      <dgm:spPr/>
      <dgm:t>
        <a:bodyPr/>
        <a:lstStyle/>
        <a:p>
          <a:r>
            <a:rPr lang="en-US"/>
            <a:t>E</a:t>
          </a:r>
          <a:r>
            <a:rPr lang="en-US" baseline="0"/>
            <a:t>nsure correct claim totals </a:t>
          </a:r>
          <a:endParaRPr lang="en-US"/>
        </a:p>
      </dgm:t>
    </dgm:pt>
    <dgm:pt modelId="{AC07CB15-5600-49F5-AE4B-AC5950F9ABC7}" type="parTrans" cxnId="{C6C892BA-A0F5-4260-B009-5630ADB062B3}">
      <dgm:prSet/>
      <dgm:spPr/>
      <dgm:t>
        <a:bodyPr/>
        <a:lstStyle/>
        <a:p>
          <a:endParaRPr lang="en-US"/>
        </a:p>
      </dgm:t>
    </dgm:pt>
    <dgm:pt modelId="{90E9B382-A3BF-4D76-AF23-D94779E7D67E}" type="sibTrans" cxnId="{C6C892BA-A0F5-4260-B009-5630ADB062B3}">
      <dgm:prSet/>
      <dgm:spPr/>
      <dgm:t>
        <a:bodyPr/>
        <a:lstStyle/>
        <a:p>
          <a:endParaRPr lang="en-US"/>
        </a:p>
      </dgm:t>
    </dgm:pt>
    <dgm:pt modelId="{85F11E90-C8F7-43E0-8E74-BE2EE9630CD6}">
      <dgm:prSet/>
      <dgm:spPr/>
      <dgm:t>
        <a:bodyPr/>
        <a:lstStyle/>
        <a:p>
          <a:r>
            <a:rPr lang="en-US" baseline="0"/>
            <a:t>After you have corrected all system generated errors, please double check that the total claim amount is correct.</a:t>
          </a:r>
          <a:endParaRPr lang="en-US"/>
        </a:p>
      </dgm:t>
    </dgm:pt>
    <dgm:pt modelId="{EE9093CB-B5EA-48EB-94C5-E895A68357F8}" type="parTrans" cxnId="{3057ED08-67DD-4B1B-9225-8EE1BE674D4F}">
      <dgm:prSet/>
      <dgm:spPr/>
      <dgm:t>
        <a:bodyPr/>
        <a:lstStyle/>
        <a:p>
          <a:endParaRPr lang="en-US"/>
        </a:p>
      </dgm:t>
    </dgm:pt>
    <dgm:pt modelId="{0E837B8C-5852-448E-9531-363A400AB3F9}" type="sibTrans" cxnId="{3057ED08-67DD-4B1B-9225-8EE1BE674D4F}">
      <dgm:prSet/>
      <dgm:spPr/>
      <dgm:t>
        <a:bodyPr/>
        <a:lstStyle/>
        <a:p>
          <a:endParaRPr lang="en-US"/>
        </a:p>
      </dgm:t>
    </dgm:pt>
    <dgm:pt modelId="{6684D68E-2E6C-4F4A-9A5A-F98AAA575831}">
      <dgm:prSet/>
      <dgm:spPr/>
      <dgm:t>
        <a:bodyPr/>
        <a:lstStyle/>
        <a:p>
          <a:r>
            <a:rPr lang="en-US"/>
            <a:t>C</a:t>
          </a:r>
          <a:r>
            <a:rPr lang="en-US" baseline="0"/>
            <a:t>onsider final formatting. </a:t>
          </a:r>
          <a:endParaRPr lang="en-US"/>
        </a:p>
      </dgm:t>
    </dgm:pt>
    <dgm:pt modelId="{A996B303-4D43-4FD9-ABF9-665890DC80CE}" type="parTrans" cxnId="{6B47CA06-CF79-4905-AB33-0DD2DC3D075C}">
      <dgm:prSet/>
      <dgm:spPr/>
      <dgm:t>
        <a:bodyPr/>
        <a:lstStyle/>
        <a:p>
          <a:endParaRPr lang="en-US"/>
        </a:p>
      </dgm:t>
    </dgm:pt>
    <dgm:pt modelId="{9A70CE70-3323-4B1A-AA67-26A9C591A0FB}" type="sibTrans" cxnId="{6B47CA06-CF79-4905-AB33-0DD2DC3D075C}">
      <dgm:prSet/>
      <dgm:spPr/>
      <dgm:t>
        <a:bodyPr/>
        <a:lstStyle/>
        <a:p>
          <a:endParaRPr lang="en-US"/>
        </a:p>
      </dgm:t>
    </dgm:pt>
    <dgm:pt modelId="{0D61A4B2-8AD2-40A0-8A94-08BCF03A49F7}">
      <dgm:prSet/>
      <dgm:spPr/>
      <dgm:t>
        <a:bodyPr/>
        <a:lstStyle/>
        <a:p>
          <a:r>
            <a:rPr lang="en-US" baseline="0"/>
            <a:t>Data should be submitted using an Excel worksheet. Please ensure data is in the correct columns. </a:t>
          </a:r>
          <a:endParaRPr lang="en-US"/>
        </a:p>
      </dgm:t>
    </dgm:pt>
    <dgm:pt modelId="{AEC572DD-D35F-4830-AB06-608A2DF20CBB}" type="parTrans" cxnId="{6F154D60-B2E8-4D76-94C0-8C018E128E44}">
      <dgm:prSet/>
      <dgm:spPr/>
      <dgm:t>
        <a:bodyPr/>
        <a:lstStyle/>
        <a:p>
          <a:endParaRPr lang="en-US"/>
        </a:p>
      </dgm:t>
    </dgm:pt>
    <dgm:pt modelId="{24C11EB4-C987-4B70-BF54-0850D5167603}" type="sibTrans" cxnId="{6F154D60-B2E8-4D76-94C0-8C018E128E44}">
      <dgm:prSet/>
      <dgm:spPr/>
      <dgm:t>
        <a:bodyPr/>
        <a:lstStyle/>
        <a:p>
          <a:endParaRPr lang="en-US"/>
        </a:p>
      </dgm:t>
    </dgm:pt>
    <dgm:pt modelId="{58AA042A-F031-45AD-BCB7-133796CB9D8B}">
      <dgm:prSet/>
      <dgm:spPr/>
      <dgm:t>
        <a:bodyPr/>
        <a:lstStyle/>
        <a:p>
          <a:r>
            <a:rPr lang="en-US"/>
            <a:t>Excel worksheet template is provided via a link during the claim's submission process. </a:t>
          </a:r>
        </a:p>
      </dgm:t>
    </dgm:pt>
    <dgm:pt modelId="{A2F323F9-C018-4A62-A1EA-15E3764FB231}" type="parTrans" cxnId="{0DE66075-D887-4679-82B2-17E7865F3879}">
      <dgm:prSet/>
      <dgm:spPr/>
      <dgm:t>
        <a:bodyPr/>
        <a:lstStyle/>
        <a:p>
          <a:endParaRPr lang="en-US"/>
        </a:p>
      </dgm:t>
    </dgm:pt>
    <dgm:pt modelId="{ED554DD1-FD29-46B5-9475-AA1CB4A328CB}" type="sibTrans" cxnId="{0DE66075-D887-4679-82B2-17E7865F3879}">
      <dgm:prSet/>
      <dgm:spPr/>
      <dgm:t>
        <a:bodyPr/>
        <a:lstStyle/>
        <a:p>
          <a:endParaRPr lang="en-US"/>
        </a:p>
      </dgm:t>
    </dgm:pt>
    <dgm:pt modelId="{24D98437-AD13-4182-97F4-489A0E423F3C}" type="pres">
      <dgm:prSet presAssocID="{D6B7FC5A-B452-4C9F-A611-2963EDB891E5}" presName="linear" presStyleCnt="0">
        <dgm:presLayoutVars>
          <dgm:animLvl val="lvl"/>
          <dgm:resizeHandles val="exact"/>
        </dgm:presLayoutVars>
      </dgm:prSet>
      <dgm:spPr/>
    </dgm:pt>
    <dgm:pt modelId="{55325A46-9054-45E6-BCFA-877151313ECA}" type="pres">
      <dgm:prSet presAssocID="{D0236E46-3AC3-43A9-831F-ED15742ECA85}" presName="parentText" presStyleLbl="node1" presStyleIdx="0" presStyleCnt="4">
        <dgm:presLayoutVars>
          <dgm:chMax val="0"/>
          <dgm:bulletEnabled val="1"/>
        </dgm:presLayoutVars>
      </dgm:prSet>
      <dgm:spPr/>
    </dgm:pt>
    <dgm:pt modelId="{8E5CFFF4-966C-4E43-BEC2-E7F5631A165C}" type="pres">
      <dgm:prSet presAssocID="{D0236E46-3AC3-43A9-831F-ED15742ECA85}" presName="childText" presStyleLbl="revTx" presStyleIdx="0" presStyleCnt="4">
        <dgm:presLayoutVars>
          <dgm:bulletEnabled val="1"/>
        </dgm:presLayoutVars>
      </dgm:prSet>
      <dgm:spPr/>
    </dgm:pt>
    <dgm:pt modelId="{C4591109-ADA4-41E4-A2D0-4CAA96F7FB1F}" type="pres">
      <dgm:prSet presAssocID="{A98B1E32-BDDE-424A-8E7F-0FF4DF586A98}" presName="parentText" presStyleLbl="node1" presStyleIdx="1" presStyleCnt="4">
        <dgm:presLayoutVars>
          <dgm:chMax val="0"/>
          <dgm:bulletEnabled val="1"/>
        </dgm:presLayoutVars>
      </dgm:prSet>
      <dgm:spPr/>
    </dgm:pt>
    <dgm:pt modelId="{84081E74-63CC-4EB1-9926-5389E4374847}" type="pres">
      <dgm:prSet presAssocID="{A98B1E32-BDDE-424A-8E7F-0FF4DF586A98}" presName="childText" presStyleLbl="revTx" presStyleIdx="1" presStyleCnt="4">
        <dgm:presLayoutVars>
          <dgm:bulletEnabled val="1"/>
        </dgm:presLayoutVars>
      </dgm:prSet>
      <dgm:spPr/>
    </dgm:pt>
    <dgm:pt modelId="{4390976B-F0B6-4BC4-8D10-905B06AB2FEA}" type="pres">
      <dgm:prSet presAssocID="{CE6910D9-9EDC-4C03-9243-618B4B0993DD}" presName="parentText" presStyleLbl="node1" presStyleIdx="2" presStyleCnt="4">
        <dgm:presLayoutVars>
          <dgm:chMax val="0"/>
          <dgm:bulletEnabled val="1"/>
        </dgm:presLayoutVars>
      </dgm:prSet>
      <dgm:spPr/>
    </dgm:pt>
    <dgm:pt modelId="{E0259E49-C1B0-42D0-A313-89A3C8908461}" type="pres">
      <dgm:prSet presAssocID="{CE6910D9-9EDC-4C03-9243-618B4B0993DD}" presName="childText" presStyleLbl="revTx" presStyleIdx="2" presStyleCnt="4">
        <dgm:presLayoutVars>
          <dgm:bulletEnabled val="1"/>
        </dgm:presLayoutVars>
      </dgm:prSet>
      <dgm:spPr/>
    </dgm:pt>
    <dgm:pt modelId="{E9DA2319-31EC-48EA-AF0F-5703DC44D05F}" type="pres">
      <dgm:prSet presAssocID="{6684D68E-2E6C-4F4A-9A5A-F98AAA575831}" presName="parentText" presStyleLbl="node1" presStyleIdx="3" presStyleCnt="4">
        <dgm:presLayoutVars>
          <dgm:chMax val="0"/>
          <dgm:bulletEnabled val="1"/>
        </dgm:presLayoutVars>
      </dgm:prSet>
      <dgm:spPr/>
    </dgm:pt>
    <dgm:pt modelId="{B89D2AFC-8068-42EA-9DB8-9C1550444884}" type="pres">
      <dgm:prSet presAssocID="{6684D68E-2E6C-4F4A-9A5A-F98AAA575831}" presName="childText" presStyleLbl="revTx" presStyleIdx="3" presStyleCnt="4">
        <dgm:presLayoutVars>
          <dgm:bulletEnabled val="1"/>
        </dgm:presLayoutVars>
      </dgm:prSet>
      <dgm:spPr/>
    </dgm:pt>
  </dgm:ptLst>
  <dgm:cxnLst>
    <dgm:cxn modelId="{6B47CA06-CF79-4905-AB33-0DD2DC3D075C}" srcId="{D6B7FC5A-B452-4C9F-A611-2963EDB891E5}" destId="{6684D68E-2E6C-4F4A-9A5A-F98AAA575831}" srcOrd="3" destOrd="0" parTransId="{A996B303-4D43-4FD9-ABF9-665890DC80CE}" sibTransId="{9A70CE70-3323-4B1A-AA67-26A9C591A0FB}"/>
    <dgm:cxn modelId="{3057ED08-67DD-4B1B-9225-8EE1BE674D4F}" srcId="{CE6910D9-9EDC-4C03-9243-618B4B0993DD}" destId="{85F11E90-C8F7-43E0-8E74-BE2EE9630CD6}" srcOrd="0" destOrd="0" parTransId="{EE9093CB-B5EA-48EB-94C5-E895A68357F8}" sibTransId="{0E837B8C-5852-448E-9531-363A400AB3F9}"/>
    <dgm:cxn modelId="{33C3160A-49B3-4C41-BE4D-8C16B339A060}" type="presOf" srcId="{CE6910D9-9EDC-4C03-9243-618B4B0993DD}" destId="{4390976B-F0B6-4BC4-8D10-905B06AB2FEA}" srcOrd="0" destOrd="0" presId="urn:microsoft.com/office/officeart/2005/8/layout/vList2"/>
    <dgm:cxn modelId="{10EFEA2C-3021-4118-A08D-4C992192F304}" type="presOf" srcId="{D0236E46-3AC3-43A9-831F-ED15742ECA85}" destId="{55325A46-9054-45E6-BCFA-877151313ECA}" srcOrd="0" destOrd="0" presId="urn:microsoft.com/office/officeart/2005/8/layout/vList2"/>
    <dgm:cxn modelId="{78786C33-8298-49AC-BFFF-04FEF71BA345}" type="presOf" srcId="{0D61A4B2-8AD2-40A0-8A94-08BCF03A49F7}" destId="{B89D2AFC-8068-42EA-9DB8-9C1550444884}" srcOrd="0" destOrd="0" presId="urn:microsoft.com/office/officeart/2005/8/layout/vList2"/>
    <dgm:cxn modelId="{B1B2103B-AC62-48B1-8D6D-B405C24BA2E2}" type="presOf" srcId="{6684D68E-2E6C-4F4A-9A5A-F98AAA575831}" destId="{E9DA2319-31EC-48EA-AF0F-5703DC44D05F}" srcOrd="0" destOrd="0" presId="urn:microsoft.com/office/officeart/2005/8/layout/vList2"/>
    <dgm:cxn modelId="{6F154D60-B2E8-4D76-94C0-8C018E128E44}" srcId="{6684D68E-2E6C-4F4A-9A5A-F98AAA575831}" destId="{0D61A4B2-8AD2-40A0-8A94-08BCF03A49F7}" srcOrd="0" destOrd="0" parTransId="{AEC572DD-D35F-4830-AB06-608A2DF20CBB}" sibTransId="{24C11EB4-C987-4B70-BF54-0850D5167603}"/>
    <dgm:cxn modelId="{563CC761-BE25-4A59-8215-43EC3D27F82F}" type="presOf" srcId="{D6B7FC5A-B452-4C9F-A611-2963EDB891E5}" destId="{24D98437-AD13-4182-97F4-489A0E423F3C}" srcOrd="0" destOrd="0" presId="urn:microsoft.com/office/officeart/2005/8/layout/vList2"/>
    <dgm:cxn modelId="{CA299A44-BC73-4CD8-9DA8-77DB5E08083E}" type="presOf" srcId="{7F45F59F-9970-4E13-B919-E6DA415891AD}" destId="{8E5CFFF4-966C-4E43-BEC2-E7F5631A165C}" srcOrd="0" destOrd="0" presId="urn:microsoft.com/office/officeart/2005/8/layout/vList2"/>
    <dgm:cxn modelId="{66B64268-55F5-472B-B690-3F5CF1742AA7}" srcId="{A98B1E32-BDDE-424A-8E7F-0FF4DF586A98}" destId="{3893143E-FA0D-448E-978F-3A523BE04A28}" srcOrd="0" destOrd="0" parTransId="{CC18E606-DBE5-4DC0-821F-49BEFD0FEC25}" sibTransId="{9FC574FD-1F5B-467B-AD48-C782A28902B4}"/>
    <dgm:cxn modelId="{0DE66075-D887-4679-82B2-17E7865F3879}" srcId="{6684D68E-2E6C-4F4A-9A5A-F98AAA575831}" destId="{58AA042A-F031-45AD-BCB7-133796CB9D8B}" srcOrd="1" destOrd="0" parTransId="{A2F323F9-C018-4A62-A1EA-15E3764FB231}" sibTransId="{ED554DD1-FD29-46B5-9475-AA1CB4A328CB}"/>
    <dgm:cxn modelId="{0923027F-182A-4BE3-BC72-A579CE425E93}" srcId="{D6B7FC5A-B452-4C9F-A611-2963EDB891E5}" destId="{D0236E46-3AC3-43A9-831F-ED15742ECA85}" srcOrd="0" destOrd="0" parTransId="{13E17A8E-0DA9-4C77-A9A8-1774A8319981}" sibTransId="{90A37A42-3567-47E4-9D4A-E0C1DEE8EB0A}"/>
    <dgm:cxn modelId="{0652998C-835B-4D44-A545-F4F83F235A88}" srcId="{D6B7FC5A-B452-4C9F-A611-2963EDB891E5}" destId="{A98B1E32-BDDE-424A-8E7F-0FF4DF586A98}" srcOrd="1" destOrd="0" parTransId="{F0FD62C9-F27D-4C67-897D-551C65155324}" sibTransId="{E2E80D0B-1DB0-4A8E-804F-3132DC805716}"/>
    <dgm:cxn modelId="{8057C3A2-0B75-430E-99EA-431F7ACC68DB}" type="presOf" srcId="{A98B1E32-BDDE-424A-8E7F-0FF4DF586A98}" destId="{C4591109-ADA4-41E4-A2D0-4CAA96F7FB1F}" srcOrd="0" destOrd="0" presId="urn:microsoft.com/office/officeart/2005/8/layout/vList2"/>
    <dgm:cxn modelId="{7BF946B2-140C-4C19-B00E-E91CD7EE8F30}" type="presOf" srcId="{85F11E90-C8F7-43E0-8E74-BE2EE9630CD6}" destId="{E0259E49-C1B0-42D0-A313-89A3C8908461}" srcOrd="0" destOrd="0" presId="urn:microsoft.com/office/officeart/2005/8/layout/vList2"/>
    <dgm:cxn modelId="{C6C892BA-A0F5-4260-B009-5630ADB062B3}" srcId="{D6B7FC5A-B452-4C9F-A611-2963EDB891E5}" destId="{CE6910D9-9EDC-4C03-9243-618B4B0993DD}" srcOrd="2" destOrd="0" parTransId="{AC07CB15-5600-49F5-AE4B-AC5950F9ABC7}" sibTransId="{90E9B382-A3BF-4D76-AF23-D94779E7D67E}"/>
    <dgm:cxn modelId="{C03BF0CA-1189-4D1B-AEF3-079103573791}" type="presOf" srcId="{3893143E-FA0D-448E-978F-3A523BE04A28}" destId="{84081E74-63CC-4EB1-9926-5389E4374847}" srcOrd="0" destOrd="0" presId="urn:microsoft.com/office/officeart/2005/8/layout/vList2"/>
    <dgm:cxn modelId="{650F3AE5-0871-4F77-92A9-8C98014168B2}" srcId="{D0236E46-3AC3-43A9-831F-ED15742ECA85}" destId="{7F45F59F-9970-4E13-B919-E6DA415891AD}" srcOrd="0" destOrd="0" parTransId="{AFB63B0D-6CA9-47EF-A1B8-5EE077022E5B}" sibTransId="{E0B79604-F813-4C4C-A263-BD1F453F8FC9}"/>
    <dgm:cxn modelId="{D0423AF0-D8FB-430F-BB2D-E53CC29798E5}" type="presOf" srcId="{58AA042A-F031-45AD-BCB7-133796CB9D8B}" destId="{B89D2AFC-8068-42EA-9DB8-9C1550444884}" srcOrd="0" destOrd="1" presId="urn:microsoft.com/office/officeart/2005/8/layout/vList2"/>
    <dgm:cxn modelId="{DF060BF6-AC86-4967-99EC-D035964763C0}" type="presParOf" srcId="{24D98437-AD13-4182-97F4-489A0E423F3C}" destId="{55325A46-9054-45E6-BCFA-877151313ECA}" srcOrd="0" destOrd="0" presId="urn:microsoft.com/office/officeart/2005/8/layout/vList2"/>
    <dgm:cxn modelId="{8069B8A0-8478-4733-9DDE-9FDBA8AB9A38}" type="presParOf" srcId="{24D98437-AD13-4182-97F4-489A0E423F3C}" destId="{8E5CFFF4-966C-4E43-BEC2-E7F5631A165C}" srcOrd="1" destOrd="0" presId="urn:microsoft.com/office/officeart/2005/8/layout/vList2"/>
    <dgm:cxn modelId="{80061B62-16F9-4408-9AC6-7A7A3666DFF8}" type="presParOf" srcId="{24D98437-AD13-4182-97F4-489A0E423F3C}" destId="{C4591109-ADA4-41E4-A2D0-4CAA96F7FB1F}" srcOrd="2" destOrd="0" presId="urn:microsoft.com/office/officeart/2005/8/layout/vList2"/>
    <dgm:cxn modelId="{D3852FD0-FBFA-4853-B5DD-32D27E13DA67}" type="presParOf" srcId="{24D98437-AD13-4182-97F4-489A0E423F3C}" destId="{84081E74-63CC-4EB1-9926-5389E4374847}" srcOrd="3" destOrd="0" presId="urn:microsoft.com/office/officeart/2005/8/layout/vList2"/>
    <dgm:cxn modelId="{375D065D-7B29-4202-92EE-1DB1CFBD5AC5}" type="presParOf" srcId="{24D98437-AD13-4182-97F4-489A0E423F3C}" destId="{4390976B-F0B6-4BC4-8D10-905B06AB2FEA}" srcOrd="4" destOrd="0" presId="urn:microsoft.com/office/officeart/2005/8/layout/vList2"/>
    <dgm:cxn modelId="{D97A4134-4BE4-4736-948B-710A6FE2F2DB}" type="presParOf" srcId="{24D98437-AD13-4182-97F4-489A0E423F3C}" destId="{E0259E49-C1B0-42D0-A313-89A3C8908461}" srcOrd="5" destOrd="0" presId="urn:microsoft.com/office/officeart/2005/8/layout/vList2"/>
    <dgm:cxn modelId="{284CBA1F-7CD9-4BE1-8DBA-54727F8B6178}" type="presParOf" srcId="{24D98437-AD13-4182-97F4-489A0E423F3C}" destId="{E9DA2319-31EC-48EA-AF0F-5703DC44D05F}" srcOrd="6" destOrd="0" presId="urn:microsoft.com/office/officeart/2005/8/layout/vList2"/>
    <dgm:cxn modelId="{86FFD60F-71B4-4D6E-82C3-795F55E4C799}" type="presParOf" srcId="{24D98437-AD13-4182-97F4-489A0E423F3C}" destId="{B89D2AFC-8068-42EA-9DB8-9C155044488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71B35B-6370-4516-B8DF-D7373AEACD0C}"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F64C6056-AF83-456C-9B67-E5DD799DDEE8}">
      <dgm:prSet/>
      <dgm:spPr/>
      <dgm:t>
        <a:bodyPr/>
        <a:lstStyle/>
        <a:p>
          <a:r>
            <a:rPr lang="en-US"/>
            <a:t>Assembly Bill 3643 (1994)</a:t>
          </a:r>
        </a:p>
      </dgm:t>
    </dgm:pt>
    <dgm:pt modelId="{29FDD50C-B3B4-490C-B5F6-BA5167971E1E}" type="parTrans" cxnId="{483FDCAF-AD5A-4CCF-9B0A-90BF65931983}">
      <dgm:prSet/>
      <dgm:spPr/>
      <dgm:t>
        <a:bodyPr/>
        <a:lstStyle/>
        <a:p>
          <a:endParaRPr lang="en-US"/>
        </a:p>
      </dgm:t>
    </dgm:pt>
    <dgm:pt modelId="{4CD10C6E-2F8A-4A72-BE6A-2968D534FCC2}" type="sibTrans" cxnId="{483FDCAF-AD5A-4CCF-9B0A-90BF65931983}">
      <dgm:prSet/>
      <dgm:spPr/>
      <dgm:t>
        <a:bodyPr/>
        <a:lstStyle/>
        <a:p>
          <a:endParaRPr lang="en-US"/>
        </a:p>
      </dgm:t>
    </dgm:pt>
    <dgm:pt modelId="{E0B323B2-D6B2-4F8F-89A2-A1E7437B5737}">
      <dgm:prSet/>
      <dgm:spPr/>
      <dgm:t>
        <a:bodyPr/>
        <a:lstStyle/>
        <a:p>
          <a:r>
            <a:rPr lang="en-US" i="0" baseline="0"/>
            <a:t>Public Utilities Section 280</a:t>
          </a:r>
          <a:endParaRPr lang="en-US"/>
        </a:p>
      </dgm:t>
    </dgm:pt>
    <dgm:pt modelId="{23D513F5-9509-4084-8668-F036EF5C5E5A}" type="parTrans" cxnId="{B37DB617-0154-411F-AA98-9049419ED41F}">
      <dgm:prSet/>
      <dgm:spPr/>
      <dgm:t>
        <a:bodyPr/>
        <a:lstStyle/>
        <a:p>
          <a:endParaRPr lang="en-US"/>
        </a:p>
      </dgm:t>
    </dgm:pt>
    <dgm:pt modelId="{29D7C1F1-AFF5-4004-AF31-12412717F318}" type="sibTrans" cxnId="{B37DB617-0154-411F-AA98-9049419ED41F}">
      <dgm:prSet/>
      <dgm:spPr/>
      <dgm:t>
        <a:bodyPr/>
        <a:lstStyle/>
        <a:p>
          <a:endParaRPr lang="en-US"/>
        </a:p>
      </dgm:t>
    </dgm:pt>
    <dgm:pt modelId="{3C11001C-0F14-4A7C-AC6B-8BEDE4489FAB}">
      <dgm:prSet/>
      <dgm:spPr/>
      <dgm:t>
        <a:bodyPr/>
        <a:lstStyle/>
        <a:p>
          <a:r>
            <a:rPr lang="en-US"/>
            <a:t>Decision 96-10-010 (1996)</a:t>
          </a:r>
        </a:p>
      </dgm:t>
    </dgm:pt>
    <dgm:pt modelId="{5590EDA8-8283-4C06-8F27-A461910A9F0A}" type="parTrans" cxnId="{7B1A39FB-DF59-4331-A663-7C2F1C962B25}">
      <dgm:prSet/>
      <dgm:spPr/>
      <dgm:t>
        <a:bodyPr/>
        <a:lstStyle/>
        <a:p>
          <a:endParaRPr lang="en-US"/>
        </a:p>
      </dgm:t>
    </dgm:pt>
    <dgm:pt modelId="{8BE1A098-DD07-4308-9F0D-1C8EC978D273}" type="sibTrans" cxnId="{7B1A39FB-DF59-4331-A663-7C2F1C962B25}">
      <dgm:prSet/>
      <dgm:spPr/>
      <dgm:t>
        <a:bodyPr/>
        <a:lstStyle/>
        <a:p>
          <a:endParaRPr lang="en-US"/>
        </a:p>
      </dgm:t>
    </dgm:pt>
    <dgm:pt modelId="{D5D8387C-F54B-478A-B41F-B7FDD10EC4EC}">
      <dgm:prSet/>
      <dgm:spPr/>
      <dgm:t>
        <a:bodyPr/>
        <a:lstStyle/>
        <a:p>
          <a:r>
            <a:rPr lang="en-US" i="0" baseline="0"/>
            <a:t>Decision 08-06-020 (2008)</a:t>
          </a:r>
          <a:endParaRPr lang="en-US"/>
        </a:p>
      </dgm:t>
    </dgm:pt>
    <dgm:pt modelId="{48685064-D387-4240-B858-C45803D899E7}" type="parTrans" cxnId="{33E3798F-0E8C-48EB-81F2-FB42C0099CBA}">
      <dgm:prSet/>
      <dgm:spPr/>
      <dgm:t>
        <a:bodyPr/>
        <a:lstStyle/>
        <a:p>
          <a:endParaRPr lang="en-US"/>
        </a:p>
      </dgm:t>
    </dgm:pt>
    <dgm:pt modelId="{46104DD0-41AF-45C7-80A2-505B7E5EB9F0}" type="sibTrans" cxnId="{33E3798F-0E8C-48EB-81F2-FB42C0099CBA}">
      <dgm:prSet/>
      <dgm:spPr/>
      <dgm:t>
        <a:bodyPr/>
        <a:lstStyle/>
        <a:p>
          <a:endParaRPr lang="en-US"/>
        </a:p>
      </dgm:t>
    </dgm:pt>
    <dgm:pt modelId="{C9343C93-4010-4674-9179-84E6D5D4A814}">
      <dgm:prSet/>
      <dgm:spPr/>
      <dgm:t>
        <a:bodyPr/>
        <a:lstStyle/>
        <a:p>
          <a:r>
            <a:rPr lang="en-US"/>
            <a:t>Decision 15-07-007 (2015)</a:t>
          </a:r>
        </a:p>
      </dgm:t>
    </dgm:pt>
    <dgm:pt modelId="{7D0D9DE2-0269-4A6E-9820-BFDE659C25A0}" type="parTrans" cxnId="{4B647BA2-BA48-474B-BA31-A8268A7FA757}">
      <dgm:prSet/>
      <dgm:spPr/>
      <dgm:t>
        <a:bodyPr/>
        <a:lstStyle/>
        <a:p>
          <a:endParaRPr lang="en-US"/>
        </a:p>
      </dgm:t>
    </dgm:pt>
    <dgm:pt modelId="{0F29664C-7C42-4459-997A-30B3E3233D54}" type="sibTrans" cxnId="{4B647BA2-BA48-474B-BA31-A8268A7FA757}">
      <dgm:prSet/>
      <dgm:spPr/>
      <dgm:t>
        <a:bodyPr/>
        <a:lstStyle/>
        <a:p>
          <a:endParaRPr lang="en-US"/>
        </a:p>
      </dgm:t>
    </dgm:pt>
    <dgm:pt modelId="{211ABD91-692B-40DC-88B7-C1C33B1F9BE6}">
      <dgm:prSet/>
      <dgm:spPr/>
      <dgm:t>
        <a:bodyPr/>
        <a:lstStyle/>
        <a:p>
          <a:r>
            <a:rPr lang="en-US"/>
            <a:t>Decision 16-04-021 (2016)</a:t>
          </a:r>
        </a:p>
      </dgm:t>
    </dgm:pt>
    <dgm:pt modelId="{BE4E7118-9CC7-4A98-A442-4BDE8E18BE21}" type="parTrans" cxnId="{42550708-552B-4345-9710-4846DBE1581E}">
      <dgm:prSet/>
      <dgm:spPr/>
      <dgm:t>
        <a:bodyPr/>
        <a:lstStyle/>
        <a:p>
          <a:endParaRPr lang="en-US"/>
        </a:p>
      </dgm:t>
    </dgm:pt>
    <dgm:pt modelId="{F952FEA5-8C0A-4AB6-B07B-F37BB676440C}" type="sibTrans" cxnId="{42550708-552B-4345-9710-4846DBE1581E}">
      <dgm:prSet/>
      <dgm:spPr/>
      <dgm:t>
        <a:bodyPr/>
        <a:lstStyle/>
        <a:p>
          <a:endParaRPr lang="en-US"/>
        </a:p>
      </dgm:t>
    </dgm:pt>
    <dgm:pt modelId="{7401B4DC-AFCC-403F-85DB-2B07F873F4AF}">
      <dgm:prSet/>
      <dgm:spPr/>
      <dgm:t>
        <a:bodyPr/>
        <a:lstStyle/>
        <a:p>
          <a:r>
            <a:rPr lang="en-US"/>
            <a:t>Decision 18-01-006 (2018)</a:t>
          </a:r>
        </a:p>
      </dgm:t>
    </dgm:pt>
    <dgm:pt modelId="{F59F8B32-497C-4BD4-8302-32FCCBE611D9}" type="parTrans" cxnId="{29885C8F-60D6-4BDE-8F71-655A23D311C6}">
      <dgm:prSet/>
      <dgm:spPr/>
      <dgm:t>
        <a:bodyPr/>
        <a:lstStyle/>
        <a:p>
          <a:endParaRPr lang="en-US"/>
        </a:p>
      </dgm:t>
    </dgm:pt>
    <dgm:pt modelId="{712C8C4E-A94E-4122-A01D-2C16C05E7A65}" type="sibTrans" cxnId="{29885C8F-60D6-4BDE-8F71-655A23D311C6}">
      <dgm:prSet/>
      <dgm:spPr/>
      <dgm:t>
        <a:bodyPr/>
        <a:lstStyle/>
        <a:p>
          <a:endParaRPr lang="en-US"/>
        </a:p>
      </dgm:t>
    </dgm:pt>
    <dgm:pt modelId="{EC350437-DE5F-4735-9F1D-01E1A509E4EA}">
      <dgm:prSet/>
      <dgm:spPr/>
      <dgm:t>
        <a:bodyPr/>
        <a:lstStyle/>
        <a:p>
          <a:r>
            <a:rPr lang="en-US"/>
            <a:t>Decision 19-04-013 (2019)</a:t>
          </a:r>
        </a:p>
      </dgm:t>
    </dgm:pt>
    <dgm:pt modelId="{C9D734A9-6675-4CD3-AC8F-E73AE4A1CB7E}" type="parTrans" cxnId="{036F2E46-776F-4C47-A679-629E89885D0C}">
      <dgm:prSet/>
      <dgm:spPr/>
      <dgm:t>
        <a:bodyPr/>
        <a:lstStyle/>
        <a:p>
          <a:endParaRPr lang="en-US"/>
        </a:p>
      </dgm:t>
    </dgm:pt>
    <dgm:pt modelId="{CE9D76C5-C49B-4316-844F-40DEB72F5F64}" type="sibTrans" cxnId="{036F2E46-776F-4C47-A679-629E89885D0C}">
      <dgm:prSet/>
      <dgm:spPr/>
      <dgm:t>
        <a:bodyPr/>
        <a:lstStyle/>
        <a:p>
          <a:endParaRPr lang="en-US"/>
        </a:p>
      </dgm:t>
    </dgm:pt>
    <dgm:pt modelId="{0352E545-C5B1-4BD9-9DBC-05F8FD129047}" type="pres">
      <dgm:prSet presAssocID="{5F71B35B-6370-4516-B8DF-D7373AEACD0C}" presName="vert0" presStyleCnt="0">
        <dgm:presLayoutVars>
          <dgm:dir/>
          <dgm:animOne val="branch"/>
          <dgm:animLvl val="lvl"/>
        </dgm:presLayoutVars>
      </dgm:prSet>
      <dgm:spPr/>
    </dgm:pt>
    <dgm:pt modelId="{782BDD18-5757-4690-B877-404B4D63E567}" type="pres">
      <dgm:prSet presAssocID="{F64C6056-AF83-456C-9B67-E5DD799DDEE8}" presName="thickLine" presStyleLbl="alignNode1" presStyleIdx="0" presStyleCnt="8"/>
      <dgm:spPr/>
    </dgm:pt>
    <dgm:pt modelId="{CBD481A0-9B86-451A-BDA8-3DCBF6A19009}" type="pres">
      <dgm:prSet presAssocID="{F64C6056-AF83-456C-9B67-E5DD799DDEE8}" presName="horz1" presStyleCnt="0"/>
      <dgm:spPr/>
    </dgm:pt>
    <dgm:pt modelId="{88C2F956-8D6B-4FA5-BC30-871B76D5FD12}" type="pres">
      <dgm:prSet presAssocID="{F64C6056-AF83-456C-9B67-E5DD799DDEE8}" presName="tx1" presStyleLbl="revTx" presStyleIdx="0" presStyleCnt="8"/>
      <dgm:spPr/>
    </dgm:pt>
    <dgm:pt modelId="{02871719-9B41-4A06-A178-F7964387BCFF}" type="pres">
      <dgm:prSet presAssocID="{F64C6056-AF83-456C-9B67-E5DD799DDEE8}" presName="vert1" presStyleCnt="0"/>
      <dgm:spPr/>
    </dgm:pt>
    <dgm:pt modelId="{5ED67FB1-9F5A-4C10-AC28-25DA7C667972}" type="pres">
      <dgm:prSet presAssocID="{E0B323B2-D6B2-4F8F-89A2-A1E7437B5737}" presName="thickLine" presStyleLbl="alignNode1" presStyleIdx="1" presStyleCnt="8"/>
      <dgm:spPr/>
    </dgm:pt>
    <dgm:pt modelId="{C9A19C05-9613-4E5A-B7B5-B9294098E236}" type="pres">
      <dgm:prSet presAssocID="{E0B323B2-D6B2-4F8F-89A2-A1E7437B5737}" presName="horz1" presStyleCnt="0"/>
      <dgm:spPr/>
    </dgm:pt>
    <dgm:pt modelId="{283C0295-9405-490E-B73A-DBE074D27B40}" type="pres">
      <dgm:prSet presAssocID="{E0B323B2-D6B2-4F8F-89A2-A1E7437B5737}" presName="tx1" presStyleLbl="revTx" presStyleIdx="1" presStyleCnt="8"/>
      <dgm:spPr/>
    </dgm:pt>
    <dgm:pt modelId="{7FDAA175-9083-47FE-AB40-8EB0DF951838}" type="pres">
      <dgm:prSet presAssocID="{E0B323B2-D6B2-4F8F-89A2-A1E7437B5737}" presName="vert1" presStyleCnt="0"/>
      <dgm:spPr/>
    </dgm:pt>
    <dgm:pt modelId="{359D06C5-DCB8-4D12-9F0A-5AAA8D717C38}" type="pres">
      <dgm:prSet presAssocID="{3C11001C-0F14-4A7C-AC6B-8BEDE4489FAB}" presName="thickLine" presStyleLbl="alignNode1" presStyleIdx="2" presStyleCnt="8"/>
      <dgm:spPr/>
    </dgm:pt>
    <dgm:pt modelId="{A6997CFB-0C64-44F1-AD37-2D702C1D6302}" type="pres">
      <dgm:prSet presAssocID="{3C11001C-0F14-4A7C-AC6B-8BEDE4489FAB}" presName="horz1" presStyleCnt="0"/>
      <dgm:spPr/>
    </dgm:pt>
    <dgm:pt modelId="{0748C42C-C0CC-47DA-97F6-835FD9927BDE}" type="pres">
      <dgm:prSet presAssocID="{3C11001C-0F14-4A7C-AC6B-8BEDE4489FAB}" presName="tx1" presStyleLbl="revTx" presStyleIdx="2" presStyleCnt="8"/>
      <dgm:spPr/>
    </dgm:pt>
    <dgm:pt modelId="{000D941A-67AA-40CE-9A67-8C0A47DA6011}" type="pres">
      <dgm:prSet presAssocID="{3C11001C-0F14-4A7C-AC6B-8BEDE4489FAB}" presName="vert1" presStyleCnt="0"/>
      <dgm:spPr/>
    </dgm:pt>
    <dgm:pt modelId="{0FAA7996-02E9-437B-8C37-F7754CC02CA9}" type="pres">
      <dgm:prSet presAssocID="{D5D8387C-F54B-478A-B41F-B7FDD10EC4EC}" presName="thickLine" presStyleLbl="alignNode1" presStyleIdx="3" presStyleCnt="8"/>
      <dgm:spPr/>
    </dgm:pt>
    <dgm:pt modelId="{28CD4C90-A68C-4EF1-AC08-85C8DD973542}" type="pres">
      <dgm:prSet presAssocID="{D5D8387C-F54B-478A-B41F-B7FDD10EC4EC}" presName="horz1" presStyleCnt="0"/>
      <dgm:spPr/>
    </dgm:pt>
    <dgm:pt modelId="{93FB0755-0F14-456A-A6D3-269A8512547C}" type="pres">
      <dgm:prSet presAssocID="{D5D8387C-F54B-478A-B41F-B7FDD10EC4EC}" presName="tx1" presStyleLbl="revTx" presStyleIdx="3" presStyleCnt="8"/>
      <dgm:spPr/>
    </dgm:pt>
    <dgm:pt modelId="{D826F05F-E1CD-4FB1-A0A2-E58E6CEF9E2C}" type="pres">
      <dgm:prSet presAssocID="{D5D8387C-F54B-478A-B41F-B7FDD10EC4EC}" presName="vert1" presStyleCnt="0"/>
      <dgm:spPr/>
    </dgm:pt>
    <dgm:pt modelId="{0A10E993-60B1-4D5A-8074-3421AC6D288D}" type="pres">
      <dgm:prSet presAssocID="{C9343C93-4010-4674-9179-84E6D5D4A814}" presName="thickLine" presStyleLbl="alignNode1" presStyleIdx="4" presStyleCnt="8"/>
      <dgm:spPr/>
    </dgm:pt>
    <dgm:pt modelId="{74584403-BF6A-491D-BD1D-D9243D058691}" type="pres">
      <dgm:prSet presAssocID="{C9343C93-4010-4674-9179-84E6D5D4A814}" presName="horz1" presStyleCnt="0"/>
      <dgm:spPr/>
    </dgm:pt>
    <dgm:pt modelId="{D1929FD4-266B-41EC-B6CE-86C6718801C5}" type="pres">
      <dgm:prSet presAssocID="{C9343C93-4010-4674-9179-84E6D5D4A814}" presName="tx1" presStyleLbl="revTx" presStyleIdx="4" presStyleCnt="8"/>
      <dgm:spPr/>
    </dgm:pt>
    <dgm:pt modelId="{44D0E048-12BC-43F0-BC8F-75E100ABE8EE}" type="pres">
      <dgm:prSet presAssocID="{C9343C93-4010-4674-9179-84E6D5D4A814}" presName="vert1" presStyleCnt="0"/>
      <dgm:spPr/>
    </dgm:pt>
    <dgm:pt modelId="{50CB57E0-990D-4670-A34B-974AE60769E0}" type="pres">
      <dgm:prSet presAssocID="{211ABD91-692B-40DC-88B7-C1C33B1F9BE6}" presName="thickLine" presStyleLbl="alignNode1" presStyleIdx="5" presStyleCnt="8"/>
      <dgm:spPr/>
    </dgm:pt>
    <dgm:pt modelId="{7A8CF351-F33C-4126-8775-BE8EC34AA4D0}" type="pres">
      <dgm:prSet presAssocID="{211ABD91-692B-40DC-88B7-C1C33B1F9BE6}" presName="horz1" presStyleCnt="0"/>
      <dgm:spPr/>
    </dgm:pt>
    <dgm:pt modelId="{8387B7C1-3E06-448E-9A13-C0B94F2E4ABB}" type="pres">
      <dgm:prSet presAssocID="{211ABD91-692B-40DC-88B7-C1C33B1F9BE6}" presName="tx1" presStyleLbl="revTx" presStyleIdx="5" presStyleCnt="8"/>
      <dgm:spPr/>
    </dgm:pt>
    <dgm:pt modelId="{45BB6947-07B0-4DA0-9274-26D347388F38}" type="pres">
      <dgm:prSet presAssocID="{211ABD91-692B-40DC-88B7-C1C33B1F9BE6}" presName="vert1" presStyleCnt="0"/>
      <dgm:spPr/>
    </dgm:pt>
    <dgm:pt modelId="{EE330E82-E1BE-4FAD-8320-287D1F6291A8}" type="pres">
      <dgm:prSet presAssocID="{7401B4DC-AFCC-403F-85DB-2B07F873F4AF}" presName="thickLine" presStyleLbl="alignNode1" presStyleIdx="6" presStyleCnt="8"/>
      <dgm:spPr/>
    </dgm:pt>
    <dgm:pt modelId="{3E414FB3-ABBA-4659-B836-8EDFE1810545}" type="pres">
      <dgm:prSet presAssocID="{7401B4DC-AFCC-403F-85DB-2B07F873F4AF}" presName="horz1" presStyleCnt="0"/>
      <dgm:spPr/>
    </dgm:pt>
    <dgm:pt modelId="{29910314-AE21-4C0D-8A8B-48C66C999948}" type="pres">
      <dgm:prSet presAssocID="{7401B4DC-AFCC-403F-85DB-2B07F873F4AF}" presName="tx1" presStyleLbl="revTx" presStyleIdx="6" presStyleCnt="8"/>
      <dgm:spPr/>
    </dgm:pt>
    <dgm:pt modelId="{EC0CB82D-A590-4A46-955D-F076BE6DB6E4}" type="pres">
      <dgm:prSet presAssocID="{7401B4DC-AFCC-403F-85DB-2B07F873F4AF}" presName="vert1" presStyleCnt="0"/>
      <dgm:spPr/>
    </dgm:pt>
    <dgm:pt modelId="{0846E780-700C-4974-AEA3-7A56DA605E0E}" type="pres">
      <dgm:prSet presAssocID="{EC350437-DE5F-4735-9F1D-01E1A509E4EA}" presName="thickLine" presStyleLbl="alignNode1" presStyleIdx="7" presStyleCnt="8"/>
      <dgm:spPr/>
    </dgm:pt>
    <dgm:pt modelId="{320C0496-D3B5-4D30-8882-5D156C46C265}" type="pres">
      <dgm:prSet presAssocID="{EC350437-DE5F-4735-9F1D-01E1A509E4EA}" presName="horz1" presStyleCnt="0"/>
      <dgm:spPr/>
    </dgm:pt>
    <dgm:pt modelId="{5B893433-B9A6-4FC6-94B8-F3741CECCAF8}" type="pres">
      <dgm:prSet presAssocID="{EC350437-DE5F-4735-9F1D-01E1A509E4EA}" presName="tx1" presStyleLbl="revTx" presStyleIdx="7" presStyleCnt="8"/>
      <dgm:spPr/>
    </dgm:pt>
    <dgm:pt modelId="{0F8285A1-9950-4FA4-AA94-18CCA070168D}" type="pres">
      <dgm:prSet presAssocID="{EC350437-DE5F-4735-9F1D-01E1A509E4EA}" presName="vert1" presStyleCnt="0"/>
      <dgm:spPr/>
    </dgm:pt>
  </dgm:ptLst>
  <dgm:cxnLst>
    <dgm:cxn modelId="{42550708-552B-4345-9710-4846DBE1581E}" srcId="{5F71B35B-6370-4516-B8DF-D7373AEACD0C}" destId="{211ABD91-692B-40DC-88B7-C1C33B1F9BE6}" srcOrd="5" destOrd="0" parTransId="{BE4E7118-9CC7-4A98-A442-4BDE8E18BE21}" sibTransId="{F952FEA5-8C0A-4AB6-B07B-F37BB676440C}"/>
    <dgm:cxn modelId="{B37DB617-0154-411F-AA98-9049419ED41F}" srcId="{5F71B35B-6370-4516-B8DF-D7373AEACD0C}" destId="{E0B323B2-D6B2-4F8F-89A2-A1E7437B5737}" srcOrd="1" destOrd="0" parTransId="{23D513F5-9509-4084-8668-F036EF5C5E5A}" sibTransId="{29D7C1F1-AFF5-4004-AF31-12412717F318}"/>
    <dgm:cxn modelId="{47459B5E-E655-4869-BFA4-D8999E11A749}" type="presOf" srcId="{D5D8387C-F54B-478A-B41F-B7FDD10EC4EC}" destId="{93FB0755-0F14-456A-A6D3-269A8512547C}" srcOrd="0" destOrd="0" presId="urn:microsoft.com/office/officeart/2008/layout/LinedList"/>
    <dgm:cxn modelId="{8B7B225F-171F-4323-A7B7-13FF27663575}" type="presOf" srcId="{EC350437-DE5F-4735-9F1D-01E1A509E4EA}" destId="{5B893433-B9A6-4FC6-94B8-F3741CECCAF8}" srcOrd="0" destOrd="0" presId="urn:microsoft.com/office/officeart/2008/layout/LinedList"/>
    <dgm:cxn modelId="{036F2E46-776F-4C47-A679-629E89885D0C}" srcId="{5F71B35B-6370-4516-B8DF-D7373AEACD0C}" destId="{EC350437-DE5F-4735-9F1D-01E1A509E4EA}" srcOrd="7" destOrd="0" parTransId="{C9D734A9-6675-4CD3-AC8F-E73AE4A1CB7E}" sibTransId="{CE9D76C5-C49B-4316-844F-40DEB72F5F64}"/>
    <dgm:cxn modelId="{9DD30A68-32DA-4058-A30B-82D07AD60B81}" type="presOf" srcId="{C9343C93-4010-4674-9179-84E6D5D4A814}" destId="{D1929FD4-266B-41EC-B6CE-86C6718801C5}" srcOrd="0" destOrd="0" presId="urn:microsoft.com/office/officeart/2008/layout/LinedList"/>
    <dgm:cxn modelId="{E6D59D75-B3C2-470F-856C-072325FFD227}" type="presOf" srcId="{7401B4DC-AFCC-403F-85DB-2B07F873F4AF}" destId="{29910314-AE21-4C0D-8A8B-48C66C999948}" srcOrd="0" destOrd="0" presId="urn:microsoft.com/office/officeart/2008/layout/LinedList"/>
    <dgm:cxn modelId="{1912718B-A95D-452C-9FD3-BBD2775839F2}" type="presOf" srcId="{E0B323B2-D6B2-4F8F-89A2-A1E7437B5737}" destId="{283C0295-9405-490E-B73A-DBE074D27B40}" srcOrd="0" destOrd="0" presId="urn:microsoft.com/office/officeart/2008/layout/LinedList"/>
    <dgm:cxn modelId="{29885C8F-60D6-4BDE-8F71-655A23D311C6}" srcId="{5F71B35B-6370-4516-B8DF-D7373AEACD0C}" destId="{7401B4DC-AFCC-403F-85DB-2B07F873F4AF}" srcOrd="6" destOrd="0" parTransId="{F59F8B32-497C-4BD4-8302-32FCCBE611D9}" sibTransId="{712C8C4E-A94E-4122-A01D-2C16C05E7A65}"/>
    <dgm:cxn modelId="{33E3798F-0E8C-48EB-81F2-FB42C0099CBA}" srcId="{5F71B35B-6370-4516-B8DF-D7373AEACD0C}" destId="{D5D8387C-F54B-478A-B41F-B7FDD10EC4EC}" srcOrd="3" destOrd="0" parTransId="{48685064-D387-4240-B858-C45803D899E7}" sibTransId="{46104DD0-41AF-45C7-80A2-505B7E5EB9F0}"/>
    <dgm:cxn modelId="{4B647BA2-BA48-474B-BA31-A8268A7FA757}" srcId="{5F71B35B-6370-4516-B8DF-D7373AEACD0C}" destId="{C9343C93-4010-4674-9179-84E6D5D4A814}" srcOrd="4" destOrd="0" parTransId="{7D0D9DE2-0269-4A6E-9820-BFDE659C25A0}" sibTransId="{0F29664C-7C42-4459-997A-30B3E3233D54}"/>
    <dgm:cxn modelId="{483FDCAF-AD5A-4CCF-9B0A-90BF65931983}" srcId="{5F71B35B-6370-4516-B8DF-D7373AEACD0C}" destId="{F64C6056-AF83-456C-9B67-E5DD799DDEE8}" srcOrd="0" destOrd="0" parTransId="{29FDD50C-B3B4-490C-B5F6-BA5167971E1E}" sibTransId="{4CD10C6E-2F8A-4A72-BE6A-2968D534FCC2}"/>
    <dgm:cxn modelId="{8502C3B3-8954-4352-AA8E-3B318C4F448A}" type="presOf" srcId="{F64C6056-AF83-456C-9B67-E5DD799DDEE8}" destId="{88C2F956-8D6B-4FA5-BC30-871B76D5FD12}" srcOrd="0" destOrd="0" presId="urn:microsoft.com/office/officeart/2008/layout/LinedList"/>
    <dgm:cxn modelId="{B291DDB5-645E-4DD0-B938-D0E448FDED33}" type="presOf" srcId="{5F71B35B-6370-4516-B8DF-D7373AEACD0C}" destId="{0352E545-C5B1-4BD9-9DBC-05F8FD129047}" srcOrd="0" destOrd="0" presId="urn:microsoft.com/office/officeart/2008/layout/LinedList"/>
    <dgm:cxn modelId="{2520DFB8-CA7C-4834-80D8-057C7800F6B4}" type="presOf" srcId="{3C11001C-0F14-4A7C-AC6B-8BEDE4489FAB}" destId="{0748C42C-C0CC-47DA-97F6-835FD9927BDE}" srcOrd="0" destOrd="0" presId="urn:microsoft.com/office/officeart/2008/layout/LinedList"/>
    <dgm:cxn modelId="{266800EC-445C-4520-8BC3-88D356D1FA3F}" type="presOf" srcId="{211ABD91-692B-40DC-88B7-C1C33B1F9BE6}" destId="{8387B7C1-3E06-448E-9A13-C0B94F2E4ABB}" srcOrd="0" destOrd="0" presId="urn:microsoft.com/office/officeart/2008/layout/LinedList"/>
    <dgm:cxn modelId="{7B1A39FB-DF59-4331-A663-7C2F1C962B25}" srcId="{5F71B35B-6370-4516-B8DF-D7373AEACD0C}" destId="{3C11001C-0F14-4A7C-AC6B-8BEDE4489FAB}" srcOrd="2" destOrd="0" parTransId="{5590EDA8-8283-4C06-8F27-A461910A9F0A}" sibTransId="{8BE1A098-DD07-4308-9F0D-1C8EC978D273}"/>
    <dgm:cxn modelId="{31850718-22FC-4330-B30A-F8905D86F278}" type="presParOf" srcId="{0352E545-C5B1-4BD9-9DBC-05F8FD129047}" destId="{782BDD18-5757-4690-B877-404B4D63E567}" srcOrd="0" destOrd="0" presId="urn:microsoft.com/office/officeart/2008/layout/LinedList"/>
    <dgm:cxn modelId="{90D60A24-BED1-4DB6-9524-77309AB67ACA}" type="presParOf" srcId="{0352E545-C5B1-4BD9-9DBC-05F8FD129047}" destId="{CBD481A0-9B86-451A-BDA8-3DCBF6A19009}" srcOrd="1" destOrd="0" presId="urn:microsoft.com/office/officeart/2008/layout/LinedList"/>
    <dgm:cxn modelId="{E058CD2F-6640-417B-BB71-1538D325B4CB}" type="presParOf" srcId="{CBD481A0-9B86-451A-BDA8-3DCBF6A19009}" destId="{88C2F956-8D6B-4FA5-BC30-871B76D5FD12}" srcOrd="0" destOrd="0" presId="urn:microsoft.com/office/officeart/2008/layout/LinedList"/>
    <dgm:cxn modelId="{502417A7-35A1-42AF-916A-6125514082A3}" type="presParOf" srcId="{CBD481A0-9B86-451A-BDA8-3DCBF6A19009}" destId="{02871719-9B41-4A06-A178-F7964387BCFF}" srcOrd="1" destOrd="0" presId="urn:microsoft.com/office/officeart/2008/layout/LinedList"/>
    <dgm:cxn modelId="{4437AC75-E5ED-458F-BD9B-7D52B5492630}" type="presParOf" srcId="{0352E545-C5B1-4BD9-9DBC-05F8FD129047}" destId="{5ED67FB1-9F5A-4C10-AC28-25DA7C667972}" srcOrd="2" destOrd="0" presId="urn:microsoft.com/office/officeart/2008/layout/LinedList"/>
    <dgm:cxn modelId="{6FD74FCA-C65A-4EAC-9236-F426C9425DC0}" type="presParOf" srcId="{0352E545-C5B1-4BD9-9DBC-05F8FD129047}" destId="{C9A19C05-9613-4E5A-B7B5-B9294098E236}" srcOrd="3" destOrd="0" presId="urn:microsoft.com/office/officeart/2008/layout/LinedList"/>
    <dgm:cxn modelId="{F24C9D89-F098-4309-A4C5-037F7BD6CEE6}" type="presParOf" srcId="{C9A19C05-9613-4E5A-B7B5-B9294098E236}" destId="{283C0295-9405-490E-B73A-DBE074D27B40}" srcOrd="0" destOrd="0" presId="urn:microsoft.com/office/officeart/2008/layout/LinedList"/>
    <dgm:cxn modelId="{0ACA598D-8C63-4A80-874E-2BC162E279A3}" type="presParOf" srcId="{C9A19C05-9613-4E5A-B7B5-B9294098E236}" destId="{7FDAA175-9083-47FE-AB40-8EB0DF951838}" srcOrd="1" destOrd="0" presId="urn:microsoft.com/office/officeart/2008/layout/LinedList"/>
    <dgm:cxn modelId="{B44D824C-D79B-4C72-8768-B1DEC0A584BD}" type="presParOf" srcId="{0352E545-C5B1-4BD9-9DBC-05F8FD129047}" destId="{359D06C5-DCB8-4D12-9F0A-5AAA8D717C38}" srcOrd="4" destOrd="0" presId="urn:microsoft.com/office/officeart/2008/layout/LinedList"/>
    <dgm:cxn modelId="{224A68D7-F631-4E0A-8006-FBA3EC326A32}" type="presParOf" srcId="{0352E545-C5B1-4BD9-9DBC-05F8FD129047}" destId="{A6997CFB-0C64-44F1-AD37-2D702C1D6302}" srcOrd="5" destOrd="0" presId="urn:microsoft.com/office/officeart/2008/layout/LinedList"/>
    <dgm:cxn modelId="{73FF4BF2-C717-435F-870F-A84D9132D82D}" type="presParOf" srcId="{A6997CFB-0C64-44F1-AD37-2D702C1D6302}" destId="{0748C42C-C0CC-47DA-97F6-835FD9927BDE}" srcOrd="0" destOrd="0" presId="urn:microsoft.com/office/officeart/2008/layout/LinedList"/>
    <dgm:cxn modelId="{B3E0814A-7370-4128-BD70-947BB24AC68B}" type="presParOf" srcId="{A6997CFB-0C64-44F1-AD37-2D702C1D6302}" destId="{000D941A-67AA-40CE-9A67-8C0A47DA6011}" srcOrd="1" destOrd="0" presId="urn:microsoft.com/office/officeart/2008/layout/LinedList"/>
    <dgm:cxn modelId="{D2DDDD20-7E46-4314-9A29-96FEB9BC973E}" type="presParOf" srcId="{0352E545-C5B1-4BD9-9DBC-05F8FD129047}" destId="{0FAA7996-02E9-437B-8C37-F7754CC02CA9}" srcOrd="6" destOrd="0" presId="urn:microsoft.com/office/officeart/2008/layout/LinedList"/>
    <dgm:cxn modelId="{A35846C9-0790-4DEB-BCCF-A495E40E3FCD}" type="presParOf" srcId="{0352E545-C5B1-4BD9-9DBC-05F8FD129047}" destId="{28CD4C90-A68C-4EF1-AC08-85C8DD973542}" srcOrd="7" destOrd="0" presId="urn:microsoft.com/office/officeart/2008/layout/LinedList"/>
    <dgm:cxn modelId="{3ED2D489-A028-4BAD-A36D-3D13BE159F64}" type="presParOf" srcId="{28CD4C90-A68C-4EF1-AC08-85C8DD973542}" destId="{93FB0755-0F14-456A-A6D3-269A8512547C}" srcOrd="0" destOrd="0" presId="urn:microsoft.com/office/officeart/2008/layout/LinedList"/>
    <dgm:cxn modelId="{885BBAF1-5E4E-4636-A1CE-D15340F83CF7}" type="presParOf" srcId="{28CD4C90-A68C-4EF1-AC08-85C8DD973542}" destId="{D826F05F-E1CD-4FB1-A0A2-E58E6CEF9E2C}" srcOrd="1" destOrd="0" presId="urn:microsoft.com/office/officeart/2008/layout/LinedList"/>
    <dgm:cxn modelId="{4643966D-3B6A-40F1-A424-C94A5AA5EBE4}" type="presParOf" srcId="{0352E545-C5B1-4BD9-9DBC-05F8FD129047}" destId="{0A10E993-60B1-4D5A-8074-3421AC6D288D}" srcOrd="8" destOrd="0" presId="urn:microsoft.com/office/officeart/2008/layout/LinedList"/>
    <dgm:cxn modelId="{A90712A3-8F61-44D8-8D1F-36F6E5BC53E6}" type="presParOf" srcId="{0352E545-C5B1-4BD9-9DBC-05F8FD129047}" destId="{74584403-BF6A-491D-BD1D-D9243D058691}" srcOrd="9" destOrd="0" presId="urn:microsoft.com/office/officeart/2008/layout/LinedList"/>
    <dgm:cxn modelId="{CAE97537-DDB1-4678-8869-157ADAC04BE1}" type="presParOf" srcId="{74584403-BF6A-491D-BD1D-D9243D058691}" destId="{D1929FD4-266B-41EC-B6CE-86C6718801C5}" srcOrd="0" destOrd="0" presId="urn:microsoft.com/office/officeart/2008/layout/LinedList"/>
    <dgm:cxn modelId="{7D812CE7-752E-42B2-83FC-1D5882853195}" type="presParOf" srcId="{74584403-BF6A-491D-BD1D-D9243D058691}" destId="{44D0E048-12BC-43F0-BC8F-75E100ABE8EE}" srcOrd="1" destOrd="0" presId="urn:microsoft.com/office/officeart/2008/layout/LinedList"/>
    <dgm:cxn modelId="{6E122596-F3A4-42ED-908A-369BEBA549D4}" type="presParOf" srcId="{0352E545-C5B1-4BD9-9DBC-05F8FD129047}" destId="{50CB57E0-990D-4670-A34B-974AE60769E0}" srcOrd="10" destOrd="0" presId="urn:microsoft.com/office/officeart/2008/layout/LinedList"/>
    <dgm:cxn modelId="{819A2809-E72D-44B6-9F35-630B955B8032}" type="presParOf" srcId="{0352E545-C5B1-4BD9-9DBC-05F8FD129047}" destId="{7A8CF351-F33C-4126-8775-BE8EC34AA4D0}" srcOrd="11" destOrd="0" presId="urn:microsoft.com/office/officeart/2008/layout/LinedList"/>
    <dgm:cxn modelId="{3552FA39-37F3-4D2E-8C90-5EE93F909F3C}" type="presParOf" srcId="{7A8CF351-F33C-4126-8775-BE8EC34AA4D0}" destId="{8387B7C1-3E06-448E-9A13-C0B94F2E4ABB}" srcOrd="0" destOrd="0" presId="urn:microsoft.com/office/officeart/2008/layout/LinedList"/>
    <dgm:cxn modelId="{DC94BE24-2E16-4FE7-BE18-E2CD6C8E4636}" type="presParOf" srcId="{7A8CF351-F33C-4126-8775-BE8EC34AA4D0}" destId="{45BB6947-07B0-4DA0-9274-26D347388F38}" srcOrd="1" destOrd="0" presId="urn:microsoft.com/office/officeart/2008/layout/LinedList"/>
    <dgm:cxn modelId="{58601180-0902-4BE4-B5A4-38155E336CD1}" type="presParOf" srcId="{0352E545-C5B1-4BD9-9DBC-05F8FD129047}" destId="{EE330E82-E1BE-4FAD-8320-287D1F6291A8}" srcOrd="12" destOrd="0" presId="urn:microsoft.com/office/officeart/2008/layout/LinedList"/>
    <dgm:cxn modelId="{F2190B75-445D-45E5-BBD3-4EABF57904F5}" type="presParOf" srcId="{0352E545-C5B1-4BD9-9DBC-05F8FD129047}" destId="{3E414FB3-ABBA-4659-B836-8EDFE1810545}" srcOrd="13" destOrd="0" presId="urn:microsoft.com/office/officeart/2008/layout/LinedList"/>
    <dgm:cxn modelId="{73A05CEC-F6AE-4A4D-8F0D-118DB462CE35}" type="presParOf" srcId="{3E414FB3-ABBA-4659-B836-8EDFE1810545}" destId="{29910314-AE21-4C0D-8A8B-48C66C999948}" srcOrd="0" destOrd="0" presId="urn:microsoft.com/office/officeart/2008/layout/LinedList"/>
    <dgm:cxn modelId="{BE5854F7-5E0A-445A-A99B-73A85BCD26A4}" type="presParOf" srcId="{3E414FB3-ABBA-4659-B836-8EDFE1810545}" destId="{EC0CB82D-A590-4A46-955D-F076BE6DB6E4}" srcOrd="1" destOrd="0" presId="urn:microsoft.com/office/officeart/2008/layout/LinedList"/>
    <dgm:cxn modelId="{43965F75-3CE6-4222-B8CD-90E7A155BAD2}" type="presParOf" srcId="{0352E545-C5B1-4BD9-9DBC-05F8FD129047}" destId="{0846E780-700C-4974-AEA3-7A56DA605E0E}" srcOrd="14" destOrd="0" presId="urn:microsoft.com/office/officeart/2008/layout/LinedList"/>
    <dgm:cxn modelId="{6A812926-6935-4D2D-8DC7-974BDCB123A7}" type="presParOf" srcId="{0352E545-C5B1-4BD9-9DBC-05F8FD129047}" destId="{320C0496-D3B5-4D30-8882-5D156C46C265}" srcOrd="15" destOrd="0" presId="urn:microsoft.com/office/officeart/2008/layout/LinedList"/>
    <dgm:cxn modelId="{73FE586F-E439-4B4A-BA58-BA9732098791}" type="presParOf" srcId="{320C0496-D3B5-4D30-8882-5D156C46C265}" destId="{5B893433-B9A6-4FC6-94B8-F3741CECCAF8}" srcOrd="0" destOrd="0" presId="urn:microsoft.com/office/officeart/2008/layout/LinedList"/>
    <dgm:cxn modelId="{18DD52BC-2811-481F-B247-F2D85E9C456B}" type="presParOf" srcId="{320C0496-D3B5-4D30-8882-5D156C46C265}" destId="{0F8285A1-9950-4FA4-AA94-18CCA07016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4A6271-7E66-4989-98A5-2E1895340323}" type="doc">
      <dgm:prSet loTypeId="urn:microsoft.com/office/officeart/2008/layout/LinedList" loCatId="list" qsTypeId="urn:microsoft.com/office/officeart/2005/8/quickstyle/simple5" qsCatId="simple" csTypeId="urn:microsoft.com/office/officeart/2005/8/colors/colorful1" csCatId="colorful"/>
      <dgm:spPr/>
      <dgm:t>
        <a:bodyPr/>
        <a:lstStyle/>
        <a:p>
          <a:endParaRPr lang="en-US"/>
        </a:p>
      </dgm:t>
    </dgm:pt>
    <dgm:pt modelId="{E489D217-20CB-44FB-B2F0-62ED0D42F852}">
      <dgm:prSet/>
      <dgm:spPr/>
      <dgm:t>
        <a:bodyPr/>
        <a:lstStyle/>
        <a:p>
          <a:r>
            <a:rPr lang="en-US" b="0" i="0" baseline="0"/>
            <a:t>Schools</a:t>
          </a:r>
          <a:endParaRPr lang="en-US"/>
        </a:p>
      </dgm:t>
    </dgm:pt>
    <dgm:pt modelId="{18399730-63BA-4E1F-AA55-C410727EB7CA}" type="parTrans" cxnId="{BE528F06-3421-41E0-926D-3522A7EADC38}">
      <dgm:prSet/>
      <dgm:spPr/>
      <dgm:t>
        <a:bodyPr/>
        <a:lstStyle/>
        <a:p>
          <a:endParaRPr lang="en-US"/>
        </a:p>
      </dgm:t>
    </dgm:pt>
    <dgm:pt modelId="{D8FBC118-A1F5-433B-ABE4-B4A5D1DF8B5A}" type="sibTrans" cxnId="{BE528F06-3421-41E0-926D-3522A7EADC38}">
      <dgm:prSet/>
      <dgm:spPr/>
      <dgm:t>
        <a:bodyPr/>
        <a:lstStyle/>
        <a:p>
          <a:endParaRPr lang="en-US"/>
        </a:p>
      </dgm:t>
    </dgm:pt>
    <dgm:pt modelId="{FCDCFE5F-FF56-40DA-8D59-85AD6401B771}">
      <dgm:prSet/>
      <dgm:spPr/>
      <dgm:t>
        <a:bodyPr/>
        <a:lstStyle/>
        <a:p>
          <a:r>
            <a:rPr lang="en-US" b="0" i="0" baseline="0"/>
            <a:t>Libraries</a:t>
          </a:r>
          <a:endParaRPr lang="en-US"/>
        </a:p>
      </dgm:t>
    </dgm:pt>
    <dgm:pt modelId="{84FF7330-5ECE-422C-98A7-31E42A73746A}" type="parTrans" cxnId="{F37D8D52-621C-48B4-B2FA-DA4E507F0488}">
      <dgm:prSet/>
      <dgm:spPr/>
      <dgm:t>
        <a:bodyPr/>
        <a:lstStyle/>
        <a:p>
          <a:endParaRPr lang="en-US"/>
        </a:p>
      </dgm:t>
    </dgm:pt>
    <dgm:pt modelId="{00307591-ECCF-48FA-8D73-34A09D6EF998}" type="sibTrans" cxnId="{F37D8D52-621C-48B4-B2FA-DA4E507F0488}">
      <dgm:prSet/>
      <dgm:spPr/>
      <dgm:t>
        <a:bodyPr/>
        <a:lstStyle/>
        <a:p>
          <a:endParaRPr lang="en-US"/>
        </a:p>
      </dgm:t>
    </dgm:pt>
    <dgm:pt modelId="{9681B742-D0A3-4C92-A125-4904BDF685F3}">
      <dgm:prSet/>
      <dgm:spPr/>
      <dgm:t>
        <a:bodyPr/>
        <a:lstStyle/>
        <a:p>
          <a:r>
            <a:rPr lang="en-US" b="0" i="0" baseline="0"/>
            <a:t>Community Colleges</a:t>
          </a:r>
          <a:endParaRPr lang="en-US"/>
        </a:p>
      </dgm:t>
    </dgm:pt>
    <dgm:pt modelId="{B75D4CDD-EE94-4F29-8B37-F7888A587AEA}" type="parTrans" cxnId="{52DB945C-61E8-453D-8808-170909F21B4F}">
      <dgm:prSet/>
      <dgm:spPr/>
      <dgm:t>
        <a:bodyPr/>
        <a:lstStyle/>
        <a:p>
          <a:endParaRPr lang="en-US"/>
        </a:p>
      </dgm:t>
    </dgm:pt>
    <dgm:pt modelId="{AD14F770-E2B1-46CC-A3A6-585BCD0CC7B8}" type="sibTrans" cxnId="{52DB945C-61E8-453D-8808-170909F21B4F}">
      <dgm:prSet/>
      <dgm:spPr/>
      <dgm:t>
        <a:bodyPr/>
        <a:lstStyle/>
        <a:p>
          <a:endParaRPr lang="en-US"/>
        </a:p>
      </dgm:t>
    </dgm:pt>
    <dgm:pt modelId="{EA50E087-A519-4FB9-B350-9CA75A29CA80}">
      <dgm:prSet/>
      <dgm:spPr/>
      <dgm:t>
        <a:bodyPr/>
        <a:lstStyle/>
        <a:p>
          <a:r>
            <a:rPr lang="en-US" b="0" i="0" baseline="0"/>
            <a:t>Government Owned and Operated Health Facilities</a:t>
          </a:r>
          <a:endParaRPr lang="en-US"/>
        </a:p>
      </dgm:t>
    </dgm:pt>
    <dgm:pt modelId="{26C7C14B-4A64-47C9-8309-0B8A3A5E1E54}" type="parTrans" cxnId="{9B8E83BC-BB89-405C-AB05-4EEF33DC695F}">
      <dgm:prSet/>
      <dgm:spPr/>
      <dgm:t>
        <a:bodyPr/>
        <a:lstStyle/>
        <a:p>
          <a:endParaRPr lang="en-US"/>
        </a:p>
      </dgm:t>
    </dgm:pt>
    <dgm:pt modelId="{46180836-6D9F-40F2-AB6A-AE751CE61758}" type="sibTrans" cxnId="{9B8E83BC-BB89-405C-AB05-4EEF33DC695F}">
      <dgm:prSet/>
      <dgm:spPr/>
      <dgm:t>
        <a:bodyPr/>
        <a:lstStyle/>
        <a:p>
          <a:endParaRPr lang="en-US"/>
        </a:p>
      </dgm:t>
    </dgm:pt>
    <dgm:pt modelId="{6D333AFE-9961-41F1-A062-13F0118B30C5}">
      <dgm:prSet/>
      <dgm:spPr/>
      <dgm:t>
        <a:bodyPr/>
        <a:lstStyle/>
        <a:p>
          <a:r>
            <a:rPr lang="en-US" b="0" i="0" baseline="0"/>
            <a:t>Community Based Organizations (CBOs)</a:t>
          </a:r>
          <a:endParaRPr lang="en-US"/>
        </a:p>
      </dgm:t>
    </dgm:pt>
    <dgm:pt modelId="{C0EFD662-24DC-4626-ABE7-A0F213FA1E4B}" type="parTrans" cxnId="{3BF76928-CB86-4B17-AC92-A0E24B0B6BE7}">
      <dgm:prSet/>
      <dgm:spPr/>
      <dgm:t>
        <a:bodyPr/>
        <a:lstStyle/>
        <a:p>
          <a:endParaRPr lang="en-US"/>
        </a:p>
      </dgm:t>
    </dgm:pt>
    <dgm:pt modelId="{AD2CD620-6AFF-4DE5-9033-AA63D9FAEC84}" type="sibTrans" cxnId="{3BF76928-CB86-4B17-AC92-A0E24B0B6BE7}">
      <dgm:prSet/>
      <dgm:spPr/>
      <dgm:t>
        <a:bodyPr/>
        <a:lstStyle/>
        <a:p>
          <a:endParaRPr lang="en-US"/>
        </a:p>
      </dgm:t>
    </dgm:pt>
    <dgm:pt modelId="{888F8563-1369-41EF-A6FA-EF3EA6B97C05}">
      <dgm:prSet/>
      <dgm:spPr/>
      <dgm:t>
        <a:bodyPr/>
        <a:lstStyle/>
        <a:p>
          <a:r>
            <a:rPr lang="en-US" b="0" i="0" baseline="0"/>
            <a:t>Healthcare Community Based Organizations</a:t>
          </a:r>
          <a:endParaRPr lang="en-US"/>
        </a:p>
      </dgm:t>
    </dgm:pt>
    <dgm:pt modelId="{73FB1538-4C96-4390-BECD-8A545E7EC0E2}" type="parTrans" cxnId="{5E854465-F59E-4517-9264-B7D5E22A6EA9}">
      <dgm:prSet/>
      <dgm:spPr/>
      <dgm:t>
        <a:bodyPr/>
        <a:lstStyle/>
        <a:p>
          <a:endParaRPr lang="en-US"/>
        </a:p>
      </dgm:t>
    </dgm:pt>
    <dgm:pt modelId="{E15AEE07-E968-4651-8E07-6AE27DAB7BC4}" type="sibTrans" cxnId="{5E854465-F59E-4517-9264-B7D5E22A6EA9}">
      <dgm:prSet/>
      <dgm:spPr/>
      <dgm:t>
        <a:bodyPr/>
        <a:lstStyle/>
        <a:p>
          <a:endParaRPr lang="en-US"/>
        </a:p>
      </dgm:t>
    </dgm:pt>
    <dgm:pt modelId="{737AEA37-51DA-4179-8572-DCBCE6178FDE}">
      <dgm:prSet/>
      <dgm:spPr/>
      <dgm:t>
        <a:bodyPr/>
        <a:lstStyle/>
        <a:p>
          <a:r>
            <a:rPr lang="en-US" b="0" i="0" baseline="0"/>
            <a:t>California Telehealth Network (CTN)</a:t>
          </a:r>
          <a:endParaRPr lang="en-US"/>
        </a:p>
      </dgm:t>
    </dgm:pt>
    <dgm:pt modelId="{4E5EEC92-C4FB-4000-9233-C60CD6A5F918}" type="parTrans" cxnId="{162A294C-3346-4557-9D2A-CB4B217B86A8}">
      <dgm:prSet/>
      <dgm:spPr/>
      <dgm:t>
        <a:bodyPr/>
        <a:lstStyle/>
        <a:p>
          <a:endParaRPr lang="en-US"/>
        </a:p>
      </dgm:t>
    </dgm:pt>
    <dgm:pt modelId="{D9C14F1A-CC1F-4593-8C9A-C1FA33AA3A7B}" type="sibTrans" cxnId="{162A294C-3346-4557-9D2A-CB4B217B86A8}">
      <dgm:prSet/>
      <dgm:spPr/>
      <dgm:t>
        <a:bodyPr/>
        <a:lstStyle/>
        <a:p>
          <a:endParaRPr lang="en-US"/>
        </a:p>
      </dgm:t>
    </dgm:pt>
    <dgm:pt modelId="{5C375162-487A-4C64-8159-C7C022E24F62}" type="pres">
      <dgm:prSet presAssocID="{F74A6271-7E66-4989-98A5-2E1895340323}" presName="vert0" presStyleCnt="0">
        <dgm:presLayoutVars>
          <dgm:dir/>
          <dgm:animOne val="branch"/>
          <dgm:animLvl val="lvl"/>
        </dgm:presLayoutVars>
      </dgm:prSet>
      <dgm:spPr/>
    </dgm:pt>
    <dgm:pt modelId="{B9AE434C-BF9A-464F-A7F6-CD97B56C6744}" type="pres">
      <dgm:prSet presAssocID="{E489D217-20CB-44FB-B2F0-62ED0D42F852}" presName="thickLine" presStyleLbl="alignNode1" presStyleIdx="0" presStyleCnt="7"/>
      <dgm:spPr/>
    </dgm:pt>
    <dgm:pt modelId="{2BFAF775-D7DB-41D0-A2EA-47A40C1CEFCC}" type="pres">
      <dgm:prSet presAssocID="{E489D217-20CB-44FB-B2F0-62ED0D42F852}" presName="horz1" presStyleCnt="0"/>
      <dgm:spPr/>
    </dgm:pt>
    <dgm:pt modelId="{5991639D-EF15-4831-88F9-46E1EE389E7B}" type="pres">
      <dgm:prSet presAssocID="{E489D217-20CB-44FB-B2F0-62ED0D42F852}" presName="tx1" presStyleLbl="revTx" presStyleIdx="0" presStyleCnt="7"/>
      <dgm:spPr/>
    </dgm:pt>
    <dgm:pt modelId="{04CB84B1-A6C5-4667-B0F1-A0E802CC73E1}" type="pres">
      <dgm:prSet presAssocID="{E489D217-20CB-44FB-B2F0-62ED0D42F852}" presName="vert1" presStyleCnt="0"/>
      <dgm:spPr/>
    </dgm:pt>
    <dgm:pt modelId="{46ADE1BB-7BA3-45E9-9863-8A7D8353E75E}" type="pres">
      <dgm:prSet presAssocID="{FCDCFE5F-FF56-40DA-8D59-85AD6401B771}" presName="thickLine" presStyleLbl="alignNode1" presStyleIdx="1" presStyleCnt="7"/>
      <dgm:spPr/>
    </dgm:pt>
    <dgm:pt modelId="{DD5C0A2F-1B0D-41EC-AB07-D337A239659D}" type="pres">
      <dgm:prSet presAssocID="{FCDCFE5F-FF56-40DA-8D59-85AD6401B771}" presName="horz1" presStyleCnt="0"/>
      <dgm:spPr/>
    </dgm:pt>
    <dgm:pt modelId="{D235EE9C-6F4A-48C1-A57C-46CBB959A44C}" type="pres">
      <dgm:prSet presAssocID="{FCDCFE5F-FF56-40DA-8D59-85AD6401B771}" presName="tx1" presStyleLbl="revTx" presStyleIdx="1" presStyleCnt="7"/>
      <dgm:spPr/>
    </dgm:pt>
    <dgm:pt modelId="{6F94F422-C244-4B4D-BE0A-8582CF560541}" type="pres">
      <dgm:prSet presAssocID="{FCDCFE5F-FF56-40DA-8D59-85AD6401B771}" presName="vert1" presStyleCnt="0"/>
      <dgm:spPr/>
    </dgm:pt>
    <dgm:pt modelId="{B40752D3-2E72-4B7F-AEC3-E8C5761C8807}" type="pres">
      <dgm:prSet presAssocID="{9681B742-D0A3-4C92-A125-4904BDF685F3}" presName="thickLine" presStyleLbl="alignNode1" presStyleIdx="2" presStyleCnt="7"/>
      <dgm:spPr/>
    </dgm:pt>
    <dgm:pt modelId="{7F8ACFF7-0612-4088-A7DB-0725B8AD0054}" type="pres">
      <dgm:prSet presAssocID="{9681B742-D0A3-4C92-A125-4904BDF685F3}" presName="horz1" presStyleCnt="0"/>
      <dgm:spPr/>
    </dgm:pt>
    <dgm:pt modelId="{0FF1DCB7-5BDA-4228-AF98-7688BCCC71CC}" type="pres">
      <dgm:prSet presAssocID="{9681B742-D0A3-4C92-A125-4904BDF685F3}" presName="tx1" presStyleLbl="revTx" presStyleIdx="2" presStyleCnt="7"/>
      <dgm:spPr/>
    </dgm:pt>
    <dgm:pt modelId="{86BDD19B-595B-4EEE-9811-00BD00E92510}" type="pres">
      <dgm:prSet presAssocID="{9681B742-D0A3-4C92-A125-4904BDF685F3}" presName="vert1" presStyleCnt="0"/>
      <dgm:spPr/>
    </dgm:pt>
    <dgm:pt modelId="{20FF7C95-A2E0-465E-8192-8F666EDE66A0}" type="pres">
      <dgm:prSet presAssocID="{EA50E087-A519-4FB9-B350-9CA75A29CA80}" presName="thickLine" presStyleLbl="alignNode1" presStyleIdx="3" presStyleCnt="7"/>
      <dgm:spPr/>
    </dgm:pt>
    <dgm:pt modelId="{30F088A0-982B-48F8-B6D0-4E056518F4CF}" type="pres">
      <dgm:prSet presAssocID="{EA50E087-A519-4FB9-B350-9CA75A29CA80}" presName="horz1" presStyleCnt="0"/>
      <dgm:spPr/>
    </dgm:pt>
    <dgm:pt modelId="{2FB14194-4F75-445E-BB6B-9B602470EFCF}" type="pres">
      <dgm:prSet presAssocID="{EA50E087-A519-4FB9-B350-9CA75A29CA80}" presName="tx1" presStyleLbl="revTx" presStyleIdx="3" presStyleCnt="7"/>
      <dgm:spPr/>
    </dgm:pt>
    <dgm:pt modelId="{276AC9D3-B161-4180-BCC7-B46D16E21191}" type="pres">
      <dgm:prSet presAssocID="{EA50E087-A519-4FB9-B350-9CA75A29CA80}" presName="vert1" presStyleCnt="0"/>
      <dgm:spPr/>
    </dgm:pt>
    <dgm:pt modelId="{156B7CA9-CE52-435E-80B4-093BC8F7BBCB}" type="pres">
      <dgm:prSet presAssocID="{6D333AFE-9961-41F1-A062-13F0118B30C5}" presName="thickLine" presStyleLbl="alignNode1" presStyleIdx="4" presStyleCnt="7"/>
      <dgm:spPr/>
    </dgm:pt>
    <dgm:pt modelId="{169F6F82-98E8-4CFA-B726-B2E72DF14CCA}" type="pres">
      <dgm:prSet presAssocID="{6D333AFE-9961-41F1-A062-13F0118B30C5}" presName="horz1" presStyleCnt="0"/>
      <dgm:spPr/>
    </dgm:pt>
    <dgm:pt modelId="{168EF5C8-8BE6-4161-88F2-71E33E1C4633}" type="pres">
      <dgm:prSet presAssocID="{6D333AFE-9961-41F1-A062-13F0118B30C5}" presName="tx1" presStyleLbl="revTx" presStyleIdx="4" presStyleCnt="7"/>
      <dgm:spPr/>
    </dgm:pt>
    <dgm:pt modelId="{176B871C-E29B-4297-B6AF-497ADF49B1F3}" type="pres">
      <dgm:prSet presAssocID="{6D333AFE-9961-41F1-A062-13F0118B30C5}" presName="vert1" presStyleCnt="0"/>
      <dgm:spPr/>
    </dgm:pt>
    <dgm:pt modelId="{F9878C46-0151-45B6-886F-41123DEDD312}" type="pres">
      <dgm:prSet presAssocID="{888F8563-1369-41EF-A6FA-EF3EA6B97C05}" presName="thickLine" presStyleLbl="alignNode1" presStyleIdx="5" presStyleCnt="7"/>
      <dgm:spPr/>
    </dgm:pt>
    <dgm:pt modelId="{CF62A379-0F13-4F26-909A-EB14C833E20F}" type="pres">
      <dgm:prSet presAssocID="{888F8563-1369-41EF-A6FA-EF3EA6B97C05}" presName="horz1" presStyleCnt="0"/>
      <dgm:spPr/>
    </dgm:pt>
    <dgm:pt modelId="{71A7EE79-D4A9-4C11-95C3-92BBCBC9A3BC}" type="pres">
      <dgm:prSet presAssocID="{888F8563-1369-41EF-A6FA-EF3EA6B97C05}" presName="tx1" presStyleLbl="revTx" presStyleIdx="5" presStyleCnt="7"/>
      <dgm:spPr/>
    </dgm:pt>
    <dgm:pt modelId="{E3420C69-FE16-4D4C-B13E-657DF69F40E0}" type="pres">
      <dgm:prSet presAssocID="{888F8563-1369-41EF-A6FA-EF3EA6B97C05}" presName="vert1" presStyleCnt="0"/>
      <dgm:spPr/>
    </dgm:pt>
    <dgm:pt modelId="{C2212AC3-08B2-40AA-8A54-5C8C7D6B18C8}" type="pres">
      <dgm:prSet presAssocID="{737AEA37-51DA-4179-8572-DCBCE6178FDE}" presName="thickLine" presStyleLbl="alignNode1" presStyleIdx="6" presStyleCnt="7"/>
      <dgm:spPr/>
    </dgm:pt>
    <dgm:pt modelId="{4AB936B0-9C8F-4972-99F4-58F0ACE30780}" type="pres">
      <dgm:prSet presAssocID="{737AEA37-51DA-4179-8572-DCBCE6178FDE}" presName="horz1" presStyleCnt="0"/>
      <dgm:spPr/>
    </dgm:pt>
    <dgm:pt modelId="{681414EE-0821-4E13-AA4C-D42D7A582ADA}" type="pres">
      <dgm:prSet presAssocID="{737AEA37-51DA-4179-8572-DCBCE6178FDE}" presName="tx1" presStyleLbl="revTx" presStyleIdx="6" presStyleCnt="7"/>
      <dgm:spPr/>
    </dgm:pt>
    <dgm:pt modelId="{A8EB055C-CECD-4D65-92F9-8F2FDCE77218}" type="pres">
      <dgm:prSet presAssocID="{737AEA37-51DA-4179-8572-DCBCE6178FDE}" presName="vert1" presStyleCnt="0"/>
      <dgm:spPr/>
    </dgm:pt>
  </dgm:ptLst>
  <dgm:cxnLst>
    <dgm:cxn modelId="{3BA56B05-1308-4EF3-85B9-574ED6F3EE01}" type="presOf" srcId="{F74A6271-7E66-4989-98A5-2E1895340323}" destId="{5C375162-487A-4C64-8159-C7C022E24F62}" srcOrd="0" destOrd="0" presId="urn:microsoft.com/office/officeart/2008/layout/LinedList"/>
    <dgm:cxn modelId="{BE528F06-3421-41E0-926D-3522A7EADC38}" srcId="{F74A6271-7E66-4989-98A5-2E1895340323}" destId="{E489D217-20CB-44FB-B2F0-62ED0D42F852}" srcOrd="0" destOrd="0" parTransId="{18399730-63BA-4E1F-AA55-C410727EB7CA}" sibTransId="{D8FBC118-A1F5-433B-ABE4-B4A5D1DF8B5A}"/>
    <dgm:cxn modelId="{E10F521B-A0B7-4ECF-BF0E-0568EAB90CC7}" type="presOf" srcId="{9681B742-D0A3-4C92-A125-4904BDF685F3}" destId="{0FF1DCB7-5BDA-4228-AF98-7688BCCC71CC}" srcOrd="0" destOrd="0" presId="urn:microsoft.com/office/officeart/2008/layout/LinedList"/>
    <dgm:cxn modelId="{3BF76928-CB86-4B17-AC92-A0E24B0B6BE7}" srcId="{F74A6271-7E66-4989-98A5-2E1895340323}" destId="{6D333AFE-9961-41F1-A062-13F0118B30C5}" srcOrd="4" destOrd="0" parTransId="{C0EFD662-24DC-4626-ABE7-A0F213FA1E4B}" sibTransId="{AD2CD620-6AFF-4DE5-9033-AA63D9FAEC84}"/>
    <dgm:cxn modelId="{87AB0533-A272-4186-A350-D9BE1917E81B}" type="presOf" srcId="{FCDCFE5F-FF56-40DA-8D59-85AD6401B771}" destId="{D235EE9C-6F4A-48C1-A57C-46CBB959A44C}" srcOrd="0" destOrd="0" presId="urn:microsoft.com/office/officeart/2008/layout/LinedList"/>
    <dgm:cxn modelId="{98971638-7C65-4D56-A7AB-20C1F4670B70}" type="presOf" srcId="{E489D217-20CB-44FB-B2F0-62ED0D42F852}" destId="{5991639D-EF15-4831-88F9-46E1EE389E7B}" srcOrd="0" destOrd="0" presId="urn:microsoft.com/office/officeart/2008/layout/LinedList"/>
    <dgm:cxn modelId="{4BC5433C-E858-4EB7-8267-DD9B480ED225}" type="presOf" srcId="{6D333AFE-9961-41F1-A062-13F0118B30C5}" destId="{168EF5C8-8BE6-4161-88F2-71E33E1C4633}" srcOrd="0" destOrd="0" presId="urn:microsoft.com/office/officeart/2008/layout/LinedList"/>
    <dgm:cxn modelId="{52DB945C-61E8-453D-8808-170909F21B4F}" srcId="{F74A6271-7E66-4989-98A5-2E1895340323}" destId="{9681B742-D0A3-4C92-A125-4904BDF685F3}" srcOrd="2" destOrd="0" parTransId="{B75D4CDD-EE94-4F29-8B37-F7888A587AEA}" sibTransId="{AD14F770-E2B1-46CC-A3A6-585BCD0CC7B8}"/>
    <dgm:cxn modelId="{5E854465-F59E-4517-9264-B7D5E22A6EA9}" srcId="{F74A6271-7E66-4989-98A5-2E1895340323}" destId="{888F8563-1369-41EF-A6FA-EF3EA6B97C05}" srcOrd="5" destOrd="0" parTransId="{73FB1538-4C96-4390-BECD-8A545E7EC0E2}" sibTransId="{E15AEE07-E968-4651-8E07-6AE27DAB7BC4}"/>
    <dgm:cxn modelId="{162A294C-3346-4557-9D2A-CB4B217B86A8}" srcId="{F74A6271-7E66-4989-98A5-2E1895340323}" destId="{737AEA37-51DA-4179-8572-DCBCE6178FDE}" srcOrd="6" destOrd="0" parTransId="{4E5EEC92-C4FB-4000-9233-C60CD6A5F918}" sibTransId="{D9C14F1A-CC1F-4593-8C9A-C1FA33AA3A7B}"/>
    <dgm:cxn modelId="{CC983770-6690-42E3-9716-235449535250}" type="presOf" srcId="{737AEA37-51DA-4179-8572-DCBCE6178FDE}" destId="{681414EE-0821-4E13-AA4C-D42D7A582ADA}" srcOrd="0" destOrd="0" presId="urn:microsoft.com/office/officeart/2008/layout/LinedList"/>
    <dgm:cxn modelId="{F37D8D52-621C-48B4-B2FA-DA4E507F0488}" srcId="{F74A6271-7E66-4989-98A5-2E1895340323}" destId="{FCDCFE5F-FF56-40DA-8D59-85AD6401B771}" srcOrd="1" destOrd="0" parTransId="{84FF7330-5ECE-422C-98A7-31E42A73746A}" sibTransId="{00307591-ECCF-48FA-8D73-34A09D6EF998}"/>
    <dgm:cxn modelId="{9B8E83BC-BB89-405C-AB05-4EEF33DC695F}" srcId="{F74A6271-7E66-4989-98A5-2E1895340323}" destId="{EA50E087-A519-4FB9-B350-9CA75A29CA80}" srcOrd="3" destOrd="0" parTransId="{26C7C14B-4A64-47C9-8309-0B8A3A5E1E54}" sibTransId="{46180836-6D9F-40F2-AB6A-AE751CE61758}"/>
    <dgm:cxn modelId="{E922E5EF-7535-46EC-9DEE-43241DED69B5}" type="presOf" srcId="{888F8563-1369-41EF-A6FA-EF3EA6B97C05}" destId="{71A7EE79-D4A9-4C11-95C3-92BBCBC9A3BC}" srcOrd="0" destOrd="0" presId="urn:microsoft.com/office/officeart/2008/layout/LinedList"/>
    <dgm:cxn modelId="{BF77C9F5-C0E8-46CF-A2E8-6A60EEDBD968}" type="presOf" srcId="{EA50E087-A519-4FB9-B350-9CA75A29CA80}" destId="{2FB14194-4F75-445E-BB6B-9B602470EFCF}" srcOrd="0" destOrd="0" presId="urn:microsoft.com/office/officeart/2008/layout/LinedList"/>
    <dgm:cxn modelId="{E2D3C1A0-8ADE-4F79-8C32-5F0E21811144}" type="presParOf" srcId="{5C375162-487A-4C64-8159-C7C022E24F62}" destId="{B9AE434C-BF9A-464F-A7F6-CD97B56C6744}" srcOrd="0" destOrd="0" presId="urn:microsoft.com/office/officeart/2008/layout/LinedList"/>
    <dgm:cxn modelId="{7E1C3305-3435-4D24-B12E-C873E55B6982}" type="presParOf" srcId="{5C375162-487A-4C64-8159-C7C022E24F62}" destId="{2BFAF775-D7DB-41D0-A2EA-47A40C1CEFCC}" srcOrd="1" destOrd="0" presId="urn:microsoft.com/office/officeart/2008/layout/LinedList"/>
    <dgm:cxn modelId="{102DED47-1994-40EE-A4DC-768B5F012BBE}" type="presParOf" srcId="{2BFAF775-D7DB-41D0-A2EA-47A40C1CEFCC}" destId="{5991639D-EF15-4831-88F9-46E1EE389E7B}" srcOrd="0" destOrd="0" presId="urn:microsoft.com/office/officeart/2008/layout/LinedList"/>
    <dgm:cxn modelId="{3E4010B5-5DCC-40BC-A354-FF0549EB6DEA}" type="presParOf" srcId="{2BFAF775-D7DB-41D0-A2EA-47A40C1CEFCC}" destId="{04CB84B1-A6C5-4667-B0F1-A0E802CC73E1}" srcOrd="1" destOrd="0" presId="urn:microsoft.com/office/officeart/2008/layout/LinedList"/>
    <dgm:cxn modelId="{94BA3343-D4D6-46EB-BA31-43FC5EDEAA1C}" type="presParOf" srcId="{5C375162-487A-4C64-8159-C7C022E24F62}" destId="{46ADE1BB-7BA3-45E9-9863-8A7D8353E75E}" srcOrd="2" destOrd="0" presId="urn:microsoft.com/office/officeart/2008/layout/LinedList"/>
    <dgm:cxn modelId="{81A61176-38F9-4E60-B12E-4681ABE74042}" type="presParOf" srcId="{5C375162-487A-4C64-8159-C7C022E24F62}" destId="{DD5C0A2F-1B0D-41EC-AB07-D337A239659D}" srcOrd="3" destOrd="0" presId="urn:microsoft.com/office/officeart/2008/layout/LinedList"/>
    <dgm:cxn modelId="{CB119F4A-24EB-4588-9088-53E267D86220}" type="presParOf" srcId="{DD5C0A2F-1B0D-41EC-AB07-D337A239659D}" destId="{D235EE9C-6F4A-48C1-A57C-46CBB959A44C}" srcOrd="0" destOrd="0" presId="urn:microsoft.com/office/officeart/2008/layout/LinedList"/>
    <dgm:cxn modelId="{E67E24E6-6103-48EA-B47F-6A01F0C4285F}" type="presParOf" srcId="{DD5C0A2F-1B0D-41EC-AB07-D337A239659D}" destId="{6F94F422-C244-4B4D-BE0A-8582CF560541}" srcOrd="1" destOrd="0" presId="urn:microsoft.com/office/officeart/2008/layout/LinedList"/>
    <dgm:cxn modelId="{7D0E8470-523E-4BF4-A659-9961A1601A56}" type="presParOf" srcId="{5C375162-487A-4C64-8159-C7C022E24F62}" destId="{B40752D3-2E72-4B7F-AEC3-E8C5761C8807}" srcOrd="4" destOrd="0" presId="urn:microsoft.com/office/officeart/2008/layout/LinedList"/>
    <dgm:cxn modelId="{564C11B4-8B85-44B7-BA98-1D52596A2D60}" type="presParOf" srcId="{5C375162-487A-4C64-8159-C7C022E24F62}" destId="{7F8ACFF7-0612-4088-A7DB-0725B8AD0054}" srcOrd="5" destOrd="0" presId="urn:microsoft.com/office/officeart/2008/layout/LinedList"/>
    <dgm:cxn modelId="{A6E943E1-57E7-47F5-AC0F-36B257E223C7}" type="presParOf" srcId="{7F8ACFF7-0612-4088-A7DB-0725B8AD0054}" destId="{0FF1DCB7-5BDA-4228-AF98-7688BCCC71CC}" srcOrd="0" destOrd="0" presId="urn:microsoft.com/office/officeart/2008/layout/LinedList"/>
    <dgm:cxn modelId="{A1375AE6-E897-4361-83D9-7F582D164CEF}" type="presParOf" srcId="{7F8ACFF7-0612-4088-A7DB-0725B8AD0054}" destId="{86BDD19B-595B-4EEE-9811-00BD00E92510}" srcOrd="1" destOrd="0" presId="urn:microsoft.com/office/officeart/2008/layout/LinedList"/>
    <dgm:cxn modelId="{3E840367-A2BC-4F87-8B8B-F99E147DEFEA}" type="presParOf" srcId="{5C375162-487A-4C64-8159-C7C022E24F62}" destId="{20FF7C95-A2E0-465E-8192-8F666EDE66A0}" srcOrd="6" destOrd="0" presId="urn:microsoft.com/office/officeart/2008/layout/LinedList"/>
    <dgm:cxn modelId="{DA29D023-9D33-4FB6-BB71-E3D09B6FDE71}" type="presParOf" srcId="{5C375162-487A-4C64-8159-C7C022E24F62}" destId="{30F088A0-982B-48F8-B6D0-4E056518F4CF}" srcOrd="7" destOrd="0" presId="urn:microsoft.com/office/officeart/2008/layout/LinedList"/>
    <dgm:cxn modelId="{8A744542-9C8B-424D-ADC1-5F551F09EC13}" type="presParOf" srcId="{30F088A0-982B-48F8-B6D0-4E056518F4CF}" destId="{2FB14194-4F75-445E-BB6B-9B602470EFCF}" srcOrd="0" destOrd="0" presId="urn:microsoft.com/office/officeart/2008/layout/LinedList"/>
    <dgm:cxn modelId="{121C6D55-D2D0-462D-ADCE-B7942D9CC2AE}" type="presParOf" srcId="{30F088A0-982B-48F8-B6D0-4E056518F4CF}" destId="{276AC9D3-B161-4180-BCC7-B46D16E21191}" srcOrd="1" destOrd="0" presId="urn:microsoft.com/office/officeart/2008/layout/LinedList"/>
    <dgm:cxn modelId="{91080F7B-4E1C-47F2-AFE9-05747F6CC489}" type="presParOf" srcId="{5C375162-487A-4C64-8159-C7C022E24F62}" destId="{156B7CA9-CE52-435E-80B4-093BC8F7BBCB}" srcOrd="8" destOrd="0" presId="urn:microsoft.com/office/officeart/2008/layout/LinedList"/>
    <dgm:cxn modelId="{03F5FCCF-D9FD-4EA6-9F6C-FDD5A77303D3}" type="presParOf" srcId="{5C375162-487A-4C64-8159-C7C022E24F62}" destId="{169F6F82-98E8-4CFA-B726-B2E72DF14CCA}" srcOrd="9" destOrd="0" presId="urn:microsoft.com/office/officeart/2008/layout/LinedList"/>
    <dgm:cxn modelId="{97F94D4B-7F73-4385-B25D-C884D3329687}" type="presParOf" srcId="{169F6F82-98E8-4CFA-B726-B2E72DF14CCA}" destId="{168EF5C8-8BE6-4161-88F2-71E33E1C4633}" srcOrd="0" destOrd="0" presId="urn:microsoft.com/office/officeart/2008/layout/LinedList"/>
    <dgm:cxn modelId="{A98A8AC9-1114-4B28-BA42-EFA7BEFD484E}" type="presParOf" srcId="{169F6F82-98E8-4CFA-B726-B2E72DF14CCA}" destId="{176B871C-E29B-4297-B6AF-497ADF49B1F3}" srcOrd="1" destOrd="0" presId="urn:microsoft.com/office/officeart/2008/layout/LinedList"/>
    <dgm:cxn modelId="{5777A22B-55E2-439B-8DDF-82F7AA6275C0}" type="presParOf" srcId="{5C375162-487A-4C64-8159-C7C022E24F62}" destId="{F9878C46-0151-45B6-886F-41123DEDD312}" srcOrd="10" destOrd="0" presId="urn:microsoft.com/office/officeart/2008/layout/LinedList"/>
    <dgm:cxn modelId="{1CDE7C69-3E62-4D68-A475-F78D4A81E872}" type="presParOf" srcId="{5C375162-487A-4C64-8159-C7C022E24F62}" destId="{CF62A379-0F13-4F26-909A-EB14C833E20F}" srcOrd="11" destOrd="0" presId="urn:microsoft.com/office/officeart/2008/layout/LinedList"/>
    <dgm:cxn modelId="{801971A6-A2D2-4415-88D8-ABF3E5D2C74C}" type="presParOf" srcId="{CF62A379-0F13-4F26-909A-EB14C833E20F}" destId="{71A7EE79-D4A9-4C11-95C3-92BBCBC9A3BC}" srcOrd="0" destOrd="0" presId="urn:microsoft.com/office/officeart/2008/layout/LinedList"/>
    <dgm:cxn modelId="{3D2FF4CA-A0CE-4332-B378-6C1276F711C3}" type="presParOf" srcId="{CF62A379-0F13-4F26-909A-EB14C833E20F}" destId="{E3420C69-FE16-4D4C-B13E-657DF69F40E0}" srcOrd="1" destOrd="0" presId="urn:microsoft.com/office/officeart/2008/layout/LinedList"/>
    <dgm:cxn modelId="{A8454570-FFBF-4816-8F0E-25C646B763D5}" type="presParOf" srcId="{5C375162-487A-4C64-8159-C7C022E24F62}" destId="{C2212AC3-08B2-40AA-8A54-5C8C7D6B18C8}" srcOrd="12" destOrd="0" presId="urn:microsoft.com/office/officeart/2008/layout/LinedList"/>
    <dgm:cxn modelId="{CE40F960-1DD5-411D-911E-677CFAC38C83}" type="presParOf" srcId="{5C375162-487A-4C64-8159-C7C022E24F62}" destId="{4AB936B0-9C8F-4972-99F4-58F0ACE30780}" srcOrd="13" destOrd="0" presId="urn:microsoft.com/office/officeart/2008/layout/LinedList"/>
    <dgm:cxn modelId="{CA80F4B7-0215-4955-BC88-7847F53AFE87}" type="presParOf" srcId="{4AB936B0-9C8F-4972-99F4-58F0ACE30780}" destId="{681414EE-0821-4E13-AA4C-D42D7A582ADA}" srcOrd="0" destOrd="0" presId="urn:microsoft.com/office/officeart/2008/layout/LinedList"/>
    <dgm:cxn modelId="{822BAE10-F95A-4A3B-9058-945ADA600423}" type="presParOf" srcId="{4AB936B0-9C8F-4972-99F4-58F0ACE30780}" destId="{A8EB055C-CECD-4D65-92F9-8F2FDCE772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FCF42B-821D-40A7-8B77-3797721B8A97}" type="doc">
      <dgm:prSet loTypeId="urn:microsoft.com/office/officeart/2005/8/layout/process4" loCatId="process" qsTypeId="urn:microsoft.com/office/officeart/2005/8/quickstyle/3d2" qsCatId="3D" csTypeId="urn:microsoft.com/office/officeart/2005/8/colors/accent1_3" csCatId="accent1" phldr="1"/>
      <dgm:spPr/>
      <dgm:t>
        <a:bodyPr/>
        <a:lstStyle/>
        <a:p>
          <a:endParaRPr lang="en-US"/>
        </a:p>
      </dgm:t>
    </dgm:pt>
    <dgm:pt modelId="{04804D55-4520-4E2C-8BC5-1F7E10A87AB6}">
      <dgm:prSet phldrT="[Text]" custT="1"/>
      <dgm:spPr>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chemeClr val="bg2">
                  <a:lumMod val="25000"/>
                </a:schemeClr>
              </a:solidFill>
            </a:rPr>
            <a:t>Application submission</a:t>
          </a:r>
        </a:p>
      </dgm:t>
    </dgm:pt>
    <dgm:pt modelId="{3099E736-D5A2-4F32-9FF3-38E0090AAB00}" type="parTrans" cxnId="{29A3A442-53C4-4A5A-B03D-E10B27B04ED6}">
      <dgm:prSet/>
      <dgm:spPr/>
      <dgm:t>
        <a:bodyPr/>
        <a:lstStyle/>
        <a:p>
          <a:endParaRPr lang="en-US"/>
        </a:p>
      </dgm:t>
    </dgm:pt>
    <dgm:pt modelId="{BDFD1918-0F83-4F24-AF29-78C97EDC8D17}" type="sibTrans" cxnId="{29A3A442-53C4-4A5A-B03D-E10B27B04ED6}">
      <dgm:prSet/>
      <dgm:spPr/>
      <dgm:t>
        <a:bodyPr/>
        <a:lstStyle/>
        <a:p>
          <a:endParaRPr lang="en-US"/>
        </a:p>
      </dgm:t>
    </dgm:pt>
    <dgm:pt modelId="{F96EB362-6498-4433-BE63-8CA3F0DC0B14}">
      <dgm:prSet phldrT="[Text]" custT="1"/>
      <dgm:spPr>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chemeClr val="bg2">
                  <a:lumMod val="25000"/>
                </a:schemeClr>
              </a:solidFill>
            </a:rPr>
            <a:t>Document verification</a:t>
          </a:r>
        </a:p>
      </dgm:t>
    </dgm:pt>
    <dgm:pt modelId="{1B039168-9648-42EC-BE1E-83774869BD41}" type="parTrans" cxnId="{079B617D-ABAE-4659-9D18-108EA4482A1B}">
      <dgm:prSet/>
      <dgm:spPr/>
      <dgm:t>
        <a:bodyPr/>
        <a:lstStyle/>
        <a:p>
          <a:endParaRPr lang="en-US"/>
        </a:p>
      </dgm:t>
    </dgm:pt>
    <dgm:pt modelId="{5BCD01B3-0759-4DF3-9196-EB4C9111DE1A}" type="sibTrans" cxnId="{079B617D-ABAE-4659-9D18-108EA4482A1B}">
      <dgm:prSet/>
      <dgm:spPr/>
      <dgm:t>
        <a:bodyPr/>
        <a:lstStyle/>
        <a:p>
          <a:endParaRPr lang="en-US"/>
        </a:p>
      </dgm:t>
    </dgm:pt>
    <dgm:pt modelId="{EE260ED6-1AC5-4F78-B98B-AF251EF6AF11}">
      <dgm:prSet phldrT="[Text]" custT="1"/>
      <dgm:spPr>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chemeClr val="tx1">
                  <a:lumMod val="50000"/>
                  <a:lumOff val="50000"/>
                </a:schemeClr>
              </a:solidFill>
            </a:rPr>
            <a:t>Eligibility assessment</a:t>
          </a:r>
        </a:p>
      </dgm:t>
    </dgm:pt>
    <dgm:pt modelId="{7AE75DBA-0B31-4466-8D22-0A3E7C358567}" type="parTrans" cxnId="{A8DCB8F0-3FCD-4524-885A-96779AF16A84}">
      <dgm:prSet/>
      <dgm:spPr/>
      <dgm:t>
        <a:bodyPr/>
        <a:lstStyle/>
        <a:p>
          <a:endParaRPr lang="en-US"/>
        </a:p>
      </dgm:t>
    </dgm:pt>
    <dgm:pt modelId="{1FA70AB4-EE88-4309-910C-A6BBB4FDA271}" type="sibTrans" cxnId="{A8DCB8F0-3FCD-4524-885A-96779AF16A84}">
      <dgm:prSet/>
      <dgm:spPr/>
      <dgm:t>
        <a:bodyPr/>
        <a:lstStyle/>
        <a:p>
          <a:endParaRPr lang="en-US"/>
        </a:p>
      </dgm:t>
    </dgm:pt>
    <dgm:pt modelId="{EE84A550-51B8-4624-AC97-979008CD3507}">
      <dgm:prSet phldrT="[Text]" custT="1"/>
      <dgm:spPr>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chemeClr val="bg2">
                  <a:lumMod val="75000"/>
                </a:schemeClr>
              </a:solidFill>
            </a:rPr>
            <a:t>Review financial information</a:t>
          </a:r>
        </a:p>
      </dgm:t>
    </dgm:pt>
    <dgm:pt modelId="{1CBDA489-AF97-4C9A-96E8-E243613E2002}" type="parTrans" cxnId="{64ADD6FB-5A8B-4A4F-BC87-2D03CC5A20AE}">
      <dgm:prSet/>
      <dgm:spPr/>
      <dgm:t>
        <a:bodyPr/>
        <a:lstStyle/>
        <a:p>
          <a:endParaRPr lang="en-US"/>
        </a:p>
      </dgm:t>
    </dgm:pt>
    <dgm:pt modelId="{5581B81E-7559-421E-B1D6-6651D77550FE}" type="sibTrans" cxnId="{64ADD6FB-5A8B-4A4F-BC87-2D03CC5A20AE}">
      <dgm:prSet/>
      <dgm:spPr/>
      <dgm:t>
        <a:bodyPr/>
        <a:lstStyle/>
        <a:p>
          <a:endParaRPr lang="en-US"/>
        </a:p>
      </dgm:t>
    </dgm:pt>
    <dgm:pt modelId="{CF1F4EC5-06CD-4007-86C1-92EA5747B2A7}">
      <dgm:prSet phldrT="[Text]" custT="1"/>
      <dgm:spPr>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chemeClr val="bg1">
                  <a:lumMod val="85000"/>
                </a:schemeClr>
              </a:solidFill>
            </a:rPr>
            <a:t>Verify compliance with CTF Program rules</a:t>
          </a:r>
        </a:p>
      </dgm:t>
    </dgm:pt>
    <dgm:pt modelId="{855A9AB9-66CB-4459-97C1-2F6BD27E3074}" type="parTrans" cxnId="{46FAA745-40F4-41BC-91D5-119A33F197E1}">
      <dgm:prSet/>
      <dgm:spPr/>
      <dgm:t>
        <a:bodyPr/>
        <a:lstStyle/>
        <a:p>
          <a:endParaRPr lang="en-US"/>
        </a:p>
      </dgm:t>
    </dgm:pt>
    <dgm:pt modelId="{92739B47-F9F2-48A3-BA7B-32B647830880}" type="sibTrans" cxnId="{46FAA745-40F4-41BC-91D5-119A33F197E1}">
      <dgm:prSet/>
      <dgm:spPr/>
      <dgm:t>
        <a:bodyPr/>
        <a:lstStyle/>
        <a:p>
          <a:endParaRPr lang="en-US"/>
        </a:p>
      </dgm:t>
    </dgm:pt>
    <dgm:pt modelId="{4F93CB69-54E2-49E1-A1AB-22BF222E7E9A}">
      <dgm:prSet phldrT="[Text]" custT="1"/>
      <dgm:spPr>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400" b="1" dirty="0">
              <a:solidFill>
                <a:schemeClr val="bg1">
                  <a:lumMod val="85000"/>
                </a:schemeClr>
              </a:solidFill>
            </a:rPr>
            <a:t>Approval/Ineligible/Rejection</a:t>
          </a:r>
        </a:p>
      </dgm:t>
    </dgm:pt>
    <dgm:pt modelId="{8F2FE9B2-FE7A-4A94-B7AD-C9730CF55D87}" type="parTrans" cxnId="{344038FE-8B63-441D-AEC5-C3EA2F88FE9D}">
      <dgm:prSet/>
      <dgm:spPr/>
      <dgm:t>
        <a:bodyPr/>
        <a:lstStyle/>
        <a:p>
          <a:endParaRPr lang="en-US"/>
        </a:p>
      </dgm:t>
    </dgm:pt>
    <dgm:pt modelId="{76BCA81C-D969-4260-94B9-CAF510D615A8}" type="sibTrans" cxnId="{344038FE-8B63-441D-AEC5-C3EA2F88FE9D}">
      <dgm:prSet/>
      <dgm:spPr/>
      <dgm:t>
        <a:bodyPr/>
        <a:lstStyle/>
        <a:p>
          <a:endParaRPr lang="en-US"/>
        </a:p>
      </dgm:t>
    </dgm:pt>
    <dgm:pt modelId="{EC529788-A1BD-4C08-8FEC-7E9269AB825D}" type="pres">
      <dgm:prSet presAssocID="{76FCF42B-821D-40A7-8B77-3797721B8A97}" presName="Name0" presStyleCnt="0">
        <dgm:presLayoutVars>
          <dgm:dir/>
          <dgm:animLvl val="lvl"/>
          <dgm:resizeHandles val="exact"/>
        </dgm:presLayoutVars>
      </dgm:prSet>
      <dgm:spPr/>
    </dgm:pt>
    <dgm:pt modelId="{51406C26-3A30-4093-ABB3-6F8998A97DD4}" type="pres">
      <dgm:prSet presAssocID="{4F93CB69-54E2-49E1-A1AB-22BF222E7E9A}" presName="boxAndChildren" presStyleCnt="0"/>
      <dgm:spPr/>
    </dgm:pt>
    <dgm:pt modelId="{F8BC5EB5-3147-41B0-8B50-A493CF694610}" type="pres">
      <dgm:prSet presAssocID="{4F93CB69-54E2-49E1-A1AB-22BF222E7E9A}" presName="parentTextBox" presStyleLbl="node1" presStyleIdx="0" presStyleCnt="6"/>
      <dgm:spPr/>
    </dgm:pt>
    <dgm:pt modelId="{C5649E37-F61D-4939-97CD-9A852F892D4B}" type="pres">
      <dgm:prSet presAssocID="{92739B47-F9F2-48A3-BA7B-32B647830880}" presName="sp" presStyleCnt="0"/>
      <dgm:spPr/>
    </dgm:pt>
    <dgm:pt modelId="{01DE00E2-D8E8-49AA-A32F-D4FA4822D7D7}" type="pres">
      <dgm:prSet presAssocID="{CF1F4EC5-06CD-4007-86C1-92EA5747B2A7}" presName="arrowAndChildren" presStyleCnt="0"/>
      <dgm:spPr/>
    </dgm:pt>
    <dgm:pt modelId="{1DF87030-4419-480E-8DA8-025A01B9C06A}" type="pres">
      <dgm:prSet presAssocID="{CF1F4EC5-06CD-4007-86C1-92EA5747B2A7}" presName="parentTextArrow" presStyleLbl="node1" presStyleIdx="1" presStyleCnt="6"/>
      <dgm:spPr/>
    </dgm:pt>
    <dgm:pt modelId="{9F2BFF6E-3176-4673-B819-C49ECD415B9A}" type="pres">
      <dgm:prSet presAssocID="{5581B81E-7559-421E-B1D6-6651D77550FE}" presName="sp" presStyleCnt="0"/>
      <dgm:spPr/>
    </dgm:pt>
    <dgm:pt modelId="{F23C6E7C-9103-470E-AF48-A66F342BD939}" type="pres">
      <dgm:prSet presAssocID="{EE84A550-51B8-4624-AC97-979008CD3507}" presName="arrowAndChildren" presStyleCnt="0"/>
      <dgm:spPr/>
    </dgm:pt>
    <dgm:pt modelId="{E12F1CBC-7FF9-43C7-98AD-886084E8E122}" type="pres">
      <dgm:prSet presAssocID="{EE84A550-51B8-4624-AC97-979008CD3507}" presName="parentTextArrow" presStyleLbl="node1" presStyleIdx="2" presStyleCnt="6"/>
      <dgm:spPr/>
    </dgm:pt>
    <dgm:pt modelId="{E6FF6F44-7A08-448D-BCEA-1D6C6E33321B}" type="pres">
      <dgm:prSet presAssocID="{1FA70AB4-EE88-4309-910C-A6BBB4FDA271}" presName="sp" presStyleCnt="0"/>
      <dgm:spPr/>
    </dgm:pt>
    <dgm:pt modelId="{7019BCE0-D06D-4608-A69B-C35A5022BD03}" type="pres">
      <dgm:prSet presAssocID="{EE260ED6-1AC5-4F78-B98B-AF251EF6AF11}" presName="arrowAndChildren" presStyleCnt="0"/>
      <dgm:spPr/>
    </dgm:pt>
    <dgm:pt modelId="{B9C9C6D4-6E96-45A2-9ACE-86AE8EF6AFC4}" type="pres">
      <dgm:prSet presAssocID="{EE260ED6-1AC5-4F78-B98B-AF251EF6AF11}" presName="parentTextArrow" presStyleLbl="node1" presStyleIdx="3" presStyleCnt="6"/>
      <dgm:spPr/>
    </dgm:pt>
    <dgm:pt modelId="{D74B21F2-F9A5-437F-B989-4DEB62DA7A5D}" type="pres">
      <dgm:prSet presAssocID="{5BCD01B3-0759-4DF3-9196-EB4C9111DE1A}" presName="sp" presStyleCnt="0"/>
      <dgm:spPr/>
    </dgm:pt>
    <dgm:pt modelId="{B9D23EAC-456A-4271-BC16-4B3728CEC3D0}" type="pres">
      <dgm:prSet presAssocID="{F96EB362-6498-4433-BE63-8CA3F0DC0B14}" presName="arrowAndChildren" presStyleCnt="0"/>
      <dgm:spPr/>
    </dgm:pt>
    <dgm:pt modelId="{86D3F7AC-6DBE-4B9E-A9F7-A49F76552D22}" type="pres">
      <dgm:prSet presAssocID="{F96EB362-6498-4433-BE63-8CA3F0DC0B14}" presName="parentTextArrow" presStyleLbl="node1" presStyleIdx="4" presStyleCnt="6"/>
      <dgm:spPr/>
    </dgm:pt>
    <dgm:pt modelId="{CE35BBD7-F9E4-49EE-ADC4-7E45D5A44CA4}" type="pres">
      <dgm:prSet presAssocID="{BDFD1918-0F83-4F24-AF29-78C97EDC8D17}" presName="sp" presStyleCnt="0"/>
      <dgm:spPr/>
    </dgm:pt>
    <dgm:pt modelId="{EEDB4C06-9CE0-43EB-84EA-4B37C8C0741A}" type="pres">
      <dgm:prSet presAssocID="{04804D55-4520-4E2C-8BC5-1F7E10A87AB6}" presName="arrowAndChildren" presStyleCnt="0"/>
      <dgm:spPr/>
    </dgm:pt>
    <dgm:pt modelId="{2FEAEA0A-8A9B-4429-B43E-5752F2543793}" type="pres">
      <dgm:prSet presAssocID="{04804D55-4520-4E2C-8BC5-1F7E10A87AB6}" presName="parentTextArrow" presStyleLbl="node1" presStyleIdx="5" presStyleCnt="6" custLinFactNeighborX="1075" custLinFactNeighborY="-3431"/>
      <dgm:spPr/>
    </dgm:pt>
  </dgm:ptLst>
  <dgm:cxnLst>
    <dgm:cxn modelId="{FD6F1C11-6E1E-4FFC-820C-5D865A725593}" type="presOf" srcId="{76FCF42B-821D-40A7-8B77-3797721B8A97}" destId="{EC529788-A1BD-4C08-8FEC-7E9269AB825D}" srcOrd="0" destOrd="0" presId="urn:microsoft.com/office/officeart/2005/8/layout/process4"/>
    <dgm:cxn modelId="{39579D40-C0B6-4B3B-BE60-1F2C52B97519}" type="presOf" srcId="{EE260ED6-1AC5-4F78-B98B-AF251EF6AF11}" destId="{B9C9C6D4-6E96-45A2-9ACE-86AE8EF6AFC4}" srcOrd="0" destOrd="0" presId="urn:microsoft.com/office/officeart/2005/8/layout/process4"/>
    <dgm:cxn modelId="{29A3A442-53C4-4A5A-B03D-E10B27B04ED6}" srcId="{76FCF42B-821D-40A7-8B77-3797721B8A97}" destId="{04804D55-4520-4E2C-8BC5-1F7E10A87AB6}" srcOrd="0" destOrd="0" parTransId="{3099E736-D5A2-4F32-9FF3-38E0090AAB00}" sibTransId="{BDFD1918-0F83-4F24-AF29-78C97EDC8D17}"/>
    <dgm:cxn modelId="{46FAA745-40F4-41BC-91D5-119A33F197E1}" srcId="{76FCF42B-821D-40A7-8B77-3797721B8A97}" destId="{CF1F4EC5-06CD-4007-86C1-92EA5747B2A7}" srcOrd="4" destOrd="0" parTransId="{855A9AB9-66CB-4459-97C1-2F6BD27E3074}" sibTransId="{92739B47-F9F2-48A3-BA7B-32B647830880}"/>
    <dgm:cxn modelId="{0820F952-9AFA-404C-850B-BD3B0CF0C67E}" type="presOf" srcId="{CF1F4EC5-06CD-4007-86C1-92EA5747B2A7}" destId="{1DF87030-4419-480E-8DA8-025A01B9C06A}" srcOrd="0" destOrd="0" presId="urn:microsoft.com/office/officeart/2005/8/layout/process4"/>
    <dgm:cxn modelId="{079B617D-ABAE-4659-9D18-108EA4482A1B}" srcId="{76FCF42B-821D-40A7-8B77-3797721B8A97}" destId="{F96EB362-6498-4433-BE63-8CA3F0DC0B14}" srcOrd="1" destOrd="0" parTransId="{1B039168-9648-42EC-BE1E-83774869BD41}" sibTransId="{5BCD01B3-0759-4DF3-9196-EB4C9111DE1A}"/>
    <dgm:cxn modelId="{2C31E88F-476D-4206-9EA1-74A8D78889C1}" type="presOf" srcId="{F96EB362-6498-4433-BE63-8CA3F0DC0B14}" destId="{86D3F7AC-6DBE-4B9E-A9F7-A49F76552D22}" srcOrd="0" destOrd="0" presId="urn:microsoft.com/office/officeart/2005/8/layout/process4"/>
    <dgm:cxn modelId="{D468B095-C3FA-42DE-86C8-CE32E6F1D8D9}" type="presOf" srcId="{EE84A550-51B8-4624-AC97-979008CD3507}" destId="{E12F1CBC-7FF9-43C7-98AD-886084E8E122}" srcOrd="0" destOrd="0" presId="urn:microsoft.com/office/officeart/2005/8/layout/process4"/>
    <dgm:cxn modelId="{661F12A0-2926-4B05-B5BC-F5315CF50CE4}" type="presOf" srcId="{04804D55-4520-4E2C-8BC5-1F7E10A87AB6}" destId="{2FEAEA0A-8A9B-4429-B43E-5752F2543793}" srcOrd="0" destOrd="0" presId="urn:microsoft.com/office/officeart/2005/8/layout/process4"/>
    <dgm:cxn modelId="{0B5BADE0-91C5-4C5F-848A-6CC402B23947}" type="presOf" srcId="{4F93CB69-54E2-49E1-A1AB-22BF222E7E9A}" destId="{F8BC5EB5-3147-41B0-8B50-A493CF694610}" srcOrd="0" destOrd="0" presId="urn:microsoft.com/office/officeart/2005/8/layout/process4"/>
    <dgm:cxn modelId="{A8DCB8F0-3FCD-4524-885A-96779AF16A84}" srcId="{76FCF42B-821D-40A7-8B77-3797721B8A97}" destId="{EE260ED6-1AC5-4F78-B98B-AF251EF6AF11}" srcOrd="2" destOrd="0" parTransId="{7AE75DBA-0B31-4466-8D22-0A3E7C358567}" sibTransId="{1FA70AB4-EE88-4309-910C-A6BBB4FDA271}"/>
    <dgm:cxn modelId="{64ADD6FB-5A8B-4A4F-BC87-2D03CC5A20AE}" srcId="{76FCF42B-821D-40A7-8B77-3797721B8A97}" destId="{EE84A550-51B8-4624-AC97-979008CD3507}" srcOrd="3" destOrd="0" parTransId="{1CBDA489-AF97-4C9A-96E8-E243613E2002}" sibTransId="{5581B81E-7559-421E-B1D6-6651D77550FE}"/>
    <dgm:cxn modelId="{344038FE-8B63-441D-AEC5-C3EA2F88FE9D}" srcId="{76FCF42B-821D-40A7-8B77-3797721B8A97}" destId="{4F93CB69-54E2-49E1-A1AB-22BF222E7E9A}" srcOrd="5" destOrd="0" parTransId="{8F2FE9B2-FE7A-4A94-B7AD-C9730CF55D87}" sibTransId="{76BCA81C-D969-4260-94B9-CAF510D615A8}"/>
    <dgm:cxn modelId="{7B201EFE-A443-4978-82E7-43C2BC9C4D4E}" type="presParOf" srcId="{EC529788-A1BD-4C08-8FEC-7E9269AB825D}" destId="{51406C26-3A30-4093-ABB3-6F8998A97DD4}" srcOrd="0" destOrd="0" presId="urn:microsoft.com/office/officeart/2005/8/layout/process4"/>
    <dgm:cxn modelId="{2E3A7D89-C93D-4C82-A7E2-4E0860770B2A}" type="presParOf" srcId="{51406C26-3A30-4093-ABB3-6F8998A97DD4}" destId="{F8BC5EB5-3147-41B0-8B50-A493CF694610}" srcOrd="0" destOrd="0" presId="urn:microsoft.com/office/officeart/2005/8/layout/process4"/>
    <dgm:cxn modelId="{F5758A69-DF6E-4AF2-B938-4F873E11C4FC}" type="presParOf" srcId="{EC529788-A1BD-4C08-8FEC-7E9269AB825D}" destId="{C5649E37-F61D-4939-97CD-9A852F892D4B}" srcOrd="1" destOrd="0" presId="urn:microsoft.com/office/officeart/2005/8/layout/process4"/>
    <dgm:cxn modelId="{A407EAF5-F72D-4175-85C6-2125EB10EE69}" type="presParOf" srcId="{EC529788-A1BD-4C08-8FEC-7E9269AB825D}" destId="{01DE00E2-D8E8-49AA-A32F-D4FA4822D7D7}" srcOrd="2" destOrd="0" presId="urn:microsoft.com/office/officeart/2005/8/layout/process4"/>
    <dgm:cxn modelId="{39A46CE4-29A9-43CE-9C76-0686B169E687}" type="presParOf" srcId="{01DE00E2-D8E8-49AA-A32F-D4FA4822D7D7}" destId="{1DF87030-4419-480E-8DA8-025A01B9C06A}" srcOrd="0" destOrd="0" presId="urn:microsoft.com/office/officeart/2005/8/layout/process4"/>
    <dgm:cxn modelId="{B03DEF2E-DFA9-41C9-9131-A413E1E0A1FF}" type="presParOf" srcId="{EC529788-A1BD-4C08-8FEC-7E9269AB825D}" destId="{9F2BFF6E-3176-4673-B819-C49ECD415B9A}" srcOrd="3" destOrd="0" presId="urn:microsoft.com/office/officeart/2005/8/layout/process4"/>
    <dgm:cxn modelId="{FE9CC772-2040-48B1-B496-B2AC0877C201}" type="presParOf" srcId="{EC529788-A1BD-4C08-8FEC-7E9269AB825D}" destId="{F23C6E7C-9103-470E-AF48-A66F342BD939}" srcOrd="4" destOrd="0" presId="urn:microsoft.com/office/officeart/2005/8/layout/process4"/>
    <dgm:cxn modelId="{C8982356-21A9-400E-8412-7070BCD23810}" type="presParOf" srcId="{F23C6E7C-9103-470E-AF48-A66F342BD939}" destId="{E12F1CBC-7FF9-43C7-98AD-886084E8E122}" srcOrd="0" destOrd="0" presId="urn:microsoft.com/office/officeart/2005/8/layout/process4"/>
    <dgm:cxn modelId="{041E6EE3-9A61-4F12-8F76-BAF4C8EECA31}" type="presParOf" srcId="{EC529788-A1BD-4C08-8FEC-7E9269AB825D}" destId="{E6FF6F44-7A08-448D-BCEA-1D6C6E33321B}" srcOrd="5" destOrd="0" presId="urn:microsoft.com/office/officeart/2005/8/layout/process4"/>
    <dgm:cxn modelId="{436EB927-BFD3-40F6-9723-E204D80B74D5}" type="presParOf" srcId="{EC529788-A1BD-4C08-8FEC-7E9269AB825D}" destId="{7019BCE0-D06D-4608-A69B-C35A5022BD03}" srcOrd="6" destOrd="0" presId="urn:microsoft.com/office/officeart/2005/8/layout/process4"/>
    <dgm:cxn modelId="{2210DAF6-EC87-448B-819B-870F3AB3417F}" type="presParOf" srcId="{7019BCE0-D06D-4608-A69B-C35A5022BD03}" destId="{B9C9C6D4-6E96-45A2-9ACE-86AE8EF6AFC4}" srcOrd="0" destOrd="0" presId="urn:microsoft.com/office/officeart/2005/8/layout/process4"/>
    <dgm:cxn modelId="{5593F9F1-2FE4-47E0-8820-4A678CD06D82}" type="presParOf" srcId="{EC529788-A1BD-4C08-8FEC-7E9269AB825D}" destId="{D74B21F2-F9A5-437F-B989-4DEB62DA7A5D}" srcOrd="7" destOrd="0" presId="urn:microsoft.com/office/officeart/2005/8/layout/process4"/>
    <dgm:cxn modelId="{40EACD20-0ACF-4B9F-A6C1-B4224BA40CD4}" type="presParOf" srcId="{EC529788-A1BD-4C08-8FEC-7E9269AB825D}" destId="{B9D23EAC-456A-4271-BC16-4B3728CEC3D0}" srcOrd="8" destOrd="0" presId="urn:microsoft.com/office/officeart/2005/8/layout/process4"/>
    <dgm:cxn modelId="{687ADA74-861F-40E3-9AEE-CA31EABB299B}" type="presParOf" srcId="{B9D23EAC-456A-4271-BC16-4B3728CEC3D0}" destId="{86D3F7AC-6DBE-4B9E-A9F7-A49F76552D22}" srcOrd="0" destOrd="0" presId="urn:microsoft.com/office/officeart/2005/8/layout/process4"/>
    <dgm:cxn modelId="{CD2876CE-23FD-4FBC-ACB1-4D797BA743FD}" type="presParOf" srcId="{EC529788-A1BD-4C08-8FEC-7E9269AB825D}" destId="{CE35BBD7-F9E4-49EE-ADC4-7E45D5A44CA4}" srcOrd="9" destOrd="0" presId="urn:microsoft.com/office/officeart/2005/8/layout/process4"/>
    <dgm:cxn modelId="{829868D7-23A6-469E-AC13-37C30D9E4841}" type="presParOf" srcId="{EC529788-A1BD-4C08-8FEC-7E9269AB825D}" destId="{EEDB4C06-9CE0-43EB-84EA-4B37C8C0741A}" srcOrd="10" destOrd="0" presId="urn:microsoft.com/office/officeart/2005/8/layout/process4"/>
    <dgm:cxn modelId="{5DE2605E-0EFB-4402-98F6-CD2A7928DC95}" type="presParOf" srcId="{EEDB4C06-9CE0-43EB-84EA-4B37C8C0741A}" destId="{2FEAEA0A-8A9B-4429-B43E-5752F254379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AFF0FB9-BFA8-405F-A32C-4A5636528BCC}" type="doc">
      <dgm:prSet loTypeId="urn:microsoft.com/office/officeart/2005/8/layout/pList2" loCatId="list" qsTypeId="urn:microsoft.com/office/officeart/2005/8/quickstyle/3d3" qsCatId="3D" csTypeId="urn:microsoft.com/office/officeart/2005/8/colors/accent1_2" csCatId="accent1" phldr="1"/>
      <dgm:spPr/>
      <dgm:t>
        <a:bodyPr/>
        <a:lstStyle/>
        <a:p>
          <a:endParaRPr lang="en-US"/>
        </a:p>
      </dgm:t>
    </dgm:pt>
    <dgm:pt modelId="{2B27E7EF-E0F2-4DC9-8D35-57F49C1895A9}">
      <dgm:prSet/>
      <dgm:spPr>
        <a:solidFill>
          <a:schemeClr val="accent1">
            <a:lumMod val="75000"/>
          </a:schemeClr>
        </a:solidFill>
      </dgm:spPr>
      <dgm:t>
        <a:bodyPr/>
        <a:lstStyle/>
        <a:p>
          <a:r>
            <a:rPr lang="en-US" b="0" cap="none" spc="0">
              <a:ln w="0"/>
              <a:effectLst>
                <a:outerShdw blurRad="38100" dist="19050" dir="2700000" algn="tl" rotWithShape="0">
                  <a:schemeClr val="dk1">
                    <a:alpha val="40000"/>
                  </a:schemeClr>
                </a:outerShdw>
              </a:effectLst>
              <a:latin typeface="+mj-lt"/>
            </a:rPr>
            <a:t>Incomplete information</a:t>
          </a:r>
          <a:endParaRPr lang="en-US" b="0" cap="none" spc="0" dirty="0">
            <a:ln w="0"/>
            <a:effectLst>
              <a:outerShdw blurRad="38100" dist="19050" dir="2700000" algn="tl" rotWithShape="0">
                <a:schemeClr val="dk1">
                  <a:alpha val="40000"/>
                </a:schemeClr>
              </a:outerShdw>
            </a:effectLst>
            <a:latin typeface="+mj-lt"/>
          </a:endParaRPr>
        </a:p>
      </dgm:t>
    </dgm:pt>
    <dgm:pt modelId="{3462FBC5-C667-4C00-BAEE-FC9CD7C51513}" type="parTrans" cxnId="{52CF287F-3D0E-4308-9B36-6D4BF5E691FE}">
      <dgm:prSet/>
      <dgm:spPr/>
      <dgm:t>
        <a:bodyPr/>
        <a:lstStyle/>
        <a:p>
          <a:endParaRPr lang="en-US"/>
        </a:p>
      </dgm:t>
    </dgm:pt>
    <dgm:pt modelId="{4CDF4768-6EE4-411C-A0B2-DFA46799E595}" type="sibTrans" cxnId="{52CF287F-3D0E-4308-9B36-6D4BF5E691FE}">
      <dgm:prSet/>
      <dgm:spPr/>
      <dgm:t>
        <a:bodyPr/>
        <a:lstStyle/>
        <a:p>
          <a:endParaRPr lang="en-US"/>
        </a:p>
      </dgm:t>
    </dgm:pt>
    <dgm:pt modelId="{14AC76E0-EFD0-4F92-8A7C-05BB427BD08F}">
      <dgm:prSet/>
      <dgm:spPr>
        <a:solidFill>
          <a:schemeClr val="accent1">
            <a:lumMod val="75000"/>
          </a:schemeClr>
        </a:solidFill>
      </dgm:spPr>
      <dgm:t>
        <a:bodyPr/>
        <a:lstStyle/>
        <a:p>
          <a:r>
            <a:rPr lang="en-US" b="0" cap="none" spc="0" dirty="0">
              <a:ln w="0"/>
              <a:effectLst>
                <a:outerShdw blurRad="38100" dist="19050" dir="2700000" algn="tl" rotWithShape="0">
                  <a:schemeClr val="dk1">
                    <a:alpha val="40000"/>
                  </a:schemeClr>
                </a:outerShdw>
              </a:effectLst>
              <a:latin typeface="+mj-lt"/>
              <a:ea typeface="Calibri" panose="020F0502020204030204" pitchFamily="34" charset="0"/>
            </a:rPr>
            <a:t>Incorrect or inaccurate information</a:t>
          </a:r>
        </a:p>
      </dgm:t>
    </dgm:pt>
    <dgm:pt modelId="{C047D656-B8A1-466B-8CA3-C5B0561E83E2}" type="parTrans" cxnId="{37B31FD5-75FF-4ADD-B26F-25550786718B}">
      <dgm:prSet/>
      <dgm:spPr/>
      <dgm:t>
        <a:bodyPr/>
        <a:lstStyle/>
        <a:p>
          <a:endParaRPr lang="en-US"/>
        </a:p>
      </dgm:t>
    </dgm:pt>
    <dgm:pt modelId="{ADB2CA77-42F1-463C-B43A-122F91EE1D98}" type="sibTrans" cxnId="{37B31FD5-75FF-4ADD-B26F-25550786718B}">
      <dgm:prSet/>
      <dgm:spPr/>
      <dgm:t>
        <a:bodyPr/>
        <a:lstStyle/>
        <a:p>
          <a:endParaRPr lang="en-US"/>
        </a:p>
      </dgm:t>
    </dgm:pt>
    <dgm:pt modelId="{D09839E2-C11B-4B20-9C2E-1C021FC35395}">
      <dgm:prSet/>
      <dgm:spPr>
        <a:solidFill>
          <a:schemeClr val="accent1">
            <a:lumMod val="75000"/>
          </a:schemeClr>
        </a:solidFill>
      </dgm:spPr>
      <dgm:t>
        <a:bodyPr/>
        <a:lstStyle/>
        <a:p>
          <a:r>
            <a:rPr lang="en-US" b="0" cap="none" spc="0" dirty="0">
              <a:ln w="0"/>
              <a:effectLst>
                <a:outerShdw blurRad="38100" dist="19050" dir="2700000" algn="tl" rotWithShape="0">
                  <a:schemeClr val="dk1">
                    <a:alpha val="40000"/>
                  </a:schemeClr>
                </a:outerShdw>
              </a:effectLst>
              <a:latin typeface="+mj-lt"/>
              <a:ea typeface="Calibri" panose="020F0502020204030204" pitchFamily="34" charset="0"/>
            </a:rPr>
            <a:t>Eligibility issues</a:t>
          </a:r>
        </a:p>
      </dgm:t>
    </dgm:pt>
    <dgm:pt modelId="{D98FDFD0-855B-48F7-9640-2D3E6A0C8251}" type="parTrans" cxnId="{196AD8D8-4069-48C3-91AC-FA9F06599914}">
      <dgm:prSet/>
      <dgm:spPr/>
      <dgm:t>
        <a:bodyPr/>
        <a:lstStyle/>
        <a:p>
          <a:endParaRPr lang="en-US"/>
        </a:p>
      </dgm:t>
    </dgm:pt>
    <dgm:pt modelId="{A1B1F395-56A8-4898-95E6-D6DB92AA5715}" type="sibTrans" cxnId="{196AD8D8-4069-48C3-91AC-FA9F06599914}">
      <dgm:prSet/>
      <dgm:spPr/>
      <dgm:t>
        <a:bodyPr/>
        <a:lstStyle/>
        <a:p>
          <a:endParaRPr lang="en-US"/>
        </a:p>
      </dgm:t>
    </dgm:pt>
    <dgm:pt modelId="{C6FA511A-7C45-40AE-8771-D61E002E0891}">
      <dgm:prSet/>
      <dgm:spPr>
        <a:solidFill>
          <a:schemeClr val="accent1">
            <a:lumMod val="75000"/>
          </a:schemeClr>
        </a:solidFill>
      </dgm:spPr>
      <dgm:t>
        <a:bodyPr/>
        <a:lstStyle/>
        <a:p>
          <a:r>
            <a:rPr lang="en-US" b="0" cap="none" spc="0" dirty="0">
              <a:ln w="0"/>
              <a:effectLst>
                <a:outerShdw blurRad="38100" dist="19050" dir="2700000" algn="tl" rotWithShape="0">
                  <a:schemeClr val="dk1">
                    <a:alpha val="40000"/>
                  </a:schemeClr>
                </a:outerShdw>
              </a:effectLst>
              <a:latin typeface="+mj-lt"/>
              <a:ea typeface="Calibri" panose="020F0502020204030204" pitchFamily="34" charset="0"/>
            </a:rPr>
            <a:t>Failure to provide supporting documents</a:t>
          </a:r>
        </a:p>
      </dgm:t>
    </dgm:pt>
    <dgm:pt modelId="{4CACC5D8-1BCD-4B21-9D42-081DAEDC4E3E}" type="parTrans" cxnId="{27A4560C-F13E-45CD-BF54-1EE880B27E66}">
      <dgm:prSet/>
      <dgm:spPr/>
      <dgm:t>
        <a:bodyPr/>
        <a:lstStyle/>
        <a:p>
          <a:endParaRPr lang="en-US"/>
        </a:p>
      </dgm:t>
    </dgm:pt>
    <dgm:pt modelId="{0E3A07AA-AD21-44C3-A8C6-9682F148918D}" type="sibTrans" cxnId="{27A4560C-F13E-45CD-BF54-1EE880B27E66}">
      <dgm:prSet/>
      <dgm:spPr/>
      <dgm:t>
        <a:bodyPr/>
        <a:lstStyle/>
        <a:p>
          <a:endParaRPr lang="en-US"/>
        </a:p>
      </dgm:t>
    </dgm:pt>
    <dgm:pt modelId="{E61A6CA1-6E80-4C23-9D20-BEC36B58CC1B}">
      <dgm:prSet/>
      <dgm:spPr>
        <a:solidFill>
          <a:schemeClr val="accent1">
            <a:lumMod val="75000"/>
          </a:schemeClr>
        </a:solidFill>
      </dgm:spPr>
      <dgm:t>
        <a:bodyPr/>
        <a:lstStyle/>
        <a:p>
          <a:r>
            <a:rPr lang="en-US" b="0" cap="none" spc="0" dirty="0">
              <a:ln w="0"/>
              <a:effectLst>
                <a:outerShdw blurRad="38100" dist="19050" dir="2700000" algn="tl" rotWithShape="0">
                  <a:schemeClr val="dk1">
                    <a:alpha val="40000"/>
                  </a:schemeClr>
                </a:outerShdw>
              </a:effectLst>
              <a:latin typeface="+mj-lt"/>
            </a:rPr>
            <a:t>Service Provider Approval</a:t>
          </a:r>
        </a:p>
      </dgm:t>
    </dgm:pt>
    <dgm:pt modelId="{0CD120EC-02D9-4FEF-BA28-342D55F948B1}" type="parTrans" cxnId="{657F27F6-BCDA-422B-80F6-47428244E13A}">
      <dgm:prSet/>
      <dgm:spPr/>
      <dgm:t>
        <a:bodyPr/>
        <a:lstStyle/>
        <a:p>
          <a:endParaRPr lang="en-US"/>
        </a:p>
      </dgm:t>
    </dgm:pt>
    <dgm:pt modelId="{74EBBC2E-E3C8-49AE-B96F-76329D2CA776}" type="sibTrans" cxnId="{657F27F6-BCDA-422B-80F6-47428244E13A}">
      <dgm:prSet/>
      <dgm:spPr/>
      <dgm:t>
        <a:bodyPr/>
        <a:lstStyle/>
        <a:p>
          <a:endParaRPr lang="en-US"/>
        </a:p>
      </dgm:t>
    </dgm:pt>
    <dgm:pt modelId="{2C187118-9AD3-4948-BE18-ABE9B668B7CB}">
      <dgm:prSet/>
      <dgm:spPr>
        <a:solidFill>
          <a:schemeClr val="accent1">
            <a:lumMod val="75000"/>
          </a:schemeClr>
        </a:solidFill>
      </dgm:spPr>
      <dgm:t>
        <a:bodyPr/>
        <a:lstStyle/>
        <a:p>
          <a:r>
            <a:rPr lang="en-US" b="0" cap="none" spc="0">
              <a:ln w="0"/>
              <a:effectLst>
                <a:outerShdw blurRad="38100" dist="19050" dir="2700000" algn="tl" rotWithShape="0">
                  <a:schemeClr val="dk1">
                    <a:alpha val="40000"/>
                  </a:schemeClr>
                </a:outerShdw>
              </a:effectLst>
              <a:latin typeface="+mj-lt"/>
            </a:rPr>
            <a:t>Non-compliance</a:t>
          </a:r>
          <a:endParaRPr lang="en-US" b="0" cap="none" spc="0" dirty="0">
            <a:ln w="0"/>
            <a:effectLst>
              <a:outerShdw blurRad="38100" dist="19050" dir="2700000" algn="tl" rotWithShape="0">
                <a:schemeClr val="dk1">
                  <a:alpha val="40000"/>
                </a:schemeClr>
              </a:outerShdw>
            </a:effectLst>
            <a:latin typeface="+mj-lt"/>
          </a:endParaRPr>
        </a:p>
      </dgm:t>
    </dgm:pt>
    <dgm:pt modelId="{9AEB4153-C19C-412C-9396-1DC854855952}" type="parTrans" cxnId="{DCF26FF8-738F-4C23-B9F3-D73757D76237}">
      <dgm:prSet/>
      <dgm:spPr/>
      <dgm:t>
        <a:bodyPr/>
        <a:lstStyle/>
        <a:p>
          <a:endParaRPr lang="en-US"/>
        </a:p>
      </dgm:t>
    </dgm:pt>
    <dgm:pt modelId="{CDDE6419-C142-4C5B-9C97-AEDBFACC2BC3}" type="sibTrans" cxnId="{DCF26FF8-738F-4C23-B9F3-D73757D76237}">
      <dgm:prSet/>
      <dgm:spPr/>
      <dgm:t>
        <a:bodyPr/>
        <a:lstStyle/>
        <a:p>
          <a:endParaRPr lang="en-US"/>
        </a:p>
      </dgm:t>
    </dgm:pt>
    <dgm:pt modelId="{90B51924-9E26-426E-A228-31E24FAD72EB}" type="pres">
      <dgm:prSet presAssocID="{1AFF0FB9-BFA8-405F-A32C-4A5636528BCC}" presName="Name0" presStyleCnt="0">
        <dgm:presLayoutVars>
          <dgm:dir/>
          <dgm:resizeHandles val="exact"/>
        </dgm:presLayoutVars>
      </dgm:prSet>
      <dgm:spPr/>
    </dgm:pt>
    <dgm:pt modelId="{B8953613-52BA-4611-B016-C9548ED20454}" type="pres">
      <dgm:prSet presAssocID="{1AFF0FB9-BFA8-405F-A32C-4A5636528BCC}" presName="bkgdShp" presStyleLbl="alignAccFollowNode1" presStyleIdx="0" presStyleCnt="1"/>
      <dgm:spPr/>
    </dgm:pt>
    <dgm:pt modelId="{6DE04BA1-2CB1-4942-B0DB-DA8EDA67C5F0}" type="pres">
      <dgm:prSet presAssocID="{1AFF0FB9-BFA8-405F-A32C-4A5636528BCC}" presName="linComp" presStyleCnt="0"/>
      <dgm:spPr/>
    </dgm:pt>
    <dgm:pt modelId="{3015C0A4-F6F5-4733-862B-9F0542FB928E}" type="pres">
      <dgm:prSet presAssocID="{2B27E7EF-E0F2-4DC9-8D35-57F49C1895A9}" presName="compNode" presStyleCnt="0"/>
      <dgm:spPr/>
    </dgm:pt>
    <dgm:pt modelId="{3ABF532F-AD1E-444F-86D7-47E58B940CE0}" type="pres">
      <dgm:prSet presAssocID="{2B27E7EF-E0F2-4DC9-8D35-57F49C1895A9}" presName="node" presStyleLbl="node1" presStyleIdx="0" presStyleCnt="6">
        <dgm:presLayoutVars>
          <dgm:bulletEnabled val="1"/>
        </dgm:presLayoutVars>
      </dgm:prSet>
      <dgm:spPr/>
    </dgm:pt>
    <dgm:pt modelId="{FA08C3B4-72FF-49E4-BF94-453D17DE4EA8}" type="pres">
      <dgm:prSet presAssocID="{2B27E7EF-E0F2-4DC9-8D35-57F49C1895A9}" presName="invisiNode" presStyleLbl="node1" presStyleIdx="0" presStyleCnt="6"/>
      <dgm:spPr/>
    </dgm:pt>
    <dgm:pt modelId="{CDFBBED8-CEF4-48E3-870A-8A7E04FD0DFD}" type="pres">
      <dgm:prSet presAssocID="{2B27E7EF-E0F2-4DC9-8D35-57F49C1895A9}"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extLst>
        <a:ext uri="{E40237B7-FDA0-4F09-8148-C483321AD2D9}">
          <dgm14:cNvPr xmlns:dgm14="http://schemas.microsoft.com/office/drawing/2010/diagram" id="0" name="" descr="Top view of a wooden puzzle"/>
        </a:ext>
      </dgm:extLst>
    </dgm:pt>
    <dgm:pt modelId="{3A5CB225-B923-4F06-92F6-63EABDCC6369}" type="pres">
      <dgm:prSet presAssocID="{4CDF4768-6EE4-411C-A0B2-DFA46799E595}" presName="sibTrans" presStyleLbl="sibTrans2D1" presStyleIdx="0" presStyleCnt="0"/>
      <dgm:spPr/>
    </dgm:pt>
    <dgm:pt modelId="{464AACF1-EA2C-475A-B9A1-DE64A9C19D59}" type="pres">
      <dgm:prSet presAssocID="{14AC76E0-EFD0-4F92-8A7C-05BB427BD08F}" presName="compNode" presStyleCnt="0"/>
      <dgm:spPr/>
    </dgm:pt>
    <dgm:pt modelId="{5AEBAC3C-2A51-455C-98C6-D94D69EF4E55}" type="pres">
      <dgm:prSet presAssocID="{14AC76E0-EFD0-4F92-8A7C-05BB427BD08F}" presName="node" presStyleLbl="node1" presStyleIdx="1" presStyleCnt="6">
        <dgm:presLayoutVars>
          <dgm:bulletEnabled val="1"/>
        </dgm:presLayoutVars>
      </dgm:prSet>
      <dgm:spPr/>
    </dgm:pt>
    <dgm:pt modelId="{C2DE239F-8B0D-4EFA-968D-9AAF5CBAFF07}" type="pres">
      <dgm:prSet presAssocID="{14AC76E0-EFD0-4F92-8A7C-05BB427BD08F}" presName="invisiNode" presStyleLbl="node1" presStyleIdx="1" presStyleCnt="6"/>
      <dgm:spPr/>
    </dgm:pt>
    <dgm:pt modelId="{06352631-F07D-4DDA-9C1E-23A46E2EA141}" type="pres">
      <dgm:prSet presAssocID="{14AC76E0-EFD0-4F92-8A7C-05BB427BD08F}"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30000" b="-30000"/>
          </a:stretch>
        </a:blipFill>
      </dgm:spPr>
    </dgm:pt>
    <dgm:pt modelId="{A14B4380-5B5F-4743-9F1B-B134D90B20DB}" type="pres">
      <dgm:prSet presAssocID="{ADB2CA77-42F1-463C-B43A-122F91EE1D98}" presName="sibTrans" presStyleLbl="sibTrans2D1" presStyleIdx="0" presStyleCnt="0"/>
      <dgm:spPr/>
    </dgm:pt>
    <dgm:pt modelId="{C97F9313-8D5A-4F5F-BC61-706BF8568627}" type="pres">
      <dgm:prSet presAssocID="{D09839E2-C11B-4B20-9C2E-1C021FC35395}" presName="compNode" presStyleCnt="0"/>
      <dgm:spPr/>
    </dgm:pt>
    <dgm:pt modelId="{06442936-6F76-4C3B-AAA3-0F890618C6BD}" type="pres">
      <dgm:prSet presAssocID="{D09839E2-C11B-4B20-9C2E-1C021FC35395}" presName="node" presStyleLbl="node1" presStyleIdx="2" presStyleCnt="6">
        <dgm:presLayoutVars>
          <dgm:bulletEnabled val="1"/>
        </dgm:presLayoutVars>
      </dgm:prSet>
      <dgm:spPr/>
    </dgm:pt>
    <dgm:pt modelId="{1235F37A-F0A3-432A-8CB8-0BFE6B14FEEE}" type="pres">
      <dgm:prSet presAssocID="{D09839E2-C11B-4B20-9C2E-1C021FC35395}" presName="invisiNode" presStyleLbl="node1" presStyleIdx="2" presStyleCnt="6"/>
      <dgm:spPr/>
    </dgm:pt>
    <dgm:pt modelId="{C239CCE3-A50E-4542-AE79-A90586947F7D}" type="pres">
      <dgm:prSet presAssocID="{D09839E2-C11B-4B20-9C2E-1C021FC35395}"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pt>
    <dgm:pt modelId="{9AB26B11-063C-41BA-B5DE-A6FCA9D18FCE}" type="pres">
      <dgm:prSet presAssocID="{A1B1F395-56A8-4898-95E6-D6DB92AA5715}" presName="sibTrans" presStyleLbl="sibTrans2D1" presStyleIdx="0" presStyleCnt="0"/>
      <dgm:spPr/>
    </dgm:pt>
    <dgm:pt modelId="{713977B3-6C6C-4B24-8091-61B3D7A2F61B}" type="pres">
      <dgm:prSet presAssocID="{C6FA511A-7C45-40AE-8771-D61E002E0891}" presName="compNode" presStyleCnt="0"/>
      <dgm:spPr/>
    </dgm:pt>
    <dgm:pt modelId="{1C37EF91-1C9F-457F-B2E8-6E122CD5FCF4}" type="pres">
      <dgm:prSet presAssocID="{C6FA511A-7C45-40AE-8771-D61E002E0891}" presName="node" presStyleLbl="node1" presStyleIdx="3" presStyleCnt="6">
        <dgm:presLayoutVars>
          <dgm:bulletEnabled val="1"/>
        </dgm:presLayoutVars>
      </dgm:prSet>
      <dgm:spPr/>
    </dgm:pt>
    <dgm:pt modelId="{9257DC3D-534E-447D-9C4D-0DF927F108F6}" type="pres">
      <dgm:prSet presAssocID="{C6FA511A-7C45-40AE-8771-D61E002E0891}" presName="invisiNode" presStyleLbl="node1" presStyleIdx="3" presStyleCnt="6"/>
      <dgm:spPr/>
    </dgm:pt>
    <dgm:pt modelId="{580A3597-E0E5-4D3E-B128-7E052AA98C1B}" type="pres">
      <dgm:prSet presAssocID="{C6FA511A-7C45-40AE-8771-D61E002E0891}"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dgm:spPr>
    </dgm:pt>
    <dgm:pt modelId="{09738B38-5775-42D0-9E6D-0A11C1A1148A}" type="pres">
      <dgm:prSet presAssocID="{0E3A07AA-AD21-44C3-A8C6-9682F148918D}" presName="sibTrans" presStyleLbl="sibTrans2D1" presStyleIdx="0" presStyleCnt="0"/>
      <dgm:spPr/>
    </dgm:pt>
    <dgm:pt modelId="{955BF93A-160E-4B90-8937-91120E492DD8}" type="pres">
      <dgm:prSet presAssocID="{E61A6CA1-6E80-4C23-9D20-BEC36B58CC1B}" presName="compNode" presStyleCnt="0"/>
      <dgm:spPr/>
    </dgm:pt>
    <dgm:pt modelId="{80171195-5DB2-416E-9EE1-83DB4DAEB690}" type="pres">
      <dgm:prSet presAssocID="{E61A6CA1-6E80-4C23-9D20-BEC36B58CC1B}" presName="node" presStyleLbl="node1" presStyleIdx="4" presStyleCnt="6">
        <dgm:presLayoutVars>
          <dgm:bulletEnabled val="1"/>
        </dgm:presLayoutVars>
      </dgm:prSet>
      <dgm:spPr/>
    </dgm:pt>
    <dgm:pt modelId="{C0B60D62-D9DA-4331-BC40-D1361B25E30E}" type="pres">
      <dgm:prSet presAssocID="{E61A6CA1-6E80-4C23-9D20-BEC36B58CC1B}" presName="invisiNode" presStyleLbl="node1" presStyleIdx="4" presStyleCnt="6"/>
      <dgm:spPr/>
    </dgm:pt>
    <dgm:pt modelId="{4E7AD313-CA19-46A3-BD6B-5C534AC13B39}" type="pres">
      <dgm:prSet presAssocID="{E61A6CA1-6E80-4C23-9D20-BEC36B58CC1B}" presName="imagNode" presStyleLbl="fgImgPlace1" presStyleIdx="4" presStyleCnt="6"/>
      <dgm:spPr>
        <a:blipFill rotWithShape="1">
          <a:blip xmlns:r="http://schemas.openxmlformats.org/officeDocument/2006/relationships" r:embed="rId5"/>
          <a:srcRect/>
          <a:stretch>
            <a:fillRect l="-51000" r="-51000"/>
          </a:stretch>
        </a:blipFill>
      </dgm:spPr>
      <dgm:extLst>
        <a:ext uri="{E40237B7-FDA0-4F09-8148-C483321AD2D9}">
          <dgm14:cNvPr xmlns:dgm14="http://schemas.microsoft.com/office/drawing/2010/diagram" id="0" name="" descr="Top view of a wooden puzzle"/>
        </a:ext>
      </dgm:extLst>
    </dgm:pt>
    <dgm:pt modelId="{ECFAADA2-05FE-4416-9176-76F8972205EF}" type="pres">
      <dgm:prSet presAssocID="{74EBBC2E-E3C8-49AE-B96F-76329D2CA776}" presName="sibTrans" presStyleLbl="sibTrans2D1" presStyleIdx="0" presStyleCnt="0"/>
      <dgm:spPr/>
    </dgm:pt>
    <dgm:pt modelId="{889278FD-7C33-4D36-93D5-4F11EE3AA583}" type="pres">
      <dgm:prSet presAssocID="{2C187118-9AD3-4948-BE18-ABE9B668B7CB}" presName="compNode" presStyleCnt="0"/>
      <dgm:spPr/>
    </dgm:pt>
    <dgm:pt modelId="{BEF88568-07B8-4306-9B94-E00858A08A3E}" type="pres">
      <dgm:prSet presAssocID="{2C187118-9AD3-4948-BE18-ABE9B668B7CB}" presName="node" presStyleLbl="node1" presStyleIdx="5" presStyleCnt="6">
        <dgm:presLayoutVars>
          <dgm:bulletEnabled val="1"/>
        </dgm:presLayoutVars>
      </dgm:prSet>
      <dgm:spPr/>
    </dgm:pt>
    <dgm:pt modelId="{24E5004B-A115-4C3D-A409-8D93296021AF}" type="pres">
      <dgm:prSet presAssocID="{2C187118-9AD3-4948-BE18-ABE9B668B7CB}" presName="invisiNode" presStyleLbl="node1" presStyleIdx="5" presStyleCnt="6"/>
      <dgm:spPr/>
    </dgm:pt>
    <dgm:pt modelId="{1E52FDC3-35C2-4A33-8D92-41304B534354}" type="pres">
      <dgm:prSet presAssocID="{2C187118-9AD3-4948-BE18-ABE9B668B7CB}" presName="imagNode" presStyleLbl="fgImgPlace1" presStyleIdx="5" presStyleCnt="6"/>
      <dgm:spPr>
        <a:blipFill rotWithShape="1">
          <a:blip xmlns:r="http://schemas.openxmlformats.org/officeDocument/2006/relationships" r:embed="rId6"/>
          <a:srcRect/>
          <a:stretch>
            <a:fillRect l="-51000" r="-51000"/>
          </a:stretch>
        </a:blipFill>
      </dgm:spPr>
      <dgm:extLst>
        <a:ext uri="{E40237B7-FDA0-4F09-8148-C483321AD2D9}">
          <dgm14:cNvPr xmlns:dgm14="http://schemas.microsoft.com/office/drawing/2010/diagram" id="0" name="" descr="Top view of a wooden puzzle"/>
        </a:ext>
      </dgm:extLst>
    </dgm:pt>
  </dgm:ptLst>
  <dgm:cxnLst>
    <dgm:cxn modelId="{C1D2B608-06D4-4E65-B83B-BF0DA4E73783}" type="presOf" srcId="{C6FA511A-7C45-40AE-8771-D61E002E0891}" destId="{1C37EF91-1C9F-457F-B2E8-6E122CD5FCF4}" srcOrd="0" destOrd="0" presId="urn:microsoft.com/office/officeart/2005/8/layout/pList2"/>
    <dgm:cxn modelId="{F0D5220A-DE07-4CEA-9853-7F14419BDC1A}" type="presOf" srcId="{2B27E7EF-E0F2-4DC9-8D35-57F49C1895A9}" destId="{3ABF532F-AD1E-444F-86D7-47E58B940CE0}" srcOrd="0" destOrd="0" presId="urn:microsoft.com/office/officeart/2005/8/layout/pList2"/>
    <dgm:cxn modelId="{27A4560C-F13E-45CD-BF54-1EE880B27E66}" srcId="{1AFF0FB9-BFA8-405F-A32C-4A5636528BCC}" destId="{C6FA511A-7C45-40AE-8771-D61E002E0891}" srcOrd="3" destOrd="0" parTransId="{4CACC5D8-1BCD-4B21-9D42-081DAEDC4E3E}" sibTransId="{0E3A07AA-AD21-44C3-A8C6-9682F148918D}"/>
    <dgm:cxn modelId="{D5CAE80E-33FF-4B09-9296-C83FEAA275AB}" type="presOf" srcId="{A1B1F395-56A8-4898-95E6-D6DB92AA5715}" destId="{9AB26B11-063C-41BA-B5DE-A6FCA9D18FCE}" srcOrd="0" destOrd="0" presId="urn:microsoft.com/office/officeart/2005/8/layout/pList2"/>
    <dgm:cxn modelId="{D9FF9717-99CD-45CB-B451-C2DBA8CAFC43}" type="presOf" srcId="{D09839E2-C11B-4B20-9C2E-1C021FC35395}" destId="{06442936-6F76-4C3B-AAA3-0F890618C6BD}" srcOrd="0" destOrd="0" presId="urn:microsoft.com/office/officeart/2005/8/layout/pList2"/>
    <dgm:cxn modelId="{1F6E6D27-61A7-47A4-AD14-08A16373C52D}" type="presOf" srcId="{2C187118-9AD3-4948-BE18-ABE9B668B7CB}" destId="{BEF88568-07B8-4306-9B94-E00858A08A3E}" srcOrd="0" destOrd="0" presId="urn:microsoft.com/office/officeart/2005/8/layout/pList2"/>
    <dgm:cxn modelId="{6B00AA2B-CBF5-4870-925B-E793A2C6A8CB}" type="presOf" srcId="{74EBBC2E-E3C8-49AE-B96F-76329D2CA776}" destId="{ECFAADA2-05FE-4416-9176-76F8972205EF}" srcOrd="0" destOrd="0" presId="urn:microsoft.com/office/officeart/2005/8/layout/pList2"/>
    <dgm:cxn modelId="{74BB254C-D0A2-44B8-9498-399337161983}" type="presOf" srcId="{4CDF4768-6EE4-411C-A0B2-DFA46799E595}" destId="{3A5CB225-B923-4F06-92F6-63EABDCC6369}" srcOrd="0" destOrd="0" presId="urn:microsoft.com/office/officeart/2005/8/layout/pList2"/>
    <dgm:cxn modelId="{91997D55-93E9-4053-A26F-9951D3454CC5}" type="presOf" srcId="{14AC76E0-EFD0-4F92-8A7C-05BB427BD08F}" destId="{5AEBAC3C-2A51-455C-98C6-D94D69EF4E55}" srcOrd="0" destOrd="0" presId="urn:microsoft.com/office/officeart/2005/8/layout/pList2"/>
    <dgm:cxn modelId="{52CF287F-3D0E-4308-9B36-6D4BF5E691FE}" srcId="{1AFF0FB9-BFA8-405F-A32C-4A5636528BCC}" destId="{2B27E7EF-E0F2-4DC9-8D35-57F49C1895A9}" srcOrd="0" destOrd="0" parTransId="{3462FBC5-C667-4C00-BAEE-FC9CD7C51513}" sibTransId="{4CDF4768-6EE4-411C-A0B2-DFA46799E595}"/>
    <dgm:cxn modelId="{B2186C8E-9DF4-4BE6-BD4A-5FBD47979CBF}" type="presOf" srcId="{0E3A07AA-AD21-44C3-A8C6-9682F148918D}" destId="{09738B38-5775-42D0-9E6D-0A11C1A1148A}" srcOrd="0" destOrd="0" presId="urn:microsoft.com/office/officeart/2005/8/layout/pList2"/>
    <dgm:cxn modelId="{023129CF-D129-4E39-AD25-E9A3611FED51}" type="presOf" srcId="{1AFF0FB9-BFA8-405F-A32C-4A5636528BCC}" destId="{90B51924-9E26-426E-A228-31E24FAD72EB}" srcOrd="0" destOrd="0" presId="urn:microsoft.com/office/officeart/2005/8/layout/pList2"/>
    <dgm:cxn modelId="{37B31FD5-75FF-4ADD-B26F-25550786718B}" srcId="{1AFF0FB9-BFA8-405F-A32C-4A5636528BCC}" destId="{14AC76E0-EFD0-4F92-8A7C-05BB427BD08F}" srcOrd="1" destOrd="0" parTransId="{C047D656-B8A1-466B-8CA3-C5B0561E83E2}" sibTransId="{ADB2CA77-42F1-463C-B43A-122F91EE1D98}"/>
    <dgm:cxn modelId="{196AD8D8-4069-48C3-91AC-FA9F06599914}" srcId="{1AFF0FB9-BFA8-405F-A32C-4A5636528BCC}" destId="{D09839E2-C11B-4B20-9C2E-1C021FC35395}" srcOrd="2" destOrd="0" parTransId="{D98FDFD0-855B-48F7-9640-2D3E6A0C8251}" sibTransId="{A1B1F395-56A8-4898-95E6-D6DB92AA5715}"/>
    <dgm:cxn modelId="{1002C6DD-DC95-4F4B-A4F9-B7AEBCC467CE}" type="presOf" srcId="{ADB2CA77-42F1-463C-B43A-122F91EE1D98}" destId="{A14B4380-5B5F-4743-9F1B-B134D90B20DB}" srcOrd="0" destOrd="0" presId="urn:microsoft.com/office/officeart/2005/8/layout/pList2"/>
    <dgm:cxn modelId="{DD1439F5-FB70-4000-9F2B-8847FE389F48}" type="presOf" srcId="{E61A6CA1-6E80-4C23-9D20-BEC36B58CC1B}" destId="{80171195-5DB2-416E-9EE1-83DB4DAEB690}" srcOrd="0" destOrd="0" presId="urn:microsoft.com/office/officeart/2005/8/layout/pList2"/>
    <dgm:cxn modelId="{657F27F6-BCDA-422B-80F6-47428244E13A}" srcId="{1AFF0FB9-BFA8-405F-A32C-4A5636528BCC}" destId="{E61A6CA1-6E80-4C23-9D20-BEC36B58CC1B}" srcOrd="4" destOrd="0" parTransId="{0CD120EC-02D9-4FEF-BA28-342D55F948B1}" sibTransId="{74EBBC2E-E3C8-49AE-B96F-76329D2CA776}"/>
    <dgm:cxn modelId="{DCF26FF8-738F-4C23-B9F3-D73757D76237}" srcId="{1AFF0FB9-BFA8-405F-A32C-4A5636528BCC}" destId="{2C187118-9AD3-4948-BE18-ABE9B668B7CB}" srcOrd="5" destOrd="0" parTransId="{9AEB4153-C19C-412C-9396-1DC854855952}" sibTransId="{CDDE6419-C142-4C5B-9C97-AEDBFACC2BC3}"/>
    <dgm:cxn modelId="{6D7AA593-3AD6-469C-B391-1928A096FE3D}" type="presParOf" srcId="{90B51924-9E26-426E-A228-31E24FAD72EB}" destId="{B8953613-52BA-4611-B016-C9548ED20454}" srcOrd="0" destOrd="0" presId="urn:microsoft.com/office/officeart/2005/8/layout/pList2"/>
    <dgm:cxn modelId="{03A42A1A-4293-46A6-B57E-77A12665ABFD}" type="presParOf" srcId="{90B51924-9E26-426E-A228-31E24FAD72EB}" destId="{6DE04BA1-2CB1-4942-B0DB-DA8EDA67C5F0}" srcOrd="1" destOrd="0" presId="urn:microsoft.com/office/officeart/2005/8/layout/pList2"/>
    <dgm:cxn modelId="{CE1100EB-DD43-417E-B46B-0861E0382EA0}" type="presParOf" srcId="{6DE04BA1-2CB1-4942-B0DB-DA8EDA67C5F0}" destId="{3015C0A4-F6F5-4733-862B-9F0542FB928E}" srcOrd="0" destOrd="0" presId="urn:microsoft.com/office/officeart/2005/8/layout/pList2"/>
    <dgm:cxn modelId="{D20705B6-00BB-4BE6-A689-927839C8E8E8}" type="presParOf" srcId="{3015C0A4-F6F5-4733-862B-9F0542FB928E}" destId="{3ABF532F-AD1E-444F-86D7-47E58B940CE0}" srcOrd="0" destOrd="0" presId="urn:microsoft.com/office/officeart/2005/8/layout/pList2"/>
    <dgm:cxn modelId="{54CF4B4F-EE01-459A-A43C-42A4B1CBFB17}" type="presParOf" srcId="{3015C0A4-F6F5-4733-862B-9F0542FB928E}" destId="{FA08C3B4-72FF-49E4-BF94-453D17DE4EA8}" srcOrd="1" destOrd="0" presId="urn:microsoft.com/office/officeart/2005/8/layout/pList2"/>
    <dgm:cxn modelId="{77A266BF-60D1-4849-A5ED-0310C9EDFFF2}" type="presParOf" srcId="{3015C0A4-F6F5-4733-862B-9F0542FB928E}" destId="{CDFBBED8-CEF4-48E3-870A-8A7E04FD0DFD}" srcOrd="2" destOrd="0" presId="urn:microsoft.com/office/officeart/2005/8/layout/pList2"/>
    <dgm:cxn modelId="{EEC12164-CD20-4ECE-BFED-165DB6FA6413}" type="presParOf" srcId="{6DE04BA1-2CB1-4942-B0DB-DA8EDA67C5F0}" destId="{3A5CB225-B923-4F06-92F6-63EABDCC6369}" srcOrd="1" destOrd="0" presId="urn:microsoft.com/office/officeart/2005/8/layout/pList2"/>
    <dgm:cxn modelId="{9416C66E-6954-41A4-AF79-875EEDE892B0}" type="presParOf" srcId="{6DE04BA1-2CB1-4942-B0DB-DA8EDA67C5F0}" destId="{464AACF1-EA2C-475A-B9A1-DE64A9C19D59}" srcOrd="2" destOrd="0" presId="urn:microsoft.com/office/officeart/2005/8/layout/pList2"/>
    <dgm:cxn modelId="{65970166-FE0D-4647-ADFD-E1B169D53957}" type="presParOf" srcId="{464AACF1-EA2C-475A-B9A1-DE64A9C19D59}" destId="{5AEBAC3C-2A51-455C-98C6-D94D69EF4E55}" srcOrd="0" destOrd="0" presId="urn:microsoft.com/office/officeart/2005/8/layout/pList2"/>
    <dgm:cxn modelId="{A7A59E35-7BFE-4C48-AD94-BC3DF5B02738}" type="presParOf" srcId="{464AACF1-EA2C-475A-B9A1-DE64A9C19D59}" destId="{C2DE239F-8B0D-4EFA-968D-9AAF5CBAFF07}" srcOrd="1" destOrd="0" presId="urn:microsoft.com/office/officeart/2005/8/layout/pList2"/>
    <dgm:cxn modelId="{A7F323A5-8A19-44A5-A03D-F7FCD1DB0D7C}" type="presParOf" srcId="{464AACF1-EA2C-475A-B9A1-DE64A9C19D59}" destId="{06352631-F07D-4DDA-9C1E-23A46E2EA141}" srcOrd="2" destOrd="0" presId="urn:microsoft.com/office/officeart/2005/8/layout/pList2"/>
    <dgm:cxn modelId="{495BFBE9-3E20-4CA3-BC6C-28059E9682D9}" type="presParOf" srcId="{6DE04BA1-2CB1-4942-B0DB-DA8EDA67C5F0}" destId="{A14B4380-5B5F-4743-9F1B-B134D90B20DB}" srcOrd="3" destOrd="0" presId="urn:microsoft.com/office/officeart/2005/8/layout/pList2"/>
    <dgm:cxn modelId="{52BC0CF9-8AD6-4647-8727-DFDD29279784}" type="presParOf" srcId="{6DE04BA1-2CB1-4942-B0DB-DA8EDA67C5F0}" destId="{C97F9313-8D5A-4F5F-BC61-706BF8568627}" srcOrd="4" destOrd="0" presId="urn:microsoft.com/office/officeart/2005/8/layout/pList2"/>
    <dgm:cxn modelId="{28BF1994-987F-402C-8048-FFB440DEEE30}" type="presParOf" srcId="{C97F9313-8D5A-4F5F-BC61-706BF8568627}" destId="{06442936-6F76-4C3B-AAA3-0F890618C6BD}" srcOrd="0" destOrd="0" presId="urn:microsoft.com/office/officeart/2005/8/layout/pList2"/>
    <dgm:cxn modelId="{0CD0251C-ED80-46BB-8E63-60B088247671}" type="presParOf" srcId="{C97F9313-8D5A-4F5F-BC61-706BF8568627}" destId="{1235F37A-F0A3-432A-8CB8-0BFE6B14FEEE}" srcOrd="1" destOrd="0" presId="urn:microsoft.com/office/officeart/2005/8/layout/pList2"/>
    <dgm:cxn modelId="{CA7938E4-28C4-435B-8805-DC2EECCA8941}" type="presParOf" srcId="{C97F9313-8D5A-4F5F-BC61-706BF8568627}" destId="{C239CCE3-A50E-4542-AE79-A90586947F7D}" srcOrd="2" destOrd="0" presId="urn:microsoft.com/office/officeart/2005/8/layout/pList2"/>
    <dgm:cxn modelId="{CE8C5413-634F-4021-BD2F-0BC3AEA7120A}" type="presParOf" srcId="{6DE04BA1-2CB1-4942-B0DB-DA8EDA67C5F0}" destId="{9AB26B11-063C-41BA-B5DE-A6FCA9D18FCE}" srcOrd="5" destOrd="0" presId="urn:microsoft.com/office/officeart/2005/8/layout/pList2"/>
    <dgm:cxn modelId="{A40A2352-9C8E-4AA2-931B-9F39DDFCDDB6}" type="presParOf" srcId="{6DE04BA1-2CB1-4942-B0DB-DA8EDA67C5F0}" destId="{713977B3-6C6C-4B24-8091-61B3D7A2F61B}" srcOrd="6" destOrd="0" presId="urn:microsoft.com/office/officeart/2005/8/layout/pList2"/>
    <dgm:cxn modelId="{E4EA966C-DC93-466D-A9E6-0834411ECDBF}" type="presParOf" srcId="{713977B3-6C6C-4B24-8091-61B3D7A2F61B}" destId="{1C37EF91-1C9F-457F-B2E8-6E122CD5FCF4}" srcOrd="0" destOrd="0" presId="urn:microsoft.com/office/officeart/2005/8/layout/pList2"/>
    <dgm:cxn modelId="{EBEE8032-0207-4CBD-99CC-91F938C9241A}" type="presParOf" srcId="{713977B3-6C6C-4B24-8091-61B3D7A2F61B}" destId="{9257DC3D-534E-447D-9C4D-0DF927F108F6}" srcOrd="1" destOrd="0" presId="urn:microsoft.com/office/officeart/2005/8/layout/pList2"/>
    <dgm:cxn modelId="{21A099DC-03B0-49BB-91F7-5FCAD8A396E2}" type="presParOf" srcId="{713977B3-6C6C-4B24-8091-61B3D7A2F61B}" destId="{580A3597-E0E5-4D3E-B128-7E052AA98C1B}" srcOrd="2" destOrd="0" presId="urn:microsoft.com/office/officeart/2005/8/layout/pList2"/>
    <dgm:cxn modelId="{58451B6D-705F-4425-9170-04E7C3F2310A}" type="presParOf" srcId="{6DE04BA1-2CB1-4942-B0DB-DA8EDA67C5F0}" destId="{09738B38-5775-42D0-9E6D-0A11C1A1148A}" srcOrd="7" destOrd="0" presId="urn:microsoft.com/office/officeart/2005/8/layout/pList2"/>
    <dgm:cxn modelId="{38D2A9D7-51A7-4532-A3E1-22E6ACB6059D}" type="presParOf" srcId="{6DE04BA1-2CB1-4942-B0DB-DA8EDA67C5F0}" destId="{955BF93A-160E-4B90-8937-91120E492DD8}" srcOrd="8" destOrd="0" presId="urn:microsoft.com/office/officeart/2005/8/layout/pList2"/>
    <dgm:cxn modelId="{D29776CA-CABA-4744-A6C3-3A4A0E2C03E0}" type="presParOf" srcId="{955BF93A-160E-4B90-8937-91120E492DD8}" destId="{80171195-5DB2-416E-9EE1-83DB4DAEB690}" srcOrd="0" destOrd="0" presId="urn:microsoft.com/office/officeart/2005/8/layout/pList2"/>
    <dgm:cxn modelId="{76C9FBEA-7AAB-4980-9CE6-45D842690C94}" type="presParOf" srcId="{955BF93A-160E-4B90-8937-91120E492DD8}" destId="{C0B60D62-D9DA-4331-BC40-D1361B25E30E}" srcOrd="1" destOrd="0" presId="urn:microsoft.com/office/officeart/2005/8/layout/pList2"/>
    <dgm:cxn modelId="{CE73FE4E-9487-41CA-AF5A-8A043EAB5F26}" type="presParOf" srcId="{955BF93A-160E-4B90-8937-91120E492DD8}" destId="{4E7AD313-CA19-46A3-BD6B-5C534AC13B39}" srcOrd="2" destOrd="0" presId="urn:microsoft.com/office/officeart/2005/8/layout/pList2"/>
    <dgm:cxn modelId="{62A91BF2-88FA-4B2D-8E89-8441541AD40B}" type="presParOf" srcId="{6DE04BA1-2CB1-4942-B0DB-DA8EDA67C5F0}" destId="{ECFAADA2-05FE-4416-9176-76F8972205EF}" srcOrd="9" destOrd="0" presId="urn:microsoft.com/office/officeart/2005/8/layout/pList2"/>
    <dgm:cxn modelId="{AA3093BA-4091-48E7-9F82-F7C6D9CBB611}" type="presParOf" srcId="{6DE04BA1-2CB1-4942-B0DB-DA8EDA67C5F0}" destId="{889278FD-7C33-4D36-93D5-4F11EE3AA583}" srcOrd="10" destOrd="0" presId="urn:microsoft.com/office/officeart/2005/8/layout/pList2"/>
    <dgm:cxn modelId="{A9355F80-F115-400A-911C-9469AABC58AD}" type="presParOf" srcId="{889278FD-7C33-4D36-93D5-4F11EE3AA583}" destId="{BEF88568-07B8-4306-9B94-E00858A08A3E}" srcOrd="0" destOrd="0" presId="urn:microsoft.com/office/officeart/2005/8/layout/pList2"/>
    <dgm:cxn modelId="{4083CD6E-D991-4639-BD71-15C40B7A98D1}" type="presParOf" srcId="{889278FD-7C33-4D36-93D5-4F11EE3AA583}" destId="{24E5004B-A115-4C3D-A409-8D93296021AF}" srcOrd="1" destOrd="0" presId="urn:microsoft.com/office/officeart/2005/8/layout/pList2"/>
    <dgm:cxn modelId="{2859BA23-C0AC-487C-B433-0B245E423516}" type="presParOf" srcId="{889278FD-7C33-4D36-93D5-4F11EE3AA583}" destId="{1E52FDC3-35C2-4A33-8D92-41304B53435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3EFF95-88AA-442A-83D8-8376C5E05A0B}" type="doc">
      <dgm:prSet loTypeId="urn:microsoft.com/office/officeart/2008/layout/LinedList" loCatId="list" qsTypeId="urn:microsoft.com/office/officeart/2005/8/quickstyle/simple5" qsCatId="simple" csTypeId="urn:microsoft.com/office/officeart/2005/8/colors/colorful2" csCatId="colorful"/>
      <dgm:spPr/>
      <dgm:t>
        <a:bodyPr/>
        <a:lstStyle/>
        <a:p>
          <a:endParaRPr lang="en-US"/>
        </a:p>
      </dgm:t>
    </dgm:pt>
    <dgm:pt modelId="{423043F6-8391-42D6-91F0-4CBF4B48F2A5}">
      <dgm:prSet/>
      <dgm:spPr/>
      <dgm:t>
        <a:bodyPr/>
        <a:lstStyle/>
        <a:p>
          <a:r>
            <a:rPr lang="en-US"/>
            <a:t>Documentation and Information that applicants need to provide when submitting their recertification</a:t>
          </a:r>
        </a:p>
      </dgm:t>
    </dgm:pt>
    <dgm:pt modelId="{D33CB085-CB50-47A6-888D-B9E4E1D1B3ED}" type="parTrans" cxnId="{2943336A-100A-4018-8992-1713AE247282}">
      <dgm:prSet/>
      <dgm:spPr/>
      <dgm:t>
        <a:bodyPr/>
        <a:lstStyle/>
        <a:p>
          <a:endParaRPr lang="en-US"/>
        </a:p>
      </dgm:t>
    </dgm:pt>
    <dgm:pt modelId="{16178DC3-2EC8-4362-86EE-DFDAD5AC738C}" type="sibTrans" cxnId="{2943336A-100A-4018-8992-1713AE247282}">
      <dgm:prSet/>
      <dgm:spPr/>
      <dgm:t>
        <a:bodyPr/>
        <a:lstStyle/>
        <a:p>
          <a:endParaRPr lang="en-US"/>
        </a:p>
      </dgm:t>
    </dgm:pt>
    <dgm:pt modelId="{8D40DD36-0410-4023-9863-1B6AB75CDE97}">
      <dgm:prSet/>
      <dgm:spPr/>
      <dgm:t>
        <a:bodyPr/>
        <a:lstStyle/>
        <a:p>
          <a:r>
            <a:rPr lang="en-US"/>
            <a:t>Log in to your eCAP account </a:t>
          </a:r>
        </a:p>
      </dgm:t>
    </dgm:pt>
    <dgm:pt modelId="{CDAAF52C-285F-4A6B-96D1-0171D1FABAAD}" type="parTrans" cxnId="{BB40F64C-8DB7-47ED-9C98-8F5DC1B57481}">
      <dgm:prSet/>
      <dgm:spPr/>
      <dgm:t>
        <a:bodyPr/>
        <a:lstStyle/>
        <a:p>
          <a:endParaRPr lang="en-US"/>
        </a:p>
      </dgm:t>
    </dgm:pt>
    <dgm:pt modelId="{2346B3D7-11BE-4F48-A686-1605DF1DE55A}" type="sibTrans" cxnId="{BB40F64C-8DB7-47ED-9C98-8F5DC1B57481}">
      <dgm:prSet/>
      <dgm:spPr/>
      <dgm:t>
        <a:bodyPr/>
        <a:lstStyle/>
        <a:p>
          <a:endParaRPr lang="en-US"/>
        </a:p>
      </dgm:t>
    </dgm:pt>
    <dgm:pt modelId="{C0EDD4E8-DC4A-4758-BACE-414B464CA1D8}">
      <dgm:prSet/>
      <dgm:spPr/>
      <dgm:t>
        <a:bodyPr/>
        <a:lstStyle/>
        <a:p>
          <a:r>
            <a:rPr lang="en-US"/>
            <a:t>Schools, Libraries, Community Colleges, Government Hospitals/ Clinics, Community-Based Organizations , 2-1-1 providers and Healthcare Community-Based Organization needs to click “recertifications CTF applications” when they submit the document in eCAP</a:t>
          </a:r>
        </a:p>
      </dgm:t>
    </dgm:pt>
    <dgm:pt modelId="{D62D1CF2-B3EB-4EA6-8FD2-585DBE18788E}" type="parTrans" cxnId="{499AB399-EEC2-48C6-A02A-B858E53C55F6}">
      <dgm:prSet/>
      <dgm:spPr/>
      <dgm:t>
        <a:bodyPr/>
        <a:lstStyle/>
        <a:p>
          <a:endParaRPr lang="en-US"/>
        </a:p>
      </dgm:t>
    </dgm:pt>
    <dgm:pt modelId="{A942E9C7-5060-456A-90C5-35F8847FB287}" type="sibTrans" cxnId="{499AB399-EEC2-48C6-A02A-B858E53C55F6}">
      <dgm:prSet/>
      <dgm:spPr/>
      <dgm:t>
        <a:bodyPr/>
        <a:lstStyle/>
        <a:p>
          <a:endParaRPr lang="en-US"/>
        </a:p>
      </dgm:t>
    </dgm:pt>
    <dgm:pt modelId="{4F5694E1-F810-43A6-8751-FC52D7A5DF87}">
      <dgm:prSet/>
      <dgm:spPr/>
      <dgm:t>
        <a:bodyPr/>
        <a:lstStyle/>
        <a:p>
          <a:r>
            <a:rPr lang="en-US"/>
            <a:t>Current Form 990 and 501c(3) letter </a:t>
          </a:r>
        </a:p>
      </dgm:t>
    </dgm:pt>
    <dgm:pt modelId="{0415CFB1-D5A5-4ED1-9722-6CC12CC913F8}" type="parTrans" cxnId="{BD5680B4-3BB0-46CA-B3B4-CB2ECD41EB4E}">
      <dgm:prSet/>
      <dgm:spPr/>
      <dgm:t>
        <a:bodyPr/>
        <a:lstStyle/>
        <a:p>
          <a:endParaRPr lang="en-US"/>
        </a:p>
      </dgm:t>
    </dgm:pt>
    <dgm:pt modelId="{7BF74443-6F31-4A07-A06A-D4DC8923367C}" type="sibTrans" cxnId="{BD5680B4-3BB0-46CA-B3B4-CB2ECD41EB4E}">
      <dgm:prSet/>
      <dgm:spPr/>
      <dgm:t>
        <a:bodyPr/>
        <a:lstStyle/>
        <a:p>
          <a:endParaRPr lang="en-US"/>
        </a:p>
      </dgm:t>
    </dgm:pt>
    <dgm:pt modelId="{1A6386A6-A9A9-44BB-A175-F13EC0B7639F}" type="pres">
      <dgm:prSet presAssocID="{7E3EFF95-88AA-442A-83D8-8376C5E05A0B}" presName="vert0" presStyleCnt="0">
        <dgm:presLayoutVars>
          <dgm:dir/>
          <dgm:animOne val="branch"/>
          <dgm:animLvl val="lvl"/>
        </dgm:presLayoutVars>
      </dgm:prSet>
      <dgm:spPr/>
    </dgm:pt>
    <dgm:pt modelId="{B953E41B-EBDA-4E18-A960-8DED6601428D}" type="pres">
      <dgm:prSet presAssocID="{423043F6-8391-42D6-91F0-4CBF4B48F2A5}" presName="thickLine" presStyleLbl="alignNode1" presStyleIdx="0" presStyleCnt="4"/>
      <dgm:spPr/>
    </dgm:pt>
    <dgm:pt modelId="{B0E14ECC-1A5E-49EC-80DB-939B2CA3A72D}" type="pres">
      <dgm:prSet presAssocID="{423043F6-8391-42D6-91F0-4CBF4B48F2A5}" presName="horz1" presStyleCnt="0"/>
      <dgm:spPr/>
    </dgm:pt>
    <dgm:pt modelId="{35C2B9FA-A79A-4560-AA81-6CF375BEB6C4}" type="pres">
      <dgm:prSet presAssocID="{423043F6-8391-42D6-91F0-4CBF4B48F2A5}" presName="tx1" presStyleLbl="revTx" presStyleIdx="0" presStyleCnt="4"/>
      <dgm:spPr/>
    </dgm:pt>
    <dgm:pt modelId="{3D51F79E-F445-4887-AA94-0C4E1FCA10D2}" type="pres">
      <dgm:prSet presAssocID="{423043F6-8391-42D6-91F0-4CBF4B48F2A5}" presName="vert1" presStyleCnt="0"/>
      <dgm:spPr/>
    </dgm:pt>
    <dgm:pt modelId="{A77F8068-449E-4A80-9938-40313AE4FF25}" type="pres">
      <dgm:prSet presAssocID="{8D40DD36-0410-4023-9863-1B6AB75CDE97}" presName="thickLine" presStyleLbl="alignNode1" presStyleIdx="1" presStyleCnt="4"/>
      <dgm:spPr/>
    </dgm:pt>
    <dgm:pt modelId="{04BB648B-DC53-4B03-B676-5BA96826B8E1}" type="pres">
      <dgm:prSet presAssocID="{8D40DD36-0410-4023-9863-1B6AB75CDE97}" presName="horz1" presStyleCnt="0"/>
      <dgm:spPr/>
    </dgm:pt>
    <dgm:pt modelId="{115DDB0E-072E-4BA5-BBB6-5464B3D95E90}" type="pres">
      <dgm:prSet presAssocID="{8D40DD36-0410-4023-9863-1B6AB75CDE97}" presName="tx1" presStyleLbl="revTx" presStyleIdx="1" presStyleCnt="4"/>
      <dgm:spPr/>
    </dgm:pt>
    <dgm:pt modelId="{2D47C50F-A6C4-444C-81C0-6F7682CB4D53}" type="pres">
      <dgm:prSet presAssocID="{8D40DD36-0410-4023-9863-1B6AB75CDE97}" presName="vert1" presStyleCnt="0"/>
      <dgm:spPr/>
    </dgm:pt>
    <dgm:pt modelId="{13891E47-9729-4F47-81A3-9BC9F78E9CF8}" type="pres">
      <dgm:prSet presAssocID="{C0EDD4E8-DC4A-4758-BACE-414B464CA1D8}" presName="thickLine" presStyleLbl="alignNode1" presStyleIdx="2" presStyleCnt="4"/>
      <dgm:spPr/>
    </dgm:pt>
    <dgm:pt modelId="{8FB17D2F-A9E7-41F4-AB8E-D03A5D5FF1F3}" type="pres">
      <dgm:prSet presAssocID="{C0EDD4E8-DC4A-4758-BACE-414B464CA1D8}" presName="horz1" presStyleCnt="0"/>
      <dgm:spPr/>
    </dgm:pt>
    <dgm:pt modelId="{A64F05D5-6AFB-4716-BD82-8108A8BC780C}" type="pres">
      <dgm:prSet presAssocID="{C0EDD4E8-DC4A-4758-BACE-414B464CA1D8}" presName="tx1" presStyleLbl="revTx" presStyleIdx="2" presStyleCnt="4"/>
      <dgm:spPr/>
    </dgm:pt>
    <dgm:pt modelId="{8A8101C2-8837-4D6D-984F-CCC8F674F8C7}" type="pres">
      <dgm:prSet presAssocID="{C0EDD4E8-DC4A-4758-BACE-414B464CA1D8}" presName="vert1" presStyleCnt="0"/>
      <dgm:spPr/>
    </dgm:pt>
    <dgm:pt modelId="{F68575AB-C49B-4682-A755-AD59C9FA05C9}" type="pres">
      <dgm:prSet presAssocID="{4F5694E1-F810-43A6-8751-FC52D7A5DF87}" presName="thickLine" presStyleLbl="alignNode1" presStyleIdx="3" presStyleCnt="4"/>
      <dgm:spPr/>
    </dgm:pt>
    <dgm:pt modelId="{4DF32998-6639-4095-AF16-C8118FF25A2E}" type="pres">
      <dgm:prSet presAssocID="{4F5694E1-F810-43A6-8751-FC52D7A5DF87}" presName="horz1" presStyleCnt="0"/>
      <dgm:spPr/>
    </dgm:pt>
    <dgm:pt modelId="{22E0D9C5-CA69-454D-90EB-7DE98BA7201F}" type="pres">
      <dgm:prSet presAssocID="{4F5694E1-F810-43A6-8751-FC52D7A5DF87}" presName="tx1" presStyleLbl="revTx" presStyleIdx="3" presStyleCnt="4"/>
      <dgm:spPr/>
    </dgm:pt>
    <dgm:pt modelId="{321E8D01-D499-4BAB-A473-EB340D44494F}" type="pres">
      <dgm:prSet presAssocID="{4F5694E1-F810-43A6-8751-FC52D7A5DF87}" presName="vert1" presStyleCnt="0"/>
      <dgm:spPr/>
    </dgm:pt>
  </dgm:ptLst>
  <dgm:cxnLst>
    <dgm:cxn modelId="{48D2DE69-5232-41E8-9C6B-1E5AA38275A5}" type="presOf" srcId="{C0EDD4E8-DC4A-4758-BACE-414B464CA1D8}" destId="{A64F05D5-6AFB-4716-BD82-8108A8BC780C}" srcOrd="0" destOrd="0" presId="urn:microsoft.com/office/officeart/2008/layout/LinedList"/>
    <dgm:cxn modelId="{2943336A-100A-4018-8992-1713AE247282}" srcId="{7E3EFF95-88AA-442A-83D8-8376C5E05A0B}" destId="{423043F6-8391-42D6-91F0-4CBF4B48F2A5}" srcOrd="0" destOrd="0" parTransId="{D33CB085-CB50-47A6-888D-B9E4E1D1B3ED}" sibTransId="{16178DC3-2EC8-4362-86EE-DFDAD5AC738C}"/>
    <dgm:cxn modelId="{BB40F64C-8DB7-47ED-9C98-8F5DC1B57481}" srcId="{7E3EFF95-88AA-442A-83D8-8376C5E05A0B}" destId="{8D40DD36-0410-4023-9863-1B6AB75CDE97}" srcOrd="1" destOrd="0" parTransId="{CDAAF52C-285F-4A6B-96D1-0171D1FABAAD}" sibTransId="{2346B3D7-11BE-4F48-A686-1605DF1DE55A}"/>
    <dgm:cxn modelId="{6F78DE79-4773-4802-A270-C641B3BE7992}" type="presOf" srcId="{8D40DD36-0410-4023-9863-1B6AB75CDE97}" destId="{115DDB0E-072E-4BA5-BBB6-5464B3D95E90}" srcOrd="0" destOrd="0" presId="urn:microsoft.com/office/officeart/2008/layout/LinedList"/>
    <dgm:cxn modelId="{499AB399-EEC2-48C6-A02A-B858E53C55F6}" srcId="{7E3EFF95-88AA-442A-83D8-8376C5E05A0B}" destId="{C0EDD4E8-DC4A-4758-BACE-414B464CA1D8}" srcOrd="2" destOrd="0" parTransId="{D62D1CF2-B3EB-4EA6-8FD2-585DBE18788E}" sibTransId="{A942E9C7-5060-456A-90C5-35F8847FB287}"/>
    <dgm:cxn modelId="{BD5680B4-3BB0-46CA-B3B4-CB2ECD41EB4E}" srcId="{7E3EFF95-88AA-442A-83D8-8376C5E05A0B}" destId="{4F5694E1-F810-43A6-8751-FC52D7A5DF87}" srcOrd="3" destOrd="0" parTransId="{0415CFB1-D5A5-4ED1-9722-6CC12CC913F8}" sibTransId="{7BF74443-6F31-4A07-A06A-D4DC8923367C}"/>
    <dgm:cxn modelId="{024313CC-BDD6-4B8C-A3B5-245204AD145B}" type="presOf" srcId="{423043F6-8391-42D6-91F0-4CBF4B48F2A5}" destId="{35C2B9FA-A79A-4560-AA81-6CF375BEB6C4}" srcOrd="0" destOrd="0" presId="urn:microsoft.com/office/officeart/2008/layout/LinedList"/>
    <dgm:cxn modelId="{B3EF78D2-825B-4D8E-B77C-171C0B7EFAE0}" type="presOf" srcId="{4F5694E1-F810-43A6-8751-FC52D7A5DF87}" destId="{22E0D9C5-CA69-454D-90EB-7DE98BA7201F}" srcOrd="0" destOrd="0" presId="urn:microsoft.com/office/officeart/2008/layout/LinedList"/>
    <dgm:cxn modelId="{6831CBEB-6270-432B-9A88-BBF5B37B10CB}" type="presOf" srcId="{7E3EFF95-88AA-442A-83D8-8376C5E05A0B}" destId="{1A6386A6-A9A9-44BB-A175-F13EC0B7639F}" srcOrd="0" destOrd="0" presId="urn:microsoft.com/office/officeart/2008/layout/LinedList"/>
    <dgm:cxn modelId="{B238A310-3EE9-45C6-BCCC-97F3CAD3061F}" type="presParOf" srcId="{1A6386A6-A9A9-44BB-A175-F13EC0B7639F}" destId="{B953E41B-EBDA-4E18-A960-8DED6601428D}" srcOrd="0" destOrd="0" presId="urn:microsoft.com/office/officeart/2008/layout/LinedList"/>
    <dgm:cxn modelId="{73AE274E-EFC9-435F-B1F9-712B86337749}" type="presParOf" srcId="{1A6386A6-A9A9-44BB-A175-F13EC0B7639F}" destId="{B0E14ECC-1A5E-49EC-80DB-939B2CA3A72D}" srcOrd="1" destOrd="0" presId="urn:microsoft.com/office/officeart/2008/layout/LinedList"/>
    <dgm:cxn modelId="{A14E93C7-29E3-47DA-A0AE-7D844C8C992B}" type="presParOf" srcId="{B0E14ECC-1A5E-49EC-80DB-939B2CA3A72D}" destId="{35C2B9FA-A79A-4560-AA81-6CF375BEB6C4}" srcOrd="0" destOrd="0" presId="urn:microsoft.com/office/officeart/2008/layout/LinedList"/>
    <dgm:cxn modelId="{1A222833-A1BD-4FE4-9F20-73EF28D6CB72}" type="presParOf" srcId="{B0E14ECC-1A5E-49EC-80DB-939B2CA3A72D}" destId="{3D51F79E-F445-4887-AA94-0C4E1FCA10D2}" srcOrd="1" destOrd="0" presId="urn:microsoft.com/office/officeart/2008/layout/LinedList"/>
    <dgm:cxn modelId="{BE05D2A2-64E0-4D5F-8414-B02F02EE7AC7}" type="presParOf" srcId="{1A6386A6-A9A9-44BB-A175-F13EC0B7639F}" destId="{A77F8068-449E-4A80-9938-40313AE4FF25}" srcOrd="2" destOrd="0" presId="urn:microsoft.com/office/officeart/2008/layout/LinedList"/>
    <dgm:cxn modelId="{52A4D2C2-1844-4AF6-957D-3E217FF0F482}" type="presParOf" srcId="{1A6386A6-A9A9-44BB-A175-F13EC0B7639F}" destId="{04BB648B-DC53-4B03-B676-5BA96826B8E1}" srcOrd="3" destOrd="0" presId="urn:microsoft.com/office/officeart/2008/layout/LinedList"/>
    <dgm:cxn modelId="{18D34E71-5B22-41B5-AF1F-51C7DF4C906F}" type="presParOf" srcId="{04BB648B-DC53-4B03-B676-5BA96826B8E1}" destId="{115DDB0E-072E-4BA5-BBB6-5464B3D95E90}" srcOrd="0" destOrd="0" presId="urn:microsoft.com/office/officeart/2008/layout/LinedList"/>
    <dgm:cxn modelId="{BB7DBBFC-8DB2-40D4-8AC8-6B0649D6A440}" type="presParOf" srcId="{04BB648B-DC53-4B03-B676-5BA96826B8E1}" destId="{2D47C50F-A6C4-444C-81C0-6F7682CB4D53}" srcOrd="1" destOrd="0" presId="urn:microsoft.com/office/officeart/2008/layout/LinedList"/>
    <dgm:cxn modelId="{FE435AB9-7F4A-4490-908E-6F376C38AAAD}" type="presParOf" srcId="{1A6386A6-A9A9-44BB-A175-F13EC0B7639F}" destId="{13891E47-9729-4F47-81A3-9BC9F78E9CF8}" srcOrd="4" destOrd="0" presId="urn:microsoft.com/office/officeart/2008/layout/LinedList"/>
    <dgm:cxn modelId="{633AB3EA-0671-418E-B036-9B1A994116CC}" type="presParOf" srcId="{1A6386A6-A9A9-44BB-A175-F13EC0B7639F}" destId="{8FB17D2F-A9E7-41F4-AB8E-D03A5D5FF1F3}" srcOrd="5" destOrd="0" presId="urn:microsoft.com/office/officeart/2008/layout/LinedList"/>
    <dgm:cxn modelId="{858F2683-B641-4A8F-80B4-81E51F88423E}" type="presParOf" srcId="{8FB17D2F-A9E7-41F4-AB8E-D03A5D5FF1F3}" destId="{A64F05D5-6AFB-4716-BD82-8108A8BC780C}" srcOrd="0" destOrd="0" presId="urn:microsoft.com/office/officeart/2008/layout/LinedList"/>
    <dgm:cxn modelId="{1372525C-CA37-4A62-9BAE-C883F53AC74E}" type="presParOf" srcId="{8FB17D2F-A9E7-41F4-AB8E-D03A5D5FF1F3}" destId="{8A8101C2-8837-4D6D-984F-CCC8F674F8C7}" srcOrd="1" destOrd="0" presId="urn:microsoft.com/office/officeart/2008/layout/LinedList"/>
    <dgm:cxn modelId="{CFFF0816-351E-49F0-AF0A-871130AFCAE1}" type="presParOf" srcId="{1A6386A6-A9A9-44BB-A175-F13EC0B7639F}" destId="{F68575AB-C49B-4682-A755-AD59C9FA05C9}" srcOrd="6" destOrd="0" presId="urn:microsoft.com/office/officeart/2008/layout/LinedList"/>
    <dgm:cxn modelId="{DFBF7262-118C-441D-A7AB-F3D189EDC1FA}" type="presParOf" srcId="{1A6386A6-A9A9-44BB-A175-F13EC0B7639F}" destId="{4DF32998-6639-4095-AF16-C8118FF25A2E}" srcOrd="7" destOrd="0" presId="urn:microsoft.com/office/officeart/2008/layout/LinedList"/>
    <dgm:cxn modelId="{88D7D9C6-DEDA-4965-B473-F1037A9A5F69}" type="presParOf" srcId="{4DF32998-6639-4095-AF16-C8118FF25A2E}" destId="{22E0D9C5-CA69-454D-90EB-7DE98BA7201F}" srcOrd="0" destOrd="0" presId="urn:microsoft.com/office/officeart/2008/layout/LinedList"/>
    <dgm:cxn modelId="{AE37D6D1-E75F-43B0-A1DD-57CBD2EED2C5}" type="presParOf" srcId="{4DF32998-6639-4095-AF16-C8118FF25A2E}" destId="{321E8D01-D499-4BAB-A473-EB340D44494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FCF42B-821D-40A7-8B77-3797721B8A97}" type="doc">
      <dgm:prSet loTypeId="urn:microsoft.com/office/officeart/2005/8/layout/process4" loCatId="process" qsTypeId="urn:microsoft.com/office/officeart/2005/8/quickstyle/3d2" qsCatId="3D" csTypeId="urn:microsoft.com/office/officeart/2005/8/colors/accent1_3" csCatId="accent1" phldr="1"/>
      <dgm:spPr/>
      <dgm:t>
        <a:bodyPr/>
        <a:lstStyle/>
        <a:p>
          <a:endParaRPr lang="en-US"/>
        </a:p>
      </dgm:t>
    </dgm:pt>
    <dgm:pt modelId="{04804D55-4520-4E2C-8BC5-1F7E10A87AB6}">
      <dgm:prSet phldrT="[Text]" custT="1"/>
      <dgm:spPr>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chemeClr val="tx1">
                  <a:lumMod val="50000"/>
                  <a:lumOff val="50000"/>
                </a:schemeClr>
              </a:solidFill>
            </a:rPr>
            <a:t>Recert application submission</a:t>
          </a:r>
        </a:p>
      </dgm:t>
    </dgm:pt>
    <dgm:pt modelId="{3099E736-D5A2-4F32-9FF3-38E0090AAB00}" type="parTrans" cxnId="{29A3A442-53C4-4A5A-B03D-E10B27B04ED6}">
      <dgm:prSet/>
      <dgm:spPr/>
      <dgm:t>
        <a:bodyPr/>
        <a:lstStyle/>
        <a:p>
          <a:endParaRPr lang="en-US"/>
        </a:p>
      </dgm:t>
    </dgm:pt>
    <dgm:pt modelId="{BDFD1918-0F83-4F24-AF29-78C97EDC8D17}" type="sibTrans" cxnId="{29A3A442-53C4-4A5A-B03D-E10B27B04ED6}">
      <dgm:prSet/>
      <dgm:spPr/>
      <dgm:t>
        <a:bodyPr/>
        <a:lstStyle/>
        <a:p>
          <a:endParaRPr lang="en-US"/>
        </a:p>
      </dgm:t>
    </dgm:pt>
    <dgm:pt modelId="{F96EB362-6498-4433-BE63-8CA3F0DC0B14}">
      <dgm:prSet phldrT="[Text]" custT="1"/>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chemeClr val="tx1">
                  <a:lumMod val="50000"/>
                  <a:lumOff val="50000"/>
                </a:schemeClr>
              </a:solidFill>
            </a:rPr>
            <a:t>Document verification</a:t>
          </a:r>
        </a:p>
      </dgm:t>
    </dgm:pt>
    <dgm:pt modelId="{1B039168-9648-42EC-BE1E-83774869BD41}" type="parTrans" cxnId="{079B617D-ABAE-4659-9D18-108EA4482A1B}">
      <dgm:prSet/>
      <dgm:spPr/>
      <dgm:t>
        <a:bodyPr/>
        <a:lstStyle/>
        <a:p>
          <a:endParaRPr lang="en-US"/>
        </a:p>
      </dgm:t>
    </dgm:pt>
    <dgm:pt modelId="{5BCD01B3-0759-4DF3-9196-EB4C9111DE1A}" type="sibTrans" cxnId="{079B617D-ABAE-4659-9D18-108EA4482A1B}">
      <dgm:prSet/>
      <dgm:spPr/>
      <dgm:t>
        <a:bodyPr/>
        <a:lstStyle/>
        <a:p>
          <a:endParaRPr lang="en-US"/>
        </a:p>
      </dgm:t>
    </dgm:pt>
    <dgm:pt modelId="{EE260ED6-1AC5-4F78-B98B-AF251EF6AF11}">
      <dgm:prSet phldrT="[Tex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chemeClr val="tx1">
                  <a:lumMod val="50000"/>
                  <a:lumOff val="50000"/>
                </a:schemeClr>
              </a:solidFill>
            </a:rPr>
            <a:t>Eligibility assessment</a:t>
          </a:r>
        </a:p>
      </dgm:t>
    </dgm:pt>
    <dgm:pt modelId="{7AE75DBA-0B31-4466-8D22-0A3E7C358567}" type="parTrans" cxnId="{A8DCB8F0-3FCD-4524-885A-96779AF16A84}">
      <dgm:prSet/>
      <dgm:spPr/>
      <dgm:t>
        <a:bodyPr/>
        <a:lstStyle/>
        <a:p>
          <a:endParaRPr lang="en-US"/>
        </a:p>
      </dgm:t>
    </dgm:pt>
    <dgm:pt modelId="{1FA70AB4-EE88-4309-910C-A6BBB4FDA271}" type="sibTrans" cxnId="{A8DCB8F0-3FCD-4524-885A-96779AF16A84}">
      <dgm:prSet/>
      <dgm:spPr/>
      <dgm:t>
        <a:bodyPr/>
        <a:lstStyle/>
        <a:p>
          <a:endParaRPr lang="en-US"/>
        </a:p>
      </dgm:t>
    </dgm:pt>
    <dgm:pt modelId="{EE84A550-51B8-4624-AC97-979008CD3507}">
      <dgm:prSet phldrT="[Text]" custT="1"/>
      <dgm:spPr>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chemeClr val="tx1">
                  <a:lumMod val="75000"/>
                  <a:lumOff val="25000"/>
                </a:schemeClr>
              </a:solidFill>
            </a:rPr>
            <a:t>Review financial information</a:t>
          </a:r>
        </a:p>
      </dgm:t>
    </dgm:pt>
    <dgm:pt modelId="{1CBDA489-AF97-4C9A-96E8-E243613E2002}" type="parTrans" cxnId="{64ADD6FB-5A8B-4A4F-BC87-2D03CC5A20AE}">
      <dgm:prSet/>
      <dgm:spPr/>
      <dgm:t>
        <a:bodyPr/>
        <a:lstStyle/>
        <a:p>
          <a:endParaRPr lang="en-US"/>
        </a:p>
      </dgm:t>
    </dgm:pt>
    <dgm:pt modelId="{5581B81E-7559-421E-B1D6-6651D77550FE}" type="sibTrans" cxnId="{64ADD6FB-5A8B-4A4F-BC87-2D03CC5A20AE}">
      <dgm:prSet/>
      <dgm:spPr/>
      <dgm:t>
        <a:bodyPr/>
        <a:lstStyle/>
        <a:p>
          <a:endParaRPr lang="en-US"/>
        </a:p>
      </dgm:t>
    </dgm:pt>
    <dgm:pt modelId="{CF1F4EC5-06CD-4007-86C1-92EA5747B2A7}">
      <dgm:prSet phldrT="[Tex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chemeClr val="tx1">
                  <a:lumMod val="75000"/>
                  <a:lumOff val="25000"/>
                </a:schemeClr>
              </a:solidFill>
            </a:rPr>
            <a:t>Verify compliance with CTF Program rules</a:t>
          </a:r>
        </a:p>
      </dgm:t>
    </dgm:pt>
    <dgm:pt modelId="{855A9AB9-66CB-4459-97C1-2F6BD27E3074}" type="parTrans" cxnId="{46FAA745-40F4-41BC-91D5-119A33F197E1}">
      <dgm:prSet/>
      <dgm:spPr/>
      <dgm:t>
        <a:bodyPr/>
        <a:lstStyle/>
        <a:p>
          <a:endParaRPr lang="en-US"/>
        </a:p>
      </dgm:t>
    </dgm:pt>
    <dgm:pt modelId="{92739B47-F9F2-48A3-BA7B-32B647830880}" type="sibTrans" cxnId="{46FAA745-40F4-41BC-91D5-119A33F197E1}">
      <dgm:prSet/>
      <dgm:spPr/>
      <dgm:t>
        <a:bodyPr/>
        <a:lstStyle/>
        <a:p>
          <a:endParaRPr lang="en-US"/>
        </a:p>
      </dgm:t>
    </dgm:pt>
    <dgm:pt modelId="{4F93CB69-54E2-49E1-A1AB-22BF222E7E9A}">
      <dgm:prSet phldrT="[Text]" custT="1"/>
      <dgm:spPr>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400" b="1" dirty="0">
              <a:solidFill>
                <a:schemeClr val="tx1">
                  <a:lumMod val="75000"/>
                  <a:lumOff val="25000"/>
                </a:schemeClr>
              </a:solidFill>
            </a:rPr>
            <a:t>Approval/Ineligible/Rejection</a:t>
          </a:r>
        </a:p>
      </dgm:t>
    </dgm:pt>
    <dgm:pt modelId="{8F2FE9B2-FE7A-4A94-B7AD-C9730CF55D87}" type="parTrans" cxnId="{344038FE-8B63-441D-AEC5-C3EA2F88FE9D}">
      <dgm:prSet/>
      <dgm:spPr/>
      <dgm:t>
        <a:bodyPr/>
        <a:lstStyle/>
        <a:p>
          <a:endParaRPr lang="en-US"/>
        </a:p>
      </dgm:t>
    </dgm:pt>
    <dgm:pt modelId="{76BCA81C-D969-4260-94B9-CAF510D615A8}" type="sibTrans" cxnId="{344038FE-8B63-441D-AEC5-C3EA2F88FE9D}">
      <dgm:prSet/>
      <dgm:spPr/>
      <dgm:t>
        <a:bodyPr/>
        <a:lstStyle/>
        <a:p>
          <a:endParaRPr lang="en-US"/>
        </a:p>
      </dgm:t>
    </dgm:pt>
    <dgm:pt modelId="{EC529788-A1BD-4C08-8FEC-7E9269AB825D}" type="pres">
      <dgm:prSet presAssocID="{76FCF42B-821D-40A7-8B77-3797721B8A97}" presName="Name0" presStyleCnt="0">
        <dgm:presLayoutVars>
          <dgm:dir/>
          <dgm:animLvl val="lvl"/>
          <dgm:resizeHandles val="exact"/>
        </dgm:presLayoutVars>
      </dgm:prSet>
      <dgm:spPr/>
    </dgm:pt>
    <dgm:pt modelId="{51406C26-3A30-4093-ABB3-6F8998A97DD4}" type="pres">
      <dgm:prSet presAssocID="{4F93CB69-54E2-49E1-A1AB-22BF222E7E9A}" presName="boxAndChildren" presStyleCnt="0"/>
      <dgm:spPr/>
    </dgm:pt>
    <dgm:pt modelId="{F8BC5EB5-3147-41B0-8B50-A493CF694610}" type="pres">
      <dgm:prSet presAssocID="{4F93CB69-54E2-49E1-A1AB-22BF222E7E9A}" presName="parentTextBox" presStyleLbl="node1" presStyleIdx="0" presStyleCnt="6"/>
      <dgm:spPr/>
    </dgm:pt>
    <dgm:pt modelId="{C5649E37-F61D-4939-97CD-9A852F892D4B}" type="pres">
      <dgm:prSet presAssocID="{92739B47-F9F2-48A3-BA7B-32B647830880}" presName="sp" presStyleCnt="0"/>
      <dgm:spPr/>
    </dgm:pt>
    <dgm:pt modelId="{01DE00E2-D8E8-49AA-A32F-D4FA4822D7D7}" type="pres">
      <dgm:prSet presAssocID="{CF1F4EC5-06CD-4007-86C1-92EA5747B2A7}" presName="arrowAndChildren" presStyleCnt="0"/>
      <dgm:spPr/>
    </dgm:pt>
    <dgm:pt modelId="{1DF87030-4419-480E-8DA8-025A01B9C06A}" type="pres">
      <dgm:prSet presAssocID="{CF1F4EC5-06CD-4007-86C1-92EA5747B2A7}" presName="parentTextArrow" presStyleLbl="node1" presStyleIdx="1" presStyleCnt="6"/>
      <dgm:spPr/>
    </dgm:pt>
    <dgm:pt modelId="{9F2BFF6E-3176-4673-B819-C49ECD415B9A}" type="pres">
      <dgm:prSet presAssocID="{5581B81E-7559-421E-B1D6-6651D77550FE}" presName="sp" presStyleCnt="0"/>
      <dgm:spPr/>
    </dgm:pt>
    <dgm:pt modelId="{F23C6E7C-9103-470E-AF48-A66F342BD939}" type="pres">
      <dgm:prSet presAssocID="{EE84A550-51B8-4624-AC97-979008CD3507}" presName="arrowAndChildren" presStyleCnt="0"/>
      <dgm:spPr/>
    </dgm:pt>
    <dgm:pt modelId="{E12F1CBC-7FF9-43C7-98AD-886084E8E122}" type="pres">
      <dgm:prSet presAssocID="{EE84A550-51B8-4624-AC97-979008CD3507}" presName="parentTextArrow" presStyleLbl="node1" presStyleIdx="2" presStyleCnt="6"/>
      <dgm:spPr/>
    </dgm:pt>
    <dgm:pt modelId="{E6FF6F44-7A08-448D-BCEA-1D6C6E33321B}" type="pres">
      <dgm:prSet presAssocID="{1FA70AB4-EE88-4309-910C-A6BBB4FDA271}" presName="sp" presStyleCnt="0"/>
      <dgm:spPr/>
    </dgm:pt>
    <dgm:pt modelId="{7019BCE0-D06D-4608-A69B-C35A5022BD03}" type="pres">
      <dgm:prSet presAssocID="{EE260ED6-1AC5-4F78-B98B-AF251EF6AF11}" presName="arrowAndChildren" presStyleCnt="0"/>
      <dgm:spPr/>
    </dgm:pt>
    <dgm:pt modelId="{B9C9C6D4-6E96-45A2-9ACE-86AE8EF6AFC4}" type="pres">
      <dgm:prSet presAssocID="{EE260ED6-1AC5-4F78-B98B-AF251EF6AF11}" presName="parentTextArrow" presStyleLbl="node1" presStyleIdx="3" presStyleCnt="6"/>
      <dgm:spPr/>
    </dgm:pt>
    <dgm:pt modelId="{D74B21F2-F9A5-437F-B989-4DEB62DA7A5D}" type="pres">
      <dgm:prSet presAssocID="{5BCD01B3-0759-4DF3-9196-EB4C9111DE1A}" presName="sp" presStyleCnt="0"/>
      <dgm:spPr/>
    </dgm:pt>
    <dgm:pt modelId="{B9D23EAC-456A-4271-BC16-4B3728CEC3D0}" type="pres">
      <dgm:prSet presAssocID="{F96EB362-6498-4433-BE63-8CA3F0DC0B14}" presName="arrowAndChildren" presStyleCnt="0"/>
      <dgm:spPr/>
    </dgm:pt>
    <dgm:pt modelId="{86D3F7AC-6DBE-4B9E-A9F7-A49F76552D22}" type="pres">
      <dgm:prSet presAssocID="{F96EB362-6498-4433-BE63-8CA3F0DC0B14}" presName="parentTextArrow" presStyleLbl="node1" presStyleIdx="4" presStyleCnt="6"/>
      <dgm:spPr/>
    </dgm:pt>
    <dgm:pt modelId="{CE35BBD7-F9E4-49EE-ADC4-7E45D5A44CA4}" type="pres">
      <dgm:prSet presAssocID="{BDFD1918-0F83-4F24-AF29-78C97EDC8D17}" presName="sp" presStyleCnt="0"/>
      <dgm:spPr/>
    </dgm:pt>
    <dgm:pt modelId="{EEDB4C06-9CE0-43EB-84EA-4B37C8C0741A}" type="pres">
      <dgm:prSet presAssocID="{04804D55-4520-4E2C-8BC5-1F7E10A87AB6}" presName="arrowAndChildren" presStyleCnt="0"/>
      <dgm:spPr/>
    </dgm:pt>
    <dgm:pt modelId="{2FEAEA0A-8A9B-4429-B43E-5752F2543793}" type="pres">
      <dgm:prSet presAssocID="{04804D55-4520-4E2C-8BC5-1F7E10A87AB6}" presName="parentTextArrow" presStyleLbl="node1" presStyleIdx="5" presStyleCnt="6" custLinFactNeighborX="1075" custLinFactNeighborY="-3431"/>
      <dgm:spPr/>
    </dgm:pt>
  </dgm:ptLst>
  <dgm:cxnLst>
    <dgm:cxn modelId="{FD6F1C11-6E1E-4FFC-820C-5D865A725593}" type="presOf" srcId="{76FCF42B-821D-40A7-8B77-3797721B8A97}" destId="{EC529788-A1BD-4C08-8FEC-7E9269AB825D}" srcOrd="0" destOrd="0" presId="urn:microsoft.com/office/officeart/2005/8/layout/process4"/>
    <dgm:cxn modelId="{39579D40-C0B6-4B3B-BE60-1F2C52B97519}" type="presOf" srcId="{EE260ED6-1AC5-4F78-B98B-AF251EF6AF11}" destId="{B9C9C6D4-6E96-45A2-9ACE-86AE8EF6AFC4}" srcOrd="0" destOrd="0" presId="urn:microsoft.com/office/officeart/2005/8/layout/process4"/>
    <dgm:cxn modelId="{29A3A442-53C4-4A5A-B03D-E10B27B04ED6}" srcId="{76FCF42B-821D-40A7-8B77-3797721B8A97}" destId="{04804D55-4520-4E2C-8BC5-1F7E10A87AB6}" srcOrd="0" destOrd="0" parTransId="{3099E736-D5A2-4F32-9FF3-38E0090AAB00}" sibTransId="{BDFD1918-0F83-4F24-AF29-78C97EDC8D17}"/>
    <dgm:cxn modelId="{46FAA745-40F4-41BC-91D5-119A33F197E1}" srcId="{76FCF42B-821D-40A7-8B77-3797721B8A97}" destId="{CF1F4EC5-06CD-4007-86C1-92EA5747B2A7}" srcOrd="4" destOrd="0" parTransId="{855A9AB9-66CB-4459-97C1-2F6BD27E3074}" sibTransId="{92739B47-F9F2-48A3-BA7B-32B647830880}"/>
    <dgm:cxn modelId="{0820F952-9AFA-404C-850B-BD3B0CF0C67E}" type="presOf" srcId="{CF1F4EC5-06CD-4007-86C1-92EA5747B2A7}" destId="{1DF87030-4419-480E-8DA8-025A01B9C06A}" srcOrd="0" destOrd="0" presId="urn:microsoft.com/office/officeart/2005/8/layout/process4"/>
    <dgm:cxn modelId="{079B617D-ABAE-4659-9D18-108EA4482A1B}" srcId="{76FCF42B-821D-40A7-8B77-3797721B8A97}" destId="{F96EB362-6498-4433-BE63-8CA3F0DC0B14}" srcOrd="1" destOrd="0" parTransId="{1B039168-9648-42EC-BE1E-83774869BD41}" sibTransId="{5BCD01B3-0759-4DF3-9196-EB4C9111DE1A}"/>
    <dgm:cxn modelId="{2C31E88F-476D-4206-9EA1-74A8D78889C1}" type="presOf" srcId="{F96EB362-6498-4433-BE63-8CA3F0DC0B14}" destId="{86D3F7AC-6DBE-4B9E-A9F7-A49F76552D22}" srcOrd="0" destOrd="0" presId="urn:microsoft.com/office/officeart/2005/8/layout/process4"/>
    <dgm:cxn modelId="{D468B095-C3FA-42DE-86C8-CE32E6F1D8D9}" type="presOf" srcId="{EE84A550-51B8-4624-AC97-979008CD3507}" destId="{E12F1CBC-7FF9-43C7-98AD-886084E8E122}" srcOrd="0" destOrd="0" presId="urn:microsoft.com/office/officeart/2005/8/layout/process4"/>
    <dgm:cxn modelId="{661F12A0-2926-4B05-B5BC-F5315CF50CE4}" type="presOf" srcId="{04804D55-4520-4E2C-8BC5-1F7E10A87AB6}" destId="{2FEAEA0A-8A9B-4429-B43E-5752F2543793}" srcOrd="0" destOrd="0" presId="urn:microsoft.com/office/officeart/2005/8/layout/process4"/>
    <dgm:cxn modelId="{0B5BADE0-91C5-4C5F-848A-6CC402B23947}" type="presOf" srcId="{4F93CB69-54E2-49E1-A1AB-22BF222E7E9A}" destId="{F8BC5EB5-3147-41B0-8B50-A493CF694610}" srcOrd="0" destOrd="0" presId="urn:microsoft.com/office/officeart/2005/8/layout/process4"/>
    <dgm:cxn modelId="{A8DCB8F0-3FCD-4524-885A-96779AF16A84}" srcId="{76FCF42B-821D-40A7-8B77-3797721B8A97}" destId="{EE260ED6-1AC5-4F78-B98B-AF251EF6AF11}" srcOrd="2" destOrd="0" parTransId="{7AE75DBA-0B31-4466-8D22-0A3E7C358567}" sibTransId="{1FA70AB4-EE88-4309-910C-A6BBB4FDA271}"/>
    <dgm:cxn modelId="{64ADD6FB-5A8B-4A4F-BC87-2D03CC5A20AE}" srcId="{76FCF42B-821D-40A7-8B77-3797721B8A97}" destId="{EE84A550-51B8-4624-AC97-979008CD3507}" srcOrd="3" destOrd="0" parTransId="{1CBDA489-AF97-4C9A-96E8-E243613E2002}" sibTransId="{5581B81E-7559-421E-B1D6-6651D77550FE}"/>
    <dgm:cxn modelId="{344038FE-8B63-441D-AEC5-C3EA2F88FE9D}" srcId="{76FCF42B-821D-40A7-8B77-3797721B8A97}" destId="{4F93CB69-54E2-49E1-A1AB-22BF222E7E9A}" srcOrd="5" destOrd="0" parTransId="{8F2FE9B2-FE7A-4A94-B7AD-C9730CF55D87}" sibTransId="{76BCA81C-D969-4260-94B9-CAF510D615A8}"/>
    <dgm:cxn modelId="{7B201EFE-A443-4978-82E7-43C2BC9C4D4E}" type="presParOf" srcId="{EC529788-A1BD-4C08-8FEC-7E9269AB825D}" destId="{51406C26-3A30-4093-ABB3-6F8998A97DD4}" srcOrd="0" destOrd="0" presId="urn:microsoft.com/office/officeart/2005/8/layout/process4"/>
    <dgm:cxn modelId="{2E3A7D89-C93D-4C82-A7E2-4E0860770B2A}" type="presParOf" srcId="{51406C26-3A30-4093-ABB3-6F8998A97DD4}" destId="{F8BC5EB5-3147-41B0-8B50-A493CF694610}" srcOrd="0" destOrd="0" presId="urn:microsoft.com/office/officeart/2005/8/layout/process4"/>
    <dgm:cxn modelId="{F5758A69-DF6E-4AF2-B938-4F873E11C4FC}" type="presParOf" srcId="{EC529788-A1BD-4C08-8FEC-7E9269AB825D}" destId="{C5649E37-F61D-4939-97CD-9A852F892D4B}" srcOrd="1" destOrd="0" presId="urn:microsoft.com/office/officeart/2005/8/layout/process4"/>
    <dgm:cxn modelId="{A407EAF5-F72D-4175-85C6-2125EB10EE69}" type="presParOf" srcId="{EC529788-A1BD-4C08-8FEC-7E9269AB825D}" destId="{01DE00E2-D8E8-49AA-A32F-D4FA4822D7D7}" srcOrd="2" destOrd="0" presId="urn:microsoft.com/office/officeart/2005/8/layout/process4"/>
    <dgm:cxn modelId="{39A46CE4-29A9-43CE-9C76-0686B169E687}" type="presParOf" srcId="{01DE00E2-D8E8-49AA-A32F-D4FA4822D7D7}" destId="{1DF87030-4419-480E-8DA8-025A01B9C06A}" srcOrd="0" destOrd="0" presId="urn:microsoft.com/office/officeart/2005/8/layout/process4"/>
    <dgm:cxn modelId="{B03DEF2E-DFA9-41C9-9131-A413E1E0A1FF}" type="presParOf" srcId="{EC529788-A1BD-4C08-8FEC-7E9269AB825D}" destId="{9F2BFF6E-3176-4673-B819-C49ECD415B9A}" srcOrd="3" destOrd="0" presId="urn:microsoft.com/office/officeart/2005/8/layout/process4"/>
    <dgm:cxn modelId="{FE9CC772-2040-48B1-B496-B2AC0877C201}" type="presParOf" srcId="{EC529788-A1BD-4C08-8FEC-7E9269AB825D}" destId="{F23C6E7C-9103-470E-AF48-A66F342BD939}" srcOrd="4" destOrd="0" presId="urn:microsoft.com/office/officeart/2005/8/layout/process4"/>
    <dgm:cxn modelId="{C8982356-21A9-400E-8412-7070BCD23810}" type="presParOf" srcId="{F23C6E7C-9103-470E-AF48-A66F342BD939}" destId="{E12F1CBC-7FF9-43C7-98AD-886084E8E122}" srcOrd="0" destOrd="0" presId="urn:microsoft.com/office/officeart/2005/8/layout/process4"/>
    <dgm:cxn modelId="{041E6EE3-9A61-4F12-8F76-BAF4C8EECA31}" type="presParOf" srcId="{EC529788-A1BD-4C08-8FEC-7E9269AB825D}" destId="{E6FF6F44-7A08-448D-BCEA-1D6C6E33321B}" srcOrd="5" destOrd="0" presId="urn:microsoft.com/office/officeart/2005/8/layout/process4"/>
    <dgm:cxn modelId="{436EB927-BFD3-40F6-9723-E204D80B74D5}" type="presParOf" srcId="{EC529788-A1BD-4C08-8FEC-7E9269AB825D}" destId="{7019BCE0-D06D-4608-A69B-C35A5022BD03}" srcOrd="6" destOrd="0" presId="urn:microsoft.com/office/officeart/2005/8/layout/process4"/>
    <dgm:cxn modelId="{2210DAF6-EC87-448B-819B-870F3AB3417F}" type="presParOf" srcId="{7019BCE0-D06D-4608-A69B-C35A5022BD03}" destId="{B9C9C6D4-6E96-45A2-9ACE-86AE8EF6AFC4}" srcOrd="0" destOrd="0" presId="urn:microsoft.com/office/officeart/2005/8/layout/process4"/>
    <dgm:cxn modelId="{5593F9F1-2FE4-47E0-8820-4A678CD06D82}" type="presParOf" srcId="{EC529788-A1BD-4C08-8FEC-7E9269AB825D}" destId="{D74B21F2-F9A5-437F-B989-4DEB62DA7A5D}" srcOrd="7" destOrd="0" presId="urn:microsoft.com/office/officeart/2005/8/layout/process4"/>
    <dgm:cxn modelId="{40EACD20-0ACF-4B9F-A6C1-B4224BA40CD4}" type="presParOf" srcId="{EC529788-A1BD-4C08-8FEC-7E9269AB825D}" destId="{B9D23EAC-456A-4271-BC16-4B3728CEC3D0}" srcOrd="8" destOrd="0" presId="urn:microsoft.com/office/officeart/2005/8/layout/process4"/>
    <dgm:cxn modelId="{687ADA74-861F-40E3-9AEE-CA31EABB299B}" type="presParOf" srcId="{B9D23EAC-456A-4271-BC16-4B3728CEC3D0}" destId="{86D3F7AC-6DBE-4B9E-A9F7-A49F76552D22}" srcOrd="0" destOrd="0" presId="urn:microsoft.com/office/officeart/2005/8/layout/process4"/>
    <dgm:cxn modelId="{CD2876CE-23FD-4FBC-ACB1-4D797BA743FD}" type="presParOf" srcId="{EC529788-A1BD-4C08-8FEC-7E9269AB825D}" destId="{CE35BBD7-F9E4-49EE-ADC4-7E45D5A44CA4}" srcOrd="9" destOrd="0" presId="urn:microsoft.com/office/officeart/2005/8/layout/process4"/>
    <dgm:cxn modelId="{829868D7-23A6-469E-AC13-37C30D9E4841}" type="presParOf" srcId="{EC529788-A1BD-4C08-8FEC-7E9269AB825D}" destId="{EEDB4C06-9CE0-43EB-84EA-4B37C8C0741A}" srcOrd="10" destOrd="0" presId="urn:microsoft.com/office/officeart/2005/8/layout/process4"/>
    <dgm:cxn modelId="{5DE2605E-0EFB-4402-98F6-CD2A7928DC95}" type="presParOf" srcId="{EEDB4C06-9CE0-43EB-84EA-4B37C8C0741A}" destId="{2FEAEA0A-8A9B-4429-B43E-5752F254379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45582F2C-E421-4EE7-99D5-723830F6444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548510F-6071-4129-A39B-C7178DB73BE9}">
      <dgm:prSet/>
      <dgm:spPr/>
      <dgm:t>
        <a:bodyPr/>
        <a:lstStyle/>
        <a:p>
          <a:r>
            <a:rPr lang="en-US"/>
            <a:t>Eligible Services are categories of advanced communication services that are eligible to receive the CTF discount. The following eligible services are</a:t>
          </a:r>
        </a:p>
      </dgm:t>
    </dgm:pt>
    <dgm:pt modelId="{42A9FE8A-AEA4-44DD-B010-3D57190F3DC6}" type="parTrans" cxnId="{7E44D0A1-E831-4FDB-AB41-23D9B2DDF7AE}">
      <dgm:prSet/>
      <dgm:spPr/>
      <dgm:t>
        <a:bodyPr/>
        <a:lstStyle/>
        <a:p>
          <a:endParaRPr lang="en-US"/>
        </a:p>
      </dgm:t>
    </dgm:pt>
    <dgm:pt modelId="{3219D833-EC34-4CCC-B233-9A984483228B}" type="sibTrans" cxnId="{7E44D0A1-E831-4FDB-AB41-23D9B2DDF7AE}">
      <dgm:prSet/>
      <dgm:spPr/>
      <dgm:t>
        <a:bodyPr/>
        <a:lstStyle/>
        <a:p>
          <a:endParaRPr lang="en-US"/>
        </a:p>
      </dgm:t>
    </dgm:pt>
    <dgm:pt modelId="{2FDBA0D3-1FC5-4E03-AD00-BC6033167547}">
      <dgm:prSet/>
      <dgm:spPr/>
      <dgm:t>
        <a:bodyPr/>
        <a:lstStyle/>
        <a:p>
          <a:r>
            <a:rPr lang="en-US"/>
            <a:t>Asynchronous Transfer Mode </a:t>
          </a:r>
        </a:p>
      </dgm:t>
    </dgm:pt>
    <dgm:pt modelId="{48FDF6EA-726A-435C-90F2-A481E4F23D2F}" type="parTrans" cxnId="{3E01371D-F835-40FD-BB2C-C5F7716757AE}">
      <dgm:prSet/>
      <dgm:spPr/>
      <dgm:t>
        <a:bodyPr/>
        <a:lstStyle/>
        <a:p>
          <a:endParaRPr lang="en-US"/>
        </a:p>
      </dgm:t>
    </dgm:pt>
    <dgm:pt modelId="{320A4081-AB07-49AB-9082-05F2AB9BF575}" type="sibTrans" cxnId="{3E01371D-F835-40FD-BB2C-C5F7716757AE}">
      <dgm:prSet/>
      <dgm:spPr/>
      <dgm:t>
        <a:bodyPr/>
        <a:lstStyle/>
        <a:p>
          <a:endParaRPr lang="en-US"/>
        </a:p>
      </dgm:t>
    </dgm:pt>
    <dgm:pt modelId="{B2DB8B60-4BE0-465D-A7A7-6064050300A6}">
      <dgm:prSet/>
      <dgm:spPr/>
      <dgm:t>
        <a:bodyPr/>
        <a:lstStyle/>
        <a:p>
          <a:r>
            <a:rPr lang="en-US"/>
            <a:t>Broadband Over Power Lines </a:t>
          </a:r>
        </a:p>
      </dgm:t>
    </dgm:pt>
    <dgm:pt modelId="{8FDF70AF-5174-4D25-9225-2E34E965ECF3}" type="parTrans" cxnId="{05B79916-FA82-423A-8600-A089AEFBAC1E}">
      <dgm:prSet/>
      <dgm:spPr/>
      <dgm:t>
        <a:bodyPr/>
        <a:lstStyle/>
        <a:p>
          <a:endParaRPr lang="en-US"/>
        </a:p>
      </dgm:t>
    </dgm:pt>
    <dgm:pt modelId="{1B41EDD3-CB8A-4A18-AF65-3B0289DDC2E8}" type="sibTrans" cxnId="{05B79916-FA82-423A-8600-A089AEFBAC1E}">
      <dgm:prSet/>
      <dgm:spPr/>
      <dgm:t>
        <a:bodyPr/>
        <a:lstStyle/>
        <a:p>
          <a:endParaRPr lang="en-US"/>
        </a:p>
      </dgm:t>
    </dgm:pt>
    <dgm:pt modelId="{707699C3-B892-4DCE-AB5A-F09DA1D46670}">
      <dgm:prSet/>
      <dgm:spPr/>
      <dgm:t>
        <a:bodyPr/>
        <a:lstStyle/>
        <a:p>
          <a:r>
            <a:rPr lang="en-US"/>
            <a:t>Cable Modem </a:t>
          </a:r>
        </a:p>
      </dgm:t>
    </dgm:pt>
    <dgm:pt modelId="{04335FFF-54C2-4D7E-9E4F-B7B2E8C8FFA3}" type="parTrans" cxnId="{BFAB9709-337A-45FB-9755-AD346CB56761}">
      <dgm:prSet/>
      <dgm:spPr/>
      <dgm:t>
        <a:bodyPr/>
        <a:lstStyle/>
        <a:p>
          <a:endParaRPr lang="en-US"/>
        </a:p>
      </dgm:t>
    </dgm:pt>
    <dgm:pt modelId="{785F2F84-2F36-49DD-9D9D-F143CE05A636}" type="sibTrans" cxnId="{BFAB9709-337A-45FB-9755-AD346CB56761}">
      <dgm:prSet/>
      <dgm:spPr/>
      <dgm:t>
        <a:bodyPr/>
        <a:lstStyle/>
        <a:p>
          <a:endParaRPr lang="en-US"/>
        </a:p>
      </dgm:t>
    </dgm:pt>
    <dgm:pt modelId="{0D76D5F7-9F39-45FA-BBE4-1AE63CA9981E}">
      <dgm:prSet/>
      <dgm:spPr/>
      <dgm:t>
        <a:bodyPr/>
        <a:lstStyle/>
        <a:p>
          <a:r>
            <a:rPr lang="en-US"/>
            <a:t>Digital Subscriber Line </a:t>
          </a:r>
        </a:p>
      </dgm:t>
    </dgm:pt>
    <dgm:pt modelId="{7C888E15-1807-41AD-B7B8-6FE5E8FB3703}" type="parTrans" cxnId="{92D03229-4F7E-4A65-ACFD-91209366605E}">
      <dgm:prSet/>
      <dgm:spPr/>
      <dgm:t>
        <a:bodyPr/>
        <a:lstStyle/>
        <a:p>
          <a:endParaRPr lang="en-US"/>
        </a:p>
      </dgm:t>
    </dgm:pt>
    <dgm:pt modelId="{55D42C33-470E-4FEF-BF03-FD332BE23F40}" type="sibTrans" cxnId="{92D03229-4F7E-4A65-ACFD-91209366605E}">
      <dgm:prSet/>
      <dgm:spPr/>
      <dgm:t>
        <a:bodyPr/>
        <a:lstStyle/>
        <a:p>
          <a:endParaRPr lang="en-US"/>
        </a:p>
      </dgm:t>
    </dgm:pt>
    <dgm:pt modelId="{25BA59B6-8FD0-4352-BCA8-AC9F0CF21BD5}">
      <dgm:prSet/>
      <dgm:spPr/>
      <dgm:t>
        <a:bodyPr/>
        <a:lstStyle/>
        <a:p>
          <a:r>
            <a:rPr lang="en-US"/>
            <a:t>Digital Signal, DS1, DS2, etc. </a:t>
          </a:r>
        </a:p>
      </dgm:t>
    </dgm:pt>
    <dgm:pt modelId="{B772D8D2-45E7-42CB-8779-8634C1BE2D2C}" type="parTrans" cxnId="{113F790A-2D24-4878-9F1B-CF734ABB3136}">
      <dgm:prSet/>
      <dgm:spPr/>
      <dgm:t>
        <a:bodyPr/>
        <a:lstStyle/>
        <a:p>
          <a:endParaRPr lang="en-US"/>
        </a:p>
      </dgm:t>
    </dgm:pt>
    <dgm:pt modelId="{493AE23A-5B51-4335-BE4F-B1F86DD593F3}" type="sibTrans" cxnId="{113F790A-2D24-4878-9F1B-CF734ABB3136}">
      <dgm:prSet/>
      <dgm:spPr/>
      <dgm:t>
        <a:bodyPr/>
        <a:lstStyle/>
        <a:p>
          <a:endParaRPr lang="en-US"/>
        </a:p>
      </dgm:t>
    </dgm:pt>
    <dgm:pt modelId="{81A90F7A-7635-41DA-8913-77DD9A6A636A}">
      <dgm:prSet/>
      <dgm:spPr/>
      <dgm:t>
        <a:bodyPr/>
        <a:lstStyle/>
        <a:p>
          <a:r>
            <a:rPr lang="en-US"/>
            <a:t>Ethernet </a:t>
          </a:r>
        </a:p>
      </dgm:t>
    </dgm:pt>
    <dgm:pt modelId="{1F38A492-045C-4E56-9D58-F943A5B4FCB1}" type="parTrans" cxnId="{BCA0D4B0-F14E-440C-8B2F-CA9BB4C32B3E}">
      <dgm:prSet/>
      <dgm:spPr/>
      <dgm:t>
        <a:bodyPr/>
        <a:lstStyle/>
        <a:p>
          <a:endParaRPr lang="en-US"/>
        </a:p>
      </dgm:t>
    </dgm:pt>
    <dgm:pt modelId="{4DE7E998-AAD4-445B-A5C7-BEE3A90E4EB8}" type="sibTrans" cxnId="{BCA0D4B0-F14E-440C-8B2F-CA9BB4C32B3E}">
      <dgm:prSet/>
      <dgm:spPr/>
      <dgm:t>
        <a:bodyPr/>
        <a:lstStyle/>
        <a:p>
          <a:endParaRPr lang="en-US"/>
        </a:p>
      </dgm:t>
    </dgm:pt>
    <dgm:pt modelId="{D6B4A859-F7A4-4004-B943-79267596ED50}">
      <dgm:prSet/>
      <dgm:spPr/>
      <dgm:t>
        <a:bodyPr/>
        <a:lstStyle/>
        <a:p>
          <a:r>
            <a:rPr lang="en-US"/>
            <a:t>Fiber Optics, including leased dark fiber and leased lit fiber </a:t>
          </a:r>
        </a:p>
      </dgm:t>
    </dgm:pt>
    <dgm:pt modelId="{BAEB6C6E-B599-46A5-A04C-F7A52B538D76}" type="parTrans" cxnId="{9D059F16-4A81-488E-843F-1A4F501F1BF3}">
      <dgm:prSet/>
      <dgm:spPr/>
      <dgm:t>
        <a:bodyPr/>
        <a:lstStyle/>
        <a:p>
          <a:endParaRPr lang="en-US"/>
        </a:p>
      </dgm:t>
    </dgm:pt>
    <dgm:pt modelId="{501B6A75-B53A-4FC0-936E-6CECBE96BA09}" type="sibTrans" cxnId="{9D059F16-4A81-488E-843F-1A4F501F1BF3}">
      <dgm:prSet/>
      <dgm:spPr/>
      <dgm:t>
        <a:bodyPr/>
        <a:lstStyle/>
        <a:p>
          <a:endParaRPr lang="en-US"/>
        </a:p>
      </dgm:t>
    </dgm:pt>
    <dgm:pt modelId="{95B2927E-6DA1-4520-BC4A-AB891385CA45}">
      <dgm:prSet/>
      <dgm:spPr/>
      <dgm:t>
        <a:bodyPr/>
        <a:lstStyle/>
        <a:p>
          <a:r>
            <a:rPr lang="en-US"/>
            <a:t>Fixed Wireless Internet Access </a:t>
          </a:r>
        </a:p>
      </dgm:t>
    </dgm:pt>
    <dgm:pt modelId="{6B16F3AE-F0D4-4E80-A554-31DD028FE6ED}" type="parTrans" cxnId="{34E13C22-F0F6-4F55-8812-1E413DAE9138}">
      <dgm:prSet/>
      <dgm:spPr/>
      <dgm:t>
        <a:bodyPr/>
        <a:lstStyle/>
        <a:p>
          <a:endParaRPr lang="en-US"/>
        </a:p>
      </dgm:t>
    </dgm:pt>
    <dgm:pt modelId="{7D683DF2-91C7-49DE-BE39-43DC0A2076FE}" type="sibTrans" cxnId="{34E13C22-F0F6-4F55-8812-1E413DAE9138}">
      <dgm:prSet/>
      <dgm:spPr/>
      <dgm:t>
        <a:bodyPr/>
        <a:lstStyle/>
        <a:p>
          <a:endParaRPr lang="en-US"/>
        </a:p>
      </dgm:t>
    </dgm:pt>
    <dgm:pt modelId="{03BE31EA-3985-41CC-B210-DBECA2DE2EB8}" type="pres">
      <dgm:prSet presAssocID="{45582F2C-E421-4EE7-99D5-723830F64440}" presName="vert0" presStyleCnt="0">
        <dgm:presLayoutVars>
          <dgm:dir/>
          <dgm:animOne val="branch"/>
          <dgm:animLvl val="lvl"/>
        </dgm:presLayoutVars>
      </dgm:prSet>
      <dgm:spPr/>
    </dgm:pt>
    <dgm:pt modelId="{F6D7C53A-3774-4E9E-ACFA-E92C8C1E4F4C}" type="pres">
      <dgm:prSet presAssocID="{7548510F-6071-4129-A39B-C7178DB73BE9}" presName="thickLine" presStyleLbl="alignNode1" presStyleIdx="0" presStyleCnt="9"/>
      <dgm:spPr/>
    </dgm:pt>
    <dgm:pt modelId="{66AE5CA6-C6DA-48CF-BB75-8085C0008CF8}" type="pres">
      <dgm:prSet presAssocID="{7548510F-6071-4129-A39B-C7178DB73BE9}" presName="horz1" presStyleCnt="0"/>
      <dgm:spPr/>
    </dgm:pt>
    <dgm:pt modelId="{87897CD6-FC64-431B-A551-49547792D668}" type="pres">
      <dgm:prSet presAssocID="{7548510F-6071-4129-A39B-C7178DB73BE9}" presName="tx1" presStyleLbl="revTx" presStyleIdx="0" presStyleCnt="9"/>
      <dgm:spPr/>
    </dgm:pt>
    <dgm:pt modelId="{BB2D4306-CDBC-41CE-9840-E3FA028C1884}" type="pres">
      <dgm:prSet presAssocID="{7548510F-6071-4129-A39B-C7178DB73BE9}" presName="vert1" presStyleCnt="0"/>
      <dgm:spPr/>
    </dgm:pt>
    <dgm:pt modelId="{43683A62-91F8-43AF-AA55-956586402EA9}" type="pres">
      <dgm:prSet presAssocID="{2FDBA0D3-1FC5-4E03-AD00-BC6033167547}" presName="thickLine" presStyleLbl="alignNode1" presStyleIdx="1" presStyleCnt="9"/>
      <dgm:spPr/>
    </dgm:pt>
    <dgm:pt modelId="{3E9CAD44-77F7-413D-B446-3483A9C3CA12}" type="pres">
      <dgm:prSet presAssocID="{2FDBA0D3-1FC5-4E03-AD00-BC6033167547}" presName="horz1" presStyleCnt="0"/>
      <dgm:spPr/>
    </dgm:pt>
    <dgm:pt modelId="{A537016D-43A1-4CA6-A1EF-150D2E03C5F2}" type="pres">
      <dgm:prSet presAssocID="{2FDBA0D3-1FC5-4E03-AD00-BC6033167547}" presName="tx1" presStyleLbl="revTx" presStyleIdx="1" presStyleCnt="9"/>
      <dgm:spPr/>
    </dgm:pt>
    <dgm:pt modelId="{9F022290-6403-4C9C-B78C-F8500839E7D8}" type="pres">
      <dgm:prSet presAssocID="{2FDBA0D3-1FC5-4E03-AD00-BC6033167547}" presName="vert1" presStyleCnt="0"/>
      <dgm:spPr/>
    </dgm:pt>
    <dgm:pt modelId="{6662ED7C-97A6-4C8B-90A9-EDF575FD9598}" type="pres">
      <dgm:prSet presAssocID="{B2DB8B60-4BE0-465D-A7A7-6064050300A6}" presName="thickLine" presStyleLbl="alignNode1" presStyleIdx="2" presStyleCnt="9"/>
      <dgm:spPr/>
    </dgm:pt>
    <dgm:pt modelId="{06A5F896-1109-46CA-B34B-DA9C82D4E0E3}" type="pres">
      <dgm:prSet presAssocID="{B2DB8B60-4BE0-465D-A7A7-6064050300A6}" presName="horz1" presStyleCnt="0"/>
      <dgm:spPr/>
    </dgm:pt>
    <dgm:pt modelId="{DCA65EA4-F1E1-483A-8496-1646B4CC54C4}" type="pres">
      <dgm:prSet presAssocID="{B2DB8B60-4BE0-465D-A7A7-6064050300A6}" presName="tx1" presStyleLbl="revTx" presStyleIdx="2" presStyleCnt="9"/>
      <dgm:spPr/>
    </dgm:pt>
    <dgm:pt modelId="{B597E8BA-A816-4A37-90D3-2C3C6979833B}" type="pres">
      <dgm:prSet presAssocID="{B2DB8B60-4BE0-465D-A7A7-6064050300A6}" presName="vert1" presStyleCnt="0"/>
      <dgm:spPr/>
    </dgm:pt>
    <dgm:pt modelId="{A4C36DF1-B2C1-45AC-93CA-623B3F692337}" type="pres">
      <dgm:prSet presAssocID="{707699C3-B892-4DCE-AB5A-F09DA1D46670}" presName="thickLine" presStyleLbl="alignNode1" presStyleIdx="3" presStyleCnt="9"/>
      <dgm:spPr/>
    </dgm:pt>
    <dgm:pt modelId="{262A1F06-9B17-43D0-9E21-7211C96DBA5D}" type="pres">
      <dgm:prSet presAssocID="{707699C3-B892-4DCE-AB5A-F09DA1D46670}" presName="horz1" presStyleCnt="0"/>
      <dgm:spPr/>
    </dgm:pt>
    <dgm:pt modelId="{42CAE95B-6CAD-418E-84E4-5E88A0E58500}" type="pres">
      <dgm:prSet presAssocID="{707699C3-B892-4DCE-AB5A-F09DA1D46670}" presName="tx1" presStyleLbl="revTx" presStyleIdx="3" presStyleCnt="9"/>
      <dgm:spPr/>
    </dgm:pt>
    <dgm:pt modelId="{3BC74F79-8187-4B75-9F65-53DEB9ED7EE8}" type="pres">
      <dgm:prSet presAssocID="{707699C3-B892-4DCE-AB5A-F09DA1D46670}" presName="vert1" presStyleCnt="0"/>
      <dgm:spPr/>
    </dgm:pt>
    <dgm:pt modelId="{A331B8E3-F79B-4C18-954B-B697662CB74E}" type="pres">
      <dgm:prSet presAssocID="{0D76D5F7-9F39-45FA-BBE4-1AE63CA9981E}" presName="thickLine" presStyleLbl="alignNode1" presStyleIdx="4" presStyleCnt="9"/>
      <dgm:spPr/>
    </dgm:pt>
    <dgm:pt modelId="{24375EDC-F3E7-4864-A070-DC5D3297193C}" type="pres">
      <dgm:prSet presAssocID="{0D76D5F7-9F39-45FA-BBE4-1AE63CA9981E}" presName="horz1" presStyleCnt="0"/>
      <dgm:spPr/>
    </dgm:pt>
    <dgm:pt modelId="{E94B97A7-2E79-4955-822A-1D3191A92469}" type="pres">
      <dgm:prSet presAssocID="{0D76D5F7-9F39-45FA-BBE4-1AE63CA9981E}" presName="tx1" presStyleLbl="revTx" presStyleIdx="4" presStyleCnt="9"/>
      <dgm:spPr/>
    </dgm:pt>
    <dgm:pt modelId="{90AB3C23-2866-4007-8E7D-CAF9A4AE50DB}" type="pres">
      <dgm:prSet presAssocID="{0D76D5F7-9F39-45FA-BBE4-1AE63CA9981E}" presName="vert1" presStyleCnt="0"/>
      <dgm:spPr/>
    </dgm:pt>
    <dgm:pt modelId="{D3F240D9-D783-4151-94DF-F30A03F8A396}" type="pres">
      <dgm:prSet presAssocID="{25BA59B6-8FD0-4352-BCA8-AC9F0CF21BD5}" presName="thickLine" presStyleLbl="alignNode1" presStyleIdx="5" presStyleCnt="9"/>
      <dgm:spPr/>
    </dgm:pt>
    <dgm:pt modelId="{3657D6AC-DB9F-41D4-B6B0-E19AEDBA134E}" type="pres">
      <dgm:prSet presAssocID="{25BA59B6-8FD0-4352-BCA8-AC9F0CF21BD5}" presName="horz1" presStyleCnt="0"/>
      <dgm:spPr/>
    </dgm:pt>
    <dgm:pt modelId="{F11F7DFE-93EC-4D1F-BE94-93ECD1D921C2}" type="pres">
      <dgm:prSet presAssocID="{25BA59B6-8FD0-4352-BCA8-AC9F0CF21BD5}" presName="tx1" presStyleLbl="revTx" presStyleIdx="5" presStyleCnt="9"/>
      <dgm:spPr/>
    </dgm:pt>
    <dgm:pt modelId="{DCDD4666-67D5-46D2-AD6D-6833BF112D0D}" type="pres">
      <dgm:prSet presAssocID="{25BA59B6-8FD0-4352-BCA8-AC9F0CF21BD5}" presName="vert1" presStyleCnt="0"/>
      <dgm:spPr/>
    </dgm:pt>
    <dgm:pt modelId="{19F4C0C4-1DC7-4DA9-B18A-C539F37D1A20}" type="pres">
      <dgm:prSet presAssocID="{81A90F7A-7635-41DA-8913-77DD9A6A636A}" presName="thickLine" presStyleLbl="alignNode1" presStyleIdx="6" presStyleCnt="9"/>
      <dgm:spPr/>
    </dgm:pt>
    <dgm:pt modelId="{0BFDA221-AB85-4E9E-B3EC-2CFC7CBA5E48}" type="pres">
      <dgm:prSet presAssocID="{81A90F7A-7635-41DA-8913-77DD9A6A636A}" presName="horz1" presStyleCnt="0"/>
      <dgm:spPr/>
    </dgm:pt>
    <dgm:pt modelId="{548835A4-3292-400F-8BED-37642A8F4D1A}" type="pres">
      <dgm:prSet presAssocID="{81A90F7A-7635-41DA-8913-77DD9A6A636A}" presName="tx1" presStyleLbl="revTx" presStyleIdx="6" presStyleCnt="9"/>
      <dgm:spPr/>
    </dgm:pt>
    <dgm:pt modelId="{40BAD5D0-0EF4-4EA7-BDDF-B97E8181028B}" type="pres">
      <dgm:prSet presAssocID="{81A90F7A-7635-41DA-8913-77DD9A6A636A}" presName="vert1" presStyleCnt="0"/>
      <dgm:spPr/>
    </dgm:pt>
    <dgm:pt modelId="{7181AFDE-D23F-48AA-A06E-31819B999F7A}" type="pres">
      <dgm:prSet presAssocID="{D6B4A859-F7A4-4004-B943-79267596ED50}" presName="thickLine" presStyleLbl="alignNode1" presStyleIdx="7" presStyleCnt="9"/>
      <dgm:spPr/>
    </dgm:pt>
    <dgm:pt modelId="{B35FABE7-A4BE-47A2-8538-12034DCA7ED9}" type="pres">
      <dgm:prSet presAssocID="{D6B4A859-F7A4-4004-B943-79267596ED50}" presName="horz1" presStyleCnt="0"/>
      <dgm:spPr/>
    </dgm:pt>
    <dgm:pt modelId="{9DE20144-1091-404B-913C-6657CE70F9E2}" type="pres">
      <dgm:prSet presAssocID="{D6B4A859-F7A4-4004-B943-79267596ED50}" presName="tx1" presStyleLbl="revTx" presStyleIdx="7" presStyleCnt="9"/>
      <dgm:spPr/>
    </dgm:pt>
    <dgm:pt modelId="{EC8F4CE0-5DC4-4FF8-AD67-3A4A7FA0C4A9}" type="pres">
      <dgm:prSet presAssocID="{D6B4A859-F7A4-4004-B943-79267596ED50}" presName="vert1" presStyleCnt="0"/>
      <dgm:spPr/>
    </dgm:pt>
    <dgm:pt modelId="{1A59DD46-80F2-4C9A-9787-086191843071}" type="pres">
      <dgm:prSet presAssocID="{95B2927E-6DA1-4520-BC4A-AB891385CA45}" presName="thickLine" presStyleLbl="alignNode1" presStyleIdx="8" presStyleCnt="9"/>
      <dgm:spPr/>
    </dgm:pt>
    <dgm:pt modelId="{E23C2638-1391-4FE2-8D46-048EAF0DAD47}" type="pres">
      <dgm:prSet presAssocID="{95B2927E-6DA1-4520-BC4A-AB891385CA45}" presName="horz1" presStyleCnt="0"/>
      <dgm:spPr/>
    </dgm:pt>
    <dgm:pt modelId="{027341D9-3D91-4434-B162-641164835442}" type="pres">
      <dgm:prSet presAssocID="{95B2927E-6DA1-4520-BC4A-AB891385CA45}" presName="tx1" presStyleLbl="revTx" presStyleIdx="8" presStyleCnt="9"/>
      <dgm:spPr/>
    </dgm:pt>
    <dgm:pt modelId="{B373D998-1E43-4FBF-80FF-7DC072FCAB5E}" type="pres">
      <dgm:prSet presAssocID="{95B2927E-6DA1-4520-BC4A-AB891385CA45}" presName="vert1" presStyleCnt="0"/>
      <dgm:spPr/>
    </dgm:pt>
  </dgm:ptLst>
  <dgm:cxnLst>
    <dgm:cxn modelId="{BFAB9709-337A-45FB-9755-AD346CB56761}" srcId="{45582F2C-E421-4EE7-99D5-723830F64440}" destId="{707699C3-B892-4DCE-AB5A-F09DA1D46670}" srcOrd="3" destOrd="0" parTransId="{04335FFF-54C2-4D7E-9E4F-B7B2E8C8FFA3}" sibTransId="{785F2F84-2F36-49DD-9D9D-F143CE05A636}"/>
    <dgm:cxn modelId="{113F790A-2D24-4878-9F1B-CF734ABB3136}" srcId="{45582F2C-E421-4EE7-99D5-723830F64440}" destId="{25BA59B6-8FD0-4352-BCA8-AC9F0CF21BD5}" srcOrd="5" destOrd="0" parTransId="{B772D8D2-45E7-42CB-8779-8634C1BE2D2C}" sibTransId="{493AE23A-5B51-4335-BE4F-B1F86DD593F3}"/>
    <dgm:cxn modelId="{05B79916-FA82-423A-8600-A089AEFBAC1E}" srcId="{45582F2C-E421-4EE7-99D5-723830F64440}" destId="{B2DB8B60-4BE0-465D-A7A7-6064050300A6}" srcOrd="2" destOrd="0" parTransId="{8FDF70AF-5174-4D25-9225-2E34E965ECF3}" sibTransId="{1B41EDD3-CB8A-4A18-AF65-3B0289DDC2E8}"/>
    <dgm:cxn modelId="{9D059F16-4A81-488E-843F-1A4F501F1BF3}" srcId="{45582F2C-E421-4EE7-99D5-723830F64440}" destId="{D6B4A859-F7A4-4004-B943-79267596ED50}" srcOrd="7" destOrd="0" parTransId="{BAEB6C6E-B599-46A5-A04C-F7A52B538D76}" sibTransId="{501B6A75-B53A-4FC0-936E-6CECBE96BA09}"/>
    <dgm:cxn modelId="{3E01371D-F835-40FD-BB2C-C5F7716757AE}" srcId="{45582F2C-E421-4EE7-99D5-723830F64440}" destId="{2FDBA0D3-1FC5-4E03-AD00-BC6033167547}" srcOrd="1" destOrd="0" parTransId="{48FDF6EA-726A-435C-90F2-A481E4F23D2F}" sibTransId="{320A4081-AB07-49AB-9082-05F2AB9BF575}"/>
    <dgm:cxn modelId="{34E13C22-F0F6-4F55-8812-1E413DAE9138}" srcId="{45582F2C-E421-4EE7-99D5-723830F64440}" destId="{95B2927E-6DA1-4520-BC4A-AB891385CA45}" srcOrd="8" destOrd="0" parTransId="{6B16F3AE-F0D4-4E80-A554-31DD028FE6ED}" sibTransId="{7D683DF2-91C7-49DE-BE39-43DC0A2076FE}"/>
    <dgm:cxn modelId="{92D03229-4F7E-4A65-ACFD-91209366605E}" srcId="{45582F2C-E421-4EE7-99D5-723830F64440}" destId="{0D76D5F7-9F39-45FA-BBE4-1AE63CA9981E}" srcOrd="4" destOrd="0" parTransId="{7C888E15-1807-41AD-B7B8-6FE5E8FB3703}" sibTransId="{55D42C33-470E-4FEF-BF03-FD332BE23F40}"/>
    <dgm:cxn modelId="{8442B12D-0FFE-4740-8BBF-89D9BBE2B118}" type="presOf" srcId="{707699C3-B892-4DCE-AB5A-F09DA1D46670}" destId="{42CAE95B-6CAD-418E-84E4-5E88A0E58500}" srcOrd="0" destOrd="0" presId="urn:microsoft.com/office/officeart/2008/layout/LinedList"/>
    <dgm:cxn modelId="{100A4035-E691-450C-8A9D-3FB13FE786D9}" type="presOf" srcId="{81A90F7A-7635-41DA-8913-77DD9A6A636A}" destId="{548835A4-3292-400F-8BED-37642A8F4D1A}" srcOrd="0" destOrd="0" presId="urn:microsoft.com/office/officeart/2008/layout/LinedList"/>
    <dgm:cxn modelId="{30CBA348-453B-4790-B2CF-CA49EF287AA9}" type="presOf" srcId="{B2DB8B60-4BE0-465D-A7A7-6064050300A6}" destId="{DCA65EA4-F1E1-483A-8496-1646B4CC54C4}" srcOrd="0" destOrd="0" presId="urn:microsoft.com/office/officeart/2008/layout/LinedList"/>
    <dgm:cxn modelId="{DD48E575-FDFE-4FCE-8292-EF99C5E8FFCC}" type="presOf" srcId="{0D76D5F7-9F39-45FA-BBE4-1AE63CA9981E}" destId="{E94B97A7-2E79-4955-822A-1D3191A92469}" srcOrd="0" destOrd="0" presId="urn:microsoft.com/office/officeart/2008/layout/LinedList"/>
    <dgm:cxn modelId="{7E44D0A1-E831-4FDB-AB41-23D9B2DDF7AE}" srcId="{45582F2C-E421-4EE7-99D5-723830F64440}" destId="{7548510F-6071-4129-A39B-C7178DB73BE9}" srcOrd="0" destOrd="0" parTransId="{42A9FE8A-AEA4-44DD-B010-3D57190F3DC6}" sibTransId="{3219D833-EC34-4CCC-B233-9A984483228B}"/>
    <dgm:cxn modelId="{C9DB8AAB-6C8B-4D2F-A37C-FFF7F887B2A6}" type="presOf" srcId="{25BA59B6-8FD0-4352-BCA8-AC9F0CF21BD5}" destId="{F11F7DFE-93EC-4D1F-BE94-93ECD1D921C2}" srcOrd="0" destOrd="0" presId="urn:microsoft.com/office/officeart/2008/layout/LinedList"/>
    <dgm:cxn modelId="{E4B962AF-9FA2-49BD-8041-CA71D569A22B}" type="presOf" srcId="{2FDBA0D3-1FC5-4E03-AD00-BC6033167547}" destId="{A537016D-43A1-4CA6-A1EF-150D2E03C5F2}" srcOrd="0" destOrd="0" presId="urn:microsoft.com/office/officeart/2008/layout/LinedList"/>
    <dgm:cxn modelId="{BCA0D4B0-F14E-440C-8B2F-CA9BB4C32B3E}" srcId="{45582F2C-E421-4EE7-99D5-723830F64440}" destId="{81A90F7A-7635-41DA-8913-77DD9A6A636A}" srcOrd="6" destOrd="0" parTransId="{1F38A492-045C-4E56-9D58-F943A5B4FCB1}" sibTransId="{4DE7E998-AAD4-445B-A5C7-BEE3A90E4EB8}"/>
    <dgm:cxn modelId="{7DD37BC7-B872-4ADB-A0EB-E637D357ABBB}" type="presOf" srcId="{95B2927E-6DA1-4520-BC4A-AB891385CA45}" destId="{027341D9-3D91-4434-B162-641164835442}" srcOrd="0" destOrd="0" presId="urn:microsoft.com/office/officeart/2008/layout/LinedList"/>
    <dgm:cxn modelId="{17F685CF-5437-491A-8552-540A443E0F2D}" type="presOf" srcId="{D6B4A859-F7A4-4004-B943-79267596ED50}" destId="{9DE20144-1091-404B-913C-6657CE70F9E2}" srcOrd="0" destOrd="0" presId="urn:microsoft.com/office/officeart/2008/layout/LinedList"/>
    <dgm:cxn modelId="{ABB3B0DD-6CF8-4B9A-8ECF-9B3FA0156D52}" type="presOf" srcId="{7548510F-6071-4129-A39B-C7178DB73BE9}" destId="{87897CD6-FC64-431B-A551-49547792D668}" srcOrd="0" destOrd="0" presId="urn:microsoft.com/office/officeart/2008/layout/LinedList"/>
    <dgm:cxn modelId="{B8FB03FB-F4A6-44F8-9A10-A6D09AF5B2C3}" type="presOf" srcId="{45582F2C-E421-4EE7-99D5-723830F64440}" destId="{03BE31EA-3985-41CC-B210-DBECA2DE2EB8}" srcOrd="0" destOrd="0" presId="urn:microsoft.com/office/officeart/2008/layout/LinedList"/>
    <dgm:cxn modelId="{7804983D-7226-44B8-8158-4110A6D690DE}" type="presParOf" srcId="{03BE31EA-3985-41CC-B210-DBECA2DE2EB8}" destId="{F6D7C53A-3774-4E9E-ACFA-E92C8C1E4F4C}" srcOrd="0" destOrd="0" presId="urn:microsoft.com/office/officeart/2008/layout/LinedList"/>
    <dgm:cxn modelId="{9C797498-C85A-40A3-8798-AEAC828198C7}" type="presParOf" srcId="{03BE31EA-3985-41CC-B210-DBECA2DE2EB8}" destId="{66AE5CA6-C6DA-48CF-BB75-8085C0008CF8}" srcOrd="1" destOrd="0" presId="urn:microsoft.com/office/officeart/2008/layout/LinedList"/>
    <dgm:cxn modelId="{0E551FAC-A392-442B-B49E-3A8B47D11CB4}" type="presParOf" srcId="{66AE5CA6-C6DA-48CF-BB75-8085C0008CF8}" destId="{87897CD6-FC64-431B-A551-49547792D668}" srcOrd="0" destOrd="0" presId="urn:microsoft.com/office/officeart/2008/layout/LinedList"/>
    <dgm:cxn modelId="{9C716C82-7B37-4A76-B250-2509538F3B66}" type="presParOf" srcId="{66AE5CA6-C6DA-48CF-BB75-8085C0008CF8}" destId="{BB2D4306-CDBC-41CE-9840-E3FA028C1884}" srcOrd="1" destOrd="0" presId="urn:microsoft.com/office/officeart/2008/layout/LinedList"/>
    <dgm:cxn modelId="{5808A896-5E9C-41B1-AE9B-F89BFFC6EBE4}" type="presParOf" srcId="{03BE31EA-3985-41CC-B210-DBECA2DE2EB8}" destId="{43683A62-91F8-43AF-AA55-956586402EA9}" srcOrd="2" destOrd="0" presId="urn:microsoft.com/office/officeart/2008/layout/LinedList"/>
    <dgm:cxn modelId="{C77BF257-C3AB-4F58-983C-DA9B10067039}" type="presParOf" srcId="{03BE31EA-3985-41CC-B210-DBECA2DE2EB8}" destId="{3E9CAD44-77F7-413D-B446-3483A9C3CA12}" srcOrd="3" destOrd="0" presId="urn:microsoft.com/office/officeart/2008/layout/LinedList"/>
    <dgm:cxn modelId="{9FC1AA39-4770-45FE-A3FF-C4A895230BE6}" type="presParOf" srcId="{3E9CAD44-77F7-413D-B446-3483A9C3CA12}" destId="{A537016D-43A1-4CA6-A1EF-150D2E03C5F2}" srcOrd="0" destOrd="0" presId="urn:microsoft.com/office/officeart/2008/layout/LinedList"/>
    <dgm:cxn modelId="{D2377E34-C4DF-4842-A499-8006540DF7DF}" type="presParOf" srcId="{3E9CAD44-77F7-413D-B446-3483A9C3CA12}" destId="{9F022290-6403-4C9C-B78C-F8500839E7D8}" srcOrd="1" destOrd="0" presId="urn:microsoft.com/office/officeart/2008/layout/LinedList"/>
    <dgm:cxn modelId="{57DA0E7B-439D-4443-9D74-11350B56491D}" type="presParOf" srcId="{03BE31EA-3985-41CC-B210-DBECA2DE2EB8}" destId="{6662ED7C-97A6-4C8B-90A9-EDF575FD9598}" srcOrd="4" destOrd="0" presId="urn:microsoft.com/office/officeart/2008/layout/LinedList"/>
    <dgm:cxn modelId="{0C4C0789-CD10-4EBC-8D9F-EE4A82F1351C}" type="presParOf" srcId="{03BE31EA-3985-41CC-B210-DBECA2DE2EB8}" destId="{06A5F896-1109-46CA-B34B-DA9C82D4E0E3}" srcOrd="5" destOrd="0" presId="urn:microsoft.com/office/officeart/2008/layout/LinedList"/>
    <dgm:cxn modelId="{51979B32-30D8-4C08-9C69-176D9304201A}" type="presParOf" srcId="{06A5F896-1109-46CA-B34B-DA9C82D4E0E3}" destId="{DCA65EA4-F1E1-483A-8496-1646B4CC54C4}" srcOrd="0" destOrd="0" presId="urn:microsoft.com/office/officeart/2008/layout/LinedList"/>
    <dgm:cxn modelId="{3944A457-8D47-4A91-930E-9EA80F7B9FC0}" type="presParOf" srcId="{06A5F896-1109-46CA-B34B-DA9C82D4E0E3}" destId="{B597E8BA-A816-4A37-90D3-2C3C6979833B}" srcOrd="1" destOrd="0" presId="urn:microsoft.com/office/officeart/2008/layout/LinedList"/>
    <dgm:cxn modelId="{BDDFF14C-B88B-400E-AD5B-D5818B06EB63}" type="presParOf" srcId="{03BE31EA-3985-41CC-B210-DBECA2DE2EB8}" destId="{A4C36DF1-B2C1-45AC-93CA-623B3F692337}" srcOrd="6" destOrd="0" presId="urn:microsoft.com/office/officeart/2008/layout/LinedList"/>
    <dgm:cxn modelId="{BE4DB227-AA34-470B-940C-885F0AD5E49D}" type="presParOf" srcId="{03BE31EA-3985-41CC-B210-DBECA2DE2EB8}" destId="{262A1F06-9B17-43D0-9E21-7211C96DBA5D}" srcOrd="7" destOrd="0" presId="urn:microsoft.com/office/officeart/2008/layout/LinedList"/>
    <dgm:cxn modelId="{1116A79C-FEA4-4CC9-9D03-14851271B6DA}" type="presParOf" srcId="{262A1F06-9B17-43D0-9E21-7211C96DBA5D}" destId="{42CAE95B-6CAD-418E-84E4-5E88A0E58500}" srcOrd="0" destOrd="0" presId="urn:microsoft.com/office/officeart/2008/layout/LinedList"/>
    <dgm:cxn modelId="{6E279F3F-A3FB-4F7E-99B8-C14D59A23CDB}" type="presParOf" srcId="{262A1F06-9B17-43D0-9E21-7211C96DBA5D}" destId="{3BC74F79-8187-4B75-9F65-53DEB9ED7EE8}" srcOrd="1" destOrd="0" presId="urn:microsoft.com/office/officeart/2008/layout/LinedList"/>
    <dgm:cxn modelId="{C149643F-54C6-42D3-8D0F-0E2E8E5FEA5A}" type="presParOf" srcId="{03BE31EA-3985-41CC-B210-DBECA2DE2EB8}" destId="{A331B8E3-F79B-4C18-954B-B697662CB74E}" srcOrd="8" destOrd="0" presId="urn:microsoft.com/office/officeart/2008/layout/LinedList"/>
    <dgm:cxn modelId="{C4878A4A-6DFD-435D-B33E-076C8F9C1BB5}" type="presParOf" srcId="{03BE31EA-3985-41CC-B210-DBECA2DE2EB8}" destId="{24375EDC-F3E7-4864-A070-DC5D3297193C}" srcOrd="9" destOrd="0" presId="urn:microsoft.com/office/officeart/2008/layout/LinedList"/>
    <dgm:cxn modelId="{B766F366-D484-4E53-903C-7AD7F76BC11E}" type="presParOf" srcId="{24375EDC-F3E7-4864-A070-DC5D3297193C}" destId="{E94B97A7-2E79-4955-822A-1D3191A92469}" srcOrd="0" destOrd="0" presId="urn:microsoft.com/office/officeart/2008/layout/LinedList"/>
    <dgm:cxn modelId="{AAF75102-E059-49DE-ACBA-367A026711FD}" type="presParOf" srcId="{24375EDC-F3E7-4864-A070-DC5D3297193C}" destId="{90AB3C23-2866-4007-8E7D-CAF9A4AE50DB}" srcOrd="1" destOrd="0" presId="urn:microsoft.com/office/officeart/2008/layout/LinedList"/>
    <dgm:cxn modelId="{280859D1-31C5-4719-9B02-16D72AC5D456}" type="presParOf" srcId="{03BE31EA-3985-41CC-B210-DBECA2DE2EB8}" destId="{D3F240D9-D783-4151-94DF-F30A03F8A396}" srcOrd="10" destOrd="0" presId="urn:microsoft.com/office/officeart/2008/layout/LinedList"/>
    <dgm:cxn modelId="{0FE3B53C-E790-4854-B826-7357BBA1F1C0}" type="presParOf" srcId="{03BE31EA-3985-41CC-B210-DBECA2DE2EB8}" destId="{3657D6AC-DB9F-41D4-B6B0-E19AEDBA134E}" srcOrd="11" destOrd="0" presId="urn:microsoft.com/office/officeart/2008/layout/LinedList"/>
    <dgm:cxn modelId="{91B19936-C093-4A6C-8289-C2F8DE2E372D}" type="presParOf" srcId="{3657D6AC-DB9F-41D4-B6B0-E19AEDBA134E}" destId="{F11F7DFE-93EC-4D1F-BE94-93ECD1D921C2}" srcOrd="0" destOrd="0" presId="urn:microsoft.com/office/officeart/2008/layout/LinedList"/>
    <dgm:cxn modelId="{7D760080-0EB1-4289-986D-4238BCBABAF7}" type="presParOf" srcId="{3657D6AC-DB9F-41D4-B6B0-E19AEDBA134E}" destId="{DCDD4666-67D5-46D2-AD6D-6833BF112D0D}" srcOrd="1" destOrd="0" presId="urn:microsoft.com/office/officeart/2008/layout/LinedList"/>
    <dgm:cxn modelId="{6206F6A8-2E70-4D13-AD27-5EC447E177B2}" type="presParOf" srcId="{03BE31EA-3985-41CC-B210-DBECA2DE2EB8}" destId="{19F4C0C4-1DC7-4DA9-B18A-C539F37D1A20}" srcOrd="12" destOrd="0" presId="urn:microsoft.com/office/officeart/2008/layout/LinedList"/>
    <dgm:cxn modelId="{AA14DC56-E0DB-45F2-BBF9-C39C0FEA3870}" type="presParOf" srcId="{03BE31EA-3985-41CC-B210-DBECA2DE2EB8}" destId="{0BFDA221-AB85-4E9E-B3EC-2CFC7CBA5E48}" srcOrd="13" destOrd="0" presId="urn:microsoft.com/office/officeart/2008/layout/LinedList"/>
    <dgm:cxn modelId="{AF5FDA28-74F8-44BA-ADC3-1AE6A3EAB187}" type="presParOf" srcId="{0BFDA221-AB85-4E9E-B3EC-2CFC7CBA5E48}" destId="{548835A4-3292-400F-8BED-37642A8F4D1A}" srcOrd="0" destOrd="0" presId="urn:microsoft.com/office/officeart/2008/layout/LinedList"/>
    <dgm:cxn modelId="{72488A48-711C-44D3-8ADC-AD59BF4C4520}" type="presParOf" srcId="{0BFDA221-AB85-4E9E-B3EC-2CFC7CBA5E48}" destId="{40BAD5D0-0EF4-4EA7-BDDF-B97E8181028B}" srcOrd="1" destOrd="0" presId="urn:microsoft.com/office/officeart/2008/layout/LinedList"/>
    <dgm:cxn modelId="{9933B9DC-6576-471A-B3CD-EDCBE130F803}" type="presParOf" srcId="{03BE31EA-3985-41CC-B210-DBECA2DE2EB8}" destId="{7181AFDE-D23F-48AA-A06E-31819B999F7A}" srcOrd="14" destOrd="0" presId="urn:microsoft.com/office/officeart/2008/layout/LinedList"/>
    <dgm:cxn modelId="{151D0EE0-0A22-42C1-9EA3-826FB2776B83}" type="presParOf" srcId="{03BE31EA-3985-41CC-B210-DBECA2DE2EB8}" destId="{B35FABE7-A4BE-47A2-8538-12034DCA7ED9}" srcOrd="15" destOrd="0" presId="urn:microsoft.com/office/officeart/2008/layout/LinedList"/>
    <dgm:cxn modelId="{218EB730-36EE-46DA-AF1F-FD14F701E840}" type="presParOf" srcId="{B35FABE7-A4BE-47A2-8538-12034DCA7ED9}" destId="{9DE20144-1091-404B-913C-6657CE70F9E2}" srcOrd="0" destOrd="0" presId="urn:microsoft.com/office/officeart/2008/layout/LinedList"/>
    <dgm:cxn modelId="{1E33B84A-926F-497C-9DFE-1D617DA7599B}" type="presParOf" srcId="{B35FABE7-A4BE-47A2-8538-12034DCA7ED9}" destId="{EC8F4CE0-5DC4-4FF8-AD67-3A4A7FA0C4A9}" srcOrd="1" destOrd="0" presId="urn:microsoft.com/office/officeart/2008/layout/LinedList"/>
    <dgm:cxn modelId="{048974EB-16DE-468D-881A-B174B817E20E}" type="presParOf" srcId="{03BE31EA-3985-41CC-B210-DBECA2DE2EB8}" destId="{1A59DD46-80F2-4C9A-9787-086191843071}" srcOrd="16" destOrd="0" presId="urn:microsoft.com/office/officeart/2008/layout/LinedList"/>
    <dgm:cxn modelId="{853882B4-B6AF-4C14-B24B-5D50E8250773}" type="presParOf" srcId="{03BE31EA-3985-41CC-B210-DBECA2DE2EB8}" destId="{E23C2638-1391-4FE2-8D46-048EAF0DAD47}" srcOrd="17" destOrd="0" presId="urn:microsoft.com/office/officeart/2008/layout/LinedList"/>
    <dgm:cxn modelId="{C9FCCFF2-7F25-4664-8DFC-E84EE009DF92}" type="presParOf" srcId="{E23C2638-1391-4FE2-8D46-048EAF0DAD47}" destId="{027341D9-3D91-4434-B162-641164835442}" srcOrd="0" destOrd="0" presId="urn:microsoft.com/office/officeart/2008/layout/LinedList"/>
    <dgm:cxn modelId="{A40FAD21-5D3C-4F27-8B47-A095D5712797}" type="presParOf" srcId="{E23C2638-1391-4FE2-8D46-048EAF0DAD47}" destId="{B373D998-1E43-4FBF-80FF-7DC072FCAB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4A6EC3-FB1D-481B-A498-DE1B32E8F71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A1668D0-7E86-4BA6-B314-88CFE52EBDA1}">
      <dgm:prSet/>
      <dgm:spPr/>
      <dgm:t>
        <a:bodyPr/>
        <a:lstStyle/>
        <a:p>
          <a:r>
            <a:rPr lang="en-US"/>
            <a:t>Frame Relay </a:t>
          </a:r>
        </a:p>
      </dgm:t>
    </dgm:pt>
    <dgm:pt modelId="{073B8D87-1EB4-45C2-B636-89D3CE9CEF36}" type="parTrans" cxnId="{23F4E2A6-15C5-473E-BBC0-254EF6F94A7C}">
      <dgm:prSet/>
      <dgm:spPr/>
      <dgm:t>
        <a:bodyPr/>
        <a:lstStyle/>
        <a:p>
          <a:endParaRPr lang="en-US"/>
        </a:p>
      </dgm:t>
    </dgm:pt>
    <dgm:pt modelId="{E46ED691-5F02-4DA5-BE85-ADB9D1BFFC87}" type="sibTrans" cxnId="{23F4E2A6-15C5-473E-BBC0-254EF6F94A7C}">
      <dgm:prSet/>
      <dgm:spPr/>
      <dgm:t>
        <a:bodyPr/>
        <a:lstStyle/>
        <a:p>
          <a:endParaRPr lang="en-US"/>
        </a:p>
      </dgm:t>
    </dgm:pt>
    <dgm:pt modelId="{FCDE4F58-E625-4DD8-B583-46A5120834CC}">
      <dgm:prSet/>
      <dgm:spPr/>
      <dgm:t>
        <a:bodyPr/>
        <a:lstStyle/>
        <a:p>
          <a:r>
            <a:rPr lang="en-US"/>
            <a:t>Integrated Services Digital Network </a:t>
          </a:r>
        </a:p>
      </dgm:t>
    </dgm:pt>
    <dgm:pt modelId="{C140BE49-F25B-4540-B3B3-38B3490A2434}" type="parTrans" cxnId="{F6467DBB-056E-4FB4-B2E1-C40BD63D2ED0}">
      <dgm:prSet/>
      <dgm:spPr/>
      <dgm:t>
        <a:bodyPr/>
        <a:lstStyle/>
        <a:p>
          <a:endParaRPr lang="en-US"/>
        </a:p>
      </dgm:t>
    </dgm:pt>
    <dgm:pt modelId="{D76ACB4D-7F76-421C-A795-E0491944AE83}" type="sibTrans" cxnId="{F6467DBB-056E-4FB4-B2E1-C40BD63D2ED0}">
      <dgm:prSet/>
      <dgm:spPr/>
      <dgm:t>
        <a:bodyPr/>
        <a:lstStyle/>
        <a:p>
          <a:endParaRPr lang="en-US"/>
        </a:p>
      </dgm:t>
    </dgm:pt>
    <dgm:pt modelId="{01F5D132-34B7-4727-AB45-910261B225D6}">
      <dgm:prSet/>
      <dgm:spPr/>
      <dgm:t>
        <a:bodyPr/>
        <a:lstStyle/>
        <a:p>
          <a:r>
            <a:rPr lang="en-US"/>
            <a:t>Mobile Broadband Service – with certain restrictions* </a:t>
          </a:r>
        </a:p>
      </dgm:t>
    </dgm:pt>
    <dgm:pt modelId="{64CE65F6-5D92-44F0-9472-170527525802}" type="parTrans" cxnId="{810CCCC8-EBDD-48A2-A751-3B4AF8DF8DFC}">
      <dgm:prSet/>
      <dgm:spPr/>
      <dgm:t>
        <a:bodyPr/>
        <a:lstStyle/>
        <a:p>
          <a:endParaRPr lang="en-US"/>
        </a:p>
      </dgm:t>
    </dgm:pt>
    <dgm:pt modelId="{851C1863-F176-48C9-9F1E-F672163F8FA0}" type="sibTrans" cxnId="{810CCCC8-EBDD-48A2-A751-3B4AF8DF8DFC}">
      <dgm:prSet/>
      <dgm:spPr/>
      <dgm:t>
        <a:bodyPr/>
        <a:lstStyle/>
        <a:p>
          <a:endParaRPr lang="en-US"/>
        </a:p>
      </dgm:t>
    </dgm:pt>
    <dgm:pt modelId="{059FF233-DF0E-4FD6-B300-79319654F8E2}">
      <dgm:prSet/>
      <dgm:spPr/>
      <dgm:t>
        <a:bodyPr/>
        <a:lstStyle/>
        <a:p>
          <a:r>
            <a:rPr lang="en-US"/>
            <a:t>Multi-Protocol Label Switching </a:t>
          </a:r>
        </a:p>
      </dgm:t>
    </dgm:pt>
    <dgm:pt modelId="{D10A2AB5-F85D-4D77-A616-186AE3F2F39A}" type="parTrans" cxnId="{34BE7EC9-159B-4DF2-BD1B-3C2949571AAF}">
      <dgm:prSet/>
      <dgm:spPr/>
      <dgm:t>
        <a:bodyPr/>
        <a:lstStyle/>
        <a:p>
          <a:endParaRPr lang="en-US"/>
        </a:p>
      </dgm:t>
    </dgm:pt>
    <dgm:pt modelId="{2D1E326D-93ED-469B-B250-BF444C64B43B}" type="sibTrans" cxnId="{34BE7EC9-159B-4DF2-BD1B-3C2949571AAF}">
      <dgm:prSet/>
      <dgm:spPr/>
      <dgm:t>
        <a:bodyPr/>
        <a:lstStyle/>
        <a:p>
          <a:endParaRPr lang="en-US"/>
        </a:p>
      </dgm:t>
    </dgm:pt>
    <dgm:pt modelId="{75A11AB6-C44E-410E-BC18-C92F74DEA780}">
      <dgm:prSet/>
      <dgm:spPr/>
      <dgm:t>
        <a:bodyPr/>
        <a:lstStyle/>
        <a:p>
          <a:r>
            <a:rPr lang="en-US"/>
            <a:t>Optical Carrier, OC1, OC2, etc. </a:t>
          </a:r>
        </a:p>
      </dgm:t>
    </dgm:pt>
    <dgm:pt modelId="{F506DB35-FBAE-41C3-BFB4-C74B687CE263}" type="parTrans" cxnId="{D9B73708-F5AF-4804-AF66-999E40BF334A}">
      <dgm:prSet/>
      <dgm:spPr/>
      <dgm:t>
        <a:bodyPr/>
        <a:lstStyle/>
        <a:p>
          <a:endParaRPr lang="en-US"/>
        </a:p>
      </dgm:t>
    </dgm:pt>
    <dgm:pt modelId="{5E8B9C15-400B-4DE7-8232-8D1D522BBD97}" type="sibTrans" cxnId="{D9B73708-F5AF-4804-AF66-999E40BF334A}">
      <dgm:prSet/>
      <dgm:spPr/>
      <dgm:t>
        <a:bodyPr/>
        <a:lstStyle/>
        <a:p>
          <a:endParaRPr lang="en-US"/>
        </a:p>
      </dgm:t>
    </dgm:pt>
    <dgm:pt modelId="{215407F6-4207-4E0D-95D3-9306B00D0B08}">
      <dgm:prSet/>
      <dgm:spPr/>
      <dgm:t>
        <a:bodyPr/>
        <a:lstStyle/>
        <a:p>
          <a:r>
            <a:rPr lang="en-US"/>
            <a:t>Satellite Internet Access </a:t>
          </a:r>
        </a:p>
      </dgm:t>
    </dgm:pt>
    <dgm:pt modelId="{DDC97283-D42E-42C1-BE61-B1952EEB9DB4}" type="parTrans" cxnId="{E21D8D09-54DB-45B1-96B3-0626FC33BF1D}">
      <dgm:prSet/>
      <dgm:spPr/>
      <dgm:t>
        <a:bodyPr/>
        <a:lstStyle/>
        <a:p>
          <a:endParaRPr lang="en-US"/>
        </a:p>
      </dgm:t>
    </dgm:pt>
    <dgm:pt modelId="{C6F024E9-2CBF-4738-85C8-1520C3F7A5EE}" type="sibTrans" cxnId="{E21D8D09-54DB-45B1-96B3-0626FC33BF1D}">
      <dgm:prSet/>
      <dgm:spPr/>
      <dgm:t>
        <a:bodyPr/>
        <a:lstStyle/>
        <a:p>
          <a:endParaRPr lang="en-US"/>
        </a:p>
      </dgm:t>
    </dgm:pt>
    <dgm:pt modelId="{CF57E066-016B-43D1-8420-74EC994234A1}">
      <dgm:prSet/>
      <dgm:spPr/>
      <dgm:t>
        <a:bodyPr/>
        <a:lstStyle/>
        <a:p>
          <a:r>
            <a:rPr lang="en-US"/>
            <a:t>Switched Multimegabit Data Service </a:t>
          </a:r>
        </a:p>
      </dgm:t>
    </dgm:pt>
    <dgm:pt modelId="{C001854E-3CBC-418C-9576-909C9C857088}" type="parTrans" cxnId="{E4F5355E-5DCA-446B-9F1F-3A05DBC6C8FD}">
      <dgm:prSet/>
      <dgm:spPr/>
      <dgm:t>
        <a:bodyPr/>
        <a:lstStyle/>
        <a:p>
          <a:endParaRPr lang="en-US"/>
        </a:p>
      </dgm:t>
    </dgm:pt>
    <dgm:pt modelId="{CD6E3A60-D23E-40A5-AE1F-483FF35429A5}" type="sibTrans" cxnId="{E4F5355E-5DCA-446B-9F1F-3A05DBC6C8FD}">
      <dgm:prSet/>
      <dgm:spPr/>
      <dgm:t>
        <a:bodyPr/>
        <a:lstStyle/>
        <a:p>
          <a:endParaRPr lang="en-US"/>
        </a:p>
      </dgm:t>
    </dgm:pt>
    <dgm:pt modelId="{6B10A163-1121-42C0-B993-9566599460B1}">
      <dgm:prSet/>
      <dgm:spPr/>
      <dgm:t>
        <a:bodyPr/>
        <a:lstStyle/>
        <a:p>
          <a:r>
            <a:rPr lang="en-US"/>
            <a:t>Trunk Level, T1, T2, etc.</a:t>
          </a:r>
        </a:p>
      </dgm:t>
    </dgm:pt>
    <dgm:pt modelId="{02CD63E2-4484-4071-941D-136ADBC2FEAE}" type="parTrans" cxnId="{B9281CEA-D24D-4F7E-A89D-3BFE57B7C9A1}">
      <dgm:prSet/>
      <dgm:spPr/>
      <dgm:t>
        <a:bodyPr/>
        <a:lstStyle/>
        <a:p>
          <a:endParaRPr lang="en-US"/>
        </a:p>
      </dgm:t>
    </dgm:pt>
    <dgm:pt modelId="{8AC970E0-8C0C-4649-AFC3-87C6C92AF8C2}" type="sibTrans" cxnId="{B9281CEA-D24D-4F7E-A89D-3BFE57B7C9A1}">
      <dgm:prSet/>
      <dgm:spPr/>
      <dgm:t>
        <a:bodyPr/>
        <a:lstStyle/>
        <a:p>
          <a:endParaRPr lang="en-US"/>
        </a:p>
      </dgm:t>
    </dgm:pt>
    <dgm:pt modelId="{0CAD7DF5-261C-45A0-A101-AB563CA95C66}">
      <dgm:prSet/>
      <dgm:spPr/>
      <dgm:t>
        <a:bodyPr/>
        <a:lstStyle/>
        <a:p>
          <a:r>
            <a:rPr lang="en-US"/>
            <a:t>Wide Area Network (WAN)¹</a:t>
          </a:r>
        </a:p>
      </dgm:t>
    </dgm:pt>
    <dgm:pt modelId="{94D6A5C1-683B-4F7C-8E11-CEBFFFBEF0ED}" type="parTrans" cxnId="{8394C9F8-5EDE-498A-8C89-20873387D393}">
      <dgm:prSet/>
      <dgm:spPr/>
      <dgm:t>
        <a:bodyPr/>
        <a:lstStyle/>
        <a:p>
          <a:endParaRPr lang="en-US"/>
        </a:p>
      </dgm:t>
    </dgm:pt>
    <dgm:pt modelId="{33933E54-0AE8-4F66-B42C-DCAEF64983C4}" type="sibTrans" cxnId="{8394C9F8-5EDE-498A-8C89-20873387D393}">
      <dgm:prSet/>
      <dgm:spPr/>
      <dgm:t>
        <a:bodyPr/>
        <a:lstStyle/>
        <a:p>
          <a:endParaRPr lang="en-US"/>
        </a:p>
      </dgm:t>
    </dgm:pt>
    <dgm:pt modelId="{E1980DAD-AA63-4CF0-B279-F0A64D02BF29}" type="pres">
      <dgm:prSet presAssocID="{334A6EC3-FB1D-481B-A498-DE1B32E8F71A}" presName="vert0" presStyleCnt="0">
        <dgm:presLayoutVars>
          <dgm:dir/>
          <dgm:animOne val="branch"/>
          <dgm:animLvl val="lvl"/>
        </dgm:presLayoutVars>
      </dgm:prSet>
      <dgm:spPr/>
    </dgm:pt>
    <dgm:pt modelId="{97436E2A-B222-4894-AB10-FE23E2478BE8}" type="pres">
      <dgm:prSet presAssocID="{1A1668D0-7E86-4BA6-B314-88CFE52EBDA1}" presName="thickLine" presStyleLbl="alignNode1" presStyleIdx="0" presStyleCnt="9"/>
      <dgm:spPr/>
    </dgm:pt>
    <dgm:pt modelId="{629A9D0B-A406-413E-8F5C-6D648AA4B6C7}" type="pres">
      <dgm:prSet presAssocID="{1A1668D0-7E86-4BA6-B314-88CFE52EBDA1}" presName="horz1" presStyleCnt="0"/>
      <dgm:spPr/>
    </dgm:pt>
    <dgm:pt modelId="{8BBF1D21-AD60-4894-B1DC-B672888A4470}" type="pres">
      <dgm:prSet presAssocID="{1A1668D0-7E86-4BA6-B314-88CFE52EBDA1}" presName="tx1" presStyleLbl="revTx" presStyleIdx="0" presStyleCnt="9"/>
      <dgm:spPr/>
    </dgm:pt>
    <dgm:pt modelId="{88651F64-3CB6-4564-99B6-CE21519B3EBE}" type="pres">
      <dgm:prSet presAssocID="{1A1668D0-7E86-4BA6-B314-88CFE52EBDA1}" presName="vert1" presStyleCnt="0"/>
      <dgm:spPr/>
    </dgm:pt>
    <dgm:pt modelId="{B61FD544-7EE2-44AC-A62E-3FE6932DCF1D}" type="pres">
      <dgm:prSet presAssocID="{FCDE4F58-E625-4DD8-B583-46A5120834CC}" presName="thickLine" presStyleLbl="alignNode1" presStyleIdx="1" presStyleCnt="9"/>
      <dgm:spPr/>
    </dgm:pt>
    <dgm:pt modelId="{4400427D-E4D9-4828-8A34-3DBBC68D930B}" type="pres">
      <dgm:prSet presAssocID="{FCDE4F58-E625-4DD8-B583-46A5120834CC}" presName="horz1" presStyleCnt="0"/>
      <dgm:spPr/>
    </dgm:pt>
    <dgm:pt modelId="{BC2A9B17-36EB-4F7C-969C-F542E3EB29CB}" type="pres">
      <dgm:prSet presAssocID="{FCDE4F58-E625-4DD8-B583-46A5120834CC}" presName="tx1" presStyleLbl="revTx" presStyleIdx="1" presStyleCnt="9"/>
      <dgm:spPr/>
    </dgm:pt>
    <dgm:pt modelId="{4D781255-13AD-4656-BC32-2C83A10D128E}" type="pres">
      <dgm:prSet presAssocID="{FCDE4F58-E625-4DD8-B583-46A5120834CC}" presName="vert1" presStyleCnt="0"/>
      <dgm:spPr/>
    </dgm:pt>
    <dgm:pt modelId="{D9DE71EA-A2D0-4B7E-A617-682E6F031972}" type="pres">
      <dgm:prSet presAssocID="{01F5D132-34B7-4727-AB45-910261B225D6}" presName="thickLine" presStyleLbl="alignNode1" presStyleIdx="2" presStyleCnt="9"/>
      <dgm:spPr/>
    </dgm:pt>
    <dgm:pt modelId="{A0F5E8B5-A5D5-4534-9440-A542277FDFF9}" type="pres">
      <dgm:prSet presAssocID="{01F5D132-34B7-4727-AB45-910261B225D6}" presName="horz1" presStyleCnt="0"/>
      <dgm:spPr/>
    </dgm:pt>
    <dgm:pt modelId="{652FAD7B-5447-4FEA-8BA6-BD2E142A407B}" type="pres">
      <dgm:prSet presAssocID="{01F5D132-34B7-4727-AB45-910261B225D6}" presName="tx1" presStyleLbl="revTx" presStyleIdx="2" presStyleCnt="9"/>
      <dgm:spPr/>
    </dgm:pt>
    <dgm:pt modelId="{644831F3-F92C-4DF0-861E-49B109E8A837}" type="pres">
      <dgm:prSet presAssocID="{01F5D132-34B7-4727-AB45-910261B225D6}" presName="vert1" presStyleCnt="0"/>
      <dgm:spPr/>
    </dgm:pt>
    <dgm:pt modelId="{326F716C-1BF2-4FAE-A580-649D79B2510D}" type="pres">
      <dgm:prSet presAssocID="{059FF233-DF0E-4FD6-B300-79319654F8E2}" presName="thickLine" presStyleLbl="alignNode1" presStyleIdx="3" presStyleCnt="9"/>
      <dgm:spPr/>
    </dgm:pt>
    <dgm:pt modelId="{0D7B4938-37FB-4D26-9EEB-848DF10ACA3D}" type="pres">
      <dgm:prSet presAssocID="{059FF233-DF0E-4FD6-B300-79319654F8E2}" presName="horz1" presStyleCnt="0"/>
      <dgm:spPr/>
    </dgm:pt>
    <dgm:pt modelId="{D2B559C1-6DB0-4ACD-91A9-36EBE1D7185F}" type="pres">
      <dgm:prSet presAssocID="{059FF233-DF0E-4FD6-B300-79319654F8E2}" presName="tx1" presStyleLbl="revTx" presStyleIdx="3" presStyleCnt="9"/>
      <dgm:spPr/>
    </dgm:pt>
    <dgm:pt modelId="{B48E0120-39F2-4979-BE3E-CA41C17CB1C4}" type="pres">
      <dgm:prSet presAssocID="{059FF233-DF0E-4FD6-B300-79319654F8E2}" presName="vert1" presStyleCnt="0"/>
      <dgm:spPr/>
    </dgm:pt>
    <dgm:pt modelId="{46486193-1B36-4175-84C8-15610B993876}" type="pres">
      <dgm:prSet presAssocID="{75A11AB6-C44E-410E-BC18-C92F74DEA780}" presName="thickLine" presStyleLbl="alignNode1" presStyleIdx="4" presStyleCnt="9"/>
      <dgm:spPr/>
    </dgm:pt>
    <dgm:pt modelId="{057C49AC-355B-4B9D-81F1-6BBA67E69F8B}" type="pres">
      <dgm:prSet presAssocID="{75A11AB6-C44E-410E-BC18-C92F74DEA780}" presName="horz1" presStyleCnt="0"/>
      <dgm:spPr/>
    </dgm:pt>
    <dgm:pt modelId="{87A5DF79-AE69-4913-B32A-11619EEB9473}" type="pres">
      <dgm:prSet presAssocID="{75A11AB6-C44E-410E-BC18-C92F74DEA780}" presName="tx1" presStyleLbl="revTx" presStyleIdx="4" presStyleCnt="9"/>
      <dgm:spPr/>
    </dgm:pt>
    <dgm:pt modelId="{73D7CC9A-A525-4B50-AE61-1198895F9968}" type="pres">
      <dgm:prSet presAssocID="{75A11AB6-C44E-410E-BC18-C92F74DEA780}" presName="vert1" presStyleCnt="0"/>
      <dgm:spPr/>
    </dgm:pt>
    <dgm:pt modelId="{8F8DA80A-9754-4296-9894-0230CA1A4F7D}" type="pres">
      <dgm:prSet presAssocID="{215407F6-4207-4E0D-95D3-9306B00D0B08}" presName="thickLine" presStyleLbl="alignNode1" presStyleIdx="5" presStyleCnt="9"/>
      <dgm:spPr/>
    </dgm:pt>
    <dgm:pt modelId="{5201AA8F-9446-427C-9C83-56A716F15C3D}" type="pres">
      <dgm:prSet presAssocID="{215407F6-4207-4E0D-95D3-9306B00D0B08}" presName="horz1" presStyleCnt="0"/>
      <dgm:spPr/>
    </dgm:pt>
    <dgm:pt modelId="{5B257D3A-BF05-405A-8160-3182E4C5933D}" type="pres">
      <dgm:prSet presAssocID="{215407F6-4207-4E0D-95D3-9306B00D0B08}" presName="tx1" presStyleLbl="revTx" presStyleIdx="5" presStyleCnt="9"/>
      <dgm:spPr/>
    </dgm:pt>
    <dgm:pt modelId="{B0A225D1-D42E-4AE5-B756-E9571B86EBC7}" type="pres">
      <dgm:prSet presAssocID="{215407F6-4207-4E0D-95D3-9306B00D0B08}" presName="vert1" presStyleCnt="0"/>
      <dgm:spPr/>
    </dgm:pt>
    <dgm:pt modelId="{24D4AFC1-2E05-4637-B56F-7000A7B1FE47}" type="pres">
      <dgm:prSet presAssocID="{CF57E066-016B-43D1-8420-74EC994234A1}" presName="thickLine" presStyleLbl="alignNode1" presStyleIdx="6" presStyleCnt="9"/>
      <dgm:spPr/>
    </dgm:pt>
    <dgm:pt modelId="{F8647746-3F19-4F77-9E5A-2378609F2161}" type="pres">
      <dgm:prSet presAssocID="{CF57E066-016B-43D1-8420-74EC994234A1}" presName="horz1" presStyleCnt="0"/>
      <dgm:spPr/>
    </dgm:pt>
    <dgm:pt modelId="{9A5F02F8-6BAD-46A3-98B9-17B86B8524BC}" type="pres">
      <dgm:prSet presAssocID="{CF57E066-016B-43D1-8420-74EC994234A1}" presName="tx1" presStyleLbl="revTx" presStyleIdx="6" presStyleCnt="9"/>
      <dgm:spPr/>
    </dgm:pt>
    <dgm:pt modelId="{542CFC57-8137-4F0F-AA71-F2235B8BD4BC}" type="pres">
      <dgm:prSet presAssocID="{CF57E066-016B-43D1-8420-74EC994234A1}" presName="vert1" presStyleCnt="0"/>
      <dgm:spPr/>
    </dgm:pt>
    <dgm:pt modelId="{7D04D745-B8D8-46C1-8FF8-BE7E2897692B}" type="pres">
      <dgm:prSet presAssocID="{6B10A163-1121-42C0-B993-9566599460B1}" presName="thickLine" presStyleLbl="alignNode1" presStyleIdx="7" presStyleCnt="9"/>
      <dgm:spPr/>
    </dgm:pt>
    <dgm:pt modelId="{5CB58689-8A34-40E1-A245-E38140181AB4}" type="pres">
      <dgm:prSet presAssocID="{6B10A163-1121-42C0-B993-9566599460B1}" presName="horz1" presStyleCnt="0"/>
      <dgm:spPr/>
    </dgm:pt>
    <dgm:pt modelId="{A2E373FA-2837-4665-BC70-F70D82B75F4E}" type="pres">
      <dgm:prSet presAssocID="{6B10A163-1121-42C0-B993-9566599460B1}" presName="tx1" presStyleLbl="revTx" presStyleIdx="7" presStyleCnt="9"/>
      <dgm:spPr/>
    </dgm:pt>
    <dgm:pt modelId="{E493FF08-AED2-4E7A-BB8C-9F16932F6E1F}" type="pres">
      <dgm:prSet presAssocID="{6B10A163-1121-42C0-B993-9566599460B1}" presName="vert1" presStyleCnt="0"/>
      <dgm:spPr/>
    </dgm:pt>
    <dgm:pt modelId="{9808BA1F-0FFF-423C-B040-925DD764FC50}" type="pres">
      <dgm:prSet presAssocID="{0CAD7DF5-261C-45A0-A101-AB563CA95C66}" presName="thickLine" presStyleLbl="alignNode1" presStyleIdx="8" presStyleCnt="9"/>
      <dgm:spPr/>
    </dgm:pt>
    <dgm:pt modelId="{2F02A02D-FC9C-43BC-A0DD-FCC619FC181A}" type="pres">
      <dgm:prSet presAssocID="{0CAD7DF5-261C-45A0-A101-AB563CA95C66}" presName="horz1" presStyleCnt="0"/>
      <dgm:spPr/>
    </dgm:pt>
    <dgm:pt modelId="{58C90EF2-FC97-4632-AD47-C99CC344D025}" type="pres">
      <dgm:prSet presAssocID="{0CAD7DF5-261C-45A0-A101-AB563CA95C66}" presName="tx1" presStyleLbl="revTx" presStyleIdx="8" presStyleCnt="9"/>
      <dgm:spPr/>
    </dgm:pt>
    <dgm:pt modelId="{9436EB93-B285-4418-B2AB-0E91ED51BDB8}" type="pres">
      <dgm:prSet presAssocID="{0CAD7DF5-261C-45A0-A101-AB563CA95C66}" presName="vert1" presStyleCnt="0"/>
      <dgm:spPr/>
    </dgm:pt>
  </dgm:ptLst>
  <dgm:cxnLst>
    <dgm:cxn modelId="{D9B73708-F5AF-4804-AF66-999E40BF334A}" srcId="{334A6EC3-FB1D-481B-A498-DE1B32E8F71A}" destId="{75A11AB6-C44E-410E-BC18-C92F74DEA780}" srcOrd="4" destOrd="0" parTransId="{F506DB35-FBAE-41C3-BFB4-C74B687CE263}" sibTransId="{5E8B9C15-400B-4DE7-8232-8D1D522BBD97}"/>
    <dgm:cxn modelId="{E21D8D09-54DB-45B1-96B3-0626FC33BF1D}" srcId="{334A6EC3-FB1D-481B-A498-DE1B32E8F71A}" destId="{215407F6-4207-4E0D-95D3-9306B00D0B08}" srcOrd="5" destOrd="0" parTransId="{DDC97283-D42E-42C1-BE61-B1952EEB9DB4}" sibTransId="{C6F024E9-2CBF-4738-85C8-1520C3F7A5EE}"/>
    <dgm:cxn modelId="{B30DE00B-1627-49EA-9417-FD5CE44C5133}" type="presOf" srcId="{FCDE4F58-E625-4DD8-B583-46A5120834CC}" destId="{BC2A9B17-36EB-4F7C-969C-F542E3EB29CB}" srcOrd="0" destOrd="0" presId="urn:microsoft.com/office/officeart/2008/layout/LinedList"/>
    <dgm:cxn modelId="{AF79600D-23D1-4AFF-9BEB-6EDBB512389F}" type="presOf" srcId="{CF57E066-016B-43D1-8420-74EC994234A1}" destId="{9A5F02F8-6BAD-46A3-98B9-17B86B8524BC}" srcOrd="0" destOrd="0" presId="urn:microsoft.com/office/officeart/2008/layout/LinedList"/>
    <dgm:cxn modelId="{0691D60D-EA4E-4932-B062-9B7E5AEF7A31}" type="presOf" srcId="{1A1668D0-7E86-4BA6-B314-88CFE52EBDA1}" destId="{8BBF1D21-AD60-4894-B1DC-B672888A4470}" srcOrd="0" destOrd="0" presId="urn:microsoft.com/office/officeart/2008/layout/LinedList"/>
    <dgm:cxn modelId="{4EF99C2B-4211-41D7-9760-55073CF25C4C}" type="presOf" srcId="{334A6EC3-FB1D-481B-A498-DE1B32E8F71A}" destId="{E1980DAD-AA63-4CF0-B279-F0A64D02BF29}" srcOrd="0" destOrd="0" presId="urn:microsoft.com/office/officeart/2008/layout/LinedList"/>
    <dgm:cxn modelId="{A7A44C35-A873-4E1D-A5F5-BE242910BF19}" type="presOf" srcId="{75A11AB6-C44E-410E-BC18-C92F74DEA780}" destId="{87A5DF79-AE69-4913-B32A-11619EEB9473}" srcOrd="0" destOrd="0" presId="urn:microsoft.com/office/officeart/2008/layout/LinedList"/>
    <dgm:cxn modelId="{E4F5355E-5DCA-446B-9F1F-3A05DBC6C8FD}" srcId="{334A6EC3-FB1D-481B-A498-DE1B32E8F71A}" destId="{CF57E066-016B-43D1-8420-74EC994234A1}" srcOrd="6" destOrd="0" parTransId="{C001854E-3CBC-418C-9576-909C9C857088}" sibTransId="{CD6E3A60-D23E-40A5-AE1F-483FF35429A5}"/>
    <dgm:cxn modelId="{9D854C4A-9C52-4064-A0E8-264047403B14}" type="presOf" srcId="{0CAD7DF5-261C-45A0-A101-AB563CA95C66}" destId="{58C90EF2-FC97-4632-AD47-C99CC344D025}" srcOrd="0" destOrd="0" presId="urn:microsoft.com/office/officeart/2008/layout/LinedList"/>
    <dgm:cxn modelId="{8D740071-4EB3-4921-A3CA-AA594ED9F0D0}" type="presOf" srcId="{059FF233-DF0E-4FD6-B300-79319654F8E2}" destId="{D2B559C1-6DB0-4ACD-91A9-36EBE1D7185F}" srcOrd="0" destOrd="0" presId="urn:microsoft.com/office/officeart/2008/layout/LinedList"/>
    <dgm:cxn modelId="{23F4E2A6-15C5-473E-BBC0-254EF6F94A7C}" srcId="{334A6EC3-FB1D-481B-A498-DE1B32E8F71A}" destId="{1A1668D0-7E86-4BA6-B314-88CFE52EBDA1}" srcOrd="0" destOrd="0" parTransId="{073B8D87-1EB4-45C2-B636-89D3CE9CEF36}" sibTransId="{E46ED691-5F02-4DA5-BE85-ADB9D1BFFC87}"/>
    <dgm:cxn modelId="{5994C3AE-4E26-4B3F-A52D-3FEDE8BFC0E0}" type="presOf" srcId="{6B10A163-1121-42C0-B993-9566599460B1}" destId="{A2E373FA-2837-4665-BC70-F70D82B75F4E}" srcOrd="0" destOrd="0" presId="urn:microsoft.com/office/officeart/2008/layout/LinedList"/>
    <dgm:cxn modelId="{F6467DBB-056E-4FB4-B2E1-C40BD63D2ED0}" srcId="{334A6EC3-FB1D-481B-A498-DE1B32E8F71A}" destId="{FCDE4F58-E625-4DD8-B583-46A5120834CC}" srcOrd="1" destOrd="0" parTransId="{C140BE49-F25B-4540-B3B3-38B3490A2434}" sibTransId="{D76ACB4D-7F76-421C-A795-E0491944AE83}"/>
    <dgm:cxn modelId="{810CCCC8-EBDD-48A2-A751-3B4AF8DF8DFC}" srcId="{334A6EC3-FB1D-481B-A498-DE1B32E8F71A}" destId="{01F5D132-34B7-4727-AB45-910261B225D6}" srcOrd="2" destOrd="0" parTransId="{64CE65F6-5D92-44F0-9472-170527525802}" sibTransId="{851C1863-F176-48C9-9F1E-F672163F8FA0}"/>
    <dgm:cxn modelId="{34BE7EC9-159B-4DF2-BD1B-3C2949571AAF}" srcId="{334A6EC3-FB1D-481B-A498-DE1B32E8F71A}" destId="{059FF233-DF0E-4FD6-B300-79319654F8E2}" srcOrd="3" destOrd="0" parTransId="{D10A2AB5-F85D-4D77-A616-186AE3F2F39A}" sibTransId="{2D1E326D-93ED-469B-B250-BF444C64B43B}"/>
    <dgm:cxn modelId="{95DC7BD6-EB87-42AB-981A-9A1136783AB5}" type="presOf" srcId="{01F5D132-34B7-4727-AB45-910261B225D6}" destId="{652FAD7B-5447-4FEA-8BA6-BD2E142A407B}" srcOrd="0" destOrd="0" presId="urn:microsoft.com/office/officeart/2008/layout/LinedList"/>
    <dgm:cxn modelId="{B9281CEA-D24D-4F7E-A89D-3BFE57B7C9A1}" srcId="{334A6EC3-FB1D-481B-A498-DE1B32E8F71A}" destId="{6B10A163-1121-42C0-B993-9566599460B1}" srcOrd="7" destOrd="0" parTransId="{02CD63E2-4484-4071-941D-136ADBC2FEAE}" sibTransId="{8AC970E0-8C0C-4649-AFC3-87C6C92AF8C2}"/>
    <dgm:cxn modelId="{4B0C59F7-30FE-45DC-A1EC-63F6E168AC54}" type="presOf" srcId="{215407F6-4207-4E0D-95D3-9306B00D0B08}" destId="{5B257D3A-BF05-405A-8160-3182E4C5933D}" srcOrd="0" destOrd="0" presId="urn:microsoft.com/office/officeart/2008/layout/LinedList"/>
    <dgm:cxn modelId="{8394C9F8-5EDE-498A-8C89-20873387D393}" srcId="{334A6EC3-FB1D-481B-A498-DE1B32E8F71A}" destId="{0CAD7DF5-261C-45A0-A101-AB563CA95C66}" srcOrd="8" destOrd="0" parTransId="{94D6A5C1-683B-4F7C-8E11-CEBFFFBEF0ED}" sibTransId="{33933E54-0AE8-4F66-B42C-DCAEF64983C4}"/>
    <dgm:cxn modelId="{1AB034B4-5657-4403-96B8-025515C5BCEB}" type="presParOf" srcId="{E1980DAD-AA63-4CF0-B279-F0A64D02BF29}" destId="{97436E2A-B222-4894-AB10-FE23E2478BE8}" srcOrd="0" destOrd="0" presId="urn:microsoft.com/office/officeart/2008/layout/LinedList"/>
    <dgm:cxn modelId="{F7A245C9-8BB7-4B2A-A397-53C556F6FF97}" type="presParOf" srcId="{E1980DAD-AA63-4CF0-B279-F0A64D02BF29}" destId="{629A9D0B-A406-413E-8F5C-6D648AA4B6C7}" srcOrd="1" destOrd="0" presId="urn:microsoft.com/office/officeart/2008/layout/LinedList"/>
    <dgm:cxn modelId="{384BFB6D-A0C0-461B-852F-5E97BC0D81A1}" type="presParOf" srcId="{629A9D0B-A406-413E-8F5C-6D648AA4B6C7}" destId="{8BBF1D21-AD60-4894-B1DC-B672888A4470}" srcOrd="0" destOrd="0" presId="urn:microsoft.com/office/officeart/2008/layout/LinedList"/>
    <dgm:cxn modelId="{E03DF377-50E1-426D-AB08-521798A9020D}" type="presParOf" srcId="{629A9D0B-A406-413E-8F5C-6D648AA4B6C7}" destId="{88651F64-3CB6-4564-99B6-CE21519B3EBE}" srcOrd="1" destOrd="0" presId="urn:microsoft.com/office/officeart/2008/layout/LinedList"/>
    <dgm:cxn modelId="{8764123D-FF6C-4DBC-92F0-BCE256F32052}" type="presParOf" srcId="{E1980DAD-AA63-4CF0-B279-F0A64D02BF29}" destId="{B61FD544-7EE2-44AC-A62E-3FE6932DCF1D}" srcOrd="2" destOrd="0" presId="urn:microsoft.com/office/officeart/2008/layout/LinedList"/>
    <dgm:cxn modelId="{E2559CF3-1BA7-47EE-B1D7-3A215C9A0B01}" type="presParOf" srcId="{E1980DAD-AA63-4CF0-B279-F0A64D02BF29}" destId="{4400427D-E4D9-4828-8A34-3DBBC68D930B}" srcOrd="3" destOrd="0" presId="urn:microsoft.com/office/officeart/2008/layout/LinedList"/>
    <dgm:cxn modelId="{73F9153B-B042-4D5F-AA53-E474ACB48802}" type="presParOf" srcId="{4400427D-E4D9-4828-8A34-3DBBC68D930B}" destId="{BC2A9B17-36EB-4F7C-969C-F542E3EB29CB}" srcOrd="0" destOrd="0" presId="urn:microsoft.com/office/officeart/2008/layout/LinedList"/>
    <dgm:cxn modelId="{58DD1BA6-8F47-4925-A333-5239D0C6603C}" type="presParOf" srcId="{4400427D-E4D9-4828-8A34-3DBBC68D930B}" destId="{4D781255-13AD-4656-BC32-2C83A10D128E}" srcOrd="1" destOrd="0" presId="urn:microsoft.com/office/officeart/2008/layout/LinedList"/>
    <dgm:cxn modelId="{92FB9FE3-5072-4FF3-99B7-50C4B46B8A48}" type="presParOf" srcId="{E1980DAD-AA63-4CF0-B279-F0A64D02BF29}" destId="{D9DE71EA-A2D0-4B7E-A617-682E6F031972}" srcOrd="4" destOrd="0" presId="urn:microsoft.com/office/officeart/2008/layout/LinedList"/>
    <dgm:cxn modelId="{C020B078-A8F6-46F5-B790-E6AEAC9F39B3}" type="presParOf" srcId="{E1980DAD-AA63-4CF0-B279-F0A64D02BF29}" destId="{A0F5E8B5-A5D5-4534-9440-A542277FDFF9}" srcOrd="5" destOrd="0" presId="urn:microsoft.com/office/officeart/2008/layout/LinedList"/>
    <dgm:cxn modelId="{CD41BC40-1C3E-4D4E-A413-7F8CCA7C2DDB}" type="presParOf" srcId="{A0F5E8B5-A5D5-4534-9440-A542277FDFF9}" destId="{652FAD7B-5447-4FEA-8BA6-BD2E142A407B}" srcOrd="0" destOrd="0" presId="urn:microsoft.com/office/officeart/2008/layout/LinedList"/>
    <dgm:cxn modelId="{DC72C505-58FE-4A79-A750-34C87E244EA7}" type="presParOf" srcId="{A0F5E8B5-A5D5-4534-9440-A542277FDFF9}" destId="{644831F3-F92C-4DF0-861E-49B109E8A837}" srcOrd="1" destOrd="0" presId="urn:microsoft.com/office/officeart/2008/layout/LinedList"/>
    <dgm:cxn modelId="{596A32D9-86AF-4E84-BC8F-1A3D83B79A7E}" type="presParOf" srcId="{E1980DAD-AA63-4CF0-B279-F0A64D02BF29}" destId="{326F716C-1BF2-4FAE-A580-649D79B2510D}" srcOrd="6" destOrd="0" presId="urn:microsoft.com/office/officeart/2008/layout/LinedList"/>
    <dgm:cxn modelId="{23811C79-1797-4D9D-872F-C1D710842868}" type="presParOf" srcId="{E1980DAD-AA63-4CF0-B279-F0A64D02BF29}" destId="{0D7B4938-37FB-4D26-9EEB-848DF10ACA3D}" srcOrd="7" destOrd="0" presId="urn:microsoft.com/office/officeart/2008/layout/LinedList"/>
    <dgm:cxn modelId="{6E1B6460-C050-4D59-998D-6469253AF015}" type="presParOf" srcId="{0D7B4938-37FB-4D26-9EEB-848DF10ACA3D}" destId="{D2B559C1-6DB0-4ACD-91A9-36EBE1D7185F}" srcOrd="0" destOrd="0" presId="urn:microsoft.com/office/officeart/2008/layout/LinedList"/>
    <dgm:cxn modelId="{D727458D-0173-4DD7-B291-0691CE3BCB02}" type="presParOf" srcId="{0D7B4938-37FB-4D26-9EEB-848DF10ACA3D}" destId="{B48E0120-39F2-4979-BE3E-CA41C17CB1C4}" srcOrd="1" destOrd="0" presId="urn:microsoft.com/office/officeart/2008/layout/LinedList"/>
    <dgm:cxn modelId="{80A87931-2217-4464-AF1E-C113DC3DC777}" type="presParOf" srcId="{E1980DAD-AA63-4CF0-B279-F0A64D02BF29}" destId="{46486193-1B36-4175-84C8-15610B993876}" srcOrd="8" destOrd="0" presId="urn:microsoft.com/office/officeart/2008/layout/LinedList"/>
    <dgm:cxn modelId="{F12C0F99-248A-4271-ACE9-8BFE2D24501E}" type="presParOf" srcId="{E1980DAD-AA63-4CF0-B279-F0A64D02BF29}" destId="{057C49AC-355B-4B9D-81F1-6BBA67E69F8B}" srcOrd="9" destOrd="0" presId="urn:microsoft.com/office/officeart/2008/layout/LinedList"/>
    <dgm:cxn modelId="{60E0A9E5-E28D-40B4-B50B-9D894D866BC4}" type="presParOf" srcId="{057C49AC-355B-4B9D-81F1-6BBA67E69F8B}" destId="{87A5DF79-AE69-4913-B32A-11619EEB9473}" srcOrd="0" destOrd="0" presId="urn:microsoft.com/office/officeart/2008/layout/LinedList"/>
    <dgm:cxn modelId="{E8944381-5289-4101-AE91-1EF2C19D688E}" type="presParOf" srcId="{057C49AC-355B-4B9D-81F1-6BBA67E69F8B}" destId="{73D7CC9A-A525-4B50-AE61-1198895F9968}" srcOrd="1" destOrd="0" presId="urn:microsoft.com/office/officeart/2008/layout/LinedList"/>
    <dgm:cxn modelId="{2297C4C3-E11C-49EC-B40A-1C30DDC1B513}" type="presParOf" srcId="{E1980DAD-AA63-4CF0-B279-F0A64D02BF29}" destId="{8F8DA80A-9754-4296-9894-0230CA1A4F7D}" srcOrd="10" destOrd="0" presId="urn:microsoft.com/office/officeart/2008/layout/LinedList"/>
    <dgm:cxn modelId="{7BC3D470-3E3F-47DA-B284-B56F1A04DA42}" type="presParOf" srcId="{E1980DAD-AA63-4CF0-B279-F0A64D02BF29}" destId="{5201AA8F-9446-427C-9C83-56A716F15C3D}" srcOrd="11" destOrd="0" presId="urn:microsoft.com/office/officeart/2008/layout/LinedList"/>
    <dgm:cxn modelId="{A04D310B-677D-405E-A164-7947677611FA}" type="presParOf" srcId="{5201AA8F-9446-427C-9C83-56A716F15C3D}" destId="{5B257D3A-BF05-405A-8160-3182E4C5933D}" srcOrd="0" destOrd="0" presId="urn:microsoft.com/office/officeart/2008/layout/LinedList"/>
    <dgm:cxn modelId="{AE704190-EB47-432B-93BA-50C70871AA51}" type="presParOf" srcId="{5201AA8F-9446-427C-9C83-56A716F15C3D}" destId="{B0A225D1-D42E-4AE5-B756-E9571B86EBC7}" srcOrd="1" destOrd="0" presId="urn:microsoft.com/office/officeart/2008/layout/LinedList"/>
    <dgm:cxn modelId="{FBCD7323-4BA2-4E02-9ED9-843C1AB46649}" type="presParOf" srcId="{E1980DAD-AA63-4CF0-B279-F0A64D02BF29}" destId="{24D4AFC1-2E05-4637-B56F-7000A7B1FE47}" srcOrd="12" destOrd="0" presId="urn:microsoft.com/office/officeart/2008/layout/LinedList"/>
    <dgm:cxn modelId="{F7F9F146-CF74-4298-9694-D593A760C277}" type="presParOf" srcId="{E1980DAD-AA63-4CF0-B279-F0A64D02BF29}" destId="{F8647746-3F19-4F77-9E5A-2378609F2161}" srcOrd="13" destOrd="0" presId="urn:microsoft.com/office/officeart/2008/layout/LinedList"/>
    <dgm:cxn modelId="{EB504EF0-81DA-47D4-835B-2626DEC4F3F6}" type="presParOf" srcId="{F8647746-3F19-4F77-9E5A-2378609F2161}" destId="{9A5F02F8-6BAD-46A3-98B9-17B86B8524BC}" srcOrd="0" destOrd="0" presId="urn:microsoft.com/office/officeart/2008/layout/LinedList"/>
    <dgm:cxn modelId="{29D49851-5337-4423-92A3-E0095678BA59}" type="presParOf" srcId="{F8647746-3F19-4F77-9E5A-2378609F2161}" destId="{542CFC57-8137-4F0F-AA71-F2235B8BD4BC}" srcOrd="1" destOrd="0" presId="urn:microsoft.com/office/officeart/2008/layout/LinedList"/>
    <dgm:cxn modelId="{3C62EE76-82AA-4970-8901-6C21CEBB6BD9}" type="presParOf" srcId="{E1980DAD-AA63-4CF0-B279-F0A64D02BF29}" destId="{7D04D745-B8D8-46C1-8FF8-BE7E2897692B}" srcOrd="14" destOrd="0" presId="urn:microsoft.com/office/officeart/2008/layout/LinedList"/>
    <dgm:cxn modelId="{6AF01CD6-F21E-4228-8F1F-7EF2422B0C6E}" type="presParOf" srcId="{E1980DAD-AA63-4CF0-B279-F0A64D02BF29}" destId="{5CB58689-8A34-40E1-A245-E38140181AB4}" srcOrd="15" destOrd="0" presId="urn:microsoft.com/office/officeart/2008/layout/LinedList"/>
    <dgm:cxn modelId="{04BC17FB-C292-4143-9BC8-1D98BE5EA50F}" type="presParOf" srcId="{5CB58689-8A34-40E1-A245-E38140181AB4}" destId="{A2E373FA-2837-4665-BC70-F70D82B75F4E}" srcOrd="0" destOrd="0" presId="urn:microsoft.com/office/officeart/2008/layout/LinedList"/>
    <dgm:cxn modelId="{C6A5A6C0-5F4B-46E4-A54C-3A4F0F1B93BB}" type="presParOf" srcId="{5CB58689-8A34-40E1-A245-E38140181AB4}" destId="{E493FF08-AED2-4E7A-BB8C-9F16932F6E1F}" srcOrd="1" destOrd="0" presId="urn:microsoft.com/office/officeart/2008/layout/LinedList"/>
    <dgm:cxn modelId="{ED63FCD2-A312-4B7A-A058-48ECA670B3DA}" type="presParOf" srcId="{E1980DAD-AA63-4CF0-B279-F0A64D02BF29}" destId="{9808BA1F-0FFF-423C-B040-925DD764FC50}" srcOrd="16" destOrd="0" presId="urn:microsoft.com/office/officeart/2008/layout/LinedList"/>
    <dgm:cxn modelId="{08577A44-F80F-468C-8396-932D8C620F21}" type="presParOf" srcId="{E1980DAD-AA63-4CF0-B279-F0A64D02BF29}" destId="{2F02A02D-FC9C-43BC-A0DD-FCC619FC181A}" srcOrd="17" destOrd="0" presId="urn:microsoft.com/office/officeart/2008/layout/LinedList"/>
    <dgm:cxn modelId="{D24A577F-83A9-4725-9D41-AE1F397CD04E}" type="presParOf" srcId="{2F02A02D-FC9C-43BC-A0DD-FCC619FC181A}" destId="{58C90EF2-FC97-4632-AD47-C99CC344D025}" srcOrd="0" destOrd="0" presId="urn:microsoft.com/office/officeart/2008/layout/LinedList"/>
    <dgm:cxn modelId="{C6B6627E-9EB5-4D70-8435-ED014BAF1547}" type="presParOf" srcId="{2F02A02D-FC9C-43BC-A0DD-FCC619FC181A}" destId="{9436EB93-B285-4418-B2AB-0E91ED51BDB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8D13E-F95D-4A31-BB47-C6A9FAC7DFBB}">
      <dsp:nvSpPr>
        <dsp:cNvPr id="0" name=""/>
        <dsp:cNvSpPr/>
      </dsp:nvSpPr>
      <dsp:spPr>
        <a:xfrm>
          <a:off x="0" y="277748"/>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2B73B69-B9A0-4952-B0AE-6FD58821F8DC}">
      <dsp:nvSpPr>
        <dsp:cNvPr id="0" name=""/>
        <dsp:cNvSpPr/>
      </dsp:nvSpPr>
      <dsp:spPr>
        <a:xfrm>
          <a:off x="269668" y="41588"/>
          <a:ext cx="3775352"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711200">
            <a:lnSpc>
              <a:spcPct val="90000"/>
            </a:lnSpc>
            <a:spcBef>
              <a:spcPct val="0"/>
            </a:spcBef>
            <a:spcAft>
              <a:spcPct val="35000"/>
            </a:spcAft>
            <a:buNone/>
          </a:pPr>
          <a:r>
            <a:rPr lang="en-US" sz="1600" kern="1200"/>
            <a:t>CTF Overview</a:t>
          </a:r>
        </a:p>
      </dsp:txBody>
      <dsp:txXfrm>
        <a:off x="292725" y="64645"/>
        <a:ext cx="3729238" cy="426206"/>
      </dsp:txXfrm>
    </dsp:sp>
    <dsp:sp modelId="{27399F75-352F-4FFD-BB2B-DEE67349D94B}">
      <dsp:nvSpPr>
        <dsp:cNvPr id="0" name=""/>
        <dsp:cNvSpPr/>
      </dsp:nvSpPr>
      <dsp:spPr>
        <a:xfrm>
          <a:off x="0" y="1003508"/>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4357C1D-2154-4185-8EC6-5584B7233624}">
      <dsp:nvSpPr>
        <dsp:cNvPr id="0" name=""/>
        <dsp:cNvSpPr/>
      </dsp:nvSpPr>
      <dsp:spPr>
        <a:xfrm>
          <a:off x="269668" y="767349"/>
          <a:ext cx="3775352"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711200">
            <a:lnSpc>
              <a:spcPct val="90000"/>
            </a:lnSpc>
            <a:spcBef>
              <a:spcPct val="0"/>
            </a:spcBef>
            <a:spcAft>
              <a:spcPct val="35000"/>
            </a:spcAft>
            <a:buNone/>
          </a:pPr>
          <a:r>
            <a:rPr lang="en-US" sz="1600" kern="1200"/>
            <a:t>Application Process</a:t>
          </a:r>
        </a:p>
      </dsp:txBody>
      <dsp:txXfrm>
        <a:off x="292725" y="790406"/>
        <a:ext cx="3729238" cy="426206"/>
      </dsp:txXfrm>
    </dsp:sp>
    <dsp:sp modelId="{B6E005F4-96A7-46BB-AFE6-60CDFB8C56AB}">
      <dsp:nvSpPr>
        <dsp:cNvPr id="0" name=""/>
        <dsp:cNvSpPr/>
      </dsp:nvSpPr>
      <dsp:spPr>
        <a:xfrm>
          <a:off x="0" y="1729268"/>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96879C2-D576-4C97-8EFC-38A6860C28B9}">
      <dsp:nvSpPr>
        <dsp:cNvPr id="0" name=""/>
        <dsp:cNvSpPr/>
      </dsp:nvSpPr>
      <dsp:spPr>
        <a:xfrm>
          <a:off x="269668" y="1493108"/>
          <a:ext cx="3775352"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711200">
            <a:lnSpc>
              <a:spcPct val="90000"/>
            </a:lnSpc>
            <a:spcBef>
              <a:spcPct val="0"/>
            </a:spcBef>
            <a:spcAft>
              <a:spcPct val="35000"/>
            </a:spcAft>
            <a:buNone/>
          </a:pPr>
          <a:r>
            <a:rPr lang="en-US" sz="1600" kern="1200"/>
            <a:t>Recertification Process </a:t>
          </a:r>
        </a:p>
      </dsp:txBody>
      <dsp:txXfrm>
        <a:off x="292725" y="1516165"/>
        <a:ext cx="3729238" cy="426206"/>
      </dsp:txXfrm>
    </dsp:sp>
    <dsp:sp modelId="{B98EE4F1-C411-437A-9E5B-05B06342EA95}">
      <dsp:nvSpPr>
        <dsp:cNvPr id="0" name=""/>
        <dsp:cNvSpPr/>
      </dsp:nvSpPr>
      <dsp:spPr>
        <a:xfrm>
          <a:off x="0" y="2455028"/>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7B2B0D4-8A7B-4D56-957C-F6088603A4A3}">
      <dsp:nvSpPr>
        <dsp:cNvPr id="0" name=""/>
        <dsp:cNvSpPr/>
      </dsp:nvSpPr>
      <dsp:spPr>
        <a:xfrm>
          <a:off x="269668" y="2218868"/>
          <a:ext cx="3775352"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711200">
            <a:lnSpc>
              <a:spcPct val="90000"/>
            </a:lnSpc>
            <a:spcBef>
              <a:spcPct val="0"/>
            </a:spcBef>
            <a:spcAft>
              <a:spcPct val="35000"/>
            </a:spcAft>
            <a:buNone/>
          </a:pPr>
          <a:r>
            <a:rPr lang="en-US" sz="1600" kern="1200"/>
            <a:t>Claims Process </a:t>
          </a:r>
        </a:p>
      </dsp:txBody>
      <dsp:txXfrm>
        <a:off x="292725" y="2241925"/>
        <a:ext cx="3729238" cy="426206"/>
      </dsp:txXfrm>
    </dsp:sp>
    <dsp:sp modelId="{878DA720-A8FA-4BDB-A992-40A076BE9E98}">
      <dsp:nvSpPr>
        <dsp:cNvPr id="0" name=""/>
        <dsp:cNvSpPr/>
      </dsp:nvSpPr>
      <dsp:spPr>
        <a:xfrm>
          <a:off x="0" y="3180789"/>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7A11BEC-0ACA-41FB-BE06-010FBAA7CADD}">
      <dsp:nvSpPr>
        <dsp:cNvPr id="0" name=""/>
        <dsp:cNvSpPr/>
      </dsp:nvSpPr>
      <dsp:spPr>
        <a:xfrm>
          <a:off x="269668" y="2944629"/>
          <a:ext cx="3775352"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711200">
            <a:lnSpc>
              <a:spcPct val="90000"/>
            </a:lnSpc>
            <a:spcBef>
              <a:spcPct val="0"/>
            </a:spcBef>
            <a:spcAft>
              <a:spcPct val="35000"/>
            </a:spcAft>
            <a:buNone/>
          </a:pPr>
          <a:r>
            <a:rPr lang="en-US" sz="1600" kern="1200"/>
            <a:t>Conclusion </a:t>
          </a:r>
        </a:p>
      </dsp:txBody>
      <dsp:txXfrm>
        <a:off x="292725" y="2967686"/>
        <a:ext cx="3729238" cy="426206"/>
      </dsp:txXfrm>
    </dsp:sp>
    <dsp:sp modelId="{D60C1244-A052-47FF-B799-3E4EC86A62E0}">
      <dsp:nvSpPr>
        <dsp:cNvPr id="0" name=""/>
        <dsp:cNvSpPr/>
      </dsp:nvSpPr>
      <dsp:spPr>
        <a:xfrm>
          <a:off x="0" y="3906549"/>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AA234A3-2F2F-40D6-BFAE-DD69A02BCD2E}">
      <dsp:nvSpPr>
        <dsp:cNvPr id="0" name=""/>
        <dsp:cNvSpPr/>
      </dsp:nvSpPr>
      <dsp:spPr>
        <a:xfrm>
          <a:off x="269668" y="3670389"/>
          <a:ext cx="3775352"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711200">
            <a:lnSpc>
              <a:spcPct val="90000"/>
            </a:lnSpc>
            <a:spcBef>
              <a:spcPct val="0"/>
            </a:spcBef>
            <a:spcAft>
              <a:spcPct val="35000"/>
            </a:spcAft>
            <a:buNone/>
          </a:pPr>
          <a:r>
            <a:rPr lang="en-US" sz="1600" kern="1200"/>
            <a:t>Q&amp;A Session</a:t>
          </a:r>
        </a:p>
      </dsp:txBody>
      <dsp:txXfrm>
        <a:off x="292725" y="3693446"/>
        <a:ext cx="3729238" cy="426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25A46-9054-45E6-BCFA-877151313ECA}">
      <dsp:nvSpPr>
        <dsp:cNvPr id="0" name=""/>
        <dsp:cNvSpPr/>
      </dsp:nvSpPr>
      <dsp:spPr>
        <a:xfrm>
          <a:off x="0" y="20936"/>
          <a:ext cx="5747085" cy="5405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Record retention</a:t>
          </a:r>
          <a:endParaRPr lang="en-US" sz="2200" kern="1200"/>
        </a:p>
      </dsp:txBody>
      <dsp:txXfrm>
        <a:off x="26387" y="47323"/>
        <a:ext cx="5694311" cy="487766"/>
      </dsp:txXfrm>
    </dsp:sp>
    <dsp:sp modelId="{8E5CFFF4-966C-4E43-BEC2-E7F5631A165C}">
      <dsp:nvSpPr>
        <dsp:cNvPr id="0" name=""/>
        <dsp:cNvSpPr/>
      </dsp:nvSpPr>
      <dsp:spPr>
        <a:xfrm>
          <a:off x="0" y="561476"/>
          <a:ext cx="5747085"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baseline="0"/>
            <a:t>Please keep a copy of your submitted claim sheet for future audit purposes.</a:t>
          </a:r>
          <a:endParaRPr lang="en-US" sz="1700" kern="1200"/>
        </a:p>
      </dsp:txBody>
      <dsp:txXfrm>
        <a:off x="0" y="561476"/>
        <a:ext cx="5747085" cy="535095"/>
      </dsp:txXfrm>
    </dsp:sp>
    <dsp:sp modelId="{C4591109-ADA4-41E4-A2D0-4CAA96F7FB1F}">
      <dsp:nvSpPr>
        <dsp:cNvPr id="0" name=""/>
        <dsp:cNvSpPr/>
      </dsp:nvSpPr>
      <dsp:spPr>
        <a:xfrm>
          <a:off x="0" y="1096571"/>
          <a:ext cx="5747085" cy="54054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a:t>
          </a:r>
          <a:r>
            <a:rPr lang="en-US" sz="2200" kern="1200" baseline="0"/>
            <a:t>onsistent email communication </a:t>
          </a:r>
          <a:endParaRPr lang="en-US" sz="2200" kern="1200"/>
        </a:p>
      </dsp:txBody>
      <dsp:txXfrm>
        <a:off x="26387" y="1122958"/>
        <a:ext cx="5694311" cy="487766"/>
      </dsp:txXfrm>
    </dsp:sp>
    <dsp:sp modelId="{84081E74-63CC-4EB1-9926-5389E4374847}">
      <dsp:nvSpPr>
        <dsp:cNvPr id="0" name=""/>
        <dsp:cNvSpPr/>
      </dsp:nvSpPr>
      <dsp:spPr>
        <a:xfrm>
          <a:off x="0" y="1637111"/>
          <a:ext cx="5747085"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baseline="0" dirty="0"/>
            <a:t>Deficient</a:t>
          </a:r>
          <a:r>
            <a:rPr lang="en-US" sz="1700" kern="1200" dirty="0"/>
            <a:t>, </a:t>
          </a:r>
          <a:r>
            <a:rPr lang="en-US" sz="1700" kern="1200" baseline="0" dirty="0"/>
            <a:t>Rejected,</a:t>
          </a:r>
          <a:r>
            <a:rPr lang="en-US" sz="1700" kern="1200" dirty="0"/>
            <a:t> or</a:t>
          </a:r>
          <a:r>
            <a:rPr lang="en-US" sz="1700" kern="1200" baseline="0" dirty="0"/>
            <a:t> </a:t>
          </a:r>
          <a:r>
            <a:rPr lang="en-US" sz="1700" kern="1200" dirty="0"/>
            <a:t>A</a:t>
          </a:r>
          <a:r>
            <a:rPr lang="en-US" sz="1700" kern="1200" baseline="0" dirty="0"/>
            <a:t>pproved letters.</a:t>
          </a:r>
          <a:endParaRPr lang="en-US" sz="1700" kern="1200" dirty="0"/>
        </a:p>
      </dsp:txBody>
      <dsp:txXfrm>
        <a:off x="0" y="1637111"/>
        <a:ext cx="5747085" cy="364320"/>
      </dsp:txXfrm>
    </dsp:sp>
    <dsp:sp modelId="{4390976B-F0B6-4BC4-8D10-905B06AB2FEA}">
      <dsp:nvSpPr>
        <dsp:cNvPr id="0" name=""/>
        <dsp:cNvSpPr/>
      </dsp:nvSpPr>
      <dsp:spPr>
        <a:xfrm>
          <a:off x="0" y="2001431"/>
          <a:ext cx="5747085" cy="54054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a:t>
          </a:r>
          <a:r>
            <a:rPr lang="en-US" sz="2200" kern="1200" baseline="0"/>
            <a:t>nsure correct claim totals </a:t>
          </a:r>
          <a:endParaRPr lang="en-US" sz="2200" kern="1200"/>
        </a:p>
      </dsp:txBody>
      <dsp:txXfrm>
        <a:off x="26387" y="2027818"/>
        <a:ext cx="5694311" cy="487766"/>
      </dsp:txXfrm>
    </dsp:sp>
    <dsp:sp modelId="{E0259E49-C1B0-42D0-A313-89A3C8908461}">
      <dsp:nvSpPr>
        <dsp:cNvPr id="0" name=""/>
        <dsp:cNvSpPr/>
      </dsp:nvSpPr>
      <dsp:spPr>
        <a:xfrm>
          <a:off x="0" y="2541971"/>
          <a:ext cx="5747085"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baseline="0"/>
            <a:t>After you have corrected all system generated errors, please double check that the total claim amount is correct.</a:t>
          </a:r>
          <a:endParaRPr lang="en-US" sz="1700" kern="1200"/>
        </a:p>
      </dsp:txBody>
      <dsp:txXfrm>
        <a:off x="0" y="2541971"/>
        <a:ext cx="5747085" cy="774180"/>
      </dsp:txXfrm>
    </dsp:sp>
    <dsp:sp modelId="{E9DA2319-31EC-48EA-AF0F-5703DC44D05F}">
      <dsp:nvSpPr>
        <dsp:cNvPr id="0" name=""/>
        <dsp:cNvSpPr/>
      </dsp:nvSpPr>
      <dsp:spPr>
        <a:xfrm>
          <a:off x="0" y="3316151"/>
          <a:ext cx="5747085" cy="54054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a:t>
          </a:r>
          <a:r>
            <a:rPr lang="en-US" sz="2200" kern="1200" baseline="0"/>
            <a:t>onsider final formatting. </a:t>
          </a:r>
          <a:endParaRPr lang="en-US" sz="2200" kern="1200"/>
        </a:p>
      </dsp:txBody>
      <dsp:txXfrm>
        <a:off x="26387" y="3342538"/>
        <a:ext cx="5694311" cy="487766"/>
      </dsp:txXfrm>
    </dsp:sp>
    <dsp:sp modelId="{B89D2AFC-8068-42EA-9DB8-9C1550444884}">
      <dsp:nvSpPr>
        <dsp:cNvPr id="0" name=""/>
        <dsp:cNvSpPr/>
      </dsp:nvSpPr>
      <dsp:spPr>
        <a:xfrm>
          <a:off x="0" y="3856691"/>
          <a:ext cx="5747085"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baseline="0"/>
            <a:t>Data should be submitted using an Excel worksheet. Please ensure data is in the correct columns. </a:t>
          </a:r>
          <a:endParaRPr lang="en-US" sz="1700" kern="1200"/>
        </a:p>
        <a:p>
          <a:pPr marL="171450" lvl="1" indent="-171450" algn="l" defTabSz="755650">
            <a:lnSpc>
              <a:spcPct val="90000"/>
            </a:lnSpc>
            <a:spcBef>
              <a:spcPct val="0"/>
            </a:spcBef>
            <a:spcAft>
              <a:spcPct val="20000"/>
            </a:spcAft>
            <a:buChar char="•"/>
          </a:pPr>
          <a:r>
            <a:rPr lang="en-US" sz="1700" kern="1200"/>
            <a:t>Excel worksheet template is provided via a link during the claim's submission process. </a:t>
          </a:r>
        </a:p>
      </dsp:txBody>
      <dsp:txXfrm>
        <a:off x="0" y="3856691"/>
        <a:ext cx="5747085" cy="1070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BDD18-5757-4690-B877-404B4D63E567}">
      <dsp:nvSpPr>
        <dsp:cNvPr id="0" name=""/>
        <dsp:cNvSpPr/>
      </dsp:nvSpPr>
      <dsp:spPr>
        <a:xfrm>
          <a:off x="0" y="0"/>
          <a:ext cx="626364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C2F956-8D6B-4FA5-BC30-871B76D5FD12}">
      <dsp:nvSpPr>
        <dsp:cNvPr id="0" name=""/>
        <dsp:cNvSpPr/>
      </dsp:nvSpPr>
      <dsp:spPr>
        <a:xfrm>
          <a:off x="0" y="0"/>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Assembly Bill 3643 (1994)</a:t>
          </a:r>
        </a:p>
      </dsp:txBody>
      <dsp:txXfrm>
        <a:off x="0" y="0"/>
        <a:ext cx="6263640" cy="688085"/>
      </dsp:txXfrm>
    </dsp:sp>
    <dsp:sp modelId="{5ED67FB1-9F5A-4C10-AC28-25DA7C667972}">
      <dsp:nvSpPr>
        <dsp:cNvPr id="0" name=""/>
        <dsp:cNvSpPr/>
      </dsp:nvSpPr>
      <dsp:spPr>
        <a:xfrm>
          <a:off x="0" y="688085"/>
          <a:ext cx="626364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3C0295-9405-490E-B73A-DBE074D27B40}">
      <dsp:nvSpPr>
        <dsp:cNvPr id="0" name=""/>
        <dsp:cNvSpPr/>
      </dsp:nvSpPr>
      <dsp:spPr>
        <a:xfrm>
          <a:off x="0" y="688085"/>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i="0" kern="1200" baseline="0"/>
            <a:t>Public Utilities Section 280</a:t>
          </a:r>
          <a:endParaRPr lang="en-US" sz="3100" kern="1200"/>
        </a:p>
      </dsp:txBody>
      <dsp:txXfrm>
        <a:off x="0" y="688085"/>
        <a:ext cx="6263640" cy="688085"/>
      </dsp:txXfrm>
    </dsp:sp>
    <dsp:sp modelId="{359D06C5-DCB8-4D12-9F0A-5AAA8D717C38}">
      <dsp:nvSpPr>
        <dsp:cNvPr id="0" name=""/>
        <dsp:cNvSpPr/>
      </dsp:nvSpPr>
      <dsp:spPr>
        <a:xfrm>
          <a:off x="0" y="1376171"/>
          <a:ext cx="626364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8C42C-C0CC-47DA-97F6-835FD9927BDE}">
      <dsp:nvSpPr>
        <dsp:cNvPr id="0" name=""/>
        <dsp:cNvSpPr/>
      </dsp:nvSpPr>
      <dsp:spPr>
        <a:xfrm>
          <a:off x="0" y="1376171"/>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Decision 96-10-010 (1996)</a:t>
          </a:r>
        </a:p>
      </dsp:txBody>
      <dsp:txXfrm>
        <a:off x="0" y="1376171"/>
        <a:ext cx="6263640" cy="688085"/>
      </dsp:txXfrm>
    </dsp:sp>
    <dsp:sp modelId="{0FAA7996-02E9-437B-8C37-F7754CC02CA9}">
      <dsp:nvSpPr>
        <dsp:cNvPr id="0" name=""/>
        <dsp:cNvSpPr/>
      </dsp:nvSpPr>
      <dsp:spPr>
        <a:xfrm>
          <a:off x="0" y="2064257"/>
          <a:ext cx="626364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B0755-0F14-456A-A6D3-269A8512547C}">
      <dsp:nvSpPr>
        <dsp:cNvPr id="0" name=""/>
        <dsp:cNvSpPr/>
      </dsp:nvSpPr>
      <dsp:spPr>
        <a:xfrm>
          <a:off x="0" y="2064257"/>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i="0" kern="1200" baseline="0"/>
            <a:t>Decision 08-06-020 (2008)</a:t>
          </a:r>
          <a:endParaRPr lang="en-US" sz="3100" kern="1200"/>
        </a:p>
      </dsp:txBody>
      <dsp:txXfrm>
        <a:off x="0" y="2064257"/>
        <a:ext cx="6263640" cy="688085"/>
      </dsp:txXfrm>
    </dsp:sp>
    <dsp:sp modelId="{0A10E993-60B1-4D5A-8074-3421AC6D288D}">
      <dsp:nvSpPr>
        <dsp:cNvPr id="0" name=""/>
        <dsp:cNvSpPr/>
      </dsp:nvSpPr>
      <dsp:spPr>
        <a:xfrm>
          <a:off x="0" y="2752343"/>
          <a:ext cx="626364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29FD4-266B-41EC-B6CE-86C6718801C5}">
      <dsp:nvSpPr>
        <dsp:cNvPr id="0" name=""/>
        <dsp:cNvSpPr/>
      </dsp:nvSpPr>
      <dsp:spPr>
        <a:xfrm>
          <a:off x="0" y="2752343"/>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Decision 15-07-007 (2015)</a:t>
          </a:r>
        </a:p>
      </dsp:txBody>
      <dsp:txXfrm>
        <a:off x="0" y="2752343"/>
        <a:ext cx="6263640" cy="688085"/>
      </dsp:txXfrm>
    </dsp:sp>
    <dsp:sp modelId="{50CB57E0-990D-4670-A34B-974AE60769E0}">
      <dsp:nvSpPr>
        <dsp:cNvPr id="0" name=""/>
        <dsp:cNvSpPr/>
      </dsp:nvSpPr>
      <dsp:spPr>
        <a:xfrm>
          <a:off x="0" y="3440430"/>
          <a:ext cx="626364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7B7C1-3E06-448E-9A13-C0B94F2E4ABB}">
      <dsp:nvSpPr>
        <dsp:cNvPr id="0" name=""/>
        <dsp:cNvSpPr/>
      </dsp:nvSpPr>
      <dsp:spPr>
        <a:xfrm>
          <a:off x="0" y="3440429"/>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Decision 16-04-021 (2016)</a:t>
          </a:r>
        </a:p>
      </dsp:txBody>
      <dsp:txXfrm>
        <a:off x="0" y="3440429"/>
        <a:ext cx="6263640" cy="688085"/>
      </dsp:txXfrm>
    </dsp:sp>
    <dsp:sp modelId="{EE330E82-E1BE-4FAD-8320-287D1F6291A8}">
      <dsp:nvSpPr>
        <dsp:cNvPr id="0" name=""/>
        <dsp:cNvSpPr/>
      </dsp:nvSpPr>
      <dsp:spPr>
        <a:xfrm>
          <a:off x="0" y="4128515"/>
          <a:ext cx="626364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10314-AE21-4C0D-8A8B-48C66C999948}">
      <dsp:nvSpPr>
        <dsp:cNvPr id="0" name=""/>
        <dsp:cNvSpPr/>
      </dsp:nvSpPr>
      <dsp:spPr>
        <a:xfrm>
          <a:off x="0" y="4128515"/>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Decision 18-01-006 (2018)</a:t>
          </a:r>
        </a:p>
      </dsp:txBody>
      <dsp:txXfrm>
        <a:off x="0" y="4128515"/>
        <a:ext cx="6263640" cy="688085"/>
      </dsp:txXfrm>
    </dsp:sp>
    <dsp:sp modelId="{0846E780-700C-4974-AEA3-7A56DA605E0E}">
      <dsp:nvSpPr>
        <dsp:cNvPr id="0" name=""/>
        <dsp:cNvSpPr/>
      </dsp:nvSpPr>
      <dsp:spPr>
        <a:xfrm>
          <a:off x="0" y="4816601"/>
          <a:ext cx="626364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93433-B9A6-4FC6-94B8-F3741CECCAF8}">
      <dsp:nvSpPr>
        <dsp:cNvPr id="0" name=""/>
        <dsp:cNvSpPr/>
      </dsp:nvSpPr>
      <dsp:spPr>
        <a:xfrm>
          <a:off x="0" y="4816601"/>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Decision 19-04-013 (2019)</a:t>
          </a:r>
        </a:p>
      </dsp:txBody>
      <dsp:txXfrm>
        <a:off x="0" y="4816601"/>
        <a:ext cx="6263640" cy="688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E434C-BF9A-464F-A7F6-CD97B56C6744}">
      <dsp:nvSpPr>
        <dsp:cNvPr id="0" name=""/>
        <dsp:cNvSpPr/>
      </dsp:nvSpPr>
      <dsp:spPr>
        <a:xfrm>
          <a:off x="0" y="536"/>
          <a:ext cx="557069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991639D-EF15-4831-88F9-46E1EE389E7B}">
      <dsp:nvSpPr>
        <dsp:cNvPr id="0" name=""/>
        <dsp:cNvSpPr/>
      </dsp:nvSpPr>
      <dsp:spPr>
        <a:xfrm>
          <a:off x="0" y="536"/>
          <a:ext cx="5570697"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baseline="0"/>
            <a:t>Schools</a:t>
          </a:r>
          <a:endParaRPr lang="en-US" sz="1900" kern="1200"/>
        </a:p>
      </dsp:txBody>
      <dsp:txXfrm>
        <a:off x="0" y="536"/>
        <a:ext cx="5570697" cy="627386"/>
      </dsp:txXfrm>
    </dsp:sp>
    <dsp:sp modelId="{46ADE1BB-7BA3-45E9-9863-8A7D8353E75E}">
      <dsp:nvSpPr>
        <dsp:cNvPr id="0" name=""/>
        <dsp:cNvSpPr/>
      </dsp:nvSpPr>
      <dsp:spPr>
        <a:xfrm>
          <a:off x="0" y="627922"/>
          <a:ext cx="557069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235EE9C-6F4A-48C1-A57C-46CBB959A44C}">
      <dsp:nvSpPr>
        <dsp:cNvPr id="0" name=""/>
        <dsp:cNvSpPr/>
      </dsp:nvSpPr>
      <dsp:spPr>
        <a:xfrm>
          <a:off x="0" y="627922"/>
          <a:ext cx="5570697"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baseline="0"/>
            <a:t>Libraries</a:t>
          </a:r>
          <a:endParaRPr lang="en-US" sz="1900" kern="1200"/>
        </a:p>
      </dsp:txBody>
      <dsp:txXfrm>
        <a:off x="0" y="627922"/>
        <a:ext cx="5570697" cy="627386"/>
      </dsp:txXfrm>
    </dsp:sp>
    <dsp:sp modelId="{B40752D3-2E72-4B7F-AEC3-E8C5761C8807}">
      <dsp:nvSpPr>
        <dsp:cNvPr id="0" name=""/>
        <dsp:cNvSpPr/>
      </dsp:nvSpPr>
      <dsp:spPr>
        <a:xfrm>
          <a:off x="0" y="1255309"/>
          <a:ext cx="557069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FF1DCB7-5BDA-4228-AF98-7688BCCC71CC}">
      <dsp:nvSpPr>
        <dsp:cNvPr id="0" name=""/>
        <dsp:cNvSpPr/>
      </dsp:nvSpPr>
      <dsp:spPr>
        <a:xfrm>
          <a:off x="0" y="1255309"/>
          <a:ext cx="5570697"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baseline="0"/>
            <a:t>Community Colleges</a:t>
          </a:r>
          <a:endParaRPr lang="en-US" sz="1900" kern="1200"/>
        </a:p>
      </dsp:txBody>
      <dsp:txXfrm>
        <a:off x="0" y="1255309"/>
        <a:ext cx="5570697" cy="627386"/>
      </dsp:txXfrm>
    </dsp:sp>
    <dsp:sp modelId="{20FF7C95-A2E0-465E-8192-8F666EDE66A0}">
      <dsp:nvSpPr>
        <dsp:cNvPr id="0" name=""/>
        <dsp:cNvSpPr/>
      </dsp:nvSpPr>
      <dsp:spPr>
        <a:xfrm>
          <a:off x="0" y="1882696"/>
          <a:ext cx="557069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FB14194-4F75-445E-BB6B-9B602470EFCF}">
      <dsp:nvSpPr>
        <dsp:cNvPr id="0" name=""/>
        <dsp:cNvSpPr/>
      </dsp:nvSpPr>
      <dsp:spPr>
        <a:xfrm>
          <a:off x="0" y="1882696"/>
          <a:ext cx="5570697"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baseline="0"/>
            <a:t>Government Owned and Operated Health Facilities</a:t>
          </a:r>
          <a:endParaRPr lang="en-US" sz="1900" kern="1200"/>
        </a:p>
      </dsp:txBody>
      <dsp:txXfrm>
        <a:off x="0" y="1882696"/>
        <a:ext cx="5570697" cy="627386"/>
      </dsp:txXfrm>
    </dsp:sp>
    <dsp:sp modelId="{156B7CA9-CE52-435E-80B4-093BC8F7BBCB}">
      <dsp:nvSpPr>
        <dsp:cNvPr id="0" name=""/>
        <dsp:cNvSpPr/>
      </dsp:nvSpPr>
      <dsp:spPr>
        <a:xfrm>
          <a:off x="0" y="2510082"/>
          <a:ext cx="5570697"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68EF5C8-8BE6-4161-88F2-71E33E1C4633}">
      <dsp:nvSpPr>
        <dsp:cNvPr id="0" name=""/>
        <dsp:cNvSpPr/>
      </dsp:nvSpPr>
      <dsp:spPr>
        <a:xfrm>
          <a:off x="0" y="2510082"/>
          <a:ext cx="5570697"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baseline="0"/>
            <a:t>Community Based Organizations (CBOs)</a:t>
          </a:r>
          <a:endParaRPr lang="en-US" sz="1900" kern="1200"/>
        </a:p>
      </dsp:txBody>
      <dsp:txXfrm>
        <a:off x="0" y="2510082"/>
        <a:ext cx="5570697" cy="627386"/>
      </dsp:txXfrm>
    </dsp:sp>
    <dsp:sp modelId="{F9878C46-0151-45B6-886F-41123DEDD312}">
      <dsp:nvSpPr>
        <dsp:cNvPr id="0" name=""/>
        <dsp:cNvSpPr/>
      </dsp:nvSpPr>
      <dsp:spPr>
        <a:xfrm>
          <a:off x="0" y="3137469"/>
          <a:ext cx="557069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1A7EE79-D4A9-4C11-95C3-92BBCBC9A3BC}">
      <dsp:nvSpPr>
        <dsp:cNvPr id="0" name=""/>
        <dsp:cNvSpPr/>
      </dsp:nvSpPr>
      <dsp:spPr>
        <a:xfrm>
          <a:off x="0" y="3137469"/>
          <a:ext cx="5570697"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baseline="0"/>
            <a:t>Healthcare Community Based Organizations</a:t>
          </a:r>
          <a:endParaRPr lang="en-US" sz="1900" kern="1200"/>
        </a:p>
      </dsp:txBody>
      <dsp:txXfrm>
        <a:off x="0" y="3137469"/>
        <a:ext cx="5570697" cy="627386"/>
      </dsp:txXfrm>
    </dsp:sp>
    <dsp:sp modelId="{C2212AC3-08B2-40AA-8A54-5C8C7D6B18C8}">
      <dsp:nvSpPr>
        <dsp:cNvPr id="0" name=""/>
        <dsp:cNvSpPr/>
      </dsp:nvSpPr>
      <dsp:spPr>
        <a:xfrm>
          <a:off x="0" y="3764856"/>
          <a:ext cx="557069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81414EE-0821-4E13-AA4C-D42D7A582ADA}">
      <dsp:nvSpPr>
        <dsp:cNvPr id="0" name=""/>
        <dsp:cNvSpPr/>
      </dsp:nvSpPr>
      <dsp:spPr>
        <a:xfrm>
          <a:off x="0" y="3764856"/>
          <a:ext cx="5570697"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baseline="0"/>
            <a:t>California Telehealth Network (CTN)</a:t>
          </a:r>
          <a:endParaRPr lang="en-US" sz="1900" kern="1200"/>
        </a:p>
      </dsp:txBody>
      <dsp:txXfrm>
        <a:off x="0" y="3764856"/>
        <a:ext cx="5570697" cy="627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C5EB5-3147-41B0-8B50-A493CF694610}">
      <dsp:nvSpPr>
        <dsp:cNvPr id="0" name=""/>
        <dsp:cNvSpPr/>
      </dsp:nvSpPr>
      <dsp:spPr>
        <a:xfrm>
          <a:off x="0" y="4116991"/>
          <a:ext cx="9026013" cy="540352"/>
        </a:xfrm>
        <a:prstGeom prst="rect">
          <a:avLst/>
        </a:prstGeom>
        <a:solidFill>
          <a:schemeClr val="accent3">
            <a:lumMod val="5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85000"/>
                </a:schemeClr>
              </a:solidFill>
            </a:rPr>
            <a:t>Approval/Ineligible/Rejection</a:t>
          </a:r>
        </a:p>
      </dsp:txBody>
      <dsp:txXfrm>
        <a:off x="0" y="4116991"/>
        <a:ext cx="9026013" cy="540352"/>
      </dsp:txXfrm>
    </dsp:sp>
    <dsp:sp modelId="{1DF87030-4419-480E-8DA8-025A01B9C06A}">
      <dsp:nvSpPr>
        <dsp:cNvPr id="0" name=""/>
        <dsp:cNvSpPr/>
      </dsp:nvSpPr>
      <dsp:spPr>
        <a:xfrm rot="10800000">
          <a:off x="0" y="3294034"/>
          <a:ext cx="9026013" cy="831062"/>
        </a:xfrm>
        <a:prstGeom prst="upArrowCallout">
          <a:avLst/>
        </a:prstGeom>
        <a:solidFill>
          <a:schemeClr val="accent3">
            <a:lumMod val="75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lumMod val="85000"/>
                </a:schemeClr>
              </a:solidFill>
            </a:rPr>
            <a:t>Verify compliance with CTF Program rules</a:t>
          </a:r>
        </a:p>
      </dsp:txBody>
      <dsp:txXfrm rot="10800000">
        <a:off x="0" y="3294034"/>
        <a:ext cx="9026013" cy="539999"/>
      </dsp:txXfrm>
    </dsp:sp>
    <dsp:sp modelId="{E12F1CBC-7FF9-43C7-98AD-886084E8E122}">
      <dsp:nvSpPr>
        <dsp:cNvPr id="0" name=""/>
        <dsp:cNvSpPr/>
      </dsp:nvSpPr>
      <dsp:spPr>
        <a:xfrm rot="10800000">
          <a:off x="0" y="2471076"/>
          <a:ext cx="9026013" cy="831062"/>
        </a:xfrm>
        <a:prstGeom prst="upArrowCallout">
          <a:avLst/>
        </a:prstGeom>
        <a:solidFill>
          <a:schemeClr val="accent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lumMod val="75000"/>
                </a:schemeClr>
              </a:solidFill>
            </a:rPr>
            <a:t>Review financial information</a:t>
          </a:r>
        </a:p>
      </dsp:txBody>
      <dsp:txXfrm rot="10800000">
        <a:off x="0" y="2471076"/>
        <a:ext cx="9026013" cy="539999"/>
      </dsp:txXfrm>
    </dsp:sp>
    <dsp:sp modelId="{B9C9C6D4-6E96-45A2-9ACE-86AE8EF6AFC4}">
      <dsp:nvSpPr>
        <dsp:cNvPr id="0" name=""/>
        <dsp:cNvSpPr/>
      </dsp:nvSpPr>
      <dsp:spPr>
        <a:xfrm rot="10800000">
          <a:off x="0" y="1648119"/>
          <a:ext cx="9026013" cy="831062"/>
        </a:xfrm>
        <a:prstGeom prst="upArrowCallout">
          <a:avLst/>
        </a:prstGeom>
        <a:solidFill>
          <a:schemeClr val="accent3">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50000"/>
                  <a:lumOff val="50000"/>
                </a:schemeClr>
              </a:solidFill>
            </a:rPr>
            <a:t>Eligibility assessment</a:t>
          </a:r>
        </a:p>
      </dsp:txBody>
      <dsp:txXfrm rot="10800000">
        <a:off x="0" y="1648119"/>
        <a:ext cx="9026013" cy="539999"/>
      </dsp:txXfrm>
    </dsp:sp>
    <dsp:sp modelId="{86D3F7AC-6DBE-4B9E-A9F7-A49F76552D22}">
      <dsp:nvSpPr>
        <dsp:cNvPr id="0" name=""/>
        <dsp:cNvSpPr/>
      </dsp:nvSpPr>
      <dsp:spPr>
        <a:xfrm rot="10800000">
          <a:off x="0" y="825161"/>
          <a:ext cx="9026013" cy="831062"/>
        </a:xfrm>
        <a:prstGeom prst="upArrowCallout">
          <a:avLst/>
        </a:prstGeom>
        <a:solidFill>
          <a:schemeClr val="accent3">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lumMod val="25000"/>
                </a:schemeClr>
              </a:solidFill>
            </a:rPr>
            <a:t>Document verification</a:t>
          </a:r>
        </a:p>
      </dsp:txBody>
      <dsp:txXfrm rot="10800000">
        <a:off x="0" y="825161"/>
        <a:ext cx="9026013" cy="539999"/>
      </dsp:txXfrm>
    </dsp:sp>
    <dsp:sp modelId="{2FEAEA0A-8A9B-4429-B43E-5752F2543793}">
      <dsp:nvSpPr>
        <dsp:cNvPr id="0" name=""/>
        <dsp:cNvSpPr/>
      </dsp:nvSpPr>
      <dsp:spPr>
        <a:xfrm rot="10800000">
          <a:off x="0" y="0"/>
          <a:ext cx="9026013" cy="831062"/>
        </a:xfrm>
        <a:prstGeom prst="upArrowCallout">
          <a:avLst/>
        </a:prstGeom>
        <a:solidFill>
          <a:schemeClr val="accent3">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lumMod val="25000"/>
                </a:schemeClr>
              </a:solidFill>
            </a:rPr>
            <a:t>Application submission</a:t>
          </a:r>
        </a:p>
      </dsp:txBody>
      <dsp:txXfrm rot="10800000">
        <a:off x="0" y="0"/>
        <a:ext cx="9026013" cy="5399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53613-52BA-4611-B016-C9548ED20454}">
      <dsp:nvSpPr>
        <dsp:cNvPr id="0" name=""/>
        <dsp:cNvSpPr/>
      </dsp:nvSpPr>
      <dsp:spPr>
        <a:xfrm>
          <a:off x="0" y="0"/>
          <a:ext cx="10972800" cy="1613001"/>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DFBBED8-CEF4-48E3-870A-8A7E04FD0DFD}">
      <dsp:nvSpPr>
        <dsp:cNvPr id="0" name=""/>
        <dsp:cNvSpPr/>
      </dsp:nvSpPr>
      <dsp:spPr>
        <a:xfrm>
          <a:off x="330443" y="215066"/>
          <a:ext cx="1586448" cy="118286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ABF532F-AD1E-444F-86D7-47E58B940CE0}">
      <dsp:nvSpPr>
        <dsp:cNvPr id="0" name=""/>
        <dsp:cNvSpPr/>
      </dsp:nvSpPr>
      <dsp:spPr>
        <a:xfrm rot="10800000">
          <a:off x="330443" y="1613001"/>
          <a:ext cx="1586448"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b="0" kern="1200" cap="none" spc="0">
              <a:ln w="0"/>
              <a:effectLst>
                <a:outerShdw blurRad="38100" dist="19050" dir="2700000" algn="tl" rotWithShape="0">
                  <a:schemeClr val="dk1">
                    <a:alpha val="40000"/>
                  </a:schemeClr>
                </a:outerShdw>
              </a:effectLst>
              <a:latin typeface="+mj-lt"/>
            </a:rPr>
            <a:t>Incomplete information</a:t>
          </a:r>
          <a:endParaRPr lang="en-US" sz="1900" b="0" kern="1200" cap="none" spc="0" dirty="0">
            <a:ln w="0"/>
            <a:effectLst>
              <a:outerShdw blurRad="38100" dist="19050" dir="2700000" algn="tl" rotWithShape="0">
                <a:schemeClr val="dk1">
                  <a:alpha val="40000"/>
                </a:schemeClr>
              </a:outerShdw>
            </a:effectLst>
            <a:latin typeface="+mj-lt"/>
          </a:endParaRPr>
        </a:p>
      </dsp:txBody>
      <dsp:txXfrm rot="10800000">
        <a:off x="379232" y="1613001"/>
        <a:ext cx="1488870" cy="1922657"/>
      </dsp:txXfrm>
    </dsp:sp>
    <dsp:sp modelId="{06352631-F07D-4DDA-9C1E-23A46E2EA141}">
      <dsp:nvSpPr>
        <dsp:cNvPr id="0" name=""/>
        <dsp:cNvSpPr/>
      </dsp:nvSpPr>
      <dsp:spPr>
        <a:xfrm>
          <a:off x="2075536" y="215066"/>
          <a:ext cx="1586448" cy="118286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0" b="-3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AEBAC3C-2A51-455C-98C6-D94D69EF4E55}">
      <dsp:nvSpPr>
        <dsp:cNvPr id="0" name=""/>
        <dsp:cNvSpPr/>
      </dsp:nvSpPr>
      <dsp:spPr>
        <a:xfrm rot="10800000">
          <a:off x="2075536" y="1613001"/>
          <a:ext cx="1586448"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b="0" kern="1200" cap="none" spc="0" dirty="0">
              <a:ln w="0"/>
              <a:effectLst>
                <a:outerShdw blurRad="38100" dist="19050" dir="2700000" algn="tl" rotWithShape="0">
                  <a:schemeClr val="dk1">
                    <a:alpha val="40000"/>
                  </a:schemeClr>
                </a:outerShdw>
              </a:effectLst>
              <a:latin typeface="+mj-lt"/>
              <a:ea typeface="Calibri" panose="020F0502020204030204" pitchFamily="34" charset="0"/>
            </a:rPr>
            <a:t>Incorrect or inaccurate information</a:t>
          </a:r>
        </a:p>
      </dsp:txBody>
      <dsp:txXfrm rot="10800000">
        <a:off x="2124325" y="1613001"/>
        <a:ext cx="1488870" cy="1922657"/>
      </dsp:txXfrm>
    </dsp:sp>
    <dsp:sp modelId="{C239CCE3-A50E-4542-AE79-A90586947F7D}">
      <dsp:nvSpPr>
        <dsp:cNvPr id="0" name=""/>
        <dsp:cNvSpPr/>
      </dsp:nvSpPr>
      <dsp:spPr>
        <a:xfrm>
          <a:off x="3820629" y="215066"/>
          <a:ext cx="1586448" cy="11828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442936-6F76-4C3B-AAA3-0F890618C6BD}">
      <dsp:nvSpPr>
        <dsp:cNvPr id="0" name=""/>
        <dsp:cNvSpPr/>
      </dsp:nvSpPr>
      <dsp:spPr>
        <a:xfrm rot="10800000">
          <a:off x="3820629" y="1613001"/>
          <a:ext cx="1586448"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b="0" kern="1200" cap="none" spc="0" dirty="0">
              <a:ln w="0"/>
              <a:effectLst>
                <a:outerShdw blurRad="38100" dist="19050" dir="2700000" algn="tl" rotWithShape="0">
                  <a:schemeClr val="dk1">
                    <a:alpha val="40000"/>
                  </a:schemeClr>
                </a:outerShdw>
              </a:effectLst>
              <a:latin typeface="+mj-lt"/>
              <a:ea typeface="Calibri" panose="020F0502020204030204" pitchFamily="34" charset="0"/>
            </a:rPr>
            <a:t>Eligibility issues</a:t>
          </a:r>
        </a:p>
      </dsp:txBody>
      <dsp:txXfrm rot="10800000">
        <a:off x="3869418" y="1613001"/>
        <a:ext cx="1488870" cy="1922657"/>
      </dsp:txXfrm>
    </dsp:sp>
    <dsp:sp modelId="{580A3597-E0E5-4D3E-B128-7E052AA98C1B}">
      <dsp:nvSpPr>
        <dsp:cNvPr id="0" name=""/>
        <dsp:cNvSpPr/>
      </dsp:nvSpPr>
      <dsp:spPr>
        <a:xfrm>
          <a:off x="5565722" y="215066"/>
          <a:ext cx="1586448" cy="118286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C37EF91-1C9F-457F-B2E8-6E122CD5FCF4}">
      <dsp:nvSpPr>
        <dsp:cNvPr id="0" name=""/>
        <dsp:cNvSpPr/>
      </dsp:nvSpPr>
      <dsp:spPr>
        <a:xfrm rot="10800000">
          <a:off x="5565722" y="1613001"/>
          <a:ext cx="1586448"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b="0" kern="1200" cap="none" spc="0" dirty="0">
              <a:ln w="0"/>
              <a:effectLst>
                <a:outerShdw blurRad="38100" dist="19050" dir="2700000" algn="tl" rotWithShape="0">
                  <a:schemeClr val="dk1">
                    <a:alpha val="40000"/>
                  </a:schemeClr>
                </a:outerShdw>
              </a:effectLst>
              <a:latin typeface="+mj-lt"/>
              <a:ea typeface="Calibri" panose="020F0502020204030204" pitchFamily="34" charset="0"/>
            </a:rPr>
            <a:t>Failure to provide supporting documents</a:t>
          </a:r>
        </a:p>
      </dsp:txBody>
      <dsp:txXfrm rot="10800000">
        <a:off x="5614511" y="1613001"/>
        <a:ext cx="1488870" cy="1922657"/>
      </dsp:txXfrm>
    </dsp:sp>
    <dsp:sp modelId="{4E7AD313-CA19-46A3-BD6B-5C534AC13B39}">
      <dsp:nvSpPr>
        <dsp:cNvPr id="0" name=""/>
        <dsp:cNvSpPr/>
      </dsp:nvSpPr>
      <dsp:spPr>
        <a:xfrm>
          <a:off x="7310815" y="215066"/>
          <a:ext cx="1586448" cy="1182867"/>
        </a:xfrm>
        <a:prstGeom prst="roundRect">
          <a:avLst>
            <a:gd name="adj" fmla="val 10000"/>
          </a:avLst>
        </a:prstGeom>
        <a:blipFill rotWithShape="1">
          <a:blip xmlns:r="http://schemas.openxmlformats.org/officeDocument/2006/relationships" r:embed="rId5"/>
          <a:srcRect/>
          <a:stretch>
            <a:fillRect l="-51000" r="-5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0171195-5DB2-416E-9EE1-83DB4DAEB690}">
      <dsp:nvSpPr>
        <dsp:cNvPr id="0" name=""/>
        <dsp:cNvSpPr/>
      </dsp:nvSpPr>
      <dsp:spPr>
        <a:xfrm rot="10800000">
          <a:off x="7310815" y="1613001"/>
          <a:ext cx="1586448"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b="0" kern="1200" cap="none" spc="0" dirty="0">
              <a:ln w="0"/>
              <a:effectLst>
                <a:outerShdw blurRad="38100" dist="19050" dir="2700000" algn="tl" rotWithShape="0">
                  <a:schemeClr val="dk1">
                    <a:alpha val="40000"/>
                  </a:schemeClr>
                </a:outerShdw>
              </a:effectLst>
              <a:latin typeface="+mj-lt"/>
            </a:rPr>
            <a:t>Service Provider Approval</a:t>
          </a:r>
        </a:p>
      </dsp:txBody>
      <dsp:txXfrm rot="10800000">
        <a:off x="7359604" y="1613001"/>
        <a:ext cx="1488870" cy="1922657"/>
      </dsp:txXfrm>
    </dsp:sp>
    <dsp:sp modelId="{1E52FDC3-35C2-4A33-8D92-41304B534354}">
      <dsp:nvSpPr>
        <dsp:cNvPr id="0" name=""/>
        <dsp:cNvSpPr/>
      </dsp:nvSpPr>
      <dsp:spPr>
        <a:xfrm>
          <a:off x="9055908" y="215066"/>
          <a:ext cx="1586448" cy="1182867"/>
        </a:xfrm>
        <a:prstGeom prst="roundRect">
          <a:avLst>
            <a:gd name="adj" fmla="val 10000"/>
          </a:avLst>
        </a:prstGeom>
        <a:blipFill rotWithShape="1">
          <a:blip xmlns:r="http://schemas.openxmlformats.org/officeDocument/2006/relationships" r:embed="rId6"/>
          <a:srcRect/>
          <a:stretch>
            <a:fillRect l="-51000" r="-5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EF88568-07B8-4306-9B94-E00858A08A3E}">
      <dsp:nvSpPr>
        <dsp:cNvPr id="0" name=""/>
        <dsp:cNvSpPr/>
      </dsp:nvSpPr>
      <dsp:spPr>
        <a:xfrm rot="10800000">
          <a:off x="9055908" y="1613001"/>
          <a:ext cx="1586448"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b="0" kern="1200" cap="none" spc="0">
              <a:ln w="0"/>
              <a:effectLst>
                <a:outerShdw blurRad="38100" dist="19050" dir="2700000" algn="tl" rotWithShape="0">
                  <a:schemeClr val="dk1">
                    <a:alpha val="40000"/>
                  </a:schemeClr>
                </a:outerShdw>
              </a:effectLst>
              <a:latin typeface="+mj-lt"/>
            </a:rPr>
            <a:t>Non-compliance</a:t>
          </a:r>
          <a:endParaRPr lang="en-US" sz="1900" b="0" kern="1200" cap="none" spc="0" dirty="0">
            <a:ln w="0"/>
            <a:effectLst>
              <a:outerShdw blurRad="38100" dist="19050" dir="2700000" algn="tl" rotWithShape="0">
                <a:schemeClr val="dk1">
                  <a:alpha val="40000"/>
                </a:schemeClr>
              </a:outerShdw>
            </a:effectLst>
            <a:latin typeface="+mj-lt"/>
          </a:endParaRPr>
        </a:p>
      </dsp:txBody>
      <dsp:txXfrm rot="10800000">
        <a:off x="9104697" y="1613001"/>
        <a:ext cx="1488870" cy="19226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3E41B-EBDA-4E18-A960-8DED6601428D}">
      <dsp:nvSpPr>
        <dsp:cNvPr id="0" name=""/>
        <dsp:cNvSpPr/>
      </dsp:nvSpPr>
      <dsp:spPr>
        <a:xfrm>
          <a:off x="0" y="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5C2B9FA-A79A-4560-AA81-6CF375BEB6C4}">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Documentation and Information that applicants need to provide when submitting their recertification</a:t>
          </a:r>
        </a:p>
      </dsp:txBody>
      <dsp:txXfrm>
        <a:off x="0" y="0"/>
        <a:ext cx="10515600" cy="1087834"/>
      </dsp:txXfrm>
    </dsp:sp>
    <dsp:sp modelId="{A77F8068-449E-4A80-9938-40313AE4FF25}">
      <dsp:nvSpPr>
        <dsp:cNvPr id="0" name=""/>
        <dsp:cNvSpPr/>
      </dsp:nvSpPr>
      <dsp:spPr>
        <a:xfrm>
          <a:off x="0" y="1087834"/>
          <a:ext cx="10515600" cy="0"/>
        </a:xfrm>
        <a:prstGeom prst="line">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w="12700" cap="flat" cmpd="sng" algn="ctr">
          <a:solidFill>
            <a:schemeClr val="accent2">
              <a:hueOff val="2147871"/>
              <a:satOff val="-6164"/>
              <a:lumOff val="-987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15DDB0E-072E-4BA5-BBB6-5464B3D95E90}">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Log in to your eCAP account </a:t>
          </a:r>
        </a:p>
      </dsp:txBody>
      <dsp:txXfrm>
        <a:off x="0" y="1087834"/>
        <a:ext cx="10515600" cy="1087834"/>
      </dsp:txXfrm>
    </dsp:sp>
    <dsp:sp modelId="{13891E47-9729-4F47-81A3-9BC9F78E9CF8}">
      <dsp:nvSpPr>
        <dsp:cNvPr id="0" name=""/>
        <dsp:cNvSpPr/>
      </dsp:nvSpPr>
      <dsp:spPr>
        <a:xfrm>
          <a:off x="0" y="2175669"/>
          <a:ext cx="10515600" cy="0"/>
        </a:xfrm>
        <a:prstGeom prst="line">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w="12700" cap="flat" cmpd="sng" algn="ctr">
          <a:solidFill>
            <a:schemeClr val="accent2">
              <a:hueOff val="4295743"/>
              <a:satOff val="-12329"/>
              <a:lumOff val="-1973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64F05D5-6AFB-4716-BD82-8108A8BC780C}">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Schools, Libraries, Community Colleges, Government Hospitals/ Clinics, Community-Based Organizations , 2-1-1 providers and Healthcare Community-Based Organization needs to click “recertifications CTF applications” when they submit the document in eCAP</a:t>
          </a:r>
        </a:p>
      </dsp:txBody>
      <dsp:txXfrm>
        <a:off x="0" y="2175669"/>
        <a:ext cx="10515600" cy="1087834"/>
      </dsp:txXfrm>
    </dsp:sp>
    <dsp:sp modelId="{F68575AB-C49B-4682-A755-AD59C9FA05C9}">
      <dsp:nvSpPr>
        <dsp:cNvPr id="0" name=""/>
        <dsp:cNvSpPr/>
      </dsp:nvSpPr>
      <dsp:spPr>
        <a:xfrm>
          <a:off x="0" y="3263503"/>
          <a:ext cx="10515600"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2E0D9C5-CA69-454D-90EB-7DE98BA7201F}">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Current Form 990 and 501c(3) letter </a:t>
          </a:r>
        </a:p>
      </dsp:txBody>
      <dsp:txXfrm>
        <a:off x="0" y="3263503"/>
        <a:ext cx="10515600" cy="1087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C5EB5-3147-41B0-8B50-A493CF694610}">
      <dsp:nvSpPr>
        <dsp:cNvPr id="0" name=""/>
        <dsp:cNvSpPr/>
      </dsp:nvSpPr>
      <dsp:spPr>
        <a:xfrm>
          <a:off x="0" y="4116991"/>
          <a:ext cx="8445911" cy="540352"/>
        </a:xfrm>
        <a:prstGeom prst="rect">
          <a:avLst/>
        </a:prstGeom>
        <a:solidFill>
          <a:srgbClr val="00B0F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lumMod val="75000"/>
                  <a:lumOff val="25000"/>
                </a:schemeClr>
              </a:solidFill>
            </a:rPr>
            <a:t>Approval/Ineligible/Rejection</a:t>
          </a:r>
        </a:p>
      </dsp:txBody>
      <dsp:txXfrm>
        <a:off x="0" y="4116991"/>
        <a:ext cx="8445911" cy="540352"/>
      </dsp:txXfrm>
    </dsp:sp>
    <dsp:sp modelId="{1DF87030-4419-480E-8DA8-025A01B9C06A}">
      <dsp:nvSpPr>
        <dsp:cNvPr id="0" name=""/>
        <dsp:cNvSpPr/>
      </dsp:nvSpPr>
      <dsp:spPr>
        <a:xfrm rot="10800000">
          <a:off x="0" y="3294034"/>
          <a:ext cx="8445911" cy="831062"/>
        </a:xfrm>
        <a:prstGeom prst="upArrowCallout">
          <a:avLst/>
        </a:prstGeom>
        <a:solidFill>
          <a:schemeClr val="accent1">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75000"/>
                  <a:lumOff val="25000"/>
                </a:schemeClr>
              </a:solidFill>
            </a:rPr>
            <a:t>Verify compliance with CTF Program rules</a:t>
          </a:r>
        </a:p>
      </dsp:txBody>
      <dsp:txXfrm rot="10800000">
        <a:off x="0" y="3294034"/>
        <a:ext cx="8445911" cy="539999"/>
      </dsp:txXfrm>
    </dsp:sp>
    <dsp:sp modelId="{E12F1CBC-7FF9-43C7-98AD-886084E8E122}">
      <dsp:nvSpPr>
        <dsp:cNvPr id="0" name=""/>
        <dsp:cNvSpPr/>
      </dsp:nvSpPr>
      <dsp:spPr>
        <a:xfrm rot="10800000">
          <a:off x="0" y="2471076"/>
          <a:ext cx="8445911" cy="831062"/>
        </a:xfrm>
        <a:prstGeom prst="upArrowCallout">
          <a:avLst/>
        </a:prstGeom>
        <a:solidFill>
          <a:schemeClr val="accent4"/>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75000"/>
                  <a:lumOff val="25000"/>
                </a:schemeClr>
              </a:solidFill>
            </a:rPr>
            <a:t>Review financial information</a:t>
          </a:r>
        </a:p>
      </dsp:txBody>
      <dsp:txXfrm rot="10800000">
        <a:off x="0" y="2471076"/>
        <a:ext cx="8445911" cy="539999"/>
      </dsp:txXfrm>
    </dsp:sp>
    <dsp:sp modelId="{B9C9C6D4-6E96-45A2-9ACE-86AE8EF6AFC4}">
      <dsp:nvSpPr>
        <dsp:cNvPr id="0" name=""/>
        <dsp:cNvSpPr/>
      </dsp:nvSpPr>
      <dsp:spPr>
        <a:xfrm rot="10800000">
          <a:off x="0" y="1648119"/>
          <a:ext cx="8445911" cy="831062"/>
        </a:xfrm>
        <a:prstGeom prst="upArrowCallout">
          <a:avLst/>
        </a:prstGeom>
        <a:solidFill>
          <a:schemeClr val="accent1">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50000"/>
                  <a:lumOff val="50000"/>
                </a:schemeClr>
              </a:solidFill>
            </a:rPr>
            <a:t>Eligibility assessment</a:t>
          </a:r>
        </a:p>
      </dsp:txBody>
      <dsp:txXfrm rot="10800000">
        <a:off x="0" y="1648119"/>
        <a:ext cx="8445911" cy="539999"/>
      </dsp:txXfrm>
    </dsp:sp>
    <dsp:sp modelId="{86D3F7AC-6DBE-4B9E-A9F7-A49F76552D22}">
      <dsp:nvSpPr>
        <dsp:cNvPr id="0" name=""/>
        <dsp:cNvSpPr/>
      </dsp:nvSpPr>
      <dsp:spPr>
        <a:xfrm rot="10800000">
          <a:off x="0" y="825161"/>
          <a:ext cx="8445911" cy="831062"/>
        </a:xfrm>
        <a:prstGeom prst="upArrowCallout">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50000"/>
                  <a:lumOff val="50000"/>
                </a:schemeClr>
              </a:solidFill>
            </a:rPr>
            <a:t>Document verification</a:t>
          </a:r>
        </a:p>
      </dsp:txBody>
      <dsp:txXfrm rot="10800000">
        <a:off x="0" y="825161"/>
        <a:ext cx="8445911" cy="539999"/>
      </dsp:txXfrm>
    </dsp:sp>
    <dsp:sp modelId="{2FEAEA0A-8A9B-4429-B43E-5752F2543793}">
      <dsp:nvSpPr>
        <dsp:cNvPr id="0" name=""/>
        <dsp:cNvSpPr/>
      </dsp:nvSpPr>
      <dsp:spPr>
        <a:xfrm rot="10800000">
          <a:off x="0" y="0"/>
          <a:ext cx="8445911" cy="831062"/>
        </a:xfrm>
        <a:prstGeom prst="upArrowCallout">
          <a:avLst/>
        </a:prstGeom>
        <a:solidFill>
          <a:schemeClr val="accent1">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50000"/>
                  <a:lumOff val="50000"/>
                </a:schemeClr>
              </a:solidFill>
            </a:rPr>
            <a:t>Recert application submission</a:t>
          </a:r>
        </a:p>
      </dsp:txBody>
      <dsp:txXfrm rot="10800000">
        <a:off x="0" y="0"/>
        <a:ext cx="8445911" cy="5399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7C53A-3774-4E9E-ACFA-E92C8C1E4F4C}">
      <dsp:nvSpPr>
        <dsp:cNvPr id="0" name=""/>
        <dsp:cNvSpPr/>
      </dsp:nvSpPr>
      <dsp:spPr>
        <a:xfrm>
          <a:off x="0" y="675"/>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97CD6-FC64-431B-A551-49547792D668}">
      <dsp:nvSpPr>
        <dsp:cNvPr id="0" name=""/>
        <dsp:cNvSpPr/>
      </dsp:nvSpPr>
      <dsp:spPr>
        <a:xfrm>
          <a:off x="0" y="67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Eligible Services are categories of advanced communication services that are eligible to receive the CTF discount. The following eligible services are</a:t>
          </a:r>
        </a:p>
      </dsp:txBody>
      <dsp:txXfrm>
        <a:off x="0" y="675"/>
        <a:ext cx="6900512" cy="614976"/>
      </dsp:txXfrm>
    </dsp:sp>
    <dsp:sp modelId="{43683A62-91F8-43AF-AA55-956586402EA9}">
      <dsp:nvSpPr>
        <dsp:cNvPr id="0" name=""/>
        <dsp:cNvSpPr/>
      </dsp:nvSpPr>
      <dsp:spPr>
        <a:xfrm>
          <a:off x="0" y="615652"/>
          <a:ext cx="6900512" cy="0"/>
        </a:xfrm>
        <a:prstGeom prst="line">
          <a:avLst/>
        </a:prstGeom>
        <a:solidFill>
          <a:schemeClr val="accent2">
            <a:hueOff val="805452"/>
            <a:satOff val="-2312"/>
            <a:lumOff val="-3701"/>
            <a:alphaOff val="0"/>
          </a:schemeClr>
        </a:solidFill>
        <a:ln w="19050" cap="flat" cmpd="sng" algn="ctr">
          <a:solidFill>
            <a:schemeClr val="accent2">
              <a:hueOff val="805452"/>
              <a:satOff val="-2312"/>
              <a:lumOff val="-3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7016D-43A1-4CA6-A1EF-150D2E03C5F2}">
      <dsp:nvSpPr>
        <dsp:cNvPr id="0" name=""/>
        <dsp:cNvSpPr/>
      </dsp:nvSpPr>
      <dsp:spPr>
        <a:xfrm>
          <a:off x="0" y="61565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Asynchronous Transfer Mode </a:t>
          </a:r>
        </a:p>
      </dsp:txBody>
      <dsp:txXfrm>
        <a:off x="0" y="615652"/>
        <a:ext cx="6900512" cy="614976"/>
      </dsp:txXfrm>
    </dsp:sp>
    <dsp:sp modelId="{6662ED7C-97A6-4C8B-90A9-EDF575FD9598}">
      <dsp:nvSpPr>
        <dsp:cNvPr id="0" name=""/>
        <dsp:cNvSpPr/>
      </dsp:nvSpPr>
      <dsp:spPr>
        <a:xfrm>
          <a:off x="0" y="1230628"/>
          <a:ext cx="6900512" cy="0"/>
        </a:xfrm>
        <a:prstGeom prst="line">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65EA4-F1E1-483A-8496-1646B4CC54C4}">
      <dsp:nvSpPr>
        <dsp:cNvPr id="0" name=""/>
        <dsp:cNvSpPr/>
      </dsp:nvSpPr>
      <dsp:spPr>
        <a:xfrm>
          <a:off x="0" y="123062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Broadband Over Power Lines </a:t>
          </a:r>
        </a:p>
      </dsp:txBody>
      <dsp:txXfrm>
        <a:off x="0" y="1230628"/>
        <a:ext cx="6900512" cy="614976"/>
      </dsp:txXfrm>
    </dsp:sp>
    <dsp:sp modelId="{A4C36DF1-B2C1-45AC-93CA-623B3F692337}">
      <dsp:nvSpPr>
        <dsp:cNvPr id="0" name=""/>
        <dsp:cNvSpPr/>
      </dsp:nvSpPr>
      <dsp:spPr>
        <a:xfrm>
          <a:off x="0" y="1845605"/>
          <a:ext cx="6900512" cy="0"/>
        </a:xfrm>
        <a:prstGeom prst="line">
          <a:avLst/>
        </a:prstGeom>
        <a:solidFill>
          <a:schemeClr val="accent2">
            <a:hueOff val="2416355"/>
            <a:satOff val="-6935"/>
            <a:lumOff val="-11103"/>
            <a:alphaOff val="0"/>
          </a:schemeClr>
        </a:solidFill>
        <a:ln w="19050" cap="flat" cmpd="sng" algn="ctr">
          <a:solidFill>
            <a:schemeClr val="accent2">
              <a:hueOff val="2416355"/>
              <a:satOff val="-6935"/>
              <a:lumOff val="-111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CAE95B-6CAD-418E-84E4-5E88A0E58500}">
      <dsp:nvSpPr>
        <dsp:cNvPr id="0" name=""/>
        <dsp:cNvSpPr/>
      </dsp:nvSpPr>
      <dsp:spPr>
        <a:xfrm>
          <a:off x="0" y="184560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Cable Modem </a:t>
          </a:r>
        </a:p>
      </dsp:txBody>
      <dsp:txXfrm>
        <a:off x="0" y="1845605"/>
        <a:ext cx="6900512" cy="614976"/>
      </dsp:txXfrm>
    </dsp:sp>
    <dsp:sp modelId="{A331B8E3-F79B-4C18-954B-B697662CB74E}">
      <dsp:nvSpPr>
        <dsp:cNvPr id="0" name=""/>
        <dsp:cNvSpPr/>
      </dsp:nvSpPr>
      <dsp:spPr>
        <a:xfrm>
          <a:off x="0" y="2460582"/>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B97A7-2E79-4955-822A-1D3191A92469}">
      <dsp:nvSpPr>
        <dsp:cNvPr id="0" name=""/>
        <dsp:cNvSpPr/>
      </dsp:nvSpPr>
      <dsp:spPr>
        <a:xfrm>
          <a:off x="0" y="246058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Digital Subscriber Line </a:t>
          </a:r>
        </a:p>
      </dsp:txBody>
      <dsp:txXfrm>
        <a:off x="0" y="2460582"/>
        <a:ext cx="6900512" cy="614976"/>
      </dsp:txXfrm>
    </dsp:sp>
    <dsp:sp modelId="{D3F240D9-D783-4151-94DF-F30A03F8A396}">
      <dsp:nvSpPr>
        <dsp:cNvPr id="0" name=""/>
        <dsp:cNvSpPr/>
      </dsp:nvSpPr>
      <dsp:spPr>
        <a:xfrm>
          <a:off x="0" y="3075558"/>
          <a:ext cx="6900512" cy="0"/>
        </a:xfrm>
        <a:prstGeom prst="line">
          <a:avLst/>
        </a:prstGeom>
        <a:solidFill>
          <a:schemeClr val="accent2">
            <a:hueOff val="4027259"/>
            <a:satOff val="-11558"/>
            <a:lumOff val="-18506"/>
            <a:alphaOff val="0"/>
          </a:schemeClr>
        </a:solidFill>
        <a:ln w="19050" cap="flat" cmpd="sng" algn="ctr">
          <a:solidFill>
            <a:schemeClr val="accent2">
              <a:hueOff val="4027259"/>
              <a:satOff val="-11558"/>
              <a:lumOff val="-185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F7DFE-93EC-4D1F-BE94-93ECD1D921C2}">
      <dsp:nvSpPr>
        <dsp:cNvPr id="0" name=""/>
        <dsp:cNvSpPr/>
      </dsp:nvSpPr>
      <dsp:spPr>
        <a:xfrm>
          <a:off x="0" y="307555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Digital Signal, DS1, DS2, etc. </a:t>
          </a:r>
        </a:p>
      </dsp:txBody>
      <dsp:txXfrm>
        <a:off x="0" y="3075558"/>
        <a:ext cx="6900512" cy="614976"/>
      </dsp:txXfrm>
    </dsp:sp>
    <dsp:sp modelId="{19F4C0C4-1DC7-4DA9-B18A-C539F37D1A20}">
      <dsp:nvSpPr>
        <dsp:cNvPr id="0" name=""/>
        <dsp:cNvSpPr/>
      </dsp:nvSpPr>
      <dsp:spPr>
        <a:xfrm>
          <a:off x="0" y="3690535"/>
          <a:ext cx="6900512" cy="0"/>
        </a:xfrm>
        <a:prstGeom prst="line">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835A4-3292-400F-8BED-37642A8F4D1A}">
      <dsp:nvSpPr>
        <dsp:cNvPr id="0" name=""/>
        <dsp:cNvSpPr/>
      </dsp:nvSpPr>
      <dsp:spPr>
        <a:xfrm>
          <a:off x="0" y="369053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Ethernet </a:t>
          </a:r>
        </a:p>
      </dsp:txBody>
      <dsp:txXfrm>
        <a:off x="0" y="3690535"/>
        <a:ext cx="6900512" cy="614976"/>
      </dsp:txXfrm>
    </dsp:sp>
    <dsp:sp modelId="{7181AFDE-D23F-48AA-A06E-31819B999F7A}">
      <dsp:nvSpPr>
        <dsp:cNvPr id="0" name=""/>
        <dsp:cNvSpPr/>
      </dsp:nvSpPr>
      <dsp:spPr>
        <a:xfrm>
          <a:off x="0" y="4305512"/>
          <a:ext cx="6900512" cy="0"/>
        </a:xfrm>
        <a:prstGeom prst="line">
          <a:avLst/>
        </a:prstGeom>
        <a:solidFill>
          <a:schemeClr val="accent2">
            <a:hueOff val="5638162"/>
            <a:satOff val="-16181"/>
            <a:lumOff val="-25908"/>
            <a:alphaOff val="0"/>
          </a:schemeClr>
        </a:solidFill>
        <a:ln w="19050" cap="flat" cmpd="sng" algn="ctr">
          <a:solidFill>
            <a:schemeClr val="accent2">
              <a:hueOff val="5638162"/>
              <a:satOff val="-16181"/>
              <a:lumOff val="-259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20144-1091-404B-913C-6657CE70F9E2}">
      <dsp:nvSpPr>
        <dsp:cNvPr id="0" name=""/>
        <dsp:cNvSpPr/>
      </dsp:nvSpPr>
      <dsp:spPr>
        <a:xfrm>
          <a:off x="0" y="430551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Fiber Optics, including leased dark fiber and leased lit fiber </a:t>
          </a:r>
        </a:p>
      </dsp:txBody>
      <dsp:txXfrm>
        <a:off x="0" y="4305512"/>
        <a:ext cx="6900512" cy="614976"/>
      </dsp:txXfrm>
    </dsp:sp>
    <dsp:sp modelId="{1A59DD46-80F2-4C9A-9787-086191843071}">
      <dsp:nvSpPr>
        <dsp:cNvPr id="0" name=""/>
        <dsp:cNvSpPr/>
      </dsp:nvSpPr>
      <dsp:spPr>
        <a:xfrm>
          <a:off x="0" y="4920488"/>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341D9-3D91-4434-B162-641164835442}">
      <dsp:nvSpPr>
        <dsp:cNvPr id="0" name=""/>
        <dsp:cNvSpPr/>
      </dsp:nvSpPr>
      <dsp:spPr>
        <a:xfrm>
          <a:off x="0" y="492048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Fixed Wireless Internet Access </a:t>
          </a:r>
        </a:p>
      </dsp:txBody>
      <dsp:txXfrm>
        <a:off x="0" y="4920488"/>
        <a:ext cx="6900512" cy="6149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36E2A-B222-4894-AB10-FE23E2478BE8}">
      <dsp:nvSpPr>
        <dsp:cNvPr id="0" name=""/>
        <dsp:cNvSpPr/>
      </dsp:nvSpPr>
      <dsp:spPr>
        <a:xfrm>
          <a:off x="0" y="675"/>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BF1D21-AD60-4894-B1DC-B672888A4470}">
      <dsp:nvSpPr>
        <dsp:cNvPr id="0" name=""/>
        <dsp:cNvSpPr/>
      </dsp:nvSpPr>
      <dsp:spPr>
        <a:xfrm>
          <a:off x="0" y="67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Frame Relay </a:t>
          </a:r>
        </a:p>
      </dsp:txBody>
      <dsp:txXfrm>
        <a:off x="0" y="675"/>
        <a:ext cx="6900512" cy="614976"/>
      </dsp:txXfrm>
    </dsp:sp>
    <dsp:sp modelId="{B61FD544-7EE2-44AC-A62E-3FE6932DCF1D}">
      <dsp:nvSpPr>
        <dsp:cNvPr id="0" name=""/>
        <dsp:cNvSpPr/>
      </dsp:nvSpPr>
      <dsp:spPr>
        <a:xfrm>
          <a:off x="0" y="615652"/>
          <a:ext cx="6900512" cy="0"/>
        </a:xfrm>
        <a:prstGeom prst="line">
          <a:avLst/>
        </a:prstGeom>
        <a:solidFill>
          <a:schemeClr val="accent2">
            <a:hueOff val="805452"/>
            <a:satOff val="-2312"/>
            <a:lumOff val="-3701"/>
            <a:alphaOff val="0"/>
          </a:schemeClr>
        </a:solidFill>
        <a:ln w="19050" cap="flat" cmpd="sng" algn="ctr">
          <a:solidFill>
            <a:schemeClr val="accent2">
              <a:hueOff val="805452"/>
              <a:satOff val="-2312"/>
              <a:lumOff val="-3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A9B17-36EB-4F7C-969C-F542E3EB29CB}">
      <dsp:nvSpPr>
        <dsp:cNvPr id="0" name=""/>
        <dsp:cNvSpPr/>
      </dsp:nvSpPr>
      <dsp:spPr>
        <a:xfrm>
          <a:off x="0" y="61565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Integrated Services Digital Network </a:t>
          </a:r>
        </a:p>
      </dsp:txBody>
      <dsp:txXfrm>
        <a:off x="0" y="615652"/>
        <a:ext cx="6900512" cy="614976"/>
      </dsp:txXfrm>
    </dsp:sp>
    <dsp:sp modelId="{D9DE71EA-A2D0-4B7E-A617-682E6F031972}">
      <dsp:nvSpPr>
        <dsp:cNvPr id="0" name=""/>
        <dsp:cNvSpPr/>
      </dsp:nvSpPr>
      <dsp:spPr>
        <a:xfrm>
          <a:off x="0" y="1230628"/>
          <a:ext cx="6900512" cy="0"/>
        </a:xfrm>
        <a:prstGeom prst="line">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2FAD7B-5447-4FEA-8BA6-BD2E142A407B}">
      <dsp:nvSpPr>
        <dsp:cNvPr id="0" name=""/>
        <dsp:cNvSpPr/>
      </dsp:nvSpPr>
      <dsp:spPr>
        <a:xfrm>
          <a:off x="0" y="123062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Mobile Broadband Service – with certain restrictions* </a:t>
          </a:r>
        </a:p>
      </dsp:txBody>
      <dsp:txXfrm>
        <a:off x="0" y="1230628"/>
        <a:ext cx="6900512" cy="614976"/>
      </dsp:txXfrm>
    </dsp:sp>
    <dsp:sp modelId="{326F716C-1BF2-4FAE-A580-649D79B2510D}">
      <dsp:nvSpPr>
        <dsp:cNvPr id="0" name=""/>
        <dsp:cNvSpPr/>
      </dsp:nvSpPr>
      <dsp:spPr>
        <a:xfrm>
          <a:off x="0" y="1845605"/>
          <a:ext cx="6900512" cy="0"/>
        </a:xfrm>
        <a:prstGeom prst="line">
          <a:avLst/>
        </a:prstGeom>
        <a:solidFill>
          <a:schemeClr val="accent2">
            <a:hueOff val="2416355"/>
            <a:satOff val="-6935"/>
            <a:lumOff val="-11103"/>
            <a:alphaOff val="0"/>
          </a:schemeClr>
        </a:solidFill>
        <a:ln w="19050" cap="flat" cmpd="sng" algn="ctr">
          <a:solidFill>
            <a:schemeClr val="accent2">
              <a:hueOff val="2416355"/>
              <a:satOff val="-6935"/>
              <a:lumOff val="-111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B559C1-6DB0-4ACD-91A9-36EBE1D7185F}">
      <dsp:nvSpPr>
        <dsp:cNvPr id="0" name=""/>
        <dsp:cNvSpPr/>
      </dsp:nvSpPr>
      <dsp:spPr>
        <a:xfrm>
          <a:off x="0" y="184560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Multi-Protocol Label Switching </a:t>
          </a:r>
        </a:p>
      </dsp:txBody>
      <dsp:txXfrm>
        <a:off x="0" y="1845605"/>
        <a:ext cx="6900512" cy="614976"/>
      </dsp:txXfrm>
    </dsp:sp>
    <dsp:sp modelId="{46486193-1B36-4175-84C8-15610B993876}">
      <dsp:nvSpPr>
        <dsp:cNvPr id="0" name=""/>
        <dsp:cNvSpPr/>
      </dsp:nvSpPr>
      <dsp:spPr>
        <a:xfrm>
          <a:off x="0" y="2460582"/>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A5DF79-AE69-4913-B32A-11619EEB9473}">
      <dsp:nvSpPr>
        <dsp:cNvPr id="0" name=""/>
        <dsp:cNvSpPr/>
      </dsp:nvSpPr>
      <dsp:spPr>
        <a:xfrm>
          <a:off x="0" y="246058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Optical Carrier, OC1, OC2, etc. </a:t>
          </a:r>
        </a:p>
      </dsp:txBody>
      <dsp:txXfrm>
        <a:off x="0" y="2460582"/>
        <a:ext cx="6900512" cy="614976"/>
      </dsp:txXfrm>
    </dsp:sp>
    <dsp:sp modelId="{8F8DA80A-9754-4296-9894-0230CA1A4F7D}">
      <dsp:nvSpPr>
        <dsp:cNvPr id="0" name=""/>
        <dsp:cNvSpPr/>
      </dsp:nvSpPr>
      <dsp:spPr>
        <a:xfrm>
          <a:off x="0" y="3075558"/>
          <a:ext cx="6900512" cy="0"/>
        </a:xfrm>
        <a:prstGeom prst="line">
          <a:avLst/>
        </a:prstGeom>
        <a:solidFill>
          <a:schemeClr val="accent2">
            <a:hueOff val="4027259"/>
            <a:satOff val="-11558"/>
            <a:lumOff val="-18506"/>
            <a:alphaOff val="0"/>
          </a:schemeClr>
        </a:solidFill>
        <a:ln w="19050" cap="flat" cmpd="sng" algn="ctr">
          <a:solidFill>
            <a:schemeClr val="accent2">
              <a:hueOff val="4027259"/>
              <a:satOff val="-11558"/>
              <a:lumOff val="-185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57D3A-BF05-405A-8160-3182E4C5933D}">
      <dsp:nvSpPr>
        <dsp:cNvPr id="0" name=""/>
        <dsp:cNvSpPr/>
      </dsp:nvSpPr>
      <dsp:spPr>
        <a:xfrm>
          <a:off x="0" y="307555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Satellite Internet Access </a:t>
          </a:r>
        </a:p>
      </dsp:txBody>
      <dsp:txXfrm>
        <a:off x="0" y="3075558"/>
        <a:ext cx="6900512" cy="614976"/>
      </dsp:txXfrm>
    </dsp:sp>
    <dsp:sp modelId="{24D4AFC1-2E05-4637-B56F-7000A7B1FE47}">
      <dsp:nvSpPr>
        <dsp:cNvPr id="0" name=""/>
        <dsp:cNvSpPr/>
      </dsp:nvSpPr>
      <dsp:spPr>
        <a:xfrm>
          <a:off x="0" y="3690535"/>
          <a:ext cx="6900512" cy="0"/>
        </a:xfrm>
        <a:prstGeom prst="line">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F02F8-6BAD-46A3-98B9-17B86B8524BC}">
      <dsp:nvSpPr>
        <dsp:cNvPr id="0" name=""/>
        <dsp:cNvSpPr/>
      </dsp:nvSpPr>
      <dsp:spPr>
        <a:xfrm>
          <a:off x="0" y="369053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Switched Multimegabit Data Service </a:t>
          </a:r>
        </a:p>
      </dsp:txBody>
      <dsp:txXfrm>
        <a:off x="0" y="3690535"/>
        <a:ext cx="6900512" cy="614976"/>
      </dsp:txXfrm>
    </dsp:sp>
    <dsp:sp modelId="{7D04D745-B8D8-46C1-8FF8-BE7E2897692B}">
      <dsp:nvSpPr>
        <dsp:cNvPr id="0" name=""/>
        <dsp:cNvSpPr/>
      </dsp:nvSpPr>
      <dsp:spPr>
        <a:xfrm>
          <a:off x="0" y="4305512"/>
          <a:ext cx="6900512" cy="0"/>
        </a:xfrm>
        <a:prstGeom prst="line">
          <a:avLst/>
        </a:prstGeom>
        <a:solidFill>
          <a:schemeClr val="accent2">
            <a:hueOff val="5638162"/>
            <a:satOff val="-16181"/>
            <a:lumOff val="-25908"/>
            <a:alphaOff val="0"/>
          </a:schemeClr>
        </a:solidFill>
        <a:ln w="19050" cap="flat" cmpd="sng" algn="ctr">
          <a:solidFill>
            <a:schemeClr val="accent2">
              <a:hueOff val="5638162"/>
              <a:satOff val="-16181"/>
              <a:lumOff val="-259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373FA-2837-4665-BC70-F70D82B75F4E}">
      <dsp:nvSpPr>
        <dsp:cNvPr id="0" name=""/>
        <dsp:cNvSpPr/>
      </dsp:nvSpPr>
      <dsp:spPr>
        <a:xfrm>
          <a:off x="0" y="430551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Trunk Level, T1, T2, etc.</a:t>
          </a:r>
        </a:p>
      </dsp:txBody>
      <dsp:txXfrm>
        <a:off x="0" y="4305512"/>
        <a:ext cx="6900512" cy="614976"/>
      </dsp:txXfrm>
    </dsp:sp>
    <dsp:sp modelId="{9808BA1F-0FFF-423C-B040-925DD764FC50}">
      <dsp:nvSpPr>
        <dsp:cNvPr id="0" name=""/>
        <dsp:cNvSpPr/>
      </dsp:nvSpPr>
      <dsp:spPr>
        <a:xfrm>
          <a:off x="0" y="4920488"/>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90EF2-FC97-4632-AD47-C99CC344D025}">
      <dsp:nvSpPr>
        <dsp:cNvPr id="0" name=""/>
        <dsp:cNvSpPr/>
      </dsp:nvSpPr>
      <dsp:spPr>
        <a:xfrm>
          <a:off x="0" y="492048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Wide Area Network (WAN)¹</a:t>
          </a:r>
        </a:p>
      </dsp:txBody>
      <dsp:txXfrm>
        <a:off x="0" y="4920488"/>
        <a:ext cx="6900512" cy="6149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a:p>
        </p:txBody>
      </p:sp>
    </p:spTree>
    <p:extLst>
      <p:ext uri="{BB962C8B-B14F-4D97-AF65-F5344CB8AC3E}">
        <p14:creationId xmlns:p14="http://schemas.microsoft.com/office/powerpoint/2010/main" val="302599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14</a:t>
            </a:fld>
            <a:endParaRPr lang="en-US"/>
          </a:p>
        </p:txBody>
      </p:sp>
    </p:spTree>
    <p:extLst>
      <p:ext uri="{BB962C8B-B14F-4D97-AF65-F5344CB8AC3E}">
        <p14:creationId xmlns:p14="http://schemas.microsoft.com/office/powerpoint/2010/main" val="3829478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22</a:t>
            </a:fld>
            <a:endParaRPr lang="en-US"/>
          </a:p>
        </p:txBody>
      </p:sp>
    </p:spTree>
    <p:extLst>
      <p:ext uri="{BB962C8B-B14F-4D97-AF65-F5344CB8AC3E}">
        <p14:creationId xmlns:p14="http://schemas.microsoft.com/office/powerpoint/2010/main" val="418430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26</a:t>
            </a:fld>
            <a:endParaRPr lang="en-US"/>
          </a:p>
        </p:txBody>
      </p:sp>
    </p:spTree>
    <p:extLst>
      <p:ext uri="{BB962C8B-B14F-4D97-AF65-F5344CB8AC3E}">
        <p14:creationId xmlns:p14="http://schemas.microsoft.com/office/powerpoint/2010/main" val="2418257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37</a:t>
            </a:fld>
            <a:endParaRPr lang="en-US"/>
          </a:p>
        </p:txBody>
      </p:sp>
    </p:spTree>
    <p:extLst>
      <p:ext uri="{BB962C8B-B14F-4D97-AF65-F5344CB8AC3E}">
        <p14:creationId xmlns:p14="http://schemas.microsoft.com/office/powerpoint/2010/main" val="3242769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January 30,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2"/>
          </a:solidFill>
        </p:spPr>
      </p:pic>
    </p:spTree>
    <p:extLst>
      <p:ext uri="{BB962C8B-B14F-4D97-AF65-F5344CB8AC3E}">
        <p14:creationId xmlns:p14="http://schemas.microsoft.com/office/powerpoint/2010/main" val="12742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January 30,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January 30,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January 30,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January 30,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9271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January 30,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January 30,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January 30, 2024</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January 30,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January 30,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January 30,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January 30,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January 30,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January 30,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January 30,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January 30,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January 30,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January 30,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January 30,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January 30,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January 30, 2024</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January 30,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January 30, 2024</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January 30,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January 30,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January 30,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January 30,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January 30,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January 30,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January 30,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January 30,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January 30,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January 30,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January 30,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January 30, 2024</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January 30,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January 30,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January 30,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January 30,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January 30,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January 30,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January 30,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January 30,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January 30,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January 30,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5D9F-94DF-9851-8A77-E851D11E34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4E4872-AA7B-F7C3-B259-42616ABE1E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7F693B-207C-BCEF-42C7-CB38C20B6344}"/>
              </a:ext>
            </a:extLst>
          </p:cNvPr>
          <p:cNvSpPr>
            <a:spLocks noGrp="1"/>
          </p:cNvSpPr>
          <p:nvPr>
            <p:ph type="dt" sz="half" idx="10"/>
          </p:nvPr>
        </p:nvSpPr>
        <p:spPr/>
        <p:txBody>
          <a:bodyPr/>
          <a:lstStyle/>
          <a:p>
            <a:fld id="{44A356D8-0ECF-E747-BA03-03D5F7490A95}" type="datetime4">
              <a:rPr lang="en-US" smtClean="0"/>
              <a:t>January 30, 2024</a:t>
            </a:fld>
            <a:endParaRPr lang="en-US"/>
          </a:p>
        </p:txBody>
      </p:sp>
      <p:sp>
        <p:nvSpPr>
          <p:cNvPr id="5" name="Footer Placeholder 4">
            <a:extLst>
              <a:ext uri="{FF2B5EF4-FFF2-40B4-BE49-F238E27FC236}">
                <a16:creationId xmlns:a16="http://schemas.microsoft.com/office/drawing/2014/main" id="{EBE66CA3-C543-A8C2-ECD3-A4FD5AFB7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95D74-1D02-187F-046B-2E87CCE9DAA5}"/>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7" name="Picture 6">
            <a:extLst>
              <a:ext uri="{FF2B5EF4-FFF2-40B4-BE49-F238E27FC236}">
                <a16:creationId xmlns:a16="http://schemas.microsoft.com/office/drawing/2014/main" id="{DCFEFA2F-BC90-DF64-C48D-707EAB5BF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2"/>
          </a:solidFill>
        </p:spPr>
      </p:pic>
    </p:spTree>
    <p:extLst>
      <p:ext uri="{BB962C8B-B14F-4D97-AF65-F5344CB8AC3E}">
        <p14:creationId xmlns:p14="http://schemas.microsoft.com/office/powerpoint/2010/main" val="38950003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9C1A-0B95-BBDA-35DE-E4A3FED40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29C998-2F47-FD71-6A0D-F0896680D7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6382C-E6F3-E65C-BCBE-8A4B7D590893}"/>
              </a:ext>
            </a:extLst>
          </p:cNvPr>
          <p:cNvSpPr>
            <a:spLocks noGrp="1"/>
          </p:cNvSpPr>
          <p:nvPr>
            <p:ph type="dt" sz="half" idx="10"/>
          </p:nvPr>
        </p:nvSpPr>
        <p:spPr/>
        <p:txBody>
          <a:bodyPr/>
          <a:lstStyle/>
          <a:p>
            <a:fld id="{B923269C-E58F-174E-B990-E0E418CAD694}" type="datetime4">
              <a:rPr lang="en-US" smtClean="0"/>
              <a:t>January 30, 2024</a:t>
            </a:fld>
            <a:endParaRPr lang="en-US"/>
          </a:p>
        </p:txBody>
      </p:sp>
      <p:sp>
        <p:nvSpPr>
          <p:cNvPr id="5" name="Footer Placeholder 4">
            <a:extLst>
              <a:ext uri="{FF2B5EF4-FFF2-40B4-BE49-F238E27FC236}">
                <a16:creationId xmlns:a16="http://schemas.microsoft.com/office/drawing/2014/main" id="{185A235C-8585-0E56-74DD-BE8F80CF0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94E3D-A5F7-243B-7FB3-C75F847515C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260927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269A-2C08-0D4A-AF37-7564AE435D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C84992-CB23-7BAD-7A39-58270EF94C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CA3EF7-0900-55BB-9095-B1B5228F5A28}"/>
              </a:ext>
            </a:extLst>
          </p:cNvPr>
          <p:cNvSpPr>
            <a:spLocks noGrp="1"/>
          </p:cNvSpPr>
          <p:nvPr>
            <p:ph type="dt" sz="half" idx="10"/>
          </p:nvPr>
        </p:nvSpPr>
        <p:spPr/>
        <p:txBody>
          <a:bodyPr/>
          <a:lstStyle/>
          <a:p>
            <a:fld id="{AA566AAF-2144-204E-9236-2C6BA1B1017A}" type="datetime4">
              <a:rPr lang="en-US" smtClean="0"/>
              <a:t>January 30, 2024</a:t>
            </a:fld>
            <a:endParaRPr lang="en-US" dirty="0"/>
          </a:p>
        </p:txBody>
      </p:sp>
      <p:sp>
        <p:nvSpPr>
          <p:cNvPr id="5" name="Footer Placeholder 4">
            <a:extLst>
              <a:ext uri="{FF2B5EF4-FFF2-40B4-BE49-F238E27FC236}">
                <a16:creationId xmlns:a16="http://schemas.microsoft.com/office/drawing/2014/main" id="{44332AEC-9F0D-F112-5123-8A39FAB10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259BA-2BB2-EEA4-939C-266F2CF296A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685395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7CA3-BAF2-5B42-004E-685B208D2F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AE30FF-81D9-6E61-800C-8675E93561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BA7E8A-231D-530E-B2BF-E98B224B45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C0C4E1-3F67-2D59-9CDF-1C5A24273642}"/>
              </a:ext>
            </a:extLst>
          </p:cNvPr>
          <p:cNvSpPr>
            <a:spLocks noGrp="1"/>
          </p:cNvSpPr>
          <p:nvPr>
            <p:ph type="dt" sz="half" idx="10"/>
          </p:nvPr>
        </p:nvSpPr>
        <p:spPr/>
        <p:txBody>
          <a:bodyPr/>
          <a:lstStyle/>
          <a:p>
            <a:fld id="{090A7486-EBF6-4043-9E2B-DDEA7774D398}" type="datetime4">
              <a:rPr lang="en-US" smtClean="0"/>
              <a:t>January 30, 2024</a:t>
            </a:fld>
            <a:endParaRPr lang="en-US"/>
          </a:p>
        </p:txBody>
      </p:sp>
      <p:sp>
        <p:nvSpPr>
          <p:cNvPr id="6" name="Footer Placeholder 5">
            <a:extLst>
              <a:ext uri="{FF2B5EF4-FFF2-40B4-BE49-F238E27FC236}">
                <a16:creationId xmlns:a16="http://schemas.microsoft.com/office/drawing/2014/main" id="{12D6FE1A-A286-378F-2B03-2080B65CF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544FAE-A77D-0DE2-75D6-E048D73B765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283512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4F90-B36F-993A-F2FF-6BBAD4EF57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BE1F25-C050-711C-FB45-FEEA44C6ED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7CE509-1B44-07D3-DEB7-58948EC02A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79E964-E0C7-38F5-48C8-45FA3B1D57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2A61F6-51EE-5498-33E6-DAAEA78E6B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227989-7F45-F05E-E562-8B292E15D5CF}"/>
              </a:ext>
            </a:extLst>
          </p:cNvPr>
          <p:cNvSpPr>
            <a:spLocks noGrp="1"/>
          </p:cNvSpPr>
          <p:nvPr>
            <p:ph type="dt" sz="half" idx="10"/>
          </p:nvPr>
        </p:nvSpPr>
        <p:spPr/>
        <p:txBody>
          <a:bodyPr/>
          <a:lstStyle/>
          <a:p>
            <a:fld id="{39C43B7B-1AAB-6145-9B21-5744CAD8C887}" type="datetime4">
              <a:rPr lang="en-US" smtClean="0"/>
              <a:t>January 30, 2024</a:t>
            </a:fld>
            <a:endParaRPr lang="en-US"/>
          </a:p>
        </p:txBody>
      </p:sp>
      <p:sp>
        <p:nvSpPr>
          <p:cNvPr id="8" name="Footer Placeholder 7">
            <a:extLst>
              <a:ext uri="{FF2B5EF4-FFF2-40B4-BE49-F238E27FC236}">
                <a16:creationId xmlns:a16="http://schemas.microsoft.com/office/drawing/2014/main" id="{E9D0253B-C2D0-D250-E710-478EABF3EC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1E7472-8AC6-FABE-A6D4-0EF201D5FDBE}"/>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565806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B8788-A64C-BCA4-9D3B-C85D771418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57BDB1-7C0B-74BC-2093-E326CDD3E080}"/>
              </a:ext>
            </a:extLst>
          </p:cNvPr>
          <p:cNvSpPr>
            <a:spLocks noGrp="1"/>
          </p:cNvSpPr>
          <p:nvPr>
            <p:ph type="dt" sz="half" idx="10"/>
          </p:nvPr>
        </p:nvSpPr>
        <p:spPr/>
        <p:txBody>
          <a:bodyPr/>
          <a:lstStyle/>
          <a:p>
            <a:fld id="{E5B87BA5-B33F-E04B-92A6-6471351FE8AA}" type="datetime4">
              <a:rPr lang="en-US" smtClean="0"/>
              <a:t>January 30, 2024</a:t>
            </a:fld>
            <a:endParaRPr lang="en-US"/>
          </a:p>
        </p:txBody>
      </p:sp>
      <p:sp>
        <p:nvSpPr>
          <p:cNvPr id="4" name="Footer Placeholder 3">
            <a:extLst>
              <a:ext uri="{FF2B5EF4-FFF2-40B4-BE49-F238E27FC236}">
                <a16:creationId xmlns:a16="http://schemas.microsoft.com/office/drawing/2014/main" id="{DE2A6385-3FDE-E79D-9B13-C59A52B056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9D4A-3DAD-7A2A-E654-66C74AA00B1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602793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F319FF-C69D-5505-B33E-942A187A0441}"/>
              </a:ext>
            </a:extLst>
          </p:cNvPr>
          <p:cNvSpPr>
            <a:spLocks noGrp="1"/>
          </p:cNvSpPr>
          <p:nvPr>
            <p:ph type="dt" sz="half" idx="10"/>
          </p:nvPr>
        </p:nvSpPr>
        <p:spPr/>
        <p:txBody>
          <a:bodyPr/>
          <a:lstStyle/>
          <a:p>
            <a:fld id="{BF91E12C-F7E3-9C46-BFFB-144F0FBDC852}" type="datetime4">
              <a:rPr lang="en-US" smtClean="0"/>
              <a:t>January 30, 2024</a:t>
            </a:fld>
            <a:endParaRPr lang="en-US"/>
          </a:p>
        </p:txBody>
      </p:sp>
      <p:sp>
        <p:nvSpPr>
          <p:cNvPr id="3" name="Footer Placeholder 2">
            <a:extLst>
              <a:ext uri="{FF2B5EF4-FFF2-40B4-BE49-F238E27FC236}">
                <a16:creationId xmlns:a16="http://schemas.microsoft.com/office/drawing/2014/main" id="{1A29B29B-A00D-147A-0361-3AFB6FABC3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A84069-693D-7050-5FB0-1E10EEE56E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329996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12C6-23A6-6FD8-5EAB-7447A8BC6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13AAC6-0B76-97DA-2600-8198009E6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E31AFC-B49B-3CB7-DB47-8A61B260B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3AA3E-DE7D-4601-B366-E6B2C059FF38}"/>
              </a:ext>
            </a:extLst>
          </p:cNvPr>
          <p:cNvSpPr>
            <a:spLocks noGrp="1"/>
          </p:cNvSpPr>
          <p:nvPr>
            <p:ph type="dt" sz="half" idx="10"/>
          </p:nvPr>
        </p:nvSpPr>
        <p:spPr/>
        <p:txBody>
          <a:bodyPr/>
          <a:lstStyle/>
          <a:p>
            <a:fld id="{D586A759-E491-1A43-9E94-B3A4D096C747}" type="datetime4">
              <a:rPr lang="en-US" smtClean="0"/>
              <a:t>January 30, 2024</a:t>
            </a:fld>
            <a:endParaRPr lang="en-US"/>
          </a:p>
        </p:txBody>
      </p:sp>
      <p:sp>
        <p:nvSpPr>
          <p:cNvPr id="6" name="Footer Placeholder 5">
            <a:extLst>
              <a:ext uri="{FF2B5EF4-FFF2-40B4-BE49-F238E27FC236}">
                <a16:creationId xmlns:a16="http://schemas.microsoft.com/office/drawing/2014/main" id="{08ED03FB-9915-12F8-555A-DA3902F8B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C9580-4F26-1208-80F1-C9B80AF359C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296099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47DE-FD22-36F0-EFCA-491A7C53B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08DB81-474C-3293-D741-D904322D17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800190-2EDC-B5EB-9B11-1008A95E8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5D70CA-6133-53A6-5E19-285AE35207DE}"/>
              </a:ext>
            </a:extLst>
          </p:cNvPr>
          <p:cNvSpPr>
            <a:spLocks noGrp="1"/>
          </p:cNvSpPr>
          <p:nvPr>
            <p:ph type="dt" sz="half" idx="10"/>
          </p:nvPr>
        </p:nvSpPr>
        <p:spPr/>
        <p:txBody>
          <a:bodyPr/>
          <a:lstStyle/>
          <a:p>
            <a:fld id="{F95ED669-7F72-0643-B0D9-9ACA079D290A}" type="datetime4">
              <a:rPr lang="en-US" smtClean="0"/>
              <a:t>January 30, 2024</a:t>
            </a:fld>
            <a:endParaRPr lang="en-US"/>
          </a:p>
        </p:txBody>
      </p:sp>
      <p:sp>
        <p:nvSpPr>
          <p:cNvPr id="6" name="Footer Placeholder 5">
            <a:extLst>
              <a:ext uri="{FF2B5EF4-FFF2-40B4-BE49-F238E27FC236}">
                <a16:creationId xmlns:a16="http://schemas.microsoft.com/office/drawing/2014/main" id="{F0E6CB24-3C5B-7AC8-059B-3FCE248BA1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3FB560-C256-1A12-4FC0-32882B7068B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493847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5220-ED67-AF7D-D318-B66F06984F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6007F9-5E7B-449B-8F0B-00E0107025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2F0F2-8A41-1477-1119-D3156F0B2AF1}"/>
              </a:ext>
            </a:extLst>
          </p:cNvPr>
          <p:cNvSpPr>
            <a:spLocks noGrp="1"/>
          </p:cNvSpPr>
          <p:nvPr>
            <p:ph type="dt" sz="half" idx="10"/>
          </p:nvPr>
        </p:nvSpPr>
        <p:spPr/>
        <p:txBody>
          <a:bodyPr/>
          <a:lstStyle/>
          <a:p>
            <a:fld id="{6ACDA198-3666-2A43-B798-B12BD4FB6F3D}" type="datetime4">
              <a:rPr lang="en-US" smtClean="0"/>
              <a:t>January 30, 2024</a:t>
            </a:fld>
            <a:endParaRPr lang="en-US"/>
          </a:p>
        </p:txBody>
      </p:sp>
      <p:sp>
        <p:nvSpPr>
          <p:cNvPr id="5" name="Footer Placeholder 4">
            <a:extLst>
              <a:ext uri="{FF2B5EF4-FFF2-40B4-BE49-F238E27FC236}">
                <a16:creationId xmlns:a16="http://schemas.microsoft.com/office/drawing/2014/main" id="{17E9A516-18F9-6E34-2AE8-08D356C88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68123-BE8A-87C1-10D1-4CC4A7D7D001}"/>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9806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January 30,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AB7875-B38B-27D9-6773-630E25A76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95810E-4217-E1BC-A101-01B175BD6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CC634-BE8F-24A7-064B-6DF7B8BD2613}"/>
              </a:ext>
            </a:extLst>
          </p:cNvPr>
          <p:cNvSpPr>
            <a:spLocks noGrp="1"/>
          </p:cNvSpPr>
          <p:nvPr>
            <p:ph type="dt" sz="half" idx="10"/>
          </p:nvPr>
        </p:nvSpPr>
        <p:spPr/>
        <p:txBody>
          <a:bodyPr/>
          <a:lstStyle/>
          <a:p>
            <a:fld id="{0A773AF5-D64D-1E40-ACCB-D72BB9B9E96A}" type="datetime4">
              <a:rPr lang="en-US" smtClean="0"/>
              <a:t>January 30, 2024</a:t>
            </a:fld>
            <a:endParaRPr lang="en-US"/>
          </a:p>
        </p:txBody>
      </p:sp>
      <p:sp>
        <p:nvSpPr>
          <p:cNvPr id="5" name="Footer Placeholder 4">
            <a:extLst>
              <a:ext uri="{FF2B5EF4-FFF2-40B4-BE49-F238E27FC236}">
                <a16:creationId xmlns:a16="http://schemas.microsoft.com/office/drawing/2014/main" id="{60650DED-3362-635C-C3FB-87FDCEF04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1DCBB-31C6-29BB-D8A6-A1FB379A6565}"/>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020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January 30,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January 30,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January 30,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January 30, 2024</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660" r:id="rId13"/>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January 30, 2024</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10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January 30, 2024</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10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January 30, 2024</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4D01AC-8864-F45F-0E99-FAF3C7D2AA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4CBAC-DCEB-DABC-126E-96A65D16A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36AAB-FD75-463E-6306-59BBD4F72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C69767-2149-0A44-A16F-9B95B4E6FF2F}" type="datetime4">
              <a:rPr lang="en-US" smtClean="0"/>
              <a:t>January 30, 2024</a:t>
            </a:fld>
            <a:endParaRPr lang="en-US" dirty="0"/>
          </a:p>
        </p:txBody>
      </p:sp>
      <p:sp>
        <p:nvSpPr>
          <p:cNvPr id="5" name="Footer Placeholder 4">
            <a:extLst>
              <a:ext uri="{FF2B5EF4-FFF2-40B4-BE49-F238E27FC236}">
                <a16:creationId xmlns:a16="http://schemas.microsoft.com/office/drawing/2014/main" id="{7C9AAEF9-D5F4-3C86-E046-BEF38980FA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2473A2CD-EEB5-534D-6350-20818EAE7A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4126A1-9282-4A82-AC02-A59AF4A969C8}" type="slidenum">
              <a:rPr lang="en-US" smtClean="0"/>
              <a:pPr/>
              <a:t>‹#›</a:t>
            </a:fld>
            <a:endParaRPr lang="en-US" dirty="0"/>
          </a:p>
        </p:txBody>
      </p:sp>
      <p:sp>
        <p:nvSpPr>
          <p:cNvPr id="7" name="TextBox 6">
            <a:extLst>
              <a:ext uri="{FF2B5EF4-FFF2-40B4-BE49-F238E27FC236}">
                <a16:creationId xmlns:a16="http://schemas.microsoft.com/office/drawing/2014/main" id="{56CAACC2-B0B8-2329-9043-63C74172B17D}"/>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208118479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53.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openclipart.org/detail/169719/checklist-by-dak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hyperlink" Target="https://pixabay.com/en/checklist-icon-notes-202418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hyperlink" Target="https://www.cpuc.ca.gov/consumer-support/financial-assistance-savings-and-discounts/california-teleconnect-fund/program-outreach-and-education" TargetMode="External"/><Relationship Id="rId2" Type="http://schemas.openxmlformats.org/officeDocument/2006/relationships/image" Target="../media/image23.emf"/><Relationship Id="rId1" Type="http://schemas.openxmlformats.org/officeDocument/2006/relationships/slideLayout" Target="../slideLayouts/slideLayout33.xml"/><Relationship Id="rId6" Type="http://schemas.openxmlformats.org/officeDocument/2006/relationships/hyperlink" Target="https://ecap.cpuc.ca.gov/s/help-faqs?tabset-139ec=1" TargetMode="External"/><Relationship Id="rId5" Type="http://schemas.openxmlformats.org/officeDocument/2006/relationships/hyperlink" Target="https://www.cpuc.ca.gov/-/media/cpuc-website/divisions/communications-division/documents/california-teleconnect-fund/ctf_applicant_and_participant_guidebook.pdf" TargetMode="External"/><Relationship Id="rId4" Type="http://schemas.openxmlformats.org/officeDocument/2006/relationships/hyperlink" Target="https://www.cpuc.ca.gov/CT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hyperlink" Target="mailto:CTFHelp@cpuc.ca.gov"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599" y="3164541"/>
            <a:ext cx="11259671" cy="2770093"/>
          </a:xfrm>
        </p:spPr>
        <p:txBody>
          <a:bodyPr>
            <a:normAutofit/>
          </a:bodyPr>
          <a:lstStyle/>
          <a:p>
            <a:pPr algn="ctr" fontAlgn="b">
              <a:lnSpc>
                <a:spcPct val="90000"/>
              </a:lnSpc>
              <a:spcBef>
                <a:spcPct val="0"/>
              </a:spcBef>
            </a:pPr>
            <a:r>
              <a:rPr lang="en-US" sz="3600" b="1" dirty="0">
                <a:solidFill>
                  <a:schemeClr val="tx2"/>
                </a:solidFill>
                <a:latin typeface="+mj-lt"/>
                <a:ea typeface="+mj-ea"/>
                <a:cs typeface="+mj-cs"/>
              </a:rPr>
              <a:t>California Teleconnect Fund (CTF) Program</a:t>
            </a:r>
          </a:p>
          <a:p>
            <a:pPr algn="ctr" fontAlgn="b">
              <a:lnSpc>
                <a:spcPct val="90000"/>
              </a:lnSpc>
              <a:spcBef>
                <a:spcPct val="0"/>
              </a:spcBef>
            </a:pPr>
            <a:r>
              <a:rPr lang="en-US" sz="3600" b="1" dirty="0">
                <a:solidFill>
                  <a:schemeClr val="tx2"/>
                </a:solidFill>
                <a:latin typeface="+mj-lt"/>
                <a:ea typeface="+mj-ea"/>
                <a:cs typeface="+mj-cs"/>
              </a:rPr>
              <a:t>Recap	</a:t>
            </a:r>
            <a:endParaRPr lang="en-US" dirty="0"/>
          </a:p>
          <a:p>
            <a:pPr algn="ctr" fontAlgn="b">
              <a:lnSpc>
                <a:spcPct val="90000"/>
              </a:lnSpc>
              <a:spcBef>
                <a:spcPct val="0"/>
              </a:spcBef>
            </a:pPr>
            <a:endParaRPr lang="en-US" sz="3200" dirty="0">
              <a:solidFill>
                <a:schemeClr val="tx2"/>
              </a:solidFill>
              <a:latin typeface="+mj-lt"/>
              <a:ea typeface="+mj-ea"/>
              <a:cs typeface="+mj-cs"/>
            </a:endParaRPr>
          </a:p>
          <a:p>
            <a:pPr algn="ctr" fontAlgn="b">
              <a:lnSpc>
                <a:spcPct val="90000"/>
              </a:lnSpc>
              <a:spcBef>
                <a:spcPct val="0"/>
              </a:spcBef>
            </a:pPr>
            <a:r>
              <a:rPr lang="en-US" sz="3200" dirty="0">
                <a:solidFill>
                  <a:schemeClr val="tx2"/>
                </a:solidFill>
                <a:latin typeface="+mj-lt"/>
                <a:ea typeface="+mj-ea"/>
                <a:cs typeface="+mj-cs"/>
              </a:rPr>
              <a:t>Presented by CTF Staff</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a:t>
            </a:fld>
            <a:endParaRPr lang="en-US"/>
          </a:p>
        </p:txBody>
      </p:sp>
      <p:pic>
        <p:nvPicPr>
          <p:cNvPr id="5" name="Picture 4" descr="Logo&#10;&#10;Description automatically generated">
            <a:extLst>
              <a:ext uri="{FF2B5EF4-FFF2-40B4-BE49-F238E27FC236}">
                <a16:creationId xmlns:a16="http://schemas.microsoft.com/office/drawing/2014/main" id="{2147ACE8-31B2-293F-1D77-1698ED176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599" y="1595717"/>
            <a:ext cx="10760635" cy="4123765"/>
          </a:xfrm>
        </p:spPr>
        <p:txBody>
          <a:bodyPr>
            <a:normAutofit/>
          </a:bodyPr>
          <a:lstStyle/>
          <a:p>
            <a:pPr marL="342900" indent="-342900">
              <a:buFont typeface="Wingdings" panose="05000000000000000000" pitchFamily="2" charset="2"/>
              <a:buChar char="v"/>
            </a:pPr>
            <a:endParaRPr lang="en-US" dirty="0"/>
          </a:p>
          <a:p>
            <a:pPr marL="342900" indent="-342900">
              <a:buFont typeface="Arial" panose="020B0604020202020204" pitchFamily="34" charset="0"/>
              <a:buChar char="•"/>
            </a:pPr>
            <a:r>
              <a:rPr lang="en-US" dirty="0"/>
              <a:t>By providing discounts for small, Community Based Organizations to diffuse access and adoption to broadband services.</a:t>
            </a:r>
          </a:p>
          <a:p>
            <a:pPr marL="342900" indent="-342900">
              <a:buFont typeface="Arial" panose="020B0604020202020204" pitchFamily="34" charset="0"/>
              <a:buChar char="•"/>
            </a:pPr>
            <a:r>
              <a:rPr lang="en-US" dirty="0"/>
              <a:t>During the pandemic in 2020-21, the Distance Learning Initiative provided 413 School Districts a total of 110,630 mobile hot spots, ensuring remote access to state testing for students.</a:t>
            </a:r>
          </a:p>
          <a:p>
            <a:pPr marL="342900" indent="-342900">
              <a:buFont typeface="Arial" panose="020B0604020202020204" pitchFamily="34" charset="0"/>
              <a:buChar char="•"/>
            </a:pPr>
            <a:r>
              <a:rPr lang="en-US" dirty="0"/>
              <a:t>The Digital Divide Grant Program awarded nearly $1million in grant funding to provide holistic technological solutions for low income, rural and urban, small school districts.</a:t>
            </a:r>
          </a:p>
          <a:p>
            <a:pPr marL="342900" indent="-342900">
              <a:buFont typeface="Arial" panose="020B0604020202020204" pitchFamily="34" charset="0"/>
              <a:buChar char="•"/>
            </a:pPr>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10</a:t>
            </a:fld>
            <a:endParaRPr lang="en-US"/>
          </a:p>
        </p:txBody>
      </p:sp>
      <p:sp>
        <p:nvSpPr>
          <p:cNvPr id="3" name="TextBox 2">
            <a:extLst>
              <a:ext uri="{FF2B5EF4-FFF2-40B4-BE49-F238E27FC236}">
                <a16:creationId xmlns:a16="http://schemas.microsoft.com/office/drawing/2014/main" id="{935536A1-82EA-E743-CF5B-629A7A6737AB}"/>
              </a:ext>
            </a:extLst>
          </p:cNvPr>
          <p:cNvSpPr txBox="1"/>
          <p:nvPr/>
        </p:nvSpPr>
        <p:spPr>
          <a:xfrm>
            <a:off x="609600" y="736752"/>
            <a:ext cx="10760635" cy="867930"/>
          </a:xfrm>
          <a:prstGeom prst="rect">
            <a:avLst/>
          </a:prstGeom>
          <a:noFill/>
        </p:spPr>
        <p:txBody>
          <a:bodyPr wrap="square" rtlCol="0">
            <a:spAutoFit/>
          </a:bodyPr>
          <a:lstStyle/>
          <a:p>
            <a:pPr algn="ctr" fontAlgn="b">
              <a:lnSpc>
                <a:spcPct val="90000"/>
              </a:lnSpc>
              <a:spcBef>
                <a:spcPct val="0"/>
              </a:spcBef>
            </a:pPr>
            <a:r>
              <a:rPr lang="en-US" sz="3600" b="1" dirty="0">
                <a:solidFill>
                  <a:schemeClr val="tx2"/>
                </a:solidFill>
                <a:latin typeface="+mj-lt"/>
                <a:ea typeface="+mj-ea"/>
                <a:cs typeface="+mj-cs"/>
              </a:rPr>
              <a:t>CTF’s Role in Bridging the Digital Divide</a:t>
            </a:r>
          </a:p>
          <a:p>
            <a:endParaRPr lang="en-US" dirty="0"/>
          </a:p>
        </p:txBody>
      </p:sp>
    </p:spTree>
    <p:extLst>
      <p:ext uri="{BB962C8B-B14F-4D97-AF65-F5344CB8AC3E}">
        <p14:creationId xmlns:p14="http://schemas.microsoft.com/office/powerpoint/2010/main" val="95581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r>
              <a:rPr lang="en-US" sz="3600" dirty="0"/>
              <a:t>CTF- Application Process</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11</a:t>
            </a:fld>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2631861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D3F984B-2B86-470F-319A-CBE2C0743CF9}"/>
              </a:ext>
            </a:extLst>
          </p:cNvPr>
          <p:cNvSpPr/>
          <p:nvPr/>
        </p:nvSpPr>
        <p:spPr>
          <a:xfrm>
            <a:off x="6334373" y="1291211"/>
            <a:ext cx="2688336" cy="1393882"/>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Operated by municipal or local government</a:t>
            </a:r>
          </a:p>
        </p:txBody>
      </p:sp>
      <p:sp>
        <p:nvSpPr>
          <p:cNvPr id="13" name="Rectangle 12">
            <a:extLst>
              <a:ext uri="{FF2B5EF4-FFF2-40B4-BE49-F238E27FC236}">
                <a16:creationId xmlns:a16="http://schemas.microsoft.com/office/drawing/2014/main" id="{FD7AF8D8-D260-1B05-0BC0-0272BA80F2ED}"/>
              </a:ext>
            </a:extLst>
          </p:cNvPr>
          <p:cNvSpPr/>
          <p:nvPr/>
        </p:nvSpPr>
        <p:spPr>
          <a:xfrm>
            <a:off x="3286236" y="1299158"/>
            <a:ext cx="2688336" cy="1405986"/>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Certified by the CA State Library </a:t>
            </a:r>
          </a:p>
        </p:txBody>
      </p:sp>
      <p:sp>
        <p:nvSpPr>
          <p:cNvPr id="8" name="Rectangle 7">
            <a:extLst>
              <a:ext uri="{FF2B5EF4-FFF2-40B4-BE49-F238E27FC236}">
                <a16:creationId xmlns:a16="http://schemas.microsoft.com/office/drawing/2014/main" id="{65D34A47-BE7A-8A45-DE6C-D0D00D4F4137}"/>
              </a:ext>
            </a:extLst>
          </p:cNvPr>
          <p:cNvSpPr/>
          <p:nvPr/>
        </p:nvSpPr>
        <p:spPr>
          <a:xfrm>
            <a:off x="263740" y="1299157"/>
            <a:ext cx="2688336" cy="1405987"/>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Public Schools-</a:t>
            </a:r>
            <a:r>
              <a:rPr lang="en-US" sz="1300" dirty="0">
                <a:solidFill>
                  <a:schemeClr val="tx1"/>
                </a:solidFill>
              </a:rPr>
              <a:t>No requirement </a:t>
            </a:r>
          </a:p>
          <a:p>
            <a:pPr algn="ctr"/>
            <a:r>
              <a:rPr lang="en-US" sz="1300" b="1" dirty="0">
                <a:solidFill>
                  <a:schemeClr val="tx1"/>
                </a:solidFill>
              </a:rPr>
              <a:t>Private Schools- </a:t>
            </a:r>
            <a:r>
              <a:rPr lang="en-US" sz="1300" dirty="0">
                <a:solidFill>
                  <a:schemeClr val="tx1"/>
                </a:solidFill>
              </a:rPr>
              <a:t>must be a verifiable non-profit organization</a:t>
            </a:r>
          </a:p>
        </p:txBody>
      </p:sp>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591491" y="247108"/>
            <a:ext cx="10972800" cy="461432"/>
          </a:xfrm>
        </p:spPr>
        <p:txBody>
          <a:bodyPr anchor="t">
            <a:normAutofit fontScale="90000"/>
          </a:bodyPr>
          <a:lstStyle/>
          <a:p>
            <a:pPr algn="ctr"/>
            <a:r>
              <a:rPr lang="en-US" sz="3200" dirty="0"/>
              <a:t>Entities Eligible for CTF Support</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vert="horz" lIns="0" tIns="0" rIns="0" bIns="0" rtlCol="0" anchor="t" anchorCtr="0">
            <a:normAutofit/>
          </a:bodyPr>
          <a:lstStyle/>
          <a:p>
            <a:pPr>
              <a:spcAft>
                <a:spcPts val="600"/>
              </a:spcAft>
            </a:pPr>
            <a:fld id="{1C4126A1-9282-4A82-AC02-A59AF4A969C8}" type="slidenum">
              <a:rPr lang="en-US" smtClean="0"/>
              <a:pPr>
                <a:spcAft>
                  <a:spcPts val="600"/>
                </a:spcAft>
              </a:pPr>
              <a:t>12</a:t>
            </a:fld>
            <a:endParaRPr lang="en-US"/>
          </a:p>
        </p:txBody>
      </p:sp>
      <p:sp>
        <p:nvSpPr>
          <p:cNvPr id="2" name="Flowchart: Off-page Connector 1">
            <a:extLst>
              <a:ext uri="{FF2B5EF4-FFF2-40B4-BE49-F238E27FC236}">
                <a16:creationId xmlns:a16="http://schemas.microsoft.com/office/drawing/2014/main" id="{14102615-3A10-956C-1BFD-54C3A61C76FB}"/>
              </a:ext>
            </a:extLst>
          </p:cNvPr>
          <p:cNvSpPr/>
          <p:nvPr/>
        </p:nvSpPr>
        <p:spPr>
          <a:xfrm>
            <a:off x="591491" y="883138"/>
            <a:ext cx="2032838" cy="701674"/>
          </a:xfrm>
          <a:prstGeom prst="flowChartOffpageConnector">
            <a:avLst/>
          </a:prstGeom>
          <a:solidFill>
            <a:srgbClr val="2D87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Schools </a:t>
            </a:r>
          </a:p>
        </p:txBody>
      </p:sp>
      <p:sp>
        <p:nvSpPr>
          <p:cNvPr id="5" name="Flowchart: Off-page Connector 4">
            <a:extLst>
              <a:ext uri="{FF2B5EF4-FFF2-40B4-BE49-F238E27FC236}">
                <a16:creationId xmlns:a16="http://schemas.microsoft.com/office/drawing/2014/main" id="{BF1519C5-7300-C042-BB90-4CC9A52533B7}"/>
              </a:ext>
            </a:extLst>
          </p:cNvPr>
          <p:cNvSpPr/>
          <p:nvPr/>
        </p:nvSpPr>
        <p:spPr>
          <a:xfrm>
            <a:off x="3620396" y="883138"/>
            <a:ext cx="2032838" cy="701674"/>
          </a:xfrm>
          <a:prstGeom prst="flowChartOffpageConnector">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Libraries </a:t>
            </a:r>
          </a:p>
        </p:txBody>
      </p:sp>
      <p:sp>
        <p:nvSpPr>
          <p:cNvPr id="7" name="Flowchart: Off-page Connector 6">
            <a:extLst>
              <a:ext uri="{FF2B5EF4-FFF2-40B4-BE49-F238E27FC236}">
                <a16:creationId xmlns:a16="http://schemas.microsoft.com/office/drawing/2014/main" id="{1A7E2B90-70B0-DFB4-BD5C-F4755630D675}"/>
              </a:ext>
            </a:extLst>
          </p:cNvPr>
          <p:cNvSpPr/>
          <p:nvPr/>
        </p:nvSpPr>
        <p:spPr>
          <a:xfrm>
            <a:off x="6662122" y="890298"/>
            <a:ext cx="2032838" cy="701674"/>
          </a:xfrm>
          <a:prstGeom prst="flowChartOffpageConnector">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Government Hospitals &amp; Clinics</a:t>
            </a:r>
          </a:p>
        </p:txBody>
      </p:sp>
      <p:sp>
        <p:nvSpPr>
          <p:cNvPr id="20" name="Rectangle 19">
            <a:extLst>
              <a:ext uri="{FF2B5EF4-FFF2-40B4-BE49-F238E27FC236}">
                <a16:creationId xmlns:a16="http://schemas.microsoft.com/office/drawing/2014/main" id="{4EAC6BD0-A2AA-0DDF-6E1F-EEE54A0861AD}"/>
              </a:ext>
            </a:extLst>
          </p:cNvPr>
          <p:cNvSpPr/>
          <p:nvPr/>
        </p:nvSpPr>
        <p:spPr>
          <a:xfrm>
            <a:off x="6335961" y="2707097"/>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 Revenue Cap </a:t>
            </a:r>
          </a:p>
        </p:txBody>
      </p:sp>
      <p:sp>
        <p:nvSpPr>
          <p:cNvPr id="21" name="Rectangle 20">
            <a:extLst>
              <a:ext uri="{FF2B5EF4-FFF2-40B4-BE49-F238E27FC236}">
                <a16:creationId xmlns:a16="http://schemas.microsoft.com/office/drawing/2014/main" id="{E2630BCA-8299-2715-2D1D-2DDE61AD9B2D}"/>
              </a:ext>
            </a:extLst>
          </p:cNvPr>
          <p:cNvSpPr/>
          <p:nvPr/>
        </p:nvSpPr>
        <p:spPr>
          <a:xfrm>
            <a:off x="6340723" y="4570653"/>
            <a:ext cx="2688336" cy="156062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74CB55C-25F3-B50C-F1F6-2238253D8DF0}"/>
              </a:ext>
            </a:extLst>
          </p:cNvPr>
          <p:cNvSpPr/>
          <p:nvPr/>
        </p:nvSpPr>
        <p:spPr>
          <a:xfrm>
            <a:off x="6339136" y="3328282"/>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Services</a:t>
            </a:r>
            <a:r>
              <a:rPr lang="en-US" sz="1200" b="1" dirty="0">
                <a:solidFill>
                  <a:schemeClr val="tx1"/>
                </a:solidFill>
              </a:rPr>
              <a:t>: </a:t>
            </a:r>
            <a:r>
              <a:rPr lang="en-US" sz="1200" dirty="0">
                <a:solidFill>
                  <a:schemeClr val="tx1"/>
                </a:solidFill>
              </a:rPr>
              <a:t>Only locations in CA that provide direct healthcare services to the community</a:t>
            </a:r>
          </a:p>
        </p:txBody>
      </p:sp>
      <p:sp>
        <p:nvSpPr>
          <p:cNvPr id="25" name="Rectangle 24">
            <a:extLst>
              <a:ext uri="{FF2B5EF4-FFF2-40B4-BE49-F238E27FC236}">
                <a16:creationId xmlns:a16="http://schemas.microsoft.com/office/drawing/2014/main" id="{0BA1B265-B367-2343-526C-04F9B32617E0}"/>
              </a:ext>
            </a:extLst>
          </p:cNvPr>
          <p:cNvSpPr/>
          <p:nvPr/>
        </p:nvSpPr>
        <p:spPr>
          <a:xfrm>
            <a:off x="3289441" y="2725317"/>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 Revenue Cap </a:t>
            </a:r>
          </a:p>
        </p:txBody>
      </p:sp>
      <p:sp>
        <p:nvSpPr>
          <p:cNvPr id="26" name="Rectangle 25">
            <a:extLst>
              <a:ext uri="{FF2B5EF4-FFF2-40B4-BE49-F238E27FC236}">
                <a16:creationId xmlns:a16="http://schemas.microsoft.com/office/drawing/2014/main" id="{2D1ED761-88D5-C87A-B2A4-6FD6E7BF3EE6}"/>
              </a:ext>
            </a:extLst>
          </p:cNvPr>
          <p:cNvSpPr/>
          <p:nvPr/>
        </p:nvSpPr>
        <p:spPr>
          <a:xfrm>
            <a:off x="3283031" y="4583380"/>
            <a:ext cx="2688336" cy="1591556"/>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8E3F27-96C3-85AD-89E6-104CBD418151}"/>
              </a:ext>
            </a:extLst>
          </p:cNvPr>
          <p:cNvSpPr/>
          <p:nvPr/>
        </p:nvSpPr>
        <p:spPr>
          <a:xfrm>
            <a:off x="265327" y="2724515"/>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Public Schools- </a:t>
            </a:r>
            <a:r>
              <a:rPr lang="en-US" sz="1300" dirty="0">
                <a:solidFill>
                  <a:schemeClr val="tx1"/>
                </a:solidFill>
              </a:rPr>
              <a:t>None</a:t>
            </a:r>
          </a:p>
          <a:p>
            <a:pPr algn="ctr"/>
            <a:r>
              <a:rPr lang="en-US" sz="1300" b="1" dirty="0">
                <a:solidFill>
                  <a:schemeClr val="tx1"/>
                </a:solidFill>
              </a:rPr>
              <a:t>Private Schools- </a:t>
            </a:r>
            <a:r>
              <a:rPr lang="en-US" sz="1300" dirty="0">
                <a:solidFill>
                  <a:schemeClr val="tx1"/>
                </a:solidFill>
              </a:rPr>
              <a:t>$50 Million Endowment Cap</a:t>
            </a:r>
          </a:p>
        </p:txBody>
      </p:sp>
      <p:sp>
        <p:nvSpPr>
          <p:cNvPr id="30" name="Rectangle 29">
            <a:extLst>
              <a:ext uri="{FF2B5EF4-FFF2-40B4-BE49-F238E27FC236}">
                <a16:creationId xmlns:a16="http://schemas.microsoft.com/office/drawing/2014/main" id="{1DE37626-9893-DC9A-7114-AC3C21A6E443}"/>
              </a:ext>
            </a:extLst>
          </p:cNvPr>
          <p:cNvSpPr/>
          <p:nvPr/>
        </p:nvSpPr>
        <p:spPr>
          <a:xfrm>
            <a:off x="268503" y="4576203"/>
            <a:ext cx="2688336" cy="1628927"/>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B09AD68-23DC-A1F0-20D6-48E4BADED8E3}"/>
              </a:ext>
            </a:extLst>
          </p:cNvPr>
          <p:cNvSpPr/>
          <p:nvPr/>
        </p:nvSpPr>
        <p:spPr>
          <a:xfrm>
            <a:off x="262153" y="3343067"/>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Services: </a:t>
            </a:r>
            <a:r>
              <a:rPr lang="en-US" sz="1300" dirty="0">
                <a:solidFill>
                  <a:schemeClr val="tx1"/>
                </a:solidFill>
              </a:rPr>
              <a:t>Elementary, pre-school, or K-12 academic instruction</a:t>
            </a:r>
          </a:p>
        </p:txBody>
      </p:sp>
      <p:sp>
        <p:nvSpPr>
          <p:cNvPr id="52" name="Flowchart: Connector 51">
            <a:extLst>
              <a:ext uri="{FF2B5EF4-FFF2-40B4-BE49-F238E27FC236}">
                <a16:creationId xmlns:a16="http://schemas.microsoft.com/office/drawing/2014/main" id="{422E966E-5E76-2EBD-1BA5-8047A41ADCC9}"/>
              </a:ext>
            </a:extLst>
          </p:cNvPr>
          <p:cNvSpPr/>
          <p:nvPr/>
        </p:nvSpPr>
        <p:spPr>
          <a:xfrm>
            <a:off x="7242827" y="5100699"/>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2710F7CA-7CF3-304F-2091-1784C9D4A2EF}"/>
              </a:ext>
            </a:extLst>
          </p:cNvPr>
          <p:cNvSpPr/>
          <p:nvPr/>
        </p:nvSpPr>
        <p:spPr>
          <a:xfrm>
            <a:off x="6337549" y="3949467"/>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CDPH/ Healthcare License Number</a:t>
            </a:r>
          </a:p>
        </p:txBody>
      </p:sp>
      <p:sp>
        <p:nvSpPr>
          <p:cNvPr id="67" name="Rectangle 66">
            <a:extLst>
              <a:ext uri="{FF2B5EF4-FFF2-40B4-BE49-F238E27FC236}">
                <a16:creationId xmlns:a16="http://schemas.microsoft.com/office/drawing/2014/main" id="{3BA9E29B-846C-F856-78B4-A1C642F00B80}"/>
              </a:ext>
            </a:extLst>
          </p:cNvPr>
          <p:cNvSpPr/>
          <p:nvPr/>
        </p:nvSpPr>
        <p:spPr>
          <a:xfrm>
            <a:off x="3279826" y="3964025"/>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a:t>
            </a:r>
          </a:p>
        </p:txBody>
      </p:sp>
      <p:sp>
        <p:nvSpPr>
          <p:cNvPr id="68" name="Rectangle 67">
            <a:extLst>
              <a:ext uri="{FF2B5EF4-FFF2-40B4-BE49-F238E27FC236}">
                <a16:creationId xmlns:a16="http://schemas.microsoft.com/office/drawing/2014/main" id="{41ADD482-5CAD-3C05-6C77-B7BAC954CAF8}"/>
              </a:ext>
            </a:extLst>
          </p:cNvPr>
          <p:cNvSpPr/>
          <p:nvPr/>
        </p:nvSpPr>
        <p:spPr>
          <a:xfrm>
            <a:off x="266914" y="3961619"/>
            <a:ext cx="2688336" cy="595212"/>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CDS Code </a:t>
            </a:r>
          </a:p>
        </p:txBody>
      </p:sp>
      <p:sp>
        <p:nvSpPr>
          <p:cNvPr id="3" name="Rectangle 2">
            <a:extLst>
              <a:ext uri="{FF2B5EF4-FFF2-40B4-BE49-F238E27FC236}">
                <a16:creationId xmlns:a16="http://schemas.microsoft.com/office/drawing/2014/main" id="{92B3607D-7B62-A60B-39F7-E33582B1E378}"/>
              </a:ext>
            </a:extLst>
          </p:cNvPr>
          <p:cNvSpPr/>
          <p:nvPr/>
        </p:nvSpPr>
        <p:spPr>
          <a:xfrm>
            <a:off x="9239922" y="1290114"/>
            <a:ext cx="2688336" cy="1393882"/>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N/A </a:t>
            </a:r>
          </a:p>
        </p:txBody>
      </p:sp>
      <p:sp>
        <p:nvSpPr>
          <p:cNvPr id="6" name="Flowchart: Off-page Connector 5">
            <a:extLst>
              <a:ext uri="{FF2B5EF4-FFF2-40B4-BE49-F238E27FC236}">
                <a16:creationId xmlns:a16="http://schemas.microsoft.com/office/drawing/2014/main" id="{D2F52FBA-FA57-2603-5EA5-97DEA852AF7E}"/>
              </a:ext>
            </a:extLst>
          </p:cNvPr>
          <p:cNvSpPr/>
          <p:nvPr/>
        </p:nvSpPr>
        <p:spPr>
          <a:xfrm>
            <a:off x="9567671" y="889201"/>
            <a:ext cx="2032838" cy="701674"/>
          </a:xfrm>
          <a:prstGeom prst="flowChartOffpageConnector">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Community Colleges </a:t>
            </a:r>
          </a:p>
        </p:txBody>
      </p:sp>
      <p:sp>
        <p:nvSpPr>
          <p:cNvPr id="10" name="Rectangle 9">
            <a:extLst>
              <a:ext uri="{FF2B5EF4-FFF2-40B4-BE49-F238E27FC236}">
                <a16:creationId xmlns:a16="http://schemas.microsoft.com/office/drawing/2014/main" id="{AEDFA21A-6C3F-AB90-8581-8E4174B4DC4C}"/>
              </a:ext>
            </a:extLst>
          </p:cNvPr>
          <p:cNvSpPr/>
          <p:nvPr/>
        </p:nvSpPr>
        <p:spPr>
          <a:xfrm>
            <a:off x="9241510" y="2706000"/>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 Revenue Cap </a:t>
            </a:r>
          </a:p>
        </p:txBody>
      </p:sp>
      <p:sp>
        <p:nvSpPr>
          <p:cNvPr id="12" name="Rectangle 11">
            <a:extLst>
              <a:ext uri="{FF2B5EF4-FFF2-40B4-BE49-F238E27FC236}">
                <a16:creationId xmlns:a16="http://schemas.microsoft.com/office/drawing/2014/main" id="{C38164BC-80E2-0868-D6B5-D37E800E5E89}"/>
              </a:ext>
            </a:extLst>
          </p:cNvPr>
          <p:cNvSpPr/>
          <p:nvPr/>
        </p:nvSpPr>
        <p:spPr>
          <a:xfrm>
            <a:off x="9246272" y="4569556"/>
            <a:ext cx="2688336" cy="156062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B21F8E7-6241-9C5E-6DAA-B5A18497EC23}"/>
              </a:ext>
            </a:extLst>
          </p:cNvPr>
          <p:cNvSpPr/>
          <p:nvPr/>
        </p:nvSpPr>
        <p:spPr>
          <a:xfrm>
            <a:off x="9243098" y="3327185"/>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Services: </a:t>
            </a:r>
            <a:r>
              <a:rPr lang="en-US" sz="1300" dirty="0">
                <a:solidFill>
                  <a:schemeClr val="tx1"/>
                </a:solidFill>
              </a:rPr>
              <a:t>Educational services to community members</a:t>
            </a:r>
          </a:p>
        </p:txBody>
      </p:sp>
      <p:sp>
        <p:nvSpPr>
          <p:cNvPr id="16" name="Flowchart: Connector 15">
            <a:extLst>
              <a:ext uri="{FF2B5EF4-FFF2-40B4-BE49-F238E27FC236}">
                <a16:creationId xmlns:a16="http://schemas.microsoft.com/office/drawing/2014/main" id="{91918122-60F2-D1F7-6903-EF30F3A3584E}"/>
              </a:ext>
            </a:extLst>
          </p:cNvPr>
          <p:cNvSpPr/>
          <p:nvPr/>
        </p:nvSpPr>
        <p:spPr>
          <a:xfrm>
            <a:off x="10159061" y="5099602"/>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2195FF05-7DCD-9763-7DB1-645622DE002E}"/>
              </a:ext>
            </a:extLst>
          </p:cNvPr>
          <p:cNvSpPr/>
          <p:nvPr/>
        </p:nvSpPr>
        <p:spPr>
          <a:xfrm>
            <a:off x="9246272" y="3948370"/>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MIS Code </a:t>
            </a:r>
          </a:p>
        </p:txBody>
      </p:sp>
      <p:sp>
        <p:nvSpPr>
          <p:cNvPr id="63" name="Flowchart: Connector 62">
            <a:extLst>
              <a:ext uri="{FF2B5EF4-FFF2-40B4-BE49-F238E27FC236}">
                <a16:creationId xmlns:a16="http://schemas.microsoft.com/office/drawing/2014/main" id="{8C30437F-F647-DD85-50E8-32489793C0F9}"/>
              </a:ext>
            </a:extLst>
          </p:cNvPr>
          <p:cNvSpPr/>
          <p:nvPr/>
        </p:nvSpPr>
        <p:spPr>
          <a:xfrm>
            <a:off x="1052663" y="5160231"/>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29">
            <a:extLst>
              <a:ext uri="{FF2B5EF4-FFF2-40B4-BE49-F238E27FC236}">
                <a16:creationId xmlns:a16="http://schemas.microsoft.com/office/drawing/2014/main" id="{BDC3D4F1-51A0-FAE6-E661-8F60C65D71BD}"/>
              </a:ext>
            </a:extLst>
          </p:cNvPr>
          <p:cNvSpPr>
            <a:spLocks noEditPoints="1"/>
          </p:cNvSpPr>
          <p:nvPr/>
        </p:nvSpPr>
        <p:spPr bwMode="auto">
          <a:xfrm>
            <a:off x="1277290" y="5500189"/>
            <a:ext cx="509588" cy="287338"/>
          </a:xfrm>
          <a:custGeom>
            <a:avLst/>
            <a:gdLst>
              <a:gd name="T0" fmla="*/ 119 w 513"/>
              <a:gd name="T1" fmla="*/ 59 h 296"/>
              <a:gd name="T2" fmla="*/ 117 w 513"/>
              <a:gd name="T3" fmla="*/ 128 h 296"/>
              <a:gd name="T4" fmla="*/ 69 w 513"/>
              <a:gd name="T5" fmla="*/ 127 h 296"/>
              <a:gd name="T6" fmla="*/ 71 w 513"/>
              <a:gd name="T7" fmla="*/ 57 h 296"/>
              <a:gd name="T8" fmla="*/ 216 w 513"/>
              <a:gd name="T9" fmla="*/ 57 h 296"/>
              <a:gd name="T10" fmla="*/ 216 w 513"/>
              <a:gd name="T11" fmla="*/ 127 h 296"/>
              <a:gd name="T12" fmla="*/ 136 w 513"/>
              <a:gd name="T13" fmla="*/ 128 h 296"/>
              <a:gd name="T14" fmla="*/ 134 w 513"/>
              <a:gd name="T15" fmla="*/ 59 h 296"/>
              <a:gd name="T16" fmla="*/ 214 w 513"/>
              <a:gd name="T17" fmla="*/ 57 h 296"/>
              <a:gd name="T18" fmla="*/ 313 w 513"/>
              <a:gd name="T19" fmla="*/ 57 h 296"/>
              <a:gd name="T20" fmla="*/ 313 w 513"/>
              <a:gd name="T21" fmla="*/ 128 h 296"/>
              <a:gd name="T22" fmla="*/ 232 w 513"/>
              <a:gd name="T23" fmla="*/ 128 h 296"/>
              <a:gd name="T24" fmla="*/ 232 w 513"/>
              <a:gd name="T25" fmla="*/ 57 h 296"/>
              <a:gd name="T26" fmla="*/ 313 w 513"/>
              <a:gd name="T27" fmla="*/ 57 h 296"/>
              <a:gd name="T28" fmla="*/ 411 w 513"/>
              <a:gd name="T29" fmla="*/ 59 h 296"/>
              <a:gd name="T30" fmla="*/ 409 w 513"/>
              <a:gd name="T31" fmla="*/ 128 h 296"/>
              <a:gd name="T32" fmla="*/ 329 w 513"/>
              <a:gd name="T33" fmla="*/ 127 h 296"/>
              <a:gd name="T34" fmla="*/ 331 w 513"/>
              <a:gd name="T35" fmla="*/ 57 h 296"/>
              <a:gd name="T36" fmla="*/ 498 w 513"/>
              <a:gd name="T37" fmla="*/ 178 h 296"/>
              <a:gd name="T38" fmla="*/ 498 w 513"/>
              <a:gd name="T39" fmla="*/ 237 h 296"/>
              <a:gd name="T40" fmla="*/ 464 w 513"/>
              <a:gd name="T41" fmla="*/ 237 h 296"/>
              <a:gd name="T42" fmla="*/ 363 w 513"/>
              <a:gd name="T43" fmla="*/ 235 h 296"/>
              <a:gd name="T44" fmla="*/ 146 w 513"/>
              <a:gd name="T45" fmla="*/ 237 h 296"/>
              <a:gd name="T46" fmla="*/ 94 w 513"/>
              <a:gd name="T47" fmla="*/ 193 h 296"/>
              <a:gd name="T48" fmla="*/ 42 w 513"/>
              <a:gd name="T49" fmla="*/ 237 h 296"/>
              <a:gd name="T50" fmla="*/ 15 w 513"/>
              <a:gd name="T51" fmla="*/ 235 h 296"/>
              <a:gd name="T52" fmla="*/ 446 w 513"/>
              <a:gd name="T53" fmla="*/ 14 h 296"/>
              <a:gd name="T54" fmla="*/ 478 w 513"/>
              <a:gd name="T55" fmla="*/ 42 h 296"/>
              <a:gd name="T56" fmla="*/ 54 w 513"/>
              <a:gd name="T57" fmla="*/ 136 h 296"/>
              <a:gd name="T58" fmla="*/ 417 w 513"/>
              <a:gd name="T59" fmla="*/ 144 h 296"/>
              <a:gd name="T60" fmla="*/ 473 w 513"/>
              <a:gd name="T61" fmla="*/ 176 h 296"/>
              <a:gd name="T62" fmla="*/ 498 w 513"/>
              <a:gd name="T63" fmla="*/ 178 h 296"/>
              <a:gd name="T64" fmla="*/ 378 w 513"/>
              <a:gd name="T65" fmla="*/ 244 h 296"/>
              <a:gd name="T66" fmla="*/ 413 w 513"/>
              <a:gd name="T67" fmla="*/ 280 h 296"/>
              <a:gd name="T68" fmla="*/ 58 w 513"/>
              <a:gd name="T69" fmla="*/ 244 h 296"/>
              <a:gd name="T70" fmla="*/ 94 w 513"/>
              <a:gd name="T71" fmla="*/ 280 h 296"/>
              <a:gd name="T72" fmla="*/ 483 w 513"/>
              <a:gd name="T73" fmla="*/ 59 h 296"/>
              <a:gd name="T74" fmla="*/ 495 w 513"/>
              <a:gd name="T75" fmla="*/ 161 h 296"/>
              <a:gd name="T76" fmla="*/ 475 w 513"/>
              <a:gd name="T77" fmla="*/ 161 h 296"/>
              <a:gd name="T78" fmla="*/ 426 w 513"/>
              <a:gd name="T79" fmla="*/ 131 h 296"/>
              <a:gd name="T80" fmla="*/ 428 w 513"/>
              <a:gd name="T81" fmla="*/ 57 h 296"/>
              <a:gd name="T82" fmla="*/ 496 w 513"/>
              <a:gd name="T83" fmla="*/ 43 h 296"/>
              <a:gd name="T84" fmla="*/ 18 w 513"/>
              <a:gd name="T85" fmla="*/ 0 h 296"/>
              <a:gd name="T86" fmla="*/ 7 w 513"/>
              <a:gd name="T87" fmla="*/ 252 h 296"/>
              <a:gd name="T88" fmla="*/ 44 w 513"/>
              <a:gd name="T89" fmla="*/ 254 h 296"/>
              <a:gd name="T90" fmla="*/ 144 w 513"/>
              <a:gd name="T91" fmla="*/ 252 h 296"/>
              <a:gd name="T92" fmla="*/ 363 w 513"/>
              <a:gd name="T93" fmla="*/ 252 h 296"/>
              <a:gd name="T94" fmla="*/ 463 w 513"/>
              <a:gd name="T95" fmla="*/ 254 h 296"/>
              <a:gd name="T96" fmla="*/ 505 w 513"/>
              <a:gd name="T97" fmla="*/ 252 h 296"/>
              <a:gd name="T98" fmla="*/ 496 w 513"/>
              <a:gd name="T99"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3" h="296">
                <a:moveTo>
                  <a:pt x="119" y="57"/>
                </a:moveTo>
                <a:lnTo>
                  <a:pt x="119" y="57"/>
                </a:lnTo>
                <a:lnTo>
                  <a:pt x="119" y="59"/>
                </a:lnTo>
                <a:lnTo>
                  <a:pt x="119" y="127"/>
                </a:lnTo>
                <a:lnTo>
                  <a:pt x="119" y="128"/>
                </a:lnTo>
                <a:lnTo>
                  <a:pt x="117" y="128"/>
                </a:lnTo>
                <a:lnTo>
                  <a:pt x="71" y="128"/>
                </a:lnTo>
                <a:lnTo>
                  <a:pt x="69" y="128"/>
                </a:lnTo>
                <a:lnTo>
                  <a:pt x="69" y="127"/>
                </a:lnTo>
                <a:lnTo>
                  <a:pt x="69" y="59"/>
                </a:lnTo>
                <a:lnTo>
                  <a:pt x="69" y="57"/>
                </a:lnTo>
                <a:lnTo>
                  <a:pt x="71" y="57"/>
                </a:lnTo>
                <a:lnTo>
                  <a:pt x="117" y="57"/>
                </a:lnTo>
                <a:lnTo>
                  <a:pt x="119" y="57"/>
                </a:lnTo>
                <a:close/>
                <a:moveTo>
                  <a:pt x="216" y="57"/>
                </a:moveTo>
                <a:lnTo>
                  <a:pt x="216" y="57"/>
                </a:lnTo>
                <a:lnTo>
                  <a:pt x="216" y="59"/>
                </a:lnTo>
                <a:lnTo>
                  <a:pt x="216" y="127"/>
                </a:lnTo>
                <a:lnTo>
                  <a:pt x="216" y="128"/>
                </a:lnTo>
                <a:lnTo>
                  <a:pt x="214" y="128"/>
                </a:lnTo>
                <a:lnTo>
                  <a:pt x="136" y="128"/>
                </a:lnTo>
                <a:lnTo>
                  <a:pt x="134" y="128"/>
                </a:lnTo>
                <a:lnTo>
                  <a:pt x="134" y="127"/>
                </a:lnTo>
                <a:lnTo>
                  <a:pt x="134" y="59"/>
                </a:lnTo>
                <a:lnTo>
                  <a:pt x="134" y="57"/>
                </a:lnTo>
                <a:lnTo>
                  <a:pt x="136" y="57"/>
                </a:lnTo>
                <a:lnTo>
                  <a:pt x="214" y="57"/>
                </a:lnTo>
                <a:lnTo>
                  <a:pt x="216" y="57"/>
                </a:lnTo>
                <a:close/>
                <a:moveTo>
                  <a:pt x="313" y="57"/>
                </a:moveTo>
                <a:lnTo>
                  <a:pt x="313" y="57"/>
                </a:lnTo>
                <a:lnTo>
                  <a:pt x="313" y="59"/>
                </a:lnTo>
                <a:lnTo>
                  <a:pt x="313" y="127"/>
                </a:lnTo>
                <a:lnTo>
                  <a:pt x="313" y="128"/>
                </a:lnTo>
                <a:lnTo>
                  <a:pt x="312" y="128"/>
                </a:lnTo>
                <a:lnTo>
                  <a:pt x="233" y="128"/>
                </a:lnTo>
                <a:lnTo>
                  <a:pt x="232" y="128"/>
                </a:lnTo>
                <a:lnTo>
                  <a:pt x="232" y="127"/>
                </a:lnTo>
                <a:lnTo>
                  <a:pt x="232" y="59"/>
                </a:lnTo>
                <a:lnTo>
                  <a:pt x="232" y="57"/>
                </a:lnTo>
                <a:lnTo>
                  <a:pt x="233" y="57"/>
                </a:lnTo>
                <a:lnTo>
                  <a:pt x="312" y="57"/>
                </a:lnTo>
                <a:lnTo>
                  <a:pt x="313" y="57"/>
                </a:lnTo>
                <a:close/>
                <a:moveTo>
                  <a:pt x="411" y="57"/>
                </a:moveTo>
                <a:lnTo>
                  <a:pt x="411" y="57"/>
                </a:lnTo>
                <a:lnTo>
                  <a:pt x="411" y="59"/>
                </a:lnTo>
                <a:lnTo>
                  <a:pt x="411" y="127"/>
                </a:lnTo>
                <a:lnTo>
                  <a:pt x="411" y="128"/>
                </a:lnTo>
                <a:lnTo>
                  <a:pt x="409" y="128"/>
                </a:lnTo>
                <a:lnTo>
                  <a:pt x="331" y="128"/>
                </a:lnTo>
                <a:lnTo>
                  <a:pt x="329" y="128"/>
                </a:lnTo>
                <a:lnTo>
                  <a:pt x="329" y="127"/>
                </a:lnTo>
                <a:lnTo>
                  <a:pt x="329" y="59"/>
                </a:lnTo>
                <a:lnTo>
                  <a:pt x="329" y="57"/>
                </a:lnTo>
                <a:lnTo>
                  <a:pt x="331" y="57"/>
                </a:lnTo>
                <a:lnTo>
                  <a:pt x="409" y="57"/>
                </a:lnTo>
                <a:lnTo>
                  <a:pt x="411" y="57"/>
                </a:lnTo>
                <a:close/>
                <a:moveTo>
                  <a:pt x="498" y="178"/>
                </a:moveTo>
                <a:lnTo>
                  <a:pt x="498" y="178"/>
                </a:lnTo>
                <a:lnTo>
                  <a:pt x="498" y="235"/>
                </a:lnTo>
                <a:lnTo>
                  <a:pt x="498" y="237"/>
                </a:lnTo>
                <a:lnTo>
                  <a:pt x="496" y="237"/>
                </a:lnTo>
                <a:lnTo>
                  <a:pt x="465" y="237"/>
                </a:lnTo>
                <a:lnTo>
                  <a:pt x="464" y="237"/>
                </a:lnTo>
                <a:lnTo>
                  <a:pt x="463" y="235"/>
                </a:lnTo>
                <a:cubicBezTo>
                  <a:pt x="459" y="211"/>
                  <a:pt x="438" y="193"/>
                  <a:pt x="413" y="193"/>
                </a:cubicBezTo>
                <a:cubicBezTo>
                  <a:pt x="389" y="193"/>
                  <a:pt x="368" y="211"/>
                  <a:pt x="363" y="235"/>
                </a:cubicBezTo>
                <a:lnTo>
                  <a:pt x="363" y="237"/>
                </a:lnTo>
                <a:lnTo>
                  <a:pt x="362" y="237"/>
                </a:lnTo>
                <a:lnTo>
                  <a:pt x="146" y="237"/>
                </a:lnTo>
                <a:lnTo>
                  <a:pt x="144" y="237"/>
                </a:lnTo>
                <a:lnTo>
                  <a:pt x="144" y="235"/>
                </a:lnTo>
                <a:cubicBezTo>
                  <a:pt x="140" y="211"/>
                  <a:pt x="119" y="193"/>
                  <a:pt x="94" y="193"/>
                </a:cubicBezTo>
                <a:cubicBezTo>
                  <a:pt x="69" y="193"/>
                  <a:pt x="48" y="211"/>
                  <a:pt x="44" y="235"/>
                </a:cubicBezTo>
                <a:lnTo>
                  <a:pt x="43" y="237"/>
                </a:lnTo>
                <a:lnTo>
                  <a:pt x="42" y="237"/>
                </a:lnTo>
                <a:lnTo>
                  <a:pt x="17" y="237"/>
                </a:lnTo>
                <a:lnTo>
                  <a:pt x="15" y="237"/>
                </a:lnTo>
                <a:lnTo>
                  <a:pt x="15" y="235"/>
                </a:lnTo>
                <a:lnTo>
                  <a:pt x="15" y="17"/>
                </a:lnTo>
                <a:cubicBezTo>
                  <a:pt x="15" y="15"/>
                  <a:pt x="16" y="14"/>
                  <a:pt x="18" y="14"/>
                </a:cubicBezTo>
                <a:lnTo>
                  <a:pt x="446" y="14"/>
                </a:lnTo>
                <a:cubicBezTo>
                  <a:pt x="461" y="14"/>
                  <a:pt x="475" y="25"/>
                  <a:pt x="480" y="40"/>
                </a:cubicBezTo>
                <a:lnTo>
                  <a:pt x="480" y="42"/>
                </a:lnTo>
                <a:lnTo>
                  <a:pt x="478" y="42"/>
                </a:lnTo>
                <a:lnTo>
                  <a:pt x="61" y="42"/>
                </a:lnTo>
                <a:cubicBezTo>
                  <a:pt x="57" y="42"/>
                  <a:pt x="54" y="45"/>
                  <a:pt x="54" y="50"/>
                </a:cubicBezTo>
                <a:lnTo>
                  <a:pt x="54" y="136"/>
                </a:lnTo>
                <a:cubicBezTo>
                  <a:pt x="54" y="140"/>
                  <a:pt x="57" y="144"/>
                  <a:pt x="61" y="144"/>
                </a:cubicBezTo>
                <a:lnTo>
                  <a:pt x="416" y="144"/>
                </a:lnTo>
                <a:lnTo>
                  <a:pt x="417" y="144"/>
                </a:lnTo>
                <a:lnTo>
                  <a:pt x="417" y="144"/>
                </a:lnTo>
                <a:lnTo>
                  <a:pt x="469" y="175"/>
                </a:lnTo>
                <a:cubicBezTo>
                  <a:pt x="470" y="176"/>
                  <a:pt x="471" y="176"/>
                  <a:pt x="473" y="176"/>
                </a:cubicBezTo>
                <a:lnTo>
                  <a:pt x="496" y="176"/>
                </a:lnTo>
                <a:lnTo>
                  <a:pt x="498" y="176"/>
                </a:lnTo>
                <a:lnTo>
                  <a:pt x="498" y="178"/>
                </a:lnTo>
                <a:close/>
                <a:moveTo>
                  <a:pt x="413" y="280"/>
                </a:moveTo>
                <a:lnTo>
                  <a:pt x="413" y="280"/>
                </a:lnTo>
                <a:cubicBezTo>
                  <a:pt x="394" y="280"/>
                  <a:pt x="378" y="264"/>
                  <a:pt x="378" y="244"/>
                </a:cubicBezTo>
                <a:cubicBezTo>
                  <a:pt x="378" y="225"/>
                  <a:pt x="394" y="209"/>
                  <a:pt x="413" y="209"/>
                </a:cubicBezTo>
                <a:cubicBezTo>
                  <a:pt x="433" y="209"/>
                  <a:pt x="449" y="225"/>
                  <a:pt x="449" y="244"/>
                </a:cubicBezTo>
                <a:cubicBezTo>
                  <a:pt x="449" y="264"/>
                  <a:pt x="433" y="280"/>
                  <a:pt x="413" y="280"/>
                </a:cubicBezTo>
                <a:close/>
                <a:moveTo>
                  <a:pt x="94" y="280"/>
                </a:moveTo>
                <a:lnTo>
                  <a:pt x="94" y="280"/>
                </a:lnTo>
                <a:cubicBezTo>
                  <a:pt x="74" y="280"/>
                  <a:pt x="58" y="264"/>
                  <a:pt x="58" y="244"/>
                </a:cubicBezTo>
                <a:cubicBezTo>
                  <a:pt x="58" y="225"/>
                  <a:pt x="74" y="209"/>
                  <a:pt x="94" y="209"/>
                </a:cubicBezTo>
                <a:cubicBezTo>
                  <a:pt x="113" y="209"/>
                  <a:pt x="129" y="225"/>
                  <a:pt x="129" y="244"/>
                </a:cubicBezTo>
                <a:cubicBezTo>
                  <a:pt x="129" y="264"/>
                  <a:pt x="113" y="280"/>
                  <a:pt x="94" y="280"/>
                </a:cubicBezTo>
                <a:close/>
                <a:moveTo>
                  <a:pt x="483" y="57"/>
                </a:moveTo>
                <a:lnTo>
                  <a:pt x="483" y="57"/>
                </a:lnTo>
                <a:lnTo>
                  <a:pt x="483" y="59"/>
                </a:lnTo>
                <a:lnTo>
                  <a:pt x="496" y="159"/>
                </a:lnTo>
                <a:lnTo>
                  <a:pt x="497" y="161"/>
                </a:lnTo>
                <a:lnTo>
                  <a:pt x="495" y="161"/>
                </a:lnTo>
                <a:lnTo>
                  <a:pt x="475" y="161"/>
                </a:lnTo>
                <a:lnTo>
                  <a:pt x="475" y="161"/>
                </a:lnTo>
                <a:lnTo>
                  <a:pt x="475" y="161"/>
                </a:lnTo>
                <a:lnTo>
                  <a:pt x="427" y="132"/>
                </a:lnTo>
                <a:lnTo>
                  <a:pt x="426" y="132"/>
                </a:lnTo>
                <a:lnTo>
                  <a:pt x="426" y="131"/>
                </a:lnTo>
                <a:lnTo>
                  <a:pt x="426" y="59"/>
                </a:lnTo>
                <a:lnTo>
                  <a:pt x="426" y="57"/>
                </a:lnTo>
                <a:lnTo>
                  <a:pt x="428" y="57"/>
                </a:lnTo>
                <a:lnTo>
                  <a:pt x="481" y="57"/>
                </a:lnTo>
                <a:lnTo>
                  <a:pt x="483" y="57"/>
                </a:lnTo>
                <a:close/>
                <a:moveTo>
                  <a:pt x="496" y="43"/>
                </a:moveTo>
                <a:lnTo>
                  <a:pt x="496" y="43"/>
                </a:lnTo>
                <a:cubicBezTo>
                  <a:pt x="493" y="18"/>
                  <a:pt x="471" y="0"/>
                  <a:pt x="446" y="0"/>
                </a:cubicBezTo>
                <a:lnTo>
                  <a:pt x="18" y="0"/>
                </a:lnTo>
                <a:cubicBezTo>
                  <a:pt x="8" y="0"/>
                  <a:pt x="0" y="8"/>
                  <a:pt x="0" y="17"/>
                </a:cubicBezTo>
                <a:lnTo>
                  <a:pt x="0" y="244"/>
                </a:lnTo>
                <a:cubicBezTo>
                  <a:pt x="0" y="249"/>
                  <a:pt x="3" y="252"/>
                  <a:pt x="7" y="252"/>
                </a:cubicBezTo>
                <a:lnTo>
                  <a:pt x="42" y="252"/>
                </a:lnTo>
                <a:lnTo>
                  <a:pt x="43" y="252"/>
                </a:lnTo>
                <a:lnTo>
                  <a:pt x="44" y="254"/>
                </a:lnTo>
                <a:cubicBezTo>
                  <a:pt x="48" y="278"/>
                  <a:pt x="69" y="296"/>
                  <a:pt x="94" y="296"/>
                </a:cubicBezTo>
                <a:cubicBezTo>
                  <a:pt x="119" y="296"/>
                  <a:pt x="140" y="278"/>
                  <a:pt x="144" y="254"/>
                </a:cubicBezTo>
                <a:lnTo>
                  <a:pt x="144" y="252"/>
                </a:lnTo>
                <a:lnTo>
                  <a:pt x="146" y="252"/>
                </a:lnTo>
                <a:lnTo>
                  <a:pt x="362" y="252"/>
                </a:lnTo>
                <a:lnTo>
                  <a:pt x="363" y="252"/>
                </a:lnTo>
                <a:lnTo>
                  <a:pt x="363" y="254"/>
                </a:lnTo>
                <a:cubicBezTo>
                  <a:pt x="368" y="278"/>
                  <a:pt x="389" y="296"/>
                  <a:pt x="413" y="296"/>
                </a:cubicBezTo>
                <a:cubicBezTo>
                  <a:pt x="438" y="296"/>
                  <a:pt x="459" y="278"/>
                  <a:pt x="463" y="254"/>
                </a:cubicBezTo>
                <a:lnTo>
                  <a:pt x="464" y="252"/>
                </a:lnTo>
                <a:lnTo>
                  <a:pt x="465" y="252"/>
                </a:lnTo>
                <a:lnTo>
                  <a:pt x="505" y="252"/>
                </a:lnTo>
                <a:cubicBezTo>
                  <a:pt x="510" y="252"/>
                  <a:pt x="513" y="249"/>
                  <a:pt x="513" y="244"/>
                </a:cubicBezTo>
                <a:lnTo>
                  <a:pt x="513" y="167"/>
                </a:lnTo>
                <a:lnTo>
                  <a:pt x="496" y="43"/>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lowchart: Connector 64">
            <a:extLst>
              <a:ext uri="{FF2B5EF4-FFF2-40B4-BE49-F238E27FC236}">
                <a16:creationId xmlns:a16="http://schemas.microsoft.com/office/drawing/2014/main" id="{AB46950C-4B84-635E-6568-85358017FD4A}"/>
              </a:ext>
            </a:extLst>
          </p:cNvPr>
          <p:cNvSpPr/>
          <p:nvPr/>
        </p:nvSpPr>
        <p:spPr>
          <a:xfrm>
            <a:off x="4122822" y="5127383"/>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4">
            <a:extLst>
              <a:ext uri="{FF2B5EF4-FFF2-40B4-BE49-F238E27FC236}">
                <a16:creationId xmlns:a16="http://schemas.microsoft.com/office/drawing/2014/main" id="{04906693-7DC6-F3D5-C0E3-12AEFAFFCF67}"/>
              </a:ext>
            </a:extLst>
          </p:cNvPr>
          <p:cNvGrpSpPr>
            <a:grpSpLocks noChangeAspect="1"/>
          </p:cNvGrpSpPr>
          <p:nvPr/>
        </p:nvGrpSpPr>
        <p:grpSpPr bwMode="auto">
          <a:xfrm>
            <a:off x="4337498" y="5377648"/>
            <a:ext cx="538163" cy="430212"/>
            <a:chOff x="6468" y="1728"/>
            <a:chExt cx="339" cy="271"/>
          </a:xfrm>
          <a:solidFill>
            <a:schemeClr val="bg1"/>
          </a:solidFill>
        </p:grpSpPr>
        <p:sp>
          <p:nvSpPr>
            <p:cNvPr id="70" name="Freeform 5">
              <a:extLst>
                <a:ext uri="{FF2B5EF4-FFF2-40B4-BE49-F238E27FC236}">
                  <a16:creationId xmlns:a16="http://schemas.microsoft.com/office/drawing/2014/main" id="{C37F1CBF-5476-4912-41E3-F278097525ED}"/>
                </a:ext>
              </a:extLst>
            </p:cNvPr>
            <p:cNvSpPr>
              <a:spLocks noEditPoints="1"/>
            </p:cNvSpPr>
            <p:nvPr/>
          </p:nvSpPr>
          <p:spPr bwMode="auto">
            <a:xfrm>
              <a:off x="6616" y="1838"/>
              <a:ext cx="43" cy="43"/>
            </a:xfrm>
            <a:custGeom>
              <a:avLst/>
              <a:gdLst>
                <a:gd name="T0" fmla="*/ 40 w 80"/>
                <a:gd name="T1" fmla="*/ 9 h 80"/>
                <a:gd name="T2" fmla="*/ 40 w 80"/>
                <a:gd name="T3" fmla="*/ 9 h 80"/>
                <a:gd name="T4" fmla="*/ 71 w 80"/>
                <a:gd name="T5" fmla="*/ 40 h 80"/>
                <a:gd name="T6" fmla="*/ 40 w 80"/>
                <a:gd name="T7" fmla="*/ 71 h 80"/>
                <a:gd name="T8" fmla="*/ 9 w 80"/>
                <a:gd name="T9" fmla="*/ 40 h 80"/>
                <a:gd name="T10" fmla="*/ 40 w 80"/>
                <a:gd name="T11" fmla="*/ 9 h 80"/>
                <a:gd name="T12" fmla="*/ 40 w 80"/>
                <a:gd name="T13" fmla="*/ 80 h 80"/>
                <a:gd name="T14" fmla="*/ 40 w 80"/>
                <a:gd name="T15" fmla="*/ 80 h 80"/>
                <a:gd name="T16" fmla="*/ 80 w 80"/>
                <a:gd name="T17" fmla="*/ 40 h 80"/>
                <a:gd name="T18" fmla="*/ 40 w 80"/>
                <a:gd name="T19" fmla="*/ 0 h 80"/>
                <a:gd name="T20" fmla="*/ 0 w 80"/>
                <a:gd name="T21" fmla="*/ 40 h 80"/>
                <a:gd name="T22" fmla="*/ 40 w 80"/>
                <a:gd name="T2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80">
                  <a:moveTo>
                    <a:pt x="40" y="9"/>
                  </a:moveTo>
                  <a:lnTo>
                    <a:pt x="40" y="9"/>
                  </a:lnTo>
                  <a:cubicBezTo>
                    <a:pt x="57" y="9"/>
                    <a:pt x="71" y="22"/>
                    <a:pt x="71" y="40"/>
                  </a:cubicBezTo>
                  <a:cubicBezTo>
                    <a:pt x="71" y="57"/>
                    <a:pt x="57" y="71"/>
                    <a:pt x="40" y="71"/>
                  </a:cubicBezTo>
                  <a:cubicBezTo>
                    <a:pt x="23" y="71"/>
                    <a:pt x="9" y="57"/>
                    <a:pt x="9" y="40"/>
                  </a:cubicBezTo>
                  <a:cubicBezTo>
                    <a:pt x="9" y="22"/>
                    <a:pt x="23" y="9"/>
                    <a:pt x="40" y="9"/>
                  </a:cubicBezTo>
                  <a:close/>
                  <a:moveTo>
                    <a:pt x="40" y="80"/>
                  </a:moveTo>
                  <a:lnTo>
                    <a:pt x="40" y="80"/>
                  </a:lnTo>
                  <a:cubicBezTo>
                    <a:pt x="62" y="80"/>
                    <a:pt x="80" y="62"/>
                    <a:pt x="80" y="40"/>
                  </a:cubicBezTo>
                  <a:cubicBezTo>
                    <a:pt x="80" y="18"/>
                    <a:pt x="62" y="0"/>
                    <a:pt x="40" y="0"/>
                  </a:cubicBezTo>
                  <a:cubicBezTo>
                    <a:pt x="18" y="0"/>
                    <a:pt x="0" y="18"/>
                    <a:pt x="0" y="40"/>
                  </a:cubicBezTo>
                  <a:cubicBezTo>
                    <a:pt x="0" y="62"/>
                    <a:pt x="18" y="80"/>
                    <a:pt x="40" y="80"/>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6">
              <a:extLst>
                <a:ext uri="{FF2B5EF4-FFF2-40B4-BE49-F238E27FC236}">
                  <a16:creationId xmlns:a16="http://schemas.microsoft.com/office/drawing/2014/main" id="{65274431-DF0F-8538-D26C-B71D4B1A7FBC}"/>
                </a:ext>
              </a:extLst>
            </p:cNvPr>
            <p:cNvSpPr>
              <a:spLocks noEditPoints="1"/>
            </p:cNvSpPr>
            <p:nvPr/>
          </p:nvSpPr>
          <p:spPr bwMode="auto">
            <a:xfrm>
              <a:off x="6468" y="1728"/>
              <a:ext cx="339" cy="271"/>
            </a:xfrm>
            <a:custGeom>
              <a:avLst/>
              <a:gdLst>
                <a:gd name="T0" fmla="*/ 389 w 639"/>
                <a:gd name="T1" fmla="*/ 397 h 495"/>
                <a:gd name="T2" fmla="*/ 227 w 639"/>
                <a:gd name="T3" fmla="*/ 485 h 495"/>
                <a:gd name="T4" fmla="*/ 405 w 639"/>
                <a:gd name="T5" fmla="*/ 471 h 495"/>
                <a:gd name="T6" fmla="*/ 251 w 639"/>
                <a:gd name="T7" fmla="*/ 397 h 495"/>
                <a:gd name="T8" fmla="*/ 11 w 639"/>
                <a:gd name="T9" fmla="*/ 424 h 495"/>
                <a:gd name="T10" fmla="*/ 39 w 639"/>
                <a:gd name="T11" fmla="*/ 364 h 495"/>
                <a:gd name="T12" fmla="*/ 418 w 639"/>
                <a:gd name="T13" fmla="*/ 160 h 495"/>
                <a:gd name="T14" fmla="*/ 281 w 639"/>
                <a:gd name="T15" fmla="*/ 158 h 495"/>
                <a:gd name="T16" fmla="*/ 167 w 639"/>
                <a:gd name="T17" fmla="*/ 162 h 495"/>
                <a:gd name="T18" fmla="*/ 66 w 639"/>
                <a:gd name="T19" fmla="*/ 172 h 495"/>
                <a:gd name="T20" fmla="*/ 320 w 639"/>
                <a:gd name="T21" fmla="*/ 108 h 495"/>
                <a:gd name="T22" fmla="*/ 550 w 639"/>
                <a:gd name="T23" fmla="*/ 121 h 495"/>
                <a:gd name="T24" fmla="*/ 600 w 639"/>
                <a:gd name="T25" fmla="*/ 175 h 495"/>
                <a:gd name="T26" fmla="*/ 523 w 639"/>
                <a:gd name="T27" fmla="*/ 166 h 495"/>
                <a:gd name="T28" fmla="*/ 427 w 639"/>
                <a:gd name="T29" fmla="*/ 160 h 495"/>
                <a:gd name="T30" fmla="*/ 382 w 639"/>
                <a:gd name="T31" fmla="*/ 326 h 495"/>
                <a:gd name="T32" fmla="*/ 268 w 639"/>
                <a:gd name="T33" fmla="*/ 325 h 495"/>
                <a:gd name="T34" fmla="*/ 268 w 639"/>
                <a:gd name="T35" fmla="*/ 325 h 495"/>
                <a:gd name="T36" fmla="*/ 39 w 639"/>
                <a:gd name="T37" fmla="*/ 277 h 495"/>
                <a:gd name="T38" fmla="*/ 39 w 639"/>
                <a:gd name="T39" fmla="*/ 231 h 495"/>
                <a:gd name="T40" fmla="*/ 427 w 639"/>
                <a:gd name="T41" fmla="*/ 273 h 495"/>
                <a:gd name="T42" fmla="*/ 382 w 639"/>
                <a:gd name="T43" fmla="*/ 273 h 495"/>
                <a:gd name="T44" fmla="*/ 418 w 639"/>
                <a:gd name="T45" fmla="*/ 264 h 495"/>
                <a:gd name="T46" fmla="*/ 600 w 639"/>
                <a:gd name="T47" fmla="*/ 267 h 495"/>
                <a:gd name="T48" fmla="*/ 524 w 639"/>
                <a:gd name="T49" fmla="*/ 178 h 495"/>
                <a:gd name="T50" fmla="*/ 600 w 639"/>
                <a:gd name="T51" fmla="*/ 220 h 495"/>
                <a:gd name="T52" fmla="*/ 415 w 639"/>
                <a:gd name="T53" fmla="*/ 171 h 495"/>
                <a:gd name="T54" fmla="*/ 415 w 639"/>
                <a:gd name="T55" fmla="*/ 171 h 495"/>
                <a:gd name="T56" fmla="*/ 268 w 639"/>
                <a:gd name="T57" fmla="*/ 316 h 495"/>
                <a:gd name="T58" fmla="*/ 83 w 639"/>
                <a:gd name="T59" fmla="*/ 182 h 495"/>
                <a:gd name="T60" fmla="*/ 188 w 639"/>
                <a:gd name="T61" fmla="*/ 173 h 495"/>
                <a:gd name="T62" fmla="*/ 39 w 639"/>
                <a:gd name="T63" fmla="*/ 222 h 495"/>
                <a:gd name="T64" fmla="*/ 304 w 639"/>
                <a:gd name="T65" fmla="*/ 395 h 495"/>
                <a:gd name="T66" fmla="*/ 261 w 639"/>
                <a:gd name="T67" fmla="*/ 394 h 495"/>
                <a:gd name="T68" fmla="*/ 381 w 639"/>
                <a:gd name="T69" fmla="*/ 417 h 495"/>
                <a:gd name="T70" fmla="*/ 279 w 639"/>
                <a:gd name="T71" fmla="*/ 417 h 495"/>
                <a:gd name="T72" fmla="*/ 272 w 639"/>
                <a:gd name="T73" fmla="*/ 404 h 495"/>
                <a:gd name="T74" fmla="*/ 326 w 639"/>
                <a:gd name="T75" fmla="*/ 404 h 495"/>
                <a:gd name="T76" fmla="*/ 366 w 639"/>
                <a:gd name="T77" fmla="*/ 404 h 495"/>
                <a:gd name="T78" fmla="*/ 258 w 639"/>
                <a:gd name="T79" fmla="*/ 426 h 495"/>
                <a:gd name="T80" fmla="*/ 319 w 639"/>
                <a:gd name="T81" fmla="*/ 427 h 495"/>
                <a:gd name="T82" fmla="*/ 383 w 639"/>
                <a:gd name="T83" fmla="*/ 426 h 495"/>
                <a:gd name="T84" fmla="*/ 260 w 639"/>
                <a:gd name="T85" fmla="*/ 440 h 495"/>
                <a:gd name="T86" fmla="*/ 397 w 639"/>
                <a:gd name="T87" fmla="*/ 462 h 495"/>
                <a:gd name="T88" fmla="*/ 244 w 639"/>
                <a:gd name="T89" fmla="*/ 449 h 495"/>
                <a:gd name="T90" fmla="*/ 279 w 639"/>
                <a:gd name="T91" fmla="*/ 449 h 495"/>
                <a:gd name="T92" fmla="*/ 397 w 639"/>
                <a:gd name="T93" fmla="*/ 462 h 495"/>
                <a:gd name="T94" fmla="*/ 427 w 639"/>
                <a:gd name="T95" fmla="*/ 370 h 495"/>
                <a:gd name="T96" fmla="*/ 513 w 639"/>
                <a:gd name="T97" fmla="*/ 47 h 495"/>
                <a:gd name="T98" fmla="*/ 612 w 639"/>
                <a:gd name="T99" fmla="*/ 320 h 495"/>
                <a:gd name="T100" fmla="*/ 612 w 639"/>
                <a:gd name="T101" fmla="*/ 226 h 495"/>
                <a:gd name="T102" fmla="*/ 562 w 639"/>
                <a:gd name="T103" fmla="*/ 116 h 495"/>
                <a:gd name="T104" fmla="*/ 522 w 639"/>
                <a:gd name="T105" fmla="*/ 5 h 495"/>
                <a:gd name="T106" fmla="*/ 418 w 639"/>
                <a:gd name="T107" fmla="*/ 98 h 495"/>
                <a:gd name="T108" fmla="*/ 27 w 639"/>
                <a:gd name="T109" fmla="*/ 148 h 495"/>
                <a:gd name="T110" fmla="*/ 0 w 639"/>
                <a:gd name="T111" fmla="*/ 429 h 495"/>
                <a:gd name="T112" fmla="*/ 217 w 639"/>
                <a:gd name="T113" fmla="*/ 492 h 495"/>
                <a:gd name="T114" fmla="*/ 421 w 639"/>
                <a:gd name="T115" fmla="*/ 488 h 495"/>
                <a:gd name="T116" fmla="*/ 637 w 639"/>
                <a:gd name="T117" fmla="*/ 36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9" h="495">
                  <a:moveTo>
                    <a:pt x="627" y="424"/>
                  </a:moveTo>
                  <a:lnTo>
                    <a:pt x="627" y="424"/>
                  </a:lnTo>
                  <a:cubicBezTo>
                    <a:pt x="571" y="431"/>
                    <a:pt x="489" y="436"/>
                    <a:pt x="403" y="438"/>
                  </a:cubicBezTo>
                  <a:cubicBezTo>
                    <a:pt x="403" y="438"/>
                    <a:pt x="403" y="438"/>
                    <a:pt x="403" y="438"/>
                  </a:cubicBezTo>
                  <a:lnTo>
                    <a:pt x="397" y="420"/>
                  </a:lnTo>
                  <a:lnTo>
                    <a:pt x="389" y="397"/>
                  </a:lnTo>
                  <a:lnTo>
                    <a:pt x="383" y="383"/>
                  </a:lnTo>
                  <a:cubicBezTo>
                    <a:pt x="472" y="382"/>
                    <a:pt x="555" y="379"/>
                    <a:pt x="627" y="374"/>
                  </a:cubicBezTo>
                  <a:lnTo>
                    <a:pt x="627" y="424"/>
                  </a:lnTo>
                  <a:close/>
                  <a:moveTo>
                    <a:pt x="319" y="486"/>
                  </a:moveTo>
                  <a:lnTo>
                    <a:pt x="319" y="486"/>
                  </a:lnTo>
                  <a:cubicBezTo>
                    <a:pt x="286" y="485"/>
                    <a:pt x="256" y="485"/>
                    <a:pt x="227" y="485"/>
                  </a:cubicBezTo>
                  <a:cubicBezTo>
                    <a:pt x="229" y="480"/>
                    <a:pt x="230" y="476"/>
                    <a:pt x="232" y="471"/>
                  </a:cubicBezTo>
                  <a:cubicBezTo>
                    <a:pt x="233" y="471"/>
                    <a:pt x="234" y="471"/>
                    <a:pt x="234" y="471"/>
                  </a:cubicBezTo>
                  <a:cubicBezTo>
                    <a:pt x="261" y="472"/>
                    <a:pt x="287" y="472"/>
                    <a:pt x="313" y="472"/>
                  </a:cubicBezTo>
                  <a:cubicBezTo>
                    <a:pt x="315" y="472"/>
                    <a:pt x="317" y="472"/>
                    <a:pt x="319" y="472"/>
                  </a:cubicBezTo>
                  <a:cubicBezTo>
                    <a:pt x="347" y="472"/>
                    <a:pt x="375" y="472"/>
                    <a:pt x="402" y="471"/>
                  </a:cubicBezTo>
                  <a:cubicBezTo>
                    <a:pt x="403" y="471"/>
                    <a:pt x="404" y="471"/>
                    <a:pt x="405" y="471"/>
                  </a:cubicBezTo>
                  <a:cubicBezTo>
                    <a:pt x="407" y="476"/>
                    <a:pt x="409" y="480"/>
                    <a:pt x="410" y="485"/>
                  </a:cubicBezTo>
                  <a:cubicBezTo>
                    <a:pt x="383" y="485"/>
                    <a:pt x="353" y="486"/>
                    <a:pt x="319" y="486"/>
                  </a:cubicBezTo>
                  <a:close/>
                  <a:moveTo>
                    <a:pt x="11" y="374"/>
                  </a:moveTo>
                  <a:lnTo>
                    <a:pt x="11" y="374"/>
                  </a:lnTo>
                  <a:cubicBezTo>
                    <a:pt x="84" y="379"/>
                    <a:pt x="167" y="382"/>
                    <a:pt x="256" y="383"/>
                  </a:cubicBezTo>
                  <a:cubicBezTo>
                    <a:pt x="254" y="387"/>
                    <a:pt x="253" y="391"/>
                    <a:pt x="251" y="397"/>
                  </a:cubicBezTo>
                  <a:cubicBezTo>
                    <a:pt x="251" y="397"/>
                    <a:pt x="251" y="397"/>
                    <a:pt x="251" y="397"/>
                  </a:cubicBezTo>
                  <a:cubicBezTo>
                    <a:pt x="248" y="406"/>
                    <a:pt x="246" y="411"/>
                    <a:pt x="243" y="420"/>
                  </a:cubicBezTo>
                  <a:cubicBezTo>
                    <a:pt x="243" y="420"/>
                    <a:pt x="243" y="420"/>
                    <a:pt x="243" y="420"/>
                  </a:cubicBezTo>
                  <a:cubicBezTo>
                    <a:pt x="240" y="427"/>
                    <a:pt x="238" y="432"/>
                    <a:pt x="236" y="438"/>
                  </a:cubicBezTo>
                  <a:cubicBezTo>
                    <a:pt x="236" y="438"/>
                    <a:pt x="235" y="438"/>
                    <a:pt x="235" y="438"/>
                  </a:cubicBezTo>
                  <a:cubicBezTo>
                    <a:pt x="155" y="436"/>
                    <a:pt x="70" y="430"/>
                    <a:pt x="11" y="424"/>
                  </a:cubicBezTo>
                  <a:lnTo>
                    <a:pt x="11" y="374"/>
                  </a:lnTo>
                  <a:close/>
                  <a:moveTo>
                    <a:pt x="39" y="324"/>
                  </a:moveTo>
                  <a:lnTo>
                    <a:pt x="39" y="324"/>
                  </a:lnTo>
                  <a:cubicBezTo>
                    <a:pt x="102" y="325"/>
                    <a:pt x="177" y="326"/>
                    <a:pt x="257" y="326"/>
                  </a:cubicBezTo>
                  <a:lnTo>
                    <a:pt x="257" y="371"/>
                  </a:lnTo>
                  <a:cubicBezTo>
                    <a:pt x="179" y="370"/>
                    <a:pt x="105" y="368"/>
                    <a:pt x="39" y="364"/>
                  </a:cubicBezTo>
                  <a:lnTo>
                    <a:pt x="39" y="324"/>
                  </a:lnTo>
                  <a:close/>
                  <a:moveTo>
                    <a:pt x="39" y="153"/>
                  </a:moveTo>
                  <a:lnTo>
                    <a:pt x="39" y="153"/>
                  </a:lnTo>
                  <a:cubicBezTo>
                    <a:pt x="116" y="142"/>
                    <a:pt x="215" y="135"/>
                    <a:pt x="321" y="135"/>
                  </a:cubicBezTo>
                  <a:cubicBezTo>
                    <a:pt x="354" y="135"/>
                    <a:pt x="387" y="136"/>
                    <a:pt x="418" y="137"/>
                  </a:cubicBezTo>
                  <a:lnTo>
                    <a:pt x="418" y="160"/>
                  </a:lnTo>
                  <a:cubicBezTo>
                    <a:pt x="417" y="159"/>
                    <a:pt x="416" y="159"/>
                    <a:pt x="414" y="159"/>
                  </a:cubicBezTo>
                  <a:cubicBezTo>
                    <a:pt x="409" y="159"/>
                    <a:pt x="404" y="159"/>
                    <a:pt x="399" y="159"/>
                  </a:cubicBezTo>
                  <a:cubicBezTo>
                    <a:pt x="391" y="159"/>
                    <a:pt x="382" y="158"/>
                    <a:pt x="373" y="158"/>
                  </a:cubicBezTo>
                  <a:cubicBezTo>
                    <a:pt x="369" y="158"/>
                    <a:pt x="365" y="158"/>
                    <a:pt x="361" y="158"/>
                  </a:cubicBezTo>
                  <a:cubicBezTo>
                    <a:pt x="348" y="158"/>
                    <a:pt x="334" y="158"/>
                    <a:pt x="321" y="158"/>
                  </a:cubicBezTo>
                  <a:cubicBezTo>
                    <a:pt x="308" y="158"/>
                    <a:pt x="295" y="158"/>
                    <a:pt x="281" y="158"/>
                  </a:cubicBezTo>
                  <a:cubicBezTo>
                    <a:pt x="277" y="158"/>
                    <a:pt x="273" y="158"/>
                    <a:pt x="269" y="158"/>
                  </a:cubicBezTo>
                  <a:cubicBezTo>
                    <a:pt x="260" y="158"/>
                    <a:pt x="251" y="159"/>
                    <a:pt x="242" y="159"/>
                  </a:cubicBezTo>
                  <a:cubicBezTo>
                    <a:pt x="237" y="159"/>
                    <a:pt x="232" y="159"/>
                    <a:pt x="227" y="159"/>
                  </a:cubicBezTo>
                  <a:cubicBezTo>
                    <a:pt x="219" y="160"/>
                    <a:pt x="212" y="160"/>
                    <a:pt x="204" y="160"/>
                  </a:cubicBezTo>
                  <a:cubicBezTo>
                    <a:pt x="199" y="161"/>
                    <a:pt x="193" y="161"/>
                    <a:pt x="188" y="161"/>
                  </a:cubicBezTo>
                  <a:cubicBezTo>
                    <a:pt x="181" y="162"/>
                    <a:pt x="174" y="162"/>
                    <a:pt x="167" y="162"/>
                  </a:cubicBezTo>
                  <a:cubicBezTo>
                    <a:pt x="162" y="163"/>
                    <a:pt x="156" y="163"/>
                    <a:pt x="151" y="164"/>
                  </a:cubicBezTo>
                  <a:cubicBezTo>
                    <a:pt x="145" y="164"/>
                    <a:pt x="138" y="164"/>
                    <a:pt x="132" y="165"/>
                  </a:cubicBezTo>
                  <a:cubicBezTo>
                    <a:pt x="126" y="165"/>
                    <a:pt x="121" y="166"/>
                    <a:pt x="116" y="166"/>
                  </a:cubicBezTo>
                  <a:cubicBezTo>
                    <a:pt x="110" y="167"/>
                    <a:pt x="104" y="168"/>
                    <a:pt x="98" y="168"/>
                  </a:cubicBezTo>
                  <a:cubicBezTo>
                    <a:pt x="93" y="169"/>
                    <a:pt x="88" y="169"/>
                    <a:pt x="83" y="170"/>
                  </a:cubicBezTo>
                  <a:cubicBezTo>
                    <a:pt x="77" y="171"/>
                    <a:pt x="71" y="171"/>
                    <a:pt x="66" y="172"/>
                  </a:cubicBezTo>
                  <a:cubicBezTo>
                    <a:pt x="61" y="173"/>
                    <a:pt x="56" y="173"/>
                    <a:pt x="52" y="174"/>
                  </a:cubicBezTo>
                  <a:cubicBezTo>
                    <a:pt x="48" y="174"/>
                    <a:pt x="43" y="175"/>
                    <a:pt x="39" y="176"/>
                  </a:cubicBezTo>
                  <a:lnTo>
                    <a:pt x="39" y="153"/>
                  </a:lnTo>
                  <a:close/>
                  <a:moveTo>
                    <a:pt x="88" y="122"/>
                  </a:moveTo>
                  <a:lnTo>
                    <a:pt x="88" y="122"/>
                  </a:lnTo>
                  <a:cubicBezTo>
                    <a:pt x="151" y="113"/>
                    <a:pt x="233" y="108"/>
                    <a:pt x="320" y="108"/>
                  </a:cubicBezTo>
                  <a:cubicBezTo>
                    <a:pt x="354" y="108"/>
                    <a:pt x="387" y="109"/>
                    <a:pt x="418" y="110"/>
                  </a:cubicBezTo>
                  <a:lnTo>
                    <a:pt x="418" y="125"/>
                  </a:lnTo>
                  <a:cubicBezTo>
                    <a:pt x="387" y="124"/>
                    <a:pt x="354" y="123"/>
                    <a:pt x="321" y="123"/>
                  </a:cubicBezTo>
                  <a:cubicBezTo>
                    <a:pt x="237" y="123"/>
                    <a:pt x="156" y="127"/>
                    <a:pt x="88" y="135"/>
                  </a:cubicBezTo>
                  <a:lnTo>
                    <a:pt x="88" y="122"/>
                  </a:lnTo>
                  <a:close/>
                  <a:moveTo>
                    <a:pt x="550" y="121"/>
                  </a:moveTo>
                  <a:lnTo>
                    <a:pt x="550" y="121"/>
                  </a:lnTo>
                  <a:lnTo>
                    <a:pt x="550" y="134"/>
                  </a:lnTo>
                  <a:cubicBezTo>
                    <a:pt x="512" y="130"/>
                    <a:pt x="471" y="127"/>
                    <a:pt x="427" y="126"/>
                  </a:cubicBezTo>
                  <a:lnTo>
                    <a:pt x="427" y="111"/>
                  </a:lnTo>
                  <a:cubicBezTo>
                    <a:pt x="472" y="113"/>
                    <a:pt x="514" y="117"/>
                    <a:pt x="550" y="121"/>
                  </a:cubicBezTo>
                  <a:close/>
                  <a:moveTo>
                    <a:pt x="600" y="175"/>
                  </a:moveTo>
                  <a:lnTo>
                    <a:pt x="600" y="175"/>
                  </a:lnTo>
                  <a:cubicBezTo>
                    <a:pt x="596" y="174"/>
                    <a:pt x="591" y="174"/>
                    <a:pt x="587" y="173"/>
                  </a:cubicBezTo>
                  <a:cubicBezTo>
                    <a:pt x="583" y="173"/>
                    <a:pt x="578" y="172"/>
                    <a:pt x="574" y="172"/>
                  </a:cubicBezTo>
                  <a:cubicBezTo>
                    <a:pt x="568" y="171"/>
                    <a:pt x="562" y="170"/>
                    <a:pt x="556" y="169"/>
                  </a:cubicBezTo>
                  <a:cubicBezTo>
                    <a:pt x="551" y="169"/>
                    <a:pt x="547" y="168"/>
                    <a:pt x="542" y="168"/>
                  </a:cubicBezTo>
                  <a:cubicBezTo>
                    <a:pt x="536" y="167"/>
                    <a:pt x="529" y="167"/>
                    <a:pt x="523" y="166"/>
                  </a:cubicBezTo>
                  <a:cubicBezTo>
                    <a:pt x="518" y="166"/>
                    <a:pt x="513" y="165"/>
                    <a:pt x="508" y="165"/>
                  </a:cubicBezTo>
                  <a:cubicBezTo>
                    <a:pt x="502" y="164"/>
                    <a:pt x="495" y="164"/>
                    <a:pt x="488" y="163"/>
                  </a:cubicBezTo>
                  <a:cubicBezTo>
                    <a:pt x="483" y="163"/>
                    <a:pt x="478" y="163"/>
                    <a:pt x="473" y="162"/>
                  </a:cubicBezTo>
                  <a:cubicBezTo>
                    <a:pt x="466" y="162"/>
                    <a:pt x="459" y="161"/>
                    <a:pt x="452" y="161"/>
                  </a:cubicBezTo>
                  <a:cubicBezTo>
                    <a:pt x="447" y="161"/>
                    <a:pt x="442" y="160"/>
                    <a:pt x="437" y="160"/>
                  </a:cubicBezTo>
                  <a:cubicBezTo>
                    <a:pt x="434" y="160"/>
                    <a:pt x="430" y="160"/>
                    <a:pt x="427" y="160"/>
                  </a:cubicBezTo>
                  <a:lnTo>
                    <a:pt x="427" y="138"/>
                  </a:lnTo>
                  <a:cubicBezTo>
                    <a:pt x="491" y="140"/>
                    <a:pt x="551" y="145"/>
                    <a:pt x="600" y="153"/>
                  </a:cubicBezTo>
                  <a:lnTo>
                    <a:pt x="600" y="175"/>
                  </a:lnTo>
                  <a:close/>
                  <a:moveTo>
                    <a:pt x="382" y="355"/>
                  </a:moveTo>
                  <a:lnTo>
                    <a:pt x="382" y="355"/>
                  </a:lnTo>
                  <a:lnTo>
                    <a:pt x="382" y="326"/>
                  </a:lnTo>
                  <a:cubicBezTo>
                    <a:pt x="394" y="326"/>
                    <a:pt x="406" y="326"/>
                    <a:pt x="418" y="326"/>
                  </a:cubicBezTo>
                  <a:lnTo>
                    <a:pt x="418" y="370"/>
                  </a:lnTo>
                  <a:cubicBezTo>
                    <a:pt x="406" y="371"/>
                    <a:pt x="394" y="371"/>
                    <a:pt x="382" y="371"/>
                  </a:cubicBezTo>
                  <a:lnTo>
                    <a:pt x="382" y="355"/>
                  </a:lnTo>
                  <a:close/>
                  <a:moveTo>
                    <a:pt x="268" y="325"/>
                  </a:moveTo>
                  <a:lnTo>
                    <a:pt x="268" y="325"/>
                  </a:lnTo>
                  <a:lnTo>
                    <a:pt x="370" y="325"/>
                  </a:lnTo>
                  <a:lnTo>
                    <a:pt x="370" y="355"/>
                  </a:lnTo>
                  <a:lnTo>
                    <a:pt x="370" y="371"/>
                  </a:lnTo>
                  <a:cubicBezTo>
                    <a:pt x="353" y="371"/>
                    <a:pt x="336" y="371"/>
                    <a:pt x="319" y="371"/>
                  </a:cubicBezTo>
                  <a:cubicBezTo>
                    <a:pt x="302" y="371"/>
                    <a:pt x="285" y="371"/>
                    <a:pt x="268" y="371"/>
                  </a:cubicBezTo>
                  <a:lnTo>
                    <a:pt x="268" y="325"/>
                  </a:lnTo>
                  <a:close/>
                  <a:moveTo>
                    <a:pt x="39" y="277"/>
                  </a:moveTo>
                  <a:lnTo>
                    <a:pt x="39" y="277"/>
                  </a:lnTo>
                  <a:cubicBezTo>
                    <a:pt x="103" y="275"/>
                    <a:pt x="178" y="273"/>
                    <a:pt x="257" y="273"/>
                  </a:cubicBezTo>
                  <a:lnTo>
                    <a:pt x="257" y="317"/>
                  </a:lnTo>
                  <a:cubicBezTo>
                    <a:pt x="177" y="317"/>
                    <a:pt x="102" y="316"/>
                    <a:pt x="39" y="315"/>
                  </a:cubicBezTo>
                  <a:lnTo>
                    <a:pt x="39" y="277"/>
                  </a:lnTo>
                  <a:close/>
                  <a:moveTo>
                    <a:pt x="39" y="231"/>
                  </a:moveTo>
                  <a:lnTo>
                    <a:pt x="39" y="231"/>
                  </a:lnTo>
                  <a:cubicBezTo>
                    <a:pt x="101" y="225"/>
                    <a:pt x="176" y="221"/>
                    <a:pt x="257" y="220"/>
                  </a:cubicBezTo>
                  <a:lnTo>
                    <a:pt x="257" y="264"/>
                  </a:lnTo>
                  <a:cubicBezTo>
                    <a:pt x="178" y="264"/>
                    <a:pt x="103" y="266"/>
                    <a:pt x="39" y="268"/>
                  </a:cubicBezTo>
                  <a:lnTo>
                    <a:pt x="39" y="231"/>
                  </a:lnTo>
                  <a:close/>
                  <a:moveTo>
                    <a:pt x="427" y="273"/>
                  </a:moveTo>
                  <a:lnTo>
                    <a:pt x="427" y="273"/>
                  </a:lnTo>
                  <a:cubicBezTo>
                    <a:pt x="489" y="274"/>
                    <a:pt x="548" y="275"/>
                    <a:pt x="600" y="276"/>
                  </a:cubicBezTo>
                  <a:lnTo>
                    <a:pt x="600" y="315"/>
                  </a:lnTo>
                  <a:cubicBezTo>
                    <a:pt x="549" y="316"/>
                    <a:pt x="490" y="317"/>
                    <a:pt x="427" y="317"/>
                  </a:cubicBezTo>
                  <a:lnTo>
                    <a:pt x="427" y="273"/>
                  </a:lnTo>
                  <a:close/>
                  <a:moveTo>
                    <a:pt x="382" y="273"/>
                  </a:moveTo>
                  <a:lnTo>
                    <a:pt x="382" y="273"/>
                  </a:lnTo>
                  <a:cubicBezTo>
                    <a:pt x="394" y="273"/>
                    <a:pt x="406" y="273"/>
                    <a:pt x="418" y="273"/>
                  </a:cubicBezTo>
                  <a:lnTo>
                    <a:pt x="418" y="317"/>
                  </a:lnTo>
                  <a:cubicBezTo>
                    <a:pt x="406" y="317"/>
                    <a:pt x="394" y="317"/>
                    <a:pt x="382" y="317"/>
                  </a:cubicBezTo>
                  <a:lnTo>
                    <a:pt x="382" y="273"/>
                  </a:lnTo>
                  <a:close/>
                  <a:moveTo>
                    <a:pt x="418" y="264"/>
                  </a:moveTo>
                  <a:lnTo>
                    <a:pt x="418" y="264"/>
                  </a:lnTo>
                  <a:cubicBezTo>
                    <a:pt x="406" y="264"/>
                    <a:pt x="394" y="264"/>
                    <a:pt x="382" y="264"/>
                  </a:cubicBezTo>
                  <a:lnTo>
                    <a:pt x="382" y="220"/>
                  </a:lnTo>
                  <a:cubicBezTo>
                    <a:pt x="394" y="220"/>
                    <a:pt x="406" y="220"/>
                    <a:pt x="418" y="220"/>
                  </a:cubicBezTo>
                  <a:lnTo>
                    <a:pt x="418" y="264"/>
                  </a:lnTo>
                  <a:close/>
                  <a:moveTo>
                    <a:pt x="600" y="267"/>
                  </a:moveTo>
                  <a:lnTo>
                    <a:pt x="600" y="267"/>
                  </a:lnTo>
                  <a:cubicBezTo>
                    <a:pt x="548" y="266"/>
                    <a:pt x="489" y="265"/>
                    <a:pt x="427" y="264"/>
                  </a:cubicBezTo>
                  <a:lnTo>
                    <a:pt x="427" y="221"/>
                  </a:lnTo>
                  <a:cubicBezTo>
                    <a:pt x="490" y="222"/>
                    <a:pt x="549" y="225"/>
                    <a:pt x="600" y="229"/>
                  </a:cubicBezTo>
                  <a:lnTo>
                    <a:pt x="600" y="267"/>
                  </a:lnTo>
                  <a:close/>
                  <a:moveTo>
                    <a:pt x="453" y="173"/>
                  </a:moveTo>
                  <a:lnTo>
                    <a:pt x="453" y="173"/>
                  </a:lnTo>
                  <a:cubicBezTo>
                    <a:pt x="460" y="173"/>
                    <a:pt x="466" y="174"/>
                    <a:pt x="473" y="174"/>
                  </a:cubicBezTo>
                  <a:cubicBezTo>
                    <a:pt x="478" y="175"/>
                    <a:pt x="484" y="175"/>
                    <a:pt x="489" y="175"/>
                  </a:cubicBezTo>
                  <a:cubicBezTo>
                    <a:pt x="496" y="176"/>
                    <a:pt x="502" y="176"/>
                    <a:pt x="508" y="177"/>
                  </a:cubicBezTo>
                  <a:cubicBezTo>
                    <a:pt x="513" y="177"/>
                    <a:pt x="519" y="178"/>
                    <a:pt x="524" y="178"/>
                  </a:cubicBezTo>
                  <a:cubicBezTo>
                    <a:pt x="530" y="179"/>
                    <a:pt x="536" y="179"/>
                    <a:pt x="541" y="180"/>
                  </a:cubicBezTo>
                  <a:cubicBezTo>
                    <a:pt x="546" y="180"/>
                    <a:pt x="552" y="181"/>
                    <a:pt x="557" y="182"/>
                  </a:cubicBezTo>
                  <a:cubicBezTo>
                    <a:pt x="562" y="182"/>
                    <a:pt x="568" y="183"/>
                    <a:pt x="573" y="183"/>
                  </a:cubicBezTo>
                  <a:cubicBezTo>
                    <a:pt x="578" y="184"/>
                    <a:pt x="583" y="185"/>
                    <a:pt x="588" y="186"/>
                  </a:cubicBezTo>
                  <a:cubicBezTo>
                    <a:pt x="592" y="186"/>
                    <a:pt x="596" y="187"/>
                    <a:pt x="600" y="187"/>
                  </a:cubicBezTo>
                  <a:lnTo>
                    <a:pt x="600" y="220"/>
                  </a:lnTo>
                  <a:cubicBezTo>
                    <a:pt x="549" y="216"/>
                    <a:pt x="490" y="213"/>
                    <a:pt x="427" y="212"/>
                  </a:cubicBezTo>
                  <a:lnTo>
                    <a:pt x="427" y="172"/>
                  </a:lnTo>
                  <a:cubicBezTo>
                    <a:pt x="430" y="172"/>
                    <a:pt x="433" y="172"/>
                    <a:pt x="436" y="172"/>
                  </a:cubicBezTo>
                  <a:cubicBezTo>
                    <a:pt x="442" y="172"/>
                    <a:pt x="447" y="173"/>
                    <a:pt x="453" y="173"/>
                  </a:cubicBezTo>
                  <a:close/>
                  <a:moveTo>
                    <a:pt x="415" y="171"/>
                  </a:moveTo>
                  <a:lnTo>
                    <a:pt x="415" y="171"/>
                  </a:lnTo>
                  <a:cubicBezTo>
                    <a:pt x="416" y="171"/>
                    <a:pt x="417" y="171"/>
                    <a:pt x="418" y="171"/>
                  </a:cubicBezTo>
                  <a:lnTo>
                    <a:pt x="418" y="211"/>
                  </a:lnTo>
                  <a:cubicBezTo>
                    <a:pt x="406" y="211"/>
                    <a:pt x="394" y="211"/>
                    <a:pt x="382" y="211"/>
                  </a:cubicBezTo>
                  <a:lnTo>
                    <a:pt x="382" y="170"/>
                  </a:lnTo>
                  <a:cubicBezTo>
                    <a:pt x="387" y="170"/>
                    <a:pt x="393" y="171"/>
                    <a:pt x="399" y="171"/>
                  </a:cubicBezTo>
                  <a:cubicBezTo>
                    <a:pt x="404" y="171"/>
                    <a:pt x="409" y="171"/>
                    <a:pt x="415" y="171"/>
                  </a:cubicBezTo>
                  <a:close/>
                  <a:moveTo>
                    <a:pt x="321" y="170"/>
                  </a:moveTo>
                  <a:lnTo>
                    <a:pt x="321" y="170"/>
                  </a:lnTo>
                  <a:cubicBezTo>
                    <a:pt x="334" y="170"/>
                    <a:pt x="347" y="170"/>
                    <a:pt x="360" y="170"/>
                  </a:cubicBezTo>
                  <a:cubicBezTo>
                    <a:pt x="364" y="170"/>
                    <a:pt x="367" y="170"/>
                    <a:pt x="370" y="170"/>
                  </a:cubicBezTo>
                  <a:lnTo>
                    <a:pt x="370" y="316"/>
                  </a:lnTo>
                  <a:lnTo>
                    <a:pt x="268" y="316"/>
                  </a:lnTo>
                  <a:lnTo>
                    <a:pt x="268" y="170"/>
                  </a:lnTo>
                  <a:cubicBezTo>
                    <a:pt x="273" y="170"/>
                    <a:pt x="277" y="170"/>
                    <a:pt x="281" y="170"/>
                  </a:cubicBezTo>
                  <a:cubicBezTo>
                    <a:pt x="295" y="170"/>
                    <a:pt x="308" y="170"/>
                    <a:pt x="321" y="170"/>
                  </a:cubicBezTo>
                  <a:close/>
                  <a:moveTo>
                    <a:pt x="66" y="184"/>
                  </a:moveTo>
                  <a:lnTo>
                    <a:pt x="66" y="184"/>
                  </a:lnTo>
                  <a:cubicBezTo>
                    <a:pt x="72" y="183"/>
                    <a:pt x="78" y="183"/>
                    <a:pt x="83" y="182"/>
                  </a:cubicBezTo>
                  <a:cubicBezTo>
                    <a:pt x="88" y="181"/>
                    <a:pt x="93" y="181"/>
                    <a:pt x="98" y="180"/>
                  </a:cubicBezTo>
                  <a:cubicBezTo>
                    <a:pt x="104" y="180"/>
                    <a:pt x="110" y="179"/>
                    <a:pt x="116" y="178"/>
                  </a:cubicBezTo>
                  <a:cubicBezTo>
                    <a:pt x="122" y="178"/>
                    <a:pt x="127" y="177"/>
                    <a:pt x="132" y="177"/>
                  </a:cubicBezTo>
                  <a:cubicBezTo>
                    <a:pt x="138" y="176"/>
                    <a:pt x="145" y="176"/>
                    <a:pt x="151" y="176"/>
                  </a:cubicBezTo>
                  <a:cubicBezTo>
                    <a:pt x="157" y="175"/>
                    <a:pt x="162" y="175"/>
                    <a:pt x="168" y="174"/>
                  </a:cubicBezTo>
                  <a:cubicBezTo>
                    <a:pt x="174" y="174"/>
                    <a:pt x="181" y="174"/>
                    <a:pt x="188" y="173"/>
                  </a:cubicBezTo>
                  <a:cubicBezTo>
                    <a:pt x="194" y="173"/>
                    <a:pt x="199" y="173"/>
                    <a:pt x="204" y="172"/>
                  </a:cubicBezTo>
                  <a:cubicBezTo>
                    <a:pt x="212" y="172"/>
                    <a:pt x="219" y="172"/>
                    <a:pt x="226" y="171"/>
                  </a:cubicBezTo>
                  <a:cubicBezTo>
                    <a:pt x="232" y="171"/>
                    <a:pt x="237" y="171"/>
                    <a:pt x="242" y="171"/>
                  </a:cubicBezTo>
                  <a:cubicBezTo>
                    <a:pt x="247" y="171"/>
                    <a:pt x="252" y="171"/>
                    <a:pt x="257" y="170"/>
                  </a:cubicBezTo>
                  <a:lnTo>
                    <a:pt x="257" y="211"/>
                  </a:lnTo>
                  <a:cubicBezTo>
                    <a:pt x="176" y="212"/>
                    <a:pt x="101" y="216"/>
                    <a:pt x="39" y="222"/>
                  </a:cubicBezTo>
                  <a:lnTo>
                    <a:pt x="39" y="188"/>
                  </a:lnTo>
                  <a:cubicBezTo>
                    <a:pt x="43" y="187"/>
                    <a:pt x="48" y="186"/>
                    <a:pt x="52" y="186"/>
                  </a:cubicBezTo>
                  <a:cubicBezTo>
                    <a:pt x="57" y="185"/>
                    <a:pt x="62" y="185"/>
                    <a:pt x="66" y="184"/>
                  </a:cubicBezTo>
                  <a:close/>
                  <a:moveTo>
                    <a:pt x="319" y="395"/>
                  </a:moveTo>
                  <a:lnTo>
                    <a:pt x="319" y="395"/>
                  </a:lnTo>
                  <a:cubicBezTo>
                    <a:pt x="314" y="395"/>
                    <a:pt x="309" y="395"/>
                    <a:pt x="304" y="395"/>
                  </a:cubicBezTo>
                  <a:cubicBezTo>
                    <a:pt x="303" y="395"/>
                    <a:pt x="301" y="395"/>
                    <a:pt x="300" y="395"/>
                  </a:cubicBezTo>
                  <a:cubicBezTo>
                    <a:pt x="296" y="395"/>
                    <a:pt x="293" y="395"/>
                    <a:pt x="289" y="395"/>
                  </a:cubicBezTo>
                  <a:cubicBezTo>
                    <a:pt x="287" y="395"/>
                    <a:pt x="285" y="395"/>
                    <a:pt x="282" y="395"/>
                  </a:cubicBezTo>
                  <a:cubicBezTo>
                    <a:pt x="280" y="395"/>
                    <a:pt x="277" y="395"/>
                    <a:pt x="274" y="395"/>
                  </a:cubicBezTo>
                  <a:cubicBezTo>
                    <a:pt x="271" y="395"/>
                    <a:pt x="269" y="395"/>
                    <a:pt x="266" y="395"/>
                  </a:cubicBezTo>
                  <a:cubicBezTo>
                    <a:pt x="265" y="394"/>
                    <a:pt x="263" y="394"/>
                    <a:pt x="261" y="394"/>
                  </a:cubicBezTo>
                  <a:cubicBezTo>
                    <a:pt x="263" y="390"/>
                    <a:pt x="264" y="387"/>
                    <a:pt x="265" y="383"/>
                  </a:cubicBezTo>
                  <a:cubicBezTo>
                    <a:pt x="283" y="383"/>
                    <a:pt x="301" y="383"/>
                    <a:pt x="319" y="383"/>
                  </a:cubicBezTo>
                  <a:cubicBezTo>
                    <a:pt x="338" y="383"/>
                    <a:pt x="356" y="383"/>
                    <a:pt x="374" y="383"/>
                  </a:cubicBezTo>
                  <a:lnTo>
                    <a:pt x="378" y="395"/>
                  </a:lnTo>
                  <a:cubicBezTo>
                    <a:pt x="360" y="395"/>
                    <a:pt x="338" y="395"/>
                    <a:pt x="319" y="395"/>
                  </a:cubicBezTo>
                  <a:close/>
                  <a:moveTo>
                    <a:pt x="381" y="417"/>
                  </a:moveTo>
                  <a:lnTo>
                    <a:pt x="381" y="417"/>
                  </a:lnTo>
                  <a:cubicBezTo>
                    <a:pt x="359" y="418"/>
                    <a:pt x="337" y="418"/>
                    <a:pt x="319" y="418"/>
                  </a:cubicBezTo>
                  <a:cubicBezTo>
                    <a:pt x="314" y="418"/>
                    <a:pt x="308" y="418"/>
                    <a:pt x="302" y="418"/>
                  </a:cubicBezTo>
                  <a:cubicBezTo>
                    <a:pt x="301" y="418"/>
                    <a:pt x="300" y="418"/>
                    <a:pt x="299" y="418"/>
                  </a:cubicBezTo>
                  <a:cubicBezTo>
                    <a:pt x="295" y="418"/>
                    <a:pt x="290" y="418"/>
                    <a:pt x="285" y="417"/>
                  </a:cubicBezTo>
                  <a:cubicBezTo>
                    <a:pt x="283" y="417"/>
                    <a:pt x="281" y="417"/>
                    <a:pt x="279" y="417"/>
                  </a:cubicBezTo>
                  <a:cubicBezTo>
                    <a:pt x="275" y="417"/>
                    <a:pt x="271" y="417"/>
                    <a:pt x="268" y="417"/>
                  </a:cubicBezTo>
                  <a:cubicBezTo>
                    <a:pt x="265" y="417"/>
                    <a:pt x="263" y="417"/>
                    <a:pt x="261" y="417"/>
                  </a:cubicBezTo>
                  <a:cubicBezTo>
                    <a:pt x="258" y="417"/>
                    <a:pt x="256" y="417"/>
                    <a:pt x="254" y="417"/>
                  </a:cubicBezTo>
                  <a:cubicBezTo>
                    <a:pt x="255" y="412"/>
                    <a:pt x="257" y="408"/>
                    <a:pt x="258" y="403"/>
                  </a:cubicBezTo>
                  <a:cubicBezTo>
                    <a:pt x="261" y="403"/>
                    <a:pt x="264" y="403"/>
                    <a:pt x="266" y="404"/>
                  </a:cubicBezTo>
                  <a:cubicBezTo>
                    <a:pt x="268" y="404"/>
                    <a:pt x="270" y="404"/>
                    <a:pt x="272" y="404"/>
                  </a:cubicBezTo>
                  <a:cubicBezTo>
                    <a:pt x="276" y="404"/>
                    <a:pt x="279" y="404"/>
                    <a:pt x="282" y="404"/>
                  </a:cubicBezTo>
                  <a:cubicBezTo>
                    <a:pt x="284" y="404"/>
                    <a:pt x="286" y="404"/>
                    <a:pt x="288" y="404"/>
                  </a:cubicBezTo>
                  <a:cubicBezTo>
                    <a:pt x="292" y="404"/>
                    <a:pt x="295" y="404"/>
                    <a:pt x="299" y="404"/>
                  </a:cubicBezTo>
                  <a:cubicBezTo>
                    <a:pt x="300" y="404"/>
                    <a:pt x="302" y="404"/>
                    <a:pt x="304" y="404"/>
                  </a:cubicBezTo>
                  <a:cubicBezTo>
                    <a:pt x="309" y="404"/>
                    <a:pt x="314" y="404"/>
                    <a:pt x="319" y="404"/>
                  </a:cubicBezTo>
                  <a:cubicBezTo>
                    <a:pt x="321" y="404"/>
                    <a:pt x="324" y="404"/>
                    <a:pt x="326" y="404"/>
                  </a:cubicBezTo>
                  <a:cubicBezTo>
                    <a:pt x="328" y="404"/>
                    <a:pt x="330" y="404"/>
                    <a:pt x="331" y="404"/>
                  </a:cubicBezTo>
                  <a:cubicBezTo>
                    <a:pt x="333" y="404"/>
                    <a:pt x="335" y="404"/>
                    <a:pt x="337" y="404"/>
                  </a:cubicBezTo>
                  <a:cubicBezTo>
                    <a:pt x="341" y="404"/>
                    <a:pt x="345" y="404"/>
                    <a:pt x="348" y="404"/>
                  </a:cubicBezTo>
                  <a:cubicBezTo>
                    <a:pt x="350" y="404"/>
                    <a:pt x="351" y="404"/>
                    <a:pt x="352" y="404"/>
                  </a:cubicBezTo>
                  <a:cubicBezTo>
                    <a:pt x="357" y="404"/>
                    <a:pt x="362" y="404"/>
                    <a:pt x="366" y="404"/>
                  </a:cubicBezTo>
                  <a:lnTo>
                    <a:pt x="366" y="404"/>
                  </a:lnTo>
                  <a:cubicBezTo>
                    <a:pt x="372" y="404"/>
                    <a:pt x="377" y="404"/>
                    <a:pt x="381" y="404"/>
                  </a:cubicBezTo>
                  <a:lnTo>
                    <a:pt x="386" y="417"/>
                  </a:lnTo>
                  <a:cubicBezTo>
                    <a:pt x="384" y="417"/>
                    <a:pt x="383" y="417"/>
                    <a:pt x="381" y="417"/>
                  </a:cubicBezTo>
                  <a:close/>
                  <a:moveTo>
                    <a:pt x="250" y="426"/>
                  </a:moveTo>
                  <a:lnTo>
                    <a:pt x="250" y="426"/>
                  </a:lnTo>
                  <a:cubicBezTo>
                    <a:pt x="253" y="426"/>
                    <a:pt x="255" y="426"/>
                    <a:pt x="258" y="426"/>
                  </a:cubicBezTo>
                  <a:cubicBezTo>
                    <a:pt x="261" y="426"/>
                    <a:pt x="263" y="426"/>
                    <a:pt x="266" y="426"/>
                  </a:cubicBezTo>
                  <a:cubicBezTo>
                    <a:pt x="271" y="426"/>
                    <a:pt x="275" y="426"/>
                    <a:pt x="279" y="426"/>
                  </a:cubicBezTo>
                  <a:cubicBezTo>
                    <a:pt x="281" y="426"/>
                    <a:pt x="282" y="426"/>
                    <a:pt x="284" y="426"/>
                  </a:cubicBezTo>
                  <a:cubicBezTo>
                    <a:pt x="290" y="427"/>
                    <a:pt x="296" y="427"/>
                    <a:pt x="301" y="427"/>
                  </a:cubicBezTo>
                  <a:cubicBezTo>
                    <a:pt x="301" y="427"/>
                    <a:pt x="302" y="427"/>
                    <a:pt x="302" y="427"/>
                  </a:cubicBezTo>
                  <a:cubicBezTo>
                    <a:pt x="308" y="427"/>
                    <a:pt x="314" y="427"/>
                    <a:pt x="319" y="427"/>
                  </a:cubicBezTo>
                  <a:cubicBezTo>
                    <a:pt x="321" y="427"/>
                    <a:pt x="323" y="427"/>
                    <a:pt x="325" y="427"/>
                  </a:cubicBezTo>
                  <a:cubicBezTo>
                    <a:pt x="326" y="427"/>
                    <a:pt x="327" y="427"/>
                    <a:pt x="328" y="427"/>
                  </a:cubicBezTo>
                  <a:cubicBezTo>
                    <a:pt x="332" y="427"/>
                    <a:pt x="336" y="427"/>
                    <a:pt x="341" y="427"/>
                  </a:cubicBezTo>
                  <a:cubicBezTo>
                    <a:pt x="341" y="427"/>
                    <a:pt x="341" y="427"/>
                    <a:pt x="341" y="427"/>
                  </a:cubicBezTo>
                  <a:cubicBezTo>
                    <a:pt x="352" y="427"/>
                    <a:pt x="363" y="426"/>
                    <a:pt x="374" y="426"/>
                  </a:cubicBezTo>
                  <a:cubicBezTo>
                    <a:pt x="377" y="426"/>
                    <a:pt x="380" y="426"/>
                    <a:pt x="383" y="426"/>
                  </a:cubicBezTo>
                  <a:cubicBezTo>
                    <a:pt x="385" y="426"/>
                    <a:pt x="387" y="426"/>
                    <a:pt x="389" y="426"/>
                  </a:cubicBezTo>
                  <a:lnTo>
                    <a:pt x="394" y="440"/>
                  </a:lnTo>
                  <a:cubicBezTo>
                    <a:pt x="376" y="440"/>
                    <a:pt x="343" y="440"/>
                    <a:pt x="319" y="440"/>
                  </a:cubicBezTo>
                  <a:cubicBezTo>
                    <a:pt x="306" y="440"/>
                    <a:pt x="289" y="440"/>
                    <a:pt x="271" y="440"/>
                  </a:cubicBezTo>
                  <a:lnTo>
                    <a:pt x="270" y="440"/>
                  </a:lnTo>
                  <a:cubicBezTo>
                    <a:pt x="267" y="440"/>
                    <a:pt x="263" y="440"/>
                    <a:pt x="260" y="440"/>
                  </a:cubicBezTo>
                  <a:cubicBezTo>
                    <a:pt x="260" y="440"/>
                    <a:pt x="260" y="440"/>
                    <a:pt x="259" y="440"/>
                  </a:cubicBezTo>
                  <a:cubicBezTo>
                    <a:pt x="256" y="440"/>
                    <a:pt x="253" y="440"/>
                    <a:pt x="250" y="440"/>
                  </a:cubicBezTo>
                  <a:cubicBezTo>
                    <a:pt x="249" y="440"/>
                    <a:pt x="249" y="440"/>
                    <a:pt x="248" y="440"/>
                  </a:cubicBezTo>
                  <a:cubicBezTo>
                    <a:pt x="247" y="440"/>
                    <a:pt x="246" y="440"/>
                    <a:pt x="245" y="440"/>
                  </a:cubicBezTo>
                  <a:cubicBezTo>
                    <a:pt x="247" y="435"/>
                    <a:pt x="248" y="431"/>
                    <a:pt x="250" y="426"/>
                  </a:cubicBezTo>
                  <a:close/>
                  <a:moveTo>
                    <a:pt x="397" y="462"/>
                  </a:moveTo>
                  <a:lnTo>
                    <a:pt x="397" y="462"/>
                  </a:lnTo>
                  <a:cubicBezTo>
                    <a:pt x="371" y="463"/>
                    <a:pt x="345" y="463"/>
                    <a:pt x="319" y="463"/>
                  </a:cubicBezTo>
                  <a:cubicBezTo>
                    <a:pt x="293" y="463"/>
                    <a:pt x="267" y="463"/>
                    <a:pt x="241" y="462"/>
                  </a:cubicBezTo>
                  <a:cubicBezTo>
                    <a:pt x="239" y="462"/>
                    <a:pt x="238" y="462"/>
                    <a:pt x="236" y="462"/>
                  </a:cubicBezTo>
                  <a:lnTo>
                    <a:pt x="241" y="448"/>
                  </a:lnTo>
                  <a:cubicBezTo>
                    <a:pt x="242" y="448"/>
                    <a:pt x="243" y="449"/>
                    <a:pt x="244" y="449"/>
                  </a:cubicBezTo>
                  <a:cubicBezTo>
                    <a:pt x="246" y="449"/>
                    <a:pt x="248" y="449"/>
                    <a:pt x="251" y="449"/>
                  </a:cubicBezTo>
                  <a:cubicBezTo>
                    <a:pt x="252" y="449"/>
                    <a:pt x="253" y="449"/>
                    <a:pt x="255" y="449"/>
                  </a:cubicBezTo>
                  <a:cubicBezTo>
                    <a:pt x="257" y="449"/>
                    <a:pt x="259" y="449"/>
                    <a:pt x="261" y="449"/>
                  </a:cubicBezTo>
                  <a:cubicBezTo>
                    <a:pt x="263" y="449"/>
                    <a:pt x="264" y="449"/>
                    <a:pt x="266" y="449"/>
                  </a:cubicBezTo>
                  <a:cubicBezTo>
                    <a:pt x="268" y="449"/>
                    <a:pt x="270" y="449"/>
                    <a:pt x="272" y="449"/>
                  </a:cubicBezTo>
                  <a:cubicBezTo>
                    <a:pt x="274" y="449"/>
                    <a:pt x="277" y="449"/>
                    <a:pt x="279" y="449"/>
                  </a:cubicBezTo>
                  <a:cubicBezTo>
                    <a:pt x="280" y="449"/>
                    <a:pt x="281" y="449"/>
                    <a:pt x="282" y="449"/>
                  </a:cubicBezTo>
                  <a:cubicBezTo>
                    <a:pt x="296" y="449"/>
                    <a:pt x="309" y="449"/>
                    <a:pt x="319" y="449"/>
                  </a:cubicBezTo>
                  <a:cubicBezTo>
                    <a:pt x="344" y="450"/>
                    <a:pt x="376" y="449"/>
                    <a:pt x="394" y="448"/>
                  </a:cubicBezTo>
                  <a:cubicBezTo>
                    <a:pt x="395" y="448"/>
                    <a:pt x="396" y="448"/>
                    <a:pt x="397" y="448"/>
                  </a:cubicBezTo>
                  <a:lnTo>
                    <a:pt x="402" y="462"/>
                  </a:lnTo>
                  <a:cubicBezTo>
                    <a:pt x="400" y="462"/>
                    <a:pt x="399" y="462"/>
                    <a:pt x="397" y="462"/>
                  </a:cubicBezTo>
                  <a:close/>
                  <a:moveTo>
                    <a:pt x="427" y="370"/>
                  </a:moveTo>
                  <a:lnTo>
                    <a:pt x="427" y="370"/>
                  </a:lnTo>
                  <a:lnTo>
                    <a:pt x="427" y="326"/>
                  </a:lnTo>
                  <a:cubicBezTo>
                    <a:pt x="490" y="326"/>
                    <a:pt x="549" y="325"/>
                    <a:pt x="600" y="324"/>
                  </a:cubicBezTo>
                  <a:lnTo>
                    <a:pt x="600" y="364"/>
                  </a:lnTo>
                  <a:cubicBezTo>
                    <a:pt x="547" y="367"/>
                    <a:pt x="489" y="369"/>
                    <a:pt x="427" y="370"/>
                  </a:cubicBezTo>
                  <a:close/>
                  <a:moveTo>
                    <a:pt x="513" y="47"/>
                  </a:moveTo>
                  <a:lnTo>
                    <a:pt x="513" y="47"/>
                  </a:lnTo>
                  <a:lnTo>
                    <a:pt x="427" y="47"/>
                  </a:lnTo>
                  <a:lnTo>
                    <a:pt x="427" y="8"/>
                  </a:lnTo>
                  <a:lnTo>
                    <a:pt x="513" y="8"/>
                  </a:lnTo>
                  <a:lnTo>
                    <a:pt x="513" y="47"/>
                  </a:lnTo>
                  <a:close/>
                  <a:moveTo>
                    <a:pt x="637" y="364"/>
                  </a:moveTo>
                  <a:lnTo>
                    <a:pt x="637" y="364"/>
                  </a:lnTo>
                  <a:cubicBezTo>
                    <a:pt x="636" y="362"/>
                    <a:pt x="635" y="362"/>
                    <a:pt x="633" y="362"/>
                  </a:cubicBezTo>
                  <a:cubicBezTo>
                    <a:pt x="626" y="362"/>
                    <a:pt x="619" y="363"/>
                    <a:pt x="612" y="363"/>
                  </a:cubicBezTo>
                  <a:lnTo>
                    <a:pt x="612" y="320"/>
                  </a:lnTo>
                  <a:cubicBezTo>
                    <a:pt x="612" y="320"/>
                    <a:pt x="612" y="320"/>
                    <a:pt x="612" y="320"/>
                  </a:cubicBezTo>
                  <a:cubicBezTo>
                    <a:pt x="612" y="319"/>
                    <a:pt x="612" y="319"/>
                    <a:pt x="612" y="319"/>
                  </a:cubicBezTo>
                  <a:lnTo>
                    <a:pt x="612" y="273"/>
                  </a:lnTo>
                  <a:cubicBezTo>
                    <a:pt x="612" y="273"/>
                    <a:pt x="612" y="272"/>
                    <a:pt x="612" y="272"/>
                  </a:cubicBezTo>
                  <a:cubicBezTo>
                    <a:pt x="612" y="272"/>
                    <a:pt x="612" y="272"/>
                    <a:pt x="612" y="271"/>
                  </a:cubicBezTo>
                  <a:lnTo>
                    <a:pt x="612" y="226"/>
                  </a:lnTo>
                  <a:cubicBezTo>
                    <a:pt x="612" y="226"/>
                    <a:pt x="612" y="226"/>
                    <a:pt x="612" y="226"/>
                  </a:cubicBezTo>
                  <a:cubicBezTo>
                    <a:pt x="612" y="225"/>
                    <a:pt x="612" y="225"/>
                    <a:pt x="612" y="225"/>
                  </a:cubicBezTo>
                  <a:lnTo>
                    <a:pt x="612" y="182"/>
                  </a:lnTo>
                  <a:lnTo>
                    <a:pt x="612" y="148"/>
                  </a:lnTo>
                  <a:cubicBezTo>
                    <a:pt x="612" y="145"/>
                    <a:pt x="610" y="142"/>
                    <a:pt x="607" y="142"/>
                  </a:cubicBezTo>
                  <a:cubicBezTo>
                    <a:pt x="593" y="140"/>
                    <a:pt x="578" y="138"/>
                    <a:pt x="562" y="136"/>
                  </a:cubicBezTo>
                  <a:lnTo>
                    <a:pt x="562" y="116"/>
                  </a:lnTo>
                  <a:cubicBezTo>
                    <a:pt x="562" y="113"/>
                    <a:pt x="560" y="111"/>
                    <a:pt x="557" y="110"/>
                  </a:cubicBezTo>
                  <a:cubicBezTo>
                    <a:pt x="519" y="105"/>
                    <a:pt x="475" y="101"/>
                    <a:pt x="427" y="99"/>
                  </a:cubicBezTo>
                  <a:lnTo>
                    <a:pt x="427" y="56"/>
                  </a:lnTo>
                  <a:lnTo>
                    <a:pt x="518" y="56"/>
                  </a:lnTo>
                  <a:cubicBezTo>
                    <a:pt x="520" y="56"/>
                    <a:pt x="522" y="54"/>
                    <a:pt x="522" y="51"/>
                  </a:cubicBezTo>
                  <a:lnTo>
                    <a:pt x="522" y="5"/>
                  </a:lnTo>
                  <a:cubicBezTo>
                    <a:pt x="522" y="2"/>
                    <a:pt x="520" y="0"/>
                    <a:pt x="518" y="0"/>
                  </a:cubicBezTo>
                  <a:lnTo>
                    <a:pt x="423" y="0"/>
                  </a:lnTo>
                  <a:cubicBezTo>
                    <a:pt x="423" y="0"/>
                    <a:pt x="423" y="0"/>
                    <a:pt x="423" y="0"/>
                  </a:cubicBezTo>
                  <a:cubicBezTo>
                    <a:pt x="423" y="0"/>
                    <a:pt x="423" y="0"/>
                    <a:pt x="423" y="0"/>
                  </a:cubicBezTo>
                  <a:cubicBezTo>
                    <a:pt x="420" y="0"/>
                    <a:pt x="418" y="2"/>
                    <a:pt x="418" y="5"/>
                  </a:cubicBezTo>
                  <a:lnTo>
                    <a:pt x="418" y="98"/>
                  </a:lnTo>
                  <a:cubicBezTo>
                    <a:pt x="387" y="97"/>
                    <a:pt x="354" y="96"/>
                    <a:pt x="320" y="96"/>
                  </a:cubicBezTo>
                  <a:cubicBezTo>
                    <a:pt x="231" y="96"/>
                    <a:pt x="146" y="101"/>
                    <a:pt x="81" y="111"/>
                  </a:cubicBezTo>
                  <a:cubicBezTo>
                    <a:pt x="78" y="111"/>
                    <a:pt x="76" y="114"/>
                    <a:pt x="76" y="117"/>
                  </a:cubicBezTo>
                  <a:lnTo>
                    <a:pt x="76" y="136"/>
                  </a:lnTo>
                  <a:cubicBezTo>
                    <a:pt x="61" y="138"/>
                    <a:pt x="46" y="140"/>
                    <a:pt x="32" y="142"/>
                  </a:cubicBezTo>
                  <a:cubicBezTo>
                    <a:pt x="29" y="143"/>
                    <a:pt x="27" y="145"/>
                    <a:pt x="27" y="148"/>
                  </a:cubicBezTo>
                  <a:lnTo>
                    <a:pt x="27" y="183"/>
                  </a:lnTo>
                  <a:lnTo>
                    <a:pt x="27" y="363"/>
                  </a:lnTo>
                  <a:cubicBezTo>
                    <a:pt x="20" y="363"/>
                    <a:pt x="13" y="362"/>
                    <a:pt x="6" y="362"/>
                  </a:cubicBezTo>
                  <a:cubicBezTo>
                    <a:pt x="4" y="362"/>
                    <a:pt x="3" y="362"/>
                    <a:pt x="1" y="364"/>
                  </a:cubicBezTo>
                  <a:cubicBezTo>
                    <a:pt x="0" y="365"/>
                    <a:pt x="0" y="366"/>
                    <a:pt x="0" y="368"/>
                  </a:cubicBezTo>
                  <a:lnTo>
                    <a:pt x="0" y="429"/>
                  </a:lnTo>
                  <a:cubicBezTo>
                    <a:pt x="0" y="432"/>
                    <a:pt x="2" y="435"/>
                    <a:pt x="5" y="435"/>
                  </a:cubicBezTo>
                  <a:cubicBezTo>
                    <a:pt x="63" y="442"/>
                    <a:pt x="150" y="447"/>
                    <a:pt x="231" y="450"/>
                  </a:cubicBezTo>
                  <a:lnTo>
                    <a:pt x="225" y="465"/>
                  </a:lnTo>
                  <a:cubicBezTo>
                    <a:pt x="225" y="465"/>
                    <a:pt x="225" y="465"/>
                    <a:pt x="225" y="465"/>
                  </a:cubicBezTo>
                  <a:cubicBezTo>
                    <a:pt x="222" y="474"/>
                    <a:pt x="220" y="479"/>
                    <a:pt x="217" y="488"/>
                  </a:cubicBezTo>
                  <a:cubicBezTo>
                    <a:pt x="216" y="489"/>
                    <a:pt x="216" y="491"/>
                    <a:pt x="217" y="492"/>
                  </a:cubicBezTo>
                  <a:cubicBezTo>
                    <a:pt x="218" y="493"/>
                    <a:pt x="219" y="494"/>
                    <a:pt x="221" y="494"/>
                  </a:cubicBezTo>
                  <a:cubicBezTo>
                    <a:pt x="250" y="494"/>
                    <a:pt x="281" y="495"/>
                    <a:pt x="315" y="495"/>
                  </a:cubicBezTo>
                  <a:lnTo>
                    <a:pt x="319" y="495"/>
                  </a:lnTo>
                  <a:cubicBezTo>
                    <a:pt x="355" y="494"/>
                    <a:pt x="387" y="494"/>
                    <a:pt x="417" y="494"/>
                  </a:cubicBezTo>
                  <a:cubicBezTo>
                    <a:pt x="418" y="494"/>
                    <a:pt x="420" y="493"/>
                    <a:pt x="421" y="492"/>
                  </a:cubicBezTo>
                  <a:cubicBezTo>
                    <a:pt x="421" y="491"/>
                    <a:pt x="422" y="489"/>
                    <a:pt x="421" y="488"/>
                  </a:cubicBezTo>
                  <a:cubicBezTo>
                    <a:pt x="418" y="479"/>
                    <a:pt x="416" y="474"/>
                    <a:pt x="413" y="465"/>
                  </a:cubicBezTo>
                  <a:lnTo>
                    <a:pt x="407" y="450"/>
                  </a:lnTo>
                  <a:cubicBezTo>
                    <a:pt x="495" y="448"/>
                    <a:pt x="577" y="442"/>
                    <a:pt x="634" y="435"/>
                  </a:cubicBezTo>
                  <a:cubicBezTo>
                    <a:pt x="637" y="435"/>
                    <a:pt x="639" y="432"/>
                    <a:pt x="639" y="429"/>
                  </a:cubicBezTo>
                  <a:lnTo>
                    <a:pt x="639" y="368"/>
                  </a:lnTo>
                  <a:cubicBezTo>
                    <a:pt x="639" y="366"/>
                    <a:pt x="639" y="365"/>
                    <a:pt x="637" y="364"/>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75" name="Graphic 74" descr="Medical outline">
            <a:extLst>
              <a:ext uri="{FF2B5EF4-FFF2-40B4-BE49-F238E27FC236}">
                <a16:creationId xmlns:a16="http://schemas.microsoft.com/office/drawing/2014/main" id="{DAEE532D-6B8F-FBBE-2526-42C270BBA2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2369" y="5208126"/>
            <a:ext cx="747058" cy="747058"/>
          </a:xfrm>
          <a:prstGeom prst="rect">
            <a:avLst/>
          </a:prstGeom>
        </p:spPr>
      </p:pic>
      <p:pic>
        <p:nvPicPr>
          <p:cNvPr id="81" name="Graphic 80" descr="Books outline">
            <a:extLst>
              <a:ext uri="{FF2B5EF4-FFF2-40B4-BE49-F238E27FC236}">
                <a16:creationId xmlns:a16="http://schemas.microsoft.com/office/drawing/2014/main" id="{C1A710AD-4D15-D33A-0D3B-804F41AC9C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34543" y="5267747"/>
            <a:ext cx="600278" cy="600278"/>
          </a:xfrm>
          <a:prstGeom prst="rect">
            <a:avLst/>
          </a:prstGeom>
        </p:spPr>
      </p:pic>
      <p:sp>
        <p:nvSpPr>
          <p:cNvPr id="82" name="Rectangle 81">
            <a:extLst>
              <a:ext uri="{FF2B5EF4-FFF2-40B4-BE49-F238E27FC236}">
                <a16:creationId xmlns:a16="http://schemas.microsoft.com/office/drawing/2014/main" id="{D9CCE31C-0048-E3A0-C75D-0FA32A00A686}"/>
              </a:ext>
            </a:extLst>
          </p:cNvPr>
          <p:cNvSpPr/>
          <p:nvPr/>
        </p:nvSpPr>
        <p:spPr>
          <a:xfrm>
            <a:off x="3292647" y="3344671"/>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Services: </a:t>
            </a:r>
            <a:r>
              <a:rPr lang="en-US" sz="1300" dirty="0">
                <a:solidFill>
                  <a:schemeClr val="tx1"/>
                </a:solidFill>
              </a:rPr>
              <a:t>Direct broadband access to community members</a:t>
            </a:r>
          </a:p>
        </p:txBody>
      </p:sp>
    </p:spTree>
    <p:extLst>
      <p:ext uri="{BB962C8B-B14F-4D97-AF65-F5344CB8AC3E}">
        <p14:creationId xmlns:p14="http://schemas.microsoft.com/office/powerpoint/2010/main" val="245382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rrow: Right 72">
            <a:extLst>
              <a:ext uri="{FF2B5EF4-FFF2-40B4-BE49-F238E27FC236}">
                <a16:creationId xmlns:a16="http://schemas.microsoft.com/office/drawing/2014/main" id="{533EE881-A091-654A-A9C5-E4FC84D44FEF}"/>
              </a:ext>
            </a:extLst>
          </p:cNvPr>
          <p:cNvSpPr/>
          <p:nvPr/>
        </p:nvSpPr>
        <p:spPr>
          <a:xfrm>
            <a:off x="91531" y="2968274"/>
            <a:ext cx="2472116" cy="463286"/>
          </a:xfrm>
          <a:prstGeom prst="rightArrow">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F984B-2B86-470F-319A-CBE2C0743CF9}"/>
              </a:ext>
            </a:extLst>
          </p:cNvPr>
          <p:cNvSpPr/>
          <p:nvPr/>
        </p:nvSpPr>
        <p:spPr>
          <a:xfrm>
            <a:off x="8629517" y="1429056"/>
            <a:ext cx="2688336" cy="802082"/>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600" dirty="0">
                <a:solidFill>
                  <a:schemeClr val="tx1"/>
                </a:solidFill>
              </a:rPr>
              <a:t>501-c3 Organization </a:t>
            </a:r>
          </a:p>
        </p:txBody>
      </p:sp>
      <p:sp>
        <p:nvSpPr>
          <p:cNvPr id="13" name="Rectangle 12">
            <a:extLst>
              <a:ext uri="{FF2B5EF4-FFF2-40B4-BE49-F238E27FC236}">
                <a16:creationId xmlns:a16="http://schemas.microsoft.com/office/drawing/2014/main" id="{FD7AF8D8-D260-1B05-0BC0-0272BA80F2ED}"/>
              </a:ext>
            </a:extLst>
          </p:cNvPr>
          <p:cNvSpPr/>
          <p:nvPr/>
        </p:nvSpPr>
        <p:spPr>
          <a:xfrm>
            <a:off x="5585226" y="1437003"/>
            <a:ext cx="2688336" cy="794134"/>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600" dirty="0">
                <a:solidFill>
                  <a:schemeClr val="tx1"/>
                </a:solidFill>
              </a:rPr>
              <a:t>501-c3 Organization </a:t>
            </a:r>
          </a:p>
        </p:txBody>
      </p:sp>
      <p:sp>
        <p:nvSpPr>
          <p:cNvPr id="8" name="Rectangle 7">
            <a:extLst>
              <a:ext uri="{FF2B5EF4-FFF2-40B4-BE49-F238E27FC236}">
                <a16:creationId xmlns:a16="http://schemas.microsoft.com/office/drawing/2014/main" id="{65D34A47-BE7A-8A45-DE6C-D0D00D4F4137}"/>
              </a:ext>
            </a:extLst>
          </p:cNvPr>
          <p:cNvSpPr/>
          <p:nvPr/>
        </p:nvSpPr>
        <p:spPr>
          <a:xfrm>
            <a:off x="2558567" y="1427959"/>
            <a:ext cx="2688336" cy="803178"/>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600" dirty="0">
                <a:solidFill>
                  <a:schemeClr val="tx1"/>
                </a:solidFill>
              </a:rPr>
              <a:t>501-c3 Organization </a:t>
            </a:r>
          </a:p>
        </p:txBody>
      </p:sp>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609600" y="365127"/>
            <a:ext cx="10972800" cy="701674"/>
          </a:xfrm>
        </p:spPr>
        <p:txBody>
          <a:bodyPr anchor="t"/>
          <a:lstStyle/>
          <a:p>
            <a:r>
              <a:rPr lang="en-US" sz="2800" dirty="0"/>
              <a:t>Entities Eligible for CTF Support Cont. </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vert="horz" lIns="0" tIns="0" rIns="0" bIns="0" rtlCol="0" anchor="t" anchorCtr="0">
            <a:normAutofit/>
          </a:bodyPr>
          <a:lstStyle/>
          <a:p>
            <a:pPr>
              <a:spcAft>
                <a:spcPts val="600"/>
              </a:spcAft>
            </a:pPr>
            <a:fld id="{1C4126A1-9282-4A82-AC02-A59AF4A969C8}" type="slidenum">
              <a:rPr lang="en-US" smtClean="0"/>
              <a:pPr>
                <a:spcAft>
                  <a:spcPts val="600"/>
                </a:spcAft>
              </a:pPr>
              <a:t>13</a:t>
            </a:fld>
            <a:endParaRPr lang="en-US"/>
          </a:p>
        </p:txBody>
      </p:sp>
      <p:sp>
        <p:nvSpPr>
          <p:cNvPr id="2" name="Flowchart: Off-page Connector 1">
            <a:extLst>
              <a:ext uri="{FF2B5EF4-FFF2-40B4-BE49-F238E27FC236}">
                <a16:creationId xmlns:a16="http://schemas.microsoft.com/office/drawing/2014/main" id="{14102615-3A10-956C-1BFD-54C3A61C76FB}"/>
              </a:ext>
            </a:extLst>
          </p:cNvPr>
          <p:cNvSpPr/>
          <p:nvPr/>
        </p:nvSpPr>
        <p:spPr>
          <a:xfrm>
            <a:off x="2886635" y="1020983"/>
            <a:ext cx="2032838" cy="701674"/>
          </a:xfrm>
          <a:prstGeom prst="flowChartOffpageConnector">
            <a:avLst/>
          </a:prstGeom>
          <a:solidFill>
            <a:srgbClr val="2D87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Community Based Organizations (CBOs)</a:t>
            </a:r>
          </a:p>
        </p:txBody>
      </p:sp>
      <p:sp>
        <p:nvSpPr>
          <p:cNvPr id="5" name="Flowchart: Off-page Connector 4">
            <a:extLst>
              <a:ext uri="{FF2B5EF4-FFF2-40B4-BE49-F238E27FC236}">
                <a16:creationId xmlns:a16="http://schemas.microsoft.com/office/drawing/2014/main" id="{BF1519C5-7300-C042-BB90-4CC9A52533B7}"/>
              </a:ext>
            </a:extLst>
          </p:cNvPr>
          <p:cNvSpPr/>
          <p:nvPr/>
        </p:nvSpPr>
        <p:spPr>
          <a:xfrm>
            <a:off x="5915540" y="1020983"/>
            <a:ext cx="2032838" cy="701674"/>
          </a:xfrm>
          <a:prstGeom prst="flowChartOffpageConnector">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Healthcare CBO’s</a:t>
            </a:r>
          </a:p>
        </p:txBody>
      </p:sp>
      <p:sp>
        <p:nvSpPr>
          <p:cNvPr id="7" name="Flowchart: Off-page Connector 6">
            <a:extLst>
              <a:ext uri="{FF2B5EF4-FFF2-40B4-BE49-F238E27FC236}">
                <a16:creationId xmlns:a16="http://schemas.microsoft.com/office/drawing/2014/main" id="{1A7E2B90-70B0-DFB4-BD5C-F4755630D675}"/>
              </a:ext>
            </a:extLst>
          </p:cNvPr>
          <p:cNvSpPr/>
          <p:nvPr/>
        </p:nvSpPr>
        <p:spPr>
          <a:xfrm>
            <a:off x="8957266" y="1028143"/>
            <a:ext cx="2032838" cy="701674"/>
          </a:xfrm>
          <a:prstGeom prst="flowChartOffpageConnector">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2-1-1 Service Providers</a:t>
            </a:r>
          </a:p>
        </p:txBody>
      </p:sp>
      <p:sp>
        <p:nvSpPr>
          <p:cNvPr id="19" name="Rectangle 18">
            <a:extLst>
              <a:ext uri="{FF2B5EF4-FFF2-40B4-BE49-F238E27FC236}">
                <a16:creationId xmlns:a16="http://schemas.microsoft.com/office/drawing/2014/main" id="{B7E12C75-9C36-FEFF-ADC6-B933898F2BD2}"/>
              </a:ext>
            </a:extLst>
          </p:cNvPr>
          <p:cNvSpPr/>
          <p:nvPr/>
        </p:nvSpPr>
        <p:spPr>
          <a:xfrm>
            <a:off x="8630787" y="2247265"/>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None</a:t>
            </a:r>
          </a:p>
        </p:txBody>
      </p:sp>
      <p:sp>
        <p:nvSpPr>
          <p:cNvPr id="20" name="Rectangle 19">
            <a:extLst>
              <a:ext uri="{FF2B5EF4-FFF2-40B4-BE49-F238E27FC236}">
                <a16:creationId xmlns:a16="http://schemas.microsoft.com/office/drawing/2014/main" id="{4EAC6BD0-A2AA-0DDF-6E1F-EEE54A0861AD}"/>
              </a:ext>
            </a:extLst>
          </p:cNvPr>
          <p:cNvSpPr/>
          <p:nvPr/>
        </p:nvSpPr>
        <p:spPr>
          <a:xfrm>
            <a:off x="8632057" y="2862573"/>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Offers 2-1-1 services as the primary function </a:t>
            </a:r>
          </a:p>
        </p:txBody>
      </p:sp>
      <p:sp>
        <p:nvSpPr>
          <p:cNvPr id="21" name="Rectangle 20">
            <a:extLst>
              <a:ext uri="{FF2B5EF4-FFF2-40B4-BE49-F238E27FC236}">
                <a16:creationId xmlns:a16="http://schemas.microsoft.com/office/drawing/2014/main" id="{E2630BCA-8299-2715-2D1D-2DDE61AD9B2D}"/>
              </a:ext>
            </a:extLst>
          </p:cNvPr>
          <p:cNvSpPr/>
          <p:nvPr/>
        </p:nvSpPr>
        <p:spPr>
          <a:xfrm>
            <a:off x="8635867" y="4708498"/>
            <a:ext cx="2688336" cy="156062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74CB55C-25F3-B50C-F1F6-2238253D8DF0}"/>
              </a:ext>
            </a:extLst>
          </p:cNvPr>
          <p:cNvSpPr/>
          <p:nvPr/>
        </p:nvSpPr>
        <p:spPr>
          <a:xfrm>
            <a:off x="8633327" y="3477881"/>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Majority board members in CA </a:t>
            </a:r>
          </a:p>
        </p:txBody>
      </p:sp>
      <p:sp>
        <p:nvSpPr>
          <p:cNvPr id="24" name="Rectangle 23">
            <a:extLst>
              <a:ext uri="{FF2B5EF4-FFF2-40B4-BE49-F238E27FC236}">
                <a16:creationId xmlns:a16="http://schemas.microsoft.com/office/drawing/2014/main" id="{C25B6C50-2D5C-6214-8ADD-E13395A928BE}"/>
              </a:ext>
            </a:extLst>
          </p:cNvPr>
          <p:cNvSpPr/>
          <p:nvPr/>
        </p:nvSpPr>
        <p:spPr>
          <a:xfrm>
            <a:off x="5574970" y="2249810"/>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$50 Million Revenue Cap</a:t>
            </a:r>
          </a:p>
        </p:txBody>
      </p:sp>
      <p:sp>
        <p:nvSpPr>
          <p:cNvPr id="25" name="Rectangle 24">
            <a:extLst>
              <a:ext uri="{FF2B5EF4-FFF2-40B4-BE49-F238E27FC236}">
                <a16:creationId xmlns:a16="http://schemas.microsoft.com/office/drawing/2014/main" id="{0BA1B265-B367-2343-526C-04F9B32617E0}"/>
              </a:ext>
            </a:extLst>
          </p:cNvPr>
          <p:cNvSpPr/>
          <p:nvPr/>
        </p:nvSpPr>
        <p:spPr>
          <a:xfrm>
            <a:off x="5587791" y="2867664"/>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Provides direct licensed healthcare services to public</a:t>
            </a:r>
          </a:p>
        </p:txBody>
      </p:sp>
      <p:sp>
        <p:nvSpPr>
          <p:cNvPr id="26" name="Rectangle 25">
            <a:extLst>
              <a:ext uri="{FF2B5EF4-FFF2-40B4-BE49-F238E27FC236}">
                <a16:creationId xmlns:a16="http://schemas.microsoft.com/office/drawing/2014/main" id="{2D1ED761-88D5-C87A-B2A4-6FD6E7BF3EE6}"/>
              </a:ext>
            </a:extLst>
          </p:cNvPr>
          <p:cNvSpPr/>
          <p:nvPr/>
        </p:nvSpPr>
        <p:spPr>
          <a:xfrm>
            <a:off x="5580098" y="4721225"/>
            <a:ext cx="2688336" cy="1591556"/>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dirty="0">
                <a:solidFill>
                  <a:schemeClr val="tx1"/>
                </a:solidFill>
              </a:rPr>
              <a:t>CDPH/ Healthcare License Number</a:t>
            </a:r>
          </a:p>
          <a:p>
            <a:pPr algn="ctr"/>
            <a:endParaRPr lang="en-US" dirty="0"/>
          </a:p>
        </p:txBody>
      </p:sp>
      <p:sp>
        <p:nvSpPr>
          <p:cNvPr id="27" name="Rectangle 26">
            <a:extLst>
              <a:ext uri="{FF2B5EF4-FFF2-40B4-BE49-F238E27FC236}">
                <a16:creationId xmlns:a16="http://schemas.microsoft.com/office/drawing/2014/main" id="{3FEA69A8-91BC-5EC8-30C3-A80E67D264BB}"/>
              </a:ext>
            </a:extLst>
          </p:cNvPr>
          <p:cNvSpPr/>
          <p:nvPr/>
        </p:nvSpPr>
        <p:spPr>
          <a:xfrm>
            <a:off x="5577534" y="3485518"/>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Majority board members in CA </a:t>
            </a:r>
          </a:p>
        </p:txBody>
      </p:sp>
      <p:sp>
        <p:nvSpPr>
          <p:cNvPr id="28" name="Rectangle 27">
            <a:extLst>
              <a:ext uri="{FF2B5EF4-FFF2-40B4-BE49-F238E27FC236}">
                <a16:creationId xmlns:a16="http://schemas.microsoft.com/office/drawing/2014/main" id="{526C0230-1683-7C46-9EE5-EA95967D0300}"/>
              </a:ext>
            </a:extLst>
          </p:cNvPr>
          <p:cNvSpPr/>
          <p:nvPr/>
        </p:nvSpPr>
        <p:spPr>
          <a:xfrm>
            <a:off x="2559837" y="2249168"/>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$5 Million Revenue Cap</a:t>
            </a:r>
          </a:p>
        </p:txBody>
      </p:sp>
      <p:sp>
        <p:nvSpPr>
          <p:cNvPr id="29" name="Rectangle 28">
            <a:extLst>
              <a:ext uri="{FF2B5EF4-FFF2-40B4-BE49-F238E27FC236}">
                <a16:creationId xmlns:a16="http://schemas.microsoft.com/office/drawing/2014/main" id="{2D8E3F27-96C3-85AD-89E6-104CBD418151}"/>
              </a:ext>
            </a:extLst>
          </p:cNvPr>
          <p:cNvSpPr/>
          <p:nvPr/>
        </p:nvSpPr>
        <p:spPr>
          <a:xfrm>
            <a:off x="2561107" y="2866380"/>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Performs Qualifying Services per CTF rules</a:t>
            </a:r>
          </a:p>
        </p:txBody>
      </p:sp>
      <p:sp>
        <p:nvSpPr>
          <p:cNvPr id="30" name="Rectangle 29">
            <a:extLst>
              <a:ext uri="{FF2B5EF4-FFF2-40B4-BE49-F238E27FC236}">
                <a16:creationId xmlns:a16="http://schemas.microsoft.com/office/drawing/2014/main" id="{1DE37626-9893-DC9A-7114-AC3C21A6E443}"/>
              </a:ext>
            </a:extLst>
          </p:cNvPr>
          <p:cNvSpPr/>
          <p:nvPr/>
        </p:nvSpPr>
        <p:spPr>
          <a:xfrm>
            <a:off x="2563647" y="4714048"/>
            <a:ext cx="2688336" cy="1628927"/>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B09AD68-23DC-A1F0-20D6-48E4BADED8E3}"/>
              </a:ext>
            </a:extLst>
          </p:cNvPr>
          <p:cNvSpPr/>
          <p:nvPr/>
        </p:nvSpPr>
        <p:spPr>
          <a:xfrm>
            <a:off x="2557297" y="3483592"/>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Majority Board members in CA</a:t>
            </a:r>
          </a:p>
        </p:txBody>
      </p:sp>
      <p:sp>
        <p:nvSpPr>
          <p:cNvPr id="32" name="Flowchart: Connector 31">
            <a:extLst>
              <a:ext uri="{FF2B5EF4-FFF2-40B4-BE49-F238E27FC236}">
                <a16:creationId xmlns:a16="http://schemas.microsoft.com/office/drawing/2014/main" id="{63E83E04-C67F-F121-803B-83A6554B1B85}"/>
              </a:ext>
            </a:extLst>
          </p:cNvPr>
          <p:cNvSpPr/>
          <p:nvPr/>
        </p:nvSpPr>
        <p:spPr>
          <a:xfrm>
            <a:off x="3429982" y="5318713"/>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9">
            <a:extLst>
              <a:ext uri="{FF2B5EF4-FFF2-40B4-BE49-F238E27FC236}">
                <a16:creationId xmlns:a16="http://schemas.microsoft.com/office/drawing/2014/main" id="{B0B80AAC-E6D7-8A22-B492-7E971754FEBC}"/>
              </a:ext>
            </a:extLst>
          </p:cNvPr>
          <p:cNvGrpSpPr>
            <a:grpSpLocks noChangeAspect="1"/>
          </p:cNvGrpSpPr>
          <p:nvPr/>
        </p:nvGrpSpPr>
        <p:grpSpPr bwMode="auto">
          <a:xfrm>
            <a:off x="3647465" y="5611046"/>
            <a:ext cx="511175" cy="346075"/>
            <a:chOff x="6468" y="2115"/>
            <a:chExt cx="322" cy="218"/>
          </a:xfrm>
          <a:noFill/>
        </p:grpSpPr>
        <p:sp>
          <p:nvSpPr>
            <p:cNvPr id="34" name="AutoShape 8">
              <a:extLst>
                <a:ext uri="{FF2B5EF4-FFF2-40B4-BE49-F238E27FC236}">
                  <a16:creationId xmlns:a16="http://schemas.microsoft.com/office/drawing/2014/main" id="{9E2186B4-C597-8C4A-C3A1-8E564D74EC71}"/>
                </a:ext>
              </a:extLst>
            </p:cNvPr>
            <p:cNvSpPr>
              <a:spLocks noChangeAspect="1"/>
            </p:cNvSpPr>
            <p:nvPr/>
          </p:nvSpPr>
          <p:spPr bwMode="auto">
            <a:xfrm>
              <a:off x="6468" y="2115"/>
              <a:ext cx="320" cy="217"/>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
              <a:extLst>
                <a:ext uri="{FF2B5EF4-FFF2-40B4-BE49-F238E27FC236}">
                  <a16:creationId xmlns:a16="http://schemas.microsoft.com/office/drawing/2014/main" id="{9000231A-2F29-34F8-AC72-6D9F4D2A52A2}"/>
                </a:ext>
              </a:extLst>
            </p:cNvPr>
            <p:cNvSpPr>
              <a:spLocks/>
            </p:cNvSpPr>
            <p:nvPr/>
          </p:nvSpPr>
          <p:spPr bwMode="auto">
            <a:xfrm>
              <a:off x="6632" y="2118"/>
              <a:ext cx="68" cy="93"/>
            </a:xfrm>
            <a:custGeom>
              <a:avLst/>
              <a:gdLst>
                <a:gd name="T0" fmla="*/ 112 w 137"/>
                <a:gd name="T1" fmla="*/ 136 h 188"/>
                <a:gd name="T2" fmla="*/ 112 w 137"/>
                <a:gd name="T3" fmla="*/ 136 h 188"/>
                <a:gd name="T4" fmla="*/ 90 w 137"/>
                <a:gd name="T5" fmla="*/ 136 h 188"/>
                <a:gd name="T6" fmla="*/ 84 w 137"/>
                <a:gd name="T7" fmla="*/ 136 h 188"/>
                <a:gd name="T8" fmla="*/ 82 w 137"/>
                <a:gd name="T9" fmla="*/ 136 h 188"/>
                <a:gd name="T10" fmla="*/ 79 w 137"/>
                <a:gd name="T11" fmla="*/ 151 h 188"/>
                <a:gd name="T12" fmla="*/ 80 w 137"/>
                <a:gd name="T13" fmla="*/ 152 h 188"/>
                <a:gd name="T14" fmla="*/ 87 w 137"/>
                <a:gd name="T15" fmla="*/ 168 h 188"/>
                <a:gd name="T16" fmla="*/ 67 w 137"/>
                <a:gd name="T17" fmla="*/ 188 h 188"/>
                <a:gd name="T18" fmla="*/ 46 w 137"/>
                <a:gd name="T19" fmla="*/ 168 h 188"/>
                <a:gd name="T20" fmla="*/ 53 w 137"/>
                <a:gd name="T21" fmla="*/ 153 h 188"/>
                <a:gd name="T22" fmla="*/ 53 w 137"/>
                <a:gd name="T23" fmla="*/ 153 h 188"/>
                <a:gd name="T24" fmla="*/ 56 w 137"/>
                <a:gd name="T25" fmla="*/ 144 h 188"/>
                <a:gd name="T26" fmla="*/ 52 w 137"/>
                <a:gd name="T27" fmla="*/ 136 h 188"/>
                <a:gd name="T28" fmla="*/ 49 w 137"/>
                <a:gd name="T29" fmla="*/ 136 h 188"/>
                <a:gd name="T30" fmla="*/ 45 w 137"/>
                <a:gd name="T31" fmla="*/ 136 h 188"/>
                <a:gd name="T32" fmla="*/ 3 w 137"/>
                <a:gd name="T33" fmla="*/ 136 h 188"/>
                <a:gd name="T34" fmla="*/ 0 w 137"/>
                <a:gd name="T35" fmla="*/ 133 h 188"/>
                <a:gd name="T36" fmla="*/ 0 w 137"/>
                <a:gd name="T37" fmla="*/ 84 h 188"/>
                <a:gd name="T38" fmla="*/ 0 w 137"/>
                <a:gd name="T39" fmla="*/ 82 h 188"/>
                <a:gd name="T40" fmla="*/ 9 w 137"/>
                <a:gd name="T41" fmla="*/ 77 h 188"/>
                <a:gd name="T42" fmla="*/ 17 w 137"/>
                <a:gd name="T43" fmla="*/ 81 h 188"/>
                <a:gd name="T44" fmla="*/ 17 w 137"/>
                <a:gd name="T45" fmla="*/ 81 h 188"/>
                <a:gd name="T46" fmla="*/ 32 w 137"/>
                <a:gd name="T47" fmla="*/ 87 h 188"/>
                <a:gd name="T48" fmla="*/ 53 w 137"/>
                <a:gd name="T49" fmla="*/ 67 h 188"/>
                <a:gd name="T50" fmla="*/ 32 w 137"/>
                <a:gd name="T51" fmla="*/ 46 h 188"/>
                <a:gd name="T52" fmla="*/ 16 w 137"/>
                <a:gd name="T53" fmla="*/ 54 h 188"/>
                <a:gd name="T54" fmla="*/ 16 w 137"/>
                <a:gd name="T55" fmla="*/ 54 h 188"/>
                <a:gd name="T56" fmla="*/ 9 w 137"/>
                <a:gd name="T57" fmla="*/ 56 h 188"/>
                <a:gd name="T58" fmla="*/ 0 w 137"/>
                <a:gd name="T59" fmla="*/ 51 h 188"/>
                <a:gd name="T60" fmla="*/ 0 w 137"/>
                <a:gd name="T61" fmla="*/ 50 h 188"/>
                <a:gd name="T62" fmla="*/ 0 w 137"/>
                <a:gd name="T63" fmla="*/ 3 h 188"/>
                <a:gd name="T64" fmla="*/ 3 w 137"/>
                <a:gd name="T65" fmla="*/ 0 h 188"/>
                <a:gd name="T66" fmla="*/ 134 w 137"/>
                <a:gd name="T67" fmla="*/ 0 h 188"/>
                <a:gd name="T68" fmla="*/ 137 w 137"/>
                <a:gd name="T69" fmla="*/ 3 h 188"/>
                <a:gd name="T70" fmla="*/ 137 w 137"/>
                <a:gd name="T71"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7" h="188">
                  <a:moveTo>
                    <a:pt x="112" y="136"/>
                  </a:moveTo>
                  <a:lnTo>
                    <a:pt x="112" y="136"/>
                  </a:lnTo>
                  <a:lnTo>
                    <a:pt x="90" y="136"/>
                  </a:lnTo>
                  <a:lnTo>
                    <a:pt x="84" y="136"/>
                  </a:lnTo>
                  <a:cubicBezTo>
                    <a:pt x="84" y="136"/>
                    <a:pt x="82" y="136"/>
                    <a:pt x="82" y="136"/>
                  </a:cubicBezTo>
                  <a:cubicBezTo>
                    <a:pt x="77" y="140"/>
                    <a:pt x="76" y="145"/>
                    <a:pt x="79" y="151"/>
                  </a:cubicBezTo>
                  <a:cubicBezTo>
                    <a:pt x="79" y="151"/>
                    <a:pt x="80" y="152"/>
                    <a:pt x="80" y="152"/>
                  </a:cubicBezTo>
                  <a:cubicBezTo>
                    <a:pt x="85" y="156"/>
                    <a:pt x="87" y="162"/>
                    <a:pt x="87" y="168"/>
                  </a:cubicBezTo>
                  <a:cubicBezTo>
                    <a:pt x="87" y="179"/>
                    <a:pt x="78" y="188"/>
                    <a:pt x="67" y="188"/>
                  </a:cubicBezTo>
                  <a:cubicBezTo>
                    <a:pt x="56" y="188"/>
                    <a:pt x="46" y="179"/>
                    <a:pt x="46" y="168"/>
                  </a:cubicBezTo>
                  <a:cubicBezTo>
                    <a:pt x="46" y="162"/>
                    <a:pt x="49" y="157"/>
                    <a:pt x="53" y="153"/>
                  </a:cubicBezTo>
                  <a:cubicBezTo>
                    <a:pt x="53" y="153"/>
                    <a:pt x="53" y="153"/>
                    <a:pt x="53" y="153"/>
                  </a:cubicBezTo>
                  <a:cubicBezTo>
                    <a:pt x="55" y="150"/>
                    <a:pt x="56" y="147"/>
                    <a:pt x="56" y="144"/>
                  </a:cubicBezTo>
                  <a:cubicBezTo>
                    <a:pt x="56" y="142"/>
                    <a:pt x="56" y="139"/>
                    <a:pt x="52" y="136"/>
                  </a:cubicBezTo>
                  <a:cubicBezTo>
                    <a:pt x="52" y="136"/>
                    <a:pt x="50" y="136"/>
                    <a:pt x="49" y="136"/>
                  </a:cubicBezTo>
                  <a:lnTo>
                    <a:pt x="45" y="136"/>
                  </a:lnTo>
                  <a:lnTo>
                    <a:pt x="3" y="136"/>
                  </a:lnTo>
                  <a:cubicBezTo>
                    <a:pt x="1" y="136"/>
                    <a:pt x="0" y="135"/>
                    <a:pt x="0" y="133"/>
                  </a:cubicBezTo>
                  <a:lnTo>
                    <a:pt x="0" y="84"/>
                  </a:lnTo>
                  <a:cubicBezTo>
                    <a:pt x="0" y="83"/>
                    <a:pt x="0" y="83"/>
                    <a:pt x="0" y="82"/>
                  </a:cubicBezTo>
                  <a:cubicBezTo>
                    <a:pt x="2" y="79"/>
                    <a:pt x="5" y="77"/>
                    <a:pt x="9" y="77"/>
                  </a:cubicBezTo>
                  <a:cubicBezTo>
                    <a:pt x="12" y="77"/>
                    <a:pt x="15" y="79"/>
                    <a:pt x="17" y="81"/>
                  </a:cubicBezTo>
                  <a:cubicBezTo>
                    <a:pt x="17" y="81"/>
                    <a:pt x="17" y="81"/>
                    <a:pt x="17" y="81"/>
                  </a:cubicBezTo>
                  <a:cubicBezTo>
                    <a:pt x="21" y="85"/>
                    <a:pt x="27" y="87"/>
                    <a:pt x="32" y="87"/>
                  </a:cubicBezTo>
                  <a:cubicBezTo>
                    <a:pt x="44" y="87"/>
                    <a:pt x="53" y="78"/>
                    <a:pt x="53" y="67"/>
                  </a:cubicBezTo>
                  <a:cubicBezTo>
                    <a:pt x="53" y="56"/>
                    <a:pt x="44" y="46"/>
                    <a:pt x="32" y="46"/>
                  </a:cubicBezTo>
                  <a:cubicBezTo>
                    <a:pt x="26" y="46"/>
                    <a:pt x="20" y="49"/>
                    <a:pt x="16" y="54"/>
                  </a:cubicBezTo>
                  <a:cubicBezTo>
                    <a:pt x="16" y="54"/>
                    <a:pt x="16" y="54"/>
                    <a:pt x="16" y="54"/>
                  </a:cubicBezTo>
                  <a:cubicBezTo>
                    <a:pt x="13" y="56"/>
                    <a:pt x="11" y="56"/>
                    <a:pt x="9" y="56"/>
                  </a:cubicBezTo>
                  <a:cubicBezTo>
                    <a:pt x="7" y="56"/>
                    <a:pt x="3" y="55"/>
                    <a:pt x="0" y="51"/>
                  </a:cubicBezTo>
                  <a:cubicBezTo>
                    <a:pt x="0" y="51"/>
                    <a:pt x="0" y="50"/>
                    <a:pt x="0" y="50"/>
                  </a:cubicBezTo>
                  <a:lnTo>
                    <a:pt x="0" y="3"/>
                  </a:lnTo>
                  <a:cubicBezTo>
                    <a:pt x="0" y="1"/>
                    <a:pt x="1" y="0"/>
                    <a:pt x="3" y="0"/>
                  </a:cubicBezTo>
                  <a:lnTo>
                    <a:pt x="134" y="0"/>
                  </a:lnTo>
                  <a:cubicBezTo>
                    <a:pt x="136" y="0"/>
                    <a:pt x="137" y="1"/>
                    <a:pt x="137" y="3"/>
                  </a:cubicBezTo>
                  <a:lnTo>
                    <a:pt x="137" y="100"/>
                  </a:lnTo>
                </a:path>
              </a:pathLst>
            </a:custGeom>
            <a:grp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11">
              <a:extLst>
                <a:ext uri="{FF2B5EF4-FFF2-40B4-BE49-F238E27FC236}">
                  <a16:creationId xmlns:a16="http://schemas.microsoft.com/office/drawing/2014/main" id="{7986100F-B521-A28E-41BC-C6F01BFA4CA9}"/>
                </a:ext>
              </a:extLst>
            </p:cNvPr>
            <p:cNvSpPr>
              <a:spLocks/>
            </p:cNvSpPr>
            <p:nvPr/>
          </p:nvSpPr>
          <p:spPr bwMode="auto">
            <a:xfrm>
              <a:off x="6676" y="2152"/>
              <a:ext cx="114" cy="181"/>
            </a:xfrm>
            <a:custGeom>
              <a:avLst/>
              <a:gdLst>
                <a:gd name="T0" fmla="*/ 149 w 233"/>
                <a:gd name="T1" fmla="*/ 3 h 368"/>
                <a:gd name="T2" fmla="*/ 149 w 233"/>
                <a:gd name="T3" fmla="*/ 3 h 368"/>
                <a:gd name="T4" fmla="*/ 82 w 233"/>
                <a:gd name="T5" fmla="*/ 47 h 368"/>
                <a:gd name="T6" fmla="*/ 32 w 233"/>
                <a:gd name="T7" fmla="*/ 25 h 368"/>
                <a:gd name="T8" fmla="*/ 4 w 233"/>
                <a:gd name="T9" fmla="*/ 35 h 368"/>
                <a:gd name="T10" fmla="*/ 7 w 233"/>
                <a:gd name="T11" fmla="*/ 57 h 368"/>
                <a:gd name="T12" fmla="*/ 14 w 233"/>
                <a:gd name="T13" fmla="*/ 63 h 368"/>
                <a:gd name="T14" fmla="*/ 77 w 233"/>
                <a:gd name="T15" fmla="*/ 89 h 368"/>
                <a:gd name="T16" fmla="*/ 91 w 233"/>
                <a:gd name="T17" fmla="*/ 89 h 368"/>
                <a:gd name="T18" fmla="*/ 135 w 233"/>
                <a:gd name="T19" fmla="*/ 64 h 368"/>
                <a:gd name="T20" fmla="*/ 135 w 233"/>
                <a:gd name="T21" fmla="*/ 161 h 368"/>
                <a:gd name="T22" fmla="*/ 104 w 233"/>
                <a:gd name="T23" fmla="*/ 258 h 368"/>
                <a:gd name="T24" fmla="*/ 92 w 233"/>
                <a:gd name="T25" fmla="*/ 343 h 368"/>
                <a:gd name="T26" fmla="*/ 108 w 233"/>
                <a:gd name="T27" fmla="*/ 367 h 368"/>
                <a:gd name="T28" fmla="*/ 114 w 233"/>
                <a:gd name="T29" fmla="*/ 368 h 368"/>
                <a:gd name="T30" fmla="*/ 132 w 233"/>
                <a:gd name="T31" fmla="*/ 351 h 368"/>
                <a:gd name="T32" fmla="*/ 144 w 233"/>
                <a:gd name="T33" fmla="*/ 271 h 368"/>
                <a:gd name="T34" fmla="*/ 173 w 233"/>
                <a:gd name="T35" fmla="*/ 190 h 368"/>
                <a:gd name="T36" fmla="*/ 178 w 233"/>
                <a:gd name="T37" fmla="*/ 267 h 368"/>
                <a:gd name="T38" fmla="*/ 191 w 233"/>
                <a:gd name="T39" fmla="*/ 351 h 368"/>
                <a:gd name="T40" fmla="*/ 209 w 233"/>
                <a:gd name="T41" fmla="*/ 368 h 368"/>
                <a:gd name="T42" fmla="*/ 221 w 233"/>
                <a:gd name="T43" fmla="*/ 366 h 368"/>
                <a:gd name="T44" fmla="*/ 232 w 233"/>
                <a:gd name="T45" fmla="*/ 343 h 368"/>
                <a:gd name="T46" fmla="*/ 219 w 233"/>
                <a:gd name="T47" fmla="*/ 263 h 368"/>
                <a:gd name="T48" fmla="*/ 220 w 233"/>
                <a:gd name="T49" fmla="*/ 175 h 368"/>
                <a:gd name="T50" fmla="*/ 204 w 233"/>
                <a:gd name="T51" fmla="*/ 21 h 368"/>
                <a:gd name="T52" fmla="*/ 184 w 233"/>
                <a:gd name="T5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 h="368">
                  <a:moveTo>
                    <a:pt x="149" y="3"/>
                  </a:moveTo>
                  <a:lnTo>
                    <a:pt x="149" y="3"/>
                  </a:lnTo>
                  <a:lnTo>
                    <a:pt x="82" y="47"/>
                  </a:lnTo>
                  <a:lnTo>
                    <a:pt x="32" y="25"/>
                  </a:lnTo>
                  <a:cubicBezTo>
                    <a:pt x="21" y="21"/>
                    <a:pt x="9" y="25"/>
                    <a:pt x="4" y="35"/>
                  </a:cubicBezTo>
                  <a:cubicBezTo>
                    <a:pt x="0" y="43"/>
                    <a:pt x="2" y="51"/>
                    <a:pt x="7" y="57"/>
                  </a:cubicBezTo>
                  <a:cubicBezTo>
                    <a:pt x="9" y="59"/>
                    <a:pt x="11" y="61"/>
                    <a:pt x="14" y="63"/>
                  </a:cubicBezTo>
                  <a:lnTo>
                    <a:pt x="77" y="89"/>
                  </a:lnTo>
                  <a:cubicBezTo>
                    <a:pt x="81" y="91"/>
                    <a:pt x="86" y="91"/>
                    <a:pt x="91" y="89"/>
                  </a:cubicBezTo>
                  <a:cubicBezTo>
                    <a:pt x="107" y="82"/>
                    <a:pt x="135" y="64"/>
                    <a:pt x="135" y="64"/>
                  </a:cubicBezTo>
                  <a:lnTo>
                    <a:pt x="135" y="161"/>
                  </a:lnTo>
                  <a:cubicBezTo>
                    <a:pt x="136" y="163"/>
                    <a:pt x="105" y="255"/>
                    <a:pt x="104" y="258"/>
                  </a:cubicBezTo>
                  <a:lnTo>
                    <a:pt x="92" y="343"/>
                  </a:lnTo>
                  <a:cubicBezTo>
                    <a:pt x="90" y="355"/>
                    <a:pt x="97" y="365"/>
                    <a:pt x="108" y="367"/>
                  </a:cubicBezTo>
                  <a:cubicBezTo>
                    <a:pt x="110" y="368"/>
                    <a:pt x="112" y="368"/>
                    <a:pt x="114" y="368"/>
                  </a:cubicBezTo>
                  <a:cubicBezTo>
                    <a:pt x="123" y="367"/>
                    <a:pt x="131" y="360"/>
                    <a:pt x="132" y="351"/>
                  </a:cubicBezTo>
                  <a:lnTo>
                    <a:pt x="144" y="271"/>
                  </a:lnTo>
                  <a:lnTo>
                    <a:pt x="173" y="190"/>
                  </a:lnTo>
                  <a:cubicBezTo>
                    <a:pt x="173" y="190"/>
                    <a:pt x="177" y="265"/>
                    <a:pt x="178" y="267"/>
                  </a:cubicBezTo>
                  <a:lnTo>
                    <a:pt x="191" y="351"/>
                  </a:lnTo>
                  <a:cubicBezTo>
                    <a:pt x="193" y="360"/>
                    <a:pt x="200" y="367"/>
                    <a:pt x="209" y="368"/>
                  </a:cubicBezTo>
                  <a:cubicBezTo>
                    <a:pt x="213" y="368"/>
                    <a:pt x="217" y="368"/>
                    <a:pt x="221" y="366"/>
                  </a:cubicBezTo>
                  <a:cubicBezTo>
                    <a:pt x="229" y="362"/>
                    <a:pt x="233" y="352"/>
                    <a:pt x="232" y="343"/>
                  </a:cubicBezTo>
                  <a:lnTo>
                    <a:pt x="219" y="263"/>
                  </a:lnTo>
                  <a:lnTo>
                    <a:pt x="220" y="175"/>
                  </a:lnTo>
                  <a:cubicBezTo>
                    <a:pt x="221" y="169"/>
                    <a:pt x="204" y="21"/>
                    <a:pt x="204" y="21"/>
                  </a:cubicBezTo>
                  <a:cubicBezTo>
                    <a:pt x="202" y="6"/>
                    <a:pt x="184" y="0"/>
                    <a:pt x="184" y="0"/>
                  </a:cubicBezTo>
                </a:path>
              </a:pathLst>
            </a:custGeom>
            <a:grp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12">
              <a:extLst>
                <a:ext uri="{FF2B5EF4-FFF2-40B4-BE49-F238E27FC236}">
                  <a16:creationId xmlns:a16="http://schemas.microsoft.com/office/drawing/2014/main" id="{B48D9C21-F0B7-A617-8471-8DE70A4A0EB3}"/>
                </a:ext>
              </a:extLst>
            </p:cNvPr>
            <p:cNvSpPr>
              <a:spLocks/>
            </p:cNvSpPr>
            <p:nvPr/>
          </p:nvSpPr>
          <p:spPr bwMode="auto">
            <a:xfrm>
              <a:off x="6737" y="2116"/>
              <a:ext cx="39" cy="39"/>
            </a:xfrm>
            <a:custGeom>
              <a:avLst/>
              <a:gdLst>
                <a:gd name="T0" fmla="*/ 79 w 79"/>
                <a:gd name="T1" fmla="*/ 40 h 80"/>
                <a:gd name="T2" fmla="*/ 79 w 79"/>
                <a:gd name="T3" fmla="*/ 40 h 80"/>
                <a:gd name="T4" fmla="*/ 39 w 79"/>
                <a:gd name="T5" fmla="*/ 80 h 80"/>
                <a:gd name="T6" fmla="*/ 0 w 79"/>
                <a:gd name="T7" fmla="*/ 40 h 80"/>
                <a:gd name="T8" fmla="*/ 39 w 79"/>
                <a:gd name="T9" fmla="*/ 0 h 80"/>
                <a:gd name="T10" fmla="*/ 79 w 79"/>
                <a:gd name="T11" fmla="*/ 40 h 80"/>
                <a:gd name="T12" fmla="*/ 79 w 79"/>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79" h="80">
                  <a:moveTo>
                    <a:pt x="79" y="40"/>
                  </a:moveTo>
                  <a:lnTo>
                    <a:pt x="79" y="40"/>
                  </a:lnTo>
                  <a:cubicBezTo>
                    <a:pt x="79" y="62"/>
                    <a:pt x="62" y="80"/>
                    <a:pt x="39" y="80"/>
                  </a:cubicBezTo>
                  <a:cubicBezTo>
                    <a:pt x="17" y="80"/>
                    <a:pt x="0" y="62"/>
                    <a:pt x="0" y="40"/>
                  </a:cubicBezTo>
                  <a:cubicBezTo>
                    <a:pt x="0" y="18"/>
                    <a:pt x="17" y="0"/>
                    <a:pt x="39" y="0"/>
                  </a:cubicBezTo>
                  <a:cubicBezTo>
                    <a:pt x="62" y="0"/>
                    <a:pt x="79" y="18"/>
                    <a:pt x="79" y="40"/>
                  </a:cubicBezTo>
                  <a:lnTo>
                    <a:pt x="79" y="40"/>
                  </a:lnTo>
                  <a:close/>
                </a:path>
              </a:pathLst>
            </a:custGeom>
            <a:grp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3">
              <a:extLst>
                <a:ext uri="{FF2B5EF4-FFF2-40B4-BE49-F238E27FC236}">
                  <a16:creationId xmlns:a16="http://schemas.microsoft.com/office/drawing/2014/main" id="{56B75BE6-439D-ADA1-0E9C-78242D9D948D}"/>
                </a:ext>
              </a:extLst>
            </p:cNvPr>
            <p:cNvSpPr>
              <a:spLocks/>
            </p:cNvSpPr>
            <p:nvPr/>
          </p:nvSpPr>
          <p:spPr bwMode="auto">
            <a:xfrm>
              <a:off x="6702" y="2150"/>
              <a:ext cx="35" cy="11"/>
            </a:xfrm>
            <a:custGeom>
              <a:avLst/>
              <a:gdLst>
                <a:gd name="T0" fmla="*/ 72 w 72"/>
                <a:gd name="T1" fmla="*/ 21 h 21"/>
                <a:gd name="T2" fmla="*/ 72 w 72"/>
                <a:gd name="T3" fmla="*/ 21 h 21"/>
                <a:gd name="T4" fmla="*/ 36 w 72"/>
                <a:gd name="T5" fmla="*/ 18 h 21"/>
                <a:gd name="T6" fmla="*/ 0 w 72"/>
                <a:gd name="T7" fmla="*/ 0 h 21"/>
              </a:gdLst>
              <a:ahLst/>
              <a:cxnLst>
                <a:cxn ang="0">
                  <a:pos x="T0" y="T1"/>
                </a:cxn>
                <a:cxn ang="0">
                  <a:pos x="T2" y="T3"/>
                </a:cxn>
                <a:cxn ang="0">
                  <a:pos x="T4" y="T5"/>
                </a:cxn>
                <a:cxn ang="0">
                  <a:pos x="T6" y="T7"/>
                </a:cxn>
              </a:cxnLst>
              <a:rect l="0" t="0" r="r" b="b"/>
              <a:pathLst>
                <a:path w="72" h="21">
                  <a:moveTo>
                    <a:pt x="72" y="21"/>
                  </a:moveTo>
                  <a:lnTo>
                    <a:pt x="72" y="21"/>
                  </a:lnTo>
                  <a:lnTo>
                    <a:pt x="36" y="18"/>
                  </a:lnTo>
                  <a:lnTo>
                    <a:pt x="0" y="0"/>
                  </a:lnTo>
                </a:path>
              </a:pathLst>
            </a:custGeom>
            <a:grp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4">
              <a:extLst>
                <a:ext uri="{FF2B5EF4-FFF2-40B4-BE49-F238E27FC236}">
                  <a16:creationId xmlns:a16="http://schemas.microsoft.com/office/drawing/2014/main" id="{DB105E14-226A-A91C-BDE9-50573E1C19D9}"/>
                </a:ext>
              </a:extLst>
            </p:cNvPr>
            <p:cNvSpPr>
              <a:spLocks/>
            </p:cNvSpPr>
            <p:nvPr/>
          </p:nvSpPr>
          <p:spPr bwMode="auto">
            <a:xfrm>
              <a:off x="6508" y="2117"/>
              <a:ext cx="40" cy="42"/>
            </a:xfrm>
            <a:custGeom>
              <a:avLst/>
              <a:gdLst>
                <a:gd name="T0" fmla="*/ 35 w 80"/>
                <a:gd name="T1" fmla="*/ 81 h 84"/>
                <a:gd name="T2" fmla="*/ 35 w 80"/>
                <a:gd name="T3" fmla="*/ 81 h 84"/>
                <a:gd name="T4" fmla="*/ 28 w 80"/>
                <a:gd name="T5" fmla="*/ 80 h 84"/>
                <a:gd name="T6" fmla="*/ 6 w 80"/>
                <a:gd name="T7" fmla="*/ 60 h 84"/>
                <a:gd name="T8" fmla="*/ 4 w 80"/>
                <a:gd name="T9" fmla="*/ 31 h 84"/>
                <a:gd name="T10" fmla="*/ 53 w 80"/>
                <a:gd name="T11" fmla="*/ 6 h 84"/>
                <a:gd name="T12" fmla="*/ 75 w 80"/>
                <a:gd name="T13" fmla="*/ 26 h 84"/>
                <a:gd name="T14" fmla="*/ 77 w 80"/>
                <a:gd name="T15" fmla="*/ 55 h 84"/>
                <a:gd name="T16" fmla="*/ 35 w 80"/>
                <a:gd name="T17" fmla="*/ 81 h 84"/>
                <a:gd name="T18" fmla="*/ 35 w 80"/>
                <a:gd name="T19"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4">
                  <a:moveTo>
                    <a:pt x="35" y="81"/>
                  </a:moveTo>
                  <a:lnTo>
                    <a:pt x="35" y="81"/>
                  </a:lnTo>
                  <a:cubicBezTo>
                    <a:pt x="32" y="81"/>
                    <a:pt x="30" y="81"/>
                    <a:pt x="28" y="80"/>
                  </a:cubicBezTo>
                  <a:cubicBezTo>
                    <a:pt x="18" y="77"/>
                    <a:pt x="10" y="70"/>
                    <a:pt x="6" y="60"/>
                  </a:cubicBezTo>
                  <a:cubicBezTo>
                    <a:pt x="1" y="51"/>
                    <a:pt x="0" y="41"/>
                    <a:pt x="4" y="31"/>
                  </a:cubicBezTo>
                  <a:cubicBezTo>
                    <a:pt x="11" y="11"/>
                    <a:pt x="33" y="0"/>
                    <a:pt x="53" y="6"/>
                  </a:cubicBezTo>
                  <a:cubicBezTo>
                    <a:pt x="63" y="10"/>
                    <a:pt x="70" y="17"/>
                    <a:pt x="75" y="26"/>
                  </a:cubicBezTo>
                  <a:cubicBezTo>
                    <a:pt x="80" y="35"/>
                    <a:pt x="80" y="46"/>
                    <a:pt x="77" y="55"/>
                  </a:cubicBezTo>
                  <a:cubicBezTo>
                    <a:pt x="71" y="74"/>
                    <a:pt x="53" y="84"/>
                    <a:pt x="35" y="81"/>
                  </a:cubicBezTo>
                  <a:lnTo>
                    <a:pt x="35" y="81"/>
                  </a:lnTo>
                  <a:close/>
                </a:path>
              </a:pathLst>
            </a:custGeom>
            <a:grp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
              <a:extLst>
                <a:ext uri="{FF2B5EF4-FFF2-40B4-BE49-F238E27FC236}">
                  <a16:creationId xmlns:a16="http://schemas.microsoft.com/office/drawing/2014/main" id="{9D0296D1-3F75-8F1E-8C4A-9D18EE2F9D84}"/>
                </a:ext>
              </a:extLst>
            </p:cNvPr>
            <p:cNvSpPr>
              <a:spLocks/>
            </p:cNvSpPr>
            <p:nvPr/>
          </p:nvSpPr>
          <p:spPr bwMode="auto">
            <a:xfrm>
              <a:off x="6508" y="2176"/>
              <a:ext cx="57" cy="54"/>
            </a:xfrm>
            <a:custGeom>
              <a:avLst/>
              <a:gdLst>
                <a:gd name="T0" fmla="*/ 0 w 117"/>
                <a:gd name="T1" fmla="*/ 17 h 111"/>
                <a:gd name="T2" fmla="*/ 0 w 117"/>
                <a:gd name="T3" fmla="*/ 17 h 111"/>
                <a:gd name="T4" fmla="*/ 5 w 117"/>
                <a:gd name="T5" fmla="*/ 53 h 111"/>
                <a:gd name="T6" fmla="*/ 16 w 117"/>
                <a:gd name="T7" fmla="*/ 68 h 111"/>
                <a:gd name="T8" fmla="*/ 83 w 117"/>
                <a:gd name="T9" fmla="*/ 108 h 111"/>
                <a:gd name="T10" fmla="*/ 89 w 117"/>
                <a:gd name="T11" fmla="*/ 110 h 111"/>
                <a:gd name="T12" fmla="*/ 111 w 117"/>
                <a:gd name="T13" fmla="*/ 99 h 111"/>
                <a:gd name="T14" fmla="*/ 103 w 117"/>
                <a:gd name="T15" fmla="*/ 70 h 111"/>
                <a:gd name="T16" fmla="*/ 45 w 117"/>
                <a:gd name="T17" fmla="*/ 35 h 111"/>
                <a:gd name="T18" fmla="*/ 38 w 117"/>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1">
                  <a:moveTo>
                    <a:pt x="0" y="17"/>
                  </a:moveTo>
                  <a:lnTo>
                    <a:pt x="0" y="17"/>
                  </a:lnTo>
                  <a:lnTo>
                    <a:pt x="5" y="53"/>
                  </a:lnTo>
                  <a:cubicBezTo>
                    <a:pt x="7" y="60"/>
                    <a:pt x="11" y="65"/>
                    <a:pt x="16" y="68"/>
                  </a:cubicBezTo>
                  <a:lnTo>
                    <a:pt x="83" y="108"/>
                  </a:lnTo>
                  <a:cubicBezTo>
                    <a:pt x="85" y="109"/>
                    <a:pt x="87" y="110"/>
                    <a:pt x="89" y="110"/>
                  </a:cubicBezTo>
                  <a:cubicBezTo>
                    <a:pt x="98" y="111"/>
                    <a:pt x="107" y="107"/>
                    <a:pt x="111" y="99"/>
                  </a:cubicBezTo>
                  <a:cubicBezTo>
                    <a:pt x="117" y="89"/>
                    <a:pt x="113" y="76"/>
                    <a:pt x="103" y="70"/>
                  </a:cubicBezTo>
                  <a:lnTo>
                    <a:pt x="45" y="35"/>
                  </a:lnTo>
                  <a:lnTo>
                    <a:pt x="38" y="0"/>
                  </a:lnTo>
                </a:path>
              </a:pathLst>
            </a:custGeom>
            <a:grp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6">
              <a:extLst>
                <a:ext uri="{FF2B5EF4-FFF2-40B4-BE49-F238E27FC236}">
                  <a16:creationId xmlns:a16="http://schemas.microsoft.com/office/drawing/2014/main" id="{49465AC9-82E8-EC3F-A02D-C2F3C29E23EB}"/>
                </a:ext>
              </a:extLst>
            </p:cNvPr>
            <p:cNvSpPr>
              <a:spLocks/>
            </p:cNvSpPr>
            <p:nvPr/>
          </p:nvSpPr>
          <p:spPr bwMode="auto">
            <a:xfrm>
              <a:off x="6526" y="2158"/>
              <a:ext cx="23" cy="31"/>
            </a:xfrm>
            <a:custGeom>
              <a:avLst/>
              <a:gdLst>
                <a:gd name="T0" fmla="*/ 46 w 46"/>
                <a:gd name="T1" fmla="*/ 64 h 64"/>
                <a:gd name="T2" fmla="*/ 46 w 46"/>
                <a:gd name="T3" fmla="*/ 64 h 64"/>
                <a:gd name="T4" fmla="*/ 28 w 46"/>
                <a:gd name="T5" fmla="*/ 46 h 64"/>
                <a:gd name="T6" fmla="*/ 21 w 46"/>
                <a:gd name="T7" fmla="*/ 23 h 64"/>
                <a:gd name="T8" fmla="*/ 0 w 46"/>
                <a:gd name="T9" fmla="*/ 0 h 64"/>
              </a:gdLst>
              <a:ahLst/>
              <a:cxnLst>
                <a:cxn ang="0">
                  <a:pos x="T0" y="T1"/>
                </a:cxn>
                <a:cxn ang="0">
                  <a:pos x="T2" y="T3"/>
                </a:cxn>
                <a:cxn ang="0">
                  <a:pos x="T4" y="T5"/>
                </a:cxn>
                <a:cxn ang="0">
                  <a:pos x="T6" y="T7"/>
                </a:cxn>
                <a:cxn ang="0">
                  <a:pos x="T8" y="T9"/>
                </a:cxn>
              </a:cxnLst>
              <a:rect l="0" t="0" r="r" b="b"/>
              <a:pathLst>
                <a:path w="46" h="64">
                  <a:moveTo>
                    <a:pt x="46" y="64"/>
                  </a:moveTo>
                  <a:lnTo>
                    <a:pt x="46" y="64"/>
                  </a:lnTo>
                  <a:lnTo>
                    <a:pt x="28" y="46"/>
                  </a:lnTo>
                  <a:lnTo>
                    <a:pt x="21" y="23"/>
                  </a:lnTo>
                  <a:cubicBezTo>
                    <a:pt x="17" y="13"/>
                    <a:pt x="9" y="3"/>
                    <a:pt x="0" y="0"/>
                  </a:cubicBezTo>
                </a:path>
              </a:pathLst>
            </a:custGeom>
            <a:grp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7">
              <a:extLst>
                <a:ext uri="{FF2B5EF4-FFF2-40B4-BE49-F238E27FC236}">
                  <a16:creationId xmlns:a16="http://schemas.microsoft.com/office/drawing/2014/main" id="{AF666D6B-4198-4175-F945-D640797CFB1A}"/>
                </a:ext>
              </a:extLst>
            </p:cNvPr>
            <p:cNvSpPr>
              <a:spLocks/>
            </p:cNvSpPr>
            <p:nvPr/>
          </p:nvSpPr>
          <p:spPr bwMode="auto">
            <a:xfrm>
              <a:off x="6616" y="2185"/>
              <a:ext cx="73" cy="100"/>
            </a:xfrm>
            <a:custGeom>
              <a:avLst/>
              <a:gdLst>
                <a:gd name="T0" fmla="*/ 148 w 148"/>
                <a:gd name="T1" fmla="*/ 148 h 204"/>
                <a:gd name="T2" fmla="*/ 148 w 148"/>
                <a:gd name="T3" fmla="*/ 148 h 204"/>
                <a:gd name="T4" fmla="*/ 97 w 148"/>
                <a:gd name="T5" fmla="*/ 148 h 204"/>
                <a:gd name="T6" fmla="*/ 91 w 148"/>
                <a:gd name="T7" fmla="*/ 148 h 204"/>
                <a:gd name="T8" fmla="*/ 88 w 148"/>
                <a:gd name="T9" fmla="*/ 148 h 204"/>
                <a:gd name="T10" fmla="*/ 86 w 148"/>
                <a:gd name="T11" fmla="*/ 164 h 204"/>
                <a:gd name="T12" fmla="*/ 86 w 148"/>
                <a:gd name="T13" fmla="*/ 165 h 204"/>
                <a:gd name="T14" fmla="*/ 94 w 148"/>
                <a:gd name="T15" fmla="*/ 182 h 204"/>
                <a:gd name="T16" fmla="*/ 72 w 148"/>
                <a:gd name="T17" fmla="*/ 204 h 204"/>
                <a:gd name="T18" fmla="*/ 50 w 148"/>
                <a:gd name="T19" fmla="*/ 182 h 204"/>
                <a:gd name="T20" fmla="*/ 57 w 148"/>
                <a:gd name="T21" fmla="*/ 166 h 204"/>
                <a:gd name="T22" fmla="*/ 57 w 148"/>
                <a:gd name="T23" fmla="*/ 166 h 204"/>
                <a:gd name="T24" fmla="*/ 61 w 148"/>
                <a:gd name="T25" fmla="*/ 157 h 204"/>
                <a:gd name="T26" fmla="*/ 56 w 148"/>
                <a:gd name="T27" fmla="*/ 148 h 204"/>
                <a:gd name="T28" fmla="*/ 53 w 148"/>
                <a:gd name="T29" fmla="*/ 148 h 204"/>
                <a:gd name="T30" fmla="*/ 48 w 148"/>
                <a:gd name="T31" fmla="*/ 148 h 204"/>
                <a:gd name="T32" fmla="*/ 2 w 148"/>
                <a:gd name="T33" fmla="*/ 148 h 204"/>
                <a:gd name="T34" fmla="*/ 0 w 148"/>
                <a:gd name="T35" fmla="*/ 145 h 204"/>
                <a:gd name="T36" fmla="*/ 0 w 148"/>
                <a:gd name="T37" fmla="*/ 91 h 204"/>
                <a:gd name="T38" fmla="*/ 0 w 148"/>
                <a:gd name="T39" fmla="*/ 89 h 204"/>
                <a:gd name="T40" fmla="*/ 9 w 148"/>
                <a:gd name="T41" fmla="*/ 84 h 204"/>
                <a:gd name="T42" fmla="*/ 18 w 148"/>
                <a:gd name="T43" fmla="*/ 88 h 204"/>
                <a:gd name="T44" fmla="*/ 19 w 148"/>
                <a:gd name="T45" fmla="*/ 88 h 204"/>
                <a:gd name="T46" fmla="*/ 35 w 148"/>
                <a:gd name="T47" fmla="*/ 95 h 204"/>
                <a:gd name="T48" fmla="*/ 57 w 148"/>
                <a:gd name="T49" fmla="*/ 73 h 204"/>
                <a:gd name="T50" fmla="*/ 35 w 148"/>
                <a:gd name="T51" fmla="*/ 50 h 204"/>
                <a:gd name="T52" fmla="*/ 17 w 148"/>
                <a:gd name="T53" fmla="*/ 58 h 204"/>
                <a:gd name="T54" fmla="*/ 17 w 148"/>
                <a:gd name="T55" fmla="*/ 59 h 204"/>
                <a:gd name="T56" fmla="*/ 9 w 148"/>
                <a:gd name="T57" fmla="*/ 61 h 204"/>
                <a:gd name="T58" fmla="*/ 0 w 148"/>
                <a:gd name="T59" fmla="*/ 55 h 204"/>
                <a:gd name="T60" fmla="*/ 0 w 148"/>
                <a:gd name="T61" fmla="*/ 54 h 204"/>
                <a:gd name="T62" fmla="*/ 0 w 148"/>
                <a:gd name="T6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204">
                  <a:moveTo>
                    <a:pt x="148" y="148"/>
                  </a:moveTo>
                  <a:lnTo>
                    <a:pt x="148" y="148"/>
                  </a:lnTo>
                  <a:lnTo>
                    <a:pt x="97" y="148"/>
                  </a:lnTo>
                  <a:lnTo>
                    <a:pt x="91" y="148"/>
                  </a:lnTo>
                  <a:cubicBezTo>
                    <a:pt x="90" y="148"/>
                    <a:pt x="89" y="148"/>
                    <a:pt x="88" y="148"/>
                  </a:cubicBezTo>
                  <a:cubicBezTo>
                    <a:pt x="83" y="152"/>
                    <a:pt x="82" y="158"/>
                    <a:pt x="86" y="164"/>
                  </a:cubicBezTo>
                  <a:cubicBezTo>
                    <a:pt x="86" y="164"/>
                    <a:pt x="86" y="165"/>
                    <a:pt x="86" y="165"/>
                  </a:cubicBezTo>
                  <a:cubicBezTo>
                    <a:pt x="91" y="169"/>
                    <a:pt x="94" y="175"/>
                    <a:pt x="94" y="182"/>
                  </a:cubicBezTo>
                  <a:cubicBezTo>
                    <a:pt x="94" y="194"/>
                    <a:pt x="84" y="204"/>
                    <a:pt x="72" y="204"/>
                  </a:cubicBezTo>
                  <a:cubicBezTo>
                    <a:pt x="60" y="204"/>
                    <a:pt x="50" y="194"/>
                    <a:pt x="50" y="182"/>
                  </a:cubicBezTo>
                  <a:cubicBezTo>
                    <a:pt x="50" y="176"/>
                    <a:pt x="52" y="170"/>
                    <a:pt x="57" y="166"/>
                  </a:cubicBezTo>
                  <a:cubicBezTo>
                    <a:pt x="57" y="166"/>
                    <a:pt x="57" y="166"/>
                    <a:pt x="57" y="166"/>
                  </a:cubicBezTo>
                  <a:cubicBezTo>
                    <a:pt x="60" y="163"/>
                    <a:pt x="61" y="160"/>
                    <a:pt x="61" y="157"/>
                  </a:cubicBezTo>
                  <a:cubicBezTo>
                    <a:pt x="61" y="154"/>
                    <a:pt x="60" y="151"/>
                    <a:pt x="56" y="148"/>
                  </a:cubicBezTo>
                  <a:cubicBezTo>
                    <a:pt x="56" y="148"/>
                    <a:pt x="54" y="148"/>
                    <a:pt x="53" y="148"/>
                  </a:cubicBezTo>
                  <a:lnTo>
                    <a:pt x="48" y="148"/>
                  </a:lnTo>
                  <a:lnTo>
                    <a:pt x="2" y="148"/>
                  </a:lnTo>
                  <a:cubicBezTo>
                    <a:pt x="1" y="148"/>
                    <a:pt x="0" y="146"/>
                    <a:pt x="0" y="145"/>
                  </a:cubicBezTo>
                  <a:lnTo>
                    <a:pt x="0" y="91"/>
                  </a:lnTo>
                  <a:cubicBezTo>
                    <a:pt x="0" y="90"/>
                    <a:pt x="0" y="90"/>
                    <a:pt x="0" y="89"/>
                  </a:cubicBezTo>
                  <a:cubicBezTo>
                    <a:pt x="2" y="86"/>
                    <a:pt x="5" y="84"/>
                    <a:pt x="9" y="84"/>
                  </a:cubicBezTo>
                  <a:cubicBezTo>
                    <a:pt x="12" y="84"/>
                    <a:pt x="15" y="85"/>
                    <a:pt x="18" y="88"/>
                  </a:cubicBezTo>
                  <a:cubicBezTo>
                    <a:pt x="18" y="88"/>
                    <a:pt x="18" y="88"/>
                    <a:pt x="19" y="88"/>
                  </a:cubicBezTo>
                  <a:cubicBezTo>
                    <a:pt x="23" y="92"/>
                    <a:pt x="28" y="95"/>
                    <a:pt x="35" y="95"/>
                  </a:cubicBezTo>
                  <a:cubicBezTo>
                    <a:pt x="47" y="95"/>
                    <a:pt x="57" y="85"/>
                    <a:pt x="57" y="73"/>
                  </a:cubicBezTo>
                  <a:cubicBezTo>
                    <a:pt x="57" y="60"/>
                    <a:pt x="47" y="50"/>
                    <a:pt x="35" y="50"/>
                  </a:cubicBezTo>
                  <a:cubicBezTo>
                    <a:pt x="28" y="50"/>
                    <a:pt x="22" y="53"/>
                    <a:pt x="17" y="58"/>
                  </a:cubicBezTo>
                  <a:cubicBezTo>
                    <a:pt x="17" y="59"/>
                    <a:pt x="17" y="59"/>
                    <a:pt x="17" y="59"/>
                  </a:cubicBezTo>
                  <a:cubicBezTo>
                    <a:pt x="14" y="60"/>
                    <a:pt x="12" y="61"/>
                    <a:pt x="9" y="61"/>
                  </a:cubicBezTo>
                  <a:cubicBezTo>
                    <a:pt x="7" y="61"/>
                    <a:pt x="3" y="60"/>
                    <a:pt x="0" y="55"/>
                  </a:cubicBezTo>
                  <a:cubicBezTo>
                    <a:pt x="0" y="55"/>
                    <a:pt x="0" y="54"/>
                    <a:pt x="0" y="54"/>
                  </a:cubicBezTo>
                  <a:lnTo>
                    <a:pt x="0" y="0"/>
                  </a:lnTo>
                </a:path>
              </a:pathLst>
            </a:custGeom>
            <a:grp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8">
              <a:extLst>
                <a:ext uri="{FF2B5EF4-FFF2-40B4-BE49-F238E27FC236}">
                  <a16:creationId xmlns:a16="http://schemas.microsoft.com/office/drawing/2014/main" id="{94B2F3FB-5FCE-D666-CADE-046D9639E405}"/>
                </a:ext>
              </a:extLst>
            </p:cNvPr>
            <p:cNvSpPr>
              <a:spLocks/>
            </p:cNvSpPr>
            <p:nvPr/>
          </p:nvSpPr>
          <p:spPr bwMode="auto">
            <a:xfrm>
              <a:off x="6549" y="2230"/>
              <a:ext cx="140" cy="103"/>
            </a:xfrm>
            <a:custGeom>
              <a:avLst/>
              <a:gdLst>
                <a:gd name="T0" fmla="*/ 0 w 285"/>
                <a:gd name="T1" fmla="*/ 0 h 210"/>
                <a:gd name="T2" fmla="*/ 0 w 285"/>
                <a:gd name="T3" fmla="*/ 0 h 210"/>
                <a:gd name="T4" fmla="*/ 0 w 285"/>
                <a:gd name="T5" fmla="*/ 210 h 210"/>
                <a:gd name="T6" fmla="*/ 285 w 285"/>
                <a:gd name="T7" fmla="*/ 210 h 210"/>
                <a:gd name="T8" fmla="*/ 285 w 285"/>
                <a:gd name="T9" fmla="*/ 56 h 210"/>
              </a:gdLst>
              <a:ahLst/>
              <a:cxnLst>
                <a:cxn ang="0">
                  <a:pos x="T0" y="T1"/>
                </a:cxn>
                <a:cxn ang="0">
                  <a:pos x="T2" y="T3"/>
                </a:cxn>
                <a:cxn ang="0">
                  <a:pos x="T4" y="T5"/>
                </a:cxn>
                <a:cxn ang="0">
                  <a:pos x="T6" y="T7"/>
                </a:cxn>
                <a:cxn ang="0">
                  <a:pos x="T8" y="T9"/>
                </a:cxn>
              </a:cxnLst>
              <a:rect l="0" t="0" r="r" b="b"/>
              <a:pathLst>
                <a:path w="285" h="210">
                  <a:moveTo>
                    <a:pt x="0" y="0"/>
                  </a:moveTo>
                  <a:lnTo>
                    <a:pt x="0" y="0"/>
                  </a:lnTo>
                  <a:lnTo>
                    <a:pt x="0" y="210"/>
                  </a:lnTo>
                  <a:lnTo>
                    <a:pt x="285" y="210"/>
                  </a:lnTo>
                  <a:lnTo>
                    <a:pt x="285" y="56"/>
                  </a:lnTo>
                </a:path>
              </a:pathLst>
            </a:custGeom>
            <a:grp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9">
              <a:extLst>
                <a:ext uri="{FF2B5EF4-FFF2-40B4-BE49-F238E27FC236}">
                  <a16:creationId xmlns:a16="http://schemas.microsoft.com/office/drawing/2014/main" id="{C0A80483-B798-4E0E-4BCD-3C5814BE5AD3}"/>
                </a:ext>
              </a:extLst>
            </p:cNvPr>
            <p:cNvSpPr>
              <a:spLocks/>
            </p:cNvSpPr>
            <p:nvPr/>
          </p:nvSpPr>
          <p:spPr bwMode="auto">
            <a:xfrm>
              <a:off x="6549" y="2185"/>
              <a:ext cx="67" cy="16"/>
            </a:xfrm>
            <a:custGeom>
              <a:avLst/>
              <a:gdLst>
                <a:gd name="T0" fmla="*/ 137 w 137"/>
                <a:gd name="T1" fmla="*/ 0 h 32"/>
                <a:gd name="T2" fmla="*/ 137 w 137"/>
                <a:gd name="T3" fmla="*/ 0 h 32"/>
                <a:gd name="T4" fmla="*/ 0 w 137"/>
                <a:gd name="T5" fmla="*/ 0 h 32"/>
                <a:gd name="T6" fmla="*/ 0 w 137"/>
                <a:gd name="T7" fmla="*/ 32 h 32"/>
              </a:gdLst>
              <a:ahLst/>
              <a:cxnLst>
                <a:cxn ang="0">
                  <a:pos x="T0" y="T1"/>
                </a:cxn>
                <a:cxn ang="0">
                  <a:pos x="T2" y="T3"/>
                </a:cxn>
                <a:cxn ang="0">
                  <a:pos x="T4" y="T5"/>
                </a:cxn>
                <a:cxn ang="0">
                  <a:pos x="T6" y="T7"/>
                </a:cxn>
              </a:cxnLst>
              <a:rect l="0" t="0" r="r" b="b"/>
              <a:pathLst>
                <a:path w="137" h="32">
                  <a:moveTo>
                    <a:pt x="137" y="0"/>
                  </a:moveTo>
                  <a:lnTo>
                    <a:pt x="137" y="0"/>
                  </a:lnTo>
                  <a:lnTo>
                    <a:pt x="0" y="0"/>
                  </a:lnTo>
                  <a:lnTo>
                    <a:pt x="0" y="32"/>
                  </a:lnTo>
                </a:path>
              </a:pathLst>
            </a:custGeom>
            <a:grp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20">
              <a:extLst>
                <a:ext uri="{FF2B5EF4-FFF2-40B4-BE49-F238E27FC236}">
                  <a16:creationId xmlns:a16="http://schemas.microsoft.com/office/drawing/2014/main" id="{71AD0D12-7605-86C3-372F-397FAE754123}"/>
                </a:ext>
              </a:extLst>
            </p:cNvPr>
            <p:cNvSpPr>
              <a:spLocks/>
            </p:cNvSpPr>
            <p:nvPr/>
          </p:nvSpPr>
          <p:spPr bwMode="auto">
            <a:xfrm>
              <a:off x="6616" y="2315"/>
              <a:ext cx="0" cy="18"/>
            </a:xfrm>
            <a:custGeom>
              <a:avLst/>
              <a:gdLst>
                <a:gd name="T0" fmla="*/ 37 h 37"/>
                <a:gd name="T1" fmla="*/ 37 h 37"/>
                <a:gd name="T2" fmla="*/ 0 h 37"/>
              </a:gdLst>
              <a:ahLst/>
              <a:cxnLst>
                <a:cxn ang="0">
                  <a:pos x="0" y="T0"/>
                </a:cxn>
                <a:cxn ang="0">
                  <a:pos x="0" y="T1"/>
                </a:cxn>
                <a:cxn ang="0">
                  <a:pos x="0" y="T2"/>
                </a:cxn>
              </a:cxnLst>
              <a:rect l="0" t="0" r="r" b="b"/>
              <a:pathLst>
                <a:path h="37">
                  <a:moveTo>
                    <a:pt x="0" y="37"/>
                  </a:moveTo>
                  <a:lnTo>
                    <a:pt x="0" y="37"/>
                  </a:lnTo>
                  <a:lnTo>
                    <a:pt x="0" y="0"/>
                  </a:lnTo>
                </a:path>
              </a:pathLst>
            </a:custGeom>
            <a:grp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1">
              <a:extLst>
                <a:ext uri="{FF2B5EF4-FFF2-40B4-BE49-F238E27FC236}">
                  <a16:creationId xmlns:a16="http://schemas.microsoft.com/office/drawing/2014/main" id="{077B5AF5-353F-38A0-F6D4-19CF76980D3C}"/>
                </a:ext>
              </a:extLst>
            </p:cNvPr>
            <p:cNvSpPr>
              <a:spLocks/>
            </p:cNvSpPr>
            <p:nvPr/>
          </p:nvSpPr>
          <p:spPr bwMode="auto">
            <a:xfrm>
              <a:off x="6591" y="2258"/>
              <a:ext cx="28" cy="0"/>
            </a:xfrm>
            <a:custGeom>
              <a:avLst/>
              <a:gdLst>
                <a:gd name="T0" fmla="*/ 56 w 56"/>
                <a:gd name="T1" fmla="*/ 56 w 56"/>
                <a:gd name="T2" fmla="*/ 0 w 56"/>
              </a:gdLst>
              <a:ahLst/>
              <a:cxnLst>
                <a:cxn ang="0">
                  <a:pos x="T0" y="0"/>
                </a:cxn>
                <a:cxn ang="0">
                  <a:pos x="T1" y="0"/>
                </a:cxn>
                <a:cxn ang="0">
                  <a:pos x="T2" y="0"/>
                </a:cxn>
              </a:cxnLst>
              <a:rect l="0" t="0" r="r" b="b"/>
              <a:pathLst>
                <a:path w="56">
                  <a:moveTo>
                    <a:pt x="56" y="0"/>
                  </a:moveTo>
                  <a:lnTo>
                    <a:pt x="56" y="0"/>
                  </a:lnTo>
                  <a:lnTo>
                    <a:pt x="0" y="0"/>
                  </a:lnTo>
                </a:path>
              </a:pathLst>
            </a:custGeom>
            <a:grp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2">
              <a:extLst>
                <a:ext uri="{FF2B5EF4-FFF2-40B4-BE49-F238E27FC236}">
                  <a16:creationId xmlns:a16="http://schemas.microsoft.com/office/drawing/2014/main" id="{EBF65CDB-AE62-7C97-631E-9C749432A78E}"/>
                </a:ext>
              </a:extLst>
            </p:cNvPr>
            <p:cNvSpPr>
              <a:spLocks/>
            </p:cNvSpPr>
            <p:nvPr/>
          </p:nvSpPr>
          <p:spPr bwMode="auto">
            <a:xfrm>
              <a:off x="6549" y="2258"/>
              <a:ext cx="26" cy="0"/>
            </a:xfrm>
            <a:custGeom>
              <a:avLst/>
              <a:gdLst>
                <a:gd name="T0" fmla="*/ 52 w 52"/>
                <a:gd name="T1" fmla="*/ 52 w 52"/>
                <a:gd name="T2" fmla="*/ 0 w 52"/>
              </a:gdLst>
              <a:ahLst/>
              <a:cxnLst>
                <a:cxn ang="0">
                  <a:pos x="T0" y="0"/>
                </a:cxn>
                <a:cxn ang="0">
                  <a:pos x="T1" y="0"/>
                </a:cxn>
                <a:cxn ang="0">
                  <a:pos x="T2" y="0"/>
                </a:cxn>
              </a:cxnLst>
              <a:rect l="0" t="0" r="r" b="b"/>
              <a:pathLst>
                <a:path w="52">
                  <a:moveTo>
                    <a:pt x="52" y="0"/>
                  </a:moveTo>
                  <a:lnTo>
                    <a:pt x="52" y="0"/>
                  </a:lnTo>
                  <a:lnTo>
                    <a:pt x="0" y="0"/>
                  </a:lnTo>
                </a:path>
              </a:pathLst>
            </a:custGeom>
            <a:grp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3">
              <a:extLst>
                <a:ext uri="{FF2B5EF4-FFF2-40B4-BE49-F238E27FC236}">
                  <a16:creationId xmlns:a16="http://schemas.microsoft.com/office/drawing/2014/main" id="{2E971AF3-F1E2-FECF-7885-35DCAF928119}"/>
                </a:ext>
              </a:extLst>
            </p:cNvPr>
            <p:cNvSpPr>
              <a:spLocks/>
            </p:cNvSpPr>
            <p:nvPr/>
          </p:nvSpPr>
          <p:spPr bwMode="auto">
            <a:xfrm>
              <a:off x="6572" y="2230"/>
              <a:ext cx="22" cy="28"/>
            </a:xfrm>
            <a:custGeom>
              <a:avLst/>
              <a:gdLst>
                <a:gd name="T0" fmla="*/ 39 w 44"/>
                <a:gd name="T1" fmla="*/ 57 h 57"/>
                <a:gd name="T2" fmla="*/ 39 w 44"/>
                <a:gd name="T3" fmla="*/ 57 h 57"/>
                <a:gd name="T4" fmla="*/ 33 w 44"/>
                <a:gd name="T5" fmla="*/ 47 h 57"/>
                <a:gd name="T6" fmla="*/ 37 w 44"/>
                <a:gd name="T7" fmla="*/ 38 h 57"/>
                <a:gd name="T8" fmla="*/ 37 w 44"/>
                <a:gd name="T9" fmla="*/ 38 h 57"/>
                <a:gd name="T10" fmla="*/ 44 w 44"/>
                <a:gd name="T11" fmla="*/ 22 h 57"/>
                <a:gd name="T12" fmla="*/ 22 w 44"/>
                <a:gd name="T13" fmla="*/ 0 h 57"/>
                <a:gd name="T14" fmla="*/ 0 w 44"/>
                <a:gd name="T15" fmla="*/ 22 h 57"/>
                <a:gd name="T16" fmla="*/ 8 w 44"/>
                <a:gd name="T17" fmla="*/ 39 h 57"/>
                <a:gd name="T18" fmla="*/ 9 w 44"/>
                <a:gd name="T19" fmla="*/ 40 h 57"/>
                <a:gd name="T20" fmla="*/ 11 w 44"/>
                <a:gd name="T21" fmla="*/ 47 h 57"/>
                <a:gd name="T22" fmla="*/ 5 w 44"/>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57">
                  <a:moveTo>
                    <a:pt x="39" y="57"/>
                  </a:moveTo>
                  <a:lnTo>
                    <a:pt x="39" y="57"/>
                  </a:lnTo>
                  <a:cubicBezTo>
                    <a:pt x="35" y="54"/>
                    <a:pt x="33" y="51"/>
                    <a:pt x="33" y="47"/>
                  </a:cubicBezTo>
                  <a:cubicBezTo>
                    <a:pt x="33" y="44"/>
                    <a:pt x="35" y="41"/>
                    <a:pt x="37" y="38"/>
                  </a:cubicBezTo>
                  <a:cubicBezTo>
                    <a:pt x="37" y="38"/>
                    <a:pt x="37" y="38"/>
                    <a:pt x="37" y="38"/>
                  </a:cubicBezTo>
                  <a:cubicBezTo>
                    <a:pt x="42" y="34"/>
                    <a:pt x="44" y="28"/>
                    <a:pt x="44" y="22"/>
                  </a:cubicBezTo>
                  <a:cubicBezTo>
                    <a:pt x="44" y="10"/>
                    <a:pt x="34" y="0"/>
                    <a:pt x="22" y="0"/>
                  </a:cubicBezTo>
                  <a:cubicBezTo>
                    <a:pt x="10" y="0"/>
                    <a:pt x="0" y="10"/>
                    <a:pt x="0" y="22"/>
                  </a:cubicBezTo>
                  <a:cubicBezTo>
                    <a:pt x="0" y="29"/>
                    <a:pt x="3" y="35"/>
                    <a:pt x="8" y="39"/>
                  </a:cubicBezTo>
                  <a:cubicBezTo>
                    <a:pt x="8" y="39"/>
                    <a:pt x="8" y="40"/>
                    <a:pt x="9" y="40"/>
                  </a:cubicBezTo>
                  <a:cubicBezTo>
                    <a:pt x="10" y="42"/>
                    <a:pt x="11" y="45"/>
                    <a:pt x="11" y="47"/>
                  </a:cubicBezTo>
                  <a:cubicBezTo>
                    <a:pt x="11" y="50"/>
                    <a:pt x="10" y="54"/>
                    <a:pt x="5" y="57"/>
                  </a:cubicBezTo>
                </a:path>
              </a:pathLst>
            </a:custGeom>
            <a:grp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4">
              <a:extLst>
                <a:ext uri="{FF2B5EF4-FFF2-40B4-BE49-F238E27FC236}">
                  <a16:creationId xmlns:a16="http://schemas.microsoft.com/office/drawing/2014/main" id="{F8B7ED0E-D423-8569-3E5B-E01058895E9C}"/>
                </a:ext>
              </a:extLst>
            </p:cNvPr>
            <p:cNvSpPr>
              <a:spLocks/>
            </p:cNvSpPr>
            <p:nvPr/>
          </p:nvSpPr>
          <p:spPr bwMode="auto">
            <a:xfrm>
              <a:off x="6470" y="2150"/>
              <a:ext cx="64" cy="183"/>
            </a:xfrm>
            <a:custGeom>
              <a:avLst/>
              <a:gdLst>
                <a:gd name="T0" fmla="*/ 85 w 130"/>
                <a:gd name="T1" fmla="*/ 0 h 371"/>
                <a:gd name="T2" fmla="*/ 85 w 130"/>
                <a:gd name="T3" fmla="*/ 0 h 371"/>
                <a:gd name="T4" fmla="*/ 58 w 130"/>
                <a:gd name="T5" fmla="*/ 23 h 371"/>
                <a:gd name="T6" fmla="*/ 21 w 130"/>
                <a:gd name="T7" fmla="*/ 173 h 371"/>
                <a:gd name="T8" fmla="*/ 17 w 130"/>
                <a:gd name="T9" fmla="*/ 260 h 371"/>
                <a:gd name="T10" fmla="*/ 2 w 130"/>
                <a:gd name="T11" fmla="*/ 346 h 371"/>
                <a:gd name="T12" fmla="*/ 20 w 130"/>
                <a:gd name="T13" fmla="*/ 370 h 371"/>
                <a:gd name="T14" fmla="*/ 23 w 130"/>
                <a:gd name="T15" fmla="*/ 371 h 371"/>
                <a:gd name="T16" fmla="*/ 44 w 130"/>
                <a:gd name="T17" fmla="*/ 352 h 371"/>
                <a:gd name="T18" fmla="*/ 59 w 130"/>
                <a:gd name="T19" fmla="*/ 266 h 371"/>
                <a:gd name="T20" fmla="*/ 60 w 130"/>
                <a:gd name="T21" fmla="*/ 263 h 371"/>
                <a:gd name="T22" fmla="*/ 63 w 130"/>
                <a:gd name="T23" fmla="*/ 192 h 371"/>
                <a:gd name="T24" fmla="*/ 84 w 130"/>
                <a:gd name="T25" fmla="*/ 265 h 371"/>
                <a:gd name="T26" fmla="*/ 87 w 130"/>
                <a:gd name="T27" fmla="*/ 350 h 371"/>
                <a:gd name="T28" fmla="*/ 109 w 130"/>
                <a:gd name="T29" fmla="*/ 370 h 371"/>
                <a:gd name="T30" fmla="*/ 109 w 130"/>
                <a:gd name="T31" fmla="*/ 370 h 371"/>
                <a:gd name="T32" fmla="*/ 130 w 130"/>
                <a:gd name="T33" fmla="*/ 348 h 371"/>
                <a:gd name="T34" fmla="*/ 126 w 130"/>
                <a:gd name="T35" fmla="*/ 262 h 371"/>
                <a:gd name="T36" fmla="*/ 125 w 130"/>
                <a:gd name="T37" fmla="*/ 257 h 371"/>
                <a:gd name="T38" fmla="*/ 102 w 130"/>
                <a:gd name="T39" fmla="*/ 163 h 371"/>
                <a:gd name="T40" fmla="*/ 101 w 130"/>
                <a:gd name="T41" fmla="*/ 160 h 371"/>
                <a:gd name="T42" fmla="*/ 108 w 130"/>
                <a:gd name="T43" fmla="*/ 12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371">
                  <a:moveTo>
                    <a:pt x="85" y="0"/>
                  </a:moveTo>
                  <a:lnTo>
                    <a:pt x="85" y="0"/>
                  </a:lnTo>
                  <a:cubicBezTo>
                    <a:pt x="85" y="0"/>
                    <a:pt x="65" y="6"/>
                    <a:pt x="58" y="23"/>
                  </a:cubicBezTo>
                  <a:cubicBezTo>
                    <a:pt x="58" y="23"/>
                    <a:pt x="21" y="166"/>
                    <a:pt x="21" y="173"/>
                  </a:cubicBezTo>
                  <a:lnTo>
                    <a:pt x="17" y="260"/>
                  </a:lnTo>
                  <a:lnTo>
                    <a:pt x="2" y="346"/>
                  </a:lnTo>
                  <a:cubicBezTo>
                    <a:pt x="0" y="358"/>
                    <a:pt x="8" y="369"/>
                    <a:pt x="20" y="370"/>
                  </a:cubicBezTo>
                  <a:cubicBezTo>
                    <a:pt x="21" y="370"/>
                    <a:pt x="22" y="371"/>
                    <a:pt x="23" y="371"/>
                  </a:cubicBezTo>
                  <a:cubicBezTo>
                    <a:pt x="34" y="371"/>
                    <a:pt x="43" y="363"/>
                    <a:pt x="44" y="352"/>
                  </a:cubicBezTo>
                  <a:lnTo>
                    <a:pt x="59" y="266"/>
                  </a:lnTo>
                  <a:cubicBezTo>
                    <a:pt x="60" y="265"/>
                    <a:pt x="60" y="264"/>
                    <a:pt x="60" y="263"/>
                  </a:cubicBezTo>
                  <a:lnTo>
                    <a:pt x="63" y="192"/>
                  </a:lnTo>
                  <a:cubicBezTo>
                    <a:pt x="64" y="193"/>
                    <a:pt x="84" y="265"/>
                    <a:pt x="84" y="265"/>
                  </a:cubicBezTo>
                  <a:lnTo>
                    <a:pt x="87" y="350"/>
                  </a:lnTo>
                  <a:cubicBezTo>
                    <a:pt x="88" y="361"/>
                    <a:pt x="97" y="370"/>
                    <a:pt x="109" y="370"/>
                  </a:cubicBezTo>
                  <a:cubicBezTo>
                    <a:pt x="109" y="370"/>
                    <a:pt x="109" y="370"/>
                    <a:pt x="109" y="370"/>
                  </a:cubicBezTo>
                  <a:cubicBezTo>
                    <a:pt x="121" y="370"/>
                    <a:pt x="130" y="360"/>
                    <a:pt x="130" y="348"/>
                  </a:cubicBezTo>
                  <a:lnTo>
                    <a:pt x="126" y="262"/>
                  </a:lnTo>
                  <a:cubicBezTo>
                    <a:pt x="126" y="260"/>
                    <a:pt x="126" y="259"/>
                    <a:pt x="125" y="257"/>
                  </a:cubicBezTo>
                  <a:lnTo>
                    <a:pt x="102" y="163"/>
                  </a:lnTo>
                  <a:cubicBezTo>
                    <a:pt x="102" y="162"/>
                    <a:pt x="101" y="161"/>
                    <a:pt x="101" y="160"/>
                  </a:cubicBezTo>
                  <a:lnTo>
                    <a:pt x="108" y="129"/>
                  </a:lnTo>
                </a:path>
              </a:pathLst>
            </a:custGeom>
            <a:grp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5">
              <a:extLst>
                <a:ext uri="{FF2B5EF4-FFF2-40B4-BE49-F238E27FC236}">
                  <a16:creationId xmlns:a16="http://schemas.microsoft.com/office/drawing/2014/main" id="{F393BAB1-9E5F-E25D-99D8-3D74C4334D9C}"/>
                </a:ext>
              </a:extLst>
            </p:cNvPr>
            <p:cNvSpPr>
              <a:spLocks/>
            </p:cNvSpPr>
            <p:nvPr/>
          </p:nvSpPr>
          <p:spPr bwMode="auto">
            <a:xfrm>
              <a:off x="6742" y="2179"/>
              <a:ext cx="7" cy="4"/>
            </a:xfrm>
            <a:custGeom>
              <a:avLst/>
              <a:gdLst>
                <a:gd name="T0" fmla="*/ 0 w 14"/>
                <a:gd name="T1" fmla="*/ 8 h 8"/>
                <a:gd name="T2" fmla="*/ 0 w 14"/>
                <a:gd name="T3" fmla="*/ 8 h 8"/>
                <a:gd name="T4" fmla="*/ 14 w 14"/>
                <a:gd name="T5" fmla="*/ 0 h 8"/>
              </a:gdLst>
              <a:ahLst/>
              <a:cxnLst>
                <a:cxn ang="0">
                  <a:pos x="T0" y="T1"/>
                </a:cxn>
                <a:cxn ang="0">
                  <a:pos x="T2" y="T3"/>
                </a:cxn>
                <a:cxn ang="0">
                  <a:pos x="T4" y="T5"/>
                </a:cxn>
              </a:cxnLst>
              <a:rect l="0" t="0" r="r" b="b"/>
              <a:pathLst>
                <a:path w="14" h="8">
                  <a:moveTo>
                    <a:pt x="0" y="8"/>
                  </a:moveTo>
                  <a:lnTo>
                    <a:pt x="0" y="8"/>
                  </a:lnTo>
                  <a:cubicBezTo>
                    <a:pt x="9" y="4"/>
                    <a:pt x="14" y="0"/>
                    <a:pt x="14" y="0"/>
                  </a:cubicBezTo>
                </a:path>
              </a:pathLst>
            </a:custGeom>
            <a:grpFill/>
            <a:ln w="111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 name="Flowchart: Connector 50">
            <a:extLst>
              <a:ext uri="{FF2B5EF4-FFF2-40B4-BE49-F238E27FC236}">
                <a16:creationId xmlns:a16="http://schemas.microsoft.com/office/drawing/2014/main" id="{9C1CADC5-6543-6C8C-3B2C-0D24058075B4}"/>
              </a:ext>
            </a:extLst>
          </p:cNvPr>
          <p:cNvSpPr/>
          <p:nvPr/>
        </p:nvSpPr>
        <p:spPr>
          <a:xfrm>
            <a:off x="6443607" y="5298076"/>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lowchart: Connector 51">
            <a:extLst>
              <a:ext uri="{FF2B5EF4-FFF2-40B4-BE49-F238E27FC236}">
                <a16:creationId xmlns:a16="http://schemas.microsoft.com/office/drawing/2014/main" id="{422E966E-5E76-2EBD-1BA5-8047A41ADCC9}"/>
              </a:ext>
            </a:extLst>
          </p:cNvPr>
          <p:cNvSpPr/>
          <p:nvPr/>
        </p:nvSpPr>
        <p:spPr>
          <a:xfrm>
            <a:off x="9537971" y="5238544"/>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4">
            <a:extLst>
              <a:ext uri="{FF2B5EF4-FFF2-40B4-BE49-F238E27FC236}">
                <a16:creationId xmlns:a16="http://schemas.microsoft.com/office/drawing/2014/main" id="{C12D4B22-7D07-AA87-916A-20B658F33528}"/>
              </a:ext>
            </a:extLst>
          </p:cNvPr>
          <p:cNvGrpSpPr>
            <a:grpSpLocks noChangeAspect="1"/>
          </p:cNvGrpSpPr>
          <p:nvPr/>
        </p:nvGrpSpPr>
        <p:grpSpPr bwMode="auto">
          <a:xfrm>
            <a:off x="9752647" y="5488809"/>
            <a:ext cx="538163" cy="430212"/>
            <a:chOff x="6468" y="1728"/>
            <a:chExt cx="339" cy="271"/>
          </a:xfrm>
          <a:solidFill>
            <a:schemeClr val="bg1"/>
          </a:solidFill>
        </p:grpSpPr>
        <p:sp>
          <p:nvSpPr>
            <p:cNvPr id="54" name="Freeform 5">
              <a:extLst>
                <a:ext uri="{FF2B5EF4-FFF2-40B4-BE49-F238E27FC236}">
                  <a16:creationId xmlns:a16="http://schemas.microsoft.com/office/drawing/2014/main" id="{44A4700A-FB4F-E2AB-C55F-E00D7FBB6D3F}"/>
                </a:ext>
              </a:extLst>
            </p:cNvPr>
            <p:cNvSpPr>
              <a:spLocks noEditPoints="1"/>
            </p:cNvSpPr>
            <p:nvPr/>
          </p:nvSpPr>
          <p:spPr bwMode="auto">
            <a:xfrm>
              <a:off x="6616" y="1838"/>
              <a:ext cx="43" cy="43"/>
            </a:xfrm>
            <a:custGeom>
              <a:avLst/>
              <a:gdLst>
                <a:gd name="T0" fmla="*/ 40 w 80"/>
                <a:gd name="T1" fmla="*/ 9 h 80"/>
                <a:gd name="T2" fmla="*/ 40 w 80"/>
                <a:gd name="T3" fmla="*/ 9 h 80"/>
                <a:gd name="T4" fmla="*/ 71 w 80"/>
                <a:gd name="T5" fmla="*/ 40 h 80"/>
                <a:gd name="T6" fmla="*/ 40 w 80"/>
                <a:gd name="T7" fmla="*/ 71 h 80"/>
                <a:gd name="T8" fmla="*/ 9 w 80"/>
                <a:gd name="T9" fmla="*/ 40 h 80"/>
                <a:gd name="T10" fmla="*/ 40 w 80"/>
                <a:gd name="T11" fmla="*/ 9 h 80"/>
                <a:gd name="T12" fmla="*/ 40 w 80"/>
                <a:gd name="T13" fmla="*/ 80 h 80"/>
                <a:gd name="T14" fmla="*/ 40 w 80"/>
                <a:gd name="T15" fmla="*/ 80 h 80"/>
                <a:gd name="T16" fmla="*/ 80 w 80"/>
                <a:gd name="T17" fmla="*/ 40 h 80"/>
                <a:gd name="T18" fmla="*/ 40 w 80"/>
                <a:gd name="T19" fmla="*/ 0 h 80"/>
                <a:gd name="T20" fmla="*/ 0 w 80"/>
                <a:gd name="T21" fmla="*/ 40 h 80"/>
                <a:gd name="T22" fmla="*/ 40 w 80"/>
                <a:gd name="T2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80">
                  <a:moveTo>
                    <a:pt x="40" y="9"/>
                  </a:moveTo>
                  <a:lnTo>
                    <a:pt x="40" y="9"/>
                  </a:lnTo>
                  <a:cubicBezTo>
                    <a:pt x="57" y="9"/>
                    <a:pt x="71" y="22"/>
                    <a:pt x="71" y="40"/>
                  </a:cubicBezTo>
                  <a:cubicBezTo>
                    <a:pt x="71" y="57"/>
                    <a:pt x="57" y="71"/>
                    <a:pt x="40" y="71"/>
                  </a:cubicBezTo>
                  <a:cubicBezTo>
                    <a:pt x="23" y="71"/>
                    <a:pt x="9" y="57"/>
                    <a:pt x="9" y="40"/>
                  </a:cubicBezTo>
                  <a:cubicBezTo>
                    <a:pt x="9" y="22"/>
                    <a:pt x="23" y="9"/>
                    <a:pt x="40" y="9"/>
                  </a:cubicBezTo>
                  <a:close/>
                  <a:moveTo>
                    <a:pt x="40" y="80"/>
                  </a:moveTo>
                  <a:lnTo>
                    <a:pt x="40" y="80"/>
                  </a:lnTo>
                  <a:cubicBezTo>
                    <a:pt x="62" y="80"/>
                    <a:pt x="80" y="62"/>
                    <a:pt x="80" y="40"/>
                  </a:cubicBezTo>
                  <a:cubicBezTo>
                    <a:pt x="80" y="18"/>
                    <a:pt x="62" y="0"/>
                    <a:pt x="40" y="0"/>
                  </a:cubicBezTo>
                  <a:cubicBezTo>
                    <a:pt x="18" y="0"/>
                    <a:pt x="0" y="18"/>
                    <a:pt x="0" y="40"/>
                  </a:cubicBezTo>
                  <a:cubicBezTo>
                    <a:pt x="0" y="62"/>
                    <a:pt x="18" y="80"/>
                    <a:pt x="40" y="80"/>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6">
              <a:extLst>
                <a:ext uri="{FF2B5EF4-FFF2-40B4-BE49-F238E27FC236}">
                  <a16:creationId xmlns:a16="http://schemas.microsoft.com/office/drawing/2014/main" id="{811C63E8-B2D9-85C9-E8FC-AAFA6A8B7228}"/>
                </a:ext>
              </a:extLst>
            </p:cNvPr>
            <p:cNvSpPr>
              <a:spLocks noEditPoints="1"/>
            </p:cNvSpPr>
            <p:nvPr/>
          </p:nvSpPr>
          <p:spPr bwMode="auto">
            <a:xfrm>
              <a:off x="6468" y="1728"/>
              <a:ext cx="339" cy="271"/>
            </a:xfrm>
            <a:custGeom>
              <a:avLst/>
              <a:gdLst>
                <a:gd name="T0" fmla="*/ 389 w 639"/>
                <a:gd name="T1" fmla="*/ 397 h 495"/>
                <a:gd name="T2" fmla="*/ 227 w 639"/>
                <a:gd name="T3" fmla="*/ 485 h 495"/>
                <a:gd name="T4" fmla="*/ 405 w 639"/>
                <a:gd name="T5" fmla="*/ 471 h 495"/>
                <a:gd name="T6" fmla="*/ 251 w 639"/>
                <a:gd name="T7" fmla="*/ 397 h 495"/>
                <a:gd name="T8" fmla="*/ 11 w 639"/>
                <a:gd name="T9" fmla="*/ 424 h 495"/>
                <a:gd name="T10" fmla="*/ 39 w 639"/>
                <a:gd name="T11" fmla="*/ 364 h 495"/>
                <a:gd name="T12" fmla="*/ 418 w 639"/>
                <a:gd name="T13" fmla="*/ 160 h 495"/>
                <a:gd name="T14" fmla="*/ 281 w 639"/>
                <a:gd name="T15" fmla="*/ 158 h 495"/>
                <a:gd name="T16" fmla="*/ 167 w 639"/>
                <a:gd name="T17" fmla="*/ 162 h 495"/>
                <a:gd name="T18" fmla="*/ 66 w 639"/>
                <a:gd name="T19" fmla="*/ 172 h 495"/>
                <a:gd name="T20" fmla="*/ 320 w 639"/>
                <a:gd name="T21" fmla="*/ 108 h 495"/>
                <a:gd name="T22" fmla="*/ 550 w 639"/>
                <a:gd name="T23" fmla="*/ 121 h 495"/>
                <a:gd name="T24" fmla="*/ 600 w 639"/>
                <a:gd name="T25" fmla="*/ 175 h 495"/>
                <a:gd name="T26" fmla="*/ 523 w 639"/>
                <a:gd name="T27" fmla="*/ 166 h 495"/>
                <a:gd name="T28" fmla="*/ 427 w 639"/>
                <a:gd name="T29" fmla="*/ 160 h 495"/>
                <a:gd name="T30" fmla="*/ 382 w 639"/>
                <a:gd name="T31" fmla="*/ 326 h 495"/>
                <a:gd name="T32" fmla="*/ 268 w 639"/>
                <a:gd name="T33" fmla="*/ 325 h 495"/>
                <a:gd name="T34" fmla="*/ 268 w 639"/>
                <a:gd name="T35" fmla="*/ 325 h 495"/>
                <a:gd name="T36" fmla="*/ 39 w 639"/>
                <a:gd name="T37" fmla="*/ 277 h 495"/>
                <a:gd name="T38" fmla="*/ 39 w 639"/>
                <a:gd name="T39" fmla="*/ 231 h 495"/>
                <a:gd name="T40" fmla="*/ 427 w 639"/>
                <a:gd name="T41" fmla="*/ 273 h 495"/>
                <a:gd name="T42" fmla="*/ 382 w 639"/>
                <a:gd name="T43" fmla="*/ 273 h 495"/>
                <a:gd name="T44" fmla="*/ 418 w 639"/>
                <a:gd name="T45" fmla="*/ 264 h 495"/>
                <a:gd name="T46" fmla="*/ 600 w 639"/>
                <a:gd name="T47" fmla="*/ 267 h 495"/>
                <a:gd name="T48" fmla="*/ 524 w 639"/>
                <a:gd name="T49" fmla="*/ 178 h 495"/>
                <a:gd name="T50" fmla="*/ 600 w 639"/>
                <a:gd name="T51" fmla="*/ 220 h 495"/>
                <a:gd name="T52" fmla="*/ 415 w 639"/>
                <a:gd name="T53" fmla="*/ 171 h 495"/>
                <a:gd name="T54" fmla="*/ 415 w 639"/>
                <a:gd name="T55" fmla="*/ 171 h 495"/>
                <a:gd name="T56" fmla="*/ 268 w 639"/>
                <a:gd name="T57" fmla="*/ 316 h 495"/>
                <a:gd name="T58" fmla="*/ 83 w 639"/>
                <a:gd name="T59" fmla="*/ 182 h 495"/>
                <a:gd name="T60" fmla="*/ 188 w 639"/>
                <a:gd name="T61" fmla="*/ 173 h 495"/>
                <a:gd name="T62" fmla="*/ 39 w 639"/>
                <a:gd name="T63" fmla="*/ 222 h 495"/>
                <a:gd name="T64" fmla="*/ 304 w 639"/>
                <a:gd name="T65" fmla="*/ 395 h 495"/>
                <a:gd name="T66" fmla="*/ 261 w 639"/>
                <a:gd name="T67" fmla="*/ 394 h 495"/>
                <a:gd name="T68" fmla="*/ 381 w 639"/>
                <a:gd name="T69" fmla="*/ 417 h 495"/>
                <a:gd name="T70" fmla="*/ 279 w 639"/>
                <a:gd name="T71" fmla="*/ 417 h 495"/>
                <a:gd name="T72" fmla="*/ 272 w 639"/>
                <a:gd name="T73" fmla="*/ 404 h 495"/>
                <a:gd name="T74" fmla="*/ 326 w 639"/>
                <a:gd name="T75" fmla="*/ 404 h 495"/>
                <a:gd name="T76" fmla="*/ 366 w 639"/>
                <a:gd name="T77" fmla="*/ 404 h 495"/>
                <a:gd name="T78" fmla="*/ 258 w 639"/>
                <a:gd name="T79" fmla="*/ 426 h 495"/>
                <a:gd name="T80" fmla="*/ 319 w 639"/>
                <a:gd name="T81" fmla="*/ 427 h 495"/>
                <a:gd name="T82" fmla="*/ 383 w 639"/>
                <a:gd name="T83" fmla="*/ 426 h 495"/>
                <a:gd name="T84" fmla="*/ 260 w 639"/>
                <a:gd name="T85" fmla="*/ 440 h 495"/>
                <a:gd name="T86" fmla="*/ 397 w 639"/>
                <a:gd name="T87" fmla="*/ 462 h 495"/>
                <a:gd name="T88" fmla="*/ 244 w 639"/>
                <a:gd name="T89" fmla="*/ 449 h 495"/>
                <a:gd name="T90" fmla="*/ 279 w 639"/>
                <a:gd name="T91" fmla="*/ 449 h 495"/>
                <a:gd name="T92" fmla="*/ 397 w 639"/>
                <a:gd name="T93" fmla="*/ 462 h 495"/>
                <a:gd name="T94" fmla="*/ 427 w 639"/>
                <a:gd name="T95" fmla="*/ 370 h 495"/>
                <a:gd name="T96" fmla="*/ 513 w 639"/>
                <a:gd name="T97" fmla="*/ 47 h 495"/>
                <a:gd name="T98" fmla="*/ 612 w 639"/>
                <a:gd name="T99" fmla="*/ 320 h 495"/>
                <a:gd name="T100" fmla="*/ 612 w 639"/>
                <a:gd name="T101" fmla="*/ 226 h 495"/>
                <a:gd name="T102" fmla="*/ 562 w 639"/>
                <a:gd name="T103" fmla="*/ 116 h 495"/>
                <a:gd name="T104" fmla="*/ 522 w 639"/>
                <a:gd name="T105" fmla="*/ 5 h 495"/>
                <a:gd name="T106" fmla="*/ 418 w 639"/>
                <a:gd name="T107" fmla="*/ 98 h 495"/>
                <a:gd name="T108" fmla="*/ 27 w 639"/>
                <a:gd name="T109" fmla="*/ 148 h 495"/>
                <a:gd name="T110" fmla="*/ 0 w 639"/>
                <a:gd name="T111" fmla="*/ 429 h 495"/>
                <a:gd name="T112" fmla="*/ 217 w 639"/>
                <a:gd name="T113" fmla="*/ 492 h 495"/>
                <a:gd name="T114" fmla="*/ 421 w 639"/>
                <a:gd name="T115" fmla="*/ 488 h 495"/>
                <a:gd name="T116" fmla="*/ 637 w 639"/>
                <a:gd name="T117" fmla="*/ 36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9" h="495">
                  <a:moveTo>
                    <a:pt x="627" y="424"/>
                  </a:moveTo>
                  <a:lnTo>
                    <a:pt x="627" y="424"/>
                  </a:lnTo>
                  <a:cubicBezTo>
                    <a:pt x="571" y="431"/>
                    <a:pt x="489" y="436"/>
                    <a:pt x="403" y="438"/>
                  </a:cubicBezTo>
                  <a:cubicBezTo>
                    <a:pt x="403" y="438"/>
                    <a:pt x="403" y="438"/>
                    <a:pt x="403" y="438"/>
                  </a:cubicBezTo>
                  <a:lnTo>
                    <a:pt x="397" y="420"/>
                  </a:lnTo>
                  <a:lnTo>
                    <a:pt x="389" y="397"/>
                  </a:lnTo>
                  <a:lnTo>
                    <a:pt x="383" y="383"/>
                  </a:lnTo>
                  <a:cubicBezTo>
                    <a:pt x="472" y="382"/>
                    <a:pt x="555" y="379"/>
                    <a:pt x="627" y="374"/>
                  </a:cubicBezTo>
                  <a:lnTo>
                    <a:pt x="627" y="424"/>
                  </a:lnTo>
                  <a:close/>
                  <a:moveTo>
                    <a:pt x="319" y="486"/>
                  </a:moveTo>
                  <a:lnTo>
                    <a:pt x="319" y="486"/>
                  </a:lnTo>
                  <a:cubicBezTo>
                    <a:pt x="286" y="485"/>
                    <a:pt x="256" y="485"/>
                    <a:pt x="227" y="485"/>
                  </a:cubicBezTo>
                  <a:cubicBezTo>
                    <a:pt x="229" y="480"/>
                    <a:pt x="230" y="476"/>
                    <a:pt x="232" y="471"/>
                  </a:cubicBezTo>
                  <a:cubicBezTo>
                    <a:pt x="233" y="471"/>
                    <a:pt x="234" y="471"/>
                    <a:pt x="234" y="471"/>
                  </a:cubicBezTo>
                  <a:cubicBezTo>
                    <a:pt x="261" y="472"/>
                    <a:pt x="287" y="472"/>
                    <a:pt x="313" y="472"/>
                  </a:cubicBezTo>
                  <a:cubicBezTo>
                    <a:pt x="315" y="472"/>
                    <a:pt x="317" y="472"/>
                    <a:pt x="319" y="472"/>
                  </a:cubicBezTo>
                  <a:cubicBezTo>
                    <a:pt x="347" y="472"/>
                    <a:pt x="375" y="472"/>
                    <a:pt x="402" y="471"/>
                  </a:cubicBezTo>
                  <a:cubicBezTo>
                    <a:pt x="403" y="471"/>
                    <a:pt x="404" y="471"/>
                    <a:pt x="405" y="471"/>
                  </a:cubicBezTo>
                  <a:cubicBezTo>
                    <a:pt x="407" y="476"/>
                    <a:pt x="409" y="480"/>
                    <a:pt x="410" y="485"/>
                  </a:cubicBezTo>
                  <a:cubicBezTo>
                    <a:pt x="383" y="485"/>
                    <a:pt x="353" y="486"/>
                    <a:pt x="319" y="486"/>
                  </a:cubicBezTo>
                  <a:close/>
                  <a:moveTo>
                    <a:pt x="11" y="374"/>
                  </a:moveTo>
                  <a:lnTo>
                    <a:pt x="11" y="374"/>
                  </a:lnTo>
                  <a:cubicBezTo>
                    <a:pt x="84" y="379"/>
                    <a:pt x="167" y="382"/>
                    <a:pt x="256" y="383"/>
                  </a:cubicBezTo>
                  <a:cubicBezTo>
                    <a:pt x="254" y="387"/>
                    <a:pt x="253" y="391"/>
                    <a:pt x="251" y="397"/>
                  </a:cubicBezTo>
                  <a:cubicBezTo>
                    <a:pt x="251" y="397"/>
                    <a:pt x="251" y="397"/>
                    <a:pt x="251" y="397"/>
                  </a:cubicBezTo>
                  <a:cubicBezTo>
                    <a:pt x="248" y="406"/>
                    <a:pt x="246" y="411"/>
                    <a:pt x="243" y="420"/>
                  </a:cubicBezTo>
                  <a:cubicBezTo>
                    <a:pt x="243" y="420"/>
                    <a:pt x="243" y="420"/>
                    <a:pt x="243" y="420"/>
                  </a:cubicBezTo>
                  <a:cubicBezTo>
                    <a:pt x="240" y="427"/>
                    <a:pt x="238" y="432"/>
                    <a:pt x="236" y="438"/>
                  </a:cubicBezTo>
                  <a:cubicBezTo>
                    <a:pt x="236" y="438"/>
                    <a:pt x="235" y="438"/>
                    <a:pt x="235" y="438"/>
                  </a:cubicBezTo>
                  <a:cubicBezTo>
                    <a:pt x="155" y="436"/>
                    <a:pt x="70" y="430"/>
                    <a:pt x="11" y="424"/>
                  </a:cubicBezTo>
                  <a:lnTo>
                    <a:pt x="11" y="374"/>
                  </a:lnTo>
                  <a:close/>
                  <a:moveTo>
                    <a:pt x="39" y="324"/>
                  </a:moveTo>
                  <a:lnTo>
                    <a:pt x="39" y="324"/>
                  </a:lnTo>
                  <a:cubicBezTo>
                    <a:pt x="102" y="325"/>
                    <a:pt x="177" y="326"/>
                    <a:pt x="257" y="326"/>
                  </a:cubicBezTo>
                  <a:lnTo>
                    <a:pt x="257" y="371"/>
                  </a:lnTo>
                  <a:cubicBezTo>
                    <a:pt x="179" y="370"/>
                    <a:pt x="105" y="368"/>
                    <a:pt x="39" y="364"/>
                  </a:cubicBezTo>
                  <a:lnTo>
                    <a:pt x="39" y="324"/>
                  </a:lnTo>
                  <a:close/>
                  <a:moveTo>
                    <a:pt x="39" y="153"/>
                  </a:moveTo>
                  <a:lnTo>
                    <a:pt x="39" y="153"/>
                  </a:lnTo>
                  <a:cubicBezTo>
                    <a:pt x="116" y="142"/>
                    <a:pt x="215" y="135"/>
                    <a:pt x="321" y="135"/>
                  </a:cubicBezTo>
                  <a:cubicBezTo>
                    <a:pt x="354" y="135"/>
                    <a:pt x="387" y="136"/>
                    <a:pt x="418" y="137"/>
                  </a:cubicBezTo>
                  <a:lnTo>
                    <a:pt x="418" y="160"/>
                  </a:lnTo>
                  <a:cubicBezTo>
                    <a:pt x="417" y="159"/>
                    <a:pt x="416" y="159"/>
                    <a:pt x="414" y="159"/>
                  </a:cubicBezTo>
                  <a:cubicBezTo>
                    <a:pt x="409" y="159"/>
                    <a:pt x="404" y="159"/>
                    <a:pt x="399" y="159"/>
                  </a:cubicBezTo>
                  <a:cubicBezTo>
                    <a:pt x="391" y="159"/>
                    <a:pt x="382" y="158"/>
                    <a:pt x="373" y="158"/>
                  </a:cubicBezTo>
                  <a:cubicBezTo>
                    <a:pt x="369" y="158"/>
                    <a:pt x="365" y="158"/>
                    <a:pt x="361" y="158"/>
                  </a:cubicBezTo>
                  <a:cubicBezTo>
                    <a:pt x="348" y="158"/>
                    <a:pt x="334" y="158"/>
                    <a:pt x="321" y="158"/>
                  </a:cubicBezTo>
                  <a:cubicBezTo>
                    <a:pt x="308" y="158"/>
                    <a:pt x="295" y="158"/>
                    <a:pt x="281" y="158"/>
                  </a:cubicBezTo>
                  <a:cubicBezTo>
                    <a:pt x="277" y="158"/>
                    <a:pt x="273" y="158"/>
                    <a:pt x="269" y="158"/>
                  </a:cubicBezTo>
                  <a:cubicBezTo>
                    <a:pt x="260" y="158"/>
                    <a:pt x="251" y="159"/>
                    <a:pt x="242" y="159"/>
                  </a:cubicBezTo>
                  <a:cubicBezTo>
                    <a:pt x="237" y="159"/>
                    <a:pt x="232" y="159"/>
                    <a:pt x="227" y="159"/>
                  </a:cubicBezTo>
                  <a:cubicBezTo>
                    <a:pt x="219" y="160"/>
                    <a:pt x="212" y="160"/>
                    <a:pt x="204" y="160"/>
                  </a:cubicBezTo>
                  <a:cubicBezTo>
                    <a:pt x="199" y="161"/>
                    <a:pt x="193" y="161"/>
                    <a:pt x="188" y="161"/>
                  </a:cubicBezTo>
                  <a:cubicBezTo>
                    <a:pt x="181" y="162"/>
                    <a:pt x="174" y="162"/>
                    <a:pt x="167" y="162"/>
                  </a:cubicBezTo>
                  <a:cubicBezTo>
                    <a:pt x="162" y="163"/>
                    <a:pt x="156" y="163"/>
                    <a:pt x="151" y="164"/>
                  </a:cubicBezTo>
                  <a:cubicBezTo>
                    <a:pt x="145" y="164"/>
                    <a:pt x="138" y="164"/>
                    <a:pt x="132" y="165"/>
                  </a:cubicBezTo>
                  <a:cubicBezTo>
                    <a:pt x="126" y="165"/>
                    <a:pt x="121" y="166"/>
                    <a:pt x="116" y="166"/>
                  </a:cubicBezTo>
                  <a:cubicBezTo>
                    <a:pt x="110" y="167"/>
                    <a:pt x="104" y="168"/>
                    <a:pt x="98" y="168"/>
                  </a:cubicBezTo>
                  <a:cubicBezTo>
                    <a:pt x="93" y="169"/>
                    <a:pt x="88" y="169"/>
                    <a:pt x="83" y="170"/>
                  </a:cubicBezTo>
                  <a:cubicBezTo>
                    <a:pt x="77" y="171"/>
                    <a:pt x="71" y="171"/>
                    <a:pt x="66" y="172"/>
                  </a:cubicBezTo>
                  <a:cubicBezTo>
                    <a:pt x="61" y="173"/>
                    <a:pt x="56" y="173"/>
                    <a:pt x="52" y="174"/>
                  </a:cubicBezTo>
                  <a:cubicBezTo>
                    <a:pt x="48" y="174"/>
                    <a:pt x="43" y="175"/>
                    <a:pt x="39" y="176"/>
                  </a:cubicBezTo>
                  <a:lnTo>
                    <a:pt x="39" y="153"/>
                  </a:lnTo>
                  <a:close/>
                  <a:moveTo>
                    <a:pt x="88" y="122"/>
                  </a:moveTo>
                  <a:lnTo>
                    <a:pt x="88" y="122"/>
                  </a:lnTo>
                  <a:cubicBezTo>
                    <a:pt x="151" y="113"/>
                    <a:pt x="233" y="108"/>
                    <a:pt x="320" y="108"/>
                  </a:cubicBezTo>
                  <a:cubicBezTo>
                    <a:pt x="354" y="108"/>
                    <a:pt x="387" y="109"/>
                    <a:pt x="418" y="110"/>
                  </a:cubicBezTo>
                  <a:lnTo>
                    <a:pt x="418" y="125"/>
                  </a:lnTo>
                  <a:cubicBezTo>
                    <a:pt x="387" y="124"/>
                    <a:pt x="354" y="123"/>
                    <a:pt x="321" y="123"/>
                  </a:cubicBezTo>
                  <a:cubicBezTo>
                    <a:pt x="237" y="123"/>
                    <a:pt x="156" y="127"/>
                    <a:pt x="88" y="135"/>
                  </a:cubicBezTo>
                  <a:lnTo>
                    <a:pt x="88" y="122"/>
                  </a:lnTo>
                  <a:close/>
                  <a:moveTo>
                    <a:pt x="550" y="121"/>
                  </a:moveTo>
                  <a:lnTo>
                    <a:pt x="550" y="121"/>
                  </a:lnTo>
                  <a:lnTo>
                    <a:pt x="550" y="134"/>
                  </a:lnTo>
                  <a:cubicBezTo>
                    <a:pt x="512" y="130"/>
                    <a:pt x="471" y="127"/>
                    <a:pt x="427" y="126"/>
                  </a:cubicBezTo>
                  <a:lnTo>
                    <a:pt x="427" y="111"/>
                  </a:lnTo>
                  <a:cubicBezTo>
                    <a:pt x="472" y="113"/>
                    <a:pt x="514" y="117"/>
                    <a:pt x="550" y="121"/>
                  </a:cubicBezTo>
                  <a:close/>
                  <a:moveTo>
                    <a:pt x="600" y="175"/>
                  </a:moveTo>
                  <a:lnTo>
                    <a:pt x="600" y="175"/>
                  </a:lnTo>
                  <a:cubicBezTo>
                    <a:pt x="596" y="174"/>
                    <a:pt x="591" y="174"/>
                    <a:pt x="587" y="173"/>
                  </a:cubicBezTo>
                  <a:cubicBezTo>
                    <a:pt x="583" y="173"/>
                    <a:pt x="578" y="172"/>
                    <a:pt x="574" y="172"/>
                  </a:cubicBezTo>
                  <a:cubicBezTo>
                    <a:pt x="568" y="171"/>
                    <a:pt x="562" y="170"/>
                    <a:pt x="556" y="169"/>
                  </a:cubicBezTo>
                  <a:cubicBezTo>
                    <a:pt x="551" y="169"/>
                    <a:pt x="547" y="168"/>
                    <a:pt x="542" y="168"/>
                  </a:cubicBezTo>
                  <a:cubicBezTo>
                    <a:pt x="536" y="167"/>
                    <a:pt x="529" y="167"/>
                    <a:pt x="523" y="166"/>
                  </a:cubicBezTo>
                  <a:cubicBezTo>
                    <a:pt x="518" y="166"/>
                    <a:pt x="513" y="165"/>
                    <a:pt x="508" y="165"/>
                  </a:cubicBezTo>
                  <a:cubicBezTo>
                    <a:pt x="502" y="164"/>
                    <a:pt x="495" y="164"/>
                    <a:pt x="488" y="163"/>
                  </a:cubicBezTo>
                  <a:cubicBezTo>
                    <a:pt x="483" y="163"/>
                    <a:pt x="478" y="163"/>
                    <a:pt x="473" y="162"/>
                  </a:cubicBezTo>
                  <a:cubicBezTo>
                    <a:pt x="466" y="162"/>
                    <a:pt x="459" y="161"/>
                    <a:pt x="452" y="161"/>
                  </a:cubicBezTo>
                  <a:cubicBezTo>
                    <a:pt x="447" y="161"/>
                    <a:pt x="442" y="160"/>
                    <a:pt x="437" y="160"/>
                  </a:cubicBezTo>
                  <a:cubicBezTo>
                    <a:pt x="434" y="160"/>
                    <a:pt x="430" y="160"/>
                    <a:pt x="427" y="160"/>
                  </a:cubicBezTo>
                  <a:lnTo>
                    <a:pt x="427" y="138"/>
                  </a:lnTo>
                  <a:cubicBezTo>
                    <a:pt x="491" y="140"/>
                    <a:pt x="551" y="145"/>
                    <a:pt x="600" y="153"/>
                  </a:cubicBezTo>
                  <a:lnTo>
                    <a:pt x="600" y="175"/>
                  </a:lnTo>
                  <a:close/>
                  <a:moveTo>
                    <a:pt x="382" y="355"/>
                  </a:moveTo>
                  <a:lnTo>
                    <a:pt x="382" y="355"/>
                  </a:lnTo>
                  <a:lnTo>
                    <a:pt x="382" y="326"/>
                  </a:lnTo>
                  <a:cubicBezTo>
                    <a:pt x="394" y="326"/>
                    <a:pt x="406" y="326"/>
                    <a:pt x="418" y="326"/>
                  </a:cubicBezTo>
                  <a:lnTo>
                    <a:pt x="418" y="370"/>
                  </a:lnTo>
                  <a:cubicBezTo>
                    <a:pt x="406" y="371"/>
                    <a:pt x="394" y="371"/>
                    <a:pt x="382" y="371"/>
                  </a:cubicBezTo>
                  <a:lnTo>
                    <a:pt x="382" y="355"/>
                  </a:lnTo>
                  <a:close/>
                  <a:moveTo>
                    <a:pt x="268" y="325"/>
                  </a:moveTo>
                  <a:lnTo>
                    <a:pt x="268" y="325"/>
                  </a:lnTo>
                  <a:lnTo>
                    <a:pt x="370" y="325"/>
                  </a:lnTo>
                  <a:lnTo>
                    <a:pt x="370" y="355"/>
                  </a:lnTo>
                  <a:lnTo>
                    <a:pt x="370" y="371"/>
                  </a:lnTo>
                  <a:cubicBezTo>
                    <a:pt x="353" y="371"/>
                    <a:pt x="336" y="371"/>
                    <a:pt x="319" y="371"/>
                  </a:cubicBezTo>
                  <a:cubicBezTo>
                    <a:pt x="302" y="371"/>
                    <a:pt x="285" y="371"/>
                    <a:pt x="268" y="371"/>
                  </a:cubicBezTo>
                  <a:lnTo>
                    <a:pt x="268" y="325"/>
                  </a:lnTo>
                  <a:close/>
                  <a:moveTo>
                    <a:pt x="39" y="277"/>
                  </a:moveTo>
                  <a:lnTo>
                    <a:pt x="39" y="277"/>
                  </a:lnTo>
                  <a:cubicBezTo>
                    <a:pt x="103" y="275"/>
                    <a:pt x="178" y="273"/>
                    <a:pt x="257" y="273"/>
                  </a:cubicBezTo>
                  <a:lnTo>
                    <a:pt x="257" y="317"/>
                  </a:lnTo>
                  <a:cubicBezTo>
                    <a:pt x="177" y="317"/>
                    <a:pt x="102" y="316"/>
                    <a:pt x="39" y="315"/>
                  </a:cubicBezTo>
                  <a:lnTo>
                    <a:pt x="39" y="277"/>
                  </a:lnTo>
                  <a:close/>
                  <a:moveTo>
                    <a:pt x="39" y="231"/>
                  </a:moveTo>
                  <a:lnTo>
                    <a:pt x="39" y="231"/>
                  </a:lnTo>
                  <a:cubicBezTo>
                    <a:pt x="101" y="225"/>
                    <a:pt x="176" y="221"/>
                    <a:pt x="257" y="220"/>
                  </a:cubicBezTo>
                  <a:lnTo>
                    <a:pt x="257" y="264"/>
                  </a:lnTo>
                  <a:cubicBezTo>
                    <a:pt x="178" y="264"/>
                    <a:pt x="103" y="266"/>
                    <a:pt x="39" y="268"/>
                  </a:cubicBezTo>
                  <a:lnTo>
                    <a:pt x="39" y="231"/>
                  </a:lnTo>
                  <a:close/>
                  <a:moveTo>
                    <a:pt x="427" y="273"/>
                  </a:moveTo>
                  <a:lnTo>
                    <a:pt x="427" y="273"/>
                  </a:lnTo>
                  <a:cubicBezTo>
                    <a:pt x="489" y="274"/>
                    <a:pt x="548" y="275"/>
                    <a:pt x="600" y="276"/>
                  </a:cubicBezTo>
                  <a:lnTo>
                    <a:pt x="600" y="315"/>
                  </a:lnTo>
                  <a:cubicBezTo>
                    <a:pt x="549" y="316"/>
                    <a:pt x="490" y="317"/>
                    <a:pt x="427" y="317"/>
                  </a:cubicBezTo>
                  <a:lnTo>
                    <a:pt x="427" y="273"/>
                  </a:lnTo>
                  <a:close/>
                  <a:moveTo>
                    <a:pt x="382" y="273"/>
                  </a:moveTo>
                  <a:lnTo>
                    <a:pt x="382" y="273"/>
                  </a:lnTo>
                  <a:cubicBezTo>
                    <a:pt x="394" y="273"/>
                    <a:pt x="406" y="273"/>
                    <a:pt x="418" y="273"/>
                  </a:cubicBezTo>
                  <a:lnTo>
                    <a:pt x="418" y="317"/>
                  </a:lnTo>
                  <a:cubicBezTo>
                    <a:pt x="406" y="317"/>
                    <a:pt x="394" y="317"/>
                    <a:pt x="382" y="317"/>
                  </a:cubicBezTo>
                  <a:lnTo>
                    <a:pt x="382" y="273"/>
                  </a:lnTo>
                  <a:close/>
                  <a:moveTo>
                    <a:pt x="418" y="264"/>
                  </a:moveTo>
                  <a:lnTo>
                    <a:pt x="418" y="264"/>
                  </a:lnTo>
                  <a:cubicBezTo>
                    <a:pt x="406" y="264"/>
                    <a:pt x="394" y="264"/>
                    <a:pt x="382" y="264"/>
                  </a:cubicBezTo>
                  <a:lnTo>
                    <a:pt x="382" y="220"/>
                  </a:lnTo>
                  <a:cubicBezTo>
                    <a:pt x="394" y="220"/>
                    <a:pt x="406" y="220"/>
                    <a:pt x="418" y="220"/>
                  </a:cubicBezTo>
                  <a:lnTo>
                    <a:pt x="418" y="264"/>
                  </a:lnTo>
                  <a:close/>
                  <a:moveTo>
                    <a:pt x="600" y="267"/>
                  </a:moveTo>
                  <a:lnTo>
                    <a:pt x="600" y="267"/>
                  </a:lnTo>
                  <a:cubicBezTo>
                    <a:pt x="548" y="266"/>
                    <a:pt x="489" y="265"/>
                    <a:pt x="427" y="264"/>
                  </a:cubicBezTo>
                  <a:lnTo>
                    <a:pt x="427" y="221"/>
                  </a:lnTo>
                  <a:cubicBezTo>
                    <a:pt x="490" y="222"/>
                    <a:pt x="549" y="225"/>
                    <a:pt x="600" y="229"/>
                  </a:cubicBezTo>
                  <a:lnTo>
                    <a:pt x="600" y="267"/>
                  </a:lnTo>
                  <a:close/>
                  <a:moveTo>
                    <a:pt x="453" y="173"/>
                  </a:moveTo>
                  <a:lnTo>
                    <a:pt x="453" y="173"/>
                  </a:lnTo>
                  <a:cubicBezTo>
                    <a:pt x="460" y="173"/>
                    <a:pt x="466" y="174"/>
                    <a:pt x="473" y="174"/>
                  </a:cubicBezTo>
                  <a:cubicBezTo>
                    <a:pt x="478" y="175"/>
                    <a:pt x="484" y="175"/>
                    <a:pt x="489" y="175"/>
                  </a:cubicBezTo>
                  <a:cubicBezTo>
                    <a:pt x="496" y="176"/>
                    <a:pt x="502" y="176"/>
                    <a:pt x="508" y="177"/>
                  </a:cubicBezTo>
                  <a:cubicBezTo>
                    <a:pt x="513" y="177"/>
                    <a:pt x="519" y="178"/>
                    <a:pt x="524" y="178"/>
                  </a:cubicBezTo>
                  <a:cubicBezTo>
                    <a:pt x="530" y="179"/>
                    <a:pt x="536" y="179"/>
                    <a:pt x="541" y="180"/>
                  </a:cubicBezTo>
                  <a:cubicBezTo>
                    <a:pt x="546" y="180"/>
                    <a:pt x="552" y="181"/>
                    <a:pt x="557" y="182"/>
                  </a:cubicBezTo>
                  <a:cubicBezTo>
                    <a:pt x="562" y="182"/>
                    <a:pt x="568" y="183"/>
                    <a:pt x="573" y="183"/>
                  </a:cubicBezTo>
                  <a:cubicBezTo>
                    <a:pt x="578" y="184"/>
                    <a:pt x="583" y="185"/>
                    <a:pt x="588" y="186"/>
                  </a:cubicBezTo>
                  <a:cubicBezTo>
                    <a:pt x="592" y="186"/>
                    <a:pt x="596" y="187"/>
                    <a:pt x="600" y="187"/>
                  </a:cubicBezTo>
                  <a:lnTo>
                    <a:pt x="600" y="220"/>
                  </a:lnTo>
                  <a:cubicBezTo>
                    <a:pt x="549" y="216"/>
                    <a:pt x="490" y="213"/>
                    <a:pt x="427" y="212"/>
                  </a:cubicBezTo>
                  <a:lnTo>
                    <a:pt x="427" y="172"/>
                  </a:lnTo>
                  <a:cubicBezTo>
                    <a:pt x="430" y="172"/>
                    <a:pt x="433" y="172"/>
                    <a:pt x="436" y="172"/>
                  </a:cubicBezTo>
                  <a:cubicBezTo>
                    <a:pt x="442" y="172"/>
                    <a:pt x="447" y="173"/>
                    <a:pt x="453" y="173"/>
                  </a:cubicBezTo>
                  <a:close/>
                  <a:moveTo>
                    <a:pt x="415" y="171"/>
                  </a:moveTo>
                  <a:lnTo>
                    <a:pt x="415" y="171"/>
                  </a:lnTo>
                  <a:cubicBezTo>
                    <a:pt x="416" y="171"/>
                    <a:pt x="417" y="171"/>
                    <a:pt x="418" y="171"/>
                  </a:cubicBezTo>
                  <a:lnTo>
                    <a:pt x="418" y="211"/>
                  </a:lnTo>
                  <a:cubicBezTo>
                    <a:pt x="406" y="211"/>
                    <a:pt x="394" y="211"/>
                    <a:pt x="382" y="211"/>
                  </a:cubicBezTo>
                  <a:lnTo>
                    <a:pt x="382" y="170"/>
                  </a:lnTo>
                  <a:cubicBezTo>
                    <a:pt x="387" y="170"/>
                    <a:pt x="393" y="171"/>
                    <a:pt x="399" y="171"/>
                  </a:cubicBezTo>
                  <a:cubicBezTo>
                    <a:pt x="404" y="171"/>
                    <a:pt x="409" y="171"/>
                    <a:pt x="415" y="171"/>
                  </a:cubicBezTo>
                  <a:close/>
                  <a:moveTo>
                    <a:pt x="321" y="170"/>
                  </a:moveTo>
                  <a:lnTo>
                    <a:pt x="321" y="170"/>
                  </a:lnTo>
                  <a:cubicBezTo>
                    <a:pt x="334" y="170"/>
                    <a:pt x="347" y="170"/>
                    <a:pt x="360" y="170"/>
                  </a:cubicBezTo>
                  <a:cubicBezTo>
                    <a:pt x="364" y="170"/>
                    <a:pt x="367" y="170"/>
                    <a:pt x="370" y="170"/>
                  </a:cubicBezTo>
                  <a:lnTo>
                    <a:pt x="370" y="316"/>
                  </a:lnTo>
                  <a:lnTo>
                    <a:pt x="268" y="316"/>
                  </a:lnTo>
                  <a:lnTo>
                    <a:pt x="268" y="170"/>
                  </a:lnTo>
                  <a:cubicBezTo>
                    <a:pt x="273" y="170"/>
                    <a:pt x="277" y="170"/>
                    <a:pt x="281" y="170"/>
                  </a:cubicBezTo>
                  <a:cubicBezTo>
                    <a:pt x="295" y="170"/>
                    <a:pt x="308" y="170"/>
                    <a:pt x="321" y="170"/>
                  </a:cubicBezTo>
                  <a:close/>
                  <a:moveTo>
                    <a:pt x="66" y="184"/>
                  </a:moveTo>
                  <a:lnTo>
                    <a:pt x="66" y="184"/>
                  </a:lnTo>
                  <a:cubicBezTo>
                    <a:pt x="72" y="183"/>
                    <a:pt x="78" y="183"/>
                    <a:pt x="83" y="182"/>
                  </a:cubicBezTo>
                  <a:cubicBezTo>
                    <a:pt x="88" y="181"/>
                    <a:pt x="93" y="181"/>
                    <a:pt x="98" y="180"/>
                  </a:cubicBezTo>
                  <a:cubicBezTo>
                    <a:pt x="104" y="180"/>
                    <a:pt x="110" y="179"/>
                    <a:pt x="116" y="178"/>
                  </a:cubicBezTo>
                  <a:cubicBezTo>
                    <a:pt x="122" y="178"/>
                    <a:pt x="127" y="177"/>
                    <a:pt x="132" y="177"/>
                  </a:cubicBezTo>
                  <a:cubicBezTo>
                    <a:pt x="138" y="176"/>
                    <a:pt x="145" y="176"/>
                    <a:pt x="151" y="176"/>
                  </a:cubicBezTo>
                  <a:cubicBezTo>
                    <a:pt x="157" y="175"/>
                    <a:pt x="162" y="175"/>
                    <a:pt x="168" y="174"/>
                  </a:cubicBezTo>
                  <a:cubicBezTo>
                    <a:pt x="174" y="174"/>
                    <a:pt x="181" y="174"/>
                    <a:pt x="188" y="173"/>
                  </a:cubicBezTo>
                  <a:cubicBezTo>
                    <a:pt x="194" y="173"/>
                    <a:pt x="199" y="173"/>
                    <a:pt x="204" y="172"/>
                  </a:cubicBezTo>
                  <a:cubicBezTo>
                    <a:pt x="212" y="172"/>
                    <a:pt x="219" y="172"/>
                    <a:pt x="226" y="171"/>
                  </a:cubicBezTo>
                  <a:cubicBezTo>
                    <a:pt x="232" y="171"/>
                    <a:pt x="237" y="171"/>
                    <a:pt x="242" y="171"/>
                  </a:cubicBezTo>
                  <a:cubicBezTo>
                    <a:pt x="247" y="171"/>
                    <a:pt x="252" y="171"/>
                    <a:pt x="257" y="170"/>
                  </a:cubicBezTo>
                  <a:lnTo>
                    <a:pt x="257" y="211"/>
                  </a:lnTo>
                  <a:cubicBezTo>
                    <a:pt x="176" y="212"/>
                    <a:pt x="101" y="216"/>
                    <a:pt x="39" y="222"/>
                  </a:cubicBezTo>
                  <a:lnTo>
                    <a:pt x="39" y="188"/>
                  </a:lnTo>
                  <a:cubicBezTo>
                    <a:pt x="43" y="187"/>
                    <a:pt x="48" y="186"/>
                    <a:pt x="52" y="186"/>
                  </a:cubicBezTo>
                  <a:cubicBezTo>
                    <a:pt x="57" y="185"/>
                    <a:pt x="62" y="185"/>
                    <a:pt x="66" y="184"/>
                  </a:cubicBezTo>
                  <a:close/>
                  <a:moveTo>
                    <a:pt x="319" y="395"/>
                  </a:moveTo>
                  <a:lnTo>
                    <a:pt x="319" y="395"/>
                  </a:lnTo>
                  <a:cubicBezTo>
                    <a:pt x="314" y="395"/>
                    <a:pt x="309" y="395"/>
                    <a:pt x="304" y="395"/>
                  </a:cubicBezTo>
                  <a:cubicBezTo>
                    <a:pt x="303" y="395"/>
                    <a:pt x="301" y="395"/>
                    <a:pt x="300" y="395"/>
                  </a:cubicBezTo>
                  <a:cubicBezTo>
                    <a:pt x="296" y="395"/>
                    <a:pt x="293" y="395"/>
                    <a:pt x="289" y="395"/>
                  </a:cubicBezTo>
                  <a:cubicBezTo>
                    <a:pt x="287" y="395"/>
                    <a:pt x="285" y="395"/>
                    <a:pt x="282" y="395"/>
                  </a:cubicBezTo>
                  <a:cubicBezTo>
                    <a:pt x="280" y="395"/>
                    <a:pt x="277" y="395"/>
                    <a:pt x="274" y="395"/>
                  </a:cubicBezTo>
                  <a:cubicBezTo>
                    <a:pt x="271" y="395"/>
                    <a:pt x="269" y="395"/>
                    <a:pt x="266" y="395"/>
                  </a:cubicBezTo>
                  <a:cubicBezTo>
                    <a:pt x="265" y="394"/>
                    <a:pt x="263" y="394"/>
                    <a:pt x="261" y="394"/>
                  </a:cubicBezTo>
                  <a:cubicBezTo>
                    <a:pt x="263" y="390"/>
                    <a:pt x="264" y="387"/>
                    <a:pt x="265" y="383"/>
                  </a:cubicBezTo>
                  <a:cubicBezTo>
                    <a:pt x="283" y="383"/>
                    <a:pt x="301" y="383"/>
                    <a:pt x="319" y="383"/>
                  </a:cubicBezTo>
                  <a:cubicBezTo>
                    <a:pt x="338" y="383"/>
                    <a:pt x="356" y="383"/>
                    <a:pt x="374" y="383"/>
                  </a:cubicBezTo>
                  <a:lnTo>
                    <a:pt x="378" y="395"/>
                  </a:lnTo>
                  <a:cubicBezTo>
                    <a:pt x="360" y="395"/>
                    <a:pt x="338" y="395"/>
                    <a:pt x="319" y="395"/>
                  </a:cubicBezTo>
                  <a:close/>
                  <a:moveTo>
                    <a:pt x="381" y="417"/>
                  </a:moveTo>
                  <a:lnTo>
                    <a:pt x="381" y="417"/>
                  </a:lnTo>
                  <a:cubicBezTo>
                    <a:pt x="359" y="418"/>
                    <a:pt x="337" y="418"/>
                    <a:pt x="319" y="418"/>
                  </a:cubicBezTo>
                  <a:cubicBezTo>
                    <a:pt x="314" y="418"/>
                    <a:pt x="308" y="418"/>
                    <a:pt x="302" y="418"/>
                  </a:cubicBezTo>
                  <a:cubicBezTo>
                    <a:pt x="301" y="418"/>
                    <a:pt x="300" y="418"/>
                    <a:pt x="299" y="418"/>
                  </a:cubicBezTo>
                  <a:cubicBezTo>
                    <a:pt x="295" y="418"/>
                    <a:pt x="290" y="418"/>
                    <a:pt x="285" y="417"/>
                  </a:cubicBezTo>
                  <a:cubicBezTo>
                    <a:pt x="283" y="417"/>
                    <a:pt x="281" y="417"/>
                    <a:pt x="279" y="417"/>
                  </a:cubicBezTo>
                  <a:cubicBezTo>
                    <a:pt x="275" y="417"/>
                    <a:pt x="271" y="417"/>
                    <a:pt x="268" y="417"/>
                  </a:cubicBezTo>
                  <a:cubicBezTo>
                    <a:pt x="265" y="417"/>
                    <a:pt x="263" y="417"/>
                    <a:pt x="261" y="417"/>
                  </a:cubicBezTo>
                  <a:cubicBezTo>
                    <a:pt x="258" y="417"/>
                    <a:pt x="256" y="417"/>
                    <a:pt x="254" y="417"/>
                  </a:cubicBezTo>
                  <a:cubicBezTo>
                    <a:pt x="255" y="412"/>
                    <a:pt x="257" y="408"/>
                    <a:pt x="258" y="403"/>
                  </a:cubicBezTo>
                  <a:cubicBezTo>
                    <a:pt x="261" y="403"/>
                    <a:pt x="264" y="403"/>
                    <a:pt x="266" y="404"/>
                  </a:cubicBezTo>
                  <a:cubicBezTo>
                    <a:pt x="268" y="404"/>
                    <a:pt x="270" y="404"/>
                    <a:pt x="272" y="404"/>
                  </a:cubicBezTo>
                  <a:cubicBezTo>
                    <a:pt x="276" y="404"/>
                    <a:pt x="279" y="404"/>
                    <a:pt x="282" y="404"/>
                  </a:cubicBezTo>
                  <a:cubicBezTo>
                    <a:pt x="284" y="404"/>
                    <a:pt x="286" y="404"/>
                    <a:pt x="288" y="404"/>
                  </a:cubicBezTo>
                  <a:cubicBezTo>
                    <a:pt x="292" y="404"/>
                    <a:pt x="295" y="404"/>
                    <a:pt x="299" y="404"/>
                  </a:cubicBezTo>
                  <a:cubicBezTo>
                    <a:pt x="300" y="404"/>
                    <a:pt x="302" y="404"/>
                    <a:pt x="304" y="404"/>
                  </a:cubicBezTo>
                  <a:cubicBezTo>
                    <a:pt x="309" y="404"/>
                    <a:pt x="314" y="404"/>
                    <a:pt x="319" y="404"/>
                  </a:cubicBezTo>
                  <a:cubicBezTo>
                    <a:pt x="321" y="404"/>
                    <a:pt x="324" y="404"/>
                    <a:pt x="326" y="404"/>
                  </a:cubicBezTo>
                  <a:cubicBezTo>
                    <a:pt x="328" y="404"/>
                    <a:pt x="330" y="404"/>
                    <a:pt x="331" y="404"/>
                  </a:cubicBezTo>
                  <a:cubicBezTo>
                    <a:pt x="333" y="404"/>
                    <a:pt x="335" y="404"/>
                    <a:pt x="337" y="404"/>
                  </a:cubicBezTo>
                  <a:cubicBezTo>
                    <a:pt x="341" y="404"/>
                    <a:pt x="345" y="404"/>
                    <a:pt x="348" y="404"/>
                  </a:cubicBezTo>
                  <a:cubicBezTo>
                    <a:pt x="350" y="404"/>
                    <a:pt x="351" y="404"/>
                    <a:pt x="352" y="404"/>
                  </a:cubicBezTo>
                  <a:cubicBezTo>
                    <a:pt x="357" y="404"/>
                    <a:pt x="362" y="404"/>
                    <a:pt x="366" y="404"/>
                  </a:cubicBezTo>
                  <a:lnTo>
                    <a:pt x="366" y="404"/>
                  </a:lnTo>
                  <a:cubicBezTo>
                    <a:pt x="372" y="404"/>
                    <a:pt x="377" y="404"/>
                    <a:pt x="381" y="404"/>
                  </a:cubicBezTo>
                  <a:lnTo>
                    <a:pt x="386" y="417"/>
                  </a:lnTo>
                  <a:cubicBezTo>
                    <a:pt x="384" y="417"/>
                    <a:pt x="383" y="417"/>
                    <a:pt x="381" y="417"/>
                  </a:cubicBezTo>
                  <a:close/>
                  <a:moveTo>
                    <a:pt x="250" y="426"/>
                  </a:moveTo>
                  <a:lnTo>
                    <a:pt x="250" y="426"/>
                  </a:lnTo>
                  <a:cubicBezTo>
                    <a:pt x="253" y="426"/>
                    <a:pt x="255" y="426"/>
                    <a:pt x="258" y="426"/>
                  </a:cubicBezTo>
                  <a:cubicBezTo>
                    <a:pt x="261" y="426"/>
                    <a:pt x="263" y="426"/>
                    <a:pt x="266" y="426"/>
                  </a:cubicBezTo>
                  <a:cubicBezTo>
                    <a:pt x="271" y="426"/>
                    <a:pt x="275" y="426"/>
                    <a:pt x="279" y="426"/>
                  </a:cubicBezTo>
                  <a:cubicBezTo>
                    <a:pt x="281" y="426"/>
                    <a:pt x="282" y="426"/>
                    <a:pt x="284" y="426"/>
                  </a:cubicBezTo>
                  <a:cubicBezTo>
                    <a:pt x="290" y="427"/>
                    <a:pt x="296" y="427"/>
                    <a:pt x="301" y="427"/>
                  </a:cubicBezTo>
                  <a:cubicBezTo>
                    <a:pt x="301" y="427"/>
                    <a:pt x="302" y="427"/>
                    <a:pt x="302" y="427"/>
                  </a:cubicBezTo>
                  <a:cubicBezTo>
                    <a:pt x="308" y="427"/>
                    <a:pt x="314" y="427"/>
                    <a:pt x="319" y="427"/>
                  </a:cubicBezTo>
                  <a:cubicBezTo>
                    <a:pt x="321" y="427"/>
                    <a:pt x="323" y="427"/>
                    <a:pt x="325" y="427"/>
                  </a:cubicBezTo>
                  <a:cubicBezTo>
                    <a:pt x="326" y="427"/>
                    <a:pt x="327" y="427"/>
                    <a:pt x="328" y="427"/>
                  </a:cubicBezTo>
                  <a:cubicBezTo>
                    <a:pt x="332" y="427"/>
                    <a:pt x="336" y="427"/>
                    <a:pt x="341" y="427"/>
                  </a:cubicBezTo>
                  <a:cubicBezTo>
                    <a:pt x="341" y="427"/>
                    <a:pt x="341" y="427"/>
                    <a:pt x="341" y="427"/>
                  </a:cubicBezTo>
                  <a:cubicBezTo>
                    <a:pt x="352" y="427"/>
                    <a:pt x="363" y="426"/>
                    <a:pt x="374" y="426"/>
                  </a:cubicBezTo>
                  <a:cubicBezTo>
                    <a:pt x="377" y="426"/>
                    <a:pt x="380" y="426"/>
                    <a:pt x="383" y="426"/>
                  </a:cubicBezTo>
                  <a:cubicBezTo>
                    <a:pt x="385" y="426"/>
                    <a:pt x="387" y="426"/>
                    <a:pt x="389" y="426"/>
                  </a:cubicBezTo>
                  <a:lnTo>
                    <a:pt x="394" y="440"/>
                  </a:lnTo>
                  <a:cubicBezTo>
                    <a:pt x="376" y="440"/>
                    <a:pt x="343" y="440"/>
                    <a:pt x="319" y="440"/>
                  </a:cubicBezTo>
                  <a:cubicBezTo>
                    <a:pt x="306" y="440"/>
                    <a:pt x="289" y="440"/>
                    <a:pt x="271" y="440"/>
                  </a:cubicBezTo>
                  <a:lnTo>
                    <a:pt x="270" y="440"/>
                  </a:lnTo>
                  <a:cubicBezTo>
                    <a:pt x="267" y="440"/>
                    <a:pt x="263" y="440"/>
                    <a:pt x="260" y="440"/>
                  </a:cubicBezTo>
                  <a:cubicBezTo>
                    <a:pt x="260" y="440"/>
                    <a:pt x="260" y="440"/>
                    <a:pt x="259" y="440"/>
                  </a:cubicBezTo>
                  <a:cubicBezTo>
                    <a:pt x="256" y="440"/>
                    <a:pt x="253" y="440"/>
                    <a:pt x="250" y="440"/>
                  </a:cubicBezTo>
                  <a:cubicBezTo>
                    <a:pt x="249" y="440"/>
                    <a:pt x="249" y="440"/>
                    <a:pt x="248" y="440"/>
                  </a:cubicBezTo>
                  <a:cubicBezTo>
                    <a:pt x="247" y="440"/>
                    <a:pt x="246" y="440"/>
                    <a:pt x="245" y="440"/>
                  </a:cubicBezTo>
                  <a:cubicBezTo>
                    <a:pt x="247" y="435"/>
                    <a:pt x="248" y="431"/>
                    <a:pt x="250" y="426"/>
                  </a:cubicBezTo>
                  <a:close/>
                  <a:moveTo>
                    <a:pt x="397" y="462"/>
                  </a:moveTo>
                  <a:lnTo>
                    <a:pt x="397" y="462"/>
                  </a:lnTo>
                  <a:cubicBezTo>
                    <a:pt x="371" y="463"/>
                    <a:pt x="345" y="463"/>
                    <a:pt x="319" y="463"/>
                  </a:cubicBezTo>
                  <a:cubicBezTo>
                    <a:pt x="293" y="463"/>
                    <a:pt x="267" y="463"/>
                    <a:pt x="241" y="462"/>
                  </a:cubicBezTo>
                  <a:cubicBezTo>
                    <a:pt x="239" y="462"/>
                    <a:pt x="238" y="462"/>
                    <a:pt x="236" y="462"/>
                  </a:cubicBezTo>
                  <a:lnTo>
                    <a:pt x="241" y="448"/>
                  </a:lnTo>
                  <a:cubicBezTo>
                    <a:pt x="242" y="448"/>
                    <a:pt x="243" y="449"/>
                    <a:pt x="244" y="449"/>
                  </a:cubicBezTo>
                  <a:cubicBezTo>
                    <a:pt x="246" y="449"/>
                    <a:pt x="248" y="449"/>
                    <a:pt x="251" y="449"/>
                  </a:cubicBezTo>
                  <a:cubicBezTo>
                    <a:pt x="252" y="449"/>
                    <a:pt x="253" y="449"/>
                    <a:pt x="255" y="449"/>
                  </a:cubicBezTo>
                  <a:cubicBezTo>
                    <a:pt x="257" y="449"/>
                    <a:pt x="259" y="449"/>
                    <a:pt x="261" y="449"/>
                  </a:cubicBezTo>
                  <a:cubicBezTo>
                    <a:pt x="263" y="449"/>
                    <a:pt x="264" y="449"/>
                    <a:pt x="266" y="449"/>
                  </a:cubicBezTo>
                  <a:cubicBezTo>
                    <a:pt x="268" y="449"/>
                    <a:pt x="270" y="449"/>
                    <a:pt x="272" y="449"/>
                  </a:cubicBezTo>
                  <a:cubicBezTo>
                    <a:pt x="274" y="449"/>
                    <a:pt x="277" y="449"/>
                    <a:pt x="279" y="449"/>
                  </a:cubicBezTo>
                  <a:cubicBezTo>
                    <a:pt x="280" y="449"/>
                    <a:pt x="281" y="449"/>
                    <a:pt x="282" y="449"/>
                  </a:cubicBezTo>
                  <a:cubicBezTo>
                    <a:pt x="296" y="449"/>
                    <a:pt x="309" y="449"/>
                    <a:pt x="319" y="449"/>
                  </a:cubicBezTo>
                  <a:cubicBezTo>
                    <a:pt x="344" y="450"/>
                    <a:pt x="376" y="449"/>
                    <a:pt x="394" y="448"/>
                  </a:cubicBezTo>
                  <a:cubicBezTo>
                    <a:pt x="395" y="448"/>
                    <a:pt x="396" y="448"/>
                    <a:pt x="397" y="448"/>
                  </a:cubicBezTo>
                  <a:lnTo>
                    <a:pt x="402" y="462"/>
                  </a:lnTo>
                  <a:cubicBezTo>
                    <a:pt x="400" y="462"/>
                    <a:pt x="399" y="462"/>
                    <a:pt x="397" y="462"/>
                  </a:cubicBezTo>
                  <a:close/>
                  <a:moveTo>
                    <a:pt x="427" y="370"/>
                  </a:moveTo>
                  <a:lnTo>
                    <a:pt x="427" y="370"/>
                  </a:lnTo>
                  <a:lnTo>
                    <a:pt x="427" y="326"/>
                  </a:lnTo>
                  <a:cubicBezTo>
                    <a:pt x="490" y="326"/>
                    <a:pt x="549" y="325"/>
                    <a:pt x="600" y="324"/>
                  </a:cubicBezTo>
                  <a:lnTo>
                    <a:pt x="600" y="364"/>
                  </a:lnTo>
                  <a:cubicBezTo>
                    <a:pt x="547" y="367"/>
                    <a:pt x="489" y="369"/>
                    <a:pt x="427" y="370"/>
                  </a:cubicBezTo>
                  <a:close/>
                  <a:moveTo>
                    <a:pt x="513" y="47"/>
                  </a:moveTo>
                  <a:lnTo>
                    <a:pt x="513" y="47"/>
                  </a:lnTo>
                  <a:lnTo>
                    <a:pt x="427" y="47"/>
                  </a:lnTo>
                  <a:lnTo>
                    <a:pt x="427" y="8"/>
                  </a:lnTo>
                  <a:lnTo>
                    <a:pt x="513" y="8"/>
                  </a:lnTo>
                  <a:lnTo>
                    <a:pt x="513" y="47"/>
                  </a:lnTo>
                  <a:close/>
                  <a:moveTo>
                    <a:pt x="637" y="364"/>
                  </a:moveTo>
                  <a:lnTo>
                    <a:pt x="637" y="364"/>
                  </a:lnTo>
                  <a:cubicBezTo>
                    <a:pt x="636" y="362"/>
                    <a:pt x="635" y="362"/>
                    <a:pt x="633" y="362"/>
                  </a:cubicBezTo>
                  <a:cubicBezTo>
                    <a:pt x="626" y="362"/>
                    <a:pt x="619" y="363"/>
                    <a:pt x="612" y="363"/>
                  </a:cubicBezTo>
                  <a:lnTo>
                    <a:pt x="612" y="320"/>
                  </a:lnTo>
                  <a:cubicBezTo>
                    <a:pt x="612" y="320"/>
                    <a:pt x="612" y="320"/>
                    <a:pt x="612" y="320"/>
                  </a:cubicBezTo>
                  <a:cubicBezTo>
                    <a:pt x="612" y="319"/>
                    <a:pt x="612" y="319"/>
                    <a:pt x="612" y="319"/>
                  </a:cubicBezTo>
                  <a:lnTo>
                    <a:pt x="612" y="273"/>
                  </a:lnTo>
                  <a:cubicBezTo>
                    <a:pt x="612" y="273"/>
                    <a:pt x="612" y="272"/>
                    <a:pt x="612" y="272"/>
                  </a:cubicBezTo>
                  <a:cubicBezTo>
                    <a:pt x="612" y="272"/>
                    <a:pt x="612" y="272"/>
                    <a:pt x="612" y="271"/>
                  </a:cubicBezTo>
                  <a:lnTo>
                    <a:pt x="612" y="226"/>
                  </a:lnTo>
                  <a:cubicBezTo>
                    <a:pt x="612" y="226"/>
                    <a:pt x="612" y="226"/>
                    <a:pt x="612" y="226"/>
                  </a:cubicBezTo>
                  <a:cubicBezTo>
                    <a:pt x="612" y="225"/>
                    <a:pt x="612" y="225"/>
                    <a:pt x="612" y="225"/>
                  </a:cubicBezTo>
                  <a:lnTo>
                    <a:pt x="612" y="182"/>
                  </a:lnTo>
                  <a:lnTo>
                    <a:pt x="612" y="148"/>
                  </a:lnTo>
                  <a:cubicBezTo>
                    <a:pt x="612" y="145"/>
                    <a:pt x="610" y="142"/>
                    <a:pt x="607" y="142"/>
                  </a:cubicBezTo>
                  <a:cubicBezTo>
                    <a:pt x="593" y="140"/>
                    <a:pt x="578" y="138"/>
                    <a:pt x="562" y="136"/>
                  </a:cubicBezTo>
                  <a:lnTo>
                    <a:pt x="562" y="116"/>
                  </a:lnTo>
                  <a:cubicBezTo>
                    <a:pt x="562" y="113"/>
                    <a:pt x="560" y="111"/>
                    <a:pt x="557" y="110"/>
                  </a:cubicBezTo>
                  <a:cubicBezTo>
                    <a:pt x="519" y="105"/>
                    <a:pt x="475" y="101"/>
                    <a:pt x="427" y="99"/>
                  </a:cubicBezTo>
                  <a:lnTo>
                    <a:pt x="427" y="56"/>
                  </a:lnTo>
                  <a:lnTo>
                    <a:pt x="518" y="56"/>
                  </a:lnTo>
                  <a:cubicBezTo>
                    <a:pt x="520" y="56"/>
                    <a:pt x="522" y="54"/>
                    <a:pt x="522" y="51"/>
                  </a:cubicBezTo>
                  <a:lnTo>
                    <a:pt x="522" y="5"/>
                  </a:lnTo>
                  <a:cubicBezTo>
                    <a:pt x="522" y="2"/>
                    <a:pt x="520" y="0"/>
                    <a:pt x="518" y="0"/>
                  </a:cubicBezTo>
                  <a:lnTo>
                    <a:pt x="423" y="0"/>
                  </a:lnTo>
                  <a:cubicBezTo>
                    <a:pt x="423" y="0"/>
                    <a:pt x="423" y="0"/>
                    <a:pt x="423" y="0"/>
                  </a:cubicBezTo>
                  <a:cubicBezTo>
                    <a:pt x="423" y="0"/>
                    <a:pt x="423" y="0"/>
                    <a:pt x="423" y="0"/>
                  </a:cubicBezTo>
                  <a:cubicBezTo>
                    <a:pt x="420" y="0"/>
                    <a:pt x="418" y="2"/>
                    <a:pt x="418" y="5"/>
                  </a:cubicBezTo>
                  <a:lnTo>
                    <a:pt x="418" y="98"/>
                  </a:lnTo>
                  <a:cubicBezTo>
                    <a:pt x="387" y="97"/>
                    <a:pt x="354" y="96"/>
                    <a:pt x="320" y="96"/>
                  </a:cubicBezTo>
                  <a:cubicBezTo>
                    <a:pt x="231" y="96"/>
                    <a:pt x="146" y="101"/>
                    <a:pt x="81" y="111"/>
                  </a:cubicBezTo>
                  <a:cubicBezTo>
                    <a:pt x="78" y="111"/>
                    <a:pt x="76" y="114"/>
                    <a:pt x="76" y="117"/>
                  </a:cubicBezTo>
                  <a:lnTo>
                    <a:pt x="76" y="136"/>
                  </a:lnTo>
                  <a:cubicBezTo>
                    <a:pt x="61" y="138"/>
                    <a:pt x="46" y="140"/>
                    <a:pt x="32" y="142"/>
                  </a:cubicBezTo>
                  <a:cubicBezTo>
                    <a:pt x="29" y="143"/>
                    <a:pt x="27" y="145"/>
                    <a:pt x="27" y="148"/>
                  </a:cubicBezTo>
                  <a:lnTo>
                    <a:pt x="27" y="183"/>
                  </a:lnTo>
                  <a:lnTo>
                    <a:pt x="27" y="363"/>
                  </a:lnTo>
                  <a:cubicBezTo>
                    <a:pt x="20" y="363"/>
                    <a:pt x="13" y="362"/>
                    <a:pt x="6" y="362"/>
                  </a:cubicBezTo>
                  <a:cubicBezTo>
                    <a:pt x="4" y="362"/>
                    <a:pt x="3" y="362"/>
                    <a:pt x="1" y="364"/>
                  </a:cubicBezTo>
                  <a:cubicBezTo>
                    <a:pt x="0" y="365"/>
                    <a:pt x="0" y="366"/>
                    <a:pt x="0" y="368"/>
                  </a:cubicBezTo>
                  <a:lnTo>
                    <a:pt x="0" y="429"/>
                  </a:lnTo>
                  <a:cubicBezTo>
                    <a:pt x="0" y="432"/>
                    <a:pt x="2" y="435"/>
                    <a:pt x="5" y="435"/>
                  </a:cubicBezTo>
                  <a:cubicBezTo>
                    <a:pt x="63" y="442"/>
                    <a:pt x="150" y="447"/>
                    <a:pt x="231" y="450"/>
                  </a:cubicBezTo>
                  <a:lnTo>
                    <a:pt x="225" y="465"/>
                  </a:lnTo>
                  <a:cubicBezTo>
                    <a:pt x="225" y="465"/>
                    <a:pt x="225" y="465"/>
                    <a:pt x="225" y="465"/>
                  </a:cubicBezTo>
                  <a:cubicBezTo>
                    <a:pt x="222" y="474"/>
                    <a:pt x="220" y="479"/>
                    <a:pt x="217" y="488"/>
                  </a:cubicBezTo>
                  <a:cubicBezTo>
                    <a:pt x="216" y="489"/>
                    <a:pt x="216" y="491"/>
                    <a:pt x="217" y="492"/>
                  </a:cubicBezTo>
                  <a:cubicBezTo>
                    <a:pt x="218" y="493"/>
                    <a:pt x="219" y="494"/>
                    <a:pt x="221" y="494"/>
                  </a:cubicBezTo>
                  <a:cubicBezTo>
                    <a:pt x="250" y="494"/>
                    <a:pt x="281" y="495"/>
                    <a:pt x="315" y="495"/>
                  </a:cubicBezTo>
                  <a:lnTo>
                    <a:pt x="319" y="495"/>
                  </a:lnTo>
                  <a:cubicBezTo>
                    <a:pt x="355" y="494"/>
                    <a:pt x="387" y="494"/>
                    <a:pt x="417" y="494"/>
                  </a:cubicBezTo>
                  <a:cubicBezTo>
                    <a:pt x="418" y="494"/>
                    <a:pt x="420" y="493"/>
                    <a:pt x="421" y="492"/>
                  </a:cubicBezTo>
                  <a:cubicBezTo>
                    <a:pt x="421" y="491"/>
                    <a:pt x="422" y="489"/>
                    <a:pt x="421" y="488"/>
                  </a:cubicBezTo>
                  <a:cubicBezTo>
                    <a:pt x="418" y="479"/>
                    <a:pt x="416" y="474"/>
                    <a:pt x="413" y="465"/>
                  </a:cubicBezTo>
                  <a:lnTo>
                    <a:pt x="407" y="450"/>
                  </a:lnTo>
                  <a:cubicBezTo>
                    <a:pt x="495" y="448"/>
                    <a:pt x="577" y="442"/>
                    <a:pt x="634" y="435"/>
                  </a:cubicBezTo>
                  <a:cubicBezTo>
                    <a:pt x="637" y="435"/>
                    <a:pt x="639" y="432"/>
                    <a:pt x="639" y="429"/>
                  </a:cubicBezTo>
                  <a:lnTo>
                    <a:pt x="639" y="368"/>
                  </a:lnTo>
                  <a:cubicBezTo>
                    <a:pt x="639" y="366"/>
                    <a:pt x="639" y="365"/>
                    <a:pt x="637" y="364"/>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 name="Group 32">
            <a:extLst>
              <a:ext uri="{FF2B5EF4-FFF2-40B4-BE49-F238E27FC236}">
                <a16:creationId xmlns:a16="http://schemas.microsoft.com/office/drawing/2014/main" id="{583D311B-AF8D-F120-48DF-A492F4B3C77E}"/>
              </a:ext>
            </a:extLst>
          </p:cNvPr>
          <p:cNvGrpSpPr>
            <a:grpSpLocks noChangeAspect="1"/>
          </p:cNvGrpSpPr>
          <p:nvPr/>
        </p:nvGrpSpPr>
        <p:grpSpPr bwMode="auto">
          <a:xfrm>
            <a:off x="6676965" y="5588821"/>
            <a:ext cx="479425" cy="317500"/>
            <a:chOff x="6564" y="1686"/>
            <a:chExt cx="302" cy="200"/>
          </a:xfrm>
          <a:solidFill>
            <a:schemeClr val="bg1"/>
          </a:solidFill>
        </p:grpSpPr>
        <p:sp>
          <p:nvSpPr>
            <p:cNvPr id="57" name="Freeform 33">
              <a:extLst>
                <a:ext uri="{FF2B5EF4-FFF2-40B4-BE49-F238E27FC236}">
                  <a16:creationId xmlns:a16="http://schemas.microsoft.com/office/drawing/2014/main" id="{17416699-23C7-6EEA-A45F-D7CF5B84D29A}"/>
                </a:ext>
              </a:extLst>
            </p:cNvPr>
            <p:cNvSpPr>
              <a:spLocks noEditPoints="1"/>
            </p:cNvSpPr>
            <p:nvPr/>
          </p:nvSpPr>
          <p:spPr bwMode="auto">
            <a:xfrm>
              <a:off x="6775" y="1714"/>
              <a:ext cx="70" cy="76"/>
            </a:xfrm>
            <a:custGeom>
              <a:avLst/>
              <a:gdLst>
                <a:gd name="T0" fmla="*/ 58 w 116"/>
                <a:gd name="T1" fmla="*/ 11 h 121"/>
                <a:gd name="T2" fmla="*/ 58 w 116"/>
                <a:gd name="T3" fmla="*/ 11 h 121"/>
                <a:gd name="T4" fmla="*/ 105 w 116"/>
                <a:gd name="T5" fmla="*/ 61 h 121"/>
                <a:gd name="T6" fmla="*/ 58 w 116"/>
                <a:gd name="T7" fmla="*/ 110 h 121"/>
                <a:gd name="T8" fmla="*/ 11 w 116"/>
                <a:gd name="T9" fmla="*/ 61 h 121"/>
                <a:gd name="T10" fmla="*/ 58 w 116"/>
                <a:gd name="T11" fmla="*/ 11 h 121"/>
                <a:gd name="T12" fmla="*/ 58 w 116"/>
                <a:gd name="T13" fmla="*/ 121 h 121"/>
                <a:gd name="T14" fmla="*/ 58 w 116"/>
                <a:gd name="T15" fmla="*/ 121 h 121"/>
                <a:gd name="T16" fmla="*/ 116 w 116"/>
                <a:gd name="T17" fmla="*/ 61 h 121"/>
                <a:gd name="T18" fmla="*/ 58 w 116"/>
                <a:gd name="T19" fmla="*/ 0 h 121"/>
                <a:gd name="T20" fmla="*/ 0 w 116"/>
                <a:gd name="T21" fmla="*/ 61 h 121"/>
                <a:gd name="T22" fmla="*/ 58 w 116"/>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21">
                  <a:moveTo>
                    <a:pt x="58" y="11"/>
                  </a:moveTo>
                  <a:lnTo>
                    <a:pt x="58" y="11"/>
                  </a:lnTo>
                  <a:cubicBezTo>
                    <a:pt x="84" y="11"/>
                    <a:pt x="105" y="33"/>
                    <a:pt x="105" y="61"/>
                  </a:cubicBezTo>
                  <a:cubicBezTo>
                    <a:pt x="105" y="88"/>
                    <a:pt x="84" y="110"/>
                    <a:pt x="58" y="110"/>
                  </a:cubicBezTo>
                  <a:cubicBezTo>
                    <a:pt x="32" y="110"/>
                    <a:pt x="11" y="88"/>
                    <a:pt x="11" y="61"/>
                  </a:cubicBezTo>
                  <a:cubicBezTo>
                    <a:pt x="11" y="33"/>
                    <a:pt x="32" y="11"/>
                    <a:pt x="58" y="11"/>
                  </a:cubicBezTo>
                  <a:close/>
                  <a:moveTo>
                    <a:pt x="58" y="121"/>
                  </a:moveTo>
                  <a:lnTo>
                    <a:pt x="58" y="121"/>
                  </a:lnTo>
                  <a:cubicBezTo>
                    <a:pt x="90" y="121"/>
                    <a:pt x="116" y="94"/>
                    <a:pt x="116" y="61"/>
                  </a:cubicBezTo>
                  <a:cubicBezTo>
                    <a:pt x="116" y="27"/>
                    <a:pt x="90" y="0"/>
                    <a:pt x="58" y="0"/>
                  </a:cubicBezTo>
                  <a:cubicBezTo>
                    <a:pt x="26" y="0"/>
                    <a:pt x="0" y="27"/>
                    <a:pt x="0" y="61"/>
                  </a:cubicBezTo>
                  <a:cubicBezTo>
                    <a:pt x="0" y="94"/>
                    <a:pt x="26" y="121"/>
                    <a:pt x="58" y="121"/>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4">
              <a:extLst>
                <a:ext uri="{FF2B5EF4-FFF2-40B4-BE49-F238E27FC236}">
                  <a16:creationId xmlns:a16="http://schemas.microsoft.com/office/drawing/2014/main" id="{7E83EFF7-86C3-A3DA-953F-4852BE6F1872}"/>
                </a:ext>
              </a:extLst>
            </p:cNvPr>
            <p:cNvSpPr>
              <a:spLocks/>
            </p:cNvSpPr>
            <p:nvPr/>
          </p:nvSpPr>
          <p:spPr bwMode="auto">
            <a:xfrm>
              <a:off x="6829" y="1859"/>
              <a:ext cx="7" cy="27"/>
            </a:xfrm>
            <a:custGeom>
              <a:avLst/>
              <a:gdLst>
                <a:gd name="T0" fmla="*/ 0 w 11"/>
                <a:gd name="T1" fmla="*/ 44 h 44"/>
                <a:gd name="T2" fmla="*/ 0 w 11"/>
                <a:gd name="T3" fmla="*/ 44 h 44"/>
                <a:gd name="T4" fmla="*/ 11 w 11"/>
                <a:gd name="T5" fmla="*/ 44 h 44"/>
                <a:gd name="T6" fmla="*/ 11 w 11"/>
                <a:gd name="T7" fmla="*/ 0 h 44"/>
                <a:gd name="T8" fmla="*/ 0 w 11"/>
                <a:gd name="T9" fmla="*/ 0 h 44"/>
                <a:gd name="T10" fmla="*/ 0 w 11"/>
                <a:gd name="T11" fmla="*/ 44 h 44"/>
              </a:gdLst>
              <a:ahLst/>
              <a:cxnLst>
                <a:cxn ang="0">
                  <a:pos x="T0" y="T1"/>
                </a:cxn>
                <a:cxn ang="0">
                  <a:pos x="T2" y="T3"/>
                </a:cxn>
                <a:cxn ang="0">
                  <a:pos x="T4" y="T5"/>
                </a:cxn>
                <a:cxn ang="0">
                  <a:pos x="T6" y="T7"/>
                </a:cxn>
                <a:cxn ang="0">
                  <a:pos x="T8" y="T9"/>
                </a:cxn>
                <a:cxn ang="0">
                  <a:pos x="T10" y="T11"/>
                </a:cxn>
              </a:cxnLst>
              <a:rect l="0" t="0" r="r" b="b"/>
              <a:pathLst>
                <a:path w="11" h="44">
                  <a:moveTo>
                    <a:pt x="0" y="44"/>
                  </a:moveTo>
                  <a:lnTo>
                    <a:pt x="0" y="44"/>
                  </a:lnTo>
                  <a:lnTo>
                    <a:pt x="11" y="44"/>
                  </a:lnTo>
                  <a:lnTo>
                    <a:pt x="11" y="0"/>
                  </a:lnTo>
                  <a:lnTo>
                    <a:pt x="0" y="0"/>
                  </a:lnTo>
                  <a:lnTo>
                    <a:pt x="0" y="44"/>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35">
              <a:extLst>
                <a:ext uri="{FF2B5EF4-FFF2-40B4-BE49-F238E27FC236}">
                  <a16:creationId xmlns:a16="http://schemas.microsoft.com/office/drawing/2014/main" id="{45E56E55-F472-E90C-A44F-4D92F9939CF6}"/>
                </a:ext>
              </a:extLst>
            </p:cNvPr>
            <p:cNvSpPr>
              <a:spLocks noEditPoints="1"/>
            </p:cNvSpPr>
            <p:nvPr/>
          </p:nvSpPr>
          <p:spPr bwMode="auto">
            <a:xfrm>
              <a:off x="6585" y="1714"/>
              <a:ext cx="70" cy="76"/>
            </a:xfrm>
            <a:custGeom>
              <a:avLst/>
              <a:gdLst>
                <a:gd name="T0" fmla="*/ 58 w 116"/>
                <a:gd name="T1" fmla="*/ 11 h 121"/>
                <a:gd name="T2" fmla="*/ 58 w 116"/>
                <a:gd name="T3" fmla="*/ 11 h 121"/>
                <a:gd name="T4" fmla="*/ 105 w 116"/>
                <a:gd name="T5" fmla="*/ 61 h 121"/>
                <a:gd name="T6" fmla="*/ 58 w 116"/>
                <a:gd name="T7" fmla="*/ 110 h 121"/>
                <a:gd name="T8" fmla="*/ 11 w 116"/>
                <a:gd name="T9" fmla="*/ 61 h 121"/>
                <a:gd name="T10" fmla="*/ 58 w 116"/>
                <a:gd name="T11" fmla="*/ 11 h 121"/>
                <a:gd name="T12" fmla="*/ 58 w 116"/>
                <a:gd name="T13" fmla="*/ 121 h 121"/>
                <a:gd name="T14" fmla="*/ 58 w 116"/>
                <a:gd name="T15" fmla="*/ 121 h 121"/>
                <a:gd name="T16" fmla="*/ 116 w 116"/>
                <a:gd name="T17" fmla="*/ 61 h 121"/>
                <a:gd name="T18" fmla="*/ 58 w 116"/>
                <a:gd name="T19" fmla="*/ 0 h 121"/>
                <a:gd name="T20" fmla="*/ 0 w 116"/>
                <a:gd name="T21" fmla="*/ 61 h 121"/>
                <a:gd name="T22" fmla="*/ 58 w 116"/>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21">
                  <a:moveTo>
                    <a:pt x="58" y="11"/>
                  </a:moveTo>
                  <a:lnTo>
                    <a:pt x="58" y="11"/>
                  </a:lnTo>
                  <a:cubicBezTo>
                    <a:pt x="84" y="11"/>
                    <a:pt x="105" y="33"/>
                    <a:pt x="105" y="61"/>
                  </a:cubicBezTo>
                  <a:cubicBezTo>
                    <a:pt x="105" y="88"/>
                    <a:pt x="84" y="110"/>
                    <a:pt x="58" y="110"/>
                  </a:cubicBezTo>
                  <a:cubicBezTo>
                    <a:pt x="32" y="110"/>
                    <a:pt x="11" y="88"/>
                    <a:pt x="11" y="61"/>
                  </a:cubicBezTo>
                  <a:cubicBezTo>
                    <a:pt x="11" y="33"/>
                    <a:pt x="32" y="11"/>
                    <a:pt x="58" y="11"/>
                  </a:cubicBezTo>
                  <a:close/>
                  <a:moveTo>
                    <a:pt x="58" y="121"/>
                  </a:moveTo>
                  <a:lnTo>
                    <a:pt x="58" y="121"/>
                  </a:lnTo>
                  <a:cubicBezTo>
                    <a:pt x="90" y="121"/>
                    <a:pt x="116" y="94"/>
                    <a:pt x="116" y="61"/>
                  </a:cubicBezTo>
                  <a:cubicBezTo>
                    <a:pt x="116" y="27"/>
                    <a:pt x="90" y="0"/>
                    <a:pt x="58" y="0"/>
                  </a:cubicBezTo>
                  <a:cubicBezTo>
                    <a:pt x="26" y="0"/>
                    <a:pt x="0" y="27"/>
                    <a:pt x="0" y="61"/>
                  </a:cubicBezTo>
                  <a:cubicBezTo>
                    <a:pt x="0" y="94"/>
                    <a:pt x="26" y="121"/>
                    <a:pt x="58" y="121"/>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36">
              <a:extLst>
                <a:ext uri="{FF2B5EF4-FFF2-40B4-BE49-F238E27FC236}">
                  <a16:creationId xmlns:a16="http://schemas.microsoft.com/office/drawing/2014/main" id="{7595564F-CF18-64D1-F378-B8DCA14432F3}"/>
                </a:ext>
              </a:extLst>
            </p:cNvPr>
            <p:cNvSpPr>
              <a:spLocks/>
            </p:cNvSpPr>
            <p:nvPr/>
          </p:nvSpPr>
          <p:spPr bwMode="auto">
            <a:xfrm>
              <a:off x="6594" y="1859"/>
              <a:ext cx="6" cy="27"/>
            </a:xfrm>
            <a:custGeom>
              <a:avLst/>
              <a:gdLst>
                <a:gd name="T0" fmla="*/ 0 w 11"/>
                <a:gd name="T1" fmla="*/ 44 h 44"/>
                <a:gd name="T2" fmla="*/ 0 w 11"/>
                <a:gd name="T3" fmla="*/ 44 h 44"/>
                <a:gd name="T4" fmla="*/ 11 w 11"/>
                <a:gd name="T5" fmla="*/ 44 h 44"/>
                <a:gd name="T6" fmla="*/ 11 w 11"/>
                <a:gd name="T7" fmla="*/ 0 h 44"/>
                <a:gd name="T8" fmla="*/ 0 w 11"/>
                <a:gd name="T9" fmla="*/ 0 h 44"/>
                <a:gd name="T10" fmla="*/ 0 w 11"/>
                <a:gd name="T11" fmla="*/ 44 h 44"/>
              </a:gdLst>
              <a:ahLst/>
              <a:cxnLst>
                <a:cxn ang="0">
                  <a:pos x="T0" y="T1"/>
                </a:cxn>
                <a:cxn ang="0">
                  <a:pos x="T2" y="T3"/>
                </a:cxn>
                <a:cxn ang="0">
                  <a:pos x="T4" y="T5"/>
                </a:cxn>
                <a:cxn ang="0">
                  <a:pos x="T6" y="T7"/>
                </a:cxn>
                <a:cxn ang="0">
                  <a:pos x="T8" y="T9"/>
                </a:cxn>
                <a:cxn ang="0">
                  <a:pos x="T10" y="T11"/>
                </a:cxn>
              </a:cxnLst>
              <a:rect l="0" t="0" r="r" b="b"/>
              <a:pathLst>
                <a:path w="11" h="44">
                  <a:moveTo>
                    <a:pt x="0" y="44"/>
                  </a:moveTo>
                  <a:lnTo>
                    <a:pt x="0" y="44"/>
                  </a:lnTo>
                  <a:lnTo>
                    <a:pt x="11" y="44"/>
                  </a:lnTo>
                  <a:lnTo>
                    <a:pt x="11" y="0"/>
                  </a:lnTo>
                  <a:lnTo>
                    <a:pt x="0" y="0"/>
                  </a:lnTo>
                  <a:lnTo>
                    <a:pt x="0" y="44"/>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37">
              <a:extLst>
                <a:ext uri="{FF2B5EF4-FFF2-40B4-BE49-F238E27FC236}">
                  <a16:creationId xmlns:a16="http://schemas.microsoft.com/office/drawing/2014/main" id="{CF30AB17-7201-2D03-E50D-6F567D3C6583}"/>
                </a:ext>
              </a:extLst>
            </p:cNvPr>
            <p:cNvSpPr>
              <a:spLocks noEditPoints="1"/>
            </p:cNvSpPr>
            <p:nvPr/>
          </p:nvSpPr>
          <p:spPr bwMode="auto">
            <a:xfrm>
              <a:off x="6564" y="1686"/>
              <a:ext cx="302" cy="200"/>
            </a:xfrm>
            <a:custGeom>
              <a:avLst/>
              <a:gdLst>
                <a:gd name="T0" fmla="*/ 311 w 498"/>
                <a:gd name="T1" fmla="*/ 141 h 318"/>
                <a:gd name="T2" fmla="*/ 302 w 498"/>
                <a:gd name="T3" fmla="*/ 186 h 318"/>
                <a:gd name="T4" fmla="*/ 282 w 498"/>
                <a:gd name="T5" fmla="*/ 161 h 318"/>
                <a:gd name="T6" fmla="*/ 293 w 498"/>
                <a:gd name="T7" fmla="*/ 81 h 318"/>
                <a:gd name="T8" fmla="*/ 258 w 498"/>
                <a:gd name="T9" fmla="*/ 73 h 318"/>
                <a:gd name="T10" fmla="*/ 210 w 498"/>
                <a:gd name="T11" fmla="*/ 73 h 318"/>
                <a:gd name="T12" fmla="*/ 201 w 498"/>
                <a:gd name="T13" fmla="*/ 76 h 318"/>
                <a:gd name="T14" fmla="*/ 214 w 498"/>
                <a:gd name="T15" fmla="*/ 180 h 318"/>
                <a:gd name="T16" fmla="*/ 186 w 498"/>
                <a:gd name="T17" fmla="*/ 189 h 318"/>
                <a:gd name="T18" fmla="*/ 179 w 498"/>
                <a:gd name="T19" fmla="*/ 89 h 318"/>
                <a:gd name="T20" fmla="*/ 292 w 498"/>
                <a:gd name="T21" fmla="*/ 29 h 318"/>
                <a:gd name="T22" fmla="*/ 311 w 498"/>
                <a:gd name="T23" fmla="*/ 141 h 318"/>
                <a:gd name="T24" fmla="*/ 310 w 498"/>
                <a:gd name="T25" fmla="*/ 222 h 318"/>
                <a:gd name="T26" fmla="*/ 287 w 498"/>
                <a:gd name="T27" fmla="*/ 222 h 318"/>
                <a:gd name="T28" fmla="*/ 209 w 498"/>
                <a:gd name="T29" fmla="*/ 222 h 318"/>
                <a:gd name="T30" fmla="*/ 186 w 498"/>
                <a:gd name="T31" fmla="*/ 222 h 318"/>
                <a:gd name="T32" fmla="*/ 225 w 498"/>
                <a:gd name="T33" fmla="*/ 185 h 318"/>
                <a:gd name="T34" fmla="*/ 223 w 498"/>
                <a:gd name="T35" fmla="*/ 155 h 318"/>
                <a:gd name="T36" fmla="*/ 288 w 498"/>
                <a:gd name="T37" fmla="*/ 93 h 318"/>
                <a:gd name="T38" fmla="*/ 272 w 498"/>
                <a:gd name="T39" fmla="*/ 158 h 318"/>
                <a:gd name="T40" fmla="*/ 273 w 498"/>
                <a:gd name="T41" fmla="*/ 189 h 318"/>
                <a:gd name="T42" fmla="*/ 444 w 498"/>
                <a:gd name="T43" fmla="*/ 185 h 318"/>
                <a:gd name="T44" fmla="*/ 439 w 498"/>
                <a:gd name="T45" fmla="*/ 186 h 318"/>
                <a:gd name="T46" fmla="*/ 374 w 498"/>
                <a:gd name="T47" fmla="*/ 186 h 318"/>
                <a:gd name="T48" fmla="*/ 337 w 498"/>
                <a:gd name="T49" fmla="*/ 202 h 318"/>
                <a:gd name="T50" fmla="*/ 322 w 498"/>
                <a:gd name="T51" fmla="*/ 143 h 318"/>
                <a:gd name="T52" fmla="*/ 300 w 498"/>
                <a:gd name="T53" fmla="*/ 21 h 318"/>
                <a:gd name="T54" fmla="*/ 168 w 498"/>
                <a:gd name="T55" fmla="*/ 89 h 318"/>
                <a:gd name="T56" fmla="*/ 171 w 498"/>
                <a:gd name="T57" fmla="*/ 196 h 318"/>
                <a:gd name="T58" fmla="*/ 160 w 498"/>
                <a:gd name="T59" fmla="*/ 202 h 318"/>
                <a:gd name="T60" fmla="*/ 124 w 498"/>
                <a:gd name="T61" fmla="*/ 186 h 318"/>
                <a:gd name="T62" fmla="*/ 59 w 498"/>
                <a:gd name="T63" fmla="*/ 186 h 318"/>
                <a:gd name="T64" fmla="*/ 0 w 498"/>
                <a:gd name="T65" fmla="*/ 250 h 318"/>
                <a:gd name="T66" fmla="*/ 10 w 498"/>
                <a:gd name="T67" fmla="*/ 318 h 318"/>
                <a:gd name="T68" fmla="*/ 54 w 498"/>
                <a:gd name="T69" fmla="*/ 196 h 318"/>
                <a:gd name="T70" fmla="*/ 95 w 498"/>
                <a:gd name="T71" fmla="*/ 223 h 318"/>
                <a:gd name="T72" fmla="*/ 151 w 498"/>
                <a:gd name="T73" fmla="*/ 208 h 318"/>
                <a:gd name="T74" fmla="*/ 129 w 498"/>
                <a:gd name="T75" fmla="*/ 318 h 318"/>
                <a:gd name="T76" fmla="*/ 140 w 498"/>
                <a:gd name="T77" fmla="*/ 251 h 318"/>
                <a:gd name="T78" fmla="*/ 198 w 498"/>
                <a:gd name="T79" fmla="*/ 197 h 318"/>
                <a:gd name="T80" fmla="*/ 164 w 498"/>
                <a:gd name="T81" fmla="*/ 231 h 318"/>
                <a:gd name="T82" fmla="*/ 200 w 498"/>
                <a:gd name="T83" fmla="*/ 232 h 318"/>
                <a:gd name="T84" fmla="*/ 222 w 498"/>
                <a:gd name="T85" fmla="*/ 317 h 318"/>
                <a:gd name="T86" fmla="*/ 244 w 498"/>
                <a:gd name="T87" fmla="*/ 275 h 318"/>
                <a:gd name="T88" fmla="*/ 252 w 498"/>
                <a:gd name="T89" fmla="*/ 275 h 318"/>
                <a:gd name="T90" fmla="*/ 273 w 498"/>
                <a:gd name="T91" fmla="*/ 317 h 318"/>
                <a:gd name="T92" fmla="*/ 296 w 498"/>
                <a:gd name="T93" fmla="*/ 232 h 318"/>
                <a:gd name="T94" fmla="*/ 331 w 498"/>
                <a:gd name="T95" fmla="*/ 231 h 318"/>
                <a:gd name="T96" fmla="*/ 298 w 498"/>
                <a:gd name="T97" fmla="*/ 197 h 318"/>
                <a:gd name="T98" fmla="*/ 317 w 498"/>
                <a:gd name="T99" fmla="*/ 203 h 318"/>
                <a:gd name="T100" fmla="*/ 317 w 498"/>
                <a:gd name="T101" fmla="*/ 203 h 318"/>
                <a:gd name="T102" fmla="*/ 356 w 498"/>
                <a:gd name="T103" fmla="*/ 318 h 318"/>
                <a:gd name="T104" fmla="*/ 367 w 498"/>
                <a:gd name="T105" fmla="*/ 251 h 318"/>
                <a:gd name="T106" fmla="*/ 369 w 498"/>
                <a:gd name="T107" fmla="*/ 196 h 318"/>
                <a:gd name="T108" fmla="*/ 410 w 498"/>
                <a:gd name="T109" fmla="*/ 223 h 318"/>
                <a:gd name="T110" fmla="*/ 487 w 498"/>
                <a:gd name="T111" fmla="*/ 250 h 318"/>
                <a:gd name="T112" fmla="*/ 498 w 498"/>
                <a:gd name="T113" fmla="*/ 318 h 318"/>
                <a:gd name="T114" fmla="*/ 444 w 498"/>
                <a:gd name="T115" fmla="*/ 18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8" h="318">
                  <a:moveTo>
                    <a:pt x="311" y="141"/>
                  </a:moveTo>
                  <a:lnTo>
                    <a:pt x="311" y="141"/>
                  </a:lnTo>
                  <a:cubicBezTo>
                    <a:pt x="308" y="159"/>
                    <a:pt x="305" y="176"/>
                    <a:pt x="308" y="188"/>
                  </a:cubicBezTo>
                  <a:cubicBezTo>
                    <a:pt x="306" y="187"/>
                    <a:pt x="304" y="187"/>
                    <a:pt x="302" y="186"/>
                  </a:cubicBezTo>
                  <a:lnTo>
                    <a:pt x="282" y="181"/>
                  </a:lnTo>
                  <a:cubicBezTo>
                    <a:pt x="281" y="175"/>
                    <a:pt x="282" y="167"/>
                    <a:pt x="282" y="161"/>
                  </a:cubicBezTo>
                  <a:cubicBezTo>
                    <a:pt x="303" y="130"/>
                    <a:pt x="304" y="101"/>
                    <a:pt x="296" y="84"/>
                  </a:cubicBezTo>
                  <a:cubicBezTo>
                    <a:pt x="296" y="83"/>
                    <a:pt x="295" y="82"/>
                    <a:pt x="293" y="81"/>
                  </a:cubicBezTo>
                  <a:cubicBezTo>
                    <a:pt x="279" y="76"/>
                    <a:pt x="265" y="64"/>
                    <a:pt x="265" y="64"/>
                  </a:cubicBezTo>
                  <a:lnTo>
                    <a:pt x="258" y="73"/>
                  </a:lnTo>
                  <a:cubicBezTo>
                    <a:pt x="258" y="73"/>
                    <a:pt x="265" y="79"/>
                    <a:pt x="274" y="84"/>
                  </a:cubicBezTo>
                  <a:cubicBezTo>
                    <a:pt x="245" y="88"/>
                    <a:pt x="221" y="80"/>
                    <a:pt x="210" y="73"/>
                  </a:cubicBezTo>
                  <a:cubicBezTo>
                    <a:pt x="208" y="72"/>
                    <a:pt x="206" y="72"/>
                    <a:pt x="205" y="72"/>
                  </a:cubicBezTo>
                  <a:cubicBezTo>
                    <a:pt x="203" y="73"/>
                    <a:pt x="202" y="74"/>
                    <a:pt x="201" y="76"/>
                  </a:cubicBezTo>
                  <a:cubicBezTo>
                    <a:pt x="196" y="91"/>
                    <a:pt x="193" y="131"/>
                    <a:pt x="213" y="161"/>
                  </a:cubicBezTo>
                  <a:cubicBezTo>
                    <a:pt x="214" y="167"/>
                    <a:pt x="214" y="175"/>
                    <a:pt x="214" y="180"/>
                  </a:cubicBezTo>
                  <a:cubicBezTo>
                    <a:pt x="208" y="182"/>
                    <a:pt x="198" y="185"/>
                    <a:pt x="194" y="186"/>
                  </a:cubicBezTo>
                  <a:cubicBezTo>
                    <a:pt x="191" y="187"/>
                    <a:pt x="189" y="188"/>
                    <a:pt x="186" y="189"/>
                  </a:cubicBezTo>
                  <a:cubicBezTo>
                    <a:pt x="189" y="177"/>
                    <a:pt x="186" y="160"/>
                    <a:pt x="184" y="141"/>
                  </a:cubicBezTo>
                  <a:cubicBezTo>
                    <a:pt x="181" y="125"/>
                    <a:pt x="179" y="106"/>
                    <a:pt x="179" y="89"/>
                  </a:cubicBezTo>
                  <a:cubicBezTo>
                    <a:pt x="179" y="51"/>
                    <a:pt x="207" y="10"/>
                    <a:pt x="248" y="10"/>
                  </a:cubicBezTo>
                  <a:cubicBezTo>
                    <a:pt x="264" y="10"/>
                    <a:pt x="280" y="16"/>
                    <a:pt x="292" y="29"/>
                  </a:cubicBezTo>
                  <a:cubicBezTo>
                    <a:pt x="307" y="44"/>
                    <a:pt x="316" y="67"/>
                    <a:pt x="316" y="89"/>
                  </a:cubicBezTo>
                  <a:cubicBezTo>
                    <a:pt x="317" y="106"/>
                    <a:pt x="314" y="125"/>
                    <a:pt x="311" y="141"/>
                  </a:cubicBezTo>
                  <a:close/>
                  <a:moveTo>
                    <a:pt x="310" y="222"/>
                  </a:moveTo>
                  <a:lnTo>
                    <a:pt x="310" y="222"/>
                  </a:lnTo>
                  <a:lnTo>
                    <a:pt x="291" y="220"/>
                  </a:lnTo>
                  <a:cubicBezTo>
                    <a:pt x="290" y="220"/>
                    <a:pt x="288" y="221"/>
                    <a:pt x="287" y="222"/>
                  </a:cubicBezTo>
                  <a:lnTo>
                    <a:pt x="248" y="264"/>
                  </a:lnTo>
                  <a:lnTo>
                    <a:pt x="209" y="222"/>
                  </a:lnTo>
                  <a:cubicBezTo>
                    <a:pt x="208" y="221"/>
                    <a:pt x="206" y="220"/>
                    <a:pt x="204" y="220"/>
                  </a:cubicBezTo>
                  <a:lnTo>
                    <a:pt x="186" y="222"/>
                  </a:lnTo>
                  <a:lnTo>
                    <a:pt x="223" y="189"/>
                  </a:lnTo>
                  <a:cubicBezTo>
                    <a:pt x="224" y="188"/>
                    <a:pt x="225" y="187"/>
                    <a:pt x="225" y="185"/>
                  </a:cubicBezTo>
                  <a:cubicBezTo>
                    <a:pt x="225" y="178"/>
                    <a:pt x="225" y="167"/>
                    <a:pt x="224" y="158"/>
                  </a:cubicBezTo>
                  <a:cubicBezTo>
                    <a:pt x="224" y="157"/>
                    <a:pt x="224" y="156"/>
                    <a:pt x="223" y="155"/>
                  </a:cubicBezTo>
                  <a:cubicBezTo>
                    <a:pt x="208" y="133"/>
                    <a:pt x="206" y="102"/>
                    <a:pt x="210" y="86"/>
                  </a:cubicBezTo>
                  <a:cubicBezTo>
                    <a:pt x="226" y="93"/>
                    <a:pt x="256" y="100"/>
                    <a:pt x="288" y="93"/>
                  </a:cubicBezTo>
                  <a:cubicBezTo>
                    <a:pt x="292" y="107"/>
                    <a:pt x="290" y="131"/>
                    <a:pt x="272" y="156"/>
                  </a:cubicBezTo>
                  <a:cubicBezTo>
                    <a:pt x="272" y="157"/>
                    <a:pt x="272" y="158"/>
                    <a:pt x="272" y="158"/>
                  </a:cubicBezTo>
                  <a:cubicBezTo>
                    <a:pt x="271" y="167"/>
                    <a:pt x="270" y="178"/>
                    <a:pt x="271" y="185"/>
                  </a:cubicBezTo>
                  <a:cubicBezTo>
                    <a:pt x="271" y="187"/>
                    <a:pt x="271" y="188"/>
                    <a:pt x="273" y="189"/>
                  </a:cubicBezTo>
                  <a:lnTo>
                    <a:pt x="310" y="222"/>
                  </a:lnTo>
                  <a:close/>
                  <a:moveTo>
                    <a:pt x="444" y="185"/>
                  </a:moveTo>
                  <a:lnTo>
                    <a:pt x="444" y="185"/>
                  </a:lnTo>
                  <a:cubicBezTo>
                    <a:pt x="442" y="184"/>
                    <a:pt x="440" y="185"/>
                    <a:pt x="439" y="186"/>
                  </a:cubicBezTo>
                  <a:lnTo>
                    <a:pt x="406" y="212"/>
                  </a:lnTo>
                  <a:lnTo>
                    <a:pt x="374" y="186"/>
                  </a:lnTo>
                  <a:cubicBezTo>
                    <a:pt x="373" y="185"/>
                    <a:pt x="371" y="184"/>
                    <a:pt x="369" y="185"/>
                  </a:cubicBezTo>
                  <a:cubicBezTo>
                    <a:pt x="356" y="189"/>
                    <a:pt x="346" y="195"/>
                    <a:pt x="337" y="202"/>
                  </a:cubicBezTo>
                  <a:cubicBezTo>
                    <a:pt x="333" y="199"/>
                    <a:pt x="328" y="196"/>
                    <a:pt x="322" y="193"/>
                  </a:cubicBezTo>
                  <a:cubicBezTo>
                    <a:pt x="315" y="187"/>
                    <a:pt x="318" y="165"/>
                    <a:pt x="322" y="143"/>
                  </a:cubicBezTo>
                  <a:cubicBezTo>
                    <a:pt x="325" y="126"/>
                    <a:pt x="328" y="107"/>
                    <a:pt x="327" y="89"/>
                  </a:cubicBezTo>
                  <a:cubicBezTo>
                    <a:pt x="327" y="64"/>
                    <a:pt x="317" y="38"/>
                    <a:pt x="300" y="21"/>
                  </a:cubicBezTo>
                  <a:cubicBezTo>
                    <a:pt x="285" y="6"/>
                    <a:pt x="267" y="0"/>
                    <a:pt x="248" y="0"/>
                  </a:cubicBezTo>
                  <a:cubicBezTo>
                    <a:pt x="200" y="0"/>
                    <a:pt x="168" y="46"/>
                    <a:pt x="168" y="89"/>
                  </a:cubicBezTo>
                  <a:cubicBezTo>
                    <a:pt x="168" y="107"/>
                    <a:pt x="170" y="126"/>
                    <a:pt x="173" y="142"/>
                  </a:cubicBezTo>
                  <a:cubicBezTo>
                    <a:pt x="176" y="166"/>
                    <a:pt x="179" y="190"/>
                    <a:pt x="171" y="196"/>
                  </a:cubicBezTo>
                  <a:lnTo>
                    <a:pt x="171" y="196"/>
                  </a:lnTo>
                  <a:cubicBezTo>
                    <a:pt x="167" y="198"/>
                    <a:pt x="164" y="200"/>
                    <a:pt x="160" y="202"/>
                  </a:cubicBezTo>
                  <a:cubicBezTo>
                    <a:pt x="152" y="195"/>
                    <a:pt x="141" y="189"/>
                    <a:pt x="129" y="185"/>
                  </a:cubicBezTo>
                  <a:cubicBezTo>
                    <a:pt x="127" y="184"/>
                    <a:pt x="125" y="185"/>
                    <a:pt x="124" y="186"/>
                  </a:cubicBezTo>
                  <a:lnTo>
                    <a:pt x="91" y="212"/>
                  </a:lnTo>
                  <a:lnTo>
                    <a:pt x="59" y="186"/>
                  </a:lnTo>
                  <a:cubicBezTo>
                    <a:pt x="57" y="185"/>
                    <a:pt x="55" y="184"/>
                    <a:pt x="54" y="185"/>
                  </a:cubicBezTo>
                  <a:cubicBezTo>
                    <a:pt x="20" y="196"/>
                    <a:pt x="0" y="220"/>
                    <a:pt x="0" y="250"/>
                  </a:cubicBezTo>
                  <a:lnTo>
                    <a:pt x="0" y="318"/>
                  </a:lnTo>
                  <a:lnTo>
                    <a:pt x="10" y="318"/>
                  </a:lnTo>
                  <a:lnTo>
                    <a:pt x="10" y="250"/>
                  </a:lnTo>
                  <a:cubicBezTo>
                    <a:pt x="10" y="226"/>
                    <a:pt x="27" y="206"/>
                    <a:pt x="54" y="196"/>
                  </a:cubicBezTo>
                  <a:lnTo>
                    <a:pt x="88" y="223"/>
                  </a:lnTo>
                  <a:cubicBezTo>
                    <a:pt x="90" y="225"/>
                    <a:pt x="93" y="225"/>
                    <a:pt x="95" y="223"/>
                  </a:cubicBezTo>
                  <a:lnTo>
                    <a:pt x="128" y="196"/>
                  </a:lnTo>
                  <a:cubicBezTo>
                    <a:pt x="137" y="199"/>
                    <a:pt x="145" y="204"/>
                    <a:pt x="151" y="208"/>
                  </a:cubicBezTo>
                  <a:cubicBezTo>
                    <a:pt x="136" y="220"/>
                    <a:pt x="129" y="235"/>
                    <a:pt x="129" y="251"/>
                  </a:cubicBezTo>
                  <a:lnTo>
                    <a:pt x="129" y="318"/>
                  </a:lnTo>
                  <a:lnTo>
                    <a:pt x="140" y="318"/>
                  </a:lnTo>
                  <a:lnTo>
                    <a:pt x="140" y="251"/>
                  </a:lnTo>
                  <a:cubicBezTo>
                    <a:pt x="140" y="228"/>
                    <a:pt x="159" y="210"/>
                    <a:pt x="197" y="197"/>
                  </a:cubicBezTo>
                  <a:cubicBezTo>
                    <a:pt x="197" y="197"/>
                    <a:pt x="198" y="197"/>
                    <a:pt x="198" y="197"/>
                  </a:cubicBezTo>
                  <a:lnTo>
                    <a:pt x="166" y="224"/>
                  </a:lnTo>
                  <a:cubicBezTo>
                    <a:pt x="164" y="226"/>
                    <a:pt x="163" y="228"/>
                    <a:pt x="164" y="231"/>
                  </a:cubicBezTo>
                  <a:cubicBezTo>
                    <a:pt x="165" y="233"/>
                    <a:pt x="167" y="234"/>
                    <a:pt x="170" y="234"/>
                  </a:cubicBezTo>
                  <a:lnTo>
                    <a:pt x="200" y="232"/>
                  </a:lnTo>
                  <a:lnTo>
                    <a:pt x="211" y="318"/>
                  </a:lnTo>
                  <a:lnTo>
                    <a:pt x="222" y="317"/>
                  </a:lnTo>
                  <a:lnTo>
                    <a:pt x="212" y="242"/>
                  </a:lnTo>
                  <a:lnTo>
                    <a:pt x="244" y="275"/>
                  </a:lnTo>
                  <a:cubicBezTo>
                    <a:pt x="245" y="277"/>
                    <a:pt x="246" y="277"/>
                    <a:pt x="248" y="277"/>
                  </a:cubicBezTo>
                  <a:cubicBezTo>
                    <a:pt x="249" y="277"/>
                    <a:pt x="251" y="277"/>
                    <a:pt x="252" y="275"/>
                  </a:cubicBezTo>
                  <a:lnTo>
                    <a:pt x="283" y="242"/>
                  </a:lnTo>
                  <a:lnTo>
                    <a:pt x="273" y="317"/>
                  </a:lnTo>
                  <a:lnTo>
                    <a:pt x="284" y="318"/>
                  </a:lnTo>
                  <a:lnTo>
                    <a:pt x="296" y="232"/>
                  </a:lnTo>
                  <a:lnTo>
                    <a:pt x="326" y="234"/>
                  </a:lnTo>
                  <a:cubicBezTo>
                    <a:pt x="328" y="234"/>
                    <a:pt x="330" y="233"/>
                    <a:pt x="331" y="231"/>
                  </a:cubicBezTo>
                  <a:cubicBezTo>
                    <a:pt x="332" y="228"/>
                    <a:pt x="332" y="226"/>
                    <a:pt x="330" y="224"/>
                  </a:cubicBezTo>
                  <a:lnTo>
                    <a:pt x="298" y="197"/>
                  </a:lnTo>
                  <a:lnTo>
                    <a:pt x="299" y="197"/>
                  </a:lnTo>
                  <a:cubicBezTo>
                    <a:pt x="304" y="198"/>
                    <a:pt x="310" y="200"/>
                    <a:pt x="317" y="203"/>
                  </a:cubicBezTo>
                  <a:cubicBezTo>
                    <a:pt x="317" y="203"/>
                    <a:pt x="317" y="203"/>
                    <a:pt x="317" y="203"/>
                  </a:cubicBezTo>
                  <a:lnTo>
                    <a:pt x="317" y="203"/>
                  </a:lnTo>
                  <a:cubicBezTo>
                    <a:pt x="336" y="211"/>
                    <a:pt x="356" y="226"/>
                    <a:pt x="356" y="251"/>
                  </a:cubicBezTo>
                  <a:lnTo>
                    <a:pt x="356" y="318"/>
                  </a:lnTo>
                  <a:lnTo>
                    <a:pt x="367" y="318"/>
                  </a:lnTo>
                  <a:lnTo>
                    <a:pt x="367" y="251"/>
                  </a:lnTo>
                  <a:cubicBezTo>
                    <a:pt x="367" y="235"/>
                    <a:pt x="360" y="220"/>
                    <a:pt x="346" y="209"/>
                  </a:cubicBezTo>
                  <a:cubicBezTo>
                    <a:pt x="353" y="204"/>
                    <a:pt x="361" y="199"/>
                    <a:pt x="369" y="196"/>
                  </a:cubicBezTo>
                  <a:lnTo>
                    <a:pt x="403" y="223"/>
                  </a:lnTo>
                  <a:cubicBezTo>
                    <a:pt x="405" y="225"/>
                    <a:pt x="408" y="225"/>
                    <a:pt x="410" y="223"/>
                  </a:cubicBezTo>
                  <a:lnTo>
                    <a:pt x="443" y="196"/>
                  </a:lnTo>
                  <a:cubicBezTo>
                    <a:pt x="471" y="206"/>
                    <a:pt x="487" y="226"/>
                    <a:pt x="487" y="250"/>
                  </a:cubicBezTo>
                  <a:lnTo>
                    <a:pt x="487" y="318"/>
                  </a:lnTo>
                  <a:lnTo>
                    <a:pt x="498" y="318"/>
                  </a:lnTo>
                  <a:lnTo>
                    <a:pt x="498" y="250"/>
                  </a:lnTo>
                  <a:cubicBezTo>
                    <a:pt x="498" y="220"/>
                    <a:pt x="478" y="196"/>
                    <a:pt x="444" y="185"/>
                  </a:cubicBez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6" name="Rectangle 65">
            <a:extLst>
              <a:ext uri="{FF2B5EF4-FFF2-40B4-BE49-F238E27FC236}">
                <a16:creationId xmlns:a16="http://schemas.microsoft.com/office/drawing/2014/main" id="{2710F7CA-7CF3-304F-2091-1784C9D4A2EF}"/>
              </a:ext>
            </a:extLst>
          </p:cNvPr>
          <p:cNvSpPr/>
          <p:nvPr/>
        </p:nvSpPr>
        <p:spPr>
          <a:xfrm>
            <a:off x="8634597" y="4093189"/>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Be a designated 2-1-1 service provider by the CPUC via an adopted Resolution. </a:t>
            </a:r>
          </a:p>
        </p:txBody>
      </p:sp>
      <p:sp>
        <p:nvSpPr>
          <p:cNvPr id="67" name="Rectangle 66">
            <a:extLst>
              <a:ext uri="{FF2B5EF4-FFF2-40B4-BE49-F238E27FC236}">
                <a16:creationId xmlns:a16="http://schemas.microsoft.com/office/drawing/2014/main" id="{3BA9E29B-846C-F856-78B4-A1C642F00B80}"/>
              </a:ext>
            </a:extLst>
          </p:cNvPr>
          <p:cNvSpPr/>
          <p:nvPr/>
        </p:nvSpPr>
        <p:spPr>
          <a:xfrm>
            <a:off x="5582662" y="4103372"/>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Licensed Healthcare Personnel on site</a:t>
            </a:r>
          </a:p>
        </p:txBody>
      </p:sp>
      <p:sp>
        <p:nvSpPr>
          <p:cNvPr id="68" name="Rectangle 67">
            <a:extLst>
              <a:ext uri="{FF2B5EF4-FFF2-40B4-BE49-F238E27FC236}">
                <a16:creationId xmlns:a16="http://schemas.microsoft.com/office/drawing/2014/main" id="{41ADD482-5CAD-3C05-6C77-B7BAC954CAF8}"/>
              </a:ext>
            </a:extLst>
          </p:cNvPr>
          <p:cNvSpPr/>
          <p:nvPr/>
        </p:nvSpPr>
        <p:spPr>
          <a:xfrm>
            <a:off x="2562377" y="4100804"/>
            <a:ext cx="2688336" cy="595212"/>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Not a religious organization </a:t>
            </a:r>
          </a:p>
        </p:txBody>
      </p:sp>
      <p:sp>
        <p:nvSpPr>
          <p:cNvPr id="69" name="Teardrop 68">
            <a:extLst>
              <a:ext uri="{FF2B5EF4-FFF2-40B4-BE49-F238E27FC236}">
                <a16:creationId xmlns:a16="http://schemas.microsoft.com/office/drawing/2014/main" id="{B50D90E8-B4DB-E5F7-7DB5-AC8FC40895A9}"/>
              </a:ext>
            </a:extLst>
          </p:cNvPr>
          <p:cNvSpPr/>
          <p:nvPr/>
        </p:nvSpPr>
        <p:spPr>
          <a:xfrm rot="7967171">
            <a:off x="663740" y="1427860"/>
            <a:ext cx="1149618" cy="1158553"/>
          </a:xfrm>
          <a:prstGeom prst="teardrop">
            <a:avLst/>
          </a:prstGeom>
          <a:noFill/>
          <a:ln w="762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descr="Clipboard Checked with solid fill">
            <a:extLst>
              <a:ext uri="{FF2B5EF4-FFF2-40B4-BE49-F238E27FC236}">
                <a16:creationId xmlns:a16="http://schemas.microsoft.com/office/drawing/2014/main" id="{46A400CE-2314-55CC-7A51-EEA2EE0870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349" y="1617321"/>
            <a:ext cx="914400" cy="914400"/>
          </a:xfrm>
          <a:prstGeom prst="rect">
            <a:avLst/>
          </a:prstGeom>
        </p:spPr>
      </p:pic>
      <p:sp>
        <p:nvSpPr>
          <p:cNvPr id="72" name="TextBox 71">
            <a:extLst>
              <a:ext uri="{FF2B5EF4-FFF2-40B4-BE49-F238E27FC236}">
                <a16:creationId xmlns:a16="http://schemas.microsoft.com/office/drawing/2014/main" id="{B565A677-E513-E600-F366-1A4C95C56518}"/>
              </a:ext>
            </a:extLst>
          </p:cNvPr>
          <p:cNvSpPr txBox="1"/>
          <p:nvPr/>
        </p:nvSpPr>
        <p:spPr>
          <a:xfrm>
            <a:off x="69037" y="3012803"/>
            <a:ext cx="2688335" cy="338554"/>
          </a:xfrm>
          <a:prstGeom prst="rect">
            <a:avLst/>
          </a:prstGeom>
          <a:noFill/>
        </p:spPr>
        <p:txBody>
          <a:bodyPr wrap="square" rtlCol="0">
            <a:spAutoFit/>
          </a:bodyPr>
          <a:lstStyle/>
          <a:p>
            <a:r>
              <a:rPr lang="en-US" sz="1600" b="1" dirty="0"/>
              <a:t>www.cpuc.ca.gov/ctf</a:t>
            </a:r>
          </a:p>
        </p:txBody>
      </p:sp>
    </p:spTree>
    <p:extLst>
      <p:ext uri="{BB962C8B-B14F-4D97-AF65-F5344CB8AC3E}">
        <p14:creationId xmlns:p14="http://schemas.microsoft.com/office/powerpoint/2010/main" val="3821256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1219200" y="457200"/>
            <a:ext cx="9980706" cy="1235413"/>
          </a:xfrm>
        </p:spPr>
        <p:txBody>
          <a:bodyPr anchor="b">
            <a:normAutofit/>
          </a:bodyPr>
          <a:lstStyle/>
          <a:p>
            <a:pPr algn="ctr"/>
            <a:r>
              <a:rPr lang="en-US" dirty="0"/>
              <a:t>Application Review Process</a:t>
            </a:r>
            <a:br>
              <a:rPr lang="en-US" dirty="0"/>
            </a:br>
            <a:endParaRPr lang="en-US" dirty="0"/>
          </a:p>
        </p:txBody>
      </p:sp>
      <p:sp>
        <p:nvSpPr>
          <p:cNvPr id="18" name="Slide Number Placeholder 4">
            <a:extLst>
              <a:ext uri="{FF2B5EF4-FFF2-40B4-BE49-F238E27FC236}">
                <a16:creationId xmlns:a16="http://schemas.microsoft.com/office/drawing/2014/main" id="{37CC6FE4-CDF2-C73B-0DA5-297100115D13}"/>
              </a:ext>
            </a:extLst>
          </p:cNvPr>
          <p:cNvSpPr>
            <a:spLocks noGrp="1"/>
          </p:cNvSpPr>
          <p:nvPr>
            <p:ph type="sldNum" sz="quarter" idx="12"/>
          </p:nvPr>
        </p:nvSpPr>
        <p:spPr/>
        <p:txBody>
          <a:bodyPr/>
          <a:lstStyle/>
          <a:p>
            <a:pPr>
              <a:spcAft>
                <a:spcPts val="600"/>
              </a:spcAft>
            </a:pPr>
            <a:fld id="{1C4126A1-9282-4A82-AC02-A59AF4A969C8}" type="slidenum">
              <a:rPr lang="en-US" smtClean="0"/>
              <a:pPr>
                <a:spcAft>
                  <a:spcPts val="600"/>
                </a:spcAft>
              </a:pPr>
              <a:t>14</a:t>
            </a:fld>
            <a:endParaRPr lang="en-US"/>
          </a:p>
        </p:txBody>
      </p:sp>
      <p:sp>
        <p:nvSpPr>
          <p:cNvPr id="6" name="Subtitle 5">
            <a:extLst>
              <a:ext uri="{FF2B5EF4-FFF2-40B4-BE49-F238E27FC236}">
                <a16:creationId xmlns:a16="http://schemas.microsoft.com/office/drawing/2014/main" id="{464010F7-06BE-FD41-8E38-28A63A4BDB9F}"/>
              </a:ext>
            </a:extLst>
          </p:cNvPr>
          <p:cNvSpPr>
            <a:spLocks/>
          </p:cNvSpPr>
          <p:nvPr/>
        </p:nvSpPr>
        <p:spPr>
          <a:xfrm>
            <a:off x="5183188" y="2180906"/>
            <a:ext cx="3021850" cy="2537651"/>
          </a:xfrm>
          <a:prstGeom prst="rect">
            <a:avLst/>
          </a:prstGeom>
        </p:spPr>
        <p:txBody>
          <a:bodyPr vert="horz" lIns="0" tIns="45720" rIns="91440" bIns="45720" rtlCol="0">
            <a:normAutofit/>
          </a:bodyPr>
          <a:lstStyle/>
          <a:p>
            <a:pPr defTabSz="530352">
              <a:spcAft>
                <a:spcPts val="600"/>
              </a:spcAft>
            </a:pPr>
            <a:endParaRPr lang="en-US" sz="1044" kern="1200">
              <a:solidFill>
                <a:schemeClr val="tx1"/>
              </a:solidFill>
              <a:latin typeface="+mn-lt"/>
              <a:ea typeface="+mn-ea"/>
              <a:cs typeface="+mn-cs"/>
            </a:endParaRPr>
          </a:p>
          <a:p>
            <a:pPr marL="342900" indent="-342900">
              <a:spcAft>
                <a:spcPts val="600"/>
              </a:spcAft>
            </a:pPr>
            <a:endParaRPr lang="en-US"/>
          </a:p>
        </p:txBody>
      </p:sp>
      <p:graphicFrame>
        <p:nvGraphicFramePr>
          <p:cNvPr id="2" name="Diagram 1">
            <a:extLst>
              <a:ext uri="{FF2B5EF4-FFF2-40B4-BE49-F238E27FC236}">
                <a16:creationId xmlns:a16="http://schemas.microsoft.com/office/drawing/2014/main" id="{962D54B4-C11F-61B7-E718-CA593E427E15}"/>
              </a:ext>
            </a:extLst>
          </p:cNvPr>
          <p:cNvGraphicFramePr/>
          <p:nvPr/>
        </p:nvGraphicFramePr>
        <p:xfrm>
          <a:off x="2330245" y="1605064"/>
          <a:ext cx="9026013" cy="4659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C8F8DA3-799B-61C2-A06D-B8D4167B3A8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p:blipFill>
        <p:spPr>
          <a:xfrm>
            <a:off x="422788" y="2784285"/>
            <a:ext cx="1750141" cy="2351336"/>
          </a:xfrm>
          <a:prstGeom prst="rect">
            <a:avLst/>
          </a:prstGeom>
        </p:spPr>
      </p:pic>
    </p:spTree>
    <p:extLst>
      <p:ext uri="{BB962C8B-B14F-4D97-AF65-F5344CB8AC3E}">
        <p14:creationId xmlns:p14="http://schemas.microsoft.com/office/powerpoint/2010/main" val="272063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FE12-3D70-8F38-DDB9-3D791DAA1A0A}"/>
              </a:ext>
            </a:extLst>
          </p:cNvPr>
          <p:cNvSpPr>
            <a:spLocks noGrp="1"/>
          </p:cNvSpPr>
          <p:nvPr>
            <p:ph type="title"/>
          </p:nvPr>
        </p:nvSpPr>
        <p:spPr>
          <a:xfrm>
            <a:off x="609600" y="365125"/>
            <a:ext cx="10972800" cy="841883"/>
          </a:xfrm>
        </p:spPr>
        <p:txBody>
          <a:bodyPr/>
          <a:lstStyle/>
          <a:p>
            <a:pPr algn="ctr"/>
            <a:r>
              <a:rPr lang="en-US"/>
              <a:t>Application Timeline </a:t>
            </a:r>
            <a:endParaRPr lang="en-US" dirty="0"/>
          </a:p>
        </p:txBody>
      </p:sp>
      <p:sp>
        <p:nvSpPr>
          <p:cNvPr id="5" name="Slide Number Placeholder 4">
            <a:extLst>
              <a:ext uri="{FF2B5EF4-FFF2-40B4-BE49-F238E27FC236}">
                <a16:creationId xmlns:a16="http://schemas.microsoft.com/office/drawing/2014/main" id="{C18A1BC4-C6FB-2281-0852-6DE29233B475}"/>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9" name="Speech Bubble: Rectangle with Corners Rounded 8">
            <a:extLst>
              <a:ext uri="{FF2B5EF4-FFF2-40B4-BE49-F238E27FC236}">
                <a16:creationId xmlns:a16="http://schemas.microsoft.com/office/drawing/2014/main" id="{BC5AAD0D-65A5-298D-79A3-206841AE8A58}"/>
              </a:ext>
            </a:extLst>
          </p:cNvPr>
          <p:cNvSpPr/>
          <p:nvPr/>
        </p:nvSpPr>
        <p:spPr>
          <a:xfrm>
            <a:off x="1185101" y="1995950"/>
            <a:ext cx="1705737" cy="1433050"/>
          </a:xfrm>
          <a:custGeom>
            <a:avLst/>
            <a:gdLst>
              <a:gd name="connsiteX0" fmla="*/ 0 w 2231136"/>
              <a:gd name="connsiteY0" fmla="*/ 225557 h 1353312"/>
              <a:gd name="connsiteX1" fmla="*/ 225557 w 2231136"/>
              <a:gd name="connsiteY1" fmla="*/ 0 h 1353312"/>
              <a:gd name="connsiteX2" fmla="*/ 371856 w 2231136"/>
              <a:gd name="connsiteY2" fmla="*/ 0 h 1353312"/>
              <a:gd name="connsiteX3" fmla="*/ 371856 w 2231136"/>
              <a:gd name="connsiteY3" fmla="*/ 0 h 1353312"/>
              <a:gd name="connsiteX4" fmla="*/ 929640 w 2231136"/>
              <a:gd name="connsiteY4" fmla="*/ 0 h 1353312"/>
              <a:gd name="connsiteX5" fmla="*/ 2005579 w 2231136"/>
              <a:gd name="connsiteY5" fmla="*/ 0 h 1353312"/>
              <a:gd name="connsiteX6" fmla="*/ 2231136 w 2231136"/>
              <a:gd name="connsiteY6" fmla="*/ 225557 h 1353312"/>
              <a:gd name="connsiteX7" fmla="*/ 2231136 w 2231136"/>
              <a:gd name="connsiteY7" fmla="*/ 789432 h 1353312"/>
              <a:gd name="connsiteX8" fmla="*/ 2231136 w 2231136"/>
              <a:gd name="connsiteY8" fmla="*/ 789432 h 1353312"/>
              <a:gd name="connsiteX9" fmla="*/ 2231136 w 2231136"/>
              <a:gd name="connsiteY9" fmla="*/ 1127760 h 1353312"/>
              <a:gd name="connsiteX10" fmla="*/ 2231136 w 2231136"/>
              <a:gd name="connsiteY10" fmla="*/ 1127755 h 1353312"/>
              <a:gd name="connsiteX11" fmla="*/ 2005579 w 2231136"/>
              <a:gd name="connsiteY11" fmla="*/ 1353312 h 1353312"/>
              <a:gd name="connsiteX12" fmla="*/ 929640 w 2231136"/>
              <a:gd name="connsiteY12" fmla="*/ 1353312 h 1353312"/>
              <a:gd name="connsiteX13" fmla="*/ 650755 w 2231136"/>
              <a:gd name="connsiteY13" fmla="*/ 1522476 h 1353312"/>
              <a:gd name="connsiteX14" fmla="*/ 371856 w 2231136"/>
              <a:gd name="connsiteY14" fmla="*/ 1353312 h 1353312"/>
              <a:gd name="connsiteX15" fmla="*/ 225557 w 2231136"/>
              <a:gd name="connsiteY15" fmla="*/ 1353312 h 1353312"/>
              <a:gd name="connsiteX16" fmla="*/ 0 w 2231136"/>
              <a:gd name="connsiteY16" fmla="*/ 1127755 h 1353312"/>
              <a:gd name="connsiteX17" fmla="*/ 0 w 2231136"/>
              <a:gd name="connsiteY17" fmla="*/ 1127760 h 1353312"/>
              <a:gd name="connsiteX18" fmla="*/ 0 w 2231136"/>
              <a:gd name="connsiteY18" fmla="*/ 789432 h 1353312"/>
              <a:gd name="connsiteX19" fmla="*/ 0 w 2231136"/>
              <a:gd name="connsiteY19" fmla="*/ 789432 h 1353312"/>
              <a:gd name="connsiteX20" fmla="*/ 0 w 2231136"/>
              <a:gd name="connsiteY20" fmla="*/ 225557 h 1353312"/>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929640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1505712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431036"/>
              <a:gd name="connsiteX1" fmla="*/ 225557 w 2231136"/>
              <a:gd name="connsiteY1" fmla="*/ 0 h 1431036"/>
              <a:gd name="connsiteX2" fmla="*/ 371856 w 2231136"/>
              <a:gd name="connsiteY2" fmla="*/ 0 h 1431036"/>
              <a:gd name="connsiteX3" fmla="*/ 371856 w 2231136"/>
              <a:gd name="connsiteY3" fmla="*/ 0 h 1431036"/>
              <a:gd name="connsiteX4" fmla="*/ 929640 w 2231136"/>
              <a:gd name="connsiteY4" fmla="*/ 0 h 1431036"/>
              <a:gd name="connsiteX5" fmla="*/ 2005579 w 2231136"/>
              <a:gd name="connsiteY5" fmla="*/ 0 h 1431036"/>
              <a:gd name="connsiteX6" fmla="*/ 2231136 w 2231136"/>
              <a:gd name="connsiteY6" fmla="*/ 225557 h 1431036"/>
              <a:gd name="connsiteX7" fmla="*/ 2231136 w 2231136"/>
              <a:gd name="connsiteY7" fmla="*/ 789432 h 1431036"/>
              <a:gd name="connsiteX8" fmla="*/ 2231136 w 2231136"/>
              <a:gd name="connsiteY8" fmla="*/ 789432 h 1431036"/>
              <a:gd name="connsiteX9" fmla="*/ 2231136 w 2231136"/>
              <a:gd name="connsiteY9" fmla="*/ 1127760 h 1431036"/>
              <a:gd name="connsiteX10" fmla="*/ 2231136 w 2231136"/>
              <a:gd name="connsiteY10" fmla="*/ 1127755 h 1431036"/>
              <a:gd name="connsiteX11" fmla="*/ 2005579 w 2231136"/>
              <a:gd name="connsiteY11" fmla="*/ 1353312 h 1431036"/>
              <a:gd name="connsiteX12" fmla="*/ 1505712 w 2231136"/>
              <a:gd name="connsiteY12" fmla="*/ 1353312 h 1431036"/>
              <a:gd name="connsiteX13" fmla="*/ 723907 w 2231136"/>
              <a:gd name="connsiteY13" fmla="*/ 1431036 h 1431036"/>
              <a:gd name="connsiteX14" fmla="*/ 381000 w 2231136"/>
              <a:gd name="connsiteY14" fmla="*/ 1362456 h 1431036"/>
              <a:gd name="connsiteX15" fmla="*/ 225557 w 2231136"/>
              <a:gd name="connsiteY15" fmla="*/ 1353312 h 1431036"/>
              <a:gd name="connsiteX16" fmla="*/ 0 w 2231136"/>
              <a:gd name="connsiteY16" fmla="*/ 1127755 h 1431036"/>
              <a:gd name="connsiteX17" fmla="*/ 0 w 2231136"/>
              <a:gd name="connsiteY17" fmla="*/ 1127760 h 1431036"/>
              <a:gd name="connsiteX18" fmla="*/ 0 w 2231136"/>
              <a:gd name="connsiteY18" fmla="*/ 789432 h 1431036"/>
              <a:gd name="connsiteX19" fmla="*/ 0 w 2231136"/>
              <a:gd name="connsiteY19" fmla="*/ 789432 h 1431036"/>
              <a:gd name="connsiteX20" fmla="*/ 0 w 2231136"/>
              <a:gd name="connsiteY20" fmla="*/ 225557 h 143103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74219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476756"/>
              <a:gd name="connsiteX1" fmla="*/ 225557 w 2231136"/>
              <a:gd name="connsiteY1" fmla="*/ 0 h 1476756"/>
              <a:gd name="connsiteX2" fmla="*/ 371856 w 2231136"/>
              <a:gd name="connsiteY2" fmla="*/ 0 h 1476756"/>
              <a:gd name="connsiteX3" fmla="*/ 371856 w 2231136"/>
              <a:gd name="connsiteY3" fmla="*/ 0 h 1476756"/>
              <a:gd name="connsiteX4" fmla="*/ 929640 w 2231136"/>
              <a:gd name="connsiteY4" fmla="*/ 0 h 1476756"/>
              <a:gd name="connsiteX5" fmla="*/ 2005579 w 2231136"/>
              <a:gd name="connsiteY5" fmla="*/ 0 h 1476756"/>
              <a:gd name="connsiteX6" fmla="*/ 2231136 w 2231136"/>
              <a:gd name="connsiteY6" fmla="*/ 225557 h 1476756"/>
              <a:gd name="connsiteX7" fmla="*/ 2231136 w 2231136"/>
              <a:gd name="connsiteY7" fmla="*/ 789432 h 1476756"/>
              <a:gd name="connsiteX8" fmla="*/ 2231136 w 2231136"/>
              <a:gd name="connsiteY8" fmla="*/ 789432 h 1476756"/>
              <a:gd name="connsiteX9" fmla="*/ 2231136 w 2231136"/>
              <a:gd name="connsiteY9" fmla="*/ 1127760 h 1476756"/>
              <a:gd name="connsiteX10" fmla="*/ 2231136 w 2231136"/>
              <a:gd name="connsiteY10" fmla="*/ 1127755 h 1476756"/>
              <a:gd name="connsiteX11" fmla="*/ 2005579 w 2231136"/>
              <a:gd name="connsiteY11" fmla="*/ 1353312 h 1476756"/>
              <a:gd name="connsiteX12" fmla="*/ 1505712 w 2231136"/>
              <a:gd name="connsiteY12" fmla="*/ 1353312 h 1476756"/>
              <a:gd name="connsiteX13" fmla="*/ 1089667 w 2231136"/>
              <a:gd name="connsiteY13" fmla="*/ 1476756 h 1476756"/>
              <a:gd name="connsiteX14" fmla="*/ 381000 w 2231136"/>
              <a:gd name="connsiteY14" fmla="*/ 1362456 h 1476756"/>
              <a:gd name="connsiteX15" fmla="*/ 225557 w 2231136"/>
              <a:gd name="connsiteY15" fmla="*/ 1353312 h 1476756"/>
              <a:gd name="connsiteX16" fmla="*/ 0 w 2231136"/>
              <a:gd name="connsiteY16" fmla="*/ 1127755 h 1476756"/>
              <a:gd name="connsiteX17" fmla="*/ 0 w 2231136"/>
              <a:gd name="connsiteY17" fmla="*/ 1127760 h 1476756"/>
              <a:gd name="connsiteX18" fmla="*/ 0 w 2231136"/>
              <a:gd name="connsiteY18" fmla="*/ 789432 h 1476756"/>
              <a:gd name="connsiteX19" fmla="*/ 0 w 2231136"/>
              <a:gd name="connsiteY19" fmla="*/ 789432 h 1476756"/>
              <a:gd name="connsiteX20" fmla="*/ 0 w 2231136"/>
              <a:gd name="connsiteY20" fmla="*/ 225557 h 1476756"/>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487424 w 2231136"/>
              <a:gd name="connsiteY12" fmla="*/ 1289304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641348"/>
              <a:gd name="connsiteX1" fmla="*/ 225557 w 2231136"/>
              <a:gd name="connsiteY1" fmla="*/ 0 h 1641348"/>
              <a:gd name="connsiteX2" fmla="*/ 371856 w 2231136"/>
              <a:gd name="connsiteY2" fmla="*/ 0 h 1641348"/>
              <a:gd name="connsiteX3" fmla="*/ 371856 w 2231136"/>
              <a:gd name="connsiteY3" fmla="*/ 0 h 1641348"/>
              <a:gd name="connsiteX4" fmla="*/ 929640 w 2231136"/>
              <a:gd name="connsiteY4" fmla="*/ 0 h 1641348"/>
              <a:gd name="connsiteX5" fmla="*/ 2005579 w 2231136"/>
              <a:gd name="connsiteY5" fmla="*/ 0 h 1641348"/>
              <a:gd name="connsiteX6" fmla="*/ 2231136 w 2231136"/>
              <a:gd name="connsiteY6" fmla="*/ 225557 h 1641348"/>
              <a:gd name="connsiteX7" fmla="*/ 2231136 w 2231136"/>
              <a:gd name="connsiteY7" fmla="*/ 789432 h 1641348"/>
              <a:gd name="connsiteX8" fmla="*/ 2231136 w 2231136"/>
              <a:gd name="connsiteY8" fmla="*/ 789432 h 1641348"/>
              <a:gd name="connsiteX9" fmla="*/ 2231136 w 2231136"/>
              <a:gd name="connsiteY9" fmla="*/ 1127760 h 1641348"/>
              <a:gd name="connsiteX10" fmla="*/ 2231136 w 2231136"/>
              <a:gd name="connsiteY10" fmla="*/ 1127755 h 1641348"/>
              <a:gd name="connsiteX11" fmla="*/ 2005579 w 2231136"/>
              <a:gd name="connsiteY11" fmla="*/ 1353312 h 1641348"/>
              <a:gd name="connsiteX12" fmla="*/ 1487424 w 2231136"/>
              <a:gd name="connsiteY12" fmla="*/ 1289304 h 1641348"/>
              <a:gd name="connsiteX13" fmla="*/ 1126243 w 2231136"/>
              <a:gd name="connsiteY13" fmla="*/ 1641348 h 1641348"/>
              <a:gd name="connsiteX14" fmla="*/ 381000 w 2231136"/>
              <a:gd name="connsiteY14" fmla="*/ 1362456 h 1641348"/>
              <a:gd name="connsiteX15" fmla="*/ 225557 w 2231136"/>
              <a:gd name="connsiteY15" fmla="*/ 1353312 h 1641348"/>
              <a:gd name="connsiteX16" fmla="*/ 0 w 2231136"/>
              <a:gd name="connsiteY16" fmla="*/ 1127755 h 1641348"/>
              <a:gd name="connsiteX17" fmla="*/ 0 w 2231136"/>
              <a:gd name="connsiteY17" fmla="*/ 1127760 h 1641348"/>
              <a:gd name="connsiteX18" fmla="*/ 0 w 2231136"/>
              <a:gd name="connsiteY18" fmla="*/ 789432 h 1641348"/>
              <a:gd name="connsiteX19" fmla="*/ 0 w 2231136"/>
              <a:gd name="connsiteY19" fmla="*/ 789432 h 1641348"/>
              <a:gd name="connsiteX20" fmla="*/ 0 w 2231136"/>
              <a:gd name="connsiteY20" fmla="*/ 225557 h 1641348"/>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28212"/>
              <a:gd name="connsiteX1" fmla="*/ 225557 w 2231136"/>
              <a:gd name="connsiteY1" fmla="*/ 0 h 1628212"/>
              <a:gd name="connsiteX2" fmla="*/ 371856 w 2231136"/>
              <a:gd name="connsiteY2" fmla="*/ 0 h 1628212"/>
              <a:gd name="connsiteX3" fmla="*/ 371856 w 2231136"/>
              <a:gd name="connsiteY3" fmla="*/ 0 h 1628212"/>
              <a:gd name="connsiteX4" fmla="*/ 929640 w 2231136"/>
              <a:gd name="connsiteY4" fmla="*/ 0 h 1628212"/>
              <a:gd name="connsiteX5" fmla="*/ 2005579 w 2231136"/>
              <a:gd name="connsiteY5" fmla="*/ 0 h 1628212"/>
              <a:gd name="connsiteX6" fmla="*/ 2231136 w 2231136"/>
              <a:gd name="connsiteY6" fmla="*/ 225557 h 1628212"/>
              <a:gd name="connsiteX7" fmla="*/ 2231136 w 2231136"/>
              <a:gd name="connsiteY7" fmla="*/ 789432 h 1628212"/>
              <a:gd name="connsiteX8" fmla="*/ 2231136 w 2231136"/>
              <a:gd name="connsiteY8" fmla="*/ 789432 h 1628212"/>
              <a:gd name="connsiteX9" fmla="*/ 2231136 w 2231136"/>
              <a:gd name="connsiteY9" fmla="*/ 1127760 h 1628212"/>
              <a:gd name="connsiteX10" fmla="*/ 2231136 w 2231136"/>
              <a:gd name="connsiteY10" fmla="*/ 1127755 h 1628212"/>
              <a:gd name="connsiteX11" fmla="*/ 2005579 w 2231136"/>
              <a:gd name="connsiteY11" fmla="*/ 1353312 h 1628212"/>
              <a:gd name="connsiteX12" fmla="*/ 1487424 w 2231136"/>
              <a:gd name="connsiteY12" fmla="*/ 1289304 h 1628212"/>
              <a:gd name="connsiteX13" fmla="*/ 1025659 w 2231136"/>
              <a:gd name="connsiteY13" fmla="*/ 1586484 h 1628212"/>
              <a:gd name="connsiteX14" fmla="*/ 381000 w 2231136"/>
              <a:gd name="connsiteY14" fmla="*/ 1362456 h 1628212"/>
              <a:gd name="connsiteX15" fmla="*/ 225557 w 2231136"/>
              <a:gd name="connsiteY15" fmla="*/ 1353312 h 1628212"/>
              <a:gd name="connsiteX16" fmla="*/ 0 w 2231136"/>
              <a:gd name="connsiteY16" fmla="*/ 1127755 h 1628212"/>
              <a:gd name="connsiteX17" fmla="*/ 0 w 2231136"/>
              <a:gd name="connsiteY17" fmla="*/ 1127760 h 1628212"/>
              <a:gd name="connsiteX18" fmla="*/ 0 w 2231136"/>
              <a:gd name="connsiteY18" fmla="*/ 789432 h 1628212"/>
              <a:gd name="connsiteX19" fmla="*/ 0 w 2231136"/>
              <a:gd name="connsiteY19" fmla="*/ 789432 h 1628212"/>
              <a:gd name="connsiteX20" fmla="*/ 0 w 2231136"/>
              <a:gd name="connsiteY20" fmla="*/ 225557 h 1628212"/>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381000 w 2231136"/>
              <a:gd name="connsiteY14" fmla="*/ 1362456 h 1635798"/>
              <a:gd name="connsiteX15" fmla="*/ 225557 w 2231136"/>
              <a:gd name="connsiteY15" fmla="*/ 1353312 h 1635798"/>
              <a:gd name="connsiteX16" fmla="*/ 0 w 2231136"/>
              <a:gd name="connsiteY16" fmla="*/ 1127755 h 1635798"/>
              <a:gd name="connsiteX17" fmla="*/ 0 w 2231136"/>
              <a:gd name="connsiteY17" fmla="*/ 1127760 h 1635798"/>
              <a:gd name="connsiteX18" fmla="*/ 0 w 2231136"/>
              <a:gd name="connsiteY18" fmla="*/ 789432 h 1635798"/>
              <a:gd name="connsiteX19" fmla="*/ 0 w 2231136"/>
              <a:gd name="connsiteY19" fmla="*/ 789432 h 1635798"/>
              <a:gd name="connsiteX20" fmla="*/ 0 w 2231136"/>
              <a:gd name="connsiteY20"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59536 w 2231136"/>
              <a:gd name="connsiteY14" fmla="*/ 1463040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786384 w 2231136"/>
              <a:gd name="connsiteY14" fmla="*/ 1426464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60681"/>
              <a:gd name="connsiteX1" fmla="*/ 225557 w 2231136"/>
              <a:gd name="connsiteY1" fmla="*/ 0 h 1660681"/>
              <a:gd name="connsiteX2" fmla="*/ 371856 w 2231136"/>
              <a:gd name="connsiteY2" fmla="*/ 0 h 1660681"/>
              <a:gd name="connsiteX3" fmla="*/ 371856 w 2231136"/>
              <a:gd name="connsiteY3" fmla="*/ 0 h 1660681"/>
              <a:gd name="connsiteX4" fmla="*/ 929640 w 2231136"/>
              <a:gd name="connsiteY4" fmla="*/ 0 h 1660681"/>
              <a:gd name="connsiteX5" fmla="*/ 2005579 w 2231136"/>
              <a:gd name="connsiteY5" fmla="*/ 0 h 1660681"/>
              <a:gd name="connsiteX6" fmla="*/ 2231136 w 2231136"/>
              <a:gd name="connsiteY6" fmla="*/ 225557 h 1660681"/>
              <a:gd name="connsiteX7" fmla="*/ 2231136 w 2231136"/>
              <a:gd name="connsiteY7" fmla="*/ 789432 h 1660681"/>
              <a:gd name="connsiteX8" fmla="*/ 2231136 w 2231136"/>
              <a:gd name="connsiteY8" fmla="*/ 789432 h 1660681"/>
              <a:gd name="connsiteX9" fmla="*/ 2231136 w 2231136"/>
              <a:gd name="connsiteY9" fmla="*/ 1127760 h 1660681"/>
              <a:gd name="connsiteX10" fmla="*/ 2231136 w 2231136"/>
              <a:gd name="connsiteY10" fmla="*/ 1127755 h 1660681"/>
              <a:gd name="connsiteX11" fmla="*/ 2005579 w 2231136"/>
              <a:gd name="connsiteY11" fmla="*/ 1353312 h 1660681"/>
              <a:gd name="connsiteX12" fmla="*/ 1514856 w 2231136"/>
              <a:gd name="connsiteY12" fmla="*/ 1380744 h 1660681"/>
              <a:gd name="connsiteX13" fmla="*/ 1016515 w 2231136"/>
              <a:gd name="connsiteY13" fmla="*/ 1613916 h 1660681"/>
              <a:gd name="connsiteX14" fmla="*/ 786384 w 2231136"/>
              <a:gd name="connsiteY14" fmla="*/ 1426464 h 1660681"/>
              <a:gd name="connsiteX15" fmla="*/ 381000 w 2231136"/>
              <a:gd name="connsiteY15" fmla="*/ 1362456 h 1660681"/>
              <a:gd name="connsiteX16" fmla="*/ 225557 w 2231136"/>
              <a:gd name="connsiteY16" fmla="*/ 1353312 h 1660681"/>
              <a:gd name="connsiteX17" fmla="*/ 0 w 2231136"/>
              <a:gd name="connsiteY17" fmla="*/ 1127755 h 1660681"/>
              <a:gd name="connsiteX18" fmla="*/ 0 w 2231136"/>
              <a:gd name="connsiteY18" fmla="*/ 1127760 h 1660681"/>
              <a:gd name="connsiteX19" fmla="*/ 0 w 2231136"/>
              <a:gd name="connsiteY19" fmla="*/ 789432 h 1660681"/>
              <a:gd name="connsiteX20" fmla="*/ 0 w 2231136"/>
              <a:gd name="connsiteY20" fmla="*/ 789432 h 1660681"/>
              <a:gd name="connsiteX21" fmla="*/ 0 w 2231136"/>
              <a:gd name="connsiteY21" fmla="*/ 225557 h 1660681"/>
              <a:gd name="connsiteX0" fmla="*/ 0 w 2231136"/>
              <a:gd name="connsiteY0" fmla="*/ 225557 h 1677411"/>
              <a:gd name="connsiteX1" fmla="*/ 225557 w 2231136"/>
              <a:gd name="connsiteY1" fmla="*/ 0 h 1677411"/>
              <a:gd name="connsiteX2" fmla="*/ 371856 w 2231136"/>
              <a:gd name="connsiteY2" fmla="*/ 0 h 1677411"/>
              <a:gd name="connsiteX3" fmla="*/ 371856 w 2231136"/>
              <a:gd name="connsiteY3" fmla="*/ 0 h 1677411"/>
              <a:gd name="connsiteX4" fmla="*/ 929640 w 2231136"/>
              <a:gd name="connsiteY4" fmla="*/ 0 h 1677411"/>
              <a:gd name="connsiteX5" fmla="*/ 2005579 w 2231136"/>
              <a:gd name="connsiteY5" fmla="*/ 0 h 1677411"/>
              <a:gd name="connsiteX6" fmla="*/ 2231136 w 2231136"/>
              <a:gd name="connsiteY6" fmla="*/ 225557 h 1677411"/>
              <a:gd name="connsiteX7" fmla="*/ 2231136 w 2231136"/>
              <a:gd name="connsiteY7" fmla="*/ 789432 h 1677411"/>
              <a:gd name="connsiteX8" fmla="*/ 2231136 w 2231136"/>
              <a:gd name="connsiteY8" fmla="*/ 789432 h 1677411"/>
              <a:gd name="connsiteX9" fmla="*/ 2231136 w 2231136"/>
              <a:gd name="connsiteY9" fmla="*/ 1127760 h 1677411"/>
              <a:gd name="connsiteX10" fmla="*/ 2231136 w 2231136"/>
              <a:gd name="connsiteY10" fmla="*/ 1127755 h 1677411"/>
              <a:gd name="connsiteX11" fmla="*/ 2005579 w 2231136"/>
              <a:gd name="connsiteY11" fmla="*/ 1353312 h 1677411"/>
              <a:gd name="connsiteX12" fmla="*/ 1514856 w 2231136"/>
              <a:gd name="connsiteY12" fmla="*/ 1380744 h 1677411"/>
              <a:gd name="connsiteX13" fmla="*/ 1007371 w 2231136"/>
              <a:gd name="connsiteY13" fmla="*/ 1632204 h 1677411"/>
              <a:gd name="connsiteX14" fmla="*/ 786384 w 2231136"/>
              <a:gd name="connsiteY14" fmla="*/ 1426464 h 1677411"/>
              <a:gd name="connsiteX15" fmla="*/ 381000 w 2231136"/>
              <a:gd name="connsiteY15" fmla="*/ 1362456 h 1677411"/>
              <a:gd name="connsiteX16" fmla="*/ 225557 w 2231136"/>
              <a:gd name="connsiteY16" fmla="*/ 1353312 h 1677411"/>
              <a:gd name="connsiteX17" fmla="*/ 0 w 2231136"/>
              <a:gd name="connsiteY17" fmla="*/ 1127755 h 1677411"/>
              <a:gd name="connsiteX18" fmla="*/ 0 w 2231136"/>
              <a:gd name="connsiteY18" fmla="*/ 1127760 h 1677411"/>
              <a:gd name="connsiteX19" fmla="*/ 0 w 2231136"/>
              <a:gd name="connsiteY19" fmla="*/ 789432 h 1677411"/>
              <a:gd name="connsiteX20" fmla="*/ 0 w 2231136"/>
              <a:gd name="connsiteY20" fmla="*/ 789432 h 1677411"/>
              <a:gd name="connsiteX21" fmla="*/ 0 w 2231136"/>
              <a:gd name="connsiteY21" fmla="*/ 225557 h 1677411"/>
              <a:gd name="connsiteX0" fmla="*/ 0 w 2231136"/>
              <a:gd name="connsiteY0" fmla="*/ 225557 h 1680715"/>
              <a:gd name="connsiteX1" fmla="*/ 225557 w 2231136"/>
              <a:gd name="connsiteY1" fmla="*/ 0 h 1680715"/>
              <a:gd name="connsiteX2" fmla="*/ 371856 w 2231136"/>
              <a:gd name="connsiteY2" fmla="*/ 0 h 1680715"/>
              <a:gd name="connsiteX3" fmla="*/ 371856 w 2231136"/>
              <a:gd name="connsiteY3" fmla="*/ 0 h 1680715"/>
              <a:gd name="connsiteX4" fmla="*/ 929640 w 2231136"/>
              <a:gd name="connsiteY4" fmla="*/ 0 h 1680715"/>
              <a:gd name="connsiteX5" fmla="*/ 2005579 w 2231136"/>
              <a:gd name="connsiteY5" fmla="*/ 0 h 1680715"/>
              <a:gd name="connsiteX6" fmla="*/ 2231136 w 2231136"/>
              <a:gd name="connsiteY6" fmla="*/ 225557 h 1680715"/>
              <a:gd name="connsiteX7" fmla="*/ 2231136 w 2231136"/>
              <a:gd name="connsiteY7" fmla="*/ 789432 h 1680715"/>
              <a:gd name="connsiteX8" fmla="*/ 2231136 w 2231136"/>
              <a:gd name="connsiteY8" fmla="*/ 789432 h 1680715"/>
              <a:gd name="connsiteX9" fmla="*/ 2231136 w 2231136"/>
              <a:gd name="connsiteY9" fmla="*/ 1127760 h 1680715"/>
              <a:gd name="connsiteX10" fmla="*/ 2231136 w 2231136"/>
              <a:gd name="connsiteY10" fmla="*/ 1127755 h 1680715"/>
              <a:gd name="connsiteX11" fmla="*/ 2005579 w 2231136"/>
              <a:gd name="connsiteY11" fmla="*/ 1353312 h 1680715"/>
              <a:gd name="connsiteX12" fmla="*/ 1514856 w 2231136"/>
              <a:gd name="connsiteY12" fmla="*/ 1380744 h 1680715"/>
              <a:gd name="connsiteX13" fmla="*/ 1007371 w 2231136"/>
              <a:gd name="connsiteY13" fmla="*/ 1632204 h 1680715"/>
              <a:gd name="connsiteX14" fmla="*/ 786384 w 2231136"/>
              <a:gd name="connsiteY14" fmla="*/ 1426464 h 1680715"/>
              <a:gd name="connsiteX15" fmla="*/ 381000 w 2231136"/>
              <a:gd name="connsiteY15" fmla="*/ 1362456 h 1680715"/>
              <a:gd name="connsiteX16" fmla="*/ 225557 w 2231136"/>
              <a:gd name="connsiteY16" fmla="*/ 1353312 h 1680715"/>
              <a:gd name="connsiteX17" fmla="*/ 0 w 2231136"/>
              <a:gd name="connsiteY17" fmla="*/ 1127755 h 1680715"/>
              <a:gd name="connsiteX18" fmla="*/ 0 w 2231136"/>
              <a:gd name="connsiteY18" fmla="*/ 1127760 h 1680715"/>
              <a:gd name="connsiteX19" fmla="*/ 0 w 2231136"/>
              <a:gd name="connsiteY19" fmla="*/ 789432 h 1680715"/>
              <a:gd name="connsiteX20" fmla="*/ 0 w 2231136"/>
              <a:gd name="connsiteY20" fmla="*/ 789432 h 1680715"/>
              <a:gd name="connsiteX21" fmla="*/ 0 w 2231136"/>
              <a:gd name="connsiteY21" fmla="*/ 225557 h 1680715"/>
              <a:gd name="connsiteX0" fmla="*/ 0 w 2231136"/>
              <a:gd name="connsiteY0" fmla="*/ 225557 h 1639270"/>
              <a:gd name="connsiteX1" fmla="*/ 225557 w 2231136"/>
              <a:gd name="connsiteY1" fmla="*/ 0 h 1639270"/>
              <a:gd name="connsiteX2" fmla="*/ 371856 w 2231136"/>
              <a:gd name="connsiteY2" fmla="*/ 0 h 1639270"/>
              <a:gd name="connsiteX3" fmla="*/ 371856 w 2231136"/>
              <a:gd name="connsiteY3" fmla="*/ 0 h 1639270"/>
              <a:gd name="connsiteX4" fmla="*/ 929640 w 2231136"/>
              <a:gd name="connsiteY4" fmla="*/ 0 h 1639270"/>
              <a:gd name="connsiteX5" fmla="*/ 2005579 w 2231136"/>
              <a:gd name="connsiteY5" fmla="*/ 0 h 1639270"/>
              <a:gd name="connsiteX6" fmla="*/ 2231136 w 2231136"/>
              <a:gd name="connsiteY6" fmla="*/ 225557 h 1639270"/>
              <a:gd name="connsiteX7" fmla="*/ 2231136 w 2231136"/>
              <a:gd name="connsiteY7" fmla="*/ 789432 h 1639270"/>
              <a:gd name="connsiteX8" fmla="*/ 2231136 w 2231136"/>
              <a:gd name="connsiteY8" fmla="*/ 789432 h 1639270"/>
              <a:gd name="connsiteX9" fmla="*/ 2231136 w 2231136"/>
              <a:gd name="connsiteY9" fmla="*/ 1127760 h 1639270"/>
              <a:gd name="connsiteX10" fmla="*/ 2231136 w 2231136"/>
              <a:gd name="connsiteY10" fmla="*/ 1127755 h 1639270"/>
              <a:gd name="connsiteX11" fmla="*/ 2005579 w 2231136"/>
              <a:gd name="connsiteY11" fmla="*/ 1353312 h 1639270"/>
              <a:gd name="connsiteX12" fmla="*/ 1514856 w 2231136"/>
              <a:gd name="connsiteY12" fmla="*/ 1380744 h 1639270"/>
              <a:gd name="connsiteX13" fmla="*/ 1062235 w 2231136"/>
              <a:gd name="connsiteY13" fmla="*/ 1586484 h 1639270"/>
              <a:gd name="connsiteX14" fmla="*/ 786384 w 2231136"/>
              <a:gd name="connsiteY14" fmla="*/ 1426464 h 1639270"/>
              <a:gd name="connsiteX15" fmla="*/ 381000 w 2231136"/>
              <a:gd name="connsiteY15" fmla="*/ 1362456 h 1639270"/>
              <a:gd name="connsiteX16" fmla="*/ 225557 w 2231136"/>
              <a:gd name="connsiteY16" fmla="*/ 1353312 h 1639270"/>
              <a:gd name="connsiteX17" fmla="*/ 0 w 2231136"/>
              <a:gd name="connsiteY17" fmla="*/ 1127755 h 1639270"/>
              <a:gd name="connsiteX18" fmla="*/ 0 w 2231136"/>
              <a:gd name="connsiteY18" fmla="*/ 1127760 h 1639270"/>
              <a:gd name="connsiteX19" fmla="*/ 0 w 2231136"/>
              <a:gd name="connsiteY19" fmla="*/ 789432 h 1639270"/>
              <a:gd name="connsiteX20" fmla="*/ 0 w 2231136"/>
              <a:gd name="connsiteY20" fmla="*/ 789432 h 1639270"/>
              <a:gd name="connsiteX21" fmla="*/ 0 w 2231136"/>
              <a:gd name="connsiteY21" fmla="*/ 225557 h 1639270"/>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1">
              <a:lumMod val="20000"/>
              <a:lumOff val="8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chemeClr val="accent1">
                    <a:lumMod val="50000"/>
                  </a:schemeClr>
                </a:solidFill>
                <a:effectLst/>
                <a:uLnTx/>
                <a:uFillTx/>
                <a:latin typeface="Century Gothic" panose="020F0302020204030204"/>
                <a:ea typeface="+mn-ea"/>
                <a:cs typeface="+mn-cs"/>
              </a:rPr>
              <a:t>CTF Analyst </a:t>
            </a:r>
            <a:r>
              <a:rPr kumimoji="0" lang="en-US" sz="1600" i="0" u="none" strike="noStrike" kern="1200" cap="none" spc="0" normalizeH="0" baseline="0" noProof="0">
                <a:ln>
                  <a:noFill/>
                </a:ln>
                <a:solidFill>
                  <a:schemeClr val="tx2">
                    <a:lumMod val="75000"/>
                  </a:schemeClr>
                </a:solidFill>
                <a:effectLst/>
                <a:uLnTx/>
                <a:uFillTx/>
                <a:latin typeface="Century Gothic" panose="020F0302020204030204"/>
                <a:ea typeface="+mn-ea"/>
                <a:cs typeface="+mn-cs"/>
              </a:rPr>
              <a:t>Receives Application</a:t>
            </a:r>
            <a:endParaRPr kumimoji="0" lang="en-US" sz="1600" i="0" u="none" strike="noStrike" kern="1200" cap="none" spc="0" normalizeH="0" baseline="0" noProof="0" dirty="0">
              <a:ln>
                <a:noFill/>
              </a:ln>
              <a:solidFill>
                <a:schemeClr val="tx2">
                  <a:lumMod val="75000"/>
                </a:schemeClr>
              </a:solidFill>
              <a:effectLst/>
              <a:uLnTx/>
              <a:uFillTx/>
              <a:latin typeface="Century Gothic" panose="020F0302020204030204"/>
              <a:ea typeface="+mn-ea"/>
              <a:cs typeface="+mn-cs"/>
            </a:endParaRPr>
          </a:p>
        </p:txBody>
      </p:sp>
      <p:sp>
        <p:nvSpPr>
          <p:cNvPr id="10" name="Speech Bubble: Rectangle with Corners Rounded 8">
            <a:extLst>
              <a:ext uri="{FF2B5EF4-FFF2-40B4-BE49-F238E27FC236}">
                <a16:creationId xmlns:a16="http://schemas.microsoft.com/office/drawing/2014/main" id="{D6FD6315-410F-4921-D7DF-16002CDBAA83}"/>
              </a:ext>
            </a:extLst>
          </p:cNvPr>
          <p:cNvSpPr/>
          <p:nvPr/>
        </p:nvSpPr>
        <p:spPr>
          <a:xfrm>
            <a:off x="3652076" y="1995950"/>
            <a:ext cx="1705737" cy="1433050"/>
          </a:xfrm>
          <a:custGeom>
            <a:avLst/>
            <a:gdLst>
              <a:gd name="connsiteX0" fmla="*/ 0 w 2231136"/>
              <a:gd name="connsiteY0" fmla="*/ 225557 h 1353312"/>
              <a:gd name="connsiteX1" fmla="*/ 225557 w 2231136"/>
              <a:gd name="connsiteY1" fmla="*/ 0 h 1353312"/>
              <a:gd name="connsiteX2" fmla="*/ 371856 w 2231136"/>
              <a:gd name="connsiteY2" fmla="*/ 0 h 1353312"/>
              <a:gd name="connsiteX3" fmla="*/ 371856 w 2231136"/>
              <a:gd name="connsiteY3" fmla="*/ 0 h 1353312"/>
              <a:gd name="connsiteX4" fmla="*/ 929640 w 2231136"/>
              <a:gd name="connsiteY4" fmla="*/ 0 h 1353312"/>
              <a:gd name="connsiteX5" fmla="*/ 2005579 w 2231136"/>
              <a:gd name="connsiteY5" fmla="*/ 0 h 1353312"/>
              <a:gd name="connsiteX6" fmla="*/ 2231136 w 2231136"/>
              <a:gd name="connsiteY6" fmla="*/ 225557 h 1353312"/>
              <a:gd name="connsiteX7" fmla="*/ 2231136 w 2231136"/>
              <a:gd name="connsiteY7" fmla="*/ 789432 h 1353312"/>
              <a:gd name="connsiteX8" fmla="*/ 2231136 w 2231136"/>
              <a:gd name="connsiteY8" fmla="*/ 789432 h 1353312"/>
              <a:gd name="connsiteX9" fmla="*/ 2231136 w 2231136"/>
              <a:gd name="connsiteY9" fmla="*/ 1127760 h 1353312"/>
              <a:gd name="connsiteX10" fmla="*/ 2231136 w 2231136"/>
              <a:gd name="connsiteY10" fmla="*/ 1127755 h 1353312"/>
              <a:gd name="connsiteX11" fmla="*/ 2005579 w 2231136"/>
              <a:gd name="connsiteY11" fmla="*/ 1353312 h 1353312"/>
              <a:gd name="connsiteX12" fmla="*/ 929640 w 2231136"/>
              <a:gd name="connsiteY12" fmla="*/ 1353312 h 1353312"/>
              <a:gd name="connsiteX13" fmla="*/ 650755 w 2231136"/>
              <a:gd name="connsiteY13" fmla="*/ 1522476 h 1353312"/>
              <a:gd name="connsiteX14" fmla="*/ 371856 w 2231136"/>
              <a:gd name="connsiteY14" fmla="*/ 1353312 h 1353312"/>
              <a:gd name="connsiteX15" fmla="*/ 225557 w 2231136"/>
              <a:gd name="connsiteY15" fmla="*/ 1353312 h 1353312"/>
              <a:gd name="connsiteX16" fmla="*/ 0 w 2231136"/>
              <a:gd name="connsiteY16" fmla="*/ 1127755 h 1353312"/>
              <a:gd name="connsiteX17" fmla="*/ 0 w 2231136"/>
              <a:gd name="connsiteY17" fmla="*/ 1127760 h 1353312"/>
              <a:gd name="connsiteX18" fmla="*/ 0 w 2231136"/>
              <a:gd name="connsiteY18" fmla="*/ 789432 h 1353312"/>
              <a:gd name="connsiteX19" fmla="*/ 0 w 2231136"/>
              <a:gd name="connsiteY19" fmla="*/ 789432 h 1353312"/>
              <a:gd name="connsiteX20" fmla="*/ 0 w 2231136"/>
              <a:gd name="connsiteY20" fmla="*/ 225557 h 1353312"/>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929640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1505712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431036"/>
              <a:gd name="connsiteX1" fmla="*/ 225557 w 2231136"/>
              <a:gd name="connsiteY1" fmla="*/ 0 h 1431036"/>
              <a:gd name="connsiteX2" fmla="*/ 371856 w 2231136"/>
              <a:gd name="connsiteY2" fmla="*/ 0 h 1431036"/>
              <a:gd name="connsiteX3" fmla="*/ 371856 w 2231136"/>
              <a:gd name="connsiteY3" fmla="*/ 0 h 1431036"/>
              <a:gd name="connsiteX4" fmla="*/ 929640 w 2231136"/>
              <a:gd name="connsiteY4" fmla="*/ 0 h 1431036"/>
              <a:gd name="connsiteX5" fmla="*/ 2005579 w 2231136"/>
              <a:gd name="connsiteY5" fmla="*/ 0 h 1431036"/>
              <a:gd name="connsiteX6" fmla="*/ 2231136 w 2231136"/>
              <a:gd name="connsiteY6" fmla="*/ 225557 h 1431036"/>
              <a:gd name="connsiteX7" fmla="*/ 2231136 w 2231136"/>
              <a:gd name="connsiteY7" fmla="*/ 789432 h 1431036"/>
              <a:gd name="connsiteX8" fmla="*/ 2231136 w 2231136"/>
              <a:gd name="connsiteY8" fmla="*/ 789432 h 1431036"/>
              <a:gd name="connsiteX9" fmla="*/ 2231136 w 2231136"/>
              <a:gd name="connsiteY9" fmla="*/ 1127760 h 1431036"/>
              <a:gd name="connsiteX10" fmla="*/ 2231136 w 2231136"/>
              <a:gd name="connsiteY10" fmla="*/ 1127755 h 1431036"/>
              <a:gd name="connsiteX11" fmla="*/ 2005579 w 2231136"/>
              <a:gd name="connsiteY11" fmla="*/ 1353312 h 1431036"/>
              <a:gd name="connsiteX12" fmla="*/ 1505712 w 2231136"/>
              <a:gd name="connsiteY12" fmla="*/ 1353312 h 1431036"/>
              <a:gd name="connsiteX13" fmla="*/ 723907 w 2231136"/>
              <a:gd name="connsiteY13" fmla="*/ 1431036 h 1431036"/>
              <a:gd name="connsiteX14" fmla="*/ 381000 w 2231136"/>
              <a:gd name="connsiteY14" fmla="*/ 1362456 h 1431036"/>
              <a:gd name="connsiteX15" fmla="*/ 225557 w 2231136"/>
              <a:gd name="connsiteY15" fmla="*/ 1353312 h 1431036"/>
              <a:gd name="connsiteX16" fmla="*/ 0 w 2231136"/>
              <a:gd name="connsiteY16" fmla="*/ 1127755 h 1431036"/>
              <a:gd name="connsiteX17" fmla="*/ 0 w 2231136"/>
              <a:gd name="connsiteY17" fmla="*/ 1127760 h 1431036"/>
              <a:gd name="connsiteX18" fmla="*/ 0 w 2231136"/>
              <a:gd name="connsiteY18" fmla="*/ 789432 h 1431036"/>
              <a:gd name="connsiteX19" fmla="*/ 0 w 2231136"/>
              <a:gd name="connsiteY19" fmla="*/ 789432 h 1431036"/>
              <a:gd name="connsiteX20" fmla="*/ 0 w 2231136"/>
              <a:gd name="connsiteY20" fmla="*/ 225557 h 143103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74219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476756"/>
              <a:gd name="connsiteX1" fmla="*/ 225557 w 2231136"/>
              <a:gd name="connsiteY1" fmla="*/ 0 h 1476756"/>
              <a:gd name="connsiteX2" fmla="*/ 371856 w 2231136"/>
              <a:gd name="connsiteY2" fmla="*/ 0 h 1476756"/>
              <a:gd name="connsiteX3" fmla="*/ 371856 w 2231136"/>
              <a:gd name="connsiteY3" fmla="*/ 0 h 1476756"/>
              <a:gd name="connsiteX4" fmla="*/ 929640 w 2231136"/>
              <a:gd name="connsiteY4" fmla="*/ 0 h 1476756"/>
              <a:gd name="connsiteX5" fmla="*/ 2005579 w 2231136"/>
              <a:gd name="connsiteY5" fmla="*/ 0 h 1476756"/>
              <a:gd name="connsiteX6" fmla="*/ 2231136 w 2231136"/>
              <a:gd name="connsiteY6" fmla="*/ 225557 h 1476756"/>
              <a:gd name="connsiteX7" fmla="*/ 2231136 w 2231136"/>
              <a:gd name="connsiteY7" fmla="*/ 789432 h 1476756"/>
              <a:gd name="connsiteX8" fmla="*/ 2231136 w 2231136"/>
              <a:gd name="connsiteY8" fmla="*/ 789432 h 1476756"/>
              <a:gd name="connsiteX9" fmla="*/ 2231136 w 2231136"/>
              <a:gd name="connsiteY9" fmla="*/ 1127760 h 1476756"/>
              <a:gd name="connsiteX10" fmla="*/ 2231136 w 2231136"/>
              <a:gd name="connsiteY10" fmla="*/ 1127755 h 1476756"/>
              <a:gd name="connsiteX11" fmla="*/ 2005579 w 2231136"/>
              <a:gd name="connsiteY11" fmla="*/ 1353312 h 1476756"/>
              <a:gd name="connsiteX12" fmla="*/ 1505712 w 2231136"/>
              <a:gd name="connsiteY12" fmla="*/ 1353312 h 1476756"/>
              <a:gd name="connsiteX13" fmla="*/ 1089667 w 2231136"/>
              <a:gd name="connsiteY13" fmla="*/ 1476756 h 1476756"/>
              <a:gd name="connsiteX14" fmla="*/ 381000 w 2231136"/>
              <a:gd name="connsiteY14" fmla="*/ 1362456 h 1476756"/>
              <a:gd name="connsiteX15" fmla="*/ 225557 w 2231136"/>
              <a:gd name="connsiteY15" fmla="*/ 1353312 h 1476756"/>
              <a:gd name="connsiteX16" fmla="*/ 0 w 2231136"/>
              <a:gd name="connsiteY16" fmla="*/ 1127755 h 1476756"/>
              <a:gd name="connsiteX17" fmla="*/ 0 w 2231136"/>
              <a:gd name="connsiteY17" fmla="*/ 1127760 h 1476756"/>
              <a:gd name="connsiteX18" fmla="*/ 0 w 2231136"/>
              <a:gd name="connsiteY18" fmla="*/ 789432 h 1476756"/>
              <a:gd name="connsiteX19" fmla="*/ 0 w 2231136"/>
              <a:gd name="connsiteY19" fmla="*/ 789432 h 1476756"/>
              <a:gd name="connsiteX20" fmla="*/ 0 w 2231136"/>
              <a:gd name="connsiteY20" fmla="*/ 225557 h 1476756"/>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487424 w 2231136"/>
              <a:gd name="connsiteY12" fmla="*/ 1289304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641348"/>
              <a:gd name="connsiteX1" fmla="*/ 225557 w 2231136"/>
              <a:gd name="connsiteY1" fmla="*/ 0 h 1641348"/>
              <a:gd name="connsiteX2" fmla="*/ 371856 w 2231136"/>
              <a:gd name="connsiteY2" fmla="*/ 0 h 1641348"/>
              <a:gd name="connsiteX3" fmla="*/ 371856 w 2231136"/>
              <a:gd name="connsiteY3" fmla="*/ 0 h 1641348"/>
              <a:gd name="connsiteX4" fmla="*/ 929640 w 2231136"/>
              <a:gd name="connsiteY4" fmla="*/ 0 h 1641348"/>
              <a:gd name="connsiteX5" fmla="*/ 2005579 w 2231136"/>
              <a:gd name="connsiteY5" fmla="*/ 0 h 1641348"/>
              <a:gd name="connsiteX6" fmla="*/ 2231136 w 2231136"/>
              <a:gd name="connsiteY6" fmla="*/ 225557 h 1641348"/>
              <a:gd name="connsiteX7" fmla="*/ 2231136 w 2231136"/>
              <a:gd name="connsiteY7" fmla="*/ 789432 h 1641348"/>
              <a:gd name="connsiteX8" fmla="*/ 2231136 w 2231136"/>
              <a:gd name="connsiteY8" fmla="*/ 789432 h 1641348"/>
              <a:gd name="connsiteX9" fmla="*/ 2231136 w 2231136"/>
              <a:gd name="connsiteY9" fmla="*/ 1127760 h 1641348"/>
              <a:gd name="connsiteX10" fmla="*/ 2231136 w 2231136"/>
              <a:gd name="connsiteY10" fmla="*/ 1127755 h 1641348"/>
              <a:gd name="connsiteX11" fmla="*/ 2005579 w 2231136"/>
              <a:gd name="connsiteY11" fmla="*/ 1353312 h 1641348"/>
              <a:gd name="connsiteX12" fmla="*/ 1487424 w 2231136"/>
              <a:gd name="connsiteY12" fmla="*/ 1289304 h 1641348"/>
              <a:gd name="connsiteX13" fmla="*/ 1126243 w 2231136"/>
              <a:gd name="connsiteY13" fmla="*/ 1641348 h 1641348"/>
              <a:gd name="connsiteX14" fmla="*/ 381000 w 2231136"/>
              <a:gd name="connsiteY14" fmla="*/ 1362456 h 1641348"/>
              <a:gd name="connsiteX15" fmla="*/ 225557 w 2231136"/>
              <a:gd name="connsiteY15" fmla="*/ 1353312 h 1641348"/>
              <a:gd name="connsiteX16" fmla="*/ 0 w 2231136"/>
              <a:gd name="connsiteY16" fmla="*/ 1127755 h 1641348"/>
              <a:gd name="connsiteX17" fmla="*/ 0 w 2231136"/>
              <a:gd name="connsiteY17" fmla="*/ 1127760 h 1641348"/>
              <a:gd name="connsiteX18" fmla="*/ 0 w 2231136"/>
              <a:gd name="connsiteY18" fmla="*/ 789432 h 1641348"/>
              <a:gd name="connsiteX19" fmla="*/ 0 w 2231136"/>
              <a:gd name="connsiteY19" fmla="*/ 789432 h 1641348"/>
              <a:gd name="connsiteX20" fmla="*/ 0 w 2231136"/>
              <a:gd name="connsiteY20" fmla="*/ 225557 h 1641348"/>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28212"/>
              <a:gd name="connsiteX1" fmla="*/ 225557 w 2231136"/>
              <a:gd name="connsiteY1" fmla="*/ 0 h 1628212"/>
              <a:gd name="connsiteX2" fmla="*/ 371856 w 2231136"/>
              <a:gd name="connsiteY2" fmla="*/ 0 h 1628212"/>
              <a:gd name="connsiteX3" fmla="*/ 371856 w 2231136"/>
              <a:gd name="connsiteY3" fmla="*/ 0 h 1628212"/>
              <a:gd name="connsiteX4" fmla="*/ 929640 w 2231136"/>
              <a:gd name="connsiteY4" fmla="*/ 0 h 1628212"/>
              <a:gd name="connsiteX5" fmla="*/ 2005579 w 2231136"/>
              <a:gd name="connsiteY5" fmla="*/ 0 h 1628212"/>
              <a:gd name="connsiteX6" fmla="*/ 2231136 w 2231136"/>
              <a:gd name="connsiteY6" fmla="*/ 225557 h 1628212"/>
              <a:gd name="connsiteX7" fmla="*/ 2231136 w 2231136"/>
              <a:gd name="connsiteY7" fmla="*/ 789432 h 1628212"/>
              <a:gd name="connsiteX8" fmla="*/ 2231136 w 2231136"/>
              <a:gd name="connsiteY8" fmla="*/ 789432 h 1628212"/>
              <a:gd name="connsiteX9" fmla="*/ 2231136 w 2231136"/>
              <a:gd name="connsiteY9" fmla="*/ 1127760 h 1628212"/>
              <a:gd name="connsiteX10" fmla="*/ 2231136 w 2231136"/>
              <a:gd name="connsiteY10" fmla="*/ 1127755 h 1628212"/>
              <a:gd name="connsiteX11" fmla="*/ 2005579 w 2231136"/>
              <a:gd name="connsiteY11" fmla="*/ 1353312 h 1628212"/>
              <a:gd name="connsiteX12" fmla="*/ 1487424 w 2231136"/>
              <a:gd name="connsiteY12" fmla="*/ 1289304 h 1628212"/>
              <a:gd name="connsiteX13" fmla="*/ 1025659 w 2231136"/>
              <a:gd name="connsiteY13" fmla="*/ 1586484 h 1628212"/>
              <a:gd name="connsiteX14" fmla="*/ 381000 w 2231136"/>
              <a:gd name="connsiteY14" fmla="*/ 1362456 h 1628212"/>
              <a:gd name="connsiteX15" fmla="*/ 225557 w 2231136"/>
              <a:gd name="connsiteY15" fmla="*/ 1353312 h 1628212"/>
              <a:gd name="connsiteX16" fmla="*/ 0 w 2231136"/>
              <a:gd name="connsiteY16" fmla="*/ 1127755 h 1628212"/>
              <a:gd name="connsiteX17" fmla="*/ 0 w 2231136"/>
              <a:gd name="connsiteY17" fmla="*/ 1127760 h 1628212"/>
              <a:gd name="connsiteX18" fmla="*/ 0 w 2231136"/>
              <a:gd name="connsiteY18" fmla="*/ 789432 h 1628212"/>
              <a:gd name="connsiteX19" fmla="*/ 0 w 2231136"/>
              <a:gd name="connsiteY19" fmla="*/ 789432 h 1628212"/>
              <a:gd name="connsiteX20" fmla="*/ 0 w 2231136"/>
              <a:gd name="connsiteY20" fmla="*/ 225557 h 1628212"/>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381000 w 2231136"/>
              <a:gd name="connsiteY14" fmla="*/ 1362456 h 1635798"/>
              <a:gd name="connsiteX15" fmla="*/ 225557 w 2231136"/>
              <a:gd name="connsiteY15" fmla="*/ 1353312 h 1635798"/>
              <a:gd name="connsiteX16" fmla="*/ 0 w 2231136"/>
              <a:gd name="connsiteY16" fmla="*/ 1127755 h 1635798"/>
              <a:gd name="connsiteX17" fmla="*/ 0 w 2231136"/>
              <a:gd name="connsiteY17" fmla="*/ 1127760 h 1635798"/>
              <a:gd name="connsiteX18" fmla="*/ 0 w 2231136"/>
              <a:gd name="connsiteY18" fmla="*/ 789432 h 1635798"/>
              <a:gd name="connsiteX19" fmla="*/ 0 w 2231136"/>
              <a:gd name="connsiteY19" fmla="*/ 789432 h 1635798"/>
              <a:gd name="connsiteX20" fmla="*/ 0 w 2231136"/>
              <a:gd name="connsiteY20"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59536 w 2231136"/>
              <a:gd name="connsiteY14" fmla="*/ 1463040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786384 w 2231136"/>
              <a:gd name="connsiteY14" fmla="*/ 1426464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60681"/>
              <a:gd name="connsiteX1" fmla="*/ 225557 w 2231136"/>
              <a:gd name="connsiteY1" fmla="*/ 0 h 1660681"/>
              <a:gd name="connsiteX2" fmla="*/ 371856 w 2231136"/>
              <a:gd name="connsiteY2" fmla="*/ 0 h 1660681"/>
              <a:gd name="connsiteX3" fmla="*/ 371856 w 2231136"/>
              <a:gd name="connsiteY3" fmla="*/ 0 h 1660681"/>
              <a:gd name="connsiteX4" fmla="*/ 929640 w 2231136"/>
              <a:gd name="connsiteY4" fmla="*/ 0 h 1660681"/>
              <a:gd name="connsiteX5" fmla="*/ 2005579 w 2231136"/>
              <a:gd name="connsiteY5" fmla="*/ 0 h 1660681"/>
              <a:gd name="connsiteX6" fmla="*/ 2231136 w 2231136"/>
              <a:gd name="connsiteY6" fmla="*/ 225557 h 1660681"/>
              <a:gd name="connsiteX7" fmla="*/ 2231136 w 2231136"/>
              <a:gd name="connsiteY7" fmla="*/ 789432 h 1660681"/>
              <a:gd name="connsiteX8" fmla="*/ 2231136 w 2231136"/>
              <a:gd name="connsiteY8" fmla="*/ 789432 h 1660681"/>
              <a:gd name="connsiteX9" fmla="*/ 2231136 w 2231136"/>
              <a:gd name="connsiteY9" fmla="*/ 1127760 h 1660681"/>
              <a:gd name="connsiteX10" fmla="*/ 2231136 w 2231136"/>
              <a:gd name="connsiteY10" fmla="*/ 1127755 h 1660681"/>
              <a:gd name="connsiteX11" fmla="*/ 2005579 w 2231136"/>
              <a:gd name="connsiteY11" fmla="*/ 1353312 h 1660681"/>
              <a:gd name="connsiteX12" fmla="*/ 1514856 w 2231136"/>
              <a:gd name="connsiteY12" fmla="*/ 1380744 h 1660681"/>
              <a:gd name="connsiteX13" fmla="*/ 1016515 w 2231136"/>
              <a:gd name="connsiteY13" fmla="*/ 1613916 h 1660681"/>
              <a:gd name="connsiteX14" fmla="*/ 786384 w 2231136"/>
              <a:gd name="connsiteY14" fmla="*/ 1426464 h 1660681"/>
              <a:gd name="connsiteX15" fmla="*/ 381000 w 2231136"/>
              <a:gd name="connsiteY15" fmla="*/ 1362456 h 1660681"/>
              <a:gd name="connsiteX16" fmla="*/ 225557 w 2231136"/>
              <a:gd name="connsiteY16" fmla="*/ 1353312 h 1660681"/>
              <a:gd name="connsiteX17" fmla="*/ 0 w 2231136"/>
              <a:gd name="connsiteY17" fmla="*/ 1127755 h 1660681"/>
              <a:gd name="connsiteX18" fmla="*/ 0 w 2231136"/>
              <a:gd name="connsiteY18" fmla="*/ 1127760 h 1660681"/>
              <a:gd name="connsiteX19" fmla="*/ 0 w 2231136"/>
              <a:gd name="connsiteY19" fmla="*/ 789432 h 1660681"/>
              <a:gd name="connsiteX20" fmla="*/ 0 w 2231136"/>
              <a:gd name="connsiteY20" fmla="*/ 789432 h 1660681"/>
              <a:gd name="connsiteX21" fmla="*/ 0 w 2231136"/>
              <a:gd name="connsiteY21" fmla="*/ 225557 h 1660681"/>
              <a:gd name="connsiteX0" fmla="*/ 0 w 2231136"/>
              <a:gd name="connsiteY0" fmla="*/ 225557 h 1677411"/>
              <a:gd name="connsiteX1" fmla="*/ 225557 w 2231136"/>
              <a:gd name="connsiteY1" fmla="*/ 0 h 1677411"/>
              <a:gd name="connsiteX2" fmla="*/ 371856 w 2231136"/>
              <a:gd name="connsiteY2" fmla="*/ 0 h 1677411"/>
              <a:gd name="connsiteX3" fmla="*/ 371856 w 2231136"/>
              <a:gd name="connsiteY3" fmla="*/ 0 h 1677411"/>
              <a:gd name="connsiteX4" fmla="*/ 929640 w 2231136"/>
              <a:gd name="connsiteY4" fmla="*/ 0 h 1677411"/>
              <a:gd name="connsiteX5" fmla="*/ 2005579 w 2231136"/>
              <a:gd name="connsiteY5" fmla="*/ 0 h 1677411"/>
              <a:gd name="connsiteX6" fmla="*/ 2231136 w 2231136"/>
              <a:gd name="connsiteY6" fmla="*/ 225557 h 1677411"/>
              <a:gd name="connsiteX7" fmla="*/ 2231136 w 2231136"/>
              <a:gd name="connsiteY7" fmla="*/ 789432 h 1677411"/>
              <a:gd name="connsiteX8" fmla="*/ 2231136 w 2231136"/>
              <a:gd name="connsiteY8" fmla="*/ 789432 h 1677411"/>
              <a:gd name="connsiteX9" fmla="*/ 2231136 w 2231136"/>
              <a:gd name="connsiteY9" fmla="*/ 1127760 h 1677411"/>
              <a:gd name="connsiteX10" fmla="*/ 2231136 w 2231136"/>
              <a:gd name="connsiteY10" fmla="*/ 1127755 h 1677411"/>
              <a:gd name="connsiteX11" fmla="*/ 2005579 w 2231136"/>
              <a:gd name="connsiteY11" fmla="*/ 1353312 h 1677411"/>
              <a:gd name="connsiteX12" fmla="*/ 1514856 w 2231136"/>
              <a:gd name="connsiteY12" fmla="*/ 1380744 h 1677411"/>
              <a:gd name="connsiteX13" fmla="*/ 1007371 w 2231136"/>
              <a:gd name="connsiteY13" fmla="*/ 1632204 h 1677411"/>
              <a:gd name="connsiteX14" fmla="*/ 786384 w 2231136"/>
              <a:gd name="connsiteY14" fmla="*/ 1426464 h 1677411"/>
              <a:gd name="connsiteX15" fmla="*/ 381000 w 2231136"/>
              <a:gd name="connsiteY15" fmla="*/ 1362456 h 1677411"/>
              <a:gd name="connsiteX16" fmla="*/ 225557 w 2231136"/>
              <a:gd name="connsiteY16" fmla="*/ 1353312 h 1677411"/>
              <a:gd name="connsiteX17" fmla="*/ 0 w 2231136"/>
              <a:gd name="connsiteY17" fmla="*/ 1127755 h 1677411"/>
              <a:gd name="connsiteX18" fmla="*/ 0 w 2231136"/>
              <a:gd name="connsiteY18" fmla="*/ 1127760 h 1677411"/>
              <a:gd name="connsiteX19" fmla="*/ 0 w 2231136"/>
              <a:gd name="connsiteY19" fmla="*/ 789432 h 1677411"/>
              <a:gd name="connsiteX20" fmla="*/ 0 w 2231136"/>
              <a:gd name="connsiteY20" fmla="*/ 789432 h 1677411"/>
              <a:gd name="connsiteX21" fmla="*/ 0 w 2231136"/>
              <a:gd name="connsiteY21" fmla="*/ 225557 h 1677411"/>
              <a:gd name="connsiteX0" fmla="*/ 0 w 2231136"/>
              <a:gd name="connsiteY0" fmla="*/ 225557 h 1680715"/>
              <a:gd name="connsiteX1" fmla="*/ 225557 w 2231136"/>
              <a:gd name="connsiteY1" fmla="*/ 0 h 1680715"/>
              <a:gd name="connsiteX2" fmla="*/ 371856 w 2231136"/>
              <a:gd name="connsiteY2" fmla="*/ 0 h 1680715"/>
              <a:gd name="connsiteX3" fmla="*/ 371856 w 2231136"/>
              <a:gd name="connsiteY3" fmla="*/ 0 h 1680715"/>
              <a:gd name="connsiteX4" fmla="*/ 929640 w 2231136"/>
              <a:gd name="connsiteY4" fmla="*/ 0 h 1680715"/>
              <a:gd name="connsiteX5" fmla="*/ 2005579 w 2231136"/>
              <a:gd name="connsiteY5" fmla="*/ 0 h 1680715"/>
              <a:gd name="connsiteX6" fmla="*/ 2231136 w 2231136"/>
              <a:gd name="connsiteY6" fmla="*/ 225557 h 1680715"/>
              <a:gd name="connsiteX7" fmla="*/ 2231136 w 2231136"/>
              <a:gd name="connsiteY7" fmla="*/ 789432 h 1680715"/>
              <a:gd name="connsiteX8" fmla="*/ 2231136 w 2231136"/>
              <a:gd name="connsiteY8" fmla="*/ 789432 h 1680715"/>
              <a:gd name="connsiteX9" fmla="*/ 2231136 w 2231136"/>
              <a:gd name="connsiteY9" fmla="*/ 1127760 h 1680715"/>
              <a:gd name="connsiteX10" fmla="*/ 2231136 w 2231136"/>
              <a:gd name="connsiteY10" fmla="*/ 1127755 h 1680715"/>
              <a:gd name="connsiteX11" fmla="*/ 2005579 w 2231136"/>
              <a:gd name="connsiteY11" fmla="*/ 1353312 h 1680715"/>
              <a:gd name="connsiteX12" fmla="*/ 1514856 w 2231136"/>
              <a:gd name="connsiteY12" fmla="*/ 1380744 h 1680715"/>
              <a:gd name="connsiteX13" fmla="*/ 1007371 w 2231136"/>
              <a:gd name="connsiteY13" fmla="*/ 1632204 h 1680715"/>
              <a:gd name="connsiteX14" fmla="*/ 786384 w 2231136"/>
              <a:gd name="connsiteY14" fmla="*/ 1426464 h 1680715"/>
              <a:gd name="connsiteX15" fmla="*/ 381000 w 2231136"/>
              <a:gd name="connsiteY15" fmla="*/ 1362456 h 1680715"/>
              <a:gd name="connsiteX16" fmla="*/ 225557 w 2231136"/>
              <a:gd name="connsiteY16" fmla="*/ 1353312 h 1680715"/>
              <a:gd name="connsiteX17" fmla="*/ 0 w 2231136"/>
              <a:gd name="connsiteY17" fmla="*/ 1127755 h 1680715"/>
              <a:gd name="connsiteX18" fmla="*/ 0 w 2231136"/>
              <a:gd name="connsiteY18" fmla="*/ 1127760 h 1680715"/>
              <a:gd name="connsiteX19" fmla="*/ 0 w 2231136"/>
              <a:gd name="connsiteY19" fmla="*/ 789432 h 1680715"/>
              <a:gd name="connsiteX20" fmla="*/ 0 w 2231136"/>
              <a:gd name="connsiteY20" fmla="*/ 789432 h 1680715"/>
              <a:gd name="connsiteX21" fmla="*/ 0 w 2231136"/>
              <a:gd name="connsiteY21" fmla="*/ 225557 h 1680715"/>
              <a:gd name="connsiteX0" fmla="*/ 0 w 2231136"/>
              <a:gd name="connsiteY0" fmla="*/ 225557 h 1639270"/>
              <a:gd name="connsiteX1" fmla="*/ 225557 w 2231136"/>
              <a:gd name="connsiteY1" fmla="*/ 0 h 1639270"/>
              <a:gd name="connsiteX2" fmla="*/ 371856 w 2231136"/>
              <a:gd name="connsiteY2" fmla="*/ 0 h 1639270"/>
              <a:gd name="connsiteX3" fmla="*/ 371856 w 2231136"/>
              <a:gd name="connsiteY3" fmla="*/ 0 h 1639270"/>
              <a:gd name="connsiteX4" fmla="*/ 929640 w 2231136"/>
              <a:gd name="connsiteY4" fmla="*/ 0 h 1639270"/>
              <a:gd name="connsiteX5" fmla="*/ 2005579 w 2231136"/>
              <a:gd name="connsiteY5" fmla="*/ 0 h 1639270"/>
              <a:gd name="connsiteX6" fmla="*/ 2231136 w 2231136"/>
              <a:gd name="connsiteY6" fmla="*/ 225557 h 1639270"/>
              <a:gd name="connsiteX7" fmla="*/ 2231136 w 2231136"/>
              <a:gd name="connsiteY7" fmla="*/ 789432 h 1639270"/>
              <a:gd name="connsiteX8" fmla="*/ 2231136 w 2231136"/>
              <a:gd name="connsiteY8" fmla="*/ 789432 h 1639270"/>
              <a:gd name="connsiteX9" fmla="*/ 2231136 w 2231136"/>
              <a:gd name="connsiteY9" fmla="*/ 1127760 h 1639270"/>
              <a:gd name="connsiteX10" fmla="*/ 2231136 w 2231136"/>
              <a:gd name="connsiteY10" fmla="*/ 1127755 h 1639270"/>
              <a:gd name="connsiteX11" fmla="*/ 2005579 w 2231136"/>
              <a:gd name="connsiteY11" fmla="*/ 1353312 h 1639270"/>
              <a:gd name="connsiteX12" fmla="*/ 1514856 w 2231136"/>
              <a:gd name="connsiteY12" fmla="*/ 1380744 h 1639270"/>
              <a:gd name="connsiteX13" fmla="*/ 1062235 w 2231136"/>
              <a:gd name="connsiteY13" fmla="*/ 1586484 h 1639270"/>
              <a:gd name="connsiteX14" fmla="*/ 786384 w 2231136"/>
              <a:gd name="connsiteY14" fmla="*/ 1426464 h 1639270"/>
              <a:gd name="connsiteX15" fmla="*/ 381000 w 2231136"/>
              <a:gd name="connsiteY15" fmla="*/ 1362456 h 1639270"/>
              <a:gd name="connsiteX16" fmla="*/ 225557 w 2231136"/>
              <a:gd name="connsiteY16" fmla="*/ 1353312 h 1639270"/>
              <a:gd name="connsiteX17" fmla="*/ 0 w 2231136"/>
              <a:gd name="connsiteY17" fmla="*/ 1127755 h 1639270"/>
              <a:gd name="connsiteX18" fmla="*/ 0 w 2231136"/>
              <a:gd name="connsiteY18" fmla="*/ 1127760 h 1639270"/>
              <a:gd name="connsiteX19" fmla="*/ 0 w 2231136"/>
              <a:gd name="connsiteY19" fmla="*/ 789432 h 1639270"/>
              <a:gd name="connsiteX20" fmla="*/ 0 w 2231136"/>
              <a:gd name="connsiteY20" fmla="*/ 789432 h 1639270"/>
              <a:gd name="connsiteX21" fmla="*/ 0 w 2231136"/>
              <a:gd name="connsiteY21" fmla="*/ 225557 h 1639270"/>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1">
              <a:lumMod val="40000"/>
              <a:lumOff val="6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chemeClr val="accent1">
                    <a:lumMod val="50000"/>
                  </a:schemeClr>
                </a:solidFill>
                <a:effectLst/>
                <a:uLnTx/>
                <a:uFillTx/>
                <a:latin typeface="Century Gothic" panose="020F0302020204030204"/>
                <a:ea typeface="+mn-ea"/>
                <a:cs typeface="+mn-cs"/>
              </a:rPr>
              <a:t>CTF Analyst </a:t>
            </a:r>
            <a:r>
              <a:rPr kumimoji="0" lang="en-US" sz="1600" i="0" u="none" strike="noStrike" kern="1200" cap="none" spc="0" normalizeH="0" baseline="0" noProof="0">
                <a:ln>
                  <a:noFill/>
                </a:ln>
                <a:solidFill>
                  <a:schemeClr val="tx1">
                    <a:lumMod val="65000"/>
                    <a:lumOff val="35000"/>
                  </a:schemeClr>
                </a:solidFill>
                <a:effectLst/>
                <a:uLnTx/>
                <a:uFillTx/>
                <a:latin typeface="Century Gothic" panose="020F0302020204030204"/>
                <a:ea typeface="+mn-ea"/>
                <a:cs typeface="+mn-cs"/>
              </a:rPr>
              <a:t>Reviews Application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lumMod val="65000"/>
                    <a:lumOff val="35000"/>
                  </a:schemeClr>
                </a:solidFill>
                <a:latin typeface="Century Gothic" panose="020F0302020204030204"/>
              </a:rPr>
              <a:t> </a:t>
            </a:r>
            <a:r>
              <a:rPr kumimoji="0" lang="en-US" sz="1600" b="0" i="0" u="none" strike="noStrike" kern="1200" cap="none" spc="0" normalizeH="0" baseline="0" noProof="0">
                <a:ln>
                  <a:noFill/>
                </a:ln>
                <a:solidFill>
                  <a:schemeClr val="tx1">
                    <a:lumMod val="65000"/>
                    <a:lumOff val="35000"/>
                  </a:schemeClr>
                </a:solidFill>
                <a:effectLst/>
                <a:uLnTx/>
                <a:uFillTx/>
                <a:latin typeface="Century Gothic"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1" name="Speech Bubble: Rectangle with Corners Rounded 8">
            <a:extLst>
              <a:ext uri="{FF2B5EF4-FFF2-40B4-BE49-F238E27FC236}">
                <a16:creationId xmlns:a16="http://schemas.microsoft.com/office/drawing/2014/main" id="{F477825E-E018-3AA5-242D-5EB3A08DE4CC}"/>
              </a:ext>
            </a:extLst>
          </p:cNvPr>
          <p:cNvSpPr/>
          <p:nvPr/>
        </p:nvSpPr>
        <p:spPr>
          <a:xfrm>
            <a:off x="6119052" y="1995950"/>
            <a:ext cx="1705737" cy="1433050"/>
          </a:xfrm>
          <a:custGeom>
            <a:avLst/>
            <a:gdLst>
              <a:gd name="connsiteX0" fmla="*/ 0 w 2231136"/>
              <a:gd name="connsiteY0" fmla="*/ 225557 h 1353312"/>
              <a:gd name="connsiteX1" fmla="*/ 225557 w 2231136"/>
              <a:gd name="connsiteY1" fmla="*/ 0 h 1353312"/>
              <a:gd name="connsiteX2" fmla="*/ 371856 w 2231136"/>
              <a:gd name="connsiteY2" fmla="*/ 0 h 1353312"/>
              <a:gd name="connsiteX3" fmla="*/ 371856 w 2231136"/>
              <a:gd name="connsiteY3" fmla="*/ 0 h 1353312"/>
              <a:gd name="connsiteX4" fmla="*/ 929640 w 2231136"/>
              <a:gd name="connsiteY4" fmla="*/ 0 h 1353312"/>
              <a:gd name="connsiteX5" fmla="*/ 2005579 w 2231136"/>
              <a:gd name="connsiteY5" fmla="*/ 0 h 1353312"/>
              <a:gd name="connsiteX6" fmla="*/ 2231136 w 2231136"/>
              <a:gd name="connsiteY6" fmla="*/ 225557 h 1353312"/>
              <a:gd name="connsiteX7" fmla="*/ 2231136 w 2231136"/>
              <a:gd name="connsiteY7" fmla="*/ 789432 h 1353312"/>
              <a:gd name="connsiteX8" fmla="*/ 2231136 w 2231136"/>
              <a:gd name="connsiteY8" fmla="*/ 789432 h 1353312"/>
              <a:gd name="connsiteX9" fmla="*/ 2231136 w 2231136"/>
              <a:gd name="connsiteY9" fmla="*/ 1127760 h 1353312"/>
              <a:gd name="connsiteX10" fmla="*/ 2231136 w 2231136"/>
              <a:gd name="connsiteY10" fmla="*/ 1127755 h 1353312"/>
              <a:gd name="connsiteX11" fmla="*/ 2005579 w 2231136"/>
              <a:gd name="connsiteY11" fmla="*/ 1353312 h 1353312"/>
              <a:gd name="connsiteX12" fmla="*/ 929640 w 2231136"/>
              <a:gd name="connsiteY12" fmla="*/ 1353312 h 1353312"/>
              <a:gd name="connsiteX13" fmla="*/ 650755 w 2231136"/>
              <a:gd name="connsiteY13" fmla="*/ 1522476 h 1353312"/>
              <a:gd name="connsiteX14" fmla="*/ 371856 w 2231136"/>
              <a:gd name="connsiteY14" fmla="*/ 1353312 h 1353312"/>
              <a:gd name="connsiteX15" fmla="*/ 225557 w 2231136"/>
              <a:gd name="connsiteY15" fmla="*/ 1353312 h 1353312"/>
              <a:gd name="connsiteX16" fmla="*/ 0 w 2231136"/>
              <a:gd name="connsiteY16" fmla="*/ 1127755 h 1353312"/>
              <a:gd name="connsiteX17" fmla="*/ 0 w 2231136"/>
              <a:gd name="connsiteY17" fmla="*/ 1127760 h 1353312"/>
              <a:gd name="connsiteX18" fmla="*/ 0 w 2231136"/>
              <a:gd name="connsiteY18" fmla="*/ 789432 h 1353312"/>
              <a:gd name="connsiteX19" fmla="*/ 0 w 2231136"/>
              <a:gd name="connsiteY19" fmla="*/ 789432 h 1353312"/>
              <a:gd name="connsiteX20" fmla="*/ 0 w 2231136"/>
              <a:gd name="connsiteY20" fmla="*/ 225557 h 1353312"/>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929640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1505712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431036"/>
              <a:gd name="connsiteX1" fmla="*/ 225557 w 2231136"/>
              <a:gd name="connsiteY1" fmla="*/ 0 h 1431036"/>
              <a:gd name="connsiteX2" fmla="*/ 371856 w 2231136"/>
              <a:gd name="connsiteY2" fmla="*/ 0 h 1431036"/>
              <a:gd name="connsiteX3" fmla="*/ 371856 w 2231136"/>
              <a:gd name="connsiteY3" fmla="*/ 0 h 1431036"/>
              <a:gd name="connsiteX4" fmla="*/ 929640 w 2231136"/>
              <a:gd name="connsiteY4" fmla="*/ 0 h 1431036"/>
              <a:gd name="connsiteX5" fmla="*/ 2005579 w 2231136"/>
              <a:gd name="connsiteY5" fmla="*/ 0 h 1431036"/>
              <a:gd name="connsiteX6" fmla="*/ 2231136 w 2231136"/>
              <a:gd name="connsiteY6" fmla="*/ 225557 h 1431036"/>
              <a:gd name="connsiteX7" fmla="*/ 2231136 w 2231136"/>
              <a:gd name="connsiteY7" fmla="*/ 789432 h 1431036"/>
              <a:gd name="connsiteX8" fmla="*/ 2231136 w 2231136"/>
              <a:gd name="connsiteY8" fmla="*/ 789432 h 1431036"/>
              <a:gd name="connsiteX9" fmla="*/ 2231136 w 2231136"/>
              <a:gd name="connsiteY9" fmla="*/ 1127760 h 1431036"/>
              <a:gd name="connsiteX10" fmla="*/ 2231136 w 2231136"/>
              <a:gd name="connsiteY10" fmla="*/ 1127755 h 1431036"/>
              <a:gd name="connsiteX11" fmla="*/ 2005579 w 2231136"/>
              <a:gd name="connsiteY11" fmla="*/ 1353312 h 1431036"/>
              <a:gd name="connsiteX12" fmla="*/ 1505712 w 2231136"/>
              <a:gd name="connsiteY12" fmla="*/ 1353312 h 1431036"/>
              <a:gd name="connsiteX13" fmla="*/ 723907 w 2231136"/>
              <a:gd name="connsiteY13" fmla="*/ 1431036 h 1431036"/>
              <a:gd name="connsiteX14" fmla="*/ 381000 w 2231136"/>
              <a:gd name="connsiteY14" fmla="*/ 1362456 h 1431036"/>
              <a:gd name="connsiteX15" fmla="*/ 225557 w 2231136"/>
              <a:gd name="connsiteY15" fmla="*/ 1353312 h 1431036"/>
              <a:gd name="connsiteX16" fmla="*/ 0 w 2231136"/>
              <a:gd name="connsiteY16" fmla="*/ 1127755 h 1431036"/>
              <a:gd name="connsiteX17" fmla="*/ 0 w 2231136"/>
              <a:gd name="connsiteY17" fmla="*/ 1127760 h 1431036"/>
              <a:gd name="connsiteX18" fmla="*/ 0 w 2231136"/>
              <a:gd name="connsiteY18" fmla="*/ 789432 h 1431036"/>
              <a:gd name="connsiteX19" fmla="*/ 0 w 2231136"/>
              <a:gd name="connsiteY19" fmla="*/ 789432 h 1431036"/>
              <a:gd name="connsiteX20" fmla="*/ 0 w 2231136"/>
              <a:gd name="connsiteY20" fmla="*/ 225557 h 143103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74219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476756"/>
              <a:gd name="connsiteX1" fmla="*/ 225557 w 2231136"/>
              <a:gd name="connsiteY1" fmla="*/ 0 h 1476756"/>
              <a:gd name="connsiteX2" fmla="*/ 371856 w 2231136"/>
              <a:gd name="connsiteY2" fmla="*/ 0 h 1476756"/>
              <a:gd name="connsiteX3" fmla="*/ 371856 w 2231136"/>
              <a:gd name="connsiteY3" fmla="*/ 0 h 1476756"/>
              <a:gd name="connsiteX4" fmla="*/ 929640 w 2231136"/>
              <a:gd name="connsiteY4" fmla="*/ 0 h 1476756"/>
              <a:gd name="connsiteX5" fmla="*/ 2005579 w 2231136"/>
              <a:gd name="connsiteY5" fmla="*/ 0 h 1476756"/>
              <a:gd name="connsiteX6" fmla="*/ 2231136 w 2231136"/>
              <a:gd name="connsiteY6" fmla="*/ 225557 h 1476756"/>
              <a:gd name="connsiteX7" fmla="*/ 2231136 w 2231136"/>
              <a:gd name="connsiteY7" fmla="*/ 789432 h 1476756"/>
              <a:gd name="connsiteX8" fmla="*/ 2231136 w 2231136"/>
              <a:gd name="connsiteY8" fmla="*/ 789432 h 1476756"/>
              <a:gd name="connsiteX9" fmla="*/ 2231136 w 2231136"/>
              <a:gd name="connsiteY9" fmla="*/ 1127760 h 1476756"/>
              <a:gd name="connsiteX10" fmla="*/ 2231136 w 2231136"/>
              <a:gd name="connsiteY10" fmla="*/ 1127755 h 1476756"/>
              <a:gd name="connsiteX11" fmla="*/ 2005579 w 2231136"/>
              <a:gd name="connsiteY11" fmla="*/ 1353312 h 1476756"/>
              <a:gd name="connsiteX12" fmla="*/ 1505712 w 2231136"/>
              <a:gd name="connsiteY12" fmla="*/ 1353312 h 1476756"/>
              <a:gd name="connsiteX13" fmla="*/ 1089667 w 2231136"/>
              <a:gd name="connsiteY13" fmla="*/ 1476756 h 1476756"/>
              <a:gd name="connsiteX14" fmla="*/ 381000 w 2231136"/>
              <a:gd name="connsiteY14" fmla="*/ 1362456 h 1476756"/>
              <a:gd name="connsiteX15" fmla="*/ 225557 w 2231136"/>
              <a:gd name="connsiteY15" fmla="*/ 1353312 h 1476756"/>
              <a:gd name="connsiteX16" fmla="*/ 0 w 2231136"/>
              <a:gd name="connsiteY16" fmla="*/ 1127755 h 1476756"/>
              <a:gd name="connsiteX17" fmla="*/ 0 w 2231136"/>
              <a:gd name="connsiteY17" fmla="*/ 1127760 h 1476756"/>
              <a:gd name="connsiteX18" fmla="*/ 0 w 2231136"/>
              <a:gd name="connsiteY18" fmla="*/ 789432 h 1476756"/>
              <a:gd name="connsiteX19" fmla="*/ 0 w 2231136"/>
              <a:gd name="connsiteY19" fmla="*/ 789432 h 1476756"/>
              <a:gd name="connsiteX20" fmla="*/ 0 w 2231136"/>
              <a:gd name="connsiteY20" fmla="*/ 225557 h 1476756"/>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487424 w 2231136"/>
              <a:gd name="connsiteY12" fmla="*/ 1289304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641348"/>
              <a:gd name="connsiteX1" fmla="*/ 225557 w 2231136"/>
              <a:gd name="connsiteY1" fmla="*/ 0 h 1641348"/>
              <a:gd name="connsiteX2" fmla="*/ 371856 w 2231136"/>
              <a:gd name="connsiteY2" fmla="*/ 0 h 1641348"/>
              <a:gd name="connsiteX3" fmla="*/ 371856 w 2231136"/>
              <a:gd name="connsiteY3" fmla="*/ 0 h 1641348"/>
              <a:gd name="connsiteX4" fmla="*/ 929640 w 2231136"/>
              <a:gd name="connsiteY4" fmla="*/ 0 h 1641348"/>
              <a:gd name="connsiteX5" fmla="*/ 2005579 w 2231136"/>
              <a:gd name="connsiteY5" fmla="*/ 0 h 1641348"/>
              <a:gd name="connsiteX6" fmla="*/ 2231136 w 2231136"/>
              <a:gd name="connsiteY6" fmla="*/ 225557 h 1641348"/>
              <a:gd name="connsiteX7" fmla="*/ 2231136 w 2231136"/>
              <a:gd name="connsiteY7" fmla="*/ 789432 h 1641348"/>
              <a:gd name="connsiteX8" fmla="*/ 2231136 w 2231136"/>
              <a:gd name="connsiteY8" fmla="*/ 789432 h 1641348"/>
              <a:gd name="connsiteX9" fmla="*/ 2231136 w 2231136"/>
              <a:gd name="connsiteY9" fmla="*/ 1127760 h 1641348"/>
              <a:gd name="connsiteX10" fmla="*/ 2231136 w 2231136"/>
              <a:gd name="connsiteY10" fmla="*/ 1127755 h 1641348"/>
              <a:gd name="connsiteX11" fmla="*/ 2005579 w 2231136"/>
              <a:gd name="connsiteY11" fmla="*/ 1353312 h 1641348"/>
              <a:gd name="connsiteX12" fmla="*/ 1487424 w 2231136"/>
              <a:gd name="connsiteY12" fmla="*/ 1289304 h 1641348"/>
              <a:gd name="connsiteX13" fmla="*/ 1126243 w 2231136"/>
              <a:gd name="connsiteY13" fmla="*/ 1641348 h 1641348"/>
              <a:gd name="connsiteX14" fmla="*/ 381000 w 2231136"/>
              <a:gd name="connsiteY14" fmla="*/ 1362456 h 1641348"/>
              <a:gd name="connsiteX15" fmla="*/ 225557 w 2231136"/>
              <a:gd name="connsiteY15" fmla="*/ 1353312 h 1641348"/>
              <a:gd name="connsiteX16" fmla="*/ 0 w 2231136"/>
              <a:gd name="connsiteY16" fmla="*/ 1127755 h 1641348"/>
              <a:gd name="connsiteX17" fmla="*/ 0 w 2231136"/>
              <a:gd name="connsiteY17" fmla="*/ 1127760 h 1641348"/>
              <a:gd name="connsiteX18" fmla="*/ 0 w 2231136"/>
              <a:gd name="connsiteY18" fmla="*/ 789432 h 1641348"/>
              <a:gd name="connsiteX19" fmla="*/ 0 w 2231136"/>
              <a:gd name="connsiteY19" fmla="*/ 789432 h 1641348"/>
              <a:gd name="connsiteX20" fmla="*/ 0 w 2231136"/>
              <a:gd name="connsiteY20" fmla="*/ 225557 h 1641348"/>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28212"/>
              <a:gd name="connsiteX1" fmla="*/ 225557 w 2231136"/>
              <a:gd name="connsiteY1" fmla="*/ 0 h 1628212"/>
              <a:gd name="connsiteX2" fmla="*/ 371856 w 2231136"/>
              <a:gd name="connsiteY2" fmla="*/ 0 h 1628212"/>
              <a:gd name="connsiteX3" fmla="*/ 371856 w 2231136"/>
              <a:gd name="connsiteY3" fmla="*/ 0 h 1628212"/>
              <a:gd name="connsiteX4" fmla="*/ 929640 w 2231136"/>
              <a:gd name="connsiteY4" fmla="*/ 0 h 1628212"/>
              <a:gd name="connsiteX5" fmla="*/ 2005579 w 2231136"/>
              <a:gd name="connsiteY5" fmla="*/ 0 h 1628212"/>
              <a:gd name="connsiteX6" fmla="*/ 2231136 w 2231136"/>
              <a:gd name="connsiteY6" fmla="*/ 225557 h 1628212"/>
              <a:gd name="connsiteX7" fmla="*/ 2231136 w 2231136"/>
              <a:gd name="connsiteY7" fmla="*/ 789432 h 1628212"/>
              <a:gd name="connsiteX8" fmla="*/ 2231136 w 2231136"/>
              <a:gd name="connsiteY8" fmla="*/ 789432 h 1628212"/>
              <a:gd name="connsiteX9" fmla="*/ 2231136 w 2231136"/>
              <a:gd name="connsiteY9" fmla="*/ 1127760 h 1628212"/>
              <a:gd name="connsiteX10" fmla="*/ 2231136 w 2231136"/>
              <a:gd name="connsiteY10" fmla="*/ 1127755 h 1628212"/>
              <a:gd name="connsiteX11" fmla="*/ 2005579 w 2231136"/>
              <a:gd name="connsiteY11" fmla="*/ 1353312 h 1628212"/>
              <a:gd name="connsiteX12" fmla="*/ 1487424 w 2231136"/>
              <a:gd name="connsiteY12" fmla="*/ 1289304 h 1628212"/>
              <a:gd name="connsiteX13" fmla="*/ 1025659 w 2231136"/>
              <a:gd name="connsiteY13" fmla="*/ 1586484 h 1628212"/>
              <a:gd name="connsiteX14" fmla="*/ 381000 w 2231136"/>
              <a:gd name="connsiteY14" fmla="*/ 1362456 h 1628212"/>
              <a:gd name="connsiteX15" fmla="*/ 225557 w 2231136"/>
              <a:gd name="connsiteY15" fmla="*/ 1353312 h 1628212"/>
              <a:gd name="connsiteX16" fmla="*/ 0 w 2231136"/>
              <a:gd name="connsiteY16" fmla="*/ 1127755 h 1628212"/>
              <a:gd name="connsiteX17" fmla="*/ 0 w 2231136"/>
              <a:gd name="connsiteY17" fmla="*/ 1127760 h 1628212"/>
              <a:gd name="connsiteX18" fmla="*/ 0 w 2231136"/>
              <a:gd name="connsiteY18" fmla="*/ 789432 h 1628212"/>
              <a:gd name="connsiteX19" fmla="*/ 0 w 2231136"/>
              <a:gd name="connsiteY19" fmla="*/ 789432 h 1628212"/>
              <a:gd name="connsiteX20" fmla="*/ 0 w 2231136"/>
              <a:gd name="connsiteY20" fmla="*/ 225557 h 1628212"/>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381000 w 2231136"/>
              <a:gd name="connsiteY14" fmla="*/ 1362456 h 1635798"/>
              <a:gd name="connsiteX15" fmla="*/ 225557 w 2231136"/>
              <a:gd name="connsiteY15" fmla="*/ 1353312 h 1635798"/>
              <a:gd name="connsiteX16" fmla="*/ 0 w 2231136"/>
              <a:gd name="connsiteY16" fmla="*/ 1127755 h 1635798"/>
              <a:gd name="connsiteX17" fmla="*/ 0 w 2231136"/>
              <a:gd name="connsiteY17" fmla="*/ 1127760 h 1635798"/>
              <a:gd name="connsiteX18" fmla="*/ 0 w 2231136"/>
              <a:gd name="connsiteY18" fmla="*/ 789432 h 1635798"/>
              <a:gd name="connsiteX19" fmla="*/ 0 w 2231136"/>
              <a:gd name="connsiteY19" fmla="*/ 789432 h 1635798"/>
              <a:gd name="connsiteX20" fmla="*/ 0 w 2231136"/>
              <a:gd name="connsiteY20"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59536 w 2231136"/>
              <a:gd name="connsiteY14" fmla="*/ 1463040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786384 w 2231136"/>
              <a:gd name="connsiteY14" fmla="*/ 1426464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60681"/>
              <a:gd name="connsiteX1" fmla="*/ 225557 w 2231136"/>
              <a:gd name="connsiteY1" fmla="*/ 0 h 1660681"/>
              <a:gd name="connsiteX2" fmla="*/ 371856 w 2231136"/>
              <a:gd name="connsiteY2" fmla="*/ 0 h 1660681"/>
              <a:gd name="connsiteX3" fmla="*/ 371856 w 2231136"/>
              <a:gd name="connsiteY3" fmla="*/ 0 h 1660681"/>
              <a:gd name="connsiteX4" fmla="*/ 929640 w 2231136"/>
              <a:gd name="connsiteY4" fmla="*/ 0 h 1660681"/>
              <a:gd name="connsiteX5" fmla="*/ 2005579 w 2231136"/>
              <a:gd name="connsiteY5" fmla="*/ 0 h 1660681"/>
              <a:gd name="connsiteX6" fmla="*/ 2231136 w 2231136"/>
              <a:gd name="connsiteY6" fmla="*/ 225557 h 1660681"/>
              <a:gd name="connsiteX7" fmla="*/ 2231136 w 2231136"/>
              <a:gd name="connsiteY7" fmla="*/ 789432 h 1660681"/>
              <a:gd name="connsiteX8" fmla="*/ 2231136 w 2231136"/>
              <a:gd name="connsiteY8" fmla="*/ 789432 h 1660681"/>
              <a:gd name="connsiteX9" fmla="*/ 2231136 w 2231136"/>
              <a:gd name="connsiteY9" fmla="*/ 1127760 h 1660681"/>
              <a:gd name="connsiteX10" fmla="*/ 2231136 w 2231136"/>
              <a:gd name="connsiteY10" fmla="*/ 1127755 h 1660681"/>
              <a:gd name="connsiteX11" fmla="*/ 2005579 w 2231136"/>
              <a:gd name="connsiteY11" fmla="*/ 1353312 h 1660681"/>
              <a:gd name="connsiteX12" fmla="*/ 1514856 w 2231136"/>
              <a:gd name="connsiteY12" fmla="*/ 1380744 h 1660681"/>
              <a:gd name="connsiteX13" fmla="*/ 1016515 w 2231136"/>
              <a:gd name="connsiteY13" fmla="*/ 1613916 h 1660681"/>
              <a:gd name="connsiteX14" fmla="*/ 786384 w 2231136"/>
              <a:gd name="connsiteY14" fmla="*/ 1426464 h 1660681"/>
              <a:gd name="connsiteX15" fmla="*/ 381000 w 2231136"/>
              <a:gd name="connsiteY15" fmla="*/ 1362456 h 1660681"/>
              <a:gd name="connsiteX16" fmla="*/ 225557 w 2231136"/>
              <a:gd name="connsiteY16" fmla="*/ 1353312 h 1660681"/>
              <a:gd name="connsiteX17" fmla="*/ 0 w 2231136"/>
              <a:gd name="connsiteY17" fmla="*/ 1127755 h 1660681"/>
              <a:gd name="connsiteX18" fmla="*/ 0 w 2231136"/>
              <a:gd name="connsiteY18" fmla="*/ 1127760 h 1660681"/>
              <a:gd name="connsiteX19" fmla="*/ 0 w 2231136"/>
              <a:gd name="connsiteY19" fmla="*/ 789432 h 1660681"/>
              <a:gd name="connsiteX20" fmla="*/ 0 w 2231136"/>
              <a:gd name="connsiteY20" fmla="*/ 789432 h 1660681"/>
              <a:gd name="connsiteX21" fmla="*/ 0 w 2231136"/>
              <a:gd name="connsiteY21" fmla="*/ 225557 h 1660681"/>
              <a:gd name="connsiteX0" fmla="*/ 0 w 2231136"/>
              <a:gd name="connsiteY0" fmla="*/ 225557 h 1677411"/>
              <a:gd name="connsiteX1" fmla="*/ 225557 w 2231136"/>
              <a:gd name="connsiteY1" fmla="*/ 0 h 1677411"/>
              <a:gd name="connsiteX2" fmla="*/ 371856 w 2231136"/>
              <a:gd name="connsiteY2" fmla="*/ 0 h 1677411"/>
              <a:gd name="connsiteX3" fmla="*/ 371856 w 2231136"/>
              <a:gd name="connsiteY3" fmla="*/ 0 h 1677411"/>
              <a:gd name="connsiteX4" fmla="*/ 929640 w 2231136"/>
              <a:gd name="connsiteY4" fmla="*/ 0 h 1677411"/>
              <a:gd name="connsiteX5" fmla="*/ 2005579 w 2231136"/>
              <a:gd name="connsiteY5" fmla="*/ 0 h 1677411"/>
              <a:gd name="connsiteX6" fmla="*/ 2231136 w 2231136"/>
              <a:gd name="connsiteY6" fmla="*/ 225557 h 1677411"/>
              <a:gd name="connsiteX7" fmla="*/ 2231136 w 2231136"/>
              <a:gd name="connsiteY7" fmla="*/ 789432 h 1677411"/>
              <a:gd name="connsiteX8" fmla="*/ 2231136 w 2231136"/>
              <a:gd name="connsiteY8" fmla="*/ 789432 h 1677411"/>
              <a:gd name="connsiteX9" fmla="*/ 2231136 w 2231136"/>
              <a:gd name="connsiteY9" fmla="*/ 1127760 h 1677411"/>
              <a:gd name="connsiteX10" fmla="*/ 2231136 w 2231136"/>
              <a:gd name="connsiteY10" fmla="*/ 1127755 h 1677411"/>
              <a:gd name="connsiteX11" fmla="*/ 2005579 w 2231136"/>
              <a:gd name="connsiteY11" fmla="*/ 1353312 h 1677411"/>
              <a:gd name="connsiteX12" fmla="*/ 1514856 w 2231136"/>
              <a:gd name="connsiteY12" fmla="*/ 1380744 h 1677411"/>
              <a:gd name="connsiteX13" fmla="*/ 1007371 w 2231136"/>
              <a:gd name="connsiteY13" fmla="*/ 1632204 h 1677411"/>
              <a:gd name="connsiteX14" fmla="*/ 786384 w 2231136"/>
              <a:gd name="connsiteY14" fmla="*/ 1426464 h 1677411"/>
              <a:gd name="connsiteX15" fmla="*/ 381000 w 2231136"/>
              <a:gd name="connsiteY15" fmla="*/ 1362456 h 1677411"/>
              <a:gd name="connsiteX16" fmla="*/ 225557 w 2231136"/>
              <a:gd name="connsiteY16" fmla="*/ 1353312 h 1677411"/>
              <a:gd name="connsiteX17" fmla="*/ 0 w 2231136"/>
              <a:gd name="connsiteY17" fmla="*/ 1127755 h 1677411"/>
              <a:gd name="connsiteX18" fmla="*/ 0 w 2231136"/>
              <a:gd name="connsiteY18" fmla="*/ 1127760 h 1677411"/>
              <a:gd name="connsiteX19" fmla="*/ 0 w 2231136"/>
              <a:gd name="connsiteY19" fmla="*/ 789432 h 1677411"/>
              <a:gd name="connsiteX20" fmla="*/ 0 w 2231136"/>
              <a:gd name="connsiteY20" fmla="*/ 789432 h 1677411"/>
              <a:gd name="connsiteX21" fmla="*/ 0 w 2231136"/>
              <a:gd name="connsiteY21" fmla="*/ 225557 h 1677411"/>
              <a:gd name="connsiteX0" fmla="*/ 0 w 2231136"/>
              <a:gd name="connsiteY0" fmla="*/ 225557 h 1680715"/>
              <a:gd name="connsiteX1" fmla="*/ 225557 w 2231136"/>
              <a:gd name="connsiteY1" fmla="*/ 0 h 1680715"/>
              <a:gd name="connsiteX2" fmla="*/ 371856 w 2231136"/>
              <a:gd name="connsiteY2" fmla="*/ 0 h 1680715"/>
              <a:gd name="connsiteX3" fmla="*/ 371856 w 2231136"/>
              <a:gd name="connsiteY3" fmla="*/ 0 h 1680715"/>
              <a:gd name="connsiteX4" fmla="*/ 929640 w 2231136"/>
              <a:gd name="connsiteY4" fmla="*/ 0 h 1680715"/>
              <a:gd name="connsiteX5" fmla="*/ 2005579 w 2231136"/>
              <a:gd name="connsiteY5" fmla="*/ 0 h 1680715"/>
              <a:gd name="connsiteX6" fmla="*/ 2231136 w 2231136"/>
              <a:gd name="connsiteY6" fmla="*/ 225557 h 1680715"/>
              <a:gd name="connsiteX7" fmla="*/ 2231136 w 2231136"/>
              <a:gd name="connsiteY7" fmla="*/ 789432 h 1680715"/>
              <a:gd name="connsiteX8" fmla="*/ 2231136 w 2231136"/>
              <a:gd name="connsiteY8" fmla="*/ 789432 h 1680715"/>
              <a:gd name="connsiteX9" fmla="*/ 2231136 w 2231136"/>
              <a:gd name="connsiteY9" fmla="*/ 1127760 h 1680715"/>
              <a:gd name="connsiteX10" fmla="*/ 2231136 w 2231136"/>
              <a:gd name="connsiteY10" fmla="*/ 1127755 h 1680715"/>
              <a:gd name="connsiteX11" fmla="*/ 2005579 w 2231136"/>
              <a:gd name="connsiteY11" fmla="*/ 1353312 h 1680715"/>
              <a:gd name="connsiteX12" fmla="*/ 1514856 w 2231136"/>
              <a:gd name="connsiteY12" fmla="*/ 1380744 h 1680715"/>
              <a:gd name="connsiteX13" fmla="*/ 1007371 w 2231136"/>
              <a:gd name="connsiteY13" fmla="*/ 1632204 h 1680715"/>
              <a:gd name="connsiteX14" fmla="*/ 786384 w 2231136"/>
              <a:gd name="connsiteY14" fmla="*/ 1426464 h 1680715"/>
              <a:gd name="connsiteX15" fmla="*/ 381000 w 2231136"/>
              <a:gd name="connsiteY15" fmla="*/ 1362456 h 1680715"/>
              <a:gd name="connsiteX16" fmla="*/ 225557 w 2231136"/>
              <a:gd name="connsiteY16" fmla="*/ 1353312 h 1680715"/>
              <a:gd name="connsiteX17" fmla="*/ 0 w 2231136"/>
              <a:gd name="connsiteY17" fmla="*/ 1127755 h 1680715"/>
              <a:gd name="connsiteX18" fmla="*/ 0 w 2231136"/>
              <a:gd name="connsiteY18" fmla="*/ 1127760 h 1680715"/>
              <a:gd name="connsiteX19" fmla="*/ 0 w 2231136"/>
              <a:gd name="connsiteY19" fmla="*/ 789432 h 1680715"/>
              <a:gd name="connsiteX20" fmla="*/ 0 w 2231136"/>
              <a:gd name="connsiteY20" fmla="*/ 789432 h 1680715"/>
              <a:gd name="connsiteX21" fmla="*/ 0 w 2231136"/>
              <a:gd name="connsiteY21" fmla="*/ 225557 h 1680715"/>
              <a:gd name="connsiteX0" fmla="*/ 0 w 2231136"/>
              <a:gd name="connsiteY0" fmla="*/ 225557 h 1639270"/>
              <a:gd name="connsiteX1" fmla="*/ 225557 w 2231136"/>
              <a:gd name="connsiteY1" fmla="*/ 0 h 1639270"/>
              <a:gd name="connsiteX2" fmla="*/ 371856 w 2231136"/>
              <a:gd name="connsiteY2" fmla="*/ 0 h 1639270"/>
              <a:gd name="connsiteX3" fmla="*/ 371856 w 2231136"/>
              <a:gd name="connsiteY3" fmla="*/ 0 h 1639270"/>
              <a:gd name="connsiteX4" fmla="*/ 929640 w 2231136"/>
              <a:gd name="connsiteY4" fmla="*/ 0 h 1639270"/>
              <a:gd name="connsiteX5" fmla="*/ 2005579 w 2231136"/>
              <a:gd name="connsiteY5" fmla="*/ 0 h 1639270"/>
              <a:gd name="connsiteX6" fmla="*/ 2231136 w 2231136"/>
              <a:gd name="connsiteY6" fmla="*/ 225557 h 1639270"/>
              <a:gd name="connsiteX7" fmla="*/ 2231136 w 2231136"/>
              <a:gd name="connsiteY7" fmla="*/ 789432 h 1639270"/>
              <a:gd name="connsiteX8" fmla="*/ 2231136 w 2231136"/>
              <a:gd name="connsiteY8" fmla="*/ 789432 h 1639270"/>
              <a:gd name="connsiteX9" fmla="*/ 2231136 w 2231136"/>
              <a:gd name="connsiteY9" fmla="*/ 1127760 h 1639270"/>
              <a:gd name="connsiteX10" fmla="*/ 2231136 w 2231136"/>
              <a:gd name="connsiteY10" fmla="*/ 1127755 h 1639270"/>
              <a:gd name="connsiteX11" fmla="*/ 2005579 w 2231136"/>
              <a:gd name="connsiteY11" fmla="*/ 1353312 h 1639270"/>
              <a:gd name="connsiteX12" fmla="*/ 1514856 w 2231136"/>
              <a:gd name="connsiteY12" fmla="*/ 1380744 h 1639270"/>
              <a:gd name="connsiteX13" fmla="*/ 1062235 w 2231136"/>
              <a:gd name="connsiteY13" fmla="*/ 1586484 h 1639270"/>
              <a:gd name="connsiteX14" fmla="*/ 786384 w 2231136"/>
              <a:gd name="connsiteY14" fmla="*/ 1426464 h 1639270"/>
              <a:gd name="connsiteX15" fmla="*/ 381000 w 2231136"/>
              <a:gd name="connsiteY15" fmla="*/ 1362456 h 1639270"/>
              <a:gd name="connsiteX16" fmla="*/ 225557 w 2231136"/>
              <a:gd name="connsiteY16" fmla="*/ 1353312 h 1639270"/>
              <a:gd name="connsiteX17" fmla="*/ 0 w 2231136"/>
              <a:gd name="connsiteY17" fmla="*/ 1127755 h 1639270"/>
              <a:gd name="connsiteX18" fmla="*/ 0 w 2231136"/>
              <a:gd name="connsiteY18" fmla="*/ 1127760 h 1639270"/>
              <a:gd name="connsiteX19" fmla="*/ 0 w 2231136"/>
              <a:gd name="connsiteY19" fmla="*/ 789432 h 1639270"/>
              <a:gd name="connsiteX20" fmla="*/ 0 w 2231136"/>
              <a:gd name="connsiteY20" fmla="*/ 789432 h 1639270"/>
              <a:gd name="connsiteX21" fmla="*/ 0 w 2231136"/>
              <a:gd name="connsiteY21" fmla="*/ 225557 h 1639270"/>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tx2">
              <a:lumMod val="60000"/>
              <a:lumOff val="4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solidFill>
                    <a:schemeClr val="accent1">
                      <a:lumMod val="75000"/>
                    </a:schemeClr>
                  </a:solidFill>
                </a:ln>
                <a:solidFill>
                  <a:schemeClr val="tx2">
                    <a:lumMod val="75000"/>
                  </a:schemeClr>
                </a:solidFill>
                <a:effectLst/>
                <a:uLnTx/>
                <a:uFillTx/>
                <a:latin typeface="Century Gothic" panose="020F0302020204030204"/>
                <a:ea typeface="+mn-ea"/>
                <a:cs typeface="+mn-cs"/>
              </a:rPr>
              <a:t>CTF Analyst </a:t>
            </a:r>
            <a:r>
              <a:rPr kumimoji="0" lang="en-US" sz="1500" i="0" u="none" strike="noStrike" kern="1200" normalizeH="0" baseline="0" noProof="0">
                <a:ln w="0"/>
                <a:solidFill>
                  <a:schemeClr val="tx1"/>
                </a:solidFill>
                <a:effectLst>
                  <a:outerShdw blurRad="38100" dist="19050" dir="2700000" algn="tl" rotWithShape="0">
                    <a:schemeClr val="dk1">
                      <a:alpha val="40000"/>
                    </a:schemeClr>
                  </a:outerShdw>
                </a:effectLst>
                <a:uLnTx/>
                <a:uFillTx/>
                <a:latin typeface="Century Gothic" panose="020F0302020204030204"/>
                <a:ea typeface="+mn-ea"/>
                <a:cs typeface="+mn-cs"/>
              </a:rPr>
              <a:t>Issues Deficiency </a:t>
            </a:r>
            <a:r>
              <a:rPr lang="en-US" sz="1500">
                <a:ln w="0"/>
                <a:solidFill>
                  <a:schemeClr val="tx1"/>
                </a:solidFill>
                <a:effectLst>
                  <a:outerShdw blurRad="38100" dist="19050" dir="2700000" algn="tl" rotWithShape="0">
                    <a:schemeClr val="dk1">
                      <a:alpha val="40000"/>
                    </a:schemeClr>
                  </a:outerShdw>
                </a:effectLst>
                <a:latin typeface="Century Gothic" panose="020F0302020204030204"/>
              </a:rPr>
              <a:t>Notification</a:t>
            </a:r>
            <a:r>
              <a:rPr kumimoji="0" lang="en-US" sz="1500" i="0" u="none" strike="noStrike" kern="1200" normalizeH="0" baseline="0" noProof="0">
                <a:ln w="0"/>
                <a:solidFill>
                  <a:schemeClr val="tx1"/>
                </a:solidFill>
                <a:effectLst>
                  <a:outerShdw blurRad="38100" dist="19050" dir="2700000" algn="tl" rotWithShape="0">
                    <a:schemeClr val="dk1">
                      <a:alpha val="40000"/>
                    </a:schemeClr>
                  </a:outerShdw>
                </a:effectLst>
                <a:uLnTx/>
                <a:uFillTx/>
                <a:latin typeface="Century Gothic"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i="0" u="none" strike="noStrike" kern="1200" normalizeH="0" baseline="0" noProof="0">
                <a:ln w="0"/>
                <a:solidFill>
                  <a:schemeClr val="tx1"/>
                </a:solidFill>
                <a:effectLst>
                  <a:outerShdw blurRad="38100" dist="19050" dir="2700000" algn="tl" rotWithShape="0">
                    <a:schemeClr val="dk1">
                      <a:alpha val="40000"/>
                    </a:schemeClr>
                  </a:outerShdw>
                </a:effectLst>
                <a:uLnTx/>
                <a:uFillTx/>
                <a:latin typeface="Century Gothic" panose="020F0302020204030204"/>
                <a:ea typeface="+mn-ea"/>
                <a:cs typeface="+mn-cs"/>
              </a:rPr>
              <a:t>**</a:t>
            </a:r>
            <a:r>
              <a:rPr lang="en-US" sz="1500">
                <a:ln w="0"/>
                <a:solidFill>
                  <a:schemeClr val="tx1"/>
                </a:solidFill>
                <a:effectLst>
                  <a:outerShdw blurRad="38100" dist="19050" dir="2700000" algn="tl" rotWithShape="0">
                    <a:schemeClr val="dk1">
                      <a:alpha val="40000"/>
                    </a:schemeClr>
                  </a:outerShdw>
                </a:effectLst>
                <a:latin typeface="Century Gothic" panose="020F0302020204030204"/>
              </a:rPr>
              <a:t>I</a:t>
            </a:r>
            <a:r>
              <a:rPr kumimoji="0" lang="en-US" sz="1500" i="0" u="none" strike="noStrike" kern="1200" normalizeH="0" baseline="0" noProof="0">
                <a:ln w="0"/>
                <a:solidFill>
                  <a:schemeClr val="tx1"/>
                </a:solidFill>
                <a:effectLst>
                  <a:outerShdw blurRad="38100" dist="19050" dir="2700000" algn="tl" rotWithShape="0">
                    <a:schemeClr val="dk1">
                      <a:alpha val="40000"/>
                    </a:schemeClr>
                  </a:outerShdw>
                </a:effectLst>
                <a:uLnTx/>
                <a:uFillTx/>
                <a:latin typeface="Century Gothic" panose="020F0302020204030204"/>
                <a:ea typeface="+mn-ea"/>
                <a:cs typeface="+mn-cs"/>
              </a:rPr>
              <a:t>f applicable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2" name="Speech Bubble: Rectangle with Corners Rounded 8">
            <a:extLst>
              <a:ext uri="{FF2B5EF4-FFF2-40B4-BE49-F238E27FC236}">
                <a16:creationId xmlns:a16="http://schemas.microsoft.com/office/drawing/2014/main" id="{3D5E57D5-9937-5BE3-F3F9-B8C7E70CEAB3}"/>
              </a:ext>
            </a:extLst>
          </p:cNvPr>
          <p:cNvSpPr/>
          <p:nvPr/>
        </p:nvSpPr>
        <p:spPr>
          <a:xfrm>
            <a:off x="8895588" y="1995950"/>
            <a:ext cx="1705737" cy="1433050"/>
          </a:xfrm>
          <a:custGeom>
            <a:avLst/>
            <a:gdLst>
              <a:gd name="connsiteX0" fmla="*/ 0 w 2231136"/>
              <a:gd name="connsiteY0" fmla="*/ 225557 h 1353312"/>
              <a:gd name="connsiteX1" fmla="*/ 225557 w 2231136"/>
              <a:gd name="connsiteY1" fmla="*/ 0 h 1353312"/>
              <a:gd name="connsiteX2" fmla="*/ 371856 w 2231136"/>
              <a:gd name="connsiteY2" fmla="*/ 0 h 1353312"/>
              <a:gd name="connsiteX3" fmla="*/ 371856 w 2231136"/>
              <a:gd name="connsiteY3" fmla="*/ 0 h 1353312"/>
              <a:gd name="connsiteX4" fmla="*/ 929640 w 2231136"/>
              <a:gd name="connsiteY4" fmla="*/ 0 h 1353312"/>
              <a:gd name="connsiteX5" fmla="*/ 2005579 w 2231136"/>
              <a:gd name="connsiteY5" fmla="*/ 0 h 1353312"/>
              <a:gd name="connsiteX6" fmla="*/ 2231136 w 2231136"/>
              <a:gd name="connsiteY6" fmla="*/ 225557 h 1353312"/>
              <a:gd name="connsiteX7" fmla="*/ 2231136 w 2231136"/>
              <a:gd name="connsiteY7" fmla="*/ 789432 h 1353312"/>
              <a:gd name="connsiteX8" fmla="*/ 2231136 w 2231136"/>
              <a:gd name="connsiteY8" fmla="*/ 789432 h 1353312"/>
              <a:gd name="connsiteX9" fmla="*/ 2231136 w 2231136"/>
              <a:gd name="connsiteY9" fmla="*/ 1127760 h 1353312"/>
              <a:gd name="connsiteX10" fmla="*/ 2231136 w 2231136"/>
              <a:gd name="connsiteY10" fmla="*/ 1127755 h 1353312"/>
              <a:gd name="connsiteX11" fmla="*/ 2005579 w 2231136"/>
              <a:gd name="connsiteY11" fmla="*/ 1353312 h 1353312"/>
              <a:gd name="connsiteX12" fmla="*/ 929640 w 2231136"/>
              <a:gd name="connsiteY12" fmla="*/ 1353312 h 1353312"/>
              <a:gd name="connsiteX13" fmla="*/ 650755 w 2231136"/>
              <a:gd name="connsiteY13" fmla="*/ 1522476 h 1353312"/>
              <a:gd name="connsiteX14" fmla="*/ 371856 w 2231136"/>
              <a:gd name="connsiteY14" fmla="*/ 1353312 h 1353312"/>
              <a:gd name="connsiteX15" fmla="*/ 225557 w 2231136"/>
              <a:gd name="connsiteY15" fmla="*/ 1353312 h 1353312"/>
              <a:gd name="connsiteX16" fmla="*/ 0 w 2231136"/>
              <a:gd name="connsiteY16" fmla="*/ 1127755 h 1353312"/>
              <a:gd name="connsiteX17" fmla="*/ 0 w 2231136"/>
              <a:gd name="connsiteY17" fmla="*/ 1127760 h 1353312"/>
              <a:gd name="connsiteX18" fmla="*/ 0 w 2231136"/>
              <a:gd name="connsiteY18" fmla="*/ 789432 h 1353312"/>
              <a:gd name="connsiteX19" fmla="*/ 0 w 2231136"/>
              <a:gd name="connsiteY19" fmla="*/ 789432 h 1353312"/>
              <a:gd name="connsiteX20" fmla="*/ 0 w 2231136"/>
              <a:gd name="connsiteY20" fmla="*/ 225557 h 1353312"/>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929640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1505712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431036"/>
              <a:gd name="connsiteX1" fmla="*/ 225557 w 2231136"/>
              <a:gd name="connsiteY1" fmla="*/ 0 h 1431036"/>
              <a:gd name="connsiteX2" fmla="*/ 371856 w 2231136"/>
              <a:gd name="connsiteY2" fmla="*/ 0 h 1431036"/>
              <a:gd name="connsiteX3" fmla="*/ 371856 w 2231136"/>
              <a:gd name="connsiteY3" fmla="*/ 0 h 1431036"/>
              <a:gd name="connsiteX4" fmla="*/ 929640 w 2231136"/>
              <a:gd name="connsiteY4" fmla="*/ 0 h 1431036"/>
              <a:gd name="connsiteX5" fmla="*/ 2005579 w 2231136"/>
              <a:gd name="connsiteY5" fmla="*/ 0 h 1431036"/>
              <a:gd name="connsiteX6" fmla="*/ 2231136 w 2231136"/>
              <a:gd name="connsiteY6" fmla="*/ 225557 h 1431036"/>
              <a:gd name="connsiteX7" fmla="*/ 2231136 w 2231136"/>
              <a:gd name="connsiteY7" fmla="*/ 789432 h 1431036"/>
              <a:gd name="connsiteX8" fmla="*/ 2231136 w 2231136"/>
              <a:gd name="connsiteY8" fmla="*/ 789432 h 1431036"/>
              <a:gd name="connsiteX9" fmla="*/ 2231136 w 2231136"/>
              <a:gd name="connsiteY9" fmla="*/ 1127760 h 1431036"/>
              <a:gd name="connsiteX10" fmla="*/ 2231136 w 2231136"/>
              <a:gd name="connsiteY10" fmla="*/ 1127755 h 1431036"/>
              <a:gd name="connsiteX11" fmla="*/ 2005579 w 2231136"/>
              <a:gd name="connsiteY11" fmla="*/ 1353312 h 1431036"/>
              <a:gd name="connsiteX12" fmla="*/ 1505712 w 2231136"/>
              <a:gd name="connsiteY12" fmla="*/ 1353312 h 1431036"/>
              <a:gd name="connsiteX13" fmla="*/ 723907 w 2231136"/>
              <a:gd name="connsiteY13" fmla="*/ 1431036 h 1431036"/>
              <a:gd name="connsiteX14" fmla="*/ 381000 w 2231136"/>
              <a:gd name="connsiteY14" fmla="*/ 1362456 h 1431036"/>
              <a:gd name="connsiteX15" fmla="*/ 225557 w 2231136"/>
              <a:gd name="connsiteY15" fmla="*/ 1353312 h 1431036"/>
              <a:gd name="connsiteX16" fmla="*/ 0 w 2231136"/>
              <a:gd name="connsiteY16" fmla="*/ 1127755 h 1431036"/>
              <a:gd name="connsiteX17" fmla="*/ 0 w 2231136"/>
              <a:gd name="connsiteY17" fmla="*/ 1127760 h 1431036"/>
              <a:gd name="connsiteX18" fmla="*/ 0 w 2231136"/>
              <a:gd name="connsiteY18" fmla="*/ 789432 h 1431036"/>
              <a:gd name="connsiteX19" fmla="*/ 0 w 2231136"/>
              <a:gd name="connsiteY19" fmla="*/ 789432 h 1431036"/>
              <a:gd name="connsiteX20" fmla="*/ 0 w 2231136"/>
              <a:gd name="connsiteY20" fmla="*/ 225557 h 143103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74219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476756"/>
              <a:gd name="connsiteX1" fmla="*/ 225557 w 2231136"/>
              <a:gd name="connsiteY1" fmla="*/ 0 h 1476756"/>
              <a:gd name="connsiteX2" fmla="*/ 371856 w 2231136"/>
              <a:gd name="connsiteY2" fmla="*/ 0 h 1476756"/>
              <a:gd name="connsiteX3" fmla="*/ 371856 w 2231136"/>
              <a:gd name="connsiteY3" fmla="*/ 0 h 1476756"/>
              <a:gd name="connsiteX4" fmla="*/ 929640 w 2231136"/>
              <a:gd name="connsiteY4" fmla="*/ 0 h 1476756"/>
              <a:gd name="connsiteX5" fmla="*/ 2005579 w 2231136"/>
              <a:gd name="connsiteY5" fmla="*/ 0 h 1476756"/>
              <a:gd name="connsiteX6" fmla="*/ 2231136 w 2231136"/>
              <a:gd name="connsiteY6" fmla="*/ 225557 h 1476756"/>
              <a:gd name="connsiteX7" fmla="*/ 2231136 w 2231136"/>
              <a:gd name="connsiteY7" fmla="*/ 789432 h 1476756"/>
              <a:gd name="connsiteX8" fmla="*/ 2231136 w 2231136"/>
              <a:gd name="connsiteY8" fmla="*/ 789432 h 1476756"/>
              <a:gd name="connsiteX9" fmla="*/ 2231136 w 2231136"/>
              <a:gd name="connsiteY9" fmla="*/ 1127760 h 1476756"/>
              <a:gd name="connsiteX10" fmla="*/ 2231136 w 2231136"/>
              <a:gd name="connsiteY10" fmla="*/ 1127755 h 1476756"/>
              <a:gd name="connsiteX11" fmla="*/ 2005579 w 2231136"/>
              <a:gd name="connsiteY11" fmla="*/ 1353312 h 1476756"/>
              <a:gd name="connsiteX12" fmla="*/ 1505712 w 2231136"/>
              <a:gd name="connsiteY12" fmla="*/ 1353312 h 1476756"/>
              <a:gd name="connsiteX13" fmla="*/ 1089667 w 2231136"/>
              <a:gd name="connsiteY13" fmla="*/ 1476756 h 1476756"/>
              <a:gd name="connsiteX14" fmla="*/ 381000 w 2231136"/>
              <a:gd name="connsiteY14" fmla="*/ 1362456 h 1476756"/>
              <a:gd name="connsiteX15" fmla="*/ 225557 w 2231136"/>
              <a:gd name="connsiteY15" fmla="*/ 1353312 h 1476756"/>
              <a:gd name="connsiteX16" fmla="*/ 0 w 2231136"/>
              <a:gd name="connsiteY16" fmla="*/ 1127755 h 1476756"/>
              <a:gd name="connsiteX17" fmla="*/ 0 w 2231136"/>
              <a:gd name="connsiteY17" fmla="*/ 1127760 h 1476756"/>
              <a:gd name="connsiteX18" fmla="*/ 0 w 2231136"/>
              <a:gd name="connsiteY18" fmla="*/ 789432 h 1476756"/>
              <a:gd name="connsiteX19" fmla="*/ 0 w 2231136"/>
              <a:gd name="connsiteY19" fmla="*/ 789432 h 1476756"/>
              <a:gd name="connsiteX20" fmla="*/ 0 w 2231136"/>
              <a:gd name="connsiteY20" fmla="*/ 225557 h 1476756"/>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487424 w 2231136"/>
              <a:gd name="connsiteY12" fmla="*/ 1289304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641348"/>
              <a:gd name="connsiteX1" fmla="*/ 225557 w 2231136"/>
              <a:gd name="connsiteY1" fmla="*/ 0 h 1641348"/>
              <a:gd name="connsiteX2" fmla="*/ 371856 w 2231136"/>
              <a:gd name="connsiteY2" fmla="*/ 0 h 1641348"/>
              <a:gd name="connsiteX3" fmla="*/ 371856 w 2231136"/>
              <a:gd name="connsiteY3" fmla="*/ 0 h 1641348"/>
              <a:gd name="connsiteX4" fmla="*/ 929640 w 2231136"/>
              <a:gd name="connsiteY4" fmla="*/ 0 h 1641348"/>
              <a:gd name="connsiteX5" fmla="*/ 2005579 w 2231136"/>
              <a:gd name="connsiteY5" fmla="*/ 0 h 1641348"/>
              <a:gd name="connsiteX6" fmla="*/ 2231136 w 2231136"/>
              <a:gd name="connsiteY6" fmla="*/ 225557 h 1641348"/>
              <a:gd name="connsiteX7" fmla="*/ 2231136 w 2231136"/>
              <a:gd name="connsiteY7" fmla="*/ 789432 h 1641348"/>
              <a:gd name="connsiteX8" fmla="*/ 2231136 w 2231136"/>
              <a:gd name="connsiteY8" fmla="*/ 789432 h 1641348"/>
              <a:gd name="connsiteX9" fmla="*/ 2231136 w 2231136"/>
              <a:gd name="connsiteY9" fmla="*/ 1127760 h 1641348"/>
              <a:gd name="connsiteX10" fmla="*/ 2231136 w 2231136"/>
              <a:gd name="connsiteY10" fmla="*/ 1127755 h 1641348"/>
              <a:gd name="connsiteX11" fmla="*/ 2005579 w 2231136"/>
              <a:gd name="connsiteY11" fmla="*/ 1353312 h 1641348"/>
              <a:gd name="connsiteX12" fmla="*/ 1487424 w 2231136"/>
              <a:gd name="connsiteY12" fmla="*/ 1289304 h 1641348"/>
              <a:gd name="connsiteX13" fmla="*/ 1126243 w 2231136"/>
              <a:gd name="connsiteY13" fmla="*/ 1641348 h 1641348"/>
              <a:gd name="connsiteX14" fmla="*/ 381000 w 2231136"/>
              <a:gd name="connsiteY14" fmla="*/ 1362456 h 1641348"/>
              <a:gd name="connsiteX15" fmla="*/ 225557 w 2231136"/>
              <a:gd name="connsiteY15" fmla="*/ 1353312 h 1641348"/>
              <a:gd name="connsiteX16" fmla="*/ 0 w 2231136"/>
              <a:gd name="connsiteY16" fmla="*/ 1127755 h 1641348"/>
              <a:gd name="connsiteX17" fmla="*/ 0 w 2231136"/>
              <a:gd name="connsiteY17" fmla="*/ 1127760 h 1641348"/>
              <a:gd name="connsiteX18" fmla="*/ 0 w 2231136"/>
              <a:gd name="connsiteY18" fmla="*/ 789432 h 1641348"/>
              <a:gd name="connsiteX19" fmla="*/ 0 w 2231136"/>
              <a:gd name="connsiteY19" fmla="*/ 789432 h 1641348"/>
              <a:gd name="connsiteX20" fmla="*/ 0 w 2231136"/>
              <a:gd name="connsiteY20" fmla="*/ 225557 h 1641348"/>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28212"/>
              <a:gd name="connsiteX1" fmla="*/ 225557 w 2231136"/>
              <a:gd name="connsiteY1" fmla="*/ 0 h 1628212"/>
              <a:gd name="connsiteX2" fmla="*/ 371856 w 2231136"/>
              <a:gd name="connsiteY2" fmla="*/ 0 h 1628212"/>
              <a:gd name="connsiteX3" fmla="*/ 371856 w 2231136"/>
              <a:gd name="connsiteY3" fmla="*/ 0 h 1628212"/>
              <a:gd name="connsiteX4" fmla="*/ 929640 w 2231136"/>
              <a:gd name="connsiteY4" fmla="*/ 0 h 1628212"/>
              <a:gd name="connsiteX5" fmla="*/ 2005579 w 2231136"/>
              <a:gd name="connsiteY5" fmla="*/ 0 h 1628212"/>
              <a:gd name="connsiteX6" fmla="*/ 2231136 w 2231136"/>
              <a:gd name="connsiteY6" fmla="*/ 225557 h 1628212"/>
              <a:gd name="connsiteX7" fmla="*/ 2231136 w 2231136"/>
              <a:gd name="connsiteY7" fmla="*/ 789432 h 1628212"/>
              <a:gd name="connsiteX8" fmla="*/ 2231136 w 2231136"/>
              <a:gd name="connsiteY8" fmla="*/ 789432 h 1628212"/>
              <a:gd name="connsiteX9" fmla="*/ 2231136 w 2231136"/>
              <a:gd name="connsiteY9" fmla="*/ 1127760 h 1628212"/>
              <a:gd name="connsiteX10" fmla="*/ 2231136 w 2231136"/>
              <a:gd name="connsiteY10" fmla="*/ 1127755 h 1628212"/>
              <a:gd name="connsiteX11" fmla="*/ 2005579 w 2231136"/>
              <a:gd name="connsiteY11" fmla="*/ 1353312 h 1628212"/>
              <a:gd name="connsiteX12" fmla="*/ 1487424 w 2231136"/>
              <a:gd name="connsiteY12" fmla="*/ 1289304 h 1628212"/>
              <a:gd name="connsiteX13" fmla="*/ 1025659 w 2231136"/>
              <a:gd name="connsiteY13" fmla="*/ 1586484 h 1628212"/>
              <a:gd name="connsiteX14" fmla="*/ 381000 w 2231136"/>
              <a:gd name="connsiteY14" fmla="*/ 1362456 h 1628212"/>
              <a:gd name="connsiteX15" fmla="*/ 225557 w 2231136"/>
              <a:gd name="connsiteY15" fmla="*/ 1353312 h 1628212"/>
              <a:gd name="connsiteX16" fmla="*/ 0 w 2231136"/>
              <a:gd name="connsiteY16" fmla="*/ 1127755 h 1628212"/>
              <a:gd name="connsiteX17" fmla="*/ 0 w 2231136"/>
              <a:gd name="connsiteY17" fmla="*/ 1127760 h 1628212"/>
              <a:gd name="connsiteX18" fmla="*/ 0 w 2231136"/>
              <a:gd name="connsiteY18" fmla="*/ 789432 h 1628212"/>
              <a:gd name="connsiteX19" fmla="*/ 0 w 2231136"/>
              <a:gd name="connsiteY19" fmla="*/ 789432 h 1628212"/>
              <a:gd name="connsiteX20" fmla="*/ 0 w 2231136"/>
              <a:gd name="connsiteY20" fmla="*/ 225557 h 1628212"/>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381000 w 2231136"/>
              <a:gd name="connsiteY14" fmla="*/ 1362456 h 1635798"/>
              <a:gd name="connsiteX15" fmla="*/ 225557 w 2231136"/>
              <a:gd name="connsiteY15" fmla="*/ 1353312 h 1635798"/>
              <a:gd name="connsiteX16" fmla="*/ 0 w 2231136"/>
              <a:gd name="connsiteY16" fmla="*/ 1127755 h 1635798"/>
              <a:gd name="connsiteX17" fmla="*/ 0 w 2231136"/>
              <a:gd name="connsiteY17" fmla="*/ 1127760 h 1635798"/>
              <a:gd name="connsiteX18" fmla="*/ 0 w 2231136"/>
              <a:gd name="connsiteY18" fmla="*/ 789432 h 1635798"/>
              <a:gd name="connsiteX19" fmla="*/ 0 w 2231136"/>
              <a:gd name="connsiteY19" fmla="*/ 789432 h 1635798"/>
              <a:gd name="connsiteX20" fmla="*/ 0 w 2231136"/>
              <a:gd name="connsiteY20"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59536 w 2231136"/>
              <a:gd name="connsiteY14" fmla="*/ 1463040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786384 w 2231136"/>
              <a:gd name="connsiteY14" fmla="*/ 1426464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60681"/>
              <a:gd name="connsiteX1" fmla="*/ 225557 w 2231136"/>
              <a:gd name="connsiteY1" fmla="*/ 0 h 1660681"/>
              <a:gd name="connsiteX2" fmla="*/ 371856 w 2231136"/>
              <a:gd name="connsiteY2" fmla="*/ 0 h 1660681"/>
              <a:gd name="connsiteX3" fmla="*/ 371856 w 2231136"/>
              <a:gd name="connsiteY3" fmla="*/ 0 h 1660681"/>
              <a:gd name="connsiteX4" fmla="*/ 929640 w 2231136"/>
              <a:gd name="connsiteY4" fmla="*/ 0 h 1660681"/>
              <a:gd name="connsiteX5" fmla="*/ 2005579 w 2231136"/>
              <a:gd name="connsiteY5" fmla="*/ 0 h 1660681"/>
              <a:gd name="connsiteX6" fmla="*/ 2231136 w 2231136"/>
              <a:gd name="connsiteY6" fmla="*/ 225557 h 1660681"/>
              <a:gd name="connsiteX7" fmla="*/ 2231136 w 2231136"/>
              <a:gd name="connsiteY7" fmla="*/ 789432 h 1660681"/>
              <a:gd name="connsiteX8" fmla="*/ 2231136 w 2231136"/>
              <a:gd name="connsiteY8" fmla="*/ 789432 h 1660681"/>
              <a:gd name="connsiteX9" fmla="*/ 2231136 w 2231136"/>
              <a:gd name="connsiteY9" fmla="*/ 1127760 h 1660681"/>
              <a:gd name="connsiteX10" fmla="*/ 2231136 w 2231136"/>
              <a:gd name="connsiteY10" fmla="*/ 1127755 h 1660681"/>
              <a:gd name="connsiteX11" fmla="*/ 2005579 w 2231136"/>
              <a:gd name="connsiteY11" fmla="*/ 1353312 h 1660681"/>
              <a:gd name="connsiteX12" fmla="*/ 1514856 w 2231136"/>
              <a:gd name="connsiteY12" fmla="*/ 1380744 h 1660681"/>
              <a:gd name="connsiteX13" fmla="*/ 1016515 w 2231136"/>
              <a:gd name="connsiteY13" fmla="*/ 1613916 h 1660681"/>
              <a:gd name="connsiteX14" fmla="*/ 786384 w 2231136"/>
              <a:gd name="connsiteY14" fmla="*/ 1426464 h 1660681"/>
              <a:gd name="connsiteX15" fmla="*/ 381000 w 2231136"/>
              <a:gd name="connsiteY15" fmla="*/ 1362456 h 1660681"/>
              <a:gd name="connsiteX16" fmla="*/ 225557 w 2231136"/>
              <a:gd name="connsiteY16" fmla="*/ 1353312 h 1660681"/>
              <a:gd name="connsiteX17" fmla="*/ 0 w 2231136"/>
              <a:gd name="connsiteY17" fmla="*/ 1127755 h 1660681"/>
              <a:gd name="connsiteX18" fmla="*/ 0 w 2231136"/>
              <a:gd name="connsiteY18" fmla="*/ 1127760 h 1660681"/>
              <a:gd name="connsiteX19" fmla="*/ 0 w 2231136"/>
              <a:gd name="connsiteY19" fmla="*/ 789432 h 1660681"/>
              <a:gd name="connsiteX20" fmla="*/ 0 w 2231136"/>
              <a:gd name="connsiteY20" fmla="*/ 789432 h 1660681"/>
              <a:gd name="connsiteX21" fmla="*/ 0 w 2231136"/>
              <a:gd name="connsiteY21" fmla="*/ 225557 h 1660681"/>
              <a:gd name="connsiteX0" fmla="*/ 0 w 2231136"/>
              <a:gd name="connsiteY0" fmla="*/ 225557 h 1677411"/>
              <a:gd name="connsiteX1" fmla="*/ 225557 w 2231136"/>
              <a:gd name="connsiteY1" fmla="*/ 0 h 1677411"/>
              <a:gd name="connsiteX2" fmla="*/ 371856 w 2231136"/>
              <a:gd name="connsiteY2" fmla="*/ 0 h 1677411"/>
              <a:gd name="connsiteX3" fmla="*/ 371856 w 2231136"/>
              <a:gd name="connsiteY3" fmla="*/ 0 h 1677411"/>
              <a:gd name="connsiteX4" fmla="*/ 929640 w 2231136"/>
              <a:gd name="connsiteY4" fmla="*/ 0 h 1677411"/>
              <a:gd name="connsiteX5" fmla="*/ 2005579 w 2231136"/>
              <a:gd name="connsiteY5" fmla="*/ 0 h 1677411"/>
              <a:gd name="connsiteX6" fmla="*/ 2231136 w 2231136"/>
              <a:gd name="connsiteY6" fmla="*/ 225557 h 1677411"/>
              <a:gd name="connsiteX7" fmla="*/ 2231136 w 2231136"/>
              <a:gd name="connsiteY7" fmla="*/ 789432 h 1677411"/>
              <a:gd name="connsiteX8" fmla="*/ 2231136 w 2231136"/>
              <a:gd name="connsiteY8" fmla="*/ 789432 h 1677411"/>
              <a:gd name="connsiteX9" fmla="*/ 2231136 w 2231136"/>
              <a:gd name="connsiteY9" fmla="*/ 1127760 h 1677411"/>
              <a:gd name="connsiteX10" fmla="*/ 2231136 w 2231136"/>
              <a:gd name="connsiteY10" fmla="*/ 1127755 h 1677411"/>
              <a:gd name="connsiteX11" fmla="*/ 2005579 w 2231136"/>
              <a:gd name="connsiteY11" fmla="*/ 1353312 h 1677411"/>
              <a:gd name="connsiteX12" fmla="*/ 1514856 w 2231136"/>
              <a:gd name="connsiteY12" fmla="*/ 1380744 h 1677411"/>
              <a:gd name="connsiteX13" fmla="*/ 1007371 w 2231136"/>
              <a:gd name="connsiteY13" fmla="*/ 1632204 h 1677411"/>
              <a:gd name="connsiteX14" fmla="*/ 786384 w 2231136"/>
              <a:gd name="connsiteY14" fmla="*/ 1426464 h 1677411"/>
              <a:gd name="connsiteX15" fmla="*/ 381000 w 2231136"/>
              <a:gd name="connsiteY15" fmla="*/ 1362456 h 1677411"/>
              <a:gd name="connsiteX16" fmla="*/ 225557 w 2231136"/>
              <a:gd name="connsiteY16" fmla="*/ 1353312 h 1677411"/>
              <a:gd name="connsiteX17" fmla="*/ 0 w 2231136"/>
              <a:gd name="connsiteY17" fmla="*/ 1127755 h 1677411"/>
              <a:gd name="connsiteX18" fmla="*/ 0 w 2231136"/>
              <a:gd name="connsiteY18" fmla="*/ 1127760 h 1677411"/>
              <a:gd name="connsiteX19" fmla="*/ 0 w 2231136"/>
              <a:gd name="connsiteY19" fmla="*/ 789432 h 1677411"/>
              <a:gd name="connsiteX20" fmla="*/ 0 w 2231136"/>
              <a:gd name="connsiteY20" fmla="*/ 789432 h 1677411"/>
              <a:gd name="connsiteX21" fmla="*/ 0 w 2231136"/>
              <a:gd name="connsiteY21" fmla="*/ 225557 h 1677411"/>
              <a:gd name="connsiteX0" fmla="*/ 0 w 2231136"/>
              <a:gd name="connsiteY0" fmla="*/ 225557 h 1680715"/>
              <a:gd name="connsiteX1" fmla="*/ 225557 w 2231136"/>
              <a:gd name="connsiteY1" fmla="*/ 0 h 1680715"/>
              <a:gd name="connsiteX2" fmla="*/ 371856 w 2231136"/>
              <a:gd name="connsiteY2" fmla="*/ 0 h 1680715"/>
              <a:gd name="connsiteX3" fmla="*/ 371856 w 2231136"/>
              <a:gd name="connsiteY3" fmla="*/ 0 h 1680715"/>
              <a:gd name="connsiteX4" fmla="*/ 929640 w 2231136"/>
              <a:gd name="connsiteY4" fmla="*/ 0 h 1680715"/>
              <a:gd name="connsiteX5" fmla="*/ 2005579 w 2231136"/>
              <a:gd name="connsiteY5" fmla="*/ 0 h 1680715"/>
              <a:gd name="connsiteX6" fmla="*/ 2231136 w 2231136"/>
              <a:gd name="connsiteY6" fmla="*/ 225557 h 1680715"/>
              <a:gd name="connsiteX7" fmla="*/ 2231136 w 2231136"/>
              <a:gd name="connsiteY7" fmla="*/ 789432 h 1680715"/>
              <a:gd name="connsiteX8" fmla="*/ 2231136 w 2231136"/>
              <a:gd name="connsiteY8" fmla="*/ 789432 h 1680715"/>
              <a:gd name="connsiteX9" fmla="*/ 2231136 w 2231136"/>
              <a:gd name="connsiteY9" fmla="*/ 1127760 h 1680715"/>
              <a:gd name="connsiteX10" fmla="*/ 2231136 w 2231136"/>
              <a:gd name="connsiteY10" fmla="*/ 1127755 h 1680715"/>
              <a:gd name="connsiteX11" fmla="*/ 2005579 w 2231136"/>
              <a:gd name="connsiteY11" fmla="*/ 1353312 h 1680715"/>
              <a:gd name="connsiteX12" fmla="*/ 1514856 w 2231136"/>
              <a:gd name="connsiteY12" fmla="*/ 1380744 h 1680715"/>
              <a:gd name="connsiteX13" fmla="*/ 1007371 w 2231136"/>
              <a:gd name="connsiteY13" fmla="*/ 1632204 h 1680715"/>
              <a:gd name="connsiteX14" fmla="*/ 786384 w 2231136"/>
              <a:gd name="connsiteY14" fmla="*/ 1426464 h 1680715"/>
              <a:gd name="connsiteX15" fmla="*/ 381000 w 2231136"/>
              <a:gd name="connsiteY15" fmla="*/ 1362456 h 1680715"/>
              <a:gd name="connsiteX16" fmla="*/ 225557 w 2231136"/>
              <a:gd name="connsiteY16" fmla="*/ 1353312 h 1680715"/>
              <a:gd name="connsiteX17" fmla="*/ 0 w 2231136"/>
              <a:gd name="connsiteY17" fmla="*/ 1127755 h 1680715"/>
              <a:gd name="connsiteX18" fmla="*/ 0 w 2231136"/>
              <a:gd name="connsiteY18" fmla="*/ 1127760 h 1680715"/>
              <a:gd name="connsiteX19" fmla="*/ 0 w 2231136"/>
              <a:gd name="connsiteY19" fmla="*/ 789432 h 1680715"/>
              <a:gd name="connsiteX20" fmla="*/ 0 w 2231136"/>
              <a:gd name="connsiteY20" fmla="*/ 789432 h 1680715"/>
              <a:gd name="connsiteX21" fmla="*/ 0 w 2231136"/>
              <a:gd name="connsiteY21" fmla="*/ 225557 h 1680715"/>
              <a:gd name="connsiteX0" fmla="*/ 0 w 2231136"/>
              <a:gd name="connsiteY0" fmla="*/ 225557 h 1639270"/>
              <a:gd name="connsiteX1" fmla="*/ 225557 w 2231136"/>
              <a:gd name="connsiteY1" fmla="*/ 0 h 1639270"/>
              <a:gd name="connsiteX2" fmla="*/ 371856 w 2231136"/>
              <a:gd name="connsiteY2" fmla="*/ 0 h 1639270"/>
              <a:gd name="connsiteX3" fmla="*/ 371856 w 2231136"/>
              <a:gd name="connsiteY3" fmla="*/ 0 h 1639270"/>
              <a:gd name="connsiteX4" fmla="*/ 929640 w 2231136"/>
              <a:gd name="connsiteY4" fmla="*/ 0 h 1639270"/>
              <a:gd name="connsiteX5" fmla="*/ 2005579 w 2231136"/>
              <a:gd name="connsiteY5" fmla="*/ 0 h 1639270"/>
              <a:gd name="connsiteX6" fmla="*/ 2231136 w 2231136"/>
              <a:gd name="connsiteY6" fmla="*/ 225557 h 1639270"/>
              <a:gd name="connsiteX7" fmla="*/ 2231136 w 2231136"/>
              <a:gd name="connsiteY7" fmla="*/ 789432 h 1639270"/>
              <a:gd name="connsiteX8" fmla="*/ 2231136 w 2231136"/>
              <a:gd name="connsiteY8" fmla="*/ 789432 h 1639270"/>
              <a:gd name="connsiteX9" fmla="*/ 2231136 w 2231136"/>
              <a:gd name="connsiteY9" fmla="*/ 1127760 h 1639270"/>
              <a:gd name="connsiteX10" fmla="*/ 2231136 w 2231136"/>
              <a:gd name="connsiteY10" fmla="*/ 1127755 h 1639270"/>
              <a:gd name="connsiteX11" fmla="*/ 2005579 w 2231136"/>
              <a:gd name="connsiteY11" fmla="*/ 1353312 h 1639270"/>
              <a:gd name="connsiteX12" fmla="*/ 1514856 w 2231136"/>
              <a:gd name="connsiteY12" fmla="*/ 1380744 h 1639270"/>
              <a:gd name="connsiteX13" fmla="*/ 1062235 w 2231136"/>
              <a:gd name="connsiteY13" fmla="*/ 1586484 h 1639270"/>
              <a:gd name="connsiteX14" fmla="*/ 786384 w 2231136"/>
              <a:gd name="connsiteY14" fmla="*/ 1426464 h 1639270"/>
              <a:gd name="connsiteX15" fmla="*/ 381000 w 2231136"/>
              <a:gd name="connsiteY15" fmla="*/ 1362456 h 1639270"/>
              <a:gd name="connsiteX16" fmla="*/ 225557 w 2231136"/>
              <a:gd name="connsiteY16" fmla="*/ 1353312 h 1639270"/>
              <a:gd name="connsiteX17" fmla="*/ 0 w 2231136"/>
              <a:gd name="connsiteY17" fmla="*/ 1127755 h 1639270"/>
              <a:gd name="connsiteX18" fmla="*/ 0 w 2231136"/>
              <a:gd name="connsiteY18" fmla="*/ 1127760 h 1639270"/>
              <a:gd name="connsiteX19" fmla="*/ 0 w 2231136"/>
              <a:gd name="connsiteY19" fmla="*/ 789432 h 1639270"/>
              <a:gd name="connsiteX20" fmla="*/ 0 w 2231136"/>
              <a:gd name="connsiteY20" fmla="*/ 789432 h 1639270"/>
              <a:gd name="connsiteX21" fmla="*/ 0 w 2231136"/>
              <a:gd name="connsiteY21" fmla="*/ 225557 h 1639270"/>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1">
              <a:lumMod val="5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chemeClr val="bg1"/>
                </a:solidFill>
                <a:effectLst/>
                <a:uLnTx/>
                <a:uFillTx/>
                <a:latin typeface="Century Gothic" panose="020F0302020204030204"/>
                <a:ea typeface="+mn-ea"/>
                <a:cs typeface="+mn-cs"/>
              </a:rPr>
              <a:t>CTF Analyst </a:t>
            </a:r>
            <a:r>
              <a:rPr kumimoji="0" lang="en-US" sz="1600" i="0" u="none" strike="noStrike" kern="1200" cap="none" spc="0" normalizeH="0" baseline="0" noProof="0">
                <a:ln>
                  <a:noFill/>
                </a:ln>
                <a:solidFill>
                  <a:schemeClr val="bg1"/>
                </a:solidFill>
                <a:effectLst/>
                <a:uLnTx/>
                <a:uFillTx/>
                <a:latin typeface="Century Gothic" panose="020F0302020204030204"/>
                <a:ea typeface="+mn-ea"/>
                <a:cs typeface="+mn-cs"/>
              </a:rPr>
              <a:t>Approves or Rejects Application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cxnSp>
        <p:nvCxnSpPr>
          <p:cNvPr id="14" name="Straight Arrow Connector 13">
            <a:extLst>
              <a:ext uri="{FF2B5EF4-FFF2-40B4-BE49-F238E27FC236}">
                <a16:creationId xmlns:a16="http://schemas.microsoft.com/office/drawing/2014/main" id="{E6091B59-A6D9-8BA6-7AD5-601B02E65BBF}"/>
              </a:ext>
            </a:extLst>
          </p:cNvPr>
          <p:cNvCxnSpPr>
            <a:cxnSpLocks/>
          </p:cNvCxnSpPr>
          <p:nvPr/>
        </p:nvCxnSpPr>
        <p:spPr>
          <a:xfrm>
            <a:off x="1185101" y="3914775"/>
            <a:ext cx="9721024" cy="0"/>
          </a:xfrm>
          <a:prstGeom prst="straightConnector1">
            <a:avLst/>
          </a:prstGeom>
          <a:ln w="412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4BE8FC0-DF17-F2F3-20C4-9BA4A6BD6455}"/>
              </a:ext>
            </a:extLst>
          </p:cNvPr>
          <p:cNvSpPr/>
          <p:nvPr/>
        </p:nvSpPr>
        <p:spPr>
          <a:xfrm>
            <a:off x="1999012"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2" name="Oval 21">
            <a:extLst>
              <a:ext uri="{FF2B5EF4-FFF2-40B4-BE49-F238E27FC236}">
                <a16:creationId xmlns:a16="http://schemas.microsoft.com/office/drawing/2014/main" id="{C2C4B76B-3CEA-261E-16CE-48AC4B9E890C}"/>
              </a:ext>
            </a:extLst>
          </p:cNvPr>
          <p:cNvSpPr/>
          <p:nvPr/>
        </p:nvSpPr>
        <p:spPr>
          <a:xfrm>
            <a:off x="4462696"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4" name="Oval 23">
            <a:extLst>
              <a:ext uri="{FF2B5EF4-FFF2-40B4-BE49-F238E27FC236}">
                <a16:creationId xmlns:a16="http://schemas.microsoft.com/office/drawing/2014/main" id="{17DC79C0-2C3B-2C1C-6B4D-30580B1D50E6}"/>
              </a:ext>
            </a:extLst>
          </p:cNvPr>
          <p:cNvSpPr/>
          <p:nvPr/>
        </p:nvSpPr>
        <p:spPr>
          <a:xfrm>
            <a:off x="9709499"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5" name="TextBox 24">
            <a:extLst>
              <a:ext uri="{FF2B5EF4-FFF2-40B4-BE49-F238E27FC236}">
                <a16:creationId xmlns:a16="http://schemas.microsoft.com/office/drawing/2014/main" id="{7F37912E-7ED9-573F-01DF-A3EDEAD82E58}"/>
              </a:ext>
            </a:extLst>
          </p:cNvPr>
          <p:cNvSpPr txBox="1"/>
          <p:nvPr/>
        </p:nvSpPr>
        <p:spPr>
          <a:xfrm>
            <a:off x="1021179" y="4152898"/>
            <a:ext cx="211958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chemeClr val="accent1">
                    <a:lumMod val="50000"/>
                  </a:schemeClr>
                </a:solidFill>
                <a:effectLst/>
                <a:uLnTx/>
                <a:uFillTx/>
                <a:latin typeface="Century Gothic" panose="020F0302020204030204"/>
                <a:ea typeface="+mn-ea"/>
                <a:cs typeface="+mn-cs"/>
              </a:rPr>
              <a:t>Applicant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tx1">
                    <a:lumMod val="65000"/>
                    <a:lumOff val="35000"/>
                  </a:schemeClr>
                </a:solidFill>
                <a:effectLst/>
                <a:uLnTx/>
                <a:uFillTx/>
                <a:latin typeface="Century Gothic" panose="020F0302020204030204"/>
                <a:ea typeface="+mn-ea"/>
                <a:cs typeface="+mn-cs"/>
              </a:rPr>
              <a:t>Submits Recert Application in eCAP</a:t>
            </a:r>
            <a:endPar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endParaRPr>
          </a:p>
        </p:txBody>
      </p:sp>
      <p:sp>
        <p:nvSpPr>
          <p:cNvPr id="27" name="TextBox 26">
            <a:extLst>
              <a:ext uri="{FF2B5EF4-FFF2-40B4-BE49-F238E27FC236}">
                <a16:creationId xmlns:a16="http://schemas.microsoft.com/office/drawing/2014/main" id="{9F5A5E3D-187B-F5C1-60BF-132A60F23B7D}"/>
              </a:ext>
            </a:extLst>
          </p:cNvPr>
          <p:cNvSpPr txBox="1"/>
          <p:nvPr/>
        </p:nvSpPr>
        <p:spPr>
          <a:xfrm>
            <a:off x="3470787" y="4152898"/>
            <a:ext cx="211958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chemeClr val="accent1">
                    <a:lumMod val="50000"/>
                  </a:schemeClr>
                </a:solidFill>
                <a:effectLst/>
                <a:uLnTx/>
                <a:uFillTx/>
                <a:latin typeface="Century Gothic" panose="020F0302020204030204"/>
                <a:ea typeface="+mn-ea"/>
                <a:cs typeface="+mn-cs"/>
              </a:rPr>
              <a:t>Applicant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tx1">
                    <a:lumMod val="65000"/>
                    <a:lumOff val="35000"/>
                  </a:schemeClr>
                </a:solidFill>
                <a:effectLst/>
                <a:uLnTx/>
                <a:uFillTx/>
                <a:latin typeface="Century Gothic" panose="020F0302020204030204"/>
                <a:ea typeface="+mn-ea"/>
                <a:cs typeface="+mn-cs"/>
              </a:rPr>
              <a:t>Awaits During Review Process</a:t>
            </a:r>
            <a:endPar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endParaRPr>
          </a:p>
        </p:txBody>
      </p:sp>
      <p:sp>
        <p:nvSpPr>
          <p:cNvPr id="28" name="TextBox 27">
            <a:extLst>
              <a:ext uri="{FF2B5EF4-FFF2-40B4-BE49-F238E27FC236}">
                <a16:creationId xmlns:a16="http://schemas.microsoft.com/office/drawing/2014/main" id="{7411AAE4-9256-7D12-43C7-DA19C585B514}"/>
              </a:ext>
            </a:extLst>
          </p:cNvPr>
          <p:cNvSpPr txBox="1"/>
          <p:nvPr/>
        </p:nvSpPr>
        <p:spPr>
          <a:xfrm>
            <a:off x="5814681" y="4152898"/>
            <a:ext cx="264613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chemeClr val="accent1">
                    <a:lumMod val="50000"/>
                  </a:schemeClr>
                </a:solidFill>
                <a:effectLst/>
                <a:uLnTx/>
                <a:uFillTx/>
                <a:latin typeface="Century Gothic" panose="020F0302020204030204"/>
                <a:ea typeface="+mn-ea"/>
                <a:cs typeface="+mn-cs"/>
              </a:rPr>
              <a:t>Applicant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tx1">
                    <a:lumMod val="65000"/>
                    <a:lumOff val="35000"/>
                  </a:schemeClr>
                </a:solidFill>
                <a:effectLst/>
                <a:uLnTx/>
                <a:uFillTx/>
                <a:latin typeface="Century Gothic" panose="020F0302020204030204"/>
                <a:ea typeface="+mn-ea"/>
                <a:cs typeface="+mn-cs"/>
              </a:rPr>
              <a:t>Receives Deficiency Notices and Re-submits Application</a:t>
            </a:r>
            <a:endPar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endParaRPr>
          </a:p>
        </p:txBody>
      </p:sp>
      <p:sp>
        <p:nvSpPr>
          <p:cNvPr id="29" name="TextBox 28">
            <a:extLst>
              <a:ext uri="{FF2B5EF4-FFF2-40B4-BE49-F238E27FC236}">
                <a16:creationId xmlns:a16="http://schemas.microsoft.com/office/drawing/2014/main" id="{62E31CBC-EEEE-DFAF-F118-C1F21BA536A1}"/>
              </a:ext>
            </a:extLst>
          </p:cNvPr>
          <p:cNvSpPr txBox="1"/>
          <p:nvPr/>
        </p:nvSpPr>
        <p:spPr>
          <a:xfrm>
            <a:off x="8524685" y="4182612"/>
            <a:ext cx="264613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chemeClr val="accent1">
                    <a:lumMod val="50000"/>
                  </a:schemeClr>
                </a:solidFill>
                <a:effectLst/>
                <a:uLnTx/>
                <a:uFillTx/>
                <a:latin typeface="Century Gothic" panose="020F0302020204030204"/>
                <a:ea typeface="+mn-ea"/>
                <a:cs typeface="+mn-cs"/>
              </a:rPr>
              <a:t>Applicant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tx1">
                    <a:lumMod val="65000"/>
                    <a:lumOff val="35000"/>
                  </a:schemeClr>
                </a:solidFill>
                <a:effectLst/>
                <a:uLnTx/>
                <a:uFillTx/>
                <a:latin typeface="Century Gothic" panose="020F0302020204030204"/>
                <a:ea typeface="+mn-ea"/>
                <a:cs typeface="+mn-cs"/>
              </a:rPr>
              <a:t>Receives Notification of Approved or Rejected Application</a:t>
            </a:r>
            <a:endPar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endParaRPr>
          </a:p>
        </p:txBody>
      </p:sp>
      <p:sp>
        <p:nvSpPr>
          <p:cNvPr id="3" name="Diamond 2">
            <a:extLst>
              <a:ext uri="{FF2B5EF4-FFF2-40B4-BE49-F238E27FC236}">
                <a16:creationId xmlns:a16="http://schemas.microsoft.com/office/drawing/2014/main" id="{CE8BEE18-C1EC-7EA1-1878-4C22FD5AC59A}"/>
              </a:ext>
            </a:extLst>
          </p:cNvPr>
          <p:cNvSpPr/>
          <p:nvPr/>
        </p:nvSpPr>
        <p:spPr>
          <a:xfrm>
            <a:off x="1825447" y="3731418"/>
            <a:ext cx="425040" cy="366713"/>
          </a:xfrm>
          <a:prstGeom prst="diamond">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a:extLst>
              <a:ext uri="{FF2B5EF4-FFF2-40B4-BE49-F238E27FC236}">
                <a16:creationId xmlns:a16="http://schemas.microsoft.com/office/drawing/2014/main" id="{798E23B5-1D2F-4082-3B53-E88E97BE5368}"/>
              </a:ext>
            </a:extLst>
          </p:cNvPr>
          <p:cNvSpPr/>
          <p:nvPr/>
        </p:nvSpPr>
        <p:spPr>
          <a:xfrm>
            <a:off x="4328087" y="3711301"/>
            <a:ext cx="425040" cy="366713"/>
          </a:xfrm>
          <a:prstGeom prst="diamond">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extLst>
              <a:ext uri="{FF2B5EF4-FFF2-40B4-BE49-F238E27FC236}">
                <a16:creationId xmlns:a16="http://schemas.microsoft.com/office/drawing/2014/main" id="{7B146859-E267-B006-1CF1-D5BE9378BBB7}"/>
              </a:ext>
            </a:extLst>
          </p:cNvPr>
          <p:cNvSpPr/>
          <p:nvPr/>
        </p:nvSpPr>
        <p:spPr>
          <a:xfrm>
            <a:off x="6759400" y="3711301"/>
            <a:ext cx="425040" cy="366713"/>
          </a:xfrm>
          <a:prstGeom prst="diamond">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CF89F110-EEEA-B6B5-B869-C435784CB7E7}"/>
              </a:ext>
            </a:extLst>
          </p:cNvPr>
          <p:cNvSpPr/>
          <p:nvPr/>
        </p:nvSpPr>
        <p:spPr>
          <a:xfrm>
            <a:off x="9540246" y="3720807"/>
            <a:ext cx="425040" cy="366713"/>
          </a:xfrm>
          <a:prstGeom prst="diamond">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081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CB544B4-2839-2831-22B7-DA81FB35CB12}"/>
              </a:ext>
            </a:extLst>
          </p:cNvPr>
          <p:cNvSpPr>
            <a:spLocks noGrp="1"/>
          </p:cNvSpPr>
          <p:nvPr>
            <p:ph type="title"/>
          </p:nvPr>
        </p:nvSpPr>
        <p:spPr/>
        <p:txBody>
          <a:bodyPr/>
          <a:lstStyle/>
          <a:p>
            <a:pPr algn="ctr"/>
            <a:r>
              <a:rPr lang="en-US" sz="3600" dirty="0"/>
              <a:t>Deficiencies and Delays</a:t>
            </a:r>
            <a:endParaRPr lang="en-US" dirty="0"/>
          </a:p>
        </p:txBody>
      </p:sp>
      <p:graphicFrame>
        <p:nvGraphicFramePr>
          <p:cNvPr id="6" name="Content Placeholder 5">
            <a:extLst>
              <a:ext uri="{FF2B5EF4-FFF2-40B4-BE49-F238E27FC236}">
                <a16:creationId xmlns:a16="http://schemas.microsoft.com/office/drawing/2014/main" id="{C58B2DB3-11B4-EAAD-75B9-2838FEE27683}"/>
              </a:ext>
            </a:extLst>
          </p:cNvPr>
          <p:cNvGraphicFramePr>
            <a:graphicFrameLocks noGrp="1"/>
          </p:cNvGraphicFramePr>
          <p:nvPr>
            <p:ph idx="1"/>
          </p:nvPr>
        </p:nvGraphicFramePr>
        <p:xfrm>
          <a:off x="609600" y="2185416"/>
          <a:ext cx="10972800" cy="3584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583FE36E-C151-A972-F6E7-C0E0244313E5}"/>
              </a:ext>
            </a:extLst>
          </p:cNvPr>
          <p:cNvSpPr>
            <a:spLocks noGrp="1"/>
          </p:cNvSpPr>
          <p:nvPr>
            <p:ph type="sldNum" sz="quarter" idx="12"/>
          </p:nvPr>
        </p:nvSpPr>
        <p:spPr/>
        <p:txBody>
          <a:bodyPr anchor="t">
            <a:normAutofit/>
          </a:bodyPr>
          <a:lstStyle/>
          <a:p>
            <a:pPr>
              <a:spcAft>
                <a:spcPts val="600"/>
              </a:spcAft>
            </a:pPr>
            <a:fld id="{1C4126A1-9282-4A82-AC02-A59AF4A969C8}" type="slidenum">
              <a:rPr lang="en-US" smtClean="0"/>
              <a:pPr>
                <a:spcAft>
                  <a:spcPts val="600"/>
                </a:spcAft>
              </a:pPr>
              <a:t>16</a:t>
            </a:fld>
            <a:endParaRPr lang="en-US"/>
          </a:p>
        </p:txBody>
      </p:sp>
    </p:spTree>
    <p:extLst>
      <p:ext uri="{BB962C8B-B14F-4D97-AF65-F5344CB8AC3E}">
        <p14:creationId xmlns:p14="http://schemas.microsoft.com/office/powerpoint/2010/main" val="127327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r>
              <a:rPr lang="en-US" sz="3600" dirty="0"/>
              <a:t>CTF- Recertification Process</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17</a:t>
            </a:fld>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183252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1178564" y="383695"/>
            <a:ext cx="9833548" cy="1325563"/>
          </a:xfrm>
        </p:spPr>
        <p:txBody>
          <a:bodyPr anchor="b">
            <a:normAutofit/>
          </a:bodyPr>
          <a:lstStyle/>
          <a:p>
            <a:pPr algn="ctr"/>
            <a:r>
              <a:rPr lang="en-US" sz="3600" dirty="0">
                <a:solidFill>
                  <a:schemeClr val="tx2"/>
                </a:solidFill>
              </a:rPr>
              <a:t>Why do I need to Recertify?</a:t>
            </a:r>
          </a:p>
        </p:txBody>
      </p:sp>
      <p:grpSp>
        <p:nvGrpSpPr>
          <p:cNvPr id="53" name="Group 5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54" name="Freeform: Shape 5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ontent Placeholder 2">
            <a:extLst>
              <a:ext uri="{FF2B5EF4-FFF2-40B4-BE49-F238E27FC236}">
                <a16:creationId xmlns:a16="http://schemas.microsoft.com/office/drawing/2014/main" id="{EC2385B4-D6C0-51A5-1751-6ECC9C570DA5}"/>
              </a:ext>
            </a:extLst>
          </p:cNvPr>
          <p:cNvSpPr>
            <a:spLocks noGrp="1"/>
          </p:cNvSpPr>
          <p:nvPr>
            <p:ph idx="1"/>
          </p:nvPr>
        </p:nvSpPr>
        <p:spPr>
          <a:xfrm>
            <a:off x="1179226" y="1902543"/>
            <a:ext cx="9833548" cy="4571762"/>
          </a:xfrm>
        </p:spPr>
        <p:txBody>
          <a:bodyPr>
            <a:normAutofit fontScale="77500" lnSpcReduction="20000"/>
          </a:bodyPr>
          <a:lstStyle/>
          <a:p>
            <a:r>
              <a:rPr lang="en-US" sz="2600" baseline="0" dirty="0">
                <a:solidFill>
                  <a:schemeClr val="tx2"/>
                </a:solidFill>
                <a:latin typeface="+mj-lt"/>
                <a:ea typeface="+mj-ea"/>
                <a:cs typeface="+mj-cs"/>
              </a:rPr>
              <a:t>The </a:t>
            </a:r>
            <a:r>
              <a:rPr lang="en-US" sz="2600" baseline="0" dirty="0" err="1">
                <a:solidFill>
                  <a:schemeClr val="tx2"/>
                </a:solidFill>
                <a:latin typeface="+mj-lt"/>
                <a:ea typeface="+mj-ea"/>
                <a:cs typeface="+mj-cs"/>
              </a:rPr>
              <a:t>Caifornia</a:t>
            </a:r>
            <a:r>
              <a:rPr lang="en-US" sz="2600" baseline="0" dirty="0">
                <a:solidFill>
                  <a:schemeClr val="tx2"/>
                </a:solidFill>
                <a:latin typeface="+mj-lt"/>
                <a:ea typeface="+mj-ea"/>
                <a:cs typeface="+mj-cs"/>
              </a:rPr>
              <a:t> </a:t>
            </a:r>
            <a:r>
              <a:rPr lang="en-US" sz="2600" dirty="0" err="1">
                <a:solidFill>
                  <a:schemeClr val="tx2"/>
                </a:solidFill>
                <a:latin typeface="+mj-lt"/>
                <a:ea typeface="+mj-ea"/>
                <a:cs typeface="+mj-cs"/>
              </a:rPr>
              <a:t>T</a:t>
            </a:r>
            <a:r>
              <a:rPr lang="en-US" sz="2600" baseline="0" dirty="0" err="1">
                <a:solidFill>
                  <a:schemeClr val="tx2"/>
                </a:solidFill>
                <a:latin typeface="+mj-lt"/>
                <a:ea typeface="+mj-ea"/>
                <a:cs typeface="+mj-cs"/>
              </a:rPr>
              <a:t>eleconnect</a:t>
            </a:r>
            <a:r>
              <a:rPr lang="en-US" sz="2600" baseline="0" dirty="0">
                <a:solidFill>
                  <a:schemeClr val="tx2"/>
                </a:solidFill>
                <a:latin typeface="+mj-lt"/>
                <a:ea typeface="+mj-ea"/>
                <a:cs typeface="+mj-cs"/>
              </a:rPr>
              <a:t> Fund was established by the CPUC in 1996 as a result of the Telco Act of 1996 and deregulation by the Federal Communications Commission in Decision 96-10-066. The Decision states that the fund must undergo review every three years. </a:t>
            </a:r>
            <a:r>
              <a:rPr lang="en-US" sz="2600" baseline="0">
                <a:solidFill>
                  <a:schemeClr val="tx2"/>
                </a:solidFill>
                <a:latin typeface="+mj-lt"/>
                <a:ea typeface="+mj-ea"/>
                <a:cs typeface="+mj-cs"/>
              </a:rPr>
              <a:t>Since then, </a:t>
            </a:r>
            <a:r>
              <a:rPr lang="en-US" sz="2600" baseline="0" dirty="0">
                <a:solidFill>
                  <a:schemeClr val="tx2"/>
                </a:solidFill>
                <a:latin typeface="+mj-lt"/>
                <a:ea typeface="+mj-ea"/>
                <a:cs typeface="+mj-cs"/>
              </a:rPr>
              <a:t>there have been changes to technology and program rules in 2008, 2015, 2016, and 2018.</a:t>
            </a:r>
          </a:p>
          <a:p>
            <a:r>
              <a:rPr lang="en-US" sz="2600" dirty="0">
                <a:solidFill>
                  <a:schemeClr val="tx2"/>
                </a:solidFill>
                <a:latin typeface="+mj-lt"/>
                <a:ea typeface="+mj-ea"/>
                <a:cs typeface="+mj-cs"/>
              </a:rPr>
              <a:t>In Decision 18-01-066 (2018) the Commission ordered the implementation and documentation specifics for a three-year eligibility verification requirement.</a:t>
            </a:r>
          </a:p>
          <a:p>
            <a:r>
              <a:rPr lang="en-US" sz="2600" baseline="0" dirty="0">
                <a:solidFill>
                  <a:schemeClr val="tx2"/>
                </a:solidFill>
                <a:latin typeface="+mj-lt"/>
                <a:ea typeface="+mj-ea"/>
                <a:cs typeface="+mj-cs"/>
              </a:rPr>
              <a:t>Major changes to the California </a:t>
            </a:r>
            <a:r>
              <a:rPr lang="en-US" sz="2600" baseline="0" dirty="0" err="1">
                <a:solidFill>
                  <a:schemeClr val="tx2"/>
                </a:solidFill>
                <a:latin typeface="+mj-lt"/>
                <a:ea typeface="+mj-ea"/>
                <a:cs typeface="+mj-cs"/>
              </a:rPr>
              <a:t>Teleconnect</a:t>
            </a:r>
            <a:r>
              <a:rPr lang="en-US" sz="2600" baseline="0" dirty="0">
                <a:solidFill>
                  <a:schemeClr val="tx2"/>
                </a:solidFill>
                <a:latin typeface="+mj-lt"/>
                <a:ea typeface="+mj-ea"/>
                <a:cs typeface="+mj-cs"/>
              </a:rPr>
              <a:t> Fund since inception in 1996:</a:t>
            </a:r>
          </a:p>
          <a:p>
            <a:pPr lvl="1"/>
            <a:r>
              <a:rPr lang="en-US" sz="2600" dirty="0">
                <a:solidFill>
                  <a:schemeClr val="tx2"/>
                </a:solidFill>
                <a:latin typeface="+mj-lt"/>
                <a:ea typeface="+mj-ea"/>
                <a:cs typeface="+mj-cs"/>
              </a:rPr>
              <a:t>In 2015, reinstatement of CTF Goals, elimination of support for voice services, eligible services list.</a:t>
            </a:r>
          </a:p>
          <a:p>
            <a:pPr lvl="1"/>
            <a:r>
              <a:rPr lang="en-US" sz="2600" baseline="0" dirty="0">
                <a:solidFill>
                  <a:schemeClr val="tx2"/>
                </a:solidFill>
                <a:latin typeface="+mj-lt"/>
                <a:ea typeface="+mj-ea"/>
                <a:cs typeface="+mj-cs"/>
              </a:rPr>
              <a:t>In 2016, establishment of e-rate cap.</a:t>
            </a:r>
          </a:p>
          <a:p>
            <a:pPr lvl="1"/>
            <a:r>
              <a:rPr lang="en-US" sz="2600" dirty="0">
                <a:solidFill>
                  <a:schemeClr val="tx2"/>
                </a:solidFill>
                <a:latin typeface="+mj-lt"/>
                <a:ea typeface="+mj-ea"/>
                <a:cs typeface="+mj-cs"/>
              </a:rPr>
              <a:t>In 2018, updated eligibility rules for Community Based Organizations.</a:t>
            </a:r>
          </a:p>
          <a:p>
            <a:pPr lvl="1"/>
            <a:r>
              <a:rPr lang="en-US" sz="2600" baseline="0" dirty="0">
                <a:solidFill>
                  <a:schemeClr val="tx2"/>
                </a:solidFill>
                <a:latin typeface="+mj-lt"/>
                <a:ea typeface="+mj-ea"/>
                <a:cs typeface="+mj-cs"/>
              </a:rPr>
              <a:t>In 2019, implementation of the 50% of mission rule and Qualifying Services Worksheet.</a:t>
            </a:r>
          </a:p>
          <a:p>
            <a:pPr lvl="1"/>
            <a:endParaRPr lang="en-US" sz="2600" baseline="0" dirty="0">
              <a:solidFill>
                <a:schemeClr val="tx2"/>
              </a:solidFill>
              <a:latin typeface="+mj-lt"/>
              <a:ea typeface="+mj-ea"/>
              <a:cs typeface="+mj-cs"/>
            </a:endParaRPr>
          </a:p>
          <a:p>
            <a:pPr marL="0" indent="0">
              <a:buNone/>
            </a:pPr>
            <a:endParaRPr lang="en-US" sz="2000" baseline="0" dirty="0">
              <a:solidFill>
                <a:schemeClr val="tx2"/>
              </a:solidFill>
              <a:latin typeface="+mj-lt"/>
              <a:ea typeface="+mj-ea"/>
              <a:cs typeface="+mj-cs"/>
            </a:endParaRPr>
          </a:p>
          <a:p>
            <a:pPr marL="0" indent="0">
              <a:buNone/>
            </a:pPr>
            <a:r>
              <a:rPr lang="en-US" sz="2000" b="1" dirty="0">
                <a:solidFill>
                  <a:schemeClr val="tx2"/>
                </a:solidFill>
                <a:latin typeface="+mj-lt"/>
                <a:ea typeface="+mj-ea"/>
                <a:cs typeface="+mj-cs"/>
              </a:rPr>
              <a:t>  </a:t>
            </a:r>
            <a:endParaRPr lang="en-US" sz="2000" b="1" baseline="0" dirty="0">
              <a:solidFill>
                <a:schemeClr val="tx2"/>
              </a:solidFill>
              <a:latin typeface="+mj-lt"/>
              <a:ea typeface="+mj-ea"/>
              <a:cs typeface="+mj-cs"/>
            </a:endParaRPr>
          </a:p>
          <a:p>
            <a:pPr>
              <a:buFont typeface="Wingdings" panose="05000000000000000000" pitchFamily="2" charset="2"/>
              <a:buChar char="v"/>
            </a:pPr>
            <a:endParaRPr lang="en-US" sz="1000" b="0" dirty="0">
              <a:solidFill>
                <a:schemeClr val="tx2"/>
              </a:solidFill>
              <a:latin typeface="+mj-lt"/>
              <a:ea typeface="+mj-ea"/>
              <a:cs typeface="+mj-cs"/>
            </a:endParaRPr>
          </a:p>
          <a:p>
            <a:endParaRPr lang="en-US" sz="1000" dirty="0">
              <a:solidFill>
                <a:schemeClr val="tx2"/>
              </a:solidFill>
            </a:endParaRPr>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8610600" y="6356350"/>
            <a:ext cx="2743200" cy="365125"/>
          </a:xfrm>
        </p:spPr>
        <p:txBody>
          <a:bodyPr>
            <a:normAutofit/>
          </a:bodyPr>
          <a:lstStyle/>
          <a:p>
            <a:pPr>
              <a:spcAft>
                <a:spcPts val="600"/>
              </a:spcAft>
            </a:pPr>
            <a:fld id="{1C4126A1-9282-4A82-AC02-A59AF4A969C8}" type="slidenum">
              <a:rPr lang="en-US" smtClean="0"/>
              <a:pPr>
                <a:spcAft>
                  <a:spcPts val="600"/>
                </a:spcAft>
              </a:pPr>
              <a:t>18</a:t>
            </a:fld>
            <a:endParaRPr lang="en-US"/>
          </a:p>
        </p:txBody>
      </p:sp>
      <p:grpSp>
        <p:nvGrpSpPr>
          <p:cNvPr id="46" name="Group 45">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47" name="Freeform: Shape 46">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9748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0" name="Freeform: Shape 19">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5" name="Freeform: Shape 24">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3033466" y="991261"/>
            <a:ext cx="5754696" cy="1837349"/>
          </a:xfrm>
        </p:spPr>
        <p:txBody>
          <a:bodyPr anchor="ctr">
            <a:normAutofit/>
          </a:bodyPr>
          <a:lstStyle/>
          <a:p>
            <a:pPr algn="ctr"/>
            <a:r>
              <a:rPr lang="en-US" sz="3600">
                <a:solidFill>
                  <a:schemeClr val="tx2"/>
                </a:solidFill>
              </a:rPr>
              <a:t>Who needs to Recertify?</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idx="1"/>
          </p:nvPr>
        </p:nvSpPr>
        <p:spPr>
          <a:xfrm>
            <a:off x="1404917" y="2212259"/>
            <a:ext cx="9208835" cy="4365522"/>
          </a:xfrm>
        </p:spPr>
        <p:txBody>
          <a:bodyPr anchor="t">
            <a:normAutofit/>
          </a:bodyPr>
          <a:lstStyle/>
          <a:p>
            <a:endParaRPr lang="en-US" sz="1100" dirty="0">
              <a:solidFill>
                <a:schemeClr val="tx2"/>
              </a:solidFill>
              <a:latin typeface="+mj-lt"/>
              <a:ea typeface="+mj-ea"/>
              <a:cs typeface="+mj-cs"/>
            </a:endParaRPr>
          </a:p>
          <a:p>
            <a:r>
              <a:rPr lang="en-US" sz="2000" dirty="0">
                <a:solidFill>
                  <a:schemeClr val="tx2"/>
                </a:solidFill>
                <a:latin typeface="+mj-lt"/>
                <a:ea typeface="+mj-ea"/>
                <a:cs typeface="+mj-cs"/>
              </a:rPr>
              <a:t>There are over 15,000 participants in the California </a:t>
            </a:r>
            <a:r>
              <a:rPr lang="en-US" sz="2000" dirty="0" err="1">
                <a:solidFill>
                  <a:schemeClr val="tx2"/>
                </a:solidFill>
                <a:latin typeface="+mj-lt"/>
                <a:ea typeface="+mj-ea"/>
                <a:cs typeface="+mj-cs"/>
              </a:rPr>
              <a:t>Teleconnect</a:t>
            </a:r>
            <a:r>
              <a:rPr lang="en-US" sz="2000" dirty="0">
                <a:solidFill>
                  <a:schemeClr val="tx2"/>
                </a:solidFill>
                <a:latin typeface="+mj-lt"/>
                <a:ea typeface="+mj-ea"/>
                <a:cs typeface="+mj-cs"/>
              </a:rPr>
              <a:t> Fund, the recertification process will be done by category.</a:t>
            </a:r>
          </a:p>
          <a:p>
            <a:r>
              <a:rPr lang="en-US" sz="2000" baseline="0" dirty="0">
                <a:solidFill>
                  <a:schemeClr val="tx2"/>
                </a:solidFill>
                <a:latin typeface="+mj-lt"/>
                <a:ea typeface="+mj-ea"/>
                <a:cs typeface="+mj-cs"/>
              </a:rPr>
              <a:t>Community Based Organizations and Health Care CBO must recertify every three years from the eligibility date. This process should take around three years.</a:t>
            </a:r>
          </a:p>
          <a:p>
            <a:r>
              <a:rPr lang="en-US" sz="2000" dirty="0">
                <a:solidFill>
                  <a:schemeClr val="tx2"/>
                </a:solidFill>
                <a:latin typeface="+mj-lt"/>
                <a:ea typeface="+mj-ea"/>
                <a:cs typeface="+mj-cs"/>
              </a:rPr>
              <a:t>The next categories will undergo Recertification every five years from their eligibility date.</a:t>
            </a:r>
          </a:p>
          <a:p>
            <a:pPr lvl="1"/>
            <a:r>
              <a:rPr lang="en-US" sz="2000" baseline="0" dirty="0">
                <a:solidFill>
                  <a:schemeClr val="tx2"/>
                </a:solidFill>
                <a:latin typeface="+mj-lt"/>
                <a:ea typeface="+mj-ea"/>
                <a:cs typeface="+mj-cs"/>
              </a:rPr>
              <a:t>Public and Private schools</a:t>
            </a:r>
          </a:p>
          <a:p>
            <a:pPr lvl="1"/>
            <a:r>
              <a:rPr lang="en-US" sz="2000" baseline="0" dirty="0">
                <a:solidFill>
                  <a:schemeClr val="tx2"/>
                </a:solidFill>
                <a:latin typeface="+mj-lt"/>
                <a:ea typeface="+mj-ea"/>
                <a:cs typeface="+mj-cs"/>
              </a:rPr>
              <a:t>Libraries</a:t>
            </a:r>
          </a:p>
          <a:p>
            <a:pPr lvl="1"/>
            <a:r>
              <a:rPr lang="en-US" sz="2000" dirty="0">
                <a:solidFill>
                  <a:schemeClr val="tx2"/>
                </a:solidFill>
                <a:latin typeface="+mj-lt"/>
                <a:ea typeface="+mj-ea"/>
                <a:cs typeface="+mj-cs"/>
              </a:rPr>
              <a:t>Government Owned and Operated hospitals</a:t>
            </a:r>
          </a:p>
          <a:p>
            <a:pPr lvl="1"/>
            <a:r>
              <a:rPr lang="en-US" sz="2000" baseline="0" dirty="0">
                <a:solidFill>
                  <a:schemeClr val="tx2"/>
                </a:solidFill>
                <a:latin typeface="+mj-lt"/>
                <a:ea typeface="+mj-ea"/>
                <a:cs typeface="+mj-cs"/>
              </a:rPr>
              <a:t>California Telehealth Network members</a:t>
            </a:r>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8610600" y="6356350"/>
            <a:ext cx="2743200" cy="365125"/>
          </a:xfrm>
        </p:spPr>
        <p:txBody>
          <a:bodyPr>
            <a:normAutofit/>
          </a:bodyPr>
          <a:lstStyle/>
          <a:p>
            <a:pPr>
              <a:spcAft>
                <a:spcPts val="600"/>
              </a:spcAft>
            </a:pPr>
            <a:fld id="{1C4126A1-9282-4A82-AC02-A59AF4A969C8}" type="slidenum">
              <a:rPr lang="en-US" smtClean="0"/>
              <a:pPr>
                <a:spcAft>
                  <a:spcPts val="600"/>
                </a:spcAft>
              </a:pPr>
              <a:t>19</a:t>
            </a:fld>
            <a:endParaRPr lang="en-US"/>
          </a:p>
        </p:txBody>
      </p:sp>
    </p:spTree>
    <p:extLst>
      <p:ext uri="{BB962C8B-B14F-4D97-AF65-F5344CB8AC3E}">
        <p14:creationId xmlns:p14="http://schemas.microsoft.com/office/powerpoint/2010/main" val="113505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lstStyle/>
          <a:p>
            <a:fld id="{1C4126A1-9282-4A82-AC02-A59AF4A969C8}" type="slidenum">
              <a:rPr lang="en-US" smtClean="0"/>
              <a:t>2</a:t>
            </a:fld>
            <a:endParaRPr lang="en-US"/>
          </a:p>
        </p:txBody>
      </p:sp>
      <p:sp>
        <p:nvSpPr>
          <p:cNvPr id="7" name="TextBox 6">
            <a:extLst>
              <a:ext uri="{FF2B5EF4-FFF2-40B4-BE49-F238E27FC236}">
                <a16:creationId xmlns:a16="http://schemas.microsoft.com/office/drawing/2014/main" id="{38EF783F-9D8C-85E3-B702-4301294C69AB}"/>
              </a:ext>
            </a:extLst>
          </p:cNvPr>
          <p:cNvSpPr txBox="1"/>
          <p:nvPr/>
        </p:nvSpPr>
        <p:spPr>
          <a:xfrm>
            <a:off x="3254188" y="3419678"/>
            <a:ext cx="7488518" cy="1938992"/>
          </a:xfrm>
          <a:prstGeom prst="rect">
            <a:avLst/>
          </a:prstGeom>
          <a:noFill/>
        </p:spPr>
        <p:txBody>
          <a:bodyPr wrap="square">
            <a:spAutoFit/>
          </a:bodyPr>
          <a:lstStyle/>
          <a:p>
            <a:pPr marL="0" indent="0">
              <a:buNone/>
            </a:pPr>
            <a:r>
              <a:rPr lang="en-US" sz="2400" dirty="0">
                <a:solidFill>
                  <a:schemeClr val="bg1"/>
                </a:solidFill>
              </a:rPr>
              <a:t>The program aims to bring every Californian direct access to advanced communications services in their local communities, particularly those with lower rates of internet adoption and greater financial need. </a:t>
            </a:r>
            <a:r>
              <a:rPr lang="en-US" sz="1000" dirty="0">
                <a:solidFill>
                  <a:schemeClr val="bg1"/>
                </a:solidFill>
              </a:rPr>
              <a:t>– </a:t>
            </a:r>
            <a:r>
              <a:rPr lang="en-US" sz="1100" i="1" dirty="0">
                <a:solidFill>
                  <a:schemeClr val="bg1"/>
                </a:solidFill>
              </a:rPr>
              <a:t>California </a:t>
            </a:r>
            <a:r>
              <a:rPr lang="en-US" sz="1100" i="1" dirty="0" err="1">
                <a:solidFill>
                  <a:schemeClr val="bg1"/>
                </a:solidFill>
              </a:rPr>
              <a:t>Teleconnect</a:t>
            </a:r>
            <a:r>
              <a:rPr lang="en-US" sz="1100" i="1" dirty="0">
                <a:solidFill>
                  <a:schemeClr val="bg1"/>
                </a:solidFill>
              </a:rPr>
              <a:t> Fund </a:t>
            </a:r>
            <a:endParaRPr lang="en-US" sz="1000" i="1" dirty="0">
              <a:solidFill>
                <a:schemeClr val="bg1"/>
              </a:solidFill>
            </a:endParaRPr>
          </a:p>
        </p:txBody>
      </p:sp>
      <p:pic>
        <p:nvPicPr>
          <p:cNvPr id="2" name="Picture 1" descr="Logo&#10;&#10;Description automatically generated">
            <a:extLst>
              <a:ext uri="{FF2B5EF4-FFF2-40B4-BE49-F238E27FC236}">
                <a16:creationId xmlns:a16="http://schemas.microsoft.com/office/drawing/2014/main" id="{12B68620-8245-8057-B0FC-98FC13DF9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63" y="684901"/>
            <a:ext cx="5238337" cy="2085889"/>
          </a:xfrm>
          <a:prstGeom prst="rect">
            <a:avLst/>
          </a:prstGeom>
        </p:spPr>
      </p:pic>
    </p:spTree>
    <p:extLst>
      <p:ext uri="{BB962C8B-B14F-4D97-AF65-F5344CB8AC3E}">
        <p14:creationId xmlns:p14="http://schemas.microsoft.com/office/powerpoint/2010/main" val="1475296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799568-CCA0-35B1-A951-8F8AAF44782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Submission of Necessary Documentation </a:t>
            </a:r>
          </a:p>
        </p:txBody>
      </p:sp>
      <p:sp>
        <p:nvSpPr>
          <p:cNvPr id="5" name="Slide Number Placeholder 4">
            <a:extLst>
              <a:ext uri="{FF2B5EF4-FFF2-40B4-BE49-F238E27FC236}">
                <a16:creationId xmlns:a16="http://schemas.microsoft.com/office/drawing/2014/main" id="{177AC197-3B59-76E4-F111-B183924CEE6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C4126A1-9282-4A82-AC02-A59AF4A969C8}" type="slidenum">
              <a:rPr lang="en-US">
                <a:solidFill>
                  <a:schemeClr val="tx1">
                    <a:lumMod val="50000"/>
                    <a:lumOff val="50000"/>
                  </a:schemeClr>
                </a:solidFill>
                <a:latin typeface="Calibri" panose="020F0502020204030204"/>
              </a:rPr>
              <a:pPr>
                <a:spcAft>
                  <a:spcPts val="600"/>
                </a:spcAft>
                <a:defRPr/>
              </a:pPr>
              <a:t>20</a:t>
            </a:fld>
            <a:endParaRPr lang="en-US">
              <a:solidFill>
                <a:schemeClr val="tx1">
                  <a:lumMod val="50000"/>
                  <a:lumOff val="50000"/>
                </a:schemeClr>
              </a:solidFill>
              <a:latin typeface="Calibri" panose="020F0502020204030204"/>
            </a:endParaRPr>
          </a:p>
        </p:txBody>
      </p:sp>
      <p:graphicFrame>
        <p:nvGraphicFramePr>
          <p:cNvPr id="7" name="Content Placeholder 2">
            <a:extLst>
              <a:ext uri="{FF2B5EF4-FFF2-40B4-BE49-F238E27FC236}">
                <a16:creationId xmlns:a16="http://schemas.microsoft.com/office/drawing/2014/main" id="{75669669-939F-3226-FEA7-2A7255748575}"/>
              </a:ext>
            </a:extLst>
          </p:cNvPr>
          <p:cNvGraphicFramePr>
            <a:graphicFrameLocks noGrp="1"/>
          </p:cNvGraphicFramePr>
          <p:nvPr>
            <p:ph sz="half" idx="1"/>
            <p:extLst>
              <p:ext uri="{D42A27DB-BD31-4B8C-83A1-F6EECF244321}">
                <p14:modId xmlns:p14="http://schemas.microsoft.com/office/powerpoint/2010/main" val="35826071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2470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1045028" y="1336329"/>
            <a:ext cx="3892732" cy="4382588"/>
          </a:xfrm>
        </p:spPr>
        <p:txBody>
          <a:bodyPr anchor="ctr">
            <a:normAutofit/>
          </a:bodyPr>
          <a:lstStyle/>
          <a:p>
            <a:r>
              <a:rPr lang="en-US" sz="4600"/>
              <a:t>Recertification Notification </a:t>
            </a:r>
          </a:p>
        </p:txBody>
      </p:sp>
      <p:grpSp>
        <p:nvGrpSpPr>
          <p:cNvPr id="27" name="Group 2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idx="1"/>
          </p:nvPr>
        </p:nvSpPr>
        <p:spPr>
          <a:xfrm>
            <a:off x="6096001" y="1165123"/>
            <a:ext cx="5260848" cy="4553794"/>
          </a:xfrm>
        </p:spPr>
        <p:txBody>
          <a:bodyPr anchor="ctr">
            <a:normAutofit fontScale="92500" lnSpcReduction="10000"/>
          </a:bodyPr>
          <a:lstStyle/>
          <a:p>
            <a:pPr marL="0" indent="0">
              <a:buNone/>
            </a:pPr>
            <a:endParaRPr lang="en-US" sz="1700" dirty="0">
              <a:latin typeface="+mj-lt"/>
              <a:ea typeface="+mj-ea"/>
              <a:cs typeface="+mj-cs"/>
            </a:endParaRPr>
          </a:p>
          <a:p>
            <a:pPr marL="0" indent="0">
              <a:buNone/>
            </a:pPr>
            <a:r>
              <a:rPr lang="en-US" sz="2200" dirty="0">
                <a:latin typeface="+mj-lt"/>
                <a:ea typeface="+mj-ea"/>
                <a:cs typeface="+mj-cs"/>
              </a:rPr>
              <a:t>The California </a:t>
            </a:r>
            <a:r>
              <a:rPr lang="en-US" sz="2200" dirty="0" err="1">
                <a:latin typeface="+mj-lt"/>
                <a:ea typeface="+mj-ea"/>
                <a:cs typeface="+mj-cs"/>
              </a:rPr>
              <a:t>Teleconnect</a:t>
            </a:r>
            <a:r>
              <a:rPr lang="en-US" sz="2200" dirty="0">
                <a:latin typeface="+mj-lt"/>
                <a:ea typeface="+mj-ea"/>
                <a:cs typeface="+mj-cs"/>
              </a:rPr>
              <a:t> Fund will notify participants through E-CAP  when they need to Recertify. Notices will go out to participants through e-mail.</a:t>
            </a:r>
          </a:p>
          <a:p>
            <a:pPr marL="0" indent="0">
              <a:buNone/>
            </a:pPr>
            <a:endParaRPr lang="en-US" sz="2200" dirty="0">
              <a:latin typeface="+mj-lt"/>
              <a:ea typeface="+mj-ea"/>
              <a:cs typeface="+mj-cs"/>
            </a:endParaRPr>
          </a:p>
          <a:p>
            <a:r>
              <a:rPr lang="en-US" sz="2200" dirty="0">
                <a:latin typeface="+mj-lt"/>
                <a:ea typeface="+mj-ea"/>
                <a:cs typeface="+mj-cs"/>
              </a:rPr>
              <a:t>First Notice will be sent 120 days prior to the expiration of eligibility.</a:t>
            </a:r>
          </a:p>
          <a:p>
            <a:pPr marL="0" indent="0">
              <a:buNone/>
            </a:pPr>
            <a:endParaRPr lang="en-US" sz="2200" dirty="0">
              <a:latin typeface="+mj-lt"/>
              <a:ea typeface="+mj-ea"/>
              <a:cs typeface="+mj-cs"/>
            </a:endParaRPr>
          </a:p>
          <a:p>
            <a:r>
              <a:rPr lang="en-US" sz="2200" dirty="0">
                <a:latin typeface="+mj-lt"/>
                <a:ea typeface="+mj-ea"/>
                <a:cs typeface="+mj-cs"/>
              </a:rPr>
              <a:t>A Second Notice will be sent 60 days prior to the expiration of eligibility.</a:t>
            </a:r>
          </a:p>
          <a:p>
            <a:pPr marL="0" indent="0">
              <a:buNone/>
            </a:pPr>
            <a:endParaRPr lang="en-US" sz="2200" dirty="0">
              <a:latin typeface="+mj-lt"/>
              <a:ea typeface="+mj-ea"/>
              <a:cs typeface="+mj-cs"/>
            </a:endParaRPr>
          </a:p>
          <a:p>
            <a:r>
              <a:rPr lang="en-US" sz="2200" dirty="0">
                <a:latin typeface="+mj-lt"/>
                <a:ea typeface="+mj-ea"/>
                <a:cs typeface="+mj-cs"/>
              </a:rPr>
              <a:t>A Third and Final Notice will be sent 30 days prior to the expiration of eligibility.</a:t>
            </a:r>
          </a:p>
          <a:p>
            <a:pPr marL="0" indent="0">
              <a:buNone/>
            </a:pPr>
            <a:endParaRPr lang="en-US" sz="1700" dirty="0">
              <a:latin typeface="+mj-lt"/>
              <a:ea typeface="+mj-ea"/>
              <a:cs typeface="+mj-cs"/>
            </a:endParaRPr>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9481741" y="6492240"/>
            <a:ext cx="1003377" cy="365125"/>
          </a:xfrm>
        </p:spPr>
        <p:txBody>
          <a:bodyPr>
            <a:normAutofit/>
          </a:bodyPr>
          <a:lstStyle/>
          <a:p>
            <a:pPr>
              <a:spcAft>
                <a:spcPts val="600"/>
              </a:spcAft>
            </a:pPr>
            <a:fld id="{1C4126A1-9282-4A82-AC02-A59AF4A969C8}" type="slidenum">
              <a:rPr lang="en-US" smtClean="0"/>
              <a:pPr>
                <a:spcAft>
                  <a:spcPts val="600"/>
                </a:spcAft>
              </a:pPr>
              <a:t>21</a:t>
            </a:fld>
            <a:endParaRPr lang="en-US"/>
          </a:p>
        </p:txBody>
      </p:sp>
    </p:spTree>
    <p:extLst>
      <p:ext uri="{BB962C8B-B14F-4D97-AF65-F5344CB8AC3E}">
        <p14:creationId xmlns:p14="http://schemas.microsoft.com/office/powerpoint/2010/main" val="2926607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1219200" y="457200"/>
            <a:ext cx="9980706" cy="1235413"/>
          </a:xfrm>
        </p:spPr>
        <p:txBody>
          <a:bodyPr anchor="b">
            <a:normAutofit/>
          </a:bodyPr>
          <a:lstStyle/>
          <a:p>
            <a:pPr algn="ctr"/>
            <a:r>
              <a:rPr lang="en-US" dirty="0"/>
              <a:t>Recertification Review Process</a:t>
            </a:r>
            <a:br>
              <a:rPr lang="en-US" dirty="0"/>
            </a:br>
            <a:endParaRPr lang="en-US" dirty="0"/>
          </a:p>
        </p:txBody>
      </p:sp>
      <p:sp>
        <p:nvSpPr>
          <p:cNvPr id="18" name="Slide Number Placeholder 4">
            <a:extLst>
              <a:ext uri="{FF2B5EF4-FFF2-40B4-BE49-F238E27FC236}">
                <a16:creationId xmlns:a16="http://schemas.microsoft.com/office/drawing/2014/main" id="{37CC6FE4-CDF2-C73B-0DA5-297100115D13}"/>
              </a:ext>
            </a:extLst>
          </p:cNvPr>
          <p:cNvSpPr>
            <a:spLocks noGrp="1"/>
          </p:cNvSpPr>
          <p:nvPr>
            <p:ph type="sldNum" sz="quarter" idx="12"/>
          </p:nvPr>
        </p:nvSpPr>
        <p:spPr/>
        <p:txBody>
          <a:bodyPr/>
          <a:lstStyle/>
          <a:p>
            <a:pPr>
              <a:spcAft>
                <a:spcPts val="600"/>
              </a:spcAft>
            </a:pPr>
            <a:fld id="{1C4126A1-9282-4A82-AC02-A59AF4A969C8}" type="slidenum">
              <a:rPr lang="en-US" smtClean="0"/>
              <a:pPr>
                <a:spcAft>
                  <a:spcPts val="600"/>
                </a:spcAft>
              </a:pPr>
              <a:t>22</a:t>
            </a:fld>
            <a:endParaRPr lang="en-US"/>
          </a:p>
        </p:txBody>
      </p:sp>
      <p:sp>
        <p:nvSpPr>
          <p:cNvPr id="6" name="Subtitle 5">
            <a:extLst>
              <a:ext uri="{FF2B5EF4-FFF2-40B4-BE49-F238E27FC236}">
                <a16:creationId xmlns:a16="http://schemas.microsoft.com/office/drawing/2014/main" id="{464010F7-06BE-FD41-8E38-28A63A4BDB9F}"/>
              </a:ext>
            </a:extLst>
          </p:cNvPr>
          <p:cNvSpPr>
            <a:spLocks/>
          </p:cNvSpPr>
          <p:nvPr/>
        </p:nvSpPr>
        <p:spPr>
          <a:xfrm>
            <a:off x="5183188" y="2180906"/>
            <a:ext cx="3021850" cy="2537651"/>
          </a:xfrm>
          <a:prstGeom prst="rect">
            <a:avLst/>
          </a:prstGeom>
        </p:spPr>
        <p:txBody>
          <a:bodyPr vert="horz" lIns="0" tIns="45720" rIns="91440" bIns="45720" rtlCol="0">
            <a:normAutofit/>
          </a:bodyPr>
          <a:lstStyle/>
          <a:p>
            <a:pPr defTabSz="530352">
              <a:spcAft>
                <a:spcPts val="600"/>
              </a:spcAft>
            </a:pPr>
            <a:endParaRPr lang="en-US" sz="1044" kern="1200">
              <a:solidFill>
                <a:schemeClr val="tx1"/>
              </a:solidFill>
              <a:latin typeface="+mn-lt"/>
              <a:ea typeface="+mn-ea"/>
              <a:cs typeface="+mn-cs"/>
            </a:endParaRPr>
          </a:p>
          <a:p>
            <a:pPr marL="342900" indent="-342900">
              <a:spcAft>
                <a:spcPts val="600"/>
              </a:spcAft>
            </a:pPr>
            <a:endParaRPr lang="en-US"/>
          </a:p>
        </p:txBody>
      </p:sp>
      <p:graphicFrame>
        <p:nvGraphicFramePr>
          <p:cNvPr id="2" name="Diagram 1">
            <a:extLst>
              <a:ext uri="{FF2B5EF4-FFF2-40B4-BE49-F238E27FC236}">
                <a16:creationId xmlns:a16="http://schemas.microsoft.com/office/drawing/2014/main" id="{962D54B4-C11F-61B7-E718-CA593E427E15}"/>
              </a:ext>
            </a:extLst>
          </p:cNvPr>
          <p:cNvGraphicFramePr/>
          <p:nvPr>
            <p:extLst>
              <p:ext uri="{D42A27DB-BD31-4B8C-83A1-F6EECF244321}">
                <p14:modId xmlns:p14="http://schemas.microsoft.com/office/powerpoint/2010/main" val="1220497437"/>
              </p:ext>
            </p:extLst>
          </p:nvPr>
        </p:nvGraphicFramePr>
        <p:xfrm>
          <a:off x="2910347" y="1605064"/>
          <a:ext cx="8445911" cy="4659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paper with a pencil and check marks&#10;&#10;Description automatically generated">
            <a:extLst>
              <a:ext uri="{FF2B5EF4-FFF2-40B4-BE49-F238E27FC236}">
                <a16:creationId xmlns:a16="http://schemas.microsoft.com/office/drawing/2014/main" id="{AC8F8DA3-799B-61C2-A06D-B8D4167B3A8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22788" y="2633191"/>
            <a:ext cx="2330244" cy="2653524"/>
          </a:xfrm>
          <a:prstGeom prst="rect">
            <a:avLst/>
          </a:prstGeom>
        </p:spPr>
      </p:pic>
    </p:spTree>
    <p:extLst>
      <p:ext uri="{BB962C8B-B14F-4D97-AF65-F5344CB8AC3E}">
        <p14:creationId xmlns:p14="http://schemas.microsoft.com/office/powerpoint/2010/main" val="2443118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FE12-3D70-8F38-DDB9-3D791DAA1A0A}"/>
              </a:ext>
            </a:extLst>
          </p:cNvPr>
          <p:cNvSpPr>
            <a:spLocks noGrp="1"/>
          </p:cNvSpPr>
          <p:nvPr>
            <p:ph type="title"/>
          </p:nvPr>
        </p:nvSpPr>
        <p:spPr>
          <a:xfrm>
            <a:off x="609600" y="365125"/>
            <a:ext cx="10972800" cy="841883"/>
          </a:xfrm>
        </p:spPr>
        <p:txBody>
          <a:bodyPr/>
          <a:lstStyle/>
          <a:p>
            <a:pPr algn="ctr"/>
            <a:r>
              <a:rPr lang="en-US" dirty="0"/>
              <a:t>Recertification Timeline </a:t>
            </a:r>
          </a:p>
        </p:txBody>
      </p:sp>
      <p:sp>
        <p:nvSpPr>
          <p:cNvPr id="5" name="Slide Number Placeholder 4">
            <a:extLst>
              <a:ext uri="{FF2B5EF4-FFF2-40B4-BE49-F238E27FC236}">
                <a16:creationId xmlns:a16="http://schemas.microsoft.com/office/drawing/2014/main" id="{C18A1BC4-C6FB-2281-0852-6DE29233B475}"/>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9" name="Speech Bubble: Rectangle with Corners Rounded 8">
            <a:extLst>
              <a:ext uri="{FF2B5EF4-FFF2-40B4-BE49-F238E27FC236}">
                <a16:creationId xmlns:a16="http://schemas.microsoft.com/office/drawing/2014/main" id="{BC5AAD0D-65A5-298D-79A3-206841AE8A58}"/>
              </a:ext>
            </a:extLst>
          </p:cNvPr>
          <p:cNvSpPr/>
          <p:nvPr/>
        </p:nvSpPr>
        <p:spPr>
          <a:xfrm>
            <a:off x="1185101" y="1995950"/>
            <a:ext cx="1705737" cy="1433050"/>
          </a:xfrm>
          <a:custGeom>
            <a:avLst/>
            <a:gdLst>
              <a:gd name="connsiteX0" fmla="*/ 0 w 2231136"/>
              <a:gd name="connsiteY0" fmla="*/ 225557 h 1353312"/>
              <a:gd name="connsiteX1" fmla="*/ 225557 w 2231136"/>
              <a:gd name="connsiteY1" fmla="*/ 0 h 1353312"/>
              <a:gd name="connsiteX2" fmla="*/ 371856 w 2231136"/>
              <a:gd name="connsiteY2" fmla="*/ 0 h 1353312"/>
              <a:gd name="connsiteX3" fmla="*/ 371856 w 2231136"/>
              <a:gd name="connsiteY3" fmla="*/ 0 h 1353312"/>
              <a:gd name="connsiteX4" fmla="*/ 929640 w 2231136"/>
              <a:gd name="connsiteY4" fmla="*/ 0 h 1353312"/>
              <a:gd name="connsiteX5" fmla="*/ 2005579 w 2231136"/>
              <a:gd name="connsiteY5" fmla="*/ 0 h 1353312"/>
              <a:gd name="connsiteX6" fmla="*/ 2231136 w 2231136"/>
              <a:gd name="connsiteY6" fmla="*/ 225557 h 1353312"/>
              <a:gd name="connsiteX7" fmla="*/ 2231136 w 2231136"/>
              <a:gd name="connsiteY7" fmla="*/ 789432 h 1353312"/>
              <a:gd name="connsiteX8" fmla="*/ 2231136 w 2231136"/>
              <a:gd name="connsiteY8" fmla="*/ 789432 h 1353312"/>
              <a:gd name="connsiteX9" fmla="*/ 2231136 w 2231136"/>
              <a:gd name="connsiteY9" fmla="*/ 1127760 h 1353312"/>
              <a:gd name="connsiteX10" fmla="*/ 2231136 w 2231136"/>
              <a:gd name="connsiteY10" fmla="*/ 1127755 h 1353312"/>
              <a:gd name="connsiteX11" fmla="*/ 2005579 w 2231136"/>
              <a:gd name="connsiteY11" fmla="*/ 1353312 h 1353312"/>
              <a:gd name="connsiteX12" fmla="*/ 929640 w 2231136"/>
              <a:gd name="connsiteY12" fmla="*/ 1353312 h 1353312"/>
              <a:gd name="connsiteX13" fmla="*/ 650755 w 2231136"/>
              <a:gd name="connsiteY13" fmla="*/ 1522476 h 1353312"/>
              <a:gd name="connsiteX14" fmla="*/ 371856 w 2231136"/>
              <a:gd name="connsiteY14" fmla="*/ 1353312 h 1353312"/>
              <a:gd name="connsiteX15" fmla="*/ 225557 w 2231136"/>
              <a:gd name="connsiteY15" fmla="*/ 1353312 h 1353312"/>
              <a:gd name="connsiteX16" fmla="*/ 0 w 2231136"/>
              <a:gd name="connsiteY16" fmla="*/ 1127755 h 1353312"/>
              <a:gd name="connsiteX17" fmla="*/ 0 w 2231136"/>
              <a:gd name="connsiteY17" fmla="*/ 1127760 h 1353312"/>
              <a:gd name="connsiteX18" fmla="*/ 0 w 2231136"/>
              <a:gd name="connsiteY18" fmla="*/ 789432 h 1353312"/>
              <a:gd name="connsiteX19" fmla="*/ 0 w 2231136"/>
              <a:gd name="connsiteY19" fmla="*/ 789432 h 1353312"/>
              <a:gd name="connsiteX20" fmla="*/ 0 w 2231136"/>
              <a:gd name="connsiteY20" fmla="*/ 225557 h 1353312"/>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929640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1505712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431036"/>
              <a:gd name="connsiteX1" fmla="*/ 225557 w 2231136"/>
              <a:gd name="connsiteY1" fmla="*/ 0 h 1431036"/>
              <a:gd name="connsiteX2" fmla="*/ 371856 w 2231136"/>
              <a:gd name="connsiteY2" fmla="*/ 0 h 1431036"/>
              <a:gd name="connsiteX3" fmla="*/ 371856 w 2231136"/>
              <a:gd name="connsiteY3" fmla="*/ 0 h 1431036"/>
              <a:gd name="connsiteX4" fmla="*/ 929640 w 2231136"/>
              <a:gd name="connsiteY4" fmla="*/ 0 h 1431036"/>
              <a:gd name="connsiteX5" fmla="*/ 2005579 w 2231136"/>
              <a:gd name="connsiteY5" fmla="*/ 0 h 1431036"/>
              <a:gd name="connsiteX6" fmla="*/ 2231136 w 2231136"/>
              <a:gd name="connsiteY6" fmla="*/ 225557 h 1431036"/>
              <a:gd name="connsiteX7" fmla="*/ 2231136 w 2231136"/>
              <a:gd name="connsiteY7" fmla="*/ 789432 h 1431036"/>
              <a:gd name="connsiteX8" fmla="*/ 2231136 w 2231136"/>
              <a:gd name="connsiteY8" fmla="*/ 789432 h 1431036"/>
              <a:gd name="connsiteX9" fmla="*/ 2231136 w 2231136"/>
              <a:gd name="connsiteY9" fmla="*/ 1127760 h 1431036"/>
              <a:gd name="connsiteX10" fmla="*/ 2231136 w 2231136"/>
              <a:gd name="connsiteY10" fmla="*/ 1127755 h 1431036"/>
              <a:gd name="connsiteX11" fmla="*/ 2005579 w 2231136"/>
              <a:gd name="connsiteY11" fmla="*/ 1353312 h 1431036"/>
              <a:gd name="connsiteX12" fmla="*/ 1505712 w 2231136"/>
              <a:gd name="connsiteY12" fmla="*/ 1353312 h 1431036"/>
              <a:gd name="connsiteX13" fmla="*/ 723907 w 2231136"/>
              <a:gd name="connsiteY13" fmla="*/ 1431036 h 1431036"/>
              <a:gd name="connsiteX14" fmla="*/ 381000 w 2231136"/>
              <a:gd name="connsiteY14" fmla="*/ 1362456 h 1431036"/>
              <a:gd name="connsiteX15" fmla="*/ 225557 w 2231136"/>
              <a:gd name="connsiteY15" fmla="*/ 1353312 h 1431036"/>
              <a:gd name="connsiteX16" fmla="*/ 0 w 2231136"/>
              <a:gd name="connsiteY16" fmla="*/ 1127755 h 1431036"/>
              <a:gd name="connsiteX17" fmla="*/ 0 w 2231136"/>
              <a:gd name="connsiteY17" fmla="*/ 1127760 h 1431036"/>
              <a:gd name="connsiteX18" fmla="*/ 0 w 2231136"/>
              <a:gd name="connsiteY18" fmla="*/ 789432 h 1431036"/>
              <a:gd name="connsiteX19" fmla="*/ 0 w 2231136"/>
              <a:gd name="connsiteY19" fmla="*/ 789432 h 1431036"/>
              <a:gd name="connsiteX20" fmla="*/ 0 w 2231136"/>
              <a:gd name="connsiteY20" fmla="*/ 225557 h 143103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74219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476756"/>
              <a:gd name="connsiteX1" fmla="*/ 225557 w 2231136"/>
              <a:gd name="connsiteY1" fmla="*/ 0 h 1476756"/>
              <a:gd name="connsiteX2" fmla="*/ 371856 w 2231136"/>
              <a:gd name="connsiteY2" fmla="*/ 0 h 1476756"/>
              <a:gd name="connsiteX3" fmla="*/ 371856 w 2231136"/>
              <a:gd name="connsiteY3" fmla="*/ 0 h 1476756"/>
              <a:gd name="connsiteX4" fmla="*/ 929640 w 2231136"/>
              <a:gd name="connsiteY4" fmla="*/ 0 h 1476756"/>
              <a:gd name="connsiteX5" fmla="*/ 2005579 w 2231136"/>
              <a:gd name="connsiteY5" fmla="*/ 0 h 1476756"/>
              <a:gd name="connsiteX6" fmla="*/ 2231136 w 2231136"/>
              <a:gd name="connsiteY6" fmla="*/ 225557 h 1476756"/>
              <a:gd name="connsiteX7" fmla="*/ 2231136 w 2231136"/>
              <a:gd name="connsiteY7" fmla="*/ 789432 h 1476756"/>
              <a:gd name="connsiteX8" fmla="*/ 2231136 w 2231136"/>
              <a:gd name="connsiteY8" fmla="*/ 789432 h 1476756"/>
              <a:gd name="connsiteX9" fmla="*/ 2231136 w 2231136"/>
              <a:gd name="connsiteY9" fmla="*/ 1127760 h 1476756"/>
              <a:gd name="connsiteX10" fmla="*/ 2231136 w 2231136"/>
              <a:gd name="connsiteY10" fmla="*/ 1127755 h 1476756"/>
              <a:gd name="connsiteX11" fmla="*/ 2005579 w 2231136"/>
              <a:gd name="connsiteY11" fmla="*/ 1353312 h 1476756"/>
              <a:gd name="connsiteX12" fmla="*/ 1505712 w 2231136"/>
              <a:gd name="connsiteY12" fmla="*/ 1353312 h 1476756"/>
              <a:gd name="connsiteX13" fmla="*/ 1089667 w 2231136"/>
              <a:gd name="connsiteY13" fmla="*/ 1476756 h 1476756"/>
              <a:gd name="connsiteX14" fmla="*/ 381000 w 2231136"/>
              <a:gd name="connsiteY14" fmla="*/ 1362456 h 1476756"/>
              <a:gd name="connsiteX15" fmla="*/ 225557 w 2231136"/>
              <a:gd name="connsiteY15" fmla="*/ 1353312 h 1476756"/>
              <a:gd name="connsiteX16" fmla="*/ 0 w 2231136"/>
              <a:gd name="connsiteY16" fmla="*/ 1127755 h 1476756"/>
              <a:gd name="connsiteX17" fmla="*/ 0 w 2231136"/>
              <a:gd name="connsiteY17" fmla="*/ 1127760 h 1476756"/>
              <a:gd name="connsiteX18" fmla="*/ 0 w 2231136"/>
              <a:gd name="connsiteY18" fmla="*/ 789432 h 1476756"/>
              <a:gd name="connsiteX19" fmla="*/ 0 w 2231136"/>
              <a:gd name="connsiteY19" fmla="*/ 789432 h 1476756"/>
              <a:gd name="connsiteX20" fmla="*/ 0 w 2231136"/>
              <a:gd name="connsiteY20" fmla="*/ 225557 h 1476756"/>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487424 w 2231136"/>
              <a:gd name="connsiteY12" fmla="*/ 1289304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641348"/>
              <a:gd name="connsiteX1" fmla="*/ 225557 w 2231136"/>
              <a:gd name="connsiteY1" fmla="*/ 0 h 1641348"/>
              <a:gd name="connsiteX2" fmla="*/ 371856 w 2231136"/>
              <a:gd name="connsiteY2" fmla="*/ 0 h 1641348"/>
              <a:gd name="connsiteX3" fmla="*/ 371856 w 2231136"/>
              <a:gd name="connsiteY3" fmla="*/ 0 h 1641348"/>
              <a:gd name="connsiteX4" fmla="*/ 929640 w 2231136"/>
              <a:gd name="connsiteY4" fmla="*/ 0 h 1641348"/>
              <a:gd name="connsiteX5" fmla="*/ 2005579 w 2231136"/>
              <a:gd name="connsiteY5" fmla="*/ 0 h 1641348"/>
              <a:gd name="connsiteX6" fmla="*/ 2231136 w 2231136"/>
              <a:gd name="connsiteY6" fmla="*/ 225557 h 1641348"/>
              <a:gd name="connsiteX7" fmla="*/ 2231136 w 2231136"/>
              <a:gd name="connsiteY7" fmla="*/ 789432 h 1641348"/>
              <a:gd name="connsiteX8" fmla="*/ 2231136 w 2231136"/>
              <a:gd name="connsiteY8" fmla="*/ 789432 h 1641348"/>
              <a:gd name="connsiteX9" fmla="*/ 2231136 w 2231136"/>
              <a:gd name="connsiteY9" fmla="*/ 1127760 h 1641348"/>
              <a:gd name="connsiteX10" fmla="*/ 2231136 w 2231136"/>
              <a:gd name="connsiteY10" fmla="*/ 1127755 h 1641348"/>
              <a:gd name="connsiteX11" fmla="*/ 2005579 w 2231136"/>
              <a:gd name="connsiteY11" fmla="*/ 1353312 h 1641348"/>
              <a:gd name="connsiteX12" fmla="*/ 1487424 w 2231136"/>
              <a:gd name="connsiteY12" fmla="*/ 1289304 h 1641348"/>
              <a:gd name="connsiteX13" fmla="*/ 1126243 w 2231136"/>
              <a:gd name="connsiteY13" fmla="*/ 1641348 h 1641348"/>
              <a:gd name="connsiteX14" fmla="*/ 381000 w 2231136"/>
              <a:gd name="connsiteY14" fmla="*/ 1362456 h 1641348"/>
              <a:gd name="connsiteX15" fmla="*/ 225557 w 2231136"/>
              <a:gd name="connsiteY15" fmla="*/ 1353312 h 1641348"/>
              <a:gd name="connsiteX16" fmla="*/ 0 w 2231136"/>
              <a:gd name="connsiteY16" fmla="*/ 1127755 h 1641348"/>
              <a:gd name="connsiteX17" fmla="*/ 0 w 2231136"/>
              <a:gd name="connsiteY17" fmla="*/ 1127760 h 1641348"/>
              <a:gd name="connsiteX18" fmla="*/ 0 w 2231136"/>
              <a:gd name="connsiteY18" fmla="*/ 789432 h 1641348"/>
              <a:gd name="connsiteX19" fmla="*/ 0 w 2231136"/>
              <a:gd name="connsiteY19" fmla="*/ 789432 h 1641348"/>
              <a:gd name="connsiteX20" fmla="*/ 0 w 2231136"/>
              <a:gd name="connsiteY20" fmla="*/ 225557 h 1641348"/>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28212"/>
              <a:gd name="connsiteX1" fmla="*/ 225557 w 2231136"/>
              <a:gd name="connsiteY1" fmla="*/ 0 h 1628212"/>
              <a:gd name="connsiteX2" fmla="*/ 371856 w 2231136"/>
              <a:gd name="connsiteY2" fmla="*/ 0 h 1628212"/>
              <a:gd name="connsiteX3" fmla="*/ 371856 w 2231136"/>
              <a:gd name="connsiteY3" fmla="*/ 0 h 1628212"/>
              <a:gd name="connsiteX4" fmla="*/ 929640 w 2231136"/>
              <a:gd name="connsiteY4" fmla="*/ 0 h 1628212"/>
              <a:gd name="connsiteX5" fmla="*/ 2005579 w 2231136"/>
              <a:gd name="connsiteY5" fmla="*/ 0 h 1628212"/>
              <a:gd name="connsiteX6" fmla="*/ 2231136 w 2231136"/>
              <a:gd name="connsiteY6" fmla="*/ 225557 h 1628212"/>
              <a:gd name="connsiteX7" fmla="*/ 2231136 w 2231136"/>
              <a:gd name="connsiteY7" fmla="*/ 789432 h 1628212"/>
              <a:gd name="connsiteX8" fmla="*/ 2231136 w 2231136"/>
              <a:gd name="connsiteY8" fmla="*/ 789432 h 1628212"/>
              <a:gd name="connsiteX9" fmla="*/ 2231136 w 2231136"/>
              <a:gd name="connsiteY9" fmla="*/ 1127760 h 1628212"/>
              <a:gd name="connsiteX10" fmla="*/ 2231136 w 2231136"/>
              <a:gd name="connsiteY10" fmla="*/ 1127755 h 1628212"/>
              <a:gd name="connsiteX11" fmla="*/ 2005579 w 2231136"/>
              <a:gd name="connsiteY11" fmla="*/ 1353312 h 1628212"/>
              <a:gd name="connsiteX12" fmla="*/ 1487424 w 2231136"/>
              <a:gd name="connsiteY12" fmla="*/ 1289304 h 1628212"/>
              <a:gd name="connsiteX13" fmla="*/ 1025659 w 2231136"/>
              <a:gd name="connsiteY13" fmla="*/ 1586484 h 1628212"/>
              <a:gd name="connsiteX14" fmla="*/ 381000 w 2231136"/>
              <a:gd name="connsiteY14" fmla="*/ 1362456 h 1628212"/>
              <a:gd name="connsiteX15" fmla="*/ 225557 w 2231136"/>
              <a:gd name="connsiteY15" fmla="*/ 1353312 h 1628212"/>
              <a:gd name="connsiteX16" fmla="*/ 0 w 2231136"/>
              <a:gd name="connsiteY16" fmla="*/ 1127755 h 1628212"/>
              <a:gd name="connsiteX17" fmla="*/ 0 w 2231136"/>
              <a:gd name="connsiteY17" fmla="*/ 1127760 h 1628212"/>
              <a:gd name="connsiteX18" fmla="*/ 0 w 2231136"/>
              <a:gd name="connsiteY18" fmla="*/ 789432 h 1628212"/>
              <a:gd name="connsiteX19" fmla="*/ 0 w 2231136"/>
              <a:gd name="connsiteY19" fmla="*/ 789432 h 1628212"/>
              <a:gd name="connsiteX20" fmla="*/ 0 w 2231136"/>
              <a:gd name="connsiteY20" fmla="*/ 225557 h 1628212"/>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381000 w 2231136"/>
              <a:gd name="connsiteY14" fmla="*/ 1362456 h 1635798"/>
              <a:gd name="connsiteX15" fmla="*/ 225557 w 2231136"/>
              <a:gd name="connsiteY15" fmla="*/ 1353312 h 1635798"/>
              <a:gd name="connsiteX16" fmla="*/ 0 w 2231136"/>
              <a:gd name="connsiteY16" fmla="*/ 1127755 h 1635798"/>
              <a:gd name="connsiteX17" fmla="*/ 0 w 2231136"/>
              <a:gd name="connsiteY17" fmla="*/ 1127760 h 1635798"/>
              <a:gd name="connsiteX18" fmla="*/ 0 w 2231136"/>
              <a:gd name="connsiteY18" fmla="*/ 789432 h 1635798"/>
              <a:gd name="connsiteX19" fmla="*/ 0 w 2231136"/>
              <a:gd name="connsiteY19" fmla="*/ 789432 h 1635798"/>
              <a:gd name="connsiteX20" fmla="*/ 0 w 2231136"/>
              <a:gd name="connsiteY20"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59536 w 2231136"/>
              <a:gd name="connsiteY14" fmla="*/ 1463040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786384 w 2231136"/>
              <a:gd name="connsiteY14" fmla="*/ 1426464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60681"/>
              <a:gd name="connsiteX1" fmla="*/ 225557 w 2231136"/>
              <a:gd name="connsiteY1" fmla="*/ 0 h 1660681"/>
              <a:gd name="connsiteX2" fmla="*/ 371856 w 2231136"/>
              <a:gd name="connsiteY2" fmla="*/ 0 h 1660681"/>
              <a:gd name="connsiteX3" fmla="*/ 371856 w 2231136"/>
              <a:gd name="connsiteY3" fmla="*/ 0 h 1660681"/>
              <a:gd name="connsiteX4" fmla="*/ 929640 w 2231136"/>
              <a:gd name="connsiteY4" fmla="*/ 0 h 1660681"/>
              <a:gd name="connsiteX5" fmla="*/ 2005579 w 2231136"/>
              <a:gd name="connsiteY5" fmla="*/ 0 h 1660681"/>
              <a:gd name="connsiteX6" fmla="*/ 2231136 w 2231136"/>
              <a:gd name="connsiteY6" fmla="*/ 225557 h 1660681"/>
              <a:gd name="connsiteX7" fmla="*/ 2231136 w 2231136"/>
              <a:gd name="connsiteY7" fmla="*/ 789432 h 1660681"/>
              <a:gd name="connsiteX8" fmla="*/ 2231136 w 2231136"/>
              <a:gd name="connsiteY8" fmla="*/ 789432 h 1660681"/>
              <a:gd name="connsiteX9" fmla="*/ 2231136 w 2231136"/>
              <a:gd name="connsiteY9" fmla="*/ 1127760 h 1660681"/>
              <a:gd name="connsiteX10" fmla="*/ 2231136 w 2231136"/>
              <a:gd name="connsiteY10" fmla="*/ 1127755 h 1660681"/>
              <a:gd name="connsiteX11" fmla="*/ 2005579 w 2231136"/>
              <a:gd name="connsiteY11" fmla="*/ 1353312 h 1660681"/>
              <a:gd name="connsiteX12" fmla="*/ 1514856 w 2231136"/>
              <a:gd name="connsiteY12" fmla="*/ 1380744 h 1660681"/>
              <a:gd name="connsiteX13" fmla="*/ 1016515 w 2231136"/>
              <a:gd name="connsiteY13" fmla="*/ 1613916 h 1660681"/>
              <a:gd name="connsiteX14" fmla="*/ 786384 w 2231136"/>
              <a:gd name="connsiteY14" fmla="*/ 1426464 h 1660681"/>
              <a:gd name="connsiteX15" fmla="*/ 381000 w 2231136"/>
              <a:gd name="connsiteY15" fmla="*/ 1362456 h 1660681"/>
              <a:gd name="connsiteX16" fmla="*/ 225557 w 2231136"/>
              <a:gd name="connsiteY16" fmla="*/ 1353312 h 1660681"/>
              <a:gd name="connsiteX17" fmla="*/ 0 w 2231136"/>
              <a:gd name="connsiteY17" fmla="*/ 1127755 h 1660681"/>
              <a:gd name="connsiteX18" fmla="*/ 0 w 2231136"/>
              <a:gd name="connsiteY18" fmla="*/ 1127760 h 1660681"/>
              <a:gd name="connsiteX19" fmla="*/ 0 w 2231136"/>
              <a:gd name="connsiteY19" fmla="*/ 789432 h 1660681"/>
              <a:gd name="connsiteX20" fmla="*/ 0 w 2231136"/>
              <a:gd name="connsiteY20" fmla="*/ 789432 h 1660681"/>
              <a:gd name="connsiteX21" fmla="*/ 0 w 2231136"/>
              <a:gd name="connsiteY21" fmla="*/ 225557 h 1660681"/>
              <a:gd name="connsiteX0" fmla="*/ 0 w 2231136"/>
              <a:gd name="connsiteY0" fmla="*/ 225557 h 1677411"/>
              <a:gd name="connsiteX1" fmla="*/ 225557 w 2231136"/>
              <a:gd name="connsiteY1" fmla="*/ 0 h 1677411"/>
              <a:gd name="connsiteX2" fmla="*/ 371856 w 2231136"/>
              <a:gd name="connsiteY2" fmla="*/ 0 h 1677411"/>
              <a:gd name="connsiteX3" fmla="*/ 371856 w 2231136"/>
              <a:gd name="connsiteY3" fmla="*/ 0 h 1677411"/>
              <a:gd name="connsiteX4" fmla="*/ 929640 w 2231136"/>
              <a:gd name="connsiteY4" fmla="*/ 0 h 1677411"/>
              <a:gd name="connsiteX5" fmla="*/ 2005579 w 2231136"/>
              <a:gd name="connsiteY5" fmla="*/ 0 h 1677411"/>
              <a:gd name="connsiteX6" fmla="*/ 2231136 w 2231136"/>
              <a:gd name="connsiteY6" fmla="*/ 225557 h 1677411"/>
              <a:gd name="connsiteX7" fmla="*/ 2231136 w 2231136"/>
              <a:gd name="connsiteY7" fmla="*/ 789432 h 1677411"/>
              <a:gd name="connsiteX8" fmla="*/ 2231136 w 2231136"/>
              <a:gd name="connsiteY8" fmla="*/ 789432 h 1677411"/>
              <a:gd name="connsiteX9" fmla="*/ 2231136 w 2231136"/>
              <a:gd name="connsiteY9" fmla="*/ 1127760 h 1677411"/>
              <a:gd name="connsiteX10" fmla="*/ 2231136 w 2231136"/>
              <a:gd name="connsiteY10" fmla="*/ 1127755 h 1677411"/>
              <a:gd name="connsiteX11" fmla="*/ 2005579 w 2231136"/>
              <a:gd name="connsiteY11" fmla="*/ 1353312 h 1677411"/>
              <a:gd name="connsiteX12" fmla="*/ 1514856 w 2231136"/>
              <a:gd name="connsiteY12" fmla="*/ 1380744 h 1677411"/>
              <a:gd name="connsiteX13" fmla="*/ 1007371 w 2231136"/>
              <a:gd name="connsiteY13" fmla="*/ 1632204 h 1677411"/>
              <a:gd name="connsiteX14" fmla="*/ 786384 w 2231136"/>
              <a:gd name="connsiteY14" fmla="*/ 1426464 h 1677411"/>
              <a:gd name="connsiteX15" fmla="*/ 381000 w 2231136"/>
              <a:gd name="connsiteY15" fmla="*/ 1362456 h 1677411"/>
              <a:gd name="connsiteX16" fmla="*/ 225557 w 2231136"/>
              <a:gd name="connsiteY16" fmla="*/ 1353312 h 1677411"/>
              <a:gd name="connsiteX17" fmla="*/ 0 w 2231136"/>
              <a:gd name="connsiteY17" fmla="*/ 1127755 h 1677411"/>
              <a:gd name="connsiteX18" fmla="*/ 0 w 2231136"/>
              <a:gd name="connsiteY18" fmla="*/ 1127760 h 1677411"/>
              <a:gd name="connsiteX19" fmla="*/ 0 w 2231136"/>
              <a:gd name="connsiteY19" fmla="*/ 789432 h 1677411"/>
              <a:gd name="connsiteX20" fmla="*/ 0 w 2231136"/>
              <a:gd name="connsiteY20" fmla="*/ 789432 h 1677411"/>
              <a:gd name="connsiteX21" fmla="*/ 0 w 2231136"/>
              <a:gd name="connsiteY21" fmla="*/ 225557 h 1677411"/>
              <a:gd name="connsiteX0" fmla="*/ 0 w 2231136"/>
              <a:gd name="connsiteY0" fmla="*/ 225557 h 1680715"/>
              <a:gd name="connsiteX1" fmla="*/ 225557 w 2231136"/>
              <a:gd name="connsiteY1" fmla="*/ 0 h 1680715"/>
              <a:gd name="connsiteX2" fmla="*/ 371856 w 2231136"/>
              <a:gd name="connsiteY2" fmla="*/ 0 h 1680715"/>
              <a:gd name="connsiteX3" fmla="*/ 371856 w 2231136"/>
              <a:gd name="connsiteY3" fmla="*/ 0 h 1680715"/>
              <a:gd name="connsiteX4" fmla="*/ 929640 w 2231136"/>
              <a:gd name="connsiteY4" fmla="*/ 0 h 1680715"/>
              <a:gd name="connsiteX5" fmla="*/ 2005579 w 2231136"/>
              <a:gd name="connsiteY5" fmla="*/ 0 h 1680715"/>
              <a:gd name="connsiteX6" fmla="*/ 2231136 w 2231136"/>
              <a:gd name="connsiteY6" fmla="*/ 225557 h 1680715"/>
              <a:gd name="connsiteX7" fmla="*/ 2231136 w 2231136"/>
              <a:gd name="connsiteY7" fmla="*/ 789432 h 1680715"/>
              <a:gd name="connsiteX8" fmla="*/ 2231136 w 2231136"/>
              <a:gd name="connsiteY8" fmla="*/ 789432 h 1680715"/>
              <a:gd name="connsiteX9" fmla="*/ 2231136 w 2231136"/>
              <a:gd name="connsiteY9" fmla="*/ 1127760 h 1680715"/>
              <a:gd name="connsiteX10" fmla="*/ 2231136 w 2231136"/>
              <a:gd name="connsiteY10" fmla="*/ 1127755 h 1680715"/>
              <a:gd name="connsiteX11" fmla="*/ 2005579 w 2231136"/>
              <a:gd name="connsiteY11" fmla="*/ 1353312 h 1680715"/>
              <a:gd name="connsiteX12" fmla="*/ 1514856 w 2231136"/>
              <a:gd name="connsiteY12" fmla="*/ 1380744 h 1680715"/>
              <a:gd name="connsiteX13" fmla="*/ 1007371 w 2231136"/>
              <a:gd name="connsiteY13" fmla="*/ 1632204 h 1680715"/>
              <a:gd name="connsiteX14" fmla="*/ 786384 w 2231136"/>
              <a:gd name="connsiteY14" fmla="*/ 1426464 h 1680715"/>
              <a:gd name="connsiteX15" fmla="*/ 381000 w 2231136"/>
              <a:gd name="connsiteY15" fmla="*/ 1362456 h 1680715"/>
              <a:gd name="connsiteX16" fmla="*/ 225557 w 2231136"/>
              <a:gd name="connsiteY16" fmla="*/ 1353312 h 1680715"/>
              <a:gd name="connsiteX17" fmla="*/ 0 w 2231136"/>
              <a:gd name="connsiteY17" fmla="*/ 1127755 h 1680715"/>
              <a:gd name="connsiteX18" fmla="*/ 0 w 2231136"/>
              <a:gd name="connsiteY18" fmla="*/ 1127760 h 1680715"/>
              <a:gd name="connsiteX19" fmla="*/ 0 w 2231136"/>
              <a:gd name="connsiteY19" fmla="*/ 789432 h 1680715"/>
              <a:gd name="connsiteX20" fmla="*/ 0 w 2231136"/>
              <a:gd name="connsiteY20" fmla="*/ 789432 h 1680715"/>
              <a:gd name="connsiteX21" fmla="*/ 0 w 2231136"/>
              <a:gd name="connsiteY21" fmla="*/ 225557 h 1680715"/>
              <a:gd name="connsiteX0" fmla="*/ 0 w 2231136"/>
              <a:gd name="connsiteY0" fmla="*/ 225557 h 1639270"/>
              <a:gd name="connsiteX1" fmla="*/ 225557 w 2231136"/>
              <a:gd name="connsiteY1" fmla="*/ 0 h 1639270"/>
              <a:gd name="connsiteX2" fmla="*/ 371856 w 2231136"/>
              <a:gd name="connsiteY2" fmla="*/ 0 h 1639270"/>
              <a:gd name="connsiteX3" fmla="*/ 371856 w 2231136"/>
              <a:gd name="connsiteY3" fmla="*/ 0 h 1639270"/>
              <a:gd name="connsiteX4" fmla="*/ 929640 w 2231136"/>
              <a:gd name="connsiteY4" fmla="*/ 0 h 1639270"/>
              <a:gd name="connsiteX5" fmla="*/ 2005579 w 2231136"/>
              <a:gd name="connsiteY5" fmla="*/ 0 h 1639270"/>
              <a:gd name="connsiteX6" fmla="*/ 2231136 w 2231136"/>
              <a:gd name="connsiteY6" fmla="*/ 225557 h 1639270"/>
              <a:gd name="connsiteX7" fmla="*/ 2231136 w 2231136"/>
              <a:gd name="connsiteY7" fmla="*/ 789432 h 1639270"/>
              <a:gd name="connsiteX8" fmla="*/ 2231136 w 2231136"/>
              <a:gd name="connsiteY8" fmla="*/ 789432 h 1639270"/>
              <a:gd name="connsiteX9" fmla="*/ 2231136 w 2231136"/>
              <a:gd name="connsiteY9" fmla="*/ 1127760 h 1639270"/>
              <a:gd name="connsiteX10" fmla="*/ 2231136 w 2231136"/>
              <a:gd name="connsiteY10" fmla="*/ 1127755 h 1639270"/>
              <a:gd name="connsiteX11" fmla="*/ 2005579 w 2231136"/>
              <a:gd name="connsiteY11" fmla="*/ 1353312 h 1639270"/>
              <a:gd name="connsiteX12" fmla="*/ 1514856 w 2231136"/>
              <a:gd name="connsiteY12" fmla="*/ 1380744 h 1639270"/>
              <a:gd name="connsiteX13" fmla="*/ 1062235 w 2231136"/>
              <a:gd name="connsiteY13" fmla="*/ 1586484 h 1639270"/>
              <a:gd name="connsiteX14" fmla="*/ 786384 w 2231136"/>
              <a:gd name="connsiteY14" fmla="*/ 1426464 h 1639270"/>
              <a:gd name="connsiteX15" fmla="*/ 381000 w 2231136"/>
              <a:gd name="connsiteY15" fmla="*/ 1362456 h 1639270"/>
              <a:gd name="connsiteX16" fmla="*/ 225557 w 2231136"/>
              <a:gd name="connsiteY16" fmla="*/ 1353312 h 1639270"/>
              <a:gd name="connsiteX17" fmla="*/ 0 w 2231136"/>
              <a:gd name="connsiteY17" fmla="*/ 1127755 h 1639270"/>
              <a:gd name="connsiteX18" fmla="*/ 0 w 2231136"/>
              <a:gd name="connsiteY18" fmla="*/ 1127760 h 1639270"/>
              <a:gd name="connsiteX19" fmla="*/ 0 w 2231136"/>
              <a:gd name="connsiteY19" fmla="*/ 789432 h 1639270"/>
              <a:gd name="connsiteX20" fmla="*/ 0 w 2231136"/>
              <a:gd name="connsiteY20" fmla="*/ 789432 h 1639270"/>
              <a:gd name="connsiteX21" fmla="*/ 0 w 2231136"/>
              <a:gd name="connsiteY21" fmla="*/ 225557 h 1639270"/>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2">
              <a:lumMod val="20000"/>
              <a:lumOff val="8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chemeClr val="accent1">
                    <a:lumMod val="50000"/>
                  </a:schemeClr>
                </a:solidFill>
                <a:effectLst/>
                <a:uLnTx/>
                <a:uFillTx/>
                <a:latin typeface="Century Gothic" panose="020F0302020204030204"/>
                <a:ea typeface="+mn-ea"/>
                <a:cs typeface="+mn-cs"/>
              </a:rPr>
              <a:t>CTF Analyst </a:t>
            </a:r>
            <a:r>
              <a:rPr kumimoji="0" lang="en-US" sz="1600" i="0" u="none" strike="noStrike" kern="1200" cap="none" spc="0" normalizeH="0" baseline="0" noProof="0" dirty="0">
                <a:ln>
                  <a:noFill/>
                </a:ln>
                <a:solidFill>
                  <a:schemeClr val="tx2">
                    <a:lumMod val="75000"/>
                  </a:schemeClr>
                </a:solidFill>
                <a:effectLst/>
                <a:uLnTx/>
                <a:uFillTx/>
                <a:latin typeface="Century Gothic" panose="020F0302020204030204"/>
                <a:ea typeface="+mn-ea"/>
                <a:cs typeface="+mn-cs"/>
              </a:rPr>
              <a:t>Receives</a:t>
            </a:r>
            <a:r>
              <a:rPr lang="en-US" sz="1600" dirty="0">
                <a:solidFill>
                  <a:schemeClr val="tx2">
                    <a:lumMod val="75000"/>
                  </a:schemeClr>
                </a:solidFill>
                <a:latin typeface="Century Gothic" panose="020F0302020204030204"/>
              </a:rPr>
              <a:t> Recert</a:t>
            </a:r>
            <a:r>
              <a:rPr kumimoji="0" lang="en-US" sz="1600" i="0" u="none" strike="noStrike" kern="1200" cap="none" spc="0" normalizeH="0" baseline="0" noProof="0" dirty="0">
                <a:ln>
                  <a:noFill/>
                </a:ln>
                <a:solidFill>
                  <a:schemeClr val="tx2">
                    <a:lumMod val="75000"/>
                  </a:schemeClr>
                </a:solidFill>
                <a:effectLst/>
                <a:uLnTx/>
                <a:uFillTx/>
                <a:latin typeface="Century Gothic" panose="020F0302020204030204"/>
                <a:ea typeface="+mn-ea"/>
                <a:cs typeface="+mn-cs"/>
              </a:rPr>
              <a:t> Application</a:t>
            </a:r>
          </a:p>
        </p:txBody>
      </p:sp>
      <p:sp>
        <p:nvSpPr>
          <p:cNvPr id="10" name="Speech Bubble: Rectangle with Corners Rounded 8">
            <a:extLst>
              <a:ext uri="{FF2B5EF4-FFF2-40B4-BE49-F238E27FC236}">
                <a16:creationId xmlns:a16="http://schemas.microsoft.com/office/drawing/2014/main" id="{D6FD6315-410F-4921-D7DF-16002CDBAA83}"/>
              </a:ext>
            </a:extLst>
          </p:cNvPr>
          <p:cNvSpPr/>
          <p:nvPr/>
        </p:nvSpPr>
        <p:spPr>
          <a:xfrm>
            <a:off x="3652076" y="1995950"/>
            <a:ext cx="1705737" cy="1433050"/>
          </a:xfrm>
          <a:custGeom>
            <a:avLst/>
            <a:gdLst>
              <a:gd name="connsiteX0" fmla="*/ 0 w 2231136"/>
              <a:gd name="connsiteY0" fmla="*/ 225557 h 1353312"/>
              <a:gd name="connsiteX1" fmla="*/ 225557 w 2231136"/>
              <a:gd name="connsiteY1" fmla="*/ 0 h 1353312"/>
              <a:gd name="connsiteX2" fmla="*/ 371856 w 2231136"/>
              <a:gd name="connsiteY2" fmla="*/ 0 h 1353312"/>
              <a:gd name="connsiteX3" fmla="*/ 371856 w 2231136"/>
              <a:gd name="connsiteY3" fmla="*/ 0 h 1353312"/>
              <a:gd name="connsiteX4" fmla="*/ 929640 w 2231136"/>
              <a:gd name="connsiteY4" fmla="*/ 0 h 1353312"/>
              <a:gd name="connsiteX5" fmla="*/ 2005579 w 2231136"/>
              <a:gd name="connsiteY5" fmla="*/ 0 h 1353312"/>
              <a:gd name="connsiteX6" fmla="*/ 2231136 w 2231136"/>
              <a:gd name="connsiteY6" fmla="*/ 225557 h 1353312"/>
              <a:gd name="connsiteX7" fmla="*/ 2231136 w 2231136"/>
              <a:gd name="connsiteY7" fmla="*/ 789432 h 1353312"/>
              <a:gd name="connsiteX8" fmla="*/ 2231136 w 2231136"/>
              <a:gd name="connsiteY8" fmla="*/ 789432 h 1353312"/>
              <a:gd name="connsiteX9" fmla="*/ 2231136 w 2231136"/>
              <a:gd name="connsiteY9" fmla="*/ 1127760 h 1353312"/>
              <a:gd name="connsiteX10" fmla="*/ 2231136 w 2231136"/>
              <a:gd name="connsiteY10" fmla="*/ 1127755 h 1353312"/>
              <a:gd name="connsiteX11" fmla="*/ 2005579 w 2231136"/>
              <a:gd name="connsiteY11" fmla="*/ 1353312 h 1353312"/>
              <a:gd name="connsiteX12" fmla="*/ 929640 w 2231136"/>
              <a:gd name="connsiteY12" fmla="*/ 1353312 h 1353312"/>
              <a:gd name="connsiteX13" fmla="*/ 650755 w 2231136"/>
              <a:gd name="connsiteY13" fmla="*/ 1522476 h 1353312"/>
              <a:gd name="connsiteX14" fmla="*/ 371856 w 2231136"/>
              <a:gd name="connsiteY14" fmla="*/ 1353312 h 1353312"/>
              <a:gd name="connsiteX15" fmla="*/ 225557 w 2231136"/>
              <a:gd name="connsiteY15" fmla="*/ 1353312 h 1353312"/>
              <a:gd name="connsiteX16" fmla="*/ 0 w 2231136"/>
              <a:gd name="connsiteY16" fmla="*/ 1127755 h 1353312"/>
              <a:gd name="connsiteX17" fmla="*/ 0 w 2231136"/>
              <a:gd name="connsiteY17" fmla="*/ 1127760 h 1353312"/>
              <a:gd name="connsiteX18" fmla="*/ 0 w 2231136"/>
              <a:gd name="connsiteY18" fmla="*/ 789432 h 1353312"/>
              <a:gd name="connsiteX19" fmla="*/ 0 w 2231136"/>
              <a:gd name="connsiteY19" fmla="*/ 789432 h 1353312"/>
              <a:gd name="connsiteX20" fmla="*/ 0 w 2231136"/>
              <a:gd name="connsiteY20" fmla="*/ 225557 h 1353312"/>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929640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1505712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431036"/>
              <a:gd name="connsiteX1" fmla="*/ 225557 w 2231136"/>
              <a:gd name="connsiteY1" fmla="*/ 0 h 1431036"/>
              <a:gd name="connsiteX2" fmla="*/ 371856 w 2231136"/>
              <a:gd name="connsiteY2" fmla="*/ 0 h 1431036"/>
              <a:gd name="connsiteX3" fmla="*/ 371856 w 2231136"/>
              <a:gd name="connsiteY3" fmla="*/ 0 h 1431036"/>
              <a:gd name="connsiteX4" fmla="*/ 929640 w 2231136"/>
              <a:gd name="connsiteY4" fmla="*/ 0 h 1431036"/>
              <a:gd name="connsiteX5" fmla="*/ 2005579 w 2231136"/>
              <a:gd name="connsiteY5" fmla="*/ 0 h 1431036"/>
              <a:gd name="connsiteX6" fmla="*/ 2231136 w 2231136"/>
              <a:gd name="connsiteY6" fmla="*/ 225557 h 1431036"/>
              <a:gd name="connsiteX7" fmla="*/ 2231136 w 2231136"/>
              <a:gd name="connsiteY7" fmla="*/ 789432 h 1431036"/>
              <a:gd name="connsiteX8" fmla="*/ 2231136 w 2231136"/>
              <a:gd name="connsiteY8" fmla="*/ 789432 h 1431036"/>
              <a:gd name="connsiteX9" fmla="*/ 2231136 w 2231136"/>
              <a:gd name="connsiteY9" fmla="*/ 1127760 h 1431036"/>
              <a:gd name="connsiteX10" fmla="*/ 2231136 w 2231136"/>
              <a:gd name="connsiteY10" fmla="*/ 1127755 h 1431036"/>
              <a:gd name="connsiteX11" fmla="*/ 2005579 w 2231136"/>
              <a:gd name="connsiteY11" fmla="*/ 1353312 h 1431036"/>
              <a:gd name="connsiteX12" fmla="*/ 1505712 w 2231136"/>
              <a:gd name="connsiteY12" fmla="*/ 1353312 h 1431036"/>
              <a:gd name="connsiteX13" fmla="*/ 723907 w 2231136"/>
              <a:gd name="connsiteY13" fmla="*/ 1431036 h 1431036"/>
              <a:gd name="connsiteX14" fmla="*/ 381000 w 2231136"/>
              <a:gd name="connsiteY14" fmla="*/ 1362456 h 1431036"/>
              <a:gd name="connsiteX15" fmla="*/ 225557 w 2231136"/>
              <a:gd name="connsiteY15" fmla="*/ 1353312 h 1431036"/>
              <a:gd name="connsiteX16" fmla="*/ 0 w 2231136"/>
              <a:gd name="connsiteY16" fmla="*/ 1127755 h 1431036"/>
              <a:gd name="connsiteX17" fmla="*/ 0 w 2231136"/>
              <a:gd name="connsiteY17" fmla="*/ 1127760 h 1431036"/>
              <a:gd name="connsiteX18" fmla="*/ 0 w 2231136"/>
              <a:gd name="connsiteY18" fmla="*/ 789432 h 1431036"/>
              <a:gd name="connsiteX19" fmla="*/ 0 w 2231136"/>
              <a:gd name="connsiteY19" fmla="*/ 789432 h 1431036"/>
              <a:gd name="connsiteX20" fmla="*/ 0 w 2231136"/>
              <a:gd name="connsiteY20" fmla="*/ 225557 h 143103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74219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476756"/>
              <a:gd name="connsiteX1" fmla="*/ 225557 w 2231136"/>
              <a:gd name="connsiteY1" fmla="*/ 0 h 1476756"/>
              <a:gd name="connsiteX2" fmla="*/ 371856 w 2231136"/>
              <a:gd name="connsiteY2" fmla="*/ 0 h 1476756"/>
              <a:gd name="connsiteX3" fmla="*/ 371856 w 2231136"/>
              <a:gd name="connsiteY3" fmla="*/ 0 h 1476756"/>
              <a:gd name="connsiteX4" fmla="*/ 929640 w 2231136"/>
              <a:gd name="connsiteY4" fmla="*/ 0 h 1476756"/>
              <a:gd name="connsiteX5" fmla="*/ 2005579 w 2231136"/>
              <a:gd name="connsiteY5" fmla="*/ 0 h 1476756"/>
              <a:gd name="connsiteX6" fmla="*/ 2231136 w 2231136"/>
              <a:gd name="connsiteY6" fmla="*/ 225557 h 1476756"/>
              <a:gd name="connsiteX7" fmla="*/ 2231136 w 2231136"/>
              <a:gd name="connsiteY7" fmla="*/ 789432 h 1476756"/>
              <a:gd name="connsiteX8" fmla="*/ 2231136 w 2231136"/>
              <a:gd name="connsiteY8" fmla="*/ 789432 h 1476756"/>
              <a:gd name="connsiteX9" fmla="*/ 2231136 w 2231136"/>
              <a:gd name="connsiteY9" fmla="*/ 1127760 h 1476756"/>
              <a:gd name="connsiteX10" fmla="*/ 2231136 w 2231136"/>
              <a:gd name="connsiteY10" fmla="*/ 1127755 h 1476756"/>
              <a:gd name="connsiteX11" fmla="*/ 2005579 w 2231136"/>
              <a:gd name="connsiteY11" fmla="*/ 1353312 h 1476756"/>
              <a:gd name="connsiteX12" fmla="*/ 1505712 w 2231136"/>
              <a:gd name="connsiteY12" fmla="*/ 1353312 h 1476756"/>
              <a:gd name="connsiteX13" fmla="*/ 1089667 w 2231136"/>
              <a:gd name="connsiteY13" fmla="*/ 1476756 h 1476756"/>
              <a:gd name="connsiteX14" fmla="*/ 381000 w 2231136"/>
              <a:gd name="connsiteY14" fmla="*/ 1362456 h 1476756"/>
              <a:gd name="connsiteX15" fmla="*/ 225557 w 2231136"/>
              <a:gd name="connsiteY15" fmla="*/ 1353312 h 1476756"/>
              <a:gd name="connsiteX16" fmla="*/ 0 w 2231136"/>
              <a:gd name="connsiteY16" fmla="*/ 1127755 h 1476756"/>
              <a:gd name="connsiteX17" fmla="*/ 0 w 2231136"/>
              <a:gd name="connsiteY17" fmla="*/ 1127760 h 1476756"/>
              <a:gd name="connsiteX18" fmla="*/ 0 w 2231136"/>
              <a:gd name="connsiteY18" fmla="*/ 789432 h 1476756"/>
              <a:gd name="connsiteX19" fmla="*/ 0 w 2231136"/>
              <a:gd name="connsiteY19" fmla="*/ 789432 h 1476756"/>
              <a:gd name="connsiteX20" fmla="*/ 0 w 2231136"/>
              <a:gd name="connsiteY20" fmla="*/ 225557 h 1476756"/>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487424 w 2231136"/>
              <a:gd name="connsiteY12" fmla="*/ 1289304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641348"/>
              <a:gd name="connsiteX1" fmla="*/ 225557 w 2231136"/>
              <a:gd name="connsiteY1" fmla="*/ 0 h 1641348"/>
              <a:gd name="connsiteX2" fmla="*/ 371856 w 2231136"/>
              <a:gd name="connsiteY2" fmla="*/ 0 h 1641348"/>
              <a:gd name="connsiteX3" fmla="*/ 371856 w 2231136"/>
              <a:gd name="connsiteY3" fmla="*/ 0 h 1641348"/>
              <a:gd name="connsiteX4" fmla="*/ 929640 w 2231136"/>
              <a:gd name="connsiteY4" fmla="*/ 0 h 1641348"/>
              <a:gd name="connsiteX5" fmla="*/ 2005579 w 2231136"/>
              <a:gd name="connsiteY5" fmla="*/ 0 h 1641348"/>
              <a:gd name="connsiteX6" fmla="*/ 2231136 w 2231136"/>
              <a:gd name="connsiteY6" fmla="*/ 225557 h 1641348"/>
              <a:gd name="connsiteX7" fmla="*/ 2231136 w 2231136"/>
              <a:gd name="connsiteY7" fmla="*/ 789432 h 1641348"/>
              <a:gd name="connsiteX8" fmla="*/ 2231136 w 2231136"/>
              <a:gd name="connsiteY8" fmla="*/ 789432 h 1641348"/>
              <a:gd name="connsiteX9" fmla="*/ 2231136 w 2231136"/>
              <a:gd name="connsiteY9" fmla="*/ 1127760 h 1641348"/>
              <a:gd name="connsiteX10" fmla="*/ 2231136 w 2231136"/>
              <a:gd name="connsiteY10" fmla="*/ 1127755 h 1641348"/>
              <a:gd name="connsiteX11" fmla="*/ 2005579 w 2231136"/>
              <a:gd name="connsiteY11" fmla="*/ 1353312 h 1641348"/>
              <a:gd name="connsiteX12" fmla="*/ 1487424 w 2231136"/>
              <a:gd name="connsiteY12" fmla="*/ 1289304 h 1641348"/>
              <a:gd name="connsiteX13" fmla="*/ 1126243 w 2231136"/>
              <a:gd name="connsiteY13" fmla="*/ 1641348 h 1641348"/>
              <a:gd name="connsiteX14" fmla="*/ 381000 w 2231136"/>
              <a:gd name="connsiteY14" fmla="*/ 1362456 h 1641348"/>
              <a:gd name="connsiteX15" fmla="*/ 225557 w 2231136"/>
              <a:gd name="connsiteY15" fmla="*/ 1353312 h 1641348"/>
              <a:gd name="connsiteX16" fmla="*/ 0 w 2231136"/>
              <a:gd name="connsiteY16" fmla="*/ 1127755 h 1641348"/>
              <a:gd name="connsiteX17" fmla="*/ 0 w 2231136"/>
              <a:gd name="connsiteY17" fmla="*/ 1127760 h 1641348"/>
              <a:gd name="connsiteX18" fmla="*/ 0 w 2231136"/>
              <a:gd name="connsiteY18" fmla="*/ 789432 h 1641348"/>
              <a:gd name="connsiteX19" fmla="*/ 0 w 2231136"/>
              <a:gd name="connsiteY19" fmla="*/ 789432 h 1641348"/>
              <a:gd name="connsiteX20" fmla="*/ 0 w 2231136"/>
              <a:gd name="connsiteY20" fmla="*/ 225557 h 1641348"/>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28212"/>
              <a:gd name="connsiteX1" fmla="*/ 225557 w 2231136"/>
              <a:gd name="connsiteY1" fmla="*/ 0 h 1628212"/>
              <a:gd name="connsiteX2" fmla="*/ 371856 w 2231136"/>
              <a:gd name="connsiteY2" fmla="*/ 0 h 1628212"/>
              <a:gd name="connsiteX3" fmla="*/ 371856 w 2231136"/>
              <a:gd name="connsiteY3" fmla="*/ 0 h 1628212"/>
              <a:gd name="connsiteX4" fmla="*/ 929640 w 2231136"/>
              <a:gd name="connsiteY4" fmla="*/ 0 h 1628212"/>
              <a:gd name="connsiteX5" fmla="*/ 2005579 w 2231136"/>
              <a:gd name="connsiteY5" fmla="*/ 0 h 1628212"/>
              <a:gd name="connsiteX6" fmla="*/ 2231136 w 2231136"/>
              <a:gd name="connsiteY6" fmla="*/ 225557 h 1628212"/>
              <a:gd name="connsiteX7" fmla="*/ 2231136 w 2231136"/>
              <a:gd name="connsiteY7" fmla="*/ 789432 h 1628212"/>
              <a:gd name="connsiteX8" fmla="*/ 2231136 w 2231136"/>
              <a:gd name="connsiteY8" fmla="*/ 789432 h 1628212"/>
              <a:gd name="connsiteX9" fmla="*/ 2231136 w 2231136"/>
              <a:gd name="connsiteY9" fmla="*/ 1127760 h 1628212"/>
              <a:gd name="connsiteX10" fmla="*/ 2231136 w 2231136"/>
              <a:gd name="connsiteY10" fmla="*/ 1127755 h 1628212"/>
              <a:gd name="connsiteX11" fmla="*/ 2005579 w 2231136"/>
              <a:gd name="connsiteY11" fmla="*/ 1353312 h 1628212"/>
              <a:gd name="connsiteX12" fmla="*/ 1487424 w 2231136"/>
              <a:gd name="connsiteY12" fmla="*/ 1289304 h 1628212"/>
              <a:gd name="connsiteX13" fmla="*/ 1025659 w 2231136"/>
              <a:gd name="connsiteY13" fmla="*/ 1586484 h 1628212"/>
              <a:gd name="connsiteX14" fmla="*/ 381000 w 2231136"/>
              <a:gd name="connsiteY14" fmla="*/ 1362456 h 1628212"/>
              <a:gd name="connsiteX15" fmla="*/ 225557 w 2231136"/>
              <a:gd name="connsiteY15" fmla="*/ 1353312 h 1628212"/>
              <a:gd name="connsiteX16" fmla="*/ 0 w 2231136"/>
              <a:gd name="connsiteY16" fmla="*/ 1127755 h 1628212"/>
              <a:gd name="connsiteX17" fmla="*/ 0 w 2231136"/>
              <a:gd name="connsiteY17" fmla="*/ 1127760 h 1628212"/>
              <a:gd name="connsiteX18" fmla="*/ 0 w 2231136"/>
              <a:gd name="connsiteY18" fmla="*/ 789432 h 1628212"/>
              <a:gd name="connsiteX19" fmla="*/ 0 w 2231136"/>
              <a:gd name="connsiteY19" fmla="*/ 789432 h 1628212"/>
              <a:gd name="connsiteX20" fmla="*/ 0 w 2231136"/>
              <a:gd name="connsiteY20" fmla="*/ 225557 h 1628212"/>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381000 w 2231136"/>
              <a:gd name="connsiteY14" fmla="*/ 1362456 h 1635798"/>
              <a:gd name="connsiteX15" fmla="*/ 225557 w 2231136"/>
              <a:gd name="connsiteY15" fmla="*/ 1353312 h 1635798"/>
              <a:gd name="connsiteX16" fmla="*/ 0 w 2231136"/>
              <a:gd name="connsiteY16" fmla="*/ 1127755 h 1635798"/>
              <a:gd name="connsiteX17" fmla="*/ 0 w 2231136"/>
              <a:gd name="connsiteY17" fmla="*/ 1127760 h 1635798"/>
              <a:gd name="connsiteX18" fmla="*/ 0 w 2231136"/>
              <a:gd name="connsiteY18" fmla="*/ 789432 h 1635798"/>
              <a:gd name="connsiteX19" fmla="*/ 0 w 2231136"/>
              <a:gd name="connsiteY19" fmla="*/ 789432 h 1635798"/>
              <a:gd name="connsiteX20" fmla="*/ 0 w 2231136"/>
              <a:gd name="connsiteY20"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59536 w 2231136"/>
              <a:gd name="connsiteY14" fmla="*/ 1463040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786384 w 2231136"/>
              <a:gd name="connsiteY14" fmla="*/ 1426464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60681"/>
              <a:gd name="connsiteX1" fmla="*/ 225557 w 2231136"/>
              <a:gd name="connsiteY1" fmla="*/ 0 h 1660681"/>
              <a:gd name="connsiteX2" fmla="*/ 371856 w 2231136"/>
              <a:gd name="connsiteY2" fmla="*/ 0 h 1660681"/>
              <a:gd name="connsiteX3" fmla="*/ 371856 w 2231136"/>
              <a:gd name="connsiteY3" fmla="*/ 0 h 1660681"/>
              <a:gd name="connsiteX4" fmla="*/ 929640 w 2231136"/>
              <a:gd name="connsiteY4" fmla="*/ 0 h 1660681"/>
              <a:gd name="connsiteX5" fmla="*/ 2005579 w 2231136"/>
              <a:gd name="connsiteY5" fmla="*/ 0 h 1660681"/>
              <a:gd name="connsiteX6" fmla="*/ 2231136 w 2231136"/>
              <a:gd name="connsiteY6" fmla="*/ 225557 h 1660681"/>
              <a:gd name="connsiteX7" fmla="*/ 2231136 w 2231136"/>
              <a:gd name="connsiteY7" fmla="*/ 789432 h 1660681"/>
              <a:gd name="connsiteX8" fmla="*/ 2231136 w 2231136"/>
              <a:gd name="connsiteY8" fmla="*/ 789432 h 1660681"/>
              <a:gd name="connsiteX9" fmla="*/ 2231136 w 2231136"/>
              <a:gd name="connsiteY9" fmla="*/ 1127760 h 1660681"/>
              <a:gd name="connsiteX10" fmla="*/ 2231136 w 2231136"/>
              <a:gd name="connsiteY10" fmla="*/ 1127755 h 1660681"/>
              <a:gd name="connsiteX11" fmla="*/ 2005579 w 2231136"/>
              <a:gd name="connsiteY11" fmla="*/ 1353312 h 1660681"/>
              <a:gd name="connsiteX12" fmla="*/ 1514856 w 2231136"/>
              <a:gd name="connsiteY12" fmla="*/ 1380744 h 1660681"/>
              <a:gd name="connsiteX13" fmla="*/ 1016515 w 2231136"/>
              <a:gd name="connsiteY13" fmla="*/ 1613916 h 1660681"/>
              <a:gd name="connsiteX14" fmla="*/ 786384 w 2231136"/>
              <a:gd name="connsiteY14" fmla="*/ 1426464 h 1660681"/>
              <a:gd name="connsiteX15" fmla="*/ 381000 w 2231136"/>
              <a:gd name="connsiteY15" fmla="*/ 1362456 h 1660681"/>
              <a:gd name="connsiteX16" fmla="*/ 225557 w 2231136"/>
              <a:gd name="connsiteY16" fmla="*/ 1353312 h 1660681"/>
              <a:gd name="connsiteX17" fmla="*/ 0 w 2231136"/>
              <a:gd name="connsiteY17" fmla="*/ 1127755 h 1660681"/>
              <a:gd name="connsiteX18" fmla="*/ 0 w 2231136"/>
              <a:gd name="connsiteY18" fmla="*/ 1127760 h 1660681"/>
              <a:gd name="connsiteX19" fmla="*/ 0 w 2231136"/>
              <a:gd name="connsiteY19" fmla="*/ 789432 h 1660681"/>
              <a:gd name="connsiteX20" fmla="*/ 0 w 2231136"/>
              <a:gd name="connsiteY20" fmla="*/ 789432 h 1660681"/>
              <a:gd name="connsiteX21" fmla="*/ 0 w 2231136"/>
              <a:gd name="connsiteY21" fmla="*/ 225557 h 1660681"/>
              <a:gd name="connsiteX0" fmla="*/ 0 w 2231136"/>
              <a:gd name="connsiteY0" fmla="*/ 225557 h 1677411"/>
              <a:gd name="connsiteX1" fmla="*/ 225557 w 2231136"/>
              <a:gd name="connsiteY1" fmla="*/ 0 h 1677411"/>
              <a:gd name="connsiteX2" fmla="*/ 371856 w 2231136"/>
              <a:gd name="connsiteY2" fmla="*/ 0 h 1677411"/>
              <a:gd name="connsiteX3" fmla="*/ 371856 w 2231136"/>
              <a:gd name="connsiteY3" fmla="*/ 0 h 1677411"/>
              <a:gd name="connsiteX4" fmla="*/ 929640 w 2231136"/>
              <a:gd name="connsiteY4" fmla="*/ 0 h 1677411"/>
              <a:gd name="connsiteX5" fmla="*/ 2005579 w 2231136"/>
              <a:gd name="connsiteY5" fmla="*/ 0 h 1677411"/>
              <a:gd name="connsiteX6" fmla="*/ 2231136 w 2231136"/>
              <a:gd name="connsiteY6" fmla="*/ 225557 h 1677411"/>
              <a:gd name="connsiteX7" fmla="*/ 2231136 w 2231136"/>
              <a:gd name="connsiteY7" fmla="*/ 789432 h 1677411"/>
              <a:gd name="connsiteX8" fmla="*/ 2231136 w 2231136"/>
              <a:gd name="connsiteY8" fmla="*/ 789432 h 1677411"/>
              <a:gd name="connsiteX9" fmla="*/ 2231136 w 2231136"/>
              <a:gd name="connsiteY9" fmla="*/ 1127760 h 1677411"/>
              <a:gd name="connsiteX10" fmla="*/ 2231136 w 2231136"/>
              <a:gd name="connsiteY10" fmla="*/ 1127755 h 1677411"/>
              <a:gd name="connsiteX11" fmla="*/ 2005579 w 2231136"/>
              <a:gd name="connsiteY11" fmla="*/ 1353312 h 1677411"/>
              <a:gd name="connsiteX12" fmla="*/ 1514856 w 2231136"/>
              <a:gd name="connsiteY12" fmla="*/ 1380744 h 1677411"/>
              <a:gd name="connsiteX13" fmla="*/ 1007371 w 2231136"/>
              <a:gd name="connsiteY13" fmla="*/ 1632204 h 1677411"/>
              <a:gd name="connsiteX14" fmla="*/ 786384 w 2231136"/>
              <a:gd name="connsiteY14" fmla="*/ 1426464 h 1677411"/>
              <a:gd name="connsiteX15" fmla="*/ 381000 w 2231136"/>
              <a:gd name="connsiteY15" fmla="*/ 1362456 h 1677411"/>
              <a:gd name="connsiteX16" fmla="*/ 225557 w 2231136"/>
              <a:gd name="connsiteY16" fmla="*/ 1353312 h 1677411"/>
              <a:gd name="connsiteX17" fmla="*/ 0 w 2231136"/>
              <a:gd name="connsiteY17" fmla="*/ 1127755 h 1677411"/>
              <a:gd name="connsiteX18" fmla="*/ 0 w 2231136"/>
              <a:gd name="connsiteY18" fmla="*/ 1127760 h 1677411"/>
              <a:gd name="connsiteX19" fmla="*/ 0 w 2231136"/>
              <a:gd name="connsiteY19" fmla="*/ 789432 h 1677411"/>
              <a:gd name="connsiteX20" fmla="*/ 0 w 2231136"/>
              <a:gd name="connsiteY20" fmla="*/ 789432 h 1677411"/>
              <a:gd name="connsiteX21" fmla="*/ 0 w 2231136"/>
              <a:gd name="connsiteY21" fmla="*/ 225557 h 1677411"/>
              <a:gd name="connsiteX0" fmla="*/ 0 w 2231136"/>
              <a:gd name="connsiteY0" fmla="*/ 225557 h 1680715"/>
              <a:gd name="connsiteX1" fmla="*/ 225557 w 2231136"/>
              <a:gd name="connsiteY1" fmla="*/ 0 h 1680715"/>
              <a:gd name="connsiteX2" fmla="*/ 371856 w 2231136"/>
              <a:gd name="connsiteY2" fmla="*/ 0 h 1680715"/>
              <a:gd name="connsiteX3" fmla="*/ 371856 w 2231136"/>
              <a:gd name="connsiteY3" fmla="*/ 0 h 1680715"/>
              <a:gd name="connsiteX4" fmla="*/ 929640 w 2231136"/>
              <a:gd name="connsiteY4" fmla="*/ 0 h 1680715"/>
              <a:gd name="connsiteX5" fmla="*/ 2005579 w 2231136"/>
              <a:gd name="connsiteY5" fmla="*/ 0 h 1680715"/>
              <a:gd name="connsiteX6" fmla="*/ 2231136 w 2231136"/>
              <a:gd name="connsiteY6" fmla="*/ 225557 h 1680715"/>
              <a:gd name="connsiteX7" fmla="*/ 2231136 w 2231136"/>
              <a:gd name="connsiteY7" fmla="*/ 789432 h 1680715"/>
              <a:gd name="connsiteX8" fmla="*/ 2231136 w 2231136"/>
              <a:gd name="connsiteY8" fmla="*/ 789432 h 1680715"/>
              <a:gd name="connsiteX9" fmla="*/ 2231136 w 2231136"/>
              <a:gd name="connsiteY9" fmla="*/ 1127760 h 1680715"/>
              <a:gd name="connsiteX10" fmla="*/ 2231136 w 2231136"/>
              <a:gd name="connsiteY10" fmla="*/ 1127755 h 1680715"/>
              <a:gd name="connsiteX11" fmla="*/ 2005579 w 2231136"/>
              <a:gd name="connsiteY11" fmla="*/ 1353312 h 1680715"/>
              <a:gd name="connsiteX12" fmla="*/ 1514856 w 2231136"/>
              <a:gd name="connsiteY12" fmla="*/ 1380744 h 1680715"/>
              <a:gd name="connsiteX13" fmla="*/ 1007371 w 2231136"/>
              <a:gd name="connsiteY13" fmla="*/ 1632204 h 1680715"/>
              <a:gd name="connsiteX14" fmla="*/ 786384 w 2231136"/>
              <a:gd name="connsiteY14" fmla="*/ 1426464 h 1680715"/>
              <a:gd name="connsiteX15" fmla="*/ 381000 w 2231136"/>
              <a:gd name="connsiteY15" fmla="*/ 1362456 h 1680715"/>
              <a:gd name="connsiteX16" fmla="*/ 225557 w 2231136"/>
              <a:gd name="connsiteY16" fmla="*/ 1353312 h 1680715"/>
              <a:gd name="connsiteX17" fmla="*/ 0 w 2231136"/>
              <a:gd name="connsiteY17" fmla="*/ 1127755 h 1680715"/>
              <a:gd name="connsiteX18" fmla="*/ 0 w 2231136"/>
              <a:gd name="connsiteY18" fmla="*/ 1127760 h 1680715"/>
              <a:gd name="connsiteX19" fmla="*/ 0 w 2231136"/>
              <a:gd name="connsiteY19" fmla="*/ 789432 h 1680715"/>
              <a:gd name="connsiteX20" fmla="*/ 0 w 2231136"/>
              <a:gd name="connsiteY20" fmla="*/ 789432 h 1680715"/>
              <a:gd name="connsiteX21" fmla="*/ 0 w 2231136"/>
              <a:gd name="connsiteY21" fmla="*/ 225557 h 1680715"/>
              <a:gd name="connsiteX0" fmla="*/ 0 w 2231136"/>
              <a:gd name="connsiteY0" fmla="*/ 225557 h 1639270"/>
              <a:gd name="connsiteX1" fmla="*/ 225557 w 2231136"/>
              <a:gd name="connsiteY1" fmla="*/ 0 h 1639270"/>
              <a:gd name="connsiteX2" fmla="*/ 371856 w 2231136"/>
              <a:gd name="connsiteY2" fmla="*/ 0 h 1639270"/>
              <a:gd name="connsiteX3" fmla="*/ 371856 w 2231136"/>
              <a:gd name="connsiteY3" fmla="*/ 0 h 1639270"/>
              <a:gd name="connsiteX4" fmla="*/ 929640 w 2231136"/>
              <a:gd name="connsiteY4" fmla="*/ 0 h 1639270"/>
              <a:gd name="connsiteX5" fmla="*/ 2005579 w 2231136"/>
              <a:gd name="connsiteY5" fmla="*/ 0 h 1639270"/>
              <a:gd name="connsiteX6" fmla="*/ 2231136 w 2231136"/>
              <a:gd name="connsiteY6" fmla="*/ 225557 h 1639270"/>
              <a:gd name="connsiteX7" fmla="*/ 2231136 w 2231136"/>
              <a:gd name="connsiteY7" fmla="*/ 789432 h 1639270"/>
              <a:gd name="connsiteX8" fmla="*/ 2231136 w 2231136"/>
              <a:gd name="connsiteY8" fmla="*/ 789432 h 1639270"/>
              <a:gd name="connsiteX9" fmla="*/ 2231136 w 2231136"/>
              <a:gd name="connsiteY9" fmla="*/ 1127760 h 1639270"/>
              <a:gd name="connsiteX10" fmla="*/ 2231136 w 2231136"/>
              <a:gd name="connsiteY10" fmla="*/ 1127755 h 1639270"/>
              <a:gd name="connsiteX11" fmla="*/ 2005579 w 2231136"/>
              <a:gd name="connsiteY11" fmla="*/ 1353312 h 1639270"/>
              <a:gd name="connsiteX12" fmla="*/ 1514856 w 2231136"/>
              <a:gd name="connsiteY12" fmla="*/ 1380744 h 1639270"/>
              <a:gd name="connsiteX13" fmla="*/ 1062235 w 2231136"/>
              <a:gd name="connsiteY13" fmla="*/ 1586484 h 1639270"/>
              <a:gd name="connsiteX14" fmla="*/ 786384 w 2231136"/>
              <a:gd name="connsiteY14" fmla="*/ 1426464 h 1639270"/>
              <a:gd name="connsiteX15" fmla="*/ 381000 w 2231136"/>
              <a:gd name="connsiteY15" fmla="*/ 1362456 h 1639270"/>
              <a:gd name="connsiteX16" fmla="*/ 225557 w 2231136"/>
              <a:gd name="connsiteY16" fmla="*/ 1353312 h 1639270"/>
              <a:gd name="connsiteX17" fmla="*/ 0 w 2231136"/>
              <a:gd name="connsiteY17" fmla="*/ 1127755 h 1639270"/>
              <a:gd name="connsiteX18" fmla="*/ 0 w 2231136"/>
              <a:gd name="connsiteY18" fmla="*/ 1127760 h 1639270"/>
              <a:gd name="connsiteX19" fmla="*/ 0 w 2231136"/>
              <a:gd name="connsiteY19" fmla="*/ 789432 h 1639270"/>
              <a:gd name="connsiteX20" fmla="*/ 0 w 2231136"/>
              <a:gd name="connsiteY20" fmla="*/ 789432 h 1639270"/>
              <a:gd name="connsiteX21" fmla="*/ 0 w 2231136"/>
              <a:gd name="connsiteY21" fmla="*/ 225557 h 1639270"/>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2">
              <a:lumMod val="40000"/>
              <a:lumOff val="6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chemeClr val="accent1">
                    <a:lumMod val="50000"/>
                  </a:schemeClr>
                </a:solidFill>
                <a:effectLst/>
                <a:uLnTx/>
                <a:uFillTx/>
                <a:latin typeface="Century Gothic" panose="020F0302020204030204"/>
                <a:ea typeface="+mn-ea"/>
                <a:cs typeface="+mn-cs"/>
              </a:rPr>
              <a:t>CTF Analyst </a:t>
            </a:r>
            <a:r>
              <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rPr>
              <a:t>Reviews Recert Application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Century Gothic" panose="020F0302020204030204"/>
              </a:rPr>
              <a:t> </a:t>
            </a:r>
            <a:r>
              <a:rPr kumimoji="0" lang="en-US" sz="1600" b="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1" name="Speech Bubble: Rectangle with Corners Rounded 8">
            <a:extLst>
              <a:ext uri="{FF2B5EF4-FFF2-40B4-BE49-F238E27FC236}">
                <a16:creationId xmlns:a16="http://schemas.microsoft.com/office/drawing/2014/main" id="{F477825E-E018-3AA5-242D-5EB3A08DE4CC}"/>
              </a:ext>
            </a:extLst>
          </p:cNvPr>
          <p:cNvSpPr/>
          <p:nvPr/>
        </p:nvSpPr>
        <p:spPr>
          <a:xfrm>
            <a:off x="6119052" y="1995950"/>
            <a:ext cx="1705737" cy="1433050"/>
          </a:xfrm>
          <a:custGeom>
            <a:avLst/>
            <a:gdLst>
              <a:gd name="connsiteX0" fmla="*/ 0 w 2231136"/>
              <a:gd name="connsiteY0" fmla="*/ 225557 h 1353312"/>
              <a:gd name="connsiteX1" fmla="*/ 225557 w 2231136"/>
              <a:gd name="connsiteY1" fmla="*/ 0 h 1353312"/>
              <a:gd name="connsiteX2" fmla="*/ 371856 w 2231136"/>
              <a:gd name="connsiteY2" fmla="*/ 0 h 1353312"/>
              <a:gd name="connsiteX3" fmla="*/ 371856 w 2231136"/>
              <a:gd name="connsiteY3" fmla="*/ 0 h 1353312"/>
              <a:gd name="connsiteX4" fmla="*/ 929640 w 2231136"/>
              <a:gd name="connsiteY4" fmla="*/ 0 h 1353312"/>
              <a:gd name="connsiteX5" fmla="*/ 2005579 w 2231136"/>
              <a:gd name="connsiteY5" fmla="*/ 0 h 1353312"/>
              <a:gd name="connsiteX6" fmla="*/ 2231136 w 2231136"/>
              <a:gd name="connsiteY6" fmla="*/ 225557 h 1353312"/>
              <a:gd name="connsiteX7" fmla="*/ 2231136 w 2231136"/>
              <a:gd name="connsiteY7" fmla="*/ 789432 h 1353312"/>
              <a:gd name="connsiteX8" fmla="*/ 2231136 w 2231136"/>
              <a:gd name="connsiteY8" fmla="*/ 789432 h 1353312"/>
              <a:gd name="connsiteX9" fmla="*/ 2231136 w 2231136"/>
              <a:gd name="connsiteY9" fmla="*/ 1127760 h 1353312"/>
              <a:gd name="connsiteX10" fmla="*/ 2231136 w 2231136"/>
              <a:gd name="connsiteY10" fmla="*/ 1127755 h 1353312"/>
              <a:gd name="connsiteX11" fmla="*/ 2005579 w 2231136"/>
              <a:gd name="connsiteY11" fmla="*/ 1353312 h 1353312"/>
              <a:gd name="connsiteX12" fmla="*/ 929640 w 2231136"/>
              <a:gd name="connsiteY12" fmla="*/ 1353312 h 1353312"/>
              <a:gd name="connsiteX13" fmla="*/ 650755 w 2231136"/>
              <a:gd name="connsiteY13" fmla="*/ 1522476 h 1353312"/>
              <a:gd name="connsiteX14" fmla="*/ 371856 w 2231136"/>
              <a:gd name="connsiteY14" fmla="*/ 1353312 h 1353312"/>
              <a:gd name="connsiteX15" fmla="*/ 225557 w 2231136"/>
              <a:gd name="connsiteY15" fmla="*/ 1353312 h 1353312"/>
              <a:gd name="connsiteX16" fmla="*/ 0 w 2231136"/>
              <a:gd name="connsiteY16" fmla="*/ 1127755 h 1353312"/>
              <a:gd name="connsiteX17" fmla="*/ 0 w 2231136"/>
              <a:gd name="connsiteY17" fmla="*/ 1127760 h 1353312"/>
              <a:gd name="connsiteX18" fmla="*/ 0 w 2231136"/>
              <a:gd name="connsiteY18" fmla="*/ 789432 h 1353312"/>
              <a:gd name="connsiteX19" fmla="*/ 0 w 2231136"/>
              <a:gd name="connsiteY19" fmla="*/ 789432 h 1353312"/>
              <a:gd name="connsiteX20" fmla="*/ 0 w 2231136"/>
              <a:gd name="connsiteY20" fmla="*/ 225557 h 1353312"/>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929640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1505712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431036"/>
              <a:gd name="connsiteX1" fmla="*/ 225557 w 2231136"/>
              <a:gd name="connsiteY1" fmla="*/ 0 h 1431036"/>
              <a:gd name="connsiteX2" fmla="*/ 371856 w 2231136"/>
              <a:gd name="connsiteY2" fmla="*/ 0 h 1431036"/>
              <a:gd name="connsiteX3" fmla="*/ 371856 w 2231136"/>
              <a:gd name="connsiteY3" fmla="*/ 0 h 1431036"/>
              <a:gd name="connsiteX4" fmla="*/ 929640 w 2231136"/>
              <a:gd name="connsiteY4" fmla="*/ 0 h 1431036"/>
              <a:gd name="connsiteX5" fmla="*/ 2005579 w 2231136"/>
              <a:gd name="connsiteY5" fmla="*/ 0 h 1431036"/>
              <a:gd name="connsiteX6" fmla="*/ 2231136 w 2231136"/>
              <a:gd name="connsiteY6" fmla="*/ 225557 h 1431036"/>
              <a:gd name="connsiteX7" fmla="*/ 2231136 w 2231136"/>
              <a:gd name="connsiteY7" fmla="*/ 789432 h 1431036"/>
              <a:gd name="connsiteX8" fmla="*/ 2231136 w 2231136"/>
              <a:gd name="connsiteY8" fmla="*/ 789432 h 1431036"/>
              <a:gd name="connsiteX9" fmla="*/ 2231136 w 2231136"/>
              <a:gd name="connsiteY9" fmla="*/ 1127760 h 1431036"/>
              <a:gd name="connsiteX10" fmla="*/ 2231136 w 2231136"/>
              <a:gd name="connsiteY10" fmla="*/ 1127755 h 1431036"/>
              <a:gd name="connsiteX11" fmla="*/ 2005579 w 2231136"/>
              <a:gd name="connsiteY11" fmla="*/ 1353312 h 1431036"/>
              <a:gd name="connsiteX12" fmla="*/ 1505712 w 2231136"/>
              <a:gd name="connsiteY12" fmla="*/ 1353312 h 1431036"/>
              <a:gd name="connsiteX13" fmla="*/ 723907 w 2231136"/>
              <a:gd name="connsiteY13" fmla="*/ 1431036 h 1431036"/>
              <a:gd name="connsiteX14" fmla="*/ 381000 w 2231136"/>
              <a:gd name="connsiteY14" fmla="*/ 1362456 h 1431036"/>
              <a:gd name="connsiteX15" fmla="*/ 225557 w 2231136"/>
              <a:gd name="connsiteY15" fmla="*/ 1353312 h 1431036"/>
              <a:gd name="connsiteX16" fmla="*/ 0 w 2231136"/>
              <a:gd name="connsiteY16" fmla="*/ 1127755 h 1431036"/>
              <a:gd name="connsiteX17" fmla="*/ 0 w 2231136"/>
              <a:gd name="connsiteY17" fmla="*/ 1127760 h 1431036"/>
              <a:gd name="connsiteX18" fmla="*/ 0 w 2231136"/>
              <a:gd name="connsiteY18" fmla="*/ 789432 h 1431036"/>
              <a:gd name="connsiteX19" fmla="*/ 0 w 2231136"/>
              <a:gd name="connsiteY19" fmla="*/ 789432 h 1431036"/>
              <a:gd name="connsiteX20" fmla="*/ 0 w 2231136"/>
              <a:gd name="connsiteY20" fmla="*/ 225557 h 143103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74219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476756"/>
              <a:gd name="connsiteX1" fmla="*/ 225557 w 2231136"/>
              <a:gd name="connsiteY1" fmla="*/ 0 h 1476756"/>
              <a:gd name="connsiteX2" fmla="*/ 371856 w 2231136"/>
              <a:gd name="connsiteY2" fmla="*/ 0 h 1476756"/>
              <a:gd name="connsiteX3" fmla="*/ 371856 w 2231136"/>
              <a:gd name="connsiteY3" fmla="*/ 0 h 1476756"/>
              <a:gd name="connsiteX4" fmla="*/ 929640 w 2231136"/>
              <a:gd name="connsiteY4" fmla="*/ 0 h 1476756"/>
              <a:gd name="connsiteX5" fmla="*/ 2005579 w 2231136"/>
              <a:gd name="connsiteY5" fmla="*/ 0 h 1476756"/>
              <a:gd name="connsiteX6" fmla="*/ 2231136 w 2231136"/>
              <a:gd name="connsiteY6" fmla="*/ 225557 h 1476756"/>
              <a:gd name="connsiteX7" fmla="*/ 2231136 w 2231136"/>
              <a:gd name="connsiteY7" fmla="*/ 789432 h 1476756"/>
              <a:gd name="connsiteX8" fmla="*/ 2231136 w 2231136"/>
              <a:gd name="connsiteY8" fmla="*/ 789432 h 1476756"/>
              <a:gd name="connsiteX9" fmla="*/ 2231136 w 2231136"/>
              <a:gd name="connsiteY9" fmla="*/ 1127760 h 1476756"/>
              <a:gd name="connsiteX10" fmla="*/ 2231136 w 2231136"/>
              <a:gd name="connsiteY10" fmla="*/ 1127755 h 1476756"/>
              <a:gd name="connsiteX11" fmla="*/ 2005579 w 2231136"/>
              <a:gd name="connsiteY11" fmla="*/ 1353312 h 1476756"/>
              <a:gd name="connsiteX12" fmla="*/ 1505712 w 2231136"/>
              <a:gd name="connsiteY12" fmla="*/ 1353312 h 1476756"/>
              <a:gd name="connsiteX13" fmla="*/ 1089667 w 2231136"/>
              <a:gd name="connsiteY13" fmla="*/ 1476756 h 1476756"/>
              <a:gd name="connsiteX14" fmla="*/ 381000 w 2231136"/>
              <a:gd name="connsiteY14" fmla="*/ 1362456 h 1476756"/>
              <a:gd name="connsiteX15" fmla="*/ 225557 w 2231136"/>
              <a:gd name="connsiteY15" fmla="*/ 1353312 h 1476756"/>
              <a:gd name="connsiteX16" fmla="*/ 0 w 2231136"/>
              <a:gd name="connsiteY16" fmla="*/ 1127755 h 1476756"/>
              <a:gd name="connsiteX17" fmla="*/ 0 w 2231136"/>
              <a:gd name="connsiteY17" fmla="*/ 1127760 h 1476756"/>
              <a:gd name="connsiteX18" fmla="*/ 0 w 2231136"/>
              <a:gd name="connsiteY18" fmla="*/ 789432 h 1476756"/>
              <a:gd name="connsiteX19" fmla="*/ 0 w 2231136"/>
              <a:gd name="connsiteY19" fmla="*/ 789432 h 1476756"/>
              <a:gd name="connsiteX20" fmla="*/ 0 w 2231136"/>
              <a:gd name="connsiteY20" fmla="*/ 225557 h 1476756"/>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487424 w 2231136"/>
              <a:gd name="connsiteY12" fmla="*/ 1289304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641348"/>
              <a:gd name="connsiteX1" fmla="*/ 225557 w 2231136"/>
              <a:gd name="connsiteY1" fmla="*/ 0 h 1641348"/>
              <a:gd name="connsiteX2" fmla="*/ 371856 w 2231136"/>
              <a:gd name="connsiteY2" fmla="*/ 0 h 1641348"/>
              <a:gd name="connsiteX3" fmla="*/ 371856 w 2231136"/>
              <a:gd name="connsiteY3" fmla="*/ 0 h 1641348"/>
              <a:gd name="connsiteX4" fmla="*/ 929640 w 2231136"/>
              <a:gd name="connsiteY4" fmla="*/ 0 h 1641348"/>
              <a:gd name="connsiteX5" fmla="*/ 2005579 w 2231136"/>
              <a:gd name="connsiteY5" fmla="*/ 0 h 1641348"/>
              <a:gd name="connsiteX6" fmla="*/ 2231136 w 2231136"/>
              <a:gd name="connsiteY6" fmla="*/ 225557 h 1641348"/>
              <a:gd name="connsiteX7" fmla="*/ 2231136 w 2231136"/>
              <a:gd name="connsiteY7" fmla="*/ 789432 h 1641348"/>
              <a:gd name="connsiteX8" fmla="*/ 2231136 w 2231136"/>
              <a:gd name="connsiteY8" fmla="*/ 789432 h 1641348"/>
              <a:gd name="connsiteX9" fmla="*/ 2231136 w 2231136"/>
              <a:gd name="connsiteY9" fmla="*/ 1127760 h 1641348"/>
              <a:gd name="connsiteX10" fmla="*/ 2231136 w 2231136"/>
              <a:gd name="connsiteY10" fmla="*/ 1127755 h 1641348"/>
              <a:gd name="connsiteX11" fmla="*/ 2005579 w 2231136"/>
              <a:gd name="connsiteY11" fmla="*/ 1353312 h 1641348"/>
              <a:gd name="connsiteX12" fmla="*/ 1487424 w 2231136"/>
              <a:gd name="connsiteY12" fmla="*/ 1289304 h 1641348"/>
              <a:gd name="connsiteX13" fmla="*/ 1126243 w 2231136"/>
              <a:gd name="connsiteY13" fmla="*/ 1641348 h 1641348"/>
              <a:gd name="connsiteX14" fmla="*/ 381000 w 2231136"/>
              <a:gd name="connsiteY14" fmla="*/ 1362456 h 1641348"/>
              <a:gd name="connsiteX15" fmla="*/ 225557 w 2231136"/>
              <a:gd name="connsiteY15" fmla="*/ 1353312 h 1641348"/>
              <a:gd name="connsiteX16" fmla="*/ 0 w 2231136"/>
              <a:gd name="connsiteY16" fmla="*/ 1127755 h 1641348"/>
              <a:gd name="connsiteX17" fmla="*/ 0 w 2231136"/>
              <a:gd name="connsiteY17" fmla="*/ 1127760 h 1641348"/>
              <a:gd name="connsiteX18" fmla="*/ 0 w 2231136"/>
              <a:gd name="connsiteY18" fmla="*/ 789432 h 1641348"/>
              <a:gd name="connsiteX19" fmla="*/ 0 w 2231136"/>
              <a:gd name="connsiteY19" fmla="*/ 789432 h 1641348"/>
              <a:gd name="connsiteX20" fmla="*/ 0 w 2231136"/>
              <a:gd name="connsiteY20" fmla="*/ 225557 h 1641348"/>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28212"/>
              <a:gd name="connsiteX1" fmla="*/ 225557 w 2231136"/>
              <a:gd name="connsiteY1" fmla="*/ 0 h 1628212"/>
              <a:gd name="connsiteX2" fmla="*/ 371856 w 2231136"/>
              <a:gd name="connsiteY2" fmla="*/ 0 h 1628212"/>
              <a:gd name="connsiteX3" fmla="*/ 371856 w 2231136"/>
              <a:gd name="connsiteY3" fmla="*/ 0 h 1628212"/>
              <a:gd name="connsiteX4" fmla="*/ 929640 w 2231136"/>
              <a:gd name="connsiteY4" fmla="*/ 0 h 1628212"/>
              <a:gd name="connsiteX5" fmla="*/ 2005579 w 2231136"/>
              <a:gd name="connsiteY5" fmla="*/ 0 h 1628212"/>
              <a:gd name="connsiteX6" fmla="*/ 2231136 w 2231136"/>
              <a:gd name="connsiteY6" fmla="*/ 225557 h 1628212"/>
              <a:gd name="connsiteX7" fmla="*/ 2231136 w 2231136"/>
              <a:gd name="connsiteY7" fmla="*/ 789432 h 1628212"/>
              <a:gd name="connsiteX8" fmla="*/ 2231136 w 2231136"/>
              <a:gd name="connsiteY8" fmla="*/ 789432 h 1628212"/>
              <a:gd name="connsiteX9" fmla="*/ 2231136 w 2231136"/>
              <a:gd name="connsiteY9" fmla="*/ 1127760 h 1628212"/>
              <a:gd name="connsiteX10" fmla="*/ 2231136 w 2231136"/>
              <a:gd name="connsiteY10" fmla="*/ 1127755 h 1628212"/>
              <a:gd name="connsiteX11" fmla="*/ 2005579 w 2231136"/>
              <a:gd name="connsiteY11" fmla="*/ 1353312 h 1628212"/>
              <a:gd name="connsiteX12" fmla="*/ 1487424 w 2231136"/>
              <a:gd name="connsiteY12" fmla="*/ 1289304 h 1628212"/>
              <a:gd name="connsiteX13" fmla="*/ 1025659 w 2231136"/>
              <a:gd name="connsiteY13" fmla="*/ 1586484 h 1628212"/>
              <a:gd name="connsiteX14" fmla="*/ 381000 w 2231136"/>
              <a:gd name="connsiteY14" fmla="*/ 1362456 h 1628212"/>
              <a:gd name="connsiteX15" fmla="*/ 225557 w 2231136"/>
              <a:gd name="connsiteY15" fmla="*/ 1353312 h 1628212"/>
              <a:gd name="connsiteX16" fmla="*/ 0 w 2231136"/>
              <a:gd name="connsiteY16" fmla="*/ 1127755 h 1628212"/>
              <a:gd name="connsiteX17" fmla="*/ 0 w 2231136"/>
              <a:gd name="connsiteY17" fmla="*/ 1127760 h 1628212"/>
              <a:gd name="connsiteX18" fmla="*/ 0 w 2231136"/>
              <a:gd name="connsiteY18" fmla="*/ 789432 h 1628212"/>
              <a:gd name="connsiteX19" fmla="*/ 0 w 2231136"/>
              <a:gd name="connsiteY19" fmla="*/ 789432 h 1628212"/>
              <a:gd name="connsiteX20" fmla="*/ 0 w 2231136"/>
              <a:gd name="connsiteY20" fmla="*/ 225557 h 1628212"/>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381000 w 2231136"/>
              <a:gd name="connsiteY14" fmla="*/ 1362456 h 1635798"/>
              <a:gd name="connsiteX15" fmla="*/ 225557 w 2231136"/>
              <a:gd name="connsiteY15" fmla="*/ 1353312 h 1635798"/>
              <a:gd name="connsiteX16" fmla="*/ 0 w 2231136"/>
              <a:gd name="connsiteY16" fmla="*/ 1127755 h 1635798"/>
              <a:gd name="connsiteX17" fmla="*/ 0 w 2231136"/>
              <a:gd name="connsiteY17" fmla="*/ 1127760 h 1635798"/>
              <a:gd name="connsiteX18" fmla="*/ 0 w 2231136"/>
              <a:gd name="connsiteY18" fmla="*/ 789432 h 1635798"/>
              <a:gd name="connsiteX19" fmla="*/ 0 w 2231136"/>
              <a:gd name="connsiteY19" fmla="*/ 789432 h 1635798"/>
              <a:gd name="connsiteX20" fmla="*/ 0 w 2231136"/>
              <a:gd name="connsiteY20"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59536 w 2231136"/>
              <a:gd name="connsiteY14" fmla="*/ 1463040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786384 w 2231136"/>
              <a:gd name="connsiteY14" fmla="*/ 1426464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60681"/>
              <a:gd name="connsiteX1" fmla="*/ 225557 w 2231136"/>
              <a:gd name="connsiteY1" fmla="*/ 0 h 1660681"/>
              <a:gd name="connsiteX2" fmla="*/ 371856 w 2231136"/>
              <a:gd name="connsiteY2" fmla="*/ 0 h 1660681"/>
              <a:gd name="connsiteX3" fmla="*/ 371856 w 2231136"/>
              <a:gd name="connsiteY3" fmla="*/ 0 h 1660681"/>
              <a:gd name="connsiteX4" fmla="*/ 929640 w 2231136"/>
              <a:gd name="connsiteY4" fmla="*/ 0 h 1660681"/>
              <a:gd name="connsiteX5" fmla="*/ 2005579 w 2231136"/>
              <a:gd name="connsiteY5" fmla="*/ 0 h 1660681"/>
              <a:gd name="connsiteX6" fmla="*/ 2231136 w 2231136"/>
              <a:gd name="connsiteY6" fmla="*/ 225557 h 1660681"/>
              <a:gd name="connsiteX7" fmla="*/ 2231136 w 2231136"/>
              <a:gd name="connsiteY7" fmla="*/ 789432 h 1660681"/>
              <a:gd name="connsiteX8" fmla="*/ 2231136 w 2231136"/>
              <a:gd name="connsiteY8" fmla="*/ 789432 h 1660681"/>
              <a:gd name="connsiteX9" fmla="*/ 2231136 w 2231136"/>
              <a:gd name="connsiteY9" fmla="*/ 1127760 h 1660681"/>
              <a:gd name="connsiteX10" fmla="*/ 2231136 w 2231136"/>
              <a:gd name="connsiteY10" fmla="*/ 1127755 h 1660681"/>
              <a:gd name="connsiteX11" fmla="*/ 2005579 w 2231136"/>
              <a:gd name="connsiteY11" fmla="*/ 1353312 h 1660681"/>
              <a:gd name="connsiteX12" fmla="*/ 1514856 w 2231136"/>
              <a:gd name="connsiteY12" fmla="*/ 1380744 h 1660681"/>
              <a:gd name="connsiteX13" fmla="*/ 1016515 w 2231136"/>
              <a:gd name="connsiteY13" fmla="*/ 1613916 h 1660681"/>
              <a:gd name="connsiteX14" fmla="*/ 786384 w 2231136"/>
              <a:gd name="connsiteY14" fmla="*/ 1426464 h 1660681"/>
              <a:gd name="connsiteX15" fmla="*/ 381000 w 2231136"/>
              <a:gd name="connsiteY15" fmla="*/ 1362456 h 1660681"/>
              <a:gd name="connsiteX16" fmla="*/ 225557 w 2231136"/>
              <a:gd name="connsiteY16" fmla="*/ 1353312 h 1660681"/>
              <a:gd name="connsiteX17" fmla="*/ 0 w 2231136"/>
              <a:gd name="connsiteY17" fmla="*/ 1127755 h 1660681"/>
              <a:gd name="connsiteX18" fmla="*/ 0 w 2231136"/>
              <a:gd name="connsiteY18" fmla="*/ 1127760 h 1660681"/>
              <a:gd name="connsiteX19" fmla="*/ 0 w 2231136"/>
              <a:gd name="connsiteY19" fmla="*/ 789432 h 1660681"/>
              <a:gd name="connsiteX20" fmla="*/ 0 w 2231136"/>
              <a:gd name="connsiteY20" fmla="*/ 789432 h 1660681"/>
              <a:gd name="connsiteX21" fmla="*/ 0 w 2231136"/>
              <a:gd name="connsiteY21" fmla="*/ 225557 h 1660681"/>
              <a:gd name="connsiteX0" fmla="*/ 0 w 2231136"/>
              <a:gd name="connsiteY0" fmla="*/ 225557 h 1677411"/>
              <a:gd name="connsiteX1" fmla="*/ 225557 w 2231136"/>
              <a:gd name="connsiteY1" fmla="*/ 0 h 1677411"/>
              <a:gd name="connsiteX2" fmla="*/ 371856 w 2231136"/>
              <a:gd name="connsiteY2" fmla="*/ 0 h 1677411"/>
              <a:gd name="connsiteX3" fmla="*/ 371856 w 2231136"/>
              <a:gd name="connsiteY3" fmla="*/ 0 h 1677411"/>
              <a:gd name="connsiteX4" fmla="*/ 929640 w 2231136"/>
              <a:gd name="connsiteY4" fmla="*/ 0 h 1677411"/>
              <a:gd name="connsiteX5" fmla="*/ 2005579 w 2231136"/>
              <a:gd name="connsiteY5" fmla="*/ 0 h 1677411"/>
              <a:gd name="connsiteX6" fmla="*/ 2231136 w 2231136"/>
              <a:gd name="connsiteY6" fmla="*/ 225557 h 1677411"/>
              <a:gd name="connsiteX7" fmla="*/ 2231136 w 2231136"/>
              <a:gd name="connsiteY7" fmla="*/ 789432 h 1677411"/>
              <a:gd name="connsiteX8" fmla="*/ 2231136 w 2231136"/>
              <a:gd name="connsiteY8" fmla="*/ 789432 h 1677411"/>
              <a:gd name="connsiteX9" fmla="*/ 2231136 w 2231136"/>
              <a:gd name="connsiteY9" fmla="*/ 1127760 h 1677411"/>
              <a:gd name="connsiteX10" fmla="*/ 2231136 w 2231136"/>
              <a:gd name="connsiteY10" fmla="*/ 1127755 h 1677411"/>
              <a:gd name="connsiteX11" fmla="*/ 2005579 w 2231136"/>
              <a:gd name="connsiteY11" fmla="*/ 1353312 h 1677411"/>
              <a:gd name="connsiteX12" fmla="*/ 1514856 w 2231136"/>
              <a:gd name="connsiteY12" fmla="*/ 1380744 h 1677411"/>
              <a:gd name="connsiteX13" fmla="*/ 1007371 w 2231136"/>
              <a:gd name="connsiteY13" fmla="*/ 1632204 h 1677411"/>
              <a:gd name="connsiteX14" fmla="*/ 786384 w 2231136"/>
              <a:gd name="connsiteY14" fmla="*/ 1426464 h 1677411"/>
              <a:gd name="connsiteX15" fmla="*/ 381000 w 2231136"/>
              <a:gd name="connsiteY15" fmla="*/ 1362456 h 1677411"/>
              <a:gd name="connsiteX16" fmla="*/ 225557 w 2231136"/>
              <a:gd name="connsiteY16" fmla="*/ 1353312 h 1677411"/>
              <a:gd name="connsiteX17" fmla="*/ 0 w 2231136"/>
              <a:gd name="connsiteY17" fmla="*/ 1127755 h 1677411"/>
              <a:gd name="connsiteX18" fmla="*/ 0 w 2231136"/>
              <a:gd name="connsiteY18" fmla="*/ 1127760 h 1677411"/>
              <a:gd name="connsiteX19" fmla="*/ 0 w 2231136"/>
              <a:gd name="connsiteY19" fmla="*/ 789432 h 1677411"/>
              <a:gd name="connsiteX20" fmla="*/ 0 w 2231136"/>
              <a:gd name="connsiteY20" fmla="*/ 789432 h 1677411"/>
              <a:gd name="connsiteX21" fmla="*/ 0 w 2231136"/>
              <a:gd name="connsiteY21" fmla="*/ 225557 h 1677411"/>
              <a:gd name="connsiteX0" fmla="*/ 0 w 2231136"/>
              <a:gd name="connsiteY0" fmla="*/ 225557 h 1680715"/>
              <a:gd name="connsiteX1" fmla="*/ 225557 w 2231136"/>
              <a:gd name="connsiteY1" fmla="*/ 0 h 1680715"/>
              <a:gd name="connsiteX2" fmla="*/ 371856 w 2231136"/>
              <a:gd name="connsiteY2" fmla="*/ 0 h 1680715"/>
              <a:gd name="connsiteX3" fmla="*/ 371856 w 2231136"/>
              <a:gd name="connsiteY3" fmla="*/ 0 h 1680715"/>
              <a:gd name="connsiteX4" fmla="*/ 929640 w 2231136"/>
              <a:gd name="connsiteY4" fmla="*/ 0 h 1680715"/>
              <a:gd name="connsiteX5" fmla="*/ 2005579 w 2231136"/>
              <a:gd name="connsiteY5" fmla="*/ 0 h 1680715"/>
              <a:gd name="connsiteX6" fmla="*/ 2231136 w 2231136"/>
              <a:gd name="connsiteY6" fmla="*/ 225557 h 1680715"/>
              <a:gd name="connsiteX7" fmla="*/ 2231136 w 2231136"/>
              <a:gd name="connsiteY7" fmla="*/ 789432 h 1680715"/>
              <a:gd name="connsiteX8" fmla="*/ 2231136 w 2231136"/>
              <a:gd name="connsiteY8" fmla="*/ 789432 h 1680715"/>
              <a:gd name="connsiteX9" fmla="*/ 2231136 w 2231136"/>
              <a:gd name="connsiteY9" fmla="*/ 1127760 h 1680715"/>
              <a:gd name="connsiteX10" fmla="*/ 2231136 w 2231136"/>
              <a:gd name="connsiteY10" fmla="*/ 1127755 h 1680715"/>
              <a:gd name="connsiteX11" fmla="*/ 2005579 w 2231136"/>
              <a:gd name="connsiteY11" fmla="*/ 1353312 h 1680715"/>
              <a:gd name="connsiteX12" fmla="*/ 1514856 w 2231136"/>
              <a:gd name="connsiteY12" fmla="*/ 1380744 h 1680715"/>
              <a:gd name="connsiteX13" fmla="*/ 1007371 w 2231136"/>
              <a:gd name="connsiteY13" fmla="*/ 1632204 h 1680715"/>
              <a:gd name="connsiteX14" fmla="*/ 786384 w 2231136"/>
              <a:gd name="connsiteY14" fmla="*/ 1426464 h 1680715"/>
              <a:gd name="connsiteX15" fmla="*/ 381000 w 2231136"/>
              <a:gd name="connsiteY15" fmla="*/ 1362456 h 1680715"/>
              <a:gd name="connsiteX16" fmla="*/ 225557 w 2231136"/>
              <a:gd name="connsiteY16" fmla="*/ 1353312 h 1680715"/>
              <a:gd name="connsiteX17" fmla="*/ 0 w 2231136"/>
              <a:gd name="connsiteY17" fmla="*/ 1127755 h 1680715"/>
              <a:gd name="connsiteX18" fmla="*/ 0 w 2231136"/>
              <a:gd name="connsiteY18" fmla="*/ 1127760 h 1680715"/>
              <a:gd name="connsiteX19" fmla="*/ 0 w 2231136"/>
              <a:gd name="connsiteY19" fmla="*/ 789432 h 1680715"/>
              <a:gd name="connsiteX20" fmla="*/ 0 w 2231136"/>
              <a:gd name="connsiteY20" fmla="*/ 789432 h 1680715"/>
              <a:gd name="connsiteX21" fmla="*/ 0 w 2231136"/>
              <a:gd name="connsiteY21" fmla="*/ 225557 h 1680715"/>
              <a:gd name="connsiteX0" fmla="*/ 0 w 2231136"/>
              <a:gd name="connsiteY0" fmla="*/ 225557 h 1639270"/>
              <a:gd name="connsiteX1" fmla="*/ 225557 w 2231136"/>
              <a:gd name="connsiteY1" fmla="*/ 0 h 1639270"/>
              <a:gd name="connsiteX2" fmla="*/ 371856 w 2231136"/>
              <a:gd name="connsiteY2" fmla="*/ 0 h 1639270"/>
              <a:gd name="connsiteX3" fmla="*/ 371856 w 2231136"/>
              <a:gd name="connsiteY3" fmla="*/ 0 h 1639270"/>
              <a:gd name="connsiteX4" fmla="*/ 929640 w 2231136"/>
              <a:gd name="connsiteY4" fmla="*/ 0 h 1639270"/>
              <a:gd name="connsiteX5" fmla="*/ 2005579 w 2231136"/>
              <a:gd name="connsiteY5" fmla="*/ 0 h 1639270"/>
              <a:gd name="connsiteX6" fmla="*/ 2231136 w 2231136"/>
              <a:gd name="connsiteY6" fmla="*/ 225557 h 1639270"/>
              <a:gd name="connsiteX7" fmla="*/ 2231136 w 2231136"/>
              <a:gd name="connsiteY7" fmla="*/ 789432 h 1639270"/>
              <a:gd name="connsiteX8" fmla="*/ 2231136 w 2231136"/>
              <a:gd name="connsiteY8" fmla="*/ 789432 h 1639270"/>
              <a:gd name="connsiteX9" fmla="*/ 2231136 w 2231136"/>
              <a:gd name="connsiteY9" fmla="*/ 1127760 h 1639270"/>
              <a:gd name="connsiteX10" fmla="*/ 2231136 w 2231136"/>
              <a:gd name="connsiteY10" fmla="*/ 1127755 h 1639270"/>
              <a:gd name="connsiteX11" fmla="*/ 2005579 w 2231136"/>
              <a:gd name="connsiteY11" fmla="*/ 1353312 h 1639270"/>
              <a:gd name="connsiteX12" fmla="*/ 1514856 w 2231136"/>
              <a:gd name="connsiteY12" fmla="*/ 1380744 h 1639270"/>
              <a:gd name="connsiteX13" fmla="*/ 1062235 w 2231136"/>
              <a:gd name="connsiteY13" fmla="*/ 1586484 h 1639270"/>
              <a:gd name="connsiteX14" fmla="*/ 786384 w 2231136"/>
              <a:gd name="connsiteY14" fmla="*/ 1426464 h 1639270"/>
              <a:gd name="connsiteX15" fmla="*/ 381000 w 2231136"/>
              <a:gd name="connsiteY15" fmla="*/ 1362456 h 1639270"/>
              <a:gd name="connsiteX16" fmla="*/ 225557 w 2231136"/>
              <a:gd name="connsiteY16" fmla="*/ 1353312 h 1639270"/>
              <a:gd name="connsiteX17" fmla="*/ 0 w 2231136"/>
              <a:gd name="connsiteY17" fmla="*/ 1127755 h 1639270"/>
              <a:gd name="connsiteX18" fmla="*/ 0 w 2231136"/>
              <a:gd name="connsiteY18" fmla="*/ 1127760 h 1639270"/>
              <a:gd name="connsiteX19" fmla="*/ 0 w 2231136"/>
              <a:gd name="connsiteY19" fmla="*/ 789432 h 1639270"/>
              <a:gd name="connsiteX20" fmla="*/ 0 w 2231136"/>
              <a:gd name="connsiteY20" fmla="*/ 789432 h 1639270"/>
              <a:gd name="connsiteX21" fmla="*/ 0 w 2231136"/>
              <a:gd name="connsiteY21" fmla="*/ 225557 h 1639270"/>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2">
              <a:lumMod val="60000"/>
              <a:lumOff val="4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chemeClr val="accent1">
                    <a:lumMod val="50000"/>
                  </a:schemeClr>
                </a:solidFill>
                <a:effectLst/>
                <a:uLnTx/>
                <a:uFillTx/>
                <a:latin typeface="Century Gothic" panose="020F0302020204030204"/>
                <a:ea typeface="+mn-ea"/>
                <a:cs typeface="+mn-cs"/>
              </a:rPr>
              <a:t>CTF Analyst </a:t>
            </a:r>
            <a:r>
              <a:rPr kumimoji="0" lang="en-US" sz="15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rPr>
              <a:t>Issues Deficiency </a:t>
            </a:r>
            <a:r>
              <a:rPr lang="en-US" sz="1500" dirty="0">
                <a:solidFill>
                  <a:schemeClr val="tx1">
                    <a:lumMod val="65000"/>
                    <a:lumOff val="35000"/>
                  </a:schemeClr>
                </a:solidFill>
                <a:latin typeface="Century Gothic" panose="020F0302020204030204"/>
              </a:rPr>
              <a:t>Notification</a:t>
            </a:r>
            <a:r>
              <a:rPr kumimoji="0" lang="en-US" sz="15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rPr>
              <a:t>**</a:t>
            </a:r>
            <a:r>
              <a:rPr lang="en-US" sz="1500" dirty="0">
                <a:solidFill>
                  <a:schemeClr val="tx1">
                    <a:lumMod val="65000"/>
                    <a:lumOff val="35000"/>
                  </a:schemeClr>
                </a:solidFill>
                <a:latin typeface="Century Gothic" panose="020F0302020204030204"/>
              </a:rPr>
              <a:t>I</a:t>
            </a:r>
            <a:r>
              <a:rPr kumimoji="0" lang="en-US" sz="15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rPr>
              <a:t>f applicable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2" name="Speech Bubble: Rectangle with Corners Rounded 8">
            <a:extLst>
              <a:ext uri="{FF2B5EF4-FFF2-40B4-BE49-F238E27FC236}">
                <a16:creationId xmlns:a16="http://schemas.microsoft.com/office/drawing/2014/main" id="{3D5E57D5-9937-5BE3-F3F9-B8C7E70CEAB3}"/>
              </a:ext>
            </a:extLst>
          </p:cNvPr>
          <p:cNvSpPr/>
          <p:nvPr/>
        </p:nvSpPr>
        <p:spPr>
          <a:xfrm>
            <a:off x="8895588" y="1995950"/>
            <a:ext cx="1705737" cy="1433050"/>
          </a:xfrm>
          <a:custGeom>
            <a:avLst/>
            <a:gdLst>
              <a:gd name="connsiteX0" fmla="*/ 0 w 2231136"/>
              <a:gd name="connsiteY0" fmla="*/ 225557 h 1353312"/>
              <a:gd name="connsiteX1" fmla="*/ 225557 w 2231136"/>
              <a:gd name="connsiteY1" fmla="*/ 0 h 1353312"/>
              <a:gd name="connsiteX2" fmla="*/ 371856 w 2231136"/>
              <a:gd name="connsiteY2" fmla="*/ 0 h 1353312"/>
              <a:gd name="connsiteX3" fmla="*/ 371856 w 2231136"/>
              <a:gd name="connsiteY3" fmla="*/ 0 h 1353312"/>
              <a:gd name="connsiteX4" fmla="*/ 929640 w 2231136"/>
              <a:gd name="connsiteY4" fmla="*/ 0 h 1353312"/>
              <a:gd name="connsiteX5" fmla="*/ 2005579 w 2231136"/>
              <a:gd name="connsiteY5" fmla="*/ 0 h 1353312"/>
              <a:gd name="connsiteX6" fmla="*/ 2231136 w 2231136"/>
              <a:gd name="connsiteY6" fmla="*/ 225557 h 1353312"/>
              <a:gd name="connsiteX7" fmla="*/ 2231136 w 2231136"/>
              <a:gd name="connsiteY7" fmla="*/ 789432 h 1353312"/>
              <a:gd name="connsiteX8" fmla="*/ 2231136 w 2231136"/>
              <a:gd name="connsiteY8" fmla="*/ 789432 h 1353312"/>
              <a:gd name="connsiteX9" fmla="*/ 2231136 w 2231136"/>
              <a:gd name="connsiteY9" fmla="*/ 1127760 h 1353312"/>
              <a:gd name="connsiteX10" fmla="*/ 2231136 w 2231136"/>
              <a:gd name="connsiteY10" fmla="*/ 1127755 h 1353312"/>
              <a:gd name="connsiteX11" fmla="*/ 2005579 w 2231136"/>
              <a:gd name="connsiteY11" fmla="*/ 1353312 h 1353312"/>
              <a:gd name="connsiteX12" fmla="*/ 929640 w 2231136"/>
              <a:gd name="connsiteY12" fmla="*/ 1353312 h 1353312"/>
              <a:gd name="connsiteX13" fmla="*/ 650755 w 2231136"/>
              <a:gd name="connsiteY13" fmla="*/ 1522476 h 1353312"/>
              <a:gd name="connsiteX14" fmla="*/ 371856 w 2231136"/>
              <a:gd name="connsiteY14" fmla="*/ 1353312 h 1353312"/>
              <a:gd name="connsiteX15" fmla="*/ 225557 w 2231136"/>
              <a:gd name="connsiteY15" fmla="*/ 1353312 h 1353312"/>
              <a:gd name="connsiteX16" fmla="*/ 0 w 2231136"/>
              <a:gd name="connsiteY16" fmla="*/ 1127755 h 1353312"/>
              <a:gd name="connsiteX17" fmla="*/ 0 w 2231136"/>
              <a:gd name="connsiteY17" fmla="*/ 1127760 h 1353312"/>
              <a:gd name="connsiteX18" fmla="*/ 0 w 2231136"/>
              <a:gd name="connsiteY18" fmla="*/ 789432 h 1353312"/>
              <a:gd name="connsiteX19" fmla="*/ 0 w 2231136"/>
              <a:gd name="connsiteY19" fmla="*/ 789432 h 1353312"/>
              <a:gd name="connsiteX20" fmla="*/ 0 w 2231136"/>
              <a:gd name="connsiteY20" fmla="*/ 225557 h 1353312"/>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929640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1505712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431036"/>
              <a:gd name="connsiteX1" fmla="*/ 225557 w 2231136"/>
              <a:gd name="connsiteY1" fmla="*/ 0 h 1431036"/>
              <a:gd name="connsiteX2" fmla="*/ 371856 w 2231136"/>
              <a:gd name="connsiteY2" fmla="*/ 0 h 1431036"/>
              <a:gd name="connsiteX3" fmla="*/ 371856 w 2231136"/>
              <a:gd name="connsiteY3" fmla="*/ 0 h 1431036"/>
              <a:gd name="connsiteX4" fmla="*/ 929640 w 2231136"/>
              <a:gd name="connsiteY4" fmla="*/ 0 h 1431036"/>
              <a:gd name="connsiteX5" fmla="*/ 2005579 w 2231136"/>
              <a:gd name="connsiteY5" fmla="*/ 0 h 1431036"/>
              <a:gd name="connsiteX6" fmla="*/ 2231136 w 2231136"/>
              <a:gd name="connsiteY6" fmla="*/ 225557 h 1431036"/>
              <a:gd name="connsiteX7" fmla="*/ 2231136 w 2231136"/>
              <a:gd name="connsiteY7" fmla="*/ 789432 h 1431036"/>
              <a:gd name="connsiteX8" fmla="*/ 2231136 w 2231136"/>
              <a:gd name="connsiteY8" fmla="*/ 789432 h 1431036"/>
              <a:gd name="connsiteX9" fmla="*/ 2231136 w 2231136"/>
              <a:gd name="connsiteY9" fmla="*/ 1127760 h 1431036"/>
              <a:gd name="connsiteX10" fmla="*/ 2231136 w 2231136"/>
              <a:gd name="connsiteY10" fmla="*/ 1127755 h 1431036"/>
              <a:gd name="connsiteX11" fmla="*/ 2005579 w 2231136"/>
              <a:gd name="connsiteY11" fmla="*/ 1353312 h 1431036"/>
              <a:gd name="connsiteX12" fmla="*/ 1505712 w 2231136"/>
              <a:gd name="connsiteY12" fmla="*/ 1353312 h 1431036"/>
              <a:gd name="connsiteX13" fmla="*/ 723907 w 2231136"/>
              <a:gd name="connsiteY13" fmla="*/ 1431036 h 1431036"/>
              <a:gd name="connsiteX14" fmla="*/ 381000 w 2231136"/>
              <a:gd name="connsiteY14" fmla="*/ 1362456 h 1431036"/>
              <a:gd name="connsiteX15" fmla="*/ 225557 w 2231136"/>
              <a:gd name="connsiteY15" fmla="*/ 1353312 h 1431036"/>
              <a:gd name="connsiteX16" fmla="*/ 0 w 2231136"/>
              <a:gd name="connsiteY16" fmla="*/ 1127755 h 1431036"/>
              <a:gd name="connsiteX17" fmla="*/ 0 w 2231136"/>
              <a:gd name="connsiteY17" fmla="*/ 1127760 h 1431036"/>
              <a:gd name="connsiteX18" fmla="*/ 0 w 2231136"/>
              <a:gd name="connsiteY18" fmla="*/ 789432 h 1431036"/>
              <a:gd name="connsiteX19" fmla="*/ 0 w 2231136"/>
              <a:gd name="connsiteY19" fmla="*/ 789432 h 1431036"/>
              <a:gd name="connsiteX20" fmla="*/ 0 w 2231136"/>
              <a:gd name="connsiteY20" fmla="*/ 225557 h 143103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74219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476756"/>
              <a:gd name="connsiteX1" fmla="*/ 225557 w 2231136"/>
              <a:gd name="connsiteY1" fmla="*/ 0 h 1476756"/>
              <a:gd name="connsiteX2" fmla="*/ 371856 w 2231136"/>
              <a:gd name="connsiteY2" fmla="*/ 0 h 1476756"/>
              <a:gd name="connsiteX3" fmla="*/ 371856 w 2231136"/>
              <a:gd name="connsiteY3" fmla="*/ 0 h 1476756"/>
              <a:gd name="connsiteX4" fmla="*/ 929640 w 2231136"/>
              <a:gd name="connsiteY4" fmla="*/ 0 h 1476756"/>
              <a:gd name="connsiteX5" fmla="*/ 2005579 w 2231136"/>
              <a:gd name="connsiteY5" fmla="*/ 0 h 1476756"/>
              <a:gd name="connsiteX6" fmla="*/ 2231136 w 2231136"/>
              <a:gd name="connsiteY6" fmla="*/ 225557 h 1476756"/>
              <a:gd name="connsiteX7" fmla="*/ 2231136 w 2231136"/>
              <a:gd name="connsiteY7" fmla="*/ 789432 h 1476756"/>
              <a:gd name="connsiteX8" fmla="*/ 2231136 w 2231136"/>
              <a:gd name="connsiteY8" fmla="*/ 789432 h 1476756"/>
              <a:gd name="connsiteX9" fmla="*/ 2231136 w 2231136"/>
              <a:gd name="connsiteY9" fmla="*/ 1127760 h 1476756"/>
              <a:gd name="connsiteX10" fmla="*/ 2231136 w 2231136"/>
              <a:gd name="connsiteY10" fmla="*/ 1127755 h 1476756"/>
              <a:gd name="connsiteX11" fmla="*/ 2005579 w 2231136"/>
              <a:gd name="connsiteY11" fmla="*/ 1353312 h 1476756"/>
              <a:gd name="connsiteX12" fmla="*/ 1505712 w 2231136"/>
              <a:gd name="connsiteY12" fmla="*/ 1353312 h 1476756"/>
              <a:gd name="connsiteX13" fmla="*/ 1089667 w 2231136"/>
              <a:gd name="connsiteY13" fmla="*/ 1476756 h 1476756"/>
              <a:gd name="connsiteX14" fmla="*/ 381000 w 2231136"/>
              <a:gd name="connsiteY14" fmla="*/ 1362456 h 1476756"/>
              <a:gd name="connsiteX15" fmla="*/ 225557 w 2231136"/>
              <a:gd name="connsiteY15" fmla="*/ 1353312 h 1476756"/>
              <a:gd name="connsiteX16" fmla="*/ 0 w 2231136"/>
              <a:gd name="connsiteY16" fmla="*/ 1127755 h 1476756"/>
              <a:gd name="connsiteX17" fmla="*/ 0 w 2231136"/>
              <a:gd name="connsiteY17" fmla="*/ 1127760 h 1476756"/>
              <a:gd name="connsiteX18" fmla="*/ 0 w 2231136"/>
              <a:gd name="connsiteY18" fmla="*/ 789432 h 1476756"/>
              <a:gd name="connsiteX19" fmla="*/ 0 w 2231136"/>
              <a:gd name="connsiteY19" fmla="*/ 789432 h 1476756"/>
              <a:gd name="connsiteX20" fmla="*/ 0 w 2231136"/>
              <a:gd name="connsiteY20" fmla="*/ 225557 h 1476756"/>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487424 w 2231136"/>
              <a:gd name="connsiteY12" fmla="*/ 1289304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641348"/>
              <a:gd name="connsiteX1" fmla="*/ 225557 w 2231136"/>
              <a:gd name="connsiteY1" fmla="*/ 0 h 1641348"/>
              <a:gd name="connsiteX2" fmla="*/ 371856 w 2231136"/>
              <a:gd name="connsiteY2" fmla="*/ 0 h 1641348"/>
              <a:gd name="connsiteX3" fmla="*/ 371856 w 2231136"/>
              <a:gd name="connsiteY3" fmla="*/ 0 h 1641348"/>
              <a:gd name="connsiteX4" fmla="*/ 929640 w 2231136"/>
              <a:gd name="connsiteY4" fmla="*/ 0 h 1641348"/>
              <a:gd name="connsiteX5" fmla="*/ 2005579 w 2231136"/>
              <a:gd name="connsiteY5" fmla="*/ 0 h 1641348"/>
              <a:gd name="connsiteX6" fmla="*/ 2231136 w 2231136"/>
              <a:gd name="connsiteY6" fmla="*/ 225557 h 1641348"/>
              <a:gd name="connsiteX7" fmla="*/ 2231136 w 2231136"/>
              <a:gd name="connsiteY7" fmla="*/ 789432 h 1641348"/>
              <a:gd name="connsiteX8" fmla="*/ 2231136 w 2231136"/>
              <a:gd name="connsiteY8" fmla="*/ 789432 h 1641348"/>
              <a:gd name="connsiteX9" fmla="*/ 2231136 w 2231136"/>
              <a:gd name="connsiteY9" fmla="*/ 1127760 h 1641348"/>
              <a:gd name="connsiteX10" fmla="*/ 2231136 w 2231136"/>
              <a:gd name="connsiteY10" fmla="*/ 1127755 h 1641348"/>
              <a:gd name="connsiteX11" fmla="*/ 2005579 w 2231136"/>
              <a:gd name="connsiteY11" fmla="*/ 1353312 h 1641348"/>
              <a:gd name="connsiteX12" fmla="*/ 1487424 w 2231136"/>
              <a:gd name="connsiteY12" fmla="*/ 1289304 h 1641348"/>
              <a:gd name="connsiteX13" fmla="*/ 1126243 w 2231136"/>
              <a:gd name="connsiteY13" fmla="*/ 1641348 h 1641348"/>
              <a:gd name="connsiteX14" fmla="*/ 381000 w 2231136"/>
              <a:gd name="connsiteY14" fmla="*/ 1362456 h 1641348"/>
              <a:gd name="connsiteX15" fmla="*/ 225557 w 2231136"/>
              <a:gd name="connsiteY15" fmla="*/ 1353312 h 1641348"/>
              <a:gd name="connsiteX16" fmla="*/ 0 w 2231136"/>
              <a:gd name="connsiteY16" fmla="*/ 1127755 h 1641348"/>
              <a:gd name="connsiteX17" fmla="*/ 0 w 2231136"/>
              <a:gd name="connsiteY17" fmla="*/ 1127760 h 1641348"/>
              <a:gd name="connsiteX18" fmla="*/ 0 w 2231136"/>
              <a:gd name="connsiteY18" fmla="*/ 789432 h 1641348"/>
              <a:gd name="connsiteX19" fmla="*/ 0 w 2231136"/>
              <a:gd name="connsiteY19" fmla="*/ 789432 h 1641348"/>
              <a:gd name="connsiteX20" fmla="*/ 0 w 2231136"/>
              <a:gd name="connsiteY20" fmla="*/ 225557 h 1641348"/>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28212"/>
              <a:gd name="connsiteX1" fmla="*/ 225557 w 2231136"/>
              <a:gd name="connsiteY1" fmla="*/ 0 h 1628212"/>
              <a:gd name="connsiteX2" fmla="*/ 371856 w 2231136"/>
              <a:gd name="connsiteY2" fmla="*/ 0 h 1628212"/>
              <a:gd name="connsiteX3" fmla="*/ 371856 w 2231136"/>
              <a:gd name="connsiteY3" fmla="*/ 0 h 1628212"/>
              <a:gd name="connsiteX4" fmla="*/ 929640 w 2231136"/>
              <a:gd name="connsiteY4" fmla="*/ 0 h 1628212"/>
              <a:gd name="connsiteX5" fmla="*/ 2005579 w 2231136"/>
              <a:gd name="connsiteY5" fmla="*/ 0 h 1628212"/>
              <a:gd name="connsiteX6" fmla="*/ 2231136 w 2231136"/>
              <a:gd name="connsiteY6" fmla="*/ 225557 h 1628212"/>
              <a:gd name="connsiteX7" fmla="*/ 2231136 w 2231136"/>
              <a:gd name="connsiteY7" fmla="*/ 789432 h 1628212"/>
              <a:gd name="connsiteX8" fmla="*/ 2231136 w 2231136"/>
              <a:gd name="connsiteY8" fmla="*/ 789432 h 1628212"/>
              <a:gd name="connsiteX9" fmla="*/ 2231136 w 2231136"/>
              <a:gd name="connsiteY9" fmla="*/ 1127760 h 1628212"/>
              <a:gd name="connsiteX10" fmla="*/ 2231136 w 2231136"/>
              <a:gd name="connsiteY10" fmla="*/ 1127755 h 1628212"/>
              <a:gd name="connsiteX11" fmla="*/ 2005579 w 2231136"/>
              <a:gd name="connsiteY11" fmla="*/ 1353312 h 1628212"/>
              <a:gd name="connsiteX12" fmla="*/ 1487424 w 2231136"/>
              <a:gd name="connsiteY12" fmla="*/ 1289304 h 1628212"/>
              <a:gd name="connsiteX13" fmla="*/ 1025659 w 2231136"/>
              <a:gd name="connsiteY13" fmla="*/ 1586484 h 1628212"/>
              <a:gd name="connsiteX14" fmla="*/ 381000 w 2231136"/>
              <a:gd name="connsiteY14" fmla="*/ 1362456 h 1628212"/>
              <a:gd name="connsiteX15" fmla="*/ 225557 w 2231136"/>
              <a:gd name="connsiteY15" fmla="*/ 1353312 h 1628212"/>
              <a:gd name="connsiteX16" fmla="*/ 0 w 2231136"/>
              <a:gd name="connsiteY16" fmla="*/ 1127755 h 1628212"/>
              <a:gd name="connsiteX17" fmla="*/ 0 w 2231136"/>
              <a:gd name="connsiteY17" fmla="*/ 1127760 h 1628212"/>
              <a:gd name="connsiteX18" fmla="*/ 0 w 2231136"/>
              <a:gd name="connsiteY18" fmla="*/ 789432 h 1628212"/>
              <a:gd name="connsiteX19" fmla="*/ 0 w 2231136"/>
              <a:gd name="connsiteY19" fmla="*/ 789432 h 1628212"/>
              <a:gd name="connsiteX20" fmla="*/ 0 w 2231136"/>
              <a:gd name="connsiteY20" fmla="*/ 225557 h 1628212"/>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381000 w 2231136"/>
              <a:gd name="connsiteY14" fmla="*/ 1362456 h 1635798"/>
              <a:gd name="connsiteX15" fmla="*/ 225557 w 2231136"/>
              <a:gd name="connsiteY15" fmla="*/ 1353312 h 1635798"/>
              <a:gd name="connsiteX16" fmla="*/ 0 w 2231136"/>
              <a:gd name="connsiteY16" fmla="*/ 1127755 h 1635798"/>
              <a:gd name="connsiteX17" fmla="*/ 0 w 2231136"/>
              <a:gd name="connsiteY17" fmla="*/ 1127760 h 1635798"/>
              <a:gd name="connsiteX18" fmla="*/ 0 w 2231136"/>
              <a:gd name="connsiteY18" fmla="*/ 789432 h 1635798"/>
              <a:gd name="connsiteX19" fmla="*/ 0 w 2231136"/>
              <a:gd name="connsiteY19" fmla="*/ 789432 h 1635798"/>
              <a:gd name="connsiteX20" fmla="*/ 0 w 2231136"/>
              <a:gd name="connsiteY20"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59536 w 2231136"/>
              <a:gd name="connsiteY14" fmla="*/ 1463040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786384 w 2231136"/>
              <a:gd name="connsiteY14" fmla="*/ 1426464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60681"/>
              <a:gd name="connsiteX1" fmla="*/ 225557 w 2231136"/>
              <a:gd name="connsiteY1" fmla="*/ 0 h 1660681"/>
              <a:gd name="connsiteX2" fmla="*/ 371856 w 2231136"/>
              <a:gd name="connsiteY2" fmla="*/ 0 h 1660681"/>
              <a:gd name="connsiteX3" fmla="*/ 371856 w 2231136"/>
              <a:gd name="connsiteY3" fmla="*/ 0 h 1660681"/>
              <a:gd name="connsiteX4" fmla="*/ 929640 w 2231136"/>
              <a:gd name="connsiteY4" fmla="*/ 0 h 1660681"/>
              <a:gd name="connsiteX5" fmla="*/ 2005579 w 2231136"/>
              <a:gd name="connsiteY5" fmla="*/ 0 h 1660681"/>
              <a:gd name="connsiteX6" fmla="*/ 2231136 w 2231136"/>
              <a:gd name="connsiteY6" fmla="*/ 225557 h 1660681"/>
              <a:gd name="connsiteX7" fmla="*/ 2231136 w 2231136"/>
              <a:gd name="connsiteY7" fmla="*/ 789432 h 1660681"/>
              <a:gd name="connsiteX8" fmla="*/ 2231136 w 2231136"/>
              <a:gd name="connsiteY8" fmla="*/ 789432 h 1660681"/>
              <a:gd name="connsiteX9" fmla="*/ 2231136 w 2231136"/>
              <a:gd name="connsiteY9" fmla="*/ 1127760 h 1660681"/>
              <a:gd name="connsiteX10" fmla="*/ 2231136 w 2231136"/>
              <a:gd name="connsiteY10" fmla="*/ 1127755 h 1660681"/>
              <a:gd name="connsiteX11" fmla="*/ 2005579 w 2231136"/>
              <a:gd name="connsiteY11" fmla="*/ 1353312 h 1660681"/>
              <a:gd name="connsiteX12" fmla="*/ 1514856 w 2231136"/>
              <a:gd name="connsiteY12" fmla="*/ 1380744 h 1660681"/>
              <a:gd name="connsiteX13" fmla="*/ 1016515 w 2231136"/>
              <a:gd name="connsiteY13" fmla="*/ 1613916 h 1660681"/>
              <a:gd name="connsiteX14" fmla="*/ 786384 w 2231136"/>
              <a:gd name="connsiteY14" fmla="*/ 1426464 h 1660681"/>
              <a:gd name="connsiteX15" fmla="*/ 381000 w 2231136"/>
              <a:gd name="connsiteY15" fmla="*/ 1362456 h 1660681"/>
              <a:gd name="connsiteX16" fmla="*/ 225557 w 2231136"/>
              <a:gd name="connsiteY16" fmla="*/ 1353312 h 1660681"/>
              <a:gd name="connsiteX17" fmla="*/ 0 w 2231136"/>
              <a:gd name="connsiteY17" fmla="*/ 1127755 h 1660681"/>
              <a:gd name="connsiteX18" fmla="*/ 0 w 2231136"/>
              <a:gd name="connsiteY18" fmla="*/ 1127760 h 1660681"/>
              <a:gd name="connsiteX19" fmla="*/ 0 w 2231136"/>
              <a:gd name="connsiteY19" fmla="*/ 789432 h 1660681"/>
              <a:gd name="connsiteX20" fmla="*/ 0 w 2231136"/>
              <a:gd name="connsiteY20" fmla="*/ 789432 h 1660681"/>
              <a:gd name="connsiteX21" fmla="*/ 0 w 2231136"/>
              <a:gd name="connsiteY21" fmla="*/ 225557 h 1660681"/>
              <a:gd name="connsiteX0" fmla="*/ 0 w 2231136"/>
              <a:gd name="connsiteY0" fmla="*/ 225557 h 1677411"/>
              <a:gd name="connsiteX1" fmla="*/ 225557 w 2231136"/>
              <a:gd name="connsiteY1" fmla="*/ 0 h 1677411"/>
              <a:gd name="connsiteX2" fmla="*/ 371856 w 2231136"/>
              <a:gd name="connsiteY2" fmla="*/ 0 h 1677411"/>
              <a:gd name="connsiteX3" fmla="*/ 371856 w 2231136"/>
              <a:gd name="connsiteY3" fmla="*/ 0 h 1677411"/>
              <a:gd name="connsiteX4" fmla="*/ 929640 w 2231136"/>
              <a:gd name="connsiteY4" fmla="*/ 0 h 1677411"/>
              <a:gd name="connsiteX5" fmla="*/ 2005579 w 2231136"/>
              <a:gd name="connsiteY5" fmla="*/ 0 h 1677411"/>
              <a:gd name="connsiteX6" fmla="*/ 2231136 w 2231136"/>
              <a:gd name="connsiteY6" fmla="*/ 225557 h 1677411"/>
              <a:gd name="connsiteX7" fmla="*/ 2231136 w 2231136"/>
              <a:gd name="connsiteY7" fmla="*/ 789432 h 1677411"/>
              <a:gd name="connsiteX8" fmla="*/ 2231136 w 2231136"/>
              <a:gd name="connsiteY8" fmla="*/ 789432 h 1677411"/>
              <a:gd name="connsiteX9" fmla="*/ 2231136 w 2231136"/>
              <a:gd name="connsiteY9" fmla="*/ 1127760 h 1677411"/>
              <a:gd name="connsiteX10" fmla="*/ 2231136 w 2231136"/>
              <a:gd name="connsiteY10" fmla="*/ 1127755 h 1677411"/>
              <a:gd name="connsiteX11" fmla="*/ 2005579 w 2231136"/>
              <a:gd name="connsiteY11" fmla="*/ 1353312 h 1677411"/>
              <a:gd name="connsiteX12" fmla="*/ 1514856 w 2231136"/>
              <a:gd name="connsiteY12" fmla="*/ 1380744 h 1677411"/>
              <a:gd name="connsiteX13" fmla="*/ 1007371 w 2231136"/>
              <a:gd name="connsiteY13" fmla="*/ 1632204 h 1677411"/>
              <a:gd name="connsiteX14" fmla="*/ 786384 w 2231136"/>
              <a:gd name="connsiteY14" fmla="*/ 1426464 h 1677411"/>
              <a:gd name="connsiteX15" fmla="*/ 381000 w 2231136"/>
              <a:gd name="connsiteY15" fmla="*/ 1362456 h 1677411"/>
              <a:gd name="connsiteX16" fmla="*/ 225557 w 2231136"/>
              <a:gd name="connsiteY16" fmla="*/ 1353312 h 1677411"/>
              <a:gd name="connsiteX17" fmla="*/ 0 w 2231136"/>
              <a:gd name="connsiteY17" fmla="*/ 1127755 h 1677411"/>
              <a:gd name="connsiteX18" fmla="*/ 0 w 2231136"/>
              <a:gd name="connsiteY18" fmla="*/ 1127760 h 1677411"/>
              <a:gd name="connsiteX19" fmla="*/ 0 w 2231136"/>
              <a:gd name="connsiteY19" fmla="*/ 789432 h 1677411"/>
              <a:gd name="connsiteX20" fmla="*/ 0 w 2231136"/>
              <a:gd name="connsiteY20" fmla="*/ 789432 h 1677411"/>
              <a:gd name="connsiteX21" fmla="*/ 0 w 2231136"/>
              <a:gd name="connsiteY21" fmla="*/ 225557 h 1677411"/>
              <a:gd name="connsiteX0" fmla="*/ 0 w 2231136"/>
              <a:gd name="connsiteY0" fmla="*/ 225557 h 1680715"/>
              <a:gd name="connsiteX1" fmla="*/ 225557 w 2231136"/>
              <a:gd name="connsiteY1" fmla="*/ 0 h 1680715"/>
              <a:gd name="connsiteX2" fmla="*/ 371856 w 2231136"/>
              <a:gd name="connsiteY2" fmla="*/ 0 h 1680715"/>
              <a:gd name="connsiteX3" fmla="*/ 371856 w 2231136"/>
              <a:gd name="connsiteY3" fmla="*/ 0 h 1680715"/>
              <a:gd name="connsiteX4" fmla="*/ 929640 w 2231136"/>
              <a:gd name="connsiteY4" fmla="*/ 0 h 1680715"/>
              <a:gd name="connsiteX5" fmla="*/ 2005579 w 2231136"/>
              <a:gd name="connsiteY5" fmla="*/ 0 h 1680715"/>
              <a:gd name="connsiteX6" fmla="*/ 2231136 w 2231136"/>
              <a:gd name="connsiteY6" fmla="*/ 225557 h 1680715"/>
              <a:gd name="connsiteX7" fmla="*/ 2231136 w 2231136"/>
              <a:gd name="connsiteY7" fmla="*/ 789432 h 1680715"/>
              <a:gd name="connsiteX8" fmla="*/ 2231136 w 2231136"/>
              <a:gd name="connsiteY8" fmla="*/ 789432 h 1680715"/>
              <a:gd name="connsiteX9" fmla="*/ 2231136 w 2231136"/>
              <a:gd name="connsiteY9" fmla="*/ 1127760 h 1680715"/>
              <a:gd name="connsiteX10" fmla="*/ 2231136 w 2231136"/>
              <a:gd name="connsiteY10" fmla="*/ 1127755 h 1680715"/>
              <a:gd name="connsiteX11" fmla="*/ 2005579 w 2231136"/>
              <a:gd name="connsiteY11" fmla="*/ 1353312 h 1680715"/>
              <a:gd name="connsiteX12" fmla="*/ 1514856 w 2231136"/>
              <a:gd name="connsiteY12" fmla="*/ 1380744 h 1680715"/>
              <a:gd name="connsiteX13" fmla="*/ 1007371 w 2231136"/>
              <a:gd name="connsiteY13" fmla="*/ 1632204 h 1680715"/>
              <a:gd name="connsiteX14" fmla="*/ 786384 w 2231136"/>
              <a:gd name="connsiteY14" fmla="*/ 1426464 h 1680715"/>
              <a:gd name="connsiteX15" fmla="*/ 381000 w 2231136"/>
              <a:gd name="connsiteY15" fmla="*/ 1362456 h 1680715"/>
              <a:gd name="connsiteX16" fmla="*/ 225557 w 2231136"/>
              <a:gd name="connsiteY16" fmla="*/ 1353312 h 1680715"/>
              <a:gd name="connsiteX17" fmla="*/ 0 w 2231136"/>
              <a:gd name="connsiteY17" fmla="*/ 1127755 h 1680715"/>
              <a:gd name="connsiteX18" fmla="*/ 0 w 2231136"/>
              <a:gd name="connsiteY18" fmla="*/ 1127760 h 1680715"/>
              <a:gd name="connsiteX19" fmla="*/ 0 w 2231136"/>
              <a:gd name="connsiteY19" fmla="*/ 789432 h 1680715"/>
              <a:gd name="connsiteX20" fmla="*/ 0 w 2231136"/>
              <a:gd name="connsiteY20" fmla="*/ 789432 h 1680715"/>
              <a:gd name="connsiteX21" fmla="*/ 0 w 2231136"/>
              <a:gd name="connsiteY21" fmla="*/ 225557 h 1680715"/>
              <a:gd name="connsiteX0" fmla="*/ 0 w 2231136"/>
              <a:gd name="connsiteY0" fmla="*/ 225557 h 1639270"/>
              <a:gd name="connsiteX1" fmla="*/ 225557 w 2231136"/>
              <a:gd name="connsiteY1" fmla="*/ 0 h 1639270"/>
              <a:gd name="connsiteX2" fmla="*/ 371856 w 2231136"/>
              <a:gd name="connsiteY2" fmla="*/ 0 h 1639270"/>
              <a:gd name="connsiteX3" fmla="*/ 371856 w 2231136"/>
              <a:gd name="connsiteY3" fmla="*/ 0 h 1639270"/>
              <a:gd name="connsiteX4" fmla="*/ 929640 w 2231136"/>
              <a:gd name="connsiteY4" fmla="*/ 0 h 1639270"/>
              <a:gd name="connsiteX5" fmla="*/ 2005579 w 2231136"/>
              <a:gd name="connsiteY5" fmla="*/ 0 h 1639270"/>
              <a:gd name="connsiteX6" fmla="*/ 2231136 w 2231136"/>
              <a:gd name="connsiteY6" fmla="*/ 225557 h 1639270"/>
              <a:gd name="connsiteX7" fmla="*/ 2231136 w 2231136"/>
              <a:gd name="connsiteY7" fmla="*/ 789432 h 1639270"/>
              <a:gd name="connsiteX8" fmla="*/ 2231136 w 2231136"/>
              <a:gd name="connsiteY8" fmla="*/ 789432 h 1639270"/>
              <a:gd name="connsiteX9" fmla="*/ 2231136 w 2231136"/>
              <a:gd name="connsiteY9" fmla="*/ 1127760 h 1639270"/>
              <a:gd name="connsiteX10" fmla="*/ 2231136 w 2231136"/>
              <a:gd name="connsiteY10" fmla="*/ 1127755 h 1639270"/>
              <a:gd name="connsiteX11" fmla="*/ 2005579 w 2231136"/>
              <a:gd name="connsiteY11" fmla="*/ 1353312 h 1639270"/>
              <a:gd name="connsiteX12" fmla="*/ 1514856 w 2231136"/>
              <a:gd name="connsiteY12" fmla="*/ 1380744 h 1639270"/>
              <a:gd name="connsiteX13" fmla="*/ 1062235 w 2231136"/>
              <a:gd name="connsiteY13" fmla="*/ 1586484 h 1639270"/>
              <a:gd name="connsiteX14" fmla="*/ 786384 w 2231136"/>
              <a:gd name="connsiteY14" fmla="*/ 1426464 h 1639270"/>
              <a:gd name="connsiteX15" fmla="*/ 381000 w 2231136"/>
              <a:gd name="connsiteY15" fmla="*/ 1362456 h 1639270"/>
              <a:gd name="connsiteX16" fmla="*/ 225557 w 2231136"/>
              <a:gd name="connsiteY16" fmla="*/ 1353312 h 1639270"/>
              <a:gd name="connsiteX17" fmla="*/ 0 w 2231136"/>
              <a:gd name="connsiteY17" fmla="*/ 1127755 h 1639270"/>
              <a:gd name="connsiteX18" fmla="*/ 0 w 2231136"/>
              <a:gd name="connsiteY18" fmla="*/ 1127760 h 1639270"/>
              <a:gd name="connsiteX19" fmla="*/ 0 w 2231136"/>
              <a:gd name="connsiteY19" fmla="*/ 789432 h 1639270"/>
              <a:gd name="connsiteX20" fmla="*/ 0 w 2231136"/>
              <a:gd name="connsiteY20" fmla="*/ 789432 h 1639270"/>
              <a:gd name="connsiteX21" fmla="*/ 0 w 2231136"/>
              <a:gd name="connsiteY21" fmla="*/ 225557 h 1639270"/>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bg2">
              <a:lumMod val="75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chemeClr val="accent1">
                    <a:lumMod val="50000"/>
                  </a:schemeClr>
                </a:solidFill>
                <a:effectLst/>
                <a:uLnTx/>
                <a:uFillTx/>
                <a:latin typeface="Century Gothic" panose="020F0302020204030204"/>
                <a:ea typeface="+mn-ea"/>
                <a:cs typeface="+mn-cs"/>
              </a:rPr>
              <a:t>CTF Analyst </a:t>
            </a:r>
            <a:r>
              <a:rPr kumimoji="0" lang="en-US" sz="1600" i="0" u="none" strike="noStrike" kern="1200" cap="none" spc="0" normalizeH="0" baseline="0" noProof="0" dirty="0">
                <a:ln>
                  <a:noFill/>
                </a:ln>
                <a:solidFill>
                  <a:schemeClr val="tx1">
                    <a:lumMod val="85000"/>
                    <a:lumOff val="15000"/>
                  </a:schemeClr>
                </a:solidFill>
                <a:effectLst/>
                <a:uLnTx/>
                <a:uFillTx/>
                <a:latin typeface="Century Gothic" panose="020F0302020204030204"/>
                <a:ea typeface="+mn-ea"/>
                <a:cs typeface="+mn-cs"/>
              </a:rPr>
              <a:t>Approves or Rejects Recert Application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cxnSp>
        <p:nvCxnSpPr>
          <p:cNvPr id="14" name="Straight Arrow Connector 13">
            <a:extLst>
              <a:ext uri="{FF2B5EF4-FFF2-40B4-BE49-F238E27FC236}">
                <a16:creationId xmlns:a16="http://schemas.microsoft.com/office/drawing/2014/main" id="{E6091B59-A6D9-8BA6-7AD5-601B02E65BBF}"/>
              </a:ext>
            </a:extLst>
          </p:cNvPr>
          <p:cNvCxnSpPr>
            <a:cxnSpLocks/>
          </p:cNvCxnSpPr>
          <p:nvPr/>
        </p:nvCxnSpPr>
        <p:spPr>
          <a:xfrm>
            <a:off x="1185101" y="3914775"/>
            <a:ext cx="9721024" cy="0"/>
          </a:xfrm>
          <a:prstGeom prst="straightConnector1">
            <a:avLst/>
          </a:prstGeom>
          <a:ln w="412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4BE8FC0-DF17-F2F3-20C4-9BA4A6BD6455}"/>
              </a:ext>
            </a:extLst>
          </p:cNvPr>
          <p:cNvSpPr/>
          <p:nvPr/>
        </p:nvSpPr>
        <p:spPr>
          <a:xfrm>
            <a:off x="1999012"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2" name="Oval 21">
            <a:extLst>
              <a:ext uri="{FF2B5EF4-FFF2-40B4-BE49-F238E27FC236}">
                <a16:creationId xmlns:a16="http://schemas.microsoft.com/office/drawing/2014/main" id="{C2C4B76B-3CEA-261E-16CE-48AC4B9E890C}"/>
              </a:ext>
            </a:extLst>
          </p:cNvPr>
          <p:cNvSpPr/>
          <p:nvPr/>
        </p:nvSpPr>
        <p:spPr>
          <a:xfrm>
            <a:off x="4462696"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4" name="Oval 23">
            <a:extLst>
              <a:ext uri="{FF2B5EF4-FFF2-40B4-BE49-F238E27FC236}">
                <a16:creationId xmlns:a16="http://schemas.microsoft.com/office/drawing/2014/main" id="{17DC79C0-2C3B-2C1C-6B4D-30580B1D50E6}"/>
              </a:ext>
            </a:extLst>
          </p:cNvPr>
          <p:cNvSpPr/>
          <p:nvPr/>
        </p:nvSpPr>
        <p:spPr>
          <a:xfrm>
            <a:off x="9709499"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5" name="TextBox 24">
            <a:extLst>
              <a:ext uri="{FF2B5EF4-FFF2-40B4-BE49-F238E27FC236}">
                <a16:creationId xmlns:a16="http://schemas.microsoft.com/office/drawing/2014/main" id="{7F37912E-7ED9-573F-01DF-A3EDEAD82E58}"/>
              </a:ext>
            </a:extLst>
          </p:cNvPr>
          <p:cNvSpPr txBox="1"/>
          <p:nvPr/>
        </p:nvSpPr>
        <p:spPr>
          <a:xfrm>
            <a:off x="1021179" y="4152898"/>
            <a:ext cx="211958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chemeClr val="accent1">
                    <a:lumMod val="50000"/>
                  </a:schemeClr>
                </a:solidFill>
                <a:effectLst/>
                <a:uLnTx/>
                <a:uFillTx/>
                <a:latin typeface="Century Gothic" panose="020F0302020204030204"/>
                <a:ea typeface="+mn-ea"/>
                <a:cs typeface="+mn-cs"/>
              </a:rPr>
              <a:t>Recert Applicant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rPr>
              <a:t>Submits Recert Application in eCAP</a:t>
            </a:r>
          </a:p>
        </p:txBody>
      </p:sp>
      <p:sp>
        <p:nvSpPr>
          <p:cNvPr id="27" name="TextBox 26">
            <a:extLst>
              <a:ext uri="{FF2B5EF4-FFF2-40B4-BE49-F238E27FC236}">
                <a16:creationId xmlns:a16="http://schemas.microsoft.com/office/drawing/2014/main" id="{9F5A5E3D-187B-F5C1-60BF-132A60F23B7D}"/>
              </a:ext>
            </a:extLst>
          </p:cNvPr>
          <p:cNvSpPr txBox="1"/>
          <p:nvPr/>
        </p:nvSpPr>
        <p:spPr>
          <a:xfrm>
            <a:off x="3470787" y="4152898"/>
            <a:ext cx="211958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chemeClr val="accent1">
                    <a:lumMod val="50000"/>
                  </a:schemeClr>
                </a:solidFill>
                <a:effectLst/>
                <a:uLnTx/>
                <a:uFillTx/>
                <a:latin typeface="Century Gothic" panose="020F0302020204030204"/>
                <a:ea typeface="+mn-ea"/>
                <a:cs typeface="+mn-cs"/>
              </a:rPr>
              <a:t>Recert Applicant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rPr>
              <a:t>Awaits During Review Process</a:t>
            </a:r>
          </a:p>
        </p:txBody>
      </p:sp>
      <p:sp>
        <p:nvSpPr>
          <p:cNvPr id="28" name="TextBox 27">
            <a:extLst>
              <a:ext uri="{FF2B5EF4-FFF2-40B4-BE49-F238E27FC236}">
                <a16:creationId xmlns:a16="http://schemas.microsoft.com/office/drawing/2014/main" id="{7411AAE4-9256-7D12-43C7-DA19C585B514}"/>
              </a:ext>
            </a:extLst>
          </p:cNvPr>
          <p:cNvSpPr txBox="1"/>
          <p:nvPr/>
        </p:nvSpPr>
        <p:spPr>
          <a:xfrm>
            <a:off x="5814681" y="4152898"/>
            <a:ext cx="264613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chemeClr val="accent1">
                    <a:lumMod val="50000"/>
                  </a:schemeClr>
                </a:solidFill>
                <a:effectLst/>
                <a:uLnTx/>
                <a:uFillTx/>
                <a:latin typeface="Century Gothic" panose="020F0302020204030204"/>
                <a:ea typeface="+mn-ea"/>
                <a:cs typeface="+mn-cs"/>
              </a:rPr>
              <a:t>Recert Applicant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rPr>
              <a:t>Receives Deficiency Notices and Re-submits Recert Application</a:t>
            </a:r>
          </a:p>
        </p:txBody>
      </p:sp>
      <p:sp>
        <p:nvSpPr>
          <p:cNvPr id="29" name="TextBox 28">
            <a:extLst>
              <a:ext uri="{FF2B5EF4-FFF2-40B4-BE49-F238E27FC236}">
                <a16:creationId xmlns:a16="http://schemas.microsoft.com/office/drawing/2014/main" id="{62E31CBC-EEEE-DFAF-F118-C1F21BA536A1}"/>
              </a:ext>
            </a:extLst>
          </p:cNvPr>
          <p:cNvSpPr txBox="1"/>
          <p:nvPr/>
        </p:nvSpPr>
        <p:spPr>
          <a:xfrm>
            <a:off x="8524685" y="4182612"/>
            <a:ext cx="264613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dirty="0">
                <a:solidFill>
                  <a:schemeClr val="accent1">
                    <a:lumMod val="50000"/>
                  </a:schemeClr>
                </a:solidFill>
                <a:latin typeface="Century Gothic" panose="020F0302020204030204"/>
              </a:rPr>
              <a:t>Recert </a:t>
            </a:r>
            <a:r>
              <a:rPr kumimoji="0" lang="en-US" b="1" i="0" u="sng" strike="noStrike" kern="1200" cap="none" spc="0" normalizeH="0" baseline="0" noProof="0" dirty="0">
                <a:ln>
                  <a:noFill/>
                </a:ln>
                <a:solidFill>
                  <a:schemeClr val="accent1">
                    <a:lumMod val="50000"/>
                  </a:schemeClr>
                </a:solidFill>
                <a:effectLst/>
                <a:uLnTx/>
                <a:uFillTx/>
                <a:latin typeface="Century Gothic" panose="020F0302020204030204"/>
                <a:ea typeface="+mn-ea"/>
                <a:cs typeface="+mn-cs"/>
              </a:rPr>
              <a:t>Applicant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rPr>
              <a:t>Receives Notification of Approved or Rejected Recert Application</a:t>
            </a:r>
          </a:p>
        </p:txBody>
      </p:sp>
      <p:sp>
        <p:nvSpPr>
          <p:cNvPr id="3" name="Diamond 2">
            <a:extLst>
              <a:ext uri="{FF2B5EF4-FFF2-40B4-BE49-F238E27FC236}">
                <a16:creationId xmlns:a16="http://schemas.microsoft.com/office/drawing/2014/main" id="{CE8BEE18-C1EC-7EA1-1878-4C22FD5AC59A}"/>
              </a:ext>
            </a:extLst>
          </p:cNvPr>
          <p:cNvSpPr/>
          <p:nvPr/>
        </p:nvSpPr>
        <p:spPr>
          <a:xfrm>
            <a:off x="1825447" y="3731418"/>
            <a:ext cx="425040" cy="366713"/>
          </a:xfrm>
          <a:prstGeom prst="diamond">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a:extLst>
              <a:ext uri="{FF2B5EF4-FFF2-40B4-BE49-F238E27FC236}">
                <a16:creationId xmlns:a16="http://schemas.microsoft.com/office/drawing/2014/main" id="{798E23B5-1D2F-4082-3B53-E88E97BE5368}"/>
              </a:ext>
            </a:extLst>
          </p:cNvPr>
          <p:cNvSpPr/>
          <p:nvPr/>
        </p:nvSpPr>
        <p:spPr>
          <a:xfrm>
            <a:off x="4328087" y="3711301"/>
            <a:ext cx="425040" cy="366713"/>
          </a:xfrm>
          <a:prstGeom prst="diamond">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extLst>
              <a:ext uri="{FF2B5EF4-FFF2-40B4-BE49-F238E27FC236}">
                <a16:creationId xmlns:a16="http://schemas.microsoft.com/office/drawing/2014/main" id="{7B146859-E267-B006-1CF1-D5BE9378BBB7}"/>
              </a:ext>
            </a:extLst>
          </p:cNvPr>
          <p:cNvSpPr/>
          <p:nvPr/>
        </p:nvSpPr>
        <p:spPr>
          <a:xfrm>
            <a:off x="6759400" y="3711301"/>
            <a:ext cx="425040" cy="366713"/>
          </a:xfrm>
          <a:prstGeom prst="diamond">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CF89F110-EEEA-B6B5-B869-C435784CB7E7}"/>
              </a:ext>
            </a:extLst>
          </p:cNvPr>
          <p:cNvSpPr/>
          <p:nvPr/>
        </p:nvSpPr>
        <p:spPr>
          <a:xfrm>
            <a:off x="9540246" y="3720807"/>
            <a:ext cx="425040" cy="366713"/>
          </a:xfrm>
          <a:prstGeom prst="diamond">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36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r>
              <a:rPr lang="en-US" sz="3600" dirty="0"/>
              <a:t>CTF- Claims Process</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24</a:t>
            </a:fld>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2000936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DC601A-D66C-1D50-858E-E2CA6C5CAAEE}"/>
              </a:ext>
            </a:extLst>
          </p:cNvPr>
          <p:cNvSpPr>
            <a:spLocks noGrp="1"/>
          </p:cNvSpPr>
          <p:nvPr>
            <p:ph type="title"/>
          </p:nvPr>
        </p:nvSpPr>
        <p:spPr>
          <a:xfrm>
            <a:off x="635000" y="640823"/>
            <a:ext cx="3418659" cy="5583148"/>
          </a:xfrm>
        </p:spPr>
        <p:txBody>
          <a:bodyPr anchor="ctr">
            <a:normAutofit/>
          </a:bodyPr>
          <a:lstStyle/>
          <a:p>
            <a:r>
              <a:rPr lang="en-US" sz="3800"/>
              <a:t>Types of Services Eligible for CTF Reimbursement </a:t>
            </a:r>
          </a:p>
        </p:txBody>
      </p:sp>
      <p:sp>
        <p:nvSpPr>
          <p:cNvPr id="3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37729CA-A5A5-42A5-DF93-BB63638AAD18}"/>
              </a:ext>
            </a:extLst>
          </p:cNvPr>
          <p:cNvSpPr>
            <a:spLocks noGrp="1"/>
          </p:cNvSpPr>
          <p:nvPr>
            <p:ph type="sldNum" sz="quarter" idx="12"/>
          </p:nvPr>
        </p:nvSpPr>
        <p:spPr>
          <a:xfrm>
            <a:off x="8610600" y="6356350"/>
            <a:ext cx="2743200" cy="365125"/>
          </a:xfrm>
        </p:spPr>
        <p:txBody>
          <a:bodyPr>
            <a:normAutofit/>
          </a:bodyPr>
          <a:lstStyle/>
          <a:p>
            <a:pPr>
              <a:spcAft>
                <a:spcPts val="600"/>
              </a:spcAft>
            </a:pPr>
            <a:fld id="{1C4126A1-9282-4A82-AC02-A59AF4A969C8}" type="slidenum">
              <a:rPr lang="en-US"/>
              <a:pPr>
                <a:spcAft>
                  <a:spcPts val="600"/>
                </a:spcAft>
              </a:pPr>
              <a:t>25</a:t>
            </a:fld>
            <a:endParaRPr lang="en-US"/>
          </a:p>
        </p:txBody>
      </p:sp>
      <p:graphicFrame>
        <p:nvGraphicFramePr>
          <p:cNvPr id="24" name="Content Placeholder 2">
            <a:extLst>
              <a:ext uri="{FF2B5EF4-FFF2-40B4-BE49-F238E27FC236}">
                <a16:creationId xmlns:a16="http://schemas.microsoft.com/office/drawing/2014/main" id="{93903327-F5D0-C200-8B17-1F2D0AA509A4}"/>
              </a:ext>
            </a:extLst>
          </p:cNvPr>
          <p:cNvGraphicFramePr>
            <a:graphicFrameLocks noGrp="1"/>
          </p:cNvGraphicFramePr>
          <p:nvPr>
            <p:ph idx="1"/>
            <p:extLst>
              <p:ext uri="{D42A27DB-BD31-4B8C-83A1-F6EECF244321}">
                <p14:modId xmlns:p14="http://schemas.microsoft.com/office/powerpoint/2010/main" val="53502538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2337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DEC8EC-6B03-8F0D-7DC7-A4B2D50DF35E}"/>
              </a:ext>
            </a:extLst>
          </p:cNvPr>
          <p:cNvSpPr>
            <a:spLocks noGrp="1"/>
          </p:cNvSpPr>
          <p:nvPr>
            <p:ph type="title"/>
          </p:nvPr>
        </p:nvSpPr>
        <p:spPr>
          <a:xfrm>
            <a:off x="635000" y="640823"/>
            <a:ext cx="3418659" cy="5583148"/>
          </a:xfrm>
        </p:spPr>
        <p:txBody>
          <a:bodyPr anchor="ctr">
            <a:normAutofit/>
          </a:bodyPr>
          <a:lstStyle/>
          <a:p>
            <a:r>
              <a:rPr lang="en-US" sz="3000"/>
              <a:t>Telecommunications Services Eligible (Cont.)</a:t>
            </a:r>
            <a:br>
              <a:rPr lang="en-US" sz="3000"/>
            </a:br>
            <a:endParaRPr lang="en-US" sz="3000"/>
          </a:p>
        </p:txBody>
      </p:sp>
      <p:sp>
        <p:nvSpPr>
          <p:cNvPr id="3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8479164-71E2-89E3-B5CC-65AA8347505A}"/>
              </a:ext>
            </a:extLst>
          </p:cNvPr>
          <p:cNvSpPr>
            <a:spLocks noGrp="1"/>
          </p:cNvSpPr>
          <p:nvPr>
            <p:ph type="ftr" sz="quarter" idx="11"/>
          </p:nvPr>
        </p:nvSpPr>
        <p:spPr>
          <a:xfrm>
            <a:off x="3071204" y="5973098"/>
            <a:ext cx="8282596" cy="748378"/>
          </a:xfrm>
        </p:spPr>
        <p:txBody>
          <a:bodyPr>
            <a:normAutofit fontScale="55000" lnSpcReduction="20000"/>
          </a:bodyPr>
          <a:lstStyle/>
          <a:p>
            <a:pPr>
              <a:lnSpc>
                <a:spcPct val="90000"/>
              </a:lnSpc>
              <a:spcAft>
                <a:spcPts val="600"/>
              </a:spcAft>
            </a:pPr>
            <a:r>
              <a:rPr lang="en-US" sz="300" dirty="0"/>
              <a:t>*</a:t>
            </a:r>
            <a:r>
              <a:rPr lang="en-US" sz="1500" dirty="0"/>
              <a:t>Restrictions on Mobile Broadband Services: Mobile Broadband Services may be eligible for certain participants. In these instances, the participant’s Approval Letter must explicitly state that the participant is eligible to receive discounts on Mobile Broadband Services. If the participant’s Approval Letter includes restrictions on the eligibility of Mobile Broadband Services (for example, restrictions on the number of lines or on the types of eligible services), the service provider can only apply the CTF discount in accordance with those restrictions.</a:t>
            </a:r>
          </a:p>
          <a:p>
            <a:pPr>
              <a:lnSpc>
                <a:spcPct val="90000"/>
              </a:lnSpc>
              <a:spcAft>
                <a:spcPts val="600"/>
              </a:spcAft>
            </a:pPr>
            <a:r>
              <a:rPr lang="en-US" sz="1500" dirty="0"/>
              <a:t>¹ Wide Area Network connections that form a data network between multiple participants are eligible for the CTF discount. Local Area Network, Managed Internal Broadband Services, and other connections that from a data network for a single participant service address or campus are not eligible for the CTF discount.</a:t>
            </a:r>
          </a:p>
        </p:txBody>
      </p:sp>
      <p:sp>
        <p:nvSpPr>
          <p:cNvPr id="5" name="Slide Number Placeholder 4">
            <a:extLst>
              <a:ext uri="{FF2B5EF4-FFF2-40B4-BE49-F238E27FC236}">
                <a16:creationId xmlns:a16="http://schemas.microsoft.com/office/drawing/2014/main" id="{2EED1AB2-3E57-244B-E396-235AACF784C4}"/>
              </a:ext>
            </a:extLst>
          </p:cNvPr>
          <p:cNvSpPr>
            <a:spLocks noGrp="1"/>
          </p:cNvSpPr>
          <p:nvPr>
            <p:ph type="sldNum" sz="quarter" idx="12"/>
          </p:nvPr>
        </p:nvSpPr>
        <p:spPr>
          <a:xfrm>
            <a:off x="8610600" y="6356350"/>
            <a:ext cx="2743200" cy="365125"/>
          </a:xfrm>
        </p:spPr>
        <p:txBody>
          <a:bodyPr>
            <a:normAutofit/>
          </a:bodyPr>
          <a:lstStyle/>
          <a:p>
            <a:pPr>
              <a:spcAft>
                <a:spcPts val="600"/>
              </a:spcAft>
            </a:pPr>
            <a:fld id="{1C4126A1-9282-4A82-AC02-A59AF4A969C8}" type="slidenum">
              <a:rPr lang="en-US"/>
              <a:pPr>
                <a:spcAft>
                  <a:spcPts val="600"/>
                </a:spcAft>
              </a:pPr>
              <a:t>26</a:t>
            </a:fld>
            <a:endParaRPr lang="en-US" dirty="0"/>
          </a:p>
        </p:txBody>
      </p:sp>
      <p:graphicFrame>
        <p:nvGraphicFramePr>
          <p:cNvPr id="26" name="Content Placeholder 5">
            <a:extLst>
              <a:ext uri="{FF2B5EF4-FFF2-40B4-BE49-F238E27FC236}">
                <a16:creationId xmlns:a16="http://schemas.microsoft.com/office/drawing/2014/main" id="{1D9B1C94-EC2A-C910-28D9-A903C01B9060}"/>
              </a:ext>
            </a:extLst>
          </p:cNvPr>
          <p:cNvGraphicFramePr>
            <a:graphicFrameLocks noGrp="1"/>
          </p:cNvGraphicFramePr>
          <p:nvPr>
            <p:ph idx="1"/>
            <p:extLst>
              <p:ext uri="{D42A27DB-BD31-4B8C-83A1-F6EECF244321}">
                <p14:modId xmlns:p14="http://schemas.microsoft.com/office/powerpoint/2010/main" val="424767343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8781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39C83B4-CCB6-412E-B7FF-BA0CF31B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BA989C-D286-48D4-B3F1-84F3CBF0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10A6F86-8D0C-3A23-269B-A591F44BEBFB}"/>
              </a:ext>
            </a:extLst>
          </p:cNvPr>
          <p:cNvSpPr>
            <a:spLocks noGrp="1"/>
          </p:cNvSpPr>
          <p:nvPr>
            <p:ph type="title"/>
          </p:nvPr>
        </p:nvSpPr>
        <p:spPr>
          <a:xfrm>
            <a:off x="804672" y="1541007"/>
            <a:ext cx="3401568" cy="3775985"/>
          </a:xfrm>
        </p:spPr>
        <p:txBody>
          <a:bodyPr>
            <a:normAutofit/>
          </a:bodyPr>
          <a:lstStyle/>
          <a:p>
            <a:r>
              <a:rPr lang="en-US" sz="4000">
                <a:solidFill>
                  <a:schemeClr val="tx2"/>
                </a:solidFill>
              </a:rPr>
              <a:t>Documentation requirements for filing claims</a:t>
            </a:r>
          </a:p>
        </p:txBody>
      </p:sp>
      <p:grpSp>
        <p:nvGrpSpPr>
          <p:cNvPr id="25" name="Group 24">
            <a:extLst>
              <a:ext uri="{FF2B5EF4-FFF2-40B4-BE49-F238E27FC236}">
                <a16:creationId xmlns:a16="http://schemas.microsoft.com/office/drawing/2014/main" id="{98925B56-689F-4DFB-8FD0-9BB9D8DE8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179493" cy="2385844"/>
            <a:chOff x="-305" y="-1"/>
            <a:chExt cx="3832880" cy="2876136"/>
          </a:xfrm>
        </p:grpSpPr>
        <p:sp>
          <p:nvSpPr>
            <p:cNvPr id="26" name="Freeform: Shape 25">
              <a:extLst>
                <a:ext uri="{FF2B5EF4-FFF2-40B4-BE49-F238E27FC236}">
                  <a16:creationId xmlns:a16="http://schemas.microsoft.com/office/drawing/2014/main" id="{B9233DCD-C902-4E2F-ABB5-F2498FBB5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25B7C80-EAF5-443A-8461-946150B5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8CD3602-8169-45DE-B122-457CF0F10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73D416A-6D94-4560-9975-67C1FD20E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5BD0C14B-B8B9-436C-D930-C6F790DB04FD}"/>
              </a:ext>
            </a:extLst>
          </p:cNvPr>
          <p:cNvSpPr>
            <a:spLocks noGrp="1"/>
          </p:cNvSpPr>
          <p:nvPr>
            <p:ph type="sldNum" sz="quarter" idx="12"/>
          </p:nvPr>
        </p:nvSpPr>
        <p:spPr>
          <a:xfrm>
            <a:off x="8610600" y="6356350"/>
            <a:ext cx="2743200" cy="365125"/>
          </a:xfrm>
        </p:spPr>
        <p:txBody>
          <a:bodyPr>
            <a:normAutofit/>
          </a:bodyPr>
          <a:lstStyle/>
          <a:p>
            <a:pPr>
              <a:spcAft>
                <a:spcPts val="600"/>
              </a:spcAft>
            </a:pPr>
            <a:fld id="{1C4126A1-9282-4A82-AC02-A59AF4A969C8}" type="slidenum">
              <a:rPr lang="en-US" smtClean="0"/>
              <a:pPr>
                <a:spcAft>
                  <a:spcPts val="600"/>
                </a:spcAft>
              </a:pPr>
              <a:t>27</a:t>
            </a:fld>
            <a:endParaRPr lang="en-US"/>
          </a:p>
        </p:txBody>
      </p:sp>
      <p:grpSp>
        <p:nvGrpSpPr>
          <p:cNvPr id="31" name="Group 30">
            <a:extLst>
              <a:ext uri="{FF2B5EF4-FFF2-40B4-BE49-F238E27FC236}">
                <a16:creationId xmlns:a16="http://schemas.microsoft.com/office/drawing/2014/main" id="{A7EE5FDC-1EEC-4871-BD9E-EF321D5F8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53321" y="4487852"/>
            <a:ext cx="2747353" cy="2375262"/>
            <a:chOff x="-305" y="-4155"/>
            <a:chExt cx="2514948" cy="2174333"/>
          </a:xfrm>
        </p:grpSpPr>
        <p:sp>
          <p:nvSpPr>
            <p:cNvPr id="32" name="Freeform: Shape 31">
              <a:extLst>
                <a:ext uri="{FF2B5EF4-FFF2-40B4-BE49-F238E27FC236}">
                  <a16:creationId xmlns:a16="http://schemas.microsoft.com/office/drawing/2014/main" id="{6DE1D26D-7254-43D9-9405-A77E66782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58F69F4-6E29-4950-A92E-ADD768EC8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A0AEE0D-D2B5-4616-8383-D61A58F06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2EA69949-F890-4A2C-84CB-7F0EAF6BD2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7" name="Content Placeholder 2">
            <a:extLst>
              <a:ext uri="{FF2B5EF4-FFF2-40B4-BE49-F238E27FC236}">
                <a16:creationId xmlns:a16="http://schemas.microsoft.com/office/drawing/2014/main" id="{48D6530A-7074-9840-54C3-85941158032C}"/>
              </a:ext>
            </a:extLst>
          </p:cNvPr>
          <p:cNvGraphicFramePr>
            <a:graphicFrameLocks noGrp="1"/>
          </p:cNvGraphicFramePr>
          <p:nvPr>
            <p:ph idx="1"/>
            <p:extLst>
              <p:ext uri="{D42A27DB-BD31-4B8C-83A1-F6EECF244321}">
                <p14:modId xmlns:p14="http://schemas.microsoft.com/office/powerpoint/2010/main" val="783067005"/>
              </p:ext>
            </p:extLst>
          </p:nvPr>
        </p:nvGraphicFramePr>
        <p:xfrm>
          <a:off x="5641614" y="955653"/>
          <a:ext cx="5747085"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2310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6F86-8D0C-3A23-269B-A591F44BEBFB}"/>
              </a:ext>
            </a:extLst>
          </p:cNvPr>
          <p:cNvSpPr>
            <a:spLocks noGrp="1"/>
          </p:cNvSpPr>
          <p:nvPr>
            <p:ph type="title"/>
          </p:nvPr>
        </p:nvSpPr>
        <p:spPr>
          <a:xfrm>
            <a:off x="609600" y="365125"/>
            <a:ext cx="10515600" cy="649859"/>
          </a:xfrm>
        </p:spPr>
        <p:txBody>
          <a:bodyPr anchor="b">
            <a:normAutofit fontScale="90000"/>
          </a:bodyPr>
          <a:lstStyle/>
          <a:p>
            <a:pPr algn="ctr"/>
            <a:r>
              <a:rPr lang="en-US" dirty="0"/>
              <a:t>Submission process for claims</a:t>
            </a:r>
          </a:p>
        </p:txBody>
      </p:sp>
      <p:pic>
        <p:nvPicPr>
          <p:cNvPr id="5" name="Content Placeholder 4">
            <a:extLst>
              <a:ext uri="{FF2B5EF4-FFF2-40B4-BE49-F238E27FC236}">
                <a16:creationId xmlns:a16="http://schemas.microsoft.com/office/drawing/2014/main" id="{E432BA93-707F-599C-03C4-7E0F692CC9DE}"/>
              </a:ext>
            </a:extLst>
          </p:cNvPr>
          <p:cNvPicPr>
            <a:picLocks noGrp="1" noChangeAspect="1"/>
          </p:cNvPicPr>
          <p:nvPr>
            <p:ph sz="half" idx="2"/>
          </p:nvPr>
        </p:nvPicPr>
        <p:blipFill rotWithShape="1">
          <a:blip r:embed="rId2"/>
          <a:srcRect t="6356"/>
          <a:stretch/>
        </p:blipFill>
        <p:spPr>
          <a:xfrm>
            <a:off x="2275078" y="1014984"/>
            <a:ext cx="7641844" cy="5259761"/>
          </a:xfrm>
          <a:prstGeom prst="rect">
            <a:avLst/>
          </a:prstGeom>
          <a:noFill/>
        </p:spPr>
      </p:pic>
      <p:sp>
        <p:nvSpPr>
          <p:cNvPr id="4" name="Slide Number Placeholder 3">
            <a:extLst>
              <a:ext uri="{FF2B5EF4-FFF2-40B4-BE49-F238E27FC236}">
                <a16:creationId xmlns:a16="http://schemas.microsoft.com/office/drawing/2014/main" id="{5BD0C14B-B8B9-436C-D930-C6F790DB04FD}"/>
              </a:ext>
            </a:extLst>
          </p:cNvPr>
          <p:cNvSpPr>
            <a:spLocks noGrp="1"/>
          </p:cNvSpPr>
          <p:nvPr>
            <p:ph type="sldNum" sz="quarter" idx="12"/>
          </p:nvPr>
        </p:nvSpPr>
        <p:spPr/>
        <p:txBody>
          <a:bodyPr anchor="t">
            <a:normAutofit/>
          </a:bodyPr>
          <a:lstStyle/>
          <a:p>
            <a:pPr>
              <a:spcAft>
                <a:spcPts val="600"/>
              </a:spcAft>
            </a:pPr>
            <a:fld id="{1C4126A1-9282-4A82-AC02-A59AF4A969C8}" type="slidenum">
              <a:rPr lang="en-US" smtClean="0"/>
              <a:pPr>
                <a:spcAft>
                  <a:spcPts val="600"/>
                </a:spcAft>
              </a:pPr>
              <a:t>28</a:t>
            </a:fld>
            <a:endParaRPr lang="en-US"/>
          </a:p>
        </p:txBody>
      </p:sp>
    </p:spTree>
    <p:extLst>
      <p:ext uri="{BB962C8B-B14F-4D97-AF65-F5344CB8AC3E}">
        <p14:creationId xmlns:p14="http://schemas.microsoft.com/office/powerpoint/2010/main" val="507571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476DA7-E645-E6ED-7DE5-81B22B2B1C29}"/>
              </a:ext>
            </a:extLst>
          </p:cNvPr>
          <p:cNvSpPr>
            <a:spLocks noGrp="1"/>
          </p:cNvSpPr>
          <p:nvPr>
            <p:ph type="title"/>
          </p:nvPr>
        </p:nvSpPr>
        <p:spPr>
          <a:xfrm>
            <a:off x="489527" y="457200"/>
            <a:ext cx="3932237" cy="1458686"/>
          </a:xfrm>
        </p:spPr>
        <p:txBody>
          <a:bodyPr anchor="b">
            <a:normAutofit/>
          </a:bodyPr>
          <a:lstStyle/>
          <a:p>
            <a:r>
              <a:rPr lang="en-US" sz="2800" dirty="0"/>
              <a:t>List of submitted and in-process claims</a:t>
            </a:r>
          </a:p>
        </p:txBody>
      </p:sp>
      <p:sp>
        <p:nvSpPr>
          <p:cNvPr id="14" name="Text Placeholder 3">
            <a:extLst>
              <a:ext uri="{FF2B5EF4-FFF2-40B4-BE49-F238E27FC236}">
                <a16:creationId xmlns:a16="http://schemas.microsoft.com/office/drawing/2014/main" id="{3A203A2F-5A3F-1285-7D29-8D07369697A9}"/>
              </a:ext>
            </a:extLst>
          </p:cNvPr>
          <p:cNvSpPr>
            <a:spLocks noGrp="1"/>
          </p:cNvSpPr>
          <p:nvPr>
            <p:ph type="body" sz="half" idx="2"/>
          </p:nvPr>
        </p:nvSpPr>
        <p:spPr>
          <a:xfrm>
            <a:off x="489528" y="2087880"/>
            <a:ext cx="3932237" cy="3811588"/>
          </a:xfrm>
        </p:spPr>
        <p:txBody>
          <a:bodyPr/>
          <a:lstStyle/>
          <a:p>
            <a:pPr marL="285750" indent="-285750">
              <a:buFont typeface="Wingdings" panose="05000000000000000000" pitchFamily="2" charset="2"/>
              <a:buChar char="v"/>
            </a:pPr>
            <a:r>
              <a:rPr lang="en-US" sz="1800" dirty="0"/>
              <a:t>Each claim is assigned a claim number</a:t>
            </a:r>
          </a:p>
          <a:p>
            <a:pPr marL="285750" indent="-285750">
              <a:buFont typeface="Wingdings" panose="05000000000000000000" pitchFamily="2" charset="2"/>
              <a:buChar char="v"/>
            </a:pPr>
            <a:endParaRPr lang="en-US" sz="1800" dirty="0"/>
          </a:p>
          <a:p>
            <a:pPr marL="285750" indent="-285750">
              <a:buFont typeface="Wingdings" panose="05000000000000000000" pitchFamily="2" charset="2"/>
              <a:buChar char="v"/>
            </a:pPr>
            <a:r>
              <a:rPr lang="en-US" sz="1800" dirty="0"/>
              <a:t>“My Claims” queue will show all claims in various modes such as “approved, rejected, pending information, draft”</a:t>
            </a:r>
          </a:p>
          <a:p>
            <a:endParaRPr lang="en-US" sz="1800" dirty="0"/>
          </a:p>
          <a:p>
            <a:pPr marL="285750" indent="-285750">
              <a:buFont typeface="Wingdings" panose="05000000000000000000" pitchFamily="2" charset="2"/>
              <a:buChar char="v"/>
            </a:pPr>
            <a:r>
              <a:rPr lang="en-US" sz="1800" dirty="0"/>
              <a:t>To begin a new claim, service provider will click “File a Claim” button. </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vert="horz" lIns="0" tIns="0" rIns="0" bIns="0" rtlCol="0" anchor="t" anchorCtr="0">
            <a:normAutofit/>
          </a:bodyPr>
          <a:lstStyle/>
          <a:p>
            <a:pPr>
              <a:spcAft>
                <a:spcPts val="600"/>
              </a:spcAft>
            </a:pPr>
            <a:fld id="{1C4126A1-9282-4A82-AC02-A59AF4A969C8}" type="slidenum">
              <a:rPr lang="en-US" smtClean="0"/>
              <a:pPr>
                <a:spcAft>
                  <a:spcPts val="600"/>
                </a:spcAft>
              </a:pPr>
              <a:t>29</a:t>
            </a:fld>
            <a:endParaRPr lang="en-US"/>
          </a:p>
        </p:txBody>
      </p:sp>
      <p:pic>
        <p:nvPicPr>
          <p:cNvPr id="5" name="Picture 4">
            <a:extLst>
              <a:ext uri="{FF2B5EF4-FFF2-40B4-BE49-F238E27FC236}">
                <a16:creationId xmlns:a16="http://schemas.microsoft.com/office/drawing/2014/main" id="{EC0C8ACA-6C0B-DF1C-867A-4558347DADA4}"/>
              </a:ext>
            </a:extLst>
          </p:cNvPr>
          <p:cNvPicPr>
            <a:picLocks noChangeAspect="1"/>
          </p:cNvPicPr>
          <p:nvPr/>
        </p:nvPicPr>
        <p:blipFill>
          <a:blip r:embed="rId2"/>
          <a:stretch>
            <a:fillRect/>
          </a:stretch>
        </p:blipFill>
        <p:spPr>
          <a:xfrm>
            <a:off x="4660560" y="1186543"/>
            <a:ext cx="6419273" cy="2807131"/>
          </a:xfrm>
          <a:prstGeom prst="rect">
            <a:avLst/>
          </a:prstGeom>
        </p:spPr>
      </p:pic>
      <p:pic>
        <p:nvPicPr>
          <p:cNvPr id="8" name="Picture 7">
            <a:extLst>
              <a:ext uri="{FF2B5EF4-FFF2-40B4-BE49-F238E27FC236}">
                <a16:creationId xmlns:a16="http://schemas.microsoft.com/office/drawing/2014/main" id="{D406FF4A-9742-BE9B-A75F-D8B436BE7559}"/>
              </a:ext>
            </a:extLst>
          </p:cNvPr>
          <p:cNvPicPr>
            <a:picLocks noChangeAspect="1"/>
          </p:cNvPicPr>
          <p:nvPr/>
        </p:nvPicPr>
        <p:blipFill>
          <a:blip r:embed="rId3"/>
          <a:stretch>
            <a:fillRect/>
          </a:stretch>
        </p:blipFill>
        <p:spPr>
          <a:xfrm>
            <a:off x="4660560" y="4610101"/>
            <a:ext cx="4419600" cy="1562100"/>
          </a:xfrm>
          <a:prstGeom prst="rect">
            <a:avLst/>
          </a:prstGeom>
        </p:spPr>
      </p:pic>
    </p:spTree>
    <p:extLst>
      <p:ext uri="{BB962C8B-B14F-4D97-AF65-F5344CB8AC3E}">
        <p14:creationId xmlns:p14="http://schemas.microsoft.com/office/powerpoint/2010/main" val="8863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99568-CCA0-35B1-A951-8F8AAF447829}"/>
              </a:ext>
            </a:extLst>
          </p:cNvPr>
          <p:cNvSpPr>
            <a:spLocks noGrp="1"/>
          </p:cNvSpPr>
          <p:nvPr>
            <p:ph type="title"/>
          </p:nvPr>
        </p:nvSpPr>
        <p:spPr>
          <a:xfrm>
            <a:off x="686834" y="1153572"/>
            <a:ext cx="3200400" cy="4461163"/>
          </a:xfrm>
        </p:spPr>
        <p:txBody>
          <a:bodyPr>
            <a:normAutofit/>
          </a:bodyPr>
          <a:lstStyle/>
          <a:p>
            <a:br>
              <a:rPr lang="en-US" sz="2800">
                <a:solidFill>
                  <a:srgbClr val="FFFFFF"/>
                </a:solidFill>
              </a:rPr>
            </a:br>
            <a:r>
              <a:rPr lang="en-US" sz="2800">
                <a:solidFill>
                  <a:srgbClr val="FFFFFF"/>
                </a:solidFill>
              </a:rPr>
              <a:t>Importance of CTF in promoting affordable telecommunications services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D4A6895-18EA-47F0-D02B-2B7F0074763B}"/>
              </a:ext>
            </a:extLst>
          </p:cNvPr>
          <p:cNvSpPr>
            <a:spLocks noGrp="1"/>
          </p:cNvSpPr>
          <p:nvPr>
            <p:ph idx="1"/>
          </p:nvPr>
        </p:nvSpPr>
        <p:spPr>
          <a:xfrm>
            <a:off x="4447308" y="591344"/>
            <a:ext cx="6906491" cy="5585619"/>
          </a:xfrm>
        </p:spPr>
        <p:txBody>
          <a:bodyPr anchor="ctr">
            <a:normAutofit/>
          </a:bodyPr>
          <a:lstStyle/>
          <a:p>
            <a:pPr marL="0" indent="0">
              <a:buNone/>
            </a:pPr>
            <a:endParaRPr lang="en-US" sz="1500" dirty="0"/>
          </a:p>
          <a:p>
            <a:pPr marL="628650" lvl="1" indent="-285750"/>
            <a:r>
              <a:rPr lang="en-US" sz="1800" dirty="0"/>
              <a:t>Facilitates access &amp; innovation in the delivery and use of advanced communication services</a:t>
            </a:r>
          </a:p>
          <a:p>
            <a:pPr marL="628650" lvl="1" indent="-285750"/>
            <a:r>
              <a:rPr lang="en-US" sz="1800" dirty="0"/>
              <a:t>Promotes diversity &amp; affordability of choices among California services and providers</a:t>
            </a:r>
          </a:p>
          <a:p>
            <a:pPr marL="628650" lvl="1" indent="-285750"/>
            <a:r>
              <a:rPr lang="en-US" sz="1800" dirty="0"/>
              <a:t>Bridges the digital divide and enhanced connectivity for entities that serve the public interest and may have limited resources</a:t>
            </a:r>
          </a:p>
          <a:p>
            <a:pPr marL="628650" lvl="1" indent="-285750"/>
            <a:r>
              <a:rPr lang="en-US" sz="1800" dirty="0"/>
              <a:t>Facilitates better communication and internet access for schools, libraries, and healthcare institutions</a:t>
            </a:r>
          </a:p>
          <a:p>
            <a:pPr marL="628650" lvl="1" indent="-285750"/>
            <a:r>
              <a:rPr lang="en-US" sz="1800" dirty="0"/>
              <a:t>Promotes digital inclusion and equitable access to information and resources</a:t>
            </a:r>
          </a:p>
          <a:p>
            <a:pPr marL="628650" lvl="1" indent="-285750"/>
            <a:r>
              <a:rPr lang="en-US" sz="1800" dirty="0"/>
              <a:t>Improves access to affordable and reliable telecommunications services for eligible institutions </a:t>
            </a:r>
          </a:p>
          <a:p>
            <a:pPr marL="628650" lvl="1" indent="-285750"/>
            <a:r>
              <a:rPr lang="en-US" sz="1800" dirty="0"/>
              <a:t>Diffuses access and adoption to broadband services by providing discounts to small Community Based Organizations (CBOs)</a:t>
            </a:r>
          </a:p>
          <a:p>
            <a:endParaRPr lang="en-US" sz="1500" dirty="0"/>
          </a:p>
        </p:txBody>
      </p:sp>
      <p:sp>
        <p:nvSpPr>
          <p:cNvPr id="5" name="Slide Number Placeholder 4">
            <a:extLst>
              <a:ext uri="{FF2B5EF4-FFF2-40B4-BE49-F238E27FC236}">
                <a16:creationId xmlns:a16="http://schemas.microsoft.com/office/drawing/2014/main" id="{177AC197-3B59-76E4-F111-B183924CEE6F}"/>
              </a:ext>
            </a:extLst>
          </p:cNvPr>
          <p:cNvSpPr>
            <a:spLocks noGrp="1"/>
          </p:cNvSpPr>
          <p:nvPr>
            <p:ph type="sldNum" sz="quarter" idx="12"/>
          </p:nvPr>
        </p:nvSpPr>
        <p:spPr>
          <a:xfrm>
            <a:off x="9541564" y="6356350"/>
            <a:ext cx="1812235" cy="365125"/>
          </a:xfrm>
        </p:spPr>
        <p:txBody>
          <a:bodyPr>
            <a:normAutofit/>
          </a:bodyPr>
          <a:lstStyle/>
          <a:p>
            <a:pPr marL="0" marR="0" lvl="0" indent="0" defTabSz="914400" rtl="0" eaLnBrk="1" fontAlgn="t" latinLnBrk="0" hangingPunct="1">
              <a:spcBef>
                <a:spcPts val="0"/>
              </a:spcBef>
              <a:spcAft>
                <a:spcPts val="600"/>
              </a:spcAft>
              <a:buClrTx/>
              <a:buSzTx/>
              <a:buFontTx/>
              <a:buNone/>
              <a:tabLst/>
              <a:defRPr/>
            </a:pPr>
            <a:fld id="{1C4126A1-9282-4A82-AC02-A59AF4A969C8}" type="slidenum">
              <a:rPr kumimoji="0" lang="en-US" b="0" i="0" u="none" strike="noStrike" kern="1200" cap="none" spc="0" normalizeH="0" baseline="0" noProof="0" smtClean="0">
                <a:ln>
                  <a:noFill/>
                </a:ln>
                <a:effectLst/>
                <a:uLnTx/>
                <a:uFillTx/>
              </a:rPr>
              <a:pPr marL="0" marR="0" lvl="0" indent="0" defTabSz="914400" rtl="0" eaLnBrk="1" fontAlgn="t" latinLnBrk="0" hangingPunct="1">
                <a:spcBef>
                  <a:spcPts val="0"/>
                </a:spcBef>
                <a:spcAft>
                  <a:spcPts val="600"/>
                </a:spcAft>
                <a:buClrTx/>
                <a:buSzTx/>
                <a:buFontTx/>
                <a:buNone/>
                <a:tabLst/>
                <a:defRPr/>
              </a:pPr>
              <a:t>3</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40833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6F86-8D0C-3A23-269B-A591F44BEBFB}"/>
              </a:ext>
            </a:extLst>
          </p:cNvPr>
          <p:cNvSpPr>
            <a:spLocks noGrp="1"/>
          </p:cNvSpPr>
          <p:nvPr>
            <p:ph type="title"/>
          </p:nvPr>
        </p:nvSpPr>
        <p:spPr>
          <a:xfrm>
            <a:off x="609600" y="365125"/>
            <a:ext cx="10972800" cy="933323"/>
          </a:xfrm>
        </p:spPr>
        <p:txBody>
          <a:bodyPr/>
          <a:lstStyle/>
          <a:p>
            <a:pPr algn="ctr"/>
            <a:r>
              <a:rPr lang="en-US" dirty="0"/>
              <a:t>Review and approval process for claims </a:t>
            </a:r>
          </a:p>
        </p:txBody>
      </p:sp>
      <p:sp>
        <p:nvSpPr>
          <p:cNvPr id="4" name="Slide Number Placeholder 3">
            <a:extLst>
              <a:ext uri="{FF2B5EF4-FFF2-40B4-BE49-F238E27FC236}">
                <a16:creationId xmlns:a16="http://schemas.microsoft.com/office/drawing/2014/main" id="{5BD0C14B-B8B9-436C-D930-C6F790DB04FD}"/>
              </a:ext>
            </a:extLst>
          </p:cNvPr>
          <p:cNvSpPr>
            <a:spLocks noGrp="1"/>
          </p:cNvSpPr>
          <p:nvPr>
            <p:ph type="sldNum" sz="quarter" idx="12"/>
          </p:nvPr>
        </p:nvSpPr>
        <p:spPr/>
        <p:txBody>
          <a:bodyPr/>
          <a:lstStyle/>
          <a:p>
            <a:fld id="{1C4126A1-9282-4A82-AC02-A59AF4A969C8}" type="slidenum">
              <a:rPr lang="en-US" smtClean="0"/>
              <a:t>30</a:t>
            </a:fld>
            <a:endParaRPr lang="en-US"/>
          </a:p>
        </p:txBody>
      </p:sp>
      <p:pic>
        <p:nvPicPr>
          <p:cNvPr id="5" name="Picture 4">
            <a:extLst>
              <a:ext uri="{FF2B5EF4-FFF2-40B4-BE49-F238E27FC236}">
                <a16:creationId xmlns:a16="http://schemas.microsoft.com/office/drawing/2014/main" id="{EF85374A-7F6C-E36D-AC71-566395351C85}"/>
              </a:ext>
            </a:extLst>
          </p:cNvPr>
          <p:cNvPicPr>
            <a:picLocks noChangeAspect="1"/>
          </p:cNvPicPr>
          <p:nvPr/>
        </p:nvPicPr>
        <p:blipFill>
          <a:blip r:embed="rId2"/>
          <a:stretch>
            <a:fillRect/>
          </a:stretch>
        </p:blipFill>
        <p:spPr>
          <a:xfrm>
            <a:off x="609600" y="299833"/>
            <a:ext cx="10655808" cy="6282876"/>
          </a:xfrm>
          <a:prstGeom prst="rect">
            <a:avLst/>
          </a:prstGeom>
        </p:spPr>
      </p:pic>
      <p:sp>
        <p:nvSpPr>
          <p:cNvPr id="6" name="Rectangle 5">
            <a:extLst>
              <a:ext uri="{FF2B5EF4-FFF2-40B4-BE49-F238E27FC236}">
                <a16:creationId xmlns:a16="http://schemas.microsoft.com/office/drawing/2014/main" id="{F6931219-E96D-6A38-0F11-FDCF8C7A6A23}"/>
              </a:ext>
            </a:extLst>
          </p:cNvPr>
          <p:cNvSpPr/>
          <p:nvPr/>
        </p:nvSpPr>
        <p:spPr>
          <a:xfrm>
            <a:off x="4402667" y="365125"/>
            <a:ext cx="4436533" cy="635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CTF Claims Process Workflow</a:t>
            </a:r>
          </a:p>
        </p:txBody>
      </p:sp>
    </p:spTree>
    <p:extLst>
      <p:ext uri="{BB962C8B-B14F-4D97-AF65-F5344CB8AC3E}">
        <p14:creationId xmlns:p14="http://schemas.microsoft.com/office/powerpoint/2010/main" val="3758560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FE12-3D70-8F38-DDB9-3D791DAA1A0A}"/>
              </a:ext>
            </a:extLst>
          </p:cNvPr>
          <p:cNvSpPr>
            <a:spLocks noGrp="1"/>
          </p:cNvSpPr>
          <p:nvPr>
            <p:ph type="title"/>
          </p:nvPr>
        </p:nvSpPr>
        <p:spPr>
          <a:xfrm>
            <a:off x="609600" y="365125"/>
            <a:ext cx="10972800" cy="841883"/>
          </a:xfrm>
        </p:spPr>
        <p:txBody>
          <a:bodyPr/>
          <a:lstStyle/>
          <a:p>
            <a:pPr algn="ctr"/>
            <a:r>
              <a:rPr lang="en-US" dirty="0"/>
              <a:t>Claim Processing Timeline </a:t>
            </a:r>
          </a:p>
        </p:txBody>
      </p:sp>
      <p:sp>
        <p:nvSpPr>
          <p:cNvPr id="5" name="Slide Number Placeholder 4">
            <a:extLst>
              <a:ext uri="{FF2B5EF4-FFF2-40B4-BE49-F238E27FC236}">
                <a16:creationId xmlns:a16="http://schemas.microsoft.com/office/drawing/2014/main" id="{C18A1BC4-C6FB-2281-0852-6DE29233B475}"/>
              </a:ext>
            </a:extLst>
          </p:cNvPr>
          <p:cNvSpPr>
            <a:spLocks noGrp="1"/>
          </p:cNvSpPr>
          <p:nvPr>
            <p:ph type="sldNum" sz="quarter" idx="12"/>
          </p:nvPr>
        </p:nvSpPr>
        <p:spPr/>
        <p:txBody>
          <a:bodyPr/>
          <a:lstStyle/>
          <a:p>
            <a:fld id="{1C4126A1-9282-4A82-AC02-A59AF4A969C8}" type="slidenum">
              <a:rPr lang="en-US" smtClean="0"/>
              <a:t>31</a:t>
            </a:fld>
            <a:endParaRPr lang="en-US"/>
          </a:p>
        </p:txBody>
      </p:sp>
      <p:sp>
        <p:nvSpPr>
          <p:cNvPr id="9" name="Speech Bubble: Rectangle with Corners Rounded 8">
            <a:extLst>
              <a:ext uri="{FF2B5EF4-FFF2-40B4-BE49-F238E27FC236}">
                <a16:creationId xmlns:a16="http://schemas.microsoft.com/office/drawing/2014/main" id="{BC5AAD0D-65A5-298D-79A3-206841AE8A58}"/>
              </a:ext>
            </a:extLst>
          </p:cNvPr>
          <p:cNvSpPr/>
          <p:nvPr/>
        </p:nvSpPr>
        <p:spPr>
          <a:xfrm>
            <a:off x="1185101" y="2075688"/>
            <a:ext cx="1705737" cy="1353312"/>
          </a:xfrm>
          <a:custGeom>
            <a:avLst/>
            <a:gdLst>
              <a:gd name="connsiteX0" fmla="*/ 0 w 2231136"/>
              <a:gd name="connsiteY0" fmla="*/ 225557 h 1353312"/>
              <a:gd name="connsiteX1" fmla="*/ 225557 w 2231136"/>
              <a:gd name="connsiteY1" fmla="*/ 0 h 1353312"/>
              <a:gd name="connsiteX2" fmla="*/ 371856 w 2231136"/>
              <a:gd name="connsiteY2" fmla="*/ 0 h 1353312"/>
              <a:gd name="connsiteX3" fmla="*/ 371856 w 2231136"/>
              <a:gd name="connsiteY3" fmla="*/ 0 h 1353312"/>
              <a:gd name="connsiteX4" fmla="*/ 929640 w 2231136"/>
              <a:gd name="connsiteY4" fmla="*/ 0 h 1353312"/>
              <a:gd name="connsiteX5" fmla="*/ 2005579 w 2231136"/>
              <a:gd name="connsiteY5" fmla="*/ 0 h 1353312"/>
              <a:gd name="connsiteX6" fmla="*/ 2231136 w 2231136"/>
              <a:gd name="connsiteY6" fmla="*/ 225557 h 1353312"/>
              <a:gd name="connsiteX7" fmla="*/ 2231136 w 2231136"/>
              <a:gd name="connsiteY7" fmla="*/ 789432 h 1353312"/>
              <a:gd name="connsiteX8" fmla="*/ 2231136 w 2231136"/>
              <a:gd name="connsiteY8" fmla="*/ 789432 h 1353312"/>
              <a:gd name="connsiteX9" fmla="*/ 2231136 w 2231136"/>
              <a:gd name="connsiteY9" fmla="*/ 1127760 h 1353312"/>
              <a:gd name="connsiteX10" fmla="*/ 2231136 w 2231136"/>
              <a:gd name="connsiteY10" fmla="*/ 1127755 h 1353312"/>
              <a:gd name="connsiteX11" fmla="*/ 2005579 w 2231136"/>
              <a:gd name="connsiteY11" fmla="*/ 1353312 h 1353312"/>
              <a:gd name="connsiteX12" fmla="*/ 929640 w 2231136"/>
              <a:gd name="connsiteY12" fmla="*/ 1353312 h 1353312"/>
              <a:gd name="connsiteX13" fmla="*/ 650755 w 2231136"/>
              <a:gd name="connsiteY13" fmla="*/ 1522476 h 1353312"/>
              <a:gd name="connsiteX14" fmla="*/ 371856 w 2231136"/>
              <a:gd name="connsiteY14" fmla="*/ 1353312 h 1353312"/>
              <a:gd name="connsiteX15" fmla="*/ 225557 w 2231136"/>
              <a:gd name="connsiteY15" fmla="*/ 1353312 h 1353312"/>
              <a:gd name="connsiteX16" fmla="*/ 0 w 2231136"/>
              <a:gd name="connsiteY16" fmla="*/ 1127755 h 1353312"/>
              <a:gd name="connsiteX17" fmla="*/ 0 w 2231136"/>
              <a:gd name="connsiteY17" fmla="*/ 1127760 h 1353312"/>
              <a:gd name="connsiteX18" fmla="*/ 0 w 2231136"/>
              <a:gd name="connsiteY18" fmla="*/ 789432 h 1353312"/>
              <a:gd name="connsiteX19" fmla="*/ 0 w 2231136"/>
              <a:gd name="connsiteY19" fmla="*/ 789432 h 1353312"/>
              <a:gd name="connsiteX20" fmla="*/ 0 w 2231136"/>
              <a:gd name="connsiteY20" fmla="*/ 225557 h 1353312"/>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929640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1505712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431036"/>
              <a:gd name="connsiteX1" fmla="*/ 225557 w 2231136"/>
              <a:gd name="connsiteY1" fmla="*/ 0 h 1431036"/>
              <a:gd name="connsiteX2" fmla="*/ 371856 w 2231136"/>
              <a:gd name="connsiteY2" fmla="*/ 0 h 1431036"/>
              <a:gd name="connsiteX3" fmla="*/ 371856 w 2231136"/>
              <a:gd name="connsiteY3" fmla="*/ 0 h 1431036"/>
              <a:gd name="connsiteX4" fmla="*/ 929640 w 2231136"/>
              <a:gd name="connsiteY4" fmla="*/ 0 h 1431036"/>
              <a:gd name="connsiteX5" fmla="*/ 2005579 w 2231136"/>
              <a:gd name="connsiteY5" fmla="*/ 0 h 1431036"/>
              <a:gd name="connsiteX6" fmla="*/ 2231136 w 2231136"/>
              <a:gd name="connsiteY6" fmla="*/ 225557 h 1431036"/>
              <a:gd name="connsiteX7" fmla="*/ 2231136 w 2231136"/>
              <a:gd name="connsiteY7" fmla="*/ 789432 h 1431036"/>
              <a:gd name="connsiteX8" fmla="*/ 2231136 w 2231136"/>
              <a:gd name="connsiteY8" fmla="*/ 789432 h 1431036"/>
              <a:gd name="connsiteX9" fmla="*/ 2231136 w 2231136"/>
              <a:gd name="connsiteY9" fmla="*/ 1127760 h 1431036"/>
              <a:gd name="connsiteX10" fmla="*/ 2231136 w 2231136"/>
              <a:gd name="connsiteY10" fmla="*/ 1127755 h 1431036"/>
              <a:gd name="connsiteX11" fmla="*/ 2005579 w 2231136"/>
              <a:gd name="connsiteY11" fmla="*/ 1353312 h 1431036"/>
              <a:gd name="connsiteX12" fmla="*/ 1505712 w 2231136"/>
              <a:gd name="connsiteY12" fmla="*/ 1353312 h 1431036"/>
              <a:gd name="connsiteX13" fmla="*/ 723907 w 2231136"/>
              <a:gd name="connsiteY13" fmla="*/ 1431036 h 1431036"/>
              <a:gd name="connsiteX14" fmla="*/ 381000 w 2231136"/>
              <a:gd name="connsiteY14" fmla="*/ 1362456 h 1431036"/>
              <a:gd name="connsiteX15" fmla="*/ 225557 w 2231136"/>
              <a:gd name="connsiteY15" fmla="*/ 1353312 h 1431036"/>
              <a:gd name="connsiteX16" fmla="*/ 0 w 2231136"/>
              <a:gd name="connsiteY16" fmla="*/ 1127755 h 1431036"/>
              <a:gd name="connsiteX17" fmla="*/ 0 w 2231136"/>
              <a:gd name="connsiteY17" fmla="*/ 1127760 h 1431036"/>
              <a:gd name="connsiteX18" fmla="*/ 0 w 2231136"/>
              <a:gd name="connsiteY18" fmla="*/ 789432 h 1431036"/>
              <a:gd name="connsiteX19" fmla="*/ 0 w 2231136"/>
              <a:gd name="connsiteY19" fmla="*/ 789432 h 1431036"/>
              <a:gd name="connsiteX20" fmla="*/ 0 w 2231136"/>
              <a:gd name="connsiteY20" fmla="*/ 225557 h 143103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74219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476756"/>
              <a:gd name="connsiteX1" fmla="*/ 225557 w 2231136"/>
              <a:gd name="connsiteY1" fmla="*/ 0 h 1476756"/>
              <a:gd name="connsiteX2" fmla="*/ 371856 w 2231136"/>
              <a:gd name="connsiteY2" fmla="*/ 0 h 1476756"/>
              <a:gd name="connsiteX3" fmla="*/ 371856 w 2231136"/>
              <a:gd name="connsiteY3" fmla="*/ 0 h 1476756"/>
              <a:gd name="connsiteX4" fmla="*/ 929640 w 2231136"/>
              <a:gd name="connsiteY4" fmla="*/ 0 h 1476756"/>
              <a:gd name="connsiteX5" fmla="*/ 2005579 w 2231136"/>
              <a:gd name="connsiteY5" fmla="*/ 0 h 1476756"/>
              <a:gd name="connsiteX6" fmla="*/ 2231136 w 2231136"/>
              <a:gd name="connsiteY6" fmla="*/ 225557 h 1476756"/>
              <a:gd name="connsiteX7" fmla="*/ 2231136 w 2231136"/>
              <a:gd name="connsiteY7" fmla="*/ 789432 h 1476756"/>
              <a:gd name="connsiteX8" fmla="*/ 2231136 w 2231136"/>
              <a:gd name="connsiteY8" fmla="*/ 789432 h 1476756"/>
              <a:gd name="connsiteX9" fmla="*/ 2231136 w 2231136"/>
              <a:gd name="connsiteY9" fmla="*/ 1127760 h 1476756"/>
              <a:gd name="connsiteX10" fmla="*/ 2231136 w 2231136"/>
              <a:gd name="connsiteY10" fmla="*/ 1127755 h 1476756"/>
              <a:gd name="connsiteX11" fmla="*/ 2005579 w 2231136"/>
              <a:gd name="connsiteY11" fmla="*/ 1353312 h 1476756"/>
              <a:gd name="connsiteX12" fmla="*/ 1505712 w 2231136"/>
              <a:gd name="connsiteY12" fmla="*/ 1353312 h 1476756"/>
              <a:gd name="connsiteX13" fmla="*/ 1089667 w 2231136"/>
              <a:gd name="connsiteY13" fmla="*/ 1476756 h 1476756"/>
              <a:gd name="connsiteX14" fmla="*/ 381000 w 2231136"/>
              <a:gd name="connsiteY14" fmla="*/ 1362456 h 1476756"/>
              <a:gd name="connsiteX15" fmla="*/ 225557 w 2231136"/>
              <a:gd name="connsiteY15" fmla="*/ 1353312 h 1476756"/>
              <a:gd name="connsiteX16" fmla="*/ 0 w 2231136"/>
              <a:gd name="connsiteY16" fmla="*/ 1127755 h 1476756"/>
              <a:gd name="connsiteX17" fmla="*/ 0 w 2231136"/>
              <a:gd name="connsiteY17" fmla="*/ 1127760 h 1476756"/>
              <a:gd name="connsiteX18" fmla="*/ 0 w 2231136"/>
              <a:gd name="connsiteY18" fmla="*/ 789432 h 1476756"/>
              <a:gd name="connsiteX19" fmla="*/ 0 w 2231136"/>
              <a:gd name="connsiteY19" fmla="*/ 789432 h 1476756"/>
              <a:gd name="connsiteX20" fmla="*/ 0 w 2231136"/>
              <a:gd name="connsiteY20" fmla="*/ 225557 h 1476756"/>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487424 w 2231136"/>
              <a:gd name="connsiteY12" fmla="*/ 1289304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641348"/>
              <a:gd name="connsiteX1" fmla="*/ 225557 w 2231136"/>
              <a:gd name="connsiteY1" fmla="*/ 0 h 1641348"/>
              <a:gd name="connsiteX2" fmla="*/ 371856 w 2231136"/>
              <a:gd name="connsiteY2" fmla="*/ 0 h 1641348"/>
              <a:gd name="connsiteX3" fmla="*/ 371856 w 2231136"/>
              <a:gd name="connsiteY3" fmla="*/ 0 h 1641348"/>
              <a:gd name="connsiteX4" fmla="*/ 929640 w 2231136"/>
              <a:gd name="connsiteY4" fmla="*/ 0 h 1641348"/>
              <a:gd name="connsiteX5" fmla="*/ 2005579 w 2231136"/>
              <a:gd name="connsiteY5" fmla="*/ 0 h 1641348"/>
              <a:gd name="connsiteX6" fmla="*/ 2231136 w 2231136"/>
              <a:gd name="connsiteY6" fmla="*/ 225557 h 1641348"/>
              <a:gd name="connsiteX7" fmla="*/ 2231136 w 2231136"/>
              <a:gd name="connsiteY7" fmla="*/ 789432 h 1641348"/>
              <a:gd name="connsiteX8" fmla="*/ 2231136 w 2231136"/>
              <a:gd name="connsiteY8" fmla="*/ 789432 h 1641348"/>
              <a:gd name="connsiteX9" fmla="*/ 2231136 w 2231136"/>
              <a:gd name="connsiteY9" fmla="*/ 1127760 h 1641348"/>
              <a:gd name="connsiteX10" fmla="*/ 2231136 w 2231136"/>
              <a:gd name="connsiteY10" fmla="*/ 1127755 h 1641348"/>
              <a:gd name="connsiteX11" fmla="*/ 2005579 w 2231136"/>
              <a:gd name="connsiteY11" fmla="*/ 1353312 h 1641348"/>
              <a:gd name="connsiteX12" fmla="*/ 1487424 w 2231136"/>
              <a:gd name="connsiteY12" fmla="*/ 1289304 h 1641348"/>
              <a:gd name="connsiteX13" fmla="*/ 1126243 w 2231136"/>
              <a:gd name="connsiteY13" fmla="*/ 1641348 h 1641348"/>
              <a:gd name="connsiteX14" fmla="*/ 381000 w 2231136"/>
              <a:gd name="connsiteY14" fmla="*/ 1362456 h 1641348"/>
              <a:gd name="connsiteX15" fmla="*/ 225557 w 2231136"/>
              <a:gd name="connsiteY15" fmla="*/ 1353312 h 1641348"/>
              <a:gd name="connsiteX16" fmla="*/ 0 w 2231136"/>
              <a:gd name="connsiteY16" fmla="*/ 1127755 h 1641348"/>
              <a:gd name="connsiteX17" fmla="*/ 0 w 2231136"/>
              <a:gd name="connsiteY17" fmla="*/ 1127760 h 1641348"/>
              <a:gd name="connsiteX18" fmla="*/ 0 w 2231136"/>
              <a:gd name="connsiteY18" fmla="*/ 789432 h 1641348"/>
              <a:gd name="connsiteX19" fmla="*/ 0 w 2231136"/>
              <a:gd name="connsiteY19" fmla="*/ 789432 h 1641348"/>
              <a:gd name="connsiteX20" fmla="*/ 0 w 2231136"/>
              <a:gd name="connsiteY20" fmla="*/ 225557 h 1641348"/>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28212"/>
              <a:gd name="connsiteX1" fmla="*/ 225557 w 2231136"/>
              <a:gd name="connsiteY1" fmla="*/ 0 h 1628212"/>
              <a:gd name="connsiteX2" fmla="*/ 371856 w 2231136"/>
              <a:gd name="connsiteY2" fmla="*/ 0 h 1628212"/>
              <a:gd name="connsiteX3" fmla="*/ 371856 w 2231136"/>
              <a:gd name="connsiteY3" fmla="*/ 0 h 1628212"/>
              <a:gd name="connsiteX4" fmla="*/ 929640 w 2231136"/>
              <a:gd name="connsiteY4" fmla="*/ 0 h 1628212"/>
              <a:gd name="connsiteX5" fmla="*/ 2005579 w 2231136"/>
              <a:gd name="connsiteY5" fmla="*/ 0 h 1628212"/>
              <a:gd name="connsiteX6" fmla="*/ 2231136 w 2231136"/>
              <a:gd name="connsiteY6" fmla="*/ 225557 h 1628212"/>
              <a:gd name="connsiteX7" fmla="*/ 2231136 w 2231136"/>
              <a:gd name="connsiteY7" fmla="*/ 789432 h 1628212"/>
              <a:gd name="connsiteX8" fmla="*/ 2231136 w 2231136"/>
              <a:gd name="connsiteY8" fmla="*/ 789432 h 1628212"/>
              <a:gd name="connsiteX9" fmla="*/ 2231136 w 2231136"/>
              <a:gd name="connsiteY9" fmla="*/ 1127760 h 1628212"/>
              <a:gd name="connsiteX10" fmla="*/ 2231136 w 2231136"/>
              <a:gd name="connsiteY10" fmla="*/ 1127755 h 1628212"/>
              <a:gd name="connsiteX11" fmla="*/ 2005579 w 2231136"/>
              <a:gd name="connsiteY11" fmla="*/ 1353312 h 1628212"/>
              <a:gd name="connsiteX12" fmla="*/ 1487424 w 2231136"/>
              <a:gd name="connsiteY12" fmla="*/ 1289304 h 1628212"/>
              <a:gd name="connsiteX13" fmla="*/ 1025659 w 2231136"/>
              <a:gd name="connsiteY13" fmla="*/ 1586484 h 1628212"/>
              <a:gd name="connsiteX14" fmla="*/ 381000 w 2231136"/>
              <a:gd name="connsiteY14" fmla="*/ 1362456 h 1628212"/>
              <a:gd name="connsiteX15" fmla="*/ 225557 w 2231136"/>
              <a:gd name="connsiteY15" fmla="*/ 1353312 h 1628212"/>
              <a:gd name="connsiteX16" fmla="*/ 0 w 2231136"/>
              <a:gd name="connsiteY16" fmla="*/ 1127755 h 1628212"/>
              <a:gd name="connsiteX17" fmla="*/ 0 w 2231136"/>
              <a:gd name="connsiteY17" fmla="*/ 1127760 h 1628212"/>
              <a:gd name="connsiteX18" fmla="*/ 0 w 2231136"/>
              <a:gd name="connsiteY18" fmla="*/ 789432 h 1628212"/>
              <a:gd name="connsiteX19" fmla="*/ 0 w 2231136"/>
              <a:gd name="connsiteY19" fmla="*/ 789432 h 1628212"/>
              <a:gd name="connsiteX20" fmla="*/ 0 w 2231136"/>
              <a:gd name="connsiteY20" fmla="*/ 225557 h 1628212"/>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381000 w 2231136"/>
              <a:gd name="connsiteY14" fmla="*/ 1362456 h 1635798"/>
              <a:gd name="connsiteX15" fmla="*/ 225557 w 2231136"/>
              <a:gd name="connsiteY15" fmla="*/ 1353312 h 1635798"/>
              <a:gd name="connsiteX16" fmla="*/ 0 w 2231136"/>
              <a:gd name="connsiteY16" fmla="*/ 1127755 h 1635798"/>
              <a:gd name="connsiteX17" fmla="*/ 0 w 2231136"/>
              <a:gd name="connsiteY17" fmla="*/ 1127760 h 1635798"/>
              <a:gd name="connsiteX18" fmla="*/ 0 w 2231136"/>
              <a:gd name="connsiteY18" fmla="*/ 789432 h 1635798"/>
              <a:gd name="connsiteX19" fmla="*/ 0 w 2231136"/>
              <a:gd name="connsiteY19" fmla="*/ 789432 h 1635798"/>
              <a:gd name="connsiteX20" fmla="*/ 0 w 2231136"/>
              <a:gd name="connsiteY20"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59536 w 2231136"/>
              <a:gd name="connsiteY14" fmla="*/ 1463040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786384 w 2231136"/>
              <a:gd name="connsiteY14" fmla="*/ 1426464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60681"/>
              <a:gd name="connsiteX1" fmla="*/ 225557 w 2231136"/>
              <a:gd name="connsiteY1" fmla="*/ 0 h 1660681"/>
              <a:gd name="connsiteX2" fmla="*/ 371856 w 2231136"/>
              <a:gd name="connsiteY2" fmla="*/ 0 h 1660681"/>
              <a:gd name="connsiteX3" fmla="*/ 371856 w 2231136"/>
              <a:gd name="connsiteY3" fmla="*/ 0 h 1660681"/>
              <a:gd name="connsiteX4" fmla="*/ 929640 w 2231136"/>
              <a:gd name="connsiteY4" fmla="*/ 0 h 1660681"/>
              <a:gd name="connsiteX5" fmla="*/ 2005579 w 2231136"/>
              <a:gd name="connsiteY5" fmla="*/ 0 h 1660681"/>
              <a:gd name="connsiteX6" fmla="*/ 2231136 w 2231136"/>
              <a:gd name="connsiteY6" fmla="*/ 225557 h 1660681"/>
              <a:gd name="connsiteX7" fmla="*/ 2231136 w 2231136"/>
              <a:gd name="connsiteY7" fmla="*/ 789432 h 1660681"/>
              <a:gd name="connsiteX8" fmla="*/ 2231136 w 2231136"/>
              <a:gd name="connsiteY8" fmla="*/ 789432 h 1660681"/>
              <a:gd name="connsiteX9" fmla="*/ 2231136 w 2231136"/>
              <a:gd name="connsiteY9" fmla="*/ 1127760 h 1660681"/>
              <a:gd name="connsiteX10" fmla="*/ 2231136 w 2231136"/>
              <a:gd name="connsiteY10" fmla="*/ 1127755 h 1660681"/>
              <a:gd name="connsiteX11" fmla="*/ 2005579 w 2231136"/>
              <a:gd name="connsiteY11" fmla="*/ 1353312 h 1660681"/>
              <a:gd name="connsiteX12" fmla="*/ 1514856 w 2231136"/>
              <a:gd name="connsiteY12" fmla="*/ 1380744 h 1660681"/>
              <a:gd name="connsiteX13" fmla="*/ 1016515 w 2231136"/>
              <a:gd name="connsiteY13" fmla="*/ 1613916 h 1660681"/>
              <a:gd name="connsiteX14" fmla="*/ 786384 w 2231136"/>
              <a:gd name="connsiteY14" fmla="*/ 1426464 h 1660681"/>
              <a:gd name="connsiteX15" fmla="*/ 381000 w 2231136"/>
              <a:gd name="connsiteY15" fmla="*/ 1362456 h 1660681"/>
              <a:gd name="connsiteX16" fmla="*/ 225557 w 2231136"/>
              <a:gd name="connsiteY16" fmla="*/ 1353312 h 1660681"/>
              <a:gd name="connsiteX17" fmla="*/ 0 w 2231136"/>
              <a:gd name="connsiteY17" fmla="*/ 1127755 h 1660681"/>
              <a:gd name="connsiteX18" fmla="*/ 0 w 2231136"/>
              <a:gd name="connsiteY18" fmla="*/ 1127760 h 1660681"/>
              <a:gd name="connsiteX19" fmla="*/ 0 w 2231136"/>
              <a:gd name="connsiteY19" fmla="*/ 789432 h 1660681"/>
              <a:gd name="connsiteX20" fmla="*/ 0 w 2231136"/>
              <a:gd name="connsiteY20" fmla="*/ 789432 h 1660681"/>
              <a:gd name="connsiteX21" fmla="*/ 0 w 2231136"/>
              <a:gd name="connsiteY21" fmla="*/ 225557 h 1660681"/>
              <a:gd name="connsiteX0" fmla="*/ 0 w 2231136"/>
              <a:gd name="connsiteY0" fmla="*/ 225557 h 1677411"/>
              <a:gd name="connsiteX1" fmla="*/ 225557 w 2231136"/>
              <a:gd name="connsiteY1" fmla="*/ 0 h 1677411"/>
              <a:gd name="connsiteX2" fmla="*/ 371856 w 2231136"/>
              <a:gd name="connsiteY2" fmla="*/ 0 h 1677411"/>
              <a:gd name="connsiteX3" fmla="*/ 371856 w 2231136"/>
              <a:gd name="connsiteY3" fmla="*/ 0 h 1677411"/>
              <a:gd name="connsiteX4" fmla="*/ 929640 w 2231136"/>
              <a:gd name="connsiteY4" fmla="*/ 0 h 1677411"/>
              <a:gd name="connsiteX5" fmla="*/ 2005579 w 2231136"/>
              <a:gd name="connsiteY5" fmla="*/ 0 h 1677411"/>
              <a:gd name="connsiteX6" fmla="*/ 2231136 w 2231136"/>
              <a:gd name="connsiteY6" fmla="*/ 225557 h 1677411"/>
              <a:gd name="connsiteX7" fmla="*/ 2231136 w 2231136"/>
              <a:gd name="connsiteY7" fmla="*/ 789432 h 1677411"/>
              <a:gd name="connsiteX8" fmla="*/ 2231136 w 2231136"/>
              <a:gd name="connsiteY8" fmla="*/ 789432 h 1677411"/>
              <a:gd name="connsiteX9" fmla="*/ 2231136 w 2231136"/>
              <a:gd name="connsiteY9" fmla="*/ 1127760 h 1677411"/>
              <a:gd name="connsiteX10" fmla="*/ 2231136 w 2231136"/>
              <a:gd name="connsiteY10" fmla="*/ 1127755 h 1677411"/>
              <a:gd name="connsiteX11" fmla="*/ 2005579 w 2231136"/>
              <a:gd name="connsiteY11" fmla="*/ 1353312 h 1677411"/>
              <a:gd name="connsiteX12" fmla="*/ 1514856 w 2231136"/>
              <a:gd name="connsiteY12" fmla="*/ 1380744 h 1677411"/>
              <a:gd name="connsiteX13" fmla="*/ 1007371 w 2231136"/>
              <a:gd name="connsiteY13" fmla="*/ 1632204 h 1677411"/>
              <a:gd name="connsiteX14" fmla="*/ 786384 w 2231136"/>
              <a:gd name="connsiteY14" fmla="*/ 1426464 h 1677411"/>
              <a:gd name="connsiteX15" fmla="*/ 381000 w 2231136"/>
              <a:gd name="connsiteY15" fmla="*/ 1362456 h 1677411"/>
              <a:gd name="connsiteX16" fmla="*/ 225557 w 2231136"/>
              <a:gd name="connsiteY16" fmla="*/ 1353312 h 1677411"/>
              <a:gd name="connsiteX17" fmla="*/ 0 w 2231136"/>
              <a:gd name="connsiteY17" fmla="*/ 1127755 h 1677411"/>
              <a:gd name="connsiteX18" fmla="*/ 0 w 2231136"/>
              <a:gd name="connsiteY18" fmla="*/ 1127760 h 1677411"/>
              <a:gd name="connsiteX19" fmla="*/ 0 w 2231136"/>
              <a:gd name="connsiteY19" fmla="*/ 789432 h 1677411"/>
              <a:gd name="connsiteX20" fmla="*/ 0 w 2231136"/>
              <a:gd name="connsiteY20" fmla="*/ 789432 h 1677411"/>
              <a:gd name="connsiteX21" fmla="*/ 0 w 2231136"/>
              <a:gd name="connsiteY21" fmla="*/ 225557 h 1677411"/>
              <a:gd name="connsiteX0" fmla="*/ 0 w 2231136"/>
              <a:gd name="connsiteY0" fmla="*/ 225557 h 1680715"/>
              <a:gd name="connsiteX1" fmla="*/ 225557 w 2231136"/>
              <a:gd name="connsiteY1" fmla="*/ 0 h 1680715"/>
              <a:gd name="connsiteX2" fmla="*/ 371856 w 2231136"/>
              <a:gd name="connsiteY2" fmla="*/ 0 h 1680715"/>
              <a:gd name="connsiteX3" fmla="*/ 371856 w 2231136"/>
              <a:gd name="connsiteY3" fmla="*/ 0 h 1680715"/>
              <a:gd name="connsiteX4" fmla="*/ 929640 w 2231136"/>
              <a:gd name="connsiteY4" fmla="*/ 0 h 1680715"/>
              <a:gd name="connsiteX5" fmla="*/ 2005579 w 2231136"/>
              <a:gd name="connsiteY5" fmla="*/ 0 h 1680715"/>
              <a:gd name="connsiteX6" fmla="*/ 2231136 w 2231136"/>
              <a:gd name="connsiteY6" fmla="*/ 225557 h 1680715"/>
              <a:gd name="connsiteX7" fmla="*/ 2231136 w 2231136"/>
              <a:gd name="connsiteY7" fmla="*/ 789432 h 1680715"/>
              <a:gd name="connsiteX8" fmla="*/ 2231136 w 2231136"/>
              <a:gd name="connsiteY8" fmla="*/ 789432 h 1680715"/>
              <a:gd name="connsiteX9" fmla="*/ 2231136 w 2231136"/>
              <a:gd name="connsiteY9" fmla="*/ 1127760 h 1680715"/>
              <a:gd name="connsiteX10" fmla="*/ 2231136 w 2231136"/>
              <a:gd name="connsiteY10" fmla="*/ 1127755 h 1680715"/>
              <a:gd name="connsiteX11" fmla="*/ 2005579 w 2231136"/>
              <a:gd name="connsiteY11" fmla="*/ 1353312 h 1680715"/>
              <a:gd name="connsiteX12" fmla="*/ 1514856 w 2231136"/>
              <a:gd name="connsiteY12" fmla="*/ 1380744 h 1680715"/>
              <a:gd name="connsiteX13" fmla="*/ 1007371 w 2231136"/>
              <a:gd name="connsiteY13" fmla="*/ 1632204 h 1680715"/>
              <a:gd name="connsiteX14" fmla="*/ 786384 w 2231136"/>
              <a:gd name="connsiteY14" fmla="*/ 1426464 h 1680715"/>
              <a:gd name="connsiteX15" fmla="*/ 381000 w 2231136"/>
              <a:gd name="connsiteY15" fmla="*/ 1362456 h 1680715"/>
              <a:gd name="connsiteX16" fmla="*/ 225557 w 2231136"/>
              <a:gd name="connsiteY16" fmla="*/ 1353312 h 1680715"/>
              <a:gd name="connsiteX17" fmla="*/ 0 w 2231136"/>
              <a:gd name="connsiteY17" fmla="*/ 1127755 h 1680715"/>
              <a:gd name="connsiteX18" fmla="*/ 0 w 2231136"/>
              <a:gd name="connsiteY18" fmla="*/ 1127760 h 1680715"/>
              <a:gd name="connsiteX19" fmla="*/ 0 w 2231136"/>
              <a:gd name="connsiteY19" fmla="*/ 789432 h 1680715"/>
              <a:gd name="connsiteX20" fmla="*/ 0 w 2231136"/>
              <a:gd name="connsiteY20" fmla="*/ 789432 h 1680715"/>
              <a:gd name="connsiteX21" fmla="*/ 0 w 2231136"/>
              <a:gd name="connsiteY21" fmla="*/ 225557 h 1680715"/>
              <a:gd name="connsiteX0" fmla="*/ 0 w 2231136"/>
              <a:gd name="connsiteY0" fmla="*/ 225557 h 1639270"/>
              <a:gd name="connsiteX1" fmla="*/ 225557 w 2231136"/>
              <a:gd name="connsiteY1" fmla="*/ 0 h 1639270"/>
              <a:gd name="connsiteX2" fmla="*/ 371856 w 2231136"/>
              <a:gd name="connsiteY2" fmla="*/ 0 h 1639270"/>
              <a:gd name="connsiteX3" fmla="*/ 371856 w 2231136"/>
              <a:gd name="connsiteY3" fmla="*/ 0 h 1639270"/>
              <a:gd name="connsiteX4" fmla="*/ 929640 w 2231136"/>
              <a:gd name="connsiteY4" fmla="*/ 0 h 1639270"/>
              <a:gd name="connsiteX5" fmla="*/ 2005579 w 2231136"/>
              <a:gd name="connsiteY5" fmla="*/ 0 h 1639270"/>
              <a:gd name="connsiteX6" fmla="*/ 2231136 w 2231136"/>
              <a:gd name="connsiteY6" fmla="*/ 225557 h 1639270"/>
              <a:gd name="connsiteX7" fmla="*/ 2231136 w 2231136"/>
              <a:gd name="connsiteY7" fmla="*/ 789432 h 1639270"/>
              <a:gd name="connsiteX8" fmla="*/ 2231136 w 2231136"/>
              <a:gd name="connsiteY8" fmla="*/ 789432 h 1639270"/>
              <a:gd name="connsiteX9" fmla="*/ 2231136 w 2231136"/>
              <a:gd name="connsiteY9" fmla="*/ 1127760 h 1639270"/>
              <a:gd name="connsiteX10" fmla="*/ 2231136 w 2231136"/>
              <a:gd name="connsiteY10" fmla="*/ 1127755 h 1639270"/>
              <a:gd name="connsiteX11" fmla="*/ 2005579 w 2231136"/>
              <a:gd name="connsiteY11" fmla="*/ 1353312 h 1639270"/>
              <a:gd name="connsiteX12" fmla="*/ 1514856 w 2231136"/>
              <a:gd name="connsiteY12" fmla="*/ 1380744 h 1639270"/>
              <a:gd name="connsiteX13" fmla="*/ 1062235 w 2231136"/>
              <a:gd name="connsiteY13" fmla="*/ 1586484 h 1639270"/>
              <a:gd name="connsiteX14" fmla="*/ 786384 w 2231136"/>
              <a:gd name="connsiteY14" fmla="*/ 1426464 h 1639270"/>
              <a:gd name="connsiteX15" fmla="*/ 381000 w 2231136"/>
              <a:gd name="connsiteY15" fmla="*/ 1362456 h 1639270"/>
              <a:gd name="connsiteX16" fmla="*/ 225557 w 2231136"/>
              <a:gd name="connsiteY16" fmla="*/ 1353312 h 1639270"/>
              <a:gd name="connsiteX17" fmla="*/ 0 w 2231136"/>
              <a:gd name="connsiteY17" fmla="*/ 1127755 h 1639270"/>
              <a:gd name="connsiteX18" fmla="*/ 0 w 2231136"/>
              <a:gd name="connsiteY18" fmla="*/ 1127760 h 1639270"/>
              <a:gd name="connsiteX19" fmla="*/ 0 w 2231136"/>
              <a:gd name="connsiteY19" fmla="*/ 789432 h 1639270"/>
              <a:gd name="connsiteX20" fmla="*/ 0 w 2231136"/>
              <a:gd name="connsiteY20" fmla="*/ 789432 h 1639270"/>
              <a:gd name="connsiteX21" fmla="*/ 0 w 2231136"/>
              <a:gd name="connsiteY21" fmla="*/ 225557 h 1639270"/>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bg2">
              <a:lumMod val="5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t>CTF Analyst </a:t>
            </a:r>
            <a:r>
              <a:rPr lang="en-US" sz="1600" dirty="0"/>
              <a:t>Receives  Claim </a:t>
            </a:r>
          </a:p>
        </p:txBody>
      </p:sp>
      <p:sp>
        <p:nvSpPr>
          <p:cNvPr id="10" name="Speech Bubble: Rectangle with Corners Rounded 8">
            <a:extLst>
              <a:ext uri="{FF2B5EF4-FFF2-40B4-BE49-F238E27FC236}">
                <a16:creationId xmlns:a16="http://schemas.microsoft.com/office/drawing/2014/main" id="{D6FD6315-410F-4921-D7DF-16002CDBAA83}"/>
              </a:ext>
            </a:extLst>
          </p:cNvPr>
          <p:cNvSpPr/>
          <p:nvPr/>
        </p:nvSpPr>
        <p:spPr>
          <a:xfrm>
            <a:off x="3652076" y="2075688"/>
            <a:ext cx="1705737" cy="1353312"/>
          </a:xfrm>
          <a:custGeom>
            <a:avLst/>
            <a:gdLst>
              <a:gd name="connsiteX0" fmla="*/ 0 w 2231136"/>
              <a:gd name="connsiteY0" fmla="*/ 225557 h 1353312"/>
              <a:gd name="connsiteX1" fmla="*/ 225557 w 2231136"/>
              <a:gd name="connsiteY1" fmla="*/ 0 h 1353312"/>
              <a:gd name="connsiteX2" fmla="*/ 371856 w 2231136"/>
              <a:gd name="connsiteY2" fmla="*/ 0 h 1353312"/>
              <a:gd name="connsiteX3" fmla="*/ 371856 w 2231136"/>
              <a:gd name="connsiteY3" fmla="*/ 0 h 1353312"/>
              <a:gd name="connsiteX4" fmla="*/ 929640 w 2231136"/>
              <a:gd name="connsiteY4" fmla="*/ 0 h 1353312"/>
              <a:gd name="connsiteX5" fmla="*/ 2005579 w 2231136"/>
              <a:gd name="connsiteY5" fmla="*/ 0 h 1353312"/>
              <a:gd name="connsiteX6" fmla="*/ 2231136 w 2231136"/>
              <a:gd name="connsiteY6" fmla="*/ 225557 h 1353312"/>
              <a:gd name="connsiteX7" fmla="*/ 2231136 w 2231136"/>
              <a:gd name="connsiteY7" fmla="*/ 789432 h 1353312"/>
              <a:gd name="connsiteX8" fmla="*/ 2231136 w 2231136"/>
              <a:gd name="connsiteY8" fmla="*/ 789432 h 1353312"/>
              <a:gd name="connsiteX9" fmla="*/ 2231136 w 2231136"/>
              <a:gd name="connsiteY9" fmla="*/ 1127760 h 1353312"/>
              <a:gd name="connsiteX10" fmla="*/ 2231136 w 2231136"/>
              <a:gd name="connsiteY10" fmla="*/ 1127755 h 1353312"/>
              <a:gd name="connsiteX11" fmla="*/ 2005579 w 2231136"/>
              <a:gd name="connsiteY11" fmla="*/ 1353312 h 1353312"/>
              <a:gd name="connsiteX12" fmla="*/ 929640 w 2231136"/>
              <a:gd name="connsiteY12" fmla="*/ 1353312 h 1353312"/>
              <a:gd name="connsiteX13" fmla="*/ 650755 w 2231136"/>
              <a:gd name="connsiteY13" fmla="*/ 1522476 h 1353312"/>
              <a:gd name="connsiteX14" fmla="*/ 371856 w 2231136"/>
              <a:gd name="connsiteY14" fmla="*/ 1353312 h 1353312"/>
              <a:gd name="connsiteX15" fmla="*/ 225557 w 2231136"/>
              <a:gd name="connsiteY15" fmla="*/ 1353312 h 1353312"/>
              <a:gd name="connsiteX16" fmla="*/ 0 w 2231136"/>
              <a:gd name="connsiteY16" fmla="*/ 1127755 h 1353312"/>
              <a:gd name="connsiteX17" fmla="*/ 0 w 2231136"/>
              <a:gd name="connsiteY17" fmla="*/ 1127760 h 1353312"/>
              <a:gd name="connsiteX18" fmla="*/ 0 w 2231136"/>
              <a:gd name="connsiteY18" fmla="*/ 789432 h 1353312"/>
              <a:gd name="connsiteX19" fmla="*/ 0 w 2231136"/>
              <a:gd name="connsiteY19" fmla="*/ 789432 h 1353312"/>
              <a:gd name="connsiteX20" fmla="*/ 0 w 2231136"/>
              <a:gd name="connsiteY20" fmla="*/ 225557 h 1353312"/>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929640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1505712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431036"/>
              <a:gd name="connsiteX1" fmla="*/ 225557 w 2231136"/>
              <a:gd name="connsiteY1" fmla="*/ 0 h 1431036"/>
              <a:gd name="connsiteX2" fmla="*/ 371856 w 2231136"/>
              <a:gd name="connsiteY2" fmla="*/ 0 h 1431036"/>
              <a:gd name="connsiteX3" fmla="*/ 371856 w 2231136"/>
              <a:gd name="connsiteY3" fmla="*/ 0 h 1431036"/>
              <a:gd name="connsiteX4" fmla="*/ 929640 w 2231136"/>
              <a:gd name="connsiteY4" fmla="*/ 0 h 1431036"/>
              <a:gd name="connsiteX5" fmla="*/ 2005579 w 2231136"/>
              <a:gd name="connsiteY5" fmla="*/ 0 h 1431036"/>
              <a:gd name="connsiteX6" fmla="*/ 2231136 w 2231136"/>
              <a:gd name="connsiteY6" fmla="*/ 225557 h 1431036"/>
              <a:gd name="connsiteX7" fmla="*/ 2231136 w 2231136"/>
              <a:gd name="connsiteY7" fmla="*/ 789432 h 1431036"/>
              <a:gd name="connsiteX8" fmla="*/ 2231136 w 2231136"/>
              <a:gd name="connsiteY8" fmla="*/ 789432 h 1431036"/>
              <a:gd name="connsiteX9" fmla="*/ 2231136 w 2231136"/>
              <a:gd name="connsiteY9" fmla="*/ 1127760 h 1431036"/>
              <a:gd name="connsiteX10" fmla="*/ 2231136 w 2231136"/>
              <a:gd name="connsiteY10" fmla="*/ 1127755 h 1431036"/>
              <a:gd name="connsiteX11" fmla="*/ 2005579 w 2231136"/>
              <a:gd name="connsiteY11" fmla="*/ 1353312 h 1431036"/>
              <a:gd name="connsiteX12" fmla="*/ 1505712 w 2231136"/>
              <a:gd name="connsiteY12" fmla="*/ 1353312 h 1431036"/>
              <a:gd name="connsiteX13" fmla="*/ 723907 w 2231136"/>
              <a:gd name="connsiteY13" fmla="*/ 1431036 h 1431036"/>
              <a:gd name="connsiteX14" fmla="*/ 381000 w 2231136"/>
              <a:gd name="connsiteY14" fmla="*/ 1362456 h 1431036"/>
              <a:gd name="connsiteX15" fmla="*/ 225557 w 2231136"/>
              <a:gd name="connsiteY15" fmla="*/ 1353312 h 1431036"/>
              <a:gd name="connsiteX16" fmla="*/ 0 w 2231136"/>
              <a:gd name="connsiteY16" fmla="*/ 1127755 h 1431036"/>
              <a:gd name="connsiteX17" fmla="*/ 0 w 2231136"/>
              <a:gd name="connsiteY17" fmla="*/ 1127760 h 1431036"/>
              <a:gd name="connsiteX18" fmla="*/ 0 w 2231136"/>
              <a:gd name="connsiteY18" fmla="*/ 789432 h 1431036"/>
              <a:gd name="connsiteX19" fmla="*/ 0 w 2231136"/>
              <a:gd name="connsiteY19" fmla="*/ 789432 h 1431036"/>
              <a:gd name="connsiteX20" fmla="*/ 0 w 2231136"/>
              <a:gd name="connsiteY20" fmla="*/ 225557 h 143103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74219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476756"/>
              <a:gd name="connsiteX1" fmla="*/ 225557 w 2231136"/>
              <a:gd name="connsiteY1" fmla="*/ 0 h 1476756"/>
              <a:gd name="connsiteX2" fmla="*/ 371856 w 2231136"/>
              <a:gd name="connsiteY2" fmla="*/ 0 h 1476756"/>
              <a:gd name="connsiteX3" fmla="*/ 371856 w 2231136"/>
              <a:gd name="connsiteY3" fmla="*/ 0 h 1476756"/>
              <a:gd name="connsiteX4" fmla="*/ 929640 w 2231136"/>
              <a:gd name="connsiteY4" fmla="*/ 0 h 1476756"/>
              <a:gd name="connsiteX5" fmla="*/ 2005579 w 2231136"/>
              <a:gd name="connsiteY5" fmla="*/ 0 h 1476756"/>
              <a:gd name="connsiteX6" fmla="*/ 2231136 w 2231136"/>
              <a:gd name="connsiteY6" fmla="*/ 225557 h 1476756"/>
              <a:gd name="connsiteX7" fmla="*/ 2231136 w 2231136"/>
              <a:gd name="connsiteY7" fmla="*/ 789432 h 1476756"/>
              <a:gd name="connsiteX8" fmla="*/ 2231136 w 2231136"/>
              <a:gd name="connsiteY8" fmla="*/ 789432 h 1476756"/>
              <a:gd name="connsiteX9" fmla="*/ 2231136 w 2231136"/>
              <a:gd name="connsiteY9" fmla="*/ 1127760 h 1476756"/>
              <a:gd name="connsiteX10" fmla="*/ 2231136 w 2231136"/>
              <a:gd name="connsiteY10" fmla="*/ 1127755 h 1476756"/>
              <a:gd name="connsiteX11" fmla="*/ 2005579 w 2231136"/>
              <a:gd name="connsiteY11" fmla="*/ 1353312 h 1476756"/>
              <a:gd name="connsiteX12" fmla="*/ 1505712 w 2231136"/>
              <a:gd name="connsiteY12" fmla="*/ 1353312 h 1476756"/>
              <a:gd name="connsiteX13" fmla="*/ 1089667 w 2231136"/>
              <a:gd name="connsiteY13" fmla="*/ 1476756 h 1476756"/>
              <a:gd name="connsiteX14" fmla="*/ 381000 w 2231136"/>
              <a:gd name="connsiteY14" fmla="*/ 1362456 h 1476756"/>
              <a:gd name="connsiteX15" fmla="*/ 225557 w 2231136"/>
              <a:gd name="connsiteY15" fmla="*/ 1353312 h 1476756"/>
              <a:gd name="connsiteX16" fmla="*/ 0 w 2231136"/>
              <a:gd name="connsiteY16" fmla="*/ 1127755 h 1476756"/>
              <a:gd name="connsiteX17" fmla="*/ 0 w 2231136"/>
              <a:gd name="connsiteY17" fmla="*/ 1127760 h 1476756"/>
              <a:gd name="connsiteX18" fmla="*/ 0 w 2231136"/>
              <a:gd name="connsiteY18" fmla="*/ 789432 h 1476756"/>
              <a:gd name="connsiteX19" fmla="*/ 0 w 2231136"/>
              <a:gd name="connsiteY19" fmla="*/ 789432 h 1476756"/>
              <a:gd name="connsiteX20" fmla="*/ 0 w 2231136"/>
              <a:gd name="connsiteY20" fmla="*/ 225557 h 1476756"/>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487424 w 2231136"/>
              <a:gd name="connsiteY12" fmla="*/ 1289304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641348"/>
              <a:gd name="connsiteX1" fmla="*/ 225557 w 2231136"/>
              <a:gd name="connsiteY1" fmla="*/ 0 h 1641348"/>
              <a:gd name="connsiteX2" fmla="*/ 371856 w 2231136"/>
              <a:gd name="connsiteY2" fmla="*/ 0 h 1641348"/>
              <a:gd name="connsiteX3" fmla="*/ 371856 w 2231136"/>
              <a:gd name="connsiteY3" fmla="*/ 0 h 1641348"/>
              <a:gd name="connsiteX4" fmla="*/ 929640 w 2231136"/>
              <a:gd name="connsiteY4" fmla="*/ 0 h 1641348"/>
              <a:gd name="connsiteX5" fmla="*/ 2005579 w 2231136"/>
              <a:gd name="connsiteY5" fmla="*/ 0 h 1641348"/>
              <a:gd name="connsiteX6" fmla="*/ 2231136 w 2231136"/>
              <a:gd name="connsiteY6" fmla="*/ 225557 h 1641348"/>
              <a:gd name="connsiteX7" fmla="*/ 2231136 w 2231136"/>
              <a:gd name="connsiteY7" fmla="*/ 789432 h 1641348"/>
              <a:gd name="connsiteX8" fmla="*/ 2231136 w 2231136"/>
              <a:gd name="connsiteY8" fmla="*/ 789432 h 1641348"/>
              <a:gd name="connsiteX9" fmla="*/ 2231136 w 2231136"/>
              <a:gd name="connsiteY9" fmla="*/ 1127760 h 1641348"/>
              <a:gd name="connsiteX10" fmla="*/ 2231136 w 2231136"/>
              <a:gd name="connsiteY10" fmla="*/ 1127755 h 1641348"/>
              <a:gd name="connsiteX11" fmla="*/ 2005579 w 2231136"/>
              <a:gd name="connsiteY11" fmla="*/ 1353312 h 1641348"/>
              <a:gd name="connsiteX12" fmla="*/ 1487424 w 2231136"/>
              <a:gd name="connsiteY12" fmla="*/ 1289304 h 1641348"/>
              <a:gd name="connsiteX13" fmla="*/ 1126243 w 2231136"/>
              <a:gd name="connsiteY13" fmla="*/ 1641348 h 1641348"/>
              <a:gd name="connsiteX14" fmla="*/ 381000 w 2231136"/>
              <a:gd name="connsiteY14" fmla="*/ 1362456 h 1641348"/>
              <a:gd name="connsiteX15" fmla="*/ 225557 w 2231136"/>
              <a:gd name="connsiteY15" fmla="*/ 1353312 h 1641348"/>
              <a:gd name="connsiteX16" fmla="*/ 0 w 2231136"/>
              <a:gd name="connsiteY16" fmla="*/ 1127755 h 1641348"/>
              <a:gd name="connsiteX17" fmla="*/ 0 w 2231136"/>
              <a:gd name="connsiteY17" fmla="*/ 1127760 h 1641348"/>
              <a:gd name="connsiteX18" fmla="*/ 0 w 2231136"/>
              <a:gd name="connsiteY18" fmla="*/ 789432 h 1641348"/>
              <a:gd name="connsiteX19" fmla="*/ 0 w 2231136"/>
              <a:gd name="connsiteY19" fmla="*/ 789432 h 1641348"/>
              <a:gd name="connsiteX20" fmla="*/ 0 w 2231136"/>
              <a:gd name="connsiteY20" fmla="*/ 225557 h 1641348"/>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28212"/>
              <a:gd name="connsiteX1" fmla="*/ 225557 w 2231136"/>
              <a:gd name="connsiteY1" fmla="*/ 0 h 1628212"/>
              <a:gd name="connsiteX2" fmla="*/ 371856 w 2231136"/>
              <a:gd name="connsiteY2" fmla="*/ 0 h 1628212"/>
              <a:gd name="connsiteX3" fmla="*/ 371856 w 2231136"/>
              <a:gd name="connsiteY3" fmla="*/ 0 h 1628212"/>
              <a:gd name="connsiteX4" fmla="*/ 929640 w 2231136"/>
              <a:gd name="connsiteY4" fmla="*/ 0 h 1628212"/>
              <a:gd name="connsiteX5" fmla="*/ 2005579 w 2231136"/>
              <a:gd name="connsiteY5" fmla="*/ 0 h 1628212"/>
              <a:gd name="connsiteX6" fmla="*/ 2231136 w 2231136"/>
              <a:gd name="connsiteY6" fmla="*/ 225557 h 1628212"/>
              <a:gd name="connsiteX7" fmla="*/ 2231136 w 2231136"/>
              <a:gd name="connsiteY7" fmla="*/ 789432 h 1628212"/>
              <a:gd name="connsiteX8" fmla="*/ 2231136 w 2231136"/>
              <a:gd name="connsiteY8" fmla="*/ 789432 h 1628212"/>
              <a:gd name="connsiteX9" fmla="*/ 2231136 w 2231136"/>
              <a:gd name="connsiteY9" fmla="*/ 1127760 h 1628212"/>
              <a:gd name="connsiteX10" fmla="*/ 2231136 w 2231136"/>
              <a:gd name="connsiteY10" fmla="*/ 1127755 h 1628212"/>
              <a:gd name="connsiteX11" fmla="*/ 2005579 w 2231136"/>
              <a:gd name="connsiteY11" fmla="*/ 1353312 h 1628212"/>
              <a:gd name="connsiteX12" fmla="*/ 1487424 w 2231136"/>
              <a:gd name="connsiteY12" fmla="*/ 1289304 h 1628212"/>
              <a:gd name="connsiteX13" fmla="*/ 1025659 w 2231136"/>
              <a:gd name="connsiteY13" fmla="*/ 1586484 h 1628212"/>
              <a:gd name="connsiteX14" fmla="*/ 381000 w 2231136"/>
              <a:gd name="connsiteY14" fmla="*/ 1362456 h 1628212"/>
              <a:gd name="connsiteX15" fmla="*/ 225557 w 2231136"/>
              <a:gd name="connsiteY15" fmla="*/ 1353312 h 1628212"/>
              <a:gd name="connsiteX16" fmla="*/ 0 w 2231136"/>
              <a:gd name="connsiteY16" fmla="*/ 1127755 h 1628212"/>
              <a:gd name="connsiteX17" fmla="*/ 0 w 2231136"/>
              <a:gd name="connsiteY17" fmla="*/ 1127760 h 1628212"/>
              <a:gd name="connsiteX18" fmla="*/ 0 w 2231136"/>
              <a:gd name="connsiteY18" fmla="*/ 789432 h 1628212"/>
              <a:gd name="connsiteX19" fmla="*/ 0 w 2231136"/>
              <a:gd name="connsiteY19" fmla="*/ 789432 h 1628212"/>
              <a:gd name="connsiteX20" fmla="*/ 0 w 2231136"/>
              <a:gd name="connsiteY20" fmla="*/ 225557 h 1628212"/>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381000 w 2231136"/>
              <a:gd name="connsiteY14" fmla="*/ 1362456 h 1635798"/>
              <a:gd name="connsiteX15" fmla="*/ 225557 w 2231136"/>
              <a:gd name="connsiteY15" fmla="*/ 1353312 h 1635798"/>
              <a:gd name="connsiteX16" fmla="*/ 0 w 2231136"/>
              <a:gd name="connsiteY16" fmla="*/ 1127755 h 1635798"/>
              <a:gd name="connsiteX17" fmla="*/ 0 w 2231136"/>
              <a:gd name="connsiteY17" fmla="*/ 1127760 h 1635798"/>
              <a:gd name="connsiteX18" fmla="*/ 0 w 2231136"/>
              <a:gd name="connsiteY18" fmla="*/ 789432 h 1635798"/>
              <a:gd name="connsiteX19" fmla="*/ 0 w 2231136"/>
              <a:gd name="connsiteY19" fmla="*/ 789432 h 1635798"/>
              <a:gd name="connsiteX20" fmla="*/ 0 w 2231136"/>
              <a:gd name="connsiteY20"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59536 w 2231136"/>
              <a:gd name="connsiteY14" fmla="*/ 1463040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786384 w 2231136"/>
              <a:gd name="connsiteY14" fmla="*/ 1426464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60681"/>
              <a:gd name="connsiteX1" fmla="*/ 225557 w 2231136"/>
              <a:gd name="connsiteY1" fmla="*/ 0 h 1660681"/>
              <a:gd name="connsiteX2" fmla="*/ 371856 w 2231136"/>
              <a:gd name="connsiteY2" fmla="*/ 0 h 1660681"/>
              <a:gd name="connsiteX3" fmla="*/ 371856 w 2231136"/>
              <a:gd name="connsiteY3" fmla="*/ 0 h 1660681"/>
              <a:gd name="connsiteX4" fmla="*/ 929640 w 2231136"/>
              <a:gd name="connsiteY4" fmla="*/ 0 h 1660681"/>
              <a:gd name="connsiteX5" fmla="*/ 2005579 w 2231136"/>
              <a:gd name="connsiteY5" fmla="*/ 0 h 1660681"/>
              <a:gd name="connsiteX6" fmla="*/ 2231136 w 2231136"/>
              <a:gd name="connsiteY6" fmla="*/ 225557 h 1660681"/>
              <a:gd name="connsiteX7" fmla="*/ 2231136 w 2231136"/>
              <a:gd name="connsiteY7" fmla="*/ 789432 h 1660681"/>
              <a:gd name="connsiteX8" fmla="*/ 2231136 w 2231136"/>
              <a:gd name="connsiteY8" fmla="*/ 789432 h 1660681"/>
              <a:gd name="connsiteX9" fmla="*/ 2231136 w 2231136"/>
              <a:gd name="connsiteY9" fmla="*/ 1127760 h 1660681"/>
              <a:gd name="connsiteX10" fmla="*/ 2231136 w 2231136"/>
              <a:gd name="connsiteY10" fmla="*/ 1127755 h 1660681"/>
              <a:gd name="connsiteX11" fmla="*/ 2005579 w 2231136"/>
              <a:gd name="connsiteY11" fmla="*/ 1353312 h 1660681"/>
              <a:gd name="connsiteX12" fmla="*/ 1514856 w 2231136"/>
              <a:gd name="connsiteY12" fmla="*/ 1380744 h 1660681"/>
              <a:gd name="connsiteX13" fmla="*/ 1016515 w 2231136"/>
              <a:gd name="connsiteY13" fmla="*/ 1613916 h 1660681"/>
              <a:gd name="connsiteX14" fmla="*/ 786384 w 2231136"/>
              <a:gd name="connsiteY14" fmla="*/ 1426464 h 1660681"/>
              <a:gd name="connsiteX15" fmla="*/ 381000 w 2231136"/>
              <a:gd name="connsiteY15" fmla="*/ 1362456 h 1660681"/>
              <a:gd name="connsiteX16" fmla="*/ 225557 w 2231136"/>
              <a:gd name="connsiteY16" fmla="*/ 1353312 h 1660681"/>
              <a:gd name="connsiteX17" fmla="*/ 0 w 2231136"/>
              <a:gd name="connsiteY17" fmla="*/ 1127755 h 1660681"/>
              <a:gd name="connsiteX18" fmla="*/ 0 w 2231136"/>
              <a:gd name="connsiteY18" fmla="*/ 1127760 h 1660681"/>
              <a:gd name="connsiteX19" fmla="*/ 0 w 2231136"/>
              <a:gd name="connsiteY19" fmla="*/ 789432 h 1660681"/>
              <a:gd name="connsiteX20" fmla="*/ 0 w 2231136"/>
              <a:gd name="connsiteY20" fmla="*/ 789432 h 1660681"/>
              <a:gd name="connsiteX21" fmla="*/ 0 w 2231136"/>
              <a:gd name="connsiteY21" fmla="*/ 225557 h 1660681"/>
              <a:gd name="connsiteX0" fmla="*/ 0 w 2231136"/>
              <a:gd name="connsiteY0" fmla="*/ 225557 h 1677411"/>
              <a:gd name="connsiteX1" fmla="*/ 225557 w 2231136"/>
              <a:gd name="connsiteY1" fmla="*/ 0 h 1677411"/>
              <a:gd name="connsiteX2" fmla="*/ 371856 w 2231136"/>
              <a:gd name="connsiteY2" fmla="*/ 0 h 1677411"/>
              <a:gd name="connsiteX3" fmla="*/ 371856 w 2231136"/>
              <a:gd name="connsiteY3" fmla="*/ 0 h 1677411"/>
              <a:gd name="connsiteX4" fmla="*/ 929640 w 2231136"/>
              <a:gd name="connsiteY4" fmla="*/ 0 h 1677411"/>
              <a:gd name="connsiteX5" fmla="*/ 2005579 w 2231136"/>
              <a:gd name="connsiteY5" fmla="*/ 0 h 1677411"/>
              <a:gd name="connsiteX6" fmla="*/ 2231136 w 2231136"/>
              <a:gd name="connsiteY6" fmla="*/ 225557 h 1677411"/>
              <a:gd name="connsiteX7" fmla="*/ 2231136 w 2231136"/>
              <a:gd name="connsiteY7" fmla="*/ 789432 h 1677411"/>
              <a:gd name="connsiteX8" fmla="*/ 2231136 w 2231136"/>
              <a:gd name="connsiteY8" fmla="*/ 789432 h 1677411"/>
              <a:gd name="connsiteX9" fmla="*/ 2231136 w 2231136"/>
              <a:gd name="connsiteY9" fmla="*/ 1127760 h 1677411"/>
              <a:gd name="connsiteX10" fmla="*/ 2231136 w 2231136"/>
              <a:gd name="connsiteY10" fmla="*/ 1127755 h 1677411"/>
              <a:gd name="connsiteX11" fmla="*/ 2005579 w 2231136"/>
              <a:gd name="connsiteY11" fmla="*/ 1353312 h 1677411"/>
              <a:gd name="connsiteX12" fmla="*/ 1514856 w 2231136"/>
              <a:gd name="connsiteY12" fmla="*/ 1380744 h 1677411"/>
              <a:gd name="connsiteX13" fmla="*/ 1007371 w 2231136"/>
              <a:gd name="connsiteY13" fmla="*/ 1632204 h 1677411"/>
              <a:gd name="connsiteX14" fmla="*/ 786384 w 2231136"/>
              <a:gd name="connsiteY14" fmla="*/ 1426464 h 1677411"/>
              <a:gd name="connsiteX15" fmla="*/ 381000 w 2231136"/>
              <a:gd name="connsiteY15" fmla="*/ 1362456 h 1677411"/>
              <a:gd name="connsiteX16" fmla="*/ 225557 w 2231136"/>
              <a:gd name="connsiteY16" fmla="*/ 1353312 h 1677411"/>
              <a:gd name="connsiteX17" fmla="*/ 0 w 2231136"/>
              <a:gd name="connsiteY17" fmla="*/ 1127755 h 1677411"/>
              <a:gd name="connsiteX18" fmla="*/ 0 w 2231136"/>
              <a:gd name="connsiteY18" fmla="*/ 1127760 h 1677411"/>
              <a:gd name="connsiteX19" fmla="*/ 0 w 2231136"/>
              <a:gd name="connsiteY19" fmla="*/ 789432 h 1677411"/>
              <a:gd name="connsiteX20" fmla="*/ 0 w 2231136"/>
              <a:gd name="connsiteY20" fmla="*/ 789432 h 1677411"/>
              <a:gd name="connsiteX21" fmla="*/ 0 w 2231136"/>
              <a:gd name="connsiteY21" fmla="*/ 225557 h 1677411"/>
              <a:gd name="connsiteX0" fmla="*/ 0 w 2231136"/>
              <a:gd name="connsiteY0" fmla="*/ 225557 h 1680715"/>
              <a:gd name="connsiteX1" fmla="*/ 225557 w 2231136"/>
              <a:gd name="connsiteY1" fmla="*/ 0 h 1680715"/>
              <a:gd name="connsiteX2" fmla="*/ 371856 w 2231136"/>
              <a:gd name="connsiteY2" fmla="*/ 0 h 1680715"/>
              <a:gd name="connsiteX3" fmla="*/ 371856 w 2231136"/>
              <a:gd name="connsiteY3" fmla="*/ 0 h 1680715"/>
              <a:gd name="connsiteX4" fmla="*/ 929640 w 2231136"/>
              <a:gd name="connsiteY4" fmla="*/ 0 h 1680715"/>
              <a:gd name="connsiteX5" fmla="*/ 2005579 w 2231136"/>
              <a:gd name="connsiteY5" fmla="*/ 0 h 1680715"/>
              <a:gd name="connsiteX6" fmla="*/ 2231136 w 2231136"/>
              <a:gd name="connsiteY6" fmla="*/ 225557 h 1680715"/>
              <a:gd name="connsiteX7" fmla="*/ 2231136 w 2231136"/>
              <a:gd name="connsiteY7" fmla="*/ 789432 h 1680715"/>
              <a:gd name="connsiteX8" fmla="*/ 2231136 w 2231136"/>
              <a:gd name="connsiteY8" fmla="*/ 789432 h 1680715"/>
              <a:gd name="connsiteX9" fmla="*/ 2231136 w 2231136"/>
              <a:gd name="connsiteY9" fmla="*/ 1127760 h 1680715"/>
              <a:gd name="connsiteX10" fmla="*/ 2231136 w 2231136"/>
              <a:gd name="connsiteY10" fmla="*/ 1127755 h 1680715"/>
              <a:gd name="connsiteX11" fmla="*/ 2005579 w 2231136"/>
              <a:gd name="connsiteY11" fmla="*/ 1353312 h 1680715"/>
              <a:gd name="connsiteX12" fmla="*/ 1514856 w 2231136"/>
              <a:gd name="connsiteY12" fmla="*/ 1380744 h 1680715"/>
              <a:gd name="connsiteX13" fmla="*/ 1007371 w 2231136"/>
              <a:gd name="connsiteY13" fmla="*/ 1632204 h 1680715"/>
              <a:gd name="connsiteX14" fmla="*/ 786384 w 2231136"/>
              <a:gd name="connsiteY14" fmla="*/ 1426464 h 1680715"/>
              <a:gd name="connsiteX15" fmla="*/ 381000 w 2231136"/>
              <a:gd name="connsiteY15" fmla="*/ 1362456 h 1680715"/>
              <a:gd name="connsiteX16" fmla="*/ 225557 w 2231136"/>
              <a:gd name="connsiteY16" fmla="*/ 1353312 h 1680715"/>
              <a:gd name="connsiteX17" fmla="*/ 0 w 2231136"/>
              <a:gd name="connsiteY17" fmla="*/ 1127755 h 1680715"/>
              <a:gd name="connsiteX18" fmla="*/ 0 w 2231136"/>
              <a:gd name="connsiteY18" fmla="*/ 1127760 h 1680715"/>
              <a:gd name="connsiteX19" fmla="*/ 0 w 2231136"/>
              <a:gd name="connsiteY19" fmla="*/ 789432 h 1680715"/>
              <a:gd name="connsiteX20" fmla="*/ 0 w 2231136"/>
              <a:gd name="connsiteY20" fmla="*/ 789432 h 1680715"/>
              <a:gd name="connsiteX21" fmla="*/ 0 w 2231136"/>
              <a:gd name="connsiteY21" fmla="*/ 225557 h 1680715"/>
              <a:gd name="connsiteX0" fmla="*/ 0 w 2231136"/>
              <a:gd name="connsiteY0" fmla="*/ 225557 h 1639270"/>
              <a:gd name="connsiteX1" fmla="*/ 225557 w 2231136"/>
              <a:gd name="connsiteY1" fmla="*/ 0 h 1639270"/>
              <a:gd name="connsiteX2" fmla="*/ 371856 w 2231136"/>
              <a:gd name="connsiteY2" fmla="*/ 0 h 1639270"/>
              <a:gd name="connsiteX3" fmla="*/ 371856 w 2231136"/>
              <a:gd name="connsiteY3" fmla="*/ 0 h 1639270"/>
              <a:gd name="connsiteX4" fmla="*/ 929640 w 2231136"/>
              <a:gd name="connsiteY4" fmla="*/ 0 h 1639270"/>
              <a:gd name="connsiteX5" fmla="*/ 2005579 w 2231136"/>
              <a:gd name="connsiteY5" fmla="*/ 0 h 1639270"/>
              <a:gd name="connsiteX6" fmla="*/ 2231136 w 2231136"/>
              <a:gd name="connsiteY6" fmla="*/ 225557 h 1639270"/>
              <a:gd name="connsiteX7" fmla="*/ 2231136 w 2231136"/>
              <a:gd name="connsiteY7" fmla="*/ 789432 h 1639270"/>
              <a:gd name="connsiteX8" fmla="*/ 2231136 w 2231136"/>
              <a:gd name="connsiteY8" fmla="*/ 789432 h 1639270"/>
              <a:gd name="connsiteX9" fmla="*/ 2231136 w 2231136"/>
              <a:gd name="connsiteY9" fmla="*/ 1127760 h 1639270"/>
              <a:gd name="connsiteX10" fmla="*/ 2231136 w 2231136"/>
              <a:gd name="connsiteY10" fmla="*/ 1127755 h 1639270"/>
              <a:gd name="connsiteX11" fmla="*/ 2005579 w 2231136"/>
              <a:gd name="connsiteY11" fmla="*/ 1353312 h 1639270"/>
              <a:gd name="connsiteX12" fmla="*/ 1514856 w 2231136"/>
              <a:gd name="connsiteY12" fmla="*/ 1380744 h 1639270"/>
              <a:gd name="connsiteX13" fmla="*/ 1062235 w 2231136"/>
              <a:gd name="connsiteY13" fmla="*/ 1586484 h 1639270"/>
              <a:gd name="connsiteX14" fmla="*/ 786384 w 2231136"/>
              <a:gd name="connsiteY14" fmla="*/ 1426464 h 1639270"/>
              <a:gd name="connsiteX15" fmla="*/ 381000 w 2231136"/>
              <a:gd name="connsiteY15" fmla="*/ 1362456 h 1639270"/>
              <a:gd name="connsiteX16" fmla="*/ 225557 w 2231136"/>
              <a:gd name="connsiteY16" fmla="*/ 1353312 h 1639270"/>
              <a:gd name="connsiteX17" fmla="*/ 0 w 2231136"/>
              <a:gd name="connsiteY17" fmla="*/ 1127755 h 1639270"/>
              <a:gd name="connsiteX18" fmla="*/ 0 w 2231136"/>
              <a:gd name="connsiteY18" fmla="*/ 1127760 h 1639270"/>
              <a:gd name="connsiteX19" fmla="*/ 0 w 2231136"/>
              <a:gd name="connsiteY19" fmla="*/ 789432 h 1639270"/>
              <a:gd name="connsiteX20" fmla="*/ 0 w 2231136"/>
              <a:gd name="connsiteY20" fmla="*/ 789432 h 1639270"/>
              <a:gd name="connsiteX21" fmla="*/ 0 w 2231136"/>
              <a:gd name="connsiteY21" fmla="*/ 225557 h 1639270"/>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bg2">
              <a:lumMod val="25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CTF Analyst </a:t>
            </a:r>
            <a:r>
              <a:rPr lang="en-US" sz="1600" dirty="0"/>
              <a:t>Reviews Claim </a:t>
            </a:r>
          </a:p>
          <a:p>
            <a:pPr algn="ctr"/>
            <a:endParaRPr lang="en-US" dirty="0"/>
          </a:p>
        </p:txBody>
      </p:sp>
      <p:sp>
        <p:nvSpPr>
          <p:cNvPr id="11" name="Speech Bubble: Rectangle with Corners Rounded 8">
            <a:extLst>
              <a:ext uri="{FF2B5EF4-FFF2-40B4-BE49-F238E27FC236}">
                <a16:creationId xmlns:a16="http://schemas.microsoft.com/office/drawing/2014/main" id="{F477825E-E018-3AA5-242D-5EB3A08DE4CC}"/>
              </a:ext>
            </a:extLst>
          </p:cNvPr>
          <p:cNvSpPr/>
          <p:nvPr/>
        </p:nvSpPr>
        <p:spPr>
          <a:xfrm>
            <a:off x="6323838" y="2075688"/>
            <a:ext cx="1705737" cy="1353312"/>
          </a:xfrm>
          <a:custGeom>
            <a:avLst/>
            <a:gdLst>
              <a:gd name="connsiteX0" fmla="*/ 0 w 2231136"/>
              <a:gd name="connsiteY0" fmla="*/ 225557 h 1353312"/>
              <a:gd name="connsiteX1" fmla="*/ 225557 w 2231136"/>
              <a:gd name="connsiteY1" fmla="*/ 0 h 1353312"/>
              <a:gd name="connsiteX2" fmla="*/ 371856 w 2231136"/>
              <a:gd name="connsiteY2" fmla="*/ 0 h 1353312"/>
              <a:gd name="connsiteX3" fmla="*/ 371856 w 2231136"/>
              <a:gd name="connsiteY3" fmla="*/ 0 h 1353312"/>
              <a:gd name="connsiteX4" fmla="*/ 929640 w 2231136"/>
              <a:gd name="connsiteY4" fmla="*/ 0 h 1353312"/>
              <a:gd name="connsiteX5" fmla="*/ 2005579 w 2231136"/>
              <a:gd name="connsiteY5" fmla="*/ 0 h 1353312"/>
              <a:gd name="connsiteX6" fmla="*/ 2231136 w 2231136"/>
              <a:gd name="connsiteY6" fmla="*/ 225557 h 1353312"/>
              <a:gd name="connsiteX7" fmla="*/ 2231136 w 2231136"/>
              <a:gd name="connsiteY7" fmla="*/ 789432 h 1353312"/>
              <a:gd name="connsiteX8" fmla="*/ 2231136 w 2231136"/>
              <a:gd name="connsiteY8" fmla="*/ 789432 h 1353312"/>
              <a:gd name="connsiteX9" fmla="*/ 2231136 w 2231136"/>
              <a:gd name="connsiteY9" fmla="*/ 1127760 h 1353312"/>
              <a:gd name="connsiteX10" fmla="*/ 2231136 w 2231136"/>
              <a:gd name="connsiteY10" fmla="*/ 1127755 h 1353312"/>
              <a:gd name="connsiteX11" fmla="*/ 2005579 w 2231136"/>
              <a:gd name="connsiteY11" fmla="*/ 1353312 h 1353312"/>
              <a:gd name="connsiteX12" fmla="*/ 929640 w 2231136"/>
              <a:gd name="connsiteY12" fmla="*/ 1353312 h 1353312"/>
              <a:gd name="connsiteX13" fmla="*/ 650755 w 2231136"/>
              <a:gd name="connsiteY13" fmla="*/ 1522476 h 1353312"/>
              <a:gd name="connsiteX14" fmla="*/ 371856 w 2231136"/>
              <a:gd name="connsiteY14" fmla="*/ 1353312 h 1353312"/>
              <a:gd name="connsiteX15" fmla="*/ 225557 w 2231136"/>
              <a:gd name="connsiteY15" fmla="*/ 1353312 h 1353312"/>
              <a:gd name="connsiteX16" fmla="*/ 0 w 2231136"/>
              <a:gd name="connsiteY16" fmla="*/ 1127755 h 1353312"/>
              <a:gd name="connsiteX17" fmla="*/ 0 w 2231136"/>
              <a:gd name="connsiteY17" fmla="*/ 1127760 h 1353312"/>
              <a:gd name="connsiteX18" fmla="*/ 0 w 2231136"/>
              <a:gd name="connsiteY18" fmla="*/ 789432 h 1353312"/>
              <a:gd name="connsiteX19" fmla="*/ 0 w 2231136"/>
              <a:gd name="connsiteY19" fmla="*/ 789432 h 1353312"/>
              <a:gd name="connsiteX20" fmla="*/ 0 w 2231136"/>
              <a:gd name="connsiteY20" fmla="*/ 225557 h 1353312"/>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929640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1505712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431036"/>
              <a:gd name="connsiteX1" fmla="*/ 225557 w 2231136"/>
              <a:gd name="connsiteY1" fmla="*/ 0 h 1431036"/>
              <a:gd name="connsiteX2" fmla="*/ 371856 w 2231136"/>
              <a:gd name="connsiteY2" fmla="*/ 0 h 1431036"/>
              <a:gd name="connsiteX3" fmla="*/ 371856 w 2231136"/>
              <a:gd name="connsiteY3" fmla="*/ 0 h 1431036"/>
              <a:gd name="connsiteX4" fmla="*/ 929640 w 2231136"/>
              <a:gd name="connsiteY4" fmla="*/ 0 h 1431036"/>
              <a:gd name="connsiteX5" fmla="*/ 2005579 w 2231136"/>
              <a:gd name="connsiteY5" fmla="*/ 0 h 1431036"/>
              <a:gd name="connsiteX6" fmla="*/ 2231136 w 2231136"/>
              <a:gd name="connsiteY6" fmla="*/ 225557 h 1431036"/>
              <a:gd name="connsiteX7" fmla="*/ 2231136 w 2231136"/>
              <a:gd name="connsiteY7" fmla="*/ 789432 h 1431036"/>
              <a:gd name="connsiteX8" fmla="*/ 2231136 w 2231136"/>
              <a:gd name="connsiteY8" fmla="*/ 789432 h 1431036"/>
              <a:gd name="connsiteX9" fmla="*/ 2231136 w 2231136"/>
              <a:gd name="connsiteY9" fmla="*/ 1127760 h 1431036"/>
              <a:gd name="connsiteX10" fmla="*/ 2231136 w 2231136"/>
              <a:gd name="connsiteY10" fmla="*/ 1127755 h 1431036"/>
              <a:gd name="connsiteX11" fmla="*/ 2005579 w 2231136"/>
              <a:gd name="connsiteY11" fmla="*/ 1353312 h 1431036"/>
              <a:gd name="connsiteX12" fmla="*/ 1505712 w 2231136"/>
              <a:gd name="connsiteY12" fmla="*/ 1353312 h 1431036"/>
              <a:gd name="connsiteX13" fmla="*/ 723907 w 2231136"/>
              <a:gd name="connsiteY13" fmla="*/ 1431036 h 1431036"/>
              <a:gd name="connsiteX14" fmla="*/ 381000 w 2231136"/>
              <a:gd name="connsiteY14" fmla="*/ 1362456 h 1431036"/>
              <a:gd name="connsiteX15" fmla="*/ 225557 w 2231136"/>
              <a:gd name="connsiteY15" fmla="*/ 1353312 h 1431036"/>
              <a:gd name="connsiteX16" fmla="*/ 0 w 2231136"/>
              <a:gd name="connsiteY16" fmla="*/ 1127755 h 1431036"/>
              <a:gd name="connsiteX17" fmla="*/ 0 w 2231136"/>
              <a:gd name="connsiteY17" fmla="*/ 1127760 h 1431036"/>
              <a:gd name="connsiteX18" fmla="*/ 0 w 2231136"/>
              <a:gd name="connsiteY18" fmla="*/ 789432 h 1431036"/>
              <a:gd name="connsiteX19" fmla="*/ 0 w 2231136"/>
              <a:gd name="connsiteY19" fmla="*/ 789432 h 1431036"/>
              <a:gd name="connsiteX20" fmla="*/ 0 w 2231136"/>
              <a:gd name="connsiteY20" fmla="*/ 225557 h 143103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74219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476756"/>
              <a:gd name="connsiteX1" fmla="*/ 225557 w 2231136"/>
              <a:gd name="connsiteY1" fmla="*/ 0 h 1476756"/>
              <a:gd name="connsiteX2" fmla="*/ 371856 w 2231136"/>
              <a:gd name="connsiteY2" fmla="*/ 0 h 1476756"/>
              <a:gd name="connsiteX3" fmla="*/ 371856 w 2231136"/>
              <a:gd name="connsiteY3" fmla="*/ 0 h 1476756"/>
              <a:gd name="connsiteX4" fmla="*/ 929640 w 2231136"/>
              <a:gd name="connsiteY4" fmla="*/ 0 h 1476756"/>
              <a:gd name="connsiteX5" fmla="*/ 2005579 w 2231136"/>
              <a:gd name="connsiteY5" fmla="*/ 0 h 1476756"/>
              <a:gd name="connsiteX6" fmla="*/ 2231136 w 2231136"/>
              <a:gd name="connsiteY6" fmla="*/ 225557 h 1476756"/>
              <a:gd name="connsiteX7" fmla="*/ 2231136 w 2231136"/>
              <a:gd name="connsiteY7" fmla="*/ 789432 h 1476756"/>
              <a:gd name="connsiteX8" fmla="*/ 2231136 w 2231136"/>
              <a:gd name="connsiteY8" fmla="*/ 789432 h 1476756"/>
              <a:gd name="connsiteX9" fmla="*/ 2231136 w 2231136"/>
              <a:gd name="connsiteY9" fmla="*/ 1127760 h 1476756"/>
              <a:gd name="connsiteX10" fmla="*/ 2231136 w 2231136"/>
              <a:gd name="connsiteY10" fmla="*/ 1127755 h 1476756"/>
              <a:gd name="connsiteX11" fmla="*/ 2005579 w 2231136"/>
              <a:gd name="connsiteY11" fmla="*/ 1353312 h 1476756"/>
              <a:gd name="connsiteX12" fmla="*/ 1505712 w 2231136"/>
              <a:gd name="connsiteY12" fmla="*/ 1353312 h 1476756"/>
              <a:gd name="connsiteX13" fmla="*/ 1089667 w 2231136"/>
              <a:gd name="connsiteY13" fmla="*/ 1476756 h 1476756"/>
              <a:gd name="connsiteX14" fmla="*/ 381000 w 2231136"/>
              <a:gd name="connsiteY14" fmla="*/ 1362456 h 1476756"/>
              <a:gd name="connsiteX15" fmla="*/ 225557 w 2231136"/>
              <a:gd name="connsiteY15" fmla="*/ 1353312 h 1476756"/>
              <a:gd name="connsiteX16" fmla="*/ 0 w 2231136"/>
              <a:gd name="connsiteY16" fmla="*/ 1127755 h 1476756"/>
              <a:gd name="connsiteX17" fmla="*/ 0 w 2231136"/>
              <a:gd name="connsiteY17" fmla="*/ 1127760 h 1476756"/>
              <a:gd name="connsiteX18" fmla="*/ 0 w 2231136"/>
              <a:gd name="connsiteY18" fmla="*/ 789432 h 1476756"/>
              <a:gd name="connsiteX19" fmla="*/ 0 w 2231136"/>
              <a:gd name="connsiteY19" fmla="*/ 789432 h 1476756"/>
              <a:gd name="connsiteX20" fmla="*/ 0 w 2231136"/>
              <a:gd name="connsiteY20" fmla="*/ 225557 h 1476756"/>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487424 w 2231136"/>
              <a:gd name="connsiteY12" fmla="*/ 1289304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641348"/>
              <a:gd name="connsiteX1" fmla="*/ 225557 w 2231136"/>
              <a:gd name="connsiteY1" fmla="*/ 0 h 1641348"/>
              <a:gd name="connsiteX2" fmla="*/ 371856 w 2231136"/>
              <a:gd name="connsiteY2" fmla="*/ 0 h 1641348"/>
              <a:gd name="connsiteX3" fmla="*/ 371856 w 2231136"/>
              <a:gd name="connsiteY3" fmla="*/ 0 h 1641348"/>
              <a:gd name="connsiteX4" fmla="*/ 929640 w 2231136"/>
              <a:gd name="connsiteY4" fmla="*/ 0 h 1641348"/>
              <a:gd name="connsiteX5" fmla="*/ 2005579 w 2231136"/>
              <a:gd name="connsiteY5" fmla="*/ 0 h 1641348"/>
              <a:gd name="connsiteX6" fmla="*/ 2231136 w 2231136"/>
              <a:gd name="connsiteY6" fmla="*/ 225557 h 1641348"/>
              <a:gd name="connsiteX7" fmla="*/ 2231136 w 2231136"/>
              <a:gd name="connsiteY7" fmla="*/ 789432 h 1641348"/>
              <a:gd name="connsiteX8" fmla="*/ 2231136 w 2231136"/>
              <a:gd name="connsiteY8" fmla="*/ 789432 h 1641348"/>
              <a:gd name="connsiteX9" fmla="*/ 2231136 w 2231136"/>
              <a:gd name="connsiteY9" fmla="*/ 1127760 h 1641348"/>
              <a:gd name="connsiteX10" fmla="*/ 2231136 w 2231136"/>
              <a:gd name="connsiteY10" fmla="*/ 1127755 h 1641348"/>
              <a:gd name="connsiteX11" fmla="*/ 2005579 w 2231136"/>
              <a:gd name="connsiteY11" fmla="*/ 1353312 h 1641348"/>
              <a:gd name="connsiteX12" fmla="*/ 1487424 w 2231136"/>
              <a:gd name="connsiteY12" fmla="*/ 1289304 h 1641348"/>
              <a:gd name="connsiteX13" fmla="*/ 1126243 w 2231136"/>
              <a:gd name="connsiteY13" fmla="*/ 1641348 h 1641348"/>
              <a:gd name="connsiteX14" fmla="*/ 381000 w 2231136"/>
              <a:gd name="connsiteY14" fmla="*/ 1362456 h 1641348"/>
              <a:gd name="connsiteX15" fmla="*/ 225557 w 2231136"/>
              <a:gd name="connsiteY15" fmla="*/ 1353312 h 1641348"/>
              <a:gd name="connsiteX16" fmla="*/ 0 w 2231136"/>
              <a:gd name="connsiteY16" fmla="*/ 1127755 h 1641348"/>
              <a:gd name="connsiteX17" fmla="*/ 0 w 2231136"/>
              <a:gd name="connsiteY17" fmla="*/ 1127760 h 1641348"/>
              <a:gd name="connsiteX18" fmla="*/ 0 w 2231136"/>
              <a:gd name="connsiteY18" fmla="*/ 789432 h 1641348"/>
              <a:gd name="connsiteX19" fmla="*/ 0 w 2231136"/>
              <a:gd name="connsiteY19" fmla="*/ 789432 h 1641348"/>
              <a:gd name="connsiteX20" fmla="*/ 0 w 2231136"/>
              <a:gd name="connsiteY20" fmla="*/ 225557 h 1641348"/>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28212"/>
              <a:gd name="connsiteX1" fmla="*/ 225557 w 2231136"/>
              <a:gd name="connsiteY1" fmla="*/ 0 h 1628212"/>
              <a:gd name="connsiteX2" fmla="*/ 371856 w 2231136"/>
              <a:gd name="connsiteY2" fmla="*/ 0 h 1628212"/>
              <a:gd name="connsiteX3" fmla="*/ 371856 w 2231136"/>
              <a:gd name="connsiteY3" fmla="*/ 0 h 1628212"/>
              <a:gd name="connsiteX4" fmla="*/ 929640 w 2231136"/>
              <a:gd name="connsiteY4" fmla="*/ 0 h 1628212"/>
              <a:gd name="connsiteX5" fmla="*/ 2005579 w 2231136"/>
              <a:gd name="connsiteY5" fmla="*/ 0 h 1628212"/>
              <a:gd name="connsiteX6" fmla="*/ 2231136 w 2231136"/>
              <a:gd name="connsiteY6" fmla="*/ 225557 h 1628212"/>
              <a:gd name="connsiteX7" fmla="*/ 2231136 w 2231136"/>
              <a:gd name="connsiteY7" fmla="*/ 789432 h 1628212"/>
              <a:gd name="connsiteX8" fmla="*/ 2231136 w 2231136"/>
              <a:gd name="connsiteY8" fmla="*/ 789432 h 1628212"/>
              <a:gd name="connsiteX9" fmla="*/ 2231136 w 2231136"/>
              <a:gd name="connsiteY9" fmla="*/ 1127760 h 1628212"/>
              <a:gd name="connsiteX10" fmla="*/ 2231136 w 2231136"/>
              <a:gd name="connsiteY10" fmla="*/ 1127755 h 1628212"/>
              <a:gd name="connsiteX11" fmla="*/ 2005579 w 2231136"/>
              <a:gd name="connsiteY11" fmla="*/ 1353312 h 1628212"/>
              <a:gd name="connsiteX12" fmla="*/ 1487424 w 2231136"/>
              <a:gd name="connsiteY12" fmla="*/ 1289304 h 1628212"/>
              <a:gd name="connsiteX13" fmla="*/ 1025659 w 2231136"/>
              <a:gd name="connsiteY13" fmla="*/ 1586484 h 1628212"/>
              <a:gd name="connsiteX14" fmla="*/ 381000 w 2231136"/>
              <a:gd name="connsiteY14" fmla="*/ 1362456 h 1628212"/>
              <a:gd name="connsiteX15" fmla="*/ 225557 w 2231136"/>
              <a:gd name="connsiteY15" fmla="*/ 1353312 h 1628212"/>
              <a:gd name="connsiteX16" fmla="*/ 0 w 2231136"/>
              <a:gd name="connsiteY16" fmla="*/ 1127755 h 1628212"/>
              <a:gd name="connsiteX17" fmla="*/ 0 w 2231136"/>
              <a:gd name="connsiteY17" fmla="*/ 1127760 h 1628212"/>
              <a:gd name="connsiteX18" fmla="*/ 0 w 2231136"/>
              <a:gd name="connsiteY18" fmla="*/ 789432 h 1628212"/>
              <a:gd name="connsiteX19" fmla="*/ 0 w 2231136"/>
              <a:gd name="connsiteY19" fmla="*/ 789432 h 1628212"/>
              <a:gd name="connsiteX20" fmla="*/ 0 w 2231136"/>
              <a:gd name="connsiteY20" fmla="*/ 225557 h 1628212"/>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381000 w 2231136"/>
              <a:gd name="connsiteY14" fmla="*/ 1362456 h 1635798"/>
              <a:gd name="connsiteX15" fmla="*/ 225557 w 2231136"/>
              <a:gd name="connsiteY15" fmla="*/ 1353312 h 1635798"/>
              <a:gd name="connsiteX16" fmla="*/ 0 w 2231136"/>
              <a:gd name="connsiteY16" fmla="*/ 1127755 h 1635798"/>
              <a:gd name="connsiteX17" fmla="*/ 0 w 2231136"/>
              <a:gd name="connsiteY17" fmla="*/ 1127760 h 1635798"/>
              <a:gd name="connsiteX18" fmla="*/ 0 w 2231136"/>
              <a:gd name="connsiteY18" fmla="*/ 789432 h 1635798"/>
              <a:gd name="connsiteX19" fmla="*/ 0 w 2231136"/>
              <a:gd name="connsiteY19" fmla="*/ 789432 h 1635798"/>
              <a:gd name="connsiteX20" fmla="*/ 0 w 2231136"/>
              <a:gd name="connsiteY20"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59536 w 2231136"/>
              <a:gd name="connsiteY14" fmla="*/ 1463040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786384 w 2231136"/>
              <a:gd name="connsiteY14" fmla="*/ 1426464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60681"/>
              <a:gd name="connsiteX1" fmla="*/ 225557 w 2231136"/>
              <a:gd name="connsiteY1" fmla="*/ 0 h 1660681"/>
              <a:gd name="connsiteX2" fmla="*/ 371856 w 2231136"/>
              <a:gd name="connsiteY2" fmla="*/ 0 h 1660681"/>
              <a:gd name="connsiteX3" fmla="*/ 371856 w 2231136"/>
              <a:gd name="connsiteY3" fmla="*/ 0 h 1660681"/>
              <a:gd name="connsiteX4" fmla="*/ 929640 w 2231136"/>
              <a:gd name="connsiteY4" fmla="*/ 0 h 1660681"/>
              <a:gd name="connsiteX5" fmla="*/ 2005579 w 2231136"/>
              <a:gd name="connsiteY5" fmla="*/ 0 h 1660681"/>
              <a:gd name="connsiteX6" fmla="*/ 2231136 w 2231136"/>
              <a:gd name="connsiteY6" fmla="*/ 225557 h 1660681"/>
              <a:gd name="connsiteX7" fmla="*/ 2231136 w 2231136"/>
              <a:gd name="connsiteY7" fmla="*/ 789432 h 1660681"/>
              <a:gd name="connsiteX8" fmla="*/ 2231136 w 2231136"/>
              <a:gd name="connsiteY8" fmla="*/ 789432 h 1660681"/>
              <a:gd name="connsiteX9" fmla="*/ 2231136 w 2231136"/>
              <a:gd name="connsiteY9" fmla="*/ 1127760 h 1660681"/>
              <a:gd name="connsiteX10" fmla="*/ 2231136 w 2231136"/>
              <a:gd name="connsiteY10" fmla="*/ 1127755 h 1660681"/>
              <a:gd name="connsiteX11" fmla="*/ 2005579 w 2231136"/>
              <a:gd name="connsiteY11" fmla="*/ 1353312 h 1660681"/>
              <a:gd name="connsiteX12" fmla="*/ 1514856 w 2231136"/>
              <a:gd name="connsiteY12" fmla="*/ 1380744 h 1660681"/>
              <a:gd name="connsiteX13" fmla="*/ 1016515 w 2231136"/>
              <a:gd name="connsiteY13" fmla="*/ 1613916 h 1660681"/>
              <a:gd name="connsiteX14" fmla="*/ 786384 w 2231136"/>
              <a:gd name="connsiteY14" fmla="*/ 1426464 h 1660681"/>
              <a:gd name="connsiteX15" fmla="*/ 381000 w 2231136"/>
              <a:gd name="connsiteY15" fmla="*/ 1362456 h 1660681"/>
              <a:gd name="connsiteX16" fmla="*/ 225557 w 2231136"/>
              <a:gd name="connsiteY16" fmla="*/ 1353312 h 1660681"/>
              <a:gd name="connsiteX17" fmla="*/ 0 w 2231136"/>
              <a:gd name="connsiteY17" fmla="*/ 1127755 h 1660681"/>
              <a:gd name="connsiteX18" fmla="*/ 0 w 2231136"/>
              <a:gd name="connsiteY18" fmla="*/ 1127760 h 1660681"/>
              <a:gd name="connsiteX19" fmla="*/ 0 w 2231136"/>
              <a:gd name="connsiteY19" fmla="*/ 789432 h 1660681"/>
              <a:gd name="connsiteX20" fmla="*/ 0 w 2231136"/>
              <a:gd name="connsiteY20" fmla="*/ 789432 h 1660681"/>
              <a:gd name="connsiteX21" fmla="*/ 0 w 2231136"/>
              <a:gd name="connsiteY21" fmla="*/ 225557 h 1660681"/>
              <a:gd name="connsiteX0" fmla="*/ 0 w 2231136"/>
              <a:gd name="connsiteY0" fmla="*/ 225557 h 1677411"/>
              <a:gd name="connsiteX1" fmla="*/ 225557 w 2231136"/>
              <a:gd name="connsiteY1" fmla="*/ 0 h 1677411"/>
              <a:gd name="connsiteX2" fmla="*/ 371856 w 2231136"/>
              <a:gd name="connsiteY2" fmla="*/ 0 h 1677411"/>
              <a:gd name="connsiteX3" fmla="*/ 371856 w 2231136"/>
              <a:gd name="connsiteY3" fmla="*/ 0 h 1677411"/>
              <a:gd name="connsiteX4" fmla="*/ 929640 w 2231136"/>
              <a:gd name="connsiteY4" fmla="*/ 0 h 1677411"/>
              <a:gd name="connsiteX5" fmla="*/ 2005579 w 2231136"/>
              <a:gd name="connsiteY5" fmla="*/ 0 h 1677411"/>
              <a:gd name="connsiteX6" fmla="*/ 2231136 w 2231136"/>
              <a:gd name="connsiteY6" fmla="*/ 225557 h 1677411"/>
              <a:gd name="connsiteX7" fmla="*/ 2231136 w 2231136"/>
              <a:gd name="connsiteY7" fmla="*/ 789432 h 1677411"/>
              <a:gd name="connsiteX8" fmla="*/ 2231136 w 2231136"/>
              <a:gd name="connsiteY8" fmla="*/ 789432 h 1677411"/>
              <a:gd name="connsiteX9" fmla="*/ 2231136 w 2231136"/>
              <a:gd name="connsiteY9" fmla="*/ 1127760 h 1677411"/>
              <a:gd name="connsiteX10" fmla="*/ 2231136 w 2231136"/>
              <a:gd name="connsiteY10" fmla="*/ 1127755 h 1677411"/>
              <a:gd name="connsiteX11" fmla="*/ 2005579 w 2231136"/>
              <a:gd name="connsiteY11" fmla="*/ 1353312 h 1677411"/>
              <a:gd name="connsiteX12" fmla="*/ 1514856 w 2231136"/>
              <a:gd name="connsiteY12" fmla="*/ 1380744 h 1677411"/>
              <a:gd name="connsiteX13" fmla="*/ 1007371 w 2231136"/>
              <a:gd name="connsiteY13" fmla="*/ 1632204 h 1677411"/>
              <a:gd name="connsiteX14" fmla="*/ 786384 w 2231136"/>
              <a:gd name="connsiteY14" fmla="*/ 1426464 h 1677411"/>
              <a:gd name="connsiteX15" fmla="*/ 381000 w 2231136"/>
              <a:gd name="connsiteY15" fmla="*/ 1362456 h 1677411"/>
              <a:gd name="connsiteX16" fmla="*/ 225557 w 2231136"/>
              <a:gd name="connsiteY16" fmla="*/ 1353312 h 1677411"/>
              <a:gd name="connsiteX17" fmla="*/ 0 w 2231136"/>
              <a:gd name="connsiteY17" fmla="*/ 1127755 h 1677411"/>
              <a:gd name="connsiteX18" fmla="*/ 0 w 2231136"/>
              <a:gd name="connsiteY18" fmla="*/ 1127760 h 1677411"/>
              <a:gd name="connsiteX19" fmla="*/ 0 w 2231136"/>
              <a:gd name="connsiteY19" fmla="*/ 789432 h 1677411"/>
              <a:gd name="connsiteX20" fmla="*/ 0 w 2231136"/>
              <a:gd name="connsiteY20" fmla="*/ 789432 h 1677411"/>
              <a:gd name="connsiteX21" fmla="*/ 0 w 2231136"/>
              <a:gd name="connsiteY21" fmla="*/ 225557 h 1677411"/>
              <a:gd name="connsiteX0" fmla="*/ 0 w 2231136"/>
              <a:gd name="connsiteY0" fmla="*/ 225557 h 1680715"/>
              <a:gd name="connsiteX1" fmla="*/ 225557 w 2231136"/>
              <a:gd name="connsiteY1" fmla="*/ 0 h 1680715"/>
              <a:gd name="connsiteX2" fmla="*/ 371856 w 2231136"/>
              <a:gd name="connsiteY2" fmla="*/ 0 h 1680715"/>
              <a:gd name="connsiteX3" fmla="*/ 371856 w 2231136"/>
              <a:gd name="connsiteY3" fmla="*/ 0 h 1680715"/>
              <a:gd name="connsiteX4" fmla="*/ 929640 w 2231136"/>
              <a:gd name="connsiteY4" fmla="*/ 0 h 1680715"/>
              <a:gd name="connsiteX5" fmla="*/ 2005579 w 2231136"/>
              <a:gd name="connsiteY5" fmla="*/ 0 h 1680715"/>
              <a:gd name="connsiteX6" fmla="*/ 2231136 w 2231136"/>
              <a:gd name="connsiteY6" fmla="*/ 225557 h 1680715"/>
              <a:gd name="connsiteX7" fmla="*/ 2231136 w 2231136"/>
              <a:gd name="connsiteY7" fmla="*/ 789432 h 1680715"/>
              <a:gd name="connsiteX8" fmla="*/ 2231136 w 2231136"/>
              <a:gd name="connsiteY8" fmla="*/ 789432 h 1680715"/>
              <a:gd name="connsiteX9" fmla="*/ 2231136 w 2231136"/>
              <a:gd name="connsiteY9" fmla="*/ 1127760 h 1680715"/>
              <a:gd name="connsiteX10" fmla="*/ 2231136 w 2231136"/>
              <a:gd name="connsiteY10" fmla="*/ 1127755 h 1680715"/>
              <a:gd name="connsiteX11" fmla="*/ 2005579 w 2231136"/>
              <a:gd name="connsiteY11" fmla="*/ 1353312 h 1680715"/>
              <a:gd name="connsiteX12" fmla="*/ 1514856 w 2231136"/>
              <a:gd name="connsiteY12" fmla="*/ 1380744 h 1680715"/>
              <a:gd name="connsiteX13" fmla="*/ 1007371 w 2231136"/>
              <a:gd name="connsiteY13" fmla="*/ 1632204 h 1680715"/>
              <a:gd name="connsiteX14" fmla="*/ 786384 w 2231136"/>
              <a:gd name="connsiteY14" fmla="*/ 1426464 h 1680715"/>
              <a:gd name="connsiteX15" fmla="*/ 381000 w 2231136"/>
              <a:gd name="connsiteY15" fmla="*/ 1362456 h 1680715"/>
              <a:gd name="connsiteX16" fmla="*/ 225557 w 2231136"/>
              <a:gd name="connsiteY16" fmla="*/ 1353312 h 1680715"/>
              <a:gd name="connsiteX17" fmla="*/ 0 w 2231136"/>
              <a:gd name="connsiteY17" fmla="*/ 1127755 h 1680715"/>
              <a:gd name="connsiteX18" fmla="*/ 0 w 2231136"/>
              <a:gd name="connsiteY18" fmla="*/ 1127760 h 1680715"/>
              <a:gd name="connsiteX19" fmla="*/ 0 w 2231136"/>
              <a:gd name="connsiteY19" fmla="*/ 789432 h 1680715"/>
              <a:gd name="connsiteX20" fmla="*/ 0 w 2231136"/>
              <a:gd name="connsiteY20" fmla="*/ 789432 h 1680715"/>
              <a:gd name="connsiteX21" fmla="*/ 0 w 2231136"/>
              <a:gd name="connsiteY21" fmla="*/ 225557 h 1680715"/>
              <a:gd name="connsiteX0" fmla="*/ 0 w 2231136"/>
              <a:gd name="connsiteY0" fmla="*/ 225557 h 1639270"/>
              <a:gd name="connsiteX1" fmla="*/ 225557 w 2231136"/>
              <a:gd name="connsiteY1" fmla="*/ 0 h 1639270"/>
              <a:gd name="connsiteX2" fmla="*/ 371856 w 2231136"/>
              <a:gd name="connsiteY2" fmla="*/ 0 h 1639270"/>
              <a:gd name="connsiteX3" fmla="*/ 371856 w 2231136"/>
              <a:gd name="connsiteY3" fmla="*/ 0 h 1639270"/>
              <a:gd name="connsiteX4" fmla="*/ 929640 w 2231136"/>
              <a:gd name="connsiteY4" fmla="*/ 0 h 1639270"/>
              <a:gd name="connsiteX5" fmla="*/ 2005579 w 2231136"/>
              <a:gd name="connsiteY5" fmla="*/ 0 h 1639270"/>
              <a:gd name="connsiteX6" fmla="*/ 2231136 w 2231136"/>
              <a:gd name="connsiteY6" fmla="*/ 225557 h 1639270"/>
              <a:gd name="connsiteX7" fmla="*/ 2231136 w 2231136"/>
              <a:gd name="connsiteY7" fmla="*/ 789432 h 1639270"/>
              <a:gd name="connsiteX8" fmla="*/ 2231136 w 2231136"/>
              <a:gd name="connsiteY8" fmla="*/ 789432 h 1639270"/>
              <a:gd name="connsiteX9" fmla="*/ 2231136 w 2231136"/>
              <a:gd name="connsiteY9" fmla="*/ 1127760 h 1639270"/>
              <a:gd name="connsiteX10" fmla="*/ 2231136 w 2231136"/>
              <a:gd name="connsiteY10" fmla="*/ 1127755 h 1639270"/>
              <a:gd name="connsiteX11" fmla="*/ 2005579 w 2231136"/>
              <a:gd name="connsiteY11" fmla="*/ 1353312 h 1639270"/>
              <a:gd name="connsiteX12" fmla="*/ 1514856 w 2231136"/>
              <a:gd name="connsiteY12" fmla="*/ 1380744 h 1639270"/>
              <a:gd name="connsiteX13" fmla="*/ 1062235 w 2231136"/>
              <a:gd name="connsiteY13" fmla="*/ 1586484 h 1639270"/>
              <a:gd name="connsiteX14" fmla="*/ 786384 w 2231136"/>
              <a:gd name="connsiteY14" fmla="*/ 1426464 h 1639270"/>
              <a:gd name="connsiteX15" fmla="*/ 381000 w 2231136"/>
              <a:gd name="connsiteY15" fmla="*/ 1362456 h 1639270"/>
              <a:gd name="connsiteX16" fmla="*/ 225557 w 2231136"/>
              <a:gd name="connsiteY16" fmla="*/ 1353312 h 1639270"/>
              <a:gd name="connsiteX17" fmla="*/ 0 w 2231136"/>
              <a:gd name="connsiteY17" fmla="*/ 1127755 h 1639270"/>
              <a:gd name="connsiteX18" fmla="*/ 0 w 2231136"/>
              <a:gd name="connsiteY18" fmla="*/ 1127760 h 1639270"/>
              <a:gd name="connsiteX19" fmla="*/ 0 w 2231136"/>
              <a:gd name="connsiteY19" fmla="*/ 789432 h 1639270"/>
              <a:gd name="connsiteX20" fmla="*/ 0 w 2231136"/>
              <a:gd name="connsiteY20" fmla="*/ 789432 h 1639270"/>
              <a:gd name="connsiteX21" fmla="*/ 0 w 2231136"/>
              <a:gd name="connsiteY21" fmla="*/ 225557 h 1639270"/>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1">
              <a:lumMod val="5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a:t>CTF Analyst </a:t>
            </a:r>
            <a:r>
              <a:rPr lang="en-US" sz="1500" dirty="0"/>
              <a:t>Issues Deficiency Requests </a:t>
            </a:r>
          </a:p>
          <a:p>
            <a:pPr algn="ctr"/>
            <a:r>
              <a:rPr lang="en-US" sz="1500" dirty="0"/>
              <a:t>**if required</a:t>
            </a:r>
          </a:p>
          <a:p>
            <a:pPr algn="ctr"/>
            <a:endParaRPr lang="en-US" dirty="0"/>
          </a:p>
        </p:txBody>
      </p:sp>
      <p:sp>
        <p:nvSpPr>
          <p:cNvPr id="12" name="Speech Bubble: Rectangle with Corners Rounded 8">
            <a:extLst>
              <a:ext uri="{FF2B5EF4-FFF2-40B4-BE49-F238E27FC236}">
                <a16:creationId xmlns:a16="http://schemas.microsoft.com/office/drawing/2014/main" id="{3D5E57D5-9937-5BE3-F3F9-B8C7E70CEAB3}"/>
              </a:ext>
            </a:extLst>
          </p:cNvPr>
          <p:cNvSpPr/>
          <p:nvPr/>
        </p:nvSpPr>
        <p:spPr>
          <a:xfrm>
            <a:off x="8895588" y="2075688"/>
            <a:ext cx="1705737" cy="1353312"/>
          </a:xfrm>
          <a:custGeom>
            <a:avLst/>
            <a:gdLst>
              <a:gd name="connsiteX0" fmla="*/ 0 w 2231136"/>
              <a:gd name="connsiteY0" fmla="*/ 225557 h 1353312"/>
              <a:gd name="connsiteX1" fmla="*/ 225557 w 2231136"/>
              <a:gd name="connsiteY1" fmla="*/ 0 h 1353312"/>
              <a:gd name="connsiteX2" fmla="*/ 371856 w 2231136"/>
              <a:gd name="connsiteY2" fmla="*/ 0 h 1353312"/>
              <a:gd name="connsiteX3" fmla="*/ 371856 w 2231136"/>
              <a:gd name="connsiteY3" fmla="*/ 0 h 1353312"/>
              <a:gd name="connsiteX4" fmla="*/ 929640 w 2231136"/>
              <a:gd name="connsiteY4" fmla="*/ 0 h 1353312"/>
              <a:gd name="connsiteX5" fmla="*/ 2005579 w 2231136"/>
              <a:gd name="connsiteY5" fmla="*/ 0 h 1353312"/>
              <a:gd name="connsiteX6" fmla="*/ 2231136 w 2231136"/>
              <a:gd name="connsiteY6" fmla="*/ 225557 h 1353312"/>
              <a:gd name="connsiteX7" fmla="*/ 2231136 w 2231136"/>
              <a:gd name="connsiteY7" fmla="*/ 789432 h 1353312"/>
              <a:gd name="connsiteX8" fmla="*/ 2231136 w 2231136"/>
              <a:gd name="connsiteY8" fmla="*/ 789432 h 1353312"/>
              <a:gd name="connsiteX9" fmla="*/ 2231136 w 2231136"/>
              <a:gd name="connsiteY9" fmla="*/ 1127760 h 1353312"/>
              <a:gd name="connsiteX10" fmla="*/ 2231136 w 2231136"/>
              <a:gd name="connsiteY10" fmla="*/ 1127755 h 1353312"/>
              <a:gd name="connsiteX11" fmla="*/ 2005579 w 2231136"/>
              <a:gd name="connsiteY11" fmla="*/ 1353312 h 1353312"/>
              <a:gd name="connsiteX12" fmla="*/ 929640 w 2231136"/>
              <a:gd name="connsiteY12" fmla="*/ 1353312 h 1353312"/>
              <a:gd name="connsiteX13" fmla="*/ 650755 w 2231136"/>
              <a:gd name="connsiteY13" fmla="*/ 1522476 h 1353312"/>
              <a:gd name="connsiteX14" fmla="*/ 371856 w 2231136"/>
              <a:gd name="connsiteY14" fmla="*/ 1353312 h 1353312"/>
              <a:gd name="connsiteX15" fmla="*/ 225557 w 2231136"/>
              <a:gd name="connsiteY15" fmla="*/ 1353312 h 1353312"/>
              <a:gd name="connsiteX16" fmla="*/ 0 w 2231136"/>
              <a:gd name="connsiteY16" fmla="*/ 1127755 h 1353312"/>
              <a:gd name="connsiteX17" fmla="*/ 0 w 2231136"/>
              <a:gd name="connsiteY17" fmla="*/ 1127760 h 1353312"/>
              <a:gd name="connsiteX18" fmla="*/ 0 w 2231136"/>
              <a:gd name="connsiteY18" fmla="*/ 789432 h 1353312"/>
              <a:gd name="connsiteX19" fmla="*/ 0 w 2231136"/>
              <a:gd name="connsiteY19" fmla="*/ 789432 h 1353312"/>
              <a:gd name="connsiteX20" fmla="*/ 0 w 2231136"/>
              <a:gd name="connsiteY20" fmla="*/ 225557 h 1353312"/>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929640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522476"/>
              <a:gd name="connsiteX1" fmla="*/ 225557 w 2231136"/>
              <a:gd name="connsiteY1" fmla="*/ 0 h 1522476"/>
              <a:gd name="connsiteX2" fmla="*/ 371856 w 2231136"/>
              <a:gd name="connsiteY2" fmla="*/ 0 h 1522476"/>
              <a:gd name="connsiteX3" fmla="*/ 371856 w 2231136"/>
              <a:gd name="connsiteY3" fmla="*/ 0 h 1522476"/>
              <a:gd name="connsiteX4" fmla="*/ 929640 w 2231136"/>
              <a:gd name="connsiteY4" fmla="*/ 0 h 1522476"/>
              <a:gd name="connsiteX5" fmla="*/ 2005579 w 2231136"/>
              <a:gd name="connsiteY5" fmla="*/ 0 h 1522476"/>
              <a:gd name="connsiteX6" fmla="*/ 2231136 w 2231136"/>
              <a:gd name="connsiteY6" fmla="*/ 225557 h 1522476"/>
              <a:gd name="connsiteX7" fmla="*/ 2231136 w 2231136"/>
              <a:gd name="connsiteY7" fmla="*/ 789432 h 1522476"/>
              <a:gd name="connsiteX8" fmla="*/ 2231136 w 2231136"/>
              <a:gd name="connsiteY8" fmla="*/ 789432 h 1522476"/>
              <a:gd name="connsiteX9" fmla="*/ 2231136 w 2231136"/>
              <a:gd name="connsiteY9" fmla="*/ 1127760 h 1522476"/>
              <a:gd name="connsiteX10" fmla="*/ 2231136 w 2231136"/>
              <a:gd name="connsiteY10" fmla="*/ 1127755 h 1522476"/>
              <a:gd name="connsiteX11" fmla="*/ 2005579 w 2231136"/>
              <a:gd name="connsiteY11" fmla="*/ 1353312 h 1522476"/>
              <a:gd name="connsiteX12" fmla="*/ 1505712 w 2231136"/>
              <a:gd name="connsiteY12" fmla="*/ 1353312 h 1522476"/>
              <a:gd name="connsiteX13" fmla="*/ 650755 w 2231136"/>
              <a:gd name="connsiteY13" fmla="*/ 1522476 h 1522476"/>
              <a:gd name="connsiteX14" fmla="*/ 381000 w 2231136"/>
              <a:gd name="connsiteY14" fmla="*/ 1362456 h 1522476"/>
              <a:gd name="connsiteX15" fmla="*/ 225557 w 2231136"/>
              <a:gd name="connsiteY15" fmla="*/ 1353312 h 1522476"/>
              <a:gd name="connsiteX16" fmla="*/ 0 w 2231136"/>
              <a:gd name="connsiteY16" fmla="*/ 1127755 h 1522476"/>
              <a:gd name="connsiteX17" fmla="*/ 0 w 2231136"/>
              <a:gd name="connsiteY17" fmla="*/ 1127760 h 1522476"/>
              <a:gd name="connsiteX18" fmla="*/ 0 w 2231136"/>
              <a:gd name="connsiteY18" fmla="*/ 789432 h 1522476"/>
              <a:gd name="connsiteX19" fmla="*/ 0 w 2231136"/>
              <a:gd name="connsiteY19" fmla="*/ 789432 h 1522476"/>
              <a:gd name="connsiteX20" fmla="*/ 0 w 2231136"/>
              <a:gd name="connsiteY20" fmla="*/ 225557 h 1522476"/>
              <a:gd name="connsiteX0" fmla="*/ 0 w 2231136"/>
              <a:gd name="connsiteY0" fmla="*/ 225557 h 1431036"/>
              <a:gd name="connsiteX1" fmla="*/ 225557 w 2231136"/>
              <a:gd name="connsiteY1" fmla="*/ 0 h 1431036"/>
              <a:gd name="connsiteX2" fmla="*/ 371856 w 2231136"/>
              <a:gd name="connsiteY2" fmla="*/ 0 h 1431036"/>
              <a:gd name="connsiteX3" fmla="*/ 371856 w 2231136"/>
              <a:gd name="connsiteY3" fmla="*/ 0 h 1431036"/>
              <a:gd name="connsiteX4" fmla="*/ 929640 w 2231136"/>
              <a:gd name="connsiteY4" fmla="*/ 0 h 1431036"/>
              <a:gd name="connsiteX5" fmla="*/ 2005579 w 2231136"/>
              <a:gd name="connsiteY5" fmla="*/ 0 h 1431036"/>
              <a:gd name="connsiteX6" fmla="*/ 2231136 w 2231136"/>
              <a:gd name="connsiteY6" fmla="*/ 225557 h 1431036"/>
              <a:gd name="connsiteX7" fmla="*/ 2231136 w 2231136"/>
              <a:gd name="connsiteY7" fmla="*/ 789432 h 1431036"/>
              <a:gd name="connsiteX8" fmla="*/ 2231136 w 2231136"/>
              <a:gd name="connsiteY8" fmla="*/ 789432 h 1431036"/>
              <a:gd name="connsiteX9" fmla="*/ 2231136 w 2231136"/>
              <a:gd name="connsiteY9" fmla="*/ 1127760 h 1431036"/>
              <a:gd name="connsiteX10" fmla="*/ 2231136 w 2231136"/>
              <a:gd name="connsiteY10" fmla="*/ 1127755 h 1431036"/>
              <a:gd name="connsiteX11" fmla="*/ 2005579 w 2231136"/>
              <a:gd name="connsiteY11" fmla="*/ 1353312 h 1431036"/>
              <a:gd name="connsiteX12" fmla="*/ 1505712 w 2231136"/>
              <a:gd name="connsiteY12" fmla="*/ 1353312 h 1431036"/>
              <a:gd name="connsiteX13" fmla="*/ 723907 w 2231136"/>
              <a:gd name="connsiteY13" fmla="*/ 1431036 h 1431036"/>
              <a:gd name="connsiteX14" fmla="*/ 381000 w 2231136"/>
              <a:gd name="connsiteY14" fmla="*/ 1362456 h 1431036"/>
              <a:gd name="connsiteX15" fmla="*/ 225557 w 2231136"/>
              <a:gd name="connsiteY15" fmla="*/ 1353312 h 1431036"/>
              <a:gd name="connsiteX16" fmla="*/ 0 w 2231136"/>
              <a:gd name="connsiteY16" fmla="*/ 1127755 h 1431036"/>
              <a:gd name="connsiteX17" fmla="*/ 0 w 2231136"/>
              <a:gd name="connsiteY17" fmla="*/ 1127760 h 1431036"/>
              <a:gd name="connsiteX18" fmla="*/ 0 w 2231136"/>
              <a:gd name="connsiteY18" fmla="*/ 789432 h 1431036"/>
              <a:gd name="connsiteX19" fmla="*/ 0 w 2231136"/>
              <a:gd name="connsiteY19" fmla="*/ 789432 h 1431036"/>
              <a:gd name="connsiteX20" fmla="*/ 0 w 2231136"/>
              <a:gd name="connsiteY20" fmla="*/ 225557 h 143103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74219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385316"/>
              <a:gd name="connsiteX1" fmla="*/ 225557 w 2231136"/>
              <a:gd name="connsiteY1" fmla="*/ 0 h 1385316"/>
              <a:gd name="connsiteX2" fmla="*/ 371856 w 2231136"/>
              <a:gd name="connsiteY2" fmla="*/ 0 h 1385316"/>
              <a:gd name="connsiteX3" fmla="*/ 371856 w 2231136"/>
              <a:gd name="connsiteY3" fmla="*/ 0 h 1385316"/>
              <a:gd name="connsiteX4" fmla="*/ 929640 w 2231136"/>
              <a:gd name="connsiteY4" fmla="*/ 0 h 1385316"/>
              <a:gd name="connsiteX5" fmla="*/ 2005579 w 2231136"/>
              <a:gd name="connsiteY5" fmla="*/ 0 h 1385316"/>
              <a:gd name="connsiteX6" fmla="*/ 2231136 w 2231136"/>
              <a:gd name="connsiteY6" fmla="*/ 225557 h 1385316"/>
              <a:gd name="connsiteX7" fmla="*/ 2231136 w 2231136"/>
              <a:gd name="connsiteY7" fmla="*/ 789432 h 1385316"/>
              <a:gd name="connsiteX8" fmla="*/ 2231136 w 2231136"/>
              <a:gd name="connsiteY8" fmla="*/ 789432 h 1385316"/>
              <a:gd name="connsiteX9" fmla="*/ 2231136 w 2231136"/>
              <a:gd name="connsiteY9" fmla="*/ 1127760 h 1385316"/>
              <a:gd name="connsiteX10" fmla="*/ 2231136 w 2231136"/>
              <a:gd name="connsiteY10" fmla="*/ 1127755 h 1385316"/>
              <a:gd name="connsiteX11" fmla="*/ 2005579 w 2231136"/>
              <a:gd name="connsiteY11" fmla="*/ 1353312 h 1385316"/>
              <a:gd name="connsiteX12" fmla="*/ 1505712 w 2231136"/>
              <a:gd name="connsiteY12" fmla="*/ 1353312 h 1385316"/>
              <a:gd name="connsiteX13" fmla="*/ 1062235 w 2231136"/>
              <a:gd name="connsiteY13" fmla="*/ 1385316 h 1385316"/>
              <a:gd name="connsiteX14" fmla="*/ 381000 w 2231136"/>
              <a:gd name="connsiteY14" fmla="*/ 1362456 h 1385316"/>
              <a:gd name="connsiteX15" fmla="*/ 225557 w 2231136"/>
              <a:gd name="connsiteY15" fmla="*/ 1353312 h 1385316"/>
              <a:gd name="connsiteX16" fmla="*/ 0 w 2231136"/>
              <a:gd name="connsiteY16" fmla="*/ 1127755 h 1385316"/>
              <a:gd name="connsiteX17" fmla="*/ 0 w 2231136"/>
              <a:gd name="connsiteY17" fmla="*/ 1127760 h 1385316"/>
              <a:gd name="connsiteX18" fmla="*/ 0 w 2231136"/>
              <a:gd name="connsiteY18" fmla="*/ 789432 h 1385316"/>
              <a:gd name="connsiteX19" fmla="*/ 0 w 2231136"/>
              <a:gd name="connsiteY19" fmla="*/ 789432 h 1385316"/>
              <a:gd name="connsiteX20" fmla="*/ 0 w 2231136"/>
              <a:gd name="connsiteY20" fmla="*/ 225557 h 1385316"/>
              <a:gd name="connsiteX0" fmla="*/ 0 w 2231136"/>
              <a:gd name="connsiteY0" fmla="*/ 225557 h 1476756"/>
              <a:gd name="connsiteX1" fmla="*/ 225557 w 2231136"/>
              <a:gd name="connsiteY1" fmla="*/ 0 h 1476756"/>
              <a:gd name="connsiteX2" fmla="*/ 371856 w 2231136"/>
              <a:gd name="connsiteY2" fmla="*/ 0 h 1476756"/>
              <a:gd name="connsiteX3" fmla="*/ 371856 w 2231136"/>
              <a:gd name="connsiteY3" fmla="*/ 0 h 1476756"/>
              <a:gd name="connsiteX4" fmla="*/ 929640 w 2231136"/>
              <a:gd name="connsiteY4" fmla="*/ 0 h 1476756"/>
              <a:gd name="connsiteX5" fmla="*/ 2005579 w 2231136"/>
              <a:gd name="connsiteY5" fmla="*/ 0 h 1476756"/>
              <a:gd name="connsiteX6" fmla="*/ 2231136 w 2231136"/>
              <a:gd name="connsiteY6" fmla="*/ 225557 h 1476756"/>
              <a:gd name="connsiteX7" fmla="*/ 2231136 w 2231136"/>
              <a:gd name="connsiteY7" fmla="*/ 789432 h 1476756"/>
              <a:gd name="connsiteX8" fmla="*/ 2231136 w 2231136"/>
              <a:gd name="connsiteY8" fmla="*/ 789432 h 1476756"/>
              <a:gd name="connsiteX9" fmla="*/ 2231136 w 2231136"/>
              <a:gd name="connsiteY9" fmla="*/ 1127760 h 1476756"/>
              <a:gd name="connsiteX10" fmla="*/ 2231136 w 2231136"/>
              <a:gd name="connsiteY10" fmla="*/ 1127755 h 1476756"/>
              <a:gd name="connsiteX11" fmla="*/ 2005579 w 2231136"/>
              <a:gd name="connsiteY11" fmla="*/ 1353312 h 1476756"/>
              <a:gd name="connsiteX12" fmla="*/ 1505712 w 2231136"/>
              <a:gd name="connsiteY12" fmla="*/ 1353312 h 1476756"/>
              <a:gd name="connsiteX13" fmla="*/ 1089667 w 2231136"/>
              <a:gd name="connsiteY13" fmla="*/ 1476756 h 1476756"/>
              <a:gd name="connsiteX14" fmla="*/ 381000 w 2231136"/>
              <a:gd name="connsiteY14" fmla="*/ 1362456 h 1476756"/>
              <a:gd name="connsiteX15" fmla="*/ 225557 w 2231136"/>
              <a:gd name="connsiteY15" fmla="*/ 1353312 h 1476756"/>
              <a:gd name="connsiteX16" fmla="*/ 0 w 2231136"/>
              <a:gd name="connsiteY16" fmla="*/ 1127755 h 1476756"/>
              <a:gd name="connsiteX17" fmla="*/ 0 w 2231136"/>
              <a:gd name="connsiteY17" fmla="*/ 1127760 h 1476756"/>
              <a:gd name="connsiteX18" fmla="*/ 0 w 2231136"/>
              <a:gd name="connsiteY18" fmla="*/ 789432 h 1476756"/>
              <a:gd name="connsiteX19" fmla="*/ 0 w 2231136"/>
              <a:gd name="connsiteY19" fmla="*/ 789432 h 1476756"/>
              <a:gd name="connsiteX20" fmla="*/ 0 w 2231136"/>
              <a:gd name="connsiteY20" fmla="*/ 225557 h 1476756"/>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505712 w 2231136"/>
              <a:gd name="connsiteY12" fmla="*/ 1353312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495044"/>
              <a:gd name="connsiteX1" fmla="*/ 225557 w 2231136"/>
              <a:gd name="connsiteY1" fmla="*/ 0 h 1495044"/>
              <a:gd name="connsiteX2" fmla="*/ 371856 w 2231136"/>
              <a:gd name="connsiteY2" fmla="*/ 0 h 1495044"/>
              <a:gd name="connsiteX3" fmla="*/ 371856 w 2231136"/>
              <a:gd name="connsiteY3" fmla="*/ 0 h 1495044"/>
              <a:gd name="connsiteX4" fmla="*/ 929640 w 2231136"/>
              <a:gd name="connsiteY4" fmla="*/ 0 h 1495044"/>
              <a:gd name="connsiteX5" fmla="*/ 2005579 w 2231136"/>
              <a:gd name="connsiteY5" fmla="*/ 0 h 1495044"/>
              <a:gd name="connsiteX6" fmla="*/ 2231136 w 2231136"/>
              <a:gd name="connsiteY6" fmla="*/ 225557 h 1495044"/>
              <a:gd name="connsiteX7" fmla="*/ 2231136 w 2231136"/>
              <a:gd name="connsiteY7" fmla="*/ 789432 h 1495044"/>
              <a:gd name="connsiteX8" fmla="*/ 2231136 w 2231136"/>
              <a:gd name="connsiteY8" fmla="*/ 789432 h 1495044"/>
              <a:gd name="connsiteX9" fmla="*/ 2231136 w 2231136"/>
              <a:gd name="connsiteY9" fmla="*/ 1127760 h 1495044"/>
              <a:gd name="connsiteX10" fmla="*/ 2231136 w 2231136"/>
              <a:gd name="connsiteY10" fmla="*/ 1127755 h 1495044"/>
              <a:gd name="connsiteX11" fmla="*/ 2005579 w 2231136"/>
              <a:gd name="connsiteY11" fmla="*/ 1353312 h 1495044"/>
              <a:gd name="connsiteX12" fmla="*/ 1487424 w 2231136"/>
              <a:gd name="connsiteY12" fmla="*/ 1289304 h 1495044"/>
              <a:gd name="connsiteX13" fmla="*/ 1117099 w 2231136"/>
              <a:gd name="connsiteY13" fmla="*/ 1495044 h 1495044"/>
              <a:gd name="connsiteX14" fmla="*/ 381000 w 2231136"/>
              <a:gd name="connsiteY14" fmla="*/ 1362456 h 1495044"/>
              <a:gd name="connsiteX15" fmla="*/ 225557 w 2231136"/>
              <a:gd name="connsiteY15" fmla="*/ 1353312 h 1495044"/>
              <a:gd name="connsiteX16" fmla="*/ 0 w 2231136"/>
              <a:gd name="connsiteY16" fmla="*/ 1127755 h 1495044"/>
              <a:gd name="connsiteX17" fmla="*/ 0 w 2231136"/>
              <a:gd name="connsiteY17" fmla="*/ 1127760 h 1495044"/>
              <a:gd name="connsiteX18" fmla="*/ 0 w 2231136"/>
              <a:gd name="connsiteY18" fmla="*/ 789432 h 1495044"/>
              <a:gd name="connsiteX19" fmla="*/ 0 w 2231136"/>
              <a:gd name="connsiteY19" fmla="*/ 789432 h 1495044"/>
              <a:gd name="connsiteX20" fmla="*/ 0 w 2231136"/>
              <a:gd name="connsiteY20" fmla="*/ 225557 h 1495044"/>
              <a:gd name="connsiteX0" fmla="*/ 0 w 2231136"/>
              <a:gd name="connsiteY0" fmla="*/ 225557 h 1641348"/>
              <a:gd name="connsiteX1" fmla="*/ 225557 w 2231136"/>
              <a:gd name="connsiteY1" fmla="*/ 0 h 1641348"/>
              <a:gd name="connsiteX2" fmla="*/ 371856 w 2231136"/>
              <a:gd name="connsiteY2" fmla="*/ 0 h 1641348"/>
              <a:gd name="connsiteX3" fmla="*/ 371856 w 2231136"/>
              <a:gd name="connsiteY3" fmla="*/ 0 h 1641348"/>
              <a:gd name="connsiteX4" fmla="*/ 929640 w 2231136"/>
              <a:gd name="connsiteY4" fmla="*/ 0 h 1641348"/>
              <a:gd name="connsiteX5" fmla="*/ 2005579 w 2231136"/>
              <a:gd name="connsiteY5" fmla="*/ 0 h 1641348"/>
              <a:gd name="connsiteX6" fmla="*/ 2231136 w 2231136"/>
              <a:gd name="connsiteY6" fmla="*/ 225557 h 1641348"/>
              <a:gd name="connsiteX7" fmla="*/ 2231136 w 2231136"/>
              <a:gd name="connsiteY7" fmla="*/ 789432 h 1641348"/>
              <a:gd name="connsiteX8" fmla="*/ 2231136 w 2231136"/>
              <a:gd name="connsiteY8" fmla="*/ 789432 h 1641348"/>
              <a:gd name="connsiteX9" fmla="*/ 2231136 w 2231136"/>
              <a:gd name="connsiteY9" fmla="*/ 1127760 h 1641348"/>
              <a:gd name="connsiteX10" fmla="*/ 2231136 w 2231136"/>
              <a:gd name="connsiteY10" fmla="*/ 1127755 h 1641348"/>
              <a:gd name="connsiteX11" fmla="*/ 2005579 w 2231136"/>
              <a:gd name="connsiteY11" fmla="*/ 1353312 h 1641348"/>
              <a:gd name="connsiteX12" fmla="*/ 1487424 w 2231136"/>
              <a:gd name="connsiteY12" fmla="*/ 1289304 h 1641348"/>
              <a:gd name="connsiteX13" fmla="*/ 1126243 w 2231136"/>
              <a:gd name="connsiteY13" fmla="*/ 1641348 h 1641348"/>
              <a:gd name="connsiteX14" fmla="*/ 381000 w 2231136"/>
              <a:gd name="connsiteY14" fmla="*/ 1362456 h 1641348"/>
              <a:gd name="connsiteX15" fmla="*/ 225557 w 2231136"/>
              <a:gd name="connsiteY15" fmla="*/ 1353312 h 1641348"/>
              <a:gd name="connsiteX16" fmla="*/ 0 w 2231136"/>
              <a:gd name="connsiteY16" fmla="*/ 1127755 h 1641348"/>
              <a:gd name="connsiteX17" fmla="*/ 0 w 2231136"/>
              <a:gd name="connsiteY17" fmla="*/ 1127760 h 1641348"/>
              <a:gd name="connsiteX18" fmla="*/ 0 w 2231136"/>
              <a:gd name="connsiteY18" fmla="*/ 789432 h 1641348"/>
              <a:gd name="connsiteX19" fmla="*/ 0 w 2231136"/>
              <a:gd name="connsiteY19" fmla="*/ 789432 h 1641348"/>
              <a:gd name="connsiteX20" fmla="*/ 0 w 2231136"/>
              <a:gd name="connsiteY20" fmla="*/ 225557 h 1641348"/>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79545"/>
              <a:gd name="connsiteX1" fmla="*/ 225557 w 2231136"/>
              <a:gd name="connsiteY1" fmla="*/ 0 h 1679545"/>
              <a:gd name="connsiteX2" fmla="*/ 371856 w 2231136"/>
              <a:gd name="connsiteY2" fmla="*/ 0 h 1679545"/>
              <a:gd name="connsiteX3" fmla="*/ 371856 w 2231136"/>
              <a:gd name="connsiteY3" fmla="*/ 0 h 1679545"/>
              <a:gd name="connsiteX4" fmla="*/ 929640 w 2231136"/>
              <a:gd name="connsiteY4" fmla="*/ 0 h 1679545"/>
              <a:gd name="connsiteX5" fmla="*/ 2005579 w 2231136"/>
              <a:gd name="connsiteY5" fmla="*/ 0 h 1679545"/>
              <a:gd name="connsiteX6" fmla="*/ 2231136 w 2231136"/>
              <a:gd name="connsiteY6" fmla="*/ 225557 h 1679545"/>
              <a:gd name="connsiteX7" fmla="*/ 2231136 w 2231136"/>
              <a:gd name="connsiteY7" fmla="*/ 789432 h 1679545"/>
              <a:gd name="connsiteX8" fmla="*/ 2231136 w 2231136"/>
              <a:gd name="connsiteY8" fmla="*/ 789432 h 1679545"/>
              <a:gd name="connsiteX9" fmla="*/ 2231136 w 2231136"/>
              <a:gd name="connsiteY9" fmla="*/ 1127760 h 1679545"/>
              <a:gd name="connsiteX10" fmla="*/ 2231136 w 2231136"/>
              <a:gd name="connsiteY10" fmla="*/ 1127755 h 1679545"/>
              <a:gd name="connsiteX11" fmla="*/ 2005579 w 2231136"/>
              <a:gd name="connsiteY11" fmla="*/ 1353312 h 1679545"/>
              <a:gd name="connsiteX12" fmla="*/ 1487424 w 2231136"/>
              <a:gd name="connsiteY12" fmla="*/ 1289304 h 1679545"/>
              <a:gd name="connsiteX13" fmla="*/ 1126243 w 2231136"/>
              <a:gd name="connsiteY13" fmla="*/ 1641348 h 1679545"/>
              <a:gd name="connsiteX14" fmla="*/ 381000 w 2231136"/>
              <a:gd name="connsiteY14" fmla="*/ 1362456 h 1679545"/>
              <a:gd name="connsiteX15" fmla="*/ 225557 w 2231136"/>
              <a:gd name="connsiteY15" fmla="*/ 1353312 h 1679545"/>
              <a:gd name="connsiteX16" fmla="*/ 0 w 2231136"/>
              <a:gd name="connsiteY16" fmla="*/ 1127755 h 1679545"/>
              <a:gd name="connsiteX17" fmla="*/ 0 w 2231136"/>
              <a:gd name="connsiteY17" fmla="*/ 1127760 h 1679545"/>
              <a:gd name="connsiteX18" fmla="*/ 0 w 2231136"/>
              <a:gd name="connsiteY18" fmla="*/ 789432 h 1679545"/>
              <a:gd name="connsiteX19" fmla="*/ 0 w 2231136"/>
              <a:gd name="connsiteY19" fmla="*/ 789432 h 1679545"/>
              <a:gd name="connsiteX20" fmla="*/ 0 w 2231136"/>
              <a:gd name="connsiteY20" fmla="*/ 225557 h 1679545"/>
              <a:gd name="connsiteX0" fmla="*/ 0 w 2231136"/>
              <a:gd name="connsiteY0" fmla="*/ 225557 h 1628212"/>
              <a:gd name="connsiteX1" fmla="*/ 225557 w 2231136"/>
              <a:gd name="connsiteY1" fmla="*/ 0 h 1628212"/>
              <a:gd name="connsiteX2" fmla="*/ 371856 w 2231136"/>
              <a:gd name="connsiteY2" fmla="*/ 0 h 1628212"/>
              <a:gd name="connsiteX3" fmla="*/ 371856 w 2231136"/>
              <a:gd name="connsiteY3" fmla="*/ 0 h 1628212"/>
              <a:gd name="connsiteX4" fmla="*/ 929640 w 2231136"/>
              <a:gd name="connsiteY4" fmla="*/ 0 h 1628212"/>
              <a:gd name="connsiteX5" fmla="*/ 2005579 w 2231136"/>
              <a:gd name="connsiteY5" fmla="*/ 0 h 1628212"/>
              <a:gd name="connsiteX6" fmla="*/ 2231136 w 2231136"/>
              <a:gd name="connsiteY6" fmla="*/ 225557 h 1628212"/>
              <a:gd name="connsiteX7" fmla="*/ 2231136 w 2231136"/>
              <a:gd name="connsiteY7" fmla="*/ 789432 h 1628212"/>
              <a:gd name="connsiteX8" fmla="*/ 2231136 w 2231136"/>
              <a:gd name="connsiteY8" fmla="*/ 789432 h 1628212"/>
              <a:gd name="connsiteX9" fmla="*/ 2231136 w 2231136"/>
              <a:gd name="connsiteY9" fmla="*/ 1127760 h 1628212"/>
              <a:gd name="connsiteX10" fmla="*/ 2231136 w 2231136"/>
              <a:gd name="connsiteY10" fmla="*/ 1127755 h 1628212"/>
              <a:gd name="connsiteX11" fmla="*/ 2005579 w 2231136"/>
              <a:gd name="connsiteY11" fmla="*/ 1353312 h 1628212"/>
              <a:gd name="connsiteX12" fmla="*/ 1487424 w 2231136"/>
              <a:gd name="connsiteY12" fmla="*/ 1289304 h 1628212"/>
              <a:gd name="connsiteX13" fmla="*/ 1025659 w 2231136"/>
              <a:gd name="connsiteY13" fmla="*/ 1586484 h 1628212"/>
              <a:gd name="connsiteX14" fmla="*/ 381000 w 2231136"/>
              <a:gd name="connsiteY14" fmla="*/ 1362456 h 1628212"/>
              <a:gd name="connsiteX15" fmla="*/ 225557 w 2231136"/>
              <a:gd name="connsiteY15" fmla="*/ 1353312 h 1628212"/>
              <a:gd name="connsiteX16" fmla="*/ 0 w 2231136"/>
              <a:gd name="connsiteY16" fmla="*/ 1127755 h 1628212"/>
              <a:gd name="connsiteX17" fmla="*/ 0 w 2231136"/>
              <a:gd name="connsiteY17" fmla="*/ 1127760 h 1628212"/>
              <a:gd name="connsiteX18" fmla="*/ 0 w 2231136"/>
              <a:gd name="connsiteY18" fmla="*/ 789432 h 1628212"/>
              <a:gd name="connsiteX19" fmla="*/ 0 w 2231136"/>
              <a:gd name="connsiteY19" fmla="*/ 789432 h 1628212"/>
              <a:gd name="connsiteX20" fmla="*/ 0 w 2231136"/>
              <a:gd name="connsiteY20" fmla="*/ 225557 h 1628212"/>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381000 w 2231136"/>
              <a:gd name="connsiteY14" fmla="*/ 1362456 h 1635798"/>
              <a:gd name="connsiteX15" fmla="*/ 225557 w 2231136"/>
              <a:gd name="connsiteY15" fmla="*/ 1353312 h 1635798"/>
              <a:gd name="connsiteX16" fmla="*/ 0 w 2231136"/>
              <a:gd name="connsiteY16" fmla="*/ 1127755 h 1635798"/>
              <a:gd name="connsiteX17" fmla="*/ 0 w 2231136"/>
              <a:gd name="connsiteY17" fmla="*/ 1127760 h 1635798"/>
              <a:gd name="connsiteX18" fmla="*/ 0 w 2231136"/>
              <a:gd name="connsiteY18" fmla="*/ 789432 h 1635798"/>
              <a:gd name="connsiteX19" fmla="*/ 0 w 2231136"/>
              <a:gd name="connsiteY19" fmla="*/ 789432 h 1635798"/>
              <a:gd name="connsiteX20" fmla="*/ 0 w 2231136"/>
              <a:gd name="connsiteY20"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59536 w 2231136"/>
              <a:gd name="connsiteY14" fmla="*/ 1463040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822960 w 2231136"/>
              <a:gd name="connsiteY14" fmla="*/ 1481328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35798"/>
              <a:gd name="connsiteX1" fmla="*/ 225557 w 2231136"/>
              <a:gd name="connsiteY1" fmla="*/ 0 h 1635798"/>
              <a:gd name="connsiteX2" fmla="*/ 371856 w 2231136"/>
              <a:gd name="connsiteY2" fmla="*/ 0 h 1635798"/>
              <a:gd name="connsiteX3" fmla="*/ 371856 w 2231136"/>
              <a:gd name="connsiteY3" fmla="*/ 0 h 1635798"/>
              <a:gd name="connsiteX4" fmla="*/ 929640 w 2231136"/>
              <a:gd name="connsiteY4" fmla="*/ 0 h 1635798"/>
              <a:gd name="connsiteX5" fmla="*/ 2005579 w 2231136"/>
              <a:gd name="connsiteY5" fmla="*/ 0 h 1635798"/>
              <a:gd name="connsiteX6" fmla="*/ 2231136 w 2231136"/>
              <a:gd name="connsiteY6" fmla="*/ 225557 h 1635798"/>
              <a:gd name="connsiteX7" fmla="*/ 2231136 w 2231136"/>
              <a:gd name="connsiteY7" fmla="*/ 789432 h 1635798"/>
              <a:gd name="connsiteX8" fmla="*/ 2231136 w 2231136"/>
              <a:gd name="connsiteY8" fmla="*/ 789432 h 1635798"/>
              <a:gd name="connsiteX9" fmla="*/ 2231136 w 2231136"/>
              <a:gd name="connsiteY9" fmla="*/ 1127760 h 1635798"/>
              <a:gd name="connsiteX10" fmla="*/ 2231136 w 2231136"/>
              <a:gd name="connsiteY10" fmla="*/ 1127755 h 1635798"/>
              <a:gd name="connsiteX11" fmla="*/ 2005579 w 2231136"/>
              <a:gd name="connsiteY11" fmla="*/ 1353312 h 1635798"/>
              <a:gd name="connsiteX12" fmla="*/ 1514856 w 2231136"/>
              <a:gd name="connsiteY12" fmla="*/ 1380744 h 1635798"/>
              <a:gd name="connsiteX13" fmla="*/ 1025659 w 2231136"/>
              <a:gd name="connsiteY13" fmla="*/ 1586484 h 1635798"/>
              <a:gd name="connsiteX14" fmla="*/ 786384 w 2231136"/>
              <a:gd name="connsiteY14" fmla="*/ 1426464 h 1635798"/>
              <a:gd name="connsiteX15" fmla="*/ 381000 w 2231136"/>
              <a:gd name="connsiteY15" fmla="*/ 1362456 h 1635798"/>
              <a:gd name="connsiteX16" fmla="*/ 225557 w 2231136"/>
              <a:gd name="connsiteY16" fmla="*/ 1353312 h 1635798"/>
              <a:gd name="connsiteX17" fmla="*/ 0 w 2231136"/>
              <a:gd name="connsiteY17" fmla="*/ 1127755 h 1635798"/>
              <a:gd name="connsiteX18" fmla="*/ 0 w 2231136"/>
              <a:gd name="connsiteY18" fmla="*/ 1127760 h 1635798"/>
              <a:gd name="connsiteX19" fmla="*/ 0 w 2231136"/>
              <a:gd name="connsiteY19" fmla="*/ 789432 h 1635798"/>
              <a:gd name="connsiteX20" fmla="*/ 0 w 2231136"/>
              <a:gd name="connsiteY20" fmla="*/ 789432 h 1635798"/>
              <a:gd name="connsiteX21" fmla="*/ 0 w 2231136"/>
              <a:gd name="connsiteY21" fmla="*/ 225557 h 1635798"/>
              <a:gd name="connsiteX0" fmla="*/ 0 w 2231136"/>
              <a:gd name="connsiteY0" fmla="*/ 225557 h 1660681"/>
              <a:gd name="connsiteX1" fmla="*/ 225557 w 2231136"/>
              <a:gd name="connsiteY1" fmla="*/ 0 h 1660681"/>
              <a:gd name="connsiteX2" fmla="*/ 371856 w 2231136"/>
              <a:gd name="connsiteY2" fmla="*/ 0 h 1660681"/>
              <a:gd name="connsiteX3" fmla="*/ 371856 w 2231136"/>
              <a:gd name="connsiteY3" fmla="*/ 0 h 1660681"/>
              <a:gd name="connsiteX4" fmla="*/ 929640 w 2231136"/>
              <a:gd name="connsiteY4" fmla="*/ 0 h 1660681"/>
              <a:gd name="connsiteX5" fmla="*/ 2005579 w 2231136"/>
              <a:gd name="connsiteY5" fmla="*/ 0 h 1660681"/>
              <a:gd name="connsiteX6" fmla="*/ 2231136 w 2231136"/>
              <a:gd name="connsiteY6" fmla="*/ 225557 h 1660681"/>
              <a:gd name="connsiteX7" fmla="*/ 2231136 w 2231136"/>
              <a:gd name="connsiteY7" fmla="*/ 789432 h 1660681"/>
              <a:gd name="connsiteX8" fmla="*/ 2231136 w 2231136"/>
              <a:gd name="connsiteY8" fmla="*/ 789432 h 1660681"/>
              <a:gd name="connsiteX9" fmla="*/ 2231136 w 2231136"/>
              <a:gd name="connsiteY9" fmla="*/ 1127760 h 1660681"/>
              <a:gd name="connsiteX10" fmla="*/ 2231136 w 2231136"/>
              <a:gd name="connsiteY10" fmla="*/ 1127755 h 1660681"/>
              <a:gd name="connsiteX11" fmla="*/ 2005579 w 2231136"/>
              <a:gd name="connsiteY11" fmla="*/ 1353312 h 1660681"/>
              <a:gd name="connsiteX12" fmla="*/ 1514856 w 2231136"/>
              <a:gd name="connsiteY12" fmla="*/ 1380744 h 1660681"/>
              <a:gd name="connsiteX13" fmla="*/ 1016515 w 2231136"/>
              <a:gd name="connsiteY13" fmla="*/ 1613916 h 1660681"/>
              <a:gd name="connsiteX14" fmla="*/ 786384 w 2231136"/>
              <a:gd name="connsiteY14" fmla="*/ 1426464 h 1660681"/>
              <a:gd name="connsiteX15" fmla="*/ 381000 w 2231136"/>
              <a:gd name="connsiteY15" fmla="*/ 1362456 h 1660681"/>
              <a:gd name="connsiteX16" fmla="*/ 225557 w 2231136"/>
              <a:gd name="connsiteY16" fmla="*/ 1353312 h 1660681"/>
              <a:gd name="connsiteX17" fmla="*/ 0 w 2231136"/>
              <a:gd name="connsiteY17" fmla="*/ 1127755 h 1660681"/>
              <a:gd name="connsiteX18" fmla="*/ 0 w 2231136"/>
              <a:gd name="connsiteY18" fmla="*/ 1127760 h 1660681"/>
              <a:gd name="connsiteX19" fmla="*/ 0 w 2231136"/>
              <a:gd name="connsiteY19" fmla="*/ 789432 h 1660681"/>
              <a:gd name="connsiteX20" fmla="*/ 0 w 2231136"/>
              <a:gd name="connsiteY20" fmla="*/ 789432 h 1660681"/>
              <a:gd name="connsiteX21" fmla="*/ 0 w 2231136"/>
              <a:gd name="connsiteY21" fmla="*/ 225557 h 1660681"/>
              <a:gd name="connsiteX0" fmla="*/ 0 w 2231136"/>
              <a:gd name="connsiteY0" fmla="*/ 225557 h 1677411"/>
              <a:gd name="connsiteX1" fmla="*/ 225557 w 2231136"/>
              <a:gd name="connsiteY1" fmla="*/ 0 h 1677411"/>
              <a:gd name="connsiteX2" fmla="*/ 371856 w 2231136"/>
              <a:gd name="connsiteY2" fmla="*/ 0 h 1677411"/>
              <a:gd name="connsiteX3" fmla="*/ 371856 w 2231136"/>
              <a:gd name="connsiteY3" fmla="*/ 0 h 1677411"/>
              <a:gd name="connsiteX4" fmla="*/ 929640 w 2231136"/>
              <a:gd name="connsiteY4" fmla="*/ 0 h 1677411"/>
              <a:gd name="connsiteX5" fmla="*/ 2005579 w 2231136"/>
              <a:gd name="connsiteY5" fmla="*/ 0 h 1677411"/>
              <a:gd name="connsiteX6" fmla="*/ 2231136 w 2231136"/>
              <a:gd name="connsiteY6" fmla="*/ 225557 h 1677411"/>
              <a:gd name="connsiteX7" fmla="*/ 2231136 w 2231136"/>
              <a:gd name="connsiteY7" fmla="*/ 789432 h 1677411"/>
              <a:gd name="connsiteX8" fmla="*/ 2231136 w 2231136"/>
              <a:gd name="connsiteY8" fmla="*/ 789432 h 1677411"/>
              <a:gd name="connsiteX9" fmla="*/ 2231136 w 2231136"/>
              <a:gd name="connsiteY9" fmla="*/ 1127760 h 1677411"/>
              <a:gd name="connsiteX10" fmla="*/ 2231136 w 2231136"/>
              <a:gd name="connsiteY10" fmla="*/ 1127755 h 1677411"/>
              <a:gd name="connsiteX11" fmla="*/ 2005579 w 2231136"/>
              <a:gd name="connsiteY11" fmla="*/ 1353312 h 1677411"/>
              <a:gd name="connsiteX12" fmla="*/ 1514856 w 2231136"/>
              <a:gd name="connsiteY12" fmla="*/ 1380744 h 1677411"/>
              <a:gd name="connsiteX13" fmla="*/ 1007371 w 2231136"/>
              <a:gd name="connsiteY13" fmla="*/ 1632204 h 1677411"/>
              <a:gd name="connsiteX14" fmla="*/ 786384 w 2231136"/>
              <a:gd name="connsiteY14" fmla="*/ 1426464 h 1677411"/>
              <a:gd name="connsiteX15" fmla="*/ 381000 w 2231136"/>
              <a:gd name="connsiteY15" fmla="*/ 1362456 h 1677411"/>
              <a:gd name="connsiteX16" fmla="*/ 225557 w 2231136"/>
              <a:gd name="connsiteY16" fmla="*/ 1353312 h 1677411"/>
              <a:gd name="connsiteX17" fmla="*/ 0 w 2231136"/>
              <a:gd name="connsiteY17" fmla="*/ 1127755 h 1677411"/>
              <a:gd name="connsiteX18" fmla="*/ 0 w 2231136"/>
              <a:gd name="connsiteY18" fmla="*/ 1127760 h 1677411"/>
              <a:gd name="connsiteX19" fmla="*/ 0 w 2231136"/>
              <a:gd name="connsiteY19" fmla="*/ 789432 h 1677411"/>
              <a:gd name="connsiteX20" fmla="*/ 0 w 2231136"/>
              <a:gd name="connsiteY20" fmla="*/ 789432 h 1677411"/>
              <a:gd name="connsiteX21" fmla="*/ 0 w 2231136"/>
              <a:gd name="connsiteY21" fmla="*/ 225557 h 1677411"/>
              <a:gd name="connsiteX0" fmla="*/ 0 w 2231136"/>
              <a:gd name="connsiteY0" fmla="*/ 225557 h 1680715"/>
              <a:gd name="connsiteX1" fmla="*/ 225557 w 2231136"/>
              <a:gd name="connsiteY1" fmla="*/ 0 h 1680715"/>
              <a:gd name="connsiteX2" fmla="*/ 371856 w 2231136"/>
              <a:gd name="connsiteY2" fmla="*/ 0 h 1680715"/>
              <a:gd name="connsiteX3" fmla="*/ 371856 w 2231136"/>
              <a:gd name="connsiteY3" fmla="*/ 0 h 1680715"/>
              <a:gd name="connsiteX4" fmla="*/ 929640 w 2231136"/>
              <a:gd name="connsiteY4" fmla="*/ 0 h 1680715"/>
              <a:gd name="connsiteX5" fmla="*/ 2005579 w 2231136"/>
              <a:gd name="connsiteY5" fmla="*/ 0 h 1680715"/>
              <a:gd name="connsiteX6" fmla="*/ 2231136 w 2231136"/>
              <a:gd name="connsiteY6" fmla="*/ 225557 h 1680715"/>
              <a:gd name="connsiteX7" fmla="*/ 2231136 w 2231136"/>
              <a:gd name="connsiteY7" fmla="*/ 789432 h 1680715"/>
              <a:gd name="connsiteX8" fmla="*/ 2231136 w 2231136"/>
              <a:gd name="connsiteY8" fmla="*/ 789432 h 1680715"/>
              <a:gd name="connsiteX9" fmla="*/ 2231136 w 2231136"/>
              <a:gd name="connsiteY9" fmla="*/ 1127760 h 1680715"/>
              <a:gd name="connsiteX10" fmla="*/ 2231136 w 2231136"/>
              <a:gd name="connsiteY10" fmla="*/ 1127755 h 1680715"/>
              <a:gd name="connsiteX11" fmla="*/ 2005579 w 2231136"/>
              <a:gd name="connsiteY11" fmla="*/ 1353312 h 1680715"/>
              <a:gd name="connsiteX12" fmla="*/ 1514856 w 2231136"/>
              <a:gd name="connsiteY12" fmla="*/ 1380744 h 1680715"/>
              <a:gd name="connsiteX13" fmla="*/ 1007371 w 2231136"/>
              <a:gd name="connsiteY13" fmla="*/ 1632204 h 1680715"/>
              <a:gd name="connsiteX14" fmla="*/ 786384 w 2231136"/>
              <a:gd name="connsiteY14" fmla="*/ 1426464 h 1680715"/>
              <a:gd name="connsiteX15" fmla="*/ 381000 w 2231136"/>
              <a:gd name="connsiteY15" fmla="*/ 1362456 h 1680715"/>
              <a:gd name="connsiteX16" fmla="*/ 225557 w 2231136"/>
              <a:gd name="connsiteY16" fmla="*/ 1353312 h 1680715"/>
              <a:gd name="connsiteX17" fmla="*/ 0 w 2231136"/>
              <a:gd name="connsiteY17" fmla="*/ 1127755 h 1680715"/>
              <a:gd name="connsiteX18" fmla="*/ 0 w 2231136"/>
              <a:gd name="connsiteY18" fmla="*/ 1127760 h 1680715"/>
              <a:gd name="connsiteX19" fmla="*/ 0 w 2231136"/>
              <a:gd name="connsiteY19" fmla="*/ 789432 h 1680715"/>
              <a:gd name="connsiteX20" fmla="*/ 0 w 2231136"/>
              <a:gd name="connsiteY20" fmla="*/ 789432 h 1680715"/>
              <a:gd name="connsiteX21" fmla="*/ 0 w 2231136"/>
              <a:gd name="connsiteY21" fmla="*/ 225557 h 1680715"/>
              <a:gd name="connsiteX0" fmla="*/ 0 w 2231136"/>
              <a:gd name="connsiteY0" fmla="*/ 225557 h 1639270"/>
              <a:gd name="connsiteX1" fmla="*/ 225557 w 2231136"/>
              <a:gd name="connsiteY1" fmla="*/ 0 h 1639270"/>
              <a:gd name="connsiteX2" fmla="*/ 371856 w 2231136"/>
              <a:gd name="connsiteY2" fmla="*/ 0 h 1639270"/>
              <a:gd name="connsiteX3" fmla="*/ 371856 w 2231136"/>
              <a:gd name="connsiteY3" fmla="*/ 0 h 1639270"/>
              <a:gd name="connsiteX4" fmla="*/ 929640 w 2231136"/>
              <a:gd name="connsiteY4" fmla="*/ 0 h 1639270"/>
              <a:gd name="connsiteX5" fmla="*/ 2005579 w 2231136"/>
              <a:gd name="connsiteY5" fmla="*/ 0 h 1639270"/>
              <a:gd name="connsiteX6" fmla="*/ 2231136 w 2231136"/>
              <a:gd name="connsiteY6" fmla="*/ 225557 h 1639270"/>
              <a:gd name="connsiteX7" fmla="*/ 2231136 w 2231136"/>
              <a:gd name="connsiteY7" fmla="*/ 789432 h 1639270"/>
              <a:gd name="connsiteX8" fmla="*/ 2231136 w 2231136"/>
              <a:gd name="connsiteY8" fmla="*/ 789432 h 1639270"/>
              <a:gd name="connsiteX9" fmla="*/ 2231136 w 2231136"/>
              <a:gd name="connsiteY9" fmla="*/ 1127760 h 1639270"/>
              <a:gd name="connsiteX10" fmla="*/ 2231136 w 2231136"/>
              <a:gd name="connsiteY10" fmla="*/ 1127755 h 1639270"/>
              <a:gd name="connsiteX11" fmla="*/ 2005579 w 2231136"/>
              <a:gd name="connsiteY11" fmla="*/ 1353312 h 1639270"/>
              <a:gd name="connsiteX12" fmla="*/ 1514856 w 2231136"/>
              <a:gd name="connsiteY12" fmla="*/ 1380744 h 1639270"/>
              <a:gd name="connsiteX13" fmla="*/ 1062235 w 2231136"/>
              <a:gd name="connsiteY13" fmla="*/ 1586484 h 1639270"/>
              <a:gd name="connsiteX14" fmla="*/ 786384 w 2231136"/>
              <a:gd name="connsiteY14" fmla="*/ 1426464 h 1639270"/>
              <a:gd name="connsiteX15" fmla="*/ 381000 w 2231136"/>
              <a:gd name="connsiteY15" fmla="*/ 1362456 h 1639270"/>
              <a:gd name="connsiteX16" fmla="*/ 225557 w 2231136"/>
              <a:gd name="connsiteY16" fmla="*/ 1353312 h 1639270"/>
              <a:gd name="connsiteX17" fmla="*/ 0 w 2231136"/>
              <a:gd name="connsiteY17" fmla="*/ 1127755 h 1639270"/>
              <a:gd name="connsiteX18" fmla="*/ 0 w 2231136"/>
              <a:gd name="connsiteY18" fmla="*/ 1127760 h 1639270"/>
              <a:gd name="connsiteX19" fmla="*/ 0 w 2231136"/>
              <a:gd name="connsiteY19" fmla="*/ 789432 h 1639270"/>
              <a:gd name="connsiteX20" fmla="*/ 0 w 2231136"/>
              <a:gd name="connsiteY20" fmla="*/ 789432 h 1639270"/>
              <a:gd name="connsiteX21" fmla="*/ 0 w 2231136"/>
              <a:gd name="connsiteY21" fmla="*/ 225557 h 1639270"/>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bg1">
              <a:lumMod val="5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CTF Analyst </a:t>
            </a:r>
            <a:r>
              <a:rPr lang="en-US" sz="1600" dirty="0"/>
              <a:t>Approves or Rejects Claim</a:t>
            </a:r>
          </a:p>
          <a:p>
            <a:pPr algn="ctr"/>
            <a:endParaRPr lang="en-US" dirty="0"/>
          </a:p>
        </p:txBody>
      </p:sp>
      <p:cxnSp>
        <p:nvCxnSpPr>
          <p:cNvPr id="14" name="Straight Arrow Connector 13">
            <a:extLst>
              <a:ext uri="{FF2B5EF4-FFF2-40B4-BE49-F238E27FC236}">
                <a16:creationId xmlns:a16="http://schemas.microsoft.com/office/drawing/2014/main" id="{E6091B59-A6D9-8BA6-7AD5-601B02E65BBF}"/>
              </a:ext>
            </a:extLst>
          </p:cNvPr>
          <p:cNvCxnSpPr>
            <a:cxnSpLocks/>
          </p:cNvCxnSpPr>
          <p:nvPr/>
        </p:nvCxnSpPr>
        <p:spPr>
          <a:xfrm>
            <a:off x="1185101" y="3914775"/>
            <a:ext cx="9721024" cy="0"/>
          </a:xfrm>
          <a:prstGeom prst="straightConnector1">
            <a:avLst/>
          </a:prstGeom>
          <a:ln w="412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A54612B-ECE8-4E0D-3058-AAF5767FBDEA}"/>
              </a:ext>
            </a:extLst>
          </p:cNvPr>
          <p:cNvSpPr/>
          <p:nvPr/>
        </p:nvSpPr>
        <p:spPr>
          <a:xfrm>
            <a:off x="1918906" y="3795713"/>
            <a:ext cx="238125" cy="238123"/>
          </a:xfrm>
          <a:prstGeom prst="ellipse">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4F3D6AA-34AF-23A2-4C06-4755FE571731}"/>
              </a:ext>
            </a:extLst>
          </p:cNvPr>
          <p:cNvSpPr/>
          <p:nvPr/>
        </p:nvSpPr>
        <p:spPr>
          <a:xfrm>
            <a:off x="4385881" y="3795713"/>
            <a:ext cx="238125" cy="238123"/>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6157EF-31EA-2F4D-0F6B-CFD3E0C8C7D4}"/>
              </a:ext>
            </a:extLst>
          </p:cNvPr>
          <p:cNvSpPr/>
          <p:nvPr/>
        </p:nvSpPr>
        <p:spPr>
          <a:xfrm>
            <a:off x="9629393" y="3795712"/>
            <a:ext cx="238125" cy="238123"/>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8108C6C-B455-6456-73EF-5F1141CAF9BE}"/>
              </a:ext>
            </a:extLst>
          </p:cNvPr>
          <p:cNvSpPr/>
          <p:nvPr/>
        </p:nvSpPr>
        <p:spPr>
          <a:xfrm>
            <a:off x="7057643" y="3795713"/>
            <a:ext cx="238125" cy="238123"/>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4BE8FC0-DF17-F2F3-20C4-9BA4A6BD6455}"/>
              </a:ext>
            </a:extLst>
          </p:cNvPr>
          <p:cNvSpPr/>
          <p:nvPr/>
        </p:nvSpPr>
        <p:spPr>
          <a:xfrm>
            <a:off x="1999012"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2C4B76B-3CEA-261E-16CE-48AC4B9E890C}"/>
              </a:ext>
            </a:extLst>
          </p:cNvPr>
          <p:cNvSpPr/>
          <p:nvPr/>
        </p:nvSpPr>
        <p:spPr>
          <a:xfrm>
            <a:off x="4462696"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79DC3A0-2236-8708-18D6-D9CEDF22B120}"/>
              </a:ext>
            </a:extLst>
          </p:cNvPr>
          <p:cNvSpPr/>
          <p:nvPr/>
        </p:nvSpPr>
        <p:spPr>
          <a:xfrm>
            <a:off x="7137749"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7DC79C0-2C3B-2C1C-6B4D-30580B1D50E6}"/>
              </a:ext>
            </a:extLst>
          </p:cNvPr>
          <p:cNvSpPr/>
          <p:nvPr/>
        </p:nvSpPr>
        <p:spPr>
          <a:xfrm>
            <a:off x="9709499"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F37912E-7ED9-573F-01DF-A3EDEAD82E58}"/>
              </a:ext>
            </a:extLst>
          </p:cNvPr>
          <p:cNvSpPr txBox="1"/>
          <p:nvPr/>
        </p:nvSpPr>
        <p:spPr>
          <a:xfrm>
            <a:off x="1021179" y="4152898"/>
            <a:ext cx="2119585" cy="830997"/>
          </a:xfrm>
          <a:prstGeom prst="rect">
            <a:avLst/>
          </a:prstGeom>
          <a:noFill/>
        </p:spPr>
        <p:txBody>
          <a:bodyPr wrap="square" rtlCol="0">
            <a:spAutoFit/>
          </a:bodyPr>
          <a:lstStyle/>
          <a:p>
            <a:pPr algn="ctr"/>
            <a:r>
              <a:rPr lang="en-US" sz="1600" b="1" u="sng" dirty="0">
                <a:solidFill>
                  <a:schemeClr val="bg2">
                    <a:lumMod val="50000"/>
                  </a:schemeClr>
                </a:solidFill>
              </a:rPr>
              <a:t>Service Provider </a:t>
            </a:r>
          </a:p>
          <a:p>
            <a:pPr algn="ctr"/>
            <a:r>
              <a:rPr lang="en-US" sz="1600" b="1" dirty="0">
                <a:solidFill>
                  <a:schemeClr val="bg2">
                    <a:lumMod val="50000"/>
                  </a:schemeClr>
                </a:solidFill>
              </a:rPr>
              <a:t>Submits Claim in ECAP</a:t>
            </a:r>
          </a:p>
        </p:txBody>
      </p:sp>
      <p:sp>
        <p:nvSpPr>
          <p:cNvPr id="27" name="TextBox 26">
            <a:extLst>
              <a:ext uri="{FF2B5EF4-FFF2-40B4-BE49-F238E27FC236}">
                <a16:creationId xmlns:a16="http://schemas.microsoft.com/office/drawing/2014/main" id="{9F5A5E3D-187B-F5C1-60BF-132A60F23B7D}"/>
              </a:ext>
            </a:extLst>
          </p:cNvPr>
          <p:cNvSpPr txBox="1"/>
          <p:nvPr/>
        </p:nvSpPr>
        <p:spPr>
          <a:xfrm>
            <a:off x="3567062" y="4152898"/>
            <a:ext cx="1869178" cy="830997"/>
          </a:xfrm>
          <a:prstGeom prst="rect">
            <a:avLst/>
          </a:prstGeom>
          <a:noFill/>
        </p:spPr>
        <p:txBody>
          <a:bodyPr wrap="square" rtlCol="0">
            <a:spAutoFit/>
          </a:bodyPr>
          <a:lstStyle/>
          <a:p>
            <a:pPr algn="ctr"/>
            <a:r>
              <a:rPr lang="en-US" sz="1600" b="1" u="sng" dirty="0">
                <a:solidFill>
                  <a:schemeClr val="bg2">
                    <a:lumMod val="25000"/>
                  </a:schemeClr>
                </a:solidFill>
              </a:rPr>
              <a:t>Service Provider </a:t>
            </a:r>
          </a:p>
          <a:p>
            <a:pPr algn="ctr"/>
            <a:r>
              <a:rPr lang="en-US" sz="1600" b="1" dirty="0">
                <a:solidFill>
                  <a:schemeClr val="bg2">
                    <a:lumMod val="25000"/>
                  </a:schemeClr>
                </a:solidFill>
              </a:rPr>
              <a:t>Awaits During Review Process</a:t>
            </a:r>
          </a:p>
        </p:txBody>
      </p:sp>
      <p:sp>
        <p:nvSpPr>
          <p:cNvPr id="28" name="TextBox 27">
            <a:extLst>
              <a:ext uri="{FF2B5EF4-FFF2-40B4-BE49-F238E27FC236}">
                <a16:creationId xmlns:a16="http://schemas.microsoft.com/office/drawing/2014/main" id="{7411AAE4-9256-7D12-43C7-DA19C585B514}"/>
              </a:ext>
            </a:extLst>
          </p:cNvPr>
          <p:cNvSpPr txBox="1"/>
          <p:nvPr/>
        </p:nvSpPr>
        <p:spPr>
          <a:xfrm>
            <a:off x="5814681" y="4152898"/>
            <a:ext cx="2646136" cy="1077218"/>
          </a:xfrm>
          <a:prstGeom prst="rect">
            <a:avLst/>
          </a:prstGeom>
          <a:noFill/>
        </p:spPr>
        <p:txBody>
          <a:bodyPr wrap="square" rtlCol="0">
            <a:spAutoFit/>
          </a:bodyPr>
          <a:lstStyle/>
          <a:p>
            <a:pPr algn="ctr"/>
            <a:r>
              <a:rPr lang="en-US" sz="1600" b="1" u="sng" dirty="0">
                <a:solidFill>
                  <a:schemeClr val="tx2">
                    <a:lumMod val="60000"/>
                    <a:lumOff val="40000"/>
                  </a:schemeClr>
                </a:solidFill>
              </a:rPr>
              <a:t>Service Provider  </a:t>
            </a:r>
          </a:p>
          <a:p>
            <a:pPr algn="ctr"/>
            <a:r>
              <a:rPr lang="en-US" sz="1600" b="1" dirty="0">
                <a:solidFill>
                  <a:schemeClr val="tx2">
                    <a:lumMod val="60000"/>
                    <a:lumOff val="40000"/>
                  </a:schemeClr>
                </a:solidFill>
              </a:rPr>
              <a:t>Receives Deficiency Notices and Re-submits Claim</a:t>
            </a:r>
          </a:p>
        </p:txBody>
      </p:sp>
      <p:sp>
        <p:nvSpPr>
          <p:cNvPr id="29" name="TextBox 28">
            <a:extLst>
              <a:ext uri="{FF2B5EF4-FFF2-40B4-BE49-F238E27FC236}">
                <a16:creationId xmlns:a16="http://schemas.microsoft.com/office/drawing/2014/main" id="{62E31CBC-EEEE-DFAF-F118-C1F21BA536A1}"/>
              </a:ext>
            </a:extLst>
          </p:cNvPr>
          <p:cNvSpPr txBox="1"/>
          <p:nvPr/>
        </p:nvSpPr>
        <p:spPr>
          <a:xfrm>
            <a:off x="8524685" y="4182612"/>
            <a:ext cx="2646136" cy="1077218"/>
          </a:xfrm>
          <a:prstGeom prst="rect">
            <a:avLst/>
          </a:prstGeom>
          <a:noFill/>
        </p:spPr>
        <p:txBody>
          <a:bodyPr wrap="square" rtlCol="0">
            <a:spAutoFit/>
          </a:bodyPr>
          <a:lstStyle/>
          <a:p>
            <a:pPr algn="ctr"/>
            <a:r>
              <a:rPr lang="en-US" sz="1600" b="1" u="sng" dirty="0">
                <a:solidFill>
                  <a:schemeClr val="tx1">
                    <a:lumMod val="50000"/>
                    <a:lumOff val="50000"/>
                  </a:schemeClr>
                </a:solidFill>
              </a:rPr>
              <a:t>Service Provider  </a:t>
            </a:r>
          </a:p>
          <a:p>
            <a:pPr algn="ctr"/>
            <a:r>
              <a:rPr lang="en-US" sz="1600" b="1" dirty="0">
                <a:solidFill>
                  <a:schemeClr val="tx1">
                    <a:lumMod val="50000"/>
                    <a:lumOff val="50000"/>
                  </a:schemeClr>
                </a:solidFill>
              </a:rPr>
              <a:t>Receives Notification of Approved or Rejected Claim</a:t>
            </a:r>
          </a:p>
        </p:txBody>
      </p:sp>
    </p:spTree>
    <p:extLst>
      <p:ext uri="{BB962C8B-B14F-4D97-AF65-F5344CB8AC3E}">
        <p14:creationId xmlns:p14="http://schemas.microsoft.com/office/powerpoint/2010/main" val="3714147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r>
              <a:rPr lang="en-US" sz="3600" dirty="0"/>
              <a:t>Conclusion </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32</a:t>
            </a:fld>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1114851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536A1-82EA-E743-CF5B-629A7A6737AB}"/>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fontAlgn="b">
              <a:lnSpc>
                <a:spcPct val="90000"/>
              </a:lnSpc>
              <a:spcBef>
                <a:spcPct val="0"/>
              </a:spcBef>
              <a:spcAft>
                <a:spcPts val="600"/>
              </a:spcAft>
            </a:pPr>
            <a:r>
              <a:rPr lang="en-US" sz="4400" b="1" kern="1200">
                <a:latin typeface="+mj-lt"/>
                <a:ea typeface="+mj-ea"/>
                <a:cs typeface="+mj-cs"/>
              </a:rPr>
              <a:t>Conclusion </a:t>
            </a:r>
          </a:p>
          <a:p>
            <a:pPr>
              <a:lnSpc>
                <a:spcPct val="90000"/>
              </a:lnSpc>
              <a:spcBef>
                <a:spcPct val="0"/>
              </a:spcBef>
              <a:spcAft>
                <a:spcPts val="600"/>
              </a:spcAft>
            </a:pPr>
            <a:endParaRPr lang="en-US" sz="4400" kern="1200">
              <a:latin typeface="+mj-lt"/>
              <a:ea typeface="+mj-ea"/>
              <a:cs typeface="+mj-cs"/>
            </a:endParaRPr>
          </a:p>
        </p:txBody>
      </p:sp>
      <p:sp>
        <p:nvSpPr>
          <p:cNvPr id="6" name="Subtitle 5">
            <a:extLst>
              <a:ext uri="{FF2B5EF4-FFF2-40B4-BE49-F238E27FC236}">
                <a16:creationId xmlns:a16="http://schemas.microsoft.com/office/drawing/2014/main" id="{464010F7-06BE-FD41-8E38-28A63A4BDB9F}"/>
              </a:ext>
            </a:extLst>
          </p:cNvPr>
          <p:cNvSpPr>
            <a:spLocks noGrp="1"/>
          </p:cNvSpPr>
          <p:nvPr>
            <p:ph idx="1"/>
          </p:nvPr>
        </p:nvSpPr>
        <p:spPr>
          <a:xfrm>
            <a:off x="838200" y="1825625"/>
            <a:ext cx="10515600" cy="4351338"/>
          </a:xfrm>
        </p:spPr>
        <p:txBody>
          <a:bodyPr vert="horz" lIns="91440" tIns="45720" rIns="91440" bIns="45720" rtlCol="0">
            <a:normAutofit/>
          </a:bodyPr>
          <a:lstStyle/>
          <a:p>
            <a:pPr marL="342900"/>
            <a:endParaRPr lang="en-US" sz="2400"/>
          </a:p>
          <a:p>
            <a:pPr marL="342900"/>
            <a:r>
              <a:rPr lang="en-US" sz="2400"/>
              <a:t>The CTF program has a significant impact on communities in need of broadband services.</a:t>
            </a:r>
          </a:p>
          <a:p>
            <a:pPr marL="342900"/>
            <a:r>
              <a:rPr lang="en-US" sz="2400">
                <a:effectLst/>
              </a:rPr>
              <a:t>The CTF program is funded by California ratepayers through surcharges on telephone corporations' active access lines in California.</a:t>
            </a:r>
          </a:p>
          <a:p>
            <a:pPr marL="342900"/>
            <a:r>
              <a:rPr lang="en-US" sz="2400"/>
              <a:t>CTF accepts applications from nonprofit CBOs, schools, libraries, healthcare CBOS, government hospitals and clinics, and community colleges.</a:t>
            </a:r>
          </a:p>
          <a:p>
            <a:pPr marL="342900"/>
            <a:r>
              <a:rPr lang="en-US" sz="2400"/>
              <a:t>Applicants to the CTF program must login to eCAP and submit a completed application with update and accurate supporting documents</a:t>
            </a:r>
          </a:p>
          <a:p>
            <a:pPr marL="342900"/>
            <a:endParaRPr lang="en-US" sz="2400"/>
          </a:p>
          <a:p>
            <a:pPr marL="342900"/>
            <a:endParaRPr lang="en-US" sz="240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C4126A1-9282-4A82-AC02-A59AF4A969C8}" type="slidenum">
              <a:rPr lang="en-US" smtClean="0"/>
              <a:pPr>
                <a:spcAft>
                  <a:spcPts val="600"/>
                </a:spcAft>
              </a:pPr>
              <a:t>33</a:t>
            </a:fld>
            <a:endParaRPr lang="en-US"/>
          </a:p>
        </p:txBody>
      </p:sp>
    </p:spTree>
    <p:extLst>
      <p:ext uri="{BB962C8B-B14F-4D97-AF65-F5344CB8AC3E}">
        <p14:creationId xmlns:p14="http://schemas.microsoft.com/office/powerpoint/2010/main" val="3343537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536A1-82EA-E743-CF5B-629A7A6737AB}"/>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fontAlgn="b">
              <a:lnSpc>
                <a:spcPct val="90000"/>
              </a:lnSpc>
              <a:spcBef>
                <a:spcPct val="0"/>
              </a:spcBef>
              <a:spcAft>
                <a:spcPts val="600"/>
              </a:spcAft>
            </a:pPr>
            <a:r>
              <a:rPr lang="en-US" sz="4400" b="1" kern="1200">
                <a:latin typeface="+mj-lt"/>
                <a:ea typeface="+mj-ea"/>
                <a:cs typeface="+mj-cs"/>
              </a:rPr>
              <a:t>Conclusion </a:t>
            </a:r>
          </a:p>
          <a:p>
            <a:pPr>
              <a:lnSpc>
                <a:spcPct val="90000"/>
              </a:lnSpc>
              <a:spcBef>
                <a:spcPct val="0"/>
              </a:spcBef>
              <a:spcAft>
                <a:spcPts val="600"/>
              </a:spcAft>
            </a:pPr>
            <a:endParaRPr lang="en-US" sz="4400" kern="1200">
              <a:latin typeface="+mj-lt"/>
              <a:ea typeface="+mj-ea"/>
              <a:cs typeface="+mj-cs"/>
            </a:endParaRPr>
          </a:p>
        </p:txBody>
      </p:sp>
      <p:sp>
        <p:nvSpPr>
          <p:cNvPr id="6" name="Subtitle 5">
            <a:extLst>
              <a:ext uri="{FF2B5EF4-FFF2-40B4-BE49-F238E27FC236}">
                <a16:creationId xmlns:a16="http://schemas.microsoft.com/office/drawing/2014/main" id="{464010F7-06BE-FD41-8E38-28A63A4BDB9F}"/>
              </a:ext>
            </a:extLst>
          </p:cNvPr>
          <p:cNvSpPr>
            <a:spLocks noGrp="1"/>
          </p:cNvSpPr>
          <p:nvPr>
            <p:ph idx="1"/>
          </p:nvPr>
        </p:nvSpPr>
        <p:spPr>
          <a:xfrm>
            <a:off x="838200" y="1825625"/>
            <a:ext cx="10515600" cy="4351338"/>
          </a:xfrm>
        </p:spPr>
        <p:txBody>
          <a:bodyPr vert="horz" lIns="91440" tIns="45720" rIns="91440" bIns="45720" rtlCol="0">
            <a:normAutofit/>
          </a:bodyPr>
          <a:lstStyle/>
          <a:p>
            <a:pPr marL="342900"/>
            <a:endParaRPr lang="en-US" sz="2200">
              <a:effectLst/>
            </a:endParaRPr>
          </a:p>
          <a:p>
            <a:pPr marL="342900"/>
            <a:r>
              <a:rPr lang="en-US" sz="2200"/>
              <a:t>Recertification of California Teleconnect Fund participants will ensure compliance of eligibility requirements of participants, will enhance program administration and will ensure the accuracy of participant data</a:t>
            </a:r>
          </a:p>
          <a:p>
            <a:pPr marL="342900"/>
            <a:r>
              <a:rPr lang="en-US" sz="2200"/>
              <a:t>Be on the look out for recertification notices 120, 60 and 30 days prior to your entity’s recertification date</a:t>
            </a:r>
            <a:endParaRPr lang="en-US" sz="2200">
              <a:effectLst/>
            </a:endParaRPr>
          </a:p>
          <a:p>
            <a:pPr marL="342900"/>
            <a:r>
              <a:rPr lang="en-US" sz="2200">
                <a:effectLst/>
              </a:rPr>
              <a:t>CTF claims ensure service providers are reimbursed for offering discounts, supporting affordable access to advanced communication services in California.</a:t>
            </a:r>
          </a:p>
          <a:p>
            <a:pPr marL="342900"/>
            <a:r>
              <a:rPr lang="en-US" sz="2200">
                <a:effectLst/>
              </a:rPr>
              <a:t>For successful claim submission, service providers need to maintain organized records, use clear and consistent email communication with CTF staff, double-check claim accuracy, and review their final excel sheet formatting.</a:t>
            </a:r>
          </a:p>
          <a:p>
            <a:pPr marL="342900"/>
            <a:endParaRPr lang="en-US" sz="220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C4126A1-9282-4A82-AC02-A59AF4A969C8}" type="slidenum">
              <a:rPr lang="en-US" smtClean="0"/>
              <a:pPr>
                <a:spcAft>
                  <a:spcPts val="600"/>
                </a:spcAft>
              </a:pPr>
              <a:t>34</a:t>
            </a:fld>
            <a:endParaRPr lang="en-US"/>
          </a:p>
        </p:txBody>
      </p:sp>
    </p:spTree>
    <p:extLst>
      <p:ext uri="{BB962C8B-B14F-4D97-AF65-F5344CB8AC3E}">
        <p14:creationId xmlns:p14="http://schemas.microsoft.com/office/powerpoint/2010/main" val="4175796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dirty="0"/>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lstStyle/>
          <a:p>
            <a:fld id="{1C4126A1-9282-4A82-AC02-A59AF4A969C8}" type="slidenum">
              <a:rPr lang="en-US" smtClean="0"/>
              <a:t>35</a:t>
            </a:fld>
            <a:endParaRPr lang="en-US"/>
          </a:p>
        </p:txBody>
      </p:sp>
    </p:spTree>
    <p:extLst>
      <p:ext uri="{BB962C8B-B14F-4D97-AF65-F5344CB8AC3E}">
        <p14:creationId xmlns:p14="http://schemas.microsoft.com/office/powerpoint/2010/main" val="3269202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6B1CAB-E86E-7442-ACED-7334C166A1A7}"/>
              </a:ext>
            </a:extLst>
          </p:cNvPr>
          <p:cNvPicPr>
            <a:picLocks noChangeAspect="1"/>
          </p:cNvPicPr>
          <p:nvPr/>
        </p:nvPicPr>
        <p:blipFill>
          <a:blip r:embed="rId2">
            <a:biLevel thresh="50000"/>
            <a:alphaModFix amt="20000"/>
          </a:blip>
          <a:stretch>
            <a:fillRect/>
          </a:stretch>
        </p:blipFill>
        <p:spPr>
          <a:xfrm>
            <a:off x="8389934" y="1143571"/>
            <a:ext cx="4570857" cy="4570857"/>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457199" y="776177"/>
            <a:ext cx="11734800" cy="5937443"/>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2400" b="0" dirty="0"/>
              <a:t>Information on the previous webinar is</a:t>
            </a:r>
          </a:p>
          <a:p>
            <a:pPr>
              <a:lnSpc>
                <a:spcPct val="110000"/>
              </a:lnSpc>
            </a:pPr>
            <a:r>
              <a:rPr lang="en-US" sz="2400" b="0" dirty="0"/>
              <a:t>Available at:</a:t>
            </a:r>
          </a:p>
          <a:p>
            <a:pPr>
              <a:lnSpc>
                <a:spcPct val="110000"/>
              </a:lnSpc>
            </a:pPr>
            <a:r>
              <a:rPr lang="en-US" sz="2400" b="0" i="0" u="sng" dirty="0">
                <a:effectLst/>
                <a:latin typeface="Segoe UI" panose="020B0502040204020203" pitchFamily="34" charset="0"/>
                <a:hlinkClick r:id="rId3">
                  <a:extLst>
                    <a:ext uri="{A12FA001-AC4F-418D-AE19-62706E023703}">
                      <ahyp:hlinkClr xmlns:ahyp="http://schemas.microsoft.com/office/drawing/2018/hyperlinkcolor" val="tx"/>
                    </a:ext>
                  </a:extLst>
                </a:hlinkClick>
              </a:rPr>
              <a:t>Program Outreach and Education</a:t>
            </a:r>
            <a:endParaRPr lang="en-US" sz="2400" b="0" i="0" dirty="0">
              <a:effectLst/>
              <a:latin typeface="Segoe UI" panose="020B0502040204020203" pitchFamily="34" charset="0"/>
            </a:endParaRPr>
          </a:p>
          <a:p>
            <a:pPr>
              <a:lnSpc>
                <a:spcPct val="110000"/>
              </a:lnSpc>
            </a:pPr>
            <a:endParaRPr lang="en-US" sz="2400" b="0" dirty="0"/>
          </a:p>
          <a:p>
            <a:pPr>
              <a:lnSpc>
                <a:spcPct val="110000"/>
              </a:lnSpc>
            </a:pPr>
            <a:r>
              <a:rPr lang="en-US" sz="2400" b="0" dirty="0"/>
              <a:t>For more information:</a:t>
            </a:r>
          </a:p>
          <a:p>
            <a:pPr>
              <a:lnSpc>
                <a:spcPct val="110000"/>
              </a:lnSpc>
            </a:pPr>
            <a:r>
              <a:rPr lang="en-US" sz="2400" dirty="0">
                <a:solidFill>
                  <a:schemeClr val="accent1">
                    <a:lumMod val="40000"/>
                    <a:lumOff val="60000"/>
                  </a:schemeClr>
                </a:solidFill>
                <a:hlinkClick r:id="rId4">
                  <a:extLst>
                    <a:ext uri="{A12FA001-AC4F-418D-AE19-62706E023703}">
                      <ahyp:hlinkClr xmlns:ahyp="http://schemas.microsoft.com/office/drawing/2018/hyperlinkcolor" val="tx"/>
                    </a:ext>
                  </a:extLst>
                </a:hlinkClick>
              </a:rPr>
              <a:t>https://www.cpuc.ca.gov/CTF</a:t>
            </a:r>
            <a:endParaRPr lang="en-US" sz="2400" dirty="0">
              <a:solidFill>
                <a:schemeClr val="accent1">
                  <a:lumMod val="40000"/>
                  <a:lumOff val="60000"/>
                </a:schemeClr>
              </a:solidFill>
            </a:endParaRPr>
          </a:p>
          <a:p>
            <a:pPr>
              <a:lnSpc>
                <a:spcPct val="110000"/>
              </a:lnSpc>
            </a:pPr>
            <a:endParaRPr lang="en-US" sz="2400" dirty="0">
              <a:solidFill>
                <a:schemeClr val="accent1">
                  <a:lumMod val="40000"/>
                  <a:lumOff val="60000"/>
                </a:schemeClr>
              </a:solidFill>
            </a:endParaRPr>
          </a:p>
          <a:p>
            <a:pPr>
              <a:lnSpc>
                <a:spcPct val="110000"/>
              </a:lnSpc>
            </a:pPr>
            <a:r>
              <a:rPr lang="en-US" sz="2400" b="0" dirty="0">
                <a:hlinkClick r:id="rId5">
                  <a:extLst>
                    <a:ext uri="{A12FA001-AC4F-418D-AE19-62706E023703}">
                      <ahyp:hlinkClr xmlns:ahyp="http://schemas.microsoft.com/office/drawing/2018/hyperlinkcolor" val="tx"/>
                    </a:ext>
                  </a:extLst>
                </a:hlinkClick>
              </a:rPr>
              <a:t>CTF Applicant &amp; Participant Guidebook</a:t>
            </a:r>
            <a:endParaRPr lang="en-US" sz="2400" b="0" dirty="0"/>
          </a:p>
          <a:p>
            <a:pPr>
              <a:lnSpc>
                <a:spcPct val="110000"/>
              </a:lnSpc>
            </a:pPr>
            <a:r>
              <a:rPr lang="en-US" sz="2400" b="0" dirty="0"/>
              <a:t>Available on our website in English, Spanish, and Chinese</a:t>
            </a:r>
          </a:p>
          <a:p>
            <a:pPr>
              <a:lnSpc>
                <a:spcPct val="110000"/>
              </a:lnSpc>
            </a:pPr>
            <a:endParaRPr lang="en-US" sz="2400" b="0" dirty="0"/>
          </a:p>
          <a:p>
            <a:pPr>
              <a:lnSpc>
                <a:spcPct val="110000"/>
              </a:lnSpc>
            </a:pPr>
            <a:r>
              <a:rPr lang="en-US" sz="2400" b="0" dirty="0"/>
              <a:t>E-CAP Frequently Asked Questions: </a:t>
            </a:r>
          </a:p>
          <a:p>
            <a:pPr>
              <a:lnSpc>
                <a:spcPct val="110000"/>
              </a:lnSpc>
            </a:pPr>
            <a:r>
              <a:rPr lang="en-US" sz="2400" dirty="0">
                <a:solidFill>
                  <a:schemeClr val="accent1">
                    <a:lumMod val="40000"/>
                    <a:lumOff val="60000"/>
                  </a:schemeClr>
                </a:solidFill>
                <a:hlinkClick r:id="rId6">
                  <a:extLst>
                    <a:ext uri="{A12FA001-AC4F-418D-AE19-62706E023703}">
                      <ahyp:hlinkClr xmlns:ahyp="http://schemas.microsoft.com/office/drawing/2018/hyperlinkcolor" val="tx"/>
                    </a:ext>
                  </a:extLst>
                </a:hlinkClick>
              </a:rPr>
              <a:t>Help - FAQs (ca.gov)</a:t>
            </a:r>
            <a:endParaRPr lang="en-US" sz="2400" dirty="0">
              <a:solidFill>
                <a:schemeClr val="accent1">
                  <a:lumMod val="40000"/>
                  <a:lumOff val="60000"/>
                </a:schemeClr>
              </a:solidFill>
            </a:endParaRPr>
          </a:p>
          <a:p>
            <a:pPr>
              <a:lnSpc>
                <a:spcPct val="110000"/>
              </a:lnSpc>
            </a:pPr>
            <a:endParaRPr lang="en-US" sz="3200" b="0" dirty="0">
              <a:solidFill>
                <a:schemeClr val="accent1">
                  <a:lumMod val="40000"/>
                  <a:lumOff val="60000"/>
                </a:schemeClr>
              </a:solidFill>
            </a:endParaRPr>
          </a:p>
          <a:p>
            <a:pPr>
              <a:lnSpc>
                <a:spcPct val="110000"/>
              </a:lnSpc>
            </a:pPr>
            <a:endParaRPr lang="en-US" sz="3200" b="0" dirty="0">
              <a:solidFill>
                <a:schemeClr val="accent1">
                  <a:lumMod val="40000"/>
                  <a:lumOff val="60000"/>
                </a:schemeClr>
              </a:solidFill>
            </a:endParaRP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437BD18-2B0B-3142-8517-F1529417EB65}"/>
              </a:ext>
            </a:extLst>
          </p:cNvPr>
          <p:cNvSpPr>
            <a:spLocks noGrp="1"/>
          </p:cNvSpPr>
          <p:nvPr>
            <p:ph type="sldNum" sz="quarter" idx="12"/>
          </p:nvPr>
        </p:nvSpPr>
        <p:spPr/>
        <p:txBody>
          <a:bodyPr/>
          <a:lstStyle/>
          <a:p>
            <a:fld id="{1C4126A1-9282-4A82-AC02-A59AF4A969C8}" type="slidenum">
              <a:rPr lang="en-US" smtClean="0"/>
              <a:t>36</a:t>
            </a:fld>
            <a:endParaRPr lang="en-US"/>
          </a:p>
        </p:txBody>
      </p:sp>
      <p:sp>
        <p:nvSpPr>
          <p:cNvPr id="3" name="TextBox 2">
            <a:extLst>
              <a:ext uri="{FF2B5EF4-FFF2-40B4-BE49-F238E27FC236}">
                <a16:creationId xmlns:a16="http://schemas.microsoft.com/office/drawing/2014/main" id="{22C8649F-8EEF-C95D-609A-0F9A9C8669FD}"/>
              </a:ext>
            </a:extLst>
          </p:cNvPr>
          <p:cNvSpPr txBox="1"/>
          <p:nvPr/>
        </p:nvSpPr>
        <p:spPr>
          <a:xfrm>
            <a:off x="1" y="81313"/>
            <a:ext cx="12191999" cy="769441"/>
          </a:xfrm>
          <a:prstGeom prst="rect">
            <a:avLst/>
          </a:prstGeom>
          <a:noFill/>
        </p:spPr>
        <p:txBody>
          <a:bodyPr wrap="square" rtlCol="0">
            <a:spAutoFit/>
          </a:bodyPr>
          <a:lstStyle/>
          <a:p>
            <a:pPr algn="ctr"/>
            <a:r>
              <a:rPr lang="en-US" sz="4400" dirty="0">
                <a:solidFill>
                  <a:schemeClr val="bg1"/>
                </a:solidFill>
                <a:latin typeface="+mj-lt"/>
                <a:ea typeface="+mj-ea"/>
                <a:cs typeface="+mj-cs"/>
              </a:rPr>
              <a:t>Resources</a:t>
            </a:r>
            <a:r>
              <a:rPr lang="en-US" sz="2400" dirty="0"/>
              <a:t> </a:t>
            </a:r>
          </a:p>
        </p:txBody>
      </p:sp>
    </p:spTree>
    <p:extLst>
      <p:ext uri="{BB962C8B-B14F-4D97-AF65-F5344CB8AC3E}">
        <p14:creationId xmlns:p14="http://schemas.microsoft.com/office/powerpoint/2010/main" val="2871387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lstStyle/>
          <a:p>
            <a:fld id="{1C4126A1-9282-4A82-AC02-A59AF4A969C8}" type="slidenum">
              <a:rPr lang="en-US" smtClean="0"/>
              <a:t>37</a:t>
            </a:fld>
            <a:endParaRPr lang="en-US"/>
          </a:p>
        </p:txBody>
      </p:sp>
      <p:sp>
        <p:nvSpPr>
          <p:cNvPr id="7" name="TextBox 6">
            <a:extLst>
              <a:ext uri="{FF2B5EF4-FFF2-40B4-BE49-F238E27FC236}">
                <a16:creationId xmlns:a16="http://schemas.microsoft.com/office/drawing/2014/main" id="{38EF783F-9D8C-85E3-B702-4301294C69AB}"/>
              </a:ext>
            </a:extLst>
          </p:cNvPr>
          <p:cNvSpPr txBox="1"/>
          <p:nvPr/>
        </p:nvSpPr>
        <p:spPr>
          <a:xfrm>
            <a:off x="3711388" y="4024796"/>
            <a:ext cx="7488518" cy="1200329"/>
          </a:xfrm>
          <a:prstGeom prst="rect">
            <a:avLst/>
          </a:prstGeom>
          <a:noFill/>
        </p:spPr>
        <p:txBody>
          <a:bodyPr wrap="square">
            <a:spAutoFit/>
          </a:bodyPr>
          <a:lstStyle/>
          <a:p>
            <a:r>
              <a:rPr lang="en-US" sz="2400" dirty="0">
                <a:solidFill>
                  <a:schemeClr val="bg1"/>
                </a:solidFill>
              </a:rPr>
              <a:t>For questions regarding the CTF program and application process, please reach out to us at </a:t>
            </a:r>
            <a:r>
              <a:rPr lang="en-US" sz="2400" u="sng" dirty="0">
                <a:solidFill>
                  <a:schemeClr val="bg1"/>
                </a:solidFill>
                <a:hlinkClick r:id="rId4">
                  <a:extLst>
                    <a:ext uri="{A12FA001-AC4F-418D-AE19-62706E023703}">
                      <ahyp:hlinkClr xmlns:ahyp="http://schemas.microsoft.com/office/drawing/2018/hyperlinkcolor" val="tx"/>
                    </a:ext>
                  </a:extLst>
                </a:hlinkClick>
              </a:rPr>
              <a:t>CTFHelp@cpuc.ca.gov</a:t>
            </a:r>
            <a:r>
              <a:rPr lang="en-US" sz="2400" u="sng" dirty="0">
                <a:solidFill>
                  <a:schemeClr val="bg1"/>
                </a:solidFill>
              </a:rPr>
              <a:t>.</a:t>
            </a:r>
          </a:p>
        </p:txBody>
      </p:sp>
    </p:spTree>
    <p:extLst>
      <p:ext uri="{BB962C8B-B14F-4D97-AF65-F5344CB8AC3E}">
        <p14:creationId xmlns:p14="http://schemas.microsoft.com/office/powerpoint/2010/main" val="246247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D799568-CCA0-35B1-A951-8F8AAF447829}"/>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kern="1200">
                <a:solidFill>
                  <a:schemeClr val="tx1"/>
                </a:solidFill>
                <a:latin typeface="+mj-lt"/>
                <a:ea typeface="+mj-ea"/>
                <a:cs typeface="+mj-cs"/>
              </a:rPr>
              <a:t>Agenda Items</a:t>
            </a:r>
          </a:p>
        </p:txBody>
      </p:sp>
      <p:sp>
        <p:nvSpPr>
          <p:cNvPr id="33" name="Freeform: Shape 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Oval 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9" name="Straight Connector 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177AC197-3B59-76E4-F111-B183924CEE6F}"/>
              </a:ext>
            </a:extLst>
          </p:cNvPr>
          <p:cNvSpPr>
            <a:spLocks noGrp="1"/>
          </p:cNvSpPr>
          <p:nvPr>
            <p:ph type="sldNum" sz="quarter" idx="12"/>
          </p:nvPr>
        </p:nvSpPr>
        <p:spPr>
          <a:xfrm>
            <a:off x="10030244" y="6356350"/>
            <a:ext cx="1323555" cy="365125"/>
          </a:xfrm>
        </p:spPr>
        <p:txBody>
          <a:bodyPr vert="horz" lIns="91440" tIns="45720" rIns="91440" bIns="45720" rtlCol="0" anchor="ctr">
            <a:normAutofit/>
          </a:bodyPr>
          <a:lstStyle/>
          <a:p>
            <a:pPr>
              <a:spcAft>
                <a:spcPts val="600"/>
              </a:spcAft>
            </a:pPr>
            <a:fld id="{1C4126A1-9282-4A82-AC02-A59AF4A969C8}" type="slidenum">
              <a:rPr lang="en-US">
                <a:solidFill>
                  <a:schemeClr val="tx1">
                    <a:tint val="75000"/>
                  </a:schemeClr>
                </a:solidFill>
              </a:rPr>
              <a:pPr>
                <a:spcAft>
                  <a:spcPts val="600"/>
                </a:spcAft>
              </a:pPr>
              <a:t>4</a:t>
            </a:fld>
            <a:endParaRPr lang="en-US">
              <a:solidFill>
                <a:schemeClr val="tx1">
                  <a:tint val="75000"/>
                </a:schemeClr>
              </a:solidFill>
            </a:endParaRPr>
          </a:p>
        </p:txBody>
      </p:sp>
      <p:sp>
        <p:nvSpPr>
          <p:cNvPr id="45" name="Freeform: Shape 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26" name="Content Placeholder 2">
            <a:extLst>
              <a:ext uri="{FF2B5EF4-FFF2-40B4-BE49-F238E27FC236}">
                <a16:creationId xmlns:a16="http://schemas.microsoft.com/office/drawing/2014/main" id="{808CF0D9-1155-2AA3-62E5-0BB5CDF05878}"/>
              </a:ext>
            </a:extLst>
          </p:cNvPr>
          <p:cNvGraphicFramePr>
            <a:graphicFrameLocks noGrp="1"/>
          </p:cNvGraphicFramePr>
          <p:nvPr>
            <p:ph sz="half" idx="1"/>
            <p:extLst>
              <p:ext uri="{D42A27DB-BD31-4B8C-83A1-F6EECF244321}">
                <p14:modId xmlns:p14="http://schemas.microsoft.com/office/powerpoint/2010/main" val="768379311"/>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34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r>
              <a:rPr lang="en-US" sz="3600" dirty="0"/>
              <a:t>CTF Overview</a:t>
            </a:r>
          </a:p>
          <a:p>
            <a:endParaRPr lang="en-US" sz="3600" dirty="0"/>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5</a:t>
            </a:fld>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334039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D2F5602-6586-46E4-8645-2CDA442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9434B85-DB0D-4010-A6A1-147F28D47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1179226" y="320231"/>
            <a:ext cx="9833548" cy="1325563"/>
          </a:xfrm>
        </p:spPr>
        <p:txBody>
          <a:bodyPr vert="horz" lIns="91440" tIns="45720" rIns="91440" bIns="45720" rtlCol="0" anchor="ctr">
            <a:normAutofit/>
          </a:bodyPr>
          <a:lstStyle/>
          <a:p>
            <a:pPr algn="ctr"/>
            <a:r>
              <a:rPr lang="en-US" sz="3400" kern="1200">
                <a:solidFill>
                  <a:schemeClr val="tx2"/>
                </a:solidFill>
                <a:latin typeface="+mj-lt"/>
                <a:ea typeface="+mj-ea"/>
                <a:cs typeface="+mj-cs"/>
              </a:rPr>
              <a:t>Purpose &amp; Mission of the California Teleconnect Fund</a:t>
            </a:r>
            <a:br>
              <a:rPr lang="en-US" sz="3400" kern="1200">
                <a:solidFill>
                  <a:schemeClr val="tx2"/>
                </a:solidFill>
                <a:latin typeface="+mj-lt"/>
                <a:ea typeface="+mj-ea"/>
                <a:cs typeface="+mj-cs"/>
              </a:rPr>
            </a:br>
            <a:endParaRPr lang="en-US" sz="3400" kern="1200">
              <a:solidFill>
                <a:schemeClr val="tx2"/>
              </a:solidFill>
              <a:latin typeface="+mj-lt"/>
              <a:ea typeface="+mj-ea"/>
              <a:cs typeface="+mj-cs"/>
            </a:endParaRPr>
          </a:p>
        </p:txBody>
      </p:sp>
      <p:grpSp>
        <p:nvGrpSpPr>
          <p:cNvPr id="20" name="Group 19">
            <a:extLst>
              <a:ext uri="{FF2B5EF4-FFF2-40B4-BE49-F238E27FC236}">
                <a16:creationId xmlns:a16="http://schemas.microsoft.com/office/drawing/2014/main" id="{F2E5F4F0-80C0-49F3-84A2-453DE42F20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915607" cy="2187829"/>
            <a:chOff x="-305" y="-1"/>
            <a:chExt cx="3832880" cy="2876136"/>
          </a:xfrm>
        </p:grpSpPr>
        <p:sp>
          <p:nvSpPr>
            <p:cNvPr id="21" name="Freeform: Shape 20">
              <a:extLst>
                <a:ext uri="{FF2B5EF4-FFF2-40B4-BE49-F238E27FC236}">
                  <a16:creationId xmlns:a16="http://schemas.microsoft.com/office/drawing/2014/main" id="{342FEDB6-5432-4162-8648-3827572AF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9FE345E-092D-4A20-A43A-0F9258D96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A313FCF-0EE7-4C6B-BAB3-EFC9451D3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B9ECD02-BE1B-4347-8C2E-EEA690082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ubtitle 5">
            <a:extLst>
              <a:ext uri="{FF2B5EF4-FFF2-40B4-BE49-F238E27FC236}">
                <a16:creationId xmlns:a16="http://schemas.microsoft.com/office/drawing/2014/main" id="{464010F7-06BE-FD41-8E38-28A63A4BDB9F}"/>
              </a:ext>
            </a:extLst>
          </p:cNvPr>
          <p:cNvSpPr>
            <a:spLocks/>
          </p:cNvSpPr>
          <p:nvPr/>
        </p:nvSpPr>
        <p:spPr>
          <a:xfrm>
            <a:off x="2894987" y="3050666"/>
            <a:ext cx="3154622" cy="2649148"/>
          </a:xfrm>
          <a:prstGeom prst="rect">
            <a:avLst/>
          </a:prstGeom>
        </p:spPr>
        <p:txBody>
          <a:bodyPr vert="horz" lIns="0" tIns="45720" rIns="91440" bIns="45720" rtlCol="0">
            <a:normAutofit/>
          </a:bodyPr>
          <a:lstStyle/>
          <a:p>
            <a:pPr defTabSz="548640">
              <a:spcAft>
                <a:spcPts val="600"/>
              </a:spcAft>
            </a:pPr>
            <a:endParaRPr lang="en-US" sz="1080" kern="1200">
              <a:solidFill>
                <a:schemeClr val="tx1"/>
              </a:solidFill>
              <a:latin typeface="+mn-lt"/>
              <a:ea typeface="+mn-ea"/>
              <a:cs typeface="+mn-cs"/>
            </a:endParaRPr>
          </a:p>
          <a:p>
            <a:pPr marL="342900" indent="-342900">
              <a:spcAft>
                <a:spcPts val="600"/>
              </a:spcAft>
            </a:pPr>
            <a:endParaRPr lang="en-US"/>
          </a:p>
        </p:txBody>
      </p:sp>
      <p:sp>
        <p:nvSpPr>
          <p:cNvPr id="4" name="Slide Number Placeholder 3">
            <a:extLst>
              <a:ext uri="{FF2B5EF4-FFF2-40B4-BE49-F238E27FC236}">
                <a16:creationId xmlns:a16="http://schemas.microsoft.com/office/drawing/2014/main" id="{EA57BFA5-7711-7E4D-8B4B-FD9E6C525EF8}"/>
              </a:ext>
            </a:extLst>
          </p:cNvPr>
          <p:cNvSpPr>
            <a:spLocks/>
          </p:cNvSpPr>
          <p:nvPr/>
        </p:nvSpPr>
        <p:spPr>
          <a:xfrm>
            <a:off x="7626920" y="5809027"/>
            <a:ext cx="1670094" cy="222293"/>
          </a:xfrm>
          <a:prstGeom prst="rect">
            <a:avLst/>
          </a:prstGeom>
        </p:spPr>
        <p:txBody>
          <a:bodyPr vert="horz" lIns="0" tIns="0" rIns="0" bIns="0" rtlCol="0" anchor="t" anchorCtr="0">
            <a:normAutofit/>
          </a:bodyPr>
          <a:lstStyle/>
          <a:p>
            <a:pPr defTabSz="548640">
              <a:spcAft>
                <a:spcPts val="360"/>
              </a:spcAft>
            </a:pPr>
            <a:fld id="{1C4126A1-9282-4A82-AC02-A59AF4A969C8}" type="slidenum">
              <a:rPr lang="en-US" sz="1080" kern="1200">
                <a:solidFill>
                  <a:schemeClr val="tx1"/>
                </a:solidFill>
                <a:latin typeface="+mn-lt"/>
                <a:ea typeface="+mn-ea"/>
                <a:cs typeface="+mn-cs"/>
              </a:rPr>
              <a:pPr defTabSz="548640">
                <a:spcAft>
                  <a:spcPts val="360"/>
                </a:spcAft>
              </a:pPr>
              <a:t>6</a:t>
            </a:fld>
            <a:endParaRPr lang="en-US"/>
          </a:p>
        </p:txBody>
      </p:sp>
      <p:sp>
        <p:nvSpPr>
          <p:cNvPr id="3" name="TextBox 2">
            <a:extLst>
              <a:ext uri="{FF2B5EF4-FFF2-40B4-BE49-F238E27FC236}">
                <a16:creationId xmlns:a16="http://schemas.microsoft.com/office/drawing/2014/main" id="{935536A1-82EA-E743-CF5B-629A7A6737AB}"/>
              </a:ext>
            </a:extLst>
          </p:cNvPr>
          <p:cNvSpPr txBox="1"/>
          <p:nvPr/>
        </p:nvSpPr>
        <p:spPr>
          <a:xfrm>
            <a:off x="1607574" y="1755058"/>
            <a:ext cx="8819536" cy="4557252"/>
          </a:xfrm>
          <a:prstGeom prst="rect">
            <a:avLst/>
          </a:prstGeom>
          <a:noFill/>
        </p:spPr>
        <p:txBody>
          <a:bodyPr vert="horz" lIns="0" tIns="45720" rIns="91440" bIns="45720" rtlCol="0">
            <a:normAutofit/>
          </a:bodyPr>
          <a:lstStyle/>
          <a:p>
            <a:pPr defTabSz="548640">
              <a:spcAft>
                <a:spcPts val="600"/>
              </a:spcAft>
            </a:pPr>
            <a:endParaRPr lang="en-US" sz="1700" kern="1200" dirty="0">
              <a:solidFill>
                <a:srgbClr val="000000"/>
              </a:solidFill>
              <a:latin typeface="Book Antiqua" panose="02040602050305030304" pitchFamily="18" charset="0"/>
              <a:ea typeface="+mn-ea"/>
              <a:cs typeface="+mn-cs"/>
            </a:endParaRPr>
          </a:p>
          <a:p>
            <a:pPr marL="205740" indent="-205740" defTabSz="548640">
              <a:spcAft>
                <a:spcPts val="600"/>
              </a:spcAft>
              <a:buAutoNum type="arabicParenR"/>
            </a:pPr>
            <a:r>
              <a:rPr lang="en-US" sz="1700" kern="1200" dirty="0">
                <a:solidFill>
                  <a:srgbClr val="000000"/>
                </a:solidFill>
                <a:latin typeface="Century Gothic" panose="020B0502020202020204" pitchFamily="34" charset="0"/>
                <a:ea typeface="+mn-ea"/>
                <a:cs typeface="+mn-cs"/>
              </a:rPr>
              <a:t>Advance universal service by providing discounted rates to libraries, hospitals, health clinics, community organizations, community colleges and qualifying schools, maintaining pre-school, kindergarten or any of the grades 1 to 12, inclusive;</a:t>
            </a:r>
          </a:p>
          <a:p>
            <a:pPr marL="205740" indent="-205740" defTabSz="548640">
              <a:spcAft>
                <a:spcPts val="600"/>
              </a:spcAft>
              <a:buAutoNum type="arabicParenR"/>
            </a:pPr>
            <a:endParaRPr lang="en-US" sz="1700" kern="1200" dirty="0">
              <a:solidFill>
                <a:srgbClr val="000000"/>
              </a:solidFill>
              <a:latin typeface="Century Gothic" panose="020B0502020202020204" pitchFamily="34" charset="0"/>
              <a:ea typeface="+mn-ea"/>
              <a:cs typeface="+mn-cs"/>
            </a:endParaRPr>
          </a:p>
          <a:p>
            <a:pPr marL="205740" indent="-205740" defTabSz="548640">
              <a:spcAft>
                <a:spcPts val="600"/>
              </a:spcAft>
              <a:buAutoNum type="arabicParenR"/>
            </a:pPr>
            <a:r>
              <a:rPr lang="en-US" sz="1700" kern="1200" dirty="0">
                <a:solidFill>
                  <a:srgbClr val="000000"/>
                </a:solidFill>
                <a:latin typeface="Century Gothic" panose="020B0502020202020204" pitchFamily="34" charset="0"/>
                <a:ea typeface="+mn-ea"/>
                <a:cs typeface="+mn-cs"/>
              </a:rPr>
              <a:t>Bring every Californian direct access to advanced communications services in their local communities; </a:t>
            </a:r>
          </a:p>
          <a:p>
            <a:pPr marL="205740" indent="-205740" defTabSz="548640">
              <a:spcAft>
                <a:spcPts val="600"/>
              </a:spcAft>
              <a:buAutoNum type="arabicParenR"/>
            </a:pPr>
            <a:endParaRPr lang="en-US" sz="1700" kern="1200" dirty="0">
              <a:solidFill>
                <a:srgbClr val="000000"/>
              </a:solidFill>
              <a:latin typeface="Century Gothic" panose="020B0502020202020204" pitchFamily="34" charset="0"/>
              <a:ea typeface="+mn-ea"/>
              <a:cs typeface="+mn-cs"/>
            </a:endParaRPr>
          </a:p>
          <a:p>
            <a:pPr marL="205740" indent="-205740" defTabSz="548640">
              <a:spcAft>
                <a:spcPts val="600"/>
              </a:spcAft>
              <a:buAutoNum type="arabicParenR"/>
            </a:pPr>
            <a:r>
              <a:rPr lang="en-US" sz="1700" kern="1200" dirty="0">
                <a:solidFill>
                  <a:srgbClr val="000000"/>
                </a:solidFill>
                <a:latin typeface="Century Gothic" panose="020B0502020202020204" pitchFamily="34" charset="0"/>
                <a:ea typeface="+mn-ea"/>
                <a:cs typeface="+mn-cs"/>
              </a:rPr>
              <a:t>Ensure high-speed internet connectivity for community CTF-eligible institutions at reasonable rates; and</a:t>
            </a:r>
          </a:p>
          <a:p>
            <a:pPr marL="205740" indent="-205740" defTabSz="548640">
              <a:spcAft>
                <a:spcPts val="600"/>
              </a:spcAft>
              <a:buAutoNum type="arabicParenR"/>
            </a:pPr>
            <a:endParaRPr lang="en-US" sz="1700" kern="1200" dirty="0">
              <a:solidFill>
                <a:schemeClr val="tx1"/>
              </a:solidFill>
              <a:latin typeface="Century Gothic" panose="020B0502020202020204" pitchFamily="34" charset="0"/>
              <a:ea typeface="+mn-ea"/>
              <a:cs typeface="+mn-cs"/>
            </a:endParaRPr>
          </a:p>
          <a:p>
            <a:pPr marL="205740" indent="-205740" defTabSz="548640">
              <a:spcAft>
                <a:spcPts val="600"/>
              </a:spcAft>
              <a:buAutoNum type="arabicParenR"/>
            </a:pPr>
            <a:r>
              <a:rPr lang="en-US" sz="1700" kern="1200" dirty="0">
                <a:solidFill>
                  <a:schemeClr val="tx1"/>
                </a:solidFill>
                <a:latin typeface="Century Gothic" panose="020B0502020202020204" pitchFamily="34" charset="0"/>
                <a:ea typeface="+mn-ea"/>
                <a:cs typeface="+mn-cs"/>
              </a:rPr>
              <a:t>Increase direct access to high-speed internet in communities with lower rates of internet adoption and greater financial need. </a:t>
            </a:r>
            <a:endParaRPr lang="en-US" sz="1700" b="0" i="0" u="none" strike="noStrike" baseline="0" dirty="0">
              <a:latin typeface="Century Gothic" panose="020B0502020202020204" pitchFamily="34" charset="0"/>
            </a:endParaRPr>
          </a:p>
        </p:txBody>
      </p:sp>
    </p:spTree>
    <p:extLst>
      <p:ext uri="{BB962C8B-B14F-4D97-AF65-F5344CB8AC3E}">
        <p14:creationId xmlns:p14="http://schemas.microsoft.com/office/powerpoint/2010/main" val="413446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504968" y="675564"/>
            <a:ext cx="3447278" cy="5204085"/>
          </a:xfrm>
        </p:spPr>
        <p:txBody>
          <a:bodyPr vert="horz" lIns="91440" tIns="45720" rIns="91440" bIns="45720" rtlCol="0" anchor="ctr">
            <a:normAutofit/>
          </a:bodyPr>
          <a:lstStyle/>
          <a:p>
            <a:r>
              <a:rPr lang="en-US" kern="1200">
                <a:solidFill>
                  <a:schemeClr val="tx1"/>
                </a:solidFill>
                <a:latin typeface="+mj-lt"/>
                <a:ea typeface="+mj-ea"/>
                <a:cs typeface="+mj-cs"/>
              </a:rPr>
              <a:t>Background &amp; Establishment of CTF</a:t>
            </a:r>
            <a:br>
              <a:rPr lang="en-US" kern="1200">
                <a:solidFill>
                  <a:schemeClr val="tx1"/>
                </a:solidFill>
                <a:latin typeface="+mj-lt"/>
                <a:ea typeface="+mj-ea"/>
                <a:cs typeface="+mj-cs"/>
              </a:rPr>
            </a:b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cxnSp>
        <p:nvCxnSpPr>
          <p:cNvPr id="24" name="Straight Connector 23">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 name="Subtitle 5">
            <a:extLst>
              <a:ext uri="{FF2B5EF4-FFF2-40B4-BE49-F238E27FC236}">
                <a16:creationId xmlns:a16="http://schemas.microsoft.com/office/drawing/2014/main" id="{464010F7-06BE-FD41-8E38-28A63A4BDB9F}"/>
              </a:ext>
            </a:extLst>
          </p:cNvPr>
          <p:cNvSpPr>
            <a:spLocks/>
          </p:cNvSpPr>
          <p:nvPr/>
        </p:nvSpPr>
        <p:spPr>
          <a:xfrm>
            <a:off x="4914007" y="1971365"/>
            <a:ext cx="3111595" cy="2613016"/>
          </a:xfrm>
          <a:prstGeom prst="rect">
            <a:avLst/>
          </a:prstGeom>
        </p:spPr>
        <p:txBody>
          <a:bodyPr vert="horz" lIns="0" tIns="45720" rIns="91440" bIns="45720" rtlCol="0">
            <a:normAutofit/>
          </a:bodyPr>
          <a:lstStyle/>
          <a:p>
            <a:pPr defTabSz="548640">
              <a:spcAft>
                <a:spcPts val="600"/>
              </a:spcAft>
            </a:pPr>
            <a:endParaRPr lang="en-US" sz="1080" kern="1200">
              <a:solidFill>
                <a:schemeClr val="tx1"/>
              </a:solidFill>
              <a:latin typeface="+mn-lt"/>
              <a:ea typeface="+mn-ea"/>
              <a:cs typeface="+mn-cs"/>
            </a:endParaRPr>
          </a:p>
          <a:p>
            <a:pPr marL="342900" indent="-342900">
              <a:spcAft>
                <a:spcPts val="600"/>
              </a:spcAft>
            </a:pPr>
            <a:endParaRPr lang="en-US"/>
          </a:p>
        </p:txBody>
      </p:sp>
      <p:sp>
        <p:nvSpPr>
          <p:cNvPr id="4" name="Slide Number Placeholder 3">
            <a:extLst>
              <a:ext uri="{FF2B5EF4-FFF2-40B4-BE49-F238E27FC236}">
                <a16:creationId xmlns:a16="http://schemas.microsoft.com/office/drawing/2014/main" id="{EA57BFA5-7711-7E4D-8B4B-FD9E6C525EF8}"/>
              </a:ext>
            </a:extLst>
          </p:cNvPr>
          <p:cNvSpPr>
            <a:spLocks/>
          </p:cNvSpPr>
          <p:nvPr/>
        </p:nvSpPr>
        <p:spPr>
          <a:xfrm>
            <a:off x="9581399" y="4692104"/>
            <a:ext cx="1647315" cy="219261"/>
          </a:xfrm>
          <a:prstGeom prst="rect">
            <a:avLst/>
          </a:prstGeom>
        </p:spPr>
        <p:txBody>
          <a:bodyPr vert="horz" lIns="0" tIns="0" rIns="0" bIns="0" rtlCol="0" anchor="t" anchorCtr="0">
            <a:normAutofit/>
          </a:bodyPr>
          <a:lstStyle/>
          <a:p>
            <a:pPr defTabSz="548640">
              <a:spcAft>
                <a:spcPts val="360"/>
              </a:spcAft>
            </a:pPr>
            <a:fld id="{1C4126A1-9282-4A82-AC02-A59AF4A969C8}" type="slidenum">
              <a:rPr lang="en-US" sz="1080" kern="1200">
                <a:solidFill>
                  <a:schemeClr val="tx1"/>
                </a:solidFill>
                <a:latin typeface="+mn-lt"/>
                <a:ea typeface="+mn-ea"/>
                <a:cs typeface="+mn-cs"/>
              </a:rPr>
              <a:pPr defTabSz="548640">
                <a:spcAft>
                  <a:spcPts val="360"/>
                </a:spcAft>
              </a:pPr>
              <a:t>7</a:t>
            </a:fld>
            <a:endParaRPr lang="en-US"/>
          </a:p>
        </p:txBody>
      </p:sp>
      <p:sp>
        <p:nvSpPr>
          <p:cNvPr id="3" name="TextBox 2">
            <a:extLst>
              <a:ext uri="{FF2B5EF4-FFF2-40B4-BE49-F238E27FC236}">
                <a16:creationId xmlns:a16="http://schemas.microsoft.com/office/drawing/2014/main" id="{935536A1-82EA-E743-CF5B-629A7A6737AB}"/>
              </a:ext>
            </a:extLst>
          </p:cNvPr>
          <p:cNvSpPr txBox="1"/>
          <p:nvPr/>
        </p:nvSpPr>
        <p:spPr>
          <a:xfrm>
            <a:off x="4455690" y="884902"/>
            <a:ext cx="6910300" cy="4994747"/>
          </a:xfrm>
          <a:prstGeom prst="rect">
            <a:avLst/>
          </a:prstGeom>
          <a:noFill/>
        </p:spPr>
        <p:txBody>
          <a:bodyPr vert="horz" lIns="0" tIns="45720" rIns="91440" bIns="45720" rtlCol="0">
            <a:normAutofit fontScale="25000" lnSpcReduction="20000"/>
          </a:bodyPr>
          <a:lstStyle/>
          <a:p>
            <a:pPr marL="205740" indent="-205740" defTabSz="548640" fontAlgn="b">
              <a:lnSpc>
                <a:spcPct val="90000"/>
              </a:lnSpc>
              <a:spcBef>
                <a:spcPct val="0"/>
              </a:spcBef>
              <a:spcAft>
                <a:spcPts val="600"/>
              </a:spcAft>
              <a:buFont typeface="Arial" panose="020B0604020202020204" pitchFamily="34" charset="0"/>
              <a:buChar char="•"/>
            </a:pPr>
            <a:r>
              <a:rPr lang="en-US" sz="6800" kern="1200" dirty="0">
                <a:solidFill>
                  <a:schemeClr val="tx1"/>
                </a:solidFill>
                <a:latin typeface="+mn-lt"/>
                <a:ea typeface="+mn-ea"/>
                <a:cs typeface="+mn-cs"/>
              </a:rPr>
              <a:t>The California </a:t>
            </a:r>
            <a:r>
              <a:rPr lang="en-US" sz="6800" kern="1200" dirty="0" err="1">
                <a:solidFill>
                  <a:schemeClr val="tx1"/>
                </a:solidFill>
                <a:latin typeface="+mn-lt"/>
                <a:ea typeface="+mn-ea"/>
                <a:cs typeface="+mn-cs"/>
              </a:rPr>
              <a:t>Teleconnect</a:t>
            </a:r>
            <a:r>
              <a:rPr lang="en-US" sz="6800" kern="1200" dirty="0">
                <a:solidFill>
                  <a:schemeClr val="tx1"/>
                </a:solidFill>
                <a:latin typeface="+mn-lt"/>
                <a:ea typeface="+mn-ea"/>
                <a:cs typeface="+mn-cs"/>
              </a:rPr>
              <a:t> Fund (CTF) provides discounts of up to 50% for advanced telecommunications services to help bridge the “digital divide” to Schools, Libraries, Community Colleges, Government Owned and Operated Health Facilities, Community Based Organizations (CBOs), Healthcare Community Based Organizations, California Telehealth Network (CTN).</a:t>
            </a:r>
          </a:p>
          <a:p>
            <a:pPr marL="205740" indent="-205740" defTabSz="548640" fontAlgn="b">
              <a:lnSpc>
                <a:spcPct val="90000"/>
              </a:lnSpc>
              <a:spcBef>
                <a:spcPct val="0"/>
              </a:spcBef>
              <a:spcAft>
                <a:spcPts val="600"/>
              </a:spcAft>
              <a:buFont typeface="Arial" panose="020B0604020202020204" pitchFamily="34" charset="0"/>
              <a:buChar char="•"/>
            </a:pPr>
            <a:endParaRPr lang="en-US" sz="6800" kern="1200" dirty="0">
              <a:solidFill>
                <a:schemeClr val="tx1"/>
              </a:solidFill>
              <a:latin typeface="+mn-lt"/>
              <a:ea typeface="+mj-ea"/>
              <a:cs typeface="+mj-cs"/>
            </a:endParaRPr>
          </a:p>
          <a:p>
            <a:pPr marL="205740" indent="-205740" defTabSz="548640" fontAlgn="b">
              <a:lnSpc>
                <a:spcPct val="90000"/>
              </a:lnSpc>
              <a:spcBef>
                <a:spcPct val="0"/>
              </a:spcBef>
              <a:spcAft>
                <a:spcPts val="600"/>
              </a:spcAft>
              <a:buFont typeface="Arial" panose="020B0604020202020204" pitchFamily="34" charset="0"/>
              <a:buChar char="•"/>
            </a:pPr>
            <a:r>
              <a:rPr lang="en-US" sz="6800" kern="1200" dirty="0">
                <a:solidFill>
                  <a:schemeClr val="tx1"/>
                </a:solidFill>
                <a:latin typeface="+mn-lt"/>
                <a:ea typeface="+mj-ea"/>
                <a:cs typeface="+mj-cs"/>
              </a:rPr>
              <a:t>Since it’s inception in 1996, the CTF has supported over 14,000 participants by bridging the Digital Divide through access and adoption to broadband services at discounted rates in their community.</a:t>
            </a:r>
          </a:p>
          <a:p>
            <a:pPr marL="205740" indent="-205740" defTabSz="548640" fontAlgn="b">
              <a:lnSpc>
                <a:spcPct val="90000"/>
              </a:lnSpc>
              <a:spcBef>
                <a:spcPct val="0"/>
              </a:spcBef>
              <a:spcAft>
                <a:spcPts val="600"/>
              </a:spcAft>
              <a:buFont typeface="Arial" panose="020B0604020202020204" pitchFamily="34" charset="0"/>
              <a:buChar char="•"/>
            </a:pPr>
            <a:endParaRPr lang="en-US" sz="6800" kern="1200" dirty="0">
              <a:solidFill>
                <a:schemeClr val="tx1"/>
              </a:solidFill>
              <a:latin typeface="+mn-lt"/>
              <a:ea typeface="+mj-ea"/>
              <a:cs typeface="+mj-cs"/>
            </a:endParaRPr>
          </a:p>
          <a:p>
            <a:pPr marL="205740" indent="-205740" defTabSz="548640" fontAlgn="b">
              <a:lnSpc>
                <a:spcPct val="90000"/>
              </a:lnSpc>
              <a:spcBef>
                <a:spcPct val="0"/>
              </a:spcBef>
              <a:spcAft>
                <a:spcPts val="600"/>
              </a:spcAft>
              <a:buFont typeface="Arial" panose="020B0604020202020204" pitchFamily="34" charset="0"/>
              <a:buChar char="•"/>
            </a:pPr>
            <a:r>
              <a:rPr lang="en-US" sz="6800" kern="1200" dirty="0">
                <a:solidFill>
                  <a:schemeClr val="tx1"/>
                </a:solidFill>
                <a:latin typeface="+mn-lt"/>
                <a:ea typeface="+mj-ea"/>
                <a:cs typeface="+mj-cs"/>
              </a:rPr>
              <a:t>Prior to 2023, entities would apply for CTF by completing and filling out an application form specific to their entity and mailing the form to the Commission. Now, organizations submit applications online, utilizing </a:t>
            </a:r>
            <a:r>
              <a:rPr lang="en-US" sz="6800" kern="1200" dirty="0" err="1">
                <a:solidFill>
                  <a:schemeClr val="tx1"/>
                </a:solidFill>
                <a:latin typeface="+mn-lt"/>
                <a:ea typeface="+mj-ea"/>
                <a:cs typeface="+mj-cs"/>
              </a:rPr>
              <a:t>eCAP</a:t>
            </a:r>
            <a:r>
              <a:rPr lang="en-US" sz="6800" kern="1200" dirty="0">
                <a:solidFill>
                  <a:schemeClr val="tx1"/>
                </a:solidFill>
                <a:latin typeface="+mn-lt"/>
                <a:ea typeface="+mj-ea"/>
                <a:cs typeface="+mj-cs"/>
              </a:rPr>
              <a:t>.</a:t>
            </a:r>
          </a:p>
          <a:p>
            <a:pPr marL="205740" indent="-205740" defTabSz="548640" fontAlgn="b">
              <a:lnSpc>
                <a:spcPct val="90000"/>
              </a:lnSpc>
              <a:spcBef>
                <a:spcPct val="0"/>
              </a:spcBef>
              <a:spcAft>
                <a:spcPts val="600"/>
              </a:spcAft>
              <a:buFont typeface="Arial" panose="020B0604020202020204" pitchFamily="34" charset="0"/>
              <a:buChar char="•"/>
            </a:pPr>
            <a:endParaRPr lang="en-US" sz="6800" kern="1200" dirty="0">
              <a:solidFill>
                <a:schemeClr val="tx1"/>
              </a:solidFill>
              <a:latin typeface="+mn-lt"/>
              <a:ea typeface="+mn-ea"/>
              <a:cs typeface="+mn-cs"/>
            </a:endParaRPr>
          </a:p>
          <a:p>
            <a:pPr marL="205740" indent="-205740" defTabSz="548640" fontAlgn="b">
              <a:lnSpc>
                <a:spcPct val="90000"/>
              </a:lnSpc>
              <a:spcBef>
                <a:spcPct val="0"/>
              </a:spcBef>
              <a:spcAft>
                <a:spcPts val="600"/>
              </a:spcAft>
              <a:buFont typeface="Arial" panose="020B0604020202020204" pitchFamily="34" charset="0"/>
              <a:buChar char="•"/>
            </a:pPr>
            <a:r>
              <a:rPr lang="en-US" sz="6800" kern="1200" dirty="0">
                <a:solidFill>
                  <a:schemeClr val="tx1"/>
                </a:solidFill>
                <a:latin typeface="+mn-lt"/>
                <a:ea typeface="+mn-ea"/>
                <a:cs typeface="+mn-cs"/>
              </a:rPr>
              <a:t>The CTF Program is funded by ratepayer surcharges on telephone access lines. Currently the surcharge rate is $0.18 per access line. The appropriated CTF budget for 2023-2024 is $108.34 million. </a:t>
            </a:r>
          </a:p>
          <a:p>
            <a:pPr>
              <a:lnSpc>
                <a:spcPct val="90000"/>
              </a:lnSpc>
              <a:spcAft>
                <a:spcPts val="600"/>
              </a:spcAft>
              <a:buFont typeface="Arial" panose="020B0604020202020204" pitchFamily="34" charset="0"/>
              <a:buChar char="•"/>
            </a:pPr>
            <a:endParaRPr lang="en-US" sz="1300" dirty="0"/>
          </a:p>
        </p:txBody>
      </p:sp>
    </p:spTree>
    <p:extLst>
      <p:ext uri="{BB962C8B-B14F-4D97-AF65-F5344CB8AC3E}">
        <p14:creationId xmlns:p14="http://schemas.microsoft.com/office/powerpoint/2010/main" val="242118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CAD42-0F9E-0B7C-456A-30B1B884C016}"/>
              </a:ext>
            </a:extLst>
          </p:cNvPr>
          <p:cNvSpPr>
            <a:spLocks noGrp="1"/>
          </p:cNvSpPr>
          <p:nvPr>
            <p:ph type="title"/>
          </p:nvPr>
        </p:nvSpPr>
        <p:spPr>
          <a:xfrm>
            <a:off x="838200" y="557189"/>
            <a:ext cx="3374136" cy="5567891"/>
          </a:xfrm>
        </p:spPr>
        <p:txBody>
          <a:bodyPr>
            <a:normAutofit/>
          </a:bodyPr>
          <a:lstStyle/>
          <a:p>
            <a:r>
              <a:rPr lang="en-US" sz="4000"/>
              <a:t>Background &amp; Establishment of CTF</a:t>
            </a:r>
            <a:br>
              <a:rPr lang="en-US" sz="4000"/>
            </a:br>
            <a:endParaRPr lang="en-US" sz="400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a:xfrm>
            <a:off x="8610600" y="6356350"/>
            <a:ext cx="2743200" cy="365125"/>
          </a:xfrm>
        </p:spPr>
        <p:txBody>
          <a:bodyPr>
            <a:normAutofit/>
          </a:bodyPr>
          <a:lstStyle/>
          <a:p>
            <a:pPr>
              <a:spcAft>
                <a:spcPts val="600"/>
              </a:spcAft>
            </a:pPr>
            <a:fld id="{1C4126A1-9282-4A82-AC02-A59AF4A969C8}" type="slidenum">
              <a:rPr lang="en-US"/>
              <a:pPr>
                <a:spcAft>
                  <a:spcPts val="600"/>
                </a:spcAft>
              </a:pPr>
              <a:t>8</a:t>
            </a:fld>
            <a:endParaRPr lang="en-US"/>
          </a:p>
        </p:txBody>
      </p:sp>
      <p:graphicFrame>
        <p:nvGraphicFramePr>
          <p:cNvPr id="8" name="Subtitle 5">
            <a:extLst>
              <a:ext uri="{FF2B5EF4-FFF2-40B4-BE49-F238E27FC236}">
                <a16:creationId xmlns:a16="http://schemas.microsoft.com/office/drawing/2014/main" id="{EF63D69F-89D6-D673-A0F7-2B4C6485188E}"/>
              </a:ext>
            </a:extLst>
          </p:cNvPr>
          <p:cNvGraphicFramePr>
            <a:graphicFrameLocks noGrp="1"/>
          </p:cNvGraphicFramePr>
          <p:nvPr>
            <p:ph idx="1"/>
            <p:extLst>
              <p:ext uri="{D42A27DB-BD31-4B8C-83A1-F6EECF244321}">
                <p14:modId xmlns:p14="http://schemas.microsoft.com/office/powerpoint/2010/main" val="302088903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35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804672" y="802955"/>
            <a:ext cx="4766330" cy="1454051"/>
          </a:xfrm>
        </p:spPr>
        <p:txBody>
          <a:bodyPr vert="horz" lIns="91440" tIns="45720" rIns="91440" bIns="45720" rtlCol="0" anchor="ctr" anchorCtr="0">
            <a:normAutofit/>
          </a:bodyPr>
          <a:lstStyle/>
          <a:p>
            <a:r>
              <a:rPr lang="en-US" sz="3300" b="1" kern="1200">
                <a:solidFill>
                  <a:schemeClr val="tx2"/>
                </a:solidFill>
                <a:latin typeface="+mj-lt"/>
                <a:ea typeface="+mj-ea"/>
                <a:cs typeface="+mj-cs"/>
              </a:rPr>
              <a:t>Entities Eligible for CTF Support</a:t>
            </a:r>
            <a:br>
              <a:rPr lang="en-US" sz="3300" b="1" kern="1200">
                <a:solidFill>
                  <a:schemeClr val="tx2"/>
                </a:solidFill>
                <a:latin typeface="+mj-lt"/>
                <a:ea typeface="+mj-ea"/>
                <a:cs typeface="+mj-cs"/>
              </a:rPr>
            </a:br>
            <a:endParaRPr lang="en-US" sz="3300" b="1" kern="1200">
              <a:solidFill>
                <a:schemeClr val="tx2"/>
              </a:solidFill>
              <a:latin typeface="+mj-lt"/>
              <a:ea typeface="+mj-ea"/>
              <a:cs typeface="+mj-cs"/>
            </a:endParaRPr>
          </a:p>
        </p:txBody>
      </p:sp>
      <p:sp>
        <p:nvSpPr>
          <p:cNvPr id="6" name="Subtitle 5">
            <a:extLst>
              <a:ext uri="{FF2B5EF4-FFF2-40B4-BE49-F238E27FC236}">
                <a16:creationId xmlns:a16="http://schemas.microsoft.com/office/drawing/2014/main" id="{464010F7-06BE-FD41-8E38-28A63A4BDB9F}"/>
              </a:ext>
            </a:extLst>
          </p:cNvPr>
          <p:cNvSpPr>
            <a:spLocks noGrp="1"/>
          </p:cNvSpPr>
          <p:nvPr>
            <p:ph type="body" sz="half" idx="2"/>
          </p:nvPr>
        </p:nvSpPr>
        <p:spPr/>
        <p:txBody>
          <a:bodyPr vert="horz" lIns="0" tIns="45720" rIns="91440" bIns="45720" rtlCol="0">
            <a:normAutofit/>
          </a:bodyPr>
          <a:lstStyle/>
          <a:p>
            <a:endParaRPr lang="en-US" kern="1200">
              <a:latin typeface="+mn-lt"/>
              <a:ea typeface="+mn-ea"/>
              <a:cs typeface="+mn-cs"/>
            </a:endParaRPr>
          </a:p>
          <a:p>
            <a:endParaRPr lang="en-US" kern="1200">
              <a:latin typeface="+mn-lt"/>
              <a:ea typeface="+mn-ea"/>
              <a:cs typeface="+mn-cs"/>
            </a:endParaRPr>
          </a:p>
        </p:txBody>
      </p:sp>
      <p:grpSp>
        <p:nvGrpSpPr>
          <p:cNvPr id="21" name="Group 20">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4" name="Freeform: Shape 3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a:xfrm>
            <a:off x="8610600" y="6356350"/>
            <a:ext cx="2743200" cy="365125"/>
          </a:xfrm>
        </p:spPr>
        <p:txBody>
          <a:bodyPr vert="horz" lIns="91440" tIns="45720" rIns="91440" bIns="45720" rtlCol="0" anchor="ctr" anchorCtr="0">
            <a:normAutofit/>
          </a:bodyPr>
          <a:lstStyle/>
          <a:p>
            <a:pPr>
              <a:spcAft>
                <a:spcPts val="600"/>
              </a:spcAft>
              <a:defRPr/>
            </a:pPr>
            <a:fld id="{1C4126A1-9282-4A82-AC02-A59AF4A969C8}" type="slidenum">
              <a:rPr lang="en-US" smtClean="0">
                <a:solidFill>
                  <a:schemeClr val="tx1">
                    <a:tint val="75000"/>
                  </a:schemeClr>
                </a:solidFill>
              </a:rPr>
              <a:pPr>
                <a:spcAft>
                  <a:spcPts val="600"/>
                </a:spcAft>
                <a:defRPr/>
              </a:pPr>
              <a:t>9</a:t>
            </a:fld>
            <a:endParaRPr lang="en-US">
              <a:solidFill>
                <a:schemeClr val="tx1">
                  <a:tint val="75000"/>
                </a:schemeClr>
              </a:solidFill>
            </a:endParaRPr>
          </a:p>
        </p:txBody>
      </p:sp>
      <p:graphicFrame>
        <p:nvGraphicFramePr>
          <p:cNvPr id="13" name="TextBox 2">
            <a:extLst>
              <a:ext uri="{FF2B5EF4-FFF2-40B4-BE49-F238E27FC236}">
                <a16:creationId xmlns:a16="http://schemas.microsoft.com/office/drawing/2014/main" id="{A816AA48-51FC-CCD6-8C13-F64C521C8C5A}"/>
              </a:ext>
            </a:extLst>
          </p:cNvPr>
          <p:cNvGraphicFramePr/>
          <p:nvPr>
            <p:extLst>
              <p:ext uri="{D42A27DB-BD31-4B8C-83A1-F6EECF244321}">
                <p14:modId xmlns:p14="http://schemas.microsoft.com/office/powerpoint/2010/main" val="681250332"/>
              </p:ext>
            </p:extLst>
          </p:nvPr>
        </p:nvGraphicFramePr>
        <p:xfrm>
          <a:off x="804671" y="1963570"/>
          <a:ext cx="5570697" cy="4392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4836878"/>
      </p:ext>
    </p:extLst>
  </p:cSld>
  <p:clrMapOvr>
    <a:masterClrMapping/>
  </p:clrMapOvr>
</p:sld>
</file>

<file path=ppt/theme/theme1.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B3FE827D-2CEA-D440-9657-D90C23529458}"/>
    </a:ext>
  </a:extLst>
</a:theme>
</file>

<file path=ppt/theme/theme2.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0883F92F-9246-D84A-9134-7698F27FC5C4}"/>
    </a:ext>
  </a:extLst>
</a:theme>
</file>

<file path=ppt/theme/theme3.xml><?xml version="1.0" encoding="utf-8"?>
<a:theme xmlns:a="http://schemas.openxmlformats.org/drawingml/2006/main" name="CPUC Blue">
  <a:themeElements>
    <a:clrScheme name="CPUC_2022">
      <a:dk1>
        <a:srgbClr val="000000"/>
      </a:dk1>
      <a:lt1>
        <a:srgbClr val="FFFFFF"/>
      </a:lt1>
      <a:dk2>
        <a:srgbClr val="2A3C50"/>
      </a:dk2>
      <a:lt2>
        <a:srgbClr val="FFDAA2"/>
      </a:lt2>
      <a:accent1>
        <a:srgbClr val="4779B1"/>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7CDC2F98-AC07-0B43-9FC9-28AF319968BE}"/>
    </a:ext>
  </a:extLst>
</a:theme>
</file>

<file path=ppt/theme/theme4.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49CCA53C-6DD9-7D4F-AE7D-79F948514E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CPUC White</Template>
  <TotalTime>4204</TotalTime>
  <Words>2168</Words>
  <Application>Microsoft Office PowerPoint</Application>
  <PresentationFormat>Widescreen</PresentationFormat>
  <Paragraphs>320</Paragraphs>
  <Slides>37</Slides>
  <Notes>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37</vt:i4>
      </vt:variant>
    </vt:vector>
  </HeadingPairs>
  <TitlesOfParts>
    <vt:vector size="50" baseType="lpstr">
      <vt:lpstr>Aptos</vt:lpstr>
      <vt:lpstr>Aptos Display</vt:lpstr>
      <vt:lpstr>Arial</vt:lpstr>
      <vt:lpstr>Book Antiqua</vt:lpstr>
      <vt:lpstr>Calibri</vt:lpstr>
      <vt:lpstr>Century Gothic</vt:lpstr>
      <vt:lpstr>Segoe UI</vt:lpstr>
      <vt:lpstr>Wingdings</vt:lpstr>
      <vt:lpstr>CPUC Pale Gold</vt:lpstr>
      <vt:lpstr>CPUC Dark Blue</vt:lpstr>
      <vt:lpstr>CPUC Blue</vt:lpstr>
      <vt:lpstr>CPUC Gold</vt:lpstr>
      <vt:lpstr>Office Theme</vt:lpstr>
      <vt:lpstr>PowerPoint Presentation</vt:lpstr>
      <vt:lpstr>PowerPoint Presentation</vt:lpstr>
      <vt:lpstr> Importance of CTF in promoting affordable telecommunications services </vt:lpstr>
      <vt:lpstr>Agenda Items</vt:lpstr>
      <vt:lpstr>PowerPoint Presentation</vt:lpstr>
      <vt:lpstr>Purpose &amp; Mission of the California Teleconnect Fund </vt:lpstr>
      <vt:lpstr>Background &amp; Establishment of CTF  </vt:lpstr>
      <vt:lpstr>Background &amp; Establishment of CTF </vt:lpstr>
      <vt:lpstr>Entities Eligible for CTF Support </vt:lpstr>
      <vt:lpstr>PowerPoint Presentation</vt:lpstr>
      <vt:lpstr>PowerPoint Presentation</vt:lpstr>
      <vt:lpstr>Entities Eligible for CTF Support</vt:lpstr>
      <vt:lpstr>Entities Eligible for CTF Support Cont. </vt:lpstr>
      <vt:lpstr>Application Review Process </vt:lpstr>
      <vt:lpstr>Application Timeline </vt:lpstr>
      <vt:lpstr>Deficiencies and Delays</vt:lpstr>
      <vt:lpstr>PowerPoint Presentation</vt:lpstr>
      <vt:lpstr>Why do I need to Recertify?</vt:lpstr>
      <vt:lpstr>Who needs to Recertify?</vt:lpstr>
      <vt:lpstr>Submission of Necessary Documentation </vt:lpstr>
      <vt:lpstr>Recertification Notification </vt:lpstr>
      <vt:lpstr>Recertification Review Process </vt:lpstr>
      <vt:lpstr>Recertification Timeline </vt:lpstr>
      <vt:lpstr>PowerPoint Presentation</vt:lpstr>
      <vt:lpstr>Types of Services Eligible for CTF Reimbursement </vt:lpstr>
      <vt:lpstr>Telecommunications Services Eligible (Cont.) </vt:lpstr>
      <vt:lpstr>Documentation requirements for filing claims</vt:lpstr>
      <vt:lpstr>Submission process for claims</vt:lpstr>
      <vt:lpstr>List of submitted and in-process claims</vt:lpstr>
      <vt:lpstr>Review and approval process for claims </vt:lpstr>
      <vt:lpstr>Claim Processing Timeline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Walker, Jill</dc:creator>
  <cp:lastModifiedBy>Alba-Librojo, Jocelyn</cp:lastModifiedBy>
  <cp:revision>256</cp:revision>
  <dcterms:created xsi:type="dcterms:W3CDTF">2021-02-04T20:02:28Z</dcterms:created>
  <dcterms:modified xsi:type="dcterms:W3CDTF">2024-01-31T00:21:52Z</dcterms:modified>
</cp:coreProperties>
</file>