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300" r:id="rId5"/>
    <p:sldId id="2147478144" r:id="rId6"/>
    <p:sldId id="305" r:id="rId7"/>
    <p:sldId id="2147478131" r:id="rId8"/>
    <p:sldId id="2147478135" r:id="rId9"/>
    <p:sldId id="2147478137" r:id="rId10"/>
    <p:sldId id="2147478141" r:id="rId11"/>
    <p:sldId id="2147478140" r:id="rId12"/>
    <p:sldId id="2147478142" r:id="rId13"/>
    <p:sldId id="2147478143" r:id="rId14"/>
    <p:sldId id="2147478138" r:id="rId15"/>
    <p:sldId id="2147478139" r:id="rId16"/>
    <p:sldId id="256" r:id="rId17"/>
    <p:sldId id="257" r:id="rId18"/>
    <p:sldId id="258" r:id="rId19"/>
    <p:sldId id="276" r:id="rId20"/>
    <p:sldId id="259" r:id="rId21"/>
    <p:sldId id="270" r:id="rId22"/>
    <p:sldId id="271" r:id="rId23"/>
    <p:sldId id="272" r:id="rId24"/>
    <p:sldId id="273" r:id="rId25"/>
    <p:sldId id="274" r:id="rId26"/>
    <p:sldId id="275" r:id="rId27"/>
    <p:sldId id="266" r:id="rId28"/>
    <p:sldId id="260" r:id="rId29"/>
    <p:sldId id="267" r:id="rId30"/>
    <p:sldId id="268" r:id="rId31"/>
    <p:sldId id="277" r:id="rId32"/>
    <p:sldId id="261" r:id="rId33"/>
    <p:sldId id="26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75B835-A08A-CE2E-3583-325F42F68DC8}" name="Huang, Xiao Selena" initials="HX" userId="S::xiaoselena.huang@cpuc.ca.gov::f02c0510-85b0-49fd-b03d-01684505b548" providerId="AD"/>
  <p188:author id="{46D8047A-76DC-90A2-F02C-A9825A6D7E74}" name="O, Anne" initials="AO" userId="S::Anne.O@cpuc.ca.gov::f8704fed-0047-4677-8080-75d30cfc5e57" providerId="AD"/>
  <p188:author id="{49002883-7EB6-AC0F-D168-FEEFDCF7577F}" name="Goedecke, William" initials="WG" userId="S::William.Goedecke@cpuc.ca.gov::689b4d34-987a-4dab-a8ca-9e94bb3129a3" providerId="AD"/>
  <p188:author id="{43DAD185-134F-ACF7-230D-C2ACDA23119C}" name="Castro, Stacie M." initials="CSM" userId="S::stacie.castro@cpuc.ca.gov::7d4db2b9-328a-483a-a06f-176fafd31bf7" providerId="AD"/>
  <p188:author id="{0DCAE094-85AF-E122-49E5-13ADD34688AC}" name="Goedecke, William" initials="GW" userId="S::william.goedecke@cpuc.ca.gov::689b4d34-987a-4dab-a8ca-9e94bb3129a3" providerId="AD"/>
  <p188:author id="{636702BF-E6F8-E069-D02B-DA5DEF0D3BAF}" name="Lee, Alvin" initials="AL" userId="S::Alvin1.Lee@cpuc.ca.gov::6e66d470-17cc-40eb-bd20-1c651d90800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EE"/>
    <a:srgbClr val="1E72C7"/>
    <a:srgbClr val="0563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720882-2CB2-49D3-954A-363E9F7F90FA}" v="24" dt="2026-06-04T19:01:49.3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8DC2A-39EC-4AC1-9566-A49C1CC1240A}" type="datetimeFigureOut">
              <a:rPr lang="en-US" smtClean="0"/>
              <a:t>6/9/2026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27F45-2E46-4E36-91C2-2CF0475B2F18}" type="slidenum">
              <a:rPr lang="en-US" smtClean="0"/>
              <a:t>‹#›</a:t>
            </a:fld>
            <a:endParaRPr lang="en-US"/>
          </a:p>
        </p:txBody>
      </p:sp>
    </p:spTree>
    <p:extLst>
      <p:ext uri="{BB962C8B-B14F-4D97-AF65-F5344CB8AC3E}">
        <p14:creationId xmlns:p14="http://schemas.microsoft.com/office/powerpoint/2010/main" val="1754543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B7BAD3-AF26-C549-B9FF-03213EEFC56C}" type="slidenum">
              <a:rPr lang="en-US" smtClean="0"/>
              <a:t>6</a:t>
            </a:fld>
            <a:endParaRPr lang="en-US"/>
          </a:p>
        </p:txBody>
      </p:sp>
    </p:spTree>
    <p:extLst>
      <p:ext uri="{BB962C8B-B14F-4D97-AF65-F5344CB8AC3E}">
        <p14:creationId xmlns:p14="http://schemas.microsoft.com/office/powerpoint/2010/main" val="4172153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0997C-7A9D-5BE3-5583-EC03DDE88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EC3030-5475-CA95-05E1-4AE8337086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8ACA5-4445-5E88-6177-E8BC7429CF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FE3A391-03B3-727C-FAC4-55BE1FBBEB33}"/>
              </a:ext>
            </a:extLst>
          </p:cNvPr>
          <p:cNvSpPr>
            <a:spLocks noGrp="1"/>
          </p:cNvSpPr>
          <p:nvPr>
            <p:ph type="sldNum" sz="quarter" idx="5"/>
          </p:nvPr>
        </p:nvSpPr>
        <p:spPr/>
        <p:txBody>
          <a:bodyPr/>
          <a:lstStyle/>
          <a:p>
            <a:fld id="{9EB7BAD3-AF26-C549-B9FF-03213EEFC56C}" type="slidenum">
              <a:rPr lang="en-US" smtClean="0"/>
              <a:t>7</a:t>
            </a:fld>
            <a:endParaRPr lang="en-US"/>
          </a:p>
        </p:txBody>
      </p:sp>
    </p:spTree>
    <p:extLst>
      <p:ext uri="{BB962C8B-B14F-4D97-AF65-F5344CB8AC3E}">
        <p14:creationId xmlns:p14="http://schemas.microsoft.com/office/powerpoint/2010/main" val="1476314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A2A2E-351A-C624-610A-7592B08B2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2CB12-FCBB-2B31-B9C6-25E5A7CB16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A18C3E-89BF-0460-218C-F8D8D0E86E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FAA56F-5A2F-BEEC-EF42-1FA2F6F174E4}"/>
              </a:ext>
            </a:extLst>
          </p:cNvPr>
          <p:cNvSpPr>
            <a:spLocks noGrp="1"/>
          </p:cNvSpPr>
          <p:nvPr>
            <p:ph type="sldNum" sz="quarter" idx="5"/>
          </p:nvPr>
        </p:nvSpPr>
        <p:spPr/>
        <p:txBody>
          <a:bodyPr/>
          <a:lstStyle/>
          <a:p>
            <a:fld id="{9EB7BAD3-AF26-C549-B9FF-03213EEFC56C}" type="slidenum">
              <a:rPr lang="en-US" smtClean="0"/>
              <a:t>8</a:t>
            </a:fld>
            <a:endParaRPr lang="en-US"/>
          </a:p>
        </p:txBody>
      </p:sp>
    </p:spTree>
    <p:extLst>
      <p:ext uri="{BB962C8B-B14F-4D97-AF65-F5344CB8AC3E}">
        <p14:creationId xmlns:p14="http://schemas.microsoft.com/office/powerpoint/2010/main" val="3846396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AE8C4-5CCA-7254-8DE2-AC08629A4D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81BDBA-7379-7E28-6661-4D3645AC2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17B86-47D1-009D-47A6-F3F2CD5F0D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253978-F298-277D-4171-6537EB49F869}"/>
              </a:ext>
            </a:extLst>
          </p:cNvPr>
          <p:cNvSpPr>
            <a:spLocks noGrp="1"/>
          </p:cNvSpPr>
          <p:nvPr>
            <p:ph type="sldNum" sz="quarter" idx="5"/>
          </p:nvPr>
        </p:nvSpPr>
        <p:spPr/>
        <p:txBody>
          <a:bodyPr/>
          <a:lstStyle/>
          <a:p>
            <a:fld id="{9EB7BAD3-AF26-C549-B9FF-03213EEFC56C}" type="slidenum">
              <a:rPr lang="en-US" smtClean="0"/>
              <a:t>9</a:t>
            </a:fld>
            <a:endParaRPr lang="en-US"/>
          </a:p>
        </p:txBody>
      </p:sp>
    </p:spTree>
    <p:extLst>
      <p:ext uri="{BB962C8B-B14F-4D97-AF65-F5344CB8AC3E}">
        <p14:creationId xmlns:p14="http://schemas.microsoft.com/office/powerpoint/2010/main" val="1572558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E04E6-D030-D1F2-D91B-6E79D2FA7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2C0EDF-27B8-C773-B3C4-BD37C003D2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736A4-4D5A-22AA-9C48-7F7977D777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7542DC-4FEB-CC56-B6A3-DF2641B60676}"/>
              </a:ext>
            </a:extLst>
          </p:cNvPr>
          <p:cNvSpPr>
            <a:spLocks noGrp="1"/>
          </p:cNvSpPr>
          <p:nvPr>
            <p:ph type="sldNum" sz="quarter" idx="5"/>
          </p:nvPr>
        </p:nvSpPr>
        <p:spPr/>
        <p:txBody>
          <a:bodyPr/>
          <a:lstStyle/>
          <a:p>
            <a:fld id="{9EB7BAD3-AF26-C549-B9FF-03213EEFC56C}" type="slidenum">
              <a:rPr lang="en-US" smtClean="0"/>
              <a:t>10</a:t>
            </a:fld>
            <a:endParaRPr lang="en-US"/>
          </a:p>
        </p:txBody>
      </p:sp>
    </p:spTree>
    <p:extLst>
      <p:ext uri="{BB962C8B-B14F-4D97-AF65-F5344CB8AC3E}">
        <p14:creationId xmlns:p14="http://schemas.microsoft.com/office/powerpoint/2010/main" val="4248103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B7BAD3-AF26-C549-B9FF-03213EEFC56C}" type="slidenum">
              <a:rPr lang="en-US" smtClean="0"/>
              <a:t>11</a:t>
            </a:fld>
            <a:endParaRPr lang="en-US"/>
          </a:p>
        </p:txBody>
      </p:sp>
    </p:spTree>
    <p:extLst>
      <p:ext uri="{BB962C8B-B14F-4D97-AF65-F5344CB8AC3E}">
        <p14:creationId xmlns:p14="http://schemas.microsoft.com/office/powerpoint/2010/main" val="1265976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43CDE-F3C1-692B-7BC0-07DCE0D68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BE83A-C4AE-1BDE-2AF2-C72B76A0E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C9C3AE-87B5-F4B2-1187-3924155252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9DCA0B-9CBA-0439-E585-43C8A5A80D5A}"/>
              </a:ext>
            </a:extLst>
          </p:cNvPr>
          <p:cNvSpPr>
            <a:spLocks noGrp="1"/>
          </p:cNvSpPr>
          <p:nvPr>
            <p:ph type="sldNum" sz="quarter" idx="5"/>
          </p:nvPr>
        </p:nvSpPr>
        <p:spPr/>
        <p:txBody>
          <a:bodyPr/>
          <a:lstStyle/>
          <a:p>
            <a:fld id="{9EB7BAD3-AF26-C549-B9FF-03213EEFC56C}" type="slidenum">
              <a:rPr lang="en-US" smtClean="0"/>
              <a:t>12</a:t>
            </a:fld>
            <a:endParaRPr lang="en-US"/>
          </a:p>
        </p:txBody>
      </p:sp>
    </p:spTree>
    <p:extLst>
      <p:ext uri="{BB962C8B-B14F-4D97-AF65-F5344CB8AC3E}">
        <p14:creationId xmlns:p14="http://schemas.microsoft.com/office/powerpoint/2010/main" val="765365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C9D0-AF0C-4B45-0EFC-EF28808677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C17B73-A1D8-0962-CDD1-5CBF9E3F82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2697CB-0E1B-AF69-B4AC-09DC607D85B7}"/>
              </a:ext>
            </a:extLst>
          </p:cNvPr>
          <p:cNvSpPr>
            <a:spLocks noGrp="1"/>
          </p:cNvSpPr>
          <p:nvPr>
            <p:ph type="dt" sz="half" idx="10"/>
          </p:nvPr>
        </p:nvSpPr>
        <p:spPr/>
        <p:txBody>
          <a:bodyPr/>
          <a:lstStyle/>
          <a:p>
            <a:fld id="{E001B487-8125-442F-8541-1379C5F2E8DE}" type="datetimeFigureOut">
              <a:rPr lang="en-US" smtClean="0"/>
              <a:t>6/9/2026</a:t>
            </a:fld>
            <a:endParaRPr lang="en-US"/>
          </a:p>
        </p:txBody>
      </p:sp>
      <p:sp>
        <p:nvSpPr>
          <p:cNvPr id="5" name="Footer Placeholder 4">
            <a:extLst>
              <a:ext uri="{FF2B5EF4-FFF2-40B4-BE49-F238E27FC236}">
                <a16:creationId xmlns:a16="http://schemas.microsoft.com/office/drawing/2014/main" id="{1E5C8A23-915D-CF4B-67E8-244752500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A13687-4190-8B51-9750-D7BF79015C23}"/>
              </a:ext>
            </a:extLst>
          </p:cNvPr>
          <p:cNvSpPr>
            <a:spLocks noGrp="1"/>
          </p:cNvSpPr>
          <p:nvPr>
            <p:ph type="sldNum" sz="quarter" idx="12"/>
          </p:nvPr>
        </p:nvSpPr>
        <p:spPr/>
        <p:txBody>
          <a:bodyPr/>
          <a:lstStyle/>
          <a:p>
            <a:fld id="{C17F23A5-E294-4059-A11E-524CF6687D3D}" type="slidenum">
              <a:rPr lang="en-US" smtClean="0"/>
              <a:t>‹#›</a:t>
            </a:fld>
            <a:endParaRPr lang="en-US"/>
          </a:p>
        </p:txBody>
      </p:sp>
    </p:spTree>
    <p:extLst>
      <p:ext uri="{BB962C8B-B14F-4D97-AF65-F5344CB8AC3E}">
        <p14:creationId xmlns:p14="http://schemas.microsoft.com/office/powerpoint/2010/main" val="2756779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DF43-D085-2B93-DF6F-1E0AE3E3FA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9AD7A3-560B-C52B-B999-082E6346FA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DEC3B-D169-45E2-A1E4-B512ED8D2AE0}"/>
              </a:ext>
            </a:extLst>
          </p:cNvPr>
          <p:cNvSpPr>
            <a:spLocks noGrp="1"/>
          </p:cNvSpPr>
          <p:nvPr>
            <p:ph type="dt" sz="half" idx="10"/>
          </p:nvPr>
        </p:nvSpPr>
        <p:spPr/>
        <p:txBody>
          <a:bodyPr/>
          <a:lstStyle/>
          <a:p>
            <a:fld id="{E001B487-8125-442F-8541-1379C5F2E8DE}" type="datetimeFigureOut">
              <a:rPr lang="en-US" smtClean="0"/>
              <a:t>6/9/2026</a:t>
            </a:fld>
            <a:endParaRPr lang="en-US"/>
          </a:p>
        </p:txBody>
      </p:sp>
      <p:sp>
        <p:nvSpPr>
          <p:cNvPr id="5" name="Footer Placeholder 4">
            <a:extLst>
              <a:ext uri="{FF2B5EF4-FFF2-40B4-BE49-F238E27FC236}">
                <a16:creationId xmlns:a16="http://schemas.microsoft.com/office/drawing/2014/main" id="{E853E3B1-8F1D-AFF2-4E95-47E8BF1BDF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65A73-5D00-3B9B-616A-D8F034870227}"/>
              </a:ext>
            </a:extLst>
          </p:cNvPr>
          <p:cNvSpPr>
            <a:spLocks noGrp="1"/>
          </p:cNvSpPr>
          <p:nvPr>
            <p:ph type="sldNum" sz="quarter" idx="12"/>
          </p:nvPr>
        </p:nvSpPr>
        <p:spPr/>
        <p:txBody>
          <a:bodyPr/>
          <a:lstStyle/>
          <a:p>
            <a:fld id="{C17F23A5-E294-4059-A11E-524CF6687D3D}" type="slidenum">
              <a:rPr lang="en-US" smtClean="0"/>
              <a:t>‹#›</a:t>
            </a:fld>
            <a:endParaRPr lang="en-US"/>
          </a:p>
        </p:txBody>
      </p:sp>
    </p:spTree>
    <p:extLst>
      <p:ext uri="{BB962C8B-B14F-4D97-AF65-F5344CB8AC3E}">
        <p14:creationId xmlns:p14="http://schemas.microsoft.com/office/powerpoint/2010/main" val="3024333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08BC34-1819-9586-66CC-7160C38E41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D64163-F190-AF18-C1AF-0909AF9B99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C4F32-DDAB-C509-4C64-9550F0DB2175}"/>
              </a:ext>
            </a:extLst>
          </p:cNvPr>
          <p:cNvSpPr>
            <a:spLocks noGrp="1"/>
          </p:cNvSpPr>
          <p:nvPr>
            <p:ph type="dt" sz="half" idx="10"/>
          </p:nvPr>
        </p:nvSpPr>
        <p:spPr/>
        <p:txBody>
          <a:bodyPr/>
          <a:lstStyle/>
          <a:p>
            <a:fld id="{E001B487-8125-442F-8541-1379C5F2E8DE}" type="datetimeFigureOut">
              <a:rPr lang="en-US" smtClean="0"/>
              <a:t>6/9/2026</a:t>
            </a:fld>
            <a:endParaRPr lang="en-US"/>
          </a:p>
        </p:txBody>
      </p:sp>
      <p:sp>
        <p:nvSpPr>
          <p:cNvPr id="5" name="Footer Placeholder 4">
            <a:extLst>
              <a:ext uri="{FF2B5EF4-FFF2-40B4-BE49-F238E27FC236}">
                <a16:creationId xmlns:a16="http://schemas.microsoft.com/office/drawing/2014/main" id="{E513417F-BC4B-B37A-06C2-7B51E659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38BE61-2935-7F31-72E3-BD8252D25831}"/>
              </a:ext>
            </a:extLst>
          </p:cNvPr>
          <p:cNvSpPr>
            <a:spLocks noGrp="1"/>
          </p:cNvSpPr>
          <p:nvPr>
            <p:ph type="sldNum" sz="quarter" idx="12"/>
          </p:nvPr>
        </p:nvSpPr>
        <p:spPr/>
        <p:txBody>
          <a:bodyPr/>
          <a:lstStyle/>
          <a:p>
            <a:fld id="{C17F23A5-E294-4059-A11E-524CF6687D3D}" type="slidenum">
              <a:rPr lang="en-US" smtClean="0"/>
              <a:t>‹#›</a:t>
            </a:fld>
            <a:endParaRPr lang="en-US"/>
          </a:p>
        </p:txBody>
      </p:sp>
    </p:spTree>
    <p:extLst>
      <p:ext uri="{BB962C8B-B14F-4D97-AF65-F5344CB8AC3E}">
        <p14:creationId xmlns:p14="http://schemas.microsoft.com/office/powerpoint/2010/main" val="321662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FEC2A533-B406-4233-8FC6-B71345FFAC11}" type="datetime4">
              <a:rPr lang="en-US" smtClean="0"/>
              <a:t>June 9, 2026</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5404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2AC5F-159C-35CA-D22D-EE20901801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94DAAB-F44F-37B6-EFE7-A46E1724CD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736121-BE75-5F4A-90CD-5DAD2B8C3DF0}"/>
              </a:ext>
            </a:extLst>
          </p:cNvPr>
          <p:cNvSpPr>
            <a:spLocks noGrp="1"/>
          </p:cNvSpPr>
          <p:nvPr>
            <p:ph type="dt" sz="half" idx="10"/>
          </p:nvPr>
        </p:nvSpPr>
        <p:spPr/>
        <p:txBody>
          <a:bodyPr/>
          <a:lstStyle/>
          <a:p>
            <a:fld id="{E001B487-8125-442F-8541-1379C5F2E8DE}" type="datetimeFigureOut">
              <a:rPr lang="en-US" smtClean="0"/>
              <a:t>6/9/2026</a:t>
            </a:fld>
            <a:endParaRPr lang="en-US"/>
          </a:p>
        </p:txBody>
      </p:sp>
      <p:sp>
        <p:nvSpPr>
          <p:cNvPr id="5" name="Footer Placeholder 4">
            <a:extLst>
              <a:ext uri="{FF2B5EF4-FFF2-40B4-BE49-F238E27FC236}">
                <a16:creationId xmlns:a16="http://schemas.microsoft.com/office/drawing/2014/main" id="{FB7C8BD0-70E7-D5CD-7354-DC3FFF095F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BE382-12FD-27B9-31E6-797DEEF24E2C}"/>
              </a:ext>
            </a:extLst>
          </p:cNvPr>
          <p:cNvSpPr>
            <a:spLocks noGrp="1"/>
          </p:cNvSpPr>
          <p:nvPr>
            <p:ph type="sldNum" sz="quarter" idx="12"/>
          </p:nvPr>
        </p:nvSpPr>
        <p:spPr/>
        <p:txBody>
          <a:bodyPr/>
          <a:lstStyle/>
          <a:p>
            <a:fld id="{C17F23A5-E294-4059-A11E-524CF6687D3D}" type="slidenum">
              <a:rPr lang="en-US" smtClean="0"/>
              <a:t>‹#›</a:t>
            </a:fld>
            <a:endParaRPr lang="en-US"/>
          </a:p>
        </p:txBody>
      </p:sp>
    </p:spTree>
    <p:extLst>
      <p:ext uri="{BB962C8B-B14F-4D97-AF65-F5344CB8AC3E}">
        <p14:creationId xmlns:p14="http://schemas.microsoft.com/office/powerpoint/2010/main" val="2602295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3D303-3A00-0FCA-BE58-6399320140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C6654D-77A4-0F6B-E6D0-4A676510FA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839861-31C1-22FC-7BF3-4E67E899D9D1}"/>
              </a:ext>
            </a:extLst>
          </p:cNvPr>
          <p:cNvSpPr>
            <a:spLocks noGrp="1"/>
          </p:cNvSpPr>
          <p:nvPr>
            <p:ph type="dt" sz="half" idx="10"/>
          </p:nvPr>
        </p:nvSpPr>
        <p:spPr/>
        <p:txBody>
          <a:bodyPr/>
          <a:lstStyle/>
          <a:p>
            <a:fld id="{E001B487-8125-442F-8541-1379C5F2E8DE}" type="datetimeFigureOut">
              <a:rPr lang="en-US" smtClean="0"/>
              <a:t>6/9/2026</a:t>
            </a:fld>
            <a:endParaRPr lang="en-US"/>
          </a:p>
        </p:txBody>
      </p:sp>
      <p:sp>
        <p:nvSpPr>
          <p:cNvPr id="5" name="Footer Placeholder 4">
            <a:extLst>
              <a:ext uri="{FF2B5EF4-FFF2-40B4-BE49-F238E27FC236}">
                <a16:creationId xmlns:a16="http://schemas.microsoft.com/office/drawing/2014/main" id="{E057838D-F3D1-B8EA-ED18-80F6248AF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869B2-F750-3BCB-F7EE-3519A99EE861}"/>
              </a:ext>
            </a:extLst>
          </p:cNvPr>
          <p:cNvSpPr>
            <a:spLocks noGrp="1"/>
          </p:cNvSpPr>
          <p:nvPr>
            <p:ph type="sldNum" sz="quarter" idx="12"/>
          </p:nvPr>
        </p:nvSpPr>
        <p:spPr/>
        <p:txBody>
          <a:bodyPr/>
          <a:lstStyle/>
          <a:p>
            <a:fld id="{C17F23A5-E294-4059-A11E-524CF6687D3D}" type="slidenum">
              <a:rPr lang="en-US" smtClean="0"/>
              <a:t>‹#›</a:t>
            </a:fld>
            <a:endParaRPr lang="en-US"/>
          </a:p>
        </p:txBody>
      </p:sp>
    </p:spTree>
    <p:extLst>
      <p:ext uri="{BB962C8B-B14F-4D97-AF65-F5344CB8AC3E}">
        <p14:creationId xmlns:p14="http://schemas.microsoft.com/office/powerpoint/2010/main" val="3928355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4EA6A-AD6D-BA51-5ABA-6E043E8BFA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D3F2D0-C181-81CA-C37E-E0DD59ED1A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9057D1-E759-A1E4-2E8D-2B20168564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9D5050-C082-F756-6CBF-ECA030490827}"/>
              </a:ext>
            </a:extLst>
          </p:cNvPr>
          <p:cNvSpPr>
            <a:spLocks noGrp="1"/>
          </p:cNvSpPr>
          <p:nvPr>
            <p:ph type="dt" sz="half" idx="10"/>
          </p:nvPr>
        </p:nvSpPr>
        <p:spPr/>
        <p:txBody>
          <a:bodyPr/>
          <a:lstStyle/>
          <a:p>
            <a:fld id="{E001B487-8125-442F-8541-1379C5F2E8DE}" type="datetimeFigureOut">
              <a:rPr lang="en-US" smtClean="0"/>
              <a:t>6/9/2026</a:t>
            </a:fld>
            <a:endParaRPr lang="en-US"/>
          </a:p>
        </p:txBody>
      </p:sp>
      <p:sp>
        <p:nvSpPr>
          <p:cNvPr id="6" name="Footer Placeholder 5">
            <a:extLst>
              <a:ext uri="{FF2B5EF4-FFF2-40B4-BE49-F238E27FC236}">
                <a16:creationId xmlns:a16="http://schemas.microsoft.com/office/drawing/2014/main" id="{F8E2BF0D-2E03-DB5F-E662-A600DC6F85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925949-52AA-ABC7-C6C3-BB4A6E4D14F1}"/>
              </a:ext>
            </a:extLst>
          </p:cNvPr>
          <p:cNvSpPr>
            <a:spLocks noGrp="1"/>
          </p:cNvSpPr>
          <p:nvPr>
            <p:ph type="sldNum" sz="quarter" idx="12"/>
          </p:nvPr>
        </p:nvSpPr>
        <p:spPr/>
        <p:txBody>
          <a:bodyPr/>
          <a:lstStyle/>
          <a:p>
            <a:fld id="{C17F23A5-E294-4059-A11E-524CF6687D3D}" type="slidenum">
              <a:rPr lang="en-US" smtClean="0"/>
              <a:t>‹#›</a:t>
            </a:fld>
            <a:endParaRPr lang="en-US"/>
          </a:p>
        </p:txBody>
      </p:sp>
    </p:spTree>
    <p:extLst>
      <p:ext uri="{BB962C8B-B14F-4D97-AF65-F5344CB8AC3E}">
        <p14:creationId xmlns:p14="http://schemas.microsoft.com/office/powerpoint/2010/main" val="3262825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C9F0-352D-08C4-78DA-FA665CCD5B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EBF9B2-B791-2A3F-D5AF-D7795B7C8F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72FAED-A0CD-712F-8E5A-8832DF491E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EBD3DA-24DF-7C8B-796A-1D5FFE4303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6951CF-F735-7576-F978-935903D03D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B5B34F-ACD9-9E69-C573-53F0F24BBD3C}"/>
              </a:ext>
            </a:extLst>
          </p:cNvPr>
          <p:cNvSpPr>
            <a:spLocks noGrp="1"/>
          </p:cNvSpPr>
          <p:nvPr>
            <p:ph type="dt" sz="half" idx="10"/>
          </p:nvPr>
        </p:nvSpPr>
        <p:spPr/>
        <p:txBody>
          <a:bodyPr/>
          <a:lstStyle/>
          <a:p>
            <a:fld id="{E001B487-8125-442F-8541-1379C5F2E8DE}" type="datetimeFigureOut">
              <a:rPr lang="en-US" smtClean="0"/>
              <a:t>6/9/2026</a:t>
            </a:fld>
            <a:endParaRPr lang="en-US"/>
          </a:p>
        </p:txBody>
      </p:sp>
      <p:sp>
        <p:nvSpPr>
          <p:cNvPr id="8" name="Footer Placeholder 7">
            <a:extLst>
              <a:ext uri="{FF2B5EF4-FFF2-40B4-BE49-F238E27FC236}">
                <a16:creationId xmlns:a16="http://schemas.microsoft.com/office/drawing/2014/main" id="{C8A78A75-4245-F8C5-0A16-A8B50BD9C4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4915E3-C3DF-187E-9689-C29DAF306902}"/>
              </a:ext>
            </a:extLst>
          </p:cNvPr>
          <p:cNvSpPr>
            <a:spLocks noGrp="1"/>
          </p:cNvSpPr>
          <p:nvPr>
            <p:ph type="sldNum" sz="quarter" idx="12"/>
          </p:nvPr>
        </p:nvSpPr>
        <p:spPr/>
        <p:txBody>
          <a:bodyPr/>
          <a:lstStyle/>
          <a:p>
            <a:fld id="{C17F23A5-E294-4059-A11E-524CF6687D3D}" type="slidenum">
              <a:rPr lang="en-US" smtClean="0"/>
              <a:t>‹#›</a:t>
            </a:fld>
            <a:endParaRPr lang="en-US"/>
          </a:p>
        </p:txBody>
      </p:sp>
    </p:spTree>
    <p:extLst>
      <p:ext uri="{BB962C8B-B14F-4D97-AF65-F5344CB8AC3E}">
        <p14:creationId xmlns:p14="http://schemas.microsoft.com/office/powerpoint/2010/main" val="1765290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816E8-4E5C-62F1-53B0-185991FA9B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2C331C-5001-1605-EB7F-47322D985E02}"/>
              </a:ext>
            </a:extLst>
          </p:cNvPr>
          <p:cNvSpPr>
            <a:spLocks noGrp="1"/>
          </p:cNvSpPr>
          <p:nvPr>
            <p:ph type="dt" sz="half" idx="10"/>
          </p:nvPr>
        </p:nvSpPr>
        <p:spPr/>
        <p:txBody>
          <a:bodyPr/>
          <a:lstStyle/>
          <a:p>
            <a:fld id="{E001B487-8125-442F-8541-1379C5F2E8DE}" type="datetimeFigureOut">
              <a:rPr lang="en-US" smtClean="0"/>
              <a:t>6/9/2026</a:t>
            </a:fld>
            <a:endParaRPr lang="en-US"/>
          </a:p>
        </p:txBody>
      </p:sp>
      <p:sp>
        <p:nvSpPr>
          <p:cNvPr id="4" name="Footer Placeholder 3">
            <a:extLst>
              <a:ext uri="{FF2B5EF4-FFF2-40B4-BE49-F238E27FC236}">
                <a16:creationId xmlns:a16="http://schemas.microsoft.com/office/drawing/2014/main" id="{84B78095-6192-69CE-E34D-74F3C32FC5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C65F36-110D-7755-C386-00B58AD9E2D6}"/>
              </a:ext>
            </a:extLst>
          </p:cNvPr>
          <p:cNvSpPr>
            <a:spLocks noGrp="1"/>
          </p:cNvSpPr>
          <p:nvPr>
            <p:ph type="sldNum" sz="quarter" idx="12"/>
          </p:nvPr>
        </p:nvSpPr>
        <p:spPr/>
        <p:txBody>
          <a:bodyPr/>
          <a:lstStyle/>
          <a:p>
            <a:fld id="{C17F23A5-E294-4059-A11E-524CF6687D3D}" type="slidenum">
              <a:rPr lang="en-US" smtClean="0"/>
              <a:t>‹#›</a:t>
            </a:fld>
            <a:endParaRPr lang="en-US"/>
          </a:p>
        </p:txBody>
      </p:sp>
    </p:spTree>
    <p:extLst>
      <p:ext uri="{BB962C8B-B14F-4D97-AF65-F5344CB8AC3E}">
        <p14:creationId xmlns:p14="http://schemas.microsoft.com/office/powerpoint/2010/main" val="283107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CA3BD3-505A-DE9E-1292-44D892709119}"/>
              </a:ext>
            </a:extLst>
          </p:cNvPr>
          <p:cNvSpPr>
            <a:spLocks noGrp="1"/>
          </p:cNvSpPr>
          <p:nvPr>
            <p:ph type="dt" sz="half" idx="10"/>
          </p:nvPr>
        </p:nvSpPr>
        <p:spPr/>
        <p:txBody>
          <a:bodyPr/>
          <a:lstStyle/>
          <a:p>
            <a:fld id="{E001B487-8125-442F-8541-1379C5F2E8DE}" type="datetimeFigureOut">
              <a:rPr lang="en-US" smtClean="0"/>
              <a:t>6/9/2026</a:t>
            </a:fld>
            <a:endParaRPr lang="en-US"/>
          </a:p>
        </p:txBody>
      </p:sp>
      <p:sp>
        <p:nvSpPr>
          <p:cNvPr id="3" name="Footer Placeholder 2">
            <a:extLst>
              <a:ext uri="{FF2B5EF4-FFF2-40B4-BE49-F238E27FC236}">
                <a16:creationId xmlns:a16="http://schemas.microsoft.com/office/drawing/2014/main" id="{FA1EDAA4-4D7B-D378-9829-FE928B61A4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3B3BEB-390F-9F89-BDF5-7BB726A74AF1}"/>
              </a:ext>
            </a:extLst>
          </p:cNvPr>
          <p:cNvSpPr>
            <a:spLocks noGrp="1"/>
          </p:cNvSpPr>
          <p:nvPr>
            <p:ph type="sldNum" sz="quarter" idx="12"/>
          </p:nvPr>
        </p:nvSpPr>
        <p:spPr/>
        <p:txBody>
          <a:bodyPr/>
          <a:lstStyle/>
          <a:p>
            <a:fld id="{C17F23A5-E294-4059-A11E-524CF6687D3D}" type="slidenum">
              <a:rPr lang="en-US" smtClean="0"/>
              <a:t>‹#›</a:t>
            </a:fld>
            <a:endParaRPr lang="en-US"/>
          </a:p>
        </p:txBody>
      </p:sp>
    </p:spTree>
    <p:extLst>
      <p:ext uri="{BB962C8B-B14F-4D97-AF65-F5344CB8AC3E}">
        <p14:creationId xmlns:p14="http://schemas.microsoft.com/office/powerpoint/2010/main" val="1616188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757D7-2D1D-7728-C7CC-DDD79A43A2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BAB3A9-9F9C-6E8B-907F-5E6A5506D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350ECD-5AF9-BB4C-A5C5-647B6BB43F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3E78E0-8015-7193-B43E-434486CE5EDC}"/>
              </a:ext>
            </a:extLst>
          </p:cNvPr>
          <p:cNvSpPr>
            <a:spLocks noGrp="1"/>
          </p:cNvSpPr>
          <p:nvPr>
            <p:ph type="dt" sz="half" idx="10"/>
          </p:nvPr>
        </p:nvSpPr>
        <p:spPr/>
        <p:txBody>
          <a:bodyPr/>
          <a:lstStyle/>
          <a:p>
            <a:fld id="{E001B487-8125-442F-8541-1379C5F2E8DE}" type="datetimeFigureOut">
              <a:rPr lang="en-US" smtClean="0"/>
              <a:t>6/9/2026</a:t>
            </a:fld>
            <a:endParaRPr lang="en-US"/>
          </a:p>
        </p:txBody>
      </p:sp>
      <p:sp>
        <p:nvSpPr>
          <p:cNvPr id="6" name="Footer Placeholder 5">
            <a:extLst>
              <a:ext uri="{FF2B5EF4-FFF2-40B4-BE49-F238E27FC236}">
                <a16:creationId xmlns:a16="http://schemas.microsoft.com/office/drawing/2014/main" id="{C196088A-462C-57BD-1489-111CD86705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207D9E-17EE-0B1F-3766-187A3873748D}"/>
              </a:ext>
            </a:extLst>
          </p:cNvPr>
          <p:cNvSpPr>
            <a:spLocks noGrp="1"/>
          </p:cNvSpPr>
          <p:nvPr>
            <p:ph type="sldNum" sz="quarter" idx="12"/>
          </p:nvPr>
        </p:nvSpPr>
        <p:spPr/>
        <p:txBody>
          <a:bodyPr/>
          <a:lstStyle/>
          <a:p>
            <a:fld id="{C17F23A5-E294-4059-A11E-524CF6687D3D}" type="slidenum">
              <a:rPr lang="en-US" smtClean="0"/>
              <a:t>‹#›</a:t>
            </a:fld>
            <a:endParaRPr lang="en-US"/>
          </a:p>
        </p:txBody>
      </p:sp>
    </p:spTree>
    <p:extLst>
      <p:ext uri="{BB962C8B-B14F-4D97-AF65-F5344CB8AC3E}">
        <p14:creationId xmlns:p14="http://schemas.microsoft.com/office/powerpoint/2010/main" val="2637730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A9776-8BC4-A7A2-3681-9B10F9744C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7FFE11-D14F-92C6-0676-D4D29C20AB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13EAC3-3C3B-4688-2C36-6390F149E1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27216-9024-A8D7-7ABB-421543304BBC}"/>
              </a:ext>
            </a:extLst>
          </p:cNvPr>
          <p:cNvSpPr>
            <a:spLocks noGrp="1"/>
          </p:cNvSpPr>
          <p:nvPr>
            <p:ph type="dt" sz="half" idx="10"/>
          </p:nvPr>
        </p:nvSpPr>
        <p:spPr/>
        <p:txBody>
          <a:bodyPr/>
          <a:lstStyle/>
          <a:p>
            <a:fld id="{E001B487-8125-442F-8541-1379C5F2E8DE}" type="datetimeFigureOut">
              <a:rPr lang="en-US" smtClean="0"/>
              <a:t>6/9/2026</a:t>
            </a:fld>
            <a:endParaRPr lang="en-US"/>
          </a:p>
        </p:txBody>
      </p:sp>
      <p:sp>
        <p:nvSpPr>
          <p:cNvPr id="6" name="Footer Placeholder 5">
            <a:extLst>
              <a:ext uri="{FF2B5EF4-FFF2-40B4-BE49-F238E27FC236}">
                <a16:creationId xmlns:a16="http://schemas.microsoft.com/office/drawing/2014/main" id="{AD983B87-535E-5531-1C8A-0D922A0DF5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BD7510-12B9-3F60-35AC-E5598D5BEA19}"/>
              </a:ext>
            </a:extLst>
          </p:cNvPr>
          <p:cNvSpPr>
            <a:spLocks noGrp="1"/>
          </p:cNvSpPr>
          <p:nvPr>
            <p:ph type="sldNum" sz="quarter" idx="12"/>
          </p:nvPr>
        </p:nvSpPr>
        <p:spPr/>
        <p:txBody>
          <a:bodyPr/>
          <a:lstStyle/>
          <a:p>
            <a:fld id="{C17F23A5-E294-4059-A11E-524CF6687D3D}" type="slidenum">
              <a:rPr lang="en-US" smtClean="0"/>
              <a:t>‹#›</a:t>
            </a:fld>
            <a:endParaRPr lang="en-US"/>
          </a:p>
        </p:txBody>
      </p:sp>
    </p:spTree>
    <p:extLst>
      <p:ext uri="{BB962C8B-B14F-4D97-AF65-F5344CB8AC3E}">
        <p14:creationId xmlns:p14="http://schemas.microsoft.com/office/powerpoint/2010/main" val="1991966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6B12E8-6118-95AD-7EFD-F04B0787C0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8BD4C9-63DD-DEDD-7F82-9BFC16FA0A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AC6E3-32E8-CF8A-50BD-C5D24B2247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01B487-8125-442F-8541-1379C5F2E8DE}" type="datetimeFigureOut">
              <a:rPr lang="en-US" smtClean="0"/>
              <a:t>6/9/2026</a:t>
            </a:fld>
            <a:endParaRPr lang="en-US"/>
          </a:p>
        </p:txBody>
      </p:sp>
      <p:sp>
        <p:nvSpPr>
          <p:cNvPr id="5" name="Footer Placeholder 4">
            <a:extLst>
              <a:ext uri="{FF2B5EF4-FFF2-40B4-BE49-F238E27FC236}">
                <a16:creationId xmlns:a16="http://schemas.microsoft.com/office/drawing/2014/main" id="{DE9941D3-713A-34A4-AEA8-B3E8510FB9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F8C7C6-D457-FF4D-DF8B-EF399E921C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F23A5-E294-4059-A11E-524CF6687D3D}" type="slidenum">
              <a:rPr lang="en-US" smtClean="0"/>
              <a:t>‹#›</a:t>
            </a:fld>
            <a:endParaRPr lang="en-US"/>
          </a:p>
        </p:txBody>
      </p:sp>
    </p:spTree>
    <p:extLst>
      <p:ext uri="{BB962C8B-B14F-4D97-AF65-F5344CB8AC3E}">
        <p14:creationId xmlns:p14="http://schemas.microsoft.com/office/powerpoint/2010/main" val="3023862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 Id="rId1" Type="http://schemas.openxmlformats.org/officeDocument/2006/relationships/slideLayout" Target="../slideLayouts/slideLayout1.xml"/><Relationship Id="rId4" Type="http://schemas.openxmlformats.org/officeDocument/2006/relationships/hyperlink" Target="https://www.cpuc.ca.gov/industries-and-topics/internet-and-phone/california-advanced-services-fund/casf-adoption-accoun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 Id="rId1" Type="http://schemas.openxmlformats.org/officeDocument/2006/relationships/slideLayout" Target="../slideLayouts/slideLayout1.xml"/><Relationship Id="rId4" Type="http://schemas.openxmlformats.org/officeDocument/2006/relationships/hyperlink" Target="https://www.cpuc.ca.gov/industries-and-topics/internet-and-phone/california-advanced-services-fund/casf-adoption-accoun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cpuc.ca.gov/-/media/cpuc-website/divisions/communications-division/documents/casf-adoption-and-access/adoption_account/application-templates/adoption_account_ba_application.xlsx" TargetMode="External"/><Relationship Id="rId2" Type="http://schemas.openxmlformats.org/officeDocument/2006/relationships/hyperlink" Target="https://www.cpuc.ca.gov/-/media/cpuc-website/divisions/communications-division/documents/casf-adoption-and-access/adoption_account/application-templates/adoption_account_dl_application.xlsx" TargetMode="Externa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 Id="rId4" Type="http://schemas.openxmlformats.org/officeDocument/2006/relationships/hyperlink" Target="https://www.cpuc.ca.gov/-/media/cpuc-website/divisions/communications-division/documents/casf-adoption-and-access/adoption_account/application-templates/adoption_account_call_center_application.xls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2.gif"/><Relationship Id="rId4"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 Id="rId1" Type="http://schemas.openxmlformats.org/officeDocument/2006/relationships/slideLayout" Target="../slideLayouts/slideLayout1.xml"/><Relationship Id="rId4" Type="http://schemas.openxmlformats.org/officeDocument/2006/relationships/hyperlink" Target="https://www.cpuc.ca.gov/-/media/cpuc-website/divisions/communications-division/documents/casf-adoption-and-access/adoption_account/information/adoption-account-guidelines-d25-11-003.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24.xml.rels><?xml version="1.0" encoding="UTF-8" standalone="yes"?>
<Relationships xmlns="http://schemas.openxmlformats.org/package/2006/relationships"><Relationship Id="rId3" Type="http://schemas.openxmlformats.org/officeDocument/2006/relationships/hyperlink" Target="https://www.cpuc.ca.gov/-/media/cpuc-website/divisions/communications-division/documents/casf-adoption-and-access/adoption_account/application-templates/adoption-account-project-implementation-workplan-template.docx" TargetMode="External"/><Relationship Id="rId2" Type="http://schemas.openxmlformats.org/officeDocument/2006/relationships/hyperlink" Target="https://www.cpuc.ca.gov/-/media/cpuc-website/divisions/communications-division/documents/casf-adoption-and-access/adoption_account/application-templates/adoption-account-project-rampup-work-plan-workplan-template.docx" TargetMode="Externa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hyperlink" Target="mailto:CASF_Adoption@cpuc.ca.gov" TargetMode="External"/><Relationship Id="rId2" Type="http://schemas.openxmlformats.org/officeDocument/2006/relationships/hyperlink" Target="https://kwftp.cpuc.ca.gov/" TargetMode="Externa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 Id="rId4" Type="http://schemas.openxmlformats.org/officeDocument/2006/relationships/hyperlink" Target="mailto:ORA_CommunicationsEnotice@cpuc.ca.go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 Id="rId2" Type="http://schemas.openxmlformats.org/officeDocument/2006/relationships/hyperlink" Target="https://kwftp.cpuc.ca.gov/" TargetMode="Externa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29.xml.rels><?xml version="1.0" encoding="UTF-8" standalone="yes"?>
<Relationships xmlns="http://schemas.openxmlformats.org/package/2006/relationships"><Relationship Id="rId3" Type="http://schemas.openxmlformats.org/officeDocument/2006/relationships/hyperlink" Target="https://www.cpuc.ca.gov/-/media/cpuc-website/divisions/communications-division/documents/casf-adoption-and-access/adoption_account/information/adoption-account-guidelines-d25-11-003.pdf" TargetMode="External"/><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 Id="rId4" Type="http://schemas.openxmlformats.org/officeDocument/2006/relationships/hyperlink" Target="https://www.cpuc.ca.gov/-/media/cpuc-website/divisions/communications-division/documents/casf-adoption-and-access/adoption_account/information/adoption-account-users-manual-v3.docx"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cpuc.ca.gov/-/media/cpuc-website/divisions/communications-division/zipped-files/adoption-account/adoption_account_application_package_v2.zip" TargetMode="External"/><Relationship Id="rId5" Type="http://schemas.openxmlformats.org/officeDocument/2006/relationships/hyperlink" Target="https://www.cpuc.ca.gov/industries-and-topics/internet-and-phone/california-advanced-services-fund/casf-adoption-account" TargetMode="External"/><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www.google.com/url?sa=i&amp;rct=j&amp;q=&amp;esrc=s&amp;frm=1&amp;source=images&amp;cd=&amp;cad=rja&amp;uact=8&amp;ved=0CAcQjRxqFQoTCLOmwNum3scCFUhIiAodn8EDyA&amp;url=http://www.msn.com/en-us/money/other/california-public-utilities-commission-cpuc-deploys-solidfire-storage-to-blast-barriers-to-full-virtualization/ar-AAdSjSZ&amp;psig=AFQjCNGFfI25u9ydUXJZAJ3c6l5msXebSg&amp;ust=1441487814650487" TargetMode="External"/><Relationship Id="rId1" Type="http://schemas.openxmlformats.org/officeDocument/2006/relationships/slideLayout" Target="../slideLayouts/slideLayout1.xml"/><Relationship Id="rId5" Type="http://schemas.openxmlformats.org/officeDocument/2006/relationships/hyperlink" Target="mailto:casf_adoption@cpuc.ca.gov" TargetMode="Externa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hyperlink" Target="https://www.cpuc.ca.gov/-/media/cpuc-website/divisions/communications-division/documents/casf-adoption-and-access/adoption_account/information/adoption-account-guidelines-d25-11-003.pdf" TargetMode="External"/><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2" descr="http://www.marketwire.com/library/MwGo/2015/9/2/11G052724/Images/CPUC_transparent-149331919239.jpg">
            <a:hlinkClick r:id="rId3"/>
            <a:extLst>
              <a:ext uri="{FF2B5EF4-FFF2-40B4-BE49-F238E27FC236}">
                <a16:creationId xmlns:a16="http://schemas.microsoft.com/office/drawing/2014/main" id="{3A29F3EE-44B2-E173-9B32-6472C6C03B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1884" y="5473085"/>
            <a:ext cx="1208675" cy="117919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a:extLst>
              <a:ext uri="{FF2B5EF4-FFF2-40B4-BE49-F238E27FC236}">
                <a16:creationId xmlns:a16="http://schemas.microsoft.com/office/drawing/2014/main" id="{E23CFA06-05E2-16F0-75E7-4AAB867ABECE}"/>
              </a:ext>
            </a:extLst>
          </p:cNvPr>
          <p:cNvSpPr>
            <a:spLocks noGrp="1"/>
          </p:cNvSpPr>
          <p:nvPr>
            <p:ph type="sldNum" sz="quarter" idx="12"/>
          </p:nvPr>
        </p:nvSpPr>
        <p:spPr>
          <a:xfrm>
            <a:off x="8610600" y="6356350"/>
            <a:ext cx="2743200" cy="365125"/>
          </a:xfrm>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pic>
        <p:nvPicPr>
          <p:cNvPr id="7" name="Picture 6">
            <a:extLst>
              <a:ext uri="{FF2B5EF4-FFF2-40B4-BE49-F238E27FC236}">
                <a16:creationId xmlns:a16="http://schemas.microsoft.com/office/drawing/2014/main" id="{B014BF09-6D1B-B7B3-BB51-AD973937667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043487" y="2019912"/>
            <a:ext cx="2105025" cy="2095500"/>
          </a:xfrm>
          <a:prstGeom prst="rect">
            <a:avLst/>
          </a:prstGeom>
        </p:spPr>
      </p:pic>
      <p:sp>
        <p:nvSpPr>
          <p:cNvPr id="12" name="Title 1">
            <a:extLst>
              <a:ext uri="{FF2B5EF4-FFF2-40B4-BE49-F238E27FC236}">
                <a16:creationId xmlns:a16="http://schemas.microsoft.com/office/drawing/2014/main" id="{2743D9E9-B0A2-904D-9E33-1C1DE5F4DC4E}"/>
              </a:ext>
            </a:extLst>
          </p:cNvPr>
          <p:cNvSpPr>
            <a:spLocks noGrp="1"/>
          </p:cNvSpPr>
          <p:nvPr/>
        </p:nvSpPr>
        <p:spPr>
          <a:xfrm>
            <a:off x="186812" y="500445"/>
            <a:ext cx="12192000" cy="1655762"/>
          </a:xfrm>
          <a:prstGeom prst="rect">
            <a:avLst/>
          </a:prstGeom>
        </p:spPr>
        <p:txBody>
          <a:bodyPr vert="horz" wrap="none" lIns="0" tIns="0" rIns="0" bIns="0" rtlCol="0" anchor="b" anchorCtr="0">
            <a:noAutofit/>
          </a:bodyPr>
          <a:lstStyle>
            <a:lvl1pPr algn="l" defTabSz="914400" rtl="0" eaLnBrk="1" fontAlgn="b" latinLnBrk="0" hangingPunct="1">
              <a:lnSpc>
                <a:spcPct val="90000"/>
              </a:lnSpc>
              <a:spcBef>
                <a:spcPct val="0"/>
              </a:spcBef>
              <a:buNone/>
              <a:defRPr sz="4400" b="1" kern="1200">
                <a:solidFill>
                  <a:schemeClr val="tx2"/>
                </a:solidFill>
                <a:latin typeface="+mj-lt"/>
                <a:ea typeface="+mj-ea"/>
                <a:cs typeface="+mj-cs"/>
              </a:defRPr>
            </a:lvl1pPr>
          </a:lstStyle>
          <a:p>
            <a:pPr algn="ctr"/>
            <a:r>
              <a:rPr lang="en-US" sz="4000"/>
              <a:t>California Advanced Services Fund (CASF) </a:t>
            </a:r>
            <a:br>
              <a:rPr lang="en-US"/>
            </a:br>
            <a:endParaRPr lang="en-US"/>
          </a:p>
        </p:txBody>
      </p:sp>
      <p:sp>
        <p:nvSpPr>
          <p:cNvPr id="13" name="Subtitle 2">
            <a:extLst>
              <a:ext uri="{FF2B5EF4-FFF2-40B4-BE49-F238E27FC236}">
                <a16:creationId xmlns:a16="http://schemas.microsoft.com/office/drawing/2014/main" id="{769610A6-BF99-D444-8765-3D077C18B11A}"/>
              </a:ext>
            </a:extLst>
          </p:cNvPr>
          <p:cNvSpPr>
            <a:spLocks noGrp="1"/>
          </p:cNvSpPr>
          <p:nvPr/>
        </p:nvSpPr>
        <p:spPr>
          <a:xfrm>
            <a:off x="280218" y="3873912"/>
            <a:ext cx="11631562" cy="1655762"/>
          </a:xfrm>
          <a:prstGeom prst="rect">
            <a:avLst/>
          </a:prstGeom>
          <a:noFill/>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tabLst/>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tabLst/>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tabLst/>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tabLst/>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n-US">
              <a:solidFill>
                <a:srgbClr val="FF0000"/>
              </a:solidFill>
            </a:endParaRPr>
          </a:p>
          <a:p>
            <a:pPr algn="ctr">
              <a:lnSpc>
                <a:spcPct val="100000"/>
              </a:lnSpc>
            </a:pPr>
            <a:r>
              <a:rPr lang="en-US" sz="3200"/>
              <a:t>Adoption Account</a:t>
            </a:r>
          </a:p>
          <a:p>
            <a:pPr algn="ctr">
              <a:lnSpc>
                <a:spcPct val="100000"/>
              </a:lnSpc>
            </a:pPr>
            <a:r>
              <a:rPr lang="en-US" sz="3200"/>
              <a:t>Rule Changes and New Application</a:t>
            </a:r>
          </a:p>
        </p:txBody>
      </p:sp>
    </p:spTree>
    <p:extLst>
      <p:ext uri="{BB962C8B-B14F-4D97-AF65-F5344CB8AC3E}">
        <p14:creationId xmlns:p14="http://schemas.microsoft.com/office/powerpoint/2010/main" val="2204739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F6525-8487-E9C1-121D-6675DE9B2F2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E0FA559-A3B1-29A6-2929-87E40D894562}"/>
              </a:ext>
            </a:extLst>
          </p:cNvPr>
          <p:cNvSpPr/>
          <p:nvPr/>
        </p:nvSpPr>
        <p:spPr>
          <a:xfrm>
            <a:off x="0" y="-26444"/>
            <a:ext cx="12191999" cy="12736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C5BC4C-93B0-6C37-B72D-D998EF789DDE}"/>
              </a:ext>
            </a:extLst>
          </p:cNvPr>
          <p:cNvSpPr>
            <a:spLocks noGrp="1"/>
          </p:cNvSpPr>
          <p:nvPr>
            <p:ph type="title"/>
          </p:nvPr>
        </p:nvSpPr>
        <p:spPr>
          <a:xfrm>
            <a:off x="609600" y="66462"/>
            <a:ext cx="10972800" cy="1050273"/>
          </a:xfrm>
        </p:spPr>
        <p:txBody>
          <a:bodyPr>
            <a:normAutofit fontScale="90000"/>
          </a:bodyPr>
          <a:lstStyle/>
          <a:p>
            <a:pPr algn="ctr"/>
            <a:br>
              <a:rPr lang="en-US" sz="4400">
                <a:cs typeface="Times New Roman"/>
              </a:rPr>
            </a:br>
            <a:br>
              <a:rPr lang="en-US" sz="4400">
                <a:cs typeface="Times New Roman"/>
              </a:rPr>
            </a:br>
            <a:r>
              <a:rPr lang="en-US" sz="4900" b="1">
                <a:latin typeface="Century Gothic" panose="020B0502020202020204" pitchFamily="34" charset="0"/>
              </a:rPr>
              <a:t>Program Changes</a:t>
            </a:r>
            <a:br>
              <a:rPr lang="en-US" sz="4900" b="1">
                <a:latin typeface="Century Gothic" panose="020B0502020202020204" pitchFamily="34" charset="0"/>
              </a:rPr>
            </a:br>
            <a:r>
              <a:rPr lang="en-US" sz="2700" b="1">
                <a:latin typeface="Century Gothic" panose="020B0502020202020204" pitchFamily="34" charset="0"/>
              </a:rPr>
              <a:t>Eligible Program Costs – Other Equipment and Supplies</a:t>
            </a:r>
            <a:br>
              <a:rPr lang="en-US" sz="4400">
                <a:cs typeface="Times New Roman"/>
              </a:rPr>
            </a:br>
            <a:br>
              <a:rPr lang="en-US" sz="4400">
                <a:cs typeface="Times New Roman"/>
              </a:rPr>
            </a:br>
            <a:endParaRPr lang="en-US" sz="2400"/>
          </a:p>
        </p:txBody>
      </p:sp>
      <p:sp>
        <p:nvSpPr>
          <p:cNvPr id="5" name="Slide Number Placeholder 4">
            <a:extLst>
              <a:ext uri="{FF2B5EF4-FFF2-40B4-BE49-F238E27FC236}">
                <a16:creationId xmlns:a16="http://schemas.microsoft.com/office/drawing/2014/main" id="{E5E78F80-68B0-8D3F-1AE3-29AEAEC04833}"/>
              </a:ext>
            </a:extLst>
          </p:cNvPr>
          <p:cNvSpPr>
            <a:spLocks noGrp="1"/>
          </p:cNvSpPr>
          <p:nvPr>
            <p:ph type="sldNum" sz="quarter" idx="12"/>
          </p:nvPr>
        </p:nvSpPr>
        <p:spPr/>
        <p:txBody>
          <a:bodyPr/>
          <a:lstStyle/>
          <a:p>
            <a:fld id="{1C4126A1-9282-4A82-AC02-A59AF4A969C8}" type="slidenum">
              <a:rPr lang="en-US" smtClean="0"/>
              <a:t>10</a:t>
            </a:fld>
            <a:endParaRPr lang="en-US"/>
          </a:p>
        </p:txBody>
      </p:sp>
      <p:sp>
        <p:nvSpPr>
          <p:cNvPr id="7" name="TextBox 6">
            <a:extLst>
              <a:ext uri="{FF2B5EF4-FFF2-40B4-BE49-F238E27FC236}">
                <a16:creationId xmlns:a16="http://schemas.microsoft.com/office/drawing/2014/main" id="{0B0F768E-5C25-1C3C-8852-DC7E4C6FF069}"/>
              </a:ext>
            </a:extLst>
          </p:cNvPr>
          <p:cNvSpPr txBox="1"/>
          <p:nvPr/>
        </p:nvSpPr>
        <p:spPr>
          <a:xfrm>
            <a:off x="1008429" y="1770788"/>
            <a:ext cx="10155594" cy="406265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a:latin typeface="Century Gothic" panose="020B0502020202020204" pitchFamily="34" charset="0"/>
              </a:rPr>
              <a:t>Projectors and projector screens, televisions, or classroom displays, or touchscreen devices used for in-classroom digital literacy classes</a:t>
            </a:r>
          </a:p>
          <a:p>
            <a:pPr marL="285750" indent="-285750">
              <a:spcAft>
                <a:spcPts val="1200"/>
              </a:spcAft>
              <a:buFont typeface="Arial" panose="020B0604020202020204" pitchFamily="34" charset="0"/>
              <a:buChar char="•"/>
            </a:pPr>
            <a:r>
              <a:rPr lang="en-US">
                <a:latin typeface="Century Gothic" panose="020B0502020202020204" pitchFamily="34" charset="0"/>
              </a:rPr>
              <a:t>Microphone, camera, and similar equipment needed for the provision of remote instruction but not inclusive of a conference-room AV installation</a:t>
            </a:r>
          </a:p>
          <a:p>
            <a:pPr marL="285750" indent="-285750">
              <a:spcAft>
                <a:spcPts val="1200"/>
              </a:spcAft>
              <a:buFont typeface="Arial" panose="020B0604020202020204" pitchFamily="34" charset="0"/>
              <a:buChar char="•"/>
            </a:pPr>
            <a:r>
              <a:rPr lang="en-US">
                <a:latin typeface="Century Gothic" panose="020B0502020202020204" pitchFamily="34" charset="0"/>
              </a:rPr>
              <a:t>Monitors and keyboards can be supplied separately from computers</a:t>
            </a:r>
          </a:p>
          <a:p>
            <a:pPr marL="285750" indent="-285750">
              <a:spcAft>
                <a:spcPts val="1200"/>
              </a:spcAft>
              <a:buFont typeface="Arial" panose="020B0604020202020204" pitchFamily="34" charset="0"/>
              <a:buChar char="•"/>
            </a:pPr>
            <a:r>
              <a:rPr lang="en-US">
                <a:latin typeface="Century Gothic" panose="020B0502020202020204" pitchFamily="34" charset="0"/>
              </a:rPr>
              <a:t>Power strips and cabling for powering a space for broadband access or digital literacy</a:t>
            </a:r>
          </a:p>
          <a:p>
            <a:pPr marL="285750" indent="-285750">
              <a:spcAft>
                <a:spcPts val="1200"/>
              </a:spcAft>
              <a:buFont typeface="Arial" panose="020B0604020202020204" pitchFamily="34" charset="0"/>
              <a:buChar char="•"/>
            </a:pPr>
            <a:r>
              <a:rPr lang="en-US">
                <a:latin typeface="Century Gothic" panose="020B0502020202020204" pitchFamily="34" charset="0"/>
              </a:rPr>
              <a:t>Laptop carts/charging stations for laptops when laptops are funded as in-classroom computers </a:t>
            </a:r>
          </a:p>
          <a:p>
            <a:pPr marL="285750" indent="-285750">
              <a:spcAft>
                <a:spcPts val="1200"/>
              </a:spcAft>
              <a:buFont typeface="Arial" panose="020B0604020202020204" pitchFamily="34" charset="0"/>
              <a:buChar char="•"/>
            </a:pPr>
            <a:r>
              <a:rPr lang="en-US">
                <a:latin typeface="Century Gothic" panose="020B0502020202020204" pitchFamily="34" charset="0"/>
              </a:rPr>
              <a:t>Office supplies used during the implementation of the funded project</a:t>
            </a:r>
          </a:p>
          <a:p>
            <a:pPr marL="285750" indent="-285750">
              <a:spcAft>
                <a:spcPts val="1200"/>
              </a:spcAft>
              <a:buFont typeface="Arial" panose="020B0604020202020204" pitchFamily="34" charset="0"/>
              <a:buChar char="•"/>
            </a:pPr>
            <a:r>
              <a:rPr lang="en-US">
                <a:latin typeface="Century Gothic" panose="020B0502020202020204" pitchFamily="34" charset="0"/>
              </a:rPr>
              <a:t>Desks, chairs, and tables to furnish a designated space for digital literacy or broadband access </a:t>
            </a:r>
          </a:p>
        </p:txBody>
      </p:sp>
    </p:spTree>
    <p:extLst>
      <p:ext uri="{BB962C8B-B14F-4D97-AF65-F5344CB8AC3E}">
        <p14:creationId xmlns:p14="http://schemas.microsoft.com/office/powerpoint/2010/main" val="491112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B4F63-AD57-43D7-8DBC-6134122E7ED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627334A-DF78-7C5A-4958-30D068D6AE1A}"/>
              </a:ext>
            </a:extLst>
          </p:cNvPr>
          <p:cNvSpPr/>
          <p:nvPr/>
        </p:nvSpPr>
        <p:spPr>
          <a:xfrm>
            <a:off x="2007" y="1269220"/>
            <a:ext cx="2442869" cy="490521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3386C63-AE23-4486-0033-BD6B6BCEAFF8}"/>
              </a:ext>
            </a:extLst>
          </p:cNvPr>
          <p:cNvSpPr/>
          <p:nvPr/>
        </p:nvSpPr>
        <p:spPr>
          <a:xfrm>
            <a:off x="9994785" y="1269223"/>
            <a:ext cx="2197214" cy="48985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EFED63-65EF-FE42-6DAE-8741CD42385D}"/>
              </a:ext>
            </a:extLst>
          </p:cNvPr>
          <p:cNvSpPr/>
          <p:nvPr/>
        </p:nvSpPr>
        <p:spPr>
          <a:xfrm>
            <a:off x="0" y="-4406"/>
            <a:ext cx="12191999" cy="12736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CF942E-B243-9F09-1253-9A510B67219A}"/>
              </a:ext>
            </a:extLst>
          </p:cNvPr>
          <p:cNvSpPr>
            <a:spLocks noGrp="1"/>
          </p:cNvSpPr>
          <p:nvPr>
            <p:ph type="title"/>
          </p:nvPr>
        </p:nvSpPr>
        <p:spPr>
          <a:xfrm>
            <a:off x="609600" y="271741"/>
            <a:ext cx="10972800" cy="1050273"/>
          </a:xfrm>
        </p:spPr>
        <p:txBody>
          <a:bodyPr>
            <a:normAutofit fontScale="90000"/>
          </a:bodyPr>
          <a:lstStyle/>
          <a:p>
            <a:pPr algn="ctr"/>
            <a:br>
              <a:rPr lang="en-US" sz="4400">
                <a:cs typeface="Times New Roman"/>
              </a:rPr>
            </a:br>
            <a:r>
              <a:rPr lang="en-US" sz="4900" b="1">
                <a:latin typeface="Century Gothic" panose="020B0502020202020204" pitchFamily="34" charset="0"/>
              </a:rPr>
              <a:t>Program Changes</a:t>
            </a:r>
            <a:br>
              <a:rPr lang="en-US" sz="4900" b="1">
                <a:latin typeface="Century Gothic" panose="020B0502020202020204" pitchFamily="34" charset="0"/>
              </a:rPr>
            </a:br>
            <a:r>
              <a:rPr lang="en-US" sz="2700" b="1">
                <a:latin typeface="Century Gothic" panose="020B0502020202020204" pitchFamily="34" charset="0"/>
              </a:rPr>
              <a:t>Ministerial Review Criteria</a:t>
            </a:r>
            <a:br>
              <a:rPr lang="en-US" sz="4900" b="1">
                <a:latin typeface="Century Gothic" panose="020B0502020202020204" pitchFamily="34" charset="0"/>
              </a:rPr>
            </a:br>
            <a:endParaRPr lang="en-US" sz="4900" b="1">
              <a:latin typeface="Century Gothic" panose="020B0502020202020204" pitchFamily="34" charset="0"/>
            </a:endParaRPr>
          </a:p>
        </p:txBody>
      </p:sp>
      <p:sp>
        <p:nvSpPr>
          <p:cNvPr id="7" name="TextBox 6">
            <a:extLst>
              <a:ext uri="{FF2B5EF4-FFF2-40B4-BE49-F238E27FC236}">
                <a16:creationId xmlns:a16="http://schemas.microsoft.com/office/drawing/2014/main" id="{B0FCDE44-A5C8-563E-D0EA-8F8E4B65B5A9}"/>
              </a:ext>
            </a:extLst>
          </p:cNvPr>
          <p:cNvSpPr txBox="1"/>
          <p:nvPr/>
        </p:nvSpPr>
        <p:spPr>
          <a:xfrm>
            <a:off x="2609849" y="1998511"/>
            <a:ext cx="7384936" cy="3711785"/>
          </a:xfrm>
          <a:prstGeom prst="rect">
            <a:avLst/>
          </a:prstGeom>
          <a:noFill/>
        </p:spPr>
        <p:txBody>
          <a:bodyPr wrap="square" rtlCol="0">
            <a:spAutoFit/>
          </a:bodyPr>
          <a:lstStyle/>
          <a:p>
            <a:pPr>
              <a:lnSpc>
                <a:spcPct val="120000"/>
              </a:lnSpc>
            </a:pPr>
            <a:r>
              <a:rPr lang="en-US" sz="2000">
                <a:latin typeface="Century Gothic" panose="020B0502020202020204" pitchFamily="34" charset="0"/>
              </a:rPr>
              <a:t>In addition to the current rules –</a:t>
            </a:r>
          </a:p>
          <a:p>
            <a:pPr>
              <a:lnSpc>
                <a:spcPct val="120000"/>
              </a:lnSpc>
            </a:pPr>
            <a:endParaRPr lang="en-US" sz="800">
              <a:latin typeface="Century Gothic" panose="020B0502020202020204" pitchFamily="34" charset="0"/>
            </a:endParaRPr>
          </a:p>
          <a:p>
            <a:pPr>
              <a:lnSpc>
                <a:spcPct val="120000"/>
              </a:lnSpc>
            </a:pPr>
            <a:r>
              <a:rPr lang="en-US" sz="2000">
                <a:latin typeface="Century Gothic" panose="020B0502020202020204" pitchFamily="34" charset="0"/>
              </a:rPr>
              <a:t>Qualification criteria:</a:t>
            </a:r>
          </a:p>
          <a:p>
            <a:pPr marL="342900" indent="-342900">
              <a:buFont typeface="Arial" panose="020B0604020202020204" pitchFamily="34" charset="0"/>
              <a:buChar char="•"/>
            </a:pPr>
            <a:r>
              <a:rPr lang="en-US" sz="2000">
                <a:latin typeface="Century Gothic" panose="020B0502020202020204" pitchFamily="34" charset="0"/>
              </a:rPr>
              <a:t>Funding request is 50% or less of their total revenue and/or net assets.</a:t>
            </a:r>
          </a:p>
          <a:p>
            <a:pPr marL="342900" indent="-342900">
              <a:lnSpc>
                <a:spcPct val="120000"/>
              </a:lnSpc>
              <a:buFont typeface="Arial" panose="020B0604020202020204" pitchFamily="34" charset="0"/>
              <a:buChar char="•"/>
            </a:pPr>
            <a:r>
              <a:rPr lang="en-US" sz="2000">
                <a:latin typeface="Century Gothic" panose="020B0502020202020204" pitchFamily="34" charset="0"/>
              </a:rPr>
              <a:t>Current assets exceed current liabilities. </a:t>
            </a:r>
          </a:p>
          <a:p>
            <a:pPr>
              <a:lnSpc>
                <a:spcPct val="120000"/>
              </a:lnSpc>
            </a:pPr>
            <a:endParaRPr lang="en-US" sz="800">
              <a:latin typeface="Century Gothic" panose="020B0502020202020204" pitchFamily="34" charset="0"/>
            </a:endParaRPr>
          </a:p>
          <a:p>
            <a:pPr>
              <a:lnSpc>
                <a:spcPct val="120000"/>
              </a:lnSpc>
            </a:pPr>
            <a:r>
              <a:rPr lang="en-US" sz="2000">
                <a:latin typeface="Century Gothic" panose="020B0502020202020204" pitchFamily="34" charset="0"/>
              </a:rPr>
              <a:t>Denial criteria:</a:t>
            </a:r>
          </a:p>
          <a:p>
            <a:pPr marL="342900" indent="-342900">
              <a:buFont typeface="Arial" panose="020B0604020202020204" pitchFamily="34" charset="0"/>
              <a:buChar char="•"/>
            </a:pPr>
            <a:r>
              <a:rPr lang="en-US" sz="2000">
                <a:latin typeface="Century Gothic" panose="020B0502020202020204" pitchFamily="34" charset="0"/>
              </a:rPr>
              <a:t>An application submission is not complete as defined in the definitions section.</a:t>
            </a:r>
          </a:p>
          <a:p>
            <a:pPr marL="342900" indent="-342900">
              <a:buFont typeface="Arial" panose="020B0604020202020204" pitchFamily="34" charset="0"/>
              <a:buChar char="•"/>
            </a:pPr>
            <a:r>
              <a:rPr lang="en-US" sz="2000">
                <a:latin typeface="Century Gothic" panose="020B0502020202020204" pitchFamily="34" charset="0"/>
              </a:rPr>
              <a:t>The application requests funding for the construction of a network of any kind outside of a building. </a:t>
            </a:r>
          </a:p>
        </p:txBody>
      </p:sp>
      <p:sp>
        <p:nvSpPr>
          <p:cNvPr id="9" name="TextBox 8">
            <a:extLst>
              <a:ext uri="{FF2B5EF4-FFF2-40B4-BE49-F238E27FC236}">
                <a16:creationId xmlns:a16="http://schemas.microsoft.com/office/drawing/2014/main" id="{1B363C28-EA6D-AD9A-5944-2C8D8FF047D3}"/>
              </a:ext>
            </a:extLst>
          </p:cNvPr>
          <p:cNvSpPr txBox="1"/>
          <p:nvPr/>
        </p:nvSpPr>
        <p:spPr>
          <a:xfrm>
            <a:off x="10221686" y="5963126"/>
            <a:ext cx="2079171" cy="230832"/>
          </a:xfrm>
          <a:prstGeom prst="rect">
            <a:avLst/>
          </a:prstGeom>
          <a:noFill/>
        </p:spPr>
        <p:txBody>
          <a:bodyPr wrap="square" rtlCol="0">
            <a:spAutoFit/>
          </a:bodyPr>
          <a:lstStyle/>
          <a:p>
            <a:r>
              <a:rPr lang="en-US" sz="900">
                <a:latin typeface="Century Gothic" panose="020B0502020202020204" pitchFamily="34" charset="0"/>
              </a:rPr>
              <a:t>EveryoneON East Bay DL Project</a:t>
            </a:r>
          </a:p>
        </p:txBody>
      </p:sp>
      <p:pic>
        <p:nvPicPr>
          <p:cNvPr id="4" name="Picture 3">
            <a:extLst>
              <a:ext uri="{FF2B5EF4-FFF2-40B4-BE49-F238E27FC236}">
                <a16:creationId xmlns:a16="http://schemas.microsoft.com/office/drawing/2014/main" id="{F8AE6E0E-9BF9-701C-765E-61C5EA80C228}"/>
              </a:ext>
            </a:extLst>
          </p:cNvPr>
          <p:cNvPicPr>
            <a:picLocks noChangeAspect="1"/>
          </p:cNvPicPr>
          <p:nvPr/>
        </p:nvPicPr>
        <p:blipFill>
          <a:blip r:embed="rId3"/>
          <a:stretch>
            <a:fillRect/>
          </a:stretch>
        </p:blipFill>
        <p:spPr>
          <a:xfrm>
            <a:off x="0" y="1926669"/>
            <a:ext cx="2444876" cy="3962604"/>
          </a:xfrm>
          <a:prstGeom prst="rect">
            <a:avLst/>
          </a:prstGeom>
        </p:spPr>
      </p:pic>
      <p:pic>
        <p:nvPicPr>
          <p:cNvPr id="11" name="Picture 10">
            <a:extLst>
              <a:ext uri="{FF2B5EF4-FFF2-40B4-BE49-F238E27FC236}">
                <a16:creationId xmlns:a16="http://schemas.microsoft.com/office/drawing/2014/main" id="{8F010149-088A-8454-9D46-76BFF9226F8C}"/>
              </a:ext>
            </a:extLst>
          </p:cNvPr>
          <p:cNvPicPr>
            <a:picLocks noChangeAspect="1"/>
          </p:cNvPicPr>
          <p:nvPr/>
        </p:nvPicPr>
        <p:blipFill>
          <a:blip r:embed="rId4"/>
          <a:stretch>
            <a:fillRect/>
          </a:stretch>
        </p:blipFill>
        <p:spPr>
          <a:xfrm>
            <a:off x="9994786" y="1945720"/>
            <a:ext cx="2197213" cy="3943553"/>
          </a:xfrm>
          <a:prstGeom prst="rect">
            <a:avLst/>
          </a:prstGeom>
        </p:spPr>
      </p:pic>
      <p:sp>
        <p:nvSpPr>
          <p:cNvPr id="3" name="Rectangle 2">
            <a:extLst>
              <a:ext uri="{FF2B5EF4-FFF2-40B4-BE49-F238E27FC236}">
                <a16:creationId xmlns:a16="http://schemas.microsoft.com/office/drawing/2014/main" id="{0FF44887-69E5-6590-CE8D-5B158DC23110}"/>
              </a:ext>
            </a:extLst>
          </p:cNvPr>
          <p:cNvSpPr/>
          <p:nvPr/>
        </p:nvSpPr>
        <p:spPr>
          <a:xfrm>
            <a:off x="2444876" y="1269224"/>
            <a:ext cx="7549908" cy="63128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558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C3E65-3E2A-CF94-2C7E-AC6F31DA18F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110CBDD-8180-FAC7-560D-CE0A1518BCA4}"/>
              </a:ext>
            </a:extLst>
          </p:cNvPr>
          <p:cNvSpPr/>
          <p:nvPr/>
        </p:nvSpPr>
        <p:spPr>
          <a:xfrm>
            <a:off x="6483" y="1256942"/>
            <a:ext cx="12191999" cy="249660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C84EA1E-65CA-44F4-9291-C5810F84FAE0}"/>
              </a:ext>
            </a:extLst>
          </p:cNvPr>
          <p:cNvSpPr/>
          <p:nvPr/>
        </p:nvSpPr>
        <p:spPr>
          <a:xfrm>
            <a:off x="0" y="-4406"/>
            <a:ext cx="12191999" cy="12736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DB2BA9-7B4A-33FD-1BC0-E927516495E6}"/>
              </a:ext>
            </a:extLst>
          </p:cNvPr>
          <p:cNvSpPr>
            <a:spLocks noGrp="1"/>
          </p:cNvSpPr>
          <p:nvPr>
            <p:ph type="title"/>
          </p:nvPr>
        </p:nvSpPr>
        <p:spPr>
          <a:xfrm>
            <a:off x="609600" y="98225"/>
            <a:ext cx="10972800" cy="1050273"/>
          </a:xfrm>
        </p:spPr>
        <p:txBody>
          <a:bodyPr>
            <a:normAutofit fontScale="90000"/>
          </a:bodyPr>
          <a:lstStyle/>
          <a:p>
            <a:pPr algn="ctr"/>
            <a:br>
              <a:rPr lang="en-US" sz="4400">
                <a:cs typeface="Times New Roman"/>
              </a:rPr>
            </a:br>
            <a:r>
              <a:rPr lang="en-US" sz="4900" b="1">
                <a:latin typeface="Century Gothic" panose="020B0502020202020204" pitchFamily="34" charset="0"/>
              </a:rPr>
              <a:t>Program Changes</a:t>
            </a:r>
            <a:br>
              <a:rPr lang="en-US" sz="4900" b="1">
                <a:latin typeface="Century Gothic" panose="020B0502020202020204" pitchFamily="34" charset="0"/>
              </a:rPr>
            </a:br>
            <a:r>
              <a:rPr lang="en-US" sz="2700" b="1">
                <a:latin typeface="Century Gothic" panose="020B0502020202020204" pitchFamily="34" charset="0"/>
              </a:rPr>
              <a:t>Reporting and Clarifications of Terms</a:t>
            </a:r>
            <a:br>
              <a:rPr lang="en-US" sz="4400">
                <a:cs typeface="Times New Roman"/>
              </a:rPr>
            </a:br>
            <a:endParaRPr lang="en-US" sz="2400"/>
          </a:p>
        </p:txBody>
      </p:sp>
      <p:sp>
        <p:nvSpPr>
          <p:cNvPr id="5" name="Slide Number Placeholder 4">
            <a:extLst>
              <a:ext uri="{FF2B5EF4-FFF2-40B4-BE49-F238E27FC236}">
                <a16:creationId xmlns:a16="http://schemas.microsoft.com/office/drawing/2014/main" id="{6260D292-6909-E6B9-7200-8DCAC21C6C31}"/>
              </a:ext>
            </a:extLst>
          </p:cNvPr>
          <p:cNvSpPr>
            <a:spLocks noGrp="1"/>
          </p:cNvSpPr>
          <p:nvPr>
            <p:ph type="sldNum" sz="quarter" idx="12"/>
          </p:nvPr>
        </p:nvSpPr>
        <p:spPr/>
        <p:txBody>
          <a:bodyPr/>
          <a:lstStyle/>
          <a:p>
            <a:fld id="{1C4126A1-9282-4A82-AC02-A59AF4A969C8}" type="slidenum">
              <a:rPr lang="en-US" smtClean="0"/>
              <a:t>12</a:t>
            </a:fld>
            <a:endParaRPr lang="en-US"/>
          </a:p>
        </p:txBody>
      </p:sp>
      <p:sp>
        <p:nvSpPr>
          <p:cNvPr id="7" name="TextBox 6">
            <a:extLst>
              <a:ext uri="{FF2B5EF4-FFF2-40B4-BE49-F238E27FC236}">
                <a16:creationId xmlns:a16="http://schemas.microsoft.com/office/drawing/2014/main" id="{39AFFC60-2A23-D066-6D1D-FA20D263ED62}"/>
              </a:ext>
            </a:extLst>
          </p:cNvPr>
          <p:cNvSpPr txBox="1"/>
          <p:nvPr/>
        </p:nvSpPr>
        <p:spPr>
          <a:xfrm>
            <a:off x="1013299" y="4155748"/>
            <a:ext cx="11031739" cy="2200602"/>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US">
                <a:latin typeface="Century Gothic" panose="020B0502020202020204" pitchFamily="34" charset="0"/>
              </a:rPr>
              <a:t>A ramp up report is no longer required unless payment is requested.</a:t>
            </a:r>
          </a:p>
          <a:p>
            <a:pPr>
              <a:lnSpc>
                <a:spcPct val="150000"/>
              </a:lnSpc>
            </a:pPr>
            <a:endParaRPr lang="en-US" sz="800">
              <a:latin typeface="Century Gothic" panose="020B0502020202020204" pitchFamily="34" charset="0"/>
            </a:endParaRPr>
          </a:p>
          <a:p>
            <a:pPr marL="342900" indent="-342900">
              <a:buFont typeface="Arial" panose="020B0604020202020204" pitchFamily="34" charset="0"/>
              <a:buChar char="•"/>
            </a:pPr>
            <a:r>
              <a:rPr lang="en-US">
                <a:latin typeface="Century Gothic" panose="020B0502020202020204" pitchFamily="34" charset="0"/>
              </a:rPr>
              <a:t>A progress report must be submitted with every payment request.  If a payment request is submitted without a progress report, the payment request will not be considered until the progress report is submitted. </a:t>
            </a:r>
          </a:p>
          <a:p>
            <a:endParaRPr lang="en-US" sz="800">
              <a:latin typeface="Century Gothic" panose="020B0502020202020204" pitchFamily="34" charset="0"/>
            </a:endParaRPr>
          </a:p>
          <a:p>
            <a:pPr marL="342900" indent="-342900">
              <a:buFont typeface="Arial" panose="020B0604020202020204" pitchFamily="34" charset="0"/>
              <a:buChar char="•"/>
            </a:pPr>
            <a:r>
              <a:rPr lang="en-US">
                <a:latin typeface="Century Gothic" panose="020B0502020202020204" pitchFamily="34" charset="0"/>
              </a:rPr>
              <a:t>Year 1 and Final reports are required; if not provided after six months of the reporting period grantees will be notified of the reporting deficiency and the grant may be rescinded.</a:t>
            </a:r>
          </a:p>
        </p:txBody>
      </p:sp>
      <p:pic>
        <p:nvPicPr>
          <p:cNvPr id="4" name="Picture 3">
            <a:extLst>
              <a:ext uri="{FF2B5EF4-FFF2-40B4-BE49-F238E27FC236}">
                <a16:creationId xmlns:a16="http://schemas.microsoft.com/office/drawing/2014/main" id="{8DABF783-37E1-D44B-2980-C5190A15EFDC}"/>
              </a:ext>
            </a:extLst>
          </p:cNvPr>
          <p:cNvPicPr>
            <a:picLocks noChangeAspect="1"/>
          </p:cNvPicPr>
          <p:nvPr/>
        </p:nvPicPr>
        <p:blipFill>
          <a:blip r:embed="rId3"/>
          <a:srcRect l="9110" t="29999" r="6889" b="7602"/>
          <a:stretch>
            <a:fillRect/>
          </a:stretch>
        </p:blipFill>
        <p:spPr>
          <a:xfrm>
            <a:off x="2852530" y="1342669"/>
            <a:ext cx="6887817" cy="2410882"/>
          </a:xfrm>
          <a:prstGeom prst="rect">
            <a:avLst/>
          </a:prstGeom>
        </p:spPr>
      </p:pic>
      <p:sp>
        <p:nvSpPr>
          <p:cNvPr id="9" name="TextBox 8">
            <a:extLst>
              <a:ext uri="{FF2B5EF4-FFF2-40B4-BE49-F238E27FC236}">
                <a16:creationId xmlns:a16="http://schemas.microsoft.com/office/drawing/2014/main" id="{3DBD2EBC-8694-217B-0A3D-C295CBFF2DF9}"/>
              </a:ext>
            </a:extLst>
          </p:cNvPr>
          <p:cNvSpPr txBox="1"/>
          <p:nvPr/>
        </p:nvSpPr>
        <p:spPr>
          <a:xfrm>
            <a:off x="3945834" y="3839232"/>
            <a:ext cx="4790661" cy="230832"/>
          </a:xfrm>
          <a:prstGeom prst="rect">
            <a:avLst/>
          </a:prstGeom>
          <a:noFill/>
        </p:spPr>
        <p:txBody>
          <a:bodyPr wrap="square" rtlCol="0">
            <a:spAutoFit/>
          </a:bodyPr>
          <a:lstStyle/>
          <a:p>
            <a:r>
              <a:rPr lang="en-US" sz="900">
                <a:latin typeface="Century Gothic" panose="020B0502020202020204" pitchFamily="34" charset="0"/>
              </a:rPr>
              <a:t>County of Los Angeles, Internal Services Department Digital Navigator Program</a:t>
            </a:r>
          </a:p>
        </p:txBody>
      </p:sp>
    </p:spTree>
    <p:extLst>
      <p:ext uri="{BB962C8B-B14F-4D97-AF65-F5344CB8AC3E}">
        <p14:creationId xmlns:p14="http://schemas.microsoft.com/office/powerpoint/2010/main" val="952615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eiling, indoor, floor&#10;&#10;Description automatically generated">
            <a:extLst>
              <a:ext uri="{FF2B5EF4-FFF2-40B4-BE49-F238E27FC236}">
                <a16:creationId xmlns:a16="http://schemas.microsoft.com/office/drawing/2014/main" id="{41557C45-F310-0FCE-8249-9A7A6FECBC86}"/>
              </a:ext>
            </a:extLst>
          </p:cNvPr>
          <p:cNvPicPr>
            <a:picLocks noChangeAspect="1"/>
          </p:cNvPicPr>
          <p:nvPr/>
        </p:nvPicPr>
        <p:blipFill rotWithShape="1">
          <a:blip r:embed="rId2">
            <a:extLst>
              <a:ext uri="{28A0092B-C50C-407E-A947-70E740481C1C}">
                <a14:useLocalDpi xmlns:a14="http://schemas.microsoft.com/office/drawing/2010/main" val="0"/>
              </a:ext>
            </a:extLst>
          </a:blip>
          <a:srcRect l="2891" t="23391" r="6200"/>
          <a:stretch/>
        </p:blipFill>
        <p:spPr>
          <a:xfrm>
            <a:off x="20" y="10"/>
            <a:ext cx="12191981" cy="6857990"/>
          </a:xfrm>
          <a:prstGeom prst="rect">
            <a:avLst/>
          </a:prstGeom>
        </p:spPr>
      </p:pic>
      <p:sp>
        <p:nvSpPr>
          <p:cNvPr id="24" name="Rectangle 2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856D893-F785-B028-BCCA-B8DDAFF82E38}"/>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a:latin typeface="Century Gothic" panose="020B0502020202020204" pitchFamily="34" charset="0"/>
                <a:ea typeface="+mj-ea"/>
                <a:cs typeface="+mj-cs"/>
              </a:rPr>
              <a:t>How to Apply for a Grant</a:t>
            </a:r>
          </a:p>
        </p:txBody>
      </p:sp>
      <p:sp>
        <p:nvSpPr>
          <p:cNvPr id="26" name="Rectangle: Rounded Corners 2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F21D8E2-1BE9-9F3F-F6A8-11D4E8E1E851}"/>
              </a:ext>
            </a:extLst>
          </p:cNvPr>
          <p:cNvSpPr txBox="1"/>
          <p:nvPr/>
        </p:nvSpPr>
        <p:spPr>
          <a:xfrm>
            <a:off x="7752521" y="6627158"/>
            <a:ext cx="4790661" cy="230832"/>
          </a:xfrm>
          <a:prstGeom prst="rect">
            <a:avLst/>
          </a:prstGeom>
          <a:noFill/>
        </p:spPr>
        <p:txBody>
          <a:bodyPr wrap="square" rtlCol="0">
            <a:spAutoFit/>
          </a:bodyPr>
          <a:lstStyle/>
          <a:p>
            <a:r>
              <a:rPr lang="es-ES" sz="900">
                <a:latin typeface="Century Gothic" panose="020B0502020202020204" pitchFamily="34" charset="0"/>
              </a:rPr>
              <a:t>Contra Costa County Library-El Sobrante Library Broadband Access Project</a:t>
            </a:r>
            <a:endParaRPr lang="en-US" sz="900">
              <a:latin typeface="Century Gothic" panose="020B0502020202020204" pitchFamily="34" charset="0"/>
            </a:endParaRPr>
          </a:p>
        </p:txBody>
      </p:sp>
    </p:spTree>
    <p:extLst>
      <p:ext uri="{BB962C8B-B14F-4D97-AF65-F5344CB8AC3E}">
        <p14:creationId xmlns:p14="http://schemas.microsoft.com/office/powerpoint/2010/main" val="368101784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A5885C-D57E-18A0-1C8D-CDE3953D80FA}"/>
              </a:ext>
            </a:extLst>
          </p:cNvPr>
          <p:cNvSpPr txBox="1"/>
          <p:nvPr/>
        </p:nvSpPr>
        <p:spPr>
          <a:xfrm>
            <a:off x="1413154" y="286342"/>
            <a:ext cx="9078562" cy="72997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a:latin typeface="Century Gothic" panose="020B0502020202020204" pitchFamily="34" charset="0"/>
                <a:ea typeface="+mj-ea"/>
                <a:cs typeface="+mj-cs"/>
              </a:rPr>
              <a:t>Is Your Organization Eligible?</a:t>
            </a:r>
          </a:p>
        </p:txBody>
      </p:sp>
      <p:sp>
        <p:nvSpPr>
          <p:cNvPr id="5" name="TextBox 4">
            <a:extLst>
              <a:ext uri="{FF2B5EF4-FFF2-40B4-BE49-F238E27FC236}">
                <a16:creationId xmlns:a16="http://schemas.microsoft.com/office/drawing/2014/main" id="{3E98E0DF-2511-4A94-77E3-8D73DA979FEE}"/>
              </a:ext>
            </a:extLst>
          </p:cNvPr>
          <p:cNvSpPr txBox="1"/>
          <p:nvPr/>
        </p:nvSpPr>
        <p:spPr>
          <a:xfrm>
            <a:off x="1030548" y="1014176"/>
            <a:ext cx="9463596" cy="1754326"/>
          </a:xfrm>
          <a:prstGeom prst="rect">
            <a:avLst/>
          </a:prstGeom>
          <a:noFill/>
        </p:spPr>
        <p:txBody>
          <a:bodyPr wrap="square" lIns="91440" tIns="45720" rIns="91440" bIns="45720" rtlCol="0" anchor="t">
            <a:spAutoFit/>
          </a:bodyPr>
          <a:lstStyle/>
          <a:p>
            <a:r>
              <a:rPr lang="en-US">
                <a:latin typeface="Century Gothic"/>
              </a:rPr>
              <a:t>Is your organization a local government, senior center, school, public library, nonprofit organization, or community-based organization </a:t>
            </a:r>
            <a:r>
              <a:rPr lang="en-US" u="sng">
                <a:latin typeface="Century Gothic"/>
              </a:rPr>
              <a:t>with programs to increase publicly available or after school broadband access and digital inclusion</a:t>
            </a:r>
            <a:r>
              <a:rPr lang="en-US">
                <a:latin typeface="Century Gothic"/>
              </a:rPr>
              <a:t>, such as digital literacy training programs? (Note for the purpose of the Adoption Account that Tribe(s) and entities organized under Tribal law are considered local governments eligible to apply to the Adoption Account)</a:t>
            </a:r>
          </a:p>
        </p:txBody>
      </p:sp>
      <p:sp>
        <p:nvSpPr>
          <p:cNvPr id="6" name="TextBox 5">
            <a:extLst>
              <a:ext uri="{FF2B5EF4-FFF2-40B4-BE49-F238E27FC236}">
                <a16:creationId xmlns:a16="http://schemas.microsoft.com/office/drawing/2014/main" id="{4621AC78-D9B1-AF22-D84B-E66E5F04EDBA}"/>
              </a:ext>
            </a:extLst>
          </p:cNvPr>
          <p:cNvSpPr txBox="1"/>
          <p:nvPr/>
        </p:nvSpPr>
        <p:spPr>
          <a:xfrm>
            <a:off x="1223065" y="3399827"/>
            <a:ext cx="9078562" cy="72997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a:latin typeface="Century Gothic" panose="020B0502020202020204" pitchFamily="34" charset="0"/>
                <a:ea typeface="+mj-ea"/>
                <a:cs typeface="+mj-cs"/>
              </a:rPr>
              <a:t>Is Your Proposed Project Eligible? </a:t>
            </a:r>
          </a:p>
        </p:txBody>
      </p:sp>
      <p:sp>
        <p:nvSpPr>
          <p:cNvPr id="7" name="TextBox 6">
            <a:extLst>
              <a:ext uri="{FF2B5EF4-FFF2-40B4-BE49-F238E27FC236}">
                <a16:creationId xmlns:a16="http://schemas.microsoft.com/office/drawing/2014/main" id="{22A0907A-24A4-1343-96C7-FFFA9AA20879}"/>
              </a:ext>
            </a:extLst>
          </p:cNvPr>
          <p:cNvSpPr txBox="1"/>
          <p:nvPr/>
        </p:nvSpPr>
        <p:spPr>
          <a:xfrm>
            <a:off x="1030548" y="4186942"/>
            <a:ext cx="9710694" cy="2031325"/>
          </a:xfrm>
          <a:prstGeom prst="rect">
            <a:avLst/>
          </a:prstGeom>
          <a:noFill/>
        </p:spPr>
        <p:txBody>
          <a:bodyPr wrap="square" lIns="91440" tIns="45720" rIns="91440" bIns="45720" rtlCol="0" anchor="t">
            <a:spAutoFit/>
          </a:bodyPr>
          <a:lstStyle/>
          <a:p>
            <a:r>
              <a:rPr lang="en-US">
                <a:latin typeface="Century Gothic"/>
              </a:rPr>
              <a:t>Is your project a digital literacy training program </a:t>
            </a:r>
            <a:r>
              <a:rPr lang="en-US" u="sng">
                <a:latin typeface="Century Gothic"/>
              </a:rPr>
              <a:t>providing public education to communities with limited broadband adoption </a:t>
            </a:r>
            <a:r>
              <a:rPr lang="en-US">
                <a:latin typeface="Century Gothic"/>
              </a:rPr>
              <a:t>or a broadband access project </a:t>
            </a:r>
            <a:r>
              <a:rPr lang="en-US" u="sng">
                <a:latin typeface="Century Gothic"/>
              </a:rPr>
              <a:t>providing free broadband access </a:t>
            </a:r>
            <a:r>
              <a:rPr lang="en-US">
                <a:latin typeface="Century Gothic"/>
              </a:rPr>
              <a:t>in community training rooms or other public space such as local government centers, senior centers, schools, public libraries, or other such places?  Does your proposed project </a:t>
            </a:r>
            <a:r>
              <a:rPr lang="en-US" u="sng">
                <a:latin typeface="Century Gothic"/>
              </a:rPr>
              <a:t>provide outreach to the community in order to increase broadband access and adoption?  </a:t>
            </a:r>
            <a:r>
              <a:rPr lang="en-US">
                <a:latin typeface="Century Gothic"/>
              </a:rPr>
              <a:t>These projects and similar are eligible for funding.</a:t>
            </a:r>
          </a:p>
        </p:txBody>
      </p:sp>
      <p:pic>
        <p:nvPicPr>
          <p:cNvPr id="9" name="Picture 2" descr="http://www.marketwire.com/library/MwGo/2015/9/2/11G052724/Images/CPUC_transparent-149331919239.jpg">
            <a:hlinkClick r:id="rId2"/>
            <a:extLst>
              <a:ext uri="{FF2B5EF4-FFF2-40B4-BE49-F238E27FC236}">
                <a16:creationId xmlns:a16="http://schemas.microsoft.com/office/drawing/2014/main" id="{3A29F3EE-44B2-E173-9B32-6472C6C03B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1884" y="5473085"/>
            <a:ext cx="1208675" cy="1179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302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B5C1CF-F997-496D-A7B1-2D71BBF04B39}"/>
              </a:ext>
            </a:extLst>
          </p:cNvPr>
          <p:cNvSpPr txBox="1"/>
          <p:nvPr/>
        </p:nvSpPr>
        <p:spPr>
          <a:xfrm>
            <a:off x="1287710" y="405494"/>
            <a:ext cx="9721354" cy="729975"/>
          </a:xfrm>
          <a:prstGeom prst="rect">
            <a:avLst/>
          </a:prstGeom>
        </p:spPr>
        <p:txBody>
          <a:bodyPr vert="horz" lIns="91440" tIns="45720" rIns="91440" bIns="45720" rtlCol="0" anchor="b">
            <a:normAutofit fontScale="62500" lnSpcReduction="20000"/>
          </a:bodyPr>
          <a:lstStyle/>
          <a:p>
            <a:pPr>
              <a:lnSpc>
                <a:spcPct val="90000"/>
              </a:lnSpc>
              <a:spcBef>
                <a:spcPct val="0"/>
              </a:spcBef>
              <a:spcAft>
                <a:spcPts val="600"/>
              </a:spcAft>
            </a:pPr>
            <a:r>
              <a:rPr lang="en-US" sz="4400" b="1">
                <a:latin typeface="Century Gothic" panose="020B0502020202020204" pitchFamily="34" charset="0"/>
                <a:ea typeface="+mj-ea"/>
                <a:cs typeface="+mj-cs"/>
              </a:rPr>
              <a:t>How to Apply – Completing the Application Package</a:t>
            </a:r>
          </a:p>
        </p:txBody>
      </p:sp>
      <p:sp>
        <p:nvSpPr>
          <p:cNvPr id="5" name="TextBox 4">
            <a:extLst>
              <a:ext uri="{FF2B5EF4-FFF2-40B4-BE49-F238E27FC236}">
                <a16:creationId xmlns:a16="http://schemas.microsoft.com/office/drawing/2014/main" id="{15F4E673-0831-F33C-8B81-A281E6DF27F7}"/>
              </a:ext>
            </a:extLst>
          </p:cNvPr>
          <p:cNvSpPr txBox="1"/>
          <p:nvPr/>
        </p:nvSpPr>
        <p:spPr>
          <a:xfrm>
            <a:off x="523875" y="1405228"/>
            <a:ext cx="11249025" cy="4247317"/>
          </a:xfrm>
          <a:prstGeom prst="rect">
            <a:avLst/>
          </a:prstGeom>
          <a:noFill/>
        </p:spPr>
        <p:txBody>
          <a:bodyPr wrap="square" lIns="91440" tIns="45720" rIns="91440" bIns="45720" rtlCol="0" anchor="t">
            <a:spAutoFit/>
          </a:bodyPr>
          <a:lstStyle/>
          <a:p>
            <a:r>
              <a:rPr lang="en-US">
                <a:latin typeface="Century Gothic" panose="020B0502020202020204" pitchFamily="34" charset="0"/>
              </a:rPr>
              <a:t>The applicant must submit the following items:</a:t>
            </a:r>
          </a:p>
          <a:p>
            <a:pPr marL="285750" indent="-285750">
              <a:buFont typeface="Arial" panose="020B0604020202020204" pitchFamily="34" charset="0"/>
              <a:buChar char="•"/>
            </a:pPr>
            <a:r>
              <a:rPr lang="en-US">
                <a:latin typeface="Century Gothic"/>
              </a:rPr>
              <a:t>A completed adoption account application form that corresponds to they type of project being submitted.</a:t>
            </a:r>
          </a:p>
          <a:p>
            <a:pPr marL="285750" indent="-285750">
              <a:buFont typeface="Arial" panose="020B0604020202020204" pitchFamily="34" charset="0"/>
              <a:buChar char="•"/>
            </a:pPr>
            <a:r>
              <a:rPr lang="en-US">
                <a:latin typeface="Century Gothic" panose="020B0502020202020204" pitchFamily="34" charset="0"/>
              </a:rPr>
              <a:t>Completed project workplan(s) using the workplan templates available in the application package.</a:t>
            </a:r>
          </a:p>
          <a:p>
            <a:endParaRPr lang="en-US">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The following attachments must be submitted (in PDF format):</a:t>
            </a:r>
          </a:p>
          <a:p>
            <a:pPr marL="742950" lvl="1" indent="-285750">
              <a:buFont typeface="Arial" panose="020B0604020202020204" pitchFamily="34" charset="0"/>
              <a:buChar char="•"/>
            </a:pPr>
            <a:r>
              <a:rPr lang="en-US">
                <a:latin typeface="Century Gothic" panose="020B0502020202020204" pitchFamily="34" charset="0"/>
              </a:rPr>
              <a:t>Attachment A – Cover Letter (must include organizational profile and history and detail regarding background in digital inclusion activities including the dates, locations, training content, and number of participants served as appropriate) </a:t>
            </a:r>
          </a:p>
          <a:p>
            <a:pPr marL="742950" lvl="1" indent="-285750">
              <a:buFont typeface="Arial" panose="020B0604020202020204" pitchFamily="34" charset="0"/>
              <a:buChar char="•"/>
            </a:pPr>
            <a:r>
              <a:rPr lang="en-US">
                <a:latin typeface="Century Gothic" panose="020B0502020202020204" pitchFamily="34" charset="0"/>
              </a:rPr>
              <a:t>Attachment B - Curriculums (both existing and proposed), brochures, outreach material, etc.</a:t>
            </a:r>
          </a:p>
          <a:p>
            <a:pPr marL="742950" lvl="1" indent="-285750">
              <a:buFont typeface="Arial" panose="020B0604020202020204" pitchFamily="34" charset="0"/>
              <a:buChar char="•"/>
            </a:pPr>
            <a:r>
              <a:rPr lang="en-US">
                <a:latin typeface="Century Gothic" panose="020B0502020202020204" pitchFamily="34" charset="0"/>
              </a:rPr>
              <a:t>Attachment C - Demonstration of community support: examples could include letters of endorsements obtained from Community Based Organizations (CBO), schools, hospitals, libraries, businesses and consumers, etc.</a:t>
            </a:r>
          </a:p>
          <a:p>
            <a:pPr lvl="2"/>
            <a:endParaRPr lang="en-US">
              <a:latin typeface="Century Gothic" panose="020B0502020202020204" pitchFamily="34" charset="0"/>
            </a:endParaRPr>
          </a:p>
        </p:txBody>
      </p:sp>
      <p:pic>
        <p:nvPicPr>
          <p:cNvPr id="10" name="Picture 2" descr="http://www.marketwire.com/library/MwGo/2015/9/2/11G052724/Images/CPUC_transparent-149331919239.jpg">
            <a:hlinkClick r:id="rId2"/>
            <a:extLst>
              <a:ext uri="{FF2B5EF4-FFF2-40B4-BE49-F238E27FC236}">
                <a16:creationId xmlns:a16="http://schemas.microsoft.com/office/drawing/2014/main" id="{73AD2920-398F-8982-47F9-603E636C3C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1884" y="5473085"/>
            <a:ext cx="1208675" cy="11791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8DA9EB-425D-36AD-3763-23A9F5CBB236}"/>
              </a:ext>
            </a:extLst>
          </p:cNvPr>
          <p:cNvSpPr txBox="1"/>
          <p:nvPr/>
        </p:nvSpPr>
        <p:spPr>
          <a:xfrm>
            <a:off x="311441" y="5980211"/>
            <a:ext cx="10804234" cy="461665"/>
          </a:xfrm>
          <a:prstGeom prst="rect">
            <a:avLst/>
          </a:prstGeom>
          <a:noFill/>
        </p:spPr>
        <p:txBody>
          <a:bodyPr wrap="square" rtlCol="0">
            <a:spAutoFit/>
          </a:bodyPr>
          <a:lstStyle/>
          <a:p>
            <a:pPr algn="ctr"/>
            <a:r>
              <a:rPr lang="en-US" sz="1200" b="1" i="1">
                <a:solidFill>
                  <a:srgbClr val="FF0000"/>
                </a:solidFill>
                <a:latin typeface="Century Gothic" panose="020B0502020202020204" pitchFamily="34" charset="0"/>
              </a:rPr>
              <a:t>Please see the Adoption Account website for the application package and any of the required forms!</a:t>
            </a:r>
          </a:p>
          <a:p>
            <a:pPr algn="ctr"/>
            <a:r>
              <a:rPr lang="en-US" sz="1200" b="1" i="1">
                <a:solidFill>
                  <a:srgbClr val="FF0000"/>
                </a:solidFill>
                <a:latin typeface="Century Gothic" panose="020B0502020202020204" pitchFamily="34" charset="0"/>
                <a:hlinkClick r:id="rId4"/>
              </a:rPr>
              <a:t>https://www.cpuc.ca.gov/industries-and-topics/internet-and-phone/california-advanced-services-fund/casf-adoption-account</a:t>
            </a:r>
            <a:r>
              <a:rPr lang="en-US" sz="1200" b="1" i="1">
                <a:solidFill>
                  <a:srgbClr val="FF0000"/>
                </a:solidFill>
                <a:latin typeface="Century Gothic" panose="020B0502020202020204" pitchFamily="34" charset="0"/>
              </a:rPr>
              <a:t> </a:t>
            </a:r>
          </a:p>
        </p:txBody>
      </p:sp>
    </p:spTree>
    <p:extLst>
      <p:ext uri="{BB962C8B-B14F-4D97-AF65-F5344CB8AC3E}">
        <p14:creationId xmlns:p14="http://schemas.microsoft.com/office/powerpoint/2010/main" val="1944734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F02F2-2F6E-E786-31E7-AB010421B19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6343EA7-9F2A-E852-BAF9-5EE08B2D1CBB}"/>
              </a:ext>
            </a:extLst>
          </p:cNvPr>
          <p:cNvSpPr txBox="1"/>
          <p:nvPr/>
        </p:nvSpPr>
        <p:spPr>
          <a:xfrm>
            <a:off x="1554867" y="437581"/>
            <a:ext cx="9721354" cy="729975"/>
          </a:xfrm>
          <a:prstGeom prst="rect">
            <a:avLst/>
          </a:prstGeom>
        </p:spPr>
        <p:txBody>
          <a:bodyPr vert="horz" lIns="91440" tIns="45720" rIns="91440" bIns="45720" rtlCol="0" anchor="b">
            <a:normAutofit fontScale="62500" lnSpcReduction="20000"/>
          </a:bodyPr>
          <a:lstStyle/>
          <a:p>
            <a:pPr>
              <a:lnSpc>
                <a:spcPct val="90000"/>
              </a:lnSpc>
              <a:spcBef>
                <a:spcPct val="0"/>
              </a:spcBef>
              <a:spcAft>
                <a:spcPts val="600"/>
              </a:spcAft>
            </a:pPr>
            <a:r>
              <a:rPr lang="en-US" sz="4400" b="1">
                <a:latin typeface="Century Gothic" panose="020B0502020202020204" pitchFamily="34" charset="0"/>
                <a:ea typeface="+mj-ea"/>
                <a:cs typeface="+mj-cs"/>
              </a:rPr>
              <a:t>How to Apply – Completing the Application Package</a:t>
            </a:r>
          </a:p>
        </p:txBody>
      </p:sp>
      <p:sp>
        <p:nvSpPr>
          <p:cNvPr id="5" name="TextBox 4">
            <a:extLst>
              <a:ext uri="{FF2B5EF4-FFF2-40B4-BE49-F238E27FC236}">
                <a16:creationId xmlns:a16="http://schemas.microsoft.com/office/drawing/2014/main" id="{FF21762D-CC8A-60E8-F2F4-2571C91704E3}"/>
              </a:ext>
            </a:extLst>
          </p:cNvPr>
          <p:cNvSpPr txBox="1"/>
          <p:nvPr/>
        </p:nvSpPr>
        <p:spPr>
          <a:xfrm>
            <a:off x="471487" y="1503792"/>
            <a:ext cx="11249025" cy="3970318"/>
          </a:xfrm>
          <a:prstGeom prst="rect">
            <a:avLst/>
          </a:prstGeom>
          <a:noFill/>
        </p:spPr>
        <p:txBody>
          <a:bodyPr wrap="square" rtlCol="0">
            <a:spAutoFit/>
          </a:bodyPr>
          <a:lstStyle/>
          <a:p>
            <a:pPr marL="742950" lvl="1" indent="-285750">
              <a:buFont typeface="Arial" panose="020B0604020202020204" pitchFamily="34" charset="0"/>
              <a:buChar char="•"/>
            </a:pPr>
            <a:r>
              <a:rPr lang="en-US">
                <a:latin typeface="Century Gothic" panose="020B0502020202020204" pitchFamily="34" charset="0"/>
              </a:rPr>
              <a:t>Attachment D - For non-profits (including non-profit senior centers and CBOs), a copy of the IRS non-profit tax-exempt ruling, a copy of the most recently submitted IRS 990 form, if required to file, financial documents (if available) if submitting IRS 990N or not required to file, and documentation showing good standing with the California Secretary of State.  For non-profits submitting a 990N or not required to file and no available financial documents, provide total assets, liabilities, and revenue for the past fiscal year, referencing a source document. </a:t>
            </a:r>
          </a:p>
          <a:p>
            <a:pPr lvl="1"/>
            <a:endParaRPr lang="en-US">
              <a:latin typeface="Century Gothic" panose="020B0502020202020204" pitchFamily="34" charset="0"/>
            </a:endParaRPr>
          </a:p>
          <a:p>
            <a:pPr marL="742950" lvl="1" indent="-285750">
              <a:buFont typeface="Arial" panose="020B0604020202020204" pitchFamily="34" charset="0"/>
              <a:buChar char="•"/>
            </a:pPr>
            <a:r>
              <a:rPr lang="en-US">
                <a:latin typeface="Century Gothic" panose="020B0502020202020204" pitchFamily="34" charset="0"/>
              </a:rPr>
              <a:t>Attachment D - For local government, the most recent audited financial documents, if available; if none, provide total assets, liabilities, and revenue for the past fiscal year, referencing a source document. </a:t>
            </a:r>
          </a:p>
          <a:p>
            <a:pPr lvl="1"/>
            <a:endParaRPr lang="en-US">
              <a:latin typeface="Century Gothic" panose="020B0502020202020204" pitchFamily="34" charset="0"/>
            </a:endParaRPr>
          </a:p>
          <a:p>
            <a:pPr marL="742950" lvl="1" indent="-285750">
              <a:buFont typeface="Arial" panose="020B0604020202020204" pitchFamily="34" charset="0"/>
              <a:buChar char="•"/>
            </a:pPr>
            <a:r>
              <a:rPr lang="en-US">
                <a:latin typeface="Century Gothic" panose="020B0502020202020204" pitchFamily="34" charset="0"/>
              </a:rPr>
              <a:t>Attachment E -  Notarized affidavit   </a:t>
            </a:r>
          </a:p>
          <a:p>
            <a:pPr marL="1200150" lvl="2" indent="-285750">
              <a:buFont typeface="Arial" panose="020B0604020202020204" pitchFamily="34" charset="0"/>
              <a:buChar char="•"/>
            </a:pPr>
            <a:endParaRPr lang="en-US">
              <a:latin typeface="Century Gothic" panose="020B0502020202020204" pitchFamily="34" charset="0"/>
            </a:endParaRPr>
          </a:p>
        </p:txBody>
      </p:sp>
      <p:pic>
        <p:nvPicPr>
          <p:cNvPr id="10" name="Picture 2" descr="http://www.marketwire.com/library/MwGo/2015/9/2/11G052724/Images/CPUC_transparent-149331919239.jpg">
            <a:hlinkClick r:id="rId2"/>
            <a:extLst>
              <a:ext uri="{FF2B5EF4-FFF2-40B4-BE49-F238E27FC236}">
                <a16:creationId xmlns:a16="http://schemas.microsoft.com/office/drawing/2014/main" id="{39D5EB53-FB2D-E0A8-E033-59A9CAB212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1884" y="5473085"/>
            <a:ext cx="1208675" cy="11791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E33D8D3-A7FB-EA6A-1853-AAC87FEC4DEC}"/>
              </a:ext>
            </a:extLst>
          </p:cNvPr>
          <p:cNvSpPr txBox="1"/>
          <p:nvPr/>
        </p:nvSpPr>
        <p:spPr>
          <a:xfrm>
            <a:off x="311441" y="5980211"/>
            <a:ext cx="10804234" cy="461665"/>
          </a:xfrm>
          <a:prstGeom prst="rect">
            <a:avLst/>
          </a:prstGeom>
          <a:noFill/>
        </p:spPr>
        <p:txBody>
          <a:bodyPr wrap="square" rtlCol="0">
            <a:spAutoFit/>
          </a:bodyPr>
          <a:lstStyle/>
          <a:p>
            <a:pPr algn="ctr"/>
            <a:r>
              <a:rPr lang="en-US" sz="1200" b="1" i="1">
                <a:solidFill>
                  <a:srgbClr val="FF0000"/>
                </a:solidFill>
                <a:latin typeface="Century Gothic" panose="020B0502020202020204" pitchFamily="34" charset="0"/>
              </a:rPr>
              <a:t>Please see the Adoption Account website for the application package and any of the required forms!</a:t>
            </a:r>
          </a:p>
          <a:p>
            <a:pPr algn="ctr"/>
            <a:r>
              <a:rPr lang="en-US" sz="1200" b="1" i="1">
                <a:solidFill>
                  <a:srgbClr val="FF0000"/>
                </a:solidFill>
                <a:latin typeface="Century Gothic" panose="020B0502020202020204" pitchFamily="34" charset="0"/>
                <a:hlinkClick r:id="rId4"/>
              </a:rPr>
              <a:t>https://www.cpuc.ca.gov/industries-and-topics/internet-and-phone/california-advanced-services-fund/casf-adoption-account</a:t>
            </a:r>
            <a:r>
              <a:rPr lang="en-US" sz="1200" b="1" i="1">
                <a:solidFill>
                  <a:srgbClr val="FF0000"/>
                </a:solidFill>
                <a:latin typeface="Century Gothic" panose="020B0502020202020204" pitchFamily="34" charset="0"/>
              </a:rPr>
              <a:t> </a:t>
            </a:r>
          </a:p>
        </p:txBody>
      </p:sp>
    </p:spTree>
    <p:extLst>
      <p:ext uri="{BB962C8B-B14F-4D97-AF65-F5344CB8AC3E}">
        <p14:creationId xmlns:p14="http://schemas.microsoft.com/office/powerpoint/2010/main" val="4176699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C2584C-D74A-DB8D-C269-023D7E7A5DBF}"/>
              </a:ext>
            </a:extLst>
          </p:cNvPr>
          <p:cNvSpPr txBox="1"/>
          <p:nvPr/>
        </p:nvSpPr>
        <p:spPr>
          <a:xfrm>
            <a:off x="3071991" y="374985"/>
            <a:ext cx="6038492" cy="72997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latin typeface="Century Gothic" panose="020B0502020202020204" pitchFamily="34" charset="0"/>
                <a:ea typeface="+mj-ea"/>
                <a:cs typeface="+mj-cs"/>
              </a:rPr>
              <a:t>Completing the Application Form</a:t>
            </a:r>
          </a:p>
        </p:txBody>
      </p:sp>
      <p:sp>
        <p:nvSpPr>
          <p:cNvPr id="3" name="TextBox 2">
            <a:extLst>
              <a:ext uri="{FF2B5EF4-FFF2-40B4-BE49-F238E27FC236}">
                <a16:creationId xmlns:a16="http://schemas.microsoft.com/office/drawing/2014/main" id="{1727ACB4-6F82-24D3-5F91-55D174E4D468}"/>
              </a:ext>
            </a:extLst>
          </p:cNvPr>
          <p:cNvSpPr txBox="1"/>
          <p:nvPr/>
        </p:nvSpPr>
        <p:spPr>
          <a:xfrm>
            <a:off x="561975" y="1219200"/>
            <a:ext cx="11058525" cy="5023426"/>
          </a:xfrm>
          <a:prstGeom prst="rect">
            <a:avLst/>
          </a:prstGeom>
          <a:noFill/>
        </p:spPr>
        <p:txBody>
          <a:bodyPr wrap="square" rtlCol="0">
            <a:spAutoFit/>
          </a:bodyPr>
          <a:lstStyle/>
          <a:p>
            <a:pPr marL="457200">
              <a:lnSpc>
                <a:spcPct val="115000"/>
              </a:lnSpc>
              <a:spcAft>
                <a:spcPts val="1000"/>
              </a:spcAft>
            </a:pPr>
            <a:r>
              <a:rPr lang="en-US">
                <a:effectLst/>
                <a:latin typeface="Century Gothic" panose="020B0502020202020204" pitchFamily="34" charset="0"/>
                <a:ea typeface="Calibri" panose="020F0502020204030204" pitchFamily="34" charset="0"/>
                <a:cs typeface="Times New Roman" panose="02020603050405020304" pitchFamily="18" charset="0"/>
              </a:rPr>
              <a:t>Please select the application form that corresponds with your specific project type (p</a:t>
            </a:r>
            <a:r>
              <a:rPr lang="en-US">
                <a:latin typeface="Century Gothic" panose="020B0502020202020204" pitchFamily="34" charset="0"/>
                <a:ea typeface="Calibri" panose="020F0502020204030204" pitchFamily="34" charset="0"/>
                <a:cs typeface="Times New Roman" panose="02020603050405020304" pitchFamily="18" charset="0"/>
              </a:rPr>
              <a:t>lease note </a:t>
            </a:r>
            <a:r>
              <a:rPr lang="en-US" b="1">
                <a:solidFill>
                  <a:srgbClr val="FF0000"/>
                </a:solidFill>
                <a:latin typeface="Century Gothic" panose="020B0502020202020204" pitchFamily="34" charset="0"/>
                <a:ea typeface="Calibri" panose="020F0502020204030204" pitchFamily="34" charset="0"/>
                <a:cs typeface="Times New Roman" panose="02020603050405020304" pitchFamily="18" charset="0"/>
              </a:rPr>
              <a:t>projects that have both a digital literacy and broadband access component require separate applications</a:t>
            </a:r>
            <a:r>
              <a:rPr lang="en-US">
                <a:latin typeface="Century Gothic" panose="020B0502020202020204" pitchFamily="34" charset="0"/>
                <a:ea typeface="Calibri" panose="020F0502020204030204" pitchFamily="34" charset="0"/>
                <a:cs typeface="Times New Roman" panose="02020603050405020304" pitchFamily="18" charset="0"/>
              </a:rPr>
              <a:t>):</a:t>
            </a:r>
            <a:endParaRPr lang="en-US">
              <a:effectLst/>
              <a:latin typeface="Century Gothic" panose="020B050202020202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u="none" strike="noStrike">
                <a:solidFill>
                  <a:srgbClr val="3366CC"/>
                </a:solidFill>
                <a:effectLst/>
                <a:latin typeface="Century Gothic" panose="020B0502020202020204" pitchFamily="34" charset="0"/>
                <a:ea typeface="Calibri" panose="020F0502020204030204" pitchFamily="34" charset="0"/>
                <a:cs typeface="Times New Roman" panose="02020603050405020304" pitchFamily="18" charset="0"/>
                <a:hlinkClick r:id="rId2"/>
              </a:rPr>
              <a:t>Adoption Account Application Form – Digital Literacy</a:t>
            </a:r>
            <a:endParaRPr lang="en-US">
              <a:effectLst/>
              <a:latin typeface="Century Gothic" panose="020B050202020202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u="none" strike="noStrike">
                <a:solidFill>
                  <a:srgbClr val="3366CC"/>
                </a:solidFill>
                <a:effectLst/>
                <a:latin typeface="Century Gothic" panose="020B0502020202020204" pitchFamily="34" charset="0"/>
                <a:ea typeface="Calibri" panose="020F0502020204030204" pitchFamily="34" charset="0"/>
                <a:cs typeface="Times New Roman" panose="02020603050405020304" pitchFamily="18" charset="0"/>
                <a:hlinkClick r:id="rId3"/>
              </a:rPr>
              <a:t>Adoption Account Application Form – Broadband Access</a:t>
            </a:r>
            <a:endParaRPr lang="en-US">
              <a:effectLst/>
              <a:latin typeface="Century Gothic" panose="020B050202020202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1000"/>
              </a:spcAft>
            </a:pPr>
            <a:r>
              <a:rPr lang="en-US" u="none" strike="noStrike">
                <a:solidFill>
                  <a:srgbClr val="3366CC"/>
                </a:solidFill>
                <a:effectLst/>
                <a:latin typeface="Century Gothic" panose="020B0502020202020204" pitchFamily="34" charset="0"/>
                <a:ea typeface="Calibri" panose="020F0502020204030204" pitchFamily="34" charset="0"/>
                <a:cs typeface="Times New Roman" panose="02020603050405020304" pitchFamily="18" charset="0"/>
                <a:hlinkClick r:id="rId4"/>
              </a:rPr>
              <a:t>Adoption Account Application Form – Call Center</a:t>
            </a:r>
            <a:endParaRPr lang="en-US">
              <a:effectLst/>
              <a:latin typeface="Century Gothic" panose="020B050202020202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a:effectLst/>
                <a:latin typeface="Century Gothic" panose="020B0502020202020204" pitchFamily="34" charset="0"/>
                <a:ea typeface="Calibri" panose="020F0502020204030204" pitchFamily="34" charset="0"/>
                <a:cs typeface="Times New Roman" panose="02020603050405020304" pitchFamily="18" charset="0"/>
              </a:rPr>
              <a:t>The application form has two tabs:</a:t>
            </a:r>
          </a:p>
          <a:p>
            <a:pPr marL="742950" marR="0" lvl="1" indent="-285750">
              <a:lnSpc>
                <a:spcPct val="115000"/>
              </a:lnSpc>
              <a:spcBef>
                <a:spcPts val="0"/>
              </a:spcBef>
              <a:spcAft>
                <a:spcPts val="0"/>
              </a:spcAft>
              <a:buFont typeface="+mj-lt"/>
              <a:buAutoNum type="alphaLcPeriod"/>
            </a:pPr>
            <a:r>
              <a:rPr lang="en-US">
                <a:effectLst/>
                <a:latin typeface="Century Gothic" panose="020B0502020202020204" pitchFamily="34" charset="0"/>
                <a:ea typeface="Calibri" panose="020F0502020204030204" pitchFamily="34" charset="0"/>
                <a:cs typeface="Times New Roman" panose="02020603050405020304" pitchFamily="18" charset="0"/>
              </a:rPr>
              <a:t>Tab 1- Applicant Information</a:t>
            </a:r>
            <a:endParaRPr lang="en-US">
              <a:effectLst/>
              <a:latin typeface="Century Gothic" panose="020B0502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1000"/>
              </a:spcAft>
              <a:buFont typeface="+mj-lt"/>
              <a:buAutoNum type="alphaLcPeriod"/>
            </a:pPr>
            <a:r>
              <a:rPr lang="en-US">
                <a:effectLst/>
                <a:latin typeface="Century Gothic" panose="020B0502020202020204" pitchFamily="34" charset="0"/>
                <a:ea typeface="Calibri" panose="020F0502020204030204" pitchFamily="34" charset="0"/>
                <a:cs typeface="Times New Roman" panose="02020603050405020304" pitchFamily="18" charset="0"/>
              </a:rPr>
              <a:t>Tab 2- Project Information  </a:t>
            </a:r>
            <a:endParaRPr lang="en-US">
              <a:effectLst/>
              <a:latin typeface="Century Gothic" panose="020B050202020202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1000"/>
              </a:spcAft>
            </a:pPr>
            <a:r>
              <a:rPr lang="en-US">
                <a:effectLst/>
                <a:latin typeface="Century Gothic" panose="020B0502020202020204" pitchFamily="34" charset="0"/>
                <a:ea typeface="Calibri" panose="020F0502020204030204" pitchFamily="34" charset="0"/>
                <a:cs typeface="Times New Roman" panose="02020603050405020304" pitchFamily="18" charset="0"/>
              </a:rPr>
              <a:t>If the applicant has more than one project of the same type, the applicant can fill out the Project Information tab for the first project and then add more tabs by copying the tab and modify it, as necessary for the next project.  If more than one project is being submitted in one application, please rename the tab with unique project names.</a:t>
            </a:r>
          </a:p>
          <a:p>
            <a:endParaRPr lang="en-US"/>
          </a:p>
        </p:txBody>
      </p:sp>
      <p:pic>
        <p:nvPicPr>
          <p:cNvPr id="4" name="Picture 2" descr="http://www.marketwire.com/library/MwGo/2015/9/2/11G052724/Images/CPUC_transparent-149331919239.jpg">
            <a:hlinkClick r:id="rId5"/>
            <a:extLst>
              <a:ext uri="{FF2B5EF4-FFF2-40B4-BE49-F238E27FC236}">
                <a16:creationId xmlns:a16="http://schemas.microsoft.com/office/drawing/2014/main" id="{6F055C23-0D46-7CCF-86A9-29FACAE4D5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1884" y="5473085"/>
            <a:ext cx="1208675" cy="1179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60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5E5E0A7-F43D-6B5E-298E-A12577BE485F}"/>
              </a:ext>
            </a:extLst>
          </p:cNvPr>
          <p:cNvGrpSpPr/>
          <p:nvPr/>
        </p:nvGrpSpPr>
        <p:grpSpPr>
          <a:xfrm>
            <a:off x="209457" y="640791"/>
            <a:ext cx="6759526" cy="5576418"/>
            <a:chOff x="209457" y="1116663"/>
            <a:chExt cx="6759526" cy="5576418"/>
          </a:xfrm>
        </p:grpSpPr>
        <p:pic>
          <p:nvPicPr>
            <p:cNvPr id="9" name="Picture 8" descr="A picture containing graphical user interface&#10;&#10;AI-generated content may be incorrect.">
              <a:extLst>
                <a:ext uri="{FF2B5EF4-FFF2-40B4-BE49-F238E27FC236}">
                  <a16:creationId xmlns:a16="http://schemas.microsoft.com/office/drawing/2014/main" id="{E96F11F6-F7F8-957D-CD03-DA308FFABA6F}"/>
                </a:ext>
              </a:extLst>
            </p:cNvPr>
            <p:cNvPicPr>
              <a:picLocks noChangeAspect="1"/>
            </p:cNvPicPr>
            <p:nvPr/>
          </p:nvPicPr>
          <p:blipFill>
            <a:blip r:embed="rId2"/>
            <a:stretch>
              <a:fillRect/>
            </a:stretch>
          </p:blipFill>
          <p:spPr>
            <a:xfrm>
              <a:off x="217078" y="1116663"/>
              <a:ext cx="6751905" cy="3848433"/>
            </a:xfrm>
            <a:prstGeom prst="rect">
              <a:avLst/>
            </a:prstGeom>
            <a:ln w="3175">
              <a:solidFill>
                <a:schemeClr val="tx1"/>
              </a:solidFill>
            </a:ln>
          </p:spPr>
        </p:pic>
        <p:pic>
          <p:nvPicPr>
            <p:cNvPr id="13" name="Picture 12" descr="Text&#10;&#10;AI-generated content may be incorrect.">
              <a:extLst>
                <a:ext uri="{FF2B5EF4-FFF2-40B4-BE49-F238E27FC236}">
                  <a16:creationId xmlns:a16="http://schemas.microsoft.com/office/drawing/2014/main" id="{88D9A53B-F4B9-4B68-CAA0-53ABC556EC27}"/>
                </a:ext>
              </a:extLst>
            </p:cNvPr>
            <p:cNvPicPr>
              <a:picLocks noChangeAspect="1"/>
            </p:cNvPicPr>
            <p:nvPr/>
          </p:nvPicPr>
          <p:blipFill>
            <a:blip r:embed="rId3"/>
            <a:srcRect b="20648"/>
            <a:stretch>
              <a:fillRect/>
            </a:stretch>
          </p:blipFill>
          <p:spPr>
            <a:xfrm>
              <a:off x="209457" y="4963596"/>
              <a:ext cx="6759526" cy="1729485"/>
            </a:xfrm>
            <a:prstGeom prst="rect">
              <a:avLst/>
            </a:prstGeom>
            <a:ln w="3175">
              <a:solidFill>
                <a:schemeClr val="tx1"/>
              </a:solidFill>
            </a:ln>
          </p:spPr>
        </p:pic>
      </p:grpSp>
      <p:sp>
        <p:nvSpPr>
          <p:cNvPr id="2" name="TextBox 1">
            <a:extLst>
              <a:ext uri="{FF2B5EF4-FFF2-40B4-BE49-F238E27FC236}">
                <a16:creationId xmlns:a16="http://schemas.microsoft.com/office/drawing/2014/main" id="{A6C2584C-D74A-DB8D-C269-023D7E7A5DBF}"/>
              </a:ext>
            </a:extLst>
          </p:cNvPr>
          <p:cNvSpPr txBox="1"/>
          <p:nvPr/>
        </p:nvSpPr>
        <p:spPr>
          <a:xfrm>
            <a:off x="2272069" y="89092"/>
            <a:ext cx="7937888" cy="541394"/>
          </a:xfrm>
          <a:prstGeom prst="rect">
            <a:avLst/>
          </a:prstGeom>
        </p:spPr>
        <p:txBody>
          <a:bodyPr vert="horz" lIns="91440" tIns="45720" rIns="91440" bIns="45720" rtlCol="0" anchor="b">
            <a:noAutofit/>
          </a:bodyPr>
          <a:lstStyle/>
          <a:p>
            <a:pPr>
              <a:spcBef>
                <a:spcPct val="0"/>
              </a:spcBef>
            </a:pPr>
            <a:r>
              <a:rPr lang="en-US" sz="2800" b="1">
                <a:latin typeface="Century Gothic" panose="020B0502020202020204" pitchFamily="34" charset="0"/>
                <a:ea typeface="+mj-ea"/>
                <a:cs typeface="+mj-cs"/>
              </a:rPr>
              <a:t>Completing the Application Form - Sample</a:t>
            </a:r>
          </a:p>
        </p:txBody>
      </p:sp>
      <p:pic>
        <p:nvPicPr>
          <p:cNvPr id="4" name="Picture 2" descr="http://www.marketwire.com/library/MwGo/2015/9/2/11G052724/Images/CPUC_transparent-149331919239.jpg">
            <a:hlinkClick r:id="rId4"/>
            <a:extLst>
              <a:ext uri="{FF2B5EF4-FFF2-40B4-BE49-F238E27FC236}">
                <a16:creationId xmlns:a16="http://schemas.microsoft.com/office/drawing/2014/main" id="{6F055C23-0D46-7CCF-86A9-29FACAE4D5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71884" y="5473085"/>
            <a:ext cx="1208675" cy="11791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A3B49BF-8D24-1620-5838-C368D0C9B9BA}"/>
              </a:ext>
            </a:extLst>
          </p:cNvPr>
          <p:cNvSpPr txBox="1"/>
          <p:nvPr/>
        </p:nvSpPr>
        <p:spPr>
          <a:xfrm>
            <a:off x="7270812" y="1242874"/>
            <a:ext cx="4465468" cy="923330"/>
          </a:xfrm>
          <a:prstGeom prst="rect">
            <a:avLst/>
          </a:prstGeom>
          <a:noFill/>
        </p:spPr>
        <p:txBody>
          <a:bodyPr wrap="square" rtlCol="0">
            <a:spAutoFit/>
          </a:bodyPr>
          <a:lstStyle/>
          <a:p>
            <a:r>
              <a:rPr lang="en-US">
                <a:latin typeface="Century Gothic" panose="020B0502020202020204" pitchFamily="34" charset="0"/>
              </a:rPr>
              <a:t>Please enter your organization information on the Applicant Information tab</a:t>
            </a:r>
          </a:p>
        </p:txBody>
      </p:sp>
      <p:sp>
        <p:nvSpPr>
          <p:cNvPr id="12" name="Rectangle 11">
            <a:extLst>
              <a:ext uri="{FF2B5EF4-FFF2-40B4-BE49-F238E27FC236}">
                <a16:creationId xmlns:a16="http://schemas.microsoft.com/office/drawing/2014/main" id="{192D3BA6-223E-0456-A4CE-F6D7AD3AAFD7}"/>
              </a:ext>
            </a:extLst>
          </p:cNvPr>
          <p:cNvSpPr/>
          <p:nvPr/>
        </p:nvSpPr>
        <p:spPr>
          <a:xfrm>
            <a:off x="209457" y="941937"/>
            <a:ext cx="2900240" cy="36398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AF2FCF8B-C992-E85A-D8FE-0DA499C1B694}"/>
              </a:ext>
            </a:extLst>
          </p:cNvPr>
          <p:cNvCxnSpPr>
            <a:cxnSpLocks/>
            <a:endCxn id="15" idx="1"/>
          </p:cNvCxnSpPr>
          <p:nvPr/>
        </p:nvCxnSpPr>
        <p:spPr>
          <a:xfrm>
            <a:off x="3109697" y="1324173"/>
            <a:ext cx="4548403" cy="11240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EB64EB5-2823-A414-C6C5-76D1DB26F898}"/>
              </a:ext>
            </a:extLst>
          </p:cNvPr>
          <p:cNvSpPr txBox="1"/>
          <p:nvPr/>
        </p:nvSpPr>
        <p:spPr>
          <a:xfrm>
            <a:off x="7658100" y="2294334"/>
            <a:ext cx="2800350" cy="307777"/>
          </a:xfrm>
          <a:prstGeom prst="rect">
            <a:avLst/>
          </a:prstGeom>
          <a:noFill/>
        </p:spPr>
        <p:txBody>
          <a:bodyPr wrap="square" rtlCol="0">
            <a:spAutoFit/>
          </a:bodyPr>
          <a:lstStyle/>
          <a:p>
            <a:r>
              <a:rPr lang="en-US" sz="1400">
                <a:latin typeface="Century Gothic" panose="020B0502020202020204" pitchFamily="34" charset="0"/>
              </a:rPr>
              <a:t>Enter your Federal Tax ID</a:t>
            </a:r>
          </a:p>
        </p:txBody>
      </p:sp>
      <p:sp>
        <p:nvSpPr>
          <p:cNvPr id="18" name="Rectangle 17">
            <a:extLst>
              <a:ext uri="{FF2B5EF4-FFF2-40B4-BE49-F238E27FC236}">
                <a16:creationId xmlns:a16="http://schemas.microsoft.com/office/drawing/2014/main" id="{0111BC20-9550-3AD2-7A1C-75458C92DA20}"/>
              </a:ext>
            </a:extLst>
          </p:cNvPr>
          <p:cNvSpPr/>
          <p:nvPr/>
        </p:nvSpPr>
        <p:spPr>
          <a:xfrm>
            <a:off x="209456" y="1398053"/>
            <a:ext cx="4614471" cy="106842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D40B972C-D3DC-EE3C-8504-5853CD805A84}"/>
              </a:ext>
            </a:extLst>
          </p:cNvPr>
          <p:cNvCxnSpPr>
            <a:cxnSpLocks/>
          </p:cNvCxnSpPr>
          <p:nvPr/>
        </p:nvCxnSpPr>
        <p:spPr>
          <a:xfrm>
            <a:off x="4823927" y="2475624"/>
            <a:ext cx="2834173" cy="5652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46980CB-4213-B230-D671-8A95DBB2E779}"/>
              </a:ext>
            </a:extLst>
          </p:cNvPr>
          <p:cNvSpPr txBox="1"/>
          <p:nvPr/>
        </p:nvSpPr>
        <p:spPr>
          <a:xfrm>
            <a:off x="7638886" y="2884130"/>
            <a:ext cx="3772064" cy="523220"/>
          </a:xfrm>
          <a:prstGeom prst="rect">
            <a:avLst/>
          </a:prstGeom>
          <a:noFill/>
        </p:spPr>
        <p:txBody>
          <a:bodyPr wrap="square" rtlCol="0">
            <a:spAutoFit/>
          </a:bodyPr>
          <a:lstStyle/>
          <a:p>
            <a:r>
              <a:rPr lang="en-US" sz="1400">
                <a:latin typeface="Century Gothic" panose="020B0502020202020204" pitchFamily="34" charset="0"/>
              </a:rPr>
              <a:t>Background and experience attested to – please include details in cover letter</a:t>
            </a:r>
          </a:p>
        </p:txBody>
      </p:sp>
      <p:sp>
        <p:nvSpPr>
          <p:cNvPr id="24" name="Rectangle 23">
            <a:extLst>
              <a:ext uri="{FF2B5EF4-FFF2-40B4-BE49-F238E27FC236}">
                <a16:creationId xmlns:a16="http://schemas.microsoft.com/office/drawing/2014/main" id="{8F3480C7-15F7-30B0-5874-606260757EE0}"/>
              </a:ext>
            </a:extLst>
          </p:cNvPr>
          <p:cNvSpPr/>
          <p:nvPr/>
        </p:nvSpPr>
        <p:spPr>
          <a:xfrm>
            <a:off x="180417" y="3256388"/>
            <a:ext cx="6978422" cy="288723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24AF4A18-15F4-DE50-4337-AC71B498EAAC}"/>
              </a:ext>
            </a:extLst>
          </p:cNvPr>
          <p:cNvCxnSpPr>
            <a:cxnSpLocks/>
            <a:endCxn id="27" idx="1"/>
          </p:cNvCxnSpPr>
          <p:nvPr/>
        </p:nvCxnSpPr>
        <p:spPr>
          <a:xfrm flipV="1">
            <a:off x="7161549" y="4896148"/>
            <a:ext cx="591800" cy="230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E1D87B0-1D55-B30B-676E-E9A9D938465D}"/>
              </a:ext>
            </a:extLst>
          </p:cNvPr>
          <p:cNvSpPr txBox="1"/>
          <p:nvPr/>
        </p:nvSpPr>
        <p:spPr>
          <a:xfrm>
            <a:off x="7753349" y="4742259"/>
            <a:ext cx="3019425" cy="307777"/>
          </a:xfrm>
          <a:prstGeom prst="rect">
            <a:avLst/>
          </a:prstGeom>
          <a:noFill/>
        </p:spPr>
        <p:txBody>
          <a:bodyPr wrap="square" rtlCol="0">
            <a:spAutoFit/>
          </a:bodyPr>
          <a:lstStyle/>
          <a:p>
            <a:r>
              <a:rPr lang="en-US" sz="1400">
                <a:latin typeface="Century Gothic" panose="020B0502020202020204" pitchFamily="34" charset="0"/>
              </a:rPr>
              <a:t>Provide required documents</a:t>
            </a:r>
          </a:p>
        </p:txBody>
      </p:sp>
      <p:sp>
        <p:nvSpPr>
          <p:cNvPr id="28" name="TextBox 27">
            <a:extLst>
              <a:ext uri="{FF2B5EF4-FFF2-40B4-BE49-F238E27FC236}">
                <a16:creationId xmlns:a16="http://schemas.microsoft.com/office/drawing/2014/main" id="{E73299D3-BE31-7094-5155-64A6C17848E7}"/>
              </a:ext>
            </a:extLst>
          </p:cNvPr>
          <p:cNvSpPr txBox="1"/>
          <p:nvPr/>
        </p:nvSpPr>
        <p:spPr>
          <a:xfrm>
            <a:off x="709711" y="6217209"/>
            <a:ext cx="6644818" cy="369332"/>
          </a:xfrm>
          <a:prstGeom prst="rect">
            <a:avLst/>
          </a:prstGeom>
          <a:noFill/>
        </p:spPr>
        <p:txBody>
          <a:bodyPr wrap="square">
            <a:spAutoFit/>
          </a:bodyPr>
          <a:lstStyle/>
          <a:p>
            <a:r>
              <a:rPr lang="en-US" b="1">
                <a:solidFill>
                  <a:srgbClr val="FF0000"/>
                </a:solidFill>
                <a:latin typeface="Century Gothic" panose="020B0502020202020204" pitchFamily="34" charset="0"/>
              </a:rPr>
              <a:t>MODIFIED APPLICATION FORMS WILL NOT BE CONSIDERED</a:t>
            </a:r>
          </a:p>
        </p:txBody>
      </p:sp>
    </p:spTree>
    <p:extLst>
      <p:ext uri="{BB962C8B-B14F-4D97-AF65-F5344CB8AC3E}">
        <p14:creationId xmlns:p14="http://schemas.microsoft.com/office/powerpoint/2010/main" val="3382930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4FDEEA-B5CC-FF95-6D1C-18B7D1E2A949}"/>
              </a:ext>
            </a:extLst>
          </p:cNvPr>
          <p:cNvPicPr>
            <a:picLocks noChangeAspect="1"/>
          </p:cNvPicPr>
          <p:nvPr/>
        </p:nvPicPr>
        <p:blipFill rotWithShape="1">
          <a:blip r:embed="rId2"/>
          <a:srcRect t="45255"/>
          <a:stretch/>
        </p:blipFill>
        <p:spPr>
          <a:xfrm>
            <a:off x="171092" y="766663"/>
            <a:ext cx="9887308" cy="4015461"/>
          </a:xfrm>
          <a:prstGeom prst="rect">
            <a:avLst/>
          </a:prstGeom>
        </p:spPr>
      </p:pic>
      <p:sp>
        <p:nvSpPr>
          <p:cNvPr id="2" name="TextBox 1">
            <a:extLst>
              <a:ext uri="{FF2B5EF4-FFF2-40B4-BE49-F238E27FC236}">
                <a16:creationId xmlns:a16="http://schemas.microsoft.com/office/drawing/2014/main" id="{A6C2584C-D74A-DB8D-C269-023D7E7A5DBF}"/>
              </a:ext>
            </a:extLst>
          </p:cNvPr>
          <p:cNvSpPr txBox="1"/>
          <p:nvPr/>
        </p:nvSpPr>
        <p:spPr>
          <a:xfrm>
            <a:off x="2192171" y="183140"/>
            <a:ext cx="7866229" cy="58352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2800" b="1">
                <a:latin typeface="Century Gothic" panose="020B0502020202020204" pitchFamily="34" charset="0"/>
                <a:ea typeface="+mj-ea"/>
                <a:cs typeface="+mj-cs"/>
              </a:rPr>
              <a:t>Completing the Application Form – Sample</a:t>
            </a:r>
          </a:p>
        </p:txBody>
      </p:sp>
      <p:pic>
        <p:nvPicPr>
          <p:cNvPr id="4" name="Picture 2" descr="http://www.marketwire.com/library/MwGo/2015/9/2/11G052724/Images/CPUC_transparent-149331919239.jpg">
            <a:hlinkClick r:id="rId3"/>
            <a:extLst>
              <a:ext uri="{FF2B5EF4-FFF2-40B4-BE49-F238E27FC236}">
                <a16:creationId xmlns:a16="http://schemas.microsoft.com/office/drawing/2014/main" id="{6F055C23-0D46-7CCF-86A9-29FACAE4D5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1884" y="5473085"/>
            <a:ext cx="1208675" cy="11791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A3B49BF-8D24-1620-5838-C368D0C9B9BA}"/>
              </a:ext>
            </a:extLst>
          </p:cNvPr>
          <p:cNvSpPr txBox="1"/>
          <p:nvPr/>
        </p:nvSpPr>
        <p:spPr>
          <a:xfrm>
            <a:off x="10325100" y="1195873"/>
            <a:ext cx="1555459" cy="1015663"/>
          </a:xfrm>
          <a:prstGeom prst="rect">
            <a:avLst/>
          </a:prstGeom>
          <a:noFill/>
        </p:spPr>
        <p:txBody>
          <a:bodyPr wrap="square" rtlCol="0">
            <a:spAutoFit/>
          </a:bodyPr>
          <a:lstStyle/>
          <a:p>
            <a:r>
              <a:rPr lang="en-US" sz="1200">
                <a:latin typeface="Century Gothic" panose="020B0502020202020204" pitchFamily="34" charset="0"/>
              </a:rPr>
              <a:t>Please enter your project </a:t>
            </a:r>
          </a:p>
          <a:p>
            <a:r>
              <a:rPr lang="en-US" sz="1200">
                <a:latin typeface="Century Gothic" panose="020B0502020202020204" pitchFamily="34" charset="0"/>
              </a:rPr>
              <a:t> information on the Project  Information tab</a:t>
            </a:r>
          </a:p>
        </p:txBody>
      </p:sp>
      <p:sp>
        <p:nvSpPr>
          <p:cNvPr id="27" name="TextBox 26">
            <a:extLst>
              <a:ext uri="{FF2B5EF4-FFF2-40B4-BE49-F238E27FC236}">
                <a16:creationId xmlns:a16="http://schemas.microsoft.com/office/drawing/2014/main" id="{9E1D87B0-1D55-B30B-676E-E9A9D938465D}"/>
              </a:ext>
            </a:extLst>
          </p:cNvPr>
          <p:cNvSpPr txBox="1"/>
          <p:nvPr/>
        </p:nvSpPr>
        <p:spPr>
          <a:xfrm>
            <a:off x="171092" y="4889986"/>
            <a:ext cx="9782533" cy="1169551"/>
          </a:xfrm>
          <a:prstGeom prst="rect">
            <a:avLst/>
          </a:prstGeom>
          <a:noFill/>
        </p:spPr>
        <p:txBody>
          <a:bodyPr wrap="square" rtlCol="0">
            <a:spAutoFit/>
          </a:bodyPr>
          <a:lstStyle/>
          <a:p>
            <a:r>
              <a:rPr lang="en-US" sz="1400">
                <a:latin typeface="Century Gothic" panose="020B0502020202020204" pitchFamily="34" charset="0"/>
              </a:rPr>
              <a:t>Note that project locations (where classes are held or broadband access provided) can be a single location or multiple locations, as well as being an online portal.  </a:t>
            </a:r>
          </a:p>
          <a:p>
            <a:endParaRPr lang="en-US" sz="1400">
              <a:latin typeface="Century Gothic" panose="020B0502020202020204" pitchFamily="34" charset="0"/>
            </a:endParaRPr>
          </a:p>
          <a:p>
            <a:r>
              <a:rPr lang="en-US" sz="1400">
                <a:latin typeface="Century Gothic" panose="020B0502020202020204" pitchFamily="34" charset="0"/>
              </a:rPr>
              <a:t>The community being served is not the same as the project location.  However, the project location needs to be accessible to the community being served.  </a:t>
            </a:r>
          </a:p>
        </p:txBody>
      </p:sp>
      <p:sp>
        <p:nvSpPr>
          <p:cNvPr id="3" name="TextBox 2">
            <a:extLst>
              <a:ext uri="{FF2B5EF4-FFF2-40B4-BE49-F238E27FC236}">
                <a16:creationId xmlns:a16="http://schemas.microsoft.com/office/drawing/2014/main" id="{A756958F-EC62-B0B1-C149-EF6BAD3D398E}"/>
              </a:ext>
            </a:extLst>
          </p:cNvPr>
          <p:cNvSpPr txBox="1"/>
          <p:nvPr/>
        </p:nvSpPr>
        <p:spPr>
          <a:xfrm>
            <a:off x="1927123" y="6167399"/>
            <a:ext cx="6550322" cy="369332"/>
          </a:xfrm>
          <a:prstGeom prst="rect">
            <a:avLst/>
          </a:prstGeom>
          <a:noFill/>
        </p:spPr>
        <p:txBody>
          <a:bodyPr wrap="square">
            <a:spAutoFit/>
          </a:bodyPr>
          <a:lstStyle/>
          <a:p>
            <a:r>
              <a:rPr lang="en-US" b="1">
                <a:solidFill>
                  <a:srgbClr val="FF0000"/>
                </a:solidFill>
                <a:latin typeface="Century Gothic" panose="020B0502020202020204" pitchFamily="34" charset="0"/>
              </a:rPr>
              <a:t>MODIFIED APPLICATION FORMS WILL NOT BE CONSIDERED</a:t>
            </a:r>
          </a:p>
        </p:txBody>
      </p:sp>
    </p:spTree>
    <p:extLst>
      <p:ext uri="{BB962C8B-B14F-4D97-AF65-F5344CB8AC3E}">
        <p14:creationId xmlns:p14="http://schemas.microsoft.com/office/powerpoint/2010/main" val="3615807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111EAC0-2F98-3135-E466-4AAF73B24D78}"/>
            </a:ext>
          </a:extLst>
        </p:cNvPr>
        <p:cNvGrpSpPr/>
        <p:nvPr/>
      </p:nvGrpSpPr>
      <p:grpSpPr>
        <a:xfrm>
          <a:off x="0" y="0"/>
          <a:ext cx="0" cy="0"/>
          <a:chOff x="0" y="0"/>
          <a:chExt cx="0" cy="0"/>
        </a:xfrm>
      </p:grpSpPr>
      <p:pic>
        <p:nvPicPr>
          <p:cNvPr id="9" name="Picture 2" descr="http://www.marketwire.com/library/MwGo/2015/9/2/11G052724/Images/CPUC_transparent-149331919239.jpg">
            <a:hlinkClick r:id="rId3"/>
            <a:extLst>
              <a:ext uri="{FF2B5EF4-FFF2-40B4-BE49-F238E27FC236}">
                <a16:creationId xmlns:a16="http://schemas.microsoft.com/office/drawing/2014/main" id="{ADD4EC41-4391-41FC-FEC6-994E733D86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1884" y="5473085"/>
            <a:ext cx="1208675" cy="117919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a:extLst>
              <a:ext uri="{FF2B5EF4-FFF2-40B4-BE49-F238E27FC236}">
                <a16:creationId xmlns:a16="http://schemas.microsoft.com/office/drawing/2014/main" id="{69CBA09C-5B63-BD07-A409-79324A971025}"/>
              </a:ext>
            </a:extLst>
          </p:cNvPr>
          <p:cNvSpPr>
            <a:spLocks noGrp="1"/>
          </p:cNvSpPr>
          <p:nvPr>
            <p:ph type="sldNum" sz="quarter" idx="12"/>
          </p:nvPr>
        </p:nvSpPr>
        <p:spPr>
          <a:xfrm>
            <a:off x="8610600" y="6356350"/>
            <a:ext cx="2743200" cy="365125"/>
          </a:xfrm>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1E24B8F-813B-F000-1838-A6E3371925C9}"/>
              </a:ext>
            </a:extLst>
          </p:cNvPr>
          <p:cNvSpPr txBox="1"/>
          <p:nvPr/>
        </p:nvSpPr>
        <p:spPr>
          <a:xfrm>
            <a:off x="3892336" y="5785683"/>
            <a:ext cx="7090575" cy="553998"/>
          </a:xfrm>
          <a:prstGeom prst="rect">
            <a:avLst/>
          </a:prstGeom>
          <a:noFill/>
        </p:spPr>
        <p:txBody>
          <a:bodyPr wrap="square">
            <a:spAutoFit/>
          </a:bodyPr>
          <a:lstStyle/>
          <a:p>
            <a:r>
              <a:rPr lang="en-US" sz="1000"/>
              <a:t>Staff's statements during the presentation express Staff's views only, and do not necessarily represent the views of the CPUC, its commissioners, or the State of California.  Please follow CPUC rules adopted in Decision (D.) 25-11-003 for Broadband Adoption Account.</a:t>
            </a:r>
          </a:p>
        </p:txBody>
      </p:sp>
      <p:sp>
        <p:nvSpPr>
          <p:cNvPr id="2" name="TextBox 7">
            <a:extLst>
              <a:ext uri="{FF2B5EF4-FFF2-40B4-BE49-F238E27FC236}">
                <a16:creationId xmlns:a16="http://schemas.microsoft.com/office/drawing/2014/main" id="{F87B4A25-DC8B-9CB0-D427-EC0A58902024}"/>
              </a:ext>
            </a:extLst>
          </p:cNvPr>
          <p:cNvSpPr txBox="1"/>
          <p:nvPr/>
        </p:nvSpPr>
        <p:spPr>
          <a:xfrm>
            <a:off x="1171466" y="1251903"/>
            <a:ext cx="9711416" cy="35394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effectLst/>
                <a:uLnTx/>
                <a:uFillTx/>
                <a:latin typeface="Century Gothic" panose="020F0302020204030204"/>
                <a:ea typeface="+mn-ea"/>
                <a:cs typeface="+mn-cs"/>
              </a:rPr>
              <a:t>This presentation is specific to the new Adoption Account rules adopted in Decision (D.) 25-11-003 on November 20, 2025</a:t>
            </a:r>
            <a:r>
              <a:rPr lang="en-US" sz="2800">
                <a:latin typeface="Century Gothic" panose="020F0302020204030204"/>
              </a:rPr>
              <a:t>, and effective for the July 1, 2026, application 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srgbClr val="2A3C50"/>
              </a:solidFill>
              <a:effectLst/>
              <a:uLnTx/>
              <a:uFillTx/>
              <a:latin typeface="Century Gothic" panose="020F0302020204030204"/>
              <a:ea typeface="+mn-ea"/>
              <a:cs typeface="+mn-cs"/>
            </a:endParaRPr>
          </a:p>
          <a:p>
            <a:pPr lvl="0">
              <a:defRPr/>
            </a:pPr>
            <a:r>
              <a:rPr kumimoji="0" lang="en-US" sz="2800" i="0" u="none" strike="noStrike" kern="1200" cap="none" spc="0" normalizeH="0" baseline="0" noProof="0">
                <a:ln>
                  <a:noFill/>
                </a:ln>
                <a:solidFill>
                  <a:srgbClr val="2A3C50"/>
                </a:solidFill>
                <a:effectLst/>
                <a:uLnTx/>
                <a:uFillTx/>
                <a:latin typeface="Century Gothic" panose="020F0302020204030204"/>
                <a:ea typeface="+mn-ea"/>
                <a:cs typeface="+mn-cs"/>
              </a:rPr>
              <a:t>The</a:t>
            </a:r>
            <a:r>
              <a:rPr lang="en-US" sz="2800">
                <a:latin typeface="Century Gothic" panose="020F0302020204030204"/>
              </a:rPr>
              <a:t> Adoption Account </a:t>
            </a:r>
            <a:r>
              <a:rPr kumimoji="0" lang="en-US" sz="2800" i="0" u="none" strike="noStrike" kern="1200" cap="none" spc="0" normalizeH="0" baseline="0" noProof="0">
                <a:ln>
                  <a:noFill/>
                </a:ln>
                <a:solidFill>
                  <a:srgbClr val="2A3C50"/>
                </a:solidFill>
                <a:effectLst/>
                <a:uLnTx/>
                <a:uFillTx/>
                <a:latin typeface="Century Gothic" panose="020F0302020204030204"/>
                <a:ea typeface="+mn-ea"/>
                <a:cs typeface="+mn-cs"/>
              </a:rPr>
              <a:t>application forms have been modified consistent with the new rules and must be </a:t>
            </a:r>
            <a:r>
              <a:rPr lang="en-US" sz="2800">
                <a:solidFill>
                  <a:srgbClr val="2A3C50"/>
                </a:solidFill>
                <a:latin typeface="Century Gothic" panose="020F0302020204030204"/>
              </a:rPr>
              <a:t>completed and submitted when </a:t>
            </a:r>
            <a:r>
              <a:rPr kumimoji="0" lang="en-US" sz="2800" i="0" u="none" strike="noStrike" kern="1200" cap="none" spc="0" normalizeH="0" baseline="0" noProof="0">
                <a:ln>
                  <a:noFill/>
                </a:ln>
                <a:solidFill>
                  <a:srgbClr val="2A3C50"/>
                </a:solidFill>
                <a:effectLst/>
                <a:uLnTx/>
                <a:uFillTx/>
                <a:latin typeface="Century Gothic" panose="020F0302020204030204"/>
                <a:ea typeface="+mn-ea"/>
                <a:cs typeface="+mn-cs"/>
              </a:rPr>
              <a:t>applying for funding. </a:t>
            </a:r>
            <a:endParaRPr kumimoji="0" lang="en-US" sz="280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97481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C2584C-D74A-DB8D-C269-023D7E7A5DBF}"/>
              </a:ext>
            </a:extLst>
          </p:cNvPr>
          <p:cNvSpPr txBox="1"/>
          <p:nvPr/>
        </p:nvSpPr>
        <p:spPr>
          <a:xfrm>
            <a:off x="2217019" y="174724"/>
            <a:ext cx="7757962" cy="72997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latin typeface="Century Gothic" panose="020B0502020202020204" pitchFamily="34" charset="0"/>
                <a:ea typeface="+mj-ea"/>
                <a:cs typeface="+mj-cs"/>
              </a:rPr>
              <a:t>Completing the Application Form – Sample</a:t>
            </a:r>
          </a:p>
        </p:txBody>
      </p:sp>
      <p:pic>
        <p:nvPicPr>
          <p:cNvPr id="4" name="Picture 2" descr="http://www.marketwire.com/library/MwGo/2015/9/2/11G052724/Images/CPUC_transparent-149331919239.jpg">
            <a:hlinkClick r:id="rId2"/>
            <a:extLst>
              <a:ext uri="{FF2B5EF4-FFF2-40B4-BE49-F238E27FC236}">
                <a16:creationId xmlns:a16="http://schemas.microsoft.com/office/drawing/2014/main" id="{6F055C23-0D46-7CCF-86A9-29FACAE4D5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1884" y="5473085"/>
            <a:ext cx="1208675" cy="117919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E1D87B0-1D55-B30B-676E-E9A9D938465D}"/>
              </a:ext>
            </a:extLst>
          </p:cNvPr>
          <p:cNvSpPr txBox="1"/>
          <p:nvPr/>
        </p:nvSpPr>
        <p:spPr>
          <a:xfrm>
            <a:off x="492415" y="4465330"/>
            <a:ext cx="10680409" cy="1384995"/>
          </a:xfrm>
          <a:prstGeom prst="rect">
            <a:avLst/>
          </a:prstGeom>
          <a:noFill/>
        </p:spPr>
        <p:txBody>
          <a:bodyPr wrap="square" rtlCol="0">
            <a:spAutoFit/>
          </a:bodyPr>
          <a:lstStyle/>
          <a:p>
            <a:r>
              <a:rPr lang="en-US" sz="1400">
                <a:latin typeface="Century Gothic" panose="020B0502020202020204" pitchFamily="34" charset="0"/>
              </a:rPr>
              <a:t>The project description should provide a short summary of the project and the issues that the project is proposed to address and how the project will address those issues (1,000 characters or less).  </a:t>
            </a:r>
          </a:p>
          <a:p>
            <a:endParaRPr lang="en-US" sz="1400">
              <a:latin typeface="Century Gothic" panose="020B0502020202020204" pitchFamily="34" charset="0"/>
            </a:endParaRPr>
          </a:p>
          <a:p>
            <a:r>
              <a:rPr lang="en-US" sz="1400">
                <a:latin typeface="Century Gothic" panose="020B0502020202020204" pitchFamily="34" charset="0"/>
              </a:rPr>
              <a:t>The preference checklist lists various issues that impact broadband adoption in communities.  Identify whether it meets the described preference and provide supporting attestations and/or evidence in support of the assertion that your project meets the preference checklist selection.  </a:t>
            </a:r>
          </a:p>
        </p:txBody>
      </p:sp>
      <p:pic>
        <p:nvPicPr>
          <p:cNvPr id="5" name="Picture 4" descr="Table&#10;&#10;AI-generated content may be incorrect.">
            <a:extLst>
              <a:ext uri="{FF2B5EF4-FFF2-40B4-BE49-F238E27FC236}">
                <a16:creationId xmlns:a16="http://schemas.microsoft.com/office/drawing/2014/main" id="{E7274C64-7EF9-1BC6-C327-CF31C1C7ACC9}"/>
              </a:ext>
            </a:extLst>
          </p:cNvPr>
          <p:cNvPicPr>
            <a:picLocks noChangeAspect="1"/>
          </p:cNvPicPr>
          <p:nvPr/>
        </p:nvPicPr>
        <p:blipFill>
          <a:blip r:embed="rId4"/>
          <a:stretch>
            <a:fillRect/>
          </a:stretch>
        </p:blipFill>
        <p:spPr>
          <a:xfrm>
            <a:off x="568219" y="976678"/>
            <a:ext cx="9320068" cy="3238781"/>
          </a:xfrm>
          <a:prstGeom prst="rect">
            <a:avLst/>
          </a:prstGeom>
        </p:spPr>
      </p:pic>
      <p:sp>
        <p:nvSpPr>
          <p:cNvPr id="6" name="TextBox 5">
            <a:extLst>
              <a:ext uri="{FF2B5EF4-FFF2-40B4-BE49-F238E27FC236}">
                <a16:creationId xmlns:a16="http://schemas.microsoft.com/office/drawing/2014/main" id="{199A9363-B18F-8453-F7B9-F00B03CFAD8A}"/>
              </a:ext>
            </a:extLst>
          </p:cNvPr>
          <p:cNvSpPr txBox="1"/>
          <p:nvPr/>
        </p:nvSpPr>
        <p:spPr>
          <a:xfrm>
            <a:off x="2379890" y="6167399"/>
            <a:ext cx="6754277" cy="369332"/>
          </a:xfrm>
          <a:prstGeom prst="rect">
            <a:avLst/>
          </a:prstGeom>
          <a:noFill/>
        </p:spPr>
        <p:txBody>
          <a:bodyPr wrap="square">
            <a:spAutoFit/>
          </a:bodyPr>
          <a:lstStyle/>
          <a:p>
            <a:r>
              <a:rPr lang="en-US" b="1">
                <a:solidFill>
                  <a:srgbClr val="FF0000"/>
                </a:solidFill>
                <a:latin typeface="Century Gothic" panose="020B0502020202020204" pitchFamily="34" charset="0"/>
              </a:rPr>
              <a:t>MODIFIED APPLICATION FORMS WILL NOT BE CONSIDERED</a:t>
            </a:r>
          </a:p>
        </p:txBody>
      </p:sp>
    </p:spTree>
    <p:extLst>
      <p:ext uri="{BB962C8B-B14F-4D97-AF65-F5344CB8AC3E}">
        <p14:creationId xmlns:p14="http://schemas.microsoft.com/office/powerpoint/2010/main" val="3577909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C2584C-D74A-DB8D-C269-023D7E7A5DBF}"/>
              </a:ext>
            </a:extLst>
          </p:cNvPr>
          <p:cNvSpPr txBox="1"/>
          <p:nvPr/>
        </p:nvSpPr>
        <p:spPr>
          <a:xfrm>
            <a:off x="2248284" y="354558"/>
            <a:ext cx="7695432" cy="44688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2800" b="1">
                <a:latin typeface="Century Gothic" panose="020B0502020202020204" pitchFamily="34" charset="0"/>
                <a:ea typeface="+mj-ea"/>
                <a:cs typeface="+mj-cs"/>
              </a:rPr>
              <a:t>Completing the Application Form – Sample</a:t>
            </a:r>
          </a:p>
        </p:txBody>
      </p:sp>
      <p:pic>
        <p:nvPicPr>
          <p:cNvPr id="4" name="Picture 2" descr="http://www.marketwire.com/library/MwGo/2015/9/2/11G052724/Images/CPUC_transparent-149331919239.jpg">
            <a:hlinkClick r:id="rId2"/>
            <a:extLst>
              <a:ext uri="{FF2B5EF4-FFF2-40B4-BE49-F238E27FC236}">
                <a16:creationId xmlns:a16="http://schemas.microsoft.com/office/drawing/2014/main" id="{6F055C23-0D46-7CCF-86A9-29FACAE4D5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1884" y="5473085"/>
            <a:ext cx="1208675" cy="117919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E1D87B0-1D55-B30B-676E-E9A9D938465D}"/>
              </a:ext>
            </a:extLst>
          </p:cNvPr>
          <p:cNvSpPr txBox="1"/>
          <p:nvPr/>
        </p:nvSpPr>
        <p:spPr>
          <a:xfrm>
            <a:off x="492415" y="4002750"/>
            <a:ext cx="10680409" cy="2462213"/>
          </a:xfrm>
          <a:prstGeom prst="rect">
            <a:avLst/>
          </a:prstGeom>
          <a:noFill/>
        </p:spPr>
        <p:txBody>
          <a:bodyPr wrap="square" rtlCol="0">
            <a:spAutoFit/>
          </a:bodyPr>
          <a:lstStyle/>
          <a:p>
            <a:r>
              <a:rPr lang="en-US" sz="1400">
                <a:latin typeface="Century Gothic" panose="020B0502020202020204" pitchFamily="34" charset="0"/>
              </a:rPr>
              <a:t>Note that projects are funded through two categories:</a:t>
            </a:r>
          </a:p>
          <a:p>
            <a:pPr marL="285750" indent="-285750">
              <a:buFont typeface="Arial" panose="020B0604020202020204" pitchFamily="34" charset="0"/>
              <a:buChar char="•"/>
            </a:pPr>
            <a:r>
              <a:rPr lang="en-US" sz="1400">
                <a:latin typeface="Century Gothic" panose="020B0502020202020204" pitchFamily="34" charset="0"/>
              </a:rPr>
              <a:t>Computing devices and hot spots</a:t>
            </a:r>
          </a:p>
          <a:p>
            <a:pPr marL="285750" indent="-285750">
              <a:buFont typeface="Arial" panose="020B0604020202020204" pitchFamily="34" charset="0"/>
              <a:buChar char="•"/>
            </a:pPr>
            <a:r>
              <a:rPr lang="en-US" sz="1400">
                <a:latin typeface="Century Gothic" panose="020B0502020202020204" pitchFamily="34" charset="0"/>
              </a:rPr>
              <a:t>Program implementation costs</a:t>
            </a:r>
          </a:p>
          <a:p>
            <a:r>
              <a:rPr lang="en-US" sz="1400" u="sng">
                <a:latin typeface="Century Gothic" panose="020B0502020202020204" pitchFamily="34" charset="0"/>
              </a:rPr>
              <a:t>Please note that you need to account for </a:t>
            </a:r>
            <a:r>
              <a:rPr lang="en-US" sz="1400" b="1" u="sng">
                <a:latin typeface="Century Gothic" panose="020B0502020202020204" pitchFamily="34" charset="0"/>
              </a:rPr>
              <a:t>matching funding</a:t>
            </a:r>
            <a:r>
              <a:rPr lang="en-US" sz="1400" u="sng">
                <a:latin typeface="Century Gothic" panose="020B0502020202020204" pitchFamily="34" charset="0"/>
              </a:rPr>
              <a:t>.</a:t>
            </a:r>
          </a:p>
          <a:p>
            <a:r>
              <a:rPr lang="en-US" sz="1400">
                <a:latin typeface="Century Gothic" panose="020B0502020202020204" pitchFamily="34" charset="0"/>
              </a:rPr>
              <a:t>Specific to computing devices and hot spots:</a:t>
            </a:r>
          </a:p>
          <a:p>
            <a:pPr marL="285750" indent="-285750">
              <a:buFont typeface="Arial" panose="020B0604020202020204" pitchFamily="34" charset="0"/>
              <a:buChar char="•"/>
            </a:pPr>
            <a:r>
              <a:rPr lang="en-US" sz="1400">
                <a:latin typeface="Century Gothic" panose="020B0502020202020204" pitchFamily="34" charset="0"/>
              </a:rPr>
              <a:t>Take-home computers can only be funded for digital literacy projects.  </a:t>
            </a:r>
          </a:p>
          <a:p>
            <a:pPr marL="285750" indent="-285750">
              <a:buFont typeface="Arial" panose="020B0604020202020204" pitchFamily="34" charset="0"/>
              <a:buChar char="•"/>
            </a:pPr>
            <a:r>
              <a:rPr lang="en-US" sz="1400">
                <a:latin typeface="Century Gothic" panose="020B0502020202020204" pitchFamily="34" charset="0"/>
              </a:rPr>
              <a:t>In-classroom (or in office) computers can be funded through both digital literacy or broadband access projects (including call center projects).</a:t>
            </a:r>
          </a:p>
          <a:p>
            <a:pPr marL="285750" indent="-285750">
              <a:buFont typeface="Arial" panose="020B0604020202020204" pitchFamily="34" charset="0"/>
              <a:buChar char="•"/>
            </a:pPr>
            <a:r>
              <a:rPr lang="en-US" sz="1400">
                <a:latin typeface="Century Gothic" panose="020B0502020202020204" pitchFamily="34" charset="0"/>
              </a:rPr>
              <a:t>Hot spot devices are only funded to provide access when there is no existing in-building network that participants</a:t>
            </a:r>
          </a:p>
          <a:p>
            <a:r>
              <a:rPr lang="en-US" sz="1400">
                <a:latin typeface="Century Gothic" panose="020B0502020202020204" pitchFamily="34" charset="0"/>
              </a:rPr>
              <a:t>      can connect to.</a:t>
            </a:r>
          </a:p>
          <a:p>
            <a:endParaRPr lang="en-US" sz="1400">
              <a:latin typeface="Century Gothic" panose="020B0502020202020204" pitchFamily="34" charset="0"/>
            </a:endParaRPr>
          </a:p>
        </p:txBody>
      </p:sp>
      <p:pic>
        <p:nvPicPr>
          <p:cNvPr id="5" name="Picture 4">
            <a:extLst>
              <a:ext uri="{FF2B5EF4-FFF2-40B4-BE49-F238E27FC236}">
                <a16:creationId xmlns:a16="http://schemas.microsoft.com/office/drawing/2014/main" id="{F10E7CCF-9538-E52E-4B06-F1DD9B9383CE}"/>
              </a:ext>
            </a:extLst>
          </p:cNvPr>
          <p:cNvPicPr>
            <a:picLocks noChangeAspect="1"/>
          </p:cNvPicPr>
          <p:nvPr/>
        </p:nvPicPr>
        <p:blipFill rotWithShape="1">
          <a:blip r:embed="rId4"/>
          <a:srcRect b="2307"/>
          <a:stretch/>
        </p:blipFill>
        <p:spPr>
          <a:xfrm>
            <a:off x="492415" y="801447"/>
            <a:ext cx="10945753" cy="3145591"/>
          </a:xfrm>
          <a:prstGeom prst="rect">
            <a:avLst/>
          </a:prstGeom>
        </p:spPr>
      </p:pic>
      <p:sp>
        <p:nvSpPr>
          <p:cNvPr id="3" name="TextBox 2">
            <a:extLst>
              <a:ext uri="{FF2B5EF4-FFF2-40B4-BE49-F238E27FC236}">
                <a16:creationId xmlns:a16="http://schemas.microsoft.com/office/drawing/2014/main" id="{F807928C-D469-9F5A-A46E-7A4F12F6D9E6}"/>
              </a:ext>
            </a:extLst>
          </p:cNvPr>
          <p:cNvSpPr txBox="1"/>
          <p:nvPr/>
        </p:nvSpPr>
        <p:spPr>
          <a:xfrm>
            <a:off x="2379891" y="6167399"/>
            <a:ext cx="6498638" cy="369332"/>
          </a:xfrm>
          <a:prstGeom prst="rect">
            <a:avLst/>
          </a:prstGeom>
          <a:noFill/>
        </p:spPr>
        <p:txBody>
          <a:bodyPr wrap="square">
            <a:spAutoFit/>
          </a:bodyPr>
          <a:lstStyle/>
          <a:p>
            <a:r>
              <a:rPr lang="en-US" b="1">
                <a:solidFill>
                  <a:srgbClr val="FF0000"/>
                </a:solidFill>
                <a:latin typeface="Century Gothic" panose="020B0502020202020204" pitchFamily="34" charset="0"/>
              </a:rPr>
              <a:t>MODIFIED APPLICATION FORMS WILL NOT BE CONSIDERED</a:t>
            </a:r>
          </a:p>
        </p:txBody>
      </p:sp>
    </p:spTree>
    <p:extLst>
      <p:ext uri="{BB962C8B-B14F-4D97-AF65-F5344CB8AC3E}">
        <p14:creationId xmlns:p14="http://schemas.microsoft.com/office/powerpoint/2010/main" val="3040977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C2584C-D74A-DB8D-C269-023D7E7A5DBF}"/>
              </a:ext>
            </a:extLst>
          </p:cNvPr>
          <p:cNvSpPr txBox="1"/>
          <p:nvPr/>
        </p:nvSpPr>
        <p:spPr>
          <a:xfrm>
            <a:off x="2261829" y="284420"/>
            <a:ext cx="7668339" cy="72997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2800" b="1">
                <a:latin typeface="Century Gothic" panose="020B0502020202020204" pitchFamily="34" charset="0"/>
                <a:ea typeface="+mj-ea"/>
                <a:cs typeface="+mj-cs"/>
              </a:rPr>
              <a:t>Completing the Application Form – Sample</a:t>
            </a:r>
          </a:p>
        </p:txBody>
      </p:sp>
      <p:pic>
        <p:nvPicPr>
          <p:cNvPr id="4" name="Picture 2" descr="http://www.marketwire.com/library/MwGo/2015/9/2/11G052724/Images/CPUC_transparent-149331919239.jpg">
            <a:hlinkClick r:id="rId2"/>
            <a:extLst>
              <a:ext uri="{FF2B5EF4-FFF2-40B4-BE49-F238E27FC236}">
                <a16:creationId xmlns:a16="http://schemas.microsoft.com/office/drawing/2014/main" id="{6F055C23-0D46-7CCF-86A9-29FACAE4D5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1884" y="5473085"/>
            <a:ext cx="1208675" cy="11791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EA90EB9-D5CF-09B5-8BE1-69BF585967FF}"/>
              </a:ext>
            </a:extLst>
          </p:cNvPr>
          <p:cNvSpPr txBox="1"/>
          <p:nvPr/>
        </p:nvSpPr>
        <p:spPr>
          <a:xfrm>
            <a:off x="755795" y="1216759"/>
            <a:ext cx="10680409" cy="4524315"/>
          </a:xfrm>
          <a:prstGeom prst="rect">
            <a:avLst/>
          </a:prstGeom>
          <a:noFill/>
        </p:spPr>
        <p:txBody>
          <a:bodyPr wrap="square" rtlCol="0">
            <a:spAutoFit/>
          </a:bodyPr>
          <a:lstStyle/>
          <a:p>
            <a:r>
              <a:rPr lang="en-US">
                <a:latin typeface="Century Gothic" panose="020B0502020202020204" pitchFamily="34" charset="0"/>
              </a:rPr>
              <a:t>Projects can be approved by staff by ministerial review or by the full Commission via Resolution. Please refer to the </a:t>
            </a:r>
            <a:r>
              <a:rPr lang="en-US">
                <a:latin typeface="Century Gothic" panose="020B0502020202020204" pitchFamily="34" charset="0"/>
                <a:ea typeface="+mj-ea"/>
                <a:cs typeface="+mj-cs"/>
                <a:hlinkClick r:id="rId4"/>
              </a:rPr>
              <a:t>Adoption Account Guidelines</a:t>
            </a:r>
            <a:r>
              <a:rPr lang="en-US" u="none" strike="noStrike">
                <a:latin typeface="Century Gothic" panose="020B0502020202020204" pitchFamily="34" charset="0"/>
                <a:ea typeface="+mj-ea"/>
                <a:cs typeface="+mj-cs"/>
                <a:hlinkClick r:id="rId4"/>
              </a:rPr>
              <a:t> </a:t>
            </a:r>
            <a:r>
              <a:rPr lang="en-US" u="none" strike="noStrike">
                <a:latin typeface="Century Gothic" panose="020B0502020202020204" pitchFamily="34" charset="0"/>
                <a:ea typeface="+mj-ea"/>
                <a:cs typeface="+mj-cs"/>
              </a:rPr>
              <a:t>for details.  </a:t>
            </a:r>
          </a:p>
          <a:p>
            <a:endParaRPr lang="en-US">
              <a:latin typeface="Century Gothic" panose="020B0502020202020204" pitchFamily="34" charset="0"/>
              <a:ea typeface="+mj-ea"/>
              <a:cs typeface="+mj-cs"/>
            </a:endParaRPr>
          </a:p>
          <a:p>
            <a:r>
              <a:rPr lang="en-US">
                <a:latin typeface="Century Gothic" panose="020B0502020202020204" pitchFamily="34" charset="0"/>
                <a:ea typeface="+mj-ea"/>
                <a:cs typeface="+mj-cs"/>
              </a:rPr>
              <a:t>The budget sheet in the application automatically calculates the per participant cost, the percentage of the grant for administrative costs and the total match.  Please note the following:</a:t>
            </a:r>
          </a:p>
          <a:p>
            <a:pPr marL="285750" indent="-285750">
              <a:buFont typeface="Arial" panose="020B0604020202020204" pitchFamily="34" charset="0"/>
              <a:buChar char="•"/>
            </a:pPr>
            <a:r>
              <a:rPr lang="en-US">
                <a:latin typeface="Century Gothic" panose="020B0502020202020204" pitchFamily="34" charset="0"/>
                <a:ea typeface="+mj-ea"/>
                <a:cs typeface="+mj-cs"/>
              </a:rPr>
              <a:t>To be approved by ministerial review – </a:t>
            </a:r>
          </a:p>
          <a:p>
            <a:pPr marL="742950" lvl="1" indent="-285750">
              <a:buFont typeface="Arial" panose="020B0604020202020204" pitchFamily="34" charset="0"/>
              <a:buChar char="•"/>
            </a:pPr>
            <a:r>
              <a:rPr lang="en-US">
                <a:latin typeface="Century Gothic" panose="020B0502020202020204" pitchFamily="34" charset="0"/>
                <a:ea typeface="+mj-ea"/>
                <a:cs typeface="+mj-cs"/>
              </a:rPr>
              <a:t>the highest amount that can be approved, per participant, specific to program implementation (not inclusive of computing devices and hot spots) is:</a:t>
            </a:r>
          </a:p>
          <a:p>
            <a:pPr marL="1200150" lvl="2" indent="-285750">
              <a:buFont typeface="Arial" panose="020B0604020202020204" pitchFamily="34" charset="0"/>
              <a:buChar char="•"/>
            </a:pPr>
            <a:r>
              <a:rPr lang="en-US">
                <a:latin typeface="Century Gothic" panose="020B0502020202020204" pitchFamily="34" charset="0"/>
                <a:ea typeface="+mj-ea"/>
                <a:cs typeface="+mj-cs"/>
              </a:rPr>
              <a:t>$477 per participant for digital literacy projects</a:t>
            </a:r>
          </a:p>
          <a:p>
            <a:pPr marL="1200150" lvl="2" indent="-285750">
              <a:buFont typeface="Arial" panose="020B0604020202020204" pitchFamily="34" charset="0"/>
              <a:buChar char="•"/>
            </a:pPr>
            <a:r>
              <a:rPr lang="en-US">
                <a:latin typeface="Century Gothic" panose="020B0502020202020204" pitchFamily="34" charset="0"/>
                <a:ea typeface="+mj-ea"/>
                <a:cs typeface="+mj-cs"/>
              </a:rPr>
              <a:t>$42 per participant provided access for broadband access projects</a:t>
            </a:r>
          </a:p>
          <a:p>
            <a:pPr marL="1200150" lvl="2" indent="-285750">
              <a:buFont typeface="Arial" panose="020B0604020202020204" pitchFamily="34" charset="0"/>
              <a:buChar char="•"/>
            </a:pPr>
            <a:r>
              <a:rPr lang="en-US">
                <a:latin typeface="Century Gothic" panose="020B0502020202020204" pitchFamily="34" charset="0"/>
                <a:ea typeface="+mj-ea"/>
                <a:cs typeface="+mj-cs"/>
              </a:rPr>
              <a:t>$205 per subscription obtained for call center projects</a:t>
            </a:r>
          </a:p>
          <a:p>
            <a:endParaRPr lang="en-US">
              <a:latin typeface="Century Gothic" panose="020B0502020202020204" pitchFamily="34" charset="0"/>
              <a:ea typeface="+mj-ea"/>
              <a:cs typeface="+mj-cs"/>
            </a:endParaRPr>
          </a:p>
          <a:p>
            <a:r>
              <a:rPr lang="en-US">
                <a:latin typeface="Century Gothic" panose="020B0502020202020204" pitchFamily="34" charset="0"/>
                <a:ea typeface="+mj-ea"/>
                <a:cs typeface="+mj-cs"/>
              </a:rPr>
              <a:t>For all projects, administrative costs cannot exceed 15% of the proposed budget for program implementation. At least 15% of the provided grant amount must be funded by other sources and provided as a match. </a:t>
            </a:r>
            <a:endParaRPr lang="en-US" sz="1400">
              <a:latin typeface="Century Gothic" panose="020B0502020202020204" pitchFamily="34" charset="0"/>
            </a:endParaRPr>
          </a:p>
        </p:txBody>
      </p:sp>
      <p:sp>
        <p:nvSpPr>
          <p:cNvPr id="3" name="TextBox 2">
            <a:extLst>
              <a:ext uri="{FF2B5EF4-FFF2-40B4-BE49-F238E27FC236}">
                <a16:creationId xmlns:a16="http://schemas.microsoft.com/office/drawing/2014/main" id="{54BB9E43-C631-A769-7C08-C591C1BA4B66}"/>
              </a:ext>
            </a:extLst>
          </p:cNvPr>
          <p:cNvSpPr txBox="1"/>
          <p:nvPr/>
        </p:nvSpPr>
        <p:spPr>
          <a:xfrm>
            <a:off x="2379890" y="6167399"/>
            <a:ext cx="6547799" cy="369332"/>
          </a:xfrm>
          <a:prstGeom prst="rect">
            <a:avLst/>
          </a:prstGeom>
          <a:noFill/>
        </p:spPr>
        <p:txBody>
          <a:bodyPr wrap="square">
            <a:spAutoFit/>
          </a:bodyPr>
          <a:lstStyle/>
          <a:p>
            <a:r>
              <a:rPr lang="en-US" b="1">
                <a:solidFill>
                  <a:srgbClr val="FF0000"/>
                </a:solidFill>
                <a:latin typeface="Century Gothic" panose="020B0502020202020204" pitchFamily="34" charset="0"/>
              </a:rPr>
              <a:t>MODIFIED APPLICATION FORMS WILL NOT BE CONSIDERED</a:t>
            </a:r>
          </a:p>
        </p:txBody>
      </p:sp>
    </p:spTree>
    <p:extLst>
      <p:ext uri="{BB962C8B-B14F-4D97-AF65-F5344CB8AC3E}">
        <p14:creationId xmlns:p14="http://schemas.microsoft.com/office/powerpoint/2010/main" val="2557782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able&#10;&#10;AI-generated content may be incorrect.">
            <a:extLst>
              <a:ext uri="{FF2B5EF4-FFF2-40B4-BE49-F238E27FC236}">
                <a16:creationId xmlns:a16="http://schemas.microsoft.com/office/drawing/2014/main" id="{A23D2B9A-963A-A03C-F33D-656916E67B7D}"/>
              </a:ext>
            </a:extLst>
          </p:cNvPr>
          <p:cNvPicPr>
            <a:picLocks noChangeAspect="1"/>
          </p:cNvPicPr>
          <p:nvPr/>
        </p:nvPicPr>
        <p:blipFill>
          <a:blip r:embed="rId2"/>
          <a:stretch>
            <a:fillRect/>
          </a:stretch>
        </p:blipFill>
        <p:spPr>
          <a:xfrm>
            <a:off x="560931" y="586050"/>
            <a:ext cx="9182896" cy="4785775"/>
          </a:xfrm>
          <a:prstGeom prst="rect">
            <a:avLst/>
          </a:prstGeom>
        </p:spPr>
      </p:pic>
      <p:sp>
        <p:nvSpPr>
          <p:cNvPr id="2" name="TextBox 1">
            <a:extLst>
              <a:ext uri="{FF2B5EF4-FFF2-40B4-BE49-F238E27FC236}">
                <a16:creationId xmlns:a16="http://schemas.microsoft.com/office/drawing/2014/main" id="{A6C2584C-D74A-DB8D-C269-023D7E7A5DBF}"/>
              </a:ext>
            </a:extLst>
          </p:cNvPr>
          <p:cNvSpPr txBox="1"/>
          <p:nvPr/>
        </p:nvSpPr>
        <p:spPr>
          <a:xfrm>
            <a:off x="2961575" y="162645"/>
            <a:ext cx="6803805" cy="44170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b="1">
                <a:latin typeface="Century Gothic" panose="020B0502020202020204" pitchFamily="34" charset="0"/>
                <a:ea typeface="+mj-ea"/>
                <a:cs typeface="+mj-cs"/>
              </a:rPr>
              <a:t>Completing the Application Form – Sample</a:t>
            </a:r>
          </a:p>
        </p:txBody>
      </p:sp>
      <p:pic>
        <p:nvPicPr>
          <p:cNvPr id="4" name="Picture 2" descr="http://www.marketwire.com/library/MwGo/2015/9/2/11G052724/Images/CPUC_transparent-149331919239.jpg">
            <a:hlinkClick r:id="rId3"/>
            <a:extLst>
              <a:ext uri="{FF2B5EF4-FFF2-40B4-BE49-F238E27FC236}">
                <a16:creationId xmlns:a16="http://schemas.microsoft.com/office/drawing/2014/main" id="{6F055C23-0D46-7CCF-86A9-29FACAE4D5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1884" y="5473085"/>
            <a:ext cx="1208675" cy="117919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E1D87B0-1D55-B30B-676E-E9A9D938465D}"/>
              </a:ext>
            </a:extLst>
          </p:cNvPr>
          <p:cNvSpPr txBox="1"/>
          <p:nvPr/>
        </p:nvSpPr>
        <p:spPr>
          <a:xfrm>
            <a:off x="661124" y="5432084"/>
            <a:ext cx="9867794" cy="738664"/>
          </a:xfrm>
          <a:prstGeom prst="rect">
            <a:avLst/>
          </a:prstGeom>
          <a:noFill/>
        </p:spPr>
        <p:txBody>
          <a:bodyPr wrap="square" rtlCol="0">
            <a:spAutoFit/>
          </a:bodyPr>
          <a:lstStyle/>
          <a:p>
            <a:r>
              <a:rPr lang="en-US" sz="1400">
                <a:latin typeface="Century Gothic" panose="020B0502020202020204" pitchFamily="34" charset="0"/>
              </a:rPr>
              <a:t>Required percentages for administrative costs and matching funds are automatically calculated in the application form.  The benchmark amount per participant is also calculated.  Please adjust your budget to meet program benchmarks.  </a:t>
            </a:r>
          </a:p>
        </p:txBody>
      </p:sp>
      <p:sp>
        <p:nvSpPr>
          <p:cNvPr id="8" name="Rectangle 7">
            <a:extLst>
              <a:ext uri="{FF2B5EF4-FFF2-40B4-BE49-F238E27FC236}">
                <a16:creationId xmlns:a16="http://schemas.microsoft.com/office/drawing/2014/main" id="{F114EF54-D643-D10F-2DD8-82ED63A9A537}"/>
              </a:ext>
            </a:extLst>
          </p:cNvPr>
          <p:cNvSpPr/>
          <p:nvPr/>
        </p:nvSpPr>
        <p:spPr>
          <a:xfrm>
            <a:off x="8668138" y="634480"/>
            <a:ext cx="1162977" cy="19501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E30C67-0604-8075-303B-CA9CD4ABECFB}"/>
              </a:ext>
            </a:extLst>
          </p:cNvPr>
          <p:cNvSpPr/>
          <p:nvPr/>
        </p:nvSpPr>
        <p:spPr>
          <a:xfrm>
            <a:off x="3206016" y="3537974"/>
            <a:ext cx="3157462" cy="183385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D756C-E1A8-76C4-044A-E0A2C4ECF6A8}"/>
              </a:ext>
            </a:extLst>
          </p:cNvPr>
          <p:cNvSpPr/>
          <p:nvPr/>
        </p:nvSpPr>
        <p:spPr>
          <a:xfrm>
            <a:off x="8668139" y="3506680"/>
            <a:ext cx="1162976" cy="79215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BF9440D-BF2F-31DD-95B2-D8A73682DFED}"/>
              </a:ext>
            </a:extLst>
          </p:cNvPr>
          <p:cNvSpPr txBox="1"/>
          <p:nvPr/>
        </p:nvSpPr>
        <p:spPr>
          <a:xfrm>
            <a:off x="1976284" y="6167399"/>
            <a:ext cx="6501161" cy="369332"/>
          </a:xfrm>
          <a:prstGeom prst="rect">
            <a:avLst/>
          </a:prstGeom>
          <a:noFill/>
        </p:spPr>
        <p:txBody>
          <a:bodyPr wrap="square">
            <a:spAutoFit/>
          </a:bodyPr>
          <a:lstStyle/>
          <a:p>
            <a:r>
              <a:rPr lang="en-US" b="1">
                <a:solidFill>
                  <a:srgbClr val="FF0000"/>
                </a:solidFill>
                <a:latin typeface="Century Gothic" panose="020B0502020202020204" pitchFamily="34" charset="0"/>
              </a:rPr>
              <a:t>MODIFIED APPLICATION FORMS WILL NOT BE CONSIDERED</a:t>
            </a:r>
          </a:p>
        </p:txBody>
      </p:sp>
    </p:spTree>
    <p:extLst>
      <p:ext uri="{BB962C8B-B14F-4D97-AF65-F5344CB8AC3E}">
        <p14:creationId xmlns:p14="http://schemas.microsoft.com/office/powerpoint/2010/main" val="1485888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C2584C-D74A-DB8D-C269-023D7E7A5DBF}"/>
              </a:ext>
            </a:extLst>
          </p:cNvPr>
          <p:cNvSpPr txBox="1"/>
          <p:nvPr/>
        </p:nvSpPr>
        <p:spPr>
          <a:xfrm>
            <a:off x="2998276" y="184983"/>
            <a:ext cx="6147822" cy="72997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latin typeface="Century Gothic" panose="020B0502020202020204" pitchFamily="34" charset="0"/>
                <a:ea typeface="+mj-ea"/>
                <a:cs typeface="+mj-cs"/>
              </a:rPr>
              <a:t>Completing the Project Workplans</a:t>
            </a:r>
          </a:p>
        </p:txBody>
      </p:sp>
      <p:sp>
        <p:nvSpPr>
          <p:cNvPr id="3" name="TextBox 2">
            <a:extLst>
              <a:ext uri="{FF2B5EF4-FFF2-40B4-BE49-F238E27FC236}">
                <a16:creationId xmlns:a16="http://schemas.microsoft.com/office/drawing/2014/main" id="{1727ACB4-6F82-24D3-5F91-55D174E4D468}"/>
              </a:ext>
            </a:extLst>
          </p:cNvPr>
          <p:cNvSpPr txBox="1"/>
          <p:nvPr/>
        </p:nvSpPr>
        <p:spPr>
          <a:xfrm>
            <a:off x="561975" y="1238250"/>
            <a:ext cx="11058525" cy="1920782"/>
          </a:xfrm>
          <a:prstGeom prst="rect">
            <a:avLst/>
          </a:prstGeom>
          <a:noFill/>
        </p:spPr>
        <p:txBody>
          <a:bodyPr wrap="square" rtlCol="0">
            <a:spAutoFit/>
          </a:bodyPr>
          <a:lstStyle/>
          <a:p>
            <a:pPr marL="457200" marR="0">
              <a:lnSpc>
                <a:spcPct val="115000"/>
              </a:lnSpc>
              <a:spcBef>
                <a:spcPts val="0"/>
              </a:spcBef>
              <a:spcAft>
                <a:spcPts val="1000"/>
              </a:spcAft>
            </a:pPr>
            <a:r>
              <a:rPr lang="en-US" sz="1800">
                <a:effectLst/>
                <a:latin typeface="Century Gothic" panose="020B0502020202020204" pitchFamily="34" charset="0"/>
                <a:ea typeface="Calibri" panose="020F0502020204030204" pitchFamily="34" charset="0"/>
                <a:cs typeface="Times New Roman" panose="02020603050405020304" pitchFamily="18" charset="0"/>
              </a:rPr>
              <a:t>Please complete the project workplans; if the workplan is the same for more than one project, then only one workplan is required (please note which projects the workplan refers to – if for all projects submitted, please note):</a:t>
            </a:r>
          </a:p>
          <a:p>
            <a:pPr marL="457200" marR="0">
              <a:lnSpc>
                <a:spcPct val="115000"/>
              </a:lnSpc>
              <a:spcBef>
                <a:spcPts val="0"/>
              </a:spcBef>
              <a:spcAft>
                <a:spcPts val="1000"/>
              </a:spcAft>
            </a:pPr>
            <a:r>
              <a:rPr lang="en-US" sz="1800" u="none" strike="noStrike">
                <a:solidFill>
                  <a:srgbClr val="3366CC"/>
                </a:solidFill>
                <a:effectLst/>
                <a:latin typeface="Century Gothic" panose="020B0502020202020204" pitchFamily="34" charset="0"/>
                <a:ea typeface="Calibri" panose="020F0502020204030204" pitchFamily="34" charset="0"/>
                <a:cs typeface="Times New Roman" panose="02020603050405020304" pitchFamily="18" charset="0"/>
                <a:hlinkClick r:id="rId2"/>
              </a:rPr>
              <a:t>Ramp up workplan (if applicable)</a:t>
            </a:r>
            <a:endParaRPr lang="en-US" sz="1800">
              <a:effectLst/>
              <a:latin typeface="Century Gothic" panose="020B050202020202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1000"/>
              </a:spcAft>
            </a:pPr>
            <a:r>
              <a:rPr lang="en-US" sz="1800" u="none" strike="noStrike">
                <a:solidFill>
                  <a:srgbClr val="3366CC"/>
                </a:solidFill>
                <a:effectLst/>
                <a:latin typeface="Century Gothic" panose="020B0502020202020204" pitchFamily="34" charset="0"/>
                <a:ea typeface="Calibri" panose="020F0502020204030204" pitchFamily="34" charset="0"/>
                <a:cs typeface="Times New Roman" panose="02020603050405020304" pitchFamily="18" charset="0"/>
                <a:hlinkClick r:id="rId3"/>
              </a:rPr>
              <a:t>Program implementation workplan</a:t>
            </a:r>
            <a:endParaRPr lang="en-US"/>
          </a:p>
        </p:txBody>
      </p:sp>
      <p:pic>
        <p:nvPicPr>
          <p:cNvPr id="5" name="Picture 4">
            <a:extLst>
              <a:ext uri="{FF2B5EF4-FFF2-40B4-BE49-F238E27FC236}">
                <a16:creationId xmlns:a16="http://schemas.microsoft.com/office/drawing/2014/main" id="{7EAF99CC-38DE-4DF7-67C5-C8C43E08EB7C}"/>
              </a:ext>
            </a:extLst>
          </p:cNvPr>
          <p:cNvPicPr>
            <a:picLocks noChangeAspect="1"/>
          </p:cNvPicPr>
          <p:nvPr/>
        </p:nvPicPr>
        <p:blipFill>
          <a:blip r:embed="rId4"/>
          <a:stretch>
            <a:fillRect/>
          </a:stretch>
        </p:blipFill>
        <p:spPr>
          <a:xfrm>
            <a:off x="1123950" y="3331896"/>
            <a:ext cx="7410450" cy="1283492"/>
          </a:xfrm>
          <a:prstGeom prst="rect">
            <a:avLst/>
          </a:prstGeom>
        </p:spPr>
      </p:pic>
      <p:sp>
        <p:nvSpPr>
          <p:cNvPr id="8" name="TextBox 7">
            <a:extLst>
              <a:ext uri="{FF2B5EF4-FFF2-40B4-BE49-F238E27FC236}">
                <a16:creationId xmlns:a16="http://schemas.microsoft.com/office/drawing/2014/main" id="{16D8CDF0-4F61-8B87-B0CB-60AC76944855}"/>
              </a:ext>
            </a:extLst>
          </p:cNvPr>
          <p:cNvSpPr txBox="1"/>
          <p:nvPr/>
        </p:nvSpPr>
        <p:spPr>
          <a:xfrm>
            <a:off x="542925" y="4762500"/>
            <a:ext cx="11058525" cy="1027204"/>
          </a:xfrm>
          <a:prstGeom prst="rect">
            <a:avLst/>
          </a:prstGeom>
          <a:noFill/>
        </p:spPr>
        <p:txBody>
          <a:bodyPr wrap="square" rtlCol="0">
            <a:spAutoFit/>
          </a:bodyPr>
          <a:lstStyle/>
          <a:p>
            <a:pPr marL="457200" marR="0">
              <a:lnSpc>
                <a:spcPct val="115000"/>
              </a:lnSpc>
              <a:spcBef>
                <a:spcPts val="0"/>
              </a:spcBef>
              <a:spcAft>
                <a:spcPts val="1000"/>
              </a:spcAft>
            </a:pPr>
            <a:r>
              <a:rPr lang="en-US" sz="1800">
                <a:effectLst/>
                <a:latin typeface="Century Gothic" panose="020B0502020202020204" pitchFamily="34" charset="0"/>
                <a:ea typeface="Calibri" panose="020F0502020204030204" pitchFamily="34" charset="0"/>
                <a:cs typeface="Times New Roman" panose="02020603050405020304" pitchFamily="18" charset="0"/>
              </a:rPr>
              <a:t>Please note that the project workplan templates are pre-populated with suggested milestones.  Modify as necessary, but keep in mind we would like to see items listed that cover similar topics (such as outreach or program launch and ongoing classes).  </a:t>
            </a:r>
            <a:endParaRPr lang="en-US"/>
          </a:p>
        </p:txBody>
      </p:sp>
      <p:pic>
        <p:nvPicPr>
          <p:cNvPr id="9" name="Picture 2" descr="http://www.marketwire.com/library/MwGo/2015/9/2/11G052724/Images/CPUC_transparent-149331919239.jpg">
            <a:hlinkClick r:id="rId5"/>
            <a:extLst>
              <a:ext uri="{FF2B5EF4-FFF2-40B4-BE49-F238E27FC236}">
                <a16:creationId xmlns:a16="http://schemas.microsoft.com/office/drawing/2014/main" id="{845B2959-6BB4-BC58-5810-60A6DF9024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1884" y="5473085"/>
            <a:ext cx="1208675" cy="1179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514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5D9B0-161C-C890-E1A6-CA4D6F0C909C}"/>
              </a:ext>
            </a:extLst>
          </p:cNvPr>
          <p:cNvSpPr txBox="1"/>
          <p:nvPr/>
        </p:nvSpPr>
        <p:spPr>
          <a:xfrm>
            <a:off x="3970212" y="254557"/>
            <a:ext cx="4487988" cy="72997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latin typeface="Century Gothic" panose="020B0502020202020204" pitchFamily="34" charset="0"/>
                <a:ea typeface="+mj-ea"/>
                <a:cs typeface="+mj-cs"/>
              </a:rPr>
              <a:t>Submit the Application </a:t>
            </a:r>
          </a:p>
        </p:txBody>
      </p:sp>
      <p:sp>
        <p:nvSpPr>
          <p:cNvPr id="3" name="TextBox 2">
            <a:extLst>
              <a:ext uri="{FF2B5EF4-FFF2-40B4-BE49-F238E27FC236}">
                <a16:creationId xmlns:a16="http://schemas.microsoft.com/office/drawing/2014/main" id="{6DE7B5EE-AAD8-F1E9-9AEE-4D7755CBFBC3}"/>
              </a:ext>
            </a:extLst>
          </p:cNvPr>
          <p:cNvSpPr txBox="1"/>
          <p:nvPr/>
        </p:nvSpPr>
        <p:spPr>
          <a:xfrm>
            <a:off x="561975" y="1238250"/>
            <a:ext cx="11058525" cy="3720314"/>
          </a:xfrm>
          <a:prstGeom prst="rect">
            <a:avLst/>
          </a:prstGeom>
          <a:noFill/>
        </p:spPr>
        <p:txBody>
          <a:bodyPr wrap="square" rtlCol="0">
            <a:spAutoFit/>
          </a:bodyPr>
          <a:lstStyle/>
          <a:p>
            <a:pPr marL="342900" marR="0" lvl="0" indent="-342900">
              <a:spcBef>
                <a:spcPts val="0"/>
              </a:spcBef>
              <a:spcAft>
                <a:spcPts val="0"/>
              </a:spcAft>
              <a:buFont typeface="+mj-lt"/>
              <a:buAutoNum type="arabicPeriod"/>
            </a:pPr>
            <a:r>
              <a:rPr lang="en-US">
                <a:effectLst/>
                <a:latin typeface="Century Gothic" panose="020B0502020202020204" pitchFamily="34" charset="0"/>
                <a:ea typeface="Calibri" panose="020F0502020204030204" pitchFamily="34" charset="0"/>
                <a:cs typeface="Times New Roman" panose="02020603050405020304" pitchFamily="18" charset="0"/>
              </a:rPr>
              <a:t>Ensure that Attachments A-E are in PDF format and the Adoption Account Application Form in Excel format.  Place all files into a compressed (zipped) folder.  </a:t>
            </a:r>
            <a:endParaRPr lang="en-US">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a:effectLst/>
                <a:latin typeface="Century Gothic" panose="020B0502020202020204" pitchFamily="34" charset="0"/>
                <a:ea typeface="Calibri" panose="020F0502020204030204" pitchFamily="34" charset="0"/>
                <a:cs typeface="Times New Roman" panose="02020603050405020304" pitchFamily="18" charset="0"/>
              </a:rPr>
              <a:t>Log into your </a:t>
            </a:r>
            <a:r>
              <a:rPr lang="en-US">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Commission FTP account.  If you do not have an existing Commission FTP account, please follow instructions below: </a:t>
            </a:r>
            <a:endParaRPr lang="en-US">
              <a:effectLst/>
              <a:latin typeface="Century Gothic" panose="020B0502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a:effectLst/>
                <a:latin typeface="Century Gothic" panose="020B0502020202020204" pitchFamily="34" charset="0"/>
                <a:ea typeface="Calibri" panose="020F0502020204030204" pitchFamily="34" charset="0"/>
                <a:cs typeface="Times New Roman" panose="02020603050405020304" pitchFamily="18" charset="0"/>
              </a:rPr>
              <a:t>Go to </a:t>
            </a:r>
            <a:r>
              <a:rPr lang="en-US" u="none" strike="noStrike">
                <a:solidFill>
                  <a:srgbClr val="3366CC"/>
                </a:solidFill>
                <a:effectLst/>
                <a:latin typeface="Century Gothic" panose="020B0502020202020204" pitchFamily="34" charset="0"/>
                <a:ea typeface="Calibri" panose="020F0502020204030204" pitchFamily="34" charset="0"/>
                <a:cs typeface="Times New Roman" panose="02020603050405020304" pitchFamily="18" charset="0"/>
                <a:hlinkClick r:id="rId2"/>
              </a:rPr>
              <a:t>https://kwftp.cpuc.ca.gov</a:t>
            </a:r>
            <a:r>
              <a:rPr lang="en-US">
                <a:effectLst/>
                <a:latin typeface="Century Gothic" panose="020B0502020202020204" pitchFamily="34" charset="0"/>
                <a:ea typeface="Calibri" panose="020F0502020204030204" pitchFamily="34" charset="0"/>
                <a:cs typeface="Times New Roman" panose="02020603050405020304" pitchFamily="18" charset="0"/>
              </a:rPr>
              <a:t>  </a:t>
            </a:r>
            <a:endParaRPr lang="en-US">
              <a:effectLst/>
              <a:latin typeface="Century Gothic" panose="020B0502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a:effectLst/>
                <a:latin typeface="Century Gothic" panose="020B0502020202020204" pitchFamily="34" charset="0"/>
                <a:ea typeface="Calibri" panose="020F0502020204030204" pitchFamily="34" charset="0"/>
                <a:cs typeface="Times New Roman" panose="02020603050405020304" pitchFamily="18" charset="0"/>
              </a:rPr>
              <a:t>Click on “Create account”</a:t>
            </a:r>
            <a:endParaRPr lang="en-US">
              <a:effectLst/>
              <a:latin typeface="Century Gothic" panose="020B0502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a:effectLst/>
                <a:latin typeface="Century Gothic" panose="020B0502020202020204" pitchFamily="34" charset="0"/>
                <a:ea typeface="Calibri" panose="020F0502020204030204" pitchFamily="34" charset="0"/>
                <a:cs typeface="Times New Roman" panose="02020603050405020304" pitchFamily="18" charset="0"/>
              </a:rPr>
              <a:t>An email will be sent to the email account you just entered.  Click on ‘ACTIVATE’ to enter a password.</a:t>
            </a:r>
            <a:endParaRPr lang="en-US">
              <a:effectLst/>
              <a:latin typeface="Century Gothic" panose="020B0502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a:effectLst/>
                <a:latin typeface="Century Gothic" panose="020B0502020202020204" pitchFamily="34" charset="0"/>
                <a:ea typeface="Calibri" panose="020F0502020204030204" pitchFamily="34" charset="0"/>
                <a:cs typeface="Times New Roman" panose="02020603050405020304" pitchFamily="18" charset="0"/>
              </a:rPr>
              <a:t>Your registration process is now complete.</a:t>
            </a:r>
            <a:endParaRPr lang="en-US">
              <a:effectLst/>
              <a:latin typeface="Century Gothic" panose="020B0502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a:effectLst/>
                <a:latin typeface="Century Gothic" panose="020B0502020202020204" pitchFamily="34" charset="0"/>
                <a:ea typeface="Calibri" panose="020F0502020204030204" pitchFamily="34" charset="0"/>
                <a:cs typeface="Times New Roman" panose="02020603050405020304" pitchFamily="18" charset="0"/>
              </a:rPr>
              <a:t>Create a new message to be sent to: </a:t>
            </a:r>
            <a:r>
              <a:rPr lang="en-US" u="none" strike="noStrike">
                <a:solidFill>
                  <a:srgbClr val="3366CC"/>
                </a:solidFill>
                <a:effectLst/>
                <a:latin typeface="Century Gothic" panose="020B0502020202020204" pitchFamily="34" charset="0"/>
                <a:ea typeface="Calibri" panose="020F0502020204030204" pitchFamily="34" charset="0"/>
                <a:cs typeface="Times New Roman" panose="02020603050405020304" pitchFamily="18" charset="0"/>
                <a:hlinkClick r:id="rId3"/>
              </a:rPr>
              <a:t>CASF_Adoption@cpuc.ca.gov</a:t>
            </a:r>
            <a:r>
              <a:rPr lang="en-US">
                <a:effectLst/>
                <a:latin typeface="Century Gothic" panose="020B0502020202020204" pitchFamily="34" charset="0"/>
                <a:ea typeface="Calibri" panose="020F0502020204030204" pitchFamily="34" charset="0"/>
                <a:cs typeface="Times New Roman" panose="02020603050405020304" pitchFamily="18" charset="0"/>
              </a:rPr>
              <a:t>, with CC to: </a:t>
            </a:r>
            <a:r>
              <a:rPr lang="en-US" u="none" strike="noStrike">
                <a:solidFill>
                  <a:srgbClr val="3366CC"/>
                </a:solidFill>
                <a:effectLst/>
                <a:latin typeface="Century Gothic" panose="020B0502020202020204" pitchFamily="34" charset="0"/>
                <a:ea typeface="Times New Roman" panose="02020603050405020304" pitchFamily="18" charset="0"/>
                <a:cs typeface="Times New Roman" panose="02020603050405020304" pitchFamily="18" charset="0"/>
                <a:hlinkClick r:id="rId4"/>
              </a:rPr>
              <a:t>ORA_CommunicationsEnotice@cpuc.ca.gov</a:t>
            </a:r>
            <a:r>
              <a:rPr lang="en-US">
                <a:effectLst/>
                <a:latin typeface="Century Gothic" panose="020B0502020202020204" pitchFamily="34" charset="0"/>
                <a:ea typeface="Times New Roman" panose="02020603050405020304" pitchFamily="18" charset="0"/>
                <a:cs typeface="Times New Roman" panose="02020603050405020304" pitchFamily="18" charset="0"/>
              </a:rPr>
              <a:t> </a:t>
            </a:r>
          </a:p>
          <a:p>
            <a:pPr marL="742950" marR="0" lvl="1" indent="-285750">
              <a:lnSpc>
                <a:spcPct val="115000"/>
              </a:lnSpc>
              <a:spcBef>
                <a:spcPts val="0"/>
              </a:spcBef>
              <a:spcAft>
                <a:spcPts val="0"/>
              </a:spcAft>
              <a:buFont typeface="+mj-lt"/>
              <a:buAutoNum type="alphaLcPeriod"/>
            </a:pPr>
            <a:r>
              <a:rPr lang="en-US">
                <a:effectLst/>
                <a:latin typeface="Century Gothic" panose="020B0502020202020204" pitchFamily="34" charset="0"/>
                <a:ea typeface="Calibri" panose="020F0502020204030204" pitchFamily="34" charset="0"/>
                <a:cs typeface="Times New Roman" panose="02020603050405020304" pitchFamily="18" charset="0"/>
              </a:rPr>
              <a:t>Upload your zipped application package &amp; click “send” to complete the upload request</a:t>
            </a:r>
            <a:endParaRPr lang="en-US">
              <a:effectLst/>
              <a:latin typeface="Century Gothic" panose="020B0502020202020204" pitchFamily="34" charset="0"/>
              <a:ea typeface="Times New Roman" panose="02020603050405020304" pitchFamily="18" charset="0"/>
              <a:cs typeface="Times New Roman" panose="02020603050405020304" pitchFamily="18" charset="0"/>
            </a:endParaRPr>
          </a:p>
        </p:txBody>
      </p:sp>
      <p:pic>
        <p:nvPicPr>
          <p:cNvPr id="4" name="Picture 2" descr="http://www.marketwire.com/library/MwGo/2015/9/2/11G052724/Images/CPUC_transparent-149331919239.jpg">
            <a:hlinkClick r:id="rId5"/>
            <a:extLst>
              <a:ext uri="{FF2B5EF4-FFF2-40B4-BE49-F238E27FC236}">
                <a16:creationId xmlns:a16="http://schemas.microsoft.com/office/drawing/2014/main" id="{305F77E8-BF78-8BB7-2DFB-CE834D13D7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1884" y="5473085"/>
            <a:ext cx="1208675" cy="1179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760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5D9B0-161C-C890-E1A6-CA4D6F0C909C}"/>
              </a:ext>
            </a:extLst>
          </p:cNvPr>
          <p:cNvSpPr txBox="1"/>
          <p:nvPr/>
        </p:nvSpPr>
        <p:spPr>
          <a:xfrm>
            <a:off x="3832334" y="363888"/>
            <a:ext cx="4517805" cy="72997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latin typeface="Century Gothic" panose="020B0502020202020204" pitchFamily="34" charset="0"/>
                <a:ea typeface="+mj-ea"/>
                <a:cs typeface="+mj-cs"/>
              </a:rPr>
              <a:t>Reviews and Approvals</a:t>
            </a:r>
          </a:p>
        </p:txBody>
      </p:sp>
      <p:sp>
        <p:nvSpPr>
          <p:cNvPr id="3" name="TextBox 2">
            <a:extLst>
              <a:ext uri="{FF2B5EF4-FFF2-40B4-BE49-F238E27FC236}">
                <a16:creationId xmlns:a16="http://schemas.microsoft.com/office/drawing/2014/main" id="{6DE7B5EE-AAD8-F1E9-9AEE-4D7755CBFBC3}"/>
              </a:ext>
            </a:extLst>
          </p:cNvPr>
          <p:cNvSpPr txBox="1"/>
          <p:nvPr/>
        </p:nvSpPr>
        <p:spPr>
          <a:xfrm>
            <a:off x="561973" y="1506606"/>
            <a:ext cx="11058525" cy="4113114"/>
          </a:xfrm>
          <a:prstGeom prst="rect">
            <a:avLst/>
          </a:prstGeom>
          <a:noFill/>
        </p:spPr>
        <p:txBody>
          <a:bodyPr wrap="square" rtlCol="0">
            <a:spAutoFit/>
          </a:bodyPr>
          <a:lstStyle/>
          <a:p>
            <a:pPr marL="285750" marR="0" indent="-285750">
              <a:lnSpc>
                <a:spcPct val="115000"/>
              </a:lnSpc>
              <a:spcBef>
                <a:spcPts val="0"/>
              </a:spcBef>
              <a:spcAft>
                <a:spcPts val="1000"/>
              </a:spcAft>
              <a:buFont typeface="Arial" panose="020B0604020202020204" pitchFamily="34" charset="0"/>
              <a:buChar char="•"/>
              <a:tabLst>
                <a:tab pos="571500" algn="r"/>
              </a:tabLst>
            </a:pPr>
            <a:r>
              <a:rPr lang="en-US" sz="2000">
                <a:effectLst/>
                <a:latin typeface="Century Gothic" panose="020B0502020202020204" pitchFamily="34" charset="0"/>
                <a:ea typeface="Times New Roman" panose="02020603050405020304" pitchFamily="18" charset="0"/>
                <a:cs typeface="Times New Roman" panose="02020603050405020304" pitchFamily="18" charset="0"/>
              </a:rPr>
              <a:t>The Commission will evaluate each application based on the criteria established for the CASF Broadband Adoption Account adopted in D.25-11-003.</a:t>
            </a:r>
          </a:p>
          <a:p>
            <a:pPr marR="0">
              <a:lnSpc>
                <a:spcPct val="115000"/>
              </a:lnSpc>
              <a:spcBef>
                <a:spcPts val="0"/>
              </a:spcBef>
              <a:spcAft>
                <a:spcPts val="1000"/>
              </a:spcAft>
              <a:tabLst>
                <a:tab pos="571500" algn="r"/>
              </a:tabLst>
            </a:pPr>
            <a:r>
              <a:rPr lang="en-US" sz="2000">
                <a:effectLst/>
                <a:latin typeface="Century Gothic" panose="020B0502020202020204" pitchFamily="34" charset="0"/>
                <a:ea typeface="Times New Roman" panose="02020603050405020304" pitchFamily="18" charset="0"/>
                <a:cs typeface="Times New Roman" panose="02020603050405020304" pitchFamily="18" charset="0"/>
              </a:rPr>
              <a:t> </a:t>
            </a:r>
          </a:p>
          <a:p>
            <a:pPr marL="285750" marR="0" indent="-285750">
              <a:lnSpc>
                <a:spcPct val="115000"/>
              </a:lnSpc>
              <a:spcBef>
                <a:spcPts val="0"/>
              </a:spcBef>
              <a:spcAft>
                <a:spcPts val="1000"/>
              </a:spcAft>
              <a:buFont typeface="Arial" panose="020B0604020202020204" pitchFamily="34" charset="0"/>
              <a:buChar char="•"/>
              <a:tabLst>
                <a:tab pos="571500" algn="r"/>
              </a:tabLst>
            </a:pPr>
            <a:r>
              <a:rPr lang="en-US" sz="2000">
                <a:effectLst/>
                <a:latin typeface="Century Gothic" panose="020B0502020202020204" pitchFamily="34" charset="0"/>
                <a:ea typeface="Times New Roman" panose="02020603050405020304" pitchFamily="18" charset="0"/>
                <a:cs typeface="Times New Roman" panose="02020603050405020304" pitchFamily="18" charset="0"/>
              </a:rPr>
              <a:t>Applicants of projects approved via ministerial review will be notified by an approval letter. Projects not meeting ministerial review may be approved via Resolution.  Successful applicants will be provided a consent form through which the applicant can accept the grant.  If the applicant fails to sign and return the consent form, the Commission may deem the grant null and void.</a:t>
            </a:r>
          </a:p>
          <a:p>
            <a:pPr marR="0">
              <a:lnSpc>
                <a:spcPct val="115000"/>
              </a:lnSpc>
              <a:spcBef>
                <a:spcPts val="0"/>
              </a:spcBef>
              <a:spcAft>
                <a:spcPts val="1000"/>
              </a:spcAft>
              <a:tabLst>
                <a:tab pos="571500" algn="r"/>
              </a:tabLst>
            </a:pPr>
            <a:endParaRPr lang="en-US" sz="2000">
              <a:effectLst/>
              <a:latin typeface="Century Gothic" panose="020B0502020202020204" pitchFamily="34" charset="0"/>
              <a:ea typeface="Times New Roman" panose="02020603050405020304" pitchFamily="18" charset="0"/>
              <a:cs typeface="Times New Roman" panose="02020603050405020304" pitchFamily="18" charset="0"/>
            </a:endParaRPr>
          </a:p>
          <a:p>
            <a:pPr marL="285750" marR="0" indent="-285750">
              <a:lnSpc>
                <a:spcPct val="115000"/>
              </a:lnSpc>
              <a:spcBef>
                <a:spcPts val="0"/>
              </a:spcBef>
              <a:spcAft>
                <a:spcPts val="1000"/>
              </a:spcAft>
              <a:buFont typeface="Arial" panose="020B0604020202020204" pitchFamily="34" charset="0"/>
              <a:buChar char="•"/>
              <a:tabLst>
                <a:tab pos="571500" algn="r"/>
              </a:tabLst>
            </a:pPr>
            <a:r>
              <a:rPr lang="en-US" sz="2000">
                <a:effectLst/>
                <a:latin typeface="Century Gothic" panose="020B0502020202020204" pitchFamily="34" charset="0"/>
                <a:ea typeface="Times New Roman" panose="02020603050405020304" pitchFamily="18" charset="0"/>
                <a:cs typeface="Times New Roman" panose="02020603050405020304" pitchFamily="18" charset="0"/>
              </a:rPr>
              <a:t>All approved applications will be listed on the Commission website.  </a:t>
            </a:r>
          </a:p>
        </p:txBody>
      </p:sp>
      <p:pic>
        <p:nvPicPr>
          <p:cNvPr id="4" name="Picture 2" descr="http://www.marketwire.com/library/MwGo/2015/9/2/11G052724/Images/CPUC_transparent-149331919239.jpg">
            <a:hlinkClick r:id="rId2"/>
            <a:extLst>
              <a:ext uri="{FF2B5EF4-FFF2-40B4-BE49-F238E27FC236}">
                <a16:creationId xmlns:a16="http://schemas.microsoft.com/office/drawing/2014/main" id="{305F77E8-BF78-8BB7-2DFB-CE834D13D7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1884" y="5473085"/>
            <a:ext cx="1208675" cy="1179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732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5D9B0-161C-C890-E1A6-CA4D6F0C909C}"/>
              </a:ext>
            </a:extLst>
          </p:cNvPr>
          <p:cNvSpPr txBox="1"/>
          <p:nvPr/>
        </p:nvSpPr>
        <p:spPr>
          <a:xfrm>
            <a:off x="4029488" y="320674"/>
            <a:ext cx="4133022" cy="72997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2800" b="1">
                <a:latin typeface="Century Gothic" panose="020B0502020202020204" pitchFamily="34" charset="0"/>
                <a:ea typeface="+mj-ea"/>
                <a:cs typeface="+mj-cs"/>
              </a:rPr>
              <a:t>Rejected Applications</a:t>
            </a:r>
          </a:p>
        </p:txBody>
      </p:sp>
      <p:sp>
        <p:nvSpPr>
          <p:cNvPr id="3" name="TextBox 2">
            <a:extLst>
              <a:ext uri="{FF2B5EF4-FFF2-40B4-BE49-F238E27FC236}">
                <a16:creationId xmlns:a16="http://schemas.microsoft.com/office/drawing/2014/main" id="{6DE7B5EE-AAD8-F1E9-9AEE-4D7755CBFBC3}"/>
              </a:ext>
            </a:extLst>
          </p:cNvPr>
          <p:cNvSpPr txBox="1"/>
          <p:nvPr/>
        </p:nvSpPr>
        <p:spPr>
          <a:xfrm>
            <a:off x="566737" y="1247351"/>
            <a:ext cx="11058525" cy="5010924"/>
          </a:xfrm>
          <a:prstGeom prst="rect">
            <a:avLst/>
          </a:prstGeom>
          <a:noFill/>
        </p:spPr>
        <p:txBody>
          <a:bodyPr wrap="square" lIns="91440" tIns="45720" rIns="91440" bIns="45720" rtlCol="0" anchor="t">
            <a:spAutoFit/>
          </a:bodyPr>
          <a:lstStyle/>
          <a:p>
            <a:pPr marR="0">
              <a:lnSpc>
                <a:spcPct val="115000"/>
              </a:lnSpc>
              <a:spcBef>
                <a:spcPts val="0"/>
              </a:spcBef>
              <a:spcAft>
                <a:spcPts val="1000"/>
              </a:spcAft>
              <a:tabLst>
                <a:tab pos="571500" algn="r"/>
              </a:tabLst>
            </a:pPr>
            <a:r>
              <a:rPr lang="en-US" sz="1800">
                <a:effectLst/>
                <a:latin typeface="Century Gothic" panose="020B0502020202020204" pitchFamily="34" charset="0"/>
                <a:ea typeface="Times New Roman" panose="02020603050405020304" pitchFamily="18" charset="0"/>
                <a:cs typeface="Times New Roman" panose="02020603050405020304" pitchFamily="18" charset="0"/>
              </a:rPr>
              <a:t>The Commission staff will notify an applicant by letter specifying reasons for rejection should an application fail to meet the Commission criteria or other factors including:</a:t>
            </a:r>
          </a:p>
          <a:p>
            <a:pPr marR="0">
              <a:lnSpc>
                <a:spcPct val="115000"/>
              </a:lnSpc>
              <a:spcBef>
                <a:spcPts val="0"/>
              </a:spcBef>
              <a:spcAft>
                <a:spcPts val="1000"/>
              </a:spcAft>
              <a:tabLst>
                <a:tab pos="571500" algn="r"/>
              </a:tabLst>
            </a:pPr>
            <a:r>
              <a:rPr lang="en-US">
                <a:latin typeface="Century Gothic" panose="020B0502020202020204" pitchFamily="34" charset="0"/>
                <a:ea typeface="Times New Roman" panose="02020603050405020304" pitchFamily="18" charset="0"/>
                <a:cs typeface="Times New Roman" panose="02020603050405020304" pitchFamily="18" charset="0"/>
              </a:rPr>
              <a:t>R</a:t>
            </a:r>
            <a:r>
              <a:rPr lang="en-US" sz="1800">
                <a:effectLst/>
                <a:latin typeface="Century Gothic" panose="020B0502020202020204" pitchFamily="34" charset="0"/>
                <a:ea typeface="Times New Roman" panose="02020603050405020304" pitchFamily="18" charset="0"/>
                <a:cs typeface="Times New Roman" panose="02020603050405020304" pitchFamily="18" charset="0"/>
              </a:rPr>
              <a:t>easons for rejection include:</a:t>
            </a:r>
          </a:p>
          <a:p>
            <a:pPr marL="285750" indent="-285750">
              <a:buFont typeface="Arial" panose="020B0604020202020204" pitchFamily="34" charset="0"/>
              <a:buChar char="•"/>
            </a:pPr>
            <a:r>
              <a:rPr lang="en-US">
                <a:latin typeface="Century Gothic"/>
                <a:ea typeface="Times New Roman" panose="02020603050405020304" pitchFamily="18" charset="0"/>
              </a:rPr>
              <a:t>An application submission is not complete (as defined on the next slide)</a:t>
            </a:r>
          </a:p>
          <a:p>
            <a:endParaRPr lang="en-US" sz="800">
              <a:latin typeface="Century Gothic"/>
              <a:ea typeface="Times New Roman" panose="02020603050405020304" pitchFamily="18" charset="0"/>
            </a:endParaRPr>
          </a:p>
          <a:p>
            <a:pPr marL="285750" indent="-285750">
              <a:buFont typeface="Arial" panose="020B0604020202020204" pitchFamily="34" charset="0"/>
              <a:buChar char="•"/>
            </a:pPr>
            <a:r>
              <a:rPr lang="en-US">
                <a:latin typeface="Century Gothic"/>
                <a:ea typeface="Times New Roman" panose="02020603050405020304" pitchFamily="18" charset="0"/>
              </a:rPr>
              <a:t>The applicant submitted an incomplete application specific to other items than above and does not respond, by a stated deadline, to follow-up requests for clarification and/or supplemental materials, sent to the designated contact on the application.</a:t>
            </a:r>
          </a:p>
          <a:p>
            <a:endParaRPr lang="en-US" sz="800">
              <a:latin typeface="Century Gothic"/>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a:effectLst/>
                <a:latin typeface="Century Gothic" panose="020B0502020202020204" pitchFamily="34" charset="0"/>
                <a:ea typeface="Times New Roman" panose="02020603050405020304" pitchFamily="18" charset="0"/>
              </a:rPr>
              <a:t>The application requests funding for the construction of a network of any kind outside of a building.</a:t>
            </a:r>
          </a:p>
          <a:p>
            <a:pPr marR="0">
              <a:spcBef>
                <a:spcPts val="0"/>
              </a:spcBef>
              <a:spcAft>
                <a:spcPts val="0"/>
              </a:spcAft>
            </a:pPr>
            <a:endParaRPr lang="en-US" sz="800">
              <a:effectLst/>
              <a:latin typeface="Century Gothic" panose="020B0502020202020204" pitchFamily="34" charset="0"/>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a:effectLst/>
                <a:latin typeface="Century Gothic" panose="020B0502020202020204" pitchFamily="34" charset="0"/>
                <a:ea typeface="Times New Roman" panose="02020603050405020304" pitchFamily="18" charset="0"/>
              </a:rPr>
              <a:t>The applicant has previously had a Commission grant award rescinded for violation of Commission or program rule.</a:t>
            </a:r>
          </a:p>
          <a:p>
            <a:pPr marR="0">
              <a:spcBef>
                <a:spcPts val="0"/>
              </a:spcBef>
              <a:spcAft>
                <a:spcPts val="0"/>
              </a:spcAft>
            </a:pPr>
            <a:endParaRPr lang="en-US" sz="800">
              <a:effectLst/>
              <a:latin typeface="Century Gothic" panose="020B0502020202020204" pitchFamily="34" charset="0"/>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a:effectLst/>
                <a:latin typeface="Century Gothic" panose="020B0502020202020204" pitchFamily="34" charset="0"/>
                <a:ea typeface="Times New Roman" panose="02020603050405020304" pitchFamily="18" charset="0"/>
              </a:rPr>
              <a:t>The applicant has made false statements to the Commission or to the Federal Communications Commission (FCC)</a:t>
            </a:r>
          </a:p>
          <a:p>
            <a:pPr marR="0">
              <a:lnSpc>
                <a:spcPct val="115000"/>
              </a:lnSpc>
              <a:spcBef>
                <a:spcPts val="0"/>
              </a:spcBef>
              <a:spcAft>
                <a:spcPts val="1000"/>
              </a:spcAft>
              <a:tabLst>
                <a:tab pos="571500" algn="r"/>
              </a:tabLst>
            </a:pPr>
            <a:endParaRPr lang="en-US" sz="1800">
              <a:effectLst/>
              <a:latin typeface="Century Gothic" panose="020B0502020202020204" pitchFamily="34" charset="0"/>
              <a:ea typeface="Times New Roman" panose="02020603050405020304" pitchFamily="18" charset="0"/>
              <a:cs typeface="Times New Roman" panose="02020603050405020304" pitchFamily="18" charset="0"/>
            </a:endParaRPr>
          </a:p>
        </p:txBody>
      </p:sp>
      <p:pic>
        <p:nvPicPr>
          <p:cNvPr id="4" name="Picture 2" descr="http://www.marketwire.com/library/MwGo/2015/9/2/11G052724/Images/CPUC_transparent-149331919239.jpg">
            <a:hlinkClick r:id="rId2"/>
            <a:extLst>
              <a:ext uri="{FF2B5EF4-FFF2-40B4-BE49-F238E27FC236}">
                <a16:creationId xmlns:a16="http://schemas.microsoft.com/office/drawing/2014/main" id="{305F77E8-BF78-8BB7-2DFB-CE834D13D7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1884" y="5558810"/>
            <a:ext cx="1208675" cy="1179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478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8EE9B-2267-FA0A-2F89-8B8CF24A745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0A58E-139B-FF37-ABF4-70D343174301}"/>
              </a:ext>
            </a:extLst>
          </p:cNvPr>
          <p:cNvSpPr txBox="1"/>
          <p:nvPr/>
        </p:nvSpPr>
        <p:spPr>
          <a:xfrm>
            <a:off x="1844508" y="251100"/>
            <a:ext cx="8493457" cy="72997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latin typeface="Century Gothic" panose="020B0502020202020204" pitchFamily="34" charset="0"/>
                <a:ea typeface="+mj-ea"/>
                <a:cs typeface="+mj-cs"/>
              </a:rPr>
              <a:t>What is a “Complete” Application Submission?</a:t>
            </a:r>
          </a:p>
        </p:txBody>
      </p:sp>
      <p:sp>
        <p:nvSpPr>
          <p:cNvPr id="3" name="TextBox 2">
            <a:extLst>
              <a:ext uri="{FF2B5EF4-FFF2-40B4-BE49-F238E27FC236}">
                <a16:creationId xmlns:a16="http://schemas.microsoft.com/office/drawing/2014/main" id="{39E6DD67-EFB3-77B7-51E4-FD0D6CE75E22}"/>
              </a:ext>
            </a:extLst>
          </p:cNvPr>
          <p:cNvSpPr txBox="1"/>
          <p:nvPr/>
        </p:nvSpPr>
        <p:spPr>
          <a:xfrm>
            <a:off x="561973" y="1039427"/>
            <a:ext cx="11058525" cy="4784195"/>
          </a:xfrm>
          <a:prstGeom prst="rect">
            <a:avLst/>
          </a:prstGeom>
          <a:noFill/>
        </p:spPr>
        <p:txBody>
          <a:bodyPr wrap="square" lIns="91440" tIns="45720" rIns="91440" bIns="45720" rtlCol="0" anchor="t">
            <a:spAutoFit/>
          </a:bodyPr>
          <a:lstStyle/>
          <a:p>
            <a:pPr marR="0">
              <a:lnSpc>
                <a:spcPct val="115000"/>
              </a:lnSpc>
              <a:spcBef>
                <a:spcPts val="0"/>
              </a:spcBef>
              <a:spcAft>
                <a:spcPts val="1000"/>
              </a:spcAft>
              <a:tabLst>
                <a:tab pos="571500" algn="r"/>
              </a:tabLst>
            </a:pPr>
            <a:r>
              <a:rPr lang="en-US" sz="1800">
                <a:effectLst/>
                <a:latin typeface="Century Gothic" panose="020B0502020202020204" pitchFamily="34" charset="0"/>
                <a:ea typeface="Times New Roman" panose="02020603050405020304" pitchFamily="18" charset="0"/>
                <a:cs typeface="Times New Roman" panose="02020603050405020304" pitchFamily="18" charset="0"/>
              </a:rPr>
              <a:t>An application submission will be considered complete if:</a:t>
            </a:r>
          </a:p>
          <a:p>
            <a:pPr marL="285750" marR="0" indent="-285750">
              <a:lnSpc>
                <a:spcPct val="115000"/>
              </a:lnSpc>
              <a:spcBef>
                <a:spcPts val="0"/>
              </a:spcBef>
              <a:spcAft>
                <a:spcPts val="1000"/>
              </a:spcAft>
              <a:buFont typeface="Arial" panose="020B0604020202020204" pitchFamily="34" charset="0"/>
              <a:buChar char="•"/>
              <a:tabLst>
                <a:tab pos="571500" algn="r"/>
              </a:tabLst>
            </a:pPr>
            <a:r>
              <a:rPr lang="en-US" sz="1800">
                <a:effectLst/>
                <a:latin typeface="Century Gothic"/>
                <a:ea typeface="Times New Roman" panose="02020603050405020304" pitchFamily="18" charset="0"/>
                <a:cs typeface="Times New Roman"/>
              </a:rPr>
              <a:t>the application is submitted </a:t>
            </a:r>
            <a:r>
              <a:rPr lang="en-US">
                <a:latin typeface="Century Gothic"/>
                <a:ea typeface="Times New Roman" panose="02020603050405020304" pitchFamily="18" charset="0"/>
                <a:cs typeface="Times New Roman"/>
              </a:rPr>
              <a:t>to the Commission FTP site (</a:t>
            </a:r>
            <a:r>
              <a:rPr lang="en-US">
                <a:solidFill>
                  <a:srgbClr val="3366CC"/>
                </a:solidFill>
                <a:latin typeface="Century Gothic"/>
                <a:ea typeface="Calibri"/>
                <a:cs typeface="Times New Roman"/>
                <a:hlinkClick r:id="rId2"/>
              </a:rPr>
              <a:t>https://kwftp.cpuc.ca.gov</a:t>
            </a:r>
            <a:r>
              <a:rPr lang="en-US">
                <a:latin typeface="Century Gothic"/>
                <a:ea typeface="Calibri"/>
                <a:cs typeface="Times New Roman"/>
              </a:rPr>
              <a:t> ) (see “Submit the application”, above) </a:t>
            </a:r>
          </a:p>
          <a:p>
            <a:pPr marL="285750" marR="0" indent="-285750">
              <a:lnSpc>
                <a:spcPct val="115000"/>
              </a:lnSpc>
              <a:spcBef>
                <a:spcPts val="0"/>
              </a:spcBef>
              <a:spcAft>
                <a:spcPts val="1000"/>
              </a:spcAft>
              <a:buFont typeface="Arial" panose="020B0604020202020204" pitchFamily="34" charset="0"/>
              <a:buChar char="•"/>
              <a:tabLst>
                <a:tab pos="571500" algn="r"/>
              </a:tabLst>
            </a:pPr>
            <a:r>
              <a:rPr lang="en-US">
                <a:latin typeface="Century Gothic" panose="020B0502020202020204" pitchFamily="34" charset="0"/>
                <a:ea typeface="Calibri" panose="020F0502020204030204" pitchFamily="34" charset="0"/>
                <a:cs typeface="Times New Roman" panose="02020603050405020304" pitchFamily="18" charset="0"/>
              </a:rPr>
              <a:t>t</a:t>
            </a:r>
            <a:r>
              <a:rPr lang="en-US" sz="1800">
                <a:effectLst/>
                <a:latin typeface="Century Gothic" panose="020B0502020202020204" pitchFamily="34" charset="0"/>
                <a:ea typeface="Calibri" panose="020F0502020204030204" pitchFamily="34" charset="0"/>
                <a:cs typeface="Times New Roman" panose="02020603050405020304" pitchFamily="18" charset="0"/>
              </a:rPr>
              <a:t>he application</a:t>
            </a:r>
            <a:r>
              <a:rPr lang="en-US" sz="1800">
                <a:effectLst/>
                <a:latin typeface="Century Gothic" panose="020B0502020202020204" pitchFamily="34" charset="0"/>
                <a:ea typeface="Times New Roman" panose="02020603050405020304" pitchFamily="18" charset="0"/>
                <a:cs typeface="Times New Roman" panose="02020603050405020304" pitchFamily="18" charset="0"/>
              </a:rPr>
              <a:t> is submitted using application forms provided by the Commission for the specific project proposed (digital literacy, broadband access, or call center)</a:t>
            </a:r>
          </a:p>
          <a:p>
            <a:pPr marL="285750" marR="0" indent="-285750">
              <a:lnSpc>
                <a:spcPct val="115000"/>
              </a:lnSpc>
              <a:spcBef>
                <a:spcPts val="0"/>
              </a:spcBef>
              <a:spcAft>
                <a:spcPts val="1000"/>
              </a:spcAft>
              <a:buFont typeface="Arial" panose="020B0604020202020204" pitchFamily="34" charset="0"/>
              <a:buChar char="•"/>
              <a:tabLst>
                <a:tab pos="571500" algn="r"/>
              </a:tabLst>
            </a:pPr>
            <a:r>
              <a:rPr lang="en-US">
                <a:latin typeface="Century Gothic" panose="020B0502020202020204" pitchFamily="34" charset="0"/>
                <a:ea typeface="Times New Roman" panose="02020603050405020304" pitchFamily="18" charset="0"/>
                <a:cs typeface="Times New Roman" panose="02020603050405020304" pitchFamily="18" charset="0"/>
              </a:rPr>
              <a:t>the applicant provides a contact name with contact information (an email and/or phone number) in the application</a:t>
            </a:r>
            <a:endParaRPr lang="en-US" sz="1800">
              <a:effectLst/>
              <a:latin typeface="Century Gothic" panose="020B0502020202020204" pitchFamily="34" charset="0"/>
              <a:ea typeface="Times New Roman" panose="02020603050405020304" pitchFamily="18" charset="0"/>
              <a:cs typeface="Times New Roman" panose="02020603050405020304" pitchFamily="18" charset="0"/>
            </a:endParaRPr>
          </a:p>
          <a:p>
            <a:pPr marL="285750" marR="0" indent="-285750">
              <a:lnSpc>
                <a:spcPct val="115000"/>
              </a:lnSpc>
              <a:spcBef>
                <a:spcPts val="0"/>
              </a:spcBef>
              <a:spcAft>
                <a:spcPts val="1000"/>
              </a:spcAft>
              <a:buFont typeface="Arial" panose="020B0604020202020204" pitchFamily="34" charset="0"/>
              <a:buChar char="•"/>
              <a:tabLst>
                <a:tab pos="571500" algn="r"/>
              </a:tabLst>
            </a:pPr>
            <a:r>
              <a:rPr lang="en-US">
                <a:latin typeface="Century Gothic" panose="020B0502020202020204" pitchFamily="34" charset="0"/>
                <a:ea typeface="Times New Roman" panose="02020603050405020304" pitchFamily="18" charset="0"/>
                <a:cs typeface="Times New Roman" panose="02020603050405020304" pitchFamily="18" charset="0"/>
              </a:rPr>
              <a:t>the application</a:t>
            </a:r>
            <a:r>
              <a:rPr lang="en-US" sz="1800">
                <a:effectLst/>
                <a:latin typeface="Century Gothic" panose="020B0502020202020204" pitchFamily="34" charset="0"/>
                <a:ea typeface="Times New Roman" panose="02020603050405020304" pitchFamily="18" charset="0"/>
                <a:cs typeface="Times New Roman" panose="02020603050405020304" pitchFamily="18" charset="0"/>
              </a:rPr>
              <a:t> is submitted with the following required documents:</a:t>
            </a:r>
          </a:p>
          <a:p>
            <a:pPr marL="742950" lvl="1" indent="-285750">
              <a:lnSpc>
                <a:spcPct val="115000"/>
              </a:lnSpc>
              <a:spcAft>
                <a:spcPts val="1000"/>
              </a:spcAft>
              <a:buFont typeface="Arial" panose="020B0604020202020204" pitchFamily="34" charset="0"/>
              <a:buChar char="•"/>
              <a:tabLst>
                <a:tab pos="571500" algn="r"/>
              </a:tabLst>
            </a:pPr>
            <a:r>
              <a:rPr lang="en-US">
                <a:effectLst/>
                <a:latin typeface="Century Gothic" panose="020B0502020202020204" pitchFamily="34" charset="0"/>
                <a:ea typeface="Times New Roman" panose="02020603050405020304" pitchFamily="18" charset="0"/>
                <a:cs typeface="Times New Roman" panose="02020603050405020304" pitchFamily="18" charset="0"/>
              </a:rPr>
              <a:t>a signed and notarized affidavit </a:t>
            </a:r>
          </a:p>
          <a:p>
            <a:pPr marL="742950" lvl="1" indent="-285750">
              <a:lnSpc>
                <a:spcPct val="114999"/>
              </a:lnSpc>
              <a:spcAft>
                <a:spcPts val="1000"/>
              </a:spcAft>
              <a:buFont typeface="Arial" panose="020B0604020202020204" pitchFamily="34" charset="0"/>
              <a:buChar char="•"/>
              <a:tabLst>
                <a:tab pos="571500" algn="r"/>
              </a:tabLst>
            </a:pPr>
            <a:r>
              <a:rPr lang="en-US">
                <a:latin typeface="Century Gothic"/>
                <a:ea typeface="Times New Roman" panose="02020603050405020304" pitchFamily="18" charset="0"/>
                <a:cs typeface="Times New Roman"/>
              </a:rPr>
              <a:t>a cover letter</a:t>
            </a:r>
          </a:p>
          <a:p>
            <a:pPr marL="742950" lvl="1" indent="-285750">
              <a:lnSpc>
                <a:spcPct val="115000"/>
              </a:lnSpc>
              <a:spcAft>
                <a:spcPts val="1000"/>
              </a:spcAft>
              <a:buFont typeface="Arial" panose="020B0604020202020204" pitchFamily="34" charset="0"/>
              <a:buChar char="•"/>
              <a:tabLst>
                <a:tab pos="571500" algn="r"/>
              </a:tabLst>
            </a:pPr>
            <a:r>
              <a:rPr lang="en-US">
                <a:effectLst/>
                <a:latin typeface="Century Gothic" panose="020B0502020202020204" pitchFamily="34" charset="0"/>
                <a:ea typeface="Times New Roman" panose="02020603050405020304" pitchFamily="18" charset="0"/>
                <a:cs typeface="Times New Roman" panose="02020603050405020304" pitchFamily="18" charset="0"/>
              </a:rPr>
              <a:t>if the applicant is a nonprofit organization, submitted with the organization’s IRS form 990 (if required to file).</a:t>
            </a:r>
          </a:p>
        </p:txBody>
      </p:sp>
      <p:pic>
        <p:nvPicPr>
          <p:cNvPr id="4" name="Picture 2" descr="http://www.marketwire.com/library/MwGo/2015/9/2/11G052724/Images/CPUC_transparent-149331919239.jpg">
            <a:hlinkClick r:id="rId3"/>
            <a:extLst>
              <a:ext uri="{FF2B5EF4-FFF2-40B4-BE49-F238E27FC236}">
                <a16:creationId xmlns:a16="http://schemas.microsoft.com/office/drawing/2014/main" id="{E97A7BF2-2AF2-1B5E-2373-1124A5CC5A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1884" y="5558810"/>
            <a:ext cx="1208675" cy="1179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736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882B29-3351-23BE-C412-12D3AC953EC2}"/>
              </a:ext>
            </a:extLst>
          </p:cNvPr>
          <p:cNvPicPr>
            <a:picLocks noChangeAspect="1"/>
          </p:cNvPicPr>
          <p:nvPr/>
        </p:nvPicPr>
        <p:blipFill rotWithShape="1">
          <a:blip r:embed="rId2">
            <a:extLst>
              <a:ext uri="{28A0092B-C50C-407E-A947-70E740481C1C}">
                <a14:useLocalDpi xmlns:a14="http://schemas.microsoft.com/office/drawing/2010/main" val="0"/>
              </a:ext>
            </a:extLst>
          </a:blip>
          <a:srcRect l="10881" r="13892"/>
          <a:stretch/>
        </p:blipFill>
        <p:spPr>
          <a:xfrm>
            <a:off x="5514690" y="83114"/>
            <a:ext cx="6675787" cy="665561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Rectangle 8">
            <a:extLst>
              <a:ext uri="{FF2B5EF4-FFF2-40B4-BE49-F238E27FC236}">
                <a16:creationId xmlns:a16="http://schemas.microsoft.com/office/drawing/2014/main" id="{522DFF08-3F94-992A-6645-4DCC3EAF52D6}"/>
              </a:ext>
            </a:extLst>
          </p:cNvPr>
          <p:cNvSpPr/>
          <p:nvPr/>
        </p:nvSpPr>
        <p:spPr>
          <a:xfrm>
            <a:off x="609600" y="4086225"/>
            <a:ext cx="4162425" cy="628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EEB88B3-EC3A-8B97-A733-A55B208D489E}"/>
              </a:ext>
            </a:extLst>
          </p:cNvPr>
          <p:cNvSpPr txBox="1"/>
          <p:nvPr/>
        </p:nvSpPr>
        <p:spPr>
          <a:xfrm>
            <a:off x="823805" y="1411605"/>
            <a:ext cx="3734014" cy="3566160"/>
          </a:xfrm>
          <a:prstGeom prst="rect">
            <a:avLst/>
          </a:prstGeom>
        </p:spPr>
        <p:txBody>
          <a:bodyPr vert="horz" lIns="91440" tIns="45720" rIns="91440" bIns="45720" rtlCol="0" anchor="b">
            <a:normAutofit/>
          </a:bodyPr>
          <a:lstStyle/>
          <a:p>
            <a:pPr marR="0" lvl="0">
              <a:lnSpc>
                <a:spcPct val="90000"/>
              </a:lnSpc>
              <a:spcBef>
                <a:spcPct val="0"/>
              </a:spcBef>
              <a:spcAft>
                <a:spcPts val="600"/>
              </a:spcAft>
              <a:tabLst>
                <a:tab pos="571500" algn="r"/>
              </a:tabLst>
            </a:pPr>
            <a:r>
              <a:rPr lang="en-US" sz="2000">
                <a:latin typeface="Century Gothic" panose="020B0502020202020204" pitchFamily="34" charset="0"/>
                <a:ea typeface="Calibri Light" panose="020F0302020204030204" pitchFamily="34" charset="0"/>
                <a:cs typeface="Calibri Light" panose="020F0302020204030204" pitchFamily="34" charset="0"/>
              </a:rPr>
              <a:t>For additional information please review the </a:t>
            </a:r>
          </a:p>
          <a:p>
            <a:pPr marR="0" lvl="0">
              <a:lnSpc>
                <a:spcPct val="90000"/>
              </a:lnSpc>
              <a:spcBef>
                <a:spcPct val="0"/>
              </a:spcBef>
              <a:spcAft>
                <a:spcPts val="600"/>
              </a:spcAft>
              <a:tabLst>
                <a:tab pos="571500" algn="r"/>
              </a:tabLst>
            </a:pPr>
            <a:endParaRPr lang="en-US" sz="2000">
              <a:latin typeface="Century Gothic" panose="020B0502020202020204" pitchFamily="34" charset="0"/>
              <a:ea typeface="Calibri Light" panose="020F0302020204030204" pitchFamily="34" charset="0"/>
              <a:cs typeface="Calibri Light" panose="020F0302020204030204" pitchFamily="34" charset="0"/>
            </a:endParaRPr>
          </a:p>
          <a:p>
            <a:pPr marR="0" lvl="0">
              <a:lnSpc>
                <a:spcPct val="90000"/>
              </a:lnSpc>
              <a:spcBef>
                <a:spcPct val="0"/>
              </a:spcBef>
              <a:spcAft>
                <a:spcPts val="600"/>
              </a:spcAft>
              <a:tabLst>
                <a:tab pos="571500" algn="r"/>
              </a:tabLst>
            </a:pPr>
            <a:r>
              <a:rPr lang="en-US" sz="2000">
                <a:latin typeface="Century Gothic" panose="020B0502020202020204" pitchFamily="34" charset="0"/>
                <a:ea typeface="Calibri Light" panose="020F0302020204030204" pitchFamily="34" charset="0"/>
                <a:cs typeface="Calibri Light" panose="020F0302020204030204" pitchFamily="34" charset="0"/>
                <a:hlinkClick r:id="rId3"/>
              </a:rPr>
              <a:t>Adoption Account Guidelines</a:t>
            </a:r>
            <a:r>
              <a:rPr lang="en-US" sz="2000">
                <a:effectLst/>
                <a:latin typeface="Century Gothic" panose="020B0502020202020204" pitchFamily="34" charset="0"/>
                <a:ea typeface="Calibri Light" panose="020F0302020204030204" pitchFamily="34" charset="0"/>
                <a:cs typeface="Calibri Light" panose="020F0302020204030204" pitchFamily="34" charset="0"/>
              </a:rPr>
              <a:t>, </a:t>
            </a:r>
          </a:p>
          <a:p>
            <a:pPr marR="0" lvl="0">
              <a:lnSpc>
                <a:spcPct val="90000"/>
              </a:lnSpc>
              <a:spcBef>
                <a:spcPct val="0"/>
              </a:spcBef>
              <a:spcAft>
                <a:spcPts val="600"/>
              </a:spcAft>
              <a:tabLst>
                <a:tab pos="571500" algn="r"/>
              </a:tabLst>
            </a:pPr>
            <a:endParaRPr lang="en-US" sz="2000">
              <a:latin typeface="Century Gothic" panose="020B0502020202020204" pitchFamily="34" charset="0"/>
              <a:ea typeface="Calibri Light" panose="020F0302020204030204" pitchFamily="34" charset="0"/>
              <a:cs typeface="Calibri Light" panose="020F0302020204030204" pitchFamily="34" charset="0"/>
            </a:endParaRPr>
          </a:p>
          <a:p>
            <a:pPr marR="0" lvl="0">
              <a:lnSpc>
                <a:spcPct val="90000"/>
              </a:lnSpc>
              <a:spcBef>
                <a:spcPct val="0"/>
              </a:spcBef>
              <a:spcAft>
                <a:spcPts val="600"/>
              </a:spcAft>
              <a:tabLst>
                <a:tab pos="571500" algn="r"/>
              </a:tabLst>
            </a:pPr>
            <a:r>
              <a:rPr lang="en-US" sz="2000">
                <a:latin typeface="Century Gothic" panose="020B0502020202020204" pitchFamily="34" charset="0"/>
                <a:ea typeface="Calibri Light" panose="020F0302020204030204" pitchFamily="34" charset="0"/>
                <a:cs typeface="Calibri Light" panose="020F0302020204030204" pitchFamily="34" charset="0"/>
              </a:rPr>
              <a:t>and the</a:t>
            </a:r>
          </a:p>
          <a:p>
            <a:pPr marR="0" lvl="0">
              <a:lnSpc>
                <a:spcPct val="90000"/>
              </a:lnSpc>
              <a:spcBef>
                <a:spcPct val="0"/>
              </a:spcBef>
              <a:spcAft>
                <a:spcPts val="600"/>
              </a:spcAft>
              <a:tabLst>
                <a:tab pos="571500" algn="r"/>
              </a:tabLst>
            </a:pPr>
            <a:r>
              <a:rPr lang="en-US" sz="2000">
                <a:effectLst/>
                <a:latin typeface="Century Gothic" panose="020B0502020202020204" pitchFamily="34" charset="0"/>
                <a:ea typeface="Calibri Light" panose="020F0302020204030204" pitchFamily="34" charset="0"/>
                <a:cs typeface="Calibri Light" panose="020F0302020204030204" pitchFamily="34" charset="0"/>
              </a:rPr>
              <a:t> </a:t>
            </a:r>
          </a:p>
          <a:p>
            <a:pPr marR="0" lvl="0">
              <a:lnSpc>
                <a:spcPct val="90000"/>
              </a:lnSpc>
              <a:spcBef>
                <a:spcPct val="0"/>
              </a:spcBef>
              <a:spcAft>
                <a:spcPts val="600"/>
              </a:spcAft>
              <a:tabLst>
                <a:tab pos="571500" algn="r"/>
              </a:tabLst>
            </a:pPr>
            <a:r>
              <a:rPr lang="en-US" sz="2000" u="none" strike="noStrike">
                <a:effectLst/>
                <a:latin typeface="Century Gothic" panose="020B0502020202020204" pitchFamily="34" charset="0"/>
                <a:ea typeface="Calibri Light" panose="020F0302020204030204" pitchFamily="34" charset="0"/>
                <a:cs typeface="Calibri Light" panose="020F0302020204030204" pitchFamily="34" charset="0"/>
                <a:hlinkClick r:id="rId4"/>
              </a:rPr>
              <a:t>Administrative Manual</a:t>
            </a:r>
            <a:r>
              <a:rPr lang="en-US" sz="2000">
                <a:effectLst/>
                <a:latin typeface="Century Gothic" panose="020B0502020202020204" pitchFamily="34" charset="0"/>
                <a:ea typeface="Calibri Light" panose="020F0302020204030204" pitchFamily="34" charset="0"/>
                <a:cs typeface="Calibri Light" panose="020F0302020204030204" pitchFamily="34" charset="0"/>
              </a:rPr>
              <a:t> </a:t>
            </a:r>
          </a:p>
          <a:p>
            <a:pPr>
              <a:lnSpc>
                <a:spcPct val="90000"/>
              </a:lnSpc>
              <a:spcBef>
                <a:spcPct val="0"/>
              </a:spcBef>
              <a:spcAft>
                <a:spcPts val="600"/>
              </a:spcAft>
            </a:pPr>
            <a:endParaRPr lang="en-US" sz="3000">
              <a:latin typeface="+mj-lt"/>
              <a:ea typeface="+mj-ea"/>
              <a:cs typeface="+mj-cs"/>
            </a:endParaRPr>
          </a:p>
        </p:txBody>
      </p:sp>
      <p:pic>
        <p:nvPicPr>
          <p:cNvPr id="28" name="Picture 2" descr="http://www.marketwire.com/library/MwGo/2015/9/2/11G052724/Images/CPUC_transparent-149331919239.jpg">
            <a:hlinkClick r:id="rId5"/>
            <a:extLst>
              <a:ext uri="{FF2B5EF4-FFF2-40B4-BE49-F238E27FC236}">
                <a16:creationId xmlns:a16="http://schemas.microsoft.com/office/drawing/2014/main" id="{A76D7DE0-820E-AEBF-FFBB-63AFEC833C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1884" y="5473085"/>
            <a:ext cx="1208675" cy="11791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E138E1-1EEB-52D9-6A6C-F630315266EE}"/>
              </a:ext>
            </a:extLst>
          </p:cNvPr>
          <p:cNvSpPr txBox="1"/>
          <p:nvPr/>
        </p:nvSpPr>
        <p:spPr>
          <a:xfrm>
            <a:off x="6322095" y="6373361"/>
            <a:ext cx="6609522" cy="338554"/>
          </a:xfrm>
          <a:prstGeom prst="rect">
            <a:avLst/>
          </a:prstGeom>
          <a:noFill/>
        </p:spPr>
        <p:txBody>
          <a:bodyPr wrap="square" rtlCol="0">
            <a:spAutoFit/>
          </a:bodyPr>
          <a:lstStyle/>
          <a:p>
            <a:r>
              <a:rPr lang="en-US" sz="1600" b="1" spc="-5">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Piedmont Gardens Digital Literacy project</a:t>
            </a:r>
            <a:endParaRPr lang="en-US" sz="1600" b="1">
              <a:solidFill>
                <a:schemeClr val="bg1"/>
              </a:solidFill>
            </a:endParaRPr>
          </a:p>
        </p:txBody>
      </p:sp>
    </p:spTree>
    <p:extLst>
      <p:ext uri="{BB962C8B-B14F-4D97-AF65-F5344CB8AC3E}">
        <p14:creationId xmlns:p14="http://schemas.microsoft.com/office/powerpoint/2010/main" val="2558072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983B98C-81B2-5E2E-E966-10495CA7E39D}"/>
              </a:ext>
            </a:extLst>
          </p:cNvPr>
          <p:cNvSpPr/>
          <p:nvPr/>
        </p:nvSpPr>
        <p:spPr>
          <a:xfrm>
            <a:off x="0" y="152399"/>
            <a:ext cx="2753916" cy="649987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E23CFA06-05E2-16F0-75E7-4AAB867ABECE}"/>
              </a:ext>
            </a:extLst>
          </p:cNvPr>
          <p:cNvSpPr>
            <a:spLocks noGrp="1"/>
          </p:cNvSpPr>
          <p:nvPr>
            <p:ph type="sldNum" sz="quarter" idx="12"/>
          </p:nvPr>
        </p:nvSpPr>
        <p:spPr>
          <a:xfrm>
            <a:off x="8610600" y="6356350"/>
            <a:ext cx="2743200" cy="365125"/>
          </a:xfrm>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
        <p:nvSpPr>
          <p:cNvPr id="2" name="Slide Number Placeholder 1">
            <a:extLst>
              <a:ext uri="{FF2B5EF4-FFF2-40B4-BE49-F238E27FC236}">
                <a16:creationId xmlns:a16="http://schemas.microsoft.com/office/drawing/2014/main" id="{A9C96566-460A-FC6E-0410-F8F41AC80736}"/>
              </a:ext>
            </a:extLst>
          </p:cNvPr>
          <p:cNvSpPr txBox="1">
            <a:spLocks/>
          </p:cNvSpPr>
          <p:nvPr/>
        </p:nvSpPr>
        <p:spPr>
          <a:xfrm>
            <a:off x="11199906" y="6400800"/>
            <a:ext cx="382493" cy="18190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t">
              <a:defRPr/>
            </a:pPr>
            <a:fld id="{1C4126A1-9282-4A82-AC02-A59AF4A969C8}" type="slidenum">
              <a:rPr lang="en-US" sz="900" smtClean="0">
                <a:solidFill>
                  <a:srgbClr val="6996C9"/>
                </a:solidFill>
                <a:latin typeface="Century Gothic" panose="020F0302020204030204"/>
              </a:rPr>
              <a:pPr fontAlgn="t">
                <a:defRPr/>
              </a:pPr>
              <a:t>3</a:t>
            </a:fld>
            <a:endParaRPr lang="en-US" sz="900">
              <a:solidFill>
                <a:srgbClr val="6996C9"/>
              </a:solidFill>
              <a:latin typeface="Century Gothic" panose="020F0302020204030204"/>
            </a:endParaRPr>
          </a:p>
        </p:txBody>
      </p:sp>
      <p:pic>
        <p:nvPicPr>
          <p:cNvPr id="9" name="Picture 2" descr="http://www.marketwire.com/library/MwGo/2015/9/2/11G052724/Images/CPUC_transparent-149331919239.jpg">
            <a:hlinkClick r:id="rId3"/>
            <a:extLst>
              <a:ext uri="{FF2B5EF4-FFF2-40B4-BE49-F238E27FC236}">
                <a16:creationId xmlns:a16="http://schemas.microsoft.com/office/drawing/2014/main" id="{3A29F3EE-44B2-E173-9B32-6472C6C03B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1884" y="5473085"/>
            <a:ext cx="1208675" cy="11791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43A547-99E5-8D8D-2F5A-71556C15E4C8}"/>
              </a:ext>
            </a:extLst>
          </p:cNvPr>
          <p:cNvSpPr txBox="1"/>
          <p:nvPr/>
        </p:nvSpPr>
        <p:spPr>
          <a:xfrm>
            <a:off x="2914650" y="1254390"/>
            <a:ext cx="9065856" cy="5047536"/>
          </a:xfrm>
          <a:prstGeom prst="rect">
            <a:avLst/>
          </a:prstGeom>
          <a:noFill/>
        </p:spPr>
        <p:txBody>
          <a:bodyPr wrap="square" lIns="91440" tIns="45720" rIns="91440" bIns="45720" rtlCol="0" anchor="t">
            <a:spAutoFit/>
          </a:bodyPr>
          <a:lstStyle/>
          <a:p>
            <a:r>
              <a:rPr lang="en-US" sz="1600">
                <a:latin typeface="Century Gothic" panose="020B0502020202020204" pitchFamily="34" charset="0"/>
              </a:rPr>
              <a:t>The application can be downloaded from the CASF Broadband Adoption Account (Account) website or using the links below –</a:t>
            </a:r>
          </a:p>
          <a:p>
            <a:r>
              <a:rPr lang="en-US" sz="1600">
                <a:latin typeface="Century Gothic"/>
                <a:hlinkClick r:id="rId5"/>
              </a:rPr>
              <a:t>https://www.cpuc.ca.gov/industries-and-topics/internet-and-phone/california-advanced-services-fund/casf-adoption-account</a:t>
            </a:r>
            <a:endParaRPr lang="en-US" sz="1600">
              <a:latin typeface="Century Gothic"/>
            </a:endParaRPr>
          </a:p>
          <a:p>
            <a:pPr algn="l"/>
            <a:r>
              <a:rPr lang="en-US" sz="1600" i="1">
                <a:solidFill>
                  <a:srgbClr val="333333"/>
                </a:solidFill>
                <a:latin typeface="Century Gothic" panose="020B0502020202020204" pitchFamily="34" charset="0"/>
              </a:rPr>
              <a:t>Application Form and Other Required Documents (found on the website under “Applying for Funds”)</a:t>
            </a:r>
            <a:r>
              <a:rPr lang="en-US" sz="1600" b="0" i="1">
                <a:solidFill>
                  <a:srgbClr val="333333"/>
                </a:solidFill>
                <a:effectLst/>
                <a:latin typeface="Century Gothic" panose="020B0502020202020204" pitchFamily="34" charset="0"/>
              </a:rPr>
              <a:t>:</a:t>
            </a:r>
            <a:endParaRPr lang="en-US" sz="1600" b="0" i="0">
              <a:solidFill>
                <a:srgbClr val="000000"/>
              </a:solidFill>
              <a:effectLst/>
              <a:latin typeface="Century Gothic" panose="020B0502020202020204" pitchFamily="34" charset="0"/>
            </a:endParaRPr>
          </a:p>
          <a:p>
            <a:pPr>
              <a:buFont typeface="Arial" panose="020B0604020202020204" pitchFamily="34" charset="0"/>
              <a:buChar char="•"/>
            </a:pPr>
            <a:r>
              <a:rPr lang="en-US" sz="1600" u="sng">
                <a:solidFill>
                  <a:srgbClr val="003065"/>
                </a:solidFill>
                <a:latin typeface="Century Gothic"/>
                <a:hlinkClick r:id="rId6">
                  <a:extLst>
                    <a:ext uri="{A12FA001-AC4F-418D-AE19-62706E023703}">
                      <ahyp:hlinkClr xmlns:ahyp="http://schemas.microsoft.com/office/drawing/2018/hyperlinkcolor" val="tx"/>
                    </a:ext>
                  </a:extLst>
                </a:hlinkClick>
              </a:rPr>
              <a:t>Complete and Submit the Adoption Account Application Package</a:t>
            </a:r>
            <a:r>
              <a:rPr lang="en-US" sz="1600" u="sng">
                <a:solidFill>
                  <a:srgbClr val="003065"/>
                </a:solidFill>
                <a:latin typeface="Century Gothic"/>
              </a:rPr>
              <a:t> </a:t>
            </a:r>
            <a:r>
              <a:rPr lang="en-US" sz="1600" u="sng">
                <a:solidFill>
                  <a:srgbClr val="000000"/>
                </a:solidFill>
                <a:latin typeface="Century Gothic"/>
              </a:rPr>
              <a:t>(Zip File</a:t>
            </a:r>
            <a:r>
              <a:rPr lang="en-US" sz="1600" b="0" i="0">
                <a:solidFill>
                  <a:srgbClr val="000000"/>
                </a:solidFill>
                <a:effectLst/>
                <a:latin typeface="Century Gothic"/>
              </a:rPr>
              <a:t>).  This zip files contains: </a:t>
            </a:r>
            <a:endParaRPr lang="en-US" sz="1600">
              <a:solidFill>
                <a:srgbClr val="000000"/>
              </a:solidFill>
              <a:latin typeface="Century Gothic"/>
            </a:endParaRPr>
          </a:p>
          <a:p>
            <a:pPr lvl="1">
              <a:buFont typeface="Arial" panose="020B0604020202020204" pitchFamily="34" charset="0"/>
              <a:buChar char="•"/>
            </a:pPr>
            <a:r>
              <a:rPr lang="en-US" sz="1600">
                <a:latin typeface="Century Gothic"/>
              </a:rPr>
              <a:t>Adoption Account Guidelines D.25-11-003: Account rules (please review before submitting an application)</a:t>
            </a:r>
          </a:p>
          <a:p>
            <a:pPr lvl="1">
              <a:buFont typeface="Arial" panose="020B0604020202020204" pitchFamily="34" charset="0"/>
              <a:buChar char="•"/>
            </a:pPr>
            <a:r>
              <a:rPr lang="en-US" sz="1600">
                <a:latin typeface="Century Gothic" panose="020B0502020202020204" pitchFamily="34" charset="0"/>
              </a:rPr>
              <a:t>Adoption Account Application Instructions (an overview on how to apply)</a:t>
            </a:r>
          </a:p>
          <a:p>
            <a:pPr lvl="1">
              <a:buFont typeface="Arial" panose="020B0604020202020204" pitchFamily="34" charset="0"/>
              <a:buChar char="•"/>
            </a:pPr>
            <a:r>
              <a:rPr lang="en-US" sz="1600">
                <a:latin typeface="Century Gothic" panose="020B0502020202020204" pitchFamily="34" charset="0"/>
              </a:rPr>
              <a:t>Applying for a grant from the Adoption Account (detailed instructions on using the application form).</a:t>
            </a:r>
          </a:p>
          <a:p>
            <a:pPr lvl="1">
              <a:buFont typeface="Arial" panose="020B0604020202020204" pitchFamily="34" charset="0"/>
              <a:buChar char="•"/>
            </a:pPr>
            <a:r>
              <a:rPr lang="en-US" sz="1600">
                <a:latin typeface="Century Gothic" panose="020B0502020202020204" pitchFamily="34" charset="0"/>
              </a:rPr>
              <a:t>Folders for the eligible projects that can be applied for – digital literacy, broadband access, and call center projects.  Each folder contains:</a:t>
            </a:r>
          </a:p>
          <a:p>
            <a:pPr lvl="2">
              <a:buFont typeface="Arial" panose="020B0604020202020204" pitchFamily="34" charset="0"/>
              <a:buChar char="•"/>
            </a:pPr>
            <a:r>
              <a:rPr lang="en-US" sz="1600">
                <a:latin typeface="Century Gothic" panose="020B0502020202020204" pitchFamily="34" charset="0"/>
              </a:rPr>
              <a:t>The application form for the specific type of project.</a:t>
            </a:r>
          </a:p>
          <a:p>
            <a:pPr lvl="2">
              <a:buFont typeface="Arial" panose="020B0604020202020204" pitchFamily="34" charset="0"/>
              <a:buChar char="•"/>
            </a:pPr>
            <a:r>
              <a:rPr lang="en-US" sz="1600">
                <a:latin typeface="Century Gothic" panose="020B0502020202020204" pitchFamily="34" charset="0"/>
              </a:rPr>
              <a:t>The affidavit form.</a:t>
            </a:r>
          </a:p>
          <a:p>
            <a:pPr lvl="2">
              <a:buFont typeface="Arial" panose="020B0604020202020204" pitchFamily="34" charset="0"/>
              <a:buChar char="•"/>
            </a:pPr>
            <a:r>
              <a:rPr lang="en-US" sz="1600">
                <a:latin typeface="Century Gothic" panose="020B0502020202020204" pitchFamily="34" charset="0"/>
              </a:rPr>
              <a:t>Workplan templates </a:t>
            </a:r>
          </a:p>
          <a:p>
            <a:pPr lvl="2">
              <a:buFont typeface="Arial" panose="020B0604020202020204" pitchFamily="34" charset="0"/>
              <a:buChar char="•"/>
            </a:pPr>
            <a:endParaRPr lang="en-US" sz="1600">
              <a:latin typeface="Century Gothic" panose="020B0502020202020204" pitchFamily="34" charset="0"/>
            </a:endParaRPr>
          </a:p>
          <a:p>
            <a:endParaRPr lang="en-US"/>
          </a:p>
        </p:txBody>
      </p:sp>
      <p:sp>
        <p:nvSpPr>
          <p:cNvPr id="5" name="TextBox 4">
            <a:extLst>
              <a:ext uri="{FF2B5EF4-FFF2-40B4-BE49-F238E27FC236}">
                <a16:creationId xmlns:a16="http://schemas.microsoft.com/office/drawing/2014/main" id="{102CB1F7-B924-2F05-CC80-61BC30F4390E}"/>
              </a:ext>
            </a:extLst>
          </p:cNvPr>
          <p:cNvSpPr txBox="1"/>
          <p:nvPr/>
        </p:nvSpPr>
        <p:spPr>
          <a:xfrm>
            <a:off x="2914649" y="344009"/>
            <a:ext cx="7248525" cy="72997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a:latin typeface="Century Gothic" panose="020B0502020202020204" pitchFamily="34" charset="0"/>
                <a:ea typeface="+mj-ea"/>
                <a:cs typeface="+mj-cs"/>
              </a:rPr>
              <a:t>File Locations</a:t>
            </a:r>
          </a:p>
        </p:txBody>
      </p:sp>
      <p:pic>
        <p:nvPicPr>
          <p:cNvPr id="7" name="Picture 6">
            <a:extLst>
              <a:ext uri="{FF2B5EF4-FFF2-40B4-BE49-F238E27FC236}">
                <a16:creationId xmlns:a16="http://schemas.microsoft.com/office/drawing/2014/main" id="{FF22D840-B4DC-2DC2-91AE-FA94DDFE30B6}"/>
              </a:ext>
            </a:extLst>
          </p:cNvPr>
          <p:cNvPicPr>
            <a:picLocks noChangeAspect="1"/>
          </p:cNvPicPr>
          <p:nvPr/>
        </p:nvPicPr>
        <p:blipFill>
          <a:blip r:embed="rId7"/>
          <a:stretch>
            <a:fillRect/>
          </a:stretch>
        </p:blipFill>
        <p:spPr>
          <a:xfrm>
            <a:off x="12860" y="1073984"/>
            <a:ext cx="2728196" cy="4610500"/>
          </a:xfrm>
          <a:prstGeom prst="rect">
            <a:avLst/>
          </a:prstGeom>
        </p:spPr>
      </p:pic>
      <p:sp>
        <p:nvSpPr>
          <p:cNvPr id="8" name="TextBox 7">
            <a:extLst>
              <a:ext uri="{FF2B5EF4-FFF2-40B4-BE49-F238E27FC236}">
                <a16:creationId xmlns:a16="http://schemas.microsoft.com/office/drawing/2014/main" id="{2E71EAAC-6F12-ADE7-7503-C90626E56476}"/>
              </a:ext>
            </a:extLst>
          </p:cNvPr>
          <p:cNvSpPr txBox="1"/>
          <p:nvPr/>
        </p:nvSpPr>
        <p:spPr>
          <a:xfrm>
            <a:off x="0" y="5784016"/>
            <a:ext cx="2601685" cy="369332"/>
          </a:xfrm>
          <a:prstGeom prst="rect">
            <a:avLst/>
          </a:prstGeom>
          <a:noFill/>
        </p:spPr>
        <p:txBody>
          <a:bodyPr wrap="square" rtlCol="0">
            <a:spAutoFit/>
          </a:bodyPr>
          <a:lstStyle/>
          <a:p>
            <a:r>
              <a:rPr lang="en-US" sz="900">
                <a:latin typeface="Century Gothic" panose="020B0502020202020204" pitchFamily="34" charset="0"/>
              </a:rPr>
              <a:t>Oakland Tech Exchange Contra Costa County Digital Literacy Project</a:t>
            </a:r>
          </a:p>
        </p:txBody>
      </p:sp>
    </p:spTree>
    <p:extLst>
      <p:ext uri="{BB962C8B-B14F-4D97-AF65-F5344CB8AC3E}">
        <p14:creationId xmlns:p14="http://schemas.microsoft.com/office/powerpoint/2010/main" val="2905670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marketwire.com/library/MwGo/2015/9/2/11G052724/Images/CPUC_transparent-149331919239.jpg">
            <a:hlinkClick r:id="rId2"/>
            <a:extLst>
              <a:ext uri="{FF2B5EF4-FFF2-40B4-BE49-F238E27FC236}">
                <a16:creationId xmlns:a16="http://schemas.microsoft.com/office/drawing/2014/main" id="{D00CC6C2-D756-480C-D0F2-7039C476F0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1884" y="5473085"/>
            <a:ext cx="1208675" cy="11791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holding certificates&#10;&#10;Description automatically generated with medium confidence">
            <a:extLst>
              <a:ext uri="{FF2B5EF4-FFF2-40B4-BE49-F238E27FC236}">
                <a16:creationId xmlns:a16="http://schemas.microsoft.com/office/drawing/2014/main" id="{D2F23E91-792F-1128-907D-AA35AC83C314}"/>
              </a:ext>
            </a:extLst>
          </p:cNvPr>
          <p:cNvPicPr>
            <a:picLocks noChangeAspect="1"/>
          </p:cNvPicPr>
          <p:nvPr/>
        </p:nvPicPr>
        <p:blipFill rotWithShape="1">
          <a:blip r:embed="rId4">
            <a:extLst>
              <a:ext uri="{28A0092B-C50C-407E-A947-70E740481C1C}">
                <a14:useLocalDpi xmlns:a14="http://schemas.microsoft.com/office/drawing/2010/main" val="0"/>
              </a:ext>
            </a:extLst>
          </a:blip>
          <a:srcRect t="28194" r="2604" b="3000"/>
          <a:stretch/>
        </p:blipFill>
        <p:spPr>
          <a:xfrm>
            <a:off x="1362075" y="390524"/>
            <a:ext cx="8905875" cy="4718705"/>
          </a:xfrm>
          <a:prstGeom prst="rect">
            <a:avLst/>
          </a:prstGeom>
          <a:ln>
            <a:noFill/>
          </a:ln>
          <a:effectLst>
            <a:softEdge rad="112500"/>
          </a:effectLst>
        </p:spPr>
      </p:pic>
      <p:sp>
        <p:nvSpPr>
          <p:cNvPr id="5" name="TextBox 4">
            <a:extLst>
              <a:ext uri="{FF2B5EF4-FFF2-40B4-BE49-F238E27FC236}">
                <a16:creationId xmlns:a16="http://schemas.microsoft.com/office/drawing/2014/main" id="{57E8A2B7-7447-FF54-53F3-533BA3EC245C}"/>
              </a:ext>
            </a:extLst>
          </p:cNvPr>
          <p:cNvSpPr txBox="1"/>
          <p:nvPr/>
        </p:nvSpPr>
        <p:spPr>
          <a:xfrm>
            <a:off x="1181100" y="5314950"/>
            <a:ext cx="9267825" cy="1015663"/>
          </a:xfrm>
          <a:prstGeom prst="rect">
            <a:avLst/>
          </a:prstGeom>
          <a:noFill/>
        </p:spPr>
        <p:txBody>
          <a:bodyPr wrap="square" rtlCol="0">
            <a:spAutoFit/>
          </a:bodyPr>
          <a:lstStyle/>
          <a:p>
            <a:pPr algn="ctr"/>
            <a:r>
              <a:rPr lang="en-US" sz="2000" i="1">
                <a:latin typeface="Century Gothic" panose="020B0502020202020204" pitchFamily="34" charset="0"/>
              </a:rPr>
              <a:t>Thank you for your participation in the CASF Adoption Account</a:t>
            </a:r>
          </a:p>
          <a:p>
            <a:pPr algn="ctr"/>
            <a:r>
              <a:rPr lang="en-US" sz="2000" i="1">
                <a:latin typeface="Century Gothic" panose="020B0502020202020204" pitchFamily="34" charset="0"/>
              </a:rPr>
              <a:t>Please email </a:t>
            </a:r>
            <a:r>
              <a:rPr lang="en-US" sz="2000" i="1">
                <a:latin typeface="Century Gothic" panose="020B0502020202020204" pitchFamily="34" charset="0"/>
                <a:hlinkClick r:id="rId5"/>
              </a:rPr>
              <a:t>casf_adoption@cpuc.ca.gov</a:t>
            </a:r>
            <a:r>
              <a:rPr lang="en-US" sz="2000" i="1">
                <a:latin typeface="Century Gothic" panose="020B0502020202020204" pitchFamily="34" charset="0"/>
              </a:rPr>
              <a:t> with any questions regarding the application process.  </a:t>
            </a:r>
          </a:p>
        </p:txBody>
      </p:sp>
      <p:sp>
        <p:nvSpPr>
          <p:cNvPr id="6" name="TextBox 5">
            <a:extLst>
              <a:ext uri="{FF2B5EF4-FFF2-40B4-BE49-F238E27FC236}">
                <a16:creationId xmlns:a16="http://schemas.microsoft.com/office/drawing/2014/main" id="{BB19647B-1145-A5F8-4E9D-46D291529C57}"/>
              </a:ext>
            </a:extLst>
          </p:cNvPr>
          <p:cNvSpPr txBox="1"/>
          <p:nvPr/>
        </p:nvSpPr>
        <p:spPr>
          <a:xfrm>
            <a:off x="2863455" y="4584376"/>
            <a:ext cx="7808429" cy="338554"/>
          </a:xfrm>
          <a:prstGeom prst="rect">
            <a:avLst/>
          </a:prstGeom>
          <a:noFill/>
        </p:spPr>
        <p:txBody>
          <a:bodyPr wrap="square" rtlCol="0">
            <a:spAutoFit/>
          </a:bodyPr>
          <a:lstStyle/>
          <a:p>
            <a:r>
              <a:rPr lang="en-US" sz="1600" b="1" spc="-5">
                <a:solidFill>
                  <a:schemeClr val="bg1"/>
                </a:solidFill>
                <a:latin typeface="Century Gothic" panose="020B0502020202020204" pitchFamily="34" charset="0"/>
                <a:ea typeface="Calibri" panose="020F0502020204030204" pitchFamily="34" charset="0"/>
                <a:cs typeface="Times New Roman" panose="02020603050405020304" pitchFamily="18" charset="0"/>
              </a:rPr>
              <a:t>City of Sunnyvale </a:t>
            </a:r>
            <a:r>
              <a:rPr lang="en-US" sz="1600" b="1" spc="-5">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600" b="1" spc="-5">
                <a:solidFill>
                  <a:schemeClr val="bg1"/>
                </a:solidFill>
                <a:latin typeface="Century Gothic" panose="020B0502020202020204" pitchFamily="34" charset="0"/>
                <a:ea typeface="Calibri" panose="020F0502020204030204" pitchFamily="34" charset="0"/>
                <a:cs typeface="Times New Roman" panose="02020603050405020304" pitchFamily="18" charset="0"/>
              </a:rPr>
              <a:t>Latino Digital Literacy-San Miguel Elementary School</a:t>
            </a:r>
            <a:endParaRPr lang="en-US" sz="1600" b="1">
              <a:solidFill>
                <a:schemeClr val="bg1"/>
              </a:solidFill>
            </a:endParaRPr>
          </a:p>
        </p:txBody>
      </p:sp>
    </p:spTree>
    <p:extLst>
      <p:ext uri="{BB962C8B-B14F-4D97-AF65-F5344CB8AC3E}">
        <p14:creationId xmlns:p14="http://schemas.microsoft.com/office/powerpoint/2010/main" val="2688967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CD377-D61E-F527-E899-F6FAF6775CD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4F6ECF7-A3F1-2CF4-0084-F09DB0D76930}"/>
              </a:ext>
            </a:extLst>
          </p:cNvPr>
          <p:cNvSpPr>
            <a:spLocks noGrp="1"/>
          </p:cNvSpPr>
          <p:nvPr>
            <p:ph type="sldNum" sz="quarter" idx="12"/>
          </p:nvPr>
        </p:nvSpPr>
        <p:spPr/>
        <p:txBody>
          <a:bodyPr/>
          <a:lstStyle/>
          <a:p>
            <a:fld id="{1C4126A1-9282-4A82-AC02-A59AF4A969C8}" type="slidenum">
              <a:rPr lang="en-US" smtClean="0"/>
              <a:t>4</a:t>
            </a:fld>
            <a:endParaRPr lang="en-US"/>
          </a:p>
        </p:txBody>
      </p:sp>
      <p:sp>
        <p:nvSpPr>
          <p:cNvPr id="2" name="Rectangle 1">
            <a:extLst>
              <a:ext uri="{FF2B5EF4-FFF2-40B4-BE49-F238E27FC236}">
                <a16:creationId xmlns:a16="http://schemas.microsoft.com/office/drawing/2014/main" id="{E21A0B93-95AB-528E-7DD7-E27226389540}"/>
              </a:ext>
            </a:extLst>
          </p:cNvPr>
          <p:cNvSpPr/>
          <p:nvPr/>
        </p:nvSpPr>
        <p:spPr>
          <a:xfrm>
            <a:off x="0" y="10880"/>
            <a:ext cx="12191999" cy="145579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spcAft>
                <a:spcPts val="600"/>
              </a:spcAft>
            </a:pPr>
            <a:r>
              <a:rPr lang="en-US" sz="4400" b="1">
                <a:solidFill>
                  <a:schemeClr val="tx1"/>
                </a:solidFill>
                <a:latin typeface="Century Gothic" panose="020B0502020202020204" pitchFamily="34" charset="0"/>
                <a:ea typeface="+mj-ea"/>
                <a:cs typeface="+mj-cs"/>
              </a:rPr>
              <a:t>Program Changes in Decision </a:t>
            </a:r>
            <a:br>
              <a:rPr lang="en-US" sz="4400" b="1">
                <a:solidFill>
                  <a:schemeClr val="tx1"/>
                </a:solidFill>
                <a:latin typeface="Century Gothic" panose="020B0502020202020204" pitchFamily="34" charset="0"/>
                <a:ea typeface="+mj-ea"/>
                <a:cs typeface="+mj-cs"/>
              </a:rPr>
            </a:br>
            <a:r>
              <a:rPr lang="en-US" sz="4400" b="1">
                <a:solidFill>
                  <a:schemeClr val="tx1"/>
                </a:solidFill>
                <a:latin typeface="Century Gothic" panose="020B0502020202020204" pitchFamily="34" charset="0"/>
                <a:ea typeface="+mj-ea"/>
                <a:cs typeface="+mj-cs"/>
              </a:rPr>
              <a:t>D.25-11-003</a:t>
            </a:r>
          </a:p>
        </p:txBody>
      </p:sp>
      <p:sp>
        <p:nvSpPr>
          <p:cNvPr id="3" name="Title 1">
            <a:extLst>
              <a:ext uri="{FF2B5EF4-FFF2-40B4-BE49-F238E27FC236}">
                <a16:creationId xmlns:a16="http://schemas.microsoft.com/office/drawing/2014/main" id="{C7FB103C-4EB7-316E-E696-76135DD08256}"/>
              </a:ext>
            </a:extLst>
          </p:cNvPr>
          <p:cNvSpPr>
            <a:spLocks noGrp="1"/>
          </p:cNvSpPr>
          <p:nvPr>
            <p:ph type="title"/>
          </p:nvPr>
        </p:nvSpPr>
        <p:spPr>
          <a:xfrm>
            <a:off x="609600" y="271741"/>
            <a:ext cx="10972800" cy="1325563"/>
          </a:xfrm>
        </p:spPr>
        <p:txBody>
          <a:bodyPr>
            <a:normAutofit fontScale="90000"/>
          </a:bodyPr>
          <a:lstStyle/>
          <a:p>
            <a:pPr algn="ctr"/>
            <a:br>
              <a:rPr lang="en-US" sz="4400">
                <a:cs typeface="Times New Roman"/>
              </a:rPr>
            </a:br>
            <a:br>
              <a:rPr lang="en-US" sz="4400">
                <a:cs typeface="Times New Roman"/>
              </a:rPr>
            </a:br>
            <a:br>
              <a:rPr lang="en-US" sz="4400">
                <a:cs typeface="Times New Roman"/>
              </a:rPr>
            </a:br>
            <a:br>
              <a:rPr lang="en-US" sz="4400">
                <a:cs typeface="Times New Roman"/>
              </a:rPr>
            </a:br>
            <a:br>
              <a:rPr lang="en-US" sz="4400">
                <a:cs typeface="Times New Roman"/>
              </a:rPr>
            </a:br>
            <a:br>
              <a:rPr lang="en-US" sz="4400">
                <a:cs typeface="Times New Roman"/>
              </a:rPr>
            </a:br>
            <a:br>
              <a:rPr lang="en-US" sz="4400">
                <a:cs typeface="Times New Roman"/>
              </a:rPr>
            </a:br>
            <a:endParaRPr lang="en-US"/>
          </a:p>
        </p:txBody>
      </p:sp>
      <p:pic>
        <p:nvPicPr>
          <p:cNvPr id="7" name="Picture 6">
            <a:extLst>
              <a:ext uri="{FF2B5EF4-FFF2-40B4-BE49-F238E27FC236}">
                <a16:creationId xmlns:a16="http://schemas.microsoft.com/office/drawing/2014/main" id="{4B397F81-4460-7EA4-6A6E-6C753F93E7C7}"/>
              </a:ext>
            </a:extLst>
          </p:cNvPr>
          <p:cNvPicPr>
            <a:picLocks noChangeAspect="1"/>
          </p:cNvPicPr>
          <p:nvPr/>
        </p:nvPicPr>
        <p:blipFill>
          <a:blip r:embed="rId2"/>
          <a:stretch>
            <a:fillRect/>
          </a:stretch>
        </p:blipFill>
        <p:spPr>
          <a:xfrm>
            <a:off x="8610786" y="1470304"/>
            <a:ext cx="3581213" cy="5387695"/>
          </a:xfrm>
          <a:prstGeom prst="rect">
            <a:avLst/>
          </a:prstGeom>
        </p:spPr>
      </p:pic>
      <p:sp>
        <p:nvSpPr>
          <p:cNvPr id="8" name="TextBox 7">
            <a:extLst>
              <a:ext uri="{FF2B5EF4-FFF2-40B4-BE49-F238E27FC236}">
                <a16:creationId xmlns:a16="http://schemas.microsoft.com/office/drawing/2014/main" id="{E68AB934-4BDE-648F-37D5-945A0D041BAF}"/>
              </a:ext>
            </a:extLst>
          </p:cNvPr>
          <p:cNvSpPr txBox="1"/>
          <p:nvPr/>
        </p:nvSpPr>
        <p:spPr>
          <a:xfrm>
            <a:off x="287506" y="1989223"/>
            <a:ext cx="8109857" cy="3416320"/>
          </a:xfrm>
          <a:prstGeom prst="rect">
            <a:avLst/>
          </a:prstGeom>
          <a:noFill/>
        </p:spPr>
        <p:txBody>
          <a:bodyPr wrap="square" rtlCol="0">
            <a:spAutoFit/>
          </a:bodyPr>
          <a:lstStyle/>
          <a:p>
            <a:r>
              <a:rPr lang="en-US" sz="2400">
                <a:latin typeface="Century Gothic" panose="020B0502020202020204" pitchFamily="34" charset="0"/>
              </a:rPr>
              <a:t>Staff proposed and implemented changes to program and administrative rules and requirements</a:t>
            </a:r>
          </a:p>
          <a:p>
            <a:endParaRPr lang="en-US" sz="2400">
              <a:latin typeface="Century Gothic" panose="020B0502020202020204" pitchFamily="34" charset="0"/>
            </a:endParaRPr>
          </a:p>
          <a:p>
            <a:pPr marL="285750" indent="-285750">
              <a:lnSpc>
                <a:spcPct val="150000"/>
              </a:lnSpc>
              <a:buFont typeface="Arial" panose="020B0604020202020204" pitchFamily="34" charset="0"/>
              <a:buChar char="•"/>
            </a:pPr>
            <a:r>
              <a:rPr lang="en-US" sz="2400">
                <a:latin typeface="Century Gothic" panose="020B0502020202020204" pitchFamily="34" charset="0"/>
              </a:rPr>
              <a:t>To provide clarity and transparency </a:t>
            </a:r>
          </a:p>
          <a:p>
            <a:pPr marL="285750" indent="-285750">
              <a:lnSpc>
                <a:spcPct val="150000"/>
              </a:lnSpc>
              <a:buFont typeface="Arial" panose="020B0604020202020204" pitchFamily="34" charset="0"/>
              <a:buChar char="•"/>
            </a:pPr>
            <a:r>
              <a:rPr lang="en-US" sz="2400">
                <a:latin typeface="Century Gothic" panose="020B0502020202020204" pitchFamily="34" charset="0"/>
              </a:rPr>
              <a:t>To make the program more effective</a:t>
            </a:r>
          </a:p>
          <a:p>
            <a:endParaRPr lang="en-US">
              <a:latin typeface="Century Gothic" panose="020B0502020202020204" pitchFamily="34" charset="0"/>
            </a:endParaRPr>
          </a:p>
          <a:p>
            <a:r>
              <a:rPr lang="en-US">
                <a:latin typeface="Century Gothic" panose="020B0502020202020204" pitchFamily="34" charset="0"/>
              </a:rPr>
              <a:t>Use the following link to access the new Account Guidelines:</a:t>
            </a:r>
          </a:p>
          <a:p>
            <a:r>
              <a:rPr lang="en-US" u="sng">
                <a:latin typeface="Century Gothic" panose="020B0502020202020204" pitchFamily="34" charset="0"/>
                <a:hlinkClick r:id="rId3"/>
              </a:rPr>
              <a:t>Adoption Account Guidelines for the July 2026 round and subsequent rounds</a:t>
            </a:r>
            <a:endParaRPr lang="en-US">
              <a:latin typeface="Century Gothic" panose="020B0502020202020204" pitchFamily="34" charset="0"/>
            </a:endParaRPr>
          </a:p>
        </p:txBody>
      </p:sp>
      <p:sp>
        <p:nvSpPr>
          <p:cNvPr id="9" name="TextBox 8">
            <a:extLst>
              <a:ext uri="{FF2B5EF4-FFF2-40B4-BE49-F238E27FC236}">
                <a16:creationId xmlns:a16="http://schemas.microsoft.com/office/drawing/2014/main" id="{57E5E2E0-B116-E74A-786B-1A21A832F445}"/>
              </a:ext>
            </a:extLst>
          </p:cNvPr>
          <p:cNvSpPr txBox="1"/>
          <p:nvPr/>
        </p:nvSpPr>
        <p:spPr>
          <a:xfrm>
            <a:off x="5921829" y="6400800"/>
            <a:ext cx="2601685" cy="230832"/>
          </a:xfrm>
          <a:prstGeom prst="rect">
            <a:avLst/>
          </a:prstGeom>
          <a:noFill/>
        </p:spPr>
        <p:txBody>
          <a:bodyPr wrap="square" rtlCol="0">
            <a:spAutoFit/>
          </a:bodyPr>
          <a:lstStyle/>
          <a:p>
            <a:r>
              <a:rPr lang="en-US" sz="900">
                <a:latin typeface="Century Gothic" panose="020B0502020202020204" pitchFamily="34" charset="0"/>
              </a:rPr>
              <a:t>City of Long Beach Earn and Learn Project</a:t>
            </a:r>
          </a:p>
        </p:txBody>
      </p:sp>
    </p:spTree>
    <p:extLst>
      <p:ext uri="{BB962C8B-B14F-4D97-AF65-F5344CB8AC3E}">
        <p14:creationId xmlns:p14="http://schemas.microsoft.com/office/powerpoint/2010/main" val="923163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32CF6-9432-372D-4FBA-9E48D69375C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5222BD0-B298-9E58-2B36-F34A4B36BA15}"/>
              </a:ext>
            </a:extLst>
          </p:cNvPr>
          <p:cNvSpPr/>
          <p:nvPr/>
        </p:nvSpPr>
        <p:spPr>
          <a:xfrm>
            <a:off x="0" y="10880"/>
            <a:ext cx="12191999" cy="12736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spcAft>
                <a:spcPts val="600"/>
              </a:spcAft>
            </a:pPr>
            <a:r>
              <a:rPr lang="en-US" sz="4400" b="1">
                <a:solidFill>
                  <a:schemeClr val="tx1"/>
                </a:solidFill>
                <a:latin typeface="Century Gothic" panose="020B0502020202020204" pitchFamily="34" charset="0"/>
                <a:ea typeface="+mj-ea"/>
                <a:cs typeface="+mj-cs"/>
              </a:rPr>
              <a:t>Program Changes</a:t>
            </a:r>
            <a:br>
              <a:rPr lang="en-US" sz="4400" b="1">
                <a:solidFill>
                  <a:schemeClr val="tx1"/>
                </a:solidFill>
                <a:latin typeface="Century Gothic" panose="020B0502020202020204" pitchFamily="34" charset="0"/>
                <a:ea typeface="+mj-ea"/>
                <a:cs typeface="+mj-cs"/>
              </a:rPr>
            </a:br>
            <a:r>
              <a:rPr lang="en-US" sz="2400" b="1">
                <a:solidFill>
                  <a:schemeClr val="tx1"/>
                </a:solidFill>
                <a:latin typeface="Century Gothic" panose="020B0502020202020204" pitchFamily="34" charset="0"/>
                <a:ea typeface="+mj-ea"/>
                <a:cs typeface="+mj-cs"/>
              </a:rPr>
              <a:t>Organization Eligibility &amp; Rules</a:t>
            </a:r>
          </a:p>
        </p:txBody>
      </p:sp>
      <p:sp>
        <p:nvSpPr>
          <p:cNvPr id="2" name="Title 1">
            <a:extLst>
              <a:ext uri="{FF2B5EF4-FFF2-40B4-BE49-F238E27FC236}">
                <a16:creationId xmlns:a16="http://schemas.microsoft.com/office/drawing/2014/main" id="{42358AF7-3E9D-8C52-D98D-4B086A0F2DC9}"/>
              </a:ext>
            </a:extLst>
          </p:cNvPr>
          <p:cNvSpPr>
            <a:spLocks noGrp="1"/>
          </p:cNvSpPr>
          <p:nvPr>
            <p:ph type="title"/>
          </p:nvPr>
        </p:nvSpPr>
        <p:spPr>
          <a:xfrm>
            <a:off x="609600" y="271741"/>
            <a:ext cx="10972800" cy="1050273"/>
          </a:xfrm>
        </p:spPr>
        <p:txBody>
          <a:bodyPr>
            <a:normAutofit fontScale="90000"/>
          </a:bodyPr>
          <a:lstStyle/>
          <a:p>
            <a:pPr algn="ctr"/>
            <a:br>
              <a:rPr lang="en-US" sz="4400">
                <a:cs typeface="Times New Roman"/>
              </a:rPr>
            </a:br>
            <a:br>
              <a:rPr lang="en-US" sz="4400">
                <a:cs typeface="Times New Roman"/>
              </a:rPr>
            </a:br>
            <a:br>
              <a:rPr lang="en-US" sz="4400">
                <a:cs typeface="Times New Roman"/>
              </a:rPr>
            </a:br>
            <a:br>
              <a:rPr lang="en-US" sz="4400">
                <a:cs typeface="Times New Roman"/>
              </a:rPr>
            </a:br>
            <a:br>
              <a:rPr lang="en-US" sz="4400">
                <a:cs typeface="Times New Roman"/>
              </a:rPr>
            </a:br>
            <a:endParaRPr lang="en-US" sz="2400"/>
          </a:p>
        </p:txBody>
      </p:sp>
      <p:sp>
        <p:nvSpPr>
          <p:cNvPr id="5" name="Slide Number Placeholder 4">
            <a:extLst>
              <a:ext uri="{FF2B5EF4-FFF2-40B4-BE49-F238E27FC236}">
                <a16:creationId xmlns:a16="http://schemas.microsoft.com/office/drawing/2014/main" id="{D35426F5-5D96-F66D-4500-C0973DAADE72}"/>
              </a:ext>
            </a:extLst>
          </p:cNvPr>
          <p:cNvSpPr>
            <a:spLocks noGrp="1"/>
          </p:cNvSpPr>
          <p:nvPr>
            <p:ph type="sldNum" sz="quarter" idx="12"/>
          </p:nvPr>
        </p:nvSpPr>
        <p:spPr/>
        <p:txBody>
          <a:bodyPr/>
          <a:lstStyle/>
          <a:p>
            <a:fld id="{1C4126A1-9282-4A82-AC02-A59AF4A969C8}" type="slidenum">
              <a:rPr lang="en-US" smtClean="0"/>
              <a:t>5</a:t>
            </a:fld>
            <a:endParaRPr lang="en-US"/>
          </a:p>
        </p:txBody>
      </p:sp>
      <p:pic>
        <p:nvPicPr>
          <p:cNvPr id="8" name="Picture 7">
            <a:extLst>
              <a:ext uri="{FF2B5EF4-FFF2-40B4-BE49-F238E27FC236}">
                <a16:creationId xmlns:a16="http://schemas.microsoft.com/office/drawing/2014/main" id="{3FBE996E-41BB-780F-C2C1-0366C60EEECF}"/>
              </a:ext>
            </a:extLst>
          </p:cNvPr>
          <p:cNvPicPr>
            <a:picLocks noChangeAspect="1"/>
          </p:cNvPicPr>
          <p:nvPr/>
        </p:nvPicPr>
        <p:blipFill>
          <a:blip r:embed="rId2"/>
          <a:srcRect l="34508" r="14190" b="2523"/>
          <a:stretch>
            <a:fillRect/>
          </a:stretch>
        </p:blipFill>
        <p:spPr>
          <a:xfrm>
            <a:off x="0" y="1282100"/>
            <a:ext cx="3526064" cy="5576133"/>
          </a:xfrm>
          <a:prstGeom prst="rect">
            <a:avLst/>
          </a:prstGeom>
        </p:spPr>
      </p:pic>
      <p:sp>
        <p:nvSpPr>
          <p:cNvPr id="9" name="TextBox 8">
            <a:extLst>
              <a:ext uri="{FF2B5EF4-FFF2-40B4-BE49-F238E27FC236}">
                <a16:creationId xmlns:a16="http://schemas.microsoft.com/office/drawing/2014/main" id="{E273D9D3-730D-2944-5E42-49A674647987}"/>
              </a:ext>
            </a:extLst>
          </p:cNvPr>
          <p:cNvSpPr txBox="1"/>
          <p:nvPr/>
        </p:nvSpPr>
        <p:spPr>
          <a:xfrm>
            <a:off x="3526972" y="6400800"/>
            <a:ext cx="2601685" cy="230832"/>
          </a:xfrm>
          <a:prstGeom prst="rect">
            <a:avLst/>
          </a:prstGeom>
          <a:noFill/>
        </p:spPr>
        <p:txBody>
          <a:bodyPr wrap="square" rtlCol="0">
            <a:spAutoFit/>
          </a:bodyPr>
          <a:lstStyle/>
          <a:p>
            <a:r>
              <a:rPr lang="en-US" sz="900">
                <a:latin typeface="Century Gothic" panose="020B0502020202020204" pitchFamily="34" charset="0"/>
              </a:rPr>
              <a:t>City of Long Beach Earn and Learn Project</a:t>
            </a:r>
          </a:p>
        </p:txBody>
      </p:sp>
      <p:sp>
        <p:nvSpPr>
          <p:cNvPr id="3" name="TextBox 2">
            <a:extLst>
              <a:ext uri="{FF2B5EF4-FFF2-40B4-BE49-F238E27FC236}">
                <a16:creationId xmlns:a16="http://schemas.microsoft.com/office/drawing/2014/main" id="{6755367D-94CD-33C7-05D9-44A7EFB329DD}"/>
              </a:ext>
            </a:extLst>
          </p:cNvPr>
          <p:cNvSpPr txBox="1"/>
          <p:nvPr/>
        </p:nvSpPr>
        <p:spPr>
          <a:xfrm>
            <a:off x="3861318" y="1960516"/>
            <a:ext cx="8109857" cy="3497561"/>
          </a:xfrm>
          <a:prstGeom prst="rect">
            <a:avLst/>
          </a:prstGeom>
          <a:noFill/>
        </p:spPr>
        <p:txBody>
          <a:bodyPr wrap="square" rtlCol="0">
            <a:spAutoFit/>
          </a:bodyPr>
          <a:lstStyle/>
          <a:p>
            <a:pPr>
              <a:lnSpc>
                <a:spcPct val="150000"/>
              </a:lnSpc>
            </a:pPr>
            <a:r>
              <a:rPr lang="en-US">
                <a:latin typeface="Century Gothic" panose="020B0502020202020204" pitchFamily="34" charset="0"/>
              </a:rPr>
              <a:t>•A nonprofit with gross receipts over $50,000, or a nonprofit with gross receipts at $50,000 or less and who has successfully completed a digital inclusion grant can apply under its own tax ID.  Otherwise, a nonprofit must apply under a fiscal sponsor. </a:t>
            </a:r>
          </a:p>
          <a:p>
            <a:pPr>
              <a:lnSpc>
                <a:spcPct val="150000"/>
              </a:lnSpc>
            </a:pPr>
            <a:r>
              <a:rPr lang="en-US">
                <a:latin typeface="Century Gothic" panose="020B0502020202020204" pitchFamily="34" charset="0"/>
              </a:rPr>
              <a:t>•Local governments can include Tribes and entities organized under Tribal law. A California Tribe may either be a California Native American Tribe with or without federal recognition. </a:t>
            </a:r>
          </a:p>
          <a:p>
            <a:pPr>
              <a:lnSpc>
                <a:spcPct val="150000"/>
              </a:lnSpc>
            </a:pPr>
            <a:endParaRPr lang="en-US" sz="2400"/>
          </a:p>
        </p:txBody>
      </p:sp>
    </p:spTree>
    <p:extLst>
      <p:ext uri="{BB962C8B-B14F-4D97-AF65-F5344CB8AC3E}">
        <p14:creationId xmlns:p14="http://schemas.microsoft.com/office/powerpoint/2010/main" val="849326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8EB37-66DE-4252-9D0F-CC9690B622D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EAA0A6D7-668B-E5F9-A1B8-579982A25601}"/>
              </a:ext>
            </a:extLst>
          </p:cNvPr>
          <p:cNvSpPr/>
          <p:nvPr/>
        </p:nvSpPr>
        <p:spPr>
          <a:xfrm>
            <a:off x="9187543" y="1415143"/>
            <a:ext cx="3004456" cy="543197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F885BE-DB10-5611-6461-242E3895D93B}"/>
              </a:ext>
            </a:extLst>
          </p:cNvPr>
          <p:cNvSpPr/>
          <p:nvPr/>
        </p:nvSpPr>
        <p:spPr>
          <a:xfrm>
            <a:off x="0" y="10880"/>
            <a:ext cx="12191999" cy="12736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51E0DA-4900-70F9-2991-CC6DEBCCB062}"/>
              </a:ext>
            </a:extLst>
          </p:cNvPr>
          <p:cNvSpPr>
            <a:spLocks noGrp="1"/>
          </p:cNvSpPr>
          <p:nvPr>
            <p:ph type="title"/>
          </p:nvPr>
        </p:nvSpPr>
        <p:spPr>
          <a:xfrm>
            <a:off x="609600" y="103783"/>
            <a:ext cx="10972800" cy="1050273"/>
          </a:xfrm>
        </p:spPr>
        <p:txBody>
          <a:bodyPr>
            <a:normAutofit fontScale="90000"/>
          </a:bodyPr>
          <a:lstStyle/>
          <a:p>
            <a:pPr algn="ctr"/>
            <a:br>
              <a:rPr lang="en-US" sz="4400">
                <a:cs typeface="Times New Roman"/>
              </a:rPr>
            </a:br>
            <a:br>
              <a:rPr lang="en-US" sz="4400">
                <a:cs typeface="Times New Roman"/>
              </a:rPr>
            </a:br>
            <a:r>
              <a:rPr lang="en-US" sz="4900" b="1">
                <a:latin typeface="Century Gothic" panose="020B0502020202020204" pitchFamily="34" charset="0"/>
              </a:rPr>
              <a:t>Program Changes</a:t>
            </a:r>
            <a:br>
              <a:rPr lang="en-US" sz="4900" b="1">
                <a:latin typeface="Century Gothic" panose="020B0502020202020204" pitchFamily="34" charset="0"/>
              </a:rPr>
            </a:br>
            <a:r>
              <a:rPr lang="en-US" sz="2700" b="1">
                <a:latin typeface="Century Gothic" panose="020B0502020202020204" pitchFamily="34" charset="0"/>
              </a:rPr>
              <a:t>Project Eligibility &amp; Eligible Program Costs</a:t>
            </a:r>
            <a:br>
              <a:rPr lang="en-US" sz="4400">
                <a:cs typeface="Times New Roman"/>
              </a:rPr>
            </a:br>
            <a:br>
              <a:rPr lang="en-US" sz="4400">
                <a:cs typeface="Times New Roman"/>
              </a:rPr>
            </a:br>
            <a:endParaRPr lang="en-US" sz="2400"/>
          </a:p>
        </p:txBody>
      </p:sp>
      <p:sp>
        <p:nvSpPr>
          <p:cNvPr id="5" name="Slide Number Placeholder 4">
            <a:extLst>
              <a:ext uri="{FF2B5EF4-FFF2-40B4-BE49-F238E27FC236}">
                <a16:creationId xmlns:a16="http://schemas.microsoft.com/office/drawing/2014/main" id="{FDF9E20A-C0B3-2E56-369F-7D53100A1010}"/>
              </a:ext>
            </a:extLst>
          </p:cNvPr>
          <p:cNvSpPr>
            <a:spLocks noGrp="1"/>
          </p:cNvSpPr>
          <p:nvPr>
            <p:ph type="sldNum" sz="quarter" idx="12"/>
          </p:nvPr>
        </p:nvSpPr>
        <p:spPr/>
        <p:txBody>
          <a:bodyPr/>
          <a:lstStyle/>
          <a:p>
            <a:fld id="{1C4126A1-9282-4A82-AC02-A59AF4A969C8}" type="slidenum">
              <a:rPr lang="en-US" smtClean="0"/>
              <a:t>6</a:t>
            </a:fld>
            <a:endParaRPr lang="en-US"/>
          </a:p>
        </p:txBody>
      </p:sp>
      <p:sp>
        <p:nvSpPr>
          <p:cNvPr id="7" name="TextBox 6">
            <a:extLst>
              <a:ext uri="{FF2B5EF4-FFF2-40B4-BE49-F238E27FC236}">
                <a16:creationId xmlns:a16="http://schemas.microsoft.com/office/drawing/2014/main" id="{23FE87C3-A900-2B76-0C0F-E897DE2248C3}"/>
              </a:ext>
            </a:extLst>
          </p:cNvPr>
          <p:cNvSpPr txBox="1"/>
          <p:nvPr/>
        </p:nvSpPr>
        <p:spPr>
          <a:xfrm>
            <a:off x="500743" y="1584176"/>
            <a:ext cx="8109857" cy="4194674"/>
          </a:xfrm>
          <a:prstGeom prst="rect">
            <a:avLst/>
          </a:prstGeom>
          <a:noFill/>
        </p:spPr>
        <p:txBody>
          <a:bodyPr wrap="square" rtlCol="0">
            <a:spAutoFit/>
          </a:bodyPr>
          <a:lstStyle/>
          <a:p>
            <a:pPr>
              <a:lnSpc>
                <a:spcPct val="150000"/>
              </a:lnSpc>
            </a:pPr>
            <a:r>
              <a:rPr lang="en-US">
                <a:latin typeface="Century Gothic" panose="020B0502020202020204" pitchFamily="34" charset="0"/>
              </a:rPr>
              <a:t>•The terms "Digital Literacy", "Broadband Access", and "Call Center" are defined. Only projects that fit into those definitions are eligible to be funded.</a:t>
            </a:r>
          </a:p>
          <a:p>
            <a:pPr lvl="1">
              <a:lnSpc>
                <a:spcPct val="150000"/>
              </a:lnSpc>
            </a:pPr>
            <a:r>
              <a:rPr lang="en-US">
                <a:latin typeface="Century Gothic" panose="020B0502020202020204" pitchFamily="34" charset="0"/>
              </a:rPr>
              <a:t>•</a:t>
            </a:r>
            <a:r>
              <a:rPr lang="en-US" b="1">
                <a:latin typeface="Century Gothic" panose="020B0502020202020204" pitchFamily="34" charset="0"/>
              </a:rPr>
              <a:t>Digital literacy </a:t>
            </a:r>
            <a:r>
              <a:rPr lang="en-US">
                <a:latin typeface="Century Gothic" panose="020B0502020202020204" pitchFamily="34" charset="0"/>
              </a:rPr>
              <a:t>is defined as the measurement of an individual’s ability to use the Internet and modern technologies, such as computers and smart phones.   Digital fluency is defined as the ability to discover, evaluate, and use information and technology effectively and ethically.   Digital literacy projects funded through the Adoption Account program assist participants in becoming both digitally literate and fluent through short term training. </a:t>
            </a:r>
          </a:p>
        </p:txBody>
      </p:sp>
      <p:pic>
        <p:nvPicPr>
          <p:cNvPr id="11" name="Picture 10">
            <a:extLst>
              <a:ext uri="{FF2B5EF4-FFF2-40B4-BE49-F238E27FC236}">
                <a16:creationId xmlns:a16="http://schemas.microsoft.com/office/drawing/2014/main" id="{E7F59DCB-BE23-E64B-F9F2-3F6D6E0956B1}"/>
              </a:ext>
            </a:extLst>
          </p:cNvPr>
          <p:cNvPicPr>
            <a:picLocks noChangeAspect="1"/>
          </p:cNvPicPr>
          <p:nvPr/>
        </p:nvPicPr>
        <p:blipFill>
          <a:blip r:embed="rId3"/>
          <a:stretch>
            <a:fillRect/>
          </a:stretch>
        </p:blipFill>
        <p:spPr>
          <a:xfrm>
            <a:off x="9213696" y="1284509"/>
            <a:ext cx="2978303" cy="4004333"/>
          </a:xfrm>
          <a:prstGeom prst="rect">
            <a:avLst/>
          </a:prstGeom>
        </p:spPr>
      </p:pic>
      <p:sp>
        <p:nvSpPr>
          <p:cNvPr id="13" name="TextBox 12">
            <a:extLst>
              <a:ext uri="{FF2B5EF4-FFF2-40B4-BE49-F238E27FC236}">
                <a16:creationId xmlns:a16="http://schemas.microsoft.com/office/drawing/2014/main" id="{D37AEEC5-86A7-C587-0207-CB5AD4EDB0DB}"/>
              </a:ext>
            </a:extLst>
          </p:cNvPr>
          <p:cNvSpPr txBox="1"/>
          <p:nvPr/>
        </p:nvSpPr>
        <p:spPr>
          <a:xfrm>
            <a:off x="9165773" y="5273109"/>
            <a:ext cx="3153085" cy="230832"/>
          </a:xfrm>
          <a:prstGeom prst="rect">
            <a:avLst/>
          </a:prstGeom>
          <a:noFill/>
        </p:spPr>
        <p:txBody>
          <a:bodyPr wrap="square" rtlCol="0">
            <a:spAutoFit/>
          </a:bodyPr>
          <a:lstStyle/>
          <a:p>
            <a:r>
              <a:rPr lang="en-US" sz="900">
                <a:latin typeface="Century Gothic" panose="020B0502020202020204" pitchFamily="34" charset="0"/>
              </a:rPr>
              <a:t>Device provision Great Harvest Community Center</a:t>
            </a:r>
          </a:p>
        </p:txBody>
      </p:sp>
    </p:spTree>
    <p:extLst>
      <p:ext uri="{BB962C8B-B14F-4D97-AF65-F5344CB8AC3E}">
        <p14:creationId xmlns:p14="http://schemas.microsoft.com/office/powerpoint/2010/main" val="2651061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50329-7500-B06C-EDA0-35ECA38E94C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437E4B8-3F5B-4BCF-3D1B-170656161223}"/>
              </a:ext>
            </a:extLst>
          </p:cNvPr>
          <p:cNvSpPr/>
          <p:nvPr/>
        </p:nvSpPr>
        <p:spPr>
          <a:xfrm>
            <a:off x="6219" y="5356731"/>
            <a:ext cx="12191999" cy="150127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A8E48C8-96F2-618D-5D50-A9E8C66D601A}"/>
              </a:ext>
            </a:extLst>
          </p:cNvPr>
          <p:cNvSpPr/>
          <p:nvPr/>
        </p:nvSpPr>
        <p:spPr>
          <a:xfrm>
            <a:off x="0" y="10880"/>
            <a:ext cx="12191999" cy="12736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9C020B-4CB2-B12C-7652-20C06E049DF3}"/>
              </a:ext>
            </a:extLst>
          </p:cNvPr>
          <p:cNvSpPr>
            <a:spLocks noGrp="1"/>
          </p:cNvSpPr>
          <p:nvPr>
            <p:ph type="title"/>
          </p:nvPr>
        </p:nvSpPr>
        <p:spPr>
          <a:xfrm>
            <a:off x="609600" y="85121"/>
            <a:ext cx="10972800" cy="1050273"/>
          </a:xfrm>
        </p:spPr>
        <p:txBody>
          <a:bodyPr>
            <a:normAutofit fontScale="90000"/>
          </a:bodyPr>
          <a:lstStyle/>
          <a:p>
            <a:pPr algn="ctr"/>
            <a:br>
              <a:rPr lang="en-US" sz="4400">
                <a:cs typeface="Times New Roman"/>
              </a:rPr>
            </a:br>
            <a:br>
              <a:rPr lang="en-US" sz="4400">
                <a:cs typeface="Times New Roman"/>
              </a:rPr>
            </a:br>
            <a:r>
              <a:rPr lang="en-US" sz="4900" b="1">
                <a:latin typeface="Century Gothic" panose="020B0502020202020204" pitchFamily="34" charset="0"/>
              </a:rPr>
              <a:t>Program Changes</a:t>
            </a:r>
            <a:br>
              <a:rPr lang="en-US" sz="4900" b="1">
                <a:latin typeface="Century Gothic" panose="020B0502020202020204" pitchFamily="34" charset="0"/>
              </a:rPr>
            </a:br>
            <a:r>
              <a:rPr lang="en-US" sz="2700" b="1">
                <a:latin typeface="Century Gothic" panose="020B0502020202020204" pitchFamily="34" charset="0"/>
              </a:rPr>
              <a:t>Project Eligibility &amp; Eligible Program Costs</a:t>
            </a:r>
            <a:br>
              <a:rPr lang="en-US" sz="4400">
                <a:cs typeface="Times New Roman"/>
              </a:rPr>
            </a:br>
            <a:br>
              <a:rPr lang="en-US" sz="4400">
                <a:cs typeface="Times New Roman"/>
              </a:rPr>
            </a:br>
            <a:endParaRPr lang="en-US" sz="2400"/>
          </a:p>
        </p:txBody>
      </p:sp>
      <p:sp>
        <p:nvSpPr>
          <p:cNvPr id="5" name="Slide Number Placeholder 4">
            <a:extLst>
              <a:ext uri="{FF2B5EF4-FFF2-40B4-BE49-F238E27FC236}">
                <a16:creationId xmlns:a16="http://schemas.microsoft.com/office/drawing/2014/main" id="{BA15BC53-97B9-731C-21EA-23AB211EDF56}"/>
              </a:ext>
            </a:extLst>
          </p:cNvPr>
          <p:cNvSpPr>
            <a:spLocks noGrp="1"/>
          </p:cNvSpPr>
          <p:nvPr>
            <p:ph type="sldNum" sz="quarter" idx="12"/>
          </p:nvPr>
        </p:nvSpPr>
        <p:spPr/>
        <p:txBody>
          <a:bodyPr/>
          <a:lstStyle/>
          <a:p>
            <a:fld id="{1C4126A1-9282-4A82-AC02-A59AF4A969C8}" type="slidenum">
              <a:rPr lang="en-US" smtClean="0"/>
              <a:t>7</a:t>
            </a:fld>
            <a:endParaRPr lang="en-US"/>
          </a:p>
        </p:txBody>
      </p:sp>
      <p:sp>
        <p:nvSpPr>
          <p:cNvPr id="7" name="TextBox 6">
            <a:extLst>
              <a:ext uri="{FF2B5EF4-FFF2-40B4-BE49-F238E27FC236}">
                <a16:creationId xmlns:a16="http://schemas.microsoft.com/office/drawing/2014/main" id="{102B23C8-AFD3-0D94-BCD0-85EC022DC523}"/>
              </a:ext>
            </a:extLst>
          </p:cNvPr>
          <p:cNvSpPr txBox="1"/>
          <p:nvPr/>
        </p:nvSpPr>
        <p:spPr>
          <a:xfrm>
            <a:off x="261257" y="1440695"/>
            <a:ext cx="11737910" cy="3779176"/>
          </a:xfrm>
          <a:prstGeom prst="rect">
            <a:avLst/>
          </a:prstGeom>
          <a:noFill/>
        </p:spPr>
        <p:txBody>
          <a:bodyPr wrap="square" rtlCol="0">
            <a:spAutoFit/>
          </a:bodyPr>
          <a:lstStyle/>
          <a:p>
            <a:pPr marL="742950" lvl="1" indent="-285750">
              <a:lnSpc>
                <a:spcPct val="150000"/>
              </a:lnSpc>
              <a:buFont typeface="Arial" panose="020B0604020202020204" pitchFamily="34" charset="0"/>
              <a:buChar char="•"/>
            </a:pPr>
            <a:r>
              <a:rPr lang="en-US" b="1">
                <a:latin typeface="Century Gothic" panose="020B0502020202020204" pitchFamily="34" charset="0"/>
              </a:rPr>
              <a:t>Broadband access </a:t>
            </a:r>
            <a:r>
              <a:rPr lang="en-US">
                <a:latin typeface="Century Gothic" panose="020B0502020202020204" pitchFamily="34" charset="0"/>
              </a:rPr>
              <a:t>is defined as the availability of high-speed and reliable Internet and the equipment . . . used to access the available Internet in community institutions and/or public locations.  Broadband access project participation is the number of participants provided access to the Internet through equipment funded through the grant when the project is implemented. </a:t>
            </a:r>
          </a:p>
          <a:p>
            <a:pPr marL="742950" lvl="1" indent="-285750">
              <a:lnSpc>
                <a:spcPct val="150000"/>
              </a:lnSpc>
              <a:buFont typeface="Arial" panose="020B0604020202020204" pitchFamily="34" charset="0"/>
              <a:buChar char="•"/>
            </a:pPr>
            <a:r>
              <a:rPr lang="en-US">
                <a:latin typeface="Century Gothic" panose="020B0502020202020204" pitchFamily="34" charset="0"/>
              </a:rPr>
              <a:t>A </a:t>
            </a:r>
            <a:r>
              <a:rPr lang="en-US" b="1">
                <a:latin typeface="Century Gothic" panose="020B0502020202020204" pitchFamily="34" charset="0"/>
              </a:rPr>
              <a:t>call center </a:t>
            </a:r>
            <a:r>
              <a:rPr lang="en-US">
                <a:latin typeface="Century Gothic" panose="020B0502020202020204" pitchFamily="34" charset="0"/>
              </a:rPr>
              <a:t>is defined as a centralized department that handles inbound and outbound calls from current and potential customers.  Call centers are located either within an organization or outsourced to another company that specializes in handling calls.   For the purposes of program eligibility, call centers must focus on broadband adoption by promoting and facilitating the adoption of broadband internet services to the household. </a:t>
            </a:r>
          </a:p>
        </p:txBody>
      </p:sp>
      <p:pic>
        <p:nvPicPr>
          <p:cNvPr id="8" name="Picture 7">
            <a:extLst>
              <a:ext uri="{FF2B5EF4-FFF2-40B4-BE49-F238E27FC236}">
                <a16:creationId xmlns:a16="http://schemas.microsoft.com/office/drawing/2014/main" id="{98C0528E-6F18-B7D0-7C16-3A5DF6516DCD}"/>
              </a:ext>
            </a:extLst>
          </p:cNvPr>
          <p:cNvPicPr>
            <a:picLocks noChangeAspect="1"/>
          </p:cNvPicPr>
          <p:nvPr/>
        </p:nvPicPr>
        <p:blipFill>
          <a:blip r:embed="rId3"/>
          <a:stretch>
            <a:fillRect/>
          </a:stretch>
        </p:blipFill>
        <p:spPr>
          <a:xfrm>
            <a:off x="2982959" y="5356730"/>
            <a:ext cx="6226080" cy="1501270"/>
          </a:xfrm>
          <a:prstGeom prst="rect">
            <a:avLst/>
          </a:prstGeom>
        </p:spPr>
      </p:pic>
      <p:sp>
        <p:nvSpPr>
          <p:cNvPr id="10" name="TextBox 9">
            <a:extLst>
              <a:ext uri="{FF2B5EF4-FFF2-40B4-BE49-F238E27FC236}">
                <a16:creationId xmlns:a16="http://schemas.microsoft.com/office/drawing/2014/main" id="{D63F95A8-6903-D318-6E4C-26099758371D}"/>
              </a:ext>
            </a:extLst>
          </p:cNvPr>
          <p:cNvSpPr txBox="1"/>
          <p:nvPr/>
        </p:nvSpPr>
        <p:spPr>
          <a:xfrm>
            <a:off x="9241834" y="6490643"/>
            <a:ext cx="2079171" cy="230832"/>
          </a:xfrm>
          <a:prstGeom prst="rect">
            <a:avLst/>
          </a:prstGeom>
          <a:noFill/>
        </p:spPr>
        <p:txBody>
          <a:bodyPr wrap="square" rtlCol="0">
            <a:spAutoFit/>
          </a:bodyPr>
          <a:lstStyle/>
          <a:p>
            <a:r>
              <a:rPr lang="en-US" sz="900">
                <a:latin typeface="Century Gothic" panose="020B0502020202020204" pitchFamily="34" charset="0"/>
              </a:rPr>
              <a:t>United Way Merced 2024</a:t>
            </a:r>
          </a:p>
        </p:txBody>
      </p:sp>
    </p:spTree>
    <p:extLst>
      <p:ext uri="{BB962C8B-B14F-4D97-AF65-F5344CB8AC3E}">
        <p14:creationId xmlns:p14="http://schemas.microsoft.com/office/powerpoint/2010/main" val="443918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DFDB6-B765-C238-968A-FB51413E598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D5EF90C-1BDF-C178-521E-EACAABA2E0DD}"/>
              </a:ext>
            </a:extLst>
          </p:cNvPr>
          <p:cNvSpPr/>
          <p:nvPr/>
        </p:nvSpPr>
        <p:spPr>
          <a:xfrm>
            <a:off x="0" y="1549"/>
            <a:ext cx="12191999" cy="12736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E9E7A8-FD91-F3A9-F85F-A8A62DD71D1A}"/>
              </a:ext>
            </a:extLst>
          </p:cNvPr>
          <p:cNvSpPr>
            <a:spLocks noGrp="1"/>
          </p:cNvSpPr>
          <p:nvPr>
            <p:ph type="title"/>
          </p:nvPr>
        </p:nvSpPr>
        <p:spPr>
          <a:xfrm>
            <a:off x="609600" y="66459"/>
            <a:ext cx="10972800" cy="1050273"/>
          </a:xfrm>
        </p:spPr>
        <p:txBody>
          <a:bodyPr>
            <a:normAutofit fontScale="90000"/>
          </a:bodyPr>
          <a:lstStyle/>
          <a:p>
            <a:pPr algn="ctr"/>
            <a:br>
              <a:rPr lang="en-US" sz="4400">
                <a:cs typeface="Times New Roman"/>
              </a:rPr>
            </a:br>
            <a:br>
              <a:rPr lang="en-US" sz="4400">
                <a:cs typeface="Times New Roman"/>
              </a:rPr>
            </a:br>
            <a:r>
              <a:rPr lang="en-US" sz="4900" b="1">
                <a:latin typeface="Century Gothic" panose="020B0502020202020204" pitchFamily="34" charset="0"/>
              </a:rPr>
              <a:t>Program Changes</a:t>
            </a:r>
            <a:br>
              <a:rPr lang="en-US" sz="4900" b="1">
                <a:latin typeface="Century Gothic" panose="020B0502020202020204" pitchFamily="34" charset="0"/>
              </a:rPr>
            </a:br>
            <a:r>
              <a:rPr lang="en-US" sz="2700" b="1">
                <a:latin typeface="Century Gothic" panose="020B0502020202020204" pitchFamily="34" charset="0"/>
              </a:rPr>
              <a:t>Eligible Program Costs - Labor</a:t>
            </a:r>
            <a:br>
              <a:rPr lang="en-US" sz="4400">
                <a:cs typeface="Times New Roman"/>
              </a:rPr>
            </a:br>
            <a:br>
              <a:rPr lang="en-US" sz="4400">
                <a:cs typeface="Times New Roman"/>
              </a:rPr>
            </a:br>
            <a:endParaRPr lang="en-US" sz="2400"/>
          </a:p>
        </p:txBody>
      </p:sp>
      <p:sp>
        <p:nvSpPr>
          <p:cNvPr id="5" name="Slide Number Placeholder 4">
            <a:extLst>
              <a:ext uri="{FF2B5EF4-FFF2-40B4-BE49-F238E27FC236}">
                <a16:creationId xmlns:a16="http://schemas.microsoft.com/office/drawing/2014/main" id="{AF3A4D4D-0835-1660-843D-E73622E49D33}"/>
              </a:ext>
            </a:extLst>
          </p:cNvPr>
          <p:cNvSpPr>
            <a:spLocks noGrp="1"/>
          </p:cNvSpPr>
          <p:nvPr>
            <p:ph type="sldNum" sz="quarter" idx="12"/>
          </p:nvPr>
        </p:nvSpPr>
        <p:spPr/>
        <p:txBody>
          <a:bodyPr/>
          <a:lstStyle/>
          <a:p>
            <a:fld id="{1C4126A1-9282-4A82-AC02-A59AF4A969C8}" type="slidenum">
              <a:rPr lang="en-US" smtClean="0"/>
              <a:t>8</a:t>
            </a:fld>
            <a:endParaRPr lang="en-US"/>
          </a:p>
        </p:txBody>
      </p:sp>
      <p:sp>
        <p:nvSpPr>
          <p:cNvPr id="7" name="TextBox 6">
            <a:extLst>
              <a:ext uri="{FF2B5EF4-FFF2-40B4-BE49-F238E27FC236}">
                <a16:creationId xmlns:a16="http://schemas.microsoft.com/office/drawing/2014/main" id="{0FA0442F-607E-9409-35A3-D192022A9F8D}"/>
              </a:ext>
            </a:extLst>
          </p:cNvPr>
          <p:cNvSpPr txBox="1"/>
          <p:nvPr/>
        </p:nvSpPr>
        <p:spPr>
          <a:xfrm>
            <a:off x="800877" y="2067088"/>
            <a:ext cx="10155594" cy="3323987"/>
          </a:xfrm>
          <a:prstGeom prst="rect">
            <a:avLst/>
          </a:prstGeom>
          <a:noFill/>
        </p:spPr>
        <p:txBody>
          <a:bodyPr wrap="square" rtlCol="0">
            <a:spAutoFit/>
          </a:bodyPr>
          <a:lstStyle/>
          <a:p>
            <a:pPr marL="285750" indent="-285750">
              <a:lnSpc>
                <a:spcPct val="150000"/>
              </a:lnSpc>
              <a:spcAft>
                <a:spcPts val="600"/>
              </a:spcAft>
              <a:buFont typeface="Arial" panose="020B0604020202020204" pitchFamily="34" charset="0"/>
              <a:buChar char="•"/>
            </a:pPr>
            <a:r>
              <a:rPr lang="en-US" sz="2000">
                <a:latin typeface="Century Gothic" panose="020B0502020202020204" pitchFamily="34" charset="0"/>
              </a:rPr>
              <a:t>Digital Literacy instructors</a:t>
            </a:r>
          </a:p>
          <a:p>
            <a:pPr marL="285750" indent="-285750">
              <a:lnSpc>
                <a:spcPct val="150000"/>
              </a:lnSpc>
              <a:spcAft>
                <a:spcPts val="600"/>
              </a:spcAft>
              <a:buFont typeface="Arial" panose="020B0604020202020204" pitchFamily="34" charset="0"/>
              <a:buChar char="•"/>
            </a:pPr>
            <a:r>
              <a:rPr lang="en-US" sz="2000">
                <a:latin typeface="Century Gothic" panose="020B0502020202020204" pitchFamily="34" charset="0"/>
              </a:rPr>
              <a:t>Community outreach</a:t>
            </a:r>
          </a:p>
          <a:p>
            <a:pPr marL="285750" indent="-285750">
              <a:spcAft>
                <a:spcPts val="600"/>
              </a:spcAft>
              <a:buFont typeface="Arial" panose="020B0604020202020204" pitchFamily="34" charset="0"/>
              <a:buChar char="•"/>
            </a:pPr>
            <a:r>
              <a:rPr lang="en-US" sz="2000">
                <a:latin typeface="Century Gothic" panose="020B0502020202020204" pitchFamily="34" charset="0"/>
              </a:rPr>
              <a:t>Direct costs for program/project operational functions (an operational function could be for activities such as managing project deliverables, computer room monitoring, direct administration of a Call Center, etc.)  </a:t>
            </a:r>
          </a:p>
          <a:p>
            <a:pPr marL="285750" indent="-285750">
              <a:lnSpc>
                <a:spcPct val="150000"/>
              </a:lnSpc>
              <a:spcAft>
                <a:spcPts val="600"/>
              </a:spcAft>
              <a:buFont typeface="Arial" panose="020B0604020202020204" pitchFamily="34" charset="0"/>
              <a:buChar char="•"/>
            </a:pPr>
            <a:r>
              <a:rPr lang="en-US" sz="2000">
                <a:latin typeface="Century Gothic" panose="020B0502020202020204" pitchFamily="34" charset="0"/>
              </a:rPr>
              <a:t>Direct costs for equipment and/or software installation </a:t>
            </a:r>
          </a:p>
          <a:p>
            <a:pPr marL="285750" indent="-285750">
              <a:spcAft>
                <a:spcPts val="600"/>
              </a:spcAft>
              <a:buFont typeface="Arial" panose="020B0604020202020204" pitchFamily="34" charset="0"/>
              <a:buChar char="•"/>
            </a:pPr>
            <a:r>
              <a:rPr lang="en-US" sz="2000">
                <a:latin typeface="Century Gothic" panose="020B0502020202020204" pitchFamily="34" charset="0"/>
              </a:rPr>
              <a:t>Direct costs for technical support for equipment/software subsidized through the grant not inclusive of repairs provided under warranty </a:t>
            </a:r>
          </a:p>
        </p:txBody>
      </p:sp>
    </p:spTree>
    <p:extLst>
      <p:ext uri="{BB962C8B-B14F-4D97-AF65-F5344CB8AC3E}">
        <p14:creationId xmlns:p14="http://schemas.microsoft.com/office/powerpoint/2010/main" val="2795767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BCB54-A94B-5589-0DED-BD0505882CD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7DA4A55-53B2-BE74-51FF-D6B2FEA85046}"/>
              </a:ext>
            </a:extLst>
          </p:cNvPr>
          <p:cNvSpPr/>
          <p:nvPr/>
        </p:nvSpPr>
        <p:spPr>
          <a:xfrm>
            <a:off x="0" y="1549"/>
            <a:ext cx="12191999" cy="12736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FAC9C3-85D6-BC3E-FC68-06E8AB402D93}"/>
              </a:ext>
            </a:extLst>
          </p:cNvPr>
          <p:cNvSpPr>
            <a:spLocks noGrp="1"/>
          </p:cNvSpPr>
          <p:nvPr>
            <p:ph type="title"/>
          </p:nvPr>
        </p:nvSpPr>
        <p:spPr>
          <a:xfrm>
            <a:off x="609600" y="103783"/>
            <a:ext cx="10972800" cy="1050273"/>
          </a:xfrm>
        </p:spPr>
        <p:txBody>
          <a:bodyPr>
            <a:normAutofit fontScale="90000"/>
          </a:bodyPr>
          <a:lstStyle/>
          <a:p>
            <a:pPr algn="ctr"/>
            <a:br>
              <a:rPr lang="en-US" sz="4400">
                <a:cs typeface="Times New Roman"/>
              </a:rPr>
            </a:br>
            <a:br>
              <a:rPr lang="en-US" sz="4400">
                <a:cs typeface="Times New Roman"/>
              </a:rPr>
            </a:br>
            <a:r>
              <a:rPr lang="en-US" sz="4900" b="1">
                <a:latin typeface="Century Gothic" panose="020B0502020202020204" pitchFamily="34" charset="0"/>
              </a:rPr>
              <a:t>Program Changes</a:t>
            </a:r>
            <a:br>
              <a:rPr lang="en-US" sz="4900" b="1">
                <a:latin typeface="Century Gothic" panose="020B0502020202020204" pitchFamily="34" charset="0"/>
              </a:rPr>
            </a:br>
            <a:r>
              <a:rPr lang="en-US" sz="2700" b="1">
                <a:latin typeface="Century Gothic" panose="020B0502020202020204" pitchFamily="34" charset="0"/>
              </a:rPr>
              <a:t>Eligible Program Costs - Computer Equipment and Software</a:t>
            </a:r>
            <a:br>
              <a:rPr lang="en-US" sz="4400">
                <a:cs typeface="Times New Roman"/>
              </a:rPr>
            </a:br>
            <a:br>
              <a:rPr lang="en-US" sz="4400">
                <a:cs typeface="Times New Roman"/>
              </a:rPr>
            </a:br>
            <a:endParaRPr lang="en-US" sz="2400"/>
          </a:p>
        </p:txBody>
      </p:sp>
      <p:sp>
        <p:nvSpPr>
          <p:cNvPr id="5" name="Slide Number Placeholder 4">
            <a:extLst>
              <a:ext uri="{FF2B5EF4-FFF2-40B4-BE49-F238E27FC236}">
                <a16:creationId xmlns:a16="http://schemas.microsoft.com/office/drawing/2014/main" id="{74ED403C-C199-4600-1F95-0011837C27C3}"/>
              </a:ext>
            </a:extLst>
          </p:cNvPr>
          <p:cNvSpPr>
            <a:spLocks noGrp="1"/>
          </p:cNvSpPr>
          <p:nvPr>
            <p:ph type="sldNum" sz="quarter" idx="12"/>
          </p:nvPr>
        </p:nvSpPr>
        <p:spPr/>
        <p:txBody>
          <a:bodyPr/>
          <a:lstStyle/>
          <a:p>
            <a:fld id="{1C4126A1-9282-4A82-AC02-A59AF4A969C8}" type="slidenum">
              <a:rPr lang="en-US" smtClean="0"/>
              <a:t>9</a:t>
            </a:fld>
            <a:endParaRPr lang="en-US"/>
          </a:p>
        </p:txBody>
      </p:sp>
      <p:sp>
        <p:nvSpPr>
          <p:cNvPr id="7" name="TextBox 6">
            <a:extLst>
              <a:ext uri="{FF2B5EF4-FFF2-40B4-BE49-F238E27FC236}">
                <a16:creationId xmlns:a16="http://schemas.microsoft.com/office/drawing/2014/main" id="{B9029B37-9AB9-2584-4D69-36C1A0D20232}"/>
              </a:ext>
            </a:extLst>
          </p:cNvPr>
          <p:cNvSpPr txBox="1"/>
          <p:nvPr/>
        </p:nvSpPr>
        <p:spPr>
          <a:xfrm>
            <a:off x="838200" y="1565515"/>
            <a:ext cx="10155594" cy="455509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600">
                <a:latin typeface="Century Gothic" panose="020B0502020202020204" pitchFamily="34" charset="0"/>
              </a:rPr>
              <a:t>Desktop computers, laptop computers and computer pads and tablets (within budgetary limits and including warranty and device covers);</a:t>
            </a:r>
          </a:p>
          <a:p>
            <a:pPr marL="285750" indent="-285750">
              <a:spcAft>
                <a:spcPts val="1200"/>
              </a:spcAft>
              <a:buFont typeface="Arial" panose="020B0604020202020204" pitchFamily="34" charset="0"/>
              <a:buChar char="•"/>
            </a:pPr>
            <a:r>
              <a:rPr lang="en-US" sz="1600">
                <a:latin typeface="Century Gothic" panose="020B0502020202020204" pitchFamily="34" charset="0"/>
              </a:rPr>
              <a:t>Software (inclusive of licensing for online platforms)</a:t>
            </a:r>
          </a:p>
          <a:p>
            <a:pPr marL="285750" indent="-285750">
              <a:spcAft>
                <a:spcPts val="1200"/>
              </a:spcAft>
              <a:buFont typeface="Arial" panose="020B0604020202020204" pitchFamily="34" charset="0"/>
              <a:buChar char="•"/>
            </a:pPr>
            <a:r>
              <a:rPr lang="en-US" sz="1600">
                <a:latin typeface="Century Gothic" panose="020B0502020202020204" pitchFamily="34" charset="0"/>
              </a:rPr>
              <a:t>Printers (not inclusive of 3-D printers</a:t>
            </a:r>
          </a:p>
          <a:p>
            <a:pPr marL="285750" indent="-285750">
              <a:spcAft>
                <a:spcPts val="1200"/>
              </a:spcAft>
              <a:buFont typeface="Arial" panose="020B0604020202020204" pitchFamily="34" charset="0"/>
              <a:buChar char="•"/>
            </a:pPr>
            <a:r>
              <a:rPr lang="en-US" sz="1600">
                <a:latin typeface="Century Gothic" panose="020B0502020202020204" pitchFamily="34" charset="0"/>
              </a:rPr>
              <a:t>Mobile hotspots (only when no inside network is available); mobile hotspots are reimbursable for use in residential locations only for the duration of the project (reimbursement does not include Internet Service Provider (ISP) service plans).  </a:t>
            </a:r>
          </a:p>
          <a:p>
            <a:pPr marL="285750" indent="-285750">
              <a:spcAft>
                <a:spcPts val="1200"/>
              </a:spcAft>
              <a:buFont typeface="Arial" panose="020B0604020202020204" pitchFamily="34" charset="0"/>
              <a:buChar char="•"/>
            </a:pPr>
            <a:r>
              <a:rPr lang="en-US" sz="1600">
                <a:latin typeface="Century Gothic" panose="020B0502020202020204" pitchFamily="34" charset="0"/>
              </a:rPr>
              <a:t>Adaptive equipment and technology (only for projects that are targeting populations with physical, developmental, and/or sensory disabilities).</a:t>
            </a:r>
          </a:p>
          <a:p>
            <a:pPr marL="285750" indent="-285750">
              <a:spcAft>
                <a:spcPts val="600"/>
              </a:spcAft>
              <a:buFont typeface="Arial" panose="020B0604020202020204" pitchFamily="34" charset="0"/>
              <a:buChar char="•"/>
            </a:pPr>
            <a:r>
              <a:rPr lang="en-US" sz="1600">
                <a:latin typeface="Century Gothic" panose="020B0502020202020204" pitchFamily="34" charset="0"/>
              </a:rPr>
              <a:t>Any kind of network equipment and cabling deployed inside a single building for the purpose of establishing an indoor public space for broadband access or digital literacy that connects to an already existing broadband network accessible within that building. This includes expansion of a LAN deployed inside a building and does not include site rehabilitation, demolition or construction of any kind of network expansion and/or deployment to residences/installation of network outside a building.)</a:t>
            </a:r>
          </a:p>
        </p:txBody>
      </p:sp>
    </p:spTree>
    <p:extLst>
      <p:ext uri="{BB962C8B-B14F-4D97-AF65-F5344CB8AC3E}">
        <p14:creationId xmlns:p14="http://schemas.microsoft.com/office/powerpoint/2010/main" val="2035226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00e16e8-2109-40d9-9dc6-5aa32e4de434">
      <Terms xmlns="http://schemas.microsoft.com/office/infopath/2007/PartnerControls"/>
    </lcf76f155ced4ddcb4097134ff3c332f>
    <TaxCatchAll xmlns="0c4a6f31-d38c-4f21-8422-a05a0211543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02EFE806E8844CA82F152E15806D4C" ma:contentTypeVersion="14" ma:contentTypeDescription="Create a new document." ma:contentTypeScope="" ma:versionID="34bad23692e47e5a419a441c8ee2b2b3">
  <xsd:schema xmlns:xsd="http://www.w3.org/2001/XMLSchema" xmlns:xs="http://www.w3.org/2001/XMLSchema" xmlns:p="http://schemas.microsoft.com/office/2006/metadata/properties" xmlns:ns2="800e16e8-2109-40d9-9dc6-5aa32e4de434" xmlns:ns3="0c4a6f31-d38c-4f21-8422-a05a02115431" targetNamespace="http://schemas.microsoft.com/office/2006/metadata/properties" ma:root="true" ma:fieldsID="2ea721326c1688e0c41ef8002268335e" ns2:_="" ns3:_="">
    <xsd:import namespace="800e16e8-2109-40d9-9dc6-5aa32e4de434"/>
    <xsd:import namespace="0c4a6f31-d38c-4f21-8422-a05a021154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0e16e8-2109-40d9-9dc6-5aa32e4de4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58c64cc-ee56-435d-b6d0-239f1a5e0d97"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4a6f31-d38c-4f21-8422-a05a0211543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f39fd03d-e778-45a1-a7fe-77438ca6447c}" ma:internalName="TaxCatchAll" ma:showField="CatchAllData" ma:web="0c4a6f31-d38c-4f21-8422-a05a021154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FD899C-ADA0-4470-AE87-DB40BE606E60}">
  <ds:schemaRefs>
    <ds:schemaRef ds:uri="http://schemas.microsoft.com/sharepoint/v3/contenttype/forms"/>
  </ds:schemaRefs>
</ds:datastoreItem>
</file>

<file path=customXml/itemProps2.xml><?xml version="1.0" encoding="utf-8"?>
<ds:datastoreItem xmlns:ds="http://schemas.openxmlformats.org/officeDocument/2006/customXml" ds:itemID="{87E2299B-E67B-4FE8-98A6-B30D9912DFCE}">
  <ds:schemaRefs>
    <ds:schemaRef ds:uri="0c4a6f31-d38c-4f21-8422-a05a02115431"/>
    <ds:schemaRef ds:uri="800e16e8-2109-40d9-9dc6-5aa32e4de4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493F282-C423-433A-BD24-E9061D5FB127}">
  <ds:schemaRefs>
    <ds:schemaRef ds:uri="0c4a6f31-d38c-4f21-8422-a05a02115431"/>
    <ds:schemaRef ds:uri="800e16e8-2109-40d9-9dc6-5aa32e4de4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Facet</Template>
  <Application>Microsoft Office PowerPoint</Application>
  <PresentationFormat>Widescreen</PresentationFormat>
  <Slides>30</Slides>
  <Notes>7</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       </vt:lpstr>
      <vt:lpstr>     </vt:lpstr>
      <vt:lpstr>  Program Changes Project Eligibility &amp; Eligible Program Costs  </vt:lpstr>
      <vt:lpstr>  Program Changes Project Eligibility &amp; Eligible Program Costs  </vt:lpstr>
      <vt:lpstr>  Program Changes Eligible Program Costs - Labor  </vt:lpstr>
      <vt:lpstr>  Program Changes Eligible Program Costs - Computer Equipment and Software  </vt:lpstr>
      <vt:lpstr>  Program Changes Eligible Program Costs – Other Equipment and Supplies  </vt:lpstr>
      <vt:lpstr> Program Changes Ministerial Review Criteria </vt:lpstr>
      <vt:lpstr> Program Changes Reporting and Clarifications of Terms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Goedecke, William</dc:creator>
  <cp:revision>2</cp:revision>
  <dcterms:created xsi:type="dcterms:W3CDTF">2022-06-01T19:06:05Z</dcterms:created>
  <dcterms:modified xsi:type="dcterms:W3CDTF">2026-06-09T18:32:30Z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0x010100A702EFE806E8844CA82F152E15806D4C</vt:lpwstr>
  </property>
  <property fmtid="{D5CDD505-2E9C-101B-9397-08002B2CF9AE}" pid="3" name="MediaServiceImageTags">
    <vt:lpwstr/>
  </property>
</Properties>
</file>