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00" r:id="rId5"/>
    <p:sldMasterId id="2147483661" r:id="rId6"/>
    <p:sldMasterId id="2147483674" r:id="rId7"/>
    <p:sldMasterId id="2147483715" r:id="rId8"/>
  </p:sldMasterIdLst>
  <p:notesMasterIdLst>
    <p:notesMasterId r:id="rId35"/>
  </p:notesMasterIdLst>
  <p:sldIdLst>
    <p:sldId id="256" r:id="rId9"/>
    <p:sldId id="402" r:id="rId10"/>
    <p:sldId id="312" r:id="rId11"/>
    <p:sldId id="316" r:id="rId12"/>
    <p:sldId id="318" r:id="rId13"/>
    <p:sldId id="319" r:id="rId14"/>
    <p:sldId id="302" r:id="rId15"/>
    <p:sldId id="285" r:id="rId16"/>
    <p:sldId id="393" r:id="rId17"/>
    <p:sldId id="404" r:id="rId18"/>
    <p:sldId id="400" r:id="rId19"/>
    <p:sldId id="407" r:id="rId20"/>
    <p:sldId id="415" r:id="rId21"/>
    <p:sldId id="419" r:id="rId22"/>
    <p:sldId id="417" r:id="rId23"/>
    <p:sldId id="424" r:id="rId24"/>
    <p:sldId id="401" r:id="rId25"/>
    <p:sldId id="314" r:id="rId26"/>
    <p:sldId id="391" r:id="rId27"/>
    <p:sldId id="392" r:id="rId28"/>
    <p:sldId id="420" r:id="rId29"/>
    <p:sldId id="421" r:id="rId30"/>
    <p:sldId id="423" r:id="rId31"/>
    <p:sldId id="290" r:id="rId32"/>
    <p:sldId id="390" r:id="rId33"/>
    <p:sldId id="292" r:id="rId3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9674925-B82C-7B9A-75AD-7673C69C8B7E}" name="Liu, Lingbo" initials="LL" userId="S::lingbo.liu@cpuc.ca.gov::b4dffc1e-1a1c-4297-b24c-3ff6c3a9c7f6" providerId="AD"/>
  <p188:author id="{BC75B835-A08A-CE2E-3583-325F42F68DC8}" name="Huang, Xiao Selena" initials="HS" userId="S::xiaoselena.huang@cpuc.ca.gov::f02c0510-85b0-49fd-b03d-01684505b548" providerId="AD"/>
  <p188:author id="{B4F38A53-7FF4-F93D-761E-77B83A8F03EE}" name="Goins, Michael" initials="GM" userId="S::michael.goins@cpuc.ca.gov::6a53bcac-6716-4bbe-b37c-f0a4fc5aacc8" providerId="AD"/>
  <p188:author id="{3A8D8969-566B-6F0F-84B4-D68157FD076D}" name="Daluz, Heyward" initials="DH" userId="S::heyward.daluz@cpuc.ca.gov::f31a22b6-e091-48e9-8023-aecdfe76ba3f" providerId="AD"/>
  <p188:author id="{43DAD185-134F-ACF7-230D-C2ACDA23119C}" name="Castro, Stacie M." initials="CSM" userId="S::stacie.castro@cpuc.ca.gov::7d4db2b9-328a-483a-a06f-176fafd31bf7" providerId="AD"/>
  <p188:author id="{7A0C618C-3B3C-AD43-1088-2F7C6DCD95A1}" name="Coppey, Vincent T." initials="CT" userId="S::vincent.coppey@cpuc.ca.gov::e70c6385-c323-4023-a552-ae546974fa73" providerId="AD"/>
  <p188:author id="{0DCAE094-85AF-E122-49E5-13ADD34688AC}" name="Goedecke, William" initials="GW" userId="S::william.goedecke@cpuc.ca.gov::689b4d34-987a-4dab-a8ca-9e94bb3129a3" providerId="AD"/>
  <p188:author id="{046CA199-FD86-A2B7-1CF5-6770C53AF4FC}" name="Huang, Xiao Selena" initials="HXS" userId="S::XiaoSelena.Huang@cpuc.ca.gov::f02c0510-85b0-49fd-b03d-01684505b548" providerId="AD"/>
  <p188:author id="{FFB92C9E-52B0-816C-4839-B7C3F5E1291D}" name="Coppey, Vincent T." initials="CVT" userId="S::Vincent.Coppey@cpuc.ca.gov::e70c6385-c323-4023-a552-ae546974fa73" providerId="AD"/>
  <p188:author id="{478A0B9F-0D05-88FD-91C4-934767346943}" name="Fischer, Louise E." initials="FE" userId="S::louise.fischer@cpuc.ca.gov::8e08b278-f388-4548-a241-a0a2044fb9ff" providerId="AD"/>
  <p188:author id="{8D16B2BE-E6CA-934D-6E3C-649CDF1C16F1}" name="Abramson, Alexander J." initials="AAJ" userId="S::alexander.abramson@cpuc.ca.gov::82e8d983-0b11-41fc-8328-3c61dd150e6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ang, Xiao Selena" initials="HXS" lastIdx="8" clrIdx="0">
    <p:extLst>
      <p:ext uri="{19B8F6BF-5375-455C-9EA6-DF929625EA0E}">
        <p15:presenceInfo xmlns:p15="http://schemas.microsoft.com/office/powerpoint/2012/main" userId="S::XiaoSelena.Huang@cpuc.ca.gov::f02c0510-85b0-49fd-b03d-01684505b548" providerId="AD"/>
      </p:ext>
    </p:extLst>
  </p:cmAuthor>
  <p:cmAuthor id="2" name="Gallardo, Enrique" initials="GE" lastIdx="3" clrIdx="1">
    <p:extLst>
      <p:ext uri="{19B8F6BF-5375-455C-9EA6-DF929625EA0E}">
        <p15:presenceInfo xmlns:p15="http://schemas.microsoft.com/office/powerpoint/2012/main" userId="S::enrique.gallardo@cpuc.ca.gov::f23c6bbf-9909-40fe-a0eb-91ca4fb3beb8" providerId="AD"/>
      </p:ext>
    </p:extLst>
  </p:cmAuthor>
  <p:cmAuthor id="3" name="Tang, James" initials="TJ" lastIdx="2" clrIdx="2">
    <p:extLst>
      <p:ext uri="{19B8F6BF-5375-455C-9EA6-DF929625EA0E}">
        <p15:presenceInfo xmlns:p15="http://schemas.microsoft.com/office/powerpoint/2012/main" userId="S::james.tang@cpuc.ca.gov::10fad88d-56f0-4dad-bbdd-c93bf7490465" providerId="AD"/>
      </p:ext>
    </p:extLst>
  </p:cmAuthor>
  <p:cmAuthor id="4" name="Fischer, Louise E." initials="LEF" lastIdx="7" clrIdx="3">
    <p:extLst>
      <p:ext uri="{19B8F6BF-5375-455C-9EA6-DF929625EA0E}">
        <p15:presenceInfo xmlns:p15="http://schemas.microsoft.com/office/powerpoint/2012/main" userId="Fischer, Louise E." providerId="None"/>
      </p:ext>
    </p:extLst>
  </p:cmAuthor>
  <p:cmAuthor id="5" name="Castro, Stacie M." initials="CM" lastIdx="1" clrIdx="4">
    <p:extLst>
      <p:ext uri="{19B8F6BF-5375-455C-9EA6-DF929625EA0E}">
        <p15:presenceInfo xmlns:p15="http://schemas.microsoft.com/office/powerpoint/2012/main" userId="S::stacie.castro@cpuc.ca.gov::7d4db2b9-328a-483a-a06f-176fafd31bf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3AEECE-7C27-9743-29C4-AFBDC0993A77}" v="4" dt="2023-03-22T15:37:43.215"/>
    <p1510:client id="{15E4AB63-B187-5D94-5B4E-8E1F4CDAB755}" v="133" dt="2023-03-21T22:13:46.638"/>
    <p1510:client id="{1BD69D91-D4A7-EC8D-9548-A22CB718BC83}" v="25" dt="2023-03-21T23:10:29.323"/>
    <p1510:client id="{2748FE49-3070-4B78-8E4E-11F070B66757}" v="296" dt="2023-03-21T22:17:37.725"/>
    <p1510:client id="{49C26ED3-BF79-2625-DE22-76A492BAE5C9}" v="39" dt="2023-03-21T22:06:14.218"/>
    <p1510:client id="{5C4987F5-87C3-47FF-AE1E-C931B4E5E4E2}" v="106" vWet="108" dt="2023-03-21T19:07:07.695"/>
    <p1510:client id="{76FD8E0A-D7CA-F0ED-6767-13336C3A7C3D}" v="15" dt="2023-03-21T20:45:50.604"/>
    <p1510:client id="{897F9FD8-7F3E-6E5C-8DFE-F7EFEA096364}" v="283" dt="2023-03-21T23:33:42.237"/>
    <p1510:client id="{9D3A51C4-19AE-F519-9747-DAF4DD0A6F53}" v="17" dt="2023-03-22T15:35:14.830"/>
    <p1510:client id="{C61E0B03-0581-6652-EED9-3C543EB5AA8D}" v="1" dt="2023-03-21T17:24:44.311"/>
    <p1510:client id="{C9B01CBB-6158-4A80-BE86-1A05D4934FE5}" v="47" dt="2023-03-22T15:40:55.503"/>
    <p1510:client id="{D745AD52-7C4D-9CE1-3C95-BC1D7BE66321}" v="21" dt="2023-03-21T19:10:22.602"/>
    <p1510:client id="{DEE435C1-5538-584A-C58A-7425E2DCB8F7}" v="4" dt="2023-03-21T22:30:48.358"/>
    <p1510:client id="{E087F384-A91D-6C0B-7710-F0A1194B7F94}" v="695" dt="2023-03-21T16:05:25.743"/>
    <p1510:client id="{F58A6587-BED2-7EF4-E0C5-748C952E63D8}" v="261" dt="2023-03-21T18:25:53.7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27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heme" Target="theme/theme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commentAuthors" Target="commentAuthor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20ACE7A-C6EF-8447-9F67-958EE183E041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EB7BAD3-AF26-C549-B9FF-03213EEFC5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09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7BAD3-AF26-C549-B9FF-03213EEFC5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987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7BAD3-AF26-C549-B9FF-03213EEFC5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42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7BAD3-AF26-C549-B9FF-03213EEFC5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066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7BAD3-AF26-C549-B9FF-03213EEFC5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257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7BAD3-AF26-C549-B9FF-03213EEFC5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842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Deadline extensions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B7BAD3-AF26-C549-B9FF-03213EEFC56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65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5CF10-454A-4175-82DA-D453962804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710883"/>
            <a:ext cx="9601200" cy="2306637"/>
          </a:xfrm>
        </p:spPr>
        <p:txBody>
          <a:bodyPr tIns="0" rIns="0" bIns="0" anchor="b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AE5AC7-53D4-4C0B-B42A-1A0692FD99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3190558"/>
            <a:ext cx="9601200" cy="1655762"/>
          </a:xfrm>
        </p:spPr>
        <p:txBody>
          <a:bodyPr tIns="0" rIns="0" bIns="0">
            <a:normAutofit/>
          </a:bodyPr>
          <a:lstStyle>
            <a:lvl1pPr marL="0" indent="0" algn="l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6E02B-B9F4-499C-8636-D007AAC35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0983D-1273-47C0-857C-20B647460E0E}" type="datetime4">
              <a:rPr lang="en-US" smtClean="0"/>
              <a:t>March 23,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B4B01-15EC-433F-9EFE-F46608EF9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CCF19-ED3A-444D-9389-15BB71425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D43345-CE8E-0841-A74F-B26363861C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923429"/>
            <a:ext cx="2322857" cy="65479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198089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12505-DA25-4627-AE8B-45B4E569D7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0070E8-7368-44B9-AF9C-ACF947C1DB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0"/>
            <a:ext cx="6399212" cy="5714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B0CC94-456E-4461-8F07-2069C3A33A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214884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956321-E8FB-41E1-85F6-DBD6EA5FF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FE318-B893-4CAE-9018-41043A74EFC8}" type="datetime4">
              <a:rPr lang="en-US" smtClean="0"/>
              <a:t>March 23,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A4151C-9711-4DEA-A930-0BE29AAA5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C62239-A991-45D3-9A7C-078B372FD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12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3A054-1E05-49E4-9A16-3F64354E7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D008EB-C649-4DF5-8B4C-A649F1678A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C561E-6EC2-4599-9575-C067F25D9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43013-6D7C-4A82-907E-BBC54D25EC1C}" type="datetime4">
              <a:rPr lang="en-US" smtClean="0"/>
              <a:t>March 23,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F41A2-BA7C-411A-9330-0BD84C0C0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1534B-E674-4D9E-BC73-E4283BC2E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19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979964-4C31-41D4-B9E3-00E68D9F8C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B9CA52-E870-4B90-827A-92F579F9D3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5972A-1E60-4BFE-842E-4D79CB7AC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09A7-8061-4452-8B58-89A0941D354E}" type="datetime4">
              <a:rPr lang="en-US" smtClean="0"/>
              <a:t>March 23,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A85AD-1626-4202-9D3C-04AD62118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25654E-34E4-440A-8E7A-8EBF46E06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089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5CF10-454A-4175-82DA-D453962804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710883"/>
            <a:ext cx="9601200" cy="2306637"/>
          </a:xfrm>
        </p:spPr>
        <p:txBody>
          <a:bodyPr tIns="0" rIns="0" bIns="0" anchor="b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AE5AC7-53D4-4C0B-B42A-1A0692FD99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3190558"/>
            <a:ext cx="9601200" cy="1655762"/>
          </a:xfrm>
        </p:spPr>
        <p:txBody>
          <a:bodyPr tIns="0" rIns="0" bIns="0">
            <a:normAutofit/>
          </a:bodyPr>
          <a:lstStyle>
            <a:lvl1pPr marL="0" indent="0" algn="l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6E02B-B9F4-499C-8636-D007AAC35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A014-C6FF-467D-B32E-7E68E613E5EF}" type="datetime4">
              <a:rPr lang="en-US" smtClean="0"/>
              <a:t>March 23,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B4B01-15EC-433F-9EFE-F46608EF9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CCF19-ED3A-444D-9389-15BB71425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D43345-CE8E-0841-A74F-B26363861C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923429"/>
            <a:ext cx="2322857" cy="65479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274289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B8DBE-A65E-489E-9AB9-0CC9F5077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F09BE-9B55-4FB5-94A8-D345EC0CE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36BF3-B767-404C-9980-D5EC1336C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A6B79-28C6-4617-8CE3-9D17393EE5CF}" type="datetime4">
              <a:rPr lang="en-US" smtClean="0"/>
              <a:t>March 23,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69CF4-31FB-4A49-9A6A-5D616C29B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4D128-D963-4687-A11C-8B4468DED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569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9D7DE-BD2F-44A7-9A26-631D18203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09739"/>
            <a:ext cx="9601200" cy="278158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FF02F6-F40C-412A-8F1F-B0EDC42D1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4589463"/>
            <a:ext cx="9601200" cy="1500187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A2848-E113-4E1E-BEB8-7252BCAC5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29F68-A251-4612-8F5B-E40AB581A011}" type="datetime4">
              <a:rPr lang="en-US" smtClean="0"/>
              <a:t>March 23,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36698-0571-4544-B8CE-46A287EDA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FF6E0-585E-4E3C-AA69-4F05E9B98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634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E21B7-A28E-4778-B02F-549747BDD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58E54-8D65-4A81-99B9-303DBC9547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32348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52C811-A17E-409B-926F-A8B503DCA7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9BADED-7370-42C0-92A7-9E8F57396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D021-B1EA-47B1-A7E5-BF0F87074FE2}" type="datetime4">
              <a:rPr lang="en-US" smtClean="0"/>
              <a:t>March 23,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04C91-34CB-4540-A5C3-641C0D9D4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AB89B-4B63-497F-A3B0-B98F1ED3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2577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E21B7-A28E-4778-B02F-549747BDD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58E54-8D65-4A81-99B9-303DBC9547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32348"/>
            <a:ext cx="3429000" cy="4351338"/>
          </a:xfrm>
        </p:spPr>
        <p:txBody>
          <a:bodyPr/>
          <a:lstStyle>
            <a:lvl1pPr marL="233363" indent="-233363">
              <a:tabLst/>
              <a:defRPr sz="2200"/>
            </a:lvl1pPr>
            <a:lvl2pPr marL="514350" indent="-227013">
              <a:tabLst/>
              <a:defRPr sz="2000"/>
            </a:lvl2pPr>
            <a:lvl3pPr marL="747713" indent="-173038">
              <a:tabLst/>
              <a:defRPr sz="1800"/>
            </a:lvl3pPr>
            <a:lvl4pPr marL="1028700" indent="-153988">
              <a:tabLst/>
              <a:defRPr sz="1600"/>
            </a:lvl4pPr>
            <a:lvl5pPr marL="1201738" indent="-166688">
              <a:tabLst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52C811-A17E-409B-926F-A8B503DCA7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81500" y="1825625"/>
            <a:ext cx="3429000" cy="4351338"/>
          </a:xfrm>
        </p:spPr>
        <p:txBody>
          <a:bodyPr/>
          <a:lstStyle>
            <a:lvl1pPr>
              <a:defRPr sz="2200"/>
            </a:lvl1pPr>
            <a:lvl2pPr marL="574675" indent="-228600">
              <a:tabLst/>
              <a:defRPr sz="2000"/>
            </a:lvl2pPr>
            <a:lvl3pPr marL="801688" indent="-174625">
              <a:tabLst/>
              <a:defRPr sz="1800"/>
            </a:lvl3pPr>
            <a:lvl4pPr marL="1028700" indent="-153988">
              <a:tabLst/>
              <a:defRPr sz="1600"/>
            </a:lvl4pPr>
            <a:lvl5pPr marL="1262063" indent="-146050">
              <a:tabLst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9BADED-7370-42C0-92A7-9E8F57396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19949-3CEE-4D45-BE53-7F163C82B6FB}" type="datetime4">
              <a:rPr lang="en-US" smtClean="0"/>
              <a:t>March 23,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04C91-34CB-4540-A5C3-641C0D9D4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AB89B-4B63-497F-A3B0-B98F1ED3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3DD63F5-A3E6-5541-A0D2-0741078CC51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153400" y="1823383"/>
            <a:ext cx="3429000" cy="4351338"/>
          </a:xfrm>
        </p:spPr>
        <p:txBody>
          <a:bodyPr/>
          <a:lstStyle>
            <a:lvl1pPr marL="233363" indent="-233363">
              <a:tabLst/>
              <a:defRPr sz="2200"/>
            </a:lvl1pPr>
            <a:lvl2pPr marL="514350" indent="-227013">
              <a:tabLst/>
              <a:defRPr sz="2000"/>
            </a:lvl2pPr>
            <a:lvl3pPr marL="747713" indent="-173038">
              <a:tabLst/>
              <a:defRPr sz="1800"/>
            </a:lvl3pPr>
            <a:lvl4pPr marL="1028700" indent="-153988">
              <a:tabLst/>
              <a:defRPr sz="1600"/>
            </a:lvl4pPr>
            <a:lvl5pPr marL="1201738" indent="-166688">
              <a:tabLst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57984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09E6A-FDA0-4ED7-BE97-C8D95AC2B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AF82F-23EB-452A-A518-6954BA417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15353"/>
            <a:ext cx="5157787" cy="6897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F511F2-1879-422A-AC83-AF4B757EA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618140"/>
            <a:ext cx="5157787" cy="3567507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D085B0-5E55-4173-AD52-0FAA8D689E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99212" y="1822075"/>
            <a:ext cx="5183188" cy="682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67218-91F9-4ED6-B3FB-013FE40273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99212" y="2618140"/>
            <a:ext cx="5183188" cy="3567507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D77532-C7EF-4FB8-B588-848FEACDF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0B098-E680-4020-AF7A-FB1CD82632FB}" type="datetime4">
              <a:rPr lang="en-US" smtClean="0"/>
              <a:t>March 23, 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79C5B1-FC29-4686-A5C9-68EB6E213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00C4AA-2AAD-4FD5-882C-4D74AEB40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3615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BBEDE-A162-40BD-B5DF-FF0D21BB2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DE3442-FB53-48FB-8CC8-782FF2743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FC762-5DFA-4080-80A5-6C05A2C65B09}" type="datetime4">
              <a:rPr lang="en-US" smtClean="0"/>
              <a:t>March 23,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3A1A1C-89E4-4841-B8AB-BB40669C6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A9CEA0-EE21-44A0-B68B-DC3742CB4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108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B8DBE-A65E-489E-9AB9-0CC9F5077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F09BE-9B55-4FB5-94A8-D345EC0CE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36BF3-B767-404C-9980-D5EC1336C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CF3C6-DBD3-4A11-95FC-E19218464064}" type="datetime4">
              <a:rPr lang="en-US" smtClean="0"/>
              <a:t>March 23,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69CF4-31FB-4A49-9A6A-5D616C29B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4D128-D963-4687-A11C-8B4468DED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80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C52EDD-1EE3-4B95-8473-43C06E5B2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0EF4-477A-460F-9FFA-D3469FEA173B}" type="datetime4">
              <a:rPr lang="en-US" smtClean="0"/>
              <a:t>March 23,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CBE13D-AC6B-4824-9171-82D0D4FE6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C3C82-BD2C-4170-9977-C96F9E468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955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1049A-26B2-4C56-BBAF-F24162BA1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0"/>
            <a:ext cx="41624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30857-C015-474B-91A7-FA6B383FF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122829"/>
            <a:ext cx="6399212" cy="4738221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9F55E0-CAAD-418B-B798-EF8909A825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2144806"/>
            <a:ext cx="4162425" cy="372418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484654-1CE8-4958-8751-DED82E1F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13E0C-8C93-4E16-BC24-8D9780699F3B}" type="datetime4">
              <a:rPr lang="en-US" smtClean="0"/>
              <a:t>March 23,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0DE396-885E-4921-803B-7D9BB9BF4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988B9E-F47E-4E3F-AED1-363F8FD69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4737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12505-DA25-4627-AE8B-45B4E569D7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0070E8-7368-44B9-AF9C-ACF947C1DB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0"/>
            <a:ext cx="6399212" cy="5714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B0CC94-456E-4461-8F07-2069C3A33A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214884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956321-E8FB-41E1-85F6-DBD6EA5FF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C4631-3C49-4B37-8001-490BAF809937}" type="datetime4">
              <a:rPr lang="en-US" smtClean="0"/>
              <a:t>March 23,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A4151C-9711-4DEA-A930-0BE29AAA5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C62239-A991-45D3-9A7C-078B372FD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872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3A054-1E05-49E4-9A16-3F64354E7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D008EB-C649-4DF5-8B4C-A649F1678A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C561E-6EC2-4599-9575-C067F25D9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01793-D38F-4D06-8B4E-C0FA634D0A0F}" type="datetime4">
              <a:rPr lang="en-US" smtClean="0"/>
              <a:t>March 23,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F41A2-BA7C-411A-9330-0BD84C0C0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1534B-E674-4D9E-BC73-E4283BC2E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6808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979964-4C31-41D4-B9E3-00E68D9F8C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B9CA52-E870-4B90-827A-92F579F9D3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5972A-1E60-4BFE-842E-4D79CB7AC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57BA-7A59-4F6F-B72C-7942EEACEAF1}" type="datetime4">
              <a:rPr lang="en-US" smtClean="0"/>
              <a:t>March 23,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A85AD-1626-4202-9D3C-04AD62118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25654E-34E4-440A-8E7A-8EBF46E06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476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B3911AA-67E0-5A46-8543-9FB39D2A2C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925312"/>
            <a:ext cx="2321859" cy="654516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E5CF10-454A-4175-82DA-D453962804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710883"/>
            <a:ext cx="9601200" cy="2306637"/>
          </a:xfrm>
        </p:spPr>
        <p:txBody>
          <a:bodyPr tIns="0" rIns="0" bIns="0" anchor="b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AE5AC7-53D4-4C0B-B42A-1A0692FD99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3190558"/>
            <a:ext cx="9601200" cy="1655762"/>
          </a:xfrm>
        </p:spPr>
        <p:txBody>
          <a:bodyPr tIns="0" rIns="0" bIns="0">
            <a:normAutofit/>
          </a:bodyPr>
          <a:lstStyle>
            <a:lvl1pPr marL="0" indent="0" algn="l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6E02B-B9F4-499C-8636-D007AAC35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D6650-73F2-47F1-A662-F16EAEB36451}" type="datetime4">
              <a:rPr lang="en-US" smtClean="0"/>
              <a:t>March 23,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B4B01-15EC-433F-9EFE-F46608EF9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CCF19-ED3A-444D-9389-15BB71425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2531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B8DBE-A65E-489E-9AB9-0CC9F5077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F09BE-9B55-4FB5-94A8-D345EC0CE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36BF3-B767-404C-9980-D5EC1336C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C396B-3BEE-4DAD-B927-23F14E954740}" type="datetime4">
              <a:rPr lang="en-US" smtClean="0"/>
              <a:t>March 23,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69CF4-31FB-4A49-9A6A-5D616C29B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4D128-D963-4687-A11C-8B4468DED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0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9D7DE-BD2F-44A7-9A26-631D18203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09739"/>
            <a:ext cx="9601200" cy="278158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FF02F6-F40C-412A-8F1F-B0EDC42D1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4589463"/>
            <a:ext cx="9601200" cy="1500187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A2848-E113-4E1E-BEB8-7252BCAC5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41517-122F-41E5-96EE-C8D5B592124F}" type="datetime4">
              <a:rPr lang="en-US" smtClean="0"/>
              <a:t>March 23,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36698-0571-4544-B8CE-46A287EDA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FF6E0-585E-4E3C-AA69-4F05E9B98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514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E21B7-A28E-4778-B02F-549747BDD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58E54-8D65-4A81-99B9-303DBC9547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32348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52C811-A17E-409B-926F-A8B503DCA7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9BADED-7370-42C0-92A7-9E8F57396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6E2D0-5928-48CB-8DA1-0EF03DAEEC05}" type="datetime4">
              <a:rPr lang="en-US" smtClean="0"/>
              <a:t>March 23,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04C91-34CB-4540-A5C3-641C0D9D4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AB89B-4B63-497F-A3B0-B98F1ED3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1688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E21B7-A28E-4778-B02F-549747BDD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58E54-8D65-4A81-99B9-303DBC9547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32348"/>
            <a:ext cx="3429000" cy="4351338"/>
          </a:xfrm>
        </p:spPr>
        <p:txBody>
          <a:bodyPr/>
          <a:lstStyle>
            <a:lvl1pPr marL="233363" indent="-233363">
              <a:tabLst/>
              <a:defRPr sz="2200"/>
            </a:lvl1pPr>
            <a:lvl2pPr marL="514350" indent="-227013">
              <a:tabLst/>
              <a:defRPr sz="2000"/>
            </a:lvl2pPr>
            <a:lvl3pPr marL="747713" indent="-173038">
              <a:tabLst/>
              <a:defRPr sz="1800"/>
            </a:lvl3pPr>
            <a:lvl4pPr marL="1028700" indent="-153988">
              <a:tabLst/>
              <a:defRPr sz="1600"/>
            </a:lvl4pPr>
            <a:lvl5pPr marL="1201738" indent="-166688">
              <a:tabLst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52C811-A17E-409B-926F-A8B503DCA7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81500" y="1825625"/>
            <a:ext cx="3429000" cy="4351338"/>
          </a:xfrm>
        </p:spPr>
        <p:txBody>
          <a:bodyPr/>
          <a:lstStyle>
            <a:lvl1pPr>
              <a:defRPr sz="2200"/>
            </a:lvl1pPr>
            <a:lvl2pPr marL="574675" indent="-228600">
              <a:tabLst/>
              <a:defRPr sz="2000"/>
            </a:lvl2pPr>
            <a:lvl3pPr marL="801688" indent="-174625">
              <a:tabLst/>
              <a:defRPr sz="1800"/>
            </a:lvl3pPr>
            <a:lvl4pPr marL="1028700" indent="-153988">
              <a:tabLst/>
              <a:defRPr sz="1600"/>
            </a:lvl4pPr>
            <a:lvl5pPr marL="1262063" indent="-146050">
              <a:tabLst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9BADED-7370-42C0-92A7-9E8F57396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B63A9-2654-4709-B3A3-7B545F31A024}" type="datetime4">
              <a:rPr lang="en-US" smtClean="0"/>
              <a:t>March 23,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04C91-34CB-4540-A5C3-641C0D9D4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AB89B-4B63-497F-A3B0-B98F1ED3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3DD63F5-A3E6-5541-A0D2-0741078CC51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153400" y="1823383"/>
            <a:ext cx="3429000" cy="4351338"/>
          </a:xfrm>
        </p:spPr>
        <p:txBody>
          <a:bodyPr/>
          <a:lstStyle>
            <a:lvl1pPr marL="233363" indent="-233363">
              <a:tabLst/>
              <a:defRPr sz="2200"/>
            </a:lvl1pPr>
            <a:lvl2pPr marL="514350" indent="-227013">
              <a:tabLst/>
              <a:defRPr sz="2000"/>
            </a:lvl2pPr>
            <a:lvl3pPr marL="747713" indent="-173038">
              <a:tabLst/>
              <a:defRPr sz="1800"/>
            </a:lvl3pPr>
            <a:lvl4pPr marL="1028700" indent="-153988">
              <a:tabLst/>
              <a:defRPr sz="1600"/>
            </a:lvl4pPr>
            <a:lvl5pPr marL="1201738" indent="-166688">
              <a:tabLst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4120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9D7DE-BD2F-44A7-9A26-631D18203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09739"/>
            <a:ext cx="9601200" cy="278158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FF02F6-F40C-412A-8F1F-B0EDC42D1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4589463"/>
            <a:ext cx="9601200" cy="1500187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A2848-E113-4E1E-BEB8-7252BCAC5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4D459-E25E-4E50-91C5-C4A9F6D667ED}" type="datetime4">
              <a:rPr lang="en-US" smtClean="0"/>
              <a:t>March 23,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36698-0571-4544-B8CE-46A287EDA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FF6E0-585E-4E3C-AA69-4F05E9B98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8488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09E6A-FDA0-4ED7-BE97-C8D95AC2B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AF82F-23EB-452A-A518-6954BA417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15353"/>
            <a:ext cx="5157787" cy="6897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F511F2-1879-422A-AC83-AF4B757EA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618140"/>
            <a:ext cx="5157787" cy="3567507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D085B0-5E55-4173-AD52-0FAA8D689E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99212" y="1822075"/>
            <a:ext cx="5183188" cy="682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67218-91F9-4ED6-B3FB-013FE40273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99212" y="2618140"/>
            <a:ext cx="5183188" cy="3567507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D77532-C7EF-4FB8-B588-848FEACDF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5DB4C-F591-4AF8-8057-120D6E0D0A1D}" type="datetime4">
              <a:rPr lang="en-US" smtClean="0"/>
              <a:t>March 23, 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79C5B1-FC29-4686-A5C9-68EB6E213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00C4AA-2AAD-4FD5-882C-4D74AEB40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939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BBEDE-A162-40BD-B5DF-FF0D21BB2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DE3442-FB53-48FB-8CC8-782FF2743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63094-5A11-4E72-A830-14EBDA5E6F7E}" type="datetime4">
              <a:rPr lang="en-US" smtClean="0"/>
              <a:t>March 23,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3A1A1C-89E4-4841-B8AB-BB40669C6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A9CEA0-EE21-44A0-B68B-DC3742CB4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7851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C52EDD-1EE3-4B95-8473-43C06E5B2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28EFE-C15E-462C-B62F-CBC1A10CAA53}" type="datetime4">
              <a:rPr lang="en-US" smtClean="0"/>
              <a:t>March 23,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CBE13D-AC6B-4824-9171-82D0D4FE6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C3C82-BD2C-4170-9977-C96F9E468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5966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1049A-26B2-4C56-BBAF-F24162BA1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0"/>
            <a:ext cx="41624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30857-C015-474B-91A7-FA6B383FF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122829"/>
            <a:ext cx="6399212" cy="4738221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9F55E0-CAAD-418B-B798-EF8909A825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2144806"/>
            <a:ext cx="4162425" cy="372418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484654-1CE8-4958-8751-DED82E1F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83340-D4BF-46E9-BC89-C2ADA879C00E}" type="datetime4">
              <a:rPr lang="en-US" smtClean="0"/>
              <a:t>March 23,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0DE396-885E-4921-803B-7D9BB9BF4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988B9E-F47E-4E3F-AED1-363F8FD69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1267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12505-DA25-4627-AE8B-45B4E569D7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0070E8-7368-44B9-AF9C-ACF947C1DB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0"/>
            <a:ext cx="6399212" cy="5714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B0CC94-456E-4461-8F07-2069C3A33A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214884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956321-E8FB-41E1-85F6-DBD6EA5FF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535A1-66B9-4459-A22C-BAD3CDFD8018}" type="datetime4">
              <a:rPr lang="en-US" smtClean="0"/>
              <a:t>March 23,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A4151C-9711-4DEA-A930-0BE29AAA5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C62239-A991-45D3-9A7C-078B372FD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8904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3A054-1E05-49E4-9A16-3F64354E7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D008EB-C649-4DF5-8B4C-A649F1678A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C561E-6EC2-4599-9575-C067F25D9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D0FB8-9A53-4FC8-9E6A-71C9FD528ADC}" type="datetime4">
              <a:rPr lang="en-US" smtClean="0"/>
              <a:t>March 23,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F41A2-BA7C-411A-9330-0BD84C0C0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1534B-E674-4D9E-BC73-E4283BC2E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436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979964-4C31-41D4-B9E3-00E68D9F8C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B9CA52-E870-4B90-827A-92F579F9D3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5972A-1E60-4BFE-842E-4D79CB7AC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CA69-5889-4DFD-BEAA-A132E6D56F54}" type="datetime4">
              <a:rPr lang="en-US" smtClean="0"/>
              <a:t>March 23,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A85AD-1626-4202-9D3C-04AD62118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25654E-34E4-440A-8E7A-8EBF46E06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259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66FF4B8-010A-B047-A4A2-CECC568B8D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925312"/>
            <a:ext cx="2321859" cy="654516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E5CF10-454A-4175-82DA-D453962804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710883"/>
            <a:ext cx="9601200" cy="2306637"/>
          </a:xfrm>
        </p:spPr>
        <p:txBody>
          <a:bodyPr tIns="0" rIns="0" bIns="0" anchor="b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AE5AC7-53D4-4C0B-B42A-1A0692FD99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3190558"/>
            <a:ext cx="9601200" cy="1655762"/>
          </a:xfrm>
        </p:spPr>
        <p:txBody>
          <a:bodyPr tIns="0" rIns="0" bIns="0">
            <a:normAutofit/>
          </a:bodyPr>
          <a:lstStyle>
            <a:lvl1pPr marL="0" indent="0" algn="l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6E02B-B9F4-499C-8636-D007AAC35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6FE00-0971-442A-9E3C-4E6607707B9D}" type="datetime4">
              <a:rPr lang="en-US" smtClean="0"/>
              <a:t>March 23,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B4B01-15EC-433F-9EFE-F46608EF9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CCF19-ED3A-444D-9389-15BB71425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7231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B8DBE-A65E-489E-9AB9-0CC9F5077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F09BE-9B55-4FB5-94A8-D345EC0CE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36BF3-B767-404C-9980-D5EC1336C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AEB5E-F1B8-4562-857D-59C5C27DF9D1}" type="datetime4">
              <a:rPr lang="en-US" smtClean="0"/>
              <a:t>March 23,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69CF4-31FB-4A49-9A6A-5D616C29B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4D128-D963-4687-A11C-8B4468DED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2000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9D7DE-BD2F-44A7-9A26-631D18203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09739"/>
            <a:ext cx="9601200" cy="278158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FF02F6-F40C-412A-8F1F-B0EDC42D1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4589463"/>
            <a:ext cx="9601200" cy="1500187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A2848-E113-4E1E-BEB8-7252BCAC5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D5FA3-3113-41ED-A487-2F52322348B8}" type="datetime4">
              <a:rPr lang="en-US" smtClean="0"/>
              <a:t>March 23,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36698-0571-4544-B8CE-46A287EDA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FF6E0-585E-4E3C-AA69-4F05E9B98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98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E21B7-A28E-4778-B02F-549747BDD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58E54-8D65-4A81-99B9-303DBC9547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32348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52C811-A17E-409B-926F-A8B503DCA7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9BADED-7370-42C0-92A7-9E8F57396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FCF45-F786-4622-A613-8D3A9642EB52}" type="datetime4">
              <a:rPr lang="en-US" smtClean="0"/>
              <a:t>March 23,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04C91-34CB-4540-A5C3-641C0D9D4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AB89B-4B63-497F-A3B0-B98F1ED3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972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E21B7-A28E-4778-B02F-549747BDD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58E54-8D65-4A81-99B9-303DBC9547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32348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52C811-A17E-409B-926F-A8B503DCA7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9BADED-7370-42C0-92A7-9E8F57396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A448-D074-4AF5-BB93-42B487DFDAD4}" type="datetime4">
              <a:rPr lang="en-US" smtClean="0"/>
              <a:t>March 23,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04C91-34CB-4540-A5C3-641C0D9D4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AB89B-4B63-497F-A3B0-B98F1ED3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7217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E21B7-A28E-4778-B02F-549747BDD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58E54-8D65-4A81-99B9-303DBC9547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32348"/>
            <a:ext cx="3429000" cy="4351338"/>
          </a:xfrm>
        </p:spPr>
        <p:txBody>
          <a:bodyPr/>
          <a:lstStyle>
            <a:lvl1pPr marL="233363" indent="-233363">
              <a:tabLst/>
              <a:defRPr sz="2200"/>
            </a:lvl1pPr>
            <a:lvl2pPr marL="514350" indent="-227013">
              <a:tabLst/>
              <a:defRPr sz="2000"/>
            </a:lvl2pPr>
            <a:lvl3pPr marL="747713" indent="-173038">
              <a:tabLst/>
              <a:defRPr sz="1800"/>
            </a:lvl3pPr>
            <a:lvl4pPr marL="1028700" indent="-153988">
              <a:tabLst/>
              <a:defRPr sz="1600"/>
            </a:lvl4pPr>
            <a:lvl5pPr marL="1201738" indent="-166688">
              <a:tabLst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52C811-A17E-409B-926F-A8B503DCA7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81500" y="1825625"/>
            <a:ext cx="3429000" cy="4351338"/>
          </a:xfrm>
        </p:spPr>
        <p:txBody>
          <a:bodyPr/>
          <a:lstStyle>
            <a:lvl1pPr>
              <a:defRPr sz="2200"/>
            </a:lvl1pPr>
            <a:lvl2pPr marL="574675" indent="-228600">
              <a:tabLst/>
              <a:defRPr sz="2000"/>
            </a:lvl2pPr>
            <a:lvl3pPr marL="801688" indent="-174625">
              <a:tabLst/>
              <a:defRPr sz="1800"/>
            </a:lvl3pPr>
            <a:lvl4pPr marL="1028700" indent="-153988">
              <a:tabLst/>
              <a:defRPr sz="1600"/>
            </a:lvl4pPr>
            <a:lvl5pPr marL="1262063" indent="-146050">
              <a:tabLst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9BADED-7370-42C0-92A7-9E8F57396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9D287-44EC-4FB6-ABDE-4B08DF5C1A9E}" type="datetime4">
              <a:rPr lang="en-US" smtClean="0"/>
              <a:t>March 23,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04C91-34CB-4540-A5C3-641C0D9D4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AB89B-4B63-497F-A3B0-B98F1ED3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3DD63F5-A3E6-5541-A0D2-0741078CC51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153400" y="1823383"/>
            <a:ext cx="3429000" cy="4351338"/>
          </a:xfrm>
        </p:spPr>
        <p:txBody>
          <a:bodyPr/>
          <a:lstStyle>
            <a:lvl1pPr marL="233363" indent="-233363">
              <a:tabLst/>
              <a:defRPr sz="2200"/>
            </a:lvl1pPr>
            <a:lvl2pPr marL="514350" indent="-227013">
              <a:tabLst/>
              <a:defRPr sz="2000"/>
            </a:lvl2pPr>
            <a:lvl3pPr marL="747713" indent="-173038">
              <a:tabLst/>
              <a:defRPr sz="1800"/>
            </a:lvl3pPr>
            <a:lvl4pPr marL="1028700" indent="-153988">
              <a:tabLst/>
              <a:defRPr sz="1600"/>
            </a:lvl4pPr>
            <a:lvl5pPr marL="1201738" indent="-166688">
              <a:tabLst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31546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09E6A-FDA0-4ED7-BE97-C8D95AC2B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AF82F-23EB-452A-A518-6954BA417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15353"/>
            <a:ext cx="5157787" cy="6897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F511F2-1879-422A-AC83-AF4B757EA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618140"/>
            <a:ext cx="5157787" cy="3567507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D085B0-5E55-4173-AD52-0FAA8D689E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99212" y="1822075"/>
            <a:ext cx="5183188" cy="682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67218-91F9-4ED6-B3FB-013FE40273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99212" y="2618140"/>
            <a:ext cx="5183188" cy="3567507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D77532-C7EF-4FB8-B588-848FEACDF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52F9D-721F-4A84-92E6-F7551A20C39F}" type="datetime4">
              <a:rPr lang="en-US" smtClean="0"/>
              <a:t>March 23, 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79C5B1-FC29-4686-A5C9-68EB6E213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00C4AA-2AAD-4FD5-882C-4D74AEB40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5376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BBEDE-A162-40BD-B5DF-FF0D21BB2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DE3442-FB53-48FB-8CC8-782FF2743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3D6C2-CF38-41F0-994F-4230631C3720}" type="datetime4">
              <a:rPr lang="en-US" smtClean="0"/>
              <a:t>March 23,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3A1A1C-89E4-4841-B8AB-BB40669C6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A9CEA0-EE21-44A0-B68B-DC3742CB4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7262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C52EDD-1EE3-4B95-8473-43C06E5B2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C6221-EB91-4FC1-9FE0-E1908F8B52E3}" type="datetime4">
              <a:rPr lang="en-US" smtClean="0"/>
              <a:t>March 23,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CBE13D-AC6B-4824-9171-82D0D4FE6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C3C82-BD2C-4170-9977-C96F9E468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277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1049A-26B2-4C56-BBAF-F24162BA1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0"/>
            <a:ext cx="41624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30857-C015-474B-91A7-FA6B383FF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122829"/>
            <a:ext cx="6399212" cy="4738221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9F55E0-CAAD-418B-B798-EF8909A825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2144806"/>
            <a:ext cx="4162425" cy="372418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484654-1CE8-4958-8751-DED82E1F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9AE35-5370-4AF1-BA56-DD59C95371E3}" type="datetime4">
              <a:rPr lang="en-US" smtClean="0"/>
              <a:t>March 23,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0DE396-885E-4921-803B-7D9BB9BF4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988B9E-F47E-4E3F-AED1-363F8FD69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047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12505-DA25-4627-AE8B-45B4E569D7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0070E8-7368-44B9-AF9C-ACF947C1DB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0"/>
            <a:ext cx="6399212" cy="5714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B0CC94-456E-4461-8F07-2069C3A33A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214884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956321-E8FB-41E1-85F6-DBD6EA5FF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000E-F82E-4492-9AD9-619D25123139}" type="datetime4">
              <a:rPr lang="en-US" smtClean="0"/>
              <a:t>March 23,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A4151C-9711-4DEA-A930-0BE29AAA5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C62239-A991-45D3-9A7C-078B372FD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4452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3A054-1E05-49E4-9A16-3F64354E7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D008EB-C649-4DF5-8B4C-A649F1678A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C561E-6EC2-4599-9575-C067F25D9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F8EF3-BEB0-448C-99DD-B7FF884AF904}" type="datetime4">
              <a:rPr lang="en-US" smtClean="0"/>
              <a:t>March 23,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F41A2-BA7C-411A-9330-0BD84C0C0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1534B-E674-4D9E-BC73-E4283BC2E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500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979964-4C31-41D4-B9E3-00E68D9F8C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B9CA52-E870-4B90-827A-92F579F9D3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5972A-1E60-4BFE-842E-4D79CB7AC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65D3D-6ECE-4889-B5B2-08AF52CE5369}" type="datetime4">
              <a:rPr lang="en-US" smtClean="0"/>
              <a:t>March 23,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A85AD-1626-4202-9D3C-04AD62118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25654E-34E4-440A-8E7A-8EBF46E06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7352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5CF10-454A-4175-82DA-D453962804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710883"/>
            <a:ext cx="9601200" cy="2306637"/>
          </a:xfrm>
        </p:spPr>
        <p:txBody>
          <a:bodyPr tIns="0" rIns="0" bIns="0" anchor="b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AE5AC7-53D4-4C0B-B42A-1A0692FD99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3190558"/>
            <a:ext cx="9601200" cy="1655762"/>
          </a:xfrm>
        </p:spPr>
        <p:txBody>
          <a:bodyPr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6E02B-B9F4-499C-8636-D007AAC35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804CF-CCB1-45B7-9EB0-2E2C731CA11E}" type="datetime4">
              <a:rPr lang="en-US" smtClean="0"/>
              <a:t>March 23,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B4B01-15EC-433F-9EFE-F46608EF9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CCF19-ED3A-444D-9389-15BB71425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FD4194-852C-DF42-8F80-863269456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925312"/>
            <a:ext cx="2321859" cy="654516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1199420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E21B7-A28E-4778-B02F-549747BDD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58E54-8D65-4A81-99B9-303DBC9547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32348"/>
            <a:ext cx="3429000" cy="4351338"/>
          </a:xfrm>
        </p:spPr>
        <p:txBody>
          <a:bodyPr/>
          <a:lstStyle>
            <a:lvl1pPr marL="233363" indent="-233363">
              <a:tabLst/>
              <a:defRPr sz="2200"/>
            </a:lvl1pPr>
            <a:lvl2pPr marL="514350" indent="-227013">
              <a:tabLst/>
              <a:defRPr sz="2000"/>
            </a:lvl2pPr>
            <a:lvl3pPr marL="747713" indent="-173038">
              <a:tabLst/>
              <a:defRPr sz="1800"/>
            </a:lvl3pPr>
            <a:lvl4pPr marL="1028700" indent="-153988">
              <a:tabLst/>
              <a:defRPr sz="1600"/>
            </a:lvl4pPr>
            <a:lvl5pPr marL="1201738" indent="-166688">
              <a:tabLst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52C811-A17E-409B-926F-A8B503DCA7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81500" y="1825625"/>
            <a:ext cx="3429000" cy="4351338"/>
          </a:xfrm>
        </p:spPr>
        <p:txBody>
          <a:bodyPr/>
          <a:lstStyle>
            <a:lvl1pPr>
              <a:defRPr sz="2200"/>
            </a:lvl1pPr>
            <a:lvl2pPr marL="574675" indent="-228600">
              <a:tabLst/>
              <a:defRPr sz="2000"/>
            </a:lvl2pPr>
            <a:lvl3pPr marL="801688" indent="-174625">
              <a:tabLst/>
              <a:defRPr sz="1800"/>
            </a:lvl3pPr>
            <a:lvl4pPr marL="1028700" indent="-153988">
              <a:tabLst/>
              <a:defRPr sz="1600"/>
            </a:lvl4pPr>
            <a:lvl5pPr marL="1262063" indent="-146050">
              <a:tabLst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9BADED-7370-42C0-92A7-9E8F57396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2A533-B406-4233-8FC6-B71345FFAC11}" type="datetime4">
              <a:rPr lang="en-US" smtClean="0"/>
              <a:t>March 23,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04C91-34CB-4540-A5C3-641C0D9D4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AB89B-4B63-497F-A3B0-B98F1ED3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3DD63F5-A3E6-5541-A0D2-0741078CC51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153400" y="1823383"/>
            <a:ext cx="3429000" cy="4351338"/>
          </a:xfrm>
        </p:spPr>
        <p:txBody>
          <a:bodyPr/>
          <a:lstStyle>
            <a:lvl1pPr marL="233363" indent="-233363">
              <a:tabLst/>
              <a:defRPr sz="2200"/>
            </a:lvl1pPr>
            <a:lvl2pPr marL="514350" indent="-227013">
              <a:tabLst/>
              <a:defRPr sz="2000"/>
            </a:lvl2pPr>
            <a:lvl3pPr marL="747713" indent="-173038">
              <a:tabLst/>
              <a:defRPr sz="1800"/>
            </a:lvl3pPr>
            <a:lvl4pPr marL="1028700" indent="-153988">
              <a:tabLst/>
              <a:defRPr sz="1600"/>
            </a:lvl4pPr>
            <a:lvl5pPr marL="1201738" indent="-166688">
              <a:tabLst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92714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B8DBE-A65E-489E-9AB9-0CC9F5077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F09BE-9B55-4FB5-94A8-D345EC0CE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36BF3-B767-404C-9980-D5EC1336C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B6F78-9FD6-4111-8132-E96707C15994}" type="datetime4">
              <a:rPr lang="en-US" smtClean="0"/>
              <a:t>March 23,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69CF4-31FB-4A49-9A6A-5D616C29B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4D128-D963-4687-A11C-8B4468DED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12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9D7DE-BD2F-44A7-9A26-631D18203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09739"/>
            <a:ext cx="9601200" cy="278158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FF02F6-F40C-412A-8F1F-B0EDC42D1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4589463"/>
            <a:ext cx="9601200" cy="1500187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A2848-E113-4E1E-BEB8-7252BCAC5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0A0AD-2BAA-4BD8-AF62-5D9012162E87}" type="datetime4">
              <a:rPr lang="en-US" smtClean="0"/>
              <a:t>March 23,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36698-0571-4544-B8CE-46A287EDA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FF6E0-585E-4E3C-AA69-4F05E9B98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8188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E21B7-A28E-4778-B02F-549747BDD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58E54-8D65-4A81-99B9-303DBC9547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32348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52C811-A17E-409B-926F-A8B503DCA7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9BADED-7370-42C0-92A7-9E8F57396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55DEE-E622-4004-ACEF-DCCFC599350D}" type="datetime4">
              <a:rPr lang="en-US" smtClean="0"/>
              <a:t>March 23,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04C91-34CB-4540-A5C3-641C0D9D4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AB89B-4B63-497F-A3B0-B98F1ED3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4424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E21B7-A28E-4778-B02F-549747BDD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58E54-8D65-4A81-99B9-303DBC9547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32348"/>
            <a:ext cx="3429000" cy="4351338"/>
          </a:xfrm>
        </p:spPr>
        <p:txBody>
          <a:bodyPr/>
          <a:lstStyle>
            <a:lvl1pPr marL="233363" indent="-233363">
              <a:tabLst/>
              <a:defRPr sz="2200"/>
            </a:lvl1pPr>
            <a:lvl2pPr marL="514350" indent="-227013">
              <a:tabLst/>
              <a:defRPr sz="2000"/>
            </a:lvl2pPr>
            <a:lvl3pPr marL="747713" indent="-173038">
              <a:tabLst/>
              <a:defRPr sz="1800"/>
            </a:lvl3pPr>
            <a:lvl4pPr marL="1028700" indent="-153988">
              <a:tabLst/>
              <a:defRPr sz="1600"/>
            </a:lvl4pPr>
            <a:lvl5pPr marL="1201738" indent="-166688">
              <a:tabLst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52C811-A17E-409B-926F-A8B503DCA7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81500" y="1825625"/>
            <a:ext cx="3429000" cy="4351338"/>
          </a:xfrm>
        </p:spPr>
        <p:txBody>
          <a:bodyPr/>
          <a:lstStyle>
            <a:lvl1pPr>
              <a:defRPr sz="2200"/>
            </a:lvl1pPr>
            <a:lvl2pPr marL="574675" indent="-228600">
              <a:tabLst/>
              <a:defRPr sz="2000"/>
            </a:lvl2pPr>
            <a:lvl3pPr marL="801688" indent="-174625">
              <a:tabLst/>
              <a:defRPr sz="1800"/>
            </a:lvl3pPr>
            <a:lvl4pPr marL="1028700" indent="-153988">
              <a:tabLst/>
              <a:defRPr sz="1600"/>
            </a:lvl4pPr>
            <a:lvl5pPr marL="1262063" indent="-146050">
              <a:tabLst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9BADED-7370-42C0-92A7-9E8F57396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563E5-E763-4698-B491-57E56A836142}" type="datetime4">
              <a:rPr lang="en-US" smtClean="0"/>
              <a:t>March 23,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04C91-34CB-4540-A5C3-641C0D9D4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AB89B-4B63-497F-A3B0-B98F1ED3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3DD63F5-A3E6-5541-A0D2-0741078CC51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153400" y="1823383"/>
            <a:ext cx="3429000" cy="4351338"/>
          </a:xfrm>
        </p:spPr>
        <p:txBody>
          <a:bodyPr/>
          <a:lstStyle>
            <a:lvl1pPr marL="233363" indent="-233363">
              <a:tabLst/>
              <a:defRPr sz="2200"/>
            </a:lvl1pPr>
            <a:lvl2pPr marL="514350" indent="-227013">
              <a:tabLst/>
              <a:defRPr sz="2000"/>
            </a:lvl2pPr>
            <a:lvl3pPr marL="747713" indent="-173038">
              <a:tabLst/>
              <a:defRPr sz="1800"/>
            </a:lvl3pPr>
            <a:lvl4pPr marL="1028700" indent="-153988">
              <a:tabLst/>
              <a:defRPr sz="1600"/>
            </a:lvl4pPr>
            <a:lvl5pPr marL="1201738" indent="-166688">
              <a:tabLst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71532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09E6A-FDA0-4ED7-BE97-C8D95AC2B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AF82F-23EB-452A-A518-6954BA417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15353"/>
            <a:ext cx="5157787" cy="6897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F511F2-1879-422A-AC83-AF4B757EA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618140"/>
            <a:ext cx="5157787" cy="3567507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D085B0-5E55-4173-AD52-0FAA8D689E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99212" y="1822075"/>
            <a:ext cx="5183188" cy="682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67218-91F9-4ED6-B3FB-013FE40273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99212" y="2618140"/>
            <a:ext cx="5183188" cy="3567507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D77532-C7EF-4FB8-B588-848FEACDF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D2DDE-7025-495D-988C-DD6D9B0F2AE0}" type="datetime4">
              <a:rPr lang="en-US" smtClean="0"/>
              <a:t>March 23, 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79C5B1-FC29-4686-A5C9-68EB6E213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00C4AA-2AAD-4FD5-882C-4D74AEB40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1871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BBEDE-A162-40BD-B5DF-FF0D21BB2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DE3442-FB53-48FB-8CC8-782FF2743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835ED-8DE6-4E44-8375-B82AB2E18840}" type="datetime4">
              <a:rPr lang="en-US" smtClean="0"/>
              <a:t>March 23,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3A1A1C-89E4-4841-B8AB-BB40669C6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A9CEA0-EE21-44A0-B68B-DC3742CB4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4740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C52EDD-1EE3-4B95-8473-43C06E5B2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90924-B83C-4FC2-8611-FEC971CA01CF}" type="datetime4">
              <a:rPr lang="en-US" smtClean="0"/>
              <a:t>March 23,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CBE13D-AC6B-4824-9171-82D0D4FE6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C3C82-BD2C-4170-9977-C96F9E468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9614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1049A-26B2-4C56-BBAF-F24162BA1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0"/>
            <a:ext cx="41624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30857-C015-474B-91A7-FA6B383FF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122829"/>
            <a:ext cx="6399212" cy="4738221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9F55E0-CAAD-418B-B798-EF8909A825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2144806"/>
            <a:ext cx="4162425" cy="372418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484654-1CE8-4958-8751-DED82E1F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66556-BC76-4E1B-BADD-8ADD692960D9}" type="datetime4">
              <a:rPr lang="en-US" smtClean="0"/>
              <a:t>March 23,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0DE396-885E-4921-803B-7D9BB9BF4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988B9E-F47E-4E3F-AED1-363F8FD69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856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12505-DA25-4627-AE8B-45B4E569D7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0070E8-7368-44B9-AF9C-ACF947C1DB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0"/>
            <a:ext cx="6399212" cy="5714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B0CC94-456E-4461-8F07-2069C3A33A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214884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956321-E8FB-41E1-85F6-DBD6EA5FF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9551-F6ED-4D12-8B69-459470FFEA77}" type="datetime4">
              <a:rPr lang="en-US" smtClean="0"/>
              <a:t>March 23,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A4151C-9711-4DEA-A930-0BE29AAA5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C62239-A991-45D3-9A7C-078B372FD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8402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3A054-1E05-49E4-9A16-3F64354E7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D008EB-C649-4DF5-8B4C-A649F1678A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C561E-6EC2-4599-9575-C067F25D9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E7427-4144-4204-89D1-AC4241D0481D}" type="datetime4">
              <a:rPr lang="en-US" smtClean="0"/>
              <a:t>March 23,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F41A2-BA7C-411A-9330-0BD84C0C0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1534B-E674-4D9E-BC73-E4283BC2E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168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09E6A-FDA0-4ED7-BE97-C8D95AC2B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AF82F-23EB-452A-A518-6954BA417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15353"/>
            <a:ext cx="5157787" cy="6897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F511F2-1879-422A-AC83-AF4B757EA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618140"/>
            <a:ext cx="5157787" cy="3567507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D085B0-5E55-4173-AD52-0FAA8D689E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99212" y="1822075"/>
            <a:ext cx="5183188" cy="682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67218-91F9-4ED6-B3FB-013FE40273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99212" y="2618140"/>
            <a:ext cx="5183188" cy="3567507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D77532-C7EF-4FB8-B588-848FEACDF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0C5B1-968A-4F2F-B987-3270FE0814BC}" type="datetime4">
              <a:rPr lang="en-US" smtClean="0"/>
              <a:t>March 23, 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79C5B1-FC29-4686-A5C9-68EB6E213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00C4AA-2AAD-4FD5-882C-4D74AEB40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9708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979964-4C31-41D4-B9E3-00E68D9F8C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B9CA52-E870-4B90-827A-92F579F9D3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5972A-1E60-4BFE-842E-4D79CB7AC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365A0-A500-4D3F-9DFB-DFD5DBFF82F8}" type="datetime4">
              <a:rPr lang="en-US" smtClean="0"/>
              <a:t>March 23,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A85AD-1626-4202-9D3C-04AD62118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25654E-34E4-440A-8E7A-8EBF46E06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24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BBEDE-A162-40BD-B5DF-FF0D21BB2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DE3442-FB53-48FB-8CC8-782FF2743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0129E-10A4-4F8B-AB98-C70315BD0318}" type="datetime4">
              <a:rPr lang="en-US" smtClean="0"/>
              <a:t>March 23,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3A1A1C-89E4-4841-B8AB-BB40669C6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A9CEA0-EE21-44A0-B68B-DC3742CB4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045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C52EDD-1EE3-4B95-8473-43C06E5B2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86831-90A3-4DE3-B386-B71F6D1C91BD}" type="datetime4">
              <a:rPr lang="en-US" smtClean="0"/>
              <a:t>March 23,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CBE13D-AC6B-4824-9171-82D0D4FE6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C3C82-BD2C-4170-9977-C96F9E468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1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1049A-26B2-4C56-BBAF-F24162BA1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0"/>
            <a:ext cx="41624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30857-C015-474B-91A7-FA6B383FF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122829"/>
            <a:ext cx="6399212" cy="4738221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9F55E0-CAAD-418B-B798-EF8909A825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2144806"/>
            <a:ext cx="4162425" cy="372418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484654-1CE8-4958-8751-DED82E1F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D406-705E-40E9-9674-AF58595E455C}" type="datetime4">
              <a:rPr lang="en-US" smtClean="0"/>
              <a:t>March 23,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0DE396-885E-4921-803B-7D9BB9BF4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988B9E-F47E-4E3F-AED1-363F8FD69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618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E98372-D69B-4C8A-9CBB-B1C765408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606B32-88C8-46F8-A892-446061875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707B2-76CD-463E-AE3E-654AD69596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72650" y="6400801"/>
            <a:ext cx="1333125" cy="19722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B504107-FCA7-4D65-AA84-AE14FAADD763}" type="datetime4">
              <a:rPr lang="en-US" smtClean="0"/>
              <a:t>March 23,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EE54C-68AD-4486-8014-B28CE560FE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33263" y="6400801"/>
            <a:ext cx="5842207" cy="20917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1B2D1-9758-4DCF-A947-E6FA300206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9906" y="6400800"/>
            <a:ext cx="382493" cy="18190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fontAlgn="t">
              <a:defRPr sz="900" baseline="0">
                <a:solidFill>
                  <a:schemeClr val="accent1"/>
                </a:solidFill>
              </a:defRPr>
            </a:lvl1pPr>
          </a:lstStyle>
          <a:p>
            <a:fld id="{1C4126A1-9282-4A82-AC02-A59AF4A969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6774D7-0621-A844-AF51-9BC0AAC55D77}"/>
              </a:ext>
            </a:extLst>
          </p:cNvPr>
          <p:cNvSpPr txBox="1"/>
          <p:nvPr userDrawn="1"/>
        </p:nvSpPr>
        <p:spPr>
          <a:xfrm>
            <a:off x="604838" y="6400800"/>
            <a:ext cx="293274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spc="50" baseline="0">
                <a:solidFill>
                  <a:schemeClr val="accent1"/>
                </a:solidFill>
              </a:rPr>
              <a:t>California Public Utilities Commission</a:t>
            </a:r>
          </a:p>
        </p:txBody>
      </p:sp>
    </p:spTree>
    <p:extLst>
      <p:ext uri="{BB962C8B-B14F-4D97-AF65-F5344CB8AC3E}">
        <p14:creationId xmlns:p14="http://schemas.microsoft.com/office/powerpoint/2010/main" val="2783614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l" defTabSz="914400" rtl="0" eaLnBrk="1" fontAlgn="b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1500" indent="-2317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71550" indent="-1730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430338" indent="-1666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889125" indent="-1730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384" userDrawn="1">
          <p15:clr>
            <a:srgbClr val="F26B43"/>
          </p15:clr>
        </p15:guide>
        <p15:guide id="4" pos="7296" userDrawn="1">
          <p15:clr>
            <a:srgbClr val="F26B43"/>
          </p15:clr>
        </p15:guide>
        <p15:guide id="5" orient="horz" pos="403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E98372-D69B-4C8A-9CBB-B1C765408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606B32-88C8-46F8-A892-446061875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707B2-76CD-463E-AE3E-654AD69596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72650" y="6400801"/>
            <a:ext cx="1333125" cy="19722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4217126-7197-4301-9B79-436E548666EB}" type="datetime4">
              <a:rPr lang="en-US" smtClean="0"/>
              <a:t>March 23,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EE54C-68AD-4486-8014-B28CE560FE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33263" y="6400801"/>
            <a:ext cx="5842207" cy="20917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1B2D1-9758-4DCF-A947-E6FA300206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9906" y="6400800"/>
            <a:ext cx="382493" cy="18190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fontAlgn="t">
              <a:defRPr sz="900" baseline="0">
                <a:solidFill>
                  <a:schemeClr val="accent1"/>
                </a:solidFill>
              </a:defRPr>
            </a:lvl1pPr>
          </a:lstStyle>
          <a:p>
            <a:fld id="{1C4126A1-9282-4A82-AC02-A59AF4A969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6774D7-0621-A844-AF51-9BC0AAC55D77}"/>
              </a:ext>
            </a:extLst>
          </p:cNvPr>
          <p:cNvSpPr txBox="1"/>
          <p:nvPr userDrawn="1"/>
        </p:nvSpPr>
        <p:spPr>
          <a:xfrm>
            <a:off x="604838" y="6400800"/>
            <a:ext cx="293274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spc="50" baseline="0">
                <a:solidFill>
                  <a:schemeClr val="accent1"/>
                </a:solidFill>
              </a:rPr>
              <a:t>California Public Utilities Commission</a:t>
            </a:r>
          </a:p>
        </p:txBody>
      </p:sp>
    </p:spTree>
    <p:extLst>
      <p:ext uri="{BB962C8B-B14F-4D97-AF65-F5344CB8AC3E}">
        <p14:creationId xmlns:p14="http://schemas.microsoft.com/office/powerpoint/2010/main" val="1713913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hdr="0" ftr="0" dt="0"/>
  <p:txStyles>
    <p:titleStyle>
      <a:lvl1pPr algn="l" defTabSz="914400" rtl="0" eaLnBrk="1" fontAlgn="b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1500" indent="-2317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71550" indent="-1730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430338" indent="-1666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889125" indent="-1730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384">
          <p15:clr>
            <a:srgbClr val="F26B43"/>
          </p15:clr>
        </p15:guide>
        <p15:guide id="4" pos="7296">
          <p15:clr>
            <a:srgbClr val="F26B43"/>
          </p15:clr>
        </p15:guide>
        <p15:guide id="5" orient="horz" pos="403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E98372-D69B-4C8A-9CBB-B1C765408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606B32-88C8-46F8-A892-446061875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707B2-76CD-463E-AE3E-654AD69596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72650" y="6400801"/>
            <a:ext cx="1333125" cy="19722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197FC1C-4A45-4C00-976F-F8E5B5E7A8FE}" type="datetime4">
              <a:rPr lang="en-US" smtClean="0"/>
              <a:t>March 23,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EE54C-68AD-4486-8014-B28CE560FE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33263" y="6400801"/>
            <a:ext cx="5842207" cy="20917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1B2D1-9758-4DCF-A947-E6FA300206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9906" y="6400800"/>
            <a:ext cx="382493" cy="18190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fontAlgn="t">
              <a:defRPr sz="900" baseline="0">
                <a:solidFill>
                  <a:schemeClr val="accent1"/>
                </a:solidFill>
              </a:defRPr>
            </a:lvl1pPr>
          </a:lstStyle>
          <a:p>
            <a:fld id="{1C4126A1-9282-4A82-AC02-A59AF4A969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6774D7-0621-A844-AF51-9BC0AAC55D77}"/>
              </a:ext>
            </a:extLst>
          </p:cNvPr>
          <p:cNvSpPr txBox="1"/>
          <p:nvPr userDrawn="1"/>
        </p:nvSpPr>
        <p:spPr>
          <a:xfrm>
            <a:off x="604838" y="6400800"/>
            <a:ext cx="293274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spc="50" baseline="0">
                <a:solidFill>
                  <a:schemeClr val="accent1"/>
                </a:solidFill>
              </a:rPr>
              <a:t>California Public Utilities Commission</a:t>
            </a:r>
          </a:p>
        </p:txBody>
      </p:sp>
    </p:spTree>
    <p:extLst>
      <p:ext uri="{BB962C8B-B14F-4D97-AF65-F5344CB8AC3E}">
        <p14:creationId xmlns:p14="http://schemas.microsoft.com/office/powerpoint/2010/main" val="3163905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lvl1pPr algn="l" defTabSz="914400" rtl="0" eaLnBrk="1" fontAlgn="b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571500" indent="-2317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200" kern="1200">
          <a:solidFill>
            <a:schemeClr val="bg1"/>
          </a:solidFill>
          <a:latin typeface="+mn-lt"/>
          <a:ea typeface="+mn-ea"/>
          <a:cs typeface="+mn-cs"/>
        </a:defRPr>
      </a:lvl2pPr>
      <a:lvl3pPr marL="971550" indent="-1730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430338" indent="-1666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889125" indent="-1730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384">
          <p15:clr>
            <a:srgbClr val="F26B43"/>
          </p15:clr>
        </p15:guide>
        <p15:guide id="4" pos="7296">
          <p15:clr>
            <a:srgbClr val="F26B43"/>
          </p15:clr>
        </p15:guide>
        <p15:guide id="5" orient="horz" pos="403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E98372-D69B-4C8A-9CBB-B1C765408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606B32-88C8-46F8-A892-446061875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707B2-76CD-463E-AE3E-654AD69596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72650" y="6400801"/>
            <a:ext cx="1333125" cy="19722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0C008905-4C97-4616-B432-A925EFE93BE9}" type="datetime4">
              <a:rPr lang="en-US" smtClean="0"/>
              <a:t>March 23,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EE54C-68AD-4486-8014-B28CE560FE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33263" y="6400801"/>
            <a:ext cx="5842207" cy="20917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1B2D1-9758-4DCF-A947-E6FA300206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9906" y="6400800"/>
            <a:ext cx="382493" cy="18190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fontAlgn="t">
              <a:defRPr sz="900" baseline="0">
                <a:solidFill>
                  <a:schemeClr val="bg1"/>
                </a:solidFill>
              </a:defRPr>
            </a:lvl1pPr>
          </a:lstStyle>
          <a:p>
            <a:fld id="{1C4126A1-9282-4A82-AC02-A59AF4A969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6774D7-0621-A844-AF51-9BC0AAC55D77}"/>
              </a:ext>
            </a:extLst>
          </p:cNvPr>
          <p:cNvSpPr txBox="1"/>
          <p:nvPr userDrawn="1"/>
        </p:nvSpPr>
        <p:spPr>
          <a:xfrm>
            <a:off x="604838" y="6400800"/>
            <a:ext cx="293274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spc="50" baseline="0">
                <a:solidFill>
                  <a:schemeClr val="bg1"/>
                </a:solidFill>
              </a:rPr>
              <a:t>California Public Utilities Commission</a:t>
            </a:r>
          </a:p>
        </p:txBody>
      </p:sp>
    </p:spTree>
    <p:extLst>
      <p:ext uri="{BB962C8B-B14F-4D97-AF65-F5344CB8AC3E}">
        <p14:creationId xmlns:p14="http://schemas.microsoft.com/office/powerpoint/2010/main" val="440874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713" r:id="rId11"/>
    <p:sldLayoutId id="2147483714" r:id="rId12"/>
  </p:sldLayoutIdLst>
  <p:hf hdr="0" ftr="0" dt="0"/>
  <p:txStyles>
    <p:titleStyle>
      <a:lvl1pPr algn="l" defTabSz="914400" rtl="0" eaLnBrk="1" fontAlgn="b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571500" indent="-2317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200" kern="1200">
          <a:solidFill>
            <a:schemeClr val="bg1"/>
          </a:solidFill>
          <a:latin typeface="+mn-lt"/>
          <a:ea typeface="+mn-ea"/>
          <a:cs typeface="+mn-cs"/>
        </a:defRPr>
      </a:lvl2pPr>
      <a:lvl3pPr marL="971550" indent="-1730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430338" indent="-1666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889125" indent="-1730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384">
          <p15:clr>
            <a:srgbClr val="F26B43"/>
          </p15:clr>
        </p15:guide>
        <p15:guide id="4" pos="7296">
          <p15:clr>
            <a:srgbClr val="F26B43"/>
          </p15:clr>
        </p15:guide>
        <p15:guide id="5" orient="horz" pos="4032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E98372-D69B-4C8A-9CBB-B1C765408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606B32-88C8-46F8-A892-446061875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707B2-76CD-463E-AE3E-654AD69596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72650" y="6400801"/>
            <a:ext cx="1333125" cy="19722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366600C-BC4D-4C43-84EF-16B79D46D966}" type="datetime4">
              <a:rPr lang="en-US" smtClean="0"/>
              <a:t>March 23,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EE54C-68AD-4486-8014-B28CE560FE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33263" y="6400801"/>
            <a:ext cx="5842207" cy="20917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1B2D1-9758-4DCF-A947-E6FA300206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9906" y="6400800"/>
            <a:ext cx="382493" cy="18190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fontAlgn="t">
              <a:defRPr sz="900" baseline="0">
                <a:solidFill>
                  <a:schemeClr val="bg1"/>
                </a:solidFill>
              </a:defRPr>
            </a:lvl1pPr>
          </a:lstStyle>
          <a:p>
            <a:fld id="{1C4126A1-9282-4A82-AC02-A59AF4A969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6774D7-0621-A844-AF51-9BC0AAC55D77}"/>
              </a:ext>
            </a:extLst>
          </p:cNvPr>
          <p:cNvSpPr txBox="1"/>
          <p:nvPr userDrawn="1"/>
        </p:nvSpPr>
        <p:spPr>
          <a:xfrm>
            <a:off x="604838" y="6400800"/>
            <a:ext cx="293274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spc="50" baseline="0">
                <a:solidFill>
                  <a:schemeClr val="bg1"/>
                </a:solidFill>
              </a:rPr>
              <a:t>California Public Utilities Commission</a:t>
            </a:r>
          </a:p>
        </p:txBody>
      </p:sp>
    </p:spTree>
    <p:extLst>
      <p:ext uri="{BB962C8B-B14F-4D97-AF65-F5344CB8AC3E}">
        <p14:creationId xmlns:p14="http://schemas.microsoft.com/office/powerpoint/2010/main" val="1296284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697" r:id="rId10"/>
    <p:sldLayoutId id="2147483698" r:id="rId11"/>
    <p:sldLayoutId id="2147483699" r:id="rId12"/>
  </p:sldLayoutIdLst>
  <p:hf hdr="0" ftr="0" dt="0"/>
  <p:txStyles>
    <p:titleStyle>
      <a:lvl1pPr algn="l" defTabSz="914400" rtl="0" eaLnBrk="1" fontAlgn="b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1500" indent="-2317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71550" indent="-1730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430338" indent="-1666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889125" indent="-1730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384">
          <p15:clr>
            <a:srgbClr val="F26B43"/>
          </p15:clr>
        </p15:guide>
        <p15:guide id="4" pos="7296">
          <p15:clr>
            <a:srgbClr val="F26B43"/>
          </p15:clr>
        </p15:guide>
        <p15:guide id="5" orient="horz" pos="40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cpuc.ca.gov/-/media/cpuc-website/divisions/communications-division/documents/casf-infrastructure-and-market-analysis/broadband-infrastructure-grant-account---landing-page/item-8---proposed-project-expenditures.xlsx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uc.ca.gov/-/media/cpuc-website/divisions/communications-division/documents/casf-infrastructure-and-market-analysis/broadband-infrastructure-grant-account---landing-page/ceqa-questionnaire_item-18_casf-infra-application_template.pdf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uc.ca.gov/industries-and-topics/internet-and-phone/california-advanced-services-fund/casf-consortia-account/consortia-information" TargetMode="External"/><Relationship Id="rId2" Type="http://schemas.openxmlformats.org/officeDocument/2006/relationships/hyperlink" Target="https://www.cpuc.ca.gov/industries-and-topics/internet-and-phone/california-advanced-services-fund/casf-consortia-account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uc.ca.gov/industries-and-topics/internet-and-phone/broadband-mapping-program/broadband-data-submission-guidelines-and-template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roadbandmap.ca.gov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mailto:Broadbandmapping@cpuc.ca.gov" TargetMode="External"/><Relationship Id="rId3" Type="http://schemas.openxmlformats.org/officeDocument/2006/relationships/hyperlink" Target="https://www.cpuc.ca.gov/industries-and-topics/internet-and-phone/california-advanced-services-fund/casf-consortia-account/consortia-information&#8203;" TargetMode="External"/><Relationship Id="rId7" Type="http://schemas.openxmlformats.org/officeDocument/2006/relationships/hyperlink" Target="mailto:CASF_Workshop@cpuc.ca.gov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ASFLineExtensionProgram@cpuc.ca.gov" TargetMode="External"/><Relationship Id="rId5" Type="http://schemas.openxmlformats.org/officeDocument/2006/relationships/hyperlink" Target="mailto:CASF_Infrastructure_Grant_Administrator@cpuc.ca.gov" TargetMode="External"/><Relationship Id="rId4" Type="http://schemas.openxmlformats.org/officeDocument/2006/relationships/hyperlink" Target="mailto:CASF_Application_Questions@cpuc.ca.gov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mailto:casf_application_questions@cpuc.ca.gov" TargetMode="Externa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3D9E9-B0A2-904D-9E33-1C1DE5F4DC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9033" y="35147"/>
            <a:ext cx="10225177" cy="2306637"/>
          </a:xfrm>
        </p:spPr>
        <p:txBody>
          <a:bodyPr>
            <a:noAutofit/>
          </a:bodyPr>
          <a:lstStyle/>
          <a:p>
            <a:pPr algn="ctr"/>
            <a:r>
              <a:rPr lang="en-US"/>
              <a:t>California Advanced Services Fund </a:t>
            </a:r>
            <a:br>
              <a:rPr lang="en-US"/>
            </a:b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9610A6-BF99-D444-8765-3D077C18B1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5091" y="4746558"/>
            <a:ext cx="9601200" cy="1710846"/>
          </a:xfrm>
        </p:spPr>
        <p:txBody>
          <a:bodyPr vert="horz" lIns="0" tIns="0" rIns="0" bIns="0" rtlCol="0" anchor="t">
            <a:noAutofit/>
          </a:bodyPr>
          <a:lstStyle/>
          <a:p>
            <a:pPr algn="ctr"/>
            <a:r>
              <a:rPr lang="en-US" sz="4000" b="1" cap="small">
                <a:ea typeface="+mn-lt"/>
                <a:cs typeface="+mn-lt"/>
              </a:rPr>
              <a:t>Infrastructure application overview</a:t>
            </a:r>
            <a:br>
              <a:rPr lang="en-US" sz="4000" b="1" cap="small">
                <a:ea typeface="+mn-lt"/>
                <a:cs typeface="+mn-lt"/>
              </a:rPr>
            </a:br>
            <a:r>
              <a:rPr lang="en-US" sz="4000" b="1" cap="small">
                <a:ea typeface="+mn-lt"/>
                <a:cs typeface="+mn-lt"/>
              </a:rPr>
              <a:t> Webinar</a:t>
            </a:r>
            <a:r>
              <a:rPr lang="en-US" sz="4000" b="1" cap="small">
                <a:solidFill>
                  <a:srgbClr val="2A3C50"/>
                </a:solidFill>
              </a:rPr>
              <a:t> </a:t>
            </a:r>
            <a:br>
              <a:rPr lang="en-US" sz="4000" b="1" cap="small">
                <a:solidFill>
                  <a:srgbClr val="2A3C50"/>
                </a:solidFill>
              </a:rPr>
            </a:br>
            <a:r>
              <a:rPr lang="en-US" sz="4000" b="1" cap="small">
                <a:solidFill>
                  <a:srgbClr val="2A3C50"/>
                </a:solidFill>
              </a:rPr>
              <a:t>March 22, 2023</a:t>
            </a:r>
            <a:endParaRPr lang="en-US" sz="4000" b="1">
              <a:solidFill>
                <a:srgbClr val="0070C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57BFA5-7711-7E4D-8B4B-FD9E6C525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1</a:t>
            </a:fld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525A9D1-2970-43DD-AFA1-46A06D7DB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2423" y="2137913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809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3D9E9-B0A2-904D-9E33-1C1DE5F4DC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4729" y="893298"/>
            <a:ext cx="10225177" cy="1431985"/>
          </a:xfrm>
        </p:spPr>
        <p:txBody>
          <a:bodyPr>
            <a:noAutofit/>
          </a:bodyPr>
          <a:lstStyle/>
          <a:p>
            <a:pPr algn="ctr"/>
            <a:r>
              <a:rPr lang="en-US"/>
              <a:t>Legislative Changes related to Infrastructure  CASF</a:t>
            </a:r>
            <a:br>
              <a:rPr lang="en-US"/>
            </a:b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57BFA5-7711-7E4D-8B4B-FD9E6C525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10</a:t>
            </a:fld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6D07DDF4-03FB-4042-B917-1654D7E991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999447"/>
            <a:ext cx="11812172" cy="4965255"/>
          </a:xfrm>
        </p:spPr>
        <p:txBody>
          <a:bodyPr vert="horz" lIns="0" tIns="0" rIns="0" bIns="0" rtlCol="0" anchor="t">
            <a:normAutofit/>
          </a:bodyPr>
          <a:lstStyle/>
          <a:p>
            <a:pPr lvl="0"/>
            <a:endParaRPr lang="en-US" sz="28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/>
          </a:p>
          <a:p>
            <a:pPr lvl="1"/>
            <a:endParaRPr lang="en-US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D551EF-B8B6-4CD2-BDA1-6A0EAF0602E9}"/>
              </a:ext>
            </a:extLst>
          </p:cNvPr>
          <p:cNvSpPr txBox="1"/>
          <p:nvPr/>
        </p:nvSpPr>
        <p:spPr>
          <a:xfrm>
            <a:off x="1179663" y="2302161"/>
            <a:ext cx="11242109" cy="32316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1" indent="-457200">
              <a:buFont typeface="Arial" panose="020B0604020202020204" pitchFamily="34" charset="0"/>
              <a:buChar char="•"/>
            </a:pPr>
            <a:r>
              <a:rPr lang="da-DK" sz="2800" err="1">
                <a:ea typeface="+mn-lt"/>
                <a:cs typeface="+mn-lt"/>
              </a:rPr>
              <a:t>Extends</a:t>
            </a:r>
            <a:r>
              <a:rPr lang="da-DK" sz="2800">
                <a:ea typeface="+mn-lt"/>
                <a:cs typeface="+mn-lt"/>
              </a:rPr>
              <a:t> the CASF program </a:t>
            </a:r>
            <a:r>
              <a:rPr lang="da-DK" sz="2800" err="1">
                <a:ea typeface="+mn-lt"/>
                <a:cs typeface="+mn-lt"/>
              </a:rPr>
              <a:t>goal</a:t>
            </a:r>
            <a:r>
              <a:rPr lang="da-DK" sz="2800">
                <a:ea typeface="+mn-lt"/>
                <a:cs typeface="+mn-lt"/>
              </a:rPr>
              <a:t> to December 31, 2032</a:t>
            </a:r>
            <a:endParaRPr lang="en-US" sz="280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0" lvl="1"/>
            <a:endParaRPr lang="da-DK" sz="600">
              <a:ea typeface="+mn-lt"/>
              <a:cs typeface="+mn-lt"/>
            </a:endParaRP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da-DK" sz="2800" err="1">
                <a:ea typeface="+mn-lt"/>
                <a:cs typeface="+mn-lt"/>
              </a:rPr>
              <a:t>Extends</a:t>
            </a:r>
            <a:r>
              <a:rPr lang="da-DK" sz="2800">
                <a:ea typeface="+mn-lt"/>
                <a:cs typeface="+mn-lt"/>
              </a:rPr>
              <a:t> the CASF </a:t>
            </a:r>
            <a:r>
              <a:rPr lang="da-DK" sz="2800" err="1">
                <a:ea typeface="+mn-lt"/>
                <a:cs typeface="+mn-lt"/>
              </a:rPr>
              <a:t>surcharge</a:t>
            </a:r>
            <a:endParaRPr lang="da-DK" sz="2800" err="1">
              <a:latin typeface="Century Gothic" panose="020B0502020202020204" pitchFamily="34" charset="0"/>
            </a:endParaRPr>
          </a:p>
          <a:p>
            <a:pPr marL="0" lvl="1"/>
            <a:endParaRPr lang="da-DK" sz="600">
              <a:ea typeface="+mn-lt"/>
              <a:cs typeface="+mn-lt"/>
            </a:endParaRP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da-DK" sz="2800" err="1">
                <a:ea typeface="+mn-lt"/>
                <a:cs typeface="+mn-lt"/>
              </a:rPr>
              <a:t>Redefines</a:t>
            </a:r>
            <a:r>
              <a:rPr lang="da-DK" sz="2800">
                <a:ea typeface="+mn-lt"/>
                <a:cs typeface="+mn-lt"/>
              </a:rPr>
              <a:t> “</a:t>
            </a:r>
            <a:r>
              <a:rPr lang="da-DK" sz="2800" err="1">
                <a:ea typeface="+mn-lt"/>
                <a:cs typeface="+mn-lt"/>
              </a:rPr>
              <a:t>unserved</a:t>
            </a:r>
            <a:r>
              <a:rPr lang="da-DK" sz="2800">
                <a:ea typeface="+mn-lt"/>
                <a:cs typeface="+mn-lt"/>
              </a:rPr>
              <a:t> </a:t>
            </a:r>
            <a:r>
              <a:rPr lang="da-DK" sz="2800" err="1">
                <a:ea typeface="+mn-lt"/>
                <a:cs typeface="+mn-lt"/>
              </a:rPr>
              <a:t>area</a:t>
            </a:r>
            <a:r>
              <a:rPr lang="da-DK" sz="2800">
                <a:ea typeface="+mn-lt"/>
                <a:cs typeface="+mn-lt"/>
              </a:rPr>
              <a:t>”</a:t>
            </a:r>
          </a:p>
          <a:p>
            <a:pPr marL="0" lvl="1"/>
            <a:endParaRPr lang="da-DK" sz="600">
              <a:latin typeface="Century Gothic" panose="020B0502020202020204" pitchFamily="34" charset="0"/>
            </a:endParaRP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da-DK" sz="2800" err="1">
                <a:ea typeface="+mn-lt"/>
                <a:cs typeface="+mn-lt"/>
              </a:rPr>
              <a:t>Priority</a:t>
            </a:r>
            <a:r>
              <a:rPr lang="da-DK" sz="2800">
                <a:ea typeface="+mn-lt"/>
                <a:cs typeface="+mn-lt"/>
              </a:rPr>
              <a:t> to </a:t>
            </a:r>
            <a:r>
              <a:rPr lang="da-DK" sz="2800" err="1">
                <a:ea typeface="+mn-lt"/>
                <a:cs typeface="+mn-lt"/>
              </a:rPr>
              <a:t>areas</a:t>
            </a:r>
            <a:r>
              <a:rPr lang="da-DK" sz="2800">
                <a:ea typeface="+mn-lt"/>
                <a:cs typeface="+mn-lt"/>
              </a:rPr>
              <a:t> with </a:t>
            </a:r>
            <a:r>
              <a:rPr lang="da-DK" sz="2800" err="1">
                <a:ea typeface="+mn-lt"/>
                <a:cs typeface="+mn-lt"/>
              </a:rPr>
              <a:t>slow</a:t>
            </a:r>
            <a:r>
              <a:rPr lang="da-DK" sz="2800">
                <a:ea typeface="+mn-lt"/>
                <a:cs typeface="+mn-lt"/>
              </a:rPr>
              <a:t> or no internet</a:t>
            </a:r>
          </a:p>
          <a:p>
            <a:pPr marL="0" lvl="1"/>
            <a:endParaRPr lang="da-DK" sz="600">
              <a:ea typeface="+mn-lt"/>
              <a:cs typeface="+mn-lt"/>
            </a:endParaRP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da-DK" sz="2800" err="1">
                <a:ea typeface="+mn-lt"/>
                <a:cs typeface="+mn-lt"/>
              </a:rPr>
              <a:t>Serviceable</a:t>
            </a:r>
            <a:r>
              <a:rPr lang="da-DK" sz="2800">
                <a:ea typeface="+mn-lt"/>
                <a:cs typeface="+mn-lt"/>
              </a:rPr>
              <a:t> locations</a:t>
            </a:r>
          </a:p>
          <a:p>
            <a:pPr marL="0" lvl="1"/>
            <a:endParaRPr lang="da-DK" sz="600">
              <a:latin typeface="Century Gothic" panose="020B0502020202020204" pitchFamily="34" charset="0"/>
            </a:endParaRP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da-DK" sz="2800" err="1">
                <a:ea typeface="+mn-lt"/>
                <a:cs typeface="+mn-lt"/>
              </a:rPr>
              <a:t>Eliminates</a:t>
            </a:r>
            <a:r>
              <a:rPr lang="da-DK" sz="2800">
                <a:ea typeface="+mn-lt"/>
                <a:cs typeface="+mn-lt"/>
              </a:rPr>
              <a:t> “</a:t>
            </a:r>
            <a:r>
              <a:rPr lang="da-DK" sz="2800" err="1">
                <a:ea typeface="+mn-lt"/>
                <a:cs typeface="+mn-lt"/>
              </a:rPr>
              <a:t>indispensable</a:t>
            </a:r>
            <a:r>
              <a:rPr lang="da-DK" sz="2800">
                <a:ea typeface="+mn-lt"/>
                <a:cs typeface="+mn-lt"/>
              </a:rPr>
              <a:t> </a:t>
            </a:r>
            <a:r>
              <a:rPr lang="da-DK" sz="2800" err="1">
                <a:ea typeface="+mn-lt"/>
                <a:cs typeface="+mn-lt"/>
              </a:rPr>
              <a:t>middle</a:t>
            </a:r>
            <a:r>
              <a:rPr lang="da-DK" sz="2800">
                <a:ea typeface="+mn-lt"/>
                <a:cs typeface="+mn-lt"/>
              </a:rPr>
              <a:t>-mile” </a:t>
            </a:r>
            <a:r>
              <a:rPr lang="da-DK" sz="2800" err="1">
                <a:ea typeface="+mn-lt"/>
                <a:cs typeface="+mn-lt"/>
              </a:rPr>
              <a:t>language</a:t>
            </a:r>
          </a:p>
          <a:p>
            <a:pPr marL="0" lvl="1"/>
            <a:endParaRPr lang="da-DK" sz="6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992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3D9E9-B0A2-904D-9E33-1C1DE5F4DC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1681" y="0"/>
            <a:ext cx="10225177" cy="1431985"/>
          </a:xfrm>
        </p:spPr>
        <p:txBody>
          <a:bodyPr>
            <a:noAutofit/>
          </a:bodyPr>
          <a:lstStyle/>
          <a:p>
            <a:pPr algn="ctr"/>
            <a:r>
              <a:rPr lang="en-US">
                <a:ea typeface="+mj-lt"/>
                <a:cs typeface="+mj-lt"/>
              </a:rPr>
              <a:t>CASF Infrastructure Team</a:t>
            </a:r>
            <a:endParaRPr lang="en-US" err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57BFA5-7711-7E4D-8B4B-FD9E6C525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11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4BE0FD-DCDD-41A1-914D-8085301BFC99}"/>
              </a:ext>
            </a:extLst>
          </p:cNvPr>
          <p:cNvSpPr txBox="1"/>
          <p:nvPr/>
        </p:nvSpPr>
        <p:spPr>
          <a:xfrm>
            <a:off x="4325098" y="2351756"/>
            <a:ext cx="6874808" cy="12618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000" b="1">
                <a:solidFill>
                  <a:schemeClr val="tx2"/>
                </a:solidFill>
                <a:latin typeface="Century Gothic" panose="020F0302020204030204"/>
                <a:ea typeface="+mj-ea"/>
                <a:cs typeface="+mj-cs"/>
              </a:rPr>
              <a:t>Mike Goins 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anose="020F0302020204030204"/>
              <a:ea typeface="+mj-ea"/>
              <a:cs typeface="+mj-cs"/>
            </a:endParaRPr>
          </a:p>
          <a:p>
            <a:r>
              <a:rPr lang="en-US" sz="3600" b="1">
                <a:solidFill>
                  <a:schemeClr val="tx2"/>
                </a:solidFill>
                <a:latin typeface="Century Gothic" panose="020F0302020204030204"/>
                <a:ea typeface="+mj-ea"/>
                <a:cs typeface="+mj-cs"/>
              </a:rPr>
              <a:t>Senior Telco Engineer</a:t>
            </a:r>
            <a:endParaRPr lang="en-US" sz="3600">
              <a:solidFill>
                <a:schemeClr val="tx2"/>
              </a:solidFill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8F0830F0-9CD6-5884-FD27-2703460DE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296" y="1823779"/>
            <a:ext cx="3089563" cy="3081792"/>
          </a:xfrm>
          <a:prstGeom prst="rect">
            <a:avLst/>
          </a:prstGeom>
        </p:spPr>
      </p:pic>
      <p:pic>
        <p:nvPicPr>
          <p:cNvPr id="3" name="Picture 4" descr="Michael Goins.JPG">
            <a:extLst>
              <a:ext uri="{FF2B5EF4-FFF2-40B4-BE49-F238E27FC236}">
                <a16:creationId xmlns:a16="http://schemas.microsoft.com/office/drawing/2014/main" id="{34C76511-B366-9380-B4C3-506F3AD94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633" y="1716107"/>
            <a:ext cx="2743200" cy="361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87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F2845-4EF5-806A-32EE-E08BA0E86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820517"/>
          </a:xfrm>
        </p:spPr>
        <p:txBody>
          <a:bodyPr/>
          <a:lstStyle/>
          <a:p>
            <a:r>
              <a:rPr lang="en-US" sz="4400" u="sng"/>
              <a:t>CASF Application Checklist review</a:t>
            </a:r>
            <a:r>
              <a:rPr lang="en-US" sz="4400" b="0"/>
              <a:t>: </a:t>
            </a:r>
            <a:endParaRPr lang="en-US" sz="4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E39B9-AFC1-EEE0-E5AA-9F80F2901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52230"/>
            <a:ext cx="10972800" cy="5175742"/>
          </a:xfrm>
        </p:spPr>
        <p:txBody>
          <a:bodyPr vert="horz" lIns="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2000">
                <a:ea typeface="+mn-lt"/>
                <a:cs typeface="+mn-lt"/>
              </a:rPr>
              <a:t>CASF Broadband Infrastructure Application Checklist</a:t>
            </a:r>
            <a:endParaRPr lang="en-US"/>
          </a:p>
          <a:p>
            <a:pPr marL="0" indent="0">
              <a:buNone/>
            </a:pPr>
            <a:endParaRPr lang="en-US" sz="2000">
              <a:ea typeface="+mn-lt"/>
              <a:cs typeface="+mn-lt"/>
            </a:endParaRPr>
          </a:p>
          <a:p>
            <a:pPr marL="457200" indent="-457200">
              <a:lnSpc>
                <a:spcPct val="100000"/>
              </a:lnSpc>
              <a:buAutoNum type="arabicParenR"/>
            </a:pPr>
            <a:r>
              <a:rPr lang="en-US" sz="2000">
                <a:ea typeface="+mn-lt"/>
                <a:cs typeface="+mn-lt"/>
              </a:rPr>
              <a:t>There are 20 items required for the CASF app. There is a checklist to keep track of these.  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>
                <a:ea typeface="+mn-lt"/>
                <a:cs typeface="+mn-lt"/>
              </a:rPr>
              <a:t>2)   Applicants must submit checklist items using enumeration on Checklist.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>
                <a:solidFill>
                  <a:srgbClr val="2A3C50"/>
                </a:solidFill>
                <a:ea typeface="+mn-lt"/>
                <a:cs typeface="+mn-lt"/>
              </a:rPr>
              <a:t>3)   As an example, the first Checklist Item we see is entitled </a:t>
            </a:r>
            <a:r>
              <a:rPr lang="en-US" sz="2000" b="1">
                <a:solidFill>
                  <a:srgbClr val="2A3C50"/>
                </a:solidFill>
                <a:ea typeface="+mn-lt"/>
                <a:cs typeface="+mn-lt"/>
              </a:rPr>
              <a:t>Project Summary</a:t>
            </a:r>
          </a:p>
          <a:p>
            <a:pPr marL="0" indent="0">
              <a:lnSpc>
                <a:spcPts val="3000"/>
              </a:lnSpc>
              <a:spcBef>
                <a:spcPts val="600"/>
              </a:spcBef>
              <a:buNone/>
            </a:pPr>
            <a:r>
              <a:rPr lang="en-US" sz="2000">
                <a:solidFill>
                  <a:srgbClr val="2A3C50"/>
                </a:solidFill>
                <a:ea typeface="+mn-lt"/>
                <a:cs typeface="+mn-lt"/>
              </a:rPr>
              <a:t>      File naming format: </a:t>
            </a:r>
            <a:r>
              <a:rPr lang="en-US" sz="2000" b="1">
                <a:ea typeface="+mn-lt"/>
                <a:cs typeface="+mn-lt"/>
              </a:rPr>
              <a:t>Item #_Name of </a:t>
            </a:r>
            <a:r>
              <a:rPr lang="en-US" sz="2000" b="1" err="1">
                <a:ea typeface="+mn-lt"/>
                <a:cs typeface="+mn-lt"/>
              </a:rPr>
              <a:t>Item_Service</a:t>
            </a:r>
            <a:r>
              <a:rPr lang="en-US" sz="2000" b="1">
                <a:ea typeface="+mn-lt"/>
                <a:cs typeface="+mn-lt"/>
              </a:rPr>
              <a:t> Provider </a:t>
            </a:r>
            <a:r>
              <a:rPr lang="en-US" sz="2000" b="1" err="1">
                <a:ea typeface="+mn-lt"/>
                <a:cs typeface="+mn-lt"/>
              </a:rPr>
              <a:t>Name_Project</a:t>
            </a:r>
            <a:r>
              <a:rPr lang="en-US" sz="2000" b="1">
                <a:ea typeface="+mn-lt"/>
                <a:cs typeface="+mn-lt"/>
              </a:rPr>
              <a:t> Name</a:t>
            </a:r>
            <a:endParaRPr lang="en-US" sz="2000">
              <a:solidFill>
                <a:srgbClr val="2A3C50"/>
              </a:solidFill>
              <a:ea typeface="+mn-lt"/>
              <a:cs typeface="+mn-lt"/>
            </a:endParaRPr>
          </a:p>
          <a:p>
            <a:pPr marL="0" indent="0">
              <a:lnSpc>
                <a:spcPts val="3000"/>
              </a:lnSpc>
              <a:spcBef>
                <a:spcPts val="600"/>
              </a:spcBef>
              <a:buNone/>
            </a:pPr>
            <a:r>
              <a:rPr lang="en-US" sz="2000">
                <a:solidFill>
                  <a:srgbClr val="2A3C50"/>
                </a:solidFill>
                <a:ea typeface="+mn-lt"/>
                <a:cs typeface="+mn-lt"/>
              </a:rPr>
              <a:t>      Example: </a:t>
            </a:r>
            <a:r>
              <a:rPr lang="en-US" sz="2000" b="1">
                <a:ea typeface="+mn-lt"/>
                <a:cs typeface="+mn-lt"/>
              </a:rPr>
              <a:t>Item 1_Project </a:t>
            </a:r>
            <a:r>
              <a:rPr lang="en-US" sz="2000" b="1" err="1">
                <a:ea typeface="+mn-lt"/>
                <a:cs typeface="+mn-lt"/>
              </a:rPr>
              <a:t>Summary_South</a:t>
            </a:r>
            <a:r>
              <a:rPr lang="en-US" sz="2000" b="1">
                <a:ea typeface="+mn-lt"/>
                <a:cs typeface="+mn-lt"/>
              </a:rPr>
              <a:t> Bay </a:t>
            </a:r>
            <a:r>
              <a:rPr lang="en-US" sz="2000" b="1" err="1">
                <a:ea typeface="+mn-lt"/>
                <a:cs typeface="+mn-lt"/>
              </a:rPr>
              <a:t>Telcom_Smugglers</a:t>
            </a:r>
            <a:r>
              <a:rPr lang="en-US" sz="2000" b="1">
                <a:ea typeface="+mn-lt"/>
                <a:cs typeface="+mn-lt"/>
              </a:rPr>
              <a:t> Gulch</a:t>
            </a:r>
            <a:endParaRPr lang="en-US" sz="2000">
              <a:solidFill>
                <a:srgbClr val="2A3C50"/>
              </a:solidFill>
              <a:ea typeface="+mn-lt"/>
              <a:cs typeface="+mn-lt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000">
                <a:solidFill>
                  <a:schemeClr val="tx1"/>
                </a:solidFill>
                <a:ea typeface="+mn-lt"/>
                <a:cs typeface="+mn-lt"/>
              </a:rPr>
              <a:t>4)  Continue to add info about item numbers on every filename – 01, 02, 03 etc. </a:t>
            </a:r>
            <a:endParaRPr lang="en-US" sz="200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000">
              <a:solidFill>
                <a:schemeClr val="tx1"/>
              </a:solidFill>
              <a:ea typeface="+mn-lt"/>
              <a:cs typeface="+mn-lt"/>
            </a:endParaRPr>
          </a:p>
          <a:p>
            <a:endParaRPr lang="en-US" sz="2000">
              <a:solidFill>
                <a:schemeClr val="tx1"/>
              </a:solidFill>
              <a:ea typeface="+mn-lt"/>
              <a:cs typeface="+mn-lt"/>
            </a:endParaRPr>
          </a:p>
          <a:p>
            <a:endParaRPr lang="en-US" sz="2000">
              <a:solidFill>
                <a:schemeClr val="tx1"/>
              </a:solidFill>
              <a:ea typeface="+mn-lt"/>
              <a:cs typeface="+mn-lt"/>
            </a:endParaRPr>
          </a:p>
          <a:p>
            <a:endParaRPr lang="en-US" sz="2000">
              <a:solidFill>
                <a:schemeClr val="tx1"/>
              </a:solidFill>
              <a:ea typeface="+mn-lt"/>
              <a:cs typeface="+mn-lt"/>
            </a:endParaRPr>
          </a:p>
          <a:p>
            <a:pPr marL="1263650" lvl="3" indent="0">
              <a:buNone/>
            </a:pPr>
            <a:endParaRPr lang="en-US">
              <a:ea typeface="+mn-lt"/>
              <a:cs typeface="+mn-lt"/>
            </a:endParaRPr>
          </a:p>
          <a:p>
            <a:pPr marL="1430020" lvl="3" indent="-166370"/>
            <a:endParaRPr lang="en-US">
              <a:ea typeface="+mn-lt"/>
              <a:cs typeface="+mn-lt"/>
            </a:endParaRPr>
          </a:p>
          <a:p>
            <a:pPr marL="1430020" lvl="3" indent="-166370"/>
            <a:endParaRPr lang="en-US">
              <a:ea typeface="+mn-lt"/>
              <a:cs typeface="+mn-lt"/>
            </a:endParaRPr>
          </a:p>
          <a:p>
            <a:pPr marL="1430020" lvl="3" indent="-166370"/>
            <a:endParaRPr lang="en-US">
              <a:ea typeface="+mn-lt"/>
              <a:cs typeface="+mn-lt"/>
            </a:endParaRPr>
          </a:p>
          <a:p>
            <a:pPr marL="1430020" lvl="3" indent="-166370"/>
            <a:endParaRPr lang="en-US">
              <a:ea typeface="+mn-lt"/>
              <a:cs typeface="+mn-lt"/>
            </a:endParaRPr>
          </a:p>
          <a:p>
            <a:pPr marL="1430020" lvl="3" indent="-166370"/>
            <a:endParaRPr lang="en-US">
              <a:ea typeface="+mn-lt"/>
              <a:cs typeface="+mn-lt"/>
            </a:endParaRPr>
          </a:p>
          <a:p>
            <a:pPr marL="1430020" lvl="3" indent="-166370"/>
            <a:endParaRPr lang="en-US">
              <a:ea typeface="+mn-lt"/>
              <a:cs typeface="+mn-lt"/>
            </a:endParaRPr>
          </a:p>
          <a:p>
            <a:pPr marL="1430020" lvl="3" indent="-166370"/>
            <a:endParaRPr lang="en-US">
              <a:ea typeface="+mn-lt"/>
              <a:cs typeface="+mn-lt"/>
            </a:endParaRPr>
          </a:p>
          <a:p>
            <a:pPr marL="1430020" lvl="3" indent="-166370"/>
            <a:endParaRPr lang="en-US">
              <a:ea typeface="+mn-lt"/>
              <a:cs typeface="+mn-lt"/>
            </a:endParaRPr>
          </a:p>
          <a:p>
            <a:pPr marL="1430020" lvl="3" indent="-166370"/>
            <a:endParaRPr lang="en-US">
              <a:ea typeface="+mn-lt"/>
              <a:cs typeface="+mn-lt"/>
            </a:endParaRPr>
          </a:p>
          <a:p>
            <a:pPr marL="1430020" lvl="3" indent="-166370"/>
            <a:endParaRPr lang="en-US">
              <a:ea typeface="+mn-lt"/>
              <a:cs typeface="+mn-lt"/>
            </a:endParaRPr>
          </a:p>
          <a:p>
            <a:pPr marL="1430020" lvl="3" indent="-166370"/>
            <a:endParaRPr lang="en-US">
              <a:ea typeface="+mn-lt"/>
              <a:cs typeface="+mn-lt"/>
            </a:endParaRPr>
          </a:p>
          <a:p>
            <a:pPr marL="1430020" lvl="3" indent="-166370"/>
            <a:endParaRPr lang="en-US">
              <a:ea typeface="+mn-lt"/>
              <a:cs typeface="+mn-lt"/>
            </a:endParaRPr>
          </a:p>
          <a:p>
            <a:pPr marL="1430020" lvl="3" indent="-166370"/>
            <a:endParaRPr lang="en-US">
              <a:ea typeface="+mn-lt"/>
              <a:cs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A9EB69-8262-AE52-E79F-938974EC9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821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D0A95-E09D-BB32-79F0-1C5ABCAF7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+mj-lt"/>
              <a:cs typeface="+mj-lt"/>
            </a:endParaRPr>
          </a:p>
          <a:p>
            <a:r>
              <a:rPr lang="en-US" u="sng"/>
              <a:t>CASF Application Checklist Review Continued:</a:t>
            </a:r>
            <a:endParaRPr lang="en-US" b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79E96-CA71-4EEA-A619-A5A7EC5E7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142" y="1644573"/>
            <a:ext cx="10972800" cy="4422221"/>
          </a:xfrm>
        </p:spPr>
        <p:txBody>
          <a:bodyPr vert="horz" lIns="0" tIns="45720" rIns="91440" bIns="45720" rtlCol="0" anchor="t">
            <a:noAutofit/>
          </a:bodyPr>
          <a:lstStyle/>
          <a:p>
            <a:pPr marL="0" indent="0">
              <a:buNone/>
            </a:pPr>
            <a:endParaRPr lang="en-US" b="1"/>
          </a:p>
          <a:p>
            <a:pPr marL="342900" indent="-342900"/>
            <a:r>
              <a:rPr lang="en-US" sz="2000" b="1"/>
              <a:t>Item 01- Project Summary: </a:t>
            </a:r>
            <a:r>
              <a:rPr lang="en-US" sz="2000"/>
              <a:t>Applicants must provide enough information to enable stakeholders to comment or challenge the application.</a:t>
            </a:r>
          </a:p>
          <a:p>
            <a:pPr marL="342900" indent="-342900"/>
            <a:r>
              <a:rPr lang="en-US" sz="2000" b="1"/>
              <a:t>Item 03 - Description of the Applicant’s Current Broadband Infrastructure</a:t>
            </a:r>
            <a:r>
              <a:rPr lang="en-US" sz="2000"/>
              <a:t>:  Applicants must provide a detailed description of your current broadband infrastructure and service within 5 miles of the proposed project.</a:t>
            </a:r>
          </a:p>
          <a:p>
            <a:pPr marL="342900" indent="-342900"/>
            <a:r>
              <a:rPr lang="en-US" sz="2000" b="1"/>
              <a:t>Item 04 - Project Location Data:  </a:t>
            </a:r>
            <a:r>
              <a:rPr lang="en-US" sz="2000"/>
              <a:t>The geographic location of all serviceable locations, key network equipment and the boundary within the planned project area. </a:t>
            </a:r>
          </a:p>
          <a:p>
            <a:pPr marL="342900" indent="-342900"/>
            <a:r>
              <a:rPr lang="en-US" sz="2000" b="1"/>
              <a:t>Item 08</a:t>
            </a:r>
            <a:r>
              <a:rPr lang="en-US" sz="2000">
                <a:ea typeface="+mn-lt"/>
                <a:cs typeface="+mn-lt"/>
              </a:rPr>
              <a:t> - </a:t>
            </a:r>
            <a:r>
              <a:rPr lang="en-US" sz="2000" b="1">
                <a:ea typeface="+mn-lt"/>
                <a:cs typeface="+mn-lt"/>
              </a:rPr>
              <a:t>Proposed Project Expenditures:</a:t>
            </a:r>
            <a:r>
              <a:rPr lang="en-US" sz="2000">
                <a:ea typeface="+mn-lt"/>
                <a:cs typeface="+mn-lt"/>
              </a:rPr>
              <a:t>  Use the template that is provided on the CASF Infrastructure Account webpage.</a:t>
            </a:r>
          </a:p>
          <a:p>
            <a:endParaRPr lang="en-US">
              <a:ea typeface="+mn-lt"/>
              <a:cs typeface="+mn-lt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F3E104-E37D-BE6B-74B0-355CC0166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542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36B0F-8C05-E194-A7F2-3FD37376F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20823"/>
            <a:ext cx="10972800" cy="687610"/>
          </a:xfrm>
        </p:spPr>
        <p:txBody>
          <a:bodyPr/>
          <a:lstStyle/>
          <a:p>
            <a:r>
              <a:rPr lang="en-US" sz="4000"/>
              <a:t>Proposed Project Expenditure Template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195792-6E59-29F3-DCC9-30039612F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14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676DF3-0C49-A553-895E-9B0A4886C5A2}"/>
              </a:ext>
            </a:extLst>
          </p:cNvPr>
          <p:cNvSpPr txBox="1"/>
          <p:nvPr/>
        </p:nvSpPr>
        <p:spPr>
          <a:xfrm>
            <a:off x="7281398" y="3240046"/>
            <a:ext cx="4078567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+mn-lt"/>
                <a:cs typeface="+mn-lt"/>
              </a:rPr>
              <a:t>Click here to access the </a:t>
            </a:r>
            <a:r>
              <a:rPr lang="en-US">
                <a:ea typeface="+mn-lt"/>
                <a:cs typeface="+mn-lt"/>
                <a:hlinkClick r:id="rId2"/>
              </a:rPr>
              <a:t>Proposed Project Expenditures Link</a:t>
            </a:r>
            <a:endParaRPr lang="en-US">
              <a:solidFill>
                <a:srgbClr val="000000"/>
              </a:solidFill>
              <a:ea typeface="+mn-lt"/>
              <a:cs typeface="+mn-lt"/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8" descr="CASF Infrastructure Application #8.PNG">
            <a:extLst>
              <a:ext uri="{FF2B5EF4-FFF2-40B4-BE49-F238E27FC236}">
                <a16:creationId xmlns:a16="http://schemas.microsoft.com/office/drawing/2014/main" id="{922B2A7D-6381-B703-6E6B-E78947FB5A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5372" y="1081347"/>
            <a:ext cx="6486489" cy="5317127"/>
          </a:xfrm>
        </p:spPr>
      </p:pic>
    </p:spTree>
    <p:extLst>
      <p:ext uri="{BB962C8B-B14F-4D97-AF65-F5344CB8AC3E}">
        <p14:creationId xmlns:p14="http://schemas.microsoft.com/office/powerpoint/2010/main" val="1933780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7F415-9D17-EBCD-B965-B9BBAAE39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669889"/>
          </a:xfrm>
        </p:spPr>
        <p:txBody>
          <a:bodyPr/>
          <a:lstStyle/>
          <a:p>
            <a:r>
              <a:rPr lang="en-US">
                <a:solidFill>
                  <a:srgbClr val="2A3C50"/>
                </a:solidFill>
                <a:latin typeface="Century Gothic"/>
              </a:rPr>
              <a:t> </a:t>
            </a:r>
            <a:r>
              <a:rPr lang="en-US">
                <a:solidFill>
                  <a:schemeClr val="tx1"/>
                </a:solidFill>
                <a:latin typeface="Century Gothic"/>
              </a:rPr>
              <a:t>CEQA Questionnaire For Application Item 18 </a:t>
            </a:r>
            <a:r>
              <a:rPr lang="en-US">
                <a:solidFill>
                  <a:schemeClr val="tx1"/>
                </a:solidFill>
                <a:latin typeface="Century Gothic"/>
                <a:ea typeface="Century Gothic"/>
                <a:cs typeface="Century Gothic"/>
              </a:rPr>
              <a:t>​ 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7820F-13D2-1E0F-4966-92062FF66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37045"/>
            <a:ext cx="10972800" cy="5139918"/>
          </a:xfrm>
        </p:spPr>
        <p:txBody>
          <a:bodyPr vert="horz" lIns="0" tIns="45720" rIns="91440" bIns="45720" rtlCol="0" anchor="t">
            <a:noAutofit/>
          </a:bodyPr>
          <a:lstStyle/>
          <a:p>
            <a:pPr marL="1263650" lvl="3" indent="0">
              <a:buNone/>
            </a:pPr>
            <a:endParaRPr lang="en-US" i="1">
              <a:ea typeface="+mn-lt"/>
              <a:cs typeface="+mn-lt"/>
            </a:endParaRPr>
          </a:p>
          <a:p>
            <a:pPr marL="1263650" lvl="3" indent="0">
              <a:buNone/>
            </a:pPr>
            <a:endParaRPr lang="en-US">
              <a:ea typeface="+mn-lt"/>
              <a:cs typeface="+mn-lt"/>
            </a:endParaRPr>
          </a:p>
          <a:p>
            <a:pPr marL="1263650" lvl="3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E436EE-C5C9-7C94-866A-665FBDAAF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5" descr="CEQA QUESTIONAIRRE.PNG">
            <a:extLst>
              <a:ext uri="{FF2B5EF4-FFF2-40B4-BE49-F238E27FC236}">
                <a16:creationId xmlns:a16="http://schemas.microsoft.com/office/drawing/2014/main" id="{7BCC0549-6813-DB65-FD34-DA5476EB8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006" y="1006361"/>
            <a:ext cx="4710223" cy="53060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E59B3F-582D-F297-A2E1-D0321F9E22CF}"/>
              </a:ext>
            </a:extLst>
          </p:cNvPr>
          <p:cNvSpPr txBox="1"/>
          <p:nvPr/>
        </p:nvSpPr>
        <p:spPr>
          <a:xfrm>
            <a:off x="6700283" y="3200400"/>
            <a:ext cx="441782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3"/>
              </a:rPr>
              <a:t>CEQA Questionairre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554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96B9E-D164-0177-6AB2-6266439C5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802796"/>
          </a:xfrm>
        </p:spPr>
        <p:txBody>
          <a:bodyPr/>
          <a:lstStyle/>
          <a:p>
            <a:r>
              <a:rPr lang="en-US" sz="4400"/>
              <a:t>Broadband Consortium Help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9B9DB-4413-EAF1-4F13-E1C47FFF5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04490"/>
            <a:ext cx="10972800" cy="4962710"/>
          </a:xfrm>
        </p:spPr>
        <p:txBody>
          <a:bodyPr vert="horz" lIns="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/>
              <a:t>The CPUC provides grantees with a resource to answer specific questions you may have going forward.</a:t>
            </a:r>
          </a:p>
          <a:p>
            <a:pPr>
              <a:lnSpc>
                <a:spcPct val="100000"/>
              </a:lnSpc>
            </a:pPr>
            <a:endParaRPr lang="en-US"/>
          </a:p>
          <a:p>
            <a:pPr>
              <a:lnSpc>
                <a:spcPct val="100000"/>
              </a:lnSpc>
            </a:pPr>
            <a:r>
              <a:rPr lang="en-US"/>
              <a:t>The </a:t>
            </a:r>
            <a:r>
              <a:rPr lang="en-US" b="1"/>
              <a:t>Broadband Consortium </a:t>
            </a:r>
            <a:r>
              <a:rPr lang="en-US"/>
              <a:t>is your first level of support for CASF (California Advanced Services Fund) Applications.</a:t>
            </a:r>
          </a:p>
          <a:p>
            <a:pPr>
              <a:lnSpc>
                <a:spcPct val="100000"/>
              </a:lnSpc>
            </a:pPr>
            <a:endParaRPr lang="en-US"/>
          </a:p>
          <a:p>
            <a:pPr>
              <a:lnSpc>
                <a:spcPct val="100000"/>
              </a:lnSpc>
            </a:pPr>
            <a:r>
              <a:rPr lang="en-US"/>
              <a:t>This link will take you to the </a:t>
            </a:r>
            <a:r>
              <a:rPr lang="en-US" b="1">
                <a:hlinkClick r:id="rId2"/>
              </a:rPr>
              <a:t>Broadband Consortia home page</a:t>
            </a:r>
            <a:endParaRPr lang="en-US" b="1"/>
          </a:p>
          <a:p>
            <a:pPr>
              <a:lnSpc>
                <a:spcPct val="100000"/>
              </a:lnSpc>
            </a:pPr>
            <a:endParaRPr lang="en-US" b="1"/>
          </a:p>
          <a:p>
            <a:pPr>
              <a:lnSpc>
                <a:spcPct val="100000"/>
              </a:lnSpc>
            </a:pPr>
            <a:r>
              <a:rPr lang="en-US"/>
              <a:t>This link to the </a:t>
            </a:r>
            <a:r>
              <a:rPr lang="en-US" b="1">
                <a:hlinkClick r:id="rId3"/>
              </a:rPr>
              <a:t>Broadband Consortia Information with Active Grants</a:t>
            </a:r>
            <a:r>
              <a:rPr lang="en-US"/>
              <a:t> can be used to locate your Consortia contact based on your geographic area.</a:t>
            </a:r>
          </a:p>
          <a:p>
            <a:endParaRPr lang="en-US">
              <a:ea typeface="+mn-lt"/>
              <a:cs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27F058-7C85-7898-8772-CD07D9B71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240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3D9E9-B0A2-904D-9E33-1C1DE5F4DC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1681" y="0"/>
            <a:ext cx="10225177" cy="1431985"/>
          </a:xfrm>
        </p:spPr>
        <p:txBody>
          <a:bodyPr>
            <a:noAutofit/>
          </a:bodyPr>
          <a:lstStyle/>
          <a:p>
            <a:pPr algn="ctr"/>
            <a:r>
              <a:rPr lang="en-US"/>
              <a:t>Broadband Mapping Group</a:t>
            </a:r>
            <a:br>
              <a:rPr lang="en-US"/>
            </a:b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57BFA5-7711-7E4D-8B4B-FD9E6C525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17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4BE0FD-DCDD-41A1-914D-8085301BFC99}"/>
              </a:ext>
            </a:extLst>
          </p:cNvPr>
          <p:cNvSpPr txBox="1"/>
          <p:nvPr/>
        </p:nvSpPr>
        <p:spPr>
          <a:xfrm>
            <a:off x="4275618" y="1777782"/>
            <a:ext cx="6874808" cy="12618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000" b="1">
                <a:solidFill>
                  <a:schemeClr val="tx2"/>
                </a:solidFill>
                <a:latin typeface="Century Gothic" panose="020F0302020204030204"/>
                <a:ea typeface="+mj-ea"/>
                <a:cs typeface="+mj-cs"/>
              </a:rPr>
              <a:t>Alex Abramson</a:t>
            </a:r>
            <a:endParaRPr lang="en-US">
              <a:solidFill>
                <a:schemeClr val="tx2"/>
              </a:solidFill>
            </a:endParaRPr>
          </a:p>
          <a:p>
            <a:r>
              <a:rPr lang="en-US" sz="3600" b="1">
                <a:solidFill>
                  <a:schemeClr val="tx2"/>
                </a:solidFill>
                <a:latin typeface="Century Gothic" panose="020F0302020204030204"/>
                <a:ea typeface="+mj-ea"/>
                <a:cs typeface="+mj-cs"/>
              </a:rPr>
              <a:t>Regulatory Analyst </a:t>
            </a:r>
            <a:endParaRPr lang="en-US" sz="4000">
              <a:solidFill>
                <a:schemeClr val="tx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E5C729-8633-C317-4DCF-4777D447D59B}"/>
              </a:ext>
            </a:extLst>
          </p:cNvPr>
          <p:cNvSpPr txBox="1"/>
          <p:nvPr/>
        </p:nvSpPr>
        <p:spPr>
          <a:xfrm>
            <a:off x="4275618" y="4123158"/>
            <a:ext cx="6874808" cy="12618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000" b="1">
                <a:solidFill>
                  <a:schemeClr val="tx2"/>
                </a:solidFill>
                <a:latin typeface="Century Gothic" panose="020F0302020204030204"/>
                <a:ea typeface="+mj-ea"/>
                <a:cs typeface="+mj-cs"/>
              </a:rPr>
              <a:t>Michael Habeeb</a:t>
            </a:r>
            <a:endParaRPr lang="en-US">
              <a:solidFill>
                <a:schemeClr val="tx2"/>
              </a:solidFill>
            </a:endParaRPr>
          </a:p>
          <a:p>
            <a:r>
              <a:rPr lang="en-US" sz="3600" b="1">
                <a:solidFill>
                  <a:schemeClr val="tx2"/>
                </a:solidFill>
                <a:latin typeface="Century Gothic" panose="020F0302020204030204"/>
                <a:ea typeface="+mj-ea"/>
                <a:cs typeface="+mj-cs"/>
              </a:rPr>
              <a:t>Research Data Analyst</a:t>
            </a:r>
            <a:endParaRPr lang="en-US"/>
          </a:p>
        </p:txBody>
      </p:sp>
      <p:pic>
        <p:nvPicPr>
          <p:cNvPr id="7" name="Picture 7" descr="IMG_0695.jpg">
            <a:extLst>
              <a:ext uri="{FF2B5EF4-FFF2-40B4-BE49-F238E27FC236}">
                <a16:creationId xmlns:a16="http://schemas.microsoft.com/office/drawing/2014/main" id="{6140C6EE-00EC-076A-672E-0DFE0F8FF8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73" t="21419" r="11818" b="10570"/>
          <a:stretch/>
        </p:blipFill>
        <p:spPr>
          <a:xfrm>
            <a:off x="959298" y="3528659"/>
            <a:ext cx="2044446" cy="2302523"/>
          </a:xfrm>
          <a:prstGeom prst="rect">
            <a:avLst/>
          </a:prstGeom>
        </p:spPr>
      </p:pic>
      <p:pic>
        <p:nvPicPr>
          <p:cNvPr id="8" name="Picture 7" descr="A picture containing person, person, wall, wearing&#10;&#10;Description automatically generated">
            <a:extLst>
              <a:ext uri="{FF2B5EF4-FFF2-40B4-BE49-F238E27FC236}">
                <a16:creationId xmlns:a16="http://schemas.microsoft.com/office/drawing/2014/main" id="{06542677-8B43-84E2-5274-F5D10C0484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15" y="1065228"/>
            <a:ext cx="2212203" cy="238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09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62BED-0715-4150-AED0-12601F299E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6356" y="1755648"/>
            <a:ext cx="9601200" cy="1261872"/>
          </a:xfrm>
        </p:spPr>
        <p:txBody>
          <a:bodyPr/>
          <a:lstStyle/>
          <a:p>
            <a:pPr algn="ctr"/>
            <a:r>
              <a:rPr lang="en-US">
                <a:ea typeface="+mj-lt"/>
                <a:cs typeface="+mj-lt"/>
              </a:rPr>
              <a:t>Changes to the </a:t>
            </a:r>
            <a:r>
              <a:rPr lang="en-US" sz="4400">
                <a:ea typeface="+mj-lt"/>
                <a:cs typeface="+mj-lt"/>
              </a:rPr>
              <a:t>Broadband </a:t>
            </a:r>
            <a:r>
              <a:rPr lang="en-US">
                <a:ea typeface="+mj-lt"/>
                <a:cs typeface="+mj-lt"/>
              </a:rPr>
              <a:t>Map and Broadband Map Demo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2C202E-91B2-4480-8C47-28C6C96ED0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734" y="3190558"/>
            <a:ext cx="9601200" cy="1655762"/>
          </a:xfrm>
        </p:spPr>
        <p:txBody>
          <a:bodyPr vert="horz" lIns="0" tIns="0" rIns="0" bIns="0" rtlCol="0" anchor="t">
            <a:normAutofit/>
          </a:bodyPr>
          <a:lstStyle/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r>
              <a:rPr lang="en-US"/>
              <a:t>Alex Abramson / Michael Habeeb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D08141-1B91-4143-93A6-EADCCC9BE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488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6DC9A-34BB-463A-A314-B404CB48A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262" y="573362"/>
            <a:ext cx="10655473" cy="733758"/>
          </a:xfrm>
        </p:spPr>
        <p:txBody>
          <a:bodyPr/>
          <a:lstStyle/>
          <a:p>
            <a:pPr algn="ctr"/>
            <a:r>
              <a:rPr lang="en-US"/>
              <a:t>The Broadband Data Collection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C2E5B-23FB-4F9A-A18F-DA2E1A24D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554567"/>
            <a:ext cx="10972800" cy="4351338"/>
          </a:xfrm>
        </p:spPr>
        <p:txBody>
          <a:bodyPr vert="horz" lIns="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da-DK" sz="2800" b="1" i="1" err="1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Accomplishments</a:t>
            </a:r>
            <a:r>
              <a:rPr lang="da-DK" sz="2800" b="1" i="1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 in 2022</a:t>
            </a:r>
            <a:br>
              <a:rPr lang="da-DK" sz="2800" b="1" i="1">
                <a:latin typeface="Century Gothic" panose="020B0502020202020204" pitchFamily="34" charset="0"/>
              </a:rPr>
            </a:br>
            <a:endParaRPr lang="da-DK" sz="180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da-DK" sz="2800">
                <a:solidFill>
                  <a:srgbClr val="000000"/>
                </a:solidFill>
                <a:latin typeface="Century Gothic"/>
                <a:hlinkClick r:id="rId3"/>
              </a:rPr>
              <a:t>Broadband Data Collection</a:t>
            </a:r>
            <a:endParaRPr lang="da-DK" sz="2800">
              <a:solidFill>
                <a:srgbClr val="000000"/>
              </a:solidFill>
              <a:latin typeface="Century Gothic"/>
            </a:endParaRPr>
          </a:p>
          <a:p>
            <a:pPr marL="1314450" lvl="2" indent="-457200">
              <a:buFont typeface="Wingdings" panose="05000000000000000000" pitchFamily="2" charset="2"/>
              <a:buChar char="§"/>
            </a:pPr>
            <a:r>
              <a:rPr lang="da-DK" err="1">
                <a:solidFill>
                  <a:srgbClr val="000000"/>
                </a:solidFill>
                <a:latin typeface="Century Gothic"/>
              </a:rPr>
              <a:t>Collected</a:t>
            </a:r>
            <a:r>
              <a:rPr lang="da-DK">
                <a:solidFill>
                  <a:srgbClr val="000000"/>
                </a:solidFill>
                <a:latin typeface="Century Gothic"/>
              </a:rPr>
              <a:t> data from 158 Broadband Providers</a:t>
            </a:r>
          </a:p>
          <a:p>
            <a:pPr marL="1772920" lvl="3" indent="-457200">
              <a:buFont typeface="Wingdings" panose="05000000000000000000" pitchFamily="2" charset="2"/>
              <a:buChar char="§"/>
            </a:pPr>
            <a:r>
              <a:rPr lang="da-DK">
                <a:solidFill>
                  <a:srgbClr val="000000"/>
                </a:solidFill>
                <a:latin typeface="Century Gothic"/>
              </a:rPr>
              <a:t>154 </a:t>
            </a:r>
            <a:r>
              <a:rPr lang="da-DK" err="1">
                <a:solidFill>
                  <a:srgbClr val="000000"/>
                </a:solidFill>
                <a:latin typeface="Century Gothic"/>
              </a:rPr>
              <a:t>Fixed</a:t>
            </a:r>
            <a:r>
              <a:rPr lang="da-DK">
                <a:solidFill>
                  <a:srgbClr val="000000"/>
                </a:solidFill>
                <a:latin typeface="Century Gothic"/>
              </a:rPr>
              <a:t> Providers (Wireless, Wireline, and Wire-WISP) </a:t>
            </a:r>
          </a:p>
          <a:p>
            <a:pPr marL="1772920" lvl="3" indent="-457200">
              <a:buFont typeface="Wingdings" panose="05000000000000000000" pitchFamily="2" charset="2"/>
              <a:buChar char="§"/>
            </a:pPr>
            <a:r>
              <a:rPr lang="da-DK">
                <a:solidFill>
                  <a:srgbClr val="000000"/>
                </a:solidFill>
                <a:latin typeface="Century Gothic"/>
              </a:rPr>
              <a:t>4 Mobile Providers</a:t>
            </a:r>
          </a:p>
          <a:p>
            <a:pPr marL="1772920" lvl="3" indent="-457200">
              <a:buFont typeface="Wingdings" panose="05000000000000000000" pitchFamily="2" charset="2"/>
              <a:buChar char="§"/>
            </a:pPr>
            <a:endParaRPr lang="da-DK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1314450" lvl="2" indent="-457200">
              <a:buFont typeface="Wingdings" panose="05000000000000000000" pitchFamily="2" charset="2"/>
              <a:buChar char="§"/>
            </a:pPr>
            <a:r>
              <a:rPr lang="da-DK">
                <a:solidFill>
                  <a:srgbClr val="000000"/>
                </a:solidFill>
                <a:latin typeface="Century Gothic"/>
              </a:rPr>
              <a:t>Changes to the </a:t>
            </a:r>
            <a:r>
              <a:rPr lang="da-DK" err="1">
                <a:solidFill>
                  <a:srgbClr val="000000"/>
                </a:solidFill>
                <a:latin typeface="Century Gothic"/>
              </a:rPr>
              <a:t>Annual</a:t>
            </a:r>
            <a:r>
              <a:rPr lang="da-DK">
                <a:solidFill>
                  <a:srgbClr val="000000"/>
                </a:solidFill>
                <a:latin typeface="Century Gothic"/>
              </a:rPr>
              <a:t> Broadband Data Collection </a:t>
            </a:r>
            <a:endParaRPr lang="da-DK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1772920" lvl="3" indent="-457200">
              <a:buFont typeface="Wingdings" panose="05000000000000000000" pitchFamily="2" charset="2"/>
              <a:buChar char="§"/>
            </a:pPr>
            <a:r>
              <a:rPr lang="da-DK" err="1">
                <a:solidFill>
                  <a:srgbClr val="000000"/>
                </a:solidFill>
                <a:latin typeface="Century Gothic"/>
              </a:rPr>
              <a:t>Revised</a:t>
            </a:r>
            <a:r>
              <a:rPr lang="da-DK">
                <a:solidFill>
                  <a:srgbClr val="000000"/>
                </a:solidFill>
                <a:latin typeface="Century Gothic"/>
              </a:rPr>
              <a:t> </a:t>
            </a:r>
            <a:r>
              <a:rPr lang="da-DK" err="1">
                <a:solidFill>
                  <a:srgbClr val="000000"/>
                </a:solidFill>
                <a:latin typeface="Century Gothic"/>
              </a:rPr>
              <a:t>requirements</a:t>
            </a:r>
            <a:r>
              <a:rPr lang="da-DK">
                <a:solidFill>
                  <a:srgbClr val="000000"/>
                </a:solidFill>
                <a:latin typeface="Century Gothic"/>
              </a:rPr>
              <a:t> to </a:t>
            </a:r>
            <a:r>
              <a:rPr lang="da-DK" err="1">
                <a:solidFill>
                  <a:srgbClr val="000000"/>
                </a:solidFill>
                <a:latin typeface="Century Gothic"/>
              </a:rPr>
              <a:t>collect</a:t>
            </a:r>
            <a:r>
              <a:rPr lang="da-DK">
                <a:solidFill>
                  <a:srgbClr val="000000"/>
                </a:solidFill>
                <a:latin typeface="Century Gothic"/>
              </a:rPr>
              <a:t> </a:t>
            </a:r>
            <a:endParaRPr lang="da-DK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2232025" lvl="4" indent="-457200">
              <a:buFont typeface="Wingdings" panose="05000000000000000000" pitchFamily="2" charset="2"/>
              <a:buChar char="§"/>
            </a:pPr>
            <a:r>
              <a:rPr lang="da-DK" sz="1800">
                <a:solidFill>
                  <a:srgbClr val="000000"/>
                </a:solidFill>
                <a:latin typeface="Century Gothic"/>
              </a:rPr>
              <a:t>Location-</a:t>
            </a:r>
            <a:r>
              <a:rPr lang="da-DK" sz="1800" err="1">
                <a:solidFill>
                  <a:srgbClr val="000000"/>
                </a:solidFill>
                <a:latin typeface="Century Gothic"/>
              </a:rPr>
              <a:t>Specific</a:t>
            </a:r>
            <a:r>
              <a:rPr lang="da-DK" sz="1800">
                <a:solidFill>
                  <a:srgbClr val="000000"/>
                </a:solidFill>
                <a:latin typeface="Century Gothic"/>
              </a:rPr>
              <a:t> and </a:t>
            </a:r>
            <a:r>
              <a:rPr lang="da-DK" sz="1800" err="1">
                <a:solidFill>
                  <a:srgbClr val="000000"/>
                </a:solidFill>
                <a:latin typeface="Century Gothic"/>
              </a:rPr>
              <a:t>Shapefile</a:t>
            </a:r>
            <a:r>
              <a:rPr lang="da-DK" sz="1800">
                <a:solidFill>
                  <a:srgbClr val="000000"/>
                </a:solidFill>
                <a:latin typeface="Century Gothic"/>
              </a:rPr>
              <a:t> or KML/Z Deployment Data</a:t>
            </a:r>
          </a:p>
          <a:p>
            <a:pPr marL="2232025" lvl="4" indent="-457200">
              <a:buFont typeface="Wingdings" panose="05000000000000000000" pitchFamily="2" charset="2"/>
              <a:buChar char="§"/>
            </a:pPr>
            <a:r>
              <a:rPr lang="da-DK" sz="1800">
                <a:solidFill>
                  <a:srgbClr val="000000"/>
                </a:solidFill>
                <a:latin typeface="Century Gothic"/>
              </a:rPr>
              <a:t>Location-</a:t>
            </a:r>
            <a:r>
              <a:rPr lang="da-DK" sz="1800" err="1">
                <a:solidFill>
                  <a:srgbClr val="000000"/>
                </a:solidFill>
                <a:latin typeface="Century Gothic"/>
              </a:rPr>
              <a:t>Specific</a:t>
            </a:r>
            <a:r>
              <a:rPr lang="da-DK" sz="1800">
                <a:solidFill>
                  <a:srgbClr val="000000"/>
                </a:solidFill>
                <a:latin typeface="Century Gothic"/>
              </a:rPr>
              <a:t> Subscription data</a:t>
            </a:r>
          </a:p>
          <a:p>
            <a:pPr marL="1772920" lvl="3" indent="-457200">
              <a:buFont typeface="Wingdings" panose="05000000000000000000" pitchFamily="2" charset="2"/>
              <a:buChar char="§"/>
            </a:pPr>
            <a:r>
              <a:rPr lang="da-DK" err="1">
                <a:solidFill>
                  <a:srgbClr val="000000"/>
                </a:solidFill>
                <a:latin typeface="Century Gothic"/>
              </a:rPr>
              <a:t>Utilized</a:t>
            </a:r>
            <a:r>
              <a:rPr lang="da-DK">
                <a:solidFill>
                  <a:srgbClr val="000000"/>
                </a:solidFill>
                <a:latin typeface="Century Gothic"/>
              </a:rPr>
              <a:t> the FCC </a:t>
            </a:r>
            <a:r>
              <a:rPr lang="da-DK" err="1">
                <a:solidFill>
                  <a:srgbClr val="000000"/>
                </a:solidFill>
                <a:latin typeface="Century Gothic"/>
              </a:rPr>
              <a:t>approved</a:t>
            </a:r>
            <a:r>
              <a:rPr lang="da-DK">
                <a:solidFill>
                  <a:srgbClr val="000000"/>
                </a:solidFill>
                <a:latin typeface="Century Gothic"/>
              </a:rPr>
              <a:t> </a:t>
            </a:r>
            <a:r>
              <a:rPr lang="da-DK" err="1">
                <a:solidFill>
                  <a:srgbClr val="000000"/>
                </a:solidFill>
                <a:latin typeface="Century Gothic"/>
              </a:rPr>
              <a:t>vendor</a:t>
            </a:r>
            <a:r>
              <a:rPr lang="da-DK">
                <a:solidFill>
                  <a:srgbClr val="000000"/>
                </a:solidFill>
                <a:latin typeface="Century Gothic"/>
              </a:rPr>
              <a:t> for a Broadband </a:t>
            </a:r>
            <a:r>
              <a:rPr lang="da-DK" err="1">
                <a:solidFill>
                  <a:srgbClr val="000000"/>
                </a:solidFill>
                <a:latin typeface="Century Gothic"/>
              </a:rPr>
              <a:t>Serviceable</a:t>
            </a:r>
            <a:r>
              <a:rPr lang="da-DK">
                <a:solidFill>
                  <a:srgbClr val="000000"/>
                </a:solidFill>
                <a:latin typeface="Century Gothic"/>
              </a:rPr>
              <a:t> Location </a:t>
            </a:r>
            <a:r>
              <a:rPr lang="da-DK" err="1">
                <a:solidFill>
                  <a:srgbClr val="000000"/>
                </a:solidFill>
                <a:latin typeface="Century Gothic"/>
              </a:rPr>
              <a:t>Fabric</a:t>
            </a:r>
            <a:r>
              <a:rPr lang="da-DK">
                <a:solidFill>
                  <a:srgbClr val="000000"/>
                </a:solidFill>
                <a:latin typeface="Century Gothic"/>
              </a:rPr>
              <a:t>  </a:t>
            </a:r>
          </a:p>
          <a:p>
            <a:pPr marL="1772920" lvl="3" indent="-457200">
              <a:buFont typeface="Wingdings" panose="05000000000000000000" pitchFamily="2" charset="2"/>
              <a:buChar char="§"/>
            </a:pPr>
            <a:endParaRPr lang="da-DK" sz="160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1314450" lvl="2" indent="-457200">
              <a:buFont typeface="Wingdings" panose="05000000000000000000" pitchFamily="2" charset="2"/>
              <a:buChar char="§"/>
            </a:pPr>
            <a:endParaRPr lang="da-DK" sz="180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endParaRPr lang="da-DK" sz="120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endParaRPr lang="da-DK" sz="280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endParaRPr lang="da-DK" sz="280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endParaRPr lang="en-US" sz="2400" b="1">
              <a:latin typeface="Garamond" panose="02020404030301010803" pitchFamily="18" charset="0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345E30-70FF-4336-804E-639C6DF14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126A1-9282-4A82-AC02-A59AF4A969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6996C9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6996C9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612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3D9E9-B0A2-904D-9E33-1C1DE5F4DC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1681" y="0"/>
            <a:ext cx="10225177" cy="1431985"/>
          </a:xfrm>
        </p:spPr>
        <p:txBody>
          <a:bodyPr>
            <a:noAutofit/>
          </a:bodyPr>
          <a:lstStyle/>
          <a:p>
            <a:pPr algn="ctr"/>
            <a:r>
              <a:rPr lang="en-US"/>
              <a:t>CASF Infrastructure Team</a:t>
            </a:r>
            <a:br>
              <a:rPr lang="en-US"/>
            </a:b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57BFA5-7711-7E4D-8B4B-FD9E6C525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4BE0FD-DCDD-41A1-914D-8085301BFC99}"/>
              </a:ext>
            </a:extLst>
          </p:cNvPr>
          <p:cNvSpPr txBox="1"/>
          <p:nvPr/>
        </p:nvSpPr>
        <p:spPr>
          <a:xfrm>
            <a:off x="4325098" y="2351756"/>
            <a:ext cx="6874808" cy="12618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000" b="1">
                <a:solidFill>
                  <a:schemeClr val="tx2"/>
                </a:solidFill>
                <a:latin typeface="Century Gothic" panose="020F0302020204030204"/>
                <a:ea typeface="+mj-ea"/>
                <a:cs typeface="+mj-cs"/>
              </a:rPr>
              <a:t>Heyward Daluz</a:t>
            </a:r>
          </a:p>
          <a:p>
            <a:r>
              <a:rPr lang="en-US" sz="3600" b="1">
                <a:solidFill>
                  <a:schemeClr val="tx2"/>
                </a:solidFill>
              </a:rPr>
              <a:t>Regulatory Analyst</a:t>
            </a:r>
          </a:p>
        </p:txBody>
      </p:sp>
      <p:pic>
        <p:nvPicPr>
          <p:cNvPr id="7" name="Picture 5" descr="image0 (2).jpeg">
            <a:extLst>
              <a:ext uri="{FF2B5EF4-FFF2-40B4-BE49-F238E27FC236}">
                <a16:creationId xmlns:a16="http://schemas.microsoft.com/office/drawing/2014/main" id="{0C0B8200-C199-8B63-4E9C-DACD85D3F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072" y="1531338"/>
            <a:ext cx="2390063" cy="320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8383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6DC9A-34BB-463A-A314-B404CB48A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262" y="573362"/>
            <a:ext cx="10655473" cy="733758"/>
          </a:xfrm>
        </p:spPr>
        <p:txBody>
          <a:bodyPr/>
          <a:lstStyle/>
          <a:p>
            <a:pPr algn="ctr"/>
            <a:r>
              <a:rPr lang="en-US"/>
              <a:t>Changes to come to the Broadband 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C2E5B-23FB-4F9A-A18F-DA2E1A24D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307120"/>
            <a:ext cx="10972800" cy="4598785"/>
          </a:xfrm>
        </p:spPr>
        <p:txBody>
          <a:bodyPr vert="horz" lIns="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da-DK" sz="2800" b="1" i="1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Updates in 2022, Going into 2023</a:t>
            </a:r>
            <a:br>
              <a:rPr lang="da-DK" sz="2800" b="1" i="1">
                <a:latin typeface="Century Gothic"/>
              </a:rPr>
            </a:br>
            <a:endParaRPr lang="da-DK" sz="2800" b="1" i="1">
              <a:solidFill>
                <a:schemeClr val="accent3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da-DK" sz="2800">
                <a:solidFill>
                  <a:srgbClr val="000000"/>
                </a:solidFill>
                <a:latin typeface="Century Gothic"/>
              </a:rPr>
              <a:t>Broadband Map: </a:t>
            </a:r>
            <a:r>
              <a:rPr lang="da-DK" sz="2400">
                <a:solidFill>
                  <a:srgbClr val="000000"/>
                </a:solidFill>
                <a:latin typeface="Century Gothic"/>
                <a:hlinkClick r:id="rId3"/>
              </a:rPr>
              <a:t>www.broadbandmap.ca.gov</a:t>
            </a:r>
            <a:endParaRPr lang="da-DK" sz="2400">
              <a:solidFill>
                <a:srgbClr val="000000"/>
              </a:solidFill>
              <a:latin typeface="Century Gothic"/>
            </a:endParaRPr>
          </a:p>
          <a:p>
            <a:pPr marL="1314450" lvl="2" indent="-457200">
              <a:buFont typeface="Wingdings" panose="05000000000000000000" pitchFamily="2" charset="2"/>
              <a:buChar char="§"/>
            </a:pPr>
            <a:r>
              <a:rPr lang="da-DK">
                <a:solidFill>
                  <a:srgbClr val="000000"/>
                </a:solidFill>
                <a:latin typeface="Century Gothic"/>
              </a:rPr>
              <a:t>Data Layers:</a:t>
            </a:r>
            <a:endParaRPr lang="da-DK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1772920" lvl="3" indent="-457200">
              <a:buFont typeface="Wingdings" panose="05000000000000000000" pitchFamily="2" charset="2"/>
              <a:buChar char="§"/>
            </a:pPr>
            <a:r>
              <a:rPr lang="da-DK">
                <a:solidFill>
                  <a:srgbClr val="000000"/>
                </a:solidFill>
                <a:latin typeface="Century Gothic"/>
              </a:rPr>
              <a:t>Served Status layers with ‘Served’ defined as at least 25/3 Mbps</a:t>
            </a:r>
          </a:p>
          <a:p>
            <a:pPr marL="2231390" lvl="4" indent="-457200">
              <a:buFont typeface="Wingdings" panose="05000000000000000000" pitchFamily="2" charset="2"/>
              <a:buChar char="§"/>
            </a:pPr>
            <a:r>
              <a:rPr lang="da-DK">
                <a:solidFill>
                  <a:srgbClr val="000000"/>
                </a:solidFill>
                <a:latin typeface="Century Gothic"/>
              </a:rPr>
              <a:t>Unserved as between 25/3 and 10/1, Priority Unserved as less than 10/1</a:t>
            </a:r>
          </a:p>
          <a:p>
            <a:pPr marL="1772920" lvl="3" indent="-457200">
              <a:buFont typeface="Wingdings" panose="05000000000000000000" pitchFamily="2" charset="2"/>
              <a:buChar char="§"/>
            </a:pPr>
            <a:r>
              <a:rPr lang="da-DK">
                <a:solidFill>
                  <a:srgbClr val="000000"/>
                </a:solidFill>
                <a:latin typeface="Century Gothic"/>
              </a:rPr>
              <a:t>New Broadband Adoption Layer by Census Block (Previously by Census Tract)</a:t>
            </a:r>
          </a:p>
          <a:p>
            <a:pPr marL="1772920" lvl="3" indent="-457200">
              <a:buFont typeface="Wingdings" panose="05000000000000000000" pitchFamily="2" charset="2"/>
              <a:buChar char="§"/>
            </a:pPr>
            <a:r>
              <a:rPr lang="da-DK">
                <a:solidFill>
                  <a:srgbClr val="000000"/>
                </a:solidFill>
                <a:latin typeface="Century Gothic"/>
              </a:rPr>
              <a:t>New and Improved CASF Elegibility Layer showing Unserved, Priority Unserved Locations (Previously by Census Block)</a:t>
            </a:r>
          </a:p>
          <a:p>
            <a:pPr marL="1314450" lvl="2" indent="-457200">
              <a:buFont typeface="Wingdings" panose="05000000000000000000" pitchFamily="2" charset="2"/>
              <a:buChar char="§"/>
            </a:pPr>
            <a:r>
              <a:rPr lang="da-DK">
                <a:solidFill>
                  <a:srgbClr val="000000"/>
                </a:solidFill>
                <a:latin typeface="Century Gothic"/>
              </a:rPr>
              <a:t>Look out for future updates to the Frequently Asked Questions page, the Public Feedback tool, and more!</a:t>
            </a:r>
            <a:endParaRPr lang="en-US" sz="2400" b="1">
              <a:latin typeface="Garamond" panose="02020404030301010803" pitchFamily="18" charset="0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345E30-70FF-4336-804E-639C6DF14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126A1-9282-4A82-AC02-A59AF4A969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6996C9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6996C9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91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0AEF5-B1C6-4BCB-A971-C1FEEC7D9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2925452" cy="5811837"/>
          </a:xfrm>
        </p:spPr>
        <p:txBody>
          <a:bodyPr anchor="ctr"/>
          <a:lstStyle/>
          <a:p>
            <a:pPr algn="ctr"/>
            <a:r>
              <a:rPr lang="en-US"/>
              <a:t>New Broadband Map Demo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25D970-D91E-4001-F974-C0A2BFECD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4" descr="Fixed Consumer Served Status (test map).PNG">
            <a:extLst>
              <a:ext uri="{FF2B5EF4-FFF2-40B4-BE49-F238E27FC236}">
                <a16:creationId xmlns:a16="http://schemas.microsoft.com/office/drawing/2014/main" id="{5DE8567A-752F-E428-89D4-D3505D616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162" y="282214"/>
            <a:ext cx="7680428" cy="621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619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EE12-23A9-80AE-D9FF-F96DE42E8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365126"/>
            <a:ext cx="2887744" cy="5962496"/>
          </a:xfrm>
        </p:spPr>
        <p:txBody>
          <a:bodyPr anchor="ctr"/>
          <a:lstStyle/>
          <a:p>
            <a:pPr algn="ctr"/>
            <a:r>
              <a:rPr lang="en-US"/>
              <a:t>New Broadband Map Demo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A7DF4C-251C-D32F-55CC-76EB18B0F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22</a:t>
            </a:fld>
            <a:endParaRPr lang="en-US"/>
          </a:p>
        </p:txBody>
      </p:sp>
      <p:pic>
        <p:nvPicPr>
          <p:cNvPr id="3" name="Picture 5" descr="CASF Approved Projects (test map).PNG">
            <a:extLst>
              <a:ext uri="{FF2B5EF4-FFF2-40B4-BE49-F238E27FC236}">
                <a16:creationId xmlns:a16="http://schemas.microsoft.com/office/drawing/2014/main" id="{88800759-CF87-4BF5-9216-895BC2FC0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441" y="306187"/>
            <a:ext cx="7632507" cy="618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3275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EE12-23A9-80AE-D9FF-F96DE42E8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365126"/>
            <a:ext cx="2878318" cy="6035674"/>
          </a:xfrm>
        </p:spPr>
        <p:txBody>
          <a:bodyPr anchor="ctr"/>
          <a:lstStyle/>
          <a:p>
            <a:pPr algn="ctr"/>
            <a:r>
              <a:rPr lang="en-US"/>
              <a:t>New Broadband Map Demo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A7DF4C-251C-D32F-55CC-76EB18B0F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7" descr="CASF Speed Availability (test map).PNG">
            <a:extLst>
              <a:ext uri="{FF2B5EF4-FFF2-40B4-BE49-F238E27FC236}">
                <a16:creationId xmlns:a16="http://schemas.microsoft.com/office/drawing/2014/main" id="{C493176E-BA18-2507-679E-A536E5B3E8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6339" y="272156"/>
            <a:ext cx="7676816" cy="6220551"/>
          </a:xfrm>
        </p:spPr>
      </p:pic>
    </p:spTree>
    <p:extLst>
      <p:ext uri="{BB962C8B-B14F-4D97-AF65-F5344CB8AC3E}">
        <p14:creationId xmlns:p14="http://schemas.microsoft.com/office/powerpoint/2010/main" val="4507760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3D9E9-B0A2-904D-9E33-1C1DE5F4DC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3809" y="2126975"/>
            <a:ext cx="10225177" cy="3666344"/>
          </a:xfrm>
        </p:spPr>
        <p:txBody>
          <a:bodyPr>
            <a:noAutofit/>
          </a:bodyPr>
          <a:lstStyle/>
          <a:p>
            <a:pPr algn="ctr"/>
            <a:r>
              <a:rPr lang="en-US"/>
              <a:t>Q&amp;A</a:t>
            </a:r>
            <a:br>
              <a:rPr lang="en-US"/>
            </a:br>
            <a:br>
              <a:rPr lang="en-US"/>
            </a:br>
            <a:r>
              <a:rPr lang="en-US" sz="4000"/>
              <a:t>Questions:  </a:t>
            </a:r>
            <a:br>
              <a:rPr lang="en-US" sz="4000"/>
            </a:br>
            <a:r>
              <a:rPr lang="en-US" sz="4000"/>
              <a:t>Email to casf_workshop@cpuc.ca.gov</a:t>
            </a:r>
            <a:br>
              <a:rPr lang="en-US" sz="4000"/>
            </a:br>
            <a:br>
              <a:rPr lang="en-US"/>
            </a:b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57BFA5-7711-7E4D-8B4B-FD9E6C525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2329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099C5-A3F9-41E3-B345-238668DC3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107" y="142875"/>
            <a:ext cx="11964894" cy="1006475"/>
          </a:xfrm>
        </p:spPr>
        <p:txBody>
          <a:bodyPr>
            <a:normAutofit/>
          </a:bodyPr>
          <a:lstStyle/>
          <a:p>
            <a:pPr algn="ctr"/>
            <a:r>
              <a:rPr lang="en-US" sz="4400"/>
              <a:t> Contact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29058-91CA-4839-B517-A8BAB2EB3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484" y="1371599"/>
            <a:ext cx="11597032" cy="4848191"/>
          </a:xfrm>
        </p:spPr>
        <p:txBody>
          <a:bodyPr vert="horz" lIns="0" tIns="45720" rIns="91440" bIns="45720" rtlCol="0" anchor="t">
            <a:normAutofit fontScale="85000" lnSpcReduction="20000"/>
          </a:bodyPr>
          <a:lstStyle/>
          <a:p>
            <a:pPr lvl="1"/>
            <a:endParaRPr lang="en-US" sz="3200"/>
          </a:p>
          <a:p>
            <a:pPr>
              <a:lnSpc>
                <a:spcPct val="120000"/>
              </a:lnSpc>
            </a:pPr>
            <a:r>
              <a:rPr lang="en-US"/>
              <a:t>Application Questions:  Contact Your Regional Consortia FIRST: </a:t>
            </a:r>
            <a:r>
              <a:rPr lang="en-US">
                <a:hlinkClick r:id="rId3"/>
              </a:rPr>
              <a:t>Consortia Information</a:t>
            </a:r>
          </a:p>
          <a:p>
            <a:pPr>
              <a:lnSpc>
                <a:spcPct val="120000"/>
              </a:lnSpc>
            </a:pPr>
            <a:endParaRPr lang="en-US"/>
          </a:p>
          <a:p>
            <a:r>
              <a:rPr lang="en-US"/>
              <a:t>CASF Application Questions: </a:t>
            </a:r>
            <a:r>
              <a:rPr lang="fr-FR">
                <a:solidFill>
                  <a:srgbClr val="FF0000"/>
                </a:solidFill>
                <a:hlinkClick r:id="rId4"/>
              </a:rPr>
              <a:t>CASF_Application_Questions@cpuc.ca.gov</a:t>
            </a:r>
            <a:endParaRPr lang="fr-FR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en-US"/>
              <a:t>Correspondence/Questions regarding approved projects: </a:t>
            </a:r>
            <a:r>
              <a:rPr lang="fr-FR">
                <a:solidFill>
                  <a:srgbClr val="FF0000"/>
                </a:solidFill>
                <a:hlinkClick r:id="rId5"/>
              </a:rPr>
              <a:t>CASF_Infrastructure_Grant_Administrator@cpuc.ca.gov</a:t>
            </a:r>
            <a:endParaRPr lang="fr-FR">
              <a:solidFill>
                <a:srgbClr val="FF0000"/>
              </a:solidFill>
            </a:endParaRPr>
          </a:p>
          <a:p>
            <a:endParaRPr lang="en-US"/>
          </a:p>
          <a:p>
            <a:r>
              <a:rPr lang="en-US"/>
              <a:t>Line Extension inquiries:  </a:t>
            </a:r>
            <a:r>
              <a:rPr lang="en-US">
                <a:solidFill>
                  <a:srgbClr val="FF0000"/>
                </a:solidFill>
                <a:hlinkClick r:id="rId6"/>
              </a:rPr>
              <a:t>CASFLineExtensionProgram@cpuc.ca.gov</a:t>
            </a:r>
            <a:endParaRPr lang="en-US">
              <a:solidFill>
                <a:srgbClr val="FF0000"/>
              </a:solidFill>
            </a:endParaRPr>
          </a:p>
          <a:p>
            <a:endParaRPr lang="en-US"/>
          </a:p>
          <a:p>
            <a:r>
              <a:rPr lang="en-US"/>
              <a:t>CASF Webinar inquiries:  </a:t>
            </a:r>
            <a:r>
              <a:rPr lang="en-US">
                <a:solidFill>
                  <a:srgbClr val="FF0000"/>
                </a:solidFill>
                <a:hlinkClick r:id="rId7"/>
              </a:rPr>
              <a:t>CASF_Workshop@cpuc.ca.gov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r>
              <a:rPr lang="en-US"/>
              <a:t>Broadband Mapping inquiries:  </a:t>
            </a:r>
            <a:r>
              <a:rPr lang="en-US">
                <a:solidFill>
                  <a:srgbClr val="FF0000"/>
                </a:solidFill>
                <a:hlinkClick r:id="rId8"/>
              </a:rPr>
              <a:t>Broadbandmapping@cpuc.ca.gov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56E64F-11F1-438E-B4D9-90CFD21ED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587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3D9E9-B0A2-904D-9E33-1C1DE5F4DC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2094" y="2713007"/>
            <a:ext cx="10225177" cy="1431985"/>
          </a:xfrm>
        </p:spPr>
        <p:txBody>
          <a:bodyPr>
            <a:noAutofit/>
          </a:bodyPr>
          <a:lstStyle/>
          <a:p>
            <a:pPr algn="ctr"/>
            <a:r>
              <a:rPr lang="en-US"/>
              <a:t>Thank You!</a:t>
            </a:r>
            <a:br>
              <a:rPr lang="en-US"/>
            </a:br>
            <a:r>
              <a:rPr lang="en-US"/>
              <a:t>(if we didn't respond to your question, we will respond through email)</a:t>
            </a:r>
            <a:br>
              <a:rPr lang="en-US"/>
            </a:b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57BFA5-7711-7E4D-8B4B-FD9E6C525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194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D8CAB8-5C9B-4360-835B-37A3FBB4C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E75834-112E-44DB-A6E1-C7DCDED3B3C6}"/>
              </a:ext>
            </a:extLst>
          </p:cNvPr>
          <p:cNvSpPr txBox="1"/>
          <p:nvPr/>
        </p:nvSpPr>
        <p:spPr>
          <a:xfrm>
            <a:off x="4698379" y="169935"/>
            <a:ext cx="24534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2A3C50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Agenda </a:t>
            </a:r>
            <a:endParaRPr lang="en-US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5FD645C-D622-B376-386F-B6E171987D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364888"/>
              </p:ext>
            </p:extLst>
          </p:nvPr>
        </p:nvGraphicFramePr>
        <p:xfrm>
          <a:off x="1118463" y="964090"/>
          <a:ext cx="10176587" cy="4818797"/>
        </p:xfrm>
        <a:graphic>
          <a:graphicData uri="http://schemas.openxmlformats.org/drawingml/2006/table">
            <a:tbl>
              <a:tblPr firstRow="1" firstCol="1" bandRow="1"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1474725">
                  <a:extLst>
                    <a:ext uri="{9D8B030D-6E8A-4147-A177-3AD203B41FA5}">
                      <a16:colId xmlns:a16="http://schemas.microsoft.com/office/drawing/2014/main" val="3017348216"/>
                    </a:ext>
                  </a:extLst>
                </a:gridCol>
                <a:gridCol w="8701862">
                  <a:extLst>
                    <a:ext uri="{9D8B030D-6E8A-4147-A177-3AD203B41FA5}">
                      <a16:colId xmlns:a16="http://schemas.microsoft.com/office/drawing/2014/main" val="2546867306"/>
                    </a:ext>
                  </a:extLst>
                </a:gridCol>
              </a:tblGrid>
              <a:tr h="727578">
                <a:tc>
                  <a:txBody>
                    <a:bodyPr/>
                    <a:lstStyle/>
                    <a:p>
                      <a:pPr marL="10541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10:00-10:10  </a:t>
                      </a: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marL="66675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Introduction, Welcome and CASF Program Updates  </a:t>
                      </a:r>
                      <a:r>
                        <a:rPr lang="en-US" sz="800">
                          <a:effectLst/>
                        </a:rPr>
                        <a:t> </a:t>
                      </a:r>
                      <a:endParaRPr lang="en-US">
                        <a:effectLst/>
                      </a:endParaRPr>
                    </a:p>
                    <a:p>
                      <a:pPr marL="66675" marR="66675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</a:rPr>
                        <a:t>Heyward Daluz, Regulatory Analyst</a:t>
                      </a: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1350157202"/>
                  </a:ext>
                </a:extLst>
              </a:tr>
              <a:tr h="993494">
                <a:tc>
                  <a:txBody>
                    <a:bodyPr/>
                    <a:lstStyle/>
                    <a:p>
                      <a:pPr marL="10541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10:10-10:20</a:t>
                      </a: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marL="66675" marR="66675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Infrastructure Grant Account – Changes in Application Process (D.22-11-023) </a:t>
                      </a:r>
                      <a:br>
                        <a:rPr lang="en-US" sz="2400">
                          <a:effectLst/>
                        </a:rPr>
                      </a:br>
                      <a:r>
                        <a:rPr lang="en-US" sz="1800">
                          <a:effectLst/>
                        </a:rPr>
                        <a:t>Louise Fischer, Program and Project Supervisor</a:t>
                      </a: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1433442790"/>
                  </a:ext>
                </a:extLst>
              </a:tr>
              <a:tr h="811890">
                <a:tc>
                  <a:txBody>
                    <a:bodyPr/>
                    <a:lstStyle/>
                    <a:p>
                      <a:pPr marL="10541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10:20-10:30</a:t>
                      </a: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marL="6667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CASF Application Checklist Review</a:t>
                      </a:r>
                      <a:br>
                        <a:rPr lang="en-US" sz="2400">
                          <a:effectLst/>
                        </a:rPr>
                      </a:br>
                      <a:r>
                        <a:rPr lang="en-US" sz="1800">
                          <a:effectLst/>
                        </a:rPr>
                        <a:t>Michael Goins, Senior Telco Engineer</a:t>
                      </a:r>
                      <a:endParaRPr lang="en-US" sz="2400">
                        <a:effectLst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1636138061"/>
                  </a:ext>
                </a:extLst>
              </a:tr>
              <a:tr h="1259411">
                <a:tc>
                  <a:txBody>
                    <a:bodyPr/>
                    <a:lstStyle/>
                    <a:p>
                      <a:pPr marL="10541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10:30-10:50</a:t>
                      </a:r>
                    </a:p>
                    <a:p>
                      <a:pPr marL="10541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marL="6667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Changes to the Broadband Map and Broadband Map Demo</a:t>
                      </a:r>
                    </a:p>
                    <a:p>
                      <a:pPr marL="6667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Alex Abramson, Regulatory Analyst</a:t>
                      </a:r>
                      <a:br>
                        <a:rPr lang="en-US">
                          <a:effectLst/>
                        </a:rPr>
                      </a:br>
                      <a:r>
                        <a:rPr lang="en-US">
                          <a:effectLst/>
                        </a:rPr>
                        <a:t>Michael Habeeb, Research Data Analyst</a:t>
                      </a: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2899761658"/>
                  </a:ext>
                </a:extLst>
              </a:tr>
              <a:tr h="932237">
                <a:tc>
                  <a:txBody>
                    <a:bodyPr/>
                    <a:lstStyle/>
                    <a:p>
                      <a:pPr marL="10541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10:50-11:30</a:t>
                      </a: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marL="6667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Q&amp;A</a:t>
                      </a:r>
                    </a:p>
                    <a:p>
                      <a:pPr marL="6667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Vincent Coppey, Regulatory Analyst</a:t>
                      </a: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96067468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81C5C1A-A5B0-196C-DB0F-840C80CDD6FD}"/>
              </a:ext>
            </a:extLst>
          </p:cNvPr>
          <p:cNvSpPr txBox="1"/>
          <p:nvPr/>
        </p:nvSpPr>
        <p:spPr>
          <a:xfrm>
            <a:off x="2421204" y="5939135"/>
            <a:ext cx="8090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6675" marR="0">
              <a:spcBef>
                <a:spcPts val="0"/>
              </a:spcBef>
              <a:spcAft>
                <a:spcPts val="0"/>
              </a:spcAft>
            </a:pPr>
            <a:r>
              <a:rPr lang="en-US" sz="24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Submit questions to</a:t>
            </a:r>
            <a:r>
              <a:rPr lang="en-US" sz="2400">
                <a:effectLst/>
              </a:rPr>
              <a:t> </a:t>
            </a:r>
            <a:r>
              <a:rPr lang="en-US" sz="2400">
                <a:effectLst/>
                <a:hlinkClick r:id="rId2"/>
              </a:rPr>
              <a:t>casf_workshop@cpuc.ca.gov</a:t>
            </a:r>
            <a:endParaRPr lang="en-US" sz="24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57711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3D9E9-B0A2-904D-9E33-1C1DE5F4DC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3411" y="1718960"/>
            <a:ext cx="10225177" cy="1431985"/>
          </a:xfrm>
        </p:spPr>
        <p:txBody>
          <a:bodyPr>
            <a:noAutofit/>
          </a:bodyPr>
          <a:lstStyle/>
          <a:p>
            <a:pPr algn="ctr"/>
            <a:r>
              <a:rPr lang="en-US">
                <a:ea typeface="+mj-lt"/>
                <a:cs typeface="+mj-lt"/>
              </a:rPr>
              <a:t>CASF Broadband Infrastructure Grant Account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57BFA5-7711-7E4D-8B4B-FD9E6C525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126A1-9282-4A82-AC02-A59AF4A969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6996C9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6996C9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B6DBA4-C780-4043-949B-F63D12E9C11D}"/>
              </a:ext>
            </a:extLst>
          </p:cNvPr>
          <p:cNvSpPr txBox="1"/>
          <p:nvPr/>
        </p:nvSpPr>
        <p:spPr>
          <a:xfrm>
            <a:off x="905434" y="3707056"/>
            <a:ext cx="10381130" cy="163121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Provides grants to eligible applicants to build and deploy broadband networks in underserved areas throughout the State</a:t>
            </a:r>
            <a:r>
              <a:rPr lang="en-US" sz="2000">
                <a:solidFill>
                  <a:srgbClr val="000000"/>
                </a:solidFill>
                <a:latin typeface="Century Gothic" panose="020F0302020204030204"/>
              </a:rPr>
              <a:t> of California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r>
              <a:rPr lang="en-US" sz="2000">
                <a:solidFill>
                  <a:srgbClr val="000000"/>
                </a:solidFill>
                <a:latin typeface="Century Gothic" panose="020F0302020204030204"/>
              </a:rPr>
              <a:t> 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lang="en-US" sz="2000">
                <a:ea typeface="+mn-lt"/>
                <a:cs typeface="+mn-lt"/>
              </a:rPr>
              <a:t>The programs' goal is to encourage deployment of high-quality advanced communications services to all Californians that will promote economic growth, job creation, and the substantial social benefits of advanced information and communications technologies.  </a:t>
            </a:r>
            <a:endParaRPr lang="en-US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28992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3D9E9-B0A2-904D-9E33-1C1DE5F4DC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3411" y="697169"/>
            <a:ext cx="10225177" cy="659056"/>
          </a:xfrm>
        </p:spPr>
        <p:txBody>
          <a:bodyPr>
            <a:noAutofit/>
          </a:bodyPr>
          <a:lstStyle/>
          <a:p>
            <a:pPr algn="ctr"/>
            <a:r>
              <a:rPr lang="en-US" sz="3600">
                <a:ea typeface="+mj-lt"/>
                <a:cs typeface="+mj-lt"/>
              </a:rPr>
              <a:t>CASF Broadband Infrastructure Grant Account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57BFA5-7711-7E4D-8B4B-FD9E6C525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126A1-9282-4A82-AC02-A59AF4A969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6996C9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6996C9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D551EF-B8B6-4CD2-BDA1-6A0EAF0602E9}"/>
              </a:ext>
            </a:extLst>
          </p:cNvPr>
          <p:cNvSpPr txBox="1"/>
          <p:nvPr/>
        </p:nvSpPr>
        <p:spPr>
          <a:xfrm>
            <a:off x="796505" y="1464012"/>
            <a:ext cx="10598988" cy="33239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800" b="1" i="1">
                <a:solidFill>
                  <a:srgbClr val="00B050"/>
                </a:solidFill>
                <a:latin typeface="Century Gothic"/>
              </a:rPr>
              <a:t>2022</a:t>
            </a:r>
            <a:r>
              <a:rPr kumimoji="0" lang="da-DK" sz="2800" b="1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</a:rPr>
              <a:t> Program Accomplishments</a:t>
            </a:r>
            <a:endParaRPr lang="da-DK" sz="2800" b="1" i="1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da-DK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Ø"/>
              <a:defRPr/>
            </a:pPr>
            <a:r>
              <a:rPr kumimoji="0" lang="da-DK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Reimbursements to Grantees of $</a:t>
            </a:r>
            <a:r>
              <a:rPr lang="da-DK" sz="2800">
                <a:solidFill>
                  <a:srgbClr val="000000"/>
                </a:solidFill>
                <a:latin typeface="Century Gothic"/>
              </a:rPr>
              <a:t>14.8</a:t>
            </a:r>
            <a:r>
              <a:rPr kumimoji="0" lang="da-DK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lang="da-DK" sz="2800">
                <a:solidFill>
                  <a:srgbClr val="000000"/>
                </a:solidFill>
                <a:latin typeface="Century Gothic"/>
              </a:rPr>
              <a:t>Million</a:t>
            </a:r>
            <a:r>
              <a:rPr kumimoji="0" lang="da-DK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for </a:t>
            </a:r>
            <a:r>
              <a:rPr lang="da-DK" sz="2800">
                <a:solidFill>
                  <a:srgbClr val="000000"/>
                </a:solidFill>
                <a:latin typeface="Century Gothic"/>
              </a:rPr>
              <a:t>18 </a:t>
            </a:r>
            <a:r>
              <a:rPr kumimoji="0" lang="da-DK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Projects</a:t>
            </a:r>
            <a:endParaRPr lang="da-DK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da-DK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a-DK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Projects Completed in </a:t>
            </a:r>
            <a:r>
              <a:rPr lang="da-DK" sz="2800">
                <a:solidFill>
                  <a:srgbClr val="000000"/>
                </a:solidFill>
                <a:latin typeface="Century Gothic"/>
              </a:rPr>
              <a:t>2022</a:t>
            </a:r>
            <a:endParaRPr lang="da-DK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</a:endParaRPr>
          </a:p>
          <a:p>
            <a:pPr marL="1371600" lvl="2" indent="-457200">
              <a:buFont typeface="Wingdings" panose="05000000000000000000" pitchFamily="2" charset="2"/>
              <a:buChar char="§"/>
              <a:defRPr/>
            </a:pPr>
            <a:r>
              <a:rPr lang="da-DK" sz="2000">
                <a:solidFill>
                  <a:srgbClr val="000000"/>
                </a:solidFill>
                <a:latin typeface="Century Gothic"/>
              </a:rPr>
              <a:t>13</a:t>
            </a:r>
            <a:r>
              <a:rPr kumimoji="0" lang="da-DK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 projects in </a:t>
            </a:r>
            <a:r>
              <a:rPr lang="da-DK" sz="2000">
                <a:solidFill>
                  <a:srgbClr val="000000"/>
                </a:solidFill>
                <a:latin typeface="Century Gothic"/>
              </a:rPr>
              <a:t>8</a:t>
            </a:r>
            <a:r>
              <a:rPr kumimoji="0" lang="da-DK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lang="da-DK" sz="2000">
                <a:solidFill>
                  <a:srgbClr val="000000"/>
                </a:solidFill>
                <a:latin typeface="Century Gothic"/>
              </a:rPr>
              <a:t>counties</a:t>
            </a:r>
            <a:endParaRPr lang="da-DK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</a:endParaRPr>
          </a:p>
          <a:p>
            <a:pPr marL="1371600" lvl="2" indent="-457200">
              <a:buFont typeface="Wingdings" panose="05000000000000000000" pitchFamily="2" charset="2"/>
              <a:buChar char="§"/>
              <a:defRPr/>
            </a:pPr>
            <a:r>
              <a:rPr kumimoji="0" lang="da-DK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Broadband facilities have been built to </a:t>
            </a:r>
            <a:r>
              <a:rPr lang="da-DK" sz="2000">
                <a:solidFill>
                  <a:srgbClr val="000000"/>
                </a:solidFill>
                <a:latin typeface="Century Gothic"/>
              </a:rPr>
              <a:t>11,476 </a:t>
            </a:r>
            <a:r>
              <a:rPr kumimoji="0" lang="da-DK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previously-unserved households</a:t>
            </a:r>
            <a:endParaRPr lang="da-DK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169613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6DC9A-34BB-463A-A314-B404CB48A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262" y="573362"/>
            <a:ext cx="10655473" cy="733758"/>
          </a:xfrm>
        </p:spPr>
        <p:txBody>
          <a:bodyPr/>
          <a:lstStyle/>
          <a:p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2A3C50"/>
                </a:solidFill>
                <a:effectLst/>
                <a:uLnTx/>
                <a:uFillTx/>
                <a:latin typeface="Century Gothic" panose="020F0302020204030204"/>
                <a:ea typeface="+mj-lt"/>
                <a:cs typeface="+mj-lt"/>
              </a:rPr>
              <a:t>CASF Broadband Infrastructure Grant Account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C2E5B-23FB-4F9A-A18F-DA2E1A24D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554567"/>
            <a:ext cx="10972800" cy="4045122"/>
          </a:xfrm>
        </p:spPr>
        <p:txBody>
          <a:bodyPr vert="horz" lIns="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da-DK" sz="2800" b="1" i="1">
                <a:solidFill>
                  <a:srgbClr val="00B050"/>
                </a:solidFill>
                <a:latin typeface="Century Gothic"/>
              </a:rPr>
              <a:t>Planning for 2023 and Beyond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da-DK" sz="2800">
                <a:solidFill>
                  <a:srgbClr val="000000"/>
                </a:solidFill>
                <a:latin typeface="Century Gothic"/>
              </a:rPr>
              <a:t>Current Timelines</a:t>
            </a:r>
          </a:p>
          <a:p>
            <a:pPr marL="1314450" lvl="2" indent="-457200">
              <a:buFont typeface="Wingdings" panose="05000000000000000000" pitchFamily="2" charset="2"/>
              <a:buChar char="§"/>
            </a:pPr>
            <a:endParaRPr lang="da-DK">
              <a:solidFill>
                <a:srgbClr val="000000"/>
              </a:solidFill>
              <a:latin typeface="Century Gothic"/>
            </a:endParaRPr>
          </a:p>
          <a:p>
            <a:pPr marL="1314450" lvl="2" indent="-457200">
              <a:buFont typeface="Wingdings" panose="05000000000000000000" pitchFamily="2" charset="2"/>
              <a:buChar char="§"/>
            </a:pPr>
            <a:r>
              <a:rPr lang="da-DK" sz="1800">
                <a:solidFill>
                  <a:srgbClr val="000000"/>
                </a:solidFill>
                <a:latin typeface="Century Gothic"/>
              </a:rPr>
              <a:t>Next application cycle anticipated deadline is – 4/1/20</a:t>
            </a:r>
            <a:endParaRPr lang="da-DK" sz="180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345E30-70FF-4336-804E-639C6DF14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126A1-9282-4A82-AC02-A59AF4A969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6996C9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6996C9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D0C82B8-4A52-AD48-97C8-A84FC4F8FE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2863876"/>
              </p:ext>
            </p:extLst>
          </p:nvPr>
        </p:nvGraphicFramePr>
        <p:xfrm>
          <a:off x="1211385" y="2520460"/>
          <a:ext cx="10056835" cy="28107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05886">
                  <a:extLst>
                    <a:ext uri="{9D8B030D-6E8A-4147-A177-3AD203B41FA5}">
                      <a16:colId xmlns:a16="http://schemas.microsoft.com/office/drawing/2014/main" val="1219620319"/>
                    </a:ext>
                  </a:extLst>
                </a:gridCol>
                <a:gridCol w="3050949">
                  <a:extLst>
                    <a:ext uri="{9D8B030D-6E8A-4147-A177-3AD203B41FA5}">
                      <a16:colId xmlns:a16="http://schemas.microsoft.com/office/drawing/2014/main" val="1890979260"/>
                    </a:ext>
                  </a:extLst>
                </a:gridCol>
              </a:tblGrid>
              <a:tr h="2986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Event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Date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72172473"/>
                  </a:ext>
                </a:extLst>
              </a:tr>
              <a:tr h="2986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Broadband Availability Map Published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March 31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69594536"/>
                  </a:ext>
                </a:extLst>
              </a:tr>
              <a:tr h="2986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CASF Infrastructure Account Application Deadline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May 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15877701"/>
                  </a:ext>
                </a:extLst>
              </a:tr>
              <a:tr h="6295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Deadline for Staff to post Application Summaries and Maps to CPUC website and notify CASF Distribution List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May 15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05572295"/>
                  </a:ext>
                </a:extLst>
              </a:tr>
              <a:tr h="3560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Deadline for Challenge Submissions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June 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39611500"/>
                  </a:ext>
                </a:extLst>
              </a:tr>
              <a:tr h="3317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Deadline for Application Approvals Under Ministerial Review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October 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76657376"/>
                  </a:ext>
                </a:extLst>
              </a:tr>
              <a:tr h="5973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Deadline for Publishing Draft Resolutions Recommending Project Approval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December 31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8860300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FE2ADC4-9378-3C60-58DE-947FFD2CF4AF}"/>
              </a:ext>
            </a:extLst>
          </p:cNvPr>
          <p:cNvSpPr txBox="1"/>
          <p:nvPr/>
        </p:nvSpPr>
        <p:spPr>
          <a:xfrm>
            <a:off x="4724400" y="3200400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100">
              <a:latin typeface="Palatino Linotype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330827-6644-D745-DBFA-B2662E4A7C51}"/>
              </a:ext>
            </a:extLst>
          </p:cNvPr>
          <p:cNvSpPr txBox="1"/>
          <p:nvPr/>
        </p:nvSpPr>
        <p:spPr>
          <a:xfrm>
            <a:off x="1960968" y="5616122"/>
            <a:ext cx="7328689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314450" lvl="2" indent="-457200">
              <a:buFont typeface="Wingdings" panose="05000000000000000000" pitchFamily="2" charset="2"/>
              <a:buChar char="v"/>
            </a:pPr>
            <a:r>
              <a:rPr lang="da-DK" sz="2800">
                <a:solidFill>
                  <a:srgbClr val="000000"/>
                </a:solidFill>
                <a:latin typeface="Century Gothic"/>
              </a:rPr>
              <a:t>CASF </a:t>
            </a:r>
            <a:r>
              <a:rPr lang="da-DK" sz="2800" err="1">
                <a:solidFill>
                  <a:srgbClr val="000000"/>
                </a:solidFill>
                <a:latin typeface="Century Gothic"/>
              </a:rPr>
              <a:t>Annual</a:t>
            </a:r>
            <a:r>
              <a:rPr lang="da-DK" sz="2800">
                <a:solidFill>
                  <a:srgbClr val="000000"/>
                </a:solidFill>
                <a:latin typeface="Century Gothic"/>
              </a:rPr>
              <a:t> Workshop 4/10/2023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D7429E-ECF3-187B-1A5D-2EE8921EB461}"/>
              </a:ext>
            </a:extLst>
          </p:cNvPr>
          <p:cNvSpPr txBox="1"/>
          <p:nvPr/>
        </p:nvSpPr>
        <p:spPr>
          <a:xfrm flipH="1">
            <a:off x="8359072" y="5626460"/>
            <a:ext cx="2589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14450" lvl="2" indent="-457200">
              <a:buFont typeface="Wingdings" panose="05000000000000000000" pitchFamily="2" charset="2"/>
              <a:buChar char="v"/>
            </a:pPr>
            <a:r>
              <a:rPr lang="da-DK" sz="2800">
                <a:solidFill>
                  <a:srgbClr val="000000"/>
                </a:solidFill>
                <a:latin typeface="Century Gothic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56345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3D9E9-B0A2-904D-9E33-1C1DE5F4DC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1681" y="0"/>
            <a:ext cx="10225177" cy="1553671"/>
          </a:xfrm>
        </p:spPr>
        <p:txBody>
          <a:bodyPr>
            <a:noAutofit/>
          </a:bodyPr>
          <a:lstStyle/>
          <a:p>
            <a:pPr algn="ctr"/>
            <a:r>
              <a:rPr lang="en-US">
                <a:ea typeface="+mj-lt"/>
                <a:cs typeface="+mj-lt"/>
              </a:rPr>
              <a:t>CASF Infrastructure Team</a:t>
            </a:r>
            <a:br>
              <a:rPr lang="en-US"/>
            </a:b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57BFA5-7711-7E4D-8B4B-FD9E6C525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7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4BE0FD-DCDD-41A1-914D-8085301BFC99}"/>
              </a:ext>
            </a:extLst>
          </p:cNvPr>
          <p:cNvSpPr txBox="1"/>
          <p:nvPr/>
        </p:nvSpPr>
        <p:spPr>
          <a:xfrm>
            <a:off x="4325098" y="2351756"/>
            <a:ext cx="7656600" cy="12618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000" b="1">
                <a:solidFill>
                  <a:schemeClr val="tx2"/>
                </a:solidFill>
                <a:latin typeface="Century Gothic" panose="020F0302020204030204"/>
                <a:ea typeface="+mj-ea"/>
                <a:cs typeface="+mj-cs"/>
              </a:rPr>
              <a:t>Louise Fischer 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anose="020F0302020204030204"/>
              <a:ea typeface="+mj-ea"/>
              <a:cs typeface="+mj-cs"/>
            </a:endParaRPr>
          </a:p>
          <a:p>
            <a:r>
              <a:rPr lang="en-US" sz="3600" b="1">
                <a:solidFill>
                  <a:schemeClr val="tx2"/>
                </a:solidFill>
                <a:latin typeface="Century Gothic" panose="020F0302020204030204"/>
                <a:ea typeface="+mj-ea"/>
                <a:cs typeface="+mj-cs"/>
              </a:rPr>
              <a:t>Program and Project Supervisor</a:t>
            </a:r>
            <a:endParaRPr lang="en-US" sz="3600">
              <a:solidFill>
                <a:schemeClr val="tx2"/>
              </a:solidFill>
            </a:endParaRPr>
          </a:p>
        </p:txBody>
      </p:sp>
      <p:pic>
        <p:nvPicPr>
          <p:cNvPr id="3" name="Picture 5" descr="LEF Headshot.jpeg">
            <a:extLst>
              <a:ext uri="{FF2B5EF4-FFF2-40B4-BE49-F238E27FC236}">
                <a16:creationId xmlns:a16="http://schemas.microsoft.com/office/drawing/2014/main" id="{0B14DAC7-1956-9C81-6BA7-5AC571AF7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93" r="-361" b="-242"/>
          <a:stretch/>
        </p:blipFill>
        <p:spPr>
          <a:xfrm>
            <a:off x="795646" y="1083183"/>
            <a:ext cx="2753105" cy="351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13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3D9E9-B0A2-904D-9E33-1C1DE5F4DC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0360" y="3202279"/>
            <a:ext cx="10225177" cy="1431985"/>
          </a:xfrm>
        </p:spPr>
        <p:txBody>
          <a:bodyPr>
            <a:noAutofit/>
          </a:bodyPr>
          <a:lstStyle/>
          <a:p>
            <a:pPr algn="ctr"/>
            <a:r>
              <a:rPr lang="en-US" b="0">
                <a:ea typeface="+mj-lt"/>
                <a:cs typeface="+mj-lt"/>
              </a:rPr>
              <a:t>Infrastructure Grant Account</a:t>
            </a:r>
            <a:br>
              <a:rPr lang="en-US" b="0">
                <a:ea typeface="+mj-lt"/>
                <a:cs typeface="+mj-lt"/>
              </a:rPr>
            </a:br>
            <a:r>
              <a:rPr lang="en-US" b="0">
                <a:ea typeface="+mj-lt"/>
                <a:cs typeface="+mj-lt"/>
              </a:rPr>
              <a:t>Changes in Application Process (D.22-11-023)</a:t>
            </a:r>
            <a:br>
              <a:rPr lang="en-US"/>
            </a:br>
            <a:br>
              <a:rPr lang="en-US"/>
            </a:br>
            <a:r>
              <a:rPr lang="en-US" sz="3200"/>
              <a:t>Louise Fischer, Supervisor, CASF Infrastructure 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57BFA5-7711-7E4D-8B4B-FD9E6C525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319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3D9E9-B0A2-904D-9E33-1C1DE5F4DC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666" y="165213"/>
            <a:ext cx="10225177" cy="1234917"/>
          </a:xfrm>
        </p:spPr>
        <p:txBody>
          <a:bodyPr>
            <a:noAutofit/>
          </a:bodyPr>
          <a:lstStyle/>
          <a:p>
            <a:pPr algn="ctr"/>
            <a:r>
              <a:rPr lang="en-US" sz="4000">
                <a:ea typeface="+mj-lt"/>
                <a:cs typeface="+mj-lt"/>
              </a:rPr>
              <a:t>Changes to CASF Infrastructure Program per Decision D.22-11-023</a:t>
            </a:r>
            <a:endParaRPr lang="en-US" sz="4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57BFA5-7711-7E4D-8B4B-FD9E6C525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9</a:t>
            </a:fld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6D07DDF4-03FB-4042-B917-1654D7E991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772" y="1524964"/>
            <a:ext cx="11812172" cy="4965255"/>
          </a:xfrm>
        </p:spPr>
        <p:txBody>
          <a:bodyPr vert="horz" lIns="0" tIns="0" rIns="0" bIns="0" rtlCol="0" anchor="t">
            <a:normAutofit/>
          </a:bodyPr>
          <a:lstStyle/>
          <a:p>
            <a:pPr lvl="0"/>
            <a:endParaRPr lang="en-US" sz="28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/>
          </a:p>
          <a:p>
            <a:pPr lvl="1"/>
            <a:endParaRPr lang="en-US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D551EF-B8B6-4CD2-BDA1-6A0EAF0602E9}"/>
              </a:ext>
            </a:extLst>
          </p:cNvPr>
          <p:cNvSpPr txBox="1"/>
          <p:nvPr/>
        </p:nvSpPr>
        <p:spPr>
          <a:xfrm>
            <a:off x="818512" y="1129781"/>
            <a:ext cx="11242109" cy="60324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da-DK" sz="2800" b="1"/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da-DK" sz="2800">
                <a:ea typeface="+mn-lt"/>
                <a:cs typeface="+mn-lt"/>
              </a:rPr>
              <a:t>Extends the CASF program to December 31, 2032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da-DK" sz="2800">
                <a:solidFill>
                  <a:srgbClr val="000000"/>
                </a:solidFill>
                <a:latin typeface="Century Gothic" panose="020B0502020202020204" pitchFamily="34" charset="0"/>
                <a:ea typeface="+mn-lt"/>
                <a:cs typeface="+mn-lt"/>
              </a:rPr>
              <a:t>New definition of ”unserved areas” vs census blocks</a:t>
            </a:r>
          </a:p>
          <a:p>
            <a:pPr lvl="2" indent="-457200">
              <a:buFont typeface="Arial" panose="020B0604020202020204" pitchFamily="34" charset="0"/>
              <a:buChar char="•"/>
            </a:pPr>
            <a:r>
              <a:rPr lang="da-DK" sz="2200">
                <a:solidFill>
                  <a:srgbClr val="000000"/>
                </a:solidFill>
                <a:latin typeface="Century Gothic" panose="020B0502020202020204" pitchFamily="34" charset="0"/>
                <a:ea typeface="+mn-lt"/>
                <a:cs typeface="+mn-lt"/>
              </a:rPr>
              <a:t>25/3 mbps  broadband standard; deployment minimum 100/20 mbps</a:t>
            </a:r>
            <a:endParaRPr lang="en-US" sz="220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0" lvl="1"/>
            <a:endParaRPr lang="da-DK" sz="600">
              <a:ea typeface="+mn-lt"/>
              <a:cs typeface="+mn-lt"/>
            </a:endParaRP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da-DK" sz="2800">
                <a:ea typeface="+mn-lt"/>
                <a:cs typeface="+mn-lt"/>
              </a:rPr>
              <a:t>Ministerial Review Amounts increased</a:t>
            </a:r>
          </a:p>
          <a:p>
            <a:pPr lvl="2" indent="-457200">
              <a:buFont typeface="Arial" panose="020B0604020202020204" pitchFamily="34" charset="0"/>
              <a:buChar char="•"/>
            </a:pPr>
            <a:r>
              <a:rPr lang="en-US" sz="2200">
                <a:ea typeface="+mn-lt"/>
                <a:cs typeface="+mn-lt"/>
              </a:rPr>
              <a:t>$10 million to $25 million for total project</a:t>
            </a:r>
          </a:p>
          <a:p>
            <a:pPr lvl="2" indent="-457200">
              <a:buFont typeface="Arial" panose="020B0604020202020204" pitchFamily="34" charset="0"/>
              <a:buChar char="•"/>
            </a:pPr>
            <a:r>
              <a:rPr lang="en-US" sz="2200">
                <a:ea typeface="+mn-lt"/>
                <a:cs typeface="+mn-lt"/>
              </a:rPr>
              <a:t>$9,300 to $24,500 per HH for wireline projects</a:t>
            </a:r>
          </a:p>
          <a:p>
            <a:pPr lvl="2" indent="-457200">
              <a:buFont typeface="Arial" panose="020B0604020202020204" pitchFamily="34" charset="0"/>
              <a:buChar char="•"/>
            </a:pPr>
            <a:r>
              <a:rPr lang="en-US" sz="2200">
                <a:ea typeface="+mn-lt"/>
                <a:cs typeface="+mn-lt"/>
              </a:rPr>
              <a:t>$1,500 to $4,500 per HH for wireless projects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2800">
                <a:ea typeface="+mn-lt"/>
                <a:cs typeface="+mn-lt"/>
              </a:rPr>
              <a:t>Changes to Challenge Process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2800">
                <a:ea typeface="+mn-lt"/>
                <a:cs typeface="+mn-lt"/>
              </a:rPr>
              <a:t>Low-income plan changes 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2800">
                <a:ea typeface="+mn-lt"/>
                <a:cs typeface="+mn-lt"/>
              </a:rPr>
              <a:t>Pricing plan guarantee changed from 2 years to 5 years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2800">
                <a:ea typeface="+mn-lt"/>
                <a:cs typeface="+mn-lt"/>
              </a:rPr>
              <a:t>Indirect/Administrative charges reduced from 15% to 10%</a:t>
            </a:r>
          </a:p>
          <a:p>
            <a:pPr lvl="1" indent="-457200">
              <a:buFont typeface="Arial" panose="020B0604020202020204" pitchFamily="34" charset="0"/>
              <a:buChar char="•"/>
            </a:pPr>
            <a:endParaRPr lang="en-US" sz="2200">
              <a:ea typeface="+mn-lt"/>
              <a:cs typeface="+mn-lt"/>
            </a:endParaRPr>
          </a:p>
          <a:p>
            <a:pPr lvl="2" indent="-457200">
              <a:buFont typeface="Arial" panose="020B0604020202020204" pitchFamily="34" charset="0"/>
              <a:buChar char="•"/>
            </a:pPr>
            <a:endParaRPr lang="da-DK" sz="2800">
              <a:latin typeface="Century Gothic" panose="020B0502020202020204" pitchFamily="34" charset="0"/>
            </a:endParaRPr>
          </a:p>
          <a:p>
            <a:pPr marL="0" lvl="1"/>
            <a:endParaRPr lang="da-DK" sz="600">
              <a:ea typeface="+mn-lt"/>
              <a:cs typeface="+mn-lt"/>
            </a:endParaRPr>
          </a:p>
          <a:p>
            <a:pPr marL="0" lvl="1"/>
            <a:endParaRPr lang="da-DK" sz="6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132223"/>
      </p:ext>
    </p:extLst>
  </p:cSld>
  <p:clrMapOvr>
    <a:masterClrMapping/>
  </p:clrMapOvr>
</p:sld>
</file>

<file path=ppt/theme/theme1.xml><?xml version="1.0" encoding="utf-8"?>
<a:theme xmlns:a="http://schemas.openxmlformats.org/drawingml/2006/main" name="CPUC White">
  <a:themeElements>
    <a:clrScheme name="CPUC Custom">
      <a:dk1>
        <a:srgbClr val="000000"/>
      </a:dk1>
      <a:lt1>
        <a:srgbClr val="FFFFFF"/>
      </a:lt1>
      <a:dk2>
        <a:srgbClr val="2A3C50"/>
      </a:dk2>
      <a:lt2>
        <a:srgbClr val="FFDAA2"/>
      </a:lt2>
      <a:accent1>
        <a:srgbClr val="6996C9"/>
      </a:accent1>
      <a:accent2>
        <a:srgbClr val="FBAD22"/>
      </a:accent2>
      <a:accent3>
        <a:srgbClr val="70AD45"/>
      </a:accent3>
      <a:accent4>
        <a:srgbClr val="E66425"/>
      </a:accent4>
      <a:accent5>
        <a:srgbClr val="403193"/>
      </a:accent5>
      <a:accent6>
        <a:srgbClr val="652B14"/>
      </a:accent6>
      <a:hlink>
        <a:srgbClr val="6996C9"/>
      </a:hlink>
      <a:folHlink>
        <a:srgbClr val="403193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PUCpresentation_0221" id="{327D9AEB-2F70-1D49-9CB4-4BD0D9136A18}" vid="{B0390DC8-EBFC-934B-A85E-058264A3F2BF}"/>
    </a:ext>
  </a:extLst>
</a:theme>
</file>

<file path=ppt/theme/theme2.xml><?xml version="1.0" encoding="utf-8"?>
<a:theme xmlns:a="http://schemas.openxmlformats.org/drawingml/2006/main" name="CPUC Pale Gold">
  <a:themeElements>
    <a:clrScheme name="CPUC Custom">
      <a:dk1>
        <a:srgbClr val="000000"/>
      </a:dk1>
      <a:lt1>
        <a:srgbClr val="FFFFFF"/>
      </a:lt1>
      <a:dk2>
        <a:srgbClr val="2A3C50"/>
      </a:dk2>
      <a:lt2>
        <a:srgbClr val="FFDAA2"/>
      </a:lt2>
      <a:accent1>
        <a:srgbClr val="6996C9"/>
      </a:accent1>
      <a:accent2>
        <a:srgbClr val="FBAD22"/>
      </a:accent2>
      <a:accent3>
        <a:srgbClr val="70AD45"/>
      </a:accent3>
      <a:accent4>
        <a:srgbClr val="E66425"/>
      </a:accent4>
      <a:accent5>
        <a:srgbClr val="403193"/>
      </a:accent5>
      <a:accent6>
        <a:srgbClr val="652B14"/>
      </a:accent6>
      <a:hlink>
        <a:srgbClr val="6996C9"/>
      </a:hlink>
      <a:folHlink>
        <a:srgbClr val="403193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PUCpresentation_0221" id="{327D9AEB-2F70-1D49-9CB4-4BD0D9136A18}" vid="{B3FE827D-2CEA-D440-9657-D90C23529458}"/>
    </a:ext>
  </a:extLst>
</a:theme>
</file>

<file path=ppt/theme/theme3.xml><?xml version="1.0" encoding="utf-8"?>
<a:theme xmlns:a="http://schemas.openxmlformats.org/drawingml/2006/main" name="CPUC Dark Blue">
  <a:themeElements>
    <a:clrScheme name="CPUC Custom">
      <a:dk1>
        <a:srgbClr val="000000"/>
      </a:dk1>
      <a:lt1>
        <a:srgbClr val="FFFFFF"/>
      </a:lt1>
      <a:dk2>
        <a:srgbClr val="2A3C50"/>
      </a:dk2>
      <a:lt2>
        <a:srgbClr val="FFDAA2"/>
      </a:lt2>
      <a:accent1>
        <a:srgbClr val="6996C9"/>
      </a:accent1>
      <a:accent2>
        <a:srgbClr val="FBAD22"/>
      </a:accent2>
      <a:accent3>
        <a:srgbClr val="70AD45"/>
      </a:accent3>
      <a:accent4>
        <a:srgbClr val="E66425"/>
      </a:accent4>
      <a:accent5>
        <a:srgbClr val="403193"/>
      </a:accent5>
      <a:accent6>
        <a:srgbClr val="652B14"/>
      </a:accent6>
      <a:hlink>
        <a:srgbClr val="6996C9"/>
      </a:hlink>
      <a:folHlink>
        <a:srgbClr val="403193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PUCpresentation_0221" id="{327D9AEB-2F70-1D49-9CB4-4BD0D9136A18}" vid="{0883F92F-9246-D84A-9134-7698F27FC5C4}"/>
    </a:ext>
  </a:extLst>
</a:theme>
</file>

<file path=ppt/theme/theme4.xml><?xml version="1.0" encoding="utf-8"?>
<a:theme xmlns:a="http://schemas.openxmlformats.org/drawingml/2006/main" name="CPUC Blue">
  <a:themeElements>
    <a:clrScheme name="CPUC Custom">
      <a:dk1>
        <a:srgbClr val="000000"/>
      </a:dk1>
      <a:lt1>
        <a:srgbClr val="FFFFFF"/>
      </a:lt1>
      <a:dk2>
        <a:srgbClr val="2A3C50"/>
      </a:dk2>
      <a:lt2>
        <a:srgbClr val="FFDAA2"/>
      </a:lt2>
      <a:accent1>
        <a:srgbClr val="6996C9"/>
      </a:accent1>
      <a:accent2>
        <a:srgbClr val="FBAD22"/>
      </a:accent2>
      <a:accent3>
        <a:srgbClr val="70AD45"/>
      </a:accent3>
      <a:accent4>
        <a:srgbClr val="E66425"/>
      </a:accent4>
      <a:accent5>
        <a:srgbClr val="403193"/>
      </a:accent5>
      <a:accent6>
        <a:srgbClr val="652B14"/>
      </a:accent6>
      <a:hlink>
        <a:srgbClr val="6996C9"/>
      </a:hlink>
      <a:folHlink>
        <a:srgbClr val="403193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PUCpresentation_0221" id="{327D9AEB-2F70-1D49-9CB4-4BD0D9136A18}" vid="{7CDC2F98-AC07-0B43-9FC9-28AF319968BE}"/>
    </a:ext>
  </a:extLst>
</a:theme>
</file>

<file path=ppt/theme/theme5.xml><?xml version="1.0" encoding="utf-8"?>
<a:theme xmlns:a="http://schemas.openxmlformats.org/drawingml/2006/main" name="CPUC Gold">
  <a:themeElements>
    <a:clrScheme name="CPUC Custom">
      <a:dk1>
        <a:srgbClr val="000000"/>
      </a:dk1>
      <a:lt1>
        <a:srgbClr val="FFFFFF"/>
      </a:lt1>
      <a:dk2>
        <a:srgbClr val="2A3C50"/>
      </a:dk2>
      <a:lt2>
        <a:srgbClr val="FFDAA2"/>
      </a:lt2>
      <a:accent1>
        <a:srgbClr val="6996C9"/>
      </a:accent1>
      <a:accent2>
        <a:srgbClr val="FBAD22"/>
      </a:accent2>
      <a:accent3>
        <a:srgbClr val="70AD45"/>
      </a:accent3>
      <a:accent4>
        <a:srgbClr val="E66425"/>
      </a:accent4>
      <a:accent5>
        <a:srgbClr val="403193"/>
      </a:accent5>
      <a:accent6>
        <a:srgbClr val="652B14"/>
      </a:accent6>
      <a:hlink>
        <a:srgbClr val="6996C9"/>
      </a:hlink>
      <a:folHlink>
        <a:srgbClr val="403193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PUCpresentation_0221" id="{327D9AEB-2F70-1D49-9CB4-4BD0D9136A18}" vid="{49CCA53C-6DD9-7D4F-AE7D-79F948514E89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6B2E1BCDB2504D933FD085D860C7E1" ma:contentTypeVersion="16" ma:contentTypeDescription="Create a new document." ma:contentTypeScope="" ma:versionID="6053da475eff157c6e8400c94f206465">
  <xsd:schema xmlns:xsd="http://www.w3.org/2001/XMLSchema" xmlns:xs="http://www.w3.org/2001/XMLSchema" xmlns:p="http://schemas.microsoft.com/office/2006/metadata/properties" xmlns:ns2="83eba1bf-38a7-40a8-a330-407b02a4aad4" xmlns:ns3="4d6b6a68-9856-4839-af60-2c31bf8d9205" targetNamespace="http://schemas.microsoft.com/office/2006/metadata/properties" ma:root="true" ma:fieldsID="799d23354c7a24bfdead2392960fd0d0" ns2:_="" ns3:_="">
    <xsd:import namespace="83eba1bf-38a7-40a8-a330-407b02a4aad4"/>
    <xsd:import namespace="4d6b6a68-9856-4839-af60-2c31bf8d92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eba1bf-38a7-40a8-a330-407b02a4aa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58c64cc-ee56-435d-b6d0-239f1a5e0d9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b6a68-9856-4839-af60-2c31bf8d920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99057338-2940-46d2-8acf-c9458618db18}" ma:internalName="TaxCatchAll" ma:showField="CatchAllData" ma:web="4d6b6a68-9856-4839-af60-2c31bf8d920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d6b6a68-9856-4839-af60-2c31bf8d9205">
      <UserInfo>
        <DisplayName>Enis, Phillip</DisplayName>
        <AccountId>10</AccountId>
        <AccountType/>
      </UserInfo>
      <UserInfo>
        <DisplayName>Huang, Xiao Selena</DisplayName>
        <AccountId>25</AccountId>
        <AccountType/>
      </UserInfo>
      <UserInfo>
        <DisplayName>Odell, Eileen</DisplayName>
        <AccountId>238</AccountId>
        <AccountType/>
      </UserInfo>
      <UserInfo>
        <DisplayName>Fischer, Louise E.</DisplayName>
        <AccountId>13</AccountId>
        <AccountType/>
      </UserInfo>
      <UserInfo>
        <DisplayName>Vandermeyden, Tito</DisplayName>
        <AccountId>384</AccountId>
        <AccountType/>
      </UserInfo>
      <UserInfo>
        <DisplayName>Abramson, Alexander J.</DisplayName>
        <AccountId>576</AccountId>
        <AccountType/>
      </UserInfo>
      <UserInfo>
        <DisplayName>Tang, James</DisplayName>
        <AccountId>60</AccountId>
        <AccountType/>
      </UserInfo>
      <UserInfo>
        <DisplayName>Coppey, Vincent T.</DisplayName>
        <AccountId>14</AccountId>
        <AccountType/>
      </UserInfo>
      <UserInfo>
        <DisplayName>Liu, Lingbo</DisplayName>
        <AccountId>261</AccountId>
        <AccountType/>
      </UserInfo>
      <UserInfo>
        <DisplayName>Oh, Steven</DisplayName>
        <AccountId>537</AccountId>
        <AccountType/>
      </UserInfo>
      <UserInfo>
        <DisplayName>Cheim, Taylor G.</DisplayName>
        <AccountId>131</AccountId>
        <AccountType/>
      </UserInfo>
      <UserInfo>
        <DisplayName>Stanford, Robert</DisplayName>
        <AccountId>251</AccountId>
        <AccountType/>
      </UserInfo>
      <UserInfo>
        <DisplayName>Osborn, Robert B.</DisplayName>
        <AccountId>43</AccountId>
        <AccountType/>
      </UserInfo>
      <UserInfo>
        <DisplayName>Goins, Michael</DisplayName>
        <AccountId>977</AccountId>
        <AccountType/>
      </UserInfo>
      <UserInfo>
        <DisplayName>Habeeb, Michael</DisplayName>
        <AccountId>960</AccountId>
        <AccountType/>
      </UserInfo>
      <UserInfo>
        <DisplayName>Daluz, Heyward</DisplayName>
        <AccountId>1009</AccountId>
        <AccountType/>
      </UserInfo>
      <UserInfo>
        <DisplayName>CASF_Workshop</DisplayName>
        <AccountId>1004</AccountId>
        <AccountType/>
      </UserInfo>
      <UserInfo>
        <DisplayName>Haga, Joseph</DisplayName>
        <AccountId>252</AccountId>
        <AccountType/>
      </UserInfo>
    </SharedWithUsers>
    <lcf76f155ced4ddcb4097134ff3c332f xmlns="83eba1bf-38a7-40a8-a330-407b02a4aad4">
      <Terms xmlns="http://schemas.microsoft.com/office/infopath/2007/PartnerControls"/>
    </lcf76f155ced4ddcb4097134ff3c332f>
    <TaxCatchAll xmlns="4d6b6a68-9856-4839-af60-2c31bf8d9205" xsi:nil="true"/>
  </documentManagement>
</p:properties>
</file>

<file path=customXml/itemProps1.xml><?xml version="1.0" encoding="utf-8"?>
<ds:datastoreItem xmlns:ds="http://schemas.openxmlformats.org/officeDocument/2006/customXml" ds:itemID="{6BB27B97-43B2-4395-B354-ABC2FED6EA7B}">
  <ds:schemaRefs>
    <ds:schemaRef ds:uri="4d6b6a68-9856-4839-af60-2c31bf8d9205"/>
    <ds:schemaRef ds:uri="83eba1bf-38a7-40a8-a330-407b02a4aad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05C1790-F30E-4461-AFC5-28A2B4D7D10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4984E2-8B93-4D31-82A9-532C058D5319}">
  <ds:schemaRefs>
    <ds:schemaRef ds:uri="4d6b6a68-9856-4839-af60-2c31bf8d9205"/>
    <ds:schemaRef ds:uri="83eba1bf-38a7-40a8-a330-407b02a4aad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CPUC White</Template>
  <TotalTime>0</TotalTime>
  <Words>1159</Words>
  <Application>Microsoft Office PowerPoint</Application>
  <PresentationFormat>Widescreen</PresentationFormat>
  <Paragraphs>231</Paragraphs>
  <Slides>26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Calibri</vt:lpstr>
      <vt:lpstr>Century Gothic</vt:lpstr>
      <vt:lpstr>Garamond</vt:lpstr>
      <vt:lpstr>Palatino Linotype</vt:lpstr>
      <vt:lpstr>Wingdings</vt:lpstr>
      <vt:lpstr>CPUC White</vt:lpstr>
      <vt:lpstr>CPUC Pale Gold</vt:lpstr>
      <vt:lpstr>CPUC Dark Blue</vt:lpstr>
      <vt:lpstr>CPUC Blue</vt:lpstr>
      <vt:lpstr>CPUC Gold</vt:lpstr>
      <vt:lpstr>California Advanced Services Fund  </vt:lpstr>
      <vt:lpstr>CASF Infrastructure Team </vt:lpstr>
      <vt:lpstr>PowerPoint Presentation</vt:lpstr>
      <vt:lpstr>CASF Broadband Infrastructure Grant Account</vt:lpstr>
      <vt:lpstr>CASF Broadband Infrastructure Grant Account</vt:lpstr>
      <vt:lpstr>CASF Broadband Infrastructure Grant Account</vt:lpstr>
      <vt:lpstr>CASF Infrastructure Team </vt:lpstr>
      <vt:lpstr>Infrastructure Grant Account Changes in Application Process (D.22-11-023)  Louise Fischer, Supervisor, CASF Infrastructure </vt:lpstr>
      <vt:lpstr>Changes to CASF Infrastructure Program per Decision D.22-11-023</vt:lpstr>
      <vt:lpstr>Legislative Changes related to Infrastructure  CASF </vt:lpstr>
      <vt:lpstr>CASF Infrastructure Team</vt:lpstr>
      <vt:lpstr>CASF Application Checklist review: </vt:lpstr>
      <vt:lpstr> CASF Application Checklist Review Continued:</vt:lpstr>
      <vt:lpstr>Proposed Project Expenditure Template</vt:lpstr>
      <vt:lpstr> CEQA Questionnaire For Application Item 18 ​ </vt:lpstr>
      <vt:lpstr>Broadband Consortium Help</vt:lpstr>
      <vt:lpstr>Broadband Mapping Group </vt:lpstr>
      <vt:lpstr>Changes to the Broadband Map and Broadband Map Demo</vt:lpstr>
      <vt:lpstr>The Broadband Data Collection</vt:lpstr>
      <vt:lpstr>Changes to come to the Broadband Map</vt:lpstr>
      <vt:lpstr>New Broadband Map Demo</vt:lpstr>
      <vt:lpstr>New Broadband Map Demo</vt:lpstr>
      <vt:lpstr>New Broadband Map Demo</vt:lpstr>
      <vt:lpstr>Q&amp;A  Questions:   Email to casf_workshop@cpuc.ca.gov  </vt:lpstr>
      <vt:lpstr> Contact Information</vt:lpstr>
      <vt:lpstr>Thank You! (if we didn't respond to your question, we will respond through email)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 for Presentation</dc:title>
  <dc:creator>Walker, Jill</dc:creator>
  <cp:lastModifiedBy>Swearingen, Benjamin</cp:lastModifiedBy>
  <cp:revision>2</cp:revision>
  <cp:lastPrinted>2022-04-18T15:35:17Z</cp:lastPrinted>
  <dcterms:created xsi:type="dcterms:W3CDTF">2021-02-04T20:02:28Z</dcterms:created>
  <dcterms:modified xsi:type="dcterms:W3CDTF">2023-03-23T16:27:39Z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0x0101006A6B2E1BCDB2504D933FD085D860C7E1</vt:lpwstr>
  </property>
  <property fmtid="{D5CDD505-2E9C-101B-9397-08002B2CF9AE}" pid="3" name="MediaServiceImageTags">
    <vt:lpwstr/>
  </property>
</Properties>
</file>