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customXml/itemProps47.xml" ContentType="application/vnd.openxmlformats-officedocument.customXmlProperties+xml"/>
  <Override PartName="/customXml/itemProps48.xml" ContentType="application/vnd.openxmlformats-officedocument.customXmlProperties+xml"/>
  <Override PartName="/customXml/itemProps49.xml" ContentType="application/vnd.openxmlformats-officedocument.customXmlProperties+xml"/>
  <Override PartName="/customXml/itemProps50.xml" ContentType="application/vnd.openxmlformats-officedocument.customXmlProperties+xml"/>
  <Override PartName="/customXml/itemProps51.xml" ContentType="application/vnd.openxmlformats-officedocument.customXmlProperties+xml"/>
  <Override PartName="/customXml/itemProps52.xml" ContentType="application/vnd.openxmlformats-officedocument.customXmlProperties+xml"/>
  <Override PartName="/customXml/itemProps53.xml" ContentType="application/vnd.openxmlformats-officedocument.customXmlProperties+xml"/>
  <Override PartName="/customXml/itemProps54.xml" ContentType="application/vnd.openxmlformats-officedocument.customXmlProperties+xml"/>
  <Override PartName="/customXml/itemProps55.xml" ContentType="application/vnd.openxmlformats-officedocument.customXmlProperties+xml"/>
  <Override PartName="/customXml/itemProps56.xml" ContentType="application/vnd.openxmlformats-officedocument.customXmlProperties+xml"/>
  <Override PartName="/customXml/itemProps57.xml" ContentType="application/vnd.openxmlformats-officedocument.customXmlProperties+xml"/>
  <Override PartName="/customXml/itemProps58.xml" ContentType="application/vnd.openxmlformats-officedocument.customXmlProperties+xml"/>
  <Override PartName="/customXml/itemProps59.xml" ContentType="application/vnd.openxmlformats-officedocument.customXmlProperties+xml"/>
  <Override PartName="/customXml/itemProps60.xml" ContentType="application/vnd.openxmlformats-officedocument.customXmlProperties+xml"/>
  <Override PartName="/customXml/itemProps61.xml" ContentType="application/vnd.openxmlformats-officedocument.customXmlProperties+xml"/>
  <Override PartName="/customXml/itemProps62.xml" ContentType="application/vnd.openxmlformats-officedocument.customXmlProperties+xml"/>
  <Override PartName="/customXml/itemProps63.xml" ContentType="application/vnd.openxmlformats-officedocument.customXmlProperties+xml"/>
  <Override PartName="/customXml/itemProps64.xml" ContentType="application/vnd.openxmlformats-officedocument.customXmlProperties+xml"/>
  <Override PartName="/customXml/itemProps65.xml" ContentType="application/vnd.openxmlformats-officedocument.customXmlProperties+xml"/>
  <Override PartName="/customXml/itemProps66.xml" ContentType="application/vnd.openxmlformats-officedocument.customXmlProperties+xml"/>
  <Override PartName="/customXml/itemProps67.xml" ContentType="application/vnd.openxmlformats-officedocument.customXmlProperties+xml"/>
  <Override PartName="/customXml/itemProps68.xml" ContentType="application/vnd.openxmlformats-officedocument.customXmlProperties+xml"/>
  <Override PartName="/customXml/itemProps69.xml" ContentType="application/vnd.openxmlformats-officedocument.customXmlProperties+xml"/>
  <Override PartName="/customXml/itemProps70.xml" ContentType="application/vnd.openxmlformats-officedocument.customXmlProperties+xml"/>
  <Override PartName="/customXml/itemProps71.xml" ContentType="application/vnd.openxmlformats-officedocument.customXmlProperties+xml"/>
  <Override PartName="/customXml/itemProps72.xml" ContentType="application/vnd.openxmlformats-officedocument.customXmlProperties+xml"/>
  <Override PartName="/customXml/itemProps73.xml" ContentType="application/vnd.openxmlformats-officedocument.customXmlProperties+xml"/>
  <Override PartName="/customXml/itemProps74.xml" ContentType="application/vnd.openxmlformats-officedocument.customXmlProperties+xml"/>
  <Override PartName="/customXml/itemProps75.xml" ContentType="application/vnd.openxmlformats-officedocument.customXmlProperties+xml"/>
  <Override PartName="/customXml/itemProps76.xml" ContentType="application/vnd.openxmlformats-officedocument.customXmlProperties+xml"/>
  <Override PartName="/customXml/itemProps77.xml" ContentType="application/vnd.openxmlformats-officedocument.customXmlProperties+xml"/>
  <Override PartName="/customXml/itemProps78.xml" ContentType="application/vnd.openxmlformats-officedocument.customXmlProperties+xml"/>
  <Override PartName="/customXml/itemProps79.xml" ContentType="application/vnd.openxmlformats-officedocument.customXmlProperties+xml"/>
  <Override PartName="/customXml/itemProps80.xml" ContentType="application/vnd.openxmlformats-officedocument.customXmlProperties+xml"/>
  <Override PartName="/customXml/itemProps81.xml" ContentType="application/vnd.openxmlformats-officedocument.customXmlProperties+xml"/>
  <Override PartName="/customXml/itemProps82.xml" ContentType="application/vnd.openxmlformats-officedocument.customXmlProperties+xml"/>
  <Override PartName="/customXml/itemProps83.xml" ContentType="application/vnd.openxmlformats-officedocument.customXmlProperties+xml"/>
  <Override PartName="/customXml/itemProps84.xml" ContentType="application/vnd.openxmlformats-officedocument.customXmlProperties+xml"/>
  <Override PartName="/customXml/itemProps85.xml" ContentType="application/vnd.openxmlformats-officedocument.customXmlProperties+xml"/>
  <Override PartName="/customXml/itemProps86.xml" ContentType="application/vnd.openxmlformats-officedocument.customXmlProperties+xml"/>
  <Override PartName="/customXml/itemProps87.xml" ContentType="application/vnd.openxmlformats-officedocument.customXmlProperties+xml"/>
  <Override PartName="/customXml/itemProps88.xml" ContentType="application/vnd.openxmlformats-officedocument.customXmlProperties+xml"/>
  <Override PartName="/customXml/itemProps89.xml" ContentType="application/vnd.openxmlformats-officedocument.customXmlProperties+xml"/>
  <Override PartName="/customXml/itemProps90.xml" ContentType="application/vnd.openxmlformats-officedocument.customXmlProperties+xml"/>
  <Override PartName="/customXml/itemProps91.xml" ContentType="application/vnd.openxmlformats-officedocument.customXmlProperties+xml"/>
  <Override PartName="/customXml/itemProps92.xml" ContentType="application/vnd.openxmlformats-officedocument.customXmlProperties+xml"/>
  <Override PartName="/customXml/itemProps9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2.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3.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4.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5.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6.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7.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8.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9.xml" ContentType="application/vnd.openxmlformats-officedocument.themeOverr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0.xml" ContentType="application/vnd.openxmlformats-officedocument.themeOverr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1.xml" ContentType="application/vnd.openxmlformats-officedocument.themeOverr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12.xml" ContentType="application/vnd.openxmlformats-officedocument.themeOverr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13.xml" ContentType="application/vnd.openxmlformats-officedocument.themeOverr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94"/>
  </p:sldMasterIdLst>
  <p:notesMasterIdLst>
    <p:notesMasterId r:id="rId139"/>
  </p:notesMasterIdLst>
  <p:handoutMasterIdLst>
    <p:handoutMasterId r:id="rId140"/>
  </p:handoutMasterIdLst>
  <p:sldIdLst>
    <p:sldId id="257" r:id="rId95"/>
    <p:sldId id="298" r:id="rId96"/>
    <p:sldId id="333" r:id="rId97"/>
    <p:sldId id="1162" r:id="rId98"/>
    <p:sldId id="1167" r:id="rId99"/>
    <p:sldId id="1161" r:id="rId100"/>
    <p:sldId id="1158" r:id="rId101"/>
    <p:sldId id="1169" r:id="rId102"/>
    <p:sldId id="352" r:id="rId103"/>
    <p:sldId id="353" r:id="rId104"/>
    <p:sldId id="358" r:id="rId105"/>
    <p:sldId id="265" r:id="rId106"/>
    <p:sldId id="268" r:id="rId107"/>
    <p:sldId id="316" r:id="rId108"/>
    <p:sldId id="325" r:id="rId109"/>
    <p:sldId id="1157" r:id="rId110"/>
    <p:sldId id="357" r:id="rId111"/>
    <p:sldId id="354" r:id="rId112"/>
    <p:sldId id="356" r:id="rId113"/>
    <p:sldId id="355" r:id="rId114"/>
    <p:sldId id="341" r:id="rId115"/>
    <p:sldId id="1159" r:id="rId116"/>
    <p:sldId id="1160" r:id="rId117"/>
    <p:sldId id="342" r:id="rId118"/>
    <p:sldId id="343" r:id="rId119"/>
    <p:sldId id="344" r:id="rId120"/>
    <p:sldId id="345" r:id="rId121"/>
    <p:sldId id="346" r:id="rId122"/>
    <p:sldId id="264" r:id="rId123"/>
    <p:sldId id="271" r:id="rId124"/>
    <p:sldId id="285" r:id="rId125"/>
    <p:sldId id="269" r:id="rId126"/>
    <p:sldId id="270" r:id="rId127"/>
    <p:sldId id="317" r:id="rId128"/>
    <p:sldId id="318" r:id="rId129"/>
    <p:sldId id="304" r:id="rId130"/>
    <p:sldId id="1150" r:id="rId131"/>
    <p:sldId id="294" r:id="rId132"/>
    <p:sldId id="1153" r:id="rId133"/>
    <p:sldId id="1166" r:id="rId134"/>
    <p:sldId id="1154" r:id="rId135"/>
    <p:sldId id="1155" r:id="rId136"/>
    <p:sldId id="1156" r:id="rId137"/>
    <p:sldId id="1165" r:id="rId138"/>
  </p:sldIdLst>
  <p:sldSz cx="12192000" cy="6858000"/>
  <p:notesSz cx="7099300"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557CCB-07EE-AD44-4E05-4EE3ECE06D8E}" name="Bass, Lisa" initials="BL" userId="S::Lisa.Bass@cpuc.ca.gov::8a59481d-43b8-47d0-9351-1da338195be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9DE6"/>
    <a:srgbClr val="3399FF"/>
    <a:srgbClr val="417FCB"/>
    <a:srgbClr val="26C1E6"/>
    <a:srgbClr val="FA3526"/>
    <a:srgbClr val="CD1305"/>
    <a:srgbClr val="65D7FF"/>
    <a:srgbClr val="6A91A2"/>
    <a:srgbClr val="5B88B1"/>
    <a:srgbClr val="B8110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12" autoAdjust="0"/>
  </p:normalViewPr>
  <p:slideViewPr>
    <p:cSldViewPr snapToGrid="0" snapToObjects="1">
      <p:cViewPr varScale="1">
        <p:scale>
          <a:sx n="102" d="100"/>
          <a:sy n="102" d="100"/>
        </p:scale>
        <p:origin x="816" y="108"/>
      </p:cViewPr>
      <p:guideLst>
        <p:guide orient="horz" pos="2160"/>
        <p:guide pos="3840"/>
      </p:guideLst>
    </p:cSldViewPr>
  </p:slideViewPr>
  <p:notesTextViewPr>
    <p:cViewPr>
      <p:scale>
        <a:sx n="1" d="1"/>
        <a:sy n="1" d="1"/>
      </p:scale>
      <p:origin x="0" y="0"/>
    </p:cViewPr>
  </p:notesTextViewPr>
  <p:notesViewPr>
    <p:cSldViewPr snapToGrid="0" snapToObjects="1">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23.xml"/><Relationship Id="rId21" Type="http://schemas.openxmlformats.org/officeDocument/2006/relationships/customXml" Target="../customXml/item21.xml"/><Relationship Id="rId42" Type="http://schemas.openxmlformats.org/officeDocument/2006/relationships/customXml" Target="../customXml/item42.xml"/><Relationship Id="rId63" Type="http://schemas.openxmlformats.org/officeDocument/2006/relationships/customXml" Target="../customXml/item63.xml"/><Relationship Id="rId84" Type="http://schemas.openxmlformats.org/officeDocument/2006/relationships/customXml" Target="../customXml/item84.xml"/><Relationship Id="rId138" Type="http://schemas.openxmlformats.org/officeDocument/2006/relationships/slide" Target="slides/slide44.xml"/><Relationship Id="rId107" Type="http://schemas.openxmlformats.org/officeDocument/2006/relationships/slide" Target="slides/slide13.xml"/><Relationship Id="rId11" Type="http://schemas.openxmlformats.org/officeDocument/2006/relationships/customXml" Target="../customXml/item11.xml"/><Relationship Id="rId32" Type="http://schemas.openxmlformats.org/officeDocument/2006/relationships/customXml" Target="../customXml/item32.xml"/><Relationship Id="rId53" Type="http://schemas.openxmlformats.org/officeDocument/2006/relationships/customXml" Target="../customXml/item53.xml"/><Relationship Id="rId74" Type="http://schemas.openxmlformats.org/officeDocument/2006/relationships/customXml" Target="../customXml/item74.xml"/><Relationship Id="rId128" Type="http://schemas.openxmlformats.org/officeDocument/2006/relationships/slide" Target="slides/slide34.xml"/><Relationship Id="rId5" Type="http://schemas.openxmlformats.org/officeDocument/2006/relationships/customXml" Target="../customXml/item5.xml"/><Relationship Id="rId90" Type="http://schemas.openxmlformats.org/officeDocument/2006/relationships/customXml" Target="../customXml/item90.xml"/><Relationship Id="rId95" Type="http://schemas.openxmlformats.org/officeDocument/2006/relationships/slide" Target="slides/slide1.xml"/><Relationship Id="rId22" Type="http://schemas.openxmlformats.org/officeDocument/2006/relationships/customXml" Target="../customXml/item22.xml"/><Relationship Id="rId27" Type="http://schemas.openxmlformats.org/officeDocument/2006/relationships/customXml" Target="../customXml/item27.xml"/><Relationship Id="rId43" Type="http://schemas.openxmlformats.org/officeDocument/2006/relationships/customXml" Target="../customXml/item43.xml"/><Relationship Id="rId48" Type="http://schemas.openxmlformats.org/officeDocument/2006/relationships/customXml" Target="../customXml/item48.xml"/><Relationship Id="rId64" Type="http://schemas.openxmlformats.org/officeDocument/2006/relationships/customXml" Target="../customXml/item64.xml"/><Relationship Id="rId69" Type="http://schemas.openxmlformats.org/officeDocument/2006/relationships/customXml" Target="../customXml/item69.xml"/><Relationship Id="rId113" Type="http://schemas.openxmlformats.org/officeDocument/2006/relationships/slide" Target="slides/slide19.xml"/><Relationship Id="rId118" Type="http://schemas.openxmlformats.org/officeDocument/2006/relationships/slide" Target="slides/slide24.xml"/><Relationship Id="rId134" Type="http://schemas.openxmlformats.org/officeDocument/2006/relationships/slide" Target="slides/slide40.xml"/><Relationship Id="rId139" Type="http://schemas.openxmlformats.org/officeDocument/2006/relationships/notesMaster" Target="notesMasters/notesMaster1.xml"/><Relationship Id="rId80" Type="http://schemas.openxmlformats.org/officeDocument/2006/relationships/customXml" Target="../customXml/item80.xml"/><Relationship Id="rId85" Type="http://schemas.openxmlformats.org/officeDocument/2006/relationships/customXml" Target="../customXml/item85.xml"/><Relationship Id="rId12" Type="http://schemas.openxmlformats.org/officeDocument/2006/relationships/customXml" Target="../customXml/item12.xml"/><Relationship Id="rId17" Type="http://schemas.openxmlformats.org/officeDocument/2006/relationships/customXml" Target="../customXml/item17.xml"/><Relationship Id="rId33" Type="http://schemas.openxmlformats.org/officeDocument/2006/relationships/customXml" Target="../customXml/item33.xml"/><Relationship Id="rId38" Type="http://schemas.openxmlformats.org/officeDocument/2006/relationships/customXml" Target="../customXml/item38.xml"/><Relationship Id="rId59" Type="http://schemas.openxmlformats.org/officeDocument/2006/relationships/customXml" Target="../customXml/item59.xml"/><Relationship Id="rId103" Type="http://schemas.openxmlformats.org/officeDocument/2006/relationships/slide" Target="slides/slide9.xml"/><Relationship Id="rId108" Type="http://schemas.openxmlformats.org/officeDocument/2006/relationships/slide" Target="slides/slide14.xml"/><Relationship Id="rId124" Type="http://schemas.openxmlformats.org/officeDocument/2006/relationships/slide" Target="slides/slide30.xml"/><Relationship Id="rId129" Type="http://schemas.openxmlformats.org/officeDocument/2006/relationships/slide" Target="slides/slide35.xml"/><Relationship Id="rId54" Type="http://schemas.openxmlformats.org/officeDocument/2006/relationships/customXml" Target="../customXml/item54.xml"/><Relationship Id="rId70" Type="http://schemas.openxmlformats.org/officeDocument/2006/relationships/customXml" Target="../customXml/item70.xml"/><Relationship Id="rId75" Type="http://schemas.openxmlformats.org/officeDocument/2006/relationships/customXml" Target="../customXml/item75.xml"/><Relationship Id="rId91" Type="http://schemas.openxmlformats.org/officeDocument/2006/relationships/customXml" Target="../customXml/item91.xml"/><Relationship Id="rId96" Type="http://schemas.openxmlformats.org/officeDocument/2006/relationships/slide" Target="slides/slide2.xml"/><Relationship Id="rId140" Type="http://schemas.openxmlformats.org/officeDocument/2006/relationships/handoutMaster" Target="handoutMasters/handoutMaster1.xml"/><Relationship Id="rId145"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customXml" Target="../customXml/item6.xml"/><Relationship Id="rId23" Type="http://schemas.openxmlformats.org/officeDocument/2006/relationships/customXml" Target="../customXml/item23.xml"/><Relationship Id="rId28" Type="http://schemas.openxmlformats.org/officeDocument/2006/relationships/customXml" Target="../customXml/item28.xml"/><Relationship Id="rId49" Type="http://schemas.openxmlformats.org/officeDocument/2006/relationships/customXml" Target="../customXml/item49.xml"/><Relationship Id="rId114" Type="http://schemas.openxmlformats.org/officeDocument/2006/relationships/slide" Target="slides/slide20.xml"/><Relationship Id="rId119" Type="http://schemas.openxmlformats.org/officeDocument/2006/relationships/slide" Target="slides/slide25.xml"/><Relationship Id="rId44" Type="http://schemas.openxmlformats.org/officeDocument/2006/relationships/customXml" Target="../customXml/item44.xml"/><Relationship Id="rId60" Type="http://schemas.openxmlformats.org/officeDocument/2006/relationships/customXml" Target="../customXml/item60.xml"/><Relationship Id="rId65" Type="http://schemas.openxmlformats.org/officeDocument/2006/relationships/customXml" Target="../customXml/item65.xml"/><Relationship Id="rId81" Type="http://schemas.openxmlformats.org/officeDocument/2006/relationships/customXml" Target="../customXml/item81.xml"/><Relationship Id="rId86" Type="http://schemas.openxmlformats.org/officeDocument/2006/relationships/customXml" Target="../customXml/item86.xml"/><Relationship Id="rId130" Type="http://schemas.openxmlformats.org/officeDocument/2006/relationships/slide" Target="slides/slide36.xml"/><Relationship Id="rId135" Type="http://schemas.openxmlformats.org/officeDocument/2006/relationships/slide" Target="slides/slide41.xml"/><Relationship Id="rId13" Type="http://schemas.openxmlformats.org/officeDocument/2006/relationships/customXml" Target="../customXml/item13.xml"/><Relationship Id="rId18" Type="http://schemas.openxmlformats.org/officeDocument/2006/relationships/customXml" Target="../customXml/item18.xml"/><Relationship Id="rId39" Type="http://schemas.openxmlformats.org/officeDocument/2006/relationships/customXml" Target="../customXml/item39.xml"/><Relationship Id="rId109" Type="http://schemas.openxmlformats.org/officeDocument/2006/relationships/slide" Target="slides/slide15.xml"/><Relationship Id="rId34" Type="http://schemas.openxmlformats.org/officeDocument/2006/relationships/customXml" Target="../customXml/item34.xml"/><Relationship Id="rId50" Type="http://schemas.openxmlformats.org/officeDocument/2006/relationships/customXml" Target="../customXml/item50.xml"/><Relationship Id="rId55" Type="http://schemas.openxmlformats.org/officeDocument/2006/relationships/customXml" Target="../customXml/item55.xml"/><Relationship Id="rId76" Type="http://schemas.openxmlformats.org/officeDocument/2006/relationships/customXml" Target="../customXml/item76.xml"/><Relationship Id="rId97" Type="http://schemas.openxmlformats.org/officeDocument/2006/relationships/slide" Target="slides/slide3.xml"/><Relationship Id="rId104" Type="http://schemas.openxmlformats.org/officeDocument/2006/relationships/slide" Target="slides/slide10.xml"/><Relationship Id="rId120" Type="http://schemas.openxmlformats.org/officeDocument/2006/relationships/slide" Target="slides/slide26.xml"/><Relationship Id="rId125" Type="http://schemas.openxmlformats.org/officeDocument/2006/relationships/slide" Target="slides/slide31.xml"/><Relationship Id="rId141" Type="http://schemas.openxmlformats.org/officeDocument/2006/relationships/presProps" Target="presProps.xml"/><Relationship Id="rId146" Type="http://schemas.microsoft.com/office/2018/10/relationships/authors" Target="authors.xml"/><Relationship Id="rId7" Type="http://schemas.openxmlformats.org/officeDocument/2006/relationships/customXml" Target="../customXml/item7.xml"/><Relationship Id="rId71" Type="http://schemas.openxmlformats.org/officeDocument/2006/relationships/customXml" Target="../customXml/item71.xml"/><Relationship Id="rId92" Type="http://schemas.openxmlformats.org/officeDocument/2006/relationships/customXml" Target="../customXml/item92.xml"/><Relationship Id="rId2" Type="http://schemas.openxmlformats.org/officeDocument/2006/relationships/customXml" Target="../customXml/item2.xml"/><Relationship Id="rId29" Type="http://schemas.openxmlformats.org/officeDocument/2006/relationships/customXml" Target="../customXml/item29.xml"/><Relationship Id="rId24" Type="http://schemas.openxmlformats.org/officeDocument/2006/relationships/customXml" Target="../customXml/item24.xml"/><Relationship Id="rId40" Type="http://schemas.openxmlformats.org/officeDocument/2006/relationships/customXml" Target="../customXml/item40.xml"/><Relationship Id="rId45" Type="http://schemas.openxmlformats.org/officeDocument/2006/relationships/customXml" Target="../customXml/item45.xml"/><Relationship Id="rId66" Type="http://schemas.openxmlformats.org/officeDocument/2006/relationships/customXml" Target="../customXml/item66.xml"/><Relationship Id="rId87" Type="http://schemas.openxmlformats.org/officeDocument/2006/relationships/customXml" Target="../customXml/item87.xml"/><Relationship Id="rId110" Type="http://schemas.openxmlformats.org/officeDocument/2006/relationships/slide" Target="slides/slide16.xml"/><Relationship Id="rId115" Type="http://schemas.openxmlformats.org/officeDocument/2006/relationships/slide" Target="slides/slide21.xml"/><Relationship Id="rId131" Type="http://schemas.openxmlformats.org/officeDocument/2006/relationships/slide" Target="slides/slide37.xml"/><Relationship Id="rId136" Type="http://schemas.openxmlformats.org/officeDocument/2006/relationships/slide" Target="slides/slide42.xml"/><Relationship Id="rId61" Type="http://schemas.openxmlformats.org/officeDocument/2006/relationships/customXml" Target="../customXml/item61.xml"/><Relationship Id="rId82" Type="http://schemas.openxmlformats.org/officeDocument/2006/relationships/customXml" Target="../customXml/item82.xml"/><Relationship Id="rId19" Type="http://schemas.openxmlformats.org/officeDocument/2006/relationships/customXml" Target="../customXml/item19.xml"/><Relationship Id="rId14" Type="http://schemas.openxmlformats.org/officeDocument/2006/relationships/customXml" Target="../customXml/item14.xml"/><Relationship Id="rId30" Type="http://schemas.openxmlformats.org/officeDocument/2006/relationships/customXml" Target="../customXml/item30.xml"/><Relationship Id="rId35" Type="http://schemas.openxmlformats.org/officeDocument/2006/relationships/customXml" Target="../customXml/item35.xml"/><Relationship Id="rId56" Type="http://schemas.openxmlformats.org/officeDocument/2006/relationships/customXml" Target="../customXml/item56.xml"/><Relationship Id="rId77" Type="http://schemas.openxmlformats.org/officeDocument/2006/relationships/customXml" Target="../customXml/item77.xml"/><Relationship Id="rId100" Type="http://schemas.openxmlformats.org/officeDocument/2006/relationships/slide" Target="slides/slide6.xml"/><Relationship Id="rId105" Type="http://schemas.openxmlformats.org/officeDocument/2006/relationships/slide" Target="slides/slide11.xml"/><Relationship Id="rId126" Type="http://schemas.openxmlformats.org/officeDocument/2006/relationships/slide" Target="slides/slide32.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customXml" Target="../customXml/item72.xml"/><Relationship Id="rId93" Type="http://schemas.openxmlformats.org/officeDocument/2006/relationships/customXml" Target="../customXml/item93.xml"/><Relationship Id="rId98" Type="http://schemas.openxmlformats.org/officeDocument/2006/relationships/slide" Target="slides/slide4.xml"/><Relationship Id="rId121" Type="http://schemas.openxmlformats.org/officeDocument/2006/relationships/slide" Target="slides/slide27.xml"/><Relationship Id="rId142" Type="http://schemas.openxmlformats.org/officeDocument/2006/relationships/viewProps" Target="viewProps.xml"/><Relationship Id="rId3" Type="http://schemas.openxmlformats.org/officeDocument/2006/relationships/customXml" Target="../customXml/item3.xml"/><Relationship Id="rId25" Type="http://schemas.openxmlformats.org/officeDocument/2006/relationships/customXml" Target="../customXml/item25.xml"/><Relationship Id="rId46" Type="http://schemas.openxmlformats.org/officeDocument/2006/relationships/customXml" Target="../customXml/item46.xml"/><Relationship Id="rId67" Type="http://schemas.openxmlformats.org/officeDocument/2006/relationships/customXml" Target="../customXml/item67.xml"/><Relationship Id="rId116" Type="http://schemas.openxmlformats.org/officeDocument/2006/relationships/slide" Target="slides/slide22.xml"/><Relationship Id="rId137" Type="http://schemas.openxmlformats.org/officeDocument/2006/relationships/slide" Target="slides/slide43.xml"/><Relationship Id="rId20" Type="http://schemas.openxmlformats.org/officeDocument/2006/relationships/customXml" Target="../customXml/item20.xml"/><Relationship Id="rId41" Type="http://schemas.openxmlformats.org/officeDocument/2006/relationships/customXml" Target="../customXml/item41.xml"/><Relationship Id="rId62" Type="http://schemas.openxmlformats.org/officeDocument/2006/relationships/customXml" Target="../customXml/item62.xml"/><Relationship Id="rId83" Type="http://schemas.openxmlformats.org/officeDocument/2006/relationships/customXml" Target="../customXml/item83.xml"/><Relationship Id="rId88" Type="http://schemas.openxmlformats.org/officeDocument/2006/relationships/customXml" Target="../customXml/item88.xml"/><Relationship Id="rId111" Type="http://schemas.openxmlformats.org/officeDocument/2006/relationships/slide" Target="slides/slide17.xml"/><Relationship Id="rId132" Type="http://schemas.openxmlformats.org/officeDocument/2006/relationships/slide" Target="slides/slide38.xml"/><Relationship Id="rId15" Type="http://schemas.openxmlformats.org/officeDocument/2006/relationships/customXml" Target="../customXml/item15.xml"/><Relationship Id="rId36" Type="http://schemas.openxmlformats.org/officeDocument/2006/relationships/customXml" Target="../customXml/item36.xml"/><Relationship Id="rId57" Type="http://schemas.openxmlformats.org/officeDocument/2006/relationships/customXml" Target="../customXml/item57.xml"/><Relationship Id="rId106" Type="http://schemas.openxmlformats.org/officeDocument/2006/relationships/slide" Target="slides/slide12.xml"/><Relationship Id="rId127" Type="http://schemas.openxmlformats.org/officeDocument/2006/relationships/slide" Target="slides/slide33.xml"/><Relationship Id="rId10" Type="http://schemas.openxmlformats.org/officeDocument/2006/relationships/customXml" Target="../customXml/item10.xml"/><Relationship Id="rId31" Type="http://schemas.openxmlformats.org/officeDocument/2006/relationships/customXml" Target="../customXml/item31.xml"/><Relationship Id="rId52" Type="http://schemas.openxmlformats.org/officeDocument/2006/relationships/customXml" Target="../customXml/item52.xml"/><Relationship Id="rId73" Type="http://schemas.openxmlformats.org/officeDocument/2006/relationships/customXml" Target="../customXml/item73.xml"/><Relationship Id="rId78" Type="http://schemas.openxmlformats.org/officeDocument/2006/relationships/customXml" Target="../customXml/item78.xml"/><Relationship Id="rId94" Type="http://schemas.openxmlformats.org/officeDocument/2006/relationships/slideMaster" Target="slideMasters/slideMaster1.xml"/><Relationship Id="rId99" Type="http://schemas.openxmlformats.org/officeDocument/2006/relationships/slide" Target="slides/slide5.xml"/><Relationship Id="rId101" Type="http://schemas.openxmlformats.org/officeDocument/2006/relationships/slide" Target="slides/slide7.xml"/><Relationship Id="rId122" Type="http://schemas.openxmlformats.org/officeDocument/2006/relationships/slide" Target="slides/slide28.xml"/><Relationship Id="rId143"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customXml" Target="../customXml/item9.xml"/><Relationship Id="rId26" Type="http://schemas.openxmlformats.org/officeDocument/2006/relationships/customXml" Target="../customXml/item26.xml"/><Relationship Id="rId47" Type="http://schemas.openxmlformats.org/officeDocument/2006/relationships/customXml" Target="../customXml/item47.xml"/><Relationship Id="rId68" Type="http://schemas.openxmlformats.org/officeDocument/2006/relationships/customXml" Target="../customXml/item68.xml"/><Relationship Id="rId89" Type="http://schemas.openxmlformats.org/officeDocument/2006/relationships/customXml" Target="../customXml/item89.xml"/><Relationship Id="rId112" Type="http://schemas.openxmlformats.org/officeDocument/2006/relationships/slide" Target="slides/slide18.xml"/><Relationship Id="rId133" Type="http://schemas.openxmlformats.org/officeDocument/2006/relationships/slide" Target="slides/slide39.xml"/><Relationship Id="rId16" Type="http://schemas.openxmlformats.org/officeDocument/2006/relationships/customXml" Target="../customXml/item16.xml"/><Relationship Id="rId37" Type="http://schemas.openxmlformats.org/officeDocument/2006/relationships/customXml" Target="../customXml/item37.xml"/><Relationship Id="rId58" Type="http://schemas.openxmlformats.org/officeDocument/2006/relationships/customXml" Target="../customXml/item58.xml"/><Relationship Id="rId79" Type="http://schemas.openxmlformats.org/officeDocument/2006/relationships/customXml" Target="../customXml/item79.xml"/><Relationship Id="rId102" Type="http://schemas.openxmlformats.org/officeDocument/2006/relationships/slide" Target="slides/slide8.xml"/><Relationship Id="rId123" Type="http://schemas.openxmlformats.org/officeDocument/2006/relationships/slide" Target="slides/slide29.xml"/><Relationship Id="rId14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ettinger, James R" userId="a1950f07-3ad9-48eb-8a7a-55a8afe69a63" providerId="ADAL" clId="{20C24012-2226-4290-8853-0EB29F1D1D24}"/>
    <pc:docChg chg="delSld modSld">
      <pc:chgData name="Graettinger, James R" userId="a1950f07-3ad9-48eb-8a7a-55a8afe69a63" providerId="ADAL" clId="{20C24012-2226-4290-8853-0EB29F1D1D24}" dt="2025-06-07T14:38:21.631" v="1" actId="6549"/>
      <pc:docMkLst>
        <pc:docMk/>
      </pc:docMkLst>
      <pc:sldChg chg="del">
        <pc:chgData name="Graettinger, James R" userId="a1950f07-3ad9-48eb-8a7a-55a8afe69a63" providerId="ADAL" clId="{20C24012-2226-4290-8853-0EB29F1D1D24}" dt="2025-06-07T14:38:16.956" v="0" actId="2696"/>
        <pc:sldMkLst>
          <pc:docMk/>
          <pc:sldMk cId="1746400596" sldId="1168"/>
        </pc:sldMkLst>
      </pc:sldChg>
      <pc:sldChg chg="modSp mod">
        <pc:chgData name="Graettinger, James R" userId="a1950f07-3ad9-48eb-8a7a-55a8afe69a63" providerId="ADAL" clId="{20C24012-2226-4290-8853-0EB29F1D1D24}" dt="2025-06-07T14:38:21.631" v="1" actId="6549"/>
        <pc:sldMkLst>
          <pc:docMk/>
          <pc:sldMk cId="1965652290" sldId="1169"/>
        </pc:sldMkLst>
        <pc:spChg chg="mod">
          <ac:chgData name="Graettinger, James R" userId="a1950f07-3ad9-48eb-8a7a-55a8afe69a63" providerId="ADAL" clId="{20C24012-2226-4290-8853-0EB29F1D1D24}" dt="2025-06-07T14:38:21.631" v="1" actId="6549"/>
          <ac:spMkLst>
            <pc:docMk/>
            <pc:sldMk cId="1965652290" sldId="1169"/>
            <ac:spMk id="5" creationId="{15DE90AF-393F-6C77-B377-80DA8C39B66D}"/>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package" Target="../embeddings/Microsoft_Excel_Worksheet8.xlsx"/></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embeddings/oleObject1.bin"/></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embeddings/oleObject2.bin"/></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embeddings/oleObject3.bin"/></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embeddings/oleObject4.bin"/></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oleObject" Target="../embeddings/oleObject5.bin"/></Relationships>
</file>

<file path=ppt/charts/_rels/chart2.xml.rels><?xml version="1.0" encoding="UTF-8" standalone="yes"?>
<Relationships xmlns="http://schemas.openxmlformats.org/package/2006/relationships"><Relationship Id="rId3" Type="http://schemas.openxmlformats.org/officeDocument/2006/relationships/oleObject" Target="https://maximus365-my.sharepoint.com/personal/jamesrgraettinger_maximus_com/Documents/Documents/CA%20LifeLine/AdminCommMeetings/AC2025-06-10/DataForPresentation-2025-06-10/Subscribers%20by%20Funding%20Type%20and%20Tech.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3.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4.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package" Target="../embeddings/Microsoft_Excel_Worksheet5.xlsx"/></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Worksheet6.xlsx"/></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Sheet_1!$A$2</c:f>
              <c:strCache>
                <c:ptCount val="1"/>
                <c:pt idx="0">
                  <c:v>Wireline</c:v>
                </c:pt>
              </c:strCache>
            </c:strRef>
          </c:tx>
          <c:spPr>
            <a:ln w="28575" cap="rnd">
              <a:solidFill>
                <a:schemeClr val="accent1"/>
              </a:solidFill>
              <a:round/>
            </a:ln>
            <a:effectLst/>
          </c:spPr>
          <c:marker>
            <c:symbol val="none"/>
          </c:marker>
          <c:cat>
            <c:strRef>
              <c:f>Sheet_1!$B$1:$N$1</c:f>
              <c:strCache>
                <c:ptCount val="13"/>
                <c:pt idx="0">
                  <c:v>06/01/24</c:v>
                </c:pt>
                <c:pt idx="1">
                  <c:v>07/01/204</c:v>
                </c:pt>
                <c:pt idx="2">
                  <c:v>08/01/24</c:v>
                </c:pt>
                <c:pt idx="3">
                  <c:v>09/01/24</c:v>
                </c:pt>
                <c:pt idx="4">
                  <c:v>10/01/24</c:v>
                </c:pt>
                <c:pt idx="5">
                  <c:v>11/01/24</c:v>
                </c:pt>
                <c:pt idx="6">
                  <c:v>12/01/24</c:v>
                </c:pt>
                <c:pt idx="7">
                  <c:v>01/01/25</c:v>
                </c:pt>
                <c:pt idx="8">
                  <c:v>02/01/25</c:v>
                </c:pt>
                <c:pt idx="9">
                  <c:v>03/01/25</c:v>
                </c:pt>
                <c:pt idx="10">
                  <c:v>04/01/25</c:v>
                </c:pt>
                <c:pt idx="11">
                  <c:v>05/01/25</c:v>
                </c:pt>
                <c:pt idx="12">
                  <c:v>06/01/25</c:v>
                </c:pt>
              </c:strCache>
            </c:strRef>
          </c:cat>
          <c:val>
            <c:numRef>
              <c:f>Sheet_1!$B$2:$N$2</c:f>
              <c:numCache>
                <c:formatCode>_(* #,##0_);_(* \(#,##0\);_(* "-"??_);_(@_)</c:formatCode>
                <c:ptCount val="13"/>
                <c:pt idx="0">
                  <c:v>129871</c:v>
                </c:pt>
                <c:pt idx="1">
                  <c:v>128002</c:v>
                </c:pt>
                <c:pt idx="2">
                  <c:v>126066</c:v>
                </c:pt>
                <c:pt idx="3">
                  <c:v>124384</c:v>
                </c:pt>
                <c:pt idx="4">
                  <c:v>122369</c:v>
                </c:pt>
                <c:pt idx="5">
                  <c:v>120093</c:v>
                </c:pt>
                <c:pt idx="6">
                  <c:v>114983</c:v>
                </c:pt>
                <c:pt idx="7">
                  <c:v>108856</c:v>
                </c:pt>
                <c:pt idx="8">
                  <c:v>103140</c:v>
                </c:pt>
                <c:pt idx="9">
                  <c:v>100282</c:v>
                </c:pt>
                <c:pt idx="10">
                  <c:v>97775</c:v>
                </c:pt>
                <c:pt idx="11">
                  <c:v>96342</c:v>
                </c:pt>
                <c:pt idx="12">
                  <c:v>94538</c:v>
                </c:pt>
              </c:numCache>
            </c:numRef>
          </c:val>
          <c:smooth val="0"/>
          <c:extLst>
            <c:ext xmlns:c16="http://schemas.microsoft.com/office/drawing/2014/chart" uri="{C3380CC4-5D6E-409C-BE32-E72D297353CC}">
              <c16:uniqueId val="{00000000-8FEC-4C21-BDD7-6BF1E7C7FB9B}"/>
            </c:ext>
          </c:extLst>
        </c:ser>
        <c:ser>
          <c:idx val="1"/>
          <c:order val="1"/>
          <c:tx>
            <c:strRef>
              <c:f>Sheet_1!$A$3</c:f>
              <c:strCache>
                <c:ptCount val="1"/>
                <c:pt idx="0">
                  <c:v>Wireless</c:v>
                </c:pt>
              </c:strCache>
            </c:strRef>
          </c:tx>
          <c:spPr>
            <a:ln w="28575" cap="rnd">
              <a:solidFill>
                <a:schemeClr val="accent2"/>
              </a:solidFill>
              <a:round/>
            </a:ln>
            <a:effectLst/>
          </c:spPr>
          <c:marker>
            <c:symbol val="none"/>
          </c:marker>
          <c:cat>
            <c:strRef>
              <c:f>Sheet_1!$B$1:$N$1</c:f>
              <c:strCache>
                <c:ptCount val="13"/>
                <c:pt idx="0">
                  <c:v>06/01/24</c:v>
                </c:pt>
                <c:pt idx="1">
                  <c:v>07/01/204</c:v>
                </c:pt>
                <c:pt idx="2">
                  <c:v>08/01/24</c:v>
                </c:pt>
                <c:pt idx="3">
                  <c:v>09/01/24</c:v>
                </c:pt>
                <c:pt idx="4">
                  <c:v>10/01/24</c:v>
                </c:pt>
                <c:pt idx="5">
                  <c:v>11/01/24</c:v>
                </c:pt>
                <c:pt idx="6">
                  <c:v>12/01/24</c:v>
                </c:pt>
                <c:pt idx="7">
                  <c:v>01/01/25</c:v>
                </c:pt>
                <c:pt idx="8">
                  <c:v>02/01/25</c:v>
                </c:pt>
                <c:pt idx="9">
                  <c:v>03/01/25</c:v>
                </c:pt>
                <c:pt idx="10">
                  <c:v>04/01/25</c:v>
                </c:pt>
                <c:pt idx="11">
                  <c:v>05/01/25</c:v>
                </c:pt>
                <c:pt idx="12">
                  <c:v>06/01/25</c:v>
                </c:pt>
              </c:strCache>
            </c:strRef>
          </c:cat>
          <c:val>
            <c:numRef>
              <c:f>Sheet_1!$B$3:$N$3</c:f>
              <c:numCache>
                <c:formatCode>_(* #,##0_);_(* \(#,##0\);_(* "-"??_);_(@_)</c:formatCode>
                <c:ptCount val="13"/>
                <c:pt idx="0">
                  <c:v>1271901</c:v>
                </c:pt>
                <c:pt idx="1">
                  <c:v>1331600</c:v>
                </c:pt>
                <c:pt idx="2">
                  <c:v>1421997</c:v>
                </c:pt>
                <c:pt idx="3">
                  <c:v>1481787</c:v>
                </c:pt>
                <c:pt idx="4">
                  <c:v>1526815</c:v>
                </c:pt>
                <c:pt idx="5">
                  <c:v>1574913</c:v>
                </c:pt>
                <c:pt idx="6">
                  <c:v>1597640</c:v>
                </c:pt>
                <c:pt idx="7">
                  <c:v>1550966</c:v>
                </c:pt>
                <c:pt idx="8">
                  <c:v>1559732</c:v>
                </c:pt>
                <c:pt idx="9">
                  <c:v>1555998</c:v>
                </c:pt>
                <c:pt idx="10">
                  <c:v>1565065</c:v>
                </c:pt>
                <c:pt idx="11">
                  <c:v>1595647</c:v>
                </c:pt>
                <c:pt idx="12">
                  <c:v>1638417</c:v>
                </c:pt>
              </c:numCache>
            </c:numRef>
          </c:val>
          <c:smooth val="0"/>
          <c:extLst>
            <c:ext xmlns:c16="http://schemas.microsoft.com/office/drawing/2014/chart" uri="{C3380CC4-5D6E-409C-BE32-E72D297353CC}">
              <c16:uniqueId val="{00000001-8FEC-4C21-BDD7-6BF1E7C7FB9B}"/>
            </c:ext>
          </c:extLst>
        </c:ser>
        <c:ser>
          <c:idx val="2"/>
          <c:order val="2"/>
          <c:tx>
            <c:strRef>
              <c:f>Sheet_1!$A$4</c:f>
              <c:strCache>
                <c:ptCount val="1"/>
                <c:pt idx="0">
                  <c:v>Total</c:v>
                </c:pt>
              </c:strCache>
            </c:strRef>
          </c:tx>
          <c:spPr>
            <a:ln w="28575" cap="rnd">
              <a:solidFill>
                <a:schemeClr val="accent3"/>
              </a:solidFill>
              <a:round/>
            </a:ln>
            <a:effectLst/>
          </c:spPr>
          <c:marker>
            <c:symbol val="none"/>
          </c:marker>
          <c:trendline>
            <c:spPr>
              <a:ln w="19050" cap="rnd">
                <a:solidFill>
                  <a:schemeClr val="accent3"/>
                </a:solidFill>
                <a:prstDash val="sysDot"/>
              </a:ln>
              <a:effectLst/>
            </c:spPr>
            <c:trendlineType val="linear"/>
            <c:dispRSqr val="0"/>
            <c:dispEq val="0"/>
          </c:trendline>
          <c:cat>
            <c:strRef>
              <c:f>Sheet_1!$B$1:$N$1</c:f>
              <c:strCache>
                <c:ptCount val="13"/>
                <c:pt idx="0">
                  <c:v>06/01/24</c:v>
                </c:pt>
                <c:pt idx="1">
                  <c:v>07/01/204</c:v>
                </c:pt>
                <c:pt idx="2">
                  <c:v>08/01/24</c:v>
                </c:pt>
                <c:pt idx="3">
                  <c:v>09/01/24</c:v>
                </c:pt>
                <c:pt idx="4">
                  <c:v>10/01/24</c:v>
                </c:pt>
                <c:pt idx="5">
                  <c:v>11/01/24</c:v>
                </c:pt>
                <c:pt idx="6">
                  <c:v>12/01/24</c:v>
                </c:pt>
                <c:pt idx="7">
                  <c:v>01/01/25</c:v>
                </c:pt>
                <c:pt idx="8">
                  <c:v>02/01/25</c:v>
                </c:pt>
                <c:pt idx="9">
                  <c:v>03/01/25</c:v>
                </c:pt>
                <c:pt idx="10">
                  <c:v>04/01/25</c:v>
                </c:pt>
                <c:pt idx="11">
                  <c:v>05/01/25</c:v>
                </c:pt>
                <c:pt idx="12">
                  <c:v>06/01/25</c:v>
                </c:pt>
              </c:strCache>
            </c:strRef>
          </c:cat>
          <c:val>
            <c:numRef>
              <c:f>Sheet_1!$B$4:$N$4</c:f>
              <c:numCache>
                <c:formatCode>_(* #,##0_);_(* \(#,##0\);_(* "-"??_);_(@_)</c:formatCode>
                <c:ptCount val="13"/>
                <c:pt idx="0">
                  <c:v>1401772</c:v>
                </c:pt>
                <c:pt idx="1">
                  <c:v>1459602</c:v>
                </c:pt>
                <c:pt idx="2">
                  <c:v>1548063</c:v>
                </c:pt>
                <c:pt idx="3">
                  <c:v>1606171</c:v>
                </c:pt>
                <c:pt idx="4">
                  <c:v>1649184</c:v>
                </c:pt>
                <c:pt idx="5">
                  <c:v>1695006</c:v>
                </c:pt>
                <c:pt idx="6">
                  <c:v>1712623</c:v>
                </c:pt>
                <c:pt idx="7">
                  <c:v>1659822</c:v>
                </c:pt>
                <c:pt idx="8">
                  <c:v>1662872</c:v>
                </c:pt>
                <c:pt idx="9">
                  <c:v>1656280</c:v>
                </c:pt>
                <c:pt idx="10">
                  <c:v>1662840</c:v>
                </c:pt>
                <c:pt idx="11">
                  <c:v>1691989</c:v>
                </c:pt>
                <c:pt idx="12">
                  <c:v>1732955</c:v>
                </c:pt>
              </c:numCache>
            </c:numRef>
          </c:val>
          <c:smooth val="0"/>
          <c:extLst>
            <c:ext xmlns:c16="http://schemas.microsoft.com/office/drawing/2014/chart" uri="{C3380CC4-5D6E-409C-BE32-E72D297353CC}">
              <c16:uniqueId val="{00000003-8FEC-4C21-BDD7-6BF1E7C7FB9B}"/>
            </c:ext>
          </c:extLst>
        </c:ser>
        <c:dLbls>
          <c:showLegendKey val="0"/>
          <c:showVal val="0"/>
          <c:showCatName val="0"/>
          <c:showSerName val="0"/>
          <c:showPercent val="0"/>
          <c:showBubbleSize val="0"/>
        </c:dLbls>
        <c:smooth val="0"/>
        <c:axId val="1096350656"/>
        <c:axId val="1096347296"/>
      </c:lineChart>
      <c:catAx>
        <c:axId val="1096350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096347296"/>
        <c:crosses val="autoZero"/>
        <c:auto val="1"/>
        <c:lblAlgn val="ctr"/>
        <c:lblOffset val="100"/>
        <c:noMultiLvlLbl val="0"/>
      </c:catAx>
      <c:valAx>
        <c:axId val="1096347296"/>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096350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 Standalone Household Worksheets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Mail</c:v>
                </c:pt>
                <c:pt idx="1">
                  <c:v>Call Center CSR-Assisted</c:v>
                </c:pt>
                <c:pt idx="2">
                  <c:v>Portal</c:v>
                </c:pt>
                <c:pt idx="3">
                  <c:v>SPIA</c:v>
                </c:pt>
              </c:strCache>
            </c:strRef>
          </c:cat>
          <c:val>
            <c:numRef>
              <c:f>Sheet1!$B$2:$B$5</c:f>
              <c:numCache>
                <c:formatCode>#,##0</c:formatCode>
                <c:ptCount val="4"/>
                <c:pt idx="0">
                  <c:v>801</c:v>
                </c:pt>
                <c:pt idx="1">
                  <c:v>956</c:v>
                </c:pt>
                <c:pt idx="2">
                  <c:v>4090</c:v>
                </c:pt>
                <c:pt idx="3">
                  <c:v>228870</c:v>
                </c:pt>
              </c:numCache>
            </c:numRef>
          </c:val>
          <c:extLst>
            <c:ext xmlns:c16="http://schemas.microsoft.com/office/drawing/2014/chart" uri="{C3380CC4-5D6E-409C-BE32-E72D297353CC}">
              <c16:uniqueId val="{00000000-B463-40C5-A513-749C5F6841B6}"/>
            </c:ext>
          </c:extLst>
        </c:ser>
        <c:dLbls>
          <c:dLblPos val="outEnd"/>
          <c:showLegendKey val="0"/>
          <c:showVal val="1"/>
          <c:showCatName val="0"/>
          <c:showSerName val="0"/>
          <c:showPercent val="0"/>
          <c:showBubbleSize val="0"/>
        </c:dLbls>
        <c:gapWidth val="182"/>
        <c:axId val="1605351808"/>
        <c:axId val="1605350848"/>
      </c:barChart>
      <c:catAx>
        <c:axId val="16053518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605350848"/>
        <c:crosses val="autoZero"/>
        <c:auto val="1"/>
        <c:lblAlgn val="ctr"/>
        <c:lblOffset val="100"/>
        <c:noMultiLvlLbl val="0"/>
      </c:catAx>
      <c:valAx>
        <c:axId val="160535084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605351808"/>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'[Book1]Calls Offered'!$B$1</c:f>
              <c:strCache>
                <c:ptCount val="1"/>
                <c:pt idx="0">
                  <c:v>Calls Offered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'[Book1]Calls Offered'!$A$2:$A$7</c:f>
              <c:strCache>
                <c:ptCount val="6"/>
                <c:pt idx="0">
                  <c:v>DEC 2024</c:v>
                </c:pt>
                <c:pt idx="1">
                  <c:v>JAN 2025</c:v>
                </c:pt>
                <c:pt idx="2">
                  <c:v>FEB 2025</c:v>
                </c:pt>
                <c:pt idx="3">
                  <c:v>MAR 2024</c:v>
                </c:pt>
                <c:pt idx="4">
                  <c:v>APR 2025</c:v>
                </c:pt>
                <c:pt idx="5">
                  <c:v>MAY 2025</c:v>
                </c:pt>
              </c:strCache>
            </c:strRef>
          </c:cat>
          <c:val>
            <c:numRef>
              <c:f>'[Book1]Calls Offered'!$B$2:$B$7</c:f>
              <c:numCache>
                <c:formatCode>#,##0</c:formatCode>
                <c:ptCount val="6"/>
                <c:pt idx="0">
                  <c:v>44877</c:v>
                </c:pt>
                <c:pt idx="1">
                  <c:v>45144</c:v>
                </c:pt>
                <c:pt idx="2">
                  <c:v>37036</c:v>
                </c:pt>
                <c:pt idx="3">
                  <c:v>37562</c:v>
                </c:pt>
                <c:pt idx="4">
                  <c:v>40969</c:v>
                </c:pt>
                <c:pt idx="5">
                  <c:v>36866</c:v>
                </c:pt>
              </c:numCache>
            </c:numRef>
          </c:val>
          <c:extLst>
            <c:ext xmlns:c16="http://schemas.microsoft.com/office/drawing/2014/chart" uri="{C3380CC4-5D6E-409C-BE32-E72D297353CC}">
              <c16:uniqueId val="{00000000-AAC7-4829-A7F5-7C6EF8F4587C}"/>
            </c:ext>
          </c:extLst>
        </c:ser>
        <c:dLbls>
          <c:dLblPos val="outEnd"/>
          <c:showLegendKey val="0"/>
          <c:showVal val="1"/>
          <c:showCatName val="0"/>
          <c:showSerName val="0"/>
          <c:showPercent val="0"/>
          <c:showBubbleSize val="0"/>
        </c:dLbls>
        <c:gapWidth val="219"/>
        <c:overlap val="-27"/>
        <c:axId val="689569952"/>
        <c:axId val="689570432"/>
      </c:barChart>
      <c:catAx>
        <c:axId val="689569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9570432"/>
        <c:crosses val="autoZero"/>
        <c:auto val="1"/>
        <c:lblAlgn val="ctr"/>
        <c:lblOffset val="100"/>
        <c:noMultiLvlLbl val="0"/>
      </c:catAx>
      <c:valAx>
        <c:axId val="6895704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9569952"/>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[Book1]Emails_Webchats_ASA!$B$1</c:f>
              <c:strCache>
                <c:ptCount val="1"/>
                <c:pt idx="0">
                  <c:v>Average Seconds to Answer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[Book1]Emails_Webchats_ASA!$A$2:$A$7</c:f>
              <c:strCache>
                <c:ptCount val="6"/>
                <c:pt idx="0">
                  <c:v>DEC 2024</c:v>
                </c:pt>
                <c:pt idx="1">
                  <c:v>JAN 2025</c:v>
                </c:pt>
                <c:pt idx="2">
                  <c:v>FEB 2025</c:v>
                </c:pt>
                <c:pt idx="3">
                  <c:v>MAR 2024</c:v>
                </c:pt>
                <c:pt idx="4">
                  <c:v>APR 2025</c:v>
                </c:pt>
                <c:pt idx="5">
                  <c:v>MAY 2025</c:v>
                </c:pt>
              </c:strCache>
            </c:strRef>
          </c:cat>
          <c:val>
            <c:numRef>
              <c:f>[Book1]Emails_Webchats_ASA!$B$2:$B$7</c:f>
              <c:numCache>
                <c:formatCode>#,##0.00</c:formatCode>
                <c:ptCount val="6"/>
                <c:pt idx="0">
                  <c:v>3</c:v>
                </c:pt>
                <c:pt idx="1">
                  <c:v>7</c:v>
                </c:pt>
                <c:pt idx="2">
                  <c:v>8</c:v>
                </c:pt>
                <c:pt idx="3">
                  <c:v>19</c:v>
                </c:pt>
                <c:pt idx="4">
                  <c:v>22</c:v>
                </c:pt>
                <c:pt idx="5">
                  <c:v>24</c:v>
                </c:pt>
              </c:numCache>
            </c:numRef>
          </c:val>
          <c:extLst>
            <c:ext xmlns:c16="http://schemas.microsoft.com/office/drawing/2014/chart" uri="{C3380CC4-5D6E-409C-BE32-E72D297353CC}">
              <c16:uniqueId val="{00000000-2459-4C03-8466-E9541B1BD418}"/>
            </c:ext>
          </c:extLst>
        </c:ser>
        <c:dLbls>
          <c:dLblPos val="outEnd"/>
          <c:showLegendKey val="0"/>
          <c:showVal val="1"/>
          <c:showCatName val="0"/>
          <c:showSerName val="0"/>
          <c:showPercent val="0"/>
          <c:showBubbleSize val="0"/>
        </c:dLbls>
        <c:gapWidth val="219"/>
        <c:overlap val="-27"/>
        <c:axId val="1528547984"/>
        <c:axId val="1528546064"/>
      </c:barChart>
      <c:catAx>
        <c:axId val="1528547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528546064"/>
        <c:crosses val="autoZero"/>
        <c:auto val="1"/>
        <c:lblAlgn val="ctr"/>
        <c:lblOffset val="100"/>
        <c:noMultiLvlLbl val="0"/>
      </c:catAx>
      <c:valAx>
        <c:axId val="152854606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528547984"/>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[Book1]Emails_Webchats_ASA!$E$1</c:f>
              <c:strCache>
                <c:ptCount val="1"/>
                <c:pt idx="0">
                  <c:v>Webchats Handled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[Book1]Emails_Webchats_ASA!$D$2:$D$7</c:f>
              <c:strCache>
                <c:ptCount val="6"/>
                <c:pt idx="0">
                  <c:v>DEC 2024</c:v>
                </c:pt>
                <c:pt idx="1">
                  <c:v>JAN 2025</c:v>
                </c:pt>
                <c:pt idx="2">
                  <c:v>FEB 2025</c:v>
                </c:pt>
                <c:pt idx="3">
                  <c:v>MAR 2024</c:v>
                </c:pt>
                <c:pt idx="4">
                  <c:v>APR 2025</c:v>
                </c:pt>
                <c:pt idx="5">
                  <c:v>MAY 2025</c:v>
                </c:pt>
              </c:strCache>
            </c:strRef>
          </c:cat>
          <c:val>
            <c:numRef>
              <c:f>[Book1]Emails_Webchats_ASA!$E$2:$E$7</c:f>
              <c:numCache>
                <c:formatCode>#,##0</c:formatCode>
                <c:ptCount val="6"/>
                <c:pt idx="0">
                  <c:v>3737</c:v>
                </c:pt>
                <c:pt idx="1">
                  <c:v>3675</c:v>
                </c:pt>
                <c:pt idx="2">
                  <c:v>2974</c:v>
                </c:pt>
                <c:pt idx="3">
                  <c:v>2994</c:v>
                </c:pt>
                <c:pt idx="4">
                  <c:v>3250</c:v>
                </c:pt>
                <c:pt idx="5">
                  <c:v>3091</c:v>
                </c:pt>
              </c:numCache>
            </c:numRef>
          </c:val>
          <c:extLst>
            <c:ext xmlns:c16="http://schemas.microsoft.com/office/drawing/2014/chart" uri="{C3380CC4-5D6E-409C-BE32-E72D297353CC}">
              <c16:uniqueId val="{00000000-5DC6-4C88-B639-50B45133DB72}"/>
            </c:ext>
          </c:extLst>
        </c:ser>
        <c:dLbls>
          <c:dLblPos val="outEnd"/>
          <c:showLegendKey val="0"/>
          <c:showVal val="1"/>
          <c:showCatName val="0"/>
          <c:showSerName val="0"/>
          <c:showPercent val="0"/>
          <c:showBubbleSize val="0"/>
        </c:dLbls>
        <c:gapWidth val="219"/>
        <c:overlap val="-27"/>
        <c:axId val="1582129568"/>
        <c:axId val="1582130528"/>
      </c:barChart>
      <c:catAx>
        <c:axId val="1582129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582130528"/>
        <c:crosses val="autoZero"/>
        <c:auto val="1"/>
        <c:lblAlgn val="ctr"/>
        <c:lblOffset val="100"/>
        <c:noMultiLvlLbl val="0"/>
      </c:catAx>
      <c:valAx>
        <c:axId val="15821305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582129568"/>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[Book1]Emails_Webchats_ASA!$H$1</c:f>
              <c:strCache>
                <c:ptCount val="1"/>
                <c:pt idx="0">
                  <c:v>Emails Handled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[Book1]Emails_Webchats_ASA!$G$2:$G$7</c:f>
              <c:strCache>
                <c:ptCount val="6"/>
                <c:pt idx="0">
                  <c:v>DEC 2024</c:v>
                </c:pt>
                <c:pt idx="1">
                  <c:v>JAN 2025</c:v>
                </c:pt>
                <c:pt idx="2">
                  <c:v>FEB 2025</c:v>
                </c:pt>
                <c:pt idx="3">
                  <c:v>MAR 2024</c:v>
                </c:pt>
                <c:pt idx="4">
                  <c:v>APR 2025</c:v>
                </c:pt>
                <c:pt idx="5">
                  <c:v>MAY 2025</c:v>
                </c:pt>
              </c:strCache>
            </c:strRef>
          </c:cat>
          <c:val>
            <c:numRef>
              <c:f>[Book1]Emails_Webchats_ASA!$H$2:$H$7</c:f>
              <c:numCache>
                <c:formatCode>#,##0</c:formatCode>
                <c:ptCount val="6"/>
                <c:pt idx="0">
                  <c:v>2336</c:v>
                </c:pt>
                <c:pt idx="1">
                  <c:v>2039</c:v>
                </c:pt>
                <c:pt idx="2">
                  <c:v>1863</c:v>
                </c:pt>
                <c:pt idx="3">
                  <c:v>1640</c:v>
                </c:pt>
                <c:pt idx="4">
                  <c:v>1968</c:v>
                </c:pt>
                <c:pt idx="5">
                  <c:v>2012</c:v>
                </c:pt>
              </c:numCache>
            </c:numRef>
          </c:val>
          <c:extLst>
            <c:ext xmlns:c16="http://schemas.microsoft.com/office/drawing/2014/chart" uri="{C3380CC4-5D6E-409C-BE32-E72D297353CC}">
              <c16:uniqueId val="{00000000-7995-484C-8F2F-55A49472AC86}"/>
            </c:ext>
          </c:extLst>
        </c:ser>
        <c:dLbls>
          <c:dLblPos val="outEnd"/>
          <c:showLegendKey val="0"/>
          <c:showVal val="1"/>
          <c:showCatName val="0"/>
          <c:showSerName val="0"/>
          <c:showPercent val="0"/>
          <c:showBubbleSize val="0"/>
        </c:dLbls>
        <c:gapWidth val="219"/>
        <c:overlap val="-27"/>
        <c:axId val="689572352"/>
        <c:axId val="689571872"/>
      </c:barChart>
      <c:catAx>
        <c:axId val="689572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9571872"/>
        <c:crosses val="autoZero"/>
        <c:auto val="1"/>
        <c:lblAlgn val="ctr"/>
        <c:lblOffset val="100"/>
        <c:noMultiLvlLbl val="0"/>
      </c:catAx>
      <c:valAx>
        <c:axId val="6895718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9572352"/>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[Book1]Forms!$B$1</c:f>
              <c:strCache>
                <c:ptCount val="1"/>
                <c:pt idx="0">
                  <c:v>Forms Manually Processed</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[Book1]Forms!$A$2:$A$7</c:f>
              <c:strCache>
                <c:ptCount val="6"/>
                <c:pt idx="0">
                  <c:v>DEC 2024</c:v>
                </c:pt>
                <c:pt idx="1">
                  <c:v>JAN 2025</c:v>
                </c:pt>
                <c:pt idx="2">
                  <c:v>FEB 2025</c:v>
                </c:pt>
                <c:pt idx="3">
                  <c:v>MAR 2024</c:v>
                </c:pt>
                <c:pt idx="4">
                  <c:v>APR 2025</c:v>
                </c:pt>
                <c:pt idx="5">
                  <c:v>MAY 2025</c:v>
                </c:pt>
              </c:strCache>
            </c:strRef>
          </c:cat>
          <c:val>
            <c:numRef>
              <c:f>[Book1]Forms!$B$2:$B$7</c:f>
              <c:numCache>
                <c:formatCode>#,##0</c:formatCode>
                <c:ptCount val="6"/>
                <c:pt idx="0">
                  <c:v>98210</c:v>
                </c:pt>
                <c:pt idx="1">
                  <c:v>87031</c:v>
                </c:pt>
                <c:pt idx="2">
                  <c:v>66750</c:v>
                </c:pt>
                <c:pt idx="3">
                  <c:v>69585</c:v>
                </c:pt>
                <c:pt idx="4">
                  <c:v>89185</c:v>
                </c:pt>
                <c:pt idx="5">
                  <c:v>102998</c:v>
                </c:pt>
              </c:numCache>
            </c:numRef>
          </c:val>
          <c:extLst>
            <c:ext xmlns:c16="http://schemas.microsoft.com/office/drawing/2014/chart" uri="{C3380CC4-5D6E-409C-BE32-E72D297353CC}">
              <c16:uniqueId val="{00000000-726A-47CB-B679-56453BFDAEDB}"/>
            </c:ext>
          </c:extLst>
        </c:ser>
        <c:dLbls>
          <c:dLblPos val="outEnd"/>
          <c:showLegendKey val="0"/>
          <c:showVal val="1"/>
          <c:showCatName val="0"/>
          <c:showSerName val="0"/>
          <c:showPercent val="0"/>
          <c:showBubbleSize val="0"/>
        </c:dLbls>
        <c:gapWidth val="219"/>
        <c:overlap val="-27"/>
        <c:axId val="737305408"/>
        <c:axId val="737305888"/>
      </c:barChart>
      <c:catAx>
        <c:axId val="737305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37305888"/>
        <c:crosses val="autoZero"/>
        <c:auto val="1"/>
        <c:lblAlgn val="ctr"/>
        <c:lblOffset val="100"/>
        <c:noMultiLvlLbl val="0"/>
      </c:catAx>
      <c:valAx>
        <c:axId val="7373058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37305408"/>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Sheet_1!$B$1:$B$2</c:f>
              <c:strCache>
                <c:ptCount val="2"/>
                <c:pt idx="0">
                  <c:v>Wireless</c:v>
                </c:pt>
                <c:pt idx="1">
                  <c:v>Federal/State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Sheet_1!$A$3:$A$8</c:f>
              <c:strCache>
                <c:ptCount val="6"/>
                <c:pt idx="0">
                  <c:v>December</c:v>
                </c:pt>
                <c:pt idx="1">
                  <c:v>January</c:v>
                </c:pt>
                <c:pt idx="2">
                  <c:v>February</c:v>
                </c:pt>
                <c:pt idx="3">
                  <c:v>March</c:v>
                </c:pt>
                <c:pt idx="4">
                  <c:v>April</c:v>
                </c:pt>
                <c:pt idx="5">
                  <c:v>May</c:v>
                </c:pt>
              </c:strCache>
            </c:strRef>
          </c:cat>
          <c:val>
            <c:numRef>
              <c:f>Sheet_1!$B$3:$B$8</c:f>
              <c:numCache>
                <c:formatCode>#,##0</c:formatCode>
                <c:ptCount val="6"/>
                <c:pt idx="0">
                  <c:v>1527992</c:v>
                </c:pt>
                <c:pt idx="1">
                  <c:v>1537232</c:v>
                </c:pt>
                <c:pt idx="2">
                  <c:v>1533867</c:v>
                </c:pt>
                <c:pt idx="3">
                  <c:v>1543357</c:v>
                </c:pt>
                <c:pt idx="4">
                  <c:v>1573895</c:v>
                </c:pt>
                <c:pt idx="5">
                  <c:v>1616410</c:v>
                </c:pt>
              </c:numCache>
            </c:numRef>
          </c:val>
          <c:extLst>
            <c:ext xmlns:c16="http://schemas.microsoft.com/office/drawing/2014/chart" uri="{C3380CC4-5D6E-409C-BE32-E72D297353CC}">
              <c16:uniqueId val="{00000000-78A8-4412-A18A-8FC4C239A07E}"/>
            </c:ext>
          </c:extLst>
        </c:ser>
        <c:ser>
          <c:idx val="1"/>
          <c:order val="1"/>
          <c:tx>
            <c:strRef>
              <c:f>Sheet_1!$C$1:$C$2</c:f>
              <c:strCache>
                <c:ptCount val="2"/>
                <c:pt idx="0">
                  <c:v>Wireless</c:v>
                </c:pt>
                <c:pt idx="1">
                  <c:v>California Only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Sheet_1!$A$3:$A$8</c:f>
              <c:strCache>
                <c:ptCount val="6"/>
                <c:pt idx="0">
                  <c:v>December</c:v>
                </c:pt>
                <c:pt idx="1">
                  <c:v>January</c:v>
                </c:pt>
                <c:pt idx="2">
                  <c:v>February</c:v>
                </c:pt>
                <c:pt idx="3">
                  <c:v>March</c:v>
                </c:pt>
                <c:pt idx="4">
                  <c:v>April</c:v>
                </c:pt>
                <c:pt idx="5">
                  <c:v>May</c:v>
                </c:pt>
              </c:strCache>
            </c:strRef>
          </c:cat>
          <c:val>
            <c:numRef>
              <c:f>Sheet_1!$C$3:$C$8</c:f>
              <c:numCache>
                <c:formatCode>#,##0</c:formatCode>
                <c:ptCount val="6"/>
                <c:pt idx="0">
                  <c:v>22974</c:v>
                </c:pt>
                <c:pt idx="1">
                  <c:v>22500</c:v>
                </c:pt>
                <c:pt idx="2">
                  <c:v>22131</c:v>
                </c:pt>
                <c:pt idx="3">
                  <c:v>21708</c:v>
                </c:pt>
                <c:pt idx="4">
                  <c:v>21752</c:v>
                </c:pt>
                <c:pt idx="5">
                  <c:v>22007</c:v>
                </c:pt>
              </c:numCache>
            </c:numRef>
          </c:val>
          <c:extLst>
            <c:ext xmlns:c16="http://schemas.microsoft.com/office/drawing/2014/chart" uri="{C3380CC4-5D6E-409C-BE32-E72D297353CC}">
              <c16:uniqueId val="{00000001-78A8-4412-A18A-8FC4C239A07E}"/>
            </c:ext>
          </c:extLst>
        </c:ser>
        <c:ser>
          <c:idx val="2"/>
          <c:order val="2"/>
          <c:tx>
            <c:strRef>
              <c:f>Sheet_1!$D$1:$D$2</c:f>
              <c:strCache>
                <c:ptCount val="2"/>
                <c:pt idx="0">
                  <c:v>Wireline</c:v>
                </c:pt>
                <c:pt idx="1">
                  <c:v>Federal/State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Sheet_1!$A$3:$A$8</c:f>
              <c:strCache>
                <c:ptCount val="6"/>
                <c:pt idx="0">
                  <c:v>December</c:v>
                </c:pt>
                <c:pt idx="1">
                  <c:v>January</c:v>
                </c:pt>
                <c:pt idx="2">
                  <c:v>February</c:v>
                </c:pt>
                <c:pt idx="3">
                  <c:v>March</c:v>
                </c:pt>
                <c:pt idx="4">
                  <c:v>April</c:v>
                </c:pt>
                <c:pt idx="5">
                  <c:v>May</c:v>
                </c:pt>
              </c:strCache>
            </c:strRef>
          </c:cat>
          <c:val>
            <c:numRef>
              <c:f>Sheet_1!$D$3:$D$8</c:f>
              <c:numCache>
                <c:formatCode>#,##0</c:formatCode>
                <c:ptCount val="6"/>
                <c:pt idx="0">
                  <c:v>97904</c:v>
                </c:pt>
                <c:pt idx="1">
                  <c:v>94035</c:v>
                </c:pt>
                <c:pt idx="2">
                  <c:v>91584</c:v>
                </c:pt>
                <c:pt idx="3">
                  <c:v>89291</c:v>
                </c:pt>
                <c:pt idx="4">
                  <c:v>88002</c:v>
                </c:pt>
                <c:pt idx="5">
                  <c:v>86369</c:v>
                </c:pt>
              </c:numCache>
            </c:numRef>
          </c:val>
          <c:extLst>
            <c:ext xmlns:c16="http://schemas.microsoft.com/office/drawing/2014/chart" uri="{C3380CC4-5D6E-409C-BE32-E72D297353CC}">
              <c16:uniqueId val="{00000002-78A8-4412-A18A-8FC4C239A07E}"/>
            </c:ext>
          </c:extLst>
        </c:ser>
        <c:ser>
          <c:idx val="3"/>
          <c:order val="3"/>
          <c:tx>
            <c:strRef>
              <c:f>Sheet_1!$E$1:$E$2</c:f>
              <c:strCache>
                <c:ptCount val="2"/>
                <c:pt idx="0">
                  <c:v>Wireline</c:v>
                </c:pt>
                <c:pt idx="1">
                  <c:v>California Only</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Sheet_1!$A$3:$A$8</c:f>
              <c:strCache>
                <c:ptCount val="6"/>
                <c:pt idx="0">
                  <c:v>December</c:v>
                </c:pt>
                <c:pt idx="1">
                  <c:v>January</c:v>
                </c:pt>
                <c:pt idx="2">
                  <c:v>February</c:v>
                </c:pt>
                <c:pt idx="3">
                  <c:v>March</c:v>
                </c:pt>
                <c:pt idx="4">
                  <c:v>April</c:v>
                </c:pt>
                <c:pt idx="5">
                  <c:v>May</c:v>
                </c:pt>
              </c:strCache>
            </c:strRef>
          </c:cat>
          <c:val>
            <c:numRef>
              <c:f>Sheet_1!$E$3:$E$8</c:f>
              <c:numCache>
                <c:formatCode>#,##0</c:formatCode>
                <c:ptCount val="6"/>
                <c:pt idx="0">
                  <c:v>10952</c:v>
                </c:pt>
                <c:pt idx="1">
                  <c:v>9105</c:v>
                </c:pt>
                <c:pt idx="2">
                  <c:v>8698</c:v>
                </c:pt>
                <c:pt idx="3">
                  <c:v>8484</c:v>
                </c:pt>
                <c:pt idx="4">
                  <c:v>8340</c:v>
                </c:pt>
                <c:pt idx="5">
                  <c:v>8169</c:v>
                </c:pt>
              </c:numCache>
            </c:numRef>
          </c:val>
          <c:extLst>
            <c:ext xmlns:c16="http://schemas.microsoft.com/office/drawing/2014/chart" uri="{C3380CC4-5D6E-409C-BE32-E72D297353CC}">
              <c16:uniqueId val="{00000003-78A8-4412-A18A-8FC4C239A07E}"/>
            </c:ext>
          </c:extLst>
        </c:ser>
        <c:dLbls>
          <c:dLblPos val="outEnd"/>
          <c:showLegendKey val="0"/>
          <c:showVal val="1"/>
          <c:showCatName val="0"/>
          <c:showSerName val="0"/>
          <c:showPercent val="0"/>
          <c:showBubbleSize val="0"/>
        </c:dLbls>
        <c:gapWidth val="219"/>
        <c:overlap val="-27"/>
        <c:axId val="1392387135"/>
        <c:axId val="1392388095"/>
      </c:barChart>
      <c:catAx>
        <c:axId val="1392387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392388095"/>
        <c:crosses val="autoZero"/>
        <c:auto val="1"/>
        <c:lblAlgn val="ctr"/>
        <c:lblOffset val="100"/>
        <c:noMultiLvlLbl val="0"/>
      </c:catAx>
      <c:valAx>
        <c:axId val="139238809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3923871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Registered_ForRoadmapChart!$A$1:$CC$1</c:f>
              <c:numCache>
                <c:formatCode>m/d/yyyy</c:formatCode>
                <c:ptCount val="81"/>
                <c:pt idx="0">
                  <c:v>45246</c:v>
                </c:pt>
                <c:pt idx="1">
                  <c:v>45260.458333333336</c:v>
                </c:pt>
                <c:pt idx="2">
                  <c:v>45267.4375</c:v>
                </c:pt>
                <c:pt idx="3">
                  <c:v>45273</c:v>
                </c:pt>
                <c:pt idx="4">
                  <c:v>45281.499305555553</c:v>
                </c:pt>
                <c:pt idx="5">
                  <c:v>45288.499305555553</c:v>
                </c:pt>
                <c:pt idx="6">
                  <c:v>45294.375</c:v>
                </c:pt>
                <c:pt idx="7">
                  <c:v>45300.479166666664</c:v>
                </c:pt>
                <c:pt idx="8">
                  <c:v>45309</c:v>
                </c:pt>
                <c:pt idx="9">
                  <c:v>45316</c:v>
                </c:pt>
                <c:pt idx="10">
                  <c:v>45323</c:v>
                </c:pt>
                <c:pt idx="11">
                  <c:v>45330</c:v>
                </c:pt>
                <c:pt idx="12">
                  <c:v>45337</c:v>
                </c:pt>
                <c:pt idx="13">
                  <c:v>45344</c:v>
                </c:pt>
                <c:pt idx="14">
                  <c:v>45351</c:v>
                </c:pt>
                <c:pt idx="15">
                  <c:v>45358</c:v>
                </c:pt>
                <c:pt idx="16">
                  <c:v>45362</c:v>
                </c:pt>
                <c:pt idx="17" formatCode="mm/dd/yyyy">
                  <c:v>45369</c:v>
                </c:pt>
                <c:pt idx="18">
                  <c:v>45376</c:v>
                </c:pt>
                <c:pt idx="19">
                  <c:v>45384</c:v>
                </c:pt>
                <c:pt idx="20">
                  <c:v>45390</c:v>
                </c:pt>
                <c:pt idx="21">
                  <c:v>45397</c:v>
                </c:pt>
                <c:pt idx="22">
                  <c:v>45404</c:v>
                </c:pt>
                <c:pt idx="23">
                  <c:v>45411</c:v>
                </c:pt>
                <c:pt idx="24">
                  <c:v>45418</c:v>
                </c:pt>
                <c:pt idx="25">
                  <c:v>45425</c:v>
                </c:pt>
                <c:pt idx="26">
                  <c:v>45432</c:v>
                </c:pt>
                <c:pt idx="27">
                  <c:v>45439</c:v>
                </c:pt>
                <c:pt idx="28">
                  <c:v>45446</c:v>
                </c:pt>
                <c:pt idx="29">
                  <c:v>45453</c:v>
                </c:pt>
                <c:pt idx="30">
                  <c:v>45460</c:v>
                </c:pt>
                <c:pt idx="31">
                  <c:v>45467</c:v>
                </c:pt>
                <c:pt idx="32">
                  <c:v>45474</c:v>
                </c:pt>
                <c:pt idx="33">
                  <c:v>45481</c:v>
                </c:pt>
                <c:pt idx="34">
                  <c:v>45488</c:v>
                </c:pt>
                <c:pt idx="35">
                  <c:v>45495</c:v>
                </c:pt>
                <c:pt idx="36">
                  <c:v>45502</c:v>
                </c:pt>
                <c:pt idx="37">
                  <c:v>45509</c:v>
                </c:pt>
                <c:pt idx="38">
                  <c:v>45516</c:v>
                </c:pt>
                <c:pt idx="39">
                  <c:v>45523</c:v>
                </c:pt>
                <c:pt idx="40">
                  <c:v>45530</c:v>
                </c:pt>
                <c:pt idx="41">
                  <c:v>45537</c:v>
                </c:pt>
                <c:pt idx="42">
                  <c:v>45544</c:v>
                </c:pt>
                <c:pt idx="43">
                  <c:v>45551</c:v>
                </c:pt>
                <c:pt idx="44">
                  <c:v>45558</c:v>
                </c:pt>
                <c:pt idx="45">
                  <c:v>45565</c:v>
                </c:pt>
                <c:pt idx="46">
                  <c:v>45572</c:v>
                </c:pt>
                <c:pt idx="47">
                  <c:v>45579</c:v>
                </c:pt>
                <c:pt idx="48">
                  <c:v>45586</c:v>
                </c:pt>
                <c:pt idx="49">
                  <c:v>45593</c:v>
                </c:pt>
                <c:pt idx="50">
                  <c:v>45600</c:v>
                </c:pt>
                <c:pt idx="51">
                  <c:v>45607</c:v>
                </c:pt>
                <c:pt idx="52">
                  <c:v>45614</c:v>
                </c:pt>
                <c:pt idx="53">
                  <c:v>45621</c:v>
                </c:pt>
                <c:pt idx="54">
                  <c:v>45628</c:v>
                </c:pt>
                <c:pt idx="55">
                  <c:v>45635</c:v>
                </c:pt>
                <c:pt idx="56">
                  <c:v>45642</c:v>
                </c:pt>
                <c:pt idx="57">
                  <c:v>45649</c:v>
                </c:pt>
                <c:pt idx="58">
                  <c:v>45656</c:v>
                </c:pt>
                <c:pt idx="59">
                  <c:v>45663</c:v>
                </c:pt>
                <c:pt idx="60">
                  <c:v>45670</c:v>
                </c:pt>
                <c:pt idx="61">
                  <c:v>45677</c:v>
                </c:pt>
                <c:pt idx="62">
                  <c:v>45684</c:v>
                </c:pt>
                <c:pt idx="63">
                  <c:v>45691</c:v>
                </c:pt>
                <c:pt idx="64">
                  <c:v>45698</c:v>
                </c:pt>
                <c:pt idx="65">
                  <c:v>45705</c:v>
                </c:pt>
                <c:pt idx="66">
                  <c:v>45712</c:v>
                </c:pt>
                <c:pt idx="67">
                  <c:v>45719</c:v>
                </c:pt>
                <c:pt idx="68">
                  <c:v>45726</c:v>
                </c:pt>
                <c:pt idx="69">
                  <c:v>45733</c:v>
                </c:pt>
                <c:pt idx="70">
                  <c:v>45740</c:v>
                </c:pt>
                <c:pt idx="71">
                  <c:v>45747</c:v>
                </c:pt>
                <c:pt idx="72">
                  <c:v>45754</c:v>
                </c:pt>
                <c:pt idx="73">
                  <c:v>45761</c:v>
                </c:pt>
                <c:pt idx="74">
                  <c:v>45768</c:v>
                </c:pt>
                <c:pt idx="75">
                  <c:v>45775</c:v>
                </c:pt>
                <c:pt idx="76">
                  <c:v>45782</c:v>
                </c:pt>
                <c:pt idx="77">
                  <c:v>45789</c:v>
                </c:pt>
                <c:pt idx="78">
                  <c:v>45796</c:v>
                </c:pt>
                <c:pt idx="79">
                  <c:v>45803</c:v>
                </c:pt>
                <c:pt idx="80">
                  <c:v>45810</c:v>
                </c:pt>
              </c:numCache>
            </c:numRef>
          </c:cat>
          <c:val>
            <c:numRef>
              <c:f>Registered_ForRoadmapChart!$A$2:$CC$2</c:f>
              <c:numCache>
                <c:formatCode>#,##0</c:formatCode>
                <c:ptCount val="81"/>
                <c:pt idx="0">
                  <c:v>2269</c:v>
                </c:pt>
                <c:pt idx="1">
                  <c:v>6794</c:v>
                </c:pt>
                <c:pt idx="2">
                  <c:v>8886</c:v>
                </c:pt>
                <c:pt idx="3">
                  <c:v>10674</c:v>
                </c:pt>
                <c:pt idx="4">
                  <c:v>13940</c:v>
                </c:pt>
                <c:pt idx="5">
                  <c:v>16800</c:v>
                </c:pt>
                <c:pt idx="6">
                  <c:v>19151</c:v>
                </c:pt>
                <c:pt idx="7">
                  <c:v>21898</c:v>
                </c:pt>
                <c:pt idx="8">
                  <c:v>26069</c:v>
                </c:pt>
                <c:pt idx="9">
                  <c:v>29092</c:v>
                </c:pt>
                <c:pt idx="10">
                  <c:v>31969</c:v>
                </c:pt>
                <c:pt idx="11">
                  <c:v>35235</c:v>
                </c:pt>
                <c:pt idx="12">
                  <c:v>37837</c:v>
                </c:pt>
                <c:pt idx="13">
                  <c:v>40193</c:v>
                </c:pt>
                <c:pt idx="14">
                  <c:v>42423</c:v>
                </c:pt>
                <c:pt idx="15">
                  <c:v>45188</c:v>
                </c:pt>
                <c:pt idx="16">
                  <c:v>46483</c:v>
                </c:pt>
                <c:pt idx="17">
                  <c:v>48775</c:v>
                </c:pt>
                <c:pt idx="18">
                  <c:v>51439</c:v>
                </c:pt>
                <c:pt idx="19">
                  <c:v>54699</c:v>
                </c:pt>
                <c:pt idx="20">
                  <c:v>57009</c:v>
                </c:pt>
                <c:pt idx="21">
                  <c:v>59544</c:v>
                </c:pt>
                <c:pt idx="22">
                  <c:v>62346</c:v>
                </c:pt>
                <c:pt idx="23">
                  <c:v>64915</c:v>
                </c:pt>
                <c:pt idx="24">
                  <c:v>67445</c:v>
                </c:pt>
                <c:pt idx="25">
                  <c:v>69835</c:v>
                </c:pt>
                <c:pt idx="26">
                  <c:v>72266</c:v>
                </c:pt>
                <c:pt idx="27">
                  <c:v>74860</c:v>
                </c:pt>
                <c:pt idx="28">
                  <c:v>77484</c:v>
                </c:pt>
                <c:pt idx="29">
                  <c:v>80451</c:v>
                </c:pt>
                <c:pt idx="30">
                  <c:v>83048</c:v>
                </c:pt>
                <c:pt idx="31">
                  <c:v>85758</c:v>
                </c:pt>
                <c:pt idx="32">
                  <c:v>88759</c:v>
                </c:pt>
                <c:pt idx="33">
                  <c:v>90976</c:v>
                </c:pt>
                <c:pt idx="34">
                  <c:v>93548</c:v>
                </c:pt>
                <c:pt idx="35">
                  <c:v>96644</c:v>
                </c:pt>
                <c:pt idx="36">
                  <c:v>99523</c:v>
                </c:pt>
                <c:pt idx="37">
                  <c:v>102708</c:v>
                </c:pt>
                <c:pt idx="38">
                  <c:v>106291</c:v>
                </c:pt>
                <c:pt idx="39">
                  <c:v>109645</c:v>
                </c:pt>
                <c:pt idx="40">
                  <c:v>113287</c:v>
                </c:pt>
                <c:pt idx="41">
                  <c:v>117944</c:v>
                </c:pt>
                <c:pt idx="42">
                  <c:v>121605</c:v>
                </c:pt>
                <c:pt idx="43">
                  <c:v>125984</c:v>
                </c:pt>
                <c:pt idx="44">
                  <c:v>130782</c:v>
                </c:pt>
                <c:pt idx="45">
                  <c:v>136163</c:v>
                </c:pt>
                <c:pt idx="46">
                  <c:v>141658</c:v>
                </c:pt>
                <c:pt idx="47">
                  <c:v>146754</c:v>
                </c:pt>
                <c:pt idx="48">
                  <c:v>151233</c:v>
                </c:pt>
                <c:pt idx="49">
                  <c:v>155629</c:v>
                </c:pt>
                <c:pt idx="50">
                  <c:v>159011</c:v>
                </c:pt>
                <c:pt idx="51">
                  <c:v>162765</c:v>
                </c:pt>
                <c:pt idx="52">
                  <c:v>165454</c:v>
                </c:pt>
                <c:pt idx="53">
                  <c:v>168358</c:v>
                </c:pt>
                <c:pt idx="54">
                  <c:v>170479</c:v>
                </c:pt>
                <c:pt idx="55">
                  <c:v>173517</c:v>
                </c:pt>
                <c:pt idx="56">
                  <c:v>176090</c:v>
                </c:pt>
                <c:pt idx="57">
                  <c:v>178397</c:v>
                </c:pt>
                <c:pt idx="58">
                  <c:v>180501</c:v>
                </c:pt>
                <c:pt idx="59">
                  <c:v>182678</c:v>
                </c:pt>
                <c:pt idx="60">
                  <c:v>184915</c:v>
                </c:pt>
                <c:pt idx="61">
                  <c:v>187571</c:v>
                </c:pt>
                <c:pt idx="62">
                  <c:v>189598</c:v>
                </c:pt>
                <c:pt idx="63">
                  <c:v>192101</c:v>
                </c:pt>
                <c:pt idx="64">
                  <c:v>194178</c:v>
                </c:pt>
                <c:pt idx="65">
                  <c:v>196488</c:v>
                </c:pt>
                <c:pt idx="66">
                  <c:v>198176</c:v>
                </c:pt>
                <c:pt idx="67">
                  <c:v>200159</c:v>
                </c:pt>
                <c:pt idx="68">
                  <c:v>202267</c:v>
                </c:pt>
                <c:pt idx="69">
                  <c:v>204269</c:v>
                </c:pt>
                <c:pt idx="70">
                  <c:v>205961</c:v>
                </c:pt>
                <c:pt idx="71">
                  <c:v>207089</c:v>
                </c:pt>
                <c:pt idx="72">
                  <c:v>209859</c:v>
                </c:pt>
                <c:pt idx="73">
                  <c:v>211660</c:v>
                </c:pt>
                <c:pt idx="74">
                  <c:v>213584</c:v>
                </c:pt>
                <c:pt idx="75">
                  <c:v>215324</c:v>
                </c:pt>
                <c:pt idx="76">
                  <c:v>217232</c:v>
                </c:pt>
                <c:pt idx="77">
                  <c:v>218944</c:v>
                </c:pt>
                <c:pt idx="78">
                  <c:v>220573</c:v>
                </c:pt>
                <c:pt idx="79">
                  <c:v>222663</c:v>
                </c:pt>
                <c:pt idx="80">
                  <c:v>224209</c:v>
                </c:pt>
              </c:numCache>
            </c:numRef>
          </c:val>
          <c:smooth val="0"/>
          <c:extLst>
            <c:ext xmlns:c16="http://schemas.microsoft.com/office/drawing/2014/chart" uri="{C3380CC4-5D6E-409C-BE32-E72D297353CC}">
              <c16:uniqueId val="{00000001-3170-40B5-BAFF-51074F13915E}"/>
            </c:ext>
          </c:extLst>
        </c:ser>
        <c:dLbls>
          <c:showLegendKey val="0"/>
          <c:showVal val="0"/>
          <c:showCatName val="0"/>
          <c:showSerName val="0"/>
          <c:showPercent val="0"/>
          <c:showBubbleSize val="0"/>
        </c:dLbls>
        <c:smooth val="0"/>
        <c:axId val="864563263"/>
        <c:axId val="864564703"/>
      </c:lineChart>
      <c:dateAx>
        <c:axId val="864563263"/>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864564703"/>
        <c:crosses val="autoZero"/>
        <c:auto val="1"/>
        <c:lblOffset val="100"/>
        <c:baseTimeUnit val="days"/>
      </c:dateAx>
      <c:valAx>
        <c:axId val="8645647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86456326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 Enrollment Applications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Portal</c:v>
                </c:pt>
                <c:pt idx="1">
                  <c:v>Mail</c:v>
                </c:pt>
                <c:pt idx="2">
                  <c:v>SPIA</c:v>
                </c:pt>
              </c:strCache>
            </c:strRef>
          </c:cat>
          <c:val>
            <c:numRef>
              <c:f>Sheet1!$B$2:$B$4</c:f>
              <c:numCache>
                <c:formatCode>#,##0</c:formatCode>
                <c:ptCount val="3"/>
                <c:pt idx="0">
                  <c:v>2748</c:v>
                </c:pt>
                <c:pt idx="1">
                  <c:v>9391</c:v>
                </c:pt>
                <c:pt idx="2">
                  <c:v>825597</c:v>
                </c:pt>
              </c:numCache>
            </c:numRef>
          </c:val>
          <c:extLst>
            <c:ext xmlns:c16="http://schemas.microsoft.com/office/drawing/2014/chart" uri="{C3380CC4-5D6E-409C-BE32-E72D297353CC}">
              <c16:uniqueId val="{00000000-7021-42FA-B672-067B4E3ED9CB}"/>
            </c:ext>
          </c:extLst>
        </c:ser>
        <c:dLbls>
          <c:dLblPos val="outEnd"/>
          <c:showLegendKey val="0"/>
          <c:showVal val="1"/>
          <c:showCatName val="0"/>
          <c:showSerName val="0"/>
          <c:showPercent val="0"/>
          <c:showBubbleSize val="0"/>
        </c:dLbls>
        <c:gapWidth val="182"/>
        <c:axId val="928613375"/>
        <c:axId val="928612895"/>
      </c:barChart>
      <c:catAx>
        <c:axId val="92861337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928612895"/>
        <c:crosses val="autoZero"/>
        <c:auto val="1"/>
        <c:lblAlgn val="ctr"/>
        <c:lblOffset val="100"/>
        <c:noMultiLvlLbl val="0"/>
      </c:catAx>
      <c:valAx>
        <c:axId val="928612895"/>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928613375"/>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 Renewal Forms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Interactive Voice Response</c:v>
                </c:pt>
                <c:pt idx="1">
                  <c:v>Call Center CSR-Assisted</c:v>
                </c:pt>
                <c:pt idx="2">
                  <c:v>SPIA</c:v>
                </c:pt>
                <c:pt idx="3">
                  <c:v>Portal</c:v>
                </c:pt>
                <c:pt idx="4">
                  <c:v>Mail</c:v>
                </c:pt>
                <c:pt idx="5">
                  <c:v>System (CalFresh Confirm Match)</c:v>
                </c:pt>
              </c:strCache>
            </c:strRef>
          </c:cat>
          <c:val>
            <c:numRef>
              <c:f>Sheet1!$B$2:$B$7</c:f>
              <c:numCache>
                <c:formatCode>#,##0</c:formatCode>
                <c:ptCount val="6"/>
                <c:pt idx="0">
                  <c:v>4270</c:v>
                </c:pt>
                <c:pt idx="1">
                  <c:v>10470</c:v>
                </c:pt>
                <c:pt idx="2">
                  <c:v>14751</c:v>
                </c:pt>
                <c:pt idx="3">
                  <c:v>17658</c:v>
                </c:pt>
                <c:pt idx="4">
                  <c:v>20463</c:v>
                </c:pt>
                <c:pt idx="5">
                  <c:v>412935</c:v>
                </c:pt>
              </c:numCache>
            </c:numRef>
          </c:val>
          <c:extLst>
            <c:ext xmlns:c16="http://schemas.microsoft.com/office/drawing/2014/chart" uri="{C3380CC4-5D6E-409C-BE32-E72D297353CC}">
              <c16:uniqueId val="{00000000-9E18-40BF-AC12-C5BEF8E724C1}"/>
            </c:ext>
          </c:extLst>
        </c:ser>
        <c:dLbls>
          <c:dLblPos val="outEnd"/>
          <c:showLegendKey val="0"/>
          <c:showVal val="1"/>
          <c:showCatName val="0"/>
          <c:showSerName val="0"/>
          <c:showPercent val="0"/>
          <c:showBubbleSize val="0"/>
        </c:dLbls>
        <c:gapWidth val="182"/>
        <c:axId val="808611871"/>
        <c:axId val="808612831"/>
      </c:barChart>
      <c:catAx>
        <c:axId val="80861187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808612831"/>
        <c:crosses val="autoZero"/>
        <c:auto val="1"/>
        <c:lblAlgn val="ctr"/>
        <c:lblOffset val="100"/>
        <c:noMultiLvlLbl val="0"/>
      </c:catAx>
      <c:valAx>
        <c:axId val="80861283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808611871"/>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Sheet1!$G$1</c:f>
              <c:strCache>
                <c:ptCount val="1"/>
                <c:pt idx="0">
                  <c:v>Percent of 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5C1-43B2-B59E-66BC4CEBC10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5C1-43B2-B59E-66BC4CEBC10A}"/>
              </c:ext>
            </c:extLst>
          </c:dPt>
          <c:dLbls>
            <c:dLbl>
              <c:idx val="0"/>
              <c:layout>
                <c:manualLayout>
                  <c:x val="0.17499999999999999"/>
                  <c:y val="-0.18518518518518526"/>
                </c:manualLayout>
              </c:layout>
              <c:spPr>
                <a:solidFill>
                  <a:sysClr val="window" lastClr="FFFFFF"/>
                </a:solidFill>
                <a:ln w="9525" cap="flat" cmpd="sng" algn="ctr">
                  <a:solidFill>
                    <a:sysClr val="windowText" lastClr="000000">
                      <a:lumMod val="25000"/>
                      <a:lumOff val="75000"/>
                    </a:sysClr>
                  </a:solidFill>
                  <a:prstDash val="solid"/>
                  <a:round/>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ffectLst/>
              </c:spPr>
              <c:txPr>
                <a:bodyPr rot="0" spcFirstLastPara="1" vertOverflow="clip" horzOverflow="clip" vert="horz" wrap="square" lIns="36576" tIns="18288" rIns="36576" bIns="18288" anchor="ctr" anchorCtr="1">
                  <a:spAutoFit/>
                </a:bodyPr>
                <a:lstStyle/>
                <a:p>
                  <a:pPr>
                    <a:defRPr sz="1600" b="0" i="0" u="none" strike="noStrike" kern="1200" baseline="0">
                      <a:solidFill>
                        <a:schemeClr val="dk1">
                          <a:lumMod val="65000"/>
                          <a:lumOff val="35000"/>
                        </a:schemeClr>
                      </a:solidFill>
                      <a:latin typeface="Arial" panose="020B0604020202020204" pitchFamily="34" charset="0"/>
                      <a:ea typeface="+mn-ea"/>
                      <a:cs typeface="Arial" panose="020B0604020202020204" pitchFamily="34" charset="0"/>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71475"/>
                        <a:gd name="adj2" fmla="val -10907"/>
                      </a:avLst>
                    </a:prstGeom>
                    <a:noFill/>
                    <a:ln>
                      <a:noFill/>
                    </a:ln>
                  </c15:spPr>
                </c:ext>
                <c:ext xmlns:c16="http://schemas.microsoft.com/office/drawing/2014/chart" uri="{C3380CC4-5D6E-409C-BE32-E72D297353CC}">
                  <c16:uniqueId val="{00000001-35C1-43B2-B59E-66BC4CEBC10A}"/>
                </c:ext>
              </c:extLst>
            </c:dLbl>
            <c:dLbl>
              <c:idx val="1"/>
              <c:layout>
                <c:manualLayout>
                  <c:x val="-6.9444444444444489E-2"/>
                  <c:y val="-4.1666666666666664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5C1-43B2-B59E-66BC4CEBC10A}"/>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600" b="0" i="0" u="none" strike="noStrike" kern="1200" baseline="0">
                    <a:solidFill>
                      <a:schemeClr val="dk1">
                        <a:lumMod val="65000"/>
                        <a:lumOff val="35000"/>
                      </a:schemeClr>
                    </a:solidFill>
                    <a:latin typeface="Arial" panose="020B0604020202020204" pitchFamily="34" charset="0"/>
                    <a:ea typeface="+mn-ea"/>
                    <a:cs typeface="Arial" panose="020B0604020202020204" pitchFamily="34" charset="0"/>
                  </a:defRPr>
                </a:pPr>
                <a:endParaRPr lang="en-US"/>
              </a:p>
            </c:txPr>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Sheet1!$F$2:$F$3</c:f>
              <c:strCache>
                <c:ptCount val="2"/>
                <c:pt idx="0">
                  <c:v>Program</c:v>
                </c:pt>
                <c:pt idx="1">
                  <c:v>Income</c:v>
                </c:pt>
              </c:strCache>
            </c:strRef>
          </c:cat>
          <c:val>
            <c:numRef>
              <c:f>Sheet1!$G$2:$G$3</c:f>
              <c:numCache>
                <c:formatCode>0.0%</c:formatCode>
                <c:ptCount val="2"/>
                <c:pt idx="0">
                  <c:v>0.9051115141406566</c:v>
                </c:pt>
                <c:pt idx="1">
                  <c:v>9.4888485859343424E-2</c:v>
                </c:pt>
              </c:numCache>
            </c:numRef>
          </c:val>
          <c:extLst>
            <c:ext xmlns:c16="http://schemas.microsoft.com/office/drawing/2014/chart" uri="{C3380CC4-5D6E-409C-BE32-E72D297353CC}">
              <c16:uniqueId val="{00000004-35C1-43B2-B59E-66BC4CEBC10A}"/>
            </c:ext>
          </c:extLst>
        </c:ser>
        <c:dLbls>
          <c:showLegendKey val="0"/>
          <c:showVal val="0"/>
          <c:showCatName val="0"/>
          <c:showSerName val="0"/>
          <c:showPercent val="0"/>
          <c:showBubbleSize val="0"/>
          <c:showLeaderLines val="0"/>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Sheet1!$G$1</c:f>
              <c:strCache>
                <c:ptCount val="1"/>
                <c:pt idx="0">
                  <c:v>Percent of 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B15-4E6C-A922-139D448C5D0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B15-4E6C-A922-139D448C5D0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B15-4E6C-A922-139D448C5D0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B15-4E6C-A922-139D448C5D0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B15-4E6C-A922-139D448C5D0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EB15-4E6C-A922-139D448C5D0C}"/>
              </c:ext>
            </c:extLst>
          </c:dPt>
          <c:dLbls>
            <c:dLbl>
              <c:idx val="0"/>
              <c:layout>
                <c:manualLayout>
                  <c:x val="6.5796720372170825E-2"/>
                  <c:y val="-0.45271627098958928"/>
                </c:manualLayout>
              </c:layout>
              <c:tx>
                <c:rich>
                  <a:bodyPr/>
                  <a:lstStyle/>
                  <a:p>
                    <a:fld id="{5DA987E8-F3BF-4E71-8060-F7CB3997008E}" type="CATEGORYNAME">
                      <a:rPr lang="en-US"/>
                      <a:pPr/>
                      <a:t>[CATEGORY NAME]</a:t>
                    </a:fld>
                    <a:r>
                      <a:rPr lang="en-US" baseline="0"/>
                      <a:t> </a:t>
                    </a:r>
                    <a:fld id="{0D493417-B8DC-42FF-AD2D-FFFA203C71EF}" type="VALUE">
                      <a:rPr lang="en-US" baseline="0"/>
                      <a:pPr/>
                      <a:t>[VALUE]</a:t>
                    </a:fld>
                    <a:endParaRPr lang="en-US" baseline="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EB15-4E6C-A922-139D448C5D0C}"/>
                </c:ext>
              </c:extLst>
            </c:dLbl>
            <c:dLbl>
              <c:idx val="1"/>
              <c:layout>
                <c:manualLayout>
                  <c:x val="-3.3331737813709246E-2"/>
                  <c:y val="0.10165860231638298"/>
                </c:manualLayout>
              </c:layout>
              <c:tx>
                <c:rich>
                  <a:bodyPr/>
                  <a:lstStyle/>
                  <a:p>
                    <a:fld id="{91367976-EA50-4D58-A7D7-0E2AA0FBE4CA}" type="CATEGORYNAME">
                      <a:rPr lang="en-US"/>
                      <a:pPr/>
                      <a:t>[CATEGORY NAME]</a:t>
                    </a:fld>
                    <a:r>
                      <a:rPr lang="en-US" baseline="0"/>
                      <a:t> </a:t>
                    </a:r>
                    <a:fld id="{F328ABA7-FB55-4B2F-9136-A697A9850149}" type="VALUE">
                      <a:rPr lang="en-US" baseline="0"/>
                      <a:pPr/>
                      <a:t>[VALUE]</a:t>
                    </a:fld>
                    <a:endParaRPr lang="en-US" baseline="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EB15-4E6C-A922-139D448C5D0C}"/>
                </c:ext>
              </c:extLst>
            </c:dLbl>
            <c:dLbl>
              <c:idx val="2"/>
              <c:tx>
                <c:rich>
                  <a:bodyPr/>
                  <a:lstStyle/>
                  <a:p>
                    <a:fld id="{8E9B379B-BF9E-43D4-8F26-E182494FB548}" type="CATEGORYNAME">
                      <a:rPr lang="en-US"/>
                      <a:pPr/>
                      <a:t>[CATEGORY NAME]</a:t>
                    </a:fld>
                    <a:r>
                      <a:rPr lang="en-US" baseline="0"/>
                      <a:t> </a:t>
                    </a:r>
                    <a:fld id="{D388FB06-ED1A-41F3-AEB2-0C1DBAC755F0}" type="VALUE">
                      <a:rPr lang="en-US" baseline="0"/>
                      <a:pPr/>
                      <a:t>[VALUE]</a:t>
                    </a:fld>
                    <a:endParaRPr lang="en-US" baseline="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EB15-4E6C-A922-139D448C5D0C}"/>
                </c:ext>
              </c:extLst>
            </c:dLbl>
            <c:dLbl>
              <c:idx val="3"/>
              <c:tx>
                <c:rich>
                  <a:bodyPr/>
                  <a:lstStyle/>
                  <a:p>
                    <a:fld id="{1E2F940C-8B8F-47E1-9CDB-DFF304188ABC}" type="CATEGORYNAME">
                      <a:rPr lang="en-US"/>
                      <a:pPr/>
                      <a:t>[CATEGORY NAME]</a:t>
                    </a:fld>
                    <a:r>
                      <a:rPr lang="en-US" baseline="0"/>
                      <a:t> </a:t>
                    </a:r>
                    <a:fld id="{7C40190A-10D9-4ABF-B9F3-D7B80A036ABB}" type="VALUE">
                      <a:rPr lang="en-US" baseline="0"/>
                      <a:pPr/>
                      <a:t>[VALUE]</a:t>
                    </a:fld>
                    <a:endParaRPr lang="en-US" baseline="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EB15-4E6C-A922-139D448C5D0C}"/>
                </c:ext>
              </c:extLst>
            </c:dLbl>
            <c:dLbl>
              <c:idx val="4"/>
              <c:tx>
                <c:rich>
                  <a:bodyPr/>
                  <a:lstStyle/>
                  <a:p>
                    <a:fld id="{15B57E37-5C47-430B-9B0B-AF782FA06EBB}" type="CATEGORYNAME">
                      <a:rPr lang="en-US"/>
                      <a:pPr/>
                      <a:t>[CATEGORY NAME]</a:t>
                    </a:fld>
                    <a:r>
                      <a:rPr lang="en-US" baseline="0"/>
                      <a:t> </a:t>
                    </a:r>
                    <a:fld id="{965E7E81-2780-43E6-BA7A-6EE79FA24BBA}" type="VALUE">
                      <a:rPr lang="en-US" baseline="0"/>
                      <a:pPr/>
                      <a:t>[VALUE]</a:t>
                    </a:fld>
                    <a:endParaRPr lang="en-US" baseline="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EB15-4E6C-A922-139D448C5D0C}"/>
                </c:ext>
              </c:extLst>
            </c:dLbl>
            <c:spPr>
              <a:noFill/>
              <a:ln>
                <a:noFill/>
              </a:ln>
              <a:effectLst/>
            </c:spPr>
            <c:txPr>
              <a:bodyPr rot="0" spcFirstLastPara="1" vertOverflow="ellipsis" vert="horz" wrap="square" anchor="ctr" anchorCtr="1"/>
              <a:lstStyle/>
              <a:p>
                <a:pPr>
                  <a:defRPr sz="16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Sheet1!$F$2:$F$7</c:f>
              <c:strCache>
                <c:ptCount val="6"/>
                <c:pt idx="0">
                  <c:v>CalFresh</c:v>
                </c:pt>
                <c:pt idx="1">
                  <c:v>Medi-Cal</c:v>
                </c:pt>
                <c:pt idx="2">
                  <c:v>WIC</c:v>
                </c:pt>
                <c:pt idx="3">
                  <c:v>SSI</c:v>
                </c:pt>
                <c:pt idx="4">
                  <c:v>S8</c:v>
                </c:pt>
                <c:pt idx="5">
                  <c:v>Others</c:v>
                </c:pt>
              </c:strCache>
            </c:strRef>
          </c:cat>
          <c:val>
            <c:numRef>
              <c:f>Sheet1!$G$2:$G$7</c:f>
              <c:numCache>
                <c:formatCode>0.0%</c:formatCode>
                <c:ptCount val="6"/>
                <c:pt idx="0">
                  <c:v>0.77759971331824129</c:v>
                </c:pt>
                <c:pt idx="1">
                  <c:v>0.20591062841696553</c:v>
                </c:pt>
                <c:pt idx="2">
                  <c:v>7.8028007861919808E-3</c:v>
                </c:pt>
                <c:pt idx="3">
                  <c:v>6.2429682476304645E-3</c:v>
                </c:pt>
                <c:pt idx="4">
                  <c:v>8.049281612985083E-4</c:v>
                </c:pt>
                <c:pt idx="5">
                  <c:v>1.638961069672217E-3</c:v>
                </c:pt>
              </c:numCache>
            </c:numRef>
          </c:val>
          <c:extLst>
            <c:ext xmlns:c16="http://schemas.microsoft.com/office/drawing/2014/chart" uri="{C3380CC4-5D6E-409C-BE32-E72D297353CC}">
              <c16:uniqueId val="{0000000C-EB15-4E6C-A922-139D448C5D0C}"/>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 Denied</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5"/>
                <c:pt idx="0">
                  <c:v>8-10</c:v>
                </c:pt>
                <c:pt idx="1">
                  <c:v>6-25</c:v>
                </c:pt>
                <c:pt idx="2">
                  <c:v>5-12</c:v>
                </c:pt>
                <c:pt idx="3">
                  <c:v>6-22</c:v>
                </c:pt>
                <c:pt idx="4">
                  <c:v>8-9</c:v>
                </c:pt>
              </c:strCache>
            </c:strRef>
          </c:cat>
          <c:val>
            <c:numRef>
              <c:f>Sheet1!$B$2:$B$7</c:f>
              <c:numCache>
                <c:formatCode>#,##0</c:formatCode>
                <c:ptCount val="6"/>
                <c:pt idx="0">
                  <c:v>9334</c:v>
                </c:pt>
                <c:pt idx="1">
                  <c:v>11186</c:v>
                </c:pt>
                <c:pt idx="2">
                  <c:v>14358</c:v>
                </c:pt>
                <c:pt idx="3">
                  <c:v>52122</c:v>
                </c:pt>
                <c:pt idx="4">
                  <c:v>65543</c:v>
                </c:pt>
              </c:numCache>
            </c:numRef>
          </c:val>
          <c:extLst>
            <c:ext xmlns:c16="http://schemas.microsoft.com/office/drawing/2014/chart" uri="{C3380CC4-5D6E-409C-BE32-E72D297353CC}">
              <c16:uniqueId val="{00000000-A926-42B5-8C93-67ED7C9608D0}"/>
            </c:ext>
          </c:extLst>
        </c:ser>
        <c:dLbls>
          <c:dLblPos val="outEnd"/>
          <c:showLegendKey val="0"/>
          <c:showVal val="1"/>
          <c:showCatName val="0"/>
          <c:showSerName val="0"/>
          <c:showPercent val="0"/>
          <c:showBubbleSize val="0"/>
        </c:dLbls>
        <c:gapWidth val="182"/>
        <c:axId val="526906815"/>
        <c:axId val="526908255"/>
      </c:barChart>
      <c:catAx>
        <c:axId val="52690681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26908255"/>
        <c:crosses val="autoZero"/>
        <c:auto val="1"/>
        <c:lblAlgn val="ctr"/>
        <c:lblOffset val="100"/>
        <c:noMultiLvlLbl val="0"/>
      </c:catAx>
      <c:valAx>
        <c:axId val="526908255"/>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26906815"/>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 Denied</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22-17</c:v>
                </c:pt>
                <c:pt idx="1">
                  <c:v>21-13</c:v>
                </c:pt>
                <c:pt idx="2">
                  <c:v>24-9</c:v>
                </c:pt>
                <c:pt idx="3">
                  <c:v>24-8</c:v>
                </c:pt>
                <c:pt idx="4">
                  <c:v>22-15</c:v>
                </c:pt>
              </c:strCache>
            </c:strRef>
          </c:cat>
          <c:val>
            <c:numRef>
              <c:f>Sheet1!$B$2:$B$6</c:f>
              <c:numCache>
                <c:formatCode>#,##0</c:formatCode>
                <c:ptCount val="5"/>
                <c:pt idx="0">
                  <c:v>1124</c:v>
                </c:pt>
                <c:pt idx="1">
                  <c:v>3093</c:v>
                </c:pt>
                <c:pt idx="2">
                  <c:v>17235</c:v>
                </c:pt>
                <c:pt idx="3">
                  <c:v>143245</c:v>
                </c:pt>
                <c:pt idx="4">
                  <c:v>202866</c:v>
                </c:pt>
              </c:numCache>
            </c:numRef>
          </c:val>
          <c:extLst>
            <c:ext xmlns:c16="http://schemas.microsoft.com/office/drawing/2014/chart" uri="{C3380CC4-5D6E-409C-BE32-E72D297353CC}">
              <c16:uniqueId val="{00000000-FB7A-4131-899A-9181C5069858}"/>
            </c:ext>
          </c:extLst>
        </c:ser>
        <c:dLbls>
          <c:dLblPos val="outEnd"/>
          <c:showLegendKey val="0"/>
          <c:showVal val="1"/>
          <c:showCatName val="0"/>
          <c:showSerName val="0"/>
          <c:showPercent val="0"/>
          <c:showBubbleSize val="0"/>
        </c:dLbls>
        <c:gapWidth val="182"/>
        <c:axId val="1175789648"/>
        <c:axId val="1175790128"/>
      </c:barChart>
      <c:catAx>
        <c:axId val="11757896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175790128"/>
        <c:crosses val="autoZero"/>
        <c:auto val="1"/>
        <c:lblAlgn val="ctr"/>
        <c:lblOffset val="100"/>
        <c:noMultiLvlLbl val="0"/>
      </c:catAx>
      <c:valAx>
        <c:axId val="117579012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175789648"/>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4EE502-1DE0-414E-9C15-0B2705663CEC}"/>
              </a:ext>
            </a:extLst>
          </p:cNvPr>
          <p:cNvSpPr>
            <a:spLocks noGrp="1"/>
          </p:cNvSpPr>
          <p:nvPr>
            <p:ph type="hdr" sz="quarter"/>
          </p:nvPr>
        </p:nvSpPr>
        <p:spPr>
          <a:xfrm>
            <a:off x="0" y="0"/>
            <a:ext cx="3076363" cy="470895"/>
          </a:xfrm>
          <a:prstGeom prst="rect">
            <a:avLst/>
          </a:prstGeom>
        </p:spPr>
        <p:txBody>
          <a:bodyPr vert="horz" lIns="94192" tIns="47096" rIns="94192" bIns="47096" rtlCol="0"/>
          <a:lstStyle>
            <a:lvl1pPr algn="l">
              <a:defRPr sz="1200"/>
            </a:lvl1pPr>
          </a:lstStyle>
          <a:p>
            <a:endParaRPr lang="en-US" dirty="0"/>
          </a:p>
        </p:txBody>
      </p:sp>
      <p:sp>
        <p:nvSpPr>
          <p:cNvPr id="3" name="Date Placeholder 2">
            <a:extLst>
              <a:ext uri="{FF2B5EF4-FFF2-40B4-BE49-F238E27FC236}">
                <a16:creationId xmlns:a16="http://schemas.microsoft.com/office/drawing/2014/main" id="{3458E557-4278-42DC-B083-F285608D5991}"/>
              </a:ext>
            </a:extLst>
          </p:cNvPr>
          <p:cNvSpPr>
            <a:spLocks noGrp="1"/>
          </p:cNvSpPr>
          <p:nvPr>
            <p:ph type="dt" sz="quarter" idx="1"/>
          </p:nvPr>
        </p:nvSpPr>
        <p:spPr>
          <a:xfrm>
            <a:off x="4021294" y="0"/>
            <a:ext cx="3076363" cy="470895"/>
          </a:xfrm>
          <a:prstGeom prst="rect">
            <a:avLst/>
          </a:prstGeom>
        </p:spPr>
        <p:txBody>
          <a:bodyPr vert="horz" lIns="94192" tIns="47096" rIns="94192" bIns="47096" rtlCol="0"/>
          <a:lstStyle>
            <a:lvl1pPr algn="r">
              <a:defRPr sz="1200"/>
            </a:lvl1pPr>
          </a:lstStyle>
          <a:p>
            <a:fld id="{1AF385BA-B95E-4186-86D8-BABFEA880C06}" type="datetimeFigureOut">
              <a:rPr lang="en-US" smtClean="0"/>
              <a:t>6/7/2025</a:t>
            </a:fld>
            <a:endParaRPr lang="en-US" dirty="0"/>
          </a:p>
        </p:txBody>
      </p:sp>
      <p:sp>
        <p:nvSpPr>
          <p:cNvPr id="4" name="Footer Placeholder 3">
            <a:extLst>
              <a:ext uri="{FF2B5EF4-FFF2-40B4-BE49-F238E27FC236}">
                <a16:creationId xmlns:a16="http://schemas.microsoft.com/office/drawing/2014/main" id="{9DF12F17-502E-47C7-B9CF-F63C2E697CED}"/>
              </a:ext>
            </a:extLst>
          </p:cNvPr>
          <p:cNvSpPr>
            <a:spLocks noGrp="1"/>
          </p:cNvSpPr>
          <p:nvPr>
            <p:ph type="ftr" sz="quarter" idx="2"/>
          </p:nvPr>
        </p:nvSpPr>
        <p:spPr>
          <a:xfrm>
            <a:off x="0" y="8914407"/>
            <a:ext cx="3076363" cy="470894"/>
          </a:xfrm>
          <a:prstGeom prst="rect">
            <a:avLst/>
          </a:prstGeom>
        </p:spPr>
        <p:txBody>
          <a:bodyPr vert="horz" lIns="94192" tIns="47096" rIns="94192" bIns="47096"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DD48BE6-41C9-49D5-BF53-07BCB58726BD}"/>
              </a:ext>
            </a:extLst>
          </p:cNvPr>
          <p:cNvSpPr>
            <a:spLocks noGrp="1"/>
          </p:cNvSpPr>
          <p:nvPr>
            <p:ph type="sldNum" sz="quarter" idx="3"/>
          </p:nvPr>
        </p:nvSpPr>
        <p:spPr>
          <a:xfrm>
            <a:off x="4021294" y="8914407"/>
            <a:ext cx="3076363" cy="470894"/>
          </a:xfrm>
          <a:prstGeom prst="rect">
            <a:avLst/>
          </a:prstGeom>
        </p:spPr>
        <p:txBody>
          <a:bodyPr vert="horz" lIns="94192" tIns="47096" rIns="94192" bIns="47096" rtlCol="0" anchor="b"/>
          <a:lstStyle>
            <a:lvl1pPr algn="r">
              <a:defRPr sz="1200"/>
            </a:lvl1pPr>
          </a:lstStyle>
          <a:p>
            <a:fld id="{16297703-F35D-44AF-90AE-8C9527F80DFB}" type="slidenum">
              <a:rPr lang="en-US" smtClean="0"/>
              <a:t>‹#›</a:t>
            </a:fld>
            <a:endParaRPr lang="en-US" dirty="0"/>
          </a:p>
        </p:txBody>
      </p:sp>
    </p:spTree>
    <p:extLst>
      <p:ext uri="{BB962C8B-B14F-4D97-AF65-F5344CB8AC3E}">
        <p14:creationId xmlns:p14="http://schemas.microsoft.com/office/powerpoint/2010/main" val="2216042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470895"/>
          </a:xfrm>
          <a:prstGeom prst="rect">
            <a:avLst/>
          </a:prstGeom>
        </p:spPr>
        <p:txBody>
          <a:bodyPr vert="horz" lIns="94192" tIns="47096" rIns="94192" bIns="47096" rtlCol="0"/>
          <a:lstStyle>
            <a:lvl1pPr algn="l">
              <a:defRPr sz="1200"/>
            </a:lvl1pPr>
          </a:lstStyle>
          <a:p>
            <a:endParaRPr lang="en-US" dirty="0"/>
          </a:p>
        </p:txBody>
      </p:sp>
      <p:sp>
        <p:nvSpPr>
          <p:cNvPr id="3" name="Date Placeholder 2"/>
          <p:cNvSpPr>
            <a:spLocks noGrp="1"/>
          </p:cNvSpPr>
          <p:nvPr>
            <p:ph type="dt" idx="1"/>
          </p:nvPr>
        </p:nvSpPr>
        <p:spPr>
          <a:xfrm>
            <a:off x="4021294" y="0"/>
            <a:ext cx="3076363" cy="470895"/>
          </a:xfrm>
          <a:prstGeom prst="rect">
            <a:avLst/>
          </a:prstGeom>
        </p:spPr>
        <p:txBody>
          <a:bodyPr vert="horz" lIns="94192" tIns="47096" rIns="94192" bIns="47096" rtlCol="0"/>
          <a:lstStyle>
            <a:lvl1pPr algn="r">
              <a:defRPr sz="1200"/>
            </a:lvl1pPr>
          </a:lstStyle>
          <a:p>
            <a:fld id="{CEBE06FA-8DFC-4643-A388-580874438022}" type="datetimeFigureOut">
              <a:rPr lang="en-US" smtClean="0"/>
              <a:t>6/7/2025</a:t>
            </a:fld>
            <a:endParaRPr lang="en-US" dirty="0"/>
          </a:p>
        </p:txBody>
      </p:sp>
      <p:sp>
        <p:nvSpPr>
          <p:cNvPr id="4" name="Slide Image Placeholder 3"/>
          <p:cNvSpPr>
            <a:spLocks noGrp="1" noRot="1" noChangeAspect="1"/>
          </p:cNvSpPr>
          <p:nvPr>
            <p:ph type="sldImg" idx="2"/>
          </p:nvPr>
        </p:nvSpPr>
        <p:spPr>
          <a:xfrm>
            <a:off x="735013" y="1173163"/>
            <a:ext cx="5629275" cy="3167062"/>
          </a:xfrm>
          <a:prstGeom prst="rect">
            <a:avLst/>
          </a:prstGeom>
          <a:noFill/>
          <a:ln w="12700">
            <a:solidFill>
              <a:prstClr val="black"/>
            </a:solidFill>
          </a:ln>
        </p:spPr>
        <p:txBody>
          <a:bodyPr vert="horz" lIns="94192" tIns="47096" rIns="94192" bIns="47096" rtlCol="0" anchor="ctr"/>
          <a:lstStyle/>
          <a:p>
            <a:endParaRPr lang="en-US" dirty="0"/>
          </a:p>
        </p:txBody>
      </p:sp>
      <p:sp>
        <p:nvSpPr>
          <p:cNvPr id="5" name="Notes Placeholder 4"/>
          <p:cNvSpPr>
            <a:spLocks noGrp="1"/>
          </p:cNvSpPr>
          <p:nvPr>
            <p:ph type="body" sz="quarter" idx="3"/>
          </p:nvPr>
        </p:nvSpPr>
        <p:spPr>
          <a:xfrm>
            <a:off x="709930" y="4516676"/>
            <a:ext cx="5679440" cy="3695462"/>
          </a:xfrm>
          <a:prstGeom prst="rect">
            <a:avLst/>
          </a:prstGeom>
        </p:spPr>
        <p:txBody>
          <a:bodyPr vert="horz" lIns="94192" tIns="47096" rIns="94192" bIns="4709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4407"/>
            <a:ext cx="3076363" cy="470894"/>
          </a:xfrm>
          <a:prstGeom prst="rect">
            <a:avLst/>
          </a:prstGeom>
        </p:spPr>
        <p:txBody>
          <a:bodyPr vert="horz" lIns="94192" tIns="47096" rIns="94192" bIns="47096"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1294" y="8914407"/>
            <a:ext cx="3076363" cy="470894"/>
          </a:xfrm>
          <a:prstGeom prst="rect">
            <a:avLst/>
          </a:prstGeom>
        </p:spPr>
        <p:txBody>
          <a:bodyPr vert="horz" lIns="94192" tIns="47096" rIns="94192" bIns="47096" rtlCol="0" anchor="b"/>
          <a:lstStyle>
            <a:lvl1pPr algn="r">
              <a:defRPr sz="1200"/>
            </a:lvl1pPr>
          </a:lstStyle>
          <a:p>
            <a:fld id="{5D90867F-770D-4202-805A-3FE73A5D0288}" type="slidenum">
              <a:rPr lang="en-US" smtClean="0"/>
              <a:t>‹#›</a:t>
            </a:fld>
            <a:endParaRPr lang="en-US" dirty="0"/>
          </a:p>
        </p:txBody>
      </p:sp>
    </p:spTree>
    <p:extLst>
      <p:ext uri="{BB962C8B-B14F-4D97-AF65-F5344CB8AC3E}">
        <p14:creationId xmlns:p14="http://schemas.microsoft.com/office/powerpoint/2010/main" val="1573636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D90867F-770D-4202-805A-3FE73A5D0288}" type="slidenum">
              <a:rPr lang="en-US" smtClean="0"/>
              <a:t>29</a:t>
            </a:fld>
            <a:endParaRPr lang="en-US" dirty="0"/>
          </a:p>
        </p:txBody>
      </p:sp>
    </p:spTree>
    <p:extLst>
      <p:ext uri="{BB962C8B-B14F-4D97-AF65-F5344CB8AC3E}">
        <p14:creationId xmlns:p14="http://schemas.microsoft.com/office/powerpoint/2010/main" val="653283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1">
    <p:bg>
      <p:bgPr>
        <a:solidFill>
          <a:srgbClr val="502E9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hasCustomPrompt="1"/>
          </p:nvPr>
        </p:nvSpPr>
        <p:spPr>
          <a:xfrm>
            <a:off x="458724" y="1572595"/>
            <a:ext cx="11274552" cy="3712811"/>
          </a:xfrm>
        </p:spPr>
        <p:txBody>
          <a:bodyPr anchor="ctr" anchorCtr="0">
            <a:spAutoFit/>
          </a:bodyPr>
          <a:lstStyle>
            <a:lvl1pPr algn="ctr">
              <a:lnSpc>
                <a:spcPct val="80000"/>
              </a:lnSpc>
              <a:spcAft>
                <a:spcPts val="2400"/>
              </a:spcAft>
              <a:defRPr sz="6000" b="0" i="0">
                <a:solidFill>
                  <a:schemeClr val="bg1"/>
                </a:solidFill>
              </a:defRPr>
            </a:lvl1pPr>
            <a:lvl2pPr algn="ctr">
              <a:defRPr sz="3600" b="1">
                <a:solidFill>
                  <a:schemeClr val="bg1"/>
                </a:solidFill>
              </a:defRPr>
            </a:lvl2pPr>
            <a:lvl3pPr algn="ctr">
              <a:defRPr sz="3600">
                <a:solidFill>
                  <a:schemeClr val="bg1"/>
                </a:solidFill>
              </a:defRPr>
            </a:lvl3pPr>
            <a:lvl4pPr marL="0" indent="0" algn="ctr">
              <a:buNone/>
              <a:defRPr sz="2400">
                <a:solidFill>
                  <a:schemeClr val="bg1"/>
                </a:solidFill>
              </a:defRPr>
            </a:lvl4pPr>
            <a:lvl5pPr marL="0" indent="0" algn="ctr">
              <a:buNone/>
              <a:defRPr sz="1800" spc="300">
                <a:solidFill>
                  <a:schemeClr val="bg1"/>
                </a:solidFill>
              </a:defRPr>
            </a:lvl5pPr>
          </a:lstStyle>
          <a:p>
            <a:pPr lvl="0"/>
            <a:r>
              <a:rPr lang="en-US" dirty="0"/>
              <a:t>Click to edit </a:t>
            </a:r>
            <a:br>
              <a:rPr lang="en-US" dirty="0"/>
            </a:br>
            <a:r>
              <a:rPr lang="en-US" dirty="0"/>
              <a:t>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21" name="Group 20">
            <a:extLst>
              <a:ext uri="{FF2B5EF4-FFF2-40B4-BE49-F238E27FC236}">
                <a16:creationId xmlns:a16="http://schemas.microsoft.com/office/drawing/2014/main" id="{DF596CAF-F233-4A87-AD06-EDCF9FFEF706}"/>
              </a:ext>
            </a:extLst>
          </p:cNvPr>
          <p:cNvGrpSpPr>
            <a:grpSpLocks noChangeAspect="1"/>
          </p:cNvGrpSpPr>
          <p:nvPr/>
        </p:nvGrpSpPr>
        <p:grpSpPr>
          <a:xfrm>
            <a:off x="4292665" y="457200"/>
            <a:ext cx="3606670" cy="457200"/>
            <a:chOff x="2931072" y="-829430"/>
            <a:chExt cx="6003607" cy="761048"/>
          </a:xfrm>
          <a:solidFill>
            <a:schemeClr val="bg1"/>
          </a:solidFill>
        </p:grpSpPr>
        <p:sp>
          <p:nvSpPr>
            <p:cNvPr id="22" name="Freeform: Shape 21">
              <a:extLst>
                <a:ext uri="{FF2B5EF4-FFF2-40B4-BE49-F238E27FC236}">
                  <a16:creationId xmlns:a16="http://schemas.microsoft.com/office/drawing/2014/main" id="{4D7DDA8F-287C-4ADD-91C1-23D1E2F28F3F}"/>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grpFill/>
            <a:ln w="9525" cap="flat">
              <a:noFill/>
              <a:prstDash val="solid"/>
              <a:miter/>
            </a:ln>
          </p:spPr>
          <p:txBody>
            <a:bodyPr rtlCol="0" anchor="ctr"/>
            <a:lstStyle/>
            <a:p>
              <a:endParaRPr lang="en-US" dirty="0"/>
            </a:p>
          </p:txBody>
        </p:sp>
        <p:sp>
          <p:nvSpPr>
            <p:cNvPr id="23" name="Freeform: Shape 22">
              <a:extLst>
                <a:ext uri="{FF2B5EF4-FFF2-40B4-BE49-F238E27FC236}">
                  <a16:creationId xmlns:a16="http://schemas.microsoft.com/office/drawing/2014/main" id="{F1881521-6FAA-417A-96C1-310012211E9E}"/>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grpFill/>
            <a:ln w="9525" cap="flat">
              <a:noFill/>
              <a:prstDash val="solid"/>
              <a:miter/>
            </a:ln>
          </p:spPr>
          <p:txBody>
            <a:bodyPr rtlCol="0" anchor="ctr"/>
            <a:lstStyle/>
            <a:p>
              <a:endParaRPr lang="en-US" dirty="0"/>
            </a:p>
          </p:txBody>
        </p:sp>
        <p:sp>
          <p:nvSpPr>
            <p:cNvPr id="24" name="Freeform: Shape 23">
              <a:extLst>
                <a:ext uri="{FF2B5EF4-FFF2-40B4-BE49-F238E27FC236}">
                  <a16:creationId xmlns:a16="http://schemas.microsoft.com/office/drawing/2014/main" id="{033FF76F-2113-4A71-BA99-9E2FEA5E455F}"/>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grpFill/>
            <a:ln w="9525" cap="flat">
              <a:noFill/>
              <a:prstDash val="solid"/>
              <a:miter/>
            </a:ln>
          </p:spPr>
          <p:txBody>
            <a:bodyPr rtlCol="0" anchor="ctr"/>
            <a:lstStyle/>
            <a:p>
              <a:endParaRPr lang="en-US" dirty="0"/>
            </a:p>
          </p:txBody>
        </p:sp>
        <p:sp>
          <p:nvSpPr>
            <p:cNvPr id="25" name="Freeform: Shape 24">
              <a:extLst>
                <a:ext uri="{FF2B5EF4-FFF2-40B4-BE49-F238E27FC236}">
                  <a16:creationId xmlns:a16="http://schemas.microsoft.com/office/drawing/2014/main" id="{246ED1D8-AC8B-4877-99C3-890B4124BB6A}"/>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grpFill/>
            <a:ln w="9525" cap="flat">
              <a:noFill/>
              <a:prstDash val="solid"/>
              <a:miter/>
            </a:ln>
          </p:spPr>
          <p:txBody>
            <a:bodyPr rtlCol="0" anchor="ctr"/>
            <a:lstStyle/>
            <a:p>
              <a:endParaRPr lang="en-US" dirty="0"/>
            </a:p>
          </p:txBody>
        </p:sp>
        <p:sp>
          <p:nvSpPr>
            <p:cNvPr id="26" name="Freeform: Shape 25">
              <a:extLst>
                <a:ext uri="{FF2B5EF4-FFF2-40B4-BE49-F238E27FC236}">
                  <a16:creationId xmlns:a16="http://schemas.microsoft.com/office/drawing/2014/main" id="{A1C5DC76-87D4-4DDB-B894-9F330CD81E2E}"/>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grpFill/>
            <a:ln w="9525" cap="flat">
              <a:noFill/>
              <a:prstDash val="solid"/>
              <a:miter/>
            </a:ln>
          </p:spPr>
          <p:txBody>
            <a:bodyPr rtlCol="0" anchor="ctr"/>
            <a:lstStyle/>
            <a:p>
              <a:endParaRPr lang="en-US" dirty="0"/>
            </a:p>
          </p:txBody>
        </p:sp>
        <p:sp>
          <p:nvSpPr>
            <p:cNvPr id="27" name="Freeform: Shape 26">
              <a:extLst>
                <a:ext uri="{FF2B5EF4-FFF2-40B4-BE49-F238E27FC236}">
                  <a16:creationId xmlns:a16="http://schemas.microsoft.com/office/drawing/2014/main" id="{7609E53C-48F1-4679-A483-25C5D426CFFD}"/>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grpFill/>
            <a:ln w="9525" cap="flat">
              <a:noFill/>
              <a:prstDash val="solid"/>
              <a:miter/>
            </a:ln>
          </p:spPr>
          <p:txBody>
            <a:bodyPr rtlCol="0" anchor="ctr"/>
            <a:lstStyle/>
            <a:p>
              <a:endParaRPr lang="en-US" dirty="0"/>
            </a:p>
          </p:txBody>
        </p:sp>
        <p:sp>
          <p:nvSpPr>
            <p:cNvPr id="28" name="Freeform: Shape 27">
              <a:extLst>
                <a:ext uri="{FF2B5EF4-FFF2-40B4-BE49-F238E27FC236}">
                  <a16:creationId xmlns:a16="http://schemas.microsoft.com/office/drawing/2014/main" id="{3876E3ED-44E7-4E3B-9531-05B0F1E29805}"/>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grpFill/>
            <a:ln w="9525" cap="flat">
              <a:noFill/>
              <a:prstDash val="solid"/>
              <a:miter/>
            </a:ln>
          </p:spPr>
          <p:txBody>
            <a:bodyPr rtlCol="0" anchor="ctr"/>
            <a:lstStyle/>
            <a:p>
              <a:endParaRPr lang="en-US" dirty="0"/>
            </a:p>
          </p:txBody>
        </p:sp>
        <p:sp>
          <p:nvSpPr>
            <p:cNvPr id="29" name="Freeform: Shape 28">
              <a:extLst>
                <a:ext uri="{FF2B5EF4-FFF2-40B4-BE49-F238E27FC236}">
                  <a16:creationId xmlns:a16="http://schemas.microsoft.com/office/drawing/2014/main" id="{81A85B1B-79FB-497E-8427-70F2E992FD17}"/>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grp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77C25B42-BCBC-45D3-A573-D79CF6E0DE71}"/>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00164361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374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1 Lin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8" name="Title 7">
            <a:extLst>
              <a:ext uri="{FF2B5EF4-FFF2-40B4-BE49-F238E27FC236}">
                <a16:creationId xmlns:a16="http://schemas.microsoft.com/office/drawing/2014/main" id="{9ACCD25C-DA1B-45C9-A660-92C9487665DE}"/>
              </a:ext>
            </a:extLst>
          </p:cNvPr>
          <p:cNvSpPr>
            <a:spLocks noGrp="1"/>
          </p:cNvSpPr>
          <p:nvPr>
            <p:ph type="title"/>
          </p:nvPr>
        </p:nvSpPr>
        <p:spPr>
          <a:xfrm>
            <a:off x="457200" y="444889"/>
            <a:ext cx="11277600" cy="615553"/>
          </a:xfrm>
        </p:spPr>
        <p:txBody>
          <a:bodyPr anchor="ctr" anchorCtr="0"/>
          <a:lstStyle>
            <a:lvl1pPr>
              <a:defRPr sz="4000" i="0"/>
            </a:lvl1pPr>
          </a:lstStyle>
          <a:p>
            <a:r>
              <a:rPr lang="en-US"/>
              <a:t>Click to edit Master title style</a:t>
            </a:r>
          </a:p>
        </p:txBody>
      </p:sp>
    </p:spTree>
    <p:extLst>
      <p:ext uri="{BB962C8B-B14F-4D97-AF65-F5344CB8AC3E}">
        <p14:creationId xmlns:p14="http://schemas.microsoft.com/office/powerpoint/2010/main" val="4159938298"/>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2 Lin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p:txBody>
          <a:bodyPr/>
          <a:lstStyle>
            <a:lvl1pPr>
              <a:defRPr i="0"/>
            </a:lvl1pPr>
          </a:lstStyle>
          <a:p>
            <a:r>
              <a:rPr lang="en-US"/>
              <a:t>Click to edit </a:t>
            </a:r>
            <a:br>
              <a:rPr lang="en-US"/>
            </a:br>
            <a:r>
              <a:rPr lang="en-US"/>
              <a:t>Master title style</a:t>
            </a:r>
          </a:p>
        </p:txBody>
      </p:sp>
    </p:spTree>
    <p:extLst>
      <p:ext uri="{BB962C8B-B14F-4D97-AF65-F5344CB8AC3E}">
        <p14:creationId xmlns:p14="http://schemas.microsoft.com/office/powerpoint/2010/main" val="3627430991"/>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1 Line Sub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p:nvPr>
        </p:nvSpPr>
        <p:spPr>
          <a:xfrm>
            <a:off x="458724" y="1076267"/>
            <a:ext cx="11274552" cy="1595309"/>
          </a:xfrm>
        </p:spPr>
        <p:txBody>
          <a:bodyPr>
            <a:spAutoFit/>
          </a:bodyPr>
          <a:lstStyle>
            <a:lvl1pPr algn="l">
              <a:defRPr/>
            </a:lvl1pPr>
            <a:lvl2pPr algn="l">
              <a:defRPr sz="2400"/>
            </a:lvl2pPr>
            <a:lvl3pPr algn="l">
              <a:defRPr sz="1800">
                <a:solidFill>
                  <a:schemeClr val="tx1"/>
                </a:solidFill>
              </a:defRPr>
            </a:lvl3pPr>
            <a:lvl4pPr marL="0" indent="0" algn="l">
              <a:buNone/>
              <a:defRPr sz="1600"/>
            </a:lvl4pPr>
            <a:lvl5pPr marL="0" indent="0" algn="l">
              <a:buNone/>
              <a:defRPr sz="1400">
                <a:solidFill>
                  <a:schemeClr val="bg1">
                    <a:lumMod val="6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B804D29F-FD13-465F-8951-315C9780E48D}"/>
              </a:ext>
            </a:extLst>
          </p:cNvPr>
          <p:cNvSpPr>
            <a:spLocks noGrp="1"/>
          </p:cNvSpPr>
          <p:nvPr>
            <p:ph type="title"/>
          </p:nvPr>
        </p:nvSpPr>
        <p:spPr>
          <a:xfrm>
            <a:off x="457200" y="444889"/>
            <a:ext cx="11277600" cy="615553"/>
          </a:xfrm>
        </p:spPr>
        <p:txBody>
          <a:bodyPr anchor="ctr" anchorCtr="0"/>
          <a:lstStyle>
            <a:lvl1pPr>
              <a:defRPr sz="4000" i="0"/>
            </a:lvl1pPr>
          </a:lstStyle>
          <a:p>
            <a:r>
              <a:rPr lang="en-US"/>
              <a:t>Click to edit Master title style</a:t>
            </a:r>
          </a:p>
        </p:txBody>
      </p:sp>
    </p:spTree>
    <p:extLst>
      <p:ext uri="{BB962C8B-B14F-4D97-AF65-F5344CB8AC3E}">
        <p14:creationId xmlns:p14="http://schemas.microsoft.com/office/powerpoint/2010/main" val="1589412324"/>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2 Line Subhead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44AD4B79-9454-49D2-AC52-CF193552D088}"/>
              </a:ext>
            </a:extLst>
          </p:cNvPr>
          <p:cNvSpPr>
            <a:spLocks noGrp="1"/>
          </p:cNvSpPr>
          <p:nvPr>
            <p:ph type="title" hasCustomPrompt="1"/>
          </p:nvPr>
        </p:nvSpPr>
        <p:spPr/>
        <p:txBody>
          <a:bodyPr/>
          <a:lstStyle>
            <a:lvl1pPr>
              <a:defRPr/>
            </a:lvl1pPr>
          </a:lstStyle>
          <a:p>
            <a:r>
              <a:rPr lang="en-US"/>
              <a:t>Click to edit </a:t>
            </a:r>
            <a:br>
              <a:rPr lang="en-US"/>
            </a:br>
            <a:r>
              <a:rPr lang="en-US"/>
              <a:t>Master title style</a:t>
            </a:r>
          </a:p>
        </p:txBody>
      </p:sp>
      <p:sp>
        <p:nvSpPr>
          <p:cNvPr id="10" name="Content Placeholder 2">
            <a:extLst>
              <a:ext uri="{FF2B5EF4-FFF2-40B4-BE49-F238E27FC236}">
                <a16:creationId xmlns:a16="http://schemas.microsoft.com/office/drawing/2014/main" id="{03CB1A69-F507-4261-80B8-4607BB5DAA8F}"/>
              </a:ext>
            </a:extLst>
          </p:cNvPr>
          <p:cNvSpPr>
            <a:spLocks noGrp="1"/>
          </p:cNvSpPr>
          <p:nvPr>
            <p:ph idx="14"/>
          </p:nvPr>
        </p:nvSpPr>
        <p:spPr>
          <a:xfrm>
            <a:off x="458724" y="1737406"/>
            <a:ext cx="11274552" cy="1595309"/>
          </a:xfrm>
        </p:spPr>
        <p:txBody>
          <a:bodyPr>
            <a:spAutoFit/>
          </a:bodyPr>
          <a:lstStyle>
            <a:lvl1pPr algn="l">
              <a:defRPr/>
            </a:lvl1pPr>
            <a:lvl2pPr algn="l">
              <a:defRPr sz="2400"/>
            </a:lvl2pPr>
            <a:lvl3pPr algn="l">
              <a:defRPr sz="1800">
                <a:solidFill>
                  <a:schemeClr val="tx1"/>
                </a:solidFill>
              </a:defRPr>
            </a:lvl3pPr>
            <a:lvl4pPr marL="0" indent="0" algn="l">
              <a:buNone/>
              <a:defRPr sz="1600"/>
            </a:lvl4pPr>
            <a:lvl5pPr marL="0" indent="0" algn="l">
              <a:buNone/>
              <a:defRPr sz="1400">
                <a:solidFill>
                  <a:schemeClr val="bg1">
                    <a:lumMod val="6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159433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2 Line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p:nvPr>
        </p:nvSpPr>
        <p:spPr/>
        <p:txBody>
          <a:bodyPr l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265C6EEE-2D74-49E2-9EFE-D6C04C314EF8}"/>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Tree>
    <p:extLst>
      <p:ext uri="{BB962C8B-B14F-4D97-AF65-F5344CB8AC3E}">
        <p14:creationId xmlns:p14="http://schemas.microsoft.com/office/powerpoint/2010/main" val="1109692981"/>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2 Line Chart Title 1">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6" name="Text Placeholder 2">
            <a:extLst>
              <a:ext uri="{FF2B5EF4-FFF2-40B4-BE49-F238E27FC236}">
                <a16:creationId xmlns:a16="http://schemas.microsoft.com/office/drawing/2014/main" id="{E1025CB0-1BD3-4800-A9D9-53A31E01899E}"/>
              </a:ext>
            </a:extLst>
          </p:cNvPr>
          <p:cNvSpPr>
            <a:spLocks noGrp="1"/>
          </p:cNvSpPr>
          <p:nvPr>
            <p:ph idx="12" hasCustomPrompt="1"/>
          </p:nvPr>
        </p:nvSpPr>
        <p:spPr>
          <a:xfrm>
            <a:off x="457203" y="2008803"/>
            <a:ext cx="11277592" cy="193899"/>
          </a:xfrm>
          <a:prstGeom prst="rect">
            <a:avLst/>
          </a:prstGeom>
        </p:spPr>
        <p:txBody>
          <a:bodyPr vert="horz" wrap="square" lIns="0" tIns="0" rIns="0" bIns="0" rtlCol="0">
            <a:spAutoFit/>
          </a:bodyPr>
          <a:lstStyle>
            <a:lvl1pPr algn="ctr">
              <a:defRPr/>
            </a:lvl1pPr>
            <a:lvl2pPr algn="l">
              <a:defRPr/>
            </a:lvl2pPr>
            <a:lvl3pPr algn="ctr">
              <a:defRPr/>
            </a:lvl3pPr>
            <a:lvl5pPr marL="475476">
              <a:buClr>
                <a:schemeClr val="bg1">
                  <a:lumMod val="65000"/>
                </a:schemeClr>
              </a:buClr>
              <a:defRPr/>
            </a:lvl5pPr>
          </a:lstStyle>
          <a:p>
            <a:pPr lvl="1"/>
            <a:r>
              <a:rPr lang="en-US"/>
              <a:t>Click to edit Template text styles</a:t>
            </a:r>
          </a:p>
        </p:txBody>
      </p:sp>
    </p:spTree>
    <p:extLst>
      <p:ext uri="{BB962C8B-B14F-4D97-AF65-F5344CB8AC3E}">
        <p14:creationId xmlns:p14="http://schemas.microsoft.com/office/powerpoint/2010/main" val="2106079719"/>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2 Line Chart Title 2">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5" name="Text Placeholder 2">
            <a:extLst>
              <a:ext uri="{FF2B5EF4-FFF2-40B4-BE49-F238E27FC236}">
                <a16:creationId xmlns:a16="http://schemas.microsoft.com/office/drawing/2014/main" id="{5CD18B82-ACDC-4A34-9717-7D698C372263}"/>
              </a:ext>
            </a:extLst>
          </p:cNvPr>
          <p:cNvSpPr>
            <a:spLocks noGrp="1"/>
          </p:cNvSpPr>
          <p:nvPr>
            <p:ph idx="1"/>
          </p:nvPr>
        </p:nvSpPr>
        <p:spPr>
          <a:xfrm>
            <a:off x="457200" y="2559430"/>
            <a:ext cx="11277594" cy="3720492"/>
          </a:xfrm>
          <a:prstGeom prst="rect">
            <a:avLst/>
          </a:prstGeom>
        </p:spPr>
        <p:txBody>
          <a:bodyPr vert="horz" lIns="0" tIns="0" rIns="0" bIns="0" rtlCol="0" anchor="ctr" anchorCtr="0">
            <a:noAutofit/>
          </a:bodyPr>
          <a:lstStyle>
            <a:lvl1pPr algn="ctr">
              <a:defRPr b="0">
                <a:solidFill>
                  <a:schemeClr val="tx1"/>
                </a:solidFill>
              </a:defRPr>
            </a:lvl1pPr>
            <a:lvl5pPr marL="475476">
              <a:buClr>
                <a:schemeClr val="bg1">
                  <a:lumMod val="65000"/>
                </a:schemeClr>
              </a:buClr>
              <a:defRPr/>
            </a:lvl5pPr>
          </a:lstStyle>
          <a:p>
            <a:pPr lvl="0"/>
            <a:r>
              <a:rPr lang="en-US"/>
              <a:t>Click to edit Master text styles</a:t>
            </a:r>
          </a:p>
        </p:txBody>
      </p:sp>
      <p:sp>
        <p:nvSpPr>
          <p:cNvPr id="6" name="Text Placeholder 2">
            <a:extLst>
              <a:ext uri="{FF2B5EF4-FFF2-40B4-BE49-F238E27FC236}">
                <a16:creationId xmlns:a16="http://schemas.microsoft.com/office/drawing/2014/main" id="{E1025CB0-1BD3-4800-A9D9-53A31E01899E}"/>
              </a:ext>
            </a:extLst>
          </p:cNvPr>
          <p:cNvSpPr>
            <a:spLocks noGrp="1"/>
          </p:cNvSpPr>
          <p:nvPr>
            <p:ph idx="12" hasCustomPrompt="1"/>
          </p:nvPr>
        </p:nvSpPr>
        <p:spPr>
          <a:xfrm>
            <a:off x="457203" y="2008803"/>
            <a:ext cx="11277592" cy="193899"/>
          </a:xfrm>
          <a:prstGeom prst="rect">
            <a:avLst/>
          </a:prstGeom>
        </p:spPr>
        <p:txBody>
          <a:bodyPr vert="horz" wrap="square" lIns="0" tIns="0" rIns="0" bIns="0" rtlCol="0">
            <a:spAutoFit/>
          </a:bodyPr>
          <a:lstStyle>
            <a:lvl1pPr algn="ctr">
              <a:defRPr/>
            </a:lvl1pPr>
            <a:lvl2pPr algn="l">
              <a:defRPr/>
            </a:lvl2pPr>
            <a:lvl3pPr algn="ctr">
              <a:defRPr/>
            </a:lvl3pPr>
            <a:lvl5pPr marL="475476">
              <a:buClr>
                <a:schemeClr val="bg1">
                  <a:lumMod val="65000"/>
                </a:schemeClr>
              </a:buClr>
              <a:defRPr/>
            </a:lvl5pPr>
          </a:lstStyle>
          <a:p>
            <a:pPr lvl="1"/>
            <a:r>
              <a:rPr lang="en-US"/>
              <a:t>Click to edit Template text styles</a:t>
            </a:r>
          </a:p>
        </p:txBody>
      </p:sp>
    </p:spTree>
    <p:extLst>
      <p:ext uri="{BB962C8B-B14F-4D97-AF65-F5344CB8AC3E}">
        <p14:creationId xmlns:p14="http://schemas.microsoft.com/office/powerpoint/2010/main" val="2039001181"/>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2 Line Content Left 1">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7" name="Text Placeholder 2">
            <a:extLst>
              <a:ext uri="{FF2B5EF4-FFF2-40B4-BE49-F238E27FC236}">
                <a16:creationId xmlns:a16="http://schemas.microsoft.com/office/drawing/2014/main" id="{6565065E-851A-48FF-92F0-3C413BB209E7}"/>
              </a:ext>
            </a:extLst>
          </p:cNvPr>
          <p:cNvSpPr>
            <a:spLocks noGrp="1"/>
          </p:cNvSpPr>
          <p:nvPr>
            <p:ph idx="1" hasCustomPrompt="1"/>
          </p:nvPr>
        </p:nvSpPr>
        <p:spPr>
          <a:xfrm>
            <a:off x="457200" y="1409442"/>
            <a:ext cx="5486400" cy="4039119"/>
          </a:xfrm>
          <a:prstGeom prst="rect">
            <a:avLst/>
          </a:prstGeom>
        </p:spPr>
        <p:txBody>
          <a:bodyPr vert="horz" lIns="0" tIns="45720" rIns="0" bIns="45720" rtlCol="0" anchor="ctr" anchorCtr="0">
            <a:spAutoFit/>
          </a:bodyPr>
          <a:lstStyle>
            <a:lvl1pPr algn="l">
              <a:lnSpc>
                <a:spcPct val="85000"/>
              </a:lnSpc>
              <a:spcAft>
                <a:spcPts val="800"/>
              </a:spcAft>
              <a:defRPr sz="3333" b="0" i="0" spc="-107" baseline="0">
                <a:solidFill>
                  <a:schemeClr val="bg2"/>
                </a:solidFill>
              </a:defRPr>
            </a:lvl1pPr>
            <a:lvl2pPr algn="l">
              <a:lnSpc>
                <a:spcPct val="85000"/>
              </a:lnSpc>
              <a:spcAft>
                <a:spcPts val="800"/>
              </a:spcAft>
              <a:defRPr sz="4267" b="0" i="0" spc="-133" baseline="0">
                <a:solidFill>
                  <a:schemeClr val="bg2"/>
                </a:solidFill>
              </a:defRPr>
            </a:lvl2pPr>
            <a:lvl3pPr algn="l">
              <a:lnSpc>
                <a:spcPct val="85000"/>
              </a:lnSpc>
              <a:spcAft>
                <a:spcPts val="800"/>
              </a:spcAft>
              <a:defRPr sz="3600" b="0" i="0" spc="-200">
                <a:solidFill>
                  <a:schemeClr val="bg2"/>
                </a:solidFill>
              </a:defRPr>
            </a:lvl3pPr>
            <a:lvl4pPr marL="0" indent="0" algn="l">
              <a:buNone/>
              <a:defRPr sz="1867">
                <a:solidFill>
                  <a:schemeClr val="tx1"/>
                </a:solidFill>
              </a:defRPr>
            </a:lvl4pPr>
            <a:lvl5pPr marL="109728" indent="-109728" algn="l">
              <a:buClr>
                <a:schemeClr val="tx2"/>
              </a:buClr>
              <a:buFont typeface="Arial" panose="020B0604020202020204" pitchFamily="34" charset="0"/>
              <a:buChar char="•"/>
              <a:defRPr>
                <a:solidFill>
                  <a:schemeClr val="tx1"/>
                </a:solidFill>
              </a:defRPr>
            </a:lvl5pPr>
          </a:lstStyle>
          <a:p>
            <a:pPr lvl="0"/>
            <a:r>
              <a:rPr lang="en-US" dirty="0"/>
              <a:t>Click to Edit </a:t>
            </a:r>
            <a:br>
              <a:rPr lang="en-US" dirty="0"/>
            </a:br>
            <a:r>
              <a:rPr lang="en-US" dirty="0"/>
              <a:t>Template Title Style</a:t>
            </a:r>
          </a:p>
          <a:p>
            <a:pPr lvl="1"/>
            <a:r>
              <a:rPr lang="en-US" dirty="0"/>
              <a:t>Second </a:t>
            </a:r>
            <a:br>
              <a:rPr lang="en-US" dirty="0"/>
            </a:br>
            <a:r>
              <a:rPr lang="en-US" dirty="0"/>
              <a:t>Level</a:t>
            </a:r>
          </a:p>
          <a:p>
            <a:pPr lvl="2"/>
            <a:r>
              <a:rPr lang="en-US" dirty="0"/>
              <a:t>Third </a:t>
            </a:r>
            <a:br>
              <a:rPr lang="en-US" dirty="0"/>
            </a:br>
            <a:r>
              <a:rPr lang="en-US" dirty="0"/>
              <a:t>Level</a:t>
            </a:r>
          </a:p>
          <a:p>
            <a:pPr lvl="3"/>
            <a:r>
              <a:rPr lang="en-US" dirty="0"/>
              <a:t>Fourth level</a:t>
            </a:r>
          </a:p>
          <a:p>
            <a:pPr lvl="4"/>
            <a:r>
              <a:rPr lang="en-US" dirty="0"/>
              <a:t>Fifth level</a:t>
            </a:r>
          </a:p>
        </p:txBody>
      </p:sp>
    </p:spTree>
    <p:extLst>
      <p:ext uri="{BB962C8B-B14F-4D97-AF65-F5344CB8AC3E}">
        <p14:creationId xmlns:p14="http://schemas.microsoft.com/office/powerpoint/2010/main" val="110287705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457200" y="457202"/>
            <a:ext cx="4572000" cy="5943598"/>
          </a:xfrm>
          <a:prstGeom prst="rect">
            <a:avLst/>
          </a:prstGeom>
        </p:spPr>
        <p:txBody>
          <a:bodyPr vert="horz" lIns="0" tIns="45720" rIns="0" bIns="45720" rtlCol="0" anchor="ctr" anchorCtr="0">
            <a:noAutofit/>
          </a:bodyPr>
          <a:lstStyle>
            <a:lvl1pPr algn="l">
              <a:lnSpc>
                <a:spcPct val="85000"/>
              </a:lnSpc>
              <a:spcAft>
                <a:spcPts val="800"/>
              </a:spcAft>
              <a:defRPr sz="44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905025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1_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grpSp>
        <p:nvGrpSpPr>
          <p:cNvPr id="7" name="Group 6">
            <a:extLst>
              <a:ext uri="{FF2B5EF4-FFF2-40B4-BE49-F238E27FC236}">
                <a16:creationId xmlns:a16="http://schemas.microsoft.com/office/drawing/2014/main" id="{EF094B4D-3008-4855-8B57-135BA3528DFE}"/>
              </a:ext>
            </a:extLst>
          </p:cNvPr>
          <p:cNvGrpSpPr>
            <a:grpSpLocks noChangeAspect="1"/>
          </p:cNvGrpSpPr>
          <p:nvPr/>
        </p:nvGrpSpPr>
        <p:grpSpPr>
          <a:xfrm>
            <a:off x="3896348" y="6494246"/>
            <a:ext cx="1066177" cy="135154"/>
            <a:chOff x="2931072" y="-829430"/>
            <a:chExt cx="6003607" cy="761048"/>
          </a:xfrm>
        </p:grpSpPr>
        <p:sp>
          <p:nvSpPr>
            <p:cNvPr id="8" name="Freeform: Shape 7">
              <a:extLst>
                <a:ext uri="{FF2B5EF4-FFF2-40B4-BE49-F238E27FC236}">
                  <a16:creationId xmlns:a16="http://schemas.microsoft.com/office/drawing/2014/main" id="{A14CF801-689B-4469-B6ED-4D6BFBB2E292}"/>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9" name="Freeform: Shape 8">
              <a:extLst>
                <a:ext uri="{FF2B5EF4-FFF2-40B4-BE49-F238E27FC236}">
                  <a16:creationId xmlns:a16="http://schemas.microsoft.com/office/drawing/2014/main" id="{00B63F58-8C3F-4B44-B0B7-F6002F92A13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0" name="Freeform: Shape 9">
              <a:extLst>
                <a:ext uri="{FF2B5EF4-FFF2-40B4-BE49-F238E27FC236}">
                  <a16:creationId xmlns:a16="http://schemas.microsoft.com/office/drawing/2014/main" id="{4220D36E-6462-4F5E-89E1-0D34C06509D9}"/>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1" name="Freeform: Shape 10">
              <a:extLst>
                <a:ext uri="{FF2B5EF4-FFF2-40B4-BE49-F238E27FC236}">
                  <a16:creationId xmlns:a16="http://schemas.microsoft.com/office/drawing/2014/main" id="{23B55852-84C1-40A1-83E6-0059A832E047}"/>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2" name="Freeform: Shape 11">
              <a:extLst>
                <a:ext uri="{FF2B5EF4-FFF2-40B4-BE49-F238E27FC236}">
                  <a16:creationId xmlns:a16="http://schemas.microsoft.com/office/drawing/2014/main" id="{D48AD716-F6D3-4707-81D9-29A03D699BF3}"/>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0029FE5F-0978-434C-A78F-96F6FE1643D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F2A0BD45-6573-4422-B47A-62D25E66EC39}"/>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CBC2C676-A0C2-4F24-BA97-6C41A4975CC1}"/>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1B3EBBBB-A89C-4670-B63B-6D35921BC110}"/>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
        <p:nvSpPr>
          <p:cNvPr id="17" name="Slide Number Placeholder 5">
            <a:extLst>
              <a:ext uri="{FF2B5EF4-FFF2-40B4-BE49-F238E27FC236}">
                <a16:creationId xmlns:a16="http://schemas.microsoft.com/office/drawing/2014/main" id="{6A1FDFBB-DB60-4E60-8358-E92BEBA8546A}"/>
              </a:ext>
            </a:extLst>
          </p:cNvPr>
          <p:cNvSpPr txBox="1">
            <a:spLocks/>
          </p:cNvSpPr>
          <p:nvPr/>
        </p:nvSpPr>
        <p:spPr>
          <a:xfrm>
            <a:off x="764126" y="6485443"/>
            <a:ext cx="3053926"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8" name="Rectangle 17">
            <a:extLst>
              <a:ext uri="{FF2B5EF4-FFF2-40B4-BE49-F238E27FC236}">
                <a16:creationId xmlns:a16="http://schemas.microsoft.com/office/drawing/2014/main" id="{915E6837-D10F-473B-AC4F-3D7E824A3357}"/>
              </a:ext>
            </a:extLst>
          </p:cNvPr>
          <p:cNvSpPr/>
          <p:nvPr/>
        </p:nvSpPr>
        <p:spPr>
          <a:xfrm>
            <a:off x="5191125" y="0"/>
            <a:ext cx="7000875"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19" name="Rectangle 18">
            <a:extLst>
              <a:ext uri="{FF2B5EF4-FFF2-40B4-BE49-F238E27FC236}">
                <a16:creationId xmlns:a16="http://schemas.microsoft.com/office/drawing/2014/main" id="{0849EEF3-D014-4609-ABE1-D13B83B7DE47}"/>
              </a:ext>
            </a:extLst>
          </p:cNvPr>
          <p:cNvSpPr/>
          <p:nvPr/>
        </p:nvSpPr>
        <p:spPr>
          <a:xfrm>
            <a:off x="5421745" y="3007445"/>
            <a:ext cx="6541655" cy="36219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20" name="Rectangle 19">
            <a:extLst>
              <a:ext uri="{FF2B5EF4-FFF2-40B4-BE49-F238E27FC236}">
                <a16:creationId xmlns:a16="http://schemas.microsoft.com/office/drawing/2014/main" id="{DBDEAE43-E17D-4B18-BBE7-4508577C59A8}"/>
              </a:ext>
            </a:extLst>
          </p:cNvPr>
          <p:cNvSpPr/>
          <p:nvPr/>
        </p:nvSpPr>
        <p:spPr>
          <a:xfrm>
            <a:off x="5421745" y="228600"/>
            <a:ext cx="6541655" cy="25605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Tree>
    <p:extLst>
      <p:ext uri="{BB962C8B-B14F-4D97-AF65-F5344CB8AC3E}">
        <p14:creationId xmlns:p14="http://schemas.microsoft.com/office/powerpoint/2010/main" val="891015895"/>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Cover Slide 2">
    <p:bg>
      <p:bgPr>
        <a:solidFill>
          <a:srgbClr val="502E91"/>
        </a:solidFill>
        <a:effectLst/>
      </p:bgPr>
    </p:bg>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544CF600-8977-4B99-922B-A470C2CE113D}"/>
              </a:ext>
            </a:extLst>
          </p:cNvPr>
          <p:cNvSpPr>
            <a:spLocks noGrp="1"/>
          </p:cNvSpPr>
          <p:nvPr>
            <p:ph idx="37" hasCustomPrompt="1"/>
          </p:nvPr>
        </p:nvSpPr>
        <p:spPr>
          <a:xfrm>
            <a:off x="463295" y="1856229"/>
            <a:ext cx="5975605" cy="3145541"/>
          </a:xfrm>
          <a:prstGeom prst="rect">
            <a:avLst/>
          </a:prstGeom>
        </p:spPr>
        <p:txBody>
          <a:bodyPr vert="horz" wrap="square" lIns="0" tIns="0" rIns="0" bIns="0" rtlCol="0" anchor="ctr" anchorCtr="0">
            <a:spAutoFit/>
          </a:bodyPr>
          <a:lstStyle>
            <a:lvl1pPr algn="ctr">
              <a:lnSpc>
                <a:spcPct val="85000"/>
              </a:lnSpc>
              <a:spcAft>
                <a:spcPts val="800"/>
              </a:spcAft>
              <a:defRPr sz="3333" b="0" i="0" spc="-107" baseline="0">
                <a:solidFill>
                  <a:schemeClr val="tx1"/>
                </a:solidFill>
              </a:defRPr>
            </a:lvl1pPr>
            <a:lvl2pPr algn="ctr">
              <a:lnSpc>
                <a:spcPct val="85000"/>
              </a:lnSpc>
              <a:spcAft>
                <a:spcPts val="800"/>
              </a:spcAft>
              <a:defRPr sz="4267" b="0" i="0" spc="-133" baseline="0">
                <a:solidFill>
                  <a:schemeClr val="tx1"/>
                </a:solidFill>
              </a:defRPr>
            </a:lvl2pPr>
            <a:lvl3pPr algn="ctr">
              <a:lnSpc>
                <a:spcPct val="85000"/>
              </a:lnSpc>
              <a:spcAft>
                <a:spcPts val="800"/>
              </a:spcAft>
              <a:defRPr sz="3600" b="0" i="0" spc="-200">
                <a:solidFill>
                  <a:schemeClr val="tx1"/>
                </a:solidFill>
              </a:defRPr>
            </a:lvl3pPr>
            <a:lvl4pPr marL="0" indent="0" algn="ctr">
              <a:buNone/>
              <a:defRPr sz="2667" spc="-107" baseline="0">
                <a:solidFill>
                  <a:schemeClr val="tx1"/>
                </a:solidFill>
              </a:defRPr>
            </a:lvl4pPr>
            <a:lvl5pPr marL="3048" indent="0" algn="ctr">
              <a:buClr>
                <a:schemeClr val="tx2"/>
              </a:buClr>
              <a:buFontTx/>
              <a:buNone/>
              <a:defRPr sz="1867" spc="300" baseline="0">
                <a:solidFill>
                  <a:schemeClr val="tx1"/>
                </a:solidFill>
              </a:defRPr>
            </a:lvl5pPr>
          </a:lstStyle>
          <a:p>
            <a:pPr lvl="0"/>
            <a:r>
              <a:rPr lang="en-US" dirty="0"/>
              <a:t>Click to Edit </a:t>
            </a:r>
            <a:br>
              <a:rPr lang="en-US" dirty="0"/>
            </a:br>
            <a:r>
              <a:rPr lang="en-US" dirty="0"/>
              <a:t>Master Title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Picture Placeholder 19">
            <a:extLst>
              <a:ext uri="{FF2B5EF4-FFF2-40B4-BE49-F238E27FC236}">
                <a16:creationId xmlns:a16="http://schemas.microsoft.com/office/drawing/2014/main" id="{469AE500-AC9E-4AD4-A365-360F9927D365}"/>
              </a:ext>
            </a:extLst>
          </p:cNvPr>
          <p:cNvSpPr>
            <a:spLocks noGrp="1"/>
          </p:cNvSpPr>
          <p:nvPr>
            <p:ph type="pic" sz="quarter" idx="14"/>
          </p:nvPr>
        </p:nvSpPr>
        <p:spPr>
          <a:xfrm>
            <a:off x="6895867" y="457295"/>
            <a:ext cx="4838933" cy="6400705"/>
          </a:xfrm>
          <a:custGeom>
            <a:avLst/>
            <a:gdLst>
              <a:gd name="connsiteX0" fmla="*/ 0 w 4666183"/>
              <a:gd name="connsiteY0" fmla="*/ 0 h 6172200"/>
              <a:gd name="connsiteX1" fmla="*/ 3633368 w 4666183"/>
              <a:gd name="connsiteY1" fmla="*/ 0 h 6172200"/>
              <a:gd name="connsiteX2" fmla="*/ 3637483 w 4666183"/>
              <a:gd name="connsiteY2" fmla="*/ 0 h 6172200"/>
              <a:gd name="connsiteX3" fmla="*/ 3635426 w 4666183"/>
              <a:gd name="connsiteY3" fmla="*/ 105 h 6172200"/>
              <a:gd name="connsiteX4" fmla="*/ 3738968 w 4666183"/>
              <a:gd name="connsiteY4" fmla="*/ 5333 h 6172200"/>
              <a:gd name="connsiteX5" fmla="*/ 4660851 w 4666183"/>
              <a:gd name="connsiteY5" fmla="*/ 927216 h 6172200"/>
              <a:gd name="connsiteX6" fmla="*/ 4666079 w 4666183"/>
              <a:gd name="connsiteY6" fmla="*/ 1030757 h 6172200"/>
              <a:gd name="connsiteX7" fmla="*/ 4666183 w 4666183"/>
              <a:gd name="connsiteY7" fmla="*/ 1028700 h 6172200"/>
              <a:gd name="connsiteX8" fmla="*/ 4666183 w 4666183"/>
              <a:gd name="connsiteY8" fmla="*/ 1032815 h 6172200"/>
              <a:gd name="connsiteX9" fmla="*/ 4666183 w 4666183"/>
              <a:gd name="connsiteY9" fmla="*/ 6172200 h 6172200"/>
              <a:gd name="connsiteX10" fmla="*/ 0 w 4666183"/>
              <a:gd name="connsiteY10" fmla="*/ 6172200 h 617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66183" h="6172200">
                <a:moveTo>
                  <a:pt x="0" y="0"/>
                </a:moveTo>
                <a:lnTo>
                  <a:pt x="3633368" y="0"/>
                </a:lnTo>
                <a:lnTo>
                  <a:pt x="3637483" y="0"/>
                </a:lnTo>
                <a:lnTo>
                  <a:pt x="3635426" y="105"/>
                </a:lnTo>
                <a:lnTo>
                  <a:pt x="3738968" y="5333"/>
                </a:lnTo>
                <a:cubicBezTo>
                  <a:pt x="4225051" y="54697"/>
                  <a:pt x="4611487" y="441133"/>
                  <a:pt x="4660851" y="927216"/>
                </a:cubicBezTo>
                <a:lnTo>
                  <a:pt x="4666079" y="1030757"/>
                </a:lnTo>
                <a:lnTo>
                  <a:pt x="4666183" y="1028700"/>
                </a:lnTo>
                <a:lnTo>
                  <a:pt x="4666183" y="1032815"/>
                </a:lnTo>
                <a:lnTo>
                  <a:pt x="4666183" y="6172200"/>
                </a:lnTo>
                <a:lnTo>
                  <a:pt x="0" y="6172200"/>
                </a:lnTo>
                <a:close/>
              </a:path>
            </a:pathLst>
          </a:custGeom>
          <a:solidFill>
            <a:schemeClr val="tx1">
              <a:lumMod val="95000"/>
            </a:schemeClr>
          </a:solidFill>
        </p:spPr>
        <p:txBody>
          <a:bodyPr vert="horz" wrap="square" lIns="0" tIns="0" rIns="0" bIns="0" rtlCol="0" anchor="ctr">
            <a:noAutofit/>
          </a:bodyPr>
          <a:lstStyle>
            <a:lvl1pPr algn="ctr">
              <a:defRPr lang="en-US" sz="1600" b="0" baseline="0" dirty="0">
                <a:solidFill>
                  <a:schemeClr val="bg1"/>
                </a:solidFill>
              </a:defRPr>
            </a:lvl1pPr>
          </a:lstStyle>
          <a:p>
            <a:pPr lvl="0"/>
            <a:r>
              <a:rPr lang="en-US" noProof="0" dirty="0"/>
              <a:t>Click icon to add picture</a:t>
            </a:r>
          </a:p>
        </p:txBody>
      </p:sp>
      <p:sp>
        <p:nvSpPr>
          <p:cNvPr id="48" name="Freeform: Shape 47">
            <a:extLst>
              <a:ext uri="{FF2B5EF4-FFF2-40B4-BE49-F238E27FC236}">
                <a16:creationId xmlns:a16="http://schemas.microsoft.com/office/drawing/2014/main" id="{0FA6559E-A6EE-4F7A-BEF2-4452E56DC828}"/>
              </a:ext>
            </a:extLst>
          </p:cNvPr>
          <p:cNvSpPr/>
          <p:nvPr/>
        </p:nvSpPr>
        <p:spPr>
          <a:xfrm>
            <a:off x="0" y="4447238"/>
            <a:ext cx="1745736" cy="2410763"/>
          </a:xfrm>
          <a:custGeom>
            <a:avLst/>
            <a:gdLst>
              <a:gd name="connsiteX0" fmla="*/ 0 w 1745736"/>
              <a:gd name="connsiteY0" fmla="*/ 0 h 2410763"/>
              <a:gd name="connsiteX1" fmla="*/ 1745736 w 1745736"/>
              <a:gd name="connsiteY1" fmla="*/ 2410763 h 2410763"/>
              <a:gd name="connsiteX2" fmla="*/ 0 w 1745736"/>
              <a:gd name="connsiteY2" fmla="*/ 2410763 h 2410763"/>
            </a:gdLst>
            <a:ahLst/>
            <a:cxnLst>
              <a:cxn ang="0">
                <a:pos x="connsiteX0" y="connsiteY0"/>
              </a:cxn>
              <a:cxn ang="0">
                <a:pos x="connsiteX1" y="connsiteY1"/>
              </a:cxn>
              <a:cxn ang="0">
                <a:pos x="connsiteX2" y="connsiteY2"/>
              </a:cxn>
            </a:cxnLst>
            <a:rect l="l" t="t" r="r" b="b"/>
            <a:pathLst>
              <a:path w="1745736" h="2410763">
                <a:moveTo>
                  <a:pt x="0" y="0"/>
                </a:moveTo>
                <a:lnTo>
                  <a:pt x="1745736" y="2410763"/>
                </a:lnTo>
                <a:lnTo>
                  <a:pt x="0" y="2410763"/>
                </a:lnTo>
                <a:close/>
              </a:path>
            </a:pathLst>
          </a:custGeom>
          <a:solidFill>
            <a:schemeClr val="bg2">
              <a:alpha val="70000"/>
            </a:schemeClr>
          </a:solidFill>
          <a:ln w="9525" cap="flat">
            <a:noFill/>
            <a:prstDash val="solid"/>
            <a:miter/>
          </a:ln>
        </p:spPr>
        <p:txBody>
          <a:bodyPr wrap="square" rtlCol="0" anchor="ctr">
            <a:noAutofit/>
          </a:bodyPr>
          <a:lstStyle/>
          <a:p>
            <a:endParaRPr lang="en-US" dirty="0"/>
          </a:p>
        </p:txBody>
      </p:sp>
      <p:sp>
        <p:nvSpPr>
          <p:cNvPr id="46" name="Freeform: Shape 45">
            <a:extLst>
              <a:ext uri="{FF2B5EF4-FFF2-40B4-BE49-F238E27FC236}">
                <a16:creationId xmlns:a16="http://schemas.microsoft.com/office/drawing/2014/main" id="{38C3A638-067D-4C72-A84C-E9F38B40D89B}"/>
              </a:ext>
            </a:extLst>
          </p:cNvPr>
          <p:cNvSpPr/>
          <p:nvPr/>
        </p:nvSpPr>
        <p:spPr>
          <a:xfrm>
            <a:off x="0" y="1"/>
            <a:ext cx="1743701" cy="2399681"/>
          </a:xfrm>
          <a:custGeom>
            <a:avLst/>
            <a:gdLst>
              <a:gd name="connsiteX0" fmla="*/ 0 w 1743701"/>
              <a:gd name="connsiteY0" fmla="*/ 0 h 2399681"/>
              <a:gd name="connsiteX1" fmla="*/ 1743701 w 1743701"/>
              <a:gd name="connsiteY1" fmla="*/ 0 h 2399681"/>
              <a:gd name="connsiteX2" fmla="*/ 0 w 1743701"/>
              <a:gd name="connsiteY2" fmla="*/ 2399681 h 2399681"/>
            </a:gdLst>
            <a:ahLst/>
            <a:cxnLst>
              <a:cxn ang="0">
                <a:pos x="connsiteX0" y="connsiteY0"/>
              </a:cxn>
              <a:cxn ang="0">
                <a:pos x="connsiteX1" y="connsiteY1"/>
              </a:cxn>
              <a:cxn ang="0">
                <a:pos x="connsiteX2" y="connsiteY2"/>
              </a:cxn>
            </a:cxnLst>
            <a:rect l="l" t="t" r="r" b="b"/>
            <a:pathLst>
              <a:path w="1743701" h="2399681">
                <a:moveTo>
                  <a:pt x="0" y="0"/>
                </a:moveTo>
                <a:lnTo>
                  <a:pt x="1743701" y="0"/>
                </a:lnTo>
                <a:lnTo>
                  <a:pt x="0" y="2399681"/>
                </a:lnTo>
                <a:close/>
              </a:path>
            </a:pathLst>
          </a:custGeom>
          <a:solidFill>
            <a:schemeClr val="bg2">
              <a:alpha val="70000"/>
            </a:schemeClr>
          </a:solidFill>
          <a:ln w="9525" cap="flat">
            <a:noFill/>
            <a:prstDash val="solid"/>
            <a:miter/>
          </a:ln>
        </p:spPr>
        <p:txBody>
          <a:bodyPr wrap="square" rtlCol="0" anchor="ctr">
            <a:noAutofit/>
          </a:bodyPr>
          <a:lstStyle/>
          <a:p>
            <a:endParaRPr lang="en-US" dirty="0"/>
          </a:p>
        </p:txBody>
      </p:sp>
    </p:spTree>
    <p:extLst>
      <p:ext uri="{BB962C8B-B14F-4D97-AF65-F5344CB8AC3E}">
        <p14:creationId xmlns:p14="http://schemas.microsoft.com/office/powerpoint/2010/main" val="1060116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3744">
          <p15:clr>
            <a:srgbClr val="FBAE40"/>
          </p15:clr>
        </p15:guide>
        <p15:guide id="4" pos="144">
          <p15:clr>
            <a:srgbClr val="FBAE40"/>
          </p15:clr>
        </p15:guide>
        <p15:guide id="5" pos="288">
          <p15:clr>
            <a:srgbClr val="FBAE40"/>
          </p15:clr>
        </p15:guide>
        <p15:guide id="8" pos="4344">
          <p15:clr>
            <a:srgbClr val="FBAE40"/>
          </p15:clr>
        </p15:guide>
        <p15:guide id="9" pos="4200">
          <p15:clr>
            <a:srgbClr val="FBAE40"/>
          </p15:clr>
        </p15:guide>
        <p15:guide id="10" pos="4056">
          <p15:clr>
            <a:srgbClr val="FBAE40"/>
          </p15:clr>
        </p15:guide>
        <p15:guide id="11" pos="7536">
          <p15:clr>
            <a:srgbClr val="FBAE40"/>
          </p15:clr>
        </p15:guide>
        <p15:guide id="12" pos="739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2_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grpSp>
        <p:nvGrpSpPr>
          <p:cNvPr id="7" name="Group 6">
            <a:extLst>
              <a:ext uri="{FF2B5EF4-FFF2-40B4-BE49-F238E27FC236}">
                <a16:creationId xmlns:a16="http://schemas.microsoft.com/office/drawing/2014/main" id="{EF094B4D-3008-4855-8B57-135BA3528DFE}"/>
              </a:ext>
            </a:extLst>
          </p:cNvPr>
          <p:cNvGrpSpPr>
            <a:grpSpLocks noChangeAspect="1"/>
          </p:cNvGrpSpPr>
          <p:nvPr/>
        </p:nvGrpSpPr>
        <p:grpSpPr>
          <a:xfrm>
            <a:off x="3896348" y="6490703"/>
            <a:ext cx="1066177" cy="135154"/>
            <a:chOff x="2931072" y="-829430"/>
            <a:chExt cx="6003607" cy="761048"/>
          </a:xfrm>
        </p:grpSpPr>
        <p:sp>
          <p:nvSpPr>
            <p:cNvPr id="8" name="Freeform: Shape 7">
              <a:extLst>
                <a:ext uri="{FF2B5EF4-FFF2-40B4-BE49-F238E27FC236}">
                  <a16:creationId xmlns:a16="http://schemas.microsoft.com/office/drawing/2014/main" id="{A14CF801-689B-4469-B6ED-4D6BFBB2E292}"/>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9" name="Freeform: Shape 8">
              <a:extLst>
                <a:ext uri="{FF2B5EF4-FFF2-40B4-BE49-F238E27FC236}">
                  <a16:creationId xmlns:a16="http://schemas.microsoft.com/office/drawing/2014/main" id="{00B63F58-8C3F-4B44-B0B7-F6002F92A13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0" name="Freeform: Shape 9">
              <a:extLst>
                <a:ext uri="{FF2B5EF4-FFF2-40B4-BE49-F238E27FC236}">
                  <a16:creationId xmlns:a16="http://schemas.microsoft.com/office/drawing/2014/main" id="{4220D36E-6462-4F5E-89E1-0D34C06509D9}"/>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1" name="Freeform: Shape 10">
              <a:extLst>
                <a:ext uri="{FF2B5EF4-FFF2-40B4-BE49-F238E27FC236}">
                  <a16:creationId xmlns:a16="http://schemas.microsoft.com/office/drawing/2014/main" id="{23B55852-84C1-40A1-83E6-0059A832E047}"/>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2" name="Freeform: Shape 11">
              <a:extLst>
                <a:ext uri="{FF2B5EF4-FFF2-40B4-BE49-F238E27FC236}">
                  <a16:creationId xmlns:a16="http://schemas.microsoft.com/office/drawing/2014/main" id="{D48AD716-F6D3-4707-81D9-29A03D699BF3}"/>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0029FE5F-0978-434C-A78F-96F6FE1643D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F2A0BD45-6573-4422-B47A-62D25E66EC39}"/>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CBC2C676-A0C2-4F24-BA97-6C41A4975CC1}"/>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1B3EBBBB-A89C-4670-B63B-6D35921BC110}"/>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
        <p:nvSpPr>
          <p:cNvPr id="17" name="Slide Number Placeholder 5">
            <a:extLst>
              <a:ext uri="{FF2B5EF4-FFF2-40B4-BE49-F238E27FC236}">
                <a16:creationId xmlns:a16="http://schemas.microsoft.com/office/drawing/2014/main" id="{6A1FDFBB-DB60-4E60-8358-E92BEBA8546A}"/>
              </a:ext>
            </a:extLst>
          </p:cNvPr>
          <p:cNvSpPr txBox="1">
            <a:spLocks/>
          </p:cNvSpPr>
          <p:nvPr/>
        </p:nvSpPr>
        <p:spPr>
          <a:xfrm>
            <a:off x="759333" y="6485690"/>
            <a:ext cx="2904608"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8" name="Rectangle 17">
            <a:extLst>
              <a:ext uri="{FF2B5EF4-FFF2-40B4-BE49-F238E27FC236}">
                <a16:creationId xmlns:a16="http://schemas.microsoft.com/office/drawing/2014/main" id="{915E6837-D10F-473B-AC4F-3D7E824A3357}"/>
              </a:ext>
            </a:extLst>
          </p:cNvPr>
          <p:cNvSpPr/>
          <p:nvPr/>
        </p:nvSpPr>
        <p:spPr>
          <a:xfrm>
            <a:off x="5191125" y="0"/>
            <a:ext cx="7000875"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21" name="Rectangle 20">
            <a:extLst>
              <a:ext uri="{FF2B5EF4-FFF2-40B4-BE49-F238E27FC236}">
                <a16:creationId xmlns:a16="http://schemas.microsoft.com/office/drawing/2014/main" id="{B8C5E0FD-165D-4608-9C2F-DC95199C7675}"/>
              </a:ext>
            </a:extLst>
          </p:cNvPr>
          <p:cNvSpPr/>
          <p:nvPr/>
        </p:nvSpPr>
        <p:spPr>
          <a:xfrm>
            <a:off x="5421745" y="228599"/>
            <a:ext cx="6541655" cy="64156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Tree>
    <p:extLst>
      <p:ext uri="{BB962C8B-B14F-4D97-AF65-F5344CB8AC3E}">
        <p14:creationId xmlns:p14="http://schemas.microsoft.com/office/powerpoint/2010/main" val="4191031016"/>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2 Line Content Right 1">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7" name="Text Placeholder 2">
            <a:extLst>
              <a:ext uri="{FF2B5EF4-FFF2-40B4-BE49-F238E27FC236}">
                <a16:creationId xmlns:a16="http://schemas.microsoft.com/office/drawing/2014/main" id="{6565065E-851A-48FF-92F0-3C413BB209E7}"/>
              </a:ext>
            </a:extLst>
          </p:cNvPr>
          <p:cNvSpPr>
            <a:spLocks noGrp="1"/>
          </p:cNvSpPr>
          <p:nvPr>
            <p:ph idx="1" hasCustomPrompt="1"/>
          </p:nvPr>
        </p:nvSpPr>
        <p:spPr>
          <a:xfrm>
            <a:off x="6248400" y="1182778"/>
            <a:ext cx="5486400" cy="4492448"/>
          </a:xfrm>
          <a:prstGeom prst="rect">
            <a:avLst/>
          </a:prstGeom>
        </p:spPr>
        <p:txBody>
          <a:bodyPr vert="horz" lIns="0" tIns="45720" rIns="0" bIns="45720" rtlCol="0" anchor="ctr" anchorCtr="0">
            <a:spAutoFit/>
          </a:bodyPr>
          <a:lstStyle>
            <a:lvl1pPr algn="l">
              <a:lnSpc>
                <a:spcPct val="85000"/>
              </a:lnSpc>
              <a:spcAft>
                <a:spcPts val="800"/>
              </a:spcAft>
              <a:defRPr sz="3333" b="0" i="0" spc="-107" baseline="0">
                <a:solidFill>
                  <a:schemeClr val="bg2"/>
                </a:solidFill>
              </a:defRPr>
            </a:lvl1pPr>
            <a:lvl2pPr algn="l">
              <a:lnSpc>
                <a:spcPct val="85000"/>
              </a:lnSpc>
              <a:spcAft>
                <a:spcPts val="800"/>
              </a:spcAft>
              <a:defRPr sz="4267" b="0" i="0" spc="-133" baseline="0">
                <a:solidFill>
                  <a:schemeClr val="bg2"/>
                </a:solidFill>
              </a:defRPr>
            </a:lvl2pPr>
            <a:lvl3pPr algn="l">
              <a:lnSpc>
                <a:spcPct val="85000"/>
              </a:lnSpc>
              <a:spcAft>
                <a:spcPts val="800"/>
              </a:spcAft>
              <a:defRPr sz="5333" b="0" i="0" spc="-200">
                <a:solidFill>
                  <a:schemeClr val="bg2"/>
                </a:solidFill>
              </a:defRPr>
            </a:lvl3pPr>
            <a:lvl4pPr marL="0" indent="0" algn="l">
              <a:buNone/>
              <a:defRPr sz="1867">
                <a:solidFill>
                  <a:schemeClr val="tx1"/>
                </a:solidFill>
              </a:defRPr>
            </a:lvl4pPr>
            <a:lvl5pPr marL="109728" indent="-109728" algn="l">
              <a:buClr>
                <a:schemeClr val="tx2"/>
              </a:buClr>
              <a:buFont typeface="Arial" panose="020B0604020202020204" pitchFamily="34" charset="0"/>
              <a:buChar char="•"/>
              <a:defRPr>
                <a:solidFill>
                  <a:schemeClr val="tx1"/>
                </a:solidFill>
              </a:defRPr>
            </a:lvl5pPr>
          </a:lstStyle>
          <a:p>
            <a:pPr lvl="0"/>
            <a:r>
              <a:rPr lang="en-US" dirty="0"/>
              <a:t>Click to Edit </a:t>
            </a:r>
            <a:br>
              <a:rPr lang="en-US" dirty="0"/>
            </a:br>
            <a:r>
              <a:rPr lang="en-US" dirty="0"/>
              <a:t>Template Title Style</a:t>
            </a:r>
          </a:p>
          <a:p>
            <a:pPr lvl="1"/>
            <a:r>
              <a:rPr lang="en-US" dirty="0"/>
              <a:t>Second </a:t>
            </a:r>
            <a:br>
              <a:rPr lang="en-US" dirty="0"/>
            </a:br>
            <a:r>
              <a:rPr lang="en-US" dirty="0"/>
              <a:t>Level</a:t>
            </a:r>
          </a:p>
          <a:p>
            <a:pPr lvl="2"/>
            <a:r>
              <a:rPr lang="en-US" dirty="0"/>
              <a:t>Third </a:t>
            </a:r>
            <a:br>
              <a:rPr lang="en-US" dirty="0"/>
            </a:br>
            <a:r>
              <a:rPr lang="en-US" dirty="0"/>
              <a:t>Level</a:t>
            </a:r>
          </a:p>
          <a:p>
            <a:pPr lvl="3"/>
            <a:r>
              <a:rPr lang="en-US" dirty="0"/>
              <a:t>Fourth level</a:t>
            </a:r>
          </a:p>
          <a:p>
            <a:pPr lvl="4"/>
            <a:r>
              <a:rPr lang="en-US" dirty="0"/>
              <a:t>Fifth level</a:t>
            </a:r>
          </a:p>
        </p:txBody>
      </p:sp>
    </p:spTree>
    <p:extLst>
      <p:ext uri="{BB962C8B-B14F-4D97-AF65-F5344CB8AC3E}">
        <p14:creationId xmlns:p14="http://schemas.microsoft.com/office/powerpoint/2010/main" val="3398470263"/>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2 Line Content Righ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7467600" y="457202"/>
            <a:ext cx="4267200" cy="5943598"/>
          </a:xfrm>
          <a:prstGeom prst="rect">
            <a:avLst/>
          </a:prstGeom>
        </p:spPr>
        <p:txBody>
          <a:bodyPr vert="horz" lIns="0" tIns="45720" rIns="0" bIns="45720" rtlCol="0" anchor="ctr" anchorCtr="0">
            <a:noAutofit/>
          </a:bodyPr>
          <a:lstStyle>
            <a:lvl1pPr algn="l">
              <a:lnSpc>
                <a:spcPct val="85000"/>
              </a:lnSpc>
              <a:spcAft>
                <a:spcPts val="800"/>
              </a:spcAft>
              <a:defRPr sz="40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03533783"/>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1_Stacked Bar Graphs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A92291D-DF8C-4B66-87E1-1D98D33A3DB0}"/>
              </a:ext>
            </a:extLst>
          </p:cNvPr>
          <p:cNvSpPr/>
          <p:nvPr/>
        </p:nvSpPr>
        <p:spPr>
          <a:xfrm>
            <a:off x="0" y="0"/>
            <a:ext cx="6858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9" name="Rectangle 8">
            <a:extLst>
              <a:ext uri="{FF2B5EF4-FFF2-40B4-BE49-F238E27FC236}">
                <a16:creationId xmlns:a16="http://schemas.microsoft.com/office/drawing/2014/main" id="{31167BBE-C2B3-4B6F-B2B6-1B72C19310F1}"/>
              </a:ext>
            </a:extLst>
          </p:cNvPr>
          <p:cNvSpPr/>
          <p:nvPr/>
        </p:nvSpPr>
        <p:spPr>
          <a:xfrm>
            <a:off x="228600" y="3557017"/>
            <a:ext cx="6400800" cy="3072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11" name="Rectangle 10">
            <a:extLst>
              <a:ext uri="{FF2B5EF4-FFF2-40B4-BE49-F238E27FC236}">
                <a16:creationId xmlns:a16="http://schemas.microsoft.com/office/drawing/2014/main" id="{E3C79DDE-7FE1-4C75-8EFC-AC748CCB3BAD}"/>
              </a:ext>
            </a:extLst>
          </p:cNvPr>
          <p:cNvSpPr/>
          <p:nvPr/>
        </p:nvSpPr>
        <p:spPr>
          <a:xfrm>
            <a:off x="228600" y="242317"/>
            <a:ext cx="6400800" cy="3072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a:xfrm>
            <a:off x="7010401" y="6515100"/>
            <a:ext cx="296359" cy="228600"/>
          </a:xfrm>
        </p:spPr>
        <p:txBody>
          <a:bodyPr/>
          <a:lstStyle/>
          <a:p>
            <a:fld id="{D4741E74-AF81-4148-9E14-11BBE01D944F}" type="slidenum">
              <a:rPr lang="en-US" smtClean="0"/>
              <a:t>‹#›</a:t>
            </a:fld>
            <a:endParaRPr lang="en-US" dirty="0"/>
          </a:p>
        </p:txBody>
      </p:sp>
      <p:sp>
        <p:nvSpPr>
          <p:cNvPr id="10" name="Slide Number Placeholder 5">
            <a:extLst>
              <a:ext uri="{FF2B5EF4-FFF2-40B4-BE49-F238E27FC236}">
                <a16:creationId xmlns:a16="http://schemas.microsoft.com/office/drawing/2014/main" id="{5B33E42E-05C5-437E-B1FD-9C2D96B2CDCC}"/>
              </a:ext>
            </a:extLst>
          </p:cNvPr>
          <p:cNvSpPr txBox="1">
            <a:spLocks/>
          </p:cNvSpPr>
          <p:nvPr/>
        </p:nvSpPr>
        <p:spPr>
          <a:xfrm>
            <a:off x="7322342" y="6515100"/>
            <a:ext cx="2929097"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Tree>
    <p:extLst>
      <p:ext uri="{BB962C8B-B14F-4D97-AF65-F5344CB8AC3E}">
        <p14:creationId xmlns:p14="http://schemas.microsoft.com/office/powerpoint/2010/main" val="3919051959"/>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2 Line Content Left Colo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89E9299-EC2D-47FD-ADDA-BC0C48628F18}"/>
              </a:ext>
            </a:extLst>
          </p:cNvPr>
          <p:cNvSpPr/>
          <p:nvPr/>
        </p:nvSpPr>
        <p:spPr>
          <a:xfrm>
            <a:off x="0" y="-6096"/>
            <a:ext cx="4572000" cy="68640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lvl="0" algn="ctr"/>
            <a:endParaRPr lang="en-US" sz="2400" dirty="0"/>
          </a:p>
        </p:txBody>
      </p:sp>
      <p:sp>
        <p:nvSpPr>
          <p:cNvPr id="8" name="Text Placeholder 2">
            <a:extLst>
              <a:ext uri="{FF2B5EF4-FFF2-40B4-BE49-F238E27FC236}">
                <a16:creationId xmlns:a16="http://schemas.microsoft.com/office/drawing/2014/main" id="{EE201459-D08B-4B58-8EBE-983F10EC535F}"/>
              </a:ext>
            </a:extLst>
          </p:cNvPr>
          <p:cNvSpPr>
            <a:spLocks noGrp="1"/>
          </p:cNvSpPr>
          <p:nvPr>
            <p:ph idx="14" hasCustomPrompt="1"/>
          </p:nvPr>
        </p:nvSpPr>
        <p:spPr>
          <a:xfrm>
            <a:off x="457201" y="457200"/>
            <a:ext cx="3658508" cy="5943602"/>
          </a:xfrm>
          <a:prstGeom prst="rect">
            <a:avLst/>
          </a:prstGeom>
        </p:spPr>
        <p:txBody>
          <a:bodyPr vert="horz" lIns="0" tIns="0" rIns="0" bIns="0" rtlCol="0" anchor="ctr" anchorCtr="0">
            <a:noAutofit/>
          </a:bodyPr>
          <a:lstStyle>
            <a:lvl1pPr algn="l">
              <a:lnSpc>
                <a:spcPct val="85000"/>
              </a:lnSpc>
              <a:spcAft>
                <a:spcPts val="800"/>
              </a:spcAft>
              <a:defRPr sz="3333" b="0" i="0" spc="-107" baseline="0">
                <a:solidFill>
                  <a:schemeClr val="bg1"/>
                </a:solidFill>
              </a:defRPr>
            </a:lvl1pPr>
            <a:lvl2pPr algn="l">
              <a:defRPr sz="1800" b="1">
                <a:solidFill>
                  <a:schemeClr val="bg1"/>
                </a:solidFill>
              </a:defRPr>
            </a:lvl2pPr>
            <a:lvl3pPr algn="l">
              <a:defRPr sz="1400">
                <a:solidFill>
                  <a:schemeClr val="bg1"/>
                </a:solidFill>
              </a:defRPr>
            </a:lvl3pPr>
            <a:lvl4pPr algn="l">
              <a:buClr>
                <a:schemeClr val="bg1"/>
              </a:buClr>
              <a:defRPr>
                <a:solidFill>
                  <a:schemeClr val="bg1"/>
                </a:solidFill>
              </a:defRPr>
            </a:lvl4pPr>
            <a:lvl5pPr marL="475476" algn="l">
              <a:buClr>
                <a:schemeClr val="bg1">
                  <a:lumMod val="65000"/>
                </a:schemeClr>
              </a:buClr>
              <a:defRPr>
                <a:solidFill>
                  <a:schemeClr val="bg1"/>
                </a:solidFill>
              </a:defRPr>
            </a:lvl5pPr>
          </a:lstStyle>
          <a:p>
            <a:pPr lvl="0"/>
            <a:r>
              <a:rPr lang="en-US" dirty="0"/>
              <a:t>Click to edit </a:t>
            </a:r>
            <a:br>
              <a:rPr lang="en-US" dirty="0"/>
            </a:br>
            <a:r>
              <a:rPr lang="en-US" dirty="0"/>
              <a:t>Template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lvl1pPr>
              <a:defRPr>
                <a:solidFill>
                  <a:schemeClr val="bg1"/>
                </a:solidFill>
              </a:defRPr>
            </a:lvl1pPr>
          </a:lstStyle>
          <a:p>
            <a:fld id="{D4741E74-AF81-4148-9E14-11BBE01D944F}" type="slidenum">
              <a:rPr lang="en-US" smtClean="0"/>
              <a:pPr/>
              <a:t>‹#›</a:t>
            </a:fld>
            <a:endParaRPr lang="en-US" dirty="0"/>
          </a:p>
        </p:txBody>
      </p:sp>
      <p:sp>
        <p:nvSpPr>
          <p:cNvPr id="10" name="Slide Number Placeholder 5">
            <a:extLst>
              <a:ext uri="{FF2B5EF4-FFF2-40B4-BE49-F238E27FC236}">
                <a16:creationId xmlns:a16="http://schemas.microsoft.com/office/drawing/2014/main" id="{91FBE0F4-9FA7-47AA-851D-D5500410F0E8}"/>
              </a:ext>
            </a:extLst>
          </p:cNvPr>
          <p:cNvSpPr txBox="1">
            <a:spLocks/>
          </p:cNvSpPr>
          <p:nvPr/>
        </p:nvSpPr>
        <p:spPr>
          <a:xfrm>
            <a:off x="774173" y="6470878"/>
            <a:ext cx="3341536"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spTree>
    <p:extLst>
      <p:ext uri="{BB962C8B-B14F-4D97-AF65-F5344CB8AC3E}">
        <p14:creationId xmlns:p14="http://schemas.microsoft.com/office/powerpoint/2010/main" val="1003102308"/>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guide id="8" pos="2592">
          <p15:clr>
            <a:srgbClr val="FBAE40"/>
          </p15:clr>
        </p15:guide>
        <p15:guide id="9" pos="2736">
          <p15:clr>
            <a:srgbClr val="FBAE40"/>
          </p15:clr>
        </p15:guide>
        <p15:guide id="10" pos="2880">
          <p15:clr>
            <a:srgbClr val="FBAE40"/>
          </p15:clr>
        </p15:guide>
        <p15:guide id="11" pos="3024">
          <p15:clr>
            <a:srgbClr val="FBAE40"/>
          </p15:clr>
        </p15:guide>
        <p15:guide id="12" pos="3168">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eft Med Half Image">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60A530C3-8F59-4E0F-A812-B3CCEF38F120}"/>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10765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Tree>
    <p:extLst>
      <p:ext uri="{BB962C8B-B14F-4D97-AF65-F5344CB8AC3E}">
        <p14:creationId xmlns:p14="http://schemas.microsoft.com/office/powerpoint/2010/main" val="2029181110"/>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Left Med Half Image Tit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2807292"/>
            <a:ext cx="6096000" cy="1243417"/>
          </a:xfrm>
        </p:spPr>
        <p:txBody>
          <a:bodyPr/>
          <a:lstStyle>
            <a:lvl1pPr algn="l">
              <a:defRPr/>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3514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1" name="Picture Placeholder 10">
            <a:extLst>
              <a:ext uri="{FF2B5EF4-FFF2-40B4-BE49-F238E27FC236}">
                <a16:creationId xmlns:a16="http://schemas.microsoft.com/office/drawing/2014/main" id="{85C8209D-33E6-4861-B580-B682A9C48022}"/>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1264224989"/>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Left Med Half Image Tit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457200"/>
            <a:ext cx="6096000" cy="1089529"/>
          </a:xfrm>
        </p:spPr>
        <p:txBody>
          <a:bodyPr/>
          <a:lstStyle>
            <a:lvl1pPr algn="l">
              <a:defRPr/>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1482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0" name="Picture Placeholder 9">
            <a:extLst>
              <a:ext uri="{FF2B5EF4-FFF2-40B4-BE49-F238E27FC236}">
                <a16:creationId xmlns:a16="http://schemas.microsoft.com/office/drawing/2014/main" id="{00601FC2-84EF-406D-97F1-10B0DEB20B1D}"/>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2493643426"/>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Left Med Half Image Title Content">
    <p:spTree>
      <p:nvGrpSpPr>
        <p:cNvPr id="1" name=""/>
        <p:cNvGrpSpPr/>
        <p:nvPr/>
      </p:nvGrpSpPr>
      <p:grpSpPr>
        <a:xfrm>
          <a:off x="0" y="0"/>
          <a:ext cx="0" cy="0"/>
          <a:chOff x="0" y="0"/>
          <a:chExt cx="0" cy="0"/>
        </a:xfrm>
      </p:grpSpPr>
      <p:sp>
        <p:nvSpPr>
          <p:cNvPr id="109" name="Text Placeholder 2">
            <a:extLst>
              <a:ext uri="{FF2B5EF4-FFF2-40B4-BE49-F238E27FC236}">
                <a16:creationId xmlns:a16="http://schemas.microsoft.com/office/drawing/2014/main" id="{75D685BD-A577-EA48-AB79-78E89A76F6AF}"/>
              </a:ext>
            </a:extLst>
          </p:cNvPr>
          <p:cNvSpPr>
            <a:spLocks noGrp="1"/>
          </p:cNvSpPr>
          <p:nvPr>
            <p:ph idx="1" hasCustomPrompt="1"/>
          </p:nvPr>
        </p:nvSpPr>
        <p:spPr>
          <a:xfrm>
            <a:off x="5638800" y="2008803"/>
            <a:ext cx="6095998" cy="4271119"/>
          </a:xfrm>
          <a:prstGeom prst="rect">
            <a:avLst/>
          </a:prstGeom>
        </p:spPr>
        <p:txBody>
          <a:bodyPr vert="horz" lIns="0" tIns="0" rIns="0" bIns="0" rtlCol="0">
            <a:noAutofit/>
          </a:bodyPr>
          <a:lstStyle>
            <a:lvl1pPr algn="l">
              <a:defRPr/>
            </a:lvl1pPr>
            <a:lvl2pPr algn="l">
              <a:defRPr/>
            </a:lvl2pPr>
            <a:lvl3pPr algn="l">
              <a:defRPr/>
            </a:lvl3pPr>
            <a:lvl4pPr algn="l">
              <a:defRPr/>
            </a:lvl4pPr>
            <a:lvl5pPr marL="475476" algn="l">
              <a:buClr>
                <a:schemeClr val="bg1">
                  <a:lumMod val="65000"/>
                </a:schemeClr>
              </a:buClr>
              <a:defRPr/>
            </a:lvl5pPr>
          </a:lstStyle>
          <a:p>
            <a:pPr lvl="0"/>
            <a:r>
              <a:rPr lang="en-US"/>
              <a:t>Click to edit Template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432578"/>
            <a:ext cx="6096000" cy="1138773"/>
          </a:xfrm>
        </p:spPr>
        <p:txBody>
          <a:bodyPr/>
          <a:lstStyle>
            <a:lvl1pPr algn="l">
              <a:defRPr sz="4000" i="0"/>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3006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0" name="Picture Placeholder 9">
            <a:extLst>
              <a:ext uri="{FF2B5EF4-FFF2-40B4-BE49-F238E27FC236}">
                <a16:creationId xmlns:a16="http://schemas.microsoft.com/office/drawing/2014/main" id="{EDF93B50-360D-48AF-8A98-5D163AC8A718}"/>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2219269212"/>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Left Title Image 3">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457200" y="457202"/>
            <a:ext cx="5029200" cy="5943598"/>
          </a:xfrm>
          <a:prstGeom prst="rect">
            <a:avLst/>
          </a:prstGeom>
        </p:spPr>
        <p:txBody>
          <a:bodyPr vert="horz" lIns="0" tIns="45720" rIns="0" bIns="45720" rtlCol="0" anchor="ctr" anchorCtr="0">
            <a:noAutofit/>
          </a:bodyPr>
          <a:lstStyle>
            <a:lvl1pPr algn="l">
              <a:lnSpc>
                <a:spcPct val="85000"/>
              </a:lnSpc>
              <a:spcAft>
                <a:spcPts val="800"/>
              </a:spcAft>
              <a:defRPr sz="40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
        <p:nvSpPr>
          <p:cNvPr id="16" name="Picture Placeholder 15">
            <a:extLst>
              <a:ext uri="{FF2B5EF4-FFF2-40B4-BE49-F238E27FC236}">
                <a16:creationId xmlns:a16="http://schemas.microsoft.com/office/drawing/2014/main" id="{7AC2E674-34E8-4122-8105-B32A44965828}"/>
              </a:ext>
            </a:extLst>
          </p:cNvPr>
          <p:cNvSpPr>
            <a:spLocks noGrp="1" noChangeAspect="1"/>
          </p:cNvSpPr>
          <p:nvPr>
            <p:ph type="pic" sz="quarter" idx="14"/>
          </p:nvPr>
        </p:nvSpPr>
        <p:spPr>
          <a:xfrm>
            <a:off x="6089989" y="609599"/>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sp>
        <p:nvSpPr>
          <p:cNvPr id="17" name="Picture Placeholder 16">
            <a:extLst>
              <a:ext uri="{FF2B5EF4-FFF2-40B4-BE49-F238E27FC236}">
                <a16:creationId xmlns:a16="http://schemas.microsoft.com/office/drawing/2014/main" id="{E5C505DF-DD76-48EC-9FD1-17DE2065C22F}"/>
              </a:ext>
            </a:extLst>
          </p:cNvPr>
          <p:cNvSpPr>
            <a:spLocks noGrp="1" noChangeAspect="1"/>
          </p:cNvSpPr>
          <p:nvPr>
            <p:ph type="pic" sz="quarter" idx="15"/>
          </p:nvPr>
        </p:nvSpPr>
        <p:spPr>
          <a:xfrm>
            <a:off x="6089989" y="2614718"/>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sp>
        <p:nvSpPr>
          <p:cNvPr id="18" name="Picture Placeholder 17">
            <a:extLst>
              <a:ext uri="{FF2B5EF4-FFF2-40B4-BE49-F238E27FC236}">
                <a16:creationId xmlns:a16="http://schemas.microsoft.com/office/drawing/2014/main" id="{1EB4504F-C3A4-46CD-91DE-4134B4DD20D5}"/>
              </a:ext>
            </a:extLst>
          </p:cNvPr>
          <p:cNvSpPr>
            <a:spLocks noGrp="1" noChangeAspect="1"/>
          </p:cNvSpPr>
          <p:nvPr>
            <p:ph type="pic" sz="quarter" idx="16"/>
          </p:nvPr>
        </p:nvSpPr>
        <p:spPr>
          <a:xfrm>
            <a:off x="6089989" y="4617730"/>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cxnSp>
        <p:nvCxnSpPr>
          <p:cNvPr id="10" name="Straight Connector 9">
            <a:extLst>
              <a:ext uri="{FF2B5EF4-FFF2-40B4-BE49-F238E27FC236}">
                <a16:creationId xmlns:a16="http://schemas.microsoft.com/office/drawing/2014/main" id="{979C33CC-BE94-4A93-987C-93CDDA16171A}"/>
              </a:ext>
            </a:extLst>
          </p:cNvPr>
          <p:cNvCxnSpPr>
            <a:cxnSpLocks/>
          </p:cNvCxnSpPr>
          <p:nvPr/>
        </p:nvCxnSpPr>
        <p:spPr>
          <a:xfrm>
            <a:off x="6089990" y="4433556"/>
            <a:ext cx="5486061" cy="0"/>
          </a:xfrm>
          <a:prstGeom prst="line">
            <a:avLst/>
          </a:prstGeom>
          <a:ln w="9525" cap="sq"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E45BC642-A0E8-4526-AA7D-DB07A9AD1986}"/>
              </a:ext>
            </a:extLst>
          </p:cNvPr>
          <p:cNvCxnSpPr>
            <a:cxnSpLocks/>
          </p:cNvCxnSpPr>
          <p:nvPr/>
        </p:nvCxnSpPr>
        <p:spPr>
          <a:xfrm>
            <a:off x="6089990" y="2430545"/>
            <a:ext cx="5486061" cy="0"/>
          </a:xfrm>
          <a:prstGeom prst="line">
            <a:avLst/>
          </a:prstGeom>
          <a:ln w="9525" cap="sq"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41047699"/>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Cover Slide 5">
    <p:bg>
      <p:bgRef idx="1001">
        <a:schemeClr val="bg1"/>
      </p:bgRef>
    </p:bg>
    <p:spTree>
      <p:nvGrpSpPr>
        <p:cNvPr id="1" name=""/>
        <p:cNvGrpSpPr/>
        <p:nvPr/>
      </p:nvGrpSpPr>
      <p:grpSpPr>
        <a:xfrm>
          <a:off x="0" y="0"/>
          <a:ext cx="0" cy="0"/>
          <a:chOff x="0" y="0"/>
          <a:chExt cx="0" cy="0"/>
        </a:xfrm>
      </p:grpSpPr>
      <p:sp>
        <p:nvSpPr>
          <p:cNvPr id="68" name="Picture Placeholder 2">
            <a:extLst>
              <a:ext uri="{FF2B5EF4-FFF2-40B4-BE49-F238E27FC236}">
                <a16:creationId xmlns:a16="http://schemas.microsoft.com/office/drawing/2014/main" id="{B3893579-91D2-254C-B20E-8F23C13B839D}"/>
              </a:ext>
            </a:extLst>
          </p:cNvPr>
          <p:cNvSpPr>
            <a:spLocks noGrp="1"/>
          </p:cNvSpPr>
          <p:nvPr>
            <p:ph type="pic" sz="quarter" idx="31"/>
          </p:nvPr>
        </p:nvSpPr>
        <p:spPr>
          <a:xfrm>
            <a:off x="-1" y="0"/>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69" name="Picture Placeholder 2">
            <a:extLst>
              <a:ext uri="{FF2B5EF4-FFF2-40B4-BE49-F238E27FC236}">
                <a16:creationId xmlns:a16="http://schemas.microsoft.com/office/drawing/2014/main" id="{68DFFF5C-C576-FB47-A6E6-DF31C36642BD}"/>
              </a:ext>
            </a:extLst>
          </p:cNvPr>
          <p:cNvSpPr>
            <a:spLocks noGrp="1"/>
          </p:cNvSpPr>
          <p:nvPr>
            <p:ph type="pic" sz="quarter" idx="32"/>
          </p:nvPr>
        </p:nvSpPr>
        <p:spPr>
          <a:xfrm>
            <a:off x="-1" y="4584192"/>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0" name="Picture Placeholder 2">
            <a:extLst>
              <a:ext uri="{FF2B5EF4-FFF2-40B4-BE49-F238E27FC236}">
                <a16:creationId xmlns:a16="http://schemas.microsoft.com/office/drawing/2014/main" id="{0674A712-B576-2641-B3F5-C5D67F02618C}"/>
              </a:ext>
            </a:extLst>
          </p:cNvPr>
          <p:cNvSpPr>
            <a:spLocks noGrp="1"/>
          </p:cNvSpPr>
          <p:nvPr>
            <p:ph type="pic" sz="quarter" idx="33"/>
          </p:nvPr>
        </p:nvSpPr>
        <p:spPr>
          <a:xfrm>
            <a:off x="-1" y="2273808"/>
            <a:ext cx="2747264" cy="2310384"/>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1" name="Picture Placeholder 2">
            <a:extLst>
              <a:ext uri="{FF2B5EF4-FFF2-40B4-BE49-F238E27FC236}">
                <a16:creationId xmlns:a16="http://schemas.microsoft.com/office/drawing/2014/main" id="{328A3B26-0B11-F34E-B08F-8436482F40AE}"/>
              </a:ext>
            </a:extLst>
          </p:cNvPr>
          <p:cNvSpPr>
            <a:spLocks noGrp="1"/>
          </p:cNvSpPr>
          <p:nvPr>
            <p:ph type="pic" sz="quarter" idx="34"/>
          </p:nvPr>
        </p:nvSpPr>
        <p:spPr>
          <a:xfrm>
            <a:off x="9444736" y="0"/>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2" name="Picture Placeholder 2">
            <a:extLst>
              <a:ext uri="{FF2B5EF4-FFF2-40B4-BE49-F238E27FC236}">
                <a16:creationId xmlns:a16="http://schemas.microsoft.com/office/drawing/2014/main" id="{7B825D32-817B-BB45-AB47-C6671013BF37}"/>
              </a:ext>
            </a:extLst>
          </p:cNvPr>
          <p:cNvSpPr>
            <a:spLocks noGrp="1"/>
          </p:cNvSpPr>
          <p:nvPr>
            <p:ph type="pic" sz="quarter" idx="35"/>
          </p:nvPr>
        </p:nvSpPr>
        <p:spPr>
          <a:xfrm>
            <a:off x="9444736" y="4584192"/>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4" name="Picture Placeholder 2">
            <a:extLst>
              <a:ext uri="{FF2B5EF4-FFF2-40B4-BE49-F238E27FC236}">
                <a16:creationId xmlns:a16="http://schemas.microsoft.com/office/drawing/2014/main" id="{98EC7B97-05E7-7A4E-88DB-DED59D401E0E}"/>
              </a:ext>
            </a:extLst>
          </p:cNvPr>
          <p:cNvSpPr>
            <a:spLocks noGrp="1"/>
          </p:cNvSpPr>
          <p:nvPr>
            <p:ph type="pic" sz="quarter" idx="36"/>
          </p:nvPr>
        </p:nvSpPr>
        <p:spPr>
          <a:xfrm>
            <a:off x="9444736" y="2273808"/>
            <a:ext cx="2747264" cy="2310384"/>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80" name="Text Placeholder 2">
            <a:extLst>
              <a:ext uri="{FF2B5EF4-FFF2-40B4-BE49-F238E27FC236}">
                <a16:creationId xmlns:a16="http://schemas.microsoft.com/office/drawing/2014/main" id="{0B6FD433-6B1E-4EF2-8E33-BA5EEE72DDCA}"/>
              </a:ext>
            </a:extLst>
          </p:cNvPr>
          <p:cNvSpPr>
            <a:spLocks noGrp="1"/>
          </p:cNvSpPr>
          <p:nvPr>
            <p:ph idx="37" hasCustomPrompt="1"/>
          </p:nvPr>
        </p:nvSpPr>
        <p:spPr>
          <a:xfrm>
            <a:off x="3200400" y="1856229"/>
            <a:ext cx="5791200" cy="3145541"/>
          </a:xfrm>
          <a:prstGeom prst="rect">
            <a:avLst/>
          </a:prstGeom>
        </p:spPr>
        <p:txBody>
          <a:bodyPr vert="horz" wrap="square" lIns="0" tIns="0" rIns="0" bIns="0" rtlCol="0" anchor="ctr" anchorCtr="0">
            <a:spAutoFit/>
          </a:bodyPr>
          <a:lstStyle>
            <a:lvl1pPr algn="ctr">
              <a:lnSpc>
                <a:spcPct val="85000"/>
              </a:lnSpc>
              <a:spcAft>
                <a:spcPts val="800"/>
              </a:spcAft>
              <a:defRPr sz="3333" b="0" i="0" spc="-107" baseline="0">
                <a:solidFill>
                  <a:schemeClr val="bg2"/>
                </a:solidFill>
              </a:defRPr>
            </a:lvl1pPr>
            <a:lvl2pPr algn="ctr">
              <a:lnSpc>
                <a:spcPct val="85000"/>
              </a:lnSpc>
              <a:spcAft>
                <a:spcPts val="800"/>
              </a:spcAft>
              <a:defRPr sz="4267" b="0" i="0" spc="-133" baseline="0">
                <a:solidFill>
                  <a:schemeClr val="bg2"/>
                </a:solidFill>
              </a:defRPr>
            </a:lvl2pPr>
            <a:lvl3pPr algn="ctr">
              <a:lnSpc>
                <a:spcPct val="85000"/>
              </a:lnSpc>
              <a:spcAft>
                <a:spcPts val="800"/>
              </a:spcAft>
              <a:defRPr sz="3600" b="0" i="0" spc="-200">
                <a:solidFill>
                  <a:schemeClr val="bg2"/>
                </a:solidFill>
              </a:defRPr>
            </a:lvl3pPr>
            <a:lvl4pPr marL="0" indent="0" algn="ctr">
              <a:buNone/>
              <a:defRPr sz="2667" spc="-107" baseline="0">
                <a:solidFill>
                  <a:schemeClr val="accent1"/>
                </a:solidFill>
              </a:defRPr>
            </a:lvl4pPr>
            <a:lvl5pPr marL="3048" indent="0" algn="ctr">
              <a:buClr>
                <a:schemeClr val="tx2"/>
              </a:buClr>
              <a:buFontTx/>
              <a:buNone/>
              <a:defRPr sz="1867" spc="300" baseline="0">
                <a:solidFill>
                  <a:schemeClr val="accent1"/>
                </a:solidFill>
              </a:defRPr>
            </a:lvl5pPr>
          </a:lstStyle>
          <a:p>
            <a:pPr lvl="0"/>
            <a:r>
              <a:rPr lang="en-US" dirty="0"/>
              <a:t>Click to Edit </a:t>
            </a:r>
            <a:br>
              <a:rPr lang="en-US" dirty="0"/>
            </a:br>
            <a:r>
              <a:rPr lang="en-US" dirty="0"/>
              <a:t>Master Title Style</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1" name="Group 10">
            <a:extLst>
              <a:ext uri="{FF2B5EF4-FFF2-40B4-BE49-F238E27FC236}">
                <a16:creationId xmlns:a16="http://schemas.microsoft.com/office/drawing/2014/main" id="{F7E46A6A-7759-4B13-A8FB-4FF8335DA518}"/>
              </a:ext>
            </a:extLst>
          </p:cNvPr>
          <p:cNvGrpSpPr>
            <a:grpSpLocks noChangeAspect="1"/>
          </p:cNvGrpSpPr>
          <p:nvPr/>
        </p:nvGrpSpPr>
        <p:grpSpPr>
          <a:xfrm>
            <a:off x="4292669" y="457199"/>
            <a:ext cx="3606662" cy="457199"/>
            <a:chOff x="2931072" y="-829430"/>
            <a:chExt cx="6003607" cy="761048"/>
          </a:xfrm>
        </p:grpSpPr>
        <p:sp>
          <p:nvSpPr>
            <p:cNvPr id="12" name="Freeform: Shape 11">
              <a:extLst>
                <a:ext uri="{FF2B5EF4-FFF2-40B4-BE49-F238E27FC236}">
                  <a16:creationId xmlns:a16="http://schemas.microsoft.com/office/drawing/2014/main" id="{1E52E071-1D82-48C8-83D7-E3BB83318545}"/>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597DA692-63B6-4FA7-AC7C-6174C277DED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BF544205-A5D2-490E-A15C-F46572BEAB2D}"/>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615E96FC-E771-4808-8D22-ADA7F96AD4F1}"/>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9A698C94-5D0E-4B27-9252-70243AACB982}"/>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7" name="Freeform: Shape 16">
              <a:extLst>
                <a:ext uri="{FF2B5EF4-FFF2-40B4-BE49-F238E27FC236}">
                  <a16:creationId xmlns:a16="http://schemas.microsoft.com/office/drawing/2014/main" id="{1D4BDABB-1FA7-4654-B6E8-026E175DB2A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EEA55DE5-9DAF-4A69-8F7B-328CA280C083}"/>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9" name="Freeform: Shape 18">
              <a:extLst>
                <a:ext uri="{FF2B5EF4-FFF2-40B4-BE49-F238E27FC236}">
                  <a16:creationId xmlns:a16="http://schemas.microsoft.com/office/drawing/2014/main" id="{787D0798-163C-42A7-B7A9-E9FADDF15EFA}"/>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id="{B37A9C59-C810-4E53-BCED-B132E9881486}"/>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116653936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3744">
          <p15:clr>
            <a:srgbClr val="FBAE40"/>
          </p15:clr>
        </p15:guide>
        <p15:guide id="4" pos="5808">
          <p15:clr>
            <a:srgbClr val="FBAE40"/>
          </p15:clr>
        </p15:guide>
        <p15:guide id="5" pos="5952">
          <p15:clr>
            <a:srgbClr val="FBAE40"/>
          </p15:clr>
        </p15:guide>
        <p15:guide id="8" pos="1728">
          <p15:clr>
            <a:srgbClr val="FBAE40"/>
          </p15:clr>
        </p15:guide>
        <p15:guide id="9" pos="1872">
          <p15:clr>
            <a:srgbClr val="FBAE40"/>
          </p15:clr>
        </p15:guide>
        <p15:guide id="10" pos="2016">
          <p15:clr>
            <a:srgbClr val="FBAE40"/>
          </p15:clr>
        </p15:guide>
        <p15:guide id="11" pos="5664">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2 Line Image 5">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11" name="Picture Placeholder 10">
            <a:extLst>
              <a:ext uri="{FF2B5EF4-FFF2-40B4-BE49-F238E27FC236}">
                <a16:creationId xmlns:a16="http://schemas.microsoft.com/office/drawing/2014/main" id="{114F0B4B-AC70-4958-B8D9-CA963F87FA7D}"/>
              </a:ext>
            </a:extLst>
          </p:cNvPr>
          <p:cNvSpPr>
            <a:spLocks noGrp="1"/>
          </p:cNvSpPr>
          <p:nvPr>
            <p:ph type="pic" sz="quarter" idx="13"/>
          </p:nvPr>
        </p:nvSpPr>
        <p:spPr>
          <a:xfrm>
            <a:off x="609600"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6" name="Picture Placeholder 15">
            <a:extLst>
              <a:ext uri="{FF2B5EF4-FFF2-40B4-BE49-F238E27FC236}">
                <a16:creationId xmlns:a16="http://schemas.microsoft.com/office/drawing/2014/main" id="{535A8153-41BE-4B59-A111-37ED2D8A4797}"/>
              </a:ext>
            </a:extLst>
          </p:cNvPr>
          <p:cNvSpPr>
            <a:spLocks noGrp="1"/>
          </p:cNvSpPr>
          <p:nvPr>
            <p:ph type="pic" sz="quarter" idx="14"/>
          </p:nvPr>
        </p:nvSpPr>
        <p:spPr>
          <a:xfrm>
            <a:off x="2859024"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7" name="Picture Placeholder 16">
            <a:extLst>
              <a:ext uri="{FF2B5EF4-FFF2-40B4-BE49-F238E27FC236}">
                <a16:creationId xmlns:a16="http://schemas.microsoft.com/office/drawing/2014/main" id="{D724032F-050D-46C3-B9B2-FA6C750B93F1}"/>
              </a:ext>
            </a:extLst>
          </p:cNvPr>
          <p:cNvSpPr>
            <a:spLocks noGrp="1"/>
          </p:cNvSpPr>
          <p:nvPr>
            <p:ph type="pic" sz="quarter" idx="15"/>
          </p:nvPr>
        </p:nvSpPr>
        <p:spPr>
          <a:xfrm>
            <a:off x="5108448"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8" name="Picture Placeholder 17">
            <a:extLst>
              <a:ext uri="{FF2B5EF4-FFF2-40B4-BE49-F238E27FC236}">
                <a16:creationId xmlns:a16="http://schemas.microsoft.com/office/drawing/2014/main" id="{6076BDE7-EFCD-47D2-ADA7-0CB5B7151410}"/>
              </a:ext>
            </a:extLst>
          </p:cNvPr>
          <p:cNvSpPr>
            <a:spLocks noGrp="1"/>
          </p:cNvSpPr>
          <p:nvPr>
            <p:ph type="pic" sz="quarter" idx="16"/>
          </p:nvPr>
        </p:nvSpPr>
        <p:spPr>
          <a:xfrm>
            <a:off x="7357872" y="2130552"/>
            <a:ext cx="1975104" cy="2596896"/>
          </a:xfrm>
          <a:custGeom>
            <a:avLst/>
            <a:gdLst>
              <a:gd name="connsiteX0" fmla="*/ 0 w 1975104"/>
              <a:gd name="connsiteY0" fmla="*/ 0 h 2596896"/>
              <a:gd name="connsiteX1" fmla="*/ 1537934 w 1975104"/>
              <a:gd name="connsiteY1" fmla="*/ 0 h 2596896"/>
              <a:gd name="connsiteX2" fmla="*/ 1539675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5" y="0"/>
                </a:lnTo>
                <a:lnTo>
                  <a:pt x="1538805" y="44"/>
                </a:lnTo>
                <a:lnTo>
                  <a:pt x="1582632" y="2257"/>
                </a:lnTo>
                <a:cubicBezTo>
                  <a:pt x="1788381"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9" name="Picture Placeholder 18">
            <a:extLst>
              <a:ext uri="{FF2B5EF4-FFF2-40B4-BE49-F238E27FC236}">
                <a16:creationId xmlns:a16="http://schemas.microsoft.com/office/drawing/2014/main" id="{0AEE3F05-2862-48CD-9133-7CF4779F1A94}"/>
              </a:ext>
            </a:extLst>
          </p:cNvPr>
          <p:cNvSpPr>
            <a:spLocks noGrp="1"/>
          </p:cNvSpPr>
          <p:nvPr>
            <p:ph type="pic" sz="quarter" idx="17"/>
          </p:nvPr>
        </p:nvSpPr>
        <p:spPr>
          <a:xfrm>
            <a:off x="9607296" y="2130552"/>
            <a:ext cx="1975104" cy="2596896"/>
          </a:xfrm>
          <a:custGeom>
            <a:avLst/>
            <a:gdLst>
              <a:gd name="connsiteX0" fmla="*/ 0 w 1975104"/>
              <a:gd name="connsiteY0" fmla="*/ 0 h 2596896"/>
              <a:gd name="connsiteX1" fmla="*/ 1537934 w 1975104"/>
              <a:gd name="connsiteY1" fmla="*/ 0 h 2596896"/>
              <a:gd name="connsiteX2" fmla="*/ 1539675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5" y="0"/>
                </a:lnTo>
                <a:lnTo>
                  <a:pt x="1538805" y="44"/>
                </a:lnTo>
                <a:lnTo>
                  <a:pt x="1582632" y="2257"/>
                </a:lnTo>
                <a:cubicBezTo>
                  <a:pt x="1788381"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1213572992"/>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3ABE601-271A-74A3-8B23-1E41139D5723}"/>
              </a:ext>
            </a:extLst>
          </p:cNvPr>
          <p:cNvSpPr/>
          <p:nvPr userDrawn="1"/>
        </p:nvSpPr>
        <p:spPr>
          <a:xfrm>
            <a:off x="0" y="0"/>
            <a:ext cx="12192000" cy="685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02E91"/>
              </a:solidFill>
            </a:endParaRPr>
          </a:p>
        </p:txBody>
      </p:sp>
      <p:pic>
        <p:nvPicPr>
          <p:cNvPr id="8" name="Picture 7" descr="Shape, arrow&#10;&#10;Description automatically generated">
            <a:extLst>
              <a:ext uri="{FF2B5EF4-FFF2-40B4-BE49-F238E27FC236}">
                <a16:creationId xmlns:a16="http://schemas.microsoft.com/office/drawing/2014/main" id="{286143AA-10AF-029E-FA4C-9D5D393DF09D}"/>
              </a:ext>
            </a:extLst>
          </p:cNvPr>
          <p:cNvPicPr>
            <a:picLocks noChangeAspect="1"/>
          </p:cNvPicPr>
          <p:nvPr userDrawn="1"/>
        </p:nvPicPr>
        <p:blipFill>
          <a:blip r:embed="rId2"/>
          <a:stretch>
            <a:fillRect/>
          </a:stretch>
        </p:blipFill>
        <p:spPr>
          <a:xfrm>
            <a:off x="4707536" y="-3"/>
            <a:ext cx="7001471" cy="6857999"/>
          </a:xfrm>
          <a:prstGeom prst="rect">
            <a:avLst/>
          </a:prstGeom>
        </p:spPr>
      </p:pic>
      <p:sp>
        <p:nvSpPr>
          <p:cNvPr id="6" name="Title Placeholder 1">
            <a:extLst>
              <a:ext uri="{FF2B5EF4-FFF2-40B4-BE49-F238E27FC236}">
                <a16:creationId xmlns:a16="http://schemas.microsoft.com/office/drawing/2014/main" id="{207C2A6F-9724-E478-25BD-54E4D08CFF65}"/>
              </a:ext>
            </a:extLst>
          </p:cNvPr>
          <p:cNvSpPr>
            <a:spLocks noGrp="1"/>
          </p:cNvSpPr>
          <p:nvPr>
            <p:ph type="title"/>
          </p:nvPr>
        </p:nvSpPr>
        <p:spPr>
          <a:xfrm>
            <a:off x="1338545" y="2194587"/>
            <a:ext cx="6117374" cy="2247446"/>
          </a:xfrm>
          <a:prstGeom prst="rect">
            <a:avLst/>
          </a:prstGeom>
        </p:spPr>
        <p:txBody>
          <a:bodyPr vert="horz" lIns="91440" tIns="45720" rIns="91440" bIns="45720" rtlCol="0" anchor="ctr">
            <a:noAutofit/>
          </a:bodyPr>
          <a:lstStyle>
            <a:lvl1pPr>
              <a:defRPr sz="6000" b="0"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4" name="Content Placeholder 3">
            <a:extLst>
              <a:ext uri="{FF2B5EF4-FFF2-40B4-BE49-F238E27FC236}">
                <a16:creationId xmlns:a16="http://schemas.microsoft.com/office/drawing/2014/main" id="{DB7CD5B6-F745-E986-A527-FBB92F6D57EC}"/>
              </a:ext>
            </a:extLst>
          </p:cNvPr>
          <p:cNvSpPr>
            <a:spLocks noGrp="1"/>
          </p:cNvSpPr>
          <p:nvPr>
            <p:ph sz="quarter" idx="10"/>
          </p:nvPr>
        </p:nvSpPr>
        <p:spPr>
          <a:xfrm>
            <a:off x="1338119" y="4713061"/>
            <a:ext cx="6118225" cy="392113"/>
          </a:xfrm>
          <a:prstGeom prst="rect">
            <a:avLst/>
          </a:prstGeom>
        </p:spPr>
        <p:txBody>
          <a:bodyPr/>
          <a:lstStyle>
            <a:lvl1pPr marL="0" indent="0">
              <a:buNone/>
              <a:defRPr sz="1600">
                <a:solidFill>
                  <a:schemeClr val="bg1"/>
                </a:solidFill>
                <a:latin typeface="Arial" panose="020B0604020202020204" pitchFamily="34" charset="0"/>
                <a:cs typeface="Arial" panose="020B0604020202020204" pitchFamily="34" charset="0"/>
              </a:defRPr>
            </a:lvl1pPr>
            <a:lvl2pPr marL="457200" indent="0">
              <a:buNone/>
              <a:defRPr sz="1600">
                <a:solidFill>
                  <a:schemeClr val="bg1"/>
                </a:solidFill>
                <a:latin typeface="Avenir Next" panose="020B0503020202020204" pitchFamily="34" charset="0"/>
              </a:defRPr>
            </a:lvl2pPr>
            <a:lvl3pPr marL="914400" indent="0">
              <a:buNone/>
              <a:defRPr sz="1600">
                <a:solidFill>
                  <a:schemeClr val="bg1"/>
                </a:solidFill>
                <a:latin typeface="Avenir Next" panose="020B0503020202020204" pitchFamily="34" charset="0"/>
              </a:defRPr>
            </a:lvl3pPr>
            <a:lvl4pPr marL="1371600" indent="0">
              <a:buNone/>
              <a:defRPr sz="1600">
                <a:solidFill>
                  <a:schemeClr val="bg1"/>
                </a:solidFill>
                <a:latin typeface="Avenir Next" panose="020B0503020202020204" pitchFamily="34" charset="0"/>
              </a:defRPr>
            </a:lvl4pPr>
            <a:lvl5pPr marL="1828800" indent="0">
              <a:buNone/>
              <a:defRPr sz="1600">
                <a:solidFill>
                  <a:schemeClr val="bg1"/>
                </a:solidFill>
                <a:latin typeface="Avenir Next" panose="020B0503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872490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ext Slide">
    <p:spTree>
      <p:nvGrpSpPr>
        <p:cNvPr id="1" name=""/>
        <p:cNvGrpSpPr/>
        <p:nvPr/>
      </p:nvGrpSpPr>
      <p:grpSpPr>
        <a:xfrm>
          <a:off x="0" y="0"/>
          <a:ext cx="0" cy="0"/>
          <a:chOff x="0" y="0"/>
          <a:chExt cx="0" cy="0"/>
        </a:xfrm>
      </p:grpSpPr>
      <p:pic>
        <p:nvPicPr>
          <p:cNvPr id="7" name="Picture 6" descr="Shape, circle&#10;&#10;Description automatically generated">
            <a:extLst>
              <a:ext uri="{FF2B5EF4-FFF2-40B4-BE49-F238E27FC236}">
                <a16:creationId xmlns:a16="http://schemas.microsoft.com/office/drawing/2014/main" id="{33D0EA6E-CB14-731E-CCB8-92C07A8175CF}"/>
              </a:ext>
            </a:extLst>
          </p:cNvPr>
          <p:cNvPicPr>
            <a:picLocks noChangeAspect="1"/>
          </p:cNvPicPr>
          <p:nvPr userDrawn="1"/>
        </p:nvPicPr>
        <p:blipFill>
          <a:blip r:embed="rId2"/>
          <a:stretch>
            <a:fillRect/>
          </a:stretch>
        </p:blipFill>
        <p:spPr>
          <a:xfrm>
            <a:off x="10337786" y="0"/>
            <a:ext cx="1854214" cy="1854214"/>
          </a:xfrm>
          <a:prstGeom prst="rect">
            <a:avLst/>
          </a:prstGeom>
        </p:spPr>
      </p:pic>
      <p:sp>
        <p:nvSpPr>
          <p:cNvPr id="11" name="TextBox 10">
            <a:extLst>
              <a:ext uri="{FF2B5EF4-FFF2-40B4-BE49-F238E27FC236}">
                <a16:creationId xmlns:a16="http://schemas.microsoft.com/office/drawing/2014/main" id="{43AF3B55-BF44-F020-85D4-FB9A5E9D0264}"/>
              </a:ext>
            </a:extLst>
          </p:cNvPr>
          <p:cNvSpPr txBox="1"/>
          <p:nvPr userDrawn="1"/>
        </p:nvSpPr>
        <p:spPr>
          <a:xfrm>
            <a:off x="10920914" y="239173"/>
            <a:ext cx="1071154" cy="276999"/>
          </a:xfrm>
          <a:prstGeom prst="rect">
            <a:avLst/>
          </a:prstGeom>
          <a:noFill/>
        </p:spPr>
        <p:txBody>
          <a:bodyPr wrap="square" rtlCol="0">
            <a:spAutoFit/>
          </a:bodyPr>
          <a:lstStyle/>
          <a:p>
            <a:pPr algn="r"/>
            <a:fld id="{06B0878C-769E-1B43-B7EC-09BB50880372}" type="slidenum">
              <a:rPr lang="en-US" sz="1200">
                <a:solidFill>
                  <a:schemeClr val="bg1"/>
                </a:solidFill>
                <a:latin typeface="Avenir Next" panose="020B0503020202020204" pitchFamily="34" charset="0"/>
              </a:rPr>
              <a:pPr algn="r"/>
              <a:t>‹#›</a:t>
            </a:fld>
            <a:endParaRPr lang="en-US" sz="1200" dirty="0">
              <a:solidFill>
                <a:schemeClr val="bg1"/>
              </a:solidFill>
              <a:latin typeface="Avenir Next" panose="020B0503020202020204" pitchFamily="34" charset="0"/>
            </a:endParaRPr>
          </a:p>
        </p:txBody>
      </p:sp>
      <p:pic>
        <p:nvPicPr>
          <p:cNvPr id="13" name="Picture 12" descr="Shape&#10;&#10;Description automatically generated">
            <a:extLst>
              <a:ext uri="{FF2B5EF4-FFF2-40B4-BE49-F238E27FC236}">
                <a16:creationId xmlns:a16="http://schemas.microsoft.com/office/drawing/2014/main" id="{F3A3361B-D289-263B-C4DB-DAC10DA19A7F}"/>
              </a:ext>
            </a:extLst>
          </p:cNvPr>
          <p:cNvPicPr>
            <a:picLocks noChangeAspect="1"/>
          </p:cNvPicPr>
          <p:nvPr userDrawn="1"/>
        </p:nvPicPr>
        <p:blipFill>
          <a:blip r:embed="rId3"/>
          <a:stretch>
            <a:fillRect/>
          </a:stretch>
        </p:blipFill>
        <p:spPr>
          <a:xfrm>
            <a:off x="393868" y="387226"/>
            <a:ext cx="327022" cy="320597"/>
          </a:xfrm>
          <a:prstGeom prst="rect">
            <a:avLst/>
          </a:prstGeom>
        </p:spPr>
      </p:pic>
      <p:sp>
        <p:nvSpPr>
          <p:cNvPr id="3" name="Text Placeholder 2">
            <a:extLst>
              <a:ext uri="{FF2B5EF4-FFF2-40B4-BE49-F238E27FC236}">
                <a16:creationId xmlns:a16="http://schemas.microsoft.com/office/drawing/2014/main" id="{F38DEAEF-FB86-CF42-8BB2-2F5C7D4768EB}"/>
              </a:ext>
            </a:extLst>
          </p:cNvPr>
          <p:cNvSpPr>
            <a:spLocks noGrp="1"/>
          </p:cNvSpPr>
          <p:nvPr>
            <p:ph type="body" sz="quarter" idx="10"/>
          </p:nvPr>
        </p:nvSpPr>
        <p:spPr>
          <a:xfrm>
            <a:off x="793185" y="1964971"/>
            <a:ext cx="7918450" cy="587308"/>
          </a:xfrm>
          <a:prstGeom prst="rect">
            <a:avLst/>
          </a:prstGeom>
        </p:spPr>
        <p:txBody>
          <a:bodyPr/>
          <a:lstStyle>
            <a:lvl1pPr marL="0" indent="0">
              <a:buNone/>
              <a:defRPr sz="4000" b="0" i="0">
                <a:solidFill>
                  <a:srgbClr val="502E91"/>
                </a:solidFill>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5" name="Text Placeholder 4">
            <a:extLst>
              <a:ext uri="{FF2B5EF4-FFF2-40B4-BE49-F238E27FC236}">
                <a16:creationId xmlns:a16="http://schemas.microsoft.com/office/drawing/2014/main" id="{5635A247-EE8D-65AE-2984-5372D02C70B4}"/>
              </a:ext>
            </a:extLst>
          </p:cNvPr>
          <p:cNvSpPr>
            <a:spLocks noGrp="1"/>
          </p:cNvSpPr>
          <p:nvPr>
            <p:ph type="body" sz="quarter" idx="11"/>
          </p:nvPr>
        </p:nvSpPr>
        <p:spPr>
          <a:xfrm>
            <a:off x="793185" y="2875180"/>
            <a:ext cx="10741025" cy="3123685"/>
          </a:xfrm>
          <a:prstGeom prst="rect">
            <a:avLst/>
          </a:prstGeom>
        </p:spPr>
        <p:txBody>
          <a:bodyPr numCol="2"/>
          <a:lstStyle>
            <a:lvl1pPr marL="0" indent="0">
              <a:buNone/>
              <a:defRPr sz="1800" b="0" i="0">
                <a:latin typeface="Arial" panose="020B0604020202020204" pitchFamily="34" charset="0"/>
                <a:cs typeface="Arial" panose="020B0604020202020204" pitchFamily="34" charset="0"/>
              </a:defRPr>
            </a:lvl1pPr>
          </a:lstStyle>
          <a:p>
            <a:pPr lvl="0"/>
            <a:endParaRPr lang="en-US" dirty="0"/>
          </a:p>
        </p:txBody>
      </p:sp>
      <p:sp>
        <p:nvSpPr>
          <p:cNvPr id="8" name="Slide Number Placeholder 3">
            <a:extLst>
              <a:ext uri="{FF2B5EF4-FFF2-40B4-BE49-F238E27FC236}">
                <a16:creationId xmlns:a16="http://schemas.microsoft.com/office/drawing/2014/main" id="{C1B4DA15-C0E3-D2EA-A62F-831A059075A7}"/>
              </a:ext>
            </a:extLst>
          </p:cNvPr>
          <p:cNvSpPr>
            <a:spLocks noGrp="1"/>
          </p:cNvSpPr>
          <p:nvPr>
            <p:ph type="sldNum" sz="quarter" idx="12"/>
          </p:nvPr>
        </p:nvSpPr>
        <p:spPr>
          <a:xfrm>
            <a:off x="457200" y="6464300"/>
            <a:ext cx="296359" cy="228600"/>
          </a:xfrm>
        </p:spPr>
        <p:txBody>
          <a:bodyPr/>
          <a:lstStyle/>
          <a:p>
            <a:fld id="{C24CE0DD-0081-7A4A-817B-7ACC0C2B4AAB}" type="slidenum">
              <a:rPr lang="en-US" smtClean="0"/>
              <a:pPr/>
              <a:t>‹#›</a:t>
            </a:fld>
            <a:endParaRPr lang="en-US" dirty="0"/>
          </a:p>
        </p:txBody>
      </p:sp>
    </p:spTree>
    <p:extLst>
      <p:ext uri="{BB962C8B-B14F-4D97-AF65-F5344CB8AC3E}">
        <p14:creationId xmlns:p14="http://schemas.microsoft.com/office/powerpoint/2010/main" val="37392958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710AA47-5BC3-7074-A23B-8E6405990FD4}"/>
              </a:ext>
            </a:extLst>
          </p:cNvPr>
          <p:cNvSpPr/>
          <p:nvPr userDrawn="1"/>
        </p:nvSpPr>
        <p:spPr>
          <a:xfrm>
            <a:off x="0" y="0"/>
            <a:ext cx="12192000" cy="685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02E91"/>
              </a:solidFill>
            </a:endParaRPr>
          </a:p>
        </p:txBody>
      </p:sp>
      <p:pic>
        <p:nvPicPr>
          <p:cNvPr id="9" name="Picture 8" descr="A close up of a person's face&#10;&#10;Description automatically generated with low confidence">
            <a:extLst>
              <a:ext uri="{FF2B5EF4-FFF2-40B4-BE49-F238E27FC236}">
                <a16:creationId xmlns:a16="http://schemas.microsoft.com/office/drawing/2014/main" id="{F5F30B61-D1D5-F3FF-3E42-D03580B761A3}"/>
              </a:ext>
            </a:extLst>
          </p:cNvPr>
          <p:cNvPicPr>
            <a:picLocks noChangeAspect="1"/>
          </p:cNvPicPr>
          <p:nvPr userDrawn="1"/>
        </p:nvPicPr>
        <p:blipFill>
          <a:blip r:embed="rId2"/>
          <a:stretch>
            <a:fillRect/>
          </a:stretch>
        </p:blipFill>
        <p:spPr>
          <a:xfrm>
            <a:off x="3914870" y="3010111"/>
            <a:ext cx="4362259" cy="550865"/>
          </a:xfrm>
          <a:prstGeom prst="rect">
            <a:avLst/>
          </a:prstGeom>
        </p:spPr>
      </p:pic>
    </p:spTree>
    <p:extLst>
      <p:ext uri="{BB962C8B-B14F-4D97-AF65-F5344CB8AC3E}">
        <p14:creationId xmlns:p14="http://schemas.microsoft.com/office/powerpoint/2010/main" val="1857458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Divider Slide 2">
    <p:bg>
      <p:bgRef idx="1001">
        <a:schemeClr val="bg2"/>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lvl1pPr>
              <a:defRPr>
                <a:solidFill>
                  <a:schemeClr val="bg1"/>
                </a:solidFill>
              </a:defRPr>
            </a:lvl1p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831848"/>
            <a:ext cx="11277600" cy="3194304"/>
          </a:xfrm>
          <a:prstGeom prst="rect">
            <a:avLst/>
          </a:prstGeom>
        </p:spPr>
        <p:txBody>
          <a:bodyPr vert="horz" lIns="0" tIns="0" rIns="0" bIns="0" rtlCol="0" anchor="ctr" anchorCtr="0">
            <a:noAutofit/>
          </a:bodyPr>
          <a:lstStyle>
            <a:lvl1pPr marL="0" indent="0" algn="ctr">
              <a:lnSpc>
                <a:spcPct val="80000"/>
              </a:lnSpc>
              <a:spcBef>
                <a:spcPts val="800"/>
              </a:spcBef>
              <a:buFont typeface="Arial" panose="020B0604020202020204" pitchFamily="34" charset="0"/>
              <a:buNone/>
              <a:defRPr sz="5400" b="0" i="0" spc="-200">
                <a:solidFill>
                  <a:schemeClr val="bg1"/>
                </a:solidFill>
              </a:defRPr>
            </a:lvl1pPr>
            <a:lvl2pPr marL="0" indent="0" algn="ctr">
              <a:lnSpc>
                <a:spcPct val="90000"/>
              </a:lnSpc>
              <a:spcBef>
                <a:spcPts val="800"/>
              </a:spcBef>
              <a:buFont typeface="Arial" panose="020B0604020202020204" pitchFamily="34" charset="0"/>
              <a:buNone/>
              <a:defRPr sz="4800" spc="-200">
                <a:solidFill>
                  <a:schemeClr val="bg1"/>
                </a:solidFill>
              </a:defRPr>
            </a:lvl2pPr>
            <a:lvl3pPr marL="0" indent="0" algn="ctr">
              <a:lnSpc>
                <a:spcPct val="90000"/>
              </a:lnSpc>
              <a:spcBef>
                <a:spcPts val="800"/>
              </a:spcBef>
              <a:buFont typeface="Arial" panose="020B0604020202020204" pitchFamily="34" charset="0"/>
              <a:buNone/>
              <a:defRPr sz="4267" spc="-133" baseline="0">
                <a:solidFill>
                  <a:schemeClr val="bg1"/>
                </a:solidFill>
              </a:defRPr>
            </a:lvl3pPr>
            <a:lvl4pPr marL="0" indent="0" algn="ctr">
              <a:lnSpc>
                <a:spcPct val="90000"/>
              </a:lnSpc>
              <a:spcBef>
                <a:spcPts val="800"/>
              </a:spcBef>
              <a:buNone/>
              <a:defRPr sz="3733" spc="-67" baseline="0">
                <a:solidFill>
                  <a:schemeClr val="bg1"/>
                </a:solidFill>
              </a:defRPr>
            </a:lvl4pPr>
            <a:lvl5pPr marL="3048" indent="0" algn="ctr">
              <a:lnSpc>
                <a:spcPct val="90000"/>
              </a:lnSpc>
              <a:spcBef>
                <a:spcPts val="800"/>
              </a:spcBef>
              <a:buClr>
                <a:schemeClr val="bg1">
                  <a:lumMod val="65000"/>
                </a:schemeClr>
              </a:buClr>
              <a:buNone/>
              <a:defRPr sz="2400" b="1" spc="300">
                <a:solidFill>
                  <a:schemeClr val="bg1"/>
                </a:solidFill>
              </a:defRPr>
            </a:lvl5pPr>
          </a:lstStyle>
          <a:p>
            <a:pPr lvl="0"/>
            <a:r>
              <a:rPr lang="en-US" dirty="0"/>
              <a:t>Click To Edit </a:t>
            </a:r>
            <a:br>
              <a:rPr lang="en-US" dirty="0"/>
            </a:br>
            <a:r>
              <a:rPr lang="en-US" dirty="0"/>
              <a:t>Template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28927E3-AB15-4894-BF12-D8595DF561DB}"/>
              </a:ext>
            </a:extLst>
          </p:cNvPr>
          <p:cNvSpPr txBox="1">
            <a:spLocks/>
          </p:cNvSpPr>
          <p:nvPr/>
        </p:nvSpPr>
        <p:spPr>
          <a:xfrm>
            <a:off x="822034" y="6472284"/>
            <a:ext cx="5792125"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grpSp>
        <p:nvGrpSpPr>
          <p:cNvPr id="11" name="Group 10">
            <a:extLst>
              <a:ext uri="{FF2B5EF4-FFF2-40B4-BE49-F238E27FC236}">
                <a16:creationId xmlns:a16="http://schemas.microsoft.com/office/drawing/2014/main" id="{4AFA1941-E604-4149-A950-8E6B4A93A767}"/>
              </a:ext>
            </a:extLst>
          </p:cNvPr>
          <p:cNvGrpSpPr>
            <a:grpSpLocks noChangeAspect="1"/>
          </p:cNvGrpSpPr>
          <p:nvPr/>
        </p:nvGrpSpPr>
        <p:grpSpPr>
          <a:xfrm>
            <a:off x="10180094" y="6431280"/>
            <a:ext cx="1562890" cy="198120"/>
            <a:chOff x="2931072" y="-829430"/>
            <a:chExt cx="6003607" cy="761048"/>
          </a:xfrm>
          <a:solidFill>
            <a:schemeClr val="bg1"/>
          </a:solidFill>
        </p:grpSpPr>
        <p:sp>
          <p:nvSpPr>
            <p:cNvPr id="12" name="Freeform: Shape 11">
              <a:extLst>
                <a:ext uri="{FF2B5EF4-FFF2-40B4-BE49-F238E27FC236}">
                  <a16:creationId xmlns:a16="http://schemas.microsoft.com/office/drawing/2014/main" id="{B823C51B-6FA2-4622-A877-CC694A9F839D}"/>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grp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5AE9DBEA-113C-45A7-AD49-88D224BFE40D}"/>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grp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E6FD3941-0CDB-4FE6-860A-510828B14D12}"/>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grp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A86CE130-FFA8-429E-A61D-1266D3D23403}"/>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grp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6EFD2DD6-2F2A-4021-9D00-2B9325616FC2}"/>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grpFill/>
            <a:ln w="9525" cap="flat">
              <a:noFill/>
              <a:prstDash val="solid"/>
              <a:miter/>
            </a:ln>
          </p:spPr>
          <p:txBody>
            <a:bodyPr rtlCol="0" anchor="ctr"/>
            <a:lstStyle/>
            <a:p>
              <a:endParaRPr lang="en-US" dirty="0"/>
            </a:p>
          </p:txBody>
        </p:sp>
        <p:sp>
          <p:nvSpPr>
            <p:cNvPr id="17" name="Freeform: Shape 16">
              <a:extLst>
                <a:ext uri="{FF2B5EF4-FFF2-40B4-BE49-F238E27FC236}">
                  <a16:creationId xmlns:a16="http://schemas.microsoft.com/office/drawing/2014/main" id="{A241D4B2-AA52-4E3D-BA70-FB185FC11D98}"/>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grp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B39AC82-346E-408E-9BFB-FBD1C1E735F6}"/>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grpFill/>
            <a:ln w="9525" cap="flat">
              <a:noFill/>
              <a:prstDash val="solid"/>
              <a:miter/>
            </a:ln>
          </p:spPr>
          <p:txBody>
            <a:bodyPr rtlCol="0" anchor="ctr"/>
            <a:lstStyle/>
            <a:p>
              <a:endParaRPr lang="en-US" dirty="0"/>
            </a:p>
          </p:txBody>
        </p:sp>
        <p:sp>
          <p:nvSpPr>
            <p:cNvPr id="19" name="Freeform: Shape 18">
              <a:extLst>
                <a:ext uri="{FF2B5EF4-FFF2-40B4-BE49-F238E27FC236}">
                  <a16:creationId xmlns:a16="http://schemas.microsoft.com/office/drawing/2014/main" id="{8337F52D-DD9B-441C-9F46-21CAF37357FB}"/>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grpFill/>
            <a:ln w="9525"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id="{BB3E9936-B162-43AA-B474-9B2B52A4A7AD}"/>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44224869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1_Divider Slide 2">
    <p:bg>
      <p:bgRef idx="1001">
        <a:schemeClr val="bg2"/>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58E0291D-9EB3-4EEE-8502-757D833E6BB9}"/>
              </a:ext>
            </a:extLst>
          </p:cNvPr>
          <p:cNvGrpSpPr/>
          <p:nvPr/>
        </p:nvGrpSpPr>
        <p:grpSpPr>
          <a:xfrm>
            <a:off x="4960467" y="0"/>
            <a:ext cx="7231533" cy="6858000"/>
            <a:chOff x="4960467" y="0"/>
            <a:chExt cx="7231533" cy="6858000"/>
          </a:xfrm>
          <a:solidFill>
            <a:schemeClr val="tx2">
              <a:alpha val="70000"/>
            </a:schemeClr>
          </a:solidFill>
        </p:grpSpPr>
        <p:sp>
          <p:nvSpPr>
            <p:cNvPr id="60" name="Freeform: Shape 59">
              <a:extLst>
                <a:ext uri="{FF2B5EF4-FFF2-40B4-BE49-F238E27FC236}">
                  <a16:creationId xmlns:a16="http://schemas.microsoft.com/office/drawing/2014/main" id="{8C356984-8A53-44D3-8728-BC163330A500}"/>
                </a:ext>
              </a:extLst>
            </p:cNvPr>
            <p:cNvSpPr/>
            <p:nvPr/>
          </p:nvSpPr>
          <p:spPr>
            <a:xfrm>
              <a:off x="9402667" y="4408356"/>
              <a:ext cx="2789333" cy="2449644"/>
            </a:xfrm>
            <a:custGeom>
              <a:avLst/>
              <a:gdLst>
                <a:gd name="connsiteX0" fmla="*/ 1246456 w 2789333"/>
                <a:gd name="connsiteY0" fmla="*/ 0 h 2449644"/>
                <a:gd name="connsiteX1" fmla="*/ 2789333 w 2789333"/>
                <a:gd name="connsiteY1" fmla="*/ 2130627 h 2449644"/>
                <a:gd name="connsiteX2" fmla="*/ 2789333 w 2789333"/>
                <a:gd name="connsiteY2" fmla="*/ 2449644 h 2449644"/>
                <a:gd name="connsiteX3" fmla="*/ 526043 w 2789333"/>
                <a:gd name="connsiteY3" fmla="*/ 2449644 h 2449644"/>
                <a:gd name="connsiteX4" fmla="*/ 0 w 2789333"/>
                <a:gd name="connsiteY4" fmla="*/ 1725001 h 24496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89333" h="2449644">
                  <a:moveTo>
                    <a:pt x="1246456" y="0"/>
                  </a:moveTo>
                  <a:lnTo>
                    <a:pt x="2789333" y="2130627"/>
                  </a:lnTo>
                  <a:lnTo>
                    <a:pt x="2789333" y="2449644"/>
                  </a:lnTo>
                  <a:lnTo>
                    <a:pt x="526043" y="2449644"/>
                  </a:lnTo>
                  <a:lnTo>
                    <a:pt x="0" y="1725001"/>
                  </a:lnTo>
                  <a:close/>
                </a:path>
              </a:pathLst>
            </a:custGeom>
            <a:grpFill/>
            <a:ln w="9525" cap="flat">
              <a:noFill/>
              <a:prstDash val="solid"/>
              <a:miter/>
            </a:ln>
          </p:spPr>
          <p:txBody>
            <a:bodyPr rtlCol="0" anchor="ctr"/>
            <a:lstStyle/>
            <a:p>
              <a:endParaRPr lang="en-US" dirty="0"/>
            </a:p>
          </p:txBody>
        </p:sp>
        <p:sp>
          <p:nvSpPr>
            <p:cNvPr id="58" name="Freeform: Shape 57">
              <a:extLst>
                <a:ext uri="{FF2B5EF4-FFF2-40B4-BE49-F238E27FC236}">
                  <a16:creationId xmlns:a16="http://schemas.microsoft.com/office/drawing/2014/main" id="{0792F183-84B4-4046-A3CD-67B3C688C9AF}"/>
                </a:ext>
              </a:extLst>
            </p:cNvPr>
            <p:cNvSpPr/>
            <p:nvPr/>
          </p:nvSpPr>
          <p:spPr>
            <a:xfrm>
              <a:off x="9413792" y="0"/>
              <a:ext cx="2778208" cy="2438531"/>
            </a:xfrm>
            <a:custGeom>
              <a:avLst/>
              <a:gdLst>
                <a:gd name="connsiteX0" fmla="*/ 526040 w 2778208"/>
                <a:gd name="connsiteY0" fmla="*/ 0 h 2438531"/>
                <a:gd name="connsiteX1" fmla="*/ 2778208 w 2778208"/>
                <a:gd name="connsiteY1" fmla="*/ 0 h 2438531"/>
                <a:gd name="connsiteX2" fmla="*/ 2778208 w 2778208"/>
                <a:gd name="connsiteY2" fmla="*/ 315213 h 2438531"/>
                <a:gd name="connsiteX3" fmla="*/ 1235323 w 2778208"/>
                <a:gd name="connsiteY3" fmla="*/ 2438531 h 2438531"/>
                <a:gd name="connsiteX4" fmla="*/ 0 w 2778208"/>
                <a:gd name="connsiteY4" fmla="*/ 724648 h 24385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8208" h="2438531">
                  <a:moveTo>
                    <a:pt x="526040" y="0"/>
                  </a:moveTo>
                  <a:lnTo>
                    <a:pt x="2778208" y="0"/>
                  </a:lnTo>
                  <a:lnTo>
                    <a:pt x="2778208" y="315213"/>
                  </a:lnTo>
                  <a:lnTo>
                    <a:pt x="1235323" y="2438531"/>
                  </a:lnTo>
                  <a:lnTo>
                    <a:pt x="0" y="724648"/>
                  </a:lnTo>
                  <a:close/>
                </a:path>
              </a:pathLst>
            </a:custGeom>
            <a:grpFill/>
            <a:ln w="9525" cap="flat">
              <a:noFill/>
              <a:prstDash val="solid"/>
              <a:miter/>
            </a:ln>
          </p:spPr>
          <p:txBody>
            <a:bodyPr rtlCol="0" anchor="ctr"/>
            <a:lstStyle/>
            <a:p>
              <a:endParaRPr lang="en-US" dirty="0"/>
            </a:p>
          </p:txBody>
        </p:sp>
        <p:sp>
          <p:nvSpPr>
            <p:cNvPr id="54" name="Freeform: Shape 53">
              <a:extLst>
                <a:ext uri="{FF2B5EF4-FFF2-40B4-BE49-F238E27FC236}">
                  <a16:creationId xmlns:a16="http://schemas.microsoft.com/office/drawing/2014/main" id="{9DDFE6DF-042B-47EB-9B63-0D0ACB6BA75B}"/>
                </a:ext>
              </a:extLst>
            </p:cNvPr>
            <p:cNvSpPr/>
            <p:nvPr/>
          </p:nvSpPr>
          <p:spPr>
            <a:xfrm>
              <a:off x="4960467" y="0"/>
              <a:ext cx="4976426" cy="6858000"/>
            </a:xfrm>
            <a:custGeom>
              <a:avLst/>
              <a:gdLst>
                <a:gd name="connsiteX0" fmla="*/ 9068 w 4976426"/>
                <a:gd name="connsiteY0" fmla="*/ 0 h 6858000"/>
                <a:gd name="connsiteX1" fmla="*/ 2490843 w 4976426"/>
                <a:gd name="connsiteY1" fmla="*/ 0 h 6858000"/>
                <a:gd name="connsiteX2" fmla="*/ 4976426 w 4976426"/>
                <a:gd name="connsiteY2" fmla="*/ 3429006 h 6858000"/>
                <a:gd name="connsiteX3" fmla="*/ 3741106 w 4976426"/>
                <a:gd name="connsiteY3" fmla="*/ 5131741 h 6858000"/>
                <a:gd name="connsiteX4" fmla="*/ 2475178 w 4976426"/>
                <a:gd name="connsiteY4" fmla="*/ 6858000 h 6858000"/>
                <a:gd name="connsiteX5" fmla="*/ 0 w 4976426"/>
                <a:gd name="connsiteY5" fmla="*/ 6858000 h 6858000"/>
                <a:gd name="connsiteX6" fmla="*/ 2494651 w 4976426"/>
                <a:gd name="connsiteY6" fmla="*/ 342900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6426" h="6858000">
                  <a:moveTo>
                    <a:pt x="9068" y="0"/>
                  </a:moveTo>
                  <a:lnTo>
                    <a:pt x="2490843" y="0"/>
                  </a:lnTo>
                  <a:lnTo>
                    <a:pt x="4976426" y="3429006"/>
                  </a:lnTo>
                  <a:lnTo>
                    <a:pt x="3741106" y="5131741"/>
                  </a:lnTo>
                  <a:lnTo>
                    <a:pt x="2475178" y="6858000"/>
                  </a:lnTo>
                  <a:lnTo>
                    <a:pt x="0" y="6858000"/>
                  </a:lnTo>
                  <a:lnTo>
                    <a:pt x="2494651" y="3429006"/>
                  </a:lnTo>
                  <a:close/>
                </a:path>
              </a:pathLst>
            </a:custGeom>
            <a:grpFill/>
            <a:ln w="9525" cap="flat">
              <a:noFill/>
              <a:prstDash val="solid"/>
              <a:miter/>
            </a:ln>
          </p:spPr>
          <p:txBody>
            <a:bodyPr rtlCol="0" anchor="ctr"/>
            <a:lstStyle/>
            <a:p>
              <a:endParaRPr lang="en-US" dirty="0"/>
            </a:p>
          </p:txBody>
        </p:sp>
      </p:grpSp>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lvl1pPr>
              <a:defRPr>
                <a:solidFill>
                  <a:schemeClr val="bg1"/>
                </a:solidFill>
              </a:defRPr>
            </a:lvl1p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066399"/>
            <a:ext cx="11277600" cy="4143698"/>
          </a:xfrm>
          <a:prstGeom prst="rect">
            <a:avLst/>
          </a:prstGeom>
        </p:spPr>
        <p:txBody>
          <a:bodyPr vert="horz" lIns="0" tIns="0" rIns="0" bIns="0" rtlCol="0" anchor="ctr" anchorCtr="0">
            <a:spAutoFit/>
          </a:bodyPr>
          <a:lstStyle>
            <a:lvl1pPr marL="0" indent="0" algn="l">
              <a:lnSpc>
                <a:spcPct val="80000"/>
              </a:lnSpc>
              <a:spcBef>
                <a:spcPts val="800"/>
              </a:spcBef>
              <a:buFont typeface="Arial" panose="020B0604020202020204" pitchFamily="34" charset="0"/>
              <a:buNone/>
              <a:defRPr sz="5400" b="0" i="0" spc="0">
                <a:solidFill>
                  <a:schemeClr val="bg1"/>
                </a:solidFill>
              </a:defRPr>
            </a:lvl1pPr>
            <a:lvl2pPr marL="0" indent="0" algn="l">
              <a:lnSpc>
                <a:spcPct val="85000"/>
              </a:lnSpc>
              <a:spcBef>
                <a:spcPts val="800"/>
              </a:spcBef>
              <a:buFont typeface="Arial" panose="020B0604020202020204" pitchFamily="34" charset="0"/>
              <a:buNone/>
              <a:defRPr sz="4000" i="0" spc="0">
                <a:solidFill>
                  <a:schemeClr val="bg1"/>
                </a:solidFill>
              </a:defRPr>
            </a:lvl2pPr>
            <a:lvl3pPr marL="0" indent="0" algn="l">
              <a:lnSpc>
                <a:spcPct val="90000"/>
              </a:lnSpc>
              <a:spcBef>
                <a:spcPts val="800"/>
              </a:spcBef>
              <a:buFont typeface="Arial" panose="020B0604020202020204" pitchFamily="34" charset="0"/>
              <a:buNone/>
              <a:defRPr sz="3200" spc="0" baseline="0">
                <a:solidFill>
                  <a:schemeClr val="bg1"/>
                </a:solidFill>
              </a:defRPr>
            </a:lvl3pPr>
            <a:lvl4pPr marL="0" indent="0" algn="l">
              <a:lnSpc>
                <a:spcPct val="90000"/>
              </a:lnSpc>
              <a:spcBef>
                <a:spcPts val="800"/>
              </a:spcBef>
              <a:buNone/>
              <a:defRPr sz="2800" spc="0" baseline="0">
                <a:solidFill>
                  <a:schemeClr val="bg1"/>
                </a:solidFill>
              </a:defRPr>
            </a:lvl4pPr>
            <a:lvl5pPr marL="3048" indent="0" algn="l">
              <a:lnSpc>
                <a:spcPct val="90000"/>
              </a:lnSpc>
              <a:spcBef>
                <a:spcPts val="800"/>
              </a:spcBef>
              <a:buClr>
                <a:schemeClr val="bg1">
                  <a:lumMod val="65000"/>
                </a:schemeClr>
              </a:buClr>
              <a:buNone/>
              <a:defRPr sz="2400" b="1" spc="300">
                <a:solidFill>
                  <a:schemeClr val="bg1"/>
                </a:solidFill>
              </a:defRPr>
            </a:lvl5pPr>
          </a:lstStyle>
          <a:p>
            <a:pPr lvl="0"/>
            <a:r>
              <a:rPr lang="en-US" dirty="0"/>
              <a:t>Click To </a:t>
            </a:r>
            <a:br>
              <a:rPr lang="en-US" dirty="0"/>
            </a:br>
            <a:r>
              <a:rPr lang="en-US" dirty="0"/>
              <a:t>Edit Template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28927E3-AB15-4894-BF12-D8595DF561DB}"/>
              </a:ext>
            </a:extLst>
          </p:cNvPr>
          <p:cNvSpPr txBox="1">
            <a:spLocks/>
          </p:cNvSpPr>
          <p:nvPr/>
        </p:nvSpPr>
        <p:spPr>
          <a:xfrm>
            <a:off x="883506" y="6484034"/>
            <a:ext cx="4976425"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spTree>
    <p:extLst>
      <p:ext uri="{BB962C8B-B14F-4D97-AF65-F5344CB8AC3E}">
        <p14:creationId xmlns:p14="http://schemas.microsoft.com/office/powerpoint/2010/main" val="231498094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4">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831848"/>
            <a:ext cx="11277600" cy="3194304"/>
          </a:xfrm>
          <a:prstGeom prst="rect">
            <a:avLst/>
          </a:prstGeom>
        </p:spPr>
        <p:txBody>
          <a:bodyPr vert="horz" lIns="0" tIns="0" rIns="0" bIns="0" rtlCol="0" anchor="ctr" anchorCtr="0">
            <a:noAutofit/>
          </a:bodyPr>
          <a:lstStyle>
            <a:lvl1pPr marL="0" indent="0" algn="l">
              <a:lnSpc>
                <a:spcPct val="85000"/>
              </a:lnSpc>
              <a:spcBef>
                <a:spcPts val="800"/>
              </a:spcBef>
              <a:buFont typeface="Arial" panose="020B0604020202020204" pitchFamily="34" charset="0"/>
              <a:buNone/>
              <a:defRPr sz="5400" b="0" i="0" spc="-200">
                <a:solidFill>
                  <a:schemeClr val="bg2"/>
                </a:solidFill>
              </a:defRPr>
            </a:lvl1pPr>
            <a:lvl2pPr marL="0" indent="0" algn="l">
              <a:lnSpc>
                <a:spcPct val="90000"/>
              </a:lnSpc>
              <a:spcBef>
                <a:spcPts val="800"/>
              </a:spcBef>
              <a:buFont typeface="Arial" panose="020B0604020202020204" pitchFamily="34" charset="0"/>
              <a:buNone/>
              <a:defRPr sz="4800" b="1" spc="-200">
                <a:solidFill>
                  <a:schemeClr val="tx1"/>
                </a:solidFill>
              </a:defRPr>
            </a:lvl2pPr>
            <a:lvl3pPr marL="0" indent="0" algn="l">
              <a:lnSpc>
                <a:spcPct val="90000"/>
              </a:lnSpc>
              <a:spcBef>
                <a:spcPts val="800"/>
              </a:spcBef>
              <a:buFont typeface="Arial" panose="020B0604020202020204" pitchFamily="34" charset="0"/>
              <a:buNone/>
              <a:defRPr sz="4267" spc="-133" baseline="0">
                <a:solidFill>
                  <a:schemeClr val="tx1"/>
                </a:solidFill>
              </a:defRPr>
            </a:lvl3pPr>
            <a:lvl4pPr marL="0" indent="0" algn="l">
              <a:lnSpc>
                <a:spcPct val="90000"/>
              </a:lnSpc>
              <a:spcBef>
                <a:spcPts val="800"/>
              </a:spcBef>
              <a:buNone/>
              <a:defRPr sz="3733" b="1" spc="-67" baseline="0">
                <a:solidFill>
                  <a:schemeClr val="tx1"/>
                </a:solidFill>
              </a:defRPr>
            </a:lvl4pPr>
            <a:lvl5pPr marL="3048" indent="0" algn="l">
              <a:lnSpc>
                <a:spcPct val="90000"/>
              </a:lnSpc>
              <a:spcBef>
                <a:spcPts val="800"/>
              </a:spcBef>
              <a:buClr>
                <a:schemeClr val="bg1">
                  <a:lumMod val="65000"/>
                </a:schemeClr>
              </a:buClr>
              <a:buNone/>
              <a:defRPr sz="2400" b="1" spc="300">
                <a:solidFill>
                  <a:schemeClr val="accent1"/>
                </a:solidFill>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166842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5">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6" name="Text Placeholder 2">
            <a:extLst>
              <a:ext uri="{FF2B5EF4-FFF2-40B4-BE49-F238E27FC236}">
                <a16:creationId xmlns:a16="http://schemas.microsoft.com/office/drawing/2014/main" id="{F45E4363-2FCB-41C1-979D-8702DFED09DE}"/>
              </a:ext>
            </a:extLst>
          </p:cNvPr>
          <p:cNvSpPr>
            <a:spLocks noGrp="1"/>
          </p:cNvSpPr>
          <p:nvPr>
            <p:ph idx="1" hasCustomPrompt="1"/>
          </p:nvPr>
        </p:nvSpPr>
        <p:spPr>
          <a:xfrm>
            <a:off x="457200" y="2652354"/>
            <a:ext cx="11277600" cy="697563"/>
          </a:xfrm>
          <a:prstGeom prst="rect">
            <a:avLst/>
          </a:prstGeom>
        </p:spPr>
        <p:txBody>
          <a:bodyPr vert="horz" wrap="square" lIns="0" tIns="0" rIns="0" bIns="0" rtlCol="0" anchor="b" anchorCtr="0">
            <a:spAutoFit/>
          </a:bodyPr>
          <a:lstStyle>
            <a:lvl1pPr marL="0" indent="0" algn="ctr">
              <a:lnSpc>
                <a:spcPct val="85000"/>
              </a:lnSpc>
              <a:spcBef>
                <a:spcPts val="0"/>
              </a:spcBef>
              <a:buFont typeface="Arial" panose="020B0604020202020204" pitchFamily="34" charset="0"/>
              <a:buNone/>
              <a:defRPr sz="5333" b="0" i="0" spc="0">
                <a:solidFill>
                  <a:schemeClr val="bg2"/>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dirty="0"/>
              <a:t>Click To Edit Template Text Styles</a:t>
            </a:r>
          </a:p>
        </p:txBody>
      </p:sp>
      <p:cxnSp>
        <p:nvCxnSpPr>
          <p:cNvPr id="9" name="Straight Connector 8">
            <a:extLst>
              <a:ext uri="{FF2B5EF4-FFF2-40B4-BE49-F238E27FC236}">
                <a16:creationId xmlns:a16="http://schemas.microsoft.com/office/drawing/2014/main" id="{70151D55-A115-45D4-B38C-EC1B9816A78E}"/>
              </a:ext>
            </a:extLst>
          </p:cNvPr>
          <p:cNvCxnSpPr/>
          <p:nvPr/>
        </p:nvCxnSpPr>
        <p:spPr>
          <a:xfrm>
            <a:off x="5791200" y="3654704"/>
            <a:ext cx="609600" cy="0"/>
          </a:xfrm>
          <a:prstGeom prst="line">
            <a:avLst/>
          </a:prstGeom>
          <a:ln w="50800" cap="flat"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Text Placeholder 2">
            <a:extLst>
              <a:ext uri="{FF2B5EF4-FFF2-40B4-BE49-F238E27FC236}">
                <a16:creationId xmlns:a16="http://schemas.microsoft.com/office/drawing/2014/main" id="{F21967CB-C526-4CCC-BF31-91673D8DBABF}"/>
              </a:ext>
            </a:extLst>
          </p:cNvPr>
          <p:cNvSpPr>
            <a:spLocks noGrp="1"/>
          </p:cNvSpPr>
          <p:nvPr>
            <p:ph idx="12" hasCustomPrompt="1"/>
          </p:nvPr>
        </p:nvSpPr>
        <p:spPr>
          <a:xfrm>
            <a:off x="457200" y="3959493"/>
            <a:ext cx="11277600" cy="332399"/>
          </a:xfrm>
          <a:prstGeom prst="rect">
            <a:avLst/>
          </a:prstGeom>
        </p:spPr>
        <p:txBody>
          <a:bodyPr vert="horz" wrap="square" lIns="0" tIns="0" rIns="0" bIns="0" rtlCol="0" anchor="t" anchorCtr="0">
            <a:spAutoFit/>
          </a:bodyPr>
          <a:lstStyle>
            <a:lvl1pPr marL="0" indent="0" algn="ctr">
              <a:spcBef>
                <a:spcPts val="0"/>
              </a:spcBef>
              <a:buFont typeface="Arial" panose="020B0604020202020204" pitchFamily="34" charset="0"/>
              <a:buNone/>
              <a:defRPr sz="2400" b="1">
                <a:solidFill>
                  <a:schemeClr val="tx1"/>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a:t>Click To Edit Template Text Styles</a:t>
            </a:r>
          </a:p>
        </p:txBody>
      </p:sp>
    </p:spTree>
    <p:extLst>
      <p:ext uri="{BB962C8B-B14F-4D97-AF65-F5344CB8AC3E}">
        <p14:creationId xmlns:p14="http://schemas.microsoft.com/office/powerpoint/2010/main" val="314885927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7">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11" name="Text Placeholder 2">
            <a:extLst>
              <a:ext uri="{FF2B5EF4-FFF2-40B4-BE49-F238E27FC236}">
                <a16:creationId xmlns:a16="http://schemas.microsoft.com/office/drawing/2014/main" id="{274028D5-EFEA-4300-998A-7A540A5F9AAF}"/>
              </a:ext>
            </a:extLst>
          </p:cNvPr>
          <p:cNvSpPr>
            <a:spLocks noGrp="1"/>
          </p:cNvSpPr>
          <p:nvPr>
            <p:ph idx="1" hasCustomPrompt="1"/>
          </p:nvPr>
        </p:nvSpPr>
        <p:spPr>
          <a:xfrm>
            <a:off x="457200" y="2283084"/>
            <a:ext cx="11277600" cy="1395126"/>
          </a:xfrm>
          <a:prstGeom prst="rect">
            <a:avLst/>
          </a:prstGeom>
        </p:spPr>
        <p:txBody>
          <a:bodyPr vert="horz" wrap="square" lIns="0" tIns="0" rIns="0" bIns="0" rtlCol="0" anchor="b" anchorCtr="0">
            <a:spAutoFit/>
          </a:bodyPr>
          <a:lstStyle>
            <a:lvl1pPr marL="0" indent="0" algn="ctr">
              <a:lnSpc>
                <a:spcPct val="85000"/>
              </a:lnSpc>
              <a:spcBef>
                <a:spcPts val="0"/>
              </a:spcBef>
              <a:buFont typeface="Arial" panose="020B0604020202020204" pitchFamily="34" charset="0"/>
              <a:buNone/>
              <a:defRPr sz="5333" b="0" i="0" spc="0">
                <a:solidFill>
                  <a:schemeClr val="bg2"/>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dirty="0"/>
              <a:t>Click To Edit </a:t>
            </a:r>
            <a:br>
              <a:rPr lang="en-US" dirty="0"/>
            </a:br>
            <a:r>
              <a:rPr lang="en-US" dirty="0"/>
              <a:t>Template Text Styles</a:t>
            </a:r>
          </a:p>
        </p:txBody>
      </p:sp>
      <p:cxnSp>
        <p:nvCxnSpPr>
          <p:cNvPr id="12" name="Straight Connector 11">
            <a:extLst>
              <a:ext uri="{FF2B5EF4-FFF2-40B4-BE49-F238E27FC236}">
                <a16:creationId xmlns:a16="http://schemas.microsoft.com/office/drawing/2014/main" id="{BA5AFE86-C950-4DAD-A713-819A7036912A}"/>
              </a:ext>
            </a:extLst>
          </p:cNvPr>
          <p:cNvCxnSpPr/>
          <p:nvPr/>
        </p:nvCxnSpPr>
        <p:spPr>
          <a:xfrm>
            <a:off x="5791200" y="3982997"/>
            <a:ext cx="609600" cy="0"/>
          </a:xfrm>
          <a:prstGeom prst="line">
            <a:avLst/>
          </a:prstGeom>
          <a:ln w="50800" cap="flat"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3" name="Text Placeholder 2">
            <a:extLst>
              <a:ext uri="{FF2B5EF4-FFF2-40B4-BE49-F238E27FC236}">
                <a16:creationId xmlns:a16="http://schemas.microsoft.com/office/drawing/2014/main" id="{F31D3052-E314-4BB7-8CAC-4FA86287D223}"/>
              </a:ext>
            </a:extLst>
          </p:cNvPr>
          <p:cNvSpPr>
            <a:spLocks noGrp="1"/>
          </p:cNvSpPr>
          <p:nvPr>
            <p:ph idx="12" hasCustomPrompt="1"/>
          </p:nvPr>
        </p:nvSpPr>
        <p:spPr>
          <a:xfrm>
            <a:off x="457200" y="4287787"/>
            <a:ext cx="11277600" cy="332399"/>
          </a:xfrm>
          <a:prstGeom prst="rect">
            <a:avLst/>
          </a:prstGeom>
        </p:spPr>
        <p:txBody>
          <a:bodyPr vert="horz" wrap="square" lIns="0" tIns="0" rIns="0" bIns="0" rtlCol="0" anchor="t" anchorCtr="0">
            <a:spAutoFit/>
          </a:bodyPr>
          <a:lstStyle>
            <a:lvl1pPr marL="0" indent="0" algn="ctr">
              <a:spcBef>
                <a:spcPts val="0"/>
              </a:spcBef>
              <a:buFont typeface="Arial" panose="020B0604020202020204" pitchFamily="34" charset="0"/>
              <a:buNone/>
              <a:defRPr sz="2400" b="1">
                <a:solidFill>
                  <a:schemeClr val="tx1"/>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a:t>Click To Edit Template Text Styles</a:t>
            </a:r>
          </a:p>
        </p:txBody>
      </p:sp>
    </p:spTree>
    <p:extLst>
      <p:ext uri="{BB962C8B-B14F-4D97-AF65-F5344CB8AC3E}">
        <p14:creationId xmlns:p14="http://schemas.microsoft.com/office/powerpoint/2010/main" val="278896923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Slide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9F8D033E-882F-4905-8721-38F845341B81}"/>
              </a:ext>
            </a:extLst>
          </p:cNvPr>
          <p:cNvSpPr>
            <a:spLocks noGrp="1"/>
          </p:cNvSpPr>
          <p:nvPr>
            <p:ph type="sldNum" sz="quarter" idx="11"/>
          </p:nvPr>
        </p:nvSpPr>
        <p:spPr/>
        <p:txBody>
          <a:bodyPr/>
          <a:lstStyle/>
          <a:p>
            <a:fld id="{C24CE0DD-0081-7A4A-817B-7ACC0C2B4AAB}" type="slidenum">
              <a:rPr lang="en-US" smtClean="0"/>
              <a:pPr/>
              <a:t>‹#›</a:t>
            </a:fld>
            <a:endParaRPr lang="en-US" dirty="0"/>
          </a:p>
        </p:txBody>
      </p:sp>
    </p:spTree>
    <p:extLst>
      <p:ext uri="{BB962C8B-B14F-4D97-AF65-F5344CB8AC3E}">
        <p14:creationId xmlns:p14="http://schemas.microsoft.com/office/powerpoint/2010/main" val="2957524995"/>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144">
          <p15:clr>
            <a:srgbClr val="FBAE40"/>
          </p15:clr>
        </p15:guide>
        <p15:guide id="6" orient="horz" pos="288">
          <p15:clr>
            <a:srgbClr val="FBAE40"/>
          </p15:clr>
        </p15:guide>
        <p15:guide id="7" orient="horz" pos="4032">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FDF9DC-5703-4178-B33C-1F784C8F6E74}"/>
              </a:ext>
            </a:extLst>
          </p:cNvPr>
          <p:cNvSpPr>
            <a:spLocks noGrp="1"/>
          </p:cNvSpPr>
          <p:nvPr>
            <p:ph type="title"/>
          </p:nvPr>
        </p:nvSpPr>
        <p:spPr>
          <a:xfrm>
            <a:off x="457200" y="457200"/>
            <a:ext cx="11277600" cy="1243417"/>
          </a:xfrm>
          <a:prstGeom prst="rect">
            <a:avLst/>
          </a:prstGeom>
        </p:spPr>
        <p:txBody>
          <a:bodyPr vert="horz" wrap="square" lIns="0" tIns="45720" rIns="0" bIns="45720" rtlCol="0" anchor="ctr">
            <a:spAutoFit/>
          </a:bodyPr>
          <a:lstStyle/>
          <a:p>
            <a:r>
              <a:rPr lang="en-US" dirty="0"/>
              <a:t>Click to edit </a:t>
            </a:r>
            <a:br>
              <a:rPr lang="en-US" dirty="0"/>
            </a:br>
            <a:r>
              <a:rPr lang="en-US" dirty="0"/>
              <a:t>Master title style</a:t>
            </a:r>
          </a:p>
        </p:txBody>
      </p:sp>
      <p:sp>
        <p:nvSpPr>
          <p:cNvPr id="3" name="Text Placeholder 2">
            <a:extLst>
              <a:ext uri="{FF2B5EF4-FFF2-40B4-BE49-F238E27FC236}">
                <a16:creationId xmlns:a16="http://schemas.microsoft.com/office/drawing/2014/main" id="{543F9B61-FE06-4AD3-BFD0-849AD957C074}"/>
              </a:ext>
            </a:extLst>
          </p:cNvPr>
          <p:cNvSpPr>
            <a:spLocks noGrp="1"/>
          </p:cNvSpPr>
          <p:nvPr>
            <p:ph type="body" idx="1"/>
          </p:nvPr>
        </p:nvSpPr>
        <p:spPr>
          <a:xfrm>
            <a:off x="458724" y="1964077"/>
            <a:ext cx="11274552" cy="4315845"/>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61">
            <a:extLst>
              <a:ext uri="{FF2B5EF4-FFF2-40B4-BE49-F238E27FC236}">
                <a16:creationId xmlns:a16="http://schemas.microsoft.com/office/drawing/2014/main" id="{76C2FCC9-2F09-4721-9A6D-A8D770C763C7}"/>
              </a:ext>
            </a:extLst>
          </p:cNvPr>
          <p:cNvSpPr>
            <a:spLocks noGrp="1"/>
          </p:cNvSpPr>
          <p:nvPr>
            <p:ph type="sldNum" sz="quarter" idx="4"/>
          </p:nvPr>
        </p:nvSpPr>
        <p:spPr>
          <a:xfrm>
            <a:off x="457200" y="6464300"/>
            <a:ext cx="296359" cy="228600"/>
          </a:xfrm>
          <a:prstGeom prst="rect">
            <a:avLst/>
          </a:prstGeom>
          <a:noFill/>
        </p:spPr>
        <p:txBody>
          <a:bodyPr vert="horz" wrap="none" lIns="91440" tIns="45720" rIns="91440" bIns="45720" rtlCol="0" anchor="ctr" anchorCtr="0">
            <a:noAutofit/>
          </a:bodyPr>
          <a:lstStyle>
            <a:lvl1pPr algn="r">
              <a:defRPr sz="1200" b="1" i="0">
                <a:solidFill>
                  <a:schemeClr val="bg2"/>
                </a:solidFill>
              </a:defRPr>
            </a:lvl1pPr>
          </a:lstStyle>
          <a:p>
            <a:fld id="{C24CE0DD-0081-7A4A-817B-7ACC0C2B4AAB}" type="slidenum">
              <a:rPr lang="en-US" smtClean="0"/>
              <a:pPr/>
              <a:t>‹#›</a:t>
            </a:fld>
            <a:endParaRPr lang="en-US" dirty="0"/>
          </a:p>
        </p:txBody>
      </p:sp>
      <p:sp>
        <p:nvSpPr>
          <p:cNvPr id="17" name="Slide Number Placeholder 5">
            <a:extLst>
              <a:ext uri="{FF2B5EF4-FFF2-40B4-BE49-F238E27FC236}">
                <a16:creationId xmlns:a16="http://schemas.microsoft.com/office/drawing/2014/main" id="{5EE6105E-4C9A-4B95-89E5-B4D8F1DCB443}"/>
              </a:ext>
            </a:extLst>
          </p:cNvPr>
          <p:cNvSpPr txBox="1">
            <a:spLocks/>
          </p:cNvSpPr>
          <p:nvPr/>
        </p:nvSpPr>
        <p:spPr>
          <a:xfrm>
            <a:off x="764280" y="6477456"/>
            <a:ext cx="6582701"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to the ULTS Administrative Committee</a:t>
            </a:r>
          </a:p>
        </p:txBody>
      </p:sp>
      <p:grpSp>
        <p:nvGrpSpPr>
          <p:cNvPr id="26" name="Group 25">
            <a:extLst>
              <a:ext uri="{FF2B5EF4-FFF2-40B4-BE49-F238E27FC236}">
                <a16:creationId xmlns:a16="http://schemas.microsoft.com/office/drawing/2014/main" id="{C575405C-B2DF-4F58-9801-02AE2578731C}"/>
              </a:ext>
            </a:extLst>
          </p:cNvPr>
          <p:cNvGrpSpPr>
            <a:grpSpLocks noChangeAspect="1"/>
          </p:cNvGrpSpPr>
          <p:nvPr/>
        </p:nvGrpSpPr>
        <p:grpSpPr>
          <a:xfrm>
            <a:off x="10683863" y="6539890"/>
            <a:ext cx="1066177" cy="135154"/>
            <a:chOff x="2931072" y="-829430"/>
            <a:chExt cx="6003607" cy="761048"/>
          </a:xfrm>
        </p:grpSpPr>
        <p:sp>
          <p:nvSpPr>
            <p:cNvPr id="27" name="Freeform: Shape 26">
              <a:extLst>
                <a:ext uri="{FF2B5EF4-FFF2-40B4-BE49-F238E27FC236}">
                  <a16:creationId xmlns:a16="http://schemas.microsoft.com/office/drawing/2014/main" id="{6D2A2581-A149-4D6E-B65C-0B123B2B9D79}"/>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28" name="Freeform: Shape 27">
              <a:extLst>
                <a:ext uri="{FF2B5EF4-FFF2-40B4-BE49-F238E27FC236}">
                  <a16:creationId xmlns:a16="http://schemas.microsoft.com/office/drawing/2014/main" id="{6DC8D56B-3D68-4FE3-9F03-89ACA7EDF220}"/>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29" name="Freeform: Shape 28">
              <a:extLst>
                <a:ext uri="{FF2B5EF4-FFF2-40B4-BE49-F238E27FC236}">
                  <a16:creationId xmlns:a16="http://schemas.microsoft.com/office/drawing/2014/main" id="{D45015DA-2801-4267-853F-30DDB91F5BD8}"/>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81FEDFE6-6D64-4A15-BC73-D0D3F971885C}"/>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31" name="Freeform: Shape 30">
              <a:extLst>
                <a:ext uri="{FF2B5EF4-FFF2-40B4-BE49-F238E27FC236}">
                  <a16:creationId xmlns:a16="http://schemas.microsoft.com/office/drawing/2014/main" id="{8770722C-1442-42DE-9D16-247602FF4D57}"/>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32" name="Freeform: Shape 31">
              <a:extLst>
                <a:ext uri="{FF2B5EF4-FFF2-40B4-BE49-F238E27FC236}">
                  <a16:creationId xmlns:a16="http://schemas.microsoft.com/office/drawing/2014/main" id="{E2CBA79E-CAAC-4523-8747-65718A49628E}"/>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33" name="Freeform: Shape 32">
              <a:extLst>
                <a:ext uri="{FF2B5EF4-FFF2-40B4-BE49-F238E27FC236}">
                  <a16:creationId xmlns:a16="http://schemas.microsoft.com/office/drawing/2014/main" id="{C80304FC-C366-4BDB-A2C6-4D5741C00D35}"/>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34" name="Freeform: Shape 33">
              <a:extLst>
                <a:ext uri="{FF2B5EF4-FFF2-40B4-BE49-F238E27FC236}">
                  <a16:creationId xmlns:a16="http://schemas.microsoft.com/office/drawing/2014/main" id="{54FE65FC-513D-4292-B667-A3E8B7158317}"/>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35" name="Freeform: Shape 34">
              <a:extLst>
                <a:ext uri="{FF2B5EF4-FFF2-40B4-BE49-F238E27FC236}">
                  <a16:creationId xmlns:a16="http://schemas.microsoft.com/office/drawing/2014/main" id="{1852962B-BF8B-4F79-9667-AEA13077FD18}"/>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78209361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2" r:id="rId31"/>
    <p:sldLayoutId id="2147483693" r:id="rId32"/>
    <p:sldLayoutId id="2147483656" r:id="rId33"/>
  </p:sldLayoutIdLst>
  <p:txStyles>
    <p:titleStyle>
      <a:lvl1pPr algn="l" defTabSz="914400" rtl="0" eaLnBrk="1" latinLnBrk="0" hangingPunct="1">
        <a:lnSpc>
          <a:spcPct val="85000"/>
        </a:lnSpc>
        <a:spcBef>
          <a:spcPct val="0"/>
        </a:spcBef>
        <a:buNone/>
        <a:defRPr sz="4400" b="0" i="0" kern="1200">
          <a:solidFill>
            <a:schemeClr val="bg2"/>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lumMod val="50000"/>
            </a:schemeClr>
          </a:solidFill>
          <a:latin typeface="+mn-lt"/>
          <a:ea typeface="+mn-ea"/>
          <a:cs typeface="+mn-cs"/>
        </a:defRPr>
      </a:lvl1pPr>
      <a:lvl2pPr marL="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0" indent="0" algn="l" defTabSz="914400" rtl="0" eaLnBrk="1" latinLnBrk="0" hangingPunct="1">
        <a:lnSpc>
          <a:spcPct val="90000"/>
        </a:lnSpc>
        <a:spcBef>
          <a:spcPts val="500"/>
        </a:spcBef>
        <a:buFont typeface="Arial" panose="020B0604020202020204" pitchFamily="34" charset="0"/>
        <a:buNone/>
        <a:defRPr sz="1200" kern="1200">
          <a:solidFill>
            <a:schemeClr val="bg1">
              <a:lumMod val="65000"/>
            </a:schemeClr>
          </a:solidFill>
          <a:latin typeface="+mn-lt"/>
          <a:ea typeface="+mn-ea"/>
          <a:cs typeface="+mn-cs"/>
        </a:defRPr>
      </a:lvl3pPr>
      <a:lvl4pPr marL="173736" indent="-173736" algn="l" defTabSz="914400" rtl="0" eaLnBrk="1" latinLnBrk="0" hangingPunct="1">
        <a:lnSpc>
          <a:spcPct val="90000"/>
        </a:lnSpc>
        <a:spcBef>
          <a:spcPts val="500"/>
        </a:spcBef>
        <a:buClr>
          <a:schemeClr val="bg2"/>
        </a:buClr>
        <a:buFont typeface="Arial" panose="020B0604020202020204" pitchFamily="34" charset="0"/>
        <a:buChar char="•"/>
        <a:defRPr sz="1400" kern="1200">
          <a:solidFill>
            <a:schemeClr val="tx1"/>
          </a:solidFill>
          <a:latin typeface="+mn-lt"/>
          <a:ea typeface="+mn-ea"/>
          <a:cs typeface="+mn-cs"/>
        </a:defRPr>
      </a:lvl4pPr>
      <a:lvl5pPr marL="356616" indent="-173736"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customXml" Target="../../customXml/item7.xml"/><Relationship Id="rId1" Type="http://schemas.openxmlformats.org/officeDocument/2006/relationships/customXml" Target="../../customXml/item6.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5.xml"/><Relationship Id="rId1" Type="http://schemas.openxmlformats.org/officeDocument/2006/relationships/customXml" Target="../../customXml/item24.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7.xml"/><Relationship Id="rId1" Type="http://schemas.openxmlformats.org/officeDocument/2006/relationships/customXml" Target="../../customXml/item26.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9.xml"/><Relationship Id="rId1" Type="http://schemas.openxmlformats.org/officeDocument/2006/relationships/customXml" Target="../../customXml/item28.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31.xml"/><Relationship Id="rId1" Type="http://schemas.openxmlformats.org/officeDocument/2006/relationships/customXml" Target="../../customXml/item30.xml"/><Relationship Id="rId4" Type="http://schemas.openxmlformats.org/officeDocument/2006/relationships/chart" Target="../charts/chart1.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customXml" Target="../../customXml/item33.xml"/><Relationship Id="rId1" Type="http://schemas.openxmlformats.org/officeDocument/2006/relationships/customXml" Target="../../customXml/item3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35.xml"/><Relationship Id="rId1" Type="http://schemas.openxmlformats.org/officeDocument/2006/relationships/customXml" Target="../../customXml/item3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37.xml"/><Relationship Id="rId1" Type="http://schemas.openxmlformats.org/officeDocument/2006/relationships/customXml" Target="../../customXml/item36.xml"/><Relationship Id="rId4" Type="http://schemas.openxmlformats.org/officeDocument/2006/relationships/chart" Target="../charts/char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39.xml"/><Relationship Id="rId1" Type="http://schemas.openxmlformats.org/officeDocument/2006/relationships/customXml" Target="../../customXml/item38.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41.xml"/><Relationship Id="rId1" Type="http://schemas.openxmlformats.org/officeDocument/2006/relationships/customXml" Target="../../customXml/item40.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43.xml"/><Relationship Id="rId1" Type="http://schemas.openxmlformats.org/officeDocument/2006/relationships/customXml" Target="../../customXml/item4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9.xml"/><Relationship Id="rId1" Type="http://schemas.openxmlformats.org/officeDocument/2006/relationships/customXml" Target="../../customXml/item8.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45.xml"/><Relationship Id="rId1" Type="http://schemas.openxmlformats.org/officeDocument/2006/relationships/customXml" Target="../../customXml/item44.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47.xml"/><Relationship Id="rId1" Type="http://schemas.openxmlformats.org/officeDocument/2006/relationships/customXml" Target="../../customXml/item46.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49.xml"/><Relationship Id="rId1" Type="http://schemas.openxmlformats.org/officeDocument/2006/relationships/customXml" Target="../../customXml/item48.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51.xml"/><Relationship Id="rId1" Type="http://schemas.openxmlformats.org/officeDocument/2006/relationships/customXml" Target="../../customXml/item50.xml"/><Relationship Id="rId4" Type="http://schemas.openxmlformats.org/officeDocument/2006/relationships/chart" Target="../charts/chart3.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53.xml"/><Relationship Id="rId1" Type="http://schemas.openxmlformats.org/officeDocument/2006/relationships/customXml" Target="../../customXml/item52.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55.xml"/><Relationship Id="rId1" Type="http://schemas.openxmlformats.org/officeDocument/2006/relationships/customXml" Target="../../customXml/item54.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57.xml"/><Relationship Id="rId1" Type="http://schemas.openxmlformats.org/officeDocument/2006/relationships/customXml" Target="../../customXml/item56.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59.xml"/><Relationship Id="rId1" Type="http://schemas.openxmlformats.org/officeDocument/2006/relationships/customXml" Target="../../customXml/item58.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61.xml"/><Relationship Id="rId1" Type="http://schemas.openxmlformats.org/officeDocument/2006/relationships/customXml" Target="../../customXml/item60.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63.xml"/><Relationship Id="rId1" Type="http://schemas.openxmlformats.org/officeDocument/2006/relationships/customXml" Target="../../customXml/item62.xml"/><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1.xml"/><Relationship Id="rId1" Type="http://schemas.openxmlformats.org/officeDocument/2006/relationships/customXml" Target="../../customXml/item10.xml"/><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65.xml"/><Relationship Id="rId1" Type="http://schemas.openxmlformats.org/officeDocument/2006/relationships/customXml" Target="../../customXml/item64.xml"/><Relationship Id="rId4" Type="http://schemas.openxmlformats.org/officeDocument/2006/relationships/chart" Target="../charts/chart4.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67.xml"/><Relationship Id="rId1" Type="http://schemas.openxmlformats.org/officeDocument/2006/relationships/customXml" Target="../../customXml/item66.xml"/><Relationship Id="rId4" Type="http://schemas.openxmlformats.org/officeDocument/2006/relationships/chart" Target="../charts/chart5.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customXml" Target="../../customXml/item69.xml"/><Relationship Id="rId1" Type="http://schemas.openxmlformats.org/officeDocument/2006/relationships/customXml" Target="../../customXml/item68.xml"/><Relationship Id="rId4" Type="http://schemas.openxmlformats.org/officeDocument/2006/relationships/chart" Target="../charts/chart6.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customXml" Target="../../customXml/item71.xml"/><Relationship Id="rId1" Type="http://schemas.openxmlformats.org/officeDocument/2006/relationships/customXml" Target="../../customXml/item70.xml"/><Relationship Id="rId4" Type="http://schemas.openxmlformats.org/officeDocument/2006/relationships/chart" Target="../charts/chart7.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73.xml"/><Relationship Id="rId1" Type="http://schemas.openxmlformats.org/officeDocument/2006/relationships/customXml" Target="../../customXml/item72.xml"/><Relationship Id="rId4" Type="http://schemas.openxmlformats.org/officeDocument/2006/relationships/chart" Target="../charts/chart8.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75.xml"/><Relationship Id="rId1" Type="http://schemas.openxmlformats.org/officeDocument/2006/relationships/customXml" Target="../../customXml/item74.xml"/><Relationship Id="rId4" Type="http://schemas.openxmlformats.org/officeDocument/2006/relationships/chart" Target="../charts/chart9.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77.xml"/><Relationship Id="rId1" Type="http://schemas.openxmlformats.org/officeDocument/2006/relationships/customXml" Target="../../customXml/item76.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79.xml"/><Relationship Id="rId1" Type="http://schemas.openxmlformats.org/officeDocument/2006/relationships/customXml" Target="../../customXml/item78.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customXml" Target="../../customXml/item81.xml"/><Relationship Id="rId1" Type="http://schemas.openxmlformats.org/officeDocument/2006/relationships/customXml" Target="../../customXml/item80.xml"/><Relationship Id="rId4" Type="http://schemas.openxmlformats.org/officeDocument/2006/relationships/chart" Target="../charts/chart10.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customXml" Target="../../customXml/item83.xml"/><Relationship Id="rId1" Type="http://schemas.openxmlformats.org/officeDocument/2006/relationships/customXml" Target="../../customXml/item82.xml"/><Relationship Id="rId4" Type="http://schemas.openxmlformats.org/officeDocument/2006/relationships/chart" Target="../charts/chart11.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3.xml"/><Relationship Id="rId1" Type="http://schemas.openxmlformats.org/officeDocument/2006/relationships/customXml" Target="../../customXml/item12.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customXml" Target="../../customXml/item85.xml"/><Relationship Id="rId1" Type="http://schemas.openxmlformats.org/officeDocument/2006/relationships/customXml" Target="../../customXml/item84.xml"/><Relationship Id="rId4" Type="http://schemas.openxmlformats.org/officeDocument/2006/relationships/chart" Target="../charts/chart12.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customXml" Target="../../customXml/item87.xml"/><Relationship Id="rId1" Type="http://schemas.openxmlformats.org/officeDocument/2006/relationships/customXml" Target="../../customXml/item86.xml"/><Relationship Id="rId4" Type="http://schemas.openxmlformats.org/officeDocument/2006/relationships/chart" Target="../charts/chart13.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customXml" Target="../../customXml/item89.xml"/><Relationship Id="rId1" Type="http://schemas.openxmlformats.org/officeDocument/2006/relationships/customXml" Target="../../customXml/item88.xml"/><Relationship Id="rId4" Type="http://schemas.openxmlformats.org/officeDocument/2006/relationships/chart" Target="../charts/chart14.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customXml" Target="../../customXml/item91.xml"/><Relationship Id="rId1" Type="http://schemas.openxmlformats.org/officeDocument/2006/relationships/customXml" Target="../../customXml/item90.xml"/><Relationship Id="rId4" Type="http://schemas.openxmlformats.org/officeDocument/2006/relationships/chart" Target="../charts/chart15.xml"/></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customXml" Target="../../customXml/item93.xml"/><Relationship Id="rId1" Type="http://schemas.openxmlformats.org/officeDocument/2006/relationships/customXml" Target="../../customXml/item9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5.xml"/><Relationship Id="rId1" Type="http://schemas.openxmlformats.org/officeDocument/2006/relationships/customXml" Target="../../customXml/item1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7.xml"/><Relationship Id="rId1" Type="http://schemas.openxmlformats.org/officeDocument/2006/relationships/customXml" Target="../../customXml/item1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9.xml"/><Relationship Id="rId1" Type="http://schemas.openxmlformats.org/officeDocument/2006/relationships/customXml" Target="../../customXml/item18.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1.xml"/><Relationship Id="rId1" Type="http://schemas.openxmlformats.org/officeDocument/2006/relationships/customXml" Target="../../customXml/item20.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3.xml"/><Relationship Id="rId1" Type="http://schemas.openxmlformats.org/officeDocument/2006/relationships/customXml" Target="../../customXml/item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CCEEB-44BC-5A1B-093E-E875800E8770}"/>
              </a:ext>
            </a:extLst>
          </p:cNvPr>
          <p:cNvSpPr>
            <a:spLocks noGrp="1"/>
          </p:cNvSpPr>
          <p:nvPr>
            <p:ph type="title"/>
          </p:nvPr>
        </p:nvSpPr>
        <p:spPr>
          <a:xfrm>
            <a:off x="1338544" y="2194587"/>
            <a:ext cx="6859157" cy="2247446"/>
          </a:xfrm>
        </p:spPr>
        <p:txBody>
          <a:bodyPr/>
          <a:lstStyle/>
          <a:p>
            <a:r>
              <a:rPr lang="en-US" dirty="0"/>
              <a:t>California LifeLine Third Party Administrator</a:t>
            </a:r>
            <a:br>
              <a:rPr lang="en-US" dirty="0"/>
            </a:br>
            <a:endParaRPr lang="en-US" dirty="0"/>
          </a:p>
        </p:txBody>
      </p:sp>
      <p:sp>
        <p:nvSpPr>
          <p:cNvPr id="3" name="Content Placeholder 2">
            <a:extLst>
              <a:ext uri="{FF2B5EF4-FFF2-40B4-BE49-F238E27FC236}">
                <a16:creationId xmlns:a16="http://schemas.microsoft.com/office/drawing/2014/main" id="{1C4CCEEA-5B28-575D-ED20-ECD74435E9CC}"/>
              </a:ext>
            </a:extLst>
          </p:cNvPr>
          <p:cNvSpPr>
            <a:spLocks noGrp="1"/>
          </p:cNvSpPr>
          <p:nvPr>
            <p:ph sz="quarter" idx="10"/>
          </p:nvPr>
        </p:nvSpPr>
        <p:spPr>
          <a:xfrm>
            <a:off x="1338119" y="4713061"/>
            <a:ext cx="6118225" cy="305979"/>
          </a:xfrm>
        </p:spPr>
        <p:txBody>
          <a:bodyPr>
            <a:normAutofit lnSpcReduction="10000"/>
          </a:bodyPr>
          <a:lstStyle/>
          <a:p>
            <a:r>
              <a:rPr lang="en-US" sz="1600" dirty="0">
                <a:latin typeface="Arial"/>
                <a:cs typeface="Arial"/>
              </a:rPr>
              <a:t>Presentation to the ULTS Administrative Committee</a:t>
            </a:r>
          </a:p>
          <a:p>
            <a:endParaRPr lang="en-US" dirty="0">
              <a:latin typeface="Arial"/>
              <a:cs typeface="Arial"/>
            </a:endParaRPr>
          </a:p>
          <a:p>
            <a:endParaRPr lang="en-US" sz="1600" dirty="0">
              <a:latin typeface="Arial"/>
              <a:cs typeface="Arial"/>
            </a:endParaRPr>
          </a:p>
          <a:p>
            <a:endParaRPr lang="en-US" dirty="0">
              <a:latin typeface="+mn-lt"/>
            </a:endParaRPr>
          </a:p>
        </p:txBody>
      </p:sp>
      <p:sp>
        <p:nvSpPr>
          <p:cNvPr id="4" name="Content Placeholder 2">
            <a:extLst>
              <a:ext uri="{FF2B5EF4-FFF2-40B4-BE49-F238E27FC236}">
                <a16:creationId xmlns:a16="http://schemas.microsoft.com/office/drawing/2014/main" id="{07A78BA2-8743-4C64-8AF8-907A5F925590}"/>
              </a:ext>
            </a:extLst>
          </p:cNvPr>
          <p:cNvSpPr txBox="1">
            <a:spLocks/>
          </p:cNvSpPr>
          <p:nvPr/>
        </p:nvSpPr>
        <p:spPr>
          <a:xfrm>
            <a:off x="1338545" y="5190581"/>
            <a:ext cx="6118225" cy="305979"/>
          </a:xfrm>
          <a:prstGeom prst="rect">
            <a:avLst/>
          </a:prstGeom>
        </p:spPr>
        <p:txBody>
          <a:bodyPr vert="horz" lIns="0" tIns="45720" rIns="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chemeClr val="bg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bg1"/>
                </a:solidFill>
                <a:latin typeface="Avenir Next" panose="020B050302020202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bg1"/>
                </a:solidFill>
                <a:latin typeface="Avenir Next" panose="020B0503020202020204" pitchFamily="34" charset="0"/>
                <a:ea typeface="+mn-ea"/>
                <a:cs typeface="+mn-cs"/>
              </a:defRPr>
            </a:lvl3pPr>
            <a:lvl4pPr marL="1371600" indent="0" algn="l" defTabSz="914400" rtl="0" eaLnBrk="1" latinLnBrk="0" hangingPunct="1">
              <a:lnSpc>
                <a:spcPct val="90000"/>
              </a:lnSpc>
              <a:spcBef>
                <a:spcPts val="500"/>
              </a:spcBef>
              <a:buClr>
                <a:schemeClr val="bg2"/>
              </a:buClr>
              <a:buFont typeface="Arial" panose="020B0604020202020204" pitchFamily="34" charset="0"/>
              <a:buNone/>
              <a:defRPr sz="1600" kern="1200">
                <a:solidFill>
                  <a:schemeClr val="bg1"/>
                </a:solidFill>
                <a:latin typeface="Avenir Next" panose="020B0503020202020204" pitchFamily="34" charset="0"/>
                <a:ea typeface="+mn-ea"/>
                <a:cs typeface="+mn-cs"/>
              </a:defRPr>
            </a:lvl4pPr>
            <a:lvl5pPr marL="1828800" indent="0" algn="l" defTabSz="914400" rtl="0" eaLnBrk="1" latinLnBrk="0" hangingPunct="1">
              <a:lnSpc>
                <a:spcPct val="90000"/>
              </a:lnSpc>
              <a:spcBef>
                <a:spcPts val="500"/>
              </a:spcBef>
              <a:buClr>
                <a:schemeClr val="accent1"/>
              </a:buClr>
              <a:buFont typeface="Arial" panose="020B0604020202020204" pitchFamily="34" charset="0"/>
              <a:buNone/>
              <a:defRPr sz="1600" kern="1200">
                <a:solidFill>
                  <a:schemeClr val="bg1"/>
                </a:solidFill>
                <a:latin typeface="Avenir Next" panose="020B05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0" dirty="0">
                <a:latin typeface="Arial"/>
                <a:cs typeface="Arial"/>
              </a:rPr>
              <a:t>June 10, 2025</a:t>
            </a:r>
          </a:p>
          <a:p>
            <a:endParaRPr lang="en-US" dirty="0">
              <a:latin typeface="Arial"/>
              <a:cs typeface="Arial"/>
            </a:endParaRPr>
          </a:p>
          <a:p>
            <a:endParaRPr lang="en-US" dirty="0">
              <a:latin typeface="Arial"/>
              <a:cs typeface="Arial"/>
            </a:endParaRPr>
          </a:p>
          <a:p>
            <a:endParaRPr lang="en-US" dirty="0">
              <a:latin typeface="+mn-lt"/>
            </a:endParaRPr>
          </a:p>
        </p:txBody>
      </p:sp>
    </p:spTree>
    <p:custDataLst>
      <p:custData r:id="rId1"/>
      <p:custData r:id="rId2"/>
    </p:custDataLst>
    <p:extLst>
      <p:ext uri="{BB962C8B-B14F-4D97-AF65-F5344CB8AC3E}">
        <p14:creationId xmlns:p14="http://schemas.microsoft.com/office/powerpoint/2010/main" val="283344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852820" y="454874"/>
            <a:ext cx="7918450" cy="587308"/>
          </a:xfrm>
        </p:spPr>
        <p:txBody>
          <a:bodyPr>
            <a:normAutofit/>
          </a:bodyPr>
          <a:lstStyle/>
          <a:p>
            <a:r>
              <a:rPr lang="en-US" sz="3200" dirty="0"/>
              <a:t>Program and Operations Reports </a:t>
            </a:r>
          </a:p>
          <a:p>
            <a:endParaRPr lang="en-US" dirty="0"/>
          </a:p>
        </p:txBody>
      </p:sp>
      <p:sp>
        <p:nvSpPr>
          <p:cNvPr id="4" name="TextBox 3">
            <a:extLst>
              <a:ext uri="{FF2B5EF4-FFF2-40B4-BE49-F238E27FC236}">
                <a16:creationId xmlns:a16="http://schemas.microsoft.com/office/drawing/2014/main" id="{0F5E3D78-94BA-E87A-D1C4-770DD48489F2}"/>
              </a:ext>
            </a:extLst>
          </p:cNvPr>
          <p:cNvSpPr txBox="1"/>
          <p:nvPr/>
        </p:nvSpPr>
        <p:spPr>
          <a:xfrm>
            <a:off x="649620" y="1259175"/>
            <a:ext cx="10136777" cy="4739759"/>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US" sz="1600" dirty="0">
                <a:solidFill>
                  <a:srgbClr val="502E91"/>
                </a:solidFill>
              </a:rPr>
              <a:t>Customer Portal – Registered Users</a:t>
            </a:r>
          </a:p>
          <a:p>
            <a:pPr marL="285750" indent="-285750">
              <a:spcBef>
                <a:spcPts val="600"/>
              </a:spcBef>
              <a:spcAft>
                <a:spcPts val="600"/>
              </a:spcAft>
              <a:buFont typeface="Arial" panose="020B0604020202020204" pitchFamily="34" charset="0"/>
              <a:buChar char="•"/>
            </a:pPr>
            <a:r>
              <a:rPr lang="en-US" sz="1600" dirty="0">
                <a:solidFill>
                  <a:srgbClr val="502E91"/>
                </a:solidFill>
              </a:rPr>
              <a:t>Customer Portal – Registered Users - Trend – Since the November 2023 launch</a:t>
            </a:r>
          </a:p>
          <a:p>
            <a:pPr marL="285750" indent="-285750">
              <a:spcBef>
                <a:spcPts val="600"/>
              </a:spcBef>
              <a:spcAft>
                <a:spcPts val="600"/>
              </a:spcAft>
              <a:buFont typeface="Arial" panose="020B0604020202020204" pitchFamily="34" charset="0"/>
              <a:buChar char="•"/>
            </a:pPr>
            <a:r>
              <a:rPr lang="en-US" sz="1600" dirty="0">
                <a:solidFill>
                  <a:srgbClr val="502E91"/>
                </a:solidFill>
              </a:rPr>
              <a:t>Subscriber Reported Demographics – Household Income</a:t>
            </a:r>
          </a:p>
          <a:p>
            <a:pPr marL="285750" indent="-285750">
              <a:spcBef>
                <a:spcPts val="600"/>
              </a:spcBef>
              <a:spcAft>
                <a:spcPts val="600"/>
              </a:spcAft>
              <a:buFont typeface="Arial" panose="020B0604020202020204" pitchFamily="34" charset="0"/>
              <a:buChar char="•"/>
            </a:pPr>
            <a:r>
              <a:rPr lang="en-US" sz="1600" dirty="0">
                <a:solidFill>
                  <a:srgbClr val="502E91"/>
                </a:solidFill>
              </a:rPr>
              <a:t>Subscriber Reported Demographics – Gender</a:t>
            </a:r>
          </a:p>
          <a:p>
            <a:pPr marL="285750" indent="-285750">
              <a:spcBef>
                <a:spcPts val="600"/>
              </a:spcBef>
              <a:spcAft>
                <a:spcPts val="600"/>
              </a:spcAft>
              <a:buFont typeface="Arial" panose="020B0604020202020204" pitchFamily="34" charset="0"/>
              <a:buChar char="•"/>
            </a:pPr>
            <a:r>
              <a:rPr lang="en-US" sz="1600" dirty="0">
                <a:solidFill>
                  <a:srgbClr val="502E91"/>
                </a:solidFill>
              </a:rPr>
              <a:t>Subscriber Reported Demographics – Race</a:t>
            </a:r>
          </a:p>
          <a:p>
            <a:pPr marL="285750" indent="-285750">
              <a:spcBef>
                <a:spcPts val="600"/>
              </a:spcBef>
              <a:spcAft>
                <a:spcPts val="600"/>
              </a:spcAft>
              <a:buFont typeface="Arial" panose="020B0604020202020204" pitchFamily="34" charset="0"/>
              <a:buChar char="•"/>
            </a:pPr>
            <a:r>
              <a:rPr lang="en-US" sz="1600" dirty="0">
                <a:solidFill>
                  <a:srgbClr val="502E91"/>
                </a:solidFill>
              </a:rPr>
              <a:t>Subscriber Reported Demographics – Asian Ethnicity</a:t>
            </a:r>
          </a:p>
          <a:p>
            <a:pPr marL="285750" indent="-285750">
              <a:spcBef>
                <a:spcPts val="600"/>
              </a:spcBef>
              <a:spcAft>
                <a:spcPts val="600"/>
              </a:spcAft>
              <a:buFont typeface="Arial" panose="020B0604020202020204" pitchFamily="34" charset="0"/>
              <a:buChar char="•"/>
            </a:pPr>
            <a:r>
              <a:rPr lang="en-US" sz="1600" dirty="0">
                <a:solidFill>
                  <a:srgbClr val="502E91"/>
                </a:solidFill>
              </a:rPr>
              <a:t>Subscriber Reported Demographics – Pacific Islander Ethnicity</a:t>
            </a:r>
          </a:p>
          <a:p>
            <a:pPr marL="285750" indent="-285750">
              <a:spcBef>
                <a:spcPts val="600"/>
              </a:spcBef>
              <a:spcAft>
                <a:spcPts val="600"/>
              </a:spcAft>
              <a:buFont typeface="Arial" panose="020B0604020202020204" pitchFamily="34" charset="0"/>
              <a:buChar char="•"/>
            </a:pPr>
            <a:r>
              <a:rPr lang="en-US" sz="1600" dirty="0">
                <a:solidFill>
                  <a:srgbClr val="502E91"/>
                </a:solidFill>
              </a:rPr>
              <a:t>Response &amp; Approval Rates – All Form Types – December 2024 through May 2025</a:t>
            </a:r>
          </a:p>
          <a:p>
            <a:pPr marL="285750" indent="-285750">
              <a:spcBef>
                <a:spcPts val="600"/>
              </a:spcBef>
              <a:spcAft>
                <a:spcPts val="600"/>
              </a:spcAft>
              <a:buFont typeface="Arial" panose="020B0604020202020204" pitchFamily="34" charset="0"/>
              <a:buChar char="•"/>
            </a:pPr>
            <a:r>
              <a:rPr lang="en-US" sz="1600" dirty="0">
                <a:solidFill>
                  <a:srgbClr val="502E91"/>
                </a:solidFill>
              </a:rPr>
              <a:t>Enrollment Application Volume by Received Channel – December 2024 through May 2025</a:t>
            </a:r>
          </a:p>
          <a:p>
            <a:pPr marL="285750" indent="-285750">
              <a:spcBef>
                <a:spcPts val="600"/>
              </a:spcBef>
              <a:spcAft>
                <a:spcPts val="600"/>
              </a:spcAft>
              <a:buFont typeface="Arial" panose="020B0604020202020204" pitchFamily="34" charset="0"/>
              <a:buChar char="•"/>
            </a:pPr>
            <a:r>
              <a:rPr lang="en-US" sz="1600" dirty="0">
                <a:solidFill>
                  <a:srgbClr val="502E91"/>
                </a:solidFill>
              </a:rPr>
              <a:t>Renewal Form Volume by Received Channel – December 2024 through May 2025</a:t>
            </a:r>
          </a:p>
          <a:p>
            <a:pPr marL="285750" indent="-285750">
              <a:spcBef>
                <a:spcPts val="600"/>
              </a:spcBef>
              <a:spcAft>
                <a:spcPts val="600"/>
              </a:spcAft>
              <a:buFont typeface="Arial" panose="020B0604020202020204" pitchFamily="34" charset="0"/>
              <a:buChar char="•"/>
            </a:pPr>
            <a:r>
              <a:rPr lang="en-US" sz="1600" dirty="0">
                <a:solidFill>
                  <a:srgbClr val="502E91"/>
                </a:solidFill>
              </a:rPr>
              <a:t>Enrollment Eligibility Methods – Program Versus Income</a:t>
            </a:r>
          </a:p>
          <a:p>
            <a:pPr marL="285750" indent="-285750">
              <a:spcBef>
                <a:spcPts val="600"/>
              </a:spcBef>
              <a:spcAft>
                <a:spcPts val="600"/>
              </a:spcAft>
              <a:buFont typeface="Arial" panose="020B0604020202020204" pitchFamily="34" charset="0"/>
              <a:buChar char="•"/>
            </a:pPr>
            <a:r>
              <a:rPr lang="en-US" sz="1600" dirty="0">
                <a:solidFill>
                  <a:srgbClr val="502E91"/>
                </a:solidFill>
              </a:rPr>
              <a:t>Enrollment Eligibility Methods – By Qualifying Program</a:t>
            </a:r>
          </a:p>
        </p:txBody>
      </p:sp>
    </p:spTree>
    <p:custDataLst>
      <p:custData r:id="rId1"/>
      <p:custData r:id="rId2"/>
    </p:custDataLst>
    <p:extLst>
      <p:ext uri="{BB962C8B-B14F-4D97-AF65-F5344CB8AC3E}">
        <p14:creationId xmlns:p14="http://schemas.microsoft.com/office/powerpoint/2010/main" val="198579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852820" y="454874"/>
            <a:ext cx="7918450" cy="587308"/>
          </a:xfrm>
        </p:spPr>
        <p:txBody>
          <a:bodyPr>
            <a:normAutofit/>
          </a:bodyPr>
          <a:lstStyle/>
          <a:p>
            <a:r>
              <a:rPr lang="en-US" sz="3200" dirty="0"/>
              <a:t>Program and Operations Reports </a:t>
            </a:r>
          </a:p>
          <a:p>
            <a:endParaRPr lang="en-US" dirty="0"/>
          </a:p>
        </p:txBody>
      </p:sp>
      <p:sp>
        <p:nvSpPr>
          <p:cNvPr id="4" name="TextBox 3">
            <a:extLst>
              <a:ext uri="{FF2B5EF4-FFF2-40B4-BE49-F238E27FC236}">
                <a16:creationId xmlns:a16="http://schemas.microsoft.com/office/drawing/2014/main" id="{0F5E3D78-94BA-E87A-D1C4-770DD48489F2}"/>
              </a:ext>
            </a:extLst>
          </p:cNvPr>
          <p:cNvSpPr txBox="1"/>
          <p:nvPr/>
        </p:nvSpPr>
        <p:spPr>
          <a:xfrm>
            <a:off x="774443" y="1329565"/>
            <a:ext cx="10136777" cy="3939540"/>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US" sz="1600" dirty="0">
                <a:solidFill>
                  <a:srgbClr val="502E91"/>
                </a:solidFill>
              </a:rPr>
              <a:t>Top 5 Denial Reasons – Enrollment Applications – December 2024 through May 2025</a:t>
            </a:r>
          </a:p>
          <a:p>
            <a:pPr marL="285750" indent="-285750">
              <a:spcBef>
                <a:spcPts val="600"/>
              </a:spcBef>
              <a:spcAft>
                <a:spcPts val="600"/>
              </a:spcAft>
              <a:buFont typeface="Arial" panose="020B0604020202020204" pitchFamily="34" charset="0"/>
              <a:buChar char="•"/>
            </a:pPr>
            <a:r>
              <a:rPr lang="en-US" sz="1600" dirty="0">
                <a:solidFill>
                  <a:srgbClr val="502E91"/>
                </a:solidFill>
              </a:rPr>
              <a:t>Top 5 Denial Reasons – Renewal Forms – December 2024 through May 2025</a:t>
            </a:r>
          </a:p>
          <a:p>
            <a:pPr marL="285750" indent="-285750">
              <a:spcBef>
                <a:spcPts val="600"/>
              </a:spcBef>
              <a:spcAft>
                <a:spcPts val="600"/>
              </a:spcAft>
              <a:buFont typeface="Arial" panose="020B0604020202020204" pitchFamily="34" charset="0"/>
              <a:buChar char="•"/>
            </a:pPr>
            <a:r>
              <a:rPr lang="en-US" sz="1600" dirty="0">
                <a:solidFill>
                  <a:srgbClr val="502E91"/>
                </a:solidFill>
              </a:rPr>
              <a:t>Renewal Rate - Renewal Processes Starting March 7, 2024, through March 6, 2025 </a:t>
            </a:r>
          </a:p>
          <a:p>
            <a:pPr marL="285750" indent="-285750">
              <a:spcBef>
                <a:spcPts val="600"/>
              </a:spcBef>
              <a:spcAft>
                <a:spcPts val="600"/>
              </a:spcAft>
              <a:buFont typeface="Arial" panose="020B0604020202020204" pitchFamily="34" charset="0"/>
              <a:buChar char="•"/>
            </a:pPr>
            <a:r>
              <a:rPr lang="en-US" sz="1600" dirty="0">
                <a:solidFill>
                  <a:srgbClr val="502E91"/>
                </a:solidFill>
              </a:rPr>
              <a:t>CalFresh Confirm Match Rates – Renewal Processes Starting March 7, 2024, through March 6, 2025 </a:t>
            </a:r>
          </a:p>
          <a:p>
            <a:pPr marL="285750" indent="-285750">
              <a:spcBef>
                <a:spcPts val="600"/>
              </a:spcBef>
              <a:spcAft>
                <a:spcPts val="600"/>
              </a:spcAft>
              <a:buFont typeface="Arial" panose="020B0604020202020204" pitchFamily="34" charset="0"/>
              <a:buChar char="•"/>
            </a:pPr>
            <a:r>
              <a:rPr lang="en-US" sz="1600" dirty="0">
                <a:solidFill>
                  <a:srgbClr val="502E91"/>
                </a:solidFill>
              </a:rPr>
              <a:t>Standalone Household Worksheet Volume by Received Channel – December 2024 through May 2025</a:t>
            </a:r>
          </a:p>
          <a:p>
            <a:pPr marL="285750" indent="-285750">
              <a:spcBef>
                <a:spcPts val="600"/>
              </a:spcBef>
              <a:spcAft>
                <a:spcPts val="600"/>
              </a:spcAft>
              <a:buFont typeface="Arial" panose="020B0604020202020204" pitchFamily="34" charset="0"/>
              <a:buChar char="•"/>
            </a:pPr>
            <a:r>
              <a:rPr lang="en-US" sz="1600" dirty="0">
                <a:solidFill>
                  <a:srgbClr val="502E91"/>
                </a:solidFill>
              </a:rPr>
              <a:t>Call Center – Calls Offered – December 2024 through May 2025</a:t>
            </a:r>
          </a:p>
          <a:p>
            <a:pPr marL="285750" indent="-285750">
              <a:spcBef>
                <a:spcPts val="600"/>
              </a:spcBef>
              <a:spcAft>
                <a:spcPts val="600"/>
              </a:spcAft>
              <a:buFont typeface="Arial" panose="020B0604020202020204" pitchFamily="34" charset="0"/>
              <a:buChar char="•"/>
            </a:pPr>
            <a:r>
              <a:rPr lang="en-US" sz="1600" dirty="0">
                <a:solidFill>
                  <a:srgbClr val="502E91"/>
                </a:solidFill>
              </a:rPr>
              <a:t>Call Center – Average Seconds to Answer (ASA) – December 2024 through May 2025</a:t>
            </a:r>
          </a:p>
          <a:p>
            <a:pPr marL="285750" indent="-285750">
              <a:spcBef>
                <a:spcPts val="600"/>
              </a:spcBef>
              <a:spcAft>
                <a:spcPts val="600"/>
              </a:spcAft>
              <a:buFont typeface="Arial" panose="020B0604020202020204" pitchFamily="34" charset="0"/>
              <a:buChar char="•"/>
            </a:pPr>
            <a:r>
              <a:rPr lang="en-US" sz="1600" dirty="0">
                <a:solidFill>
                  <a:srgbClr val="502E91"/>
                </a:solidFill>
              </a:rPr>
              <a:t>Call Center – Webchats Handled – December 2024 through May 2025</a:t>
            </a:r>
          </a:p>
          <a:p>
            <a:pPr marL="285750" indent="-285750">
              <a:spcBef>
                <a:spcPts val="600"/>
              </a:spcBef>
              <a:spcAft>
                <a:spcPts val="600"/>
              </a:spcAft>
              <a:buFont typeface="Arial" panose="020B0604020202020204" pitchFamily="34" charset="0"/>
              <a:buChar char="•"/>
            </a:pPr>
            <a:r>
              <a:rPr lang="en-US" sz="1600" dirty="0">
                <a:solidFill>
                  <a:srgbClr val="502E91"/>
                </a:solidFill>
              </a:rPr>
              <a:t>Call Center – Emails Handled – December 2024 through May 2025</a:t>
            </a:r>
          </a:p>
          <a:p>
            <a:pPr marL="285750" indent="-285750">
              <a:spcBef>
                <a:spcPts val="600"/>
              </a:spcBef>
              <a:spcAft>
                <a:spcPts val="600"/>
              </a:spcAft>
              <a:buFont typeface="Arial" panose="020B0604020202020204" pitchFamily="34" charset="0"/>
              <a:buChar char="•"/>
            </a:pPr>
            <a:r>
              <a:rPr lang="en-US" sz="1600" dirty="0">
                <a:solidFill>
                  <a:srgbClr val="502E91"/>
                </a:solidFill>
              </a:rPr>
              <a:t>Call Center – Forms Manually Processed – December 2024 through May 2025</a:t>
            </a:r>
          </a:p>
        </p:txBody>
      </p:sp>
    </p:spTree>
    <p:custDataLst>
      <p:custData r:id="rId1"/>
      <p:custData r:id="rId2"/>
    </p:custDataLst>
    <p:extLst>
      <p:ext uri="{BB962C8B-B14F-4D97-AF65-F5344CB8AC3E}">
        <p14:creationId xmlns:p14="http://schemas.microsoft.com/office/powerpoint/2010/main" val="1634709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463386"/>
            <a:ext cx="9955680" cy="587308"/>
          </a:xfrm>
        </p:spPr>
        <p:txBody>
          <a:bodyPr>
            <a:normAutofit/>
          </a:bodyPr>
          <a:lstStyle/>
          <a:p>
            <a:pPr algn="ctr"/>
            <a:r>
              <a:rPr lang="en-US" sz="2800" dirty="0"/>
              <a:t>Program Participation – Active LifeLine Subscribers</a:t>
            </a:r>
          </a:p>
        </p:txBody>
      </p:sp>
      <p:sp>
        <p:nvSpPr>
          <p:cNvPr id="3" name="Text Placeholder 2">
            <a:extLst>
              <a:ext uri="{FF2B5EF4-FFF2-40B4-BE49-F238E27FC236}">
                <a16:creationId xmlns:a16="http://schemas.microsoft.com/office/drawing/2014/main" id="{1945B4F2-1782-17EF-CA1C-DF5D6D1BF0B2}"/>
              </a:ext>
            </a:extLst>
          </p:cNvPr>
          <p:cNvSpPr>
            <a:spLocks noGrp="1"/>
          </p:cNvSpPr>
          <p:nvPr>
            <p:ph type="body" sz="quarter" idx="11"/>
          </p:nvPr>
        </p:nvSpPr>
        <p:spPr>
          <a:xfrm>
            <a:off x="793185" y="1730158"/>
            <a:ext cx="10741025" cy="4167303"/>
          </a:xfrm>
        </p:spPr>
        <p:txBody>
          <a:bodyPr/>
          <a:lstStyle/>
          <a:p>
            <a:endParaRPr lang="en-US" dirty="0">
              <a:solidFill>
                <a:srgbClr val="502E91"/>
              </a:solidFill>
            </a:endParaRPr>
          </a:p>
          <a:p>
            <a:endParaRPr lang="en-US" dirty="0"/>
          </a:p>
        </p:txBody>
      </p:sp>
      <p:sp>
        <p:nvSpPr>
          <p:cNvPr id="4" name="TextBox 3">
            <a:extLst>
              <a:ext uri="{FF2B5EF4-FFF2-40B4-BE49-F238E27FC236}">
                <a16:creationId xmlns:a16="http://schemas.microsoft.com/office/drawing/2014/main" id="{31E48660-B14E-46A0-87A7-9A990EABC68C}"/>
              </a:ext>
            </a:extLst>
          </p:cNvPr>
          <p:cNvSpPr txBox="1">
            <a:spLocks/>
          </p:cNvSpPr>
          <p:nvPr/>
        </p:nvSpPr>
        <p:spPr>
          <a:xfrm>
            <a:off x="793184" y="1616516"/>
            <a:ext cx="4553879" cy="1671740"/>
          </a:xfrm>
          <a:prstGeom prst="rect">
            <a:avLst/>
          </a:prstGeom>
          <a:noFill/>
        </p:spPr>
        <p:txBody>
          <a:bodyPr wrap="square" lIns="91440" tIns="45720" rIns="91440" bIns="45720" anchor="t">
            <a:spAutoFit/>
          </a:bodyPr>
          <a:lstStyle/>
          <a:p>
            <a:pPr marL="0" lvl="1">
              <a:lnSpc>
                <a:spcPct val="150000"/>
              </a:lnSpc>
              <a:spcBef>
                <a:spcPct val="20000"/>
              </a:spcBef>
            </a:pPr>
            <a:r>
              <a:rPr lang="en-US" sz="1600" dirty="0">
                <a:solidFill>
                  <a:schemeClr val="tx2"/>
                </a:solidFill>
              </a:rPr>
              <a:t>Active LifeLine Subscribers – June 1, 2025</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Wireless: 1,638,417</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Wireline:  94,538</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Total: 1,732,955</a:t>
            </a:r>
          </a:p>
        </p:txBody>
      </p:sp>
      <p:sp>
        <p:nvSpPr>
          <p:cNvPr id="5" name="TextBox 4">
            <a:extLst>
              <a:ext uri="{FF2B5EF4-FFF2-40B4-BE49-F238E27FC236}">
                <a16:creationId xmlns:a16="http://schemas.microsoft.com/office/drawing/2014/main" id="{25E5A4C4-A42F-4009-AE71-B6A53DFA6492}"/>
              </a:ext>
            </a:extLst>
          </p:cNvPr>
          <p:cNvSpPr txBox="1">
            <a:spLocks/>
          </p:cNvSpPr>
          <p:nvPr/>
        </p:nvSpPr>
        <p:spPr>
          <a:xfrm>
            <a:off x="793184" y="3813809"/>
            <a:ext cx="4553879" cy="1671740"/>
          </a:xfrm>
          <a:prstGeom prst="rect">
            <a:avLst/>
          </a:prstGeom>
          <a:noFill/>
        </p:spPr>
        <p:txBody>
          <a:bodyPr wrap="square">
            <a:spAutoFit/>
          </a:bodyPr>
          <a:lstStyle/>
          <a:p>
            <a:pPr marL="0" lvl="1">
              <a:lnSpc>
                <a:spcPct val="150000"/>
              </a:lnSpc>
              <a:spcBef>
                <a:spcPct val="20000"/>
              </a:spcBef>
            </a:pPr>
            <a:r>
              <a:rPr lang="en-US" sz="1600" dirty="0">
                <a:solidFill>
                  <a:schemeClr val="tx2"/>
                </a:solidFill>
              </a:rPr>
              <a:t>Active LifeLine Subscribers - March 1, 2025</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Wireless: 1,555,998</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Wireline:  100,282</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Total: 1,656,280</a:t>
            </a:r>
          </a:p>
        </p:txBody>
      </p:sp>
      <p:sp>
        <p:nvSpPr>
          <p:cNvPr id="8" name="TextBox 7">
            <a:extLst>
              <a:ext uri="{FF2B5EF4-FFF2-40B4-BE49-F238E27FC236}">
                <a16:creationId xmlns:a16="http://schemas.microsoft.com/office/drawing/2014/main" id="{A8EB3BB8-C13D-F764-002F-4E6EFD2D8CEB}"/>
              </a:ext>
            </a:extLst>
          </p:cNvPr>
          <p:cNvSpPr txBox="1"/>
          <p:nvPr/>
        </p:nvSpPr>
        <p:spPr>
          <a:xfrm>
            <a:off x="5575207" y="3288256"/>
            <a:ext cx="4023361" cy="338554"/>
          </a:xfrm>
          <a:prstGeom prst="rect">
            <a:avLst/>
          </a:prstGeom>
          <a:noFill/>
        </p:spPr>
        <p:txBody>
          <a:bodyPr wrap="square" rtlCol="0">
            <a:spAutoFit/>
          </a:bodyPr>
          <a:lstStyle/>
          <a:p>
            <a:r>
              <a:rPr lang="en-US" sz="1600" b="1" dirty="0">
                <a:solidFill>
                  <a:srgbClr val="CA5C28"/>
                </a:solidFill>
                <a:latin typeface="Arial" panose="020B0604020202020204" pitchFamily="34" charset="0"/>
                <a:cs typeface="Arial" panose="020B0604020202020204" pitchFamily="34" charset="0"/>
              </a:rPr>
              <a:t>4.63% increase of total subscribers</a:t>
            </a:r>
            <a:endParaRPr lang="en-US" sz="1600" b="1" dirty="0">
              <a:solidFill>
                <a:srgbClr val="CA5C28"/>
              </a:solidFill>
              <a:latin typeface="Arial" panose="020B0604020202020204" pitchFamily="34" charset="0"/>
              <a:ea typeface="Calibri" panose="020F0502020204030204" pitchFamily="34" charset="0"/>
              <a:cs typeface="Arial" panose="020B0604020202020204" pitchFamily="34" charset="0"/>
            </a:endParaRPr>
          </a:p>
        </p:txBody>
      </p:sp>
    </p:spTree>
    <p:custDataLst>
      <p:custData r:id="rId1"/>
      <p:custData r:id="rId2"/>
    </p:custDataLst>
    <p:extLst>
      <p:ext uri="{BB962C8B-B14F-4D97-AF65-F5344CB8AC3E}">
        <p14:creationId xmlns:p14="http://schemas.microsoft.com/office/powerpoint/2010/main" val="245314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619125" y="4697"/>
            <a:ext cx="11277600" cy="1138773"/>
          </a:xfrm>
        </p:spPr>
        <p:txBody>
          <a:bodyPr wrap="square" anchor="ctr">
            <a:normAutofit/>
          </a:bodyPr>
          <a:lstStyle/>
          <a:p>
            <a:pPr algn="ctr"/>
            <a:r>
              <a:rPr lang="en-US" sz="2800" dirty="0">
                <a:latin typeface="+mn-lt"/>
              </a:rPr>
              <a:t>Program Participation – Active LifeLine Subscribers - Trend</a:t>
            </a:r>
          </a:p>
        </p:txBody>
      </p:sp>
      <p:graphicFrame>
        <p:nvGraphicFramePr>
          <p:cNvPr id="6" name="Chart 5">
            <a:extLst>
              <a:ext uri="{FF2B5EF4-FFF2-40B4-BE49-F238E27FC236}">
                <a16:creationId xmlns:a16="http://schemas.microsoft.com/office/drawing/2014/main" id="{1D09C696-46AB-2C71-7F2F-88A1DCD3A093}"/>
              </a:ext>
            </a:extLst>
          </p:cNvPr>
          <p:cNvGraphicFramePr>
            <a:graphicFrameLocks/>
          </p:cNvGraphicFramePr>
          <p:nvPr>
            <p:extLst>
              <p:ext uri="{D42A27DB-BD31-4B8C-83A1-F6EECF244321}">
                <p14:modId xmlns:p14="http://schemas.microsoft.com/office/powerpoint/2010/main" val="2964035445"/>
              </p:ext>
            </p:extLst>
          </p:nvPr>
        </p:nvGraphicFramePr>
        <p:xfrm>
          <a:off x="1555423" y="1142999"/>
          <a:ext cx="9379670" cy="4572001"/>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1244134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914400" y="487821"/>
            <a:ext cx="11277600" cy="1138773"/>
          </a:xfrm>
        </p:spPr>
        <p:txBody>
          <a:bodyPr wrap="square" anchor="ctr">
            <a:normAutofit/>
          </a:bodyPr>
          <a:lstStyle/>
          <a:p>
            <a:pPr algn="ctr">
              <a:spcBef>
                <a:spcPts val="600"/>
              </a:spcBef>
              <a:spcAft>
                <a:spcPts val="600"/>
              </a:spcAft>
            </a:pPr>
            <a:r>
              <a:rPr lang="en-US" sz="2800" dirty="0"/>
              <a:t>Active Subscribers</a:t>
            </a:r>
            <a:br>
              <a:rPr lang="en-US" sz="2800" dirty="0"/>
            </a:br>
            <a:r>
              <a:rPr lang="en-US" sz="2800" dirty="0"/>
              <a:t>Top 5 Service Providers By Subscriber Count</a:t>
            </a:r>
          </a:p>
        </p:txBody>
      </p:sp>
      <p:graphicFrame>
        <p:nvGraphicFramePr>
          <p:cNvPr id="5" name="Table 4">
            <a:extLst>
              <a:ext uri="{FF2B5EF4-FFF2-40B4-BE49-F238E27FC236}">
                <a16:creationId xmlns:a16="http://schemas.microsoft.com/office/drawing/2014/main" id="{17A54482-44D8-12D6-C35A-BD3C3E724660}"/>
              </a:ext>
            </a:extLst>
          </p:cNvPr>
          <p:cNvGraphicFramePr>
            <a:graphicFrameLocks noGrp="1"/>
          </p:cNvGraphicFramePr>
          <p:nvPr>
            <p:extLst>
              <p:ext uri="{D42A27DB-BD31-4B8C-83A1-F6EECF244321}">
                <p14:modId xmlns:p14="http://schemas.microsoft.com/office/powerpoint/2010/main" val="3036003770"/>
              </p:ext>
            </p:extLst>
          </p:nvPr>
        </p:nvGraphicFramePr>
        <p:xfrm>
          <a:off x="2127135" y="1874657"/>
          <a:ext cx="8473440" cy="4082032"/>
        </p:xfrm>
        <a:graphic>
          <a:graphicData uri="http://schemas.openxmlformats.org/drawingml/2006/table">
            <a:tbl>
              <a:tblPr firstRow="1" bandRow="1"/>
              <a:tblGrid>
                <a:gridCol w="5464181">
                  <a:extLst>
                    <a:ext uri="{9D8B030D-6E8A-4147-A177-3AD203B41FA5}">
                      <a16:colId xmlns:a16="http://schemas.microsoft.com/office/drawing/2014/main" val="2862637973"/>
                    </a:ext>
                  </a:extLst>
                </a:gridCol>
                <a:gridCol w="3009259">
                  <a:extLst>
                    <a:ext uri="{9D8B030D-6E8A-4147-A177-3AD203B41FA5}">
                      <a16:colId xmlns:a16="http://schemas.microsoft.com/office/drawing/2014/main" val="3578107270"/>
                    </a:ext>
                  </a:extLst>
                </a:gridCol>
              </a:tblGrid>
              <a:tr h="375732">
                <a:tc>
                  <a:txBody>
                    <a:bodyPr/>
                    <a:lstStyle/>
                    <a:p>
                      <a:pPr algn="ctr" rtl="0" fontAlgn="ctr"/>
                      <a:r>
                        <a:rPr lang="en-US" sz="1500" b="1" i="0" u="none" strike="noStrike" dirty="0">
                          <a:solidFill>
                            <a:srgbClr val="FFFFFF"/>
                          </a:solidFill>
                          <a:effectLst/>
                          <a:latin typeface="Arial" panose="020B0604020202020204" pitchFamily="34" charset="0"/>
                        </a:rPr>
                        <a:t>Service Provider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500" b="1" i="0" u="none" strike="noStrike" dirty="0">
                          <a:solidFill>
                            <a:srgbClr val="FFFFFF"/>
                          </a:solidFill>
                          <a:effectLst/>
                          <a:latin typeface="Arial" panose="020B0604020202020204" pitchFamily="34" charset="0"/>
                        </a:rPr>
                        <a:t>Active Subscribers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1097049997"/>
                  </a:ext>
                </a:extLst>
              </a:tr>
              <a:tr h="741260">
                <a:tc>
                  <a:txBody>
                    <a:bodyPr/>
                    <a:lstStyle/>
                    <a:p>
                      <a:pPr algn="l" rtl="0" fontAlgn="ctr"/>
                      <a:r>
                        <a:rPr lang="en-US" sz="1600" b="0" i="0" u="none" strike="noStrike" dirty="0">
                          <a:solidFill>
                            <a:schemeClr val="tx1">
                              <a:lumMod val="50000"/>
                            </a:schemeClr>
                          </a:solidFill>
                          <a:effectLst/>
                          <a:latin typeface="Arial" panose="020B0604020202020204" pitchFamily="34" charset="0"/>
                        </a:rPr>
                        <a:t>TruConnect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chemeClr val="tx1">
                              <a:lumMod val="50000"/>
                            </a:schemeClr>
                          </a:solidFill>
                          <a:effectLst/>
                          <a:latin typeface="Arial" panose="020B0604020202020204" pitchFamily="34" charset="0"/>
                        </a:rPr>
                        <a:t>694,286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381929527"/>
                  </a:ext>
                </a:extLst>
              </a:tr>
              <a:tr h="741260">
                <a:tc>
                  <a:txBody>
                    <a:bodyPr/>
                    <a:lstStyle/>
                    <a:p>
                      <a:pPr algn="l" rtl="0" fontAlgn="ctr"/>
                      <a:r>
                        <a:rPr lang="en-US" sz="1600" b="0" i="0" u="none" strike="noStrike" dirty="0">
                          <a:solidFill>
                            <a:schemeClr val="tx1">
                              <a:lumMod val="50000"/>
                            </a:schemeClr>
                          </a:solidFill>
                          <a:effectLst/>
                          <a:latin typeface="Arial" panose="020B0604020202020204" pitchFamily="34" charset="0"/>
                        </a:rPr>
                        <a:t>TracFone dba SafeLink</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chemeClr val="tx1">
                              <a:lumMod val="50000"/>
                            </a:schemeClr>
                          </a:solidFill>
                          <a:effectLst/>
                          <a:latin typeface="Arial" panose="020B0604020202020204" pitchFamily="34" charset="0"/>
                        </a:rPr>
                        <a:t>249,534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361788457"/>
                  </a:ext>
                </a:extLst>
              </a:tr>
              <a:tr h="741260">
                <a:tc>
                  <a:txBody>
                    <a:bodyPr/>
                    <a:lstStyle/>
                    <a:p>
                      <a:pPr algn="l" rtl="0" fontAlgn="ctr"/>
                      <a:r>
                        <a:rPr lang="en-US" sz="1600" b="0" i="0" u="none" strike="noStrike" dirty="0">
                          <a:solidFill>
                            <a:schemeClr val="tx1">
                              <a:lumMod val="50000"/>
                            </a:schemeClr>
                          </a:solidFill>
                          <a:effectLst/>
                          <a:latin typeface="Arial" panose="020B0604020202020204" pitchFamily="34" charset="0"/>
                        </a:rPr>
                        <a:t>AirVoice Wireless dba AirTalk Wireless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chemeClr val="tx1">
                              <a:lumMod val="50000"/>
                            </a:schemeClr>
                          </a:solidFill>
                          <a:effectLst/>
                          <a:latin typeface="Arial" panose="020B0604020202020204" pitchFamily="34" charset="0"/>
                        </a:rPr>
                        <a:t>146,177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238177043"/>
                  </a:ext>
                </a:extLst>
              </a:tr>
              <a:tr h="741260">
                <a:tc>
                  <a:txBody>
                    <a:bodyPr/>
                    <a:lstStyle/>
                    <a:p>
                      <a:pPr algn="l" rtl="0" fontAlgn="ctr"/>
                      <a:r>
                        <a:rPr lang="en-US" sz="1600" b="0" i="0" u="none" strike="noStrike" dirty="0">
                          <a:solidFill>
                            <a:schemeClr val="tx1">
                              <a:lumMod val="50000"/>
                            </a:schemeClr>
                          </a:solidFill>
                          <a:effectLst/>
                          <a:latin typeface="Arial" panose="020B0604020202020204" pitchFamily="34" charset="0"/>
                        </a:rPr>
                        <a:t>iWireless dba Access Wireless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chemeClr val="tx1">
                              <a:lumMod val="50000"/>
                            </a:schemeClr>
                          </a:solidFill>
                          <a:effectLst/>
                          <a:latin typeface="Arial" panose="020B0604020202020204" pitchFamily="34" charset="0"/>
                        </a:rPr>
                        <a:t>99,551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629384741"/>
                  </a:ext>
                </a:extLst>
              </a:tr>
              <a:tr h="741260">
                <a:tc>
                  <a:txBody>
                    <a:bodyPr/>
                    <a:lstStyle/>
                    <a:p>
                      <a:pPr algn="l" rtl="0" fontAlgn="ctr"/>
                      <a:r>
                        <a:rPr lang="en-US" sz="1600" b="0" i="0" u="none" strike="noStrike" dirty="0">
                          <a:solidFill>
                            <a:schemeClr val="tx1">
                              <a:lumMod val="50000"/>
                            </a:schemeClr>
                          </a:solidFill>
                          <a:effectLst/>
                          <a:latin typeface="Arial" panose="020B0604020202020204" pitchFamily="34" charset="0"/>
                        </a:rPr>
                        <a:t>T-Mobile dba Assurance Wireless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chemeClr val="tx1">
                              <a:lumMod val="50000"/>
                            </a:schemeClr>
                          </a:solidFill>
                          <a:effectLst/>
                          <a:latin typeface="Arial" panose="020B0604020202020204" pitchFamily="34" charset="0"/>
                        </a:rPr>
                        <a:t>91,847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614430186"/>
                  </a:ext>
                </a:extLst>
              </a:tr>
            </a:tbl>
          </a:graphicData>
        </a:graphic>
      </p:graphicFrame>
    </p:spTree>
    <p:custDataLst>
      <p:custData r:id="rId1"/>
      <p:custData r:id="rId2"/>
    </p:custDataLst>
    <p:extLst>
      <p:ext uri="{BB962C8B-B14F-4D97-AF65-F5344CB8AC3E}">
        <p14:creationId xmlns:p14="http://schemas.microsoft.com/office/powerpoint/2010/main" val="1398590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pPr algn="ctr"/>
            <a:r>
              <a:rPr lang="en-US" sz="2800" dirty="0">
                <a:latin typeface="Arial" panose="020B0604020202020204" pitchFamily="34" charset="0"/>
              </a:rPr>
              <a:t>Active Subscribers</a:t>
            </a:r>
            <a:br>
              <a:rPr lang="en-US" sz="2800" dirty="0">
                <a:latin typeface="Arial" panose="020B0604020202020204" pitchFamily="34" charset="0"/>
              </a:rPr>
            </a:br>
            <a:r>
              <a:rPr lang="en-US" sz="2800" dirty="0">
                <a:latin typeface="Arial" panose="020B0604020202020204" pitchFamily="34" charset="0"/>
              </a:rPr>
              <a:t>Top 5 Service Providers by Subscriber Count and by Technology</a:t>
            </a:r>
            <a:endParaRPr lang="en-US" sz="2800" dirty="0"/>
          </a:p>
        </p:txBody>
      </p:sp>
      <p:graphicFrame>
        <p:nvGraphicFramePr>
          <p:cNvPr id="5" name="Table 4">
            <a:extLst>
              <a:ext uri="{FF2B5EF4-FFF2-40B4-BE49-F238E27FC236}">
                <a16:creationId xmlns:a16="http://schemas.microsoft.com/office/drawing/2014/main" id="{7E5CBA67-2406-FE2C-27FF-7620273D4231}"/>
              </a:ext>
            </a:extLst>
          </p:cNvPr>
          <p:cNvGraphicFramePr>
            <a:graphicFrameLocks noGrp="1"/>
          </p:cNvGraphicFramePr>
          <p:nvPr>
            <p:extLst>
              <p:ext uri="{D42A27DB-BD31-4B8C-83A1-F6EECF244321}">
                <p14:modId xmlns:p14="http://schemas.microsoft.com/office/powerpoint/2010/main" val="2793314264"/>
              </p:ext>
            </p:extLst>
          </p:nvPr>
        </p:nvGraphicFramePr>
        <p:xfrm>
          <a:off x="457200" y="1637115"/>
          <a:ext cx="5360489" cy="3441700"/>
        </p:xfrm>
        <a:graphic>
          <a:graphicData uri="http://schemas.openxmlformats.org/drawingml/2006/table">
            <a:tbl>
              <a:tblPr/>
              <a:tblGrid>
                <a:gridCol w="3429076">
                  <a:extLst>
                    <a:ext uri="{9D8B030D-6E8A-4147-A177-3AD203B41FA5}">
                      <a16:colId xmlns:a16="http://schemas.microsoft.com/office/drawing/2014/main" val="1942017412"/>
                    </a:ext>
                  </a:extLst>
                </a:gridCol>
                <a:gridCol w="1931413">
                  <a:extLst>
                    <a:ext uri="{9D8B030D-6E8A-4147-A177-3AD203B41FA5}">
                      <a16:colId xmlns:a16="http://schemas.microsoft.com/office/drawing/2014/main" val="1457857602"/>
                    </a:ext>
                  </a:extLst>
                </a:gridCol>
              </a:tblGrid>
              <a:tr h="647700">
                <a:tc gridSpan="2">
                  <a:txBody>
                    <a:bodyPr/>
                    <a:lstStyle/>
                    <a:p>
                      <a:pPr algn="ctr" fontAlgn="ctr"/>
                      <a:r>
                        <a:rPr lang="en-US" sz="1800" b="1" i="0" u="none" strike="noStrike">
                          <a:solidFill>
                            <a:srgbClr val="FFFFFF"/>
                          </a:solidFill>
                          <a:effectLst/>
                          <a:latin typeface="Arial" panose="020B0604020202020204" pitchFamily="34" charset="0"/>
                        </a:rPr>
                        <a:t>Wireless</a:t>
                      </a:r>
                    </a:p>
                  </a:txBody>
                  <a:tcPr marL="9525" marR="9525" marT="9525"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261088092"/>
                  </a:ext>
                </a:extLst>
              </a:tr>
              <a:tr h="257175">
                <a:tc>
                  <a:txBody>
                    <a:bodyPr/>
                    <a:lstStyle/>
                    <a:p>
                      <a:pPr algn="ctr" rtl="0" fontAlgn="ctr"/>
                      <a:r>
                        <a:rPr lang="en-US" sz="1500" b="1" i="0" u="none" strike="noStrike" dirty="0">
                          <a:solidFill>
                            <a:srgbClr val="FFFFFF"/>
                          </a:solidFill>
                          <a:effectLst/>
                          <a:latin typeface="Arial" panose="020B0604020202020204" pitchFamily="34" charset="0"/>
                        </a:rPr>
                        <a:t>Service Provider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500" b="1" i="0" u="none" strike="noStrike" dirty="0">
                          <a:solidFill>
                            <a:srgbClr val="FFFFFF"/>
                          </a:solidFill>
                          <a:effectLst/>
                          <a:latin typeface="Arial" panose="020B0604020202020204" pitchFamily="34" charset="0"/>
                        </a:rPr>
                        <a:t>Active Subscribers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3751748501"/>
                  </a:ext>
                </a:extLst>
              </a:tr>
              <a:tr h="507365">
                <a:tc>
                  <a:txBody>
                    <a:bodyPr/>
                    <a:lstStyle/>
                    <a:p>
                      <a:pPr algn="l" rtl="0" fontAlgn="ctr"/>
                      <a:r>
                        <a:rPr lang="en-US" sz="1600" b="0" i="0" u="none" strike="noStrike" dirty="0">
                          <a:solidFill>
                            <a:schemeClr val="tx1">
                              <a:lumMod val="50000"/>
                            </a:schemeClr>
                          </a:solidFill>
                          <a:effectLst/>
                          <a:latin typeface="Arial" panose="020B0604020202020204" pitchFamily="34" charset="0"/>
                        </a:rPr>
                        <a:t>TruConnect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chemeClr val="tx1">
                              <a:lumMod val="50000"/>
                            </a:schemeClr>
                          </a:solidFill>
                          <a:effectLst/>
                          <a:latin typeface="Arial" panose="020B0604020202020204" pitchFamily="34" charset="0"/>
                        </a:rPr>
                        <a:t>694,286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503570011"/>
                  </a:ext>
                </a:extLst>
              </a:tr>
              <a:tr h="507365">
                <a:tc>
                  <a:txBody>
                    <a:bodyPr/>
                    <a:lstStyle/>
                    <a:p>
                      <a:pPr algn="l" rtl="0" fontAlgn="ctr"/>
                      <a:r>
                        <a:rPr lang="en-US" sz="1600" b="0" i="0" u="none" strike="noStrike" dirty="0">
                          <a:solidFill>
                            <a:schemeClr val="tx1">
                              <a:lumMod val="50000"/>
                            </a:schemeClr>
                          </a:solidFill>
                          <a:effectLst/>
                          <a:latin typeface="Arial" panose="020B0604020202020204" pitchFamily="34" charset="0"/>
                        </a:rPr>
                        <a:t>TracFone dba SafeLink</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chemeClr val="tx1">
                              <a:lumMod val="50000"/>
                            </a:schemeClr>
                          </a:solidFill>
                          <a:effectLst/>
                          <a:latin typeface="Arial" panose="020B0604020202020204" pitchFamily="34" charset="0"/>
                        </a:rPr>
                        <a:t>249,534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553751509"/>
                  </a:ext>
                </a:extLst>
              </a:tr>
              <a:tr h="507365">
                <a:tc>
                  <a:txBody>
                    <a:bodyPr/>
                    <a:lstStyle/>
                    <a:p>
                      <a:pPr algn="l" rtl="0" fontAlgn="ctr"/>
                      <a:r>
                        <a:rPr lang="en-US" sz="1600" b="0" i="0" u="none" strike="noStrike" dirty="0">
                          <a:solidFill>
                            <a:schemeClr val="tx1">
                              <a:lumMod val="50000"/>
                            </a:schemeClr>
                          </a:solidFill>
                          <a:effectLst/>
                          <a:latin typeface="Arial" panose="020B0604020202020204" pitchFamily="34" charset="0"/>
                        </a:rPr>
                        <a:t>AirVoice Wireless dba AirTalk Wireless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chemeClr val="tx1">
                              <a:lumMod val="50000"/>
                            </a:schemeClr>
                          </a:solidFill>
                          <a:effectLst/>
                          <a:latin typeface="Arial" panose="020B0604020202020204" pitchFamily="34" charset="0"/>
                        </a:rPr>
                        <a:t>146,177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838677755"/>
                  </a:ext>
                </a:extLst>
              </a:tr>
              <a:tr h="507365">
                <a:tc>
                  <a:txBody>
                    <a:bodyPr/>
                    <a:lstStyle/>
                    <a:p>
                      <a:pPr algn="l" rtl="0" fontAlgn="ctr"/>
                      <a:r>
                        <a:rPr lang="en-US" sz="1600" b="0" i="0" u="none" strike="noStrike" dirty="0">
                          <a:solidFill>
                            <a:schemeClr val="tx1">
                              <a:lumMod val="50000"/>
                            </a:schemeClr>
                          </a:solidFill>
                          <a:effectLst/>
                          <a:latin typeface="Arial" panose="020B0604020202020204" pitchFamily="34" charset="0"/>
                        </a:rPr>
                        <a:t>iWireless dba Access Wireless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ctr"/>
                      <a:r>
                        <a:rPr lang="en-US" sz="1600" b="0" i="0" u="none" strike="noStrike" dirty="0">
                          <a:solidFill>
                            <a:schemeClr val="tx1">
                              <a:lumMod val="50000"/>
                            </a:schemeClr>
                          </a:solidFill>
                          <a:effectLst/>
                          <a:latin typeface="Arial" panose="020B0604020202020204" pitchFamily="34" charset="0"/>
                        </a:rPr>
                        <a:t>99,551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045652265"/>
                  </a:ext>
                </a:extLst>
              </a:tr>
              <a:tr h="507365">
                <a:tc>
                  <a:txBody>
                    <a:bodyPr/>
                    <a:lstStyle/>
                    <a:p>
                      <a:pPr algn="l" rtl="0" fontAlgn="ctr"/>
                      <a:r>
                        <a:rPr lang="en-US" sz="1600" b="0" i="0" u="none" strike="noStrike" dirty="0">
                          <a:solidFill>
                            <a:schemeClr val="tx1">
                              <a:lumMod val="50000"/>
                            </a:schemeClr>
                          </a:solidFill>
                          <a:effectLst/>
                          <a:latin typeface="Arial" panose="020B0604020202020204" pitchFamily="34" charset="0"/>
                        </a:rPr>
                        <a:t>T-Mobile dba Assurance Wireless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ctr"/>
                      <a:r>
                        <a:rPr lang="en-US" sz="1600" b="0" i="0" u="none" strike="noStrike" dirty="0">
                          <a:solidFill>
                            <a:schemeClr val="tx1">
                              <a:lumMod val="50000"/>
                            </a:schemeClr>
                          </a:solidFill>
                          <a:effectLst/>
                          <a:latin typeface="Arial" panose="020B0604020202020204" pitchFamily="34" charset="0"/>
                        </a:rPr>
                        <a:t>91,847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192610778"/>
                  </a:ext>
                </a:extLst>
              </a:tr>
            </a:tbl>
          </a:graphicData>
        </a:graphic>
      </p:graphicFrame>
      <p:graphicFrame>
        <p:nvGraphicFramePr>
          <p:cNvPr id="6" name="Table 5">
            <a:extLst>
              <a:ext uri="{FF2B5EF4-FFF2-40B4-BE49-F238E27FC236}">
                <a16:creationId xmlns:a16="http://schemas.microsoft.com/office/drawing/2014/main" id="{9CAEA7A1-BBB0-EF35-56F7-F62957FD35B6}"/>
              </a:ext>
            </a:extLst>
          </p:cNvPr>
          <p:cNvGraphicFramePr>
            <a:graphicFrameLocks noGrp="1"/>
          </p:cNvGraphicFramePr>
          <p:nvPr>
            <p:extLst>
              <p:ext uri="{D42A27DB-BD31-4B8C-83A1-F6EECF244321}">
                <p14:modId xmlns:p14="http://schemas.microsoft.com/office/powerpoint/2010/main" val="2280620012"/>
              </p:ext>
            </p:extLst>
          </p:nvPr>
        </p:nvGraphicFramePr>
        <p:xfrm>
          <a:off x="6096000" y="1648296"/>
          <a:ext cx="5360489" cy="3430522"/>
        </p:xfrm>
        <a:graphic>
          <a:graphicData uri="http://schemas.openxmlformats.org/drawingml/2006/table">
            <a:tbl>
              <a:tblPr firstRow="1" bandRow="1"/>
              <a:tblGrid>
                <a:gridCol w="3429077">
                  <a:extLst>
                    <a:ext uri="{9D8B030D-6E8A-4147-A177-3AD203B41FA5}">
                      <a16:colId xmlns:a16="http://schemas.microsoft.com/office/drawing/2014/main" val="1051921385"/>
                    </a:ext>
                  </a:extLst>
                </a:gridCol>
                <a:gridCol w="1931412">
                  <a:extLst>
                    <a:ext uri="{9D8B030D-6E8A-4147-A177-3AD203B41FA5}">
                      <a16:colId xmlns:a16="http://schemas.microsoft.com/office/drawing/2014/main" val="1784160826"/>
                    </a:ext>
                  </a:extLst>
                </a:gridCol>
              </a:tblGrid>
              <a:tr h="625982">
                <a:tc gridSpan="2">
                  <a:txBody>
                    <a:bodyPr/>
                    <a:lstStyle/>
                    <a:p>
                      <a:pPr algn="ctr" fontAlgn="ctr"/>
                      <a:r>
                        <a:rPr lang="en-US" sz="1800" b="1" i="0" u="none" strike="noStrike" dirty="0">
                          <a:solidFill>
                            <a:srgbClr val="FFFFFF"/>
                          </a:solidFill>
                          <a:effectLst/>
                          <a:latin typeface="Arial" panose="020B0604020202020204" pitchFamily="34" charset="0"/>
                        </a:rPr>
                        <a:t>Wireline</a:t>
                      </a:r>
                    </a:p>
                  </a:txBody>
                  <a:tcPr marL="9525" marR="9525" marT="9525"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1716149793"/>
                  </a:ext>
                </a:extLst>
              </a:tr>
              <a:tr h="258145">
                <a:tc>
                  <a:txBody>
                    <a:bodyPr/>
                    <a:lstStyle/>
                    <a:p>
                      <a:pPr algn="ctr" rtl="0" fontAlgn="ctr"/>
                      <a:r>
                        <a:rPr lang="en-US" sz="1500" b="1" i="0" u="none" strike="noStrike" dirty="0">
                          <a:solidFill>
                            <a:srgbClr val="FFFFFF"/>
                          </a:solidFill>
                          <a:effectLst/>
                          <a:latin typeface="Arial" panose="020B0604020202020204" pitchFamily="34" charset="0"/>
                        </a:rPr>
                        <a:t>Service Provider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500" b="1" i="0" u="none" strike="noStrike">
                          <a:solidFill>
                            <a:srgbClr val="FFFFFF"/>
                          </a:solidFill>
                          <a:effectLst/>
                          <a:latin typeface="Arial" panose="020B0604020202020204" pitchFamily="34" charset="0"/>
                        </a:rPr>
                        <a:t>Active Subscribers</a:t>
                      </a:r>
                      <a:endParaRPr lang="en-US" sz="1500" b="1" i="0" u="none" strike="noStrike" dirty="0">
                        <a:solidFill>
                          <a:srgbClr val="FFFFFF"/>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2321867119"/>
                  </a:ext>
                </a:extLst>
              </a:tr>
              <a:tr h="509279">
                <a:tc>
                  <a:txBody>
                    <a:bodyPr/>
                    <a:lstStyle/>
                    <a:p>
                      <a:pPr algn="l" fontAlgn="b"/>
                      <a:r>
                        <a:rPr lang="en-US" sz="1600" b="0" i="0" u="none" strike="noStrike" dirty="0">
                          <a:solidFill>
                            <a:srgbClr val="000000"/>
                          </a:solidFill>
                          <a:effectLst/>
                          <a:latin typeface="+mn-lt"/>
                        </a:rPr>
                        <a:t>Pacific Bell dba AT&amp;T California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fontAlgn="b"/>
                      <a:r>
                        <a:rPr lang="en-US" sz="1600" b="0" i="0" u="none" strike="noStrike" dirty="0">
                          <a:solidFill>
                            <a:srgbClr val="000000"/>
                          </a:solidFill>
                          <a:effectLst/>
                          <a:latin typeface="+mn-lt"/>
                        </a:rPr>
                        <a:t>60,167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516172855"/>
                  </a:ext>
                </a:extLst>
              </a:tr>
              <a:tr h="509279">
                <a:tc>
                  <a:txBody>
                    <a:bodyPr/>
                    <a:lstStyle/>
                    <a:p>
                      <a:pPr algn="l" fontAlgn="b"/>
                      <a:r>
                        <a:rPr lang="en-US" sz="1600" b="0" i="0" u="none" strike="noStrike" dirty="0">
                          <a:solidFill>
                            <a:srgbClr val="000000"/>
                          </a:solidFill>
                          <a:effectLst/>
                          <a:latin typeface="+mn-lt"/>
                        </a:rPr>
                        <a:t>Frontier Communications dba Frontier CA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fontAlgn="b"/>
                      <a:r>
                        <a:rPr lang="en-US" sz="1600" b="0" i="0" u="none" strike="noStrike" dirty="0">
                          <a:solidFill>
                            <a:srgbClr val="000000"/>
                          </a:solidFill>
                          <a:effectLst/>
                          <a:latin typeface="+mn-lt"/>
                        </a:rPr>
                        <a:t>16,126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391293306"/>
                  </a:ext>
                </a:extLst>
              </a:tr>
              <a:tr h="509279">
                <a:tc>
                  <a:txBody>
                    <a:bodyPr/>
                    <a:lstStyle/>
                    <a:p>
                      <a:pPr algn="l" fontAlgn="b"/>
                      <a:r>
                        <a:rPr lang="en-US" sz="1600" b="0" i="0" u="none" strike="noStrike" dirty="0">
                          <a:solidFill>
                            <a:srgbClr val="000000"/>
                          </a:solidFill>
                          <a:effectLst/>
                          <a:latin typeface="+mn-lt"/>
                        </a:rPr>
                        <a:t>Charter Communications dba Time Warner Cable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fontAlgn="b"/>
                      <a:r>
                        <a:rPr lang="en-US" sz="1600" b="0" i="0" u="none" strike="noStrike" dirty="0">
                          <a:solidFill>
                            <a:srgbClr val="000000"/>
                          </a:solidFill>
                          <a:effectLst/>
                          <a:latin typeface="+mn-lt"/>
                        </a:rPr>
                        <a:t>8,100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876424782"/>
                  </a:ext>
                </a:extLst>
              </a:tr>
              <a:tr h="509279">
                <a:tc>
                  <a:txBody>
                    <a:bodyPr/>
                    <a:lstStyle/>
                    <a:p>
                      <a:pPr algn="l" fontAlgn="b"/>
                      <a:r>
                        <a:rPr lang="en-US" sz="1600" b="0" i="0" u="none" strike="noStrike" dirty="0">
                          <a:solidFill>
                            <a:srgbClr val="000000"/>
                          </a:solidFill>
                          <a:effectLst/>
                          <a:latin typeface="+mn-lt"/>
                        </a:rPr>
                        <a:t>Cox Communications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fontAlgn="b"/>
                      <a:r>
                        <a:rPr lang="en-US" sz="1600" b="0" i="0" u="none" strike="noStrike" dirty="0">
                          <a:solidFill>
                            <a:srgbClr val="000000"/>
                          </a:solidFill>
                          <a:effectLst/>
                          <a:latin typeface="+mn-lt"/>
                        </a:rPr>
                        <a:t>4,003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535225126"/>
                  </a:ext>
                </a:extLst>
              </a:tr>
              <a:tr h="509279">
                <a:tc>
                  <a:txBody>
                    <a:bodyPr/>
                    <a:lstStyle/>
                    <a:p>
                      <a:pPr algn="l" fontAlgn="b"/>
                      <a:r>
                        <a:rPr lang="en-US" sz="1600" b="0" i="0" u="none" strike="noStrike" dirty="0">
                          <a:solidFill>
                            <a:srgbClr val="000000"/>
                          </a:solidFill>
                          <a:effectLst/>
                          <a:latin typeface="+mn-lt"/>
                        </a:rPr>
                        <a:t>ConnectTo Communications, Inc.</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fontAlgn="b"/>
                      <a:r>
                        <a:rPr lang="en-US" sz="1600" b="0" i="0" u="none" strike="noStrike" dirty="0">
                          <a:solidFill>
                            <a:srgbClr val="000000"/>
                          </a:solidFill>
                          <a:effectLst/>
                          <a:latin typeface="+mn-lt"/>
                        </a:rPr>
                        <a:t>2,196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424081565"/>
                  </a:ext>
                </a:extLst>
              </a:tr>
            </a:tbl>
          </a:graphicData>
        </a:graphic>
      </p:graphicFrame>
    </p:spTree>
    <p:custDataLst>
      <p:custData r:id="rId1"/>
      <p:custData r:id="rId2"/>
    </p:custDataLst>
    <p:extLst>
      <p:ext uri="{BB962C8B-B14F-4D97-AF65-F5344CB8AC3E}">
        <p14:creationId xmlns:p14="http://schemas.microsoft.com/office/powerpoint/2010/main" val="2227885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fontScale="90000"/>
          </a:bodyPr>
          <a:lstStyle/>
          <a:p>
            <a:pPr algn="ctr"/>
            <a:r>
              <a:rPr lang="en-US" sz="2800" dirty="0">
                <a:latin typeface="Arial" panose="020B0604020202020204" pitchFamily="34" charset="0"/>
              </a:rPr>
              <a:t>Active Subscribers</a:t>
            </a:r>
            <a:br>
              <a:rPr lang="en-US" sz="2800" dirty="0">
                <a:latin typeface="Arial" panose="020B0604020202020204" pitchFamily="34" charset="0"/>
              </a:rPr>
            </a:br>
            <a:r>
              <a:rPr lang="en-US" sz="2800" dirty="0">
                <a:latin typeface="Arial" panose="020B0604020202020204" pitchFamily="34" charset="0"/>
              </a:rPr>
              <a:t>By Funding Type </a:t>
            </a:r>
            <a:br>
              <a:rPr lang="en-US" sz="2800" dirty="0">
                <a:latin typeface="Arial" panose="020B0604020202020204" pitchFamily="34" charset="0"/>
              </a:rPr>
            </a:br>
            <a:r>
              <a:rPr lang="en-US" sz="2800" dirty="0">
                <a:latin typeface="Arial" panose="020B0604020202020204" pitchFamily="34" charset="0"/>
              </a:rPr>
              <a:t>December 2024 through May 2025</a:t>
            </a:r>
            <a:endParaRPr lang="en-US" sz="2800" dirty="0"/>
          </a:p>
        </p:txBody>
      </p:sp>
      <p:graphicFrame>
        <p:nvGraphicFramePr>
          <p:cNvPr id="3" name="Chart 2">
            <a:extLst>
              <a:ext uri="{FF2B5EF4-FFF2-40B4-BE49-F238E27FC236}">
                <a16:creationId xmlns:a16="http://schemas.microsoft.com/office/drawing/2014/main" id="{72D4B8EA-9392-F91D-CA11-0B75D788BCB3}"/>
              </a:ext>
            </a:extLst>
          </p:cNvPr>
          <p:cNvGraphicFramePr>
            <a:graphicFrameLocks/>
          </p:cNvGraphicFramePr>
          <p:nvPr>
            <p:extLst>
              <p:ext uri="{D42A27DB-BD31-4B8C-83A1-F6EECF244321}">
                <p14:modId xmlns:p14="http://schemas.microsoft.com/office/powerpoint/2010/main" val="1370741156"/>
              </p:ext>
            </p:extLst>
          </p:nvPr>
        </p:nvGraphicFramePr>
        <p:xfrm>
          <a:off x="716438" y="1648296"/>
          <a:ext cx="10737130" cy="4809066"/>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4189235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0" y="-142706"/>
            <a:ext cx="12653554" cy="1138773"/>
          </a:xfrm>
        </p:spPr>
        <p:txBody>
          <a:bodyPr vert="horz" wrap="square" lIns="0" tIns="45720" rIns="0" bIns="45720" rtlCol="0" anchor="ctr">
            <a:normAutofit/>
          </a:bodyPr>
          <a:lstStyle/>
          <a:p>
            <a:pPr algn="ctr"/>
            <a:r>
              <a:rPr lang="en-US" sz="2800" b="0" i="0" kern="1200" dirty="0"/>
              <a:t>Active Subscribers - Top 20 State Senate Districts</a:t>
            </a:r>
          </a:p>
        </p:txBody>
      </p:sp>
      <p:graphicFrame>
        <p:nvGraphicFramePr>
          <p:cNvPr id="5" name="Table 4">
            <a:extLst>
              <a:ext uri="{FF2B5EF4-FFF2-40B4-BE49-F238E27FC236}">
                <a16:creationId xmlns:a16="http://schemas.microsoft.com/office/drawing/2014/main" id="{B3C0A1E7-EEF8-A4B5-AE56-3435D6C19965}"/>
              </a:ext>
            </a:extLst>
          </p:cNvPr>
          <p:cNvGraphicFramePr>
            <a:graphicFrameLocks noGrp="1"/>
          </p:cNvGraphicFramePr>
          <p:nvPr>
            <p:extLst>
              <p:ext uri="{D42A27DB-BD31-4B8C-83A1-F6EECF244321}">
                <p14:modId xmlns:p14="http://schemas.microsoft.com/office/powerpoint/2010/main" val="3613508227"/>
              </p:ext>
            </p:extLst>
          </p:nvPr>
        </p:nvGraphicFramePr>
        <p:xfrm>
          <a:off x="1260136" y="816655"/>
          <a:ext cx="4835864" cy="5562290"/>
        </p:xfrm>
        <a:graphic>
          <a:graphicData uri="http://schemas.openxmlformats.org/drawingml/2006/table">
            <a:tbl>
              <a:tblPr/>
              <a:tblGrid>
                <a:gridCol w="2417932">
                  <a:extLst>
                    <a:ext uri="{9D8B030D-6E8A-4147-A177-3AD203B41FA5}">
                      <a16:colId xmlns:a16="http://schemas.microsoft.com/office/drawing/2014/main" val="1380759739"/>
                    </a:ext>
                  </a:extLst>
                </a:gridCol>
                <a:gridCol w="2417932">
                  <a:extLst>
                    <a:ext uri="{9D8B030D-6E8A-4147-A177-3AD203B41FA5}">
                      <a16:colId xmlns:a16="http://schemas.microsoft.com/office/drawing/2014/main" val="1773020423"/>
                    </a:ext>
                  </a:extLst>
                </a:gridCol>
              </a:tblGrid>
              <a:tr h="198117">
                <a:tc gridSpan="2">
                  <a:txBody>
                    <a:bodyPr/>
                    <a:lstStyle/>
                    <a:p>
                      <a:pPr algn="ctr" fontAlgn="ctr"/>
                      <a:r>
                        <a:rPr lang="en-US" sz="1600" b="1" i="0" u="none" strike="noStrike" dirty="0">
                          <a:solidFill>
                            <a:srgbClr val="FFFFFF"/>
                          </a:solidFill>
                          <a:effectLst/>
                          <a:latin typeface="Arial" panose="020B0604020202020204" pitchFamily="34" charset="0"/>
                        </a:rPr>
                        <a:t>March 2025</a:t>
                      </a:r>
                    </a:p>
                  </a:txBody>
                  <a:tcPr marL="2919" marR="2919" marT="2919"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3448425315"/>
                  </a:ext>
                </a:extLst>
              </a:tr>
              <a:tr h="248231">
                <a:tc>
                  <a:txBody>
                    <a:bodyPr/>
                    <a:lstStyle/>
                    <a:p>
                      <a:pPr algn="ctr" rtl="0" fontAlgn="ctr"/>
                      <a:r>
                        <a:rPr lang="en-US" sz="1600" b="1" i="0" u="none" strike="noStrike" dirty="0">
                          <a:solidFill>
                            <a:srgbClr val="FFFFFF"/>
                          </a:solidFill>
                          <a:effectLst/>
                          <a:latin typeface="Arial" panose="020B0604020202020204" pitchFamily="34" charset="0"/>
                        </a:rPr>
                        <a:t>State Senate District</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a:solidFill>
                            <a:srgbClr val="FFFFFF"/>
                          </a:solidFill>
                          <a:effectLst/>
                          <a:latin typeface="Arial" panose="020B0604020202020204" pitchFamily="34" charset="0"/>
                        </a:rPr>
                        <a:t>Active Subscribers</a:t>
                      </a:r>
                    </a:p>
                  </a:txBody>
                  <a:tcPr marL="2919" marR="2919" marT="291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3222966013"/>
                  </a:ext>
                </a:extLst>
              </a:tr>
              <a:tr h="251096">
                <a:tc>
                  <a:txBody>
                    <a:bodyPr/>
                    <a:lstStyle/>
                    <a:p>
                      <a:pPr algn="ctr" fontAlgn="b"/>
                      <a:r>
                        <a:rPr lang="en-US" sz="1600" b="0" i="0" u="none" strike="noStrike" dirty="0">
                          <a:solidFill>
                            <a:srgbClr val="000000"/>
                          </a:solidFill>
                          <a:effectLst/>
                          <a:latin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76,002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177132976"/>
                  </a:ext>
                </a:extLst>
              </a:tr>
              <a:tr h="251096">
                <a:tc>
                  <a:txBody>
                    <a:bodyPr/>
                    <a:lstStyle/>
                    <a:p>
                      <a:pPr algn="ctr" fontAlgn="b"/>
                      <a:r>
                        <a:rPr lang="en-US" sz="1600" b="0" i="0" u="none" strike="noStrike">
                          <a:solidFill>
                            <a:srgbClr val="000000"/>
                          </a:solidFill>
                          <a:effectLst/>
                          <a:latin typeface="Arial" panose="020B0604020202020204" pitchFamily="34" charset="0"/>
                        </a:rPr>
                        <a:t>18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73,475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91857814"/>
                  </a:ext>
                </a:extLst>
              </a:tr>
              <a:tr h="251096">
                <a:tc>
                  <a:txBody>
                    <a:bodyPr/>
                    <a:lstStyle/>
                    <a:p>
                      <a:pPr algn="ctr" fontAlgn="b"/>
                      <a:r>
                        <a:rPr lang="en-US" sz="1600" b="0" i="0" u="none" strike="noStrike">
                          <a:solidFill>
                            <a:srgbClr val="000000"/>
                          </a:solidFill>
                          <a:effectLst/>
                          <a:latin typeface="Arial" panose="020B0604020202020204" pitchFamily="34" charset="0"/>
                        </a:rPr>
                        <a:t>16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71,658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258224487"/>
                  </a:ext>
                </a:extLst>
              </a:tr>
              <a:tr h="251096">
                <a:tc>
                  <a:txBody>
                    <a:bodyPr/>
                    <a:lstStyle/>
                    <a:p>
                      <a:pPr algn="ctr" fontAlgn="b"/>
                      <a:r>
                        <a:rPr lang="en-US" sz="1600" b="0" i="0" u="none" strike="noStrike">
                          <a:solidFill>
                            <a:srgbClr val="000000"/>
                          </a:solidFill>
                          <a:effectLst/>
                          <a:latin typeface="Arial" panose="020B0604020202020204" pitchFamily="34" charset="0"/>
                        </a:rPr>
                        <a:t>28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71,279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186524630"/>
                  </a:ext>
                </a:extLst>
              </a:tr>
              <a:tr h="251096">
                <a:tc>
                  <a:txBody>
                    <a:bodyPr/>
                    <a:lstStyle/>
                    <a:p>
                      <a:pPr algn="ctr" fontAlgn="b"/>
                      <a:r>
                        <a:rPr lang="en-US" sz="1600" b="0" i="0" u="none" strike="noStrike">
                          <a:solidFill>
                            <a:srgbClr val="000000"/>
                          </a:solidFill>
                          <a:effectLst/>
                          <a:latin typeface="Arial" panose="020B0604020202020204" pitchFamily="34" charset="0"/>
                        </a:rPr>
                        <a:t>35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67,362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43781519"/>
                  </a:ext>
                </a:extLst>
              </a:tr>
              <a:tr h="251096">
                <a:tc>
                  <a:txBody>
                    <a:bodyPr/>
                    <a:lstStyle/>
                    <a:p>
                      <a:pPr algn="ctr" fontAlgn="b"/>
                      <a:r>
                        <a:rPr lang="en-US" sz="1600" b="0" i="0" u="none" strike="noStrike">
                          <a:solidFill>
                            <a:srgbClr val="000000"/>
                          </a:solidFill>
                          <a:effectLst/>
                          <a:latin typeface="Arial" panose="020B0604020202020204" pitchFamily="34" charset="0"/>
                        </a:rPr>
                        <a:t>29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65,386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281401822"/>
                  </a:ext>
                </a:extLst>
              </a:tr>
              <a:tr h="251096">
                <a:tc>
                  <a:txBody>
                    <a:bodyPr/>
                    <a:lstStyle/>
                    <a:p>
                      <a:pPr algn="ctr" fontAlgn="b"/>
                      <a:r>
                        <a:rPr lang="en-US" sz="1600" b="0" i="0" u="none" strike="noStrike">
                          <a:solidFill>
                            <a:srgbClr val="000000"/>
                          </a:solidFill>
                          <a:effectLst/>
                          <a:latin typeface="Arial" panose="020B0604020202020204" pitchFamily="34" charset="0"/>
                        </a:rPr>
                        <a:t>26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59,373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787500928"/>
                  </a:ext>
                </a:extLst>
              </a:tr>
              <a:tr h="251096">
                <a:tc>
                  <a:txBody>
                    <a:bodyPr/>
                    <a:lstStyle/>
                    <a:p>
                      <a:pPr algn="ctr" fontAlgn="b"/>
                      <a:r>
                        <a:rPr lang="en-US" sz="1600" b="0" i="0" u="none" strike="noStrike" dirty="0">
                          <a:solidFill>
                            <a:srgbClr val="000000"/>
                          </a:solidFill>
                          <a:effectLst/>
                          <a:latin typeface="Arial" panose="020B0604020202020204" pitchFamily="34" charset="0"/>
                        </a:rPr>
                        <a:t>23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58,466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757808483"/>
                  </a:ext>
                </a:extLst>
              </a:tr>
              <a:tr h="251096">
                <a:tc>
                  <a:txBody>
                    <a:bodyPr/>
                    <a:lstStyle/>
                    <a:p>
                      <a:pPr algn="ctr" fontAlgn="b"/>
                      <a:r>
                        <a:rPr lang="en-US" sz="1600" b="0" i="0" u="none" strike="noStrike">
                          <a:solidFill>
                            <a:srgbClr val="000000"/>
                          </a:solidFill>
                          <a:effectLst/>
                          <a:latin typeface="Arial" panose="020B0604020202020204" pitchFamily="34" charset="0"/>
                        </a:rPr>
                        <a:t>33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58,341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891003714"/>
                  </a:ext>
                </a:extLst>
              </a:tr>
              <a:tr h="251096">
                <a:tc>
                  <a:txBody>
                    <a:bodyPr/>
                    <a:lstStyle/>
                    <a:p>
                      <a:pPr algn="ctr" fontAlgn="b"/>
                      <a:r>
                        <a:rPr lang="en-US" sz="1600" b="0" i="0" u="none" strike="noStrike">
                          <a:solidFill>
                            <a:srgbClr val="000000"/>
                          </a:solidFill>
                          <a:effectLst/>
                          <a:latin typeface="Arial" panose="020B0604020202020204" pitchFamily="34" charset="0"/>
                        </a:rPr>
                        <a:t>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55,278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855613920"/>
                  </a:ext>
                </a:extLst>
              </a:tr>
              <a:tr h="251096">
                <a:tc>
                  <a:txBody>
                    <a:bodyPr/>
                    <a:lstStyle/>
                    <a:p>
                      <a:pPr algn="ctr" fontAlgn="b"/>
                      <a:r>
                        <a:rPr lang="en-US" sz="1600" b="0" i="0" u="none" strike="noStrike">
                          <a:solidFill>
                            <a:srgbClr val="000000"/>
                          </a:solidFill>
                          <a:effectLst/>
                          <a:latin typeface="Arial" panose="020B0604020202020204" pitchFamily="34" charset="0"/>
                        </a:rPr>
                        <a:t>19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52,230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383960978"/>
                  </a:ext>
                </a:extLst>
              </a:tr>
              <a:tr h="251096">
                <a:tc>
                  <a:txBody>
                    <a:bodyPr/>
                    <a:lstStyle/>
                    <a:p>
                      <a:pPr algn="ctr" fontAlgn="b"/>
                      <a:r>
                        <a:rPr lang="en-US" sz="1600" b="0" i="0" u="none" strike="noStrike">
                          <a:solidFill>
                            <a:srgbClr val="000000"/>
                          </a:solidFill>
                          <a:effectLst/>
                          <a:latin typeface="Arial" panose="020B0604020202020204" pitchFamily="34" charset="0"/>
                        </a:rPr>
                        <a:t>39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50,887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157315538"/>
                  </a:ext>
                </a:extLst>
              </a:tr>
              <a:tr h="251096">
                <a:tc>
                  <a:txBody>
                    <a:bodyPr/>
                    <a:lstStyle/>
                    <a:p>
                      <a:pPr algn="ctr" fontAlgn="b"/>
                      <a:r>
                        <a:rPr lang="en-US" sz="1600" b="0" i="0" u="none" strike="noStrike">
                          <a:solidFill>
                            <a:srgbClr val="000000"/>
                          </a:solidFill>
                          <a:effectLst/>
                          <a:latin typeface="Arial" panose="020B0604020202020204" pitchFamily="34" charset="0"/>
                        </a:rPr>
                        <a:t>31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50,220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611872546"/>
                  </a:ext>
                </a:extLst>
              </a:tr>
              <a:tr h="251096">
                <a:tc>
                  <a:txBody>
                    <a:bodyPr/>
                    <a:lstStyle/>
                    <a:p>
                      <a:pPr algn="ctr" fontAlgn="b"/>
                      <a:r>
                        <a:rPr lang="en-US" sz="1600" b="0" i="0" u="none" strike="noStrike">
                          <a:solidFill>
                            <a:srgbClr val="000000"/>
                          </a:solidFill>
                          <a:effectLst/>
                          <a:latin typeface="Arial" panose="020B0604020202020204" pitchFamily="34" charset="0"/>
                        </a:rPr>
                        <a:t>22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49,896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270574154"/>
                  </a:ext>
                </a:extLst>
              </a:tr>
              <a:tr h="251096">
                <a:tc>
                  <a:txBody>
                    <a:bodyPr/>
                    <a:lstStyle/>
                    <a:p>
                      <a:pPr algn="ctr" fontAlgn="b"/>
                      <a:r>
                        <a:rPr lang="en-US" sz="1600" b="0" i="0" u="none" strike="noStrike">
                          <a:solidFill>
                            <a:srgbClr val="000000"/>
                          </a:solidFill>
                          <a:effectLst/>
                          <a:latin typeface="Arial" panose="020B0604020202020204" pitchFamily="34" charset="0"/>
                        </a:rPr>
                        <a:t>34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47,638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547170661"/>
                  </a:ext>
                </a:extLst>
              </a:tr>
              <a:tr h="251096">
                <a:tc>
                  <a:txBody>
                    <a:bodyPr/>
                    <a:lstStyle/>
                    <a:p>
                      <a:pPr algn="ctr" fontAlgn="b"/>
                      <a:r>
                        <a:rPr lang="en-US" sz="1600" b="0" i="0" u="none" strike="noStrike">
                          <a:solidFill>
                            <a:srgbClr val="000000"/>
                          </a:solidFill>
                          <a:effectLst/>
                          <a:latin typeface="Arial" panose="020B0604020202020204" pitchFamily="34" charset="0"/>
                        </a:rPr>
                        <a:t>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45,856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831996402"/>
                  </a:ext>
                </a:extLst>
              </a:tr>
              <a:tr h="251096">
                <a:tc>
                  <a:txBody>
                    <a:bodyPr/>
                    <a:lstStyle/>
                    <a:p>
                      <a:pPr algn="ctr" fontAlgn="b"/>
                      <a:r>
                        <a:rPr lang="en-US" sz="1600" b="0" i="0" u="none" strike="noStrike">
                          <a:solidFill>
                            <a:srgbClr val="000000"/>
                          </a:solidFill>
                          <a:effectLst/>
                          <a:latin typeface="Arial" panose="020B0604020202020204" pitchFamily="34" charset="0"/>
                        </a:rPr>
                        <a:t>20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45,654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790719515"/>
                  </a:ext>
                </a:extLst>
              </a:tr>
              <a:tr h="251096">
                <a:tc>
                  <a:txBody>
                    <a:bodyPr/>
                    <a:lstStyle/>
                    <a:p>
                      <a:pPr algn="ctr" fontAlgn="b"/>
                      <a:r>
                        <a:rPr lang="en-US" sz="1600" b="0" i="0" u="none" strike="noStrike">
                          <a:solidFill>
                            <a:srgbClr val="000000"/>
                          </a:solidFill>
                          <a:effectLst/>
                          <a:latin typeface="Arial" panose="020B0604020202020204" pitchFamily="34" charset="0"/>
                        </a:rPr>
                        <a:t>11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43,592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108363763"/>
                  </a:ext>
                </a:extLst>
              </a:tr>
              <a:tr h="251096">
                <a:tc>
                  <a:txBody>
                    <a:bodyPr/>
                    <a:lstStyle/>
                    <a:p>
                      <a:pPr algn="ctr" fontAlgn="b"/>
                      <a:r>
                        <a:rPr lang="en-US" sz="1600" b="0" i="0" u="none" strike="noStrike">
                          <a:solidFill>
                            <a:srgbClr val="000000"/>
                          </a:solidFill>
                          <a:effectLst/>
                          <a:latin typeface="Arial" panose="020B0604020202020204" pitchFamily="34" charset="0"/>
                        </a:rPr>
                        <a:t>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dirty="0">
                          <a:solidFill>
                            <a:srgbClr val="000000"/>
                          </a:solidFill>
                          <a:effectLst/>
                          <a:latin typeface="Arial" panose="020B0604020202020204" pitchFamily="34" charset="0"/>
                        </a:rPr>
                        <a:t>43,583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489884612"/>
                  </a:ext>
                </a:extLst>
              </a:tr>
              <a:tr h="251096">
                <a:tc>
                  <a:txBody>
                    <a:bodyPr/>
                    <a:lstStyle/>
                    <a:p>
                      <a:pPr algn="ctr" fontAlgn="b"/>
                      <a:r>
                        <a:rPr lang="en-US" sz="1600" b="0" i="0" u="none" strike="noStrike">
                          <a:solidFill>
                            <a:srgbClr val="000000"/>
                          </a:solidFill>
                          <a:effectLst/>
                          <a:latin typeface="Arial" panose="020B0604020202020204" pitchFamily="34" charset="0"/>
                        </a:rPr>
                        <a:t>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dirty="0">
                          <a:solidFill>
                            <a:srgbClr val="000000"/>
                          </a:solidFill>
                          <a:effectLst/>
                          <a:latin typeface="Arial" panose="020B0604020202020204" pitchFamily="34" charset="0"/>
                        </a:rPr>
                        <a:t>41,626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446283390"/>
                  </a:ext>
                </a:extLst>
              </a:tr>
            </a:tbl>
          </a:graphicData>
        </a:graphic>
      </p:graphicFrame>
      <p:graphicFrame>
        <p:nvGraphicFramePr>
          <p:cNvPr id="6" name="Table 5">
            <a:extLst>
              <a:ext uri="{FF2B5EF4-FFF2-40B4-BE49-F238E27FC236}">
                <a16:creationId xmlns:a16="http://schemas.microsoft.com/office/drawing/2014/main" id="{FC955C42-9E66-8CC9-3C3B-4369EB580F46}"/>
              </a:ext>
            </a:extLst>
          </p:cNvPr>
          <p:cNvGraphicFramePr>
            <a:graphicFrameLocks noGrp="1"/>
          </p:cNvGraphicFramePr>
          <p:nvPr>
            <p:extLst>
              <p:ext uri="{D42A27DB-BD31-4B8C-83A1-F6EECF244321}">
                <p14:modId xmlns:p14="http://schemas.microsoft.com/office/powerpoint/2010/main" val="641737685"/>
              </p:ext>
            </p:extLst>
          </p:nvPr>
        </p:nvGraphicFramePr>
        <p:xfrm>
          <a:off x="6651558" y="816655"/>
          <a:ext cx="4551938" cy="5572962"/>
        </p:xfrm>
        <a:graphic>
          <a:graphicData uri="http://schemas.openxmlformats.org/drawingml/2006/table">
            <a:tbl>
              <a:tblPr/>
              <a:tblGrid>
                <a:gridCol w="2275969">
                  <a:extLst>
                    <a:ext uri="{9D8B030D-6E8A-4147-A177-3AD203B41FA5}">
                      <a16:colId xmlns:a16="http://schemas.microsoft.com/office/drawing/2014/main" val="2601001367"/>
                    </a:ext>
                  </a:extLst>
                </a:gridCol>
                <a:gridCol w="2275969">
                  <a:extLst>
                    <a:ext uri="{9D8B030D-6E8A-4147-A177-3AD203B41FA5}">
                      <a16:colId xmlns:a16="http://schemas.microsoft.com/office/drawing/2014/main" val="3981768607"/>
                    </a:ext>
                  </a:extLst>
                </a:gridCol>
              </a:tblGrid>
              <a:tr h="252831">
                <a:tc gridSpan="2">
                  <a:txBody>
                    <a:bodyPr/>
                    <a:lstStyle/>
                    <a:p>
                      <a:pPr algn="ctr" rtl="0" fontAlgn="ctr"/>
                      <a:r>
                        <a:rPr lang="en-US" sz="1600" b="1" i="0" u="none" strike="noStrike" dirty="0">
                          <a:solidFill>
                            <a:srgbClr val="FFFFFF"/>
                          </a:solidFill>
                          <a:effectLst/>
                          <a:latin typeface="Arial" panose="020B0604020202020204" pitchFamily="34" charset="0"/>
                        </a:rPr>
                        <a:t>June 2025</a:t>
                      </a:r>
                    </a:p>
                  </a:txBody>
                  <a:tcPr marL="6996" marR="6996" marT="6996"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2533194120"/>
                  </a:ext>
                </a:extLst>
              </a:tr>
              <a:tr h="252831">
                <a:tc>
                  <a:txBody>
                    <a:bodyPr/>
                    <a:lstStyle/>
                    <a:p>
                      <a:pPr algn="ctr" rtl="0" fontAlgn="ctr"/>
                      <a:r>
                        <a:rPr lang="en-US" sz="1600" b="1" i="0" u="none" strike="noStrike" dirty="0">
                          <a:solidFill>
                            <a:srgbClr val="FFFFFF"/>
                          </a:solidFill>
                          <a:effectLst/>
                          <a:latin typeface="Arial" panose="020B0604020202020204" pitchFamily="34" charset="0"/>
                        </a:rPr>
                        <a:t>State Senate District</a:t>
                      </a:r>
                    </a:p>
                  </a:txBody>
                  <a:tcPr marL="6996" marR="6996" marT="699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dirty="0">
                          <a:solidFill>
                            <a:srgbClr val="FFFFFF"/>
                          </a:solidFill>
                          <a:effectLst/>
                          <a:latin typeface="Arial" panose="020B0604020202020204" pitchFamily="34" charset="0"/>
                        </a:rPr>
                        <a:t>Active Subscribers</a:t>
                      </a:r>
                    </a:p>
                  </a:txBody>
                  <a:tcPr marL="6996" marR="6996" marT="699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3519343161"/>
                  </a:ext>
                </a:extLst>
              </a:tr>
              <a:tr h="252831">
                <a:tc>
                  <a:txBody>
                    <a:bodyPr/>
                    <a:lstStyle/>
                    <a:p>
                      <a:pPr algn="ctr" fontAlgn="b"/>
                      <a:r>
                        <a:rPr lang="en-US" sz="1600" b="0" i="0" u="none" strike="noStrike" dirty="0">
                          <a:solidFill>
                            <a:srgbClr val="000000"/>
                          </a:solidFill>
                          <a:effectLst/>
                          <a:latin typeface="+mn-lt"/>
                        </a:rPr>
                        <a:t>18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dirty="0">
                          <a:solidFill>
                            <a:srgbClr val="000000"/>
                          </a:solidFill>
                          <a:effectLst/>
                          <a:latin typeface="+mn-lt"/>
                        </a:rPr>
                        <a:t>83,110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826678937"/>
                  </a:ext>
                </a:extLst>
              </a:tr>
              <a:tr h="252831">
                <a:tc>
                  <a:txBody>
                    <a:bodyPr/>
                    <a:lstStyle/>
                    <a:p>
                      <a:pPr algn="ctr" fontAlgn="b"/>
                      <a:r>
                        <a:rPr lang="en-US" sz="1600" b="0" i="0" u="none" strike="noStrike">
                          <a:solidFill>
                            <a:srgbClr val="000000"/>
                          </a:solidFill>
                          <a:effectLst/>
                          <a:latin typeface="+mn-lt"/>
                        </a:rPr>
                        <a:t>14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dirty="0">
                          <a:solidFill>
                            <a:srgbClr val="000000"/>
                          </a:solidFill>
                          <a:effectLst/>
                          <a:latin typeface="+mn-lt"/>
                        </a:rPr>
                        <a:t>74,989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052075241"/>
                  </a:ext>
                </a:extLst>
              </a:tr>
              <a:tr h="252831">
                <a:tc>
                  <a:txBody>
                    <a:bodyPr/>
                    <a:lstStyle/>
                    <a:p>
                      <a:pPr algn="ctr" fontAlgn="b"/>
                      <a:r>
                        <a:rPr lang="en-US" sz="1600" b="0" i="0" u="none" strike="noStrike">
                          <a:solidFill>
                            <a:srgbClr val="000000"/>
                          </a:solidFill>
                          <a:effectLst/>
                          <a:latin typeface="+mn-lt"/>
                        </a:rPr>
                        <a:t>28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dirty="0">
                          <a:solidFill>
                            <a:srgbClr val="000000"/>
                          </a:solidFill>
                          <a:effectLst/>
                          <a:latin typeface="+mn-lt"/>
                        </a:rPr>
                        <a:t>73,287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402606130"/>
                  </a:ext>
                </a:extLst>
              </a:tr>
              <a:tr h="252831">
                <a:tc>
                  <a:txBody>
                    <a:bodyPr/>
                    <a:lstStyle/>
                    <a:p>
                      <a:pPr algn="ctr" fontAlgn="b"/>
                      <a:r>
                        <a:rPr lang="en-US" sz="1600" b="0" i="0" u="none" strike="noStrike">
                          <a:solidFill>
                            <a:srgbClr val="000000"/>
                          </a:solidFill>
                          <a:effectLst/>
                          <a:latin typeface="+mn-lt"/>
                        </a:rPr>
                        <a:t>16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mn-lt"/>
                        </a:rPr>
                        <a:t>72,680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035789812"/>
                  </a:ext>
                </a:extLst>
              </a:tr>
              <a:tr h="252831">
                <a:tc>
                  <a:txBody>
                    <a:bodyPr/>
                    <a:lstStyle/>
                    <a:p>
                      <a:pPr algn="ctr" fontAlgn="b"/>
                      <a:r>
                        <a:rPr lang="en-US" sz="1600" b="0" i="0" u="none" strike="noStrike">
                          <a:solidFill>
                            <a:srgbClr val="000000"/>
                          </a:solidFill>
                          <a:effectLst/>
                          <a:latin typeface="+mn-lt"/>
                        </a:rPr>
                        <a:t>35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dirty="0">
                          <a:solidFill>
                            <a:srgbClr val="000000"/>
                          </a:solidFill>
                          <a:effectLst/>
                          <a:latin typeface="+mn-lt"/>
                        </a:rPr>
                        <a:t>70,517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400741927"/>
                  </a:ext>
                </a:extLst>
              </a:tr>
              <a:tr h="252831">
                <a:tc>
                  <a:txBody>
                    <a:bodyPr/>
                    <a:lstStyle/>
                    <a:p>
                      <a:pPr algn="ctr" fontAlgn="b"/>
                      <a:r>
                        <a:rPr lang="en-US" sz="1600" b="0" i="0" u="none" strike="noStrike">
                          <a:solidFill>
                            <a:srgbClr val="000000"/>
                          </a:solidFill>
                          <a:effectLst/>
                          <a:latin typeface="+mn-lt"/>
                        </a:rPr>
                        <a:t>29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mn-lt"/>
                        </a:rPr>
                        <a:t>68,331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337571193"/>
                  </a:ext>
                </a:extLst>
              </a:tr>
              <a:tr h="252831">
                <a:tc>
                  <a:txBody>
                    <a:bodyPr/>
                    <a:lstStyle/>
                    <a:p>
                      <a:pPr algn="ctr" fontAlgn="b"/>
                      <a:r>
                        <a:rPr lang="en-US" sz="1600" b="0" i="0" u="none" strike="noStrike">
                          <a:solidFill>
                            <a:srgbClr val="000000"/>
                          </a:solidFill>
                          <a:effectLst/>
                          <a:latin typeface="+mn-lt"/>
                        </a:rPr>
                        <a:t>31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mn-lt"/>
                        </a:rPr>
                        <a:t>64,109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899581116"/>
                  </a:ext>
                </a:extLst>
              </a:tr>
              <a:tr h="252831">
                <a:tc>
                  <a:txBody>
                    <a:bodyPr/>
                    <a:lstStyle/>
                    <a:p>
                      <a:pPr algn="ctr" fontAlgn="b"/>
                      <a:r>
                        <a:rPr lang="en-US" sz="1600" b="0" i="0" u="none" strike="noStrike">
                          <a:solidFill>
                            <a:srgbClr val="000000"/>
                          </a:solidFill>
                          <a:effectLst/>
                          <a:latin typeface="+mn-lt"/>
                        </a:rPr>
                        <a:t>26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dirty="0">
                          <a:solidFill>
                            <a:srgbClr val="000000"/>
                          </a:solidFill>
                          <a:effectLst/>
                          <a:latin typeface="+mn-lt"/>
                        </a:rPr>
                        <a:t>62,585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111302581"/>
                  </a:ext>
                </a:extLst>
              </a:tr>
              <a:tr h="252831">
                <a:tc>
                  <a:txBody>
                    <a:bodyPr/>
                    <a:lstStyle/>
                    <a:p>
                      <a:pPr algn="ctr" fontAlgn="b"/>
                      <a:r>
                        <a:rPr lang="en-US" sz="1600" b="0" i="0" u="none" strike="noStrike">
                          <a:solidFill>
                            <a:srgbClr val="000000"/>
                          </a:solidFill>
                          <a:effectLst/>
                          <a:latin typeface="+mn-lt"/>
                        </a:rPr>
                        <a:t>19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mn-lt"/>
                        </a:rPr>
                        <a:t>60,657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16313526"/>
                  </a:ext>
                </a:extLst>
              </a:tr>
              <a:tr h="252831">
                <a:tc>
                  <a:txBody>
                    <a:bodyPr/>
                    <a:lstStyle/>
                    <a:p>
                      <a:pPr algn="ctr" fontAlgn="b"/>
                      <a:r>
                        <a:rPr lang="en-US" sz="1600" b="0" i="0" u="none" strike="noStrike">
                          <a:solidFill>
                            <a:srgbClr val="000000"/>
                          </a:solidFill>
                          <a:effectLst/>
                          <a:latin typeface="+mn-lt"/>
                        </a:rPr>
                        <a:t>23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mn-lt"/>
                        </a:rPr>
                        <a:t>60,603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458879904"/>
                  </a:ext>
                </a:extLst>
              </a:tr>
              <a:tr h="252831">
                <a:tc>
                  <a:txBody>
                    <a:bodyPr/>
                    <a:lstStyle/>
                    <a:p>
                      <a:pPr algn="ctr" fontAlgn="b"/>
                      <a:r>
                        <a:rPr lang="en-US" sz="1600" b="0" i="0" u="none" strike="noStrike">
                          <a:solidFill>
                            <a:srgbClr val="000000"/>
                          </a:solidFill>
                          <a:effectLst/>
                          <a:latin typeface="+mn-lt"/>
                        </a:rPr>
                        <a:t>33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mn-lt"/>
                        </a:rPr>
                        <a:t>59,476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624503517"/>
                  </a:ext>
                </a:extLst>
              </a:tr>
              <a:tr h="252831">
                <a:tc>
                  <a:txBody>
                    <a:bodyPr/>
                    <a:lstStyle/>
                    <a:p>
                      <a:pPr algn="ctr" fontAlgn="b"/>
                      <a:r>
                        <a:rPr lang="en-US" sz="1600" b="0" i="0" u="none" strike="noStrike">
                          <a:solidFill>
                            <a:srgbClr val="000000"/>
                          </a:solidFill>
                          <a:effectLst/>
                          <a:latin typeface="+mn-lt"/>
                        </a:rPr>
                        <a:t>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dirty="0">
                          <a:solidFill>
                            <a:srgbClr val="000000"/>
                          </a:solidFill>
                          <a:effectLst/>
                          <a:latin typeface="+mn-lt"/>
                        </a:rPr>
                        <a:t>56,236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546879221"/>
                  </a:ext>
                </a:extLst>
              </a:tr>
              <a:tr h="252831">
                <a:tc>
                  <a:txBody>
                    <a:bodyPr/>
                    <a:lstStyle/>
                    <a:p>
                      <a:pPr algn="ctr" fontAlgn="b"/>
                      <a:r>
                        <a:rPr lang="en-US" sz="1600" b="0" i="0" u="none" strike="noStrike">
                          <a:solidFill>
                            <a:srgbClr val="000000"/>
                          </a:solidFill>
                          <a:effectLst/>
                          <a:latin typeface="+mn-lt"/>
                        </a:rPr>
                        <a:t>22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mn-lt"/>
                        </a:rPr>
                        <a:t>53,654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140274529"/>
                  </a:ext>
                </a:extLst>
              </a:tr>
              <a:tr h="252831">
                <a:tc>
                  <a:txBody>
                    <a:bodyPr/>
                    <a:lstStyle/>
                    <a:p>
                      <a:pPr algn="ctr" fontAlgn="b"/>
                      <a:r>
                        <a:rPr lang="en-US" sz="1600" b="0" i="0" u="none" strike="noStrike">
                          <a:solidFill>
                            <a:srgbClr val="000000"/>
                          </a:solidFill>
                          <a:effectLst/>
                          <a:latin typeface="+mn-lt"/>
                        </a:rPr>
                        <a:t>39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dirty="0">
                          <a:solidFill>
                            <a:srgbClr val="000000"/>
                          </a:solidFill>
                          <a:effectLst/>
                          <a:latin typeface="+mn-lt"/>
                        </a:rPr>
                        <a:t>53,333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123430392"/>
                  </a:ext>
                </a:extLst>
              </a:tr>
              <a:tr h="252831">
                <a:tc>
                  <a:txBody>
                    <a:bodyPr/>
                    <a:lstStyle/>
                    <a:p>
                      <a:pPr algn="ctr" fontAlgn="b"/>
                      <a:r>
                        <a:rPr lang="en-US" sz="1600" b="0" i="0" u="none" strike="noStrike">
                          <a:solidFill>
                            <a:srgbClr val="000000"/>
                          </a:solidFill>
                          <a:effectLst/>
                          <a:latin typeface="+mn-lt"/>
                        </a:rPr>
                        <a:t>34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dirty="0">
                          <a:solidFill>
                            <a:srgbClr val="000000"/>
                          </a:solidFill>
                          <a:effectLst/>
                          <a:latin typeface="+mn-lt"/>
                        </a:rPr>
                        <a:t>48,453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645508585"/>
                  </a:ext>
                </a:extLst>
              </a:tr>
              <a:tr h="252831">
                <a:tc>
                  <a:txBody>
                    <a:bodyPr/>
                    <a:lstStyle/>
                    <a:p>
                      <a:pPr algn="ctr" fontAlgn="b"/>
                      <a:r>
                        <a:rPr lang="en-US" sz="1600" b="0" i="0" u="none" strike="noStrike">
                          <a:solidFill>
                            <a:srgbClr val="000000"/>
                          </a:solidFill>
                          <a:effectLst/>
                          <a:latin typeface="+mn-lt"/>
                        </a:rPr>
                        <a:t>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mn-lt"/>
                        </a:rPr>
                        <a:t>47,199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850036830"/>
                  </a:ext>
                </a:extLst>
              </a:tr>
              <a:tr h="252831">
                <a:tc>
                  <a:txBody>
                    <a:bodyPr/>
                    <a:lstStyle/>
                    <a:p>
                      <a:pPr algn="ctr" fontAlgn="b"/>
                      <a:r>
                        <a:rPr lang="en-US" sz="1600" b="0" i="0" u="none" strike="noStrike">
                          <a:solidFill>
                            <a:srgbClr val="000000"/>
                          </a:solidFill>
                          <a:effectLst/>
                          <a:latin typeface="+mn-lt"/>
                        </a:rPr>
                        <a:t>20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dirty="0">
                          <a:solidFill>
                            <a:srgbClr val="000000"/>
                          </a:solidFill>
                          <a:effectLst/>
                          <a:latin typeface="+mn-lt"/>
                        </a:rPr>
                        <a:t>46,711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747880003"/>
                  </a:ext>
                </a:extLst>
              </a:tr>
              <a:tr h="252831">
                <a:tc>
                  <a:txBody>
                    <a:bodyPr/>
                    <a:lstStyle/>
                    <a:p>
                      <a:pPr algn="ctr" fontAlgn="b"/>
                      <a:r>
                        <a:rPr lang="en-US" sz="1600" b="0" i="0" u="none" strike="noStrike">
                          <a:solidFill>
                            <a:srgbClr val="000000"/>
                          </a:solidFill>
                          <a:effectLst/>
                          <a:latin typeface="+mn-lt"/>
                        </a:rPr>
                        <a:t>30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dirty="0">
                          <a:solidFill>
                            <a:srgbClr val="000000"/>
                          </a:solidFill>
                          <a:effectLst/>
                          <a:latin typeface="+mn-lt"/>
                        </a:rPr>
                        <a:t>42,940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234063337"/>
                  </a:ext>
                </a:extLst>
              </a:tr>
              <a:tr h="252831">
                <a:tc>
                  <a:txBody>
                    <a:bodyPr/>
                    <a:lstStyle/>
                    <a:p>
                      <a:pPr algn="ctr" fontAlgn="b"/>
                      <a:r>
                        <a:rPr lang="en-US" sz="1600" b="0" i="0" u="none" strike="noStrike">
                          <a:solidFill>
                            <a:srgbClr val="000000"/>
                          </a:solidFill>
                          <a:effectLst/>
                          <a:latin typeface="+mn-lt"/>
                        </a:rPr>
                        <a:t>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dirty="0">
                          <a:solidFill>
                            <a:srgbClr val="000000"/>
                          </a:solidFill>
                          <a:effectLst/>
                          <a:latin typeface="+mn-lt"/>
                        </a:rPr>
                        <a:t>42,409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366384789"/>
                  </a:ext>
                </a:extLst>
              </a:tr>
              <a:tr h="252831">
                <a:tc>
                  <a:txBody>
                    <a:bodyPr/>
                    <a:lstStyle/>
                    <a:p>
                      <a:pPr algn="ctr" fontAlgn="b"/>
                      <a:r>
                        <a:rPr lang="en-US" sz="1600" b="0" i="0" u="none" strike="noStrike">
                          <a:solidFill>
                            <a:srgbClr val="000000"/>
                          </a:solidFill>
                          <a:effectLst/>
                          <a:latin typeface="+mn-lt"/>
                        </a:rPr>
                        <a:t>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dirty="0">
                          <a:solidFill>
                            <a:srgbClr val="000000"/>
                          </a:solidFill>
                          <a:effectLst/>
                          <a:latin typeface="+mn-lt"/>
                        </a:rPr>
                        <a:t>42,250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376298197"/>
                  </a:ext>
                </a:extLst>
              </a:tr>
            </a:tbl>
          </a:graphicData>
        </a:graphic>
      </p:graphicFrame>
    </p:spTree>
    <p:custDataLst>
      <p:custData r:id="rId1"/>
      <p:custData r:id="rId2"/>
    </p:custDataLst>
    <p:extLst>
      <p:ext uri="{BB962C8B-B14F-4D97-AF65-F5344CB8AC3E}">
        <p14:creationId xmlns:p14="http://schemas.microsoft.com/office/powerpoint/2010/main" val="1248850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1415143" y="113352"/>
            <a:ext cx="11277600" cy="605175"/>
          </a:xfrm>
        </p:spPr>
        <p:txBody>
          <a:bodyPr vert="horz" wrap="square" lIns="0" tIns="45720" rIns="0" bIns="45720" rtlCol="0" anchor="ctr">
            <a:normAutofit/>
          </a:bodyPr>
          <a:lstStyle/>
          <a:p>
            <a:r>
              <a:rPr lang="en-US" sz="2800" b="0" i="0" kern="1200" dirty="0"/>
              <a:t>Active Subscribers - Top 20 State Assembly Districts</a:t>
            </a:r>
          </a:p>
        </p:txBody>
      </p:sp>
      <p:graphicFrame>
        <p:nvGraphicFramePr>
          <p:cNvPr id="4" name="Table 3">
            <a:extLst>
              <a:ext uri="{FF2B5EF4-FFF2-40B4-BE49-F238E27FC236}">
                <a16:creationId xmlns:a16="http://schemas.microsoft.com/office/drawing/2014/main" id="{3632A74A-D23E-BA1A-FEF8-EFB674ED9E84}"/>
              </a:ext>
            </a:extLst>
          </p:cNvPr>
          <p:cNvGraphicFramePr>
            <a:graphicFrameLocks noGrp="1"/>
          </p:cNvGraphicFramePr>
          <p:nvPr>
            <p:extLst>
              <p:ext uri="{D42A27DB-BD31-4B8C-83A1-F6EECF244321}">
                <p14:modId xmlns:p14="http://schemas.microsoft.com/office/powerpoint/2010/main" val="433219788"/>
              </p:ext>
            </p:extLst>
          </p:nvPr>
        </p:nvGraphicFramePr>
        <p:xfrm>
          <a:off x="1415143" y="718527"/>
          <a:ext cx="4729020" cy="5678717"/>
        </p:xfrm>
        <a:graphic>
          <a:graphicData uri="http://schemas.openxmlformats.org/drawingml/2006/table">
            <a:tbl>
              <a:tblPr/>
              <a:tblGrid>
                <a:gridCol w="2364510">
                  <a:extLst>
                    <a:ext uri="{9D8B030D-6E8A-4147-A177-3AD203B41FA5}">
                      <a16:colId xmlns:a16="http://schemas.microsoft.com/office/drawing/2014/main" val="635956740"/>
                    </a:ext>
                  </a:extLst>
                </a:gridCol>
                <a:gridCol w="2364510">
                  <a:extLst>
                    <a:ext uri="{9D8B030D-6E8A-4147-A177-3AD203B41FA5}">
                      <a16:colId xmlns:a16="http://schemas.microsoft.com/office/drawing/2014/main" val="1304716699"/>
                    </a:ext>
                  </a:extLst>
                </a:gridCol>
              </a:tblGrid>
              <a:tr h="249057">
                <a:tc gridSpan="2">
                  <a:txBody>
                    <a:bodyPr/>
                    <a:lstStyle/>
                    <a:p>
                      <a:pPr algn="ctr" fontAlgn="ctr"/>
                      <a:r>
                        <a:rPr lang="en-US" sz="1600" b="1" i="0" u="none" strike="noStrike" dirty="0">
                          <a:solidFill>
                            <a:srgbClr val="FFFFFF"/>
                          </a:solidFill>
                          <a:effectLst/>
                          <a:latin typeface="Arial" panose="020B0604020202020204" pitchFamily="34" charset="0"/>
                        </a:rPr>
                        <a:t>March 2025</a:t>
                      </a:r>
                    </a:p>
                  </a:txBody>
                  <a:tcPr marL="6661" marR="6661" marT="6661"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3193317375"/>
                  </a:ext>
                </a:extLst>
              </a:tr>
              <a:tr h="360916">
                <a:tc>
                  <a:txBody>
                    <a:bodyPr/>
                    <a:lstStyle/>
                    <a:p>
                      <a:pPr algn="ctr" rtl="0" fontAlgn="b"/>
                      <a:r>
                        <a:rPr lang="en-US" sz="1600" b="1" i="0" u="none" strike="noStrike">
                          <a:solidFill>
                            <a:srgbClr val="FFFFFF"/>
                          </a:solidFill>
                          <a:effectLst/>
                          <a:latin typeface="Arial" panose="020B0604020202020204" pitchFamily="34" charset="0"/>
                        </a:rPr>
                        <a:t>State Assembly District</a:t>
                      </a:r>
                    </a:p>
                  </a:txBody>
                  <a:tcPr marL="6661" marR="6661" marT="666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b"/>
                      <a:r>
                        <a:rPr lang="en-US" sz="1600" b="1" i="0" u="none" strike="noStrike" dirty="0">
                          <a:solidFill>
                            <a:srgbClr val="FFFFFF"/>
                          </a:solidFill>
                          <a:effectLst/>
                          <a:latin typeface="Arial" panose="020B0604020202020204" pitchFamily="34" charset="0"/>
                        </a:rPr>
                        <a:t>Active Subscribers</a:t>
                      </a:r>
                    </a:p>
                  </a:txBody>
                  <a:tcPr marL="6661" marR="6661" marT="666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4268795039"/>
                  </a:ext>
                </a:extLst>
              </a:tr>
              <a:tr h="251905">
                <a:tc>
                  <a:txBody>
                    <a:bodyPr/>
                    <a:lstStyle/>
                    <a:p>
                      <a:pPr algn="ctr" fontAlgn="b"/>
                      <a:r>
                        <a:rPr lang="en-US" sz="1600" b="0" i="0" u="none" strike="noStrike" dirty="0">
                          <a:solidFill>
                            <a:srgbClr val="000000"/>
                          </a:solidFill>
                          <a:effectLst/>
                          <a:latin typeface="Arial" panose="020B0604020202020204" pitchFamily="34" charset="0"/>
                        </a:rPr>
                        <a:t>57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52,251</a:t>
                      </a:r>
                      <a:endParaRPr lang="en-US"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745618829"/>
                  </a:ext>
                </a:extLst>
              </a:tr>
              <a:tr h="251905">
                <a:tc>
                  <a:txBody>
                    <a:bodyPr/>
                    <a:lstStyle/>
                    <a:p>
                      <a:pPr algn="ctr" fontAlgn="b"/>
                      <a:r>
                        <a:rPr lang="en-US" sz="1600" b="0" i="0" u="none" strike="noStrike">
                          <a:solidFill>
                            <a:srgbClr val="000000"/>
                          </a:solidFill>
                          <a:effectLst/>
                          <a:latin typeface="Arial" panose="020B0604020202020204" pitchFamily="34" charset="0"/>
                        </a:rPr>
                        <a:t>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47,384</a:t>
                      </a:r>
                      <a:endParaRPr lang="en-US"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733741963"/>
                  </a:ext>
                </a:extLst>
              </a:tr>
              <a:tr h="251905">
                <a:tc>
                  <a:txBody>
                    <a:bodyPr/>
                    <a:lstStyle/>
                    <a:p>
                      <a:pPr algn="ctr" fontAlgn="b"/>
                      <a:r>
                        <a:rPr lang="en-US" sz="1600" b="0" i="0" u="none" strike="noStrike">
                          <a:solidFill>
                            <a:srgbClr val="000000"/>
                          </a:solidFill>
                          <a:effectLst/>
                          <a:latin typeface="Arial" panose="020B0604020202020204" pitchFamily="34" charset="0"/>
                        </a:rPr>
                        <a:t>31</a:t>
                      </a:r>
                      <a:endParaRPr lang="en-US"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46,426</a:t>
                      </a:r>
                      <a:endParaRPr lang="en-US"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672441019"/>
                  </a:ext>
                </a:extLst>
              </a:tr>
              <a:tr h="251905">
                <a:tc>
                  <a:txBody>
                    <a:bodyPr/>
                    <a:lstStyle/>
                    <a:p>
                      <a:pPr algn="ctr" fontAlgn="b"/>
                      <a:r>
                        <a:rPr lang="en-US" sz="1600" b="0" i="0" u="none" strike="noStrike">
                          <a:solidFill>
                            <a:srgbClr val="000000"/>
                          </a:solidFill>
                          <a:effectLst/>
                          <a:latin typeface="Arial" panose="020B0604020202020204" pitchFamily="34" charset="0"/>
                        </a:rPr>
                        <a:t>39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43,619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030942417"/>
                  </a:ext>
                </a:extLst>
              </a:tr>
              <a:tr h="251905">
                <a:tc>
                  <a:txBody>
                    <a:bodyPr/>
                    <a:lstStyle/>
                    <a:p>
                      <a:pPr algn="ctr" fontAlgn="b"/>
                      <a:r>
                        <a:rPr lang="en-US" sz="1600" b="0" i="0" u="none" strike="noStrike" dirty="0">
                          <a:solidFill>
                            <a:srgbClr val="000000"/>
                          </a:solidFill>
                          <a:effectLst/>
                          <a:latin typeface="Arial" panose="020B0604020202020204" pitchFamily="34" charset="0"/>
                        </a:rPr>
                        <a:t>35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43,562</a:t>
                      </a:r>
                      <a:endParaRPr lang="en-US"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51113416"/>
                  </a:ext>
                </a:extLst>
              </a:tr>
              <a:tr h="251905">
                <a:tc>
                  <a:txBody>
                    <a:bodyPr/>
                    <a:lstStyle/>
                    <a:p>
                      <a:pPr algn="ctr" fontAlgn="b"/>
                      <a:r>
                        <a:rPr lang="en-US" sz="1600" b="0" i="0" u="none" strike="noStrike">
                          <a:solidFill>
                            <a:srgbClr val="000000"/>
                          </a:solidFill>
                          <a:effectLst/>
                          <a:latin typeface="Arial" panose="020B0604020202020204" pitchFamily="34" charset="0"/>
                        </a:rPr>
                        <a:t>45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42,618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809208000"/>
                  </a:ext>
                </a:extLst>
              </a:tr>
              <a:tr h="251905">
                <a:tc>
                  <a:txBody>
                    <a:bodyPr/>
                    <a:lstStyle/>
                    <a:p>
                      <a:pPr algn="ctr" fontAlgn="b"/>
                      <a:r>
                        <a:rPr lang="en-US" sz="1600" b="0" i="0" u="none" strike="noStrike">
                          <a:solidFill>
                            <a:srgbClr val="000000"/>
                          </a:solidFill>
                          <a:effectLst/>
                          <a:latin typeface="Arial" panose="020B0604020202020204" pitchFamily="34" charset="0"/>
                        </a:rPr>
                        <a:t>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39,112</a:t>
                      </a:r>
                      <a:endParaRPr lang="en-US"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813995279"/>
                  </a:ext>
                </a:extLst>
              </a:tr>
              <a:tr h="251905">
                <a:tc>
                  <a:txBody>
                    <a:bodyPr/>
                    <a:lstStyle/>
                    <a:p>
                      <a:pPr algn="ctr" fontAlgn="b"/>
                      <a:r>
                        <a:rPr lang="en-US" sz="1600" b="0" i="0" u="none" strike="noStrike">
                          <a:solidFill>
                            <a:srgbClr val="000000"/>
                          </a:solidFill>
                          <a:effectLst/>
                          <a:latin typeface="Arial" panose="020B0604020202020204" pitchFamily="34" charset="0"/>
                        </a:rPr>
                        <a:t>54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35,965</a:t>
                      </a:r>
                      <a:endParaRPr lang="en-US"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913011998"/>
                  </a:ext>
                </a:extLst>
              </a:tr>
              <a:tr h="251905">
                <a:tc>
                  <a:txBody>
                    <a:bodyPr/>
                    <a:lstStyle/>
                    <a:p>
                      <a:pPr algn="ctr" fontAlgn="b"/>
                      <a:r>
                        <a:rPr lang="en-US" sz="1600" b="0" i="0" u="none" strike="noStrike">
                          <a:solidFill>
                            <a:srgbClr val="000000"/>
                          </a:solidFill>
                          <a:effectLst/>
                          <a:latin typeface="Arial" panose="020B0604020202020204" pitchFamily="34" charset="0"/>
                        </a:rPr>
                        <a:t>79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33,628</a:t>
                      </a:r>
                      <a:endParaRPr lang="en-US"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825675445"/>
                  </a:ext>
                </a:extLst>
              </a:tr>
              <a:tr h="251905">
                <a:tc>
                  <a:txBody>
                    <a:bodyPr/>
                    <a:lstStyle/>
                    <a:p>
                      <a:pPr algn="ctr" fontAlgn="b"/>
                      <a:r>
                        <a:rPr lang="en-US" sz="1600" b="0" i="0" u="none" strike="noStrike">
                          <a:solidFill>
                            <a:srgbClr val="000000"/>
                          </a:solidFill>
                          <a:effectLst/>
                          <a:latin typeface="Arial" panose="020B0604020202020204" pitchFamily="34" charset="0"/>
                        </a:rPr>
                        <a:t>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32,532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71623731"/>
                  </a:ext>
                </a:extLst>
              </a:tr>
              <a:tr h="251905">
                <a:tc>
                  <a:txBody>
                    <a:bodyPr/>
                    <a:lstStyle/>
                    <a:p>
                      <a:pPr algn="ctr" fontAlgn="b"/>
                      <a:r>
                        <a:rPr lang="en-US" sz="1600" b="0" i="0" u="none" strike="noStrike">
                          <a:solidFill>
                            <a:srgbClr val="000000"/>
                          </a:solidFill>
                          <a:effectLst/>
                          <a:latin typeface="Arial" panose="020B0604020202020204" pitchFamily="34" charset="0"/>
                        </a:rPr>
                        <a:t>60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31,825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989486307"/>
                  </a:ext>
                </a:extLst>
              </a:tr>
              <a:tr h="251905">
                <a:tc>
                  <a:txBody>
                    <a:bodyPr/>
                    <a:lstStyle/>
                    <a:p>
                      <a:pPr algn="ctr" fontAlgn="b"/>
                      <a:r>
                        <a:rPr lang="en-US" sz="1600" b="0" i="0" u="none" strike="noStrike">
                          <a:solidFill>
                            <a:srgbClr val="000000"/>
                          </a:solidFill>
                          <a:effectLst/>
                          <a:latin typeface="Arial" panose="020B0604020202020204" pitchFamily="34" charset="0"/>
                        </a:rPr>
                        <a:t>06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31,623</a:t>
                      </a:r>
                      <a:endParaRPr lang="en-US"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075678148"/>
                  </a:ext>
                </a:extLst>
              </a:tr>
              <a:tr h="251905">
                <a:tc>
                  <a:txBody>
                    <a:bodyPr/>
                    <a:lstStyle/>
                    <a:p>
                      <a:pPr algn="ctr" fontAlgn="b"/>
                      <a:r>
                        <a:rPr lang="en-US" sz="1600" b="0" i="0" u="none" strike="noStrike">
                          <a:solidFill>
                            <a:srgbClr val="000000"/>
                          </a:solidFill>
                          <a:effectLst/>
                          <a:latin typeface="Arial" panose="020B0604020202020204" pitchFamily="34" charset="0"/>
                        </a:rPr>
                        <a:t>13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30,474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474699889"/>
                  </a:ext>
                </a:extLst>
              </a:tr>
              <a:tr h="251905">
                <a:tc>
                  <a:txBody>
                    <a:bodyPr/>
                    <a:lstStyle/>
                    <a:p>
                      <a:pPr algn="ctr" fontAlgn="b"/>
                      <a:r>
                        <a:rPr lang="en-US" sz="1600" b="0" i="0" u="none" strike="noStrike">
                          <a:solidFill>
                            <a:srgbClr val="000000"/>
                          </a:solidFill>
                          <a:effectLst/>
                          <a:latin typeface="Arial" panose="020B0604020202020204" pitchFamily="34" charset="0"/>
                        </a:rPr>
                        <a:t>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30,329</a:t>
                      </a:r>
                      <a:endParaRPr lang="en-US"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445313014"/>
                  </a:ext>
                </a:extLst>
              </a:tr>
              <a:tr h="251905">
                <a:tc>
                  <a:txBody>
                    <a:bodyPr/>
                    <a:lstStyle/>
                    <a:p>
                      <a:pPr algn="ctr" fontAlgn="b"/>
                      <a:r>
                        <a:rPr lang="en-US" sz="1600" b="0" i="0" u="none" strike="noStrike">
                          <a:solidFill>
                            <a:srgbClr val="000000"/>
                          </a:solidFill>
                          <a:effectLst/>
                          <a:latin typeface="Arial" panose="020B0604020202020204" pitchFamily="34" charset="0"/>
                        </a:rPr>
                        <a:t>33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30,178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44658045"/>
                  </a:ext>
                </a:extLst>
              </a:tr>
              <a:tr h="251905">
                <a:tc>
                  <a:txBody>
                    <a:bodyPr/>
                    <a:lstStyle/>
                    <a:p>
                      <a:pPr algn="ctr" fontAlgn="b"/>
                      <a:r>
                        <a:rPr lang="en-US" sz="1600" b="0" i="0" u="none" strike="noStrike">
                          <a:solidFill>
                            <a:srgbClr val="000000"/>
                          </a:solidFill>
                          <a:effectLst/>
                          <a:latin typeface="Arial" panose="020B0604020202020204" pitchFamily="34" charset="0"/>
                        </a:rPr>
                        <a:t>34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28,937</a:t>
                      </a:r>
                      <a:endParaRPr lang="en-US"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030241414"/>
                  </a:ext>
                </a:extLst>
              </a:tr>
              <a:tr h="251905">
                <a:tc>
                  <a:txBody>
                    <a:bodyPr/>
                    <a:lstStyle/>
                    <a:p>
                      <a:pPr algn="ctr" fontAlgn="b"/>
                      <a:r>
                        <a:rPr lang="en-US" sz="1600" b="0" i="0" u="none" strike="noStrike">
                          <a:solidFill>
                            <a:srgbClr val="000000"/>
                          </a:solidFill>
                          <a:effectLst/>
                          <a:latin typeface="Arial" panose="020B0604020202020204" pitchFamily="34" charset="0"/>
                        </a:rPr>
                        <a:t>61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28,599</a:t>
                      </a:r>
                      <a:endParaRPr lang="en-US"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941758859"/>
                  </a:ext>
                </a:extLst>
              </a:tr>
              <a:tr h="251905">
                <a:tc>
                  <a:txBody>
                    <a:bodyPr/>
                    <a:lstStyle/>
                    <a:p>
                      <a:pPr algn="ctr" fontAlgn="b"/>
                      <a:r>
                        <a:rPr lang="en-US" sz="1600" b="0" i="0" u="none" strike="noStrike">
                          <a:solidFill>
                            <a:srgbClr val="000000"/>
                          </a:solidFill>
                          <a:effectLst/>
                          <a:latin typeface="Arial" panose="020B0604020202020204" pitchFamily="34" charset="0"/>
                        </a:rPr>
                        <a:t>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28,568</a:t>
                      </a:r>
                      <a:endParaRPr lang="en-US"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602307590"/>
                  </a:ext>
                </a:extLst>
              </a:tr>
              <a:tr h="251905">
                <a:tc>
                  <a:txBody>
                    <a:bodyPr/>
                    <a:lstStyle/>
                    <a:p>
                      <a:pPr algn="ctr" fontAlgn="b"/>
                      <a:r>
                        <a:rPr lang="en-US" sz="1600" b="0" i="0" u="none" strike="noStrike">
                          <a:solidFill>
                            <a:srgbClr val="000000"/>
                          </a:solidFill>
                          <a:effectLst/>
                          <a:latin typeface="Arial" panose="020B0604020202020204" pitchFamily="34" charset="0"/>
                        </a:rPr>
                        <a:t>10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28,520</a:t>
                      </a:r>
                      <a:endParaRPr lang="en-US"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757571588"/>
                  </a:ext>
                </a:extLst>
              </a:tr>
              <a:tr h="251905">
                <a:tc>
                  <a:txBody>
                    <a:bodyPr/>
                    <a:lstStyle/>
                    <a:p>
                      <a:pPr algn="ctr" fontAlgn="b"/>
                      <a:r>
                        <a:rPr lang="en-US" sz="1600" b="0" i="0" u="none" strike="noStrike">
                          <a:solidFill>
                            <a:srgbClr val="000000"/>
                          </a:solidFill>
                          <a:effectLst/>
                          <a:latin typeface="Arial" panose="020B0604020202020204" pitchFamily="34" charset="0"/>
                        </a:rPr>
                        <a:t>43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dirty="0">
                          <a:solidFill>
                            <a:srgbClr val="000000"/>
                          </a:solidFill>
                          <a:effectLst/>
                          <a:latin typeface="Arial" panose="020B0604020202020204" pitchFamily="34" charset="0"/>
                        </a:rPr>
                        <a:t>27,844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046741728"/>
                  </a:ext>
                </a:extLst>
              </a:tr>
            </a:tbl>
          </a:graphicData>
        </a:graphic>
      </p:graphicFrame>
      <p:graphicFrame>
        <p:nvGraphicFramePr>
          <p:cNvPr id="5" name="Table 4">
            <a:extLst>
              <a:ext uri="{FF2B5EF4-FFF2-40B4-BE49-F238E27FC236}">
                <a16:creationId xmlns:a16="http://schemas.microsoft.com/office/drawing/2014/main" id="{BE8E633B-4737-72BD-0825-522F519742F8}"/>
              </a:ext>
            </a:extLst>
          </p:cNvPr>
          <p:cNvGraphicFramePr>
            <a:graphicFrameLocks noGrp="1"/>
          </p:cNvGraphicFramePr>
          <p:nvPr>
            <p:extLst>
              <p:ext uri="{D42A27DB-BD31-4B8C-83A1-F6EECF244321}">
                <p14:modId xmlns:p14="http://schemas.microsoft.com/office/powerpoint/2010/main" val="1464842953"/>
              </p:ext>
            </p:extLst>
          </p:nvPr>
        </p:nvGraphicFramePr>
        <p:xfrm>
          <a:off x="6656382" y="718527"/>
          <a:ext cx="4797496" cy="5702077"/>
        </p:xfrm>
        <a:graphic>
          <a:graphicData uri="http://schemas.openxmlformats.org/drawingml/2006/table">
            <a:tbl>
              <a:tblPr/>
              <a:tblGrid>
                <a:gridCol w="2451460">
                  <a:extLst>
                    <a:ext uri="{9D8B030D-6E8A-4147-A177-3AD203B41FA5}">
                      <a16:colId xmlns:a16="http://schemas.microsoft.com/office/drawing/2014/main" val="3360590331"/>
                    </a:ext>
                  </a:extLst>
                </a:gridCol>
                <a:gridCol w="2346036">
                  <a:extLst>
                    <a:ext uri="{9D8B030D-6E8A-4147-A177-3AD203B41FA5}">
                      <a16:colId xmlns:a16="http://schemas.microsoft.com/office/drawing/2014/main" val="3280297905"/>
                    </a:ext>
                  </a:extLst>
                </a:gridCol>
              </a:tblGrid>
              <a:tr h="252197">
                <a:tc gridSpan="2">
                  <a:txBody>
                    <a:bodyPr/>
                    <a:lstStyle/>
                    <a:p>
                      <a:pPr algn="ctr" rtl="0" fontAlgn="ctr"/>
                      <a:r>
                        <a:rPr lang="en-US" sz="1600" b="1" i="0" u="none" strike="noStrike" dirty="0">
                          <a:solidFill>
                            <a:srgbClr val="FFFFFF"/>
                          </a:solidFill>
                          <a:effectLst/>
                          <a:latin typeface="Arial" panose="020B0604020202020204" pitchFamily="34" charset="0"/>
                        </a:rPr>
                        <a:t>June 2025</a:t>
                      </a:r>
                    </a:p>
                  </a:txBody>
                  <a:tcPr marL="6996" marR="6996" marT="6996"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739082125"/>
                  </a:ext>
                </a:extLst>
              </a:tr>
              <a:tr h="382580">
                <a:tc>
                  <a:txBody>
                    <a:bodyPr/>
                    <a:lstStyle/>
                    <a:p>
                      <a:pPr algn="ctr" rtl="0" fontAlgn="b"/>
                      <a:r>
                        <a:rPr lang="en-US" sz="1600" b="1" i="0" u="none" strike="noStrike" dirty="0">
                          <a:solidFill>
                            <a:srgbClr val="FFFFFF"/>
                          </a:solidFill>
                          <a:effectLst/>
                          <a:latin typeface="Arial" panose="020B0604020202020204" pitchFamily="34" charset="0"/>
                        </a:rPr>
                        <a:t>State Assembly District</a:t>
                      </a:r>
                    </a:p>
                  </a:txBody>
                  <a:tcPr marL="6996" marR="6996" marT="699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b"/>
                      <a:r>
                        <a:rPr lang="en-US" sz="1600" b="1" i="0" u="none" strike="noStrike" dirty="0">
                          <a:solidFill>
                            <a:srgbClr val="FFFFFF"/>
                          </a:solidFill>
                          <a:effectLst/>
                          <a:latin typeface="Arial" panose="020B0604020202020204" pitchFamily="34" charset="0"/>
                        </a:rPr>
                        <a:t>Active Subscribers</a:t>
                      </a:r>
                    </a:p>
                  </a:txBody>
                  <a:tcPr marL="6996" marR="6996" marT="699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3508418074"/>
                  </a:ext>
                </a:extLst>
              </a:tr>
              <a:tr h="252197">
                <a:tc>
                  <a:txBody>
                    <a:bodyPr/>
                    <a:lstStyle/>
                    <a:p>
                      <a:pPr algn="ctr" fontAlgn="b"/>
                      <a:r>
                        <a:rPr lang="en-US" sz="1600" b="0" i="0" u="none" strike="noStrike" dirty="0">
                          <a:solidFill>
                            <a:srgbClr val="000000"/>
                          </a:solidFill>
                          <a:effectLst/>
                          <a:latin typeface="Arial" panose="020B0604020202020204" pitchFamily="34" charset="0"/>
                        </a:rPr>
                        <a:t>36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58,018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027253899"/>
                  </a:ext>
                </a:extLst>
              </a:tr>
              <a:tr h="252197">
                <a:tc>
                  <a:txBody>
                    <a:bodyPr/>
                    <a:lstStyle/>
                    <a:p>
                      <a:pPr algn="ctr" fontAlgn="b"/>
                      <a:r>
                        <a:rPr lang="en-US" sz="1600" b="0" i="0" u="none" strike="noStrike">
                          <a:solidFill>
                            <a:srgbClr val="000000"/>
                          </a:solidFill>
                          <a:effectLst/>
                          <a:latin typeface="Arial" panose="020B0604020202020204" pitchFamily="34" charset="0"/>
                        </a:rPr>
                        <a:t>57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55,102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555583181"/>
                  </a:ext>
                </a:extLst>
              </a:tr>
              <a:tr h="252197">
                <a:tc>
                  <a:txBody>
                    <a:bodyPr/>
                    <a:lstStyle/>
                    <a:p>
                      <a:pPr algn="ctr" fontAlgn="b"/>
                      <a:r>
                        <a:rPr lang="en-US" sz="1600" b="0" i="0" u="none" strike="noStrike">
                          <a:solidFill>
                            <a:srgbClr val="000000"/>
                          </a:solidFill>
                          <a:effectLst/>
                          <a:latin typeface="Arial" panose="020B0604020202020204" pitchFamily="34" charset="0"/>
                        </a:rPr>
                        <a:t>31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45,958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556229115"/>
                  </a:ext>
                </a:extLst>
              </a:tr>
              <a:tr h="252197">
                <a:tc>
                  <a:txBody>
                    <a:bodyPr/>
                    <a:lstStyle/>
                    <a:p>
                      <a:pPr algn="ctr" fontAlgn="b"/>
                      <a:r>
                        <a:rPr lang="en-US" sz="1600" b="0" i="0" u="none" strike="noStrike">
                          <a:solidFill>
                            <a:srgbClr val="000000"/>
                          </a:solidFill>
                          <a:effectLst/>
                          <a:latin typeface="Arial" panose="020B0604020202020204" pitchFamily="34" charset="0"/>
                        </a:rPr>
                        <a:t>39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44,793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19206052"/>
                  </a:ext>
                </a:extLst>
              </a:tr>
              <a:tr h="252197">
                <a:tc>
                  <a:txBody>
                    <a:bodyPr/>
                    <a:lstStyle/>
                    <a:p>
                      <a:pPr algn="ctr" fontAlgn="b"/>
                      <a:r>
                        <a:rPr lang="en-US" sz="1600" b="0" i="0" u="none" strike="noStrike">
                          <a:solidFill>
                            <a:srgbClr val="000000"/>
                          </a:solidFill>
                          <a:effectLst/>
                          <a:latin typeface="Arial" panose="020B0604020202020204" pitchFamily="34" charset="0"/>
                        </a:rPr>
                        <a:t>35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44,048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652251661"/>
                  </a:ext>
                </a:extLst>
              </a:tr>
              <a:tr h="252197">
                <a:tc>
                  <a:txBody>
                    <a:bodyPr/>
                    <a:lstStyle/>
                    <a:p>
                      <a:pPr algn="ctr" fontAlgn="b"/>
                      <a:r>
                        <a:rPr lang="en-US" sz="1600" b="0" i="0" u="none" strike="noStrike">
                          <a:solidFill>
                            <a:srgbClr val="000000"/>
                          </a:solidFill>
                          <a:effectLst/>
                          <a:latin typeface="Arial" panose="020B0604020202020204" pitchFamily="34" charset="0"/>
                        </a:rPr>
                        <a:t>45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43,764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798587153"/>
                  </a:ext>
                </a:extLst>
              </a:tr>
              <a:tr h="252197">
                <a:tc>
                  <a:txBody>
                    <a:bodyPr/>
                    <a:lstStyle/>
                    <a:p>
                      <a:pPr algn="ctr" fontAlgn="b"/>
                      <a:r>
                        <a:rPr lang="en-US" sz="1600" b="0" i="0" u="none" strike="noStrike">
                          <a:solidFill>
                            <a:srgbClr val="000000"/>
                          </a:solidFill>
                          <a:effectLst/>
                          <a:latin typeface="Arial" panose="020B0604020202020204" pitchFamily="34" charset="0"/>
                        </a:rPr>
                        <a:t>60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42,855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289521835"/>
                  </a:ext>
                </a:extLst>
              </a:tr>
              <a:tr h="252197">
                <a:tc>
                  <a:txBody>
                    <a:bodyPr/>
                    <a:lstStyle/>
                    <a:p>
                      <a:pPr algn="ctr" fontAlgn="b"/>
                      <a:r>
                        <a:rPr lang="en-US" sz="1600" b="0" i="0" u="none" strike="noStrike">
                          <a:solidFill>
                            <a:srgbClr val="000000"/>
                          </a:solidFill>
                          <a:effectLst/>
                          <a:latin typeface="Arial" panose="020B0604020202020204" pitchFamily="34" charset="0"/>
                        </a:rPr>
                        <a:t>65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40,058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140397638"/>
                  </a:ext>
                </a:extLst>
              </a:tr>
              <a:tr h="252197">
                <a:tc>
                  <a:txBody>
                    <a:bodyPr/>
                    <a:lstStyle/>
                    <a:p>
                      <a:pPr algn="ctr" fontAlgn="b"/>
                      <a:r>
                        <a:rPr lang="en-US" sz="1600" b="0" i="0" u="none" strike="noStrike">
                          <a:solidFill>
                            <a:srgbClr val="000000"/>
                          </a:solidFill>
                          <a:effectLst/>
                          <a:latin typeface="Arial" panose="020B0604020202020204" pitchFamily="34" charset="0"/>
                        </a:rPr>
                        <a:t>54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37,575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071527383"/>
                  </a:ext>
                </a:extLst>
              </a:tr>
              <a:tr h="252197">
                <a:tc>
                  <a:txBody>
                    <a:bodyPr/>
                    <a:lstStyle/>
                    <a:p>
                      <a:pPr algn="ctr" fontAlgn="b"/>
                      <a:r>
                        <a:rPr lang="en-US" sz="1600" b="0" i="0" u="none" strike="noStrike">
                          <a:solidFill>
                            <a:srgbClr val="000000"/>
                          </a:solidFill>
                          <a:effectLst/>
                          <a:latin typeface="Arial" panose="020B0604020202020204" pitchFamily="34" charset="0"/>
                        </a:rPr>
                        <a:t>79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34,748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307398237"/>
                  </a:ext>
                </a:extLst>
              </a:tr>
              <a:tr h="252197">
                <a:tc>
                  <a:txBody>
                    <a:bodyPr/>
                    <a:lstStyle/>
                    <a:p>
                      <a:pPr algn="ctr" fontAlgn="b"/>
                      <a:r>
                        <a:rPr lang="en-US" sz="1600" b="0" i="0" u="none" strike="noStrike">
                          <a:solidFill>
                            <a:srgbClr val="000000"/>
                          </a:solidFill>
                          <a:effectLst/>
                          <a:latin typeface="Arial" panose="020B0604020202020204" pitchFamily="34" charset="0"/>
                        </a:rPr>
                        <a:t>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32,250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634960251"/>
                  </a:ext>
                </a:extLst>
              </a:tr>
              <a:tr h="252197">
                <a:tc>
                  <a:txBody>
                    <a:bodyPr/>
                    <a:lstStyle/>
                    <a:p>
                      <a:pPr algn="ctr" fontAlgn="b"/>
                      <a:r>
                        <a:rPr lang="en-US" sz="1600" b="0" i="0" u="none" strike="noStrike">
                          <a:solidFill>
                            <a:srgbClr val="000000"/>
                          </a:solidFill>
                          <a:effectLst/>
                          <a:latin typeface="Arial" panose="020B0604020202020204" pitchFamily="34" charset="0"/>
                        </a:rPr>
                        <a:t>17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30,869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927033556"/>
                  </a:ext>
                </a:extLst>
              </a:tr>
              <a:tr h="252197">
                <a:tc>
                  <a:txBody>
                    <a:bodyPr/>
                    <a:lstStyle/>
                    <a:p>
                      <a:pPr algn="ctr" fontAlgn="b"/>
                      <a:r>
                        <a:rPr lang="en-US" sz="1600" b="0" i="0" u="none" strike="noStrike">
                          <a:solidFill>
                            <a:srgbClr val="000000"/>
                          </a:solidFill>
                          <a:effectLst/>
                          <a:latin typeface="Arial" panose="020B0604020202020204" pitchFamily="34" charset="0"/>
                        </a:rPr>
                        <a:t>34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30,763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765725785"/>
                  </a:ext>
                </a:extLst>
              </a:tr>
              <a:tr h="252197">
                <a:tc>
                  <a:txBody>
                    <a:bodyPr/>
                    <a:lstStyle/>
                    <a:p>
                      <a:pPr algn="ctr" fontAlgn="b"/>
                      <a:r>
                        <a:rPr lang="en-US" sz="1600" b="0" i="0" u="none" strike="noStrike">
                          <a:solidFill>
                            <a:srgbClr val="000000"/>
                          </a:solidFill>
                          <a:effectLst/>
                          <a:latin typeface="Arial" panose="020B0604020202020204" pitchFamily="34" charset="0"/>
                        </a:rPr>
                        <a:t>33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30,747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66423229"/>
                  </a:ext>
                </a:extLst>
              </a:tr>
              <a:tr h="252197">
                <a:tc>
                  <a:txBody>
                    <a:bodyPr/>
                    <a:lstStyle/>
                    <a:p>
                      <a:pPr algn="ctr" fontAlgn="b"/>
                      <a:r>
                        <a:rPr lang="en-US" sz="1600" b="0" i="0" u="none" strike="noStrike">
                          <a:solidFill>
                            <a:srgbClr val="000000"/>
                          </a:solidFill>
                          <a:effectLst/>
                          <a:latin typeface="Arial" panose="020B0604020202020204" pitchFamily="34" charset="0"/>
                        </a:rPr>
                        <a:t>13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30,653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24492535"/>
                  </a:ext>
                </a:extLst>
              </a:tr>
              <a:tr h="252197">
                <a:tc>
                  <a:txBody>
                    <a:bodyPr/>
                    <a:lstStyle/>
                    <a:p>
                      <a:pPr algn="ctr" fontAlgn="b"/>
                      <a:r>
                        <a:rPr lang="en-US" sz="1600" b="0" i="0" u="none" strike="noStrike">
                          <a:solidFill>
                            <a:srgbClr val="000000"/>
                          </a:solidFill>
                          <a:effectLst/>
                          <a:latin typeface="Arial" panose="020B0604020202020204" pitchFamily="34" charset="0"/>
                        </a:rPr>
                        <a:t>52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30,051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545796143"/>
                  </a:ext>
                </a:extLst>
              </a:tr>
              <a:tr h="252197">
                <a:tc>
                  <a:txBody>
                    <a:bodyPr/>
                    <a:lstStyle/>
                    <a:p>
                      <a:pPr algn="ctr" fontAlgn="b"/>
                      <a:r>
                        <a:rPr lang="en-US" sz="1600" b="0" i="0" u="none" strike="noStrike">
                          <a:solidFill>
                            <a:srgbClr val="000000"/>
                          </a:solidFill>
                          <a:effectLst/>
                          <a:latin typeface="Arial" panose="020B0604020202020204" pitchFamily="34" charset="0"/>
                        </a:rPr>
                        <a:t>61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29,805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699460996"/>
                  </a:ext>
                </a:extLst>
              </a:tr>
              <a:tr h="252197">
                <a:tc>
                  <a:txBody>
                    <a:bodyPr/>
                    <a:lstStyle/>
                    <a:p>
                      <a:pPr algn="ctr" fontAlgn="b"/>
                      <a:r>
                        <a:rPr lang="en-US" sz="1600" b="0" i="0" u="none" strike="noStrike">
                          <a:solidFill>
                            <a:srgbClr val="000000"/>
                          </a:solidFill>
                          <a:effectLst/>
                          <a:latin typeface="Arial" panose="020B0604020202020204" pitchFamily="34" charset="0"/>
                        </a:rPr>
                        <a:t>27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29,781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032294577"/>
                  </a:ext>
                </a:extLst>
              </a:tr>
              <a:tr h="252197">
                <a:tc>
                  <a:txBody>
                    <a:bodyPr/>
                    <a:lstStyle/>
                    <a:p>
                      <a:pPr algn="ctr" fontAlgn="b"/>
                      <a:r>
                        <a:rPr lang="en-US" sz="1600" b="0" i="0" u="none" strike="noStrike">
                          <a:solidFill>
                            <a:srgbClr val="000000"/>
                          </a:solidFill>
                          <a:effectLst/>
                          <a:latin typeface="Arial" panose="020B0604020202020204" pitchFamily="34" charset="0"/>
                        </a:rPr>
                        <a:t>10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29,225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466342380"/>
                  </a:ext>
                </a:extLst>
              </a:tr>
              <a:tr h="252197">
                <a:tc>
                  <a:txBody>
                    <a:bodyPr/>
                    <a:lstStyle/>
                    <a:p>
                      <a:pPr algn="ctr" fontAlgn="b"/>
                      <a:r>
                        <a:rPr lang="en-US" sz="1600" b="0" i="0" u="none" strike="noStrike">
                          <a:solidFill>
                            <a:srgbClr val="000000"/>
                          </a:solidFill>
                          <a:effectLst/>
                          <a:latin typeface="Arial" panose="020B0604020202020204" pitchFamily="34" charset="0"/>
                        </a:rPr>
                        <a:t>43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dirty="0">
                          <a:solidFill>
                            <a:srgbClr val="000000"/>
                          </a:solidFill>
                          <a:effectLst/>
                          <a:latin typeface="Arial" panose="020B0604020202020204" pitchFamily="34" charset="0"/>
                        </a:rPr>
                        <a:t>28,923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712524775"/>
                  </a:ext>
                </a:extLst>
              </a:tr>
            </a:tbl>
          </a:graphicData>
        </a:graphic>
      </p:graphicFrame>
    </p:spTree>
    <p:custDataLst>
      <p:custData r:id="rId1"/>
      <p:custData r:id="rId2"/>
    </p:custDataLst>
    <p:extLst>
      <p:ext uri="{BB962C8B-B14F-4D97-AF65-F5344CB8AC3E}">
        <p14:creationId xmlns:p14="http://schemas.microsoft.com/office/powerpoint/2010/main" val="1760000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264660"/>
            <a:ext cx="11277600" cy="545238"/>
          </a:xfrm>
        </p:spPr>
        <p:txBody>
          <a:bodyPr vert="horz" wrap="square" lIns="0" tIns="45720" rIns="0" bIns="45720" rtlCol="0" anchor="ctr">
            <a:normAutofit/>
          </a:bodyPr>
          <a:lstStyle/>
          <a:p>
            <a:pPr algn="ctr"/>
            <a:r>
              <a:rPr lang="en-US" sz="2800" dirty="0"/>
              <a:t>Active Subscribers - Top 20 Counties</a:t>
            </a:r>
          </a:p>
        </p:txBody>
      </p:sp>
      <p:graphicFrame>
        <p:nvGraphicFramePr>
          <p:cNvPr id="5" name="Table 4">
            <a:extLst>
              <a:ext uri="{FF2B5EF4-FFF2-40B4-BE49-F238E27FC236}">
                <a16:creationId xmlns:a16="http://schemas.microsoft.com/office/drawing/2014/main" id="{8F304645-6FF3-155F-514C-B18F4E01C4F3}"/>
              </a:ext>
            </a:extLst>
          </p:cNvPr>
          <p:cNvGraphicFramePr>
            <a:graphicFrameLocks noGrp="1"/>
          </p:cNvGraphicFramePr>
          <p:nvPr>
            <p:extLst>
              <p:ext uri="{D42A27DB-BD31-4B8C-83A1-F6EECF244321}">
                <p14:modId xmlns:p14="http://schemas.microsoft.com/office/powerpoint/2010/main" val="2881131164"/>
              </p:ext>
            </p:extLst>
          </p:nvPr>
        </p:nvGraphicFramePr>
        <p:xfrm>
          <a:off x="1201813" y="800557"/>
          <a:ext cx="4617232" cy="5568882"/>
        </p:xfrm>
        <a:graphic>
          <a:graphicData uri="http://schemas.openxmlformats.org/drawingml/2006/table">
            <a:tbl>
              <a:tblPr/>
              <a:tblGrid>
                <a:gridCol w="2308616">
                  <a:extLst>
                    <a:ext uri="{9D8B030D-6E8A-4147-A177-3AD203B41FA5}">
                      <a16:colId xmlns:a16="http://schemas.microsoft.com/office/drawing/2014/main" val="4031036616"/>
                    </a:ext>
                  </a:extLst>
                </a:gridCol>
                <a:gridCol w="2308616">
                  <a:extLst>
                    <a:ext uri="{9D8B030D-6E8A-4147-A177-3AD203B41FA5}">
                      <a16:colId xmlns:a16="http://schemas.microsoft.com/office/drawing/2014/main" val="3971329678"/>
                    </a:ext>
                  </a:extLst>
                </a:gridCol>
              </a:tblGrid>
              <a:tr h="136776">
                <a:tc gridSpan="2">
                  <a:txBody>
                    <a:bodyPr/>
                    <a:lstStyle/>
                    <a:p>
                      <a:pPr algn="ctr" fontAlgn="ctr"/>
                      <a:r>
                        <a:rPr lang="en-US" sz="1600" b="1" i="0" u="none" strike="noStrike" dirty="0">
                          <a:solidFill>
                            <a:srgbClr val="FFFFFF"/>
                          </a:solidFill>
                          <a:effectLst/>
                          <a:latin typeface="Arial" panose="020B0604020202020204" pitchFamily="34" charset="0"/>
                        </a:rPr>
                        <a:t>March 2025</a:t>
                      </a:r>
                    </a:p>
                  </a:txBody>
                  <a:tcPr marL="6951" marR="6951" marT="6951"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4284662458"/>
                  </a:ext>
                </a:extLst>
              </a:tr>
              <a:tr h="194621">
                <a:tc>
                  <a:txBody>
                    <a:bodyPr/>
                    <a:lstStyle/>
                    <a:p>
                      <a:pPr algn="ctr" rtl="0" fontAlgn="ctr"/>
                      <a:r>
                        <a:rPr lang="en-US" sz="1600" b="1" i="0" u="none" strike="noStrike" dirty="0">
                          <a:solidFill>
                            <a:srgbClr val="FFFFFF"/>
                          </a:solidFill>
                          <a:effectLst/>
                          <a:latin typeface="Arial" panose="020B0604020202020204" pitchFamily="34" charset="0"/>
                        </a:rPr>
                        <a:t>County </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dirty="0">
                          <a:solidFill>
                            <a:srgbClr val="FFFFFF"/>
                          </a:solidFill>
                          <a:effectLst/>
                          <a:latin typeface="Arial" panose="020B0604020202020204" pitchFamily="34" charset="0"/>
                        </a:rPr>
                        <a:t>Active Subscribers</a:t>
                      </a:r>
                    </a:p>
                  </a:txBody>
                  <a:tcPr marL="6951" marR="6951" marT="6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2383337365"/>
                  </a:ext>
                </a:extLst>
              </a:tr>
              <a:tr h="201572">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Los Angeles</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483,014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511857681"/>
                  </a:ext>
                </a:extLst>
              </a:tr>
              <a:tr h="19462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San Bernardino</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130,202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614999744"/>
                  </a:ext>
                </a:extLst>
              </a:tr>
              <a:tr h="19462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San Diego</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114,618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94716396"/>
                  </a:ext>
                </a:extLst>
              </a:tr>
              <a:tr h="19462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Riverside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108,906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922517114"/>
                  </a:ext>
                </a:extLst>
              </a:tr>
              <a:tr h="19462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Orange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93,306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860564838"/>
                  </a:ext>
                </a:extLst>
              </a:tr>
              <a:tr h="19462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Sacramento</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80,190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187799541"/>
                  </a:ext>
                </a:extLst>
              </a:tr>
              <a:tr h="19462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Fresno</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65,707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877038207"/>
                  </a:ext>
                </a:extLst>
              </a:tr>
              <a:tr h="19462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Kern</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63,975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562333882"/>
                  </a:ext>
                </a:extLst>
              </a:tr>
              <a:tr h="19462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Alameda</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54,480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571695376"/>
                  </a:ext>
                </a:extLst>
              </a:tr>
              <a:tr h="19462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Santa Clara</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44,941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212604575"/>
                  </a:ext>
                </a:extLst>
              </a:tr>
              <a:tr h="19462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San Francisco</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41,457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313559098"/>
                  </a:ext>
                </a:extLst>
              </a:tr>
              <a:tr h="19462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San Joaquin</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39,897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286678908"/>
                  </a:ext>
                </a:extLst>
              </a:tr>
              <a:tr h="194621">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Contra Costa</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32,629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750356469"/>
                  </a:ext>
                </a:extLst>
              </a:tr>
              <a:tr h="19462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Imperial</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31,591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464794006"/>
                  </a:ext>
                </a:extLst>
              </a:tr>
              <a:tr h="19462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Tulare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28,397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989481769"/>
                  </a:ext>
                </a:extLst>
              </a:tr>
              <a:tr h="19462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Stanislaus</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28,261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787366826"/>
                  </a:ext>
                </a:extLst>
              </a:tr>
              <a:tr h="19462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Ventura</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19,671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650078334"/>
                  </a:ext>
                </a:extLst>
              </a:tr>
              <a:tr h="19462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Monterey</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17,322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731698104"/>
                  </a:ext>
                </a:extLst>
              </a:tr>
              <a:tr h="184024">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Merced</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16,972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031686696"/>
                  </a:ext>
                </a:extLst>
              </a:tr>
              <a:tr h="194621">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Solano</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fontAlgn="b"/>
                      <a:r>
                        <a:rPr lang="en-US" sz="1600" b="0" i="0" u="none" strike="noStrike" dirty="0">
                          <a:solidFill>
                            <a:srgbClr val="000000"/>
                          </a:solidFill>
                          <a:effectLst/>
                          <a:latin typeface="Arial" panose="020B0604020202020204" pitchFamily="34" charset="0"/>
                          <a:cs typeface="Arial" panose="020B0604020202020204" pitchFamily="34" charset="0"/>
                        </a:rPr>
                        <a:t>15,881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088106549"/>
                  </a:ext>
                </a:extLst>
              </a:tr>
            </a:tbl>
          </a:graphicData>
        </a:graphic>
      </p:graphicFrame>
      <p:graphicFrame>
        <p:nvGraphicFramePr>
          <p:cNvPr id="6" name="Table 5">
            <a:extLst>
              <a:ext uri="{FF2B5EF4-FFF2-40B4-BE49-F238E27FC236}">
                <a16:creationId xmlns:a16="http://schemas.microsoft.com/office/drawing/2014/main" id="{422F3F87-71F2-B11D-B5E6-C7831FCBA160}"/>
              </a:ext>
            </a:extLst>
          </p:cNvPr>
          <p:cNvGraphicFramePr>
            <a:graphicFrameLocks noGrp="1"/>
          </p:cNvGraphicFramePr>
          <p:nvPr>
            <p:extLst>
              <p:ext uri="{D42A27DB-BD31-4B8C-83A1-F6EECF244321}">
                <p14:modId xmlns:p14="http://schemas.microsoft.com/office/powerpoint/2010/main" val="58977031"/>
              </p:ext>
            </p:extLst>
          </p:nvPr>
        </p:nvGraphicFramePr>
        <p:xfrm>
          <a:off x="6372956" y="809897"/>
          <a:ext cx="4914169" cy="5559532"/>
        </p:xfrm>
        <a:graphic>
          <a:graphicData uri="http://schemas.openxmlformats.org/drawingml/2006/table">
            <a:tbl>
              <a:tblPr/>
              <a:tblGrid>
                <a:gridCol w="2372701">
                  <a:extLst>
                    <a:ext uri="{9D8B030D-6E8A-4147-A177-3AD203B41FA5}">
                      <a16:colId xmlns:a16="http://schemas.microsoft.com/office/drawing/2014/main" val="825812411"/>
                    </a:ext>
                  </a:extLst>
                </a:gridCol>
                <a:gridCol w="2541468">
                  <a:extLst>
                    <a:ext uri="{9D8B030D-6E8A-4147-A177-3AD203B41FA5}">
                      <a16:colId xmlns:a16="http://schemas.microsoft.com/office/drawing/2014/main" val="1570706856"/>
                    </a:ext>
                  </a:extLst>
                </a:gridCol>
              </a:tblGrid>
              <a:tr h="252706">
                <a:tc gridSpan="2">
                  <a:txBody>
                    <a:bodyPr/>
                    <a:lstStyle/>
                    <a:p>
                      <a:pPr algn="ctr" rtl="0" fontAlgn="ctr"/>
                      <a:r>
                        <a:rPr lang="en-US" sz="1600" b="1" i="0" u="none" strike="noStrike" dirty="0">
                          <a:solidFill>
                            <a:srgbClr val="FFFFFF"/>
                          </a:solidFill>
                          <a:effectLst/>
                          <a:latin typeface="Arial" panose="020B0604020202020204" pitchFamily="34" charset="0"/>
                        </a:rPr>
                        <a:t>June 25</a:t>
                      </a:r>
                    </a:p>
                  </a:txBody>
                  <a:tcPr marL="6996" marR="6996" marT="6996"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1050604055"/>
                  </a:ext>
                </a:extLst>
              </a:tr>
              <a:tr h="252706">
                <a:tc>
                  <a:txBody>
                    <a:bodyPr/>
                    <a:lstStyle/>
                    <a:p>
                      <a:pPr algn="ctr" rtl="0" fontAlgn="ctr"/>
                      <a:r>
                        <a:rPr lang="en-US" sz="1600" b="1" i="0" u="none" strike="noStrike" dirty="0">
                          <a:solidFill>
                            <a:srgbClr val="FFFFFF"/>
                          </a:solidFill>
                          <a:effectLst/>
                          <a:latin typeface="Arial" panose="020B0604020202020204" pitchFamily="34" charset="0"/>
                        </a:rPr>
                        <a:t>County </a:t>
                      </a:r>
                    </a:p>
                  </a:txBody>
                  <a:tcPr marL="6996" marR="6996" marT="699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dirty="0">
                          <a:solidFill>
                            <a:srgbClr val="FFFFFF"/>
                          </a:solidFill>
                          <a:effectLst/>
                          <a:latin typeface="Arial" panose="020B0604020202020204" pitchFamily="34" charset="0"/>
                        </a:rPr>
                        <a:t>Active Subscribers</a:t>
                      </a:r>
                    </a:p>
                  </a:txBody>
                  <a:tcPr marL="6996" marR="6996" marT="699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306337376"/>
                  </a:ext>
                </a:extLst>
              </a:tr>
              <a:tr h="252706">
                <a:tc>
                  <a:txBody>
                    <a:bodyPr/>
                    <a:lstStyle/>
                    <a:p>
                      <a:pPr algn="l" rtl="0" fontAlgn="b"/>
                      <a:r>
                        <a:rPr lang="en-US" sz="1600" b="0" i="0" u="none" strike="noStrike">
                          <a:solidFill>
                            <a:srgbClr val="000000"/>
                          </a:solidFill>
                          <a:effectLst/>
                          <a:latin typeface="Arial" panose="020B0604020202020204" pitchFamily="34" charset="0"/>
                        </a:rPr>
                        <a:t>Los Angeles</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rtl="0" fontAlgn="b"/>
                      <a:r>
                        <a:rPr lang="en-US" sz="1600" b="0" i="0" u="none" strike="noStrike">
                          <a:solidFill>
                            <a:srgbClr val="000000"/>
                          </a:solidFill>
                          <a:effectLst/>
                          <a:latin typeface="Arial" panose="020B0604020202020204" pitchFamily="34" charset="0"/>
                        </a:rPr>
                        <a:t>509,412</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900672637"/>
                  </a:ext>
                </a:extLst>
              </a:tr>
              <a:tr h="252706">
                <a:tc>
                  <a:txBody>
                    <a:bodyPr/>
                    <a:lstStyle/>
                    <a:p>
                      <a:pPr algn="l" rtl="0" fontAlgn="b"/>
                      <a:r>
                        <a:rPr lang="en-US" sz="1600" b="0" i="0" u="none" strike="noStrike">
                          <a:solidFill>
                            <a:srgbClr val="000000"/>
                          </a:solidFill>
                          <a:effectLst/>
                          <a:latin typeface="Arial" panose="020B0604020202020204" pitchFamily="34" charset="0"/>
                        </a:rPr>
                        <a:t>Riverside</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rtl="0" fontAlgn="b"/>
                      <a:r>
                        <a:rPr lang="en-US" sz="1600" b="0" i="0" u="none" strike="noStrike">
                          <a:solidFill>
                            <a:srgbClr val="000000"/>
                          </a:solidFill>
                          <a:effectLst/>
                          <a:latin typeface="Arial" panose="020B0604020202020204" pitchFamily="34" charset="0"/>
                        </a:rPr>
                        <a:t>137,381</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513038012"/>
                  </a:ext>
                </a:extLst>
              </a:tr>
              <a:tr h="252706">
                <a:tc>
                  <a:txBody>
                    <a:bodyPr/>
                    <a:lstStyle/>
                    <a:p>
                      <a:pPr algn="l" rtl="0" fontAlgn="b"/>
                      <a:r>
                        <a:rPr lang="en-US" sz="1600" b="0" i="0" u="none" strike="noStrike" dirty="0">
                          <a:solidFill>
                            <a:srgbClr val="000000"/>
                          </a:solidFill>
                          <a:effectLst/>
                          <a:latin typeface="Arial" panose="020B0604020202020204" pitchFamily="34" charset="0"/>
                        </a:rPr>
                        <a:t>San Bernardino</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rtl="0" fontAlgn="b"/>
                      <a:r>
                        <a:rPr lang="en-US" sz="1600" b="0" i="0" u="none" strike="noStrike">
                          <a:solidFill>
                            <a:srgbClr val="000000"/>
                          </a:solidFill>
                          <a:effectLst/>
                          <a:latin typeface="Arial" panose="020B0604020202020204" pitchFamily="34" charset="0"/>
                        </a:rPr>
                        <a:t>136,044</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986156827"/>
                  </a:ext>
                </a:extLst>
              </a:tr>
              <a:tr h="252706">
                <a:tc>
                  <a:txBody>
                    <a:bodyPr/>
                    <a:lstStyle/>
                    <a:p>
                      <a:pPr algn="l" rtl="0" fontAlgn="b"/>
                      <a:r>
                        <a:rPr lang="en-US" sz="1600" b="0" i="0" u="none" strike="noStrike">
                          <a:solidFill>
                            <a:srgbClr val="000000"/>
                          </a:solidFill>
                          <a:effectLst/>
                          <a:latin typeface="Arial" panose="020B0604020202020204" pitchFamily="34" charset="0"/>
                        </a:rPr>
                        <a:t>San Diego</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rtl="0" fontAlgn="b"/>
                      <a:r>
                        <a:rPr lang="en-US" sz="1600" b="0" i="0" u="none" strike="noStrike">
                          <a:solidFill>
                            <a:srgbClr val="000000"/>
                          </a:solidFill>
                          <a:effectLst/>
                          <a:latin typeface="Arial" panose="020B0604020202020204" pitchFamily="34" charset="0"/>
                        </a:rPr>
                        <a:t>118,125</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4186610850"/>
                  </a:ext>
                </a:extLst>
              </a:tr>
              <a:tr h="252706">
                <a:tc>
                  <a:txBody>
                    <a:bodyPr/>
                    <a:lstStyle/>
                    <a:p>
                      <a:pPr algn="l" rtl="0" fontAlgn="b"/>
                      <a:r>
                        <a:rPr lang="en-US" sz="1600" b="0" i="0" u="none" strike="noStrike">
                          <a:solidFill>
                            <a:srgbClr val="000000"/>
                          </a:solidFill>
                          <a:effectLst/>
                          <a:latin typeface="Arial" panose="020B0604020202020204" pitchFamily="34" charset="0"/>
                        </a:rPr>
                        <a:t>Orange</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rtl="0" fontAlgn="b"/>
                      <a:r>
                        <a:rPr lang="en-US" sz="1600" b="0" i="0" u="none" strike="noStrike">
                          <a:solidFill>
                            <a:srgbClr val="000000"/>
                          </a:solidFill>
                          <a:effectLst/>
                          <a:latin typeface="Arial" panose="020B0604020202020204" pitchFamily="34" charset="0"/>
                        </a:rPr>
                        <a:t>93,677</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449429315"/>
                  </a:ext>
                </a:extLst>
              </a:tr>
              <a:tr h="252706">
                <a:tc>
                  <a:txBody>
                    <a:bodyPr/>
                    <a:lstStyle/>
                    <a:p>
                      <a:pPr algn="l" rtl="0" fontAlgn="b"/>
                      <a:r>
                        <a:rPr lang="en-US" sz="1600" b="0" i="0" u="none" strike="noStrike">
                          <a:solidFill>
                            <a:srgbClr val="000000"/>
                          </a:solidFill>
                          <a:effectLst/>
                          <a:latin typeface="Arial" panose="020B0604020202020204" pitchFamily="34" charset="0"/>
                        </a:rPr>
                        <a:t>Sacramento</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rtl="0" fontAlgn="b"/>
                      <a:r>
                        <a:rPr lang="en-US" sz="1600" b="0" i="0" u="none" strike="noStrike">
                          <a:solidFill>
                            <a:srgbClr val="000000"/>
                          </a:solidFill>
                          <a:effectLst/>
                          <a:latin typeface="Arial" panose="020B0604020202020204" pitchFamily="34" charset="0"/>
                        </a:rPr>
                        <a:t>82,131</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523673661"/>
                  </a:ext>
                </a:extLst>
              </a:tr>
              <a:tr h="252706">
                <a:tc>
                  <a:txBody>
                    <a:bodyPr/>
                    <a:lstStyle/>
                    <a:p>
                      <a:pPr algn="l" rtl="0" fontAlgn="b"/>
                      <a:r>
                        <a:rPr lang="en-US" sz="1600" b="0" i="0" u="none" strike="noStrike">
                          <a:solidFill>
                            <a:srgbClr val="000000"/>
                          </a:solidFill>
                          <a:effectLst/>
                          <a:latin typeface="Arial" panose="020B0604020202020204" pitchFamily="34" charset="0"/>
                        </a:rPr>
                        <a:t>Kern</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rtl="0" fontAlgn="b"/>
                      <a:r>
                        <a:rPr lang="en-US" sz="1600" b="0" i="0" u="none" strike="noStrike">
                          <a:solidFill>
                            <a:srgbClr val="000000"/>
                          </a:solidFill>
                          <a:effectLst/>
                          <a:latin typeface="Arial" panose="020B0604020202020204" pitchFamily="34" charset="0"/>
                        </a:rPr>
                        <a:t>65,673</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733982869"/>
                  </a:ext>
                </a:extLst>
              </a:tr>
              <a:tr h="252706">
                <a:tc>
                  <a:txBody>
                    <a:bodyPr/>
                    <a:lstStyle/>
                    <a:p>
                      <a:pPr algn="l" rtl="0" fontAlgn="b"/>
                      <a:r>
                        <a:rPr lang="en-US" sz="1600" b="0" i="0" u="none" strike="noStrike">
                          <a:solidFill>
                            <a:srgbClr val="000000"/>
                          </a:solidFill>
                          <a:effectLst/>
                          <a:latin typeface="Arial" panose="020B0604020202020204" pitchFamily="34" charset="0"/>
                        </a:rPr>
                        <a:t>Fresno</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rtl="0" fontAlgn="b"/>
                      <a:r>
                        <a:rPr lang="en-US" sz="1600" b="0" i="0" u="none" strike="noStrike">
                          <a:solidFill>
                            <a:srgbClr val="000000"/>
                          </a:solidFill>
                          <a:effectLst/>
                          <a:latin typeface="Arial" panose="020B0604020202020204" pitchFamily="34" charset="0"/>
                        </a:rPr>
                        <a:t>65,561</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716412944"/>
                  </a:ext>
                </a:extLst>
              </a:tr>
              <a:tr h="252706">
                <a:tc>
                  <a:txBody>
                    <a:bodyPr/>
                    <a:lstStyle/>
                    <a:p>
                      <a:pPr algn="l" rtl="0" fontAlgn="b"/>
                      <a:r>
                        <a:rPr lang="en-US" sz="1600" b="0" i="0" u="none" strike="noStrike">
                          <a:solidFill>
                            <a:srgbClr val="000000"/>
                          </a:solidFill>
                          <a:effectLst/>
                          <a:latin typeface="Arial" panose="020B0604020202020204" pitchFamily="34" charset="0"/>
                        </a:rPr>
                        <a:t>Alameda</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rtl="0" fontAlgn="b"/>
                      <a:r>
                        <a:rPr lang="en-US" sz="1600" b="0" i="0" u="none" strike="noStrike">
                          <a:solidFill>
                            <a:srgbClr val="000000"/>
                          </a:solidFill>
                          <a:effectLst/>
                          <a:latin typeface="Arial" panose="020B0604020202020204" pitchFamily="34" charset="0"/>
                        </a:rPr>
                        <a:t>54,010</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859434218"/>
                  </a:ext>
                </a:extLst>
              </a:tr>
              <a:tr h="252706">
                <a:tc>
                  <a:txBody>
                    <a:bodyPr/>
                    <a:lstStyle/>
                    <a:p>
                      <a:pPr algn="l" rtl="0" fontAlgn="b"/>
                      <a:r>
                        <a:rPr lang="en-US" sz="1600" b="0" i="0" u="none" strike="noStrike">
                          <a:solidFill>
                            <a:srgbClr val="000000"/>
                          </a:solidFill>
                          <a:effectLst/>
                          <a:latin typeface="Arial" panose="020B0604020202020204" pitchFamily="34" charset="0"/>
                        </a:rPr>
                        <a:t>Santa Clara</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rtl="0" fontAlgn="b"/>
                      <a:r>
                        <a:rPr lang="en-US" sz="1600" b="0" i="0" u="none" strike="noStrike" dirty="0">
                          <a:solidFill>
                            <a:srgbClr val="000000"/>
                          </a:solidFill>
                          <a:effectLst/>
                          <a:latin typeface="Arial" panose="020B0604020202020204" pitchFamily="34" charset="0"/>
                        </a:rPr>
                        <a:t>48,520</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100620321"/>
                  </a:ext>
                </a:extLst>
              </a:tr>
              <a:tr h="252706">
                <a:tc>
                  <a:txBody>
                    <a:bodyPr/>
                    <a:lstStyle/>
                    <a:p>
                      <a:pPr algn="l" rtl="0" fontAlgn="b"/>
                      <a:r>
                        <a:rPr lang="en-US" sz="1600" b="0" i="0" u="none" strike="noStrike">
                          <a:solidFill>
                            <a:srgbClr val="000000"/>
                          </a:solidFill>
                          <a:effectLst/>
                          <a:latin typeface="Arial" panose="020B0604020202020204" pitchFamily="34" charset="0"/>
                        </a:rPr>
                        <a:t>San Joaquin</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rtl="0" fontAlgn="b"/>
                      <a:r>
                        <a:rPr lang="en-US" sz="1600" b="0" i="0" u="none" strike="noStrike">
                          <a:solidFill>
                            <a:srgbClr val="000000"/>
                          </a:solidFill>
                          <a:effectLst/>
                          <a:latin typeface="Arial" panose="020B0604020202020204" pitchFamily="34" charset="0"/>
                        </a:rPr>
                        <a:t>40,492</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755258911"/>
                  </a:ext>
                </a:extLst>
              </a:tr>
              <a:tr h="252706">
                <a:tc>
                  <a:txBody>
                    <a:bodyPr/>
                    <a:lstStyle/>
                    <a:p>
                      <a:pPr algn="l" rtl="0" fontAlgn="b"/>
                      <a:r>
                        <a:rPr lang="en-US" sz="1600" b="0" i="0" u="none" strike="noStrike">
                          <a:solidFill>
                            <a:srgbClr val="000000"/>
                          </a:solidFill>
                          <a:effectLst/>
                          <a:latin typeface="Arial" panose="020B0604020202020204" pitchFamily="34" charset="0"/>
                        </a:rPr>
                        <a:t>San Francisco</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rtl="0" fontAlgn="b"/>
                      <a:r>
                        <a:rPr lang="en-US" sz="1600" b="0" i="0" u="none" strike="noStrike">
                          <a:solidFill>
                            <a:srgbClr val="000000"/>
                          </a:solidFill>
                          <a:effectLst/>
                          <a:latin typeface="Arial" panose="020B0604020202020204" pitchFamily="34" charset="0"/>
                        </a:rPr>
                        <a:t>39,343</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604199640"/>
                  </a:ext>
                </a:extLst>
              </a:tr>
              <a:tr h="252706">
                <a:tc>
                  <a:txBody>
                    <a:bodyPr/>
                    <a:lstStyle/>
                    <a:p>
                      <a:pPr algn="l" rtl="0" fontAlgn="b"/>
                      <a:r>
                        <a:rPr lang="en-US" sz="1600" b="0" i="0" u="none" strike="noStrike">
                          <a:solidFill>
                            <a:srgbClr val="000000"/>
                          </a:solidFill>
                          <a:effectLst/>
                          <a:latin typeface="Arial" panose="020B0604020202020204" pitchFamily="34" charset="0"/>
                        </a:rPr>
                        <a:t>Imperial</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rtl="0" fontAlgn="b"/>
                      <a:r>
                        <a:rPr lang="en-US" sz="1600" b="0" i="0" u="none" strike="noStrike" dirty="0">
                          <a:solidFill>
                            <a:srgbClr val="000000"/>
                          </a:solidFill>
                          <a:effectLst/>
                          <a:latin typeface="Arial" panose="020B0604020202020204" pitchFamily="34" charset="0"/>
                        </a:rPr>
                        <a:t>34,422</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219660763"/>
                  </a:ext>
                </a:extLst>
              </a:tr>
              <a:tr h="252706">
                <a:tc>
                  <a:txBody>
                    <a:bodyPr/>
                    <a:lstStyle/>
                    <a:p>
                      <a:pPr algn="l" rtl="0" fontAlgn="b"/>
                      <a:r>
                        <a:rPr lang="en-US" sz="1600" b="0" i="0" u="none" strike="noStrike">
                          <a:solidFill>
                            <a:srgbClr val="000000"/>
                          </a:solidFill>
                          <a:effectLst/>
                          <a:latin typeface="Arial" panose="020B0604020202020204" pitchFamily="34" charset="0"/>
                        </a:rPr>
                        <a:t>Contra Costa</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rtl="0" fontAlgn="b"/>
                      <a:r>
                        <a:rPr lang="en-US" sz="1600" b="0" i="0" u="none" strike="noStrike">
                          <a:solidFill>
                            <a:srgbClr val="000000"/>
                          </a:solidFill>
                          <a:effectLst/>
                          <a:latin typeface="Arial" panose="020B0604020202020204" pitchFamily="34" charset="0"/>
                        </a:rPr>
                        <a:t>31,624</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97088919"/>
                  </a:ext>
                </a:extLst>
              </a:tr>
              <a:tr h="252706">
                <a:tc>
                  <a:txBody>
                    <a:bodyPr/>
                    <a:lstStyle/>
                    <a:p>
                      <a:pPr algn="l" rtl="0" fontAlgn="b"/>
                      <a:r>
                        <a:rPr lang="en-US" sz="1600" b="0" i="0" u="none" strike="noStrike">
                          <a:solidFill>
                            <a:srgbClr val="000000"/>
                          </a:solidFill>
                          <a:effectLst/>
                          <a:latin typeface="Arial" panose="020B0604020202020204" pitchFamily="34" charset="0"/>
                        </a:rPr>
                        <a:t>Tulare</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rtl="0" fontAlgn="b"/>
                      <a:r>
                        <a:rPr lang="en-US" sz="1600" b="0" i="0" u="none" strike="noStrike" dirty="0">
                          <a:solidFill>
                            <a:srgbClr val="000000"/>
                          </a:solidFill>
                          <a:effectLst/>
                          <a:latin typeface="Arial" panose="020B0604020202020204" pitchFamily="34" charset="0"/>
                        </a:rPr>
                        <a:t>28,778</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71067168"/>
                  </a:ext>
                </a:extLst>
              </a:tr>
              <a:tr h="252706">
                <a:tc>
                  <a:txBody>
                    <a:bodyPr/>
                    <a:lstStyle/>
                    <a:p>
                      <a:pPr algn="l" rtl="0" fontAlgn="b"/>
                      <a:r>
                        <a:rPr lang="en-US" sz="1600" b="0" i="0" u="none" strike="noStrike">
                          <a:solidFill>
                            <a:srgbClr val="000000"/>
                          </a:solidFill>
                          <a:effectLst/>
                          <a:latin typeface="Arial" panose="020B0604020202020204" pitchFamily="34" charset="0"/>
                        </a:rPr>
                        <a:t>Stanislaus</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rtl="0" fontAlgn="b"/>
                      <a:r>
                        <a:rPr lang="en-US" sz="1600" b="0" i="0" u="none" strike="noStrike" dirty="0">
                          <a:solidFill>
                            <a:srgbClr val="000000"/>
                          </a:solidFill>
                          <a:effectLst/>
                          <a:latin typeface="Arial" panose="020B0604020202020204" pitchFamily="34" charset="0"/>
                        </a:rPr>
                        <a:t>28,662</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883265423"/>
                  </a:ext>
                </a:extLst>
              </a:tr>
              <a:tr h="252706">
                <a:tc>
                  <a:txBody>
                    <a:bodyPr/>
                    <a:lstStyle/>
                    <a:p>
                      <a:pPr algn="l" rtl="0" fontAlgn="b"/>
                      <a:r>
                        <a:rPr lang="en-US" sz="1600" b="0" i="0" u="none" strike="noStrike">
                          <a:solidFill>
                            <a:srgbClr val="000000"/>
                          </a:solidFill>
                          <a:effectLst/>
                          <a:latin typeface="Arial" panose="020B0604020202020204" pitchFamily="34" charset="0"/>
                        </a:rPr>
                        <a:t>Ventura</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rtl="0" fontAlgn="b"/>
                      <a:r>
                        <a:rPr lang="en-US" sz="1600" b="0" i="0" u="none" strike="noStrike" dirty="0">
                          <a:solidFill>
                            <a:srgbClr val="000000"/>
                          </a:solidFill>
                          <a:effectLst/>
                          <a:latin typeface="Arial" panose="020B0604020202020204" pitchFamily="34" charset="0"/>
                        </a:rPr>
                        <a:t>19,895</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211831258"/>
                  </a:ext>
                </a:extLst>
              </a:tr>
              <a:tr h="252706">
                <a:tc>
                  <a:txBody>
                    <a:bodyPr/>
                    <a:lstStyle/>
                    <a:p>
                      <a:pPr algn="l" rtl="0" fontAlgn="b"/>
                      <a:r>
                        <a:rPr lang="en-US" sz="1600" b="0" i="0" u="none" strike="noStrike">
                          <a:solidFill>
                            <a:srgbClr val="000000"/>
                          </a:solidFill>
                          <a:effectLst/>
                          <a:latin typeface="Arial" panose="020B0604020202020204" pitchFamily="34" charset="0"/>
                        </a:rPr>
                        <a:t>Monterey</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rtl="0" fontAlgn="b"/>
                      <a:r>
                        <a:rPr lang="en-US" sz="1600" b="0" i="0" u="none" strike="noStrike" dirty="0">
                          <a:solidFill>
                            <a:srgbClr val="000000"/>
                          </a:solidFill>
                          <a:effectLst/>
                          <a:latin typeface="Arial" panose="020B0604020202020204" pitchFamily="34" charset="0"/>
                        </a:rPr>
                        <a:t>16,875</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275985515"/>
                  </a:ext>
                </a:extLst>
              </a:tr>
              <a:tr h="252706">
                <a:tc>
                  <a:txBody>
                    <a:bodyPr/>
                    <a:lstStyle/>
                    <a:p>
                      <a:pPr algn="l" rtl="0" fontAlgn="b"/>
                      <a:r>
                        <a:rPr lang="en-US" sz="1600" b="0" i="0" u="none" strike="noStrike">
                          <a:solidFill>
                            <a:srgbClr val="000000"/>
                          </a:solidFill>
                          <a:effectLst/>
                          <a:latin typeface="Arial" panose="020B0604020202020204" pitchFamily="34" charset="0"/>
                        </a:rPr>
                        <a:t>Merced</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r" rtl="0" fontAlgn="b"/>
                      <a:r>
                        <a:rPr lang="en-US" sz="1600" b="0" i="0" u="none" strike="noStrike" dirty="0">
                          <a:solidFill>
                            <a:srgbClr val="000000"/>
                          </a:solidFill>
                          <a:effectLst/>
                          <a:latin typeface="Arial" panose="020B0604020202020204" pitchFamily="34" charset="0"/>
                        </a:rPr>
                        <a:t>16,795</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038287910"/>
                  </a:ext>
                </a:extLst>
              </a:tr>
              <a:tr h="252706">
                <a:tc>
                  <a:txBody>
                    <a:bodyPr/>
                    <a:lstStyle/>
                    <a:p>
                      <a:pPr algn="l" rtl="0" fontAlgn="b"/>
                      <a:r>
                        <a:rPr lang="en-US" sz="1600" b="0" i="0" u="none" strike="noStrike" dirty="0">
                          <a:solidFill>
                            <a:srgbClr val="000000"/>
                          </a:solidFill>
                          <a:effectLst/>
                          <a:latin typeface="Arial" panose="020B0604020202020204" pitchFamily="34" charset="0"/>
                        </a:rPr>
                        <a:t>Solano</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r" rtl="0" fontAlgn="b"/>
                      <a:r>
                        <a:rPr lang="en-US" sz="1600" b="0" i="0" u="none" strike="noStrike" dirty="0">
                          <a:solidFill>
                            <a:srgbClr val="000000"/>
                          </a:solidFill>
                          <a:effectLst/>
                          <a:latin typeface="Arial" panose="020B0604020202020204" pitchFamily="34" charset="0"/>
                        </a:rPr>
                        <a:t>15,781</a:t>
                      </a:r>
                    </a:p>
                  </a:txBody>
                  <a:tcPr marL="6996" marR="6996" marT="6996"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656294455"/>
                  </a:ext>
                </a:extLst>
              </a:tr>
            </a:tbl>
          </a:graphicData>
        </a:graphic>
      </p:graphicFrame>
    </p:spTree>
    <p:custDataLst>
      <p:custData r:id="rId1"/>
      <p:custData r:id="rId2"/>
    </p:custDataLst>
    <p:extLst>
      <p:ext uri="{BB962C8B-B14F-4D97-AF65-F5344CB8AC3E}">
        <p14:creationId xmlns:p14="http://schemas.microsoft.com/office/powerpoint/2010/main" val="3549607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05047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Contents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 name="TextBox 2">
            <a:extLst>
              <a:ext uri="{FF2B5EF4-FFF2-40B4-BE49-F238E27FC236}">
                <a16:creationId xmlns:a16="http://schemas.microsoft.com/office/drawing/2014/main" id="{5A37ECEB-8F87-64E5-69C8-82303040C331}"/>
              </a:ext>
            </a:extLst>
          </p:cNvPr>
          <p:cNvSpPr txBox="1"/>
          <p:nvPr/>
        </p:nvSpPr>
        <p:spPr>
          <a:xfrm>
            <a:off x="1141527" y="1454331"/>
            <a:ext cx="9448096" cy="1969770"/>
          </a:xfrm>
          <a:prstGeom prst="rect">
            <a:avLst/>
          </a:prstGeom>
          <a:noFill/>
        </p:spPr>
        <p:txBody>
          <a:bodyPr wrap="square" rtlCol="0">
            <a:spAutoFit/>
          </a:bodyPr>
          <a:lstStyle/>
          <a:p>
            <a:pPr marL="342900" marR="0" lvl="0" indent="-342900">
              <a:spcBef>
                <a:spcPts val="1200"/>
              </a:spcBef>
              <a:spcAft>
                <a:spcPts val="1200"/>
              </a:spcAft>
              <a:buFont typeface="+mj-lt"/>
              <a:buAutoNum type="arabicPeriod"/>
            </a:pPr>
            <a:r>
              <a:rPr lang="en-US" sz="1800" dirty="0">
                <a:solidFill>
                  <a:schemeClr val="accent2">
                    <a:lumMod val="10000"/>
                  </a:schemeClr>
                </a:solidFill>
                <a:effectLst/>
                <a:latin typeface="Arial" panose="020B0604020202020204" pitchFamily="34" charset="0"/>
                <a:ea typeface="Gulim" panose="020B0600000101010101" pitchFamily="34" charset="-127"/>
              </a:rPr>
              <a:t>Completed Initiatives</a:t>
            </a:r>
          </a:p>
          <a:p>
            <a:pPr marL="342900" marR="0" lvl="0" indent="-342900">
              <a:spcBef>
                <a:spcPts val="1200"/>
              </a:spcBef>
              <a:spcAft>
                <a:spcPts val="1200"/>
              </a:spcAft>
              <a:buFont typeface="+mj-lt"/>
              <a:buAutoNum type="arabicPeriod"/>
            </a:pPr>
            <a:r>
              <a:rPr lang="en-US" dirty="0">
                <a:solidFill>
                  <a:schemeClr val="accent2">
                    <a:lumMod val="10000"/>
                  </a:schemeClr>
                </a:solidFill>
                <a:latin typeface="Arial" panose="020B0604020202020204" pitchFamily="34" charset="0"/>
                <a:ea typeface="Gulim" panose="020B0600000101010101" pitchFamily="34" charset="-127"/>
              </a:rPr>
              <a:t>Upcoming Initiatives</a:t>
            </a:r>
            <a:endParaRPr lang="en-US" sz="1800" dirty="0">
              <a:solidFill>
                <a:schemeClr val="accent2">
                  <a:lumMod val="10000"/>
                </a:schemeClr>
              </a:solidFill>
              <a:effectLst/>
              <a:latin typeface="Arial" panose="020B0604020202020204" pitchFamily="34" charset="0"/>
              <a:ea typeface="Gulim" panose="020B0600000101010101" pitchFamily="34" charset="-127"/>
            </a:endParaRPr>
          </a:p>
          <a:p>
            <a:pPr marL="342900" marR="0" lvl="0" indent="-342900">
              <a:spcBef>
                <a:spcPts val="1200"/>
              </a:spcBef>
              <a:spcAft>
                <a:spcPts val="1200"/>
              </a:spcAft>
              <a:buFont typeface="+mj-lt"/>
              <a:buAutoNum type="arabicPeriod"/>
            </a:pPr>
            <a:r>
              <a:rPr lang="en-US" sz="1800" dirty="0">
                <a:solidFill>
                  <a:schemeClr val="accent2">
                    <a:lumMod val="10000"/>
                  </a:schemeClr>
                </a:solidFill>
                <a:effectLst/>
                <a:latin typeface="Arial" panose="020B0604020202020204" pitchFamily="34" charset="0"/>
                <a:ea typeface="Gulim" panose="020B0600000101010101" pitchFamily="34" charset="-127"/>
              </a:rPr>
              <a:t>Program Reports</a:t>
            </a:r>
          </a:p>
          <a:p>
            <a:endParaRPr lang="en-US" dirty="0"/>
          </a:p>
        </p:txBody>
      </p:sp>
    </p:spTree>
    <p:custDataLst>
      <p:custData r:id="rId1"/>
      <p:custData r:id="rId2"/>
    </p:custDataLst>
    <p:extLst>
      <p:ext uri="{BB962C8B-B14F-4D97-AF65-F5344CB8AC3E}">
        <p14:creationId xmlns:p14="http://schemas.microsoft.com/office/powerpoint/2010/main" val="843786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169104"/>
            <a:ext cx="11277600" cy="491964"/>
          </a:xfrm>
        </p:spPr>
        <p:txBody>
          <a:bodyPr vert="horz" wrap="square" lIns="0" tIns="45720" rIns="0" bIns="45720" rtlCol="0" anchor="ctr">
            <a:normAutofit/>
          </a:bodyPr>
          <a:lstStyle/>
          <a:p>
            <a:pPr algn="ctr"/>
            <a:r>
              <a:rPr lang="en-US" sz="2800" dirty="0"/>
              <a:t>Active Subscribers - Top 20 ZIP Codes</a:t>
            </a:r>
          </a:p>
        </p:txBody>
      </p:sp>
      <p:graphicFrame>
        <p:nvGraphicFramePr>
          <p:cNvPr id="4" name="Table 3">
            <a:extLst>
              <a:ext uri="{FF2B5EF4-FFF2-40B4-BE49-F238E27FC236}">
                <a16:creationId xmlns:a16="http://schemas.microsoft.com/office/drawing/2014/main" id="{87F5B821-55F1-51A4-AD52-B0952BB15DD4}"/>
              </a:ext>
            </a:extLst>
          </p:cNvPr>
          <p:cNvGraphicFramePr>
            <a:graphicFrameLocks noGrp="1"/>
          </p:cNvGraphicFramePr>
          <p:nvPr>
            <p:extLst>
              <p:ext uri="{D42A27DB-BD31-4B8C-83A1-F6EECF244321}">
                <p14:modId xmlns:p14="http://schemas.microsoft.com/office/powerpoint/2010/main" val="2572954157"/>
              </p:ext>
            </p:extLst>
          </p:nvPr>
        </p:nvGraphicFramePr>
        <p:xfrm>
          <a:off x="6227516" y="661068"/>
          <a:ext cx="4284986" cy="5583390"/>
        </p:xfrm>
        <a:graphic>
          <a:graphicData uri="http://schemas.openxmlformats.org/drawingml/2006/table">
            <a:tbl>
              <a:tblPr/>
              <a:tblGrid>
                <a:gridCol w="2142493">
                  <a:extLst>
                    <a:ext uri="{9D8B030D-6E8A-4147-A177-3AD203B41FA5}">
                      <a16:colId xmlns:a16="http://schemas.microsoft.com/office/drawing/2014/main" val="522820263"/>
                    </a:ext>
                  </a:extLst>
                </a:gridCol>
                <a:gridCol w="2142493">
                  <a:extLst>
                    <a:ext uri="{9D8B030D-6E8A-4147-A177-3AD203B41FA5}">
                      <a16:colId xmlns:a16="http://schemas.microsoft.com/office/drawing/2014/main" val="1693639921"/>
                    </a:ext>
                  </a:extLst>
                </a:gridCol>
              </a:tblGrid>
              <a:tr h="251445">
                <a:tc gridSpan="2">
                  <a:txBody>
                    <a:bodyPr/>
                    <a:lstStyle/>
                    <a:p>
                      <a:pPr algn="ctr" fontAlgn="ctr"/>
                      <a:r>
                        <a:rPr lang="en-US" sz="1600" b="1" i="0" u="none" strike="noStrike" dirty="0">
                          <a:solidFill>
                            <a:srgbClr val="FFFFFF"/>
                          </a:solidFill>
                          <a:effectLst/>
                          <a:latin typeface="Arial" panose="020B0604020202020204" pitchFamily="34" charset="0"/>
                        </a:rPr>
                        <a:t>June 2025</a:t>
                      </a:r>
                    </a:p>
                  </a:txBody>
                  <a:tcPr marL="6951" marR="6951" marT="6951"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3864644813"/>
                  </a:ext>
                </a:extLst>
              </a:tr>
              <a:tr h="251445">
                <a:tc>
                  <a:txBody>
                    <a:bodyPr/>
                    <a:lstStyle/>
                    <a:p>
                      <a:pPr algn="ctr" rtl="0" fontAlgn="b"/>
                      <a:r>
                        <a:rPr lang="en-US" sz="1600" b="1" i="0" u="none" strike="noStrike">
                          <a:solidFill>
                            <a:srgbClr val="FFFFFF"/>
                          </a:solidFill>
                          <a:effectLst/>
                          <a:latin typeface="Arial" panose="020B0604020202020204" pitchFamily="34" charset="0"/>
                        </a:rPr>
                        <a:t>ZIP Code</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b"/>
                      <a:r>
                        <a:rPr lang="en-US" sz="1600" b="1" i="0" u="none" strike="noStrike" dirty="0">
                          <a:solidFill>
                            <a:srgbClr val="FFFFFF"/>
                          </a:solidFill>
                          <a:effectLst/>
                          <a:latin typeface="Arial" panose="020B0604020202020204" pitchFamily="34" charset="0"/>
                        </a:rPr>
                        <a:t>Active Subscribers</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2079925127"/>
                  </a:ext>
                </a:extLst>
              </a:tr>
              <a:tr h="254025">
                <a:tc>
                  <a:txBody>
                    <a:bodyPr/>
                    <a:lstStyle/>
                    <a:p>
                      <a:pPr algn="ctr" fontAlgn="b"/>
                      <a:r>
                        <a:rPr lang="en-US" sz="1600" b="0" i="0" u="none" strike="noStrike" dirty="0">
                          <a:solidFill>
                            <a:srgbClr val="000000"/>
                          </a:solidFill>
                          <a:effectLst/>
                          <a:latin typeface="Arial" panose="020B0604020202020204" pitchFamily="34" charset="0"/>
                        </a:rPr>
                        <a:t>92243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12,604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069759204"/>
                  </a:ext>
                </a:extLst>
              </a:tr>
              <a:tr h="254025">
                <a:tc>
                  <a:txBody>
                    <a:bodyPr/>
                    <a:lstStyle/>
                    <a:p>
                      <a:pPr algn="ctr" fontAlgn="b"/>
                      <a:r>
                        <a:rPr lang="en-US" sz="1600" b="0" i="0" u="none" strike="noStrike">
                          <a:solidFill>
                            <a:srgbClr val="000000"/>
                          </a:solidFill>
                          <a:effectLst/>
                          <a:latin typeface="Arial" panose="020B0604020202020204" pitchFamily="34" charset="0"/>
                        </a:rPr>
                        <a:t>90044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11,285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562595237"/>
                  </a:ext>
                </a:extLst>
              </a:tr>
              <a:tr h="254025">
                <a:tc>
                  <a:txBody>
                    <a:bodyPr/>
                    <a:lstStyle/>
                    <a:p>
                      <a:pPr algn="ctr" fontAlgn="b"/>
                      <a:r>
                        <a:rPr lang="en-US" sz="1600" b="0" i="0" u="none" strike="noStrike">
                          <a:solidFill>
                            <a:srgbClr val="000000"/>
                          </a:solidFill>
                          <a:effectLst/>
                          <a:latin typeface="Arial" panose="020B0604020202020204" pitchFamily="34" charset="0"/>
                        </a:rPr>
                        <a:t>90003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9,949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064941769"/>
                  </a:ext>
                </a:extLst>
              </a:tr>
              <a:tr h="254025">
                <a:tc>
                  <a:txBody>
                    <a:bodyPr/>
                    <a:lstStyle/>
                    <a:p>
                      <a:pPr algn="ctr" fontAlgn="b"/>
                      <a:r>
                        <a:rPr lang="en-US" sz="1600" b="0" i="0" u="none" strike="noStrike">
                          <a:solidFill>
                            <a:srgbClr val="000000"/>
                          </a:solidFill>
                          <a:effectLst/>
                          <a:latin typeface="Arial" panose="020B0604020202020204" pitchFamily="34" charset="0"/>
                        </a:rPr>
                        <a:t>90011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9,486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1398279"/>
                  </a:ext>
                </a:extLst>
              </a:tr>
              <a:tr h="254025">
                <a:tc>
                  <a:txBody>
                    <a:bodyPr/>
                    <a:lstStyle/>
                    <a:p>
                      <a:pPr algn="ctr" fontAlgn="b"/>
                      <a:r>
                        <a:rPr lang="en-US" sz="1600" b="0" i="0" u="none" strike="noStrike">
                          <a:solidFill>
                            <a:srgbClr val="000000"/>
                          </a:solidFill>
                          <a:effectLst/>
                          <a:latin typeface="Arial" panose="020B0604020202020204" pitchFamily="34" charset="0"/>
                        </a:rPr>
                        <a:t>93535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9,336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696024334"/>
                  </a:ext>
                </a:extLst>
              </a:tr>
              <a:tr h="254025">
                <a:tc>
                  <a:txBody>
                    <a:bodyPr/>
                    <a:lstStyle/>
                    <a:p>
                      <a:pPr algn="ctr" fontAlgn="b"/>
                      <a:r>
                        <a:rPr lang="en-US" sz="1600" b="0" i="0" u="none" strike="noStrike">
                          <a:solidFill>
                            <a:srgbClr val="000000"/>
                          </a:solidFill>
                          <a:effectLst/>
                          <a:latin typeface="Arial" panose="020B0604020202020204" pitchFamily="34" charset="0"/>
                        </a:rPr>
                        <a:t>93307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9,074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860104087"/>
                  </a:ext>
                </a:extLst>
              </a:tr>
              <a:tr h="254025">
                <a:tc>
                  <a:txBody>
                    <a:bodyPr/>
                    <a:lstStyle/>
                    <a:p>
                      <a:pPr algn="ctr" fontAlgn="b"/>
                      <a:r>
                        <a:rPr lang="en-US" sz="1600" b="0" i="0" u="none" strike="noStrike">
                          <a:solidFill>
                            <a:srgbClr val="000000"/>
                          </a:solidFill>
                          <a:effectLst/>
                          <a:latin typeface="Arial" panose="020B0604020202020204" pitchFamily="34" charset="0"/>
                        </a:rPr>
                        <a:t>92553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8,186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612149217"/>
                  </a:ext>
                </a:extLst>
              </a:tr>
              <a:tr h="254025">
                <a:tc>
                  <a:txBody>
                    <a:bodyPr/>
                    <a:lstStyle/>
                    <a:p>
                      <a:pPr algn="ctr" fontAlgn="b"/>
                      <a:r>
                        <a:rPr lang="en-US" sz="1600" b="0" i="0" u="none" strike="noStrike">
                          <a:solidFill>
                            <a:srgbClr val="000000"/>
                          </a:solidFill>
                          <a:effectLst/>
                          <a:latin typeface="Arial" panose="020B0604020202020204" pitchFamily="34" charset="0"/>
                        </a:rPr>
                        <a:t>95823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7,932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811947364"/>
                  </a:ext>
                </a:extLst>
              </a:tr>
              <a:tr h="254025">
                <a:tc>
                  <a:txBody>
                    <a:bodyPr/>
                    <a:lstStyle/>
                    <a:p>
                      <a:pPr algn="ctr" fontAlgn="b"/>
                      <a:r>
                        <a:rPr lang="en-US" sz="1600" b="0" i="0" u="none" strike="noStrike">
                          <a:solidFill>
                            <a:srgbClr val="000000"/>
                          </a:solidFill>
                          <a:effectLst/>
                          <a:latin typeface="Arial" panose="020B0604020202020204" pitchFamily="34" charset="0"/>
                        </a:rPr>
                        <a:t>92404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7,583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25770065"/>
                  </a:ext>
                </a:extLst>
              </a:tr>
              <a:tr h="254025">
                <a:tc>
                  <a:txBody>
                    <a:bodyPr/>
                    <a:lstStyle/>
                    <a:p>
                      <a:pPr algn="ctr" fontAlgn="b"/>
                      <a:r>
                        <a:rPr lang="en-US" sz="1600" b="0" i="0" u="none" strike="noStrike">
                          <a:solidFill>
                            <a:srgbClr val="000000"/>
                          </a:solidFill>
                          <a:effectLst/>
                          <a:latin typeface="Arial" panose="020B0604020202020204" pitchFamily="34" charset="0"/>
                        </a:rPr>
                        <a:t>90805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7,385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129519493"/>
                  </a:ext>
                </a:extLst>
              </a:tr>
              <a:tr h="254025">
                <a:tc>
                  <a:txBody>
                    <a:bodyPr/>
                    <a:lstStyle/>
                    <a:p>
                      <a:pPr algn="ctr" fontAlgn="b"/>
                      <a:r>
                        <a:rPr lang="en-US" sz="1600" b="0" i="0" u="none" strike="noStrike">
                          <a:solidFill>
                            <a:srgbClr val="000000"/>
                          </a:solidFill>
                          <a:effectLst/>
                          <a:latin typeface="Arial" panose="020B0604020202020204" pitchFamily="34" charset="0"/>
                        </a:rPr>
                        <a:t>92335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7,361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280843605"/>
                  </a:ext>
                </a:extLst>
              </a:tr>
              <a:tr h="254025">
                <a:tc>
                  <a:txBody>
                    <a:bodyPr/>
                    <a:lstStyle/>
                    <a:p>
                      <a:pPr algn="ctr" fontAlgn="b"/>
                      <a:r>
                        <a:rPr lang="en-US" sz="1600" b="0" i="0" u="none" strike="noStrike">
                          <a:solidFill>
                            <a:srgbClr val="000000"/>
                          </a:solidFill>
                          <a:effectLst/>
                          <a:latin typeface="Arial" panose="020B0604020202020204" pitchFamily="34" charset="0"/>
                        </a:rPr>
                        <a:t>92227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7,338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550451337"/>
                  </a:ext>
                </a:extLst>
              </a:tr>
              <a:tr h="254025">
                <a:tc>
                  <a:txBody>
                    <a:bodyPr/>
                    <a:lstStyle/>
                    <a:p>
                      <a:pPr algn="ctr" fontAlgn="b"/>
                      <a:r>
                        <a:rPr lang="en-US" sz="1600" b="0" i="0" u="none" strike="noStrike">
                          <a:solidFill>
                            <a:srgbClr val="000000"/>
                          </a:solidFill>
                          <a:effectLst/>
                          <a:latin typeface="Arial" panose="020B0604020202020204" pitchFamily="34" charset="0"/>
                        </a:rPr>
                        <a:t>93550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7,259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521513682"/>
                  </a:ext>
                </a:extLst>
              </a:tr>
              <a:tr h="254025">
                <a:tc>
                  <a:txBody>
                    <a:bodyPr/>
                    <a:lstStyle/>
                    <a:p>
                      <a:pPr algn="ctr" fontAlgn="b"/>
                      <a:r>
                        <a:rPr lang="en-US" sz="1600" b="0" i="0" u="none" strike="noStrike">
                          <a:solidFill>
                            <a:srgbClr val="000000"/>
                          </a:solidFill>
                          <a:effectLst/>
                          <a:latin typeface="Arial" panose="020B0604020202020204" pitchFamily="34" charset="0"/>
                        </a:rPr>
                        <a:t>92345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6,930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967504309"/>
                  </a:ext>
                </a:extLst>
              </a:tr>
              <a:tr h="254025">
                <a:tc>
                  <a:txBody>
                    <a:bodyPr/>
                    <a:lstStyle/>
                    <a:p>
                      <a:pPr algn="ctr" fontAlgn="b"/>
                      <a:r>
                        <a:rPr lang="en-US" sz="1600" b="0" i="0" u="none" strike="noStrike">
                          <a:solidFill>
                            <a:srgbClr val="000000"/>
                          </a:solidFill>
                          <a:effectLst/>
                          <a:latin typeface="Arial" panose="020B0604020202020204" pitchFamily="34" charset="0"/>
                        </a:rPr>
                        <a:t>92376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6,823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286274232"/>
                  </a:ext>
                </a:extLst>
              </a:tr>
              <a:tr h="254025">
                <a:tc>
                  <a:txBody>
                    <a:bodyPr/>
                    <a:lstStyle/>
                    <a:p>
                      <a:pPr algn="ctr" fontAlgn="b"/>
                      <a:r>
                        <a:rPr lang="en-US" sz="1600" b="0" i="0" u="none" strike="noStrike">
                          <a:solidFill>
                            <a:srgbClr val="000000"/>
                          </a:solidFill>
                          <a:effectLst/>
                          <a:latin typeface="Arial" panose="020B0604020202020204" pitchFamily="34" charset="0"/>
                        </a:rPr>
                        <a:t>92410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6,800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194197984"/>
                  </a:ext>
                </a:extLst>
              </a:tr>
              <a:tr h="254025">
                <a:tc>
                  <a:txBody>
                    <a:bodyPr/>
                    <a:lstStyle/>
                    <a:p>
                      <a:pPr algn="ctr" fontAlgn="b"/>
                      <a:r>
                        <a:rPr lang="en-US" sz="1600" b="0" i="0" u="none" strike="noStrike">
                          <a:solidFill>
                            <a:srgbClr val="000000"/>
                          </a:solidFill>
                          <a:effectLst/>
                          <a:latin typeface="Arial" panose="020B0604020202020204" pitchFamily="34" charset="0"/>
                        </a:rPr>
                        <a:t>92543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6,732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404237021"/>
                  </a:ext>
                </a:extLst>
              </a:tr>
              <a:tr h="254025">
                <a:tc>
                  <a:txBody>
                    <a:bodyPr/>
                    <a:lstStyle/>
                    <a:p>
                      <a:pPr algn="ctr" fontAlgn="b"/>
                      <a:r>
                        <a:rPr lang="en-US" sz="1600" b="0" i="0" u="none" strike="noStrike">
                          <a:solidFill>
                            <a:srgbClr val="000000"/>
                          </a:solidFill>
                          <a:effectLst/>
                          <a:latin typeface="Arial" panose="020B0604020202020204" pitchFamily="34" charset="0"/>
                        </a:rPr>
                        <a:t>90037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6,456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515603879"/>
                  </a:ext>
                </a:extLst>
              </a:tr>
              <a:tr h="254025">
                <a:tc>
                  <a:txBody>
                    <a:bodyPr/>
                    <a:lstStyle/>
                    <a:p>
                      <a:pPr algn="ctr" fontAlgn="b"/>
                      <a:r>
                        <a:rPr lang="en-US" sz="1600" b="0" i="0" u="none" strike="noStrike">
                          <a:solidFill>
                            <a:srgbClr val="000000"/>
                          </a:solidFill>
                          <a:effectLst/>
                          <a:latin typeface="Arial" panose="020B0604020202020204" pitchFamily="34" charset="0"/>
                        </a:rPr>
                        <a:t>93308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6,376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950218584"/>
                  </a:ext>
                </a:extLst>
              </a:tr>
              <a:tr h="254025">
                <a:tc>
                  <a:txBody>
                    <a:bodyPr/>
                    <a:lstStyle/>
                    <a:p>
                      <a:pPr algn="ctr" fontAlgn="b"/>
                      <a:r>
                        <a:rPr lang="en-US" sz="1600" b="0" i="0" u="none" strike="noStrike">
                          <a:solidFill>
                            <a:srgbClr val="000000"/>
                          </a:solidFill>
                          <a:effectLst/>
                          <a:latin typeface="Arial" panose="020B0604020202020204" pitchFamily="34" charset="0"/>
                        </a:rPr>
                        <a:t>92683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dirty="0">
                          <a:solidFill>
                            <a:srgbClr val="000000"/>
                          </a:solidFill>
                          <a:effectLst/>
                          <a:latin typeface="Arial" panose="020B0604020202020204" pitchFamily="34" charset="0"/>
                        </a:rPr>
                        <a:t>6,357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089795010"/>
                  </a:ext>
                </a:extLst>
              </a:tr>
            </a:tbl>
          </a:graphicData>
        </a:graphic>
      </p:graphicFrame>
      <p:graphicFrame>
        <p:nvGraphicFramePr>
          <p:cNvPr id="5" name="Table 4">
            <a:extLst>
              <a:ext uri="{FF2B5EF4-FFF2-40B4-BE49-F238E27FC236}">
                <a16:creationId xmlns:a16="http://schemas.microsoft.com/office/drawing/2014/main" id="{3EAE6925-9694-E3A1-2552-BD64C0496DEF}"/>
              </a:ext>
            </a:extLst>
          </p:cNvPr>
          <p:cNvGraphicFramePr>
            <a:graphicFrameLocks noGrp="1"/>
          </p:cNvGraphicFramePr>
          <p:nvPr>
            <p:extLst>
              <p:ext uri="{D42A27DB-BD31-4B8C-83A1-F6EECF244321}">
                <p14:modId xmlns:p14="http://schemas.microsoft.com/office/powerpoint/2010/main" val="1161484997"/>
              </p:ext>
            </p:extLst>
          </p:nvPr>
        </p:nvGraphicFramePr>
        <p:xfrm>
          <a:off x="1318228" y="661068"/>
          <a:ext cx="4476574" cy="5583388"/>
        </p:xfrm>
        <a:graphic>
          <a:graphicData uri="http://schemas.openxmlformats.org/drawingml/2006/table">
            <a:tbl>
              <a:tblPr/>
              <a:tblGrid>
                <a:gridCol w="2238287">
                  <a:extLst>
                    <a:ext uri="{9D8B030D-6E8A-4147-A177-3AD203B41FA5}">
                      <a16:colId xmlns:a16="http://schemas.microsoft.com/office/drawing/2014/main" val="3413400794"/>
                    </a:ext>
                  </a:extLst>
                </a:gridCol>
                <a:gridCol w="2238287">
                  <a:extLst>
                    <a:ext uri="{9D8B030D-6E8A-4147-A177-3AD203B41FA5}">
                      <a16:colId xmlns:a16="http://schemas.microsoft.com/office/drawing/2014/main" val="1743146123"/>
                    </a:ext>
                  </a:extLst>
                </a:gridCol>
              </a:tblGrid>
              <a:tr h="251444">
                <a:tc gridSpan="2">
                  <a:txBody>
                    <a:bodyPr/>
                    <a:lstStyle/>
                    <a:p>
                      <a:pPr algn="ctr" fontAlgn="ctr"/>
                      <a:r>
                        <a:rPr lang="en-US" sz="1600" b="1" i="0" u="none" strike="noStrike" dirty="0">
                          <a:solidFill>
                            <a:srgbClr val="FFFFFF"/>
                          </a:solidFill>
                          <a:effectLst/>
                          <a:latin typeface="Arial" panose="020B0604020202020204" pitchFamily="34" charset="0"/>
                        </a:rPr>
                        <a:t>March 2025</a:t>
                      </a:r>
                    </a:p>
                  </a:txBody>
                  <a:tcPr marL="6951" marR="6951" marT="6951"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4122028398"/>
                  </a:ext>
                </a:extLst>
              </a:tr>
              <a:tr h="251444">
                <a:tc>
                  <a:txBody>
                    <a:bodyPr/>
                    <a:lstStyle/>
                    <a:p>
                      <a:pPr algn="ctr" rtl="0" fontAlgn="b"/>
                      <a:r>
                        <a:rPr lang="en-US" sz="1600" b="1" i="0" u="none" strike="noStrike">
                          <a:solidFill>
                            <a:srgbClr val="FFFFFF"/>
                          </a:solidFill>
                          <a:effectLst/>
                          <a:latin typeface="Arial" panose="020B0604020202020204" pitchFamily="34" charset="0"/>
                        </a:rPr>
                        <a:t>ZIP Code</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b"/>
                      <a:r>
                        <a:rPr lang="en-US" sz="1600" b="1" i="0" u="none" strike="noStrike" dirty="0">
                          <a:solidFill>
                            <a:srgbClr val="FFFFFF"/>
                          </a:solidFill>
                          <a:effectLst/>
                          <a:latin typeface="Arial" panose="020B0604020202020204" pitchFamily="34" charset="0"/>
                        </a:rPr>
                        <a:t>Active Subscribers</a:t>
                      </a:r>
                    </a:p>
                  </a:txBody>
                  <a:tcPr marL="6951" marR="6951" marT="6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2430583535"/>
                  </a:ext>
                </a:extLst>
              </a:tr>
              <a:tr h="254025">
                <a:tc>
                  <a:txBody>
                    <a:bodyPr/>
                    <a:lstStyle/>
                    <a:p>
                      <a:pPr algn="ctr" fontAlgn="b"/>
                      <a:r>
                        <a:rPr lang="en-US" sz="1600" b="0" i="0" u="none" strike="noStrike">
                          <a:solidFill>
                            <a:srgbClr val="000000"/>
                          </a:solidFill>
                          <a:effectLst/>
                          <a:latin typeface="Arial" panose="020B0604020202020204" pitchFamily="34" charset="0"/>
                        </a:rPr>
                        <a:t>90044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11,204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053469940"/>
                  </a:ext>
                </a:extLst>
              </a:tr>
              <a:tr h="254025">
                <a:tc>
                  <a:txBody>
                    <a:bodyPr/>
                    <a:lstStyle/>
                    <a:p>
                      <a:pPr algn="ctr" fontAlgn="b"/>
                      <a:r>
                        <a:rPr lang="en-US" sz="1600" b="0" i="0" u="none" strike="noStrike">
                          <a:solidFill>
                            <a:srgbClr val="000000"/>
                          </a:solidFill>
                          <a:effectLst/>
                          <a:latin typeface="Arial" panose="020B0604020202020204" pitchFamily="34" charset="0"/>
                        </a:rPr>
                        <a:t>92243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9,684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928860624"/>
                  </a:ext>
                </a:extLst>
              </a:tr>
              <a:tr h="254025">
                <a:tc>
                  <a:txBody>
                    <a:bodyPr/>
                    <a:lstStyle/>
                    <a:p>
                      <a:pPr algn="ctr" fontAlgn="b"/>
                      <a:r>
                        <a:rPr lang="en-US" sz="1600" b="0" i="0" u="none" strike="noStrike">
                          <a:solidFill>
                            <a:srgbClr val="000000"/>
                          </a:solidFill>
                          <a:effectLst/>
                          <a:latin typeface="Arial" panose="020B0604020202020204" pitchFamily="34" charset="0"/>
                        </a:rPr>
                        <a:t>93535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9,315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020703627"/>
                  </a:ext>
                </a:extLst>
              </a:tr>
              <a:tr h="254025">
                <a:tc>
                  <a:txBody>
                    <a:bodyPr/>
                    <a:lstStyle/>
                    <a:p>
                      <a:pPr algn="ctr" fontAlgn="b"/>
                      <a:r>
                        <a:rPr lang="en-US" sz="1600" b="0" i="0" u="none" strike="noStrike">
                          <a:solidFill>
                            <a:srgbClr val="000000"/>
                          </a:solidFill>
                          <a:effectLst/>
                          <a:latin typeface="Arial" panose="020B0604020202020204" pitchFamily="34" charset="0"/>
                        </a:rPr>
                        <a:t>90003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9,046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821977781"/>
                  </a:ext>
                </a:extLst>
              </a:tr>
              <a:tr h="254025">
                <a:tc>
                  <a:txBody>
                    <a:bodyPr/>
                    <a:lstStyle/>
                    <a:p>
                      <a:pPr algn="ctr" fontAlgn="b"/>
                      <a:r>
                        <a:rPr lang="en-US" sz="1600" b="0" i="0" u="none" strike="noStrike">
                          <a:solidFill>
                            <a:srgbClr val="000000"/>
                          </a:solidFill>
                          <a:effectLst/>
                          <a:latin typeface="Arial" panose="020B0604020202020204" pitchFamily="34" charset="0"/>
                        </a:rPr>
                        <a:t>93307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8,938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303421845"/>
                  </a:ext>
                </a:extLst>
              </a:tr>
              <a:tr h="254025">
                <a:tc>
                  <a:txBody>
                    <a:bodyPr/>
                    <a:lstStyle/>
                    <a:p>
                      <a:pPr algn="ctr" fontAlgn="b"/>
                      <a:r>
                        <a:rPr lang="en-US" sz="1600" b="0" i="0" u="none" strike="noStrike">
                          <a:solidFill>
                            <a:srgbClr val="000000"/>
                          </a:solidFill>
                          <a:effectLst/>
                          <a:latin typeface="Arial" panose="020B0604020202020204" pitchFamily="34" charset="0"/>
                        </a:rPr>
                        <a:t>90011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8,814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26988410"/>
                  </a:ext>
                </a:extLst>
              </a:tr>
              <a:tr h="254025">
                <a:tc>
                  <a:txBody>
                    <a:bodyPr/>
                    <a:lstStyle/>
                    <a:p>
                      <a:pPr algn="ctr" fontAlgn="b"/>
                      <a:r>
                        <a:rPr lang="en-US" sz="1600" b="0" i="0" u="none" strike="noStrike">
                          <a:solidFill>
                            <a:srgbClr val="000000"/>
                          </a:solidFill>
                          <a:effectLst/>
                          <a:latin typeface="Arial" panose="020B0604020202020204" pitchFamily="34" charset="0"/>
                        </a:rPr>
                        <a:t>90805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7,778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18008665"/>
                  </a:ext>
                </a:extLst>
              </a:tr>
              <a:tr h="254025">
                <a:tc>
                  <a:txBody>
                    <a:bodyPr/>
                    <a:lstStyle/>
                    <a:p>
                      <a:pPr algn="ctr" fontAlgn="b"/>
                      <a:r>
                        <a:rPr lang="en-US" sz="1600" b="0" i="0" u="none" strike="noStrike">
                          <a:solidFill>
                            <a:srgbClr val="000000"/>
                          </a:solidFill>
                          <a:effectLst/>
                          <a:latin typeface="Arial" panose="020B0604020202020204" pitchFamily="34" charset="0"/>
                        </a:rPr>
                        <a:t>92376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7,565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17401865"/>
                  </a:ext>
                </a:extLst>
              </a:tr>
              <a:tr h="254025">
                <a:tc>
                  <a:txBody>
                    <a:bodyPr/>
                    <a:lstStyle/>
                    <a:p>
                      <a:pPr algn="ctr" fontAlgn="b"/>
                      <a:r>
                        <a:rPr lang="en-US" sz="1600" b="0" i="0" u="none" strike="noStrike">
                          <a:solidFill>
                            <a:srgbClr val="000000"/>
                          </a:solidFill>
                          <a:effectLst/>
                          <a:latin typeface="Arial" panose="020B0604020202020204" pitchFamily="34" charset="0"/>
                        </a:rPr>
                        <a:t>95823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7,536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017756041"/>
                  </a:ext>
                </a:extLst>
              </a:tr>
              <a:tr h="254025">
                <a:tc>
                  <a:txBody>
                    <a:bodyPr/>
                    <a:lstStyle/>
                    <a:p>
                      <a:pPr algn="ctr" fontAlgn="b"/>
                      <a:r>
                        <a:rPr lang="en-US" sz="1600" b="0" i="0" u="none" strike="noStrike">
                          <a:solidFill>
                            <a:srgbClr val="000000"/>
                          </a:solidFill>
                          <a:effectLst/>
                          <a:latin typeface="Arial" panose="020B0604020202020204" pitchFamily="34" charset="0"/>
                        </a:rPr>
                        <a:t>93550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7,406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2430879512"/>
                  </a:ext>
                </a:extLst>
              </a:tr>
              <a:tr h="254025">
                <a:tc>
                  <a:txBody>
                    <a:bodyPr/>
                    <a:lstStyle/>
                    <a:p>
                      <a:pPr algn="ctr" fontAlgn="b"/>
                      <a:r>
                        <a:rPr lang="en-US" sz="1600" b="0" i="0" u="none" strike="noStrike">
                          <a:solidFill>
                            <a:srgbClr val="000000"/>
                          </a:solidFill>
                          <a:effectLst/>
                          <a:latin typeface="Arial" panose="020B0604020202020204" pitchFamily="34" charset="0"/>
                        </a:rPr>
                        <a:t>92227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7,174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28692470"/>
                  </a:ext>
                </a:extLst>
              </a:tr>
              <a:tr h="254025">
                <a:tc>
                  <a:txBody>
                    <a:bodyPr/>
                    <a:lstStyle/>
                    <a:p>
                      <a:pPr algn="ctr" fontAlgn="b"/>
                      <a:r>
                        <a:rPr lang="en-US" sz="1600" b="0" i="0" u="none" strike="noStrike">
                          <a:solidFill>
                            <a:srgbClr val="000000"/>
                          </a:solidFill>
                          <a:effectLst/>
                          <a:latin typeface="Arial" panose="020B0604020202020204" pitchFamily="34" charset="0"/>
                        </a:rPr>
                        <a:t>92335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7,164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828969735"/>
                  </a:ext>
                </a:extLst>
              </a:tr>
              <a:tr h="254025">
                <a:tc>
                  <a:txBody>
                    <a:bodyPr/>
                    <a:lstStyle/>
                    <a:p>
                      <a:pPr algn="ctr" fontAlgn="b"/>
                      <a:r>
                        <a:rPr lang="en-US" sz="1600" b="0" i="0" u="none" strike="noStrike">
                          <a:solidFill>
                            <a:srgbClr val="000000"/>
                          </a:solidFill>
                          <a:effectLst/>
                          <a:latin typeface="Arial" panose="020B0604020202020204" pitchFamily="34" charset="0"/>
                        </a:rPr>
                        <a:t>92410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7,033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1175898482"/>
                  </a:ext>
                </a:extLst>
              </a:tr>
              <a:tr h="254025">
                <a:tc>
                  <a:txBody>
                    <a:bodyPr/>
                    <a:lstStyle/>
                    <a:p>
                      <a:pPr algn="ctr" fontAlgn="b"/>
                      <a:r>
                        <a:rPr lang="en-US" sz="1600" b="0" i="0" u="none" strike="noStrike">
                          <a:solidFill>
                            <a:srgbClr val="000000"/>
                          </a:solidFill>
                          <a:effectLst/>
                          <a:latin typeface="Arial" panose="020B0604020202020204" pitchFamily="34" charset="0"/>
                        </a:rPr>
                        <a:t>92404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6,932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959555887"/>
                  </a:ext>
                </a:extLst>
              </a:tr>
              <a:tr h="254025">
                <a:tc>
                  <a:txBody>
                    <a:bodyPr/>
                    <a:lstStyle/>
                    <a:p>
                      <a:pPr algn="ctr" fontAlgn="b"/>
                      <a:r>
                        <a:rPr lang="en-US" sz="1600" b="0" i="0" u="none" strike="noStrike">
                          <a:solidFill>
                            <a:srgbClr val="000000"/>
                          </a:solidFill>
                          <a:effectLst/>
                          <a:latin typeface="Arial" panose="020B0604020202020204" pitchFamily="34" charset="0"/>
                        </a:rPr>
                        <a:t>92345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6,895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490012207"/>
                  </a:ext>
                </a:extLst>
              </a:tr>
              <a:tr h="254025">
                <a:tc>
                  <a:txBody>
                    <a:bodyPr/>
                    <a:lstStyle/>
                    <a:p>
                      <a:pPr algn="ctr" fontAlgn="b"/>
                      <a:r>
                        <a:rPr lang="en-US" sz="1600" b="0" i="0" u="none" strike="noStrike">
                          <a:solidFill>
                            <a:srgbClr val="000000"/>
                          </a:solidFill>
                          <a:effectLst/>
                          <a:latin typeface="Arial" panose="020B0604020202020204" pitchFamily="34" charset="0"/>
                        </a:rPr>
                        <a:t>90059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6,734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3392249164"/>
                  </a:ext>
                </a:extLst>
              </a:tr>
              <a:tr h="254025">
                <a:tc>
                  <a:txBody>
                    <a:bodyPr/>
                    <a:lstStyle/>
                    <a:p>
                      <a:pPr algn="ctr" fontAlgn="b"/>
                      <a:r>
                        <a:rPr lang="en-US" sz="1600" b="0" i="0" u="none" strike="noStrike">
                          <a:solidFill>
                            <a:srgbClr val="000000"/>
                          </a:solidFill>
                          <a:effectLst/>
                          <a:latin typeface="Arial" panose="020B0604020202020204" pitchFamily="34" charset="0"/>
                        </a:rPr>
                        <a:t>92231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6,407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2794110723"/>
                  </a:ext>
                </a:extLst>
              </a:tr>
              <a:tr h="254025">
                <a:tc>
                  <a:txBody>
                    <a:bodyPr/>
                    <a:lstStyle/>
                    <a:p>
                      <a:pPr algn="ctr" fontAlgn="b"/>
                      <a:r>
                        <a:rPr lang="en-US" sz="1600" b="0" i="0" u="none" strike="noStrike">
                          <a:solidFill>
                            <a:srgbClr val="000000"/>
                          </a:solidFill>
                          <a:effectLst/>
                          <a:latin typeface="Arial" panose="020B0604020202020204" pitchFamily="34" charset="0"/>
                        </a:rPr>
                        <a:t>92553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a:solidFill>
                            <a:srgbClr val="000000"/>
                          </a:solidFill>
                          <a:effectLst/>
                          <a:latin typeface="Arial" panose="020B0604020202020204" pitchFamily="34" charset="0"/>
                        </a:rPr>
                        <a:t>6,362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850937257"/>
                  </a:ext>
                </a:extLst>
              </a:tr>
              <a:tr h="254025">
                <a:tc>
                  <a:txBody>
                    <a:bodyPr/>
                    <a:lstStyle/>
                    <a:p>
                      <a:pPr algn="ctr" fontAlgn="b"/>
                      <a:r>
                        <a:rPr lang="en-US" sz="1600" b="0" i="0" u="none" strike="noStrike">
                          <a:solidFill>
                            <a:srgbClr val="000000"/>
                          </a:solidFill>
                          <a:effectLst/>
                          <a:latin typeface="Arial" panose="020B0604020202020204" pitchFamily="34" charset="0"/>
                        </a:rPr>
                        <a:t>90037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fontAlgn="b"/>
                      <a:r>
                        <a:rPr lang="en-US" sz="1600" b="0" i="0" u="none" strike="noStrike">
                          <a:solidFill>
                            <a:srgbClr val="000000"/>
                          </a:solidFill>
                          <a:effectLst/>
                          <a:latin typeface="Arial" panose="020B0604020202020204" pitchFamily="34" charset="0"/>
                        </a:rPr>
                        <a:t>6,247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extLst>
                  <a:ext uri="{0D108BD9-81ED-4DB2-BD59-A6C34878D82A}">
                    <a16:rowId xmlns:a16="http://schemas.microsoft.com/office/drawing/2014/main" val="319446122"/>
                  </a:ext>
                </a:extLst>
              </a:tr>
              <a:tr h="254025">
                <a:tc>
                  <a:txBody>
                    <a:bodyPr/>
                    <a:lstStyle/>
                    <a:p>
                      <a:pPr algn="ctr" fontAlgn="b"/>
                      <a:r>
                        <a:rPr lang="en-US" sz="1600" b="0" i="0" u="none" strike="noStrike">
                          <a:solidFill>
                            <a:srgbClr val="000000"/>
                          </a:solidFill>
                          <a:effectLst/>
                          <a:latin typeface="Arial" panose="020B0604020202020204" pitchFamily="34" charset="0"/>
                        </a:rPr>
                        <a:t>92683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fontAlgn="b"/>
                      <a:r>
                        <a:rPr lang="en-US" sz="1600" b="0" i="0" u="none" strike="noStrike" dirty="0">
                          <a:solidFill>
                            <a:srgbClr val="000000"/>
                          </a:solidFill>
                          <a:effectLst/>
                          <a:latin typeface="Arial" panose="020B0604020202020204" pitchFamily="34" charset="0"/>
                        </a:rPr>
                        <a:t>6,193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extLst>
                  <a:ext uri="{0D108BD9-81ED-4DB2-BD59-A6C34878D82A}">
                    <a16:rowId xmlns:a16="http://schemas.microsoft.com/office/drawing/2014/main" val="1606420628"/>
                  </a:ext>
                </a:extLst>
              </a:tr>
            </a:tbl>
          </a:graphicData>
        </a:graphic>
      </p:graphicFrame>
    </p:spTree>
    <p:custDataLst>
      <p:custData r:id="rId1"/>
      <p:custData r:id="rId2"/>
    </p:custDataLst>
    <p:extLst>
      <p:ext uri="{BB962C8B-B14F-4D97-AF65-F5344CB8AC3E}">
        <p14:creationId xmlns:p14="http://schemas.microsoft.com/office/powerpoint/2010/main" val="297262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526869" y="500814"/>
            <a:ext cx="11277600" cy="457129"/>
          </a:xfrm>
        </p:spPr>
        <p:txBody>
          <a:bodyPr wrap="square" anchor="ctr">
            <a:normAutofit/>
          </a:bodyPr>
          <a:lstStyle/>
          <a:p>
            <a:pPr algn="ctr"/>
            <a:r>
              <a:rPr lang="en-US" sz="2800" dirty="0"/>
              <a:t>Active Subscribers – Written Language Preferences</a:t>
            </a:r>
          </a:p>
        </p:txBody>
      </p:sp>
      <p:graphicFrame>
        <p:nvGraphicFramePr>
          <p:cNvPr id="3" name="Table 2">
            <a:extLst>
              <a:ext uri="{FF2B5EF4-FFF2-40B4-BE49-F238E27FC236}">
                <a16:creationId xmlns:a16="http://schemas.microsoft.com/office/drawing/2014/main" id="{D14C1BD5-0AEC-2AE8-4936-D720180CD045}"/>
              </a:ext>
            </a:extLst>
          </p:cNvPr>
          <p:cNvGraphicFramePr>
            <a:graphicFrameLocks noGrp="1"/>
          </p:cNvGraphicFramePr>
          <p:nvPr>
            <p:extLst>
              <p:ext uri="{D42A27DB-BD31-4B8C-83A1-F6EECF244321}">
                <p14:modId xmlns:p14="http://schemas.microsoft.com/office/powerpoint/2010/main" val="255618453"/>
              </p:ext>
            </p:extLst>
          </p:nvPr>
        </p:nvGraphicFramePr>
        <p:xfrm>
          <a:off x="6524352" y="1270747"/>
          <a:ext cx="4368800" cy="3048000"/>
        </p:xfrm>
        <a:graphic>
          <a:graphicData uri="http://schemas.openxmlformats.org/drawingml/2006/table">
            <a:tbl>
              <a:tblPr/>
              <a:tblGrid>
                <a:gridCol w="2184400">
                  <a:extLst>
                    <a:ext uri="{9D8B030D-6E8A-4147-A177-3AD203B41FA5}">
                      <a16:colId xmlns:a16="http://schemas.microsoft.com/office/drawing/2014/main" val="2082946892"/>
                    </a:ext>
                  </a:extLst>
                </a:gridCol>
                <a:gridCol w="2184400">
                  <a:extLst>
                    <a:ext uri="{9D8B030D-6E8A-4147-A177-3AD203B41FA5}">
                      <a16:colId xmlns:a16="http://schemas.microsoft.com/office/drawing/2014/main" val="3093046999"/>
                    </a:ext>
                  </a:extLst>
                </a:gridCol>
              </a:tblGrid>
              <a:tr h="304800">
                <a:tc gridSpan="2">
                  <a:txBody>
                    <a:bodyPr/>
                    <a:lstStyle/>
                    <a:p>
                      <a:pPr algn="ctr" fontAlgn="ctr"/>
                      <a:r>
                        <a:rPr lang="en-US" sz="1600" b="1" i="0" u="none" strike="noStrike" dirty="0">
                          <a:solidFill>
                            <a:srgbClr val="FFFFFF"/>
                          </a:solidFill>
                          <a:effectLst/>
                          <a:latin typeface="Arial" panose="020B0604020202020204" pitchFamily="34" charset="0"/>
                        </a:rPr>
                        <a:t>June 2025</a:t>
                      </a:r>
                    </a:p>
                  </a:txBody>
                  <a:tcPr marL="9525" marR="9525" marT="9525"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1757439439"/>
                  </a:ext>
                </a:extLst>
              </a:tr>
              <a:tr h="600075">
                <a:tc>
                  <a:txBody>
                    <a:bodyPr/>
                    <a:lstStyle/>
                    <a:p>
                      <a:pPr algn="l" rtl="0" fontAlgn="ctr"/>
                      <a:r>
                        <a:rPr lang="en-US" sz="1600" b="1" i="0" u="none" strike="noStrike" dirty="0">
                          <a:solidFill>
                            <a:srgbClr val="FFFFFF"/>
                          </a:solidFill>
                          <a:effectLst/>
                          <a:latin typeface="Arial" panose="020B0604020202020204" pitchFamily="34" charset="0"/>
                        </a:rPr>
                        <a:t>Language Code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r" rtl="0" fontAlgn="ctr"/>
                      <a:r>
                        <a:rPr lang="en-US" sz="1600" b="1" i="0" u="none" strike="noStrike" dirty="0">
                          <a:solidFill>
                            <a:srgbClr val="FFFFFF"/>
                          </a:solidFill>
                          <a:effectLst/>
                          <a:latin typeface="Arial" panose="020B0604020202020204" pitchFamily="34" charset="0"/>
                        </a:rPr>
                        <a:t>Active Subscribers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39639609"/>
                  </a:ext>
                </a:extLst>
              </a:tr>
              <a:tr h="314325">
                <a:tc>
                  <a:txBody>
                    <a:bodyPr/>
                    <a:lstStyle/>
                    <a:p>
                      <a:pPr algn="l" rtl="0" fontAlgn="ctr"/>
                      <a:r>
                        <a:rPr lang="en-US" sz="1600" b="0" i="0" u="none" strike="noStrike">
                          <a:solidFill>
                            <a:srgbClr val="414141"/>
                          </a:solidFill>
                          <a:effectLst/>
                          <a:latin typeface="Arial" panose="020B0604020202020204" pitchFamily="34" charset="0"/>
                        </a:rPr>
                        <a:t>English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r" fontAlgn="b"/>
                      <a:r>
                        <a:rPr lang="en-US" sz="1600" b="0" i="0" u="none" strike="noStrike" dirty="0">
                          <a:solidFill>
                            <a:srgbClr val="000000"/>
                          </a:solidFill>
                          <a:effectLst/>
                          <a:latin typeface="Arial" panose="020B0604020202020204" pitchFamily="34" charset="0"/>
                        </a:rPr>
                        <a:t>1,676,105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3763988952"/>
                  </a:ext>
                </a:extLst>
              </a:tr>
              <a:tr h="304800">
                <a:tc>
                  <a:txBody>
                    <a:bodyPr/>
                    <a:lstStyle/>
                    <a:p>
                      <a:pPr algn="l" rtl="0" fontAlgn="ctr"/>
                      <a:r>
                        <a:rPr lang="en-US" sz="1600" b="0" i="0" u="none" strike="noStrike">
                          <a:solidFill>
                            <a:srgbClr val="414141"/>
                          </a:solidFill>
                          <a:effectLst/>
                          <a:latin typeface="Arial" panose="020B0604020202020204" pitchFamily="34" charset="0"/>
                        </a:rPr>
                        <a:t>Spanish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r" fontAlgn="b"/>
                      <a:r>
                        <a:rPr lang="en-US" sz="1600" b="0" i="0" u="none" strike="noStrike">
                          <a:solidFill>
                            <a:srgbClr val="000000"/>
                          </a:solidFill>
                          <a:effectLst/>
                          <a:latin typeface="Arial" panose="020B0604020202020204" pitchFamily="34" charset="0"/>
                        </a:rPr>
                        <a:t>41,756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585211685"/>
                  </a:ext>
                </a:extLst>
              </a:tr>
              <a:tr h="304800">
                <a:tc>
                  <a:txBody>
                    <a:bodyPr/>
                    <a:lstStyle/>
                    <a:p>
                      <a:pPr algn="l" rtl="0" fontAlgn="ctr"/>
                      <a:r>
                        <a:rPr lang="en-US" sz="1600" b="0" i="0" u="none" strike="noStrike" dirty="0">
                          <a:solidFill>
                            <a:srgbClr val="414141"/>
                          </a:solidFill>
                          <a:effectLst/>
                          <a:latin typeface="Arial" panose="020B0604020202020204" pitchFamily="34" charset="0"/>
                        </a:rPr>
                        <a:t>Chinese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r" fontAlgn="b"/>
                      <a:r>
                        <a:rPr lang="en-US" sz="1600" b="0" i="0" u="none" strike="noStrike">
                          <a:solidFill>
                            <a:srgbClr val="000000"/>
                          </a:solidFill>
                          <a:effectLst/>
                          <a:latin typeface="Arial" panose="020B0604020202020204" pitchFamily="34" charset="0"/>
                        </a:rPr>
                        <a:t>9,481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1659620418"/>
                  </a:ext>
                </a:extLst>
              </a:tr>
              <a:tr h="304800">
                <a:tc>
                  <a:txBody>
                    <a:bodyPr/>
                    <a:lstStyle/>
                    <a:p>
                      <a:pPr algn="l" rtl="0" fontAlgn="ctr"/>
                      <a:r>
                        <a:rPr lang="en-US" sz="1600" b="0" i="0" u="none" strike="noStrike">
                          <a:solidFill>
                            <a:srgbClr val="414141"/>
                          </a:solidFill>
                          <a:effectLst/>
                          <a:latin typeface="Arial" panose="020B0604020202020204" pitchFamily="34" charset="0"/>
                        </a:rPr>
                        <a:t>Vietnamese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r" fontAlgn="b"/>
                      <a:r>
                        <a:rPr lang="en-US" sz="1600" b="0" i="0" u="none" strike="noStrike">
                          <a:solidFill>
                            <a:srgbClr val="000000"/>
                          </a:solidFill>
                          <a:effectLst/>
                          <a:latin typeface="Arial" panose="020B0604020202020204" pitchFamily="34" charset="0"/>
                        </a:rPr>
                        <a:t>3,622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506794321"/>
                  </a:ext>
                </a:extLst>
              </a:tr>
              <a:tr h="304800">
                <a:tc>
                  <a:txBody>
                    <a:bodyPr/>
                    <a:lstStyle/>
                    <a:p>
                      <a:pPr algn="l" rtl="0" fontAlgn="ctr"/>
                      <a:r>
                        <a:rPr lang="en-US" sz="1600" b="0" i="0" u="none" strike="noStrike">
                          <a:solidFill>
                            <a:srgbClr val="414141"/>
                          </a:solidFill>
                          <a:effectLst/>
                          <a:latin typeface="Arial" panose="020B0604020202020204" pitchFamily="34" charset="0"/>
                        </a:rPr>
                        <a:t>Korean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r" fontAlgn="b"/>
                      <a:r>
                        <a:rPr lang="en-US" sz="1600" b="0" i="0" u="none" strike="noStrike">
                          <a:solidFill>
                            <a:srgbClr val="000000"/>
                          </a:solidFill>
                          <a:effectLst/>
                          <a:latin typeface="Arial" panose="020B0604020202020204" pitchFamily="34" charset="0"/>
                        </a:rPr>
                        <a:t>1,563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1161882302"/>
                  </a:ext>
                </a:extLst>
              </a:tr>
              <a:tr h="304800">
                <a:tc>
                  <a:txBody>
                    <a:bodyPr/>
                    <a:lstStyle/>
                    <a:p>
                      <a:pPr algn="l" rtl="0" fontAlgn="ctr"/>
                      <a:r>
                        <a:rPr lang="en-US" sz="1600" b="0" i="0" u="none" strike="noStrike">
                          <a:solidFill>
                            <a:srgbClr val="414141"/>
                          </a:solidFill>
                          <a:effectLst/>
                          <a:latin typeface="Arial" panose="020B0604020202020204" pitchFamily="34" charset="0"/>
                        </a:rPr>
                        <a:t>Tagalog</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r" fontAlgn="b"/>
                      <a:r>
                        <a:rPr lang="en-US" sz="1600" b="0" i="0" u="none" strike="noStrike">
                          <a:solidFill>
                            <a:srgbClr val="000000"/>
                          </a:solidFill>
                          <a:effectLst/>
                          <a:latin typeface="Arial" panose="020B0604020202020204" pitchFamily="34" charset="0"/>
                        </a:rPr>
                        <a:t>256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979066556"/>
                  </a:ext>
                </a:extLst>
              </a:tr>
              <a:tr h="304800">
                <a:tc>
                  <a:txBody>
                    <a:bodyPr/>
                    <a:lstStyle/>
                    <a:p>
                      <a:pPr algn="l" rtl="0" fontAlgn="ctr"/>
                      <a:r>
                        <a:rPr lang="en-US" sz="1600" b="0" i="0" u="none" strike="noStrike" dirty="0">
                          <a:solidFill>
                            <a:srgbClr val="414141"/>
                          </a:solidFill>
                          <a:effectLst/>
                          <a:latin typeface="Arial" panose="020B0604020202020204" pitchFamily="34" charset="0"/>
                        </a:rPr>
                        <a:t>Japanese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r" fontAlgn="b"/>
                      <a:r>
                        <a:rPr lang="en-US" sz="1600" b="0" i="0" u="none" strike="noStrike" dirty="0">
                          <a:solidFill>
                            <a:srgbClr val="000000"/>
                          </a:solidFill>
                          <a:effectLst/>
                          <a:latin typeface="Arial" panose="020B0604020202020204" pitchFamily="34" charset="0"/>
                        </a:rPr>
                        <a:t>172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2314292561"/>
                  </a:ext>
                </a:extLst>
              </a:tr>
            </a:tbl>
          </a:graphicData>
        </a:graphic>
      </p:graphicFrame>
      <p:graphicFrame>
        <p:nvGraphicFramePr>
          <p:cNvPr id="4" name="Table 3">
            <a:extLst>
              <a:ext uri="{FF2B5EF4-FFF2-40B4-BE49-F238E27FC236}">
                <a16:creationId xmlns:a16="http://schemas.microsoft.com/office/drawing/2014/main" id="{E0D9AD0D-3843-5AC7-EC32-EBE2956EB421}"/>
              </a:ext>
            </a:extLst>
          </p:cNvPr>
          <p:cNvGraphicFramePr>
            <a:graphicFrameLocks noGrp="1"/>
          </p:cNvGraphicFramePr>
          <p:nvPr>
            <p:extLst>
              <p:ext uri="{D42A27DB-BD31-4B8C-83A1-F6EECF244321}">
                <p14:modId xmlns:p14="http://schemas.microsoft.com/office/powerpoint/2010/main" val="2965912712"/>
              </p:ext>
            </p:extLst>
          </p:nvPr>
        </p:nvGraphicFramePr>
        <p:xfrm>
          <a:off x="1796869" y="1270747"/>
          <a:ext cx="4368800" cy="3048000"/>
        </p:xfrm>
        <a:graphic>
          <a:graphicData uri="http://schemas.openxmlformats.org/drawingml/2006/table">
            <a:tbl>
              <a:tblPr/>
              <a:tblGrid>
                <a:gridCol w="2184400">
                  <a:extLst>
                    <a:ext uri="{9D8B030D-6E8A-4147-A177-3AD203B41FA5}">
                      <a16:colId xmlns:a16="http://schemas.microsoft.com/office/drawing/2014/main" val="2082946892"/>
                    </a:ext>
                  </a:extLst>
                </a:gridCol>
                <a:gridCol w="2184400">
                  <a:extLst>
                    <a:ext uri="{9D8B030D-6E8A-4147-A177-3AD203B41FA5}">
                      <a16:colId xmlns:a16="http://schemas.microsoft.com/office/drawing/2014/main" val="3093046999"/>
                    </a:ext>
                  </a:extLst>
                </a:gridCol>
              </a:tblGrid>
              <a:tr h="304800">
                <a:tc gridSpan="2">
                  <a:txBody>
                    <a:bodyPr/>
                    <a:lstStyle/>
                    <a:p>
                      <a:pPr algn="ctr" fontAlgn="ctr"/>
                      <a:r>
                        <a:rPr lang="en-US" sz="1600" b="1" i="0" u="none" strike="noStrike" dirty="0">
                          <a:solidFill>
                            <a:srgbClr val="FFFFFF"/>
                          </a:solidFill>
                          <a:effectLst/>
                          <a:latin typeface="Arial" panose="020B0604020202020204" pitchFamily="34" charset="0"/>
                        </a:rPr>
                        <a:t>March 2025</a:t>
                      </a:r>
                    </a:p>
                  </a:txBody>
                  <a:tcPr marL="9525" marR="9525" marT="9525" marB="0" anchor="ctr">
                    <a:lnL>
                      <a:noFill/>
                    </a:lnL>
                    <a:lnR>
                      <a:noFill/>
                    </a:lnR>
                    <a:lnT>
                      <a:noFill/>
                    </a:lnT>
                    <a:lnB w="12700" cap="flat" cmpd="sng" algn="ctr">
                      <a:solidFill>
                        <a:srgbClr val="FFFFFF"/>
                      </a:solidFill>
                      <a:prstDash val="solid"/>
                      <a:round/>
                      <a:headEnd type="none" w="med" len="med"/>
                      <a:tailEnd type="none" w="med" len="med"/>
                    </a:lnB>
                    <a:solidFill>
                      <a:srgbClr val="7030A0"/>
                    </a:solidFill>
                  </a:tcPr>
                </a:tc>
                <a:tc hMerge="1">
                  <a:txBody>
                    <a:bodyPr/>
                    <a:lstStyle/>
                    <a:p>
                      <a:endParaRPr lang="en-US"/>
                    </a:p>
                  </a:txBody>
                  <a:tcPr/>
                </a:tc>
                <a:extLst>
                  <a:ext uri="{0D108BD9-81ED-4DB2-BD59-A6C34878D82A}">
                    <a16:rowId xmlns:a16="http://schemas.microsoft.com/office/drawing/2014/main" val="1757439439"/>
                  </a:ext>
                </a:extLst>
              </a:tr>
              <a:tr h="600075">
                <a:tc>
                  <a:txBody>
                    <a:bodyPr/>
                    <a:lstStyle/>
                    <a:p>
                      <a:pPr algn="l" rtl="0" fontAlgn="ctr"/>
                      <a:r>
                        <a:rPr lang="en-US" sz="1600" b="1" i="0" u="none" strike="noStrike" dirty="0">
                          <a:solidFill>
                            <a:srgbClr val="FFFFFF"/>
                          </a:solidFill>
                          <a:effectLst/>
                          <a:latin typeface="Arial" panose="020B0604020202020204" pitchFamily="34" charset="0"/>
                        </a:rPr>
                        <a:t>Language Code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r" rtl="0" fontAlgn="ctr"/>
                      <a:r>
                        <a:rPr lang="en-US" sz="1600" b="1" i="0" u="none" strike="noStrike" dirty="0">
                          <a:solidFill>
                            <a:srgbClr val="FFFFFF"/>
                          </a:solidFill>
                          <a:effectLst/>
                          <a:latin typeface="Arial" panose="020B0604020202020204" pitchFamily="34" charset="0"/>
                        </a:rPr>
                        <a:t>Active Subscribers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39639609"/>
                  </a:ext>
                </a:extLst>
              </a:tr>
              <a:tr h="314325">
                <a:tc>
                  <a:txBody>
                    <a:bodyPr/>
                    <a:lstStyle/>
                    <a:p>
                      <a:pPr algn="l" rtl="0" fontAlgn="ctr"/>
                      <a:r>
                        <a:rPr lang="en-US" sz="1600" b="0" i="0" u="none" strike="noStrike">
                          <a:solidFill>
                            <a:srgbClr val="414141"/>
                          </a:solidFill>
                          <a:effectLst/>
                          <a:latin typeface="Arial" panose="020B0604020202020204" pitchFamily="34" charset="0"/>
                        </a:rPr>
                        <a:t>English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1,601,032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3763988952"/>
                  </a:ext>
                </a:extLst>
              </a:tr>
              <a:tr h="304800">
                <a:tc>
                  <a:txBody>
                    <a:bodyPr/>
                    <a:lstStyle/>
                    <a:p>
                      <a:pPr algn="l" rtl="0" fontAlgn="ctr"/>
                      <a:r>
                        <a:rPr lang="en-US" sz="1600" b="0" i="0" u="none" strike="noStrike">
                          <a:solidFill>
                            <a:srgbClr val="414141"/>
                          </a:solidFill>
                          <a:effectLst/>
                          <a:latin typeface="Arial" panose="020B0604020202020204" pitchFamily="34" charset="0"/>
                        </a:rPr>
                        <a:t>Spanish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39,217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585211685"/>
                  </a:ext>
                </a:extLst>
              </a:tr>
              <a:tr h="304800">
                <a:tc>
                  <a:txBody>
                    <a:bodyPr/>
                    <a:lstStyle/>
                    <a:p>
                      <a:pPr algn="l" rtl="0" fontAlgn="ctr"/>
                      <a:r>
                        <a:rPr lang="en-US" sz="1600" b="0" i="0" u="none" strike="noStrike" dirty="0">
                          <a:solidFill>
                            <a:srgbClr val="414141"/>
                          </a:solidFill>
                          <a:effectLst/>
                          <a:latin typeface="Arial" panose="020B0604020202020204" pitchFamily="34" charset="0"/>
                        </a:rPr>
                        <a:t>Chinese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10,084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1659620418"/>
                  </a:ext>
                </a:extLst>
              </a:tr>
              <a:tr h="304800">
                <a:tc>
                  <a:txBody>
                    <a:bodyPr/>
                    <a:lstStyle/>
                    <a:p>
                      <a:pPr algn="l" rtl="0" fontAlgn="ctr"/>
                      <a:r>
                        <a:rPr lang="en-US" sz="1600" b="0" i="0" u="none" strike="noStrike" dirty="0">
                          <a:solidFill>
                            <a:srgbClr val="414141"/>
                          </a:solidFill>
                          <a:effectLst/>
                          <a:latin typeface="Arial" panose="020B0604020202020204" pitchFamily="34" charset="0"/>
                        </a:rPr>
                        <a:t>Vietnamese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3,796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506794321"/>
                  </a:ext>
                </a:extLst>
              </a:tr>
              <a:tr h="304800">
                <a:tc>
                  <a:txBody>
                    <a:bodyPr/>
                    <a:lstStyle/>
                    <a:p>
                      <a:pPr algn="l" rtl="0" fontAlgn="ctr"/>
                      <a:r>
                        <a:rPr lang="en-US" sz="1600" b="0" i="0" u="none" strike="noStrike">
                          <a:solidFill>
                            <a:srgbClr val="414141"/>
                          </a:solidFill>
                          <a:effectLst/>
                          <a:latin typeface="Arial" panose="020B0604020202020204" pitchFamily="34" charset="0"/>
                        </a:rPr>
                        <a:t>Korean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1,701</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1161882302"/>
                  </a:ext>
                </a:extLst>
              </a:tr>
              <a:tr h="304800">
                <a:tc>
                  <a:txBody>
                    <a:bodyPr/>
                    <a:lstStyle/>
                    <a:p>
                      <a:pPr algn="l" rtl="0" fontAlgn="ctr"/>
                      <a:r>
                        <a:rPr lang="en-US" sz="1600" b="0" i="0" u="none" strike="noStrike">
                          <a:solidFill>
                            <a:srgbClr val="414141"/>
                          </a:solidFill>
                          <a:effectLst/>
                          <a:latin typeface="Arial" panose="020B0604020202020204" pitchFamily="34" charset="0"/>
                        </a:rPr>
                        <a:t>Tagalog</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r" fontAlgn="b"/>
                      <a:r>
                        <a:rPr lang="en-US" sz="1600" b="0" i="0" u="none" strike="noStrike">
                          <a:solidFill>
                            <a:srgbClr val="000000"/>
                          </a:solidFill>
                          <a:effectLst/>
                          <a:latin typeface="Arial" panose="020B0604020202020204" pitchFamily="34" charset="0"/>
                          <a:cs typeface="Arial" panose="020B0604020202020204" pitchFamily="34" charset="0"/>
                        </a:rPr>
                        <a:t>286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979066556"/>
                  </a:ext>
                </a:extLst>
              </a:tr>
              <a:tr h="304800">
                <a:tc>
                  <a:txBody>
                    <a:bodyPr/>
                    <a:lstStyle/>
                    <a:p>
                      <a:pPr algn="l" rtl="0" fontAlgn="ctr"/>
                      <a:r>
                        <a:rPr lang="en-US" sz="1600" b="0" i="0" u="none" strike="noStrike" dirty="0">
                          <a:solidFill>
                            <a:srgbClr val="414141"/>
                          </a:solidFill>
                          <a:effectLst/>
                          <a:latin typeface="Arial" panose="020B0604020202020204" pitchFamily="34" charset="0"/>
                        </a:rPr>
                        <a:t>Japanese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r" fontAlgn="b"/>
                      <a:r>
                        <a:rPr lang="en-US" sz="1600" b="0" i="0" u="none" strike="noStrike" dirty="0">
                          <a:solidFill>
                            <a:srgbClr val="000000"/>
                          </a:solidFill>
                          <a:effectLst/>
                          <a:latin typeface="Arial" panose="020B0604020202020204" pitchFamily="34" charset="0"/>
                          <a:cs typeface="Arial" panose="020B0604020202020204" pitchFamily="34" charset="0"/>
                        </a:rPr>
                        <a:t>162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2314292561"/>
                  </a:ext>
                </a:extLst>
              </a:tr>
            </a:tbl>
          </a:graphicData>
        </a:graphic>
      </p:graphicFrame>
    </p:spTree>
    <p:custDataLst>
      <p:custData r:id="rId1"/>
      <p:custData r:id="rId2"/>
    </p:custDataLst>
    <p:extLst>
      <p:ext uri="{BB962C8B-B14F-4D97-AF65-F5344CB8AC3E}">
        <p14:creationId xmlns:p14="http://schemas.microsoft.com/office/powerpoint/2010/main" val="34926885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415086"/>
            <a:ext cx="11277600" cy="491964"/>
          </a:xfrm>
        </p:spPr>
        <p:txBody>
          <a:bodyPr vert="horz" wrap="square" lIns="0" tIns="45720" rIns="0" bIns="45720" rtlCol="0" anchor="ctr">
            <a:normAutofit/>
          </a:bodyPr>
          <a:lstStyle/>
          <a:p>
            <a:pPr algn="ctr"/>
            <a:r>
              <a:rPr lang="en-US" sz="2800" dirty="0"/>
              <a:t>Customer Portal – Registered Users </a:t>
            </a:r>
          </a:p>
        </p:txBody>
      </p:sp>
      <p:graphicFrame>
        <p:nvGraphicFramePr>
          <p:cNvPr id="3" name="Table 2">
            <a:extLst>
              <a:ext uri="{FF2B5EF4-FFF2-40B4-BE49-F238E27FC236}">
                <a16:creationId xmlns:a16="http://schemas.microsoft.com/office/drawing/2014/main" id="{4B4A0555-9ABB-E802-CA5B-1826E19B22E4}"/>
              </a:ext>
            </a:extLst>
          </p:cNvPr>
          <p:cNvGraphicFramePr>
            <a:graphicFrameLocks noGrp="1"/>
          </p:cNvGraphicFramePr>
          <p:nvPr>
            <p:extLst>
              <p:ext uri="{D42A27DB-BD31-4B8C-83A1-F6EECF244321}">
                <p14:modId xmlns:p14="http://schemas.microsoft.com/office/powerpoint/2010/main" val="399844978"/>
              </p:ext>
            </p:extLst>
          </p:nvPr>
        </p:nvGraphicFramePr>
        <p:xfrm>
          <a:off x="1562245" y="1300307"/>
          <a:ext cx="8909287" cy="3534226"/>
        </p:xfrm>
        <a:graphic>
          <a:graphicData uri="http://schemas.openxmlformats.org/drawingml/2006/table">
            <a:tbl>
              <a:tblPr firstRow="1" bandRow="1">
                <a:tableStyleId>{B301B821-A1FF-4177-AEE7-76D212191A09}</a:tableStyleId>
              </a:tblPr>
              <a:tblGrid>
                <a:gridCol w="4026043">
                  <a:extLst>
                    <a:ext uri="{9D8B030D-6E8A-4147-A177-3AD203B41FA5}">
                      <a16:colId xmlns:a16="http://schemas.microsoft.com/office/drawing/2014/main" val="4103185954"/>
                    </a:ext>
                  </a:extLst>
                </a:gridCol>
                <a:gridCol w="2441622">
                  <a:extLst>
                    <a:ext uri="{9D8B030D-6E8A-4147-A177-3AD203B41FA5}">
                      <a16:colId xmlns:a16="http://schemas.microsoft.com/office/drawing/2014/main" val="2780655373"/>
                    </a:ext>
                  </a:extLst>
                </a:gridCol>
                <a:gridCol w="2441622">
                  <a:extLst>
                    <a:ext uri="{9D8B030D-6E8A-4147-A177-3AD203B41FA5}">
                      <a16:colId xmlns:a16="http://schemas.microsoft.com/office/drawing/2014/main" val="1652998588"/>
                    </a:ext>
                  </a:extLst>
                </a:gridCol>
              </a:tblGrid>
              <a:tr h="768383">
                <a:tc>
                  <a:txBody>
                    <a:bodyPr/>
                    <a:lstStyle/>
                    <a:p>
                      <a:pPr algn="ctr" rtl="0" fontAlgn="ctr"/>
                      <a:r>
                        <a:rPr lang="en-US" sz="1600" b="1" u="none" strike="noStrike" dirty="0">
                          <a:solidFill>
                            <a:srgbClr val="FFFFFF"/>
                          </a:solidFill>
                          <a:effectLst/>
                        </a:rPr>
                        <a:t>Metric</a:t>
                      </a:r>
                      <a:endParaRPr lang="en-US" sz="1600" b="1" i="0" u="none" strike="noStrike" dirty="0">
                        <a:solidFill>
                          <a:srgbClr val="FFFFFF"/>
                        </a:solidFill>
                        <a:effectLst/>
                        <a:latin typeface="Arial" panose="020B0604020202020204" pitchFamily="34" charset="0"/>
                      </a:endParaRPr>
                    </a:p>
                  </a:txBody>
                  <a:tcPr marL="8015" marR="8015" marT="80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b="1" u="none" strike="noStrike" dirty="0">
                          <a:solidFill>
                            <a:srgbClr val="FFFFFF"/>
                          </a:solidFill>
                          <a:effectLst/>
                        </a:rPr>
                        <a:t>03/02/2025 Counts</a:t>
                      </a:r>
                      <a:endParaRPr lang="en-US" sz="1600" b="1" i="0" u="none" strike="noStrike" dirty="0">
                        <a:solidFill>
                          <a:srgbClr val="FFFFFF"/>
                        </a:solidFill>
                        <a:effectLst/>
                        <a:latin typeface="Arial" panose="020B0604020202020204" pitchFamily="34" charset="0"/>
                      </a:endParaRPr>
                    </a:p>
                  </a:txBody>
                  <a:tcPr marL="8015" marR="8015" marT="80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b="1" u="none" strike="noStrike" dirty="0">
                          <a:solidFill>
                            <a:srgbClr val="FFFFFF"/>
                          </a:solidFill>
                          <a:effectLst/>
                        </a:rPr>
                        <a:t>06/02/2025 Counts</a:t>
                      </a:r>
                      <a:endParaRPr lang="en-US" sz="1600" b="1" i="0" u="none" strike="noStrike" dirty="0">
                        <a:solidFill>
                          <a:srgbClr val="FFFFFF"/>
                        </a:solidFill>
                        <a:effectLst/>
                        <a:latin typeface="Arial" panose="020B0604020202020204" pitchFamily="34" charset="0"/>
                      </a:endParaRPr>
                    </a:p>
                  </a:txBody>
                  <a:tcPr marL="8015" marR="8015" marT="80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0854204"/>
                  </a:ext>
                </a:extLst>
              </a:tr>
              <a:tr h="716156">
                <a:tc>
                  <a:txBody>
                    <a:bodyPr/>
                    <a:lstStyle/>
                    <a:p>
                      <a:pPr algn="l" rtl="0" fontAlgn="ctr"/>
                      <a:r>
                        <a:rPr lang="en-US" sz="1600" b="0" u="none" strike="noStrike" dirty="0">
                          <a:solidFill>
                            <a:srgbClr val="2A2A43"/>
                          </a:solidFill>
                          <a:effectLst/>
                        </a:rPr>
                        <a:t>Registered Users</a:t>
                      </a:r>
                      <a:endParaRPr lang="en-US" sz="1600" b="0" i="0" u="none" strike="noStrike" dirty="0">
                        <a:solidFill>
                          <a:srgbClr val="2A2A43"/>
                        </a:solidFill>
                        <a:effectLst/>
                        <a:latin typeface="Arial" panose="020B0604020202020204" pitchFamily="34" charset="0"/>
                      </a:endParaRPr>
                    </a:p>
                  </a:txBody>
                  <a:tcPr marL="8015" marR="8015" marT="80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b="0" u="none" strike="noStrike" dirty="0">
                          <a:solidFill>
                            <a:srgbClr val="2A2A43"/>
                          </a:solidFill>
                          <a:effectLst/>
                        </a:rPr>
                        <a:t>200,159</a:t>
                      </a:r>
                      <a:endParaRPr lang="en-US" sz="1600" b="0" i="0" u="none" strike="noStrike" dirty="0">
                        <a:solidFill>
                          <a:srgbClr val="2A2A43"/>
                        </a:solidFill>
                        <a:effectLst/>
                        <a:latin typeface="Arial" panose="020B0604020202020204" pitchFamily="34" charset="0"/>
                      </a:endParaRPr>
                    </a:p>
                  </a:txBody>
                  <a:tcPr marL="8015" marR="8015" marT="80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b="0" u="none" strike="noStrike" dirty="0">
                          <a:solidFill>
                            <a:srgbClr val="2A2A43"/>
                          </a:solidFill>
                          <a:effectLst/>
                        </a:rPr>
                        <a:t>224,209</a:t>
                      </a:r>
                      <a:endParaRPr lang="en-US" sz="1600" b="0" i="0" u="none" strike="noStrike" dirty="0">
                        <a:solidFill>
                          <a:srgbClr val="2A2A43"/>
                        </a:solidFill>
                        <a:effectLst/>
                        <a:latin typeface="Arial" panose="020B0604020202020204" pitchFamily="34" charset="0"/>
                      </a:endParaRPr>
                    </a:p>
                  </a:txBody>
                  <a:tcPr marL="8015" marR="8015" marT="80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5771240"/>
                  </a:ext>
                </a:extLst>
              </a:tr>
              <a:tr h="691461">
                <a:tc>
                  <a:txBody>
                    <a:bodyPr/>
                    <a:lstStyle/>
                    <a:p>
                      <a:pPr algn="l" rtl="0" fontAlgn="ctr"/>
                      <a:r>
                        <a:rPr lang="en-US" sz="1600" b="0" u="none" strike="noStrike" dirty="0">
                          <a:solidFill>
                            <a:srgbClr val="2A2A43"/>
                          </a:solidFill>
                          <a:effectLst/>
                        </a:rPr>
                        <a:t>Wireless Registered Users</a:t>
                      </a:r>
                      <a:endParaRPr lang="en-US" sz="1600" b="0" i="0" u="none" strike="noStrike" dirty="0">
                        <a:solidFill>
                          <a:srgbClr val="2A2A43"/>
                        </a:solidFill>
                        <a:effectLst/>
                        <a:latin typeface="Arial" panose="020B0604020202020204" pitchFamily="34" charset="0"/>
                      </a:endParaRPr>
                    </a:p>
                  </a:txBody>
                  <a:tcPr marL="8015" marR="8015" marT="80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b="0" u="none" strike="noStrike" dirty="0">
                          <a:solidFill>
                            <a:srgbClr val="2A2A43"/>
                          </a:solidFill>
                          <a:effectLst/>
                        </a:rPr>
                        <a:t>174,072</a:t>
                      </a:r>
                      <a:endParaRPr lang="en-US" sz="1600" b="0" i="0" u="none" strike="noStrike" dirty="0">
                        <a:solidFill>
                          <a:srgbClr val="2A2A43"/>
                        </a:solidFill>
                        <a:effectLst/>
                        <a:latin typeface="Arial" panose="020B0604020202020204" pitchFamily="34" charset="0"/>
                      </a:endParaRPr>
                    </a:p>
                  </a:txBody>
                  <a:tcPr marL="8015" marR="8015" marT="80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b="0" u="none" strike="noStrike" dirty="0">
                          <a:solidFill>
                            <a:srgbClr val="2A2A43"/>
                          </a:solidFill>
                          <a:effectLst/>
                        </a:rPr>
                        <a:t>197,013</a:t>
                      </a:r>
                      <a:endParaRPr lang="en-US" sz="1600" b="0" i="0" u="none" strike="noStrike" dirty="0">
                        <a:solidFill>
                          <a:srgbClr val="2A2A43"/>
                        </a:solidFill>
                        <a:effectLst/>
                        <a:latin typeface="Arial" panose="020B0604020202020204" pitchFamily="34" charset="0"/>
                      </a:endParaRPr>
                    </a:p>
                  </a:txBody>
                  <a:tcPr marL="8015" marR="8015" marT="80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8212308"/>
                  </a:ext>
                </a:extLst>
              </a:tr>
              <a:tr h="691461">
                <a:tc>
                  <a:txBody>
                    <a:bodyPr/>
                    <a:lstStyle/>
                    <a:p>
                      <a:pPr algn="l" rtl="0" fontAlgn="ctr"/>
                      <a:r>
                        <a:rPr lang="en-US" sz="1600" b="0" u="none" strike="noStrike" dirty="0">
                          <a:solidFill>
                            <a:srgbClr val="2A2A43"/>
                          </a:solidFill>
                          <a:effectLst/>
                        </a:rPr>
                        <a:t>Wireline Registered Users</a:t>
                      </a:r>
                      <a:endParaRPr lang="en-US" sz="1600" b="0" i="0" u="none" strike="noStrike" dirty="0">
                        <a:solidFill>
                          <a:srgbClr val="2A2A43"/>
                        </a:solidFill>
                        <a:effectLst/>
                        <a:latin typeface="Arial" panose="020B0604020202020204" pitchFamily="34" charset="0"/>
                      </a:endParaRPr>
                    </a:p>
                  </a:txBody>
                  <a:tcPr marL="8015" marR="8015" marT="80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b="0" u="none" strike="noStrike" dirty="0">
                          <a:solidFill>
                            <a:srgbClr val="2A2A43"/>
                          </a:solidFill>
                          <a:effectLst/>
                        </a:rPr>
                        <a:t>26,087</a:t>
                      </a:r>
                      <a:endParaRPr lang="en-US" sz="1600" b="0" i="0" u="none" strike="noStrike" dirty="0">
                        <a:solidFill>
                          <a:srgbClr val="2A2A43"/>
                        </a:solidFill>
                        <a:effectLst/>
                        <a:latin typeface="Arial" panose="020B0604020202020204" pitchFamily="34" charset="0"/>
                      </a:endParaRPr>
                    </a:p>
                  </a:txBody>
                  <a:tcPr marL="8015" marR="8015" marT="80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b="0" u="none" strike="noStrike" dirty="0">
                          <a:solidFill>
                            <a:srgbClr val="2A2A43"/>
                          </a:solidFill>
                          <a:effectLst/>
                        </a:rPr>
                        <a:t>27,196</a:t>
                      </a:r>
                      <a:endParaRPr lang="en-US" sz="1600" b="0" i="0" u="none" strike="noStrike" dirty="0">
                        <a:solidFill>
                          <a:srgbClr val="2A2A43"/>
                        </a:solidFill>
                        <a:effectLst/>
                        <a:latin typeface="Arial" panose="020B0604020202020204" pitchFamily="34" charset="0"/>
                      </a:endParaRPr>
                    </a:p>
                  </a:txBody>
                  <a:tcPr marL="8015" marR="8015" marT="80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8020301"/>
                  </a:ext>
                </a:extLst>
              </a:tr>
              <a:tr h="666765">
                <a:tc>
                  <a:txBody>
                    <a:bodyPr/>
                    <a:lstStyle/>
                    <a:p>
                      <a:pPr algn="l" rtl="0" fontAlgn="ctr"/>
                      <a:r>
                        <a:rPr lang="en-US" sz="1600" b="0" u="none" strike="noStrike" dirty="0">
                          <a:solidFill>
                            <a:srgbClr val="2A2A43"/>
                          </a:solidFill>
                          <a:effectLst/>
                        </a:rPr>
                        <a:t>At least one LifeLine form submitted via the Portal after registering</a:t>
                      </a:r>
                      <a:endParaRPr lang="en-US" sz="1600" b="0" i="0" u="none" strike="noStrike" dirty="0">
                        <a:solidFill>
                          <a:srgbClr val="2A2A43"/>
                        </a:solidFill>
                        <a:effectLst/>
                        <a:latin typeface="Arial" panose="020B0604020202020204" pitchFamily="34" charset="0"/>
                      </a:endParaRPr>
                    </a:p>
                  </a:txBody>
                  <a:tcPr marL="8015" marR="8015" marT="80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b="0" u="none" strike="noStrike" dirty="0">
                          <a:solidFill>
                            <a:srgbClr val="2A2A43"/>
                          </a:solidFill>
                          <a:effectLst/>
                        </a:rPr>
                        <a:t>85,193</a:t>
                      </a:r>
                      <a:endParaRPr lang="en-US" sz="1600" b="0" i="0" u="none" strike="noStrike" dirty="0">
                        <a:solidFill>
                          <a:srgbClr val="2A2A43"/>
                        </a:solidFill>
                        <a:effectLst/>
                        <a:latin typeface="Arial" panose="020B0604020202020204" pitchFamily="34" charset="0"/>
                      </a:endParaRPr>
                    </a:p>
                  </a:txBody>
                  <a:tcPr marL="8015" marR="8015" marT="80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b="0" u="none" strike="noStrike" dirty="0">
                          <a:solidFill>
                            <a:srgbClr val="2A2A43"/>
                          </a:solidFill>
                          <a:effectLst/>
                        </a:rPr>
                        <a:t>93,617</a:t>
                      </a:r>
                      <a:endParaRPr lang="en-US" sz="1600" b="0" i="0" u="none" strike="noStrike" dirty="0">
                        <a:solidFill>
                          <a:srgbClr val="2A2A43"/>
                        </a:solidFill>
                        <a:effectLst/>
                        <a:latin typeface="Arial" panose="020B0604020202020204" pitchFamily="34" charset="0"/>
                      </a:endParaRPr>
                    </a:p>
                  </a:txBody>
                  <a:tcPr marL="8015" marR="8015" marT="80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480221"/>
                  </a:ext>
                </a:extLst>
              </a:tr>
            </a:tbl>
          </a:graphicData>
        </a:graphic>
      </p:graphicFrame>
    </p:spTree>
    <p:custDataLst>
      <p:custData r:id="rId1"/>
      <p:custData r:id="rId2"/>
    </p:custDataLst>
    <p:extLst>
      <p:ext uri="{BB962C8B-B14F-4D97-AF65-F5344CB8AC3E}">
        <p14:creationId xmlns:p14="http://schemas.microsoft.com/office/powerpoint/2010/main" val="3560409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415086"/>
            <a:ext cx="11277600" cy="491964"/>
          </a:xfrm>
        </p:spPr>
        <p:txBody>
          <a:bodyPr vert="horz" wrap="square" lIns="0" tIns="45720" rIns="0" bIns="45720" rtlCol="0" anchor="ctr">
            <a:normAutofit/>
          </a:bodyPr>
          <a:lstStyle/>
          <a:p>
            <a:pPr algn="ctr"/>
            <a:r>
              <a:rPr lang="en-US" sz="2800" dirty="0"/>
              <a:t>Customer Portal – Registered Users - Trend </a:t>
            </a:r>
          </a:p>
        </p:txBody>
      </p:sp>
      <p:graphicFrame>
        <p:nvGraphicFramePr>
          <p:cNvPr id="5" name="Chart 4">
            <a:extLst>
              <a:ext uri="{FF2B5EF4-FFF2-40B4-BE49-F238E27FC236}">
                <a16:creationId xmlns:a16="http://schemas.microsoft.com/office/drawing/2014/main" id="{21938D57-5A54-E29A-4D92-A7EA4C58A393}"/>
              </a:ext>
            </a:extLst>
          </p:cNvPr>
          <p:cNvGraphicFramePr>
            <a:graphicFrameLocks/>
          </p:cNvGraphicFramePr>
          <p:nvPr>
            <p:extLst>
              <p:ext uri="{D42A27DB-BD31-4B8C-83A1-F6EECF244321}">
                <p14:modId xmlns:p14="http://schemas.microsoft.com/office/powerpoint/2010/main" val="2356205111"/>
              </p:ext>
            </p:extLst>
          </p:nvPr>
        </p:nvGraphicFramePr>
        <p:xfrm>
          <a:off x="633412" y="1071716"/>
          <a:ext cx="10925175" cy="5181600"/>
        </p:xfrm>
        <a:graphic>
          <a:graphicData uri="http://schemas.openxmlformats.org/drawingml/2006/chart">
            <c:chart xmlns:c="http://schemas.openxmlformats.org/drawingml/2006/chart" xmlns:r="http://schemas.openxmlformats.org/officeDocument/2006/relationships" r:id="rId4"/>
          </a:graphicData>
        </a:graphic>
      </p:graphicFrame>
      <p:sp>
        <p:nvSpPr>
          <p:cNvPr id="7" name="Callout: Line 6">
            <a:extLst>
              <a:ext uri="{FF2B5EF4-FFF2-40B4-BE49-F238E27FC236}">
                <a16:creationId xmlns:a16="http://schemas.microsoft.com/office/drawing/2014/main" id="{761001D2-59D6-55E3-7AEA-3639D8620AE8}"/>
              </a:ext>
            </a:extLst>
          </p:cNvPr>
          <p:cNvSpPr/>
          <p:nvPr/>
        </p:nvSpPr>
        <p:spPr>
          <a:xfrm>
            <a:off x="3030332" y="1873353"/>
            <a:ext cx="1647825" cy="1085850"/>
          </a:xfrm>
          <a:prstGeom prst="borderCallout1">
            <a:avLst>
              <a:gd name="adj1" fmla="val 51430"/>
              <a:gd name="adj2" fmla="val 101042"/>
              <a:gd name="adj3" fmla="val 50524"/>
              <a:gd name="adj4" fmla="val 171734"/>
            </a:avLst>
          </a:prstGeom>
          <a:ln w="25400">
            <a:tailEnd type="arrow"/>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600">
                <a:latin typeface="Arial" panose="020B0604020202020204" pitchFamily="34" charset="0"/>
                <a:cs typeface="Arial" panose="020B0604020202020204" pitchFamily="34" charset="0"/>
              </a:rPr>
              <a:t>7/24/2024, flyer</a:t>
            </a:r>
            <a:r>
              <a:rPr lang="en-US" sz="1600" baseline="0">
                <a:latin typeface="Arial" panose="020B0604020202020204" pitchFamily="34" charset="0"/>
                <a:cs typeface="Arial" panose="020B0604020202020204" pitchFamily="34" charset="0"/>
              </a:rPr>
              <a:t> encouraging  registration was mailed</a:t>
            </a:r>
            <a:endParaRPr lang="en-US" sz="1600">
              <a:latin typeface="Arial" panose="020B0604020202020204" pitchFamily="34" charset="0"/>
              <a:cs typeface="Arial" panose="020B0604020202020204" pitchFamily="34" charset="0"/>
            </a:endParaRPr>
          </a:p>
        </p:txBody>
      </p:sp>
      <p:cxnSp>
        <p:nvCxnSpPr>
          <p:cNvPr id="8" name="Straight Connector 7">
            <a:extLst>
              <a:ext uri="{FF2B5EF4-FFF2-40B4-BE49-F238E27FC236}">
                <a16:creationId xmlns:a16="http://schemas.microsoft.com/office/drawing/2014/main" id="{40ECA6DB-7B14-29A9-2A76-CC9CC106ECE8}"/>
              </a:ext>
            </a:extLst>
          </p:cNvPr>
          <p:cNvCxnSpPr>
            <a:cxnSpLocks/>
          </p:cNvCxnSpPr>
          <p:nvPr/>
        </p:nvCxnSpPr>
        <p:spPr>
          <a:xfrm flipV="1">
            <a:off x="5886302" y="1199535"/>
            <a:ext cx="0" cy="397907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custDataLst>
      <p:custData r:id="rId1"/>
      <p:custData r:id="rId2"/>
    </p:custDataLst>
    <p:extLst>
      <p:ext uri="{BB962C8B-B14F-4D97-AF65-F5344CB8AC3E}">
        <p14:creationId xmlns:p14="http://schemas.microsoft.com/office/powerpoint/2010/main" val="2918300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pPr algn="ctr"/>
            <a:r>
              <a:rPr lang="en-US" sz="2800" dirty="0"/>
              <a:t>Subscriber Reported Demographics</a:t>
            </a:r>
            <a:br>
              <a:rPr lang="en-US" sz="2800" dirty="0"/>
            </a:br>
            <a:r>
              <a:rPr lang="en-US" sz="2800" dirty="0"/>
              <a:t>Household Income</a:t>
            </a:r>
          </a:p>
        </p:txBody>
      </p:sp>
      <p:graphicFrame>
        <p:nvGraphicFramePr>
          <p:cNvPr id="4" name="Table 3">
            <a:extLst>
              <a:ext uri="{FF2B5EF4-FFF2-40B4-BE49-F238E27FC236}">
                <a16:creationId xmlns:a16="http://schemas.microsoft.com/office/drawing/2014/main" id="{E3A6B7E3-32A4-4E23-B51D-49F942579D75}"/>
              </a:ext>
            </a:extLst>
          </p:cNvPr>
          <p:cNvGraphicFramePr>
            <a:graphicFrameLocks noGrp="1"/>
          </p:cNvGraphicFramePr>
          <p:nvPr>
            <p:extLst>
              <p:ext uri="{D42A27DB-BD31-4B8C-83A1-F6EECF244321}">
                <p14:modId xmlns:p14="http://schemas.microsoft.com/office/powerpoint/2010/main" val="4099619340"/>
              </p:ext>
            </p:extLst>
          </p:nvPr>
        </p:nvGraphicFramePr>
        <p:xfrm>
          <a:off x="1524000" y="1805463"/>
          <a:ext cx="8917578" cy="3792755"/>
        </p:xfrm>
        <a:graphic>
          <a:graphicData uri="http://schemas.openxmlformats.org/drawingml/2006/table">
            <a:tbl>
              <a:tblPr firstRow="1" bandRow="1"/>
              <a:tblGrid>
                <a:gridCol w="3198829">
                  <a:extLst>
                    <a:ext uri="{9D8B030D-6E8A-4147-A177-3AD203B41FA5}">
                      <a16:colId xmlns:a16="http://schemas.microsoft.com/office/drawing/2014/main" val="1871724206"/>
                    </a:ext>
                  </a:extLst>
                </a:gridCol>
                <a:gridCol w="1827126">
                  <a:extLst>
                    <a:ext uri="{9D8B030D-6E8A-4147-A177-3AD203B41FA5}">
                      <a16:colId xmlns:a16="http://schemas.microsoft.com/office/drawing/2014/main" val="2511763600"/>
                    </a:ext>
                  </a:extLst>
                </a:gridCol>
                <a:gridCol w="1588061">
                  <a:extLst>
                    <a:ext uri="{9D8B030D-6E8A-4147-A177-3AD203B41FA5}">
                      <a16:colId xmlns:a16="http://schemas.microsoft.com/office/drawing/2014/main" val="1959515969"/>
                    </a:ext>
                  </a:extLst>
                </a:gridCol>
                <a:gridCol w="2303562">
                  <a:extLst>
                    <a:ext uri="{9D8B030D-6E8A-4147-A177-3AD203B41FA5}">
                      <a16:colId xmlns:a16="http://schemas.microsoft.com/office/drawing/2014/main" val="1780941379"/>
                    </a:ext>
                  </a:extLst>
                </a:gridCol>
              </a:tblGrid>
              <a:tr h="938002">
                <a:tc>
                  <a:txBody>
                    <a:bodyPr/>
                    <a:lstStyle/>
                    <a:p>
                      <a:pPr algn="ctr" rtl="0" fontAlgn="ctr"/>
                      <a:r>
                        <a:rPr lang="en-US" sz="1600" b="1" i="0" u="none" strike="noStrike" dirty="0">
                          <a:solidFill>
                            <a:srgbClr val="FFFFFF"/>
                          </a:solidFill>
                          <a:effectLst/>
                          <a:latin typeface="Arial" panose="020B0604020202020204" pitchFamily="34" charset="0"/>
                        </a:rPr>
                        <a:t>Household Income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dirty="0">
                          <a:solidFill>
                            <a:srgbClr val="FFFFFF"/>
                          </a:solidFill>
                          <a:effectLst/>
                          <a:latin typeface="Arial" panose="020B0604020202020204" pitchFamily="34" charset="0"/>
                        </a:rPr>
                        <a:t>March 2025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dirty="0">
                          <a:solidFill>
                            <a:srgbClr val="FFFFFF"/>
                          </a:solidFill>
                          <a:effectLst/>
                          <a:latin typeface="Arial" panose="020B0604020202020204" pitchFamily="34" charset="0"/>
                        </a:rPr>
                        <a:t>June 2025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a:solidFill>
                            <a:srgbClr val="FFFFFF"/>
                          </a:solidFill>
                          <a:effectLst/>
                          <a:latin typeface="Arial" panose="020B0604020202020204" pitchFamily="34" charset="0"/>
                        </a:rPr>
                        <a:t>% Change</a:t>
                      </a:r>
                    </a:p>
                  </a:txBody>
                  <a:tcPr marL="9525" marR="9525" marT="9525" marB="0" anchor="ctr">
                    <a:lnL w="12700" cap="flat" cmpd="sng" algn="ctr">
                      <a:solidFill>
                        <a:srgbClr val="FFFFFF"/>
                      </a:solidFill>
                      <a:prstDash val="solid"/>
                      <a:round/>
                      <a:headEnd type="none" w="med" len="med"/>
                      <a:tailEnd type="none" w="med" len="med"/>
                    </a:lnL>
                    <a:lnR>
                      <a:noFill/>
                    </a:lnR>
                    <a:lnT>
                      <a:noFill/>
                    </a:lnT>
                    <a:lnB>
                      <a:noFill/>
                    </a:lnB>
                    <a:solidFill>
                      <a:srgbClr val="9F7FC9"/>
                    </a:solidFill>
                  </a:tcPr>
                </a:tc>
                <a:extLst>
                  <a:ext uri="{0D108BD9-81ED-4DB2-BD59-A6C34878D82A}">
                    <a16:rowId xmlns:a16="http://schemas.microsoft.com/office/drawing/2014/main" val="735881277"/>
                  </a:ext>
                </a:extLst>
              </a:tr>
              <a:tr h="491335">
                <a:tc>
                  <a:txBody>
                    <a:bodyPr/>
                    <a:lstStyle/>
                    <a:p>
                      <a:pPr algn="ctr" rtl="0" fontAlgn="b"/>
                      <a:r>
                        <a:rPr lang="en-US" sz="1600" b="0" i="0" u="none" strike="noStrike">
                          <a:solidFill>
                            <a:srgbClr val="414141"/>
                          </a:solidFill>
                          <a:effectLst/>
                          <a:latin typeface="Arial" panose="020B0604020202020204" pitchFamily="34" charset="0"/>
                        </a:rPr>
                        <a:t>0-9,999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91,062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102,168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12.20%</a:t>
                      </a:r>
                    </a:p>
                  </a:txBody>
                  <a:tcPr marL="9525" marR="9525" marT="9525" marB="0" anchor="ctr">
                    <a:lnL w="12700" cap="flat" cmpd="sng" algn="ctr">
                      <a:solidFill>
                        <a:srgbClr val="FFFFFF"/>
                      </a:solidFill>
                      <a:prstDash val="solid"/>
                      <a:round/>
                      <a:headEnd type="none" w="med" len="med"/>
                      <a:tailEnd type="none" w="med" len="med"/>
                    </a:lnL>
                    <a:lnR>
                      <a:noFill/>
                    </a:lnR>
                    <a:lnT>
                      <a:noFill/>
                    </a:lnT>
                    <a:lnB>
                      <a:noFill/>
                    </a:lnB>
                    <a:solidFill>
                      <a:srgbClr val="DFD8EB"/>
                    </a:solidFill>
                  </a:tcPr>
                </a:tc>
                <a:extLst>
                  <a:ext uri="{0D108BD9-81ED-4DB2-BD59-A6C34878D82A}">
                    <a16:rowId xmlns:a16="http://schemas.microsoft.com/office/drawing/2014/main" val="3797322501"/>
                  </a:ext>
                </a:extLst>
              </a:tr>
              <a:tr h="457634">
                <a:tc>
                  <a:txBody>
                    <a:bodyPr/>
                    <a:lstStyle/>
                    <a:p>
                      <a:pPr algn="ctr" rtl="0" fontAlgn="b"/>
                      <a:r>
                        <a:rPr lang="en-US" sz="1600" b="0" i="0" u="none" strike="noStrike">
                          <a:solidFill>
                            <a:srgbClr val="414141"/>
                          </a:solidFill>
                          <a:effectLst/>
                          <a:latin typeface="Arial" panose="020B0604020202020204" pitchFamily="34" charset="0"/>
                        </a:rPr>
                        <a:t>10,000 - 19,999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41,271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44,909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8.81%</a:t>
                      </a:r>
                    </a:p>
                  </a:txBody>
                  <a:tcPr marL="9525" marR="9525" marT="9525" marB="0" anchor="ctr">
                    <a:lnL w="12700" cap="flat" cmpd="sng" algn="ctr">
                      <a:solidFill>
                        <a:srgbClr val="FFFFFF"/>
                      </a:solidFill>
                      <a:prstDash val="solid"/>
                      <a:round/>
                      <a:headEnd type="none" w="med" len="med"/>
                      <a:tailEnd type="none" w="med" len="med"/>
                    </a:lnL>
                    <a:lnR>
                      <a:noFill/>
                    </a:lnR>
                    <a:lnT>
                      <a:noFill/>
                    </a:lnT>
                    <a:lnB>
                      <a:noFill/>
                    </a:lnB>
                    <a:solidFill>
                      <a:srgbClr val="F0ECF5"/>
                    </a:solidFill>
                  </a:tcPr>
                </a:tc>
                <a:extLst>
                  <a:ext uri="{0D108BD9-81ED-4DB2-BD59-A6C34878D82A}">
                    <a16:rowId xmlns:a16="http://schemas.microsoft.com/office/drawing/2014/main" val="2597183352"/>
                  </a:ext>
                </a:extLst>
              </a:tr>
              <a:tr h="476446">
                <a:tc>
                  <a:txBody>
                    <a:bodyPr/>
                    <a:lstStyle/>
                    <a:p>
                      <a:pPr algn="ctr" rtl="0" fontAlgn="b"/>
                      <a:r>
                        <a:rPr lang="en-US" sz="1600" b="0" i="0" u="none" strike="noStrike">
                          <a:solidFill>
                            <a:srgbClr val="414141"/>
                          </a:solidFill>
                          <a:effectLst/>
                          <a:latin typeface="Arial" panose="020B0604020202020204" pitchFamily="34" charset="0"/>
                        </a:rPr>
                        <a:t>20,000 - 29,999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21,350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22,982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7.6%</a:t>
                      </a:r>
                    </a:p>
                  </a:txBody>
                  <a:tcPr marL="9525" marR="9525" marT="9525" marB="0" anchor="ctr">
                    <a:lnL w="12700" cap="flat" cmpd="sng" algn="ctr">
                      <a:solidFill>
                        <a:srgbClr val="FFFFFF"/>
                      </a:solidFill>
                      <a:prstDash val="solid"/>
                      <a:round/>
                      <a:headEnd type="none" w="med" len="med"/>
                      <a:tailEnd type="none" w="med" len="med"/>
                    </a:lnL>
                    <a:lnR>
                      <a:noFill/>
                    </a:lnR>
                    <a:lnT>
                      <a:noFill/>
                    </a:lnT>
                    <a:lnB>
                      <a:noFill/>
                    </a:lnB>
                    <a:solidFill>
                      <a:srgbClr val="DFD8EB"/>
                    </a:solidFill>
                  </a:tcPr>
                </a:tc>
                <a:extLst>
                  <a:ext uri="{0D108BD9-81ED-4DB2-BD59-A6C34878D82A}">
                    <a16:rowId xmlns:a16="http://schemas.microsoft.com/office/drawing/2014/main" val="3638400487"/>
                  </a:ext>
                </a:extLst>
              </a:tr>
              <a:tr h="476446">
                <a:tc>
                  <a:txBody>
                    <a:bodyPr/>
                    <a:lstStyle/>
                    <a:p>
                      <a:pPr algn="ctr" rtl="0" fontAlgn="b"/>
                      <a:r>
                        <a:rPr lang="en-US" sz="1600" b="0" i="0" u="none" strike="noStrike" dirty="0">
                          <a:solidFill>
                            <a:srgbClr val="414141"/>
                          </a:solidFill>
                          <a:effectLst/>
                          <a:latin typeface="Arial" panose="020B0604020202020204" pitchFamily="34" charset="0"/>
                        </a:rPr>
                        <a:t>30,000 - 39,999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9,407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10,044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6.77%</a:t>
                      </a:r>
                    </a:p>
                  </a:txBody>
                  <a:tcPr marL="9525" marR="9525" marT="9525" marB="0" anchor="ctr">
                    <a:lnL w="12700" cap="flat" cmpd="sng" algn="ctr">
                      <a:solidFill>
                        <a:srgbClr val="FFFFFF"/>
                      </a:solidFill>
                      <a:prstDash val="solid"/>
                      <a:round/>
                      <a:headEnd type="none" w="med" len="med"/>
                      <a:tailEnd type="none" w="med" len="med"/>
                    </a:lnL>
                    <a:lnR>
                      <a:noFill/>
                    </a:lnR>
                    <a:lnT>
                      <a:noFill/>
                    </a:lnT>
                    <a:lnB>
                      <a:noFill/>
                    </a:lnB>
                    <a:solidFill>
                      <a:srgbClr val="F0ECF5"/>
                    </a:solidFill>
                  </a:tcPr>
                </a:tc>
                <a:extLst>
                  <a:ext uri="{0D108BD9-81ED-4DB2-BD59-A6C34878D82A}">
                    <a16:rowId xmlns:a16="http://schemas.microsoft.com/office/drawing/2014/main" val="1997036323"/>
                  </a:ext>
                </a:extLst>
              </a:tr>
              <a:tr h="476446">
                <a:tc>
                  <a:txBody>
                    <a:bodyPr/>
                    <a:lstStyle/>
                    <a:p>
                      <a:pPr algn="ctr" rtl="0" fontAlgn="b"/>
                      <a:r>
                        <a:rPr lang="en-US" sz="1600" b="0" i="0" u="none" strike="noStrike">
                          <a:solidFill>
                            <a:srgbClr val="414141"/>
                          </a:solidFill>
                          <a:effectLst/>
                          <a:latin typeface="Arial" panose="020B0604020202020204" pitchFamily="34" charset="0"/>
                        </a:rPr>
                        <a:t>40,000+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8,380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9,221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B"/>
                    </a:solidFill>
                  </a:tcPr>
                </a:tc>
                <a:tc>
                  <a:txBody>
                    <a:bodyPr/>
                    <a:lstStyle/>
                    <a:p>
                      <a:pPr algn="ctr" rtl="0" fontAlgn="b"/>
                      <a:r>
                        <a:rPr lang="en-US" sz="1600" b="0" i="0" u="none" strike="noStrike" dirty="0">
                          <a:solidFill>
                            <a:srgbClr val="414141"/>
                          </a:solidFill>
                          <a:effectLst/>
                          <a:latin typeface="Arial" panose="020B0604020202020204" pitchFamily="34" charset="0"/>
                        </a:rPr>
                        <a:t>10.04%</a:t>
                      </a:r>
                    </a:p>
                  </a:txBody>
                  <a:tcPr marL="9525" marR="9525" marT="9525" marB="0" anchor="ctr">
                    <a:lnL w="12700" cap="flat" cmpd="sng" algn="ctr">
                      <a:solidFill>
                        <a:srgbClr val="FFFFFF"/>
                      </a:solidFill>
                      <a:prstDash val="solid"/>
                      <a:round/>
                      <a:headEnd type="none" w="med" len="med"/>
                      <a:tailEnd type="none" w="med" len="med"/>
                    </a:lnL>
                    <a:lnR>
                      <a:noFill/>
                    </a:lnR>
                    <a:lnT>
                      <a:noFill/>
                    </a:lnT>
                    <a:lnB>
                      <a:noFill/>
                    </a:lnB>
                    <a:solidFill>
                      <a:srgbClr val="DFD8EB"/>
                    </a:solidFill>
                  </a:tcPr>
                </a:tc>
                <a:extLst>
                  <a:ext uri="{0D108BD9-81ED-4DB2-BD59-A6C34878D82A}">
                    <a16:rowId xmlns:a16="http://schemas.microsoft.com/office/drawing/2014/main" val="1904882299"/>
                  </a:ext>
                </a:extLst>
              </a:tr>
              <a:tr h="476446">
                <a:tc>
                  <a:txBody>
                    <a:bodyPr/>
                    <a:lstStyle/>
                    <a:p>
                      <a:pPr algn="ctr" rtl="0" fontAlgn="b"/>
                      <a:r>
                        <a:rPr lang="en-US" sz="1600" b="0" i="0" u="none" strike="noStrike" dirty="0">
                          <a:solidFill>
                            <a:srgbClr val="414141"/>
                          </a:solidFill>
                          <a:effectLst/>
                          <a:latin typeface="Arial" panose="020B0604020202020204" pitchFamily="34" charset="0"/>
                        </a:rPr>
                        <a:t>Prefer Not To Respond</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29,687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33,453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ECF5"/>
                    </a:solidFill>
                  </a:tcPr>
                </a:tc>
                <a:tc>
                  <a:txBody>
                    <a:bodyPr/>
                    <a:lstStyle/>
                    <a:p>
                      <a:pPr algn="ctr" rtl="0" fontAlgn="b"/>
                      <a:r>
                        <a:rPr lang="en-US" sz="1600" b="0" i="0" u="none" strike="noStrike" dirty="0">
                          <a:solidFill>
                            <a:srgbClr val="414141"/>
                          </a:solidFill>
                          <a:effectLst/>
                          <a:latin typeface="Arial" panose="020B0604020202020204" pitchFamily="34" charset="0"/>
                        </a:rPr>
                        <a:t>12.69%</a:t>
                      </a:r>
                    </a:p>
                  </a:txBody>
                  <a:tcPr marL="9525" marR="9525" marT="9525" marB="0" anchor="ctr">
                    <a:lnL w="12700" cap="flat" cmpd="sng" algn="ctr">
                      <a:solidFill>
                        <a:srgbClr val="FFFFFF"/>
                      </a:solidFill>
                      <a:prstDash val="solid"/>
                      <a:round/>
                      <a:headEnd type="none" w="med" len="med"/>
                      <a:tailEnd type="none" w="med" len="med"/>
                    </a:lnL>
                    <a:lnR>
                      <a:noFill/>
                    </a:lnR>
                    <a:lnT>
                      <a:noFill/>
                    </a:lnT>
                    <a:lnB>
                      <a:noFill/>
                    </a:lnB>
                    <a:solidFill>
                      <a:srgbClr val="F0ECF5"/>
                    </a:solidFill>
                  </a:tcPr>
                </a:tc>
                <a:extLst>
                  <a:ext uri="{0D108BD9-81ED-4DB2-BD59-A6C34878D82A}">
                    <a16:rowId xmlns:a16="http://schemas.microsoft.com/office/drawing/2014/main" val="2646560934"/>
                  </a:ext>
                </a:extLst>
              </a:tr>
            </a:tbl>
          </a:graphicData>
        </a:graphic>
      </p:graphicFrame>
    </p:spTree>
    <p:custDataLst>
      <p:custData r:id="rId1"/>
      <p:custData r:id="rId2"/>
    </p:custDataLst>
    <p:extLst>
      <p:ext uri="{BB962C8B-B14F-4D97-AF65-F5344CB8AC3E}">
        <p14:creationId xmlns:p14="http://schemas.microsoft.com/office/powerpoint/2010/main" val="635032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pPr algn="ctr"/>
            <a:r>
              <a:rPr lang="en-US" sz="2800" dirty="0"/>
              <a:t>Subscriber Reported Demographics</a:t>
            </a:r>
            <a:br>
              <a:rPr lang="en-US" sz="2800" dirty="0"/>
            </a:br>
            <a:r>
              <a:rPr lang="en-US" sz="2800" dirty="0"/>
              <a:t>Gender</a:t>
            </a:r>
          </a:p>
        </p:txBody>
      </p:sp>
      <p:graphicFrame>
        <p:nvGraphicFramePr>
          <p:cNvPr id="3" name="Table 2">
            <a:extLst>
              <a:ext uri="{FF2B5EF4-FFF2-40B4-BE49-F238E27FC236}">
                <a16:creationId xmlns:a16="http://schemas.microsoft.com/office/drawing/2014/main" id="{FD9873A0-5218-52D6-F5C6-FE6E7F9ABF87}"/>
              </a:ext>
            </a:extLst>
          </p:cNvPr>
          <p:cNvGraphicFramePr>
            <a:graphicFrameLocks noGrp="1"/>
          </p:cNvGraphicFramePr>
          <p:nvPr>
            <p:extLst>
              <p:ext uri="{D42A27DB-BD31-4B8C-83A1-F6EECF244321}">
                <p14:modId xmlns:p14="http://schemas.microsoft.com/office/powerpoint/2010/main" val="2868005352"/>
              </p:ext>
            </p:extLst>
          </p:nvPr>
        </p:nvGraphicFramePr>
        <p:xfrm>
          <a:off x="1501140" y="1764370"/>
          <a:ext cx="9067800" cy="3600450"/>
        </p:xfrm>
        <a:graphic>
          <a:graphicData uri="http://schemas.openxmlformats.org/drawingml/2006/table">
            <a:tbl>
              <a:tblPr firstRow="1" bandRow="1"/>
              <a:tblGrid>
                <a:gridCol w="2514600">
                  <a:extLst>
                    <a:ext uri="{9D8B030D-6E8A-4147-A177-3AD203B41FA5}">
                      <a16:colId xmlns:a16="http://schemas.microsoft.com/office/drawing/2014/main" val="1160336164"/>
                    </a:ext>
                  </a:extLst>
                </a:gridCol>
                <a:gridCol w="2184400">
                  <a:extLst>
                    <a:ext uri="{9D8B030D-6E8A-4147-A177-3AD203B41FA5}">
                      <a16:colId xmlns:a16="http://schemas.microsoft.com/office/drawing/2014/main" val="2430035333"/>
                    </a:ext>
                  </a:extLst>
                </a:gridCol>
                <a:gridCol w="2184400">
                  <a:extLst>
                    <a:ext uri="{9D8B030D-6E8A-4147-A177-3AD203B41FA5}">
                      <a16:colId xmlns:a16="http://schemas.microsoft.com/office/drawing/2014/main" val="68310349"/>
                    </a:ext>
                  </a:extLst>
                </a:gridCol>
                <a:gridCol w="2184400">
                  <a:extLst>
                    <a:ext uri="{9D8B030D-6E8A-4147-A177-3AD203B41FA5}">
                      <a16:colId xmlns:a16="http://schemas.microsoft.com/office/drawing/2014/main" val="1341068447"/>
                    </a:ext>
                  </a:extLst>
                </a:gridCol>
              </a:tblGrid>
              <a:tr h="600075">
                <a:tc>
                  <a:txBody>
                    <a:bodyPr/>
                    <a:lstStyle/>
                    <a:p>
                      <a:pPr algn="ctr" rtl="0" fontAlgn="ctr"/>
                      <a:r>
                        <a:rPr lang="en-US" sz="1600" b="1" i="0" u="none" strike="noStrike">
                          <a:solidFill>
                            <a:srgbClr val="FFFFFF"/>
                          </a:solidFill>
                          <a:effectLst/>
                          <a:latin typeface="Arial" panose="020B0604020202020204" pitchFamily="34" charset="0"/>
                        </a:rPr>
                        <a:t>Gender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dirty="0">
                          <a:solidFill>
                            <a:srgbClr val="FFFFFF"/>
                          </a:solidFill>
                          <a:effectLst/>
                          <a:latin typeface="Arial" panose="020B0604020202020204" pitchFamily="34" charset="0"/>
                        </a:rPr>
                        <a:t>March 2025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dirty="0">
                          <a:solidFill>
                            <a:srgbClr val="FFFFFF"/>
                          </a:solidFill>
                          <a:effectLst/>
                          <a:latin typeface="Arial" panose="020B0604020202020204" pitchFamily="34" charset="0"/>
                        </a:rPr>
                        <a:t>June 2025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F7FC9"/>
                    </a:solidFill>
                  </a:tcPr>
                </a:tc>
                <a:tc>
                  <a:txBody>
                    <a:bodyPr/>
                    <a:lstStyle/>
                    <a:p>
                      <a:pPr algn="ctr" rtl="0" fontAlgn="ctr"/>
                      <a:r>
                        <a:rPr lang="en-US" sz="1600" b="1" i="0" u="none" strike="noStrike">
                          <a:solidFill>
                            <a:srgbClr val="FFFFFF"/>
                          </a:solidFill>
                          <a:effectLst/>
                          <a:latin typeface="Arial" panose="020B0604020202020204" pitchFamily="34" charset="0"/>
                        </a:rPr>
                        <a:t>% Change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F7FC9"/>
                    </a:solidFill>
                  </a:tcPr>
                </a:tc>
                <a:extLst>
                  <a:ext uri="{0D108BD9-81ED-4DB2-BD59-A6C34878D82A}">
                    <a16:rowId xmlns:a16="http://schemas.microsoft.com/office/drawing/2014/main" val="1393657278"/>
                  </a:ext>
                </a:extLst>
              </a:tr>
              <a:tr h="600075">
                <a:tc>
                  <a:txBody>
                    <a:bodyPr/>
                    <a:lstStyle/>
                    <a:p>
                      <a:pPr algn="ctr" rtl="0" fontAlgn="ctr"/>
                      <a:r>
                        <a:rPr lang="en-US" sz="1600" b="0" i="0" u="none" strike="noStrike" dirty="0">
                          <a:solidFill>
                            <a:schemeClr val="tx1"/>
                          </a:solidFill>
                          <a:effectLst/>
                          <a:latin typeface="Arial" panose="020B0604020202020204" pitchFamily="34" charset="0"/>
                        </a:rPr>
                        <a:t>Female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fontAlgn="b"/>
                      <a:r>
                        <a:rPr lang="en-US" sz="1600" b="0" i="0" u="none" strike="noStrike" dirty="0">
                          <a:solidFill>
                            <a:srgbClr val="000000"/>
                          </a:solidFill>
                          <a:effectLst/>
                          <a:latin typeface="Arial" panose="020B0604020202020204" pitchFamily="34" charset="0"/>
                        </a:rPr>
                        <a:t>102,304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fontAlgn="b"/>
                      <a:r>
                        <a:rPr lang="en-US" sz="1600" b="0" i="0" u="none" strike="noStrike" dirty="0">
                          <a:solidFill>
                            <a:srgbClr val="000000"/>
                          </a:solidFill>
                          <a:effectLst/>
                          <a:latin typeface="Arial" panose="020B0604020202020204" pitchFamily="34" charset="0"/>
                        </a:rPr>
                        <a:t>113,091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rtl="0" fontAlgn="ctr"/>
                      <a:r>
                        <a:rPr lang="en-US" sz="1600" b="0" i="0" u="none" strike="noStrike" dirty="0">
                          <a:solidFill>
                            <a:schemeClr val="tx1"/>
                          </a:solidFill>
                          <a:effectLst/>
                          <a:latin typeface="Arial" panose="020B0604020202020204" pitchFamily="34" charset="0"/>
                        </a:rPr>
                        <a:t>10.54%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4097510937"/>
                  </a:ext>
                </a:extLst>
              </a:tr>
              <a:tr h="600075">
                <a:tc>
                  <a:txBody>
                    <a:bodyPr/>
                    <a:lstStyle/>
                    <a:p>
                      <a:pPr algn="ctr" rtl="0" fontAlgn="ctr"/>
                      <a:r>
                        <a:rPr lang="en-US" sz="1600" b="0" i="0" u="none" strike="noStrike">
                          <a:solidFill>
                            <a:schemeClr val="tx1"/>
                          </a:solidFill>
                          <a:effectLst/>
                          <a:latin typeface="Arial" panose="020B0604020202020204" pitchFamily="34" charset="0"/>
                        </a:rPr>
                        <a:t>Male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fontAlgn="b"/>
                      <a:r>
                        <a:rPr lang="en-US" sz="1600" b="0" i="0" u="none" strike="noStrike" dirty="0">
                          <a:solidFill>
                            <a:srgbClr val="000000"/>
                          </a:solidFill>
                          <a:effectLst/>
                          <a:latin typeface="Arial" panose="020B0604020202020204" pitchFamily="34" charset="0"/>
                        </a:rPr>
                        <a:t>88,024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fontAlgn="b"/>
                      <a:r>
                        <a:rPr lang="en-US" sz="1600" b="0" i="0" u="none" strike="noStrike" dirty="0">
                          <a:solidFill>
                            <a:srgbClr val="000000"/>
                          </a:solidFill>
                          <a:effectLst/>
                          <a:latin typeface="Arial" panose="020B0604020202020204" pitchFamily="34" charset="0"/>
                        </a:rPr>
                        <a:t>97,899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600" b="0" i="0" u="none" strike="noStrike" dirty="0">
                          <a:solidFill>
                            <a:schemeClr val="tx1"/>
                          </a:solidFill>
                          <a:effectLst/>
                          <a:latin typeface="Arial" panose="020B0604020202020204" pitchFamily="34" charset="0"/>
                        </a:rPr>
                        <a:t>11.22%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96050967"/>
                  </a:ext>
                </a:extLst>
              </a:tr>
              <a:tr h="600075">
                <a:tc>
                  <a:txBody>
                    <a:bodyPr/>
                    <a:lstStyle/>
                    <a:p>
                      <a:pPr algn="ctr" rtl="0" fontAlgn="ctr"/>
                      <a:r>
                        <a:rPr lang="en-US" sz="1600" b="0" i="0" u="none" strike="noStrike">
                          <a:solidFill>
                            <a:schemeClr val="tx1"/>
                          </a:solidFill>
                          <a:effectLst/>
                          <a:latin typeface="Arial" panose="020B0604020202020204" pitchFamily="34" charset="0"/>
                        </a:rPr>
                        <a:t>Prefer Not To Respond</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fontAlgn="b"/>
                      <a:r>
                        <a:rPr lang="en-US" sz="1600" b="0" i="0" u="none" strike="noStrike" dirty="0">
                          <a:solidFill>
                            <a:srgbClr val="000000"/>
                          </a:solidFill>
                          <a:effectLst/>
                          <a:latin typeface="Arial" panose="020B0604020202020204" pitchFamily="34" charset="0"/>
                        </a:rPr>
                        <a:t>9,623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fontAlgn="b"/>
                      <a:r>
                        <a:rPr lang="en-US" sz="1600" b="0" i="0" u="none" strike="noStrike" dirty="0">
                          <a:solidFill>
                            <a:srgbClr val="000000"/>
                          </a:solidFill>
                          <a:effectLst/>
                          <a:latin typeface="Arial" panose="020B0604020202020204" pitchFamily="34" charset="0"/>
                        </a:rPr>
                        <a:t>10,480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rtl="0" fontAlgn="ctr"/>
                      <a:r>
                        <a:rPr lang="en-US" sz="1600" b="0" i="0" u="none" strike="noStrike" dirty="0">
                          <a:solidFill>
                            <a:schemeClr val="tx1"/>
                          </a:solidFill>
                          <a:effectLst/>
                          <a:latin typeface="Arial" panose="020B0604020202020204" pitchFamily="34" charset="0"/>
                        </a:rPr>
                        <a:t>8.91%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3000445600"/>
                  </a:ext>
                </a:extLst>
              </a:tr>
              <a:tr h="600075">
                <a:tc>
                  <a:txBody>
                    <a:bodyPr/>
                    <a:lstStyle/>
                    <a:p>
                      <a:pPr algn="ctr" rtl="0" fontAlgn="ctr"/>
                      <a:r>
                        <a:rPr lang="en-US" sz="1600" b="0" i="0" u="none" strike="noStrike">
                          <a:solidFill>
                            <a:schemeClr val="tx1"/>
                          </a:solidFill>
                          <a:effectLst/>
                          <a:latin typeface="Arial" panose="020B0604020202020204" pitchFamily="34" charset="0"/>
                        </a:rPr>
                        <a:t>Nonbinary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fontAlgn="b"/>
                      <a:r>
                        <a:rPr lang="en-US" sz="1600" b="0" i="0" u="none" strike="noStrike">
                          <a:solidFill>
                            <a:srgbClr val="000000"/>
                          </a:solidFill>
                          <a:effectLst/>
                          <a:latin typeface="Arial" panose="020B0604020202020204" pitchFamily="34" charset="0"/>
                        </a:rPr>
                        <a:t>625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fontAlgn="b"/>
                      <a:r>
                        <a:rPr lang="en-US" sz="1600" b="0" i="0" u="none" strike="noStrike" dirty="0">
                          <a:solidFill>
                            <a:srgbClr val="000000"/>
                          </a:solidFill>
                          <a:effectLst/>
                          <a:latin typeface="Arial" panose="020B0604020202020204" pitchFamily="34" charset="0"/>
                        </a:rPr>
                        <a:t>663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600" b="0" i="0" u="none" strike="noStrike" dirty="0">
                          <a:solidFill>
                            <a:schemeClr val="tx1"/>
                          </a:solidFill>
                          <a:effectLst/>
                          <a:latin typeface="Arial" panose="020B0604020202020204" pitchFamily="34" charset="0"/>
                        </a:rPr>
                        <a:t>6.08%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873369632"/>
                  </a:ext>
                </a:extLst>
              </a:tr>
              <a:tr h="600075">
                <a:tc>
                  <a:txBody>
                    <a:bodyPr/>
                    <a:lstStyle/>
                    <a:p>
                      <a:pPr algn="ctr" rtl="0" fontAlgn="ctr"/>
                      <a:r>
                        <a:rPr lang="en-US" sz="1600" b="0" i="0" u="none" strike="noStrike">
                          <a:solidFill>
                            <a:schemeClr val="tx1"/>
                          </a:solidFill>
                          <a:effectLst/>
                          <a:latin typeface="Arial" panose="020B0604020202020204" pitchFamily="34" charset="0"/>
                        </a:rPr>
                        <a:t>Transgender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fontAlgn="b"/>
                      <a:r>
                        <a:rPr lang="en-US" sz="1600" b="0" i="0" u="none" strike="noStrike" dirty="0">
                          <a:solidFill>
                            <a:srgbClr val="000000"/>
                          </a:solidFill>
                          <a:effectLst/>
                          <a:latin typeface="Arial" panose="020B0604020202020204" pitchFamily="34" charset="0"/>
                        </a:rPr>
                        <a:t>581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fontAlgn="b"/>
                      <a:r>
                        <a:rPr lang="en-US" sz="1600" b="0" i="0" u="none" strike="noStrike" dirty="0">
                          <a:solidFill>
                            <a:srgbClr val="000000"/>
                          </a:solidFill>
                          <a:effectLst/>
                          <a:latin typeface="Arial" panose="020B0604020202020204" pitchFamily="34" charset="0"/>
                        </a:rPr>
                        <a:t>644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tc>
                  <a:txBody>
                    <a:bodyPr/>
                    <a:lstStyle/>
                    <a:p>
                      <a:pPr algn="ctr" rtl="0" fontAlgn="ctr"/>
                      <a:r>
                        <a:rPr lang="en-US" sz="1600" b="0" i="0" u="none" strike="noStrike" dirty="0">
                          <a:solidFill>
                            <a:schemeClr val="tx1"/>
                          </a:solidFill>
                          <a:effectLst/>
                          <a:latin typeface="Arial" panose="020B0604020202020204" pitchFamily="34" charset="0"/>
                        </a:rPr>
                        <a:t>10.84%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D8ED"/>
                    </a:solidFill>
                  </a:tcPr>
                </a:tc>
                <a:extLst>
                  <a:ext uri="{0D108BD9-81ED-4DB2-BD59-A6C34878D82A}">
                    <a16:rowId xmlns:a16="http://schemas.microsoft.com/office/drawing/2014/main" val="2245491378"/>
                  </a:ext>
                </a:extLst>
              </a:tr>
            </a:tbl>
          </a:graphicData>
        </a:graphic>
      </p:graphicFrame>
    </p:spTree>
    <p:custDataLst>
      <p:custData r:id="rId1"/>
      <p:custData r:id="rId2"/>
    </p:custDataLst>
    <p:extLst>
      <p:ext uri="{BB962C8B-B14F-4D97-AF65-F5344CB8AC3E}">
        <p14:creationId xmlns:p14="http://schemas.microsoft.com/office/powerpoint/2010/main" val="28575493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pPr algn="ctr"/>
            <a:r>
              <a:rPr lang="en-US" sz="2800" dirty="0"/>
              <a:t>Subscriber Reported Demographics</a:t>
            </a:r>
            <a:br>
              <a:rPr lang="en-US" sz="2800" dirty="0"/>
            </a:br>
            <a:r>
              <a:rPr lang="en-US" sz="2800" dirty="0"/>
              <a:t>Race</a:t>
            </a:r>
          </a:p>
        </p:txBody>
      </p:sp>
      <p:graphicFrame>
        <p:nvGraphicFramePr>
          <p:cNvPr id="3" name="Table 2">
            <a:extLst>
              <a:ext uri="{FF2B5EF4-FFF2-40B4-BE49-F238E27FC236}">
                <a16:creationId xmlns:a16="http://schemas.microsoft.com/office/drawing/2014/main" id="{74F122CD-3E0D-6A4E-E56D-50B646AD79A0}"/>
              </a:ext>
            </a:extLst>
          </p:cNvPr>
          <p:cNvGraphicFramePr>
            <a:graphicFrameLocks noGrp="1"/>
          </p:cNvGraphicFramePr>
          <p:nvPr>
            <p:extLst>
              <p:ext uri="{D42A27DB-BD31-4B8C-83A1-F6EECF244321}">
                <p14:modId xmlns:p14="http://schemas.microsoft.com/office/powerpoint/2010/main" val="3125964167"/>
              </p:ext>
            </p:extLst>
          </p:nvPr>
        </p:nvGraphicFramePr>
        <p:xfrm>
          <a:off x="1206500" y="1678707"/>
          <a:ext cx="9779000" cy="4173452"/>
        </p:xfrm>
        <a:graphic>
          <a:graphicData uri="http://schemas.openxmlformats.org/drawingml/2006/table">
            <a:tbl>
              <a:tblPr firstRow="1" bandRow="1">
                <a:tableStyleId>{5C22544A-7EE6-4342-B048-85BDC9FD1C3A}</a:tableStyleId>
              </a:tblPr>
              <a:tblGrid>
                <a:gridCol w="3227927">
                  <a:extLst>
                    <a:ext uri="{9D8B030D-6E8A-4147-A177-3AD203B41FA5}">
                      <a16:colId xmlns:a16="http://schemas.microsoft.com/office/drawing/2014/main" val="3602809170"/>
                    </a:ext>
                  </a:extLst>
                </a:gridCol>
                <a:gridCol w="2183691">
                  <a:extLst>
                    <a:ext uri="{9D8B030D-6E8A-4147-A177-3AD203B41FA5}">
                      <a16:colId xmlns:a16="http://schemas.microsoft.com/office/drawing/2014/main" val="1217039088"/>
                    </a:ext>
                  </a:extLst>
                </a:gridCol>
                <a:gridCol w="2183691">
                  <a:extLst>
                    <a:ext uri="{9D8B030D-6E8A-4147-A177-3AD203B41FA5}">
                      <a16:colId xmlns:a16="http://schemas.microsoft.com/office/drawing/2014/main" val="1689479288"/>
                    </a:ext>
                  </a:extLst>
                </a:gridCol>
                <a:gridCol w="2183691">
                  <a:extLst>
                    <a:ext uri="{9D8B030D-6E8A-4147-A177-3AD203B41FA5}">
                      <a16:colId xmlns:a16="http://schemas.microsoft.com/office/drawing/2014/main" val="1581007980"/>
                    </a:ext>
                  </a:extLst>
                </a:gridCol>
              </a:tblGrid>
              <a:tr h="804060">
                <a:tc>
                  <a:txBody>
                    <a:bodyPr/>
                    <a:lstStyle/>
                    <a:p>
                      <a:pPr algn="ctr" rtl="0" fontAlgn="ctr"/>
                      <a:r>
                        <a:rPr lang="en-US" sz="1600" u="none" strike="noStrike">
                          <a:effectLst/>
                        </a:rPr>
                        <a:t>Race</a:t>
                      </a:r>
                      <a:endParaRPr lang="en-US" sz="1600" b="1" i="0" u="none" strike="noStrike">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effectLst/>
                        </a:rPr>
                        <a:t>March 2025</a:t>
                      </a:r>
                      <a:endParaRPr lang="en-US" sz="1600" b="1" i="0" u="none" strike="noStrike" dirty="0">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effectLst/>
                        </a:rPr>
                        <a:t>June 2025</a:t>
                      </a:r>
                      <a:endParaRPr lang="en-US" sz="1600" b="1" i="0" u="none" strike="noStrike" dirty="0">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 Change</a:t>
                      </a:r>
                      <a:endParaRPr lang="en-US" sz="1600" b="1" i="0" u="none" strike="noStrike">
                        <a:solidFill>
                          <a:srgbClr val="FFFFFF"/>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50717723"/>
                  </a:ext>
                </a:extLst>
              </a:tr>
              <a:tr h="421174">
                <a:tc>
                  <a:txBody>
                    <a:bodyPr/>
                    <a:lstStyle/>
                    <a:p>
                      <a:pPr algn="ctr" rtl="0" fontAlgn="ctr"/>
                      <a:r>
                        <a:rPr lang="en-US" sz="1600" u="none" strike="noStrike">
                          <a:solidFill>
                            <a:schemeClr val="tx1"/>
                          </a:solidFill>
                          <a:effectLst/>
                          <a:latin typeface="+mn-lt"/>
                        </a:rPr>
                        <a:t>Hispanic</a:t>
                      </a:r>
                      <a:endParaRPr lang="en-US" sz="1600" b="0" i="0" u="none" strike="noStrike">
                        <a:solidFill>
                          <a:schemeClr val="tx1"/>
                        </a:solidFill>
                        <a:effectLst/>
                        <a:latin typeface="+mn-lt"/>
                      </a:endParaRP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rPr>
                        <a:t>62,779</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69,102</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10.07%</a:t>
                      </a:r>
                    </a:p>
                  </a:txBody>
                  <a:tcPr marL="9525" marR="9525" marT="9525" marB="0" anchor="ctr"/>
                </a:tc>
                <a:extLst>
                  <a:ext uri="{0D108BD9-81ED-4DB2-BD59-A6C34878D82A}">
                    <a16:rowId xmlns:a16="http://schemas.microsoft.com/office/drawing/2014/main" val="2834550177"/>
                  </a:ext>
                </a:extLst>
              </a:tr>
              <a:tr h="421174">
                <a:tc>
                  <a:txBody>
                    <a:bodyPr/>
                    <a:lstStyle/>
                    <a:p>
                      <a:pPr algn="ctr" rtl="0" fontAlgn="ctr"/>
                      <a:r>
                        <a:rPr lang="en-US" sz="1600" u="none" strike="noStrike">
                          <a:solidFill>
                            <a:schemeClr val="tx1"/>
                          </a:solidFill>
                          <a:effectLst/>
                          <a:latin typeface="+mn-lt"/>
                        </a:rPr>
                        <a:t>White</a:t>
                      </a:r>
                      <a:endParaRPr lang="en-US" sz="1600" b="0" i="0" u="none" strike="noStrike">
                        <a:solidFill>
                          <a:schemeClr val="tx1"/>
                        </a:solidFill>
                        <a:effectLst/>
                        <a:latin typeface="+mn-lt"/>
                      </a:endParaRP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rPr>
                        <a:t>52,483</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58,211</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10.91%</a:t>
                      </a:r>
                    </a:p>
                  </a:txBody>
                  <a:tcPr marL="9525" marR="9525" marT="9525" marB="0" anchor="ctr"/>
                </a:tc>
                <a:extLst>
                  <a:ext uri="{0D108BD9-81ED-4DB2-BD59-A6C34878D82A}">
                    <a16:rowId xmlns:a16="http://schemas.microsoft.com/office/drawing/2014/main" val="2592081521"/>
                  </a:ext>
                </a:extLst>
              </a:tr>
              <a:tr h="421174">
                <a:tc>
                  <a:txBody>
                    <a:bodyPr/>
                    <a:lstStyle/>
                    <a:p>
                      <a:pPr algn="ctr" rtl="0" fontAlgn="ctr"/>
                      <a:r>
                        <a:rPr lang="en-US" sz="1600" u="none" strike="noStrike">
                          <a:solidFill>
                            <a:schemeClr val="tx1"/>
                          </a:solidFill>
                          <a:effectLst/>
                          <a:latin typeface="+mn-lt"/>
                        </a:rPr>
                        <a:t>Asian</a:t>
                      </a:r>
                      <a:endParaRPr lang="en-US" sz="1600" b="0" i="0" u="none" strike="noStrike">
                        <a:solidFill>
                          <a:schemeClr val="tx1"/>
                        </a:solidFill>
                        <a:effectLst/>
                        <a:latin typeface="+mn-lt"/>
                      </a:endParaRP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rPr>
                        <a:t>27,191</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29,217</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7.45%</a:t>
                      </a:r>
                    </a:p>
                  </a:txBody>
                  <a:tcPr marL="9525" marR="9525" marT="9525" marB="0" anchor="ctr"/>
                </a:tc>
                <a:extLst>
                  <a:ext uri="{0D108BD9-81ED-4DB2-BD59-A6C34878D82A}">
                    <a16:rowId xmlns:a16="http://schemas.microsoft.com/office/drawing/2014/main" val="2696070059"/>
                  </a:ext>
                </a:extLst>
              </a:tr>
              <a:tr h="421174">
                <a:tc>
                  <a:txBody>
                    <a:bodyPr/>
                    <a:lstStyle/>
                    <a:p>
                      <a:pPr algn="ctr" rtl="0" fontAlgn="ctr"/>
                      <a:r>
                        <a:rPr lang="en-US" sz="1600" u="none" strike="noStrike" dirty="0">
                          <a:solidFill>
                            <a:schemeClr val="tx1"/>
                          </a:solidFill>
                          <a:effectLst/>
                          <a:latin typeface="+mn-lt"/>
                        </a:rPr>
                        <a:t>Prefer Not To Respond</a:t>
                      </a:r>
                      <a:endParaRPr lang="en-US" sz="1600" b="0" i="0" u="none" strike="noStrike" dirty="0">
                        <a:solidFill>
                          <a:schemeClr val="tx1"/>
                        </a:solidFill>
                        <a:effectLst/>
                        <a:latin typeface="+mn-lt"/>
                      </a:endParaRP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rPr>
                        <a:t>23,120</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26,247</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13.53%</a:t>
                      </a:r>
                    </a:p>
                  </a:txBody>
                  <a:tcPr marL="9525" marR="9525" marT="9525" marB="0" anchor="ctr"/>
                </a:tc>
                <a:extLst>
                  <a:ext uri="{0D108BD9-81ED-4DB2-BD59-A6C34878D82A}">
                    <a16:rowId xmlns:a16="http://schemas.microsoft.com/office/drawing/2014/main" val="468581413"/>
                  </a:ext>
                </a:extLst>
              </a:tr>
              <a:tr h="421174">
                <a:tc>
                  <a:txBody>
                    <a:bodyPr/>
                    <a:lstStyle/>
                    <a:p>
                      <a:pPr algn="ctr" rtl="0" fontAlgn="ctr"/>
                      <a:r>
                        <a:rPr lang="en-US" sz="1600" u="none" strike="noStrike" dirty="0">
                          <a:solidFill>
                            <a:schemeClr val="tx1"/>
                          </a:solidFill>
                          <a:effectLst/>
                          <a:latin typeface="+mn-lt"/>
                        </a:rPr>
                        <a:t>Black American</a:t>
                      </a:r>
                      <a:endParaRPr lang="en-US" sz="1600" b="0" i="0" u="none" strike="noStrike" dirty="0">
                        <a:solidFill>
                          <a:schemeClr val="tx1"/>
                        </a:solidFill>
                        <a:effectLst/>
                        <a:latin typeface="+mn-lt"/>
                      </a:endParaRP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rPr>
                        <a:t>22,416</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25,080</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11.88%</a:t>
                      </a:r>
                    </a:p>
                  </a:txBody>
                  <a:tcPr marL="9525" marR="9525" marT="9525" marB="0" anchor="ctr"/>
                </a:tc>
                <a:extLst>
                  <a:ext uri="{0D108BD9-81ED-4DB2-BD59-A6C34878D82A}">
                    <a16:rowId xmlns:a16="http://schemas.microsoft.com/office/drawing/2014/main" val="3091803232"/>
                  </a:ext>
                </a:extLst>
              </a:tr>
              <a:tr h="421174">
                <a:tc>
                  <a:txBody>
                    <a:bodyPr/>
                    <a:lstStyle/>
                    <a:p>
                      <a:pPr algn="ctr" rtl="0" fontAlgn="ctr"/>
                      <a:r>
                        <a:rPr lang="en-US" sz="1600" u="none" strike="noStrike" dirty="0">
                          <a:solidFill>
                            <a:schemeClr val="tx1"/>
                          </a:solidFill>
                          <a:effectLst/>
                          <a:latin typeface="+mn-lt"/>
                        </a:rPr>
                        <a:t>Other</a:t>
                      </a:r>
                      <a:endParaRPr lang="en-US" sz="1600" b="0" i="0" u="none" strike="noStrike" dirty="0">
                        <a:solidFill>
                          <a:schemeClr val="tx1"/>
                        </a:solidFill>
                        <a:effectLst/>
                        <a:latin typeface="+mn-lt"/>
                      </a:endParaRP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rPr>
                        <a:t>8,990</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10,256</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14.08%</a:t>
                      </a:r>
                    </a:p>
                  </a:txBody>
                  <a:tcPr marL="9525" marR="9525" marT="9525" marB="0" anchor="ctr"/>
                </a:tc>
                <a:extLst>
                  <a:ext uri="{0D108BD9-81ED-4DB2-BD59-A6C34878D82A}">
                    <a16:rowId xmlns:a16="http://schemas.microsoft.com/office/drawing/2014/main" val="1819421803"/>
                  </a:ext>
                </a:extLst>
              </a:tr>
              <a:tr h="421174">
                <a:tc>
                  <a:txBody>
                    <a:bodyPr/>
                    <a:lstStyle/>
                    <a:p>
                      <a:pPr algn="ctr" rtl="0" fontAlgn="ctr"/>
                      <a:r>
                        <a:rPr lang="en-US" sz="1600" u="none" strike="noStrike">
                          <a:solidFill>
                            <a:schemeClr val="tx1"/>
                          </a:solidFill>
                          <a:effectLst/>
                          <a:latin typeface="+mn-lt"/>
                        </a:rPr>
                        <a:t>American Indian</a:t>
                      </a:r>
                      <a:endParaRPr lang="en-US" sz="1600" b="0" i="0" u="none" strike="noStrike">
                        <a:solidFill>
                          <a:schemeClr val="tx1"/>
                        </a:solidFill>
                        <a:effectLst/>
                        <a:latin typeface="+mn-lt"/>
                      </a:endParaRP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rPr>
                        <a:t>2,963</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3,340</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12.72%</a:t>
                      </a:r>
                    </a:p>
                  </a:txBody>
                  <a:tcPr marL="9525" marR="9525" marT="9525" marB="0" anchor="ctr"/>
                </a:tc>
                <a:extLst>
                  <a:ext uri="{0D108BD9-81ED-4DB2-BD59-A6C34878D82A}">
                    <a16:rowId xmlns:a16="http://schemas.microsoft.com/office/drawing/2014/main" val="2228670325"/>
                  </a:ext>
                </a:extLst>
              </a:tr>
              <a:tr h="421174">
                <a:tc>
                  <a:txBody>
                    <a:bodyPr/>
                    <a:lstStyle/>
                    <a:p>
                      <a:pPr algn="ctr" rtl="0" fontAlgn="ctr"/>
                      <a:r>
                        <a:rPr lang="en-US" sz="1600" u="none" strike="noStrike">
                          <a:solidFill>
                            <a:schemeClr val="tx1"/>
                          </a:solidFill>
                          <a:effectLst/>
                          <a:latin typeface="+mn-lt"/>
                        </a:rPr>
                        <a:t>Pacific Islander</a:t>
                      </a:r>
                      <a:endParaRPr lang="en-US" sz="1600" b="0" i="0" u="none" strike="noStrike">
                        <a:solidFill>
                          <a:schemeClr val="tx1"/>
                        </a:solidFill>
                        <a:effectLst/>
                        <a:latin typeface="+mn-lt"/>
                      </a:endParaRP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rPr>
                        <a:t>1,215</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1,324</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8.97%</a:t>
                      </a:r>
                    </a:p>
                  </a:txBody>
                  <a:tcPr marL="9525" marR="9525" marT="9525" marB="0" anchor="ctr"/>
                </a:tc>
                <a:extLst>
                  <a:ext uri="{0D108BD9-81ED-4DB2-BD59-A6C34878D82A}">
                    <a16:rowId xmlns:a16="http://schemas.microsoft.com/office/drawing/2014/main" val="35442436"/>
                  </a:ext>
                </a:extLst>
              </a:tr>
            </a:tbl>
          </a:graphicData>
        </a:graphic>
      </p:graphicFrame>
    </p:spTree>
    <p:custDataLst>
      <p:custData r:id="rId1"/>
      <p:custData r:id="rId2"/>
    </p:custDataLst>
    <p:extLst>
      <p:ext uri="{BB962C8B-B14F-4D97-AF65-F5344CB8AC3E}">
        <p14:creationId xmlns:p14="http://schemas.microsoft.com/office/powerpoint/2010/main" val="32281816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300517"/>
            <a:ext cx="11277600" cy="1138773"/>
          </a:xfrm>
        </p:spPr>
        <p:txBody>
          <a:bodyPr wrap="square" anchor="ctr">
            <a:normAutofit/>
          </a:bodyPr>
          <a:lstStyle/>
          <a:p>
            <a:pPr algn="ctr"/>
            <a:r>
              <a:rPr lang="en-US" sz="2800" dirty="0"/>
              <a:t>Subscriber Reported Demographics</a:t>
            </a:r>
            <a:br>
              <a:rPr lang="en-US" sz="2800" dirty="0"/>
            </a:br>
            <a:r>
              <a:rPr lang="en-US" sz="2800" dirty="0"/>
              <a:t>Asian Ethnicity</a:t>
            </a:r>
          </a:p>
        </p:txBody>
      </p:sp>
      <p:graphicFrame>
        <p:nvGraphicFramePr>
          <p:cNvPr id="3" name="Table 2">
            <a:extLst>
              <a:ext uri="{FF2B5EF4-FFF2-40B4-BE49-F238E27FC236}">
                <a16:creationId xmlns:a16="http://schemas.microsoft.com/office/drawing/2014/main" id="{01B5F9CF-72A3-D819-0F67-0C1897CD6BB8}"/>
              </a:ext>
            </a:extLst>
          </p:cNvPr>
          <p:cNvGraphicFramePr>
            <a:graphicFrameLocks noGrp="1"/>
          </p:cNvGraphicFramePr>
          <p:nvPr>
            <p:extLst>
              <p:ext uri="{D42A27DB-BD31-4B8C-83A1-F6EECF244321}">
                <p14:modId xmlns:p14="http://schemas.microsoft.com/office/powerpoint/2010/main" val="3356545649"/>
              </p:ext>
            </p:extLst>
          </p:nvPr>
        </p:nvGraphicFramePr>
        <p:xfrm>
          <a:off x="1562100" y="1439290"/>
          <a:ext cx="9067800" cy="3952875"/>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4033887633"/>
                    </a:ext>
                  </a:extLst>
                </a:gridCol>
                <a:gridCol w="2184400">
                  <a:extLst>
                    <a:ext uri="{9D8B030D-6E8A-4147-A177-3AD203B41FA5}">
                      <a16:colId xmlns:a16="http://schemas.microsoft.com/office/drawing/2014/main" val="1070792552"/>
                    </a:ext>
                  </a:extLst>
                </a:gridCol>
                <a:gridCol w="2184400">
                  <a:extLst>
                    <a:ext uri="{9D8B030D-6E8A-4147-A177-3AD203B41FA5}">
                      <a16:colId xmlns:a16="http://schemas.microsoft.com/office/drawing/2014/main" val="2915181328"/>
                    </a:ext>
                  </a:extLst>
                </a:gridCol>
                <a:gridCol w="2184400">
                  <a:extLst>
                    <a:ext uri="{9D8B030D-6E8A-4147-A177-3AD203B41FA5}">
                      <a16:colId xmlns:a16="http://schemas.microsoft.com/office/drawing/2014/main" val="943287254"/>
                    </a:ext>
                  </a:extLst>
                </a:gridCol>
              </a:tblGrid>
              <a:tr h="895350">
                <a:tc>
                  <a:txBody>
                    <a:bodyPr/>
                    <a:lstStyle/>
                    <a:p>
                      <a:pPr algn="ctr" rtl="0" fontAlgn="ctr"/>
                      <a:r>
                        <a:rPr lang="en-US" sz="1600" u="none" strike="noStrike">
                          <a:effectLst/>
                        </a:rPr>
                        <a:t>Asian Ethnicity</a:t>
                      </a:r>
                      <a:endParaRPr lang="en-US" sz="1600" b="1" i="0" u="none" strike="noStrike">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effectLst/>
                        </a:rPr>
                        <a:t>March 2025</a:t>
                      </a:r>
                      <a:endParaRPr lang="en-US" sz="1600" b="1" i="0" u="none" strike="noStrike" dirty="0">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effectLst/>
                        </a:rPr>
                        <a:t>June 2025</a:t>
                      </a:r>
                      <a:endParaRPr lang="en-US" sz="1600" b="1" i="0" u="none" strike="noStrike" dirty="0">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 Change</a:t>
                      </a:r>
                      <a:endParaRPr lang="en-US" sz="1600" b="1" i="0" u="none" strike="noStrike">
                        <a:solidFill>
                          <a:srgbClr val="FFFFFF"/>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401787050"/>
                  </a:ext>
                </a:extLst>
              </a:tr>
              <a:tr h="314325">
                <a:tc>
                  <a:txBody>
                    <a:bodyPr/>
                    <a:lstStyle/>
                    <a:p>
                      <a:pPr algn="ctr" rtl="0" fontAlgn="ctr"/>
                      <a:r>
                        <a:rPr lang="en-US" sz="1600" u="none" strike="noStrike">
                          <a:solidFill>
                            <a:schemeClr val="tx1"/>
                          </a:solidFill>
                          <a:effectLst/>
                          <a:latin typeface="+mn-lt"/>
                        </a:rPr>
                        <a:t>Chinese</a:t>
                      </a:r>
                      <a:endParaRPr lang="en-US" sz="1600" b="0" i="0" u="none" strike="noStrike">
                        <a:solidFill>
                          <a:schemeClr val="tx1"/>
                        </a:solidFill>
                        <a:effectLst/>
                        <a:latin typeface="+mn-lt"/>
                      </a:endParaRPr>
                    </a:p>
                  </a:txBody>
                  <a:tcPr marL="9525" marR="9525" marT="9525" marB="0" anchor="ctr"/>
                </a:tc>
                <a:tc>
                  <a:txBody>
                    <a:bodyPr/>
                    <a:lstStyle/>
                    <a:p>
                      <a:pPr algn="ctr" rtl="0" fontAlgn="ctr"/>
                      <a:r>
                        <a:rPr lang="en-US" sz="1600" b="0" i="0" u="none" strike="noStrike" dirty="0">
                          <a:solidFill>
                            <a:schemeClr val="tx1"/>
                          </a:solidFill>
                          <a:effectLst/>
                          <a:latin typeface="+mn-lt"/>
                        </a:rPr>
                        <a:t>8,303</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rPr>
                        <a:t>9,677</a:t>
                      </a:r>
                    </a:p>
                  </a:txBody>
                  <a:tcPr marL="9525" marR="9525" marT="9525" marB="0" anchor="ctr"/>
                </a:tc>
                <a:tc>
                  <a:txBody>
                    <a:bodyPr/>
                    <a:lstStyle/>
                    <a:p>
                      <a:pPr algn="ctr" fontAlgn="ctr"/>
                      <a:r>
                        <a:rPr lang="en-US" sz="1600" b="0" i="0" u="none" strike="noStrike">
                          <a:solidFill>
                            <a:srgbClr val="000000"/>
                          </a:solidFill>
                          <a:effectLst/>
                          <a:latin typeface="Arial" panose="020B0604020202020204" pitchFamily="34" charset="0"/>
                        </a:rPr>
                        <a:t>16.55%</a:t>
                      </a:r>
                    </a:p>
                  </a:txBody>
                  <a:tcPr marL="9525" marR="9525" marT="9525" marB="0" anchor="ctr"/>
                </a:tc>
                <a:extLst>
                  <a:ext uri="{0D108BD9-81ED-4DB2-BD59-A6C34878D82A}">
                    <a16:rowId xmlns:a16="http://schemas.microsoft.com/office/drawing/2014/main" val="1154794874"/>
                  </a:ext>
                </a:extLst>
              </a:tr>
              <a:tr h="304800">
                <a:tc>
                  <a:txBody>
                    <a:bodyPr/>
                    <a:lstStyle/>
                    <a:p>
                      <a:pPr algn="ctr" rtl="0" fontAlgn="ctr"/>
                      <a:r>
                        <a:rPr lang="en-US" sz="1600" u="none" strike="noStrike">
                          <a:solidFill>
                            <a:schemeClr val="tx1"/>
                          </a:solidFill>
                          <a:effectLst/>
                          <a:latin typeface="+mn-lt"/>
                        </a:rPr>
                        <a:t>Vietnamese</a:t>
                      </a:r>
                      <a:endParaRPr lang="en-US" sz="1600" b="0" i="0" u="none" strike="noStrike">
                        <a:solidFill>
                          <a:schemeClr val="tx1"/>
                        </a:solidFill>
                        <a:effectLst/>
                        <a:latin typeface="+mn-lt"/>
                      </a:endParaRPr>
                    </a:p>
                  </a:txBody>
                  <a:tcPr marL="9525" marR="9525" marT="9525" marB="0" anchor="ctr"/>
                </a:tc>
                <a:tc>
                  <a:txBody>
                    <a:bodyPr/>
                    <a:lstStyle/>
                    <a:p>
                      <a:pPr algn="ctr" rtl="0" fontAlgn="ctr"/>
                      <a:r>
                        <a:rPr lang="en-US" sz="1600" b="0" i="0" u="none" strike="noStrike" dirty="0">
                          <a:solidFill>
                            <a:schemeClr val="tx1"/>
                          </a:solidFill>
                          <a:effectLst/>
                          <a:latin typeface="+mn-lt"/>
                        </a:rPr>
                        <a:t>6,868</a:t>
                      </a:r>
                    </a:p>
                  </a:txBody>
                  <a:tcPr marL="9525" marR="9525" marT="9525" marB="0" anchor="ctr"/>
                </a:tc>
                <a:tc>
                  <a:txBody>
                    <a:bodyPr/>
                    <a:lstStyle/>
                    <a:p>
                      <a:pPr algn="ctr" fontAlgn="b"/>
                      <a:r>
                        <a:rPr lang="en-US" sz="1600" b="0" i="0" u="none" strike="noStrike">
                          <a:solidFill>
                            <a:srgbClr val="000000"/>
                          </a:solidFill>
                          <a:effectLst/>
                          <a:latin typeface="Arial" panose="020B0604020202020204" pitchFamily="34" charset="0"/>
                        </a:rPr>
                        <a:t>8,475</a:t>
                      </a:r>
                    </a:p>
                  </a:txBody>
                  <a:tcPr marL="9525" marR="9525" marT="9525" marB="0" anchor="ctr"/>
                </a:tc>
                <a:tc>
                  <a:txBody>
                    <a:bodyPr/>
                    <a:lstStyle/>
                    <a:p>
                      <a:pPr algn="ctr" fontAlgn="ctr"/>
                      <a:r>
                        <a:rPr lang="en-US" sz="1600" b="0" i="0" u="none" strike="noStrike">
                          <a:solidFill>
                            <a:srgbClr val="000000"/>
                          </a:solidFill>
                          <a:effectLst/>
                          <a:latin typeface="Arial" panose="020B0604020202020204" pitchFamily="34" charset="0"/>
                        </a:rPr>
                        <a:t>23.40%</a:t>
                      </a:r>
                    </a:p>
                  </a:txBody>
                  <a:tcPr marL="9525" marR="9525" marT="9525" marB="0" anchor="ctr"/>
                </a:tc>
                <a:extLst>
                  <a:ext uri="{0D108BD9-81ED-4DB2-BD59-A6C34878D82A}">
                    <a16:rowId xmlns:a16="http://schemas.microsoft.com/office/drawing/2014/main" val="3274796557"/>
                  </a:ext>
                </a:extLst>
              </a:tr>
              <a:tr h="304800">
                <a:tc>
                  <a:txBody>
                    <a:bodyPr/>
                    <a:lstStyle/>
                    <a:p>
                      <a:pPr algn="ctr" rtl="0" fontAlgn="ctr"/>
                      <a:r>
                        <a:rPr lang="en-US" sz="1600" u="none" strike="noStrike">
                          <a:solidFill>
                            <a:schemeClr val="tx1"/>
                          </a:solidFill>
                          <a:effectLst/>
                          <a:latin typeface="+mn-lt"/>
                        </a:rPr>
                        <a:t>Other Asian</a:t>
                      </a:r>
                      <a:endParaRPr lang="en-US" sz="1600" b="0" i="0" u="none" strike="noStrike">
                        <a:solidFill>
                          <a:schemeClr val="tx1"/>
                        </a:solidFill>
                        <a:effectLst/>
                        <a:latin typeface="+mn-lt"/>
                      </a:endParaRPr>
                    </a:p>
                  </a:txBody>
                  <a:tcPr marL="9525" marR="9525" marT="9525" marB="0" anchor="ctr"/>
                </a:tc>
                <a:tc>
                  <a:txBody>
                    <a:bodyPr/>
                    <a:lstStyle/>
                    <a:p>
                      <a:pPr algn="ctr" rtl="0" fontAlgn="ctr"/>
                      <a:r>
                        <a:rPr lang="en-US" sz="1600" b="0" i="0" u="none" strike="noStrike" dirty="0">
                          <a:solidFill>
                            <a:schemeClr val="tx1"/>
                          </a:solidFill>
                          <a:effectLst/>
                          <a:latin typeface="+mn-lt"/>
                        </a:rPr>
                        <a:t>2,655</a:t>
                      </a:r>
                    </a:p>
                  </a:txBody>
                  <a:tcPr marL="9525" marR="9525" marT="9525" marB="0" anchor="ctr"/>
                </a:tc>
                <a:tc>
                  <a:txBody>
                    <a:bodyPr/>
                    <a:lstStyle/>
                    <a:p>
                      <a:pPr algn="ctr" fontAlgn="b"/>
                      <a:r>
                        <a:rPr lang="en-US" sz="1600" b="0" i="0" u="none" strike="noStrike">
                          <a:solidFill>
                            <a:srgbClr val="000000"/>
                          </a:solidFill>
                          <a:effectLst/>
                          <a:latin typeface="Arial" panose="020B0604020202020204" pitchFamily="34" charset="0"/>
                        </a:rPr>
                        <a:t>3,365</a:t>
                      </a:r>
                    </a:p>
                  </a:txBody>
                  <a:tcPr marL="9525" marR="9525" marT="9525" marB="0" anchor="ctr"/>
                </a:tc>
                <a:tc>
                  <a:txBody>
                    <a:bodyPr/>
                    <a:lstStyle/>
                    <a:p>
                      <a:pPr algn="ctr" fontAlgn="ctr"/>
                      <a:r>
                        <a:rPr lang="en-US" sz="1600" b="0" i="0" u="none" strike="noStrike">
                          <a:solidFill>
                            <a:srgbClr val="000000"/>
                          </a:solidFill>
                          <a:effectLst/>
                          <a:latin typeface="Arial" panose="020B0604020202020204" pitchFamily="34" charset="0"/>
                        </a:rPr>
                        <a:t>26.74%</a:t>
                      </a:r>
                    </a:p>
                  </a:txBody>
                  <a:tcPr marL="9525" marR="9525" marT="9525" marB="0" anchor="ctr"/>
                </a:tc>
                <a:extLst>
                  <a:ext uri="{0D108BD9-81ED-4DB2-BD59-A6C34878D82A}">
                    <a16:rowId xmlns:a16="http://schemas.microsoft.com/office/drawing/2014/main" val="2699578829"/>
                  </a:ext>
                </a:extLst>
              </a:tr>
              <a:tr h="304800">
                <a:tc>
                  <a:txBody>
                    <a:bodyPr/>
                    <a:lstStyle/>
                    <a:p>
                      <a:pPr algn="ctr" rtl="0" fontAlgn="ctr"/>
                      <a:r>
                        <a:rPr lang="en-US" sz="1600" u="none" strike="noStrike">
                          <a:solidFill>
                            <a:schemeClr val="tx1"/>
                          </a:solidFill>
                          <a:effectLst/>
                          <a:latin typeface="+mn-lt"/>
                        </a:rPr>
                        <a:t>Filipino</a:t>
                      </a:r>
                      <a:endParaRPr lang="en-US" sz="1600" b="0" i="0" u="none" strike="noStrike">
                        <a:solidFill>
                          <a:schemeClr val="tx1"/>
                        </a:solidFill>
                        <a:effectLst/>
                        <a:latin typeface="+mn-lt"/>
                      </a:endParaRPr>
                    </a:p>
                  </a:txBody>
                  <a:tcPr marL="9525" marR="9525" marT="9525" marB="0" anchor="ctr"/>
                </a:tc>
                <a:tc>
                  <a:txBody>
                    <a:bodyPr/>
                    <a:lstStyle/>
                    <a:p>
                      <a:pPr algn="ctr" rtl="0" fontAlgn="ctr"/>
                      <a:r>
                        <a:rPr lang="en-US" sz="1600" b="0" i="0" u="none" strike="noStrike" dirty="0">
                          <a:solidFill>
                            <a:schemeClr val="tx1"/>
                          </a:solidFill>
                          <a:effectLst/>
                          <a:latin typeface="+mn-lt"/>
                        </a:rPr>
                        <a:t>2,208</a:t>
                      </a:r>
                    </a:p>
                  </a:txBody>
                  <a:tcPr marL="9525" marR="9525" marT="9525" marB="0" anchor="ctr"/>
                </a:tc>
                <a:tc>
                  <a:txBody>
                    <a:bodyPr/>
                    <a:lstStyle/>
                    <a:p>
                      <a:pPr algn="ctr" fontAlgn="b"/>
                      <a:r>
                        <a:rPr lang="en-US" sz="1600" b="0" i="0" u="none" strike="noStrike">
                          <a:solidFill>
                            <a:srgbClr val="000000"/>
                          </a:solidFill>
                          <a:effectLst/>
                          <a:latin typeface="Arial" panose="020B0604020202020204" pitchFamily="34" charset="0"/>
                        </a:rPr>
                        <a:t>2,835</a:t>
                      </a:r>
                    </a:p>
                  </a:txBody>
                  <a:tcPr marL="9525" marR="9525" marT="9525" marB="0" anchor="ctr"/>
                </a:tc>
                <a:tc>
                  <a:txBody>
                    <a:bodyPr/>
                    <a:lstStyle/>
                    <a:p>
                      <a:pPr algn="ctr" fontAlgn="ctr"/>
                      <a:r>
                        <a:rPr lang="en-US" sz="1600" b="0" i="0" u="none" strike="noStrike">
                          <a:solidFill>
                            <a:srgbClr val="000000"/>
                          </a:solidFill>
                          <a:effectLst/>
                          <a:latin typeface="Arial" panose="020B0604020202020204" pitchFamily="34" charset="0"/>
                        </a:rPr>
                        <a:t>28.40%</a:t>
                      </a:r>
                    </a:p>
                  </a:txBody>
                  <a:tcPr marL="9525" marR="9525" marT="9525" marB="0" anchor="ctr"/>
                </a:tc>
                <a:extLst>
                  <a:ext uri="{0D108BD9-81ED-4DB2-BD59-A6C34878D82A}">
                    <a16:rowId xmlns:a16="http://schemas.microsoft.com/office/drawing/2014/main" val="1349624951"/>
                  </a:ext>
                </a:extLst>
              </a:tr>
              <a:tr h="304800">
                <a:tc>
                  <a:txBody>
                    <a:bodyPr/>
                    <a:lstStyle/>
                    <a:p>
                      <a:pPr algn="ctr" rtl="0" fontAlgn="ctr"/>
                      <a:r>
                        <a:rPr lang="en-US" sz="1600" u="none" strike="noStrike">
                          <a:solidFill>
                            <a:schemeClr val="tx1"/>
                          </a:solidFill>
                          <a:effectLst/>
                          <a:latin typeface="+mn-lt"/>
                        </a:rPr>
                        <a:t>Indian</a:t>
                      </a:r>
                      <a:endParaRPr lang="en-US" sz="1600" b="0" i="0" u="none" strike="noStrike">
                        <a:solidFill>
                          <a:schemeClr val="tx1"/>
                        </a:solidFill>
                        <a:effectLst/>
                        <a:latin typeface="+mn-lt"/>
                      </a:endParaRPr>
                    </a:p>
                  </a:txBody>
                  <a:tcPr marL="9525" marR="9525" marT="9525" marB="0" anchor="ctr"/>
                </a:tc>
                <a:tc>
                  <a:txBody>
                    <a:bodyPr/>
                    <a:lstStyle/>
                    <a:p>
                      <a:pPr algn="ctr" rtl="0" fontAlgn="ctr"/>
                      <a:r>
                        <a:rPr lang="en-US" sz="1600" b="0" i="0" u="none" strike="noStrike" dirty="0">
                          <a:solidFill>
                            <a:schemeClr val="tx1"/>
                          </a:solidFill>
                          <a:effectLst/>
                          <a:latin typeface="+mn-lt"/>
                        </a:rPr>
                        <a:t>1,527</a:t>
                      </a:r>
                    </a:p>
                  </a:txBody>
                  <a:tcPr marL="9525" marR="9525" marT="9525" marB="0" anchor="ctr"/>
                </a:tc>
                <a:tc>
                  <a:txBody>
                    <a:bodyPr/>
                    <a:lstStyle/>
                    <a:p>
                      <a:pPr algn="ctr" fontAlgn="b"/>
                      <a:r>
                        <a:rPr lang="en-US" sz="1600" b="0" i="0" u="none" strike="noStrike">
                          <a:solidFill>
                            <a:srgbClr val="000000"/>
                          </a:solidFill>
                          <a:effectLst/>
                          <a:latin typeface="Arial" panose="020B0604020202020204" pitchFamily="34" charset="0"/>
                        </a:rPr>
                        <a:t>1,843</a:t>
                      </a:r>
                    </a:p>
                  </a:txBody>
                  <a:tcPr marL="9525" marR="9525" marT="9525" marB="0" anchor="ctr"/>
                </a:tc>
                <a:tc>
                  <a:txBody>
                    <a:bodyPr/>
                    <a:lstStyle/>
                    <a:p>
                      <a:pPr algn="ctr" fontAlgn="ctr"/>
                      <a:r>
                        <a:rPr lang="en-US" sz="1600" b="0" i="0" u="none" strike="noStrike">
                          <a:solidFill>
                            <a:srgbClr val="000000"/>
                          </a:solidFill>
                          <a:effectLst/>
                          <a:latin typeface="Arial" panose="020B0604020202020204" pitchFamily="34" charset="0"/>
                        </a:rPr>
                        <a:t>20.69%</a:t>
                      </a:r>
                    </a:p>
                  </a:txBody>
                  <a:tcPr marL="9525" marR="9525" marT="9525" marB="0" anchor="ctr"/>
                </a:tc>
                <a:extLst>
                  <a:ext uri="{0D108BD9-81ED-4DB2-BD59-A6C34878D82A}">
                    <a16:rowId xmlns:a16="http://schemas.microsoft.com/office/drawing/2014/main" val="3110777868"/>
                  </a:ext>
                </a:extLst>
              </a:tr>
              <a:tr h="304800">
                <a:tc>
                  <a:txBody>
                    <a:bodyPr/>
                    <a:lstStyle/>
                    <a:p>
                      <a:pPr algn="ctr" rtl="0" fontAlgn="ctr"/>
                      <a:r>
                        <a:rPr lang="en-US" sz="1600" u="none" strike="noStrike">
                          <a:solidFill>
                            <a:schemeClr val="tx1"/>
                          </a:solidFill>
                          <a:effectLst/>
                          <a:latin typeface="+mn-lt"/>
                        </a:rPr>
                        <a:t>Korean</a:t>
                      </a:r>
                      <a:endParaRPr lang="en-US" sz="1600" b="0" i="0" u="none" strike="noStrike">
                        <a:solidFill>
                          <a:schemeClr val="tx1"/>
                        </a:solidFill>
                        <a:effectLst/>
                        <a:latin typeface="+mn-lt"/>
                      </a:endParaRPr>
                    </a:p>
                  </a:txBody>
                  <a:tcPr marL="9525" marR="9525" marT="9525" marB="0" anchor="ctr"/>
                </a:tc>
                <a:tc>
                  <a:txBody>
                    <a:bodyPr/>
                    <a:lstStyle/>
                    <a:p>
                      <a:pPr algn="ctr" rtl="0" fontAlgn="ctr"/>
                      <a:r>
                        <a:rPr lang="en-US" sz="1600" b="0" i="0" u="none" strike="noStrike" dirty="0">
                          <a:solidFill>
                            <a:schemeClr val="tx1"/>
                          </a:solidFill>
                          <a:effectLst/>
                          <a:latin typeface="+mn-lt"/>
                        </a:rPr>
                        <a:t>980</a:t>
                      </a:r>
                    </a:p>
                  </a:txBody>
                  <a:tcPr marL="9525" marR="9525" marT="9525" marB="0" anchor="ctr"/>
                </a:tc>
                <a:tc>
                  <a:txBody>
                    <a:bodyPr/>
                    <a:lstStyle/>
                    <a:p>
                      <a:pPr algn="ctr" fontAlgn="b"/>
                      <a:r>
                        <a:rPr lang="en-US" sz="1600" b="0" i="0" u="none" strike="noStrike">
                          <a:solidFill>
                            <a:srgbClr val="000000"/>
                          </a:solidFill>
                          <a:effectLst/>
                          <a:latin typeface="Arial" panose="020B0604020202020204" pitchFamily="34" charset="0"/>
                        </a:rPr>
                        <a:t>1,220</a:t>
                      </a:r>
                    </a:p>
                  </a:txBody>
                  <a:tcPr marL="9525" marR="9525" marT="9525" marB="0" anchor="ctr"/>
                </a:tc>
                <a:tc>
                  <a:txBody>
                    <a:bodyPr/>
                    <a:lstStyle/>
                    <a:p>
                      <a:pPr algn="ctr" fontAlgn="ctr"/>
                      <a:r>
                        <a:rPr lang="en-US" sz="1600" b="0" i="0" u="none" strike="noStrike">
                          <a:solidFill>
                            <a:srgbClr val="000000"/>
                          </a:solidFill>
                          <a:effectLst/>
                          <a:latin typeface="Arial" panose="020B0604020202020204" pitchFamily="34" charset="0"/>
                        </a:rPr>
                        <a:t>24.49%</a:t>
                      </a:r>
                    </a:p>
                  </a:txBody>
                  <a:tcPr marL="9525" marR="9525" marT="9525" marB="0" anchor="ctr"/>
                </a:tc>
                <a:extLst>
                  <a:ext uri="{0D108BD9-81ED-4DB2-BD59-A6C34878D82A}">
                    <a16:rowId xmlns:a16="http://schemas.microsoft.com/office/drawing/2014/main" val="1855685407"/>
                  </a:ext>
                </a:extLst>
              </a:tr>
              <a:tr h="304800">
                <a:tc>
                  <a:txBody>
                    <a:bodyPr/>
                    <a:lstStyle/>
                    <a:p>
                      <a:pPr algn="ctr" rtl="0" fontAlgn="ctr"/>
                      <a:r>
                        <a:rPr lang="en-US" sz="1600" u="none" strike="noStrike">
                          <a:solidFill>
                            <a:schemeClr val="tx1"/>
                          </a:solidFill>
                          <a:effectLst/>
                          <a:latin typeface="+mn-lt"/>
                        </a:rPr>
                        <a:t>Cambodian</a:t>
                      </a:r>
                      <a:endParaRPr lang="en-US" sz="1600" b="0" i="0" u="none" strike="noStrike">
                        <a:solidFill>
                          <a:schemeClr val="tx1"/>
                        </a:solidFill>
                        <a:effectLst/>
                        <a:latin typeface="+mn-lt"/>
                      </a:endParaRPr>
                    </a:p>
                  </a:txBody>
                  <a:tcPr marL="9525" marR="9525" marT="9525" marB="0" anchor="ctr"/>
                </a:tc>
                <a:tc>
                  <a:txBody>
                    <a:bodyPr/>
                    <a:lstStyle/>
                    <a:p>
                      <a:pPr algn="ctr" rtl="0" fontAlgn="ctr"/>
                      <a:r>
                        <a:rPr lang="en-US" sz="1600" b="0" i="0" u="none" strike="noStrike" dirty="0">
                          <a:solidFill>
                            <a:schemeClr val="tx1"/>
                          </a:solidFill>
                          <a:effectLst/>
                          <a:latin typeface="+mn-lt"/>
                        </a:rPr>
                        <a:t>659</a:t>
                      </a:r>
                    </a:p>
                  </a:txBody>
                  <a:tcPr marL="9525" marR="9525" marT="9525" marB="0" anchor="ctr"/>
                </a:tc>
                <a:tc>
                  <a:txBody>
                    <a:bodyPr/>
                    <a:lstStyle/>
                    <a:p>
                      <a:pPr algn="ctr" fontAlgn="b"/>
                      <a:r>
                        <a:rPr lang="en-US" sz="1600" b="0" i="0" u="none" strike="noStrike">
                          <a:solidFill>
                            <a:srgbClr val="000000"/>
                          </a:solidFill>
                          <a:effectLst/>
                          <a:latin typeface="Arial" panose="020B0604020202020204" pitchFamily="34" charset="0"/>
                        </a:rPr>
                        <a:t>815</a:t>
                      </a:r>
                    </a:p>
                  </a:txBody>
                  <a:tcPr marL="9525" marR="9525" marT="9525" marB="0" anchor="ctr"/>
                </a:tc>
                <a:tc>
                  <a:txBody>
                    <a:bodyPr/>
                    <a:lstStyle/>
                    <a:p>
                      <a:pPr algn="ctr" fontAlgn="ctr"/>
                      <a:r>
                        <a:rPr lang="en-US" sz="1600" b="0" i="0" u="none" strike="noStrike">
                          <a:solidFill>
                            <a:srgbClr val="000000"/>
                          </a:solidFill>
                          <a:effectLst/>
                          <a:latin typeface="Arial" panose="020B0604020202020204" pitchFamily="34" charset="0"/>
                        </a:rPr>
                        <a:t>23.67%</a:t>
                      </a:r>
                    </a:p>
                  </a:txBody>
                  <a:tcPr marL="9525" marR="9525" marT="9525" marB="0" anchor="ctr"/>
                </a:tc>
                <a:extLst>
                  <a:ext uri="{0D108BD9-81ED-4DB2-BD59-A6C34878D82A}">
                    <a16:rowId xmlns:a16="http://schemas.microsoft.com/office/drawing/2014/main" val="4215066613"/>
                  </a:ext>
                </a:extLst>
              </a:tr>
              <a:tr h="304800">
                <a:tc>
                  <a:txBody>
                    <a:bodyPr/>
                    <a:lstStyle/>
                    <a:p>
                      <a:pPr algn="ctr" rtl="0" fontAlgn="ctr"/>
                      <a:r>
                        <a:rPr lang="en-US" sz="1600" u="none" strike="noStrike">
                          <a:solidFill>
                            <a:schemeClr val="tx1"/>
                          </a:solidFill>
                          <a:effectLst/>
                          <a:latin typeface="+mn-lt"/>
                        </a:rPr>
                        <a:t>Japanese</a:t>
                      </a:r>
                      <a:endParaRPr lang="en-US" sz="1600" b="0" i="0" u="none" strike="noStrike">
                        <a:solidFill>
                          <a:schemeClr val="tx1"/>
                        </a:solidFill>
                        <a:effectLst/>
                        <a:latin typeface="+mn-lt"/>
                      </a:endParaRPr>
                    </a:p>
                  </a:txBody>
                  <a:tcPr marL="9525" marR="9525" marT="9525" marB="0" anchor="ctr"/>
                </a:tc>
                <a:tc>
                  <a:txBody>
                    <a:bodyPr/>
                    <a:lstStyle/>
                    <a:p>
                      <a:pPr algn="ctr" rtl="0" fontAlgn="ctr"/>
                      <a:r>
                        <a:rPr lang="en-US" sz="1600" b="0" i="0" u="none" strike="noStrike" dirty="0">
                          <a:solidFill>
                            <a:schemeClr val="tx1"/>
                          </a:solidFill>
                          <a:effectLst/>
                          <a:latin typeface="+mn-lt"/>
                        </a:rPr>
                        <a:t>459</a:t>
                      </a:r>
                    </a:p>
                  </a:txBody>
                  <a:tcPr marL="9525" marR="9525" marT="9525" marB="0" anchor="ctr"/>
                </a:tc>
                <a:tc>
                  <a:txBody>
                    <a:bodyPr/>
                    <a:lstStyle/>
                    <a:p>
                      <a:pPr algn="ctr" fontAlgn="b"/>
                      <a:r>
                        <a:rPr lang="en-US" sz="1600" b="0" i="0" u="none" strike="noStrike">
                          <a:solidFill>
                            <a:srgbClr val="000000"/>
                          </a:solidFill>
                          <a:effectLst/>
                          <a:latin typeface="Arial" panose="020B0604020202020204" pitchFamily="34" charset="0"/>
                        </a:rPr>
                        <a:t>551</a:t>
                      </a:r>
                    </a:p>
                  </a:txBody>
                  <a:tcPr marL="9525" marR="9525" marT="9525" marB="0" anchor="ctr"/>
                </a:tc>
                <a:tc>
                  <a:txBody>
                    <a:bodyPr/>
                    <a:lstStyle/>
                    <a:p>
                      <a:pPr algn="ctr" fontAlgn="ctr"/>
                      <a:r>
                        <a:rPr lang="en-US" sz="1600" b="0" i="0" u="none" strike="noStrike">
                          <a:solidFill>
                            <a:srgbClr val="000000"/>
                          </a:solidFill>
                          <a:effectLst/>
                          <a:latin typeface="Arial" panose="020B0604020202020204" pitchFamily="34" charset="0"/>
                        </a:rPr>
                        <a:t>20.04%</a:t>
                      </a:r>
                    </a:p>
                  </a:txBody>
                  <a:tcPr marL="9525" marR="9525" marT="9525" marB="0" anchor="ctr"/>
                </a:tc>
                <a:extLst>
                  <a:ext uri="{0D108BD9-81ED-4DB2-BD59-A6C34878D82A}">
                    <a16:rowId xmlns:a16="http://schemas.microsoft.com/office/drawing/2014/main" val="1283640188"/>
                  </a:ext>
                </a:extLst>
              </a:tr>
              <a:tr h="304800">
                <a:tc>
                  <a:txBody>
                    <a:bodyPr/>
                    <a:lstStyle/>
                    <a:p>
                      <a:pPr algn="ctr" rtl="0" fontAlgn="ctr"/>
                      <a:r>
                        <a:rPr lang="en-US" sz="1600" u="none" strike="noStrike">
                          <a:solidFill>
                            <a:schemeClr val="tx1"/>
                          </a:solidFill>
                          <a:effectLst/>
                          <a:latin typeface="+mn-lt"/>
                        </a:rPr>
                        <a:t>Laotian</a:t>
                      </a:r>
                      <a:endParaRPr lang="en-US" sz="1600" b="0" i="0" u="none" strike="noStrike">
                        <a:solidFill>
                          <a:schemeClr val="tx1"/>
                        </a:solidFill>
                        <a:effectLst/>
                        <a:latin typeface="+mn-lt"/>
                      </a:endParaRPr>
                    </a:p>
                  </a:txBody>
                  <a:tcPr marL="9525" marR="9525" marT="9525" marB="0" anchor="ctr"/>
                </a:tc>
                <a:tc>
                  <a:txBody>
                    <a:bodyPr/>
                    <a:lstStyle/>
                    <a:p>
                      <a:pPr algn="ctr" rtl="0" fontAlgn="ctr"/>
                      <a:r>
                        <a:rPr lang="en-US" sz="1600" b="0" i="0" u="none" strike="noStrike" dirty="0">
                          <a:solidFill>
                            <a:schemeClr val="tx1"/>
                          </a:solidFill>
                          <a:effectLst/>
                          <a:latin typeface="+mn-lt"/>
                        </a:rPr>
                        <a:t>325</a:t>
                      </a:r>
                    </a:p>
                  </a:txBody>
                  <a:tcPr marL="9525" marR="9525" marT="9525" marB="0" anchor="ctr"/>
                </a:tc>
                <a:tc>
                  <a:txBody>
                    <a:bodyPr/>
                    <a:lstStyle/>
                    <a:p>
                      <a:pPr algn="ctr" fontAlgn="b"/>
                      <a:r>
                        <a:rPr lang="en-US" sz="1600" b="0" i="0" u="none" strike="noStrike">
                          <a:solidFill>
                            <a:srgbClr val="000000"/>
                          </a:solidFill>
                          <a:effectLst/>
                          <a:latin typeface="Arial" panose="020B0604020202020204" pitchFamily="34" charset="0"/>
                        </a:rPr>
                        <a:t>413</a:t>
                      </a:r>
                    </a:p>
                  </a:txBody>
                  <a:tcPr marL="9525" marR="9525" marT="9525" marB="0" anchor="ctr"/>
                </a:tc>
                <a:tc>
                  <a:txBody>
                    <a:bodyPr/>
                    <a:lstStyle/>
                    <a:p>
                      <a:pPr algn="ctr" fontAlgn="ctr"/>
                      <a:r>
                        <a:rPr lang="en-US" sz="1600" b="0" i="0" u="none" strike="noStrike">
                          <a:solidFill>
                            <a:srgbClr val="000000"/>
                          </a:solidFill>
                          <a:effectLst/>
                          <a:latin typeface="Arial" panose="020B0604020202020204" pitchFamily="34" charset="0"/>
                        </a:rPr>
                        <a:t>27.08%</a:t>
                      </a:r>
                    </a:p>
                  </a:txBody>
                  <a:tcPr marL="9525" marR="9525" marT="9525" marB="0" anchor="ctr"/>
                </a:tc>
                <a:extLst>
                  <a:ext uri="{0D108BD9-81ED-4DB2-BD59-A6C34878D82A}">
                    <a16:rowId xmlns:a16="http://schemas.microsoft.com/office/drawing/2014/main" val="247537141"/>
                  </a:ext>
                </a:extLst>
              </a:tr>
              <a:tr h="304800">
                <a:tc>
                  <a:txBody>
                    <a:bodyPr/>
                    <a:lstStyle/>
                    <a:p>
                      <a:pPr algn="ctr" rtl="0" fontAlgn="ctr"/>
                      <a:r>
                        <a:rPr lang="en-US" sz="1600" u="none" strike="noStrike">
                          <a:solidFill>
                            <a:schemeClr val="tx1"/>
                          </a:solidFill>
                          <a:effectLst/>
                          <a:latin typeface="+mn-lt"/>
                        </a:rPr>
                        <a:t>Prefer Not To Respond</a:t>
                      </a:r>
                      <a:endParaRPr lang="en-US" sz="1600" b="0" i="0" u="none" strike="noStrike">
                        <a:solidFill>
                          <a:schemeClr val="tx1"/>
                        </a:solidFill>
                        <a:effectLst/>
                        <a:latin typeface="+mn-lt"/>
                      </a:endParaRPr>
                    </a:p>
                  </a:txBody>
                  <a:tcPr marL="9525" marR="9525" marT="9525" marB="0" anchor="ctr"/>
                </a:tc>
                <a:tc>
                  <a:txBody>
                    <a:bodyPr/>
                    <a:lstStyle/>
                    <a:p>
                      <a:pPr algn="ctr" rtl="0" fontAlgn="ctr"/>
                      <a:r>
                        <a:rPr lang="en-US" sz="1600" b="0" i="0" u="none" strike="noStrike" dirty="0">
                          <a:solidFill>
                            <a:schemeClr val="tx1"/>
                          </a:solidFill>
                          <a:effectLst/>
                          <a:latin typeface="+mn-lt"/>
                        </a:rPr>
                        <a:t>27</a:t>
                      </a:r>
                    </a:p>
                  </a:txBody>
                  <a:tcPr marL="9525" marR="9525" marT="9525" marB="0" anchor="ctr"/>
                </a:tc>
                <a:tc>
                  <a:txBody>
                    <a:bodyPr/>
                    <a:lstStyle/>
                    <a:p>
                      <a:pPr algn="ctr" fontAlgn="b"/>
                      <a:r>
                        <a:rPr lang="en-US" sz="1600" b="0" i="0" u="none" strike="noStrike" dirty="0">
                          <a:solidFill>
                            <a:srgbClr val="000000"/>
                          </a:solidFill>
                          <a:effectLst/>
                          <a:latin typeface="Arial" panose="020B0604020202020204" pitchFamily="34" charset="0"/>
                        </a:rPr>
                        <a:t>23</a:t>
                      </a:r>
                    </a:p>
                  </a:txBody>
                  <a:tcPr marL="9525" marR="9525" marT="9525" marB="0" anchor="ctr"/>
                </a:tc>
                <a:tc>
                  <a:txBody>
                    <a:bodyPr/>
                    <a:lstStyle/>
                    <a:p>
                      <a:pPr algn="ctr" fontAlgn="ctr"/>
                      <a:r>
                        <a:rPr lang="en-US" sz="1600" b="0" i="0" u="none" strike="noStrike" dirty="0">
                          <a:solidFill>
                            <a:srgbClr val="000000"/>
                          </a:solidFill>
                          <a:effectLst/>
                          <a:latin typeface="Arial" panose="020B0604020202020204" pitchFamily="34" charset="0"/>
                        </a:rPr>
                        <a:t>-14.81%</a:t>
                      </a:r>
                    </a:p>
                  </a:txBody>
                  <a:tcPr marL="9525" marR="9525" marT="9525" marB="0" anchor="ctr"/>
                </a:tc>
                <a:extLst>
                  <a:ext uri="{0D108BD9-81ED-4DB2-BD59-A6C34878D82A}">
                    <a16:rowId xmlns:a16="http://schemas.microsoft.com/office/drawing/2014/main" val="3141060845"/>
                  </a:ext>
                </a:extLst>
              </a:tr>
            </a:tbl>
          </a:graphicData>
        </a:graphic>
      </p:graphicFrame>
      <p:sp>
        <p:nvSpPr>
          <p:cNvPr id="4" name="TextBox 3">
            <a:extLst>
              <a:ext uri="{FF2B5EF4-FFF2-40B4-BE49-F238E27FC236}">
                <a16:creationId xmlns:a16="http://schemas.microsoft.com/office/drawing/2014/main" id="{E395F36D-FFE8-DCEA-3AFC-8EC5A6888374}"/>
              </a:ext>
            </a:extLst>
          </p:cNvPr>
          <p:cNvSpPr txBox="1"/>
          <p:nvPr/>
        </p:nvSpPr>
        <p:spPr>
          <a:xfrm>
            <a:off x="2290354" y="5418710"/>
            <a:ext cx="8229600" cy="584775"/>
          </a:xfrm>
          <a:prstGeom prst="rect">
            <a:avLst/>
          </a:prstGeom>
          <a:noFill/>
        </p:spPr>
        <p:txBody>
          <a:bodyPr wrap="square" rtlCol="0">
            <a:spAutoFit/>
          </a:bodyPr>
          <a:lstStyle/>
          <a:p>
            <a:r>
              <a:rPr lang="en-US" sz="1600" i="1" dirty="0"/>
              <a:t>Note: Registered users can change their responses. For example, the decrease of “Prefer Not To Respond” reflects users who changed their responses</a:t>
            </a:r>
          </a:p>
        </p:txBody>
      </p:sp>
    </p:spTree>
    <p:custDataLst>
      <p:custData r:id="rId1"/>
      <p:custData r:id="rId2"/>
    </p:custDataLst>
    <p:extLst>
      <p:ext uri="{BB962C8B-B14F-4D97-AF65-F5344CB8AC3E}">
        <p14:creationId xmlns:p14="http://schemas.microsoft.com/office/powerpoint/2010/main" val="4716659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pPr algn="ctr"/>
            <a:r>
              <a:rPr lang="en-US" sz="2800" dirty="0"/>
              <a:t>Subscriber Reported Demographics</a:t>
            </a:r>
            <a:br>
              <a:rPr lang="en-US" sz="2800" dirty="0"/>
            </a:br>
            <a:r>
              <a:rPr lang="en-US" sz="2800" dirty="0"/>
              <a:t>Pacific Islander Ethnicity</a:t>
            </a:r>
          </a:p>
        </p:txBody>
      </p:sp>
      <p:graphicFrame>
        <p:nvGraphicFramePr>
          <p:cNvPr id="3" name="Table 2">
            <a:extLst>
              <a:ext uri="{FF2B5EF4-FFF2-40B4-BE49-F238E27FC236}">
                <a16:creationId xmlns:a16="http://schemas.microsoft.com/office/drawing/2014/main" id="{31FC32CE-75C3-422C-4F3A-EC5B383E7266}"/>
              </a:ext>
            </a:extLst>
          </p:cNvPr>
          <p:cNvGraphicFramePr>
            <a:graphicFrameLocks noGrp="1"/>
          </p:cNvGraphicFramePr>
          <p:nvPr>
            <p:extLst>
              <p:ext uri="{D42A27DB-BD31-4B8C-83A1-F6EECF244321}">
                <p14:modId xmlns:p14="http://schemas.microsoft.com/office/powerpoint/2010/main" val="1885801920"/>
              </p:ext>
            </p:extLst>
          </p:nvPr>
        </p:nvGraphicFramePr>
        <p:xfrm>
          <a:off x="1562100" y="1648296"/>
          <a:ext cx="9067800" cy="3899066"/>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82789813"/>
                    </a:ext>
                  </a:extLst>
                </a:gridCol>
                <a:gridCol w="2184400">
                  <a:extLst>
                    <a:ext uri="{9D8B030D-6E8A-4147-A177-3AD203B41FA5}">
                      <a16:colId xmlns:a16="http://schemas.microsoft.com/office/drawing/2014/main" val="4006976057"/>
                    </a:ext>
                  </a:extLst>
                </a:gridCol>
                <a:gridCol w="2184400">
                  <a:extLst>
                    <a:ext uri="{9D8B030D-6E8A-4147-A177-3AD203B41FA5}">
                      <a16:colId xmlns:a16="http://schemas.microsoft.com/office/drawing/2014/main" val="1308189210"/>
                    </a:ext>
                  </a:extLst>
                </a:gridCol>
                <a:gridCol w="2184400">
                  <a:extLst>
                    <a:ext uri="{9D8B030D-6E8A-4147-A177-3AD203B41FA5}">
                      <a16:colId xmlns:a16="http://schemas.microsoft.com/office/drawing/2014/main" val="1718800255"/>
                    </a:ext>
                  </a:extLst>
                </a:gridCol>
              </a:tblGrid>
              <a:tr h="1259698">
                <a:tc>
                  <a:txBody>
                    <a:bodyPr/>
                    <a:lstStyle/>
                    <a:p>
                      <a:pPr algn="ctr" rtl="0" fontAlgn="ctr"/>
                      <a:r>
                        <a:rPr lang="en-US" sz="1600" u="none" strike="noStrike">
                          <a:effectLst/>
                        </a:rPr>
                        <a:t>Pacific Islander Ethnicity</a:t>
                      </a:r>
                      <a:endParaRPr lang="en-US" sz="1600" b="1" i="0" u="none" strike="noStrike">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effectLst/>
                        </a:rPr>
                        <a:t>March 2025</a:t>
                      </a:r>
                      <a:endParaRPr lang="en-US" sz="1600" b="1" i="0" u="none" strike="noStrike" dirty="0">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effectLst/>
                        </a:rPr>
                        <a:t>June 2025</a:t>
                      </a:r>
                      <a:endParaRPr lang="en-US" sz="1600" b="1" i="0" u="none" strike="noStrike" dirty="0">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600" u="none" strike="noStrike">
                          <a:effectLst/>
                        </a:rPr>
                        <a:t>% Change</a:t>
                      </a:r>
                      <a:endParaRPr lang="en-US" sz="1600" b="1" i="0" u="none" strike="noStrike">
                        <a:solidFill>
                          <a:srgbClr val="FFFFFF"/>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579871801"/>
                  </a:ext>
                </a:extLst>
              </a:tr>
              <a:tr h="659842">
                <a:tc>
                  <a:txBody>
                    <a:bodyPr/>
                    <a:lstStyle/>
                    <a:p>
                      <a:pPr algn="ctr" rtl="0" fontAlgn="ctr"/>
                      <a:r>
                        <a:rPr lang="en-US" sz="1600" u="none" strike="noStrike">
                          <a:solidFill>
                            <a:schemeClr val="tx1"/>
                          </a:solidFill>
                          <a:effectLst/>
                        </a:rPr>
                        <a:t>Other Pacific Islander</a:t>
                      </a:r>
                      <a:endParaRPr lang="en-US" sz="1600" b="0" i="0" u="none" strike="noStrike">
                        <a:solidFill>
                          <a:schemeClr val="tx1"/>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solidFill>
                            <a:schemeClr val="tx1"/>
                          </a:solidFill>
                          <a:effectLst/>
                        </a:rPr>
                        <a:t>652</a:t>
                      </a:r>
                      <a:endParaRPr lang="en-US" sz="1600" b="0" i="0" u="none" strike="noStrike" dirty="0">
                        <a:solidFill>
                          <a:schemeClr val="tx1"/>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solidFill>
                            <a:schemeClr val="tx1"/>
                          </a:solidFill>
                          <a:effectLst/>
                        </a:rPr>
                        <a:t>718</a:t>
                      </a:r>
                      <a:endParaRPr lang="en-US" sz="1600" b="0" i="0" u="none" strike="noStrike" dirty="0">
                        <a:solidFill>
                          <a:schemeClr val="tx1"/>
                        </a:solidFill>
                        <a:effectLst/>
                        <a:latin typeface="Arial" panose="020B0604020202020204" pitchFamily="34" charset="0"/>
                      </a:endParaRPr>
                    </a:p>
                  </a:txBody>
                  <a:tcPr marL="9525" marR="9525" marT="9525" marB="0" anchor="ctr"/>
                </a:tc>
                <a:tc>
                  <a:txBody>
                    <a:bodyPr/>
                    <a:lstStyle/>
                    <a:p>
                      <a:pPr algn="ctr" fontAlgn="ctr"/>
                      <a:r>
                        <a:rPr lang="en-US" sz="1600" b="0" i="0" u="none" strike="noStrike">
                          <a:solidFill>
                            <a:srgbClr val="000000"/>
                          </a:solidFill>
                          <a:effectLst/>
                          <a:latin typeface="Arial" panose="020B0604020202020204" pitchFamily="34" charset="0"/>
                        </a:rPr>
                        <a:t>10.12%</a:t>
                      </a:r>
                    </a:p>
                  </a:txBody>
                  <a:tcPr marL="9525" marR="9525" marT="9525" marB="0" anchor="ctr"/>
                </a:tc>
                <a:extLst>
                  <a:ext uri="{0D108BD9-81ED-4DB2-BD59-A6C34878D82A}">
                    <a16:rowId xmlns:a16="http://schemas.microsoft.com/office/drawing/2014/main" val="3565680794"/>
                  </a:ext>
                </a:extLst>
              </a:tr>
              <a:tr h="659842">
                <a:tc>
                  <a:txBody>
                    <a:bodyPr/>
                    <a:lstStyle/>
                    <a:p>
                      <a:pPr algn="ctr" rtl="0" fontAlgn="ctr"/>
                      <a:r>
                        <a:rPr lang="en-US" sz="1600" u="none" strike="noStrike">
                          <a:solidFill>
                            <a:schemeClr val="tx1"/>
                          </a:solidFill>
                          <a:effectLst/>
                        </a:rPr>
                        <a:t>Native Hawaiian</a:t>
                      </a:r>
                      <a:endParaRPr lang="en-US" sz="1600" b="0" i="0" u="none" strike="noStrike">
                        <a:solidFill>
                          <a:schemeClr val="tx1"/>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solidFill>
                            <a:schemeClr val="tx1"/>
                          </a:solidFill>
                          <a:effectLst/>
                        </a:rPr>
                        <a:t>221</a:t>
                      </a:r>
                      <a:endParaRPr lang="en-US" sz="1600" b="0" i="0" u="none" strike="noStrike" dirty="0">
                        <a:solidFill>
                          <a:schemeClr val="tx1"/>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solidFill>
                            <a:schemeClr val="tx1"/>
                          </a:solidFill>
                          <a:effectLst/>
                        </a:rPr>
                        <a:t>235</a:t>
                      </a:r>
                      <a:endParaRPr lang="en-US" sz="1600" b="0" i="0" u="none" strike="noStrike" dirty="0">
                        <a:solidFill>
                          <a:schemeClr val="tx1"/>
                        </a:solidFill>
                        <a:effectLst/>
                        <a:latin typeface="Arial" panose="020B0604020202020204" pitchFamily="34" charset="0"/>
                      </a:endParaRPr>
                    </a:p>
                  </a:txBody>
                  <a:tcPr marL="9525" marR="9525" marT="9525" marB="0" anchor="ctr"/>
                </a:tc>
                <a:tc>
                  <a:txBody>
                    <a:bodyPr/>
                    <a:lstStyle/>
                    <a:p>
                      <a:pPr algn="ctr" fontAlgn="ctr"/>
                      <a:r>
                        <a:rPr lang="en-US" sz="1600" b="0" i="0" u="none" strike="noStrike">
                          <a:solidFill>
                            <a:srgbClr val="000000"/>
                          </a:solidFill>
                          <a:effectLst/>
                          <a:latin typeface="Arial" panose="020B0604020202020204" pitchFamily="34" charset="0"/>
                        </a:rPr>
                        <a:t>6.33%</a:t>
                      </a:r>
                    </a:p>
                  </a:txBody>
                  <a:tcPr marL="9525" marR="9525" marT="9525" marB="0" anchor="ctr"/>
                </a:tc>
                <a:extLst>
                  <a:ext uri="{0D108BD9-81ED-4DB2-BD59-A6C34878D82A}">
                    <a16:rowId xmlns:a16="http://schemas.microsoft.com/office/drawing/2014/main" val="1635371526"/>
                  </a:ext>
                </a:extLst>
              </a:tr>
              <a:tr h="659842">
                <a:tc>
                  <a:txBody>
                    <a:bodyPr/>
                    <a:lstStyle/>
                    <a:p>
                      <a:pPr algn="ctr" rtl="0" fontAlgn="ctr"/>
                      <a:r>
                        <a:rPr lang="en-US" sz="1600" u="none" strike="noStrike">
                          <a:solidFill>
                            <a:schemeClr val="tx1"/>
                          </a:solidFill>
                          <a:effectLst/>
                        </a:rPr>
                        <a:t>Samoan</a:t>
                      </a:r>
                      <a:endParaRPr lang="en-US" sz="1600" b="0" i="0" u="none" strike="noStrike">
                        <a:solidFill>
                          <a:schemeClr val="tx1"/>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solidFill>
                            <a:schemeClr val="tx1"/>
                          </a:solidFill>
                          <a:effectLst/>
                        </a:rPr>
                        <a:t>213</a:t>
                      </a:r>
                      <a:endParaRPr lang="en-US" sz="1600" b="0" i="0" u="none" strike="noStrike" dirty="0">
                        <a:solidFill>
                          <a:schemeClr val="tx1"/>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solidFill>
                            <a:schemeClr val="tx1"/>
                          </a:solidFill>
                          <a:effectLst/>
                        </a:rPr>
                        <a:t>234</a:t>
                      </a:r>
                      <a:endParaRPr lang="en-US" sz="1600" b="0" i="0" u="none" strike="noStrike" dirty="0">
                        <a:solidFill>
                          <a:schemeClr val="tx1"/>
                        </a:solidFill>
                        <a:effectLst/>
                        <a:latin typeface="Arial" panose="020B0604020202020204" pitchFamily="34" charset="0"/>
                      </a:endParaRPr>
                    </a:p>
                  </a:txBody>
                  <a:tcPr marL="9525" marR="9525" marT="9525" marB="0" anchor="ctr"/>
                </a:tc>
                <a:tc>
                  <a:txBody>
                    <a:bodyPr/>
                    <a:lstStyle/>
                    <a:p>
                      <a:pPr algn="ctr" fontAlgn="ctr"/>
                      <a:r>
                        <a:rPr lang="en-US" sz="1600" b="0" i="0" u="none" strike="noStrike">
                          <a:solidFill>
                            <a:srgbClr val="000000"/>
                          </a:solidFill>
                          <a:effectLst/>
                          <a:latin typeface="Arial" panose="020B0604020202020204" pitchFamily="34" charset="0"/>
                        </a:rPr>
                        <a:t>9.86%</a:t>
                      </a:r>
                    </a:p>
                  </a:txBody>
                  <a:tcPr marL="9525" marR="9525" marT="9525" marB="0" anchor="ctr"/>
                </a:tc>
                <a:extLst>
                  <a:ext uri="{0D108BD9-81ED-4DB2-BD59-A6C34878D82A}">
                    <a16:rowId xmlns:a16="http://schemas.microsoft.com/office/drawing/2014/main" val="1740711296"/>
                  </a:ext>
                </a:extLst>
              </a:tr>
              <a:tr h="659842">
                <a:tc>
                  <a:txBody>
                    <a:bodyPr/>
                    <a:lstStyle/>
                    <a:p>
                      <a:pPr algn="ctr" rtl="0" fontAlgn="ctr"/>
                      <a:r>
                        <a:rPr lang="en-US" sz="1600" u="none" strike="noStrike" dirty="0">
                          <a:solidFill>
                            <a:schemeClr val="tx1"/>
                          </a:solidFill>
                          <a:effectLst/>
                        </a:rPr>
                        <a:t>Guamanian</a:t>
                      </a:r>
                      <a:endParaRPr lang="en-US" sz="1600" b="0" i="0" u="none" strike="noStrike" dirty="0">
                        <a:solidFill>
                          <a:schemeClr val="tx1"/>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solidFill>
                            <a:schemeClr val="tx1"/>
                          </a:solidFill>
                          <a:effectLst/>
                        </a:rPr>
                        <a:t>129</a:t>
                      </a:r>
                      <a:endParaRPr lang="en-US" sz="1600" b="0" i="0" u="none" strike="noStrike" dirty="0">
                        <a:solidFill>
                          <a:schemeClr val="tx1"/>
                        </a:solidFill>
                        <a:effectLst/>
                        <a:latin typeface="Arial" panose="020B0604020202020204" pitchFamily="34" charset="0"/>
                      </a:endParaRPr>
                    </a:p>
                  </a:txBody>
                  <a:tcPr marL="9525" marR="9525" marT="9525" marB="0" anchor="ctr"/>
                </a:tc>
                <a:tc>
                  <a:txBody>
                    <a:bodyPr/>
                    <a:lstStyle/>
                    <a:p>
                      <a:pPr algn="ctr" rtl="0" fontAlgn="ctr"/>
                      <a:r>
                        <a:rPr lang="en-US" sz="1600" u="none" strike="noStrike" dirty="0">
                          <a:solidFill>
                            <a:schemeClr val="tx1"/>
                          </a:solidFill>
                          <a:effectLst/>
                        </a:rPr>
                        <a:t>137</a:t>
                      </a:r>
                      <a:endParaRPr lang="en-US" sz="1600" b="0" i="0" u="none" strike="noStrike" dirty="0">
                        <a:solidFill>
                          <a:schemeClr val="tx1"/>
                        </a:solidFill>
                        <a:effectLst/>
                        <a:latin typeface="Arial" panose="020B0604020202020204" pitchFamily="34" charset="0"/>
                      </a:endParaRPr>
                    </a:p>
                  </a:txBody>
                  <a:tcPr marL="9525" marR="9525" marT="9525" marB="0" anchor="ctr"/>
                </a:tc>
                <a:tc>
                  <a:txBody>
                    <a:bodyPr/>
                    <a:lstStyle/>
                    <a:p>
                      <a:pPr algn="ctr" fontAlgn="ctr"/>
                      <a:r>
                        <a:rPr lang="en-US" sz="1600" b="0" i="0" u="none" strike="noStrike" dirty="0">
                          <a:solidFill>
                            <a:srgbClr val="000000"/>
                          </a:solidFill>
                          <a:effectLst/>
                          <a:latin typeface="Arial" panose="020B0604020202020204" pitchFamily="34" charset="0"/>
                        </a:rPr>
                        <a:t>6.20%</a:t>
                      </a:r>
                    </a:p>
                  </a:txBody>
                  <a:tcPr marL="9525" marR="9525" marT="9525" marB="0" anchor="ctr"/>
                </a:tc>
                <a:extLst>
                  <a:ext uri="{0D108BD9-81ED-4DB2-BD59-A6C34878D82A}">
                    <a16:rowId xmlns:a16="http://schemas.microsoft.com/office/drawing/2014/main" val="2425310039"/>
                  </a:ext>
                </a:extLst>
              </a:tr>
            </a:tbl>
          </a:graphicData>
        </a:graphic>
      </p:graphicFrame>
    </p:spTree>
    <p:custDataLst>
      <p:custData r:id="rId1"/>
      <p:custData r:id="rId2"/>
    </p:custDataLst>
    <p:extLst>
      <p:ext uri="{BB962C8B-B14F-4D97-AF65-F5344CB8AC3E}">
        <p14:creationId xmlns:p14="http://schemas.microsoft.com/office/powerpoint/2010/main" val="21053996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352760"/>
            <a:ext cx="11277600" cy="1138773"/>
          </a:xfrm>
        </p:spPr>
        <p:txBody>
          <a:bodyPr wrap="square" anchor="ctr">
            <a:normAutofit/>
          </a:bodyPr>
          <a:lstStyle/>
          <a:p>
            <a:pPr algn="ctr"/>
            <a:r>
              <a:rPr lang="en-US" sz="2800" dirty="0">
                <a:latin typeface="Arial" panose="020B0604020202020204" pitchFamily="34" charset="0"/>
              </a:rPr>
              <a:t>Response &amp; Approval Rates – All Form Types</a:t>
            </a:r>
            <a:br>
              <a:rPr lang="en-US" sz="2800" dirty="0">
                <a:latin typeface="Arial" panose="020B0604020202020204" pitchFamily="34" charset="0"/>
              </a:rPr>
            </a:br>
            <a:r>
              <a:rPr lang="en-US" sz="2800" b="0" i="0" kern="1200" dirty="0">
                <a:latin typeface="Arial" panose="020B0604020202020204" pitchFamily="34" charset="0"/>
                <a:ea typeface="+mj-ea"/>
                <a:cs typeface="+mj-cs"/>
              </a:rPr>
              <a:t>December 2024 through May 2025</a:t>
            </a:r>
            <a:endParaRPr lang="en-US" sz="2800" dirty="0">
              <a:latin typeface="Arial" panose="020B0604020202020204" pitchFamily="34" charset="0"/>
            </a:endParaRPr>
          </a:p>
        </p:txBody>
      </p:sp>
      <p:sp>
        <p:nvSpPr>
          <p:cNvPr id="5" name="TextBox 4">
            <a:extLst>
              <a:ext uri="{FF2B5EF4-FFF2-40B4-BE49-F238E27FC236}">
                <a16:creationId xmlns:a16="http://schemas.microsoft.com/office/drawing/2014/main" id="{CF7A818A-BBCE-E27E-73F9-33A9C44484C8}"/>
              </a:ext>
            </a:extLst>
          </p:cNvPr>
          <p:cNvSpPr txBox="1"/>
          <p:nvPr/>
        </p:nvSpPr>
        <p:spPr>
          <a:xfrm>
            <a:off x="4312603" y="4777270"/>
            <a:ext cx="3566794" cy="954107"/>
          </a:xfrm>
          <a:prstGeom prst="rect">
            <a:avLst/>
          </a:prstGeom>
          <a:noFill/>
        </p:spPr>
        <p:txBody>
          <a:bodyPr wrap="square" rtlCol="0">
            <a:spAutoFit/>
          </a:bodyPr>
          <a:lstStyle/>
          <a:p>
            <a:pPr>
              <a:spcBef>
                <a:spcPts val="600"/>
              </a:spcBef>
              <a:spcAft>
                <a:spcPts val="600"/>
              </a:spcAft>
            </a:pPr>
            <a:r>
              <a:rPr lang="en-US" sz="1200" b="1" dirty="0"/>
              <a:t>Responded / Total = % Responded</a:t>
            </a:r>
          </a:p>
          <a:p>
            <a:pPr>
              <a:spcBef>
                <a:spcPts val="600"/>
              </a:spcBef>
              <a:spcAft>
                <a:spcPts val="600"/>
              </a:spcAft>
            </a:pPr>
            <a:r>
              <a:rPr lang="en-US" sz="1200" b="1" dirty="0"/>
              <a:t>Approved / Responded = % Approved</a:t>
            </a:r>
          </a:p>
          <a:p>
            <a:pPr>
              <a:spcBef>
                <a:spcPts val="600"/>
              </a:spcBef>
              <a:spcAft>
                <a:spcPts val="600"/>
              </a:spcAft>
            </a:pPr>
            <a:r>
              <a:rPr lang="en-US" sz="1200" b="1" dirty="0"/>
              <a:t>Approved / Total - % Qualified or Renewed </a:t>
            </a:r>
          </a:p>
        </p:txBody>
      </p:sp>
      <p:graphicFrame>
        <p:nvGraphicFramePr>
          <p:cNvPr id="3" name="Table 2">
            <a:extLst>
              <a:ext uri="{FF2B5EF4-FFF2-40B4-BE49-F238E27FC236}">
                <a16:creationId xmlns:a16="http://schemas.microsoft.com/office/drawing/2014/main" id="{8A24BBAB-5841-C6E9-DAB8-CA3A6923951E}"/>
              </a:ext>
            </a:extLst>
          </p:cNvPr>
          <p:cNvGraphicFramePr>
            <a:graphicFrameLocks noGrp="1"/>
          </p:cNvGraphicFramePr>
          <p:nvPr>
            <p:extLst>
              <p:ext uri="{D42A27DB-BD31-4B8C-83A1-F6EECF244321}">
                <p14:modId xmlns:p14="http://schemas.microsoft.com/office/powerpoint/2010/main" val="1789670153"/>
              </p:ext>
            </p:extLst>
          </p:nvPr>
        </p:nvGraphicFramePr>
        <p:xfrm>
          <a:off x="880918" y="1491533"/>
          <a:ext cx="10134600" cy="2981325"/>
        </p:xfrm>
        <a:graphic>
          <a:graphicData uri="http://schemas.openxmlformats.org/drawingml/2006/table">
            <a:tbl>
              <a:tblPr/>
              <a:tblGrid>
                <a:gridCol w="1447800">
                  <a:extLst>
                    <a:ext uri="{9D8B030D-6E8A-4147-A177-3AD203B41FA5}">
                      <a16:colId xmlns:a16="http://schemas.microsoft.com/office/drawing/2014/main" val="1607033708"/>
                    </a:ext>
                  </a:extLst>
                </a:gridCol>
                <a:gridCol w="1447800">
                  <a:extLst>
                    <a:ext uri="{9D8B030D-6E8A-4147-A177-3AD203B41FA5}">
                      <a16:colId xmlns:a16="http://schemas.microsoft.com/office/drawing/2014/main" val="228017747"/>
                    </a:ext>
                  </a:extLst>
                </a:gridCol>
                <a:gridCol w="1447800">
                  <a:extLst>
                    <a:ext uri="{9D8B030D-6E8A-4147-A177-3AD203B41FA5}">
                      <a16:colId xmlns:a16="http://schemas.microsoft.com/office/drawing/2014/main" val="3097834249"/>
                    </a:ext>
                  </a:extLst>
                </a:gridCol>
                <a:gridCol w="1447800">
                  <a:extLst>
                    <a:ext uri="{9D8B030D-6E8A-4147-A177-3AD203B41FA5}">
                      <a16:colId xmlns:a16="http://schemas.microsoft.com/office/drawing/2014/main" val="1369501884"/>
                    </a:ext>
                  </a:extLst>
                </a:gridCol>
                <a:gridCol w="1447800">
                  <a:extLst>
                    <a:ext uri="{9D8B030D-6E8A-4147-A177-3AD203B41FA5}">
                      <a16:colId xmlns:a16="http://schemas.microsoft.com/office/drawing/2014/main" val="1323641216"/>
                    </a:ext>
                  </a:extLst>
                </a:gridCol>
                <a:gridCol w="1447800">
                  <a:extLst>
                    <a:ext uri="{9D8B030D-6E8A-4147-A177-3AD203B41FA5}">
                      <a16:colId xmlns:a16="http://schemas.microsoft.com/office/drawing/2014/main" val="2509757422"/>
                    </a:ext>
                  </a:extLst>
                </a:gridCol>
                <a:gridCol w="1447800">
                  <a:extLst>
                    <a:ext uri="{9D8B030D-6E8A-4147-A177-3AD203B41FA5}">
                      <a16:colId xmlns:a16="http://schemas.microsoft.com/office/drawing/2014/main" val="3453113571"/>
                    </a:ext>
                  </a:extLst>
                </a:gridCol>
              </a:tblGrid>
              <a:tr h="847725">
                <a:tc>
                  <a:txBody>
                    <a:bodyPr/>
                    <a:lstStyle/>
                    <a:p>
                      <a:pPr algn="ctr" rtl="0" fontAlgn="ctr"/>
                      <a:r>
                        <a:rPr lang="en-US" sz="1600" b="1" i="0" u="none" strike="noStrike">
                          <a:solidFill>
                            <a:srgbClr val="FFFFFF"/>
                          </a:solidFill>
                          <a:effectLst/>
                          <a:latin typeface="Arial" panose="020B0604020202020204" pitchFamily="34" charset="0"/>
                        </a:rPr>
                        <a:t>Month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7FC9"/>
                    </a:solidFill>
                  </a:tcPr>
                </a:tc>
                <a:tc>
                  <a:txBody>
                    <a:bodyPr/>
                    <a:lstStyle/>
                    <a:p>
                      <a:pPr algn="ctr" rtl="0" fontAlgn="ctr"/>
                      <a:r>
                        <a:rPr lang="en-US" sz="1600" b="1" i="0" u="none" strike="noStrike">
                          <a:solidFill>
                            <a:srgbClr val="FFFFFF"/>
                          </a:solidFill>
                          <a:effectLst/>
                          <a:latin typeface="Arial" panose="020B0604020202020204" pitchFamily="34" charset="0"/>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7FC9"/>
                    </a:solidFill>
                  </a:tcPr>
                </a:tc>
                <a:tc>
                  <a:txBody>
                    <a:bodyPr/>
                    <a:lstStyle/>
                    <a:p>
                      <a:pPr algn="ctr" rtl="0" fontAlgn="ctr"/>
                      <a:r>
                        <a:rPr lang="en-US" sz="1600" b="1" i="0" u="none" strike="noStrike">
                          <a:solidFill>
                            <a:srgbClr val="FFFFFF"/>
                          </a:solidFill>
                          <a:effectLst/>
                          <a:latin typeface="Arial" panose="020B0604020202020204" pitchFamily="34" charset="0"/>
                        </a:rPr>
                        <a:t>Responded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7FC9"/>
                    </a:solidFill>
                  </a:tcPr>
                </a:tc>
                <a:tc>
                  <a:txBody>
                    <a:bodyPr/>
                    <a:lstStyle/>
                    <a:p>
                      <a:pPr algn="ctr" rtl="0" fontAlgn="ctr"/>
                      <a:r>
                        <a:rPr lang="en-US" sz="1600" b="1" i="0" u="none" strike="noStrike">
                          <a:solidFill>
                            <a:srgbClr val="FFFFFF"/>
                          </a:solidFill>
                          <a:effectLst/>
                          <a:latin typeface="Arial" panose="020B0604020202020204" pitchFamily="34" charset="0"/>
                        </a:rPr>
                        <a:t>% Responded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7FC9"/>
                    </a:solidFill>
                  </a:tcPr>
                </a:tc>
                <a:tc>
                  <a:txBody>
                    <a:bodyPr/>
                    <a:lstStyle/>
                    <a:p>
                      <a:pPr algn="ctr" rtl="0" fontAlgn="ctr"/>
                      <a:r>
                        <a:rPr lang="en-US" sz="1600" b="1" i="0" u="none" strike="noStrike">
                          <a:solidFill>
                            <a:srgbClr val="FFFFFF"/>
                          </a:solidFill>
                          <a:effectLst/>
                          <a:latin typeface="Arial" panose="020B0604020202020204" pitchFamily="34" charset="0"/>
                        </a:rPr>
                        <a:t>Approved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7FC9"/>
                    </a:solidFill>
                  </a:tcPr>
                </a:tc>
                <a:tc>
                  <a:txBody>
                    <a:bodyPr/>
                    <a:lstStyle/>
                    <a:p>
                      <a:pPr algn="ctr" rtl="0" fontAlgn="ctr"/>
                      <a:r>
                        <a:rPr lang="en-US" sz="1600" b="1" i="0" u="none" strike="noStrike">
                          <a:solidFill>
                            <a:srgbClr val="FFFFFF"/>
                          </a:solidFill>
                          <a:effectLst/>
                          <a:latin typeface="Arial" panose="020B0604020202020204" pitchFamily="34" charset="0"/>
                        </a:rPr>
                        <a:t>% Approved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7FC9"/>
                    </a:solidFill>
                  </a:tcPr>
                </a:tc>
                <a:tc>
                  <a:txBody>
                    <a:bodyPr/>
                    <a:lstStyle/>
                    <a:p>
                      <a:pPr algn="ctr" rtl="0" fontAlgn="ctr"/>
                      <a:r>
                        <a:rPr lang="en-US" sz="1600" b="1" i="0" u="none" strike="noStrike">
                          <a:solidFill>
                            <a:srgbClr val="FFFFFF"/>
                          </a:solidFill>
                          <a:effectLst/>
                          <a:latin typeface="Arial" panose="020B0604020202020204" pitchFamily="34" charset="0"/>
                        </a:rPr>
                        <a:t>% Qualified or Renewed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7FC9"/>
                    </a:solidFill>
                  </a:tcPr>
                </a:tc>
                <a:extLst>
                  <a:ext uri="{0D108BD9-81ED-4DB2-BD59-A6C34878D82A}">
                    <a16:rowId xmlns:a16="http://schemas.microsoft.com/office/drawing/2014/main" val="1928848132"/>
                  </a:ext>
                </a:extLst>
              </a:tr>
              <a:tr h="304800">
                <a:tc>
                  <a:txBody>
                    <a:bodyPr/>
                    <a:lstStyle/>
                    <a:p>
                      <a:pPr algn="ctr" fontAlgn="b"/>
                      <a:r>
                        <a:rPr lang="en-US" sz="1600" b="0" i="0" u="none" strike="noStrike" dirty="0">
                          <a:solidFill>
                            <a:srgbClr val="000000"/>
                          </a:solidFill>
                          <a:effectLst/>
                          <a:latin typeface="Arial" panose="020B0604020202020204" pitchFamily="34" charset="0"/>
                        </a:rPr>
                        <a:t>DEC 2024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380,782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335,730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88.2%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263,680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78.5%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69.2%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41903347"/>
                  </a:ext>
                </a:extLst>
              </a:tr>
              <a:tr h="304800">
                <a:tc>
                  <a:txBody>
                    <a:bodyPr/>
                    <a:lstStyle/>
                    <a:p>
                      <a:pPr algn="ctr" fontAlgn="b"/>
                      <a:r>
                        <a:rPr lang="en-US" sz="1600" b="0" i="0" u="none" strike="noStrike" dirty="0">
                          <a:solidFill>
                            <a:srgbClr val="000000"/>
                          </a:solidFill>
                          <a:effectLst/>
                          <a:latin typeface="Arial" panose="020B0604020202020204" pitchFamily="34" charset="0"/>
                        </a:rPr>
                        <a:t>JAN 2025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372,205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330,612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88.8%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262,523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79.4%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70.5%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79358002"/>
                  </a:ext>
                </a:extLst>
              </a:tr>
              <a:tr h="304800">
                <a:tc>
                  <a:txBody>
                    <a:bodyPr/>
                    <a:lstStyle/>
                    <a:p>
                      <a:pPr algn="ctr" fontAlgn="b"/>
                      <a:r>
                        <a:rPr lang="en-US" sz="1600" b="0" i="0" u="none" strike="noStrike" dirty="0">
                          <a:solidFill>
                            <a:srgbClr val="000000"/>
                          </a:solidFill>
                          <a:effectLst/>
                          <a:latin typeface="Arial" panose="020B0604020202020204" pitchFamily="34" charset="0"/>
                        </a:rPr>
                        <a:t>FEB 2025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271,259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242,515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89.4%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190,724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78.6%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70.3%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7535206"/>
                  </a:ext>
                </a:extLst>
              </a:tr>
              <a:tr h="304800">
                <a:tc>
                  <a:txBody>
                    <a:bodyPr/>
                    <a:lstStyle/>
                    <a:p>
                      <a:pPr algn="ctr" fontAlgn="b"/>
                      <a:r>
                        <a:rPr lang="en-US" sz="1600" b="0" i="0" u="none" strike="noStrike" dirty="0">
                          <a:solidFill>
                            <a:srgbClr val="000000"/>
                          </a:solidFill>
                          <a:effectLst/>
                          <a:latin typeface="Arial" panose="020B0604020202020204" pitchFamily="34" charset="0"/>
                        </a:rPr>
                        <a:t>MAR 2025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306,530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274,978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89.7%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225,959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82.2%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73.7%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93925119"/>
                  </a:ext>
                </a:extLst>
              </a:tr>
              <a:tr h="304800">
                <a:tc>
                  <a:txBody>
                    <a:bodyPr/>
                    <a:lstStyle/>
                    <a:p>
                      <a:pPr algn="ctr" fontAlgn="b"/>
                      <a:r>
                        <a:rPr lang="en-US" sz="1600" b="0" i="0" u="none" strike="noStrike" dirty="0">
                          <a:solidFill>
                            <a:srgbClr val="000000"/>
                          </a:solidFill>
                          <a:effectLst/>
                          <a:latin typeface="Arial" panose="020B0604020202020204" pitchFamily="34" charset="0"/>
                        </a:rPr>
                        <a:t>APR 2025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332,494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303,276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91.2%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247,649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81.7%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74.5%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33694036"/>
                  </a:ext>
                </a:extLst>
              </a:tr>
              <a:tr h="304800">
                <a:tc>
                  <a:txBody>
                    <a:bodyPr/>
                    <a:lstStyle/>
                    <a:p>
                      <a:pPr algn="ctr" fontAlgn="b"/>
                      <a:r>
                        <a:rPr lang="en-US" sz="1600" b="0" i="0" u="none" strike="noStrike" dirty="0">
                          <a:solidFill>
                            <a:srgbClr val="000000"/>
                          </a:solidFill>
                          <a:effectLst/>
                          <a:latin typeface="Arial" panose="020B0604020202020204" pitchFamily="34" charset="0"/>
                        </a:rPr>
                        <a:t>MAY 2025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374,736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333,765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89.1%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262,271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78.6%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rial" panose="020B0604020202020204" pitchFamily="34" charset="0"/>
                        </a:rPr>
                        <a:t>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75887960"/>
                  </a:ext>
                </a:extLst>
              </a:tr>
              <a:tr h="304800">
                <a:tc>
                  <a:txBody>
                    <a:bodyPr/>
                    <a:lstStyle/>
                    <a:p>
                      <a:pPr algn="ctr" fontAlgn="b"/>
                      <a:r>
                        <a:rPr lang="en-US" sz="1600" b="1" i="0" u="none" strike="noStrike" dirty="0">
                          <a:solidFill>
                            <a:srgbClr val="000000"/>
                          </a:solidFill>
                          <a:effectLst/>
                          <a:latin typeface="Arial" panose="020B0604020202020204" pitchFamily="34" charset="0"/>
                        </a:rPr>
                        <a:t>Totals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a:solidFill>
                            <a:srgbClr val="000000"/>
                          </a:solidFill>
                          <a:effectLst/>
                          <a:latin typeface="Arial" panose="020B0604020202020204" pitchFamily="34" charset="0"/>
                        </a:rPr>
                        <a:t>2,038,006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a:solidFill>
                            <a:srgbClr val="000000"/>
                          </a:solidFill>
                          <a:effectLst/>
                          <a:latin typeface="Arial" panose="020B0604020202020204" pitchFamily="34" charset="0"/>
                        </a:rPr>
                        <a:t>1,820,876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a:solidFill>
                            <a:srgbClr val="000000"/>
                          </a:solidFill>
                          <a:effectLst/>
                          <a:latin typeface="Arial" panose="020B0604020202020204" pitchFamily="34" charset="0"/>
                        </a:rPr>
                        <a:t>89.3%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a:solidFill>
                            <a:srgbClr val="000000"/>
                          </a:solidFill>
                          <a:effectLst/>
                          <a:latin typeface="Arial" panose="020B0604020202020204" pitchFamily="34" charset="0"/>
                        </a:rPr>
                        <a:t>1,452,806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a:solidFill>
                            <a:srgbClr val="000000"/>
                          </a:solidFill>
                          <a:effectLst/>
                          <a:latin typeface="Arial" panose="020B0604020202020204" pitchFamily="34" charset="0"/>
                        </a:rPr>
                        <a:t>79.8%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a:solidFill>
                            <a:srgbClr val="000000"/>
                          </a:solidFill>
                          <a:effectLst/>
                          <a:latin typeface="Arial" panose="020B0604020202020204" pitchFamily="34" charset="0"/>
                        </a:rPr>
                        <a:t>71.3%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6375259"/>
                  </a:ext>
                </a:extLst>
              </a:tr>
            </a:tbl>
          </a:graphicData>
        </a:graphic>
      </p:graphicFrame>
    </p:spTree>
    <p:custDataLst>
      <p:custData r:id="rId1"/>
      <p:custData r:id="rId2"/>
    </p:custDataLst>
    <p:extLst>
      <p:ext uri="{BB962C8B-B14F-4D97-AF65-F5344CB8AC3E}">
        <p14:creationId xmlns:p14="http://schemas.microsoft.com/office/powerpoint/2010/main" val="3553107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05047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608897" y="909854"/>
            <a:ext cx="10441576" cy="369332"/>
          </a:xfrm>
          <a:prstGeom prst="rect">
            <a:avLst/>
          </a:prstGeom>
          <a:noFill/>
        </p:spPr>
        <p:txBody>
          <a:bodyPr wrap="square" rtlCol="0">
            <a:spAutoFit/>
          </a:bodyPr>
          <a:lstStyle/>
          <a:p>
            <a:pPr algn="ctr"/>
            <a:r>
              <a:rPr lang="en-US" b="1" dirty="0">
                <a:solidFill>
                  <a:schemeClr val="tx1">
                    <a:lumMod val="50000"/>
                  </a:schemeClr>
                </a:solidFill>
              </a:rPr>
              <a:t>Collecting Benefit Qualifying Person (BQP) Demographics During Enrollment</a:t>
            </a:r>
            <a:endParaRPr lang="en-US" sz="1800" b="1" dirty="0">
              <a:solidFill>
                <a:schemeClr val="tx1">
                  <a:lumMod val="50000"/>
                </a:schemeClr>
              </a:solidFill>
            </a:endParaRPr>
          </a:p>
        </p:txBody>
      </p:sp>
      <p:pic>
        <p:nvPicPr>
          <p:cNvPr id="8" name="Picture 7">
            <a:extLst>
              <a:ext uri="{FF2B5EF4-FFF2-40B4-BE49-F238E27FC236}">
                <a16:creationId xmlns:a16="http://schemas.microsoft.com/office/drawing/2014/main" id="{D56D4139-11AC-B1D0-AC62-1A8FF937E6F4}"/>
              </a:ext>
            </a:extLst>
          </p:cNvPr>
          <p:cNvPicPr>
            <a:picLocks noChangeAspect="1"/>
          </p:cNvPicPr>
          <p:nvPr/>
        </p:nvPicPr>
        <p:blipFill>
          <a:blip r:embed="rId4"/>
          <a:stretch>
            <a:fillRect/>
          </a:stretch>
        </p:blipFill>
        <p:spPr>
          <a:xfrm>
            <a:off x="4914702" y="1866486"/>
            <a:ext cx="6858000" cy="4240696"/>
          </a:xfrm>
          <a:prstGeom prst="rect">
            <a:avLst/>
          </a:prstGeom>
        </p:spPr>
      </p:pic>
      <p:sp>
        <p:nvSpPr>
          <p:cNvPr id="10" name="TextBox 9">
            <a:extLst>
              <a:ext uri="{FF2B5EF4-FFF2-40B4-BE49-F238E27FC236}">
                <a16:creationId xmlns:a16="http://schemas.microsoft.com/office/drawing/2014/main" id="{02C13B52-20FB-0081-64BA-BEF57E2EC416}"/>
              </a:ext>
            </a:extLst>
          </p:cNvPr>
          <p:cNvSpPr txBox="1"/>
          <p:nvPr/>
        </p:nvSpPr>
        <p:spPr>
          <a:xfrm>
            <a:off x="534304" y="2675356"/>
            <a:ext cx="3905720" cy="206210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lumMod val="50000"/>
                  </a:prstClr>
                </a:solidFill>
                <a:effectLst/>
                <a:uLnTx/>
                <a:uFillTx/>
                <a:latin typeface="Arial" panose="020B0604020202020204"/>
                <a:ea typeface="Aptos" panose="020B0004020202020204" pitchFamily="34" charset="0"/>
                <a:cs typeface="Aptos" panose="020B0004020202020204" pitchFamily="34" charset="0"/>
              </a:rPr>
              <a:t>On March 20, the Program began requiring the submission of names, dates of birth, and last four digits of Social Security Numbers for BQPs, when applicants seek to qualify based on the eligibility of a child or other dependent who is a member of the applicants’ households</a:t>
            </a:r>
          </a:p>
        </p:txBody>
      </p:sp>
    </p:spTree>
    <p:custDataLst>
      <p:custData r:id="rId1"/>
      <p:custData r:id="rId2"/>
    </p:custDataLst>
    <p:extLst>
      <p:ext uri="{BB962C8B-B14F-4D97-AF65-F5344CB8AC3E}">
        <p14:creationId xmlns:p14="http://schemas.microsoft.com/office/powerpoint/2010/main" val="310919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pPr algn="ctr"/>
            <a:r>
              <a:rPr lang="en-US" sz="2800" dirty="0">
                <a:latin typeface="Arial" panose="020B0604020202020204" pitchFamily="34" charset="0"/>
              </a:rPr>
              <a:t>Enrollment Application Volume by Received Channel</a:t>
            </a:r>
            <a:br>
              <a:rPr lang="en-US" sz="2800" dirty="0">
                <a:latin typeface="Arial" panose="020B0604020202020204" pitchFamily="34" charset="0"/>
              </a:rPr>
            </a:br>
            <a:r>
              <a:rPr lang="en-US" sz="2800" b="0" i="0" kern="1200" dirty="0">
                <a:latin typeface="Arial" panose="020B0604020202020204" pitchFamily="34" charset="0"/>
                <a:ea typeface="+mj-ea"/>
                <a:cs typeface="+mj-cs"/>
              </a:rPr>
              <a:t>December 2024 through May 2025</a:t>
            </a:r>
            <a:endParaRPr lang="en-US" sz="2800" dirty="0">
              <a:latin typeface="Arial" panose="020B0604020202020204" pitchFamily="34" charset="0"/>
            </a:endParaRPr>
          </a:p>
        </p:txBody>
      </p:sp>
      <p:graphicFrame>
        <p:nvGraphicFramePr>
          <p:cNvPr id="3" name="Chart 2">
            <a:extLst>
              <a:ext uri="{FF2B5EF4-FFF2-40B4-BE49-F238E27FC236}">
                <a16:creationId xmlns:a16="http://schemas.microsoft.com/office/drawing/2014/main" id="{EA5D6D7D-7229-E37F-0D83-174576359CC1}"/>
              </a:ext>
            </a:extLst>
          </p:cNvPr>
          <p:cNvGraphicFramePr>
            <a:graphicFrameLocks/>
          </p:cNvGraphicFramePr>
          <p:nvPr>
            <p:extLst>
              <p:ext uri="{D42A27DB-BD31-4B8C-83A1-F6EECF244321}">
                <p14:modId xmlns:p14="http://schemas.microsoft.com/office/powerpoint/2010/main" val="387766437"/>
              </p:ext>
            </p:extLst>
          </p:nvPr>
        </p:nvGraphicFramePr>
        <p:xfrm>
          <a:off x="1960775" y="1648295"/>
          <a:ext cx="8408710" cy="4507408"/>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27820091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pPr algn="ctr"/>
            <a:r>
              <a:rPr lang="en-US" sz="2800" dirty="0">
                <a:latin typeface="Arial" panose="020B0604020202020204" pitchFamily="34" charset="0"/>
              </a:rPr>
              <a:t>Renewal Forms Submitted by Received Channel </a:t>
            </a:r>
          </a:p>
          <a:p>
            <a:pPr algn="ctr"/>
            <a:r>
              <a:rPr lang="en-US" sz="2800" b="0" i="0" kern="1200" dirty="0">
                <a:latin typeface="Arial" panose="020B0604020202020204" pitchFamily="34" charset="0"/>
                <a:ea typeface="+mj-ea"/>
                <a:cs typeface="+mj-cs"/>
              </a:rPr>
              <a:t>December 2024 through May 2025</a:t>
            </a:r>
            <a:endParaRPr lang="en-US" sz="2800" dirty="0">
              <a:latin typeface="Arial" panose="020B0604020202020204" pitchFamily="34" charset="0"/>
            </a:endParaRPr>
          </a:p>
        </p:txBody>
      </p:sp>
      <p:sp>
        <p:nvSpPr>
          <p:cNvPr id="6" name="Rectangle 5">
            <a:extLst>
              <a:ext uri="{FF2B5EF4-FFF2-40B4-BE49-F238E27FC236}">
                <a16:creationId xmlns:a16="http://schemas.microsoft.com/office/drawing/2014/main" id="{B1FB4E99-BDC5-85F0-F6A0-1CC1BE2AF76D}"/>
              </a:ext>
            </a:extLst>
          </p:cNvPr>
          <p:cNvSpPr/>
          <p:nvPr/>
        </p:nvSpPr>
        <p:spPr>
          <a:xfrm>
            <a:off x="4612532" y="6200961"/>
            <a:ext cx="2740768" cy="2474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 Renewal forms received</a:t>
            </a:r>
          </a:p>
        </p:txBody>
      </p:sp>
      <p:graphicFrame>
        <p:nvGraphicFramePr>
          <p:cNvPr id="3" name="Chart 2">
            <a:extLst>
              <a:ext uri="{FF2B5EF4-FFF2-40B4-BE49-F238E27FC236}">
                <a16:creationId xmlns:a16="http://schemas.microsoft.com/office/drawing/2014/main" id="{C929B529-EE9A-F9C4-7545-5322A21005EE}"/>
              </a:ext>
            </a:extLst>
          </p:cNvPr>
          <p:cNvGraphicFramePr>
            <a:graphicFrameLocks/>
          </p:cNvGraphicFramePr>
          <p:nvPr>
            <p:extLst>
              <p:ext uri="{D42A27DB-BD31-4B8C-83A1-F6EECF244321}">
                <p14:modId xmlns:p14="http://schemas.microsoft.com/office/powerpoint/2010/main" val="1834161322"/>
              </p:ext>
            </p:extLst>
          </p:nvPr>
        </p:nvGraphicFramePr>
        <p:xfrm>
          <a:off x="1706251" y="1542387"/>
          <a:ext cx="8908329" cy="4357687"/>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3437004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444889"/>
            <a:ext cx="11277600" cy="615553"/>
          </a:xfrm>
        </p:spPr>
        <p:txBody>
          <a:bodyPr wrap="square" anchor="ctr">
            <a:noAutofit/>
          </a:bodyPr>
          <a:lstStyle/>
          <a:p>
            <a:pPr algn="ctr"/>
            <a:r>
              <a:rPr lang="en-US" sz="2800" dirty="0">
                <a:latin typeface="Arial" panose="020B0604020202020204" pitchFamily="34" charset="0"/>
              </a:rPr>
              <a:t>Enrollment Eligibility Methods – Program Versus Income</a:t>
            </a:r>
          </a:p>
        </p:txBody>
      </p:sp>
      <p:graphicFrame>
        <p:nvGraphicFramePr>
          <p:cNvPr id="4" name="Chart 3">
            <a:extLst>
              <a:ext uri="{FF2B5EF4-FFF2-40B4-BE49-F238E27FC236}">
                <a16:creationId xmlns:a16="http://schemas.microsoft.com/office/drawing/2014/main" id="{B0D95ABD-42F3-43F9-1314-1CB56702697B}"/>
              </a:ext>
            </a:extLst>
          </p:cNvPr>
          <p:cNvGraphicFramePr>
            <a:graphicFrameLocks/>
          </p:cNvGraphicFramePr>
          <p:nvPr>
            <p:extLst>
              <p:ext uri="{D42A27DB-BD31-4B8C-83A1-F6EECF244321}">
                <p14:modId xmlns:p14="http://schemas.microsoft.com/office/powerpoint/2010/main" val="2514137766"/>
              </p:ext>
            </p:extLst>
          </p:nvPr>
        </p:nvGraphicFramePr>
        <p:xfrm>
          <a:off x="1583703" y="928687"/>
          <a:ext cx="9002597" cy="5340138"/>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24709952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444889"/>
            <a:ext cx="11277600" cy="615553"/>
          </a:xfrm>
        </p:spPr>
        <p:txBody>
          <a:bodyPr wrap="square" anchor="ctr">
            <a:noAutofit/>
          </a:bodyPr>
          <a:lstStyle/>
          <a:p>
            <a:pPr algn="ctr"/>
            <a:r>
              <a:rPr lang="en-US" sz="2800" dirty="0">
                <a:latin typeface="Arial" panose="020B0604020202020204" pitchFamily="34" charset="0"/>
              </a:rPr>
              <a:t>Enrollment Eligibility Methods – By Qualifying Program</a:t>
            </a:r>
          </a:p>
        </p:txBody>
      </p:sp>
      <p:sp>
        <p:nvSpPr>
          <p:cNvPr id="6" name="Title 1">
            <a:extLst>
              <a:ext uri="{FF2B5EF4-FFF2-40B4-BE49-F238E27FC236}">
                <a16:creationId xmlns:a16="http://schemas.microsoft.com/office/drawing/2014/main" id="{86A1E18E-80F6-74B2-5F0F-820A3992CABB}"/>
              </a:ext>
            </a:extLst>
          </p:cNvPr>
          <p:cNvSpPr txBox="1">
            <a:spLocks/>
          </p:cNvSpPr>
          <p:nvPr/>
        </p:nvSpPr>
        <p:spPr>
          <a:xfrm>
            <a:off x="531779" y="1625460"/>
            <a:ext cx="2775625" cy="1915408"/>
          </a:xfrm>
          <a:prstGeom prst="rect">
            <a:avLst/>
          </a:prstGeom>
        </p:spPr>
        <p:txBody>
          <a:bodyPr vert="horz" wrap="square" lIns="0" tIns="45720" rIns="0" bIns="45720" rtlCol="0" anchor="ctr" anchorCtr="0">
            <a:noAutofit/>
          </a:bodyPr>
          <a:lstStyle>
            <a:lvl1pPr algn="l" defTabSz="914400" rtl="0" eaLnBrk="1" latinLnBrk="0" hangingPunct="1">
              <a:lnSpc>
                <a:spcPct val="85000"/>
              </a:lnSpc>
              <a:spcBef>
                <a:spcPct val="0"/>
              </a:spcBef>
              <a:buNone/>
              <a:defRPr sz="4000" b="0" i="0" kern="1200">
                <a:solidFill>
                  <a:schemeClr val="bg2"/>
                </a:solidFill>
                <a:latin typeface="+mj-lt"/>
                <a:ea typeface="+mj-ea"/>
                <a:cs typeface="+mj-cs"/>
              </a:defRPr>
            </a:lvl1pPr>
          </a:lstStyle>
          <a:p>
            <a:pPr>
              <a:lnSpc>
                <a:spcPct val="100000"/>
              </a:lnSpc>
              <a:spcBef>
                <a:spcPts val="0"/>
              </a:spcBef>
              <a:defRPr/>
            </a:pPr>
            <a:r>
              <a:rPr lang="en-US" sz="1600" b="1" dirty="0">
                <a:solidFill>
                  <a:schemeClr val="tx1"/>
                </a:solidFill>
                <a:latin typeface="Arial" panose="020B0604020202020204" pitchFamily="34" charset="0"/>
                <a:cs typeface="Arial" panose="020B0604020202020204" pitchFamily="34" charset="0"/>
              </a:rPr>
              <a:t>98.4% of subscribers qualified based on CalFresh or Medi-Cal participation</a:t>
            </a:r>
          </a:p>
        </p:txBody>
      </p:sp>
      <p:graphicFrame>
        <p:nvGraphicFramePr>
          <p:cNvPr id="4" name="Chart 3">
            <a:extLst>
              <a:ext uri="{FF2B5EF4-FFF2-40B4-BE49-F238E27FC236}">
                <a16:creationId xmlns:a16="http://schemas.microsoft.com/office/drawing/2014/main" id="{66FA4941-4A7F-561A-D15B-FECEC45F572A}"/>
              </a:ext>
            </a:extLst>
          </p:cNvPr>
          <p:cNvGraphicFramePr>
            <a:graphicFrameLocks/>
          </p:cNvGraphicFramePr>
          <p:nvPr>
            <p:extLst>
              <p:ext uri="{D42A27DB-BD31-4B8C-83A1-F6EECF244321}">
                <p14:modId xmlns:p14="http://schemas.microsoft.com/office/powerpoint/2010/main" val="2553338743"/>
              </p:ext>
            </p:extLst>
          </p:nvPr>
        </p:nvGraphicFramePr>
        <p:xfrm>
          <a:off x="3044858" y="1307305"/>
          <a:ext cx="8502977" cy="5105805"/>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8812055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920405" y="407166"/>
            <a:ext cx="10496531" cy="587308"/>
          </a:xfrm>
        </p:spPr>
        <p:txBody>
          <a:bodyPr>
            <a:noAutofit/>
          </a:bodyPr>
          <a:lstStyle/>
          <a:p>
            <a:pPr algn="ctr"/>
            <a:r>
              <a:rPr lang="en-US" sz="2800" dirty="0"/>
              <a:t>Top 5 Denial Reasons – Enrollment Applications</a:t>
            </a:r>
          </a:p>
          <a:p>
            <a:pPr algn="ctr"/>
            <a:r>
              <a:rPr lang="en-US" sz="2800" b="0" i="0" kern="1200" dirty="0">
                <a:latin typeface="Arial" panose="020B0604020202020204" pitchFamily="34" charset="0"/>
                <a:ea typeface="+mj-ea"/>
                <a:cs typeface="+mj-cs"/>
              </a:rPr>
              <a:t>December 2024 through May 2025</a:t>
            </a:r>
            <a:endParaRPr lang="en-US" sz="2800" dirty="0"/>
          </a:p>
        </p:txBody>
      </p:sp>
      <p:graphicFrame>
        <p:nvGraphicFramePr>
          <p:cNvPr id="4" name="Table 3">
            <a:extLst>
              <a:ext uri="{FF2B5EF4-FFF2-40B4-BE49-F238E27FC236}">
                <a16:creationId xmlns:a16="http://schemas.microsoft.com/office/drawing/2014/main" id="{09CBFC0C-F633-3FAA-0CCF-B3020D79749D}"/>
              </a:ext>
            </a:extLst>
          </p:cNvPr>
          <p:cNvGraphicFramePr>
            <a:graphicFrameLocks noGrp="1"/>
          </p:cNvGraphicFramePr>
          <p:nvPr>
            <p:extLst>
              <p:ext uri="{D42A27DB-BD31-4B8C-83A1-F6EECF244321}">
                <p14:modId xmlns:p14="http://schemas.microsoft.com/office/powerpoint/2010/main" val="474493182"/>
              </p:ext>
            </p:extLst>
          </p:nvPr>
        </p:nvGraphicFramePr>
        <p:xfrm>
          <a:off x="5816338" y="1694582"/>
          <a:ext cx="6218644" cy="4194927"/>
        </p:xfrm>
        <a:graphic>
          <a:graphicData uri="http://schemas.openxmlformats.org/drawingml/2006/table">
            <a:tbl>
              <a:tblPr>
                <a:tableStyleId>{5C22544A-7EE6-4342-B048-85BDC9FD1C3A}</a:tableStyleId>
              </a:tblPr>
              <a:tblGrid>
                <a:gridCol w="1234911">
                  <a:extLst>
                    <a:ext uri="{9D8B030D-6E8A-4147-A177-3AD203B41FA5}">
                      <a16:colId xmlns:a16="http://schemas.microsoft.com/office/drawing/2014/main" val="4162404158"/>
                    </a:ext>
                  </a:extLst>
                </a:gridCol>
                <a:gridCol w="1696607">
                  <a:extLst>
                    <a:ext uri="{9D8B030D-6E8A-4147-A177-3AD203B41FA5}">
                      <a16:colId xmlns:a16="http://schemas.microsoft.com/office/drawing/2014/main" val="1854812781"/>
                    </a:ext>
                  </a:extLst>
                </a:gridCol>
                <a:gridCol w="3287126">
                  <a:extLst>
                    <a:ext uri="{9D8B030D-6E8A-4147-A177-3AD203B41FA5}">
                      <a16:colId xmlns:a16="http://schemas.microsoft.com/office/drawing/2014/main" val="1791153099"/>
                    </a:ext>
                  </a:extLst>
                </a:gridCol>
              </a:tblGrid>
              <a:tr h="437564">
                <a:tc>
                  <a:txBody>
                    <a:bodyPr/>
                    <a:lstStyle/>
                    <a:p>
                      <a:pPr algn="ctr" rtl="0" fontAlgn="b"/>
                      <a:r>
                        <a:rPr lang="en-US" sz="1400" b="1" u="none" strike="noStrike" dirty="0">
                          <a:effectLst/>
                        </a:rPr>
                        <a:t>Denial Code</a:t>
                      </a:r>
                      <a:endParaRPr lang="en-US" sz="1400" b="1" i="0" u="none" strike="noStrike" dirty="0">
                        <a:solidFill>
                          <a:srgbClr val="130B1E"/>
                        </a:solidFill>
                        <a:effectLst/>
                        <a:latin typeface="Arial" panose="020B0604020202020204" pitchFamily="34" charset="0"/>
                      </a:endParaRPr>
                    </a:p>
                  </a:txBody>
                  <a:tcPr marL="9525" marR="9525" marT="9525" marB="0" anchor="b"/>
                </a:tc>
                <a:tc>
                  <a:txBody>
                    <a:bodyPr/>
                    <a:lstStyle/>
                    <a:p>
                      <a:pPr algn="ctr" rtl="0" fontAlgn="b"/>
                      <a:r>
                        <a:rPr lang="en-US" sz="1400" b="1" u="none" strike="noStrike" dirty="0">
                          <a:effectLst/>
                        </a:rPr>
                        <a:t>Type</a:t>
                      </a:r>
                      <a:endParaRPr lang="en-US" sz="1400" b="1" i="0" u="none" strike="noStrike" dirty="0">
                        <a:solidFill>
                          <a:srgbClr val="130B1E"/>
                        </a:solidFill>
                        <a:effectLst/>
                        <a:latin typeface="Arial" panose="020B0604020202020204" pitchFamily="34" charset="0"/>
                      </a:endParaRPr>
                    </a:p>
                  </a:txBody>
                  <a:tcPr marL="9525" marR="9525" marT="9525" marB="0" anchor="b"/>
                </a:tc>
                <a:tc>
                  <a:txBody>
                    <a:bodyPr/>
                    <a:lstStyle/>
                    <a:p>
                      <a:pPr algn="ctr" rtl="0" fontAlgn="b"/>
                      <a:r>
                        <a:rPr lang="en-US" sz="1400" b="1" u="none" strike="noStrike" dirty="0">
                          <a:effectLst/>
                        </a:rPr>
                        <a:t>Description</a:t>
                      </a:r>
                      <a:endParaRPr lang="en-US" sz="1400" b="1" i="0" u="none" strike="noStrike" dirty="0">
                        <a:solidFill>
                          <a:srgbClr val="130B1E"/>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191527342"/>
                  </a:ext>
                </a:extLst>
              </a:tr>
              <a:tr h="652155">
                <a:tc>
                  <a:txBody>
                    <a:bodyPr/>
                    <a:lstStyle/>
                    <a:p>
                      <a:pPr algn="ctr" rtl="0" fontAlgn="ctr"/>
                      <a:r>
                        <a:rPr lang="en-US" sz="1400" b="1" u="none" strike="noStrike">
                          <a:effectLst/>
                        </a:rPr>
                        <a:t>8-9</a:t>
                      </a:r>
                      <a:endParaRPr lang="en-US" sz="1400" b="1" i="0" u="none" strike="noStrike">
                        <a:solidFill>
                          <a:srgbClr val="130B1E"/>
                        </a:solidFill>
                        <a:effectLst/>
                        <a:latin typeface="Arial" panose="020B0604020202020204" pitchFamily="34" charset="0"/>
                      </a:endParaRPr>
                    </a:p>
                  </a:txBody>
                  <a:tcPr marL="9525" marR="9525" marT="9525" marB="0" anchor="ctr"/>
                </a:tc>
                <a:tc>
                  <a:txBody>
                    <a:bodyPr/>
                    <a:lstStyle/>
                    <a:p>
                      <a:pPr algn="ctr" rtl="0" fontAlgn="ctr"/>
                      <a:r>
                        <a:rPr lang="en-US" sz="1400" b="1" u="none" strike="noStrike" dirty="0">
                          <a:effectLst/>
                        </a:rPr>
                        <a:t>Hard Denial</a:t>
                      </a:r>
                      <a:endParaRPr lang="en-US" sz="1400" b="1" i="0" u="none" strike="noStrike" dirty="0">
                        <a:solidFill>
                          <a:srgbClr val="130B1E"/>
                        </a:solidFill>
                        <a:effectLst/>
                        <a:latin typeface="Arial" panose="020B0604020202020204" pitchFamily="34" charset="0"/>
                      </a:endParaRPr>
                    </a:p>
                  </a:txBody>
                  <a:tcPr marL="9525" marR="9525" marT="9525" marB="0" anchor="ctr"/>
                </a:tc>
                <a:tc>
                  <a:txBody>
                    <a:bodyPr/>
                    <a:lstStyle/>
                    <a:p>
                      <a:pPr algn="l" rtl="0" fontAlgn="ctr"/>
                      <a:r>
                        <a:rPr lang="en-US" sz="1400" b="1" u="none" strike="noStrike" dirty="0">
                          <a:effectLst/>
                        </a:rPr>
                        <a:t>Second chance application form not returned by the due date</a:t>
                      </a:r>
                      <a:endParaRPr lang="en-US" sz="1400" b="1" i="0" u="none" strike="noStrike" dirty="0">
                        <a:solidFill>
                          <a:srgbClr val="130B1E"/>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883196188"/>
                  </a:ext>
                </a:extLst>
              </a:tr>
              <a:tr h="758723">
                <a:tc>
                  <a:txBody>
                    <a:bodyPr/>
                    <a:lstStyle/>
                    <a:p>
                      <a:pPr algn="ctr" rtl="0" fontAlgn="ctr"/>
                      <a:r>
                        <a:rPr lang="en-US" sz="1400" b="1" u="none" strike="noStrike" dirty="0">
                          <a:effectLst/>
                        </a:rPr>
                        <a:t>6-22</a:t>
                      </a:r>
                      <a:endParaRPr lang="en-US" sz="1400" b="1" i="0" u="none" strike="noStrike" dirty="0">
                        <a:solidFill>
                          <a:srgbClr val="130B1E"/>
                        </a:solidFill>
                        <a:effectLst/>
                        <a:latin typeface="Arial" panose="020B0604020202020204" pitchFamily="34" charset="0"/>
                      </a:endParaRPr>
                    </a:p>
                  </a:txBody>
                  <a:tcPr marL="9525" marR="9525" marT="9525" marB="0" anchor="ctr"/>
                </a:tc>
                <a:tc>
                  <a:txBody>
                    <a:bodyPr/>
                    <a:lstStyle/>
                    <a:p>
                      <a:pPr algn="ctr" rtl="0" fontAlgn="ctr"/>
                      <a:r>
                        <a:rPr lang="en-US" sz="1400" b="1" u="none" strike="noStrike">
                          <a:effectLst/>
                        </a:rPr>
                        <a:t>Correctible Denial</a:t>
                      </a:r>
                      <a:endParaRPr lang="en-US" sz="1400" b="1" i="0" u="none" strike="noStrike">
                        <a:solidFill>
                          <a:srgbClr val="130B1E"/>
                        </a:solidFill>
                        <a:effectLst/>
                        <a:latin typeface="Arial" panose="020B0604020202020204" pitchFamily="34" charset="0"/>
                      </a:endParaRPr>
                    </a:p>
                  </a:txBody>
                  <a:tcPr marL="9525" marR="9525" marT="9525" marB="0" anchor="ctr"/>
                </a:tc>
                <a:tc>
                  <a:txBody>
                    <a:bodyPr/>
                    <a:lstStyle/>
                    <a:p>
                      <a:pPr algn="l" rtl="0" fontAlgn="ctr"/>
                      <a:r>
                        <a:rPr lang="en-US" sz="1400" b="1" u="none" strike="noStrike" dirty="0">
                          <a:effectLst/>
                        </a:rPr>
                        <a:t>Documentation submitted does not meet eligibility guidelines</a:t>
                      </a:r>
                      <a:endParaRPr lang="en-US" sz="1400" b="1" i="0" u="none" strike="noStrike" dirty="0">
                        <a:solidFill>
                          <a:srgbClr val="130B1E"/>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321723088"/>
                  </a:ext>
                </a:extLst>
              </a:tr>
              <a:tr h="723034">
                <a:tc>
                  <a:txBody>
                    <a:bodyPr/>
                    <a:lstStyle/>
                    <a:p>
                      <a:pPr algn="ctr" rtl="0" fontAlgn="ctr"/>
                      <a:r>
                        <a:rPr lang="en-US" sz="1400" b="1" u="none" strike="noStrike">
                          <a:effectLst/>
                        </a:rPr>
                        <a:t>5-12</a:t>
                      </a:r>
                      <a:endParaRPr lang="en-US" sz="1400" b="1" i="0" u="none" strike="noStrike">
                        <a:solidFill>
                          <a:srgbClr val="130B1E"/>
                        </a:solidFill>
                        <a:effectLst/>
                        <a:latin typeface="Arial" panose="020B0604020202020204" pitchFamily="34" charset="0"/>
                      </a:endParaRPr>
                    </a:p>
                  </a:txBody>
                  <a:tcPr marL="9525" marR="9525" marT="9525" marB="0" anchor="ctr"/>
                </a:tc>
                <a:tc>
                  <a:txBody>
                    <a:bodyPr/>
                    <a:lstStyle/>
                    <a:p>
                      <a:pPr algn="ctr" rtl="0" fontAlgn="ctr"/>
                      <a:r>
                        <a:rPr lang="en-US" sz="1400" b="1" u="none" strike="noStrike" dirty="0">
                          <a:effectLst/>
                        </a:rPr>
                        <a:t>Hard Denial</a:t>
                      </a:r>
                      <a:endParaRPr lang="en-US" sz="1400" b="1" i="0" u="none" strike="noStrike" dirty="0">
                        <a:solidFill>
                          <a:srgbClr val="130B1E"/>
                        </a:solidFill>
                        <a:effectLst/>
                        <a:latin typeface="Arial" panose="020B0604020202020204" pitchFamily="34" charset="0"/>
                      </a:endParaRPr>
                    </a:p>
                  </a:txBody>
                  <a:tcPr marL="9525" marR="9525" marT="9525" marB="0" anchor="ctr"/>
                </a:tc>
                <a:tc>
                  <a:txBody>
                    <a:bodyPr/>
                    <a:lstStyle/>
                    <a:p>
                      <a:pPr algn="l" rtl="0" fontAlgn="ctr"/>
                      <a:r>
                        <a:rPr lang="en-US" sz="1400" b="1" u="none" strike="noStrike" dirty="0">
                          <a:effectLst/>
                        </a:rPr>
                        <a:t>Active Phone Number &amp; Service Start Date not received within 30 days of status code 53</a:t>
                      </a:r>
                      <a:endParaRPr lang="en-US" sz="1400" b="1" i="0" u="none" strike="noStrike" dirty="0">
                        <a:solidFill>
                          <a:srgbClr val="130B1E"/>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561342786"/>
                  </a:ext>
                </a:extLst>
              </a:tr>
              <a:tr h="768338">
                <a:tc>
                  <a:txBody>
                    <a:bodyPr/>
                    <a:lstStyle/>
                    <a:p>
                      <a:pPr algn="ctr" rtl="0" fontAlgn="ctr"/>
                      <a:r>
                        <a:rPr lang="en-US" sz="1400" b="1" u="none" strike="noStrike" dirty="0">
                          <a:effectLst/>
                        </a:rPr>
                        <a:t>6-25</a:t>
                      </a:r>
                      <a:endParaRPr lang="en-US" sz="1400" b="1" i="0" u="none" strike="noStrike" dirty="0">
                        <a:solidFill>
                          <a:srgbClr val="130B1E"/>
                        </a:solidFill>
                        <a:effectLst/>
                        <a:latin typeface="Arial" panose="020B0604020202020204" pitchFamily="34" charset="0"/>
                      </a:endParaRPr>
                    </a:p>
                  </a:txBody>
                  <a:tcPr marL="9525" marR="9525" marT="9525" marB="0" anchor="ctr"/>
                </a:tc>
                <a:tc>
                  <a:txBody>
                    <a:bodyPr/>
                    <a:lstStyle/>
                    <a:p>
                      <a:pPr algn="ctr" rtl="0" fontAlgn="ctr"/>
                      <a:r>
                        <a:rPr lang="en-US" sz="1400" b="1" u="none" strike="noStrike" dirty="0">
                          <a:effectLst/>
                        </a:rPr>
                        <a:t>Correctible Denial</a:t>
                      </a:r>
                      <a:endParaRPr lang="en-US" sz="1400" b="1" i="0" u="none" strike="noStrike" dirty="0">
                        <a:solidFill>
                          <a:srgbClr val="130B1E"/>
                        </a:solidFill>
                        <a:effectLst/>
                        <a:latin typeface="Arial" panose="020B0604020202020204" pitchFamily="34" charset="0"/>
                      </a:endParaRPr>
                    </a:p>
                  </a:txBody>
                  <a:tcPr marL="9525" marR="9525" marT="9525" marB="0" anchor="ctr"/>
                </a:tc>
                <a:tc>
                  <a:txBody>
                    <a:bodyPr/>
                    <a:lstStyle/>
                    <a:p>
                      <a:pPr algn="l" rtl="0" fontAlgn="ctr"/>
                      <a:r>
                        <a:rPr lang="en-US" sz="1400" b="1" u="none" strike="noStrike" dirty="0">
                          <a:effectLst/>
                        </a:rPr>
                        <a:t>Unable to read the submitted eligibility documentation</a:t>
                      </a:r>
                      <a:endParaRPr lang="en-US" sz="1400" b="1" i="0" u="none" strike="noStrike" dirty="0">
                        <a:solidFill>
                          <a:srgbClr val="130B1E"/>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518871464"/>
                  </a:ext>
                </a:extLst>
              </a:tr>
              <a:tr h="855113">
                <a:tc>
                  <a:txBody>
                    <a:bodyPr/>
                    <a:lstStyle/>
                    <a:p>
                      <a:pPr algn="ctr" rtl="0" fontAlgn="ctr"/>
                      <a:r>
                        <a:rPr lang="en-US" sz="1400" b="1" u="none" strike="noStrike" dirty="0">
                          <a:effectLst/>
                        </a:rPr>
                        <a:t>8-10</a:t>
                      </a:r>
                      <a:endParaRPr lang="en-US" sz="1400" b="1" i="0" u="none" strike="noStrike" dirty="0">
                        <a:solidFill>
                          <a:srgbClr val="130B1E"/>
                        </a:solidFill>
                        <a:effectLst/>
                        <a:latin typeface="Arial" panose="020B0604020202020204" pitchFamily="34" charset="0"/>
                      </a:endParaRPr>
                    </a:p>
                  </a:txBody>
                  <a:tcPr marL="9525" marR="9525" marT="9525" marB="0" anchor="ctr"/>
                </a:tc>
                <a:tc>
                  <a:txBody>
                    <a:bodyPr/>
                    <a:lstStyle/>
                    <a:p>
                      <a:pPr algn="ctr" rtl="0" fontAlgn="ctr"/>
                      <a:r>
                        <a:rPr lang="en-US" sz="1400" b="1" i="0" u="none" strike="noStrike" dirty="0">
                          <a:solidFill>
                            <a:srgbClr val="130B1E"/>
                          </a:solidFill>
                          <a:effectLst/>
                          <a:latin typeface="Arial" panose="020B0604020202020204" pitchFamily="34" charset="0"/>
                        </a:rPr>
                        <a:t>Hard Denial</a:t>
                      </a:r>
                    </a:p>
                  </a:txBody>
                  <a:tcPr marL="9525" marR="9525" marT="9525" marB="0" anchor="ctr"/>
                </a:tc>
                <a:tc>
                  <a:txBody>
                    <a:bodyPr/>
                    <a:lstStyle/>
                    <a:p>
                      <a:pPr algn="l" rtl="0" fontAlgn="ctr"/>
                      <a:r>
                        <a:rPr lang="en-US" sz="1400" b="1" u="none" strike="noStrike" dirty="0">
                          <a:effectLst/>
                        </a:rPr>
                        <a:t>Your form was returned as non-deliverable (a letter will not be generated for this reason).</a:t>
                      </a:r>
                      <a:endParaRPr lang="en-US" sz="1400" b="1" i="0" u="none" strike="noStrike" dirty="0">
                        <a:solidFill>
                          <a:srgbClr val="130B1E"/>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14899350"/>
                  </a:ext>
                </a:extLst>
              </a:tr>
            </a:tbl>
          </a:graphicData>
        </a:graphic>
      </p:graphicFrame>
      <p:graphicFrame>
        <p:nvGraphicFramePr>
          <p:cNvPr id="5" name="Chart 4">
            <a:extLst>
              <a:ext uri="{FF2B5EF4-FFF2-40B4-BE49-F238E27FC236}">
                <a16:creationId xmlns:a16="http://schemas.microsoft.com/office/drawing/2014/main" id="{6A745CA7-F981-2637-129F-5D8A4227B414}"/>
              </a:ext>
            </a:extLst>
          </p:cNvPr>
          <p:cNvGraphicFramePr>
            <a:graphicFrameLocks/>
          </p:cNvGraphicFramePr>
          <p:nvPr>
            <p:extLst>
              <p:ext uri="{D42A27DB-BD31-4B8C-83A1-F6EECF244321}">
                <p14:modId xmlns:p14="http://schemas.microsoft.com/office/powerpoint/2010/main" val="2237365423"/>
              </p:ext>
            </p:extLst>
          </p:nvPr>
        </p:nvGraphicFramePr>
        <p:xfrm>
          <a:off x="920405" y="1329179"/>
          <a:ext cx="4572000" cy="4656842"/>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9831441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920405" y="407166"/>
            <a:ext cx="10496531" cy="587308"/>
          </a:xfrm>
        </p:spPr>
        <p:txBody>
          <a:bodyPr>
            <a:noAutofit/>
          </a:bodyPr>
          <a:lstStyle/>
          <a:p>
            <a:pPr algn="ctr"/>
            <a:r>
              <a:rPr lang="en-US" sz="3200" dirty="0"/>
              <a:t>Top 5 Denial Reasons – Renewal Forms</a:t>
            </a:r>
          </a:p>
          <a:p>
            <a:pPr algn="ctr"/>
            <a:r>
              <a:rPr lang="en-US" sz="3200" b="0" i="0" kern="1200" dirty="0">
                <a:latin typeface="Arial" panose="020B0604020202020204" pitchFamily="34" charset="0"/>
                <a:ea typeface="+mj-ea"/>
                <a:cs typeface="+mj-cs"/>
              </a:rPr>
              <a:t>December 2024 through May 2025</a:t>
            </a:r>
            <a:endParaRPr lang="en-US" sz="3200" dirty="0"/>
          </a:p>
        </p:txBody>
      </p:sp>
      <p:graphicFrame>
        <p:nvGraphicFramePr>
          <p:cNvPr id="4" name="Table 3">
            <a:extLst>
              <a:ext uri="{FF2B5EF4-FFF2-40B4-BE49-F238E27FC236}">
                <a16:creationId xmlns:a16="http://schemas.microsoft.com/office/drawing/2014/main" id="{042FBC5E-59AE-DF7F-F243-B30466292342}"/>
              </a:ext>
            </a:extLst>
          </p:cNvPr>
          <p:cNvGraphicFramePr>
            <a:graphicFrameLocks noGrp="1"/>
          </p:cNvGraphicFramePr>
          <p:nvPr>
            <p:extLst>
              <p:ext uri="{D42A27DB-BD31-4B8C-83A1-F6EECF244321}">
                <p14:modId xmlns:p14="http://schemas.microsoft.com/office/powerpoint/2010/main" val="3417887988"/>
              </p:ext>
            </p:extLst>
          </p:nvPr>
        </p:nvGraphicFramePr>
        <p:xfrm>
          <a:off x="6096000" y="1808717"/>
          <a:ext cx="5606472" cy="4573230"/>
        </p:xfrm>
        <a:graphic>
          <a:graphicData uri="http://schemas.openxmlformats.org/drawingml/2006/table">
            <a:tbl>
              <a:tblPr>
                <a:tableStyleId>{5C22544A-7EE6-4342-B048-85BDC9FD1C3A}</a:tableStyleId>
              </a:tblPr>
              <a:tblGrid>
                <a:gridCol w="1560945">
                  <a:extLst>
                    <a:ext uri="{9D8B030D-6E8A-4147-A177-3AD203B41FA5}">
                      <a16:colId xmlns:a16="http://schemas.microsoft.com/office/drawing/2014/main" val="1281931435"/>
                    </a:ext>
                  </a:extLst>
                </a:gridCol>
                <a:gridCol w="1773382">
                  <a:extLst>
                    <a:ext uri="{9D8B030D-6E8A-4147-A177-3AD203B41FA5}">
                      <a16:colId xmlns:a16="http://schemas.microsoft.com/office/drawing/2014/main" val="614854516"/>
                    </a:ext>
                  </a:extLst>
                </a:gridCol>
                <a:gridCol w="2272145">
                  <a:extLst>
                    <a:ext uri="{9D8B030D-6E8A-4147-A177-3AD203B41FA5}">
                      <a16:colId xmlns:a16="http://schemas.microsoft.com/office/drawing/2014/main" val="139726217"/>
                    </a:ext>
                  </a:extLst>
                </a:gridCol>
              </a:tblGrid>
              <a:tr h="229155">
                <a:tc>
                  <a:txBody>
                    <a:bodyPr/>
                    <a:lstStyle/>
                    <a:p>
                      <a:pPr algn="ctr" rtl="0" fontAlgn="b"/>
                      <a:r>
                        <a:rPr lang="en-US" sz="1400" b="1" u="none" strike="noStrike" dirty="0">
                          <a:effectLst/>
                        </a:rPr>
                        <a:t>Denial Code</a:t>
                      </a:r>
                      <a:endParaRPr lang="en-US" sz="1400" b="1"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400" b="1" u="none" strike="noStrike" dirty="0">
                          <a:effectLst/>
                        </a:rPr>
                        <a:t>Type</a:t>
                      </a:r>
                      <a:endParaRPr lang="en-US" sz="1400" b="1"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400" b="1" u="none" strike="noStrike" dirty="0">
                          <a:effectLst/>
                        </a:rPr>
                        <a:t>Description</a:t>
                      </a:r>
                      <a:endParaRPr lang="en-US" sz="1400" b="1"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789922661"/>
                  </a:ext>
                </a:extLst>
              </a:tr>
              <a:tr h="639759">
                <a:tc>
                  <a:txBody>
                    <a:bodyPr/>
                    <a:lstStyle/>
                    <a:p>
                      <a:pPr algn="ctr" rtl="0" fontAlgn="ctr"/>
                      <a:r>
                        <a:rPr lang="en-US" sz="1400" b="1" u="none" strike="noStrike" dirty="0">
                          <a:solidFill>
                            <a:schemeClr val="tx1"/>
                          </a:solidFill>
                          <a:effectLst/>
                        </a:rPr>
                        <a:t>22-15</a:t>
                      </a:r>
                      <a:endParaRPr lang="en-US" sz="1400" b="1" i="0" u="none" strike="noStrike" dirty="0">
                        <a:solidFill>
                          <a:schemeClr val="tx1"/>
                        </a:solidFill>
                        <a:effectLst/>
                        <a:latin typeface="Arial" panose="020B0604020202020204" pitchFamily="34" charset="0"/>
                      </a:endParaRPr>
                    </a:p>
                  </a:txBody>
                  <a:tcPr marL="9525" marR="9525" marT="9525" marB="0" anchor="ctr"/>
                </a:tc>
                <a:tc>
                  <a:txBody>
                    <a:bodyPr/>
                    <a:lstStyle/>
                    <a:p>
                      <a:pPr algn="ctr" rtl="0" fontAlgn="ctr"/>
                      <a:r>
                        <a:rPr lang="en-US" sz="1400" b="1" u="none" strike="noStrike" dirty="0">
                          <a:solidFill>
                            <a:schemeClr val="tx1"/>
                          </a:solidFill>
                          <a:effectLst/>
                        </a:rPr>
                        <a:t>Soft Denial</a:t>
                      </a:r>
                      <a:endParaRPr lang="en-US" sz="1400" b="1" i="0" u="none" strike="noStrike" dirty="0">
                        <a:solidFill>
                          <a:schemeClr val="tx1"/>
                        </a:solidFill>
                        <a:effectLst/>
                        <a:latin typeface="Arial" panose="020B0604020202020204" pitchFamily="34" charset="0"/>
                      </a:endParaRPr>
                    </a:p>
                  </a:txBody>
                  <a:tcPr marL="9525" marR="9525" marT="9525" marB="0" anchor="ctr"/>
                </a:tc>
                <a:tc>
                  <a:txBody>
                    <a:bodyPr/>
                    <a:lstStyle/>
                    <a:p>
                      <a:pPr algn="l" rtl="0" fontAlgn="ctr"/>
                      <a:r>
                        <a:rPr lang="en-US" sz="1400" b="1" u="none" strike="noStrike" dirty="0">
                          <a:solidFill>
                            <a:schemeClr val="tx1"/>
                          </a:solidFill>
                          <a:effectLst/>
                        </a:rPr>
                        <a:t>Initial renewal form not returned by the due date</a:t>
                      </a:r>
                      <a:endParaRPr lang="en-US" sz="1400" b="1" i="0" u="none" strike="noStrike" dirty="0">
                        <a:solidFill>
                          <a:schemeClr val="tx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654457651"/>
                  </a:ext>
                </a:extLst>
              </a:tr>
              <a:tr h="849885">
                <a:tc>
                  <a:txBody>
                    <a:bodyPr/>
                    <a:lstStyle/>
                    <a:p>
                      <a:pPr algn="ctr" rtl="0" fontAlgn="ctr"/>
                      <a:r>
                        <a:rPr lang="en-US" sz="1400" b="1" u="none" strike="noStrike" dirty="0">
                          <a:solidFill>
                            <a:schemeClr val="tx1"/>
                          </a:solidFill>
                          <a:effectLst/>
                        </a:rPr>
                        <a:t>24-8</a:t>
                      </a:r>
                      <a:endParaRPr lang="en-US" sz="1400" b="1" i="0" u="none" strike="noStrike" dirty="0">
                        <a:solidFill>
                          <a:schemeClr val="tx1"/>
                        </a:solidFill>
                        <a:effectLst/>
                        <a:latin typeface="Arial" panose="020B0604020202020204" pitchFamily="34" charset="0"/>
                      </a:endParaRPr>
                    </a:p>
                  </a:txBody>
                  <a:tcPr marL="9525" marR="9525" marT="9525" marB="0" anchor="ctr"/>
                </a:tc>
                <a:tc>
                  <a:txBody>
                    <a:bodyPr/>
                    <a:lstStyle/>
                    <a:p>
                      <a:pPr algn="ctr" rtl="0" fontAlgn="ctr"/>
                      <a:r>
                        <a:rPr lang="en-US" sz="1400" b="1" u="none" strike="noStrike">
                          <a:solidFill>
                            <a:schemeClr val="tx1"/>
                          </a:solidFill>
                          <a:effectLst/>
                        </a:rPr>
                        <a:t>Hard Denial </a:t>
                      </a:r>
                      <a:endParaRPr lang="en-US" sz="1400" b="1" i="0" u="none" strike="noStrike">
                        <a:solidFill>
                          <a:schemeClr val="tx1"/>
                        </a:solidFill>
                        <a:effectLst/>
                        <a:latin typeface="Arial" panose="020B0604020202020204" pitchFamily="34" charset="0"/>
                      </a:endParaRPr>
                    </a:p>
                  </a:txBody>
                  <a:tcPr marL="9525" marR="9525" marT="9525" marB="0" anchor="ctr"/>
                </a:tc>
                <a:tc>
                  <a:txBody>
                    <a:bodyPr/>
                    <a:lstStyle/>
                    <a:p>
                      <a:pPr algn="l" rtl="0" fontAlgn="ctr"/>
                      <a:r>
                        <a:rPr lang="en-US" sz="1400" b="1" u="none" strike="noStrike">
                          <a:solidFill>
                            <a:schemeClr val="tx1"/>
                          </a:solidFill>
                          <a:effectLst/>
                        </a:rPr>
                        <a:t>Second chance renewal form not returned by the due date</a:t>
                      </a:r>
                      <a:endParaRPr lang="en-US" sz="1400" b="1" i="0" u="none" strike="noStrike">
                        <a:solidFill>
                          <a:schemeClr val="tx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194953956"/>
                  </a:ext>
                </a:extLst>
              </a:tr>
              <a:tr h="757389">
                <a:tc>
                  <a:txBody>
                    <a:bodyPr/>
                    <a:lstStyle/>
                    <a:p>
                      <a:pPr algn="ctr" rtl="0" fontAlgn="ctr"/>
                      <a:r>
                        <a:rPr lang="en-US" sz="1400" b="1" u="none" strike="noStrike" dirty="0">
                          <a:solidFill>
                            <a:schemeClr val="tx1"/>
                          </a:solidFill>
                          <a:effectLst/>
                        </a:rPr>
                        <a:t>24-9</a:t>
                      </a:r>
                      <a:endParaRPr lang="en-US" sz="1400" b="1" i="0" u="none" strike="noStrike" dirty="0">
                        <a:solidFill>
                          <a:schemeClr val="tx1"/>
                        </a:solidFill>
                        <a:effectLst/>
                        <a:latin typeface="Arial" panose="020B0604020202020204" pitchFamily="34" charset="0"/>
                      </a:endParaRPr>
                    </a:p>
                  </a:txBody>
                  <a:tcPr marL="9525" marR="9525" marT="9525" marB="0" anchor="ctr"/>
                </a:tc>
                <a:tc>
                  <a:txBody>
                    <a:bodyPr/>
                    <a:lstStyle/>
                    <a:p>
                      <a:pPr algn="ctr" rtl="0" fontAlgn="ctr"/>
                      <a:r>
                        <a:rPr lang="en-US" sz="1400" b="1" u="none" strike="noStrike" dirty="0">
                          <a:solidFill>
                            <a:schemeClr val="tx1"/>
                          </a:solidFill>
                          <a:effectLst/>
                        </a:rPr>
                        <a:t>Hard Denial</a:t>
                      </a:r>
                      <a:endParaRPr lang="en-US" sz="1400" b="1" i="0" u="none" strike="noStrike" dirty="0">
                        <a:solidFill>
                          <a:schemeClr val="tx1"/>
                        </a:solidFill>
                        <a:effectLst/>
                        <a:latin typeface="Arial" panose="020B0604020202020204" pitchFamily="34" charset="0"/>
                      </a:endParaRPr>
                    </a:p>
                  </a:txBody>
                  <a:tcPr marL="9525" marR="9525" marT="9525" marB="0" anchor="ctr"/>
                </a:tc>
                <a:tc>
                  <a:txBody>
                    <a:bodyPr/>
                    <a:lstStyle/>
                    <a:p>
                      <a:pPr algn="l" rtl="0" fontAlgn="ctr"/>
                      <a:r>
                        <a:rPr lang="en-US" sz="1400" b="1" i="0" u="none" strike="noStrike" dirty="0">
                          <a:solidFill>
                            <a:schemeClr val="tx1"/>
                          </a:solidFill>
                          <a:effectLst/>
                          <a:latin typeface="Arial" panose="020B0604020202020204" pitchFamily="34" charset="0"/>
                        </a:rPr>
                        <a:t>2</a:t>
                      </a:r>
                      <a:r>
                        <a:rPr lang="en-US" sz="1400" b="1" i="0" u="none" strike="noStrike" baseline="30000" dirty="0">
                          <a:solidFill>
                            <a:schemeClr val="tx1"/>
                          </a:solidFill>
                          <a:effectLst/>
                          <a:latin typeface="Arial" panose="020B0604020202020204" pitchFamily="34" charset="0"/>
                        </a:rPr>
                        <a:t>nd</a:t>
                      </a:r>
                      <a:r>
                        <a:rPr lang="en-US" sz="1400" b="1" i="0" u="none" strike="noStrike" dirty="0">
                          <a:solidFill>
                            <a:schemeClr val="tx1"/>
                          </a:solidFill>
                          <a:effectLst/>
                          <a:latin typeface="Arial" panose="020B0604020202020204" pitchFamily="34" charset="0"/>
                        </a:rPr>
                        <a:t> chance form returned undeliverable as addressed</a:t>
                      </a:r>
                    </a:p>
                  </a:txBody>
                  <a:tcPr marL="9525" marR="9525" marT="9525" marB="0" anchor="ctr"/>
                </a:tc>
                <a:extLst>
                  <a:ext uri="{0D108BD9-81ED-4DB2-BD59-A6C34878D82A}">
                    <a16:rowId xmlns:a16="http://schemas.microsoft.com/office/drawing/2014/main" val="90356268"/>
                  </a:ext>
                </a:extLst>
              </a:tr>
              <a:tr h="860687">
                <a:tc>
                  <a:txBody>
                    <a:bodyPr/>
                    <a:lstStyle/>
                    <a:p>
                      <a:pPr algn="ctr" rtl="0" fontAlgn="ctr"/>
                      <a:r>
                        <a:rPr lang="en-US" sz="1400" b="1" u="none" strike="noStrike" dirty="0">
                          <a:solidFill>
                            <a:schemeClr val="tx1"/>
                          </a:solidFill>
                          <a:effectLst/>
                        </a:rPr>
                        <a:t>21-13</a:t>
                      </a:r>
                      <a:endParaRPr lang="en-US" sz="1400" b="1" i="0" u="none" strike="noStrike" dirty="0">
                        <a:solidFill>
                          <a:schemeClr val="tx1"/>
                        </a:solidFill>
                        <a:effectLst/>
                        <a:latin typeface="Arial" panose="020B0604020202020204" pitchFamily="34" charset="0"/>
                      </a:endParaRPr>
                    </a:p>
                  </a:txBody>
                  <a:tcPr marL="9525" marR="9525" marT="9525" marB="0" anchor="ctr"/>
                </a:tc>
                <a:tc>
                  <a:txBody>
                    <a:bodyPr/>
                    <a:lstStyle/>
                    <a:p>
                      <a:pPr algn="ctr" rtl="0" fontAlgn="ctr"/>
                      <a:r>
                        <a:rPr lang="en-US" sz="1400" b="1" u="none" strike="noStrike" dirty="0">
                          <a:solidFill>
                            <a:schemeClr val="tx1"/>
                          </a:solidFill>
                          <a:effectLst/>
                        </a:rPr>
                        <a:t>Hard Denial</a:t>
                      </a:r>
                      <a:endParaRPr lang="en-US" sz="1400" b="1" i="0" u="none" strike="noStrike" dirty="0">
                        <a:solidFill>
                          <a:schemeClr val="tx1"/>
                        </a:solidFill>
                        <a:effectLst/>
                        <a:latin typeface="Arial" panose="020B0604020202020204" pitchFamily="34" charset="0"/>
                      </a:endParaRPr>
                    </a:p>
                  </a:txBody>
                  <a:tcPr marL="9525" marR="9525" marT="9525" marB="0" anchor="ctr"/>
                </a:tc>
                <a:tc>
                  <a:txBody>
                    <a:bodyPr/>
                    <a:lstStyle/>
                    <a:p>
                      <a:pPr algn="l" rtl="0" fontAlgn="ctr"/>
                      <a:r>
                        <a:rPr lang="en-US" sz="1400" b="1" i="0" u="none" strike="noStrike" dirty="0">
                          <a:solidFill>
                            <a:schemeClr val="tx1"/>
                          </a:solidFill>
                          <a:effectLst/>
                          <a:latin typeface="Arial" panose="020B0604020202020204" pitchFamily="34" charset="0"/>
                        </a:rPr>
                        <a:t>IDV form not returned by the due date</a:t>
                      </a:r>
                    </a:p>
                  </a:txBody>
                  <a:tcPr marL="9525" marR="9525" marT="9525" marB="0" anchor="ctr"/>
                </a:tc>
                <a:extLst>
                  <a:ext uri="{0D108BD9-81ED-4DB2-BD59-A6C34878D82A}">
                    <a16:rowId xmlns:a16="http://schemas.microsoft.com/office/drawing/2014/main" val="2006097234"/>
                  </a:ext>
                </a:extLst>
              </a:tr>
              <a:tr h="1236355">
                <a:tc>
                  <a:txBody>
                    <a:bodyPr/>
                    <a:lstStyle/>
                    <a:p>
                      <a:pPr algn="ctr" rtl="0" fontAlgn="ctr"/>
                      <a:r>
                        <a:rPr lang="en-US" sz="1400" b="1" u="none" strike="noStrike" dirty="0">
                          <a:solidFill>
                            <a:schemeClr val="tx1"/>
                          </a:solidFill>
                          <a:effectLst/>
                        </a:rPr>
                        <a:t>22-17</a:t>
                      </a:r>
                      <a:endParaRPr lang="en-US" sz="1400" b="1" i="0" u="none" strike="noStrike" dirty="0">
                        <a:solidFill>
                          <a:schemeClr val="tx1"/>
                        </a:solidFill>
                        <a:effectLst/>
                        <a:latin typeface="Arial" panose="020B0604020202020204" pitchFamily="34" charset="0"/>
                      </a:endParaRPr>
                    </a:p>
                  </a:txBody>
                  <a:tcPr marL="9525" marR="9525" marT="9525" marB="0" anchor="ctr"/>
                </a:tc>
                <a:tc>
                  <a:txBody>
                    <a:bodyPr/>
                    <a:lstStyle/>
                    <a:p>
                      <a:pPr algn="ctr" rtl="0" fontAlgn="ctr"/>
                      <a:r>
                        <a:rPr lang="en-US" sz="1400" b="1" u="none" strike="noStrike" dirty="0">
                          <a:solidFill>
                            <a:schemeClr val="tx1"/>
                          </a:solidFill>
                          <a:effectLst/>
                        </a:rPr>
                        <a:t>Correctible Denial </a:t>
                      </a:r>
                      <a:endParaRPr lang="en-US" sz="1400" b="1" i="0" u="none" strike="noStrike" dirty="0">
                        <a:solidFill>
                          <a:schemeClr val="tx1"/>
                        </a:solidFill>
                        <a:effectLst/>
                        <a:latin typeface="Arial" panose="020B0604020202020204" pitchFamily="34" charset="0"/>
                      </a:endParaRPr>
                    </a:p>
                  </a:txBody>
                  <a:tcPr marL="9525" marR="9525" marT="9525" marB="0" anchor="ctr"/>
                </a:tc>
                <a:tc>
                  <a:txBody>
                    <a:bodyPr/>
                    <a:lstStyle/>
                    <a:p>
                      <a:pPr algn="l" rtl="0" fontAlgn="ctr"/>
                      <a:r>
                        <a:rPr lang="en-US" sz="1400" b="1" u="none" strike="noStrike" dirty="0">
                          <a:solidFill>
                            <a:schemeClr val="tx1"/>
                          </a:solidFill>
                          <a:effectLst/>
                        </a:rPr>
                        <a:t>Did not initial the 1 per household certification</a:t>
                      </a:r>
                      <a:endParaRPr lang="en-US" sz="1400" b="1" i="0" u="none" strike="noStrike" dirty="0">
                        <a:solidFill>
                          <a:schemeClr val="tx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985080126"/>
                  </a:ext>
                </a:extLst>
              </a:tr>
            </a:tbl>
          </a:graphicData>
        </a:graphic>
      </p:graphicFrame>
      <p:graphicFrame>
        <p:nvGraphicFramePr>
          <p:cNvPr id="5" name="Chart 4">
            <a:extLst>
              <a:ext uri="{FF2B5EF4-FFF2-40B4-BE49-F238E27FC236}">
                <a16:creationId xmlns:a16="http://schemas.microsoft.com/office/drawing/2014/main" id="{BBCD2C52-E857-CBF9-165E-F4E9074AF36B}"/>
              </a:ext>
            </a:extLst>
          </p:cNvPr>
          <p:cNvGraphicFramePr>
            <a:graphicFrameLocks/>
          </p:cNvGraphicFramePr>
          <p:nvPr>
            <p:extLst>
              <p:ext uri="{D42A27DB-BD31-4B8C-83A1-F6EECF244321}">
                <p14:modId xmlns:p14="http://schemas.microsoft.com/office/powerpoint/2010/main" val="745163876"/>
              </p:ext>
            </p:extLst>
          </p:nvPr>
        </p:nvGraphicFramePr>
        <p:xfrm>
          <a:off x="207391" y="1811148"/>
          <a:ext cx="5888609" cy="4639686"/>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37187422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683623" y="509522"/>
            <a:ext cx="9901250" cy="1138773"/>
          </a:xfrm>
        </p:spPr>
        <p:txBody>
          <a:bodyPr wrap="square" anchor="ctr">
            <a:normAutofit fontScale="90000"/>
          </a:bodyPr>
          <a:lstStyle/>
          <a:p>
            <a:pPr algn="ctr">
              <a:spcBef>
                <a:spcPts val="600"/>
              </a:spcBef>
              <a:spcAft>
                <a:spcPts val="600"/>
              </a:spcAft>
            </a:pPr>
            <a:r>
              <a:rPr lang="en-US" sz="2800" dirty="0">
                <a:latin typeface="Arial" panose="020B0604020202020204" pitchFamily="34" charset="0"/>
              </a:rPr>
              <a:t>Renewal Rate</a:t>
            </a:r>
            <a:br>
              <a:rPr lang="en-US" sz="2800" dirty="0">
                <a:latin typeface="Arial" panose="020B0604020202020204" pitchFamily="34" charset="0"/>
              </a:rPr>
            </a:br>
            <a:r>
              <a:rPr lang="en-US" sz="2800" dirty="0">
                <a:latin typeface="Arial" panose="020B0604020202020204" pitchFamily="34" charset="0"/>
              </a:rPr>
              <a:t>Renewal Processes Starting March 7, 2024, through March 6, 2025</a:t>
            </a:r>
          </a:p>
        </p:txBody>
      </p:sp>
      <p:sp>
        <p:nvSpPr>
          <p:cNvPr id="3" name="TextBox 2">
            <a:extLst>
              <a:ext uri="{FF2B5EF4-FFF2-40B4-BE49-F238E27FC236}">
                <a16:creationId xmlns:a16="http://schemas.microsoft.com/office/drawing/2014/main" id="{2B245E3B-EAA4-58A6-ABE1-FC2B8AF32DD2}"/>
              </a:ext>
            </a:extLst>
          </p:cNvPr>
          <p:cNvSpPr txBox="1"/>
          <p:nvPr/>
        </p:nvSpPr>
        <p:spPr>
          <a:xfrm>
            <a:off x="2090057" y="2023132"/>
            <a:ext cx="6702961" cy="1169551"/>
          </a:xfrm>
          <a:prstGeom prst="rect">
            <a:avLst/>
          </a:prstGeom>
          <a:noFill/>
        </p:spPr>
        <p:txBody>
          <a:bodyPr wrap="square" rtlCol="0">
            <a:spAutoFit/>
          </a:bodyPr>
          <a:lstStyle/>
          <a:p>
            <a:pPr marL="742950" lvl="1" indent="-285750">
              <a:spcBef>
                <a:spcPts val="600"/>
              </a:spcBef>
              <a:spcAft>
                <a:spcPts val="600"/>
              </a:spcAft>
              <a:buFont typeface="Arial" panose="020B0604020202020204" pitchFamily="34" charset="0"/>
              <a:buChar char="•"/>
            </a:pPr>
            <a:r>
              <a:rPr lang="en-US" sz="1600" dirty="0"/>
              <a:t>Total renewal processes started:		 </a:t>
            </a:r>
            <a:r>
              <a:rPr lang="en-US" sz="1600" dirty="0">
                <a:solidFill>
                  <a:schemeClr val="tx1">
                    <a:lumMod val="50000"/>
                  </a:schemeClr>
                </a:solidFill>
              </a:rPr>
              <a:t>1,236,295</a:t>
            </a:r>
            <a:endParaRPr lang="en-US" sz="1600" dirty="0"/>
          </a:p>
          <a:p>
            <a:pPr marL="742950" lvl="1" indent="-285750">
              <a:spcBef>
                <a:spcPts val="600"/>
              </a:spcBef>
              <a:spcAft>
                <a:spcPts val="600"/>
              </a:spcAft>
              <a:buFont typeface="Arial" panose="020B0604020202020204" pitchFamily="34" charset="0"/>
              <a:buChar char="•"/>
            </a:pPr>
            <a:r>
              <a:rPr lang="en-US" sz="1600" dirty="0"/>
              <a:t>Total Hard Denials:			   </a:t>
            </a:r>
            <a:r>
              <a:rPr lang="en-US" sz="1600" dirty="0">
                <a:solidFill>
                  <a:schemeClr val="tx1">
                    <a:lumMod val="50000"/>
                  </a:schemeClr>
                </a:solidFill>
              </a:rPr>
              <a:t>297,930</a:t>
            </a:r>
            <a:endParaRPr lang="en-US" sz="1600" dirty="0"/>
          </a:p>
          <a:p>
            <a:pPr marL="742950" lvl="1" indent="-285750">
              <a:spcBef>
                <a:spcPts val="600"/>
              </a:spcBef>
              <a:spcAft>
                <a:spcPts val="600"/>
              </a:spcAft>
              <a:buFont typeface="Arial" panose="020B0604020202020204" pitchFamily="34" charset="0"/>
              <a:buChar char="•"/>
            </a:pPr>
            <a:r>
              <a:rPr lang="en-US" sz="1600" dirty="0"/>
              <a:t>Renewal Rate:			     75.90% </a:t>
            </a:r>
          </a:p>
        </p:txBody>
      </p:sp>
      <p:sp>
        <p:nvSpPr>
          <p:cNvPr id="5" name="TextBox 4">
            <a:extLst>
              <a:ext uri="{FF2B5EF4-FFF2-40B4-BE49-F238E27FC236}">
                <a16:creationId xmlns:a16="http://schemas.microsoft.com/office/drawing/2014/main" id="{889B0A39-38E5-F8A8-ABB7-9DE92FFD8005}"/>
              </a:ext>
            </a:extLst>
          </p:cNvPr>
          <p:cNvSpPr txBox="1"/>
          <p:nvPr/>
        </p:nvSpPr>
        <p:spPr>
          <a:xfrm>
            <a:off x="960714" y="4135274"/>
            <a:ext cx="9810206" cy="338554"/>
          </a:xfrm>
          <a:prstGeom prst="rect">
            <a:avLst/>
          </a:prstGeom>
          <a:noFill/>
        </p:spPr>
        <p:txBody>
          <a:bodyPr wrap="square" rtlCol="0">
            <a:spAutoFit/>
          </a:bodyPr>
          <a:lstStyle/>
          <a:p>
            <a:r>
              <a:rPr lang="en-US" sz="1600" i="1" dirty="0"/>
              <a:t>*Note: Final dispositions have been recorded for all renewal processes started for the selected period</a:t>
            </a:r>
          </a:p>
        </p:txBody>
      </p:sp>
    </p:spTree>
    <p:custDataLst>
      <p:custData r:id="rId1"/>
      <p:custData r:id="rId2"/>
    </p:custDataLst>
    <p:extLst>
      <p:ext uri="{BB962C8B-B14F-4D97-AF65-F5344CB8AC3E}">
        <p14:creationId xmlns:p14="http://schemas.microsoft.com/office/powerpoint/2010/main" val="12331919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683622" y="509522"/>
            <a:ext cx="10430579" cy="1138773"/>
          </a:xfrm>
        </p:spPr>
        <p:txBody>
          <a:bodyPr wrap="square" anchor="ctr">
            <a:normAutofit fontScale="90000"/>
          </a:bodyPr>
          <a:lstStyle/>
          <a:p>
            <a:pPr algn="ctr"/>
            <a:r>
              <a:rPr lang="en-US" sz="2800" dirty="0">
                <a:latin typeface="Arial" panose="020B0604020202020204" pitchFamily="34" charset="0"/>
              </a:rPr>
              <a:t>CalFresh Confirm Match Rates</a:t>
            </a:r>
            <a:br>
              <a:rPr lang="en-US" sz="2800" dirty="0">
                <a:latin typeface="Arial" panose="020B0604020202020204" pitchFamily="34" charset="0"/>
              </a:rPr>
            </a:br>
            <a:r>
              <a:rPr lang="en-US" sz="2800" dirty="0">
                <a:latin typeface="Arial" panose="020B0604020202020204" pitchFamily="34" charset="0"/>
              </a:rPr>
              <a:t>Renewal Processes Starting March 7, 2024, through March 6, 2025</a:t>
            </a:r>
            <a:endParaRPr lang="en-US" sz="2800" dirty="0">
              <a:highlight>
                <a:srgbClr val="00FF00"/>
              </a:highlight>
              <a:latin typeface="Arial" panose="020B0604020202020204" pitchFamily="34" charset="0"/>
            </a:endParaRPr>
          </a:p>
        </p:txBody>
      </p:sp>
      <p:sp>
        <p:nvSpPr>
          <p:cNvPr id="3" name="TextBox 2">
            <a:extLst>
              <a:ext uri="{FF2B5EF4-FFF2-40B4-BE49-F238E27FC236}">
                <a16:creationId xmlns:a16="http://schemas.microsoft.com/office/drawing/2014/main" id="{2B245E3B-EAA4-58A6-ABE1-FC2B8AF32DD2}"/>
              </a:ext>
            </a:extLst>
          </p:cNvPr>
          <p:cNvSpPr txBox="1"/>
          <p:nvPr/>
        </p:nvSpPr>
        <p:spPr>
          <a:xfrm>
            <a:off x="683624" y="2023132"/>
            <a:ext cx="9798982" cy="1138773"/>
          </a:xfrm>
          <a:prstGeom prst="rect">
            <a:avLst/>
          </a:prstGeom>
          <a:noFill/>
        </p:spPr>
        <p:txBody>
          <a:bodyPr wrap="square" rtlCol="0">
            <a:spAutoFit/>
          </a:bodyPr>
          <a:lstStyle/>
          <a:p>
            <a:pPr marL="742950" lvl="1" indent="-285750">
              <a:spcBef>
                <a:spcPts val="600"/>
              </a:spcBef>
              <a:spcAft>
                <a:spcPts val="600"/>
              </a:spcAft>
              <a:buFont typeface="Arial" panose="020B0604020202020204" pitchFamily="34" charset="0"/>
              <a:buChar char="•"/>
            </a:pPr>
            <a:r>
              <a:rPr lang="en-US" sz="1600" dirty="0">
                <a:solidFill>
                  <a:schemeClr val="tx1">
                    <a:lumMod val="50000"/>
                  </a:schemeClr>
                </a:solidFill>
              </a:rPr>
              <a:t>Day 0 – 55.39% [679,262 subscribers matched and passed]</a:t>
            </a:r>
          </a:p>
          <a:p>
            <a:pPr marL="742950" lvl="1" indent="-285750">
              <a:spcBef>
                <a:spcPts val="600"/>
              </a:spcBef>
              <a:spcAft>
                <a:spcPts val="600"/>
              </a:spcAft>
              <a:buFont typeface="Arial" panose="020B0604020202020204" pitchFamily="34" charset="0"/>
              <a:buChar char="•"/>
            </a:pPr>
            <a:r>
              <a:rPr lang="en-US" sz="1600" dirty="0">
                <a:solidFill>
                  <a:schemeClr val="tx1">
                    <a:lumMod val="50000"/>
                  </a:schemeClr>
                </a:solidFill>
              </a:rPr>
              <a:t>Before issuing a hard denial for nonresponse – 6.17% [18,504 subscribers matched and passed]</a:t>
            </a:r>
            <a:endParaRPr lang="en-US" sz="1600" dirty="0"/>
          </a:p>
          <a:p>
            <a:pPr lvl="1">
              <a:spcBef>
                <a:spcPts val="600"/>
              </a:spcBef>
              <a:spcAft>
                <a:spcPts val="600"/>
              </a:spcAft>
            </a:pPr>
            <a:endParaRPr lang="en-US" sz="1600" dirty="0"/>
          </a:p>
        </p:txBody>
      </p:sp>
    </p:spTree>
    <p:custDataLst>
      <p:custData r:id="rId1"/>
      <p:custData r:id="rId2"/>
    </p:custDataLst>
    <p:extLst>
      <p:ext uri="{BB962C8B-B14F-4D97-AF65-F5344CB8AC3E}">
        <p14:creationId xmlns:p14="http://schemas.microsoft.com/office/powerpoint/2010/main" val="33949567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vert="horz" wrap="square" lIns="0" tIns="45720" rIns="0" bIns="45720" rtlCol="0" anchor="ctr">
            <a:normAutofit/>
          </a:bodyPr>
          <a:lstStyle/>
          <a:p>
            <a:pPr algn="ctr"/>
            <a:r>
              <a:rPr lang="en-US" sz="2800" b="0" i="0" kern="1200" dirty="0">
                <a:latin typeface="+mj-lt"/>
                <a:ea typeface="+mj-ea"/>
                <a:cs typeface="+mj-cs"/>
              </a:rPr>
              <a:t>Standalone Household Worksheet Volume by Received Channel </a:t>
            </a:r>
          </a:p>
          <a:p>
            <a:pPr algn="ctr"/>
            <a:r>
              <a:rPr lang="en-US" sz="2800" b="0" i="0" kern="1200" dirty="0">
                <a:latin typeface="Arial" panose="020B0604020202020204" pitchFamily="34" charset="0"/>
                <a:ea typeface="+mj-ea"/>
                <a:cs typeface="+mj-cs"/>
              </a:rPr>
              <a:t>December 2024 through May 2025</a:t>
            </a:r>
            <a:endParaRPr lang="en-US" sz="2800" dirty="0"/>
          </a:p>
        </p:txBody>
      </p:sp>
      <p:graphicFrame>
        <p:nvGraphicFramePr>
          <p:cNvPr id="3" name="Chart 2">
            <a:extLst>
              <a:ext uri="{FF2B5EF4-FFF2-40B4-BE49-F238E27FC236}">
                <a16:creationId xmlns:a16="http://schemas.microsoft.com/office/drawing/2014/main" id="{110D43F5-94EC-0417-A8BB-DE8B2C0A8FE3}"/>
              </a:ext>
            </a:extLst>
          </p:cNvPr>
          <p:cNvGraphicFramePr>
            <a:graphicFrameLocks/>
          </p:cNvGraphicFramePr>
          <p:nvPr>
            <p:extLst>
              <p:ext uri="{D42A27DB-BD31-4B8C-83A1-F6EECF244321}">
                <p14:modId xmlns:p14="http://schemas.microsoft.com/office/powerpoint/2010/main" val="648219316"/>
              </p:ext>
            </p:extLst>
          </p:nvPr>
        </p:nvGraphicFramePr>
        <p:xfrm>
          <a:off x="1046375" y="1576453"/>
          <a:ext cx="10048973" cy="4772025"/>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35440891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vert="horz" wrap="square" lIns="0" tIns="45720" rIns="0" bIns="45720" rtlCol="0" anchor="ctr">
            <a:normAutofit/>
          </a:bodyPr>
          <a:lstStyle/>
          <a:p>
            <a:pPr algn="ctr"/>
            <a:r>
              <a:rPr lang="en-US" sz="2800" dirty="0"/>
              <a:t>Call Center – Calls Offered</a:t>
            </a:r>
            <a:br>
              <a:rPr lang="en-US" sz="2800" dirty="0"/>
            </a:br>
            <a:r>
              <a:rPr lang="en-US" sz="2800" b="0" i="0" kern="1200" dirty="0">
                <a:latin typeface="Arial" panose="020B0604020202020204" pitchFamily="34" charset="0"/>
                <a:ea typeface="+mj-ea"/>
                <a:cs typeface="+mj-cs"/>
              </a:rPr>
              <a:t>December 2024 through May 2025</a:t>
            </a:r>
            <a:endParaRPr lang="en-US" sz="2800" b="0" i="0" kern="1200" dirty="0">
              <a:latin typeface="+mj-lt"/>
              <a:ea typeface="+mj-ea"/>
              <a:cs typeface="+mj-cs"/>
            </a:endParaRPr>
          </a:p>
        </p:txBody>
      </p:sp>
      <p:graphicFrame>
        <p:nvGraphicFramePr>
          <p:cNvPr id="5" name="Chart 4">
            <a:extLst>
              <a:ext uri="{FF2B5EF4-FFF2-40B4-BE49-F238E27FC236}">
                <a16:creationId xmlns:a16="http://schemas.microsoft.com/office/drawing/2014/main" id="{A90C8C9D-BC3C-72C5-7DDC-1731E2979C3D}"/>
              </a:ext>
            </a:extLst>
          </p:cNvPr>
          <p:cNvGraphicFramePr>
            <a:graphicFrameLocks/>
          </p:cNvGraphicFramePr>
          <p:nvPr>
            <p:extLst>
              <p:ext uri="{D42A27DB-BD31-4B8C-83A1-F6EECF244321}">
                <p14:modId xmlns:p14="http://schemas.microsoft.com/office/powerpoint/2010/main" val="2628496914"/>
              </p:ext>
            </p:extLst>
          </p:nvPr>
        </p:nvGraphicFramePr>
        <p:xfrm>
          <a:off x="1225485" y="1761977"/>
          <a:ext cx="9511645" cy="4276725"/>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3865167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05047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800100" y="1115019"/>
            <a:ext cx="10721339"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strike="noStrike" kern="1200" cap="none" spc="0" normalizeH="0" baseline="0" noProof="0" dirty="0">
                <a:ln>
                  <a:noFill/>
                </a:ln>
                <a:solidFill>
                  <a:srgbClr val="E7E6E6">
                    <a:lumMod val="10000"/>
                  </a:srgbClr>
                </a:solidFill>
                <a:effectLst/>
                <a:uLnTx/>
                <a:uFillTx/>
                <a:latin typeface="Arial" panose="020B0604020202020204" pitchFamily="34" charset="0"/>
                <a:ea typeface="+mn-ea"/>
                <a:cs typeface="Arial" panose="020B0604020202020204" pitchFamily="34" charset="0"/>
              </a:rPr>
              <a:t>Revised the Public Website Frequently Asked Question: </a:t>
            </a:r>
            <a:r>
              <a:rPr lang="en-US" b="1" dirty="0">
                <a:solidFill>
                  <a:schemeClr val="tx1">
                    <a:lumMod val="50000"/>
                  </a:schemeClr>
                </a:solidFill>
              </a:rPr>
              <a:t>“What can I do if my enrollment application, household worksheet, or renewal is denied?”</a:t>
            </a:r>
            <a:endParaRPr kumimoji="0" lang="en-US" sz="1800" b="1" i="0" strike="noStrike" kern="1200" cap="none" spc="0" normalizeH="0" baseline="0" noProof="0" dirty="0">
              <a:ln>
                <a:noFill/>
              </a:ln>
              <a:solidFill>
                <a:srgbClr val="E7E6E6">
                  <a:lumMod val="10000"/>
                </a:srgbClr>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93B5B884-FAA7-66DE-A106-7B29CEA13DA2}"/>
              </a:ext>
            </a:extLst>
          </p:cNvPr>
          <p:cNvSpPr txBox="1"/>
          <p:nvPr/>
        </p:nvSpPr>
        <p:spPr>
          <a:xfrm>
            <a:off x="1141527" y="1975608"/>
            <a:ext cx="10305381" cy="4231928"/>
          </a:xfrm>
          <a:prstGeom prst="rect">
            <a:avLst/>
          </a:prstGeom>
          <a:noFill/>
        </p:spPr>
        <p:txBody>
          <a:bodyPr wrap="square">
            <a:spAutoFit/>
          </a:bodyPr>
          <a:lstStyle/>
          <a:p>
            <a:pPr marL="0" marR="0" lvl="0" indent="0" algn="l" defTabSz="914400" rtl="0" eaLnBrk="1" fontAlgn="auto" latinLnBrk="0" hangingPunct="1">
              <a:lnSpc>
                <a:spcPct val="100000"/>
              </a:lnSpc>
              <a:spcBef>
                <a:spcPts val="300"/>
              </a:spcBef>
              <a:spcAft>
                <a:spcPts val="300"/>
              </a:spcAft>
              <a:buClrTx/>
              <a:buSzTx/>
              <a:buFontTx/>
              <a:buNone/>
              <a:tabLst/>
              <a:defRPr/>
            </a:pPr>
            <a:r>
              <a:rPr kumimoji="0" lang="en-US" sz="1600" b="0" u="none" strike="noStrike" kern="1200" cap="none" spc="0" normalizeH="0" baseline="0" noProof="0" dirty="0">
                <a:ln>
                  <a:noFill/>
                </a:ln>
                <a:solidFill>
                  <a:prstClr val="black">
                    <a:lumMod val="50000"/>
                  </a:prstClr>
                </a:solidFill>
                <a:effectLst/>
                <a:uLnTx/>
                <a:uFillTx/>
                <a:latin typeface="Arial" panose="020B0604020202020204"/>
                <a:ea typeface="Aptos" panose="020B0004020202020204" pitchFamily="34" charset="0"/>
                <a:cs typeface="Aptos" panose="020B0004020202020204" pitchFamily="34" charset="0"/>
              </a:rPr>
              <a:t>On Friday, March 28, the public website FAQ related to appeals to the California Public Utilities Commission Consumer Affairs Branch (CAB) was changed to provide clear instructions about denial decisions that are not appropriate for appeals to CAB. </a:t>
            </a:r>
          </a:p>
          <a:p>
            <a:pPr marL="0" marR="0" lvl="0" indent="0" algn="l" defTabSz="914400" rtl="0" eaLnBrk="1" fontAlgn="auto" latinLnBrk="0" hangingPunct="1">
              <a:lnSpc>
                <a:spcPct val="100000"/>
              </a:lnSpc>
              <a:spcBef>
                <a:spcPts val="300"/>
              </a:spcBef>
              <a:spcAft>
                <a:spcPts val="300"/>
              </a:spcAft>
              <a:buClrTx/>
              <a:buSzTx/>
              <a:buFontTx/>
              <a:buNone/>
              <a:tabLst/>
              <a:defRPr/>
            </a:pPr>
            <a:r>
              <a:rPr kumimoji="0" lang="en-US" sz="1600" b="0" u="none" strike="noStrike" kern="1200" cap="none" spc="0" normalizeH="0" baseline="0" noProof="0" dirty="0">
                <a:ln>
                  <a:noFill/>
                </a:ln>
                <a:solidFill>
                  <a:prstClr val="black">
                    <a:lumMod val="50000"/>
                  </a:prstClr>
                </a:solidFill>
                <a:effectLst/>
                <a:uLnTx/>
                <a:uFillTx/>
                <a:latin typeface="Arial" panose="020B0604020202020204"/>
                <a:ea typeface="Aptos" panose="020B0004020202020204" pitchFamily="34" charset="0"/>
                <a:cs typeface="Aptos" panose="020B0004020202020204" pitchFamily="34" charset="0"/>
              </a:rPr>
              <a:t>Specifically:</a:t>
            </a:r>
          </a:p>
          <a:p>
            <a:pPr marL="742950" marR="0" lvl="1" indent="-285750"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1600" b="0" u="none" strike="noStrike" kern="1200" cap="none" spc="0" normalizeH="0" baseline="0" noProof="0" dirty="0">
                <a:ln>
                  <a:noFill/>
                </a:ln>
                <a:solidFill>
                  <a:prstClr val="black">
                    <a:lumMod val="50000"/>
                  </a:prstClr>
                </a:solidFill>
                <a:effectLst/>
                <a:uLnTx/>
                <a:uFillTx/>
                <a:latin typeface="Arial" panose="020B0604020202020204"/>
                <a:ea typeface="Aptos" panose="020B0004020202020204" pitchFamily="34" charset="0"/>
                <a:cs typeface="Aptos" panose="020B0004020202020204" pitchFamily="34" charset="0"/>
              </a:rPr>
              <a:t>Your signature was missing on the form</a:t>
            </a:r>
          </a:p>
          <a:p>
            <a:pPr marL="742950" marR="0" lvl="1" indent="-285750"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1600" b="0" u="none" strike="noStrike" kern="1200" cap="none" spc="0" normalizeH="0" baseline="0" noProof="0" dirty="0">
                <a:ln>
                  <a:noFill/>
                </a:ln>
                <a:solidFill>
                  <a:prstClr val="black">
                    <a:lumMod val="50000"/>
                  </a:prstClr>
                </a:solidFill>
                <a:effectLst/>
                <a:uLnTx/>
                <a:uFillTx/>
                <a:latin typeface="Arial" panose="020B0604020202020204"/>
                <a:ea typeface="Aptos" panose="020B0004020202020204" pitchFamily="34" charset="0"/>
                <a:cs typeface="Aptos" panose="020B0004020202020204" pitchFamily="34" charset="0"/>
              </a:rPr>
              <a:t>You did not print your first and last name in the space provided by the form for printing your name</a:t>
            </a:r>
          </a:p>
          <a:p>
            <a:pPr marL="742950" marR="0" lvl="1" indent="-285750"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1600" b="0" u="none" strike="noStrike" kern="1200" cap="none" spc="0" normalizeH="0" baseline="0" noProof="0" dirty="0">
                <a:ln>
                  <a:noFill/>
                </a:ln>
                <a:solidFill>
                  <a:prstClr val="black">
                    <a:lumMod val="50000"/>
                  </a:prstClr>
                </a:solidFill>
                <a:effectLst/>
                <a:uLnTx/>
                <a:uFillTx/>
                <a:latin typeface="Arial" panose="020B0604020202020204"/>
                <a:ea typeface="Aptos" panose="020B0004020202020204" pitchFamily="34" charset="0"/>
                <a:cs typeface="Aptos" panose="020B0004020202020204" pitchFamily="34" charset="0"/>
              </a:rPr>
              <a:t>You did not print your initials in the box provided by the form for the certification that your household is not already receiving a California LifeLine discount</a:t>
            </a:r>
          </a:p>
          <a:p>
            <a:pPr marL="742950" marR="0" lvl="1" indent="-285750"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1600" b="0" u="none" strike="noStrike" kern="1200" cap="none" spc="0" normalizeH="0" baseline="0" noProof="0" dirty="0">
                <a:ln>
                  <a:noFill/>
                </a:ln>
                <a:solidFill>
                  <a:prstClr val="black">
                    <a:lumMod val="50000"/>
                  </a:prstClr>
                </a:solidFill>
                <a:effectLst/>
                <a:uLnTx/>
                <a:uFillTx/>
                <a:latin typeface="Arial" panose="020B0604020202020204"/>
                <a:ea typeface="Aptos" panose="020B0004020202020204" pitchFamily="34" charset="0"/>
                <a:cs typeface="Aptos" panose="020B0004020202020204" pitchFamily="34" charset="0"/>
              </a:rPr>
              <a:t>You did not provide the last four digits of your Social Security Number</a:t>
            </a:r>
          </a:p>
          <a:p>
            <a:pPr marL="742950" marR="0" lvl="1" indent="-285750"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1600" b="0" u="none" strike="noStrike" kern="1200" cap="none" spc="0" normalizeH="0" baseline="0" noProof="0" dirty="0">
                <a:ln>
                  <a:noFill/>
                </a:ln>
                <a:solidFill>
                  <a:prstClr val="black">
                    <a:lumMod val="50000"/>
                  </a:prstClr>
                </a:solidFill>
                <a:effectLst/>
                <a:uLnTx/>
                <a:uFillTx/>
                <a:latin typeface="Arial" panose="020B0604020202020204"/>
                <a:ea typeface="Aptos" panose="020B0004020202020204" pitchFamily="34" charset="0"/>
                <a:cs typeface="Aptos" panose="020B0004020202020204" pitchFamily="34" charset="0"/>
              </a:rPr>
              <a:t>You did not provide your date of birth</a:t>
            </a:r>
          </a:p>
          <a:p>
            <a:pPr marL="742950" marR="0" lvl="1" indent="-285750"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1600" b="0" u="none" strike="noStrike" kern="1200" cap="none" spc="0" normalizeH="0" baseline="0" noProof="0" dirty="0">
                <a:ln>
                  <a:noFill/>
                </a:ln>
                <a:solidFill>
                  <a:prstClr val="black">
                    <a:lumMod val="50000"/>
                  </a:prstClr>
                </a:solidFill>
                <a:effectLst/>
                <a:uLnTx/>
                <a:uFillTx/>
                <a:latin typeface="Arial" panose="020B0604020202020204"/>
                <a:ea typeface="Aptos" panose="020B0004020202020204" pitchFamily="34" charset="0"/>
                <a:cs typeface="Aptos" panose="020B0004020202020204" pitchFamily="34" charset="0"/>
              </a:rPr>
              <a:t>You did not return the required form by the assigned due date</a:t>
            </a:r>
          </a:p>
          <a:p>
            <a:pPr marL="742950" marR="0" lvl="1" indent="-285750"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1600" b="0" u="none" strike="noStrike" kern="1200" cap="none" spc="0" normalizeH="0" baseline="0" noProof="0" dirty="0">
                <a:ln>
                  <a:noFill/>
                </a:ln>
                <a:solidFill>
                  <a:prstClr val="black">
                    <a:lumMod val="50000"/>
                  </a:prstClr>
                </a:solidFill>
                <a:effectLst/>
                <a:uLnTx/>
                <a:uFillTx/>
                <a:latin typeface="Arial" panose="020B0604020202020204"/>
                <a:ea typeface="Aptos" panose="020B0004020202020204" pitchFamily="34" charset="0"/>
                <a:cs typeface="Aptos" panose="020B0004020202020204" pitchFamily="34" charset="0"/>
              </a:rPr>
              <a:t>You returned the required form, but your form was received by the California LifeLine Administrator after the assigned due date </a:t>
            </a:r>
          </a:p>
          <a:p>
            <a:pPr marL="742950" marR="0" lvl="1" indent="-285750"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1600" b="0" u="none" strike="noStrike" kern="1200" cap="none" spc="0" normalizeH="0" baseline="0" noProof="0" dirty="0">
                <a:ln>
                  <a:noFill/>
                </a:ln>
                <a:solidFill>
                  <a:prstClr val="black">
                    <a:lumMod val="50000"/>
                  </a:prstClr>
                </a:solidFill>
                <a:effectLst/>
                <a:uLnTx/>
                <a:uFillTx/>
                <a:latin typeface="Arial" panose="020B0604020202020204"/>
                <a:ea typeface="Aptos" panose="020B0004020202020204" pitchFamily="34" charset="0"/>
                <a:cs typeface="Aptos" panose="020B0004020202020204" pitchFamily="34" charset="0"/>
              </a:rPr>
              <a:t>You did not complete the Household Worksheet when the Worksheet was required</a:t>
            </a:r>
          </a:p>
        </p:txBody>
      </p:sp>
    </p:spTree>
    <p:custDataLst>
      <p:custData r:id="rId1"/>
      <p:custData r:id="rId2"/>
    </p:custDataLst>
    <p:extLst>
      <p:ext uri="{BB962C8B-B14F-4D97-AF65-F5344CB8AC3E}">
        <p14:creationId xmlns:p14="http://schemas.microsoft.com/office/powerpoint/2010/main" val="17314446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DE0EDD-9259-01BC-4758-CBD8C4650286}"/>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55C3FE20-5326-AEB1-4F06-D6F7AB87BAAC}"/>
              </a:ext>
            </a:extLst>
          </p:cNvPr>
          <p:cNvSpPr>
            <a:spLocks noGrp="1"/>
          </p:cNvSpPr>
          <p:nvPr>
            <p:ph type="title"/>
          </p:nvPr>
        </p:nvSpPr>
        <p:spPr>
          <a:xfrm>
            <a:off x="457200" y="509522"/>
            <a:ext cx="11277600" cy="1138773"/>
          </a:xfrm>
        </p:spPr>
        <p:txBody>
          <a:bodyPr vert="horz" wrap="square" lIns="0" tIns="45720" rIns="0" bIns="45720" rtlCol="0" anchor="ctr">
            <a:normAutofit/>
          </a:bodyPr>
          <a:lstStyle/>
          <a:p>
            <a:pPr algn="ctr"/>
            <a:r>
              <a:rPr lang="en-US" sz="2800" dirty="0"/>
              <a:t>Call Center – Average Seconds to Answer (ASA)</a:t>
            </a:r>
            <a:br>
              <a:rPr lang="en-US" sz="2800" dirty="0"/>
            </a:br>
            <a:r>
              <a:rPr lang="en-US" sz="2800" b="0" i="0" kern="1200" dirty="0">
                <a:latin typeface="Arial" panose="020B0604020202020204" pitchFamily="34" charset="0"/>
                <a:ea typeface="+mj-ea"/>
                <a:cs typeface="+mj-cs"/>
              </a:rPr>
              <a:t>December 2024 through May 2025</a:t>
            </a:r>
            <a:endParaRPr lang="en-US" sz="2800" b="0" i="0" kern="1200" dirty="0">
              <a:latin typeface="+mj-lt"/>
              <a:ea typeface="+mj-ea"/>
              <a:cs typeface="+mj-cs"/>
            </a:endParaRPr>
          </a:p>
        </p:txBody>
      </p:sp>
      <p:graphicFrame>
        <p:nvGraphicFramePr>
          <p:cNvPr id="3" name="Chart 2">
            <a:extLst>
              <a:ext uri="{FF2B5EF4-FFF2-40B4-BE49-F238E27FC236}">
                <a16:creationId xmlns:a16="http://schemas.microsoft.com/office/drawing/2014/main" id="{0D35E94D-5A00-22F5-D7E5-591552921CA8}"/>
              </a:ext>
            </a:extLst>
          </p:cNvPr>
          <p:cNvGraphicFramePr>
            <a:graphicFrameLocks/>
          </p:cNvGraphicFramePr>
          <p:nvPr>
            <p:extLst>
              <p:ext uri="{D42A27DB-BD31-4B8C-83A1-F6EECF244321}">
                <p14:modId xmlns:p14="http://schemas.microsoft.com/office/powerpoint/2010/main" val="158944759"/>
              </p:ext>
            </p:extLst>
          </p:nvPr>
        </p:nvGraphicFramePr>
        <p:xfrm>
          <a:off x="1234911" y="1564849"/>
          <a:ext cx="9521073" cy="4703975"/>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9459684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vert="horz" wrap="square" lIns="0" tIns="45720" rIns="0" bIns="45720" rtlCol="0" anchor="ctr">
            <a:normAutofit/>
          </a:bodyPr>
          <a:lstStyle/>
          <a:p>
            <a:pPr algn="ctr"/>
            <a:r>
              <a:rPr lang="en-US" sz="2800" dirty="0"/>
              <a:t>Call Center – Webchats Handled</a:t>
            </a:r>
            <a:br>
              <a:rPr lang="en-US" sz="2800" dirty="0"/>
            </a:br>
            <a:r>
              <a:rPr lang="en-US" sz="2800" b="0" i="0" kern="1200" dirty="0">
                <a:latin typeface="Arial" panose="020B0604020202020204" pitchFamily="34" charset="0"/>
                <a:ea typeface="+mj-ea"/>
                <a:cs typeface="+mj-cs"/>
              </a:rPr>
              <a:t>December 2024 through May 2025</a:t>
            </a:r>
            <a:endParaRPr lang="en-US" sz="2800" b="0" i="0" kern="1200" dirty="0">
              <a:latin typeface="+mj-lt"/>
              <a:ea typeface="+mj-ea"/>
              <a:cs typeface="+mj-cs"/>
            </a:endParaRPr>
          </a:p>
        </p:txBody>
      </p:sp>
      <p:graphicFrame>
        <p:nvGraphicFramePr>
          <p:cNvPr id="4" name="Chart 3">
            <a:extLst>
              <a:ext uri="{FF2B5EF4-FFF2-40B4-BE49-F238E27FC236}">
                <a16:creationId xmlns:a16="http://schemas.microsoft.com/office/drawing/2014/main" id="{65EF40FD-D3C8-9B9E-8A0D-5F68AAD2BCA6}"/>
              </a:ext>
            </a:extLst>
          </p:cNvPr>
          <p:cNvGraphicFramePr>
            <a:graphicFrameLocks/>
          </p:cNvGraphicFramePr>
          <p:nvPr>
            <p:extLst>
              <p:ext uri="{D42A27DB-BD31-4B8C-83A1-F6EECF244321}">
                <p14:modId xmlns:p14="http://schemas.microsoft.com/office/powerpoint/2010/main" val="2200209064"/>
              </p:ext>
            </p:extLst>
          </p:nvPr>
        </p:nvGraphicFramePr>
        <p:xfrm>
          <a:off x="1216058" y="1648295"/>
          <a:ext cx="9426804" cy="4700183"/>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5168781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vert="horz" wrap="square" lIns="0" tIns="45720" rIns="0" bIns="45720" rtlCol="0" anchor="ctr">
            <a:normAutofit/>
          </a:bodyPr>
          <a:lstStyle/>
          <a:p>
            <a:pPr algn="ctr"/>
            <a:r>
              <a:rPr lang="en-US" sz="2800" dirty="0"/>
              <a:t>Call Center – Emails Handled</a:t>
            </a:r>
            <a:br>
              <a:rPr lang="en-US" sz="2800" dirty="0"/>
            </a:br>
            <a:r>
              <a:rPr lang="en-US" sz="2800" b="0" i="0" kern="1200" dirty="0">
                <a:latin typeface="Arial" panose="020B0604020202020204" pitchFamily="34" charset="0"/>
                <a:ea typeface="+mj-ea"/>
                <a:cs typeface="+mj-cs"/>
              </a:rPr>
              <a:t>December 2024 through May 2025</a:t>
            </a:r>
            <a:endParaRPr lang="en-US" sz="2800" b="0" i="0" kern="1200" dirty="0">
              <a:latin typeface="+mj-lt"/>
              <a:ea typeface="+mj-ea"/>
              <a:cs typeface="+mj-cs"/>
            </a:endParaRPr>
          </a:p>
        </p:txBody>
      </p:sp>
      <p:graphicFrame>
        <p:nvGraphicFramePr>
          <p:cNvPr id="3" name="Chart 2">
            <a:extLst>
              <a:ext uri="{FF2B5EF4-FFF2-40B4-BE49-F238E27FC236}">
                <a16:creationId xmlns:a16="http://schemas.microsoft.com/office/drawing/2014/main" id="{30F2E283-91CE-5226-E0BD-9A0BB731D703}"/>
              </a:ext>
            </a:extLst>
          </p:cNvPr>
          <p:cNvGraphicFramePr>
            <a:graphicFrameLocks/>
          </p:cNvGraphicFramePr>
          <p:nvPr>
            <p:extLst>
              <p:ext uri="{D42A27DB-BD31-4B8C-83A1-F6EECF244321}">
                <p14:modId xmlns:p14="http://schemas.microsoft.com/office/powerpoint/2010/main" val="3188840162"/>
              </p:ext>
            </p:extLst>
          </p:nvPr>
        </p:nvGraphicFramePr>
        <p:xfrm>
          <a:off x="1253765" y="1648295"/>
          <a:ext cx="9455084" cy="4799639"/>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27867714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vert="horz" wrap="square" lIns="0" tIns="45720" rIns="0" bIns="45720" rtlCol="0" anchor="ctr">
            <a:normAutofit/>
          </a:bodyPr>
          <a:lstStyle/>
          <a:p>
            <a:pPr algn="ctr"/>
            <a:r>
              <a:rPr lang="en-US" sz="2800" dirty="0"/>
              <a:t>Call Center – Forms Manually Processed</a:t>
            </a:r>
            <a:br>
              <a:rPr lang="en-US" sz="2800" dirty="0"/>
            </a:br>
            <a:r>
              <a:rPr lang="en-US" sz="2800" b="0" i="0" kern="1200" dirty="0">
                <a:latin typeface="Arial" panose="020B0604020202020204" pitchFamily="34" charset="0"/>
                <a:ea typeface="+mj-ea"/>
                <a:cs typeface="+mj-cs"/>
              </a:rPr>
              <a:t>December 2024 through May 2025</a:t>
            </a:r>
            <a:endParaRPr lang="en-US" sz="2800" b="0" i="0" kern="1200" dirty="0">
              <a:latin typeface="+mj-lt"/>
              <a:ea typeface="+mj-ea"/>
              <a:cs typeface="+mj-cs"/>
            </a:endParaRPr>
          </a:p>
        </p:txBody>
      </p:sp>
      <p:graphicFrame>
        <p:nvGraphicFramePr>
          <p:cNvPr id="4" name="Chart 3">
            <a:extLst>
              <a:ext uri="{FF2B5EF4-FFF2-40B4-BE49-F238E27FC236}">
                <a16:creationId xmlns:a16="http://schemas.microsoft.com/office/drawing/2014/main" id="{3CBC99E3-B8D9-554A-9FC8-F8FE8749DDF1}"/>
              </a:ext>
            </a:extLst>
          </p:cNvPr>
          <p:cNvGraphicFramePr>
            <a:graphicFrameLocks/>
          </p:cNvGraphicFramePr>
          <p:nvPr>
            <p:extLst>
              <p:ext uri="{D42A27DB-BD31-4B8C-83A1-F6EECF244321}">
                <p14:modId xmlns:p14="http://schemas.microsoft.com/office/powerpoint/2010/main" val="1062536610"/>
              </p:ext>
            </p:extLst>
          </p:nvPr>
        </p:nvGraphicFramePr>
        <p:xfrm>
          <a:off x="1197204" y="1659882"/>
          <a:ext cx="9285402" cy="4610100"/>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42201600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vert="horz" wrap="square" lIns="0" tIns="45720" rIns="0" bIns="45720" rtlCol="0" anchor="ctr">
            <a:normAutofit/>
          </a:bodyPr>
          <a:lstStyle/>
          <a:p>
            <a:pPr algn="ctr"/>
            <a:r>
              <a:rPr lang="en-US" sz="2800" dirty="0"/>
              <a:t>Questions or Comments for the TPA</a:t>
            </a:r>
            <a:endParaRPr lang="en-US" sz="2800" b="0" i="0" kern="1200" dirty="0">
              <a:latin typeface="+mj-lt"/>
              <a:ea typeface="+mj-ea"/>
              <a:cs typeface="+mj-cs"/>
            </a:endParaRPr>
          </a:p>
        </p:txBody>
      </p:sp>
      <p:sp>
        <p:nvSpPr>
          <p:cNvPr id="4" name="TextBox 3">
            <a:extLst>
              <a:ext uri="{FF2B5EF4-FFF2-40B4-BE49-F238E27FC236}">
                <a16:creationId xmlns:a16="http://schemas.microsoft.com/office/drawing/2014/main" id="{2F0BC6F2-47F4-4BAF-8070-B35ED000FD1B}"/>
              </a:ext>
            </a:extLst>
          </p:cNvPr>
          <p:cNvSpPr txBox="1"/>
          <p:nvPr/>
        </p:nvSpPr>
        <p:spPr>
          <a:xfrm>
            <a:off x="1485900" y="2409825"/>
            <a:ext cx="9029700" cy="369332"/>
          </a:xfrm>
          <a:prstGeom prst="rect">
            <a:avLst/>
          </a:prstGeom>
          <a:noFill/>
        </p:spPr>
        <p:txBody>
          <a:bodyPr wrap="square" rtlCol="0">
            <a:spAutoFit/>
          </a:bodyPr>
          <a:lstStyle/>
          <a:p>
            <a:r>
              <a:rPr lang="en-US" dirty="0"/>
              <a:t>Please submit questions or comments for the TPA to TPA@CaliforniaLifeLine.com</a:t>
            </a:r>
          </a:p>
        </p:txBody>
      </p:sp>
    </p:spTree>
    <p:custDataLst>
      <p:custData r:id="rId1"/>
      <p:custData r:id="rId2"/>
    </p:custDataLst>
    <p:extLst>
      <p:ext uri="{BB962C8B-B14F-4D97-AF65-F5344CB8AC3E}">
        <p14:creationId xmlns:p14="http://schemas.microsoft.com/office/powerpoint/2010/main" val="1930414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25D9B5-7F1D-72E1-C1BF-4917F9879B66}"/>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D08D5DF3-5C8E-3589-9F59-5CEEFF2EEB37}"/>
              </a:ext>
            </a:extLst>
          </p:cNvPr>
          <p:cNvSpPr>
            <a:spLocks noGrp="1"/>
          </p:cNvSpPr>
          <p:nvPr>
            <p:ph type="body" sz="quarter" idx="10"/>
          </p:nvPr>
        </p:nvSpPr>
        <p:spPr>
          <a:xfrm>
            <a:off x="1141527" y="322546"/>
            <a:ext cx="1105047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7C1F90AE-49CC-AA15-E44B-6BBAD41F6918}"/>
              </a:ext>
            </a:extLst>
          </p:cNvPr>
          <p:cNvSpPr txBox="1"/>
          <p:nvPr/>
        </p:nvSpPr>
        <p:spPr>
          <a:xfrm>
            <a:off x="800100" y="1115019"/>
            <a:ext cx="10721339" cy="369332"/>
          </a:xfrm>
          <a:prstGeom prst="rect">
            <a:avLst/>
          </a:prstGeom>
          <a:noFill/>
        </p:spPr>
        <p:txBody>
          <a:bodyPr wrap="square" rtlCol="0">
            <a:spAutoFit/>
          </a:bodyPr>
          <a:lstStyle/>
          <a:p>
            <a:pPr algn="ctr"/>
            <a:r>
              <a:rPr lang="en-US" sz="1800" b="1" dirty="0">
                <a:solidFill>
                  <a:schemeClr val="bg2">
                    <a:lumMod val="10000"/>
                  </a:schemeClr>
                </a:solidFill>
                <a:ea typeface="Calibri" panose="020F0502020204030204" pitchFamily="34" charset="0"/>
              </a:rPr>
              <a:t>Acceptable Eligibility Documentation Guidelines </a:t>
            </a:r>
            <a:r>
              <a:rPr lang="en-US" b="1" dirty="0">
                <a:solidFill>
                  <a:schemeClr val="bg2">
                    <a:lumMod val="10000"/>
                  </a:schemeClr>
                </a:solidFill>
                <a:ea typeface="Calibri" panose="020F0502020204030204" pitchFamily="34" charset="0"/>
              </a:rPr>
              <a:t>for Qualifying as a </a:t>
            </a:r>
            <a:r>
              <a:rPr lang="en-US" sz="1800" b="1" dirty="0">
                <a:solidFill>
                  <a:schemeClr val="bg2">
                    <a:lumMod val="10000"/>
                  </a:schemeClr>
                </a:solidFill>
                <a:ea typeface="Calibri" panose="020F0502020204030204" pitchFamily="34" charset="0"/>
              </a:rPr>
              <a:t>CalFresh Participant</a:t>
            </a:r>
            <a:endParaRPr lang="en-US" sz="1800" b="1" dirty="0">
              <a:solidFill>
                <a:schemeClr val="bg2">
                  <a:lumMod val="10000"/>
                </a:schemeClr>
              </a:solidFill>
            </a:endParaRPr>
          </a:p>
        </p:txBody>
      </p:sp>
      <p:sp>
        <p:nvSpPr>
          <p:cNvPr id="6" name="TextBox 5">
            <a:extLst>
              <a:ext uri="{FF2B5EF4-FFF2-40B4-BE49-F238E27FC236}">
                <a16:creationId xmlns:a16="http://schemas.microsoft.com/office/drawing/2014/main" id="{291A802F-16F5-B257-1655-16F8B969461C}"/>
              </a:ext>
            </a:extLst>
          </p:cNvPr>
          <p:cNvSpPr txBox="1"/>
          <p:nvPr/>
        </p:nvSpPr>
        <p:spPr>
          <a:xfrm>
            <a:off x="1461156" y="1975608"/>
            <a:ext cx="9426804" cy="3570208"/>
          </a:xfrm>
          <a:prstGeom prst="rect">
            <a:avLst/>
          </a:prstGeom>
          <a:noFill/>
        </p:spPr>
        <p:txBody>
          <a:bodyPr wrap="square">
            <a:spAutoFit/>
          </a:bodyPr>
          <a:lstStyle/>
          <a:p>
            <a:pPr>
              <a:spcBef>
                <a:spcPts val="600"/>
              </a:spcBef>
              <a:spcAft>
                <a:spcPts val="600"/>
              </a:spcAft>
            </a:pPr>
            <a:r>
              <a:rPr lang="en-US" sz="1600" dirty="0">
                <a:solidFill>
                  <a:schemeClr val="tx1">
                    <a:lumMod val="50000"/>
                  </a:schemeClr>
                </a:solidFill>
                <a:ea typeface="Calibri" panose="020F0502020204030204" pitchFamily="34" charset="0"/>
              </a:rPr>
              <a:t>On </a:t>
            </a:r>
            <a:r>
              <a:rPr lang="en-US" sz="1600" dirty="0">
                <a:ea typeface="Calibri" panose="020F0502020204030204" pitchFamily="34" charset="0"/>
              </a:rPr>
              <a:t>May 1, 2025, the TPA stopped accepting </a:t>
            </a:r>
            <a:r>
              <a:rPr lang="en-US" sz="1600" dirty="0">
                <a:solidFill>
                  <a:schemeClr val="tx1">
                    <a:lumMod val="50000"/>
                  </a:schemeClr>
                </a:solidFill>
                <a:ea typeface="Calibri" panose="020F0502020204030204" pitchFamily="34" charset="0"/>
              </a:rPr>
              <a:t>i</a:t>
            </a:r>
            <a:r>
              <a:rPr lang="en-US" sz="1600" i="0" u="none" strike="noStrike" baseline="0" dirty="0">
                <a:solidFill>
                  <a:schemeClr val="tx1">
                    <a:lumMod val="50000"/>
                  </a:schemeClr>
                </a:solidFill>
              </a:rPr>
              <a:t>mages of Golden State Advantage cards (California EBT card) </a:t>
            </a:r>
            <a:r>
              <a:rPr lang="en-US" sz="1600" i="0" u="none" strike="noStrike" baseline="0" dirty="0"/>
              <a:t>as</a:t>
            </a:r>
            <a:r>
              <a:rPr lang="en-US" sz="1600" i="0" u="none" strike="noStrike" baseline="0" dirty="0">
                <a:solidFill>
                  <a:srgbClr val="FF0000"/>
                </a:solidFill>
              </a:rPr>
              <a:t> </a:t>
            </a:r>
            <a:r>
              <a:rPr lang="en-US" sz="1600" i="0" u="none" strike="noStrike" baseline="0" dirty="0">
                <a:solidFill>
                  <a:schemeClr val="tx1">
                    <a:lumMod val="50000"/>
                  </a:schemeClr>
                </a:solidFill>
              </a:rPr>
              <a:t>acceptable proof of CalFresh participation</a:t>
            </a:r>
          </a:p>
          <a:p>
            <a:pPr marL="0" marR="0">
              <a:spcBef>
                <a:spcPts val="600"/>
              </a:spcBef>
              <a:spcAft>
                <a:spcPts val="600"/>
              </a:spcAft>
            </a:pPr>
            <a:r>
              <a:rPr lang="en-US" sz="1600" dirty="0">
                <a:solidFill>
                  <a:schemeClr val="tx1">
                    <a:lumMod val="50000"/>
                  </a:schemeClr>
                </a:solidFill>
              </a:rPr>
              <a:t>The TPA does accept </a:t>
            </a:r>
            <a:r>
              <a:rPr lang="en-US" sz="1600" dirty="0">
                <a:solidFill>
                  <a:srgbClr val="000000"/>
                </a:solidFill>
              </a:rPr>
              <a:t>images of the following documents:</a:t>
            </a:r>
            <a:endParaRPr lang="en-US" sz="1600" b="0" i="0" u="none" strike="noStrike" baseline="0" dirty="0">
              <a:solidFill>
                <a:srgbClr val="000000"/>
              </a:solidFill>
            </a:endParaRPr>
          </a:p>
          <a:p>
            <a:pPr marL="285750" marR="0" indent="-285750">
              <a:spcBef>
                <a:spcPts val="600"/>
              </a:spcBef>
              <a:spcAft>
                <a:spcPts val="600"/>
              </a:spcAft>
              <a:buFont typeface="Arial" panose="020B0604020202020204" pitchFamily="34" charset="0"/>
              <a:buChar char="•"/>
            </a:pPr>
            <a:r>
              <a:rPr lang="en-US" sz="1600" b="1" i="0" u="none" strike="noStrike" baseline="0" dirty="0">
                <a:solidFill>
                  <a:srgbClr val="000000"/>
                </a:solidFill>
              </a:rPr>
              <a:t>CalFresh Notices of Action </a:t>
            </a:r>
            <a:r>
              <a:rPr lang="en-US" sz="1600" b="0" i="0" u="none" strike="noStrike" baseline="0" dirty="0">
                <a:solidFill>
                  <a:srgbClr val="000000"/>
                </a:solidFill>
              </a:rPr>
              <a:t>which display issuance dates within the most recent seven (7) calendar days</a:t>
            </a:r>
          </a:p>
          <a:p>
            <a:pPr marL="285750" indent="-285750">
              <a:spcBef>
                <a:spcPts val="600"/>
              </a:spcBef>
              <a:spcAft>
                <a:spcPts val="600"/>
              </a:spcAft>
              <a:buFont typeface="Arial" panose="020B0604020202020204" pitchFamily="34" charset="0"/>
              <a:buChar char="•"/>
            </a:pPr>
            <a:r>
              <a:rPr lang="en-US" sz="1600" b="1" i="0" u="none" strike="noStrike" baseline="0" dirty="0">
                <a:solidFill>
                  <a:srgbClr val="000000"/>
                </a:solidFill>
              </a:rPr>
              <a:t>CalFresh Notices of Approval </a:t>
            </a:r>
            <a:r>
              <a:rPr lang="en-US" sz="1600" b="0" i="0" u="none" strike="noStrike" baseline="0" dirty="0">
                <a:solidFill>
                  <a:srgbClr val="000000"/>
                </a:solidFill>
              </a:rPr>
              <a:t>which display issuance dates within the most recent seven (7) calendar days</a:t>
            </a:r>
          </a:p>
          <a:p>
            <a:pPr marL="285750" indent="-285750">
              <a:spcBef>
                <a:spcPts val="600"/>
              </a:spcBef>
              <a:spcAft>
                <a:spcPts val="600"/>
              </a:spcAft>
              <a:buFont typeface="Arial" panose="020B0604020202020204" pitchFamily="34" charset="0"/>
              <a:buChar char="•"/>
            </a:pPr>
            <a:r>
              <a:rPr lang="en-US" sz="1600" b="1" i="0" u="none" strike="noStrike" baseline="0" dirty="0">
                <a:solidFill>
                  <a:srgbClr val="000000"/>
                </a:solidFill>
              </a:rPr>
              <a:t>CalFresh Verification of Benefits letters </a:t>
            </a:r>
            <a:r>
              <a:rPr lang="en-US" sz="1600" b="0" i="0" u="none" strike="noStrike" baseline="0" dirty="0">
                <a:solidFill>
                  <a:srgbClr val="000000"/>
                </a:solidFill>
              </a:rPr>
              <a:t>which display issuance dates within the most recent seven (7) calendar days. Verification of Benefits letters downloaded from BenefitsCal.com are acceptable</a:t>
            </a:r>
          </a:p>
          <a:p>
            <a:pPr>
              <a:spcBef>
                <a:spcPts val="600"/>
              </a:spcBef>
              <a:spcAft>
                <a:spcPts val="600"/>
              </a:spcAft>
            </a:pPr>
            <a:r>
              <a:rPr lang="en-US" sz="1600" dirty="0">
                <a:solidFill>
                  <a:srgbClr val="000000"/>
                </a:solidFill>
              </a:rPr>
              <a:t>Notice i</a:t>
            </a:r>
            <a:r>
              <a:rPr lang="en-US" sz="1600" b="0" i="0" u="none" strike="noStrike" baseline="0" dirty="0">
                <a:solidFill>
                  <a:srgbClr val="000000"/>
                </a:solidFill>
              </a:rPr>
              <a:t>ssuance dates appear in top right corner letter block of the notice</a:t>
            </a:r>
          </a:p>
        </p:txBody>
      </p:sp>
    </p:spTree>
    <p:custDataLst>
      <p:custData r:id="rId1"/>
      <p:custData r:id="rId2"/>
    </p:custDataLst>
    <p:extLst>
      <p:ext uri="{BB962C8B-B14F-4D97-AF65-F5344CB8AC3E}">
        <p14:creationId xmlns:p14="http://schemas.microsoft.com/office/powerpoint/2010/main" val="810034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05047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800100" y="1174523"/>
            <a:ext cx="10721339"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rgbClr val="000000"/>
                </a:solidFill>
                <a:effectLst/>
                <a:latin typeface="Arial" panose="020B0604020202020204" pitchFamily="34" charset="0"/>
                <a:ea typeface="Aptos" panose="020B0004020202020204" pitchFamily="34" charset="0"/>
              </a:rPr>
              <a:t>CPUC Administrative Letter #8</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rgbClr val="000000"/>
                </a:solidFill>
                <a:effectLst/>
                <a:latin typeface="Arial" panose="020B0604020202020204" pitchFamily="34" charset="0"/>
                <a:ea typeface="Aptos" panose="020B0004020202020204" pitchFamily="34" charset="0"/>
              </a:rPr>
              <a:t>California income guidelines effective for 6/1/2025 through 5/31/2026</a:t>
            </a:r>
            <a:endParaRPr lang="en-US" sz="1800" b="1" dirty="0">
              <a:solidFill>
                <a:srgbClr val="000000"/>
              </a:solidFill>
              <a:effectLst/>
              <a:latin typeface="Arial" panose="020B0604020202020204" pitchFamily="34" charset="0"/>
              <a:ea typeface="Calibri" panose="020F0502020204030204" pitchFamily="34" charset="0"/>
            </a:endParaRPr>
          </a:p>
        </p:txBody>
      </p:sp>
      <p:sp>
        <p:nvSpPr>
          <p:cNvPr id="5" name="TextBox 4">
            <a:extLst>
              <a:ext uri="{FF2B5EF4-FFF2-40B4-BE49-F238E27FC236}">
                <a16:creationId xmlns:a16="http://schemas.microsoft.com/office/drawing/2014/main" id="{28BCFB23-A2F1-9BEF-137A-FF4C2C3FEDCE}"/>
              </a:ext>
            </a:extLst>
          </p:cNvPr>
          <p:cNvSpPr txBox="1"/>
          <p:nvPr/>
        </p:nvSpPr>
        <p:spPr>
          <a:xfrm>
            <a:off x="1211194" y="1808524"/>
            <a:ext cx="9872441" cy="338554"/>
          </a:xfrm>
          <a:prstGeom prst="rect">
            <a:avLst/>
          </a:prstGeom>
          <a:noFill/>
        </p:spPr>
        <p:txBody>
          <a:bodyPr wrap="square">
            <a:spAutoFit/>
          </a:bodyPr>
          <a:lstStyle/>
          <a:p>
            <a:r>
              <a:rPr lang="en-US" sz="1600" dirty="0">
                <a:solidFill>
                  <a:srgbClr val="404040"/>
                </a:solidFill>
              </a:rPr>
              <a:t>On </a:t>
            </a:r>
            <a:r>
              <a:rPr lang="en-US" sz="1600" dirty="0"/>
              <a:t>June 1, 2025, </a:t>
            </a:r>
            <a:r>
              <a:rPr lang="en-US" sz="1600" dirty="0">
                <a:solidFill>
                  <a:srgbClr val="404040"/>
                </a:solidFill>
              </a:rPr>
              <a:t>the TPA’s system was updated with the California Income Guidelines </a:t>
            </a:r>
          </a:p>
        </p:txBody>
      </p:sp>
      <p:graphicFrame>
        <p:nvGraphicFramePr>
          <p:cNvPr id="8" name="Table 7">
            <a:extLst>
              <a:ext uri="{FF2B5EF4-FFF2-40B4-BE49-F238E27FC236}">
                <a16:creationId xmlns:a16="http://schemas.microsoft.com/office/drawing/2014/main" id="{14EDBF0A-A977-E138-0EE9-E108BA7E8BE6}"/>
              </a:ext>
            </a:extLst>
          </p:cNvPr>
          <p:cNvGraphicFramePr>
            <a:graphicFrameLocks noGrp="1"/>
          </p:cNvGraphicFramePr>
          <p:nvPr>
            <p:extLst>
              <p:ext uri="{D42A27DB-BD31-4B8C-83A1-F6EECF244321}">
                <p14:modId xmlns:p14="http://schemas.microsoft.com/office/powerpoint/2010/main" val="992722631"/>
              </p:ext>
            </p:extLst>
          </p:nvPr>
        </p:nvGraphicFramePr>
        <p:xfrm>
          <a:off x="1749196" y="2439974"/>
          <a:ext cx="8128000" cy="3074706"/>
        </p:xfrm>
        <a:graphic>
          <a:graphicData uri="http://schemas.openxmlformats.org/drawingml/2006/table">
            <a:tbl>
              <a:tblPr firstRow="1" bandRow="1">
                <a:tableStyleId>{18603FDC-E32A-4AB5-989C-0864C3EAD2B8}</a:tableStyleId>
              </a:tblPr>
              <a:tblGrid>
                <a:gridCol w="4064000">
                  <a:extLst>
                    <a:ext uri="{9D8B030D-6E8A-4147-A177-3AD203B41FA5}">
                      <a16:colId xmlns:a16="http://schemas.microsoft.com/office/drawing/2014/main" val="422338631"/>
                    </a:ext>
                  </a:extLst>
                </a:gridCol>
                <a:gridCol w="4064000">
                  <a:extLst>
                    <a:ext uri="{9D8B030D-6E8A-4147-A177-3AD203B41FA5}">
                      <a16:colId xmlns:a16="http://schemas.microsoft.com/office/drawing/2014/main" val="521302253"/>
                    </a:ext>
                  </a:extLst>
                </a:gridCol>
              </a:tblGrid>
              <a:tr h="512451">
                <a:tc>
                  <a:txBody>
                    <a:bodyPr/>
                    <a:lstStyle>
                      <a:lvl1pPr marL="0" algn="l" defTabSz="914400" rtl="0" eaLnBrk="1" latinLnBrk="0" hangingPunct="1">
                        <a:defRPr sz="1800" b="1" kern="1200">
                          <a:solidFill>
                            <a:schemeClr val="lt1"/>
                          </a:solidFill>
                          <a:latin typeface="Arial" panose="020B0604020202020204"/>
                        </a:defRPr>
                      </a:lvl1pPr>
                      <a:lvl2pPr marL="457200" algn="l" defTabSz="914400" rtl="0" eaLnBrk="1" latinLnBrk="0" hangingPunct="1">
                        <a:defRPr sz="1800" b="1" kern="1200">
                          <a:solidFill>
                            <a:schemeClr val="lt1"/>
                          </a:solidFill>
                          <a:latin typeface="Arial" panose="020B0604020202020204"/>
                        </a:defRPr>
                      </a:lvl2pPr>
                      <a:lvl3pPr marL="914400" algn="l" defTabSz="914400" rtl="0" eaLnBrk="1" latinLnBrk="0" hangingPunct="1">
                        <a:defRPr sz="1800" b="1" kern="1200">
                          <a:solidFill>
                            <a:schemeClr val="lt1"/>
                          </a:solidFill>
                          <a:latin typeface="Arial" panose="020B0604020202020204"/>
                        </a:defRPr>
                      </a:lvl3pPr>
                      <a:lvl4pPr marL="1371600" algn="l" defTabSz="914400" rtl="0" eaLnBrk="1" latinLnBrk="0" hangingPunct="1">
                        <a:defRPr sz="1800" b="1" kern="1200">
                          <a:solidFill>
                            <a:schemeClr val="lt1"/>
                          </a:solidFill>
                          <a:latin typeface="Arial" panose="020B0604020202020204"/>
                        </a:defRPr>
                      </a:lvl4pPr>
                      <a:lvl5pPr marL="1828800" algn="l" defTabSz="914400" rtl="0" eaLnBrk="1" latinLnBrk="0" hangingPunct="1">
                        <a:defRPr sz="1800" b="1" kern="1200">
                          <a:solidFill>
                            <a:schemeClr val="lt1"/>
                          </a:solidFill>
                          <a:latin typeface="Arial" panose="020B0604020202020204"/>
                        </a:defRPr>
                      </a:lvl5pPr>
                      <a:lvl6pPr marL="2286000" algn="l" defTabSz="914400" rtl="0" eaLnBrk="1" latinLnBrk="0" hangingPunct="1">
                        <a:defRPr sz="1800" b="1" kern="1200">
                          <a:solidFill>
                            <a:schemeClr val="lt1"/>
                          </a:solidFill>
                          <a:latin typeface="Arial" panose="020B0604020202020204"/>
                        </a:defRPr>
                      </a:lvl6pPr>
                      <a:lvl7pPr marL="2743200" algn="l" defTabSz="914400" rtl="0" eaLnBrk="1" latinLnBrk="0" hangingPunct="1">
                        <a:defRPr sz="1800" b="1" kern="1200">
                          <a:solidFill>
                            <a:schemeClr val="lt1"/>
                          </a:solidFill>
                          <a:latin typeface="Arial" panose="020B0604020202020204"/>
                        </a:defRPr>
                      </a:lvl7pPr>
                      <a:lvl8pPr marL="3200400" algn="l" defTabSz="914400" rtl="0" eaLnBrk="1" latinLnBrk="0" hangingPunct="1">
                        <a:defRPr sz="1800" b="1" kern="1200">
                          <a:solidFill>
                            <a:schemeClr val="lt1"/>
                          </a:solidFill>
                          <a:latin typeface="Arial" panose="020B0604020202020204"/>
                        </a:defRPr>
                      </a:lvl8pPr>
                      <a:lvl9pPr marL="3657600" algn="l" defTabSz="914400" rtl="0" eaLnBrk="1" latinLnBrk="0" hangingPunct="1">
                        <a:defRPr sz="1800" b="1" kern="1200">
                          <a:solidFill>
                            <a:schemeClr val="lt1"/>
                          </a:solidFill>
                          <a:latin typeface="Arial" panose="020B0604020202020204"/>
                        </a:defRPr>
                      </a:lvl9pPr>
                    </a:lstStyle>
                    <a:p>
                      <a:pPr algn="ctr"/>
                      <a:r>
                        <a:rPr lang="en-US" sz="1600" dirty="0">
                          <a:solidFill>
                            <a:schemeClr val="tx1"/>
                          </a:solidFill>
                        </a:rPr>
                        <a:t>Household 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Arial" panose="020B0604020202020204"/>
                        </a:defRPr>
                      </a:lvl1pPr>
                      <a:lvl2pPr marL="457200" algn="l" defTabSz="914400" rtl="0" eaLnBrk="1" latinLnBrk="0" hangingPunct="1">
                        <a:defRPr sz="1800" b="1" kern="1200">
                          <a:solidFill>
                            <a:schemeClr val="lt1"/>
                          </a:solidFill>
                          <a:latin typeface="Arial" panose="020B0604020202020204"/>
                        </a:defRPr>
                      </a:lvl2pPr>
                      <a:lvl3pPr marL="914400" algn="l" defTabSz="914400" rtl="0" eaLnBrk="1" latinLnBrk="0" hangingPunct="1">
                        <a:defRPr sz="1800" b="1" kern="1200">
                          <a:solidFill>
                            <a:schemeClr val="lt1"/>
                          </a:solidFill>
                          <a:latin typeface="Arial" panose="020B0604020202020204"/>
                        </a:defRPr>
                      </a:lvl3pPr>
                      <a:lvl4pPr marL="1371600" algn="l" defTabSz="914400" rtl="0" eaLnBrk="1" latinLnBrk="0" hangingPunct="1">
                        <a:defRPr sz="1800" b="1" kern="1200">
                          <a:solidFill>
                            <a:schemeClr val="lt1"/>
                          </a:solidFill>
                          <a:latin typeface="Arial" panose="020B0604020202020204"/>
                        </a:defRPr>
                      </a:lvl4pPr>
                      <a:lvl5pPr marL="1828800" algn="l" defTabSz="914400" rtl="0" eaLnBrk="1" latinLnBrk="0" hangingPunct="1">
                        <a:defRPr sz="1800" b="1" kern="1200">
                          <a:solidFill>
                            <a:schemeClr val="lt1"/>
                          </a:solidFill>
                          <a:latin typeface="Arial" panose="020B0604020202020204"/>
                        </a:defRPr>
                      </a:lvl5pPr>
                      <a:lvl6pPr marL="2286000" algn="l" defTabSz="914400" rtl="0" eaLnBrk="1" latinLnBrk="0" hangingPunct="1">
                        <a:defRPr sz="1800" b="1" kern="1200">
                          <a:solidFill>
                            <a:schemeClr val="lt1"/>
                          </a:solidFill>
                          <a:latin typeface="Arial" panose="020B0604020202020204"/>
                        </a:defRPr>
                      </a:lvl6pPr>
                      <a:lvl7pPr marL="2743200" algn="l" defTabSz="914400" rtl="0" eaLnBrk="1" latinLnBrk="0" hangingPunct="1">
                        <a:defRPr sz="1800" b="1" kern="1200">
                          <a:solidFill>
                            <a:schemeClr val="lt1"/>
                          </a:solidFill>
                          <a:latin typeface="Arial" panose="020B0604020202020204"/>
                        </a:defRPr>
                      </a:lvl7pPr>
                      <a:lvl8pPr marL="3200400" algn="l" defTabSz="914400" rtl="0" eaLnBrk="1" latinLnBrk="0" hangingPunct="1">
                        <a:defRPr sz="1800" b="1" kern="1200">
                          <a:solidFill>
                            <a:schemeClr val="lt1"/>
                          </a:solidFill>
                          <a:latin typeface="Arial" panose="020B0604020202020204"/>
                        </a:defRPr>
                      </a:lvl8pPr>
                      <a:lvl9pPr marL="3657600" algn="l" defTabSz="914400" rtl="0" eaLnBrk="1" latinLnBrk="0" hangingPunct="1">
                        <a:defRPr sz="1800" b="1" kern="1200">
                          <a:solidFill>
                            <a:schemeClr val="lt1"/>
                          </a:solidFill>
                          <a:latin typeface="Arial" panose="020B0604020202020204"/>
                        </a:defRPr>
                      </a:lvl9pPr>
                    </a:lstStyle>
                    <a:p>
                      <a:pPr algn="ctr"/>
                      <a:r>
                        <a:rPr lang="en-US" sz="1600" dirty="0">
                          <a:solidFill>
                            <a:schemeClr val="tx1"/>
                          </a:solidFill>
                        </a:rPr>
                        <a:t>Annual Income Limit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955174"/>
                  </a:ext>
                </a:extLst>
              </a:tr>
              <a:tr h="512451">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$24,200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8157678"/>
                  </a:ext>
                </a:extLst>
              </a:tr>
              <a:tr h="512451">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$32,600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2104732"/>
                  </a:ext>
                </a:extLst>
              </a:tr>
              <a:tr h="512451">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$41,100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568994"/>
                  </a:ext>
                </a:extLst>
              </a:tr>
              <a:tr h="512451">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$49,600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2209295"/>
                  </a:ext>
                </a:extLst>
              </a:tr>
              <a:tr h="512451">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For each additional member add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algn="ctr"/>
                      <a:r>
                        <a:rPr lang="en-US" sz="1600" dirty="0"/>
                        <a:t>  $8,500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3484683"/>
                  </a:ext>
                </a:extLst>
              </a:tr>
            </a:tbl>
          </a:graphicData>
        </a:graphic>
      </p:graphicFrame>
    </p:spTree>
    <p:custDataLst>
      <p:custData r:id="rId1"/>
      <p:custData r:id="rId2"/>
    </p:custDataLst>
    <p:extLst>
      <p:ext uri="{BB962C8B-B14F-4D97-AF65-F5344CB8AC3E}">
        <p14:creationId xmlns:p14="http://schemas.microsoft.com/office/powerpoint/2010/main" val="4161456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32820" y="310341"/>
            <a:ext cx="11059180"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Upcoming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574C4B49-5F7F-4CAD-4B78-D5CB6BEAE2F9}"/>
              </a:ext>
            </a:extLst>
          </p:cNvPr>
          <p:cNvSpPr txBox="1"/>
          <p:nvPr/>
        </p:nvSpPr>
        <p:spPr>
          <a:xfrm>
            <a:off x="870817" y="1766928"/>
            <a:ext cx="10148520" cy="2800767"/>
          </a:xfrm>
          <a:prstGeom prst="rect">
            <a:avLst/>
          </a:prstGeom>
          <a:noFill/>
        </p:spPr>
        <p:txBody>
          <a:bodyPr wrap="square" rtlCol="0">
            <a:spAutoFit/>
          </a:bodyPr>
          <a:lstStyle/>
          <a:p>
            <a:pPr marL="285750" marR="0" indent="-285750">
              <a:spcBef>
                <a:spcPts val="0"/>
              </a:spcBef>
              <a:spcAft>
                <a:spcPts val="0"/>
              </a:spcAft>
              <a:buFont typeface="Arial" panose="020B0604020202020204" pitchFamily="34" charset="0"/>
              <a:buChar char="•"/>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Require Service Providers to collect a Program-mandated Consent to Transfer form from subscribers and submit the completed Consent to Transfer forms to the TPA when initiating benefit transfers – </a:t>
            </a:r>
            <a:r>
              <a:rPr lang="en-US" sz="1600" b="1" dirty="0">
                <a:effectLst/>
                <a:latin typeface="Arial" panose="020B0604020202020204" pitchFamily="34" charset="0"/>
                <a:ea typeface="Times New Roman" panose="02020603050405020304" pitchFamily="18" charset="0"/>
                <a:cs typeface="Times New Roman" panose="02020603050405020304" pitchFamily="18" charset="0"/>
              </a:rPr>
              <a:t>Introduction TBD</a:t>
            </a:r>
          </a:p>
          <a:p>
            <a:pPr marL="285750" marR="0" indent="-285750">
              <a:spcBef>
                <a:spcPts val="0"/>
              </a:spcBef>
              <a:spcAft>
                <a:spcPts val="0"/>
              </a:spcAft>
              <a:buFont typeface="Arial" panose="020B0604020202020204" pitchFamily="34" charset="0"/>
              <a:buChar char="•"/>
            </a:pP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Publish for Service Providers a recurring monthly transfer report – </a:t>
            </a:r>
            <a:r>
              <a:rPr lang="en-US" sz="1600" b="1" dirty="0">
                <a:effectLst/>
                <a:latin typeface="Arial" panose="020B0604020202020204" pitchFamily="34" charset="0"/>
                <a:ea typeface="Times New Roman" panose="02020603050405020304" pitchFamily="18" charset="0"/>
                <a:cs typeface="Times New Roman" panose="02020603050405020304" pitchFamily="18" charset="0"/>
              </a:rPr>
              <a:t>First report 7/1/2025</a:t>
            </a:r>
          </a:p>
          <a:p>
            <a:pPr marL="285750" marR="0" indent="-285750">
              <a:spcBef>
                <a:spcPts val="0"/>
              </a:spcBef>
              <a:spcAft>
                <a:spcPts val="0"/>
              </a:spcAft>
              <a:buFont typeface="Arial" panose="020B0604020202020204" pitchFamily="34" charset="0"/>
              <a:buChar char="•"/>
            </a:pP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Add functionality to the planned Customer Portal 2.0 that allows registered Portal users to exempt themselves from benefit transfers unless they authorize a benefit transfer by taking a defined action on the Customer Portal or by calling the TPA’s Call Center and authorizing the benefit transfer – </a:t>
            </a:r>
            <a:r>
              <a:rPr lang="en-US" sz="1600" b="1" dirty="0">
                <a:effectLst/>
                <a:latin typeface="Arial" panose="020B0604020202020204" pitchFamily="34" charset="0"/>
                <a:ea typeface="Times New Roman" panose="02020603050405020304" pitchFamily="18" charset="0"/>
                <a:cs typeface="Times New Roman" panose="02020603050405020304" pitchFamily="18" charset="0"/>
              </a:rPr>
              <a:t>Introduction TBD</a:t>
            </a:r>
          </a:p>
          <a:p>
            <a:pPr marL="285750" marR="0" indent="-285750">
              <a:spcBef>
                <a:spcPts val="0"/>
              </a:spcBef>
              <a:spcAft>
                <a:spcPts val="0"/>
              </a:spcAft>
              <a:buFont typeface="Arial" panose="020B0604020202020204" pitchFamily="34" charset="0"/>
              <a:buChar char="•"/>
            </a:pP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738E331D-EF5B-2918-8D0E-6879C79CFBC2}"/>
              </a:ext>
            </a:extLst>
          </p:cNvPr>
          <p:cNvSpPr txBox="1"/>
          <p:nvPr/>
        </p:nvSpPr>
        <p:spPr>
          <a:xfrm>
            <a:off x="492036" y="1090006"/>
            <a:ext cx="10441576"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tx1">
                    <a:lumMod val="100000"/>
                  </a:schemeClr>
                </a:solidFill>
                <a:latin typeface="Arial" panose="020B0604020202020204" pitchFamily="34" charset="0"/>
                <a:cs typeface="Arial" panose="020B0604020202020204" pitchFamily="34" charset="0"/>
              </a:rPr>
              <a:t>Planned Measures to Lessen Unauthorized </a:t>
            </a:r>
            <a:r>
              <a:rPr lang="en-US" sz="1800" b="1" dirty="0">
                <a:solidFill>
                  <a:schemeClr val="tx1">
                    <a:lumMod val="100000"/>
                  </a:schemeClr>
                </a:solidFill>
                <a:latin typeface="Arial" panose="020B0604020202020204" pitchFamily="34" charset="0"/>
                <a:cs typeface="Arial" panose="020B0604020202020204" pitchFamily="34" charset="0"/>
              </a:rPr>
              <a:t>Benefit Transfers</a:t>
            </a:r>
            <a:endParaRPr kumimoji="0" lang="en-US" b="1" i="0" strike="noStrike" kern="1200" cap="none" spc="0" normalizeH="0" baseline="0" noProof="0" dirty="0">
              <a:ln>
                <a:noFill/>
              </a:ln>
              <a:solidFill>
                <a:srgbClr val="E7E6E6">
                  <a:lumMod val="10000"/>
                </a:srgbClr>
              </a:solidFill>
              <a:effectLst/>
              <a:uLnTx/>
              <a:uFillTx/>
              <a:latin typeface="Arial" panose="020B0604020202020204" pitchFamily="34" charset="0"/>
              <a:ea typeface="+mn-ea"/>
              <a:cs typeface="Arial" panose="020B0604020202020204" pitchFamily="34" charset="0"/>
            </a:endParaRPr>
          </a:p>
        </p:txBody>
      </p:sp>
    </p:spTree>
    <p:custDataLst>
      <p:custData r:id="rId1"/>
      <p:custData r:id="rId2"/>
    </p:custDataLst>
    <p:extLst>
      <p:ext uri="{BB962C8B-B14F-4D97-AF65-F5344CB8AC3E}">
        <p14:creationId xmlns:p14="http://schemas.microsoft.com/office/powerpoint/2010/main" val="2390891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4B41A3-0A0F-4C43-A635-2F7021FB3EFE}"/>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D21CA49B-BB33-E072-8786-CA0DFE294E13}"/>
              </a:ext>
            </a:extLst>
          </p:cNvPr>
          <p:cNvSpPr>
            <a:spLocks noGrp="1"/>
          </p:cNvSpPr>
          <p:nvPr>
            <p:ph type="body" sz="quarter" idx="10"/>
          </p:nvPr>
        </p:nvSpPr>
        <p:spPr>
          <a:xfrm>
            <a:off x="1132820" y="310341"/>
            <a:ext cx="11059180"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Upcoming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15DE90AF-393F-6C77-B377-80DA8C39B66D}"/>
              </a:ext>
            </a:extLst>
          </p:cNvPr>
          <p:cNvSpPr txBox="1"/>
          <p:nvPr/>
        </p:nvSpPr>
        <p:spPr>
          <a:xfrm>
            <a:off x="870817" y="2070591"/>
            <a:ext cx="10148520" cy="2092881"/>
          </a:xfrm>
          <a:prstGeom prst="rect">
            <a:avLst/>
          </a:prstGeom>
          <a:noFill/>
        </p:spPr>
        <p:txBody>
          <a:bodyPr wrap="square" rtlCol="0">
            <a:spAutoFit/>
          </a:bodyPr>
          <a:lstStyle/>
          <a:p>
            <a:pPr marL="285750" marR="0" indent="-285750">
              <a:spcBef>
                <a:spcPts val="1200"/>
              </a:spcBef>
              <a:spcAft>
                <a:spcPts val="1200"/>
              </a:spcAft>
              <a:buFont typeface="Arial" panose="020B0604020202020204" pitchFamily="34" charset="0"/>
              <a:buChar char="•"/>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Collecting BQP demographics during the annual renewal process</a:t>
            </a:r>
          </a:p>
          <a:p>
            <a:pPr marL="285750" marR="0" indent="-285750">
              <a:spcBef>
                <a:spcPts val="1200"/>
              </a:spcBef>
              <a:spcAft>
                <a:spcPts val="1200"/>
              </a:spcAft>
              <a:buFont typeface="Arial" panose="020B0604020202020204" pitchFamily="34" charset="0"/>
              <a:buChar char="•"/>
            </a:pPr>
            <a:r>
              <a:rPr lang="en-US" sz="1600" dirty="0">
                <a:latin typeface="Arial" panose="020B0604020202020204" pitchFamily="34" charset="0"/>
                <a:ea typeface="Times New Roman" panose="02020603050405020304" pitchFamily="18" charset="0"/>
                <a:cs typeface="Times New Roman" panose="02020603050405020304" pitchFamily="18" charset="0"/>
              </a:rPr>
              <a:t>Collecting eligibility documentation from renewing subscribers whose continuing eligibility is not resolved by database matching</a:t>
            </a:r>
          </a:p>
          <a:p>
            <a:pPr marL="285750" marR="0" indent="-285750">
              <a:spcBef>
                <a:spcPts val="1200"/>
              </a:spcBef>
              <a:spcAft>
                <a:spcPts val="1200"/>
              </a:spcAft>
              <a:buFont typeface="Arial" panose="020B0604020202020204" pitchFamily="34" charset="0"/>
              <a:buChar char="•"/>
            </a:pPr>
            <a:r>
              <a:rPr lang="en-US" sz="1600">
                <a:effectLst/>
                <a:latin typeface="Arial" panose="020B0604020202020204" pitchFamily="34" charset="0"/>
                <a:ea typeface="Times New Roman" panose="02020603050405020304" pitchFamily="18" charset="0"/>
                <a:cs typeface="Times New Roman" panose="02020603050405020304" pitchFamily="18" charset="0"/>
              </a:rPr>
              <a:t>Establishing </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an API connection with the Department of Health Care Services Medi-Cal database</a:t>
            </a:r>
          </a:p>
          <a:p>
            <a:pPr marL="0" marR="0">
              <a:spcBef>
                <a:spcPts val="0"/>
              </a:spcBef>
              <a:spcAft>
                <a:spcPts val="0"/>
              </a:spcAft>
            </a:pP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74A8FFB9-B7A3-547D-42C9-49B041DF2442}"/>
              </a:ext>
            </a:extLst>
          </p:cNvPr>
          <p:cNvSpPr txBox="1"/>
          <p:nvPr/>
        </p:nvSpPr>
        <p:spPr>
          <a:xfrm>
            <a:off x="492036" y="1299454"/>
            <a:ext cx="10441576"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lumMod val="100000"/>
                  </a:schemeClr>
                </a:solidFill>
                <a:latin typeface="Arial" panose="020B0604020202020204" pitchFamily="34" charset="0"/>
                <a:cs typeface="Arial" panose="020B0604020202020204" pitchFamily="34" charset="0"/>
              </a:rPr>
              <a:t>Other Planned Initiatives</a:t>
            </a:r>
            <a:endParaRPr kumimoji="0" lang="en-US" sz="1800" b="1" i="0" strike="noStrike" kern="1200" cap="none" spc="0" normalizeH="0" baseline="0" noProof="0" dirty="0">
              <a:ln>
                <a:noFill/>
              </a:ln>
              <a:solidFill>
                <a:srgbClr val="E7E6E6">
                  <a:lumMod val="10000"/>
                </a:srgbClr>
              </a:solidFill>
              <a:effectLst/>
              <a:uLnTx/>
              <a:uFillTx/>
              <a:latin typeface="Arial" panose="020B0604020202020204"/>
              <a:ea typeface="+mn-ea"/>
              <a:cs typeface="+mn-cs"/>
            </a:endParaRPr>
          </a:p>
        </p:txBody>
      </p:sp>
    </p:spTree>
    <p:custDataLst>
      <p:custData r:id="rId1"/>
      <p:custData r:id="rId2"/>
    </p:custDataLst>
    <p:extLst>
      <p:ext uri="{BB962C8B-B14F-4D97-AF65-F5344CB8AC3E}">
        <p14:creationId xmlns:p14="http://schemas.microsoft.com/office/powerpoint/2010/main" val="1965652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852820" y="454874"/>
            <a:ext cx="7918450" cy="587308"/>
          </a:xfrm>
        </p:spPr>
        <p:txBody>
          <a:bodyPr>
            <a:normAutofit/>
          </a:bodyPr>
          <a:lstStyle/>
          <a:p>
            <a:r>
              <a:rPr lang="en-US" sz="3200" dirty="0"/>
              <a:t>Program and Operations Reports </a:t>
            </a:r>
          </a:p>
          <a:p>
            <a:endParaRPr lang="en-US" dirty="0"/>
          </a:p>
        </p:txBody>
      </p:sp>
      <p:sp>
        <p:nvSpPr>
          <p:cNvPr id="4" name="TextBox 3">
            <a:extLst>
              <a:ext uri="{FF2B5EF4-FFF2-40B4-BE49-F238E27FC236}">
                <a16:creationId xmlns:a16="http://schemas.microsoft.com/office/drawing/2014/main" id="{0F5E3D78-94BA-E87A-D1C4-770DD48489F2}"/>
              </a:ext>
            </a:extLst>
          </p:cNvPr>
          <p:cNvSpPr txBox="1"/>
          <p:nvPr/>
        </p:nvSpPr>
        <p:spPr>
          <a:xfrm>
            <a:off x="852820" y="1282258"/>
            <a:ext cx="10136777" cy="4293483"/>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US" sz="1600" dirty="0">
                <a:solidFill>
                  <a:srgbClr val="502E91"/>
                </a:solidFill>
              </a:rPr>
              <a:t>Program Participation – Active LifeLine Subscribers</a:t>
            </a:r>
          </a:p>
          <a:p>
            <a:pPr marL="285750" indent="-285750">
              <a:spcBef>
                <a:spcPts val="600"/>
              </a:spcBef>
              <a:spcAft>
                <a:spcPts val="600"/>
              </a:spcAft>
              <a:buFont typeface="Arial" panose="020B0604020202020204" pitchFamily="34" charset="0"/>
              <a:buChar char="•"/>
            </a:pPr>
            <a:r>
              <a:rPr lang="en-US" sz="1600" dirty="0">
                <a:solidFill>
                  <a:srgbClr val="502E91"/>
                </a:solidFill>
              </a:rPr>
              <a:t>Program Participation – Active LifeLine Subscribers – Trend – June 2024 through May 2025</a:t>
            </a:r>
          </a:p>
          <a:p>
            <a:pPr marL="285750" indent="-285750">
              <a:spcBef>
                <a:spcPts val="600"/>
              </a:spcBef>
              <a:spcAft>
                <a:spcPts val="600"/>
              </a:spcAft>
              <a:buFont typeface="Arial" panose="020B0604020202020204" pitchFamily="34" charset="0"/>
              <a:buChar char="•"/>
            </a:pPr>
            <a:r>
              <a:rPr lang="en-US" sz="1600" dirty="0">
                <a:solidFill>
                  <a:srgbClr val="502E91"/>
                </a:solidFill>
              </a:rPr>
              <a:t>Active Subscribers – Top 5 Service Providers By Subscriber Count</a:t>
            </a:r>
          </a:p>
          <a:p>
            <a:pPr marL="285750" indent="-285750">
              <a:spcBef>
                <a:spcPts val="600"/>
              </a:spcBef>
              <a:spcAft>
                <a:spcPts val="600"/>
              </a:spcAft>
              <a:buFont typeface="Arial" panose="020B0604020202020204" pitchFamily="34" charset="0"/>
              <a:buChar char="•"/>
            </a:pPr>
            <a:r>
              <a:rPr lang="en-US" sz="1600" dirty="0">
                <a:solidFill>
                  <a:srgbClr val="502E91"/>
                </a:solidFill>
              </a:rPr>
              <a:t>Active Subscribers – Top 5 Service Providers by Subscriber Count and by Technology</a:t>
            </a:r>
          </a:p>
          <a:p>
            <a:pPr marL="285750" indent="-285750">
              <a:spcBef>
                <a:spcPts val="600"/>
              </a:spcBef>
              <a:spcAft>
                <a:spcPts val="600"/>
              </a:spcAft>
              <a:buFont typeface="Arial" panose="020B0604020202020204" pitchFamily="34" charset="0"/>
              <a:buChar char="•"/>
            </a:pPr>
            <a:r>
              <a:rPr lang="en-US" sz="1600" dirty="0">
                <a:solidFill>
                  <a:srgbClr val="502E91"/>
                </a:solidFill>
              </a:rPr>
              <a:t>Active Subscribers – By Funding Type – December 2024 through May 2025</a:t>
            </a:r>
          </a:p>
          <a:p>
            <a:pPr marL="285750" indent="-285750">
              <a:spcBef>
                <a:spcPts val="600"/>
              </a:spcBef>
              <a:spcAft>
                <a:spcPts val="600"/>
              </a:spcAft>
              <a:buFont typeface="Arial" panose="020B0604020202020204" pitchFamily="34" charset="0"/>
              <a:buChar char="•"/>
            </a:pPr>
            <a:r>
              <a:rPr lang="en-US" sz="1600" dirty="0">
                <a:solidFill>
                  <a:srgbClr val="502E91"/>
                </a:solidFill>
              </a:rPr>
              <a:t>Active Subscribers - Top 20 State Senate Districts </a:t>
            </a:r>
          </a:p>
          <a:p>
            <a:pPr marL="285750" indent="-285750">
              <a:spcBef>
                <a:spcPts val="600"/>
              </a:spcBef>
              <a:spcAft>
                <a:spcPts val="600"/>
              </a:spcAft>
              <a:buFont typeface="Arial" panose="020B0604020202020204" pitchFamily="34" charset="0"/>
              <a:buChar char="•"/>
            </a:pPr>
            <a:r>
              <a:rPr lang="en-US" sz="1600" dirty="0">
                <a:solidFill>
                  <a:srgbClr val="502E91"/>
                </a:solidFill>
              </a:rPr>
              <a:t>Active Subscribers - Top 20 State Assembly Districts</a:t>
            </a:r>
          </a:p>
          <a:p>
            <a:pPr marL="285750" indent="-285750">
              <a:spcBef>
                <a:spcPts val="600"/>
              </a:spcBef>
              <a:spcAft>
                <a:spcPts val="600"/>
              </a:spcAft>
              <a:buFont typeface="Arial" panose="020B0604020202020204" pitchFamily="34" charset="0"/>
              <a:buChar char="•"/>
            </a:pPr>
            <a:r>
              <a:rPr lang="en-US" sz="1600" dirty="0">
                <a:solidFill>
                  <a:srgbClr val="502E91"/>
                </a:solidFill>
              </a:rPr>
              <a:t>Active Subscribers – Top 20 Counties</a:t>
            </a:r>
          </a:p>
          <a:p>
            <a:pPr marL="285750" indent="-285750">
              <a:spcBef>
                <a:spcPts val="600"/>
              </a:spcBef>
              <a:spcAft>
                <a:spcPts val="600"/>
              </a:spcAft>
              <a:buFont typeface="Arial" panose="020B0604020202020204" pitchFamily="34" charset="0"/>
              <a:buChar char="•"/>
            </a:pPr>
            <a:r>
              <a:rPr lang="en-US" sz="1600" dirty="0">
                <a:solidFill>
                  <a:srgbClr val="502E91"/>
                </a:solidFill>
              </a:rPr>
              <a:t>Active Subscribers – Top 20 ZIP Codes</a:t>
            </a:r>
          </a:p>
          <a:p>
            <a:pPr marL="285750" indent="-285750">
              <a:spcBef>
                <a:spcPts val="600"/>
              </a:spcBef>
              <a:spcAft>
                <a:spcPts val="600"/>
              </a:spcAft>
              <a:buFont typeface="Arial" panose="020B0604020202020204" pitchFamily="34" charset="0"/>
              <a:buChar char="•"/>
            </a:pPr>
            <a:r>
              <a:rPr lang="en-US" sz="1600" dirty="0">
                <a:solidFill>
                  <a:srgbClr val="502E91"/>
                </a:solidFill>
              </a:rPr>
              <a:t>Active Subscribers – Written Language Preferences</a:t>
            </a:r>
            <a:endParaRPr lang="en-US" dirty="0">
              <a:solidFill>
                <a:srgbClr val="502E91"/>
              </a:solidFill>
            </a:endParaRPr>
          </a:p>
          <a:p>
            <a:endParaRPr lang="en-US" dirty="0"/>
          </a:p>
        </p:txBody>
      </p:sp>
    </p:spTree>
    <p:custDataLst>
      <p:custData r:id="rId1"/>
      <p:custData r:id="rId2"/>
    </p:custDataLst>
    <p:extLst>
      <p:ext uri="{BB962C8B-B14F-4D97-AF65-F5344CB8AC3E}">
        <p14:creationId xmlns:p14="http://schemas.microsoft.com/office/powerpoint/2010/main" val="1048074372"/>
      </p:ext>
    </p:extLst>
  </p:cSld>
  <p:clrMapOvr>
    <a:masterClrMapping/>
  </p:clrMapOvr>
</p:sld>
</file>

<file path=ppt/theme/theme1.xml><?xml version="1.0" encoding="utf-8"?>
<a:theme xmlns:a="http://schemas.openxmlformats.org/drawingml/2006/main" name="Maximus-22">
  <a:themeElements>
    <a:clrScheme name="Maximus 22">
      <a:dk1>
        <a:srgbClr val="414141"/>
      </a:dk1>
      <a:lt1>
        <a:srgbClr val="FFFFFF"/>
      </a:lt1>
      <a:dk2>
        <a:srgbClr val="6C489C"/>
      </a:dk2>
      <a:lt2>
        <a:srgbClr val="502E91"/>
      </a:lt2>
      <a:accent1>
        <a:srgbClr val="9F7FC9"/>
      </a:accent1>
      <a:accent2>
        <a:srgbClr val="CBB7E5"/>
      </a:accent2>
      <a:accent3>
        <a:srgbClr val="EBE3F3"/>
      </a:accent3>
      <a:accent4>
        <a:srgbClr val="468C40"/>
      </a:accent4>
      <a:accent5>
        <a:srgbClr val="6177B9"/>
      </a:accent5>
      <a:accent6>
        <a:srgbClr val="7CBE64"/>
      </a:accent6>
      <a:hlink>
        <a:srgbClr val="200649"/>
      </a:hlink>
      <a:folHlink>
        <a:srgbClr val="767676"/>
      </a:folHlink>
    </a:clrScheme>
    <a:fontScheme name="Trinse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95000"/>
          </a:schemeClr>
        </a:solidFill>
        <a:ln>
          <a:noFill/>
        </a:ln>
      </a:spPr>
      <a:bodyPr rtlCol="0" anchor="ctr"/>
      <a:lstStyle>
        <a:defPPr algn="ctr">
          <a:defRPr sz="10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aximus-22" id="{B5EF012B-ACC9-1449-BD61-29E8FD2A1C41}" vid="{EABC7A0F-6978-6743-BCAA-D589D6D8F4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60.xml.rels><?xml version="1.0" encoding="UTF-8" standalone="yes"?>
<Relationships xmlns="http://schemas.openxmlformats.org/package/2006/relationships"><Relationship Id="rId1" Type="http://schemas.openxmlformats.org/officeDocument/2006/relationships/customXmlProps" Target="itemProps60.xml"/></Relationships>
</file>

<file path=customXml/_rels/item61.xml.rels><?xml version="1.0" encoding="UTF-8" standalone="yes"?>
<Relationships xmlns="http://schemas.openxmlformats.org/package/2006/relationships"><Relationship Id="rId1" Type="http://schemas.openxmlformats.org/officeDocument/2006/relationships/customXmlProps" Target="itemProps61.xml"/></Relationships>
</file>

<file path=customXml/_rels/item62.xml.rels><?xml version="1.0" encoding="UTF-8" standalone="yes"?>
<Relationships xmlns="http://schemas.openxmlformats.org/package/2006/relationships"><Relationship Id="rId1" Type="http://schemas.openxmlformats.org/officeDocument/2006/relationships/customXmlProps" Target="itemProps62.xml"/></Relationships>
</file>

<file path=customXml/_rels/item63.xml.rels><?xml version="1.0" encoding="UTF-8" standalone="yes"?>
<Relationships xmlns="http://schemas.openxmlformats.org/package/2006/relationships"><Relationship Id="rId1" Type="http://schemas.openxmlformats.org/officeDocument/2006/relationships/customXmlProps" Target="itemProps63.xml"/></Relationships>
</file>

<file path=customXml/_rels/item64.xml.rels><?xml version="1.0" encoding="UTF-8" standalone="yes"?>
<Relationships xmlns="http://schemas.openxmlformats.org/package/2006/relationships"><Relationship Id="rId1" Type="http://schemas.openxmlformats.org/officeDocument/2006/relationships/customXmlProps" Target="itemProps64.xml"/></Relationships>
</file>

<file path=customXml/_rels/item65.xml.rels><?xml version="1.0" encoding="UTF-8" standalone="yes"?>
<Relationships xmlns="http://schemas.openxmlformats.org/package/2006/relationships"><Relationship Id="rId1" Type="http://schemas.openxmlformats.org/officeDocument/2006/relationships/customXmlProps" Target="itemProps65.xml"/></Relationships>
</file>

<file path=customXml/_rels/item66.xml.rels><?xml version="1.0" encoding="UTF-8" standalone="yes"?>
<Relationships xmlns="http://schemas.openxmlformats.org/package/2006/relationships"><Relationship Id="rId1" Type="http://schemas.openxmlformats.org/officeDocument/2006/relationships/customXmlProps" Target="itemProps66.xml"/></Relationships>
</file>

<file path=customXml/_rels/item67.xml.rels><?xml version="1.0" encoding="UTF-8" standalone="yes"?>
<Relationships xmlns="http://schemas.openxmlformats.org/package/2006/relationships"><Relationship Id="rId1" Type="http://schemas.openxmlformats.org/officeDocument/2006/relationships/customXmlProps" Target="itemProps67.xml"/></Relationships>
</file>

<file path=customXml/_rels/item68.xml.rels><?xml version="1.0" encoding="UTF-8" standalone="yes"?>
<Relationships xmlns="http://schemas.openxmlformats.org/package/2006/relationships"><Relationship Id="rId1" Type="http://schemas.openxmlformats.org/officeDocument/2006/relationships/customXmlProps" Target="itemProps68.xml"/></Relationships>
</file>

<file path=customXml/_rels/item69.xml.rels><?xml version="1.0" encoding="UTF-8" standalone="yes"?>
<Relationships xmlns="http://schemas.openxmlformats.org/package/2006/relationships"><Relationship Id="rId1" Type="http://schemas.openxmlformats.org/officeDocument/2006/relationships/customXmlProps" Target="itemProps69.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70.xml.rels><?xml version="1.0" encoding="UTF-8" standalone="yes"?>
<Relationships xmlns="http://schemas.openxmlformats.org/package/2006/relationships"><Relationship Id="rId1" Type="http://schemas.openxmlformats.org/officeDocument/2006/relationships/customXmlProps" Target="itemProps70.xml"/></Relationships>
</file>

<file path=customXml/_rels/item71.xml.rels><?xml version="1.0" encoding="UTF-8" standalone="yes"?>
<Relationships xmlns="http://schemas.openxmlformats.org/package/2006/relationships"><Relationship Id="rId1" Type="http://schemas.openxmlformats.org/officeDocument/2006/relationships/customXmlProps" Target="itemProps71.xml"/></Relationships>
</file>

<file path=customXml/_rels/item72.xml.rels><?xml version="1.0" encoding="UTF-8" standalone="yes"?>
<Relationships xmlns="http://schemas.openxmlformats.org/package/2006/relationships"><Relationship Id="rId1" Type="http://schemas.openxmlformats.org/officeDocument/2006/relationships/customXmlProps" Target="itemProps72.xml"/></Relationships>
</file>

<file path=customXml/_rels/item73.xml.rels><?xml version="1.0" encoding="UTF-8" standalone="yes"?>
<Relationships xmlns="http://schemas.openxmlformats.org/package/2006/relationships"><Relationship Id="rId1" Type="http://schemas.openxmlformats.org/officeDocument/2006/relationships/customXmlProps" Target="itemProps73.xml"/></Relationships>
</file>

<file path=customXml/_rels/item74.xml.rels><?xml version="1.0" encoding="UTF-8" standalone="yes"?>
<Relationships xmlns="http://schemas.openxmlformats.org/package/2006/relationships"><Relationship Id="rId1" Type="http://schemas.openxmlformats.org/officeDocument/2006/relationships/customXmlProps" Target="itemProps74.xml"/></Relationships>
</file>

<file path=customXml/_rels/item75.xml.rels><?xml version="1.0" encoding="UTF-8" standalone="yes"?>
<Relationships xmlns="http://schemas.openxmlformats.org/package/2006/relationships"><Relationship Id="rId1" Type="http://schemas.openxmlformats.org/officeDocument/2006/relationships/customXmlProps" Target="itemProps75.xml"/></Relationships>
</file>

<file path=customXml/_rels/item76.xml.rels><?xml version="1.0" encoding="UTF-8" standalone="yes"?>
<Relationships xmlns="http://schemas.openxmlformats.org/package/2006/relationships"><Relationship Id="rId1" Type="http://schemas.openxmlformats.org/officeDocument/2006/relationships/customXmlProps" Target="itemProps76.xml"/></Relationships>
</file>

<file path=customXml/_rels/item77.xml.rels><?xml version="1.0" encoding="UTF-8" standalone="yes"?>
<Relationships xmlns="http://schemas.openxmlformats.org/package/2006/relationships"><Relationship Id="rId1" Type="http://schemas.openxmlformats.org/officeDocument/2006/relationships/customXmlProps" Target="itemProps77.xml"/></Relationships>
</file>

<file path=customXml/_rels/item78.xml.rels><?xml version="1.0" encoding="UTF-8" standalone="yes"?>
<Relationships xmlns="http://schemas.openxmlformats.org/package/2006/relationships"><Relationship Id="rId1" Type="http://schemas.openxmlformats.org/officeDocument/2006/relationships/customXmlProps" Target="itemProps78.xml"/></Relationships>
</file>

<file path=customXml/_rels/item79.xml.rels><?xml version="1.0" encoding="UTF-8" standalone="yes"?>
<Relationships xmlns="http://schemas.openxmlformats.org/package/2006/relationships"><Relationship Id="rId1" Type="http://schemas.openxmlformats.org/officeDocument/2006/relationships/customXmlProps" Target="itemProps79.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80.xml.rels><?xml version="1.0" encoding="UTF-8" standalone="yes"?>
<Relationships xmlns="http://schemas.openxmlformats.org/package/2006/relationships"><Relationship Id="rId1" Type="http://schemas.openxmlformats.org/officeDocument/2006/relationships/customXmlProps" Target="itemProps80.xml"/></Relationships>
</file>

<file path=customXml/_rels/item81.xml.rels><?xml version="1.0" encoding="UTF-8" standalone="yes"?>
<Relationships xmlns="http://schemas.openxmlformats.org/package/2006/relationships"><Relationship Id="rId1" Type="http://schemas.openxmlformats.org/officeDocument/2006/relationships/customXmlProps" Target="itemProps81.xml"/></Relationships>
</file>

<file path=customXml/_rels/item82.xml.rels><?xml version="1.0" encoding="UTF-8" standalone="yes"?>
<Relationships xmlns="http://schemas.openxmlformats.org/package/2006/relationships"><Relationship Id="rId1" Type="http://schemas.openxmlformats.org/officeDocument/2006/relationships/customXmlProps" Target="itemProps82.xml"/></Relationships>
</file>

<file path=customXml/_rels/item83.xml.rels><?xml version="1.0" encoding="UTF-8" standalone="yes"?>
<Relationships xmlns="http://schemas.openxmlformats.org/package/2006/relationships"><Relationship Id="rId1" Type="http://schemas.openxmlformats.org/officeDocument/2006/relationships/customXmlProps" Target="itemProps83.xml"/></Relationships>
</file>

<file path=customXml/_rels/item84.xml.rels><?xml version="1.0" encoding="UTF-8" standalone="yes"?>
<Relationships xmlns="http://schemas.openxmlformats.org/package/2006/relationships"><Relationship Id="rId1" Type="http://schemas.openxmlformats.org/officeDocument/2006/relationships/customXmlProps" Target="itemProps84.xml"/></Relationships>
</file>

<file path=customXml/_rels/item85.xml.rels><?xml version="1.0" encoding="UTF-8" standalone="yes"?>
<Relationships xmlns="http://schemas.openxmlformats.org/package/2006/relationships"><Relationship Id="rId1" Type="http://schemas.openxmlformats.org/officeDocument/2006/relationships/customXmlProps" Target="itemProps85.xml"/></Relationships>
</file>

<file path=customXml/_rels/item86.xml.rels><?xml version="1.0" encoding="UTF-8" standalone="yes"?>
<Relationships xmlns="http://schemas.openxmlformats.org/package/2006/relationships"><Relationship Id="rId1" Type="http://schemas.openxmlformats.org/officeDocument/2006/relationships/customXmlProps" Target="itemProps86.xml"/></Relationships>
</file>

<file path=customXml/_rels/item87.xml.rels><?xml version="1.0" encoding="UTF-8" standalone="yes"?>
<Relationships xmlns="http://schemas.openxmlformats.org/package/2006/relationships"><Relationship Id="rId1" Type="http://schemas.openxmlformats.org/officeDocument/2006/relationships/customXmlProps" Target="itemProps87.xml"/></Relationships>
</file>

<file path=customXml/_rels/item88.xml.rels><?xml version="1.0" encoding="UTF-8" standalone="yes"?>
<Relationships xmlns="http://schemas.openxmlformats.org/package/2006/relationships"><Relationship Id="rId1" Type="http://schemas.openxmlformats.org/officeDocument/2006/relationships/customXmlProps" Target="itemProps88.xml"/></Relationships>
</file>

<file path=customXml/_rels/item89.xml.rels><?xml version="1.0" encoding="UTF-8" standalone="yes"?>
<Relationships xmlns="http://schemas.openxmlformats.org/package/2006/relationships"><Relationship Id="rId1" Type="http://schemas.openxmlformats.org/officeDocument/2006/relationships/customXmlProps" Target="itemProps89.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_rels/item90.xml.rels><?xml version="1.0" encoding="UTF-8" standalone="yes"?>
<Relationships xmlns="http://schemas.openxmlformats.org/package/2006/relationships"><Relationship Id="rId1" Type="http://schemas.openxmlformats.org/officeDocument/2006/relationships/customXmlProps" Target="itemProps90.xml"/></Relationships>
</file>

<file path=customXml/_rels/item91.xml.rels><?xml version="1.0" encoding="UTF-8" standalone="yes"?>
<Relationships xmlns="http://schemas.openxmlformats.org/package/2006/relationships"><Relationship Id="rId1" Type="http://schemas.openxmlformats.org/officeDocument/2006/relationships/customXmlProps" Target="itemProps91.xml"/></Relationships>
</file>

<file path=customXml/_rels/item92.xml.rels><?xml version="1.0" encoding="UTF-8" standalone="yes"?>
<Relationships xmlns="http://schemas.openxmlformats.org/package/2006/relationships"><Relationship Id="rId1" Type="http://schemas.openxmlformats.org/officeDocument/2006/relationships/customXmlProps" Target="itemProps92.xml"/></Relationships>
</file>

<file path=customXml/_rels/item93.xml.rels><?xml version="1.0" encoding="UTF-8" standalone="yes"?>
<Relationships xmlns="http://schemas.openxmlformats.org/package/2006/relationships"><Relationship Id="rId1" Type="http://schemas.openxmlformats.org/officeDocument/2006/relationships/customXmlProps" Target="itemProps9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10.xml><?xml version="1.0" encoding="utf-8"?>
<TemplafySlideFormConfiguration><![CDATA[{"formFields":[],"formDataEntries":[]}]]></TemplafySlideFormConfiguration>
</file>

<file path=customXml/item11.xml><?xml version="1.0" encoding="utf-8"?>
<TemplafySlideTemplateConfiguration><![CDATA[{"slideVersion":1,"isValidatorEnabled":false,"isLocked":false,"elementsMetadata":[],"slideId":"637878478851687495","enableDocumentContentUpdater":false,"version":"2.0"}]]></TemplafySlideTemplateConfiguration>
</file>

<file path=customXml/item12.xml><?xml version="1.0" encoding="utf-8"?>
<TemplafySlideFormConfiguration><![CDATA[{"formFields":[],"formDataEntries":[]}]]></TemplafySlideFormConfiguration>
</file>

<file path=customXml/item13.xml><?xml version="1.0" encoding="utf-8"?>
<TemplafySlideTemplateConfiguration><![CDATA[{"slideVersion":1,"isValidatorEnabled":false,"isLocked":false,"elementsMetadata":[],"slideId":"637878478851687495","enableDocumentContentUpdater":false,"version":"2.0"}]]></TemplafySlideTemplateConfiguration>
</file>

<file path=customXml/item14.xml><?xml version="1.0" encoding="utf-8"?>
<TemplafySlideFormConfiguration><![CDATA[{"formFields":[],"formDataEntries":[]}]]></TemplafySlideFormConfiguration>
</file>

<file path=customXml/item15.xml><?xml version="1.0" encoding="utf-8"?>
<TemplafySlideTemplateConfiguration><![CDATA[{"slideVersion":1,"isValidatorEnabled":false,"isLocked":false,"elementsMetadata":[],"slideId":"637878478851687495","enableDocumentContentUpdater":false,"version":"2.0"}]]></TemplafySlideTemplateConfiguration>
</file>

<file path=customXml/item16.xml><?xml version="1.0" encoding="utf-8"?>
<TemplafySlideFormConfiguration><![CDATA[{"formFields":[],"formDataEntries":[]}]]></TemplafySlideFormConfiguration>
</file>

<file path=customXml/item17.xml><?xml version="1.0" encoding="utf-8"?>
<TemplafySlideTemplateConfiguration><![CDATA[{"slideVersion":1,"isValidatorEnabled":false,"isLocked":false,"elementsMetadata":[],"slideId":"637878478851687495","enableDocumentContentUpdater":false,"version":"2.0"}]]></TemplafySlideTemplateConfiguration>
</file>

<file path=customXml/item18.xml><?xml version="1.0" encoding="utf-8"?>
<TemplafySlideTemplateConfiguration><![CDATA[{"slideVersion":1,"isValidatorEnabled":false,"isLocked":false,"elementsMetadata":[],"slideId":"637878478851687495","enableDocumentContentUpdater":false,"version":"2.0"}]]></TemplafySlideTemplateConfiguration>
</file>

<file path=customXml/item19.xml><?xml version="1.0" encoding="utf-8"?>
<TemplafySlideFormConfiguration><![CDATA[{"formFields":[],"formDataEntries":[]}]]></TemplafySlideFormConfiguration>
</file>

<file path=customXml/item2.xml><?xml version="1.0" encoding="utf-8"?>
<ct:contentTypeSchema xmlns:ct="http://schemas.microsoft.com/office/2006/metadata/contentType" xmlns:ma="http://schemas.microsoft.com/office/2006/metadata/properties/metaAttributes" ct:_="" ma:_="" ma:contentTypeName="Document" ma:contentTypeID="0x010100187A1B08E6C45B4EB8C40B073BBFD68D" ma:contentTypeVersion="11" ma:contentTypeDescription="Create a new document." ma:contentTypeScope="" ma:versionID="9c078fc66ebc8c3b5d3e8d348228076b">
  <xsd:schema xmlns:xsd="http://www.w3.org/2001/XMLSchema" xmlns:xs="http://www.w3.org/2001/XMLSchema" xmlns:p="http://schemas.microsoft.com/office/2006/metadata/properties" xmlns:ns3="64bed620-86a9-426b-81ad-a74481fd4b72" xmlns:ns4="d08b0760-57dd-437e-be5d-5105d6842521" targetNamespace="http://schemas.microsoft.com/office/2006/metadata/properties" ma:root="true" ma:fieldsID="122db19aa0fd98eecb72fcd9145b8fa2" ns3:_="" ns4:_="">
    <xsd:import namespace="64bed620-86a9-426b-81ad-a74481fd4b72"/>
    <xsd:import namespace="d08b0760-57dd-437e-be5d-5105d684252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bed620-86a9-426b-81ad-a74481fd4b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08b0760-57dd-437e-be5d-5105d684252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0.xml><?xml version="1.0" encoding="utf-8"?>
<TemplafySlideTemplateConfiguration><![CDATA[{"slideVersion":1,"isValidatorEnabled":false,"isLocked":false,"elementsMetadata":[],"slideId":"637878478851687495","enableDocumentContentUpdater":false,"version":"2.0"}]]></TemplafySlideTemplateConfiguration>
</file>

<file path=customXml/item21.xml><?xml version="1.0" encoding="utf-8"?>
<TemplafySlideFormConfiguration><![CDATA[{"formFields":[],"formDataEntries":[]}]]></TemplafySlideFormConfiguration>
</file>

<file path=customXml/item22.xml><?xml version="1.0" encoding="utf-8"?>
<TemplafySlideFormConfiguration><![CDATA[{"formFields":[],"formDataEntries":[]}]]></TemplafySlideFormConfiguration>
</file>

<file path=customXml/item23.xml><?xml version="1.0" encoding="utf-8"?>
<TemplafySlideTemplateConfiguration><![CDATA[{"slideVersion":1,"isValidatorEnabled":false,"isLocked":false,"elementsMetadata":[],"slideId":"637878478851687495","enableDocumentContentUpdater":false,"version":"2.0"}]]></TemplafySlideTemplateConfiguration>
</file>

<file path=customXml/item24.xml><?xml version="1.0" encoding="utf-8"?>
<TemplafySlideTemplateConfiguration><![CDATA[{"slideVersion":1,"isValidatorEnabled":false,"isLocked":false,"elementsMetadata":[],"slideId":"637878478851687495","enableDocumentContentUpdater":false,"version":"2.0"}]]></TemplafySlideTemplateConfiguration>
</file>

<file path=customXml/item25.xml><?xml version="1.0" encoding="utf-8"?>
<TemplafySlideFormConfiguration><![CDATA[{"formFields":[],"formDataEntries":[]}]]></TemplafySlideFormConfiguration>
</file>

<file path=customXml/item26.xml><?xml version="1.0" encoding="utf-8"?>
<TemplafySlideTemplateConfiguration><![CDATA[{"slideVersion":1,"isValidatorEnabled":false,"isLocked":false,"elementsMetadata":[],"slideId":"637878478851687495","enableDocumentContentUpdater":false,"version":"2.0"}]]></TemplafySlideTemplateConfiguration>
</file>

<file path=customXml/item27.xml><?xml version="1.0" encoding="utf-8"?>
<TemplafySlideFormConfiguration><![CDATA[{"formFields":[],"formDataEntries":[]}]]></TemplafySlideFormConfiguration>
</file>

<file path=customXml/item28.xml><?xml version="1.0" encoding="utf-8"?>
<TemplafySlideTemplateConfiguration><![CDATA[{"slideVersion":1,"isValidatorEnabled":false,"isLocked":false,"elementsMetadata":[],"slideId":"637878478851687495","enableDocumentContentUpdater":false,"version":"2.0"}]]></TemplafySlideTemplateConfiguration>
</file>

<file path=customXml/item29.xml><?xml version="1.0" encoding="utf-8"?>
<TemplafySlideFormConfiguration><![CDATA[{"formFields":[],"formDataEntries":[]}]]></TemplafySlideFormConfiguration>
</file>

<file path=customXml/item3.xml><?xml version="1.0" encoding="utf-8"?>
<?mso-contentType ?>
<FormTemplates xmlns="http://schemas.microsoft.com/sharepoint/v3/contenttype/forms">
  <Display>DocumentLibraryForm</Display>
  <Edit>DocumentLibraryForm</Edit>
  <New>DocumentLibraryForm</New>
</FormTemplates>
</file>

<file path=customXml/item30.xml><?xml version="1.0" encoding="utf-8"?>
<TemplafySlideTemplateConfiguration><![CDATA[{"slideVersion":1,"isValidatorEnabled":false,"isLocked":false,"elementsMetadata":[],"slideId":"637878478851687495","enableDocumentContentUpdater":false,"version":"2.0"}]]></TemplafySlideTemplateConfiguration>
</file>

<file path=customXml/item31.xml><?xml version="1.0" encoding="utf-8"?>
<TemplafySlideFormConfiguration><![CDATA[{"formFields":[],"formDataEntries":[]}]]></TemplafySlideFormConfiguration>
</file>

<file path=customXml/item32.xml><?xml version="1.0" encoding="utf-8"?>
<TemplafySlideFormConfiguration><![CDATA[{"formFields":[],"formDataEntries":[]}]]></TemplafySlideFormConfiguration>
</file>

<file path=customXml/item33.xml><?xml version="1.0" encoding="utf-8"?>
<TemplafySlideTemplateConfiguration><![CDATA[{"slideVersion":1,"isValidatorEnabled":false,"isLocked":false,"elementsMetadata":[],"slideId":"637878478851687495","enableDocumentContentUpdater":false,"version":"2.0"}]]></TemplafySlideTemplateConfiguration>
</file>

<file path=customXml/item34.xml><?xml version="1.0" encoding="utf-8"?>
<TemplafySlideFormConfiguration><![CDATA[{"formFields":[],"formDataEntries":[]}]]></TemplafySlideFormConfiguration>
</file>

<file path=customXml/item35.xml><?xml version="1.0" encoding="utf-8"?>
<TemplafySlideTemplateConfiguration><![CDATA[{"slideVersion":1,"isValidatorEnabled":false,"isLocked":false,"elementsMetadata":[],"slideId":"637878478851687495","enableDocumentContentUpdater":false,"version":"2.0"}]]></TemplafySlideTemplateConfiguration>
</file>

<file path=customXml/item36.xml><?xml version="1.0" encoding="utf-8"?>
<TemplafySlideFormConfiguration><![CDATA[{"formFields":[],"formDataEntries":[]}]]></TemplafySlideFormConfiguration>
</file>

<file path=customXml/item37.xml><?xml version="1.0" encoding="utf-8"?>
<TemplafySlideTemplateConfiguration><![CDATA[{"slideVersion":1,"isValidatorEnabled":false,"isLocked":false,"elementsMetadata":[],"slideId":"637878478851687495","enableDocumentContentUpdater":false,"version":"2.0"}]]></TemplafySlideTemplateConfiguration>
</file>

<file path=customXml/item38.xml><?xml version="1.0" encoding="utf-8"?>
<TemplafySlideTemplateConfiguration><![CDATA[{"slideVersion":1,"isValidatorEnabled":false,"isLocked":false,"elementsMetadata":[],"slideId":"637878478851687495","enableDocumentContentUpdater":false,"version":"2.0"}]]></TemplafySlideTemplateConfiguration>
</file>

<file path=customXml/item39.xml><?xml version="1.0" encoding="utf-8"?>
<TemplafySlideFormConfiguration><![CDATA[{"formFields":[],"formDataEntries":[]}]]></TemplafySlideFormConfiguration>
</file>

<file path=customXml/item4.xml><?xml version="1.0" encoding="utf-8"?>
<TemplafyFormConfiguration><![CDATA[{"formFields":[],"formDataEntries":[]}]]></TemplafyFormConfiguration>
</file>

<file path=customXml/item40.xml><?xml version="1.0" encoding="utf-8"?>
<TemplafySlideTemplateConfiguration><![CDATA[{"slideVersion":1,"isValidatorEnabled":false,"isLocked":false,"elementsMetadata":[],"slideId":"637878478851687495","enableDocumentContentUpdater":false,"version":"2.0"}]]></TemplafySlideTemplateConfiguration>
</file>

<file path=customXml/item41.xml><?xml version="1.0" encoding="utf-8"?>
<TemplafySlideFormConfiguration><![CDATA[{"formFields":[],"formDataEntries":[]}]]></TemplafySlideFormConfiguration>
</file>

<file path=customXml/item42.xml><?xml version="1.0" encoding="utf-8"?>
<TemplafySlideFormConfiguration><![CDATA[{"formFields":[],"formDataEntries":[]}]]></TemplafySlideFormConfiguration>
</file>

<file path=customXml/item43.xml><?xml version="1.0" encoding="utf-8"?>
<TemplafySlideTemplateConfiguration><![CDATA[{"slideVersion":1,"isValidatorEnabled":false,"isLocked":false,"elementsMetadata":[],"slideId":"637878478851687495","enableDocumentContentUpdater":false,"version":"2.0"}]]></TemplafySlideTemplateConfiguration>
</file>

<file path=customXml/item44.xml><?xml version="1.0" encoding="utf-8"?>
<TemplafySlideTemplateConfiguration><![CDATA[{"slideVersion":1,"isValidatorEnabled":false,"isLocked":false,"elementsMetadata":[],"slideId":"637878478851687495","enableDocumentContentUpdater":false,"version":"2.0"}]]></TemplafySlideTemplateConfiguration>
</file>

<file path=customXml/item45.xml><?xml version="1.0" encoding="utf-8"?>
<TemplafySlideFormConfiguration><![CDATA[{"formFields":[],"formDataEntries":[]}]]></TemplafySlideFormConfiguration>
</file>

<file path=customXml/item46.xml><?xml version="1.0" encoding="utf-8"?>
<TemplafySlideTemplateConfiguration><![CDATA[{"slideVersion":1,"isValidatorEnabled":false,"isLocked":false,"elementsMetadata":[],"slideId":"637878478851687495","enableDocumentContentUpdater":false,"version":"2.0"}]]></TemplafySlideTemplateConfiguration>
</file>

<file path=customXml/item47.xml><?xml version="1.0" encoding="utf-8"?>
<TemplafySlideFormConfiguration><![CDATA[{"formFields":[],"formDataEntries":[]}]]></TemplafySlideFormConfiguration>
</file>

<file path=customXml/item48.xml><?xml version="1.0" encoding="utf-8"?>
<TemplafySlideFormConfiguration><![CDATA[{"formFields":[],"formDataEntries":[]}]]></TemplafySlideFormConfiguration>
</file>

<file path=customXml/item49.xml><?xml version="1.0" encoding="utf-8"?>
<TemplafySlideTemplateConfiguration><![CDATA[{"slideVersion":1,"isValidatorEnabled":false,"isLocked":false,"elementsMetadata":[],"slideId":"637878478851687495","enableDocumentContentUpdater":false,"version":"2.0"}]]></TemplafySlideTemplateConfiguration>
</file>

<file path=customXml/item5.xml><?xml version="1.0" encoding="utf-8"?>
<TemplafyTemplateConfiguration><![CDATA[{"elementsMetadata":[],"transformationConfigurations":[],"templateName":"PowerPoint-Template","templateDescription":"","enableDocumentContentUpdater":false,"version":"2.0"}]]></TemplafyTemplateConfiguration>
</file>

<file path=customXml/item50.xml><?xml version="1.0" encoding="utf-8"?>
<TemplafySlideTemplateConfiguration><![CDATA[{"slideVersion":1,"isValidatorEnabled":false,"isLocked":false,"elementsMetadata":[],"slideId":"637878478851687495","enableDocumentContentUpdater":false,"version":"2.0"}]]></TemplafySlideTemplateConfiguration>
</file>

<file path=customXml/item51.xml><?xml version="1.0" encoding="utf-8"?>
<TemplafySlideFormConfiguration><![CDATA[{"formFields":[],"formDataEntries":[]}]]></TemplafySlideFormConfiguration>
</file>

<file path=customXml/item52.xml><?xml version="1.0" encoding="utf-8"?>
<TemplafySlideTemplateConfiguration><![CDATA[{"slideVersion":1,"isValidatorEnabled":false,"isLocked":false,"elementsMetadata":[],"slideId":"637878478851687495","enableDocumentContentUpdater":false,"version":"2.0"}]]></TemplafySlideTemplateConfiguration>
</file>

<file path=customXml/item53.xml><?xml version="1.0" encoding="utf-8"?>
<TemplafySlideFormConfiguration><![CDATA[{"formFields":[],"formDataEntries":[]}]]></TemplafySlideFormConfiguration>
</file>

<file path=customXml/item54.xml><?xml version="1.0" encoding="utf-8"?>
<TemplafySlideTemplateConfiguration><![CDATA[{"slideVersion":1,"isValidatorEnabled":false,"isLocked":false,"elementsMetadata":[],"slideId":"637878478851687495","enableDocumentContentUpdater":false,"version":"2.0"}]]></TemplafySlideTemplateConfiguration>
</file>

<file path=customXml/item55.xml><?xml version="1.0" encoding="utf-8"?>
<TemplafySlideFormConfiguration><![CDATA[{"formFields":[],"formDataEntries":[]}]]></TemplafySlideFormConfiguration>
</file>

<file path=customXml/item56.xml><?xml version="1.0" encoding="utf-8"?>
<TemplafySlideTemplateConfiguration><![CDATA[{"slideVersion":1,"isValidatorEnabled":false,"isLocked":false,"elementsMetadata":[],"slideId":"637878478851687495","enableDocumentContentUpdater":false,"version":"2.0"}]]></TemplafySlideTemplateConfiguration>
</file>

<file path=customXml/item57.xml><?xml version="1.0" encoding="utf-8"?>
<TemplafySlideFormConfiguration><![CDATA[{"formFields":[],"formDataEntries":[]}]]></TemplafySlideFormConfiguration>
</file>

<file path=customXml/item58.xml><?xml version="1.0" encoding="utf-8"?>
<TemplafySlideTemplateConfiguration><![CDATA[{"slideVersion":1,"isValidatorEnabled":false,"isLocked":false,"elementsMetadata":[],"slideId":"637878478851687495","enableDocumentContentUpdater":false,"version":"2.0"}]]></TemplafySlideTemplateConfiguration>
</file>

<file path=customXml/item59.xml><?xml version="1.0" encoding="utf-8"?>
<TemplafySlideFormConfiguration><![CDATA[{"formFields":[],"formDataEntries":[]}]]></TemplafySlideFormConfiguration>
</file>

<file path=customXml/item6.xml><?xml version="1.0" encoding="utf-8"?>
<TemplafySlideFormConfiguration><![CDATA[{"formFields":[],"formDataEntries":[]}]]></TemplafySlideFormConfiguration>
</file>

<file path=customXml/item60.xml><?xml version="1.0" encoding="utf-8"?>
<TemplafySlideTemplateConfiguration><![CDATA[{"slideVersion":1,"isValidatorEnabled":false,"isLocked":false,"elementsMetadata":[],"slideId":"637878478851687495","enableDocumentContentUpdater":false,"version":"2.0"}]]></TemplafySlideTemplateConfiguration>
</file>

<file path=customXml/item61.xml><?xml version="1.0" encoding="utf-8"?>
<TemplafySlideFormConfiguration><![CDATA[{"formFields":[],"formDataEntries":[]}]]></TemplafySlideFormConfiguration>
</file>

<file path=customXml/item62.xml><?xml version="1.0" encoding="utf-8"?>
<TemplafySlideFormConfiguration><![CDATA[{"formFields":[],"formDataEntries":[]}]]></TemplafySlideFormConfiguration>
</file>

<file path=customXml/item63.xml><?xml version="1.0" encoding="utf-8"?>
<TemplafySlideTemplateConfiguration><![CDATA[{"slideVersion":1,"isValidatorEnabled":false,"isLocked":false,"elementsMetadata":[],"slideId":"637878478851687495","enableDocumentContentUpdater":false,"version":"2.0"}]]></TemplafySlideTemplateConfiguration>
</file>

<file path=customXml/item64.xml><?xml version="1.0" encoding="utf-8"?>
<TemplafySlideTemplateConfiguration><![CDATA[{"slideVersion":1,"isValidatorEnabled":false,"isLocked":false,"elementsMetadata":[],"slideId":"637878478851687495","enableDocumentContentUpdater":false,"version":"2.0"}]]></TemplafySlideTemplateConfiguration>
</file>

<file path=customXml/item65.xml><?xml version="1.0" encoding="utf-8"?>
<TemplafySlideFormConfiguration><![CDATA[{"formFields":[],"formDataEntries":[]}]]></TemplafySlideFormConfiguration>
</file>

<file path=customXml/item66.xml><?xml version="1.0" encoding="utf-8"?>
<TemplafySlideTemplateConfiguration><![CDATA[{"slideVersion":1,"isValidatorEnabled":false,"isLocked":false,"elementsMetadata":[],"slideId":"637878478851687495","enableDocumentContentUpdater":false,"version":"2.0"}]]></TemplafySlideTemplateConfiguration>
</file>

<file path=customXml/item67.xml><?xml version="1.0" encoding="utf-8"?>
<TemplafySlideFormConfiguration><![CDATA[{"formFields":[],"formDataEntries":[]}]]></TemplafySlideFormConfiguration>
</file>

<file path=customXml/item68.xml><?xml version="1.0" encoding="utf-8"?>
<TemplafySlideTemplateConfiguration><![CDATA[{"slideVersion":1,"isValidatorEnabled":false,"isLocked":false,"elementsMetadata":[],"slideId":"637878478851687495","enableDocumentContentUpdater":false,"version":"2.0"}]]></TemplafySlideTemplateConfiguration>
</file>

<file path=customXml/item69.xml><?xml version="1.0" encoding="utf-8"?>
<TemplafySlideFormConfiguration><![CDATA[{"formFields":[],"formDataEntries":[]}]]></TemplafySlideFormConfiguration>
</file>

<file path=customXml/item7.xml><?xml version="1.0" encoding="utf-8"?>
<TemplafySlideTemplateConfiguration><![CDATA[{"slideVersion":1,"isValidatorEnabled":false,"isLocked":false,"elementsMetadata":[],"slideId":"637878478851683961","enableDocumentContentUpdater":false,"version":"2.0"}]]></TemplafySlideTemplateConfiguration>
</file>

<file path=customXml/item70.xml><?xml version="1.0" encoding="utf-8"?>
<TemplafySlideTemplateConfiguration><![CDATA[{"slideVersion":1,"isValidatorEnabled":false,"isLocked":false,"elementsMetadata":[],"slideId":"637878478851687495","enableDocumentContentUpdater":false,"version":"2.0"}]]></TemplafySlideTemplateConfiguration>
</file>

<file path=customXml/item71.xml><?xml version="1.0" encoding="utf-8"?>
<TemplafySlideFormConfiguration><![CDATA[{"formFields":[],"formDataEntries":[]}]]></TemplafySlideFormConfiguration>
</file>

<file path=customXml/item72.xml><?xml version="1.0" encoding="utf-8"?>
<TemplafySlideTemplateConfiguration><![CDATA[{"slideVersion":1,"isValidatorEnabled":false,"isLocked":false,"elementsMetadata":[],"slideId":"637878478851687495","enableDocumentContentUpdater":false,"version":"2.0"}]]></TemplafySlideTemplateConfiguration>
</file>

<file path=customXml/item73.xml><?xml version="1.0" encoding="utf-8"?>
<TemplafySlideFormConfiguration><![CDATA[{"formFields":[],"formDataEntries":[]}]]></TemplafySlideFormConfiguration>
</file>

<file path=customXml/item74.xml><?xml version="1.0" encoding="utf-8"?>
<TemplafySlideFormConfiguration><![CDATA[{"formFields":[],"formDataEntries":[]}]]></TemplafySlideFormConfiguration>
</file>

<file path=customXml/item75.xml><?xml version="1.0" encoding="utf-8"?>
<TemplafySlideTemplateConfiguration><![CDATA[{"slideVersion":1,"isValidatorEnabled":false,"isLocked":false,"elementsMetadata":[],"slideId":"637878478851687495","enableDocumentContentUpdater":false,"version":"2.0"}]]></TemplafySlideTemplateConfiguration>
</file>

<file path=customXml/item76.xml><?xml version="1.0" encoding="utf-8"?>
<TemplafySlideTemplateConfiguration><![CDATA[{"slideVersion":1,"isValidatorEnabled":false,"isLocked":false,"elementsMetadata":[],"slideId":"637878478851687495","enableDocumentContentUpdater":false,"version":"2.0"}]]></TemplafySlideTemplateConfiguration>
</file>

<file path=customXml/item77.xml><?xml version="1.0" encoding="utf-8"?>
<TemplafySlideFormConfiguration><![CDATA[{"formFields":[],"formDataEntries":[]}]]></TemplafySlideFormConfiguration>
</file>

<file path=customXml/item78.xml><?xml version="1.0" encoding="utf-8"?>
<TemplafySlideTemplateConfiguration><![CDATA[{"slideVersion":1,"isValidatorEnabled":false,"isLocked":false,"elementsMetadata":[],"slideId":"637878478851687495","enableDocumentContentUpdater":false,"version":"2.0"}]]></TemplafySlideTemplateConfiguration>
</file>

<file path=customXml/item79.xml><?xml version="1.0" encoding="utf-8"?>
<TemplafySlideFormConfiguration><![CDATA[{"formFields":[],"formDataEntries":[]}]]></TemplafySlideFormConfiguration>
</file>

<file path=customXml/item8.xml><?xml version="1.0" encoding="utf-8"?>
<TemplafySlideFormConfiguration><![CDATA[{"formFields":[],"formDataEntries":[]}]]></TemplafySlideFormConfiguration>
</file>

<file path=customXml/item80.xml><?xml version="1.0" encoding="utf-8"?>
<TemplafySlideFormConfiguration><![CDATA[{"formFields":[],"formDataEntries":[]}]]></TemplafySlideFormConfiguration>
</file>

<file path=customXml/item81.xml><?xml version="1.0" encoding="utf-8"?>
<TemplafySlideTemplateConfiguration><![CDATA[{"slideVersion":1,"isValidatorEnabled":false,"isLocked":false,"elementsMetadata":[],"slideId":"637878478851687495","enableDocumentContentUpdater":false,"version":"2.0"}]]></TemplafySlideTemplateConfiguration>
</file>

<file path=customXml/item82.xml><?xml version="1.0" encoding="utf-8"?>
<TemplafySlideFormConfiguration><![CDATA[{"formFields":[],"formDataEntries":[]}]]></TemplafySlideFormConfiguration>
</file>

<file path=customXml/item83.xml><?xml version="1.0" encoding="utf-8"?>
<TemplafySlideTemplateConfiguration><![CDATA[{"slideVersion":1,"isValidatorEnabled":false,"isLocked":false,"elementsMetadata":[],"slideId":"637878478851687495","enableDocumentContentUpdater":false,"version":"2.0"}]]></TemplafySlideTemplateConfiguration>
</file>

<file path=customXml/item84.xml><?xml version="1.0" encoding="utf-8"?>
<TemplafySlideFormConfiguration><![CDATA[{"formFields":[],"formDataEntries":[]}]]></TemplafySlideFormConfiguration>
</file>

<file path=customXml/item85.xml><?xml version="1.0" encoding="utf-8"?>
<TemplafySlideTemplateConfiguration><![CDATA[{"slideVersion":1,"isValidatorEnabled":false,"isLocked":false,"elementsMetadata":[],"slideId":"637878478851687495","enableDocumentContentUpdater":false,"version":"2.0"}]]></TemplafySlideTemplateConfiguration>
</file>

<file path=customXml/item86.xml><?xml version="1.0" encoding="utf-8"?>
<TemplafySlideFormConfiguration><![CDATA[{"formFields":[],"formDataEntries":[]}]]></TemplafySlideFormConfiguration>
</file>

<file path=customXml/item87.xml><?xml version="1.0" encoding="utf-8"?>
<TemplafySlideTemplateConfiguration><![CDATA[{"slideVersion":1,"isValidatorEnabled":false,"isLocked":false,"elementsMetadata":[],"slideId":"637878478851687495","enableDocumentContentUpdater":false,"version":"2.0"}]]></TemplafySlideTemplateConfiguration>
</file>

<file path=customXml/item88.xml><?xml version="1.0" encoding="utf-8"?>
<TemplafySlideFormConfiguration><![CDATA[{"formFields":[],"formDataEntries":[]}]]></TemplafySlideFormConfiguration>
</file>

<file path=customXml/item89.xml><?xml version="1.0" encoding="utf-8"?>
<TemplafySlideTemplateConfiguration><![CDATA[{"slideVersion":1,"isValidatorEnabled":false,"isLocked":false,"elementsMetadata":[],"slideId":"637878478851687495","enableDocumentContentUpdater":false,"version":"2.0"}]]></TemplafySlideTemplateConfiguration>
</file>

<file path=customXml/item9.xml><?xml version="1.0" encoding="utf-8"?>
<TemplafySlideTemplateConfiguration><![CDATA[{"slideVersion":1,"isValidatorEnabled":false,"isLocked":false,"elementsMetadata":[],"slideId":"637878478851687495","enableDocumentContentUpdater":false,"version":"2.0"}]]></TemplafySlideTemplateConfiguration>
</file>

<file path=customXml/item90.xml><?xml version="1.0" encoding="utf-8"?>
<TemplafySlideFormConfiguration><![CDATA[{"formFields":[],"formDataEntries":[]}]]></TemplafySlideFormConfiguration>
</file>

<file path=customXml/item91.xml><?xml version="1.0" encoding="utf-8"?>
<TemplafySlideTemplateConfiguration><![CDATA[{"slideVersion":1,"isValidatorEnabled":false,"isLocked":false,"elementsMetadata":[],"slideId":"637878478851687495","enableDocumentContentUpdater":false,"version":"2.0"}]]></TemplafySlideTemplateConfiguration>
</file>

<file path=customXml/item92.xml><?xml version="1.0" encoding="utf-8"?>
<TemplafySlideFormConfiguration><![CDATA[{"formFields":[],"formDataEntries":[]}]]></TemplafySlideFormConfiguration>
</file>

<file path=customXml/item93.xml><?xml version="1.0" encoding="utf-8"?>
<TemplafySlideTemplateConfiguration><![CDATA[{"slideVersion":1,"isValidatorEnabled":false,"isLocked":false,"elementsMetadata":[],"slideId":"637878478851687495","enableDocumentContentUpdater":false,"version":"2.0"}]]></TemplafySlideTemplateConfiguration>
</file>

<file path=customXml/itemProps1.xml><?xml version="1.0" encoding="utf-8"?>
<ds:datastoreItem xmlns:ds="http://schemas.openxmlformats.org/officeDocument/2006/customXml" ds:itemID="{BEA9EFE8-435D-4264-9D4E-7E8FA8CEB3FA}">
  <ds:schemaRefs>
    <ds:schemaRef ds:uri="http://purl.org/dc/dcmitype/"/>
    <ds:schemaRef ds:uri="http://purl.org/dc/terms/"/>
    <ds:schemaRef ds:uri="d08b0760-57dd-437e-be5d-5105d684252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64bed620-86a9-426b-81ad-a74481fd4b72"/>
    <ds:schemaRef ds:uri="http://www.w3.org/XML/1998/namespace"/>
    <ds:schemaRef ds:uri="http://purl.org/dc/elements/1.1/"/>
  </ds:schemaRefs>
</ds:datastoreItem>
</file>

<file path=customXml/itemProps10.xml><?xml version="1.0" encoding="utf-8"?>
<ds:datastoreItem xmlns:ds="http://schemas.openxmlformats.org/officeDocument/2006/customXml" ds:itemID="{34FDAA52-B09A-4124-8173-8DCD29E3DE5D}">
  <ds:schemaRefs/>
</ds:datastoreItem>
</file>

<file path=customXml/itemProps11.xml><?xml version="1.0" encoding="utf-8"?>
<ds:datastoreItem xmlns:ds="http://schemas.openxmlformats.org/officeDocument/2006/customXml" ds:itemID="{EA2BA8F9-FB74-4A52-89D0-9BEE0144BA60}">
  <ds:schemaRefs/>
</ds:datastoreItem>
</file>

<file path=customXml/itemProps12.xml><?xml version="1.0" encoding="utf-8"?>
<ds:datastoreItem xmlns:ds="http://schemas.openxmlformats.org/officeDocument/2006/customXml" ds:itemID="{B943E9AF-81DD-43B1-B945-5F23CD74CEDD}">
  <ds:schemaRefs/>
</ds:datastoreItem>
</file>

<file path=customXml/itemProps13.xml><?xml version="1.0" encoding="utf-8"?>
<ds:datastoreItem xmlns:ds="http://schemas.openxmlformats.org/officeDocument/2006/customXml" ds:itemID="{3D306324-2C1E-4BBC-AD40-76A0A5046419}">
  <ds:schemaRefs/>
</ds:datastoreItem>
</file>

<file path=customXml/itemProps14.xml><?xml version="1.0" encoding="utf-8"?>
<ds:datastoreItem xmlns:ds="http://schemas.openxmlformats.org/officeDocument/2006/customXml" ds:itemID="{6408F70E-8E6F-43B6-A2AC-601627311299}">
  <ds:schemaRefs/>
</ds:datastoreItem>
</file>

<file path=customXml/itemProps15.xml><?xml version="1.0" encoding="utf-8"?>
<ds:datastoreItem xmlns:ds="http://schemas.openxmlformats.org/officeDocument/2006/customXml" ds:itemID="{128411A9-418A-45D5-A056-C26491A810B9}">
  <ds:schemaRefs/>
</ds:datastoreItem>
</file>

<file path=customXml/itemProps16.xml><?xml version="1.0" encoding="utf-8"?>
<ds:datastoreItem xmlns:ds="http://schemas.openxmlformats.org/officeDocument/2006/customXml" ds:itemID="{28BFA3B2-75FD-4959-9C1B-B15B554FD746}">
  <ds:schemaRefs/>
</ds:datastoreItem>
</file>

<file path=customXml/itemProps17.xml><?xml version="1.0" encoding="utf-8"?>
<ds:datastoreItem xmlns:ds="http://schemas.openxmlformats.org/officeDocument/2006/customXml" ds:itemID="{8E5F9379-A9B0-4C5B-BC6E-2EF8EC0DB43A}">
  <ds:schemaRefs/>
</ds:datastoreItem>
</file>

<file path=customXml/itemProps18.xml><?xml version="1.0" encoding="utf-8"?>
<ds:datastoreItem xmlns:ds="http://schemas.openxmlformats.org/officeDocument/2006/customXml" ds:itemID="{ECCC7796-F217-45A0-A478-A4EE8B9116CC}">
  <ds:schemaRefs/>
</ds:datastoreItem>
</file>

<file path=customXml/itemProps19.xml><?xml version="1.0" encoding="utf-8"?>
<ds:datastoreItem xmlns:ds="http://schemas.openxmlformats.org/officeDocument/2006/customXml" ds:itemID="{C66F0E47-6783-408F-8EE3-7382A20D2B68}">
  <ds:schemaRefs/>
</ds:datastoreItem>
</file>

<file path=customXml/itemProps2.xml><?xml version="1.0" encoding="utf-8"?>
<ds:datastoreItem xmlns:ds="http://schemas.openxmlformats.org/officeDocument/2006/customXml" ds:itemID="{DA1955B8-8BF6-4A61-B82D-7A963C4B33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bed620-86a9-426b-81ad-a74481fd4b72"/>
    <ds:schemaRef ds:uri="d08b0760-57dd-437e-be5d-5105d68425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0.xml><?xml version="1.0" encoding="utf-8"?>
<ds:datastoreItem xmlns:ds="http://schemas.openxmlformats.org/officeDocument/2006/customXml" ds:itemID="{430067A2-7DA8-4AE8-9076-0C577D75B339}">
  <ds:schemaRefs/>
</ds:datastoreItem>
</file>

<file path=customXml/itemProps21.xml><?xml version="1.0" encoding="utf-8"?>
<ds:datastoreItem xmlns:ds="http://schemas.openxmlformats.org/officeDocument/2006/customXml" ds:itemID="{05ED1BAA-6A3D-49DE-9D81-5BF8213B7F0A}">
  <ds:schemaRefs/>
</ds:datastoreItem>
</file>

<file path=customXml/itemProps22.xml><?xml version="1.0" encoding="utf-8"?>
<ds:datastoreItem xmlns:ds="http://schemas.openxmlformats.org/officeDocument/2006/customXml" ds:itemID="{EBE27C63-5209-476B-A271-1A215C1321CD}">
  <ds:schemaRefs/>
</ds:datastoreItem>
</file>

<file path=customXml/itemProps23.xml><?xml version="1.0" encoding="utf-8"?>
<ds:datastoreItem xmlns:ds="http://schemas.openxmlformats.org/officeDocument/2006/customXml" ds:itemID="{C312F0CD-5FCB-4EDB-A51F-B43E2607B1C9}">
  <ds:schemaRefs/>
</ds:datastoreItem>
</file>

<file path=customXml/itemProps24.xml><?xml version="1.0" encoding="utf-8"?>
<ds:datastoreItem xmlns:ds="http://schemas.openxmlformats.org/officeDocument/2006/customXml" ds:itemID="{41E61236-33EC-40F0-81B9-779A622B931D}">
  <ds:schemaRefs/>
</ds:datastoreItem>
</file>

<file path=customXml/itemProps25.xml><?xml version="1.0" encoding="utf-8"?>
<ds:datastoreItem xmlns:ds="http://schemas.openxmlformats.org/officeDocument/2006/customXml" ds:itemID="{B9069622-307F-4893-89DB-7F26F04E35A9}">
  <ds:schemaRefs/>
</ds:datastoreItem>
</file>

<file path=customXml/itemProps26.xml><?xml version="1.0" encoding="utf-8"?>
<ds:datastoreItem xmlns:ds="http://schemas.openxmlformats.org/officeDocument/2006/customXml" ds:itemID="{8CB62D6E-B2E6-4CF8-90CE-A808CC803162}">
  <ds:schemaRefs/>
</ds:datastoreItem>
</file>

<file path=customXml/itemProps27.xml><?xml version="1.0" encoding="utf-8"?>
<ds:datastoreItem xmlns:ds="http://schemas.openxmlformats.org/officeDocument/2006/customXml" ds:itemID="{7A462F18-985F-493E-8B53-BF0D50A8DF5B}">
  <ds:schemaRefs/>
</ds:datastoreItem>
</file>

<file path=customXml/itemProps28.xml><?xml version="1.0" encoding="utf-8"?>
<ds:datastoreItem xmlns:ds="http://schemas.openxmlformats.org/officeDocument/2006/customXml" ds:itemID="{5DE8B174-FA10-42B1-8B05-0CA67F0C5FE1}">
  <ds:schemaRefs/>
</ds:datastoreItem>
</file>

<file path=customXml/itemProps29.xml><?xml version="1.0" encoding="utf-8"?>
<ds:datastoreItem xmlns:ds="http://schemas.openxmlformats.org/officeDocument/2006/customXml" ds:itemID="{BE345EFA-2517-4EC0-A976-21424F4206EB}">
  <ds:schemaRefs/>
</ds:datastoreItem>
</file>

<file path=customXml/itemProps3.xml><?xml version="1.0" encoding="utf-8"?>
<ds:datastoreItem xmlns:ds="http://schemas.openxmlformats.org/officeDocument/2006/customXml" ds:itemID="{A9491512-FD94-4FB0-A3D9-43AAD14981F0}">
  <ds:schemaRefs>
    <ds:schemaRef ds:uri="http://schemas.microsoft.com/sharepoint/v3/contenttype/forms"/>
  </ds:schemaRefs>
</ds:datastoreItem>
</file>

<file path=customXml/itemProps30.xml><?xml version="1.0" encoding="utf-8"?>
<ds:datastoreItem xmlns:ds="http://schemas.openxmlformats.org/officeDocument/2006/customXml" ds:itemID="{6DB265A6-E8AC-45CA-BF19-CE9B3527FD48}">
  <ds:schemaRefs/>
</ds:datastoreItem>
</file>

<file path=customXml/itemProps31.xml><?xml version="1.0" encoding="utf-8"?>
<ds:datastoreItem xmlns:ds="http://schemas.openxmlformats.org/officeDocument/2006/customXml" ds:itemID="{6EDAD7FE-4897-4B59-B75D-6368592C5C4D}">
  <ds:schemaRefs/>
</ds:datastoreItem>
</file>

<file path=customXml/itemProps32.xml><?xml version="1.0" encoding="utf-8"?>
<ds:datastoreItem xmlns:ds="http://schemas.openxmlformats.org/officeDocument/2006/customXml" ds:itemID="{30C93D8B-E412-4A8F-99C4-0FC7B514528C}">
  <ds:schemaRefs/>
</ds:datastoreItem>
</file>

<file path=customXml/itemProps33.xml><?xml version="1.0" encoding="utf-8"?>
<ds:datastoreItem xmlns:ds="http://schemas.openxmlformats.org/officeDocument/2006/customXml" ds:itemID="{A26EECD5-3EE3-4AA5-A331-236F8A667C4F}">
  <ds:schemaRefs/>
</ds:datastoreItem>
</file>

<file path=customXml/itemProps34.xml><?xml version="1.0" encoding="utf-8"?>
<ds:datastoreItem xmlns:ds="http://schemas.openxmlformats.org/officeDocument/2006/customXml" ds:itemID="{3A80E705-F826-42F6-BA6C-DEEBC4B4D212}">
  <ds:schemaRefs/>
</ds:datastoreItem>
</file>

<file path=customXml/itemProps35.xml><?xml version="1.0" encoding="utf-8"?>
<ds:datastoreItem xmlns:ds="http://schemas.openxmlformats.org/officeDocument/2006/customXml" ds:itemID="{C973095E-AE50-408D-847D-CE9FC2EA4133}">
  <ds:schemaRefs/>
</ds:datastoreItem>
</file>

<file path=customXml/itemProps36.xml><?xml version="1.0" encoding="utf-8"?>
<ds:datastoreItem xmlns:ds="http://schemas.openxmlformats.org/officeDocument/2006/customXml" ds:itemID="{7796FC4B-841A-4C15-9EB8-9566FD9BD423}">
  <ds:schemaRefs/>
</ds:datastoreItem>
</file>

<file path=customXml/itemProps37.xml><?xml version="1.0" encoding="utf-8"?>
<ds:datastoreItem xmlns:ds="http://schemas.openxmlformats.org/officeDocument/2006/customXml" ds:itemID="{7ADD5BF4-8235-47F9-8CD9-91AC91AA2BC9}">
  <ds:schemaRefs/>
</ds:datastoreItem>
</file>

<file path=customXml/itemProps38.xml><?xml version="1.0" encoding="utf-8"?>
<ds:datastoreItem xmlns:ds="http://schemas.openxmlformats.org/officeDocument/2006/customXml" ds:itemID="{39BC0DC1-3599-4BAA-9AAF-907C07E9BFE1}">
  <ds:schemaRefs/>
</ds:datastoreItem>
</file>

<file path=customXml/itemProps39.xml><?xml version="1.0" encoding="utf-8"?>
<ds:datastoreItem xmlns:ds="http://schemas.openxmlformats.org/officeDocument/2006/customXml" ds:itemID="{E4F23093-5F2F-4934-A1A2-7FBCC3C3E48C}">
  <ds:schemaRefs/>
</ds:datastoreItem>
</file>

<file path=customXml/itemProps4.xml><?xml version="1.0" encoding="utf-8"?>
<ds:datastoreItem xmlns:ds="http://schemas.openxmlformats.org/officeDocument/2006/customXml" ds:itemID="{2C9624FA-BE37-4338-AFBA-10A015DA315A}">
  <ds:schemaRefs/>
</ds:datastoreItem>
</file>

<file path=customXml/itemProps40.xml><?xml version="1.0" encoding="utf-8"?>
<ds:datastoreItem xmlns:ds="http://schemas.openxmlformats.org/officeDocument/2006/customXml" ds:itemID="{FD33E501-6369-4C00-811E-C6FFDAC2434B}">
  <ds:schemaRefs/>
</ds:datastoreItem>
</file>

<file path=customXml/itemProps41.xml><?xml version="1.0" encoding="utf-8"?>
<ds:datastoreItem xmlns:ds="http://schemas.openxmlformats.org/officeDocument/2006/customXml" ds:itemID="{123A6C40-0957-49A7-87E9-760895FBBD94}">
  <ds:schemaRefs/>
</ds:datastoreItem>
</file>

<file path=customXml/itemProps42.xml><?xml version="1.0" encoding="utf-8"?>
<ds:datastoreItem xmlns:ds="http://schemas.openxmlformats.org/officeDocument/2006/customXml" ds:itemID="{4250F103-ACF8-41AC-A29F-57AD86B52C88}">
  <ds:schemaRefs/>
</ds:datastoreItem>
</file>

<file path=customXml/itemProps43.xml><?xml version="1.0" encoding="utf-8"?>
<ds:datastoreItem xmlns:ds="http://schemas.openxmlformats.org/officeDocument/2006/customXml" ds:itemID="{32D15880-7245-474C-91FF-2F5C3A21FC5E}">
  <ds:schemaRefs/>
</ds:datastoreItem>
</file>

<file path=customXml/itemProps44.xml><?xml version="1.0" encoding="utf-8"?>
<ds:datastoreItem xmlns:ds="http://schemas.openxmlformats.org/officeDocument/2006/customXml" ds:itemID="{BB9D7D2B-409F-461E-8222-7088A479B6D4}">
  <ds:schemaRefs/>
</ds:datastoreItem>
</file>

<file path=customXml/itemProps45.xml><?xml version="1.0" encoding="utf-8"?>
<ds:datastoreItem xmlns:ds="http://schemas.openxmlformats.org/officeDocument/2006/customXml" ds:itemID="{A5631EFE-896A-4E21-A971-86250BD0485C}">
  <ds:schemaRefs/>
</ds:datastoreItem>
</file>

<file path=customXml/itemProps46.xml><?xml version="1.0" encoding="utf-8"?>
<ds:datastoreItem xmlns:ds="http://schemas.openxmlformats.org/officeDocument/2006/customXml" ds:itemID="{2A50CB9C-72E6-42B6-AEB0-93DBBAB5AA9B}">
  <ds:schemaRefs/>
</ds:datastoreItem>
</file>

<file path=customXml/itemProps47.xml><?xml version="1.0" encoding="utf-8"?>
<ds:datastoreItem xmlns:ds="http://schemas.openxmlformats.org/officeDocument/2006/customXml" ds:itemID="{71F8FD4F-DE94-4160-85B6-AFA450C5F9E1}">
  <ds:schemaRefs/>
</ds:datastoreItem>
</file>

<file path=customXml/itemProps48.xml><?xml version="1.0" encoding="utf-8"?>
<ds:datastoreItem xmlns:ds="http://schemas.openxmlformats.org/officeDocument/2006/customXml" ds:itemID="{1160C00C-046E-446A-8F84-FB10D660708B}">
  <ds:schemaRefs/>
</ds:datastoreItem>
</file>

<file path=customXml/itemProps49.xml><?xml version="1.0" encoding="utf-8"?>
<ds:datastoreItem xmlns:ds="http://schemas.openxmlformats.org/officeDocument/2006/customXml" ds:itemID="{2DD83FC3-CE12-4A7D-AB17-F6A5B5316B66}">
  <ds:schemaRefs/>
</ds:datastoreItem>
</file>

<file path=customXml/itemProps5.xml><?xml version="1.0" encoding="utf-8"?>
<ds:datastoreItem xmlns:ds="http://schemas.openxmlformats.org/officeDocument/2006/customXml" ds:itemID="{66553269-4FF6-4D45-9727-85E374EDFFA8}">
  <ds:schemaRefs/>
</ds:datastoreItem>
</file>

<file path=customXml/itemProps50.xml><?xml version="1.0" encoding="utf-8"?>
<ds:datastoreItem xmlns:ds="http://schemas.openxmlformats.org/officeDocument/2006/customXml" ds:itemID="{7B6C5C64-D124-4D70-A533-FADE04BC0153}">
  <ds:schemaRefs/>
</ds:datastoreItem>
</file>

<file path=customXml/itemProps51.xml><?xml version="1.0" encoding="utf-8"?>
<ds:datastoreItem xmlns:ds="http://schemas.openxmlformats.org/officeDocument/2006/customXml" ds:itemID="{5BB60381-068D-4513-98A9-886BD2804A9C}">
  <ds:schemaRefs/>
</ds:datastoreItem>
</file>

<file path=customXml/itemProps52.xml><?xml version="1.0" encoding="utf-8"?>
<ds:datastoreItem xmlns:ds="http://schemas.openxmlformats.org/officeDocument/2006/customXml" ds:itemID="{305F0E4A-A32A-4554-840F-4F2C39239FC6}">
  <ds:schemaRefs/>
</ds:datastoreItem>
</file>

<file path=customXml/itemProps53.xml><?xml version="1.0" encoding="utf-8"?>
<ds:datastoreItem xmlns:ds="http://schemas.openxmlformats.org/officeDocument/2006/customXml" ds:itemID="{4E0AF2B5-8B29-4D55-8682-6E4E3E63AE9C}">
  <ds:schemaRefs/>
</ds:datastoreItem>
</file>

<file path=customXml/itemProps54.xml><?xml version="1.0" encoding="utf-8"?>
<ds:datastoreItem xmlns:ds="http://schemas.openxmlformats.org/officeDocument/2006/customXml" ds:itemID="{67000A6F-3ED0-4A7D-8A3C-1113DB44E857}">
  <ds:schemaRefs/>
</ds:datastoreItem>
</file>

<file path=customXml/itemProps55.xml><?xml version="1.0" encoding="utf-8"?>
<ds:datastoreItem xmlns:ds="http://schemas.openxmlformats.org/officeDocument/2006/customXml" ds:itemID="{471622C6-30C5-4774-A0C3-6DD2FA85F2CF}">
  <ds:schemaRefs/>
</ds:datastoreItem>
</file>

<file path=customXml/itemProps56.xml><?xml version="1.0" encoding="utf-8"?>
<ds:datastoreItem xmlns:ds="http://schemas.openxmlformats.org/officeDocument/2006/customXml" ds:itemID="{E639DD27-BC52-4222-BE2F-CF31DFBFBA9F}">
  <ds:schemaRefs/>
</ds:datastoreItem>
</file>

<file path=customXml/itemProps57.xml><?xml version="1.0" encoding="utf-8"?>
<ds:datastoreItem xmlns:ds="http://schemas.openxmlformats.org/officeDocument/2006/customXml" ds:itemID="{B3EDA849-D9F4-4AB9-B5F6-4CFB56FEB7E7}">
  <ds:schemaRefs/>
</ds:datastoreItem>
</file>

<file path=customXml/itemProps58.xml><?xml version="1.0" encoding="utf-8"?>
<ds:datastoreItem xmlns:ds="http://schemas.openxmlformats.org/officeDocument/2006/customXml" ds:itemID="{9BE09431-D879-40B6-86A1-8AF5A62EB1A7}">
  <ds:schemaRefs/>
</ds:datastoreItem>
</file>

<file path=customXml/itemProps59.xml><?xml version="1.0" encoding="utf-8"?>
<ds:datastoreItem xmlns:ds="http://schemas.openxmlformats.org/officeDocument/2006/customXml" ds:itemID="{EA1488D5-6D39-40A8-8934-6CF48075D0F7}">
  <ds:schemaRefs/>
</ds:datastoreItem>
</file>

<file path=customXml/itemProps6.xml><?xml version="1.0" encoding="utf-8"?>
<ds:datastoreItem xmlns:ds="http://schemas.openxmlformats.org/officeDocument/2006/customXml" ds:itemID="{47C1C4D1-2AA0-4E2D-9B5F-D6FD321DB166}">
  <ds:schemaRefs/>
</ds:datastoreItem>
</file>

<file path=customXml/itemProps60.xml><?xml version="1.0" encoding="utf-8"?>
<ds:datastoreItem xmlns:ds="http://schemas.openxmlformats.org/officeDocument/2006/customXml" ds:itemID="{0CAF2786-7332-4BAB-9BC4-8FF4592FEC37}">
  <ds:schemaRefs/>
</ds:datastoreItem>
</file>

<file path=customXml/itemProps61.xml><?xml version="1.0" encoding="utf-8"?>
<ds:datastoreItem xmlns:ds="http://schemas.openxmlformats.org/officeDocument/2006/customXml" ds:itemID="{24B8DCBD-3428-4DD3-BA21-43222CE03F44}">
  <ds:schemaRefs/>
</ds:datastoreItem>
</file>

<file path=customXml/itemProps62.xml><?xml version="1.0" encoding="utf-8"?>
<ds:datastoreItem xmlns:ds="http://schemas.openxmlformats.org/officeDocument/2006/customXml" ds:itemID="{98F2635A-9401-4058-9F42-A90AA0CC82E5}">
  <ds:schemaRefs/>
</ds:datastoreItem>
</file>

<file path=customXml/itemProps63.xml><?xml version="1.0" encoding="utf-8"?>
<ds:datastoreItem xmlns:ds="http://schemas.openxmlformats.org/officeDocument/2006/customXml" ds:itemID="{BF2B9CB4-CDEB-4FF2-81AB-E0FBC3F29959}">
  <ds:schemaRefs/>
</ds:datastoreItem>
</file>

<file path=customXml/itemProps64.xml><?xml version="1.0" encoding="utf-8"?>
<ds:datastoreItem xmlns:ds="http://schemas.openxmlformats.org/officeDocument/2006/customXml" ds:itemID="{5F658EEE-6235-4B09-9CA3-1A12F59B3917}">
  <ds:schemaRefs/>
</ds:datastoreItem>
</file>

<file path=customXml/itemProps65.xml><?xml version="1.0" encoding="utf-8"?>
<ds:datastoreItem xmlns:ds="http://schemas.openxmlformats.org/officeDocument/2006/customXml" ds:itemID="{76FF478C-EBC1-46D7-ADDA-1ACE9F3EEFFA}">
  <ds:schemaRefs/>
</ds:datastoreItem>
</file>

<file path=customXml/itemProps66.xml><?xml version="1.0" encoding="utf-8"?>
<ds:datastoreItem xmlns:ds="http://schemas.openxmlformats.org/officeDocument/2006/customXml" ds:itemID="{672DA79E-AA62-42FA-B34B-1B158753B0A5}">
  <ds:schemaRefs/>
</ds:datastoreItem>
</file>

<file path=customXml/itemProps67.xml><?xml version="1.0" encoding="utf-8"?>
<ds:datastoreItem xmlns:ds="http://schemas.openxmlformats.org/officeDocument/2006/customXml" ds:itemID="{1B60E64A-18E1-48A6-83FF-5B0D2D66A292}">
  <ds:schemaRefs/>
</ds:datastoreItem>
</file>

<file path=customXml/itemProps68.xml><?xml version="1.0" encoding="utf-8"?>
<ds:datastoreItem xmlns:ds="http://schemas.openxmlformats.org/officeDocument/2006/customXml" ds:itemID="{A098F3CE-032A-4D4F-87C5-B53611BF1A7F}">
  <ds:schemaRefs/>
</ds:datastoreItem>
</file>

<file path=customXml/itemProps69.xml><?xml version="1.0" encoding="utf-8"?>
<ds:datastoreItem xmlns:ds="http://schemas.openxmlformats.org/officeDocument/2006/customXml" ds:itemID="{9671EC5C-A300-405A-87BA-BD843A8EFBAD}">
  <ds:schemaRefs/>
</ds:datastoreItem>
</file>

<file path=customXml/itemProps7.xml><?xml version="1.0" encoding="utf-8"?>
<ds:datastoreItem xmlns:ds="http://schemas.openxmlformats.org/officeDocument/2006/customXml" ds:itemID="{2F91A98B-433B-412D-8A70-96F9008AB9F3}">
  <ds:schemaRefs/>
</ds:datastoreItem>
</file>

<file path=customXml/itemProps70.xml><?xml version="1.0" encoding="utf-8"?>
<ds:datastoreItem xmlns:ds="http://schemas.openxmlformats.org/officeDocument/2006/customXml" ds:itemID="{B3DCD8D5-822F-4693-8221-159F02362F5F}">
  <ds:schemaRefs/>
</ds:datastoreItem>
</file>

<file path=customXml/itemProps71.xml><?xml version="1.0" encoding="utf-8"?>
<ds:datastoreItem xmlns:ds="http://schemas.openxmlformats.org/officeDocument/2006/customXml" ds:itemID="{6CDB2BA5-7028-4DDA-BF22-A0AAABFE730E}">
  <ds:schemaRefs/>
</ds:datastoreItem>
</file>

<file path=customXml/itemProps72.xml><?xml version="1.0" encoding="utf-8"?>
<ds:datastoreItem xmlns:ds="http://schemas.openxmlformats.org/officeDocument/2006/customXml" ds:itemID="{7ABE7966-75EB-4788-88FA-237482FDDE35}">
  <ds:schemaRefs/>
</ds:datastoreItem>
</file>

<file path=customXml/itemProps73.xml><?xml version="1.0" encoding="utf-8"?>
<ds:datastoreItem xmlns:ds="http://schemas.openxmlformats.org/officeDocument/2006/customXml" ds:itemID="{BD1E68A5-F53A-4CD7-8938-10952E90BE05}">
  <ds:schemaRefs/>
</ds:datastoreItem>
</file>

<file path=customXml/itemProps74.xml><?xml version="1.0" encoding="utf-8"?>
<ds:datastoreItem xmlns:ds="http://schemas.openxmlformats.org/officeDocument/2006/customXml" ds:itemID="{55C759F1-1659-4B4B-A83B-D256EA7D61C5}">
  <ds:schemaRefs/>
</ds:datastoreItem>
</file>

<file path=customXml/itemProps75.xml><?xml version="1.0" encoding="utf-8"?>
<ds:datastoreItem xmlns:ds="http://schemas.openxmlformats.org/officeDocument/2006/customXml" ds:itemID="{4F3A8CDE-EB6C-4A47-AB71-9AEAF48C12C4}">
  <ds:schemaRefs/>
</ds:datastoreItem>
</file>

<file path=customXml/itemProps76.xml><?xml version="1.0" encoding="utf-8"?>
<ds:datastoreItem xmlns:ds="http://schemas.openxmlformats.org/officeDocument/2006/customXml" ds:itemID="{C8FEEB92-E430-4109-9330-15CCE1FFEBA8}">
  <ds:schemaRefs/>
</ds:datastoreItem>
</file>

<file path=customXml/itemProps77.xml><?xml version="1.0" encoding="utf-8"?>
<ds:datastoreItem xmlns:ds="http://schemas.openxmlformats.org/officeDocument/2006/customXml" ds:itemID="{D6106447-B329-42FC-A072-D6490744F192}">
  <ds:schemaRefs/>
</ds:datastoreItem>
</file>

<file path=customXml/itemProps78.xml><?xml version="1.0" encoding="utf-8"?>
<ds:datastoreItem xmlns:ds="http://schemas.openxmlformats.org/officeDocument/2006/customXml" ds:itemID="{B577C770-9384-47A9-A1DF-F43735A4EA5E}">
  <ds:schemaRefs/>
</ds:datastoreItem>
</file>

<file path=customXml/itemProps79.xml><?xml version="1.0" encoding="utf-8"?>
<ds:datastoreItem xmlns:ds="http://schemas.openxmlformats.org/officeDocument/2006/customXml" ds:itemID="{813099AF-75B8-45A4-BED7-4546BE969788}">
  <ds:schemaRefs/>
</ds:datastoreItem>
</file>

<file path=customXml/itemProps8.xml><?xml version="1.0" encoding="utf-8"?>
<ds:datastoreItem xmlns:ds="http://schemas.openxmlformats.org/officeDocument/2006/customXml" ds:itemID="{42219685-AC28-4D72-BAD4-95CE9223AADE}">
  <ds:schemaRefs/>
</ds:datastoreItem>
</file>

<file path=customXml/itemProps80.xml><?xml version="1.0" encoding="utf-8"?>
<ds:datastoreItem xmlns:ds="http://schemas.openxmlformats.org/officeDocument/2006/customXml" ds:itemID="{217EA1EC-90D8-4D4D-AEC1-5A080F3FA89C}">
  <ds:schemaRefs/>
</ds:datastoreItem>
</file>

<file path=customXml/itemProps81.xml><?xml version="1.0" encoding="utf-8"?>
<ds:datastoreItem xmlns:ds="http://schemas.openxmlformats.org/officeDocument/2006/customXml" ds:itemID="{78385EB6-83CC-423C-9674-292A4C6ACF6D}">
  <ds:schemaRefs/>
</ds:datastoreItem>
</file>

<file path=customXml/itemProps82.xml><?xml version="1.0" encoding="utf-8"?>
<ds:datastoreItem xmlns:ds="http://schemas.openxmlformats.org/officeDocument/2006/customXml" ds:itemID="{D904C7E7-C9F9-4879-A822-D92156A1B29C}">
  <ds:schemaRefs/>
</ds:datastoreItem>
</file>

<file path=customXml/itemProps83.xml><?xml version="1.0" encoding="utf-8"?>
<ds:datastoreItem xmlns:ds="http://schemas.openxmlformats.org/officeDocument/2006/customXml" ds:itemID="{CB1EFDAD-C505-4827-AF32-7ACC2AF19E72}">
  <ds:schemaRefs/>
</ds:datastoreItem>
</file>

<file path=customXml/itemProps84.xml><?xml version="1.0" encoding="utf-8"?>
<ds:datastoreItem xmlns:ds="http://schemas.openxmlformats.org/officeDocument/2006/customXml" ds:itemID="{A397F10C-C440-49D0-BFCC-6203E8B4A5E2}">
  <ds:schemaRefs/>
</ds:datastoreItem>
</file>

<file path=customXml/itemProps85.xml><?xml version="1.0" encoding="utf-8"?>
<ds:datastoreItem xmlns:ds="http://schemas.openxmlformats.org/officeDocument/2006/customXml" ds:itemID="{DC1FFDE0-0B31-4817-864A-15A90A60C8D1}">
  <ds:schemaRefs/>
</ds:datastoreItem>
</file>

<file path=customXml/itemProps86.xml><?xml version="1.0" encoding="utf-8"?>
<ds:datastoreItem xmlns:ds="http://schemas.openxmlformats.org/officeDocument/2006/customXml" ds:itemID="{A4B7408E-431A-4A47-A94B-9BCE0E65EFEF}">
  <ds:schemaRefs/>
</ds:datastoreItem>
</file>

<file path=customXml/itemProps87.xml><?xml version="1.0" encoding="utf-8"?>
<ds:datastoreItem xmlns:ds="http://schemas.openxmlformats.org/officeDocument/2006/customXml" ds:itemID="{989B86C6-AD8A-46F4-B72D-A0E0EA875A1D}">
  <ds:schemaRefs/>
</ds:datastoreItem>
</file>

<file path=customXml/itemProps88.xml><?xml version="1.0" encoding="utf-8"?>
<ds:datastoreItem xmlns:ds="http://schemas.openxmlformats.org/officeDocument/2006/customXml" ds:itemID="{314467A8-9018-4F6B-8746-70BAA1144B02}">
  <ds:schemaRefs/>
</ds:datastoreItem>
</file>

<file path=customXml/itemProps89.xml><?xml version="1.0" encoding="utf-8"?>
<ds:datastoreItem xmlns:ds="http://schemas.openxmlformats.org/officeDocument/2006/customXml" ds:itemID="{77500970-E80D-4378-B17F-4B466546FBE0}">
  <ds:schemaRefs/>
</ds:datastoreItem>
</file>

<file path=customXml/itemProps9.xml><?xml version="1.0" encoding="utf-8"?>
<ds:datastoreItem xmlns:ds="http://schemas.openxmlformats.org/officeDocument/2006/customXml" ds:itemID="{79D10496-4918-472A-B1E5-31FF766545FA}">
  <ds:schemaRefs/>
</ds:datastoreItem>
</file>

<file path=customXml/itemProps90.xml><?xml version="1.0" encoding="utf-8"?>
<ds:datastoreItem xmlns:ds="http://schemas.openxmlformats.org/officeDocument/2006/customXml" ds:itemID="{67DD716D-B2C9-4F6B-B30D-A8AECBD49A12}">
  <ds:schemaRefs/>
</ds:datastoreItem>
</file>

<file path=customXml/itemProps91.xml><?xml version="1.0" encoding="utf-8"?>
<ds:datastoreItem xmlns:ds="http://schemas.openxmlformats.org/officeDocument/2006/customXml" ds:itemID="{9AE22200-080D-4C2D-8DA2-53AD4185D757}">
  <ds:schemaRefs/>
</ds:datastoreItem>
</file>

<file path=customXml/itemProps92.xml><?xml version="1.0" encoding="utf-8"?>
<ds:datastoreItem xmlns:ds="http://schemas.openxmlformats.org/officeDocument/2006/customXml" ds:itemID="{3A4F31A8-428D-467E-994A-8BF8F117B602}">
  <ds:schemaRefs/>
</ds:datastoreItem>
</file>

<file path=customXml/itemProps93.xml><?xml version="1.0" encoding="utf-8"?>
<ds:datastoreItem xmlns:ds="http://schemas.openxmlformats.org/officeDocument/2006/customXml" ds:itemID="{6B0D54D4-BCD3-407E-BC1F-935CE0FCC176}">
  <ds:schemaRefs/>
</ds:datastoreItem>
</file>

<file path=docProps/app.xml><?xml version="1.0" encoding="utf-8"?>
<Properties xmlns="http://schemas.openxmlformats.org/officeDocument/2006/extended-properties" xmlns:vt="http://schemas.openxmlformats.org/officeDocument/2006/docPropsVTypes">
  <Template/>
  <TotalTime>8655</TotalTime>
  <Words>2463</Words>
  <Application>Microsoft Office PowerPoint</Application>
  <PresentationFormat>Widescreen</PresentationFormat>
  <Paragraphs>836</Paragraphs>
  <Slides>44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Avenir Next</vt:lpstr>
      <vt:lpstr>Calibri</vt:lpstr>
      <vt:lpstr>Wingdings</vt:lpstr>
      <vt:lpstr>Maximus-22</vt:lpstr>
      <vt:lpstr>California LifeLine Third Party Administrator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Program Participation – Active LifeLine Subscribers - Trend</vt:lpstr>
      <vt:lpstr>Active Subscribers Top 5 Service Providers By Subscriber Count</vt:lpstr>
      <vt:lpstr>Active Subscribers Top 5 Service Providers by Subscriber Count and by Technology</vt:lpstr>
      <vt:lpstr>Active Subscribers By Funding Type  December 2024 through May 2025</vt:lpstr>
      <vt:lpstr>Active Subscribers - Top 20 State Senate Districts</vt:lpstr>
      <vt:lpstr>Active Subscribers - Top 20 State Assembly Districts</vt:lpstr>
      <vt:lpstr>Active Subscribers - Top 20 Counties</vt:lpstr>
      <vt:lpstr>Active Subscribers - Top 20 ZIP Codes</vt:lpstr>
      <vt:lpstr>Active Subscribers – Written Language Preferences</vt:lpstr>
      <vt:lpstr>Customer Portal – Registered Users </vt:lpstr>
      <vt:lpstr>Customer Portal – Registered Users - Trend </vt:lpstr>
      <vt:lpstr>Subscriber Reported Demographics Household Income</vt:lpstr>
      <vt:lpstr>Subscriber Reported Demographics Gender</vt:lpstr>
      <vt:lpstr>Subscriber Reported Demographics Race</vt:lpstr>
      <vt:lpstr>Subscriber Reported Demographics Asian Ethnicity</vt:lpstr>
      <vt:lpstr>Subscriber Reported Demographics Pacific Islander Ethnicity</vt:lpstr>
      <vt:lpstr>Response &amp; Approval Rates – All Form Types December 2024 through May 2025</vt:lpstr>
      <vt:lpstr>Enrollment Application Volume by Received Channel December 2024 through May 2025</vt:lpstr>
      <vt:lpstr>Renewal Forms Submitted by Received Channel  December 2024 through May 2025</vt:lpstr>
      <vt:lpstr>Enrollment Eligibility Methods – Program Versus Income</vt:lpstr>
      <vt:lpstr>Enrollment Eligibility Methods – By Qualifying Program</vt:lpstr>
      <vt:lpstr>PowerPoint Presentation</vt:lpstr>
      <vt:lpstr>PowerPoint Presentation</vt:lpstr>
      <vt:lpstr>Renewal Rate Renewal Processes Starting March 7, 2024, through March 6, 2025</vt:lpstr>
      <vt:lpstr>CalFresh Confirm Match Rates Renewal Processes Starting March 7, 2024, through March 6, 2025</vt:lpstr>
      <vt:lpstr>Standalone Household Worksheet Volume by Received Channel  December 2024 through May 2025</vt:lpstr>
      <vt:lpstr>Call Center – Calls Offered December 2024 through May 2025</vt:lpstr>
      <vt:lpstr>Call Center – Average Seconds to Answer (ASA) December 2024 through May 2025</vt:lpstr>
      <vt:lpstr>Call Center – Webchats Handled December 2024 through May 2025</vt:lpstr>
      <vt:lpstr>Call Center – Emails Handled December 2024 through May 2025</vt:lpstr>
      <vt:lpstr>Call Center – Forms Manually Processed December 2024 through May 2025</vt:lpstr>
      <vt:lpstr>Questions or Comments for the TPA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Graettinger, James R</dc:creator>
  <cp:lastModifiedBy>Graettinger, James R</cp:lastModifiedBy>
  <cp:revision>75</cp:revision>
  <cp:lastPrinted>2025-03-12T17:02:34Z</cp:lastPrinted>
  <dcterms:created xsi:type="dcterms:W3CDTF">2022-06-20T13:30:03Z</dcterms:created>
  <dcterms:modified xsi:type="dcterms:W3CDTF">2025-06-07T14:38:25Z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0x010100187A1B08E6C45B4EB8C40B073BBFD68D</vt:lpwstr>
  </property>
  <property fmtid="{D5CDD505-2E9C-101B-9397-08002B2CF9AE}" pid="3" name="TemplafyTimeStamp">
    <vt:lpwstr>2022-05-11T06:38:05</vt:lpwstr>
  </property>
  <property fmtid="{D5CDD505-2E9C-101B-9397-08002B2CF9AE}" pid="4" name="TemplafyTenantId">
    <vt:lpwstr>maximus</vt:lpwstr>
  </property>
  <property fmtid="{D5CDD505-2E9C-101B-9397-08002B2CF9AE}" pid="5" name="TemplafyTemplateId">
    <vt:lpwstr>637878478838814905</vt:lpwstr>
  </property>
  <property fmtid="{D5CDD505-2E9C-101B-9397-08002B2CF9AE}" pid="6" name="TemplafyUserProfileId">
    <vt:lpwstr>637878257776275529</vt:lpwstr>
  </property>
  <property fmtid="{D5CDD505-2E9C-101B-9397-08002B2CF9AE}" pid="7" name="TemplafyFromBlank">
    <vt:bool>false</vt:bool>
  </property>
</Properties>
</file>