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12"/>
  </p:notesMasterIdLst>
  <p:handoutMasterIdLst>
    <p:handoutMasterId r:id="rId13"/>
  </p:handoutMasterIdLst>
  <p:sldIdLst>
    <p:sldId id="262" r:id="rId5"/>
    <p:sldId id="322" r:id="rId6"/>
    <p:sldId id="324" r:id="rId7"/>
    <p:sldId id="302" r:id="rId8"/>
    <p:sldId id="313" r:id="rId9"/>
    <p:sldId id="319" r:id="rId10"/>
    <p:sldId id="310" r:id="rId11"/>
  </p:sldIdLst>
  <p:sldSz cx="9144000" cy="6858000" type="screen4x3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8476" autoAdjust="0"/>
  </p:normalViewPr>
  <p:slideViewPr>
    <p:cSldViewPr>
      <p:cViewPr varScale="1">
        <p:scale>
          <a:sx n="93" d="100"/>
          <a:sy n="93" d="100"/>
        </p:scale>
        <p:origin x="116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258"/>
    </p:cViewPr>
  </p:sorterViewPr>
  <p:notesViewPr>
    <p:cSldViewPr>
      <p:cViewPr varScale="1">
        <p:scale>
          <a:sx n="51" d="100"/>
          <a:sy n="51" d="100"/>
        </p:scale>
        <p:origin x="-1872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6" tIns="45696" rIns="91396" bIns="45696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6" tIns="45696" rIns="91396" bIns="4569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29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6" tIns="45696" rIns="91396" bIns="45696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29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6" tIns="45696" rIns="91396" bIns="4569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4D4A1B3-7501-497A-B3EF-1606D2F9AD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894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31" tIns="46566" rIns="93131" bIns="46566" numCol="1" anchor="t" anchorCtr="0" compatLnSpc="1">
            <a:prstTxWarp prst="textNoShape">
              <a:avLst/>
            </a:prstTxWarp>
          </a:bodyPr>
          <a:lstStyle>
            <a:lvl1pPr algn="l" defTabSz="931667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31" tIns="46566" rIns="93131" bIns="46566" numCol="1" anchor="t" anchorCtr="0" compatLnSpc="1">
            <a:prstTxWarp prst="textNoShape">
              <a:avLst/>
            </a:prstTxWarp>
          </a:bodyPr>
          <a:lstStyle>
            <a:lvl1pPr algn="r" defTabSz="931667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31" tIns="46566" rIns="93131" bIns="465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31" tIns="46566" rIns="93131" bIns="46566" numCol="1" anchor="b" anchorCtr="0" compatLnSpc="1">
            <a:prstTxWarp prst="textNoShape">
              <a:avLst/>
            </a:prstTxWarp>
          </a:bodyPr>
          <a:lstStyle>
            <a:lvl1pPr algn="l" defTabSz="931667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31" tIns="46566" rIns="93131" bIns="46566" numCol="1" anchor="b" anchorCtr="0" compatLnSpc="1">
            <a:prstTxWarp prst="textNoShape">
              <a:avLst/>
            </a:prstTxWarp>
          </a:bodyPr>
          <a:lstStyle>
            <a:lvl1pPr algn="r" defTabSz="931667">
              <a:defRPr sz="1200"/>
            </a:lvl1pPr>
          </a:lstStyle>
          <a:p>
            <a:pPr>
              <a:defRPr/>
            </a:pPr>
            <a:fld id="{B758850A-14EC-4E76-9B78-FE17E042D0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350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-106" charset="2"/>
              <a:buNone/>
              <a:defRPr sz="28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53327-3B9E-4BAF-897B-D2307EC3C4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1729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839CD-80CD-4D5A-BCD0-B514CEBA81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0582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0"/>
            <a:ext cx="2057400" cy="5181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019800" cy="5181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BA5D5-C191-42C6-959D-D7B7236CF0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8252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90709-DB64-4897-B16A-06B8095DBC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428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B2FAF-AB68-4471-9629-92787236B3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722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AA12-81D2-47E9-A567-23597A9E76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1259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7D4B9-65EC-420F-B6CC-31192D02F9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437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BAE6E-8C01-4ECA-ABAA-2A3C22D6A7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942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7EE11-87A7-4BD3-9EC2-E4AC34C726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240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59010-A6F9-474D-BBFB-F330C3DF5B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261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4595B-4798-4C7D-ABBE-37E43B068F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7857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0B546-0193-4EB7-9D0D-A5E83132E8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4854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background_officialState_v4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0"/>
            <a:ext cx="82296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fld id="{FFE7FB23-F09A-479D-B8AB-605EE070E8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FF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FF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FF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FF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Wingdings" pitchFamily="-106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90000"/>
        <a:buFont typeface="Wingdings" pitchFamily="-106" charset="2"/>
        <a:buChar char="m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Wingdings" pitchFamily="-106" charset="2"/>
        <a:buChar char="l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90000"/>
        <a:buFont typeface="Wingdings" pitchFamily="-106" charset="2"/>
        <a:buChar char="m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90000"/>
        <a:buFont typeface="Wingdings" pitchFamily="-106" charset="2"/>
        <a:buChar char="l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rgbClr val="0000FF"/>
        </a:buClr>
        <a:buSzPct val="90000"/>
        <a:buFont typeface="Wingdings" pitchFamily="-106" charset="2"/>
        <a:buChar char="l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rgbClr val="0000FF"/>
        </a:buClr>
        <a:buSzPct val="90000"/>
        <a:buFont typeface="Wingdings" pitchFamily="-106" charset="2"/>
        <a:buChar char="l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rgbClr val="0000FF"/>
        </a:buClr>
        <a:buSzPct val="90000"/>
        <a:buFont typeface="Wingdings" pitchFamily="-106" charset="2"/>
        <a:buChar char="l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rgbClr val="0000FF"/>
        </a:buClr>
        <a:buSzPct val="90000"/>
        <a:buFont typeface="Wingdings" pitchFamily="-106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puc.ca.gov/industries-and-topics/internet-and-phone/broadband-mapping-program/broadband-data-submission-guidelines-and-templat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puc.ca.gov/-/media/cpuc-website/divisions/communications-division/documents/video-franchising-and-broadband-analysis/video-franchising-main/annual-reporting/annual-video-service-data-by-address.xlsx" TargetMode="External"/><Relationship Id="rId2" Type="http://schemas.openxmlformats.org/officeDocument/2006/relationships/hyperlink" Target="https://www.cpuc.ca.gov/regulatory-services/licensing/video-franchis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puc.ca.gov/-/media/cpuc-website/divisions/communications-division/documents/video-franchising-and-broadband-analysis/video-franchising-main/annual-reporting/vsp-gross-video-revenue-statement-confidential.docx" TargetMode="External"/><Relationship Id="rId5" Type="http://schemas.openxmlformats.org/officeDocument/2006/relationships/hyperlink" Target="https://www.cpuc.ca.gov/-/media/cpuc-website/divisions/communications-division/documents/video-franchising-and-broadband-analysis/video-franchising-main/annual-reporting/community-center-list.xlsx" TargetMode="External"/><Relationship Id="rId4" Type="http://schemas.openxmlformats.org/officeDocument/2006/relationships/hyperlink" Target="https://www.cpuc.ca.gov/-/media/cpuc-website/divisions/communications-division/documents/video-franchising-and-broadband-analysis/video-franchising-main/annual-reporting/annual-video-subscription-data-by-census-block.xls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kwftp.cpuc.ca.gov/" TargetMode="External"/><Relationship Id="rId2" Type="http://schemas.openxmlformats.org/officeDocument/2006/relationships/hyperlink" Target="mailto:videofranchising@cpuc.ca.gov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ichael.Pierce@cpuc.ca.gov" TargetMode="External"/><Relationship Id="rId4" Type="http://schemas.openxmlformats.org/officeDocument/2006/relationships/hyperlink" Target="mailto:Dion.Good@cpuc.c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rgbClr val="0000FF"/>
              </a:buClr>
              <a:buFont typeface="Wingdings" pitchFamily="-106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-106" charset="2"/>
              <a:buChar char="m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00FF"/>
              </a:buClr>
              <a:buFont typeface="Wingdings" pitchFamily="-106" charset="2"/>
              <a:buChar char="l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-106" charset="2"/>
              <a:buChar char="m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A8BAE70-741E-4EE2-9AB8-3C75E29CB21D}" type="slidenum">
              <a:rPr lang="en-US" altLang="en-US" sz="1200" smtClean="0">
                <a:latin typeface="Garamond" pitchFamily="18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200">
              <a:latin typeface="Garamond" pitchFamily="18" charset="0"/>
            </a:endParaRPr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600200"/>
            <a:ext cx="8229600" cy="655638"/>
          </a:xfrm>
        </p:spPr>
        <p:txBody>
          <a:bodyPr/>
          <a:lstStyle/>
          <a:p>
            <a:pPr eaLnBrk="1" hangingPunct="1"/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Instructions for Filing DIVCA 2022 </a:t>
            </a:r>
            <a:br>
              <a:rPr lang="en-US" altLang="en-US" dirty="0"/>
            </a:br>
            <a:r>
              <a:rPr lang="en-US" altLang="en-US" dirty="0"/>
              <a:t>Annual Report  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 </a:t>
            </a:r>
            <a:br>
              <a:rPr lang="en-US" altLang="en-US" sz="2800" dirty="0"/>
            </a:br>
            <a:br>
              <a:rPr lang="en-US" altLang="en-US" sz="2800" dirty="0"/>
            </a:br>
            <a:endParaRPr lang="en-US" altLang="en-US" sz="2800" dirty="0"/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5113075" y="4837044"/>
            <a:ext cx="28117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0000FF"/>
              </a:buClr>
              <a:buFont typeface="Wingdings" pitchFamily="-106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-106" charset="2"/>
              <a:buChar char="m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00FF"/>
              </a:buClr>
              <a:buFont typeface="Wingdings" pitchFamily="-106" charset="2"/>
              <a:buChar char="l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-106" charset="2"/>
              <a:buChar char="m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/>
              <a:t>Video Franchising Team</a:t>
            </a:r>
            <a:br>
              <a:rPr lang="en-US" altLang="en-US" sz="1800" b="1" dirty="0"/>
            </a:br>
            <a:r>
              <a:rPr lang="en-US" altLang="en-US" sz="1800" b="1" dirty="0"/>
              <a:t>March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rgbClr val="0000FF"/>
              </a:buClr>
              <a:buFont typeface="Wingdings" pitchFamily="-106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-106" charset="2"/>
              <a:buChar char="m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00FF"/>
              </a:buClr>
              <a:buFont typeface="Wingdings" pitchFamily="-106" charset="2"/>
              <a:buChar char="l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-106" charset="2"/>
              <a:buChar char="m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8A02384-E822-46EC-A3D7-2EE7C1D53DF8}" type="slidenum">
              <a:rPr lang="en-US" altLang="en-US" sz="1200" smtClean="0">
                <a:latin typeface="Garamond" pitchFamily="18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200">
              <a:latin typeface="Garamond" pitchFamily="18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Summary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en-US" sz="2400" dirty="0"/>
              <a:t>Broadband Data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en-US" sz="2400" dirty="0"/>
              <a:t>Employment, Diversity, Collective Bargaining, and Community Center Reports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en-US" sz="2400" dirty="0"/>
              <a:t>Annual Video Service and Subscription Data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en-US" sz="2400" dirty="0"/>
              <a:t>Gross Video Revenue Statement for 2021</a:t>
            </a:r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en-US" sz="2000" dirty="0"/>
              <a:t>(Used to Calculate Annual Fee for Fiscal Year 2022-2023)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rgbClr val="0000FF"/>
              </a:buClr>
              <a:buFont typeface="Wingdings" pitchFamily="-106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-106" charset="2"/>
              <a:buChar char="m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00FF"/>
              </a:buClr>
              <a:buFont typeface="Wingdings" pitchFamily="-106" charset="2"/>
              <a:buChar char="l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-106" charset="2"/>
              <a:buChar char="m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FF5D70E-024E-44CF-A84F-6712452D74DA}" type="slidenum">
              <a:rPr lang="en-US" altLang="en-US" sz="1200" smtClean="0">
                <a:latin typeface="Garamond" pitchFamily="18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200">
              <a:latin typeface="Garamond" pitchFamily="18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Broadband Data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dirty="0"/>
              <a:t>Broadband </a:t>
            </a:r>
            <a:r>
              <a:rPr lang="en-US" altLang="en-US" sz="2400" i="1" dirty="0"/>
              <a:t>Availability </a:t>
            </a:r>
            <a:r>
              <a:rPr lang="en-US" altLang="en-US" sz="2400" dirty="0"/>
              <a:t>and</a:t>
            </a:r>
            <a:r>
              <a:rPr lang="en-US" altLang="en-US" sz="2400" i="1" dirty="0"/>
              <a:t> Subscription </a:t>
            </a:r>
            <a:r>
              <a:rPr lang="en-US" altLang="en-US" sz="2400" dirty="0"/>
              <a:t>Data</a:t>
            </a:r>
            <a:br>
              <a:rPr lang="en-US" altLang="en-US" sz="2400" dirty="0"/>
            </a:br>
            <a:endParaRPr lang="en-US" altLang="en-US" sz="2400" dirty="0"/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dirty="0"/>
              <a:t>Follow instructions on the </a:t>
            </a:r>
            <a:r>
              <a:rPr lang="en-US" altLang="en-US" sz="2000" i="1" dirty="0">
                <a:hlinkClick r:id="rId2"/>
              </a:rPr>
              <a:t>Broadband Data Submission Guidelines and Templates</a:t>
            </a:r>
            <a:r>
              <a:rPr lang="en-US" altLang="en-US" sz="2000" i="1" dirty="0"/>
              <a:t> </a:t>
            </a:r>
            <a:r>
              <a:rPr lang="en-US" altLang="en-US" sz="2000" dirty="0"/>
              <a:t>webpage </a:t>
            </a:r>
          </a:p>
          <a:p>
            <a:pPr marL="344487" lvl="1" indent="0" eaLnBrk="1" hangingPunct="1">
              <a:lnSpc>
                <a:spcPct val="90000"/>
              </a:lnSpc>
              <a:spcBef>
                <a:spcPts val="1200"/>
              </a:spcBef>
              <a:buNone/>
            </a:pPr>
            <a:endParaRPr lang="en-US" alt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rgbClr val="0000FF"/>
              </a:buClr>
              <a:buFont typeface="Wingdings" pitchFamily="-106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-106" charset="2"/>
              <a:buChar char="m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00FF"/>
              </a:buClr>
              <a:buFont typeface="Wingdings" pitchFamily="-106" charset="2"/>
              <a:buChar char="l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-106" charset="2"/>
              <a:buChar char="m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C962391-80E2-4DB0-9D94-B40CD573C8CE}" type="slidenum">
              <a:rPr lang="en-US" altLang="en-US" sz="1200" smtClean="0">
                <a:latin typeface="Garamond" pitchFamily="18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200">
              <a:latin typeface="Garamond" pitchFamily="18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458200" cy="6556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en-US" sz="2800" dirty="0"/>
              <a:t>Employment, Diversity, Collective Bargaining, and Community Center Reports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229600" cy="434340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altLang="en-US" sz="2400" dirty="0"/>
              <a:t>For Franchise Holders with more than 750 total employees in CA</a:t>
            </a:r>
          </a:p>
          <a:p>
            <a:pPr lvl="1" eaLnBrk="1" hangingPunct="1">
              <a:spcBef>
                <a:spcPts val="1200"/>
              </a:spcBef>
            </a:pPr>
            <a:r>
              <a:rPr lang="en-US" altLang="en-US" sz="2000" dirty="0"/>
              <a:t>Annual Employment Report </a:t>
            </a:r>
          </a:p>
          <a:p>
            <a:pPr lvl="1" eaLnBrk="1" hangingPunct="1">
              <a:spcBef>
                <a:spcPts val="1200"/>
              </a:spcBef>
            </a:pPr>
            <a:r>
              <a:rPr lang="en-US" altLang="en-US" sz="2000" dirty="0"/>
              <a:t>Workplace Diversity Report</a:t>
            </a:r>
          </a:p>
          <a:p>
            <a:pPr lvl="1" eaLnBrk="1" hangingPunct="1">
              <a:spcBef>
                <a:spcPts val="1200"/>
              </a:spcBef>
            </a:pPr>
            <a:r>
              <a:rPr lang="en-US" altLang="en-US" sz="2000" dirty="0"/>
              <a:t>Collective Bargaining Report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2400" dirty="0"/>
              <a:t>Do the holder and its affiliates (combined) have more than 1 million telephone customers?</a:t>
            </a:r>
          </a:p>
          <a:p>
            <a:pPr lvl="1" eaLnBrk="1" hangingPunct="1">
              <a:spcBef>
                <a:spcPts val="1200"/>
              </a:spcBef>
            </a:pPr>
            <a:r>
              <a:rPr lang="en-US" altLang="en-US" sz="2000" dirty="0"/>
              <a:t>If yes, report locations of community centers where holder provides free service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rgbClr val="0000FF"/>
              </a:buClr>
              <a:buFont typeface="Wingdings" pitchFamily="-106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-106" charset="2"/>
              <a:buChar char="m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00FF"/>
              </a:buClr>
              <a:buFont typeface="Wingdings" pitchFamily="-106" charset="2"/>
              <a:buChar char="l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-106" charset="2"/>
              <a:buChar char="m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456CB22-EEA8-4726-84FB-30117BDF702D}" type="slidenum">
              <a:rPr lang="en-US" altLang="en-US" sz="1200" smtClean="0">
                <a:latin typeface="Garamond" pitchFamily="18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200">
              <a:latin typeface="Garamond" pitchFamily="18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8981"/>
            <a:ext cx="8229600" cy="655638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Annual Video Data Templates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00796"/>
            <a:ext cx="8229600" cy="500000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Bef>
                <a:spcPts val="1200"/>
              </a:spcBef>
            </a:pPr>
            <a:r>
              <a:rPr lang="en-US" altLang="en-US" sz="2400" dirty="0"/>
              <a:t>Please use the following four templates from the </a:t>
            </a:r>
            <a:r>
              <a:rPr lang="en-US" altLang="en-US" sz="2400" i="1" dirty="0">
                <a:hlinkClick r:id="rId2"/>
              </a:rPr>
              <a:t>Video Franchising </a:t>
            </a:r>
            <a:r>
              <a:rPr lang="en-US" altLang="en-US" sz="2400" dirty="0"/>
              <a:t>web page:</a:t>
            </a:r>
          </a:p>
          <a:p>
            <a:pPr lvl="1" eaLnBrk="1" hangingPunct="1">
              <a:spcBef>
                <a:spcPts val="1200"/>
              </a:spcBef>
            </a:pPr>
            <a:r>
              <a:rPr lang="en-US" altLang="en-US" sz="2000" i="1" dirty="0">
                <a:hlinkClick r:id="rId3"/>
              </a:rPr>
              <a:t>Annual Video Service Data by Address</a:t>
            </a:r>
            <a:endParaRPr lang="en-US" altLang="en-US" sz="2000" i="1" dirty="0"/>
          </a:p>
          <a:p>
            <a:pPr lvl="2" eaLnBrk="1" hangingPunct="1">
              <a:spcBef>
                <a:spcPts val="1200"/>
              </a:spcBef>
            </a:pPr>
            <a:r>
              <a:rPr lang="en-US" altLang="en-US" sz="1600" dirty="0"/>
              <a:t>Use a separate template for each state and local franchise. Save as CSV (Comma delimited) file before submitting.</a:t>
            </a:r>
          </a:p>
          <a:p>
            <a:pPr lvl="1" eaLnBrk="1" hangingPunct="1">
              <a:spcBef>
                <a:spcPts val="1200"/>
              </a:spcBef>
            </a:pPr>
            <a:r>
              <a:rPr lang="en-US" altLang="en-US" sz="2000" i="1" dirty="0">
                <a:hlinkClick r:id="rId4"/>
              </a:rPr>
              <a:t>Annual Video Subscription Data </a:t>
            </a:r>
            <a:r>
              <a:rPr lang="en-US" altLang="en-US" sz="2000" i="1">
                <a:hlinkClick r:id="rId4"/>
              </a:rPr>
              <a:t>by 2020 Census </a:t>
            </a:r>
            <a:r>
              <a:rPr lang="en-US" altLang="en-US" sz="2000" i="1" dirty="0">
                <a:hlinkClick r:id="rId4"/>
              </a:rPr>
              <a:t>Block</a:t>
            </a:r>
            <a:endParaRPr lang="en-US" altLang="en-US" sz="2000" i="1" dirty="0"/>
          </a:p>
          <a:p>
            <a:pPr lvl="2" eaLnBrk="1" hangingPunct="1">
              <a:spcBef>
                <a:spcPts val="1200"/>
              </a:spcBef>
            </a:pPr>
            <a:r>
              <a:rPr lang="en-US" altLang="en-US" sz="1600" dirty="0"/>
              <a:t>Use a separate template for each state and local franchise. Save as a CSV (Comma delimited) file before submitting.</a:t>
            </a:r>
          </a:p>
          <a:p>
            <a:pPr lvl="1" eaLnBrk="1" hangingPunct="1">
              <a:spcBef>
                <a:spcPts val="1200"/>
              </a:spcBef>
            </a:pPr>
            <a:r>
              <a:rPr lang="en-US" altLang="en-US" sz="2000" i="1" dirty="0">
                <a:hlinkClick r:id="rId5"/>
              </a:rPr>
              <a:t>Community Centers List </a:t>
            </a:r>
            <a:r>
              <a:rPr lang="en-US" altLang="en-US" sz="2000" dirty="0"/>
              <a:t>[For holders/affiliates with more than </a:t>
            </a:r>
            <a:br>
              <a:rPr lang="en-US" altLang="en-US" sz="2000" dirty="0"/>
            </a:br>
            <a:r>
              <a:rPr lang="en-US" altLang="en-US" sz="2000" dirty="0"/>
              <a:t>one (1) million telephone customers]</a:t>
            </a:r>
          </a:p>
          <a:p>
            <a:pPr lvl="2" eaLnBrk="1" hangingPunct="1">
              <a:spcBef>
                <a:spcPts val="1200"/>
              </a:spcBef>
            </a:pPr>
            <a:r>
              <a:rPr lang="en-US" altLang="en-US" sz="1600" dirty="0"/>
              <a:t>Use one template for all community centers including those in both state and local franchise areas.</a:t>
            </a:r>
          </a:p>
          <a:p>
            <a:pPr lvl="1" eaLnBrk="1" hangingPunct="1">
              <a:spcBef>
                <a:spcPts val="1200"/>
              </a:spcBef>
            </a:pPr>
            <a:r>
              <a:rPr lang="en-US" altLang="en-US" sz="2000" i="1" dirty="0">
                <a:hlinkClick r:id="rId6"/>
              </a:rPr>
              <a:t>Gross Video Revenue Statement </a:t>
            </a:r>
            <a:r>
              <a:rPr lang="en-US" altLang="en-US" sz="2000" dirty="0"/>
              <a:t>for the previous calendar year</a:t>
            </a:r>
          </a:p>
          <a:p>
            <a:pPr lvl="2" eaLnBrk="1" hangingPunct="1">
              <a:spcBef>
                <a:spcPts val="1200"/>
              </a:spcBef>
            </a:pPr>
            <a:r>
              <a:rPr lang="en-US" altLang="en-US" sz="1600" dirty="0"/>
              <a:t>One form for each state-issued video franchise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rgbClr val="0000FF"/>
              </a:buClr>
              <a:buFont typeface="Wingdings" pitchFamily="-106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-106" charset="2"/>
              <a:buChar char="m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00FF"/>
              </a:buClr>
              <a:buFont typeface="Wingdings" pitchFamily="-106" charset="2"/>
              <a:buChar char="l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-106" charset="2"/>
              <a:buChar char="m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7D18153-DBF0-4598-A5DD-9DA029D0DC7C}" type="slidenum">
              <a:rPr lang="en-US" altLang="en-US" sz="1200" smtClean="0">
                <a:latin typeface="Garamond" pitchFamily="18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200">
              <a:latin typeface="Garamond" pitchFamily="18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Formulas Not Allowed in Spreadsheets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altLang="en-US" sz="2400" b="1" dirty="0"/>
              <a:t>Excel spreadsheets - Video data</a:t>
            </a:r>
          </a:p>
          <a:p>
            <a:pPr lvl="1" eaLnBrk="1" hangingPunct="1">
              <a:spcBef>
                <a:spcPts val="1200"/>
              </a:spcBef>
            </a:pPr>
            <a:r>
              <a:rPr lang="en-US" altLang="en-US" sz="2000" dirty="0">
                <a:solidFill>
                  <a:srgbClr val="FF0000"/>
                </a:solidFill>
              </a:rPr>
              <a:t>Please do NOT submit cells with formulas</a:t>
            </a:r>
            <a:r>
              <a:rPr lang="en-US" altLang="en-US" sz="2000" dirty="0"/>
              <a:t>.</a:t>
            </a:r>
          </a:p>
          <a:p>
            <a:pPr lvl="2" eaLnBrk="1" hangingPunct="1">
              <a:spcBef>
                <a:spcPts val="1200"/>
              </a:spcBef>
            </a:pPr>
            <a:r>
              <a:rPr lang="en-US" altLang="en-US" sz="1800" dirty="0"/>
              <a:t>Formulas do not upload into our Oracle database.</a:t>
            </a:r>
          </a:p>
          <a:p>
            <a:pPr lvl="2" eaLnBrk="1" hangingPunct="1">
              <a:spcBef>
                <a:spcPts val="1200"/>
              </a:spcBef>
            </a:pPr>
            <a:r>
              <a:rPr lang="en-US" altLang="en-US" sz="1800" dirty="0"/>
              <a:t>In each cell in your template that contains numbers created by formulas, </a:t>
            </a:r>
            <a:r>
              <a:rPr lang="en-US" altLang="en-US" sz="1800" dirty="0">
                <a:solidFill>
                  <a:srgbClr val="FF0000"/>
                </a:solidFill>
              </a:rPr>
              <a:t>please type in an actual number </a:t>
            </a:r>
            <a:r>
              <a:rPr lang="en-US" altLang="en-US" sz="1800" dirty="0"/>
              <a:t>(or use an Excel function to convert the number created by a formula into an actual number).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rgbClr val="0000FF"/>
              </a:buClr>
              <a:buFont typeface="Wingdings" pitchFamily="-106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-106" charset="2"/>
              <a:buChar char="m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00FF"/>
              </a:buClr>
              <a:buFont typeface="Wingdings" pitchFamily="-106" charset="2"/>
              <a:buChar char="l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-106" charset="2"/>
              <a:buChar char="m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Wingdings" pitchFamily="-106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8863B5-22DC-4140-BAD7-2872AD5D0D7F}" type="slidenum">
              <a:rPr lang="en-US" altLang="en-US" sz="1200" smtClean="0">
                <a:latin typeface="Garamond" pitchFamily="18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200">
              <a:latin typeface="Garamond" pitchFamily="18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Data submission email and other contacts</a:t>
            </a:r>
            <a:br>
              <a:rPr lang="en-US" altLang="en-US" sz="2800" dirty="0"/>
            </a:br>
            <a:endParaRPr lang="en-US" altLang="en-US" sz="2800" dirty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17638"/>
            <a:ext cx="8229600" cy="4343400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sz="2400" dirty="0"/>
          </a:p>
          <a:p>
            <a:pPr eaLnBrk="1" hangingPunct="1"/>
            <a:r>
              <a:rPr lang="en-US" altLang="en-US" sz="2400" dirty="0"/>
              <a:t>Please send Annual Reports to:</a:t>
            </a:r>
          </a:p>
          <a:p>
            <a:pPr lvl="1" eaLnBrk="1" hangingPunct="1"/>
            <a:r>
              <a:rPr lang="en-US" altLang="en-US" sz="2000" dirty="0">
                <a:hlinkClick r:id="rId2"/>
              </a:rPr>
              <a:t>videofranchising@cpuc.ca.gov</a:t>
            </a:r>
            <a:r>
              <a:rPr lang="en-US" altLang="en-US" sz="2000" dirty="0"/>
              <a:t>, either directly or through:</a:t>
            </a:r>
          </a:p>
          <a:p>
            <a:pPr lvl="1" eaLnBrk="1" hangingPunct="1"/>
            <a:r>
              <a:rPr lang="en-US" sz="2000" dirty="0">
                <a:hlinkClick r:id="rId3"/>
              </a:rPr>
              <a:t>CPUC </a:t>
            </a:r>
            <a:r>
              <a:rPr lang="en-US" sz="2000" dirty="0" err="1">
                <a:hlinkClick r:id="rId3"/>
              </a:rPr>
              <a:t>kiteworks</a:t>
            </a:r>
            <a:r>
              <a:rPr lang="en-US" sz="2000" dirty="0">
                <a:hlinkClick r:id="rId3"/>
              </a:rPr>
              <a:t> (ca.gov) </a:t>
            </a:r>
            <a:r>
              <a:rPr lang="en-US" altLang="en-US" sz="2000" dirty="0"/>
              <a:t>(the CPUC’s secure FTP)</a:t>
            </a:r>
          </a:p>
          <a:p>
            <a:pPr eaLnBrk="1" hangingPunct="1"/>
            <a:r>
              <a:rPr lang="en-US" altLang="en-US" sz="2400" dirty="0"/>
              <a:t>Data Submission Questions</a:t>
            </a:r>
          </a:p>
          <a:p>
            <a:pPr lvl="1" eaLnBrk="1" hangingPunct="1"/>
            <a:r>
              <a:rPr lang="en-US" altLang="en-US" sz="2000" dirty="0"/>
              <a:t>Dion Good</a:t>
            </a:r>
          </a:p>
          <a:p>
            <a:pPr lvl="2" eaLnBrk="1" hangingPunct="1"/>
            <a:r>
              <a:rPr lang="en-US" altLang="en-US" sz="1600" i="1" dirty="0">
                <a:hlinkClick r:id="rId4"/>
              </a:rPr>
              <a:t>Dion.Good@cpuc.ca.gov</a:t>
            </a:r>
            <a:endParaRPr lang="en-US" altLang="en-US" sz="1600" i="1" dirty="0"/>
          </a:p>
          <a:p>
            <a:pPr lvl="2" eaLnBrk="1" hangingPunct="1"/>
            <a:r>
              <a:rPr lang="en-US" altLang="en-US" sz="1600" dirty="0"/>
              <a:t>(510) 277-2578</a:t>
            </a:r>
          </a:p>
          <a:p>
            <a:pPr eaLnBrk="1" hangingPunct="1"/>
            <a:r>
              <a:rPr lang="en-US" altLang="en-US" sz="2400" dirty="0"/>
              <a:t>General DIVCA-related Questions</a:t>
            </a:r>
          </a:p>
          <a:p>
            <a:pPr lvl="1" eaLnBrk="1" hangingPunct="1"/>
            <a:r>
              <a:rPr lang="en-US" altLang="en-US" sz="2000" dirty="0"/>
              <a:t>Michael Pierce</a:t>
            </a:r>
            <a:endParaRPr lang="en-US" altLang="en-US" sz="1600" dirty="0"/>
          </a:p>
          <a:p>
            <a:pPr lvl="2" eaLnBrk="1" hangingPunct="1"/>
            <a:r>
              <a:rPr lang="en-US" altLang="en-US" sz="1600" i="1" dirty="0">
                <a:hlinkClick r:id="rId5"/>
              </a:rPr>
              <a:t>Michael.Pierce@cpuc.ca.gov</a:t>
            </a:r>
            <a:endParaRPr lang="en-US" altLang="en-US" sz="1600" i="1" dirty="0"/>
          </a:p>
          <a:p>
            <a:pPr lvl="2" eaLnBrk="1" hangingPunct="1"/>
            <a:r>
              <a:rPr lang="en-US" altLang="en-US" sz="1600" dirty="0"/>
              <a:t>(415) 703-2618</a:t>
            </a:r>
            <a:endParaRPr lang="en-US" altLang="en-US" sz="2400" dirty="0"/>
          </a:p>
          <a:p>
            <a:pPr marL="344487" lvl="1" indent="0" eaLnBrk="1" hangingPunct="1">
              <a:buNone/>
            </a:pPr>
            <a:endParaRPr lang="en-US" altLang="en-US" sz="2000" dirty="0"/>
          </a:p>
          <a:p>
            <a:pPr marL="0" indent="0" eaLnBrk="1" hangingPunct="1">
              <a:buNone/>
            </a:pPr>
            <a:endParaRPr lang="en-US" alt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EA23110EFCFB44A0DD1723F423C5B9" ma:contentTypeVersion="2" ma:contentTypeDescription="Create a new document." ma:contentTypeScope="" ma:versionID="d2570f8aec22d576c4b23d74e4a5adf7">
  <xsd:schema xmlns:xsd="http://www.w3.org/2001/XMLSchema" xmlns:xs="http://www.w3.org/2001/XMLSchema" xmlns:p="http://schemas.microsoft.com/office/2006/metadata/properties" xmlns:ns3="d7f6a029-0ec9-4e6b-a82b-732e986637c6" targetNamespace="http://schemas.microsoft.com/office/2006/metadata/properties" ma:root="true" ma:fieldsID="cb3042e23ebe18160f965979101bc4ed" ns3:_="">
    <xsd:import namespace="d7f6a029-0ec9-4e6b-a82b-732e986637c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f6a029-0ec9-4e6b-a82b-732e986637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713481-2761-4792-AA6D-DD4148D1067B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d7f6a029-0ec9-4e6b-a82b-732e986637c6"/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5E9819A-B604-4A68-A044-A5FD4AF880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5F86CA-0CF2-4F6F-99D9-2B5142748F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f6a029-0ec9-4e6b-a82b-732e986637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29165</TotalTime>
  <Words>414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Garamond</vt:lpstr>
      <vt:lpstr>Wingdings</vt:lpstr>
      <vt:lpstr>Edge</vt:lpstr>
      <vt:lpstr>  Instructions for Filing DIVCA 2022  Annual Report       </vt:lpstr>
      <vt:lpstr>Summary</vt:lpstr>
      <vt:lpstr>Broadband Data</vt:lpstr>
      <vt:lpstr>Employment, Diversity, Collective Bargaining, and Community Center Reports</vt:lpstr>
      <vt:lpstr>Annual Video Data Templates</vt:lpstr>
      <vt:lpstr>Formulas Not Allowed in Spreadsheets</vt:lpstr>
      <vt:lpstr>Data submission email and other contacts </vt:lpstr>
    </vt:vector>
  </TitlesOfParts>
  <Company>cpuc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 OF STRATEGIC PLANNING</dc:title>
  <dc:creator>James Hendry</dc:creator>
  <cp:lastModifiedBy>Good, Dion</cp:lastModifiedBy>
  <cp:revision>344</cp:revision>
  <cp:lastPrinted>2017-02-17T02:35:16Z</cp:lastPrinted>
  <dcterms:created xsi:type="dcterms:W3CDTF">2005-01-05T19:13:14Z</dcterms:created>
  <dcterms:modified xsi:type="dcterms:W3CDTF">2022-08-03T17:46:49Z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0x0101001FEA23110EFCFB44A0DD1723F423C5B9</vt:lpwstr>
  </property>
</Properties>
</file>