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B80090D5.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A5B421-A547-1A88-A1D9-CD8E590E7E82}" name="Jew, Anna" initials="JA" userId="S::anna.jew@cpuc.ca.gov::7fa1d1e8-d88c-4589-a9ef-1135710cd782" providerId="AD"/>
  <p188:author id="{23F45329-1DD7-8870-9782-45C733537B9B}" name="Curtis, Terra M." initials="CM" userId="S::terra.curtis@cpuc.ca.gov::c54ab65b-48a2-4a2e-bfad-67a2e13bed4f"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C05061-9A73-D77C-D959-A7171E2712C9}" v="2" dt="2022-11-04T00:00:59.116"/>
    <p1510:client id="{B1EB5FAB-CF0F-3CE0-6FC9-F5C68908D244}" v="2" dt="2022-11-02T19:04:37.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9" autoAdjust="0"/>
    <p:restoredTop sz="94660"/>
  </p:normalViewPr>
  <p:slideViewPr>
    <p:cSldViewPr snapToGrid="0">
      <p:cViewPr varScale="1">
        <p:scale>
          <a:sx n="59" d="100"/>
          <a:sy n="59" d="100"/>
        </p:scale>
        <p:origin x="60" y="3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comments/modernComment_100_B80090D5.xml><?xml version="1.0" encoding="utf-8"?>
<p188:cmLst xmlns:a="http://schemas.openxmlformats.org/drawingml/2006/main" xmlns:r="http://schemas.openxmlformats.org/officeDocument/2006/relationships" xmlns:p188="http://schemas.microsoft.com/office/powerpoint/2018/8/main">
  <p188:cm id="{0F698813-D46B-4CEC-8478-70E34BC0308A}" authorId="{23F45329-1DD7-8870-9782-45C733537B9B}" created="2022-11-02T19:04:37.111">
    <ac:deMkLst xmlns:ac="http://schemas.microsoft.com/office/drawing/2013/main/command">
      <pc:docMk xmlns:pc="http://schemas.microsoft.com/office/powerpoint/2013/main/command"/>
      <pc:sldMk xmlns:pc="http://schemas.microsoft.com/office/powerpoint/2013/main/command" cId="3087044821" sldId="256"/>
      <ac:spMk id="9" creationId="{B7EE7737-50ED-73D1-E188-ABB9E44251D4}"/>
    </ac:deMkLst>
    <p188:replyLst>
      <p188:reply id="{67698AEF-A730-4FA4-89C9-4D89C0AB0264}" authorId="{BAA5B421-A547-1A88-A1D9-CD8E590E7E82}" created="2022-11-04T00:00:59.116">
        <p188:txBody>
          <a:bodyPr/>
          <a:lstStyle/>
          <a:p>
            <a:r>
              <a:rPr lang="en-US"/>
              <a:t>I believe it's up to the industry on the numbering system. For CD, it's numerical order by carrier regardless of the filing request. Uber for example used the next number for the Tier 1 filing even though it wasn't a WAV filing. Which means we'll need a centralized place to track and log in the ALs every time they're submitted so the Analyst can refer to the specific doc to figure the next available number for that specific carrier. Energy and CD utilizes the PAL system for ease of tracking. Since we don't have a system set up, we'll need to develop one if we were to go with this route and assign a SSA to log in each AL once they're filed.</a:t>
            </a:r>
          </a:p>
        </p188:txBody>
      </p188:reply>
    </p188:replyLst>
    <p188:txBody>
      <a:bodyPr/>
      <a:lstStyle/>
      <a:p>
        <a:r>
          <a:rPr lang="en-US"/>
          <a:t>Do we have any guidance to offer on what AL number to assign?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E8243-81DB-3670-8BD6-034A9ABD0B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3631EA-B1CC-3105-DEDE-DD5DE46AAB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868E22-BD7B-9221-841C-4EFFA1262096}"/>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5" name="Footer Placeholder 4">
            <a:extLst>
              <a:ext uri="{FF2B5EF4-FFF2-40B4-BE49-F238E27FC236}">
                <a16:creationId xmlns:a16="http://schemas.microsoft.com/office/drawing/2014/main" id="{B35C8CB0-3236-8CBE-2373-12E9CE23F8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AC88B-E729-A608-D615-D4179E3024C3}"/>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3403195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41FFC-27BF-4DB5-6039-147AB6EDEE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897ED5E-3ECE-A8B2-C5DD-D3270FB3DF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6784AB-4A76-FF86-035A-99C639C093D7}"/>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5" name="Footer Placeholder 4">
            <a:extLst>
              <a:ext uri="{FF2B5EF4-FFF2-40B4-BE49-F238E27FC236}">
                <a16:creationId xmlns:a16="http://schemas.microsoft.com/office/drawing/2014/main" id="{B81B9A45-5FAC-3AF3-5E02-8B596680E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E32AE-3991-9B40-13DF-6D5662CB1DA3}"/>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552981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CFC699-772E-E68D-E54F-916FAD2F05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864F0A-5EA6-4ADE-9FB2-849202BE8D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DBFFB-02CD-8E2B-C2EA-3221196124FD}"/>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5" name="Footer Placeholder 4">
            <a:extLst>
              <a:ext uri="{FF2B5EF4-FFF2-40B4-BE49-F238E27FC236}">
                <a16:creationId xmlns:a16="http://schemas.microsoft.com/office/drawing/2014/main" id="{15C6071F-8D85-D319-E364-AF00DD2591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82C96E-1F2C-44D4-011C-E7D80C42DD71}"/>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84801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08768-C006-E7E0-C4A9-F08FEE305A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F9001-FC89-E273-8781-206A3A574A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BF3CFE-DA00-0BDE-42B7-1B875333114A}"/>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5" name="Footer Placeholder 4">
            <a:extLst>
              <a:ext uri="{FF2B5EF4-FFF2-40B4-BE49-F238E27FC236}">
                <a16:creationId xmlns:a16="http://schemas.microsoft.com/office/drawing/2014/main" id="{EFFDE007-D3B6-5545-6992-27C9953D67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6C3AE7-EF72-49E4-5B15-6E762DE838B8}"/>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2863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0493D-EB47-6104-BE55-359D558C28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816D86-F022-8BDC-2BE3-D54DB0EC9E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6B5C66-4991-5540-C0C3-9AF4439D827D}"/>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5" name="Footer Placeholder 4">
            <a:extLst>
              <a:ext uri="{FF2B5EF4-FFF2-40B4-BE49-F238E27FC236}">
                <a16:creationId xmlns:a16="http://schemas.microsoft.com/office/drawing/2014/main" id="{FF8FA936-4173-336B-A518-3769DB2FF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DBE8A1-4409-0C6F-F7E0-28321932360B}"/>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3990077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D9AD2-71A5-2A3F-185E-D2AD875244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C55572-B4E7-990B-5DEC-897CC951E8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D99E6D-474C-9B1B-8E46-6A3238816F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8C0A18-A30F-2E85-EFB5-625FB1A7AF4A}"/>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6" name="Footer Placeholder 5">
            <a:extLst>
              <a:ext uri="{FF2B5EF4-FFF2-40B4-BE49-F238E27FC236}">
                <a16:creationId xmlns:a16="http://schemas.microsoft.com/office/drawing/2014/main" id="{F4125942-E2F5-AFE1-5180-48C63A94F2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D4C30C-6BCD-1BE2-BEF9-4E5D1B493216}"/>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266863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65EC1-7771-3B97-7B6A-4F32C4A03C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BBBBCB-4A5B-4F69-3B64-3840E53CC2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145A92-5509-CE29-64D2-C3AE963101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6A63A2-427E-D306-6504-64100F0B2F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2F98B6-D62F-412E-A478-31BC574AB2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880D47-24B7-80E7-7136-BEA4E6055E0B}"/>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8" name="Footer Placeholder 7">
            <a:extLst>
              <a:ext uri="{FF2B5EF4-FFF2-40B4-BE49-F238E27FC236}">
                <a16:creationId xmlns:a16="http://schemas.microsoft.com/office/drawing/2014/main" id="{1F517421-ABD1-12C4-EFDA-3DEE44617B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7DE977-F424-AEC8-7CE6-4E20283E87B6}"/>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1324375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972E3-74C6-C156-E319-E3CB737B3D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2436A9-4759-E3EF-83C3-08F8393F9727}"/>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4" name="Footer Placeholder 3">
            <a:extLst>
              <a:ext uri="{FF2B5EF4-FFF2-40B4-BE49-F238E27FC236}">
                <a16:creationId xmlns:a16="http://schemas.microsoft.com/office/drawing/2014/main" id="{32A366BE-8490-EF89-19AE-5F4AB7C641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386019-40E9-064E-793E-A4F60C544AC4}"/>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99803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0E1B5C-FB9F-BBB6-DAA1-F82DF002B875}"/>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3" name="Footer Placeholder 2">
            <a:extLst>
              <a:ext uri="{FF2B5EF4-FFF2-40B4-BE49-F238E27FC236}">
                <a16:creationId xmlns:a16="http://schemas.microsoft.com/office/drawing/2014/main" id="{88A6A620-3771-F516-0F3F-47ED7745B3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38B104-5FE6-457D-0EC9-1F446175FC85}"/>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859302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BF3D7-5E8A-3061-41F7-122E3BEFE5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B2AB57-BCB5-5905-2707-F50CFD18DA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F0B6A7-D7EE-30F6-54CC-C7EE1D72A0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0CED53-5175-D913-C68B-59E2F96431E4}"/>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6" name="Footer Placeholder 5">
            <a:extLst>
              <a:ext uri="{FF2B5EF4-FFF2-40B4-BE49-F238E27FC236}">
                <a16:creationId xmlns:a16="http://schemas.microsoft.com/office/drawing/2014/main" id="{A8DB8418-58B7-FB29-8A0F-3D3E099F26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BFA60B-5A05-8C2E-A6D2-960A723C6506}"/>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1819335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563F1-A2EB-D6BD-752A-3128224A16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84AD22-3AB2-C925-E35A-37AD2611FB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DB9937-E41A-9FDE-77A1-C4C07CF06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1229EA-321E-AFC9-5846-A4CA1344AB3B}"/>
              </a:ext>
            </a:extLst>
          </p:cNvPr>
          <p:cNvSpPr>
            <a:spLocks noGrp="1"/>
          </p:cNvSpPr>
          <p:nvPr>
            <p:ph type="dt" sz="half" idx="10"/>
          </p:nvPr>
        </p:nvSpPr>
        <p:spPr/>
        <p:txBody>
          <a:bodyPr/>
          <a:lstStyle/>
          <a:p>
            <a:fld id="{53DD70EB-2410-4A33-8BB2-7868560FE271}" type="datetimeFigureOut">
              <a:rPr lang="en-US" smtClean="0"/>
              <a:t>11/8/2022</a:t>
            </a:fld>
            <a:endParaRPr lang="en-US"/>
          </a:p>
        </p:txBody>
      </p:sp>
      <p:sp>
        <p:nvSpPr>
          <p:cNvPr id="6" name="Footer Placeholder 5">
            <a:extLst>
              <a:ext uri="{FF2B5EF4-FFF2-40B4-BE49-F238E27FC236}">
                <a16:creationId xmlns:a16="http://schemas.microsoft.com/office/drawing/2014/main" id="{3D1E0A2E-3F18-940C-62E7-C153757797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F5B6BF-279B-C632-8C32-43B8E22C58A0}"/>
              </a:ext>
            </a:extLst>
          </p:cNvPr>
          <p:cNvSpPr>
            <a:spLocks noGrp="1"/>
          </p:cNvSpPr>
          <p:nvPr>
            <p:ph type="sldNum" sz="quarter" idx="12"/>
          </p:nvPr>
        </p:nvSpPr>
        <p:spPr/>
        <p:txBody>
          <a:bodyPr/>
          <a:lstStyle/>
          <a:p>
            <a:fld id="{3D72C400-0663-4F6F-96D9-D4C549656C85}" type="slidenum">
              <a:rPr lang="en-US" smtClean="0"/>
              <a:t>‹#›</a:t>
            </a:fld>
            <a:endParaRPr lang="en-US"/>
          </a:p>
        </p:txBody>
      </p:sp>
    </p:spTree>
    <p:extLst>
      <p:ext uri="{BB962C8B-B14F-4D97-AF65-F5344CB8AC3E}">
        <p14:creationId xmlns:p14="http://schemas.microsoft.com/office/powerpoint/2010/main" val="2695203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E3F9F5-98D1-363B-0BC4-57E79FD5C7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5BBFDF-8566-C459-F232-34E7952F73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DE1DF6-D6CB-A916-18F5-20E9AE262F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D70EB-2410-4A33-8BB2-7868560FE271}" type="datetimeFigureOut">
              <a:rPr lang="en-US" smtClean="0"/>
              <a:t>11/8/2022</a:t>
            </a:fld>
            <a:endParaRPr lang="en-US"/>
          </a:p>
        </p:txBody>
      </p:sp>
      <p:sp>
        <p:nvSpPr>
          <p:cNvPr id="5" name="Footer Placeholder 4">
            <a:extLst>
              <a:ext uri="{FF2B5EF4-FFF2-40B4-BE49-F238E27FC236}">
                <a16:creationId xmlns:a16="http://schemas.microsoft.com/office/drawing/2014/main" id="{2F7DA512-08E7-14E9-EA12-CFB5478565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5AB802-3241-EAAB-33B7-571FD73EC3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2C400-0663-4F6F-96D9-D4C549656C85}" type="slidenum">
              <a:rPr lang="en-US" smtClean="0"/>
              <a:t>‹#›</a:t>
            </a:fld>
            <a:endParaRPr lang="en-US"/>
          </a:p>
        </p:txBody>
      </p:sp>
    </p:spTree>
    <p:extLst>
      <p:ext uri="{BB962C8B-B14F-4D97-AF65-F5344CB8AC3E}">
        <p14:creationId xmlns:p14="http://schemas.microsoft.com/office/powerpoint/2010/main" val="3147154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00_B80090D5.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91112C-FB9B-570A-DB2D-C8CFD1AC50AA}"/>
              </a:ext>
            </a:extLst>
          </p:cNvPr>
          <p:cNvPicPr>
            <a:picLocks noChangeAspect="1"/>
          </p:cNvPicPr>
          <p:nvPr/>
        </p:nvPicPr>
        <p:blipFill>
          <a:blip r:embed="rId3"/>
          <a:stretch>
            <a:fillRect/>
          </a:stretch>
        </p:blipFill>
        <p:spPr>
          <a:xfrm>
            <a:off x="3988675" y="606972"/>
            <a:ext cx="6243145" cy="5883150"/>
          </a:xfrm>
          <a:prstGeom prst="rect">
            <a:avLst/>
          </a:prstGeom>
        </p:spPr>
      </p:pic>
      <p:pic>
        <p:nvPicPr>
          <p:cNvPr id="6" name="Picture 5">
            <a:extLst>
              <a:ext uri="{FF2B5EF4-FFF2-40B4-BE49-F238E27FC236}">
                <a16:creationId xmlns:a16="http://schemas.microsoft.com/office/drawing/2014/main" id="{1B596D2F-9D0E-2912-D800-88ACC59FB209}"/>
              </a:ext>
            </a:extLst>
          </p:cNvPr>
          <p:cNvPicPr>
            <a:picLocks noChangeAspect="1"/>
          </p:cNvPicPr>
          <p:nvPr/>
        </p:nvPicPr>
        <p:blipFill>
          <a:blip r:embed="rId4"/>
          <a:stretch>
            <a:fillRect/>
          </a:stretch>
        </p:blipFill>
        <p:spPr>
          <a:xfrm>
            <a:off x="9127463" y="201553"/>
            <a:ext cx="810838" cy="810838"/>
          </a:xfrm>
          <a:prstGeom prst="rect">
            <a:avLst/>
          </a:prstGeom>
        </p:spPr>
      </p:pic>
      <p:sp>
        <p:nvSpPr>
          <p:cNvPr id="7" name="CasellaDiTesto 15">
            <a:extLst>
              <a:ext uri="{FF2B5EF4-FFF2-40B4-BE49-F238E27FC236}">
                <a16:creationId xmlns:a16="http://schemas.microsoft.com/office/drawing/2014/main" id="{E37422BC-38EA-CC33-5AE7-6CEAA2DF70A6}"/>
              </a:ext>
            </a:extLst>
          </p:cNvPr>
          <p:cNvSpPr txBox="1"/>
          <p:nvPr/>
        </p:nvSpPr>
        <p:spPr>
          <a:xfrm>
            <a:off x="9921764" y="201553"/>
            <a:ext cx="2152288" cy="738664"/>
          </a:xfrm>
          <a:prstGeom prst="rect">
            <a:avLst/>
          </a:prstGeom>
          <a:noFill/>
        </p:spPr>
        <p:txBody>
          <a:bodyPr wrap="square" rtlCol="0">
            <a:spAutoFit/>
          </a:bodyPr>
          <a:lstStyle/>
          <a:p>
            <a:r>
              <a:rPr lang="en-US" sz="1400" dirty="0">
                <a:latin typeface="Segoe UI" panose="020B0502040204020203" pitchFamily="34" charset="0"/>
                <a:ea typeface="Segoe UI" panose="020B0502040204020203" pitchFamily="34" charset="0"/>
                <a:cs typeface="Segoe UI" panose="020B0502040204020203" pitchFamily="34" charset="0"/>
              </a:rPr>
              <a:t>An incomplete AL cover letter sheet may result in rejection of the AL filing</a:t>
            </a:r>
          </a:p>
        </p:txBody>
      </p:sp>
      <p:sp>
        <p:nvSpPr>
          <p:cNvPr id="8" name="CasellaDiTesto 15">
            <a:extLst>
              <a:ext uri="{FF2B5EF4-FFF2-40B4-BE49-F238E27FC236}">
                <a16:creationId xmlns:a16="http://schemas.microsoft.com/office/drawing/2014/main" id="{B5332A26-C558-579E-FD2B-DA6878AEB786}"/>
              </a:ext>
            </a:extLst>
          </p:cNvPr>
          <p:cNvSpPr txBox="1"/>
          <p:nvPr/>
        </p:nvSpPr>
        <p:spPr>
          <a:xfrm>
            <a:off x="339234" y="120195"/>
            <a:ext cx="8111083" cy="415819"/>
          </a:xfrm>
          <a:prstGeom prst="rect">
            <a:avLst/>
          </a:prstGeom>
          <a:solidFill>
            <a:srgbClr val="D83B01"/>
          </a:solidFill>
        </p:spPr>
        <p:txBody>
          <a:bodyPr wrap="square" rtlCol="0">
            <a:spAutoFit/>
          </a:bodyPr>
          <a:lstStyle/>
          <a:p>
            <a:pPr>
              <a:lnSpc>
                <a:spcPct val="150000"/>
              </a:lnSpc>
            </a:pPr>
            <a:r>
              <a:rPr lang="en-US" sz="1600" b="1" dirty="0">
                <a:solidFill>
                  <a:schemeClr val="bg1"/>
                </a:solidFill>
                <a:latin typeface="Segoe UI" panose="020B0502040204020203" pitchFamily="34" charset="0"/>
                <a:ea typeface="Segoe UI" panose="020B0502040204020203" pitchFamily="34" charset="0"/>
                <a:cs typeface="Segoe UI" panose="020B0502040204020203" pitchFamily="34" charset="0"/>
              </a:rPr>
              <a:t>AL Cover Letter Sheet </a:t>
            </a:r>
          </a:p>
        </p:txBody>
      </p:sp>
      <p:sp>
        <p:nvSpPr>
          <p:cNvPr id="9" name="TextBox 8">
            <a:extLst>
              <a:ext uri="{FF2B5EF4-FFF2-40B4-BE49-F238E27FC236}">
                <a16:creationId xmlns:a16="http://schemas.microsoft.com/office/drawing/2014/main" id="{B7EE7737-50ED-73D1-E188-ABB9E44251D4}"/>
              </a:ext>
            </a:extLst>
          </p:cNvPr>
          <p:cNvSpPr txBox="1"/>
          <p:nvPr/>
        </p:nvSpPr>
        <p:spPr>
          <a:xfrm>
            <a:off x="1218427" y="1080784"/>
            <a:ext cx="1068376" cy="523220"/>
          </a:xfrm>
          <a:prstGeom prst="rect">
            <a:avLst/>
          </a:prstGeom>
          <a:noFill/>
          <a:ln>
            <a:solidFill>
              <a:schemeClr val="accent1"/>
            </a:solidFill>
          </a:ln>
        </p:spPr>
        <p:txBody>
          <a:bodyPr wrap="square" rtlCol="0">
            <a:spAutoFit/>
          </a:bodyPr>
          <a:lstStyle/>
          <a:p>
            <a:r>
              <a:rPr lang="en-US" sz="1400" dirty="0"/>
              <a:t>A. Date of submission</a:t>
            </a:r>
          </a:p>
        </p:txBody>
      </p:sp>
      <p:cxnSp>
        <p:nvCxnSpPr>
          <p:cNvPr id="10" name="Connector: Elbow 9">
            <a:extLst>
              <a:ext uri="{FF2B5EF4-FFF2-40B4-BE49-F238E27FC236}">
                <a16:creationId xmlns:a16="http://schemas.microsoft.com/office/drawing/2014/main" id="{CA57BA0A-DD6E-BBEF-62DA-BF0956F6C264}"/>
              </a:ext>
            </a:extLst>
          </p:cNvPr>
          <p:cNvCxnSpPr>
            <a:cxnSpLocks/>
            <a:stCxn id="9" idx="3"/>
          </p:cNvCxnSpPr>
          <p:nvPr/>
        </p:nvCxnSpPr>
        <p:spPr>
          <a:xfrm flipV="1">
            <a:off x="2286803" y="836543"/>
            <a:ext cx="1690708" cy="505851"/>
          </a:xfrm>
          <a:prstGeom prst="bentConnector3">
            <a:avLst>
              <a:gd name="adj1" fmla="val 50000"/>
            </a:avLst>
          </a:prstGeom>
          <a:ln cap="rnd">
            <a:round/>
            <a:headEnd type="ova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6240ADC-5845-EF24-A434-AC112F9B433C}"/>
              </a:ext>
            </a:extLst>
          </p:cNvPr>
          <p:cNvSpPr txBox="1"/>
          <p:nvPr/>
        </p:nvSpPr>
        <p:spPr>
          <a:xfrm>
            <a:off x="10369037" y="1342394"/>
            <a:ext cx="1597786" cy="523220"/>
          </a:xfrm>
          <a:prstGeom prst="rect">
            <a:avLst/>
          </a:prstGeom>
          <a:noFill/>
          <a:ln>
            <a:solidFill>
              <a:schemeClr val="accent1"/>
            </a:solidFill>
          </a:ln>
        </p:spPr>
        <p:txBody>
          <a:bodyPr wrap="square" rtlCol="0">
            <a:spAutoFit/>
          </a:bodyPr>
          <a:lstStyle/>
          <a:p>
            <a:r>
              <a:rPr lang="en-US" sz="1400" dirty="0"/>
              <a:t>B. Brief description of the AL</a:t>
            </a:r>
          </a:p>
        </p:txBody>
      </p:sp>
      <p:cxnSp>
        <p:nvCxnSpPr>
          <p:cNvPr id="13" name="Connector: Elbow 12">
            <a:extLst>
              <a:ext uri="{FF2B5EF4-FFF2-40B4-BE49-F238E27FC236}">
                <a16:creationId xmlns:a16="http://schemas.microsoft.com/office/drawing/2014/main" id="{A908564B-6816-3C32-0535-EF4B82814333}"/>
              </a:ext>
            </a:extLst>
          </p:cNvPr>
          <p:cNvCxnSpPr>
            <a:cxnSpLocks/>
            <a:stCxn id="12" idx="2"/>
          </p:cNvCxnSpPr>
          <p:nvPr/>
        </p:nvCxnSpPr>
        <p:spPr>
          <a:xfrm rot="5400000">
            <a:off x="10576818" y="1441464"/>
            <a:ext cx="166962" cy="1015262"/>
          </a:xfrm>
          <a:prstGeom prst="bentConnector2">
            <a:avLst/>
          </a:prstGeom>
          <a:ln cap="rnd">
            <a:round/>
            <a:headEnd type="ova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0C5BCE4-D437-0A12-2045-6D11EDBA104F}"/>
              </a:ext>
            </a:extLst>
          </p:cNvPr>
          <p:cNvSpPr txBox="1"/>
          <p:nvPr/>
        </p:nvSpPr>
        <p:spPr>
          <a:xfrm>
            <a:off x="1487766" y="2248650"/>
            <a:ext cx="1857230" cy="738664"/>
          </a:xfrm>
          <a:prstGeom prst="rect">
            <a:avLst/>
          </a:prstGeom>
          <a:noFill/>
          <a:ln>
            <a:solidFill>
              <a:schemeClr val="accent1"/>
            </a:solidFill>
          </a:ln>
        </p:spPr>
        <p:txBody>
          <a:bodyPr wrap="square" rtlCol="0">
            <a:spAutoFit/>
          </a:bodyPr>
          <a:lstStyle/>
          <a:p>
            <a:r>
              <a:rPr lang="en-US" sz="1400" dirty="0"/>
              <a:t>C. CPUC authority (decisions, resolutions, GO, PU Codes, etc.)</a:t>
            </a:r>
          </a:p>
        </p:txBody>
      </p:sp>
      <p:cxnSp>
        <p:nvCxnSpPr>
          <p:cNvPr id="16" name="Connector: Elbow 15">
            <a:extLst>
              <a:ext uri="{FF2B5EF4-FFF2-40B4-BE49-F238E27FC236}">
                <a16:creationId xmlns:a16="http://schemas.microsoft.com/office/drawing/2014/main" id="{3EA66119-995C-84AB-4F95-3D001B92350B}"/>
              </a:ext>
            </a:extLst>
          </p:cNvPr>
          <p:cNvCxnSpPr>
            <a:cxnSpLocks/>
            <a:stCxn id="15" idx="0"/>
          </p:cNvCxnSpPr>
          <p:nvPr/>
        </p:nvCxnSpPr>
        <p:spPr>
          <a:xfrm rot="5400000" flipH="1" flipV="1">
            <a:off x="3111716" y="1394019"/>
            <a:ext cx="159296" cy="1549966"/>
          </a:xfrm>
          <a:prstGeom prst="bentConnector2">
            <a:avLst/>
          </a:prstGeom>
          <a:ln cap="rnd">
            <a:round/>
            <a:headEnd type="ova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2255372-DC2F-A8DD-2087-F39DDF142396}"/>
              </a:ext>
            </a:extLst>
          </p:cNvPr>
          <p:cNvSpPr txBox="1"/>
          <p:nvPr/>
        </p:nvSpPr>
        <p:spPr>
          <a:xfrm>
            <a:off x="10437906" y="2957973"/>
            <a:ext cx="1400386" cy="307777"/>
          </a:xfrm>
          <a:prstGeom prst="rect">
            <a:avLst/>
          </a:prstGeom>
          <a:noFill/>
          <a:ln>
            <a:solidFill>
              <a:schemeClr val="accent1"/>
            </a:solidFill>
          </a:ln>
        </p:spPr>
        <p:txBody>
          <a:bodyPr wrap="square" rtlCol="0">
            <a:spAutoFit/>
          </a:bodyPr>
          <a:lstStyle/>
          <a:p>
            <a:r>
              <a:rPr lang="en-US" sz="1400" dirty="0"/>
              <a:t>D. Effective date</a:t>
            </a:r>
          </a:p>
        </p:txBody>
      </p:sp>
      <p:cxnSp>
        <p:nvCxnSpPr>
          <p:cNvPr id="20" name="Connector: Elbow 19">
            <a:extLst>
              <a:ext uri="{FF2B5EF4-FFF2-40B4-BE49-F238E27FC236}">
                <a16:creationId xmlns:a16="http://schemas.microsoft.com/office/drawing/2014/main" id="{72699F34-5534-CE91-A945-F2C4C32D3C6D}"/>
              </a:ext>
            </a:extLst>
          </p:cNvPr>
          <p:cNvCxnSpPr>
            <a:cxnSpLocks/>
            <a:stCxn id="19" idx="0"/>
          </p:cNvCxnSpPr>
          <p:nvPr/>
        </p:nvCxnSpPr>
        <p:spPr>
          <a:xfrm rot="16200000" flipV="1">
            <a:off x="10360815" y="2180688"/>
            <a:ext cx="569139" cy="985431"/>
          </a:xfrm>
          <a:prstGeom prst="bentConnector2">
            <a:avLst/>
          </a:prstGeom>
          <a:ln cap="rnd">
            <a:round/>
            <a:headEnd type="ova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3DBFB5F-3B6F-AB27-C787-38BCF2B3CEA3}"/>
              </a:ext>
            </a:extLst>
          </p:cNvPr>
          <p:cNvSpPr txBox="1"/>
          <p:nvPr/>
        </p:nvSpPr>
        <p:spPr>
          <a:xfrm>
            <a:off x="1884630" y="3947903"/>
            <a:ext cx="1253109" cy="523220"/>
          </a:xfrm>
          <a:prstGeom prst="rect">
            <a:avLst/>
          </a:prstGeom>
          <a:noFill/>
          <a:ln>
            <a:solidFill>
              <a:schemeClr val="accent1"/>
            </a:solidFill>
          </a:ln>
        </p:spPr>
        <p:txBody>
          <a:bodyPr wrap="square" rtlCol="0">
            <a:spAutoFit/>
          </a:bodyPr>
          <a:lstStyle/>
          <a:p>
            <a:r>
              <a:rPr lang="en-US" sz="1400" dirty="0"/>
              <a:t>E. Date served on parties</a:t>
            </a:r>
          </a:p>
        </p:txBody>
      </p:sp>
      <p:cxnSp>
        <p:nvCxnSpPr>
          <p:cNvPr id="23" name="Connector: Elbow 22">
            <a:extLst>
              <a:ext uri="{FF2B5EF4-FFF2-40B4-BE49-F238E27FC236}">
                <a16:creationId xmlns:a16="http://schemas.microsoft.com/office/drawing/2014/main" id="{3D150274-E280-5376-92AB-0E50C2069C28}"/>
              </a:ext>
            </a:extLst>
          </p:cNvPr>
          <p:cNvCxnSpPr>
            <a:cxnSpLocks/>
            <a:stCxn id="22" idx="0"/>
          </p:cNvCxnSpPr>
          <p:nvPr/>
        </p:nvCxnSpPr>
        <p:spPr>
          <a:xfrm rot="5400000" flipH="1" flipV="1">
            <a:off x="2943372" y="2996814"/>
            <a:ext cx="518902" cy="1383276"/>
          </a:xfrm>
          <a:prstGeom prst="bentConnector2">
            <a:avLst/>
          </a:prstGeom>
          <a:ln cap="rnd">
            <a:round/>
            <a:headEnd type="ova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83C9CA8D-F835-2F32-83CD-B1450A87104E}"/>
              </a:ext>
            </a:extLst>
          </p:cNvPr>
          <p:cNvSpPr txBox="1"/>
          <p:nvPr/>
        </p:nvSpPr>
        <p:spPr>
          <a:xfrm>
            <a:off x="10326034" y="4623055"/>
            <a:ext cx="1771678" cy="738664"/>
          </a:xfrm>
          <a:prstGeom prst="rect">
            <a:avLst/>
          </a:prstGeom>
          <a:noFill/>
          <a:ln>
            <a:solidFill>
              <a:schemeClr val="accent1"/>
            </a:solidFill>
          </a:ln>
        </p:spPr>
        <p:txBody>
          <a:bodyPr wrap="square" rtlCol="0">
            <a:spAutoFit/>
          </a:bodyPr>
          <a:lstStyle/>
          <a:p>
            <a:r>
              <a:rPr lang="en-US" sz="1400" dirty="0"/>
              <a:t>F. Language about filing and serving the protest or response   </a:t>
            </a:r>
          </a:p>
        </p:txBody>
      </p:sp>
      <p:cxnSp>
        <p:nvCxnSpPr>
          <p:cNvPr id="28" name="Connector: Elbow 27">
            <a:extLst>
              <a:ext uri="{FF2B5EF4-FFF2-40B4-BE49-F238E27FC236}">
                <a16:creationId xmlns:a16="http://schemas.microsoft.com/office/drawing/2014/main" id="{C368CD80-6FF5-1E9B-2D17-E0A78273BEE8}"/>
              </a:ext>
            </a:extLst>
          </p:cNvPr>
          <p:cNvCxnSpPr>
            <a:cxnSpLocks/>
            <a:stCxn id="27" idx="0"/>
          </p:cNvCxnSpPr>
          <p:nvPr/>
        </p:nvCxnSpPr>
        <p:spPr>
          <a:xfrm rot="16200000" flipV="1">
            <a:off x="10375068" y="3786250"/>
            <a:ext cx="675152" cy="998458"/>
          </a:xfrm>
          <a:prstGeom prst="bentConnector2">
            <a:avLst/>
          </a:prstGeom>
          <a:ln cap="rnd">
            <a:round/>
            <a:headEnd type="ova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704482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2B458A0129F724487676CA2BA64DF26" ma:contentTypeVersion="13" ma:contentTypeDescription="Create a new document." ma:contentTypeScope="" ma:versionID="469b5c1810c9cbeba164c55b692f9860">
  <xsd:schema xmlns:xsd="http://www.w3.org/2001/XMLSchema" xmlns:xs="http://www.w3.org/2001/XMLSchema" xmlns:p="http://schemas.microsoft.com/office/2006/metadata/properties" xmlns:ns2="1e087460-8a4e-4a1e-9048-d472bf9cd9b3" xmlns:ns3="7c29a6da-8b1a-40b7-a185-7bea214921fb" targetNamespace="http://schemas.microsoft.com/office/2006/metadata/properties" ma:root="true" ma:fieldsID="d617acdab89a90e1a7ab48b218414925" ns2:_="" ns3:_="">
    <xsd:import namespace="1e087460-8a4e-4a1e-9048-d472bf9cd9b3"/>
    <xsd:import namespace="7c29a6da-8b1a-40b7-a185-7bea214921f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087460-8a4e-4a1e-9048-d472bf9cd9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c29a6da-8b1a-40b7-a185-7bea214921f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3556FF-107A-4E8D-A65C-20F5148DE4ED}">
  <ds:schemaRefs>
    <ds:schemaRef ds:uri="http://schemas.microsoft.com/sharepoint/v3/contenttype/forms"/>
  </ds:schemaRefs>
</ds:datastoreItem>
</file>

<file path=customXml/itemProps2.xml><?xml version="1.0" encoding="utf-8"?>
<ds:datastoreItem xmlns:ds="http://schemas.openxmlformats.org/officeDocument/2006/customXml" ds:itemID="{2701802B-DBC6-4CC3-9259-0811F40245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087460-8a4e-4a1e-9048-d472bf9cd9b3"/>
    <ds:schemaRef ds:uri="7c29a6da-8b1a-40b7-a185-7bea214921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FEC40F-C73A-4F81-B1B3-313F4D99DFA1}">
  <ds:schemaRefs>
    <ds:schemaRef ds:uri="1e087460-8a4e-4a1e-9048-d472bf9cd9b3"/>
    <ds:schemaRef ds:uri="http://www.w3.org/XML/1998/namespace"/>
    <ds:schemaRef ds:uri="http://purl.org/dc/terms/"/>
    <ds:schemaRef ds:uri="http://purl.org/dc/elements/1.1/"/>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7c29a6da-8b1a-40b7-a185-7bea214921fb"/>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15</TotalTime>
  <Words>67</Words>
  <PresentationFormat>Widescreen</PresentationFormat>
  <Paragraphs>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2022-11-01T22:08:23Z</dcterms:created>
  <dcterms:modified xsi:type="dcterms:W3CDTF">2022-11-08T18:56:48Z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0x01010092B458A0129F724487676CA2BA64DF26</vt:lpwstr>
  </property>
</Properties>
</file>