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4"/>
    <p:sldMasterId id="2147484108" r:id="rId5"/>
  </p:sldMasterIdLst>
  <p:notesMasterIdLst>
    <p:notesMasterId r:id="rId46"/>
  </p:notesMasterIdLst>
  <p:handoutMasterIdLst>
    <p:handoutMasterId r:id="rId47"/>
  </p:handoutMasterIdLst>
  <p:sldIdLst>
    <p:sldId id="1007" r:id="rId6"/>
    <p:sldId id="998" r:id="rId7"/>
    <p:sldId id="1025" r:id="rId8"/>
    <p:sldId id="1008" r:id="rId9"/>
    <p:sldId id="1009" r:id="rId10"/>
    <p:sldId id="1010" r:id="rId11"/>
    <p:sldId id="1011" r:id="rId12"/>
    <p:sldId id="1016" r:id="rId13"/>
    <p:sldId id="1012" r:id="rId14"/>
    <p:sldId id="1013" r:id="rId15"/>
    <p:sldId id="1017" r:id="rId16"/>
    <p:sldId id="1014" r:id="rId17"/>
    <p:sldId id="1026" r:id="rId18"/>
    <p:sldId id="1027" r:id="rId19"/>
    <p:sldId id="1032" r:id="rId20"/>
    <p:sldId id="1045" r:id="rId21"/>
    <p:sldId id="1034" r:id="rId22"/>
    <p:sldId id="1021" r:id="rId23"/>
    <p:sldId id="1046" r:id="rId24"/>
    <p:sldId id="1036" r:id="rId25"/>
    <p:sldId id="1022" r:id="rId26"/>
    <p:sldId id="1033" r:id="rId27"/>
    <p:sldId id="1037" r:id="rId28"/>
    <p:sldId id="1048" r:id="rId29"/>
    <p:sldId id="1039" r:id="rId30"/>
    <p:sldId id="1040" r:id="rId31"/>
    <p:sldId id="1018" r:id="rId32"/>
    <p:sldId id="1019" r:id="rId33"/>
    <p:sldId id="1020" r:id="rId34"/>
    <p:sldId id="1038" r:id="rId35"/>
    <p:sldId id="1028" r:id="rId36"/>
    <p:sldId id="1044" r:id="rId37"/>
    <p:sldId id="1030" r:id="rId38"/>
    <p:sldId id="1031" r:id="rId39"/>
    <p:sldId id="1049" r:id="rId40"/>
    <p:sldId id="1051" r:id="rId41"/>
    <p:sldId id="1052" r:id="rId42"/>
    <p:sldId id="1053" r:id="rId43"/>
    <p:sldId id="1043" r:id="rId44"/>
    <p:sldId id="996" r:id="rId45"/>
  </p:sldIdLst>
  <p:sldSz cx="12192000" cy="6858000"/>
  <p:notesSz cx="6858000" cy="92964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7B53C5A2-78CC-441F-8E45-762DB1F2E999}">
          <p14:sldIdLst>
            <p14:sldId id="1007"/>
            <p14:sldId id="998"/>
            <p14:sldId id="1025"/>
            <p14:sldId id="1008"/>
            <p14:sldId id="1009"/>
            <p14:sldId id="1010"/>
            <p14:sldId id="1011"/>
            <p14:sldId id="1016"/>
            <p14:sldId id="1012"/>
            <p14:sldId id="1013"/>
            <p14:sldId id="1017"/>
            <p14:sldId id="1014"/>
            <p14:sldId id="1026"/>
            <p14:sldId id="1027"/>
            <p14:sldId id="1032"/>
            <p14:sldId id="1045"/>
            <p14:sldId id="1034"/>
            <p14:sldId id="1021"/>
            <p14:sldId id="1046"/>
            <p14:sldId id="1036"/>
            <p14:sldId id="1022"/>
            <p14:sldId id="1033"/>
            <p14:sldId id="1037"/>
            <p14:sldId id="1048"/>
            <p14:sldId id="1039"/>
            <p14:sldId id="1040"/>
            <p14:sldId id="1018"/>
            <p14:sldId id="1019"/>
            <p14:sldId id="1020"/>
            <p14:sldId id="1038"/>
            <p14:sldId id="1028"/>
            <p14:sldId id="1044"/>
            <p14:sldId id="1030"/>
            <p14:sldId id="1031"/>
            <p14:sldId id="1049"/>
            <p14:sldId id="1051"/>
            <p14:sldId id="1052"/>
            <p14:sldId id="1053"/>
            <p14:sldId id="1043"/>
            <p14:sldId id="996"/>
          </p14:sldIdLst>
        </p14:section>
        <p14:section name="Untitled Section" id="{3AA01ADB-97F4-41BC-8D68-42225FD05CD6}">
          <p14:sldIdLst/>
        </p14:section>
      </p14:sectionLst>
    </p:ext>
    <p:ext uri="{EFAFB233-063F-42B5-8137-9DF3F51BA10A}">
      <p15:sldGuideLst xmlns:p15="http://schemas.microsoft.com/office/powerpoint/2012/main">
        <p15:guide id="1" orient="horz" pos="1307" userDrawn="1">
          <p15:clr>
            <a:srgbClr val="A4A3A4"/>
          </p15:clr>
        </p15:guide>
        <p15:guide id="2" orient="horz" pos="1306" userDrawn="1">
          <p15:clr>
            <a:srgbClr val="A4A3A4"/>
          </p15:clr>
        </p15:guide>
        <p15:guide id="3" pos="1963"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16B421-8E3B-8316-D9BF-F7048454C671}" name="Hoadley, Leanne" initials="HL" userId="S::leanne.hoadley@cpuc.ca.gov::d426da69-3436-484a-912d-ee65a7059b38" providerId="AD"/>
  <p188:author id="{5BE78725-D663-0100-F1AC-D5291C18BA68}" name="Holtby, Travis" initials="HT" userId="S::travis.holtby@cpuc.ca.gov::3e7d2b9a-754c-409e-815b-25d87a483204" providerId="AD"/>
  <p188:author id="{1945E833-CE0E-D2A5-B83E-D14A30BEE65A}" name="Holtby, Travis" initials="TH" userId="S::Travis.Holtby@cpuc.ca.gov::3e7d2b9a-754c-409e-815b-25d87a483204" providerId="AD"/>
  <p188:author id="{E3E00855-D247-136B-01D4-C0C2CBE47625}" name="Sabrina Skelly" initials="SS" userId="S::sskelly@opiniondynamics.com::36d8af5f-1293-4493-93a9-63eafa854992" providerId="AD"/>
  <p188:author id="{57434EA3-FDB0-2002-9E57-1B2AB676BEDC}" name="Zack Tyler" initials="ZT" userId="S::ztyler@opiniondynamics.com::4cfc3a15-c73b-4b16-8f69-0c09d1b8a4c4" providerId="AD"/>
  <p188:author id="{73C7F0C5-26C3-822D-935C-9D1D219C4FFC}" name="Keri Bailey" initials="KB" userId="S::kbailey@opiniondynamics.com::0d597d53-9cb7-4824-b5d9-34bbf498729f" providerId="AD"/>
  <p188:author id="{12E84DC6-EB1B-C830-03D8-60030CC8D29A}" name="Tagnipes, Jeorge S." initials="JT" userId="S::jeorge.tagnipes@cpuc.ca.gov::4e14a527-08ab-4ed2-8dda-97095c1b03d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Patterson" initials="OP" lastIdx="55" clrIdx="0">
    <p:extLst>
      <p:ext uri="{19B8F6BF-5375-455C-9EA6-DF929625EA0E}">
        <p15:presenceInfo xmlns:p15="http://schemas.microsoft.com/office/powerpoint/2012/main" userId="S-1-5-21-2032444499-3829591831-2101899175-2272" providerId="AD"/>
      </p:ext>
    </p:extLst>
  </p:cmAuthor>
  <p:cmAuthor id="2" name="Tami Buhr" initials="TB" lastIdx="6" clrIdx="1">
    <p:extLst>
      <p:ext uri="{19B8F6BF-5375-455C-9EA6-DF929625EA0E}">
        <p15:presenceInfo xmlns:p15="http://schemas.microsoft.com/office/powerpoint/2012/main" userId="S-1-5-21-2032444499-3829591831-2101899175-2265" providerId="AD"/>
      </p:ext>
    </p:extLst>
  </p:cmAuthor>
  <p:cmAuthor id="3" name="Hannah (Arnold) Howard" initials="H(H" lastIdx="18" clrIdx="2">
    <p:extLst>
      <p:ext uri="{19B8F6BF-5375-455C-9EA6-DF929625EA0E}">
        <p15:presenceInfo xmlns:p15="http://schemas.microsoft.com/office/powerpoint/2012/main" userId="S-1-5-21-2032444499-3829591831-2101899175-2288" providerId="AD"/>
      </p:ext>
    </p:extLst>
  </p:cmAuthor>
  <p:cmAuthor id="4" name="Megan Campbell" initials="MC" lastIdx="13" clrIdx="3">
    <p:extLst>
      <p:ext uri="{19B8F6BF-5375-455C-9EA6-DF929625EA0E}">
        <p15:presenceInfo xmlns:p15="http://schemas.microsoft.com/office/powerpoint/2012/main" userId="S-1-5-21-2032444499-3829591831-2101899175-2270" providerId="AD"/>
      </p:ext>
    </p:extLst>
  </p:cmAuthor>
  <p:cmAuthor id="5" name="Pace Goodman" initials="PG" lastIdx="102" clrIdx="4">
    <p:extLst>
      <p:ext uri="{19B8F6BF-5375-455C-9EA6-DF929625EA0E}">
        <p15:presenceInfo xmlns:p15="http://schemas.microsoft.com/office/powerpoint/2012/main" userId="S-1-5-21-861567501-2052111302-725345543-115632" providerId="AD"/>
      </p:ext>
    </p:extLst>
  </p:cmAuthor>
  <p:cmAuthor id="6" name="Bill Norton" initials="BN" lastIdx="11" clrIdx="5">
    <p:extLst>
      <p:ext uri="{19B8F6BF-5375-455C-9EA6-DF929625EA0E}">
        <p15:presenceInfo xmlns:p15="http://schemas.microsoft.com/office/powerpoint/2012/main" userId="S-1-5-21-2032444499-3829591831-2101899175-2231" providerId="AD"/>
      </p:ext>
    </p:extLst>
  </p:cmAuthor>
  <p:cmAuthor id="7" name="Antje Flanders" initials="AF" lastIdx="71" clrIdx="6">
    <p:extLst>
      <p:ext uri="{19B8F6BF-5375-455C-9EA6-DF929625EA0E}">
        <p15:presenceInfo xmlns:p15="http://schemas.microsoft.com/office/powerpoint/2012/main" userId="S-1-5-21-2032444499-3829591831-2101899175-2262" providerId="AD"/>
      </p:ext>
    </p:extLst>
  </p:cmAuthor>
  <p:cmAuthor id="8" name="Matt Drury" initials="MD" lastIdx="3" clrIdx="7">
    <p:extLst>
      <p:ext uri="{19B8F6BF-5375-455C-9EA6-DF929625EA0E}">
        <p15:presenceInfo xmlns:p15="http://schemas.microsoft.com/office/powerpoint/2012/main" userId="Matt Drury" providerId="None"/>
      </p:ext>
    </p:extLst>
  </p:cmAuthor>
  <p:cmAuthor id="9" name="Jayden Wilson" initials="JW" lastIdx="4" clrIdx="8">
    <p:extLst>
      <p:ext uri="{19B8F6BF-5375-455C-9EA6-DF929625EA0E}">
        <p15:presenceInfo xmlns:p15="http://schemas.microsoft.com/office/powerpoint/2012/main" userId="S-1-5-21-2032444499-3829591831-2101899175-2260" providerId="AD"/>
      </p:ext>
    </p:extLst>
  </p:cmAuthor>
  <p:cmAuthor id="10" name="Keri Bailey" initials="KB" lastIdx="1" clrIdx="9">
    <p:extLst>
      <p:ext uri="{19B8F6BF-5375-455C-9EA6-DF929625EA0E}">
        <p15:presenceInfo xmlns:p15="http://schemas.microsoft.com/office/powerpoint/2012/main" userId="S-1-5-21-2032444499-3829591831-2101899175-6166" providerId="AD"/>
      </p:ext>
    </p:extLst>
  </p:cmAuthor>
  <p:cmAuthor id="11" name="Jake Millette" initials="JM" lastIdx="26" clrIdx="10">
    <p:extLst>
      <p:ext uri="{19B8F6BF-5375-455C-9EA6-DF929625EA0E}">
        <p15:presenceInfo xmlns:p15="http://schemas.microsoft.com/office/powerpoint/2012/main" userId="Jake Millette" providerId="None"/>
      </p:ext>
    </p:extLst>
  </p:cmAuthor>
  <p:cmAuthor id="12" name="Jayden Wilson" initials="JW [2]" lastIdx="7" clrIdx="11">
    <p:extLst>
      <p:ext uri="{19B8F6BF-5375-455C-9EA6-DF929625EA0E}">
        <p15:presenceInfo xmlns:p15="http://schemas.microsoft.com/office/powerpoint/2012/main" userId="S::jwilson@opiniondynamics.com::f0cafe01-0e32-4007-805d-458699de0813" providerId="AD"/>
      </p:ext>
    </p:extLst>
  </p:cmAuthor>
  <p:cmAuthor id="13" name="Antje Flanders" initials="AF [2]" lastIdx="31" clrIdx="12">
    <p:extLst>
      <p:ext uri="{19B8F6BF-5375-455C-9EA6-DF929625EA0E}">
        <p15:presenceInfo xmlns:p15="http://schemas.microsoft.com/office/powerpoint/2012/main" userId="S::aflanders@opiniondynamics.com::8996f228-02cb-4ad1-832f-4909fbba9f49" providerId="AD"/>
      </p:ext>
    </p:extLst>
  </p:cmAuthor>
  <p:cmAuthor id="14" name="Jane Peters" initials="JP" lastIdx="4" clrIdx="13">
    <p:extLst>
      <p:ext uri="{19B8F6BF-5375-455C-9EA6-DF929625EA0E}">
        <p15:presenceInfo xmlns:p15="http://schemas.microsoft.com/office/powerpoint/2012/main" userId="S::jpeters@opiniondynamics.com::0447a581-c4c0-42f0-a177-baea93f2a88e" providerId="AD"/>
      </p:ext>
    </p:extLst>
  </p:cmAuthor>
  <p:cmAuthor id="15" name="Amber Stadler" initials="AS" lastIdx="7" clrIdx="14">
    <p:extLst>
      <p:ext uri="{19B8F6BF-5375-455C-9EA6-DF929625EA0E}">
        <p15:presenceInfo xmlns:p15="http://schemas.microsoft.com/office/powerpoint/2012/main" userId="S::astadler@opiniondynamics.com::7c0bd7af-4ab8-4e66-8d8f-3984c8a1a4e8" providerId="AD"/>
      </p:ext>
    </p:extLst>
  </p:cmAuthor>
  <p:cmAuthor id="16" name="Todd Malinick" initials="TM" lastIdx="2" clrIdx="15">
    <p:extLst>
      <p:ext uri="{19B8F6BF-5375-455C-9EA6-DF929625EA0E}">
        <p15:presenceInfo xmlns:p15="http://schemas.microsoft.com/office/powerpoint/2012/main" userId="S::tmalinick@opiniondynamics.com::bae2051f-78b6-4338-ae62-b9cf6f64c1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EAC"/>
    <a:srgbClr val="152768"/>
    <a:srgbClr val="040404"/>
    <a:srgbClr val="9BDAED"/>
    <a:srgbClr val="FFFFFF"/>
    <a:srgbClr val="074A9B"/>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21" autoAdjust="0"/>
    <p:restoredTop sz="92701" autoAdjust="0"/>
  </p:normalViewPr>
  <p:slideViewPr>
    <p:cSldViewPr snapToGrid="0" snapToObjects="1" showGuides="1">
      <p:cViewPr varScale="1">
        <p:scale>
          <a:sx n="107" d="100"/>
          <a:sy n="107" d="100"/>
        </p:scale>
        <p:origin x="456" y="102"/>
      </p:cViewPr>
      <p:guideLst>
        <p:guide orient="horz" pos="1307"/>
        <p:guide orient="horz" pos="1306"/>
        <p:guide pos="1963"/>
      </p:guideLst>
    </p:cSldViewPr>
  </p:slideViewPr>
  <p:outlineViewPr>
    <p:cViewPr>
      <p:scale>
        <a:sx n="33" d="100"/>
        <a:sy n="33" d="100"/>
      </p:scale>
      <p:origin x="0" y="-58962"/>
    </p:cViewPr>
  </p:outlineViewPr>
  <p:notesTextViewPr>
    <p:cViewPr>
      <p:scale>
        <a:sx n="3" d="2"/>
        <a:sy n="3" d="2"/>
      </p:scale>
      <p:origin x="0" y="0"/>
    </p:cViewPr>
  </p:notesTextViewPr>
  <p:sorterViewPr>
    <p:cViewPr>
      <p:scale>
        <a:sx n="75" d="100"/>
        <a:sy n="75" d="100"/>
      </p:scale>
      <p:origin x="0" y="-3756"/>
    </p:cViewPr>
  </p:sorterViewPr>
  <p:notesViewPr>
    <p:cSldViewPr snapToGrid="0" snapToObjects="1" showGuides="1">
      <p:cViewPr varScale="1">
        <p:scale>
          <a:sx n="78" d="100"/>
          <a:sy n="78" d="100"/>
        </p:scale>
        <p:origin x="2016"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https://opiniondynamics-my.sharepoint.com/personal/ztyler_opiniondynamics_com/Documents/Documents/FSInfraMS_StakeholderPres_Tables_2024.02.1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3.bin"/></Relationships>
</file>

<file path=ppt/charts/_rels/chart6.xml.rels><?xml version="1.0" encoding="UTF-8" standalone="yes"?>
<Relationships xmlns="http://schemas.openxmlformats.org/package/2006/relationships"><Relationship Id="rId3" Type="http://schemas.openxmlformats.org/officeDocument/2006/relationships/oleObject" Target="https://opiniondynamics-my.sharepoint.com/personal/ztyler_opiniondynamics_com/Documents/Documents/FSInfraMS_StakeholderPres_Tables_2024.02.1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opiniondynamics-my.sharepoint.com/personal/ztyler_opiniondynamics_com/Documents/Documents/FSInfraMS_StakeholderPres_Tables_2024.02.1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opiniondynamics-my.sharepoint.com/personal/ztyler_opiniondynamics_com/Documents/Documents/FSInfraMS_StakeholderPres_Tables_2024.02.15.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dirty="0">
                <a:solidFill>
                  <a:schemeClr val="tx1"/>
                </a:solidFill>
              </a:rPr>
              <a:t>Existing Panel Size Distribution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v>Panel Sizes</c:v>
          </c:tx>
          <c:spPr>
            <a:solidFill>
              <a:srgbClr val="265E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[data_MARKET.xlsx]ScatterPlot!$G$28:$G$38</c:f>
              <c:numCache>
                <c:formatCode>General</c:formatCode>
                <c:ptCount val="11"/>
                <c:pt idx="0">
                  <c:v>70</c:v>
                </c:pt>
                <c:pt idx="1">
                  <c:v>80</c:v>
                </c:pt>
                <c:pt idx="2">
                  <c:v>100</c:v>
                </c:pt>
                <c:pt idx="3">
                  <c:v>125</c:v>
                </c:pt>
                <c:pt idx="4">
                  <c:v>140</c:v>
                </c:pt>
                <c:pt idx="5">
                  <c:v>150</c:v>
                </c:pt>
                <c:pt idx="6">
                  <c:v>175</c:v>
                </c:pt>
                <c:pt idx="7">
                  <c:v>180</c:v>
                </c:pt>
                <c:pt idx="8">
                  <c:v>200</c:v>
                </c:pt>
                <c:pt idx="9">
                  <c:v>225</c:v>
                </c:pt>
                <c:pt idx="10">
                  <c:v>400</c:v>
                </c:pt>
              </c:numCache>
            </c:numRef>
          </c:cat>
          <c:val>
            <c:numRef>
              <c:f>[data_MARKET.xlsx]ScatterPlot!$H$28:$H$38</c:f>
              <c:numCache>
                <c:formatCode>General</c:formatCode>
                <c:ptCount val="11"/>
                <c:pt idx="0">
                  <c:v>1</c:v>
                </c:pt>
                <c:pt idx="1">
                  <c:v>1</c:v>
                </c:pt>
                <c:pt idx="2">
                  <c:v>108</c:v>
                </c:pt>
                <c:pt idx="3">
                  <c:v>96</c:v>
                </c:pt>
                <c:pt idx="4">
                  <c:v>1</c:v>
                </c:pt>
                <c:pt idx="5">
                  <c:v>89</c:v>
                </c:pt>
                <c:pt idx="6">
                  <c:v>6</c:v>
                </c:pt>
                <c:pt idx="7">
                  <c:v>1</c:v>
                </c:pt>
                <c:pt idx="8">
                  <c:v>248</c:v>
                </c:pt>
                <c:pt idx="9">
                  <c:v>1</c:v>
                </c:pt>
                <c:pt idx="10">
                  <c:v>3</c:v>
                </c:pt>
              </c:numCache>
            </c:numRef>
          </c:val>
          <c:extLst>
            <c:ext xmlns:c16="http://schemas.microsoft.com/office/drawing/2014/chart" uri="{C3380CC4-5D6E-409C-BE32-E72D297353CC}">
              <c16:uniqueId val="{00000000-8033-4A01-86E9-EFF49085997F}"/>
            </c:ext>
          </c:extLst>
        </c:ser>
        <c:dLbls>
          <c:showLegendKey val="0"/>
          <c:showVal val="0"/>
          <c:showCatName val="0"/>
          <c:showSerName val="0"/>
          <c:showPercent val="0"/>
          <c:showBubbleSize val="0"/>
        </c:dLbls>
        <c:gapWidth val="219"/>
        <c:overlap val="-27"/>
        <c:axId val="500088416"/>
        <c:axId val="1593021264"/>
      </c:barChart>
      <c:catAx>
        <c:axId val="5000884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Panel Size (Amps)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593021264"/>
        <c:crosses val="autoZero"/>
        <c:auto val="1"/>
        <c:lblAlgn val="ctr"/>
        <c:lblOffset val="100"/>
        <c:noMultiLvlLbl val="0"/>
      </c:catAx>
      <c:valAx>
        <c:axId val="1593021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Frequency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00088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Gas Heat to ASHP</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'Res Heating Scenario'!$J$5</c:f>
              <c:strCache>
                <c:ptCount val="1"/>
                <c:pt idx="0">
                  <c:v>Optimization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'Res Heating Scenario'!$H$6:$I$11</c:f>
              <c:multiLvlStrCache>
                <c:ptCount val="6"/>
                <c:lvl>
                  <c:pt idx="0">
                    <c:v>Cold</c:v>
                  </c:pt>
                  <c:pt idx="1">
                    <c:v>Hot-Dry</c:v>
                  </c:pt>
                  <c:pt idx="2">
                    <c:v>Marine</c:v>
                  </c:pt>
                  <c:pt idx="3">
                    <c:v>Cold</c:v>
                  </c:pt>
                  <c:pt idx="4">
                    <c:v>Hot-Dry</c:v>
                  </c:pt>
                  <c:pt idx="5">
                    <c:v>Marine</c:v>
                  </c:pt>
                </c:lvl>
                <c:lvl>
                  <c:pt idx="0">
                    <c:v>Single-family</c:v>
                  </c:pt>
                  <c:pt idx="3">
                    <c:v>Multifamily</c:v>
                  </c:pt>
                </c:lvl>
              </c:multiLvlStrCache>
            </c:multiLvlStrRef>
          </c:cat>
          <c:val>
            <c:numRef>
              <c:f>'Res Heating Scenario'!$J$6:$J$11</c:f>
              <c:numCache>
                <c:formatCode>0%</c:formatCode>
                <c:ptCount val="6"/>
                <c:pt idx="0">
                  <c:v>0.13</c:v>
                </c:pt>
                <c:pt idx="1">
                  <c:v>0.17333333333333334</c:v>
                </c:pt>
                <c:pt idx="2">
                  <c:v>0.21090909090909093</c:v>
                </c:pt>
                <c:pt idx="3">
                  <c:v>0.20800000000000002</c:v>
                </c:pt>
                <c:pt idx="4">
                  <c:v>0.33913043478260874</c:v>
                </c:pt>
                <c:pt idx="5">
                  <c:v>0.23636363636363633</c:v>
                </c:pt>
              </c:numCache>
            </c:numRef>
          </c:val>
          <c:extLst>
            <c:ext xmlns:c16="http://schemas.microsoft.com/office/drawing/2014/chart" uri="{C3380CC4-5D6E-409C-BE32-E72D297353CC}">
              <c16:uniqueId val="{00000000-BF03-4489-B86B-33A05F764EFF}"/>
            </c:ext>
          </c:extLst>
        </c:ser>
        <c:ser>
          <c:idx val="1"/>
          <c:order val="1"/>
          <c:tx>
            <c:strRef>
              <c:f>'Res Heating Scenario'!$K$5</c:f>
              <c:strCache>
                <c:ptCount val="1"/>
                <c:pt idx="0">
                  <c:v>Upgrade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'Res Heating Scenario'!$H$6:$I$11</c:f>
              <c:multiLvlStrCache>
                <c:ptCount val="6"/>
                <c:lvl>
                  <c:pt idx="0">
                    <c:v>Cold</c:v>
                  </c:pt>
                  <c:pt idx="1">
                    <c:v>Hot-Dry</c:v>
                  </c:pt>
                  <c:pt idx="2">
                    <c:v>Marine</c:v>
                  </c:pt>
                  <c:pt idx="3">
                    <c:v>Cold</c:v>
                  </c:pt>
                  <c:pt idx="4">
                    <c:v>Hot-Dry</c:v>
                  </c:pt>
                  <c:pt idx="5">
                    <c:v>Marine</c:v>
                  </c:pt>
                </c:lvl>
                <c:lvl>
                  <c:pt idx="0">
                    <c:v>Single-family</c:v>
                  </c:pt>
                  <c:pt idx="3">
                    <c:v>Multifamily</c:v>
                  </c:pt>
                </c:lvl>
              </c:multiLvlStrCache>
            </c:multiLvlStrRef>
          </c:cat>
          <c:val>
            <c:numRef>
              <c:f>'Res Heating Scenario'!$K$6:$K$11</c:f>
              <c:numCache>
                <c:formatCode>0%</c:formatCode>
                <c:ptCount val="6"/>
                <c:pt idx="0">
                  <c:v>0.1825</c:v>
                </c:pt>
                <c:pt idx="1">
                  <c:v>0.19571428571428579</c:v>
                </c:pt>
                <c:pt idx="2">
                  <c:v>0.29258741258741261</c:v>
                </c:pt>
                <c:pt idx="3">
                  <c:v>0.192</c:v>
                </c:pt>
                <c:pt idx="4">
                  <c:v>0.31304347826086953</c:v>
                </c:pt>
                <c:pt idx="5">
                  <c:v>0.28636363636363638</c:v>
                </c:pt>
              </c:numCache>
            </c:numRef>
          </c:val>
          <c:extLst>
            <c:ext xmlns:c16="http://schemas.microsoft.com/office/drawing/2014/chart" uri="{C3380CC4-5D6E-409C-BE32-E72D297353CC}">
              <c16:uniqueId val="{00000001-BF03-4489-B86B-33A05F764EFF}"/>
            </c:ext>
          </c:extLst>
        </c:ser>
        <c:ser>
          <c:idx val="2"/>
          <c:order val="2"/>
          <c:tx>
            <c:strRef>
              <c:f>'Res Heating Scenario'!$L$5</c:f>
              <c:strCache>
                <c:ptCount val="1"/>
                <c:pt idx="0">
                  <c:v>Simple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'Res Heating Scenario'!$H$6:$I$11</c:f>
              <c:multiLvlStrCache>
                <c:ptCount val="6"/>
                <c:lvl>
                  <c:pt idx="0">
                    <c:v>Cold</c:v>
                  </c:pt>
                  <c:pt idx="1">
                    <c:v>Hot-Dry</c:v>
                  </c:pt>
                  <c:pt idx="2">
                    <c:v>Marine</c:v>
                  </c:pt>
                  <c:pt idx="3">
                    <c:v>Cold</c:v>
                  </c:pt>
                  <c:pt idx="4">
                    <c:v>Hot-Dry</c:v>
                  </c:pt>
                  <c:pt idx="5">
                    <c:v>Marine</c:v>
                  </c:pt>
                </c:lvl>
                <c:lvl>
                  <c:pt idx="0">
                    <c:v>Single-family</c:v>
                  </c:pt>
                  <c:pt idx="3">
                    <c:v>Multifamily</c:v>
                  </c:pt>
                </c:lvl>
              </c:multiLvlStrCache>
            </c:multiLvlStrRef>
          </c:cat>
          <c:val>
            <c:numRef>
              <c:f>'Res Heating Scenario'!$L$6:$L$11</c:f>
              <c:numCache>
                <c:formatCode>0%</c:formatCode>
                <c:ptCount val="6"/>
                <c:pt idx="0">
                  <c:v>0.6875</c:v>
                </c:pt>
                <c:pt idx="1">
                  <c:v>0.63095238095238093</c:v>
                </c:pt>
                <c:pt idx="2">
                  <c:v>0.49650349650349646</c:v>
                </c:pt>
                <c:pt idx="3">
                  <c:v>0.60000000000000009</c:v>
                </c:pt>
                <c:pt idx="4">
                  <c:v>0.34782608695652173</c:v>
                </c:pt>
                <c:pt idx="5">
                  <c:v>0.47727272727272729</c:v>
                </c:pt>
              </c:numCache>
            </c:numRef>
          </c:val>
          <c:extLst>
            <c:ext xmlns:c16="http://schemas.microsoft.com/office/drawing/2014/chart" uri="{C3380CC4-5D6E-409C-BE32-E72D297353CC}">
              <c16:uniqueId val="{00000002-BF03-4489-B86B-33A05F764EFF}"/>
            </c:ext>
          </c:extLst>
        </c:ser>
        <c:dLbls>
          <c:dLblPos val="ctr"/>
          <c:showLegendKey val="0"/>
          <c:showVal val="1"/>
          <c:showCatName val="0"/>
          <c:showSerName val="0"/>
          <c:showPercent val="0"/>
          <c:showBubbleSize val="0"/>
        </c:dLbls>
        <c:gapWidth val="79"/>
        <c:overlap val="100"/>
        <c:axId val="1700383487"/>
        <c:axId val="1742813407"/>
      </c:barChart>
      <c:catAx>
        <c:axId val="17003834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742813407"/>
        <c:crosses val="autoZero"/>
        <c:auto val="1"/>
        <c:lblAlgn val="ctr"/>
        <c:lblOffset val="100"/>
        <c:noMultiLvlLbl val="0"/>
      </c:catAx>
      <c:valAx>
        <c:axId val="1742813407"/>
        <c:scaling>
          <c:orientation val="minMax"/>
          <c:max val="1"/>
        </c:scaling>
        <c:delete val="1"/>
        <c:axPos val="l"/>
        <c:numFmt formatCode="0%" sourceLinked="1"/>
        <c:majorTickMark val="none"/>
        <c:minorTickMark val="none"/>
        <c:tickLblPos val="nextTo"/>
        <c:crossAx val="17003834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Gas DHW to HPWH</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'Res DHW Scenario'!$J$5</c:f>
              <c:strCache>
                <c:ptCount val="1"/>
                <c:pt idx="0">
                  <c:v>Optimization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'Res DHW Scenario'!$H$6:$I$11</c:f>
              <c:multiLvlStrCache>
                <c:ptCount val="6"/>
                <c:lvl>
                  <c:pt idx="0">
                    <c:v>Cold</c:v>
                  </c:pt>
                  <c:pt idx="1">
                    <c:v>Hot-Dry</c:v>
                  </c:pt>
                  <c:pt idx="2">
                    <c:v>Marine</c:v>
                  </c:pt>
                  <c:pt idx="3">
                    <c:v>Cold</c:v>
                  </c:pt>
                  <c:pt idx="4">
                    <c:v>Hot-Dry</c:v>
                  </c:pt>
                  <c:pt idx="5">
                    <c:v>Marine</c:v>
                  </c:pt>
                </c:lvl>
                <c:lvl>
                  <c:pt idx="0">
                    <c:v>Single-family</c:v>
                  </c:pt>
                  <c:pt idx="3">
                    <c:v>Multifamily</c:v>
                  </c:pt>
                </c:lvl>
              </c:multiLvlStrCache>
            </c:multiLvlStrRef>
          </c:cat>
          <c:val>
            <c:numRef>
              <c:f>'Res DHW Scenario'!$J$6:$J$11</c:f>
              <c:numCache>
                <c:formatCode>0%</c:formatCode>
                <c:ptCount val="6"/>
                <c:pt idx="0">
                  <c:v>0.10947368421052633</c:v>
                </c:pt>
                <c:pt idx="1">
                  <c:v>0.15266055045871563</c:v>
                </c:pt>
                <c:pt idx="2">
                  <c:v>0.19413333333333338</c:v>
                </c:pt>
                <c:pt idx="3">
                  <c:v>0.10400000000000001</c:v>
                </c:pt>
                <c:pt idx="4">
                  <c:v>0.22285714285714284</c:v>
                </c:pt>
                <c:pt idx="5">
                  <c:v>0.20800000000000002</c:v>
                </c:pt>
              </c:numCache>
            </c:numRef>
          </c:val>
          <c:extLst>
            <c:ext xmlns:c16="http://schemas.microsoft.com/office/drawing/2014/chart" uri="{C3380CC4-5D6E-409C-BE32-E72D297353CC}">
              <c16:uniqueId val="{00000000-9BE1-4027-9562-B06017FE686F}"/>
            </c:ext>
          </c:extLst>
        </c:ser>
        <c:ser>
          <c:idx val="1"/>
          <c:order val="1"/>
          <c:tx>
            <c:strRef>
              <c:f>'Res DHW Scenario'!$K$5</c:f>
              <c:strCache>
                <c:ptCount val="1"/>
                <c:pt idx="0">
                  <c:v>Upgrade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'Res DHW Scenario'!$H$6:$I$11</c:f>
              <c:multiLvlStrCache>
                <c:ptCount val="6"/>
                <c:lvl>
                  <c:pt idx="0">
                    <c:v>Cold</c:v>
                  </c:pt>
                  <c:pt idx="1">
                    <c:v>Hot-Dry</c:v>
                  </c:pt>
                  <c:pt idx="2">
                    <c:v>Marine</c:v>
                  </c:pt>
                  <c:pt idx="3">
                    <c:v>Cold</c:v>
                  </c:pt>
                  <c:pt idx="4">
                    <c:v>Hot-Dry</c:v>
                  </c:pt>
                  <c:pt idx="5">
                    <c:v>Marine</c:v>
                  </c:pt>
                </c:lvl>
                <c:lvl>
                  <c:pt idx="0">
                    <c:v>Single-family</c:v>
                  </c:pt>
                  <c:pt idx="3">
                    <c:v>Multifamily</c:v>
                  </c:pt>
                </c:lvl>
              </c:multiLvlStrCache>
            </c:multiLvlStrRef>
          </c:cat>
          <c:val>
            <c:numRef>
              <c:f>'Res DHW Scenario'!$K$6:$K$11</c:f>
              <c:numCache>
                <c:formatCode>0%</c:formatCode>
                <c:ptCount val="6"/>
                <c:pt idx="0">
                  <c:v>0.20631578947368417</c:v>
                </c:pt>
                <c:pt idx="1">
                  <c:v>0.27853211009174306</c:v>
                </c:pt>
                <c:pt idx="2">
                  <c:v>0.32586666666666664</c:v>
                </c:pt>
                <c:pt idx="3">
                  <c:v>0.29600000000000004</c:v>
                </c:pt>
                <c:pt idx="4">
                  <c:v>0.34857142857142853</c:v>
                </c:pt>
                <c:pt idx="5">
                  <c:v>0.2364444444444444</c:v>
                </c:pt>
              </c:numCache>
            </c:numRef>
          </c:val>
          <c:extLst>
            <c:ext xmlns:c16="http://schemas.microsoft.com/office/drawing/2014/chart" uri="{C3380CC4-5D6E-409C-BE32-E72D297353CC}">
              <c16:uniqueId val="{00000001-9BE1-4027-9562-B06017FE686F}"/>
            </c:ext>
          </c:extLst>
        </c:ser>
        <c:ser>
          <c:idx val="2"/>
          <c:order val="2"/>
          <c:tx>
            <c:strRef>
              <c:f>'Res DHW Scenario'!$L$5</c:f>
              <c:strCache>
                <c:ptCount val="1"/>
                <c:pt idx="0">
                  <c:v>Simple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'Res DHW Scenario'!$H$6:$I$11</c:f>
              <c:multiLvlStrCache>
                <c:ptCount val="6"/>
                <c:lvl>
                  <c:pt idx="0">
                    <c:v>Cold</c:v>
                  </c:pt>
                  <c:pt idx="1">
                    <c:v>Hot-Dry</c:v>
                  </c:pt>
                  <c:pt idx="2">
                    <c:v>Marine</c:v>
                  </c:pt>
                  <c:pt idx="3">
                    <c:v>Cold</c:v>
                  </c:pt>
                  <c:pt idx="4">
                    <c:v>Hot-Dry</c:v>
                  </c:pt>
                  <c:pt idx="5">
                    <c:v>Marine</c:v>
                  </c:pt>
                </c:lvl>
                <c:lvl>
                  <c:pt idx="0">
                    <c:v>Single-family</c:v>
                  </c:pt>
                  <c:pt idx="3">
                    <c:v>Multifamily</c:v>
                  </c:pt>
                </c:lvl>
              </c:multiLvlStrCache>
            </c:multiLvlStrRef>
          </c:cat>
          <c:val>
            <c:numRef>
              <c:f>'Res DHW Scenario'!$L$6:$L$11</c:f>
              <c:numCache>
                <c:formatCode>0%</c:formatCode>
                <c:ptCount val="6"/>
                <c:pt idx="0">
                  <c:v>0.68421052631578938</c:v>
                </c:pt>
                <c:pt idx="1">
                  <c:v>0.56880733944954132</c:v>
                </c:pt>
                <c:pt idx="2">
                  <c:v>0.48</c:v>
                </c:pt>
                <c:pt idx="3">
                  <c:v>0.6</c:v>
                </c:pt>
                <c:pt idx="4">
                  <c:v>0.4285714285714286</c:v>
                </c:pt>
                <c:pt idx="5">
                  <c:v>0.55555555555555558</c:v>
                </c:pt>
              </c:numCache>
            </c:numRef>
          </c:val>
          <c:extLst>
            <c:ext xmlns:c16="http://schemas.microsoft.com/office/drawing/2014/chart" uri="{C3380CC4-5D6E-409C-BE32-E72D297353CC}">
              <c16:uniqueId val="{00000002-9BE1-4027-9562-B06017FE686F}"/>
            </c:ext>
          </c:extLst>
        </c:ser>
        <c:dLbls>
          <c:dLblPos val="ctr"/>
          <c:showLegendKey val="0"/>
          <c:showVal val="1"/>
          <c:showCatName val="0"/>
          <c:showSerName val="0"/>
          <c:showPercent val="0"/>
          <c:showBubbleSize val="0"/>
        </c:dLbls>
        <c:gapWidth val="79"/>
        <c:overlap val="100"/>
        <c:axId val="1700383487"/>
        <c:axId val="1742813407"/>
      </c:barChart>
      <c:catAx>
        <c:axId val="17003834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742813407"/>
        <c:crosses val="autoZero"/>
        <c:auto val="1"/>
        <c:lblAlgn val="ctr"/>
        <c:lblOffset val="100"/>
        <c:noMultiLvlLbl val="0"/>
      </c:catAx>
      <c:valAx>
        <c:axId val="1742813407"/>
        <c:scaling>
          <c:orientation val="minMax"/>
          <c:max val="1"/>
        </c:scaling>
        <c:delete val="1"/>
        <c:axPos val="l"/>
        <c:numFmt formatCode="0%" sourceLinked="1"/>
        <c:majorTickMark val="none"/>
        <c:minorTickMark val="none"/>
        <c:tickLblPos val="nextTo"/>
        <c:crossAx val="17003834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Existing Panel Size by Building</a:t>
            </a:r>
            <a:r>
              <a:rPr lang="en-US" baseline="0"/>
              <a:t> Type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Building Type</c:v>
          </c:tx>
          <c:spPr>
            <a:solidFill>
              <a:srgbClr val="265EAC"/>
            </a:solidFill>
            <a:ln>
              <a:noFill/>
            </a:ln>
            <a:effectLst/>
          </c:spPr>
          <c:invertIfNegative val="0"/>
          <c:cat>
            <c:strRef>
              <c:f>'[data-zt_working.xlsx]panel_sizes_FOR_PRES'!$A$2:$A$14</c:f>
              <c:strCache>
                <c:ptCount val="13"/>
                <c:pt idx="0">
                  <c:v>Agricultural</c:v>
                </c:pt>
                <c:pt idx="1">
                  <c:v>Automotive</c:v>
                </c:pt>
                <c:pt idx="2">
                  <c:v>Education</c:v>
                </c:pt>
                <c:pt idx="3">
                  <c:v>Healthcare</c:v>
                </c:pt>
                <c:pt idx="4">
                  <c:v>Industrial</c:v>
                </c:pt>
                <c:pt idx="5">
                  <c:v>Lodging</c:v>
                </c:pt>
                <c:pt idx="6">
                  <c:v>Miscellaneous</c:v>
                </c:pt>
                <c:pt idx="7">
                  <c:v>Offices</c:v>
                </c:pt>
                <c:pt idx="8">
                  <c:v>Religious</c:v>
                </c:pt>
                <c:pt idx="9">
                  <c:v>Restaurant</c:v>
                </c:pt>
                <c:pt idx="10">
                  <c:v>Retail</c:v>
                </c:pt>
                <c:pt idx="11">
                  <c:v>Storage</c:v>
                </c:pt>
                <c:pt idx="12">
                  <c:v>Supermarket/Grocery</c:v>
                </c:pt>
              </c:strCache>
            </c:strRef>
          </c:cat>
          <c:val>
            <c:numRef>
              <c:f>'[data-zt_working.xlsx]panel_sizes_FOR_PRES'!$U$2:$U$14</c:f>
              <c:numCache>
                <c:formatCode>0.0</c:formatCode>
                <c:ptCount val="13"/>
                <c:pt idx="0">
                  <c:v>262.72726440429688</c:v>
                </c:pt>
                <c:pt idx="1">
                  <c:v>219.6428527832031</c:v>
                </c:pt>
                <c:pt idx="2">
                  <c:v>636</c:v>
                </c:pt>
                <c:pt idx="3">
                  <c:v>260.57693481445313</c:v>
                </c:pt>
                <c:pt idx="4">
                  <c:v>559.558837890625</c:v>
                </c:pt>
                <c:pt idx="5">
                  <c:v>577.272705078125</c:v>
                </c:pt>
                <c:pt idx="6">
                  <c:v>298.07693481445313</c:v>
                </c:pt>
                <c:pt idx="7">
                  <c:v>324.9444580078125</c:v>
                </c:pt>
                <c:pt idx="8">
                  <c:v>285.35714721679688</c:v>
                </c:pt>
                <c:pt idx="9">
                  <c:v>282.08334350585938</c:v>
                </c:pt>
                <c:pt idx="10">
                  <c:v>285.83334350585938</c:v>
                </c:pt>
                <c:pt idx="11">
                  <c:v>344.66665649414063</c:v>
                </c:pt>
                <c:pt idx="12">
                  <c:v>313.6363525390625</c:v>
                </c:pt>
              </c:numCache>
            </c:numRef>
          </c:val>
          <c:extLst>
            <c:ext xmlns:c16="http://schemas.microsoft.com/office/drawing/2014/chart" uri="{C3380CC4-5D6E-409C-BE32-E72D297353CC}">
              <c16:uniqueId val="{00000000-B122-42CF-8A05-9714A9CBEA8A}"/>
            </c:ext>
          </c:extLst>
        </c:ser>
        <c:dLbls>
          <c:showLegendKey val="0"/>
          <c:showVal val="0"/>
          <c:showCatName val="0"/>
          <c:showSerName val="0"/>
          <c:showPercent val="0"/>
          <c:showBubbleSize val="0"/>
        </c:dLbls>
        <c:gapWidth val="219"/>
        <c:overlap val="-27"/>
        <c:axId val="518311408"/>
        <c:axId val="585619104"/>
      </c:barChart>
      <c:catAx>
        <c:axId val="51831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619104"/>
        <c:crosses val="autoZero"/>
        <c:auto val="1"/>
        <c:lblAlgn val="ctr"/>
        <c:lblOffset val="100"/>
        <c:noMultiLvlLbl val="0"/>
      </c:catAx>
      <c:valAx>
        <c:axId val="585619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Panel Size (A)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311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Existing Panel Size by Climate Region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Climate Region</c:v>
          </c:tx>
          <c:spPr>
            <a:solidFill>
              <a:srgbClr val="265EAC"/>
            </a:solidFill>
            <a:ln>
              <a:noFill/>
            </a:ln>
            <a:effectLst/>
          </c:spPr>
          <c:invertIfNegative val="0"/>
          <c:cat>
            <c:strRef>
              <c:f>'[data-zt_working.xlsx]panel_sizes_FOR_PRES'!$C$1,'[data-zt_working.xlsx]panel_sizes_FOR_PRES'!$I$1,'[data-zt_working.xlsx]panel_sizes_FOR_PRES'!$O$1</c:f>
              <c:strCache>
                <c:ptCount val="3"/>
                <c:pt idx="0">
                  <c:v>Cold</c:v>
                </c:pt>
                <c:pt idx="1">
                  <c:v>Hot Dry</c:v>
                </c:pt>
                <c:pt idx="2">
                  <c:v>Marine</c:v>
                </c:pt>
              </c:strCache>
            </c:strRef>
          </c:cat>
          <c:val>
            <c:numRef>
              <c:f>'[data-zt_working.xlsx]panel_sizes_FOR_PRES'!$C$15,'[data-zt_working.xlsx]panel_sizes_FOR_PRES'!$I$15,'[data-zt_working.xlsx]panel_sizes_FOR_PRES'!$O$15</c:f>
              <c:numCache>
                <c:formatCode>0.0</c:formatCode>
                <c:ptCount val="3"/>
                <c:pt idx="0">
                  <c:v>210.71427917480469</c:v>
                </c:pt>
                <c:pt idx="1">
                  <c:v>328.41146850585938</c:v>
                </c:pt>
                <c:pt idx="2">
                  <c:v>404.24581909179688</c:v>
                </c:pt>
              </c:numCache>
            </c:numRef>
          </c:val>
          <c:extLst>
            <c:ext xmlns:c16="http://schemas.microsoft.com/office/drawing/2014/chart" uri="{C3380CC4-5D6E-409C-BE32-E72D297353CC}">
              <c16:uniqueId val="{00000000-175E-4AB7-AC41-E44CB29185DA}"/>
            </c:ext>
          </c:extLst>
        </c:ser>
        <c:dLbls>
          <c:showLegendKey val="0"/>
          <c:showVal val="0"/>
          <c:showCatName val="0"/>
          <c:showSerName val="0"/>
          <c:showPercent val="0"/>
          <c:showBubbleSize val="0"/>
        </c:dLbls>
        <c:gapWidth val="219"/>
        <c:overlap val="-27"/>
        <c:axId val="518311408"/>
        <c:axId val="585619104"/>
      </c:barChart>
      <c:catAx>
        <c:axId val="51831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619104"/>
        <c:crosses val="autoZero"/>
        <c:auto val="1"/>
        <c:lblAlgn val="ctr"/>
        <c:lblOffset val="100"/>
        <c:noMultiLvlLbl val="0"/>
      </c:catAx>
      <c:valAx>
        <c:axId val="585619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Panel Size (A)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311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Gas Heat to ASHP</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'Comm Heating Scenario'!$J$4</c:f>
              <c:strCache>
                <c:ptCount val="1"/>
                <c:pt idx="0">
                  <c:v>Optimization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 Heating Scenario'!$I$5:$I$7</c:f>
              <c:strCache>
                <c:ptCount val="3"/>
                <c:pt idx="0">
                  <c:v>Cold</c:v>
                </c:pt>
                <c:pt idx="1">
                  <c:v>Hot-Dry</c:v>
                </c:pt>
                <c:pt idx="2">
                  <c:v>Marine</c:v>
                </c:pt>
              </c:strCache>
            </c:strRef>
          </c:cat>
          <c:val>
            <c:numRef>
              <c:f>'Comm Heating Scenario'!$J$5:$J$7</c:f>
              <c:numCache>
                <c:formatCode>0%</c:formatCode>
                <c:ptCount val="3"/>
                <c:pt idx="0">
                  <c:v>0.17666666666666667</c:v>
                </c:pt>
                <c:pt idx="1">
                  <c:v>7.4531250000000007E-2</c:v>
                </c:pt>
                <c:pt idx="2">
                  <c:v>4.7462686567164181E-2</c:v>
                </c:pt>
              </c:numCache>
            </c:numRef>
          </c:val>
          <c:extLst>
            <c:ext xmlns:c16="http://schemas.microsoft.com/office/drawing/2014/chart" uri="{C3380CC4-5D6E-409C-BE32-E72D297353CC}">
              <c16:uniqueId val="{00000000-EAF3-4284-B1DA-5E20CC925FB6}"/>
            </c:ext>
          </c:extLst>
        </c:ser>
        <c:ser>
          <c:idx val="1"/>
          <c:order val="1"/>
          <c:tx>
            <c:strRef>
              <c:f>'Comm Heating Scenario'!$K$4</c:f>
              <c:strCache>
                <c:ptCount val="1"/>
                <c:pt idx="0">
                  <c:v>Upgrade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 Heating Scenario'!$I$5:$I$7</c:f>
              <c:strCache>
                <c:ptCount val="3"/>
                <c:pt idx="0">
                  <c:v>Cold</c:v>
                </c:pt>
                <c:pt idx="1">
                  <c:v>Hot-Dry</c:v>
                </c:pt>
                <c:pt idx="2">
                  <c:v>Marine</c:v>
                </c:pt>
              </c:strCache>
            </c:strRef>
          </c:cat>
          <c:val>
            <c:numRef>
              <c:f>'Comm Heating Scenario'!$K$5:$K$7</c:f>
              <c:numCache>
                <c:formatCode>0%</c:formatCode>
                <c:ptCount val="3"/>
                <c:pt idx="0">
                  <c:v>0.15666666666666665</c:v>
                </c:pt>
                <c:pt idx="1">
                  <c:v>6.6093749999999993E-2</c:v>
                </c:pt>
                <c:pt idx="2">
                  <c:v>0.20626865671641792</c:v>
                </c:pt>
              </c:numCache>
            </c:numRef>
          </c:val>
          <c:extLst>
            <c:ext xmlns:c16="http://schemas.microsoft.com/office/drawing/2014/chart" uri="{C3380CC4-5D6E-409C-BE32-E72D297353CC}">
              <c16:uniqueId val="{00000001-EAF3-4284-B1DA-5E20CC925FB6}"/>
            </c:ext>
          </c:extLst>
        </c:ser>
        <c:ser>
          <c:idx val="2"/>
          <c:order val="2"/>
          <c:tx>
            <c:strRef>
              <c:f>'Comm Heating Scenario'!$L$4</c:f>
              <c:strCache>
                <c:ptCount val="1"/>
                <c:pt idx="0">
                  <c:v>Simple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 Heating Scenario'!$I$5:$I$7</c:f>
              <c:strCache>
                <c:ptCount val="3"/>
                <c:pt idx="0">
                  <c:v>Cold</c:v>
                </c:pt>
                <c:pt idx="1">
                  <c:v>Hot-Dry</c:v>
                </c:pt>
                <c:pt idx="2">
                  <c:v>Marine</c:v>
                </c:pt>
              </c:strCache>
            </c:strRef>
          </c:cat>
          <c:val>
            <c:numRef>
              <c:f>'Comm Heating Scenario'!$L$5:$L$7</c:f>
              <c:numCache>
                <c:formatCode>0%</c:formatCode>
                <c:ptCount val="3"/>
                <c:pt idx="0">
                  <c:v>0.66666666666666674</c:v>
                </c:pt>
                <c:pt idx="1">
                  <c:v>0.859375</c:v>
                </c:pt>
                <c:pt idx="2">
                  <c:v>0.74626865671641784</c:v>
                </c:pt>
              </c:numCache>
            </c:numRef>
          </c:val>
          <c:extLst>
            <c:ext xmlns:c16="http://schemas.microsoft.com/office/drawing/2014/chart" uri="{C3380CC4-5D6E-409C-BE32-E72D297353CC}">
              <c16:uniqueId val="{00000002-EAF3-4284-B1DA-5E20CC925FB6}"/>
            </c:ext>
          </c:extLst>
        </c:ser>
        <c:dLbls>
          <c:dLblPos val="ctr"/>
          <c:showLegendKey val="0"/>
          <c:showVal val="1"/>
          <c:showCatName val="0"/>
          <c:showSerName val="0"/>
          <c:showPercent val="0"/>
          <c:showBubbleSize val="0"/>
        </c:dLbls>
        <c:gapWidth val="79"/>
        <c:overlap val="100"/>
        <c:axId val="1700383487"/>
        <c:axId val="1742813407"/>
      </c:barChart>
      <c:catAx>
        <c:axId val="17003834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742813407"/>
        <c:crosses val="autoZero"/>
        <c:auto val="1"/>
        <c:lblAlgn val="ctr"/>
        <c:lblOffset val="100"/>
        <c:noMultiLvlLbl val="0"/>
      </c:catAx>
      <c:valAx>
        <c:axId val="1742813407"/>
        <c:scaling>
          <c:orientation val="minMax"/>
          <c:max val="1"/>
        </c:scaling>
        <c:delete val="1"/>
        <c:axPos val="l"/>
        <c:numFmt formatCode="0%" sourceLinked="1"/>
        <c:majorTickMark val="none"/>
        <c:minorTickMark val="none"/>
        <c:tickLblPos val="nextTo"/>
        <c:crossAx val="17003834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Gas DHW to HPWH</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'Comm DHW Scenario'!$J$4</c:f>
              <c:strCache>
                <c:ptCount val="1"/>
                <c:pt idx="0">
                  <c:v>Optimization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 DHW Scenario'!$I$5:$I$7</c:f>
              <c:strCache>
                <c:ptCount val="3"/>
                <c:pt idx="0">
                  <c:v>Cold</c:v>
                </c:pt>
                <c:pt idx="1">
                  <c:v>Hot-Dry</c:v>
                </c:pt>
                <c:pt idx="2">
                  <c:v>Marine</c:v>
                </c:pt>
              </c:strCache>
            </c:strRef>
          </c:cat>
          <c:val>
            <c:numRef>
              <c:f>'Comm DHW Scenario'!$J$5:$J$7</c:f>
              <c:numCache>
                <c:formatCode>0%</c:formatCode>
                <c:ptCount val="3"/>
                <c:pt idx="0">
                  <c:v>0.33727272727272728</c:v>
                </c:pt>
                <c:pt idx="1">
                  <c:v>0.15029850746268655</c:v>
                </c:pt>
                <c:pt idx="2">
                  <c:v>0.24633802816901409</c:v>
                </c:pt>
              </c:numCache>
            </c:numRef>
          </c:val>
          <c:extLst>
            <c:ext xmlns:c16="http://schemas.microsoft.com/office/drawing/2014/chart" uri="{C3380CC4-5D6E-409C-BE32-E72D297353CC}">
              <c16:uniqueId val="{00000000-100E-4EF5-AFFB-FE6E5DBB95E1}"/>
            </c:ext>
          </c:extLst>
        </c:ser>
        <c:ser>
          <c:idx val="1"/>
          <c:order val="1"/>
          <c:tx>
            <c:strRef>
              <c:f>'Comm DHW Scenario'!$K$4</c:f>
              <c:strCache>
                <c:ptCount val="1"/>
                <c:pt idx="0">
                  <c:v>Upgrade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 DHW Scenario'!$I$5:$I$7</c:f>
              <c:strCache>
                <c:ptCount val="3"/>
                <c:pt idx="0">
                  <c:v>Cold</c:v>
                </c:pt>
                <c:pt idx="1">
                  <c:v>Hot-Dry</c:v>
                </c:pt>
                <c:pt idx="2">
                  <c:v>Marine</c:v>
                </c:pt>
              </c:strCache>
            </c:strRef>
          </c:cat>
          <c:val>
            <c:numRef>
              <c:f>'Comm DHW Scenario'!$K$5:$K$7</c:f>
              <c:numCache>
                <c:formatCode>0%</c:formatCode>
                <c:ptCount val="3"/>
                <c:pt idx="0">
                  <c:v>0.29909090909090907</c:v>
                </c:pt>
                <c:pt idx="1">
                  <c:v>0.19298507462686562</c:v>
                </c:pt>
                <c:pt idx="2">
                  <c:v>0.21845070422535209</c:v>
                </c:pt>
              </c:numCache>
            </c:numRef>
          </c:val>
          <c:extLst>
            <c:ext xmlns:c16="http://schemas.microsoft.com/office/drawing/2014/chart" uri="{C3380CC4-5D6E-409C-BE32-E72D297353CC}">
              <c16:uniqueId val="{00000001-100E-4EF5-AFFB-FE6E5DBB95E1}"/>
            </c:ext>
          </c:extLst>
        </c:ser>
        <c:ser>
          <c:idx val="2"/>
          <c:order val="2"/>
          <c:tx>
            <c:strRef>
              <c:f>'Comm DHW Scenario'!$L$4</c:f>
              <c:strCache>
                <c:ptCount val="1"/>
                <c:pt idx="0">
                  <c:v>Simple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 DHW Scenario'!$I$5:$I$7</c:f>
              <c:strCache>
                <c:ptCount val="3"/>
                <c:pt idx="0">
                  <c:v>Cold</c:v>
                </c:pt>
                <c:pt idx="1">
                  <c:v>Hot-Dry</c:v>
                </c:pt>
                <c:pt idx="2">
                  <c:v>Marine</c:v>
                </c:pt>
              </c:strCache>
            </c:strRef>
          </c:cat>
          <c:val>
            <c:numRef>
              <c:f>'Comm DHW Scenario'!$L$5:$L$7</c:f>
              <c:numCache>
                <c:formatCode>0%</c:formatCode>
                <c:ptCount val="3"/>
                <c:pt idx="0">
                  <c:v>0.36363636363636365</c:v>
                </c:pt>
                <c:pt idx="1">
                  <c:v>0.65671641791044777</c:v>
                </c:pt>
                <c:pt idx="2">
                  <c:v>0.53521126760563387</c:v>
                </c:pt>
              </c:numCache>
            </c:numRef>
          </c:val>
          <c:extLst>
            <c:ext xmlns:c16="http://schemas.microsoft.com/office/drawing/2014/chart" uri="{C3380CC4-5D6E-409C-BE32-E72D297353CC}">
              <c16:uniqueId val="{00000002-100E-4EF5-AFFB-FE6E5DBB95E1}"/>
            </c:ext>
          </c:extLst>
        </c:ser>
        <c:dLbls>
          <c:dLblPos val="ctr"/>
          <c:showLegendKey val="0"/>
          <c:showVal val="1"/>
          <c:showCatName val="0"/>
          <c:showSerName val="0"/>
          <c:showPercent val="0"/>
          <c:showBubbleSize val="0"/>
        </c:dLbls>
        <c:gapWidth val="79"/>
        <c:overlap val="100"/>
        <c:axId val="1700383487"/>
        <c:axId val="1742813407"/>
      </c:barChart>
      <c:catAx>
        <c:axId val="17003834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742813407"/>
        <c:crosses val="autoZero"/>
        <c:auto val="1"/>
        <c:lblAlgn val="ctr"/>
        <c:lblOffset val="100"/>
        <c:noMultiLvlLbl val="0"/>
      </c:catAx>
      <c:valAx>
        <c:axId val="1742813407"/>
        <c:scaling>
          <c:orientation val="minMax"/>
          <c:max val="1"/>
        </c:scaling>
        <c:delete val="1"/>
        <c:axPos val="l"/>
        <c:numFmt formatCode="0%" sourceLinked="1"/>
        <c:majorTickMark val="none"/>
        <c:minorTickMark val="none"/>
        <c:tickLblPos val="nextTo"/>
        <c:crossAx val="17003834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Gas Cooking to Electric</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'Comm Cooking Scenario'!$J$4</c:f>
              <c:strCache>
                <c:ptCount val="1"/>
                <c:pt idx="0">
                  <c:v>Optimization</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9DBB-458A-8B60-3C5F6611BE0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 Cooking Scenario'!$I$5:$I$7</c:f>
              <c:strCache>
                <c:ptCount val="3"/>
                <c:pt idx="0">
                  <c:v>Cold</c:v>
                </c:pt>
                <c:pt idx="1">
                  <c:v>Hot-Dry</c:v>
                </c:pt>
                <c:pt idx="2">
                  <c:v>Marine</c:v>
                </c:pt>
              </c:strCache>
            </c:strRef>
          </c:cat>
          <c:val>
            <c:numRef>
              <c:f>'Comm Cooking Scenario'!$J$5:$J$7</c:f>
              <c:numCache>
                <c:formatCode>0%</c:formatCode>
                <c:ptCount val="3"/>
                <c:pt idx="0">
                  <c:v>0</c:v>
                </c:pt>
                <c:pt idx="1">
                  <c:v>0.16562500000000002</c:v>
                </c:pt>
                <c:pt idx="2">
                  <c:v>0.17666666666666667</c:v>
                </c:pt>
              </c:numCache>
            </c:numRef>
          </c:val>
          <c:extLst>
            <c:ext xmlns:c16="http://schemas.microsoft.com/office/drawing/2014/chart" uri="{C3380CC4-5D6E-409C-BE32-E72D297353CC}">
              <c16:uniqueId val="{00000000-9DBB-458A-8B60-3C5F6611BE09}"/>
            </c:ext>
          </c:extLst>
        </c:ser>
        <c:ser>
          <c:idx val="1"/>
          <c:order val="1"/>
          <c:tx>
            <c:strRef>
              <c:f>'Comm Cooking Scenario'!$K$4</c:f>
              <c:strCache>
                <c:ptCount val="1"/>
                <c:pt idx="0">
                  <c:v>Upgrade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 Cooking Scenario'!$I$5:$I$7</c:f>
              <c:strCache>
                <c:ptCount val="3"/>
                <c:pt idx="0">
                  <c:v>Cold</c:v>
                </c:pt>
                <c:pt idx="1">
                  <c:v>Hot-Dry</c:v>
                </c:pt>
                <c:pt idx="2">
                  <c:v>Marine</c:v>
                </c:pt>
              </c:strCache>
            </c:strRef>
          </c:cat>
          <c:val>
            <c:numRef>
              <c:f>'Comm Cooking Scenario'!$K$5:$K$7</c:f>
              <c:numCache>
                <c:formatCode>0%</c:formatCode>
                <c:ptCount val="3"/>
                <c:pt idx="0">
                  <c:v>1</c:v>
                </c:pt>
                <c:pt idx="1">
                  <c:v>0.36562499999999998</c:v>
                </c:pt>
                <c:pt idx="2">
                  <c:v>0.3384848484848485</c:v>
                </c:pt>
              </c:numCache>
            </c:numRef>
          </c:val>
          <c:extLst>
            <c:ext xmlns:c16="http://schemas.microsoft.com/office/drawing/2014/chart" uri="{C3380CC4-5D6E-409C-BE32-E72D297353CC}">
              <c16:uniqueId val="{00000001-9DBB-458A-8B60-3C5F6611BE09}"/>
            </c:ext>
          </c:extLst>
        </c:ser>
        <c:ser>
          <c:idx val="2"/>
          <c:order val="2"/>
          <c:tx>
            <c:strRef>
              <c:f>'Comm Cooking Scenario'!$L$4</c:f>
              <c:strCache>
                <c:ptCount val="1"/>
                <c:pt idx="0">
                  <c:v>Simple</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9DBB-458A-8B60-3C5F6611BE0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 Cooking Scenario'!$I$5:$I$7</c:f>
              <c:strCache>
                <c:ptCount val="3"/>
                <c:pt idx="0">
                  <c:v>Cold</c:v>
                </c:pt>
                <c:pt idx="1">
                  <c:v>Hot-Dry</c:v>
                </c:pt>
                <c:pt idx="2">
                  <c:v>Marine</c:v>
                </c:pt>
              </c:strCache>
            </c:strRef>
          </c:cat>
          <c:val>
            <c:numRef>
              <c:f>'Comm Cooking Scenario'!$L$5:$L$7</c:f>
              <c:numCache>
                <c:formatCode>0%</c:formatCode>
                <c:ptCount val="3"/>
                <c:pt idx="0">
                  <c:v>0</c:v>
                </c:pt>
                <c:pt idx="1">
                  <c:v>0.46875</c:v>
                </c:pt>
                <c:pt idx="2">
                  <c:v>0.48484848484848486</c:v>
                </c:pt>
              </c:numCache>
            </c:numRef>
          </c:val>
          <c:extLst>
            <c:ext xmlns:c16="http://schemas.microsoft.com/office/drawing/2014/chart" uri="{C3380CC4-5D6E-409C-BE32-E72D297353CC}">
              <c16:uniqueId val="{00000002-9DBB-458A-8B60-3C5F6611BE09}"/>
            </c:ext>
          </c:extLst>
        </c:ser>
        <c:dLbls>
          <c:dLblPos val="ctr"/>
          <c:showLegendKey val="0"/>
          <c:showVal val="1"/>
          <c:showCatName val="0"/>
          <c:showSerName val="0"/>
          <c:showPercent val="0"/>
          <c:showBubbleSize val="0"/>
        </c:dLbls>
        <c:gapWidth val="79"/>
        <c:overlap val="100"/>
        <c:axId val="1700383487"/>
        <c:axId val="1742813407"/>
      </c:barChart>
      <c:catAx>
        <c:axId val="17003834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742813407"/>
        <c:crosses val="autoZero"/>
        <c:auto val="1"/>
        <c:lblAlgn val="ctr"/>
        <c:lblOffset val="100"/>
        <c:noMultiLvlLbl val="0"/>
      </c:catAx>
      <c:valAx>
        <c:axId val="1742813407"/>
        <c:scaling>
          <c:orientation val="minMax"/>
          <c:max val="1"/>
        </c:scaling>
        <c:delete val="1"/>
        <c:axPos val="l"/>
        <c:numFmt formatCode="0%" sourceLinked="1"/>
        <c:majorTickMark val="none"/>
        <c:minorTickMark val="none"/>
        <c:tickLblPos val="nextTo"/>
        <c:crossAx val="17003834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50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238" y="258233"/>
            <a:ext cx="1274762" cy="401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Date Placeholder 5"/>
          <p:cNvSpPr>
            <a:spLocks noGrp="1"/>
          </p:cNvSpPr>
          <p:nvPr>
            <p:ph type="dt" sz="quarter" idx="1"/>
          </p:nvPr>
        </p:nvSpPr>
        <p:spPr>
          <a:xfrm>
            <a:off x="3884613" y="0"/>
            <a:ext cx="2971800" cy="464820"/>
          </a:xfrm>
          <a:prstGeom prst="rect">
            <a:avLst/>
          </a:prstGeom>
        </p:spPr>
        <p:txBody>
          <a:bodyPr vert="horz" lIns="92302" tIns="46151" rIns="92302" bIns="46151" rtlCol="0"/>
          <a:lstStyle>
            <a:lvl1pPr algn="r">
              <a:defRPr sz="1200"/>
            </a:lvl1pPr>
          </a:lstStyle>
          <a:p>
            <a:fld id="{C26FA9F6-D5B6-48CE-8690-BE933A1F79E2}" type="datetimeFigureOut">
              <a:rPr lang="en-US" smtClean="0"/>
              <a:t>3/5/2024</a:t>
            </a:fld>
            <a:endParaRPr lang="en-US" dirty="0"/>
          </a:p>
        </p:txBody>
      </p:sp>
      <p:sp>
        <p:nvSpPr>
          <p:cNvPr id="7" name="Slide Number Placeholder 6"/>
          <p:cNvSpPr>
            <a:spLocks noGrp="1"/>
          </p:cNvSpPr>
          <p:nvPr>
            <p:ph type="sldNum" sz="quarter" idx="3"/>
          </p:nvPr>
        </p:nvSpPr>
        <p:spPr>
          <a:xfrm>
            <a:off x="3884613" y="8829967"/>
            <a:ext cx="2971800" cy="464820"/>
          </a:xfrm>
          <a:prstGeom prst="rect">
            <a:avLst/>
          </a:prstGeom>
        </p:spPr>
        <p:txBody>
          <a:bodyPr vert="horz" lIns="92302" tIns="46151" rIns="92302" bIns="46151" rtlCol="0" anchor="b"/>
          <a:lstStyle>
            <a:lvl1pPr algn="r">
              <a:defRPr sz="1200"/>
            </a:lvl1pPr>
          </a:lstStyle>
          <a:p>
            <a:fld id="{34D2F7A3-CB4C-4936-9355-775101B95F71}" type="slidenum">
              <a:rPr lang="en-US" smtClean="0"/>
              <a:t>‹#›</a:t>
            </a:fld>
            <a:endParaRPr lang="en-US" dirty="0"/>
          </a:p>
        </p:txBody>
      </p:sp>
    </p:spTree>
    <p:extLst>
      <p:ext uri="{BB962C8B-B14F-4D97-AF65-F5344CB8AC3E}">
        <p14:creationId xmlns:p14="http://schemas.microsoft.com/office/powerpoint/2010/main" val="16027432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85800" y="5113021"/>
            <a:ext cx="5486400" cy="3168201"/>
          </a:xfrm>
          <a:prstGeom prst="rect">
            <a:avLst/>
          </a:prstGeom>
        </p:spPr>
        <p:txBody>
          <a:bodyPr vert="horz" lIns="92302" tIns="46151" rIns="92302" bIns="4615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2253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238" y="208201"/>
            <a:ext cx="1435100" cy="451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idx="1"/>
          </p:nvPr>
        </p:nvSpPr>
        <p:spPr>
          <a:xfrm>
            <a:off x="3884613" y="1"/>
            <a:ext cx="2971800" cy="466434"/>
          </a:xfrm>
          <a:prstGeom prst="rect">
            <a:avLst/>
          </a:prstGeom>
        </p:spPr>
        <p:txBody>
          <a:bodyPr vert="horz" lIns="92302" tIns="46151" rIns="92302" bIns="46151" rtlCol="0"/>
          <a:lstStyle>
            <a:lvl1pPr algn="r">
              <a:defRPr sz="1200"/>
            </a:lvl1pPr>
          </a:lstStyle>
          <a:p>
            <a:fld id="{9C5BE451-F5BD-41C0-8DBF-D169EA2CE32F}" type="datetimeFigureOut">
              <a:rPr lang="en-US" smtClean="0"/>
              <a:t>3/5/2024</a:t>
            </a:fld>
            <a:endParaRPr lang="en-US" dirty="0"/>
          </a:p>
        </p:txBody>
      </p:sp>
      <p:sp>
        <p:nvSpPr>
          <p:cNvPr id="3" name="Slide Number Placeholder 2"/>
          <p:cNvSpPr>
            <a:spLocks noGrp="1"/>
          </p:cNvSpPr>
          <p:nvPr>
            <p:ph type="sldNum" sz="quarter" idx="5"/>
          </p:nvPr>
        </p:nvSpPr>
        <p:spPr>
          <a:xfrm>
            <a:off x="3884613" y="8829967"/>
            <a:ext cx="2971800" cy="466433"/>
          </a:xfrm>
          <a:prstGeom prst="rect">
            <a:avLst/>
          </a:prstGeom>
        </p:spPr>
        <p:txBody>
          <a:bodyPr vert="horz" lIns="92302" tIns="46151" rIns="92302" bIns="46151" rtlCol="0" anchor="b"/>
          <a:lstStyle>
            <a:lvl1pPr algn="r">
              <a:defRPr sz="1200"/>
            </a:lvl1pPr>
          </a:lstStyle>
          <a:p>
            <a:fld id="{57ABB0F0-8E75-4597-9CEE-1704EA8E33E5}" type="slidenum">
              <a:rPr lang="en-US" smtClean="0"/>
              <a:t>‹#›</a:t>
            </a:fld>
            <a:endParaRPr lang="en-US" dirty="0"/>
          </a:p>
        </p:txBody>
      </p:sp>
      <p:sp>
        <p:nvSpPr>
          <p:cNvPr id="6" name="Slide Image Placeholder 5"/>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2302" tIns="46151" rIns="92302" bIns="46151" rtlCol="0" anchor="ctr"/>
          <a:lstStyle/>
          <a:p>
            <a:endParaRPr lang="en-US" dirty="0"/>
          </a:p>
        </p:txBody>
      </p:sp>
    </p:spTree>
    <p:extLst>
      <p:ext uri="{BB962C8B-B14F-4D97-AF65-F5344CB8AC3E}">
        <p14:creationId xmlns:p14="http://schemas.microsoft.com/office/powerpoint/2010/main" val="377430733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14</a:t>
            </a:fld>
            <a:endParaRPr lang="en-US" dirty="0"/>
          </a:p>
        </p:txBody>
      </p:sp>
    </p:spTree>
    <p:extLst>
      <p:ext uri="{BB962C8B-B14F-4D97-AF65-F5344CB8AC3E}">
        <p14:creationId xmlns:p14="http://schemas.microsoft.com/office/powerpoint/2010/main" val="294530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28</a:t>
            </a:fld>
            <a:endParaRPr lang="en-US" dirty="0"/>
          </a:p>
        </p:txBody>
      </p:sp>
    </p:spTree>
    <p:extLst>
      <p:ext uri="{BB962C8B-B14F-4D97-AF65-F5344CB8AC3E}">
        <p14:creationId xmlns:p14="http://schemas.microsoft.com/office/powerpoint/2010/main" val="540078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29</a:t>
            </a:fld>
            <a:endParaRPr lang="en-US" dirty="0"/>
          </a:p>
        </p:txBody>
      </p:sp>
    </p:spTree>
    <p:extLst>
      <p:ext uri="{BB962C8B-B14F-4D97-AF65-F5344CB8AC3E}">
        <p14:creationId xmlns:p14="http://schemas.microsoft.com/office/powerpoint/2010/main" val="309886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30</a:t>
            </a:fld>
            <a:endParaRPr lang="en-US" dirty="0"/>
          </a:p>
        </p:txBody>
      </p:sp>
    </p:spTree>
    <p:extLst>
      <p:ext uri="{BB962C8B-B14F-4D97-AF65-F5344CB8AC3E}">
        <p14:creationId xmlns:p14="http://schemas.microsoft.com/office/powerpoint/2010/main" val="245939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33</a:t>
            </a:fld>
            <a:endParaRPr lang="en-US" dirty="0"/>
          </a:p>
        </p:txBody>
      </p:sp>
    </p:spTree>
    <p:extLst>
      <p:ext uri="{BB962C8B-B14F-4D97-AF65-F5344CB8AC3E}">
        <p14:creationId xmlns:p14="http://schemas.microsoft.com/office/powerpoint/2010/main" val="413119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34</a:t>
            </a:fld>
            <a:endParaRPr lang="en-US" dirty="0"/>
          </a:p>
        </p:txBody>
      </p:sp>
    </p:spTree>
    <p:extLst>
      <p:ext uri="{BB962C8B-B14F-4D97-AF65-F5344CB8AC3E}">
        <p14:creationId xmlns:p14="http://schemas.microsoft.com/office/powerpoint/2010/main" val="285161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17</a:t>
            </a:fld>
            <a:endParaRPr lang="en-US" dirty="0"/>
          </a:p>
        </p:txBody>
      </p:sp>
    </p:spTree>
    <p:extLst>
      <p:ext uri="{BB962C8B-B14F-4D97-AF65-F5344CB8AC3E}">
        <p14:creationId xmlns:p14="http://schemas.microsoft.com/office/powerpoint/2010/main" val="89417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18</a:t>
            </a:fld>
            <a:endParaRPr lang="en-US" dirty="0"/>
          </a:p>
        </p:txBody>
      </p:sp>
    </p:spTree>
    <p:extLst>
      <p:ext uri="{BB962C8B-B14F-4D97-AF65-F5344CB8AC3E}">
        <p14:creationId xmlns:p14="http://schemas.microsoft.com/office/powerpoint/2010/main" val="312087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3C7A0-930E-B091-42B3-365C9E525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E352E-63D3-2856-CFFE-7A4456207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76FD3-D54E-CA76-1D97-FAFCBCE54E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CD63D8-719A-B46B-30C9-BA006CC6903C}"/>
              </a:ext>
            </a:extLst>
          </p:cNvPr>
          <p:cNvSpPr>
            <a:spLocks noGrp="1"/>
          </p:cNvSpPr>
          <p:nvPr>
            <p:ph type="sldNum" sz="quarter" idx="5"/>
          </p:nvPr>
        </p:nvSpPr>
        <p:spPr/>
        <p:txBody>
          <a:bodyPr/>
          <a:lstStyle/>
          <a:p>
            <a:fld id="{57ABB0F0-8E75-4597-9CEE-1704EA8E33E5}" type="slidenum">
              <a:rPr lang="en-US" smtClean="0"/>
              <a:t>19</a:t>
            </a:fld>
            <a:endParaRPr lang="en-US" dirty="0"/>
          </a:p>
        </p:txBody>
      </p:sp>
    </p:spTree>
    <p:extLst>
      <p:ext uri="{BB962C8B-B14F-4D97-AF65-F5344CB8AC3E}">
        <p14:creationId xmlns:p14="http://schemas.microsoft.com/office/powerpoint/2010/main" val="150240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21</a:t>
            </a:fld>
            <a:endParaRPr lang="en-US" dirty="0"/>
          </a:p>
        </p:txBody>
      </p:sp>
    </p:spTree>
    <p:extLst>
      <p:ext uri="{BB962C8B-B14F-4D97-AF65-F5344CB8AC3E}">
        <p14:creationId xmlns:p14="http://schemas.microsoft.com/office/powerpoint/2010/main" val="2028350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22</a:t>
            </a:fld>
            <a:endParaRPr lang="en-US" dirty="0"/>
          </a:p>
        </p:txBody>
      </p:sp>
    </p:spTree>
    <p:extLst>
      <p:ext uri="{BB962C8B-B14F-4D97-AF65-F5344CB8AC3E}">
        <p14:creationId xmlns:p14="http://schemas.microsoft.com/office/powerpoint/2010/main" val="314014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25</a:t>
            </a:fld>
            <a:endParaRPr lang="en-US" dirty="0"/>
          </a:p>
        </p:txBody>
      </p:sp>
    </p:spTree>
    <p:extLst>
      <p:ext uri="{BB962C8B-B14F-4D97-AF65-F5344CB8AC3E}">
        <p14:creationId xmlns:p14="http://schemas.microsoft.com/office/powerpoint/2010/main" val="3167622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26</a:t>
            </a:fld>
            <a:endParaRPr lang="en-US" dirty="0"/>
          </a:p>
        </p:txBody>
      </p:sp>
    </p:spTree>
    <p:extLst>
      <p:ext uri="{BB962C8B-B14F-4D97-AF65-F5344CB8AC3E}">
        <p14:creationId xmlns:p14="http://schemas.microsoft.com/office/powerpoint/2010/main" val="1062053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BB0F0-8E75-4597-9CEE-1704EA8E33E5}" type="slidenum">
              <a:rPr lang="en-US" smtClean="0"/>
              <a:t>27</a:t>
            </a:fld>
            <a:endParaRPr lang="en-US" dirty="0"/>
          </a:p>
        </p:txBody>
      </p:sp>
    </p:spTree>
    <p:extLst>
      <p:ext uri="{BB962C8B-B14F-4D97-AF65-F5344CB8AC3E}">
        <p14:creationId xmlns:p14="http://schemas.microsoft.com/office/powerpoint/2010/main" val="2633324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Cov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D99591E-00E1-3CF4-F20E-B4A304AB927A}"/>
              </a:ext>
            </a:extLst>
          </p:cNvPr>
          <p:cNvSpPr>
            <a:spLocks noGrp="1"/>
          </p:cNvSpPr>
          <p:nvPr>
            <p:ph type="pic" sz="quarter" idx="12" hasCustomPrompt="1"/>
          </p:nvPr>
        </p:nvSpPr>
        <p:spPr bwMode="auto">
          <a:xfrm>
            <a:off x="5336877" y="1748286"/>
            <a:ext cx="6857278" cy="5132717"/>
          </a:xfrm>
          <a:custGeom>
            <a:avLst/>
            <a:gdLst>
              <a:gd name="connsiteX0" fmla="*/ 0 w 6889628"/>
              <a:gd name="connsiteY0" fmla="*/ 5098211 h 5098211"/>
              <a:gd name="connsiteX1" fmla="*/ 1274553 w 6889628"/>
              <a:gd name="connsiteY1" fmla="*/ 0 h 5098211"/>
              <a:gd name="connsiteX2" fmla="*/ 5615075 w 6889628"/>
              <a:gd name="connsiteY2" fmla="*/ 0 h 5098211"/>
              <a:gd name="connsiteX3" fmla="*/ 6889628 w 6889628"/>
              <a:gd name="connsiteY3" fmla="*/ 5098211 h 5098211"/>
              <a:gd name="connsiteX4" fmla="*/ 0 w 6889628"/>
              <a:gd name="connsiteY4" fmla="*/ 5098211 h 5098211"/>
              <a:gd name="connsiteX0" fmla="*/ 0 w 6891784"/>
              <a:gd name="connsiteY0" fmla="*/ 5109713 h 5109713"/>
              <a:gd name="connsiteX1" fmla="*/ 1274553 w 6891784"/>
              <a:gd name="connsiteY1" fmla="*/ 11502 h 5109713"/>
              <a:gd name="connsiteX2" fmla="*/ 6891784 w 6891784"/>
              <a:gd name="connsiteY2" fmla="*/ 0 h 5109713"/>
              <a:gd name="connsiteX3" fmla="*/ 6889628 w 6891784"/>
              <a:gd name="connsiteY3" fmla="*/ 5109713 h 5109713"/>
              <a:gd name="connsiteX4" fmla="*/ 0 w 6891784"/>
              <a:gd name="connsiteY4" fmla="*/ 5109713 h 5109713"/>
              <a:gd name="connsiteX0" fmla="*/ 0 w 6891784"/>
              <a:gd name="connsiteY0" fmla="*/ 5109713 h 5109713"/>
              <a:gd name="connsiteX1" fmla="*/ 2890568 w 6891784"/>
              <a:gd name="connsiteY1" fmla="*/ 0 h 5109713"/>
              <a:gd name="connsiteX2" fmla="*/ 6891784 w 6891784"/>
              <a:gd name="connsiteY2" fmla="*/ 0 h 5109713"/>
              <a:gd name="connsiteX3" fmla="*/ 6889628 w 6891784"/>
              <a:gd name="connsiteY3" fmla="*/ 5109713 h 5109713"/>
              <a:gd name="connsiteX4" fmla="*/ 0 w 6891784"/>
              <a:gd name="connsiteY4" fmla="*/ 5109713 h 5109713"/>
              <a:gd name="connsiteX0" fmla="*/ 0 w 6857278"/>
              <a:gd name="connsiteY0" fmla="*/ 5092461 h 5109713"/>
              <a:gd name="connsiteX1" fmla="*/ 2856062 w 6857278"/>
              <a:gd name="connsiteY1" fmla="*/ 0 h 5109713"/>
              <a:gd name="connsiteX2" fmla="*/ 6857278 w 6857278"/>
              <a:gd name="connsiteY2" fmla="*/ 0 h 5109713"/>
              <a:gd name="connsiteX3" fmla="*/ 6855122 w 6857278"/>
              <a:gd name="connsiteY3" fmla="*/ 5109713 h 5109713"/>
              <a:gd name="connsiteX4" fmla="*/ 0 w 6857278"/>
              <a:gd name="connsiteY4" fmla="*/ 5092461 h 5109713"/>
              <a:gd name="connsiteX0" fmla="*/ 0 w 6857278"/>
              <a:gd name="connsiteY0" fmla="*/ 5132717 h 5132717"/>
              <a:gd name="connsiteX1" fmla="*/ 2856062 w 6857278"/>
              <a:gd name="connsiteY1" fmla="*/ 0 h 5132717"/>
              <a:gd name="connsiteX2" fmla="*/ 6857278 w 6857278"/>
              <a:gd name="connsiteY2" fmla="*/ 0 h 5132717"/>
              <a:gd name="connsiteX3" fmla="*/ 6855122 w 6857278"/>
              <a:gd name="connsiteY3" fmla="*/ 5109713 h 5132717"/>
              <a:gd name="connsiteX4" fmla="*/ 0 w 6857278"/>
              <a:gd name="connsiteY4" fmla="*/ 5132717 h 513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278" h="5132717">
                <a:moveTo>
                  <a:pt x="0" y="5132717"/>
                </a:moveTo>
                <a:lnTo>
                  <a:pt x="2856062" y="0"/>
                </a:lnTo>
                <a:lnTo>
                  <a:pt x="6857278" y="0"/>
                </a:lnTo>
                <a:cubicBezTo>
                  <a:pt x="6856559" y="1703238"/>
                  <a:pt x="6855841" y="3406475"/>
                  <a:pt x="6855122" y="5109713"/>
                </a:cubicBezTo>
                <a:lnTo>
                  <a:pt x="0" y="5132717"/>
                </a:ln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a:buNone/>
              <a:defRPr/>
            </a:lvl1pPr>
          </a:lstStyle>
          <a:p>
            <a:r>
              <a:rPr lang="en-US" dirty="0"/>
              <a:t> </a:t>
            </a:r>
          </a:p>
        </p:txBody>
      </p:sp>
      <p:pic>
        <p:nvPicPr>
          <p:cNvPr id="4" name="Picture 3" descr="Shape&#10;&#10;Description automatically generated with medium confidence">
            <a:extLst>
              <a:ext uri="{FF2B5EF4-FFF2-40B4-BE49-F238E27FC236}">
                <a16:creationId xmlns:a16="http://schemas.microsoft.com/office/drawing/2014/main" id="{EDB0FFE8-6B48-A10A-42F8-4EC4498452ED}"/>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9" name="Subtitle 2">
            <a:extLst>
              <a:ext uri="{FF2B5EF4-FFF2-40B4-BE49-F238E27FC236}">
                <a16:creationId xmlns:a16="http://schemas.microsoft.com/office/drawing/2014/main" id="{C03787F4-683B-48C4-8284-6DFF60ABA6CA}"/>
              </a:ext>
            </a:extLst>
          </p:cNvPr>
          <p:cNvSpPr>
            <a:spLocks noGrp="1"/>
          </p:cNvSpPr>
          <p:nvPr>
            <p:ph type="subTitle" idx="1" hasCustomPrompt="1"/>
          </p:nvPr>
        </p:nvSpPr>
        <p:spPr>
          <a:xfrm>
            <a:off x="414338" y="4070292"/>
            <a:ext cx="3887492" cy="1322881"/>
          </a:xfrm>
          <a:noFill/>
        </p:spPr>
        <p:txBody>
          <a:bodyPr>
            <a:normAutofit/>
          </a:bodyPr>
          <a:lstStyle>
            <a:lvl1pPr marL="0" indent="0" algn="l">
              <a:buNone/>
              <a:defRPr sz="2800" baseline="0">
                <a:solidFill>
                  <a:schemeClr val="accent1">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the Master subtitle style</a:t>
            </a:r>
          </a:p>
        </p:txBody>
      </p:sp>
      <p:sp>
        <p:nvSpPr>
          <p:cNvPr id="10" name="Text Placeholder 2">
            <a:extLst>
              <a:ext uri="{FF2B5EF4-FFF2-40B4-BE49-F238E27FC236}">
                <a16:creationId xmlns:a16="http://schemas.microsoft.com/office/drawing/2014/main" id="{BD2F822C-F519-43D7-9E03-9E89C2466B11}"/>
              </a:ext>
            </a:extLst>
          </p:cNvPr>
          <p:cNvSpPr>
            <a:spLocks noGrp="1"/>
          </p:cNvSpPr>
          <p:nvPr>
            <p:ph type="body" sz="quarter" idx="10" hasCustomPrompt="1"/>
          </p:nvPr>
        </p:nvSpPr>
        <p:spPr>
          <a:xfrm>
            <a:off x="414620" y="6349193"/>
            <a:ext cx="3594100" cy="434365"/>
          </a:xfrm>
        </p:spPr>
        <p:txBody>
          <a:bodyPr>
            <a:normAutofit/>
          </a:bodyPr>
          <a:lstStyle>
            <a:lvl1pPr marL="0" indent="0" algn="l">
              <a:buNone/>
              <a:defRPr sz="2400"/>
            </a:lvl1pPr>
          </a:lstStyle>
          <a:p>
            <a:pPr lvl="0"/>
            <a:r>
              <a:rPr lang="en-US" dirty="0"/>
              <a:t>Date</a:t>
            </a:r>
          </a:p>
        </p:txBody>
      </p:sp>
      <p:sp>
        <p:nvSpPr>
          <p:cNvPr id="3" name="Text Placeholder 2">
            <a:extLst>
              <a:ext uri="{FF2B5EF4-FFF2-40B4-BE49-F238E27FC236}">
                <a16:creationId xmlns:a16="http://schemas.microsoft.com/office/drawing/2014/main" id="{F041A74C-0311-A6F3-BD61-7768AD0A60FE}"/>
              </a:ext>
            </a:extLst>
          </p:cNvPr>
          <p:cNvSpPr>
            <a:spLocks noGrp="1"/>
          </p:cNvSpPr>
          <p:nvPr>
            <p:ph type="body" sz="quarter" idx="11"/>
          </p:nvPr>
        </p:nvSpPr>
        <p:spPr>
          <a:xfrm>
            <a:off x="414620" y="2290950"/>
            <a:ext cx="4584040" cy="1186986"/>
          </a:xfrm>
        </p:spPr>
        <p:txBody>
          <a:bodyPr>
            <a:noAutofit/>
          </a:bodyPr>
          <a:lstStyle>
            <a:lvl1pPr marL="0" indent="0">
              <a:buFontTx/>
              <a:buNone/>
              <a:defRPr sz="4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24907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ight-Blue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1D8746-CF82-422D-BEBF-01503D8F8F00}"/>
              </a:ext>
            </a:extLst>
          </p:cNvPr>
          <p:cNvPicPr>
            <a:picLocks noChangeAspect="1"/>
          </p:cNvPicPr>
          <p:nvPr userDrawn="1"/>
        </p:nvPicPr>
        <p:blipFill>
          <a:blip r:embed="rId2"/>
          <a:srcRect/>
          <a:stretch/>
        </p:blipFill>
        <p:spPr>
          <a:xfrm>
            <a:off x="3049" y="1"/>
            <a:ext cx="12188950" cy="6857999"/>
          </a:xfrm>
          <a:prstGeom prst="rect">
            <a:avLst/>
          </a:prstGeom>
        </p:spPr>
      </p:pic>
      <p:sp>
        <p:nvSpPr>
          <p:cNvPr id="6" name="Title 1"/>
          <p:cNvSpPr>
            <a:spLocks noGrp="1"/>
          </p:cNvSpPr>
          <p:nvPr>
            <p:ph type="ctrTitle"/>
          </p:nvPr>
        </p:nvSpPr>
        <p:spPr>
          <a:xfrm>
            <a:off x="926943" y="2160119"/>
            <a:ext cx="10363200" cy="1470025"/>
          </a:xfrm>
          <a:noFill/>
          <a:ln>
            <a:noFill/>
          </a:ln>
        </p:spPr>
        <p:txBody>
          <a:bodyPr>
            <a:normAutofit/>
          </a:bodyPr>
          <a:lstStyle>
            <a:lvl1pPr algn="ctr">
              <a:defRPr sz="4400" b="0" cap="all" spc="0" baseline="0">
                <a:ln w="12700">
                  <a:noFill/>
                  <a:prstDash val="solid"/>
                </a:ln>
                <a:solidFill>
                  <a:schemeClr val="bg1"/>
                </a:solidFill>
                <a:effectLst/>
              </a:defRPr>
            </a:lvl1pPr>
          </a:lstStyle>
          <a:p>
            <a:r>
              <a:rPr lang="en-US"/>
              <a:t>Click to edit Master title style</a:t>
            </a:r>
            <a:endParaRPr lang="en-US" dirty="0"/>
          </a:p>
        </p:txBody>
      </p:sp>
      <p:sp>
        <p:nvSpPr>
          <p:cNvPr id="7" name="Subtitle 2"/>
          <p:cNvSpPr>
            <a:spLocks noGrp="1"/>
          </p:cNvSpPr>
          <p:nvPr>
            <p:ph type="subTitle" idx="1"/>
          </p:nvPr>
        </p:nvSpPr>
        <p:spPr>
          <a:xfrm>
            <a:off x="1828800" y="4062590"/>
            <a:ext cx="8534400" cy="1752600"/>
          </a:xfrm>
          <a:noFill/>
        </p:spPr>
        <p:txBody>
          <a:bodyPr>
            <a:normAutofit/>
          </a:bodyPr>
          <a:lstStyle>
            <a:lvl1pPr marL="0" indent="0" algn="ctr">
              <a:buNone/>
              <a:defRPr sz="32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49996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tyle Guide for Pie Char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AB24D-9901-0E16-644F-7B9F1218E22E}"/>
              </a:ext>
            </a:extLst>
          </p:cNvPr>
          <p:cNvPicPr>
            <a:picLocks noChangeAspect="1"/>
          </p:cNvPicPr>
          <p:nvPr userDrawn="1"/>
        </p:nvPicPr>
        <p:blipFill>
          <a:blip r:embed="rId2"/>
          <a:stretch>
            <a:fillRect/>
          </a:stretch>
        </p:blipFill>
        <p:spPr>
          <a:xfrm>
            <a:off x="0" y="0"/>
            <a:ext cx="12192000" cy="569976"/>
          </a:xfrm>
          <a:prstGeom prst="rect">
            <a:avLst/>
          </a:prstGeom>
        </p:spPr>
      </p:pic>
      <p:pic>
        <p:nvPicPr>
          <p:cNvPr id="4" name="Graphic 3">
            <a:extLst>
              <a:ext uri="{FF2B5EF4-FFF2-40B4-BE49-F238E27FC236}">
                <a16:creationId xmlns:a16="http://schemas.microsoft.com/office/drawing/2014/main" id="{7DA755F3-3A9D-E14E-891A-A7033D6E2E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5105" y="6564543"/>
            <a:ext cx="1304904" cy="160497"/>
          </a:xfrm>
          <a:prstGeom prst="rect">
            <a:avLst/>
          </a:prstGeom>
        </p:spPr>
      </p:pic>
      <p:sp>
        <p:nvSpPr>
          <p:cNvPr id="6" name="Slide Number Placeholder 5">
            <a:extLst>
              <a:ext uri="{FF2B5EF4-FFF2-40B4-BE49-F238E27FC236}">
                <a16:creationId xmlns:a16="http://schemas.microsoft.com/office/drawing/2014/main" id="{C5895FAF-48BB-D001-F70A-3F78CFEEBC75}"/>
              </a:ext>
            </a:extLst>
          </p:cNvPr>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dirty="0"/>
          </a:p>
        </p:txBody>
      </p:sp>
      <p:cxnSp>
        <p:nvCxnSpPr>
          <p:cNvPr id="15" name="Straight Connector 14">
            <a:extLst>
              <a:ext uri="{FF2B5EF4-FFF2-40B4-BE49-F238E27FC236}">
                <a16:creationId xmlns:a16="http://schemas.microsoft.com/office/drawing/2014/main" id="{E51511A9-723D-3905-840F-7EF07B7944DA}"/>
              </a:ext>
            </a:extLst>
          </p:cNvPr>
          <p:cNvCxnSpPr>
            <a:cxnSpLocks/>
          </p:cNvCxnSpPr>
          <p:nvPr userDrawn="1"/>
        </p:nvCxnSpPr>
        <p:spPr>
          <a:xfrm>
            <a:off x="304800" y="1049338"/>
            <a:ext cx="11593513" cy="0"/>
          </a:xfrm>
          <a:prstGeom prst="line">
            <a:avLst/>
          </a:prstGeom>
          <a:ln w="1270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609600" y="285278"/>
            <a:ext cx="10972800" cy="577851"/>
          </a:xfrm>
          <a:noFill/>
          <a:ln>
            <a:noFill/>
          </a:ln>
        </p:spPr>
        <p:txBody>
          <a:bodyPr vert="horz" wrap="square" lIns="0" tIns="0" rIns="91440" bIns="0"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14" name="Text Placeholder 3"/>
          <p:cNvSpPr>
            <a:spLocks noGrp="1"/>
          </p:cNvSpPr>
          <p:nvPr>
            <p:ph type="body" sz="half" idx="15"/>
          </p:nvPr>
        </p:nvSpPr>
        <p:spPr>
          <a:xfrm>
            <a:off x="609600" y="1402612"/>
            <a:ext cx="3970792" cy="4424173"/>
          </a:xfrm>
          <a:noFill/>
        </p:spPr>
        <p:txBody>
          <a:bodyPr>
            <a:normAutofit/>
          </a:bodyPr>
          <a:lstStyle>
            <a:lvl1pPr marL="0" indent="0">
              <a:lnSpc>
                <a:spcPct val="90000"/>
              </a:lnSpc>
              <a:buNone/>
              <a:defRPr sz="28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6943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5" name="Title 14"/>
          <p:cNvSpPr txBox="1">
            <a:spLocks/>
          </p:cNvSpPr>
          <p:nvPr userDrawn="1"/>
        </p:nvSpPr>
        <p:spPr>
          <a:xfrm>
            <a:off x="4572000" y="304800"/>
            <a:ext cx="7213600" cy="609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2800" dirty="0">
              <a:solidFill>
                <a:srgbClr val="FFC000"/>
              </a:solidFill>
              <a:latin typeface="Tahoma" pitchFamily="34" charset="0"/>
              <a:cs typeface="Tahoma" pitchFamily="34" charset="0"/>
            </a:endParaRPr>
          </a:p>
        </p:txBody>
      </p:sp>
      <p:pic>
        <p:nvPicPr>
          <p:cNvPr id="2" name="Picture 1">
            <a:extLst>
              <a:ext uri="{FF2B5EF4-FFF2-40B4-BE49-F238E27FC236}">
                <a16:creationId xmlns:a16="http://schemas.microsoft.com/office/drawing/2014/main" id="{B55995A8-F6F8-96D4-E0DD-A5FA248A0399}"/>
              </a:ext>
            </a:extLst>
          </p:cNvPr>
          <p:cNvPicPr>
            <a:picLocks noChangeAspect="1"/>
          </p:cNvPicPr>
          <p:nvPr userDrawn="1"/>
        </p:nvPicPr>
        <p:blipFill>
          <a:blip r:embed="rId2"/>
          <a:srcRect/>
          <a:stretch/>
        </p:blipFill>
        <p:spPr>
          <a:xfrm>
            <a:off x="6137" y="-7163"/>
            <a:ext cx="12176950" cy="6858000"/>
          </a:xfrm>
          <a:prstGeom prst="rect">
            <a:avLst/>
          </a:prstGeom>
        </p:spPr>
      </p:pic>
      <p:sp>
        <p:nvSpPr>
          <p:cNvPr id="7" name="Title 14">
            <a:extLst>
              <a:ext uri="{FF2B5EF4-FFF2-40B4-BE49-F238E27FC236}">
                <a16:creationId xmlns:a16="http://schemas.microsoft.com/office/drawing/2014/main" id="{12084CC0-B1AC-2ED0-E213-C52C28D60112}"/>
              </a:ext>
            </a:extLst>
          </p:cNvPr>
          <p:cNvSpPr txBox="1">
            <a:spLocks/>
          </p:cNvSpPr>
          <p:nvPr userDrawn="1"/>
        </p:nvSpPr>
        <p:spPr>
          <a:xfrm>
            <a:off x="4368800" y="152400"/>
            <a:ext cx="7213600" cy="609600"/>
          </a:xfrm>
          <a:prstGeom prst="rect">
            <a:avLst/>
          </a:prstGeom>
        </p:spPr>
        <p:txBody>
          <a:bodyPr/>
          <a:lstStyle/>
          <a:p>
            <a:pPr lvl="0" algn="ctr" eaLnBrk="0" hangingPunct="0">
              <a:defRPr/>
            </a:pPr>
            <a:endParaRPr kumimoji="0" lang="en-US" sz="2800" b="0" i="0" u="none" strike="noStrike" kern="1200" cap="none" spc="0" normalizeH="0" baseline="0" noProof="0">
              <a:ln>
                <a:noFill/>
              </a:ln>
              <a:solidFill>
                <a:srgbClr val="FF0000"/>
              </a:solidFill>
              <a:effectLst/>
              <a:uLnTx/>
              <a:uFillTx/>
              <a:latin typeface="Tahoma" pitchFamily="34" charset="0"/>
              <a:ea typeface="+mj-ea"/>
              <a:cs typeface="Tahoma" pitchFamily="34" charset="0"/>
            </a:endParaRPr>
          </a:p>
        </p:txBody>
      </p:sp>
      <p:sp>
        <p:nvSpPr>
          <p:cNvPr id="8" name="Title 14">
            <a:extLst>
              <a:ext uri="{FF2B5EF4-FFF2-40B4-BE49-F238E27FC236}">
                <a16:creationId xmlns:a16="http://schemas.microsoft.com/office/drawing/2014/main" id="{C4962860-2652-2A45-7A4C-19C857770F94}"/>
              </a:ext>
            </a:extLst>
          </p:cNvPr>
          <p:cNvSpPr txBox="1">
            <a:spLocks/>
          </p:cNvSpPr>
          <p:nvPr userDrawn="1"/>
        </p:nvSpPr>
        <p:spPr>
          <a:xfrm>
            <a:off x="4572000" y="304800"/>
            <a:ext cx="7213600" cy="609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2800">
              <a:solidFill>
                <a:srgbClr val="FFC000"/>
              </a:solidFill>
              <a:latin typeface="Tahoma" pitchFamily="34" charset="0"/>
              <a:cs typeface="Tahoma" pitchFamily="34" charset="0"/>
            </a:endParaRPr>
          </a:p>
        </p:txBody>
      </p:sp>
      <p:sp>
        <p:nvSpPr>
          <p:cNvPr id="9" name="Rectangle 8">
            <a:extLst>
              <a:ext uri="{FF2B5EF4-FFF2-40B4-BE49-F238E27FC236}">
                <a16:creationId xmlns:a16="http://schemas.microsoft.com/office/drawing/2014/main" id="{F935B8DD-4804-17A1-A6FD-F337F092E23B}"/>
              </a:ext>
            </a:extLst>
          </p:cNvPr>
          <p:cNvSpPr/>
          <p:nvPr userDrawn="1"/>
        </p:nvSpPr>
        <p:spPr>
          <a:xfrm>
            <a:off x="7393021" y="6175719"/>
            <a:ext cx="4798979" cy="630942"/>
          </a:xfrm>
          <a:prstGeom prst="rect">
            <a:avLst/>
          </a:prstGeom>
        </p:spPr>
        <p:txBody>
          <a:bodyPr wrap="square">
            <a:spAutoFit/>
          </a:bodyPr>
          <a:lstStyle/>
          <a:p>
            <a:pPr algn="r"/>
            <a:r>
              <a:rPr lang="en-US" sz="1400" dirty="0">
                <a:solidFill>
                  <a:schemeClr val="accent1"/>
                </a:solidFill>
                <a:latin typeface="+mn-lt"/>
              </a:rPr>
              <a:t>©2023 Opinion Dynamics. </a:t>
            </a:r>
            <a:r>
              <a:rPr lang="en-US" sz="1400" dirty="0">
                <a:solidFill>
                  <a:schemeClr val="accent1"/>
                </a:solidFill>
                <a:latin typeface="+mn-lt"/>
                <a:cs typeface="Arial" pitchFamily="34" charset="0"/>
              </a:rPr>
              <a:t>All Rights Reserved</a:t>
            </a:r>
            <a:r>
              <a:rPr lang="en-US" sz="1400" dirty="0">
                <a:solidFill>
                  <a:schemeClr val="accent5"/>
                </a:solidFill>
                <a:latin typeface="+mn-lt"/>
                <a:cs typeface="Arial" pitchFamily="34" charset="0"/>
              </a:rPr>
              <a:t>. </a:t>
            </a:r>
          </a:p>
          <a:p>
            <a:pPr algn="r"/>
            <a:r>
              <a:rPr lang="en-US" sz="1050" dirty="0">
                <a:solidFill>
                  <a:schemeClr val="tx2"/>
                </a:solidFill>
                <a:latin typeface="+mn-lt"/>
                <a:cs typeface="Arial" pitchFamily="34" charset="0"/>
              </a:rPr>
              <a:t>All product or company names that may be mentioned in this publication are tradenames, trademarks, or registered trademarks of their respective owners.</a:t>
            </a:r>
          </a:p>
        </p:txBody>
      </p:sp>
      <p:sp>
        <p:nvSpPr>
          <p:cNvPr id="11" name="Subtitle 2">
            <a:extLst>
              <a:ext uri="{FF2B5EF4-FFF2-40B4-BE49-F238E27FC236}">
                <a16:creationId xmlns:a16="http://schemas.microsoft.com/office/drawing/2014/main" id="{EE1B5A4A-6803-3A81-8978-537293CD07B1}"/>
              </a:ext>
            </a:extLst>
          </p:cNvPr>
          <p:cNvSpPr>
            <a:spLocks noGrp="1"/>
          </p:cNvSpPr>
          <p:nvPr>
            <p:ph type="subTitle" idx="1" hasCustomPrompt="1"/>
          </p:nvPr>
        </p:nvSpPr>
        <p:spPr>
          <a:xfrm>
            <a:off x="408568" y="1807373"/>
            <a:ext cx="4420140" cy="2206909"/>
          </a:xfrm>
          <a:noFill/>
        </p:spPr>
        <p:txBody>
          <a:bodyPr>
            <a:normAutofit/>
          </a:bodyPr>
          <a:lstStyle>
            <a:lvl1pPr marL="0" indent="0" algn="l">
              <a:buNone/>
              <a:defRPr sz="24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contact</a:t>
            </a:r>
          </a:p>
        </p:txBody>
      </p:sp>
    </p:spTree>
    <p:extLst>
      <p:ext uri="{BB962C8B-B14F-4D97-AF65-F5344CB8AC3E}">
        <p14:creationId xmlns:p14="http://schemas.microsoft.com/office/powerpoint/2010/main" val="2904030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 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3434D7-C1DC-E14E-2FBD-FCC74A0BFD47}"/>
              </a:ext>
            </a:extLst>
          </p:cNvPr>
          <p:cNvPicPr>
            <a:picLocks noChangeAspect="1"/>
          </p:cNvPicPr>
          <p:nvPr userDrawn="1"/>
        </p:nvPicPr>
        <p:blipFill>
          <a:blip r:embed="rId2"/>
          <a:stretch>
            <a:fillRect/>
          </a:stretch>
        </p:blipFill>
        <p:spPr>
          <a:xfrm>
            <a:off x="2708" y="0"/>
            <a:ext cx="12186583" cy="6858000"/>
          </a:xfrm>
          <a:prstGeom prst="rect">
            <a:avLst/>
          </a:prstGeom>
        </p:spPr>
      </p:pic>
      <p:sp>
        <p:nvSpPr>
          <p:cNvPr id="9" name="Subtitle 2">
            <a:extLst>
              <a:ext uri="{FF2B5EF4-FFF2-40B4-BE49-F238E27FC236}">
                <a16:creationId xmlns:a16="http://schemas.microsoft.com/office/drawing/2014/main" id="{C03787F4-683B-48C4-8284-6DFF60ABA6CA}"/>
              </a:ext>
            </a:extLst>
          </p:cNvPr>
          <p:cNvSpPr>
            <a:spLocks noGrp="1"/>
          </p:cNvSpPr>
          <p:nvPr>
            <p:ph type="subTitle" idx="1" hasCustomPrompt="1"/>
          </p:nvPr>
        </p:nvSpPr>
        <p:spPr>
          <a:xfrm>
            <a:off x="414621" y="3857474"/>
            <a:ext cx="3887492" cy="1322881"/>
          </a:xfrm>
          <a:noFill/>
        </p:spPr>
        <p:txBody>
          <a:bodyPr>
            <a:normAutofit/>
          </a:bodyPr>
          <a:lstStyle>
            <a:lvl1pPr marL="0" indent="0" algn="l">
              <a:buNone/>
              <a:defRPr sz="2000" baseline="0">
                <a:solidFill>
                  <a:schemeClr val="accent3"/>
                </a:solidFill>
                <a:latin typeface="Rift Soft" panose="000005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the Master subtitle style</a:t>
            </a:r>
          </a:p>
        </p:txBody>
      </p:sp>
      <p:sp>
        <p:nvSpPr>
          <p:cNvPr id="10" name="Text Placeholder 2">
            <a:extLst>
              <a:ext uri="{FF2B5EF4-FFF2-40B4-BE49-F238E27FC236}">
                <a16:creationId xmlns:a16="http://schemas.microsoft.com/office/drawing/2014/main" id="{BD2F822C-F519-43D7-9E03-9E89C2466B11}"/>
              </a:ext>
            </a:extLst>
          </p:cNvPr>
          <p:cNvSpPr>
            <a:spLocks noGrp="1"/>
          </p:cNvSpPr>
          <p:nvPr>
            <p:ph type="body" sz="quarter" idx="10" hasCustomPrompt="1"/>
          </p:nvPr>
        </p:nvSpPr>
        <p:spPr>
          <a:xfrm>
            <a:off x="414620" y="6349193"/>
            <a:ext cx="3594100" cy="434365"/>
          </a:xfrm>
        </p:spPr>
        <p:txBody>
          <a:bodyPr>
            <a:normAutofit/>
          </a:bodyPr>
          <a:lstStyle>
            <a:lvl1pPr marL="0" indent="0" algn="l">
              <a:buNone/>
              <a:defRPr sz="1800">
                <a:latin typeface="Rift Soft" panose="00000500000000000000" pitchFamily="50" charset="0"/>
              </a:defRPr>
            </a:lvl1pPr>
          </a:lstStyle>
          <a:p>
            <a:pPr lvl="0"/>
            <a:r>
              <a:rPr lang="en-US"/>
              <a:t>Date</a:t>
            </a:r>
          </a:p>
        </p:txBody>
      </p:sp>
      <p:sp>
        <p:nvSpPr>
          <p:cNvPr id="3" name="Text Placeholder 2">
            <a:extLst>
              <a:ext uri="{FF2B5EF4-FFF2-40B4-BE49-F238E27FC236}">
                <a16:creationId xmlns:a16="http://schemas.microsoft.com/office/drawing/2014/main" id="{F041A74C-0311-A6F3-BD61-7768AD0A60FE}"/>
              </a:ext>
            </a:extLst>
          </p:cNvPr>
          <p:cNvSpPr>
            <a:spLocks noGrp="1"/>
          </p:cNvSpPr>
          <p:nvPr>
            <p:ph type="body" sz="quarter" idx="11"/>
          </p:nvPr>
        </p:nvSpPr>
        <p:spPr>
          <a:xfrm>
            <a:off x="414621" y="2290950"/>
            <a:ext cx="3807184" cy="1186986"/>
          </a:xfrm>
        </p:spPr>
        <p:txBody>
          <a:bodyPr>
            <a:noAutofit/>
          </a:bodyPr>
          <a:lstStyle>
            <a:lvl1pPr marL="0" indent="0">
              <a:buFontTx/>
              <a:buNone/>
              <a:defRPr sz="3600">
                <a:solidFill>
                  <a:schemeClr val="tx2"/>
                </a:solidFill>
                <a:latin typeface="Rift Soft" panose="00000500000000000000" pitchFamily="50" charset="0"/>
              </a:defRPr>
            </a:lvl1pPr>
          </a:lstStyle>
          <a:p>
            <a:pPr lvl="0"/>
            <a:r>
              <a:rPr lang="en-US"/>
              <a:t>Click to edit Master text styles</a:t>
            </a:r>
          </a:p>
        </p:txBody>
      </p:sp>
    </p:spTree>
    <p:extLst>
      <p:ext uri="{BB962C8B-B14F-4D97-AF65-F5344CB8AC3E}">
        <p14:creationId xmlns:p14="http://schemas.microsoft.com/office/powerpoint/2010/main" val="4471878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Full Border LB-w-Lin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DB6622-2D56-748C-A9AC-E28944BB5D78}"/>
              </a:ext>
            </a:extLst>
          </p:cNvPr>
          <p:cNvPicPr>
            <a:picLocks noChangeAspect="1"/>
          </p:cNvPicPr>
          <p:nvPr userDrawn="1"/>
        </p:nvPicPr>
        <p:blipFill>
          <a:blip r:embed="rId2"/>
          <a:stretch>
            <a:fillRect/>
          </a:stretch>
        </p:blipFill>
        <p:spPr>
          <a:xfrm>
            <a:off x="0" y="0"/>
            <a:ext cx="12192000" cy="569976"/>
          </a:xfrm>
          <a:prstGeom prst="rect">
            <a:avLst/>
          </a:prstGeom>
        </p:spPr>
      </p:pic>
      <p:pic>
        <p:nvPicPr>
          <p:cNvPr id="3" name="Graphic 2">
            <a:extLst>
              <a:ext uri="{FF2B5EF4-FFF2-40B4-BE49-F238E27FC236}">
                <a16:creationId xmlns:a16="http://schemas.microsoft.com/office/drawing/2014/main" id="{293282EC-58AF-D465-AFED-9698F6EE34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5105" y="6564543"/>
            <a:ext cx="1304904" cy="160497"/>
          </a:xfrm>
          <a:prstGeom prst="rect">
            <a:avLst/>
          </a:prstGeom>
        </p:spPr>
      </p:pic>
      <p:sp>
        <p:nvSpPr>
          <p:cNvPr id="8" name="Slide Number Placeholder 5">
            <a:extLst>
              <a:ext uri="{FF2B5EF4-FFF2-40B4-BE49-F238E27FC236}">
                <a16:creationId xmlns:a16="http://schemas.microsoft.com/office/drawing/2014/main" id="{28A74528-DBF5-71DB-96FF-0E0E862357F9}"/>
              </a:ext>
            </a:extLst>
          </p:cNvPr>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dirty="0"/>
          </a:p>
        </p:txBody>
      </p:sp>
      <p:sp>
        <p:nvSpPr>
          <p:cNvPr id="9" name="Text Placeholder 8">
            <a:extLst>
              <a:ext uri="{FF2B5EF4-FFF2-40B4-BE49-F238E27FC236}">
                <a16:creationId xmlns:a16="http://schemas.microsoft.com/office/drawing/2014/main" id="{C021ADB6-E625-978A-B558-82124A0FC15A}"/>
              </a:ext>
            </a:extLst>
          </p:cNvPr>
          <p:cNvSpPr>
            <a:spLocks noGrp="1"/>
          </p:cNvSpPr>
          <p:nvPr>
            <p:ph type="body" sz="quarter" idx="10"/>
          </p:nvPr>
        </p:nvSpPr>
        <p:spPr>
          <a:xfrm>
            <a:off x="304799" y="1368725"/>
            <a:ext cx="11593514" cy="4688641"/>
          </a:xfrm>
        </p:spPr>
        <p:txBody>
          <a:body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CF009269-23D9-9E3D-BFC0-770C5E0375D4}"/>
              </a:ext>
            </a:extLst>
          </p:cNvPr>
          <p:cNvCxnSpPr>
            <a:cxnSpLocks/>
          </p:cNvCxnSpPr>
          <p:nvPr userDrawn="1"/>
        </p:nvCxnSpPr>
        <p:spPr>
          <a:xfrm>
            <a:off x="304800" y="1049338"/>
            <a:ext cx="11593513" cy="0"/>
          </a:xfrm>
          <a:prstGeom prst="line">
            <a:avLst/>
          </a:prstGeom>
          <a:ln w="1270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777BC09A-0759-70EB-A86C-49C36BBE2AA8}"/>
              </a:ext>
            </a:extLst>
          </p:cNvPr>
          <p:cNvSpPr>
            <a:spLocks noGrp="1"/>
          </p:cNvSpPr>
          <p:nvPr>
            <p:ph type="title"/>
          </p:nvPr>
        </p:nvSpPr>
        <p:spPr>
          <a:xfrm>
            <a:off x="304799" y="293457"/>
            <a:ext cx="11593513" cy="577851"/>
          </a:xfrm>
          <a:noFill/>
          <a:ln>
            <a:noFill/>
          </a:ln>
        </p:spPr>
        <p:txBody>
          <a:bodyPr vert="horz" wrap="square" lIns="0" tIns="0" rIns="91440" bIns="0" numCol="1" anchor="b" anchorCtr="0" compatLnSpc="1">
            <a:prstTxWarp prst="textNoShape">
              <a:avLst/>
            </a:prstTxWarp>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2537641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de-Image-option1">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D29E677B-6F58-7075-BB6B-09AF3FC71642}"/>
              </a:ext>
            </a:extLst>
          </p:cNvPr>
          <p:cNvPicPr>
            <a:picLocks noChangeAspect="1"/>
          </p:cNvPicPr>
          <p:nvPr userDrawn="1"/>
        </p:nvPicPr>
        <p:blipFill>
          <a:blip r:embed="rId2"/>
          <a:stretch>
            <a:fillRect/>
          </a:stretch>
        </p:blipFill>
        <p:spPr>
          <a:xfrm>
            <a:off x="1820" y="0"/>
            <a:ext cx="12186584" cy="6858000"/>
          </a:xfrm>
          <a:prstGeom prst="rect">
            <a:avLst/>
          </a:prstGeom>
        </p:spPr>
      </p:pic>
      <p:sp>
        <p:nvSpPr>
          <p:cNvPr id="6" name="Slide Number Placeholder 5">
            <a:extLst>
              <a:ext uri="{FF2B5EF4-FFF2-40B4-BE49-F238E27FC236}">
                <a16:creationId xmlns:a16="http://schemas.microsoft.com/office/drawing/2014/main" id="{34FECAAB-857B-868A-E935-66ABD5B6B1D2}"/>
              </a:ext>
            </a:extLst>
          </p:cNvPr>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a:p>
        </p:txBody>
      </p:sp>
      <p:sp>
        <p:nvSpPr>
          <p:cNvPr id="10" name="Picture Placeholder 5">
            <a:extLst>
              <a:ext uri="{FF2B5EF4-FFF2-40B4-BE49-F238E27FC236}">
                <a16:creationId xmlns:a16="http://schemas.microsoft.com/office/drawing/2014/main" id="{B6C4646A-501E-E7FA-78DD-D19C588A1402}"/>
              </a:ext>
            </a:extLst>
          </p:cNvPr>
          <p:cNvSpPr>
            <a:spLocks noGrp="1"/>
          </p:cNvSpPr>
          <p:nvPr>
            <p:ph type="pic" sz="quarter" idx="12" hasCustomPrompt="1"/>
          </p:nvPr>
        </p:nvSpPr>
        <p:spPr bwMode="auto">
          <a:xfrm>
            <a:off x="6554621" y="247290"/>
            <a:ext cx="5632327" cy="6610709"/>
          </a:xfrm>
          <a:custGeom>
            <a:avLst/>
            <a:gdLst>
              <a:gd name="connsiteX0" fmla="*/ 0 w 6889628"/>
              <a:gd name="connsiteY0" fmla="*/ 5098211 h 5098211"/>
              <a:gd name="connsiteX1" fmla="*/ 1274553 w 6889628"/>
              <a:gd name="connsiteY1" fmla="*/ 0 h 5098211"/>
              <a:gd name="connsiteX2" fmla="*/ 5615075 w 6889628"/>
              <a:gd name="connsiteY2" fmla="*/ 0 h 5098211"/>
              <a:gd name="connsiteX3" fmla="*/ 6889628 w 6889628"/>
              <a:gd name="connsiteY3" fmla="*/ 5098211 h 5098211"/>
              <a:gd name="connsiteX4" fmla="*/ 0 w 6889628"/>
              <a:gd name="connsiteY4" fmla="*/ 5098211 h 5098211"/>
              <a:gd name="connsiteX0" fmla="*/ 0 w 6891784"/>
              <a:gd name="connsiteY0" fmla="*/ 5109713 h 5109713"/>
              <a:gd name="connsiteX1" fmla="*/ 1274553 w 6891784"/>
              <a:gd name="connsiteY1" fmla="*/ 11502 h 5109713"/>
              <a:gd name="connsiteX2" fmla="*/ 6891784 w 6891784"/>
              <a:gd name="connsiteY2" fmla="*/ 0 h 5109713"/>
              <a:gd name="connsiteX3" fmla="*/ 6889628 w 6891784"/>
              <a:gd name="connsiteY3" fmla="*/ 5109713 h 5109713"/>
              <a:gd name="connsiteX4" fmla="*/ 0 w 6891784"/>
              <a:gd name="connsiteY4" fmla="*/ 5109713 h 5109713"/>
              <a:gd name="connsiteX0" fmla="*/ 0 w 6891784"/>
              <a:gd name="connsiteY0" fmla="*/ 5109713 h 5109713"/>
              <a:gd name="connsiteX1" fmla="*/ 2890568 w 6891784"/>
              <a:gd name="connsiteY1" fmla="*/ 0 h 5109713"/>
              <a:gd name="connsiteX2" fmla="*/ 6891784 w 6891784"/>
              <a:gd name="connsiteY2" fmla="*/ 0 h 5109713"/>
              <a:gd name="connsiteX3" fmla="*/ 6889628 w 6891784"/>
              <a:gd name="connsiteY3" fmla="*/ 5109713 h 5109713"/>
              <a:gd name="connsiteX4" fmla="*/ 0 w 6891784"/>
              <a:gd name="connsiteY4" fmla="*/ 5109713 h 5109713"/>
              <a:gd name="connsiteX0" fmla="*/ 0 w 6857278"/>
              <a:gd name="connsiteY0" fmla="*/ 5092461 h 5109713"/>
              <a:gd name="connsiteX1" fmla="*/ 2856062 w 6857278"/>
              <a:gd name="connsiteY1" fmla="*/ 0 h 5109713"/>
              <a:gd name="connsiteX2" fmla="*/ 6857278 w 6857278"/>
              <a:gd name="connsiteY2" fmla="*/ 0 h 5109713"/>
              <a:gd name="connsiteX3" fmla="*/ 6855122 w 6857278"/>
              <a:gd name="connsiteY3" fmla="*/ 5109713 h 5109713"/>
              <a:gd name="connsiteX4" fmla="*/ 0 w 6857278"/>
              <a:gd name="connsiteY4" fmla="*/ 5092461 h 5109713"/>
              <a:gd name="connsiteX0" fmla="*/ 0 w 6857278"/>
              <a:gd name="connsiteY0" fmla="*/ 5132717 h 5132717"/>
              <a:gd name="connsiteX1" fmla="*/ 2856062 w 6857278"/>
              <a:gd name="connsiteY1" fmla="*/ 0 h 5132717"/>
              <a:gd name="connsiteX2" fmla="*/ 6857278 w 6857278"/>
              <a:gd name="connsiteY2" fmla="*/ 0 h 5132717"/>
              <a:gd name="connsiteX3" fmla="*/ 6855122 w 6857278"/>
              <a:gd name="connsiteY3" fmla="*/ 5109713 h 5132717"/>
              <a:gd name="connsiteX4" fmla="*/ 0 w 6857278"/>
              <a:gd name="connsiteY4" fmla="*/ 5132717 h 5132717"/>
              <a:gd name="connsiteX0" fmla="*/ 0 w 5632327"/>
              <a:gd name="connsiteY0" fmla="*/ 5114903 h 5114903"/>
              <a:gd name="connsiteX1" fmla="*/ 1631111 w 5632327"/>
              <a:gd name="connsiteY1" fmla="*/ 0 h 5114903"/>
              <a:gd name="connsiteX2" fmla="*/ 5632327 w 5632327"/>
              <a:gd name="connsiteY2" fmla="*/ 0 h 5114903"/>
              <a:gd name="connsiteX3" fmla="*/ 5630171 w 5632327"/>
              <a:gd name="connsiteY3" fmla="*/ 5109713 h 5114903"/>
              <a:gd name="connsiteX4" fmla="*/ 0 w 5632327"/>
              <a:gd name="connsiteY4" fmla="*/ 5114903 h 5114903"/>
              <a:gd name="connsiteX0" fmla="*/ 0 w 5632327"/>
              <a:gd name="connsiteY0" fmla="*/ 5119357 h 5119357"/>
              <a:gd name="connsiteX1" fmla="*/ 3459911 w 5632327"/>
              <a:gd name="connsiteY1" fmla="*/ 0 h 5119357"/>
              <a:gd name="connsiteX2" fmla="*/ 5632327 w 5632327"/>
              <a:gd name="connsiteY2" fmla="*/ 4454 h 5119357"/>
              <a:gd name="connsiteX3" fmla="*/ 5630171 w 5632327"/>
              <a:gd name="connsiteY3" fmla="*/ 5114167 h 5119357"/>
              <a:gd name="connsiteX4" fmla="*/ 0 w 5632327"/>
              <a:gd name="connsiteY4" fmla="*/ 5119357 h 511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2327" h="5119357">
                <a:moveTo>
                  <a:pt x="0" y="5119357"/>
                </a:moveTo>
                <a:lnTo>
                  <a:pt x="3459911" y="0"/>
                </a:lnTo>
                <a:lnTo>
                  <a:pt x="5632327" y="4454"/>
                </a:lnTo>
                <a:cubicBezTo>
                  <a:pt x="5631608" y="1707692"/>
                  <a:pt x="5630890" y="3410929"/>
                  <a:pt x="5630171" y="5114167"/>
                </a:cubicBezTo>
                <a:lnTo>
                  <a:pt x="0" y="5119357"/>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0" indent="0">
              <a:buNone/>
              <a:defRPr/>
            </a:lvl1pPr>
          </a:lstStyle>
          <a:p>
            <a:r>
              <a:rPr lang="en-US"/>
              <a:t> </a:t>
            </a:r>
          </a:p>
        </p:txBody>
      </p:sp>
      <p:sp>
        <p:nvSpPr>
          <p:cNvPr id="3" name="Title 1">
            <a:extLst>
              <a:ext uri="{FF2B5EF4-FFF2-40B4-BE49-F238E27FC236}">
                <a16:creationId xmlns:a16="http://schemas.microsoft.com/office/drawing/2014/main" id="{3FA9112A-6BE6-E9A6-844F-8EB16FC2D5B3}"/>
              </a:ext>
            </a:extLst>
          </p:cNvPr>
          <p:cNvSpPr>
            <a:spLocks noGrp="1"/>
          </p:cNvSpPr>
          <p:nvPr>
            <p:ph type="title"/>
          </p:nvPr>
        </p:nvSpPr>
        <p:spPr>
          <a:xfrm>
            <a:off x="359374" y="317812"/>
            <a:ext cx="8473341" cy="577851"/>
          </a:xfrm>
          <a:noFill/>
          <a:ln>
            <a:noFill/>
          </a:ln>
        </p:spPr>
        <p:txBody>
          <a:bodyPr vert="horz" wrap="square" lIns="0" tIns="0" rIns="91440" bIns="0" numCol="1" anchor="b" anchorCtr="0" compatLnSpc="1">
            <a:prstTxWarp prst="textNoShape">
              <a:avLst/>
            </a:prstTxWarp>
          </a:bodyPr>
          <a:lstStyle>
            <a:lvl1pPr>
              <a:defRPr lang="en-US" dirty="0"/>
            </a:lvl1pPr>
          </a:lstStyle>
          <a:p>
            <a:pPr lvl="0"/>
            <a:r>
              <a:rPr lang="en-US"/>
              <a:t>Click to edit Master title style</a:t>
            </a:r>
          </a:p>
        </p:txBody>
      </p:sp>
      <p:sp>
        <p:nvSpPr>
          <p:cNvPr id="2" name="Text Placeholder 11">
            <a:extLst>
              <a:ext uri="{FF2B5EF4-FFF2-40B4-BE49-F238E27FC236}">
                <a16:creationId xmlns:a16="http://schemas.microsoft.com/office/drawing/2014/main" id="{E666D514-0064-C31C-26E8-93FD00ADF393}"/>
              </a:ext>
            </a:extLst>
          </p:cNvPr>
          <p:cNvSpPr>
            <a:spLocks noGrp="1"/>
          </p:cNvSpPr>
          <p:nvPr>
            <p:ph type="body" sz="quarter" idx="11"/>
          </p:nvPr>
        </p:nvSpPr>
        <p:spPr>
          <a:xfrm>
            <a:off x="359374" y="1441444"/>
            <a:ext cx="6049963" cy="4418013"/>
          </a:xfrm>
        </p:spPr>
        <p:txBody>
          <a:bodyPr/>
          <a:lstStyle/>
          <a:p>
            <a:pPr lvl="0"/>
            <a:r>
              <a:rPr lang="en-US"/>
              <a:t>Click to edit Master text styles</a:t>
            </a:r>
          </a:p>
          <a:p>
            <a:pPr lvl="1"/>
            <a:r>
              <a:rPr lang="en-US"/>
              <a:t>Second level</a:t>
            </a:r>
          </a:p>
          <a:p>
            <a:pPr lvl="2"/>
            <a:r>
              <a:rPr lang="en-US"/>
              <a:t>Third level</a:t>
            </a:r>
          </a:p>
        </p:txBody>
      </p:sp>
      <p:cxnSp>
        <p:nvCxnSpPr>
          <p:cNvPr id="4" name="Straight Connector 3">
            <a:extLst>
              <a:ext uri="{FF2B5EF4-FFF2-40B4-BE49-F238E27FC236}">
                <a16:creationId xmlns:a16="http://schemas.microsoft.com/office/drawing/2014/main" id="{D136478C-E616-A28E-5A84-38E5B1B4D701}"/>
              </a:ext>
            </a:extLst>
          </p:cNvPr>
          <p:cNvCxnSpPr>
            <a:cxnSpLocks/>
          </p:cNvCxnSpPr>
          <p:nvPr userDrawn="1"/>
        </p:nvCxnSpPr>
        <p:spPr>
          <a:xfrm>
            <a:off x="359374" y="1172555"/>
            <a:ext cx="8525222" cy="0"/>
          </a:xfrm>
          <a:prstGeom prst="line">
            <a:avLst/>
          </a:prstGeom>
          <a:ln w="1270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521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ccent-imagery-left-2">
    <p:spTree>
      <p:nvGrpSpPr>
        <p:cNvPr id="1" name=""/>
        <p:cNvGrpSpPr/>
        <p:nvPr/>
      </p:nvGrpSpPr>
      <p:grpSpPr>
        <a:xfrm>
          <a:off x="0" y="0"/>
          <a:ext cx="0" cy="0"/>
          <a:chOff x="0" y="0"/>
          <a:chExt cx="0" cy="0"/>
        </a:xfrm>
      </p:grpSpPr>
      <p:pic>
        <p:nvPicPr>
          <p:cNvPr id="7" name="Picture 6" descr="A picture containing bar chart&#10;&#10;Description automatically generated">
            <a:extLst>
              <a:ext uri="{FF2B5EF4-FFF2-40B4-BE49-F238E27FC236}">
                <a16:creationId xmlns:a16="http://schemas.microsoft.com/office/drawing/2014/main" id="{CB78DE02-C111-427B-B239-44AEBC6B8D54}"/>
              </a:ext>
            </a:extLst>
          </p:cNvPr>
          <p:cNvPicPr>
            <a:picLocks noChangeAspect="1"/>
          </p:cNvPicPr>
          <p:nvPr userDrawn="1"/>
        </p:nvPicPr>
        <p:blipFill>
          <a:blip r:embed="rId2"/>
          <a:stretch>
            <a:fillRect/>
          </a:stretch>
        </p:blipFill>
        <p:spPr>
          <a:xfrm>
            <a:off x="2708" y="0"/>
            <a:ext cx="12186584" cy="6858000"/>
          </a:xfrm>
          <a:prstGeom prst="rect">
            <a:avLst/>
          </a:prstGeom>
        </p:spPr>
      </p:pic>
      <p:cxnSp>
        <p:nvCxnSpPr>
          <p:cNvPr id="6" name="Straight Connector 5"/>
          <p:cNvCxnSpPr>
            <a:cxnSpLocks/>
          </p:cNvCxnSpPr>
          <p:nvPr/>
        </p:nvCxnSpPr>
        <p:spPr>
          <a:xfrm>
            <a:off x="4537494" y="1049338"/>
            <a:ext cx="7044906" cy="0"/>
          </a:xfrm>
          <a:prstGeom prst="line">
            <a:avLst/>
          </a:prstGeom>
          <a:ln w="1270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37494" y="293457"/>
            <a:ext cx="7044906" cy="577851"/>
          </a:xfrm>
          <a:noFill/>
          <a:ln>
            <a:noFill/>
          </a:ln>
        </p:spPr>
        <p:txBody>
          <a:bodyPr vert="horz" wrap="square" lIns="0" tIns="0" rIns="91440" bIns="0"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8" name="Slide Number Placeholder 5">
            <a:extLst>
              <a:ext uri="{FF2B5EF4-FFF2-40B4-BE49-F238E27FC236}">
                <a16:creationId xmlns:a16="http://schemas.microsoft.com/office/drawing/2014/main" id="{28A74528-DBF5-71DB-96FF-0E0E862357F9}"/>
              </a:ext>
            </a:extLst>
          </p:cNvPr>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dirty="0"/>
          </a:p>
        </p:txBody>
      </p:sp>
      <p:sp>
        <p:nvSpPr>
          <p:cNvPr id="10" name="Picture Placeholder 9">
            <a:extLst>
              <a:ext uri="{FF2B5EF4-FFF2-40B4-BE49-F238E27FC236}">
                <a16:creationId xmlns:a16="http://schemas.microsoft.com/office/drawing/2014/main" id="{A5140109-5F8F-14A4-078F-D6EFEBF529E8}"/>
              </a:ext>
            </a:extLst>
          </p:cNvPr>
          <p:cNvSpPr>
            <a:spLocks noGrp="1"/>
          </p:cNvSpPr>
          <p:nvPr>
            <p:ph type="pic" sz="quarter" idx="10"/>
          </p:nvPr>
        </p:nvSpPr>
        <p:spPr>
          <a:xfrm>
            <a:off x="3175" y="241542"/>
            <a:ext cx="4178300" cy="6616458"/>
          </a:xfrm>
        </p:spPr>
        <p:txBody>
          <a:bodyPr/>
          <a:lstStyle>
            <a:lvl1pPr marL="0" indent="0">
              <a:buFontTx/>
              <a:buNone/>
              <a:defRPr/>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FBBE687D-E774-3992-B76E-5CAAA6EE3754}"/>
              </a:ext>
            </a:extLst>
          </p:cNvPr>
          <p:cNvSpPr>
            <a:spLocks noGrp="1"/>
          </p:cNvSpPr>
          <p:nvPr>
            <p:ph type="body" sz="quarter" idx="11"/>
          </p:nvPr>
        </p:nvSpPr>
        <p:spPr>
          <a:xfrm>
            <a:off x="4916488" y="1563688"/>
            <a:ext cx="6665912" cy="430212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82607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tyle Guide for Pie Char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AB24D-9901-0E16-644F-7B9F1218E22E}"/>
              </a:ext>
            </a:extLst>
          </p:cNvPr>
          <p:cNvPicPr>
            <a:picLocks noChangeAspect="1"/>
          </p:cNvPicPr>
          <p:nvPr userDrawn="1"/>
        </p:nvPicPr>
        <p:blipFill>
          <a:blip r:embed="rId2"/>
          <a:stretch>
            <a:fillRect/>
          </a:stretch>
        </p:blipFill>
        <p:spPr>
          <a:xfrm>
            <a:off x="0" y="0"/>
            <a:ext cx="12192000" cy="569976"/>
          </a:xfrm>
          <a:prstGeom prst="rect">
            <a:avLst/>
          </a:prstGeom>
        </p:spPr>
      </p:pic>
      <p:pic>
        <p:nvPicPr>
          <p:cNvPr id="4" name="Graphic 3">
            <a:extLst>
              <a:ext uri="{FF2B5EF4-FFF2-40B4-BE49-F238E27FC236}">
                <a16:creationId xmlns:a16="http://schemas.microsoft.com/office/drawing/2014/main" id="{7DA755F3-3A9D-E14E-891A-A7033D6E2E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5105" y="6564543"/>
            <a:ext cx="1304904" cy="160497"/>
          </a:xfrm>
          <a:prstGeom prst="rect">
            <a:avLst/>
          </a:prstGeom>
        </p:spPr>
      </p:pic>
      <p:sp>
        <p:nvSpPr>
          <p:cNvPr id="6" name="Slide Number Placeholder 5">
            <a:extLst>
              <a:ext uri="{FF2B5EF4-FFF2-40B4-BE49-F238E27FC236}">
                <a16:creationId xmlns:a16="http://schemas.microsoft.com/office/drawing/2014/main" id="{C5895FAF-48BB-D001-F70A-3F78CFEEBC75}"/>
              </a:ext>
            </a:extLst>
          </p:cNvPr>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dirty="0"/>
          </a:p>
        </p:txBody>
      </p:sp>
      <p:cxnSp>
        <p:nvCxnSpPr>
          <p:cNvPr id="15" name="Straight Connector 14">
            <a:extLst>
              <a:ext uri="{FF2B5EF4-FFF2-40B4-BE49-F238E27FC236}">
                <a16:creationId xmlns:a16="http://schemas.microsoft.com/office/drawing/2014/main" id="{E51511A9-723D-3905-840F-7EF07B7944DA}"/>
              </a:ext>
            </a:extLst>
          </p:cNvPr>
          <p:cNvCxnSpPr>
            <a:cxnSpLocks/>
          </p:cNvCxnSpPr>
          <p:nvPr userDrawn="1"/>
        </p:nvCxnSpPr>
        <p:spPr>
          <a:xfrm>
            <a:off x="304800" y="1049338"/>
            <a:ext cx="11593513" cy="0"/>
          </a:xfrm>
          <a:prstGeom prst="line">
            <a:avLst/>
          </a:prstGeom>
          <a:ln w="1270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609600" y="285278"/>
            <a:ext cx="10972800" cy="577851"/>
          </a:xfrm>
          <a:noFill/>
          <a:ln>
            <a:noFill/>
          </a:ln>
        </p:spPr>
        <p:txBody>
          <a:bodyPr vert="horz" wrap="square" lIns="0" tIns="0" rIns="91440" bIns="0"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14" name="Text Placeholder 3"/>
          <p:cNvSpPr>
            <a:spLocks noGrp="1"/>
          </p:cNvSpPr>
          <p:nvPr>
            <p:ph type="body" sz="half" idx="15"/>
          </p:nvPr>
        </p:nvSpPr>
        <p:spPr>
          <a:xfrm>
            <a:off x="609600" y="1402612"/>
            <a:ext cx="3970792" cy="4424173"/>
          </a:xfrm>
          <a:noFill/>
        </p:spPr>
        <p:txBody>
          <a:bodyPr>
            <a:normAutofit/>
          </a:bodyPr>
          <a:lstStyle>
            <a:lvl1pPr marL="0" indent="0">
              <a:lnSpc>
                <a:spcPct val="90000"/>
              </a:lnSpc>
              <a:buNone/>
              <a:defRPr sz="28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3518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avy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1D8746-CF82-422D-BEBF-01503D8F8F00}"/>
              </a:ext>
            </a:extLst>
          </p:cNvPr>
          <p:cNvPicPr>
            <a:picLocks noChangeAspect="1"/>
          </p:cNvPicPr>
          <p:nvPr userDrawn="1"/>
        </p:nvPicPr>
        <p:blipFill>
          <a:blip r:embed="rId2"/>
          <a:srcRect/>
          <a:stretch/>
        </p:blipFill>
        <p:spPr>
          <a:xfrm>
            <a:off x="3048" y="1"/>
            <a:ext cx="12188952" cy="6857999"/>
          </a:xfrm>
          <a:prstGeom prst="rect">
            <a:avLst/>
          </a:prstGeom>
        </p:spPr>
      </p:pic>
      <p:sp>
        <p:nvSpPr>
          <p:cNvPr id="6" name="Title 1"/>
          <p:cNvSpPr>
            <a:spLocks noGrp="1"/>
          </p:cNvSpPr>
          <p:nvPr>
            <p:ph type="ctrTitle"/>
          </p:nvPr>
        </p:nvSpPr>
        <p:spPr>
          <a:xfrm>
            <a:off x="926943" y="2601106"/>
            <a:ext cx="10363200" cy="1470025"/>
          </a:xfrm>
          <a:noFill/>
          <a:ln>
            <a:noFill/>
          </a:ln>
        </p:spPr>
        <p:txBody>
          <a:bodyPr anchor="ctr">
            <a:normAutofit/>
          </a:bodyPr>
          <a:lstStyle>
            <a:lvl1pPr algn="ctr">
              <a:defRPr sz="4400" b="0" cap="all" spc="0" baseline="0">
                <a:ln w="12700">
                  <a:noFill/>
                  <a:prstDash val="solid"/>
                </a:ln>
                <a:solidFill>
                  <a:schemeClr val="bg1"/>
                </a:solidFill>
                <a:effectLst/>
              </a:defRPr>
            </a:lvl1pPr>
          </a:lstStyle>
          <a:p>
            <a:r>
              <a:rPr lang="en-US"/>
              <a:t>Click to edit Master title style</a:t>
            </a:r>
            <a:endParaRPr lang="en-US" dirty="0"/>
          </a:p>
        </p:txBody>
      </p:sp>
      <p:sp>
        <p:nvSpPr>
          <p:cNvPr id="7" name="Subtitle 2"/>
          <p:cNvSpPr>
            <a:spLocks noGrp="1"/>
          </p:cNvSpPr>
          <p:nvPr>
            <p:ph type="subTitle" idx="1"/>
          </p:nvPr>
        </p:nvSpPr>
        <p:spPr>
          <a:xfrm>
            <a:off x="1828800" y="4062590"/>
            <a:ext cx="8534400" cy="885546"/>
          </a:xfrm>
          <a:noFill/>
        </p:spPr>
        <p:txBody>
          <a:bodyPr anchor="ctr">
            <a:normAutofit/>
          </a:bodyPr>
          <a:lstStyle>
            <a:lvl1pPr marL="0" indent="0" algn="ctr">
              <a:buNone/>
              <a:defRPr sz="32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5517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icture containing rectangle&#10;&#10;Description automatically generated">
            <a:extLst>
              <a:ext uri="{FF2B5EF4-FFF2-40B4-BE49-F238E27FC236}">
                <a16:creationId xmlns:a16="http://schemas.microsoft.com/office/drawing/2014/main" id="{30DC03B6-C0D7-920E-EBE0-73782228F35F}"/>
              </a:ext>
            </a:extLst>
          </p:cNvPr>
          <p:cNvPicPr>
            <a:picLocks noChangeAspect="1"/>
          </p:cNvPicPr>
          <p:nvPr userDrawn="1"/>
        </p:nvPicPr>
        <p:blipFill>
          <a:blip r:embed="rId2"/>
          <a:stretch>
            <a:fillRect/>
          </a:stretch>
        </p:blipFill>
        <p:spPr>
          <a:xfrm>
            <a:off x="8463" y="10464"/>
            <a:ext cx="12183537" cy="6858000"/>
          </a:xfrm>
          <a:prstGeom prst="rect">
            <a:avLst/>
          </a:prstGeom>
        </p:spPr>
      </p:pic>
      <p:sp>
        <p:nvSpPr>
          <p:cNvPr id="2" name="Title 1">
            <a:extLst>
              <a:ext uri="{FF2B5EF4-FFF2-40B4-BE49-F238E27FC236}">
                <a16:creationId xmlns:a16="http://schemas.microsoft.com/office/drawing/2014/main" id="{53B8707B-5F3C-E347-6698-C7E28E96F35E}"/>
              </a:ext>
            </a:extLst>
          </p:cNvPr>
          <p:cNvSpPr>
            <a:spLocks noGrp="1"/>
          </p:cNvSpPr>
          <p:nvPr>
            <p:ph type="title"/>
          </p:nvPr>
        </p:nvSpPr>
        <p:spPr>
          <a:xfrm>
            <a:off x="5745191" y="2378983"/>
            <a:ext cx="5785451" cy="1353379"/>
          </a:xfrm>
        </p:spPr>
        <p:txBody>
          <a:bodyPr anchor="t"/>
          <a:lstStyle>
            <a:lvl1pPr>
              <a:defRPr sz="4000" b="0">
                <a:solidFill>
                  <a:schemeClr val="tx1"/>
                </a:solidFill>
                <a:latin typeface="+mj-lt"/>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31AF5D54-B1F4-79EA-6C5D-288DE0DB6A05}"/>
              </a:ext>
            </a:extLst>
          </p:cNvPr>
          <p:cNvSpPr>
            <a:spLocks noGrp="1"/>
          </p:cNvSpPr>
          <p:nvPr>
            <p:ph type="pic" sz="quarter" idx="10" hasCustomPrompt="1"/>
          </p:nvPr>
        </p:nvSpPr>
        <p:spPr>
          <a:xfrm>
            <a:off x="8463" y="1350963"/>
            <a:ext cx="5673469" cy="4992328"/>
          </a:xfrm>
          <a:prstGeom prst="parallelogram">
            <a:avLst>
              <a:gd name="adj" fmla="val 44799"/>
            </a:avLst>
          </a:prstGeom>
        </p:spPr>
        <p:txBody>
          <a:bodyPr/>
          <a:lstStyle>
            <a:lvl1pPr marL="0" indent="0" algn="ctr">
              <a:buNone/>
              <a:defRPr/>
            </a:lvl1pPr>
          </a:lstStyle>
          <a:p>
            <a:r>
              <a:rPr lang="en-US" dirty="0"/>
              <a:t>Insert picture</a:t>
            </a:r>
          </a:p>
        </p:txBody>
      </p:sp>
      <p:sp>
        <p:nvSpPr>
          <p:cNvPr id="9" name="Title 1">
            <a:extLst>
              <a:ext uri="{FF2B5EF4-FFF2-40B4-BE49-F238E27FC236}">
                <a16:creationId xmlns:a16="http://schemas.microsoft.com/office/drawing/2014/main" id="{5EAAF588-B9B9-FDE8-2A66-F77CD278EC32}"/>
              </a:ext>
            </a:extLst>
          </p:cNvPr>
          <p:cNvSpPr txBox="1">
            <a:spLocks/>
          </p:cNvSpPr>
          <p:nvPr userDrawn="1"/>
        </p:nvSpPr>
        <p:spPr bwMode="auto">
          <a:xfrm>
            <a:off x="5745190" y="4140426"/>
            <a:ext cx="5785451" cy="1266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91440" bIns="0" numCol="1" anchor="t" anchorCtr="0" compatLnSpc="1">
            <a:prstTxWarp prst="textNoShape">
              <a:avLst/>
            </a:prstTxWarp>
          </a:bodyPr>
          <a:lstStyle>
            <a:lvl1pPr algn="l" defTabSz="457200" rtl="0" eaLnBrk="1" fontAlgn="base" hangingPunct="1">
              <a:lnSpc>
                <a:spcPct val="90000"/>
              </a:lnSpc>
              <a:spcBef>
                <a:spcPct val="0"/>
              </a:spcBef>
              <a:spcAft>
                <a:spcPct val="0"/>
              </a:spcAft>
              <a:defRPr sz="4000" b="0" kern="1200">
                <a:solidFill>
                  <a:schemeClr val="tx1"/>
                </a:solidFill>
                <a:latin typeface="+mj-lt"/>
                <a:ea typeface="ＭＳ Ｐゴシック" charset="0"/>
                <a:cs typeface="Franklin Gothic Book"/>
              </a:defRPr>
            </a:lvl1pPr>
            <a:lvl2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2pPr>
            <a:lvl3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3pPr>
            <a:lvl4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4pPr>
            <a:lvl5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5pPr>
            <a:lvl6pPr marL="457200" algn="l" defTabSz="457200" rtl="0" eaLnBrk="1" fontAlgn="base" hangingPunct="1">
              <a:spcBef>
                <a:spcPct val="0"/>
              </a:spcBef>
              <a:spcAft>
                <a:spcPct val="0"/>
              </a:spcAft>
              <a:defRPr sz="2400" b="1">
                <a:solidFill>
                  <a:schemeClr val="tx2"/>
                </a:solidFill>
                <a:latin typeface="TradeGothic" charset="0"/>
                <a:ea typeface="ＭＳ Ｐゴシック" charset="0"/>
              </a:defRPr>
            </a:lvl6pPr>
            <a:lvl7pPr marL="914400" algn="l" defTabSz="457200" rtl="0" eaLnBrk="1" fontAlgn="base" hangingPunct="1">
              <a:spcBef>
                <a:spcPct val="0"/>
              </a:spcBef>
              <a:spcAft>
                <a:spcPct val="0"/>
              </a:spcAft>
              <a:defRPr sz="2400" b="1">
                <a:solidFill>
                  <a:schemeClr val="tx2"/>
                </a:solidFill>
                <a:latin typeface="TradeGothic" charset="0"/>
                <a:ea typeface="ＭＳ Ｐゴシック" charset="0"/>
              </a:defRPr>
            </a:lvl7pPr>
            <a:lvl8pPr marL="1371600" algn="l" defTabSz="457200" rtl="0" eaLnBrk="1" fontAlgn="base" hangingPunct="1">
              <a:spcBef>
                <a:spcPct val="0"/>
              </a:spcBef>
              <a:spcAft>
                <a:spcPct val="0"/>
              </a:spcAft>
              <a:defRPr sz="2400" b="1">
                <a:solidFill>
                  <a:schemeClr val="tx2"/>
                </a:solidFill>
                <a:latin typeface="TradeGothic" charset="0"/>
                <a:ea typeface="ＭＳ Ｐゴシック" charset="0"/>
              </a:defRPr>
            </a:lvl8pPr>
            <a:lvl9pPr marL="1828800" algn="l" defTabSz="457200" rtl="0" eaLnBrk="1" fontAlgn="base" hangingPunct="1">
              <a:spcBef>
                <a:spcPct val="0"/>
              </a:spcBef>
              <a:spcAft>
                <a:spcPct val="0"/>
              </a:spcAft>
              <a:defRPr sz="2400" b="1">
                <a:solidFill>
                  <a:schemeClr val="tx2"/>
                </a:solidFill>
                <a:latin typeface="TradeGothic" charset="0"/>
                <a:ea typeface="ＭＳ Ｐゴシック" charset="0"/>
              </a:defRPr>
            </a:lvl9pPr>
          </a:lstStyle>
          <a:p>
            <a:r>
              <a:rPr lang="en-US" sz="3200" i="1" dirty="0">
                <a:solidFill>
                  <a:schemeClr val="accent2">
                    <a:lumMod val="60000"/>
                    <a:lumOff val="40000"/>
                  </a:schemeClr>
                </a:solidFill>
                <a:latin typeface="+mn-lt"/>
              </a:rPr>
              <a:t>Click to edit Master sub title style</a:t>
            </a:r>
          </a:p>
        </p:txBody>
      </p:sp>
      <p:sp>
        <p:nvSpPr>
          <p:cNvPr id="12" name="Title 1">
            <a:extLst>
              <a:ext uri="{FF2B5EF4-FFF2-40B4-BE49-F238E27FC236}">
                <a16:creationId xmlns:a16="http://schemas.microsoft.com/office/drawing/2014/main" id="{0E39A073-D5C5-AC20-23CF-73C306B745DA}"/>
              </a:ext>
            </a:extLst>
          </p:cNvPr>
          <p:cNvSpPr txBox="1">
            <a:spLocks/>
          </p:cNvSpPr>
          <p:nvPr userDrawn="1"/>
        </p:nvSpPr>
        <p:spPr bwMode="auto">
          <a:xfrm>
            <a:off x="8637916" y="6368396"/>
            <a:ext cx="2242870" cy="488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91440" bIns="0" numCol="1" anchor="ctr" anchorCtr="0" compatLnSpc="1">
            <a:prstTxWarp prst="textNoShape">
              <a:avLst/>
            </a:prstTxWarp>
          </a:bodyPr>
          <a:lstStyle>
            <a:lvl1pPr algn="l" defTabSz="457200" rtl="0" eaLnBrk="1" fontAlgn="base" hangingPunct="1">
              <a:lnSpc>
                <a:spcPct val="90000"/>
              </a:lnSpc>
              <a:spcBef>
                <a:spcPct val="0"/>
              </a:spcBef>
              <a:spcAft>
                <a:spcPct val="0"/>
              </a:spcAft>
              <a:defRPr sz="4000" b="0" kern="1200">
                <a:solidFill>
                  <a:schemeClr val="tx1"/>
                </a:solidFill>
                <a:latin typeface="+mj-lt"/>
                <a:ea typeface="ＭＳ Ｐゴシック" charset="0"/>
                <a:cs typeface="Franklin Gothic Book"/>
              </a:defRPr>
            </a:lvl1pPr>
            <a:lvl2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2pPr>
            <a:lvl3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3pPr>
            <a:lvl4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4pPr>
            <a:lvl5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5pPr>
            <a:lvl6pPr marL="457200" algn="l" defTabSz="457200" rtl="0" eaLnBrk="1" fontAlgn="base" hangingPunct="1">
              <a:spcBef>
                <a:spcPct val="0"/>
              </a:spcBef>
              <a:spcAft>
                <a:spcPct val="0"/>
              </a:spcAft>
              <a:defRPr sz="2400" b="1">
                <a:solidFill>
                  <a:schemeClr val="tx2"/>
                </a:solidFill>
                <a:latin typeface="TradeGothic" charset="0"/>
                <a:ea typeface="ＭＳ Ｐゴシック" charset="0"/>
              </a:defRPr>
            </a:lvl6pPr>
            <a:lvl7pPr marL="914400" algn="l" defTabSz="457200" rtl="0" eaLnBrk="1" fontAlgn="base" hangingPunct="1">
              <a:spcBef>
                <a:spcPct val="0"/>
              </a:spcBef>
              <a:spcAft>
                <a:spcPct val="0"/>
              </a:spcAft>
              <a:defRPr sz="2400" b="1">
                <a:solidFill>
                  <a:schemeClr val="tx2"/>
                </a:solidFill>
                <a:latin typeface="TradeGothic" charset="0"/>
                <a:ea typeface="ＭＳ Ｐゴシック" charset="0"/>
              </a:defRPr>
            </a:lvl7pPr>
            <a:lvl8pPr marL="1371600" algn="l" defTabSz="457200" rtl="0" eaLnBrk="1" fontAlgn="base" hangingPunct="1">
              <a:spcBef>
                <a:spcPct val="0"/>
              </a:spcBef>
              <a:spcAft>
                <a:spcPct val="0"/>
              </a:spcAft>
              <a:defRPr sz="2400" b="1">
                <a:solidFill>
                  <a:schemeClr val="tx2"/>
                </a:solidFill>
                <a:latin typeface="TradeGothic" charset="0"/>
                <a:ea typeface="ＭＳ Ｐゴシック" charset="0"/>
              </a:defRPr>
            </a:lvl8pPr>
            <a:lvl9pPr marL="1828800" algn="l" defTabSz="457200" rtl="0" eaLnBrk="1" fontAlgn="base" hangingPunct="1">
              <a:spcBef>
                <a:spcPct val="0"/>
              </a:spcBef>
              <a:spcAft>
                <a:spcPct val="0"/>
              </a:spcAft>
              <a:defRPr sz="2400" b="1">
                <a:solidFill>
                  <a:schemeClr val="tx2"/>
                </a:solidFill>
                <a:latin typeface="TradeGothic" charset="0"/>
                <a:ea typeface="ＭＳ Ｐゴシック" charset="0"/>
              </a:defRPr>
            </a:lvl9pPr>
          </a:lstStyle>
          <a:p>
            <a:pPr algn="ctr"/>
            <a:r>
              <a:rPr lang="en-US" sz="2400" i="1" dirty="0">
                <a:solidFill>
                  <a:schemeClr val="bg2"/>
                </a:solidFill>
                <a:latin typeface="+mn-lt"/>
              </a:rPr>
              <a:t>Date</a:t>
            </a:r>
          </a:p>
        </p:txBody>
      </p:sp>
    </p:spTree>
    <p:extLst>
      <p:ext uri="{BB962C8B-B14F-4D97-AF65-F5344CB8AC3E}">
        <p14:creationId xmlns:p14="http://schemas.microsoft.com/office/powerpoint/2010/main" val="418007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Full Border LB-w-Lin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DB6622-2D56-748C-A9AC-E28944BB5D78}"/>
              </a:ext>
            </a:extLst>
          </p:cNvPr>
          <p:cNvPicPr>
            <a:picLocks noChangeAspect="1"/>
          </p:cNvPicPr>
          <p:nvPr userDrawn="1"/>
        </p:nvPicPr>
        <p:blipFill>
          <a:blip r:embed="rId2"/>
          <a:stretch>
            <a:fillRect/>
          </a:stretch>
        </p:blipFill>
        <p:spPr>
          <a:xfrm>
            <a:off x="0" y="0"/>
            <a:ext cx="12192000" cy="569976"/>
          </a:xfrm>
          <a:prstGeom prst="rect">
            <a:avLst/>
          </a:prstGeom>
        </p:spPr>
      </p:pic>
      <p:pic>
        <p:nvPicPr>
          <p:cNvPr id="3" name="Graphic 2">
            <a:extLst>
              <a:ext uri="{FF2B5EF4-FFF2-40B4-BE49-F238E27FC236}">
                <a16:creationId xmlns:a16="http://schemas.microsoft.com/office/drawing/2014/main" id="{293282EC-58AF-D465-AFED-9698F6EE34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5105" y="6564543"/>
            <a:ext cx="1304904" cy="160497"/>
          </a:xfrm>
          <a:prstGeom prst="rect">
            <a:avLst/>
          </a:prstGeom>
        </p:spPr>
      </p:pic>
      <p:sp>
        <p:nvSpPr>
          <p:cNvPr id="8" name="Slide Number Placeholder 5">
            <a:extLst>
              <a:ext uri="{FF2B5EF4-FFF2-40B4-BE49-F238E27FC236}">
                <a16:creationId xmlns:a16="http://schemas.microsoft.com/office/drawing/2014/main" id="{28A74528-DBF5-71DB-96FF-0E0E862357F9}"/>
              </a:ext>
            </a:extLst>
          </p:cNvPr>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dirty="0"/>
          </a:p>
        </p:txBody>
      </p:sp>
      <p:sp>
        <p:nvSpPr>
          <p:cNvPr id="9" name="Text Placeholder 8">
            <a:extLst>
              <a:ext uri="{FF2B5EF4-FFF2-40B4-BE49-F238E27FC236}">
                <a16:creationId xmlns:a16="http://schemas.microsoft.com/office/drawing/2014/main" id="{C021ADB6-E625-978A-B558-82124A0FC15A}"/>
              </a:ext>
            </a:extLst>
          </p:cNvPr>
          <p:cNvSpPr>
            <a:spLocks noGrp="1"/>
          </p:cNvSpPr>
          <p:nvPr>
            <p:ph type="body" sz="quarter" idx="10"/>
          </p:nvPr>
        </p:nvSpPr>
        <p:spPr>
          <a:xfrm>
            <a:off x="304799" y="1368725"/>
            <a:ext cx="11593514" cy="4688641"/>
          </a:xfrm>
        </p:spPr>
        <p:txBody>
          <a:body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CF009269-23D9-9E3D-BFC0-770C5E0375D4}"/>
              </a:ext>
            </a:extLst>
          </p:cNvPr>
          <p:cNvCxnSpPr>
            <a:cxnSpLocks/>
          </p:cNvCxnSpPr>
          <p:nvPr userDrawn="1"/>
        </p:nvCxnSpPr>
        <p:spPr>
          <a:xfrm>
            <a:off x="304800" y="1049338"/>
            <a:ext cx="11593513" cy="0"/>
          </a:xfrm>
          <a:prstGeom prst="line">
            <a:avLst/>
          </a:prstGeom>
          <a:ln w="1270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777BC09A-0759-70EB-A86C-49C36BBE2AA8}"/>
              </a:ext>
            </a:extLst>
          </p:cNvPr>
          <p:cNvSpPr>
            <a:spLocks noGrp="1"/>
          </p:cNvSpPr>
          <p:nvPr>
            <p:ph type="title"/>
          </p:nvPr>
        </p:nvSpPr>
        <p:spPr>
          <a:xfrm>
            <a:off x="304799" y="293457"/>
            <a:ext cx="11593513" cy="577851"/>
          </a:xfrm>
          <a:noFill/>
          <a:ln>
            <a:noFill/>
          </a:ln>
        </p:spPr>
        <p:txBody>
          <a:bodyPr vert="horz" wrap="square" lIns="0" tIns="0" rIns="91440" bIns="0" numCol="1" anchor="b" anchorCtr="0" compatLnSpc="1">
            <a:prstTxWarp prst="textNoShape">
              <a:avLst/>
            </a:prstTxWarp>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71406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Image-option1">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D29E677B-6F58-7075-BB6B-09AF3FC71642}"/>
              </a:ext>
            </a:extLst>
          </p:cNvPr>
          <p:cNvPicPr>
            <a:picLocks noChangeAspect="1"/>
          </p:cNvPicPr>
          <p:nvPr userDrawn="1"/>
        </p:nvPicPr>
        <p:blipFill>
          <a:blip r:embed="rId2"/>
          <a:stretch>
            <a:fillRect/>
          </a:stretch>
        </p:blipFill>
        <p:spPr>
          <a:xfrm>
            <a:off x="1820" y="0"/>
            <a:ext cx="12186584" cy="6858000"/>
          </a:xfrm>
          <a:prstGeom prst="rect">
            <a:avLst/>
          </a:prstGeom>
        </p:spPr>
      </p:pic>
      <p:sp>
        <p:nvSpPr>
          <p:cNvPr id="6" name="Slide Number Placeholder 5">
            <a:extLst>
              <a:ext uri="{FF2B5EF4-FFF2-40B4-BE49-F238E27FC236}">
                <a16:creationId xmlns:a16="http://schemas.microsoft.com/office/drawing/2014/main" id="{34FECAAB-857B-868A-E935-66ABD5B6B1D2}"/>
              </a:ext>
            </a:extLst>
          </p:cNvPr>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dirty="0"/>
          </a:p>
        </p:txBody>
      </p:sp>
      <p:sp>
        <p:nvSpPr>
          <p:cNvPr id="10" name="Picture Placeholder 5">
            <a:extLst>
              <a:ext uri="{FF2B5EF4-FFF2-40B4-BE49-F238E27FC236}">
                <a16:creationId xmlns:a16="http://schemas.microsoft.com/office/drawing/2014/main" id="{B6C4646A-501E-E7FA-78DD-D19C588A1402}"/>
              </a:ext>
            </a:extLst>
          </p:cNvPr>
          <p:cNvSpPr>
            <a:spLocks noGrp="1"/>
          </p:cNvSpPr>
          <p:nvPr>
            <p:ph type="pic" sz="quarter" idx="12" hasCustomPrompt="1"/>
          </p:nvPr>
        </p:nvSpPr>
        <p:spPr bwMode="auto">
          <a:xfrm>
            <a:off x="6552222" y="247796"/>
            <a:ext cx="5632327" cy="6610709"/>
          </a:xfrm>
          <a:custGeom>
            <a:avLst/>
            <a:gdLst>
              <a:gd name="connsiteX0" fmla="*/ 0 w 6889628"/>
              <a:gd name="connsiteY0" fmla="*/ 5098211 h 5098211"/>
              <a:gd name="connsiteX1" fmla="*/ 1274553 w 6889628"/>
              <a:gd name="connsiteY1" fmla="*/ 0 h 5098211"/>
              <a:gd name="connsiteX2" fmla="*/ 5615075 w 6889628"/>
              <a:gd name="connsiteY2" fmla="*/ 0 h 5098211"/>
              <a:gd name="connsiteX3" fmla="*/ 6889628 w 6889628"/>
              <a:gd name="connsiteY3" fmla="*/ 5098211 h 5098211"/>
              <a:gd name="connsiteX4" fmla="*/ 0 w 6889628"/>
              <a:gd name="connsiteY4" fmla="*/ 5098211 h 5098211"/>
              <a:gd name="connsiteX0" fmla="*/ 0 w 6891784"/>
              <a:gd name="connsiteY0" fmla="*/ 5109713 h 5109713"/>
              <a:gd name="connsiteX1" fmla="*/ 1274553 w 6891784"/>
              <a:gd name="connsiteY1" fmla="*/ 11502 h 5109713"/>
              <a:gd name="connsiteX2" fmla="*/ 6891784 w 6891784"/>
              <a:gd name="connsiteY2" fmla="*/ 0 h 5109713"/>
              <a:gd name="connsiteX3" fmla="*/ 6889628 w 6891784"/>
              <a:gd name="connsiteY3" fmla="*/ 5109713 h 5109713"/>
              <a:gd name="connsiteX4" fmla="*/ 0 w 6891784"/>
              <a:gd name="connsiteY4" fmla="*/ 5109713 h 5109713"/>
              <a:gd name="connsiteX0" fmla="*/ 0 w 6891784"/>
              <a:gd name="connsiteY0" fmla="*/ 5109713 h 5109713"/>
              <a:gd name="connsiteX1" fmla="*/ 2890568 w 6891784"/>
              <a:gd name="connsiteY1" fmla="*/ 0 h 5109713"/>
              <a:gd name="connsiteX2" fmla="*/ 6891784 w 6891784"/>
              <a:gd name="connsiteY2" fmla="*/ 0 h 5109713"/>
              <a:gd name="connsiteX3" fmla="*/ 6889628 w 6891784"/>
              <a:gd name="connsiteY3" fmla="*/ 5109713 h 5109713"/>
              <a:gd name="connsiteX4" fmla="*/ 0 w 6891784"/>
              <a:gd name="connsiteY4" fmla="*/ 5109713 h 5109713"/>
              <a:gd name="connsiteX0" fmla="*/ 0 w 6857278"/>
              <a:gd name="connsiteY0" fmla="*/ 5092461 h 5109713"/>
              <a:gd name="connsiteX1" fmla="*/ 2856062 w 6857278"/>
              <a:gd name="connsiteY1" fmla="*/ 0 h 5109713"/>
              <a:gd name="connsiteX2" fmla="*/ 6857278 w 6857278"/>
              <a:gd name="connsiteY2" fmla="*/ 0 h 5109713"/>
              <a:gd name="connsiteX3" fmla="*/ 6855122 w 6857278"/>
              <a:gd name="connsiteY3" fmla="*/ 5109713 h 5109713"/>
              <a:gd name="connsiteX4" fmla="*/ 0 w 6857278"/>
              <a:gd name="connsiteY4" fmla="*/ 5092461 h 5109713"/>
              <a:gd name="connsiteX0" fmla="*/ 0 w 6857278"/>
              <a:gd name="connsiteY0" fmla="*/ 5132717 h 5132717"/>
              <a:gd name="connsiteX1" fmla="*/ 2856062 w 6857278"/>
              <a:gd name="connsiteY1" fmla="*/ 0 h 5132717"/>
              <a:gd name="connsiteX2" fmla="*/ 6857278 w 6857278"/>
              <a:gd name="connsiteY2" fmla="*/ 0 h 5132717"/>
              <a:gd name="connsiteX3" fmla="*/ 6855122 w 6857278"/>
              <a:gd name="connsiteY3" fmla="*/ 5109713 h 5132717"/>
              <a:gd name="connsiteX4" fmla="*/ 0 w 6857278"/>
              <a:gd name="connsiteY4" fmla="*/ 5132717 h 5132717"/>
              <a:gd name="connsiteX0" fmla="*/ 0 w 5632327"/>
              <a:gd name="connsiteY0" fmla="*/ 5114903 h 5114903"/>
              <a:gd name="connsiteX1" fmla="*/ 1631111 w 5632327"/>
              <a:gd name="connsiteY1" fmla="*/ 0 h 5114903"/>
              <a:gd name="connsiteX2" fmla="*/ 5632327 w 5632327"/>
              <a:gd name="connsiteY2" fmla="*/ 0 h 5114903"/>
              <a:gd name="connsiteX3" fmla="*/ 5630171 w 5632327"/>
              <a:gd name="connsiteY3" fmla="*/ 5109713 h 5114903"/>
              <a:gd name="connsiteX4" fmla="*/ 0 w 5632327"/>
              <a:gd name="connsiteY4" fmla="*/ 5114903 h 5114903"/>
              <a:gd name="connsiteX0" fmla="*/ 0 w 5632327"/>
              <a:gd name="connsiteY0" fmla="*/ 5119357 h 5119357"/>
              <a:gd name="connsiteX1" fmla="*/ 3459911 w 5632327"/>
              <a:gd name="connsiteY1" fmla="*/ 0 h 5119357"/>
              <a:gd name="connsiteX2" fmla="*/ 5632327 w 5632327"/>
              <a:gd name="connsiteY2" fmla="*/ 4454 h 5119357"/>
              <a:gd name="connsiteX3" fmla="*/ 5630171 w 5632327"/>
              <a:gd name="connsiteY3" fmla="*/ 5114167 h 5119357"/>
              <a:gd name="connsiteX4" fmla="*/ 0 w 5632327"/>
              <a:gd name="connsiteY4" fmla="*/ 5119357 h 511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2327" h="5119357">
                <a:moveTo>
                  <a:pt x="0" y="5119357"/>
                </a:moveTo>
                <a:lnTo>
                  <a:pt x="3459911" y="0"/>
                </a:lnTo>
                <a:lnTo>
                  <a:pt x="5632327" y="4454"/>
                </a:lnTo>
                <a:cubicBezTo>
                  <a:pt x="5631608" y="1707692"/>
                  <a:pt x="5630890" y="3410929"/>
                  <a:pt x="5630171" y="5114167"/>
                </a:cubicBezTo>
                <a:lnTo>
                  <a:pt x="0" y="5119357"/>
                </a:ln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a:buNone/>
              <a:defRPr/>
            </a:lvl1pPr>
          </a:lstStyle>
          <a:p>
            <a:r>
              <a:rPr lang="en-US" dirty="0"/>
              <a:t> </a:t>
            </a:r>
          </a:p>
        </p:txBody>
      </p:sp>
      <p:sp>
        <p:nvSpPr>
          <p:cNvPr id="3" name="Title 1">
            <a:extLst>
              <a:ext uri="{FF2B5EF4-FFF2-40B4-BE49-F238E27FC236}">
                <a16:creationId xmlns:a16="http://schemas.microsoft.com/office/drawing/2014/main" id="{3FA9112A-6BE6-E9A6-844F-8EB16FC2D5B3}"/>
              </a:ext>
            </a:extLst>
          </p:cNvPr>
          <p:cNvSpPr>
            <a:spLocks noGrp="1"/>
          </p:cNvSpPr>
          <p:nvPr>
            <p:ph type="title"/>
          </p:nvPr>
        </p:nvSpPr>
        <p:spPr>
          <a:xfrm>
            <a:off x="359374" y="317812"/>
            <a:ext cx="8473341" cy="577851"/>
          </a:xfrm>
          <a:noFill/>
          <a:ln>
            <a:noFill/>
          </a:ln>
        </p:spPr>
        <p:txBody>
          <a:bodyPr vert="horz" wrap="square" lIns="0" tIns="0" rIns="91440" bIns="0"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2" name="Text Placeholder 11">
            <a:extLst>
              <a:ext uri="{FF2B5EF4-FFF2-40B4-BE49-F238E27FC236}">
                <a16:creationId xmlns:a16="http://schemas.microsoft.com/office/drawing/2014/main" id="{E666D514-0064-C31C-26E8-93FD00ADF393}"/>
              </a:ext>
            </a:extLst>
          </p:cNvPr>
          <p:cNvSpPr>
            <a:spLocks noGrp="1"/>
          </p:cNvSpPr>
          <p:nvPr>
            <p:ph type="body" sz="quarter" idx="11"/>
          </p:nvPr>
        </p:nvSpPr>
        <p:spPr>
          <a:xfrm>
            <a:off x="359374" y="1441444"/>
            <a:ext cx="6049963" cy="4418013"/>
          </a:xfrm>
        </p:spPr>
        <p:txBody>
          <a:bodyPr/>
          <a:lstStyle/>
          <a:p>
            <a:pPr lvl="0"/>
            <a:r>
              <a:rPr lang="en-US"/>
              <a:t>Click to edit Master text styles</a:t>
            </a:r>
          </a:p>
          <a:p>
            <a:pPr lvl="1"/>
            <a:r>
              <a:rPr lang="en-US"/>
              <a:t>Second level</a:t>
            </a:r>
          </a:p>
          <a:p>
            <a:pPr lvl="2"/>
            <a:r>
              <a:rPr lang="en-US"/>
              <a:t>Third level</a:t>
            </a:r>
          </a:p>
        </p:txBody>
      </p:sp>
      <p:cxnSp>
        <p:nvCxnSpPr>
          <p:cNvPr id="4" name="Straight Connector 3">
            <a:extLst>
              <a:ext uri="{FF2B5EF4-FFF2-40B4-BE49-F238E27FC236}">
                <a16:creationId xmlns:a16="http://schemas.microsoft.com/office/drawing/2014/main" id="{D136478C-E616-A28E-5A84-38E5B1B4D701}"/>
              </a:ext>
            </a:extLst>
          </p:cNvPr>
          <p:cNvCxnSpPr>
            <a:cxnSpLocks/>
          </p:cNvCxnSpPr>
          <p:nvPr userDrawn="1"/>
        </p:nvCxnSpPr>
        <p:spPr>
          <a:xfrm>
            <a:off x="359374" y="1172555"/>
            <a:ext cx="8525222" cy="0"/>
          </a:xfrm>
          <a:prstGeom prst="line">
            <a:avLst/>
          </a:prstGeom>
          <a:ln w="1270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201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cent-imagery-left-gradient">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1F9E3A9A-81B1-4C32-8B75-0EE2F4A57314}"/>
              </a:ext>
            </a:extLst>
          </p:cNvPr>
          <p:cNvPicPr>
            <a:picLocks noChangeAspect="1"/>
          </p:cNvPicPr>
          <p:nvPr userDrawn="1"/>
        </p:nvPicPr>
        <p:blipFill>
          <a:blip r:embed="rId2"/>
          <a:stretch>
            <a:fillRect/>
          </a:stretch>
        </p:blipFill>
        <p:spPr>
          <a:xfrm>
            <a:off x="0" y="0"/>
            <a:ext cx="12186584" cy="6858000"/>
          </a:xfrm>
          <a:prstGeom prst="rect">
            <a:avLst/>
          </a:prstGeom>
        </p:spPr>
      </p:pic>
      <p:cxnSp>
        <p:nvCxnSpPr>
          <p:cNvPr id="6" name="Straight Connector 5"/>
          <p:cNvCxnSpPr>
            <a:cxnSpLocks/>
          </p:cNvCxnSpPr>
          <p:nvPr/>
        </p:nvCxnSpPr>
        <p:spPr>
          <a:xfrm>
            <a:off x="304800" y="1049338"/>
            <a:ext cx="11593513" cy="0"/>
          </a:xfrm>
          <a:prstGeom prst="line">
            <a:avLst/>
          </a:prstGeom>
          <a:ln w="1270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04799" y="293457"/>
            <a:ext cx="11593513" cy="577851"/>
          </a:xfrm>
          <a:noFill/>
          <a:ln>
            <a:noFill/>
          </a:ln>
        </p:spPr>
        <p:txBody>
          <a:bodyPr vert="horz" wrap="square" lIns="0" tIns="0" rIns="91440" bIns="0" numCol="1" anchor="b" anchorCtr="0" compatLnSpc="1">
            <a:prstTxWarp prst="textNoShape">
              <a:avLst/>
            </a:prstTxWarp>
          </a:bodyPr>
          <a:lstStyle>
            <a:lvl1pPr>
              <a:defRPr lang="en-US" dirty="0"/>
            </a:lvl1pPr>
          </a:lstStyle>
          <a:p>
            <a:pPr lvl="0"/>
            <a:r>
              <a:rPr lang="en-US"/>
              <a:t>Click to edit Master title style</a:t>
            </a:r>
            <a:endParaRPr lang="en-US" dirty="0"/>
          </a:p>
        </p:txBody>
      </p:sp>
      <p:pic>
        <p:nvPicPr>
          <p:cNvPr id="3" name="Graphic 2">
            <a:extLst>
              <a:ext uri="{FF2B5EF4-FFF2-40B4-BE49-F238E27FC236}">
                <a16:creationId xmlns:a16="http://schemas.microsoft.com/office/drawing/2014/main" id="{293282EC-58AF-D465-AFED-9698F6EE34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5105" y="6564543"/>
            <a:ext cx="1304904" cy="160497"/>
          </a:xfrm>
          <a:prstGeom prst="rect">
            <a:avLst/>
          </a:prstGeom>
        </p:spPr>
      </p:pic>
      <p:sp>
        <p:nvSpPr>
          <p:cNvPr id="8" name="Slide Number Placeholder 5">
            <a:extLst>
              <a:ext uri="{FF2B5EF4-FFF2-40B4-BE49-F238E27FC236}">
                <a16:creationId xmlns:a16="http://schemas.microsoft.com/office/drawing/2014/main" id="{28A74528-DBF5-71DB-96FF-0E0E862357F9}"/>
              </a:ext>
            </a:extLst>
          </p:cNvPr>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dirty="0"/>
          </a:p>
        </p:txBody>
      </p:sp>
      <p:sp>
        <p:nvSpPr>
          <p:cNvPr id="10" name="Picture Placeholder 9">
            <a:extLst>
              <a:ext uri="{FF2B5EF4-FFF2-40B4-BE49-F238E27FC236}">
                <a16:creationId xmlns:a16="http://schemas.microsoft.com/office/drawing/2014/main" id="{63DF7B94-8FCA-6DBA-5D54-B27792918397}"/>
              </a:ext>
            </a:extLst>
          </p:cNvPr>
          <p:cNvSpPr>
            <a:spLocks noGrp="1"/>
          </p:cNvSpPr>
          <p:nvPr>
            <p:ph type="pic" sz="quarter" idx="10"/>
          </p:nvPr>
        </p:nvSpPr>
        <p:spPr>
          <a:xfrm>
            <a:off x="0" y="1932317"/>
            <a:ext cx="4762500" cy="3468358"/>
          </a:xfrm>
        </p:spPr>
        <p:txBody>
          <a:bodyPr anchor="t"/>
          <a:lstStyle>
            <a:lvl1pPr marL="0" indent="0" algn="ctr">
              <a:buFontTx/>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63BEA1DB-91EB-EEE3-84E4-8505728EF4BA}"/>
              </a:ext>
            </a:extLst>
          </p:cNvPr>
          <p:cNvSpPr>
            <a:spLocks noGrp="1"/>
          </p:cNvSpPr>
          <p:nvPr>
            <p:ph type="body" sz="quarter" idx="11"/>
          </p:nvPr>
        </p:nvSpPr>
        <p:spPr>
          <a:xfrm>
            <a:off x="5848350" y="1546225"/>
            <a:ext cx="6049963" cy="441801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32984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imagery-left-2">
    <p:spTree>
      <p:nvGrpSpPr>
        <p:cNvPr id="1" name=""/>
        <p:cNvGrpSpPr/>
        <p:nvPr/>
      </p:nvGrpSpPr>
      <p:grpSpPr>
        <a:xfrm>
          <a:off x="0" y="0"/>
          <a:ext cx="0" cy="0"/>
          <a:chOff x="0" y="0"/>
          <a:chExt cx="0" cy="0"/>
        </a:xfrm>
      </p:grpSpPr>
      <p:pic>
        <p:nvPicPr>
          <p:cNvPr id="7" name="Picture 6" descr="A picture containing bar chart&#10;&#10;Description automatically generated">
            <a:extLst>
              <a:ext uri="{FF2B5EF4-FFF2-40B4-BE49-F238E27FC236}">
                <a16:creationId xmlns:a16="http://schemas.microsoft.com/office/drawing/2014/main" id="{CB78DE02-C111-427B-B239-44AEBC6B8D54}"/>
              </a:ext>
            </a:extLst>
          </p:cNvPr>
          <p:cNvPicPr>
            <a:picLocks noChangeAspect="1"/>
          </p:cNvPicPr>
          <p:nvPr userDrawn="1"/>
        </p:nvPicPr>
        <p:blipFill>
          <a:blip r:embed="rId2"/>
          <a:stretch>
            <a:fillRect/>
          </a:stretch>
        </p:blipFill>
        <p:spPr>
          <a:xfrm>
            <a:off x="5416" y="0"/>
            <a:ext cx="12186584" cy="6858000"/>
          </a:xfrm>
          <a:prstGeom prst="rect">
            <a:avLst/>
          </a:prstGeom>
        </p:spPr>
      </p:pic>
      <p:cxnSp>
        <p:nvCxnSpPr>
          <p:cNvPr id="6" name="Straight Connector 5"/>
          <p:cNvCxnSpPr>
            <a:cxnSpLocks/>
          </p:cNvCxnSpPr>
          <p:nvPr/>
        </p:nvCxnSpPr>
        <p:spPr>
          <a:xfrm>
            <a:off x="4537494" y="1049338"/>
            <a:ext cx="7044906" cy="0"/>
          </a:xfrm>
          <a:prstGeom prst="line">
            <a:avLst/>
          </a:prstGeom>
          <a:ln w="1270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37494" y="293457"/>
            <a:ext cx="7044906" cy="577851"/>
          </a:xfrm>
          <a:noFill/>
          <a:ln>
            <a:noFill/>
          </a:ln>
        </p:spPr>
        <p:txBody>
          <a:bodyPr vert="horz" wrap="square" lIns="0" tIns="0" rIns="91440" bIns="0"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8" name="Slide Number Placeholder 5">
            <a:extLst>
              <a:ext uri="{FF2B5EF4-FFF2-40B4-BE49-F238E27FC236}">
                <a16:creationId xmlns:a16="http://schemas.microsoft.com/office/drawing/2014/main" id="{28A74528-DBF5-71DB-96FF-0E0E862357F9}"/>
              </a:ext>
            </a:extLst>
          </p:cNvPr>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dirty="0"/>
          </a:p>
        </p:txBody>
      </p:sp>
      <p:sp>
        <p:nvSpPr>
          <p:cNvPr id="10" name="Picture Placeholder 9">
            <a:extLst>
              <a:ext uri="{FF2B5EF4-FFF2-40B4-BE49-F238E27FC236}">
                <a16:creationId xmlns:a16="http://schemas.microsoft.com/office/drawing/2014/main" id="{A5140109-5F8F-14A4-078F-D6EFEBF529E8}"/>
              </a:ext>
            </a:extLst>
          </p:cNvPr>
          <p:cNvSpPr>
            <a:spLocks noGrp="1"/>
          </p:cNvSpPr>
          <p:nvPr>
            <p:ph type="pic" sz="quarter" idx="10"/>
          </p:nvPr>
        </p:nvSpPr>
        <p:spPr>
          <a:xfrm>
            <a:off x="3175" y="241542"/>
            <a:ext cx="4178300" cy="6616458"/>
          </a:xfrm>
        </p:spPr>
        <p:txBody>
          <a:bodyPr/>
          <a:lstStyle>
            <a:lvl1pPr marL="0" indent="0">
              <a:buFontTx/>
              <a:buNone/>
              <a:defRPr/>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FBBE687D-E774-3992-B76E-5CAAA6EE3754}"/>
              </a:ext>
            </a:extLst>
          </p:cNvPr>
          <p:cNvSpPr>
            <a:spLocks noGrp="1"/>
          </p:cNvSpPr>
          <p:nvPr>
            <p:ph type="body" sz="quarter" idx="11"/>
          </p:nvPr>
        </p:nvSpPr>
        <p:spPr>
          <a:xfrm>
            <a:off x="4916488" y="1563688"/>
            <a:ext cx="6665912" cy="430212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5677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Full Border LB-w-Lin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4433032-CE7C-2C9E-DF5F-2F5CAF624139}"/>
              </a:ext>
            </a:extLst>
          </p:cNvPr>
          <p:cNvPicPr>
            <a:picLocks noChangeAspect="1"/>
          </p:cNvPicPr>
          <p:nvPr userDrawn="1"/>
        </p:nvPicPr>
        <p:blipFill>
          <a:blip r:embed="rId2"/>
          <a:stretch>
            <a:fillRect/>
          </a:stretch>
        </p:blipFill>
        <p:spPr>
          <a:xfrm>
            <a:off x="0" y="0"/>
            <a:ext cx="12192000" cy="569976"/>
          </a:xfrm>
          <a:prstGeom prst="rect">
            <a:avLst/>
          </a:prstGeom>
        </p:spPr>
      </p:pic>
      <p:pic>
        <p:nvPicPr>
          <p:cNvPr id="3" name="Graphic 2">
            <a:extLst>
              <a:ext uri="{FF2B5EF4-FFF2-40B4-BE49-F238E27FC236}">
                <a16:creationId xmlns:a16="http://schemas.microsoft.com/office/drawing/2014/main" id="{293282EC-58AF-D465-AFED-9698F6EE34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5105" y="6564543"/>
            <a:ext cx="1304904" cy="160497"/>
          </a:xfrm>
          <a:prstGeom prst="rect">
            <a:avLst/>
          </a:prstGeom>
        </p:spPr>
      </p:pic>
      <p:sp>
        <p:nvSpPr>
          <p:cNvPr id="8" name="Slide Number Placeholder 5">
            <a:extLst>
              <a:ext uri="{FF2B5EF4-FFF2-40B4-BE49-F238E27FC236}">
                <a16:creationId xmlns:a16="http://schemas.microsoft.com/office/drawing/2014/main" id="{28A74528-DBF5-71DB-96FF-0E0E862357F9}"/>
              </a:ext>
            </a:extLst>
          </p:cNvPr>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dirty="0"/>
          </a:p>
        </p:txBody>
      </p:sp>
      <p:cxnSp>
        <p:nvCxnSpPr>
          <p:cNvPr id="5" name="Straight Connector 4">
            <a:extLst>
              <a:ext uri="{FF2B5EF4-FFF2-40B4-BE49-F238E27FC236}">
                <a16:creationId xmlns:a16="http://schemas.microsoft.com/office/drawing/2014/main" id="{96BFFF8B-A391-047D-E16E-B7B7FA597F68}"/>
              </a:ext>
            </a:extLst>
          </p:cNvPr>
          <p:cNvCxnSpPr>
            <a:cxnSpLocks/>
          </p:cNvCxnSpPr>
          <p:nvPr userDrawn="1"/>
        </p:nvCxnSpPr>
        <p:spPr>
          <a:xfrm>
            <a:off x="304800" y="1049338"/>
            <a:ext cx="11593513" cy="0"/>
          </a:xfrm>
          <a:prstGeom prst="line">
            <a:avLst/>
          </a:prstGeom>
          <a:ln w="1270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DCE08A7E-FDEC-47E1-07F1-C02339415A67}"/>
              </a:ext>
            </a:extLst>
          </p:cNvPr>
          <p:cNvSpPr>
            <a:spLocks noGrp="1"/>
          </p:cNvSpPr>
          <p:nvPr>
            <p:ph type="title"/>
          </p:nvPr>
        </p:nvSpPr>
        <p:spPr>
          <a:xfrm>
            <a:off x="304799" y="293457"/>
            <a:ext cx="11593513" cy="577851"/>
          </a:xfrm>
          <a:noFill/>
          <a:ln>
            <a:noFill/>
          </a:ln>
        </p:spPr>
        <p:txBody>
          <a:bodyPr vert="horz" wrap="square" lIns="0" tIns="0" rIns="91440" bIns="0"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9" name="Text Placeholder 2">
            <a:extLst>
              <a:ext uri="{FF2B5EF4-FFF2-40B4-BE49-F238E27FC236}">
                <a16:creationId xmlns:a16="http://schemas.microsoft.com/office/drawing/2014/main" id="{8BFA1F3D-B271-0E38-57ED-068E7387DF22}"/>
              </a:ext>
            </a:extLst>
          </p:cNvPr>
          <p:cNvSpPr>
            <a:spLocks noGrp="1"/>
          </p:cNvSpPr>
          <p:nvPr>
            <p:ph type="body" idx="1" hasCustomPrompt="1"/>
          </p:nvPr>
        </p:nvSpPr>
        <p:spPr>
          <a:xfrm>
            <a:off x="609600" y="1265619"/>
            <a:ext cx="5386917" cy="579930"/>
          </a:xfrm>
          <a:noFill/>
        </p:spPr>
        <p:txBody>
          <a:bodyPr anchor="b"/>
          <a:lstStyle>
            <a:lvl1pPr marL="0" indent="0">
              <a:lnSpc>
                <a:spcPct val="90000"/>
              </a:lnSpc>
              <a:buNone/>
              <a:defRPr sz="2800" b="0" i="0" baseline="0">
                <a:solidFill>
                  <a:schemeClr val="accent1">
                    <a:lumMod val="40000"/>
                    <a:lumOff val="60000"/>
                  </a:schemeClr>
                </a:solidFill>
                <a:latin typeface="+mj-lt"/>
                <a:cs typeface="Franklin Gothic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4">
            <a:extLst>
              <a:ext uri="{FF2B5EF4-FFF2-40B4-BE49-F238E27FC236}">
                <a16:creationId xmlns:a16="http://schemas.microsoft.com/office/drawing/2014/main" id="{381BA8B3-7AC7-3F54-663F-E73EAAD17B97}"/>
              </a:ext>
            </a:extLst>
          </p:cNvPr>
          <p:cNvSpPr>
            <a:spLocks noGrp="1"/>
          </p:cNvSpPr>
          <p:nvPr>
            <p:ph type="body" sz="quarter" idx="10"/>
          </p:nvPr>
        </p:nvSpPr>
        <p:spPr>
          <a:xfrm>
            <a:off x="6193368" y="1265617"/>
            <a:ext cx="5389033" cy="579932"/>
          </a:xfrm>
          <a:noFill/>
        </p:spPr>
        <p:txBody>
          <a:bodyPr anchor="b"/>
          <a:lstStyle>
            <a:lvl1pPr marL="0" indent="0">
              <a:lnSpc>
                <a:spcPct val="90000"/>
              </a:lnSpc>
              <a:buNone/>
              <a:defRPr sz="2800" b="0">
                <a:solidFill>
                  <a:schemeClr val="accent1">
                    <a:lumMod val="40000"/>
                    <a:lumOff val="60000"/>
                  </a:schemeClr>
                </a:solidFill>
                <a:latin typeface="+mj-lt"/>
                <a:cs typeface="Franklin Gothic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6">
            <a:extLst>
              <a:ext uri="{FF2B5EF4-FFF2-40B4-BE49-F238E27FC236}">
                <a16:creationId xmlns:a16="http://schemas.microsoft.com/office/drawing/2014/main" id="{AAAE6304-25D4-3998-A83C-6BF5E2675147}"/>
              </a:ext>
            </a:extLst>
          </p:cNvPr>
          <p:cNvSpPr>
            <a:spLocks noGrp="1"/>
          </p:cNvSpPr>
          <p:nvPr>
            <p:ph sz="quarter" idx="16"/>
          </p:nvPr>
        </p:nvSpPr>
        <p:spPr>
          <a:xfrm>
            <a:off x="609600" y="2042396"/>
            <a:ext cx="5364480" cy="3920634"/>
          </a:xfrm>
        </p:spPr>
        <p:txBody>
          <a:bodyPr/>
          <a:lstStyle/>
          <a:p>
            <a:pPr lvl="0"/>
            <a:r>
              <a:rPr lang="en-US"/>
              <a:t>Click to edit Master text styles</a:t>
            </a:r>
          </a:p>
          <a:p>
            <a:pPr lvl="1"/>
            <a:r>
              <a:rPr lang="en-US"/>
              <a:t>Second level</a:t>
            </a:r>
          </a:p>
          <a:p>
            <a:pPr lvl="2"/>
            <a:r>
              <a:rPr lang="en-US"/>
              <a:t>Third level</a:t>
            </a:r>
          </a:p>
        </p:txBody>
      </p:sp>
      <p:sp>
        <p:nvSpPr>
          <p:cNvPr id="12" name="Content Placeholder 6">
            <a:extLst>
              <a:ext uri="{FF2B5EF4-FFF2-40B4-BE49-F238E27FC236}">
                <a16:creationId xmlns:a16="http://schemas.microsoft.com/office/drawing/2014/main" id="{93C67BAD-F1B2-FF0E-4EBD-61C2BD9A30EC}"/>
              </a:ext>
            </a:extLst>
          </p:cNvPr>
          <p:cNvSpPr>
            <a:spLocks noGrp="1"/>
          </p:cNvSpPr>
          <p:nvPr>
            <p:ph sz="quarter" idx="17"/>
          </p:nvPr>
        </p:nvSpPr>
        <p:spPr>
          <a:xfrm>
            <a:off x="6215529" y="2042396"/>
            <a:ext cx="5364480" cy="3920634"/>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7935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ol List, Border DB">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61561F4-2271-D1C5-6920-2AC4C50390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5105" y="6564543"/>
            <a:ext cx="1304904" cy="160497"/>
          </a:xfrm>
          <a:prstGeom prst="rect">
            <a:avLst/>
          </a:prstGeom>
        </p:spPr>
      </p:pic>
      <p:sp>
        <p:nvSpPr>
          <p:cNvPr id="9" name="Slide Number Placeholder 5">
            <a:extLst>
              <a:ext uri="{FF2B5EF4-FFF2-40B4-BE49-F238E27FC236}">
                <a16:creationId xmlns:a16="http://schemas.microsoft.com/office/drawing/2014/main" id="{519BE503-D06B-AC4D-F9C3-D43FD15956BE}"/>
              </a:ext>
            </a:extLst>
          </p:cNvPr>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dirty="0"/>
          </a:p>
        </p:txBody>
      </p:sp>
    </p:spTree>
    <p:extLst>
      <p:ext uri="{BB962C8B-B14F-4D97-AF65-F5344CB8AC3E}">
        <p14:creationId xmlns:p14="http://schemas.microsoft.com/office/powerpoint/2010/main" val="1231913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vy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1D8746-CF82-422D-BEBF-01503D8F8F00}"/>
              </a:ext>
            </a:extLst>
          </p:cNvPr>
          <p:cNvPicPr>
            <a:picLocks noChangeAspect="1"/>
          </p:cNvPicPr>
          <p:nvPr userDrawn="1"/>
        </p:nvPicPr>
        <p:blipFill>
          <a:blip r:embed="rId2"/>
          <a:srcRect/>
          <a:stretch/>
        </p:blipFill>
        <p:spPr>
          <a:xfrm>
            <a:off x="3048" y="1"/>
            <a:ext cx="12188952" cy="6857999"/>
          </a:xfrm>
          <a:prstGeom prst="rect">
            <a:avLst/>
          </a:prstGeom>
        </p:spPr>
      </p:pic>
      <p:sp>
        <p:nvSpPr>
          <p:cNvPr id="6" name="Title 1"/>
          <p:cNvSpPr>
            <a:spLocks noGrp="1"/>
          </p:cNvSpPr>
          <p:nvPr>
            <p:ph type="ctrTitle"/>
          </p:nvPr>
        </p:nvSpPr>
        <p:spPr>
          <a:xfrm>
            <a:off x="926943" y="2601106"/>
            <a:ext cx="10363200" cy="1470025"/>
          </a:xfrm>
          <a:noFill/>
          <a:ln>
            <a:noFill/>
          </a:ln>
        </p:spPr>
        <p:txBody>
          <a:bodyPr anchor="ctr">
            <a:normAutofit/>
          </a:bodyPr>
          <a:lstStyle>
            <a:lvl1pPr algn="ctr">
              <a:defRPr sz="4400" b="0" cap="all" spc="0" baseline="0">
                <a:ln w="12700">
                  <a:noFill/>
                  <a:prstDash val="solid"/>
                </a:ln>
                <a:solidFill>
                  <a:schemeClr val="bg1"/>
                </a:solidFill>
                <a:effectLst/>
              </a:defRPr>
            </a:lvl1pPr>
          </a:lstStyle>
          <a:p>
            <a:r>
              <a:rPr lang="en-US"/>
              <a:t>Click to edit Master title style</a:t>
            </a:r>
            <a:endParaRPr lang="en-US" dirty="0"/>
          </a:p>
        </p:txBody>
      </p:sp>
      <p:sp>
        <p:nvSpPr>
          <p:cNvPr id="7" name="Subtitle 2"/>
          <p:cNvSpPr>
            <a:spLocks noGrp="1"/>
          </p:cNvSpPr>
          <p:nvPr>
            <p:ph type="subTitle" idx="1"/>
          </p:nvPr>
        </p:nvSpPr>
        <p:spPr>
          <a:xfrm>
            <a:off x="1828800" y="4062590"/>
            <a:ext cx="8534400" cy="885546"/>
          </a:xfrm>
          <a:noFill/>
        </p:spPr>
        <p:txBody>
          <a:bodyPr anchor="ctr">
            <a:normAutofit/>
          </a:bodyPr>
          <a:lstStyle>
            <a:lvl1pPr marL="0" indent="0" algn="ctr">
              <a:buNone/>
              <a:defRPr sz="32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6638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252538"/>
            <a:ext cx="10972800" cy="4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91440" bIns="0" numCol="1" anchor="t" anchorCtr="0" compatLnSpc="1">
            <a:prstTxWarp prst="textNoShape">
              <a:avLst/>
            </a:prstTxWarp>
            <a:normAutofit/>
          </a:bodyPr>
          <a:lstStyle/>
          <a:p>
            <a:pPr lvl="0"/>
            <a:r>
              <a:rPr lang="en-US" dirty="0"/>
              <a:t>Franklin Gothic Book, 28 pt, Gray</a:t>
            </a:r>
          </a:p>
          <a:p>
            <a:pPr lvl="1"/>
            <a:r>
              <a:rPr lang="en-US" dirty="0"/>
              <a:t>Second level Bullet Style: 24pt </a:t>
            </a:r>
          </a:p>
          <a:p>
            <a:pPr lvl="2"/>
            <a:r>
              <a:rPr lang="en-US" dirty="0"/>
              <a:t>Third level Bullet Style: 24pt</a:t>
            </a:r>
          </a:p>
        </p:txBody>
      </p:sp>
      <p:sp>
        <p:nvSpPr>
          <p:cNvPr id="6" name="Slide Number Placeholder 5"/>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ts val="0"/>
              </a:spcBef>
              <a:spcAft>
                <a:spcPts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dirty="0"/>
          </a:p>
        </p:txBody>
      </p:sp>
      <p:sp>
        <p:nvSpPr>
          <p:cNvPr id="1029" name="Title Placeholder 1"/>
          <p:cNvSpPr>
            <a:spLocks noGrp="1"/>
          </p:cNvSpPr>
          <p:nvPr>
            <p:ph type="title"/>
          </p:nvPr>
        </p:nvSpPr>
        <p:spPr bwMode="auto">
          <a:xfrm>
            <a:off x="609600" y="295220"/>
            <a:ext cx="10972800" cy="5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91440" bIns="0" numCol="1" anchor="b" anchorCtr="0" compatLnSpc="1">
            <a:prstTxWarp prst="textNoShape">
              <a:avLst/>
            </a:prstTxWarp>
          </a:bodyPr>
          <a:lstStyle/>
          <a:p>
            <a:pPr lvl="0"/>
            <a:r>
              <a:rPr lang="en-US" dirty="0"/>
              <a:t>Page Headline Style</a:t>
            </a:r>
          </a:p>
        </p:txBody>
      </p:sp>
    </p:spTree>
  </p:cSld>
  <p:clrMap bg1="lt1" tx1="dk1" bg2="lt2" tx2="dk2" accent1="accent1" accent2="accent2" accent3="accent3" accent4="accent4" accent5="accent5" accent6="accent6" hlink="hlink" folHlink="folHlink"/>
  <p:sldLayoutIdLst>
    <p:sldLayoutId id="2147484063" r:id="rId1"/>
    <p:sldLayoutId id="2147484107" r:id="rId2"/>
    <p:sldLayoutId id="2147484104" r:id="rId3"/>
    <p:sldLayoutId id="2147484103" r:id="rId4"/>
    <p:sldLayoutId id="2147484098" r:id="rId5"/>
    <p:sldLayoutId id="2147484105" r:id="rId6"/>
    <p:sldLayoutId id="2147484106" r:id="rId7"/>
    <p:sldLayoutId id="2147484044" r:id="rId8"/>
    <p:sldLayoutId id="2147484042" r:id="rId9"/>
    <p:sldLayoutId id="2147484091" r:id="rId10"/>
    <p:sldLayoutId id="2147484074" r:id="rId11"/>
    <p:sldLayoutId id="2147484089" r:id="rId12"/>
  </p:sldLayoutIdLst>
  <p:hf hdr="0" dt="0"/>
  <p:txStyles>
    <p:titleStyle>
      <a:lvl1pPr algn="l" defTabSz="457200" rtl="0" eaLnBrk="1" fontAlgn="base" hangingPunct="1">
        <a:lnSpc>
          <a:spcPct val="90000"/>
        </a:lnSpc>
        <a:spcBef>
          <a:spcPct val="0"/>
        </a:spcBef>
        <a:spcAft>
          <a:spcPct val="0"/>
        </a:spcAft>
        <a:defRPr sz="3200" b="1" kern="1200">
          <a:solidFill>
            <a:schemeClr val="accent1"/>
          </a:solidFill>
          <a:latin typeface="+mn-lt"/>
          <a:ea typeface="ＭＳ Ｐゴシック" charset="0"/>
          <a:cs typeface="Franklin Gothic Book"/>
        </a:defRPr>
      </a:lvl1pPr>
      <a:lvl2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2pPr>
      <a:lvl3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3pPr>
      <a:lvl4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4pPr>
      <a:lvl5pPr algn="l" defTabSz="457200" rtl="0" eaLnBrk="1" fontAlgn="base" hangingPunct="1">
        <a:spcBef>
          <a:spcPct val="0"/>
        </a:spcBef>
        <a:spcAft>
          <a:spcPct val="0"/>
        </a:spcAft>
        <a:defRPr sz="2400" b="1">
          <a:solidFill>
            <a:schemeClr val="tx2"/>
          </a:solidFill>
          <a:latin typeface="Franklin Gothic Book" charset="0"/>
          <a:ea typeface="ＭＳ Ｐゴシック" charset="0"/>
        </a:defRPr>
      </a:lvl5pPr>
      <a:lvl6pPr marL="457200" algn="l" defTabSz="457200" rtl="0" eaLnBrk="1" fontAlgn="base" hangingPunct="1">
        <a:spcBef>
          <a:spcPct val="0"/>
        </a:spcBef>
        <a:spcAft>
          <a:spcPct val="0"/>
        </a:spcAft>
        <a:defRPr sz="2400" b="1">
          <a:solidFill>
            <a:schemeClr val="tx2"/>
          </a:solidFill>
          <a:latin typeface="TradeGothic" charset="0"/>
          <a:ea typeface="ＭＳ Ｐゴシック" charset="0"/>
        </a:defRPr>
      </a:lvl6pPr>
      <a:lvl7pPr marL="914400" algn="l" defTabSz="457200" rtl="0" eaLnBrk="1" fontAlgn="base" hangingPunct="1">
        <a:spcBef>
          <a:spcPct val="0"/>
        </a:spcBef>
        <a:spcAft>
          <a:spcPct val="0"/>
        </a:spcAft>
        <a:defRPr sz="2400" b="1">
          <a:solidFill>
            <a:schemeClr val="tx2"/>
          </a:solidFill>
          <a:latin typeface="TradeGothic" charset="0"/>
          <a:ea typeface="ＭＳ Ｐゴシック" charset="0"/>
        </a:defRPr>
      </a:lvl7pPr>
      <a:lvl8pPr marL="1371600" algn="l" defTabSz="457200" rtl="0" eaLnBrk="1" fontAlgn="base" hangingPunct="1">
        <a:spcBef>
          <a:spcPct val="0"/>
        </a:spcBef>
        <a:spcAft>
          <a:spcPct val="0"/>
        </a:spcAft>
        <a:defRPr sz="2400" b="1">
          <a:solidFill>
            <a:schemeClr val="tx2"/>
          </a:solidFill>
          <a:latin typeface="TradeGothic" charset="0"/>
          <a:ea typeface="ＭＳ Ｐゴシック" charset="0"/>
        </a:defRPr>
      </a:lvl8pPr>
      <a:lvl9pPr marL="1828800" algn="l" defTabSz="457200" rtl="0" eaLnBrk="1" fontAlgn="base" hangingPunct="1">
        <a:spcBef>
          <a:spcPct val="0"/>
        </a:spcBef>
        <a:spcAft>
          <a:spcPct val="0"/>
        </a:spcAft>
        <a:defRPr sz="2400" b="1">
          <a:solidFill>
            <a:schemeClr val="tx2"/>
          </a:solidFill>
          <a:latin typeface="TradeGothic" charset="0"/>
          <a:ea typeface="ＭＳ Ｐゴシック" charset="0"/>
        </a:defRPr>
      </a:lvl9pPr>
    </p:titleStyle>
    <p:bodyStyle>
      <a:lvl1pPr marL="285750" indent="-285750" algn="l" defTabSz="457200" rtl="0" eaLnBrk="1" fontAlgn="base" hangingPunct="1">
        <a:lnSpc>
          <a:spcPct val="110000"/>
        </a:lnSpc>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Franklin Gothic Book"/>
        </a:defRPr>
      </a:lvl1pPr>
      <a:lvl2pPr marL="742950" indent="-285750" algn="l" defTabSz="457200" rtl="0" eaLnBrk="1" fontAlgn="base" hangingPunct="1">
        <a:lnSpc>
          <a:spcPct val="110000"/>
        </a:lnSpc>
        <a:spcBef>
          <a:spcPct val="20000"/>
        </a:spcBef>
        <a:spcAft>
          <a:spcPct val="0"/>
        </a:spcAft>
        <a:buClr>
          <a:schemeClr val="accent2"/>
        </a:buClr>
        <a:buFont typeface="Wingdings" charset="2"/>
        <a:buChar char="§"/>
        <a:defRPr sz="2400" kern="1200">
          <a:solidFill>
            <a:schemeClr val="tx1"/>
          </a:solidFill>
          <a:latin typeface="+mn-lt"/>
          <a:ea typeface="ＭＳ Ｐゴシック" charset="0"/>
          <a:cs typeface="Franklin Gothic Book"/>
        </a:defRPr>
      </a:lvl2pPr>
      <a:lvl3pPr marL="1200150" indent="-285750" algn="l" defTabSz="457200" rtl="0" eaLnBrk="1" fontAlgn="base" hangingPunct="1">
        <a:lnSpc>
          <a:spcPct val="110000"/>
        </a:lnSpc>
        <a:spcBef>
          <a:spcPct val="20000"/>
        </a:spcBef>
        <a:spcAft>
          <a:spcPct val="0"/>
        </a:spcAft>
        <a:buClr>
          <a:schemeClr val="accent3"/>
        </a:buClr>
        <a:buFont typeface="Wingdings" charset="2"/>
        <a:buChar char="§"/>
        <a:defRPr sz="2400" kern="1200">
          <a:solidFill>
            <a:schemeClr val="tx1"/>
          </a:solidFill>
          <a:latin typeface="+mn-lt"/>
          <a:ea typeface="ＭＳ Ｐゴシック" charset="0"/>
          <a:cs typeface="Franklin Gothic Book"/>
        </a:defRPr>
      </a:lvl3pPr>
      <a:lvl4pPr marL="1657350" indent="-285750" algn="l" defTabSz="457200" rtl="0" eaLnBrk="1" fontAlgn="base" hangingPunct="1">
        <a:lnSpc>
          <a:spcPct val="110000"/>
        </a:lnSpc>
        <a:spcBef>
          <a:spcPct val="20000"/>
        </a:spcBef>
        <a:spcAft>
          <a:spcPct val="0"/>
        </a:spcAft>
        <a:buClr>
          <a:schemeClr val="accent4"/>
        </a:buClr>
        <a:buFont typeface="Wingdings" charset="2"/>
        <a:buChar char="§"/>
        <a:defRPr sz="2400" kern="1200">
          <a:solidFill>
            <a:schemeClr val="tx1"/>
          </a:solidFill>
          <a:latin typeface="+mn-lt"/>
          <a:ea typeface="ＭＳ Ｐゴシック" charset="0"/>
          <a:cs typeface="Franklin Gothic Book"/>
        </a:defRPr>
      </a:lvl4pPr>
      <a:lvl5pPr marL="2114550" indent="-285750" algn="l" defTabSz="457200" rtl="0" eaLnBrk="1" fontAlgn="base" hangingPunct="1">
        <a:lnSpc>
          <a:spcPct val="110000"/>
        </a:lnSpc>
        <a:spcBef>
          <a:spcPct val="20000"/>
        </a:spcBef>
        <a:spcAft>
          <a:spcPct val="0"/>
        </a:spcAft>
        <a:buClr>
          <a:schemeClr val="accent5"/>
        </a:buClr>
        <a:buFont typeface="Wingdings" charset="2"/>
        <a:buChar char="§"/>
        <a:defRPr sz="2400" kern="1200">
          <a:solidFill>
            <a:schemeClr val="tx1"/>
          </a:solidFill>
          <a:latin typeface="+mn-lt"/>
          <a:ea typeface="ＭＳ Ｐゴシック"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548" userDrawn="1">
          <p15:clr>
            <a:srgbClr val="F26B43"/>
          </p15:clr>
        </p15:guide>
        <p15:guide id="6" orient="horz" pos="785" userDrawn="1">
          <p15:clr>
            <a:srgbClr val="F26B43"/>
          </p15:clr>
        </p15:guide>
        <p15:guide id="7" orient="horz" pos="36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252538"/>
            <a:ext cx="10972800" cy="4488093"/>
          </a:xfrm>
          <a:prstGeom prst="rect">
            <a:avLst/>
          </a:prstGeom>
          <a:noFill/>
          <a:ln>
            <a:noFill/>
          </a:ln>
          <a:extLst>
            <a:ext uri="{909E8E84-426E-40dd-AFC4-6F175D3DCCD1}">
              <a14:hiddenFill xmlns=""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a:solidFill>
                  <a:srgbClr val="FFFFFF"/>
                </a:solidFill>
              </a14:hiddenFill>
            </a:ext>
            <a:ext uri="{91240B29-F687-4f45-9708-019B960494DF}">
              <a14:hiddenLine xmlns=""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w="9525">
                <a:solidFill>
                  <a:srgbClr val="000000"/>
                </a:solidFill>
                <a:miter lim="800000"/>
                <a:headEnd/>
                <a:tailEnd/>
              </a14:hiddenLine>
            </a:ext>
            <a:ext uri="{FAA26D3D-D897-4be2-8F04-BA451C77F1D7}">
              <ma14:placeholderFlag xmln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val="1"/>
            </a:ext>
          </a:extLst>
        </p:spPr>
        <p:txBody>
          <a:bodyPr vert="horz" wrap="square" lIns="0" tIns="0" rIns="91440" bIns="0" numCol="1" anchor="t" anchorCtr="0" compatLnSpc="1">
            <a:prstTxWarp prst="textNoShape">
              <a:avLst/>
            </a:prstTxWarp>
            <a:normAutofit/>
          </a:bodyPr>
          <a:lstStyle/>
          <a:p>
            <a:pPr lvl="0"/>
            <a:r>
              <a:rPr lang="en-US"/>
              <a:t>Franklin Gothic Book, 14pt, Gray</a:t>
            </a:r>
          </a:p>
          <a:p>
            <a:pPr lvl="1"/>
            <a:r>
              <a:rPr lang="en-US"/>
              <a:t>Second level Bullet Style: 14pt </a:t>
            </a:r>
          </a:p>
          <a:p>
            <a:pPr lvl="2"/>
            <a:r>
              <a:rPr lang="en-US"/>
              <a:t>Third level Bullet Style: 14pt</a:t>
            </a:r>
          </a:p>
        </p:txBody>
      </p:sp>
      <p:sp>
        <p:nvSpPr>
          <p:cNvPr id="6" name="Slide Number Placeholder 5"/>
          <p:cNvSpPr>
            <a:spLocks noGrp="1"/>
          </p:cNvSpPr>
          <p:nvPr>
            <p:ph type="sldNum" sz="quarter" idx="4"/>
          </p:nvPr>
        </p:nvSpPr>
        <p:spPr>
          <a:xfrm>
            <a:off x="11522440" y="6425641"/>
            <a:ext cx="554541" cy="331787"/>
          </a:xfrm>
          <a:prstGeom prst="rect">
            <a:avLst/>
          </a:prstGeom>
        </p:spPr>
        <p:txBody>
          <a:bodyPr vert="horz" lIns="91440" tIns="45720" rIns="91440" bIns="45720" rtlCol="0" anchor="ctr"/>
          <a:lstStyle>
            <a:lvl1pPr algn="r" fontAlgn="auto">
              <a:spcBef>
                <a:spcPct val="0"/>
              </a:spcBef>
              <a:spcAft>
                <a:spcPct val="0"/>
              </a:spcAft>
              <a:defRPr sz="1000">
                <a:solidFill>
                  <a:schemeClr val="bg2">
                    <a:lumMod val="65000"/>
                  </a:schemeClr>
                </a:solidFill>
                <a:latin typeface="+mn-lt"/>
                <a:ea typeface="+mn-ea"/>
                <a:cs typeface="Franklin Gothic Book"/>
              </a:defRPr>
            </a:lvl1pPr>
          </a:lstStyle>
          <a:p>
            <a:pPr>
              <a:defRPr/>
            </a:pPr>
            <a:fld id="{B22F7E1B-8261-CF40-A84F-BB5BFF025EC3}" type="slidenum">
              <a:rPr lang="en-US" smtClean="0"/>
              <a:pPr>
                <a:defRPr/>
              </a:pPr>
              <a:t>‹#›</a:t>
            </a:fld>
            <a:endParaRPr lang="en-US"/>
          </a:p>
        </p:txBody>
      </p:sp>
      <p:sp>
        <p:nvSpPr>
          <p:cNvPr id="1029" name="Title Placeholder 1"/>
          <p:cNvSpPr>
            <a:spLocks noGrp="1"/>
          </p:cNvSpPr>
          <p:nvPr>
            <p:ph type="title"/>
          </p:nvPr>
        </p:nvSpPr>
        <p:spPr bwMode="auto">
          <a:xfrm>
            <a:off x="609600" y="295220"/>
            <a:ext cx="10972800" cy="576375"/>
          </a:xfrm>
          <a:prstGeom prst="rect">
            <a:avLst/>
          </a:prstGeom>
          <a:noFill/>
          <a:ln>
            <a:noFill/>
          </a:ln>
          <a:extLst>
            <a:ext uri="{909E8E84-426E-40dd-AFC4-6F175D3DCCD1}">
              <a14:hiddenFill xmlns=""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a:solidFill>
                  <a:srgbClr val="FFFFFF"/>
                </a:solidFill>
              </a14:hiddenFill>
            </a:ext>
            <a:ext uri="{91240B29-F687-4f45-9708-019B960494DF}">
              <a14:hiddenLine xmlns=""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w="9525">
                <a:solidFill>
                  <a:srgbClr val="000000"/>
                </a:solidFill>
                <a:miter lim="800000"/>
                <a:headEnd/>
                <a:tailEnd/>
              </a14:hiddenLine>
            </a:ext>
            <a:ext uri="{FAA26D3D-D897-4be2-8F04-BA451C77F1D7}">
              <ma14:placeholderFlag xmln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val="1"/>
            </a:ext>
          </a:extLst>
        </p:spPr>
        <p:txBody>
          <a:bodyPr vert="horz" wrap="square" lIns="0" tIns="0" rIns="91440" bIns="0" numCol="1" anchor="b" anchorCtr="0" compatLnSpc="1">
            <a:prstTxWarp prst="textNoShape">
              <a:avLst/>
            </a:prstTxWarp>
          </a:bodyPr>
          <a:lstStyle/>
          <a:p>
            <a:pPr lvl="0"/>
            <a:r>
              <a:rPr lang="en-US"/>
              <a:t>Page Headline Style</a:t>
            </a:r>
          </a:p>
        </p:txBody>
      </p:sp>
    </p:spTree>
    <p:extLst>
      <p:ext uri="{BB962C8B-B14F-4D97-AF65-F5344CB8AC3E}">
        <p14:creationId xmlns:p14="http://schemas.microsoft.com/office/powerpoint/2010/main" val="963853548"/>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Lst>
  <p:transition/>
  <p:hf hdr="0" dt="0"/>
  <p:txStyles>
    <p:titleStyle>
      <a:lvl1pPr algn="l" defTabSz="457200" rtl="0" eaLnBrk="1" fontAlgn="base" hangingPunct="1">
        <a:lnSpc>
          <a:spcPct val="90000"/>
        </a:lnSpc>
        <a:spcBef>
          <a:spcPct val="0"/>
        </a:spcBef>
        <a:spcAft>
          <a:spcPct val="0"/>
        </a:spcAft>
        <a:defRPr sz="3200" b="1" kern="1200">
          <a:solidFill>
            <a:schemeClr val="accent1"/>
          </a:solidFill>
          <a:latin typeface="Rift Soft" panose="00000500000000000000" pitchFamily="50" charset="0"/>
          <a:ea typeface="ＭＳ Ｐゴシック" charset="0"/>
          <a:cs typeface="Rift Soft" panose="00000500000000000000" pitchFamily="50" charset="0"/>
        </a:defRPr>
      </a:lvl1pPr>
      <a:lvl2pPr algn="l" defTabSz="457200" rtl="0" eaLnBrk="1" fontAlgn="base" hangingPunct="1">
        <a:spcBef>
          <a:spcPct val="0"/>
        </a:spcBef>
        <a:spcAft>
          <a:spcPct val="0"/>
        </a:spcAft>
        <a:defRPr sz="2400" b="1">
          <a:solidFill>
            <a:schemeClr val="tx2"/>
          </a:solidFill>
          <a:latin typeface="Franklin Gothic Book"/>
          <a:ea typeface="ＭＳ Ｐゴシック" charset="0"/>
        </a:defRPr>
      </a:lvl2pPr>
      <a:lvl3pPr algn="l" defTabSz="457200" rtl="0" eaLnBrk="1" fontAlgn="base" hangingPunct="1">
        <a:spcBef>
          <a:spcPct val="0"/>
        </a:spcBef>
        <a:spcAft>
          <a:spcPct val="0"/>
        </a:spcAft>
        <a:defRPr sz="2400" b="1">
          <a:solidFill>
            <a:schemeClr val="tx2"/>
          </a:solidFill>
          <a:latin typeface="Franklin Gothic Book"/>
          <a:ea typeface="ＭＳ Ｐゴシック" charset="0"/>
        </a:defRPr>
      </a:lvl3pPr>
      <a:lvl4pPr algn="l" defTabSz="457200" rtl="0" eaLnBrk="1" fontAlgn="base" hangingPunct="1">
        <a:spcBef>
          <a:spcPct val="0"/>
        </a:spcBef>
        <a:spcAft>
          <a:spcPct val="0"/>
        </a:spcAft>
        <a:defRPr sz="2400" b="1">
          <a:solidFill>
            <a:schemeClr val="tx2"/>
          </a:solidFill>
          <a:latin typeface="Franklin Gothic Book"/>
          <a:ea typeface="ＭＳ Ｐゴシック" charset="0"/>
        </a:defRPr>
      </a:lvl4pPr>
      <a:lvl5pPr algn="l" defTabSz="457200" rtl="0" eaLnBrk="1" fontAlgn="base" hangingPunct="1">
        <a:spcBef>
          <a:spcPct val="0"/>
        </a:spcBef>
        <a:spcAft>
          <a:spcPct val="0"/>
        </a:spcAft>
        <a:defRPr sz="2400" b="1">
          <a:solidFill>
            <a:schemeClr val="tx2"/>
          </a:solidFill>
          <a:latin typeface="Franklin Gothic Book"/>
          <a:ea typeface="ＭＳ Ｐゴシック" charset="0"/>
        </a:defRPr>
      </a:lvl5pPr>
      <a:lvl6pPr marL="457200" algn="l" defTabSz="457200" rtl="0" eaLnBrk="1" fontAlgn="base" hangingPunct="1">
        <a:spcBef>
          <a:spcPct val="0"/>
        </a:spcBef>
        <a:spcAft>
          <a:spcPct val="0"/>
        </a:spcAft>
        <a:defRPr sz="2400" b="1">
          <a:solidFill>
            <a:schemeClr val="tx2"/>
          </a:solidFill>
          <a:latin typeface="TradeGothic" charset="0"/>
          <a:ea typeface="ＭＳ Ｐゴシック" charset="0"/>
        </a:defRPr>
      </a:lvl6pPr>
      <a:lvl7pPr marL="914400" algn="l" defTabSz="457200" rtl="0" eaLnBrk="1" fontAlgn="base" hangingPunct="1">
        <a:spcBef>
          <a:spcPct val="0"/>
        </a:spcBef>
        <a:spcAft>
          <a:spcPct val="0"/>
        </a:spcAft>
        <a:defRPr sz="2400" b="1">
          <a:solidFill>
            <a:schemeClr val="tx2"/>
          </a:solidFill>
          <a:latin typeface="TradeGothic" charset="0"/>
          <a:ea typeface="ＭＳ Ｐゴシック" charset="0"/>
        </a:defRPr>
      </a:lvl7pPr>
      <a:lvl8pPr marL="1371600" algn="l" defTabSz="457200" rtl="0" eaLnBrk="1" fontAlgn="base" hangingPunct="1">
        <a:spcBef>
          <a:spcPct val="0"/>
        </a:spcBef>
        <a:spcAft>
          <a:spcPct val="0"/>
        </a:spcAft>
        <a:defRPr sz="2400" b="1">
          <a:solidFill>
            <a:schemeClr val="tx2"/>
          </a:solidFill>
          <a:latin typeface="TradeGothic" charset="0"/>
          <a:ea typeface="ＭＳ Ｐゴシック" charset="0"/>
        </a:defRPr>
      </a:lvl8pPr>
      <a:lvl9pPr marL="1828800" algn="l" defTabSz="457200" rtl="0" eaLnBrk="1" fontAlgn="base" hangingPunct="1">
        <a:spcBef>
          <a:spcPct val="0"/>
        </a:spcBef>
        <a:spcAft>
          <a:spcPct val="0"/>
        </a:spcAft>
        <a:defRPr sz="2400" b="1">
          <a:solidFill>
            <a:schemeClr val="tx2"/>
          </a:solidFill>
          <a:latin typeface="TradeGothic" charset="0"/>
          <a:ea typeface="ＭＳ Ｐゴシック" charset="0"/>
        </a:defRPr>
      </a:lvl9pPr>
    </p:titleStyle>
    <p:bodyStyle>
      <a:lvl1pPr marL="0" indent="0" algn="l" defTabSz="457200" rtl="0" eaLnBrk="1" fontAlgn="base" hangingPunct="1">
        <a:lnSpc>
          <a:spcPct val="110000"/>
        </a:lnSpc>
        <a:spcBef>
          <a:spcPct val="20000"/>
        </a:spcBef>
        <a:spcAft>
          <a:spcPct val="0"/>
        </a:spcAft>
        <a:buClr>
          <a:schemeClr val="accent1"/>
        </a:buClr>
        <a:buFont typeface="Wingdings" charset="2"/>
        <a:buNone/>
        <a:defRPr sz="1400" kern="1200">
          <a:solidFill>
            <a:schemeClr val="tx1"/>
          </a:solidFill>
          <a:latin typeface="+mn-lt"/>
          <a:ea typeface="ＭＳ Ｐゴシック" charset="0"/>
          <a:cs typeface="Franklin Gothic Book"/>
        </a:defRPr>
      </a:lvl1pPr>
      <a:lvl2pPr marL="457200" indent="-285750" algn="l" defTabSz="182880" rtl="0" eaLnBrk="1" fontAlgn="base" hangingPunct="1">
        <a:lnSpc>
          <a:spcPct val="110000"/>
        </a:lnSpc>
        <a:spcBef>
          <a:spcPts val="300"/>
        </a:spcBef>
        <a:spcAft>
          <a:spcPct val="0"/>
        </a:spcAft>
        <a:buClr>
          <a:schemeClr val="accent2"/>
        </a:buClr>
        <a:buFont typeface="Wingdings" charset="2"/>
        <a:buChar char="§"/>
        <a:defRPr sz="1400" kern="1200">
          <a:solidFill>
            <a:schemeClr val="tx1"/>
          </a:solidFill>
          <a:latin typeface="+mn-lt"/>
          <a:ea typeface="ＭＳ Ｐゴシック" charset="0"/>
          <a:cs typeface="Franklin Gothic Book"/>
        </a:defRPr>
      </a:lvl2pPr>
      <a:lvl3pPr marL="731520" indent="-285750" algn="l" defTabSz="182880" rtl="0" eaLnBrk="1" fontAlgn="base" hangingPunct="1">
        <a:lnSpc>
          <a:spcPct val="110000"/>
        </a:lnSpc>
        <a:spcBef>
          <a:spcPts val="300"/>
        </a:spcBef>
        <a:spcAft>
          <a:spcPct val="0"/>
        </a:spcAft>
        <a:buClr>
          <a:schemeClr val="accent3"/>
        </a:buClr>
        <a:buFont typeface="Wingdings" charset="2"/>
        <a:buChar char="§"/>
        <a:defRPr sz="1400" kern="1200">
          <a:solidFill>
            <a:schemeClr val="tx1"/>
          </a:solidFill>
          <a:latin typeface="+mn-lt"/>
          <a:ea typeface="ＭＳ Ｐゴシック" charset="0"/>
          <a:cs typeface="Franklin Gothic Book"/>
        </a:defRPr>
      </a:lvl3pPr>
      <a:lvl4pPr marL="1657350" indent="-285750" algn="l" defTabSz="457200" rtl="0" eaLnBrk="1" fontAlgn="base" hangingPunct="1">
        <a:lnSpc>
          <a:spcPct val="110000"/>
        </a:lnSpc>
        <a:spcBef>
          <a:spcPct val="20000"/>
        </a:spcBef>
        <a:spcAft>
          <a:spcPct val="0"/>
        </a:spcAft>
        <a:buClr>
          <a:schemeClr val="accent4"/>
        </a:buClr>
        <a:buFont typeface="Wingdings" charset="2"/>
        <a:buChar char="§"/>
        <a:defRPr sz="2400" kern="1200">
          <a:solidFill>
            <a:schemeClr val="tx1"/>
          </a:solidFill>
          <a:latin typeface="+mn-lt"/>
          <a:ea typeface="ＭＳ Ｐゴシック" charset="0"/>
          <a:cs typeface="Franklin Gothic Book"/>
        </a:defRPr>
      </a:lvl4pPr>
      <a:lvl5pPr marL="2114550" indent="-285750" algn="l" defTabSz="457200" rtl="0" eaLnBrk="1" fontAlgn="base" hangingPunct="1">
        <a:lnSpc>
          <a:spcPct val="110000"/>
        </a:lnSpc>
        <a:spcBef>
          <a:spcPct val="20000"/>
        </a:spcBef>
        <a:spcAft>
          <a:spcPct val="0"/>
        </a:spcAft>
        <a:buClr>
          <a:schemeClr val="accent5"/>
        </a:buClr>
        <a:buFont typeface="Wingdings" charset="2"/>
        <a:buChar char="§"/>
        <a:defRPr sz="2400" kern="1200">
          <a:solidFill>
            <a:schemeClr val="tx1"/>
          </a:solidFill>
          <a:latin typeface="+mn-lt"/>
          <a:ea typeface="ＭＳ Ｐゴシック"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548">
          <p15:clr>
            <a:srgbClr val="F26B43"/>
          </p15:clr>
        </p15:guide>
        <p15:guide id="6" orient="horz" pos="785">
          <p15:clr>
            <a:srgbClr val="F26B43"/>
          </p15:clr>
        </p15:guide>
        <p15:guide id="7" orient="horz" pos="36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hyperlink" Target="mailto:ztyler@opiniondynamics.com"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4AAC108-5EC7-1752-3981-31A04E84B49D}"/>
              </a:ext>
            </a:extLst>
          </p:cNvPr>
          <p:cNvSpPr>
            <a:spLocks noGrp="1"/>
          </p:cNvSpPr>
          <p:nvPr>
            <p:ph type="subTitle" idx="1"/>
          </p:nvPr>
        </p:nvSpPr>
        <p:spPr>
          <a:xfrm>
            <a:off x="374467" y="4781042"/>
            <a:ext cx="3887492" cy="1322881"/>
          </a:xfrm>
        </p:spPr>
        <p:txBody>
          <a:bodyPr>
            <a:normAutofit fontScale="85000" lnSpcReduction="10000"/>
          </a:bodyPr>
          <a:lstStyle/>
          <a:p>
            <a:r>
              <a:rPr lang="en-US" dirty="0"/>
              <a:t>Stakeholder Presentation</a:t>
            </a:r>
          </a:p>
          <a:p>
            <a:endParaRPr lang="en-US" dirty="0"/>
          </a:p>
          <a:p>
            <a:r>
              <a:rPr lang="en-US" dirty="0"/>
              <a:t>Conducted in Coordination with </a:t>
            </a:r>
            <a:r>
              <a:rPr lang="en-US" dirty="0" err="1"/>
              <a:t>Guidehouse</a:t>
            </a:r>
            <a:r>
              <a:rPr lang="en-US" dirty="0"/>
              <a:t> under the Potential and Goals Study (Group E)</a:t>
            </a:r>
          </a:p>
          <a:p>
            <a:endParaRPr lang="en-US" dirty="0"/>
          </a:p>
        </p:txBody>
      </p:sp>
      <p:sp>
        <p:nvSpPr>
          <p:cNvPr id="3" name="Text Placeholder 2">
            <a:extLst>
              <a:ext uri="{FF2B5EF4-FFF2-40B4-BE49-F238E27FC236}">
                <a16:creationId xmlns:a16="http://schemas.microsoft.com/office/drawing/2014/main" id="{5ECB1051-8B79-5DB4-F91A-881DA29F2081}"/>
              </a:ext>
            </a:extLst>
          </p:cNvPr>
          <p:cNvSpPr>
            <a:spLocks noGrp="1"/>
          </p:cNvSpPr>
          <p:nvPr>
            <p:ph type="body" sz="quarter" idx="10"/>
          </p:nvPr>
        </p:nvSpPr>
        <p:spPr/>
        <p:txBody>
          <a:bodyPr/>
          <a:lstStyle/>
          <a:p>
            <a:r>
              <a:rPr lang="en-US" dirty="0"/>
              <a:t>March 5, 2024</a:t>
            </a:r>
          </a:p>
        </p:txBody>
      </p:sp>
      <p:sp>
        <p:nvSpPr>
          <p:cNvPr id="8" name="Text Placeholder 7">
            <a:extLst>
              <a:ext uri="{FF2B5EF4-FFF2-40B4-BE49-F238E27FC236}">
                <a16:creationId xmlns:a16="http://schemas.microsoft.com/office/drawing/2014/main" id="{C00C7EF1-F4D3-8FBD-5B04-0442F1CE54C6}"/>
              </a:ext>
            </a:extLst>
          </p:cNvPr>
          <p:cNvSpPr>
            <a:spLocks noGrp="1"/>
          </p:cNvSpPr>
          <p:nvPr>
            <p:ph type="body" sz="quarter" idx="11"/>
          </p:nvPr>
        </p:nvSpPr>
        <p:spPr/>
        <p:txBody>
          <a:bodyPr/>
          <a:lstStyle/>
          <a:p>
            <a:r>
              <a:rPr lang="en-US" dirty="0"/>
              <a:t>Fuel Substitution Infrastructure Market Study</a:t>
            </a:r>
          </a:p>
          <a:p>
            <a:endParaRPr lang="en-US" dirty="0"/>
          </a:p>
        </p:txBody>
      </p:sp>
      <p:pic>
        <p:nvPicPr>
          <p:cNvPr id="5" name="Picture 4" descr="A logo with black and green text&#10;&#10;Description automatically generated">
            <a:extLst>
              <a:ext uri="{FF2B5EF4-FFF2-40B4-BE49-F238E27FC236}">
                <a16:creationId xmlns:a16="http://schemas.microsoft.com/office/drawing/2014/main" id="{A35FB2FA-D199-8914-C12D-096068BC6281}"/>
              </a:ext>
            </a:extLst>
          </p:cNvPr>
          <p:cNvPicPr>
            <a:picLocks noChangeAspect="1"/>
          </p:cNvPicPr>
          <p:nvPr/>
        </p:nvPicPr>
        <p:blipFill rotWithShape="1">
          <a:blip r:embed="rId3"/>
          <a:srcRect t="34381" b="34381"/>
          <a:stretch/>
        </p:blipFill>
        <p:spPr>
          <a:xfrm>
            <a:off x="9714818" y="453117"/>
            <a:ext cx="2143125" cy="669472"/>
          </a:xfrm>
          <a:prstGeom prst="rect">
            <a:avLst/>
          </a:prstGeom>
        </p:spPr>
      </p:pic>
    </p:spTree>
    <p:custDataLst>
      <p:tags r:id="rId1"/>
    </p:custDataLst>
    <p:extLst>
      <p:ext uri="{BB962C8B-B14F-4D97-AF65-F5344CB8AC3E}">
        <p14:creationId xmlns:p14="http://schemas.microsoft.com/office/powerpoint/2010/main" val="353157428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E23CBF-7393-5880-16E7-A60250D13829}"/>
              </a:ext>
            </a:extLst>
          </p:cNvPr>
          <p:cNvSpPr>
            <a:spLocks noGrp="1"/>
          </p:cNvSpPr>
          <p:nvPr>
            <p:ph type="sldNum" sz="quarter" idx="4"/>
          </p:nvPr>
        </p:nvSpPr>
        <p:spPr/>
        <p:txBody>
          <a:bodyPr/>
          <a:lstStyle/>
          <a:p>
            <a:pPr>
              <a:defRPr/>
            </a:pPr>
            <a:fld id="{B22F7E1B-8261-CF40-A84F-BB5BFF025EC3}" type="slidenum">
              <a:rPr lang="en-US" smtClean="0"/>
              <a:pPr>
                <a:defRPr/>
              </a:pPr>
              <a:t>10</a:t>
            </a:fld>
            <a:endParaRPr lang="en-US" dirty="0"/>
          </a:p>
        </p:txBody>
      </p:sp>
      <p:sp>
        <p:nvSpPr>
          <p:cNvPr id="7" name="Text Placeholder 6">
            <a:extLst>
              <a:ext uri="{FF2B5EF4-FFF2-40B4-BE49-F238E27FC236}">
                <a16:creationId xmlns:a16="http://schemas.microsoft.com/office/drawing/2014/main" id="{D65B8EC1-549D-FBB2-A0D6-E1CBAD761975}"/>
              </a:ext>
            </a:extLst>
          </p:cNvPr>
          <p:cNvSpPr>
            <a:spLocks noGrp="1"/>
          </p:cNvSpPr>
          <p:nvPr>
            <p:ph type="body" sz="quarter" idx="10"/>
          </p:nvPr>
        </p:nvSpPr>
        <p:spPr/>
        <p:txBody>
          <a:bodyPr>
            <a:normAutofit/>
          </a:bodyPr>
          <a:lstStyle/>
          <a:p>
            <a:pPr marL="457200" indent="-457200">
              <a:buFont typeface="Wingdings" panose="05000000000000000000" pitchFamily="2" charset="2"/>
              <a:buChar char="§"/>
            </a:pPr>
            <a:r>
              <a:rPr lang="en-US" sz="2800" dirty="0">
                <a:solidFill>
                  <a:schemeClr val="tx2"/>
                </a:solidFill>
              </a:rPr>
              <a:t>Document current electric panel size</a:t>
            </a:r>
          </a:p>
          <a:p>
            <a:pPr marL="914400" lvl="1" indent="-457200">
              <a:buFont typeface="Wingdings" panose="05000000000000000000" pitchFamily="2" charset="2"/>
              <a:buChar char="§"/>
            </a:pPr>
            <a:r>
              <a:rPr lang="en-US" sz="2800" dirty="0">
                <a:solidFill>
                  <a:schemeClr val="tx2"/>
                </a:solidFill>
              </a:rPr>
              <a:t>Self-report plus panel photos</a:t>
            </a:r>
          </a:p>
          <a:p>
            <a:pPr marL="457200" indent="-457200">
              <a:buFont typeface="Wingdings" panose="05000000000000000000" pitchFamily="2" charset="2"/>
              <a:buChar char="§"/>
            </a:pPr>
            <a:r>
              <a:rPr lang="en-US" sz="2800" dirty="0">
                <a:solidFill>
                  <a:schemeClr val="tx2"/>
                </a:solidFill>
              </a:rPr>
              <a:t>Use 2022 peak demand data to calculate current electrical load</a:t>
            </a:r>
          </a:p>
          <a:p>
            <a:pPr marL="457200" indent="-457200">
              <a:buFont typeface="Wingdings" panose="05000000000000000000" pitchFamily="2" charset="2"/>
              <a:buChar char="§"/>
            </a:pPr>
            <a:r>
              <a:rPr lang="en-US" sz="2800" dirty="0">
                <a:solidFill>
                  <a:schemeClr val="tx2"/>
                </a:solidFill>
              </a:rPr>
              <a:t>Calculate remaining panel capacity available</a:t>
            </a:r>
          </a:p>
          <a:p>
            <a:pPr marL="457200" indent="-457200">
              <a:buFont typeface="Wingdings" panose="05000000000000000000" pitchFamily="2" charset="2"/>
              <a:buChar char="§"/>
            </a:pPr>
            <a:r>
              <a:rPr lang="en-US" sz="2800" dirty="0">
                <a:solidFill>
                  <a:schemeClr val="tx2"/>
                </a:solidFill>
              </a:rPr>
              <a:t>Apply fuel substitution scenarios</a:t>
            </a:r>
          </a:p>
          <a:p>
            <a:pPr marL="457200" indent="-457200">
              <a:buFont typeface="Wingdings" panose="05000000000000000000" pitchFamily="2" charset="2"/>
              <a:buChar char="§"/>
            </a:pPr>
            <a:r>
              <a:rPr lang="en-US" sz="2800" dirty="0">
                <a:solidFill>
                  <a:schemeClr val="tx2"/>
                </a:solidFill>
              </a:rPr>
              <a:t>Determine which fuel substitution scenarios trigger panel upgrades</a:t>
            </a:r>
          </a:p>
          <a:p>
            <a:pPr marL="342900" indent="-342900">
              <a:buFont typeface="Wingdings" panose="05000000000000000000" pitchFamily="2" charset="2"/>
              <a:buChar char="§"/>
            </a:pPr>
            <a:endParaRPr lang="en-US" sz="2400" dirty="0">
              <a:solidFill>
                <a:schemeClr val="tx2"/>
              </a:solidFill>
            </a:endParaRPr>
          </a:p>
        </p:txBody>
      </p:sp>
      <p:sp>
        <p:nvSpPr>
          <p:cNvPr id="6" name="Title 5">
            <a:extLst>
              <a:ext uri="{FF2B5EF4-FFF2-40B4-BE49-F238E27FC236}">
                <a16:creationId xmlns:a16="http://schemas.microsoft.com/office/drawing/2014/main" id="{1CEFFD45-09CF-5FF9-9604-0B573BABBA16}"/>
              </a:ext>
            </a:extLst>
          </p:cNvPr>
          <p:cNvSpPr>
            <a:spLocks noGrp="1"/>
          </p:cNvSpPr>
          <p:nvPr>
            <p:ph type="title"/>
          </p:nvPr>
        </p:nvSpPr>
        <p:spPr/>
        <p:txBody>
          <a:bodyPr/>
          <a:lstStyle/>
          <a:p>
            <a:r>
              <a:rPr lang="en-US" dirty="0"/>
              <a:t>Nonresidential Customer Survey – Panel Calculations</a:t>
            </a:r>
          </a:p>
        </p:txBody>
      </p:sp>
    </p:spTree>
    <p:extLst>
      <p:ext uri="{BB962C8B-B14F-4D97-AF65-F5344CB8AC3E}">
        <p14:creationId xmlns:p14="http://schemas.microsoft.com/office/powerpoint/2010/main" val="1245797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153049-C3A8-923A-071A-ABBE1AFE52B0}"/>
              </a:ext>
            </a:extLst>
          </p:cNvPr>
          <p:cNvSpPr>
            <a:spLocks noGrp="1"/>
          </p:cNvSpPr>
          <p:nvPr>
            <p:ph type="title"/>
          </p:nvPr>
        </p:nvSpPr>
        <p:spPr>
          <a:xfrm>
            <a:off x="4537494" y="426009"/>
            <a:ext cx="7044906" cy="577851"/>
          </a:xfrm>
        </p:spPr>
        <p:txBody>
          <a:bodyPr/>
          <a:lstStyle/>
          <a:p>
            <a:r>
              <a:rPr lang="en-US" dirty="0"/>
              <a:t>Nonresidential Fuel Substitution Scenarios</a:t>
            </a:r>
          </a:p>
        </p:txBody>
      </p:sp>
      <p:sp>
        <p:nvSpPr>
          <p:cNvPr id="3" name="Slide Number Placeholder 2">
            <a:extLst>
              <a:ext uri="{FF2B5EF4-FFF2-40B4-BE49-F238E27FC236}">
                <a16:creationId xmlns:a16="http://schemas.microsoft.com/office/drawing/2014/main" id="{702BE4CC-A67B-D418-1FA5-236944A28178}"/>
              </a:ext>
            </a:extLst>
          </p:cNvPr>
          <p:cNvSpPr>
            <a:spLocks noGrp="1"/>
          </p:cNvSpPr>
          <p:nvPr>
            <p:ph type="sldNum" sz="quarter" idx="4"/>
          </p:nvPr>
        </p:nvSpPr>
        <p:spPr/>
        <p:txBody>
          <a:bodyPr/>
          <a:lstStyle/>
          <a:p>
            <a:pPr>
              <a:defRPr/>
            </a:pPr>
            <a:fld id="{B22F7E1B-8261-CF40-A84F-BB5BFF025EC3}" type="slidenum">
              <a:rPr lang="en-US" smtClean="0"/>
              <a:pPr>
                <a:defRPr/>
              </a:pPr>
              <a:t>11</a:t>
            </a:fld>
            <a:endParaRPr lang="en-US" dirty="0"/>
          </a:p>
        </p:txBody>
      </p:sp>
      <p:sp>
        <p:nvSpPr>
          <p:cNvPr id="9" name="Text Placeholder 8">
            <a:extLst>
              <a:ext uri="{FF2B5EF4-FFF2-40B4-BE49-F238E27FC236}">
                <a16:creationId xmlns:a16="http://schemas.microsoft.com/office/drawing/2014/main" id="{A64317E9-047A-34E7-0D2F-82AD063D6B48}"/>
              </a:ext>
            </a:extLst>
          </p:cNvPr>
          <p:cNvSpPr>
            <a:spLocks noGrp="1"/>
          </p:cNvSpPr>
          <p:nvPr>
            <p:ph type="body" sz="quarter" idx="11"/>
          </p:nvPr>
        </p:nvSpPr>
        <p:spPr/>
        <p:txBody>
          <a:bodyPr>
            <a:normAutofit fontScale="55000" lnSpcReduction="20000"/>
          </a:bodyPr>
          <a:lstStyle/>
          <a:p>
            <a:pPr marL="342900" indent="-342900">
              <a:buFont typeface="+mj-lt"/>
              <a:buAutoNum type="arabicPeriod"/>
            </a:pPr>
            <a:r>
              <a:rPr lang="en-US" sz="2600" dirty="0">
                <a:solidFill>
                  <a:schemeClr val="tx2"/>
                </a:solidFill>
              </a:rPr>
              <a:t>Replace gas heating equipment with HVAC heat pump(s)</a:t>
            </a:r>
          </a:p>
          <a:p>
            <a:pPr marL="800100" lvl="1" indent="-342900">
              <a:buFont typeface="+mj-lt"/>
              <a:buAutoNum type="alphaLcParenR"/>
            </a:pPr>
            <a:r>
              <a:rPr lang="en-US" sz="2600" dirty="0">
                <a:solidFill>
                  <a:schemeClr val="tx2"/>
                </a:solidFill>
              </a:rPr>
              <a:t>Number of units depends on pre-existing equipment</a:t>
            </a:r>
          </a:p>
          <a:p>
            <a:pPr marL="800100" lvl="1" indent="-342900">
              <a:buFont typeface="+mj-lt"/>
              <a:buAutoNum type="alphaLcParenR"/>
            </a:pPr>
            <a:r>
              <a:rPr lang="en-US" sz="2600" dirty="0">
                <a:solidFill>
                  <a:schemeClr val="tx2"/>
                </a:solidFill>
              </a:rPr>
              <a:t>Heat pump technology (packaged vs. split) dependent on current HVAC distribution system</a:t>
            </a:r>
          </a:p>
          <a:p>
            <a:pPr marL="800100" lvl="1" indent="-342900">
              <a:buFont typeface="+mj-lt"/>
              <a:buAutoNum type="alphaLcParenR"/>
            </a:pPr>
            <a:r>
              <a:rPr lang="en-US" sz="2600" dirty="0">
                <a:solidFill>
                  <a:schemeClr val="tx2"/>
                </a:solidFill>
              </a:rPr>
              <a:t>Conventional cooling equipment also replaced by HVAC heat pumps</a:t>
            </a:r>
          </a:p>
          <a:p>
            <a:pPr marL="342900" indent="-342900">
              <a:buFont typeface="+mj-lt"/>
              <a:buAutoNum type="arabicPeriod"/>
            </a:pPr>
            <a:r>
              <a:rPr lang="en-US" sz="2600" dirty="0">
                <a:solidFill>
                  <a:schemeClr val="tx2"/>
                </a:solidFill>
              </a:rPr>
              <a:t>Replace gas water heating equipment with HPWH</a:t>
            </a:r>
          </a:p>
          <a:p>
            <a:pPr marL="800100" lvl="1" indent="-342900">
              <a:buFont typeface="+mj-lt"/>
              <a:buAutoNum type="alphaLcParenR"/>
            </a:pPr>
            <a:r>
              <a:rPr lang="en-US" sz="2600" dirty="0">
                <a:solidFill>
                  <a:schemeClr val="tx2"/>
                </a:solidFill>
              </a:rPr>
              <a:t>Number of units depends on pre-existing equipment</a:t>
            </a:r>
          </a:p>
          <a:p>
            <a:pPr marL="800100" lvl="1" indent="-342900">
              <a:buFont typeface="+mj-lt"/>
              <a:buAutoNum type="alphaLcParenR"/>
            </a:pPr>
            <a:r>
              <a:rPr lang="en-US" sz="2600" dirty="0">
                <a:solidFill>
                  <a:schemeClr val="tx2"/>
                </a:solidFill>
              </a:rPr>
              <a:t>Individual and central HPWH system scenarios</a:t>
            </a:r>
          </a:p>
          <a:p>
            <a:pPr marL="1303020" lvl="2" indent="-571500">
              <a:buFont typeface="+mj-lt"/>
              <a:buAutoNum type="romanLcPeriod"/>
            </a:pPr>
            <a:r>
              <a:rPr lang="en-US" sz="2600" dirty="0">
                <a:solidFill>
                  <a:schemeClr val="tx2"/>
                </a:solidFill>
              </a:rPr>
              <a:t>Central systems limited to MF applications</a:t>
            </a:r>
          </a:p>
          <a:p>
            <a:pPr marL="342900" indent="-342900">
              <a:buFont typeface="+mj-lt"/>
              <a:buAutoNum type="arabicPeriod"/>
            </a:pPr>
            <a:r>
              <a:rPr lang="en-US" sz="2600" dirty="0">
                <a:solidFill>
                  <a:schemeClr val="tx2"/>
                </a:solidFill>
              </a:rPr>
              <a:t>Replace gas fryers with electric fryers</a:t>
            </a:r>
          </a:p>
          <a:p>
            <a:pPr marL="342900" indent="-342900">
              <a:buFont typeface="+mj-lt"/>
              <a:buAutoNum type="arabicPeriod"/>
            </a:pPr>
            <a:r>
              <a:rPr lang="en-US" sz="2600" dirty="0">
                <a:solidFill>
                  <a:schemeClr val="tx2"/>
                </a:solidFill>
              </a:rPr>
              <a:t>Replace gas convection ovens with electric convection ovens</a:t>
            </a:r>
          </a:p>
          <a:p>
            <a:pPr marL="342900" indent="-342900">
              <a:buFont typeface="+mj-lt"/>
              <a:buAutoNum type="arabicPeriod"/>
            </a:pPr>
            <a:r>
              <a:rPr lang="en-US" sz="2600" dirty="0">
                <a:solidFill>
                  <a:schemeClr val="tx2"/>
                </a:solidFill>
              </a:rPr>
              <a:t>Replace gas fryers and convection ovens with electric systems</a:t>
            </a:r>
          </a:p>
          <a:p>
            <a:pPr marL="342900" indent="-342900">
              <a:buFont typeface="+mj-lt"/>
              <a:buAutoNum type="arabicPeriod"/>
            </a:pPr>
            <a:r>
              <a:rPr lang="en-US" sz="2600" dirty="0">
                <a:solidFill>
                  <a:schemeClr val="tx2"/>
                </a:solidFill>
              </a:rPr>
              <a:t>Replace all eligible gas heating and DHW equipment</a:t>
            </a:r>
          </a:p>
          <a:p>
            <a:pPr marL="342900" indent="-342900">
              <a:buFont typeface="+mj-lt"/>
              <a:buAutoNum type="arabicPeriod"/>
            </a:pPr>
            <a:r>
              <a:rPr lang="en-US" sz="2600" dirty="0">
                <a:solidFill>
                  <a:schemeClr val="tx2"/>
                </a:solidFill>
              </a:rPr>
              <a:t>Replace all eligible gas equipment</a:t>
            </a:r>
          </a:p>
          <a:p>
            <a:pPr marL="800100" lvl="1" indent="-342900">
              <a:buFont typeface="+mj-lt"/>
              <a:buAutoNum type="alphaLcParenR"/>
            </a:pPr>
            <a:r>
              <a:rPr lang="en-US" sz="2600" dirty="0">
                <a:solidFill>
                  <a:schemeClr val="tx2"/>
                </a:solidFill>
              </a:rPr>
              <a:t>HVAC</a:t>
            </a:r>
          </a:p>
          <a:p>
            <a:pPr marL="800100" lvl="1" indent="-342900">
              <a:buFont typeface="+mj-lt"/>
              <a:buAutoNum type="alphaLcParenR"/>
            </a:pPr>
            <a:r>
              <a:rPr lang="en-US" sz="2600" dirty="0">
                <a:solidFill>
                  <a:schemeClr val="tx2"/>
                </a:solidFill>
              </a:rPr>
              <a:t>DHW</a:t>
            </a:r>
          </a:p>
          <a:p>
            <a:pPr marL="800100" lvl="1" indent="-342900">
              <a:buFont typeface="+mj-lt"/>
              <a:buAutoNum type="alphaLcParenR"/>
            </a:pPr>
            <a:r>
              <a:rPr lang="en-US" sz="2600" dirty="0">
                <a:solidFill>
                  <a:schemeClr val="tx2"/>
                </a:solidFill>
              </a:rPr>
              <a:t>Cooking</a:t>
            </a:r>
          </a:p>
          <a:p>
            <a:endParaRPr lang="en-US" dirty="0">
              <a:solidFill>
                <a:schemeClr val="tx2"/>
              </a:solidFill>
            </a:endParaRPr>
          </a:p>
        </p:txBody>
      </p:sp>
      <p:pic>
        <p:nvPicPr>
          <p:cNvPr id="7" name="Picture Placeholder 6">
            <a:extLst>
              <a:ext uri="{FF2B5EF4-FFF2-40B4-BE49-F238E27FC236}">
                <a16:creationId xmlns:a16="http://schemas.microsoft.com/office/drawing/2014/main" id="{A8E86FA1-8632-FC70-84CF-404F801998A1}"/>
              </a:ext>
            </a:extLst>
          </p:cNvPr>
          <p:cNvPicPr>
            <a:picLocks noGrp="1" noChangeAspect="1"/>
          </p:cNvPicPr>
          <p:nvPr>
            <p:ph type="pic" sz="quarter" idx="10"/>
          </p:nvPr>
        </p:nvPicPr>
        <p:blipFill>
          <a:blip r:embed="rId2"/>
          <a:srcRect l="28930" r="28930"/>
          <a:stretch>
            <a:fillRect/>
          </a:stretch>
        </p:blipFill>
        <p:spPr/>
      </p:pic>
    </p:spTree>
    <p:extLst>
      <p:ext uri="{BB962C8B-B14F-4D97-AF65-F5344CB8AC3E}">
        <p14:creationId xmlns:p14="http://schemas.microsoft.com/office/powerpoint/2010/main" val="1265057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C4E3D8-BE28-988A-36ED-FDE98CF82E1A}"/>
              </a:ext>
            </a:extLst>
          </p:cNvPr>
          <p:cNvSpPr>
            <a:spLocks noGrp="1"/>
          </p:cNvSpPr>
          <p:nvPr>
            <p:ph type="sldNum" sz="quarter" idx="4"/>
          </p:nvPr>
        </p:nvSpPr>
        <p:spPr/>
        <p:txBody>
          <a:bodyPr/>
          <a:lstStyle/>
          <a:p>
            <a:pPr>
              <a:defRPr/>
            </a:pPr>
            <a:fld id="{B22F7E1B-8261-CF40-A84F-BB5BFF025EC3}" type="slidenum">
              <a:rPr lang="en-US" smtClean="0"/>
              <a:pPr>
                <a:defRPr/>
              </a:pPr>
              <a:t>12</a:t>
            </a:fld>
            <a:endParaRPr lang="en-US" dirty="0"/>
          </a:p>
        </p:txBody>
      </p:sp>
      <p:sp>
        <p:nvSpPr>
          <p:cNvPr id="6" name="Title 5">
            <a:extLst>
              <a:ext uri="{FF2B5EF4-FFF2-40B4-BE49-F238E27FC236}">
                <a16:creationId xmlns:a16="http://schemas.microsoft.com/office/drawing/2014/main" id="{F1D2F83E-6FEB-58FB-1C9D-7A325BEE9105}"/>
              </a:ext>
            </a:extLst>
          </p:cNvPr>
          <p:cNvSpPr>
            <a:spLocks noGrp="1"/>
          </p:cNvSpPr>
          <p:nvPr>
            <p:ph type="title"/>
          </p:nvPr>
        </p:nvSpPr>
        <p:spPr/>
        <p:txBody>
          <a:bodyPr/>
          <a:lstStyle/>
          <a:p>
            <a:r>
              <a:rPr lang="en-US" dirty="0"/>
              <a:t>Electrician Survey</a:t>
            </a:r>
          </a:p>
        </p:txBody>
      </p:sp>
      <p:sp>
        <p:nvSpPr>
          <p:cNvPr id="7" name="Text Placeholder 6">
            <a:extLst>
              <a:ext uri="{FF2B5EF4-FFF2-40B4-BE49-F238E27FC236}">
                <a16:creationId xmlns:a16="http://schemas.microsoft.com/office/drawing/2014/main" id="{BF5ABA42-4F83-A8C4-6D5C-3B4270182D6D}"/>
              </a:ext>
            </a:extLst>
          </p:cNvPr>
          <p:cNvSpPr>
            <a:spLocks noGrp="1"/>
          </p:cNvSpPr>
          <p:nvPr>
            <p:ph type="body" sz="quarter" idx="11"/>
          </p:nvPr>
        </p:nvSpPr>
        <p:spPr/>
        <p:txBody>
          <a:bodyPr>
            <a:normAutofit/>
          </a:bodyPr>
          <a:lstStyle/>
          <a:p>
            <a:pPr marL="285750" indent="-285750">
              <a:buFont typeface="Wingdings" panose="05000000000000000000" pitchFamily="2" charset="2"/>
              <a:buChar char="§"/>
            </a:pPr>
            <a:r>
              <a:rPr lang="en-US" sz="1800" dirty="0">
                <a:solidFill>
                  <a:schemeClr val="tx2"/>
                </a:solidFill>
              </a:rPr>
              <a:t>Targeted 70 completes</a:t>
            </a:r>
          </a:p>
          <a:p>
            <a:pPr marL="742950" lvl="1">
              <a:buFont typeface="Wingdings" panose="05000000000000000000" pitchFamily="2" charset="2"/>
              <a:buChar char="§"/>
            </a:pPr>
            <a:r>
              <a:rPr lang="en-US" sz="1800" dirty="0">
                <a:solidFill>
                  <a:schemeClr val="tx2"/>
                </a:solidFill>
              </a:rPr>
              <a:t>Split between residential and nonresidential</a:t>
            </a:r>
          </a:p>
          <a:p>
            <a:pPr marL="742950" lvl="1">
              <a:buFont typeface="Wingdings" panose="05000000000000000000" pitchFamily="2" charset="2"/>
              <a:buChar char="§"/>
            </a:pPr>
            <a:r>
              <a:rPr lang="en-US" sz="1800" dirty="0">
                <a:solidFill>
                  <a:schemeClr val="tx2"/>
                </a:solidFill>
              </a:rPr>
              <a:t>Respondents could answer for both sectors</a:t>
            </a:r>
          </a:p>
          <a:p>
            <a:pPr marL="742950" lvl="1">
              <a:buFont typeface="Wingdings" panose="05000000000000000000" pitchFamily="2" charset="2"/>
              <a:buChar char="§"/>
            </a:pPr>
            <a:r>
              <a:rPr lang="en-US" sz="1800" dirty="0">
                <a:solidFill>
                  <a:schemeClr val="tx2"/>
                </a:solidFill>
              </a:rPr>
              <a:t>Sampled from D&amp;B Hoovers licensed electrician list</a:t>
            </a:r>
          </a:p>
          <a:p>
            <a:pPr marL="288925" lvl="1" indent="-288925">
              <a:buFont typeface="Wingdings" panose="05000000000000000000" pitchFamily="2" charset="2"/>
              <a:buChar char="§"/>
            </a:pPr>
            <a:r>
              <a:rPr lang="en-US" sz="1800" dirty="0">
                <a:solidFill>
                  <a:schemeClr val="tx2"/>
                </a:solidFill>
              </a:rPr>
              <a:t>Completed surveys with 45 residential and 33 nonresidential electricians</a:t>
            </a:r>
          </a:p>
          <a:p>
            <a:pPr marL="285750" indent="-285750">
              <a:buFont typeface="Wingdings" panose="05000000000000000000" pitchFamily="2" charset="2"/>
              <a:buChar char="§"/>
            </a:pPr>
            <a:r>
              <a:rPr lang="en-US" sz="1800" dirty="0">
                <a:solidFill>
                  <a:schemeClr val="tx2"/>
                </a:solidFill>
              </a:rPr>
              <a:t>Geographically distributed across the state</a:t>
            </a:r>
          </a:p>
          <a:p>
            <a:pPr marL="285750" indent="-285750">
              <a:buFont typeface="Wingdings" panose="05000000000000000000" pitchFamily="2" charset="2"/>
              <a:buChar char="§"/>
            </a:pPr>
            <a:r>
              <a:rPr lang="en-US" sz="1800" dirty="0">
                <a:solidFill>
                  <a:schemeClr val="tx2"/>
                </a:solidFill>
              </a:rPr>
              <a:t>Provided cost estimates for various fuel substitution scenarios. </a:t>
            </a:r>
          </a:p>
          <a:p>
            <a:pPr marL="742950" lvl="1">
              <a:buFont typeface="Wingdings" panose="05000000000000000000" pitchFamily="2" charset="2"/>
              <a:buChar char="§"/>
            </a:pPr>
            <a:r>
              <a:rPr lang="en-US" sz="1800" dirty="0">
                <a:solidFill>
                  <a:schemeClr val="tx2"/>
                </a:solidFill>
              </a:rPr>
              <a:t>Labor</a:t>
            </a:r>
          </a:p>
          <a:p>
            <a:pPr marL="742950" lvl="1">
              <a:buFont typeface="Wingdings" panose="05000000000000000000" pitchFamily="2" charset="2"/>
              <a:buChar char="§"/>
            </a:pPr>
            <a:r>
              <a:rPr lang="en-US" sz="1800" dirty="0">
                <a:solidFill>
                  <a:schemeClr val="tx2"/>
                </a:solidFill>
              </a:rPr>
              <a:t>Materials</a:t>
            </a:r>
          </a:p>
          <a:p>
            <a:pPr marL="742950" lvl="1">
              <a:buFont typeface="Wingdings" panose="05000000000000000000" pitchFamily="2" charset="2"/>
              <a:buChar char="§"/>
            </a:pPr>
            <a:r>
              <a:rPr lang="en-US" sz="1800" dirty="0">
                <a:solidFill>
                  <a:schemeClr val="tx2"/>
                </a:solidFill>
              </a:rPr>
              <a:t>Miscellaneous (e.g., permits)</a:t>
            </a:r>
          </a:p>
          <a:p>
            <a:pPr marL="742950" lvl="1">
              <a:buFont typeface="Wingdings" panose="05000000000000000000" pitchFamily="2" charset="2"/>
              <a:buChar char="§"/>
            </a:pPr>
            <a:r>
              <a:rPr lang="en-US" sz="1800" dirty="0">
                <a:solidFill>
                  <a:schemeClr val="tx2"/>
                </a:solidFill>
              </a:rPr>
              <a:t>Total</a:t>
            </a:r>
          </a:p>
          <a:p>
            <a:pPr marL="285750" indent="-285750">
              <a:buFont typeface="Wingdings" panose="05000000000000000000" pitchFamily="2" charset="2"/>
              <a:buChar char="§"/>
            </a:pPr>
            <a:endParaRPr lang="en-US" sz="1600" dirty="0">
              <a:solidFill>
                <a:schemeClr val="tx2"/>
              </a:solidFill>
            </a:endParaRPr>
          </a:p>
          <a:p>
            <a:pPr marL="742950" lvl="1">
              <a:buFont typeface="Wingdings" panose="05000000000000000000" pitchFamily="2" charset="2"/>
              <a:buChar char="§"/>
            </a:pPr>
            <a:endParaRPr lang="en-US" dirty="0">
              <a:solidFill>
                <a:schemeClr val="tx2"/>
              </a:solidFill>
            </a:endParaRPr>
          </a:p>
        </p:txBody>
      </p:sp>
      <p:pic>
        <p:nvPicPr>
          <p:cNvPr id="9" name="Picture Placeholder 8">
            <a:extLst>
              <a:ext uri="{FF2B5EF4-FFF2-40B4-BE49-F238E27FC236}">
                <a16:creationId xmlns:a16="http://schemas.microsoft.com/office/drawing/2014/main" id="{D30A875E-C675-93A7-969C-B5BA38E9C91F}"/>
              </a:ext>
            </a:extLst>
          </p:cNvPr>
          <p:cNvPicPr>
            <a:picLocks noGrp="1" noChangeAspect="1"/>
          </p:cNvPicPr>
          <p:nvPr>
            <p:ph type="pic" sz="quarter" idx="12"/>
          </p:nvPr>
        </p:nvPicPr>
        <p:blipFill>
          <a:blip r:embed="rId2"/>
          <a:srcRect l="18048" r="18048"/>
          <a:stretch>
            <a:fillRect/>
          </a:stretch>
        </p:blipFill>
        <p:spPr/>
      </p:pic>
    </p:spTree>
    <p:extLst>
      <p:ext uri="{BB962C8B-B14F-4D97-AF65-F5344CB8AC3E}">
        <p14:creationId xmlns:p14="http://schemas.microsoft.com/office/powerpoint/2010/main" val="2936083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3F00-5F3D-3ADB-B4D4-F1F08FCD6D71}"/>
              </a:ext>
            </a:extLst>
          </p:cNvPr>
          <p:cNvSpPr>
            <a:spLocks noGrp="1"/>
          </p:cNvSpPr>
          <p:nvPr>
            <p:ph type="ctrTitle"/>
          </p:nvPr>
        </p:nvSpPr>
        <p:spPr/>
        <p:txBody>
          <a:bodyPr/>
          <a:lstStyle/>
          <a:p>
            <a:r>
              <a:rPr lang="en-ZA" dirty="0"/>
              <a:t>Sample Overview</a:t>
            </a:r>
          </a:p>
        </p:txBody>
      </p:sp>
      <p:sp>
        <p:nvSpPr>
          <p:cNvPr id="3" name="Subtitle 2">
            <a:extLst>
              <a:ext uri="{FF2B5EF4-FFF2-40B4-BE49-F238E27FC236}">
                <a16:creationId xmlns:a16="http://schemas.microsoft.com/office/drawing/2014/main" id="{46F9967C-6CBA-C309-61F9-2C1A32647F0F}"/>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1984484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14</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Summary of Survey Completes</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p:txBody>
          <a:bodyPr>
            <a:normAutofit/>
          </a:bodyPr>
          <a:lstStyle/>
          <a:p>
            <a:pPr marL="457200" indent="-457200">
              <a:buFont typeface="Wingdings" panose="05000000000000000000" pitchFamily="2" charset="2"/>
              <a:buChar char="§"/>
            </a:pPr>
            <a:r>
              <a:rPr lang="en-US" sz="2200" dirty="0"/>
              <a:t>Aggregated CA climate zones into climate regions used by the EE Potential and Goals Study</a:t>
            </a:r>
          </a:p>
          <a:p>
            <a:pPr marL="457200" indent="-457200">
              <a:buFont typeface="Wingdings" panose="05000000000000000000" pitchFamily="2" charset="2"/>
              <a:buChar char="§"/>
            </a:pPr>
            <a:r>
              <a:rPr lang="en-US" sz="2200" dirty="0"/>
              <a:t>Comparable representation among ‘Hot-Dry’ and ‘Marine’ climate regions</a:t>
            </a:r>
          </a:p>
          <a:p>
            <a:pPr marL="457200" indent="-457200">
              <a:buFont typeface="Wingdings" panose="05000000000000000000" pitchFamily="2" charset="2"/>
              <a:buChar char="§"/>
            </a:pPr>
            <a:r>
              <a:rPr lang="en-US" sz="2200" dirty="0"/>
              <a:t>Cold climate region is the smallest but also only represents CZ16</a:t>
            </a:r>
          </a:p>
          <a:p>
            <a:pPr marL="457200" indent="-457200">
              <a:buFont typeface="Wingdings" panose="05000000000000000000" pitchFamily="2" charset="2"/>
              <a:buChar char="§"/>
            </a:pPr>
            <a:endParaRPr lang="en-US" sz="2200" dirty="0"/>
          </a:p>
          <a:p>
            <a:pPr marL="457200" indent="-457200">
              <a:buFont typeface="Wingdings" panose="05000000000000000000" pitchFamily="2" charset="2"/>
              <a:buChar char="§"/>
            </a:pPr>
            <a:endParaRPr lang="en-US" sz="2200" dirty="0"/>
          </a:p>
          <a:p>
            <a:pPr marL="342900" indent="-342900">
              <a:buFont typeface="Wingdings" panose="05000000000000000000" pitchFamily="2" charset="2"/>
              <a:buChar char="§"/>
            </a:pPr>
            <a:endParaRPr lang="en-US" sz="2200" dirty="0"/>
          </a:p>
        </p:txBody>
      </p:sp>
      <p:graphicFrame>
        <p:nvGraphicFramePr>
          <p:cNvPr id="5" name="Table 4">
            <a:extLst>
              <a:ext uri="{FF2B5EF4-FFF2-40B4-BE49-F238E27FC236}">
                <a16:creationId xmlns:a16="http://schemas.microsoft.com/office/drawing/2014/main" id="{E3A42F9A-5EB5-6005-49A8-BF85BEA2C70E}"/>
              </a:ext>
            </a:extLst>
          </p:cNvPr>
          <p:cNvGraphicFramePr>
            <a:graphicFrameLocks noGrp="1"/>
          </p:cNvGraphicFramePr>
          <p:nvPr>
            <p:extLst>
              <p:ext uri="{D42A27DB-BD31-4B8C-83A1-F6EECF244321}">
                <p14:modId xmlns:p14="http://schemas.microsoft.com/office/powerpoint/2010/main" val="1274243377"/>
              </p:ext>
            </p:extLst>
          </p:nvPr>
        </p:nvGraphicFramePr>
        <p:xfrm>
          <a:off x="5172952" y="1402612"/>
          <a:ext cx="5892800" cy="1152525"/>
        </p:xfrm>
        <a:graphic>
          <a:graphicData uri="http://schemas.openxmlformats.org/drawingml/2006/table">
            <a:tbl>
              <a:tblPr/>
              <a:tblGrid>
                <a:gridCol w="1600200">
                  <a:extLst>
                    <a:ext uri="{9D8B030D-6E8A-4147-A177-3AD203B41FA5}">
                      <a16:colId xmlns:a16="http://schemas.microsoft.com/office/drawing/2014/main" val="847117218"/>
                    </a:ext>
                  </a:extLst>
                </a:gridCol>
                <a:gridCol w="698500">
                  <a:extLst>
                    <a:ext uri="{9D8B030D-6E8A-4147-A177-3AD203B41FA5}">
                      <a16:colId xmlns:a16="http://schemas.microsoft.com/office/drawing/2014/main" val="1970233804"/>
                    </a:ext>
                  </a:extLst>
                </a:gridCol>
                <a:gridCol w="990600">
                  <a:extLst>
                    <a:ext uri="{9D8B030D-6E8A-4147-A177-3AD203B41FA5}">
                      <a16:colId xmlns:a16="http://schemas.microsoft.com/office/drawing/2014/main" val="1701769217"/>
                    </a:ext>
                  </a:extLst>
                </a:gridCol>
                <a:gridCol w="800100">
                  <a:extLst>
                    <a:ext uri="{9D8B030D-6E8A-4147-A177-3AD203B41FA5}">
                      <a16:colId xmlns:a16="http://schemas.microsoft.com/office/drawing/2014/main" val="3164615824"/>
                    </a:ext>
                  </a:extLst>
                </a:gridCol>
                <a:gridCol w="889000">
                  <a:extLst>
                    <a:ext uri="{9D8B030D-6E8A-4147-A177-3AD203B41FA5}">
                      <a16:colId xmlns:a16="http://schemas.microsoft.com/office/drawing/2014/main" val="1985864106"/>
                    </a:ext>
                  </a:extLst>
                </a:gridCol>
                <a:gridCol w="914400">
                  <a:extLst>
                    <a:ext uri="{9D8B030D-6E8A-4147-A177-3AD203B41FA5}">
                      <a16:colId xmlns:a16="http://schemas.microsoft.com/office/drawing/2014/main" val="3699420190"/>
                    </a:ext>
                  </a:extLst>
                </a:gridCol>
              </a:tblGrid>
              <a:tr h="352425">
                <a:tc>
                  <a:txBody>
                    <a:bodyPr/>
                    <a:lstStyle/>
                    <a:p>
                      <a:pPr algn="l" fontAlgn="ctr"/>
                      <a:r>
                        <a:rPr lang="en-US" sz="1000" b="0" i="0" u="none" strike="noStrike" dirty="0">
                          <a:solidFill>
                            <a:srgbClr val="FFFFFF"/>
                          </a:solidFill>
                          <a:effectLst/>
                          <a:latin typeface="Franklin Gothic Medium" panose="020B0603020102020204" pitchFamily="34" charset="0"/>
                        </a:rPr>
                        <a:t>Climate Region</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000" b="0" i="0" u="none" strike="noStrike" dirty="0">
                          <a:solidFill>
                            <a:srgbClr val="FFFFFF"/>
                          </a:solidFill>
                          <a:effectLst/>
                          <a:latin typeface="Franklin Gothic Medium" panose="020B0603020102020204" pitchFamily="34" charset="0"/>
                        </a:rPr>
                        <a:t>Single-Family*</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000" b="0" i="0" u="none" strike="noStrike" dirty="0">
                          <a:solidFill>
                            <a:srgbClr val="FFFFFF"/>
                          </a:solidFill>
                          <a:effectLst/>
                          <a:latin typeface="Franklin Gothic Medium" panose="020B0603020102020204" pitchFamily="34" charset="0"/>
                        </a:rPr>
                        <a:t>Multifamily*</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000" b="0" i="0" u="none" strike="noStrike" dirty="0">
                          <a:solidFill>
                            <a:srgbClr val="FFFFFF"/>
                          </a:solidFill>
                          <a:effectLst/>
                          <a:latin typeface="Franklin Gothic Medium" panose="020B0603020102020204" pitchFamily="34" charset="0"/>
                        </a:rPr>
                        <a:t>Nonresidential</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000" b="0" i="0" u="none" strike="noStrike" dirty="0">
                          <a:solidFill>
                            <a:srgbClr val="FFFFFF"/>
                          </a:solidFill>
                          <a:effectLst/>
                          <a:latin typeface="Franklin Gothic Medium" panose="020B0603020102020204" pitchFamily="34" charset="0"/>
                        </a:rPr>
                        <a:t>Residential Electricians</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000" b="0" i="0" u="none" strike="noStrike" dirty="0">
                          <a:solidFill>
                            <a:srgbClr val="FFFFFF"/>
                          </a:solidFill>
                          <a:effectLst/>
                          <a:latin typeface="Franklin Gothic Medium" panose="020B0603020102020204" pitchFamily="34" charset="0"/>
                        </a:rPr>
                        <a:t>Nonresidential Electricians</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3526780167"/>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Cold</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195490622"/>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Hot-Dry</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155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55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288</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104526709"/>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Marine</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211</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91</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262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18</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3017765022"/>
                  </a:ext>
                </a:extLst>
              </a:tr>
              <a:tr h="200025">
                <a:tc>
                  <a:txBody>
                    <a:bodyPr/>
                    <a:lstStyle/>
                    <a:p>
                      <a:pPr algn="l" fontAlgn="ctr"/>
                      <a:r>
                        <a:rPr lang="en-US" sz="1000" b="1" i="0" u="none" strike="noStrike" dirty="0">
                          <a:solidFill>
                            <a:srgbClr val="4A4D56"/>
                          </a:solidFill>
                          <a:effectLst/>
                          <a:latin typeface="Franklin Gothic Book" panose="020B0503020102020204" pitchFamily="34" charset="0"/>
                        </a:rPr>
                        <a:t>Total</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1" i="0" u="none" strike="noStrike" dirty="0">
                          <a:solidFill>
                            <a:srgbClr val="4A4D56"/>
                          </a:solidFill>
                          <a:effectLst/>
                          <a:latin typeface="Franklin Gothic Book" panose="020B0503020102020204" pitchFamily="34" charset="0"/>
                        </a:rPr>
                        <a:t>395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1" i="0" u="none" strike="noStrike" dirty="0">
                          <a:solidFill>
                            <a:srgbClr val="4A4D56"/>
                          </a:solidFill>
                          <a:effectLst/>
                          <a:latin typeface="Franklin Gothic Book" panose="020B0503020102020204" pitchFamily="34" charset="0"/>
                        </a:rPr>
                        <a:t>160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1" i="0" u="none" strike="noStrike" dirty="0">
                          <a:solidFill>
                            <a:srgbClr val="4A4D56"/>
                          </a:solidFill>
                          <a:effectLst/>
                          <a:latin typeface="Franklin Gothic Book" panose="020B0503020102020204" pitchFamily="34" charset="0"/>
                        </a:rPr>
                        <a:t>579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1" i="0" u="none" strike="noStrike" dirty="0">
                          <a:solidFill>
                            <a:srgbClr val="4A4D56"/>
                          </a:solidFill>
                          <a:effectLst/>
                          <a:latin typeface="Franklin Gothic Book" panose="020B0503020102020204" pitchFamily="34" charset="0"/>
                        </a:rPr>
                        <a:t>45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1" i="0" u="none" strike="noStrike" dirty="0">
                          <a:solidFill>
                            <a:srgbClr val="4A4D56"/>
                          </a:solidFill>
                          <a:effectLst/>
                          <a:latin typeface="Franklin Gothic Book" panose="020B0503020102020204" pitchFamily="34" charset="0"/>
                        </a:rPr>
                        <a:t>33</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3454413912"/>
                  </a:ext>
                </a:extLst>
              </a:tr>
            </a:tbl>
          </a:graphicData>
        </a:graphic>
      </p:graphicFrame>
      <p:graphicFrame>
        <p:nvGraphicFramePr>
          <p:cNvPr id="6" name="Table 5">
            <a:extLst>
              <a:ext uri="{FF2B5EF4-FFF2-40B4-BE49-F238E27FC236}">
                <a16:creationId xmlns:a16="http://schemas.microsoft.com/office/drawing/2014/main" id="{C928B0CE-15A1-4027-C723-7ACF00903F4D}"/>
              </a:ext>
            </a:extLst>
          </p:cNvPr>
          <p:cNvGraphicFramePr>
            <a:graphicFrameLocks noGrp="1"/>
          </p:cNvGraphicFramePr>
          <p:nvPr>
            <p:extLst>
              <p:ext uri="{D42A27DB-BD31-4B8C-83A1-F6EECF244321}">
                <p14:modId xmlns:p14="http://schemas.microsoft.com/office/powerpoint/2010/main" val="3945712537"/>
              </p:ext>
            </p:extLst>
          </p:nvPr>
        </p:nvGraphicFramePr>
        <p:xfrm>
          <a:off x="5733768" y="2922274"/>
          <a:ext cx="4771167" cy="3179445"/>
        </p:xfrm>
        <a:graphic>
          <a:graphicData uri="http://schemas.openxmlformats.org/drawingml/2006/table">
            <a:tbl>
              <a:tblPr/>
              <a:tblGrid>
                <a:gridCol w="1280908">
                  <a:extLst>
                    <a:ext uri="{9D8B030D-6E8A-4147-A177-3AD203B41FA5}">
                      <a16:colId xmlns:a16="http://schemas.microsoft.com/office/drawing/2014/main" val="4043936414"/>
                    </a:ext>
                  </a:extLst>
                </a:gridCol>
                <a:gridCol w="2329705">
                  <a:extLst>
                    <a:ext uri="{9D8B030D-6E8A-4147-A177-3AD203B41FA5}">
                      <a16:colId xmlns:a16="http://schemas.microsoft.com/office/drawing/2014/main" val="3164812751"/>
                    </a:ext>
                  </a:extLst>
                </a:gridCol>
                <a:gridCol w="1160554">
                  <a:extLst>
                    <a:ext uri="{9D8B030D-6E8A-4147-A177-3AD203B41FA5}">
                      <a16:colId xmlns:a16="http://schemas.microsoft.com/office/drawing/2014/main" val="2694741584"/>
                    </a:ext>
                  </a:extLst>
                </a:gridCol>
              </a:tblGrid>
              <a:tr h="215824">
                <a:tc>
                  <a:txBody>
                    <a:bodyPr/>
                    <a:lstStyle/>
                    <a:p>
                      <a:pPr algn="ctr" fontAlgn="ctr"/>
                      <a:r>
                        <a:rPr lang="en-US" sz="1100" b="1" i="0" u="none" strike="noStrike">
                          <a:solidFill>
                            <a:srgbClr val="000000"/>
                          </a:solidFill>
                          <a:effectLst/>
                          <a:latin typeface="Calibri" panose="020F0502020204030204" pitchFamily="34" charset="0"/>
                        </a:rPr>
                        <a:t>Climate Zone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2023 PG Study CZ Reference Location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1" i="0" u="none" strike="noStrike">
                          <a:solidFill>
                            <a:srgbClr val="000000"/>
                          </a:solidFill>
                          <a:effectLst/>
                          <a:latin typeface="Calibri" panose="020F0502020204030204" pitchFamily="34" charset="0"/>
                        </a:rPr>
                        <a:t>Mapping CZ to Climate Region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93831972"/>
                  </a:ext>
                </a:extLst>
              </a:tr>
              <a:tr h="110544">
                <a:tc>
                  <a:txBody>
                    <a:bodyPr/>
                    <a:lstStyle/>
                    <a:p>
                      <a:pPr algn="ctr" fontAlgn="ctr"/>
                      <a:r>
                        <a:rPr lang="en-US" sz="1100" b="0" i="0" u="none" strike="noStrike">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panose="020F0502020204030204" pitchFamily="34" charset="0"/>
                        </a:rPr>
                        <a:t>CZ01 - Arcata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Marine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57292854"/>
                  </a:ext>
                </a:extLst>
              </a:tr>
              <a:tr h="110544">
                <a:tc>
                  <a:txBody>
                    <a:bodyPr/>
                    <a:lstStyle/>
                    <a:p>
                      <a:pPr algn="ctr" fontAlgn="ctr"/>
                      <a:r>
                        <a:rPr lang="en-US" sz="1100" b="0" i="0" u="none" strike="noStrike">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panose="020F0502020204030204" pitchFamily="34" charset="0"/>
                        </a:rPr>
                        <a:t>CZ02 - Santa Rosa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Marine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499079405"/>
                  </a:ext>
                </a:extLst>
              </a:tr>
              <a:tr h="110544">
                <a:tc>
                  <a:txBody>
                    <a:bodyPr/>
                    <a:lstStyle/>
                    <a:p>
                      <a:pPr algn="ctr" fontAlgn="ctr"/>
                      <a:r>
                        <a:rPr lang="en-US" sz="1100" b="0" i="0" u="none" strike="noStrike">
                          <a:solidFill>
                            <a:srgbClr val="000000"/>
                          </a:solidFill>
                          <a:effectLst/>
                          <a:latin typeface="Calibri" panose="020F050202020403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panose="020F0502020204030204" pitchFamily="34" charset="0"/>
                        </a:rPr>
                        <a:t>CZ03 - Oakland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Marine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160414616"/>
                  </a:ext>
                </a:extLst>
              </a:tr>
              <a:tr h="110544">
                <a:tc>
                  <a:txBody>
                    <a:bodyPr/>
                    <a:lstStyle/>
                    <a:p>
                      <a:pPr algn="ctr" fontAlgn="ctr"/>
                      <a:r>
                        <a:rPr lang="en-US" sz="1100" b="0" i="0" u="none" strike="noStrike">
                          <a:solidFill>
                            <a:srgbClr val="000000"/>
                          </a:solidFill>
                          <a:effectLst/>
                          <a:latin typeface="Calibri" panose="020F0502020204030204"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panose="020F0502020204030204" pitchFamily="34" charset="0"/>
                        </a:rPr>
                        <a:t>CZ04 - Sunnyvale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Marine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710681606"/>
                  </a:ext>
                </a:extLst>
              </a:tr>
              <a:tr h="110544">
                <a:tc>
                  <a:txBody>
                    <a:bodyPr/>
                    <a:lstStyle/>
                    <a:p>
                      <a:pPr algn="ctr" fontAlgn="ctr"/>
                      <a:r>
                        <a:rPr lang="en-US" sz="1100" b="0" i="0" u="none" strike="noStrike">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Calibri" panose="020F0502020204030204" pitchFamily="34" charset="0"/>
                        </a:rPr>
                        <a:t>CZ05 - Santa Maria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Marine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80633977"/>
                  </a:ext>
                </a:extLst>
              </a:tr>
              <a:tr h="110544">
                <a:tc>
                  <a:txBody>
                    <a:bodyPr/>
                    <a:lstStyle/>
                    <a:p>
                      <a:pPr algn="ctr" fontAlgn="ctr"/>
                      <a:r>
                        <a:rPr lang="en-US" sz="1100" b="0" i="0" u="none" strike="noStrike">
                          <a:solidFill>
                            <a:srgbClr val="000000"/>
                          </a:solidFill>
                          <a:effectLst/>
                          <a:latin typeface="Calibri" panose="020F050202020403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Calibri" panose="020F0502020204030204" pitchFamily="34" charset="0"/>
                        </a:rPr>
                        <a:t>CZ06 - Los Angeles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Marine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652856663"/>
                  </a:ext>
                </a:extLst>
              </a:tr>
              <a:tr h="110544">
                <a:tc>
                  <a:txBody>
                    <a:bodyPr/>
                    <a:lstStyle/>
                    <a:p>
                      <a:pPr algn="ctr" fontAlgn="ctr"/>
                      <a:r>
                        <a:rPr lang="en-US" sz="1100" b="0" i="0" u="none" strike="noStrike">
                          <a:solidFill>
                            <a:srgbClr val="000000"/>
                          </a:solidFill>
                          <a:effectLst/>
                          <a:latin typeface="Calibri" panose="020F050202020403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panose="020F0502020204030204" pitchFamily="34" charset="0"/>
                        </a:rPr>
                        <a:t>CZ07 - San Diego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Hot-Dry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671422137"/>
                  </a:ext>
                </a:extLst>
              </a:tr>
              <a:tr h="110544">
                <a:tc>
                  <a:txBody>
                    <a:bodyPr/>
                    <a:lstStyle/>
                    <a:p>
                      <a:pPr algn="ctr" fontAlgn="ctr"/>
                      <a:r>
                        <a:rPr lang="en-US" sz="1100" b="0" i="0" u="none" strike="noStrike">
                          <a:solidFill>
                            <a:srgbClr val="000000"/>
                          </a:solidFill>
                          <a:effectLst/>
                          <a:latin typeface="Calibri" panose="020F0502020204030204" pitchFamily="34"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Calibri" panose="020F0502020204030204" pitchFamily="34" charset="0"/>
                        </a:rPr>
                        <a:t>CZ08 - El Toro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Hot-Dry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4432772"/>
                  </a:ext>
                </a:extLst>
              </a:tr>
              <a:tr h="110544">
                <a:tc>
                  <a:txBody>
                    <a:bodyPr/>
                    <a:lstStyle/>
                    <a:p>
                      <a:pPr algn="ctr" fontAlgn="ctr"/>
                      <a:r>
                        <a:rPr lang="en-US" sz="1100" b="0" i="0" u="none" strike="noStrike">
                          <a:solidFill>
                            <a:srgbClr val="000000"/>
                          </a:solidFill>
                          <a:effectLst/>
                          <a:latin typeface="Calibri" panose="020F0502020204030204" pitchFamily="34"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Calibri" panose="020F0502020204030204" pitchFamily="34" charset="0"/>
                        </a:rPr>
                        <a:t>CZ09 - Pasadena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Hot-Dry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94956684"/>
                  </a:ext>
                </a:extLst>
              </a:tr>
              <a:tr h="110544">
                <a:tc>
                  <a:txBody>
                    <a:bodyPr/>
                    <a:lstStyle/>
                    <a:p>
                      <a:pPr algn="ctr" fontAlgn="ctr"/>
                      <a:r>
                        <a:rPr lang="en-US" sz="1100" b="0" i="0" u="none" strike="noStrike">
                          <a:solidFill>
                            <a:srgbClr val="000000"/>
                          </a:solidFill>
                          <a:effectLst/>
                          <a:latin typeface="Calibri" panose="020F0502020204030204"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Calibri" panose="020F0502020204030204" pitchFamily="34" charset="0"/>
                        </a:rPr>
                        <a:t>CZ10 - Riverside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Hot-Dry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66423627"/>
                  </a:ext>
                </a:extLst>
              </a:tr>
              <a:tr h="110544">
                <a:tc>
                  <a:txBody>
                    <a:bodyPr/>
                    <a:lstStyle/>
                    <a:p>
                      <a:pPr algn="ctr" fontAlgn="ctr"/>
                      <a:r>
                        <a:rPr lang="en-US" sz="1100" b="0" i="0" u="none" strike="noStrike">
                          <a:solidFill>
                            <a:srgbClr val="000000"/>
                          </a:solidFill>
                          <a:effectLst/>
                          <a:latin typeface="Calibri" panose="020F0502020204030204" pitchFamily="34" charset="0"/>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panose="020F0502020204030204" pitchFamily="34" charset="0"/>
                        </a:rPr>
                        <a:t>CZ11 - Red Bluff</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Hot-Dry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49171439"/>
                  </a:ext>
                </a:extLst>
              </a:tr>
              <a:tr h="110544">
                <a:tc>
                  <a:txBody>
                    <a:bodyPr/>
                    <a:lstStyle/>
                    <a:p>
                      <a:pPr algn="ctr" fontAlgn="ctr"/>
                      <a:r>
                        <a:rPr lang="en-US" sz="1100" b="0" i="0" u="none" strike="noStrike">
                          <a:solidFill>
                            <a:srgbClr val="000000"/>
                          </a:solidFill>
                          <a:effectLst/>
                          <a:latin typeface="Calibri" panose="020F0502020204030204" pitchFamily="34"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panose="020F0502020204030204" pitchFamily="34" charset="0"/>
                        </a:rPr>
                        <a:t>CZ12 - Sacramento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Hot-Dry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43402881"/>
                  </a:ext>
                </a:extLst>
              </a:tr>
              <a:tr h="110544">
                <a:tc>
                  <a:txBody>
                    <a:bodyPr/>
                    <a:lstStyle/>
                    <a:p>
                      <a:pPr algn="ctr" fontAlgn="ctr"/>
                      <a:r>
                        <a:rPr lang="en-US" sz="1100" b="0" i="0" u="none" strike="noStrike">
                          <a:solidFill>
                            <a:srgbClr val="000000"/>
                          </a:solidFill>
                          <a:effectLst/>
                          <a:latin typeface="Calibri" panose="020F0502020204030204" pitchFamily="34" charset="0"/>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panose="020F0502020204030204" pitchFamily="34" charset="0"/>
                        </a:rPr>
                        <a:t>CZ13 - Fresno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Hot-Dry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032912219"/>
                  </a:ext>
                </a:extLst>
              </a:tr>
              <a:tr h="110544">
                <a:tc>
                  <a:txBody>
                    <a:bodyPr/>
                    <a:lstStyle/>
                    <a:p>
                      <a:pPr algn="ctr" fontAlgn="ctr"/>
                      <a:r>
                        <a:rPr lang="en-US" sz="1100" b="0" i="0" u="none" strike="noStrike">
                          <a:solidFill>
                            <a:srgbClr val="000000"/>
                          </a:solidFill>
                          <a:effectLst/>
                          <a:latin typeface="Calibri" panose="020F0502020204030204" pitchFamily="34" charset="0"/>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panose="020F0502020204030204" pitchFamily="34" charset="0"/>
                        </a:rPr>
                        <a:t>CZ14 - China Lake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Hot-Dry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522506973"/>
                  </a:ext>
                </a:extLst>
              </a:tr>
              <a:tr h="110544">
                <a:tc>
                  <a:txBody>
                    <a:bodyPr/>
                    <a:lstStyle/>
                    <a:p>
                      <a:pPr algn="ctr" fontAlgn="ctr"/>
                      <a:r>
                        <a:rPr lang="en-US" sz="1100" b="0" i="0" u="none" strike="noStrike">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panose="020F0502020204030204" pitchFamily="34" charset="0"/>
                        </a:rPr>
                        <a:t>CZ15 - El Centro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a:solidFill>
                            <a:srgbClr val="000000"/>
                          </a:solidFill>
                          <a:effectLst/>
                          <a:latin typeface="Calibri" panose="020F0502020204030204" pitchFamily="34" charset="0"/>
                        </a:rPr>
                        <a:t>Hot-Dry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08114862"/>
                  </a:ext>
                </a:extLst>
              </a:tr>
              <a:tr h="110544">
                <a:tc>
                  <a:txBody>
                    <a:bodyPr/>
                    <a:lstStyle/>
                    <a:p>
                      <a:pPr algn="ctr" fontAlgn="ctr"/>
                      <a:r>
                        <a:rPr lang="en-US" sz="1100" b="0" i="0" u="none" strike="noStrike">
                          <a:solidFill>
                            <a:srgbClr val="000000"/>
                          </a:solidFill>
                          <a:effectLst/>
                          <a:latin typeface="Calibri" panose="020F0502020204030204" pitchFamily="34" charset="0"/>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Calibri" panose="020F0502020204030204" pitchFamily="34" charset="0"/>
                        </a:rPr>
                        <a:t>CZ16 - Mount Shasta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100" b="0" i="0" u="none" strike="noStrike" dirty="0">
                          <a:solidFill>
                            <a:srgbClr val="000000"/>
                          </a:solidFill>
                          <a:effectLst/>
                          <a:latin typeface="Calibri" panose="020F0502020204030204" pitchFamily="34" charset="0"/>
                        </a:rPr>
                        <a:t>Cold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19357011"/>
                  </a:ext>
                </a:extLst>
              </a:tr>
            </a:tbl>
          </a:graphicData>
        </a:graphic>
      </p:graphicFrame>
      <p:sp>
        <p:nvSpPr>
          <p:cNvPr id="7" name="TextBox 6">
            <a:extLst>
              <a:ext uri="{FF2B5EF4-FFF2-40B4-BE49-F238E27FC236}">
                <a16:creationId xmlns:a16="http://schemas.microsoft.com/office/drawing/2014/main" id="{73C9197E-39C5-7A77-98BE-AEA10E3AA0EA}"/>
              </a:ext>
            </a:extLst>
          </p:cNvPr>
          <p:cNvSpPr txBox="1"/>
          <p:nvPr/>
        </p:nvSpPr>
        <p:spPr>
          <a:xfrm>
            <a:off x="609600" y="5455388"/>
            <a:ext cx="3908465" cy="646331"/>
          </a:xfrm>
          <a:prstGeom prst="rect">
            <a:avLst/>
          </a:prstGeom>
          <a:noFill/>
        </p:spPr>
        <p:txBody>
          <a:bodyPr wrap="square" rtlCol="0">
            <a:spAutoFit/>
          </a:bodyPr>
          <a:lstStyle/>
          <a:p>
            <a:r>
              <a:rPr lang="en-US" sz="1200" dirty="0">
                <a:solidFill>
                  <a:schemeClr val="tx2"/>
                </a:solidFill>
                <a:latin typeface="+mn-lt"/>
              </a:rPr>
              <a:t>*Excludes 87 completes that were identified as equity customers and are being included in equity infrastructure cost study</a:t>
            </a:r>
          </a:p>
        </p:txBody>
      </p:sp>
    </p:spTree>
    <p:extLst>
      <p:ext uri="{BB962C8B-B14F-4D97-AF65-F5344CB8AC3E}">
        <p14:creationId xmlns:p14="http://schemas.microsoft.com/office/powerpoint/2010/main" val="1776616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3F00-5F3D-3ADB-B4D4-F1F08FCD6D71}"/>
              </a:ext>
            </a:extLst>
          </p:cNvPr>
          <p:cNvSpPr>
            <a:spLocks noGrp="1"/>
          </p:cNvSpPr>
          <p:nvPr>
            <p:ph type="ctrTitle"/>
          </p:nvPr>
        </p:nvSpPr>
        <p:spPr/>
        <p:txBody>
          <a:bodyPr/>
          <a:lstStyle/>
          <a:p>
            <a:r>
              <a:rPr lang="en-ZA" dirty="0"/>
              <a:t>Residential Results</a:t>
            </a:r>
          </a:p>
        </p:txBody>
      </p:sp>
      <p:sp>
        <p:nvSpPr>
          <p:cNvPr id="3" name="Subtitle 2">
            <a:extLst>
              <a:ext uri="{FF2B5EF4-FFF2-40B4-BE49-F238E27FC236}">
                <a16:creationId xmlns:a16="http://schemas.microsoft.com/office/drawing/2014/main" id="{46F9967C-6CBA-C309-61F9-2C1A32647F0F}"/>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566063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DF141-0368-19F6-840E-5F40CA3339E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DE064-FE3C-AADA-BA5F-D5BB4868F4AD}"/>
              </a:ext>
            </a:extLst>
          </p:cNvPr>
          <p:cNvSpPr>
            <a:spLocks noGrp="1"/>
          </p:cNvSpPr>
          <p:nvPr>
            <p:ph type="sldNum" sz="quarter" idx="4"/>
          </p:nvPr>
        </p:nvSpPr>
        <p:spPr/>
        <p:txBody>
          <a:bodyPr/>
          <a:lstStyle/>
          <a:p>
            <a:pPr>
              <a:defRPr/>
            </a:pPr>
            <a:fld id="{B22F7E1B-8261-CF40-A84F-BB5BFF025EC3}" type="slidenum">
              <a:rPr lang="en-US" smtClean="0"/>
              <a:pPr>
                <a:defRPr/>
              </a:pPr>
              <a:t>16</a:t>
            </a:fld>
            <a:endParaRPr lang="en-US" dirty="0"/>
          </a:p>
        </p:txBody>
      </p:sp>
      <p:sp>
        <p:nvSpPr>
          <p:cNvPr id="5" name="Text Placeholder 4">
            <a:extLst>
              <a:ext uri="{FF2B5EF4-FFF2-40B4-BE49-F238E27FC236}">
                <a16:creationId xmlns:a16="http://schemas.microsoft.com/office/drawing/2014/main" id="{EC71150F-2DEA-47B9-31F8-16EDCB6E8D2C}"/>
              </a:ext>
            </a:extLst>
          </p:cNvPr>
          <p:cNvSpPr>
            <a:spLocks noGrp="1"/>
          </p:cNvSpPr>
          <p:nvPr>
            <p:ph type="body" sz="quarter" idx="10"/>
          </p:nvPr>
        </p:nvSpPr>
        <p:spPr/>
        <p:txBody>
          <a:bodyPr>
            <a:normAutofit fontScale="92500" lnSpcReduction="10000"/>
          </a:bodyPr>
          <a:lstStyle/>
          <a:p>
            <a:r>
              <a:rPr lang="en-US" dirty="0">
                <a:solidFill>
                  <a:schemeClr val="accent1"/>
                </a:solidFill>
              </a:rPr>
              <a:t>Residential survey results were used to assess the technical need for infrastructure upgrades through panel upgrades or panel optimization</a:t>
            </a:r>
          </a:p>
          <a:p>
            <a:pPr lvl="1"/>
            <a:r>
              <a:rPr lang="en-US" dirty="0">
                <a:solidFill>
                  <a:schemeClr val="accent1"/>
                </a:solidFill>
              </a:rPr>
              <a:t>Outputs were adjusted to reflect the fact that not all sites receive panel optimization services when that is technically feasible</a:t>
            </a:r>
          </a:p>
          <a:p>
            <a:r>
              <a:rPr lang="en-US" dirty="0">
                <a:solidFill>
                  <a:schemeClr val="accent1"/>
                </a:solidFill>
              </a:rPr>
              <a:t>Residential electrician survey provided costs for various fuel substitution scenarios</a:t>
            </a:r>
          </a:p>
          <a:p>
            <a:pPr lvl="1"/>
            <a:r>
              <a:rPr lang="en-US" dirty="0">
                <a:solidFill>
                  <a:schemeClr val="accent1"/>
                </a:solidFill>
              </a:rPr>
              <a:t>Scenarios focused on SF, but MF questions were used to create an adjustment factor to develop MF costs</a:t>
            </a:r>
          </a:p>
          <a:p>
            <a:r>
              <a:rPr lang="en-US" dirty="0">
                <a:solidFill>
                  <a:schemeClr val="accent1"/>
                </a:solidFill>
              </a:rPr>
              <a:t>Residential electrician survey asked about costs for various optimization strategies</a:t>
            </a:r>
          </a:p>
          <a:p>
            <a:pPr lvl="1"/>
            <a:r>
              <a:rPr lang="en-US" dirty="0">
                <a:solidFill>
                  <a:schemeClr val="accent1"/>
                </a:solidFill>
              </a:rPr>
              <a:t>Based on responses the price of a sub-panel was used to inform optimization costs</a:t>
            </a:r>
          </a:p>
          <a:p>
            <a:pPr lvl="1"/>
            <a:endParaRPr lang="en-US" dirty="0">
              <a:solidFill>
                <a:schemeClr val="accent1"/>
              </a:solidFill>
            </a:endParaRPr>
          </a:p>
        </p:txBody>
      </p:sp>
      <p:sp>
        <p:nvSpPr>
          <p:cNvPr id="4" name="Title 3">
            <a:extLst>
              <a:ext uri="{FF2B5EF4-FFF2-40B4-BE49-F238E27FC236}">
                <a16:creationId xmlns:a16="http://schemas.microsoft.com/office/drawing/2014/main" id="{5E866F9B-6914-E436-78CD-2E484F89BA9B}"/>
              </a:ext>
            </a:extLst>
          </p:cNvPr>
          <p:cNvSpPr>
            <a:spLocks noGrp="1"/>
          </p:cNvSpPr>
          <p:nvPr>
            <p:ph type="title"/>
          </p:nvPr>
        </p:nvSpPr>
        <p:spPr/>
        <p:txBody>
          <a:bodyPr/>
          <a:lstStyle/>
          <a:p>
            <a:r>
              <a:rPr lang="en-US" dirty="0"/>
              <a:t>Residential Analysis Overview and Adjustments	</a:t>
            </a:r>
          </a:p>
        </p:txBody>
      </p:sp>
    </p:spTree>
    <p:extLst>
      <p:ext uri="{BB962C8B-B14F-4D97-AF65-F5344CB8AC3E}">
        <p14:creationId xmlns:p14="http://schemas.microsoft.com/office/powerpoint/2010/main" val="1786689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17</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Residential Existing Panel Size Distributions</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a:xfrm>
            <a:off x="609600" y="1402612"/>
            <a:ext cx="3970792" cy="4334800"/>
          </a:xfrm>
        </p:spPr>
        <p:txBody>
          <a:bodyPr>
            <a:normAutofit/>
          </a:bodyPr>
          <a:lstStyle/>
          <a:p>
            <a:pPr marL="457200" indent="-457200">
              <a:buFont typeface="Wingdings" panose="05000000000000000000" pitchFamily="2" charset="2"/>
              <a:buChar char="§"/>
            </a:pPr>
            <a:r>
              <a:rPr lang="en-US" sz="2200" dirty="0"/>
              <a:t>Predominant panel size is 200A</a:t>
            </a:r>
          </a:p>
          <a:p>
            <a:pPr marL="342900" indent="-342900">
              <a:buFont typeface="Wingdings" panose="05000000000000000000" pitchFamily="2" charset="2"/>
              <a:buChar char="§"/>
            </a:pPr>
            <a:endParaRPr lang="en-US" sz="2200" dirty="0"/>
          </a:p>
          <a:p>
            <a:pPr marL="457200" indent="-457200">
              <a:buFont typeface="Wingdings" panose="05000000000000000000" pitchFamily="2" charset="2"/>
              <a:buChar char="§"/>
            </a:pPr>
            <a:r>
              <a:rPr lang="en-US" sz="2200" dirty="0"/>
              <a:t>Other common panel sizes are 100A ,125A, and 150A</a:t>
            </a:r>
          </a:p>
          <a:p>
            <a:pPr marL="342900" indent="-342900">
              <a:buFont typeface="Wingdings" panose="05000000000000000000" pitchFamily="2" charset="2"/>
              <a:buChar char="§"/>
            </a:pPr>
            <a:endParaRPr lang="en-US" sz="2200" dirty="0"/>
          </a:p>
          <a:p>
            <a:pPr marL="457200" indent="-457200">
              <a:buFont typeface="Wingdings" panose="05000000000000000000" pitchFamily="2" charset="2"/>
              <a:buChar char="§"/>
            </a:pPr>
            <a:r>
              <a:rPr lang="en-US" sz="2200" dirty="0"/>
              <a:t>A smattering of other rare panel sizes</a:t>
            </a:r>
          </a:p>
          <a:p>
            <a:pPr marL="342900" indent="-342900">
              <a:buFont typeface="Wingdings" panose="05000000000000000000" pitchFamily="2" charset="2"/>
              <a:buChar char="§"/>
            </a:pPr>
            <a:endParaRPr lang="en-US" sz="2200" dirty="0"/>
          </a:p>
          <a:p>
            <a:pPr marL="457200" indent="-457200">
              <a:buFont typeface="Wingdings" panose="05000000000000000000" pitchFamily="2" charset="2"/>
              <a:buChar char="§"/>
            </a:pPr>
            <a:r>
              <a:rPr lang="en-US" sz="2200" dirty="0"/>
              <a:t>Most residential panels are located on the exterior of the building</a:t>
            </a:r>
          </a:p>
        </p:txBody>
      </p:sp>
      <p:graphicFrame>
        <p:nvGraphicFramePr>
          <p:cNvPr id="6" name="Chart 5">
            <a:extLst>
              <a:ext uri="{FF2B5EF4-FFF2-40B4-BE49-F238E27FC236}">
                <a16:creationId xmlns:a16="http://schemas.microsoft.com/office/drawing/2014/main" id="{695AA15E-6967-48F1-82AC-94040D5A9AE6}"/>
              </a:ext>
            </a:extLst>
          </p:cNvPr>
          <p:cNvGraphicFramePr/>
          <p:nvPr>
            <p:extLst>
              <p:ext uri="{D42A27DB-BD31-4B8C-83A1-F6EECF244321}">
                <p14:modId xmlns:p14="http://schemas.microsoft.com/office/powerpoint/2010/main" val="712809299"/>
              </p:ext>
            </p:extLst>
          </p:nvPr>
        </p:nvGraphicFramePr>
        <p:xfrm>
          <a:off x="5206968" y="1940859"/>
          <a:ext cx="6100865" cy="32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01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18</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Residential Heating Scenario Results</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p:txBody>
          <a:bodyPr>
            <a:normAutofit fontScale="92500"/>
          </a:bodyPr>
          <a:lstStyle/>
          <a:p>
            <a:pPr marL="457200" indent="-457200">
              <a:buFont typeface="Wingdings" panose="05000000000000000000" pitchFamily="2" charset="2"/>
              <a:buChar char="§"/>
            </a:pPr>
            <a:r>
              <a:rPr lang="en-US" sz="2200" dirty="0"/>
              <a:t>Costs are weighted by outcome results and represent one piece of heating equipment</a:t>
            </a:r>
          </a:p>
          <a:p>
            <a:pPr marL="457200" indent="-457200">
              <a:buFont typeface="Wingdings" panose="05000000000000000000" pitchFamily="2" charset="2"/>
              <a:buChar char="§"/>
            </a:pPr>
            <a:r>
              <a:rPr lang="en-US" sz="2200" dirty="0"/>
              <a:t>Infrastructure needs are highest in ‘Marine’ CR for SF and ‘Hot-Dry’ for MF</a:t>
            </a:r>
          </a:p>
          <a:p>
            <a:pPr marL="914400" lvl="1" indent="-457200">
              <a:buFont typeface="Wingdings" panose="05000000000000000000" pitchFamily="2" charset="2"/>
              <a:buChar char="§"/>
            </a:pPr>
            <a:r>
              <a:rPr lang="en-US" sz="1800" dirty="0">
                <a:solidFill>
                  <a:schemeClr val="accent1"/>
                </a:solidFill>
              </a:rPr>
              <a:t>Split fairly evenly between panel upgrade and panel optimization</a:t>
            </a:r>
          </a:p>
          <a:p>
            <a:pPr marL="457200" indent="-457200">
              <a:buFont typeface="Wingdings" panose="05000000000000000000" pitchFamily="2" charset="2"/>
              <a:buChar char="§"/>
            </a:pPr>
            <a:r>
              <a:rPr lang="en-US" sz="2200" dirty="0"/>
              <a:t>Statewide weighted costs per unit of heating equipment</a:t>
            </a:r>
          </a:p>
          <a:p>
            <a:pPr marL="914400" lvl="1" indent="-457200">
              <a:buFont typeface="Wingdings" panose="05000000000000000000" pitchFamily="2" charset="2"/>
              <a:buChar char="§"/>
            </a:pPr>
            <a:r>
              <a:rPr lang="en-US" sz="1800" dirty="0">
                <a:solidFill>
                  <a:schemeClr val="accent1"/>
                </a:solidFill>
              </a:rPr>
              <a:t>SF - $2,814</a:t>
            </a:r>
          </a:p>
          <a:p>
            <a:pPr marL="914400" lvl="1" indent="-457200">
              <a:buFont typeface="Wingdings" panose="05000000000000000000" pitchFamily="2" charset="2"/>
              <a:buChar char="§"/>
            </a:pPr>
            <a:r>
              <a:rPr lang="en-US" sz="1800" dirty="0">
                <a:solidFill>
                  <a:schemeClr val="accent1"/>
                </a:solidFill>
              </a:rPr>
              <a:t>MF - $4,020</a:t>
            </a:r>
          </a:p>
          <a:p>
            <a:pPr marL="914400" lvl="1" indent="-457200">
              <a:buFont typeface="Wingdings" panose="05000000000000000000" pitchFamily="2" charset="2"/>
              <a:buChar char="§"/>
            </a:pPr>
            <a:r>
              <a:rPr lang="en-US" sz="1800" dirty="0">
                <a:solidFill>
                  <a:schemeClr val="accent1"/>
                </a:solidFill>
              </a:rPr>
              <a:t>All - $3,562</a:t>
            </a:r>
          </a:p>
          <a:p>
            <a:pPr marL="457200" indent="-457200">
              <a:buFont typeface="Wingdings" panose="05000000000000000000" pitchFamily="2" charset="2"/>
              <a:buChar char="§"/>
            </a:pPr>
            <a:endParaRPr lang="en-US" sz="2200" dirty="0"/>
          </a:p>
        </p:txBody>
      </p:sp>
      <p:graphicFrame>
        <p:nvGraphicFramePr>
          <p:cNvPr id="8" name="Table 7">
            <a:extLst>
              <a:ext uri="{FF2B5EF4-FFF2-40B4-BE49-F238E27FC236}">
                <a16:creationId xmlns:a16="http://schemas.microsoft.com/office/drawing/2014/main" id="{94835280-0164-511E-D05A-99438437C7C4}"/>
              </a:ext>
            </a:extLst>
          </p:cNvPr>
          <p:cNvGraphicFramePr>
            <a:graphicFrameLocks noGrp="1"/>
          </p:cNvGraphicFramePr>
          <p:nvPr>
            <p:extLst>
              <p:ext uri="{D42A27DB-BD31-4B8C-83A1-F6EECF244321}">
                <p14:modId xmlns:p14="http://schemas.microsoft.com/office/powerpoint/2010/main" val="599110775"/>
              </p:ext>
            </p:extLst>
          </p:nvPr>
        </p:nvGraphicFramePr>
        <p:xfrm>
          <a:off x="5325042" y="1246505"/>
          <a:ext cx="5665687" cy="2182495"/>
        </p:xfrm>
        <a:graphic>
          <a:graphicData uri="http://schemas.openxmlformats.org/drawingml/2006/table">
            <a:tbl>
              <a:tblPr/>
              <a:tblGrid>
                <a:gridCol w="1196040">
                  <a:extLst>
                    <a:ext uri="{9D8B030D-6E8A-4147-A177-3AD203B41FA5}">
                      <a16:colId xmlns:a16="http://schemas.microsoft.com/office/drawing/2014/main" val="51083806"/>
                    </a:ext>
                  </a:extLst>
                </a:gridCol>
                <a:gridCol w="719294">
                  <a:extLst>
                    <a:ext uri="{9D8B030D-6E8A-4147-A177-3AD203B41FA5}">
                      <a16:colId xmlns:a16="http://schemas.microsoft.com/office/drawing/2014/main" val="1747843948"/>
                    </a:ext>
                  </a:extLst>
                </a:gridCol>
                <a:gridCol w="719294">
                  <a:extLst>
                    <a:ext uri="{9D8B030D-6E8A-4147-A177-3AD203B41FA5}">
                      <a16:colId xmlns:a16="http://schemas.microsoft.com/office/drawing/2014/main" val="2630835395"/>
                    </a:ext>
                  </a:extLst>
                </a:gridCol>
                <a:gridCol w="719294">
                  <a:extLst>
                    <a:ext uri="{9D8B030D-6E8A-4147-A177-3AD203B41FA5}">
                      <a16:colId xmlns:a16="http://schemas.microsoft.com/office/drawing/2014/main" val="1109719977"/>
                    </a:ext>
                  </a:extLst>
                </a:gridCol>
                <a:gridCol w="719294">
                  <a:extLst>
                    <a:ext uri="{9D8B030D-6E8A-4147-A177-3AD203B41FA5}">
                      <a16:colId xmlns:a16="http://schemas.microsoft.com/office/drawing/2014/main" val="3652538836"/>
                    </a:ext>
                  </a:extLst>
                </a:gridCol>
                <a:gridCol w="719294">
                  <a:extLst>
                    <a:ext uri="{9D8B030D-6E8A-4147-A177-3AD203B41FA5}">
                      <a16:colId xmlns:a16="http://schemas.microsoft.com/office/drawing/2014/main" val="3536746148"/>
                    </a:ext>
                  </a:extLst>
                </a:gridCol>
                <a:gridCol w="873177">
                  <a:extLst>
                    <a:ext uri="{9D8B030D-6E8A-4147-A177-3AD203B41FA5}">
                      <a16:colId xmlns:a16="http://schemas.microsoft.com/office/drawing/2014/main" val="1520890266"/>
                    </a:ext>
                  </a:extLst>
                </a:gridCol>
              </a:tblGrid>
              <a:tr h="714375">
                <a:tc>
                  <a:txBody>
                    <a:bodyPr/>
                    <a:lstStyle/>
                    <a:p>
                      <a:pPr algn="l" fontAlgn="ctr"/>
                      <a:r>
                        <a:rPr lang="en-US" sz="1000" b="0" i="0" u="none" strike="noStrike" dirty="0">
                          <a:solidFill>
                            <a:srgbClr val="FFFFFF"/>
                          </a:solidFill>
                          <a:effectLst/>
                          <a:latin typeface="Franklin Gothic Medium" panose="020B0603020102020204" pitchFamily="34" charset="0"/>
                        </a:rPr>
                        <a:t>Climate Region</a:t>
                      </a:r>
                    </a:p>
                  </a:txBody>
                  <a:tcPr marL="9525" marR="9525" marT="9525" marB="0" anchor="ctr">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Sample Size</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FFFFFF"/>
                          </a:solidFill>
                          <a:effectLst/>
                          <a:latin typeface="Franklin Gothic Medium" panose="020B0603020102020204" pitchFamily="34" charset="0"/>
                        </a:rPr>
                        <a:t>Relative Precision @ 90% CI</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Panel Optimization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Panel Upgrade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Simple Connection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Weighted Average Infrastructure Cost</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3732004391"/>
                  </a:ext>
                </a:extLst>
              </a:tr>
              <a:tr h="183515">
                <a:tc>
                  <a:txBody>
                    <a:bodyPr/>
                    <a:lstStyle/>
                    <a:p>
                      <a:pPr algn="l" fontAlgn="t"/>
                      <a:r>
                        <a:rPr lang="en-US" sz="1000" b="0" i="0" u="none" strike="noStrike">
                          <a:solidFill>
                            <a:srgbClr val="4A4D56"/>
                          </a:solidFill>
                          <a:effectLst/>
                          <a:latin typeface="Franklin Gothic Medium" panose="020B0603020102020204" pitchFamily="34" charset="0"/>
                        </a:rPr>
                        <a:t>Single-family</a:t>
                      </a:r>
                    </a:p>
                  </a:txBody>
                  <a:tcPr marL="9525" marR="9525" marT="9525" marB="0">
                    <a:lnL w="6350" cap="flat" cmpd="sng" algn="ctr">
                      <a:solidFill>
                        <a:srgbClr val="54575A"/>
                      </a:solidFill>
                      <a:prstDash val="solid"/>
                      <a:round/>
                      <a:headEnd type="none" w="med" len="med"/>
                      <a:tailEnd type="none" w="med" len="med"/>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r>
                        <a:rPr lang="en-US" sz="1000" b="0" i="0" u="none" strike="noStrike" dirty="0">
                          <a:solidFill>
                            <a:srgbClr val="4A4D56"/>
                          </a:solidFill>
                          <a:effectLst/>
                          <a:latin typeface="Franklin Gothic Medium" panose="020B0603020102020204" pitchFamily="34" charset="0"/>
                        </a:rPr>
                        <a:t> </a:t>
                      </a: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endParaRPr lang="en-US" sz="1000" b="0" i="0" u="none" strike="noStrike" dirty="0">
                        <a:solidFill>
                          <a:srgbClr val="4A4D56"/>
                        </a:solidFill>
                        <a:effectLst/>
                        <a:latin typeface="Franklin Gothic Medium" panose="020B0603020102020204" pitchFamily="34" charset="0"/>
                      </a:endParaRP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r>
                        <a:rPr lang="en-US" sz="1000" b="0" i="0" u="none" strike="noStrike">
                          <a:solidFill>
                            <a:srgbClr val="4A4D56"/>
                          </a:solidFill>
                          <a:effectLst/>
                          <a:latin typeface="Franklin Gothic Medium" panose="020B0603020102020204" pitchFamily="34" charset="0"/>
                        </a:rPr>
                        <a:t> </a:t>
                      </a: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r>
                        <a:rPr lang="en-US" sz="1000" b="0" i="0" u="none" strike="noStrike">
                          <a:solidFill>
                            <a:srgbClr val="4A4D56"/>
                          </a:solidFill>
                          <a:effectLst/>
                          <a:latin typeface="Franklin Gothic Medium" panose="020B0603020102020204" pitchFamily="34" charset="0"/>
                        </a:rPr>
                        <a:t> </a:t>
                      </a: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r>
                        <a:rPr lang="en-US" sz="1000" b="0" i="0" u="none" strike="noStrike">
                          <a:solidFill>
                            <a:srgbClr val="4A4D56"/>
                          </a:solidFill>
                          <a:effectLst/>
                          <a:latin typeface="Franklin Gothic Medium" panose="020B0603020102020204" pitchFamily="34" charset="0"/>
                        </a:rPr>
                        <a:t> </a:t>
                      </a: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r>
                        <a:rPr lang="en-US" sz="1000" b="0" i="0" u="none" strike="noStrike">
                          <a:solidFill>
                            <a:srgbClr val="4A4D56"/>
                          </a:solidFill>
                          <a:effectLst/>
                          <a:latin typeface="Franklin Gothic Medium" panose="020B0603020102020204" pitchFamily="34" charset="0"/>
                        </a:rPr>
                        <a:t> </a:t>
                      </a: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extLst>
                  <a:ext uri="{0D108BD9-81ED-4DB2-BD59-A6C34878D82A}">
                    <a16:rowId xmlns:a16="http://schemas.microsoft.com/office/drawing/2014/main" val="3050174186"/>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Cold</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16</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19%</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13%</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18%</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69%</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 $  2,599.09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2627678240"/>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Hot-Dry</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84</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9%</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20%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63%</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 $  2,748.14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2084386397"/>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Marine</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143</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21%</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29%</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50%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 $  3,221.48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4266306202"/>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Multifamily</a:t>
                      </a:r>
                    </a:p>
                  </a:txBody>
                  <a:tcPr marL="9525" marR="9525" marT="9525" marB="0">
                    <a:lnL w="6350" cap="flat" cmpd="sng" algn="ctr">
                      <a:solidFill>
                        <a:srgbClr val="54575A"/>
                      </a:solidFill>
                      <a:prstDash val="solid"/>
                      <a:round/>
                      <a:headEnd type="none" w="med" len="med"/>
                      <a:tailEnd type="none" w="med" len="med"/>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r>
                        <a:rPr lang="en-US" sz="1000" b="0" i="0" u="none" strike="noStrike">
                          <a:solidFill>
                            <a:srgbClr val="000000"/>
                          </a:solidFill>
                          <a:effectLst/>
                          <a:latin typeface="Franklin Gothic Book" panose="020B0503020102020204" pitchFamily="34" charset="0"/>
                        </a:rPr>
                        <a:t> </a:t>
                      </a: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endParaRPr lang="en-US" sz="1000" b="0" i="0" u="none" strike="noStrike" dirty="0">
                        <a:solidFill>
                          <a:srgbClr val="000000"/>
                        </a:solidFill>
                        <a:effectLst/>
                        <a:latin typeface="Franklin Gothic Book" panose="020B0503020102020204" pitchFamily="34" charset="0"/>
                      </a:endParaRP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r>
                        <a:rPr lang="en-US" sz="1000" b="0" i="0" u="none" strike="noStrike">
                          <a:solidFill>
                            <a:srgbClr val="000000"/>
                          </a:solidFill>
                          <a:effectLst/>
                          <a:latin typeface="Franklin Gothic Book" panose="020B0503020102020204" pitchFamily="34" charset="0"/>
                        </a:rPr>
                        <a:t> </a:t>
                      </a: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r>
                        <a:rPr lang="en-US" sz="1000" b="0" i="0" u="none" strike="noStrike">
                          <a:solidFill>
                            <a:srgbClr val="000000"/>
                          </a:solidFill>
                          <a:effectLst/>
                          <a:latin typeface="Franklin Gothic Book" panose="020B0503020102020204" pitchFamily="34" charset="0"/>
                        </a:rPr>
                        <a:t> </a:t>
                      </a: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r>
                        <a:rPr lang="en-US" sz="1000" b="0" i="0" u="none" strike="noStrike" dirty="0">
                          <a:solidFill>
                            <a:srgbClr val="000000"/>
                          </a:solidFill>
                          <a:effectLst/>
                          <a:latin typeface="Franklin Gothic Book" panose="020B0503020102020204" pitchFamily="34" charset="0"/>
                        </a:rPr>
                        <a:t> </a:t>
                      </a: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r>
                        <a:rPr lang="en-US" sz="1000" b="0" i="0" u="none" strike="noStrike" dirty="0">
                          <a:solidFill>
                            <a:srgbClr val="000000"/>
                          </a:solidFill>
                          <a:effectLst/>
                          <a:latin typeface="Franklin Gothic Book" panose="020B0503020102020204" pitchFamily="34" charset="0"/>
                        </a:rPr>
                        <a:t> </a:t>
                      </a: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extLst>
                  <a:ext uri="{0D108BD9-81ED-4DB2-BD59-A6C34878D82A}">
                    <a16:rowId xmlns:a16="http://schemas.microsoft.com/office/drawing/2014/main" val="3996053301"/>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Cold</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5</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21%</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19%</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60%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3,223.27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1298979514"/>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Hot-Dry</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23</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16%</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34%</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31%</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35%</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4,132.30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3330515885"/>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Marine</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44</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12%</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24%</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29%</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48%</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3,730.28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2437970347"/>
                  </a:ext>
                </a:extLst>
              </a:tr>
            </a:tbl>
          </a:graphicData>
        </a:graphic>
      </p:graphicFrame>
      <p:graphicFrame>
        <p:nvGraphicFramePr>
          <p:cNvPr id="9" name="Chart 8">
            <a:extLst>
              <a:ext uri="{FF2B5EF4-FFF2-40B4-BE49-F238E27FC236}">
                <a16:creationId xmlns:a16="http://schemas.microsoft.com/office/drawing/2014/main" id="{4058F927-FE4A-A26C-B990-5F35A5FC4DE2}"/>
              </a:ext>
            </a:extLst>
          </p:cNvPr>
          <p:cNvGraphicFramePr>
            <a:graphicFrameLocks/>
          </p:cNvGraphicFramePr>
          <p:nvPr>
            <p:extLst>
              <p:ext uri="{D42A27DB-BD31-4B8C-83A1-F6EECF244321}">
                <p14:modId xmlns:p14="http://schemas.microsoft.com/office/powerpoint/2010/main" val="123783183"/>
              </p:ext>
            </p:extLst>
          </p:nvPr>
        </p:nvGraphicFramePr>
        <p:xfrm>
          <a:off x="5862918" y="3682441"/>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7531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DCB39-AB62-94FD-BFC6-4FB43B92001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68F0A5-CDDA-2FD4-D233-4D68A2F6E4A5}"/>
              </a:ext>
            </a:extLst>
          </p:cNvPr>
          <p:cNvSpPr>
            <a:spLocks noGrp="1"/>
          </p:cNvSpPr>
          <p:nvPr>
            <p:ph type="sldNum" sz="quarter" idx="4"/>
          </p:nvPr>
        </p:nvSpPr>
        <p:spPr/>
        <p:txBody>
          <a:bodyPr/>
          <a:lstStyle/>
          <a:p>
            <a:pPr>
              <a:defRPr/>
            </a:pPr>
            <a:fld id="{B22F7E1B-8261-CF40-A84F-BB5BFF025EC3}" type="slidenum">
              <a:rPr lang="en-US" smtClean="0"/>
              <a:pPr>
                <a:defRPr/>
              </a:pPr>
              <a:t>19</a:t>
            </a:fld>
            <a:endParaRPr lang="en-US" dirty="0"/>
          </a:p>
        </p:txBody>
      </p:sp>
      <p:sp>
        <p:nvSpPr>
          <p:cNvPr id="3" name="Title 2">
            <a:extLst>
              <a:ext uri="{FF2B5EF4-FFF2-40B4-BE49-F238E27FC236}">
                <a16:creationId xmlns:a16="http://schemas.microsoft.com/office/drawing/2014/main" id="{E5798D2E-47DD-4CFA-891B-83A757A29CBF}"/>
              </a:ext>
            </a:extLst>
          </p:cNvPr>
          <p:cNvSpPr>
            <a:spLocks noGrp="1"/>
          </p:cNvSpPr>
          <p:nvPr>
            <p:ph type="title"/>
          </p:nvPr>
        </p:nvSpPr>
        <p:spPr/>
        <p:txBody>
          <a:bodyPr/>
          <a:lstStyle/>
          <a:p>
            <a:r>
              <a:rPr lang="en-US" dirty="0"/>
              <a:t>Residential Water Heating Scenario Results</a:t>
            </a:r>
          </a:p>
        </p:txBody>
      </p:sp>
      <p:sp>
        <p:nvSpPr>
          <p:cNvPr id="4" name="Text Placeholder 3">
            <a:extLst>
              <a:ext uri="{FF2B5EF4-FFF2-40B4-BE49-F238E27FC236}">
                <a16:creationId xmlns:a16="http://schemas.microsoft.com/office/drawing/2014/main" id="{C450F0EA-AF99-EFBD-6F0A-1F5ED9CCC43E}"/>
              </a:ext>
            </a:extLst>
          </p:cNvPr>
          <p:cNvSpPr>
            <a:spLocks noGrp="1"/>
          </p:cNvSpPr>
          <p:nvPr>
            <p:ph type="body" sz="half" idx="15"/>
          </p:nvPr>
        </p:nvSpPr>
        <p:spPr/>
        <p:txBody>
          <a:bodyPr>
            <a:normAutofit fontScale="92500"/>
          </a:bodyPr>
          <a:lstStyle/>
          <a:p>
            <a:pPr marL="457200" indent="-457200">
              <a:buFont typeface="Wingdings" panose="05000000000000000000" pitchFamily="2" charset="2"/>
              <a:buChar char="§"/>
            </a:pPr>
            <a:r>
              <a:rPr lang="en-US" sz="2200" dirty="0"/>
              <a:t>Costs are weighted by outcome results and represent one piece of water heating equipment</a:t>
            </a:r>
          </a:p>
          <a:p>
            <a:pPr marL="457200" indent="-457200">
              <a:buFont typeface="Wingdings" panose="05000000000000000000" pitchFamily="2" charset="2"/>
              <a:buChar char="§"/>
            </a:pPr>
            <a:r>
              <a:rPr lang="en-US" sz="2200" dirty="0"/>
              <a:t>Upgrade needs highest in ‘Marine’ CR for SF and ‘Hot-Dry’ for MF</a:t>
            </a:r>
          </a:p>
          <a:p>
            <a:pPr marL="914400" lvl="1" indent="-457200">
              <a:buFont typeface="Wingdings" panose="05000000000000000000" pitchFamily="2" charset="2"/>
              <a:buChar char="§"/>
            </a:pPr>
            <a:r>
              <a:rPr lang="en-US" sz="1800" dirty="0">
                <a:solidFill>
                  <a:schemeClr val="accent1"/>
                </a:solidFill>
              </a:rPr>
              <a:t>More panel upgrade needs than panel optimization needs</a:t>
            </a:r>
          </a:p>
          <a:p>
            <a:pPr marL="457200" indent="-457200">
              <a:buFont typeface="Wingdings" panose="05000000000000000000" pitchFamily="2" charset="2"/>
              <a:buChar char="§"/>
            </a:pPr>
            <a:r>
              <a:rPr lang="en-US" sz="2200" dirty="0"/>
              <a:t>Statewide weighted costs per unit of water heating equipment</a:t>
            </a:r>
          </a:p>
          <a:p>
            <a:pPr marL="914400" lvl="1" indent="-457200">
              <a:buFont typeface="Wingdings" panose="05000000000000000000" pitchFamily="2" charset="2"/>
              <a:buChar char="§"/>
            </a:pPr>
            <a:r>
              <a:rPr lang="en-US" sz="2000" dirty="0">
                <a:solidFill>
                  <a:schemeClr val="accent1"/>
                </a:solidFill>
              </a:rPr>
              <a:t>SF - $4,003</a:t>
            </a:r>
          </a:p>
          <a:p>
            <a:pPr marL="914400" lvl="1" indent="-457200">
              <a:buFont typeface="Wingdings" panose="05000000000000000000" pitchFamily="2" charset="2"/>
              <a:buChar char="§"/>
            </a:pPr>
            <a:r>
              <a:rPr lang="en-US" sz="2000" dirty="0">
                <a:solidFill>
                  <a:schemeClr val="accent1"/>
                </a:solidFill>
              </a:rPr>
              <a:t>MF - $4,927</a:t>
            </a:r>
          </a:p>
          <a:p>
            <a:pPr marL="914400" lvl="1" indent="-457200">
              <a:buFont typeface="Wingdings" panose="05000000000000000000" pitchFamily="2" charset="2"/>
              <a:buChar char="§"/>
            </a:pPr>
            <a:r>
              <a:rPr lang="en-US" sz="2000" dirty="0">
                <a:solidFill>
                  <a:schemeClr val="accent1"/>
                </a:solidFill>
              </a:rPr>
              <a:t>All - $4,589</a:t>
            </a:r>
          </a:p>
          <a:p>
            <a:pPr marL="457200" indent="-457200">
              <a:buFont typeface="Wingdings" panose="05000000000000000000" pitchFamily="2" charset="2"/>
              <a:buChar char="§"/>
            </a:pPr>
            <a:endParaRPr lang="en-US" sz="2200" dirty="0"/>
          </a:p>
        </p:txBody>
      </p:sp>
      <p:graphicFrame>
        <p:nvGraphicFramePr>
          <p:cNvPr id="6" name="Table 5">
            <a:extLst>
              <a:ext uri="{FF2B5EF4-FFF2-40B4-BE49-F238E27FC236}">
                <a16:creationId xmlns:a16="http://schemas.microsoft.com/office/drawing/2014/main" id="{D739364B-74E5-F453-E82E-1A24738912C1}"/>
              </a:ext>
            </a:extLst>
          </p:cNvPr>
          <p:cNvGraphicFramePr>
            <a:graphicFrameLocks noGrp="1"/>
          </p:cNvGraphicFramePr>
          <p:nvPr>
            <p:extLst>
              <p:ext uri="{D42A27DB-BD31-4B8C-83A1-F6EECF244321}">
                <p14:modId xmlns:p14="http://schemas.microsoft.com/office/powerpoint/2010/main" val="2684489020"/>
              </p:ext>
            </p:extLst>
          </p:nvPr>
        </p:nvGraphicFramePr>
        <p:xfrm>
          <a:off x="5213725" y="1313973"/>
          <a:ext cx="5660463" cy="2182495"/>
        </p:xfrm>
        <a:graphic>
          <a:graphicData uri="http://schemas.openxmlformats.org/drawingml/2006/table">
            <a:tbl>
              <a:tblPr/>
              <a:tblGrid>
                <a:gridCol w="1124322">
                  <a:extLst>
                    <a:ext uri="{9D8B030D-6E8A-4147-A177-3AD203B41FA5}">
                      <a16:colId xmlns:a16="http://schemas.microsoft.com/office/drawing/2014/main" val="1244509081"/>
                    </a:ext>
                  </a:extLst>
                </a:gridCol>
                <a:gridCol w="731247">
                  <a:extLst>
                    <a:ext uri="{9D8B030D-6E8A-4147-A177-3AD203B41FA5}">
                      <a16:colId xmlns:a16="http://schemas.microsoft.com/office/drawing/2014/main" val="135535699"/>
                    </a:ext>
                  </a:extLst>
                </a:gridCol>
                <a:gridCol w="731247">
                  <a:extLst>
                    <a:ext uri="{9D8B030D-6E8A-4147-A177-3AD203B41FA5}">
                      <a16:colId xmlns:a16="http://schemas.microsoft.com/office/drawing/2014/main" val="319953004"/>
                    </a:ext>
                  </a:extLst>
                </a:gridCol>
                <a:gridCol w="731247">
                  <a:extLst>
                    <a:ext uri="{9D8B030D-6E8A-4147-A177-3AD203B41FA5}">
                      <a16:colId xmlns:a16="http://schemas.microsoft.com/office/drawing/2014/main" val="4007988355"/>
                    </a:ext>
                  </a:extLst>
                </a:gridCol>
                <a:gridCol w="731247">
                  <a:extLst>
                    <a:ext uri="{9D8B030D-6E8A-4147-A177-3AD203B41FA5}">
                      <a16:colId xmlns:a16="http://schemas.microsoft.com/office/drawing/2014/main" val="302261735"/>
                    </a:ext>
                  </a:extLst>
                </a:gridCol>
                <a:gridCol w="731247">
                  <a:extLst>
                    <a:ext uri="{9D8B030D-6E8A-4147-A177-3AD203B41FA5}">
                      <a16:colId xmlns:a16="http://schemas.microsoft.com/office/drawing/2014/main" val="2834780743"/>
                    </a:ext>
                  </a:extLst>
                </a:gridCol>
                <a:gridCol w="879906">
                  <a:extLst>
                    <a:ext uri="{9D8B030D-6E8A-4147-A177-3AD203B41FA5}">
                      <a16:colId xmlns:a16="http://schemas.microsoft.com/office/drawing/2014/main" val="2537961243"/>
                    </a:ext>
                  </a:extLst>
                </a:gridCol>
              </a:tblGrid>
              <a:tr h="714375">
                <a:tc>
                  <a:txBody>
                    <a:bodyPr/>
                    <a:lstStyle/>
                    <a:p>
                      <a:pPr algn="l" fontAlgn="ctr"/>
                      <a:r>
                        <a:rPr lang="en-US" sz="1000" b="0" i="0" u="none" strike="noStrike" dirty="0">
                          <a:solidFill>
                            <a:srgbClr val="FFFFFF"/>
                          </a:solidFill>
                          <a:effectLst/>
                          <a:latin typeface="Franklin Gothic Medium" panose="020B0603020102020204" pitchFamily="34" charset="0"/>
                        </a:rPr>
                        <a:t>Climate Region</a:t>
                      </a:r>
                    </a:p>
                  </a:txBody>
                  <a:tcPr marL="9525" marR="9525" marT="9525" marB="0" anchor="ctr">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Sample Size</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FFFFFF"/>
                          </a:solidFill>
                          <a:effectLst/>
                          <a:latin typeface="Franklin Gothic Medium" panose="020B0603020102020204" pitchFamily="34" charset="0"/>
                        </a:rPr>
                        <a:t>Relative Precision @ 90% CI</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Panel Optimization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Panel Upgrade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Simple Connection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Weighted Average Infrastructure Cost</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3584236449"/>
                  </a:ext>
                </a:extLst>
              </a:tr>
              <a:tr h="183515">
                <a:tc>
                  <a:txBody>
                    <a:bodyPr/>
                    <a:lstStyle/>
                    <a:p>
                      <a:pPr algn="l" fontAlgn="t"/>
                      <a:r>
                        <a:rPr lang="en-US" sz="1000" b="0" i="0" u="none" strike="noStrike">
                          <a:solidFill>
                            <a:srgbClr val="4A4D56"/>
                          </a:solidFill>
                          <a:effectLst/>
                          <a:latin typeface="Franklin Gothic Medium" panose="020B0603020102020204" pitchFamily="34" charset="0"/>
                        </a:rPr>
                        <a:t>Single-family</a:t>
                      </a:r>
                    </a:p>
                  </a:txBody>
                  <a:tcPr marL="9525" marR="9525" marT="9525" marB="0">
                    <a:lnL w="6350" cap="flat" cmpd="sng" algn="ctr">
                      <a:solidFill>
                        <a:srgbClr val="54575A"/>
                      </a:solidFill>
                      <a:prstDash val="solid"/>
                      <a:round/>
                      <a:headEnd type="none" w="med" len="med"/>
                      <a:tailEnd type="none" w="med" len="med"/>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r>
                        <a:rPr lang="en-US" sz="1000" b="0" i="0" u="none" strike="noStrike">
                          <a:solidFill>
                            <a:srgbClr val="4A4D56"/>
                          </a:solidFill>
                          <a:effectLst/>
                          <a:latin typeface="Franklin Gothic Medium" panose="020B0603020102020204" pitchFamily="34" charset="0"/>
                        </a:rPr>
                        <a:t> </a:t>
                      </a: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endParaRPr lang="en-US" sz="1000" b="0" i="0" u="none" strike="noStrike">
                        <a:solidFill>
                          <a:srgbClr val="4A4D56"/>
                        </a:solidFill>
                        <a:effectLst/>
                        <a:latin typeface="Franklin Gothic Medium" panose="020B0603020102020204" pitchFamily="34" charset="0"/>
                      </a:endParaRP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r>
                        <a:rPr lang="en-US" sz="1000" b="0" i="0" u="none" strike="noStrike">
                          <a:solidFill>
                            <a:srgbClr val="4A4D56"/>
                          </a:solidFill>
                          <a:effectLst/>
                          <a:latin typeface="Franklin Gothic Medium" panose="020B0603020102020204" pitchFamily="34" charset="0"/>
                        </a:rPr>
                        <a:t> </a:t>
                      </a: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r>
                        <a:rPr lang="en-US" sz="1000" b="0" i="0" u="none" strike="noStrike" dirty="0">
                          <a:solidFill>
                            <a:srgbClr val="4A4D56"/>
                          </a:solidFill>
                          <a:effectLst/>
                          <a:latin typeface="Franklin Gothic Medium" panose="020B0603020102020204" pitchFamily="34" charset="0"/>
                        </a:rPr>
                        <a:t> </a:t>
                      </a: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r>
                        <a:rPr lang="en-US" sz="1000" b="0" i="0" u="none" strike="noStrike">
                          <a:solidFill>
                            <a:srgbClr val="4A4D56"/>
                          </a:solidFill>
                          <a:effectLst/>
                          <a:latin typeface="Franklin Gothic Medium" panose="020B0603020102020204" pitchFamily="34" charset="0"/>
                        </a:rPr>
                        <a:t> </a:t>
                      </a: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tc>
                  <a:txBody>
                    <a:bodyPr/>
                    <a:lstStyle/>
                    <a:p>
                      <a:pPr algn="l" fontAlgn="t"/>
                      <a:r>
                        <a:rPr lang="en-US" sz="1000" b="0" i="0" u="none" strike="noStrike">
                          <a:solidFill>
                            <a:srgbClr val="4A4D56"/>
                          </a:solidFill>
                          <a:effectLst/>
                          <a:latin typeface="Franklin Gothic Medium" panose="020B0603020102020204" pitchFamily="34" charset="0"/>
                        </a:rPr>
                        <a:t> </a:t>
                      </a:r>
                    </a:p>
                  </a:txBody>
                  <a:tcPr marL="9525" marR="9525" marT="9525" marB="0">
                    <a:lnL>
                      <a:noFill/>
                    </a:lnL>
                    <a:lnR>
                      <a:noFill/>
                    </a:lnR>
                    <a:lnT w="6350" cap="flat" cmpd="sng" algn="ctr">
                      <a:solidFill>
                        <a:srgbClr val="4A4D56"/>
                      </a:solidFill>
                      <a:prstDash val="solid"/>
                      <a:round/>
                      <a:headEnd type="none" w="med" len="med"/>
                      <a:tailEnd type="none" w="med" len="med"/>
                    </a:lnT>
                    <a:lnB>
                      <a:noFill/>
                    </a:lnB>
                    <a:solidFill>
                      <a:srgbClr val="78CBED"/>
                    </a:solidFill>
                  </a:tcPr>
                </a:tc>
                <a:extLst>
                  <a:ext uri="{0D108BD9-81ED-4DB2-BD59-A6C34878D82A}">
                    <a16:rowId xmlns:a16="http://schemas.microsoft.com/office/drawing/2014/main" val="3289469498"/>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Cold</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19</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18%</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11%</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21%</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68%</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 $  3,615.42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19925295"/>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Hot-Dry</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109</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8%</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15%</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28%</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57%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 $  3,984.91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2142038767"/>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Marine</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150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19%</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33%</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48%</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 $  4,256.21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1863568995"/>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Multifamily</a:t>
                      </a:r>
                    </a:p>
                  </a:txBody>
                  <a:tcPr marL="9525" marR="9525" marT="9525" marB="0">
                    <a:lnL w="6350" cap="flat" cmpd="sng" algn="ctr">
                      <a:solidFill>
                        <a:srgbClr val="54575A"/>
                      </a:solidFill>
                      <a:prstDash val="solid"/>
                      <a:round/>
                      <a:headEnd type="none" w="med" len="med"/>
                      <a:tailEnd type="none" w="med" len="med"/>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r>
                        <a:rPr lang="en-US" sz="1000" b="0" i="0" u="none" strike="noStrike">
                          <a:solidFill>
                            <a:srgbClr val="000000"/>
                          </a:solidFill>
                          <a:effectLst/>
                          <a:latin typeface="Franklin Gothic Book" panose="020B0503020102020204" pitchFamily="34" charset="0"/>
                        </a:rPr>
                        <a:t> </a:t>
                      </a: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endParaRPr lang="en-US" sz="1000" b="0" i="0" u="none" strike="noStrike" dirty="0">
                        <a:solidFill>
                          <a:srgbClr val="000000"/>
                        </a:solidFill>
                        <a:effectLst/>
                        <a:latin typeface="Franklin Gothic Book" panose="020B0503020102020204" pitchFamily="34" charset="0"/>
                      </a:endParaRP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r>
                        <a:rPr lang="en-US" sz="1000" b="0" i="0" u="none" strike="noStrike" dirty="0">
                          <a:solidFill>
                            <a:srgbClr val="000000"/>
                          </a:solidFill>
                          <a:effectLst/>
                          <a:latin typeface="Franklin Gothic Book" panose="020B0503020102020204" pitchFamily="34" charset="0"/>
                        </a:rPr>
                        <a:t> </a:t>
                      </a: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r>
                        <a:rPr lang="en-US" sz="1000" b="0" i="0" u="none" strike="noStrike">
                          <a:solidFill>
                            <a:srgbClr val="000000"/>
                          </a:solidFill>
                          <a:effectLst/>
                          <a:latin typeface="Franklin Gothic Book" panose="020B0503020102020204" pitchFamily="34" charset="0"/>
                        </a:rPr>
                        <a:t> </a:t>
                      </a: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r>
                        <a:rPr lang="en-US" sz="1000" b="0" i="0" u="none" strike="noStrike" dirty="0">
                          <a:solidFill>
                            <a:srgbClr val="000000"/>
                          </a:solidFill>
                          <a:effectLst/>
                          <a:latin typeface="Franklin Gothic Book" panose="020B0503020102020204" pitchFamily="34" charset="0"/>
                        </a:rPr>
                        <a:t> </a:t>
                      </a: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tc>
                  <a:txBody>
                    <a:bodyPr/>
                    <a:lstStyle/>
                    <a:p>
                      <a:pPr algn="ctr" fontAlgn="t"/>
                      <a:r>
                        <a:rPr lang="en-US" sz="1000" b="0" i="0" u="none" strike="noStrike" dirty="0">
                          <a:solidFill>
                            <a:srgbClr val="000000"/>
                          </a:solidFill>
                          <a:effectLst/>
                          <a:latin typeface="Franklin Gothic Book" panose="020B0503020102020204" pitchFamily="34" charset="0"/>
                        </a:rPr>
                        <a:t> </a:t>
                      </a:r>
                    </a:p>
                  </a:txBody>
                  <a:tcPr marL="9525" marR="9525" marT="9525" marB="0" anchor="ctr">
                    <a:lnL>
                      <a:noFill/>
                    </a:lnL>
                    <a:lnR>
                      <a:noFill/>
                    </a:lnR>
                    <a:lnT w="6350" cap="flat" cmpd="sng" algn="ctr">
                      <a:solidFill>
                        <a:srgbClr val="4A4D56"/>
                      </a:solidFill>
                      <a:prstDash val="solid"/>
                      <a:round/>
                      <a:headEnd type="none" w="med" len="med"/>
                      <a:tailEnd type="none" w="med" len="med"/>
                    </a:lnT>
                    <a:lnB>
                      <a:noFill/>
                    </a:lnB>
                    <a:solidFill>
                      <a:srgbClr val="B1B4D9"/>
                    </a:solidFill>
                  </a:tcPr>
                </a:tc>
                <a:extLst>
                  <a:ext uri="{0D108BD9-81ED-4DB2-BD59-A6C34878D82A}">
                    <a16:rowId xmlns:a16="http://schemas.microsoft.com/office/drawing/2014/main" val="729314707"/>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Cold</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5</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30%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60%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4,495.84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3932535687"/>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Hot-Dry</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28</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15%</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22%</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35%</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43%</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5,063.44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2656501108"/>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Marine</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45</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12%</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21%</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24%</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56%</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4,539.93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3292651794"/>
                  </a:ext>
                </a:extLst>
              </a:tr>
            </a:tbl>
          </a:graphicData>
        </a:graphic>
      </p:graphicFrame>
      <p:graphicFrame>
        <p:nvGraphicFramePr>
          <p:cNvPr id="7" name="Chart 6">
            <a:extLst>
              <a:ext uri="{FF2B5EF4-FFF2-40B4-BE49-F238E27FC236}">
                <a16:creationId xmlns:a16="http://schemas.microsoft.com/office/drawing/2014/main" id="{680A0683-040A-43E9-8042-6EDC8C99FB2F}"/>
              </a:ext>
            </a:extLst>
          </p:cNvPr>
          <p:cNvGraphicFramePr>
            <a:graphicFrameLocks/>
          </p:cNvGraphicFramePr>
          <p:nvPr>
            <p:extLst>
              <p:ext uri="{D42A27DB-BD31-4B8C-83A1-F6EECF244321}">
                <p14:modId xmlns:p14="http://schemas.microsoft.com/office/powerpoint/2010/main" val="780138664"/>
              </p:ext>
            </p:extLst>
          </p:nvPr>
        </p:nvGraphicFramePr>
        <p:xfrm>
          <a:off x="5757956" y="3684916"/>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2841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E23CBF-7393-5880-16E7-A60250D13829}"/>
              </a:ext>
            </a:extLst>
          </p:cNvPr>
          <p:cNvSpPr>
            <a:spLocks noGrp="1"/>
          </p:cNvSpPr>
          <p:nvPr>
            <p:ph type="sldNum" sz="quarter" idx="4"/>
          </p:nvPr>
        </p:nvSpPr>
        <p:spPr/>
        <p:txBody>
          <a:bodyPr/>
          <a:lstStyle/>
          <a:p>
            <a:pPr>
              <a:defRPr/>
            </a:pPr>
            <a:fld id="{B22F7E1B-8261-CF40-A84F-BB5BFF025EC3}" type="slidenum">
              <a:rPr lang="en-US" smtClean="0"/>
              <a:pPr>
                <a:defRPr/>
              </a:pPr>
              <a:t>2</a:t>
            </a:fld>
            <a:endParaRPr lang="en-US" dirty="0"/>
          </a:p>
        </p:txBody>
      </p:sp>
      <p:sp>
        <p:nvSpPr>
          <p:cNvPr id="5" name="Text Placeholder 4">
            <a:extLst>
              <a:ext uri="{FF2B5EF4-FFF2-40B4-BE49-F238E27FC236}">
                <a16:creationId xmlns:a16="http://schemas.microsoft.com/office/drawing/2014/main" id="{15AB1FFA-3B9E-73BE-9BA9-7963FA6D2EA3}"/>
              </a:ext>
            </a:extLst>
          </p:cNvPr>
          <p:cNvSpPr>
            <a:spLocks noGrp="1"/>
          </p:cNvSpPr>
          <p:nvPr>
            <p:ph type="body" sz="quarter" idx="10"/>
          </p:nvPr>
        </p:nvSpPr>
        <p:spPr/>
        <p:txBody>
          <a:bodyPr/>
          <a:lstStyle/>
          <a:p>
            <a:r>
              <a:rPr lang="en-US" dirty="0">
                <a:solidFill>
                  <a:schemeClr val="tx2"/>
                </a:solidFill>
              </a:rPr>
              <a:t>Introductions (5 min)</a:t>
            </a:r>
          </a:p>
          <a:p>
            <a:r>
              <a:rPr lang="en-US" dirty="0">
                <a:solidFill>
                  <a:schemeClr val="tx2"/>
                </a:solidFill>
              </a:rPr>
              <a:t>Study Overview (15 min)</a:t>
            </a:r>
          </a:p>
          <a:p>
            <a:r>
              <a:rPr lang="en-US" dirty="0">
                <a:solidFill>
                  <a:schemeClr val="tx2"/>
                </a:solidFill>
              </a:rPr>
              <a:t>Study Results (20 min)</a:t>
            </a:r>
          </a:p>
          <a:p>
            <a:r>
              <a:rPr lang="en-US" dirty="0">
                <a:solidFill>
                  <a:schemeClr val="tx2"/>
                </a:solidFill>
              </a:rPr>
              <a:t>Data Tool Demo (20 min)</a:t>
            </a:r>
          </a:p>
          <a:p>
            <a:r>
              <a:rPr lang="en-US" dirty="0">
                <a:solidFill>
                  <a:schemeClr val="tx2"/>
                </a:solidFill>
              </a:rPr>
              <a:t>Q&amp;A (30 min)</a:t>
            </a:r>
          </a:p>
        </p:txBody>
      </p:sp>
      <p:sp>
        <p:nvSpPr>
          <p:cNvPr id="4" name="Title 3">
            <a:extLst>
              <a:ext uri="{FF2B5EF4-FFF2-40B4-BE49-F238E27FC236}">
                <a16:creationId xmlns:a16="http://schemas.microsoft.com/office/drawing/2014/main" id="{0557ACFA-D0BA-0E36-8364-42C2389B183E}"/>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494378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156EAB-DAE3-1789-BB40-F47D95A85DAD}"/>
              </a:ext>
            </a:extLst>
          </p:cNvPr>
          <p:cNvSpPr>
            <a:spLocks noGrp="1"/>
          </p:cNvSpPr>
          <p:nvPr>
            <p:ph type="sldNum" sz="quarter" idx="4"/>
          </p:nvPr>
        </p:nvSpPr>
        <p:spPr/>
        <p:txBody>
          <a:bodyPr/>
          <a:lstStyle/>
          <a:p>
            <a:pPr>
              <a:defRPr/>
            </a:pPr>
            <a:fld id="{B22F7E1B-8261-CF40-A84F-BB5BFF025EC3}" type="slidenum">
              <a:rPr lang="en-US" smtClean="0"/>
              <a:pPr>
                <a:defRPr/>
              </a:pPr>
              <a:t>20</a:t>
            </a:fld>
            <a:endParaRPr lang="en-US" dirty="0"/>
          </a:p>
        </p:txBody>
      </p:sp>
      <p:sp>
        <p:nvSpPr>
          <p:cNvPr id="3" name="Title 2">
            <a:extLst>
              <a:ext uri="{FF2B5EF4-FFF2-40B4-BE49-F238E27FC236}">
                <a16:creationId xmlns:a16="http://schemas.microsoft.com/office/drawing/2014/main" id="{AD700310-A198-B844-40FB-93C3F349604D}"/>
              </a:ext>
            </a:extLst>
          </p:cNvPr>
          <p:cNvSpPr>
            <a:spLocks noGrp="1"/>
          </p:cNvSpPr>
          <p:nvPr>
            <p:ph type="title"/>
          </p:nvPr>
        </p:nvSpPr>
        <p:spPr/>
        <p:txBody>
          <a:bodyPr/>
          <a:lstStyle/>
          <a:p>
            <a:r>
              <a:rPr lang="en-US" dirty="0"/>
              <a:t>Residential Multifamily Pricing</a:t>
            </a:r>
          </a:p>
        </p:txBody>
      </p:sp>
      <p:sp>
        <p:nvSpPr>
          <p:cNvPr id="4" name="Text Placeholder 3">
            <a:extLst>
              <a:ext uri="{FF2B5EF4-FFF2-40B4-BE49-F238E27FC236}">
                <a16:creationId xmlns:a16="http://schemas.microsoft.com/office/drawing/2014/main" id="{145F9F6F-CF28-9087-ED44-8655B248F8BE}"/>
              </a:ext>
            </a:extLst>
          </p:cNvPr>
          <p:cNvSpPr>
            <a:spLocks noGrp="1"/>
          </p:cNvSpPr>
          <p:nvPr>
            <p:ph type="body" sz="half" idx="15"/>
          </p:nvPr>
        </p:nvSpPr>
        <p:spPr>
          <a:xfrm>
            <a:off x="609600" y="1402612"/>
            <a:ext cx="4350204" cy="4424173"/>
          </a:xfrm>
        </p:spPr>
        <p:txBody>
          <a:bodyPr>
            <a:normAutofit/>
          </a:bodyPr>
          <a:lstStyle/>
          <a:p>
            <a:pPr marL="457200" indent="-457200">
              <a:buFont typeface="Wingdings" panose="05000000000000000000" pitchFamily="2" charset="2"/>
              <a:buChar char="§"/>
            </a:pPr>
            <a:r>
              <a:rPr lang="en-US" sz="2200" dirty="0"/>
              <a:t>Asked about MF pricing relative to SF</a:t>
            </a:r>
          </a:p>
          <a:p>
            <a:pPr marL="457200" indent="-457200">
              <a:buFont typeface="Wingdings" panose="05000000000000000000" pitchFamily="2" charset="2"/>
              <a:buChar char="§"/>
            </a:pPr>
            <a:r>
              <a:rPr lang="en-US" sz="2200" dirty="0"/>
              <a:t>Mixed results</a:t>
            </a:r>
          </a:p>
          <a:p>
            <a:pPr marL="914400" lvl="1" indent="-457200">
              <a:buFont typeface="Wingdings" panose="05000000000000000000" pitchFamily="2" charset="2"/>
              <a:buChar char="§"/>
            </a:pPr>
            <a:r>
              <a:rPr lang="en-US" sz="1900" dirty="0">
                <a:solidFill>
                  <a:schemeClr val="accent1"/>
                </a:solidFill>
              </a:rPr>
              <a:t>Lower prices primarily attributed to shorter electrical runs</a:t>
            </a:r>
          </a:p>
          <a:p>
            <a:pPr marL="914400" lvl="1" indent="-457200">
              <a:buFont typeface="Wingdings" panose="05000000000000000000" pitchFamily="2" charset="2"/>
              <a:buChar char="§"/>
            </a:pPr>
            <a:r>
              <a:rPr lang="en-US" sz="1900" dirty="0">
                <a:solidFill>
                  <a:schemeClr val="accent1"/>
                </a:solidFill>
              </a:rPr>
              <a:t>Higher prices attributed to lack of attic or crawl space access, dealing with landlords/property managers</a:t>
            </a:r>
          </a:p>
          <a:p>
            <a:pPr marL="457200" indent="-457200">
              <a:buFont typeface="Wingdings" panose="05000000000000000000" pitchFamily="2" charset="2"/>
              <a:buChar char="§"/>
            </a:pPr>
            <a:r>
              <a:rPr lang="en-US" sz="2200" dirty="0"/>
              <a:t>Weighted average of responses indicates MF is 13% more expensive than SF</a:t>
            </a:r>
          </a:p>
        </p:txBody>
      </p:sp>
      <p:graphicFrame>
        <p:nvGraphicFramePr>
          <p:cNvPr id="5" name="Table 4">
            <a:extLst>
              <a:ext uri="{FF2B5EF4-FFF2-40B4-BE49-F238E27FC236}">
                <a16:creationId xmlns:a16="http://schemas.microsoft.com/office/drawing/2014/main" id="{0E63A9BA-A3F4-D38C-D4C0-368E6D1A0FAD}"/>
              </a:ext>
            </a:extLst>
          </p:cNvPr>
          <p:cNvGraphicFramePr>
            <a:graphicFrameLocks noGrp="1"/>
          </p:cNvGraphicFramePr>
          <p:nvPr>
            <p:extLst>
              <p:ext uri="{D42A27DB-BD31-4B8C-83A1-F6EECF244321}">
                <p14:modId xmlns:p14="http://schemas.microsoft.com/office/powerpoint/2010/main" val="2234291971"/>
              </p:ext>
            </p:extLst>
          </p:nvPr>
        </p:nvGraphicFramePr>
        <p:xfrm>
          <a:off x="5617628" y="1940110"/>
          <a:ext cx="5486589" cy="943195"/>
        </p:xfrm>
        <a:graphic>
          <a:graphicData uri="http://schemas.openxmlformats.org/drawingml/2006/table">
            <a:tbl>
              <a:tblPr/>
              <a:tblGrid>
                <a:gridCol w="1210425">
                  <a:extLst>
                    <a:ext uri="{9D8B030D-6E8A-4147-A177-3AD203B41FA5}">
                      <a16:colId xmlns:a16="http://schemas.microsoft.com/office/drawing/2014/main" val="573004841"/>
                    </a:ext>
                  </a:extLst>
                </a:gridCol>
                <a:gridCol w="412377">
                  <a:extLst>
                    <a:ext uri="{9D8B030D-6E8A-4147-A177-3AD203B41FA5}">
                      <a16:colId xmlns:a16="http://schemas.microsoft.com/office/drawing/2014/main" val="1114588993"/>
                    </a:ext>
                  </a:extLst>
                </a:gridCol>
                <a:gridCol w="1287929">
                  <a:extLst>
                    <a:ext uri="{9D8B030D-6E8A-4147-A177-3AD203B41FA5}">
                      <a16:colId xmlns:a16="http://schemas.microsoft.com/office/drawing/2014/main" val="2273441543"/>
                    </a:ext>
                  </a:extLst>
                </a:gridCol>
                <a:gridCol w="1287929">
                  <a:extLst>
                    <a:ext uri="{9D8B030D-6E8A-4147-A177-3AD203B41FA5}">
                      <a16:colId xmlns:a16="http://schemas.microsoft.com/office/drawing/2014/main" val="392773031"/>
                    </a:ext>
                  </a:extLst>
                </a:gridCol>
                <a:gridCol w="1287929">
                  <a:extLst>
                    <a:ext uri="{9D8B030D-6E8A-4147-A177-3AD203B41FA5}">
                      <a16:colId xmlns:a16="http://schemas.microsoft.com/office/drawing/2014/main" val="887389003"/>
                    </a:ext>
                  </a:extLst>
                </a:gridCol>
              </a:tblGrid>
              <a:tr h="601693">
                <a:tc>
                  <a:txBody>
                    <a:bodyPr/>
                    <a:lstStyle/>
                    <a:p>
                      <a:pPr algn="l" fontAlgn="ctr"/>
                      <a:r>
                        <a:rPr lang="en-US" sz="1100" b="0" i="0" u="none" strike="noStrike" dirty="0">
                          <a:solidFill>
                            <a:srgbClr val="FFFFFF"/>
                          </a:solidFill>
                          <a:effectLst/>
                          <a:latin typeface="Franklin Gothic Medium" panose="020B0603020102020204" pitchFamily="34" charset="0"/>
                        </a:rPr>
                        <a:t> </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100" b="0" i="0" u="none" strike="noStrike" dirty="0">
                          <a:solidFill>
                            <a:srgbClr val="FFFFFF"/>
                          </a:solidFill>
                          <a:effectLst/>
                          <a:latin typeface="Franklin Gothic Medium" panose="020B0603020102020204" pitchFamily="34" charset="0"/>
                        </a:rPr>
                        <a:t>n</a:t>
                      </a:r>
                    </a:p>
                  </a:txBody>
                  <a:tcPr marL="0" marR="0" marT="0" marB="0" anchor="b">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100" b="0" i="0" u="none" strike="noStrike" dirty="0">
                          <a:solidFill>
                            <a:srgbClr val="FFFFFF"/>
                          </a:solidFill>
                          <a:effectLst/>
                          <a:latin typeface="Franklin Gothic Medium" panose="020B0603020102020204" pitchFamily="34" charset="0"/>
                        </a:rPr>
                        <a:t>Yes, decrease</a:t>
                      </a:r>
                    </a:p>
                  </a:txBody>
                  <a:tcPr marL="0" marR="0" marT="0" marB="0" anchor="b">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100" b="0" i="0" u="none" strike="noStrike" dirty="0">
                          <a:solidFill>
                            <a:srgbClr val="FFFFFF"/>
                          </a:solidFill>
                          <a:effectLst/>
                          <a:latin typeface="Franklin Gothic Medium" panose="020B0603020102020204" pitchFamily="34" charset="0"/>
                        </a:rPr>
                        <a:t>Yes, increase</a:t>
                      </a:r>
                    </a:p>
                  </a:txBody>
                  <a:tcPr marL="0" marR="0" marT="0" marB="0" anchor="b">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100" b="0" i="0" u="none" strike="noStrike" dirty="0">
                          <a:solidFill>
                            <a:srgbClr val="FFFFFF"/>
                          </a:solidFill>
                          <a:effectLst/>
                          <a:latin typeface="Franklin Gothic Medium" panose="020B0603020102020204" pitchFamily="34" charset="0"/>
                        </a:rPr>
                        <a:t>No, unlikely to change</a:t>
                      </a:r>
                    </a:p>
                  </a:txBody>
                  <a:tcPr marL="0" marR="0" marT="0" marB="0" anchor="b">
                    <a:lnL w="12700" cap="flat" cmpd="sng" algn="ctr">
                      <a:solidFill>
                        <a:srgbClr val="4D4D4F"/>
                      </a:solidFill>
                      <a:prstDash val="solid"/>
                      <a:round/>
                      <a:headEnd type="none" w="med" len="med"/>
                      <a:tailEnd type="none" w="med" len="med"/>
                    </a:lnL>
                    <a:lnR w="1270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136473454"/>
                  </a:ext>
                </a:extLst>
              </a:tr>
              <a:tr h="341502">
                <a:tc>
                  <a:txBody>
                    <a:bodyPr/>
                    <a:lstStyle/>
                    <a:p>
                      <a:pPr algn="l" fontAlgn="ctr"/>
                      <a:r>
                        <a:rPr lang="en-US" sz="1100" b="0" i="0" u="none" strike="noStrike" dirty="0">
                          <a:solidFill>
                            <a:srgbClr val="4A4D56"/>
                          </a:solidFill>
                          <a:effectLst/>
                          <a:latin typeface="Franklin Gothic Book" panose="020B0503020102020204" pitchFamily="34" charset="0"/>
                        </a:rPr>
                        <a:t>MF Pricing</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100" b="0" i="0" u="none" strike="noStrike">
                          <a:solidFill>
                            <a:srgbClr val="4A4D56"/>
                          </a:solidFill>
                          <a:effectLst/>
                          <a:latin typeface="Franklin Gothic Book" panose="020B0503020102020204" pitchFamily="34" charset="0"/>
                        </a:rPr>
                        <a:t>35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100" b="0" i="0" u="none" strike="noStrike" dirty="0">
                          <a:solidFill>
                            <a:srgbClr val="4A4D56"/>
                          </a:solidFill>
                          <a:effectLst/>
                          <a:latin typeface="Franklin Gothic Book" panose="020B0503020102020204" pitchFamily="34" charset="0"/>
                        </a:rPr>
                        <a:t>40%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100" b="0" i="0" u="none" strike="noStrike" dirty="0">
                          <a:solidFill>
                            <a:srgbClr val="4A4D56"/>
                          </a:solidFill>
                          <a:effectLst/>
                          <a:latin typeface="Franklin Gothic Book" panose="020B0503020102020204" pitchFamily="34" charset="0"/>
                        </a:rPr>
                        <a:t>34%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100" b="0" i="0" u="none" strike="noStrike" dirty="0">
                          <a:solidFill>
                            <a:srgbClr val="4A4D56"/>
                          </a:solidFill>
                          <a:effectLst/>
                          <a:latin typeface="Franklin Gothic Book" panose="020B0503020102020204" pitchFamily="34" charset="0"/>
                        </a:rPr>
                        <a:t>26%</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2042305575"/>
                  </a:ext>
                </a:extLst>
              </a:tr>
            </a:tbl>
          </a:graphicData>
        </a:graphic>
      </p:graphicFrame>
      <p:sp>
        <p:nvSpPr>
          <p:cNvPr id="6" name="TextBox 5">
            <a:extLst>
              <a:ext uri="{FF2B5EF4-FFF2-40B4-BE49-F238E27FC236}">
                <a16:creationId xmlns:a16="http://schemas.microsoft.com/office/drawing/2014/main" id="{C6F8B632-F91A-F7E9-0026-209779BAB5B7}"/>
              </a:ext>
            </a:extLst>
          </p:cNvPr>
          <p:cNvSpPr txBox="1"/>
          <p:nvPr/>
        </p:nvSpPr>
        <p:spPr>
          <a:xfrm>
            <a:off x="6005208" y="1145492"/>
            <a:ext cx="4536332" cy="738664"/>
          </a:xfrm>
          <a:prstGeom prst="rect">
            <a:avLst/>
          </a:prstGeom>
          <a:noFill/>
        </p:spPr>
        <p:txBody>
          <a:bodyPr wrap="square" rtlCol="0">
            <a:spAutoFit/>
          </a:bodyPr>
          <a:lstStyle/>
          <a:p>
            <a:pPr marL="0" marR="0" algn="ctr">
              <a:spcBef>
                <a:spcPts val="1000"/>
              </a:spcBef>
              <a:spcAft>
                <a:spcPts val="0"/>
              </a:spcAft>
            </a:pPr>
            <a:r>
              <a:rPr lang="en-US" sz="1400" dirty="0">
                <a:effectLst/>
                <a:latin typeface="Franklin Gothic Book" panose="020B0503020102020204" pitchFamily="34" charset="0"/>
                <a:ea typeface="Times New Roman" panose="02020603050405020304" pitchFamily="18" charset="0"/>
                <a:cs typeface="Times New Roman" panose="02020603050405020304" pitchFamily="18" charset="0"/>
              </a:rPr>
              <a:t>Would your cost estimates change if the heat pump was installed in an apartment with its own electrical panel   in the unit? </a:t>
            </a:r>
            <a:endParaRPr lang="en-US" sz="40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6384FA7-A253-A6FD-0EF3-6F3C05363DB0}"/>
              </a:ext>
            </a:extLst>
          </p:cNvPr>
          <p:cNvSpPr txBox="1"/>
          <p:nvPr/>
        </p:nvSpPr>
        <p:spPr>
          <a:xfrm>
            <a:off x="5313735" y="3429000"/>
            <a:ext cx="6094378" cy="738664"/>
          </a:xfrm>
          <a:prstGeom prst="rect">
            <a:avLst/>
          </a:prstGeom>
          <a:noFill/>
        </p:spPr>
        <p:txBody>
          <a:bodyPr wrap="square">
            <a:spAutoFit/>
          </a:bodyPr>
          <a:lstStyle/>
          <a:p>
            <a:pPr marL="0" marR="0" algn="ctr">
              <a:spcBef>
                <a:spcPts val="1000"/>
              </a:spcBef>
              <a:spcAft>
                <a:spcPts val="0"/>
              </a:spcAft>
            </a:pPr>
            <a:r>
              <a:rPr lang="en-US" sz="1400" dirty="0">
                <a:effectLst/>
                <a:latin typeface="Franklin Gothic Book" panose="020B0503020102020204" pitchFamily="34" charset="0"/>
                <a:ea typeface="Times New Roman" panose="02020603050405020304" pitchFamily="18" charset="0"/>
                <a:cs typeface="Times New Roman" panose="02020603050405020304" pitchFamily="18" charset="0"/>
              </a:rPr>
              <a:t>By what percent would you increase/decrease your costs for a heat pump installation at an apartment in a multifamily building compared to the single-family estimates provided earlier?</a:t>
            </a:r>
            <a:endParaRPr lang="en-US" sz="40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4F3456F8-FC07-ABC5-799D-EB7DE3363E41}"/>
              </a:ext>
            </a:extLst>
          </p:cNvPr>
          <p:cNvGraphicFramePr>
            <a:graphicFrameLocks noGrp="1"/>
          </p:cNvGraphicFramePr>
          <p:nvPr/>
        </p:nvGraphicFramePr>
        <p:xfrm>
          <a:off x="6265666" y="4223618"/>
          <a:ext cx="4190515" cy="943195"/>
        </p:xfrm>
        <a:graphic>
          <a:graphicData uri="http://schemas.openxmlformats.org/drawingml/2006/table">
            <a:tbl>
              <a:tblPr/>
              <a:tblGrid>
                <a:gridCol w="1700341">
                  <a:extLst>
                    <a:ext uri="{9D8B030D-6E8A-4147-A177-3AD203B41FA5}">
                      <a16:colId xmlns:a16="http://schemas.microsoft.com/office/drawing/2014/main" val="573004841"/>
                    </a:ext>
                  </a:extLst>
                </a:gridCol>
                <a:gridCol w="702075">
                  <a:extLst>
                    <a:ext uri="{9D8B030D-6E8A-4147-A177-3AD203B41FA5}">
                      <a16:colId xmlns:a16="http://schemas.microsoft.com/office/drawing/2014/main" val="1114588993"/>
                    </a:ext>
                  </a:extLst>
                </a:gridCol>
                <a:gridCol w="910504">
                  <a:extLst>
                    <a:ext uri="{9D8B030D-6E8A-4147-A177-3AD203B41FA5}">
                      <a16:colId xmlns:a16="http://schemas.microsoft.com/office/drawing/2014/main" val="2273441543"/>
                    </a:ext>
                  </a:extLst>
                </a:gridCol>
                <a:gridCol w="877595">
                  <a:extLst>
                    <a:ext uri="{9D8B030D-6E8A-4147-A177-3AD203B41FA5}">
                      <a16:colId xmlns:a16="http://schemas.microsoft.com/office/drawing/2014/main" val="392773031"/>
                    </a:ext>
                  </a:extLst>
                </a:gridCol>
              </a:tblGrid>
              <a:tr h="601693">
                <a:tc>
                  <a:txBody>
                    <a:bodyPr/>
                    <a:lstStyle/>
                    <a:p>
                      <a:pPr algn="l" fontAlgn="ctr"/>
                      <a:r>
                        <a:rPr lang="en-US" sz="1100" b="0" i="0" u="none" strike="noStrike" dirty="0">
                          <a:solidFill>
                            <a:srgbClr val="FFFFFF"/>
                          </a:solidFill>
                          <a:effectLst/>
                          <a:latin typeface="Franklin Gothic Medium" panose="020B0603020102020204" pitchFamily="34" charset="0"/>
                        </a:rPr>
                        <a:t> </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100" b="0" i="0" u="none" strike="noStrike" dirty="0">
                          <a:solidFill>
                            <a:srgbClr val="FFFFFF"/>
                          </a:solidFill>
                          <a:effectLst/>
                          <a:latin typeface="Franklin Gothic Medium" panose="020B0603020102020204" pitchFamily="34" charset="0"/>
                        </a:rPr>
                        <a:t>n</a:t>
                      </a:r>
                    </a:p>
                  </a:txBody>
                  <a:tcPr marL="0" marR="0" marT="0" marB="0" anchor="b">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100" b="0" i="0" u="none" strike="noStrike" dirty="0">
                          <a:solidFill>
                            <a:srgbClr val="FFFFFF"/>
                          </a:solidFill>
                          <a:effectLst/>
                          <a:latin typeface="Franklin Gothic Medium" panose="020B0603020102020204" pitchFamily="34" charset="0"/>
                        </a:rPr>
                        <a:t>% Decrease</a:t>
                      </a:r>
                    </a:p>
                  </a:txBody>
                  <a:tcPr marL="0" marR="0" marT="0" marB="0" anchor="b">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b"/>
                      <a:r>
                        <a:rPr lang="en-US" sz="1100" b="0" i="0" u="none" strike="noStrike" dirty="0">
                          <a:solidFill>
                            <a:srgbClr val="FFFFFF"/>
                          </a:solidFill>
                          <a:effectLst/>
                          <a:latin typeface="Franklin Gothic Medium" panose="020B0603020102020204" pitchFamily="34" charset="0"/>
                        </a:rPr>
                        <a:t>% Increase</a:t>
                      </a:r>
                    </a:p>
                  </a:txBody>
                  <a:tcPr marL="0" marR="0" marT="0" marB="0" anchor="b">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136473454"/>
                  </a:ext>
                </a:extLst>
              </a:tr>
              <a:tr h="341502">
                <a:tc>
                  <a:txBody>
                    <a:bodyPr/>
                    <a:lstStyle/>
                    <a:p>
                      <a:pPr algn="l" fontAlgn="ctr"/>
                      <a:r>
                        <a:rPr lang="en-US" sz="1100" b="0" i="0" u="none" strike="noStrike" dirty="0">
                          <a:solidFill>
                            <a:srgbClr val="4A4D56"/>
                          </a:solidFill>
                          <a:effectLst/>
                          <a:latin typeface="Franklin Gothic Book" panose="020B0503020102020204" pitchFamily="34" charset="0"/>
                        </a:rPr>
                        <a:t>MF Pricing</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100" b="0" i="0" u="none" strike="noStrike" dirty="0">
                          <a:solidFill>
                            <a:srgbClr val="4A4D56"/>
                          </a:solidFill>
                          <a:effectLst/>
                          <a:latin typeface="Franklin Gothic Book" panose="020B0503020102020204" pitchFamily="34" charset="0"/>
                        </a:rPr>
                        <a:t>26</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100" b="0" i="0" u="none" strike="noStrike" dirty="0">
                          <a:solidFill>
                            <a:srgbClr val="4A4D56"/>
                          </a:solidFill>
                          <a:effectLst/>
                          <a:latin typeface="Franklin Gothic Book" panose="020B0503020102020204" pitchFamily="34" charset="0"/>
                        </a:rPr>
                        <a:t>15.9%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100" b="0" i="0" u="none" strike="noStrike" dirty="0">
                          <a:solidFill>
                            <a:srgbClr val="4A4D56"/>
                          </a:solidFill>
                          <a:effectLst/>
                          <a:latin typeface="Franklin Gothic Book" panose="020B0503020102020204" pitchFamily="34" charset="0"/>
                        </a:rPr>
                        <a:t>55.5%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2042305575"/>
                  </a:ext>
                </a:extLst>
              </a:tr>
            </a:tbl>
          </a:graphicData>
        </a:graphic>
      </p:graphicFrame>
    </p:spTree>
    <p:extLst>
      <p:ext uri="{BB962C8B-B14F-4D97-AF65-F5344CB8AC3E}">
        <p14:creationId xmlns:p14="http://schemas.microsoft.com/office/powerpoint/2010/main" val="303445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21</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Residential Panel Optimization Pricing</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p:txBody>
          <a:bodyPr>
            <a:normAutofit/>
          </a:bodyPr>
          <a:lstStyle/>
          <a:p>
            <a:pPr marL="457200" indent="-457200">
              <a:buFont typeface="Wingdings" panose="05000000000000000000" pitchFamily="2" charset="2"/>
              <a:buChar char="§"/>
            </a:pPr>
            <a:r>
              <a:rPr lang="en-US" sz="2200" dirty="0"/>
              <a:t>Outside of sub-panels, electricians reported never using many of the panel optimization strategies identified in the survey</a:t>
            </a:r>
            <a:br>
              <a:rPr lang="en-US" sz="2200" dirty="0"/>
            </a:br>
            <a:endParaRPr lang="en-US" sz="2200" dirty="0"/>
          </a:p>
          <a:p>
            <a:pPr marL="457200" indent="-457200">
              <a:buFont typeface="Wingdings" panose="05000000000000000000" pitchFamily="2" charset="2"/>
              <a:buChar char="§"/>
            </a:pPr>
            <a:r>
              <a:rPr lang="en-US" sz="2200" dirty="0"/>
              <a:t>The team used the sub-panel costs as the value for all optimization pricing in the data tool given this is the strategy that is used in most circumstances</a:t>
            </a:r>
          </a:p>
        </p:txBody>
      </p:sp>
      <p:graphicFrame>
        <p:nvGraphicFramePr>
          <p:cNvPr id="5" name="Table 4">
            <a:extLst>
              <a:ext uri="{FF2B5EF4-FFF2-40B4-BE49-F238E27FC236}">
                <a16:creationId xmlns:a16="http://schemas.microsoft.com/office/drawing/2014/main" id="{9AE7A7E1-10C4-8929-6F2F-0324EE632598}"/>
              </a:ext>
            </a:extLst>
          </p:cNvPr>
          <p:cNvGraphicFramePr>
            <a:graphicFrameLocks noGrp="1"/>
          </p:cNvGraphicFramePr>
          <p:nvPr/>
        </p:nvGraphicFramePr>
        <p:xfrm>
          <a:off x="4931248" y="3491828"/>
          <a:ext cx="6946900" cy="1752600"/>
        </p:xfrm>
        <a:graphic>
          <a:graphicData uri="http://schemas.openxmlformats.org/drawingml/2006/table">
            <a:tbl>
              <a:tblPr/>
              <a:tblGrid>
                <a:gridCol w="1474353">
                  <a:extLst>
                    <a:ext uri="{9D8B030D-6E8A-4147-A177-3AD203B41FA5}">
                      <a16:colId xmlns:a16="http://schemas.microsoft.com/office/drawing/2014/main" val="1122861618"/>
                    </a:ext>
                  </a:extLst>
                </a:gridCol>
                <a:gridCol w="608765">
                  <a:extLst>
                    <a:ext uri="{9D8B030D-6E8A-4147-A177-3AD203B41FA5}">
                      <a16:colId xmlns:a16="http://schemas.microsoft.com/office/drawing/2014/main" val="2176851698"/>
                    </a:ext>
                  </a:extLst>
                </a:gridCol>
                <a:gridCol w="789493">
                  <a:extLst>
                    <a:ext uri="{9D8B030D-6E8A-4147-A177-3AD203B41FA5}">
                      <a16:colId xmlns:a16="http://schemas.microsoft.com/office/drawing/2014/main" val="42138324"/>
                    </a:ext>
                  </a:extLst>
                </a:gridCol>
                <a:gridCol w="760957">
                  <a:extLst>
                    <a:ext uri="{9D8B030D-6E8A-4147-A177-3AD203B41FA5}">
                      <a16:colId xmlns:a16="http://schemas.microsoft.com/office/drawing/2014/main" val="1468633898"/>
                    </a:ext>
                  </a:extLst>
                </a:gridCol>
                <a:gridCol w="760957">
                  <a:extLst>
                    <a:ext uri="{9D8B030D-6E8A-4147-A177-3AD203B41FA5}">
                      <a16:colId xmlns:a16="http://schemas.microsoft.com/office/drawing/2014/main" val="3021203568"/>
                    </a:ext>
                  </a:extLst>
                </a:gridCol>
                <a:gridCol w="675349">
                  <a:extLst>
                    <a:ext uri="{9D8B030D-6E8A-4147-A177-3AD203B41FA5}">
                      <a16:colId xmlns:a16="http://schemas.microsoft.com/office/drawing/2014/main" val="673976178"/>
                    </a:ext>
                  </a:extLst>
                </a:gridCol>
                <a:gridCol w="608765">
                  <a:extLst>
                    <a:ext uri="{9D8B030D-6E8A-4147-A177-3AD203B41FA5}">
                      <a16:colId xmlns:a16="http://schemas.microsoft.com/office/drawing/2014/main" val="327730415"/>
                    </a:ext>
                  </a:extLst>
                </a:gridCol>
                <a:gridCol w="608765">
                  <a:extLst>
                    <a:ext uri="{9D8B030D-6E8A-4147-A177-3AD203B41FA5}">
                      <a16:colId xmlns:a16="http://schemas.microsoft.com/office/drawing/2014/main" val="4163373571"/>
                    </a:ext>
                  </a:extLst>
                </a:gridCol>
                <a:gridCol w="659496">
                  <a:extLst>
                    <a:ext uri="{9D8B030D-6E8A-4147-A177-3AD203B41FA5}">
                      <a16:colId xmlns:a16="http://schemas.microsoft.com/office/drawing/2014/main" val="1295892704"/>
                    </a:ext>
                  </a:extLst>
                </a:gridCol>
              </a:tblGrid>
              <a:tr h="352425">
                <a:tc>
                  <a:txBody>
                    <a:bodyPr/>
                    <a:lstStyle/>
                    <a:p>
                      <a:pPr algn="l" fontAlgn="ctr"/>
                      <a:r>
                        <a:rPr lang="en-US" sz="1000" b="0" i="0" u="none" strike="noStrike">
                          <a:solidFill>
                            <a:srgbClr val="FFFFFF"/>
                          </a:solidFill>
                          <a:effectLst/>
                          <a:latin typeface="Franklin Gothic Medium" panose="020B0603020102020204" pitchFamily="34" charset="0"/>
                        </a:rPr>
                        <a:t>Optimization Approach</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n</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Most often</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a:solidFill>
                            <a:srgbClr val="FFFFFF"/>
                          </a:solidFill>
                          <a:effectLst/>
                          <a:latin typeface="Franklin Gothic Medium" panose="020B0603020102020204" pitchFamily="34" charset="0"/>
                        </a:rPr>
                        <a:t>Often</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Sometimes</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Rarely</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Never</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Don’t know</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Pricing</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203832090"/>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Smart circuit breakers</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13%</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48%</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$1,064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720784394"/>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Smart panel</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18%</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51%</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$4,424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3444315287"/>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Circuit pausers</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18%</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58%</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$1,435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3791139185"/>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Load-sharing</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7%</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$1,186</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475762444"/>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Sub-panel</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31%</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dirty="0">
                          <a:solidFill>
                            <a:srgbClr val="4A4D56"/>
                          </a:solidFill>
                          <a:effectLst/>
                          <a:latin typeface="Franklin Gothic Book" panose="020B0503020102020204" pitchFamily="34" charset="0"/>
                        </a:rPr>
                        <a:t>40%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$2,211</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3646469439"/>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Meter collars</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18%</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67%</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11%</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$1,831</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3019075825"/>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Other</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11%</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7%</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13%</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dirty="0">
                          <a:solidFill>
                            <a:srgbClr val="4A4D56"/>
                          </a:solidFill>
                          <a:effectLst/>
                          <a:latin typeface="Franklin Gothic Book" panose="020B0503020102020204" pitchFamily="34" charset="0"/>
                        </a:rPr>
                        <a:t>$1,077</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1001759520"/>
                  </a:ext>
                </a:extLst>
              </a:tr>
            </a:tbl>
          </a:graphicData>
        </a:graphic>
      </p:graphicFrame>
      <p:sp>
        <p:nvSpPr>
          <p:cNvPr id="7" name="TextBox 6">
            <a:extLst>
              <a:ext uri="{FF2B5EF4-FFF2-40B4-BE49-F238E27FC236}">
                <a16:creationId xmlns:a16="http://schemas.microsoft.com/office/drawing/2014/main" id="{D3AE6373-9C6B-CAB9-1DB0-4C742968C2E5}"/>
              </a:ext>
            </a:extLst>
          </p:cNvPr>
          <p:cNvSpPr txBox="1"/>
          <p:nvPr/>
        </p:nvSpPr>
        <p:spPr>
          <a:xfrm>
            <a:off x="4904599" y="1830315"/>
            <a:ext cx="7000197" cy="1477328"/>
          </a:xfrm>
          <a:prstGeom prst="rect">
            <a:avLst/>
          </a:prstGeom>
          <a:noFill/>
        </p:spPr>
        <p:txBody>
          <a:bodyPr wrap="square" rtlCol="0">
            <a:spAutoFit/>
          </a:bodyPr>
          <a:lstStyle/>
          <a:p>
            <a:pPr algn="ctr"/>
            <a:r>
              <a:rPr lang="en-US" dirty="0">
                <a:solidFill>
                  <a:schemeClr val="accent1"/>
                </a:solidFill>
                <a:latin typeface="+mn-lt"/>
              </a:rPr>
              <a:t>How often do you use each of the following panel optimization options when you have constrained space in a panel?</a:t>
            </a:r>
            <a:br>
              <a:rPr lang="en-US" dirty="0">
                <a:solidFill>
                  <a:schemeClr val="accent1"/>
                </a:solidFill>
                <a:latin typeface="+mn-lt"/>
              </a:rPr>
            </a:br>
            <a:br>
              <a:rPr lang="en-US" dirty="0">
                <a:solidFill>
                  <a:schemeClr val="accent1"/>
                </a:solidFill>
                <a:latin typeface="+mn-lt"/>
              </a:rPr>
            </a:br>
            <a:r>
              <a:rPr lang="en-US" dirty="0">
                <a:solidFill>
                  <a:schemeClr val="accent1"/>
                </a:solidFill>
                <a:latin typeface="+mn-lt"/>
              </a:rPr>
              <a:t>What is the typical cost (labor and materials) associated with the panel optimization options you have experience with?</a:t>
            </a:r>
          </a:p>
        </p:txBody>
      </p:sp>
    </p:spTree>
    <p:extLst>
      <p:ext uri="{BB962C8B-B14F-4D97-AF65-F5344CB8AC3E}">
        <p14:creationId xmlns:p14="http://schemas.microsoft.com/office/powerpoint/2010/main" val="1733865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22</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Residential Electrician Pricing Variance</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p:txBody>
          <a:bodyPr>
            <a:normAutofit lnSpcReduction="10000"/>
          </a:bodyPr>
          <a:lstStyle/>
          <a:p>
            <a:pPr marL="457200" indent="-457200">
              <a:buFont typeface="Wingdings" panose="05000000000000000000" pitchFamily="2" charset="2"/>
              <a:buChar char="§"/>
            </a:pPr>
            <a:r>
              <a:rPr lang="en-US" sz="2200" dirty="0"/>
              <a:t>Coefficient of Variation (CV) tells us the relative size of the standard deviation compared to the mean</a:t>
            </a:r>
          </a:p>
          <a:p>
            <a:pPr marL="457200" indent="-457200">
              <a:buFont typeface="Wingdings" panose="05000000000000000000" pitchFamily="2" charset="2"/>
              <a:buChar char="§"/>
            </a:pPr>
            <a:r>
              <a:rPr lang="en-US" sz="2200" dirty="0"/>
              <a:t>CV ranges from 0.42 to 0.87 across all residential pricing scenarios</a:t>
            </a:r>
          </a:p>
          <a:p>
            <a:pPr marL="457200" indent="-457200">
              <a:buFont typeface="Wingdings" panose="05000000000000000000" pitchFamily="2" charset="2"/>
              <a:buChar char="§"/>
            </a:pPr>
            <a:r>
              <a:rPr lang="en-US" sz="2200" dirty="0"/>
              <a:t>Individual price responses differ from the mean by 42% to 87%, on average, depending on the scenario</a:t>
            </a:r>
          </a:p>
          <a:p>
            <a:pPr marL="457200" indent="-457200">
              <a:buFont typeface="Wingdings" panose="05000000000000000000" pitchFamily="2" charset="2"/>
              <a:buChar char="§"/>
            </a:pPr>
            <a:r>
              <a:rPr lang="en-US" sz="2200" dirty="0"/>
              <a:t>CV &lt; 1.0 is indicative of relatively low variability within the responses</a:t>
            </a:r>
          </a:p>
        </p:txBody>
      </p:sp>
      <p:graphicFrame>
        <p:nvGraphicFramePr>
          <p:cNvPr id="8" name="Table 7">
            <a:extLst>
              <a:ext uri="{FF2B5EF4-FFF2-40B4-BE49-F238E27FC236}">
                <a16:creationId xmlns:a16="http://schemas.microsoft.com/office/drawing/2014/main" id="{8363967F-76AA-08A3-CF9D-33B265372A2D}"/>
              </a:ext>
            </a:extLst>
          </p:cNvPr>
          <p:cNvGraphicFramePr>
            <a:graphicFrameLocks noGrp="1"/>
          </p:cNvGraphicFramePr>
          <p:nvPr>
            <p:extLst>
              <p:ext uri="{D42A27DB-BD31-4B8C-83A1-F6EECF244321}">
                <p14:modId xmlns:p14="http://schemas.microsoft.com/office/powerpoint/2010/main" val="2484539465"/>
              </p:ext>
            </p:extLst>
          </p:nvPr>
        </p:nvGraphicFramePr>
        <p:xfrm>
          <a:off x="4778188" y="1072120"/>
          <a:ext cx="6938681" cy="5695879"/>
        </p:xfrm>
        <a:graphic>
          <a:graphicData uri="http://schemas.openxmlformats.org/drawingml/2006/table">
            <a:tbl>
              <a:tblPr/>
              <a:tblGrid>
                <a:gridCol w="5127812">
                  <a:extLst>
                    <a:ext uri="{9D8B030D-6E8A-4147-A177-3AD203B41FA5}">
                      <a16:colId xmlns:a16="http://schemas.microsoft.com/office/drawing/2014/main" val="4119244430"/>
                    </a:ext>
                  </a:extLst>
                </a:gridCol>
                <a:gridCol w="430306">
                  <a:extLst>
                    <a:ext uri="{9D8B030D-6E8A-4147-A177-3AD203B41FA5}">
                      <a16:colId xmlns:a16="http://schemas.microsoft.com/office/drawing/2014/main" val="3587736268"/>
                    </a:ext>
                  </a:extLst>
                </a:gridCol>
                <a:gridCol w="827795">
                  <a:extLst>
                    <a:ext uri="{9D8B030D-6E8A-4147-A177-3AD203B41FA5}">
                      <a16:colId xmlns:a16="http://schemas.microsoft.com/office/drawing/2014/main" val="2407899295"/>
                    </a:ext>
                  </a:extLst>
                </a:gridCol>
                <a:gridCol w="552768">
                  <a:extLst>
                    <a:ext uri="{9D8B030D-6E8A-4147-A177-3AD203B41FA5}">
                      <a16:colId xmlns:a16="http://schemas.microsoft.com/office/drawing/2014/main" val="3165073088"/>
                    </a:ext>
                  </a:extLst>
                </a:gridCol>
              </a:tblGrid>
              <a:tr h="289985">
                <a:tc gridSpan="4">
                  <a:txBody>
                    <a:bodyPr/>
                    <a:lstStyle/>
                    <a:p>
                      <a:pPr algn="l" fontAlgn="ctr"/>
                      <a:r>
                        <a:rPr lang="en-US" sz="1100" b="0" i="0" u="none" strike="noStrike" dirty="0">
                          <a:solidFill>
                            <a:srgbClr val="FFFFFF"/>
                          </a:solidFill>
                          <a:effectLst/>
                          <a:latin typeface="Franklin Gothic Medium" panose="020B0603020102020204" pitchFamily="34" charset="0"/>
                        </a:rPr>
                        <a:t>Scenario</a:t>
                      </a:r>
                    </a:p>
                  </a:txBody>
                  <a:tcPr marL="5554" marR="5554" marT="5554"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hMerge="1">
                  <a:txBody>
                    <a:bodyPr/>
                    <a:lstStyle/>
                    <a:p>
                      <a:pPr algn="l" fontAlgn="ctr"/>
                      <a:endParaRPr lang="en-US" sz="500" b="0" i="0" u="none" strike="noStrike" dirty="0">
                        <a:solidFill>
                          <a:srgbClr val="FFFFFF"/>
                        </a:solidFill>
                        <a:effectLst/>
                        <a:latin typeface="Franklin Gothic Medium" panose="020B0603020102020204" pitchFamily="34" charset="0"/>
                      </a:endParaRPr>
                    </a:p>
                  </a:txBody>
                  <a:tcPr marL="5554" marR="5554" marT="5554" marB="0" anchor="ctr">
                    <a:lnL w="12700" cap="flat" cmpd="sng" algn="ctr">
                      <a:solidFill>
                        <a:srgbClr val="4A4D56"/>
                      </a:solidFill>
                      <a:prstDash val="solid"/>
                      <a:round/>
                      <a:headEnd type="none" w="med" len="med"/>
                      <a:tailEnd type="none" w="med" len="med"/>
                    </a:lnL>
                    <a:lnR w="1270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hMerge="1">
                  <a:txBody>
                    <a:bodyPr/>
                    <a:lstStyle/>
                    <a:p>
                      <a:pPr algn="l" fontAlgn="ctr"/>
                      <a:endParaRPr lang="en-US" sz="500" b="0" i="0" u="none" strike="noStrike" dirty="0">
                        <a:solidFill>
                          <a:srgbClr val="FFFFFF"/>
                        </a:solidFill>
                        <a:effectLst/>
                        <a:latin typeface="Franklin Gothic Medium" panose="020B0603020102020204" pitchFamily="34" charset="0"/>
                      </a:endParaRPr>
                    </a:p>
                  </a:txBody>
                  <a:tcPr marL="5554" marR="5554" marT="5554" marB="0" anchor="ctr">
                    <a:lnL w="12700" cap="flat" cmpd="sng" algn="ctr">
                      <a:solidFill>
                        <a:srgbClr val="4A4D56"/>
                      </a:solidFill>
                      <a:prstDash val="solid"/>
                      <a:round/>
                      <a:headEnd type="none" w="med" len="med"/>
                      <a:tailEnd type="none" w="med" len="med"/>
                    </a:lnL>
                    <a:lnR w="1270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hMerge="1">
                  <a:txBody>
                    <a:bodyPr/>
                    <a:lstStyle/>
                    <a:p>
                      <a:pPr algn="l" fontAlgn="ctr"/>
                      <a:endParaRPr lang="en-US" sz="500" b="0" i="0" u="none" strike="noStrike" dirty="0">
                        <a:solidFill>
                          <a:srgbClr val="FFFFFF"/>
                        </a:solidFill>
                        <a:effectLst/>
                        <a:latin typeface="Franklin Gothic Medium" panose="020B0603020102020204" pitchFamily="34" charset="0"/>
                      </a:endParaRPr>
                    </a:p>
                  </a:txBody>
                  <a:tcPr marL="5554" marR="5554" marT="5554" marB="0" anchor="ctr">
                    <a:lnL w="1270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3385965058"/>
                  </a:ext>
                </a:extLst>
              </a:tr>
              <a:tr h="147355">
                <a:tc>
                  <a:txBody>
                    <a:bodyPr/>
                    <a:lstStyle/>
                    <a:p>
                      <a:pPr algn="l" fontAlgn="ctr"/>
                      <a:r>
                        <a:rPr lang="en-US" sz="1100" b="0" i="0" u="none" strike="noStrike" dirty="0">
                          <a:solidFill>
                            <a:srgbClr val="FFFFFF"/>
                          </a:solidFill>
                          <a:effectLst/>
                          <a:latin typeface="Franklin Gothic Medium" panose="020B0603020102020204" pitchFamily="34" charset="0"/>
                        </a:rPr>
                        <a:t>Gas Fired Furnace w/CAC to ASHP</a:t>
                      </a:r>
                    </a:p>
                  </a:txBody>
                  <a:tcPr marL="5554" marR="5554" marT="5554" marB="0" anchor="ctr">
                    <a:lnL w="6350" cap="flat" cmpd="sng" algn="ctr">
                      <a:solidFill>
                        <a:srgbClr val="4A4D56"/>
                      </a:solidFill>
                      <a:prstDash val="solid"/>
                      <a:round/>
                      <a:headEnd type="none" w="med" len="med"/>
                      <a:tailEnd type="none" w="med" len="med"/>
                    </a:lnL>
                    <a:lnR>
                      <a:noFill/>
                    </a:lnR>
                    <a:lnT w="12700" cap="flat" cmpd="sng" algn="ctr">
                      <a:solidFill>
                        <a:srgbClr val="4A4D56"/>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dirty="0">
                          <a:solidFill>
                            <a:srgbClr val="FFFFFF"/>
                          </a:solidFill>
                          <a:effectLst/>
                          <a:latin typeface="Franklin Gothic Medium" panose="020B0603020102020204" pitchFamily="34" charset="0"/>
                        </a:rPr>
                        <a:t>n</a:t>
                      </a:r>
                    </a:p>
                  </a:txBody>
                  <a:tcPr marL="5554" marR="5554" marT="5554" marB="0" anchor="ctr">
                    <a:lnL>
                      <a:noFill/>
                    </a:lnL>
                    <a:lnR>
                      <a:noFill/>
                    </a:lnR>
                    <a:lnT w="12700" cap="flat" cmpd="sng" algn="ctr">
                      <a:solidFill>
                        <a:srgbClr val="4A4D56"/>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dirty="0">
                          <a:solidFill>
                            <a:srgbClr val="FFFFFF"/>
                          </a:solidFill>
                          <a:effectLst/>
                          <a:latin typeface="Franklin Gothic Medium" panose="020B0603020102020204" pitchFamily="34" charset="0"/>
                        </a:rPr>
                        <a:t>Average Cost</a:t>
                      </a:r>
                    </a:p>
                  </a:txBody>
                  <a:tcPr marL="5554" marR="5554" marT="5554" marB="0" anchor="ctr">
                    <a:lnL>
                      <a:noFill/>
                    </a:lnL>
                    <a:lnR>
                      <a:noFill/>
                    </a:lnR>
                    <a:lnT w="12700" cap="flat" cmpd="sng" algn="ctr">
                      <a:solidFill>
                        <a:srgbClr val="4A4D56"/>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dirty="0">
                          <a:solidFill>
                            <a:srgbClr val="FFFFFF"/>
                          </a:solidFill>
                          <a:effectLst/>
                          <a:latin typeface="Franklin Gothic Medium" panose="020B0603020102020204" pitchFamily="34" charset="0"/>
                        </a:rPr>
                        <a:t>CV</a:t>
                      </a:r>
                    </a:p>
                  </a:txBody>
                  <a:tcPr marL="5554" marR="5554" marT="5554" marB="0" anchor="ctr">
                    <a:lnL>
                      <a:noFill/>
                    </a:lnL>
                    <a:lnR w="6350" cap="flat" cmpd="sng" algn="ctr">
                      <a:solidFill>
                        <a:srgbClr val="4A4D56"/>
                      </a:solidFill>
                      <a:prstDash val="solid"/>
                      <a:round/>
                      <a:headEnd type="none" w="med" len="med"/>
                      <a:tailEnd type="none" w="med" len="med"/>
                    </a:lnR>
                    <a:lnT w="12700" cap="flat" cmpd="sng" algn="ctr">
                      <a:solidFill>
                        <a:srgbClr val="4A4D56"/>
                      </a:solidFill>
                      <a:prstDash val="solid"/>
                      <a:round/>
                      <a:headEnd type="none" w="med" len="med"/>
                      <a:tailEnd type="none" w="med" len="med"/>
                    </a:lnT>
                    <a:lnB>
                      <a:noFill/>
                    </a:lnB>
                    <a:solidFill>
                      <a:srgbClr val="053572"/>
                    </a:solidFill>
                  </a:tcPr>
                </a:tc>
                <a:extLst>
                  <a:ext uri="{0D108BD9-81ED-4DB2-BD59-A6C34878D82A}">
                    <a16:rowId xmlns:a16="http://schemas.microsoft.com/office/drawing/2014/main" val="4080929655"/>
                  </a:ext>
                </a:extLst>
              </a:tr>
              <a:tr h="147355">
                <a:tc>
                  <a:txBody>
                    <a:bodyPr/>
                    <a:lstStyle/>
                    <a:p>
                      <a:pPr algn="l" fontAlgn="ctr"/>
                      <a:r>
                        <a:rPr lang="en-US" sz="1100" b="0" i="0" u="none" strike="noStrike" dirty="0">
                          <a:solidFill>
                            <a:srgbClr val="4A4D56"/>
                          </a:solidFill>
                          <a:effectLst/>
                          <a:latin typeface="Franklin Gothic Book" panose="020B0503020102020204" pitchFamily="34" charset="0"/>
                        </a:rPr>
                        <a:t>Connect ASHP to panel (A*) </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42</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$1,576</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0.87</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141609860"/>
                  </a:ext>
                </a:extLst>
              </a:tr>
              <a:tr h="197784">
                <a:tc>
                  <a:txBody>
                    <a:bodyPr/>
                    <a:lstStyle/>
                    <a:p>
                      <a:pPr algn="l" fontAlgn="ctr"/>
                      <a:r>
                        <a:rPr lang="en-US" sz="1100" b="0" i="0" u="none" strike="noStrike" dirty="0">
                          <a:solidFill>
                            <a:srgbClr val="4A4D56"/>
                          </a:solidFill>
                          <a:effectLst/>
                          <a:latin typeface="Franklin Gothic Book" panose="020B0503020102020204" pitchFamily="34" charset="0"/>
                        </a:rPr>
                        <a:t>Upgrade wiring and connect ASHP to panel (B)</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42</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$2,068</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0.87</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155097585"/>
                  </a:ext>
                </a:extLst>
              </a:tr>
              <a:tr h="147355">
                <a:tc>
                  <a:txBody>
                    <a:bodyPr/>
                    <a:lstStyle/>
                    <a:p>
                      <a:pPr algn="l" fontAlgn="ctr"/>
                      <a:r>
                        <a:rPr lang="en-US" sz="1100" b="0" i="0" u="none" strike="noStrike" dirty="0">
                          <a:solidFill>
                            <a:srgbClr val="FFFFFF"/>
                          </a:solidFill>
                          <a:effectLst/>
                          <a:latin typeface="Franklin Gothic Medium" panose="020B0603020102020204" pitchFamily="34" charset="0"/>
                        </a:rPr>
                        <a:t>Gas Fired Furnace w/no CAC to ASHP</a:t>
                      </a:r>
                    </a:p>
                  </a:txBody>
                  <a:tcPr marL="5554" marR="5554" marT="5554" marB="0" anchor="ctr">
                    <a:lnL w="6350" cap="flat" cmpd="sng" algn="ctr">
                      <a:solidFill>
                        <a:srgbClr val="4A4D56"/>
                      </a:solidFill>
                      <a:prstDash val="solid"/>
                      <a:round/>
                      <a:headEnd type="none" w="med" len="med"/>
                      <a:tailEnd type="none" w="med" len="med"/>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Medium" panose="020B0603020102020204" pitchFamily="34" charset="0"/>
                        </a:rPr>
                        <a:t> </a:t>
                      </a:r>
                    </a:p>
                  </a:txBody>
                  <a:tcPr marL="5554" marR="5554" marT="5554" marB="0" anchor="ctr">
                    <a:lnL>
                      <a:noFill/>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Book" panose="020B0503020102020204" pitchFamily="34" charset="0"/>
                        </a:rPr>
                        <a:t> </a:t>
                      </a:r>
                    </a:p>
                  </a:txBody>
                  <a:tcPr marL="5554" marR="5554" marT="5554" marB="0" anchor="ctr">
                    <a:lnL>
                      <a:noFill/>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Book" panose="020B0503020102020204" pitchFamily="34" charset="0"/>
                        </a:rPr>
                        <a:t> </a:t>
                      </a:r>
                    </a:p>
                  </a:txBody>
                  <a:tcPr marL="5554" marR="5554" marT="5554" marB="0" anchor="ctr">
                    <a:lnL>
                      <a:noFill/>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a:noFill/>
                    </a:lnB>
                    <a:solidFill>
                      <a:srgbClr val="053572"/>
                    </a:solidFill>
                  </a:tcPr>
                </a:tc>
                <a:extLst>
                  <a:ext uri="{0D108BD9-81ED-4DB2-BD59-A6C34878D82A}">
                    <a16:rowId xmlns:a16="http://schemas.microsoft.com/office/drawing/2014/main" val="3382120754"/>
                  </a:ext>
                </a:extLst>
              </a:tr>
              <a:tr h="289985">
                <a:tc>
                  <a:txBody>
                    <a:bodyPr/>
                    <a:lstStyle/>
                    <a:p>
                      <a:pPr algn="l" fontAlgn="ctr"/>
                      <a:r>
                        <a:rPr lang="en-US" sz="1100" b="0" i="0" u="none" strike="noStrike" dirty="0">
                          <a:solidFill>
                            <a:srgbClr val="4A4D56"/>
                          </a:solidFill>
                          <a:effectLst/>
                          <a:latin typeface="Franklin Gothic Book" panose="020B0503020102020204" pitchFamily="34" charset="0"/>
                        </a:rPr>
                        <a:t>Install 200A panel, install 240V circuit and disconnect, connect ASHP to panel</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42</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$5,605</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0.52</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848506916"/>
                  </a:ext>
                </a:extLst>
              </a:tr>
              <a:tr h="192437">
                <a:tc>
                  <a:txBody>
                    <a:bodyPr/>
                    <a:lstStyle/>
                    <a:p>
                      <a:pPr algn="l" fontAlgn="ctr"/>
                      <a:r>
                        <a:rPr lang="en-US" sz="1100" b="0" i="0" u="none" strike="noStrike">
                          <a:solidFill>
                            <a:srgbClr val="FFFFFF"/>
                          </a:solidFill>
                          <a:effectLst/>
                          <a:latin typeface="Franklin Gothic Medium" panose="020B0603020102020204" pitchFamily="34" charset="0"/>
                        </a:rPr>
                        <a:t>Gas Wall Furnace w/no CAC to Mini-Split ASHP</a:t>
                      </a:r>
                    </a:p>
                  </a:txBody>
                  <a:tcPr marL="5554" marR="5554" marT="5554" marB="0" anchor="ctr">
                    <a:lnL w="6350" cap="flat" cmpd="sng" algn="ctr">
                      <a:solidFill>
                        <a:srgbClr val="4A4D56"/>
                      </a:solidFill>
                      <a:prstDash val="solid"/>
                      <a:round/>
                      <a:headEnd type="none" w="med" len="med"/>
                      <a:tailEnd type="none" w="med" len="med"/>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dirty="0">
                          <a:solidFill>
                            <a:srgbClr val="FFFFFF"/>
                          </a:solidFill>
                          <a:effectLst/>
                          <a:latin typeface="Franklin Gothic Medium" panose="020B0603020102020204" pitchFamily="34" charset="0"/>
                        </a:rPr>
                        <a:t> </a:t>
                      </a:r>
                    </a:p>
                  </a:txBody>
                  <a:tcPr marL="5554" marR="5554" marT="5554" marB="0" anchor="ctr">
                    <a:lnL>
                      <a:noFill/>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Book" panose="020B0503020102020204" pitchFamily="34" charset="0"/>
                        </a:rPr>
                        <a:t> </a:t>
                      </a:r>
                    </a:p>
                  </a:txBody>
                  <a:tcPr marL="5554" marR="5554" marT="5554" marB="0" anchor="ctr">
                    <a:lnL>
                      <a:noFill/>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Book" panose="020B0503020102020204" pitchFamily="34" charset="0"/>
                        </a:rPr>
                        <a:t> </a:t>
                      </a:r>
                    </a:p>
                  </a:txBody>
                  <a:tcPr marL="5554" marR="5554" marT="5554" marB="0" anchor="ctr">
                    <a:lnL>
                      <a:noFill/>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a:noFill/>
                    </a:lnB>
                    <a:solidFill>
                      <a:srgbClr val="053572"/>
                    </a:solidFill>
                  </a:tcPr>
                </a:tc>
                <a:extLst>
                  <a:ext uri="{0D108BD9-81ED-4DB2-BD59-A6C34878D82A}">
                    <a16:rowId xmlns:a16="http://schemas.microsoft.com/office/drawing/2014/main" val="2746048401"/>
                  </a:ext>
                </a:extLst>
              </a:tr>
              <a:tr h="197784">
                <a:tc>
                  <a:txBody>
                    <a:bodyPr/>
                    <a:lstStyle/>
                    <a:p>
                      <a:pPr algn="l" fontAlgn="ctr"/>
                      <a:r>
                        <a:rPr lang="en-US" sz="1100" b="0" i="0" u="none" strike="noStrike" dirty="0">
                          <a:solidFill>
                            <a:srgbClr val="4A4D56"/>
                          </a:solidFill>
                          <a:effectLst/>
                          <a:latin typeface="Franklin Gothic Book" panose="020B0503020102020204" pitchFamily="34" charset="0"/>
                        </a:rPr>
                        <a:t>Install 240V circuit and disconnect, connect ASHP to panel (A)</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41</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$2,083</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0.83</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55431362"/>
                  </a:ext>
                </a:extLst>
              </a:tr>
              <a:tr h="289985">
                <a:tc>
                  <a:txBody>
                    <a:bodyPr/>
                    <a:lstStyle/>
                    <a:p>
                      <a:pPr algn="l" fontAlgn="ctr"/>
                      <a:r>
                        <a:rPr lang="en-US" sz="1100" b="0" i="0" u="none" strike="noStrike">
                          <a:solidFill>
                            <a:srgbClr val="4A4D56"/>
                          </a:solidFill>
                          <a:effectLst/>
                          <a:latin typeface="Franklin Gothic Book" panose="020B0503020102020204" pitchFamily="34" charset="0"/>
                        </a:rPr>
                        <a:t>Install 200A panel, install 240V circuit and disconnect, connect ASHP to panel (B)</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44</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$6,158</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0.46</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042202179"/>
                  </a:ext>
                </a:extLst>
              </a:tr>
              <a:tr h="294003">
                <a:tc>
                  <a:txBody>
                    <a:bodyPr/>
                    <a:lstStyle/>
                    <a:p>
                      <a:pPr algn="l" fontAlgn="ctr"/>
                      <a:r>
                        <a:rPr lang="en-US" sz="1100" b="0" i="0" u="none" strike="noStrike" dirty="0">
                          <a:solidFill>
                            <a:srgbClr val="4A4D56"/>
                          </a:solidFill>
                          <a:effectLst/>
                          <a:latin typeface="Franklin Gothic Book" panose="020B0503020102020204" pitchFamily="34" charset="0"/>
                        </a:rPr>
                        <a:t>Install 200A panel, install 240V circuit and disconnect, upgrade wiring, connect ASHP to panel (C)</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45</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$7,060</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0.46</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4132003059"/>
                  </a:ext>
                </a:extLst>
              </a:tr>
              <a:tr h="147355">
                <a:tc>
                  <a:txBody>
                    <a:bodyPr/>
                    <a:lstStyle/>
                    <a:p>
                      <a:pPr algn="l" fontAlgn="ctr"/>
                      <a:r>
                        <a:rPr lang="en-US" sz="1100" b="0" i="0" u="none" strike="noStrike">
                          <a:solidFill>
                            <a:srgbClr val="FFFFFF"/>
                          </a:solidFill>
                          <a:effectLst/>
                          <a:latin typeface="Franklin Gothic Medium" panose="020B0603020102020204" pitchFamily="34" charset="0"/>
                        </a:rPr>
                        <a:t>50-gallon gas DHW to HPWH</a:t>
                      </a:r>
                    </a:p>
                  </a:txBody>
                  <a:tcPr marL="5554" marR="5554" marT="5554" marB="0" anchor="ctr">
                    <a:lnL w="6350" cap="flat" cmpd="sng" algn="ctr">
                      <a:solidFill>
                        <a:srgbClr val="4A4D56"/>
                      </a:solidFill>
                      <a:prstDash val="solid"/>
                      <a:round/>
                      <a:headEnd type="none" w="med" len="med"/>
                      <a:tailEnd type="none" w="med" len="med"/>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dirty="0">
                          <a:solidFill>
                            <a:srgbClr val="FFFFFF"/>
                          </a:solidFill>
                          <a:effectLst/>
                          <a:latin typeface="Franklin Gothic Medium" panose="020B0603020102020204" pitchFamily="34" charset="0"/>
                        </a:rPr>
                        <a:t> </a:t>
                      </a:r>
                    </a:p>
                  </a:txBody>
                  <a:tcPr marL="5554" marR="5554" marT="5554" marB="0" anchor="ctr">
                    <a:lnL>
                      <a:noFill/>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Book" panose="020B0503020102020204" pitchFamily="34" charset="0"/>
                        </a:rPr>
                        <a:t> </a:t>
                      </a:r>
                    </a:p>
                  </a:txBody>
                  <a:tcPr marL="5554" marR="5554" marT="5554" marB="0" anchor="ctr">
                    <a:lnL>
                      <a:noFill/>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Book" panose="020B0503020102020204" pitchFamily="34" charset="0"/>
                        </a:rPr>
                        <a:t> </a:t>
                      </a:r>
                    </a:p>
                  </a:txBody>
                  <a:tcPr marL="5554" marR="5554" marT="5554" marB="0" anchor="ctr">
                    <a:lnL>
                      <a:noFill/>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a:noFill/>
                    </a:lnB>
                    <a:solidFill>
                      <a:srgbClr val="053572"/>
                    </a:solidFill>
                  </a:tcPr>
                </a:tc>
                <a:extLst>
                  <a:ext uri="{0D108BD9-81ED-4DB2-BD59-A6C34878D82A}">
                    <a16:rowId xmlns:a16="http://schemas.microsoft.com/office/drawing/2014/main" val="2191891703"/>
                  </a:ext>
                </a:extLst>
              </a:tr>
              <a:tr h="289985">
                <a:tc>
                  <a:txBody>
                    <a:bodyPr/>
                    <a:lstStyle/>
                    <a:p>
                      <a:pPr algn="l" fontAlgn="ctr"/>
                      <a:r>
                        <a:rPr lang="en-US" sz="1100" b="0" i="0" u="none" strike="noStrike">
                          <a:solidFill>
                            <a:srgbClr val="4A4D56"/>
                          </a:solidFill>
                          <a:effectLst/>
                          <a:latin typeface="Franklin Gothic Book" panose="020B0503020102020204" pitchFamily="34" charset="0"/>
                        </a:rPr>
                        <a:t>Install 240V circuit and disconnect, connect HPWH to panel (A)</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44</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$2,591</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0.56</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954402210"/>
                  </a:ext>
                </a:extLst>
              </a:tr>
              <a:tr h="289985">
                <a:tc>
                  <a:txBody>
                    <a:bodyPr/>
                    <a:lstStyle/>
                    <a:p>
                      <a:pPr algn="l" fontAlgn="ctr"/>
                      <a:r>
                        <a:rPr lang="en-US" sz="1100" b="0" i="0" u="none" strike="noStrike">
                          <a:solidFill>
                            <a:srgbClr val="4A4D56"/>
                          </a:solidFill>
                          <a:effectLst/>
                          <a:latin typeface="Franklin Gothic Book" panose="020B0503020102020204" pitchFamily="34" charset="0"/>
                        </a:rPr>
                        <a:t>Install 200A panel, install 240V circuit and disconnect, connect HPWH to panel (B)</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42</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$6,385</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0.43</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844238408"/>
                  </a:ext>
                </a:extLst>
              </a:tr>
              <a:tr h="294003">
                <a:tc>
                  <a:txBody>
                    <a:bodyPr/>
                    <a:lstStyle/>
                    <a:p>
                      <a:pPr algn="l" fontAlgn="ctr"/>
                      <a:r>
                        <a:rPr lang="en-US" sz="1100" b="0" i="0" u="none" strike="noStrike">
                          <a:solidFill>
                            <a:srgbClr val="4A4D56"/>
                          </a:solidFill>
                          <a:effectLst/>
                          <a:latin typeface="Franklin Gothic Book" panose="020B0503020102020204" pitchFamily="34" charset="0"/>
                        </a:rPr>
                        <a:t>Install 200A panel, install 240V circuit and disconnect, upgrade wiring, connect HPWH to panel (C)</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42</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$7,004</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0.42</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3276888568"/>
                  </a:ext>
                </a:extLst>
              </a:tr>
              <a:tr h="192437">
                <a:tc>
                  <a:txBody>
                    <a:bodyPr/>
                    <a:lstStyle/>
                    <a:p>
                      <a:pPr algn="l" fontAlgn="ctr"/>
                      <a:r>
                        <a:rPr lang="en-US" sz="1100" b="0" i="0" u="none" strike="noStrike">
                          <a:solidFill>
                            <a:srgbClr val="FFFFFF"/>
                          </a:solidFill>
                          <a:effectLst/>
                          <a:latin typeface="Franklin Gothic Medium" panose="020B0603020102020204" pitchFamily="34" charset="0"/>
                        </a:rPr>
                        <a:t>Gas Furnace w/CAC AND Gas DHW to ASHP and HPWH</a:t>
                      </a:r>
                    </a:p>
                  </a:txBody>
                  <a:tcPr marL="5554" marR="5554" marT="5554" marB="0" anchor="ctr">
                    <a:lnL w="6350" cap="flat" cmpd="sng" algn="ctr">
                      <a:solidFill>
                        <a:srgbClr val="4A4D56"/>
                      </a:solidFill>
                      <a:prstDash val="solid"/>
                      <a:round/>
                      <a:headEnd type="none" w="med" len="med"/>
                      <a:tailEnd type="none" w="med" len="med"/>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Medium" panose="020B0603020102020204" pitchFamily="34" charset="0"/>
                        </a:rPr>
                        <a:t> </a:t>
                      </a:r>
                    </a:p>
                  </a:txBody>
                  <a:tcPr marL="5554" marR="5554" marT="5554" marB="0" anchor="ctr">
                    <a:lnL>
                      <a:noFill/>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Book" panose="020B0503020102020204" pitchFamily="34" charset="0"/>
                        </a:rPr>
                        <a:t> </a:t>
                      </a:r>
                    </a:p>
                  </a:txBody>
                  <a:tcPr marL="5554" marR="5554" marT="5554" marB="0" anchor="ctr">
                    <a:lnL>
                      <a:noFill/>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Book" panose="020B0503020102020204" pitchFamily="34" charset="0"/>
                        </a:rPr>
                        <a:t> </a:t>
                      </a:r>
                    </a:p>
                  </a:txBody>
                  <a:tcPr marL="5554" marR="5554" marT="5554" marB="0" anchor="ctr">
                    <a:lnL>
                      <a:noFill/>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a:noFill/>
                    </a:lnB>
                    <a:solidFill>
                      <a:srgbClr val="053572"/>
                    </a:solidFill>
                  </a:tcPr>
                </a:tc>
                <a:extLst>
                  <a:ext uri="{0D108BD9-81ED-4DB2-BD59-A6C34878D82A}">
                    <a16:rowId xmlns:a16="http://schemas.microsoft.com/office/drawing/2014/main" val="3288885312"/>
                  </a:ext>
                </a:extLst>
              </a:tr>
              <a:tr h="294003">
                <a:tc>
                  <a:txBody>
                    <a:bodyPr/>
                    <a:lstStyle/>
                    <a:p>
                      <a:pPr algn="l" fontAlgn="ctr"/>
                      <a:r>
                        <a:rPr lang="en-US" sz="1100" b="0" i="0" u="none" strike="noStrike">
                          <a:solidFill>
                            <a:srgbClr val="4A4D56"/>
                          </a:solidFill>
                          <a:effectLst/>
                          <a:latin typeface="Franklin Gothic Book" panose="020B0503020102020204" pitchFamily="34" charset="0"/>
                        </a:rPr>
                        <a:t>Install 240V circuit and disconnect for HPWH, connect both ASHP and HPWH to panel (A)</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41</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$3,433</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0.85</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682528737"/>
                  </a:ext>
                </a:extLst>
              </a:tr>
              <a:tr h="294003">
                <a:tc>
                  <a:txBody>
                    <a:bodyPr/>
                    <a:lstStyle/>
                    <a:p>
                      <a:pPr algn="l" fontAlgn="ctr"/>
                      <a:r>
                        <a:rPr lang="en-US" sz="1100" b="0" i="0" u="none" strike="noStrike">
                          <a:solidFill>
                            <a:srgbClr val="4A4D56"/>
                          </a:solidFill>
                          <a:effectLst/>
                          <a:latin typeface="Franklin Gothic Book" panose="020B0503020102020204" pitchFamily="34" charset="0"/>
                        </a:rPr>
                        <a:t>Install 200A panel, install 240V circuit and disconnect for HPWH, connect both ASHP and HPWH to panel (B)</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41</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$7,247</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0.55</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298093111"/>
                  </a:ext>
                </a:extLst>
              </a:tr>
              <a:tr h="432614">
                <a:tc>
                  <a:txBody>
                    <a:bodyPr/>
                    <a:lstStyle/>
                    <a:p>
                      <a:pPr algn="l" fontAlgn="ctr"/>
                      <a:r>
                        <a:rPr lang="en-US" sz="1100" b="0" i="0" u="none" strike="noStrike">
                          <a:solidFill>
                            <a:srgbClr val="4A4D56"/>
                          </a:solidFill>
                          <a:effectLst/>
                          <a:latin typeface="Franklin Gothic Book" panose="020B0503020102020204" pitchFamily="34" charset="0"/>
                        </a:rPr>
                        <a:t>Install 200A panel, install 240V circuit and disconnect for HPWH, upgrade wiring, connect both ASHP and HPWH to panel (C)</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43</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$8,219</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0.52</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262779892"/>
                  </a:ext>
                </a:extLst>
              </a:tr>
              <a:tr h="147355">
                <a:tc>
                  <a:txBody>
                    <a:bodyPr/>
                    <a:lstStyle/>
                    <a:p>
                      <a:pPr algn="l" fontAlgn="ctr"/>
                      <a:r>
                        <a:rPr lang="en-US" sz="1100" b="0" i="0" u="none" strike="noStrike">
                          <a:solidFill>
                            <a:srgbClr val="FFFFFF"/>
                          </a:solidFill>
                          <a:effectLst/>
                          <a:latin typeface="Franklin Gothic Medium" panose="020B0603020102020204" pitchFamily="34" charset="0"/>
                        </a:rPr>
                        <a:t>Gas-powered Range to Induction Range</a:t>
                      </a:r>
                    </a:p>
                  </a:txBody>
                  <a:tcPr marL="5554" marR="5554" marT="5554" marB="0" anchor="ctr">
                    <a:lnL w="6350" cap="flat" cmpd="sng" algn="ctr">
                      <a:solidFill>
                        <a:srgbClr val="4A4D56"/>
                      </a:solidFill>
                      <a:prstDash val="solid"/>
                      <a:round/>
                      <a:headEnd type="none" w="med" len="med"/>
                      <a:tailEnd type="none" w="med" len="med"/>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Medium" panose="020B0603020102020204" pitchFamily="34" charset="0"/>
                        </a:rPr>
                        <a:t> </a:t>
                      </a:r>
                    </a:p>
                  </a:txBody>
                  <a:tcPr marL="5554" marR="5554" marT="5554" marB="0" anchor="ctr">
                    <a:lnL>
                      <a:noFill/>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dirty="0">
                          <a:solidFill>
                            <a:srgbClr val="FFFFFF"/>
                          </a:solidFill>
                          <a:effectLst/>
                          <a:latin typeface="Franklin Gothic Book" panose="020B0503020102020204" pitchFamily="34" charset="0"/>
                        </a:rPr>
                        <a:t> </a:t>
                      </a:r>
                    </a:p>
                  </a:txBody>
                  <a:tcPr marL="5554" marR="5554" marT="5554" marB="0" anchor="ctr">
                    <a:lnL>
                      <a:noFill/>
                    </a:lnL>
                    <a:lnR>
                      <a:noFill/>
                    </a:lnR>
                    <a:lnT w="12700" cap="flat" cmpd="sng" algn="ctr">
                      <a:solidFill>
                        <a:srgbClr val="4D4D4F"/>
                      </a:solidFill>
                      <a:prstDash val="solid"/>
                      <a:round/>
                      <a:headEnd type="none" w="med" len="med"/>
                      <a:tailEnd type="none" w="med" len="med"/>
                    </a:lnT>
                    <a:lnB>
                      <a:noFill/>
                    </a:lnB>
                    <a:solidFill>
                      <a:srgbClr val="053572"/>
                    </a:solidFill>
                  </a:tcPr>
                </a:tc>
                <a:tc>
                  <a:txBody>
                    <a:bodyPr/>
                    <a:lstStyle/>
                    <a:p>
                      <a:pPr algn="ctr" fontAlgn="ctr"/>
                      <a:r>
                        <a:rPr lang="en-US" sz="1100" b="0" i="0" u="none" strike="noStrike">
                          <a:solidFill>
                            <a:srgbClr val="FFFFFF"/>
                          </a:solidFill>
                          <a:effectLst/>
                          <a:latin typeface="Franklin Gothic Book" panose="020B0503020102020204" pitchFamily="34" charset="0"/>
                        </a:rPr>
                        <a:t> </a:t>
                      </a:r>
                    </a:p>
                  </a:txBody>
                  <a:tcPr marL="5554" marR="5554" marT="5554" marB="0" anchor="ctr">
                    <a:lnL>
                      <a:noFill/>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a:noFill/>
                    </a:lnB>
                    <a:solidFill>
                      <a:srgbClr val="053572"/>
                    </a:solidFill>
                  </a:tcPr>
                </a:tc>
                <a:extLst>
                  <a:ext uri="{0D108BD9-81ED-4DB2-BD59-A6C34878D82A}">
                    <a16:rowId xmlns:a16="http://schemas.microsoft.com/office/drawing/2014/main" val="2439805879"/>
                  </a:ext>
                </a:extLst>
              </a:tr>
              <a:tr h="147355">
                <a:tc>
                  <a:txBody>
                    <a:bodyPr/>
                    <a:lstStyle/>
                    <a:p>
                      <a:pPr algn="l" fontAlgn="ctr"/>
                      <a:r>
                        <a:rPr lang="en-US" sz="1100" b="0" i="0" u="none" strike="noStrike">
                          <a:solidFill>
                            <a:srgbClr val="4A4D56"/>
                          </a:solidFill>
                          <a:effectLst/>
                          <a:latin typeface="Franklin Gothic Book" panose="020B0503020102020204" pitchFamily="34" charset="0"/>
                        </a:rPr>
                        <a:t>Connect induction range to panel (A)</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43</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$1,726</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0.81</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a:noFill/>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2458921842"/>
                  </a:ext>
                </a:extLst>
              </a:tr>
              <a:tr h="197784">
                <a:tc>
                  <a:txBody>
                    <a:bodyPr/>
                    <a:lstStyle/>
                    <a:p>
                      <a:pPr algn="l" fontAlgn="ctr"/>
                      <a:r>
                        <a:rPr lang="en-US" sz="1100" b="0" i="0" u="none" strike="noStrike">
                          <a:solidFill>
                            <a:srgbClr val="4A4D56"/>
                          </a:solidFill>
                          <a:effectLst/>
                          <a:latin typeface="Franklin Gothic Book" panose="020B0503020102020204" pitchFamily="34" charset="0"/>
                        </a:rPr>
                        <a:t>Install 200A panel and connect induction range to panel (B)</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44</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$6,240</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0.49</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469824187"/>
                  </a:ext>
                </a:extLst>
              </a:tr>
              <a:tr h="432614">
                <a:tc>
                  <a:txBody>
                    <a:bodyPr/>
                    <a:lstStyle/>
                    <a:p>
                      <a:pPr algn="l" fontAlgn="ctr"/>
                      <a:r>
                        <a:rPr lang="en-US" sz="1100" b="0" i="0" u="none" strike="noStrike">
                          <a:solidFill>
                            <a:srgbClr val="4A4D56"/>
                          </a:solidFill>
                          <a:effectLst/>
                          <a:latin typeface="Franklin Gothic Book" panose="020B0503020102020204" pitchFamily="34" charset="0"/>
                        </a:rPr>
                        <a:t>Install 200A panel, install 240V circuit and disconnect for new induction range, upgrade wiring, connect induction range to panel (C)</a:t>
                      </a:r>
                    </a:p>
                  </a:txBody>
                  <a:tcPr marL="5554" marR="5554" marT="5554"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a:solidFill>
                            <a:srgbClr val="4A4D56"/>
                          </a:solidFill>
                          <a:effectLst/>
                          <a:latin typeface="Franklin Gothic Book" panose="020B0503020102020204" pitchFamily="34" charset="0"/>
                        </a:rPr>
                        <a:t>42</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$6,923</a:t>
                      </a:r>
                    </a:p>
                  </a:txBody>
                  <a:tcPr marL="5554" marR="5554" marT="5554"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100" b="0" i="0" u="none" strike="noStrike" dirty="0">
                          <a:solidFill>
                            <a:srgbClr val="4A4D56"/>
                          </a:solidFill>
                          <a:effectLst/>
                          <a:latin typeface="Franklin Gothic Book" panose="020B0503020102020204" pitchFamily="34" charset="0"/>
                        </a:rPr>
                        <a:t>0.49</a:t>
                      </a:r>
                    </a:p>
                  </a:txBody>
                  <a:tcPr marL="5554" marR="5554" marT="5554"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743272949"/>
                  </a:ext>
                </a:extLst>
              </a:tr>
            </a:tbl>
          </a:graphicData>
        </a:graphic>
      </p:graphicFrame>
    </p:spTree>
    <p:extLst>
      <p:ext uri="{BB962C8B-B14F-4D97-AF65-F5344CB8AC3E}">
        <p14:creationId xmlns:p14="http://schemas.microsoft.com/office/powerpoint/2010/main" val="1124453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3F00-5F3D-3ADB-B4D4-F1F08FCD6D71}"/>
              </a:ext>
            </a:extLst>
          </p:cNvPr>
          <p:cNvSpPr>
            <a:spLocks noGrp="1"/>
          </p:cNvSpPr>
          <p:nvPr>
            <p:ph type="ctrTitle"/>
          </p:nvPr>
        </p:nvSpPr>
        <p:spPr/>
        <p:txBody>
          <a:bodyPr/>
          <a:lstStyle/>
          <a:p>
            <a:r>
              <a:rPr lang="en-ZA" dirty="0" err="1"/>
              <a:t>NonResidential</a:t>
            </a:r>
            <a:r>
              <a:rPr lang="en-ZA" dirty="0"/>
              <a:t> Results</a:t>
            </a:r>
          </a:p>
        </p:txBody>
      </p:sp>
      <p:sp>
        <p:nvSpPr>
          <p:cNvPr id="3" name="Subtitle 2">
            <a:extLst>
              <a:ext uri="{FF2B5EF4-FFF2-40B4-BE49-F238E27FC236}">
                <a16:creationId xmlns:a16="http://schemas.microsoft.com/office/drawing/2014/main" id="{46F9967C-6CBA-C309-61F9-2C1A32647F0F}"/>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659434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E9FFF-DFA1-DD08-3690-F02E5447CC8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224E7B-5713-A3A9-7C2D-F898988002C6}"/>
              </a:ext>
            </a:extLst>
          </p:cNvPr>
          <p:cNvSpPr>
            <a:spLocks noGrp="1"/>
          </p:cNvSpPr>
          <p:nvPr>
            <p:ph type="sldNum" sz="quarter" idx="4"/>
          </p:nvPr>
        </p:nvSpPr>
        <p:spPr/>
        <p:txBody>
          <a:bodyPr/>
          <a:lstStyle/>
          <a:p>
            <a:pPr>
              <a:defRPr/>
            </a:pPr>
            <a:fld id="{B22F7E1B-8261-CF40-A84F-BB5BFF025EC3}" type="slidenum">
              <a:rPr lang="en-US" smtClean="0"/>
              <a:pPr>
                <a:defRPr/>
              </a:pPr>
              <a:t>24</a:t>
            </a:fld>
            <a:endParaRPr lang="en-US" dirty="0"/>
          </a:p>
        </p:txBody>
      </p:sp>
      <p:sp>
        <p:nvSpPr>
          <p:cNvPr id="5" name="Text Placeholder 4">
            <a:extLst>
              <a:ext uri="{FF2B5EF4-FFF2-40B4-BE49-F238E27FC236}">
                <a16:creationId xmlns:a16="http://schemas.microsoft.com/office/drawing/2014/main" id="{E64B6474-779E-195E-009F-C2EF48AC62E3}"/>
              </a:ext>
            </a:extLst>
          </p:cNvPr>
          <p:cNvSpPr>
            <a:spLocks noGrp="1"/>
          </p:cNvSpPr>
          <p:nvPr>
            <p:ph type="body" sz="quarter" idx="10"/>
          </p:nvPr>
        </p:nvSpPr>
        <p:spPr/>
        <p:txBody>
          <a:bodyPr>
            <a:normAutofit/>
          </a:bodyPr>
          <a:lstStyle/>
          <a:p>
            <a:r>
              <a:rPr lang="en-US" dirty="0">
                <a:solidFill>
                  <a:schemeClr val="accent1"/>
                </a:solidFill>
              </a:rPr>
              <a:t>Similar to the residential survey, nonresidential survey results were used to assess the technical need for infrastructure upgrades through panel upgrades or panel optimization</a:t>
            </a:r>
          </a:p>
          <a:p>
            <a:pPr lvl="1"/>
            <a:r>
              <a:rPr lang="en-US" dirty="0">
                <a:solidFill>
                  <a:schemeClr val="accent1"/>
                </a:solidFill>
              </a:rPr>
              <a:t>Outputs were adjusted to reflect the fact that not all sites receive panel optimization services when that is technically feasible</a:t>
            </a:r>
          </a:p>
          <a:p>
            <a:r>
              <a:rPr lang="en-US" dirty="0">
                <a:solidFill>
                  <a:schemeClr val="accent1"/>
                </a:solidFill>
              </a:rPr>
              <a:t>Nonresidential electrician survey asked about costs for various optimization strategies</a:t>
            </a:r>
          </a:p>
          <a:p>
            <a:pPr lvl="1"/>
            <a:r>
              <a:rPr lang="en-US" dirty="0">
                <a:solidFill>
                  <a:schemeClr val="accent1"/>
                </a:solidFill>
              </a:rPr>
              <a:t>Based on responses the price of a sub-panel was used to inform optimization costs</a:t>
            </a:r>
          </a:p>
          <a:p>
            <a:pPr lvl="1"/>
            <a:endParaRPr lang="en-US" dirty="0">
              <a:solidFill>
                <a:schemeClr val="accent1"/>
              </a:solidFill>
            </a:endParaRPr>
          </a:p>
        </p:txBody>
      </p:sp>
      <p:sp>
        <p:nvSpPr>
          <p:cNvPr id="4" name="Title 3">
            <a:extLst>
              <a:ext uri="{FF2B5EF4-FFF2-40B4-BE49-F238E27FC236}">
                <a16:creationId xmlns:a16="http://schemas.microsoft.com/office/drawing/2014/main" id="{70BC46A4-A279-A5F5-FCEA-ECD0962663EF}"/>
              </a:ext>
            </a:extLst>
          </p:cNvPr>
          <p:cNvSpPr>
            <a:spLocks noGrp="1"/>
          </p:cNvSpPr>
          <p:nvPr>
            <p:ph type="title"/>
          </p:nvPr>
        </p:nvSpPr>
        <p:spPr/>
        <p:txBody>
          <a:bodyPr/>
          <a:lstStyle/>
          <a:p>
            <a:r>
              <a:rPr lang="en-US" dirty="0"/>
              <a:t>Nonresidential Analysis Overview and Adjustments	</a:t>
            </a:r>
          </a:p>
        </p:txBody>
      </p:sp>
    </p:spTree>
    <p:extLst>
      <p:ext uri="{BB962C8B-B14F-4D97-AF65-F5344CB8AC3E}">
        <p14:creationId xmlns:p14="http://schemas.microsoft.com/office/powerpoint/2010/main" val="1577651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25</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Nonresidential Existing Panel Size Distributions</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a:xfrm>
            <a:off x="609600" y="1402612"/>
            <a:ext cx="4423682" cy="4424173"/>
          </a:xfrm>
        </p:spPr>
        <p:txBody>
          <a:bodyPr>
            <a:normAutofit/>
          </a:bodyPr>
          <a:lstStyle/>
          <a:p>
            <a:pPr marL="457200" indent="-457200">
              <a:buFont typeface="Wingdings" panose="05000000000000000000" pitchFamily="2" charset="2"/>
              <a:buChar char="§"/>
            </a:pPr>
            <a:r>
              <a:rPr lang="en-US" sz="2200" dirty="0"/>
              <a:t>Wide range of existing panel sizes within different building types</a:t>
            </a:r>
          </a:p>
          <a:p>
            <a:pPr marL="457200" indent="-457200">
              <a:buFont typeface="Wingdings" panose="05000000000000000000" pitchFamily="2" charset="2"/>
              <a:buChar char="§"/>
            </a:pPr>
            <a:r>
              <a:rPr lang="en-US" sz="2200" dirty="0"/>
              <a:t>Education, industrial, and lodging building types have the largest panel sizes</a:t>
            </a:r>
          </a:p>
          <a:p>
            <a:pPr marL="457200" indent="-457200">
              <a:buFont typeface="Wingdings" panose="05000000000000000000" pitchFamily="2" charset="2"/>
              <a:buChar char="§"/>
            </a:pPr>
            <a:r>
              <a:rPr lang="en-US" sz="2200" dirty="0"/>
              <a:t>Most building types have an average panel size between 200A and 400A, suggesting a strong  mix of the two panel sizes</a:t>
            </a:r>
          </a:p>
          <a:p>
            <a:pPr marL="457200" indent="-457200">
              <a:buFont typeface="Wingdings" panose="05000000000000000000" pitchFamily="2" charset="2"/>
              <a:buChar char="§"/>
            </a:pPr>
            <a:r>
              <a:rPr lang="en-US" sz="2200" dirty="0"/>
              <a:t>Marine climate region has the largest average panel size</a:t>
            </a:r>
          </a:p>
        </p:txBody>
      </p:sp>
      <p:graphicFrame>
        <p:nvGraphicFramePr>
          <p:cNvPr id="5" name="Chart 4">
            <a:extLst>
              <a:ext uri="{FF2B5EF4-FFF2-40B4-BE49-F238E27FC236}">
                <a16:creationId xmlns:a16="http://schemas.microsoft.com/office/drawing/2014/main" id="{18E2E932-87B4-4A9B-91E4-A2EA29DADD50}"/>
              </a:ext>
            </a:extLst>
          </p:cNvPr>
          <p:cNvGraphicFramePr>
            <a:graphicFrameLocks/>
          </p:cNvGraphicFramePr>
          <p:nvPr/>
        </p:nvGraphicFramePr>
        <p:xfrm>
          <a:off x="6018945" y="1079825"/>
          <a:ext cx="4496656" cy="2743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8E1CA028-C9AB-43BE-B1CA-7E29F70F5827}"/>
              </a:ext>
            </a:extLst>
          </p:cNvPr>
          <p:cNvGraphicFramePr>
            <a:graphicFrameLocks/>
          </p:cNvGraphicFramePr>
          <p:nvPr/>
        </p:nvGraphicFramePr>
        <p:xfrm>
          <a:off x="6018944" y="3916951"/>
          <a:ext cx="4595192"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9224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26</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Nonresidential Heating Scenario Results</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p:txBody>
          <a:bodyPr>
            <a:normAutofit/>
          </a:bodyPr>
          <a:lstStyle/>
          <a:p>
            <a:pPr marL="457200" indent="-457200">
              <a:buFont typeface="Wingdings" panose="05000000000000000000" pitchFamily="2" charset="2"/>
              <a:buChar char="§"/>
            </a:pPr>
            <a:r>
              <a:rPr lang="en-US" sz="2200" dirty="0"/>
              <a:t>Again, costs represent a weighted average of the scenario outcomes and represent one piece of heating equipment</a:t>
            </a:r>
          </a:p>
          <a:p>
            <a:pPr marL="457200" indent="-457200">
              <a:buFont typeface="Wingdings" panose="05000000000000000000" pitchFamily="2" charset="2"/>
              <a:buChar char="§"/>
            </a:pPr>
            <a:r>
              <a:rPr lang="en-US" sz="2200" dirty="0"/>
              <a:t>Infrastructure needs are relatively modest in comparison to residential heating results</a:t>
            </a:r>
          </a:p>
          <a:p>
            <a:pPr marL="457200" indent="-457200">
              <a:buFont typeface="Wingdings" panose="05000000000000000000" pitchFamily="2" charset="2"/>
              <a:buChar char="§"/>
            </a:pPr>
            <a:r>
              <a:rPr lang="en-US" sz="2200" dirty="0"/>
              <a:t>Statewide weighted costs</a:t>
            </a:r>
          </a:p>
          <a:p>
            <a:pPr marL="914400" lvl="1" indent="-457200">
              <a:buFont typeface="Wingdings" panose="05000000000000000000" pitchFamily="2" charset="2"/>
              <a:buChar char="§"/>
            </a:pPr>
            <a:r>
              <a:rPr lang="en-US" sz="2000" dirty="0"/>
              <a:t>$5,522 per unit of heating equipment</a:t>
            </a:r>
          </a:p>
        </p:txBody>
      </p:sp>
      <p:graphicFrame>
        <p:nvGraphicFramePr>
          <p:cNvPr id="5" name="Table 4">
            <a:extLst>
              <a:ext uri="{FF2B5EF4-FFF2-40B4-BE49-F238E27FC236}">
                <a16:creationId xmlns:a16="http://schemas.microsoft.com/office/drawing/2014/main" id="{CFB77C16-2C42-1AA2-342B-6D4B43528509}"/>
              </a:ext>
            </a:extLst>
          </p:cNvPr>
          <p:cNvGraphicFramePr>
            <a:graphicFrameLocks noGrp="1"/>
          </p:cNvGraphicFramePr>
          <p:nvPr>
            <p:extLst>
              <p:ext uri="{D42A27DB-BD31-4B8C-83A1-F6EECF244321}">
                <p14:modId xmlns:p14="http://schemas.microsoft.com/office/powerpoint/2010/main" val="3899659388"/>
              </p:ext>
            </p:extLst>
          </p:nvPr>
        </p:nvGraphicFramePr>
        <p:xfrm>
          <a:off x="5330266" y="1406880"/>
          <a:ext cx="5642534" cy="1264920"/>
        </p:xfrm>
        <a:graphic>
          <a:graphicData uri="http://schemas.openxmlformats.org/drawingml/2006/table">
            <a:tbl>
              <a:tblPr/>
              <a:tblGrid>
                <a:gridCol w="1151216">
                  <a:extLst>
                    <a:ext uri="{9D8B030D-6E8A-4147-A177-3AD203B41FA5}">
                      <a16:colId xmlns:a16="http://schemas.microsoft.com/office/drawing/2014/main" val="2881499596"/>
                    </a:ext>
                  </a:extLst>
                </a:gridCol>
                <a:gridCol w="726764">
                  <a:extLst>
                    <a:ext uri="{9D8B030D-6E8A-4147-A177-3AD203B41FA5}">
                      <a16:colId xmlns:a16="http://schemas.microsoft.com/office/drawing/2014/main" val="349868141"/>
                    </a:ext>
                  </a:extLst>
                </a:gridCol>
                <a:gridCol w="726764">
                  <a:extLst>
                    <a:ext uri="{9D8B030D-6E8A-4147-A177-3AD203B41FA5}">
                      <a16:colId xmlns:a16="http://schemas.microsoft.com/office/drawing/2014/main" val="1764420690"/>
                    </a:ext>
                  </a:extLst>
                </a:gridCol>
                <a:gridCol w="726764">
                  <a:extLst>
                    <a:ext uri="{9D8B030D-6E8A-4147-A177-3AD203B41FA5}">
                      <a16:colId xmlns:a16="http://schemas.microsoft.com/office/drawing/2014/main" val="377927215"/>
                    </a:ext>
                  </a:extLst>
                </a:gridCol>
                <a:gridCol w="726764">
                  <a:extLst>
                    <a:ext uri="{9D8B030D-6E8A-4147-A177-3AD203B41FA5}">
                      <a16:colId xmlns:a16="http://schemas.microsoft.com/office/drawing/2014/main" val="4229233960"/>
                    </a:ext>
                  </a:extLst>
                </a:gridCol>
                <a:gridCol w="726764">
                  <a:extLst>
                    <a:ext uri="{9D8B030D-6E8A-4147-A177-3AD203B41FA5}">
                      <a16:colId xmlns:a16="http://schemas.microsoft.com/office/drawing/2014/main" val="3498376660"/>
                    </a:ext>
                  </a:extLst>
                </a:gridCol>
                <a:gridCol w="857498">
                  <a:extLst>
                    <a:ext uri="{9D8B030D-6E8A-4147-A177-3AD203B41FA5}">
                      <a16:colId xmlns:a16="http://schemas.microsoft.com/office/drawing/2014/main" val="3744221170"/>
                    </a:ext>
                  </a:extLst>
                </a:gridCol>
              </a:tblGrid>
              <a:tr h="714375">
                <a:tc>
                  <a:txBody>
                    <a:bodyPr/>
                    <a:lstStyle/>
                    <a:p>
                      <a:pPr algn="l" fontAlgn="ctr"/>
                      <a:r>
                        <a:rPr lang="en-US" sz="1000" b="0" i="0" u="none" strike="noStrike" dirty="0">
                          <a:solidFill>
                            <a:srgbClr val="FFFFFF"/>
                          </a:solidFill>
                          <a:effectLst/>
                          <a:latin typeface="Franklin Gothic Medium" panose="020B0603020102020204" pitchFamily="34" charset="0"/>
                        </a:rPr>
                        <a:t>Climate Region</a:t>
                      </a:r>
                    </a:p>
                  </a:txBody>
                  <a:tcPr marL="9525" marR="9525" marT="9525" marB="0" anchor="ctr">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Sample Size</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FFFFFF"/>
                          </a:solidFill>
                          <a:effectLst/>
                          <a:latin typeface="Franklin Gothic Medium" panose="020B0603020102020204" pitchFamily="34" charset="0"/>
                        </a:rPr>
                        <a:t>Relative Precision @ 90% CI</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Panel Optimization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Panel Upgrade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Simple Connection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Weighted Average Infrastructure Cost</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2972732526"/>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Cold</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12</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18%</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16%</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67%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 $  4,285.55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16545819"/>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Hot-Dry</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64</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86%</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3,021.70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1703267134"/>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Marine</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67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9%</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5%</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21%</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75%</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4,497.46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1907436826"/>
                  </a:ext>
                </a:extLst>
              </a:tr>
            </a:tbl>
          </a:graphicData>
        </a:graphic>
      </p:graphicFrame>
      <p:graphicFrame>
        <p:nvGraphicFramePr>
          <p:cNvPr id="8" name="Chart 7">
            <a:extLst>
              <a:ext uri="{FF2B5EF4-FFF2-40B4-BE49-F238E27FC236}">
                <a16:creationId xmlns:a16="http://schemas.microsoft.com/office/drawing/2014/main" id="{0776A894-50C5-4DDC-A8DD-3B5F15D71080}"/>
              </a:ext>
            </a:extLst>
          </p:cNvPr>
          <p:cNvGraphicFramePr>
            <a:graphicFrameLocks/>
          </p:cNvGraphicFramePr>
          <p:nvPr>
            <p:extLst>
              <p:ext uri="{D42A27DB-BD31-4B8C-83A1-F6EECF244321}">
                <p14:modId xmlns:p14="http://schemas.microsoft.com/office/powerpoint/2010/main" val="3582197832"/>
              </p:ext>
            </p:extLst>
          </p:nvPr>
        </p:nvGraphicFramePr>
        <p:xfrm>
          <a:off x="5800165" y="3083585"/>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9553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27</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Nonresidential Water Heating Scenario Results</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p:txBody>
          <a:bodyPr>
            <a:normAutofit/>
          </a:bodyPr>
          <a:lstStyle/>
          <a:p>
            <a:pPr marL="457200" indent="-457200">
              <a:buFont typeface="Wingdings" panose="05000000000000000000" pitchFamily="2" charset="2"/>
              <a:buChar char="§"/>
            </a:pPr>
            <a:r>
              <a:rPr lang="en-US" sz="2200" dirty="0"/>
              <a:t>Infrastructure needs are substantially higher in the ‘Marine’ and ‘Cold’ climate regions than in the ‘Hot-Dry’ in the water heating scenario</a:t>
            </a:r>
          </a:p>
          <a:p>
            <a:pPr marL="457200" indent="-457200">
              <a:buFont typeface="Wingdings" panose="05000000000000000000" pitchFamily="2" charset="2"/>
              <a:buChar char="§"/>
            </a:pPr>
            <a:r>
              <a:rPr lang="en-US" sz="2200" dirty="0"/>
              <a:t>The need for panel upgrades vs. optimization services are split fairly evenly</a:t>
            </a:r>
          </a:p>
          <a:p>
            <a:pPr marL="457200" indent="-457200">
              <a:buFont typeface="Wingdings" panose="05000000000000000000" pitchFamily="2" charset="2"/>
              <a:buChar char="§"/>
            </a:pPr>
            <a:r>
              <a:rPr lang="en-US" sz="2200" dirty="0"/>
              <a:t>Statewide weighted costs</a:t>
            </a:r>
          </a:p>
          <a:p>
            <a:pPr marL="914400" lvl="1" indent="-457200">
              <a:buFont typeface="Wingdings" panose="05000000000000000000" pitchFamily="2" charset="2"/>
              <a:buChar char="§"/>
            </a:pPr>
            <a:r>
              <a:rPr lang="en-US" sz="2000" dirty="0">
                <a:solidFill>
                  <a:schemeClr val="accent1"/>
                </a:solidFill>
              </a:rPr>
              <a:t>$6,956 per unit of water heating equipment</a:t>
            </a:r>
          </a:p>
        </p:txBody>
      </p:sp>
      <p:graphicFrame>
        <p:nvGraphicFramePr>
          <p:cNvPr id="5" name="Table 4">
            <a:extLst>
              <a:ext uri="{FF2B5EF4-FFF2-40B4-BE49-F238E27FC236}">
                <a16:creationId xmlns:a16="http://schemas.microsoft.com/office/drawing/2014/main" id="{95281C25-E591-BB25-B149-5C4859235AD8}"/>
              </a:ext>
            </a:extLst>
          </p:cNvPr>
          <p:cNvGraphicFramePr>
            <a:graphicFrameLocks noGrp="1"/>
          </p:cNvGraphicFramePr>
          <p:nvPr>
            <p:extLst>
              <p:ext uri="{D42A27DB-BD31-4B8C-83A1-F6EECF244321}">
                <p14:modId xmlns:p14="http://schemas.microsoft.com/office/powerpoint/2010/main" val="2411676034"/>
              </p:ext>
            </p:extLst>
          </p:nvPr>
        </p:nvGraphicFramePr>
        <p:xfrm>
          <a:off x="5351932" y="1567498"/>
          <a:ext cx="5764303" cy="1264920"/>
        </p:xfrm>
        <a:graphic>
          <a:graphicData uri="http://schemas.openxmlformats.org/drawingml/2006/table">
            <a:tbl>
              <a:tblPr/>
              <a:tblGrid>
                <a:gridCol w="1210233">
                  <a:extLst>
                    <a:ext uri="{9D8B030D-6E8A-4147-A177-3AD203B41FA5}">
                      <a16:colId xmlns:a16="http://schemas.microsoft.com/office/drawing/2014/main" val="2315514739"/>
                    </a:ext>
                  </a:extLst>
                </a:gridCol>
                <a:gridCol w="747059">
                  <a:extLst>
                    <a:ext uri="{9D8B030D-6E8A-4147-A177-3AD203B41FA5}">
                      <a16:colId xmlns:a16="http://schemas.microsoft.com/office/drawing/2014/main" val="1883286149"/>
                    </a:ext>
                  </a:extLst>
                </a:gridCol>
                <a:gridCol w="747059">
                  <a:extLst>
                    <a:ext uri="{9D8B030D-6E8A-4147-A177-3AD203B41FA5}">
                      <a16:colId xmlns:a16="http://schemas.microsoft.com/office/drawing/2014/main" val="1466638072"/>
                    </a:ext>
                  </a:extLst>
                </a:gridCol>
                <a:gridCol w="747059">
                  <a:extLst>
                    <a:ext uri="{9D8B030D-6E8A-4147-A177-3AD203B41FA5}">
                      <a16:colId xmlns:a16="http://schemas.microsoft.com/office/drawing/2014/main" val="2392759527"/>
                    </a:ext>
                  </a:extLst>
                </a:gridCol>
                <a:gridCol w="747059">
                  <a:extLst>
                    <a:ext uri="{9D8B030D-6E8A-4147-A177-3AD203B41FA5}">
                      <a16:colId xmlns:a16="http://schemas.microsoft.com/office/drawing/2014/main" val="3790179339"/>
                    </a:ext>
                  </a:extLst>
                </a:gridCol>
                <a:gridCol w="747059">
                  <a:extLst>
                    <a:ext uri="{9D8B030D-6E8A-4147-A177-3AD203B41FA5}">
                      <a16:colId xmlns:a16="http://schemas.microsoft.com/office/drawing/2014/main" val="3657516265"/>
                    </a:ext>
                  </a:extLst>
                </a:gridCol>
                <a:gridCol w="818775">
                  <a:extLst>
                    <a:ext uri="{9D8B030D-6E8A-4147-A177-3AD203B41FA5}">
                      <a16:colId xmlns:a16="http://schemas.microsoft.com/office/drawing/2014/main" val="3222654110"/>
                    </a:ext>
                  </a:extLst>
                </a:gridCol>
              </a:tblGrid>
              <a:tr h="714375">
                <a:tc>
                  <a:txBody>
                    <a:bodyPr/>
                    <a:lstStyle/>
                    <a:p>
                      <a:pPr algn="l" fontAlgn="ctr"/>
                      <a:r>
                        <a:rPr lang="en-US" sz="1000" b="0" i="0" u="none" strike="noStrike" dirty="0">
                          <a:solidFill>
                            <a:srgbClr val="FFFFFF"/>
                          </a:solidFill>
                          <a:effectLst/>
                          <a:latin typeface="Franklin Gothic Medium" panose="020B0603020102020204" pitchFamily="34" charset="0"/>
                        </a:rPr>
                        <a:t>Climate Region</a:t>
                      </a:r>
                    </a:p>
                  </a:txBody>
                  <a:tcPr marL="9525" marR="9525" marT="9525" marB="0" anchor="ctr">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Sample Size</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FFFFFF"/>
                          </a:solidFill>
                          <a:effectLst/>
                          <a:latin typeface="Franklin Gothic Medium" panose="020B0603020102020204" pitchFamily="34" charset="0"/>
                        </a:rPr>
                        <a:t>Relative Precision @ 90% CI</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Panel Optimization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Panel Upgrade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Simple Connection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Weighted Average Infrastructure Cost</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1927565146"/>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Cold</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11</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34%</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30%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36%</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7,205.35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3422893918"/>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Hot-Dry</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67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15%</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19%</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66%</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5,691.28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716195630"/>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Marine</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71</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25%</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22%</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54%</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6,187.38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343744799"/>
                  </a:ext>
                </a:extLst>
              </a:tr>
            </a:tbl>
          </a:graphicData>
        </a:graphic>
      </p:graphicFrame>
      <p:graphicFrame>
        <p:nvGraphicFramePr>
          <p:cNvPr id="6" name="Chart 5">
            <a:extLst>
              <a:ext uri="{FF2B5EF4-FFF2-40B4-BE49-F238E27FC236}">
                <a16:creationId xmlns:a16="http://schemas.microsoft.com/office/drawing/2014/main" id="{40AC3ADC-554A-4BF9-B8CD-27B5D3F18996}"/>
              </a:ext>
            </a:extLst>
          </p:cNvPr>
          <p:cNvGraphicFramePr>
            <a:graphicFrameLocks/>
          </p:cNvGraphicFramePr>
          <p:nvPr>
            <p:extLst>
              <p:ext uri="{D42A27DB-BD31-4B8C-83A1-F6EECF244321}">
                <p14:modId xmlns:p14="http://schemas.microsoft.com/office/powerpoint/2010/main" val="404173429"/>
              </p:ext>
            </p:extLst>
          </p:nvPr>
        </p:nvGraphicFramePr>
        <p:xfrm>
          <a:off x="5948083" y="3316942"/>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142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28</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Nonresidential Cooking Scenario Results</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p:txBody>
          <a:bodyPr>
            <a:normAutofit/>
          </a:bodyPr>
          <a:lstStyle/>
          <a:p>
            <a:pPr marL="457200" indent="-457200">
              <a:buFont typeface="Wingdings" panose="05000000000000000000" pitchFamily="2" charset="2"/>
              <a:buChar char="§"/>
            </a:pPr>
            <a:r>
              <a:rPr lang="en-US" sz="2200" dirty="0"/>
              <a:t>Infrastructure needs substantial in the cooking scenario with more than half of ‘Hot-Dry’ and ‘Marine’ climate region projects needing a panel upgrade or optimization services</a:t>
            </a:r>
          </a:p>
          <a:p>
            <a:pPr marL="457200" indent="-457200">
              <a:buFont typeface="Wingdings" panose="05000000000000000000" pitchFamily="2" charset="2"/>
              <a:buChar char="§"/>
            </a:pPr>
            <a:r>
              <a:rPr lang="en-US" sz="2200" dirty="0"/>
              <a:t>Upgrade needs outweigh optimization needs in this scenario</a:t>
            </a:r>
          </a:p>
          <a:p>
            <a:pPr marL="457200" indent="-457200">
              <a:buFont typeface="Wingdings" panose="05000000000000000000" pitchFamily="2" charset="2"/>
              <a:buChar char="§"/>
            </a:pPr>
            <a:r>
              <a:rPr lang="en-US" sz="2200" dirty="0"/>
              <a:t>Statewide weighted costs</a:t>
            </a:r>
          </a:p>
          <a:p>
            <a:pPr marL="914400" lvl="1" indent="-457200">
              <a:buFont typeface="Wingdings" panose="05000000000000000000" pitchFamily="2" charset="2"/>
              <a:buChar char="§"/>
            </a:pPr>
            <a:r>
              <a:rPr lang="en-US" sz="2000" dirty="0">
                <a:solidFill>
                  <a:schemeClr val="accent1"/>
                </a:solidFill>
              </a:rPr>
              <a:t>$9,211 per unit of cooking equipment</a:t>
            </a:r>
          </a:p>
        </p:txBody>
      </p:sp>
      <p:graphicFrame>
        <p:nvGraphicFramePr>
          <p:cNvPr id="8" name="Table 7">
            <a:extLst>
              <a:ext uri="{FF2B5EF4-FFF2-40B4-BE49-F238E27FC236}">
                <a16:creationId xmlns:a16="http://schemas.microsoft.com/office/drawing/2014/main" id="{8E0AE174-F8F4-C861-FB49-146E1D3B7194}"/>
              </a:ext>
            </a:extLst>
          </p:cNvPr>
          <p:cNvGraphicFramePr>
            <a:graphicFrameLocks noGrp="1"/>
          </p:cNvGraphicFramePr>
          <p:nvPr>
            <p:extLst>
              <p:ext uri="{D42A27DB-BD31-4B8C-83A1-F6EECF244321}">
                <p14:modId xmlns:p14="http://schemas.microsoft.com/office/powerpoint/2010/main" val="1605615188"/>
              </p:ext>
            </p:extLst>
          </p:nvPr>
        </p:nvGraphicFramePr>
        <p:xfrm>
          <a:off x="5079595" y="1501374"/>
          <a:ext cx="5866311" cy="1264920"/>
        </p:xfrm>
        <a:graphic>
          <a:graphicData uri="http://schemas.openxmlformats.org/drawingml/2006/table">
            <a:tbl>
              <a:tblPr/>
              <a:tblGrid>
                <a:gridCol w="1141911">
                  <a:extLst>
                    <a:ext uri="{9D8B030D-6E8A-4147-A177-3AD203B41FA5}">
                      <a16:colId xmlns:a16="http://schemas.microsoft.com/office/drawing/2014/main" val="1243364602"/>
                    </a:ext>
                  </a:extLst>
                </a:gridCol>
                <a:gridCol w="763494">
                  <a:extLst>
                    <a:ext uri="{9D8B030D-6E8A-4147-A177-3AD203B41FA5}">
                      <a16:colId xmlns:a16="http://schemas.microsoft.com/office/drawing/2014/main" val="1120421129"/>
                    </a:ext>
                  </a:extLst>
                </a:gridCol>
                <a:gridCol w="763494">
                  <a:extLst>
                    <a:ext uri="{9D8B030D-6E8A-4147-A177-3AD203B41FA5}">
                      <a16:colId xmlns:a16="http://schemas.microsoft.com/office/drawing/2014/main" val="180011625"/>
                    </a:ext>
                  </a:extLst>
                </a:gridCol>
                <a:gridCol w="763494">
                  <a:extLst>
                    <a:ext uri="{9D8B030D-6E8A-4147-A177-3AD203B41FA5}">
                      <a16:colId xmlns:a16="http://schemas.microsoft.com/office/drawing/2014/main" val="737108929"/>
                    </a:ext>
                  </a:extLst>
                </a:gridCol>
                <a:gridCol w="763494">
                  <a:extLst>
                    <a:ext uri="{9D8B030D-6E8A-4147-A177-3AD203B41FA5}">
                      <a16:colId xmlns:a16="http://schemas.microsoft.com/office/drawing/2014/main" val="394387235"/>
                    </a:ext>
                  </a:extLst>
                </a:gridCol>
                <a:gridCol w="763494">
                  <a:extLst>
                    <a:ext uri="{9D8B030D-6E8A-4147-A177-3AD203B41FA5}">
                      <a16:colId xmlns:a16="http://schemas.microsoft.com/office/drawing/2014/main" val="1149105952"/>
                    </a:ext>
                  </a:extLst>
                </a:gridCol>
                <a:gridCol w="906930">
                  <a:extLst>
                    <a:ext uri="{9D8B030D-6E8A-4147-A177-3AD203B41FA5}">
                      <a16:colId xmlns:a16="http://schemas.microsoft.com/office/drawing/2014/main" val="2645245102"/>
                    </a:ext>
                  </a:extLst>
                </a:gridCol>
              </a:tblGrid>
              <a:tr h="714375">
                <a:tc>
                  <a:txBody>
                    <a:bodyPr/>
                    <a:lstStyle/>
                    <a:p>
                      <a:pPr algn="l" fontAlgn="ctr"/>
                      <a:r>
                        <a:rPr lang="en-US" sz="1000" b="0" i="0" u="none" strike="noStrike" dirty="0">
                          <a:solidFill>
                            <a:srgbClr val="FFFFFF"/>
                          </a:solidFill>
                          <a:effectLst/>
                          <a:latin typeface="Franklin Gothic Medium" panose="020B0603020102020204" pitchFamily="34" charset="0"/>
                        </a:rPr>
                        <a:t>Climate Region</a:t>
                      </a:r>
                    </a:p>
                  </a:txBody>
                  <a:tcPr marL="9525" marR="9525" marT="9525" marB="0" anchor="ctr">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Sample Size</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Relative Precision @ 90% CI</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Panel Optimization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Panel Upgrade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Simple Connection Likelihood</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tc>
                  <a:txBody>
                    <a:bodyPr/>
                    <a:lstStyle/>
                    <a:p>
                      <a:pPr algn="ctr" fontAlgn="ctr"/>
                      <a:r>
                        <a:rPr lang="en-US" sz="1000" b="0" i="0" u="none" strike="noStrike" dirty="0">
                          <a:solidFill>
                            <a:srgbClr val="FFFFFF"/>
                          </a:solidFill>
                          <a:effectLst/>
                          <a:latin typeface="Franklin Gothic Medium" panose="020B0603020102020204" pitchFamily="34" charset="0"/>
                        </a:rPr>
                        <a:t>Weighted Average Infrastructure Cost</a:t>
                      </a:r>
                    </a:p>
                  </a:txBody>
                  <a:tcPr marL="9525" marR="9525" marT="9525" marB="0" anchor="b">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656983045"/>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Cold</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100%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0%</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13,624.40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2330946235"/>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Hot-Dry</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32</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14%</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17%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37%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47%</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7,550.05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2070232295"/>
                  </a:ext>
                </a:extLst>
              </a:tr>
              <a:tr h="183515">
                <a:tc>
                  <a:txBody>
                    <a:bodyPr/>
                    <a:lstStyle/>
                    <a:p>
                      <a:pPr algn="l" fontAlgn="t"/>
                      <a:r>
                        <a:rPr lang="en-US" sz="1000" b="0" i="0" u="none" strike="noStrike">
                          <a:solidFill>
                            <a:srgbClr val="000000"/>
                          </a:solidFill>
                          <a:effectLst/>
                          <a:latin typeface="Franklin Gothic Book" panose="020B0503020102020204" pitchFamily="34" charset="0"/>
                        </a:rPr>
                        <a:t>Marine</a:t>
                      </a:r>
                    </a:p>
                  </a:txBody>
                  <a:tcPr marL="9525" marR="9525" marT="9525" marB="0">
                    <a:lnL w="6350" cap="flat" cmpd="sng" algn="ctr">
                      <a:solidFill>
                        <a:srgbClr val="54575A"/>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33</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14%</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18%</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Franklin Gothic Book" panose="020B0503020102020204" pitchFamily="34" charset="0"/>
                        </a:rPr>
                        <a:t>34%</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48%</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tc>
                  <a:txBody>
                    <a:bodyPr/>
                    <a:lstStyle/>
                    <a:p>
                      <a:pPr algn="ctr" fontAlgn="t"/>
                      <a:r>
                        <a:rPr lang="en-US" sz="1000" b="0" i="0" u="none" strike="noStrike" dirty="0">
                          <a:solidFill>
                            <a:srgbClr val="000000"/>
                          </a:solidFill>
                          <a:effectLst/>
                          <a:latin typeface="Franklin Gothic Book" panose="020B0503020102020204" pitchFamily="34" charset="0"/>
                        </a:rPr>
                        <a:t> $       7,300.44 </a:t>
                      </a:r>
                    </a:p>
                  </a:txBody>
                  <a:tcPr marL="9525" marR="9525" marT="9525" marB="0" anchor="ctr">
                    <a:lnL w="635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6350" cap="flat" cmpd="sng" algn="ctr">
                      <a:solidFill>
                        <a:srgbClr val="4A4D56"/>
                      </a:solidFill>
                      <a:prstDash val="solid"/>
                      <a:round/>
                      <a:headEnd type="none" w="med" len="med"/>
                      <a:tailEnd type="none" w="med" len="med"/>
                    </a:lnT>
                    <a:lnB w="6350" cap="flat" cmpd="sng" algn="ctr">
                      <a:solidFill>
                        <a:srgbClr val="4A4D56"/>
                      </a:solidFill>
                      <a:prstDash val="solid"/>
                      <a:round/>
                      <a:headEnd type="none" w="med" len="med"/>
                      <a:tailEnd type="none" w="med" len="med"/>
                    </a:lnB>
                    <a:noFill/>
                  </a:tcPr>
                </a:tc>
                <a:extLst>
                  <a:ext uri="{0D108BD9-81ED-4DB2-BD59-A6C34878D82A}">
                    <a16:rowId xmlns:a16="http://schemas.microsoft.com/office/drawing/2014/main" val="4229321824"/>
                  </a:ext>
                </a:extLst>
              </a:tr>
            </a:tbl>
          </a:graphicData>
        </a:graphic>
      </p:graphicFrame>
      <p:graphicFrame>
        <p:nvGraphicFramePr>
          <p:cNvPr id="9" name="Chart 8">
            <a:extLst>
              <a:ext uri="{FF2B5EF4-FFF2-40B4-BE49-F238E27FC236}">
                <a16:creationId xmlns:a16="http://schemas.microsoft.com/office/drawing/2014/main" id="{1C2D1666-B60F-4B8F-985C-639405DF33BA}"/>
              </a:ext>
            </a:extLst>
          </p:cNvPr>
          <p:cNvGraphicFramePr>
            <a:graphicFrameLocks/>
          </p:cNvGraphicFramePr>
          <p:nvPr>
            <p:extLst>
              <p:ext uri="{D42A27DB-BD31-4B8C-83A1-F6EECF244321}">
                <p14:modId xmlns:p14="http://schemas.microsoft.com/office/powerpoint/2010/main" val="1523126218"/>
              </p:ext>
            </p:extLst>
          </p:nvPr>
        </p:nvGraphicFramePr>
        <p:xfrm>
          <a:off x="5619345" y="3088067"/>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8416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29</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Nonresidential Panel Optimization Pricing</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p:txBody>
          <a:bodyPr>
            <a:normAutofit/>
          </a:bodyPr>
          <a:lstStyle/>
          <a:p>
            <a:pPr marL="457200" indent="-457200">
              <a:buFont typeface="Wingdings" panose="05000000000000000000" pitchFamily="2" charset="2"/>
              <a:buChar char="§"/>
            </a:pPr>
            <a:r>
              <a:rPr lang="en-US" sz="2200" dirty="0"/>
              <a:t>Outside of sub-panels, electricians reported never using many of the panel optimization strategies identified in the survey</a:t>
            </a:r>
            <a:br>
              <a:rPr lang="en-US" sz="2200" dirty="0"/>
            </a:br>
            <a:endParaRPr lang="en-US" sz="2200" dirty="0"/>
          </a:p>
          <a:p>
            <a:pPr marL="457200" indent="-457200">
              <a:buFont typeface="Wingdings" panose="05000000000000000000" pitchFamily="2" charset="2"/>
              <a:buChar char="§"/>
            </a:pPr>
            <a:r>
              <a:rPr lang="en-US" sz="2200" dirty="0"/>
              <a:t>As with residential, the team used the sub-panel costs as the value for all optimization pricing in the data tool given this is the strategy that is used in most circumstances</a:t>
            </a:r>
          </a:p>
        </p:txBody>
      </p:sp>
      <p:graphicFrame>
        <p:nvGraphicFramePr>
          <p:cNvPr id="7" name="Table 6">
            <a:extLst>
              <a:ext uri="{FF2B5EF4-FFF2-40B4-BE49-F238E27FC236}">
                <a16:creationId xmlns:a16="http://schemas.microsoft.com/office/drawing/2014/main" id="{01CED084-A42E-30EE-F4E0-6D3697AC5A8C}"/>
              </a:ext>
            </a:extLst>
          </p:cNvPr>
          <p:cNvGraphicFramePr>
            <a:graphicFrameLocks noGrp="1"/>
          </p:cNvGraphicFramePr>
          <p:nvPr/>
        </p:nvGraphicFramePr>
        <p:xfrm>
          <a:off x="5184305" y="3290111"/>
          <a:ext cx="6338135" cy="1704975"/>
        </p:xfrm>
        <a:graphic>
          <a:graphicData uri="http://schemas.openxmlformats.org/drawingml/2006/table">
            <a:tbl>
              <a:tblPr/>
              <a:tblGrid>
                <a:gridCol w="1474353">
                  <a:extLst>
                    <a:ext uri="{9D8B030D-6E8A-4147-A177-3AD203B41FA5}">
                      <a16:colId xmlns:a16="http://schemas.microsoft.com/office/drawing/2014/main" val="3204914166"/>
                    </a:ext>
                  </a:extLst>
                </a:gridCol>
                <a:gridCol w="789493">
                  <a:extLst>
                    <a:ext uri="{9D8B030D-6E8A-4147-A177-3AD203B41FA5}">
                      <a16:colId xmlns:a16="http://schemas.microsoft.com/office/drawing/2014/main" val="238447982"/>
                    </a:ext>
                  </a:extLst>
                </a:gridCol>
                <a:gridCol w="760957">
                  <a:extLst>
                    <a:ext uri="{9D8B030D-6E8A-4147-A177-3AD203B41FA5}">
                      <a16:colId xmlns:a16="http://schemas.microsoft.com/office/drawing/2014/main" val="1731649559"/>
                    </a:ext>
                  </a:extLst>
                </a:gridCol>
                <a:gridCol w="760957">
                  <a:extLst>
                    <a:ext uri="{9D8B030D-6E8A-4147-A177-3AD203B41FA5}">
                      <a16:colId xmlns:a16="http://schemas.microsoft.com/office/drawing/2014/main" val="2304652602"/>
                    </a:ext>
                  </a:extLst>
                </a:gridCol>
                <a:gridCol w="675349">
                  <a:extLst>
                    <a:ext uri="{9D8B030D-6E8A-4147-A177-3AD203B41FA5}">
                      <a16:colId xmlns:a16="http://schemas.microsoft.com/office/drawing/2014/main" val="2638459671"/>
                    </a:ext>
                  </a:extLst>
                </a:gridCol>
                <a:gridCol w="608765">
                  <a:extLst>
                    <a:ext uri="{9D8B030D-6E8A-4147-A177-3AD203B41FA5}">
                      <a16:colId xmlns:a16="http://schemas.microsoft.com/office/drawing/2014/main" val="3096151161"/>
                    </a:ext>
                  </a:extLst>
                </a:gridCol>
                <a:gridCol w="608765">
                  <a:extLst>
                    <a:ext uri="{9D8B030D-6E8A-4147-A177-3AD203B41FA5}">
                      <a16:colId xmlns:a16="http://schemas.microsoft.com/office/drawing/2014/main" val="1500978565"/>
                    </a:ext>
                  </a:extLst>
                </a:gridCol>
                <a:gridCol w="659496">
                  <a:extLst>
                    <a:ext uri="{9D8B030D-6E8A-4147-A177-3AD203B41FA5}">
                      <a16:colId xmlns:a16="http://schemas.microsoft.com/office/drawing/2014/main" val="3023162259"/>
                    </a:ext>
                  </a:extLst>
                </a:gridCol>
              </a:tblGrid>
              <a:tr h="0">
                <a:tc>
                  <a:txBody>
                    <a:bodyPr/>
                    <a:lstStyle/>
                    <a:p>
                      <a:pPr algn="l" fontAlgn="ctr"/>
                      <a:r>
                        <a:rPr lang="en-US" sz="1000" b="0" i="0" u="none" strike="noStrike">
                          <a:solidFill>
                            <a:srgbClr val="FFFFFF"/>
                          </a:solidFill>
                          <a:effectLst/>
                          <a:latin typeface="Franklin Gothic Medium" panose="020B0603020102020204" pitchFamily="34" charset="0"/>
                        </a:rPr>
                        <a:t>Optimization Approach</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dirty="0">
                          <a:solidFill>
                            <a:srgbClr val="FFFFFF"/>
                          </a:solidFill>
                          <a:effectLst/>
                          <a:latin typeface="Franklin Gothic Medium" panose="020B0603020102020204" pitchFamily="34" charset="0"/>
                        </a:rPr>
                        <a:t>Most often</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dirty="0">
                          <a:solidFill>
                            <a:srgbClr val="FFFFFF"/>
                          </a:solidFill>
                          <a:effectLst/>
                          <a:latin typeface="Franklin Gothic Medium" panose="020B0603020102020204" pitchFamily="34" charset="0"/>
                        </a:rPr>
                        <a:t>Often</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Sometimes</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Rarely</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Never</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Don’t know</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Pricing</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2447084629"/>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Smart circuit breakers</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3%</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27%</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48%</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$971</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2714857221"/>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Smart panel</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3%</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6%</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67%</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$3,720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578701491"/>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Circuit pausers</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21%</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67%</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$1,300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3701202765"/>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Load-sharing</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27%</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18%</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$3,688</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4090034110"/>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Sub-panel</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21%</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45%</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33%</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$2,594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3985576200"/>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Meter collars</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3%</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3%</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73%</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$1,792</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2808335238"/>
                  </a:ext>
                </a:extLst>
              </a:tr>
              <a:tr h="200025">
                <a:tc>
                  <a:txBody>
                    <a:bodyPr/>
                    <a:lstStyle/>
                    <a:p>
                      <a:pPr algn="l" fontAlgn="ctr"/>
                      <a:r>
                        <a:rPr lang="en-US" sz="1000" b="0" i="0" u="none" strike="noStrike">
                          <a:solidFill>
                            <a:srgbClr val="4A4D56"/>
                          </a:solidFill>
                          <a:effectLst/>
                          <a:latin typeface="Franklin Gothic Book" panose="020B0503020102020204" pitchFamily="34" charset="0"/>
                        </a:rPr>
                        <a:t>Other</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dirty="0">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0%</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24%</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3%</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33%</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a:solidFill>
                            <a:srgbClr val="4A4D56"/>
                          </a:solidFill>
                          <a:effectLst/>
                          <a:latin typeface="Franklin Gothic Book" panose="020B0503020102020204" pitchFamily="34" charset="0"/>
                        </a:rPr>
                        <a:t>39%</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tc>
                  <a:txBody>
                    <a:bodyPr/>
                    <a:lstStyle/>
                    <a:p>
                      <a:pPr algn="ctr" fontAlgn="ctr"/>
                      <a:r>
                        <a:rPr lang="en-US" sz="1000" b="0" i="0" u="none" strike="noStrike" dirty="0">
                          <a:solidFill>
                            <a:srgbClr val="4A4D56"/>
                          </a:solidFill>
                          <a:effectLst/>
                          <a:latin typeface="Franklin Gothic Book" panose="020B0503020102020204" pitchFamily="34" charset="0"/>
                        </a:rPr>
                        <a:t>$1,647</a:t>
                      </a:r>
                    </a:p>
                  </a:txBody>
                  <a:tcPr marL="0" marR="0" marT="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tcPr>
                </a:tc>
                <a:extLst>
                  <a:ext uri="{0D108BD9-81ED-4DB2-BD59-A6C34878D82A}">
                    <a16:rowId xmlns:a16="http://schemas.microsoft.com/office/drawing/2014/main" val="1187310394"/>
                  </a:ext>
                </a:extLst>
              </a:tr>
            </a:tbl>
          </a:graphicData>
        </a:graphic>
      </p:graphicFrame>
      <p:sp>
        <p:nvSpPr>
          <p:cNvPr id="6" name="TextBox 5">
            <a:extLst>
              <a:ext uri="{FF2B5EF4-FFF2-40B4-BE49-F238E27FC236}">
                <a16:creationId xmlns:a16="http://schemas.microsoft.com/office/drawing/2014/main" id="{17DF8828-A566-423B-9D9C-7F18B0C161F2}"/>
              </a:ext>
            </a:extLst>
          </p:cNvPr>
          <p:cNvSpPr txBox="1"/>
          <p:nvPr/>
        </p:nvSpPr>
        <p:spPr>
          <a:xfrm>
            <a:off x="5306183" y="1402612"/>
            <a:ext cx="6094378" cy="1754326"/>
          </a:xfrm>
          <a:prstGeom prst="rect">
            <a:avLst/>
          </a:prstGeom>
          <a:noFill/>
        </p:spPr>
        <p:txBody>
          <a:bodyPr wrap="square">
            <a:spAutoFit/>
          </a:bodyPr>
          <a:lstStyle/>
          <a:p>
            <a:pPr algn="ctr"/>
            <a:r>
              <a:rPr lang="en-US" dirty="0">
                <a:solidFill>
                  <a:schemeClr val="accent1"/>
                </a:solidFill>
                <a:latin typeface="+mn-lt"/>
              </a:rPr>
              <a:t>How often do you use each of the following panel optimization options when you have constrained space in a panel?</a:t>
            </a:r>
            <a:br>
              <a:rPr lang="en-US" dirty="0">
                <a:solidFill>
                  <a:schemeClr val="accent1"/>
                </a:solidFill>
                <a:latin typeface="+mn-lt"/>
              </a:rPr>
            </a:br>
            <a:br>
              <a:rPr lang="en-US" dirty="0">
                <a:solidFill>
                  <a:schemeClr val="accent1"/>
                </a:solidFill>
                <a:latin typeface="+mn-lt"/>
              </a:rPr>
            </a:br>
            <a:r>
              <a:rPr lang="en-US" dirty="0">
                <a:solidFill>
                  <a:schemeClr val="accent1"/>
                </a:solidFill>
                <a:latin typeface="+mn-lt"/>
              </a:rPr>
              <a:t>What is the typical cost (labor and materials) associated with the panel optimization options you have experience with?</a:t>
            </a:r>
          </a:p>
        </p:txBody>
      </p:sp>
    </p:spTree>
    <p:extLst>
      <p:ext uri="{BB962C8B-B14F-4D97-AF65-F5344CB8AC3E}">
        <p14:creationId xmlns:p14="http://schemas.microsoft.com/office/powerpoint/2010/main" val="1452138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3F00-5F3D-3ADB-B4D4-F1F08FCD6D71}"/>
              </a:ext>
            </a:extLst>
          </p:cNvPr>
          <p:cNvSpPr>
            <a:spLocks noGrp="1"/>
          </p:cNvSpPr>
          <p:nvPr>
            <p:ph type="ctrTitle"/>
          </p:nvPr>
        </p:nvSpPr>
        <p:spPr/>
        <p:txBody>
          <a:bodyPr/>
          <a:lstStyle/>
          <a:p>
            <a:r>
              <a:rPr lang="en-ZA" dirty="0" err="1"/>
              <a:t>STudy</a:t>
            </a:r>
            <a:r>
              <a:rPr lang="en-ZA" dirty="0"/>
              <a:t> Overview</a:t>
            </a:r>
          </a:p>
        </p:txBody>
      </p:sp>
      <p:sp>
        <p:nvSpPr>
          <p:cNvPr id="3" name="Subtitle 2">
            <a:extLst>
              <a:ext uri="{FF2B5EF4-FFF2-40B4-BE49-F238E27FC236}">
                <a16:creationId xmlns:a16="http://schemas.microsoft.com/office/drawing/2014/main" id="{46F9967C-6CBA-C309-61F9-2C1A32647F0F}"/>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2063661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30</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Nonresidential Electrician Pricing Variance</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a:xfrm>
            <a:off x="349045" y="1399211"/>
            <a:ext cx="4021394" cy="4424173"/>
          </a:xfrm>
        </p:spPr>
        <p:txBody>
          <a:bodyPr>
            <a:normAutofit lnSpcReduction="10000"/>
          </a:bodyPr>
          <a:lstStyle/>
          <a:p>
            <a:pPr marL="457200" indent="-457200">
              <a:buFont typeface="Wingdings" panose="05000000000000000000" pitchFamily="2" charset="2"/>
              <a:buChar char="§"/>
            </a:pPr>
            <a:r>
              <a:rPr lang="en-US" sz="2200" dirty="0"/>
              <a:t>Coefficient of Variation (CV) tells us the relative size of the standard deviation compared to the mean</a:t>
            </a:r>
          </a:p>
          <a:p>
            <a:pPr marL="457200" indent="-457200">
              <a:buFont typeface="Wingdings" panose="05000000000000000000" pitchFamily="2" charset="2"/>
              <a:buChar char="§"/>
            </a:pPr>
            <a:r>
              <a:rPr lang="en-US" sz="2200" dirty="0"/>
              <a:t>CV ranges from 0.32 to 0.84 across all nonresidential pricing scenarios</a:t>
            </a:r>
          </a:p>
          <a:p>
            <a:pPr marL="457200" indent="-457200">
              <a:buFont typeface="Wingdings" panose="05000000000000000000" pitchFamily="2" charset="2"/>
              <a:buChar char="§"/>
            </a:pPr>
            <a:r>
              <a:rPr lang="en-US" sz="2200" dirty="0"/>
              <a:t>Individual price responses differ from the mean by 32% to 84%, on average, depending on the scenario</a:t>
            </a:r>
          </a:p>
          <a:p>
            <a:pPr marL="457200" indent="-457200">
              <a:buFont typeface="Wingdings" panose="05000000000000000000" pitchFamily="2" charset="2"/>
              <a:buChar char="§"/>
            </a:pPr>
            <a:r>
              <a:rPr lang="en-US" sz="2200" dirty="0"/>
              <a:t>CV &lt; 1.0 is indicative of relatively low variability within the responses</a:t>
            </a:r>
          </a:p>
        </p:txBody>
      </p:sp>
      <p:graphicFrame>
        <p:nvGraphicFramePr>
          <p:cNvPr id="6" name="Table 5">
            <a:extLst>
              <a:ext uri="{FF2B5EF4-FFF2-40B4-BE49-F238E27FC236}">
                <a16:creationId xmlns:a16="http://schemas.microsoft.com/office/drawing/2014/main" id="{B0605D12-4A77-3F72-2114-EBF72463FB6E}"/>
              </a:ext>
            </a:extLst>
          </p:cNvPr>
          <p:cNvGraphicFramePr>
            <a:graphicFrameLocks noGrp="1"/>
          </p:cNvGraphicFramePr>
          <p:nvPr>
            <p:extLst>
              <p:ext uri="{D42A27DB-BD31-4B8C-83A1-F6EECF244321}">
                <p14:modId xmlns:p14="http://schemas.microsoft.com/office/powerpoint/2010/main" val="976414132"/>
              </p:ext>
            </p:extLst>
          </p:nvPr>
        </p:nvGraphicFramePr>
        <p:xfrm>
          <a:off x="4532670" y="1029251"/>
          <a:ext cx="7344697" cy="5676952"/>
        </p:xfrm>
        <a:graphic>
          <a:graphicData uri="http://schemas.openxmlformats.org/drawingml/2006/table">
            <a:tbl>
              <a:tblPr/>
              <a:tblGrid>
                <a:gridCol w="5076877">
                  <a:extLst>
                    <a:ext uri="{9D8B030D-6E8A-4147-A177-3AD203B41FA5}">
                      <a16:colId xmlns:a16="http://schemas.microsoft.com/office/drawing/2014/main" val="4218818704"/>
                    </a:ext>
                  </a:extLst>
                </a:gridCol>
                <a:gridCol w="755940">
                  <a:extLst>
                    <a:ext uri="{9D8B030D-6E8A-4147-A177-3AD203B41FA5}">
                      <a16:colId xmlns:a16="http://schemas.microsoft.com/office/drawing/2014/main" val="1906638546"/>
                    </a:ext>
                  </a:extLst>
                </a:gridCol>
                <a:gridCol w="755940">
                  <a:extLst>
                    <a:ext uri="{9D8B030D-6E8A-4147-A177-3AD203B41FA5}">
                      <a16:colId xmlns:a16="http://schemas.microsoft.com/office/drawing/2014/main" val="2999861287"/>
                    </a:ext>
                  </a:extLst>
                </a:gridCol>
                <a:gridCol w="755940">
                  <a:extLst>
                    <a:ext uri="{9D8B030D-6E8A-4147-A177-3AD203B41FA5}">
                      <a16:colId xmlns:a16="http://schemas.microsoft.com/office/drawing/2014/main" val="277551848"/>
                    </a:ext>
                  </a:extLst>
                </a:gridCol>
              </a:tblGrid>
              <a:tr h="156227">
                <a:tc>
                  <a:txBody>
                    <a:bodyPr/>
                    <a:lstStyle/>
                    <a:p>
                      <a:pPr algn="l" fontAlgn="ctr"/>
                      <a:r>
                        <a:rPr lang="en-US" sz="1000" b="0" i="0" u="none" strike="noStrike">
                          <a:solidFill>
                            <a:srgbClr val="FFFFFF"/>
                          </a:solidFill>
                          <a:effectLst/>
                          <a:latin typeface="Franklin Gothic Medium" panose="020B0603020102020204" pitchFamily="34" charset="0"/>
                        </a:rPr>
                        <a:t>Scenario</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n</a:t>
                      </a:r>
                    </a:p>
                  </a:txBody>
                  <a:tcPr marL="6610" marR="6610" marT="6610" marB="0" anchor="ctr">
                    <a:lnL w="12700" cap="flat" cmpd="sng" algn="ctr">
                      <a:solidFill>
                        <a:srgbClr val="4A4D56"/>
                      </a:solidFill>
                      <a:prstDash val="solid"/>
                      <a:round/>
                      <a:headEnd type="none" w="med" len="med"/>
                      <a:tailEnd type="none" w="med" len="med"/>
                    </a:lnL>
                    <a:lnR w="1270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Total Mean</a:t>
                      </a:r>
                    </a:p>
                  </a:txBody>
                  <a:tcPr marL="6610" marR="6610" marT="6610" marB="0" anchor="ctr">
                    <a:lnL w="12700" cap="flat" cmpd="sng" algn="ctr">
                      <a:solidFill>
                        <a:srgbClr val="4A4D56"/>
                      </a:solidFill>
                      <a:prstDash val="solid"/>
                      <a:round/>
                      <a:headEnd type="none" w="med" len="med"/>
                      <a:tailEnd type="none" w="med" len="med"/>
                    </a:lnL>
                    <a:lnR w="1270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CV</a:t>
                      </a:r>
                    </a:p>
                  </a:txBody>
                  <a:tcPr marL="6610" marR="6610" marT="6610" marB="0" anchor="ctr">
                    <a:lnL w="12700" cap="flat" cmpd="sng" algn="ctr">
                      <a:solidFill>
                        <a:srgbClr val="4A4D56"/>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solidFill>
                      <a:srgbClr val="053572"/>
                    </a:solidFill>
                  </a:tcPr>
                </a:tc>
                <a:extLst>
                  <a:ext uri="{0D108BD9-81ED-4DB2-BD59-A6C34878D82A}">
                    <a16:rowId xmlns:a16="http://schemas.microsoft.com/office/drawing/2014/main" val="1195279212"/>
                  </a:ext>
                </a:extLst>
              </a:tr>
              <a:tr h="156227">
                <a:tc>
                  <a:txBody>
                    <a:bodyPr/>
                    <a:lstStyle/>
                    <a:p>
                      <a:pPr algn="l" fontAlgn="ctr"/>
                      <a:r>
                        <a:rPr lang="en-US" sz="1000" b="0" i="0" u="none" strike="noStrike">
                          <a:solidFill>
                            <a:srgbClr val="FFFFFF"/>
                          </a:solidFill>
                          <a:effectLst/>
                          <a:latin typeface="Franklin Gothic Medium" panose="020B0603020102020204" pitchFamily="34" charset="0"/>
                        </a:rPr>
                        <a:t> Packaged AC/Gas Furnace to Packaged HP with Electric Resistance Back-up</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610750067"/>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Connect packaged HP to panel (A)</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29</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$2,099</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0.84</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3034451357"/>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Install 600A panel and connect packaged HP to panel (B)</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31</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$16,799</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0.63</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3411296564"/>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Add 200A panel and connect packaged HP to panel (C)</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25</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$5,616</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0.70</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907577056"/>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Install 600A panel, upgrade wiring, connect packaged HP to panel (D)</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30</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$16,367</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0.56</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2995342008"/>
                  </a:ext>
                </a:extLst>
              </a:tr>
              <a:tr h="156227">
                <a:tc>
                  <a:txBody>
                    <a:bodyPr/>
                    <a:lstStyle/>
                    <a:p>
                      <a:pPr algn="l" fontAlgn="ctr"/>
                      <a:r>
                        <a:rPr lang="en-US" sz="1000" b="0" i="0" u="none" strike="noStrike">
                          <a:solidFill>
                            <a:srgbClr val="FFFFFF"/>
                          </a:solidFill>
                          <a:effectLst/>
                          <a:latin typeface="Franklin Gothic Medium" panose="020B0603020102020204" pitchFamily="34" charset="0"/>
                        </a:rPr>
                        <a:t>60-gallon gas DHW to 80-gallon HPWH</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1415429783"/>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Install 240V circuit and disconnect, connect HPWH to panel (A)</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33</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$3,430</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0.54</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3455935717"/>
                  </a:ext>
                </a:extLst>
              </a:tr>
              <a:tr h="156227">
                <a:tc>
                  <a:txBody>
                    <a:bodyPr/>
                    <a:lstStyle/>
                    <a:p>
                      <a:pPr algn="l" fontAlgn="ctr"/>
                      <a:r>
                        <a:rPr lang="en-US" sz="1000" b="0" i="0" u="none" strike="noStrike" dirty="0">
                          <a:solidFill>
                            <a:srgbClr val="4A4D56"/>
                          </a:solidFill>
                          <a:effectLst/>
                          <a:latin typeface="Franklin Gothic Book" panose="020B0503020102020204" pitchFamily="34" charset="0"/>
                        </a:rPr>
                        <a:t>Install 400A panel, install 240V circuit and disconnect, connect HPWH to panel (B)</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28</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$9,458</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0.32</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3059212103"/>
                  </a:ext>
                </a:extLst>
              </a:tr>
              <a:tr h="156227">
                <a:tc>
                  <a:txBody>
                    <a:bodyPr/>
                    <a:lstStyle/>
                    <a:p>
                      <a:pPr algn="l" fontAlgn="ctr"/>
                      <a:r>
                        <a:rPr lang="en-US" sz="1000" b="0" i="0" u="none" strike="noStrike" dirty="0">
                          <a:solidFill>
                            <a:srgbClr val="4A4D56"/>
                          </a:solidFill>
                          <a:effectLst/>
                          <a:latin typeface="Franklin Gothic Book" panose="020B0503020102020204" pitchFamily="34" charset="0"/>
                        </a:rPr>
                        <a:t>Add 200A panel and connect packaged HP to panel (C)</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17</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$4,946</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0.45</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2358114986"/>
                  </a:ext>
                </a:extLst>
              </a:tr>
              <a:tr h="304231">
                <a:tc>
                  <a:txBody>
                    <a:bodyPr/>
                    <a:lstStyle/>
                    <a:p>
                      <a:pPr algn="l" fontAlgn="ctr"/>
                      <a:r>
                        <a:rPr lang="en-US" sz="1000" b="0" i="0" u="none" strike="noStrike" dirty="0">
                          <a:solidFill>
                            <a:srgbClr val="4A4D56"/>
                          </a:solidFill>
                          <a:effectLst/>
                          <a:latin typeface="Franklin Gothic Book" panose="020B0503020102020204" pitchFamily="34" charset="0"/>
                        </a:rPr>
                        <a:t>Install 400A panel, install 240V circuit and disconnect, upgrade wiring, connect HPWH to panel (D)</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32</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$15,100</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0.57</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610061019"/>
                  </a:ext>
                </a:extLst>
              </a:tr>
              <a:tr h="156227">
                <a:tc>
                  <a:txBody>
                    <a:bodyPr/>
                    <a:lstStyle/>
                    <a:p>
                      <a:pPr algn="l" fontAlgn="ctr"/>
                      <a:r>
                        <a:rPr lang="en-US" sz="1000" b="0" i="0" u="none" strike="noStrike" dirty="0">
                          <a:solidFill>
                            <a:srgbClr val="FFFFFF"/>
                          </a:solidFill>
                          <a:effectLst/>
                          <a:latin typeface="Franklin Gothic Medium" panose="020B0603020102020204" pitchFamily="34" charset="0"/>
                        </a:rPr>
                        <a:t>Gas Fryer to Electric Fryer</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3850267590"/>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Add circuit and disconnect, connect fryer to panel (A)</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32</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$2,904</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0.63</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655561123"/>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Install 400A panel, add circuit and disconnect, connect fryer to panel (B)</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27</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$10,108</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0.41</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05957039"/>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Add 200A panel, add circuit and disconnect, connect fryer to panel (C)</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24</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$7,407</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0.62</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395146909"/>
                  </a:ext>
                </a:extLst>
              </a:tr>
              <a:tr h="304231">
                <a:tc>
                  <a:txBody>
                    <a:bodyPr/>
                    <a:lstStyle/>
                    <a:p>
                      <a:pPr algn="l" fontAlgn="ctr"/>
                      <a:r>
                        <a:rPr lang="en-US" sz="1000" b="0" i="0" u="none" strike="noStrike">
                          <a:solidFill>
                            <a:srgbClr val="4A4D56"/>
                          </a:solidFill>
                          <a:effectLst/>
                          <a:latin typeface="Franklin Gothic Book" panose="020B0503020102020204" pitchFamily="34" charset="0"/>
                        </a:rPr>
                        <a:t>Install 400A panel, upgrade wiring, add circuit and disconnect, connect fryer to panel (D)</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32</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$15,610</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0.59</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353365222"/>
                  </a:ext>
                </a:extLst>
              </a:tr>
              <a:tr h="156227">
                <a:tc>
                  <a:txBody>
                    <a:bodyPr/>
                    <a:lstStyle/>
                    <a:p>
                      <a:pPr algn="l" fontAlgn="ctr"/>
                      <a:r>
                        <a:rPr lang="en-US" sz="1000" b="0" i="0" u="none" strike="noStrike">
                          <a:solidFill>
                            <a:srgbClr val="FFFFFF"/>
                          </a:solidFill>
                          <a:effectLst/>
                          <a:latin typeface="Franklin Gothic Medium" panose="020B0603020102020204" pitchFamily="34" charset="0"/>
                        </a:rPr>
                        <a:t>Gas Oven to Electric Convection Oven</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2213493072"/>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Add circuit and disconnect, connect oven to panel (A)</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32</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$3,840</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0.59</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3769071444"/>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Install 600A panel, add circuit and disconnect, connect oven to panel (B)</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32</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$17,141</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0.60</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2674116008"/>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Add 200A panel, add circuit and disconnect, connect oven to panel (C)</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25</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$7,385</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0.62</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3269875831"/>
                  </a:ext>
                </a:extLst>
              </a:tr>
              <a:tr h="304231">
                <a:tc>
                  <a:txBody>
                    <a:bodyPr/>
                    <a:lstStyle/>
                    <a:p>
                      <a:pPr algn="l" fontAlgn="ctr"/>
                      <a:r>
                        <a:rPr lang="en-US" sz="1000" b="0" i="0" u="none" strike="noStrike" dirty="0">
                          <a:solidFill>
                            <a:srgbClr val="4A4D56"/>
                          </a:solidFill>
                          <a:effectLst/>
                          <a:latin typeface="Franklin Gothic Book" panose="020B0503020102020204" pitchFamily="34" charset="0"/>
                        </a:rPr>
                        <a:t>Install 600A panel, upgrade wiring, add circuit and disconnect, connect oven to panel (D)</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32</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$18,262</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0.59</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3808907908"/>
                  </a:ext>
                </a:extLst>
              </a:tr>
              <a:tr h="156227">
                <a:tc>
                  <a:txBody>
                    <a:bodyPr/>
                    <a:lstStyle/>
                    <a:p>
                      <a:pPr algn="l" fontAlgn="ctr"/>
                      <a:r>
                        <a:rPr lang="en-US" sz="1000" b="0" i="0" u="none" strike="noStrike">
                          <a:solidFill>
                            <a:srgbClr val="FFFFFF"/>
                          </a:solidFill>
                          <a:effectLst/>
                          <a:latin typeface="Franklin Gothic Medium" panose="020B0603020102020204" pitchFamily="34" charset="0"/>
                        </a:rPr>
                        <a:t>Gas Oven AND Gas Fryer to Electric Convection Oven and Electric Fryer</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3424359973"/>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Add circuit and disconnect, connect oven and fryer to panel (A)</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31</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$5,405</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0.60</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28514608"/>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Install 600A panel, add circuit and disconnect, connect oven and fryer to panel (B)</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31</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$18,160</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0.61</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3331054426"/>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Add 200A panel, add circuit and disconnect, connect oven and fryer to panel (C)</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24</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$7,156</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0.54</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574869195"/>
                  </a:ext>
                </a:extLst>
              </a:tr>
              <a:tr h="304231">
                <a:tc>
                  <a:txBody>
                    <a:bodyPr/>
                    <a:lstStyle/>
                    <a:p>
                      <a:pPr algn="l" fontAlgn="ctr"/>
                      <a:r>
                        <a:rPr lang="en-US" sz="1000" b="0" i="0" u="none" strike="noStrike">
                          <a:solidFill>
                            <a:srgbClr val="4A4D56"/>
                          </a:solidFill>
                          <a:effectLst/>
                          <a:latin typeface="Franklin Gothic Book" panose="020B0503020102020204" pitchFamily="34" charset="0"/>
                        </a:rPr>
                        <a:t>Install 600A panel, upgrade wiring, add circuit and disconnect, connect oven and fryer to panel (D)</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33</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$20,092</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0.63</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2131041105"/>
                  </a:ext>
                </a:extLst>
              </a:tr>
              <a:tr h="156227">
                <a:tc>
                  <a:txBody>
                    <a:bodyPr/>
                    <a:lstStyle/>
                    <a:p>
                      <a:pPr algn="l" fontAlgn="ctr"/>
                      <a:r>
                        <a:rPr lang="en-US" sz="1000" b="0" i="0" u="none" strike="noStrike">
                          <a:solidFill>
                            <a:srgbClr val="FFFFFF"/>
                          </a:solidFill>
                          <a:effectLst/>
                          <a:latin typeface="Franklin Gothic Medium" panose="020B0603020102020204" pitchFamily="34" charset="0"/>
                        </a:rPr>
                        <a:t>Forced Air Gas Fired Furnace AND 60-gallon DHW to ASHP and 80-gallon HPWH</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tc>
                  <a:txBody>
                    <a:bodyPr/>
                    <a:lstStyle/>
                    <a:p>
                      <a:pPr algn="l" fontAlgn="ctr"/>
                      <a:r>
                        <a:rPr lang="en-US" sz="1000" b="0" i="0" u="none" strike="noStrike">
                          <a:solidFill>
                            <a:srgbClr val="FFFFFF"/>
                          </a:solidFill>
                          <a:effectLst/>
                          <a:latin typeface="Franklin Gothic Medium" panose="020B0603020102020204" pitchFamily="34" charset="0"/>
                        </a:rPr>
                        <a:t> </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A4D56"/>
                      </a:solidFill>
                      <a:prstDash val="solid"/>
                      <a:round/>
                      <a:headEnd type="none" w="med" len="med"/>
                      <a:tailEnd type="none" w="med" len="med"/>
                    </a:lnB>
                    <a:solidFill>
                      <a:srgbClr val="053572"/>
                    </a:solidFill>
                  </a:tcPr>
                </a:tc>
                <a:extLst>
                  <a:ext uri="{0D108BD9-81ED-4DB2-BD59-A6C34878D82A}">
                    <a16:rowId xmlns:a16="http://schemas.microsoft.com/office/drawing/2014/main" val="4072109887"/>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Add circuit and disconnect, connect HPWH and ASHP to panel (A)</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32</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$5,334</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0.67</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A4D56"/>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2723107177"/>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Install 400A panel, add circuit and disconnect, connect HPWH and ASHP to panel (B)</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33</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$15,680</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0.60</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724774520"/>
                  </a:ext>
                </a:extLst>
              </a:tr>
              <a:tr h="156227">
                <a:tc>
                  <a:txBody>
                    <a:bodyPr/>
                    <a:lstStyle/>
                    <a:p>
                      <a:pPr algn="l" fontAlgn="ctr"/>
                      <a:r>
                        <a:rPr lang="en-US" sz="1000" b="0" i="0" u="none" strike="noStrike">
                          <a:solidFill>
                            <a:srgbClr val="4A4D56"/>
                          </a:solidFill>
                          <a:effectLst/>
                          <a:latin typeface="Franklin Gothic Book" panose="020B0503020102020204" pitchFamily="34" charset="0"/>
                        </a:rPr>
                        <a:t>Add 200A panel, add circuit and disconnect, connect HPWH and ASHP to panel (C)</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25</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$9,190</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0.71</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891294298"/>
                  </a:ext>
                </a:extLst>
              </a:tr>
              <a:tr h="304231">
                <a:tc>
                  <a:txBody>
                    <a:bodyPr/>
                    <a:lstStyle/>
                    <a:p>
                      <a:pPr algn="l" fontAlgn="ctr"/>
                      <a:r>
                        <a:rPr lang="en-US" sz="1000" b="0" i="0" u="none" strike="noStrike">
                          <a:solidFill>
                            <a:srgbClr val="4A4D56"/>
                          </a:solidFill>
                          <a:effectLst/>
                          <a:latin typeface="Franklin Gothic Book" panose="020B0503020102020204" pitchFamily="34" charset="0"/>
                        </a:rPr>
                        <a:t>Install 400A panel, upgrade wiring, add circuit and disconnect, connect HPWH and ASHP to panel (D)</a:t>
                      </a:r>
                    </a:p>
                  </a:txBody>
                  <a:tcPr marL="6610" marR="6610" marT="6610" marB="0" anchor="ctr">
                    <a:lnL w="6350" cap="flat" cmpd="sng" algn="ctr">
                      <a:solidFill>
                        <a:srgbClr val="4A4D56"/>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33</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a:solidFill>
                            <a:srgbClr val="4A4D56"/>
                          </a:solidFill>
                          <a:effectLst/>
                          <a:latin typeface="Franklin Gothic Book" panose="020B0503020102020204" pitchFamily="34" charset="0"/>
                        </a:rPr>
                        <a:t>$17,190</a:t>
                      </a:r>
                    </a:p>
                  </a:txBody>
                  <a:tcPr marL="6610" marR="6610" marT="6610" marB="0" anchor="ctr">
                    <a:lnL w="12700" cap="flat" cmpd="sng" algn="ctr">
                      <a:solidFill>
                        <a:srgbClr val="4D4D4F"/>
                      </a:solidFill>
                      <a:prstDash val="solid"/>
                      <a:round/>
                      <a:headEnd type="none" w="med" len="med"/>
                      <a:tailEnd type="none" w="med" len="med"/>
                    </a:lnL>
                    <a:lnR w="12700" cap="flat" cmpd="sng" algn="ctr">
                      <a:solidFill>
                        <a:srgbClr val="4D4D4F"/>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tc>
                  <a:txBody>
                    <a:bodyPr/>
                    <a:lstStyle/>
                    <a:p>
                      <a:pPr algn="ctr" fontAlgn="ctr"/>
                      <a:r>
                        <a:rPr lang="en-US" sz="1000" b="0" i="0" u="none" strike="noStrike" dirty="0">
                          <a:solidFill>
                            <a:srgbClr val="4A4D56"/>
                          </a:solidFill>
                          <a:effectLst/>
                          <a:latin typeface="Franklin Gothic Book" panose="020B0503020102020204" pitchFamily="34" charset="0"/>
                        </a:rPr>
                        <a:t>0.55</a:t>
                      </a:r>
                    </a:p>
                  </a:txBody>
                  <a:tcPr marL="6610" marR="6610" marT="6610" marB="0" anchor="ctr">
                    <a:lnL w="12700" cap="flat" cmpd="sng" algn="ctr">
                      <a:solidFill>
                        <a:srgbClr val="4D4D4F"/>
                      </a:solidFill>
                      <a:prstDash val="solid"/>
                      <a:round/>
                      <a:headEnd type="none" w="med" len="med"/>
                      <a:tailEnd type="none" w="med" len="med"/>
                    </a:lnL>
                    <a:lnR w="6350" cap="flat" cmpd="sng" algn="ctr">
                      <a:solidFill>
                        <a:srgbClr val="4A4D56"/>
                      </a:solidFill>
                      <a:prstDash val="solid"/>
                      <a:round/>
                      <a:headEnd type="none" w="med" len="med"/>
                      <a:tailEnd type="none" w="med" len="med"/>
                    </a:lnR>
                    <a:lnT w="12700" cap="flat" cmpd="sng" algn="ctr">
                      <a:solidFill>
                        <a:srgbClr val="4D4D4F"/>
                      </a:solidFill>
                      <a:prstDash val="solid"/>
                      <a:round/>
                      <a:headEnd type="none" w="med" len="med"/>
                      <a:tailEnd type="none" w="med" len="med"/>
                    </a:lnT>
                    <a:lnB w="12700" cap="flat" cmpd="sng" algn="ctr">
                      <a:solidFill>
                        <a:srgbClr val="4D4D4F"/>
                      </a:solidFill>
                      <a:prstDash val="solid"/>
                      <a:round/>
                      <a:headEnd type="none" w="med" len="med"/>
                      <a:tailEnd type="none" w="med" len="med"/>
                    </a:lnB>
                    <a:noFill/>
                  </a:tcPr>
                </a:tc>
                <a:extLst>
                  <a:ext uri="{0D108BD9-81ED-4DB2-BD59-A6C34878D82A}">
                    <a16:rowId xmlns:a16="http://schemas.microsoft.com/office/drawing/2014/main" val="1029706154"/>
                  </a:ext>
                </a:extLst>
              </a:tr>
            </a:tbl>
          </a:graphicData>
        </a:graphic>
      </p:graphicFrame>
    </p:spTree>
    <p:extLst>
      <p:ext uri="{BB962C8B-B14F-4D97-AF65-F5344CB8AC3E}">
        <p14:creationId xmlns:p14="http://schemas.microsoft.com/office/powerpoint/2010/main" val="1492572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3F00-5F3D-3ADB-B4D4-F1F08FCD6D71}"/>
              </a:ext>
            </a:extLst>
          </p:cNvPr>
          <p:cNvSpPr>
            <a:spLocks noGrp="1"/>
          </p:cNvSpPr>
          <p:nvPr>
            <p:ph type="ctrTitle"/>
          </p:nvPr>
        </p:nvSpPr>
        <p:spPr/>
        <p:txBody>
          <a:bodyPr/>
          <a:lstStyle/>
          <a:p>
            <a:r>
              <a:rPr lang="en-ZA" dirty="0"/>
              <a:t>Regression Overview and Results</a:t>
            </a:r>
          </a:p>
        </p:txBody>
      </p:sp>
      <p:sp>
        <p:nvSpPr>
          <p:cNvPr id="3" name="Subtitle 2">
            <a:extLst>
              <a:ext uri="{FF2B5EF4-FFF2-40B4-BE49-F238E27FC236}">
                <a16:creationId xmlns:a16="http://schemas.microsoft.com/office/drawing/2014/main" id="{46F9967C-6CBA-C309-61F9-2C1A32647F0F}"/>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1845463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DCB3D-86CE-4D87-945C-B658E2DB0A9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F3B262-2D7B-BDC4-2F41-94EAE334E7D2}"/>
              </a:ext>
            </a:extLst>
          </p:cNvPr>
          <p:cNvSpPr>
            <a:spLocks noGrp="1"/>
          </p:cNvSpPr>
          <p:nvPr>
            <p:ph type="sldNum" sz="quarter" idx="4"/>
          </p:nvPr>
        </p:nvSpPr>
        <p:spPr/>
        <p:txBody>
          <a:bodyPr/>
          <a:lstStyle/>
          <a:p>
            <a:pPr>
              <a:defRPr/>
            </a:pPr>
            <a:fld id="{B22F7E1B-8261-CF40-A84F-BB5BFF025EC3}" type="slidenum">
              <a:rPr lang="en-US" smtClean="0"/>
              <a:pPr>
                <a:defRPr/>
              </a:pPr>
              <a:t>32</a:t>
            </a:fld>
            <a:endParaRPr lang="en-US" dirty="0"/>
          </a:p>
        </p:txBody>
      </p:sp>
      <p:sp>
        <p:nvSpPr>
          <p:cNvPr id="5" name="Text Placeholder 4">
            <a:extLst>
              <a:ext uri="{FF2B5EF4-FFF2-40B4-BE49-F238E27FC236}">
                <a16:creationId xmlns:a16="http://schemas.microsoft.com/office/drawing/2014/main" id="{F2386F76-C188-CE60-148D-34FFEF200142}"/>
              </a:ext>
            </a:extLst>
          </p:cNvPr>
          <p:cNvSpPr>
            <a:spLocks noGrp="1"/>
          </p:cNvSpPr>
          <p:nvPr>
            <p:ph type="body" sz="quarter" idx="10"/>
          </p:nvPr>
        </p:nvSpPr>
        <p:spPr/>
        <p:txBody>
          <a:bodyPr>
            <a:normAutofit/>
          </a:bodyPr>
          <a:lstStyle/>
          <a:p>
            <a:r>
              <a:rPr lang="en-US" dirty="0">
                <a:solidFill>
                  <a:schemeClr val="accent1"/>
                </a:solidFill>
              </a:rPr>
              <a:t>Explored the relationship of various inputs on the likelihood of needing substantial infrastructure work (e.g., panel upgrade or optimization)</a:t>
            </a:r>
          </a:p>
          <a:p>
            <a:r>
              <a:rPr lang="en-US" dirty="0">
                <a:solidFill>
                  <a:schemeClr val="accent1"/>
                </a:solidFill>
              </a:rPr>
              <a:t>Ran a two-stage analysis to understand drivers of the panel upgrade/optimization outcome</a:t>
            </a:r>
          </a:p>
          <a:p>
            <a:pPr lvl="1"/>
            <a:r>
              <a:rPr lang="en-US" dirty="0">
                <a:solidFill>
                  <a:schemeClr val="accent1"/>
                </a:solidFill>
              </a:rPr>
              <a:t>Stage 1: correlation analysis to understand the extent and direction of </a:t>
            </a:r>
            <a:r>
              <a:rPr lang="en-US" b="1" dirty="0">
                <a:solidFill>
                  <a:schemeClr val="accent1"/>
                </a:solidFill>
              </a:rPr>
              <a:t>individual </a:t>
            </a:r>
            <a:r>
              <a:rPr lang="en-US" dirty="0">
                <a:solidFill>
                  <a:schemeClr val="accent1"/>
                </a:solidFill>
              </a:rPr>
              <a:t>relationships of variables of interest and panel upgrade/optimization outcome</a:t>
            </a:r>
          </a:p>
          <a:p>
            <a:pPr lvl="1"/>
            <a:r>
              <a:rPr lang="en-US" dirty="0">
                <a:solidFill>
                  <a:schemeClr val="accent1"/>
                </a:solidFill>
              </a:rPr>
              <a:t>Stage 2: multivariate regression to assess </a:t>
            </a:r>
            <a:r>
              <a:rPr lang="en-US" b="1" dirty="0">
                <a:solidFill>
                  <a:schemeClr val="accent1"/>
                </a:solidFill>
              </a:rPr>
              <a:t>combined</a:t>
            </a:r>
            <a:r>
              <a:rPr lang="en-US" dirty="0">
                <a:solidFill>
                  <a:schemeClr val="accent1"/>
                </a:solidFill>
              </a:rPr>
              <a:t> relationship between variables of interest and panel upgrade/optimization outcome</a:t>
            </a:r>
          </a:p>
          <a:p>
            <a:pPr lvl="1"/>
            <a:r>
              <a:rPr lang="en-US" dirty="0">
                <a:solidFill>
                  <a:schemeClr val="accent1"/>
                </a:solidFill>
              </a:rPr>
              <a:t>Multivariate approach is more appropriate for explaining the outcome as it accounts for a variety of customer characteristics that interact to affect the outcome</a:t>
            </a:r>
          </a:p>
        </p:txBody>
      </p:sp>
      <p:sp>
        <p:nvSpPr>
          <p:cNvPr id="4" name="Title 3">
            <a:extLst>
              <a:ext uri="{FF2B5EF4-FFF2-40B4-BE49-F238E27FC236}">
                <a16:creationId xmlns:a16="http://schemas.microsoft.com/office/drawing/2014/main" id="{4E69AF8C-1B0A-AC70-ECE9-82B81631F560}"/>
              </a:ext>
            </a:extLst>
          </p:cNvPr>
          <p:cNvSpPr>
            <a:spLocks noGrp="1"/>
          </p:cNvSpPr>
          <p:nvPr>
            <p:ph type="title"/>
          </p:nvPr>
        </p:nvSpPr>
        <p:spPr/>
        <p:txBody>
          <a:bodyPr/>
          <a:lstStyle/>
          <a:p>
            <a:r>
              <a:rPr lang="en-US" dirty="0"/>
              <a:t>Regression Methodology</a:t>
            </a:r>
          </a:p>
        </p:txBody>
      </p:sp>
    </p:spTree>
    <p:extLst>
      <p:ext uri="{BB962C8B-B14F-4D97-AF65-F5344CB8AC3E}">
        <p14:creationId xmlns:p14="http://schemas.microsoft.com/office/powerpoint/2010/main" val="3059596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33</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Residential Multivariate Regression Results</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a:xfrm>
            <a:off x="609600" y="1573226"/>
            <a:ext cx="3970792" cy="4424173"/>
          </a:xfrm>
        </p:spPr>
        <p:txBody>
          <a:bodyPr>
            <a:normAutofit fontScale="92500" lnSpcReduction="10000"/>
          </a:bodyPr>
          <a:lstStyle/>
          <a:p>
            <a:pPr marL="457200" indent="-457200">
              <a:buFont typeface="Wingdings" panose="05000000000000000000" pitchFamily="2" charset="2"/>
              <a:buChar char="§"/>
            </a:pPr>
            <a:r>
              <a:rPr lang="en-US" sz="2200" dirty="0"/>
              <a:t>Age of home and climate region are the best predictors of panel upgrade/optimization outcome</a:t>
            </a:r>
          </a:p>
          <a:p>
            <a:pPr marL="914400" lvl="1" indent="-457200">
              <a:buFont typeface="Wingdings" panose="05000000000000000000" pitchFamily="2" charset="2"/>
              <a:buChar char="§"/>
            </a:pPr>
            <a:r>
              <a:rPr lang="en-US" sz="1800" dirty="0">
                <a:solidFill>
                  <a:schemeClr val="accent1"/>
                </a:solidFill>
              </a:rPr>
              <a:t>Older homes (primarily 1976-1999) much more likely than newer homes (2000 or later) </a:t>
            </a:r>
          </a:p>
          <a:p>
            <a:pPr marL="1371600" lvl="2" indent="-457200">
              <a:buFont typeface="Wingdings" panose="05000000000000000000" pitchFamily="2" charset="2"/>
              <a:buChar char="§"/>
            </a:pPr>
            <a:r>
              <a:rPr lang="en-US" sz="1500" dirty="0">
                <a:solidFill>
                  <a:schemeClr val="accent1"/>
                </a:solidFill>
              </a:rPr>
              <a:t>1.7 – 2.1x more likely</a:t>
            </a:r>
          </a:p>
          <a:p>
            <a:pPr marL="914400" lvl="1" indent="-457200">
              <a:buFont typeface="Wingdings" panose="05000000000000000000" pitchFamily="2" charset="2"/>
              <a:buChar char="§"/>
            </a:pPr>
            <a:r>
              <a:rPr lang="en-US" sz="1800" dirty="0">
                <a:solidFill>
                  <a:schemeClr val="accent1"/>
                </a:solidFill>
              </a:rPr>
              <a:t>Marine climate region much more likely than cold region</a:t>
            </a:r>
          </a:p>
          <a:p>
            <a:pPr marL="1371600" lvl="2" indent="-457200">
              <a:buFont typeface="Wingdings" panose="05000000000000000000" pitchFamily="2" charset="2"/>
              <a:buChar char="§"/>
            </a:pPr>
            <a:r>
              <a:rPr lang="en-US" sz="1500" dirty="0">
                <a:solidFill>
                  <a:schemeClr val="accent1"/>
                </a:solidFill>
              </a:rPr>
              <a:t>2.1 – 3.8x more likely</a:t>
            </a:r>
          </a:p>
          <a:p>
            <a:pPr marL="1371600" lvl="2" indent="-457200">
              <a:buFont typeface="Wingdings" panose="05000000000000000000" pitchFamily="2" charset="2"/>
              <a:buChar char="§"/>
            </a:pPr>
            <a:endParaRPr lang="en-US" sz="1100" dirty="0">
              <a:solidFill>
                <a:schemeClr val="accent1"/>
              </a:solidFill>
            </a:endParaRPr>
          </a:p>
          <a:p>
            <a:pPr marL="457200" indent="-457200">
              <a:buFont typeface="Wingdings" panose="05000000000000000000" pitchFamily="2" charset="2"/>
              <a:buChar char="§"/>
            </a:pPr>
            <a:r>
              <a:rPr lang="en-US" sz="2200" dirty="0"/>
              <a:t>Baseline equipment is also a statistical predictor though less influential than age of home or climate region</a:t>
            </a:r>
          </a:p>
          <a:p>
            <a:pPr marL="1371600" lvl="2" indent="-457200">
              <a:buFont typeface="Wingdings" panose="05000000000000000000" pitchFamily="2" charset="2"/>
              <a:buChar char="§"/>
            </a:pPr>
            <a:r>
              <a:rPr lang="en-US" sz="1500" dirty="0">
                <a:solidFill>
                  <a:schemeClr val="accent1"/>
                </a:solidFill>
              </a:rPr>
              <a:t>Homes with existing AC 1.3x more likely to need upgrade</a:t>
            </a:r>
          </a:p>
          <a:p>
            <a:pPr marL="914400" lvl="1" indent="-457200">
              <a:buFont typeface="Wingdings" panose="05000000000000000000" pitchFamily="2" charset="2"/>
              <a:buChar char="§"/>
            </a:pPr>
            <a:endParaRPr lang="en-US" sz="600" dirty="0"/>
          </a:p>
        </p:txBody>
      </p:sp>
      <p:graphicFrame>
        <p:nvGraphicFramePr>
          <p:cNvPr id="6" name="Table 5">
            <a:extLst>
              <a:ext uri="{FF2B5EF4-FFF2-40B4-BE49-F238E27FC236}">
                <a16:creationId xmlns:a16="http://schemas.microsoft.com/office/drawing/2014/main" id="{F54C846E-D953-3329-43D3-ED9880AFCD36}"/>
              </a:ext>
            </a:extLst>
          </p:cNvPr>
          <p:cNvGraphicFramePr>
            <a:graphicFrameLocks noGrp="1"/>
          </p:cNvGraphicFramePr>
          <p:nvPr>
            <p:extLst>
              <p:ext uri="{D42A27DB-BD31-4B8C-83A1-F6EECF244321}">
                <p14:modId xmlns:p14="http://schemas.microsoft.com/office/powerpoint/2010/main" val="3422337326"/>
              </p:ext>
            </p:extLst>
          </p:nvPr>
        </p:nvGraphicFramePr>
        <p:xfrm>
          <a:off x="4948518" y="1550893"/>
          <a:ext cx="6851189" cy="4143182"/>
        </p:xfrm>
        <a:graphic>
          <a:graphicData uri="http://schemas.openxmlformats.org/drawingml/2006/table">
            <a:tbl>
              <a:tblPr/>
              <a:tblGrid>
                <a:gridCol w="1928665">
                  <a:extLst>
                    <a:ext uri="{9D8B030D-6E8A-4147-A177-3AD203B41FA5}">
                      <a16:colId xmlns:a16="http://schemas.microsoft.com/office/drawing/2014/main" val="9652187"/>
                    </a:ext>
                  </a:extLst>
                </a:gridCol>
                <a:gridCol w="580568">
                  <a:extLst>
                    <a:ext uri="{9D8B030D-6E8A-4147-A177-3AD203B41FA5}">
                      <a16:colId xmlns:a16="http://schemas.microsoft.com/office/drawing/2014/main" val="1789164178"/>
                    </a:ext>
                  </a:extLst>
                </a:gridCol>
                <a:gridCol w="583028">
                  <a:extLst>
                    <a:ext uri="{9D8B030D-6E8A-4147-A177-3AD203B41FA5}">
                      <a16:colId xmlns:a16="http://schemas.microsoft.com/office/drawing/2014/main" val="786992690"/>
                    </a:ext>
                  </a:extLst>
                </a:gridCol>
                <a:gridCol w="600248">
                  <a:extLst>
                    <a:ext uri="{9D8B030D-6E8A-4147-A177-3AD203B41FA5}">
                      <a16:colId xmlns:a16="http://schemas.microsoft.com/office/drawing/2014/main" val="3085984402"/>
                    </a:ext>
                  </a:extLst>
                </a:gridCol>
                <a:gridCol w="600248">
                  <a:extLst>
                    <a:ext uri="{9D8B030D-6E8A-4147-A177-3AD203B41FA5}">
                      <a16:colId xmlns:a16="http://schemas.microsoft.com/office/drawing/2014/main" val="1658073344"/>
                    </a:ext>
                  </a:extLst>
                </a:gridCol>
                <a:gridCol w="639608">
                  <a:extLst>
                    <a:ext uri="{9D8B030D-6E8A-4147-A177-3AD203B41FA5}">
                      <a16:colId xmlns:a16="http://schemas.microsoft.com/office/drawing/2014/main" val="1835237779"/>
                    </a:ext>
                  </a:extLst>
                </a:gridCol>
                <a:gridCol w="639608">
                  <a:extLst>
                    <a:ext uri="{9D8B030D-6E8A-4147-A177-3AD203B41FA5}">
                      <a16:colId xmlns:a16="http://schemas.microsoft.com/office/drawing/2014/main" val="507697555"/>
                    </a:ext>
                  </a:extLst>
                </a:gridCol>
                <a:gridCol w="639608">
                  <a:extLst>
                    <a:ext uri="{9D8B030D-6E8A-4147-A177-3AD203B41FA5}">
                      <a16:colId xmlns:a16="http://schemas.microsoft.com/office/drawing/2014/main" val="2016913815"/>
                    </a:ext>
                  </a:extLst>
                </a:gridCol>
                <a:gridCol w="639608">
                  <a:extLst>
                    <a:ext uri="{9D8B030D-6E8A-4147-A177-3AD203B41FA5}">
                      <a16:colId xmlns:a16="http://schemas.microsoft.com/office/drawing/2014/main" val="1552617696"/>
                    </a:ext>
                  </a:extLst>
                </a:gridCol>
              </a:tblGrid>
              <a:tr h="393355">
                <a:tc rowSpan="2">
                  <a:txBody>
                    <a:bodyPr/>
                    <a:lstStyle/>
                    <a:p>
                      <a:pPr algn="ctr" fontAlgn="ctr"/>
                      <a:r>
                        <a:rPr lang="en-US" sz="1050" b="0" i="0" u="none" strike="noStrike" dirty="0">
                          <a:solidFill>
                            <a:srgbClr val="FFFFFF"/>
                          </a:solidFill>
                          <a:effectLst/>
                          <a:latin typeface="+mj-lt"/>
                        </a:rPr>
                        <a:t>Characteristic</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572"/>
                    </a:solidFill>
                  </a:tcPr>
                </a:tc>
                <a:tc gridSpan="2">
                  <a:txBody>
                    <a:bodyPr/>
                    <a:lstStyle/>
                    <a:p>
                      <a:pPr algn="ctr" fontAlgn="ctr"/>
                      <a:r>
                        <a:rPr lang="en-US" sz="1050" b="0" i="0" u="none" strike="noStrike">
                          <a:solidFill>
                            <a:srgbClr val="FFFFFF"/>
                          </a:solidFill>
                          <a:effectLst/>
                          <a:latin typeface="+mj-lt"/>
                        </a:rPr>
                        <a:t>Heating Only</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44546A"/>
                      </a:solidFill>
                      <a:prstDash val="solid"/>
                      <a:round/>
                      <a:headEnd type="none" w="med" len="med"/>
                      <a:tailEnd type="none" w="med" len="med"/>
                    </a:lnB>
                    <a:solidFill>
                      <a:srgbClr val="053572"/>
                    </a:solidFill>
                  </a:tcPr>
                </a:tc>
                <a:tc hMerge="1">
                  <a:txBody>
                    <a:bodyPr/>
                    <a:lstStyle/>
                    <a:p>
                      <a:endParaRPr lang="en-US"/>
                    </a:p>
                  </a:txBody>
                  <a:tcPr/>
                </a:tc>
                <a:tc gridSpan="2">
                  <a:txBody>
                    <a:bodyPr/>
                    <a:lstStyle/>
                    <a:p>
                      <a:pPr algn="ctr" fontAlgn="ctr"/>
                      <a:r>
                        <a:rPr lang="en-US" sz="1050" b="0" i="0" u="none" strike="noStrike">
                          <a:solidFill>
                            <a:srgbClr val="FFFFFF"/>
                          </a:solidFill>
                          <a:effectLst/>
                          <a:latin typeface="+mj-lt"/>
                        </a:rPr>
                        <a:t>Water Heating Only</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44546A"/>
                      </a:solidFill>
                      <a:prstDash val="solid"/>
                      <a:round/>
                      <a:headEnd type="none" w="med" len="med"/>
                      <a:tailEnd type="none" w="med" len="med"/>
                    </a:lnB>
                    <a:solidFill>
                      <a:srgbClr val="053572"/>
                    </a:solidFill>
                  </a:tcPr>
                </a:tc>
                <a:tc hMerge="1">
                  <a:txBody>
                    <a:bodyPr/>
                    <a:lstStyle/>
                    <a:p>
                      <a:endParaRPr lang="en-US"/>
                    </a:p>
                  </a:txBody>
                  <a:tcPr/>
                </a:tc>
                <a:tc gridSpan="2">
                  <a:txBody>
                    <a:bodyPr/>
                    <a:lstStyle/>
                    <a:p>
                      <a:pPr algn="ctr" fontAlgn="ctr"/>
                      <a:r>
                        <a:rPr lang="en-US" sz="1050" b="0" i="0" u="none" strike="noStrike">
                          <a:solidFill>
                            <a:srgbClr val="FFFFFF"/>
                          </a:solidFill>
                          <a:effectLst/>
                          <a:latin typeface="+mj-lt"/>
                        </a:rPr>
                        <a:t>Heating and Water Heating</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44546A"/>
                      </a:solidFill>
                      <a:prstDash val="solid"/>
                      <a:round/>
                      <a:headEnd type="none" w="med" len="med"/>
                      <a:tailEnd type="none" w="med" len="med"/>
                    </a:lnB>
                    <a:solidFill>
                      <a:srgbClr val="053572"/>
                    </a:solidFill>
                  </a:tcPr>
                </a:tc>
                <a:tc hMerge="1">
                  <a:txBody>
                    <a:bodyPr/>
                    <a:lstStyle/>
                    <a:p>
                      <a:endParaRPr lang="en-US"/>
                    </a:p>
                  </a:txBody>
                  <a:tcPr/>
                </a:tc>
                <a:tc gridSpan="2">
                  <a:txBody>
                    <a:bodyPr/>
                    <a:lstStyle/>
                    <a:p>
                      <a:pPr algn="ctr" fontAlgn="ctr"/>
                      <a:r>
                        <a:rPr lang="en-US" sz="1050" b="0" i="0" u="none" strike="noStrike" dirty="0">
                          <a:solidFill>
                            <a:srgbClr val="FFFFFF"/>
                          </a:solidFill>
                          <a:effectLst/>
                          <a:latin typeface="+mj-lt"/>
                        </a:rPr>
                        <a:t>All Applicable Equipment</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44546A"/>
                      </a:solidFill>
                      <a:prstDash val="solid"/>
                      <a:round/>
                      <a:headEnd type="none" w="med" len="med"/>
                      <a:tailEnd type="none" w="med" len="med"/>
                    </a:lnB>
                    <a:solidFill>
                      <a:srgbClr val="053572"/>
                    </a:solidFill>
                  </a:tcPr>
                </a:tc>
                <a:tc hMerge="1">
                  <a:txBody>
                    <a:bodyPr/>
                    <a:lstStyle/>
                    <a:p>
                      <a:endParaRPr lang="en-US"/>
                    </a:p>
                  </a:txBody>
                  <a:tcPr/>
                </a:tc>
                <a:extLst>
                  <a:ext uri="{0D108BD9-81ED-4DB2-BD59-A6C34878D82A}">
                    <a16:rowId xmlns:a16="http://schemas.microsoft.com/office/drawing/2014/main" val="1060517860"/>
                  </a:ext>
                </a:extLst>
              </a:tr>
              <a:tr h="458915">
                <a:tc vMerge="1">
                  <a:txBody>
                    <a:bodyPr/>
                    <a:lstStyle/>
                    <a:p>
                      <a:endParaRPr lang="en-US"/>
                    </a:p>
                  </a:txBody>
                  <a:tcPr/>
                </a:tc>
                <a:tc>
                  <a:txBody>
                    <a:bodyPr/>
                    <a:lstStyle/>
                    <a:p>
                      <a:pPr algn="ctr" fontAlgn="ctr"/>
                      <a:r>
                        <a:rPr lang="en-US" sz="1050" b="0" i="0" u="none" strike="noStrike" dirty="0">
                          <a:solidFill>
                            <a:srgbClr val="FFFFFF"/>
                          </a:solidFill>
                          <a:effectLst/>
                          <a:latin typeface="+mj-lt"/>
                        </a:rPr>
                        <a:t>Direction</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572"/>
                    </a:solidFill>
                  </a:tcPr>
                </a:tc>
                <a:tc>
                  <a:txBody>
                    <a:bodyPr/>
                    <a:lstStyle/>
                    <a:p>
                      <a:pPr algn="ctr" fontAlgn="ctr"/>
                      <a:r>
                        <a:rPr lang="en-US" sz="1050" b="0" i="0" u="none" strike="noStrike" dirty="0">
                          <a:solidFill>
                            <a:srgbClr val="FFFFFF"/>
                          </a:solidFill>
                          <a:effectLst/>
                          <a:latin typeface="+mj-lt"/>
                        </a:rPr>
                        <a:t>Adjusted Odds Ratio</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572"/>
                    </a:solidFill>
                  </a:tcPr>
                </a:tc>
                <a:tc>
                  <a:txBody>
                    <a:bodyPr/>
                    <a:lstStyle/>
                    <a:p>
                      <a:pPr algn="ctr" fontAlgn="ctr"/>
                      <a:r>
                        <a:rPr lang="en-US" sz="1050" b="0" i="0" u="none" strike="noStrike" dirty="0">
                          <a:solidFill>
                            <a:srgbClr val="FFFFFF"/>
                          </a:solidFill>
                          <a:effectLst/>
                          <a:latin typeface="+mj-lt"/>
                        </a:rPr>
                        <a:t>Direction</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572"/>
                    </a:solidFill>
                  </a:tcPr>
                </a:tc>
                <a:tc>
                  <a:txBody>
                    <a:bodyPr/>
                    <a:lstStyle/>
                    <a:p>
                      <a:pPr algn="ctr" fontAlgn="ctr"/>
                      <a:r>
                        <a:rPr lang="en-US" sz="1050" b="0" i="0" u="none" strike="noStrike" dirty="0">
                          <a:solidFill>
                            <a:srgbClr val="FFFFFF"/>
                          </a:solidFill>
                          <a:effectLst/>
                          <a:latin typeface="+mj-lt"/>
                        </a:rPr>
                        <a:t>Adjusted Odds Ratio</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572"/>
                    </a:solidFill>
                  </a:tcPr>
                </a:tc>
                <a:tc>
                  <a:txBody>
                    <a:bodyPr/>
                    <a:lstStyle/>
                    <a:p>
                      <a:pPr algn="ctr" fontAlgn="ctr"/>
                      <a:r>
                        <a:rPr lang="en-US" sz="1050" b="0" i="0" u="none" strike="noStrike" dirty="0">
                          <a:solidFill>
                            <a:srgbClr val="FFFFFF"/>
                          </a:solidFill>
                          <a:effectLst/>
                          <a:latin typeface="+mj-lt"/>
                        </a:rPr>
                        <a:t>Direction</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572"/>
                    </a:solidFill>
                  </a:tcPr>
                </a:tc>
                <a:tc>
                  <a:txBody>
                    <a:bodyPr/>
                    <a:lstStyle/>
                    <a:p>
                      <a:pPr algn="ctr" fontAlgn="ctr"/>
                      <a:r>
                        <a:rPr lang="en-US" sz="1050" b="0" i="0" u="none" strike="noStrike" dirty="0">
                          <a:solidFill>
                            <a:srgbClr val="FFFFFF"/>
                          </a:solidFill>
                          <a:effectLst/>
                          <a:latin typeface="+mj-lt"/>
                        </a:rPr>
                        <a:t>Adjusted Odds Ratio</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572"/>
                    </a:solidFill>
                  </a:tcPr>
                </a:tc>
                <a:tc>
                  <a:txBody>
                    <a:bodyPr/>
                    <a:lstStyle/>
                    <a:p>
                      <a:pPr algn="ctr" fontAlgn="ctr"/>
                      <a:r>
                        <a:rPr lang="en-US" sz="1050" b="0" i="0" u="none" strike="noStrike" dirty="0">
                          <a:solidFill>
                            <a:srgbClr val="FFFFFF"/>
                          </a:solidFill>
                          <a:effectLst/>
                          <a:latin typeface="+mj-lt"/>
                        </a:rPr>
                        <a:t>Direction</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572"/>
                    </a:solidFill>
                  </a:tcPr>
                </a:tc>
                <a:tc>
                  <a:txBody>
                    <a:bodyPr/>
                    <a:lstStyle/>
                    <a:p>
                      <a:pPr algn="ctr" fontAlgn="ctr"/>
                      <a:r>
                        <a:rPr lang="en-US" sz="1050" b="0" i="0" u="none" strike="noStrike" dirty="0">
                          <a:solidFill>
                            <a:srgbClr val="FFFFFF"/>
                          </a:solidFill>
                          <a:effectLst/>
                          <a:latin typeface="+mj-lt"/>
                        </a:rPr>
                        <a:t>Adjusted Odds Ratio</a:t>
                      </a:r>
                    </a:p>
                  </a:txBody>
                  <a:tcPr marL="0" marR="0" marT="0" marB="0" anchor="ctr">
                    <a:lnL w="6350" cap="flat" cmpd="sng" algn="ctr">
                      <a:solidFill>
                        <a:srgbClr val="44546A"/>
                      </a:solidFill>
                      <a:prstDash val="solid"/>
                      <a:round/>
                      <a:headEnd type="none" w="med" len="med"/>
                      <a:tailEnd type="none" w="med" len="med"/>
                    </a:lnL>
                    <a:lnR w="6350" cap="flat" cmpd="sng" algn="ctr">
                      <a:solidFill>
                        <a:srgbClr val="44546A"/>
                      </a:solidFill>
                      <a:prstDash val="solid"/>
                      <a:round/>
                      <a:headEnd type="none" w="med" len="med"/>
                      <a:tailEnd type="none" w="med" len="med"/>
                    </a:lnR>
                    <a:lnT w="6350" cap="flat" cmpd="sng" algn="ctr">
                      <a:solidFill>
                        <a:srgbClr val="44546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572"/>
                    </a:solidFill>
                  </a:tcPr>
                </a:tc>
                <a:extLst>
                  <a:ext uri="{0D108BD9-81ED-4DB2-BD59-A6C34878D82A}">
                    <a16:rowId xmlns:a16="http://schemas.microsoft.com/office/drawing/2014/main" val="2366468687"/>
                  </a:ext>
                </a:extLst>
              </a:tr>
              <a:tr h="172093">
                <a:tc gridSpan="9">
                  <a:txBody>
                    <a:bodyPr/>
                    <a:lstStyle/>
                    <a:p>
                      <a:pPr algn="l" fontAlgn="b"/>
                      <a:r>
                        <a:rPr lang="en-US" sz="1050" b="1" i="0" u="none" strike="noStrike" dirty="0">
                          <a:solidFill>
                            <a:srgbClr val="FFFFFF"/>
                          </a:solidFill>
                          <a:effectLst/>
                          <a:latin typeface="Franklin Gothic Book" panose="020B0503020102020204" pitchFamily="34" charset="0"/>
                        </a:rPr>
                        <a:t>Age of Home (Reference: 2000 or later)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1238875"/>
                  </a:ext>
                </a:extLst>
              </a:tr>
              <a:tr h="172093">
                <a:tc>
                  <a:txBody>
                    <a:bodyPr/>
                    <a:lstStyle/>
                    <a:p>
                      <a:pPr algn="l" fontAlgn="b"/>
                      <a:r>
                        <a:rPr lang="en-US" sz="1050" b="0" i="0" u="none" strike="noStrike" dirty="0">
                          <a:solidFill>
                            <a:srgbClr val="000000"/>
                          </a:solidFill>
                          <a:effectLst/>
                          <a:latin typeface="Franklin Gothic Book" panose="020B0503020102020204" pitchFamily="34" charset="0"/>
                        </a:rPr>
                        <a:t>Before 1950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11553469"/>
                  </a:ext>
                </a:extLst>
              </a:tr>
              <a:tr h="172093">
                <a:tc>
                  <a:txBody>
                    <a:bodyPr/>
                    <a:lstStyle/>
                    <a:p>
                      <a:pPr algn="l" fontAlgn="b"/>
                      <a:r>
                        <a:rPr lang="en-US" sz="1050" b="0" i="0" u="none" strike="noStrike" dirty="0">
                          <a:solidFill>
                            <a:srgbClr val="000000"/>
                          </a:solidFill>
                          <a:effectLst/>
                          <a:latin typeface="Franklin Gothic Book" panose="020B0503020102020204" pitchFamily="34" charset="0"/>
                        </a:rPr>
                        <a:t>1950-1975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26603881"/>
                  </a:ext>
                </a:extLst>
              </a:tr>
              <a:tr h="172093">
                <a:tc>
                  <a:txBody>
                    <a:bodyPr/>
                    <a:lstStyle/>
                    <a:p>
                      <a:pPr algn="l" fontAlgn="b"/>
                      <a:r>
                        <a:rPr lang="en-US" sz="1050" b="0" i="0" u="none" strike="noStrike" dirty="0">
                          <a:solidFill>
                            <a:srgbClr val="000000"/>
                          </a:solidFill>
                          <a:effectLst/>
                          <a:latin typeface="Franklin Gothic Book" panose="020B0503020102020204" pitchFamily="34" charset="0"/>
                        </a:rPr>
                        <a:t>1976-1999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605030579"/>
                  </a:ext>
                </a:extLst>
              </a:tr>
              <a:tr h="172093">
                <a:tc>
                  <a:txBody>
                    <a:bodyPr/>
                    <a:lstStyle/>
                    <a:p>
                      <a:pPr algn="l" fontAlgn="b"/>
                      <a:r>
                        <a:rPr lang="en-US" sz="1050" b="0" i="0" u="none" strike="noStrike" dirty="0">
                          <a:solidFill>
                            <a:srgbClr val="000000"/>
                          </a:solidFill>
                          <a:effectLst/>
                          <a:latin typeface="Franklin Gothic Book" panose="020B0503020102020204" pitchFamily="34" charset="0"/>
                        </a:rPr>
                        <a:t>Unsure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94511179"/>
                  </a:ext>
                </a:extLst>
              </a:tr>
              <a:tr h="172093">
                <a:tc gridSpan="9">
                  <a:txBody>
                    <a:bodyPr/>
                    <a:lstStyle/>
                    <a:p>
                      <a:pPr algn="l" fontAlgn="b"/>
                      <a:r>
                        <a:rPr lang="en-US" sz="1050" b="1" i="0" u="none" strike="noStrike" dirty="0">
                          <a:solidFill>
                            <a:srgbClr val="FFFFFF"/>
                          </a:solidFill>
                          <a:effectLst/>
                          <a:latin typeface="Franklin Gothic Book" panose="020B0503020102020204" pitchFamily="34" charset="0"/>
                        </a:rPr>
                        <a:t>Climate Region (Reference: Cold)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0932397"/>
                  </a:ext>
                </a:extLst>
              </a:tr>
              <a:tr h="172093">
                <a:tc>
                  <a:txBody>
                    <a:bodyPr/>
                    <a:lstStyle/>
                    <a:p>
                      <a:pPr algn="l" fontAlgn="b"/>
                      <a:r>
                        <a:rPr lang="en-US" sz="1050" b="0" i="0" u="none" strike="noStrike" dirty="0">
                          <a:solidFill>
                            <a:srgbClr val="000000"/>
                          </a:solidFill>
                          <a:effectLst/>
                          <a:latin typeface="Franklin Gothic Book" panose="020B0503020102020204" pitchFamily="34" charset="0"/>
                        </a:rPr>
                        <a:t>Hot-Dry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605777105"/>
                  </a:ext>
                </a:extLst>
              </a:tr>
              <a:tr h="172093">
                <a:tc>
                  <a:txBody>
                    <a:bodyPr/>
                    <a:lstStyle/>
                    <a:p>
                      <a:pPr algn="l" fontAlgn="b"/>
                      <a:r>
                        <a:rPr lang="en-US" sz="1050" b="0" i="0" u="none" strike="noStrike" dirty="0">
                          <a:solidFill>
                            <a:srgbClr val="000000"/>
                          </a:solidFill>
                          <a:effectLst/>
                          <a:latin typeface="Franklin Gothic Book" panose="020B0503020102020204" pitchFamily="34" charset="0"/>
                        </a:rPr>
                        <a:t>Marine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57946415"/>
                  </a:ext>
                </a:extLst>
              </a:tr>
              <a:tr h="172093">
                <a:tc gridSpan="9">
                  <a:txBody>
                    <a:bodyPr/>
                    <a:lstStyle/>
                    <a:p>
                      <a:pPr algn="l" fontAlgn="b"/>
                      <a:r>
                        <a:rPr lang="en-US" sz="1050" b="1" i="0" u="none" strike="noStrike" dirty="0">
                          <a:solidFill>
                            <a:srgbClr val="FFFFFF"/>
                          </a:solidFill>
                          <a:effectLst/>
                          <a:latin typeface="Franklin Gothic Book" panose="020B0503020102020204" pitchFamily="34" charset="0"/>
                        </a:rPr>
                        <a:t>Baseline Equipment &amp; Systems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22721082"/>
                  </a:ext>
                </a:extLst>
              </a:tr>
              <a:tr h="172093">
                <a:tc>
                  <a:txBody>
                    <a:bodyPr/>
                    <a:lstStyle/>
                    <a:p>
                      <a:pPr algn="l" fontAlgn="b"/>
                      <a:r>
                        <a:rPr lang="en-US" sz="1050" b="0" i="0" u="none" strike="noStrike" dirty="0">
                          <a:solidFill>
                            <a:srgbClr val="000000"/>
                          </a:solidFill>
                          <a:effectLst/>
                          <a:latin typeface="Franklin Gothic Book" panose="020B0503020102020204" pitchFamily="34" charset="0"/>
                        </a:rPr>
                        <a:t>Electrical Cooling 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Positive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53614201"/>
                  </a:ext>
                </a:extLst>
              </a:tr>
              <a:tr h="172093">
                <a:tc>
                  <a:txBody>
                    <a:bodyPr/>
                    <a:lstStyle/>
                    <a:p>
                      <a:pPr algn="l" fontAlgn="b"/>
                      <a:r>
                        <a:rPr lang="en-US" sz="1050" b="0" i="0" u="none" strike="noStrike">
                          <a:solidFill>
                            <a:srgbClr val="000000"/>
                          </a:solidFill>
                          <a:effectLst/>
                          <a:latin typeface="Franklin Gothic Book" panose="020B0503020102020204" pitchFamily="34" charset="0"/>
                        </a:rPr>
                        <a:t>Electrical Heating 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Franklin Gothic Book" panose="020B0503020102020204" pitchFamily="34" charset="0"/>
                        </a:rPr>
                        <a:t>Negative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Negative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Negative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377924"/>
                  </a:ext>
                </a:extLst>
              </a:tr>
              <a:tr h="172093">
                <a:tc>
                  <a:txBody>
                    <a:bodyPr/>
                    <a:lstStyle/>
                    <a:p>
                      <a:pPr algn="l" fontAlgn="b"/>
                      <a:r>
                        <a:rPr lang="en-US" sz="1050" b="0" i="0" u="none" strike="noStrike" dirty="0">
                          <a:solidFill>
                            <a:srgbClr val="000000"/>
                          </a:solidFill>
                          <a:effectLst/>
                          <a:latin typeface="Franklin Gothic Book" panose="020B0503020102020204" pitchFamily="34" charset="0"/>
                        </a:rPr>
                        <a:t>Electrical Water Heating 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Negative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Negative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93932072"/>
                  </a:ext>
                </a:extLst>
              </a:tr>
              <a:tr h="172093">
                <a:tc>
                  <a:txBody>
                    <a:bodyPr/>
                    <a:lstStyle/>
                    <a:p>
                      <a:pPr algn="l" fontAlgn="b"/>
                      <a:r>
                        <a:rPr lang="en-US" sz="1050" b="0" i="0" u="none" strike="noStrike" dirty="0">
                          <a:solidFill>
                            <a:srgbClr val="000000"/>
                          </a:solidFill>
                          <a:effectLst/>
                          <a:latin typeface="Franklin Gothic Book" panose="020B0503020102020204" pitchFamily="34" charset="0"/>
                        </a:rPr>
                        <a:t>Panel Size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Franklin Gothic Book" panose="020B0503020102020204" pitchFamily="34" charset="0"/>
                        </a:rPr>
                        <a:t>Negative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0.99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Negative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0.99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Negative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0.99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Negative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0.99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45308804"/>
                  </a:ext>
                </a:extLst>
              </a:tr>
              <a:tr h="172093">
                <a:tc>
                  <a:txBody>
                    <a:bodyPr/>
                    <a:lstStyle/>
                    <a:p>
                      <a:pPr algn="l" fontAlgn="b"/>
                      <a:r>
                        <a:rPr lang="en-US" sz="1050" b="0" i="0" u="none" strike="noStrike" dirty="0">
                          <a:solidFill>
                            <a:srgbClr val="000000"/>
                          </a:solidFill>
                          <a:effectLst/>
                          <a:latin typeface="Franklin Gothic Book" panose="020B0503020102020204" pitchFamily="34" charset="0"/>
                        </a:rPr>
                        <a:t>Solar Panels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05642291"/>
                  </a:ext>
                </a:extLst>
              </a:tr>
              <a:tr h="172093">
                <a:tc>
                  <a:txBody>
                    <a:bodyPr/>
                    <a:lstStyle/>
                    <a:p>
                      <a:pPr algn="l" fontAlgn="b"/>
                      <a:r>
                        <a:rPr lang="en-US" sz="1050" b="0" i="0" u="none" strike="noStrike" dirty="0">
                          <a:solidFill>
                            <a:srgbClr val="000000"/>
                          </a:solidFill>
                          <a:effectLst/>
                          <a:latin typeface="Franklin Gothic Book" panose="020B0503020102020204" pitchFamily="34" charset="0"/>
                        </a:rPr>
                        <a:t>Electric Vehicle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050" b="0" i="0" u="none" strike="noStrike" dirty="0">
                          <a:solidFill>
                            <a:srgbClr val="000000"/>
                          </a:solidFill>
                          <a:effectLst/>
                          <a:latin typeface="Franklin Gothic Book" panose="020B05030201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12851924"/>
                  </a:ext>
                </a:extLst>
              </a:tr>
              <a:tr h="172093">
                <a:tc>
                  <a:txBody>
                    <a:bodyPr/>
                    <a:lstStyle/>
                    <a:p>
                      <a:pPr algn="ctr" fontAlgn="b"/>
                      <a:endParaRPr lang="en-US" sz="1050" b="0" i="0" u="none" strike="noStrike">
                        <a:solidFill>
                          <a:srgbClr val="000000"/>
                        </a:solidFill>
                        <a:effectLst/>
                        <a:latin typeface="Franklin Gothic Book" panose="020B05030201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dirty="0">
                        <a:solidFill>
                          <a:srgbClr val="000000"/>
                        </a:solidFill>
                        <a:effectLst/>
                        <a:latin typeface="Franklin Gothic Book" panose="020B05030201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a:solidFill>
                          <a:srgbClr val="000000"/>
                        </a:solidFill>
                        <a:effectLst/>
                        <a:latin typeface="Franklin Gothic Book" panose="020B05030201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a:solidFill>
                          <a:srgbClr val="000000"/>
                        </a:solidFill>
                        <a:effectLst/>
                        <a:latin typeface="Franklin Gothic Book" panose="020B05030201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a:solidFill>
                          <a:srgbClr val="000000"/>
                        </a:solidFill>
                        <a:effectLst/>
                        <a:latin typeface="Franklin Gothic Book" panose="020B05030201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a:solidFill>
                          <a:srgbClr val="000000"/>
                        </a:solidFill>
                        <a:effectLst/>
                        <a:latin typeface="Franklin Gothic Book" panose="020B05030201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a:solidFill>
                          <a:srgbClr val="000000"/>
                        </a:solidFill>
                        <a:effectLst/>
                        <a:latin typeface="Franklin Gothic Book" panose="020B05030201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dirty="0">
                        <a:solidFill>
                          <a:srgbClr val="000000"/>
                        </a:solidFill>
                        <a:effectLst/>
                        <a:latin typeface="Franklin Gothic Book" panose="020B05030201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50" b="0" i="0" u="none" strike="noStrike" dirty="0">
                        <a:solidFill>
                          <a:srgbClr val="000000"/>
                        </a:solidFill>
                        <a:effectLst/>
                        <a:latin typeface="Franklin Gothic Book" panose="020B05030201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65468133"/>
                  </a:ext>
                </a:extLst>
              </a:tr>
              <a:tr h="172093">
                <a:tc gridSpan="9">
                  <a:txBody>
                    <a:bodyPr/>
                    <a:lstStyle/>
                    <a:p>
                      <a:pPr algn="ctr" fontAlgn="b"/>
                      <a:r>
                        <a:rPr lang="en-US" sz="1050" b="0" i="0" u="none" strike="noStrike" dirty="0" err="1">
                          <a:solidFill>
                            <a:srgbClr val="000000"/>
                          </a:solidFill>
                          <a:effectLst/>
                          <a:latin typeface="Franklin Gothic Book" panose="020B0503020102020204" pitchFamily="34" charset="0"/>
                        </a:rPr>
                        <a:t>Inculded</a:t>
                      </a:r>
                      <a:r>
                        <a:rPr lang="en-US" sz="1050" b="0" i="0" u="none" strike="noStrike" dirty="0">
                          <a:solidFill>
                            <a:srgbClr val="000000"/>
                          </a:solidFill>
                          <a:effectLst/>
                          <a:latin typeface="Franklin Gothic Book" panose="020B0503020102020204" pitchFamily="34" charset="0"/>
                        </a:rPr>
                        <a:t> in multivariate analysis and effect is significant</a:t>
                      </a:r>
                    </a:p>
                  </a:txBody>
                  <a:tcPr marL="0" marR="0" marT="0" marB="0" anchor="b">
                    <a:lnL>
                      <a:noFill/>
                    </a:lnL>
                    <a:lnR>
                      <a:noFill/>
                    </a:lnR>
                    <a:lnT>
                      <a:noFill/>
                    </a:lnT>
                    <a:lnB>
                      <a:noFill/>
                    </a:lnB>
                    <a:solidFill>
                      <a:schemeClr val="accent4">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0537786"/>
                  </a:ext>
                </a:extLst>
              </a:tr>
              <a:tr h="172093">
                <a:tc gridSpan="9">
                  <a:txBody>
                    <a:bodyPr/>
                    <a:lstStyle/>
                    <a:p>
                      <a:pPr algn="ctr" fontAlgn="b"/>
                      <a:r>
                        <a:rPr lang="en-US" sz="1050" b="0" i="0" u="none" strike="noStrike" dirty="0">
                          <a:solidFill>
                            <a:srgbClr val="000000"/>
                          </a:solidFill>
                          <a:effectLst/>
                          <a:latin typeface="Franklin Gothic Book" panose="020B0503020102020204" pitchFamily="34" charset="0"/>
                        </a:rPr>
                        <a:t>Included in multivariate analysis but effect not significant</a:t>
                      </a:r>
                    </a:p>
                  </a:txBody>
                  <a:tcPr marL="0" marR="0" marT="0" marB="0" anchor="b">
                    <a:lnL>
                      <a:noFill/>
                    </a:lnL>
                    <a:lnR>
                      <a:noFill/>
                    </a:lnR>
                    <a:lnT>
                      <a:noFill/>
                    </a:lnT>
                    <a:lnB>
                      <a:noFill/>
                    </a:lnB>
                    <a:solidFill>
                      <a:schemeClr val="accent3">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4106253"/>
                  </a:ext>
                </a:extLst>
              </a:tr>
              <a:tr h="172093">
                <a:tc gridSpan="9">
                  <a:txBody>
                    <a:bodyPr/>
                    <a:lstStyle/>
                    <a:p>
                      <a:pPr algn="ctr" fontAlgn="b"/>
                      <a:r>
                        <a:rPr lang="en-US" sz="1050" b="0" i="0" u="none" strike="noStrike" dirty="0">
                          <a:solidFill>
                            <a:srgbClr val="000000"/>
                          </a:solidFill>
                          <a:effectLst/>
                          <a:latin typeface="Franklin Gothic Book" panose="020B0503020102020204" pitchFamily="34" charset="0"/>
                        </a:rPr>
                        <a:t>Excluded from multivariate analysis because effect not significant in univariate analysis</a:t>
                      </a:r>
                    </a:p>
                  </a:txBody>
                  <a:tcPr marL="0" marR="0" marT="0" marB="0" anchor="b">
                    <a:lnL>
                      <a:noFill/>
                    </a:lnL>
                    <a:lnR>
                      <a:noFill/>
                    </a:lnR>
                    <a:lnT>
                      <a:noFill/>
                    </a:lnT>
                    <a:lnB>
                      <a:noFill/>
                    </a:lnB>
                    <a:solidFill>
                      <a:schemeClr val="bg2">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5578630"/>
                  </a:ext>
                </a:extLst>
              </a:tr>
            </a:tbl>
          </a:graphicData>
        </a:graphic>
      </p:graphicFrame>
    </p:spTree>
    <p:extLst>
      <p:ext uri="{BB962C8B-B14F-4D97-AF65-F5344CB8AC3E}">
        <p14:creationId xmlns:p14="http://schemas.microsoft.com/office/powerpoint/2010/main" val="1077404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4E05F-64DE-B0F8-4989-5033368879E8}"/>
              </a:ext>
            </a:extLst>
          </p:cNvPr>
          <p:cNvSpPr>
            <a:spLocks noGrp="1"/>
          </p:cNvSpPr>
          <p:nvPr>
            <p:ph type="sldNum" sz="quarter" idx="4"/>
          </p:nvPr>
        </p:nvSpPr>
        <p:spPr/>
        <p:txBody>
          <a:bodyPr/>
          <a:lstStyle/>
          <a:p>
            <a:pPr>
              <a:defRPr/>
            </a:pPr>
            <a:fld id="{B22F7E1B-8261-CF40-A84F-BB5BFF025EC3}" type="slidenum">
              <a:rPr lang="en-US" smtClean="0"/>
              <a:pPr>
                <a:defRPr/>
              </a:pPr>
              <a:t>34</a:t>
            </a:fld>
            <a:endParaRPr lang="en-US" dirty="0"/>
          </a:p>
        </p:txBody>
      </p:sp>
      <p:sp>
        <p:nvSpPr>
          <p:cNvPr id="3" name="Title 2">
            <a:extLst>
              <a:ext uri="{FF2B5EF4-FFF2-40B4-BE49-F238E27FC236}">
                <a16:creationId xmlns:a16="http://schemas.microsoft.com/office/drawing/2014/main" id="{F60075D3-2A7B-A7F9-44C5-3F5A4B4D870A}"/>
              </a:ext>
            </a:extLst>
          </p:cNvPr>
          <p:cNvSpPr>
            <a:spLocks noGrp="1"/>
          </p:cNvSpPr>
          <p:nvPr>
            <p:ph type="title"/>
          </p:nvPr>
        </p:nvSpPr>
        <p:spPr/>
        <p:txBody>
          <a:bodyPr/>
          <a:lstStyle/>
          <a:p>
            <a:r>
              <a:rPr lang="en-US" dirty="0"/>
              <a:t>Nonresidential Multivariate Regression Results</a:t>
            </a:r>
          </a:p>
        </p:txBody>
      </p:sp>
      <p:sp>
        <p:nvSpPr>
          <p:cNvPr id="4" name="Text Placeholder 3">
            <a:extLst>
              <a:ext uri="{FF2B5EF4-FFF2-40B4-BE49-F238E27FC236}">
                <a16:creationId xmlns:a16="http://schemas.microsoft.com/office/drawing/2014/main" id="{59736944-4DE1-5FD8-52B6-43411991992D}"/>
              </a:ext>
            </a:extLst>
          </p:cNvPr>
          <p:cNvSpPr>
            <a:spLocks noGrp="1"/>
          </p:cNvSpPr>
          <p:nvPr>
            <p:ph type="body" sz="half" idx="15"/>
          </p:nvPr>
        </p:nvSpPr>
        <p:spPr/>
        <p:txBody>
          <a:bodyPr>
            <a:normAutofit lnSpcReduction="10000"/>
          </a:bodyPr>
          <a:lstStyle/>
          <a:p>
            <a:pPr marL="457200" indent="-457200">
              <a:buFont typeface="Wingdings" panose="05000000000000000000" pitchFamily="2" charset="2"/>
              <a:buChar char="§"/>
            </a:pPr>
            <a:r>
              <a:rPr lang="en-US" sz="1800" dirty="0"/>
              <a:t>Multivariate results for nonresidential are more limited in terms of explaining what is driving the need for infrastructure upgrades</a:t>
            </a:r>
          </a:p>
          <a:p>
            <a:pPr marL="914400" lvl="1" indent="-457200">
              <a:buFont typeface="Wingdings" panose="05000000000000000000" pitchFamily="2" charset="2"/>
              <a:buChar char="§"/>
            </a:pPr>
            <a:r>
              <a:rPr lang="en-US" sz="1400" dirty="0">
                <a:solidFill>
                  <a:schemeClr val="accent1"/>
                </a:solidFill>
              </a:rPr>
              <a:t>This is likely driven by the wide diversity of buildings within the nonresidential market. Even within a specific building type (e.g., Healthcare), we can see a huge range of building sizes, technologies, etc. </a:t>
            </a:r>
            <a:br>
              <a:rPr lang="en-US" sz="1400" dirty="0">
                <a:solidFill>
                  <a:schemeClr val="accent1"/>
                </a:solidFill>
              </a:rPr>
            </a:br>
            <a:endParaRPr lang="en-US" sz="1800" dirty="0">
              <a:solidFill>
                <a:schemeClr val="accent1"/>
              </a:solidFill>
            </a:endParaRPr>
          </a:p>
          <a:p>
            <a:pPr marL="457200" indent="-457200">
              <a:buFont typeface="Wingdings" panose="05000000000000000000" pitchFamily="2" charset="2"/>
              <a:buChar char="§"/>
            </a:pPr>
            <a:r>
              <a:rPr lang="en-US" sz="1800" dirty="0"/>
              <a:t>Climate region and the presence of existing electrical heating/water heating equipment do exhibit statistically significant relationships with the panel upgrade/optimization outcome</a:t>
            </a:r>
            <a:br>
              <a:rPr lang="en-US" sz="1800" dirty="0"/>
            </a:br>
            <a:endParaRPr lang="en-US" sz="1800" dirty="0"/>
          </a:p>
        </p:txBody>
      </p:sp>
      <p:graphicFrame>
        <p:nvGraphicFramePr>
          <p:cNvPr id="5" name="Table 4">
            <a:extLst>
              <a:ext uri="{FF2B5EF4-FFF2-40B4-BE49-F238E27FC236}">
                <a16:creationId xmlns:a16="http://schemas.microsoft.com/office/drawing/2014/main" id="{947154CE-64ED-257A-1FB0-4D8C8B31F558}"/>
              </a:ext>
            </a:extLst>
          </p:cNvPr>
          <p:cNvGraphicFramePr>
            <a:graphicFrameLocks noGrp="1"/>
          </p:cNvGraphicFramePr>
          <p:nvPr>
            <p:extLst>
              <p:ext uri="{D42A27DB-BD31-4B8C-83A1-F6EECF244321}">
                <p14:modId xmlns:p14="http://schemas.microsoft.com/office/powerpoint/2010/main" val="2818493770"/>
              </p:ext>
            </p:extLst>
          </p:nvPr>
        </p:nvGraphicFramePr>
        <p:xfrm>
          <a:off x="4934460" y="1398128"/>
          <a:ext cx="6865250" cy="4688041"/>
        </p:xfrm>
        <a:graphic>
          <a:graphicData uri="http://schemas.openxmlformats.org/drawingml/2006/table">
            <a:tbl>
              <a:tblPr/>
              <a:tblGrid>
                <a:gridCol w="2344232">
                  <a:extLst>
                    <a:ext uri="{9D8B030D-6E8A-4147-A177-3AD203B41FA5}">
                      <a16:colId xmlns:a16="http://schemas.microsoft.com/office/drawing/2014/main" val="1394542524"/>
                    </a:ext>
                  </a:extLst>
                </a:gridCol>
                <a:gridCol w="729582">
                  <a:extLst>
                    <a:ext uri="{9D8B030D-6E8A-4147-A177-3AD203B41FA5}">
                      <a16:colId xmlns:a16="http://schemas.microsoft.com/office/drawing/2014/main" val="3820619099"/>
                    </a:ext>
                  </a:extLst>
                </a:gridCol>
                <a:gridCol w="729582">
                  <a:extLst>
                    <a:ext uri="{9D8B030D-6E8A-4147-A177-3AD203B41FA5}">
                      <a16:colId xmlns:a16="http://schemas.microsoft.com/office/drawing/2014/main" val="840153533"/>
                    </a:ext>
                  </a:extLst>
                </a:gridCol>
                <a:gridCol w="777424">
                  <a:extLst>
                    <a:ext uri="{9D8B030D-6E8A-4147-A177-3AD203B41FA5}">
                      <a16:colId xmlns:a16="http://schemas.microsoft.com/office/drawing/2014/main" val="151687829"/>
                    </a:ext>
                  </a:extLst>
                </a:gridCol>
                <a:gridCol w="777424">
                  <a:extLst>
                    <a:ext uri="{9D8B030D-6E8A-4147-A177-3AD203B41FA5}">
                      <a16:colId xmlns:a16="http://schemas.microsoft.com/office/drawing/2014/main" val="3877904183"/>
                    </a:ext>
                  </a:extLst>
                </a:gridCol>
                <a:gridCol w="753503">
                  <a:extLst>
                    <a:ext uri="{9D8B030D-6E8A-4147-A177-3AD203B41FA5}">
                      <a16:colId xmlns:a16="http://schemas.microsoft.com/office/drawing/2014/main" val="2239901389"/>
                    </a:ext>
                  </a:extLst>
                </a:gridCol>
                <a:gridCol w="753503">
                  <a:extLst>
                    <a:ext uri="{9D8B030D-6E8A-4147-A177-3AD203B41FA5}">
                      <a16:colId xmlns:a16="http://schemas.microsoft.com/office/drawing/2014/main" val="196835676"/>
                    </a:ext>
                  </a:extLst>
                </a:gridCol>
              </a:tblGrid>
              <a:tr h="446924">
                <a:tc rowSpan="2">
                  <a:txBody>
                    <a:bodyPr/>
                    <a:lstStyle/>
                    <a:p>
                      <a:pPr algn="ctr" fontAlgn="ctr"/>
                      <a:r>
                        <a:rPr lang="en-US" sz="1100" b="0" i="0" u="none" strike="noStrike" dirty="0">
                          <a:solidFill>
                            <a:srgbClr val="FFFFFF"/>
                          </a:solidFill>
                          <a:effectLst/>
                          <a:latin typeface="+mj-lt"/>
                        </a:rPr>
                        <a:t>Characteristic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3572"/>
                    </a:solidFill>
                  </a:tcPr>
                </a:tc>
                <a:tc gridSpan="2">
                  <a:txBody>
                    <a:bodyPr/>
                    <a:lstStyle/>
                    <a:p>
                      <a:pPr algn="ctr" fontAlgn="ctr"/>
                      <a:r>
                        <a:rPr lang="en-US" sz="1100" b="0" i="0" u="none" strike="noStrike" dirty="0">
                          <a:solidFill>
                            <a:srgbClr val="FFFFFF"/>
                          </a:solidFill>
                          <a:effectLst/>
                          <a:latin typeface="+mj-lt"/>
                        </a:rPr>
                        <a:t>Water Heating Only</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rgbClr val="053572"/>
                    </a:solidFill>
                  </a:tcPr>
                </a:tc>
                <a:tc hMerge="1">
                  <a:txBody>
                    <a:bodyPr/>
                    <a:lstStyle/>
                    <a:p>
                      <a:endParaRPr lang="en-US"/>
                    </a:p>
                  </a:txBody>
                  <a:tcPr/>
                </a:tc>
                <a:tc gridSpan="2">
                  <a:txBody>
                    <a:bodyPr/>
                    <a:lstStyle/>
                    <a:p>
                      <a:pPr algn="ctr" fontAlgn="ctr"/>
                      <a:r>
                        <a:rPr lang="en-US" sz="1100" b="0" i="0" u="none" strike="noStrike" dirty="0">
                          <a:solidFill>
                            <a:srgbClr val="FFFFFF"/>
                          </a:solidFill>
                          <a:effectLst/>
                          <a:latin typeface="+mj-lt"/>
                        </a:rPr>
                        <a:t>Heating and Water Heating Equipment</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rgbClr val="053572"/>
                    </a:solidFill>
                  </a:tcPr>
                </a:tc>
                <a:tc hMerge="1">
                  <a:txBody>
                    <a:bodyPr/>
                    <a:lstStyle/>
                    <a:p>
                      <a:endParaRPr lang="en-US"/>
                    </a:p>
                  </a:txBody>
                  <a:tcPr/>
                </a:tc>
                <a:tc gridSpan="2">
                  <a:txBody>
                    <a:bodyPr/>
                    <a:lstStyle/>
                    <a:p>
                      <a:pPr algn="ctr" fontAlgn="ctr"/>
                      <a:r>
                        <a:rPr lang="en-US" sz="1100" b="0" i="0" u="none" strike="noStrike" dirty="0">
                          <a:solidFill>
                            <a:srgbClr val="FFFFFF"/>
                          </a:solidFill>
                          <a:effectLst/>
                          <a:latin typeface="+mj-lt"/>
                        </a:rPr>
                        <a:t>All Applicable Equipment</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rgbClr val="053572"/>
                    </a:solidFill>
                  </a:tcPr>
                </a:tc>
                <a:tc hMerge="1">
                  <a:txBody>
                    <a:bodyPr/>
                    <a:lstStyle/>
                    <a:p>
                      <a:endParaRPr lang="en-US"/>
                    </a:p>
                  </a:txBody>
                  <a:tcPr/>
                </a:tc>
                <a:extLst>
                  <a:ext uri="{0D108BD9-81ED-4DB2-BD59-A6C34878D82A}">
                    <a16:rowId xmlns:a16="http://schemas.microsoft.com/office/drawing/2014/main" val="2063844419"/>
                  </a:ext>
                </a:extLst>
              </a:tr>
              <a:tr h="521411">
                <a:tc vMerge="1">
                  <a:txBody>
                    <a:bodyPr/>
                    <a:lstStyle/>
                    <a:p>
                      <a:endParaRPr lang="en-US"/>
                    </a:p>
                  </a:txBody>
                  <a:tcPr/>
                </a:tc>
                <a:tc>
                  <a:txBody>
                    <a:bodyPr/>
                    <a:lstStyle/>
                    <a:p>
                      <a:pPr algn="ctr" fontAlgn="ctr"/>
                      <a:r>
                        <a:rPr lang="en-US" sz="1100" b="0" i="0" u="none" strike="noStrike" dirty="0">
                          <a:solidFill>
                            <a:srgbClr val="FFFFFF"/>
                          </a:solidFill>
                          <a:effectLst/>
                          <a:latin typeface="+mj-lt"/>
                        </a:rPr>
                        <a:t>Direction</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3572"/>
                    </a:solidFill>
                  </a:tcPr>
                </a:tc>
                <a:tc>
                  <a:txBody>
                    <a:bodyPr/>
                    <a:lstStyle/>
                    <a:p>
                      <a:pPr algn="ctr" fontAlgn="ctr"/>
                      <a:r>
                        <a:rPr lang="en-US" sz="1100" b="0" i="0" u="none" strike="noStrike" dirty="0">
                          <a:solidFill>
                            <a:srgbClr val="FFFFFF"/>
                          </a:solidFill>
                          <a:effectLst/>
                          <a:latin typeface="+mj-lt"/>
                        </a:rPr>
                        <a:t>Adjusted Odds Ratio</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3572"/>
                    </a:solidFill>
                  </a:tcPr>
                </a:tc>
                <a:tc>
                  <a:txBody>
                    <a:bodyPr/>
                    <a:lstStyle/>
                    <a:p>
                      <a:pPr algn="ctr" fontAlgn="ctr"/>
                      <a:r>
                        <a:rPr lang="en-US" sz="1100" b="0" i="0" u="none" strike="noStrike" dirty="0">
                          <a:solidFill>
                            <a:srgbClr val="FFFFFF"/>
                          </a:solidFill>
                          <a:effectLst/>
                          <a:latin typeface="+mj-lt"/>
                        </a:rPr>
                        <a:t>Direction</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3572"/>
                    </a:solidFill>
                  </a:tcPr>
                </a:tc>
                <a:tc>
                  <a:txBody>
                    <a:bodyPr/>
                    <a:lstStyle/>
                    <a:p>
                      <a:pPr algn="ctr" fontAlgn="ctr"/>
                      <a:r>
                        <a:rPr lang="en-US" sz="1100" b="0" i="0" u="none" strike="noStrike" dirty="0">
                          <a:solidFill>
                            <a:srgbClr val="FFFFFF"/>
                          </a:solidFill>
                          <a:effectLst/>
                          <a:latin typeface="+mj-lt"/>
                        </a:rPr>
                        <a:t>Adjusted Odds Ratio</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3572"/>
                    </a:solidFill>
                  </a:tcPr>
                </a:tc>
                <a:tc>
                  <a:txBody>
                    <a:bodyPr/>
                    <a:lstStyle/>
                    <a:p>
                      <a:pPr algn="ctr" fontAlgn="ctr"/>
                      <a:r>
                        <a:rPr lang="en-US" sz="1100" b="0" i="0" u="none" strike="noStrike" dirty="0">
                          <a:solidFill>
                            <a:srgbClr val="FFFFFF"/>
                          </a:solidFill>
                          <a:effectLst/>
                          <a:latin typeface="+mj-lt"/>
                        </a:rPr>
                        <a:t>Direction</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3572"/>
                    </a:solidFill>
                  </a:tcPr>
                </a:tc>
                <a:tc>
                  <a:txBody>
                    <a:bodyPr/>
                    <a:lstStyle/>
                    <a:p>
                      <a:pPr algn="ctr" fontAlgn="ctr"/>
                      <a:r>
                        <a:rPr lang="en-US" sz="1100" b="0" i="0" u="none" strike="noStrike" dirty="0">
                          <a:solidFill>
                            <a:srgbClr val="FFFFFF"/>
                          </a:solidFill>
                          <a:effectLst/>
                          <a:latin typeface="+mj-lt"/>
                        </a:rPr>
                        <a:t>Adjusted Odds Ratio</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3572"/>
                    </a:solidFill>
                  </a:tcPr>
                </a:tc>
                <a:extLst>
                  <a:ext uri="{0D108BD9-81ED-4DB2-BD59-A6C34878D82A}">
                    <a16:rowId xmlns:a16="http://schemas.microsoft.com/office/drawing/2014/main" val="1870277554"/>
                  </a:ext>
                </a:extLst>
              </a:tr>
              <a:tr h="195529">
                <a:tc gridSpan="7">
                  <a:txBody>
                    <a:bodyPr/>
                    <a:lstStyle/>
                    <a:p>
                      <a:pPr algn="l" fontAlgn="b"/>
                      <a:r>
                        <a:rPr lang="en-US" sz="1100" b="1" i="0" u="none" strike="noStrike" dirty="0">
                          <a:solidFill>
                            <a:srgbClr val="FFFFFF"/>
                          </a:solidFill>
                          <a:effectLst/>
                          <a:latin typeface="Franklin Gothic Book" panose="020B0503020102020204" pitchFamily="34" charset="0"/>
                        </a:rPr>
                        <a:t>Building Type (Reference: </a:t>
                      </a:r>
                      <a:r>
                        <a:rPr lang="en-US" sz="1100" b="1" i="0" u="none" strike="noStrike" dirty="0" err="1">
                          <a:solidFill>
                            <a:srgbClr val="FFFFFF"/>
                          </a:solidFill>
                          <a:effectLst/>
                          <a:latin typeface="Franklin Gothic Book" panose="020B0503020102020204" pitchFamily="34" charset="0"/>
                        </a:rPr>
                        <a:t>Retail,Restaurant</a:t>
                      </a:r>
                      <a:r>
                        <a:rPr lang="en-US" sz="1100" b="1" i="0" u="none" strike="noStrike" dirty="0">
                          <a:solidFill>
                            <a:srgbClr val="FFFFFF"/>
                          </a:solidFill>
                          <a:effectLst/>
                          <a:latin typeface="Franklin Gothic Book" panose="020B0503020102020204" pitchFamily="34" charset="0"/>
                        </a:rPr>
                        <a:t> &amp; Supermarket)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6125009"/>
                  </a:ext>
                </a:extLst>
              </a:tr>
              <a:tr h="195529">
                <a:tc>
                  <a:txBody>
                    <a:bodyPr/>
                    <a:lstStyle/>
                    <a:p>
                      <a:pPr algn="l" fontAlgn="b"/>
                      <a:r>
                        <a:rPr lang="en-US" sz="1100" b="0" i="0" u="none" strike="noStrike" dirty="0">
                          <a:solidFill>
                            <a:srgbClr val="000000"/>
                          </a:solidFill>
                          <a:effectLst/>
                          <a:latin typeface="Franklin Gothic Book" panose="020B0503020102020204" pitchFamily="34" charset="0"/>
                        </a:rPr>
                        <a:t>Agriculture, Automotive &amp; Industrial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Negative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6016655"/>
                  </a:ext>
                </a:extLst>
              </a:tr>
              <a:tr h="195529">
                <a:tc>
                  <a:txBody>
                    <a:bodyPr/>
                    <a:lstStyle/>
                    <a:p>
                      <a:pPr algn="l" fontAlgn="b"/>
                      <a:r>
                        <a:rPr lang="en-US" sz="1100" b="0" i="0" u="none" strike="noStrike" dirty="0">
                          <a:solidFill>
                            <a:srgbClr val="000000"/>
                          </a:solidFill>
                          <a:effectLst/>
                          <a:latin typeface="Franklin Gothic Book" panose="020B0503020102020204" pitchFamily="34" charset="0"/>
                        </a:rPr>
                        <a:t>Education, Lodging &amp; Offices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88017879"/>
                  </a:ext>
                </a:extLst>
              </a:tr>
              <a:tr h="195529">
                <a:tc>
                  <a:txBody>
                    <a:bodyPr/>
                    <a:lstStyle/>
                    <a:p>
                      <a:pPr algn="l" fontAlgn="b"/>
                      <a:r>
                        <a:rPr lang="en-US" sz="1100" b="0" i="0" u="none" strike="noStrike">
                          <a:solidFill>
                            <a:srgbClr val="000000"/>
                          </a:solidFill>
                          <a:effectLst/>
                          <a:latin typeface="Franklin Gothic Book" panose="020B0503020102020204" pitchFamily="34" charset="0"/>
                        </a:rPr>
                        <a:t>Healthcare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78967390"/>
                  </a:ext>
                </a:extLst>
              </a:tr>
              <a:tr h="195529">
                <a:tc>
                  <a:txBody>
                    <a:bodyPr/>
                    <a:lstStyle/>
                    <a:p>
                      <a:pPr algn="l" fontAlgn="b"/>
                      <a:r>
                        <a:rPr lang="en-US" sz="1100" b="0" i="0" u="none" strike="noStrike" dirty="0">
                          <a:solidFill>
                            <a:srgbClr val="000000"/>
                          </a:solidFill>
                          <a:effectLst/>
                          <a:latin typeface="Franklin Gothic Book" panose="020B0503020102020204" pitchFamily="34" charset="0"/>
                        </a:rPr>
                        <a:t>Miscellaneous, Religious &amp; Storage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03203869"/>
                  </a:ext>
                </a:extLst>
              </a:tr>
              <a:tr h="195529">
                <a:tc gridSpan="7">
                  <a:txBody>
                    <a:bodyPr/>
                    <a:lstStyle/>
                    <a:p>
                      <a:pPr algn="l" fontAlgn="b"/>
                      <a:r>
                        <a:rPr lang="en-US" sz="1100" b="1" i="0" u="none" strike="noStrike" dirty="0">
                          <a:solidFill>
                            <a:srgbClr val="FFFFFF"/>
                          </a:solidFill>
                          <a:effectLst/>
                          <a:latin typeface="Franklin Gothic Book" panose="020B0503020102020204" pitchFamily="34" charset="0"/>
                        </a:rPr>
                        <a:t>Climate Region (Reference: Cold)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3415541"/>
                  </a:ext>
                </a:extLst>
              </a:tr>
              <a:tr h="195529">
                <a:tc>
                  <a:txBody>
                    <a:bodyPr/>
                    <a:lstStyle/>
                    <a:p>
                      <a:pPr algn="l" fontAlgn="b"/>
                      <a:r>
                        <a:rPr lang="en-US" sz="1100" b="0" i="0" u="none" strike="noStrike" dirty="0">
                          <a:solidFill>
                            <a:srgbClr val="000000"/>
                          </a:solidFill>
                          <a:effectLst/>
                          <a:latin typeface="Franklin Gothic Book" panose="020B0503020102020204" pitchFamily="34" charset="0"/>
                        </a:rPr>
                        <a:t>Hot-Dry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Franklin Gothic Book" panose="020B0503020102020204" pitchFamily="34" charset="0"/>
                        </a:rPr>
                        <a:t>Negative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Negative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Negative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128585683"/>
                  </a:ext>
                </a:extLst>
              </a:tr>
              <a:tr h="195529">
                <a:tc>
                  <a:txBody>
                    <a:bodyPr/>
                    <a:lstStyle/>
                    <a:p>
                      <a:pPr algn="l" fontAlgn="b"/>
                      <a:r>
                        <a:rPr lang="en-US" sz="1100" b="0" i="0" u="none" strike="noStrike" dirty="0">
                          <a:solidFill>
                            <a:srgbClr val="000000"/>
                          </a:solidFill>
                          <a:effectLst/>
                          <a:latin typeface="Franklin Gothic Book" panose="020B0503020102020204" pitchFamily="34" charset="0"/>
                        </a:rPr>
                        <a:t>Marine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Franklin Gothic Book" panose="020B0503020102020204" pitchFamily="34" charset="0"/>
                        </a:rPr>
                        <a:t>Negative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Negative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64713532"/>
                  </a:ext>
                </a:extLst>
              </a:tr>
              <a:tr h="195529">
                <a:tc gridSpan="7">
                  <a:txBody>
                    <a:bodyPr/>
                    <a:lstStyle/>
                    <a:p>
                      <a:pPr algn="l" fontAlgn="b"/>
                      <a:r>
                        <a:rPr lang="en-US" sz="1100" b="1" i="0" u="none" strike="noStrike" dirty="0">
                          <a:solidFill>
                            <a:srgbClr val="FFFFFF"/>
                          </a:solidFill>
                          <a:effectLst/>
                          <a:latin typeface="Franklin Gothic Book" panose="020B0503020102020204" pitchFamily="34" charset="0"/>
                        </a:rPr>
                        <a:t>Baseline Equipment &amp; Systems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8879464"/>
                  </a:ext>
                </a:extLst>
              </a:tr>
              <a:tr h="195529">
                <a:tc>
                  <a:txBody>
                    <a:bodyPr/>
                    <a:lstStyle/>
                    <a:p>
                      <a:pPr algn="l" fontAlgn="b"/>
                      <a:r>
                        <a:rPr lang="en-US" sz="1100" b="0" i="0" u="none" strike="noStrike" dirty="0">
                          <a:solidFill>
                            <a:srgbClr val="000000"/>
                          </a:solidFill>
                          <a:effectLst/>
                          <a:latin typeface="Franklin Gothic Book" panose="020B0503020102020204" pitchFamily="34" charset="0"/>
                        </a:rPr>
                        <a:t>Electrical Cooling System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25458622"/>
                  </a:ext>
                </a:extLst>
              </a:tr>
              <a:tr h="195529">
                <a:tc>
                  <a:txBody>
                    <a:bodyPr/>
                    <a:lstStyle/>
                    <a:p>
                      <a:pPr algn="l" fontAlgn="b"/>
                      <a:r>
                        <a:rPr lang="en-US" sz="1100" b="0" i="0" u="none" strike="noStrike" dirty="0">
                          <a:solidFill>
                            <a:srgbClr val="000000"/>
                          </a:solidFill>
                          <a:effectLst/>
                          <a:latin typeface="Franklin Gothic Book" panose="020B0503020102020204" pitchFamily="34" charset="0"/>
                        </a:rPr>
                        <a:t>Electrical Heating System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Franklin Gothic Book" panose="020B0503020102020204" pitchFamily="34" charset="0"/>
                        </a:rPr>
                        <a:t>Positive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Negative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00102059"/>
                  </a:ext>
                </a:extLst>
              </a:tr>
              <a:tr h="195529">
                <a:tc>
                  <a:txBody>
                    <a:bodyPr/>
                    <a:lstStyle/>
                    <a:p>
                      <a:pPr algn="l" fontAlgn="b"/>
                      <a:r>
                        <a:rPr lang="en-US" sz="1100" b="0" i="0" u="none" strike="noStrike" dirty="0">
                          <a:solidFill>
                            <a:srgbClr val="000000"/>
                          </a:solidFill>
                          <a:effectLst/>
                          <a:latin typeface="Franklin Gothic Book" panose="020B0503020102020204" pitchFamily="34" charset="0"/>
                        </a:rPr>
                        <a:t>Electrical Water Heating System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Franklin Gothic Book" panose="020B0503020102020204" pitchFamily="34" charset="0"/>
                        </a:rPr>
                        <a:t>Negative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Negative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Negative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330768451"/>
                  </a:ext>
                </a:extLst>
              </a:tr>
              <a:tr h="195529">
                <a:tc>
                  <a:txBody>
                    <a:bodyPr/>
                    <a:lstStyle/>
                    <a:p>
                      <a:pPr algn="l" fontAlgn="b"/>
                      <a:r>
                        <a:rPr lang="en-US" sz="1100" b="0" i="0" u="none" strike="noStrike" dirty="0">
                          <a:solidFill>
                            <a:srgbClr val="000000"/>
                          </a:solidFill>
                          <a:effectLst/>
                          <a:latin typeface="Franklin Gothic Book" panose="020B0503020102020204" pitchFamily="34" charset="0"/>
                        </a:rPr>
                        <a:t>Panel Size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80136293"/>
                  </a:ext>
                </a:extLst>
              </a:tr>
              <a:tr h="195529">
                <a:tc>
                  <a:txBody>
                    <a:bodyPr/>
                    <a:lstStyle/>
                    <a:p>
                      <a:pPr algn="l" fontAlgn="b"/>
                      <a:r>
                        <a:rPr lang="en-US" sz="1100" b="0" i="0" u="none" strike="noStrike" dirty="0">
                          <a:solidFill>
                            <a:srgbClr val="000000"/>
                          </a:solidFill>
                          <a:effectLst/>
                          <a:latin typeface="Franklin Gothic Book" panose="020B0503020102020204" pitchFamily="34" charset="0"/>
                        </a:rPr>
                        <a:t>Solar Panels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98259685"/>
                  </a:ext>
                </a:extLst>
              </a:tr>
              <a:tr h="195529">
                <a:tc>
                  <a:txBody>
                    <a:bodyPr/>
                    <a:lstStyle/>
                    <a:p>
                      <a:pPr algn="l" fontAlgn="b"/>
                      <a:r>
                        <a:rPr lang="en-US" sz="1100" b="0" i="0" u="none" strike="noStrike" dirty="0">
                          <a:solidFill>
                            <a:srgbClr val="000000"/>
                          </a:solidFill>
                          <a:effectLst/>
                          <a:latin typeface="Franklin Gothic Book" panose="020B0503020102020204" pitchFamily="34" charset="0"/>
                        </a:rPr>
                        <a:t>EV Chargers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52580249"/>
                  </a:ext>
                </a:extLst>
              </a:tr>
              <a:tr h="262257">
                <a:tc gridSpan="7">
                  <a:txBody>
                    <a:bodyPr/>
                    <a:lstStyle/>
                    <a:p>
                      <a:pPr algn="ctr" fontAlgn="b"/>
                      <a:r>
                        <a:rPr lang="en-US" sz="1100" b="0" i="0" u="none" strike="noStrike" dirty="0" err="1">
                          <a:solidFill>
                            <a:srgbClr val="000000"/>
                          </a:solidFill>
                          <a:effectLst/>
                          <a:latin typeface="Franklin Gothic Book" panose="020B0503020102020204" pitchFamily="34" charset="0"/>
                        </a:rPr>
                        <a:t>Inculded</a:t>
                      </a:r>
                      <a:r>
                        <a:rPr lang="en-US" sz="1100" b="0" i="0" u="none" strike="noStrike" dirty="0">
                          <a:solidFill>
                            <a:srgbClr val="000000"/>
                          </a:solidFill>
                          <a:effectLst/>
                          <a:latin typeface="Franklin Gothic Book" panose="020B0503020102020204" pitchFamily="34" charset="0"/>
                        </a:rPr>
                        <a:t> in multivariate analysis and effect is significant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5014152"/>
                  </a:ext>
                </a:extLst>
              </a:tr>
              <a:tr h="262257">
                <a:tc gridSpan="7">
                  <a:txBody>
                    <a:bodyPr/>
                    <a:lstStyle/>
                    <a:p>
                      <a:pPr algn="ctr" fontAlgn="b"/>
                      <a:r>
                        <a:rPr lang="en-US" sz="1100" b="0" i="0" u="none" strike="noStrike" dirty="0">
                          <a:solidFill>
                            <a:srgbClr val="000000"/>
                          </a:solidFill>
                          <a:effectLst/>
                          <a:latin typeface="Franklin Gothic Book" panose="020B0503020102020204" pitchFamily="34" charset="0"/>
                        </a:rPr>
                        <a:t>Included in multivariate analysis but effect not significant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accent3">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25030228"/>
                  </a:ext>
                </a:extLst>
              </a:tr>
              <a:tr h="262257">
                <a:tc gridSpan="7">
                  <a:txBody>
                    <a:bodyPr/>
                    <a:lstStyle/>
                    <a:p>
                      <a:pPr algn="ctr" fontAlgn="b"/>
                      <a:r>
                        <a:rPr lang="en-US" sz="1100" b="0" i="0" u="none" strike="noStrike" dirty="0">
                          <a:solidFill>
                            <a:srgbClr val="000000"/>
                          </a:solidFill>
                          <a:effectLst/>
                          <a:latin typeface="Franklin Gothic Book" panose="020B0503020102020204" pitchFamily="34" charset="0"/>
                        </a:rPr>
                        <a:t>Excluded from multivariate analysis because effect not significant in univariate analysis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2">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3915258"/>
                  </a:ext>
                </a:extLst>
              </a:tr>
            </a:tbl>
          </a:graphicData>
        </a:graphic>
      </p:graphicFrame>
    </p:spTree>
    <p:extLst>
      <p:ext uri="{BB962C8B-B14F-4D97-AF65-F5344CB8AC3E}">
        <p14:creationId xmlns:p14="http://schemas.microsoft.com/office/powerpoint/2010/main" val="2261435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CFEE1-3215-63F5-C963-C9EF2458B2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7D080-E327-9E58-B89E-45BE38F23B85}"/>
              </a:ext>
            </a:extLst>
          </p:cNvPr>
          <p:cNvSpPr>
            <a:spLocks noGrp="1"/>
          </p:cNvSpPr>
          <p:nvPr>
            <p:ph type="ctrTitle"/>
          </p:nvPr>
        </p:nvSpPr>
        <p:spPr/>
        <p:txBody>
          <a:bodyPr/>
          <a:lstStyle/>
          <a:p>
            <a:r>
              <a:rPr lang="en-ZA" dirty="0"/>
              <a:t>Key Takeaways</a:t>
            </a:r>
          </a:p>
        </p:txBody>
      </p:sp>
      <p:sp>
        <p:nvSpPr>
          <p:cNvPr id="3" name="Subtitle 2">
            <a:extLst>
              <a:ext uri="{FF2B5EF4-FFF2-40B4-BE49-F238E27FC236}">
                <a16:creationId xmlns:a16="http://schemas.microsoft.com/office/drawing/2014/main" id="{42ABF120-7015-2588-6C49-A3CC587B1529}"/>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689407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11299-94D1-B131-D876-2BFFEA757A3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56D90-C8FC-0D24-5F36-0F66B06F279D}"/>
              </a:ext>
            </a:extLst>
          </p:cNvPr>
          <p:cNvSpPr>
            <a:spLocks noGrp="1"/>
          </p:cNvSpPr>
          <p:nvPr>
            <p:ph type="sldNum" sz="quarter" idx="4"/>
          </p:nvPr>
        </p:nvSpPr>
        <p:spPr/>
        <p:txBody>
          <a:bodyPr/>
          <a:lstStyle/>
          <a:p>
            <a:pPr>
              <a:defRPr/>
            </a:pPr>
            <a:fld id="{B22F7E1B-8261-CF40-A84F-BB5BFF025EC3}" type="slidenum">
              <a:rPr lang="en-US" smtClean="0"/>
              <a:pPr>
                <a:defRPr/>
              </a:pPr>
              <a:t>36</a:t>
            </a:fld>
            <a:endParaRPr lang="en-US" dirty="0"/>
          </a:p>
        </p:txBody>
      </p:sp>
      <p:sp>
        <p:nvSpPr>
          <p:cNvPr id="5" name="Text Placeholder 4">
            <a:extLst>
              <a:ext uri="{FF2B5EF4-FFF2-40B4-BE49-F238E27FC236}">
                <a16:creationId xmlns:a16="http://schemas.microsoft.com/office/drawing/2014/main" id="{30A531F5-9F39-2308-8A34-9FE63BF17C0D}"/>
              </a:ext>
            </a:extLst>
          </p:cNvPr>
          <p:cNvSpPr>
            <a:spLocks noGrp="1"/>
          </p:cNvSpPr>
          <p:nvPr>
            <p:ph type="body" sz="quarter" idx="10"/>
          </p:nvPr>
        </p:nvSpPr>
        <p:spPr/>
        <p:txBody>
          <a:bodyPr>
            <a:normAutofit/>
          </a:bodyPr>
          <a:lstStyle/>
          <a:p>
            <a:r>
              <a:rPr lang="en-US" dirty="0">
                <a:solidFill>
                  <a:schemeClr val="accent1"/>
                </a:solidFill>
              </a:rPr>
              <a:t>Infrastructure upgrade needs are significant in the residential sector</a:t>
            </a:r>
          </a:p>
          <a:p>
            <a:pPr lvl="1"/>
            <a:r>
              <a:rPr lang="en-US" dirty="0">
                <a:solidFill>
                  <a:schemeClr val="accent1"/>
                </a:solidFill>
              </a:rPr>
              <a:t>Statewide results, weighted by climate region and building type, indicate 27% to 41% of housing units, depending on the scenario, are likely to receive a panel upgrade to accommodate fuel substitution measures</a:t>
            </a:r>
          </a:p>
          <a:p>
            <a:pPr lvl="1"/>
            <a:r>
              <a:rPr lang="en-US" dirty="0">
                <a:solidFill>
                  <a:schemeClr val="accent1"/>
                </a:solidFill>
              </a:rPr>
              <a:t>Another 19% to 27% are likely to receive panel optimization services</a:t>
            </a:r>
          </a:p>
          <a:p>
            <a:pPr marL="287338" lvl="1" indent="-287338"/>
            <a:r>
              <a:rPr lang="en-US" dirty="0">
                <a:solidFill>
                  <a:schemeClr val="accent1"/>
                </a:solidFill>
              </a:rPr>
              <a:t>The costs associated with residential fuel substitution measures are substantial</a:t>
            </a:r>
          </a:p>
          <a:p>
            <a:pPr lvl="1"/>
            <a:r>
              <a:rPr lang="en-US" dirty="0">
                <a:solidFill>
                  <a:schemeClr val="accent1"/>
                </a:solidFill>
              </a:rPr>
              <a:t>Simple connection costs exceed $1,000 </a:t>
            </a:r>
          </a:p>
          <a:p>
            <a:pPr lvl="1"/>
            <a:r>
              <a:rPr lang="en-US" dirty="0">
                <a:solidFill>
                  <a:schemeClr val="accent1"/>
                </a:solidFill>
              </a:rPr>
              <a:t>Optimization services start above $3,500 </a:t>
            </a:r>
          </a:p>
          <a:p>
            <a:pPr lvl="1"/>
            <a:r>
              <a:rPr lang="en-US" dirty="0">
                <a:solidFill>
                  <a:schemeClr val="accent1"/>
                </a:solidFill>
              </a:rPr>
              <a:t>Panel upgrade costs exceed $5,000 </a:t>
            </a:r>
          </a:p>
        </p:txBody>
      </p:sp>
      <p:sp>
        <p:nvSpPr>
          <p:cNvPr id="4" name="Title 3">
            <a:extLst>
              <a:ext uri="{FF2B5EF4-FFF2-40B4-BE49-F238E27FC236}">
                <a16:creationId xmlns:a16="http://schemas.microsoft.com/office/drawing/2014/main" id="{99B2AB5B-1DC4-C28F-A266-9E2ED8016FA2}"/>
              </a:ext>
            </a:extLst>
          </p:cNvPr>
          <p:cNvSpPr>
            <a:spLocks noGrp="1"/>
          </p:cNvSpPr>
          <p:nvPr>
            <p:ph type="title"/>
          </p:nvPr>
        </p:nvSpPr>
        <p:spPr/>
        <p:txBody>
          <a:bodyPr/>
          <a:lstStyle/>
          <a:p>
            <a:r>
              <a:rPr lang="en-US" dirty="0"/>
              <a:t>Key Takeaways</a:t>
            </a:r>
          </a:p>
        </p:txBody>
      </p:sp>
    </p:spTree>
    <p:extLst>
      <p:ext uri="{BB962C8B-B14F-4D97-AF65-F5344CB8AC3E}">
        <p14:creationId xmlns:p14="http://schemas.microsoft.com/office/powerpoint/2010/main" val="2620557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36291-2CC3-EA0B-9B9C-092883AFE42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FEA8E-4110-733F-7A26-06DEBBDBA76F}"/>
              </a:ext>
            </a:extLst>
          </p:cNvPr>
          <p:cNvSpPr>
            <a:spLocks noGrp="1"/>
          </p:cNvSpPr>
          <p:nvPr>
            <p:ph type="sldNum" sz="quarter" idx="4"/>
          </p:nvPr>
        </p:nvSpPr>
        <p:spPr/>
        <p:txBody>
          <a:bodyPr/>
          <a:lstStyle/>
          <a:p>
            <a:pPr>
              <a:defRPr/>
            </a:pPr>
            <a:fld id="{B22F7E1B-8261-CF40-A84F-BB5BFF025EC3}" type="slidenum">
              <a:rPr lang="en-US" smtClean="0"/>
              <a:pPr>
                <a:defRPr/>
              </a:pPr>
              <a:t>37</a:t>
            </a:fld>
            <a:endParaRPr lang="en-US" dirty="0"/>
          </a:p>
        </p:txBody>
      </p:sp>
      <p:sp>
        <p:nvSpPr>
          <p:cNvPr id="5" name="Text Placeholder 4">
            <a:extLst>
              <a:ext uri="{FF2B5EF4-FFF2-40B4-BE49-F238E27FC236}">
                <a16:creationId xmlns:a16="http://schemas.microsoft.com/office/drawing/2014/main" id="{05E02F2D-2DCD-6151-B961-44C4E3515EB5}"/>
              </a:ext>
            </a:extLst>
          </p:cNvPr>
          <p:cNvSpPr>
            <a:spLocks noGrp="1"/>
          </p:cNvSpPr>
          <p:nvPr>
            <p:ph type="body" sz="quarter" idx="10"/>
          </p:nvPr>
        </p:nvSpPr>
        <p:spPr/>
        <p:txBody>
          <a:bodyPr>
            <a:normAutofit fontScale="92500" lnSpcReduction="10000"/>
          </a:bodyPr>
          <a:lstStyle/>
          <a:p>
            <a:r>
              <a:rPr lang="en-US" dirty="0">
                <a:solidFill>
                  <a:schemeClr val="accent1"/>
                </a:solidFill>
              </a:rPr>
              <a:t>Nonresidential infrastructure upgrade needs are also substantial, though the needs vary quite a bit by scenario</a:t>
            </a:r>
          </a:p>
          <a:p>
            <a:pPr lvl="1"/>
            <a:r>
              <a:rPr lang="en-US" dirty="0">
                <a:solidFill>
                  <a:schemeClr val="accent1"/>
                </a:solidFill>
              </a:rPr>
              <a:t>Statewide results, weighted by building type, suggest that more than 40% of sites are likely to need a panel upgrade in the ‘Heating and DHW’ and ‘Cooking Only’ scenarios</a:t>
            </a:r>
          </a:p>
          <a:p>
            <a:pPr lvl="1"/>
            <a:r>
              <a:rPr lang="en-US" dirty="0">
                <a:solidFill>
                  <a:schemeClr val="accent1"/>
                </a:solidFill>
              </a:rPr>
              <a:t>Under these same scenarios, 27% of sites and 15% of sites, respectively, are likely to require panel optimization services</a:t>
            </a:r>
          </a:p>
          <a:p>
            <a:pPr lvl="1"/>
            <a:r>
              <a:rPr lang="en-US" dirty="0">
                <a:solidFill>
                  <a:schemeClr val="accent1"/>
                </a:solidFill>
              </a:rPr>
              <a:t>Under the ‘Heating Only’ scenario, the percentage of sites likely need a panel upgrade (12%) or panel optimization services (7%) are low compared to all other scenarios</a:t>
            </a:r>
          </a:p>
          <a:p>
            <a:r>
              <a:rPr lang="en-US" dirty="0">
                <a:solidFill>
                  <a:schemeClr val="accent1"/>
                </a:solidFill>
              </a:rPr>
              <a:t>The costs associated with these needs are substantial</a:t>
            </a:r>
          </a:p>
          <a:p>
            <a:pPr lvl="1"/>
            <a:r>
              <a:rPr lang="en-US" dirty="0">
                <a:solidFill>
                  <a:schemeClr val="accent1"/>
                </a:solidFill>
              </a:rPr>
              <a:t>Simple connection costs exceed $2,000 </a:t>
            </a:r>
          </a:p>
          <a:p>
            <a:pPr lvl="1"/>
            <a:r>
              <a:rPr lang="en-US" dirty="0">
                <a:solidFill>
                  <a:schemeClr val="accent1"/>
                </a:solidFill>
              </a:rPr>
              <a:t>Optimization services start above $4,500 </a:t>
            </a:r>
          </a:p>
          <a:p>
            <a:pPr lvl="1"/>
            <a:r>
              <a:rPr lang="en-US" dirty="0">
                <a:solidFill>
                  <a:schemeClr val="accent1"/>
                </a:solidFill>
              </a:rPr>
              <a:t>Panel upgrade costs exceed $13,000</a:t>
            </a:r>
          </a:p>
        </p:txBody>
      </p:sp>
      <p:sp>
        <p:nvSpPr>
          <p:cNvPr id="4" name="Title 3">
            <a:extLst>
              <a:ext uri="{FF2B5EF4-FFF2-40B4-BE49-F238E27FC236}">
                <a16:creationId xmlns:a16="http://schemas.microsoft.com/office/drawing/2014/main" id="{4D9689B3-A701-9983-8288-87AA1E092EAC}"/>
              </a:ext>
            </a:extLst>
          </p:cNvPr>
          <p:cNvSpPr>
            <a:spLocks noGrp="1"/>
          </p:cNvSpPr>
          <p:nvPr>
            <p:ph type="title"/>
          </p:nvPr>
        </p:nvSpPr>
        <p:spPr/>
        <p:txBody>
          <a:bodyPr/>
          <a:lstStyle/>
          <a:p>
            <a:r>
              <a:rPr lang="en-US" dirty="0"/>
              <a:t>Key Takeaways Cont.</a:t>
            </a:r>
          </a:p>
        </p:txBody>
      </p:sp>
    </p:spTree>
    <p:extLst>
      <p:ext uri="{BB962C8B-B14F-4D97-AF65-F5344CB8AC3E}">
        <p14:creationId xmlns:p14="http://schemas.microsoft.com/office/powerpoint/2010/main" val="3546765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337C09-6423-85F0-4D2E-2F42E49912B1}"/>
              </a:ext>
            </a:extLst>
          </p:cNvPr>
          <p:cNvSpPr>
            <a:spLocks noGrp="1"/>
          </p:cNvSpPr>
          <p:nvPr>
            <p:ph type="sldNum" sz="quarter" idx="4"/>
          </p:nvPr>
        </p:nvSpPr>
        <p:spPr/>
        <p:txBody>
          <a:bodyPr/>
          <a:lstStyle/>
          <a:p>
            <a:pPr>
              <a:defRPr/>
            </a:pPr>
            <a:fld id="{B22F7E1B-8261-CF40-A84F-BB5BFF025EC3}" type="slidenum">
              <a:rPr lang="en-US" smtClean="0"/>
              <a:pPr>
                <a:defRPr/>
              </a:pPr>
              <a:t>38</a:t>
            </a:fld>
            <a:endParaRPr lang="en-US" dirty="0"/>
          </a:p>
        </p:txBody>
      </p:sp>
      <p:sp>
        <p:nvSpPr>
          <p:cNvPr id="3" name="Text Placeholder 2">
            <a:extLst>
              <a:ext uri="{FF2B5EF4-FFF2-40B4-BE49-F238E27FC236}">
                <a16:creationId xmlns:a16="http://schemas.microsoft.com/office/drawing/2014/main" id="{16B09B32-459D-05CF-FA9C-8B5C9AAA6FDC}"/>
              </a:ext>
            </a:extLst>
          </p:cNvPr>
          <p:cNvSpPr>
            <a:spLocks noGrp="1"/>
          </p:cNvSpPr>
          <p:nvPr>
            <p:ph type="body" sz="quarter" idx="10"/>
          </p:nvPr>
        </p:nvSpPr>
        <p:spPr/>
        <p:txBody>
          <a:bodyPr/>
          <a:lstStyle/>
          <a:p>
            <a:r>
              <a:rPr lang="en-US" dirty="0">
                <a:solidFill>
                  <a:schemeClr val="accent1"/>
                </a:solidFill>
              </a:rPr>
              <a:t>Conduct site visits to refine the electrical panel load and remaining capacity calculations</a:t>
            </a:r>
          </a:p>
          <a:p>
            <a:pPr lvl="1"/>
            <a:r>
              <a:rPr lang="en-US" dirty="0">
                <a:solidFill>
                  <a:schemeClr val="accent1"/>
                </a:solidFill>
              </a:rPr>
              <a:t>More accurate assessment of current electric equipment and wattages</a:t>
            </a:r>
          </a:p>
          <a:p>
            <a:pPr lvl="1"/>
            <a:r>
              <a:rPr lang="en-US" dirty="0">
                <a:solidFill>
                  <a:schemeClr val="accent1"/>
                </a:solidFill>
              </a:rPr>
              <a:t>Particularly valuable for nonresidential buildings</a:t>
            </a:r>
          </a:p>
          <a:p>
            <a:r>
              <a:rPr lang="en-US" dirty="0">
                <a:solidFill>
                  <a:schemeClr val="accent1"/>
                </a:solidFill>
              </a:rPr>
              <a:t>Conduct more thorough cost research</a:t>
            </a:r>
          </a:p>
          <a:p>
            <a:pPr lvl="1"/>
            <a:r>
              <a:rPr lang="en-US" dirty="0">
                <a:solidFill>
                  <a:schemeClr val="accent1"/>
                </a:solidFill>
              </a:rPr>
              <a:t>Consider validating cost data through alternative approaches such as mystery shopping visits or contractor bid templates</a:t>
            </a:r>
          </a:p>
          <a:p>
            <a:pPr marL="287338" lvl="1" indent="-287338"/>
            <a:r>
              <a:rPr lang="en-US" dirty="0">
                <a:solidFill>
                  <a:schemeClr val="accent1"/>
                </a:solidFill>
              </a:rPr>
              <a:t>Focus future research efforts on measures/building types with the largest infrastructure needs</a:t>
            </a:r>
          </a:p>
        </p:txBody>
      </p:sp>
      <p:sp>
        <p:nvSpPr>
          <p:cNvPr id="4" name="Title 3">
            <a:extLst>
              <a:ext uri="{FF2B5EF4-FFF2-40B4-BE49-F238E27FC236}">
                <a16:creationId xmlns:a16="http://schemas.microsoft.com/office/drawing/2014/main" id="{6DB21E81-D3BE-65EE-40E5-573193E8855D}"/>
              </a:ext>
            </a:extLst>
          </p:cNvPr>
          <p:cNvSpPr>
            <a:spLocks noGrp="1"/>
          </p:cNvSpPr>
          <p:nvPr>
            <p:ph type="title"/>
          </p:nvPr>
        </p:nvSpPr>
        <p:spPr/>
        <p:txBody>
          <a:bodyPr/>
          <a:lstStyle/>
          <a:p>
            <a:r>
              <a:rPr lang="en-US" dirty="0"/>
              <a:t>Future Research Opportunities</a:t>
            </a:r>
          </a:p>
        </p:txBody>
      </p:sp>
    </p:spTree>
    <p:extLst>
      <p:ext uri="{BB962C8B-B14F-4D97-AF65-F5344CB8AC3E}">
        <p14:creationId xmlns:p14="http://schemas.microsoft.com/office/powerpoint/2010/main" val="3660237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8CFE-DF83-F267-3BE4-85903510F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D4D8C7-FA3D-36BF-12D1-27A301637DD8}"/>
              </a:ext>
            </a:extLst>
          </p:cNvPr>
          <p:cNvSpPr>
            <a:spLocks noGrp="1"/>
          </p:cNvSpPr>
          <p:nvPr>
            <p:ph type="ctrTitle"/>
          </p:nvPr>
        </p:nvSpPr>
        <p:spPr/>
        <p:txBody>
          <a:bodyPr/>
          <a:lstStyle/>
          <a:p>
            <a:r>
              <a:rPr lang="en-ZA" dirty="0"/>
              <a:t>Data Tool Demo</a:t>
            </a:r>
          </a:p>
        </p:txBody>
      </p:sp>
      <p:sp>
        <p:nvSpPr>
          <p:cNvPr id="3" name="Subtitle 2">
            <a:extLst>
              <a:ext uri="{FF2B5EF4-FFF2-40B4-BE49-F238E27FC236}">
                <a16:creationId xmlns:a16="http://schemas.microsoft.com/office/drawing/2014/main" id="{9792B864-56C1-9EF2-FE30-5093D7EB9B65}"/>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3099793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E23CBF-7393-5880-16E7-A60250D13829}"/>
              </a:ext>
            </a:extLst>
          </p:cNvPr>
          <p:cNvSpPr>
            <a:spLocks noGrp="1"/>
          </p:cNvSpPr>
          <p:nvPr>
            <p:ph type="sldNum" sz="quarter" idx="4"/>
          </p:nvPr>
        </p:nvSpPr>
        <p:spPr/>
        <p:txBody>
          <a:bodyPr/>
          <a:lstStyle/>
          <a:p>
            <a:pPr>
              <a:defRPr/>
            </a:pPr>
            <a:fld id="{B22F7E1B-8261-CF40-A84F-BB5BFF025EC3}" type="slidenum">
              <a:rPr lang="en-US" smtClean="0"/>
              <a:pPr>
                <a:defRPr/>
              </a:pPr>
              <a:t>4</a:t>
            </a:fld>
            <a:endParaRPr lang="en-US" dirty="0"/>
          </a:p>
        </p:txBody>
      </p:sp>
      <p:sp>
        <p:nvSpPr>
          <p:cNvPr id="7" name="Text Placeholder 6">
            <a:extLst>
              <a:ext uri="{FF2B5EF4-FFF2-40B4-BE49-F238E27FC236}">
                <a16:creationId xmlns:a16="http://schemas.microsoft.com/office/drawing/2014/main" id="{D65B8EC1-549D-FBB2-A0D6-E1CBAD761975}"/>
              </a:ext>
            </a:extLst>
          </p:cNvPr>
          <p:cNvSpPr>
            <a:spLocks noGrp="1"/>
          </p:cNvSpPr>
          <p:nvPr>
            <p:ph type="body" sz="quarter" idx="10"/>
          </p:nvPr>
        </p:nvSpPr>
        <p:spPr/>
        <p:txBody>
          <a:bodyPr>
            <a:normAutofit/>
          </a:bodyPr>
          <a:lstStyle/>
          <a:p>
            <a:pPr marL="342900" indent="-342900">
              <a:buFont typeface="Wingdings" panose="05000000000000000000" pitchFamily="2" charset="2"/>
              <a:buChar char="§"/>
            </a:pPr>
            <a:r>
              <a:rPr lang="en-US" sz="2400" dirty="0">
                <a:solidFill>
                  <a:schemeClr val="tx2"/>
                </a:solidFill>
              </a:rPr>
              <a:t>What percentage of buildings require an infrastructure upgrade to install a fuel substitution measure or combination of fuel substitution measures?</a:t>
            </a:r>
            <a:br>
              <a:rPr lang="en-US" sz="2400" dirty="0">
                <a:solidFill>
                  <a:schemeClr val="tx2"/>
                </a:solidFill>
              </a:rPr>
            </a:br>
            <a:endParaRPr lang="en-US" sz="2400" dirty="0">
              <a:solidFill>
                <a:schemeClr val="tx2"/>
              </a:solidFill>
            </a:endParaRPr>
          </a:p>
          <a:p>
            <a:pPr marL="342900" indent="-342900">
              <a:buFont typeface="Wingdings" panose="05000000000000000000" pitchFamily="2" charset="2"/>
              <a:buChar char="§"/>
            </a:pPr>
            <a:r>
              <a:rPr lang="en-US" sz="2400" dirty="0">
                <a:solidFill>
                  <a:schemeClr val="tx2"/>
                </a:solidFill>
              </a:rPr>
              <a:t>What are the average costs for infrastructure upgrades needed to support the installation of fuel substitution measures?</a:t>
            </a:r>
            <a:br>
              <a:rPr lang="en-US" sz="2400" dirty="0">
                <a:solidFill>
                  <a:schemeClr val="tx2"/>
                </a:solidFill>
              </a:rPr>
            </a:br>
            <a:endParaRPr lang="en-US" sz="2400" dirty="0">
              <a:solidFill>
                <a:schemeClr val="tx2"/>
              </a:solidFill>
            </a:endParaRPr>
          </a:p>
          <a:p>
            <a:pPr marL="342900" indent="-342900">
              <a:buFont typeface="Wingdings" panose="05000000000000000000" pitchFamily="2" charset="2"/>
              <a:buChar char="§"/>
            </a:pPr>
            <a:r>
              <a:rPr lang="en-US" sz="2400" dirty="0">
                <a:solidFill>
                  <a:schemeClr val="tx2"/>
                </a:solidFill>
              </a:rPr>
              <a:t>What other electrification measures (e.g., PV, EV chargers, etc.) have been installed in the past, or will be installed in the future, that will be impacted by fuel substitution infrastructure upgrades?</a:t>
            </a:r>
          </a:p>
        </p:txBody>
      </p:sp>
      <p:sp>
        <p:nvSpPr>
          <p:cNvPr id="6" name="Title 5">
            <a:extLst>
              <a:ext uri="{FF2B5EF4-FFF2-40B4-BE49-F238E27FC236}">
                <a16:creationId xmlns:a16="http://schemas.microsoft.com/office/drawing/2014/main" id="{1CEFFD45-09CF-5FF9-9604-0B573BABBA16}"/>
              </a:ext>
            </a:extLst>
          </p:cNvPr>
          <p:cNvSpPr>
            <a:spLocks noGrp="1"/>
          </p:cNvSpPr>
          <p:nvPr>
            <p:ph type="title"/>
          </p:nvPr>
        </p:nvSpPr>
        <p:spPr/>
        <p:txBody>
          <a:bodyPr/>
          <a:lstStyle/>
          <a:p>
            <a:r>
              <a:rPr lang="en-US" dirty="0"/>
              <a:t>Key Research Questions</a:t>
            </a:r>
          </a:p>
        </p:txBody>
      </p:sp>
    </p:spTree>
    <p:extLst>
      <p:ext uri="{BB962C8B-B14F-4D97-AF65-F5344CB8AC3E}">
        <p14:creationId xmlns:p14="http://schemas.microsoft.com/office/powerpoint/2010/main" val="1115029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4B955BF-9B3C-3650-887D-ED165948E39D}"/>
              </a:ext>
            </a:extLst>
          </p:cNvPr>
          <p:cNvSpPr>
            <a:spLocks noGrp="1"/>
          </p:cNvSpPr>
          <p:nvPr>
            <p:ph type="subTitle" idx="4294967295"/>
          </p:nvPr>
        </p:nvSpPr>
        <p:spPr>
          <a:xfrm>
            <a:off x="408567" y="1807373"/>
            <a:ext cx="6332891" cy="3123215"/>
          </a:xfrm>
        </p:spPr>
        <p:txBody>
          <a:bodyPr>
            <a:normAutofit fontScale="85000" lnSpcReduction="20000"/>
          </a:bodyPr>
          <a:lstStyle/>
          <a:p>
            <a:pPr marL="0" indent="0">
              <a:buNone/>
            </a:pPr>
            <a:r>
              <a:rPr lang="en-ZA" sz="5100" dirty="0"/>
              <a:t>Questions?</a:t>
            </a:r>
          </a:p>
          <a:p>
            <a:pPr marL="0" indent="0">
              <a:buNone/>
            </a:pPr>
            <a:endParaRPr lang="en-ZA" dirty="0"/>
          </a:p>
          <a:p>
            <a:pPr marL="0" indent="0">
              <a:buNone/>
            </a:pPr>
            <a:endParaRPr lang="en-ZA" dirty="0"/>
          </a:p>
          <a:p>
            <a:pPr marL="0" indent="0">
              <a:buNone/>
            </a:pPr>
            <a:r>
              <a:rPr lang="en-ZA" b="1" dirty="0"/>
              <a:t>Contact:</a:t>
            </a:r>
          </a:p>
          <a:p>
            <a:pPr marL="0" indent="0">
              <a:buNone/>
            </a:pPr>
            <a:r>
              <a:rPr lang="en-ZA" dirty="0"/>
              <a:t>Zack Tyler</a:t>
            </a:r>
          </a:p>
          <a:p>
            <a:pPr marL="0" indent="0">
              <a:buNone/>
            </a:pPr>
            <a:r>
              <a:rPr lang="en-ZA" dirty="0">
                <a:hlinkClick r:id="rId2"/>
              </a:rPr>
              <a:t>ztyler@opiniondynamics.com</a:t>
            </a:r>
            <a:endParaRPr lang="en-ZA" dirty="0"/>
          </a:p>
          <a:p>
            <a:pPr marL="0" indent="0">
              <a:buNone/>
            </a:pPr>
            <a:r>
              <a:rPr lang="en-ZA" dirty="0"/>
              <a:t>617-301-4611</a:t>
            </a:r>
          </a:p>
          <a:p>
            <a:endParaRPr lang="en-ZA" dirty="0"/>
          </a:p>
        </p:txBody>
      </p:sp>
    </p:spTree>
    <p:extLst>
      <p:ext uri="{BB962C8B-B14F-4D97-AF65-F5344CB8AC3E}">
        <p14:creationId xmlns:p14="http://schemas.microsoft.com/office/powerpoint/2010/main" val="30224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C4E3D8-BE28-988A-36ED-FDE98CF82E1A}"/>
              </a:ext>
            </a:extLst>
          </p:cNvPr>
          <p:cNvSpPr>
            <a:spLocks noGrp="1"/>
          </p:cNvSpPr>
          <p:nvPr>
            <p:ph type="sldNum" sz="quarter" idx="4"/>
          </p:nvPr>
        </p:nvSpPr>
        <p:spPr/>
        <p:txBody>
          <a:bodyPr/>
          <a:lstStyle/>
          <a:p>
            <a:pPr>
              <a:defRPr/>
            </a:pPr>
            <a:fld id="{B22F7E1B-8261-CF40-A84F-BB5BFF025EC3}" type="slidenum">
              <a:rPr lang="en-US" smtClean="0"/>
              <a:pPr>
                <a:defRPr/>
              </a:pPr>
              <a:t>5</a:t>
            </a:fld>
            <a:endParaRPr lang="en-US" dirty="0"/>
          </a:p>
        </p:txBody>
      </p:sp>
      <p:sp>
        <p:nvSpPr>
          <p:cNvPr id="6" name="Title 5">
            <a:extLst>
              <a:ext uri="{FF2B5EF4-FFF2-40B4-BE49-F238E27FC236}">
                <a16:creationId xmlns:a16="http://schemas.microsoft.com/office/drawing/2014/main" id="{F1D2F83E-6FEB-58FB-1C9D-7A325BEE9105}"/>
              </a:ext>
            </a:extLst>
          </p:cNvPr>
          <p:cNvSpPr>
            <a:spLocks noGrp="1"/>
          </p:cNvSpPr>
          <p:nvPr>
            <p:ph type="title"/>
          </p:nvPr>
        </p:nvSpPr>
        <p:spPr/>
        <p:txBody>
          <a:bodyPr/>
          <a:lstStyle/>
          <a:p>
            <a:r>
              <a:rPr lang="en-US" dirty="0"/>
              <a:t>Key Research Tasks</a:t>
            </a:r>
          </a:p>
        </p:txBody>
      </p:sp>
      <p:sp>
        <p:nvSpPr>
          <p:cNvPr id="7" name="Text Placeholder 6">
            <a:extLst>
              <a:ext uri="{FF2B5EF4-FFF2-40B4-BE49-F238E27FC236}">
                <a16:creationId xmlns:a16="http://schemas.microsoft.com/office/drawing/2014/main" id="{BF5ABA42-4F83-A8C4-6D5C-3B4270182D6D}"/>
              </a:ext>
            </a:extLst>
          </p:cNvPr>
          <p:cNvSpPr>
            <a:spLocks noGrp="1"/>
          </p:cNvSpPr>
          <p:nvPr>
            <p:ph type="body" sz="quarter" idx="11"/>
          </p:nvPr>
        </p:nvSpPr>
        <p:spPr/>
        <p:txBody>
          <a:bodyPr>
            <a:normAutofit/>
          </a:bodyPr>
          <a:lstStyle/>
          <a:p>
            <a:pPr marL="342900" indent="-342900">
              <a:buFont typeface="Wingdings" panose="05000000000000000000" pitchFamily="2" charset="2"/>
              <a:buChar char="§"/>
            </a:pPr>
            <a:r>
              <a:rPr lang="en-US" sz="2000" dirty="0">
                <a:solidFill>
                  <a:schemeClr val="tx2"/>
                </a:solidFill>
              </a:rPr>
              <a:t>Fuel substitution scenario development</a:t>
            </a:r>
          </a:p>
          <a:p>
            <a:pPr marL="800100" lvl="1" indent="-342900">
              <a:buFont typeface="Wingdings" panose="05000000000000000000" pitchFamily="2" charset="2"/>
              <a:buChar char="§"/>
            </a:pPr>
            <a:r>
              <a:rPr lang="en-US" sz="2000" dirty="0">
                <a:solidFill>
                  <a:schemeClr val="tx2"/>
                </a:solidFill>
              </a:rPr>
              <a:t>Identify the relevant fuel substitution scenarios to be considered as part of this study</a:t>
            </a:r>
          </a:p>
          <a:p>
            <a:pPr marL="800100" lvl="1" indent="-342900">
              <a:buFont typeface="Wingdings" panose="05000000000000000000" pitchFamily="2" charset="2"/>
              <a:buChar char="§"/>
            </a:pPr>
            <a:r>
              <a:rPr lang="en-US" sz="2000" dirty="0">
                <a:solidFill>
                  <a:schemeClr val="tx2"/>
                </a:solidFill>
              </a:rPr>
              <a:t>Limited to current list of approved fuel substitution measures</a:t>
            </a:r>
          </a:p>
          <a:p>
            <a:pPr marL="342900" indent="-342900">
              <a:buFont typeface="Wingdings" panose="05000000000000000000" pitchFamily="2" charset="2"/>
              <a:buChar char="§"/>
            </a:pPr>
            <a:r>
              <a:rPr lang="en-US" sz="2000" dirty="0">
                <a:solidFill>
                  <a:schemeClr val="tx2"/>
                </a:solidFill>
              </a:rPr>
              <a:t>Three web-based survey efforts</a:t>
            </a:r>
          </a:p>
          <a:p>
            <a:pPr marL="800100" lvl="1" indent="-342900">
              <a:buFont typeface="Wingdings" panose="05000000000000000000" pitchFamily="2" charset="2"/>
              <a:buChar char="§"/>
            </a:pPr>
            <a:r>
              <a:rPr lang="en-US" sz="2000" dirty="0">
                <a:solidFill>
                  <a:schemeClr val="tx2"/>
                </a:solidFill>
              </a:rPr>
              <a:t>Residential Occupant Survey</a:t>
            </a:r>
          </a:p>
          <a:p>
            <a:pPr marL="800100" lvl="1" indent="-342900">
              <a:buFont typeface="Wingdings" panose="05000000000000000000" pitchFamily="2" charset="2"/>
              <a:buChar char="§"/>
            </a:pPr>
            <a:r>
              <a:rPr lang="en-US" sz="2000" dirty="0">
                <a:solidFill>
                  <a:schemeClr val="tx2"/>
                </a:solidFill>
              </a:rPr>
              <a:t>Nonresidential Customer Survey</a:t>
            </a:r>
          </a:p>
          <a:p>
            <a:pPr marL="800100" lvl="1" indent="-342900">
              <a:buFont typeface="Wingdings" panose="05000000000000000000" pitchFamily="2" charset="2"/>
              <a:buChar char="§"/>
            </a:pPr>
            <a:r>
              <a:rPr lang="en-US" sz="2000" dirty="0">
                <a:solidFill>
                  <a:schemeClr val="tx2"/>
                </a:solidFill>
              </a:rPr>
              <a:t>Electrician Survey</a:t>
            </a:r>
          </a:p>
        </p:txBody>
      </p:sp>
      <p:pic>
        <p:nvPicPr>
          <p:cNvPr id="11" name="Picture Placeholder 10">
            <a:extLst>
              <a:ext uri="{FF2B5EF4-FFF2-40B4-BE49-F238E27FC236}">
                <a16:creationId xmlns:a16="http://schemas.microsoft.com/office/drawing/2014/main" id="{04DDEB7B-1E2E-B0E5-A293-D1CDC88A8875}"/>
              </a:ext>
            </a:extLst>
          </p:cNvPr>
          <p:cNvPicPr>
            <a:picLocks noGrp="1" noChangeAspect="1"/>
          </p:cNvPicPr>
          <p:nvPr>
            <p:ph type="pic" sz="quarter" idx="12"/>
          </p:nvPr>
        </p:nvPicPr>
        <p:blipFill>
          <a:blip r:embed="rId2"/>
          <a:srcRect l="35799" r="35799"/>
          <a:stretch>
            <a:fillRect/>
          </a:stretch>
        </p:blipFill>
        <p:spPr/>
      </p:pic>
    </p:spTree>
    <p:extLst>
      <p:ext uri="{BB962C8B-B14F-4D97-AF65-F5344CB8AC3E}">
        <p14:creationId xmlns:p14="http://schemas.microsoft.com/office/powerpoint/2010/main" val="841341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153049-C3A8-923A-071A-ABBE1AFE52B0}"/>
              </a:ext>
            </a:extLst>
          </p:cNvPr>
          <p:cNvSpPr>
            <a:spLocks noGrp="1"/>
          </p:cNvSpPr>
          <p:nvPr>
            <p:ph type="title"/>
          </p:nvPr>
        </p:nvSpPr>
        <p:spPr/>
        <p:txBody>
          <a:bodyPr/>
          <a:lstStyle/>
          <a:p>
            <a:r>
              <a:rPr lang="en-US" dirty="0"/>
              <a:t>Residential Occupant Survey</a:t>
            </a:r>
          </a:p>
        </p:txBody>
      </p:sp>
      <p:sp>
        <p:nvSpPr>
          <p:cNvPr id="3" name="Slide Number Placeholder 2">
            <a:extLst>
              <a:ext uri="{FF2B5EF4-FFF2-40B4-BE49-F238E27FC236}">
                <a16:creationId xmlns:a16="http://schemas.microsoft.com/office/drawing/2014/main" id="{702BE4CC-A67B-D418-1FA5-236944A28178}"/>
              </a:ext>
            </a:extLst>
          </p:cNvPr>
          <p:cNvSpPr>
            <a:spLocks noGrp="1"/>
          </p:cNvSpPr>
          <p:nvPr>
            <p:ph type="sldNum" sz="quarter" idx="4"/>
          </p:nvPr>
        </p:nvSpPr>
        <p:spPr/>
        <p:txBody>
          <a:bodyPr/>
          <a:lstStyle/>
          <a:p>
            <a:pPr>
              <a:defRPr/>
            </a:pPr>
            <a:fld id="{B22F7E1B-8261-CF40-A84F-BB5BFF025EC3}" type="slidenum">
              <a:rPr lang="en-US" smtClean="0"/>
              <a:pPr>
                <a:defRPr/>
              </a:pPr>
              <a:t>6</a:t>
            </a:fld>
            <a:endParaRPr lang="en-US" dirty="0"/>
          </a:p>
        </p:txBody>
      </p:sp>
      <p:sp>
        <p:nvSpPr>
          <p:cNvPr id="9" name="Text Placeholder 8">
            <a:extLst>
              <a:ext uri="{FF2B5EF4-FFF2-40B4-BE49-F238E27FC236}">
                <a16:creationId xmlns:a16="http://schemas.microsoft.com/office/drawing/2014/main" id="{A64317E9-047A-34E7-0D2F-82AD063D6B48}"/>
              </a:ext>
            </a:extLst>
          </p:cNvPr>
          <p:cNvSpPr>
            <a:spLocks noGrp="1"/>
          </p:cNvSpPr>
          <p:nvPr>
            <p:ph type="body" sz="quarter" idx="11"/>
          </p:nvPr>
        </p:nvSpPr>
        <p:spPr>
          <a:xfrm>
            <a:off x="4916488" y="1563688"/>
            <a:ext cx="6761990" cy="4302125"/>
          </a:xfrm>
        </p:spPr>
        <p:txBody>
          <a:bodyPr>
            <a:normAutofit/>
          </a:bodyPr>
          <a:lstStyle/>
          <a:p>
            <a:pPr marL="285750" indent="-285750">
              <a:buFont typeface="Wingdings" panose="05000000000000000000" pitchFamily="2" charset="2"/>
              <a:buChar char="§"/>
            </a:pPr>
            <a:r>
              <a:rPr lang="en-US" sz="1800" dirty="0">
                <a:solidFill>
                  <a:schemeClr val="tx2"/>
                </a:solidFill>
              </a:rPr>
              <a:t>Targeted completions with 427 SF and 213 MF occupants</a:t>
            </a:r>
          </a:p>
          <a:p>
            <a:pPr marL="742950" lvl="1">
              <a:buFont typeface="Wingdings" panose="05000000000000000000" pitchFamily="2" charset="2"/>
              <a:buChar char="§"/>
            </a:pPr>
            <a:r>
              <a:rPr lang="en-US" sz="1800" dirty="0">
                <a:solidFill>
                  <a:schemeClr val="tx2"/>
                </a:solidFill>
              </a:rPr>
              <a:t>Geographically distributed across CA CZs</a:t>
            </a:r>
          </a:p>
          <a:p>
            <a:pPr marL="746125" lvl="1" indent="-288925">
              <a:buFont typeface="Wingdings" panose="05000000000000000000" pitchFamily="2" charset="2"/>
              <a:buChar char="§"/>
            </a:pPr>
            <a:r>
              <a:rPr lang="en-US" sz="1800" dirty="0">
                <a:solidFill>
                  <a:schemeClr val="tx2"/>
                </a:solidFill>
              </a:rPr>
              <a:t>Ultimately completed surveys with 395 SF and 160 MF market-rate occupants</a:t>
            </a:r>
          </a:p>
          <a:p>
            <a:pPr marL="285750" indent="-285750">
              <a:buFont typeface="Wingdings" panose="05000000000000000000" pitchFamily="2" charset="2"/>
              <a:buChar char="§"/>
            </a:pPr>
            <a:r>
              <a:rPr lang="en-US" sz="1800" dirty="0">
                <a:solidFill>
                  <a:schemeClr val="tx2"/>
                </a:solidFill>
              </a:rPr>
              <a:t>Inventory major equipment and fuel types</a:t>
            </a:r>
          </a:p>
          <a:p>
            <a:pPr marL="285750" indent="-285750">
              <a:buFont typeface="Wingdings" panose="05000000000000000000" pitchFamily="2" charset="2"/>
              <a:buChar char="§"/>
            </a:pPr>
            <a:r>
              <a:rPr lang="en-US" sz="1800" dirty="0">
                <a:solidFill>
                  <a:schemeClr val="tx2"/>
                </a:solidFill>
              </a:rPr>
              <a:t>Presence of EV chargers, solar PV, battery storage</a:t>
            </a:r>
          </a:p>
          <a:p>
            <a:pPr marL="285750" indent="-285750">
              <a:buFont typeface="Wingdings" panose="05000000000000000000" pitchFamily="2" charset="2"/>
              <a:buChar char="§"/>
            </a:pPr>
            <a:r>
              <a:rPr lang="en-US" sz="1800" dirty="0">
                <a:solidFill>
                  <a:schemeClr val="tx2"/>
                </a:solidFill>
              </a:rPr>
              <a:t>Determine the current electric panel size</a:t>
            </a:r>
          </a:p>
          <a:p>
            <a:pPr marL="285750" indent="-285750">
              <a:buFont typeface="Wingdings" panose="05000000000000000000" pitchFamily="2" charset="2"/>
              <a:buChar char="§"/>
            </a:pPr>
            <a:r>
              <a:rPr lang="en-US" sz="1800" dirty="0">
                <a:solidFill>
                  <a:schemeClr val="tx2"/>
                </a:solidFill>
              </a:rPr>
              <a:t>Inform fractional attribution assessment</a:t>
            </a:r>
          </a:p>
          <a:p>
            <a:pPr marL="742950" lvl="1">
              <a:buFont typeface="Wingdings" panose="05000000000000000000" pitchFamily="2" charset="2"/>
              <a:buChar char="§"/>
            </a:pPr>
            <a:r>
              <a:rPr lang="en-US" sz="1800" dirty="0">
                <a:solidFill>
                  <a:schemeClr val="tx2"/>
                </a:solidFill>
              </a:rPr>
              <a:t>What electrification measures are currently installed, when were they purchased, and in what order?</a:t>
            </a:r>
          </a:p>
          <a:p>
            <a:pPr marL="742950" lvl="1">
              <a:buFont typeface="Wingdings" panose="05000000000000000000" pitchFamily="2" charset="2"/>
              <a:buChar char="§"/>
            </a:pPr>
            <a:r>
              <a:rPr lang="en-US" sz="1800" dirty="0">
                <a:solidFill>
                  <a:schemeClr val="tx2"/>
                </a:solidFill>
              </a:rPr>
              <a:t>What electrification measures are of interest moving forward? In what order?</a:t>
            </a:r>
          </a:p>
          <a:p>
            <a:pPr marL="285750" indent="-285750">
              <a:buFont typeface="Wingdings" panose="05000000000000000000" pitchFamily="2" charset="2"/>
              <a:buChar char="§"/>
            </a:pPr>
            <a:endParaRPr lang="en-US" dirty="0">
              <a:solidFill>
                <a:schemeClr val="tx2"/>
              </a:solidFill>
            </a:endParaRPr>
          </a:p>
        </p:txBody>
      </p:sp>
      <p:pic>
        <p:nvPicPr>
          <p:cNvPr id="11" name="Picture Placeholder 10">
            <a:extLst>
              <a:ext uri="{FF2B5EF4-FFF2-40B4-BE49-F238E27FC236}">
                <a16:creationId xmlns:a16="http://schemas.microsoft.com/office/drawing/2014/main" id="{F953FC5E-E75A-42BD-0300-8D70514EFE84}"/>
              </a:ext>
            </a:extLst>
          </p:cNvPr>
          <p:cNvPicPr>
            <a:picLocks noGrp="1" noChangeAspect="1"/>
          </p:cNvPicPr>
          <p:nvPr>
            <p:ph type="pic" sz="quarter" idx="10"/>
          </p:nvPr>
        </p:nvPicPr>
        <p:blipFill>
          <a:blip r:embed="rId2"/>
          <a:srcRect l="27709" r="27709"/>
          <a:stretch>
            <a:fillRect/>
          </a:stretch>
        </p:blipFill>
        <p:spPr/>
      </p:pic>
    </p:spTree>
    <p:extLst>
      <p:ext uri="{BB962C8B-B14F-4D97-AF65-F5344CB8AC3E}">
        <p14:creationId xmlns:p14="http://schemas.microsoft.com/office/powerpoint/2010/main" val="950455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E23CBF-7393-5880-16E7-A60250D13829}"/>
              </a:ext>
            </a:extLst>
          </p:cNvPr>
          <p:cNvSpPr>
            <a:spLocks noGrp="1"/>
          </p:cNvSpPr>
          <p:nvPr>
            <p:ph type="sldNum" sz="quarter" idx="4"/>
          </p:nvPr>
        </p:nvSpPr>
        <p:spPr/>
        <p:txBody>
          <a:bodyPr/>
          <a:lstStyle/>
          <a:p>
            <a:pPr>
              <a:defRPr/>
            </a:pPr>
            <a:fld id="{B22F7E1B-8261-CF40-A84F-BB5BFF025EC3}" type="slidenum">
              <a:rPr lang="en-US" smtClean="0"/>
              <a:pPr>
                <a:defRPr/>
              </a:pPr>
              <a:t>7</a:t>
            </a:fld>
            <a:endParaRPr lang="en-US" dirty="0"/>
          </a:p>
        </p:txBody>
      </p:sp>
      <p:sp>
        <p:nvSpPr>
          <p:cNvPr id="7" name="Text Placeholder 6">
            <a:extLst>
              <a:ext uri="{FF2B5EF4-FFF2-40B4-BE49-F238E27FC236}">
                <a16:creationId xmlns:a16="http://schemas.microsoft.com/office/drawing/2014/main" id="{D65B8EC1-549D-FBB2-A0D6-E1CBAD761975}"/>
              </a:ext>
            </a:extLst>
          </p:cNvPr>
          <p:cNvSpPr>
            <a:spLocks noGrp="1"/>
          </p:cNvSpPr>
          <p:nvPr>
            <p:ph type="body" sz="quarter" idx="10"/>
          </p:nvPr>
        </p:nvSpPr>
        <p:spPr/>
        <p:txBody>
          <a:bodyPr>
            <a:normAutofit/>
          </a:bodyPr>
          <a:lstStyle/>
          <a:p>
            <a:pPr marL="457200" indent="-457200">
              <a:buFont typeface="Wingdings" panose="05000000000000000000" pitchFamily="2" charset="2"/>
              <a:buChar char="§"/>
            </a:pPr>
            <a:r>
              <a:rPr lang="en-US" sz="2800" dirty="0">
                <a:solidFill>
                  <a:schemeClr val="tx2"/>
                </a:solidFill>
              </a:rPr>
              <a:t>Document current electric panel size</a:t>
            </a:r>
          </a:p>
          <a:p>
            <a:pPr marL="914400" lvl="1" indent="-457200">
              <a:buFont typeface="Wingdings" panose="05000000000000000000" pitchFamily="2" charset="2"/>
              <a:buChar char="§"/>
            </a:pPr>
            <a:r>
              <a:rPr lang="en-US" sz="2800" dirty="0">
                <a:solidFill>
                  <a:schemeClr val="tx2"/>
                </a:solidFill>
              </a:rPr>
              <a:t>Self-report plus panel photos</a:t>
            </a:r>
          </a:p>
          <a:p>
            <a:pPr marL="457200" indent="-457200">
              <a:buFont typeface="Wingdings" panose="05000000000000000000" pitchFamily="2" charset="2"/>
              <a:buChar char="§"/>
            </a:pPr>
            <a:r>
              <a:rPr lang="en-US" sz="2800" dirty="0">
                <a:solidFill>
                  <a:schemeClr val="tx2"/>
                </a:solidFill>
              </a:rPr>
              <a:t>Use equipment list to calculate current electrical load</a:t>
            </a:r>
          </a:p>
          <a:p>
            <a:pPr marL="914400" lvl="1" indent="-457200">
              <a:buFont typeface="Wingdings" panose="05000000000000000000" pitchFamily="2" charset="2"/>
              <a:buChar char="§"/>
            </a:pPr>
            <a:r>
              <a:rPr lang="en-US" sz="2800" dirty="0">
                <a:solidFill>
                  <a:schemeClr val="tx2"/>
                </a:solidFill>
              </a:rPr>
              <a:t>Use 2023 NFPA 70 National Electrical Code load calculations</a:t>
            </a:r>
          </a:p>
          <a:p>
            <a:pPr marL="457200" indent="-457200">
              <a:buFont typeface="Wingdings" panose="05000000000000000000" pitchFamily="2" charset="2"/>
              <a:buChar char="§"/>
            </a:pPr>
            <a:r>
              <a:rPr lang="en-US" sz="2800" dirty="0">
                <a:solidFill>
                  <a:schemeClr val="tx2"/>
                </a:solidFill>
              </a:rPr>
              <a:t>Calculate remaining panel capacity available</a:t>
            </a:r>
          </a:p>
          <a:p>
            <a:pPr marL="457200" indent="-457200">
              <a:buFont typeface="Wingdings" panose="05000000000000000000" pitchFamily="2" charset="2"/>
              <a:buChar char="§"/>
            </a:pPr>
            <a:r>
              <a:rPr lang="en-US" sz="2800" dirty="0">
                <a:solidFill>
                  <a:schemeClr val="tx2"/>
                </a:solidFill>
              </a:rPr>
              <a:t>Apply fuel substitution scenarios</a:t>
            </a:r>
          </a:p>
          <a:p>
            <a:pPr marL="457200" indent="-457200">
              <a:buFont typeface="Wingdings" panose="05000000000000000000" pitchFamily="2" charset="2"/>
              <a:buChar char="§"/>
            </a:pPr>
            <a:r>
              <a:rPr lang="en-US" sz="2800" dirty="0">
                <a:solidFill>
                  <a:schemeClr val="tx2"/>
                </a:solidFill>
              </a:rPr>
              <a:t>Determine which fuel substitution scenarios trigger substantial infrastructure upgrades (i.e., panel upgrade or optimization)</a:t>
            </a:r>
          </a:p>
          <a:p>
            <a:pPr marL="342900" indent="-342900">
              <a:buFont typeface="Wingdings" panose="05000000000000000000" pitchFamily="2" charset="2"/>
              <a:buChar char="§"/>
            </a:pPr>
            <a:endParaRPr lang="en-US" sz="2400" dirty="0">
              <a:solidFill>
                <a:schemeClr val="tx2"/>
              </a:solidFill>
            </a:endParaRPr>
          </a:p>
        </p:txBody>
      </p:sp>
      <p:sp>
        <p:nvSpPr>
          <p:cNvPr id="6" name="Title 5">
            <a:extLst>
              <a:ext uri="{FF2B5EF4-FFF2-40B4-BE49-F238E27FC236}">
                <a16:creationId xmlns:a16="http://schemas.microsoft.com/office/drawing/2014/main" id="{1CEFFD45-09CF-5FF9-9604-0B573BABBA16}"/>
              </a:ext>
            </a:extLst>
          </p:cNvPr>
          <p:cNvSpPr>
            <a:spLocks noGrp="1"/>
          </p:cNvSpPr>
          <p:nvPr>
            <p:ph type="title"/>
          </p:nvPr>
        </p:nvSpPr>
        <p:spPr/>
        <p:txBody>
          <a:bodyPr/>
          <a:lstStyle/>
          <a:p>
            <a:r>
              <a:rPr lang="en-US" dirty="0"/>
              <a:t>Residential Occupant Survey – Panel Calculations</a:t>
            </a:r>
          </a:p>
        </p:txBody>
      </p:sp>
    </p:spTree>
    <p:extLst>
      <p:ext uri="{BB962C8B-B14F-4D97-AF65-F5344CB8AC3E}">
        <p14:creationId xmlns:p14="http://schemas.microsoft.com/office/powerpoint/2010/main" val="502845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153049-C3A8-923A-071A-ABBE1AFE52B0}"/>
              </a:ext>
            </a:extLst>
          </p:cNvPr>
          <p:cNvSpPr>
            <a:spLocks noGrp="1"/>
          </p:cNvSpPr>
          <p:nvPr>
            <p:ph type="title"/>
          </p:nvPr>
        </p:nvSpPr>
        <p:spPr/>
        <p:txBody>
          <a:bodyPr/>
          <a:lstStyle/>
          <a:p>
            <a:r>
              <a:rPr lang="en-US" dirty="0"/>
              <a:t>Residential Fuel Substitution Scenarios</a:t>
            </a:r>
          </a:p>
        </p:txBody>
      </p:sp>
      <p:sp>
        <p:nvSpPr>
          <p:cNvPr id="3" name="Slide Number Placeholder 2">
            <a:extLst>
              <a:ext uri="{FF2B5EF4-FFF2-40B4-BE49-F238E27FC236}">
                <a16:creationId xmlns:a16="http://schemas.microsoft.com/office/drawing/2014/main" id="{702BE4CC-A67B-D418-1FA5-236944A28178}"/>
              </a:ext>
            </a:extLst>
          </p:cNvPr>
          <p:cNvSpPr>
            <a:spLocks noGrp="1"/>
          </p:cNvSpPr>
          <p:nvPr>
            <p:ph type="sldNum" sz="quarter" idx="4"/>
          </p:nvPr>
        </p:nvSpPr>
        <p:spPr/>
        <p:txBody>
          <a:bodyPr/>
          <a:lstStyle/>
          <a:p>
            <a:pPr>
              <a:defRPr/>
            </a:pPr>
            <a:fld id="{B22F7E1B-8261-CF40-A84F-BB5BFF025EC3}" type="slidenum">
              <a:rPr lang="en-US" smtClean="0"/>
              <a:pPr>
                <a:defRPr/>
              </a:pPr>
              <a:t>8</a:t>
            </a:fld>
            <a:endParaRPr lang="en-US" dirty="0"/>
          </a:p>
        </p:txBody>
      </p:sp>
      <p:sp>
        <p:nvSpPr>
          <p:cNvPr id="9" name="Text Placeholder 8">
            <a:extLst>
              <a:ext uri="{FF2B5EF4-FFF2-40B4-BE49-F238E27FC236}">
                <a16:creationId xmlns:a16="http://schemas.microsoft.com/office/drawing/2014/main" id="{A64317E9-047A-34E7-0D2F-82AD063D6B48}"/>
              </a:ext>
            </a:extLst>
          </p:cNvPr>
          <p:cNvSpPr>
            <a:spLocks noGrp="1"/>
          </p:cNvSpPr>
          <p:nvPr>
            <p:ph type="body" sz="quarter" idx="11"/>
          </p:nvPr>
        </p:nvSpPr>
        <p:spPr/>
        <p:txBody>
          <a:bodyPr>
            <a:normAutofit fontScale="62500" lnSpcReduction="20000"/>
          </a:bodyPr>
          <a:lstStyle/>
          <a:p>
            <a:pPr marL="342900" indent="-342900">
              <a:buFont typeface="+mj-lt"/>
              <a:buAutoNum type="arabicPeriod"/>
            </a:pPr>
            <a:r>
              <a:rPr lang="en-US" sz="2600" dirty="0">
                <a:solidFill>
                  <a:schemeClr val="tx2"/>
                </a:solidFill>
              </a:rPr>
              <a:t>Replace gas heating equipment with HVAC heat pump(s)</a:t>
            </a:r>
          </a:p>
          <a:p>
            <a:pPr marL="800100" lvl="1" indent="-342900">
              <a:buFont typeface="+mj-lt"/>
              <a:buAutoNum type="alphaLcParenR"/>
            </a:pPr>
            <a:r>
              <a:rPr lang="en-US" sz="2600" dirty="0">
                <a:solidFill>
                  <a:schemeClr val="tx2"/>
                </a:solidFill>
              </a:rPr>
              <a:t>Number of units depends on pre-existing equipment</a:t>
            </a:r>
          </a:p>
          <a:p>
            <a:pPr marL="800100" lvl="1" indent="-342900">
              <a:buFont typeface="+mj-lt"/>
              <a:buAutoNum type="alphaLcParenR"/>
            </a:pPr>
            <a:r>
              <a:rPr lang="en-US" sz="2600" dirty="0">
                <a:solidFill>
                  <a:schemeClr val="tx2"/>
                </a:solidFill>
              </a:rPr>
              <a:t>Heat pump technology dependent on current HVAC distribution system</a:t>
            </a:r>
          </a:p>
          <a:p>
            <a:pPr marL="800100" lvl="1" indent="-342900">
              <a:buFont typeface="+mj-lt"/>
              <a:buAutoNum type="alphaLcParenR"/>
            </a:pPr>
            <a:r>
              <a:rPr lang="en-US" sz="2600" dirty="0">
                <a:solidFill>
                  <a:schemeClr val="tx2"/>
                </a:solidFill>
              </a:rPr>
              <a:t>Conventional cooling equipment also replaced by HVAC heat pumps</a:t>
            </a:r>
          </a:p>
          <a:p>
            <a:pPr marL="342900" indent="-342900">
              <a:buFont typeface="+mj-lt"/>
              <a:buAutoNum type="arabicPeriod"/>
            </a:pPr>
            <a:r>
              <a:rPr lang="en-US" sz="2600" dirty="0">
                <a:solidFill>
                  <a:schemeClr val="tx2"/>
                </a:solidFill>
              </a:rPr>
              <a:t>Replace gas water heating equipment with HPWH</a:t>
            </a:r>
          </a:p>
          <a:p>
            <a:pPr marL="800100" lvl="1" indent="-342900">
              <a:buFont typeface="+mj-lt"/>
              <a:buAutoNum type="alphaLcParenR"/>
            </a:pPr>
            <a:r>
              <a:rPr lang="en-US" sz="2600" dirty="0">
                <a:solidFill>
                  <a:schemeClr val="tx2"/>
                </a:solidFill>
              </a:rPr>
              <a:t>Number of units depends on pre-existing equipment</a:t>
            </a:r>
          </a:p>
          <a:p>
            <a:pPr marL="342900" indent="-342900">
              <a:buFont typeface="+mj-lt"/>
              <a:buAutoNum type="arabicPeriod"/>
            </a:pPr>
            <a:r>
              <a:rPr lang="en-US" sz="2600" dirty="0">
                <a:solidFill>
                  <a:schemeClr val="tx2"/>
                </a:solidFill>
              </a:rPr>
              <a:t>Replace gas heating equipment AND water heating equipment with fuel substitution measures</a:t>
            </a:r>
          </a:p>
          <a:p>
            <a:pPr marL="800100" lvl="1" indent="-342900">
              <a:buFont typeface="+mj-lt"/>
              <a:buAutoNum type="alphaLcParenR"/>
            </a:pPr>
            <a:r>
              <a:rPr lang="en-US" sz="2600" dirty="0">
                <a:solidFill>
                  <a:schemeClr val="tx2"/>
                </a:solidFill>
              </a:rPr>
              <a:t>Combination of scenario 1 and 2 where applicable</a:t>
            </a:r>
          </a:p>
          <a:p>
            <a:pPr marL="342900" indent="-342900">
              <a:buFont typeface="+mj-lt"/>
              <a:buAutoNum type="arabicPeriod"/>
            </a:pPr>
            <a:r>
              <a:rPr lang="en-US" sz="2600" dirty="0">
                <a:solidFill>
                  <a:schemeClr val="tx2"/>
                </a:solidFill>
              </a:rPr>
              <a:t>Replace all eligible gas equipment with fuel substitution measures</a:t>
            </a:r>
          </a:p>
          <a:p>
            <a:pPr marL="800100" lvl="1" indent="-342900">
              <a:buFont typeface="+mj-lt"/>
              <a:buAutoNum type="alphaLcParenR"/>
            </a:pPr>
            <a:r>
              <a:rPr lang="en-US" sz="2600" dirty="0">
                <a:solidFill>
                  <a:schemeClr val="tx2"/>
                </a:solidFill>
              </a:rPr>
              <a:t>HVAC</a:t>
            </a:r>
          </a:p>
          <a:p>
            <a:pPr marL="800100" lvl="1" indent="-342900">
              <a:buFont typeface="+mj-lt"/>
              <a:buAutoNum type="alphaLcParenR"/>
            </a:pPr>
            <a:r>
              <a:rPr lang="en-US" sz="2600" dirty="0">
                <a:solidFill>
                  <a:schemeClr val="tx2"/>
                </a:solidFill>
              </a:rPr>
              <a:t>DHW</a:t>
            </a:r>
          </a:p>
          <a:p>
            <a:pPr marL="800100" lvl="1" indent="-342900">
              <a:buFont typeface="+mj-lt"/>
              <a:buAutoNum type="alphaLcParenR"/>
            </a:pPr>
            <a:r>
              <a:rPr lang="en-US" sz="2600" dirty="0">
                <a:solidFill>
                  <a:schemeClr val="tx2"/>
                </a:solidFill>
              </a:rPr>
              <a:t>Cooktops</a:t>
            </a:r>
          </a:p>
          <a:p>
            <a:pPr marL="800100" lvl="1" indent="-342900">
              <a:buFont typeface="+mj-lt"/>
              <a:buAutoNum type="alphaLcParenR"/>
            </a:pPr>
            <a:r>
              <a:rPr lang="en-US" sz="2600" dirty="0">
                <a:solidFill>
                  <a:schemeClr val="tx2"/>
                </a:solidFill>
              </a:rPr>
              <a:t>Dryers</a:t>
            </a:r>
          </a:p>
          <a:p>
            <a:pPr marL="800100" lvl="1" indent="-342900">
              <a:buFont typeface="+mj-lt"/>
              <a:buAutoNum type="alphaLcParenR"/>
            </a:pPr>
            <a:r>
              <a:rPr lang="en-US" sz="2600" dirty="0">
                <a:solidFill>
                  <a:schemeClr val="tx2"/>
                </a:solidFill>
              </a:rPr>
              <a:t>Pool heaters</a:t>
            </a:r>
          </a:p>
          <a:p>
            <a:endParaRPr lang="en-US" dirty="0">
              <a:solidFill>
                <a:schemeClr val="tx2"/>
              </a:solidFill>
            </a:endParaRPr>
          </a:p>
        </p:txBody>
      </p:sp>
      <p:pic>
        <p:nvPicPr>
          <p:cNvPr id="15" name="Picture Placeholder 14">
            <a:extLst>
              <a:ext uri="{FF2B5EF4-FFF2-40B4-BE49-F238E27FC236}">
                <a16:creationId xmlns:a16="http://schemas.microsoft.com/office/drawing/2014/main" id="{B9187417-3275-862A-2CD1-F8EAD7B3256D}"/>
              </a:ext>
            </a:extLst>
          </p:cNvPr>
          <p:cNvPicPr>
            <a:picLocks noGrp="1" noChangeAspect="1"/>
          </p:cNvPicPr>
          <p:nvPr>
            <p:ph type="pic" sz="quarter" idx="10"/>
          </p:nvPr>
        </p:nvPicPr>
        <p:blipFill>
          <a:blip r:embed="rId2"/>
          <a:srcRect l="28951" r="28951"/>
          <a:stretch>
            <a:fillRect/>
          </a:stretch>
        </p:blipFill>
        <p:spPr/>
      </p:pic>
    </p:spTree>
    <p:extLst>
      <p:ext uri="{BB962C8B-B14F-4D97-AF65-F5344CB8AC3E}">
        <p14:creationId xmlns:p14="http://schemas.microsoft.com/office/powerpoint/2010/main" val="156247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C4E3D8-BE28-988A-36ED-FDE98CF82E1A}"/>
              </a:ext>
            </a:extLst>
          </p:cNvPr>
          <p:cNvSpPr>
            <a:spLocks noGrp="1"/>
          </p:cNvSpPr>
          <p:nvPr>
            <p:ph type="sldNum" sz="quarter" idx="4"/>
          </p:nvPr>
        </p:nvSpPr>
        <p:spPr/>
        <p:txBody>
          <a:bodyPr/>
          <a:lstStyle/>
          <a:p>
            <a:pPr>
              <a:defRPr/>
            </a:pPr>
            <a:fld id="{B22F7E1B-8261-CF40-A84F-BB5BFF025EC3}" type="slidenum">
              <a:rPr lang="en-US" smtClean="0"/>
              <a:pPr>
                <a:defRPr/>
              </a:pPr>
              <a:t>9</a:t>
            </a:fld>
            <a:endParaRPr lang="en-US" dirty="0"/>
          </a:p>
        </p:txBody>
      </p:sp>
      <p:sp>
        <p:nvSpPr>
          <p:cNvPr id="6" name="Title 5">
            <a:extLst>
              <a:ext uri="{FF2B5EF4-FFF2-40B4-BE49-F238E27FC236}">
                <a16:creationId xmlns:a16="http://schemas.microsoft.com/office/drawing/2014/main" id="{F1D2F83E-6FEB-58FB-1C9D-7A325BEE9105}"/>
              </a:ext>
            </a:extLst>
          </p:cNvPr>
          <p:cNvSpPr>
            <a:spLocks noGrp="1"/>
          </p:cNvSpPr>
          <p:nvPr>
            <p:ph type="title"/>
          </p:nvPr>
        </p:nvSpPr>
        <p:spPr/>
        <p:txBody>
          <a:bodyPr/>
          <a:lstStyle/>
          <a:p>
            <a:r>
              <a:rPr lang="en-US" dirty="0"/>
              <a:t>Nonresidential Customer Survey</a:t>
            </a:r>
          </a:p>
        </p:txBody>
      </p:sp>
      <p:sp>
        <p:nvSpPr>
          <p:cNvPr id="7" name="Text Placeholder 6">
            <a:extLst>
              <a:ext uri="{FF2B5EF4-FFF2-40B4-BE49-F238E27FC236}">
                <a16:creationId xmlns:a16="http://schemas.microsoft.com/office/drawing/2014/main" id="{BF5ABA42-4F83-A8C4-6D5C-3B4270182D6D}"/>
              </a:ext>
            </a:extLst>
          </p:cNvPr>
          <p:cNvSpPr>
            <a:spLocks noGrp="1"/>
          </p:cNvSpPr>
          <p:nvPr>
            <p:ph type="body" sz="quarter" idx="11"/>
          </p:nvPr>
        </p:nvSpPr>
        <p:spPr/>
        <p:txBody>
          <a:bodyPr>
            <a:normAutofit/>
          </a:bodyPr>
          <a:lstStyle/>
          <a:p>
            <a:pPr marL="285750" indent="-285750">
              <a:buFont typeface="Wingdings" panose="05000000000000000000" pitchFamily="2" charset="2"/>
              <a:buChar char="§"/>
            </a:pPr>
            <a:r>
              <a:rPr lang="en-US" sz="1800" dirty="0">
                <a:solidFill>
                  <a:schemeClr val="tx2"/>
                </a:solidFill>
              </a:rPr>
              <a:t>Targeted 600 completions</a:t>
            </a:r>
          </a:p>
          <a:p>
            <a:pPr marL="742950" lvl="1">
              <a:buFont typeface="Wingdings" panose="05000000000000000000" pitchFamily="2" charset="2"/>
              <a:buChar char="§"/>
            </a:pPr>
            <a:r>
              <a:rPr lang="en-US" sz="1800" dirty="0">
                <a:solidFill>
                  <a:schemeClr val="tx2"/>
                </a:solidFill>
              </a:rPr>
              <a:t>Geographically distributed across CA CZs</a:t>
            </a:r>
          </a:p>
          <a:p>
            <a:pPr marL="742950" lvl="1">
              <a:buFont typeface="Wingdings" panose="05000000000000000000" pitchFamily="2" charset="2"/>
              <a:buChar char="§"/>
            </a:pPr>
            <a:r>
              <a:rPr lang="en-US" sz="1800" dirty="0">
                <a:solidFill>
                  <a:schemeClr val="tx2"/>
                </a:solidFill>
              </a:rPr>
              <a:t>Ultimately completed surveys with 579 customers</a:t>
            </a:r>
          </a:p>
          <a:p>
            <a:pPr marL="285750" indent="-285750">
              <a:buFont typeface="Wingdings" panose="05000000000000000000" pitchFamily="2" charset="2"/>
              <a:buChar char="§"/>
            </a:pPr>
            <a:r>
              <a:rPr lang="en-US" sz="1800" dirty="0">
                <a:solidFill>
                  <a:schemeClr val="tx2"/>
                </a:solidFill>
              </a:rPr>
              <a:t>Verify building type</a:t>
            </a:r>
          </a:p>
          <a:p>
            <a:pPr marL="285750" indent="-285750">
              <a:buFont typeface="Wingdings" panose="05000000000000000000" pitchFamily="2" charset="2"/>
              <a:buChar char="§"/>
            </a:pPr>
            <a:r>
              <a:rPr lang="en-US" sz="1800" dirty="0">
                <a:solidFill>
                  <a:schemeClr val="tx2"/>
                </a:solidFill>
              </a:rPr>
              <a:t>Determine size of the building/business in question</a:t>
            </a:r>
          </a:p>
          <a:p>
            <a:pPr marL="285750" indent="-285750">
              <a:buFont typeface="Wingdings" panose="05000000000000000000" pitchFamily="2" charset="2"/>
              <a:buChar char="§"/>
            </a:pPr>
            <a:r>
              <a:rPr lang="en-US" sz="1800" dirty="0">
                <a:solidFill>
                  <a:schemeClr val="tx2"/>
                </a:solidFill>
              </a:rPr>
              <a:t>Determine current electric panel size</a:t>
            </a:r>
          </a:p>
          <a:p>
            <a:pPr marL="285750" indent="-285750">
              <a:buFont typeface="Wingdings" panose="05000000000000000000" pitchFamily="2" charset="2"/>
              <a:buChar char="§"/>
            </a:pPr>
            <a:r>
              <a:rPr lang="en-US" sz="1800" dirty="0">
                <a:solidFill>
                  <a:schemeClr val="tx2"/>
                </a:solidFill>
              </a:rPr>
              <a:t>Inventory key HVAC, water heating, and cooking equipment</a:t>
            </a:r>
          </a:p>
          <a:p>
            <a:pPr marL="285750" indent="-285750">
              <a:buFont typeface="Wingdings" panose="05000000000000000000" pitchFamily="2" charset="2"/>
              <a:buChar char="§"/>
            </a:pPr>
            <a:r>
              <a:rPr lang="en-US" sz="1800" dirty="0">
                <a:solidFill>
                  <a:schemeClr val="tx2"/>
                </a:solidFill>
              </a:rPr>
              <a:t>Presence of EV chargers, PV</a:t>
            </a:r>
          </a:p>
          <a:p>
            <a:pPr marL="285750" indent="-285750">
              <a:buFont typeface="Wingdings" panose="05000000000000000000" pitchFamily="2" charset="2"/>
              <a:buChar char="§"/>
            </a:pPr>
            <a:r>
              <a:rPr lang="en-US" sz="1800" dirty="0">
                <a:solidFill>
                  <a:schemeClr val="tx2"/>
                </a:solidFill>
              </a:rPr>
              <a:t>Inform fractional attribution assessment</a:t>
            </a:r>
          </a:p>
          <a:p>
            <a:pPr marL="742950" lvl="1">
              <a:buFont typeface="Wingdings" panose="05000000000000000000" pitchFamily="2" charset="2"/>
              <a:buChar char="§"/>
            </a:pPr>
            <a:r>
              <a:rPr lang="en-US" sz="1800" dirty="0">
                <a:solidFill>
                  <a:schemeClr val="tx2"/>
                </a:solidFill>
              </a:rPr>
              <a:t>What electrification measures are currently installed, when were they purchased, and in what order?</a:t>
            </a:r>
          </a:p>
          <a:p>
            <a:pPr marL="742950" lvl="1">
              <a:buFont typeface="Wingdings" panose="05000000000000000000" pitchFamily="2" charset="2"/>
              <a:buChar char="§"/>
            </a:pPr>
            <a:r>
              <a:rPr lang="en-US" sz="1800" dirty="0">
                <a:solidFill>
                  <a:schemeClr val="tx2"/>
                </a:solidFill>
              </a:rPr>
              <a:t>What electrification measures are of interest moving forward? In what order?</a:t>
            </a:r>
          </a:p>
          <a:p>
            <a:pPr marL="285750" indent="-285750">
              <a:buFont typeface="Wingdings" panose="05000000000000000000" pitchFamily="2" charset="2"/>
              <a:buChar char="§"/>
            </a:pPr>
            <a:endParaRPr lang="en-US" sz="1600" dirty="0">
              <a:solidFill>
                <a:schemeClr val="tx2"/>
              </a:solidFill>
            </a:endParaRPr>
          </a:p>
          <a:p>
            <a:pPr marL="742950" lvl="1">
              <a:buFont typeface="Wingdings" panose="05000000000000000000" pitchFamily="2" charset="2"/>
              <a:buChar char="§"/>
            </a:pPr>
            <a:endParaRPr lang="en-US" dirty="0">
              <a:solidFill>
                <a:schemeClr val="tx2"/>
              </a:solidFill>
            </a:endParaRPr>
          </a:p>
        </p:txBody>
      </p:sp>
      <p:pic>
        <p:nvPicPr>
          <p:cNvPr id="8" name="Picture Placeholder 7">
            <a:extLst>
              <a:ext uri="{FF2B5EF4-FFF2-40B4-BE49-F238E27FC236}">
                <a16:creationId xmlns:a16="http://schemas.microsoft.com/office/drawing/2014/main" id="{AF5AC096-CD0E-5424-1307-C470A5451BD5}"/>
              </a:ext>
            </a:extLst>
          </p:cNvPr>
          <p:cNvPicPr>
            <a:picLocks noGrp="1" noChangeAspect="1"/>
          </p:cNvPicPr>
          <p:nvPr>
            <p:ph type="pic" sz="quarter" idx="12"/>
          </p:nvPr>
        </p:nvPicPr>
        <p:blipFill>
          <a:blip r:embed="rId2"/>
          <a:srcRect l="21598" r="21598"/>
          <a:stretch>
            <a:fillRect/>
          </a:stretch>
        </p:blipFill>
        <p:spPr/>
      </p:pic>
    </p:spTree>
    <p:extLst>
      <p:ext uri="{BB962C8B-B14F-4D97-AF65-F5344CB8AC3E}">
        <p14:creationId xmlns:p14="http://schemas.microsoft.com/office/powerpoint/2010/main" val="37726858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QUNIQUEID" val="dffa9803-59c4-4bf9-9519-7ce303c9465f"/>
</p:tagLst>
</file>

<file path=ppt/theme/theme1.xml><?xml version="1.0" encoding="utf-8"?>
<a:theme xmlns:a="http://schemas.openxmlformats.org/drawingml/2006/main" name="OD_PPT Template Larger Font v120170802">
  <a:themeElements>
    <a:clrScheme name="ODC-Master-Brand-colors-1">
      <a:dk1>
        <a:srgbClr val="4A4D56"/>
      </a:dk1>
      <a:lt1>
        <a:srgbClr val="FFFFFF"/>
      </a:lt1>
      <a:dk2>
        <a:srgbClr val="053572"/>
      </a:dk2>
      <a:lt2>
        <a:srgbClr val="FFFFFF"/>
      </a:lt2>
      <a:accent1>
        <a:srgbClr val="172B54"/>
      </a:accent1>
      <a:accent2>
        <a:srgbClr val="265EAC"/>
      </a:accent2>
      <a:accent3>
        <a:srgbClr val="1FA9E1"/>
      </a:accent3>
      <a:accent4>
        <a:srgbClr val="7E83C0"/>
      </a:accent4>
      <a:accent5>
        <a:srgbClr val="5661AC"/>
      </a:accent5>
      <a:accent6>
        <a:srgbClr val="FFDFB8"/>
      </a:accent6>
      <a:hlink>
        <a:srgbClr val="4087C7"/>
      </a:hlink>
      <a:folHlink>
        <a:srgbClr val="A1CBE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B7BD5E8E-C1CB-433B-A577-150A251F5913}" vid="{2EC74DD3-1F5A-4770-8E34-F64480162636}"/>
    </a:ext>
  </a:extLst>
</a:theme>
</file>

<file path=ppt/theme/theme2.xml><?xml version="1.0" encoding="utf-8"?>
<a:theme xmlns:a="http://schemas.openxmlformats.org/drawingml/2006/main" name="1_OD_PPT Template Larger Font v120170802">
  <a:themeElements>
    <a:clrScheme name="ODC-Master-Brand-colors-1">
      <a:dk1>
        <a:srgbClr val="4A4D56"/>
      </a:dk1>
      <a:lt1>
        <a:srgbClr val="FFFFFF"/>
      </a:lt1>
      <a:dk2>
        <a:srgbClr val="053572"/>
      </a:dk2>
      <a:lt2>
        <a:srgbClr val="FFFFFF"/>
      </a:lt2>
      <a:accent1>
        <a:srgbClr val="172B54"/>
      </a:accent1>
      <a:accent2>
        <a:srgbClr val="265EAC"/>
      </a:accent2>
      <a:accent3>
        <a:srgbClr val="1FA9E1"/>
      </a:accent3>
      <a:accent4>
        <a:srgbClr val="7E83C0"/>
      </a:accent4>
      <a:accent5>
        <a:srgbClr val="5661AC"/>
      </a:accent5>
      <a:accent6>
        <a:srgbClr val="FFDFB8"/>
      </a:accent6>
      <a:hlink>
        <a:srgbClr val="4087C7"/>
      </a:hlink>
      <a:folHlink>
        <a:srgbClr val="A1CBED"/>
      </a:folHlink>
    </a:clrScheme>
    <a:fontScheme name="Angles">
      <a:majorFont>
        <a:latin typeface="Franklin Gothic Medium"/>
        <a:ea typeface="Franklin Gothic Medium"/>
        <a:cs typeface="Arial"/>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Franklin Gothic Book"/>
        <a:cs typeface="Arial"/>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port-Master-Deck-Template" id="{DA25E2F6-0E6B-49DD-94A7-87577B10E3EA}" vid="{9A13F699-81CC-4CFB-AC3D-EBB89221B4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DC Colors">
      <a:dk1>
        <a:srgbClr val="4B4B4B"/>
      </a:dk1>
      <a:lt1>
        <a:sysClr val="window" lastClr="FFFFFF"/>
      </a:lt1>
      <a:dk2>
        <a:srgbClr val="00447C"/>
      </a:dk2>
      <a:lt2>
        <a:srgbClr val="BFBFBF"/>
      </a:lt2>
      <a:accent1>
        <a:srgbClr val="009DDC"/>
      </a:accent1>
      <a:accent2>
        <a:srgbClr val="C0504D"/>
      </a:accent2>
      <a:accent3>
        <a:srgbClr val="9BBB59"/>
      </a:accent3>
      <a:accent4>
        <a:srgbClr val="8064A2"/>
      </a:accent4>
      <a:accent5>
        <a:srgbClr val="4BACC6"/>
      </a:accent5>
      <a:accent6>
        <a:srgbClr val="F79646"/>
      </a:accent6>
      <a:hlink>
        <a:srgbClr val="009DDC"/>
      </a:hlink>
      <a:folHlink>
        <a:srgbClr val="009DD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D main theme">
    <a:dk1>
      <a:srgbClr val="4A4D56"/>
    </a:dk1>
    <a:lt1>
      <a:srgbClr val="FFFFFF"/>
    </a:lt1>
    <a:dk2>
      <a:srgbClr val="053572"/>
    </a:dk2>
    <a:lt2>
      <a:srgbClr val="FFFFFF"/>
    </a:lt2>
    <a:accent1>
      <a:srgbClr val="172B54"/>
    </a:accent1>
    <a:accent2>
      <a:srgbClr val="265EAC"/>
    </a:accent2>
    <a:accent3>
      <a:srgbClr val="1FA9E1"/>
    </a:accent3>
    <a:accent4>
      <a:srgbClr val="7E83C0"/>
    </a:accent4>
    <a:accent5>
      <a:srgbClr val="5661AC"/>
    </a:accent5>
    <a:accent6>
      <a:srgbClr val="FFDFB8"/>
    </a:accent6>
    <a:hlink>
      <a:srgbClr val="4087C7"/>
    </a:hlink>
    <a:folHlink>
      <a:srgbClr val="A1CBE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eriary Color Palette">
    <a:dk1>
      <a:srgbClr val="4A4D56"/>
    </a:dk1>
    <a:lt1>
      <a:srgbClr val="FFFFFF"/>
    </a:lt1>
    <a:dk2>
      <a:srgbClr val="053572"/>
    </a:dk2>
    <a:lt2>
      <a:srgbClr val="FFFFFF"/>
    </a:lt2>
    <a:accent1>
      <a:srgbClr val="172B54"/>
    </a:accent1>
    <a:accent2>
      <a:srgbClr val="265EAC"/>
    </a:accent2>
    <a:accent3>
      <a:srgbClr val="1FA9E1"/>
    </a:accent3>
    <a:accent4>
      <a:srgbClr val="7E83C0"/>
    </a:accent4>
    <a:accent5>
      <a:srgbClr val="5661AC"/>
    </a:accent5>
    <a:accent6>
      <a:srgbClr val="FFDFB8"/>
    </a:accent6>
    <a:hlink>
      <a:srgbClr val="4087C7"/>
    </a:hlink>
    <a:folHlink>
      <a:srgbClr val="A1CBED"/>
    </a:folHlink>
  </a:clrScheme>
  <a:fontScheme name="OD Word Fonts 05-2017">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99C08127AAA84AB0569A0F9D9078DC" ma:contentTypeVersion="10" ma:contentTypeDescription="Create a new document." ma:contentTypeScope="" ma:versionID="8e1c82f520bcff299b572ee71b84b241">
  <xsd:schema xmlns:xsd="http://www.w3.org/2001/XMLSchema" xmlns:xs="http://www.w3.org/2001/XMLSchema" xmlns:p="http://schemas.microsoft.com/office/2006/metadata/properties" xmlns:ns3="364e7d73-6cb2-43d8-b5f9-a22ebd9d5118" targetNamespace="http://schemas.microsoft.com/office/2006/metadata/properties" ma:root="true" ma:fieldsID="90ba7c13745406b878faeeef82582314" ns3:_="">
    <xsd:import namespace="364e7d73-6cb2-43d8-b5f9-a22ebd9d511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e7d73-6cb2-43d8-b5f9-a22ebd9d51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56D03B-ED7E-489E-ADCB-032EE28559B2}">
  <ds:schemaRefs>
    <ds:schemaRef ds:uri="http://purl.org/dc/terms/"/>
    <ds:schemaRef ds:uri="http://www.w3.org/XML/1998/namespace"/>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schemas.microsoft.com/office/infopath/2007/PartnerControls"/>
    <ds:schemaRef ds:uri="364e7d73-6cb2-43d8-b5f9-a22ebd9d5118"/>
    <ds:schemaRef ds:uri="http://purl.org/dc/elements/1.1/"/>
  </ds:schemaRefs>
</ds:datastoreItem>
</file>

<file path=customXml/itemProps2.xml><?xml version="1.0" encoding="utf-8"?>
<ds:datastoreItem xmlns:ds="http://schemas.openxmlformats.org/officeDocument/2006/customXml" ds:itemID="{0CD2AEB5-7817-493E-B0EE-F7B4E3BB54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4e7d73-6cb2-43d8-b5f9-a22ebd9d51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5F6A98-77CF-438C-932C-070AAD897D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Event Presentation Deck</Template>
  <TotalTime>2220</TotalTime>
  <Words>4582</Words>
  <Application>Microsoft Office PowerPoint</Application>
  <PresentationFormat>Widescreen</PresentationFormat>
  <Paragraphs>1183</Paragraphs>
  <Slides>40</Slides>
  <Notes>14</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OD_PPT Template Larger Font v120170802</vt:lpstr>
      <vt:lpstr>1_OD_PPT Template Larger Font v120170802</vt:lpstr>
      <vt:lpstr>PowerPoint Presentation</vt:lpstr>
      <vt:lpstr>Agenda</vt:lpstr>
      <vt:lpstr>STudy Overview</vt:lpstr>
      <vt:lpstr>Key Research Questions</vt:lpstr>
      <vt:lpstr>Key Research Tasks</vt:lpstr>
      <vt:lpstr>Residential Occupant Survey</vt:lpstr>
      <vt:lpstr>Residential Occupant Survey – Panel Calculations</vt:lpstr>
      <vt:lpstr>Residential Fuel Substitution Scenarios</vt:lpstr>
      <vt:lpstr>Nonresidential Customer Survey</vt:lpstr>
      <vt:lpstr>Nonresidential Customer Survey – Panel Calculations</vt:lpstr>
      <vt:lpstr>Nonresidential Fuel Substitution Scenarios</vt:lpstr>
      <vt:lpstr>Electrician Survey</vt:lpstr>
      <vt:lpstr>Sample Overview</vt:lpstr>
      <vt:lpstr>Summary of Survey Completes</vt:lpstr>
      <vt:lpstr>Residential Results</vt:lpstr>
      <vt:lpstr>Residential Analysis Overview and Adjustments </vt:lpstr>
      <vt:lpstr>Residential Existing Panel Size Distributions</vt:lpstr>
      <vt:lpstr>Residential Heating Scenario Results</vt:lpstr>
      <vt:lpstr>Residential Water Heating Scenario Results</vt:lpstr>
      <vt:lpstr>Residential Multifamily Pricing</vt:lpstr>
      <vt:lpstr>Residential Panel Optimization Pricing</vt:lpstr>
      <vt:lpstr>Residential Electrician Pricing Variance</vt:lpstr>
      <vt:lpstr>NonResidential Results</vt:lpstr>
      <vt:lpstr>Nonresidential Analysis Overview and Adjustments </vt:lpstr>
      <vt:lpstr>Nonresidential Existing Panel Size Distributions</vt:lpstr>
      <vt:lpstr>Nonresidential Heating Scenario Results</vt:lpstr>
      <vt:lpstr>Nonresidential Water Heating Scenario Results</vt:lpstr>
      <vt:lpstr>Nonresidential Cooking Scenario Results</vt:lpstr>
      <vt:lpstr>Nonresidential Panel Optimization Pricing</vt:lpstr>
      <vt:lpstr>Nonresidential Electrician Pricing Variance</vt:lpstr>
      <vt:lpstr>Regression Overview and Results</vt:lpstr>
      <vt:lpstr>Regression Methodology</vt:lpstr>
      <vt:lpstr>Residential Multivariate Regression Results</vt:lpstr>
      <vt:lpstr>Nonresidential Multivariate Regression Results</vt:lpstr>
      <vt:lpstr>Key Takeaways</vt:lpstr>
      <vt:lpstr>Key Takeaways</vt:lpstr>
      <vt:lpstr>Key Takeaways Cont.</vt:lpstr>
      <vt:lpstr>Future Research Opportunities</vt:lpstr>
      <vt:lpstr>Data Tool Demo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Zack Tyler</dc:creator>
  <cp:lastModifiedBy>Zack Tyler</cp:lastModifiedBy>
  <cp:revision>27</cp:revision>
  <dcterms:created xsi:type="dcterms:W3CDTF">2024-02-14T21:04:19Z</dcterms:created>
  <dcterms:modified xsi:type="dcterms:W3CDTF">2024-03-05T18:21:26Z</dcterms:modified>
</cp:coreProperties>
</file>