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449" r:id="rId2"/>
    <p:sldId id="647" r:id="rId3"/>
    <p:sldId id="542" r:id="rId4"/>
    <p:sldId id="650" r:id="rId5"/>
    <p:sldId id="653" r:id="rId6"/>
    <p:sldId id="651" r:id="rId7"/>
    <p:sldId id="654" r:id="rId8"/>
    <p:sldId id="652" r:id="rId9"/>
    <p:sldId id="649" r:id="rId10"/>
    <p:sldId id="631" r:id="rId11"/>
    <p:sldId id="636" r:id="rId12"/>
    <p:sldId id="658" r:id="rId13"/>
    <p:sldId id="657" r:id="rId14"/>
    <p:sldId id="661" r:id="rId15"/>
    <p:sldId id="634" r:id="rId16"/>
    <p:sldId id="638" r:id="rId17"/>
    <p:sldId id="656" r:id="rId18"/>
    <p:sldId id="660" r:id="rId19"/>
    <p:sldId id="643" r:id="rId20"/>
    <p:sldId id="628" r:id="rId21"/>
    <p:sldId id="630" r:id="rId22"/>
    <p:sldId id="4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 Bode" initials="JB" lastIdx="5" clrIdx="0">
    <p:extLst/>
  </p:cmAuthor>
  <p:cmAuthor id="2" name="Mark Noll" initials="MN" lastIdx="1" clrIdx="2">
    <p:extLst>
      <p:ext uri="{19B8F6BF-5375-455C-9EA6-DF929625EA0E}">
        <p15:presenceInfo xmlns:p15="http://schemas.microsoft.com/office/powerpoint/2012/main" userId="Mark No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724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% reductions (all sites)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PY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ACSDA (non-res)</c:v>
                </c:pt>
                <c:pt idx="1">
                  <c:v>ACSDA (quasi-res)</c:v>
                </c:pt>
                <c:pt idx="2">
                  <c:v>ACSDARES (Free)</c:v>
                </c:pt>
                <c:pt idx="3">
                  <c:v>ACSDARES (BYOT)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0.1759076</c:v>
                </c:pt>
                <c:pt idx="1">
                  <c:v>0.24860350000000001</c:v>
                </c:pt>
                <c:pt idx="2">
                  <c:v>0.1779876</c:v>
                </c:pt>
                <c:pt idx="3">
                  <c:v>0.25981599999999999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E-4314-8276-25AF68058E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PY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ACSDA (non-res)</c:v>
                </c:pt>
                <c:pt idx="1">
                  <c:v>ACSDA (quasi-res)</c:v>
                </c:pt>
                <c:pt idx="2">
                  <c:v>ACSDARES (Free)</c:v>
                </c:pt>
                <c:pt idx="3">
                  <c:v>ACSDARES (BYOT)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0.12142890000000001</c:v>
                </c:pt>
                <c:pt idx="1">
                  <c:v>0.22405130000000001</c:v>
                </c:pt>
                <c:pt idx="2">
                  <c:v>0.13928599999999999</c:v>
                </c:pt>
                <c:pt idx="3">
                  <c:v>0.22683539999999999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E-4314-8276-25AF68058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49044208"/>
        <c:axId val="949042544"/>
      </c:barChart>
      <c:catAx>
        <c:axId val="949044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9042544"/>
        <c:crosses val="autoZero"/>
        <c:auto val="1"/>
        <c:lblAlgn val="ctr"/>
        <c:lblOffset val="100"/>
        <c:noMultiLvlLbl val="0"/>
      </c:catAx>
      <c:valAx>
        <c:axId val="9490425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4904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3CA90-463C-4ABF-A23C-118178884CE4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4E3A01-F2B2-48CA-8B25-83F079EA20A2}">
      <dgm:prSet phldrT="[Text]"/>
      <dgm:spPr/>
      <dgm:t>
        <a:bodyPr/>
        <a:lstStyle/>
        <a:p>
          <a:pPr algn="l"/>
          <a:r>
            <a:rPr lang="en-US"/>
            <a:t>1. Identify testing and training days</a:t>
          </a:r>
        </a:p>
      </dgm:t>
    </dgm:pt>
    <dgm:pt modelId="{A407B7F3-7E27-4219-B777-EF08AFEC3DCB}" type="parTrans" cxnId="{567042E2-33C6-4D2B-BB97-65FE9DD09BEC}">
      <dgm:prSet/>
      <dgm:spPr/>
      <dgm:t>
        <a:bodyPr/>
        <a:lstStyle/>
        <a:p>
          <a:pPr algn="l"/>
          <a:endParaRPr lang="en-US"/>
        </a:p>
      </dgm:t>
    </dgm:pt>
    <dgm:pt modelId="{17A199DF-80F6-4690-BA93-6BD024B43082}" type="sibTrans" cxnId="{567042E2-33C6-4D2B-BB97-65FE9DD09BEC}">
      <dgm:prSet/>
      <dgm:spPr/>
      <dgm:t>
        <a:bodyPr/>
        <a:lstStyle/>
        <a:p>
          <a:pPr algn="l"/>
          <a:endParaRPr lang="en-US"/>
        </a:p>
      </dgm:t>
    </dgm:pt>
    <dgm:pt modelId="{3A62567A-7C63-4CCE-8A10-039892666FAB}">
      <dgm:prSet/>
      <dgm:spPr/>
      <dgm:t>
        <a:bodyPr/>
        <a:lstStyle/>
        <a:p>
          <a:pPr algn="l"/>
          <a:r>
            <a:rPr lang="en-US"/>
            <a:t>2. Define multiple models</a:t>
          </a:r>
        </a:p>
      </dgm:t>
    </dgm:pt>
    <dgm:pt modelId="{795E1DBA-9238-4F5B-B8B3-29E701807A55}" type="parTrans" cxnId="{E2457E9B-4426-447A-847A-F255FFC9650E}">
      <dgm:prSet/>
      <dgm:spPr/>
      <dgm:t>
        <a:bodyPr/>
        <a:lstStyle/>
        <a:p>
          <a:pPr algn="l"/>
          <a:endParaRPr lang="en-US"/>
        </a:p>
      </dgm:t>
    </dgm:pt>
    <dgm:pt modelId="{8AFCAE4E-0326-4436-99AB-867730BC446C}" type="sibTrans" cxnId="{E2457E9B-4426-447A-847A-F255FFC9650E}">
      <dgm:prSet/>
      <dgm:spPr/>
      <dgm:t>
        <a:bodyPr/>
        <a:lstStyle/>
        <a:p>
          <a:pPr algn="l"/>
          <a:endParaRPr lang="en-US"/>
        </a:p>
      </dgm:t>
    </dgm:pt>
    <dgm:pt modelId="{3A0F92BF-E1DF-494B-877F-1CF764313824}">
      <dgm:prSet/>
      <dgm:spPr/>
      <dgm:t>
        <a:bodyPr/>
        <a:lstStyle/>
        <a:p>
          <a:pPr algn="l"/>
          <a:r>
            <a:rPr lang="en-US" dirty="0"/>
            <a:t>3. Run each model using training data (leave out testing days)</a:t>
          </a:r>
          <a:endParaRPr lang="en-US"/>
        </a:p>
      </dgm:t>
    </dgm:pt>
    <dgm:pt modelId="{7C30B001-D04B-4273-AE9E-6358E00456BC}" type="parTrans" cxnId="{B3E55558-B0D4-46DF-A8C6-F793E5151F31}">
      <dgm:prSet/>
      <dgm:spPr/>
      <dgm:t>
        <a:bodyPr/>
        <a:lstStyle/>
        <a:p>
          <a:pPr algn="l"/>
          <a:endParaRPr lang="en-US"/>
        </a:p>
      </dgm:t>
    </dgm:pt>
    <dgm:pt modelId="{1F238556-047B-4886-8C3D-68A8333D2B06}" type="sibTrans" cxnId="{B3E55558-B0D4-46DF-A8C6-F793E5151F31}">
      <dgm:prSet/>
      <dgm:spPr/>
      <dgm:t>
        <a:bodyPr/>
        <a:lstStyle/>
        <a:p>
          <a:pPr algn="l"/>
          <a:endParaRPr lang="en-US"/>
        </a:p>
      </dgm:t>
    </dgm:pt>
    <dgm:pt modelId="{CC1CEF2F-C3B7-4648-9F96-A34F73EC4F26}">
      <dgm:prSet/>
      <dgm:spPr/>
      <dgm:t>
        <a:bodyPr/>
        <a:lstStyle/>
        <a:p>
          <a:pPr algn="l"/>
          <a:r>
            <a:rPr lang="en-US" dirty="0"/>
            <a:t>4. Estimate out-of-sample bias and precision</a:t>
          </a:r>
          <a:endParaRPr lang="en-US"/>
        </a:p>
      </dgm:t>
    </dgm:pt>
    <dgm:pt modelId="{E80C7B82-B773-4EF1-8ADA-EBAD377ED896}" type="parTrans" cxnId="{FF82B7AB-75D2-49B3-BAE4-071C297B84B5}">
      <dgm:prSet/>
      <dgm:spPr/>
      <dgm:t>
        <a:bodyPr/>
        <a:lstStyle/>
        <a:p>
          <a:pPr algn="l"/>
          <a:endParaRPr lang="en-US"/>
        </a:p>
      </dgm:t>
    </dgm:pt>
    <dgm:pt modelId="{8D3D13BC-EAA1-4730-B107-B3EAD444FA1C}" type="sibTrans" cxnId="{FF82B7AB-75D2-49B3-BAE4-071C297B84B5}">
      <dgm:prSet/>
      <dgm:spPr/>
      <dgm:t>
        <a:bodyPr/>
        <a:lstStyle/>
        <a:p>
          <a:pPr algn="l"/>
          <a:endParaRPr lang="en-US"/>
        </a:p>
      </dgm:t>
    </dgm:pt>
    <dgm:pt modelId="{AFD38ACF-7F00-4BA9-AFBB-D409AEA9F576}">
      <dgm:prSet/>
      <dgm:spPr/>
      <dgm:t>
        <a:bodyPr/>
        <a:lstStyle/>
        <a:p>
          <a:pPr algn="l"/>
          <a:r>
            <a:rPr lang="en-US"/>
            <a:t>5. Select the best performing model</a:t>
          </a:r>
        </a:p>
      </dgm:t>
    </dgm:pt>
    <dgm:pt modelId="{B52E2DD1-DA7A-44E8-876C-FC03707FF2FC}" type="parTrans" cxnId="{9E09DA4B-88C9-4607-9E5F-344B7B841A8F}">
      <dgm:prSet/>
      <dgm:spPr/>
      <dgm:t>
        <a:bodyPr/>
        <a:lstStyle/>
        <a:p>
          <a:pPr algn="l"/>
          <a:endParaRPr lang="en-US"/>
        </a:p>
      </dgm:t>
    </dgm:pt>
    <dgm:pt modelId="{B3DBB75F-683B-4990-B33C-C89E30BADFBD}" type="sibTrans" cxnId="{9E09DA4B-88C9-4607-9E5F-344B7B841A8F}">
      <dgm:prSet/>
      <dgm:spPr/>
      <dgm:t>
        <a:bodyPr/>
        <a:lstStyle/>
        <a:p>
          <a:pPr algn="l"/>
          <a:endParaRPr lang="en-US"/>
        </a:p>
      </dgm:t>
    </dgm:pt>
    <dgm:pt modelId="{C260DF1A-6181-4E43-9BD2-133413779E05}">
      <dgm:prSet phldrT="[Text]"/>
      <dgm:spPr/>
      <dgm:t>
        <a:bodyPr/>
        <a:lstStyle/>
        <a:p>
          <a:pPr algn="l"/>
          <a:r>
            <a:rPr lang="en-US"/>
            <a:t>Leave out every other day for testing</a:t>
          </a:r>
        </a:p>
      </dgm:t>
    </dgm:pt>
    <dgm:pt modelId="{06294E85-D0CF-438E-A401-A59477A34D2E}" type="parTrans" cxnId="{48CE0A8D-9FFD-4DCA-BC3F-568E22AAECFF}">
      <dgm:prSet/>
      <dgm:spPr/>
      <dgm:t>
        <a:bodyPr/>
        <a:lstStyle/>
        <a:p>
          <a:pPr algn="l"/>
          <a:endParaRPr lang="en-US"/>
        </a:p>
      </dgm:t>
    </dgm:pt>
    <dgm:pt modelId="{9C34789C-2257-4F86-A19C-0548BBDE7C77}" type="sibTrans" cxnId="{48CE0A8D-9FFD-4DCA-BC3F-568E22AAECFF}">
      <dgm:prSet/>
      <dgm:spPr/>
      <dgm:t>
        <a:bodyPr/>
        <a:lstStyle/>
        <a:p>
          <a:pPr algn="l"/>
          <a:endParaRPr lang="en-US"/>
        </a:p>
      </dgm:t>
    </dgm:pt>
    <dgm:pt modelId="{12830B53-69AA-490D-B00A-D0B36A8BF9EE}">
      <dgm:prSet/>
      <dgm:spPr/>
      <dgm:t>
        <a:bodyPr/>
        <a:lstStyle/>
        <a:p>
          <a:pPr algn="l"/>
          <a:r>
            <a:rPr lang="en-US"/>
            <a:t>Number of proxy days ranging from two to five</a:t>
          </a:r>
        </a:p>
      </dgm:t>
    </dgm:pt>
    <dgm:pt modelId="{14E6D4E9-73CA-4C87-84F6-4325E83E1FFA}" type="parTrans" cxnId="{1EBD2DFB-969E-4F2A-BA34-60AC07440578}">
      <dgm:prSet/>
      <dgm:spPr/>
      <dgm:t>
        <a:bodyPr/>
        <a:lstStyle/>
        <a:p>
          <a:pPr algn="l"/>
          <a:endParaRPr lang="en-US"/>
        </a:p>
      </dgm:t>
    </dgm:pt>
    <dgm:pt modelId="{5870D71D-DFD6-4564-8442-BB700F6F7DCF}" type="sibTrans" cxnId="{1EBD2DFB-969E-4F2A-BA34-60AC07440578}">
      <dgm:prSet/>
      <dgm:spPr/>
      <dgm:t>
        <a:bodyPr/>
        <a:lstStyle/>
        <a:p>
          <a:pPr algn="l"/>
          <a:endParaRPr lang="en-US"/>
        </a:p>
      </dgm:t>
    </dgm:pt>
    <dgm:pt modelId="{751407AE-89B7-480E-99E7-BE2DF8CA255B}">
      <dgm:prSet/>
      <dgm:spPr/>
      <dgm:t>
        <a:bodyPr/>
        <a:lstStyle/>
        <a:p>
          <a:pPr algn="l"/>
          <a:r>
            <a:rPr lang="en-US"/>
            <a:t>Narrow to models with the least bias</a:t>
          </a:r>
        </a:p>
      </dgm:t>
    </dgm:pt>
    <dgm:pt modelId="{3A5D6118-7405-48A6-99D2-5B219B0AE907}" type="parTrans" cxnId="{34A390A7-DD64-4144-B526-635466A494EE}">
      <dgm:prSet/>
      <dgm:spPr/>
      <dgm:t>
        <a:bodyPr/>
        <a:lstStyle/>
        <a:p>
          <a:pPr algn="l"/>
          <a:endParaRPr lang="en-US"/>
        </a:p>
      </dgm:t>
    </dgm:pt>
    <dgm:pt modelId="{7E949654-09F5-4A54-BF2B-0EB21EB8EF46}" type="sibTrans" cxnId="{34A390A7-DD64-4144-B526-635466A494EE}">
      <dgm:prSet/>
      <dgm:spPr/>
      <dgm:t>
        <a:bodyPr/>
        <a:lstStyle/>
        <a:p>
          <a:pPr algn="l"/>
          <a:endParaRPr lang="en-US"/>
        </a:p>
      </dgm:t>
    </dgm:pt>
    <dgm:pt modelId="{48A8AAD6-91B6-402B-8779-61E4A0C4E7DB}">
      <dgm:prSet/>
      <dgm:spPr/>
      <dgm:t>
        <a:bodyPr/>
        <a:lstStyle/>
        <a:p>
          <a:pPr algn="l"/>
          <a:r>
            <a:rPr lang="en-US"/>
            <a:t>6. Estimate loads during actual events using selected number of matched sites and proxy days</a:t>
          </a:r>
        </a:p>
      </dgm:t>
    </dgm:pt>
    <dgm:pt modelId="{0F972529-CBB5-4D00-A7C6-733EBECD0A4E}" type="parTrans" cxnId="{E026719D-C898-4304-A80E-01EE84FBE047}">
      <dgm:prSet/>
      <dgm:spPr/>
      <dgm:t>
        <a:bodyPr/>
        <a:lstStyle/>
        <a:p>
          <a:pPr algn="l"/>
          <a:endParaRPr lang="en-US"/>
        </a:p>
      </dgm:t>
    </dgm:pt>
    <dgm:pt modelId="{2E8D3DDA-CCE3-4AC9-8E87-EE381B5D5336}" type="sibTrans" cxnId="{E026719D-C898-4304-A80E-01EE84FBE047}">
      <dgm:prSet/>
      <dgm:spPr/>
      <dgm:t>
        <a:bodyPr/>
        <a:lstStyle/>
        <a:p>
          <a:pPr algn="l"/>
          <a:endParaRPr lang="en-US"/>
        </a:p>
      </dgm:t>
    </dgm:pt>
    <dgm:pt modelId="{81ABBEE1-3D8D-4A00-8EC2-6C3D511DBD76}">
      <dgm:prSet/>
      <dgm:spPr/>
      <dgm:t>
        <a:bodyPr/>
        <a:lstStyle/>
        <a:p>
          <a:pPr algn="l"/>
          <a:r>
            <a:rPr lang="en-US"/>
            <a:t>Inclusion of pre- or post-event adjustment parameters</a:t>
          </a:r>
        </a:p>
      </dgm:t>
    </dgm:pt>
    <dgm:pt modelId="{5C18160E-90D7-400A-B00A-A3044792A5D2}" type="parTrans" cxnId="{A653CB50-F049-49E7-B065-99C438DB8B8D}">
      <dgm:prSet/>
      <dgm:spPr/>
      <dgm:t>
        <a:bodyPr/>
        <a:lstStyle/>
        <a:p>
          <a:pPr algn="l"/>
          <a:endParaRPr lang="en-US"/>
        </a:p>
      </dgm:t>
    </dgm:pt>
    <dgm:pt modelId="{6E7C9A11-5B7D-4CCC-A999-15D48C657230}" type="sibTrans" cxnId="{A653CB50-F049-49E7-B065-99C438DB8B8D}">
      <dgm:prSet/>
      <dgm:spPr/>
      <dgm:t>
        <a:bodyPr/>
        <a:lstStyle/>
        <a:p>
          <a:pPr algn="l"/>
          <a:endParaRPr lang="en-US"/>
        </a:p>
      </dgm:t>
    </dgm:pt>
    <dgm:pt modelId="{77CB12C7-7289-4D2E-81A8-DD7FB507C64F}">
      <dgm:prSet/>
      <dgm:spPr/>
      <dgm:t>
        <a:bodyPr/>
        <a:lstStyle/>
        <a:p>
          <a:pPr algn="l"/>
          <a:r>
            <a:rPr lang="en-US"/>
            <a:t>Five control sites per participant site</a:t>
          </a:r>
        </a:p>
      </dgm:t>
    </dgm:pt>
    <dgm:pt modelId="{3759B197-5A0A-470B-9005-573BD6AF2F1E}" type="parTrans" cxnId="{61A2C54E-03C1-4419-96E2-C2883EF22954}">
      <dgm:prSet/>
      <dgm:spPr/>
      <dgm:t>
        <a:bodyPr/>
        <a:lstStyle/>
        <a:p>
          <a:endParaRPr lang="en-US"/>
        </a:p>
      </dgm:t>
    </dgm:pt>
    <dgm:pt modelId="{B2BD8EFE-022A-4E77-BB4A-58FB6B9B3743}" type="sibTrans" cxnId="{61A2C54E-03C1-4419-96E2-C2883EF22954}">
      <dgm:prSet/>
      <dgm:spPr/>
      <dgm:t>
        <a:bodyPr/>
        <a:lstStyle/>
        <a:p>
          <a:endParaRPr lang="en-US"/>
        </a:p>
      </dgm:t>
    </dgm:pt>
    <dgm:pt modelId="{1552BD97-4EAE-407C-95C2-9DDAC68F0F47}">
      <dgm:prSet phldrT="[Text]"/>
      <dgm:spPr/>
      <dgm:t>
        <a:bodyPr/>
        <a:lstStyle/>
        <a:p>
          <a:pPr algn="l"/>
          <a:r>
            <a:rPr lang="en-US"/>
            <a:t>Divide proxy days for each event into even and odd by Euclidian distance rank</a:t>
          </a:r>
        </a:p>
      </dgm:t>
    </dgm:pt>
    <dgm:pt modelId="{1B549FA0-686C-4016-8221-424397C73EE3}" type="parTrans" cxnId="{A30F7937-563B-4B28-A41E-0995B6E6A77E}">
      <dgm:prSet/>
      <dgm:spPr/>
      <dgm:t>
        <a:bodyPr/>
        <a:lstStyle/>
        <a:p>
          <a:endParaRPr lang="en-US"/>
        </a:p>
      </dgm:t>
    </dgm:pt>
    <dgm:pt modelId="{F9D5342D-4666-4C08-8965-1A165C98F90D}" type="sibTrans" cxnId="{A30F7937-563B-4B28-A41E-0995B6E6A77E}">
      <dgm:prSet/>
      <dgm:spPr/>
      <dgm:t>
        <a:bodyPr/>
        <a:lstStyle/>
        <a:p>
          <a:endParaRPr lang="en-US"/>
        </a:p>
      </dgm:t>
    </dgm:pt>
    <dgm:pt modelId="{EFA8B89D-B255-43BA-BC3C-1D8980120EE4}">
      <dgm:prSet phldrT="[Text]"/>
      <dgm:spPr/>
      <dgm:t>
        <a:bodyPr/>
        <a:lstStyle/>
        <a:p>
          <a:pPr algn="l"/>
          <a:r>
            <a:rPr lang="en-US"/>
            <a:t>Remove events</a:t>
          </a:r>
        </a:p>
      </dgm:t>
    </dgm:pt>
    <dgm:pt modelId="{B386734A-0007-4B67-8C50-CF50B22E2033}" type="parTrans" cxnId="{189448FD-AA3C-42B1-A426-11EC6153899C}">
      <dgm:prSet/>
      <dgm:spPr/>
      <dgm:t>
        <a:bodyPr/>
        <a:lstStyle/>
        <a:p>
          <a:endParaRPr lang="en-US"/>
        </a:p>
      </dgm:t>
    </dgm:pt>
    <dgm:pt modelId="{10696C92-6E1D-40F3-A9FB-66E1D4FCF9CF}" type="sibTrans" cxnId="{189448FD-AA3C-42B1-A426-11EC6153899C}">
      <dgm:prSet/>
      <dgm:spPr/>
      <dgm:t>
        <a:bodyPr/>
        <a:lstStyle/>
        <a:p>
          <a:endParaRPr lang="en-US"/>
        </a:p>
      </dgm:t>
    </dgm:pt>
    <dgm:pt modelId="{7338F0AA-3F9E-4C07-B752-D9644CFADF0B}">
      <dgm:prSet/>
      <dgm:spPr/>
      <dgm:t>
        <a:bodyPr/>
        <a:lstStyle/>
        <a:p>
          <a:pPr algn="l"/>
          <a:r>
            <a:rPr lang="en-US"/>
            <a:t>Five proxy days per event</a:t>
          </a:r>
        </a:p>
      </dgm:t>
    </dgm:pt>
    <dgm:pt modelId="{722C2D09-04CD-48FF-B0B9-515524327802}" type="parTrans" cxnId="{48E05C38-0845-4C5B-9C36-CBAA556F8B2A}">
      <dgm:prSet/>
      <dgm:spPr/>
      <dgm:t>
        <a:bodyPr/>
        <a:lstStyle/>
        <a:p>
          <a:endParaRPr lang="en-US"/>
        </a:p>
      </dgm:t>
    </dgm:pt>
    <dgm:pt modelId="{05B5E89A-90AD-411F-B34C-972CE6250D73}" type="sibTrans" cxnId="{48E05C38-0845-4C5B-9C36-CBAA556F8B2A}">
      <dgm:prSet/>
      <dgm:spPr/>
      <dgm:t>
        <a:bodyPr/>
        <a:lstStyle/>
        <a:p>
          <a:endParaRPr lang="en-US"/>
        </a:p>
      </dgm:t>
    </dgm:pt>
    <dgm:pt modelId="{ABED4982-97EA-4D6E-8F46-CBF7192DD81C}">
      <dgm:prSet/>
      <dgm:spPr/>
      <dgm:t>
        <a:bodyPr/>
        <a:lstStyle/>
        <a:p>
          <a:pPr algn="l"/>
          <a:r>
            <a:rPr lang="en-US"/>
            <a:t>Number of matches included from one to five</a:t>
          </a:r>
        </a:p>
      </dgm:t>
    </dgm:pt>
    <dgm:pt modelId="{158E383E-6E17-4FAB-8B95-A7897DF7ED34}" type="parTrans" cxnId="{B20AFEF8-F459-4FE4-8ACA-459DC5445B3E}">
      <dgm:prSet/>
      <dgm:spPr/>
      <dgm:t>
        <a:bodyPr/>
        <a:lstStyle/>
        <a:p>
          <a:endParaRPr lang="en-US"/>
        </a:p>
      </dgm:t>
    </dgm:pt>
    <dgm:pt modelId="{E2EAD26D-3242-4D9D-A5DF-5E8C5CFDB946}" type="sibTrans" cxnId="{B20AFEF8-F459-4FE4-8ACA-459DC5445B3E}">
      <dgm:prSet/>
      <dgm:spPr/>
      <dgm:t>
        <a:bodyPr/>
        <a:lstStyle/>
        <a:p>
          <a:endParaRPr lang="en-US"/>
        </a:p>
      </dgm:t>
    </dgm:pt>
    <dgm:pt modelId="{92982A4E-2274-4163-94C3-F0EA12836FFC}">
      <dgm:prSet/>
      <dgm:spPr/>
      <dgm:t>
        <a:bodyPr/>
        <a:lstStyle/>
        <a:p>
          <a:pPr algn="l"/>
          <a:r>
            <a:rPr lang="en-US" dirty="0"/>
            <a:t>Control for event sampling bias</a:t>
          </a:r>
          <a:endParaRPr lang="en-US"/>
        </a:p>
      </dgm:t>
    </dgm:pt>
    <dgm:pt modelId="{E5D1CA43-627C-4AB9-BAE9-CBD5B86DB152}" type="parTrans" cxnId="{F5639569-1CA9-4827-B1B9-A60C224EFFBA}">
      <dgm:prSet/>
      <dgm:spPr/>
      <dgm:t>
        <a:bodyPr/>
        <a:lstStyle/>
        <a:p>
          <a:endParaRPr lang="en-US"/>
        </a:p>
      </dgm:t>
    </dgm:pt>
    <dgm:pt modelId="{40E7C4FB-A442-4B4A-B8D5-CEF329E26EA8}" type="sibTrans" cxnId="{F5639569-1CA9-4827-B1B9-A60C224EFFBA}">
      <dgm:prSet/>
      <dgm:spPr/>
      <dgm:t>
        <a:bodyPr/>
        <a:lstStyle/>
        <a:p>
          <a:endParaRPr lang="en-US"/>
        </a:p>
      </dgm:t>
    </dgm:pt>
    <dgm:pt modelId="{7728D0EA-3F3B-4C68-BB14-1F9DCB3D4968}">
      <dgm:prSet/>
      <dgm:spPr/>
      <dgm:t>
        <a:bodyPr/>
        <a:lstStyle/>
        <a:p>
          <a:pPr algn="l"/>
          <a:r>
            <a:rPr lang="en-US" dirty="0"/>
            <a:t>Bootstrap 20 random draws of 17 events to include in the calculations</a:t>
          </a:r>
        </a:p>
        <a:p>
          <a:pPr algn="l"/>
          <a:endParaRPr lang="en-US"/>
        </a:p>
      </dgm:t>
    </dgm:pt>
    <dgm:pt modelId="{EEC912B1-7304-4F86-B827-CCFE17A45B85}" type="parTrans" cxnId="{0A8C728E-7848-4BAC-98F9-188EDBD3EA1B}">
      <dgm:prSet/>
      <dgm:spPr/>
      <dgm:t>
        <a:bodyPr/>
        <a:lstStyle/>
        <a:p>
          <a:endParaRPr lang="en-US"/>
        </a:p>
      </dgm:t>
    </dgm:pt>
    <dgm:pt modelId="{B6CF18C1-A2B0-4913-8C2E-0376E56EEB6D}" type="sibTrans" cxnId="{0A8C728E-7848-4BAC-98F9-188EDBD3EA1B}">
      <dgm:prSet/>
      <dgm:spPr/>
      <dgm:t>
        <a:bodyPr/>
        <a:lstStyle/>
        <a:p>
          <a:endParaRPr lang="en-US"/>
        </a:p>
      </dgm:t>
    </dgm:pt>
    <dgm:pt modelId="{EC5885CA-3C61-4229-AB16-5DAC9F0B8B50}">
      <dgm:prSet/>
      <dgm:spPr/>
      <dgm:t>
        <a:bodyPr/>
        <a:lstStyle/>
        <a:p>
          <a:pPr algn="l"/>
          <a:r>
            <a:rPr lang="en-US"/>
            <a:t>Calculate average precision (RMSE) across draws</a:t>
          </a:r>
        </a:p>
      </dgm:t>
    </dgm:pt>
    <dgm:pt modelId="{8DD2AFDE-32CA-4D96-A63E-78614069DEC8}" type="parTrans" cxnId="{6AD0FDAF-78F6-4F7B-82A1-C966B27AFBCB}">
      <dgm:prSet/>
      <dgm:spPr/>
      <dgm:t>
        <a:bodyPr/>
        <a:lstStyle/>
        <a:p>
          <a:endParaRPr lang="en-US"/>
        </a:p>
      </dgm:t>
    </dgm:pt>
    <dgm:pt modelId="{C27EB3A6-CD99-4638-BAA4-AC4CF9184E68}" type="sibTrans" cxnId="{6AD0FDAF-78F6-4F7B-82A1-C966B27AFBCB}">
      <dgm:prSet/>
      <dgm:spPr/>
      <dgm:t>
        <a:bodyPr/>
        <a:lstStyle/>
        <a:p>
          <a:endParaRPr lang="en-US"/>
        </a:p>
      </dgm:t>
    </dgm:pt>
    <dgm:pt modelId="{E7BB75FA-209B-422C-8C06-14C193956D79}">
      <dgm:prSet/>
      <dgm:spPr/>
      <dgm:t>
        <a:bodyPr/>
        <a:lstStyle/>
        <a:p>
          <a:pPr algn="l"/>
          <a:r>
            <a:rPr lang="en-US"/>
            <a:t>Pick the model with the best precision</a:t>
          </a:r>
        </a:p>
      </dgm:t>
    </dgm:pt>
    <dgm:pt modelId="{27605F5D-7EDA-4E3F-A96F-512A7672FDE2}" type="parTrans" cxnId="{478D2FE8-3238-4565-BC30-CC142378DECF}">
      <dgm:prSet/>
      <dgm:spPr/>
      <dgm:t>
        <a:bodyPr/>
        <a:lstStyle/>
        <a:p>
          <a:endParaRPr lang="en-US"/>
        </a:p>
      </dgm:t>
    </dgm:pt>
    <dgm:pt modelId="{4061B27B-55C6-4E45-850D-B6C81BC2F850}" type="sibTrans" cxnId="{478D2FE8-3238-4565-BC30-CC142378DECF}">
      <dgm:prSet/>
      <dgm:spPr/>
      <dgm:t>
        <a:bodyPr/>
        <a:lstStyle/>
        <a:p>
          <a:endParaRPr lang="en-US"/>
        </a:p>
      </dgm:t>
    </dgm:pt>
    <dgm:pt modelId="{D6A12375-4617-4F26-BB87-BD90F5DDBB0C}" type="pres">
      <dgm:prSet presAssocID="{7B43CA90-463C-4ABF-A23C-118178884C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1CED7-78C6-4134-BC0A-F131BA8765DC}" type="pres">
      <dgm:prSet presAssocID="{F64E3A01-F2B2-48CA-8B25-83F079EA20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6C81-D552-44FA-B0BB-A2579A4B0FD3}" type="pres">
      <dgm:prSet presAssocID="{17A199DF-80F6-4690-BA93-6BD024B4308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57A565E-726C-47B4-9693-531A31511438}" type="pres">
      <dgm:prSet presAssocID="{17A199DF-80F6-4690-BA93-6BD024B43082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FA70BCC0-4DD6-4235-89F6-8AAE8D09FE29}" type="pres">
      <dgm:prSet presAssocID="{3A62567A-7C63-4CCE-8A10-039892666FA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8B07-1333-4BE1-BDD5-265FEE2E524A}" type="pres">
      <dgm:prSet presAssocID="{8AFCAE4E-0326-4436-99AB-867730BC446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CC2438F-1652-4E62-8040-F0CA55E6B7D9}" type="pres">
      <dgm:prSet presAssocID="{8AFCAE4E-0326-4436-99AB-867730BC446C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8F93A5B1-2490-46BB-A781-5B8DDDD4E62A}" type="pres">
      <dgm:prSet presAssocID="{3A0F92BF-E1DF-494B-877F-1CF7643138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5C0D2-4B62-4FE8-B9BA-1647014A91DC}" type="pres">
      <dgm:prSet presAssocID="{1F238556-047B-4886-8C3D-68A8333D2B0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F7D9B01-337B-4BB8-803D-66110F4E83CE}" type="pres">
      <dgm:prSet presAssocID="{1F238556-047B-4886-8C3D-68A8333D2B06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4AF9B101-B226-4789-B43F-85454A5C094C}" type="pres">
      <dgm:prSet presAssocID="{CC1CEF2F-C3B7-4648-9F96-A34F73EC4F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576B0-317D-41AD-B120-2CB4695F209A}" type="pres">
      <dgm:prSet presAssocID="{8D3D13BC-EAA1-4730-B107-B3EAD444FA1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D39484A-15CB-497F-A911-E18936BE7EEA}" type="pres">
      <dgm:prSet presAssocID="{8D3D13BC-EAA1-4730-B107-B3EAD444FA1C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1F03E589-1C88-4C6E-9228-28678F021DA2}" type="pres">
      <dgm:prSet presAssocID="{AFD38ACF-7F00-4BA9-AFBB-D409AEA9F57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DE506-F68B-4988-80F0-F62CC19FE497}" type="pres">
      <dgm:prSet presAssocID="{B3DBB75F-683B-4990-B33C-C89E30BADFBD}" presName="sibTrans" presStyleLbl="sibTrans1D1" presStyleIdx="4" presStyleCnt="5"/>
      <dgm:spPr/>
      <dgm:t>
        <a:bodyPr/>
        <a:lstStyle/>
        <a:p>
          <a:endParaRPr lang="en-US"/>
        </a:p>
      </dgm:t>
    </dgm:pt>
    <dgm:pt modelId="{498C5BFD-7DB6-44F6-8693-6793DA14E781}" type="pres">
      <dgm:prSet presAssocID="{B3DBB75F-683B-4990-B33C-C89E30BADFBD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2A80C09E-17BB-4716-9232-955170FAE914}" type="pres">
      <dgm:prSet presAssocID="{48A8AAD6-91B6-402B-8779-61E4A0C4E7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47ABD-8D38-4360-892B-4508FB5147BD}" type="presOf" srcId="{1F238556-047B-4886-8C3D-68A8333D2B06}" destId="{6F7D9B01-337B-4BB8-803D-66110F4E83CE}" srcOrd="1" destOrd="0" presId="urn:microsoft.com/office/officeart/2005/8/layout/bProcess3"/>
    <dgm:cxn modelId="{859483DB-B8DA-4D78-9E65-340C3FDF549E}" type="presOf" srcId="{EC5885CA-3C61-4229-AB16-5DAC9F0B8B50}" destId="{1F03E589-1C88-4C6E-9228-28678F021DA2}" srcOrd="0" destOrd="2" presId="urn:microsoft.com/office/officeart/2005/8/layout/bProcess3"/>
    <dgm:cxn modelId="{0215CCBA-9C6B-4BF1-9E7A-737898C22708}" type="presOf" srcId="{8D3D13BC-EAA1-4730-B107-B3EAD444FA1C}" destId="{87E576B0-317D-41AD-B120-2CB4695F209A}" srcOrd="0" destOrd="0" presId="urn:microsoft.com/office/officeart/2005/8/layout/bProcess3"/>
    <dgm:cxn modelId="{FF82B7AB-75D2-49B3-BAE4-071C297B84B5}" srcId="{7B43CA90-463C-4ABF-A23C-118178884CE4}" destId="{CC1CEF2F-C3B7-4648-9F96-A34F73EC4F26}" srcOrd="3" destOrd="0" parTransId="{E80C7B82-B773-4EF1-8ADA-EBAD377ED896}" sibTransId="{8D3D13BC-EAA1-4730-B107-B3EAD444FA1C}"/>
    <dgm:cxn modelId="{44DADC02-A530-409C-AE99-654A141B6081}" type="presOf" srcId="{77CB12C7-7289-4D2E-81A8-DD7FB507C64F}" destId="{2A80C09E-17BB-4716-9232-955170FAE914}" srcOrd="0" destOrd="1" presId="urn:microsoft.com/office/officeart/2005/8/layout/bProcess3"/>
    <dgm:cxn modelId="{E6CD6228-601C-4D44-8784-F9CC33869D6A}" type="presOf" srcId="{7B43CA90-463C-4ABF-A23C-118178884CE4}" destId="{D6A12375-4617-4F26-BB87-BD90F5DDBB0C}" srcOrd="0" destOrd="0" presId="urn:microsoft.com/office/officeart/2005/8/layout/bProcess3"/>
    <dgm:cxn modelId="{6DF5D6BD-BB3E-400B-9FA4-AC3DB3FE4D6A}" type="presOf" srcId="{7728D0EA-3F3B-4C68-BB14-1F9DCB3D4968}" destId="{4AF9B101-B226-4789-B43F-85454A5C094C}" srcOrd="0" destOrd="2" presId="urn:microsoft.com/office/officeart/2005/8/layout/bProcess3"/>
    <dgm:cxn modelId="{E026719D-C898-4304-A80E-01EE84FBE047}" srcId="{7B43CA90-463C-4ABF-A23C-118178884CE4}" destId="{48A8AAD6-91B6-402B-8779-61E4A0C4E7DB}" srcOrd="5" destOrd="0" parTransId="{0F972529-CBB5-4D00-A7C6-733EBECD0A4E}" sibTransId="{2E8D3DDA-CCE3-4AC9-8E87-EE381B5D5336}"/>
    <dgm:cxn modelId="{F5639569-1CA9-4827-B1B9-A60C224EFFBA}" srcId="{CC1CEF2F-C3B7-4648-9F96-A34F73EC4F26}" destId="{92982A4E-2274-4163-94C3-F0EA12836FFC}" srcOrd="0" destOrd="0" parTransId="{E5D1CA43-627C-4AB9-BAE9-CBD5B86DB152}" sibTransId="{40E7C4FB-A442-4B4A-B8D5-CEF329E26EA8}"/>
    <dgm:cxn modelId="{0C55FADA-FAD8-4CD3-844E-E0BB4ADA1B43}" type="presOf" srcId="{17A199DF-80F6-4690-BA93-6BD024B43082}" destId="{4A436C81-D552-44FA-B0BB-A2579A4B0FD3}" srcOrd="0" destOrd="0" presId="urn:microsoft.com/office/officeart/2005/8/layout/bProcess3"/>
    <dgm:cxn modelId="{0A8C728E-7848-4BAC-98F9-188EDBD3EA1B}" srcId="{CC1CEF2F-C3B7-4648-9F96-A34F73EC4F26}" destId="{7728D0EA-3F3B-4C68-BB14-1F9DCB3D4968}" srcOrd="1" destOrd="0" parTransId="{EEC912B1-7304-4F86-B827-CCFE17A45B85}" sibTransId="{B6CF18C1-A2B0-4913-8C2E-0376E56EEB6D}"/>
    <dgm:cxn modelId="{19EA2349-EAB7-4724-989D-FAAD61915433}" type="presOf" srcId="{C260DF1A-6181-4E43-9BD2-133413779E05}" destId="{2551CED7-78C6-4134-BC0A-F131BA8765DC}" srcOrd="0" destOrd="3" presId="urn:microsoft.com/office/officeart/2005/8/layout/bProcess3"/>
    <dgm:cxn modelId="{C44CBB39-95D2-4F0D-AC20-FC0192BB9F46}" type="presOf" srcId="{7338F0AA-3F9E-4C07-B752-D9644CFADF0B}" destId="{2A80C09E-17BB-4716-9232-955170FAE914}" srcOrd="0" destOrd="2" presId="urn:microsoft.com/office/officeart/2005/8/layout/bProcess3"/>
    <dgm:cxn modelId="{66AED4FF-8E11-4121-9A6C-FB85C73C7786}" type="presOf" srcId="{B3DBB75F-683B-4990-B33C-C89E30BADFBD}" destId="{30EDE506-F68B-4988-80F0-F62CC19FE497}" srcOrd="0" destOrd="0" presId="urn:microsoft.com/office/officeart/2005/8/layout/bProcess3"/>
    <dgm:cxn modelId="{A49B1FCC-8F25-4731-BC48-3EB3CD72F246}" type="presOf" srcId="{751407AE-89B7-480E-99E7-BE2DF8CA255B}" destId="{1F03E589-1C88-4C6E-9228-28678F021DA2}" srcOrd="0" destOrd="1" presId="urn:microsoft.com/office/officeart/2005/8/layout/bProcess3"/>
    <dgm:cxn modelId="{B3E55558-B0D4-46DF-A8C6-F793E5151F31}" srcId="{7B43CA90-463C-4ABF-A23C-118178884CE4}" destId="{3A0F92BF-E1DF-494B-877F-1CF764313824}" srcOrd="2" destOrd="0" parTransId="{7C30B001-D04B-4273-AE9E-6358E00456BC}" sibTransId="{1F238556-047B-4886-8C3D-68A8333D2B06}"/>
    <dgm:cxn modelId="{567042E2-33C6-4D2B-BB97-65FE9DD09BEC}" srcId="{7B43CA90-463C-4ABF-A23C-118178884CE4}" destId="{F64E3A01-F2B2-48CA-8B25-83F079EA20A2}" srcOrd="0" destOrd="0" parTransId="{A407B7F3-7E27-4219-B777-EF08AFEC3DCB}" sibTransId="{17A199DF-80F6-4690-BA93-6BD024B43082}"/>
    <dgm:cxn modelId="{1EBD2DFB-969E-4F2A-BA34-60AC07440578}" srcId="{3A62567A-7C63-4CCE-8A10-039892666FAB}" destId="{12830B53-69AA-490D-B00A-D0B36A8BF9EE}" srcOrd="0" destOrd="0" parTransId="{14E6D4E9-73CA-4C87-84F6-4325E83E1FFA}" sibTransId="{5870D71D-DFD6-4564-8442-BB700F6F7DCF}"/>
    <dgm:cxn modelId="{57B12DA7-5260-460F-8B84-B37CD1487721}" type="presOf" srcId="{81ABBEE1-3D8D-4A00-8EC2-6C3D511DBD76}" destId="{FA70BCC0-4DD6-4235-89F6-8AAE8D09FE29}" srcOrd="0" destOrd="3" presId="urn:microsoft.com/office/officeart/2005/8/layout/bProcess3"/>
    <dgm:cxn modelId="{B20AFEF8-F459-4FE4-8ACA-459DC5445B3E}" srcId="{3A62567A-7C63-4CCE-8A10-039892666FAB}" destId="{ABED4982-97EA-4D6E-8F46-CBF7192DD81C}" srcOrd="1" destOrd="0" parTransId="{158E383E-6E17-4FAB-8B95-A7897DF7ED34}" sibTransId="{E2EAD26D-3242-4D9D-A5DF-5E8C5CFDB946}"/>
    <dgm:cxn modelId="{34A390A7-DD64-4144-B526-635466A494EE}" srcId="{AFD38ACF-7F00-4BA9-AFBB-D409AEA9F576}" destId="{751407AE-89B7-480E-99E7-BE2DF8CA255B}" srcOrd="0" destOrd="0" parTransId="{3A5D6118-7405-48A6-99D2-5B219B0AE907}" sibTransId="{7E949654-09F5-4A54-BF2B-0EB21EB8EF46}"/>
    <dgm:cxn modelId="{18B68816-DB25-4333-BBA3-FF34494F817B}" type="presOf" srcId="{17A199DF-80F6-4690-BA93-6BD024B43082}" destId="{657A565E-726C-47B4-9693-531A31511438}" srcOrd="1" destOrd="0" presId="urn:microsoft.com/office/officeart/2005/8/layout/bProcess3"/>
    <dgm:cxn modelId="{A30F7937-563B-4B28-A41E-0995B6E6A77E}" srcId="{F64E3A01-F2B2-48CA-8B25-83F079EA20A2}" destId="{1552BD97-4EAE-407C-95C2-9DDAC68F0F47}" srcOrd="1" destOrd="0" parTransId="{1B549FA0-686C-4016-8221-424397C73EE3}" sibTransId="{F9D5342D-4666-4C08-8965-1A165C98F90D}"/>
    <dgm:cxn modelId="{EC0118E8-4757-414F-B6A7-2E6183015641}" type="presOf" srcId="{E7BB75FA-209B-422C-8C06-14C193956D79}" destId="{1F03E589-1C88-4C6E-9228-28678F021DA2}" srcOrd="0" destOrd="3" presId="urn:microsoft.com/office/officeart/2005/8/layout/bProcess3"/>
    <dgm:cxn modelId="{61A2C54E-03C1-4419-96E2-C2883EF22954}" srcId="{48A8AAD6-91B6-402B-8779-61E4A0C4E7DB}" destId="{77CB12C7-7289-4D2E-81A8-DD7FB507C64F}" srcOrd="0" destOrd="0" parTransId="{3759B197-5A0A-470B-9005-573BD6AF2F1E}" sibTransId="{B2BD8EFE-022A-4E77-BB4A-58FB6B9B3743}"/>
    <dgm:cxn modelId="{43CBBFDC-FA24-4C97-8FD5-D1B1E87707B7}" type="presOf" srcId="{92982A4E-2274-4163-94C3-F0EA12836FFC}" destId="{4AF9B101-B226-4789-B43F-85454A5C094C}" srcOrd="0" destOrd="1" presId="urn:microsoft.com/office/officeart/2005/8/layout/bProcess3"/>
    <dgm:cxn modelId="{0A442A71-CF2C-431D-80CD-05E80FC2D841}" type="presOf" srcId="{48A8AAD6-91B6-402B-8779-61E4A0C4E7DB}" destId="{2A80C09E-17BB-4716-9232-955170FAE914}" srcOrd="0" destOrd="0" presId="urn:microsoft.com/office/officeart/2005/8/layout/bProcess3"/>
    <dgm:cxn modelId="{F0A01319-B532-4B1D-BB2A-AF2F7766D78B}" type="presOf" srcId="{CC1CEF2F-C3B7-4648-9F96-A34F73EC4F26}" destId="{4AF9B101-B226-4789-B43F-85454A5C094C}" srcOrd="0" destOrd="0" presId="urn:microsoft.com/office/officeart/2005/8/layout/bProcess3"/>
    <dgm:cxn modelId="{7BD0730D-62F1-4DBF-893D-C26AF017DAAE}" type="presOf" srcId="{AFD38ACF-7F00-4BA9-AFBB-D409AEA9F576}" destId="{1F03E589-1C88-4C6E-9228-28678F021DA2}" srcOrd="0" destOrd="0" presId="urn:microsoft.com/office/officeart/2005/8/layout/bProcess3"/>
    <dgm:cxn modelId="{9E09DA4B-88C9-4607-9E5F-344B7B841A8F}" srcId="{7B43CA90-463C-4ABF-A23C-118178884CE4}" destId="{AFD38ACF-7F00-4BA9-AFBB-D409AEA9F576}" srcOrd="4" destOrd="0" parTransId="{B52E2DD1-DA7A-44E8-876C-FC03707FF2FC}" sibTransId="{B3DBB75F-683B-4990-B33C-C89E30BADFBD}"/>
    <dgm:cxn modelId="{E2457E9B-4426-447A-847A-F255FFC9650E}" srcId="{7B43CA90-463C-4ABF-A23C-118178884CE4}" destId="{3A62567A-7C63-4CCE-8A10-039892666FAB}" srcOrd="1" destOrd="0" parTransId="{795E1DBA-9238-4F5B-B8B3-29E701807A55}" sibTransId="{8AFCAE4E-0326-4436-99AB-867730BC446C}"/>
    <dgm:cxn modelId="{AD85476B-64D6-4A27-AA40-23A6069BC1E2}" type="presOf" srcId="{8D3D13BC-EAA1-4730-B107-B3EAD444FA1C}" destId="{CD39484A-15CB-497F-A911-E18936BE7EEA}" srcOrd="1" destOrd="0" presId="urn:microsoft.com/office/officeart/2005/8/layout/bProcess3"/>
    <dgm:cxn modelId="{0284EA24-A811-42F1-9674-9E7C83DF8585}" type="presOf" srcId="{8AFCAE4E-0326-4436-99AB-867730BC446C}" destId="{9CC2438F-1652-4E62-8040-F0CA55E6B7D9}" srcOrd="1" destOrd="0" presId="urn:microsoft.com/office/officeart/2005/8/layout/bProcess3"/>
    <dgm:cxn modelId="{189448FD-AA3C-42B1-A426-11EC6153899C}" srcId="{F64E3A01-F2B2-48CA-8B25-83F079EA20A2}" destId="{EFA8B89D-B255-43BA-BC3C-1D8980120EE4}" srcOrd="0" destOrd="0" parTransId="{B386734A-0007-4B67-8C50-CF50B22E2033}" sibTransId="{10696C92-6E1D-40F3-A9FB-66E1D4FCF9CF}"/>
    <dgm:cxn modelId="{C9FE984D-7BDF-442A-978A-5981DC061AA9}" type="presOf" srcId="{1F238556-047B-4886-8C3D-68A8333D2B06}" destId="{7615C0D2-4B62-4FE8-B9BA-1647014A91DC}" srcOrd="0" destOrd="0" presId="urn:microsoft.com/office/officeart/2005/8/layout/bProcess3"/>
    <dgm:cxn modelId="{4BB599EE-9246-491A-9480-6949210DDC0F}" type="presOf" srcId="{8AFCAE4E-0326-4436-99AB-867730BC446C}" destId="{2E928B07-1333-4BE1-BDD5-265FEE2E524A}" srcOrd="0" destOrd="0" presId="urn:microsoft.com/office/officeart/2005/8/layout/bProcess3"/>
    <dgm:cxn modelId="{99929B1A-392B-4DAD-AC15-D739D0837CB3}" type="presOf" srcId="{3A62567A-7C63-4CCE-8A10-039892666FAB}" destId="{FA70BCC0-4DD6-4235-89F6-8AAE8D09FE29}" srcOrd="0" destOrd="0" presId="urn:microsoft.com/office/officeart/2005/8/layout/bProcess3"/>
    <dgm:cxn modelId="{48E05C38-0845-4C5B-9C36-CBAA556F8B2A}" srcId="{48A8AAD6-91B6-402B-8779-61E4A0C4E7DB}" destId="{7338F0AA-3F9E-4C07-B752-D9644CFADF0B}" srcOrd="1" destOrd="0" parTransId="{722C2D09-04CD-48FF-B0B9-515524327802}" sibTransId="{05B5E89A-90AD-411F-B34C-972CE6250D73}"/>
    <dgm:cxn modelId="{A653CB50-F049-49E7-B065-99C438DB8B8D}" srcId="{3A62567A-7C63-4CCE-8A10-039892666FAB}" destId="{81ABBEE1-3D8D-4A00-8EC2-6C3D511DBD76}" srcOrd="2" destOrd="0" parTransId="{5C18160E-90D7-400A-B00A-A3044792A5D2}" sibTransId="{6E7C9A11-5B7D-4CCC-A999-15D48C657230}"/>
    <dgm:cxn modelId="{6AD0FDAF-78F6-4F7B-82A1-C966B27AFBCB}" srcId="{AFD38ACF-7F00-4BA9-AFBB-D409AEA9F576}" destId="{EC5885CA-3C61-4229-AB16-5DAC9F0B8B50}" srcOrd="1" destOrd="0" parTransId="{8DD2AFDE-32CA-4D96-A63E-78614069DEC8}" sibTransId="{C27EB3A6-CD99-4638-BAA4-AC4CF9184E68}"/>
    <dgm:cxn modelId="{47E587C1-F6E0-44AB-B790-93B3FB83A4F2}" type="presOf" srcId="{1552BD97-4EAE-407C-95C2-9DDAC68F0F47}" destId="{2551CED7-78C6-4134-BC0A-F131BA8765DC}" srcOrd="0" destOrd="2" presId="urn:microsoft.com/office/officeart/2005/8/layout/bProcess3"/>
    <dgm:cxn modelId="{48CE0A8D-9FFD-4DCA-BC3F-568E22AAECFF}" srcId="{F64E3A01-F2B2-48CA-8B25-83F079EA20A2}" destId="{C260DF1A-6181-4E43-9BD2-133413779E05}" srcOrd="2" destOrd="0" parTransId="{06294E85-D0CF-438E-A401-A59477A34D2E}" sibTransId="{9C34789C-2257-4F86-A19C-0548BBDE7C77}"/>
    <dgm:cxn modelId="{95A2BD74-F48C-4E96-AF00-E4C3BF0F2864}" type="presOf" srcId="{12830B53-69AA-490D-B00A-D0B36A8BF9EE}" destId="{FA70BCC0-4DD6-4235-89F6-8AAE8D09FE29}" srcOrd="0" destOrd="1" presId="urn:microsoft.com/office/officeart/2005/8/layout/bProcess3"/>
    <dgm:cxn modelId="{EC7B3B1F-ED9A-4BAD-A259-BE22DDB046FE}" type="presOf" srcId="{EFA8B89D-B255-43BA-BC3C-1D8980120EE4}" destId="{2551CED7-78C6-4134-BC0A-F131BA8765DC}" srcOrd="0" destOrd="1" presId="urn:microsoft.com/office/officeart/2005/8/layout/bProcess3"/>
    <dgm:cxn modelId="{19A3AE2E-82E6-4912-8A01-C71C8CD53E38}" type="presOf" srcId="{3A0F92BF-E1DF-494B-877F-1CF764313824}" destId="{8F93A5B1-2490-46BB-A781-5B8DDDD4E62A}" srcOrd="0" destOrd="0" presId="urn:microsoft.com/office/officeart/2005/8/layout/bProcess3"/>
    <dgm:cxn modelId="{96D88A65-6727-44A4-AA5A-C8F7789DEBE4}" type="presOf" srcId="{ABED4982-97EA-4D6E-8F46-CBF7192DD81C}" destId="{FA70BCC0-4DD6-4235-89F6-8AAE8D09FE29}" srcOrd="0" destOrd="2" presId="urn:microsoft.com/office/officeart/2005/8/layout/bProcess3"/>
    <dgm:cxn modelId="{128C2B54-3D23-4EEE-9690-9D494F4388AF}" type="presOf" srcId="{F64E3A01-F2B2-48CA-8B25-83F079EA20A2}" destId="{2551CED7-78C6-4134-BC0A-F131BA8765DC}" srcOrd="0" destOrd="0" presId="urn:microsoft.com/office/officeart/2005/8/layout/bProcess3"/>
    <dgm:cxn modelId="{478D2FE8-3238-4565-BC30-CC142378DECF}" srcId="{AFD38ACF-7F00-4BA9-AFBB-D409AEA9F576}" destId="{E7BB75FA-209B-422C-8C06-14C193956D79}" srcOrd="2" destOrd="0" parTransId="{27605F5D-7EDA-4E3F-A96F-512A7672FDE2}" sibTransId="{4061B27B-55C6-4E45-850D-B6C81BC2F850}"/>
    <dgm:cxn modelId="{4D22E873-AC6E-42BD-AA9B-F898904FBB98}" type="presOf" srcId="{B3DBB75F-683B-4990-B33C-C89E30BADFBD}" destId="{498C5BFD-7DB6-44F6-8693-6793DA14E781}" srcOrd="1" destOrd="0" presId="urn:microsoft.com/office/officeart/2005/8/layout/bProcess3"/>
    <dgm:cxn modelId="{99844BB2-A4E7-4E92-B41B-A7DADBEE39DA}" type="presParOf" srcId="{D6A12375-4617-4F26-BB87-BD90F5DDBB0C}" destId="{2551CED7-78C6-4134-BC0A-F131BA8765DC}" srcOrd="0" destOrd="0" presId="urn:microsoft.com/office/officeart/2005/8/layout/bProcess3"/>
    <dgm:cxn modelId="{A4407D84-B661-4A6C-8927-4E7A0EFF5022}" type="presParOf" srcId="{D6A12375-4617-4F26-BB87-BD90F5DDBB0C}" destId="{4A436C81-D552-44FA-B0BB-A2579A4B0FD3}" srcOrd="1" destOrd="0" presId="urn:microsoft.com/office/officeart/2005/8/layout/bProcess3"/>
    <dgm:cxn modelId="{2F5A0902-D443-4017-9AEC-58866B478D7E}" type="presParOf" srcId="{4A436C81-D552-44FA-B0BB-A2579A4B0FD3}" destId="{657A565E-726C-47B4-9693-531A31511438}" srcOrd="0" destOrd="0" presId="urn:microsoft.com/office/officeart/2005/8/layout/bProcess3"/>
    <dgm:cxn modelId="{5088C5EE-F8E0-4251-AD0C-7800BF66B62D}" type="presParOf" srcId="{D6A12375-4617-4F26-BB87-BD90F5DDBB0C}" destId="{FA70BCC0-4DD6-4235-89F6-8AAE8D09FE29}" srcOrd="2" destOrd="0" presId="urn:microsoft.com/office/officeart/2005/8/layout/bProcess3"/>
    <dgm:cxn modelId="{7E416D5D-D2FC-4363-A971-A36811A5ADF0}" type="presParOf" srcId="{D6A12375-4617-4F26-BB87-BD90F5DDBB0C}" destId="{2E928B07-1333-4BE1-BDD5-265FEE2E524A}" srcOrd="3" destOrd="0" presId="urn:microsoft.com/office/officeart/2005/8/layout/bProcess3"/>
    <dgm:cxn modelId="{20FAC6E2-B8EA-49D7-BB42-2BE5C26A9242}" type="presParOf" srcId="{2E928B07-1333-4BE1-BDD5-265FEE2E524A}" destId="{9CC2438F-1652-4E62-8040-F0CA55E6B7D9}" srcOrd="0" destOrd="0" presId="urn:microsoft.com/office/officeart/2005/8/layout/bProcess3"/>
    <dgm:cxn modelId="{0467E8EC-C15A-4E2C-9DF0-06AE87031ED8}" type="presParOf" srcId="{D6A12375-4617-4F26-BB87-BD90F5DDBB0C}" destId="{8F93A5B1-2490-46BB-A781-5B8DDDD4E62A}" srcOrd="4" destOrd="0" presId="urn:microsoft.com/office/officeart/2005/8/layout/bProcess3"/>
    <dgm:cxn modelId="{086E3C8C-5709-4DE2-89BF-275A9FF9910F}" type="presParOf" srcId="{D6A12375-4617-4F26-BB87-BD90F5DDBB0C}" destId="{7615C0D2-4B62-4FE8-B9BA-1647014A91DC}" srcOrd="5" destOrd="0" presId="urn:microsoft.com/office/officeart/2005/8/layout/bProcess3"/>
    <dgm:cxn modelId="{7B829A0C-0DFF-4A0E-BE2C-815117C79AD9}" type="presParOf" srcId="{7615C0D2-4B62-4FE8-B9BA-1647014A91DC}" destId="{6F7D9B01-337B-4BB8-803D-66110F4E83CE}" srcOrd="0" destOrd="0" presId="urn:microsoft.com/office/officeart/2005/8/layout/bProcess3"/>
    <dgm:cxn modelId="{2DFBFA15-24C6-4B1F-8CE0-E56948A5D35F}" type="presParOf" srcId="{D6A12375-4617-4F26-BB87-BD90F5DDBB0C}" destId="{4AF9B101-B226-4789-B43F-85454A5C094C}" srcOrd="6" destOrd="0" presId="urn:microsoft.com/office/officeart/2005/8/layout/bProcess3"/>
    <dgm:cxn modelId="{4C27036C-6DFF-4CAB-91FD-20953D559A62}" type="presParOf" srcId="{D6A12375-4617-4F26-BB87-BD90F5DDBB0C}" destId="{87E576B0-317D-41AD-B120-2CB4695F209A}" srcOrd="7" destOrd="0" presId="urn:microsoft.com/office/officeart/2005/8/layout/bProcess3"/>
    <dgm:cxn modelId="{5E52BD7F-AEBE-46B7-9AC6-A82075585587}" type="presParOf" srcId="{87E576B0-317D-41AD-B120-2CB4695F209A}" destId="{CD39484A-15CB-497F-A911-E18936BE7EEA}" srcOrd="0" destOrd="0" presId="urn:microsoft.com/office/officeart/2005/8/layout/bProcess3"/>
    <dgm:cxn modelId="{419CBDD4-D5FB-4095-A9D3-6D279C4CF45E}" type="presParOf" srcId="{D6A12375-4617-4F26-BB87-BD90F5DDBB0C}" destId="{1F03E589-1C88-4C6E-9228-28678F021DA2}" srcOrd="8" destOrd="0" presId="urn:microsoft.com/office/officeart/2005/8/layout/bProcess3"/>
    <dgm:cxn modelId="{D02EF4A1-35E0-4208-BD44-1104612CB33F}" type="presParOf" srcId="{D6A12375-4617-4F26-BB87-BD90F5DDBB0C}" destId="{30EDE506-F68B-4988-80F0-F62CC19FE497}" srcOrd="9" destOrd="0" presId="urn:microsoft.com/office/officeart/2005/8/layout/bProcess3"/>
    <dgm:cxn modelId="{7CD35247-AD67-437A-9E31-25D26D6A8D12}" type="presParOf" srcId="{30EDE506-F68B-4988-80F0-F62CC19FE497}" destId="{498C5BFD-7DB6-44F6-8693-6793DA14E781}" srcOrd="0" destOrd="0" presId="urn:microsoft.com/office/officeart/2005/8/layout/bProcess3"/>
    <dgm:cxn modelId="{52893A75-55B8-4D4F-A0FB-4E51ADF53403}" type="presParOf" srcId="{D6A12375-4617-4F26-BB87-BD90F5DDBB0C}" destId="{2A80C09E-17BB-4716-9232-955170FAE91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7C208-5DCF-48B9-B44B-D11130D297F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BE11BF-0FA3-4546-85FC-359C0BC146A0}">
      <dgm:prSet phldrT="[Text]"/>
      <dgm:spPr/>
      <dgm:t>
        <a:bodyPr/>
        <a:lstStyle/>
        <a:p>
          <a:r>
            <a:rPr lang="en-US" dirty="0" smtClean="0"/>
            <a:t>Impacts</a:t>
          </a:r>
          <a:endParaRPr lang="en-US" dirty="0"/>
        </a:p>
      </dgm:t>
    </dgm:pt>
    <dgm:pt modelId="{FFF78644-E312-4ADF-BB3A-20DB4AC0ED70}" type="parTrans" cxnId="{E523C3F6-2180-49D3-9399-85AC0735356D}">
      <dgm:prSet/>
      <dgm:spPr/>
      <dgm:t>
        <a:bodyPr/>
        <a:lstStyle/>
        <a:p>
          <a:endParaRPr lang="en-US"/>
        </a:p>
      </dgm:t>
    </dgm:pt>
    <dgm:pt modelId="{4CDCF146-E839-4A64-9F1C-B2D42529D5B4}" type="sibTrans" cxnId="{E523C3F6-2180-49D3-9399-85AC0735356D}">
      <dgm:prSet/>
      <dgm:spPr/>
      <dgm:t>
        <a:bodyPr/>
        <a:lstStyle/>
        <a:p>
          <a:endParaRPr lang="en-US"/>
        </a:p>
      </dgm:t>
    </dgm:pt>
    <dgm:pt modelId="{F7D44936-0116-4A1D-A738-7B4A18FDF5DF}">
      <dgm:prSet phldrT="[Text]"/>
      <dgm:spPr/>
      <dgm:t>
        <a:bodyPr/>
        <a:lstStyle/>
        <a:p>
          <a:r>
            <a:rPr lang="en-US" dirty="0" smtClean="0"/>
            <a:t>ACSDA: 2020</a:t>
          </a:r>
        </a:p>
        <a:p>
          <a:r>
            <a:rPr lang="en-US" dirty="0" smtClean="0"/>
            <a:t>CPP-TD: 2020</a:t>
          </a:r>
          <a:endParaRPr lang="en-US" dirty="0"/>
        </a:p>
      </dgm:t>
    </dgm:pt>
    <dgm:pt modelId="{1F055C14-F2DE-46E8-82D1-881CE2B84039}" type="parTrans" cxnId="{B72B33C9-1736-4F22-A362-A8A8B8E2EC80}">
      <dgm:prSet/>
      <dgm:spPr/>
      <dgm:t>
        <a:bodyPr/>
        <a:lstStyle/>
        <a:p>
          <a:endParaRPr lang="en-US"/>
        </a:p>
      </dgm:t>
    </dgm:pt>
    <dgm:pt modelId="{E5F2B85D-8AFC-4C8B-9979-D84E850F1C2E}" type="sibTrans" cxnId="{B72B33C9-1736-4F22-A362-A8A8B8E2EC80}">
      <dgm:prSet/>
      <dgm:spPr/>
      <dgm:t>
        <a:bodyPr/>
        <a:lstStyle/>
        <a:p>
          <a:endParaRPr lang="en-US"/>
        </a:p>
      </dgm:t>
    </dgm:pt>
    <dgm:pt modelId="{64FF8520-DE7E-4926-AD89-482E1D63EA9A}">
      <dgm:prSet phldrT="[Text]"/>
      <dgm:spPr/>
      <dgm:t>
        <a:bodyPr/>
        <a:lstStyle/>
        <a:p>
          <a:r>
            <a:rPr lang="en-US" dirty="0" smtClean="0"/>
            <a:t>ACSDA Res: 2020 &amp; 2021 (weighted by enrollment of current participants)</a:t>
          </a:r>
          <a:endParaRPr lang="en-US" dirty="0"/>
        </a:p>
      </dgm:t>
    </dgm:pt>
    <dgm:pt modelId="{3FF198FB-28CF-410A-B47D-42ED4B4B5AD5}" type="parTrans" cxnId="{B1832D26-871C-464A-9605-582162016B73}">
      <dgm:prSet/>
      <dgm:spPr/>
      <dgm:t>
        <a:bodyPr/>
        <a:lstStyle/>
        <a:p>
          <a:endParaRPr lang="en-US"/>
        </a:p>
      </dgm:t>
    </dgm:pt>
    <dgm:pt modelId="{5ED28312-C21A-4C96-AD64-54629C855364}" type="sibTrans" cxnId="{B1832D26-871C-464A-9605-582162016B73}">
      <dgm:prSet/>
      <dgm:spPr/>
      <dgm:t>
        <a:bodyPr/>
        <a:lstStyle/>
        <a:p>
          <a:endParaRPr lang="en-US"/>
        </a:p>
      </dgm:t>
    </dgm:pt>
    <dgm:pt modelId="{4367119F-5088-4994-959B-C316EA46977A}">
      <dgm:prSet phldrT="[Text]"/>
      <dgm:spPr/>
      <dgm:t>
        <a:bodyPr/>
        <a:lstStyle/>
        <a:p>
          <a:r>
            <a:rPr lang="en-US" smtClean="0"/>
            <a:t>PY 2021 site enrollment &amp; device forecasts</a:t>
          </a:r>
          <a:endParaRPr lang="en-US" dirty="0"/>
        </a:p>
      </dgm:t>
    </dgm:pt>
    <dgm:pt modelId="{FDD4F624-630D-46B1-9E7F-1E9AA72817EA}" type="parTrans" cxnId="{BDB02F9D-2BCB-4329-A31D-641153748CB4}">
      <dgm:prSet/>
      <dgm:spPr/>
      <dgm:t>
        <a:bodyPr/>
        <a:lstStyle/>
        <a:p>
          <a:endParaRPr lang="en-US"/>
        </a:p>
      </dgm:t>
    </dgm:pt>
    <dgm:pt modelId="{FAD244CE-AB5C-42CA-A283-F4EA0B3260C8}" type="sibTrans" cxnId="{BDB02F9D-2BCB-4329-A31D-641153748CB4}">
      <dgm:prSet/>
      <dgm:spPr/>
      <dgm:t>
        <a:bodyPr/>
        <a:lstStyle/>
        <a:p>
          <a:endParaRPr lang="en-US"/>
        </a:p>
      </dgm:t>
    </dgm:pt>
    <dgm:pt modelId="{8E0F76CA-D5F4-4CFD-8F49-0D545B41EFD3}">
      <dgm:prSet phldrT="[Text]"/>
      <dgm:spPr/>
      <dgm:t>
        <a:bodyPr/>
        <a:lstStyle/>
        <a:p>
          <a:r>
            <a:rPr lang="en-US" dirty="0" smtClean="0"/>
            <a:t>TD enrollment model used for TD programs</a:t>
          </a:r>
          <a:endParaRPr lang="en-US" dirty="0"/>
        </a:p>
      </dgm:t>
    </dgm:pt>
    <dgm:pt modelId="{9E0407EF-AE07-4DD5-B27B-022659001518}" type="parTrans" cxnId="{B38CE4F7-99E2-402F-8CA5-B3F670F16712}">
      <dgm:prSet/>
      <dgm:spPr/>
      <dgm:t>
        <a:bodyPr/>
        <a:lstStyle/>
        <a:p>
          <a:endParaRPr lang="en-US"/>
        </a:p>
      </dgm:t>
    </dgm:pt>
    <dgm:pt modelId="{74801E83-2BDF-4BB2-AB8C-7FC0104C9943}" type="sibTrans" cxnId="{B38CE4F7-99E2-402F-8CA5-B3F670F16712}">
      <dgm:prSet/>
      <dgm:spPr/>
      <dgm:t>
        <a:bodyPr/>
        <a:lstStyle/>
        <a:p>
          <a:endParaRPr lang="en-US"/>
        </a:p>
      </dgm:t>
    </dgm:pt>
    <dgm:pt modelId="{7F2F2F4D-A8E9-4E9E-883C-3C38785E86D2}">
      <dgm:prSet/>
      <dgm:spPr/>
      <dgm:t>
        <a:bodyPr/>
        <a:lstStyle/>
        <a:p>
          <a:r>
            <a:rPr lang="en-US" dirty="0" smtClean="0"/>
            <a:t>Incorporates site retention &amp; device connectivity</a:t>
          </a:r>
          <a:endParaRPr lang="en-US" dirty="0"/>
        </a:p>
      </dgm:t>
    </dgm:pt>
    <dgm:pt modelId="{5161666B-EE0D-4DDA-93A8-4A83C756A586}" type="parTrans" cxnId="{CFDD3BC2-865C-48AB-9724-3FAD7D148D60}">
      <dgm:prSet/>
      <dgm:spPr/>
      <dgm:t>
        <a:bodyPr/>
        <a:lstStyle/>
        <a:p>
          <a:endParaRPr lang="en-US"/>
        </a:p>
      </dgm:t>
    </dgm:pt>
    <dgm:pt modelId="{A02271E1-7C32-49A5-AC67-E2238FE8CA18}" type="sibTrans" cxnId="{CFDD3BC2-865C-48AB-9724-3FAD7D148D60}">
      <dgm:prSet/>
      <dgm:spPr/>
      <dgm:t>
        <a:bodyPr/>
        <a:lstStyle/>
        <a:p>
          <a:endParaRPr lang="en-US"/>
        </a:p>
      </dgm:t>
    </dgm:pt>
    <dgm:pt modelId="{C9679E67-6D45-466A-BA2C-E53DFAE37996}">
      <dgm:prSet/>
      <dgm:spPr/>
      <dgm:t>
        <a:bodyPr/>
        <a:lstStyle/>
        <a:p>
          <a:r>
            <a:rPr lang="en-US" dirty="0" smtClean="0"/>
            <a:t>Assumptions based on PY 2021 analysis</a:t>
          </a:r>
          <a:endParaRPr lang="en-US" dirty="0"/>
        </a:p>
      </dgm:t>
    </dgm:pt>
    <dgm:pt modelId="{78047431-3CB4-427F-BF9D-912E586358AE}" type="parTrans" cxnId="{CEA71354-327F-4C4C-927D-54A9FC7CC755}">
      <dgm:prSet/>
      <dgm:spPr/>
      <dgm:t>
        <a:bodyPr/>
        <a:lstStyle/>
        <a:p>
          <a:endParaRPr lang="en-US"/>
        </a:p>
      </dgm:t>
    </dgm:pt>
    <dgm:pt modelId="{935CB5FA-CDBD-4218-B9D4-74A3F705B418}" type="sibTrans" cxnId="{CEA71354-327F-4C4C-927D-54A9FC7CC755}">
      <dgm:prSet/>
      <dgm:spPr/>
      <dgm:t>
        <a:bodyPr/>
        <a:lstStyle/>
        <a:p>
          <a:endParaRPr lang="en-US"/>
        </a:p>
      </dgm:t>
    </dgm:pt>
    <dgm:pt modelId="{E86C4D47-E52D-4544-A014-2BAFFB16A9BC}">
      <dgm:prSet phldrT="[Text]"/>
      <dgm:spPr/>
      <dgm:t>
        <a:bodyPr/>
        <a:lstStyle/>
        <a:p>
          <a:r>
            <a:rPr lang="en-US" dirty="0" smtClean="0"/>
            <a:t>Reference loads</a:t>
          </a:r>
          <a:endParaRPr lang="en-US" dirty="0"/>
        </a:p>
      </dgm:t>
    </dgm:pt>
    <dgm:pt modelId="{8556C2B3-E2C9-41B8-A2B6-270B623A647C}" type="sibTrans" cxnId="{7A22520C-B7FE-4F46-8AD7-04168556DEA6}">
      <dgm:prSet/>
      <dgm:spPr/>
      <dgm:t>
        <a:bodyPr/>
        <a:lstStyle/>
        <a:p>
          <a:endParaRPr lang="en-US"/>
        </a:p>
      </dgm:t>
    </dgm:pt>
    <dgm:pt modelId="{61534457-2AC3-4871-B662-21C941AAE572}" type="parTrans" cxnId="{7A22520C-B7FE-4F46-8AD7-04168556DEA6}">
      <dgm:prSet/>
      <dgm:spPr/>
      <dgm:t>
        <a:bodyPr/>
        <a:lstStyle/>
        <a:p>
          <a:endParaRPr lang="en-US"/>
        </a:p>
      </dgm:t>
    </dgm:pt>
    <dgm:pt modelId="{1CEB6F20-3A1D-4554-8F30-E839A2275F41}">
      <dgm:prSet phldrT="[Text]"/>
      <dgm:spPr/>
      <dgm:t>
        <a:bodyPr/>
        <a:lstStyle/>
        <a:p>
          <a:r>
            <a:rPr lang="en-US" dirty="0" smtClean="0"/>
            <a:t>Based on ex ante weather for ex ante analysis</a:t>
          </a:r>
          <a:endParaRPr lang="en-US" dirty="0"/>
        </a:p>
      </dgm:t>
    </dgm:pt>
    <dgm:pt modelId="{781F5C4E-896D-4367-8D29-A816C017F6C6}" type="sibTrans" cxnId="{DD519699-5854-4EF3-A85F-800EF8531494}">
      <dgm:prSet/>
      <dgm:spPr/>
      <dgm:t>
        <a:bodyPr/>
        <a:lstStyle/>
        <a:p>
          <a:endParaRPr lang="en-US"/>
        </a:p>
      </dgm:t>
    </dgm:pt>
    <dgm:pt modelId="{8A37231D-6330-4DA5-AF70-DF141D93B0B4}" type="parTrans" cxnId="{DD519699-5854-4EF3-A85F-800EF8531494}">
      <dgm:prSet/>
      <dgm:spPr/>
      <dgm:t>
        <a:bodyPr/>
        <a:lstStyle/>
        <a:p>
          <a:endParaRPr lang="en-US"/>
        </a:p>
      </dgm:t>
    </dgm:pt>
    <dgm:pt modelId="{E4A102A8-DCED-4D45-9AC3-2F3FC25E3A4B}">
      <dgm:prSet phldrT="[Text]"/>
      <dgm:spPr/>
      <dgm:t>
        <a:bodyPr/>
        <a:lstStyle/>
        <a:p>
          <a:r>
            <a:rPr lang="en-US" dirty="0" smtClean="0"/>
            <a:t>Specification for each weather station used to enable granular forecast</a:t>
          </a:r>
          <a:endParaRPr lang="en-US" dirty="0"/>
        </a:p>
      </dgm:t>
    </dgm:pt>
    <dgm:pt modelId="{E70A3C8F-5064-477F-9E45-BF9E2775F56D}" type="sibTrans" cxnId="{D835C6F0-EF6C-4E38-8BD4-8E7031D11A4B}">
      <dgm:prSet/>
      <dgm:spPr/>
      <dgm:t>
        <a:bodyPr/>
        <a:lstStyle/>
        <a:p>
          <a:endParaRPr lang="en-US"/>
        </a:p>
      </dgm:t>
    </dgm:pt>
    <dgm:pt modelId="{89BB55B8-3680-4B1F-AA19-713A141A438B}" type="parTrans" cxnId="{D835C6F0-EF6C-4E38-8BD4-8E7031D11A4B}">
      <dgm:prSet/>
      <dgm:spPr/>
      <dgm:t>
        <a:bodyPr/>
        <a:lstStyle/>
        <a:p>
          <a:endParaRPr lang="en-US"/>
        </a:p>
      </dgm:t>
    </dgm:pt>
    <dgm:pt modelId="{7799830B-BF83-4BF1-A411-BAFF2A30F022}">
      <dgm:prSet/>
      <dgm:spPr/>
      <dgm:t>
        <a:bodyPr/>
        <a:lstStyle/>
        <a:p>
          <a:r>
            <a:rPr lang="en-US" dirty="0" err="1" smtClean="0"/>
            <a:t>Mensualized</a:t>
          </a:r>
          <a:r>
            <a:rPr lang="en-US" dirty="0" smtClean="0"/>
            <a:t> (change focused on May-Oct)</a:t>
          </a:r>
          <a:endParaRPr lang="en-US" dirty="0"/>
        </a:p>
      </dgm:t>
    </dgm:pt>
    <dgm:pt modelId="{7490E267-823F-4064-B08F-016316ED5F91}" type="parTrans" cxnId="{4A70CC38-120B-40F0-97DF-FD4B74D2517A}">
      <dgm:prSet/>
      <dgm:spPr/>
      <dgm:t>
        <a:bodyPr/>
        <a:lstStyle/>
        <a:p>
          <a:endParaRPr lang="en-US"/>
        </a:p>
      </dgm:t>
    </dgm:pt>
    <dgm:pt modelId="{3B9CA638-D7EC-47FB-934A-A359F52ED6B9}" type="sibTrans" cxnId="{4A70CC38-120B-40F0-97DF-FD4B74D2517A}">
      <dgm:prSet/>
      <dgm:spPr/>
      <dgm:t>
        <a:bodyPr/>
        <a:lstStyle/>
        <a:p>
          <a:endParaRPr lang="en-US"/>
        </a:p>
      </dgm:t>
    </dgm:pt>
    <dgm:pt modelId="{09D434D8-8567-4DD0-AEF9-D33A519A744D}" type="pres">
      <dgm:prSet presAssocID="{EDC7C208-5DCF-48B9-B44B-D11130D297F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8F3809-EDC9-4522-AB40-39C451D38329}" type="pres">
      <dgm:prSet presAssocID="{51BE11BF-0FA3-4546-85FC-359C0BC146A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1D8FC-62F5-4ED1-B815-3E83C12B2EFE}" type="pres">
      <dgm:prSet presAssocID="{51BE11BF-0FA3-4546-85FC-359C0BC146A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D77F5-3E78-4E94-A289-60012D608714}" type="pres">
      <dgm:prSet presAssocID="{4367119F-5088-4994-959B-C316EA46977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0A9B6-2FD4-457E-ACCE-5F473A07F105}" type="pres">
      <dgm:prSet presAssocID="{4367119F-5088-4994-959B-C316EA46977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203B8-5B2F-432D-8DA1-97FF966A98FA}" type="pres">
      <dgm:prSet presAssocID="{E86C4D47-E52D-4544-A014-2BAFFB16A9B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C6BD2-66F3-4017-8CAC-9D2B9C1CD48C}" type="pres">
      <dgm:prSet presAssocID="{E86C4D47-E52D-4544-A014-2BAFFB16A9B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519699-5854-4EF3-A85F-800EF8531494}" srcId="{E86C4D47-E52D-4544-A014-2BAFFB16A9BC}" destId="{1CEB6F20-3A1D-4554-8F30-E839A2275F41}" srcOrd="0" destOrd="0" parTransId="{8A37231D-6330-4DA5-AF70-DF141D93B0B4}" sibTransId="{781F5C4E-896D-4367-8D29-A816C017F6C6}"/>
    <dgm:cxn modelId="{B1832D26-871C-464A-9605-582162016B73}" srcId="{51BE11BF-0FA3-4546-85FC-359C0BC146A0}" destId="{64FF8520-DE7E-4926-AD89-482E1D63EA9A}" srcOrd="1" destOrd="0" parTransId="{3FF198FB-28CF-410A-B47D-42ED4B4B5AD5}" sibTransId="{5ED28312-C21A-4C96-AD64-54629C855364}"/>
    <dgm:cxn modelId="{772CB71B-A6E5-4ECE-A6A3-9A2394D1C8AF}" type="presOf" srcId="{F7D44936-0116-4A1D-A738-7B4A18FDF5DF}" destId="{03A1D8FC-62F5-4ED1-B815-3E83C12B2EFE}" srcOrd="0" destOrd="0" presId="urn:microsoft.com/office/officeart/2009/3/layout/IncreasingArrowsProcess"/>
    <dgm:cxn modelId="{D835C6F0-EF6C-4E38-8BD4-8E7031D11A4B}" srcId="{E86C4D47-E52D-4544-A014-2BAFFB16A9BC}" destId="{E4A102A8-DCED-4D45-9AC3-2F3FC25E3A4B}" srcOrd="1" destOrd="0" parTransId="{89BB55B8-3680-4B1F-AA19-713A141A438B}" sibTransId="{E70A3C8F-5064-477F-9E45-BF9E2775F56D}"/>
    <dgm:cxn modelId="{B650640A-0281-4111-B792-270CAAEB1548}" type="presOf" srcId="{1CEB6F20-3A1D-4554-8F30-E839A2275F41}" destId="{3D6C6BD2-66F3-4017-8CAC-9D2B9C1CD48C}" srcOrd="0" destOrd="0" presId="urn:microsoft.com/office/officeart/2009/3/layout/IncreasingArrowsProcess"/>
    <dgm:cxn modelId="{C2CC97BA-F694-44E7-861C-BFED439F46D1}" type="presOf" srcId="{4367119F-5088-4994-959B-C316EA46977A}" destId="{502D77F5-3E78-4E94-A289-60012D608714}" srcOrd="0" destOrd="0" presId="urn:microsoft.com/office/officeart/2009/3/layout/IncreasingArrowsProcess"/>
    <dgm:cxn modelId="{B72B33C9-1736-4F22-A362-A8A8B8E2EC80}" srcId="{51BE11BF-0FA3-4546-85FC-359C0BC146A0}" destId="{F7D44936-0116-4A1D-A738-7B4A18FDF5DF}" srcOrd="0" destOrd="0" parTransId="{1F055C14-F2DE-46E8-82D1-881CE2B84039}" sibTransId="{E5F2B85D-8AFC-4C8B-9979-D84E850F1C2E}"/>
    <dgm:cxn modelId="{CEA71354-327F-4C4C-927D-54A9FC7CC755}" srcId="{8E0F76CA-D5F4-4CFD-8F49-0D545B41EFD3}" destId="{C9679E67-6D45-466A-BA2C-E53DFAE37996}" srcOrd="1" destOrd="0" parTransId="{78047431-3CB4-427F-BF9D-912E586358AE}" sibTransId="{935CB5FA-CDBD-4218-B9D4-74A3F705B418}"/>
    <dgm:cxn modelId="{E523C3F6-2180-49D3-9399-85AC0735356D}" srcId="{EDC7C208-5DCF-48B9-B44B-D11130D297F2}" destId="{51BE11BF-0FA3-4546-85FC-359C0BC146A0}" srcOrd="0" destOrd="0" parTransId="{FFF78644-E312-4ADF-BB3A-20DB4AC0ED70}" sibTransId="{4CDCF146-E839-4A64-9F1C-B2D42529D5B4}"/>
    <dgm:cxn modelId="{C83CA49B-3054-4744-A09B-1BE313CDFE86}" type="presOf" srcId="{7F2F2F4D-A8E9-4E9E-883C-3C38785E86D2}" destId="{6890A9B6-2FD4-457E-ACCE-5F473A07F105}" srcOrd="0" destOrd="1" presId="urn:microsoft.com/office/officeart/2009/3/layout/IncreasingArrowsProcess"/>
    <dgm:cxn modelId="{BB4B761E-4C74-455D-9E49-A2525F95E161}" type="presOf" srcId="{7799830B-BF83-4BF1-A411-BAFF2A30F022}" destId="{6890A9B6-2FD4-457E-ACCE-5F473A07F105}" srcOrd="0" destOrd="3" presId="urn:microsoft.com/office/officeart/2009/3/layout/IncreasingArrowsProcess"/>
    <dgm:cxn modelId="{4A70CC38-120B-40F0-97DF-FD4B74D2517A}" srcId="{8E0F76CA-D5F4-4CFD-8F49-0D545B41EFD3}" destId="{7799830B-BF83-4BF1-A411-BAFF2A30F022}" srcOrd="2" destOrd="0" parTransId="{7490E267-823F-4064-B08F-016316ED5F91}" sibTransId="{3B9CA638-D7EC-47FB-934A-A359F52ED6B9}"/>
    <dgm:cxn modelId="{5F058452-F48C-4C07-B622-F4024D865030}" type="presOf" srcId="{8E0F76CA-D5F4-4CFD-8F49-0D545B41EFD3}" destId="{6890A9B6-2FD4-457E-ACCE-5F473A07F105}" srcOrd="0" destOrd="0" presId="urn:microsoft.com/office/officeart/2009/3/layout/IncreasingArrowsProcess"/>
    <dgm:cxn modelId="{FBFCADA7-878D-46BE-9F7B-9C4DD2764C0A}" type="presOf" srcId="{EDC7C208-5DCF-48B9-B44B-D11130D297F2}" destId="{09D434D8-8567-4DD0-AEF9-D33A519A744D}" srcOrd="0" destOrd="0" presId="urn:microsoft.com/office/officeart/2009/3/layout/IncreasingArrowsProcess"/>
    <dgm:cxn modelId="{69D6EF67-BAB2-46DD-B738-DD82D9945E02}" type="presOf" srcId="{C9679E67-6D45-466A-BA2C-E53DFAE37996}" destId="{6890A9B6-2FD4-457E-ACCE-5F473A07F105}" srcOrd="0" destOrd="2" presId="urn:microsoft.com/office/officeart/2009/3/layout/IncreasingArrowsProcess"/>
    <dgm:cxn modelId="{7B343DC3-D7C2-467D-955C-350C2A91509C}" type="presOf" srcId="{64FF8520-DE7E-4926-AD89-482E1D63EA9A}" destId="{03A1D8FC-62F5-4ED1-B815-3E83C12B2EFE}" srcOrd="0" destOrd="1" presId="urn:microsoft.com/office/officeart/2009/3/layout/IncreasingArrowsProcess"/>
    <dgm:cxn modelId="{BDB02F9D-2BCB-4329-A31D-641153748CB4}" srcId="{EDC7C208-5DCF-48B9-B44B-D11130D297F2}" destId="{4367119F-5088-4994-959B-C316EA46977A}" srcOrd="1" destOrd="0" parTransId="{FDD4F624-630D-46B1-9E7F-1E9AA72817EA}" sibTransId="{FAD244CE-AB5C-42CA-A283-F4EA0B3260C8}"/>
    <dgm:cxn modelId="{FDE45418-E93A-4248-92CA-0EE8EB80E307}" type="presOf" srcId="{51BE11BF-0FA3-4546-85FC-359C0BC146A0}" destId="{6D8F3809-EDC9-4522-AB40-39C451D38329}" srcOrd="0" destOrd="0" presId="urn:microsoft.com/office/officeart/2009/3/layout/IncreasingArrowsProcess"/>
    <dgm:cxn modelId="{CFDD3BC2-865C-48AB-9724-3FAD7D148D60}" srcId="{8E0F76CA-D5F4-4CFD-8F49-0D545B41EFD3}" destId="{7F2F2F4D-A8E9-4E9E-883C-3C38785E86D2}" srcOrd="0" destOrd="0" parTransId="{5161666B-EE0D-4DDA-93A8-4A83C756A586}" sibTransId="{A02271E1-7C32-49A5-AC67-E2238FE8CA18}"/>
    <dgm:cxn modelId="{B38CE4F7-99E2-402F-8CA5-B3F670F16712}" srcId="{4367119F-5088-4994-959B-C316EA46977A}" destId="{8E0F76CA-D5F4-4CFD-8F49-0D545B41EFD3}" srcOrd="0" destOrd="0" parTransId="{9E0407EF-AE07-4DD5-B27B-022659001518}" sibTransId="{74801E83-2BDF-4BB2-AB8C-7FC0104C9943}"/>
    <dgm:cxn modelId="{74155A1D-B300-429F-B966-A12406EDCFBE}" type="presOf" srcId="{E86C4D47-E52D-4544-A014-2BAFFB16A9BC}" destId="{B64203B8-5B2F-432D-8DA1-97FF966A98FA}" srcOrd="0" destOrd="0" presId="urn:microsoft.com/office/officeart/2009/3/layout/IncreasingArrowsProcess"/>
    <dgm:cxn modelId="{DC94F33B-734A-4329-BBB2-14E649F5EBDB}" type="presOf" srcId="{E4A102A8-DCED-4D45-9AC3-2F3FC25E3A4B}" destId="{3D6C6BD2-66F3-4017-8CAC-9D2B9C1CD48C}" srcOrd="0" destOrd="1" presId="urn:microsoft.com/office/officeart/2009/3/layout/IncreasingArrowsProcess"/>
    <dgm:cxn modelId="{7A22520C-B7FE-4F46-8AD7-04168556DEA6}" srcId="{EDC7C208-5DCF-48B9-B44B-D11130D297F2}" destId="{E86C4D47-E52D-4544-A014-2BAFFB16A9BC}" srcOrd="2" destOrd="0" parTransId="{61534457-2AC3-4871-B662-21C941AAE572}" sibTransId="{8556C2B3-E2C9-41B8-A2B6-270B623A647C}"/>
    <dgm:cxn modelId="{A063B4E0-BB86-4E1D-983F-0D7364ECD5F4}" type="presParOf" srcId="{09D434D8-8567-4DD0-AEF9-D33A519A744D}" destId="{6D8F3809-EDC9-4522-AB40-39C451D38329}" srcOrd="0" destOrd="0" presId="urn:microsoft.com/office/officeart/2009/3/layout/IncreasingArrowsProcess"/>
    <dgm:cxn modelId="{83839285-43A6-435E-989C-4BB8827A1872}" type="presParOf" srcId="{09D434D8-8567-4DD0-AEF9-D33A519A744D}" destId="{03A1D8FC-62F5-4ED1-B815-3E83C12B2EFE}" srcOrd="1" destOrd="0" presId="urn:microsoft.com/office/officeart/2009/3/layout/IncreasingArrowsProcess"/>
    <dgm:cxn modelId="{495E0D6C-CAA3-4FE9-8118-A96ACAEA1DB2}" type="presParOf" srcId="{09D434D8-8567-4DD0-AEF9-D33A519A744D}" destId="{502D77F5-3E78-4E94-A289-60012D608714}" srcOrd="2" destOrd="0" presId="urn:microsoft.com/office/officeart/2009/3/layout/IncreasingArrowsProcess"/>
    <dgm:cxn modelId="{1D61C701-CFAD-4388-AB4A-7DA252A20FE1}" type="presParOf" srcId="{09D434D8-8567-4DD0-AEF9-D33A519A744D}" destId="{6890A9B6-2FD4-457E-ACCE-5F473A07F105}" srcOrd="3" destOrd="0" presId="urn:microsoft.com/office/officeart/2009/3/layout/IncreasingArrowsProcess"/>
    <dgm:cxn modelId="{D476706F-5033-4527-BACB-B44CF6EA6486}" type="presParOf" srcId="{09D434D8-8567-4DD0-AEF9-D33A519A744D}" destId="{B64203B8-5B2F-432D-8DA1-97FF966A98FA}" srcOrd="4" destOrd="0" presId="urn:microsoft.com/office/officeart/2009/3/layout/IncreasingArrowsProcess"/>
    <dgm:cxn modelId="{9DC949B2-7094-44FA-99AE-12971D32ABAD}" type="presParOf" srcId="{09D434D8-8567-4DD0-AEF9-D33A519A744D}" destId="{3D6C6BD2-66F3-4017-8CAC-9D2B9C1CD48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9D8E4-530B-451B-A061-A715F514FB7F}" type="doc">
      <dgm:prSet loTypeId="urn:microsoft.com/office/officeart/2011/layout/ConvergingText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F1AC81-D19D-4C7F-8235-6E3AF8467837}">
      <dgm:prSet phldrT="[Text]"/>
      <dgm:spPr/>
      <dgm:t>
        <a:bodyPr/>
        <a:lstStyle/>
        <a:p>
          <a:r>
            <a:rPr lang="en-US" dirty="0" smtClean="0"/>
            <a:t>Stock &amp; flow model</a:t>
          </a:r>
          <a:endParaRPr lang="en-US" dirty="0"/>
        </a:p>
      </dgm:t>
    </dgm:pt>
    <dgm:pt modelId="{2A066A4C-0DC9-436A-BE3F-5D66DACE4E76}" type="parTrans" cxnId="{F3134648-A878-4326-B66F-47343789DBFF}">
      <dgm:prSet/>
      <dgm:spPr/>
      <dgm:t>
        <a:bodyPr/>
        <a:lstStyle/>
        <a:p>
          <a:endParaRPr lang="en-US"/>
        </a:p>
      </dgm:t>
    </dgm:pt>
    <dgm:pt modelId="{B24129EE-6C54-4286-9E8F-BEA85625292D}" type="sibTrans" cxnId="{F3134648-A878-4326-B66F-47343789DBFF}">
      <dgm:prSet/>
      <dgm:spPr/>
      <dgm:t>
        <a:bodyPr/>
        <a:lstStyle/>
        <a:p>
          <a:endParaRPr lang="en-US"/>
        </a:p>
      </dgm:t>
    </dgm:pt>
    <dgm:pt modelId="{CDA9CB17-99F2-4478-A849-BA8153AA09E3}">
      <dgm:prSet phldrT="[Text]"/>
      <dgm:spPr/>
      <dgm:t>
        <a:bodyPr/>
        <a:lstStyle/>
        <a:p>
          <a:r>
            <a:rPr lang="en-US" dirty="0" smtClean="0"/>
            <a:t>Current enrollment (new vs returning)</a:t>
          </a:r>
          <a:endParaRPr lang="en-US" dirty="0"/>
        </a:p>
      </dgm:t>
    </dgm:pt>
    <dgm:pt modelId="{678780CE-E48D-4ABD-B128-8306A6285B8A}" type="parTrans" cxnId="{F0EE81CC-687A-496D-93C8-8A108DDB1DFE}">
      <dgm:prSet/>
      <dgm:spPr/>
      <dgm:t>
        <a:bodyPr/>
        <a:lstStyle/>
        <a:p>
          <a:endParaRPr lang="en-US"/>
        </a:p>
      </dgm:t>
    </dgm:pt>
    <dgm:pt modelId="{F9088D70-A3DB-4130-91A6-F9E7C3A79603}" type="sibTrans" cxnId="{F0EE81CC-687A-496D-93C8-8A108DDB1DFE}">
      <dgm:prSet/>
      <dgm:spPr/>
      <dgm:t>
        <a:bodyPr/>
        <a:lstStyle/>
        <a:p>
          <a:endParaRPr lang="en-US"/>
        </a:p>
      </dgm:t>
    </dgm:pt>
    <dgm:pt modelId="{A17FDB53-F2C8-466A-9AEC-62FEC1C41F46}">
      <dgm:prSet phldrT="[Text]"/>
      <dgm:spPr/>
      <dgm:t>
        <a:bodyPr/>
        <a:lstStyle/>
        <a:p>
          <a:r>
            <a:rPr lang="en-US" dirty="0" err="1" smtClean="0"/>
            <a:t>Tstats</a:t>
          </a:r>
          <a:r>
            <a:rPr lang="en-US" dirty="0" smtClean="0"/>
            <a:t> per site</a:t>
          </a:r>
          <a:endParaRPr lang="en-US" dirty="0"/>
        </a:p>
      </dgm:t>
    </dgm:pt>
    <dgm:pt modelId="{3A4BAF57-44E7-4972-A68D-C99BC335D885}" type="parTrans" cxnId="{E2A2F682-4E43-4308-8A45-A8B208325674}">
      <dgm:prSet/>
      <dgm:spPr/>
      <dgm:t>
        <a:bodyPr/>
        <a:lstStyle/>
        <a:p>
          <a:endParaRPr lang="en-US"/>
        </a:p>
      </dgm:t>
    </dgm:pt>
    <dgm:pt modelId="{7CA04716-9C8F-4ED1-89E3-57AE5DDBC5BD}" type="sibTrans" cxnId="{E2A2F682-4E43-4308-8A45-A8B208325674}">
      <dgm:prSet/>
      <dgm:spPr/>
      <dgm:t>
        <a:bodyPr/>
        <a:lstStyle/>
        <a:p>
          <a:endParaRPr lang="en-US"/>
        </a:p>
      </dgm:t>
    </dgm:pt>
    <dgm:pt modelId="{041F1705-D6DB-42D7-8829-D37866D84624}">
      <dgm:prSet phldrT="[Text]"/>
      <dgm:spPr/>
      <dgm:t>
        <a:bodyPr/>
        <a:lstStyle/>
        <a:p>
          <a:r>
            <a:rPr lang="en-US" dirty="0" err="1" smtClean="0"/>
            <a:t>Tstat</a:t>
          </a:r>
          <a:r>
            <a:rPr lang="en-US" dirty="0" smtClean="0"/>
            <a:t> survival rate</a:t>
          </a:r>
          <a:endParaRPr lang="en-US" dirty="0"/>
        </a:p>
      </dgm:t>
    </dgm:pt>
    <dgm:pt modelId="{95AD235D-53E1-47F3-B994-A132F61F163A}" type="parTrans" cxnId="{17A0DDCB-CC0A-4710-9321-E5A70169C0CD}">
      <dgm:prSet/>
      <dgm:spPr/>
      <dgm:t>
        <a:bodyPr/>
        <a:lstStyle/>
        <a:p>
          <a:endParaRPr lang="en-US"/>
        </a:p>
      </dgm:t>
    </dgm:pt>
    <dgm:pt modelId="{BB14D0E1-E933-4F98-AE41-30458B5CCE0F}" type="sibTrans" cxnId="{17A0DDCB-CC0A-4710-9321-E5A70169C0CD}">
      <dgm:prSet/>
      <dgm:spPr/>
      <dgm:t>
        <a:bodyPr/>
        <a:lstStyle/>
        <a:p>
          <a:endParaRPr lang="en-US"/>
        </a:p>
      </dgm:t>
    </dgm:pt>
    <dgm:pt modelId="{33F105E8-9CB4-472C-9C8A-1DEFF9BDEEEF}">
      <dgm:prSet phldrT="[Text]"/>
      <dgm:spPr/>
      <dgm:t>
        <a:bodyPr/>
        <a:lstStyle/>
        <a:p>
          <a:r>
            <a:rPr lang="en-US" dirty="0" smtClean="0"/>
            <a:t>Retention rate</a:t>
          </a:r>
          <a:endParaRPr lang="en-US" dirty="0"/>
        </a:p>
      </dgm:t>
    </dgm:pt>
    <dgm:pt modelId="{17999182-9F2D-4880-9806-7EED0928F99F}" type="parTrans" cxnId="{62AED5CF-754A-4A22-BE07-4B89EC150BE2}">
      <dgm:prSet/>
      <dgm:spPr/>
      <dgm:t>
        <a:bodyPr/>
        <a:lstStyle/>
        <a:p>
          <a:endParaRPr lang="en-US"/>
        </a:p>
      </dgm:t>
    </dgm:pt>
    <dgm:pt modelId="{26459980-8CA7-4053-97C7-AF64ACD72F92}" type="sibTrans" cxnId="{62AED5CF-754A-4A22-BE07-4B89EC150BE2}">
      <dgm:prSet/>
      <dgm:spPr/>
      <dgm:t>
        <a:bodyPr/>
        <a:lstStyle/>
        <a:p>
          <a:endParaRPr lang="en-US"/>
        </a:p>
      </dgm:t>
    </dgm:pt>
    <dgm:pt modelId="{F61C8B4D-C53D-4820-AE7C-79B3D18A1F48}">
      <dgm:prSet phldrT="[Text]"/>
      <dgm:spPr/>
      <dgm:t>
        <a:bodyPr/>
        <a:lstStyle/>
        <a:p>
          <a:r>
            <a:rPr lang="en-US" dirty="0" smtClean="0"/>
            <a:t>Program growth targets</a:t>
          </a:r>
          <a:endParaRPr lang="en-US" dirty="0"/>
        </a:p>
      </dgm:t>
    </dgm:pt>
    <dgm:pt modelId="{2DF0794A-091D-445B-A437-AB4EAC6A8918}" type="parTrans" cxnId="{016FA0FD-AA97-4D43-AF0A-93043725C91E}">
      <dgm:prSet/>
      <dgm:spPr/>
      <dgm:t>
        <a:bodyPr/>
        <a:lstStyle/>
        <a:p>
          <a:endParaRPr lang="en-US"/>
        </a:p>
      </dgm:t>
    </dgm:pt>
    <dgm:pt modelId="{8CCDE96D-AA6C-4B84-AF68-329F3795D6E5}" type="sibTrans" cxnId="{016FA0FD-AA97-4D43-AF0A-93043725C91E}">
      <dgm:prSet/>
      <dgm:spPr/>
      <dgm:t>
        <a:bodyPr/>
        <a:lstStyle/>
        <a:p>
          <a:endParaRPr lang="en-US"/>
        </a:p>
      </dgm:t>
    </dgm:pt>
    <dgm:pt modelId="{874B2691-77AE-4614-B8E1-878D7BF92F34}" type="pres">
      <dgm:prSet presAssocID="{E269D8E4-530B-451B-A061-A715F514FB7F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9B66A9-E045-4118-BB93-977D75E3C74F}" type="pres">
      <dgm:prSet presAssocID="{01F1AC81-D19D-4C7F-8235-6E3AF8467837}" presName="composite" presStyleCnt="0"/>
      <dgm:spPr/>
    </dgm:pt>
    <dgm:pt modelId="{703414CE-F850-49B5-A23A-8D8095786251}" type="pres">
      <dgm:prSet presAssocID="{01F1AC81-D19D-4C7F-8235-6E3AF8467837}" presName="ParentAccent1" presStyleLbl="alignNode1" presStyleIdx="0" presStyleCnt="51"/>
      <dgm:spPr/>
    </dgm:pt>
    <dgm:pt modelId="{001BB052-9074-46FC-963F-A6869815B9E2}" type="pres">
      <dgm:prSet presAssocID="{01F1AC81-D19D-4C7F-8235-6E3AF8467837}" presName="ParentAccent2" presStyleLbl="alignNode1" presStyleIdx="1" presStyleCnt="51"/>
      <dgm:spPr/>
    </dgm:pt>
    <dgm:pt modelId="{8D278669-3B8A-482B-81C1-18B400544CD9}" type="pres">
      <dgm:prSet presAssocID="{01F1AC81-D19D-4C7F-8235-6E3AF8467837}" presName="ParentAccent3" presStyleLbl="alignNode1" presStyleIdx="2" presStyleCnt="51"/>
      <dgm:spPr/>
    </dgm:pt>
    <dgm:pt modelId="{A5CAF509-E2DC-4AF0-9532-5D3081E16A56}" type="pres">
      <dgm:prSet presAssocID="{01F1AC81-D19D-4C7F-8235-6E3AF8467837}" presName="ParentAccent4" presStyleLbl="alignNode1" presStyleIdx="3" presStyleCnt="51"/>
      <dgm:spPr/>
    </dgm:pt>
    <dgm:pt modelId="{619AFB87-F69F-45B1-AE70-54E6233E62C0}" type="pres">
      <dgm:prSet presAssocID="{01F1AC81-D19D-4C7F-8235-6E3AF8467837}" presName="ParentAccent5" presStyleLbl="alignNode1" presStyleIdx="4" presStyleCnt="51"/>
      <dgm:spPr/>
    </dgm:pt>
    <dgm:pt modelId="{CBE08687-5F00-4B9B-8A04-A7689DC36E05}" type="pres">
      <dgm:prSet presAssocID="{01F1AC81-D19D-4C7F-8235-6E3AF8467837}" presName="ParentAccent6" presStyleLbl="alignNode1" presStyleIdx="5" presStyleCnt="51"/>
      <dgm:spPr/>
    </dgm:pt>
    <dgm:pt modelId="{3E6A8D57-ED29-4806-A3F9-46287D2748BC}" type="pres">
      <dgm:prSet presAssocID="{01F1AC81-D19D-4C7F-8235-6E3AF8467837}" presName="ParentAccent7" presStyleLbl="alignNode1" presStyleIdx="6" presStyleCnt="51"/>
      <dgm:spPr/>
    </dgm:pt>
    <dgm:pt modelId="{8EBBB623-B2A1-4274-9741-C549272C6EF1}" type="pres">
      <dgm:prSet presAssocID="{01F1AC81-D19D-4C7F-8235-6E3AF8467837}" presName="ParentAccent8" presStyleLbl="alignNode1" presStyleIdx="7" presStyleCnt="51"/>
      <dgm:spPr/>
    </dgm:pt>
    <dgm:pt modelId="{4E9C5CD4-25F7-4969-AC5C-799506E428C7}" type="pres">
      <dgm:prSet presAssocID="{01F1AC81-D19D-4C7F-8235-6E3AF8467837}" presName="ParentAccent9" presStyleLbl="alignNode1" presStyleIdx="8" presStyleCnt="51"/>
      <dgm:spPr/>
    </dgm:pt>
    <dgm:pt modelId="{6D65A108-A367-4A8D-9FA5-D06AE49DDF32}" type="pres">
      <dgm:prSet presAssocID="{01F1AC81-D19D-4C7F-8235-6E3AF8467837}" presName="ParentAccent10" presStyleLbl="alignNode1" presStyleIdx="9" presStyleCnt="51"/>
      <dgm:spPr/>
    </dgm:pt>
    <dgm:pt modelId="{A9174288-93A1-4E19-B02D-1EE2984645BF}" type="pres">
      <dgm:prSet presAssocID="{01F1AC81-D19D-4C7F-8235-6E3AF8467837}" presName="Parent" presStyleLbl="alignNode1" presStyleIdx="10" presStyleCnt="5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146BC-13C1-4DF6-8A28-40D2880253B9}" type="pres">
      <dgm:prSet presAssocID="{CDA9CB17-99F2-4478-A849-BA8153AA09E3}" presName="Child1Accent1" presStyleLbl="alignNode1" presStyleIdx="11" presStyleCnt="51"/>
      <dgm:spPr/>
    </dgm:pt>
    <dgm:pt modelId="{97CA12CA-D7BE-4151-8879-EF1EB9067FA6}" type="pres">
      <dgm:prSet presAssocID="{CDA9CB17-99F2-4478-A849-BA8153AA09E3}" presName="Child1Accent2" presStyleLbl="alignNode1" presStyleIdx="12" presStyleCnt="51"/>
      <dgm:spPr/>
    </dgm:pt>
    <dgm:pt modelId="{B3836A45-CCCD-4500-A100-634441E0782A}" type="pres">
      <dgm:prSet presAssocID="{CDA9CB17-99F2-4478-A849-BA8153AA09E3}" presName="Child1Accent3" presStyleLbl="alignNode1" presStyleIdx="13" presStyleCnt="51"/>
      <dgm:spPr/>
    </dgm:pt>
    <dgm:pt modelId="{233670AC-C779-439C-ABA3-8CF1B72B40C3}" type="pres">
      <dgm:prSet presAssocID="{CDA9CB17-99F2-4478-A849-BA8153AA09E3}" presName="Child1Accent4" presStyleLbl="alignNode1" presStyleIdx="14" presStyleCnt="51"/>
      <dgm:spPr/>
    </dgm:pt>
    <dgm:pt modelId="{E3C1FE9B-BB7F-45E8-869B-9DF9234C2ABA}" type="pres">
      <dgm:prSet presAssocID="{CDA9CB17-99F2-4478-A849-BA8153AA09E3}" presName="Child1Accent5" presStyleLbl="alignNode1" presStyleIdx="15" presStyleCnt="51"/>
      <dgm:spPr/>
    </dgm:pt>
    <dgm:pt modelId="{682E068E-32F1-4C32-B386-1165BA9B2DEC}" type="pres">
      <dgm:prSet presAssocID="{CDA9CB17-99F2-4478-A849-BA8153AA09E3}" presName="Child1Accent6" presStyleLbl="alignNode1" presStyleIdx="16" presStyleCnt="51"/>
      <dgm:spPr/>
    </dgm:pt>
    <dgm:pt modelId="{67D24CD6-5B9C-49D7-8398-EF75C201B13B}" type="pres">
      <dgm:prSet presAssocID="{CDA9CB17-99F2-4478-A849-BA8153AA09E3}" presName="Child1Accent7" presStyleLbl="alignNode1" presStyleIdx="17" presStyleCnt="51"/>
      <dgm:spPr/>
    </dgm:pt>
    <dgm:pt modelId="{2AE7C6A4-4B12-4CAE-B615-C59630D24432}" type="pres">
      <dgm:prSet presAssocID="{CDA9CB17-99F2-4478-A849-BA8153AA09E3}" presName="Child1Accent8" presStyleLbl="alignNode1" presStyleIdx="18" presStyleCnt="51"/>
      <dgm:spPr/>
    </dgm:pt>
    <dgm:pt modelId="{61DB63F9-38CC-4B37-861E-A7A85E05329A}" type="pres">
      <dgm:prSet presAssocID="{CDA9CB17-99F2-4478-A849-BA8153AA09E3}" presName="Child1Accent9" presStyleLbl="alignNode1" presStyleIdx="19" presStyleCnt="51"/>
      <dgm:spPr/>
    </dgm:pt>
    <dgm:pt modelId="{4208E7BA-4ACF-4902-87D8-11727D1B90A0}" type="pres">
      <dgm:prSet presAssocID="{CDA9CB17-99F2-4478-A849-BA8153AA09E3}" presName="Child1" presStyleLbl="revTx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DF058-9BFF-4284-994D-60898CDC455B}" type="pres">
      <dgm:prSet presAssocID="{33F105E8-9CB4-472C-9C8A-1DEFF9BDEEEF}" presName="Child2Accent1" presStyleLbl="alignNode1" presStyleIdx="20" presStyleCnt="51"/>
      <dgm:spPr/>
    </dgm:pt>
    <dgm:pt modelId="{15A1A0D0-6A19-406A-A7B6-DF998939B21F}" type="pres">
      <dgm:prSet presAssocID="{33F105E8-9CB4-472C-9C8A-1DEFF9BDEEEF}" presName="Child2Accent2" presStyleLbl="alignNode1" presStyleIdx="21" presStyleCnt="51"/>
      <dgm:spPr/>
    </dgm:pt>
    <dgm:pt modelId="{4465BE36-CD94-4273-92DF-B33147F77C22}" type="pres">
      <dgm:prSet presAssocID="{33F105E8-9CB4-472C-9C8A-1DEFF9BDEEEF}" presName="Child2Accent3" presStyleLbl="alignNode1" presStyleIdx="22" presStyleCnt="51"/>
      <dgm:spPr/>
    </dgm:pt>
    <dgm:pt modelId="{C7617B62-334F-416B-8E22-A9047813DAD8}" type="pres">
      <dgm:prSet presAssocID="{33F105E8-9CB4-472C-9C8A-1DEFF9BDEEEF}" presName="Child2Accent4" presStyleLbl="alignNode1" presStyleIdx="23" presStyleCnt="51"/>
      <dgm:spPr/>
    </dgm:pt>
    <dgm:pt modelId="{1173534F-33CF-4B17-9CDB-B099F0153DB8}" type="pres">
      <dgm:prSet presAssocID="{33F105E8-9CB4-472C-9C8A-1DEFF9BDEEEF}" presName="Child2Accent5" presStyleLbl="alignNode1" presStyleIdx="24" presStyleCnt="51"/>
      <dgm:spPr/>
    </dgm:pt>
    <dgm:pt modelId="{BAE6E9EF-A917-4D44-86F9-E330D97CAA26}" type="pres">
      <dgm:prSet presAssocID="{33F105E8-9CB4-472C-9C8A-1DEFF9BDEEEF}" presName="Child2Accent6" presStyleLbl="alignNode1" presStyleIdx="25" presStyleCnt="51"/>
      <dgm:spPr/>
    </dgm:pt>
    <dgm:pt modelId="{4DD79E70-5AC1-4690-A0B3-D9845C05260B}" type="pres">
      <dgm:prSet presAssocID="{33F105E8-9CB4-472C-9C8A-1DEFF9BDEEEF}" presName="Child2Accent7" presStyleLbl="alignNode1" presStyleIdx="26" presStyleCnt="51"/>
      <dgm:spPr/>
    </dgm:pt>
    <dgm:pt modelId="{F564E398-7DD5-41D5-B3FE-DD7177D7C2A6}" type="pres">
      <dgm:prSet presAssocID="{33F105E8-9CB4-472C-9C8A-1DEFF9BDEEEF}" presName="Child2" presStyleLbl="revTx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D9208-F901-4563-925B-62A4482AF691}" type="pres">
      <dgm:prSet presAssocID="{A17FDB53-F2C8-466A-9AEC-62FEC1C41F46}" presName="Child3Accent1" presStyleLbl="alignNode1" presStyleIdx="27" presStyleCnt="51"/>
      <dgm:spPr/>
    </dgm:pt>
    <dgm:pt modelId="{A092DEDE-6A67-4B5E-BAE7-74E48A7F202C}" type="pres">
      <dgm:prSet presAssocID="{A17FDB53-F2C8-466A-9AEC-62FEC1C41F46}" presName="Child3Accent2" presStyleLbl="alignNode1" presStyleIdx="28" presStyleCnt="51"/>
      <dgm:spPr/>
    </dgm:pt>
    <dgm:pt modelId="{ABA1A8C1-B6AA-4CDD-BD76-0F8D23AC36B7}" type="pres">
      <dgm:prSet presAssocID="{A17FDB53-F2C8-466A-9AEC-62FEC1C41F46}" presName="Child3Accent3" presStyleLbl="alignNode1" presStyleIdx="29" presStyleCnt="51"/>
      <dgm:spPr/>
    </dgm:pt>
    <dgm:pt modelId="{FA5A0B98-4B94-4383-95C0-8E6F293D3159}" type="pres">
      <dgm:prSet presAssocID="{A17FDB53-F2C8-466A-9AEC-62FEC1C41F46}" presName="Child3Accent4" presStyleLbl="alignNode1" presStyleIdx="30" presStyleCnt="51"/>
      <dgm:spPr/>
    </dgm:pt>
    <dgm:pt modelId="{37B43F83-6EF8-497F-9ADE-CB144F5D30A2}" type="pres">
      <dgm:prSet presAssocID="{A17FDB53-F2C8-466A-9AEC-62FEC1C41F46}" presName="Child3Accent5" presStyleLbl="alignNode1" presStyleIdx="31" presStyleCnt="51"/>
      <dgm:spPr/>
    </dgm:pt>
    <dgm:pt modelId="{1B2645B6-8B73-43B7-8280-B08195890EBB}" type="pres">
      <dgm:prSet presAssocID="{A17FDB53-F2C8-466A-9AEC-62FEC1C41F46}" presName="Child3Accent6" presStyleLbl="alignNode1" presStyleIdx="32" presStyleCnt="51"/>
      <dgm:spPr/>
    </dgm:pt>
    <dgm:pt modelId="{4E9BFE18-CE94-427E-B21A-02D1E480ADFB}" type="pres">
      <dgm:prSet presAssocID="{A17FDB53-F2C8-466A-9AEC-62FEC1C41F46}" presName="Child3Accent7" presStyleLbl="alignNode1" presStyleIdx="33" presStyleCnt="51"/>
      <dgm:spPr/>
    </dgm:pt>
    <dgm:pt modelId="{64B56F0D-D2CB-40CD-9AFA-056C92164BB6}" type="pres">
      <dgm:prSet presAssocID="{A17FDB53-F2C8-466A-9AEC-62FEC1C41F46}" presName="Child3" presStyleLbl="revTx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6B019-4EF5-4937-B896-F20A5E369167}" type="pres">
      <dgm:prSet presAssocID="{041F1705-D6DB-42D7-8829-D37866D84624}" presName="Child4Accent1" presStyleLbl="alignNode1" presStyleIdx="34" presStyleCnt="51"/>
      <dgm:spPr/>
    </dgm:pt>
    <dgm:pt modelId="{31007D10-4464-4705-8DFA-6CA5B0A7D38C}" type="pres">
      <dgm:prSet presAssocID="{041F1705-D6DB-42D7-8829-D37866D84624}" presName="Child4Accent2" presStyleLbl="alignNode1" presStyleIdx="35" presStyleCnt="51"/>
      <dgm:spPr/>
    </dgm:pt>
    <dgm:pt modelId="{90F0571E-1256-43F7-A90F-A301C3519530}" type="pres">
      <dgm:prSet presAssocID="{041F1705-D6DB-42D7-8829-D37866D84624}" presName="Child4Accent3" presStyleLbl="alignNode1" presStyleIdx="36" presStyleCnt="51"/>
      <dgm:spPr/>
    </dgm:pt>
    <dgm:pt modelId="{28F31E86-4D68-4AC7-ABE1-F1F6E72FCD83}" type="pres">
      <dgm:prSet presAssocID="{041F1705-D6DB-42D7-8829-D37866D84624}" presName="Child4Accent4" presStyleLbl="alignNode1" presStyleIdx="37" presStyleCnt="51"/>
      <dgm:spPr/>
    </dgm:pt>
    <dgm:pt modelId="{C42F2190-B984-44E1-94B8-A6879E444C13}" type="pres">
      <dgm:prSet presAssocID="{041F1705-D6DB-42D7-8829-D37866D84624}" presName="Child4Accent5" presStyleLbl="alignNode1" presStyleIdx="38" presStyleCnt="51"/>
      <dgm:spPr/>
    </dgm:pt>
    <dgm:pt modelId="{9356412C-1695-4D11-BF30-6DD18A5A1AE0}" type="pres">
      <dgm:prSet presAssocID="{041F1705-D6DB-42D7-8829-D37866D84624}" presName="Child4Accent6" presStyleLbl="alignNode1" presStyleIdx="39" presStyleCnt="51"/>
      <dgm:spPr/>
    </dgm:pt>
    <dgm:pt modelId="{68E0F9B6-C0CD-4A24-8EB0-2D9E571CEA2A}" type="pres">
      <dgm:prSet presAssocID="{041F1705-D6DB-42D7-8829-D37866D84624}" presName="Child4Accent7" presStyleLbl="alignNode1" presStyleIdx="40" presStyleCnt="51"/>
      <dgm:spPr/>
    </dgm:pt>
    <dgm:pt modelId="{82B498C2-7FF8-4F21-98C3-6377A3D821F6}" type="pres">
      <dgm:prSet presAssocID="{041F1705-D6DB-42D7-8829-D37866D84624}" presName="Child4Accent8" presStyleLbl="alignNode1" presStyleIdx="41" presStyleCnt="51"/>
      <dgm:spPr/>
    </dgm:pt>
    <dgm:pt modelId="{067CE02B-F2E5-4F2F-9045-000D07CDD373}" type="pres">
      <dgm:prSet presAssocID="{041F1705-D6DB-42D7-8829-D37866D84624}" presName="Child4" presStyleLbl="revTx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0FDC-243E-415F-AFD6-02E4D9FF146A}" type="pres">
      <dgm:prSet presAssocID="{F61C8B4D-C53D-4820-AE7C-79B3D18A1F48}" presName="Child5Accent1" presStyleLbl="alignNode1" presStyleIdx="42" presStyleCnt="51"/>
      <dgm:spPr/>
    </dgm:pt>
    <dgm:pt modelId="{92CBB33A-C4B8-4A11-8950-2BA9FA3F2699}" type="pres">
      <dgm:prSet presAssocID="{F61C8B4D-C53D-4820-AE7C-79B3D18A1F48}" presName="Child5Accent2" presStyleLbl="alignNode1" presStyleIdx="43" presStyleCnt="51"/>
      <dgm:spPr/>
    </dgm:pt>
    <dgm:pt modelId="{CC4865B3-216A-4DD7-885E-3F144D2F1A5A}" type="pres">
      <dgm:prSet presAssocID="{F61C8B4D-C53D-4820-AE7C-79B3D18A1F48}" presName="Child5Accent3" presStyleLbl="alignNode1" presStyleIdx="44" presStyleCnt="51"/>
      <dgm:spPr/>
    </dgm:pt>
    <dgm:pt modelId="{908175A5-A375-40EF-96C1-73F46410FFA8}" type="pres">
      <dgm:prSet presAssocID="{F61C8B4D-C53D-4820-AE7C-79B3D18A1F48}" presName="Child5Accent4" presStyleLbl="alignNode1" presStyleIdx="45" presStyleCnt="51"/>
      <dgm:spPr/>
    </dgm:pt>
    <dgm:pt modelId="{F6325487-3549-4F8A-AE3A-028D7BC07586}" type="pres">
      <dgm:prSet presAssocID="{F61C8B4D-C53D-4820-AE7C-79B3D18A1F48}" presName="Child5Accent5" presStyleLbl="alignNode1" presStyleIdx="46" presStyleCnt="51"/>
      <dgm:spPr/>
    </dgm:pt>
    <dgm:pt modelId="{455FAAAB-E20C-479A-A4F6-344583F57607}" type="pres">
      <dgm:prSet presAssocID="{F61C8B4D-C53D-4820-AE7C-79B3D18A1F48}" presName="Child5Accent6" presStyleLbl="alignNode1" presStyleIdx="47" presStyleCnt="51"/>
      <dgm:spPr/>
    </dgm:pt>
    <dgm:pt modelId="{72E16503-8FF2-462C-80D1-DC00496D810E}" type="pres">
      <dgm:prSet presAssocID="{F61C8B4D-C53D-4820-AE7C-79B3D18A1F48}" presName="Child5Accent7" presStyleLbl="alignNode1" presStyleIdx="48" presStyleCnt="51"/>
      <dgm:spPr/>
    </dgm:pt>
    <dgm:pt modelId="{AEB43488-2BF3-4C3A-AE96-1C2FDB72E200}" type="pres">
      <dgm:prSet presAssocID="{F61C8B4D-C53D-4820-AE7C-79B3D18A1F48}" presName="Child5Accent8" presStyleLbl="alignNode1" presStyleIdx="49" presStyleCnt="51"/>
      <dgm:spPr/>
    </dgm:pt>
    <dgm:pt modelId="{9611C5CA-7665-4394-BD76-F9BF4A52C732}" type="pres">
      <dgm:prSet presAssocID="{F61C8B4D-C53D-4820-AE7C-79B3D18A1F48}" presName="Child5Accent9" presStyleLbl="alignNode1" presStyleIdx="50" presStyleCnt="51"/>
      <dgm:spPr/>
    </dgm:pt>
    <dgm:pt modelId="{E4A7FE83-9AAB-47F5-9079-256C8A48D78E}" type="pres">
      <dgm:prSet presAssocID="{F61C8B4D-C53D-4820-AE7C-79B3D18A1F48}" presName="Child5" presStyleLbl="revTx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7FD180-CA97-426D-954C-CCC97C7E0541}" type="presOf" srcId="{33F105E8-9CB4-472C-9C8A-1DEFF9BDEEEF}" destId="{F564E398-7DD5-41D5-B3FE-DD7177D7C2A6}" srcOrd="0" destOrd="0" presId="urn:microsoft.com/office/officeart/2011/layout/ConvergingText"/>
    <dgm:cxn modelId="{B80F7792-C216-49DE-AE83-B4C7024D7903}" type="presOf" srcId="{F61C8B4D-C53D-4820-AE7C-79B3D18A1F48}" destId="{E4A7FE83-9AAB-47F5-9079-256C8A48D78E}" srcOrd="0" destOrd="0" presId="urn:microsoft.com/office/officeart/2011/layout/ConvergingText"/>
    <dgm:cxn modelId="{973AC2AF-EB5F-4B4F-A0ED-12C14EE0A867}" type="presOf" srcId="{E269D8E4-530B-451B-A061-A715F514FB7F}" destId="{874B2691-77AE-4614-B8E1-878D7BF92F34}" srcOrd="0" destOrd="0" presId="urn:microsoft.com/office/officeart/2011/layout/ConvergingText"/>
    <dgm:cxn modelId="{F3134648-A878-4326-B66F-47343789DBFF}" srcId="{E269D8E4-530B-451B-A061-A715F514FB7F}" destId="{01F1AC81-D19D-4C7F-8235-6E3AF8467837}" srcOrd="0" destOrd="0" parTransId="{2A066A4C-0DC9-436A-BE3F-5D66DACE4E76}" sibTransId="{B24129EE-6C54-4286-9E8F-BEA85625292D}"/>
    <dgm:cxn modelId="{62AED5CF-754A-4A22-BE07-4B89EC150BE2}" srcId="{01F1AC81-D19D-4C7F-8235-6E3AF8467837}" destId="{33F105E8-9CB4-472C-9C8A-1DEFF9BDEEEF}" srcOrd="1" destOrd="0" parTransId="{17999182-9F2D-4880-9806-7EED0928F99F}" sibTransId="{26459980-8CA7-4053-97C7-AF64ACD72F92}"/>
    <dgm:cxn modelId="{E2A2F682-4E43-4308-8A45-A8B208325674}" srcId="{01F1AC81-D19D-4C7F-8235-6E3AF8467837}" destId="{A17FDB53-F2C8-466A-9AEC-62FEC1C41F46}" srcOrd="2" destOrd="0" parTransId="{3A4BAF57-44E7-4972-A68D-C99BC335D885}" sibTransId="{7CA04716-9C8F-4ED1-89E3-57AE5DDBC5BD}"/>
    <dgm:cxn modelId="{016FA0FD-AA97-4D43-AF0A-93043725C91E}" srcId="{01F1AC81-D19D-4C7F-8235-6E3AF8467837}" destId="{F61C8B4D-C53D-4820-AE7C-79B3D18A1F48}" srcOrd="4" destOrd="0" parTransId="{2DF0794A-091D-445B-A437-AB4EAC6A8918}" sibTransId="{8CCDE96D-AA6C-4B84-AF68-329F3795D6E5}"/>
    <dgm:cxn modelId="{7763ACDA-B931-4F67-BAD2-E50D28962EB0}" type="presOf" srcId="{041F1705-D6DB-42D7-8829-D37866D84624}" destId="{067CE02B-F2E5-4F2F-9045-000D07CDD373}" srcOrd="0" destOrd="0" presId="urn:microsoft.com/office/officeart/2011/layout/ConvergingText"/>
    <dgm:cxn modelId="{3BE6D781-5801-4D0C-8231-AA25E895333C}" type="presOf" srcId="{A17FDB53-F2C8-466A-9AEC-62FEC1C41F46}" destId="{64B56F0D-D2CB-40CD-9AFA-056C92164BB6}" srcOrd="0" destOrd="0" presId="urn:microsoft.com/office/officeart/2011/layout/ConvergingText"/>
    <dgm:cxn modelId="{B4ADF7B2-D95F-4FF4-978B-9F8CC589A855}" type="presOf" srcId="{CDA9CB17-99F2-4478-A849-BA8153AA09E3}" destId="{4208E7BA-4ACF-4902-87D8-11727D1B90A0}" srcOrd="0" destOrd="0" presId="urn:microsoft.com/office/officeart/2011/layout/ConvergingText"/>
    <dgm:cxn modelId="{1035473C-2AC6-446E-B205-82D2E55724AC}" type="presOf" srcId="{01F1AC81-D19D-4C7F-8235-6E3AF8467837}" destId="{A9174288-93A1-4E19-B02D-1EE2984645BF}" srcOrd="0" destOrd="0" presId="urn:microsoft.com/office/officeart/2011/layout/ConvergingText"/>
    <dgm:cxn modelId="{17A0DDCB-CC0A-4710-9321-E5A70169C0CD}" srcId="{01F1AC81-D19D-4C7F-8235-6E3AF8467837}" destId="{041F1705-D6DB-42D7-8829-D37866D84624}" srcOrd="3" destOrd="0" parTransId="{95AD235D-53E1-47F3-B994-A132F61F163A}" sibTransId="{BB14D0E1-E933-4F98-AE41-30458B5CCE0F}"/>
    <dgm:cxn modelId="{F0EE81CC-687A-496D-93C8-8A108DDB1DFE}" srcId="{01F1AC81-D19D-4C7F-8235-6E3AF8467837}" destId="{CDA9CB17-99F2-4478-A849-BA8153AA09E3}" srcOrd="0" destOrd="0" parTransId="{678780CE-E48D-4ABD-B128-8306A6285B8A}" sibTransId="{F9088D70-A3DB-4130-91A6-F9E7C3A79603}"/>
    <dgm:cxn modelId="{93C83151-CF32-4E36-BE5B-ACEF263B8E32}" type="presParOf" srcId="{874B2691-77AE-4614-B8E1-878D7BF92F34}" destId="{3B9B66A9-E045-4118-BB93-977D75E3C74F}" srcOrd="0" destOrd="0" presId="urn:microsoft.com/office/officeart/2011/layout/ConvergingText"/>
    <dgm:cxn modelId="{94F74280-2B3C-4E15-970E-E153961E61A3}" type="presParOf" srcId="{3B9B66A9-E045-4118-BB93-977D75E3C74F}" destId="{703414CE-F850-49B5-A23A-8D8095786251}" srcOrd="0" destOrd="0" presId="urn:microsoft.com/office/officeart/2011/layout/ConvergingText"/>
    <dgm:cxn modelId="{5FEE7E88-AE2A-4DE0-A36D-90B54904C518}" type="presParOf" srcId="{3B9B66A9-E045-4118-BB93-977D75E3C74F}" destId="{001BB052-9074-46FC-963F-A6869815B9E2}" srcOrd="1" destOrd="0" presId="urn:microsoft.com/office/officeart/2011/layout/ConvergingText"/>
    <dgm:cxn modelId="{505ADED8-6D95-4843-8ECF-A6360E559C63}" type="presParOf" srcId="{3B9B66A9-E045-4118-BB93-977D75E3C74F}" destId="{8D278669-3B8A-482B-81C1-18B400544CD9}" srcOrd="2" destOrd="0" presId="urn:microsoft.com/office/officeart/2011/layout/ConvergingText"/>
    <dgm:cxn modelId="{C78081DC-AD00-48F4-9559-094307BB690C}" type="presParOf" srcId="{3B9B66A9-E045-4118-BB93-977D75E3C74F}" destId="{A5CAF509-E2DC-4AF0-9532-5D3081E16A56}" srcOrd="3" destOrd="0" presId="urn:microsoft.com/office/officeart/2011/layout/ConvergingText"/>
    <dgm:cxn modelId="{5ED07F65-912C-4303-B5E6-2B235B0DAEE7}" type="presParOf" srcId="{3B9B66A9-E045-4118-BB93-977D75E3C74F}" destId="{619AFB87-F69F-45B1-AE70-54E6233E62C0}" srcOrd="4" destOrd="0" presId="urn:microsoft.com/office/officeart/2011/layout/ConvergingText"/>
    <dgm:cxn modelId="{DAAC9D89-433F-4E82-8166-485EA63A2F19}" type="presParOf" srcId="{3B9B66A9-E045-4118-BB93-977D75E3C74F}" destId="{CBE08687-5F00-4B9B-8A04-A7689DC36E05}" srcOrd="5" destOrd="0" presId="urn:microsoft.com/office/officeart/2011/layout/ConvergingText"/>
    <dgm:cxn modelId="{8F2AB59E-BBCD-4536-B190-56D103E02478}" type="presParOf" srcId="{3B9B66A9-E045-4118-BB93-977D75E3C74F}" destId="{3E6A8D57-ED29-4806-A3F9-46287D2748BC}" srcOrd="6" destOrd="0" presId="urn:microsoft.com/office/officeart/2011/layout/ConvergingText"/>
    <dgm:cxn modelId="{9DBF9EE9-B7B2-4EE3-8530-C9D74FAC006C}" type="presParOf" srcId="{3B9B66A9-E045-4118-BB93-977D75E3C74F}" destId="{8EBBB623-B2A1-4274-9741-C549272C6EF1}" srcOrd="7" destOrd="0" presId="urn:microsoft.com/office/officeart/2011/layout/ConvergingText"/>
    <dgm:cxn modelId="{6463147B-24C7-4A5E-9A91-41F61D12A3AD}" type="presParOf" srcId="{3B9B66A9-E045-4118-BB93-977D75E3C74F}" destId="{4E9C5CD4-25F7-4969-AC5C-799506E428C7}" srcOrd="8" destOrd="0" presId="urn:microsoft.com/office/officeart/2011/layout/ConvergingText"/>
    <dgm:cxn modelId="{AC8429BF-C5FE-462B-AA40-3074E661989D}" type="presParOf" srcId="{3B9B66A9-E045-4118-BB93-977D75E3C74F}" destId="{6D65A108-A367-4A8D-9FA5-D06AE49DDF32}" srcOrd="9" destOrd="0" presId="urn:microsoft.com/office/officeart/2011/layout/ConvergingText"/>
    <dgm:cxn modelId="{38514946-BAB9-40C4-90CD-5B0B43348D2C}" type="presParOf" srcId="{3B9B66A9-E045-4118-BB93-977D75E3C74F}" destId="{A9174288-93A1-4E19-B02D-1EE2984645BF}" srcOrd="10" destOrd="0" presId="urn:microsoft.com/office/officeart/2011/layout/ConvergingText"/>
    <dgm:cxn modelId="{25BAD997-ACB3-487E-8A7C-0164DABD81BA}" type="presParOf" srcId="{3B9B66A9-E045-4118-BB93-977D75E3C74F}" destId="{F62146BC-13C1-4DF6-8A28-40D2880253B9}" srcOrd="11" destOrd="0" presId="urn:microsoft.com/office/officeart/2011/layout/ConvergingText"/>
    <dgm:cxn modelId="{72E6BD1F-C273-4C53-B14A-182DD4B1B3FB}" type="presParOf" srcId="{3B9B66A9-E045-4118-BB93-977D75E3C74F}" destId="{97CA12CA-D7BE-4151-8879-EF1EB9067FA6}" srcOrd="12" destOrd="0" presId="urn:microsoft.com/office/officeart/2011/layout/ConvergingText"/>
    <dgm:cxn modelId="{B94AAE41-A185-43F5-A3E2-650B8AA5E422}" type="presParOf" srcId="{3B9B66A9-E045-4118-BB93-977D75E3C74F}" destId="{B3836A45-CCCD-4500-A100-634441E0782A}" srcOrd="13" destOrd="0" presId="urn:microsoft.com/office/officeart/2011/layout/ConvergingText"/>
    <dgm:cxn modelId="{23848B3C-721E-455C-BFB8-8A77D6FE1007}" type="presParOf" srcId="{3B9B66A9-E045-4118-BB93-977D75E3C74F}" destId="{233670AC-C779-439C-ABA3-8CF1B72B40C3}" srcOrd="14" destOrd="0" presId="urn:microsoft.com/office/officeart/2011/layout/ConvergingText"/>
    <dgm:cxn modelId="{0CF5EFC0-B300-4A01-A380-76C85C4F8815}" type="presParOf" srcId="{3B9B66A9-E045-4118-BB93-977D75E3C74F}" destId="{E3C1FE9B-BB7F-45E8-869B-9DF9234C2ABA}" srcOrd="15" destOrd="0" presId="urn:microsoft.com/office/officeart/2011/layout/ConvergingText"/>
    <dgm:cxn modelId="{4A36124C-4F10-4531-BEBD-27582B218010}" type="presParOf" srcId="{3B9B66A9-E045-4118-BB93-977D75E3C74F}" destId="{682E068E-32F1-4C32-B386-1165BA9B2DEC}" srcOrd="16" destOrd="0" presId="urn:microsoft.com/office/officeart/2011/layout/ConvergingText"/>
    <dgm:cxn modelId="{AA28C1FB-0D7B-45F4-96F1-2AFA29A517C5}" type="presParOf" srcId="{3B9B66A9-E045-4118-BB93-977D75E3C74F}" destId="{67D24CD6-5B9C-49D7-8398-EF75C201B13B}" srcOrd="17" destOrd="0" presId="urn:microsoft.com/office/officeart/2011/layout/ConvergingText"/>
    <dgm:cxn modelId="{A5B1AFAA-9A38-4BC7-ABAF-A8283C1F00F3}" type="presParOf" srcId="{3B9B66A9-E045-4118-BB93-977D75E3C74F}" destId="{2AE7C6A4-4B12-4CAE-B615-C59630D24432}" srcOrd="18" destOrd="0" presId="urn:microsoft.com/office/officeart/2011/layout/ConvergingText"/>
    <dgm:cxn modelId="{735A05FA-5C3A-4365-9D59-729B756F22AF}" type="presParOf" srcId="{3B9B66A9-E045-4118-BB93-977D75E3C74F}" destId="{61DB63F9-38CC-4B37-861E-A7A85E05329A}" srcOrd="19" destOrd="0" presId="urn:microsoft.com/office/officeart/2011/layout/ConvergingText"/>
    <dgm:cxn modelId="{15182747-723D-4410-A7DA-2BA745E41218}" type="presParOf" srcId="{3B9B66A9-E045-4118-BB93-977D75E3C74F}" destId="{4208E7BA-4ACF-4902-87D8-11727D1B90A0}" srcOrd="20" destOrd="0" presId="urn:microsoft.com/office/officeart/2011/layout/ConvergingText"/>
    <dgm:cxn modelId="{93CDE774-A707-4E75-A604-EC97BEAF1F90}" type="presParOf" srcId="{3B9B66A9-E045-4118-BB93-977D75E3C74F}" destId="{9D5DF058-9BFF-4284-994D-60898CDC455B}" srcOrd="21" destOrd="0" presId="urn:microsoft.com/office/officeart/2011/layout/ConvergingText"/>
    <dgm:cxn modelId="{A471FD3A-E5BC-43B9-8840-FE611A29D849}" type="presParOf" srcId="{3B9B66A9-E045-4118-BB93-977D75E3C74F}" destId="{15A1A0D0-6A19-406A-A7B6-DF998939B21F}" srcOrd="22" destOrd="0" presId="urn:microsoft.com/office/officeart/2011/layout/ConvergingText"/>
    <dgm:cxn modelId="{30BA3FA4-0FDC-4AB2-BA94-0ACE3EAC90EF}" type="presParOf" srcId="{3B9B66A9-E045-4118-BB93-977D75E3C74F}" destId="{4465BE36-CD94-4273-92DF-B33147F77C22}" srcOrd="23" destOrd="0" presId="urn:microsoft.com/office/officeart/2011/layout/ConvergingText"/>
    <dgm:cxn modelId="{6E4AF865-7CDD-4368-A9B7-211254E4F4C9}" type="presParOf" srcId="{3B9B66A9-E045-4118-BB93-977D75E3C74F}" destId="{C7617B62-334F-416B-8E22-A9047813DAD8}" srcOrd="24" destOrd="0" presId="urn:microsoft.com/office/officeart/2011/layout/ConvergingText"/>
    <dgm:cxn modelId="{FEC69B78-6B87-45D2-A298-8B488F85E0C3}" type="presParOf" srcId="{3B9B66A9-E045-4118-BB93-977D75E3C74F}" destId="{1173534F-33CF-4B17-9CDB-B099F0153DB8}" srcOrd="25" destOrd="0" presId="urn:microsoft.com/office/officeart/2011/layout/ConvergingText"/>
    <dgm:cxn modelId="{08407C93-0B6C-4D40-95E6-19B7D952E38F}" type="presParOf" srcId="{3B9B66A9-E045-4118-BB93-977D75E3C74F}" destId="{BAE6E9EF-A917-4D44-86F9-E330D97CAA26}" srcOrd="26" destOrd="0" presId="urn:microsoft.com/office/officeart/2011/layout/ConvergingText"/>
    <dgm:cxn modelId="{FD6470BC-D69B-407B-BD97-DAB1B1DC98BD}" type="presParOf" srcId="{3B9B66A9-E045-4118-BB93-977D75E3C74F}" destId="{4DD79E70-5AC1-4690-A0B3-D9845C05260B}" srcOrd="27" destOrd="0" presId="urn:microsoft.com/office/officeart/2011/layout/ConvergingText"/>
    <dgm:cxn modelId="{C47FA2F1-5DD5-4E08-BF71-3BB33FDB4103}" type="presParOf" srcId="{3B9B66A9-E045-4118-BB93-977D75E3C74F}" destId="{F564E398-7DD5-41D5-B3FE-DD7177D7C2A6}" srcOrd="28" destOrd="0" presId="urn:microsoft.com/office/officeart/2011/layout/ConvergingText"/>
    <dgm:cxn modelId="{F6378044-5261-49E3-938E-AE7605DF978F}" type="presParOf" srcId="{3B9B66A9-E045-4118-BB93-977D75E3C74F}" destId="{A58D9208-F901-4563-925B-62A4482AF691}" srcOrd="29" destOrd="0" presId="urn:microsoft.com/office/officeart/2011/layout/ConvergingText"/>
    <dgm:cxn modelId="{A4719F19-A4D0-4B7B-A8D3-AF86C3BD6A3B}" type="presParOf" srcId="{3B9B66A9-E045-4118-BB93-977D75E3C74F}" destId="{A092DEDE-6A67-4B5E-BAE7-74E48A7F202C}" srcOrd="30" destOrd="0" presId="urn:microsoft.com/office/officeart/2011/layout/ConvergingText"/>
    <dgm:cxn modelId="{DED92621-E2BC-447C-92C0-54565E6E46C2}" type="presParOf" srcId="{3B9B66A9-E045-4118-BB93-977D75E3C74F}" destId="{ABA1A8C1-B6AA-4CDD-BD76-0F8D23AC36B7}" srcOrd="31" destOrd="0" presId="urn:microsoft.com/office/officeart/2011/layout/ConvergingText"/>
    <dgm:cxn modelId="{A3C0B293-70D6-47B3-B4D8-D5016011599E}" type="presParOf" srcId="{3B9B66A9-E045-4118-BB93-977D75E3C74F}" destId="{FA5A0B98-4B94-4383-95C0-8E6F293D3159}" srcOrd="32" destOrd="0" presId="urn:microsoft.com/office/officeart/2011/layout/ConvergingText"/>
    <dgm:cxn modelId="{7CDA97F2-79B7-4085-8046-D606262811CC}" type="presParOf" srcId="{3B9B66A9-E045-4118-BB93-977D75E3C74F}" destId="{37B43F83-6EF8-497F-9ADE-CB144F5D30A2}" srcOrd="33" destOrd="0" presId="urn:microsoft.com/office/officeart/2011/layout/ConvergingText"/>
    <dgm:cxn modelId="{65CDDD70-89FD-43BB-A899-A03094FA433A}" type="presParOf" srcId="{3B9B66A9-E045-4118-BB93-977D75E3C74F}" destId="{1B2645B6-8B73-43B7-8280-B08195890EBB}" srcOrd="34" destOrd="0" presId="urn:microsoft.com/office/officeart/2011/layout/ConvergingText"/>
    <dgm:cxn modelId="{FB12BB73-DB41-43FE-A2CA-C2D73C11D65C}" type="presParOf" srcId="{3B9B66A9-E045-4118-BB93-977D75E3C74F}" destId="{4E9BFE18-CE94-427E-B21A-02D1E480ADFB}" srcOrd="35" destOrd="0" presId="urn:microsoft.com/office/officeart/2011/layout/ConvergingText"/>
    <dgm:cxn modelId="{950091A8-034E-45AA-B42A-A77E28D33EA5}" type="presParOf" srcId="{3B9B66A9-E045-4118-BB93-977D75E3C74F}" destId="{64B56F0D-D2CB-40CD-9AFA-056C92164BB6}" srcOrd="36" destOrd="0" presId="urn:microsoft.com/office/officeart/2011/layout/ConvergingText"/>
    <dgm:cxn modelId="{5E9D4BFF-B22D-43DD-AEC2-6885D2005778}" type="presParOf" srcId="{3B9B66A9-E045-4118-BB93-977D75E3C74F}" destId="{D8A6B019-4EF5-4937-B896-F20A5E369167}" srcOrd="37" destOrd="0" presId="urn:microsoft.com/office/officeart/2011/layout/ConvergingText"/>
    <dgm:cxn modelId="{B9C5EB03-C647-46F4-96A1-8D91509E197D}" type="presParOf" srcId="{3B9B66A9-E045-4118-BB93-977D75E3C74F}" destId="{31007D10-4464-4705-8DFA-6CA5B0A7D38C}" srcOrd="38" destOrd="0" presId="urn:microsoft.com/office/officeart/2011/layout/ConvergingText"/>
    <dgm:cxn modelId="{00AE24CE-5315-4B0A-B5AA-01868DFC7975}" type="presParOf" srcId="{3B9B66A9-E045-4118-BB93-977D75E3C74F}" destId="{90F0571E-1256-43F7-A90F-A301C3519530}" srcOrd="39" destOrd="0" presId="urn:microsoft.com/office/officeart/2011/layout/ConvergingText"/>
    <dgm:cxn modelId="{C581A3FB-2911-4767-A472-EA9F7B1774B7}" type="presParOf" srcId="{3B9B66A9-E045-4118-BB93-977D75E3C74F}" destId="{28F31E86-4D68-4AC7-ABE1-F1F6E72FCD83}" srcOrd="40" destOrd="0" presId="urn:microsoft.com/office/officeart/2011/layout/ConvergingText"/>
    <dgm:cxn modelId="{7E1705EA-915B-404A-866A-849FFEFC26BF}" type="presParOf" srcId="{3B9B66A9-E045-4118-BB93-977D75E3C74F}" destId="{C42F2190-B984-44E1-94B8-A6879E444C13}" srcOrd="41" destOrd="0" presId="urn:microsoft.com/office/officeart/2011/layout/ConvergingText"/>
    <dgm:cxn modelId="{5660ACA5-581C-4231-B76D-6C9F730E7219}" type="presParOf" srcId="{3B9B66A9-E045-4118-BB93-977D75E3C74F}" destId="{9356412C-1695-4D11-BF30-6DD18A5A1AE0}" srcOrd="42" destOrd="0" presId="urn:microsoft.com/office/officeart/2011/layout/ConvergingText"/>
    <dgm:cxn modelId="{32FAF564-B075-416F-A26F-638FA59DF208}" type="presParOf" srcId="{3B9B66A9-E045-4118-BB93-977D75E3C74F}" destId="{68E0F9B6-C0CD-4A24-8EB0-2D9E571CEA2A}" srcOrd="43" destOrd="0" presId="urn:microsoft.com/office/officeart/2011/layout/ConvergingText"/>
    <dgm:cxn modelId="{80FD4278-F626-44E8-89F2-E7E5944DFAA4}" type="presParOf" srcId="{3B9B66A9-E045-4118-BB93-977D75E3C74F}" destId="{82B498C2-7FF8-4F21-98C3-6377A3D821F6}" srcOrd="44" destOrd="0" presId="urn:microsoft.com/office/officeart/2011/layout/ConvergingText"/>
    <dgm:cxn modelId="{C4B05368-3A1C-4D82-B017-2111FC311F3A}" type="presParOf" srcId="{3B9B66A9-E045-4118-BB93-977D75E3C74F}" destId="{067CE02B-F2E5-4F2F-9045-000D07CDD373}" srcOrd="45" destOrd="0" presId="urn:microsoft.com/office/officeart/2011/layout/ConvergingText"/>
    <dgm:cxn modelId="{57F695B2-E013-409D-8D82-4A88B82B96C0}" type="presParOf" srcId="{3B9B66A9-E045-4118-BB93-977D75E3C74F}" destId="{DB3F0FDC-243E-415F-AFD6-02E4D9FF146A}" srcOrd="46" destOrd="0" presId="urn:microsoft.com/office/officeart/2011/layout/ConvergingText"/>
    <dgm:cxn modelId="{0586B6DB-7B4E-4C33-9E43-E6A2458A8087}" type="presParOf" srcId="{3B9B66A9-E045-4118-BB93-977D75E3C74F}" destId="{92CBB33A-C4B8-4A11-8950-2BA9FA3F2699}" srcOrd="47" destOrd="0" presId="urn:microsoft.com/office/officeart/2011/layout/ConvergingText"/>
    <dgm:cxn modelId="{AAB043FE-D489-42B1-AADF-0A8F3E006F27}" type="presParOf" srcId="{3B9B66A9-E045-4118-BB93-977D75E3C74F}" destId="{CC4865B3-216A-4DD7-885E-3F144D2F1A5A}" srcOrd="48" destOrd="0" presId="urn:microsoft.com/office/officeart/2011/layout/ConvergingText"/>
    <dgm:cxn modelId="{6C476C12-9CB7-447F-9D0B-C7AC2C4DAE4B}" type="presParOf" srcId="{3B9B66A9-E045-4118-BB93-977D75E3C74F}" destId="{908175A5-A375-40EF-96C1-73F46410FFA8}" srcOrd="49" destOrd="0" presId="urn:microsoft.com/office/officeart/2011/layout/ConvergingText"/>
    <dgm:cxn modelId="{ADC34DBE-9084-4A72-9021-1DB0BEDEF251}" type="presParOf" srcId="{3B9B66A9-E045-4118-BB93-977D75E3C74F}" destId="{F6325487-3549-4F8A-AE3A-028D7BC07586}" srcOrd="50" destOrd="0" presId="urn:microsoft.com/office/officeart/2011/layout/ConvergingText"/>
    <dgm:cxn modelId="{332A244A-9C05-49BD-B1E4-74A7A3F05689}" type="presParOf" srcId="{3B9B66A9-E045-4118-BB93-977D75E3C74F}" destId="{455FAAAB-E20C-479A-A4F6-344583F57607}" srcOrd="51" destOrd="0" presId="urn:microsoft.com/office/officeart/2011/layout/ConvergingText"/>
    <dgm:cxn modelId="{B360E0C8-B090-404D-BAF0-1388BA62D9DA}" type="presParOf" srcId="{3B9B66A9-E045-4118-BB93-977D75E3C74F}" destId="{72E16503-8FF2-462C-80D1-DC00496D810E}" srcOrd="52" destOrd="0" presId="urn:microsoft.com/office/officeart/2011/layout/ConvergingText"/>
    <dgm:cxn modelId="{1B8688E4-0ABC-4648-A11B-27E7DF324520}" type="presParOf" srcId="{3B9B66A9-E045-4118-BB93-977D75E3C74F}" destId="{AEB43488-2BF3-4C3A-AE96-1C2FDB72E200}" srcOrd="53" destOrd="0" presId="urn:microsoft.com/office/officeart/2011/layout/ConvergingText"/>
    <dgm:cxn modelId="{0CACF31A-CF7E-4452-A301-7873EEB96C34}" type="presParOf" srcId="{3B9B66A9-E045-4118-BB93-977D75E3C74F}" destId="{9611C5CA-7665-4394-BD76-F9BF4A52C732}" srcOrd="54" destOrd="0" presId="urn:microsoft.com/office/officeart/2011/layout/ConvergingText"/>
    <dgm:cxn modelId="{4AB58345-9BFC-459C-AD8F-8CFA2A1EA4BF}" type="presParOf" srcId="{3B9B66A9-E045-4118-BB93-977D75E3C74F}" destId="{E4A7FE83-9AAB-47F5-9079-256C8A48D78E}" srcOrd="5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36C81-D552-44FA-B0BB-A2579A4B0FD3}">
      <dsp:nvSpPr>
        <dsp:cNvPr id="0" name=""/>
        <dsp:cNvSpPr/>
      </dsp:nvSpPr>
      <dsp:spPr>
        <a:xfrm>
          <a:off x="2524744" y="526203"/>
          <a:ext cx="405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885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16775" y="569740"/>
        <a:ext cx="21824" cy="4364"/>
      </dsp:txXfrm>
    </dsp:sp>
    <dsp:sp modelId="{2551CED7-78C6-4134-BC0A-F131BA8765DC}">
      <dsp:nvSpPr>
        <dsp:cNvPr id="0" name=""/>
        <dsp:cNvSpPr/>
      </dsp:nvSpPr>
      <dsp:spPr>
        <a:xfrm>
          <a:off x="628781" y="2594"/>
          <a:ext cx="1897763" cy="1138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1. Identify testing and training days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Remove events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Divide proxy days for each event into even and odd by Euclidian distance rank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Leave out every other day for testing</a:t>
          </a:r>
        </a:p>
      </dsp:txBody>
      <dsp:txXfrm>
        <a:off x="628781" y="2594"/>
        <a:ext cx="1897763" cy="1138657"/>
      </dsp:txXfrm>
    </dsp:sp>
    <dsp:sp modelId="{2E928B07-1333-4BE1-BDD5-265FEE2E524A}">
      <dsp:nvSpPr>
        <dsp:cNvPr id="0" name=""/>
        <dsp:cNvSpPr/>
      </dsp:nvSpPr>
      <dsp:spPr>
        <a:xfrm>
          <a:off x="1577663" y="1139451"/>
          <a:ext cx="2334248" cy="405885"/>
        </a:xfrm>
        <a:custGeom>
          <a:avLst/>
          <a:gdLst/>
          <a:ahLst/>
          <a:cxnLst/>
          <a:rect l="0" t="0" r="0" b="0"/>
          <a:pathLst>
            <a:path>
              <a:moveTo>
                <a:pt x="2334248" y="0"/>
              </a:moveTo>
              <a:lnTo>
                <a:pt x="2334248" y="220042"/>
              </a:lnTo>
              <a:lnTo>
                <a:pt x="0" y="220042"/>
              </a:lnTo>
              <a:lnTo>
                <a:pt x="0" y="405885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5419" y="1340212"/>
        <a:ext cx="118735" cy="4364"/>
      </dsp:txXfrm>
    </dsp:sp>
    <dsp:sp modelId="{FA70BCC0-4DD6-4235-89F6-8AAE8D09FE29}">
      <dsp:nvSpPr>
        <dsp:cNvPr id="0" name=""/>
        <dsp:cNvSpPr/>
      </dsp:nvSpPr>
      <dsp:spPr>
        <a:xfrm>
          <a:off x="2963030" y="2594"/>
          <a:ext cx="1897763" cy="11386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2. Define multiple models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Number of proxy days ranging from two to five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Number of matches included from one to five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Inclusion of pre- or post-event adjustment parameters</a:t>
          </a:r>
        </a:p>
      </dsp:txBody>
      <dsp:txXfrm>
        <a:off x="2963030" y="2594"/>
        <a:ext cx="1897763" cy="1138657"/>
      </dsp:txXfrm>
    </dsp:sp>
    <dsp:sp modelId="{7615C0D2-4B62-4FE8-B9BA-1647014A91DC}">
      <dsp:nvSpPr>
        <dsp:cNvPr id="0" name=""/>
        <dsp:cNvSpPr/>
      </dsp:nvSpPr>
      <dsp:spPr>
        <a:xfrm>
          <a:off x="2524744" y="2101346"/>
          <a:ext cx="405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885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16775" y="2144884"/>
        <a:ext cx="21824" cy="4364"/>
      </dsp:txXfrm>
    </dsp:sp>
    <dsp:sp modelId="{8F93A5B1-2490-46BB-A781-5B8DDDD4E62A}">
      <dsp:nvSpPr>
        <dsp:cNvPr id="0" name=""/>
        <dsp:cNvSpPr/>
      </dsp:nvSpPr>
      <dsp:spPr>
        <a:xfrm>
          <a:off x="628781" y="1577737"/>
          <a:ext cx="1897763" cy="11386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3. Run each model using training data (leave out testing days)</a:t>
          </a:r>
          <a:endParaRPr lang="en-US" sz="1000" kern="1200"/>
        </a:p>
      </dsp:txBody>
      <dsp:txXfrm>
        <a:off x="628781" y="1577737"/>
        <a:ext cx="1897763" cy="1138657"/>
      </dsp:txXfrm>
    </dsp:sp>
    <dsp:sp modelId="{87E576B0-317D-41AD-B120-2CB4695F209A}">
      <dsp:nvSpPr>
        <dsp:cNvPr id="0" name=""/>
        <dsp:cNvSpPr/>
      </dsp:nvSpPr>
      <dsp:spPr>
        <a:xfrm>
          <a:off x="1577663" y="2714595"/>
          <a:ext cx="2334248" cy="405885"/>
        </a:xfrm>
        <a:custGeom>
          <a:avLst/>
          <a:gdLst/>
          <a:ahLst/>
          <a:cxnLst/>
          <a:rect l="0" t="0" r="0" b="0"/>
          <a:pathLst>
            <a:path>
              <a:moveTo>
                <a:pt x="2334248" y="0"/>
              </a:moveTo>
              <a:lnTo>
                <a:pt x="2334248" y="220042"/>
              </a:lnTo>
              <a:lnTo>
                <a:pt x="0" y="220042"/>
              </a:lnTo>
              <a:lnTo>
                <a:pt x="0" y="405885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85419" y="2915355"/>
        <a:ext cx="118735" cy="4364"/>
      </dsp:txXfrm>
    </dsp:sp>
    <dsp:sp modelId="{4AF9B101-B226-4789-B43F-85454A5C094C}">
      <dsp:nvSpPr>
        <dsp:cNvPr id="0" name=""/>
        <dsp:cNvSpPr/>
      </dsp:nvSpPr>
      <dsp:spPr>
        <a:xfrm>
          <a:off x="2963030" y="1577737"/>
          <a:ext cx="1897763" cy="11386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4. Estimate out-of-sample bias and precision</a:t>
          </a:r>
          <a:endParaRPr lang="en-US" sz="10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Control for event sampling bias</a:t>
          </a:r>
          <a:endParaRPr lang="en-US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Bootstrap 20 random draws of 17 events to include in the calculations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/>
        </a:p>
      </dsp:txBody>
      <dsp:txXfrm>
        <a:off x="2963030" y="1577737"/>
        <a:ext cx="1897763" cy="1138657"/>
      </dsp:txXfrm>
    </dsp:sp>
    <dsp:sp modelId="{30EDE506-F68B-4988-80F0-F62CC19FE497}">
      <dsp:nvSpPr>
        <dsp:cNvPr id="0" name=""/>
        <dsp:cNvSpPr/>
      </dsp:nvSpPr>
      <dsp:spPr>
        <a:xfrm>
          <a:off x="2524744" y="3676489"/>
          <a:ext cx="405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5885" y="45720"/>
              </a:lnTo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16775" y="3720027"/>
        <a:ext cx="21824" cy="4364"/>
      </dsp:txXfrm>
    </dsp:sp>
    <dsp:sp modelId="{1F03E589-1C88-4C6E-9228-28678F021DA2}">
      <dsp:nvSpPr>
        <dsp:cNvPr id="0" name=""/>
        <dsp:cNvSpPr/>
      </dsp:nvSpPr>
      <dsp:spPr>
        <a:xfrm>
          <a:off x="628781" y="3152881"/>
          <a:ext cx="1897763" cy="11386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5. Select the best performing model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Narrow to models with the least bias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Calculate average precision (RMSE) across draws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Pick the model with the best precision</a:t>
          </a:r>
        </a:p>
      </dsp:txBody>
      <dsp:txXfrm>
        <a:off x="628781" y="3152881"/>
        <a:ext cx="1897763" cy="1138657"/>
      </dsp:txXfrm>
    </dsp:sp>
    <dsp:sp modelId="{2A80C09E-17BB-4716-9232-955170FAE914}">
      <dsp:nvSpPr>
        <dsp:cNvPr id="0" name=""/>
        <dsp:cNvSpPr/>
      </dsp:nvSpPr>
      <dsp:spPr>
        <a:xfrm>
          <a:off x="2963030" y="3152881"/>
          <a:ext cx="1897763" cy="11386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6. Estimate loads during actual events using selected number of matched sites and proxy days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Five control sites per participant site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/>
            <a:t>Five proxy days per event</a:t>
          </a:r>
        </a:p>
      </dsp:txBody>
      <dsp:txXfrm>
        <a:off x="2963030" y="3152881"/>
        <a:ext cx="1897763" cy="1138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F3809-EDC9-4522-AB40-39C451D38329}">
      <dsp:nvSpPr>
        <dsp:cNvPr id="0" name=""/>
        <dsp:cNvSpPr/>
      </dsp:nvSpPr>
      <dsp:spPr>
        <a:xfrm>
          <a:off x="0" y="267691"/>
          <a:ext cx="9001125" cy="13109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810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Impacts</a:t>
          </a:r>
          <a:endParaRPr lang="en-US" sz="2500" kern="1200" dirty="0"/>
        </a:p>
      </dsp:txBody>
      <dsp:txXfrm>
        <a:off x="0" y="595418"/>
        <a:ext cx="8673399" cy="655453"/>
      </dsp:txXfrm>
    </dsp:sp>
    <dsp:sp modelId="{03A1D8FC-62F5-4ED1-B815-3E83C12B2EFE}">
      <dsp:nvSpPr>
        <dsp:cNvPr id="0" name=""/>
        <dsp:cNvSpPr/>
      </dsp:nvSpPr>
      <dsp:spPr>
        <a:xfrm>
          <a:off x="0" y="1278589"/>
          <a:ext cx="2772346" cy="2525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ACSDA: 2020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CPP-TD: 2020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ACSDA Res: 2020 &amp; 2021 (weighted by enrollment of current participants)</a:t>
          </a:r>
          <a:endParaRPr lang="en-US" sz="2200" kern="1200" dirty="0"/>
        </a:p>
      </dsp:txBody>
      <dsp:txXfrm>
        <a:off x="0" y="1278589"/>
        <a:ext cx="2772346" cy="2525289"/>
      </dsp:txXfrm>
    </dsp:sp>
    <dsp:sp modelId="{502D77F5-3E78-4E94-A289-60012D608714}">
      <dsp:nvSpPr>
        <dsp:cNvPr id="0" name=""/>
        <dsp:cNvSpPr/>
      </dsp:nvSpPr>
      <dsp:spPr>
        <a:xfrm>
          <a:off x="2772346" y="704660"/>
          <a:ext cx="6228778" cy="13109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3402652"/>
            <a:satOff val="16300"/>
            <a:lumOff val="-666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810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PY 2021 site enrollment &amp; device forecasts</a:t>
          </a:r>
          <a:endParaRPr lang="en-US" sz="2500" kern="1200" dirty="0"/>
        </a:p>
      </dsp:txBody>
      <dsp:txXfrm>
        <a:off x="2772346" y="1032387"/>
        <a:ext cx="5901052" cy="655453"/>
      </dsp:txXfrm>
    </dsp:sp>
    <dsp:sp modelId="{6890A9B6-2FD4-457E-ACCE-5F473A07F105}">
      <dsp:nvSpPr>
        <dsp:cNvPr id="0" name=""/>
        <dsp:cNvSpPr/>
      </dsp:nvSpPr>
      <dsp:spPr>
        <a:xfrm>
          <a:off x="2772346" y="1715558"/>
          <a:ext cx="2772346" cy="2525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3402652"/>
              <a:satOff val="16300"/>
              <a:lumOff val="-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TD enrollment model used for TD programs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Incorporates site retention &amp; device connectivity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Assumptions based on PY 2021 analysis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Mensualized</a:t>
          </a:r>
          <a:r>
            <a:rPr lang="en-US" sz="1700" kern="1200" dirty="0" smtClean="0"/>
            <a:t> (change focused on May-Oct)</a:t>
          </a:r>
          <a:endParaRPr lang="en-US" sz="1700" kern="1200" dirty="0"/>
        </a:p>
      </dsp:txBody>
      <dsp:txXfrm>
        <a:off x="2772346" y="1715558"/>
        <a:ext cx="2772346" cy="2525289"/>
      </dsp:txXfrm>
    </dsp:sp>
    <dsp:sp modelId="{B64203B8-5B2F-432D-8DA1-97FF966A98FA}">
      <dsp:nvSpPr>
        <dsp:cNvPr id="0" name=""/>
        <dsp:cNvSpPr/>
      </dsp:nvSpPr>
      <dsp:spPr>
        <a:xfrm>
          <a:off x="5544693" y="1141629"/>
          <a:ext cx="3456432" cy="13109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6805304"/>
            <a:satOff val="32599"/>
            <a:lumOff val="-1333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8106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Reference loads</a:t>
          </a:r>
          <a:endParaRPr lang="en-US" sz="2500" kern="1200" dirty="0"/>
        </a:p>
      </dsp:txBody>
      <dsp:txXfrm>
        <a:off x="5544693" y="1469356"/>
        <a:ext cx="3128706" cy="655453"/>
      </dsp:txXfrm>
    </dsp:sp>
    <dsp:sp modelId="{3D6C6BD2-66F3-4017-8CAC-9D2B9C1CD48C}">
      <dsp:nvSpPr>
        <dsp:cNvPr id="0" name=""/>
        <dsp:cNvSpPr/>
      </dsp:nvSpPr>
      <dsp:spPr>
        <a:xfrm>
          <a:off x="5544693" y="2152527"/>
          <a:ext cx="2772346" cy="2488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6805304"/>
              <a:satOff val="32599"/>
              <a:lumOff val="-1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Based on ex ante weather for ex ante analysis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Specification for each weather station used to enable granular forecast</a:t>
          </a:r>
          <a:endParaRPr lang="en-US" sz="2200" kern="1200" dirty="0"/>
        </a:p>
      </dsp:txBody>
      <dsp:txXfrm>
        <a:off x="5544693" y="2152527"/>
        <a:ext cx="2772346" cy="2488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414CE-F850-49B5-A23A-8D8095786251}">
      <dsp:nvSpPr>
        <dsp:cNvPr id="0" name=""/>
        <dsp:cNvSpPr/>
      </dsp:nvSpPr>
      <dsp:spPr>
        <a:xfrm>
          <a:off x="5765330" y="2566926"/>
          <a:ext cx="170354" cy="1703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BB052-9074-46FC-963F-A6869815B9E2}">
      <dsp:nvSpPr>
        <dsp:cNvPr id="0" name=""/>
        <dsp:cNvSpPr/>
      </dsp:nvSpPr>
      <dsp:spPr>
        <a:xfrm>
          <a:off x="5453113" y="2566926"/>
          <a:ext cx="170354" cy="170319"/>
        </a:xfrm>
        <a:prstGeom prst="ellipse">
          <a:avLst/>
        </a:prstGeom>
        <a:solidFill>
          <a:schemeClr val="accent4">
            <a:hueOff val="-210825"/>
            <a:satOff val="1044"/>
            <a:lumOff val="-259"/>
            <a:alphaOff val="0"/>
          </a:schemeClr>
        </a:solidFill>
        <a:ln w="22225" cap="rnd" cmpd="sng" algn="ctr">
          <a:solidFill>
            <a:schemeClr val="accent4">
              <a:hueOff val="-210825"/>
              <a:satOff val="1044"/>
              <a:lumOff val="-2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78669-3B8A-482B-81C1-18B400544CD9}">
      <dsp:nvSpPr>
        <dsp:cNvPr id="0" name=""/>
        <dsp:cNvSpPr/>
      </dsp:nvSpPr>
      <dsp:spPr>
        <a:xfrm>
          <a:off x="5140896" y="2566926"/>
          <a:ext cx="170354" cy="170319"/>
        </a:xfrm>
        <a:prstGeom prst="ellipse">
          <a:avLst/>
        </a:prstGeom>
        <a:solidFill>
          <a:schemeClr val="accent4">
            <a:hueOff val="-421651"/>
            <a:satOff val="2088"/>
            <a:lumOff val="-518"/>
            <a:alphaOff val="0"/>
          </a:schemeClr>
        </a:solidFill>
        <a:ln w="22225" cap="rnd" cmpd="sng" algn="ctr">
          <a:solidFill>
            <a:schemeClr val="accent4">
              <a:hueOff val="-421651"/>
              <a:satOff val="2088"/>
              <a:lumOff val="-5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AF509-E2DC-4AF0-9532-5D3081E16A56}">
      <dsp:nvSpPr>
        <dsp:cNvPr id="0" name=""/>
        <dsp:cNvSpPr/>
      </dsp:nvSpPr>
      <dsp:spPr>
        <a:xfrm>
          <a:off x="4829273" y="2566926"/>
          <a:ext cx="170354" cy="170319"/>
        </a:xfrm>
        <a:prstGeom prst="ellipse">
          <a:avLst/>
        </a:prstGeom>
        <a:solidFill>
          <a:schemeClr val="accent4">
            <a:hueOff val="-632476"/>
            <a:satOff val="3132"/>
            <a:lumOff val="-776"/>
            <a:alphaOff val="0"/>
          </a:schemeClr>
        </a:solidFill>
        <a:ln w="22225" cap="rnd" cmpd="sng" algn="ctr">
          <a:solidFill>
            <a:schemeClr val="accent4">
              <a:hueOff val="-632476"/>
              <a:satOff val="3132"/>
              <a:lumOff val="-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AFB87-F69F-45B1-AE70-54E6233E62C0}">
      <dsp:nvSpPr>
        <dsp:cNvPr id="0" name=""/>
        <dsp:cNvSpPr/>
      </dsp:nvSpPr>
      <dsp:spPr>
        <a:xfrm>
          <a:off x="4517056" y="2566926"/>
          <a:ext cx="170354" cy="170319"/>
        </a:xfrm>
        <a:prstGeom prst="ellipse">
          <a:avLst/>
        </a:prstGeom>
        <a:solidFill>
          <a:schemeClr val="accent4">
            <a:hueOff val="-843301"/>
            <a:satOff val="4176"/>
            <a:lumOff val="-1035"/>
            <a:alphaOff val="0"/>
          </a:schemeClr>
        </a:solidFill>
        <a:ln w="22225" cap="rnd" cmpd="sng" algn="ctr">
          <a:solidFill>
            <a:schemeClr val="accent4">
              <a:hueOff val="-843301"/>
              <a:satOff val="4176"/>
              <a:lumOff val="-10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08687-5F00-4B9B-8A04-A7689DC36E05}">
      <dsp:nvSpPr>
        <dsp:cNvPr id="0" name=""/>
        <dsp:cNvSpPr/>
      </dsp:nvSpPr>
      <dsp:spPr>
        <a:xfrm>
          <a:off x="4034485" y="2481543"/>
          <a:ext cx="340708" cy="341085"/>
        </a:xfrm>
        <a:prstGeom prst="ellipse">
          <a:avLst/>
        </a:prstGeom>
        <a:solidFill>
          <a:schemeClr val="accent4">
            <a:hueOff val="-1054127"/>
            <a:satOff val="5219"/>
            <a:lumOff val="-1294"/>
            <a:alphaOff val="0"/>
          </a:schemeClr>
        </a:solidFill>
        <a:ln w="22225" cap="rnd" cmpd="sng" algn="ctr">
          <a:solidFill>
            <a:schemeClr val="accent4">
              <a:hueOff val="-1054127"/>
              <a:satOff val="5219"/>
              <a:lumOff val="-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A8D57-ED29-4806-A3F9-46287D2748BC}">
      <dsp:nvSpPr>
        <dsp:cNvPr id="0" name=""/>
        <dsp:cNvSpPr/>
      </dsp:nvSpPr>
      <dsp:spPr>
        <a:xfrm>
          <a:off x="5487540" y="2214666"/>
          <a:ext cx="170354" cy="170319"/>
        </a:xfrm>
        <a:prstGeom prst="ellipse">
          <a:avLst/>
        </a:prstGeom>
        <a:solidFill>
          <a:schemeClr val="accent4">
            <a:hueOff val="-1264952"/>
            <a:satOff val="6263"/>
            <a:lumOff val="-1553"/>
            <a:alphaOff val="0"/>
          </a:schemeClr>
        </a:solidFill>
        <a:ln w="22225" cap="rnd" cmpd="sng" algn="ctr">
          <a:solidFill>
            <a:schemeClr val="accent4">
              <a:hueOff val="-1264952"/>
              <a:satOff val="6263"/>
              <a:lumOff val="-1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BB623-B2A1-4274-9741-C549272C6EF1}">
      <dsp:nvSpPr>
        <dsp:cNvPr id="0" name=""/>
        <dsp:cNvSpPr/>
      </dsp:nvSpPr>
      <dsp:spPr>
        <a:xfrm>
          <a:off x="5487540" y="2921422"/>
          <a:ext cx="170354" cy="170319"/>
        </a:xfrm>
        <a:prstGeom prst="ellipse">
          <a:avLst/>
        </a:prstGeom>
        <a:solidFill>
          <a:schemeClr val="accent4">
            <a:hueOff val="-1475777"/>
            <a:satOff val="7307"/>
            <a:lumOff val="-1812"/>
            <a:alphaOff val="0"/>
          </a:schemeClr>
        </a:solidFill>
        <a:ln w="22225" cap="rnd" cmpd="sng" algn="ctr">
          <a:solidFill>
            <a:schemeClr val="accent4">
              <a:hueOff val="-1475777"/>
              <a:satOff val="7307"/>
              <a:lumOff val="-18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C5CD4-25F7-4969-AC5C-799506E428C7}">
      <dsp:nvSpPr>
        <dsp:cNvPr id="0" name=""/>
        <dsp:cNvSpPr/>
      </dsp:nvSpPr>
      <dsp:spPr>
        <a:xfrm>
          <a:off x="5639494" y="2367997"/>
          <a:ext cx="170354" cy="170319"/>
        </a:xfrm>
        <a:prstGeom prst="ellipse">
          <a:avLst/>
        </a:prstGeom>
        <a:solidFill>
          <a:schemeClr val="accent4">
            <a:hueOff val="-1686603"/>
            <a:satOff val="8351"/>
            <a:lumOff val="-2071"/>
            <a:alphaOff val="0"/>
          </a:schemeClr>
        </a:solidFill>
        <a:ln w="22225" cap="rnd" cmpd="sng" algn="ctr">
          <a:solidFill>
            <a:schemeClr val="accent4">
              <a:hueOff val="-1686603"/>
              <a:satOff val="8351"/>
              <a:lumOff val="-2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5A108-A367-4A8D-9FA5-D06AE49DDF32}">
      <dsp:nvSpPr>
        <dsp:cNvPr id="0" name=""/>
        <dsp:cNvSpPr/>
      </dsp:nvSpPr>
      <dsp:spPr>
        <a:xfrm>
          <a:off x="5649584" y="2769432"/>
          <a:ext cx="170354" cy="170319"/>
        </a:xfrm>
        <a:prstGeom prst="ellipse">
          <a:avLst/>
        </a:prstGeom>
        <a:solidFill>
          <a:schemeClr val="accent4">
            <a:hueOff val="-1897428"/>
            <a:satOff val="9395"/>
            <a:lumOff val="-2329"/>
            <a:alphaOff val="0"/>
          </a:schemeClr>
        </a:solidFill>
        <a:ln w="22225" cap="rnd" cmpd="sng" algn="ctr">
          <a:solidFill>
            <a:schemeClr val="accent4">
              <a:hueOff val="-1897428"/>
              <a:satOff val="9395"/>
              <a:lumOff val="-2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74288-93A1-4E19-B02D-1EE2984645BF}">
      <dsp:nvSpPr>
        <dsp:cNvPr id="0" name=""/>
        <dsp:cNvSpPr/>
      </dsp:nvSpPr>
      <dsp:spPr>
        <a:xfrm>
          <a:off x="2168305" y="1789539"/>
          <a:ext cx="1724910" cy="1725094"/>
        </a:xfrm>
        <a:prstGeom prst="ellipse">
          <a:avLst/>
        </a:prstGeom>
        <a:solidFill>
          <a:schemeClr val="accent4">
            <a:hueOff val="-2108253"/>
            <a:satOff val="10439"/>
            <a:lumOff val="-2588"/>
            <a:alphaOff val="0"/>
          </a:schemeClr>
        </a:solidFill>
        <a:ln w="22225" cap="rnd" cmpd="sng" algn="ctr">
          <a:solidFill>
            <a:schemeClr val="accent4">
              <a:hueOff val="-2108253"/>
              <a:satOff val="10439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Stock &amp; flow model</a:t>
          </a:r>
          <a:endParaRPr lang="en-US" sz="2700" kern="1200" dirty="0"/>
        </a:p>
      </dsp:txBody>
      <dsp:txXfrm>
        <a:off x="2420912" y="2042173"/>
        <a:ext cx="1219696" cy="1219826"/>
      </dsp:txXfrm>
    </dsp:sp>
    <dsp:sp modelId="{F62146BC-13C1-4DF6-8A28-40D2880253B9}">
      <dsp:nvSpPr>
        <dsp:cNvPr id="0" name=""/>
        <dsp:cNvSpPr/>
      </dsp:nvSpPr>
      <dsp:spPr>
        <a:xfrm>
          <a:off x="2860406" y="1317473"/>
          <a:ext cx="340708" cy="341085"/>
        </a:xfrm>
        <a:prstGeom prst="ellipse">
          <a:avLst/>
        </a:prstGeom>
        <a:solidFill>
          <a:schemeClr val="accent4">
            <a:hueOff val="-2319079"/>
            <a:satOff val="11483"/>
            <a:lumOff val="-2847"/>
            <a:alphaOff val="0"/>
          </a:schemeClr>
        </a:solidFill>
        <a:ln w="22225" cap="rnd" cmpd="sng" algn="ctr">
          <a:solidFill>
            <a:schemeClr val="accent4">
              <a:hueOff val="-2319079"/>
              <a:satOff val="11483"/>
              <a:lumOff val="-28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A12CA-D7BE-4151-8879-EF1EB9067FA6}">
      <dsp:nvSpPr>
        <dsp:cNvPr id="0" name=""/>
        <dsp:cNvSpPr/>
      </dsp:nvSpPr>
      <dsp:spPr>
        <a:xfrm>
          <a:off x="2646128" y="1114968"/>
          <a:ext cx="170354" cy="170319"/>
        </a:xfrm>
        <a:prstGeom prst="ellipse">
          <a:avLst/>
        </a:prstGeom>
        <a:solidFill>
          <a:schemeClr val="accent4">
            <a:hueOff val="-2529904"/>
            <a:satOff val="12527"/>
            <a:lumOff val="-3106"/>
            <a:alphaOff val="0"/>
          </a:schemeClr>
        </a:solidFill>
        <a:ln w="22225" cap="rnd" cmpd="sng" algn="ctr">
          <a:solidFill>
            <a:schemeClr val="accent4">
              <a:hueOff val="-2529904"/>
              <a:satOff val="12527"/>
              <a:lumOff val="-3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36A45-CCCD-4500-A100-634441E0782A}">
      <dsp:nvSpPr>
        <dsp:cNvPr id="0" name=""/>
        <dsp:cNvSpPr/>
      </dsp:nvSpPr>
      <dsp:spPr>
        <a:xfrm>
          <a:off x="2406326" y="865077"/>
          <a:ext cx="170354" cy="170319"/>
        </a:xfrm>
        <a:prstGeom prst="ellipse">
          <a:avLst/>
        </a:prstGeom>
        <a:solidFill>
          <a:schemeClr val="accent4">
            <a:hueOff val="-2740729"/>
            <a:satOff val="13570"/>
            <a:lumOff val="-3365"/>
            <a:alphaOff val="0"/>
          </a:schemeClr>
        </a:solidFill>
        <a:ln w="22225" cap="rnd" cmpd="sng" algn="ctr">
          <a:solidFill>
            <a:schemeClr val="accent4">
              <a:hueOff val="-2740729"/>
              <a:satOff val="13570"/>
              <a:lumOff val="-33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670AC-C779-439C-ABA3-8CF1B72B40C3}">
      <dsp:nvSpPr>
        <dsp:cNvPr id="0" name=""/>
        <dsp:cNvSpPr/>
      </dsp:nvSpPr>
      <dsp:spPr>
        <a:xfrm>
          <a:off x="2168305" y="652737"/>
          <a:ext cx="170354" cy="170319"/>
        </a:xfrm>
        <a:prstGeom prst="ellipse">
          <a:avLst/>
        </a:prstGeom>
        <a:solidFill>
          <a:schemeClr val="accent4">
            <a:hueOff val="-2951555"/>
            <a:satOff val="14614"/>
            <a:lumOff val="-3623"/>
            <a:alphaOff val="0"/>
          </a:schemeClr>
        </a:solidFill>
        <a:ln w="22225" cap="rnd" cmpd="sng" algn="ctr">
          <a:solidFill>
            <a:schemeClr val="accent4">
              <a:hueOff val="-2951555"/>
              <a:satOff val="14614"/>
              <a:lumOff val="-3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1FE9B-BB7F-45E8-869B-9DF9234C2ABA}">
      <dsp:nvSpPr>
        <dsp:cNvPr id="0" name=""/>
        <dsp:cNvSpPr/>
      </dsp:nvSpPr>
      <dsp:spPr>
        <a:xfrm>
          <a:off x="1804448" y="652737"/>
          <a:ext cx="170354" cy="170319"/>
        </a:xfrm>
        <a:prstGeom prst="ellipse">
          <a:avLst/>
        </a:prstGeom>
        <a:solidFill>
          <a:schemeClr val="accent4">
            <a:hueOff val="-3162380"/>
            <a:satOff val="15658"/>
            <a:lumOff val="-3882"/>
            <a:alphaOff val="0"/>
          </a:schemeClr>
        </a:solidFill>
        <a:ln w="22225" cap="rnd" cmpd="sng" algn="ctr">
          <a:solidFill>
            <a:schemeClr val="accent4">
              <a:hueOff val="-3162380"/>
              <a:satOff val="15658"/>
              <a:lumOff val="-3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E068E-32F1-4C32-B386-1165BA9B2DEC}">
      <dsp:nvSpPr>
        <dsp:cNvPr id="0" name=""/>
        <dsp:cNvSpPr/>
      </dsp:nvSpPr>
      <dsp:spPr>
        <a:xfrm>
          <a:off x="1439997" y="652737"/>
          <a:ext cx="170354" cy="170319"/>
        </a:xfrm>
        <a:prstGeom prst="ellipse">
          <a:avLst/>
        </a:prstGeom>
        <a:solidFill>
          <a:schemeClr val="accent4">
            <a:hueOff val="-3373205"/>
            <a:satOff val="16702"/>
            <a:lumOff val="-4141"/>
            <a:alphaOff val="0"/>
          </a:schemeClr>
        </a:solidFill>
        <a:ln w="22225" cap="rnd" cmpd="sng" algn="ctr">
          <a:solidFill>
            <a:schemeClr val="accent4">
              <a:hueOff val="-3373205"/>
              <a:satOff val="16702"/>
              <a:lumOff val="-41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24CD6-5B9C-49D7-8398-EF75C201B13B}">
      <dsp:nvSpPr>
        <dsp:cNvPr id="0" name=""/>
        <dsp:cNvSpPr/>
      </dsp:nvSpPr>
      <dsp:spPr>
        <a:xfrm>
          <a:off x="1076139" y="652737"/>
          <a:ext cx="170354" cy="170319"/>
        </a:xfrm>
        <a:prstGeom prst="ellipse">
          <a:avLst/>
        </a:prstGeom>
        <a:solidFill>
          <a:schemeClr val="accent4">
            <a:hueOff val="-3584031"/>
            <a:satOff val="17746"/>
            <a:lumOff val="-4400"/>
            <a:alphaOff val="0"/>
          </a:schemeClr>
        </a:solidFill>
        <a:ln w="22225" cap="rnd" cmpd="sng" algn="ctr">
          <a:solidFill>
            <a:schemeClr val="accent4">
              <a:hueOff val="-3584031"/>
              <a:satOff val="17746"/>
              <a:lumOff val="-44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7C6A4-4B12-4CAE-B615-C59630D24432}">
      <dsp:nvSpPr>
        <dsp:cNvPr id="0" name=""/>
        <dsp:cNvSpPr/>
      </dsp:nvSpPr>
      <dsp:spPr>
        <a:xfrm>
          <a:off x="712282" y="652737"/>
          <a:ext cx="170354" cy="170319"/>
        </a:xfrm>
        <a:prstGeom prst="ellipse">
          <a:avLst/>
        </a:prstGeom>
        <a:solidFill>
          <a:schemeClr val="accent4">
            <a:hueOff val="-3794856"/>
            <a:satOff val="18790"/>
            <a:lumOff val="-4659"/>
            <a:alphaOff val="0"/>
          </a:schemeClr>
        </a:solidFill>
        <a:ln w="22225" cap="rnd" cmpd="sng" algn="ctr">
          <a:solidFill>
            <a:schemeClr val="accent4">
              <a:hueOff val="-3794856"/>
              <a:satOff val="18790"/>
              <a:lumOff val="-46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B63F9-38CC-4B37-861E-A7A85E05329A}">
      <dsp:nvSpPr>
        <dsp:cNvPr id="0" name=""/>
        <dsp:cNvSpPr/>
      </dsp:nvSpPr>
      <dsp:spPr>
        <a:xfrm>
          <a:off x="348424" y="652737"/>
          <a:ext cx="170354" cy="170319"/>
        </a:xfrm>
        <a:prstGeom prst="ellipse">
          <a:avLst/>
        </a:prstGeom>
        <a:solidFill>
          <a:schemeClr val="accent4">
            <a:hueOff val="-4005681"/>
            <a:satOff val="19834"/>
            <a:lumOff val="-4918"/>
            <a:alphaOff val="0"/>
          </a:schemeClr>
        </a:solidFill>
        <a:ln w="22225" cap="rnd" cmpd="sng" algn="ctr">
          <a:solidFill>
            <a:schemeClr val="accent4">
              <a:hueOff val="-4005681"/>
              <a:satOff val="19834"/>
              <a:lumOff val="-49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8E7BA-4ACF-4902-87D8-11727D1B90A0}">
      <dsp:nvSpPr>
        <dsp:cNvPr id="0" name=""/>
        <dsp:cNvSpPr/>
      </dsp:nvSpPr>
      <dsp:spPr>
        <a:xfrm>
          <a:off x="344863" y="219117"/>
          <a:ext cx="1996764" cy="43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Current enrollment (new vs returning)</a:t>
          </a:r>
          <a:endParaRPr lang="en-US" sz="1500" kern="1200" dirty="0"/>
        </a:p>
      </dsp:txBody>
      <dsp:txXfrm>
        <a:off x="344863" y="219117"/>
        <a:ext cx="1996764" cy="438537"/>
      </dsp:txXfrm>
    </dsp:sp>
    <dsp:sp modelId="{9D5DF058-9BFF-4284-994D-60898CDC455B}">
      <dsp:nvSpPr>
        <dsp:cNvPr id="0" name=""/>
        <dsp:cNvSpPr/>
      </dsp:nvSpPr>
      <dsp:spPr>
        <a:xfrm>
          <a:off x="2039501" y="1642465"/>
          <a:ext cx="340708" cy="341085"/>
        </a:xfrm>
        <a:prstGeom prst="ellipse">
          <a:avLst/>
        </a:prstGeom>
        <a:solidFill>
          <a:schemeClr val="accent4">
            <a:hueOff val="-4216507"/>
            <a:satOff val="20878"/>
            <a:lumOff val="-5176"/>
            <a:alphaOff val="0"/>
          </a:schemeClr>
        </a:solidFill>
        <a:ln w="22225" cap="rnd" cmpd="sng" algn="ctr">
          <a:solidFill>
            <a:schemeClr val="accent4">
              <a:hueOff val="-4216507"/>
              <a:satOff val="20878"/>
              <a:lumOff val="-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1A0D0-6A19-406A-A7B6-DF998939B21F}">
      <dsp:nvSpPr>
        <dsp:cNvPr id="0" name=""/>
        <dsp:cNvSpPr/>
      </dsp:nvSpPr>
      <dsp:spPr>
        <a:xfrm>
          <a:off x="1821068" y="1462311"/>
          <a:ext cx="170354" cy="170319"/>
        </a:xfrm>
        <a:prstGeom prst="ellipse">
          <a:avLst/>
        </a:prstGeom>
        <a:solidFill>
          <a:schemeClr val="accent4">
            <a:hueOff val="-4427332"/>
            <a:satOff val="21921"/>
            <a:lumOff val="-5435"/>
            <a:alphaOff val="0"/>
          </a:schemeClr>
        </a:solidFill>
        <a:ln w="22225" cap="rnd" cmpd="sng" algn="ctr">
          <a:solidFill>
            <a:schemeClr val="accent4">
              <a:hueOff val="-4427332"/>
              <a:satOff val="21921"/>
              <a:lumOff val="-54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5BE36-CD94-4273-92DF-B33147F77C22}">
      <dsp:nvSpPr>
        <dsp:cNvPr id="0" name=""/>
        <dsp:cNvSpPr/>
      </dsp:nvSpPr>
      <dsp:spPr>
        <a:xfrm>
          <a:off x="1457210" y="1462311"/>
          <a:ext cx="170354" cy="170319"/>
        </a:xfrm>
        <a:prstGeom prst="ellipse">
          <a:avLst/>
        </a:prstGeom>
        <a:solidFill>
          <a:schemeClr val="accent4">
            <a:hueOff val="-4638157"/>
            <a:satOff val="22965"/>
            <a:lumOff val="-5694"/>
            <a:alphaOff val="0"/>
          </a:schemeClr>
        </a:solidFill>
        <a:ln w="22225" cap="rnd" cmpd="sng" algn="ctr">
          <a:solidFill>
            <a:schemeClr val="accent4">
              <a:hueOff val="-4638157"/>
              <a:satOff val="22965"/>
              <a:lumOff val="-56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7B62-334F-416B-8E22-A9047813DAD8}">
      <dsp:nvSpPr>
        <dsp:cNvPr id="0" name=""/>
        <dsp:cNvSpPr/>
      </dsp:nvSpPr>
      <dsp:spPr>
        <a:xfrm>
          <a:off x="1093353" y="1462311"/>
          <a:ext cx="170354" cy="170319"/>
        </a:xfrm>
        <a:prstGeom prst="ellipse">
          <a:avLst/>
        </a:prstGeom>
        <a:solidFill>
          <a:schemeClr val="accent4">
            <a:hueOff val="-4848983"/>
            <a:satOff val="24009"/>
            <a:lumOff val="-5953"/>
            <a:alphaOff val="0"/>
          </a:schemeClr>
        </a:solidFill>
        <a:ln w="22225" cap="rnd" cmpd="sng" algn="ctr">
          <a:solidFill>
            <a:schemeClr val="accent4">
              <a:hueOff val="-4848983"/>
              <a:satOff val="24009"/>
              <a:lumOff val="-59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3534F-33CF-4B17-9CDB-B099F0153DB8}">
      <dsp:nvSpPr>
        <dsp:cNvPr id="0" name=""/>
        <dsp:cNvSpPr/>
      </dsp:nvSpPr>
      <dsp:spPr>
        <a:xfrm>
          <a:off x="729495" y="1462311"/>
          <a:ext cx="170354" cy="170319"/>
        </a:xfrm>
        <a:prstGeom prst="ellipse">
          <a:avLst/>
        </a:prstGeom>
        <a:solidFill>
          <a:schemeClr val="accent4">
            <a:hueOff val="-5059808"/>
            <a:satOff val="25053"/>
            <a:lumOff val="-6212"/>
            <a:alphaOff val="0"/>
          </a:schemeClr>
        </a:solidFill>
        <a:ln w="22225" cap="rnd" cmpd="sng" algn="ctr">
          <a:solidFill>
            <a:schemeClr val="accent4">
              <a:hueOff val="-5059808"/>
              <a:satOff val="25053"/>
              <a:lumOff val="-62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6E9EF-A917-4D44-86F9-E330D97CAA26}">
      <dsp:nvSpPr>
        <dsp:cNvPr id="0" name=""/>
        <dsp:cNvSpPr/>
      </dsp:nvSpPr>
      <dsp:spPr>
        <a:xfrm>
          <a:off x="365044" y="1462311"/>
          <a:ext cx="170354" cy="170319"/>
        </a:xfrm>
        <a:prstGeom prst="ellipse">
          <a:avLst/>
        </a:prstGeom>
        <a:solidFill>
          <a:schemeClr val="accent4">
            <a:hueOff val="-5270633"/>
            <a:satOff val="26097"/>
            <a:lumOff val="-6470"/>
            <a:alphaOff val="0"/>
          </a:schemeClr>
        </a:solidFill>
        <a:ln w="22225" cap="rnd" cmpd="sng" algn="ctr">
          <a:solidFill>
            <a:schemeClr val="accent4">
              <a:hueOff val="-5270633"/>
              <a:satOff val="26097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79E70-5AC1-4690-A0B3-D9845C05260B}">
      <dsp:nvSpPr>
        <dsp:cNvPr id="0" name=""/>
        <dsp:cNvSpPr/>
      </dsp:nvSpPr>
      <dsp:spPr>
        <a:xfrm>
          <a:off x="1187" y="1462311"/>
          <a:ext cx="170354" cy="170319"/>
        </a:xfrm>
        <a:prstGeom prst="ellipse">
          <a:avLst/>
        </a:prstGeom>
        <a:solidFill>
          <a:schemeClr val="accent4">
            <a:hueOff val="-5481459"/>
            <a:satOff val="27141"/>
            <a:lumOff val="-6729"/>
            <a:alphaOff val="0"/>
          </a:schemeClr>
        </a:solidFill>
        <a:ln w="22225" cap="rnd" cmpd="sng" algn="ctr">
          <a:solidFill>
            <a:schemeClr val="accent4">
              <a:hueOff val="-5481459"/>
              <a:satOff val="27141"/>
              <a:lumOff val="-67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4E398-7DD5-41D5-B3FE-DD7177D7C2A6}">
      <dsp:nvSpPr>
        <dsp:cNvPr id="0" name=""/>
        <dsp:cNvSpPr/>
      </dsp:nvSpPr>
      <dsp:spPr>
        <a:xfrm>
          <a:off x="0" y="1022879"/>
          <a:ext cx="1996764" cy="43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Retention rate</a:t>
          </a:r>
          <a:endParaRPr lang="en-US" sz="1500" kern="1200" dirty="0"/>
        </a:p>
      </dsp:txBody>
      <dsp:txXfrm>
        <a:off x="0" y="1022879"/>
        <a:ext cx="1996764" cy="438537"/>
      </dsp:txXfrm>
    </dsp:sp>
    <dsp:sp modelId="{A58D9208-F901-4563-925B-62A4482AF691}">
      <dsp:nvSpPr>
        <dsp:cNvPr id="0" name=""/>
        <dsp:cNvSpPr/>
      </dsp:nvSpPr>
      <dsp:spPr>
        <a:xfrm>
          <a:off x="1685734" y="2481543"/>
          <a:ext cx="340708" cy="341085"/>
        </a:xfrm>
        <a:prstGeom prst="ellipse">
          <a:avLst/>
        </a:prstGeom>
        <a:solidFill>
          <a:schemeClr val="accent4">
            <a:hueOff val="-5692284"/>
            <a:satOff val="28185"/>
            <a:lumOff val="-6988"/>
            <a:alphaOff val="0"/>
          </a:schemeClr>
        </a:solidFill>
        <a:ln w="22225" cap="rnd" cmpd="sng" algn="ctr">
          <a:solidFill>
            <a:schemeClr val="accent4">
              <a:hueOff val="-5692284"/>
              <a:satOff val="28185"/>
              <a:lumOff val="-69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2DEDE-6A67-4B5E-BAE7-74E48A7F202C}">
      <dsp:nvSpPr>
        <dsp:cNvPr id="0" name=""/>
        <dsp:cNvSpPr/>
      </dsp:nvSpPr>
      <dsp:spPr>
        <a:xfrm>
          <a:off x="1348587" y="2566926"/>
          <a:ext cx="170354" cy="170319"/>
        </a:xfrm>
        <a:prstGeom prst="ellipse">
          <a:avLst/>
        </a:prstGeom>
        <a:solidFill>
          <a:schemeClr val="accent4">
            <a:hueOff val="-5903109"/>
            <a:satOff val="29229"/>
            <a:lumOff val="-7247"/>
            <a:alphaOff val="0"/>
          </a:schemeClr>
        </a:solidFill>
        <a:ln w="22225" cap="rnd" cmpd="sng" algn="ctr">
          <a:solidFill>
            <a:schemeClr val="accent4">
              <a:hueOff val="-5903109"/>
              <a:satOff val="29229"/>
              <a:lumOff val="-72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1A8C1-B6AA-4CDD-BD76-0F8D23AC36B7}">
      <dsp:nvSpPr>
        <dsp:cNvPr id="0" name=""/>
        <dsp:cNvSpPr/>
      </dsp:nvSpPr>
      <dsp:spPr>
        <a:xfrm>
          <a:off x="1012034" y="2566926"/>
          <a:ext cx="170354" cy="170319"/>
        </a:xfrm>
        <a:prstGeom prst="ellipse">
          <a:avLst/>
        </a:prstGeom>
        <a:solidFill>
          <a:schemeClr val="accent4">
            <a:hueOff val="-6113934"/>
            <a:satOff val="30273"/>
            <a:lumOff val="-7506"/>
            <a:alphaOff val="0"/>
          </a:schemeClr>
        </a:solidFill>
        <a:ln w="22225" cap="rnd" cmpd="sng" algn="ctr">
          <a:solidFill>
            <a:schemeClr val="accent4">
              <a:hueOff val="-6113934"/>
              <a:satOff val="30273"/>
              <a:lumOff val="-75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0B98-4B94-4383-95C0-8E6F293D3159}">
      <dsp:nvSpPr>
        <dsp:cNvPr id="0" name=""/>
        <dsp:cNvSpPr/>
      </dsp:nvSpPr>
      <dsp:spPr>
        <a:xfrm>
          <a:off x="674887" y="2566926"/>
          <a:ext cx="170354" cy="170319"/>
        </a:xfrm>
        <a:prstGeom prst="ellipse">
          <a:avLst/>
        </a:prstGeom>
        <a:solidFill>
          <a:schemeClr val="accent4">
            <a:hueOff val="-6324760"/>
            <a:satOff val="31316"/>
            <a:lumOff val="-7765"/>
            <a:alphaOff val="0"/>
          </a:schemeClr>
        </a:solidFill>
        <a:ln w="22225" cap="rnd" cmpd="sng" algn="ctr">
          <a:solidFill>
            <a:schemeClr val="accent4">
              <a:hueOff val="-6324760"/>
              <a:satOff val="31316"/>
              <a:lumOff val="-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43F83-6EF8-497F-9ADE-CB144F5D30A2}">
      <dsp:nvSpPr>
        <dsp:cNvPr id="0" name=""/>
        <dsp:cNvSpPr/>
      </dsp:nvSpPr>
      <dsp:spPr>
        <a:xfrm>
          <a:off x="338334" y="2566926"/>
          <a:ext cx="170354" cy="170319"/>
        </a:xfrm>
        <a:prstGeom prst="ellipse">
          <a:avLst/>
        </a:prstGeom>
        <a:solidFill>
          <a:schemeClr val="accent4">
            <a:hueOff val="-6535585"/>
            <a:satOff val="32360"/>
            <a:lumOff val="-8023"/>
            <a:alphaOff val="0"/>
          </a:schemeClr>
        </a:solidFill>
        <a:ln w="22225" cap="rnd" cmpd="sng" algn="ctr">
          <a:solidFill>
            <a:schemeClr val="accent4">
              <a:hueOff val="-6535585"/>
              <a:satOff val="32360"/>
              <a:lumOff val="-8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645B6-8B73-43B7-8280-B08195890EBB}">
      <dsp:nvSpPr>
        <dsp:cNvPr id="0" name=""/>
        <dsp:cNvSpPr/>
      </dsp:nvSpPr>
      <dsp:spPr>
        <a:xfrm>
          <a:off x="1187" y="2566926"/>
          <a:ext cx="170354" cy="170319"/>
        </a:xfrm>
        <a:prstGeom prst="ellipse">
          <a:avLst/>
        </a:prstGeom>
        <a:solidFill>
          <a:schemeClr val="accent4">
            <a:hueOff val="-6746410"/>
            <a:satOff val="33404"/>
            <a:lumOff val="-8282"/>
            <a:alphaOff val="0"/>
          </a:schemeClr>
        </a:solidFill>
        <a:ln w="22225" cap="rnd" cmpd="sng" algn="ctr">
          <a:solidFill>
            <a:schemeClr val="accent4">
              <a:hueOff val="-6746410"/>
              <a:satOff val="33404"/>
              <a:lumOff val="-8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56F0D-D2CB-40CD-9AFA-056C92164BB6}">
      <dsp:nvSpPr>
        <dsp:cNvPr id="0" name=""/>
        <dsp:cNvSpPr/>
      </dsp:nvSpPr>
      <dsp:spPr>
        <a:xfrm>
          <a:off x="0" y="2130624"/>
          <a:ext cx="1510038" cy="43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Tstats</a:t>
          </a:r>
          <a:r>
            <a:rPr lang="en-US" sz="1500" kern="1200" dirty="0" smtClean="0"/>
            <a:t> per site</a:t>
          </a:r>
          <a:endParaRPr lang="en-US" sz="1500" kern="1200" dirty="0"/>
        </a:p>
      </dsp:txBody>
      <dsp:txXfrm>
        <a:off x="0" y="2130624"/>
        <a:ext cx="1510038" cy="438537"/>
      </dsp:txXfrm>
    </dsp:sp>
    <dsp:sp modelId="{D8A6B019-4EF5-4937-B896-F20A5E369167}">
      <dsp:nvSpPr>
        <dsp:cNvPr id="0" name=""/>
        <dsp:cNvSpPr/>
      </dsp:nvSpPr>
      <dsp:spPr>
        <a:xfrm>
          <a:off x="2039501" y="3307211"/>
          <a:ext cx="340708" cy="341085"/>
        </a:xfrm>
        <a:prstGeom prst="ellipse">
          <a:avLst/>
        </a:prstGeom>
        <a:solidFill>
          <a:schemeClr val="accent4">
            <a:hueOff val="-7168061"/>
            <a:satOff val="35492"/>
            <a:lumOff val="-8800"/>
            <a:alphaOff val="0"/>
          </a:schemeClr>
        </a:solidFill>
        <a:ln w="22225" cap="rnd" cmpd="sng" algn="ctr">
          <a:solidFill>
            <a:schemeClr val="accent4">
              <a:hueOff val="-7168061"/>
              <a:satOff val="35492"/>
              <a:lumOff val="-88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07D10-4464-4705-8DFA-6CA5B0A7D38C}">
      <dsp:nvSpPr>
        <dsp:cNvPr id="0" name=""/>
        <dsp:cNvSpPr/>
      </dsp:nvSpPr>
      <dsp:spPr>
        <a:xfrm>
          <a:off x="1821068" y="3654107"/>
          <a:ext cx="170354" cy="170319"/>
        </a:xfrm>
        <a:prstGeom prst="ellipse">
          <a:avLst/>
        </a:prstGeom>
        <a:solidFill>
          <a:schemeClr val="accent4">
            <a:hueOff val="-7378886"/>
            <a:satOff val="36536"/>
            <a:lumOff val="-9059"/>
            <a:alphaOff val="0"/>
          </a:schemeClr>
        </a:solidFill>
        <a:ln w="22225" cap="rnd" cmpd="sng" algn="ctr">
          <a:solidFill>
            <a:schemeClr val="accent4">
              <a:hueOff val="-7378886"/>
              <a:satOff val="36536"/>
              <a:lumOff val="-9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0571E-1256-43F7-A90F-A301C3519530}">
      <dsp:nvSpPr>
        <dsp:cNvPr id="0" name=""/>
        <dsp:cNvSpPr/>
      </dsp:nvSpPr>
      <dsp:spPr>
        <a:xfrm>
          <a:off x="1457210" y="3654107"/>
          <a:ext cx="170354" cy="170319"/>
        </a:xfrm>
        <a:prstGeom prst="ellipse">
          <a:avLst/>
        </a:prstGeom>
        <a:solidFill>
          <a:schemeClr val="accent4">
            <a:hueOff val="-7589712"/>
            <a:satOff val="37580"/>
            <a:lumOff val="-9318"/>
            <a:alphaOff val="0"/>
          </a:schemeClr>
        </a:solidFill>
        <a:ln w="22225" cap="rnd" cmpd="sng" algn="ctr">
          <a:solidFill>
            <a:schemeClr val="accent4">
              <a:hueOff val="-7589712"/>
              <a:satOff val="37580"/>
              <a:lumOff val="-9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31E86-4D68-4AC7-ABE1-F1F6E72FCD83}">
      <dsp:nvSpPr>
        <dsp:cNvPr id="0" name=""/>
        <dsp:cNvSpPr/>
      </dsp:nvSpPr>
      <dsp:spPr>
        <a:xfrm>
          <a:off x="1093353" y="3654107"/>
          <a:ext cx="170354" cy="170319"/>
        </a:xfrm>
        <a:prstGeom prst="ellipse">
          <a:avLst/>
        </a:prstGeom>
        <a:solidFill>
          <a:schemeClr val="accent4">
            <a:hueOff val="-7800537"/>
            <a:satOff val="38624"/>
            <a:lumOff val="-9576"/>
            <a:alphaOff val="0"/>
          </a:schemeClr>
        </a:solidFill>
        <a:ln w="22225" cap="rnd" cmpd="sng" algn="ctr">
          <a:solidFill>
            <a:schemeClr val="accent4">
              <a:hueOff val="-7800537"/>
              <a:satOff val="38624"/>
              <a:lumOff val="-9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F2190-B984-44E1-94B8-A6879E444C13}">
      <dsp:nvSpPr>
        <dsp:cNvPr id="0" name=""/>
        <dsp:cNvSpPr/>
      </dsp:nvSpPr>
      <dsp:spPr>
        <a:xfrm>
          <a:off x="729495" y="3654107"/>
          <a:ext cx="170354" cy="170319"/>
        </a:xfrm>
        <a:prstGeom prst="ellipse">
          <a:avLst/>
        </a:prstGeom>
        <a:solidFill>
          <a:schemeClr val="accent4">
            <a:hueOff val="-8011362"/>
            <a:satOff val="39667"/>
            <a:lumOff val="-9835"/>
            <a:alphaOff val="0"/>
          </a:schemeClr>
        </a:solidFill>
        <a:ln w="22225" cap="rnd" cmpd="sng" algn="ctr">
          <a:solidFill>
            <a:schemeClr val="accent4">
              <a:hueOff val="-8011362"/>
              <a:satOff val="39667"/>
              <a:lumOff val="-9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6412C-1695-4D11-BF30-6DD18A5A1AE0}">
      <dsp:nvSpPr>
        <dsp:cNvPr id="0" name=""/>
        <dsp:cNvSpPr/>
      </dsp:nvSpPr>
      <dsp:spPr>
        <a:xfrm>
          <a:off x="365044" y="3654107"/>
          <a:ext cx="170354" cy="170319"/>
        </a:xfrm>
        <a:prstGeom prst="ellipse">
          <a:avLst/>
        </a:prstGeom>
        <a:solidFill>
          <a:schemeClr val="accent4">
            <a:hueOff val="-8222187"/>
            <a:satOff val="40711"/>
            <a:lumOff val="-10094"/>
            <a:alphaOff val="0"/>
          </a:schemeClr>
        </a:solidFill>
        <a:ln w="22225" cap="rnd" cmpd="sng" algn="ctr">
          <a:solidFill>
            <a:schemeClr val="accent4">
              <a:hueOff val="-8222187"/>
              <a:satOff val="40711"/>
              <a:lumOff val="-100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0F9B6-C0CD-4A24-8EB0-2D9E571CEA2A}">
      <dsp:nvSpPr>
        <dsp:cNvPr id="0" name=""/>
        <dsp:cNvSpPr/>
      </dsp:nvSpPr>
      <dsp:spPr>
        <a:xfrm>
          <a:off x="1187" y="3654107"/>
          <a:ext cx="170354" cy="170319"/>
        </a:xfrm>
        <a:prstGeom prst="ellipse">
          <a:avLst/>
        </a:prstGeom>
        <a:solidFill>
          <a:schemeClr val="accent4">
            <a:hueOff val="-8433013"/>
            <a:satOff val="41755"/>
            <a:lumOff val="-10353"/>
            <a:alphaOff val="0"/>
          </a:schemeClr>
        </a:solidFill>
        <a:ln w="22225" cap="rnd" cmpd="sng" algn="ctr">
          <a:solidFill>
            <a:schemeClr val="accent4">
              <a:hueOff val="-8433013"/>
              <a:satOff val="41755"/>
              <a:lumOff val="-10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CE02B-F2E5-4F2F-9045-000D07CDD373}">
      <dsp:nvSpPr>
        <dsp:cNvPr id="0" name=""/>
        <dsp:cNvSpPr/>
      </dsp:nvSpPr>
      <dsp:spPr>
        <a:xfrm>
          <a:off x="0" y="3214675"/>
          <a:ext cx="1996764" cy="43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Tstat</a:t>
          </a:r>
          <a:r>
            <a:rPr lang="en-US" sz="1500" kern="1200" dirty="0" smtClean="0"/>
            <a:t> survival rate</a:t>
          </a:r>
          <a:endParaRPr lang="en-US" sz="1500" kern="1200" dirty="0"/>
        </a:p>
      </dsp:txBody>
      <dsp:txXfrm>
        <a:off x="0" y="3214675"/>
        <a:ext cx="1996764" cy="438537"/>
      </dsp:txXfrm>
    </dsp:sp>
    <dsp:sp modelId="{DB3F0FDC-243E-415F-AFD6-02E4D9FF146A}">
      <dsp:nvSpPr>
        <dsp:cNvPr id="0" name=""/>
        <dsp:cNvSpPr/>
      </dsp:nvSpPr>
      <dsp:spPr>
        <a:xfrm>
          <a:off x="2860406" y="3617004"/>
          <a:ext cx="340708" cy="341085"/>
        </a:xfrm>
        <a:prstGeom prst="ellipse">
          <a:avLst/>
        </a:prstGeom>
        <a:solidFill>
          <a:schemeClr val="accent4">
            <a:hueOff val="-8854664"/>
            <a:satOff val="43843"/>
            <a:lumOff val="-10870"/>
            <a:alphaOff val="0"/>
          </a:schemeClr>
        </a:solidFill>
        <a:ln w="22225" cap="rnd" cmpd="sng" algn="ctr">
          <a:solidFill>
            <a:schemeClr val="accent4">
              <a:hueOff val="-8854664"/>
              <a:satOff val="43843"/>
              <a:lumOff val="-108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BB33A-C4B8-4A11-8950-2BA9FA3F2699}">
      <dsp:nvSpPr>
        <dsp:cNvPr id="0" name=""/>
        <dsp:cNvSpPr/>
      </dsp:nvSpPr>
      <dsp:spPr>
        <a:xfrm>
          <a:off x="2688865" y="3963006"/>
          <a:ext cx="170354" cy="170319"/>
        </a:xfrm>
        <a:prstGeom prst="ellipse">
          <a:avLst/>
        </a:prstGeom>
        <a:solidFill>
          <a:schemeClr val="accent4">
            <a:hueOff val="-9065490"/>
            <a:satOff val="44887"/>
            <a:lumOff val="-11129"/>
            <a:alphaOff val="0"/>
          </a:schemeClr>
        </a:solidFill>
        <a:ln w="22225" cap="rnd" cmpd="sng" algn="ctr">
          <a:solidFill>
            <a:schemeClr val="accent4">
              <a:hueOff val="-9065490"/>
              <a:satOff val="44887"/>
              <a:lumOff val="-11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865B3-216A-4DD7-885E-3F144D2F1A5A}">
      <dsp:nvSpPr>
        <dsp:cNvPr id="0" name=""/>
        <dsp:cNvSpPr/>
      </dsp:nvSpPr>
      <dsp:spPr>
        <a:xfrm>
          <a:off x="2444315" y="4238377"/>
          <a:ext cx="170354" cy="170319"/>
        </a:xfrm>
        <a:prstGeom prst="ellipse">
          <a:avLst/>
        </a:prstGeom>
        <a:solidFill>
          <a:schemeClr val="accent4">
            <a:hueOff val="-9276314"/>
            <a:satOff val="45931"/>
            <a:lumOff val="-11388"/>
            <a:alphaOff val="0"/>
          </a:schemeClr>
        </a:solidFill>
        <a:ln w="22225" cap="rnd" cmpd="sng" algn="ctr">
          <a:solidFill>
            <a:schemeClr val="accent4">
              <a:hueOff val="-9276314"/>
              <a:satOff val="45931"/>
              <a:lumOff val="-113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175A5-A375-40EF-96C1-73F46410FFA8}">
      <dsp:nvSpPr>
        <dsp:cNvPr id="0" name=""/>
        <dsp:cNvSpPr/>
      </dsp:nvSpPr>
      <dsp:spPr>
        <a:xfrm>
          <a:off x="2168305" y="4519113"/>
          <a:ext cx="170354" cy="170319"/>
        </a:xfrm>
        <a:prstGeom prst="ellipse">
          <a:avLst/>
        </a:prstGeom>
        <a:solidFill>
          <a:schemeClr val="accent4">
            <a:hueOff val="-9487139"/>
            <a:satOff val="46975"/>
            <a:lumOff val="-11647"/>
            <a:alphaOff val="0"/>
          </a:schemeClr>
        </a:solidFill>
        <a:ln w="22225" cap="rnd" cmpd="sng" algn="ctr">
          <a:solidFill>
            <a:schemeClr val="accent4">
              <a:hueOff val="-9487139"/>
              <a:satOff val="46975"/>
              <a:lumOff val="-1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25487-3549-4F8A-AE3A-028D7BC07586}">
      <dsp:nvSpPr>
        <dsp:cNvPr id="0" name=""/>
        <dsp:cNvSpPr/>
      </dsp:nvSpPr>
      <dsp:spPr>
        <a:xfrm>
          <a:off x="1804448" y="4519113"/>
          <a:ext cx="170354" cy="170319"/>
        </a:xfrm>
        <a:prstGeom prst="ellipse">
          <a:avLst/>
        </a:prstGeom>
        <a:solidFill>
          <a:schemeClr val="accent4">
            <a:hueOff val="-9697965"/>
            <a:satOff val="48018"/>
            <a:lumOff val="-11906"/>
            <a:alphaOff val="0"/>
          </a:schemeClr>
        </a:solidFill>
        <a:ln w="22225" cap="rnd" cmpd="sng" algn="ctr">
          <a:solidFill>
            <a:schemeClr val="accent4">
              <a:hueOff val="-9697965"/>
              <a:satOff val="48018"/>
              <a:lumOff val="-119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FAAAB-E20C-479A-A4F6-344583F57607}">
      <dsp:nvSpPr>
        <dsp:cNvPr id="0" name=""/>
        <dsp:cNvSpPr/>
      </dsp:nvSpPr>
      <dsp:spPr>
        <a:xfrm>
          <a:off x="1439997" y="4519113"/>
          <a:ext cx="170354" cy="170319"/>
        </a:xfrm>
        <a:prstGeom prst="ellipse">
          <a:avLst/>
        </a:prstGeom>
        <a:solidFill>
          <a:schemeClr val="accent4">
            <a:hueOff val="-9908791"/>
            <a:satOff val="49062"/>
            <a:lumOff val="-12165"/>
            <a:alphaOff val="0"/>
          </a:schemeClr>
        </a:solidFill>
        <a:ln w="22225" cap="rnd" cmpd="sng" algn="ctr">
          <a:solidFill>
            <a:schemeClr val="accent4">
              <a:hueOff val="-9908791"/>
              <a:satOff val="49062"/>
              <a:lumOff val="-12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16503-8FF2-462C-80D1-DC00496D810E}">
      <dsp:nvSpPr>
        <dsp:cNvPr id="0" name=""/>
        <dsp:cNvSpPr/>
      </dsp:nvSpPr>
      <dsp:spPr>
        <a:xfrm>
          <a:off x="1076139" y="4519113"/>
          <a:ext cx="170354" cy="170319"/>
        </a:xfrm>
        <a:prstGeom prst="ellipse">
          <a:avLst/>
        </a:prstGeom>
        <a:solidFill>
          <a:schemeClr val="accent4">
            <a:hueOff val="-10119616"/>
            <a:satOff val="50106"/>
            <a:lumOff val="-12423"/>
            <a:alphaOff val="0"/>
          </a:schemeClr>
        </a:solidFill>
        <a:ln w="22225" cap="rnd" cmpd="sng" algn="ctr">
          <a:solidFill>
            <a:schemeClr val="accent4">
              <a:hueOff val="-10119616"/>
              <a:satOff val="50106"/>
              <a:lumOff val="-12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43488-2BF3-4C3A-AE96-1C2FDB72E200}">
      <dsp:nvSpPr>
        <dsp:cNvPr id="0" name=""/>
        <dsp:cNvSpPr/>
      </dsp:nvSpPr>
      <dsp:spPr>
        <a:xfrm>
          <a:off x="712282" y="4519113"/>
          <a:ext cx="170354" cy="170319"/>
        </a:xfrm>
        <a:prstGeom prst="ellipse">
          <a:avLst/>
        </a:prstGeom>
        <a:solidFill>
          <a:schemeClr val="accent4">
            <a:hueOff val="-10330442"/>
            <a:satOff val="51150"/>
            <a:lumOff val="-12682"/>
            <a:alphaOff val="0"/>
          </a:schemeClr>
        </a:solidFill>
        <a:ln w="22225" cap="rnd" cmpd="sng" algn="ctr">
          <a:solidFill>
            <a:schemeClr val="accent4">
              <a:hueOff val="-10330442"/>
              <a:satOff val="51150"/>
              <a:lumOff val="-12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1C5CA-7665-4394-BD76-F9BF4A52C732}">
      <dsp:nvSpPr>
        <dsp:cNvPr id="0" name=""/>
        <dsp:cNvSpPr/>
      </dsp:nvSpPr>
      <dsp:spPr>
        <a:xfrm>
          <a:off x="348424" y="4519113"/>
          <a:ext cx="170354" cy="170319"/>
        </a:xfrm>
        <a:prstGeom prst="ellipse">
          <a:avLst/>
        </a:prstGeom>
        <a:solidFill>
          <a:schemeClr val="accent4">
            <a:hueOff val="-10541266"/>
            <a:satOff val="52194"/>
            <a:lumOff val="-12941"/>
            <a:alphaOff val="0"/>
          </a:schemeClr>
        </a:solidFill>
        <a:ln w="22225" cap="rnd" cmpd="sng" algn="ctr">
          <a:solidFill>
            <a:schemeClr val="accent4">
              <a:hueOff val="-10541266"/>
              <a:satOff val="52194"/>
              <a:lumOff val="-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7FE83-9AAB-47F5-9079-256C8A48D78E}">
      <dsp:nvSpPr>
        <dsp:cNvPr id="0" name=""/>
        <dsp:cNvSpPr/>
      </dsp:nvSpPr>
      <dsp:spPr>
        <a:xfrm>
          <a:off x="344863" y="4079234"/>
          <a:ext cx="1996764" cy="43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 growth targets</a:t>
          </a:r>
          <a:endParaRPr lang="en-US" sz="1500" kern="1200" dirty="0"/>
        </a:p>
      </dsp:txBody>
      <dsp:txXfrm>
        <a:off x="344863" y="4079234"/>
        <a:ext cx="1996764" cy="438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9994-1A1A-4765-B80F-CE4966E4BFCE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76BE-9D50-4D15-82D1-22D9051A7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67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8A5F-8FDD-4170-945C-E42C0604D102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C183-215B-4A48-BB2B-9A22347B7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C183-215B-4A48-BB2B-9A22347B753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630238"/>
            <a:ext cx="8053493" cy="97625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1658575"/>
            <a:ext cx="8053493" cy="1032010"/>
          </a:xfrm>
        </p:spPr>
        <p:txBody>
          <a:bodyPr anchor="t">
            <a:noAutofit/>
          </a:bodyPr>
          <a:lstStyle>
            <a:lvl1pPr marL="0" indent="0" algn="l">
              <a:buNone/>
              <a:defRPr sz="2800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48" y="790151"/>
            <a:ext cx="3538352" cy="81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762067" y="6421801"/>
            <a:ext cx="688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8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bg2">
                    <a:lumMod val="90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90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90000"/>
                  </a:schemeClr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95F15E-B113-4AD3-870C-4F525343F930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7D9A-2216-4A40-8D08-6358AF68CBE4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 bwMode="gray">
          <a:xfrm>
            <a:off x="860577" y="2352700"/>
            <a:ext cx="7593193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3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 bwMode="gray">
          <a:xfrm>
            <a:off x="860577" y="2352700"/>
            <a:ext cx="7593193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1528" y="6356352"/>
            <a:ext cx="857115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2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89" y="1434632"/>
            <a:ext cx="7335989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434632"/>
            <a:ext cx="3612816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73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434632"/>
            <a:ext cx="3611880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305299" y="1434632"/>
            <a:ext cx="7308517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87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3611880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359767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4305299" y="1780317"/>
            <a:ext cx="7308517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305299" y="1434632"/>
            <a:ext cx="731971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116784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89" y="1788869"/>
            <a:ext cx="733598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730757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5306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443186"/>
            <a:ext cx="3611880" cy="490034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443186"/>
            <a:ext cx="3612816" cy="490034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291095" y="1443186"/>
            <a:ext cx="3611879" cy="490034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1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81192" y="1506538"/>
            <a:ext cx="11029616" cy="4818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3611880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359767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291095" y="1788869"/>
            <a:ext cx="361187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4305299" y="1434632"/>
            <a:ext cx="361188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04658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3611880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3597675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8001000" y="1780317"/>
            <a:ext cx="3612816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8001000" y="1434632"/>
            <a:ext cx="3624012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4" hasCustomPrompt="1"/>
          </p:nvPr>
        </p:nvSpPr>
        <p:spPr>
          <a:xfrm>
            <a:off x="4291095" y="1788869"/>
            <a:ext cx="361187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4298197" y="1434632"/>
            <a:ext cx="3611880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6147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434632"/>
            <a:ext cx="5489409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124407" y="1434632"/>
            <a:ext cx="5489409" cy="490889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18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1788869"/>
            <a:ext cx="5489409" cy="4554658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609600" y="1434633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124407" y="1780317"/>
            <a:ext cx="5489409" cy="45632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6138612" y="1434632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939293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78181" y="4278782"/>
            <a:ext cx="11032627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78181" y="3931890"/>
            <a:ext cx="1102658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578181" y="1788871"/>
            <a:ext cx="11032628" cy="205740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581192" y="1434634"/>
            <a:ext cx="110296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83552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81190" y="4596617"/>
            <a:ext cx="5489409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584200" y="4242590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581195" y="1788871"/>
            <a:ext cx="11029614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581192" y="1434634"/>
            <a:ext cx="110296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2" hasCustomPrompt="1"/>
          </p:nvPr>
        </p:nvSpPr>
        <p:spPr>
          <a:xfrm>
            <a:off x="6124407" y="4588065"/>
            <a:ext cx="5489409" cy="1755462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6124406" y="4250955"/>
            <a:ext cx="5486400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9260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5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FE6C-1DBC-4594-9C3F-188BE8D8F5E7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601180" y="5044966"/>
            <a:ext cx="11009627" cy="128810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601181" y="1570614"/>
            <a:ext cx="11009627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69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30000" indent="-306000">
              <a:buClr>
                <a:schemeClr val="tx1"/>
              </a:buClr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900000" indent="-270000">
              <a:buClr>
                <a:schemeClr val="accent3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22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28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762067" y="6421801"/>
            <a:ext cx="688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8EFE6C-1DBC-4594-9C3F-188BE8D8F5E7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8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1A2C-CF03-4CBB-B496-78BCC1A246E4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2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DEF3-9CAC-4AC7-9018-7570198C0091}" type="datetime1">
              <a:rPr lang="en-US" smtClean="0"/>
              <a:t>4/26/2022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8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651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508760"/>
            <a:ext cx="11029616" cy="4841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2067" y="6421801"/>
            <a:ext cx="688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C8EFE6C-1DBC-4594-9C3F-188BE8D8F5E7}" type="datetime1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8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C0FDE23-6443-44B0-98BF-8273B15B89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" y="6204366"/>
            <a:ext cx="2836832" cy="6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171" y="6421801"/>
            <a:ext cx="6813345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+mn-lt"/>
                <a:cs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1" r:id="rId2"/>
    <p:sldLayoutId id="2147483756" r:id="rId3"/>
    <p:sldLayoutId id="2147483742" r:id="rId4"/>
    <p:sldLayoutId id="2147483755" r:id="rId5"/>
    <p:sldLayoutId id="2147483710" r:id="rId6"/>
    <p:sldLayoutId id="2147483711" r:id="rId7"/>
    <p:sldLayoutId id="2147483712" r:id="rId8"/>
    <p:sldLayoutId id="2147483713" r:id="rId9"/>
    <p:sldLayoutId id="2147483754" r:id="rId10"/>
    <p:sldLayoutId id="2147483716" r:id="rId11"/>
    <p:sldLayoutId id="2147483717" r:id="rId12"/>
    <p:sldLayoutId id="2147483724" r:id="rId13"/>
    <p:sldLayoutId id="2147483757" r:id="rId14"/>
    <p:sldLayoutId id="2147483753" r:id="rId15"/>
    <p:sldLayoutId id="2147483751" r:id="rId16"/>
    <p:sldLayoutId id="2147483752" r:id="rId17"/>
    <p:sldLayoutId id="2147483750" r:id="rId18"/>
    <p:sldLayoutId id="2147483747" r:id="rId19"/>
    <p:sldLayoutId id="2147483749" r:id="rId20"/>
    <p:sldLayoutId id="2147483748" r:id="rId21"/>
    <p:sldLayoutId id="2147483745" r:id="rId22"/>
    <p:sldLayoutId id="2147483746" r:id="rId23"/>
    <p:sldLayoutId id="2147483744" r:id="rId24"/>
    <p:sldLayoutId id="2147483743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accent1"/>
          </a:solidFill>
          <a:latin typeface="+mj-lt"/>
          <a:ea typeface="+mj-ea"/>
          <a:cs typeface="Segoe UI Semibold" panose="020B0702040204020203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Wingdings 2" panose="05020102010507070707" pitchFamily="18" charset="2"/>
        <a:buChar char=""/>
        <a:defRPr sz="22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92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92000"/>
        <a:buFont typeface="Courier New" panose="02070309020205020404" pitchFamily="49" charset="0"/>
        <a:buChar char="o"/>
        <a:defRPr sz="16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accent2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smith@demandsideanalytics.com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5170" y="647701"/>
            <a:ext cx="6893379" cy="10477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SDG&amp;E </a:t>
            </a:r>
            <a:r>
              <a:rPr lang="en-US" dirty="0" smtClean="0"/>
              <a:t>ACSDA Evaluation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8045" y="1695451"/>
            <a:ext cx="6283780" cy="590321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DRMEC Results Summary, May 3,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787400"/>
            <a:ext cx="39385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16440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A close up of a tall building in a city&#10;&#10;Description generated with very high confidence">
            <a:extLst>
              <a:ext uri="{FF2B5EF4-FFF2-40B4-BE49-F238E27FC236}">
                <a16:creationId xmlns:a16="http://schemas.microsoft.com/office/drawing/2014/main" id="{7CF6A369-4C82-4A5F-9831-F6AFCDA08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8" b="15061"/>
          <a:stretch/>
        </p:blipFill>
        <p:spPr>
          <a:xfrm>
            <a:off x="0" y="2926079"/>
            <a:ext cx="12192001" cy="39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methodology overview: PY 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285306343"/>
              </p:ext>
            </p:extLst>
          </p:nvPr>
        </p:nvGraphicFramePr>
        <p:xfrm>
          <a:off x="581024" y="1435100"/>
          <a:ext cx="9001125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32"/>
          </p:nvPr>
        </p:nvSpPr>
        <p:spPr>
          <a:xfrm>
            <a:off x="9582150" y="1434632"/>
            <a:ext cx="2031666" cy="4908895"/>
          </a:xfr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Ex Ante Forecast</a:t>
            </a:r>
          </a:p>
          <a:p>
            <a:pPr marL="0" indent="0" algn="ctr">
              <a:buNone/>
            </a:pPr>
            <a:r>
              <a:rPr lang="en-US" dirty="0"/>
              <a:t>&amp;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Time Temp Matrix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Percent impacts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11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% impacts:</a:t>
            </a:r>
            <a:br>
              <a:rPr lang="en-US" dirty="0" smtClean="0"/>
            </a:br>
            <a:r>
              <a:rPr lang="en-US" dirty="0" smtClean="0"/>
              <a:t>No PY 21 events, PY 20 events used to model ex ante impacts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8" y="1506538"/>
            <a:ext cx="10777243" cy="4818062"/>
          </a:xfrm>
        </p:spPr>
      </p:pic>
    </p:spTree>
    <p:extLst>
      <p:ext uri="{BB962C8B-B14F-4D97-AF65-F5344CB8AC3E}">
        <p14:creationId xmlns:p14="http://schemas.microsoft.com/office/powerpoint/2010/main" val="79193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% impacts:</a:t>
            </a:r>
            <a:br>
              <a:rPr lang="en-US" dirty="0" smtClean="0"/>
            </a:br>
            <a:r>
              <a:rPr lang="en-US" dirty="0" smtClean="0"/>
              <a:t>few PY 21 events, so ex ante model includes PY 20 events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8" y="1506538"/>
            <a:ext cx="10777243" cy="4818062"/>
          </a:xfrm>
        </p:spPr>
      </p:pic>
    </p:spTree>
    <p:extLst>
      <p:ext uri="{BB962C8B-B14F-4D97-AF65-F5344CB8AC3E}">
        <p14:creationId xmlns:p14="http://schemas.microsoft.com/office/powerpoint/2010/main" val="45724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Residential % impacts:</a:t>
            </a:r>
            <a:br>
              <a:rPr lang="en-US" dirty="0" smtClean="0"/>
            </a:br>
            <a:r>
              <a:rPr lang="en-US" dirty="0" smtClean="0"/>
              <a:t>Impacts decay in </a:t>
            </a:r>
            <a:r>
              <a:rPr lang="en-US" smtClean="0"/>
              <a:t>each subsequent </a:t>
            </a:r>
            <a:r>
              <a:rPr lang="en-US" dirty="0" smtClean="0"/>
              <a:t>event hour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8" y="1506538"/>
            <a:ext cx="10777243" cy="4818062"/>
          </a:xfrm>
        </p:spPr>
      </p:pic>
    </p:spTree>
    <p:extLst>
      <p:ext uri="{BB962C8B-B14F-4D97-AF65-F5344CB8AC3E}">
        <p14:creationId xmlns:p14="http://schemas.microsoft.com/office/powerpoint/2010/main" val="365231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ex ante % impacts relative to PY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Percent impacts declined by ~10% on average but this varied by program</a:t>
            </a:r>
          </a:p>
          <a:p>
            <a:pPr lvl="1"/>
            <a:r>
              <a:rPr lang="en-US" dirty="0" smtClean="0"/>
              <a:t>TD Impacts are % of cooling</a:t>
            </a:r>
          </a:p>
          <a:p>
            <a:pPr lvl="1"/>
            <a:r>
              <a:rPr lang="en-US" dirty="0" smtClean="0"/>
              <a:t>Increases for CPP-D on TD</a:t>
            </a:r>
          </a:p>
          <a:p>
            <a:r>
              <a:rPr lang="en-US" dirty="0" smtClean="0"/>
              <a:t>Overall ex ante impacts are weighted </a:t>
            </a:r>
            <a:r>
              <a:rPr lang="en-US" dirty="0" err="1" smtClean="0"/>
              <a:t>avg</a:t>
            </a:r>
            <a:r>
              <a:rPr lang="en-US" dirty="0" smtClean="0"/>
              <a:t> by segment</a:t>
            </a:r>
          </a:p>
          <a:p>
            <a:pPr lvl="1"/>
            <a:r>
              <a:rPr lang="en-US" dirty="0" smtClean="0"/>
              <a:t>Population changes even if the model doesn’t (e.g. PY20)</a:t>
            </a:r>
          </a:p>
          <a:p>
            <a:r>
              <a:rPr lang="en-US" dirty="0" smtClean="0"/>
              <a:t>ACSDARES only program where model was updated (but still includes 2020)</a:t>
            </a:r>
            <a:endParaRPr lang="en-US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632349455"/>
              </p:ext>
            </p:extLst>
          </p:nvPr>
        </p:nvGraphicFramePr>
        <p:xfrm>
          <a:off x="581025" y="1435100"/>
          <a:ext cx="7335838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29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16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forecasting model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9"/>
            <p:extLst/>
          </p:nvPr>
        </p:nvGraphicFramePr>
        <p:xfrm>
          <a:off x="581025" y="1435100"/>
          <a:ext cx="5935685" cy="490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dirty="0" smtClean="0"/>
              <a:t>end of season enrollment </a:t>
            </a:r>
            <a:r>
              <a:rPr lang="en-US" dirty="0"/>
              <a:t>as starting point</a:t>
            </a:r>
          </a:p>
          <a:p>
            <a:r>
              <a:rPr lang="en-US" dirty="0" smtClean="0"/>
              <a:t>Forecast </a:t>
            </a:r>
            <a:r>
              <a:rPr lang="en-US" dirty="0"/>
              <a:t>annual </a:t>
            </a:r>
            <a:r>
              <a:rPr lang="en-US" dirty="0" smtClean="0"/>
              <a:t>end of year enrollments</a:t>
            </a:r>
            <a:endParaRPr lang="en-US" dirty="0"/>
          </a:p>
          <a:p>
            <a:r>
              <a:rPr lang="en-US" dirty="0" smtClean="0"/>
              <a:t>Separated </a:t>
            </a:r>
            <a:r>
              <a:rPr lang="en-US" dirty="0"/>
              <a:t>site attrition from device </a:t>
            </a:r>
            <a:r>
              <a:rPr lang="en-US" dirty="0" smtClean="0"/>
              <a:t>disconnections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632618" y="3219718"/>
            <a:ext cx="1368381" cy="14810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Annual counts by program, new vs returning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0580" y="4780650"/>
            <a:ext cx="5127734" cy="20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8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Forecast model outputs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317367" y="1435100"/>
            <a:ext cx="5863153" cy="49085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r>
              <a:rPr lang="en-US" dirty="0"/>
              <a:t>Annual counts by program, new vs </a:t>
            </a:r>
            <a:r>
              <a:rPr lang="en-US" dirty="0" smtClean="0"/>
              <a:t>returning</a:t>
            </a:r>
          </a:p>
          <a:p>
            <a:pPr lvl="1"/>
            <a:r>
              <a:rPr lang="en-US" dirty="0" smtClean="0"/>
              <a:t>Site retention</a:t>
            </a:r>
          </a:p>
          <a:p>
            <a:pPr lvl="1"/>
            <a:r>
              <a:rPr lang="en-US" dirty="0" smtClean="0"/>
              <a:t>New enrollments</a:t>
            </a:r>
            <a:endParaRPr lang="en-US" dirty="0"/>
          </a:p>
          <a:p>
            <a:r>
              <a:rPr lang="en-US" dirty="0" smtClean="0"/>
              <a:t>Total vs connected devices</a:t>
            </a:r>
          </a:p>
          <a:p>
            <a:pPr lvl="1"/>
            <a:r>
              <a:rPr lang="en-US" dirty="0" smtClean="0"/>
              <a:t>Device connectivity over time</a:t>
            </a:r>
          </a:p>
          <a:p>
            <a:r>
              <a:rPr lang="en-US" dirty="0" smtClean="0"/>
              <a:t>Year end forecast is linearly </a:t>
            </a:r>
            <a:r>
              <a:rPr lang="en-US" dirty="0" err="1" smtClean="0"/>
              <a:t>mensualized</a:t>
            </a:r>
            <a:endParaRPr lang="en-US" dirty="0" smtClean="0"/>
          </a:p>
          <a:p>
            <a:r>
              <a:rPr lang="en-US" dirty="0" smtClean="0"/>
              <a:t>Ex ante impacts per average connected device applied to connected device forecast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806974" y="2348651"/>
            <a:ext cx="1156625" cy="638675"/>
          </a:xfrm>
          <a:prstGeom prst="wedgeRectCallout">
            <a:avLst>
              <a:gd name="adj1" fmla="val -54207"/>
              <a:gd name="adj2" fmla="val -7969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Assume enrollments flat after 2027</a:t>
            </a:r>
            <a:endParaRPr lang="en-US" sz="1200" dirty="0"/>
          </a:p>
        </p:txBody>
      </p:sp>
      <p:sp>
        <p:nvSpPr>
          <p:cNvPr id="9" name="Rectangular Callout 8"/>
          <p:cNvSpPr/>
          <p:nvPr/>
        </p:nvSpPr>
        <p:spPr>
          <a:xfrm>
            <a:off x="2200845" y="1747381"/>
            <a:ext cx="1055922" cy="275572"/>
          </a:xfrm>
          <a:prstGeom prst="wedgeRectCallout">
            <a:avLst>
              <a:gd name="adj1" fmla="val -49132"/>
              <a:gd name="adj2" fmla="val 9583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Site attrition</a:t>
            </a:r>
            <a:endParaRPr lang="en-US" sz="1200" dirty="0"/>
          </a:p>
        </p:txBody>
      </p:sp>
      <p:sp>
        <p:nvSpPr>
          <p:cNvPr id="10" name="Rectangular Callout 9"/>
          <p:cNvSpPr/>
          <p:nvPr/>
        </p:nvSpPr>
        <p:spPr>
          <a:xfrm>
            <a:off x="4622103" y="1747381"/>
            <a:ext cx="709273" cy="601270"/>
          </a:xfrm>
          <a:prstGeom prst="wedgeRectCallout">
            <a:avLst>
              <a:gd name="adj1" fmla="val 32887"/>
              <a:gd name="adj2" fmla="val 77396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Res BYOT: +6.4k/</a:t>
            </a:r>
            <a:r>
              <a:rPr lang="en-US" sz="1200" dirty="0" err="1" smtClean="0"/>
              <a:t>yr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1491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Overview: ex ante comparison to PY 2020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/>
              <a:t>overview </a:t>
            </a:r>
          </a:p>
          <a:p>
            <a:r>
              <a:rPr lang="en-US" dirty="0" smtClean="0"/>
              <a:t>Ex </a:t>
            </a:r>
            <a:r>
              <a:rPr lang="en-US" dirty="0"/>
              <a:t>post methodology overview</a:t>
            </a:r>
          </a:p>
          <a:p>
            <a:r>
              <a:rPr lang="en-US" dirty="0" smtClean="0"/>
              <a:t>Ex </a:t>
            </a:r>
            <a:r>
              <a:rPr lang="en-US" dirty="0"/>
              <a:t>post aggregate results </a:t>
            </a:r>
          </a:p>
          <a:p>
            <a:r>
              <a:rPr lang="en-US" dirty="0" smtClean="0"/>
              <a:t>Ex </a:t>
            </a:r>
            <a:r>
              <a:rPr lang="en-US" dirty="0"/>
              <a:t>ante aggregate results and enrollment forecast</a:t>
            </a:r>
          </a:p>
          <a:p>
            <a:r>
              <a:rPr lang="en-US" dirty="0" smtClean="0"/>
              <a:t>Comparison </a:t>
            </a:r>
            <a:r>
              <a:rPr lang="en-US" dirty="0"/>
              <a:t>of ex post vs ex ante between PY2020 and PY2021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6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ACSDA commercial: 2021 Ex ante compared to 2020 Ex post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ACSDA Commercial Ex Ante-Ex Post </a:t>
            </a:r>
            <a:r>
              <a:rPr lang="fr-FR" dirty="0" err="1"/>
              <a:t>Comparison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TD Program Forecast by Program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3680520361"/>
              </p:ext>
            </p:extLst>
          </p:nvPr>
        </p:nvGraphicFramePr>
        <p:xfrm>
          <a:off x="7722205" y="2507225"/>
          <a:ext cx="2743200" cy="26765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3636878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004440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1767481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17605199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ACSDA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9781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Non-Res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Quasi-Res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1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020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7225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955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142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254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702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32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670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7931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00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711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2032</a:t>
                      </a:r>
                      <a:endParaRPr lang="en-US" sz="1000" b="1" i="0" u="none" strike="noStrike" dirty="0">
                        <a:solidFill>
                          <a:srgbClr val="565656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532256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017926035"/>
              </p:ext>
            </p:extLst>
          </p:nvPr>
        </p:nvGraphicFramePr>
        <p:xfrm>
          <a:off x="581025" y="2610007"/>
          <a:ext cx="5489576" cy="2912749"/>
        </p:xfrm>
        <a:graphic>
          <a:graphicData uri="http://schemas.openxmlformats.org/drawingml/2006/table">
            <a:tbl>
              <a:tblPr/>
              <a:tblGrid>
                <a:gridCol w="860653">
                  <a:extLst>
                    <a:ext uri="{9D8B030D-6E8A-4147-A177-3AD203B41FA5}">
                      <a16:colId xmlns:a16="http://schemas.microsoft.com/office/drawing/2014/main" val="1472367218"/>
                    </a:ext>
                  </a:extLst>
                </a:gridCol>
                <a:gridCol w="860653">
                  <a:extLst>
                    <a:ext uri="{9D8B030D-6E8A-4147-A177-3AD203B41FA5}">
                      <a16:colId xmlns:a16="http://schemas.microsoft.com/office/drawing/2014/main" val="3470469671"/>
                    </a:ext>
                  </a:extLst>
                </a:gridCol>
                <a:gridCol w="628045">
                  <a:extLst>
                    <a:ext uri="{9D8B030D-6E8A-4147-A177-3AD203B41FA5}">
                      <a16:colId xmlns:a16="http://schemas.microsoft.com/office/drawing/2014/main" val="288726360"/>
                    </a:ext>
                  </a:extLst>
                </a:gridCol>
                <a:gridCol w="628045">
                  <a:extLst>
                    <a:ext uri="{9D8B030D-6E8A-4147-A177-3AD203B41FA5}">
                      <a16:colId xmlns:a16="http://schemas.microsoft.com/office/drawing/2014/main" val="1640657723"/>
                    </a:ext>
                  </a:extLst>
                </a:gridCol>
                <a:gridCol w="628045">
                  <a:extLst>
                    <a:ext uri="{9D8B030D-6E8A-4147-A177-3AD203B41FA5}">
                      <a16:colId xmlns:a16="http://schemas.microsoft.com/office/drawing/2014/main" val="1737312367"/>
                    </a:ext>
                  </a:extLst>
                </a:gridCol>
                <a:gridCol w="628045">
                  <a:extLst>
                    <a:ext uri="{9D8B030D-6E8A-4147-A177-3AD203B41FA5}">
                      <a16:colId xmlns:a16="http://schemas.microsoft.com/office/drawing/2014/main" val="1167223917"/>
                    </a:ext>
                  </a:extLst>
                </a:gridCol>
                <a:gridCol w="628045">
                  <a:extLst>
                    <a:ext uri="{9D8B030D-6E8A-4147-A177-3AD203B41FA5}">
                      <a16:colId xmlns:a16="http://schemas.microsoft.com/office/drawing/2014/main" val="1380133862"/>
                    </a:ext>
                  </a:extLst>
                </a:gridCol>
                <a:gridCol w="628045">
                  <a:extLst>
                    <a:ext uri="{9D8B030D-6E8A-4147-A177-3AD203B41FA5}">
                      <a16:colId xmlns:a16="http://schemas.microsoft.com/office/drawing/2014/main" val="2200244975"/>
                    </a:ext>
                  </a:extLst>
                </a:gridCol>
              </a:tblGrid>
              <a:tr h="464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Result Type</a:t>
                      </a:r>
                    </a:p>
                  </a:txBody>
                  <a:tcPr marL="9109" marR="9109" marT="9109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Day Type and Period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Sites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Tstats connected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Load without DR (MW)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Load Reduction (MW)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Reduction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Daily Max Temp (F)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64184"/>
                  </a:ext>
                </a:extLst>
              </a:tr>
              <a:tr h="3096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Ex Post Avg. Weekday (PY2020 Results)**</a:t>
                      </a:r>
                    </a:p>
                  </a:txBody>
                  <a:tcPr marL="9109" marR="9109" marT="9109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Event Period (6pm to 8pm)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3,543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15.17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71313"/>
                  </a:ext>
                </a:extLst>
              </a:tr>
              <a:tr h="592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Resource Adequacy Period (4 to 9pm)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3,543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15.46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456447"/>
                  </a:ext>
                </a:extLst>
              </a:tr>
              <a:tr h="464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Ex ante SDG&amp;E</a:t>
                      </a:r>
                    </a:p>
                  </a:txBody>
                  <a:tcPr marL="9109" marR="9109" marT="9109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1-in-2 Weather August Peak (4 to 9pm)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3,246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32.13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90.0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616939"/>
                  </a:ext>
                </a:extLst>
              </a:tr>
              <a:tr h="4736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Ex ante CAISO</a:t>
                      </a:r>
                    </a:p>
                  </a:txBody>
                  <a:tcPr marL="9109" marR="9109" marT="9109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1-in-2 Weather August Peak (4 to 9pm)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676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3,246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33.03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60475"/>
                  </a:ext>
                </a:extLst>
              </a:tr>
              <a:tr h="573855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*Table shows portfolio impacts. To avoid double counting, it excludes commercial thermostats and customers dually enrolled in other DR programs. </a:t>
                      </a:r>
                      <a:b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**For comparability to ex ante, only includes events with average event temperature above 70F</a:t>
                      </a:r>
                      <a:b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***Ex ante site counts are lower due to exclusion of sites with no associated thermostat</a:t>
                      </a:r>
                    </a:p>
                  </a:txBody>
                  <a:tcPr marL="9109" marR="9109" marT="910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980332"/>
                  </a:ext>
                </a:extLst>
              </a:tr>
            </a:tbl>
          </a:graphicData>
        </a:graphic>
      </p:graphicFrame>
      <p:sp>
        <p:nvSpPr>
          <p:cNvPr id="9" name="Rectangular Callout 8"/>
          <p:cNvSpPr/>
          <p:nvPr/>
        </p:nvSpPr>
        <p:spPr>
          <a:xfrm>
            <a:off x="9613386" y="406393"/>
            <a:ext cx="1490247" cy="440916"/>
          </a:xfrm>
          <a:prstGeom prst="wedgeRectCallout">
            <a:avLst>
              <a:gd name="adj1" fmla="val -67740"/>
              <a:gd name="adj2" fmla="val 61181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no PY 21 events</a:t>
            </a:r>
          </a:p>
        </p:txBody>
      </p:sp>
    </p:spTree>
    <p:extLst>
      <p:ext uri="{BB962C8B-B14F-4D97-AF65-F5344CB8AC3E}">
        <p14:creationId xmlns:p14="http://schemas.microsoft.com/office/powerpoint/2010/main" val="14061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ACSDA Residential: 2021 Ex ante compared to </a:t>
            </a:r>
            <a:r>
              <a:rPr lang="en-US" dirty="0" smtClean="0"/>
              <a:t>2021 </a:t>
            </a:r>
            <a:r>
              <a:rPr lang="en-US" dirty="0"/>
              <a:t>Ex post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ACSDA </a:t>
            </a:r>
            <a:r>
              <a:rPr lang="fr-FR" dirty="0" err="1"/>
              <a:t>Residential</a:t>
            </a:r>
            <a:r>
              <a:rPr lang="fr-FR" dirty="0"/>
              <a:t> Ex Ante-Ex Post </a:t>
            </a:r>
            <a:r>
              <a:rPr lang="fr-FR" dirty="0" err="1"/>
              <a:t>Comparison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Forecast by Program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32"/>
            <p:extLst>
              <p:ext uri="{D42A27DB-BD31-4B8C-83A1-F6EECF244321}">
                <p14:modId xmlns:p14="http://schemas.microsoft.com/office/powerpoint/2010/main" val="4037442126"/>
              </p:ext>
            </p:extLst>
          </p:nvPr>
        </p:nvGraphicFramePr>
        <p:xfrm>
          <a:off x="7510212" y="2590353"/>
          <a:ext cx="2743200" cy="26765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3524090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193284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6022186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2476697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ACSDA - Residential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308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Free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BYOT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77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2.48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63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3.22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3.53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821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4.27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4.55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576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5.31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27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6.40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6.63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061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7.52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7.74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808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479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9.00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368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30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796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7.75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7.91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486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2032</a:t>
                      </a:r>
                      <a:endParaRPr lang="en-US" sz="1000" b="1" i="0" u="none" strike="noStrike" dirty="0">
                        <a:solidFill>
                          <a:srgbClr val="565656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7.42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7.57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867009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031201399"/>
              </p:ext>
            </p:extLst>
          </p:nvPr>
        </p:nvGraphicFramePr>
        <p:xfrm>
          <a:off x="581025" y="2227686"/>
          <a:ext cx="5489576" cy="3677390"/>
        </p:xfrm>
        <a:graphic>
          <a:graphicData uri="http://schemas.openxmlformats.org/drawingml/2006/table">
            <a:tbl>
              <a:tblPr/>
              <a:tblGrid>
                <a:gridCol w="759294">
                  <a:extLst>
                    <a:ext uri="{9D8B030D-6E8A-4147-A177-3AD203B41FA5}">
                      <a16:colId xmlns:a16="http://schemas.microsoft.com/office/drawing/2014/main" val="2655295510"/>
                    </a:ext>
                  </a:extLst>
                </a:gridCol>
                <a:gridCol w="762356">
                  <a:extLst>
                    <a:ext uri="{9D8B030D-6E8A-4147-A177-3AD203B41FA5}">
                      <a16:colId xmlns:a16="http://schemas.microsoft.com/office/drawing/2014/main" val="2188313843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2602381722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291310705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1347927516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2727435013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1447360334"/>
                    </a:ext>
                  </a:extLst>
                </a:gridCol>
                <a:gridCol w="661321">
                  <a:extLst>
                    <a:ext uri="{9D8B030D-6E8A-4147-A177-3AD203B41FA5}">
                      <a16:colId xmlns:a16="http://schemas.microsoft.com/office/drawing/2014/main" val="472744583"/>
                    </a:ext>
                  </a:extLst>
                </a:gridCol>
              </a:tblGrid>
              <a:tr h="477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Result Type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Day Type and Period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Sites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Tstats connected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Load without DR (MW)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Load Reduction (MW)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% Reduction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Daily Max Temp (F)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025903"/>
                  </a:ext>
                </a:extLst>
              </a:tr>
              <a:tr h="3181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Ex Post Avg. Weekday**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Event Period (6pm to 8pm)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14,839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15,493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24.38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6.02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24.7%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844589"/>
                  </a:ext>
                </a:extLst>
              </a:tr>
              <a:tr h="636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Resource Adequacy Period (4 to 9pm)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14,839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15,493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24.77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0.98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865513"/>
                  </a:ext>
                </a:extLst>
              </a:tr>
              <a:tr h="6362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Ex ante SDG&amp;E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1-in-2 Weather August Peak (4 to 9pm)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15,041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13,037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25.45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2.81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11.1%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89.9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0314"/>
                  </a:ext>
                </a:extLst>
              </a:tr>
              <a:tr h="6456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Ex ante CAISO</a:t>
                      </a:r>
                    </a:p>
                  </a:txBody>
                  <a:tcPr marL="9357" marR="9357" marT="9357" marB="0" anchor="ctr">
                    <a:lnL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1-in-2 Weather August Peak (4 to 9pm)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15,041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13,037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26.72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89.7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63128"/>
                  </a:ext>
                </a:extLst>
              </a:tr>
              <a:tr h="963794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*Table shows portfolio impacts. To avoid double counting, it excludes commercial thermostats and customers dually enrolled in other DR programs. </a:t>
                      </a:r>
                      <a:b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**For comparability to ex ante, only includes events with average event temperature above 70F</a:t>
                      </a:r>
                      <a:b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565656"/>
                          </a:solidFill>
                          <a:effectLst/>
                          <a:latin typeface="Corbel" panose="020B0503020204020204" pitchFamily="34" charset="0"/>
                        </a:rPr>
                        <a:t>***Ex ante site counts are higher due to inclusion of new enrollments from October and November </a:t>
                      </a:r>
                    </a:p>
                  </a:txBody>
                  <a:tcPr marL="9357" marR="9357" marT="935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25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9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7" y="2188675"/>
            <a:ext cx="6867210" cy="3695214"/>
          </a:xfrm>
        </p:spPr>
      </p:pic>
      <p:sp>
        <p:nvSpPr>
          <p:cNvPr id="3" name="TextBox 2"/>
          <p:cNvSpPr txBox="1"/>
          <p:nvPr/>
        </p:nvSpPr>
        <p:spPr>
          <a:xfrm>
            <a:off x="8014187" y="2558954"/>
            <a:ext cx="3596621" cy="280076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Alana Lemarchand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Partner &amp; Principal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alana@demandsideanalytics.com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408.454.8158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Josh Bode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Partner &amp; Principal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Demand Side Analytics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jbode@demandsideanalytics.com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415.786.0707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C0FDE23-6443-44B0-98BF-8273B15B899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3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Commercial Thermostats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32"/>
          </p:nvPr>
        </p:nvPicPr>
        <p:blipFill>
          <a:blip r:embed="rId2"/>
          <a:stretch>
            <a:fillRect/>
          </a:stretch>
        </p:blipFill>
        <p:spPr>
          <a:xfrm>
            <a:off x="6124575" y="1788869"/>
            <a:ext cx="5489575" cy="27693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Residential Thermostats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6" y="4761544"/>
            <a:ext cx="5957316" cy="1621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612" y="4761544"/>
            <a:ext cx="5957316" cy="145694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19"/>
          </p:nvPr>
        </p:nvPicPr>
        <p:blipFill>
          <a:blip r:embed="rId5"/>
          <a:stretch>
            <a:fillRect/>
          </a:stretch>
        </p:blipFill>
        <p:spPr>
          <a:xfrm>
            <a:off x="581192" y="1802660"/>
            <a:ext cx="5489575" cy="199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7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 Post Methodology &amp;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5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 Post Methodology (Commercial &amp; Residential)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Out of Sample Process for Model Selection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Model Selection Results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680397819"/>
              </p:ext>
            </p:extLst>
          </p:nvPr>
        </p:nvGraphicFramePr>
        <p:xfrm>
          <a:off x="581025" y="2049517"/>
          <a:ext cx="5489575" cy="429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/>
          <p:cNvPicPr>
            <a:picLocks noGrp="1"/>
          </p:cNvPicPr>
          <p:nvPr>
            <p:ph sz="quarter" idx="3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564637"/>
            <a:ext cx="5489575" cy="29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2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2"/>
          <p:cNvPicPr>
            <a:picLocks noGrp="1"/>
          </p:cNvPicPr>
          <p:nvPr>
            <p:ph sz="quarter" idx="3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0"/>
          <a:stretch/>
        </p:blipFill>
        <p:spPr bwMode="auto">
          <a:xfrm>
            <a:off x="6167057" y="1779588"/>
            <a:ext cx="5404611" cy="4564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event day reductions </a:t>
            </a:r>
            <a:r>
              <a:rPr lang="en-US" dirty="0" smtClean="0"/>
              <a:t>– All Thermostat 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/>
              <a:t>2021 Free Aggregate </a:t>
            </a:r>
            <a:r>
              <a:rPr lang="en-US" dirty="0"/>
              <a:t>Reductions (MW)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/>
              <a:t>2021 BYOT Aggregate </a:t>
            </a:r>
            <a:r>
              <a:rPr lang="en-US" dirty="0"/>
              <a:t>Reductions (MW)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8350251" y="3534584"/>
            <a:ext cx="1295399" cy="276483"/>
          </a:xfrm>
          <a:prstGeom prst="wedgeRectCallout">
            <a:avLst>
              <a:gd name="adj1" fmla="val 84082"/>
              <a:gd name="adj2" fmla="val 50465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Pre-cooling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3136740" y="6340865"/>
            <a:ext cx="3559958" cy="380986"/>
          </a:xfrm>
          <a:prstGeom prst="wedgeRectCallout">
            <a:avLst>
              <a:gd name="adj1" fmla="val -69511"/>
              <a:gd name="adj2" fmla="val -55331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Y axis scale change from previous slide</a:t>
            </a:r>
          </a:p>
        </p:txBody>
      </p:sp>
      <p:pic>
        <p:nvPicPr>
          <p:cNvPr id="21" name="Content Placeholder 11"/>
          <p:cNvPicPr>
            <a:picLocks noGrp="1"/>
          </p:cNvPicPr>
          <p:nvPr>
            <p:ph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6"/>
          <a:stretch/>
        </p:blipFill>
        <p:spPr bwMode="auto">
          <a:xfrm>
            <a:off x="634777" y="1789113"/>
            <a:ext cx="5382070" cy="455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9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 Post Aggregate Results: Residential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FDE23-6443-44B0-98BF-8273B15B899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ACSDA Residential Program Weekday Event Reductions (BYOT)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ACSDA Residential Program Weekday Event Reductions </a:t>
            </a:r>
            <a:r>
              <a:rPr lang="en-US" dirty="0" smtClean="0"/>
              <a:t>(FREE)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94" y="1882303"/>
            <a:ext cx="6251636" cy="1964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453" y="4371505"/>
            <a:ext cx="6211918" cy="1964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ular Callout 9"/>
          <p:cNvSpPr/>
          <p:nvPr/>
        </p:nvSpPr>
        <p:spPr>
          <a:xfrm>
            <a:off x="8785517" y="626850"/>
            <a:ext cx="1346455" cy="541606"/>
          </a:xfrm>
          <a:prstGeom prst="wedgeRectCallout">
            <a:avLst>
              <a:gd name="adj1" fmla="val -66704"/>
              <a:gd name="adj2" fmla="val -621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No Commercial Events in PY 21</a:t>
            </a:r>
            <a:endParaRPr lang="en-US" sz="1200" dirty="0"/>
          </a:p>
        </p:txBody>
      </p:sp>
      <p:sp>
        <p:nvSpPr>
          <p:cNvPr id="11" name="Rectangular Callout 10"/>
          <p:cNvSpPr/>
          <p:nvPr/>
        </p:nvSpPr>
        <p:spPr>
          <a:xfrm>
            <a:off x="9295268" y="5275884"/>
            <a:ext cx="2045393" cy="541606"/>
          </a:xfrm>
          <a:prstGeom prst="wedgeRectCallout">
            <a:avLst>
              <a:gd name="adj1" fmla="val -66704"/>
              <a:gd name="adj2" fmla="val -621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Used 9/9 event: only 6-8pm event with full population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172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 ante Methodology &amp; Enrollment </a:t>
            </a:r>
            <a:r>
              <a:rPr lang="en-US" dirty="0" err="1" smtClean="0"/>
              <a:t>FOrecast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9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SA">
      <a:dk1>
        <a:srgbClr val="595959"/>
      </a:dk1>
      <a:lt1>
        <a:sysClr val="window" lastClr="FFFFFF"/>
      </a:lt1>
      <a:dk2>
        <a:srgbClr val="005F8C"/>
      </a:dk2>
      <a:lt2>
        <a:srgbClr val="D8D8D8"/>
      </a:lt2>
      <a:accent1>
        <a:srgbClr val="0098D7"/>
      </a:accent1>
      <a:accent2>
        <a:srgbClr val="999999"/>
      </a:accent2>
      <a:accent3>
        <a:srgbClr val="E66827"/>
      </a:accent3>
      <a:accent4>
        <a:srgbClr val="8D82A3"/>
      </a:accent4>
      <a:accent5>
        <a:srgbClr val="80BE25"/>
      </a:accent5>
      <a:accent6>
        <a:srgbClr val="00709F"/>
      </a:accent6>
      <a:hlink>
        <a:srgbClr val="737373"/>
      </a:hlink>
      <a:folHlink>
        <a:srgbClr val="B54E15"/>
      </a:folHlink>
    </a:clrScheme>
    <a:fontScheme name="DSA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DC3D7662-05CC-424D-AB52-A2D40FAE1CD9}" vid="{4A1843F5-5B93-4A60-BA5D-4B91BE83BB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7E484F-21E1-4420-AF59-78F3850C424D}">
  <we:reference id="WA104380317" version="1.0.0.0" store="en-US" storeType="omex"/>
  <we:alternateReferences>
    <we:reference id="WA104380317" version="1.0.0.0" store="omex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12622</TotalTime>
  <Words>1154</Words>
  <Application>Microsoft Office PowerPoint</Application>
  <PresentationFormat>Widescreen</PresentationFormat>
  <Paragraphs>326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Nova Light</vt:lpstr>
      <vt:lpstr>Calibri</vt:lpstr>
      <vt:lpstr>Corbel</vt:lpstr>
      <vt:lpstr>Courier New</vt:lpstr>
      <vt:lpstr>Segoe UI</vt:lpstr>
      <vt:lpstr>Segoe UI Semibold</vt:lpstr>
      <vt:lpstr>Wingdings</vt:lpstr>
      <vt:lpstr>Wingdings 2</vt:lpstr>
      <vt:lpstr>Dividend</vt:lpstr>
      <vt:lpstr>SDG&amp;E ACSDA Evaluation</vt:lpstr>
      <vt:lpstr>Agenda</vt:lpstr>
      <vt:lpstr>Program Overview</vt:lpstr>
      <vt:lpstr>Program overview</vt:lpstr>
      <vt:lpstr>Ex Post Methodology &amp; Results</vt:lpstr>
      <vt:lpstr>Ex Post Methodology (Commercial &amp; Residential)</vt:lpstr>
      <vt:lpstr>Average event day reductions – All Thermostat Comparison</vt:lpstr>
      <vt:lpstr>Ex Post Aggregate Results: Residential</vt:lpstr>
      <vt:lpstr>Ex ante Methodology &amp; Enrollment FOrecast</vt:lpstr>
      <vt:lpstr>Ex ante methodology overview: PY 2021</vt:lpstr>
      <vt:lpstr>Percent impacts</vt:lpstr>
      <vt:lpstr>Commercial % impacts: No PY 21 events, PY 20 events used to model ex ante impacts</vt:lpstr>
      <vt:lpstr>Residential % impacts: few PY 21 events, so ex ante model includes PY 20 events</vt:lpstr>
      <vt:lpstr>Residential % impacts: Impacts decay in each subsequent event hour</vt:lpstr>
      <vt:lpstr>Changes in ex ante % impacts relative to PY 2020</vt:lpstr>
      <vt:lpstr>Enrollment</vt:lpstr>
      <vt:lpstr>Enrollment forecasting model framework</vt:lpstr>
      <vt:lpstr>Enrollment Forecast model outputs</vt:lpstr>
      <vt:lpstr>Overview: ex ante comparison to PY 2020</vt:lpstr>
      <vt:lpstr>ACSDA commercial: 2021 Ex ante compared to 2020 Ex post</vt:lpstr>
      <vt:lpstr>ACSDA Residential: 2021 Ex ante compared to 2021 Ex post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SDG&amp;E ACSDA / TD Evaluation</dc:title>
  <dc:creator>Alana Lemarchand</dc:creator>
  <cp:lastModifiedBy> </cp:lastModifiedBy>
  <cp:revision>219</cp:revision>
  <dcterms:created xsi:type="dcterms:W3CDTF">2019-12-02T21:18:29Z</dcterms:created>
  <dcterms:modified xsi:type="dcterms:W3CDTF">2022-04-26T15:32:22Z</dcterms:modified>
</cp:coreProperties>
</file>