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0" r:id="rId3"/>
    <p:sldId id="262" r:id="rId4"/>
    <p:sldId id="263" r:id="rId5"/>
    <p:sldId id="259" r:id="rId6"/>
    <p:sldId id="268" r:id="rId7"/>
    <p:sldId id="257" r:id="rId8"/>
    <p:sldId id="267" r:id="rId9"/>
    <p:sldId id="258" r:id="rId10"/>
    <p:sldId id="26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4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94"/>
    <p:restoredTop sz="94561"/>
  </p:normalViewPr>
  <p:slideViewPr>
    <p:cSldViewPr snapToGrid="0" snapToObjects="1">
      <p:cViewPr varScale="1">
        <p:scale>
          <a:sx n="78" d="100"/>
          <a:sy n="78" d="100"/>
        </p:scale>
        <p:origin x="184" y="936"/>
      </p:cViewPr>
      <p:guideLst/>
    </p:cSldViewPr>
  </p:slideViewPr>
  <p:outlineViewPr>
    <p:cViewPr>
      <p:scale>
        <a:sx n="33" d="100"/>
        <a:sy n="33" d="100"/>
      </p:scale>
      <p:origin x="0" y="-40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A10792-6A90-B74F-969C-F48832A62A31}" type="datetimeFigureOut">
              <a:rPr lang="en-US" smtClean="0"/>
              <a:t>5/17/22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4FEF4A-7480-CC47-9E54-2DE03D9F1D00}" type="slidenum">
              <a:rPr lang="en-US" smtClean="0"/>
              <a:t>‹#›</a:t>
            </a:fld>
            <a:endParaRPr lang="en-US"/>
          </a:p>
        </p:txBody>
      </p:sp>
    </p:spTree>
    <p:extLst>
      <p:ext uri="{BB962C8B-B14F-4D97-AF65-F5344CB8AC3E}">
        <p14:creationId xmlns:p14="http://schemas.microsoft.com/office/powerpoint/2010/main" val="602386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4FEF4A-7480-CC47-9E54-2DE03D9F1D00}" type="slidenum">
              <a:rPr lang="en-US" smtClean="0"/>
              <a:t>1</a:t>
            </a:fld>
            <a:endParaRPr lang="en-US"/>
          </a:p>
        </p:txBody>
      </p:sp>
    </p:spTree>
    <p:extLst>
      <p:ext uri="{BB962C8B-B14F-4D97-AF65-F5344CB8AC3E}">
        <p14:creationId xmlns:p14="http://schemas.microsoft.com/office/powerpoint/2010/main" val="1080507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Some of the critical issues influencing this analysis include:</a:t>
            </a:r>
          </a:p>
          <a:p>
            <a:r>
              <a:rPr lang="en-US" sz="1200" b="1" kern="1200" dirty="0">
                <a:solidFill>
                  <a:schemeClr val="tx1"/>
                </a:solidFill>
                <a:effectLst/>
                <a:latin typeface="+mn-lt"/>
                <a:ea typeface="+mn-ea"/>
                <a:cs typeface="+mn-cs"/>
              </a:rPr>
              <a:t>Leap’s resource is extraordinarily diverse</a:t>
            </a:r>
            <a:r>
              <a:rPr lang="en-US" sz="1200" kern="1200" dirty="0">
                <a:solidFill>
                  <a:schemeClr val="tx1"/>
                </a:solidFill>
                <a:effectLst/>
                <a:latin typeface="+mn-lt"/>
                <a:ea typeface="+mn-ea"/>
                <a:cs typeface="+mn-cs"/>
              </a:rPr>
              <a:t>. With twelve load types across two sectors, ranging in size from less than a kilowatt (kW) to tens of megawatts (MW) the heterogeneity of Leap’s DR resource requires separate approaches to load impact evaluation for subgroups within the participant population. For example, a model fit to a database with both residential AC and agricultural pumping will not converge. </a:t>
            </a:r>
          </a:p>
          <a:p>
            <a:r>
              <a:rPr lang="en-US" sz="1200" b="1" kern="1200" dirty="0">
                <a:solidFill>
                  <a:schemeClr val="tx1"/>
                </a:solidFill>
                <a:effectLst/>
                <a:latin typeface="+mn-lt"/>
                <a:ea typeface="+mn-ea"/>
                <a:cs typeface="+mn-cs"/>
              </a:rPr>
              <a:t>Leap is growing quickly</a:t>
            </a:r>
            <a:r>
              <a:rPr lang="en-US" sz="1200" kern="1200" dirty="0">
                <a:solidFill>
                  <a:schemeClr val="tx1"/>
                </a:solidFill>
                <a:effectLst/>
                <a:latin typeface="+mn-lt"/>
                <a:ea typeface="+mn-ea"/>
                <a:cs typeface="+mn-cs"/>
              </a:rPr>
              <a:t>. Between December 2020 and December 2021, the number of residential meters in Leap’s DR programs nearly doubled, while the number of non-residential meters increased by more than 50%. Leap’s growth estimates imply that this level of growth will continue over the next few years at least.</a:t>
            </a:r>
          </a:p>
          <a:p>
            <a:r>
              <a:rPr lang="en-US" sz="1200" b="1" kern="1200" dirty="0">
                <a:solidFill>
                  <a:schemeClr val="tx1"/>
                </a:solidFill>
                <a:effectLst/>
                <a:latin typeface="+mn-lt"/>
                <a:ea typeface="+mn-ea"/>
                <a:cs typeface="+mn-cs"/>
              </a:rPr>
              <a:t>Lack of non-participant data for control groups</a:t>
            </a:r>
            <a:r>
              <a:rPr lang="en-US" sz="1200" kern="1200" dirty="0">
                <a:solidFill>
                  <a:schemeClr val="tx1"/>
                </a:solidFill>
                <a:effectLst/>
                <a:latin typeface="+mn-lt"/>
                <a:ea typeface="+mn-ea"/>
                <a:cs typeface="+mn-cs"/>
              </a:rPr>
              <a:t>. Leap obtained participating meter data for the sixteen-thousand meters in their portfolio from their partners, but does not have access to the non-participant meter data held by utilities. Thus, load impact estimation for each meter (except for residential AC meters) relies on creating a baseline estimated from its own historical performance under similar conditions. The sole exception to this rule is the Residential AC analysis, which used the load data of participating meters not dispatched for a given event to create a control group for that event.</a:t>
            </a:r>
          </a:p>
          <a:p>
            <a:r>
              <a:rPr lang="en-US" sz="1200" b="1" kern="1200" dirty="0">
                <a:solidFill>
                  <a:schemeClr val="tx1"/>
                </a:solidFill>
                <a:effectLst/>
                <a:latin typeface="+mn-lt"/>
                <a:ea typeface="+mn-ea"/>
                <a:cs typeface="+mn-cs"/>
              </a:rPr>
              <a:t>Lack of full resource events.</a:t>
            </a:r>
            <a:r>
              <a:rPr lang="en-US" sz="1200" kern="1200" dirty="0">
                <a:solidFill>
                  <a:schemeClr val="tx1"/>
                </a:solidFill>
                <a:effectLst/>
                <a:latin typeface="+mn-lt"/>
                <a:ea typeface="+mn-ea"/>
                <a:cs typeface="+mn-cs"/>
              </a:rPr>
              <a:t> 2021 saw several events labeled as “full resource” tests; however, these events were not truly full resource in the sense that each of the 16,000 meters participated in the same event, and for operational reasons, this is unlikely to ever occur. For this reason, the aggregate ex-post impacts of individual events are well below the full resource capacity.</a:t>
            </a:r>
          </a:p>
          <a:p>
            <a:r>
              <a:rPr lang="en-US" sz="1200" b="1" kern="1200" dirty="0">
                <a:solidFill>
                  <a:schemeClr val="tx1"/>
                </a:solidFill>
                <a:effectLst/>
                <a:latin typeface="+mn-lt"/>
                <a:ea typeface="+mn-ea"/>
                <a:cs typeface="+mn-cs"/>
              </a:rPr>
              <a:t>California is a vast, geographically complex land area with countless microclimates.</a:t>
            </a:r>
            <a:r>
              <a:rPr lang="en-US" sz="1200" kern="1200" dirty="0">
                <a:solidFill>
                  <a:schemeClr val="tx1"/>
                </a:solidFill>
                <a:effectLst/>
                <a:latin typeface="+mn-lt"/>
                <a:ea typeface="+mn-ea"/>
                <a:cs typeface="+mn-cs"/>
              </a:rPr>
              <a:t> Related to the full resource discussion above, temperatures and geographic diversity limit the ability for a single number to accurately represent the full resource value. An event called on the entire state might yield maximum load impacts in some areas, but almost certainly not everywhere. </a:t>
            </a:r>
            <a:endParaRPr lang="en-US" dirty="0"/>
          </a:p>
        </p:txBody>
      </p:sp>
      <p:sp>
        <p:nvSpPr>
          <p:cNvPr id="4" name="Slide Number Placeholder 3"/>
          <p:cNvSpPr>
            <a:spLocks noGrp="1"/>
          </p:cNvSpPr>
          <p:nvPr>
            <p:ph type="sldNum" sz="quarter" idx="5"/>
          </p:nvPr>
        </p:nvSpPr>
        <p:spPr/>
        <p:txBody>
          <a:bodyPr/>
          <a:lstStyle/>
          <a:p>
            <a:fld id="{504FEF4A-7480-CC47-9E54-2DE03D9F1D00}" type="slidenum">
              <a:rPr lang="en-US" smtClean="0"/>
              <a:t>2</a:t>
            </a:fld>
            <a:endParaRPr lang="en-US"/>
          </a:p>
        </p:txBody>
      </p:sp>
    </p:spTree>
    <p:extLst>
      <p:ext uri="{BB962C8B-B14F-4D97-AF65-F5344CB8AC3E}">
        <p14:creationId xmlns:p14="http://schemas.microsoft.com/office/powerpoint/2010/main" val="2022246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4FEF4A-7480-CC47-9E54-2DE03D9F1D00}" type="slidenum">
              <a:rPr lang="en-US" smtClean="0"/>
              <a:t>3</a:t>
            </a:fld>
            <a:endParaRPr lang="en-US"/>
          </a:p>
        </p:txBody>
      </p:sp>
    </p:spTree>
    <p:extLst>
      <p:ext uri="{BB962C8B-B14F-4D97-AF65-F5344CB8AC3E}">
        <p14:creationId xmlns:p14="http://schemas.microsoft.com/office/powerpoint/2010/main" val="2814864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each month of 2023-2032, the evaluation team estimated ex-ante load impacts for typical days (1-in-2) and peak days (1-in-10). To enable regression model convergence, meters were split into two subgroups according to monthly mean diurnal load shape – one group resembling a hill shape and the other a valley shape – and separate linear regression models were applied to each.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each group, the model incorporates independent variables representing outdoor temperature, sub-LAP, year, and site characteristics. The resulting coefficients are used to predict future per-meter event impacts for the peak day of each month for two standard weather years, corresponding to conditions that are expected to lead to peak electric load in either one out of every two years (1-in-2), or one out of every ten years (1-in-10). Because there is a slight difference in the conditions that cause peak load for the CAISO and the IOUs, four sets of ex-ante load impacts are presented: CAISO 1-in-2, CAISO 1-in-10, IOU 1-in-2, and IOU 1-in-10.</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each month, load type, and sub-LAP, the model-predicted per-meter load impacts are then multiplied by the projected number of participants according to Leap’s low, medium, and high growth forecast values to project the aggregate load impact for the next three years. The ex-ante predictions are made for the first four hours of the 4-9 PM RA event window, referred to as the Qualifying Capacity window, or QC window.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ex-ante analysis has the following steps:</a:t>
            </a:r>
          </a:p>
          <a:p>
            <a:pPr marL="228600" lvl="0" indent="-228600">
              <a:buFont typeface="+mj-lt"/>
              <a:buAutoNum type="arabicPeriod"/>
            </a:pPr>
            <a:r>
              <a:rPr lang="en-US" sz="1200" b="1" kern="1200" dirty="0">
                <a:solidFill>
                  <a:schemeClr val="tx1"/>
                </a:solidFill>
                <a:effectLst/>
                <a:latin typeface="+mn-lt"/>
                <a:ea typeface="+mn-ea"/>
                <a:cs typeface="+mn-cs"/>
              </a:rPr>
              <a:t>Fit a mixed-effects model to temperature-dependent meter data</a:t>
            </a:r>
            <a:r>
              <a:rPr lang="en-US" sz="1200" kern="1200" dirty="0">
                <a:solidFill>
                  <a:schemeClr val="tx1"/>
                </a:solidFill>
                <a:effectLst/>
                <a:latin typeface="+mn-lt"/>
                <a:ea typeface="+mn-ea"/>
                <a:cs typeface="+mn-cs"/>
              </a:rPr>
              <a:t>. For each temperature-dependent load type and month, we quantify the relationship between the hourly meter data and available explanatory variables by developing a best-fit mixed-effects model. To improve model fit, Non-residential HVAC loads are divided into two groups according to diurnal load shape: those that are more bell shaped, and those that are more U- or V-shaped. Summer models are built with CDH and CDD weather variables, while winter models are built with HDH and HDD weather variables. The model specifications used in this analysis are provided below. </a:t>
            </a:r>
          </a:p>
          <a:p>
            <a:pPr marL="228600" lvl="0" indent="-228600">
              <a:buFont typeface="+mj-lt"/>
              <a:buAutoNum type="arabicPeriod"/>
            </a:pPr>
            <a:r>
              <a:rPr lang="en-US" sz="1200" b="1" kern="1200" dirty="0">
                <a:solidFill>
                  <a:schemeClr val="tx1"/>
                </a:solidFill>
                <a:effectLst/>
                <a:latin typeface="+mn-lt"/>
                <a:ea typeface="+mn-ea"/>
                <a:cs typeface="+mn-cs"/>
              </a:rPr>
              <a:t>Forecast per-meter baseline load shapes for typical and extreme weather scenarios.</a:t>
            </a:r>
            <a:r>
              <a:rPr lang="en-US" sz="1200" kern="1200" dirty="0">
                <a:solidFill>
                  <a:schemeClr val="tx1"/>
                </a:solidFill>
                <a:effectLst/>
                <a:latin typeface="+mn-lt"/>
                <a:ea typeface="+mn-ea"/>
                <a:cs typeface="+mn-cs"/>
              </a:rPr>
              <a:t> For each temperature-dependent load type, the model coefficients from step 1 are used to predict hourly baseline loads and impacts as a function of temperature for the required CAISO and IOU peak temperature scenarios.</a:t>
            </a:r>
          </a:p>
          <a:p>
            <a:pPr marL="228600" lvl="0" indent="-228600">
              <a:buFont typeface="+mj-lt"/>
              <a:buAutoNum type="arabicPeriod"/>
            </a:pPr>
            <a:r>
              <a:rPr lang="en-US" sz="1200" b="1" kern="1200" dirty="0">
                <a:solidFill>
                  <a:schemeClr val="tx1"/>
                </a:solidFill>
                <a:effectLst/>
                <a:latin typeface="+mn-lt"/>
                <a:ea typeface="+mn-ea"/>
                <a:cs typeface="+mn-cs"/>
              </a:rPr>
              <a:t>Forecast total DR resource for each load type from 2023 through 2032. </a:t>
            </a:r>
            <a:r>
              <a:rPr lang="en-US" sz="1200" kern="1200" dirty="0">
                <a:solidFill>
                  <a:schemeClr val="tx1"/>
                </a:solidFill>
                <a:effectLst/>
                <a:latin typeface="+mn-lt"/>
                <a:ea typeface="+mn-ea"/>
                <a:cs typeface="+mn-cs"/>
              </a:rPr>
              <a:t>For each temperature-dependent load type, predicted impacts are calculated as the product of the load impacts from Step 2 and Leap’s participation forecasts for each load type from 2023 through 2025. Impacts for load types that are not temperature dependent are calculated as the product of the 2021 ex-post per meter impacts and Leap’s participation forecasts for each load type from 2023 through 2025. Ex-ante forecasts beyond 2025 are held constant at 2025 values.</a:t>
            </a: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Note that ex-ante predictions presented in this report are based on temperature averages computed across meters in each load type, while values in the Ex-ante Table Generator are based on temperature averages that are computed across meters in each </a:t>
            </a:r>
            <a:r>
              <a:rPr lang="en-US" sz="1200" kern="1200" dirty="0" err="1">
                <a:solidFill>
                  <a:schemeClr val="tx1"/>
                </a:solidFill>
                <a:effectLst/>
                <a:latin typeface="+mn-lt"/>
                <a:ea typeface="+mn-ea"/>
                <a:cs typeface="+mn-cs"/>
              </a:rPr>
              <a:t>subLAP</a:t>
            </a:r>
            <a:r>
              <a:rPr lang="en-US" sz="1200" kern="1200" dirty="0">
                <a:solidFill>
                  <a:schemeClr val="tx1"/>
                </a:solidFill>
                <a:effectLst/>
                <a:latin typeface="+mn-lt"/>
                <a:ea typeface="+mn-ea"/>
                <a:cs typeface="+mn-cs"/>
              </a:rPr>
              <a:t>. This results in modest difference in results between the values presented here and those presented in the Table Generators.</a:t>
            </a:r>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504FEF4A-7480-CC47-9E54-2DE03D9F1D00}" type="slidenum">
              <a:rPr lang="en-US" smtClean="0"/>
              <a:t>4</a:t>
            </a:fld>
            <a:endParaRPr lang="en-US"/>
          </a:p>
        </p:txBody>
      </p:sp>
    </p:spTree>
    <p:extLst>
      <p:ext uri="{BB962C8B-B14F-4D97-AF65-F5344CB8AC3E}">
        <p14:creationId xmlns:p14="http://schemas.microsoft.com/office/powerpoint/2010/main" val="3358190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4FEF4A-7480-CC47-9E54-2DE03D9F1D00}" type="slidenum">
              <a:rPr lang="en-US" smtClean="0"/>
              <a:t>5</a:t>
            </a:fld>
            <a:endParaRPr lang="en-US"/>
          </a:p>
        </p:txBody>
      </p:sp>
    </p:spTree>
    <p:extLst>
      <p:ext uri="{BB962C8B-B14F-4D97-AF65-F5344CB8AC3E}">
        <p14:creationId xmlns:p14="http://schemas.microsoft.com/office/powerpoint/2010/main" val="4028869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each month of 2023-2032, the evaluation team estimated ex-ante load impacts for typical days (1-in-2) and peak days (1-in-10). To enable regression model convergence, meters were split into two subgroups according to monthly mean diurnal load shape – one group resembling a hill shape and the other a valley shape – and separate linear regression models were applied to each.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each group, the model incorporates independent variables representing outdoor temperature, sub-LAP, year, and site characteristics. The resulting coefficients are used to predict future per-meter event impacts for the peak day of each month for two standard weather years, corresponding to conditions that are expected to lead to peak electric load in either one out of every two years (1-in-2), or one out of every ten years (1-in-10). Because there is a slight difference in the conditions that cause peak load for the CAISO and the IOUs, four sets of ex-ante load impacts are presented: CAISO 1-in-2, CAISO 1-in-10, IOU 1-in-2, and IOU 1-in-10.</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each month, load type, and sub-LAP, the model-predicted per-meter load impacts are then multiplied by the projected number of participants according to Leap’s low, medium, and high growth forecast values to project the aggregate load impact for the next three years. The ex-ante predictions are made for the first four hours of the 4-9 PM RA event window, referred to as the Qualifying Capacity window, or QC window. </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ex-ante analysis has the following steps:</a:t>
            </a:r>
          </a:p>
          <a:p>
            <a:pPr marL="228600" lvl="0" indent="-228600">
              <a:buFont typeface="+mj-lt"/>
              <a:buAutoNum type="arabicPeriod"/>
            </a:pPr>
            <a:r>
              <a:rPr lang="en-US" sz="1200" b="1" kern="1200" dirty="0">
                <a:solidFill>
                  <a:schemeClr val="tx1"/>
                </a:solidFill>
                <a:effectLst/>
                <a:latin typeface="+mn-lt"/>
                <a:ea typeface="+mn-ea"/>
                <a:cs typeface="+mn-cs"/>
              </a:rPr>
              <a:t>Fit a mixed-effects model to temperature-dependent meter data</a:t>
            </a:r>
            <a:r>
              <a:rPr lang="en-US" sz="1200" kern="1200" dirty="0">
                <a:solidFill>
                  <a:schemeClr val="tx1"/>
                </a:solidFill>
                <a:effectLst/>
                <a:latin typeface="+mn-lt"/>
                <a:ea typeface="+mn-ea"/>
                <a:cs typeface="+mn-cs"/>
              </a:rPr>
              <a:t>. For each temperature-dependent load type and month, we quantify the relationship between the hourly meter data and available explanatory variables by developing a best-fit mixed-effects model. To improve model fit, Non-residential HVAC loads are divided into two groups according to diurnal load shape: those that are more bell shaped, and those that are more U- or V-shaped. Summer models are built with CDH and CDD weather variables, while winter models are built with HDH and HDD weather variables. The model specifications used in this analysis are provided below. </a:t>
            </a:r>
          </a:p>
          <a:p>
            <a:pPr marL="228600" lvl="0" indent="-228600">
              <a:buFont typeface="+mj-lt"/>
              <a:buAutoNum type="arabicPeriod"/>
            </a:pPr>
            <a:r>
              <a:rPr lang="en-US" sz="1200" b="1" kern="1200" dirty="0">
                <a:solidFill>
                  <a:schemeClr val="tx1"/>
                </a:solidFill>
                <a:effectLst/>
                <a:latin typeface="+mn-lt"/>
                <a:ea typeface="+mn-ea"/>
                <a:cs typeface="+mn-cs"/>
              </a:rPr>
              <a:t>Forecast per-meter baseline load shapes for typical and extreme weather scenarios.</a:t>
            </a:r>
            <a:r>
              <a:rPr lang="en-US" sz="1200" kern="1200" dirty="0">
                <a:solidFill>
                  <a:schemeClr val="tx1"/>
                </a:solidFill>
                <a:effectLst/>
                <a:latin typeface="+mn-lt"/>
                <a:ea typeface="+mn-ea"/>
                <a:cs typeface="+mn-cs"/>
              </a:rPr>
              <a:t> For each temperature-dependent load type, the model coefficients from step 1 are used to predict hourly baseline loads and impacts as a function of temperature for the required CAISO and IOU peak temperature scenarios.</a:t>
            </a:r>
          </a:p>
          <a:p>
            <a:pPr marL="228600" lvl="0" indent="-228600">
              <a:buFont typeface="+mj-lt"/>
              <a:buAutoNum type="arabicPeriod"/>
            </a:pPr>
            <a:r>
              <a:rPr lang="en-US" sz="1200" b="1" kern="1200" dirty="0">
                <a:solidFill>
                  <a:schemeClr val="tx1"/>
                </a:solidFill>
                <a:effectLst/>
                <a:latin typeface="+mn-lt"/>
                <a:ea typeface="+mn-ea"/>
                <a:cs typeface="+mn-cs"/>
              </a:rPr>
              <a:t>Forecast total DR resource for each load type from 2023 through 2032. </a:t>
            </a:r>
            <a:r>
              <a:rPr lang="en-US" sz="1200" kern="1200" dirty="0">
                <a:solidFill>
                  <a:schemeClr val="tx1"/>
                </a:solidFill>
                <a:effectLst/>
                <a:latin typeface="+mn-lt"/>
                <a:ea typeface="+mn-ea"/>
                <a:cs typeface="+mn-cs"/>
              </a:rPr>
              <a:t>For each temperature-dependent load type, predicted impacts are calculated as the product of the load impacts from Step 2 and Leap’s participation forecasts for each load type from 2023 through 2025. Impacts for load types that are not temperature dependent are calculated as the product of the 2021 ex-post per meter impacts and Leap’s participation forecasts for each load type from 2023 through 2025. Ex-ante forecasts beyond 2025 are held constant at 2025 values.</a:t>
            </a: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Note that ex-ante predictions presented in this report are based on temperature averages computed across meters in each load type, while values in the Ex-ante Table Generator are based on temperature averages that are computed across meters in each </a:t>
            </a:r>
            <a:r>
              <a:rPr lang="en-US" sz="1200" kern="1200" dirty="0" err="1">
                <a:solidFill>
                  <a:schemeClr val="tx1"/>
                </a:solidFill>
                <a:effectLst/>
                <a:latin typeface="+mn-lt"/>
                <a:ea typeface="+mn-ea"/>
                <a:cs typeface="+mn-cs"/>
              </a:rPr>
              <a:t>subLAP</a:t>
            </a:r>
            <a:r>
              <a:rPr lang="en-US" sz="1200" kern="1200" dirty="0">
                <a:solidFill>
                  <a:schemeClr val="tx1"/>
                </a:solidFill>
                <a:effectLst/>
                <a:latin typeface="+mn-lt"/>
                <a:ea typeface="+mn-ea"/>
                <a:cs typeface="+mn-cs"/>
              </a:rPr>
              <a:t>. This results in modest difference in results between the values presented here and those presented in the Table Generators.</a:t>
            </a:r>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504FEF4A-7480-CC47-9E54-2DE03D9F1D00}" type="slidenum">
              <a:rPr lang="en-US" smtClean="0"/>
              <a:t>6</a:t>
            </a:fld>
            <a:endParaRPr lang="en-US"/>
          </a:p>
        </p:txBody>
      </p:sp>
    </p:spTree>
    <p:extLst>
      <p:ext uri="{BB962C8B-B14F-4D97-AF65-F5344CB8AC3E}">
        <p14:creationId xmlns:p14="http://schemas.microsoft.com/office/powerpoint/2010/main" val="2325998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4FEF4A-7480-CC47-9E54-2DE03D9F1D00}" type="slidenum">
              <a:rPr lang="en-US" smtClean="0"/>
              <a:t>7</a:t>
            </a:fld>
            <a:endParaRPr lang="en-US"/>
          </a:p>
        </p:txBody>
      </p:sp>
    </p:spTree>
    <p:extLst>
      <p:ext uri="{BB962C8B-B14F-4D97-AF65-F5344CB8AC3E}">
        <p14:creationId xmlns:p14="http://schemas.microsoft.com/office/powerpoint/2010/main" val="3269812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4FEF4A-7480-CC47-9E54-2DE03D9F1D00}" type="slidenum">
              <a:rPr lang="en-US" smtClean="0"/>
              <a:t>9</a:t>
            </a:fld>
            <a:endParaRPr lang="en-US"/>
          </a:p>
        </p:txBody>
      </p:sp>
    </p:spTree>
    <p:extLst>
      <p:ext uri="{BB962C8B-B14F-4D97-AF65-F5344CB8AC3E}">
        <p14:creationId xmlns:p14="http://schemas.microsoft.com/office/powerpoint/2010/main" val="38483678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4FEF4A-7480-CC47-9E54-2DE03D9F1D00}" type="slidenum">
              <a:rPr lang="en-US" smtClean="0"/>
              <a:t>10</a:t>
            </a:fld>
            <a:endParaRPr lang="en-US"/>
          </a:p>
        </p:txBody>
      </p:sp>
    </p:spTree>
    <p:extLst>
      <p:ext uri="{BB962C8B-B14F-4D97-AF65-F5344CB8AC3E}">
        <p14:creationId xmlns:p14="http://schemas.microsoft.com/office/powerpoint/2010/main" val="1693245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93B45-33FF-DBA5-600F-2685079B2F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BAECE0-9F24-DBC6-C2FC-8AA2FEB1EE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BA7916-A540-029F-0DA8-AA33B9F91785}"/>
              </a:ext>
            </a:extLst>
          </p:cNvPr>
          <p:cNvSpPr>
            <a:spLocks noGrp="1"/>
          </p:cNvSpPr>
          <p:nvPr>
            <p:ph type="dt" sz="half" idx="10"/>
          </p:nvPr>
        </p:nvSpPr>
        <p:spPr/>
        <p:txBody>
          <a:bodyPr/>
          <a:lstStyle/>
          <a:p>
            <a:fld id="{1870DA87-B91C-6C49-991A-AF2B53BAFE17}" type="datetimeFigureOut">
              <a:rPr lang="en-US" smtClean="0"/>
              <a:t>5/17/22</a:t>
            </a:fld>
            <a:endParaRPr lang="en-US"/>
          </a:p>
        </p:txBody>
      </p:sp>
      <p:sp>
        <p:nvSpPr>
          <p:cNvPr id="5" name="Footer Placeholder 4">
            <a:extLst>
              <a:ext uri="{FF2B5EF4-FFF2-40B4-BE49-F238E27FC236}">
                <a16:creationId xmlns:a16="http://schemas.microsoft.com/office/drawing/2014/main" id="{8F685FE1-8D31-DC1C-5EA8-18A6574DC9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E88A89-8E92-C0DB-9EFB-E6C2F2B733F6}"/>
              </a:ext>
            </a:extLst>
          </p:cNvPr>
          <p:cNvSpPr>
            <a:spLocks noGrp="1"/>
          </p:cNvSpPr>
          <p:nvPr>
            <p:ph type="sldNum" sz="quarter" idx="12"/>
          </p:nvPr>
        </p:nvSpPr>
        <p:spPr/>
        <p:txBody>
          <a:bodyPr/>
          <a:lstStyle/>
          <a:p>
            <a:fld id="{6E27080F-0EC9-D942-9D5A-D1B8166A1DE8}" type="slidenum">
              <a:rPr lang="en-US" smtClean="0"/>
              <a:t>‹#›</a:t>
            </a:fld>
            <a:endParaRPr lang="en-US"/>
          </a:p>
        </p:txBody>
      </p:sp>
    </p:spTree>
    <p:extLst>
      <p:ext uri="{BB962C8B-B14F-4D97-AF65-F5344CB8AC3E}">
        <p14:creationId xmlns:p14="http://schemas.microsoft.com/office/powerpoint/2010/main" val="1734839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E26ED-8CB0-CA92-5156-231A414493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336F92-CB9F-4B98-0B51-422A75CC04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AE1A85-DB4A-0684-D1CF-FA1B429E3F71}"/>
              </a:ext>
            </a:extLst>
          </p:cNvPr>
          <p:cNvSpPr>
            <a:spLocks noGrp="1"/>
          </p:cNvSpPr>
          <p:nvPr>
            <p:ph type="dt" sz="half" idx="10"/>
          </p:nvPr>
        </p:nvSpPr>
        <p:spPr/>
        <p:txBody>
          <a:bodyPr/>
          <a:lstStyle/>
          <a:p>
            <a:fld id="{1870DA87-B91C-6C49-991A-AF2B53BAFE17}" type="datetimeFigureOut">
              <a:rPr lang="en-US" smtClean="0"/>
              <a:t>5/17/22</a:t>
            </a:fld>
            <a:endParaRPr lang="en-US"/>
          </a:p>
        </p:txBody>
      </p:sp>
      <p:sp>
        <p:nvSpPr>
          <p:cNvPr id="5" name="Footer Placeholder 4">
            <a:extLst>
              <a:ext uri="{FF2B5EF4-FFF2-40B4-BE49-F238E27FC236}">
                <a16:creationId xmlns:a16="http://schemas.microsoft.com/office/drawing/2014/main" id="{D6D5FFC0-B117-F62D-7530-E4473E074D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965FEE-8661-58EC-1C05-65B750B6F083}"/>
              </a:ext>
            </a:extLst>
          </p:cNvPr>
          <p:cNvSpPr>
            <a:spLocks noGrp="1"/>
          </p:cNvSpPr>
          <p:nvPr>
            <p:ph type="sldNum" sz="quarter" idx="12"/>
          </p:nvPr>
        </p:nvSpPr>
        <p:spPr/>
        <p:txBody>
          <a:bodyPr/>
          <a:lstStyle/>
          <a:p>
            <a:fld id="{6E27080F-0EC9-D942-9D5A-D1B8166A1DE8}" type="slidenum">
              <a:rPr lang="en-US" smtClean="0"/>
              <a:t>‹#›</a:t>
            </a:fld>
            <a:endParaRPr lang="en-US"/>
          </a:p>
        </p:txBody>
      </p:sp>
    </p:spTree>
    <p:extLst>
      <p:ext uri="{BB962C8B-B14F-4D97-AF65-F5344CB8AC3E}">
        <p14:creationId xmlns:p14="http://schemas.microsoft.com/office/powerpoint/2010/main" val="369679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0D15B9-7527-B8D8-37E5-D42803B1F2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DC7971-8ECF-8CB8-C6F9-B4A1D33A6A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DD80BF-C4C8-431E-4F56-10CBD2B05B9F}"/>
              </a:ext>
            </a:extLst>
          </p:cNvPr>
          <p:cNvSpPr>
            <a:spLocks noGrp="1"/>
          </p:cNvSpPr>
          <p:nvPr>
            <p:ph type="dt" sz="half" idx="10"/>
          </p:nvPr>
        </p:nvSpPr>
        <p:spPr/>
        <p:txBody>
          <a:bodyPr/>
          <a:lstStyle/>
          <a:p>
            <a:fld id="{1870DA87-B91C-6C49-991A-AF2B53BAFE17}" type="datetimeFigureOut">
              <a:rPr lang="en-US" smtClean="0"/>
              <a:t>5/17/22</a:t>
            </a:fld>
            <a:endParaRPr lang="en-US"/>
          </a:p>
        </p:txBody>
      </p:sp>
      <p:sp>
        <p:nvSpPr>
          <p:cNvPr id="5" name="Footer Placeholder 4">
            <a:extLst>
              <a:ext uri="{FF2B5EF4-FFF2-40B4-BE49-F238E27FC236}">
                <a16:creationId xmlns:a16="http://schemas.microsoft.com/office/drawing/2014/main" id="{CEC81AFB-9439-6DF5-E4BA-6542378F76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547D9D-71F9-5291-36DC-9DFCF8AE358C}"/>
              </a:ext>
            </a:extLst>
          </p:cNvPr>
          <p:cNvSpPr>
            <a:spLocks noGrp="1"/>
          </p:cNvSpPr>
          <p:nvPr>
            <p:ph type="sldNum" sz="quarter" idx="12"/>
          </p:nvPr>
        </p:nvSpPr>
        <p:spPr/>
        <p:txBody>
          <a:bodyPr/>
          <a:lstStyle/>
          <a:p>
            <a:fld id="{6E27080F-0EC9-D942-9D5A-D1B8166A1DE8}" type="slidenum">
              <a:rPr lang="en-US" smtClean="0"/>
              <a:t>‹#›</a:t>
            </a:fld>
            <a:endParaRPr lang="en-US"/>
          </a:p>
        </p:txBody>
      </p:sp>
    </p:spTree>
    <p:extLst>
      <p:ext uri="{BB962C8B-B14F-4D97-AF65-F5344CB8AC3E}">
        <p14:creationId xmlns:p14="http://schemas.microsoft.com/office/powerpoint/2010/main" val="344609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BB957-6FC2-85A8-24F8-E3524128FD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902D32-5D5C-3DE1-5C83-7250996E86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777371-D333-4BB6-82DF-9FC17FA2A29C}"/>
              </a:ext>
            </a:extLst>
          </p:cNvPr>
          <p:cNvSpPr>
            <a:spLocks noGrp="1"/>
          </p:cNvSpPr>
          <p:nvPr>
            <p:ph type="dt" sz="half" idx="10"/>
          </p:nvPr>
        </p:nvSpPr>
        <p:spPr/>
        <p:txBody>
          <a:bodyPr/>
          <a:lstStyle/>
          <a:p>
            <a:fld id="{1870DA87-B91C-6C49-991A-AF2B53BAFE17}" type="datetimeFigureOut">
              <a:rPr lang="en-US" smtClean="0"/>
              <a:t>5/17/22</a:t>
            </a:fld>
            <a:endParaRPr lang="en-US"/>
          </a:p>
        </p:txBody>
      </p:sp>
      <p:sp>
        <p:nvSpPr>
          <p:cNvPr id="5" name="Footer Placeholder 4">
            <a:extLst>
              <a:ext uri="{FF2B5EF4-FFF2-40B4-BE49-F238E27FC236}">
                <a16:creationId xmlns:a16="http://schemas.microsoft.com/office/drawing/2014/main" id="{DC5AF176-535E-F606-478B-34F029CAF1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A553DE-2F01-02BE-F3DF-C4FF12492480}"/>
              </a:ext>
            </a:extLst>
          </p:cNvPr>
          <p:cNvSpPr>
            <a:spLocks noGrp="1"/>
          </p:cNvSpPr>
          <p:nvPr>
            <p:ph type="sldNum" sz="quarter" idx="12"/>
          </p:nvPr>
        </p:nvSpPr>
        <p:spPr/>
        <p:txBody>
          <a:bodyPr/>
          <a:lstStyle/>
          <a:p>
            <a:fld id="{6E27080F-0EC9-D942-9D5A-D1B8166A1DE8}" type="slidenum">
              <a:rPr lang="en-US" smtClean="0"/>
              <a:t>‹#›</a:t>
            </a:fld>
            <a:endParaRPr lang="en-US"/>
          </a:p>
        </p:txBody>
      </p:sp>
    </p:spTree>
    <p:extLst>
      <p:ext uri="{BB962C8B-B14F-4D97-AF65-F5344CB8AC3E}">
        <p14:creationId xmlns:p14="http://schemas.microsoft.com/office/powerpoint/2010/main" val="3705054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AD327-E7ED-603D-A9EE-50396B88DE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C87A73-C997-F794-AD9D-003697391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B26FEC-55FE-529D-2C08-76C932690086}"/>
              </a:ext>
            </a:extLst>
          </p:cNvPr>
          <p:cNvSpPr>
            <a:spLocks noGrp="1"/>
          </p:cNvSpPr>
          <p:nvPr>
            <p:ph type="dt" sz="half" idx="10"/>
          </p:nvPr>
        </p:nvSpPr>
        <p:spPr/>
        <p:txBody>
          <a:bodyPr/>
          <a:lstStyle/>
          <a:p>
            <a:fld id="{1870DA87-B91C-6C49-991A-AF2B53BAFE17}" type="datetimeFigureOut">
              <a:rPr lang="en-US" smtClean="0"/>
              <a:t>5/17/22</a:t>
            </a:fld>
            <a:endParaRPr lang="en-US"/>
          </a:p>
        </p:txBody>
      </p:sp>
      <p:sp>
        <p:nvSpPr>
          <p:cNvPr id="5" name="Footer Placeholder 4">
            <a:extLst>
              <a:ext uri="{FF2B5EF4-FFF2-40B4-BE49-F238E27FC236}">
                <a16:creationId xmlns:a16="http://schemas.microsoft.com/office/drawing/2014/main" id="{9A431C00-2EFF-C866-1F74-453FC530D0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466BD5-6E7C-8885-E180-039C36FA5DB1}"/>
              </a:ext>
            </a:extLst>
          </p:cNvPr>
          <p:cNvSpPr>
            <a:spLocks noGrp="1"/>
          </p:cNvSpPr>
          <p:nvPr>
            <p:ph type="sldNum" sz="quarter" idx="12"/>
          </p:nvPr>
        </p:nvSpPr>
        <p:spPr/>
        <p:txBody>
          <a:bodyPr/>
          <a:lstStyle/>
          <a:p>
            <a:fld id="{6E27080F-0EC9-D942-9D5A-D1B8166A1DE8}" type="slidenum">
              <a:rPr lang="en-US" smtClean="0"/>
              <a:t>‹#›</a:t>
            </a:fld>
            <a:endParaRPr lang="en-US"/>
          </a:p>
        </p:txBody>
      </p:sp>
    </p:spTree>
    <p:extLst>
      <p:ext uri="{BB962C8B-B14F-4D97-AF65-F5344CB8AC3E}">
        <p14:creationId xmlns:p14="http://schemas.microsoft.com/office/powerpoint/2010/main" val="3930815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CB893-0B21-4AAD-F1DC-D076D5A98F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83E39F-A1CF-DD1B-B025-FA346D1986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4D8188-B24B-30CE-FECC-A511142B8F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364A1A-582B-158F-287D-F84A2B8BE0C4}"/>
              </a:ext>
            </a:extLst>
          </p:cNvPr>
          <p:cNvSpPr>
            <a:spLocks noGrp="1"/>
          </p:cNvSpPr>
          <p:nvPr>
            <p:ph type="dt" sz="half" idx="10"/>
          </p:nvPr>
        </p:nvSpPr>
        <p:spPr/>
        <p:txBody>
          <a:bodyPr/>
          <a:lstStyle/>
          <a:p>
            <a:fld id="{1870DA87-B91C-6C49-991A-AF2B53BAFE17}" type="datetimeFigureOut">
              <a:rPr lang="en-US" smtClean="0"/>
              <a:t>5/17/22</a:t>
            </a:fld>
            <a:endParaRPr lang="en-US"/>
          </a:p>
        </p:txBody>
      </p:sp>
      <p:sp>
        <p:nvSpPr>
          <p:cNvPr id="6" name="Footer Placeholder 5">
            <a:extLst>
              <a:ext uri="{FF2B5EF4-FFF2-40B4-BE49-F238E27FC236}">
                <a16:creationId xmlns:a16="http://schemas.microsoft.com/office/drawing/2014/main" id="{60C7640D-1187-9D17-6132-246CAA33B7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21F7AF-9624-6172-B256-4101672EF7E7}"/>
              </a:ext>
            </a:extLst>
          </p:cNvPr>
          <p:cNvSpPr>
            <a:spLocks noGrp="1"/>
          </p:cNvSpPr>
          <p:nvPr>
            <p:ph type="sldNum" sz="quarter" idx="12"/>
          </p:nvPr>
        </p:nvSpPr>
        <p:spPr/>
        <p:txBody>
          <a:bodyPr/>
          <a:lstStyle/>
          <a:p>
            <a:fld id="{6E27080F-0EC9-D942-9D5A-D1B8166A1DE8}" type="slidenum">
              <a:rPr lang="en-US" smtClean="0"/>
              <a:t>‹#›</a:t>
            </a:fld>
            <a:endParaRPr lang="en-US"/>
          </a:p>
        </p:txBody>
      </p:sp>
    </p:spTree>
    <p:extLst>
      <p:ext uri="{BB962C8B-B14F-4D97-AF65-F5344CB8AC3E}">
        <p14:creationId xmlns:p14="http://schemas.microsoft.com/office/powerpoint/2010/main" val="278949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3C770-C4F7-735C-B213-1E76A5E4F0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0A489E-75B8-B56C-5F2D-FAFF77961C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62C614-0196-D4C2-703D-3E9A23C1D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8FE386-0416-7F53-144C-E086ED8BD0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F0D75A-0FC6-98F4-4D90-9FBDF99C60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4460DA-0596-9655-CDFE-BD027DDFBA8D}"/>
              </a:ext>
            </a:extLst>
          </p:cNvPr>
          <p:cNvSpPr>
            <a:spLocks noGrp="1"/>
          </p:cNvSpPr>
          <p:nvPr>
            <p:ph type="dt" sz="half" idx="10"/>
          </p:nvPr>
        </p:nvSpPr>
        <p:spPr/>
        <p:txBody>
          <a:bodyPr/>
          <a:lstStyle/>
          <a:p>
            <a:fld id="{1870DA87-B91C-6C49-991A-AF2B53BAFE17}" type="datetimeFigureOut">
              <a:rPr lang="en-US" smtClean="0"/>
              <a:t>5/17/22</a:t>
            </a:fld>
            <a:endParaRPr lang="en-US"/>
          </a:p>
        </p:txBody>
      </p:sp>
      <p:sp>
        <p:nvSpPr>
          <p:cNvPr id="8" name="Footer Placeholder 7">
            <a:extLst>
              <a:ext uri="{FF2B5EF4-FFF2-40B4-BE49-F238E27FC236}">
                <a16:creationId xmlns:a16="http://schemas.microsoft.com/office/drawing/2014/main" id="{C7FDEA93-DCE7-4A59-CA85-C55BC5B843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B27763-AEBE-CF6B-E794-5046D8397C94}"/>
              </a:ext>
            </a:extLst>
          </p:cNvPr>
          <p:cNvSpPr>
            <a:spLocks noGrp="1"/>
          </p:cNvSpPr>
          <p:nvPr>
            <p:ph type="sldNum" sz="quarter" idx="12"/>
          </p:nvPr>
        </p:nvSpPr>
        <p:spPr/>
        <p:txBody>
          <a:bodyPr/>
          <a:lstStyle/>
          <a:p>
            <a:fld id="{6E27080F-0EC9-D942-9D5A-D1B8166A1DE8}" type="slidenum">
              <a:rPr lang="en-US" smtClean="0"/>
              <a:t>‹#›</a:t>
            </a:fld>
            <a:endParaRPr lang="en-US"/>
          </a:p>
        </p:txBody>
      </p:sp>
    </p:spTree>
    <p:extLst>
      <p:ext uri="{BB962C8B-B14F-4D97-AF65-F5344CB8AC3E}">
        <p14:creationId xmlns:p14="http://schemas.microsoft.com/office/powerpoint/2010/main" val="1523044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E13A0-42DF-39FF-7B15-B9FD472B32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B92F1A-DD75-3A1B-99D5-3E8594A85557}"/>
              </a:ext>
            </a:extLst>
          </p:cNvPr>
          <p:cNvSpPr>
            <a:spLocks noGrp="1"/>
          </p:cNvSpPr>
          <p:nvPr>
            <p:ph type="dt" sz="half" idx="10"/>
          </p:nvPr>
        </p:nvSpPr>
        <p:spPr/>
        <p:txBody>
          <a:bodyPr/>
          <a:lstStyle/>
          <a:p>
            <a:fld id="{1870DA87-B91C-6C49-991A-AF2B53BAFE17}" type="datetimeFigureOut">
              <a:rPr lang="en-US" smtClean="0"/>
              <a:t>5/17/22</a:t>
            </a:fld>
            <a:endParaRPr lang="en-US"/>
          </a:p>
        </p:txBody>
      </p:sp>
      <p:sp>
        <p:nvSpPr>
          <p:cNvPr id="4" name="Footer Placeholder 3">
            <a:extLst>
              <a:ext uri="{FF2B5EF4-FFF2-40B4-BE49-F238E27FC236}">
                <a16:creationId xmlns:a16="http://schemas.microsoft.com/office/drawing/2014/main" id="{A26DD101-3DD6-D22B-AFE3-B638D74220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D9B415-A5BC-608B-67E5-10F7DA6F566B}"/>
              </a:ext>
            </a:extLst>
          </p:cNvPr>
          <p:cNvSpPr>
            <a:spLocks noGrp="1"/>
          </p:cNvSpPr>
          <p:nvPr>
            <p:ph type="sldNum" sz="quarter" idx="12"/>
          </p:nvPr>
        </p:nvSpPr>
        <p:spPr/>
        <p:txBody>
          <a:bodyPr/>
          <a:lstStyle/>
          <a:p>
            <a:fld id="{6E27080F-0EC9-D942-9D5A-D1B8166A1DE8}" type="slidenum">
              <a:rPr lang="en-US" smtClean="0"/>
              <a:t>‹#›</a:t>
            </a:fld>
            <a:endParaRPr lang="en-US"/>
          </a:p>
        </p:txBody>
      </p:sp>
    </p:spTree>
    <p:extLst>
      <p:ext uri="{BB962C8B-B14F-4D97-AF65-F5344CB8AC3E}">
        <p14:creationId xmlns:p14="http://schemas.microsoft.com/office/powerpoint/2010/main" val="2115765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E12F54-23C0-1EFE-757F-F0749BAB179C}"/>
              </a:ext>
            </a:extLst>
          </p:cNvPr>
          <p:cNvSpPr>
            <a:spLocks noGrp="1"/>
          </p:cNvSpPr>
          <p:nvPr>
            <p:ph type="dt" sz="half" idx="10"/>
          </p:nvPr>
        </p:nvSpPr>
        <p:spPr/>
        <p:txBody>
          <a:bodyPr/>
          <a:lstStyle/>
          <a:p>
            <a:fld id="{1870DA87-B91C-6C49-991A-AF2B53BAFE17}" type="datetimeFigureOut">
              <a:rPr lang="en-US" smtClean="0"/>
              <a:t>5/17/22</a:t>
            </a:fld>
            <a:endParaRPr lang="en-US"/>
          </a:p>
        </p:txBody>
      </p:sp>
      <p:sp>
        <p:nvSpPr>
          <p:cNvPr id="3" name="Footer Placeholder 2">
            <a:extLst>
              <a:ext uri="{FF2B5EF4-FFF2-40B4-BE49-F238E27FC236}">
                <a16:creationId xmlns:a16="http://schemas.microsoft.com/office/drawing/2014/main" id="{9423F519-F655-79E2-B48F-58BD61E79D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5752F9-C325-8E1F-B593-4588BB70FAEE}"/>
              </a:ext>
            </a:extLst>
          </p:cNvPr>
          <p:cNvSpPr>
            <a:spLocks noGrp="1"/>
          </p:cNvSpPr>
          <p:nvPr>
            <p:ph type="sldNum" sz="quarter" idx="12"/>
          </p:nvPr>
        </p:nvSpPr>
        <p:spPr/>
        <p:txBody>
          <a:bodyPr/>
          <a:lstStyle/>
          <a:p>
            <a:fld id="{6E27080F-0EC9-D942-9D5A-D1B8166A1DE8}" type="slidenum">
              <a:rPr lang="en-US" smtClean="0"/>
              <a:t>‹#›</a:t>
            </a:fld>
            <a:endParaRPr lang="en-US"/>
          </a:p>
        </p:txBody>
      </p:sp>
    </p:spTree>
    <p:extLst>
      <p:ext uri="{BB962C8B-B14F-4D97-AF65-F5344CB8AC3E}">
        <p14:creationId xmlns:p14="http://schemas.microsoft.com/office/powerpoint/2010/main" val="403061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7C329-9FA8-BB26-A682-CC3FDCAD21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960BB3-79BE-9050-AC4C-6EFB1CBB2E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AE4739-21D0-1C95-8047-969C0F2DA8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378E6D-504A-AB60-E99F-6F050DC45CF7}"/>
              </a:ext>
            </a:extLst>
          </p:cNvPr>
          <p:cNvSpPr>
            <a:spLocks noGrp="1"/>
          </p:cNvSpPr>
          <p:nvPr>
            <p:ph type="dt" sz="half" idx="10"/>
          </p:nvPr>
        </p:nvSpPr>
        <p:spPr/>
        <p:txBody>
          <a:bodyPr/>
          <a:lstStyle/>
          <a:p>
            <a:fld id="{1870DA87-B91C-6C49-991A-AF2B53BAFE17}" type="datetimeFigureOut">
              <a:rPr lang="en-US" smtClean="0"/>
              <a:t>5/17/22</a:t>
            </a:fld>
            <a:endParaRPr lang="en-US"/>
          </a:p>
        </p:txBody>
      </p:sp>
      <p:sp>
        <p:nvSpPr>
          <p:cNvPr id="6" name="Footer Placeholder 5">
            <a:extLst>
              <a:ext uri="{FF2B5EF4-FFF2-40B4-BE49-F238E27FC236}">
                <a16:creationId xmlns:a16="http://schemas.microsoft.com/office/drawing/2014/main" id="{FBB7CA94-2A80-A892-A618-DDB4013380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9A9941-937E-0A69-FE43-9DC0FC22D188}"/>
              </a:ext>
            </a:extLst>
          </p:cNvPr>
          <p:cNvSpPr>
            <a:spLocks noGrp="1"/>
          </p:cNvSpPr>
          <p:nvPr>
            <p:ph type="sldNum" sz="quarter" idx="12"/>
          </p:nvPr>
        </p:nvSpPr>
        <p:spPr/>
        <p:txBody>
          <a:bodyPr/>
          <a:lstStyle/>
          <a:p>
            <a:fld id="{6E27080F-0EC9-D942-9D5A-D1B8166A1DE8}" type="slidenum">
              <a:rPr lang="en-US" smtClean="0"/>
              <a:t>‹#›</a:t>
            </a:fld>
            <a:endParaRPr lang="en-US"/>
          </a:p>
        </p:txBody>
      </p:sp>
    </p:spTree>
    <p:extLst>
      <p:ext uri="{BB962C8B-B14F-4D97-AF65-F5344CB8AC3E}">
        <p14:creationId xmlns:p14="http://schemas.microsoft.com/office/powerpoint/2010/main" val="1230198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73AB2-5F47-3DDF-1EA6-F161E8B395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FCE9FC-DCA3-2705-A93A-F567332ABF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6718F6-363B-7244-8859-FE86B8C240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A308E0-2E5D-F6CC-8548-1C3C71F2BB98}"/>
              </a:ext>
            </a:extLst>
          </p:cNvPr>
          <p:cNvSpPr>
            <a:spLocks noGrp="1"/>
          </p:cNvSpPr>
          <p:nvPr>
            <p:ph type="dt" sz="half" idx="10"/>
          </p:nvPr>
        </p:nvSpPr>
        <p:spPr/>
        <p:txBody>
          <a:bodyPr/>
          <a:lstStyle/>
          <a:p>
            <a:fld id="{1870DA87-B91C-6C49-991A-AF2B53BAFE17}" type="datetimeFigureOut">
              <a:rPr lang="en-US" smtClean="0"/>
              <a:t>5/17/22</a:t>
            </a:fld>
            <a:endParaRPr lang="en-US"/>
          </a:p>
        </p:txBody>
      </p:sp>
      <p:sp>
        <p:nvSpPr>
          <p:cNvPr id="6" name="Footer Placeholder 5">
            <a:extLst>
              <a:ext uri="{FF2B5EF4-FFF2-40B4-BE49-F238E27FC236}">
                <a16:creationId xmlns:a16="http://schemas.microsoft.com/office/drawing/2014/main" id="{76471C5E-DC3E-66F3-DF4E-F86525A910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711517-26C6-86A5-EFC2-AA4CD5C28D14}"/>
              </a:ext>
            </a:extLst>
          </p:cNvPr>
          <p:cNvSpPr>
            <a:spLocks noGrp="1"/>
          </p:cNvSpPr>
          <p:nvPr>
            <p:ph type="sldNum" sz="quarter" idx="12"/>
          </p:nvPr>
        </p:nvSpPr>
        <p:spPr/>
        <p:txBody>
          <a:bodyPr/>
          <a:lstStyle/>
          <a:p>
            <a:fld id="{6E27080F-0EC9-D942-9D5A-D1B8166A1DE8}" type="slidenum">
              <a:rPr lang="en-US" smtClean="0"/>
              <a:t>‹#›</a:t>
            </a:fld>
            <a:endParaRPr lang="en-US"/>
          </a:p>
        </p:txBody>
      </p:sp>
    </p:spTree>
    <p:extLst>
      <p:ext uri="{BB962C8B-B14F-4D97-AF65-F5344CB8AC3E}">
        <p14:creationId xmlns:p14="http://schemas.microsoft.com/office/powerpoint/2010/main" val="2871845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35E630-73D8-E5C6-48E2-6F813C70B3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3C5911-B470-4DBD-026F-26EE67D1BF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E12D97-A626-E3EA-6345-E1A036DE1A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70DA87-B91C-6C49-991A-AF2B53BAFE17}" type="datetimeFigureOut">
              <a:rPr lang="en-US" smtClean="0"/>
              <a:t>5/17/22</a:t>
            </a:fld>
            <a:endParaRPr lang="en-US"/>
          </a:p>
        </p:txBody>
      </p:sp>
      <p:sp>
        <p:nvSpPr>
          <p:cNvPr id="5" name="Footer Placeholder 4">
            <a:extLst>
              <a:ext uri="{FF2B5EF4-FFF2-40B4-BE49-F238E27FC236}">
                <a16:creationId xmlns:a16="http://schemas.microsoft.com/office/drawing/2014/main" id="{297DCBDC-FB78-EC07-E5A1-1117D94437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F0CF3E3-6844-CAE6-2AB7-B4AEDD166B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7080F-0EC9-D942-9D5A-D1B8166A1DE8}" type="slidenum">
              <a:rPr lang="en-US" smtClean="0"/>
              <a:t>‹#›</a:t>
            </a:fld>
            <a:endParaRPr lang="en-US"/>
          </a:p>
        </p:txBody>
      </p:sp>
    </p:spTree>
    <p:extLst>
      <p:ext uri="{BB962C8B-B14F-4D97-AF65-F5344CB8AC3E}">
        <p14:creationId xmlns:p14="http://schemas.microsoft.com/office/powerpoint/2010/main" val="629840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tif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C4C50-98E5-3D51-2C08-A734C6B7D487}"/>
              </a:ext>
            </a:extLst>
          </p:cNvPr>
          <p:cNvSpPr>
            <a:spLocks noGrp="1"/>
          </p:cNvSpPr>
          <p:nvPr>
            <p:ph type="ctrTitle"/>
          </p:nvPr>
        </p:nvSpPr>
        <p:spPr>
          <a:xfrm>
            <a:off x="719666" y="888447"/>
            <a:ext cx="10954883" cy="1790958"/>
          </a:xfrm>
        </p:spPr>
        <p:txBody>
          <a:bodyPr>
            <a:noAutofit/>
          </a:bodyPr>
          <a:lstStyle/>
          <a:p>
            <a:r>
              <a:rPr lang="en-US" sz="4800" dirty="0"/>
              <a:t>Results of the Load Impact Evaluation for Leap’s 2021 Demand Response Program</a:t>
            </a:r>
          </a:p>
        </p:txBody>
      </p:sp>
      <p:sp>
        <p:nvSpPr>
          <p:cNvPr id="3" name="Subtitle 2">
            <a:extLst>
              <a:ext uri="{FF2B5EF4-FFF2-40B4-BE49-F238E27FC236}">
                <a16:creationId xmlns:a16="http://schemas.microsoft.com/office/drawing/2014/main" id="{6BCBE00C-B5A8-F437-1C8E-09D330E2E865}"/>
              </a:ext>
            </a:extLst>
          </p:cNvPr>
          <p:cNvSpPr>
            <a:spLocks noGrp="1"/>
          </p:cNvSpPr>
          <p:nvPr>
            <p:ph type="subTitle" idx="1"/>
          </p:nvPr>
        </p:nvSpPr>
        <p:spPr>
          <a:xfrm>
            <a:off x="1524000" y="3151995"/>
            <a:ext cx="9144000" cy="2133599"/>
          </a:xfrm>
        </p:spPr>
        <p:txBody>
          <a:bodyPr anchor="b">
            <a:normAutofit fontScale="92500" lnSpcReduction="10000"/>
          </a:bodyPr>
          <a:lstStyle/>
          <a:p>
            <a:r>
              <a:rPr lang="en-US" sz="2800" dirty="0"/>
              <a:t>Presented at the Demand Response Providers’ </a:t>
            </a:r>
          </a:p>
          <a:p>
            <a:r>
              <a:rPr lang="en-US" sz="2800" dirty="0"/>
              <a:t>2022 Load Impact Protocol Final Report Workshop </a:t>
            </a:r>
          </a:p>
          <a:p>
            <a:r>
              <a:rPr lang="en-US" sz="2800" dirty="0"/>
              <a:t>hosted by the California Public Utilities Commission</a:t>
            </a:r>
          </a:p>
          <a:p>
            <a:pPr>
              <a:lnSpc>
                <a:spcPct val="170000"/>
              </a:lnSpc>
            </a:pPr>
            <a:r>
              <a:rPr lang="en-US" sz="2800" dirty="0"/>
              <a:t>May 18, 2022</a:t>
            </a:r>
          </a:p>
        </p:txBody>
      </p:sp>
      <p:sp>
        <p:nvSpPr>
          <p:cNvPr id="4" name="Rectangle 3">
            <a:extLst>
              <a:ext uri="{FF2B5EF4-FFF2-40B4-BE49-F238E27FC236}">
                <a16:creationId xmlns:a16="http://schemas.microsoft.com/office/drawing/2014/main" id="{3A40678C-0D5A-7DA0-7CF7-C85C77D67523}"/>
              </a:ext>
            </a:extLst>
          </p:cNvPr>
          <p:cNvSpPr/>
          <p:nvPr/>
        </p:nvSpPr>
        <p:spPr>
          <a:xfrm>
            <a:off x="1524000" y="5524268"/>
            <a:ext cx="2336800" cy="923330"/>
          </a:xfrm>
          <a:prstGeom prst="rect">
            <a:avLst/>
          </a:prstGeom>
        </p:spPr>
        <p:txBody>
          <a:bodyPr wrap="square">
            <a:spAutoFit/>
          </a:bodyPr>
          <a:lstStyle/>
          <a:p>
            <a:r>
              <a:rPr lang="en-US" dirty="0"/>
              <a:t>Karen Herter, Ph.D.</a:t>
            </a:r>
          </a:p>
          <a:p>
            <a:r>
              <a:rPr lang="en-US" dirty="0" err="1"/>
              <a:t>Jenya</a:t>
            </a:r>
            <a:r>
              <a:rPr lang="en-US" dirty="0"/>
              <a:t> </a:t>
            </a:r>
            <a:r>
              <a:rPr lang="en-US" dirty="0" err="1"/>
              <a:t>Okuneva</a:t>
            </a:r>
            <a:endParaRPr lang="en-US" dirty="0"/>
          </a:p>
          <a:p>
            <a:r>
              <a:rPr lang="en-US" dirty="0"/>
              <a:t>Sam </a:t>
            </a:r>
            <a:r>
              <a:rPr lang="en-US" dirty="0" err="1"/>
              <a:t>Borgeson</a:t>
            </a:r>
            <a:r>
              <a:rPr lang="en-US" dirty="0"/>
              <a:t>, Ph.D.</a:t>
            </a:r>
          </a:p>
        </p:txBody>
      </p:sp>
      <p:pic>
        <p:nvPicPr>
          <p:cNvPr id="6" name="image6.png">
            <a:extLst>
              <a:ext uri="{FF2B5EF4-FFF2-40B4-BE49-F238E27FC236}">
                <a16:creationId xmlns:a16="http://schemas.microsoft.com/office/drawing/2014/main" id="{2A031B90-98CE-FA94-B0F9-2C895BF16F0F}"/>
              </a:ext>
            </a:extLst>
          </p:cNvPr>
          <p:cNvPicPr/>
          <p:nvPr/>
        </p:nvPicPr>
        <p:blipFill>
          <a:blip r:embed="rId3"/>
          <a:srcRect/>
          <a:stretch>
            <a:fillRect/>
          </a:stretch>
        </p:blipFill>
        <p:spPr>
          <a:xfrm>
            <a:off x="8882062" y="4878074"/>
            <a:ext cx="2200275" cy="880110"/>
          </a:xfrm>
          <a:prstGeom prst="rect">
            <a:avLst/>
          </a:prstGeom>
          <a:ln/>
        </p:spPr>
      </p:pic>
      <p:pic>
        <p:nvPicPr>
          <p:cNvPr id="7" name="Picture 6">
            <a:extLst>
              <a:ext uri="{FF2B5EF4-FFF2-40B4-BE49-F238E27FC236}">
                <a16:creationId xmlns:a16="http://schemas.microsoft.com/office/drawing/2014/main" id="{23A09E6B-822B-827B-51ED-E5328E0F1F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74162" y="5850259"/>
            <a:ext cx="1841500" cy="431800"/>
          </a:xfrm>
          <a:prstGeom prst="rect">
            <a:avLst/>
          </a:prstGeom>
        </p:spPr>
      </p:pic>
    </p:spTree>
    <p:extLst>
      <p:ext uri="{BB962C8B-B14F-4D97-AF65-F5344CB8AC3E}">
        <p14:creationId xmlns:p14="http://schemas.microsoft.com/office/powerpoint/2010/main" val="2929032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0C1F2-1B70-6031-5F81-F5D77D5FA35A}"/>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7A3E537E-624F-D875-9A61-520CC985E74B}"/>
              </a:ext>
            </a:extLst>
          </p:cNvPr>
          <p:cNvSpPr>
            <a:spLocks noGrp="1"/>
          </p:cNvSpPr>
          <p:nvPr>
            <p:ph idx="1"/>
          </p:nvPr>
        </p:nvSpPr>
        <p:spPr>
          <a:xfrm>
            <a:off x="838200" y="1825625"/>
            <a:ext cx="10849708" cy="4351338"/>
          </a:xfrm>
        </p:spPr>
        <p:txBody>
          <a:bodyPr>
            <a:normAutofit/>
          </a:bodyPr>
          <a:lstStyle/>
          <a:p>
            <a:pPr lvl="0"/>
            <a:r>
              <a:rPr lang="en-US" dirty="0"/>
              <a:t>Program recommendations</a:t>
            </a:r>
          </a:p>
          <a:p>
            <a:pPr lvl="1"/>
            <a:r>
              <a:rPr lang="en-US" sz="2200" dirty="0"/>
              <a:t>Expand efforts to understand which meters are not performing and why</a:t>
            </a:r>
          </a:p>
          <a:p>
            <a:pPr lvl="1"/>
            <a:r>
              <a:rPr lang="en-US" sz="2200" dirty="0"/>
              <a:t>Develop educational materials to help low-performing partners improve their response</a:t>
            </a:r>
          </a:p>
          <a:p>
            <a:pPr lvl="1"/>
            <a:r>
              <a:rPr lang="en-US" sz="2200" dirty="0"/>
              <a:t>Expand efforts to maximize performance during quarterly full resource tests</a:t>
            </a:r>
          </a:p>
          <a:p>
            <a:pPr lvl="0"/>
            <a:r>
              <a:rPr lang="en-US" dirty="0"/>
              <a:t>Protocol / evaluation recommendations</a:t>
            </a:r>
          </a:p>
          <a:p>
            <a:pPr lvl="1"/>
            <a:r>
              <a:rPr lang="en-US" sz="2200" dirty="0"/>
              <a:t>Develop a standard protocol for estimating the “full” ex-post resource</a:t>
            </a:r>
          </a:p>
          <a:p>
            <a:pPr lvl="2"/>
            <a:r>
              <a:rPr lang="en-US" sz="1800" dirty="0"/>
              <a:t>Different subsets of meters are dispatched for each event</a:t>
            </a:r>
          </a:p>
          <a:p>
            <a:pPr lvl="1"/>
            <a:r>
              <a:rPr lang="en-US" sz="2200" dirty="0"/>
              <a:t>Develop a standard protocol for baseline methods</a:t>
            </a:r>
          </a:p>
          <a:p>
            <a:pPr lvl="2"/>
            <a:r>
              <a:rPr lang="en-US" sz="1800" dirty="0"/>
              <a:t>At a minimum, protocols should require meter-specific baselines for heterogeneous loads</a:t>
            </a:r>
          </a:p>
          <a:p>
            <a:pPr lvl="1"/>
            <a:r>
              <a:rPr lang="en-US" sz="2200" dirty="0"/>
              <a:t>Develop standard protocols for reducing error in load impact estimates</a:t>
            </a:r>
          </a:p>
        </p:txBody>
      </p:sp>
    </p:spTree>
    <p:extLst>
      <p:ext uri="{BB962C8B-B14F-4D97-AF65-F5344CB8AC3E}">
        <p14:creationId xmlns:p14="http://schemas.microsoft.com/office/powerpoint/2010/main" val="2635349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B408D-3E9C-C243-99AB-6EC78211073F}"/>
              </a:ext>
            </a:extLst>
          </p:cNvPr>
          <p:cNvSpPr>
            <a:spLocks noGrp="1"/>
          </p:cNvSpPr>
          <p:nvPr>
            <p:ph type="title"/>
          </p:nvPr>
        </p:nvSpPr>
        <p:spPr/>
        <p:txBody>
          <a:bodyPr>
            <a:normAutofit/>
          </a:bodyPr>
          <a:lstStyle/>
          <a:p>
            <a:r>
              <a:rPr lang="en-US" dirty="0"/>
              <a:t>Meters and Events in Leap’s 2021 Resource</a:t>
            </a:r>
          </a:p>
        </p:txBody>
      </p:sp>
      <p:graphicFrame>
        <p:nvGraphicFramePr>
          <p:cNvPr id="5" name="Table 4">
            <a:extLst>
              <a:ext uri="{FF2B5EF4-FFF2-40B4-BE49-F238E27FC236}">
                <a16:creationId xmlns:a16="http://schemas.microsoft.com/office/drawing/2014/main" id="{CC195072-1874-9B21-08A2-AA1429B01909}"/>
              </a:ext>
            </a:extLst>
          </p:cNvPr>
          <p:cNvGraphicFramePr>
            <a:graphicFrameLocks noGrp="1"/>
          </p:cNvGraphicFramePr>
          <p:nvPr>
            <p:extLst>
              <p:ext uri="{D42A27DB-BD31-4B8C-83A1-F6EECF244321}">
                <p14:modId xmlns:p14="http://schemas.microsoft.com/office/powerpoint/2010/main" val="3598729395"/>
              </p:ext>
            </p:extLst>
          </p:nvPr>
        </p:nvGraphicFramePr>
        <p:xfrm>
          <a:off x="930797" y="2467588"/>
          <a:ext cx="7553447" cy="1188720"/>
        </p:xfrm>
        <a:graphic>
          <a:graphicData uri="http://schemas.openxmlformats.org/drawingml/2006/table">
            <a:tbl>
              <a:tblPr firstRow="1">
                <a:tableStyleId>{BC89EF96-8CEA-46FF-86C4-4CE0E7609802}</a:tableStyleId>
              </a:tblPr>
              <a:tblGrid>
                <a:gridCol w="2379659">
                  <a:extLst>
                    <a:ext uri="{9D8B030D-6E8A-4147-A177-3AD203B41FA5}">
                      <a16:colId xmlns:a16="http://schemas.microsoft.com/office/drawing/2014/main" val="807669815"/>
                    </a:ext>
                  </a:extLst>
                </a:gridCol>
                <a:gridCol w="1372054">
                  <a:extLst>
                    <a:ext uri="{9D8B030D-6E8A-4147-A177-3AD203B41FA5}">
                      <a16:colId xmlns:a16="http://schemas.microsoft.com/office/drawing/2014/main" val="814211509"/>
                    </a:ext>
                  </a:extLst>
                </a:gridCol>
                <a:gridCol w="1200548">
                  <a:extLst>
                    <a:ext uri="{9D8B030D-6E8A-4147-A177-3AD203B41FA5}">
                      <a16:colId xmlns:a16="http://schemas.microsoft.com/office/drawing/2014/main" val="2551301032"/>
                    </a:ext>
                  </a:extLst>
                </a:gridCol>
                <a:gridCol w="1229132">
                  <a:extLst>
                    <a:ext uri="{9D8B030D-6E8A-4147-A177-3AD203B41FA5}">
                      <a16:colId xmlns:a16="http://schemas.microsoft.com/office/drawing/2014/main" val="610441875"/>
                    </a:ext>
                  </a:extLst>
                </a:gridCol>
                <a:gridCol w="1372054">
                  <a:extLst>
                    <a:ext uri="{9D8B030D-6E8A-4147-A177-3AD203B41FA5}">
                      <a16:colId xmlns:a16="http://schemas.microsoft.com/office/drawing/2014/main" val="1323148438"/>
                    </a:ext>
                  </a:extLst>
                </a:gridCol>
              </a:tblGrid>
              <a:tr h="352951">
                <a:tc>
                  <a:txBody>
                    <a:bodyPr/>
                    <a:lstStyle/>
                    <a:p>
                      <a:pPr algn="l" fontAlgn="b"/>
                      <a:r>
                        <a:rPr lang="en-US" sz="2000" u="none" strike="noStrike" dirty="0">
                          <a:effectLst/>
                        </a:rPr>
                        <a:t>Load Type</a:t>
                      </a:r>
                      <a:endParaRPr lang="en-US" sz="2000" b="0" i="0" u="none" strike="noStrike" dirty="0">
                        <a:solidFill>
                          <a:srgbClr val="000000"/>
                        </a:solidFill>
                        <a:effectLst/>
                        <a:latin typeface="Calibri" panose="020F0502020204030204" pitchFamily="34" charset="0"/>
                      </a:endParaRPr>
                    </a:p>
                  </a:txBody>
                  <a:tcPr anchor="b"/>
                </a:tc>
                <a:tc>
                  <a:txBody>
                    <a:bodyPr/>
                    <a:lstStyle/>
                    <a:p>
                      <a:pPr algn="ctr" fontAlgn="b"/>
                      <a:r>
                        <a:rPr lang="en-US" sz="2000" u="none" strike="noStrike" dirty="0">
                          <a:effectLst/>
                        </a:rPr>
                        <a:t>PG&amp;E</a:t>
                      </a:r>
                      <a:endParaRPr lang="en-US" sz="2000" b="0" i="0" u="none" strike="noStrike" dirty="0">
                        <a:solidFill>
                          <a:srgbClr val="000000"/>
                        </a:solidFill>
                        <a:effectLst/>
                        <a:latin typeface="Calibri" panose="020F0502020204030204" pitchFamily="34" charset="0"/>
                      </a:endParaRPr>
                    </a:p>
                  </a:txBody>
                  <a:tcPr anchor="b"/>
                </a:tc>
                <a:tc>
                  <a:txBody>
                    <a:bodyPr/>
                    <a:lstStyle/>
                    <a:p>
                      <a:pPr algn="ctr" fontAlgn="b"/>
                      <a:r>
                        <a:rPr lang="en-US" sz="2000" u="none" strike="noStrike" dirty="0">
                          <a:effectLst/>
                        </a:rPr>
                        <a:t>SCE</a:t>
                      </a:r>
                      <a:endParaRPr lang="en-US" sz="2000" b="0" i="0" u="none" strike="noStrike" dirty="0">
                        <a:solidFill>
                          <a:srgbClr val="000000"/>
                        </a:solidFill>
                        <a:effectLst/>
                        <a:latin typeface="Calibri" panose="020F0502020204030204" pitchFamily="34" charset="0"/>
                      </a:endParaRPr>
                    </a:p>
                  </a:txBody>
                  <a:tcPr anchor="b"/>
                </a:tc>
                <a:tc>
                  <a:txBody>
                    <a:bodyPr/>
                    <a:lstStyle/>
                    <a:p>
                      <a:pPr algn="ctr" fontAlgn="b"/>
                      <a:r>
                        <a:rPr lang="en-US" sz="2000" u="none" strike="noStrike" dirty="0">
                          <a:effectLst/>
                        </a:rPr>
                        <a:t>SDG&amp;E</a:t>
                      </a:r>
                      <a:endParaRPr lang="en-US" sz="2000" b="0" i="0" u="none" strike="noStrike" dirty="0">
                        <a:solidFill>
                          <a:srgbClr val="000000"/>
                        </a:solidFill>
                        <a:effectLst/>
                        <a:latin typeface="Calibri" panose="020F0502020204030204" pitchFamily="34" charset="0"/>
                      </a:endParaRPr>
                    </a:p>
                  </a:txBody>
                  <a:tcPr anchor="b"/>
                </a:tc>
                <a:tc>
                  <a:txBody>
                    <a:bodyPr/>
                    <a:lstStyle/>
                    <a:p>
                      <a:pPr algn="ctr" fontAlgn="b"/>
                      <a:r>
                        <a:rPr lang="en-US" sz="2000" u="none" strike="noStrike" dirty="0">
                          <a:effectLst/>
                        </a:rPr>
                        <a:t>Total</a:t>
                      </a:r>
                      <a:endParaRPr lang="en-US" sz="2000" b="0" i="0" u="none" strike="noStrike" dirty="0">
                        <a:solidFill>
                          <a:srgbClr val="000000"/>
                        </a:solidFill>
                        <a:effectLst/>
                        <a:latin typeface="Calibri" panose="020F0502020204030204" pitchFamily="34" charset="0"/>
                      </a:endParaRPr>
                    </a:p>
                  </a:txBody>
                  <a:tcPr anchor="b"/>
                </a:tc>
                <a:extLst>
                  <a:ext uri="{0D108BD9-81ED-4DB2-BD59-A6C34878D82A}">
                    <a16:rowId xmlns:a16="http://schemas.microsoft.com/office/drawing/2014/main" val="260634057"/>
                  </a:ext>
                </a:extLst>
              </a:tr>
              <a:tr h="352951">
                <a:tc>
                  <a:txBody>
                    <a:bodyPr/>
                    <a:lstStyle/>
                    <a:p>
                      <a:pPr algn="l" fontAlgn="b"/>
                      <a:r>
                        <a:rPr lang="en-US" sz="2000" u="none" strike="noStrike">
                          <a:effectLst/>
                        </a:rPr>
                        <a:t>Non-residential</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dirty="0">
                          <a:effectLst/>
                        </a:rPr>
                        <a:t>512</a:t>
                      </a:r>
                      <a:endParaRPr lang="en-US" sz="2000" b="0" i="0" u="none" strike="noStrike" dirty="0">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940</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135</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1587</a:t>
                      </a:r>
                      <a:endParaRPr lang="en-US" sz="2000" b="0" i="0" u="none" strike="noStrike">
                        <a:solidFill>
                          <a:srgbClr val="000000"/>
                        </a:solidFill>
                        <a:effectLst/>
                        <a:latin typeface="Calibri" panose="020F0502020204030204" pitchFamily="34" charset="0"/>
                      </a:endParaRPr>
                    </a:p>
                  </a:txBody>
                  <a:tcPr anchor="b"/>
                </a:tc>
                <a:extLst>
                  <a:ext uri="{0D108BD9-81ED-4DB2-BD59-A6C34878D82A}">
                    <a16:rowId xmlns:a16="http://schemas.microsoft.com/office/drawing/2014/main" val="547711042"/>
                  </a:ext>
                </a:extLst>
              </a:tr>
              <a:tr h="352951">
                <a:tc>
                  <a:txBody>
                    <a:bodyPr/>
                    <a:lstStyle/>
                    <a:p>
                      <a:pPr algn="l" fontAlgn="b"/>
                      <a:r>
                        <a:rPr lang="en-US" sz="2000" u="none" strike="noStrike" dirty="0">
                          <a:effectLst/>
                        </a:rPr>
                        <a:t>Residential</a:t>
                      </a:r>
                      <a:endParaRPr lang="en-US" sz="2000" b="0" i="0" u="none" strike="noStrike" dirty="0">
                        <a:solidFill>
                          <a:srgbClr val="000000"/>
                        </a:solidFill>
                        <a:effectLst/>
                        <a:latin typeface="Calibri" panose="020F0502020204030204" pitchFamily="34" charset="0"/>
                      </a:endParaRPr>
                    </a:p>
                  </a:txBody>
                  <a:tcPr anchor="b"/>
                </a:tc>
                <a:tc>
                  <a:txBody>
                    <a:bodyPr/>
                    <a:lstStyle/>
                    <a:p>
                      <a:pPr algn="r" fontAlgn="b"/>
                      <a:r>
                        <a:rPr lang="en-US" sz="2000" u="none" strike="noStrike" dirty="0">
                          <a:effectLst/>
                        </a:rPr>
                        <a:t>13,666</a:t>
                      </a:r>
                      <a:endParaRPr lang="en-US" sz="2000" b="0" i="0" u="none" strike="noStrike" dirty="0">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664</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b="0" u="none" strike="noStrike" dirty="0">
                          <a:solidFill>
                            <a:srgbClr val="000000"/>
                          </a:solidFill>
                          <a:effectLst/>
                          <a:highlight>
                            <a:srgbClr val="000000"/>
                          </a:highlight>
                        </a:rPr>
                        <a:t>XXX</a:t>
                      </a:r>
                      <a:endParaRPr lang="en-US" sz="2000" b="0" i="0" u="none" strike="noStrike" dirty="0">
                        <a:solidFill>
                          <a:srgbClr val="000000"/>
                        </a:solidFill>
                        <a:effectLst/>
                        <a:highlight>
                          <a:srgbClr val="000000"/>
                        </a:highlight>
                        <a:latin typeface="Calibri" panose="020F0502020204030204" pitchFamily="34" charset="0"/>
                      </a:endParaRPr>
                    </a:p>
                  </a:txBody>
                  <a:tcPr anchor="b"/>
                </a:tc>
                <a:tc>
                  <a:txBody>
                    <a:bodyPr/>
                    <a:lstStyle/>
                    <a:p>
                      <a:pPr algn="r" fontAlgn="b"/>
                      <a:r>
                        <a:rPr lang="en-US" sz="2000" u="none" strike="noStrike" dirty="0">
                          <a:effectLst/>
                        </a:rPr>
                        <a:t>14332</a:t>
                      </a:r>
                      <a:endParaRPr lang="en-US" sz="2000" b="0" i="0" u="none" strike="noStrike" dirty="0">
                        <a:solidFill>
                          <a:srgbClr val="000000"/>
                        </a:solidFill>
                        <a:effectLst/>
                        <a:latin typeface="Calibri" panose="020F0502020204030204" pitchFamily="34" charset="0"/>
                      </a:endParaRPr>
                    </a:p>
                  </a:txBody>
                  <a:tcPr anchor="b"/>
                </a:tc>
                <a:extLst>
                  <a:ext uri="{0D108BD9-81ED-4DB2-BD59-A6C34878D82A}">
                    <a16:rowId xmlns:a16="http://schemas.microsoft.com/office/drawing/2014/main" val="1609260150"/>
                  </a:ext>
                </a:extLst>
              </a:tr>
            </a:tbl>
          </a:graphicData>
        </a:graphic>
      </p:graphicFrame>
      <p:sp>
        <p:nvSpPr>
          <p:cNvPr id="6" name="Rectangle 5">
            <a:extLst>
              <a:ext uri="{FF2B5EF4-FFF2-40B4-BE49-F238E27FC236}">
                <a16:creationId xmlns:a16="http://schemas.microsoft.com/office/drawing/2014/main" id="{D6A3A7CA-E80E-8DC9-7826-5540C33D227B}"/>
              </a:ext>
            </a:extLst>
          </p:cNvPr>
          <p:cNvSpPr/>
          <p:nvPr/>
        </p:nvSpPr>
        <p:spPr>
          <a:xfrm>
            <a:off x="930797" y="2005923"/>
            <a:ext cx="2498761" cy="461665"/>
          </a:xfrm>
          <a:prstGeom prst="rect">
            <a:avLst/>
          </a:prstGeom>
        </p:spPr>
        <p:txBody>
          <a:bodyPr wrap="none">
            <a:spAutoFit/>
          </a:bodyPr>
          <a:lstStyle/>
          <a:p>
            <a:r>
              <a:rPr lang="en-US" sz="2400" dirty="0"/>
              <a:t>Number of Meters</a:t>
            </a:r>
          </a:p>
        </p:txBody>
      </p:sp>
      <p:graphicFrame>
        <p:nvGraphicFramePr>
          <p:cNvPr id="9" name="Table 8">
            <a:extLst>
              <a:ext uri="{FF2B5EF4-FFF2-40B4-BE49-F238E27FC236}">
                <a16:creationId xmlns:a16="http://schemas.microsoft.com/office/drawing/2014/main" id="{ED5C6B95-D5C9-7C2D-92B1-7AB6ACEAC1C3}"/>
              </a:ext>
            </a:extLst>
          </p:cNvPr>
          <p:cNvGraphicFramePr>
            <a:graphicFrameLocks noGrp="1"/>
          </p:cNvGraphicFramePr>
          <p:nvPr>
            <p:extLst>
              <p:ext uri="{D42A27DB-BD31-4B8C-83A1-F6EECF244321}">
                <p14:modId xmlns:p14="http://schemas.microsoft.com/office/powerpoint/2010/main" val="984874317"/>
              </p:ext>
            </p:extLst>
          </p:nvPr>
        </p:nvGraphicFramePr>
        <p:xfrm>
          <a:off x="930797" y="4564686"/>
          <a:ext cx="10655461" cy="1188720"/>
        </p:xfrm>
        <a:graphic>
          <a:graphicData uri="http://schemas.openxmlformats.org/drawingml/2006/table">
            <a:tbl>
              <a:tblPr firstRow="1">
                <a:tableStyleId>{BC89EF96-8CEA-46FF-86C4-4CE0E7609802}</a:tableStyleId>
              </a:tblPr>
              <a:tblGrid>
                <a:gridCol w="2136494">
                  <a:extLst>
                    <a:ext uri="{9D8B030D-6E8A-4147-A177-3AD203B41FA5}">
                      <a16:colId xmlns:a16="http://schemas.microsoft.com/office/drawing/2014/main" val="3384085756"/>
                    </a:ext>
                  </a:extLst>
                </a:gridCol>
                <a:gridCol w="1028401">
                  <a:extLst>
                    <a:ext uri="{9D8B030D-6E8A-4147-A177-3AD203B41FA5}">
                      <a16:colId xmlns:a16="http://schemas.microsoft.com/office/drawing/2014/main" val="3314818248"/>
                    </a:ext>
                  </a:extLst>
                </a:gridCol>
                <a:gridCol w="668039">
                  <a:extLst>
                    <a:ext uri="{9D8B030D-6E8A-4147-A177-3AD203B41FA5}">
                      <a16:colId xmlns:a16="http://schemas.microsoft.com/office/drawing/2014/main" val="573945150"/>
                    </a:ext>
                  </a:extLst>
                </a:gridCol>
                <a:gridCol w="724893">
                  <a:extLst>
                    <a:ext uri="{9D8B030D-6E8A-4147-A177-3AD203B41FA5}">
                      <a16:colId xmlns:a16="http://schemas.microsoft.com/office/drawing/2014/main" val="3506130559"/>
                    </a:ext>
                  </a:extLst>
                </a:gridCol>
                <a:gridCol w="668039">
                  <a:extLst>
                    <a:ext uri="{9D8B030D-6E8A-4147-A177-3AD203B41FA5}">
                      <a16:colId xmlns:a16="http://schemas.microsoft.com/office/drawing/2014/main" val="3415973074"/>
                    </a:ext>
                  </a:extLst>
                </a:gridCol>
                <a:gridCol w="739107">
                  <a:extLst>
                    <a:ext uri="{9D8B030D-6E8A-4147-A177-3AD203B41FA5}">
                      <a16:colId xmlns:a16="http://schemas.microsoft.com/office/drawing/2014/main" val="2270997691"/>
                    </a:ext>
                  </a:extLst>
                </a:gridCol>
                <a:gridCol w="668039">
                  <a:extLst>
                    <a:ext uri="{9D8B030D-6E8A-4147-A177-3AD203B41FA5}">
                      <a16:colId xmlns:a16="http://schemas.microsoft.com/office/drawing/2014/main" val="378404131"/>
                    </a:ext>
                  </a:extLst>
                </a:gridCol>
                <a:gridCol w="587496">
                  <a:extLst>
                    <a:ext uri="{9D8B030D-6E8A-4147-A177-3AD203B41FA5}">
                      <a16:colId xmlns:a16="http://schemas.microsoft.com/office/drawing/2014/main" val="2532841444"/>
                    </a:ext>
                  </a:extLst>
                </a:gridCol>
                <a:gridCol w="701204">
                  <a:extLst>
                    <a:ext uri="{9D8B030D-6E8A-4147-A177-3AD203B41FA5}">
                      <a16:colId xmlns:a16="http://schemas.microsoft.com/office/drawing/2014/main" val="3961815252"/>
                    </a:ext>
                  </a:extLst>
                </a:gridCol>
                <a:gridCol w="682253">
                  <a:extLst>
                    <a:ext uri="{9D8B030D-6E8A-4147-A177-3AD203B41FA5}">
                      <a16:colId xmlns:a16="http://schemas.microsoft.com/office/drawing/2014/main" val="364803844"/>
                    </a:ext>
                  </a:extLst>
                </a:gridCol>
                <a:gridCol w="644350">
                  <a:extLst>
                    <a:ext uri="{9D8B030D-6E8A-4147-A177-3AD203B41FA5}">
                      <a16:colId xmlns:a16="http://schemas.microsoft.com/office/drawing/2014/main" val="2459075277"/>
                    </a:ext>
                  </a:extLst>
                </a:gridCol>
                <a:gridCol w="724893">
                  <a:extLst>
                    <a:ext uri="{9D8B030D-6E8A-4147-A177-3AD203B41FA5}">
                      <a16:colId xmlns:a16="http://schemas.microsoft.com/office/drawing/2014/main" val="123315534"/>
                    </a:ext>
                  </a:extLst>
                </a:gridCol>
                <a:gridCol w="682253">
                  <a:extLst>
                    <a:ext uri="{9D8B030D-6E8A-4147-A177-3AD203B41FA5}">
                      <a16:colId xmlns:a16="http://schemas.microsoft.com/office/drawing/2014/main" val="3703668130"/>
                    </a:ext>
                  </a:extLst>
                </a:gridCol>
              </a:tblGrid>
              <a:tr h="215900">
                <a:tc>
                  <a:txBody>
                    <a:bodyPr/>
                    <a:lstStyle/>
                    <a:p>
                      <a:pPr algn="l" fontAlgn="b"/>
                      <a:r>
                        <a:rPr lang="en-US" sz="2000" b="1" u="none" strike="noStrike" dirty="0">
                          <a:effectLst/>
                        </a:rPr>
                        <a:t>Sector</a:t>
                      </a:r>
                      <a:endParaRPr lang="en-US" sz="2000" b="1" i="0" u="none" strike="noStrike" dirty="0">
                        <a:solidFill>
                          <a:srgbClr val="000000"/>
                        </a:solidFill>
                        <a:effectLst/>
                        <a:latin typeface="Calibri" panose="020F0502020204030204" pitchFamily="34" charset="0"/>
                      </a:endParaRPr>
                    </a:p>
                  </a:txBody>
                  <a:tcPr anchor="b"/>
                </a:tc>
                <a:tc>
                  <a:txBody>
                    <a:bodyPr/>
                    <a:lstStyle/>
                    <a:p>
                      <a:pPr algn="r" fontAlgn="ctr"/>
                      <a:r>
                        <a:rPr lang="en-US" sz="2000" b="1" u="none" strike="noStrike" dirty="0">
                          <a:effectLst/>
                        </a:rPr>
                        <a:t>Jan</a:t>
                      </a:r>
                      <a:endParaRPr lang="en-US" sz="2000" b="1" i="0" u="none" strike="noStrike" dirty="0">
                        <a:solidFill>
                          <a:srgbClr val="000000"/>
                        </a:solidFill>
                        <a:effectLst/>
                        <a:latin typeface="Calibri" panose="020F0502020204030204" pitchFamily="34" charset="0"/>
                      </a:endParaRPr>
                    </a:p>
                  </a:txBody>
                  <a:tcPr anchor="ctr"/>
                </a:tc>
                <a:tc>
                  <a:txBody>
                    <a:bodyPr/>
                    <a:lstStyle/>
                    <a:p>
                      <a:pPr algn="r" fontAlgn="ctr"/>
                      <a:r>
                        <a:rPr lang="en-US" sz="2000" b="1" u="none" strike="noStrike" dirty="0">
                          <a:effectLst/>
                        </a:rPr>
                        <a:t>Feb</a:t>
                      </a:r>
                      <a:endParaRPr lang="en-US" sz="2000" b="1" i="0" u="none" strike="noStrike" dirty="0">
                        <a:solidFill>
                          <a:srgbClr val="000000"/>
                        </a:solidFill>
                        <a:effectLst/>
                        <a:latin typeface="Calibri" panose="020F0502020204030204" pitchFamily="34" charset="0"/>
                      </a:endParaRPr>
                    </a:p>
                  </a:txBody>
                  <a:tcPr anchor="ctr"/>
                </a:tc>
                <a:tc>
                  <a:txBody>
                    <a:bodyPr/>
                    <a:lstStyle/>
                    <a:p>
                      <a:pPr algn="r" fontAlgn="ctr"/>
                      <a:r>
                        <a:rPr lang="en-US" sz="2000" b="1" u="none" strike="noStrike">
                          <a:effectLst/>
                        </a:rPr>
                        <a:t>Mar</a:t>
                      </a:r>
                      <a:endParaRPr lang="en-US" sz="2000" b="1" i="0" u="none" strike="noStrike">
                        <a:solidFill>
                          <a:srgbClr val="000000"/>
                        </a:solidFill>
                        <a:effectLst/>
                        <a:latin typeface="Calibri" panose="020F0502020204030204" pitchFamily="34" charset="0"/>
                      </a:endParaRPr>
                    </a:p>
                  </a:txBody>
                  <a:tcPr anchor="ctr"/>
                </a:tc>
                <a:tc>
                  <a:txBody>
                    <a:bodyPr/>
                    <a:lstStyle/>
                    <a:p>
                      <a:pPr algn="r" fontAlgn="ctr"/>
                      <a:r>
                        <a:rPr lang="en-US" sz="2000" b="1" u="none" strike="noStrike">
                          <a:effectLst/>
                        </a:rPr>
                        <a:t>Apr</a:t>
                      </a:r>
                      <a:endParaRPr lang="en-US" sz="2000" b="1" i="0" u="none" strike="noStrike">
                        <a:solidFill>
                          <a:srgbClr val="000000"/>
                        </a:solidFill>
                        <a:effectLst/>
                        <a:latin typeface="Calibri" panose="020F0502020204030204" pitchFamily="34" charset="0"/>
                      </a:endParaRPr>
                    </a:p>
                  </a:txBody>
                  <a:tcPr anchor="ctr"/>
                </a:tc>
                <a:tc>
                  <a:txBody>
                    <a:bodyPr/>
                    <a:lstStyle/>
                    <a:p>
                      <a:pPr algn="r" fontAlgn="ctr"/>
                      <a:r>
                        <a:rPr lang="en-US" sz="2000" b="1" u="none" strike="noStrike">
                          <a:effectLst/>
                        </a:rPr>
                        <a:t>May</a:t>
                      </a:r>
                      <a:endParaRPr lang="en-US" sz="2000" b="1" i="0" u="none" strike="noStrike">
                        <a:solidFill>
                          <a:srgbClr val="000000"/>
                        </a:solidFill>
                        <a:effectLst/>
                        <a:latin typeface="Calibri" panose="020F0502020204030204" pitchFamily="34" charset="0"/>
                      </a:endParaRPr>
                    </a:p>
                  </a:txBody>
                  <a:tcPr anchor="ctr"/>
                </a:tc>
                <a:tc>
                  <a:txBody>
                    <a:bodyPr/>
                    <a:lstStyle/>
                    <a:p>
                      <a:pPr algn="r" fontAlgn="ctr"/>
                      <a:r>
                        <a:rPr lang="en-US" sz="2000" b="1" u="none" strike="noStrike" dirty="0">
                          <a:effectLst/>
                        </a:rPr>
                        <a:t>Jun</a:t>
                      </a:r>
                      <a:endParaRPr lang="en-US" sz="2000" b="1" i="0" u="none" strike="noStrike" dirty="0">
                        <a:solidFill>
                          <a:srgbClr val="000000"/>
                        </a:solidFill>
                        <a:effectLst/>
                        <a:latin typeface="Calibri" panose="020F0502020204030204" pitchFamily="34" charset="0"/>
                      </a:endParaRPr>
                    </a:p>
                  </a:txBody>
                  <a:tcPr anchor="ctr"/>
                </a:tc>
                <a:tc>
                  <a:txBody>
                    <a:bodyPr/>
                    <a:lstStyle/>
                    <a:p>
                      <a:pPr algn="r" fontAlgn="ctr"/>
                      <a:r>
                        <a:rPr lang="en-US" sz="2000" b="1" u="none" strike="noStrike">
                          <a:effectLst/>
                        </a:rPr>
                        <a:t>Jul</a:t>
                      </a:r>
                      <a:endParaRPr lang="en-US" sz="2000" b="1" i="0" u="none" strike="noStrike">
                        <a:solidFill>
                          <a:srgbClr val="000000"/>
                        </a:solidFill>
                        <a:effectLst/>
                        <a:latin typeface="Calibri" panose="020F0502020204030204" pitchFamily="34" charset="0"/>
                      </a:endParaRPr>
                    </a:p>
                  </a:txBody>
                  <a:tcPr anchor="ctr"/>
                </a:tc>
                <a:tc>
                  <a:txBody>
                    <a:bodyPr/>
                    <a:lstStyle/>
                    <a:p>
                      <a:pPr algn="r" fontAlgn="ctr"/>
                      <a:r>
                        <a:rPr lang="en-US" sz="2000" b="1" u="none" strike="noStrike">
                          <a:effectLst/>
                        </a:rPr>
                        <a:t>Aug</a:t>
                      </a:r>
                      <a:endParaRPr lang="en-US" sz="2000" b="1" i="0" u="none" strike="noStrike">
                        <a:solidFill>
                          <a:srgbClr val="000000"/>
                        </a:solidFill>
                        <a:effectLst/>
                        <a:latin typeface="Calibri" panose="020F0502020204030204" pitchFamily="34" charset="0"/>
                      </a:endParaRPr>
                    </a:p>
                  </a:txBody>
                  <a:tcPr anchor="ctr"/>
                </a:tc>
                <a:tc>
                  <a:txBody>
                    <a:bodyPr/>
                    <a:lstStyle/>
                    <a:p>
                      <a:pPr algn="r" fontAlgn="ctr"/>
                      <a:r>
                        <a:rPr lang="en-US" sz="2000" b="1" u="none" strike="noStrike" dirty="0">
                          <a:effectLst/>
                        </a:rPr>
                        <a:t>Sep</a:t>
                      </a:r>
                      <a:endParaRPr lang="en-US" sz="2000" b="1" i="0" u="none" strike="noStrike" dirty="0">
                        <a:solidFill>
                          <a:srgbClr val="000000"/>
                        </a:solidFill>
                        <a:effectLst/>
                        <a:latin typeface="Calibri" panose="020F0502020204030204" pitchFamily="34" charset="0"/>
                      </a:endParaRPr>
                    </a:p>
                  </a:txBody>
                  <a:tcPr anchor="ctr"/>
                </a:tc>
                <a:tc>
                  <a:txBody>
                    <a:bodyPr/>
                    <a:lstStyle/>
                    <a:p>
                      <a:pPr algn="r" fontAlgn="ctr"/>
                      <a:r>
                        <a:rPr lang="en-US" sz="2000" b="1" u="none" strike="noStrike" dirty="0">
                          <a:effectLst/>
                        </a:rPr>
                        <a:t>Oct</a:t>
                      </a:r>
                      <a:endParaRPr lang="en-US" sz="2000" b="1" i="0" u="none" strike="noStrike" dirty="0">
                        <a:solidFill>
                          <a:srgbClr val="000000"/>
                        </a:solidFill>
                        <a:effectLst/>
                        <a:latin typeface="Calibri" panose="020F0502020204030204" pitchFamily="34" charset="0"/>
                      </a:endParaRPr>
                    </a:p>
                  </a:txBody>
                  <a:tcPr anchor="ctr"/>
                </a:tc>
                <a:tc>
                  <a:txBody>
                    <a:bodyPr/>
                    <a:lstStyle/>
                    <a:p>
                      <a:pPr algn="r" fontAlgn="ctr"/>
                      <a:r>
                        <a:rPr lang="en-US" sz="2000" b="1" u="none" strike="noStrike" dirty="0">
                          <a:effectLst/>
                        </a:rPr>
                        <a:t>Nov</a:t>
                      </a:r>
                      <a:endParaRPr lang="en-US" sz="2000" b="1" i="0" u="none" strike="noStrike" dirty="0">
                        <a:solidFill>
                          <a:srgbClr val="000000"/>
                        </a:solidFill>
                        <a:effectLst/>
                        <a:latin typeface="Calibri" panose="020F0502020204030204" pitchFamily="34" charset="0"/>
                      </a:endParaRPr>
                    </a:p>
                  </a:txBody>
                  <a:tcPr anchor="ctr"/>
                </a:tc>
                <a:tc>
                  <a:txBody>
                    <a:bodyPr/>
                    <a:lstStyle/>
                    <a:p>
                      <a:pPr algn="r" fontAlgn="ctr"/>
                      <a:r>
                        <a:rPr lang="en-US" sz="2000" b="1" u="none" strike="noStrike" dirty="0">
                          <a:effectLst/>
                        </a:rPr>
                        <a:t>Dec</a:t>
                      </a:r>
                      <a:endParaRPr lang="en-US" sz="2000" b="1" i="0" u="none" strike="noStrike" dirty="0">
                        <a:solidFill>
                          <a:srgbClr val="000000"/>
                        </a:solidFill>
                        <a:effectLst/>
                        <a:latin typeface="Calibri" panose="020F0502020204030204" pitchFamily="34" charset="0"/>
                      </a:endParaRPr>
                    </a:p>
                  </a:txBody>
                  <a:tcPr anchor="ctr"/>
                </a:tc>
                <a:extLst>
                  <a:ext uri="{0D108BD9-81ED-4DB2-BD59-A6C34878D82A}">
                    <a16:rowId xmlns:a16="http://schemas.microsoft.com/office/drawing/2014/main" val="3297092713"/>
                  </a:ext>
                </a:extLst>
              </a:tr>
              <a:tr h="203200">
                <a:tc>
                  <a:txBody>
                    <a:bodyPr/>
                    <a:lstStyle/>
                    <a:p>
                      <a:pPr algn="l" fontAlgn="b"/>
                      <a:r>
                        <a:rPr lang="en-US" sz="2000" u="none" strike="noStrike">
                          <a:effectLst/>
                        </a:rPr>
                        <a:t>Non-residential </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46</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12</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104</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95</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152</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160</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182</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218</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68</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207</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197</a:t>
                      </a:r>
                      <a:endParaRPr lang="en-US" sz="2000" b="0" i="0" u="none" strike="noStrike">
                        <a:solidFill>
                          <a:srgbClr val="000000"/>
                        </a:solidFill>
                        <a:effectLst/>
                        <a:latin typeface="Calibri" panose="020F0502020204030204" pitchFamily="34" charset="0"/>
                      </a:endParaRPr>
                    </a:p>
                  </a:txBody>
                  <a:tcPr anchor="b"/>
                </a:tc>
                <a:extLst>
                  <a:ext uri="{0D108BD9-81ED-4DB2-BD59-A6C34878D82A}">
                    <a16:rowId xmlns:a16="http://schemas.microsoft.com/office/drawing/2014/main" val="605753727"/>
                  </a:ext>
                </a:extLst>
              </a:tr>
              <a:tr h="203200">
                <a:tc>
                  <a:txBody>
                    <a:bodyPr/>
                    <a:lstStyle/>
                    <a:p>
                      <a:pPr algn="l" fontAlgn="b"/>
                      <a:r>
                        <a:rPr lang="en-US" sz="2000" u="none" strike="noStrike">
                          <a:effectLst/>
                        </a:rPr>
                        <a:t>Residential</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dirty="0">
                          <a:solidFill>
                            <a:schemeClr val="bg1">
                              <a:lumMod val="50000"/>
                            </a:schemeClr>
                          </a:solidFill>
                          <a:effectLst/>
                        </a:rPr>
                        <a:t>0</a:t>
                      </a:r>
                      <a:endParaRPr lang="en-US" sz="2000" b="0" i="0" u="none" strike="noStrike" dirty="0">
                        <a:solidFill>
                          <a:schemeClr val="bg1">
                            <a:lumMod val="50000"/>
                          </a:schemeClr>
                        </a:solidFill>
                        <a:effectLst/>
                        <a:latin typeface="Calibri" panose="020F0502020204030204" pitchFamily="34" charset="0"/>
                      </a:endParaRPr>
                    </a:p>
                  </a:txBody>
                  <a:tcPr anchor="b"/>
                </a:tc>
                <a:tc>
                  <a:txBody>
                    <a:bodyPr/>
                    <a:lstStyle/>
                    <a:p>
                      <a:pPr algn="r" fontAlgn="b"/>
                      <a:r>
                        <a:rPr lang="en-US" sz="2000" u="none" strike="noStrike" dirty="0">
                          <a:solidFill>
                            <a:schemeClr val="bg1">
                              <a:lumMod val="50000"/>
                            </a:schemeClr>
                          </a:solidFill>
                          <a:effectLst/>
                        </a:rPr>
                        <a:t>0</a:t>
                      </a:r>
                      <a:endParaRPr lang="en-US" sz="2000" b="0" i="0" u="none" strike="noStrike" dirty="0">
                        <a:solidFill>
                          <a:schemeClr val="bg1">
                            <a:lumMod val="50000"/>
                          </a:schemeClr>
                        </a:solidFill>
                        <a:effectLst/>
                        <a:latin typeface="Calibri" panose="020F0502020204030204" pitchFamily="34" charset="0"/>
                      </a:endParaRPr>
                    </a:p>
                  </a:txBody>
                  <a:tcPr anchor="b"/>
                </a:tc>
                <a:tc>
                  <a:txBody>
                    <a:bodyPr/>
                    <a:lstStyle/>
                    <a:p>
                      <a:pPr algn="r" fontAlgn="b"/>
                      <a:r>
                        <a:rPr lang="en-US" sz="2000" u="none" strike="noStrike" dirty="0">
                          <a:solidFill>
                            <a:schemeClr val="bg1">
                              <a:lumMod val="50000"/>
                            </a:schemeClr>
                          </a:solidFill>
                          <a:effectLst/>
                        </a:rPr>
                        <a:t>0</a:t>
                      </a:r>
                      <a:endParaRPr lang="en-US" sz="2000" b="0" i="0" u="none" strike="noStrike" dirty="0">
                        <a:solidFill>
                          <a:schemeClr val="bg1">
                            <a:lumMod val="50000"/>
                          </a:schemeClr>
                        </a:solidFill>
                        <a:effectLst/>
                        <a:latin typeface="Calibri" panose="020F0502020204030204" pitchFamily="34" charset="0"/>
                      </a:endParaRPr>
                    </a:p>
                  </a:txBody>
                  <a:tcPr anchor="b"/>
                </a:tc>
                <a:tc>
                  <a:txBody>
                    <a:bodyPr/>
                    <a:lstStyle/>
                    <a:p>
                      <a:pPr algn="r" fontAlgn="b"/>
                      <a:r>
                        <a:rPr lang="en-US" sz="2000" u="none" strike="noStrike" dirty="0">
                          <a:solidFill>
                            <a:schemeClr val="bg1">
                              <a:lumMod val="50000"/>
                            </a:schemeClr>
                          </a:solidFill>
                          <a:effectLst/>
                        </a:rPr>
                        <a:t>0</a:t>
                      </a:r>
                      <a:endParaRPr lang="en-US" sz="2000" b="0" i="0" u="none" strike="noStrike" dirty="0">
                        <a:solidFill>
                          <a:schemeClr val="bg1">
                            <a:lumMod val="50000"/>
                          </a:schemeClr>
                        </a:solidFill>
                        <a:effectLst/>
                        <a:latin typeface="Calibri" panose="020F0502020204030204" pitchFamily="34" charset="0"/>
                      </a:endParaRPr>
                    </a:p>
                  </a:txBody>
                  <a:tcPr anchor="b"/>
                </a:tc>
                <a:tc>
                  <a:txBody>
                    <a:bodyPr/>
                    <a:lstStyle/>
                    <a:p>
                      <a:pPr algn="r" fontAlgn="b"/>
                      <a:r>
                        <a:rPr lang="en-US" sz="2000" u="none" strike="noStrike" dirty="0">
                          <a:solidFill>
                            <a:schemeClr val="bg1">
                              <a:lumMod val="50000"/>
                            </a:schemeClr>
                          </a:solidFill>
                          <a:effectLst/>
                        </a:rPr>
                        <a:t>0</a:t>
                      </a:r>
                      <a:endParaRPr lang="en-US" sz="2000" b="0" i="0" u="none" strike="noStrike" dirty="0">
                        <a:solidFill>
                          <a:schemeClr val="bg1">
                            <a:lumMod val="50000"/>
                          </a:schemeClr>
                        </a:solidFill>
                        <a:effectLst/>
                        <a:latin typeface="Calibri" panose="020F0502020204030204" pitchFamily="34" charset="0"/>
                      </a:endParaRPr>
                    </a:p>
                  </a:txBody>
                  <a:tcPr anchor="b"/>
                </a:tc>
                <a:tc>
                  <a:txBody>
                    <a:bodyPr/>
                    <a:lstStyle/>
                    <a:p>
                      <a:pPr algn="r" fontAlgn="b"/>
                      <a:r>
                        <a:rPr lang="en-US" sz="2000" u="none" strike="noStrike">
                          <a:effectLst/>
                        </a:rPr>
                        <a:t>4</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20</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83</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7</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a:effectLst/>
                        </a:rPr>
                        <a:t>13</a:t>
                      </a:r>
                      <a:endParaRPr lang="en-US" sz="2000" b="0" i="0" u="none" strike="noStrike">
                        <a:solidFill>
                          <a:srgbClr val="000000"/>
                        </a:solidFill>
                        <a:effectLst/>
                        <a:latin typeface="Calibri" panose="020F0502020204030204" pitchFamily="34" charset="0"/>
                      </a:endParaRPr>
                    </a:p>
                  </a:txBody>
                  <a:tcPr anchor="b"/>
                </a:tc>
                <a:tc>
                  <a:txBody>
                    <a:bodyPr/>
                    <a:lstStyle/>
                    <a:p>
                      <a:pPr algn="r" fontAlgn="b"/>
                      <a:r>
                        <a:rPr lang="en-US" sz="2000" u="none" strike="noStrike" dirty="0">
                          <a:effectLst/>
                        </a:rPr>
                        <a:t>43</a:t>
                      </a:r>
                      <a:endParaRPr lang="en-US" sz="2000" b="0" i="0" u="none" strike="noStrike" dirty="0">
                        <a:solidFill>
                          <a:srgbClr val="000000"/>
                        </a:solidFill>
                        <a:effectLst/>
                        <a:latin typeface="Calibri" panose="020F0502020204030204" pitchFamily="34" charset="0"/>
                      </a:endParaRPr>
                    </a:p>
                  </a:txBody>
                  <a:tcPr anchor="b"/>
                </a:tc>
                <a:extLst>
                  <a:ext uri="{0D108BD9-81ED-4DB2-BD59-A6C34878D82A}">
                    <a16:rowId xmlns:a16="http://schemas.microsoft.com/office/drawing/2014/main" val="2086797636"/>
                  </a:ext>
                </a:extLst>
              </a:tr>
            </a:tbl>
          </a:graphicData>
        </a:graphic>
      </p:graphicFrame>
      <p:sp>
        <p:nvSpPr>
          <p:cNvPr id="10" name="Rectangle 9">
            <a:extLst>
              <a:ext uri="{FF2B5EF4-FFF2-40B4-BE49-F238E27FC236}">
                <a16:creationId xmlns:a16="http://schemas.microsoft.com/office/drawing/2014/main" id="{1529F5F2-36CF-CF51-9622-9C24EB1AE9E1}"/>
              </a:ext>
            </a:extLst>
          </p:cNvPr>
          <p:cNvSpPr/>
          <p:nvPr/>
        </p:nvSpPr>
        <p:spPr>
          <a:xfrm>
            <a:off x="930797" y="4103021"/>
            <a:ext cx="2423740" cy="461665"/>
          </a:xfrm>
          <a:prstGeom prst="rect">
            <a:avLst/>
          </a:prstGeom>
        </p:spPr>
        <p:txBody>
          <a:bodyPr wrap="none">
            <a:spAutoFit/>
          </a:bodyPr>
          <a:lstStyle/>
          <a:p>
            <a:r>
              <a:rPr lang="en-US" sz="2400" dirty="0"/>
              <a:t>Number of Events</a:t>
            </a:r>
          </a:p>
        </p:txBody>
      </p:sp>
    </p:spTree>
    <p:extLst>
      <p:ext uri="{BB962C8B-B14F-4D97-AF65-F5344CB8AC3E}">
        <p14:creationId xmlns:p14="http://schemas.microsoft.com/office/powerpoint/2010/main" val="3258830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12E58-4044-7511-0C3B-6620563A1343}"/>
              </a:ext>
            </a:extLst>
          </p:cNvPr>
          <p:cNvSpPr>
            <a:spLocks noGrp="1"/>
          </p:cNvSpPr>
          <p:nvPr>
            <p:ph type="title"/>
          </p:nvPr>
        </p:nvSpPr>
        <p:spPr/>
        <p:txBody>
          <a:bodyPr/>
          <a:lstStyle/>
          <a:p>
            <a:r>
              <a:rPr lang="en-US" dirty="0"/>
              <a:t>Data</a:t>
            </a:r>
          </a:p>
        </p:txBody>
      </p:sp>
      <p:graphicFrame>
        <p:nvGraphicFramePr>
          <p:cNvPr id="5" name="Table 4">
            <a:extLst>
              <a:ext uri="{FF2B5EF4-FFF2-40B4-BE49-F238E27FC236}">
                <a16:creationId xmlns:a16="http://schemas.microsoft.com/office/drawing/2014/main" id="{E429BC28-8A03-66FF-7060-D6A28EBD40E6}"/>
              </a:ext>
            </a:extLst>
          </p:cNvPr>
          <p:cNvGraphicFramePr>
            <a:graphicFrameLocks noGrp="1"/>
          </p:cNvGraphicFramePr>
          <p:nvPr>
            <p:extLst>
              <p:ext uri="{D42A27DB-BD31-4B8C-83A1-F6EECF244321}">
                <p14:modId xmlns:p14="http://schemas.microsoft.com/office/powerpoint/2010/main" val="1906047398"/>
              </p:ext>
            </p:extLst>
          </p:nvPr>
        </p:nvGraphicFramePr>
        <p:xfrm>
          <a:off x="838200" y="1690688"/>
          <a:ext cx="10710333" cy="4507123"/>
        </p:xfrm>
        <a:graphic>
          <a:graphicData uri="http://schemas.openxmlformats.org/drawingml/2006/table">
            <a:tbl>
              <a:tblPr firstRow="1">
                <a:tableStyleId>{BC89EF96-8CEA-46FF-86C4-4CE0E7609802}</a:tableStyleId>
              </a:tblPr>
              <a:tblGrid>
                <a:gridCol w="1634067">
                  <a:extLst>
                    <a:ext uri="{9D8B030D-6E8A-4147-A177-3AD203B41FA5}">
                      <a16:colId xmlns:a16="http://schemas.microsoft.com/office/drawing/2014/main" val="1518805351"/>
                    </a:ext>
                  </a:extLst>
                </a:gridCol>
                <a:gridCol w="5080000">
                  <a:extLst>
                    <a:ext uri="{9D8B030D-6E8A-4147-A177-3AD203B41FA5}">
                      <a16:colId xmlns:a16="http://schemas.microsoft.com/office/drawing/2014/main" val="1527654198"/>
                    </a:ext>
                  </a:extLst>
                </a:gridCol>
                <a:gridCol w="3996266">
                  <a:extLst>
                    <a:ext uri="{9D8B030D-6E8A-4147-A177-3AD203B41FA5}">
                      <a16:colId xmlns:a16="http://schemas.microsoft.com/office/drawing/2014/main" val="2363663888"/>
                    </a:ext>
                  </a:extLst>
                </a:gridCol>
              </a:tblGrid>
              <a:tr h="352175">
                <a:tc>
                  <a:txBody>
                    <a:bodyPr/>
                    <a:lstStyle/>
                    <a:p>
                      <a:pPr marL="0" marR="0">
                        <a:spcBef>
                          <a:spcPts val="600"/>
                        </a:spcBef>
                        <a:spcAft>
                          <a:spcPts val="0"/>
                        </a:spcAft>
                      </a:pPr>
                      <a:r>
                        <a:rPr lang="en-US" sz="2000" dirty="0">
                          <a:effectLst/>
                        </a:rPr>
                        <a:t>Data</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Description</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Source</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21546433"/>
                  </a:ext>
                </a:extLst>
              </a:tr>
              <a:tr h="704351">
                <a:tc>
                  <a:txBody>
                    <a:bodyPr/>
                    <a:lstStyle/>
                    <a:p>
                      <a:pPr marL="0" marR="0">
                        <a:spcBef>
                          <a:spcPts val="600"/>
                        </a:spcBef>
                        <a:spcAft>
                          <a:spcPts val="0"/>
                        </a:spcAft>
                      </a:pPr>
                      <a:r>
                        <a:rPr lang="en-US" sz="2000" dirty="0">
                          <a:effectLst/>
                        </a:rPr>
                        <a:t>Partner</a:t>
                      </a:r>
                      <a:r>
                        <a:rPr lang="en-US" sz="2000" baseline="0" dirty="0">
                          <a:effectLst/>
                        </a:rPr>
                        <a:t> customers</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Partner ID, site ID, meter ID, enrollment date, site zip code and location, etc.</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r>
                        <a:rPr lang="en-US" sz="2000" dirty="0"/>
                        <a:t>Leap</a:t>
                      </a:r>
                    </a:p>
                  </a:txBody>
                  <a:tcPr marL="68580" marR="68580" marT="0" marB="0" anchor="ctr"/>
                </a:tc>
                <a:extLst>
                  <a:ext uri="{0D108BD9-81ED-4DB2-BD59-A6C34878D82A}">
                    <a16:rowId xmlns:a16="http://schemas.microsoft.com/office/drawing/2014/main" val="4141359231"/>
                  </a:ext>
                </a:extLst>
              </a:tr>
              <a:tr h="352175">
                <a:tc>
                  <a:txBody>
                    <a:bodyPr/>
                    <a:lstStyle/>
                    <a:p>
                      <a:pPr marL="0" marR="0">
                        <a:spcBef>
                          <a:spcPts val="600"/>
                        </a:spcBef>
                        <a:spcAft>
                          <a:spcPts val="0"/>
                        </a:spcAft>
                      </a:pPr>
                      <a:r>
                        <a:rPr lang="en-US" sz="2000" dirty="0">
                          <a:effectLst/>
                        </a:rPr>
                        <a:t>Meters</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Hourly 2021 kWh values</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Leap</a:t>
                      </a:r>
                    </a:p>
                  </a:txBody>
                  <a:tcPr marL="68580" marR="68580" marT="0" marB="0" anchor="ctr"/>
                </a:tc>
                <a:extLst>
                  <a:ext uri="{0D108BD9-81ED-4DB2-BD59-A6C34878D82A}">
                    <a16:rowId xmlns:a16="http://schemas.microsoft.com/office/drawing/2014/main" val="2874978273"/>
                  </a:ext>
                </a:extLst>
              </a:tr>
              <a:tr h="352175">
                <a:tc>
                  <a:txBody>
                    <a:bodyPr/>
                    <a:lstStyle/>
                    <a:p>
                      <a:pPr marL="0" marR="0">
                        <a:spcBef>
                          <a:spcPts val="600"/>
                        </a:spcBef>
                        <a:spcAft>
                          <a:spcPts val="0"/>
                        </a:spcAft>
                      </a:pPr>
                      <a:r>
                        <a:rPr lang="en-US" sz="2000" dirty="0">
                          <a:effectLst/>
                        </a:rPr>
                        <a:t>Events</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a:effectLst/>
                        </a:rPr>
                        <a:t>Date and timing of 2021 events</a:t>
                      </a:r>
                      <a:endParaRPr lang="en-US" sz="20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Leap</a:t>
                      </a:r>
                    </a:p>
                  </a:txBody>
                  <a:tcPr marL="68580" marR="68580" marT="0" marB="0" anchor="ctr"/>
                </a:tc>
                <a:extLst>
                  <a:ext uri="{0D108BD9-81ED-4DB2-BD59-A6C34878D82A}">
                    <a16:rowId xmlns:a16="http://schemas.microsoft.com/office/drawing/2014/main" val="3856919879"/>
                  </a:ext>
                </a:extLst>
              </a:tr>
              <a:tr h="352175">
                <a:tc>
                  <a:txBody>
                    <a:bodyPr/>
                    <a:lstStyle/>
                    <a:p>
                      <a:pPr marL="0" marR="0">
                        <a:spcBef>
                          <a:spcPts val="600"/>
                        </a:spcBef>
                        <a:spcAft>
                          <a:spcPts val="0"/>
                        </a:spcAft>
                      </a:pPr>
                      <a:r>
                        <a:rPr lang="en-US" sz="2000" dirty="0">
                          <a:effectLst/>
                        </a:rPr>
                        <a:t>Enrollment</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High, medium and low enrollment projections</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Leap</a:t>
                      </a:r>
                    </a:p>
                  </a:txBody>
                  <a:tcPr marL="68580" marR="68580" marT="0" marB="0" anchor="ctr"/>
                </a:tc>
                <a:extLst>
                  <a:ext uri="{0D108BD9-81ED-4DB2-BD59-A6C34878D82A}">
                    <a16:rowId xmlns:a16="http://schemas.microsoft.com/office/drawing/2014/main" val="3557488880"/>
                  </a:ext>
                </a:extLst>
              </a:tr>
              <a:tr h="704351">
                <a:tc>
                  <a:txBody>
                    <a:bodyPr/>
                    <a:lstStyle/>
                    <a:p>
                      <a:pPr marL="0" marR="0">
                        <a:spcBef>
                          <a:spcPts val="600"/>
                        </a:spcBef>
                        <a:spcAft>
                          <a:spcPts val="0"/>
                        </a:spcAft>
                      </a:pPr>
                      <a:r>
                        <a:rPr lang="en-US" sz="2000" dirty="0">
                          <a:effectLst/>
                        </a:rPr>
                        <a:t>Temperatures</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Hourly temperature values linked to weather station using latitude and longitude</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National Oceanographic and Atmospheric Administration (NOAA) </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80639"/>
                  </a:ext>
                </a:extLst>
              </a:tr>
              <a:tr h="385854">
                <a:tc>
                  <a:txBody>
                    <a:bodyPr/>
                    <a:lstStyle/>
                    <a:p>
                      <a:pPr marL="0" marR="0">
                        <a:spcBef>
                          <a:spcPts val="600"/>
                        </a:spcBef>
                        <a:spcAft>
                          <a:spcPts val="0"/>
                        </a:spcAft>
                      </a:pPr>
                      <a:r>
                        <a:rPr lang="en-US" sz="2000" dirty="0">
                          <a:effectLst/>
                        </a:rPr>
                        <a:t>ZIP codes</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Mapping of zip code to latitude and longitude </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err="1">
                          <a:effectLst/>
                        </a:rPr>
                        <a:t>GeoNames</a:t>
                      </a:r>
                      <a:r>
                        <a:rPr lang="en-US" sz="2000" dirty="0">
                          <a:effectLst/>
                        </a:rPr>
                        <a:t> database</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21698229"/>
                  </a:ext>
                </a:extLst>
              </a:tr>
              <a:tr h="694267">
                <a:tc>
                  <a:txBody>
                    <a:bodyPr/>
                    <a:lstStyle/>
                    <a:p>
                      <a:pPr marL="0" marR="0">
                        <a:spcBef>
                          <a:spcPts val="600"/>
                        </a:spcBef>
                        <a:spcAft>
                          <a:spcPts val="0"/>
                        </a:spcAft>
                      </a:pPr>
                      <a:r>
                        <a:rPr lang="en-US" sz="2000" dirty="0">
                          <a:effectLst/>
                        </a:rPr>
                        <a:t>Holidays</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Off-peak weekdays</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North American Electric Reliability Corp. (NERC) Holidays, July 2014</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47236945"/>
                  </a:ext>
                </a:extLst>
              </a:tr>
              <a:tr h="352175">
                <a:tc>
                  <a:txBody>
                    <a:bodyPr/>
                    <a:lstStyle/>
                    <a:p>
                      <a:pPr marL="0" marR="0">
                        <a:spcBef>
                          <a:spcPts val="600"/>
                        </a:spcBef>
                        <a:spcAft>
                          <a:spcPts val="0"/>
                        </a:spcAft>
                      </a:pPr>
                      <a:r>
                        <a:rPr lang="en-US" sz="2000" dirty="0">
                          <a:effectLst/>
                        </a:rPr>
                        <a:t>Weather</a:t>
                      </a:r>
                      <a:r>
                        <a:rPr lang="en-US" sz="2000" baseline="0" dirty="0">
                          <a:effectLst/>
                        </a:rPr>
                        <a:t> profiles</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Monthly 1-in-2 and 1-in-10 day profiles</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600"/>
                        </a:spcBef>
                        <a:spcAft>
                          <a:spcPts val="0"/>
                        </a:spcAft>
                      </a:pPr>
                      <a:r>
                        <a:rPr lang="en-US" sz="2000" dirty="0">
                          <a:effectLst/>
                        </a:rPr>
                        <a:t>Utilities and California ISO</a:t>
                      </a:r>
                      <a:endParaRPr lang="en-US" sz="20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44746792"/>
                  </a:ext>
                </a:extLst>
              </a:tr>
            </a:tbl>
          </a:graphicData>
        </a:graphic>
      </p:graphicFrame>
    </p:spTree>
    <p:extLst>
      <p:ext uri="{BB962C8B-B14F-4D97-AF65-F5344CB8AC3E}">
        <p14:creationId xmlns:p14="http://schemas.microsoft.com/office/powerpoint/2010/main" val="123066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34242-0044-A39B-BF92-6E7F5785CA5C}"/>
              </a:ext>
            </a:extLst>
          </p:cNvPr>
          <p:cNvSpPr>
            <a:spLocks noGrp="1"/>
          </p:cNvSpPr>
          <p:nvPr>
            <p:ph type="title"/>
          </p:nvPr>
        </p:nvSpPr>
        <p:spPr/>
        <p:txBody>
          <a:bodyPr>
            <a:normAutofit/>
          </a:bodyPr>
          <a:lstStyle/>
          <a:p>
            <a:r>
              <a:rPr lang="en-US" b="1" dirty="0"/>
              <a:t>Ex-post Analysis</a:t>
            </a:r>
            <a:br>
              <a:rPr lang="en-US" dirty="0"/>
            </a:br>
            <a:r>
              <a:rPr lang="en-US" sz="3600" dirty="0"/>
              <a:t>What was the full resource potential for 2021?</a:t>
            </a:r>
            <a:endParaRPr lang="en-US" dirty="0"/>
          </a:p>
        </p:txBody>
      </p:sp>
      <p:sp>
        <p:nvSpPr>
          <p:cNvPr id="6" name="Content Placeholder 5">
            <a:extLst>
              <a:ext uri="{FF2B5EF4-FFF2-40B4-BE49-F238E27FC236}">
                <a16:creationId xmlns:a16="http://schemas.microsoft.com/office/drawing/2014/main" id="{8F93F0C9-4FE8-CA16-A7EB-8A13DE191DA0}"/>
              </a:ext>
            </a:extLst>
          </p:cNvPr>
          <p:cNvSpPr>
            <a:spLocks noGrp="1"/>
          </p:cNvSpPr>
          <p:nvPr>
            <p:ph idx="1"/>
          </p:nvPr>
        </p:nvSpPr>
        <p:spPr>
          <a:xfrm>
            <a:off x="838200" y="1825625"/>
            <a:ext cx="10767646" cy="4351338"/>
          </a:xfrm>
        </p:spPr>
        <p:txBody>
          <a:bodyPr/>
          <a:lstStyle/>
          <a:p>
            <a:r>
              <a:rPr lang="en-US" sz="2400" dirty="0"/>
              <a:t>Meter-specific baselines = N-of-10 or regression model with the lowest error for each meter</a:t>
            </a:r>
          </a:p>
          <a:p>
            <a:r>
              <a:rPr lang="en-US" sz="2400" dirty="0"/>
              <a:t>For each load type and month…</a:t>
            </a:r>
          </a:p>
          <a:p>
            <a:pPr lvl="1"/>
            <a:r>
              <a:rPr lang="en-US" sz="2200" dirty="0"/>
              <a:t>Load impact estimates with RMSE* below 50% are used</a:t>
            </a:r>
          </a:p>
          <a:p>
            <a:pPr lvl="1"/>
            <a:r>
              <a:rPr lang="en-US" sz="2200" dirty="0"/>
              <a:t>High-RMSE* estimates are replaced by the lowest load-impact result in the same season</a:t>
            </a:r>
          </a:p>
          <a:p>
            <a:r>
              <a:rPr lang="en-US" dirty="0"/>
              <a:t>Ex-ante analysis: What are the predicted load impacts for 2022-2032?</a:t>
            </a:r>
          </a:p>
          <a:p>
            <a:pPr lvl="1"/>
            <a:r>
              <a:rPr lang="en-US" sz="2000" dirty="0"/>
              <a:t>Fit a mixed-effects model to temperature-dependent meter data (res AC, non-res HVAC)</a:t>
            </a:r>
          </a:p>
          <a:p>
            <a:pPr lvl="1"/>
            <a:r>
              <a:rPr lang="en-US" sz="2000" dirty="0"/>
              <a:t>Forecast per-meter baselines for typical and extreme weather scenarios</a:t>
            </a:r>
          </a:p>
          <a:p>
            <a:pPr lvl="1"/>
            <a:r>
              <a:rPr lang="en-US" sz="2000" dirty="0"/>
              <a:t>Forecast total demand resource for each load type from 2023 through 2032</a:t>
            </a:r>
          </a:p>
          <a:p>
            <a:pPr lvl="0"/>
            <a:r>
              <a:rPr lang="en-US" dirty="0"/>
              <a:t>How do results differ by sub-LAP and weather?</a:t>
            </a:r>
          </a:p>
          <a:p>
            <a:pPr lvl="1"/>
            <a:endParaRPr lang="en-US" dirty="0"/>
          </a:p>
          <a:p>
            <a:pPr lvl="1"/>
            <a:endParaRPr lang="en-US" dirty="0"/>
          </a:p>
        </p:txBody>
      </p:sp>
      <p:sp>
        <p:nvSpPr>
          <p:cNvPr id="7" name="Rectangle 6">
            <a:extLst>
              <a:ext uri="{FF2B5EF4-FFF2-40B4-BE49-F238E27FC236}">
                <a16:creationId xmlns:a16="http://schemas.microsoft.com/office/drawing/2014/main" id="{A8376883-A163-10A9-61E2-1FD8DDB0D184}"/>
              </a:ext>
            </a:extLst>
          </p:cNvPr>
          <p:cNvSpPr/>
          <p:nvPr/>
        </p:nvSpPr>
        <p:spPr>
          <a:xfrm>
            <a:off x="838200" y="6127234"/>
            <a:ext cx="8314840" cy="369332"/>
          </a:xfrm>
          <a:prstGeom prst="rect">
            <a:avLst/>
          </a:prstGeom>
        </p:spPr>
        <p:txBody>
          <a:bodyPr wrap="none">
            <a:spAutoFit/>
          </a:bodyPr>
          <a:lstStyle/>
          <a:p>
            <a:r>
              <a:rPr lang="en-US" i="1" dirty="0"/>
              <a:t>* RMSE = Root Mean Squared Error = the square root of the mean of all errors squared</a:t>
            </a:r>
          </a:p>
        </p:txBody>
      </p:sp>
    </p:spTree>
    <p:extLst>
      <p:ext uri="{BB962C8B-B14F-4D97-AF65-F5344CB8AC3E}">
        <p14:creationId xmlns:p14="http://schemas.microsoft.com/office/powerpoint/2010/main" val="3644943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2D34-A3D1-AAF4-35E3-7FA80413F116}"/>
              </a:ext>
            </a:extLst>
          </p:cNvPr>
          <p:cNvSpPr>
            <a:spLocks noGrp="1"/>
          </p:cNvSpPr>
          <p:nvPr>
            <p:ph type="title"/>
          </p:nvPr>
        </p:nvSpPr>
        <p:spPr/>
        <p:txBody>
          <a:bodyPr>
            <a:normAutofit/>
          </a:bodyPr>
          <a:lstStyle/>
          <a:p>
            <a:r>
              <a:rPr lang="en-US" dirty="0"/>
              <a:t>Full Resource Potential by Month</a:t>
            </a:r>
            <a:endParaRPr lang="en-US" i="1" dirty="0"/>
          </a:p>
        </p:txBody>
      </p:sp>
      <p:pic>
        <p:nvPicPr>
          <p:cNvPr id="3" name="Picture 2">
            <a:extLst>
              <a:ext uri="{FF2B5EF4-FFF2-40B4-BE49-F238E27FC236}">
                <a16:creationId xmlns:a16="http://schemas.microsoft.com/office/drawing/2014/main" id="{90287C3D-6C5C-C458-EBFE-6F7C12C792E0}"/>
              </a:ext>
            </a:extLst>
          </p:cNvPr>
          <p:cNvPicPr>
            <a:picLocks noChangeAspect="1"/>
          </p:cNvPicPr>
          <p:nvPr/>
        </p:nvPicPr>
        <p:blipFill>
          <a:blip r:embed="rId3"/>
          <a:stretch>
            <a:fillRect/>
          </a:stretch>
        </p:blipFill>
        <p:spPr>
          <a:xfrm>
            <a:off x="838200" y="1571342"/>
            <a:ext cx="10219267" cy="4921533"/>
          </a:xfrm>
          <a:prstGeom prst="rect">
            <a:avLst/>
          </a:prstGeom>
        </p:spPr>
      </p:pic>
    </p:spTree>
    <p:extLst>
      <p:ext uri="{BB962C8B-B14F-4D97-AF65-F5344CB8AC3E}">
        <p14:creationId xmlns:p14="http://schemas.microsoft.com/office/powerpoint/2010/main" val="1663984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34242-0044-A39B-BF92-6E7F5785CA5C}"/>
              </a:ext>
            </a:extLst>
          </p:cNvPr>
          <p:cNvSpPr>
            <a:spLocks noGrp="1"/>
          </p:cNvSpPr>
          <p:nvPr>
            <p:ph type="title"/>
          </p:nvPr>
        </p:nvSpPr>
        <p:spPr/>
        <p:txBody>
          <a:bodyPr>
            <a:normAutofit/>
          </a:bodyPr>
          <a:lstStyle/>
          <a:p>
            <a:r>
              <a:rPr lang="en-US" b="1" dirty="0"/>
              <a:t>Ex-ante Analysis</a:t>
            </a:r>
            <a:br>
              <a:rPr lang="en-US" dirty="0"/>
            </a:br>
            <a:r>
              <a:rPr lang="en-US" sz="4000" dirty="0"/>
              <a:t>What are the predicted load impacts for 2022-32?</a:t>
            </a:r>
            <a:endParaRPr lang="en-US" dirty="0"/>
          </a:p>
        </p:txBody>
      </p:sp>
      <p:sp>
        <p:nvSpPr>
          <p:cNvPr id="6" name="Content Placeholder 5">
            <a:extLst>
              <a:ext uri="{FF2B5EF4-FFF2-40B4-BE49-F238E27FC236}">
                <a16:creationId xmlns:a16="http://schemas.microsoft.com/office/drawing/2014/main" id="{8F93F0C9-4FE8-CA16-A7EB-8A13DE191DA0}"/>
              </a:ext>
            </a:extLst>
          </p:cNvPr>
          <p:cNvSpPr>
            <a:spLocks noGrp="1"/>
          </p:cNvSpPr>
          <p:nvPr>
            <p:ph idx="1"/>
          </p:nvPr>
        </p:nvSpPr>
        <p:spPr>
          <a:xfrm>
            <a:off x="838199" y="1825625"/>
            <a:ext cx="10755923" cy="4351338"/>
          </a:xfrm>
        </p:spPr>
        <p:txBody>
          <a:bodyPr>
            <a:normAutofit lnSpcReduction="10000"/>
          </a:bodyPr>
          <a:lstStyle/>
          <a:p>
            <a:r>
              <a:rPr lang="en-US" dirty="0"/>
              <a:t>Temperature-dependent loads: non-res HVAC, res AC</a:t>
            </a:r>
          </a:p>
          <a:p>
            <a:pPr lvl="1"/>
            <a:r>
              <a:rPr lang="en-US" dirty="0"/>
              <a:t>Fit mixed-effects regression models to hourly loads</a:t>
            </a:r>
          </a:p>
          <a:p>
            <a:pPr lvl="1"/>
            <a:r>
              <a:rPr lang="en-US" dirty="0"/>
              <a:t>Use coefficients to estimate per-meter loads and baselines by temperature scenario </a:t>
            </a:r>
          </a:p>
          <a:p>
            <a:pPr lvl="2"/>
            <a:r>
              <a:rPr lang="en-US" dirty="0"/>
              <a:t>1-in-2 = Typical future weather scenario*</a:t>
            </a:r>
          </a:p>
          <a:p>
            <a:pPr lvl="2"/>
            <a:r>
              <a:rPr lang="en-US" dirty="0"/>
              <a:t>1-in-10 = Extreme future weather scenario*</a:t>
            </a:r>
          </a:p>
          <a:p>
            <a:r>
              <a:rPr lang="en-US" dirty="0"/>
              <a:t>Non-temperature-dependent loads</a:t>
            </a:r>
          </a:p>
          <a:p>
            <a:pPr lvl="1"/>
            <a:r>
              <a:rPr lang="en-US" dirty="0"/>
              <a:t>Assume per-meter load impacts do not change with the weather scenario</a:t>
            </a:r>
          </a:p>
          <a:p>
            <a:r>
              <a:rPr lang="en-US" dirty="0"/>
              <a:t>Use Leap’s enrollment forecasts to estimate the 2023-2025 resource</a:t>
            </a:r>
          </a:p>
          <a:p>
            <a:pPr lvl="1"/>
            <a:r>
              <a:rPr lang="en-US" dirty="0"/>
              <a:t>By </a:t>
            </a:r>
            <a:r>
              <a:rPr lang="en-US" dirty="0" err="1"/>
              <a:t>subLAP</a:t>
            </a:r>
            <a:endParaRPr lang="en-US" dirty="0"/>
          </a:p>
          <a:p>
            <a:pPr lvl="1"/>
            <a:r>
              <a:rPr lang="en-US" dirty="0"/>
              <a:t>By load type</a:t>
            </a:r>
          </a:p>
          <a:p>
            <a:pPr lvl="2"/>
            <a:endParaRPr lang="en-US" dirty="0"/>
          </a:p>
          <a:p>
            <a:pPr lvl="1"/>
            <a:endParaRPr lang="en-US" dirty="0"/>
          </a:p>
        </p:txBody>
      </p:sp>
      <p:sp>
        <p:nvSpPr>
          <p:cNvPr id="11" name="Rectangle 10">
            <a:extLst>
              <a:ext uri="{FF2B5EF4-FFF2-40B4-BE49-F238E27FC236}">
                <a16:creationId xmlns:a16="http://schemas.microsoft.com/office/drawing/2014/main" id="{368FA706-E6FF-BEB7-BF01-70C4C0119212}"/>
              </a:ext>
            </a:extLst>
          </p:cNvPr>
          <p:cNvSpPr/>
          <p:nvPr/>
        </p:nvSpPr>
        <p:spPr>
          <a:xfrm>
            <a:off x="1327067" y="6308209"/>
            <a:ext cx="9117176" cy="369332"/>
          </a:xfrm>
          <a:prstGeom prst="rect">
            <a:avLst/>
          </a:prstGeom>
        </p:spPr>
        <p:txBody>
          <a:bodyPr wrap="none">
            <a:spAutoFit/>
          </a:bodyPr>
          <a:lstStyle/>
          <a:p>
            <a:r>
              <a:rPr lang="en-US" dirty="0"/>
              <a:t>* The CAISO and utilities use different sets of future weather scenarios for a total of 4 scenarios</a:t>
            </a:r>
          </a:p>
        </p:txBody>
      </p:sp>
    </p:spTree>
    <p:extLst>
      <p:ext uri="{BB962C8B-B14F-4D97-AF65-F5344CB8AC3E}">
        <p14:creationId xmlns:p14="http://schemas.microsoft.com/office/powerpoint/2010/main" val="1163300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44571F9-426D-BF9C-9A98-225CB444F9CB}"/>
              </a:ext>
            </a:extLst>
          </p:cNvPr>
          <p:cNvSpPr>
            <a:spLocks noGrp="1"/>
          </p:cNvSpPr>
          <p:nvPr>
            <p:ph type="title"/>
          </p:nvPr>
        </p:nvSpPr>
        <p:spPr>
          <a:xfrm>
            <a:off x="838199" y="365125"/>
            <a:ext cx="10908323" cy="1325563"/>
          </a:xfrm>
        </p:spPr>
        <p:txBody>
          <a:bodyPr>
            <a:normAutofit/>
          </a:bodyPr>
          <a:lstStyle/>
          <a:p>
            <a:r>
              <a:rPr lang="en-US" dirty="0"/>
              <a:t>Ex-ante Results by Weather Profile</a:t>
            </a:r>
          </a:p>
        </p:txBody>
      </p:sp>
      <p:sp>
        <p:nvSpPr>
          <p:cNvPr id="6" name="Rectangle 5">
            <a:extLst>
              <a:ext uri="{FF2B5EF4-FFF2-40B4-BE49-F238E27FC236}">
                <a16:creationId xmlns:a16="http://schemas.microsoft.com/office/drawing/2014/main" id="{7D5622CE-96E0-D598-A54B-727CBB8AD643}"/>
              </a:ext>
            </a:extLst>
          </p:cNvPr>
          <p:cNvSpPr/>
          <p:nvPr/>
        </p:nvSpPr>
        <p:spPr>
          <a:xfrm>
            <a:off x="896815" y="6398657"/>
            <a:ext cx="9575974" cy="369332"/>
          </a:xfrm>
          <a:prstGeom prst="rect">
            <a:avLst/>
          </a:prstGeom>
          <a:solidFill>
            <a:schemeClr val="bg1"/>
          </a:solidFill>
        </p:spPr>
        <p:txBody>
          <a:bodyPr wrap="square">
            <a:spAutoFit/>
          </a:bodyPr>
          <a:lstStyle/>
          <a:p>
            <a:r>
              <a:rPr lang="en-US" i="1" dirty="0">
                <a:solidFill>
                  <a:schemeClr val="bg1">
                    <a:lumMod val="50000"/>
                  </a:schemeClr>
                </a:solidFill>
                <a:latin typeface="Calibri" panose="020F0502020204030204" pitchFamily="34" charset="0"/>
                <a:ea typeface="Times New Roman" panose="02020603050405020304" pitchFamily="18" charset="0"/>
                <a:cs typeface="Times New Roman" panose="02020603050405020304" pitchFamily="18" charset="0"/>
              </a:rPr>
              <a:t>Note: Estimates shown are based on Leap’s estimates for “moderate” participation growth</a:t>
            </a:r>
            <a:endParaRPr lang="en-US" i="1" dirty="0">
              <a:solidFill>
                <a:schemeClr val="bg1">
                  <a:lumMod val="50000"/>
                </a:schemeClr>
              </a:solidFill>
            </a:endParaRPr>
          </a:p>
        </p:txBody>
      </p:sp>
      <p:pic>
        <p:nvPicPr>
          <p:cNvPr id="7" name="Picture 6">
            <a:extLst>
              <a:ext uri="{FF2B5EF4-FFF2-40B4-BE49-F238E27FC236}">
                <a16:creationId xmlns:a16="http://schemas.microsoft.com/office/drawing/2014/main" id="{DA53CB44-B670-19AF-D4A5-6867065ACE89}"/>
              </a:ext>
            </a:extLst>
          </p:cNvPr>
          <p:cNvPicPr>
            <a:picLocks noChangeAspect="1"/>
          </p:cNvPicPr>
          <p:nvPr/>
        </p:nvPicPr>
        <p:blipFill rotWithShape="1">
          <a:blip r:embed="rId3"/>
          <a:srcRect t="1536"/>
          <a:stretch/>
        </p:blipFill>
        <p:spPr bwMode="auto">
          <a:xfrm>
            <a:off x="838199" y="1847006"/>
            <a:ext cx="10150930" cy="4551651"/>
          </a:xfrm>
          <a:prstGeom prst="rect">
            <a:avLst/>
          </a:prstGeom>
          <a:ln>
            <a:noFill/>
          </a:ln>
          <a:extLst>
            <a:ext uri="{53640926-AAD7-44D8-BBD7-CCE9431645EC}">
              <a14:shadowObscured xmlns:a14="http://schemas.microsoft.com/office/drawing/2010/main"/>
            </a:ext>
          </a:extLst>
        </p:spPr>
      </p:pic>
      <p:sp>
        <p:nvSpPr>
          <p:cNvPr id="8" name="Text Box 35">
            <a:extLst>
              <a:ext uri="{FF2B5EF4-FFF2-40B4-BE49-F238E27FC236}">
                <a16:creationId xmlns:a16="http://schemas.microsoft.com/office/drawing/2014/main" id="{5F7BA0A9-52E4-AB1D-4BD3-544FC909D114}"/>
              </a:ext>
            </a:extLst>
          </p:cNvPr>
          <p:cNvSpPr txBox="1"/>
          <p:nvPr/>
        </p:nvSpPr>
        <p:spPr>
          <a:xfrm>
            <a:off x="1825951" y="1513778"/>
            <a:ext cx="9163178" cy="369332"/>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algn="ctr"/>
            <a:r>
              <a:rPr lang="en-US" sz="2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●2023	</a:t>
            </a:r>
            <a:r>
              <a:rPr lang="en-US" sz="2400" dirty="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en-US" sz="2400" dirty="0">
                <a:solidFill>
                  <a:srgbClr val="70AD47"/>
                </a:solidFill>
                <a:latin typeface="Calibri" panose="020F0502020204030204" pitchFamily="34" charset="0"/>
                <a:cs typeface="Calibri" panose="020F0502020204030204" pitchFamily="34" charset="0"/>
              </a:rPr>
              <a:t>● 2</a:t>
            </a:r>
            <a:r>
              <a:rPr lang="en-US" sz="2400" dirty="0">
                <a:solidFill>
                  <a:srgbClr val="70AD47"/>
                </a:solidFill>
                <a:effectLst/>
                <a:latin typeface="Calibri" panose="020F0502020204030204" pitchFamily="34" charset="0"/>
                <a:ea typeface="Times New Roman" panose="02020603050405020304" pitchFamily="18" charset="0"/>
                <a:cs typeface="Calibri" panose="020F0502020204030204" pitchFamily="34" charset="0"/>
              </a:rPr>
              <a:t>024      </a:t>
            </a:r>
            <a:r>
              <a:rPr lang="en-US" sz="2400" dirty="0">
                <a:solidFill>
                  <a:srgbClr val="4472C4"/>
                </a:solidFill>
                <a:latin typeface="Calibri" panose="020F0502020204030204" pitchFamily="34" charset="0"/>
                <a:cs typeface="Calibri" panose="020F0502020204030204" pitchFamily="34" charset="0"/>
              </a:rPr>
              <a:t>● 2025-2032</a:t>
            </a:r>
          </a:p>
          <a:p>
            <a:pPr marL="0" marR="0" algn="ctr">
              <a:spcBef>
                <a:spcPts val="0"/>
              </a:spcBef>
              <a:spcAft>
                <a:spcPts val="0"/>
              </a:spcAft>
            </a:pP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5506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62ED2-7918-5CCE-AA24-804A53D449F0}"/>
              </a:ext>
            </a:extLst>
          </p:cNvPr>
          <p:cNvSpPr>
            <a:spLocks noGrp="1"/>
          </p:cNvSpPr>
          <p:nvPr>
            <p:ph type="title"/>
          </p:nvPr>
        </p:nvSpPr>
        <p:spPr/>
        <p:txBody>
          <a:bodyPr/>
          <a:lstStyle/>
          <a:p>
            <a:r>
              <a:rPr lang="en-US" dirty="0"/>
              <a:t>Ex-ante Results by </a:t>
            </a:r>
            <a:r>
              <a:rPr lang="en-US" dirty="0" err="1"/>
              <a:t>SubLAP</a:t>
            </a:r>
            <a:endParaRPr lang="en-US" dirty="0"/>
          </a:p>
        </p:txBody>
      </p:sp>
      <p:graphicFrame>
        <p:nvGraphicFramePr>
          <p:cNvPr id="4" name="Table 3">
            <a:extLst>
              <a:ext uri="{FF2B5EF4-FFF2-40B4-BE49-F238E27FC236}">
                <a16:creationId xmlns:a16="http://schemas.microsoft.com/office/drawing/2014/main" id="{DA41E6A6-EAA6-1B89-730B-9FB92C1FDA6E}"/>
              </a:ext>
            </a:extLst>
          </p:cNvPr>
          <p:cNvGraphicFramePr>
            <a:graphicFrameLocks noGrp="1"/>
          </p:cNvGraphicFramePr>
          <p:nvPr>
            <p:extLst>
              <p:ext uri="{D42A27DB-BD31-4B8C-83A1-F6EECF244321}">
                <p14:modId xmlns:p14="http://schemas.microsoft.com/office/powerpoint/2010/main" val="520496966"/>
              </p:ext>
            </p:extLst>
          </p:nvPr>
        </p:nvGraphicFramePr>
        <p:xfrm>
          <a:off x="838200" y="2600569"/>
          <a:ext cx="10580077" cy="2560320"/>
        </p:xfrm>
        <a:graphic>
          <a:graphicData uri="http://schemas.openxmlformats.org/drawingml/2006/table">
            <a:tbl>
              <a:tblPr firstRow="1" firstCol="1">
                <a:tableStyleId>{BC89EF96-8CEA-46FF-86C4-4CE0E7609802}</a:tableStyleId>
              </a:tblPr>
              <a:tblGrid>
                <a:gridCol w="887220">
                  <a:extLst>
                    <a:ext uri="{9D8B030D-6E8A-4147-A177-3AD203B41FA5}">
                      <a16:colId xmlns:a16="http://schemas.microsoft.com/office/drawing/2014/main" val="661486685"/>
                    </a:ext>
                  </a:extLst>
                </a:gridCol>
                <a:gridCol w="502920">
                  <a:extLst>
                    <a:ext uri="{9D8B030D-6E8A-4147-A177-3AD203B41FA5}">
                      <a16:colId xmlns:a16="http://schemas.microsoft.com/office/drawing/2014/main" val="789821811"/>
                    </a:ext>
                  </a:extLst>
                </a:gridCol>
                <a:gridCol w="502920">
                  <a:extLst>
                    <a:ext uri="{9D8B030D-6E8A-4147-A177-3AD203B41FA5}">
                      <a16:colId xmlns:a16="http://schemas.microsoft.com/office/drawing/2014/main" val="280270900"/>
                    </a:ext>
                  </a:extLst>
                </a:gridCol>
                <a:gridCol w="502920">
                  <a:extLst>
                    <a:ext uri="{9D8B030D-6E8A-4147-A177-3AD203B41FA5}">
                      <a16:colId xmlns:a16="http://schemas.microsoft.com/office/drawing/2014/main" val="3283813148"/>
                    </a:ext>
                  </a:extLst>
                </a:gridCol>
                <a:gridCol w="502920">
                  <a:extLst>
                    <a:ext uri="{9D8B030D-6E8A-4147-A177-3AD203B41FA5}">
                      <a16:colId xmlns:a16="http://schemas.microsoft.com/office/drawing/2014/main" val="2187019141"/>
                    </a:ext>
                  </a:extLst>
                </a:gridCol>
                <a:gridCol w="502920">
                  <a:extLst>
                    <a:ext uri="{9D8B030D-6E8A-4147-A177-3AD203B41FA5}">
                      <a16:colId xmlns:a16="http://schemas.microsoft.com/office/drawing/2014/main" val="2458212363"/>
                    </a:ext>
                  </a:extLst>
                </a:gridCol>
                <a:gridCol w="502920">
                  <a:extLst>
                    <a:ext uri="{9D8B030D-6E8A-4147-A177-3AD203B41FA5}">
                      <a16:colId xmlns:a16="http://schemas.microsoft.com/office/drawing/2014/main" val="125167405"/>
                    </a:ext>
                  </a:extLst>
                </a:gridCol>
                <a:gridCol w="502920">
                  <a:extLst>
                    <a:ext uri="{9D8B030D-6E8A-4147-A177-3AD203B41FA5}">
                      <a16:colId xmlns:a16="http://schemas.microsoft.com/office/drawing/2014/main" val="4206137882"/>
                    </a:ext>
                  </a:extLst>
                </a:gridCol>
                <a:gridCol w="502920">
                  <a:extLst>
                    <a:ext uri="{9D8B030D-6E8A-4147-A177-3AD203B41FA5}">
                      <a16:colId xmlns:a16="http://schemas.microsoft.com/office/drawing/2014/main" val="1550147154"/>
                    </a:ext>
                  </a:extLst>
                </a:gridCol>
                <a:gridCol w="502920">
                  <a:extLst>
                    <a:ext uri="{9D8B030D-6E8A-4147-A177-3AD203B41FA5}">
                      <a16:colId xmlns:a16="http://schemas.microsoft.com/office/drawing/2014/main" val="2377007909"/>
                    </a:ext>
                  </a:extLst>
                </a:gridCol>
                <a:gridCol w="502920">
                  <a:extLst>
                    <a:ext uri="{9D8B030D-6E8A-4147-A177-3AD203B41FA5}">
                      <a16:colId xmlns:a16="http://schemas.microsoft.com/office/drawing/2014/main" val="1733009348"/>
                    </a:ext>
                  </a:extLst>
                </a:gridCol>
                <a:gridCol w="502920">
                  <a:extLst>
                    <a:ext uri="{9D8B030D-6E8A-4147-A177-3AD203B41FA5}">
                      <a16:colId xmlns:a16="http://schemas.microsoft.com/office/drawing/2014/main" val="3102783993"/>
                    </a:ext>
                  </a:extLst>
                </a:gridCol>
                <a:gridCol w="502920">
                  <a:extLst>
                    <a:ext uri="{9D8B030D-6E8A-4147-A177-3AD203B41FA5}">
                      <a16:colId xmlns:a16="http://schemas.microsoft.com/office/drawing/2014/main" val="1902656447"/>
                    </a:ext>
                  </a:extLst>
                </a:gridCol>
                <a:gridCol w="502920">
                  <a:extLst>
                    <a:ext uri="{9D8B030D-6E8A-4147-A177-3AD203B41FA5}">
                      <a16:colId xmlns:a16="http://schemas.microsoft.com/office/drawing/2014/main" val="411133635"/>
                    </a:ext>
                  </a:extLst>
                </a:gridCol>
                <a:gridCol w="502920">
                  <a:extLst>
                    <a:ext uri="{9D8B030D-6E8A-4147-A177-3AD203B41FA5}">
                      <a16:colId xmlns:a16="http://schemas.microsoft.com/office/drawing/2014/main" val="1973689776"/>
                    </a:ext>
                  </a:extLst>
                </a:gridCol>
                <a:gridCol w="502920">
                  <a:extLst>
                    <a:ext uri="{9D8B030D-6E8A-4147-A177-3AD203B41FA5}">
                      <a16:colId xmlns:a16="http://schemas.microsoft.com/office/drawing/2014/main" val="2836726775"/>
                    </a:ext>
                  </a:extLst>
                </a:gridCol>
                <a:gridCol w="502920">
                  <a:extLst>
                    <a:ext uri="{9D8B030D-6E8A-4147-A177-3AD203B41FA5}">
                      <a16:colId xmlns:a16="http://schemas.microsoft.com/office/drawing/2014/main" val="3902489852"/>
                    </a:ext>
                  </a:extLst>
                </a:gridCol>
                <a:gridCol w="502920">
                  <a:extLst>
                    <a:ext uri="{9D8B030D-6E8A-4147-A177-3AD203B41FA5}">
                      <a16:colId xmlns:a16="http://schemas.microsoft.com/office/drawing/2014/main" val="4067827938"/>
                    </a:ext>
                  </a:extLst>
                </a:gridCol>
                <a:gridCol w="557063">
                  <a:extLst>
                    <a:ext uri="{9D8B030D-6E8A-4147-A177-3AD203B41FA5}">
                      <a16:colId xmlns:a16="http://schemas.microsoft.com/office/drawing/2014/main" val="15262036"/>
                    </a:ext>
                  </a:extLst>
                </a:gridCol>
                <a:gridCol w="586154">
                  <a:extLst>
                    <a:ext uri="{9D8B030D-6E8A-4147-A177-3AD203B41FA5}">
                      <a16:colId xmlns:a16="http://schemas.microsoft.com/office/drawing/2014/main" val="3202389100"/>
                    </a:ext>
                  </a:extLst>
                </a:gridCol>
              </a:tblGrid>
              <a:tr h="203200">
                <a:tc>
                  <a:txBody>
                    <a:bodyPr/>
                    <a:lstStyle/>
                    <a:p>
                      <a:pPr algn="l" fontAlgn="b"/>
                      <a:r>
                        <a:rPr lang="en-US" sz="1800" u="none" strike="noStrike" dirty="0">
                          <a:solidFill>
                            <a:schemeClr val="tx1"/>
                          </a:solidFill>
                          <a:effectLst/>
                        </a:rPr>
                        <a:t>Year(s)</a:t>
                      </a:r>
                      <a:endParaRPr lang="en-US" sz="1800" b="0" i="0" u="none" strike="noStrike" dirty="0">
                        <a:solidFill>
                          <a:schemeClr val="tx1"/>
                        </a:solidFill>
                        <a:effectLst/>
                        <a:latin typeface="Calibri" panose="020F0502020204030204" pitchFamily="34" charset="0"/>
                      </a:endParaRPr>
                    </a:p>
                  </a:txBody>
                  <a:tcPr anchor="b"/>
                </a:tc>
                <a:tc>
                  <a:txBody>
                    <a:bodyPr/>
                    <a:lstStyle/>
                    <a:p>
                      <a:pPr algn="ctr" fontAlgn="b"/>
                      <a:r>
                        <a:rPr lang="en-US" sz="1800" u="none" strike="noStrike" dirty="0">
                          <a:solidFill>
                            <a:schemeClr val="tx1"/>
                          </a:solidFill>
                          <a:effectLst/>
                        </a:rPr>
                        <a:t>PGCC</a:t>
                      </a:r>
                      <a:endParaRPr lang="en-US" sz="1800" b="0" i="0" u="none" strike="noStrike" dirty="0">
                        <a:solidFill>
                          <a:schemeClr val="tx1"/>
                        </a:solidFill>
                        <a:effectLst/>
                        <a:latin typeface="Calibri" panose="020F0502020204030204" pitchFamily="34" charset="0"/>
                      </a:endParaRPr>
                    </a:p>
                  </a:txBody>
                  <a:tcPr anchor="b">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PGEB</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PGF1</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PGFG</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PGKN</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PGNB</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PGNP</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PGP2</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PG</a:t>
                      </a:r>
                    </a:p>
                    <a:p>
                      <a:pPr algn="ctr" fontAlgn="b"/>
                      <a:r>
                        <a:rPr lang="en-US" sz="1800" u="none" strike="noStrike" dirty="0">
                          <a:solidFill>
                            <a:schemeClr val="tx1"/>
                          </a:solidFill>
                          <a:effectLst/>
                        </a:rPr>
                        <a:t>SB</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a:solidFill>
                            <a:schemeClr val="tx1"/>
                          </a:solidFill>
                          <a:effectLst/>
                        </a:rPr>
                        <a:t>PGSF</a:t>
                      </a:r>
                      <a:endParaRPr lang="en-US" sz="1800" b="0" i="0" u="none" strike="noStrike">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PGSI</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a:solidFill>
                            <a:schemeClr val="tx1"/>
                          </a:solidFill>
                          <a:effectLst/>
                        </a:rPr>
                        <a:t>PGST</a:t>
                      </a:r>
                      <a:endParaRPr lang="en-US" sz="1800" b="0" i="0" u="none" strike="noStrike">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a:solidFill>
                            <a:schemeClr val="tx1"/>
                          </a:solidFill>
                          <a:effectLst/>
                        </a:rPr>
                        <a:t>PGZP</a:t>
                      </a:r>
                      <a:endParaRPr lang="en-US" sz="1800" b="0" i="0" u="none" strike="noStrike">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tcPr>
                </a:tc>
                <a:tc>
                  <a:txBody>
                    <a:bodyPr/>
                    <a:lstStyle/>
                    <a:p>
                      <a:pPr algn="ctr" fontAlgn="b"/>
                      <a:r>
                        <a:rPr lang="en-US" sz="1800" u="none" strike="noStrike" dirty="0">
                          <a:solidFill>
                            <a:schemeClr val="tx1"/>
                          </a:solidFill>
                          <a:effectLst/>
                        </a:rPr>
                        <a:t>SC</a:t>
                      </a:r>
                    </a:p>
                    <a:p>
                      <a:pPr algn="ctr" fontAlgn="b"/>
                      <a:r>
                        <a:rPr lang="en-US" sz="1800" u="none" strike="noStrike" dirty="0">
                          <a:solidFill>
                            <a:schemeClr val="tx1"/>
                          </a:solidFill>
                          <a:effectLst/>
                        </a:rPr>
                        <a:t>EC</a:t>
                      </a:r>
                      <a:endParaRPr lang="en-US" sz="1800" b="0" i="0" u="none" strike="noStrike" dirty="0">
                        <a:solidFill>
                          <a:schemeClr val="tx1"/>
                        </a:solidFill>
                        <a:effectLst/>
                        <a:latin typeface="Calibri" panose="020F0502020204030204" pitchFamily="34" charset="0"/>
                      </a:endParaRPr>
                    </a:p>
                  </a:txBody>
                  <a:tcPr anchor="b">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SC</a:t>
                      </a:r>
                    </a:p>
                    <a:p>
                      <a:pPr algn="ctr" fontAlgn="b"/>
                      <a:r>
                        <a:rPr lang="en-US" sz="1800" u="none" strike="noStrike" dirty="0">
                          <a:solidFill>
                            <a:schemeClr val="tx1"/>
                          </a:solidFill>
                          <a:effectLst/>
                        </a:rPr>
                        <a:t>EN</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SC</a:t>
                      </a:r>
                    </a:p>
                    <a:p>
                      <a:pPr algn="ctr" fontAlgn="b"/>
                      <a:r>
                        <a:rPr lang="en-US" sz="1800" u="none" strike="noStrike" dirty="0">
                          <a:solidFill>
                            <a:schemeClr val="tx1"/>
                          </a:solidFill>
                          <a:effectLst/>
                        </a:rPr>
                        <a:t>EW</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a:solidFill>
                            <a:schemeClr val="tx1"/>
                          </a:solidFill>
                          <a:effectLst/>
                        </a:rPr>
                        <a:t>SCHD</a:t>
                      </a:r>
                      <a:endParaRPr lang="en-US" sz="1800" b="0" i="0" u="none" strike="noStrike">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ctr" fontAlgn="b"/>
                      <a:r>
                        <a:rPr lang="en-US" sz="1800" u="none" strike="noStrike" dirty="0">
                          <a:solidFill>
                            <a:schemeClr val="tx1"/>
                          </a:solidFill>
                          <a:effectLst/>
                        </a:rPr>
                        <a:t>SC</a:t>
                      </a:r>
                    </a:p>
                    <a:p>
                      <a:pPr algn="ctr" fontAlgn="b"/>
                      <a:r>
                        <a:rPr lang="en-US" sz="1800" u="none" strike="noStrike" dirty="0">
                          <a:solidFill>
                            <a:schemeClr val="tx1"/>
                          </a:solidFill>
                          <a:effectLst/>
                        </a:rPr>
                        <a:t>NW</a:t>
                      </a:r>
                      <a:endParaRPr lang="en-US" sz="1800" b="0" i="0" u="none" strike="noStrike" dirty="0">
                        <a:solidFill>
                          <a:schemeClr val="tx1"/>
                        </a:solidFill>
                        <a:effectLst/>
                        <a:latin typeface="Calibri" panose="020F0502020204030204" pitchFamily="34" charset="0"/>
                      </a:endParaRPr>
                    </a:p>
                  </a:txBody>
                  <a:tcPr anchor="b">
                    <a:lnL w="3175" cap="flat" cmpd="sng" algn="ctr">
                      <a:solidFill>
                        <a:schemeClr val="accent1">
                          <a:lumMod val="75000"/>
                        </a:schemeClr>
                      </a:solidFill>
                      <a:prstDash val="sysDot"/>
                      <a:round/>
                      <a:headEnd type="none" w="med" len="med"/>
                      <a:tailEnd type="none" w="med" len="med"/>
                    </a:lnL>
                  </a:tcPr>
                </a:tc>
                <a:tc>
                  <a:txBody>
                    <a:bodyPr/>
                    <a:lstStyle/>
                    <a:p>
                      <a:pPr algn="ctr" fontAlgn="b"/>
                      <a:r>
                        <a:rPr lang="en-US" sz="1800" u="none" strike="noStrike" dirty="0">
                          <a:solidFill>
                            <a:schemeClr val="tx1"/>
                          </a:solidFill>
                          <a:effectLst/>
                        </a:rPr>
                        <a:t>SD</a:t>
                      </a:r>
                    </a:p>
                    <a:p>
                      <a:pPr algn="ctr" fontAlgn="b"/>
                      <a:r>
                        <a:rPr lang="en-US" sz="1800" u="none" strike="noStrike" dirty="0">
                          <a:solidFill>
                            <a:schemeClr val="tx1"/>
                          </a:solidFill>
                          <a:effectLst/>
                        </a:rPr>
                        <a:t>G1</a:t>
                      </a:r>
                      <a:endParaRPr lang="en-US" sz="1800" b="0" i="0" u="none" strike="noStrike" dirty="0">
                        <a:solidFill>
                          <a:schemeClr val="tx1"/>
                        </a:solidFill>
                        <a:effectLst/>
                        <a:latin typeface="Calibri" panose="020F0502020204030204" pitchFamily="34" charset="0"/>
                      </a:endParaRPr>
                    </a:p>
                  </a:txBody>
                  <a:tcPr anchor="b"/>
                </a:tc>
                <a:extLst>
                  <a:ext uri="{0D108BD9-81ED-4DB2-BD59-A6C34878D82A}">
                    <a16:rowId xmlns:a16="http://schemas.microsoft.com/office/drawing/2014/main" val="249727792"/>
                  </a:ext>
                </a:extLst>
              </a:tr>
              <a:tr h="640080">
                <a:tc>
                  <a:txBody>
                    <a:bodyPr/>
                    <a:lstStyle/>
                    <a:p>
                      <a:pPr algn="l" fontAlgn="b"/>
                      <a:r>
                        <a:rPr lang="en-US" sz="1800" u="none" strike="noStrike" dirty="0">
                          <a:solidFill>
                            <a:srgbClr val="C00000"/>
                          </a:solidFill>
                          <a:effectLst/>
                        </a:rPr>
                        <a:t>2023</a:t>
                      </a:r>
                      <a:endParaRPr lang="en-US" sz="1800" b="0" i="0" u="none" strike="noStrike" dirty="0">
                        <a:solidFill>
                          <a:srgbClr val="C00000"/>
                        </a:solidFill>
                        <a:effectLst/>
                        <a:latin typeface="Calibri" panose="020F0502020204030204" pitchFamily="34" charset="0"/>
                      </a:endParaRPr>
                    </a:p>
                  </a:txBody>
                  <a:tcPr anchor="ctr"/>
                </a:tc>
                <a:tc>
                  <a:txBody>
                    <a:bodyPr/>
                    <a:lstStyle/>
                    <a:p>
                      <a:pPr algn="r" fontAlgn="b"/>
                      <a:r>
                        <a:rPr lang="en-US" sz="1800" u="none" strike="noStrike" dirty="0">
                          <a:solidFill>
                            <a:srgbClr val="C00000"/>
                          </a:solidFill>
                          <a:effectLst/>
                        </a:rPr>
                        <a:t>0.1</a:t>
                      </a:r>
                      <a:endParaRPr lang="en-US" sz="1800" b="0" i="0" u="none" strike="noStrike" dirty="0">
                        <a:solidFill>
                          <a:srgbClr val="C00000"/>
                        </a:solidFill>
                        <a:effectLst/>
                        <a:latin typeface="Calibri" panose="020F0502020204030204" pitchFamily="34" charset="0"/>
                      </a:endParaRPr>
                    </a:p>
                  </a:txBody>
                  <a:tcPr anchor="ctr">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rgbClr val="C00000"/>
                          </a:solidFill>
                          <a:effectLst/>
                        </a:rPr>
                        <a:t>0.7</a:t>
                      </a:r>
                      <a:endParaRPr lang="en-US" sz="1800" b="0" i="0" u="none" strike="noStrike">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rgbClr val="C00000"/>
                          </a:solidFill>
                          <a:effectLst/>
                        </a:rPr>
                        <a:t>1.4</a:t>
                      </a:r>
                      <a:endParaRPr lang="en-US" sz="1800" b="0" i="0" u="none" strike="noStrike">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0.3</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rgbClr val="C00000"/>
                          </a:solidFill>
                          <a:effectLst/>
                        </a:rPr>
                        <a:t>1.1</a:t>
                      </a:r>
                      <a:endParaRPr lang="en-US" sz="1800" b="0" i="0" u="none" strike="noStrike">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0.3</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0.9</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0.7</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1.2</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rgbClr val="C00000"/>
                          </a:solidFill>
                          <a:effectLst/>
                        </a:rPr>
                        <a:t>1.6</a:t>
                      </a:r>
                      <a:endParaRPr lang="en-US" sz="1800" b="0" i="0" u="none" strike="noStrike">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0.3</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0.4</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0.2</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tcPr>
                </a:tc>
                <a:tc>
                  <a:txBody>
                    <a:bodyPr/>
                    <a:lstStyle/>
                    <a:p>
                      <a:pPr algn="r" fontAlgn="b"/>
                      <a:r>
                        <a:rPr lang="en-US" sz="1800" u="none" strike="noStrike" dirty="0">
                          <a:solidFill>
                            <a:srgbClr val="C00000"/>
                          </a:solidFill>
                          <a:effectLst/>
                        </a:rPr>
                        <a:t>18</a:t>
                      </a:r>
                      <a:endParaRPr lang="en-US" sz="1800" b="0" i="0" u="none" strike="noStrike" dirty="0">
                        <a:solidFill>
                          <a:srgbClr val="C00000"/>
                        </a:solidFill>
                        <a:effectLst/>
                        <a:latin typeface="Calibri" panose="020F0502020204030204" pitchFamily="34" charset="0"/>
                      </a:endParaRPr>
                    </a:p>
                  </a:txBody>
                  <a:tcPr anchor="ctr">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1.5</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2.9</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2.0</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rgbClr val="C00000"/>
                          </a:solidFill>
                          <a:effectLst/>
                        </a:rPr>
                        <a:t>0.8</a:t>
                      </a:r>
                      <a:endParaRPr lang="en-US" sz="1800" b="0" i="0" u="none" strike="noStrike" dirty="0">
                        <a:solidFill>
                          <a:srgbClr val="C00000"/>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tcPr>
                </a:tc>
                <a:tc>
                  <a:txBody>
                    <a:bodyPr/>
                    <a:lstStyle/>
                    <a:p>
                      <a:pPr algn="r" fontAlgn="b"/>
                      <a:r>
                        <a:rPr lang="en-US" sz="1800" u="none" strike="noStrike" dirty="0">
                          <a:solidFill>
                            <a:srgbClr val="C00000"/>
                          </a:solidFill>
                          <a:effectLst/>
                        </a:rPr>
                        <a:t>98</a:t>
                      </a:r>
                      <a:endParaRPr lang="en-US" sz="1800" b="0" i="0" u="none" strike="noStrike" dirty="0">
                        <a:solidFill>
                          <a:srgbClr val="C00000"/>
                        </a:solidFill>
                        <a:effectLst/>
                        <a:latin typeface="Calibri" panose="020F0502020204030204" pitchFamily="34" charset="0"/>
                      </a:endParaRPr>
                    </a:p>
                  </a:txBody>
                  <a:tcPr anchor="ctr"/>
                </a:tc>
                <a:extLst>
                  <a:ext uri="{0D108BD9-81ED-4DB2-BD59-A6C34878D82A}">
                    <a16:rowId xmlns:a16="http://schemas.microsoft.com/office/drawing/2014/main" val="2135249786"/>
                  </a:ext>
                </a:extLst>
              </a:tr>
              <a:tr h="640080">
                <a:tc>
                  <a:txBody>
                    <a:bodyPr/>
                    <a:lstStyle/>
                    <a:p>
                      <a:pPr algn="l" fontAlgn="b"/>
                      <a:r>
                        <a:rPr lang="en-US" sz="1800" u="none" strike="noStrike" dirty="0">
                          <a:solidFill>
                            <a:schemeClr val="accent6">
                              <a:lumMod val="75000"/>
                            </a:schemeClr>
                          </a:solidFill>
                          <a:effectLst/>
                        </a:rPr>
                        <a:t>2024</a:t>
                      </a:r>
                    </a:p>
                  </a:txBody>
                  <a:tcPr anchor="ctr"/>
                </a:tc>
                <a:tc>
                  <a:txBody>
                    <a:bodyPr/>
                    <a:lstStyle/>
                    <a:p>
                      <a:pPr algn="r" fontAlgn="b"/>
                      <a:r>
                        <a:rPr lang="en-US" sz="1800" u="none" strike="noStrike">
                          <a:solidFill>
                            <a:schemeClr val="accent6">
                              <a:lumMod val="75000"/>
                            </a:schemeClr>
                          </a:solidFill>
                          <a:effectLst/>
                        </a:rPr>
                        <a:t>0.2</a:t>
                      </a:r>
                      <a:endParaRPr lang="en-US" sz="1800" b="0" i="0" u="none" strike="noStrike">
                        <a:solidFill>
                          <a:schemeClr val="accent6">
                            <a:lumMod val="75000"/>
                          </a:schemeClr>
                        </a:solidFill>
                        <a:effectLst/>
                        <a:latin typeface="Calibri" panose="020F0502020204030204" pitchFamily="34" charset="0"/>
                      </a:endParaRPr>
                    </a:p>
                  </a:txBody>
                  <a:tcPr anchor="ctr">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6">
                              <a:lumMod val="75000"/>
                            </a:schemeClr>
                          </a:solidFill>
                          <a:effectLst/>
                        </a:rPr>
                        <a:t>0.9</a:t>
                      </a:r>
                      <a:endParaRPr lang="en-US" sz="1800" b="0" i="0" u="none" strike="noStrike" dirty="0">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chemeClr val="accent6">
                              <a:lumMod val="75000"/>
                            </a:schemeClr>
                          </a:solidFill>
                          <a:effectLst/>
                        </a:rPr>
                        <a:t>1.8</a:t>
                      </a:r>
                      <a:endParaRPr lang="en-US" sz="1800" b="0" i="0" u="none" strike="noStrike">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chemeClr val="accent6">
                              <a:lumMod val="75000"/>
                            </a:schemeClr>
                          </a:solidFill>
                          <a:effectLst/>
                        </a:rPr>
                        <a:t>0.3</a:t>
                      </a:r>
                      <a:endParaRPr lang="en-US" sz="1800" b="0" i="0" u="none" strike="noStrike">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6">
                              <a:lumMod val="75000"/>
                            </a:schemeClr>
                          </a:solidFill>
                          <a:effectLst/>
                        </a:rPr>
                        <a:t>1.4</a:t>
                      </a:r>
                      <a:endParaRPr lang="en-US" sz="1800" b="0" i="0" u="none" strike="noStrike" dirty="0">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6">
                              <a:lumMod val="75000"/>
                            </a:schemeClr>
                          </a:solidFill>
                          <a:effectLst/>
                        </a:rPr>
                        <a:t>0.4</a:t>
                      </a:r>
                      <a:endParaRPr lang="en-US" sz="1800" b="0" i="0" u="none" strike="noStrike" dirty="0">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chemeClr val="accent6">
                              <a:lumMod val="75000"/>
                            </a:schemeClr>
                          </a:solidFill>
                          <a:effectLst/>
                        </a:rPr>
                        <a:t>1.1</a:t>
                      </a:r>
                      <a:endParaRPr lang="en-US" sz="1800" b="0" i="0" u="none" strike="noStrike">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6">
                              <a:lumMod val="75000"/>
                            </a:schemeClr>
                          </a:solidFill>
                          <a:effectLst/>
                        </a:rPr>
                        <a:t>0.9</a:t>
                      </a:r>
                      <a:endParaRPr lang="en-US" sz="1800" b="0" i="0" u="none" strike="noStrike" dirty="0">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6">
                              <a:lumMod val="75000"/>
                            </a:schemeClr>
                          </a:solidFill>
                          <a:effectLst/>
                        </a:rPr>
                        <a:t>1.5</a:t>
                      </a:r>
                      <a:endParaRPr lang="en-US" sz="1800" b="0" i="0" u="none" strike="noStrike" dirty="0">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6">
                              <a:lumMod val="75000"/>
                            </a:schemeClr>
                          </a:solidFill>
                          <a:effectLst/>
                        </a:rPr>
                        <a:t>2.1</a:t>
                      </a:r>
                      <a:endParaRPr lang="en-US" sz="1800" b="0" i="0" u="none" strike="noStrike" dirty="0">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chemeClr val="accent6">
                              <a:lumMod val="75000"/>
                            </a:schemeClr>
                          </a:solidFill>
                          <a:effectLst/>
                        </a:rPr>
                        <a:t>0.4</a:t>
                      </a:r>
                      <a:endParaRPr lang="en-US" sz="1800" b="0" i="0" u="none" strike="noStrike">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6">
                              <a:lumMod val="75000"/>
                            </a:schemeClr>
                          </a:solidFill>
                          <a:effectLst/>
                        </a:rPr>
                        <a:t>0.5</a:t>
                      </a:r>
                      <a:endParaRPr lang="en-US" sz="1800" b="0" i="0" u="none" strike="noStrike" dirty="0">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chemeClr val="accent6">
                              <a:lumMod val="75000"/>
                            </a:schemeClr>
                          </a:solidFill>
                          <a:effectLst/>
                        </a:rPr>
                        <a:t>0.2</a:t>
                      </a:r>
                      <a:endParaRPr lang="en-US" sz="1800" b="0" i="0" u="none" strike="noStrike">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tcPr>
                </a:tc>
                <a:tc>
                  <a:txBody>
                    <a:bodyPr/>
                    <a:lstStyle/>
                    <a:p>
                      <a:pPr algn="r" fontAlgn="b"/>
                      <a:r>
                        <a:rPr lang="en-US" sz="1800" u="none" strike="noStrike" dirty="0">
                          <a:solidFill>
                            <a:schemeClr val="accent6">
                              <a:lumMod val="75000"/>
                            </a:schemeClr>
                          </a:solidFill>
                          <a:effectLst/>
                        </a:rPr>
                        <a:t>22</a:t>
                      </a:r>
                      <a:endParaRPr lang="en-US" sz="1800" b="0" i="0" u="none" strike="noStrike" dirty="0">
                        <a:solidFill>
                          <a:schemeClr val="accent6">
                            <a:lumMod val="75000"/>
                          </a:schemeClr>
                        </a:solidFill>
                        <a:effectLst/>
                        <a:latin typeface="Calibri" panose="020F0502020204030204" pitchFamily="34" charset="0"/>
                      </a:endParaRPr>
                    </a:p>
                  </a:txBody>
                  <a:tcPr anchor="ctr">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6">
                              <a:lumMod val="75000"/>
                            </a:schemeClr>
                          </a:solidFill>
                          <a:effectLst/>
                        </a:rPr>
                        <a:t>1.9</a:t>
                      </a:r>
                      <a:endParaRPr lang="en-US" sz="1800" b="0" i="0" u="none" strike="noStrike" dirty="0">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6">
                              <a:lumMod val="75000"/>
                            </a:schemeClr>
                          </a:solidFill>
                          <a:effectLst/>
                        </a:rPr>
                        <a:t>3.6</a:t>
                      </a:r>
                      <a:endParaRPr lang="en-US" sz="1800" b="0" i="0" u="none" strike="noStrike" dirty="0">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6">
                              <a:lumMod val="75000"/>
                            </a:schemeClr>
                          </a:solidFill>
                          <a:effectLst/>
                        </a:rPr>
                        <a:t>2.5</a:t>
                      </a:r>
                      <a:endParaRPr lang="en-US" sz="1800" b="0" i="0" u="none" strike="noStrike" dirty="0">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6">
                              <a:lumMod val="75000"/>
                            </a:schemeClr>
                          </a:solidFill>
                          <a:effectLst/>
                        </a:rPr>
                        <a:t>1.0</a:t>
                      </a:r>
                      <a:endParaRPr lang="en-US" sz="1800" b="0" i="0" u="none" strike="noStrike" dirty="0">
                        <a:solidFill>
                          <a:schemeClr val="accent6">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tcPr>
                </a:tc>
                <a:tc>
                  <a:txBody>
                    <a:bodyPr/>
                    <a:lstStyle/>
                    <a:p>
                      <a:pPr algn="r" fontAlgn="b"/>
                      <a:r>
                        <a:rPr lang="en-US" sz="1800" u="none" strike="noStrike" dirty="0">
                          <a:solidFill>
                            <a:schemeClr val="accent6">
                              <a:lumMod val="75000"/>
                            </a:schemeClr>
                          </a:solidFill>
                          <a:effectLst/>
                        </a:rPr>
                        <a:t>146</a:t>
                      </a:r>
                      <a:endParaRPr lang="en-US" sz="1800" b="0" i="0" u="none" strike="noStrike" dirty="0">
                        <a:solidFill>
                          <a:schemeClr val="accent6">
                            <a:lumMod val="75000"/>
                          </a:schemeClr>
                        </a:solidFill>
                        <a:effectLst/>
                        <a:latin typeface="Calibri" panose="020F0502020204030204" pitchFamily="34" charset="0"/>
                      </a:endParaRPr>
                    </a:p>
                  </a:txBody>
                  <a:tcPr anchor="ctr"/>
                </a:tc>
                <a:extLst>
                  <a:ext uri="{0D108BD9-81ED-4DB2-BD59-A6C34878D82A}">
                    <a16:rowId xmlns:a16="http://schemas.microsoft.com/office/drawing/2014/main" val="232737588"/>
                  </a:ext>
                </a:extLst>
              </a:tr>
              <a:tr h="203200">
                <a:tc>
                  <a:txBody>
                    <a:bodyPr/>
                    <a:lstStyle/>
                    <a:p>
                      <a:pPr algn="l" fontAlgn="b"/>
                      <a:r>
                        <a:rPr lang="en-US" sz="1800" u="none" strike="noStrike" dirty="0">
                          <a:solidFill>
                            <a:schemeClr val="accent1">
                              <a:lumMod val="75000"/>
                            </a:schemeClr>
                          </a:solidFill>
                          <a:effectLst/>
                        </a:rPr>
                        <a:t>2025-2032</a:t>
                      </a:r>
                      <a:endParaRPr lang="en-US" sz="1800" b="0" i="0" u="none" strike="noStrike" dirty="0">
                        <a:solidFill>
                          <a:schemeClr val="accent1">
                            <a:lumMod val="75000"/>
                          </a:schemeClr>
                        </a:solidFill>
                        <a:effectLst/>
                        <a:latin typeface="Calibri" panose="020F0502020204030204" pitchFamily="34" charset="0"/>
                      </a:endParaRPr>
                    </a:p>
                  </a:txBody>
                  <a:tcPr anchor="ctr"/>
                </a:tc>
                <a:tc>
                  <a:txBody>
                    <a:bodyPr/>
                    <a:lstStyle/>
                    <a:p>
                      <a:pPr algn="r" fontAlgn="b"/>
                      <a:r>
                        <a:rPr lang="en-US" sz="1800" u="none" strike="noStrike" dirty="0">
                          <a:solidFill>
                            <a:schemeClr val="accent1">
                              <a:lumMod val="75000"/>
                            </a:schemeClr>
                          </a:solidFill>
                          <a:effectLst/>
                        </a:rPr>
                        <a:t>0.2</a:t>
                      </a:r>
                      <a:endParaRPr lang="en-US" sz="1800" b="0" i="0" u="none" strike="noStrike" dirty="0">
                        <a:solidFill>
                          <a:schemeClr val="accent1">
                            <a:lumMod val="75000"/>
                          </a:schemeClr>
                        </a:solidFill>
                        <a:effectLst/>
                        <a:latin typeface="Calibri" panose="020F0502020204030204" pitchFamily="34" charset="0"/>
                      </a:endParaRPr>
                    </a:p>
                  </a:txBody>
                  <a:tcPr anchor="ctr">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1">
                              <a:lumMod val="75000"/>
                            </a:schemeClr>
                          </a:solidFill>
                          <a:effectLst/>
                        </a:rPr>
                        <a:t>1.2</a:t>
                      </a:r>
                      <a:endParaRPr lang="en-US" sz="1800" b="0" i="0" u="none" strike="noStrike" dirty="0">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chemeClr val="accent1">
                              <a:lumMod val="75000"/>
                            </a:schemeClr>
                          </a:solidFill>
                          <a:effectLst/>
                        </a:rPr>
                        <a:t>2.2</a:t>
                      </a:r>
                      <a:endParaRPr lang="en-US" sz="1800" b="0" i="0" u="none" strike="noStrike">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chemeClr val="accent1">
                              <a:lumMod val="75000"/>
                            </a:schemeClr>
                          </a:solidFill>
                          <a:effectLst/>
                        </a:rPr>
                        <a:t>0.4</a:t>
                      </a:r>
                      <a:endParaRPr lang="en-US" sz="1800" b="0" i="0" u="none" strike="noStrike">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chemeClr val="accent1">
                              <a:lumMod val="75000"/>
                            </a:schemeClr>
                          </a:solidFill>
                          <a:effectLst/>
                        </a:rPr>
                        <a:t>1.8</a:t>
                      </a:r>
                      <a:endParaRPr lang="en-US" sz="1800" b="0" i="0" u="none" strike="noStrike">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chemeClr val="accent1">
                              <a:lumMod val="75000"/>
                            </a:schemeClr>
                          </a:solidFill>
                          <a:effectLst/>
                        </a:rPr>
                        <a:t>0.5</a:t>
                      </a:r>
                      <a:endParaRPr lang="en-US" sz="1800" b="0" i="0" u="none" strike="noStrike">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1">
                              <a:lumMod val="75000"/>
                            </a:schemeClr>
                          </a:solidFill>
                          <a:effectLst/>
                        </a:rPr>
                        <a:t>1.4</a:t>
                      </a:r>
                      <a:endParaRPr lang="en-US" sz="1800" b="0" i="0" u="none" strike="noStrike" dirty="0">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a:solidFill>
                            <a:schemeClr val="accent1">
                              <a:lumMod val="75000"/>
                            </a:schemeClr>
                          </a:solidFill>
                          <a:effectLst/>
                        </a:rPr>
                        <a:t>1.1</a:t>
                      </a:r>
                      <a:endParaRPr lang="en-US" sz="1800" b="0" i="0" u="none" strike="noStrike">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1">
                              <a:lumMod val="75000"/>
                            </a:schemeClr>
                          </a:solidFill>
                          <a:effectLst/>
                        </a:rPr>
                        <a:t>2.0</a:t>
                      </a:r>
                      <a:endParaRPr lang="en-US" sz="1800" b="0" i="0" u="none" strike="noStrike" dirty="0">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1">
                              <a:lumMod val="75000"/>
                            </a:schemeClr>
                          </a:solidFill>
                          <a:effectLst/>
                        </a:rPr>
                        <a:t>2.6</a:t>
                      </a:r>
                      <a:endParaRPr lang="en-US" sz="1800" b="0" i="0" u="none" strike="noStrike" dirty="0">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1">
                              <a:lumMod val="75000"/>
                            </a:schemeClr>
                          </a:solidFill>
                          <a:effectLst/>
                        </a:rPr>
                        <a:t>0.5</a:t>
                      </a:r>
                      <a:endParaRPr lang="en-US" sz="1800" b="0" i="0" u="none" strike="noStrike" dirty="0">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1">
                              <a:lumMod val="75000"/>
                            </a:schemeClr>
                          </a:solidFill>
                          <a:effectLst/>
                        </a:rPr>
                        <a:t>0.7</a:t>
                      </a:r>
                      <a:endParaRPr lang="en-US" sz="1800" b="0" i="0" u="none" strike="noStrike" dirty="0">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1">
                              <a:lumMod val="75000"/>
                            </a:schemeClr>
                          </a:solidFill>
                          <a:effectLst/>
                        </a:rPr>
                        <a:t>0.3</a:t>
                      </a:r>
                      <a:endParaRPr lang="en-US" sz="1800" b="0" i="0" u="none" strike="noStrike" dirty="0">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tcPr>
                </a:tc>
                <a:tc>
                  <a:txBody>
                    <a:bodyPr/>
                    <a:lstStyle/>
                    <a:p>
                      <a:pPr algn="r" fontAlgn="b"/>
                      <a:r>
                        <a:rPr lang="en-US" sz="1800" u="none" strike="noStrike" dirty="0">
                          <a:solidFill>
                            <a:schemeClr val="accent1">
                              <a:lumMod val="75000"/>
                            </a:schemeClr>
                          </a:solidFill>
                          <a:effectLst/>
                        </a:rPr>
                        <a:t>28</a:t>
                      </a:r>
                      <a:endParaRPr lang="en-US" sz="1800" b="0" i="0" u="none" strike="noStrike" dirty="0">
                        <a:solidFill>
                          <a:schemeClr val="accent1">
                            <a:lumMod val="75000"/>
                          </a:schemeClr>
                        </a:solidFill>
                        <a:effectLst/>
                        <a:latin typeface="Calibri" panose="020F0502020204030204" pitchFamily="34" charset="0"/>
                      </a:endParaRPr>
                    </a:p>
                  </a:txBody>
                  <a:tcPr anchor="ctr">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1">
                              <a:lumMod val="75000"/>
                            </a:schemeClr>
                          </a:solidFill>
                          <a:effectLst/>
                        </a:rPr>
                        <a:t>2.4</a:t>
                      </a:r>
                      <a:endParaRPr lang="en-US" sz="1800" b="0" i="0" u="none" strike="noStrike" dirty="0">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1">
                              <a:lumMod val="75000"/>
                            </a:schemeClr>
                          </a:solidFill>
                          <a:effectLst/>
                        </a:rPr>
                        <a:t>4.6</a:t>
                      </a:r>
                      <a:endParaRPr lang="en-US" sz="1800" b="0" i="0" u="none" strike="noStrike" dirty="0">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1">
                              <a:lumMod val="75000"/>
                            </a:schemeClr>
                          </a:solidFill>
                          <a:effectLst/>
                        </a:rPr>
                        <a:t>3.1</a:t>
                      </a:r>
                      <a:endParaRPr lang="en-US" sz="1800" b="0" i="0" u="none" strike="noStrike" dirty="0">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lnR w="3175" cap="flat" cmpd="sng" algn="ctr">
                      <a:solidFill>
                        <a:schemeClr val="accent1">
                          <a:lumMod val="75000"/>
                        </a:schemeClr>
                      </a:solidFill>
                      <a:prstDash val="sysDot"/>
                      <a:round/>
                      <a:headEnd type="none" w="med" len="med"/>
                      <a:tailEnd type="none" w="med" len="med"/>
                    </a:lnR>
                  </a:tcPr>
                </a:tc>
                <a:tc>
                  <a:txBody>
                    <a:bodyPr/>
                    <a:lstStyle/>
                    <a:p>
                      <a:pPr algn="r" fontAlgn="b"/>
                      <a:r>
                        <a:rPr lang="en-US" sz="1800" u="none" strike="noStrike" dirty="0">
                          <a:solidFill>
                            <a:schemeClr val="accent1">
                              <a:lumMod val="75000"/>
                            </a:schemeClr>
                          </a:solidFill>
                          <a:effectLst/>
                        </a:rPr>
                        <a:t>1.2</a:t>
                      </a:r>
                      <a:endParaRPr lang="en-US" sz="1800" b="0" i="0" u="none" strike="noStrike" dirty="0">
                        <a:solidFill>
                          <a:schemeClr val="accent1">
                            <a:lumMod val="75000"/>
                          </a:schemeClr>
                        </a:solidFill>
                        <a:effectLst/>
                        <a:latin typeface="Calibri" panose="020F0502020204030204" pitchFamily="34" charset="0"/>
                      </a:endParaRPr>
                    </a:p>
                  </a:txBody>
                  <a:tcPr anchor="ctr">
                    <a:lnL w="3175" cap="flat" cmpd="sng" algn="ctr">
                      <a:solidFill>
                        <a:schemeClr val="accent1">
                          <a:lumMod val="75000"/>
                        </a:schemeClr>
                      </a:solidFill>
                      <a:prstDash val="sysDot"/>
                      <a:round/>
                      <a:headEnd type="none" w="med" len="med"/>
                      <a:tailEnd type="none" w="med" len="med"/>
                    </a:lnL>
                  </a:tcPr>
                </a:tc>
                <a:tc>
                  <a:txBody>
                    <a:bodyPr/>
                    <a:lstStyle/>
                    <a:p>
                      <a:pPr algn="r" fontAlgn="b"/>
                      <a:r>
                        <a:rPr lang="en-US" sz="1800" u="none" strike="noStrike" dirty="0">
                          <a:solidFill>
                            <a:schemeClr val="accent1">
                              <a:lumMod val="75000"/>
                            </a:schemeClr>
                          </a:solidFill>
                          <a:effectLst/>
                        </a:rPr>
                        <a:t>185</a:t>
                      </a:r>
                      <a:endParaRPr lang="en-US" sz="1800" b="0" i="0" u="none" strike="noStrike" dirty="0">
                        <a:solidFill>
                          <a:schemeClr val="accent1">
                            <a:lumMod val="75000"/>
                          </a:schemeClr>
                        </a:solidFill>
                        <a:effectLst/>
                        <a:latin typeface="Calibri" panose="020F0502020204030204" pitchFamily="34" charset="0"/>
                      </a:endParaRPr>
                    </a:p>
                  </a:txBody>
                  <a:tcPr anchor="ctr"/>
                </a:tc>
                <a:extLst>
                  <a:ext uri="{0D108BD9-81ED-4DB2-BD59-A6C34878D82A}">
                    <a16:rowId xmlns:a16="http://schemas.microsoft.com/office/drawing/2014/main" val="816141071"/>
                  </a:ext>
                </a:extLst>
              </a:tr>
            </a:tbl>
          </a:graphicData>
        </a:graphic>
      </p:graphicFrame>
      <p:sp>
        <p:nvSpPr>
          <p:cNvPr id="5" name="Rectangle 4">
            <a:extLst>
              <a:ext uri="{FF2B5EF4-FFF2-40B4-BE49-F238E27FC236}">
                <a16:creationId xmlns:a16="http://schemas.microsoft.com/office/drawing/2014/main" id="{466B7A00-378F-E921-6EAC-53600CC45B07}"/>
              </a:ext>
            </a:extLst>
          </p:cNvPr>
          <p:cNvSpPr/>
          <p:nvPr/>
        </p:nvSpPr>
        <p:spPr>
          <a:xfrm>
            <a:off x="838200" y="2138904"/>
            <a:ext cx="9536723" cy="461665"/>
          </a:xfrm>
          <a:prstGeom prst="rect">
            <a:avLst/>
          </a:prstGeom>
        </p:spPr>
        <p:txBody>
          <a:bodyPr wrap="square">
            <a:spAutoFit/>
          </a:bodyPr>
          <a:lstStyle/>
          <a:p>
            <a:r>
              <a:rPr lang="en-US" sz="2400" dirty="0">
                <a:latin typeface="Calibri" panose="020F0502020204030204" pitchFamily="34" charset="0"/>
                <a:ea typeface="Times New Roman" panose="02020603050405020304" pitchFamily="18" charset="0"/>
                <a:cs typeface="Times New Roman" panose="02020603050405020304" pitchFamily="18" charset="0"/>
              </a:rPr>
              <a:t>Predicted IOU 1-in-2 August 2023-2032 QC by </a:t>
            </a:r>
            <a:r>
              <a:rPr lang="en-US" sz="2400" dirty="0" err="1">
                <a:latin typeface="Calibri" panose="020F0502020204030204" pitchFamily="34" charset="0"/>
                <a:ea typeface="Times New Roman" panose="02020603050405020304" pitchFamily="18" charset="0"/>
                <a:cs typeface="Times New Roman" panose="02020603050405020304" pitchFamily="18" charset="0"/>
              </a:rPr>
              <a:t>subLAP</a:t>
            </a:r>
            <a:r>
              <a:rPr lang="en-US" sz="2400" dirty="0">
                <a:solidFill>
                  <a:srgbClr val="26262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3065948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3A59-A71B-6C30-0E18-3986103871D2}"/>
              </a:ext>
            </a:extLst>
          </p:cNvPr>
          <p:cNvSpPr>
            <a:spLocks noGrp="1"/>
          </p:cNvSpPr>
          <p:nvPr>
            <p:ph type="title"/>
          </p:nvPr>
        </p:nvSpPr>
        <p:spPr/>
        <p:txBody>
          <a:bodyPr>
            <a:normAutofit/>
          </a:bodyPr>
          <a:lstStyle/>
          <a:p>
            <a:r>
              <a:rPr lang="en-US" dirty="0"/>
              <a:t>Leap’s 2023 Qualifying Capacity Values</a:t>
            </a:r>
            <a:endParaRPr lang="en-US" sz="3200" dirty="0"/>
          </a:p>
        </p:txBody>
      </p:sp>
      <p:pic>
        <p:nvPicPr>
          <p:cNvPr id="4" name="Picture 3">
            <a:extLst>
              <a:ext uri="{FF2B5EF4-FFF2-40B4-BE49-F238E27FC236}">
                <a16:creationId xmlns:a16="http://schemas.microsoft.com/office/drawing/2014/main" id="{74AB6FDE-C472-EE51-DCDD-32A51BC27DCB}"/>
              </a:ext>
            </a:extLst>
          </p:cNvPr>
          <p:cNvPicPr>
            <a:picLocks noChangeAspect="1"/>
          </p:cNvPicPr>
          <p:nvPr/>
        </p:nvPicPr>
        <p:blipFill>
          <a:blip r:embed="rId3"/>
          <a:stretch>
            <a:fillRect/>
          </a:stretch>
        </p:blipFill>
        <p:spPr>
          <a:xfrm>
            <a:off x="419100" y="2522022"/>
            <a:ext cx="11353800" cy="2919241"/>
          </a:xfrm>
          <a:prstGeom prst="rect">
            <a:avLst/>
          </a:prstGeom>
        </p:spPr>
      </p:pic>
      <p:sp>
        <p:nvSpPr>
          <p:cNvPr id="5" name="Rectangle 4">
            <a:extLst>
              <a:ext uri="{FF2B5EF4-FFF2-40B4-BE49-F238E27FC236}">
                <a16:creationId xmlns:a16="http://schemas.microsoft.com/office/drawing/2014/main" id="{BB2A8578-C703-95AB-A6EC-1F81F81A8F52}"/>
              </a:ext>
            </a:extLst>
          </p:cNvPr>
          <p:cNvSpPr/>
          <p:nvPr/>
        </p:nvSpPr>
        <p:spPr>
          <a:xfrm>
            <a:off x="632483" y="2000290"/>
            <a:ext cx="6911507" cy="584775"/>
          </a:xfrm>
          <a:prstGeom prst="rect">
            <a:avLst/>
          </a:prstGeom>
        </p:spPr>
        <p:txBody>
          <a:bodyPr wrap="none">
            <a:spAutoFit/>
          </a:bodyPr>
          <a:lstStyle/>
          <a:p>
            <a:r>
              <a:rPr lang="en-US" sz="3200" dirty="0"/>
              <a:t>IOU 1-in-2 Weather Conditions (August) </a:t>
            </a:r>
          </a:p>
        </p:txBody>
      </p:sp>
    </p:spTree>
    <p:extLst>
      <p:ext uri="{BB962C8B-B14F-4D97-AF65-F5344CB8AC3E}">
        <p14:creationId xmlns:p14="http://schemas.microsoft.com/office/powerpoint/2010/main" val="1477721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TotalTime>
  <Words>2245</Words>
  <Application>Microsoft Macintosh PowerPoint</Application>
  <PresentationFormat>Widescreen</PresentationFormat>
  <Paragraphs>264</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Results of the Load Impact Evaluation for Leap’s 2021 Demand Response Program</vt:lpstr>
      <vt:lpstr>Meters and Events in Leap’s 2021 Resource</vt:lpstr>
      <vt:lpstr>Data</vt:lpstr>
      <vt:lpstr>Ex-post Analysis What was the full resource potential for 2021?</vt:lpstr>
      <vt:lpstr>Full Resource Potential by Month</vt:lpstr>
      <vt:lpstr>Ex-ante Analysis What are the predicted load impacts for 2022-32?</vt:lpstr>
      <vt:lpstr>Ex-ante Results by Weather Profile</vt:lpstr>
      <vt:lpstr>Ex-ante Results by SubLAP</vt:lpstr>
      <vt:lpstr>Leap’s 2023 Qualifying Capacity Values</vt:lpstr>
      <vt:lpstr>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Herter</dc:creator>
  <cp:lastModifiedBy>Karen Herter</cp:lastModifiedBy>
  <cp:revision>18</cp:revision>
  <dcterms:created xsi:type="dcterms:W3CDTF">2022-05-17T12:30:09Z</dcterms:created>
  <dcterms:modified xsi:type="dcterms:W3CDTF">2022-05-17T18:48:53Z</dcterms:modified>
</cp:coreProperties>
</file>