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1"/>
  </p:notesMasterIdLst>
  <p:handoutMasterIdLst>
    <p:handoutMasterId r:id="rId22"/>
  </p:handoutMasterIdLst>
  <p:sldIdLst>
    <p:sldId id="256" r:id="rId2"/>
    <p:sldId id="463" r:id="rId3"/>
    <p:sldId id="477" r:id="rId4"/>
    <p:sldId id="500" r:id="rId5"/>
    <p:sldId id="531" r:id="rId6"/>
    <p:sldId id="502" r:id="rId7"/>
    <p:sldId id="534" r:id="rId8"/>
    <p:sldId id="544" r:id="rId9"/>
    <p:sldId id="546" r:id="rId10"/>
    <p:sldId id="541" r:id="rId11"/>
    <p:sldId id="532" r:id="rId12"/>
    <p:sldId id="503" r:id="rId13"/>
    <p:sldId id="543" r:id="rId14"/>
    <p:sldId id="495" r:id="rId15"/>
    <p:sldId id="533" r:id="rId16"/>
    <p:sldId id="547" r:id="rId17"/>
    <p:sldId id="545" r:id="rId18"/>
    <p:sldId id="540" r:id="rId19"/>
    <p:sldId id="437" r:id="rId20"/>
  </p:sldIdLst>
  <p:sldSz cx="9144000" cy="6858000" type="screen4x3"/>
  <p:notesSz cx="7010400" cy="9296400"/>
  <p:defaultTextStyle>
    <a:defPPr>
      <a:defRPr lang="en-US"/>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152">
          <p15:clr>
            <a:srgbClr val="A4A3A4"/>
          </p15:clr>
        </p15:guide>
        <p15:guide id="2" pos="384">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A9A9"/>
    <a:srgbClr val="FF00FF"/>
    <a:srgbClr val="00FEFE"/>
    <a:srgbClr val="00FF00"/>
    <a:srgbClr val="66FF66"/>
    <a:srgbClr val="FFCC00"/>
    <a:srgbClr val="0C2577"/>
    <a:srgbClr val="700000"/>
    <a:srgbClr val="800000"/>
    <a:srgbClr val="8200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5974" autoAdjust="0"/>
    <p:restoredTop sz="64964" autoAdjust="0"/>
  </p:normalViewPr>
  <p:slideViewPr>
    <p:cSldViewPr>
      <p:cViewPr varScale="1">
        <p:scale>
          <a:sx n="107" d="100"/>
          <a:sy n="107" d="100"/>
        </p:scale>
        <p:origin x="4332" y="52"/>
      </p:cViewPr>
      <p:guideLst>
        <p:guide orient="horz" pos="1152"/>
        <p:guide pos="384"/>
      </p:guideLst>
    </p:cSldViewPr>
  </p:slideViewPr>
  <p:outlineViewPr>
    <p:cViewPr>
      <p:scale>
        <a:sx n="33" d="100"/>
        <a:sy n="33" d="100"/>
      </p:scale>
      <p:origin x="0" y="-209706"/>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5" d="100"/>
          <a:sy n="85" d="100"/>
        </p:scale>
        <p:origin x="384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48131" name="Rectangle 3"/>
          <p:cNvSpPr>
            <a:spLocks noGrp="1" noChangeArrowheads="1"/>
          </p:cNvSpPr>
          <p:nvPr>
            <p:ph type="dt" sz="quarter" idx="1"/>
          </p:nvPr>
        </p:nvSpPr>
        <p:spPr bwMode="auto">
          <a:xfrm>
            <a:off x="3970938"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48132" name="Rectangle 4"/>
          <p:cNvSpPr>
            <a:spLocks noGrp="1" noChangeArrowheads="1"/>
          </p:cNvSpPr>
          <p:nvPr>
            <p:ph type="ftr" sz="quarter" idx="2"/>
          </p:nvPr>
        </p:nvSpPr>
        <p:spPr bwMode="auto">
          <a:xfrm>
            <a:off x="0" y="8829675"/>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48133" name="Rectangle 5"/>
          <p:cNvSpPr>
            <a:spLocks noGrp="1" noChangeArrowheads="1"/>
          </p:cNvSpPr>
          <p:nvPr>
            <p:ph type="sldNum" sz="quarter" idx="3"/>
          </p:nvPr>
        </p:nvSpPr>
        <p:spPr bwMode="auto">
          <a:xfrm>
            <a:off x="3970938" y="8829675"/>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CDB6655-F43D-40DF-84F7-287DBABED83B}" type="slidenum">
              <a:rPr lang="en-US" altLang="en-US"/>
              <a:pPr/>
              <a:t>‹#›</a:t>
            </a:fld>
            <a:endParaRPr lang="en-US" altLang="en-US"/>
          </a:p>
        </p:txBody>
      </p:sp>
    </p:spTree>
    <p:extLst>
      <p:ext uri="{BB962C8B-B14F-4D97-AF65-F5344CB8AC3E}">
        <p14:creationId xmlns:p14="http://schemas.microsoft.com/office/powerpoint/2010/main" val="311587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15363" name="Rectangle 3"/>
          <p:cNvSpPr>
            <a:spLocks noGrp="1" noChangeArrowheads="1"/>
          </p:cNvSpPr>
          <p:nvPr>
            <p:ph type="dt" idx="1"/>
          </p:nvPr>
        </p:nvSpPr>
        <p:spPr bwMode="auto">
          <a:xfrm>
            <a:off x="3970938" y="0"/>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536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5"/>
          <p:cNvSpPr>
            <a:spLocks noGrp="1" noChangeArrowheads="1"/>
          </p:cNvSpPr>
          <p:nvPr>
            <p:ph type="body" sz="quarter" idx="3"/>
          </p:nvPr>
        </p:nvSpPr>
        <p:spPr bwMode="auto">
          <a:xfrm>
            <a:off x="701040" y="4416426"/>
            <a:ext cx="560832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5366" name="Rectangle 6"/>
          <p:cNvSpPr>
            <a:spLocks noGrp="1" noChangeArrowheads="1"/>
          </p:cNvSpPr>
          <p:nvPr>
            <p:ph type="ftr" sz="quarter" idx="4"/>
          </p:nvPr>
        </p:nvSpPr>
        <p:spPr bwMode="auto">
          <a:xfrm>
            <a:off x="0" y="8829675"/>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15367" name="Rectangle 7"/>
          <p:cNvSpPr>
            <a:spLocks noGrp="1" noChangeArrowheads="1"/>
          </p:cNvSpPr>
          <p:nvPr>
            <p:ph type="sldNum" sz="quarter" idx="5"/>
          </p:nvPr>
        </p:nvSpPr>
        <p:spPr bwMode="auto">
          <a:xfrm>
            <a:off x="3970938" y="8829675"/>
            <a:ext cx="303784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8FFEEAE-FBDB-4FB6-8A60-3C391A17979D}" type="slidenum">
              <a:rPr lang="en-US" altLang="en-US"/>
              <a:pPr/>
              <a:t>‹#›</a:t>
            </a:fld>
            <a:endParaRPr lang="en-US" altLang="en-US"/>
          </a:p>
        </p:txBody>
      </p:sp>
    </p:spTree>
    <p:extLst>
      <p:ext uri="{BB962C8B-B14F-4D97-AF65-F5344CB8AC3E}">
        <p14:creationId xmlns:p14="http://schemas.microsoft.com/office/powerpoint/2010/main" val="27714224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91BCD0-E911-4A7F-88B1-5F993A1309D8}" type="slidenum">
              <a:rPr lang="en-US" altLang="en-US"/>
              <a:pPr/>
              <a:t>1</a:t>
            </a:fld>
            <a:endParaRPr lang="en-US" altLang="en-US"/>
          </a:p>
        </p:txBody>
      </p:sp>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9094097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Per-customer load impacts for two-way devices were nearly twice as high as one-way devices (0.59 compared to 0.34 kWh/customer/hour)</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This is consistent with previous evaluations and shows the impact of</a:t>
            </a:r>
            <a:r>
              <a:rPr lang="en-US" sz="1800" dirty="0">
                <a:effectLst/>
                <a:latin typeface="Calibri" panose="020F0502020204030204" pitchFamily="34" charset="0"/>
                <a:ea typeface="Times New Roman" panose="02020603050405020304" pitchFamily="18" charset="0"/>
              </a:rPr>
              <a:t> aging one-way devices</a:t>
            </a:r>
          </a:p>
          <a:p>
            <a:endParaRPr lang="en-US" sz="18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The fact that only 14 percent of devices were two-way devices in 2021 means that over 60,000 one-way devices will need to be swapped out over the next two years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Thus far, PG&amp;E has targeted customers with high levels of AC usage for device replacement, leading to the higher reference loads for two-way customers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As I will describe in the next slides, the ex-ante forecast accounts for a transition from one-way devices to two-way devices for SmartAC</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customers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We do not estimate separate ex-ante reference loads for one-way and two-way devices, because we do not expect the transition to all two-way devices to impact average customer reference loads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ex-ante forecast does account for differences in load impacts between device types.</a:t>
            </a:r>
          </a:p>
          <a:p>
            <a:endParaRPr lang="en-US" sz="1800" dirty="0">
              <a:effectLst/>
              <a:latin typeface="Calibri" panose="020F0502020204030204" pitchFamily="34" charset="0"/>
              <a:ea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10</a:t>
            </a:fld>
            <a:endParaRPr lang="en-US" altLang="en-US"/>
          </a:p>
        </p:txBody>
      </p:sp>
    </p:spTree>
    <p:extLst>
      <p:ext uri="{BB962C8B-B14F-4D97-AF65-F5344CB8AC3E}">
        <p14:creationId xmlns:p14="http://schemas.microsoft.com/office/powerpoint/2010/main" val="359468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PG&amp;E will install approximately 2,600 two-way devices per month between summer 2022 and the end of 2023</a:t>
            </a:r>
          </a:p>
          <a:p>
            <a:r>
              <a:rPr lang="en-US" sz="1800" dirty="0">
                <a:effectLst/>
                <a:latin typeface="Calibri" panose="020F0502020204030204" pitchFamily="34" charset="0"/>
                <a:cs typeface="Times New Roman" panose="02020603050405020304" pitchFamily="18" charset="0"/>
              </a:rPr>
              <a:t>PG&amp;E will concentrate on new customer recruitment during the winter months and replacing existing one-way devices during the summer months</a:t>
            </a:r>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11</a:t>
            </a:fld>
            <a:endParaRPr lang="en-US" altLang="en-US"/>
          </a:p>
        </p:txBody>
      </p:sp>
    </p:spTree>
    <p:extLst>
      <p:ext uri="{BB962C8B-B14F-4D97-AF65-F5344CB8AC3E}">
        <p14:creationId xmlns:p14="http://schemas.microsoft.com/office/powerpoint/2010/main" val="1742705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i="1" dirty="0"/>
              <a:t>Ex-ante</a:t>
            </a:r>
            <a:r>
              <a:rPr lang="en-US" altLang="en-US" sz="1200" dirty="0"/>
              <a:t> load impacts simulate a sub-LAP event, same as 2020</a:t>
            </a:r>
            <a:endParaRPr lang="en-US" dirty="0"/>
          </a:p>
          <a:p>
            <a:r>
              <a:rPr lang="en-US" dirty="0"/>
              <a:t>Dually enrolled customers and </a:t>
            </a:r>
            <a:r>
              <a:rPr lang="en-US" dirty="0" err="1"/>
              <a:t>smartAC</a:t>
            </a:r>
            <a:r>
              <a:rPr lang="en-US" dirty="0"/>
              <a:t> only customers are assumed to have the same load impacts for one-way and two-way devices.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Load impact regression:</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use level-load impacts instead of percent load impacts (used in previous evaluations)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interaction of mean17 and hr16-21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a:t>
            </a:r>
            <a:r>
              <a:rPr lang="en-US" dirty="0" err="1"/>
              <a:t>sublap</a:t>
            </a:r>
            <a:r>
              <a:rPr lang="en-US" dirty="0"/>
              <a:t> indicators allow load impacts to vary by region</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use load impacts from 2020 and 2021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serial events included, indicator variable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separate regression for one-way and two-way customer load impacts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	post-event snapback as a percentage of load impacts during event hours</a:t>
            </a:r>
          </a:p>
          <a:p>
            <a:r>
              <a:rPr lang="en-US" dirty="0"/>
              <a:t>Reference load regression: hour day of week month interaction of cdd60 and hour interaction of Monday and hour interaction of Friday and hour (separate for </a:t>
            </a:r>
            <a:r>
              <a:rPr lang="en-US" dirty="0" err="1"/>
              <a:t>smartAC</a:t>
            </a:r>
            <a:r>
              <a:rPr lang="en-US" dirty="0"/>
              <a:t> only and dually enrolled)</a:t>
            </a:r>
          </a:p>
          <a:p>
            <a:endParaRPr lang="en-US" dirty="0"/>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12</a:t>
            </a:fld>
            <a:endParaRPr lang="en-US" altLang="en-US"/>
          </a:p>
        </p:txBody>
      </p:sp>
    </p:spTree>
    <p:extLst>
      <p:ext uri="{BB962C8B-B14F-4D97-AF65-F5344CB8AC3E}">
        <p14:creationId xmlns:p14="http://schemas.microsoft.com/office/powerpoint/2010/main" val="1818058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initial decline in enrollments in 2022 is driven by the time it takes for PG&amp;E to ramp up device swap-outs, as previously shown</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PG&amp;E assumes that approximately 20,000 customers with one-way devices will not consent to a device swap-out. </a:t>
            </a:r>
            <a:r>
              <a:rPr lang="en-US" sz="1800" dirty="0">
                <a:effectLst/>
                <a:latin typeface="Calibri" panose="020F0502020204030204" pitchFamily="34" charset="0"/>
                <a:ea typeface="Times New Roman" panose="02020603050405020304" pitchFamily="18" charset="0"/>
              </a:rPr>
              <a:t>This assumption is based on past customer retention rates during device swap-outs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rPr>
              <a:t>To mitigate some of this customer attrition, PG&amp;E will offer a one-time incentive of $25 for customers to swap out their one-way device for a two-way device so long as they are enrolled at the time of the upgrade (D.21-12-015)</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rPr>
              <a:t>PG&amp;E will keep the 20,000 customers in the program until 2024, at which point the one-way technology will no longer be supported</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800" dirty="0">
              <a:effectLst/>
              <a:latin typeface="Calibri" panose="020F0502020204030204" pitchFamily="34" charset="0"/>
              <a:ea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PG&amp;E will concentrate marketing efforts in certain LCAs in the Central Valley region</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Greater Bay Area and Northern Coast will have the biggest declines of over 40 percent between 2022 and 2032.</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largest increases in enrollments will occur in Greater Fresno and Kern with an increase of 32 percent and 96 percent between 2022 and 2032, respectively.</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Moreover, dually enrolled customers, which are not depicted here, are expected to remain relatively constant over time aside from a large decline of over 30 percent in January 2024.</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13</a:t>
            </a:fld>
            <a:endParaRPr lang="en-US" altLang="en-US"/>
          </a:p>
        </p:txBody>
      </p:sp>
    </p:spTree>
    <p:extLst>
      <p:ext uri="{BB962C8B-B14F-4D97-AF65-F5344CB8AC3E}">
        <p14:creationId xmlns:p14="http://schemas.microsoft.com/office/powerpoint/2010/main" val="3485807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PG&amp;E assumes that approximately 20,000 customers with one-way devices will not consent to a device swap-out. </a:t>
            </a:r>
            <a:r>
              <a:rPr lang="en-US" sz="1800" dirty="0">
                <a:effectLst/>
                <a:latin typeface="Calibri" panose="020F0502020204030204" pitchFamily="34" charset="0"/>
                <a:ea typeface="Times New Roman" panose="02020603050405020304" pitchFamily="18" charset="0"/>
              </a:rPr>
              <a:t>This assumption is based on past customer retention rates during device swap-outs.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rPr>
              <a:t>To mitigate some of this customer attrition, PG&amp;E will offer a one-time incentive of $25 for customers to swap out their one-way device for a two-way device so long as they are enrolled at the time of the upgrade (D.21-12-015).</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14</a:t>
            </a:fld>
            <a:endParaRPr lang="en-US" altLang="en-US"/>
          </a:p>
        </p:txBody>
      </p:sp>
    </p:spTree>
    <p:extLst>
      <p:ext uri="{BB962C8B-B14F-4D97-AF65-F5344CB8AC3E}">
        <p14:creationId xmlns:p14="http://schemas.microsoft.com/office/powerpoint/2010/main" val="7780489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Skip if low on time</a:t>
            </a:r>
          </a:p>
          <a:p>
            <a:r>
              <a:rPr lang="en-US" b="0" dirty="0"/>
              <a:t>Use 2024 because device-</a:t>
            </a:r>
            <a:r>
              <a:rPr lang="en-US" b="0" dirty="0" err="1"/>
              <a:t>swapout</a:t>
            </a:r>
            <a:r>
              <a:rPr lang="en-US" b="0" dirty="0"/>
              <a:t> is completed.</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We calculate post-event snapback as a percentage of load impacts during event hours</a:t>
            </a:r>
          </a:p>
          <a:p>
            <a:r>
              <a:rPr lang="en-US" dirty="0"/>
              <a:t>PY2021: Forecasted enrollment number in July 2024: 60,274</a:t>
            </a:r>
          </a:p>
          <a:p>
            <a:r>
              <a:rPr lang="en-US" dirty="0"/>
              <a:t>PY2020: Forecasted enrollment number in July 2024: 55,372</a:t>
            </a: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15</a:t>
            </a:fld>
            <a:endParaRPr lang="en-US" altLang="en-US"/>
          </a:p>
        </p:txBody>
      </p:sp>
    </p:spTree>
    <p:extLst>
      <p:ext uri="{BB962C8B-B14F-4D97-AF65-F5344CB8AC3E}">
        <p14:creationId xmlns:p14="http://schemas.microsoft.com/office/powerpoint/2010/main" val="980407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We use the ex-ante results for the eight sub-LAPs that were called for sub-LAP events in 2021</a:t>
            </a:r>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Compares the ex-post load impacts from the sub-LAP events in 2021 by device type to the ex-ante load impact forecast for a July peak day with PG&amp;E 1-in-10 weather conditions in 2022 and 2024</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29 percent of devices will be two-way devices in July 2022 compared to 14 percent in 2021</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 per-customer load impacts are higher in 2024 than the two-way customer ex-post load impacts due to a shift in program customer composition toward hotter sub-LAPs in the Central Valley that have higher per-customer load impacts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Per-customer reference loads are comparable to current customer mix in 2022, but are higher in 2024 reflecting the shift in customer composition toward Central Valley</a:t>
            </a: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16</a:t>
            </a:fld>
            <a:endParaRPr lang="en-US" altLang="en-US"/>
          </a:p>
        </p:txBody>
      </p:sp>
    </p:spTree>
    <p:extLst>
      <p:ext uri="{BB962C8B-B14F-4D97-AF65-F5344CB8AC3E}">
        <p14:creationId xmlns:p14="http://schemas.microsoft.com/office/powerpoint/2010/main" val="1896930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latin typeface="Calibri" panose="020F0502020204030204" pitchFamily="34" charset="0"/>
                <a:cs typeface="Calibri" panose="020F0502020204030204" pitchFamily="34" charset="0"/>
              </a:rPr>
              <a:t>PG&amp;E 1-in-2 July Peak Day</a:t>
            </a:r>
          </a:p>
          <a:p>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lower per-customer reference loads are indicative of diminished SIP effects observed in SmartAC</a:t>
            </a:r>
            <a:r>
              <a:rPr lang="en-US" sz="1800" dirty="0">
                <a:effectLst/>
                <a:latin typeface="Calibri" panose="020F0502020204030204" pitchFamily="34" charset="0"/>
                <a:ea typeface="Times New Roman" panose="02020603050405020304" pitchFamily="18" charset="0"/>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customer loads in 2021 (2021 observed loads form the basis of the ex-ante reference loads)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Although SIP adjustments were made in the PY2020 forecast, observed loads have declined faster than the SIP adjustments assumed in PY2020 and are similar to pre-pandemic levels. As a result, PG&amp;E has decided not to make further SIP adjustments in the PY2021 forecast. </a:t>
            </a:r>
            <a:endParaRPr lang="en-US" sz="1200" b="1" dirty="0">
              <a:latin typeface="Calibri" panose="020F0502020204030204" pitchFamily="34" charset="0"/>
              <a:cs typeface="Calibri" panose="020F0502020204030204" pitchFamily="34"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aggregate load impacts in PY2021 forecast are 38 percent higher in 2022 and 81 percent higher in 2024 that the PY2020 forecast</a:t>
            </a:r>
          </a:p>
          <a:p>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PG&amp;E’s enrollment forecast shifting customer composition toward hotter LCAs,  which explains the increase in per-customer reference loads between 2022 and 2024</a:t>
            </a:r>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17</a:t>
            </a:fld>
            <a:endParaRPr lang="en-US" altLang="en-US"/>
          </a:p>
        </p:txBody>
      </p:sp>
    </p:spTree>
    <p:extLst>
      <p:ext uri="{BB962C8B-B14F-4D97-AF65-F5344CB8AC3E}">
        <p14:creationId xmlns:p14="http://schemas.microsoft.com/office/powerpoint/2010/main" val="2890707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 same sub-LAPs seem to receive CAISO market awards, other sub-LAPs have fewer events</a:t>
            </a:r>
          </a:p>
          <a:p>
            <a:r>
              <a:rPr lang="en-US" dirty="0"/>
              <a:t>System-wide events allow load impacts to be estimated for all sub-LAPs</a:t>
            </a:r>
          </a:p>
          <a:p>
            <a:r>
              <a:rPr lang="en-US" dirty="0"/>
              <a:t>A cleaner estimation can be done if the test event is not called in combination with other sub-LAP events on the same day</a:t>
            </a:r>
          </a:p>
          <a:p>
            <a:endParaRPr lang="en-US" dirty="0"/>
          </a:p>
          <a:p>
            <a:r>
              <a:rPr lang="en-US" dirty="0"/>
              <a:t>A wider variety of event temperatures will help to make in-sample forecasts. The ex-post event temperatures in the recent several evaluations exceed the temperatures in the weather scenarios</a:t>
            </a:r>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18</a:t>
            </a:fld>
            <a:endParaRPr lang="en-US" altLang="en-US"/>
          </a:p>
        </p:txBody>
      </p:sp>
    </p:spTree>
    <p:extLst>
      <p:ext uri="{BB962C8B-B14F-4D97-AF65-F5344CB8AC3E}">
        <p14:creationId xmlns:p14="http://schemas.microsoft.com/office/powerpoint/2010/main" val="33994014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19</a:t>
            </a:fld>
            <a:endParaRPr lang="en-US" altLang="en-US"/>
          </a:p>
        </p:txBody>
      </p:sp>
    </p:spTree>
    <p:extLst>
      <p:ext uri="{BB962C8B-B14F-4D97-AF65-F5344CB8AC3E}">
        <p14:creationId xmlns:p14="http://schemas.microsoft.com/office/powerpoint/2010/main" val="18603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2</a:t>
            </a:fld>
            <a:endParaRPr lang="en-US" altLang="en-US"/>
          </a:p>
        </p:txBody>
      </p:sp>
    </p:spTree>
    <p:extLst>
      <p:ext uri="{BB962C8B-B14F-4D97-AF65-F5344CB8AC3E}">
        <p14:creationId xmlns:p14="http://schemas.microsoft.com/office/powerpoint/2010/main" val="172663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Customers either have a </a:t>
            </a:r>
            <a:r>
              <a:rPr lang="en-US" b="1" dirty="0"/>
              <a:t>programmable communicating thermostat,</a:t>
            </a:r>
            <a:r>
              <a:rPr lang="en-US" dirty="0"/>
              <a:t> </a:t>
            </a:r>
            <a:r>
              <a:rPr lang="en-US" b="1" dirty="0"/>
              <a:t>one-way switch, or a two-way switch </a:t>
            </a:r>
            <a:r>
              <a:rPr lang="en-US" dirty="0"/>
              <a:t>installed on their AC unit that allows PG&amp;E to send a signal to their device to cycle the AC unit for 50% of the compressor run-time during each half-hour.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When SmartAC was integrated into CAISO wholesale market in 2018, sub-LAP events became a source of value to PG&amp;E from CAISO market awards. </a:t>
            </a:r>
            <a:r>
              <a:rPr lang="en-US" b="1" dirty="0"/>
              <a:t>Most events currently called for the program are sub-LAP events.</a:t>
            </a:r>
          </a:p>
          <a:p>
            <a:r>
              <a:rPr lang="en-US" dirty="0"/>
              <a:t>2 distinct types of events called:</a:t>
            </a:r>
          </a:p>
          <a:p>
            <a:pPr marL="0" indent="0">
              <a:buNone/>
            </a:pPr>
            <a:r>
              <a:rPr lang="en-US" dirty="0"/>
              <a:t>1) Sub-LAP events (Sub-load Aggregation Point) call all customers within a called sub-LAP area.  </a:t>
            </a:r>
          </a:p>
          <a:p>
            <a:pPr marL="0" indent="0">
              <a:buNone/>
            </a:pPr>
            <a:r>
              <a:rPr lang="en-US" dirty="0"/>
              <a:t>      Matched control group of non-SAC customers</a:t>
            </a:r>
          </a:p>
          <a:p>
            <a:pPr marL="0" indent="0">
              <a:buNone/>
            </a:pPr>
            <a:r>
              <a:rPr lang="en-US" dirty="0"/>
              <a:t>2) Serial number events select customers from throughout service territory based on factory programmed serial number.  </a:t>
            </a:r>
          </a:p>
          <a:p>
            <a:pPr marL="0" indent="0">
              <a:buNone/>
            </a:pPr>
            <a:r>
              <a:rPr lang="en-US" dirty="0"/>
              <a:t>      Works as a random sample so that SmartAC customers who are not called can serve as the control group</a:t>
            </a:r>
          </a:p>
          <a:p>
            <a:pPr marL="0" indent="0">
              <a:buNone/>
            </a:pPr>
            <a:r>
              <a:rPr lang="en-US" dirty="0"/>
              <a:t>      SmartAC customers not called for the event reside in other sub-LAPs</a:t>
            </a:r>
          </a:p>
          <a:p>
            <a:pPr marL="0" indent="0">
              <a:buNone/>
            </a:pPr>
            <a:r>
              <a:rPr lang="en-US" dirty="0"/>
              <a:t>      Rely on sub-LAP addressing after device installation, which is less reliable than factory programmed addressing.</a:t>
            </a:r>
          </a:p>
          <a:p>
            <a:pPr lvl="1"/>
            <a:r>
              <a:rPr lang="en-US" altLang="en-US" sz="1200" b="1" dirty="0"/>
              <a:t>CAISO market awards</a:t>
            </a:r>
          </a:p>
          <a:p>
            <a:pPr lvl="1"/>
            <a:r>
              <a:rPr lang="en-US" altLang="en-US" sz="1200" dirty="0"/>
              <a:t>System or local area emergencies for PG&amp;E capacity</a:t>
            </a:r>
          </a:p>
          <a:p>
            <a:pPr lvl="1"/>
            <a:r>
              <a:rPr lang="en-US" altLang="en-US" sz="1200" dirty="0"/>
              <a:t>Limited testing for a maximum of 100 hours per summer </a:t>
            </a:r>
          </a:p>
          <a:p>
            <a:pPr marL="0" indent="0">
              <a:buNone/>
            </a:pPr>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3</a:t>
            </a:fld>
            <a:endParaRPr lang="en-US" altLang="en-US"/>
          </a:p>
        </p:txBody>
      </p:sp>
    </p:spTree>
    <p:extLst>
      <p:ext uri="{BB962C8B-B14F-4D97-AF65-F5344CB8AC3E}">
        <p14:creationId xmlns:p14="http://schemas.microsoft.com/office/powerpoint/2010/main" val="19942141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Don’t go into too much detail, </a:t>
            </a:r>
            <a:r>
              <a:rPr lang="en-US" b="1" dirty="0"/>
              <a:t>same methodology as last 3 evaluations</a:t>
            </a:r>
          </a:p>
          <a:p>
            <a:r>
              <a:rPr lang="en-US" dirty="0"/>
              <a:t>Matched controls are as similar as possible to treatment customers in terms of their characteristics and hourly load profiles</a:t>
            </a:r>
          </a:p>
          <a:p>
            <a:r>
              <a:rPr lang="en-US" dirty="0"/>
              <a:t>Differences-in-differences further controls for remaining differences between treatment and control customers</a:t>
            </a:r>
          </a:p>
          <a:p>
            <a:r>
              <a:rPr lang="en-US" dirty="0"/>
              <a:t>PSM: Predict probability of customer being assigned treatment based on observable characteristics. </a:t>
            </a:r>
          </a:p>
          <a:p>
            <a:r>
              <a:rPr lang="en-US" dirty="0"/>
              <a:t>         Find control and treatment that have similar predicted probabilities</a:t>
            </a:r>
          </a:p>
          <a:p>
            <a:r>
              <a:rPr lang="en-US" dirty="0"/>
              <a:t>         Matching on propensity score guarantees a similar distribution across customer characteristics in the control group.</a:t>
            </a:r>
          </a:p>
          <a:p>
            <a:r>
              <a:rPr lang="en-US" dirty="0"/>
              <a:t>2-24 hour load profiles takes into account weather sensitivity of treatment and control</a:t>
            </a:r>
          </a:p>
          <a:p>
            <a:endParaRPr lang="en-US" dirty="0"/>
          </a:p>
          <a:p>
            <a:pPr>
              <a:spcBef>
                <a:spcPts val="0"/>
              </a:spcBef>
            </a:pPr>
            <a:r>
              <a:rPr lang="en-US" altLang="en-US" sz="2400" dirty="0"/>
              <a:t>For sub-LAPs having serial event only:</a:t>
            </a:r>
          </a:p>
          <a:p>
            <a:pPr lvl="1">
              <a:spcBef>
                <a:spcPts val="0"/>
              </a:spcBef>
            </a:pPr>
            <a:r>
              <a:rPr lang="en-US" altLang="en-US" sz="2000" dirty="0"/>
              <a:t>Withheld serial group (group 0) serves as a randomly determined control group. </a:t>
            </a:r>
          </a:p>
          <a:p>
            <a:pPr lvl="1">
              <a:spcBef>
                <a:spcPts val="0"/>
              </a:spcBef>
            </a:pPr>
            <a:r>
              <a:rPr lang="en-US" altLang="en-US" sz="2000" dirty="0"/>
              <a:t>Use difference-in-differences and non-event days in regression to control for any remaining differences between treatment and control group</a:t>
            </a:r>
          </a:p>
          <a:p>
            <a:pPr lvl="1">
              <a:spcBef>
                <a:spcPts val="0"/>
              </a:spcBef>
            </a:pPr>
            <a:endParaRPr lang="en-US" altLang="en-US" sz="2000" dirty="0"/>
          </a:p>
          <a:p>
            <a:pPr>
              <a:spcBef>
                <a:spcPts val="0"/>
              </a:spcBef>
            </a:pPr>
            <a:r>
              <a:rPr lang="en-US" altLang="en-US" sz="2400" dirty="0"/>
              <a:t>For sub-LAPs having both sub-LAP and serial events:</a:t>
            </a:r>
          </a:p>
          <a:p>
            <a:pPr lvl="1">
              <a:spcBef>
                <a:spcPts val="0"/>
              </a:spcBef>
            </a:pPr>
            <a:r>
              <a:rPr lang="en-US" altLang="en-US" sz="2000" dirty="0"/>
              <a:t>The method is the same as sub-LAP event load impacts estimation. </a:t>
            </a: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4</a:t>
            </a:fld>
            <a:endParaRPr lang="en-US" altLang="en-US"/>
          </a:p>
        </p:txBody>
      </p:sp>
    </p:spTree>
    <p:extLst>
      <p:ext uri="{BB962C8B-B14F-4D97-AF65-F5344CB8AC3E}">
        <p14:creationId xmlns:p14="http://schemas.microsoft.com/office/powerpoint/2010/main" val="2476541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 event days</a:t>
            </a:r>
          </a:p>
          <a:p>
            <a:r>
              <a:rPr lang="en-US" dirty="0"/>
              <a:t>2 event days are also </a:t>
            </a:r>
            <a:r>
              <a:rPr lang="en-US" dirty="0" err="1"/>
              <a:t>SmartRate</a:t>
            </a:r>
            <a:r>
              <a:rPr lang="en-US" dirty="0"/>
              <a:t> event days including the serial event day</a:t>
            </a:r>
          </a:p>
          <a:p>
            <a:r>
              <a:rPr lang="en-US" dirty="0"/>
              <a:t>Variation in hours called within same event for different sub-LAPs on 2 event days</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Partial event hours on 7/9</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For SmartAC-SmartRate dual events, we do not include dually enrolled customers in the number of called customers or the estimated load impacts</a:t>
            </a:r>
          </a:p>
          <a:p>
            <a:pPr marL="171450" marR="0" lvl="0" indent="-171450" algn="l" defTabSz="914400" rtl="0" eaLnBrk="1" fontAlgn="base" latinLnBrk="0" hangingPunct="1">
              <a:lnSpc>
                <a:spcPct val="100000"/>
              </a:lnSpc>
              <a:spcBef>
                <a:spcPct val="30000"/>
              </a:spcBef>
              <a:spcAft>
                <a:spcPct val="0"/>
              </a:spcAft>
              <a:buClrTx/>
              <a:buSzTx/>
              <a:buFont typeface="Wingdings" panose="05000000000000000000" pitchFamily="2" charset="2"/>
              <a:buChar char="à"/>
              <a:tabLst/>
              <a:defRPr/>
            </a:pPr>
            <a:r>
              <a:rPr lang="en-US" dirty="0">
                <a:sym typeface="Wingdings" panose="05000000000000000000" pitchFamily="2" charset="2"/>
              </a:rPr>
              <a:t>To prevent </a:t>
            </a:r>
            <a:r>
              <a:rPr lang="en-US" b="1" dirty="0">
                <a:sym typeface="Wingdings" panose="05000000000000000000" pitchFamily="2" charset="2"/>
              </a:rPr>
              <a:t>double counting</a:t>
            </a:r>
            <a:r>
              <a:rPr lang="en-US" dirty="0">
                <a:sym typeface="Wingdings" panose="05000000000000000000" pitchFamily="2" charset="2"/>
              </a:rPr>
              <a:t> as these customers’ load impacts are typically attributed to SmartRate program</a:t>
            </a:r>
          </a:p>
          <a:p>
            <a:pPr marL="0" marR="0" lvl="0" indent="0" algn="l" defTabSz="914400" rtl="0" eaLnBrk="1" fontAlgn="base" latinLnBrk="0" hangingPunct="1">
              <a:lnSpc>
                <a:spcPct val="100000"/>
              </a:lnSpc>
              <a:spcBef>
                <a:spcPct val="30000"/>
              </a:spcBef>
              <a:spcAft>
                <a:spcPct val="0"/>
              </a:spcAft>
              <a:buClrTx/>
              <a:buSzTx/>
              <a:buFont typeface="Wingdings" panose="05000000000000000000" pitchFamily="2" charset="2"/>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68FFEEAE-FBDB-4FB6-8A60-3C391A17979D}" type="slidenum">
              <a:rPr lang="en-US" altLang="en-US" smtClean="0"/>
              <a:pPr/>
              <a:t>5</a:t>
            </a:fld>
            <a:endParaRPr lang="en-US" altLang="en-US"/>
          </a:p>
        </p:txBody>
      </p:sp>
    </p:spTree>
    <p:extLst>
      <p:ext uri="{BB962C8B-B14F-4D97-AF65-F5344CB8AC3E}">
        <p14:creationId xmlns:p14="http://schemas.microsoft.com/office/powerpoint/2010/main" val="785076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Results do not include partial event hours</a:t>
            </a:r>
          </a:p>
          <a:p>
            <a:r>
              <a:rPr lang="en-US" dirty="0"/>
              <a:t>Gold bar = serial group event</a:t>
            </a:r>
          </a:p>
          <a:p>
            <a:r>
              <a:rPr lang="en-US" dirty="0"/>
              <a:t>Blue bars = sub-LAP events</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green bands correspond to 80 percent confidence intervals around these estimates (i.e., the 10th and 90th percentile scenarios from the uncertainty-adjusted load impacts)</a:t>
            </a:r>
          </a:p>
          <a:p>
            <a:endParaRPr lang="en-US" dirty="0"/>
          </a:p>
          <a:p>
            <a:r>
              <a:rPr lang="en-US" dirty="0"/>
              <a:t>Lower load impacts correspond to cooler temperatures</a:t>
            </a:r>
          </a:p>
          <a:p>
            <a:r>
              <a:rPr lang="en-US" dirty="0"/>
              <a:t>The majority of events in 2021 were weekend events (6/19, 6/26, 6,27, 7/10, 7/11)</a:t>
            </a:r>
          </a:p>
          <a:p>
            <a:r>
              <a:rPr lang="en-US" dirty="0"/>
              <a:t>The sub-LAPs that were only called for a serial event on 7/9 had low temperatures</a:t>
            </a:r>
          </a:p>
          <a:p>
            <a:r>
              <a:rPr lang="en-US" dirty="0"/>
              <a:t>The sub-LAPs called for 2 events on 7/9 had high temperatures, but serial event was 4</a:t>
            </a:r>
            <a:r>
              <a:rPr lang="en-US" baseline="30000" dirty="0"/>
              <a:t>th</a:t>
            </a:r>
            <a:r>
              <a:rPr lang="en-US" dirty="0"/>
              <a:t> and 5</a:t>
            </a:r>
            <a:r>
              <a:rPr lang="en-US" baseline="30000" dirty="0"/>
              <a:t>th</a:t>
            </a:r>
            <a:r>
              <a:rPr lang="en-US" dirty="0"/>
              <a:t> hour of 5 consecutive hours of events</a:t>
            </a:r>
          </a:p>
          <a:p>
            <a:r>
              <a:rPr lang="en-US" dirty="0"/>
              <a:t>Late event hours are associated with temperature drop-offs</a:t>
            </a: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6</a:t>
            </a:fld>
            <a:endParaRPr lang="en-US" altLang="en-US"/>
          </a:p>
        </p:txBody>
      </p:sp>
    </p:spTree>
    <p:extLst>
      <p:ext uri="{BB962C8B-B14F-4D97-AF65-F5344CB8AC3E}">
        <p14:creationId xmlns:p14="http://schemas.microsoft.com/office/powerpoint/2010/main" val="1224713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Skip this slide if running low on time</a:t>
            </a:r>
          </a:p>
          <a:p>
            <a:endParaRPr lang="en-US" dirty="0"/>
          </a:p>
          <a:p>
            <a:r>
              <a:rPr lang="en-US" dirty="0"/>
              <a:t>Blue Line: Aggregate Hourly Reference loads</a:t>
            </a:r>
          </a:p>
          <a:p>
            <a:r>
              <a:rPr lang="en-US" dirty="0"/>
              <a:t>Orange Line: Aggregate Hourly Observed Load</a:t>
            </a:r>
          </a:p>
          <a:p>
            <a:r>
              <a:rPr lang="en-US" dirty="0"/>
              <a:t>Green: Line: Estimated Aggregate Hourly Load Impacts</a:t>
            </a:r>
          </a:p>
          <a:p>
            <a:r>
              <a:rPr lang="en-US" dirty="0"/>
              <a:t>Grey Line: Average Hourly Temperature</a:t>
            </a:r>
          </a:p>
          <a:p>
            <a:r>
              <a:rPr lang="en-US" dirty="0"/>
              <a:t>Reference Loads = Observed Load + Estimated Load Impact</a:t>
            </a:r>
          </a:p>
          <a:p>
            <a:r>
              <a:rPr lang="en-US" dirty="0"/>
              <a:t>Use treatments’ own loads to estimate what reference loads would have been</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latin typeface="Calibri" panose="020F0502020204030204" pitchFamily="34" charset="0"/>
                <a:cs typeface="Calibri" panose="020F0502020204030204" pitchFamily="34" charset="0"/>
              </a:rPr>
              <a:t>Post-event snapback peaks at 13.3 MWh/hour</a:t>
            </a: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7</a:t>
            </a:fld>
            <a:endParaRPr lang="en-US" altLang="en-US"/>
          </a:p>
        </p:txBody>
      </p:sp>
    </p:spTree>
    <p:extLst>
      <p:ext uri="{BB962C8B-B14F-4D97-AF65-F5344CB8AC3E}">
        <p14:creationId xmlns:p14="http://schemas.microsoft.com/office/powerpoint/2010/main" val="172653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Overall, comparable per-customer load impacts despite higher temperatures in 2021 reflects a continuing trend toward lower per-customer load impacts due to aging devices.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Worsening SmartAC</a:t>
            </a:r>
            <a:r>
              <a:rPr lang="en-US" sz="1800" dirty="0">
                <a:effectLst/>
                <a:latin typeface="Calibri" panose="020F0502020204030204" pitchFamily="34" charset="0"/>
                <a:ea typeface="Times New Roman" panose="02020603050405020304" pitchFamily="18" charset="0"/>
                <a:cs typeface="Calibri" panose="020F0502020204030204" pitchFamily="34" charset="0"/>
              </a:rPr>
              <a:t>™</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program performance is consistent with the ex-post results comparisons in the last several evaluations, suggesting that aging devices continue to dampen load impacts. </a:t>
            </a:r>
          </a:p>
          <a:p>
            <a:endParaRPr lang="en-US" dirty="0"/>
          </a:p>
          <a:p>
            <a:r>
              <a:rPr lang="en-US" dirty="0"/>
              <a:t>Average event hour temperature is lower in PY2020, but the reference loads are higher due to the SIP orders from the pandemic. Since reference loads are lower in PY2021, we do not apply SIP adjustments to the ex-ante forecast in PY2021.</a:t>
            </a:r>
          </a:p>
          <a:p>
            <a:endParaRPr lang="en-US" dirty="0"/>
          </a:p>
          <a:p>
            <a:r>
              <a:rPr lang="en-US" dirty="0"/>
              <a:t>Green: Comparable load impacts in PY2020 and 2021</a:t>
            </a:r>
          </a:p>
          <a:p>
            <a:r>
              <a:rPr lang="en-US" dirty="0"/>
              <a:t>Blue: Higher load impact in PY2021</a:t>
            </a:r>
          </a:p>
          <a:p>
            <a:r>
              <a:rPr lang="en-US" dirty="0"/>
              <a:t>Pink: Lower load impact in PY2021</a:t>
            </a:r>
          </a:p>
          <a:p>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8</a:t>
            </a:fld>
            <a:endParaRPr lang="en-US" altLang="en-US"/>
          </a:p>
        </p:txBody>
      </p:sp>
    </p:spTree>
    <p:extLst>
      <p:ext uri="{BB962C8B-B14F-4D97-AF65-F5344CB8AC3E}">
        <p14:creationId xmlns:p14="http://schemas.microsoft.com/office/powerpoint/2010/main" val="20320548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We use LCA-level results from the appropriate peak month of the ex-ante forecast of PG&amp;E 1-in-10 scenario from PY2020 and create average impacts for the LCAs associated with at least one sub-LAP called for the event.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The per-customer load impacts are roughly comparable with the forecast.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Blue highlight: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Several events had higher temperatures than the PG&amp;E 1-in-10 scenarios  (6/17, 6/18 and 7/10), so the per-customer load impacts were higher than forecasted.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Pink highlight: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Some ex-post load impacts are lower due to lower temperatures (6/26, 6/27)</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Grey highlight:</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On 6/19, 7/9, 7/11 the ex-post load impacts are slightly lower despite higher temperatures. </a:t>
            </a:r>
            <a:endParaRPr lang="en-US" dirty="0"/>
          </a:p>
        </p:txBody>
      </p:sp>
      <p:sp>
        <p:nvSpPr>
          <p:cNvPr id="4" name="Slide Number Placeholder 3"/>
          <p:cNvSpPr>
            <a:spLocks noGrp="1"/>
          </p:cNvSpPr>
          <p:nvPr>
            <p:ph type="sldNum" sz="quarter" idx="5"/>
          </p:nvPr>
        </p:nvSpPr>
        <p:spPr/>
        <p:txBody>
          <a:bodyPr/>
          <a:lstStyle/>
          <a:p>
            <a:fld id="{68FFEEAE-FBDB-4FB6-8A60-3C391A17979D}" type="slidenum">
              <a:rPr lang="en-US" altLang="en-US" smtClean="0"/>
              <a:pPr/>
              <a:t>9</a:t>
            </a:fld>
            <a:endParaRPr lang="en-US" altLang="en-US"/>
          </a:p>
        </p:txBody>
      </p:sp>
    </p:spTree>
    <p:extLst>
      <p:ext uri="{BB962C8B-B14F-4D97-AF65-F5344CB8AC3E}">
        <p14:creationId xmlns:p14="http://schemas.microsoft.com/office/powerpoint/2010/main" val="1200232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May 2020</a:t>
            </a:r>
          </a:p>
        </p:txBody>
      </p:sp>
      <p:sp>
        <p:nvSpPr>
          <p:cNvPr id="5" name="Slide Number Placeholder 4"/>
          <p:cNvSpPr>
            <a:spLocks noGrp="1"/>
          </p:cNvSpPr>
          <p:nvPr>
            <p:ph type="sldNum" sz="quarter" idx="11"/>
          </p:nvPr>
        </p:nvSpPr>
        <p:spPr/>
        <p:txBody>
          <a:bodyPr/>
          <a:lstStyle>
            <a:lvl1pPr>
              <a:defRPr/>
            </a:lvl1pPr>
          </a:lstStyle>
          <a:p>
            <a:fld id="{342472C6-F0AC-438B-A4FA-93F2088BFF9E}" type="slidenum">
              <a:rPr lang="en-US" altLang="en-US"/>
              <a:pPr/>
              <a:t>‹#›</a:t>
            </a:fld>
            <a:endParaRPr lang="en-US" altLang="en-US"/>
          </a:p>
        </p:txBody>
      </p:sp>
    </p:spTree>
    <p:extLst>
      <p:ext uri="{BB962C8B-B14F-4D97-AF65-F5344CB8AC3E}">
        <p14:creationId xmlns:p14="http://schemas.microsoft.com/office/powerpoint/2010/main" val="3137774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2020</a:t>
            </a:r>
          </a:p>
        </p:txBody>
      </p:sp>
      <p:sp>
        <p:nvSpPr>
          <p:cNvPr id="5" name="Slide Number Placeholder 4"/>
          <p:cNvSpPr>
            <a:spLocks noGrp="1"/>
          </p:cNvSpPr>
          <p:nvPr>
            <p:ph type="sldNum" sz="quarter" idx="11"/>
          </p:nvPr>
        </p:nvSpPr>
        <p:spPr/>
        <p:txBody>
          <a:bodyPr/>
          <a:lstStyle>
            <a:lvl1pPr>
              <a:defRPr/>
            </a:lvl1pPr>
          </a:lstStyle>
          <a:p>
            <a:fld id="{0B299FB8-FBFF-4667-ACA1-89C79DDA2D49}" type="slidenum">
              <a:rPr lang="en-US" altLang="en-US"/>
              <a:pPr/>
              <a:t>‹#›</a:t>
            </a:fld>
            <a:endParaRPr lang="en-US" altLang="en-US"/>
          </a:p>
        </p:txBody>
      </p:sp>
    </p:spTree>
    <p:extLst>
      <p:ext uri="{BB962C8B-B14F-4D97-AF65-F5344CB8AC3E}">
        <p14:creationId xmlns:p14="http://schemas.microsoft.com/office/powerpoint/2010/main" val="76514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795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795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2020</a:t>
            </a:r>
          </a:p>
        </p:txBody>
      </p:sp>
      <p:sp>
        <p:nvSpPr>
          <p:cNvPr id="5" name="Slide Number Placeholder 4"/>
          <p:cNvSpPr>
            <a:spLocks noGrp="1"/>
          </p:cNvSpPr>
          <p:nvPr>
            <p:ph type="sldNum" sz="quarter" idx="11"/>
          </p:nvPr>
        </p:nvSpPr>
        <p:spPr/>
        <p:txBody>
          <a:bodyPr/>
          <a:lstStyle>
            <a:lvl1pPr>
              <a:defRPr/>
            </a:lvl1pPr>
          </a:lstStyle>
          <a:p>
            <a:fld id="{B63152B9-2089-4557-8F41-26B93A85E685}" type="slidenum">
              <a:rPr lang="en-US" altLang="en-US"/>
              <a:pPr/>
              <a:t>‹#›</a:t>
            </a:fld>
            <a:endParaRPr lang="en-US" altLang="en-US"/>
          </a:p>
        </p:txBody>
      </p:sp>
    </p:spTree>
    <p:extLst>
      <p:ext uri="{BB962C8B-B14F-4D97-AF65-F5344CB8AC3E}">
        <p14:creationId xmlns:p14="http://schemas.microsoft.com/office/powerpoint/2010/main" val="1509537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498600"/>
            <a:ext cx="8229600" cy="4525963"/>
          </a:xfrm>
        </p:spPr>
        <p:txBody>
          <a:bodyPr/>
          <a:lstStyle/>
          <a:p>
            <a:endParaRPr lang="en-US"/>
          </a:p>
        </p:txBody>
      </p:sp>
      <p:sp>
        <p:nvSpPr>
          <p:cNvPr id="4" name="Date Placeholder 3"/>
          <p:cNvSpPr>
            <a:spLocks noGrp="1"/>
          </p:cNvSpPr>
          <p:nvPr>
            <p:ph type="dt" sz="half" idx="10"/>
          </p:nvPr>
        </p:nvSpPr>
        <p:spPr>
          <a:xfrm>
            <a:off x="304800" y="6410325"/>
            <a:ext cx="2133600" cy="476250"/>
          </a:xfrm>
        </p:spPr>
        <p:txBody>
          <a:bodyPr/>
          <a:lstStyle>
            <a:lvl1pPr>
              <a:defRPr/>
            </a:lvl1pPr>
          </a:lstStyle>
          <a:p>
            <a:r>
              <a:rPr lang="en-US" altLang="en-US"/>
              <a:t>May 2020</a:t>
            </a:r>
          </a:p>
        </p:txBody>
      </p:sp>
      <p:sp>
        <p:nvSpPr>
          <p:cNvPr id="5" name="Slide Number Placeholder 4"/>
          <p:cNvSpPr>
            <a:spLocks noGrp="1"/>
          </p:cNvSpPr>
          <p:nvPr>
            <p:ph type="sldNum" sz="quarter" idx="11"/>
          </p:nvPr>
        </p:nvSpPr>
        <p:spPr>
          <a:xfrm>
            <a:off x="3810000" y="6419850"/>
            <a:ext cx="2133600" cy="476250"/>
          </a:xfrm>
        </p:spPr>
        <p:txBody>
          <a:bodyPr/>
          <a:lstStyle>
            <a:lvl1pPr>
              <a:defRPr/>
            </a:lvl1pPr>
          </a:lstStyle>
          <a:p>
            <a:fld id="{6E328AE1-8B89-4A79-BFB5-9F9FA3CFD0F1}" type="slidenum">
              <a:rPr lang="en-US" altLang="en-US"/>
              <a:pPr/>
              <a:t>‹#›</a:t>
            </a:fld>
            <a:endParaRPr lang="en-US" altLang="en-US"/>
          </a:p>
        </p:txBody>
      </p:sp>
    </p:spTree>
    <p:extLst>
      <p:ext uri="{BB962C8B-B14F-4D97-AF65-F5344CB8AC3E}">
        <p14:creationId xmlns:p14="http://schemas.microsoft.com/office/powerpoint/2010/main" val="1030232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Calibri" panose="020F0502020204030204" pitchFamily="34" charset="0"/>
                <a:cs typeface="Calibri" panose="020F0502020204030204" pitchFamily="34" charset="0"/>
              </a:defRPr>
            </a:lvl1pPr>
          </a:lstStyle>
          <a:p>
            <a:r>
              <a:rPr lang="en-US" altLang="en-US"/>
              <a:t>May 2020</a:t>
            </a:r>
            <a:endParaRPr lang="en-US" altLang="en-US" dirty="0"/>
          </a:p>
        </p:txBody>
      </p:sp>
      <p:sp>
        <p:nvSpPr>
          <p:cNvPr id="5" name="Slide Number Placeholder 4"/>
          <p:cNvSpPr>
            <a:spLocks noGrp="1"/>
          </p:cNvSpPr>
          <p:nvPr>
            <p:ph type="sldNum" sz="quarter" idx="11"/>
          </p:nvPr>
        </p:nvSpPr>
        <p:spPr/>
        <p:txBody>
          <a:bodyPr/>
          <a:lstStyle>
            <a:lvl1pPr>
              <a:defRPr>
                <a:latin typeface="Calibri" panose="020F0502020204030204" pitchFamily="34" charset="0"/>
                <a:cs typeface="Calibri" panose="020F0502020204030204" pitchFamily="34" charset="0"/>
              </a:defRPr>
            </a:lvl1pPr>
          </a:lstStyle>
          <a:p>
            <a:fld id="{81D46EEC-54E5-44A1-836E-787664100850}" type="slidenum">
              <a:rPr lang="en-US" altLang="en-US" smtClean="0"/>
              <a:pPr/>
              <a:t>‹#›</a:t>
            </a:fld>
            <a:endParaRPr lang="en-US" altLang="en-US" dirty="0"/>
          </a:p>
        </p:txBody>
      </p:sp>
    </p:spTree>
    <p:extLst>
      <p:ext uri="{BB962C8B-B14F-4D97-AF65-F5344CB8AC3E}">
        <p14:creationId xmlns:p14="http://schemas.microsoft.com/office/powerpoint/2010/main" val="324347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May 2020</a:t>
            </a:r>
          </a:p>
        </p:txBody>
      </p:sp>
      <p:sp>
        <p:nvSpPr>
          <p:cNvPr id="5" name="Slide Number Placeholder 4"/>
          <p:cNvSpPr>
            <a:spLocks noGrp="1"/>
          </p:cNvSpPr>
          <p:nvPr>
            <p:ph type="sldNum" sz="quarter" idx="11"/>
          </p:nvPr>
        </p:nvSpPr>
        <p:spPr/>
        <p:txBody>
          <a:bodyPr/>
          <a:lstStyle>
            <a:lvl1pPr>
              <a:defRPr/>
            </a:lvl1pPr>
          </a:lstStyle>
          <a:p>
            <a:fld id="{B4EA41B1-39D9-43EE-BFA7-6D97E2B45637}" type="slidenum">
              <a:rPr lang="en-US" altLang="en-US"/>
              <a:pPr/>
              <a:t>‹#›</a:t>
            </a:fld>
            <a:endParaRPr lang="en-US" altLang="en-US"/>
          </a:p>
        </p:txBody>
      </p:sp>
    </p:spTree>
    <p:extLst>
      <p:ext uri="{BB962C8B-B14F-4D97-AF65-F5344CB8AC3E}">
        <p14:creationId xmlns:p14="http://schemas.microsoft.com/office/powerpoint/2010/main" val="3300673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4986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986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May 2020</a:t>
            </a:r>
          </a:p>
        </p:txBody>
      </p:sp>
      <p:sp>
        <p:nvSpPr>
          <p:cNvPr id="6" name="Slide Number Placeholder 5"/>
          <p:cNvSpPr>
            <a:spLocks noGrp="1"/>
          </p:cNvSpPr>
          <p:nvPr>
            <p:ph type="sldNum" sz="quarter" idx="11"/>
          </p:nvPr>
        </p:nvSpPr>
        <p:spPr/>
        <p:txBody>
          <a:bodyPr/>
          <a:lstStyle>
            <a:lvl1pPr>
              <a:defRPr/>
            </a:lvl1pPr>
          </a:lstStyle>
          <a:p>
            <a:fld id="{050B88A3-14C4-408F-956C-BB72B12E4D55}" type="slidenum">
              <a:rPr lang="en-US" altLang="en-US"/>
              <a:pPr/>
              <a:t>‹#›</a:t>
            </a:fld>
            <a:endParaRPr lang="en-US" altLang="en-US"/>
          </a:p>
        </p:txBody>
      </p:sp>
    </p:spTree>
    <p:extLst>
      <p:ext uri="{BB962C8B-B14F-4D97-AF65-F5344CB8AC3E}">
        <p14:creationId xmlns:p14="http://schemas.microsoft.com/office/powerpoint/2010/main" val="2421237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May 2020</a:t>
            </a:r>
          </a:p>
        </p:txBody>
      </p:sp>
      <p:sp>
        <p:nvSpPr>
          <p:cNvPr id="8" name="Slide Number Placeholder 7"/>
          <p:cNvSpPr>
            <a:spLocks noGrp="1"/>
          </p:cNvSpPr>
          <p:nvPr>
            <p:ph type="sldNum" sz="quarter" idx="11"/>
          </p:nvPr>
        </p:nvSpPr>
        <p:spPr/>
        <p:txBody>
          <a:bodyPr/>
          <a:lstStyle>
            <a:lvl1pPr>
              <a:defRPr/>
            </a:lvl1pPr>
          </a:lstStyle>
          <a:p>
            <a:fld id="{ADEF5915-ECA5-4D6A-9E20-472371BF4FB5}" type="slidenum">
              <a:rPr lang="en-US" altLang="en-US"/>
              <a:pPr/>
              <a:t>‹#›</a:t>
            </a:fld>
            <a:endParaRPr lang="en-US" altLang="en-US"/>
          </a:p>
        </p:txBody>
      </p:sp>
    </p:spTree>
    <p:extLst>
      <p:ext uri="{BB962C8B-B14F-4D97-AF65-F5344CB8AC3E}">
        <p14:creationId xmlns:p14="http://schemas.microsoft.com/office/powerpoint/2010/main" val="4424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May 2020</a:t>
            </a:r>
          </a:p>
        </p:txBody>
      </p:sp>
      <p:sp>
        <p:nvSpPr>
          <p:cNvPr id="4" name="Slide Number Placeholder 3"/>
          <p:cNvSpPr>
            <a:spLocks noGrp="1"/>
          </p:cNvSpPr>
          <p:nvPr>
            <p:ph type="sldNum" sz="quarter" idx="11"/>
          </p:nvPr>
        </p:nvSpPr>
        <p:spPr/>
        <p:txBody>
          <a:bodyPr/>
          <a:lstStyle>
            <a:lvl1pPr>
              <a:defRPr/>
            </a:lvl1pPr>
          </a:lstStyle>
          <a:p>
            <a:fld id="{71FA2DB7-877A-48F9-981A-1A0E81A0302E}" type="slidenum">
              <a:rPr lang="en-US" altLang="en-US"/>
              <a:pPr/>
              <a:t>‹#›</a:t>
            </a:fld>
            <a:endParaRPr lang="en-US" altLang="en-US"/>
          </a:p>
        </p:txBody>
      </p:sp>
    </p:spTree>
    <p:extLst>
      <p:ext uri="{BB962C8B-B14F-4D97-AF65-F5344CB8AC3E}">
        <p14:creationId xmlns:p14="http://schemas.microsoft.com/office/powerpoint/2010/main" val="3324199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May 2020</a:t>
            </a:r>
          </a:p>
        </p:txBody>
      </p:sp>
      <p:sp>
        <p:nvSpPr>
          <p:cNvPr id="3" name="Slide Number Placeholder 2"/>
          <p:cNvSpPr>
            <a:spLocks noGrp="1"/>
          </p:cNvSpPr>
          <p:nvPr>
            <p:ph type="sldNum" sz="quarter" idx="11"/>
          </p:nvPr>
        </p:nvSpPr>
        <p:spPr/>
        <p:txBody>
          <a:bodyPr/>
          <a:lstStyle>
            <a:lvl1pPr>
              <a:defRPr/>
            </a:lvl1pPr>
          </a:lstStyle>
          <a:p>
            <a:fld id="{2C7B197E-116B-4419-9DC0-4CC9F2579835}" type="slidenum">
              <a:rPr lang="en-US" altLang="en-US"/>
              <a:pPr/>
              <a:t>‹#›</a:t>
            </a:fld>
            <a:endParaRPr lang="en-US" altLang="en-US"/>
          </a:p>
        </p:txBody>
      </p:sp>
    </p:spTree>
    <p:extLst>
      <p:ext uri="{BB962C8B-B14F-4D97-AF65-F5344CB8AC3E}">
        <p14:creationId xmlns:p14="http://schemas.microsoft.com/office/powerpoint/2010/main" val="1308797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2020</a:t>
            </a:r>
          </a:p>
        </p:txBody>
      </p:sp>
      <p:sp>
        <p:nvSpPr>
          <p:cNvPr id="6" name="Slide Number Placeholder 5"/>
          <p:cNvSpPr>
            <a:spLocks noGrp="1"/>
          </p:cNvSpPr>
          <p:nvPr>
            <p:ph type="sldNum" sz="quarter" idx="11"/>
          </p:nvPr>
        </p:nvSpPr>
        <p:spPr/>
        <p:txBody>
          <a:bodyPr/>
          <a:lstStyle>
            <a:lvl1pPr>
              <a:defRPr/>
            </a:lvl1pPr>
          </a:lstStyle>
          <a:p>
            <a:fld id="{8221376A-F91E-4E8B-AF17-BC2D0889E328}" type="slidenum">
              <a:rPr lang="en-US" altLang="en-US"/>
              <a:pPr/>
              <a:t>‹#›</a:t>
            </a:fld>
            <a:endParaRPr lang="en-US" altLang="en-US"/>
          </a:p>
        </p:txBody>
      </p:sp>
    </p:spTree>
    <p:extLst>
      <p:ext uri="{BB962C8B-B14F-4D97-AF65-F5344CB8AC3E}">
        <p14:creationId xmlns:p14="http://schemas.microsoft.com/office/powerpoint/2010/main" val="60837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2020</a:t>
            </a:r>
          </a:p>
        </p:txBody>
      </p:sp>
      <p:sp>
        <p:nvSpPr>
          <p:cNvPr id="6" name="Slide Number Placeholder 5"/>
          <p:cNvSpPr>
            <a:spLocks noGrp="1"/>
          </p:cNvSpPr>
          <p:nvPr>
            <p:ph type="sldNum" sz="quarter" idx="11"/>
          </p:nvPr>
        </p:nvSpPr>
        <p:spPr/>
        <p:txBody>
          <a:bodyPr/>
          <a:lstStyle>
            <a:lvl1pPr>
              <a:defRPr/>
            </a:lvl1pPr>
          </a:lstStyle>
          <a:p>
            <a:fld id="{9E06A2F2-996F-4583-BEB4-6F4AEFB964D0}" type="slidenum">
              <a:rPr lang="en-US" altLang="en-US"/>
              <a:pPr/>
              <a:t>‹#›</a:t>
            </a:fld>
            <a:endParaRPr lang="en-US" altLang="en-US"/>
          </a:p>
        </p:txBody>
      </p:sp>
    </p:spTree>
    <p:extLst>
      <p:ext uri="{BB962C8B-B14F-4D97-AF65-F5344CB8AC3E}">
        <p14:creationId xmlns:p14="http://schemas.microsoft.com/office/powerpoint/2010/main" val="3115069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4986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304800" y="64103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000">
                <a:solidFill>
                  <a:srgbClr val="000066"/>
                </a:solidFill>
              </a:defRPr>
            </a:lvl1pPr>
          </a:lstStyle>
          <a:p>
            <a:r>
              <a:rPr lang="en-US" altLang="en-US" dirty="0"/>
              <a:t>May 2020</a:t>
            </a:r>
          </a:p>
        </p:txBody>
      </p:sp>
      <p:sp>
        <p:nvSpPr>
          <p:cNvPr id="1030" name="Rectangle 6"/>
          <p:cNvSpPr>
            <a:spLocks noGrp="1" noChangeArrowheads="1"/>
          </p:cNvSpPr>
          <p:nvPr>
            <p:ph type="sldNum" sz="quarter" idx="4"/>
          </p:nvPr>
        </p:nvSpPr>
        <p:spPr bwMode="auto">
          <a:xfrm>
            <a:off x="3810000" y="64198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000">
                <a:solidFill>
                  <a:srgbClr val="000066"/>
                </a:solidFill>
              </a:defRPr>
            </a:lvl1pPr>
          </a:lstStyle>
          <a:p>
            <a:fld id="{CB29F59B-25D2-4948-9FB6-7B0EE5277DDA}" type="slidenum">
              <a:rPr lang="en-US" altLang="en-US"/>
              <a:pPr/>
              <a:t>‹#›</a:t>
            </a:fld>
            <a:endParaRPr lang="en-US" altLang="en-US"/>
          </a:p>
        </p:txBody>
      </p:sp>
      <p:pic>
        <p:nvPicPr>
          <p:cNvPr id="1032" name="Picture 8" descr="ca_energy_consulti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848600" y="6581775"/>
            <a:ext cx="9144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99"/>
                </a:solidFill>
                <a:miter lim="800000"/>
                <a:headEnd/>
                <a:tailEnd/>
              </a14:hiddenLine>
            </a:ext>
          </a:extLst>
        </p:spPr>
      </p:pic>
      <p:sp>
        <p:nvSpPr>
          <p:cNvPr id="1036" name="Line 12"/>
          <p:cNvSpPr>
            <a:spLocks noChangeShapeType="1"/>
          </p:cNvSpPr>
          <p:nvPr userDrawn="1"/>
        </p:nvSpPr>
        <p:spPr bwMode="auto">
          <a:xfrm>
            <a:off x="0" y="6562725"/>
            <a:ext cx="9144000" cy="0"/>
          </a:xfrm>
          <a:prstGeom prst="line">
            <a:avLst/>
          </a:prstGeom>
          <a:noFill/>
          <a:ln w="9525">
            <a:solidFill>
              <a:srgbClr val="0000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044" name="Picture 20"/>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763" y="1346200"/>
            <a:ext cx="9148763" cy="7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fontAlgn="base">
        <a:spcBef>
          <a:spcPct val="0"/>
        </a:spcBef>
        <a:spcAft>
          <a:spcPct val="0"/>
        </a:spcAft>
        <a:defRPr sz="4000" b="1" kern="1200">
          <a:solidFill>
            <a:srgbClr val="000048"/>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2pPr>
      <a:lvl3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3pPr>
      <a:lvl4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4pPr>
      <a:lvl5pPr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5pPr>
      <a:lvl6pPr marL="4572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6pPr>
      <a:lvl7pPr marL="9144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7pPr>
      <a:lvl8pPr marL="13716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8pPr>
      <a:lvl9pPr marL="1828800" algn="ctr" rtl="0" fontAlgn="base">
        <a:spcBef>
          <a:spcPct val="0"/>
        </a:spcBef>
        <a:spcAft>
          <a:spcPct val="0"/>
        </a:spcAft>
        <a:defRPr sz="4000" b="1">
          <a:solidFill>
            <a:srgbClr val="000048"/>
          </a:solidFill>
          <a:effectLst>
            <a:outerShdw blurRad="38100" dist="38100" dir="2700000" algn="tl">
              <a:srgbClr val="C0C0C0"/>
            </a:outerShdw>
          </a:effectLst>
          <a:latin typeface="Arial" panose="020B0604020202020204" pitchFamily="34" charset="0"/>
        </a:defRPr>
      </a:lvl9pPr>
    </p:titleStyle>
    <p:bodyStyle>
      <a:lvl1pPr marL="342900" indent="-342900" algn="l" rtl="0" fontAlgn="base">
        <a:spcBef>
          <a:spcPct val="20000"/>
        </a:spcBef>
        <a:spcAft>
          <a:spcPct val="0"/>
        </a:spcAft>
        <a:buClr>
          <a:srgbClr val="800000"/>
        </a:buClr>
        <a:buSzPct val="55000"/>
        <a:buFont typeface="Wingdings" panose="05000000000000000000" pitchFamily="2" charset="2"/>
        <a:buChar char="q"/>
        <a:defRPr sz="3200" kern="1200">
          <a:solidFill>
            <a:schemeClr val="tx1"/>
          </a:solidFill>
          <a:latin typeface="+mn-lt"/>
          <a:ea typeface="+mn-ea"/>
          <a:cs typeface="+mn-cs"/>
        </a:defRPr>
      </a:lvl1pPr>
      <a:lvl2pPr marL="742950" indent="-285750" algn="l" rtl="0" fontAlgn="base">
        <a:lnSpc>
          <a:spcPct val="85000"/>
        </a:lnSpc>
        <a:spcBef>
          <a:spcPct val="20000"/>
        </a:spcBef>
        <a:spcAft>
          <a:spcPct val="0"/>
        </a:spcAft>
        <a:buClr>
          <a:srgbClr val="820019"/>
        </a:buClr>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lnSpc>
          <a:spcPct val="85000"/>
        </a:lnSpc>
        <a:spcBef>
          <a:spcPct val="20000"/>
        </a:spcBef>
        <a:spcAft>
          <a:spcPct val="0"/>
        </a:spcAft>
        <a:buClr>
          <a:srgbClr val="820019"/>
        </a:buClr>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20019"/>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20019"/>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jlott@caenergy.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mailto:dghansen@caenergy.com" TargetMode="External"/><Relationship Id="rId4" Type="http://schemas.openxmlformats.org/officeDocument/2006/relationships/hyperlink" Target="mailto:swang@caenergy.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1600200"/>
            <a:ext cx="6553200" cy="2000250"/>
          </a:xfrm>
        </p:spPr>
        <p:txBody>
          <a:bodyPr anchor="ctr"/>
          <a:lstStyle/>
          <a:p>
            <a:r>
              <a:rPr lang="en-US" altLang="en-US" sz="4000" dirty="0">
                <a:latin typeface="Calibri" panose="020F0502020204030204" pitchFamily="34" charset="0"/>
                <a:cs typeface="Calibri" panose="020F0502020204030204" pitchFamily="34" charset="0"/>
              </a:rPr>
              <a:t>Load Impact Evaluation:</a:t>
            </a:r>
            <a:br>
              <a:rPr lang="en-US" altLang="en-US" sz="4000" dirty="0">
                <a:latin typeface="Calibri" panose="020F0502020204030204" pitchFamily="34" charset="0"/>
                <a:cs typeface="Calibri" panose="020F0502020204030204" pitchFamily="34" charset="0"/>
              </a:rPr>
            </a:br>
            <a:r>
              <a:rPr lang="en-US" altLang="en-US" sz="4000" i="1" dirty="0">
                <a:latin typeface="Calibri" panose="020F0502020204030204" pitchFamily="34" charset="0"/>
                <a:cs typeface="Calibri" panose="020F0502020204030204" pitchFamily="34" charset="0"/>
              </a:rPr>
              <a:t>PG&amp;E’s </a:t>
            </a:r>
            <a:r>
              <a:rPr lang="en-US" altLang="en-US" sz="4000" i="1" dirty="0" err="1">
                <a:latin typeface="Calibri" panose="020F0502020204030204" pitchFamily="34" charset="0"/>
                <a:cs typeface="Calibri" panose="020F0502020204030204" pitchFamily="34" charset="0"/>
              </a:rPr>
              <a:t>SmartAC</a:t>
            </a:r>
            <a:r>
              <a:rPr lang="en-US" altLang="en-US" sz="4000" i="1" baseline="30000" dirty="0" err="1">
                <a:latin typeface="Calibri" panose="020F0502020204030204" pitchFamily="34" charset="0"/>
                <a:cs typeface="Calibri" panose="020F0502020204030204" pitchFamily="34" charset="0"/>
              </a:rPr>
              <a:t>TM</a:t>
            </a:r>
            <a:r>
              <a:rPr lang="en-US" altLang="en-US" sz="4000" i="1" dirty="0">
                <a:latin typeface="Calibri" panose="020F0502020204030204" pitchFamily="34" charset="0"/>
                <a:cs typeface="Calibri" panose="020F0502020204030204" pitchFamily="34" charset="0"/>
              </a:rPr>
              <a:t> Program</a:t>
            </a:r>
          </a:p>
        </p:txBody>
      </p:sp>
      <p:sp>
        <p:nvSpPr>
          <p:cNvPr id="2051" name="Rectangle 3"/>
          <p:cNvSpPr>
            <a:spLocks noGrp="1" noChangeArrowheads="1"/>
          </p:cNvSpPr>
          <p:nvPr>
            <p:ph type="subTitle" idx="1"/>
          </p:nvPr>
        </p:nvSpPr>
        <p:spPr>
          <a:xfrm>
            <a:off x="1828800" y="4038600"/>
            <a:ext cx="7162800" cy="2438400"/>
          </a:xfrm>
        </p:spPr>
        <p:txBody>
          <a:bodyPr/>
          <a:lstStyle/>
          <a:p>
            <a:pPr>
              <a:spcBef>
                <a:spcPct val="0"/>
              </a:spcBef>
              <a:spcAft>
                <a:spcPts val="600"/>
              </a:spcAft>
            </a:pPr>
            <a:r>
              <a:rPr lang="en-US" altLang="en-US" sz="2200" b="1" dirty="0">
                <a:solidFill>
                  <a:srgbClr val="000066"/>
                </a:solidFill>
                <a:latin typeface="Calibri" panose="020F0502020204030204" pitchFamily="34" charset="0"/>
                <a:cs typeface="Calibri" panose="020F0502020204030204" pitchFamily="34" charset="0"/>
              </a:rPr>
              <a:t>Xueting (Sherry) Wang</a:t>
            </a:r>
          </a:p>
          <a:p>
            <a:pPr>
              <a:spcBef>
                <a:spcPct val="0"/>
              </a:spcBef>
              <a:spcAft>
                <a:spcPts val="600"/>
              </a:spcAft>
            </a:pPr>
            <a:r>
              <a:rPr lang="en-US" altLang="en-US" sz="2200" b="1" dirty="0">
                <a:solidFill>
                  <a:srgbClr val="000066"/>
                </a:solidFill>
                <a:latin typeface="Calibri" panose="020F0502020204030204" pitchFamily="34" charset="0"/>
                <a:cs typeface="Calibri" panose="020F0502020204030204" pitchFamily="34" charset="0"/>
              </a:rPr>
              <a:t>Corey Lott</a:t>
            </a:r>
            <a:endParaRPr lang="en-US" altLang="en-US" b="1" dirty="0">
              <a:solidFill>
                <a:srgbClr val="000066"/>
              </a:solidFill>
              <a:latin typeface="Calibri" panose="020F0502020204030204" pitchFamily="34" charset="0"/>
              <a:cs typeface="Calibri" panose="020F0502020204030204" pitchFamily="34" charset="0"/>
            </a:endParaRPr>
          </a:p>
          <a:p>
            <a:pPr>
              <a:spcBef>
                <a:spcPct val="0"/>
              </a:spcBef>
              <a:spcAft>
                <a:spcPts val="600"/>
              </a:spcAft>
            </a:pPr>
            <a:r>
              <a:rPr lang="en-US" altLang="en-US" b="1" dirty="0">
                <a:solidFill>
                  <a:srgbClr val="000066"/>
                </a:solidFill>
                <a:latin typeface="Calibri" panose="020F0502020204030204" pitchFamily="34" charset="0"/>
                <a:cs typeface="Calibri" panose="020F0502020204030204" pitchFamily="34" charset="0"/>
              </a:rPr>
              <a:t>Christensen Associates Energy Consulting</a:t>
            </a:r>
            <a:endParaRPr lang="en-US" altLang="en-US" sz="2000" b="1" dirty="0">
              <a:solidFill>
                <a:srgbClr val="000066"/>
              </a:solidFill>
              <a:latin typeface="Calibri" panose="020F0502020204030204" pitchFamily="34" charset="0"/>
              <a:cs typeface="Calibri" panose="020F0502020204030204" pitchFamily="34" charset="0"/>
            </a:endParaRPr>
          </a:p>
          <a:p>
            <a:pPr>
              <a:spcBef>
                <a:spcPct val="0"/>
              </a:spcBef>
              <a:spcAft>
                <a:spcPts val="600"/>
              </a:spcAft>
            </a:pPr>
            <a:r>
              <a:rPr lang="en-US" altLang="en-US" sz="2000" b="1" dirty="0">
                <a:solidFill>
                  <a:srgbClr val="000066"/>
                </a:solidFill>
                <a:latin typeface="Calibri" panose="020F0502020204030204" pitchFamily="34" charset="0"/>
                <a:cs typeface="Calibri" panose="020F0502020204030204" pitchFamily="34" charset="0"/>
              </a:rPr>
              <a:t>DRMEC Spring Workshop</a:t>
            </a:r>
          </a:p>
          <a:p>
            <a:pPr>
              <a:spcBef>
                <a:spcPct val="0"/>
              </a:spcBef>
              <a:spcAft>
                <a:spcPts val="600"/>
              </a:spcAft>
            </a:pPr>
            <a:r>
              <a:rPr lang="en-US" altLang="en-US" sz="2000" b="1" i="1" dirty="0">
                <a:solidFill>
                  <a:srgbClr val="000066"/>
                </a:solidFill>
                <a:latin typeface="Calibri" panose="020F0502020204030204" pitchFamily="34" charset="0"/>
                <a:cs typeface="Calibri" panose="020F0502020204030204" pitchFamily="34" charset="0"/>
              </a:rPr>
              <a:t>May 3-4, 2022</a:t>
            </a:r>
          </a:p>
        </p:txBody>
      </p:sp>
      <p:grpSp>
        <p:nvGrpSpPr>
          <p:cNvPr id="2055" name="Group 7"/>
          <p:cNvGrpSpPr>
            <a:grpSpLocks/>
          </p:cNvGrpSpPr>
          <p:nvPr/>
        </p:nvGrpSpPr>
        <p:grpSpPr bwMode="auto">
          <a:xfrm>
            <a:off x="533400" y="685800"/>
            <a:ext cx="1981200" cy="2895600"/>
            <a:chOff x="0" y="0"/>
            <a:chExt cx="1521" cy="2400"/>
          </a:xfrm>
        </p:grpSpPr>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521" cy="1957"/>
            </a:xfrm>
            <a:prstGeom prst="rect">
              <a:avLst/>
            </a:prstGeom>
            <a:noFill/>
            <a:ln>
              <a:noFill/>
            </a:ln>
            <a:effectLst/>
            <a:extLst>
              <a:ext uri="{909E8E84-426E-40DD-AFC4-6F175D3DCCD1}">
                <a14:hiddenFill xmlns:a14="http://schemas.microsoft.com/office/drawing/2010/main">
                  <a:solidFill>
                    <a:srgbClr val="68A2B6"/>
                  </a:solidFill>
                </a14:hiddenFill>
              </a:ext>
              <a:ext uri="{91240B29-F687-4F45-9708-019B960494DF}">
                <a14:hiddenLine xmlns:a14="http://schemas.microsoft.com/office/drawing/2010/main" w="9525" algn="ctr">
                  <a:solidFill>
                    <a:srgbClr val="080808"/>
                  </a:solidFill>
                  <a:miter lim="800000"/>
                  <a:headEnd/>
                  <a:tailEnd/>
                </a14:hiddenLine>
              </a:ext>
              <a:ext uri="{AF507438-7753-43E0-B8FC-AC1667EBCBE1}">
                <a14:hiddenEffects xmlns:a14="http://schemas.microsoft.com/office/drawing/2010/main">
                  <a:effectLst>
                    <a:outerShdw dist="35921" dir="2700000" algn="ctr" rotWithShape="0">
                      <a:srgbClr val="080808"/>
                    </a:outerShdw>
                  </a:effectLst>
                </a14:hiddenEffects>
              </a:ext>
            </a:extLst>
          </p:spPr>
        </p:pic>
        <p:pic>
          <p:nvPicPr>
            <p:cNvPr id="2053" name="Picture 5" descr="ca_energy_consult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955"/>
              <a:ext cx="1521" cy="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99"/>
                  </a:solidFill>
                  <a:miter lim="800000"/>
                  <a:headEnd/>
                  <a:tailEnd/>
                </a14:hiddenLine>
              </a:ext>
            </a:extLst>
          </p:spPr>
        </p:pic>
      </p:grpSp>
      <p:sp>
        <p:nvSpPr>
          <p:cNvPr id="2054" name="Line 6"/>
          <p:cNvSpPr>
            <a:spLocks noChangeShapeType="1"/>
          </p:cNvSpPr>
          <p:nvPr/>
        </p:nvSpPr>
        <p:spPr bwMode="auto">
          <a:xfrm>
            <a:off x="0" y="3814763"/>
            <a:ext cx="9144000" cy="0"/>
          </a:xfrm>
          <a:prstGeom prst="line">
            <a:avLst/>
          </a:prstGeom>
          <a:noFill/>
          <a:ln w="76200">
            <a:solidFill>
              <a:srgbClr val="00007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CCCCCC"/>
                  </a:outerShdw>
                </a:effectLst>
              </a14:hiddenEffects>
            </a:ext>
          </a:extLst>
        </p:spPr>
        <p:txBody>
          <a:bodyPr lIns="36576" tIns="36576" rIns="36576" bIns="36576"/>
          <a:lstStyle/>
          <a:p>
            <a:endParaRPr lang="en-US"/>
          </a:p>
        </p:txBody>
      </p:sp>
      <p:sp>
        <p:nvSpPr>
          <p:cNvPr id="3" name="Slide Number Placeholder 2"/>
          <p:cNvSpPr>
            <a:spLocks noGrp="1"/>
          </p:cNvSpPr>
          <p:nvPr>
            <p:ph type="sldNum" sz="quarter" idx="11"/>
          </p:nvPr>
        </p:nvSpPr>
        <p:spPr/>
        <p:txBody>
          <a:bodyPr/>
          <a:lstStyle/>
          <a:p>
            <a:fld id="{342472C6-F0AC-438B-A4FA-93F2088BFF9E}" type="slidenum">
              <a:rPr lang="en-US" altLang="en-US" smtClean="0">
                <a:latin typeface="Calibri" panose="020F0502020204030204" pitchFamily="34" charset="0"/>
                <a:cs typeface="Calibri" panose="020F0502020204030204" pitchFamily="34" charset="0"/>
              </a:rPr>
              <a:pPr/>
              <a:t>1</a:t>
            </a:fld>
            <a:endParaRPr lang="en-US" altLang="en-US" dirty="0">
              <a:latin typeface="Calibri" panose="020F0502020204030204" pitchFamily="34" charset="0"/>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2D99-7A9B-49F0-BB2F-3B82BCB10E91}"/>
              </a:ext>
            </a:extLst>
          </p:cNvPr>
          <p:cNvSpPr>
            <a:spLocks noGrp="1"/>
          </p:cNvSpPr>
          <p:nvPr>
            <p:ph type="title"/>
          </p:nvPr>
        </p:nvSpPr>
        <p:spPr>
          <a:xfrm>
            <a:off x="381000" y="104775"/>
            <a:ext cx="8534400" cy="1143000"/>
          </a:xfrm>
        </p:spPr>
        <p:txBody>
          <a:bodyPr/>
          <a:lstStyle/>
          <a:p>
            <a:r>
              <a:rPr lang="en-US" altLang="en-US" dirty="0">
                <a:latin typeface="Calibri" panose="020F0502020204030204" pitchFamily="34" charset="0"/>
                <a:cs typeface="Calibri" panose="020F0502020204030204" pitchFamily="34" charset="0"/>
              </a:rPr>
              <a:t>3.</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Ex-post Load Impacts: </a:t>
            </a:r>
            <a:r>
              <a:rPr lang="en-US" altLang="en-US" i="1" dirty="0">
                <a:latin typeface="Calibri" panose="020F0502020204030204" pitchFamily="34" charset="0"/>
                <a:cs typeface="Calibri" panose="020F0502020204030204" pitchFamily="34" charset="0"/>
              </a:rPr>
              <a:t>Device Type</a:t>
            </a:r>
            <a:endParaRPr lang="en-US" i="1"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90977AC8-07EB-4F13-BA84-C7F964000EA9}"/>
              </a:ext>
            </a:extLst>
          </p:cNvPr>
          <p:cNvSpPr>
            <a:spLocks noGrp="1"/>
          </p:cNvSpPr>
          <p:nvPr>
            <p:ph type="sldNum" sz="quarter" idx="11"/>
          </p:nvPr>
        </p:nvSpPr>
        <p:spPr/>
        <p:txBody>
          <a:bodyPr/>
          <a:lstStyle/>
          <a:p>
            <a:fld id="{6E328AE1-8B89-4A79-BFB5-9F9FA3CFD0F1}" type="slidenum">
              <a:rPr lang="en-US" altLang="en-US" smtClean="0"/>
              <a:pPr/>
              <a:t>10</a:t>
            </a:fld>
            <a:endParaRPr lang="en-US" altLang="en-US"/>
          </a:p>
        </p:txBody>
      </p:sp>
      <p:pic>
        <p:nvPicPr>
          <p:cNvPr id="7" name="Picture 6">
            <a:extLst>
              <a:ext uri="{FF2B5EF4-FFF2-40B4-BE49-F238E27FC236}">
                <a16:creationId xmlns:a16="http://schemas.microsoft.com/office/drawing/2014/main" id="{05C4E37C-EE6F-477B-8D20-BBD2EA3CD6BF}"/>
              </a:ext>
            </a:extLst>
          </p:cNvPr>
          <p:cNvPicPr>
            <a:picLocks noChangeAspect="1"/>
          </p:cNvPicPr>
          <p:nvPr/>
        </p:nvPicPr>
        <p:blipFill>
          <a:blip r:embed="rId3"/>
          <a:stretch>
            <a:fillRect/>
          </a:stretch>
        </p:blipFill>
        <p:spPr>
          <a:xfrm>
            <a:off x="271454" y="1981200"/>
            <a:ext cx="8534400" cy="1981200"/>
          </a:xfrm>
          <a:prstGeom prst="rect">
            <a:avLst/>
          </a:prstGeom>
        </p:spPr>
      </p:pic>
      <p:sp>
        <p:nvSpPr>
          <p:cNvPr id="15" name="TextBox 14">
            <a:extLst>
              <a:ext uri="{FF2B5EF4-FFF2-40B4-BE49-F238E27FC236}">
                <a16:creationId xmlns:a16="http://schemas.microsoft.com/office/drawing/2014/main" id="{C832EDC0-97B1-4A0B-A63F-0BC9EB9800E9}"/>
              </a:ext>
            </a:extLst>
          </p:cNvPr>
          <p:cNvSpPr txBox="1"/>
          <p:nvPr/>
        </p:nvSpPr>
        <p:spPr>
          <a:xfrm>
            <a:off x="838200" y="1546197"/>
            <a:ext cx="7391400" cy="338554"/>
          </a:xfrm>
          <a:prstGeom prst="rect">
            <a:avLst/>
          </a:prstGeom>
          <a:noFill/>
        </p:spPr>
        <p:txBody>
          <a:bodyPr wrap="square" rtlCol="0">
            <a:spAutoFit/>
          </a:bodyPr>
          <a:lstStyle/>
          <a:p>
            <a:r>
              <a:rPr lang="en-US" sz="1600" b="1" dirty="0">
                <a:latin typeface="Calibri" panose="020F0502020204030204" pitchFamily="34" charset="0"/>
                <a:cs typeface="Calibri" panose="020F0502020204030204" pitchFamily="34" charset="0"/>
              </a:rPr>
              <a:t>Average Event-Hour Load Impacts by Device Type across Sub-LAP Events</a:t>
            </a:r>
          </a:p>
        </p:txBody>
      </p:sp>
      <p:sp>
        <p:nvSpPr>
          <p:cNvPr id="12" name="Content Placeholder 11">
            <a:extLst>
              <a:ext uri="{FF2B5EF4-FFF2-40B4-BE49-F238E27FC236}">
                <a16:creationId xmlns:a16="http://schemas.microsoft.com/office/drawing/2014/main" id="{05361419-36E5-4223-BDBB-EB3E4B1E79F9}"/>
              </a:ext>
            </a:extLst>
          </p:cNvPr>
          <p:cNvSpPr>
            <a:spLocks noGrp="1"/>
          </p:cNvSpPr>
          <p:nvPr>
            <p:ph sz="half" idx="2"/>
          </p:nvPr>
        </p:nvSpPr>
        <p:spPr>
          <a:xfrm>
            <a:off x="838200" y="3905250"/>
            <a:ext cx="7620000" cy="2514600"/>
          </a:xfrm>
        </p:spPr>
        <p:txBody>
          <a:bodyPr/>
          <a:lstStyle/>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kumimoji="0" lang="en-US" alt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Two-way devices have higher per customer and percent load impacts than one-way devices</a:t>
            </a: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Only 14 percent of SmartAC™ customers had two-way devices during PY2021</a:t>
            </a: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Swap-out</a:t>
            </a:r>
            <a:r>
              <a:rPr lang="en-US" sz="2000" dirty="0">
                <a:latin typeface="Calibri" panose="020F0502020204030204" pitchFamily="34" charset="0"/>
                <a:ea typeface="Times New Roman" panose="02020603050405020304" pitchFamily="18" charset="0"/>
                <a:cs typeface="Times New Roman" panose="02020603050405020304" pitchFamily="18" charset="0"/>
              </a:rPr>
              <a:t> of one-way devices in 2022-2023 will improve SmartAC™ program performance</a:t>
            </a:r>
            <a:endParaRPr lang="en-US"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kumimoji="0" lang="en-US" altLang="en-US" sz="2000" b="0" i="0" u="none" strike="noStrike" kern="1200" cap="none" spc="0" normalizeH="0" baseline="0" noProof="0" dirty="0">
                <a:ln>
                  <a:noFill/>
                </a:ln>
                <a:solidFill>
                  <a:srgbClr val="000000"/>
                </a:solidFill>
                <a:uLnTx/>
                <a:uFillTx/>
                <a:latin typeface="Calibri" panose="020F0502020204030204" pitchFamily="34" charset="0"/>
                <a:cs typeface="Times New Roman" panose="02020603050405020304" pitchFamily="18" charset="0"/>
              </a:rPr>
              <a:t>Reference loads are higher for two-way device customers (previous device swap-outs targeted high AC users in hotter regions)</a:t>
            </a:r>
            <a:endParaRPr kumimoji="0" lang="en-US" alt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Tree>
    <p:extLst>
      <p:ext uri="{BB962C8B-B14F-4D97-AF65-F5344CB8AC3E}">
        <p14:creationId xmlns:p14="http://schemas.microsoft.com/office/powerpoint/2010/main" val="2797469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11</a:t>
            </a:fld>
            <a:endParaRPr lang="en-US" altLang="en-US"/>
          </a:p>
        </p:txBody>
      </p:sp>
      <p:sp>
        <p:nvSpPr>
          <p:cNvPr id="399362" name="Rectangle 2"/>
          <p:cNvSpPr>
            <a:spLocks noGrp="1" noChangeArrowheads="1"/>
          </p:cNvSpPr>
          <p:nvPr>
            <p:ph type="title"/>
          </p:nvPr>
        </p:nvSpPr>
        <p:spPr/>
        <p:txBody>
          <a:bodyPr/>
          <a:lstStyle/>
          <a:p>
            <a:r>
              <a:rPr lang="en-US" altLang="en-US" dirty="0"/>
              <a:t>4. Ex-ante Methodology</a:t>
            </a:r>
          </a:p>
        </p:txBody>
      </p:sp>
      <p:sp>
        <p:nvSpPr>
          <p:cNvPr id="399363" name="Rectangle 3"/>
          <p:cNvSpPr>
            <a:spLocks noGrp="1" noChangeArrowheads="1"/>
          </p:cNvSpPr>
          <p:nvPr>
            <p:ph type="body" idx="1"/>
          </p:nvPr>
        </p:nvSpPr>
        <p:spPr>
          <a:xfrm>
            <a:off x="5486400" y="2361738"/>
            <a:ext cx="3263900" cy="4140662"/>
          </a:xfrm>
        </p:spPr>
        <p:txBody>
          <a:bodyPr/>
          <a:lstStyle/>
          <a:p>
            <a:pPr lvl="1"/>
            <a:r>
              <a:rPr lang="en-US" altLang="en-US" sz="1800" dirty="0"/>
              <a:t>Ex-ante forecast incorporates device swap-outs (PG&amp;E assumptions)</a:t>
            </a:r>
          </a:p>
          <a:p>
            <a:pPr lvl="1"/>
            <a:r>
              <a:rPr lang="en-US" altLang="en-US" sz="1800" dirty="0"/>
              <a:t>Swap-outs completed by 2024</a:t>
            </a:r>
          </a:p>
          <a:p>
            <a:pPr lvl="1"/>
            <a:r>
              <a:rPr lang="en-US" altLang="en-US" sz="1800" dirty="0"/>
              <a:t>Separate load impact estimates for one-way and two-way devices</a:t>
            </a:r>
          </a:p>
          <a:p>
            <a:pPr lvl="1"/>
            <a:r>
              <a:rPr lang="en-US" altLang="en-US" sz="1800" dirty="0"/>
              <a:t>Increased marketing efforts to counteract annual program attrition</a:t>
            </a:r>
          </a:p>
          <a:p>
            <a:pPr lvl="2"/>
            <a:r>
              <a:rPr lang="en-US" altLang="en-US" sz="1400" dirty="0"/>
              <a:t>10.6 percent attrition</a:t>
            </a:r>
          </a:p>
          <a:p>
            <a:pPr lvl="2"/>
            <a:r>
              <a:rPr lang="en-US" altLang="en-US" sz="1400" dirty="0"/>
              <a:t>7,000 new customers</a:t>
            </a:r>
          </a:p>
          <a:p>
            <a:pPr lvl="2"/>
            <a:r>
              <a:rPr lang="en-US" altLang="en-US" sz="1400" dirty="0"/>
              <a:t>Overall 1 percent increase </a:t>
            </a:r>
          </a:p>
        </p:txBody>
      </p:sp>
      <p:pic>
        <p:nvPicPr>
          <p:cNvPr id="2" name="Picture 1">
            <a:extLst>
              <a:ext uri="{FF2B5EF4-FFF2-40B4-BE49-F238E27FC236}">
                <a16:creationId xmlns:a16="http://schemas.microsoft.com/office/drawing/2014/main" id="{D49057F6-2451-42DD-9105-D56BCF789B16}"/>
              </a:ext>
            </a:extLst>
          </p:cNvPr>
          <p:cNvPicPr>
            <a:picLocks noChangeAspect="1"/>
          </p:cNvPicPr>
          <p:nvPr/>
        </p:nvPicPr>
        <p:blipFill>
          <a:blip r:embed="rId3"/>
          <a:stretch>
            <a:fillRect/>
          </a:stretch>
        </p:blipFill>
        <p:spPr>
          <a:xfrm>
            <a:off x="393700" y="2361737"/>
            <a:ext cx="5410200" cy="3664413"/>
          </a:xfrm>
          <a:prstGeom prst="rect">
            <a:avLst/>
          </a:prstGeom>
        </p:spPr>
      </p:pic>
      <p:sp>
        <p:nvSpPr>
          <p:cNvPr id="3" name="TextBox 2">
            <a:extLst>
              <a:ext uri="{FF2B5EF4-FFF2-40B4-BE49-F238E27FC236}">
                <a16:creationId xmlns:a16="http://schemas.microsoft.com/office/drawing/2014/main" id="{785DA25E-C3FB-4084-A6D4-FF9CF389F8F6}"/>
              </a:ext>
            </a:extLst>
          </p:cNvPr>
          <p:cNvSpPr txBox="1"/>
          <p:nvPr/>
        </p:nvSpPr>
        <p:spPr>
          <a:xfrm>
            <a:off x="393700" y="1635836"/>
            <a:ext cx="8356600" cy="461665"/>
          </a:xfrm>
          <a:prstGeom prst="rect">
            <a:avLst/>
          </a:prstGeom>
          <a:noFill/>
          <a:ln>
            <a:noFill/>
          </a:ln>
        </p:spPr>
        <p:txBody>
          <a:bodyPr wrap="square" rtlCol="0">
            <a:spAutoFit/>
          </a:bodyPr>
          <a:lstStyle/>
          <a:p>
            <a:r>
              <a:rPr lang="en-US" altLang="en-US" sz="2400" b="1" dirty="0"/>
              <a:t>Forecast methodology accounts for device swap-outs</a:t>
            </a:r>
          </a:p>
        </p:txBody>
      </p:sp>
    </p:spTree>
    <p:extLst>
      <p:ext uri="{BB962C8B-B14F-4D97-AF65-F5344CB8AC3E}">
        <p14:creationId xmlns:p14="http://schemas.microsoft.com/office/powerpoint/2010/main" val="3891088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12</a:t>
            </a:fld>
            <a:endParaRPr lang="en-US" altLang="en-US"/>
          </a:p>
        </p:txBody>
      </p:sp>
      <p:sp>
        <p:nvSpPr>
          <p:cNvPr id="399362" name="Rectangle 2"/>
          <p:cNvSpPr>
            <a:spLocks noGrp="1" noChangeArrowheads="1"/>
          </p:cNvSpPr>
          <p:nvPr>
            <p:ph type="title"/>
          </p:nvPr>
        </p:nvSpPr>
        <p:spPr/>
        <p:txBody>
          <a:bodyPr/>
          <a:lstStyle/>
          <a:p>
            <a:r>
              <a:rPr lang="en-US" altLang="en-US" dirty="0"/>
              <a:t>4. Ex-ante Methodology (2)</a:t>
            </a:r>
          </a:p>
        </p:txBody>
      </p:sp>
      <p:sp>
        <p:nvSpPr>
          <p:cNvPr id="399363" name="Rectangle 3"/>
          <p:cNvSpPr>
            <a:spLocks noGrp="1" noChangeArrowheads="1"/>
          </p:cNvSpPr>
          <p:nvPr>
            <p:ph type="body" idx="1"/>
          </p:nvPr>
        </p:nvSpPr>
        <p:spPr>
          <a:xfrm>
            <a:off x="533400" y="1447800"/>
            <a:ext cx="8229600" cy="5175422"/>
          </a:xfrm>
        </p:spPr>
        <p:txBody>
          <a:bodyPr/>
          <a:lstStyle/>
          <a:p>
            <a:r>
              <a:rPr lang="en-US" altLang="en-US" sz="2400" i="1" dirty="0"/>
              <a:t>Per customer load impacts </a:t>
            </a:r>
            <a:r>
              <a:rPr lang="en-US" altLang="en-US" sz="2400" dirty="0"/>
              <a:t>were developed separately for one-way and two-way devices using:</a:t>
            </a:r>
          </a:p>
          <a:p>
            <a:pPr lvl="1"/>
            <a:r>
              <a:rPr lang="en-US" altLang="en-US" sz="2000" dirty="0"/>
              <a:t>Parameters obtained from regressions of per-customer load impacts as a function of weather, hour, sub-LAP and serial event indicator</a:t>
            </a:r>
          </a:p>
          <a:p>
            <a:pPr lvl="1"/>
            <a:r>
              <a:rPr lang="en-US" altLang="en-US" sz="2000" dirty="0"/>
              <a:t>Ex-ante weather data and day-type characteristics (e.g., temperatures on a CAISO 1-in-2 August peak day) </a:t>
            </a:r>
          </a:p>
          <a:p>
            <a:r>
              <a:rPr lang="en-US" altLang="en-US" sz="2400" dirty="0">
                <a:solidFill>
                  <a:srgbClr val="000000"/>
                </a:solidFill>
              </a:rPr>
              <a:t>Load impacts by device-type are combined based on the relative share of two-way devices reflected in the enrollment forecast from PG&amp;E</a:t>
            </a:r>
            <a:endParaRPr lang="en-US" altLang="en-US" sz="2400" dirty="0"/>
          </a:p>
          <a:p>
            <a:r>
              <a:rPr lang="en-US" altLang="en-US" sz="2400" i="1" dirty="0"/>
              <a:t>Reference loads</a:t>
            </a:r>
            <a:r>
              <a:rPr lang="en-US" altLang="en-US" sz="2400" dirty="0"/>
              <a:t> were developed for each month, sub-LAP, and enrollment segment (</a:t>
            </a:r>
            <a:r>
              <a:rPr lang="en-US" altLang="en-US" sz="2400" dirty="0" err="1"/>
              <a:t>SmartAC</a:t>
            </a:r>
            <a:r>
              <a:rPr lang="en-US" altLang="en-US" sz="2400" dirty="0"/>
              <a:t>-only and dually enrolled) using:</a:t>
            </a:r>
          </a:p>
          <a:p>
            <a:pPr lvl="1"/>
            <a:r>
              <a:rPr lang="en-US" altLang="en-US" sz="2000" dirty="0"/>
              <a:t>Non-event days: Non-holiday weekdays</a:t>
            </a:r>
          </a:p>
          <a:p>
            <a:pPr lvl="1"/>
            <a:r>
              <a:rPr lang="en-US" altLang="en-US" sz="2000" dirty="0"/>
              <a:t>Parameters obtained from regressions of per-customer hourly usage as a function of weather (CDD60) and load shape variables</a:t>
            </a:r>
          </a:p>
          <a:p>
            <a:pPr lvl="1"/>
            <a:r>
              <a:rPr lang="en-US" altLang="en-US" sz="2000" dirty="0"/>
              <a:t>Ex-ante weather data and day-type characteristics</a:t>
            </a:r>
          </a:p>
        </p:txBody>
      </p:sp>
    </p:spTree>
    <p:extLst>
      <p:ext uri="{BB962C8B-B14F-4D97-AF65-F5344CB8AC3E}">
        <p14:creationId xmlns:p14="http://schemas.microsoft.com/office/powerpoint/2010/main" val="3335680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13</a:t>
            </a:fld>
            <a:endParaRPr lang="en-US" altLang="en-US"/>
          </a:p>
        </p:txBody>
      </p:sp>
      <p:sp>
        <p:nvSpPr>
          <p:cNvPr id="399362" name="Rectangle 2"/>
          <p:cNvSpPr>
            <a:spLocks noGrp="1" noChangeArrowheads="1"/>
          </p:cNvSpPr>
          <p:nvPr>
            <p:ph type="title"/>
          </p:nvPr>
        </p:nvSpPr>
        <p:spPr/>
        <p:txBody>
          <a:bodyPr/>
          <a:lstStyle/>
          <a:p>
            <a:r>
              <a:rPr lang="en-US" altLang="en-US" dirty="0"/>
              <a:t>5. Enrollment Forecast</a:t>
            </a:r>
            <a:endParaRPr lang="en-US" altLang="en-US" sz="3600" dirty="0"/>
          </a:p>
        </p:txBody>
      </p:sp>
      <p:sp>
        <p:nvSpPr>
          <p:cNvPr id="399363" name="Rectangle 3"/>
          <p:cNvSpPr>
            <a:spLocks noGrp="1" noChangeArrowheads="1"/>
          </p:cNvSpPr>
          <p:nvPr>
            <p:ph type="body" idx="1"/>
          </p:nvPr>
        </p:nvSpPr>
        <p:spPr>
          <a:xfrm>
            <a:off x="5947719" y="1752600"/>
            <a:ext cx="3048000" cy="4927229"/>
          </a:xfrm>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Enrollments decline in 2022 and increase by the end of 2022 (increased marketing efforts) </a:t>
            </a:r>
          </a:p>
          <a:p>
            <a:r>
              <a:rPr lang="en-US" altLang="en-US" sz="1800" dirty="0">
                <a:cs typeface="Times New Roman" panose="02020603050405020304" pitchFamily="18" charset="0"/>
              </a:rPr>
              <a:t>Assume 20,000 customers with one-way devices will be de-enrolled in January 2024 (share of customers that do not consent to device swap-out)</a:t>
            </a:r>
          </a:p>
          <a:p>
            <a:r>
              <a:rPr lang="en-US" altLang="en-US" sz="1800" dirty="0"/>
              <a:t>Enrollments increase by 1 percent per year between 2024 and 2032.</a:t>
            </a:r>
          </a:p>
          <a:p>
            <a:r>
              <a:rPr lang="en-US" altLang="en-US" sz="1800" dirty="0"/>
              <a:t>Heterogeneity across LCAs (increases in Central Valley areas)</a:t>
            </a:r>
          </a:p>
        </p:txBody>
      </p:sp>
      <p:sp>
        <p:nvSpPr>
          <p:cNvPr id="9" name="TextBox 8">
            <a:extLst>
              <a:ext uri="{FF2B5EF4-FFF2-40B4-BE49-F238E27FC236}">
                <a16:creationId xmlns:a16="http://schemas.microsoft.com/office/drawing/2014/main" id="{10DC3FD0-3347-4112-A0FE-651A7C57A587}"/>
              </a:ext>
            </a:extLst>
          </p:cNvPr>
          <p:cNvSpPr txBox="1"/>
          <p:nvPr/>
        </p:nvSpPr>
        <p:spPr>
          <a:xfrm>
            <a:off x="533400" y="1523629"/>
            <a:ext cx="5562600" cy="338554"/>
          </a:xfrm>
          <a:prstGeom prst="rect">
            <a:avLst/>
          </a:prstGeom>
          <a:noFill/>
        </p:spPr>
        <p:txBody>
          <a:bodyPr wrap="square" rtlCol="0">
            <a:spAutoFit/>
          </a:bodyPr>
          <a:lstStyle/>
          <a:p>
            <a:r>
              <a:rPr lang="en-US" sz="1600" b="1" dirty="0">
                <a:latin typeface="Calibri" panose="020F0502020204030204" pitchFamily="34" charset="0"/>
                <a:cs typeface="Calibri" panose="020F0502020204030204" pitchFamily="34" charset="0"/>
              </a:rPr>
              <a:t>Enrollment Forecast by LCA (2022-2032)</a:t>
            </a:r>
          </a:p>
        </p:txBody>
      </p:sp>
      <p:pic>
        <p:nvPicPr>
          <p:cNvPr id="7" name="Picture 6">
            <a:extLst>
              <a:ext uri="{FF2B5EF4-FFF2-40B4-BE49-F238E27FC236}">
                <a16:creationId xmlns:a16="http://schemas.microsoft.com/office/drawing/2014/main" id="{B272B98A-5C12-4524-84B1-C17DDA5EAAF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853829"/>
            <a:ext cx="5486400" cy="4495800"/>
          </a:xfrm>
          <a:prstGeom prst="rect">
            <a:avLst/>
          </a:prstGeom>
          <a:noFill/>
        </p:spPr>
      </p:pic>
    </p:spTree>
    <p:extLst>
      <p:ext uri="{BB962C8B-B14F-4D97-AF65-F5344CB8AC3E}">
        <p14:creationId xmlns:p14="http://schemas.microsoft.com/office/powerpoint/2010/main" val="487937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14</a:t>
            </a:fld>
            <a:endParaRPr lang="en-US" altLang="en-US"/>
          </a:p>
        </p:txBody>
      </p:sp>
      <p:sp>
        <p:nvSpPr>
          <p:cNvPr id="399362" name="Rectangle 2"/>
          <p:cNvSpPr>
            <a:spLocks noGrp="1" noChangeArrowheads="1"/>
          </p:cNvSpPr>
          <p:nvPr>
            <p:ph type="title"/>
          </p:nvPr>
        </p:nvSpPr>
        <p:spPr/>
        <p:txBody>
          <a:bodyPr/>
          <a:lstStyle/>
          <a:p>
            <a:r>
              <a:rPr lang="en-US" altLang="en-US" dirty="0"/>
              <a:t>6. Ex-ante Load Impacts</a:t>
            </a:r>
            <a:endParaRPr lang="en-US" altLang="en-US" sz="3600" i="1" dirty="0"/>
          </a:p>
        </p:txBody>
      </p:sp>
      <p:sp>
        <p:nvSpPr>
          <p:cNvPr id="399363" name="Rectangle 3"/>
          <p:cNvSpPr>
            <a:spLocks noGrp="1" noChangeArrowheads="1"/>
          </p:cNvSpPr>
          <p:nvPr>
            <p:ph type="body" idx="1"/>
          </p:nvPr>
        </p:nvSpPr>
        <p:spPr>
          <a:xfrm>
            <a:off x="6096000" y="1968825"/>
            <a:ext cx="2920999" cy="4966390"/>
          </a:xfrm>
        </p:spPr>
        <p:txBody>
          <a:bodyPr/>
          <a:lstStyle/>
          <a:p>
            <a:r>
              <a:rPr lang="en-US" sz="1800" dirty="0">
                <a:ea typeface="Times New Roman" panose="02020603050405020304" pitchFamily="18" charset="0"/>
                <a:cs typeface="Times New Roman" panose="02020603050405020304" pitchFamily="18" charset="0"/>
              </a:rPr>
              <a:t>Aggregate load impacts increase from July 2022 to 2023 (4,000 additional customers, two-way devices)</a:t>
            </a:r>
          </a:p>
          <a:p>
            <a:r>
              <a:rPr lang="en-US" sz="1800" dirty="0">
                <a:ea typeface="Times New Roman" panose="02020603050405020304" pitchFamily="18" charset="0"/>
                <a:cs typeface="Times New Roman" panose="02020603050405020304" pitchFamily="18" charset="0"/>
              </a:rPr>
              <a:t>Aggregate l</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oad impacts decrease from July 2023 to 2024 (20,000 customers de-enrolled)</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Aggregate load impacts increase from 2024 to 2032 (increased marketing efforts)</a:t>
            </a:r>
          </a:p>
          <a:p>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altLang="en-US" sz="2000" dirty="0"/>
          </a:p>
        </p:txBody>
      </p:sp>
      <p:sp>
        <p:nvSpPr>
          <p:cNvPr id="9" name="TextBox 8">
            <a:extLst>
              <a:ext uri="{FF2B5EF4-FFF2-40B4-BE49-F238E27FC236}">
                <a16:creationId xmlns:a16="http://schemas.microsoft.com/office/drawing/2014/main" id="{10DC3FD0-3347-4112-A0FE-651A7C57A587}"/>
              </a:ext>
            </a:extLst>
          </p:cNvPr>
          <p:cNvSpPr txBox="1"/>
          <p:nvPr/>
        </p:nvSpPr>
        <p:spPr>
          <a:xfrm>
            <a:off x="642165" y="1448020"/>
            <a:ext cx="5562600" cy="584775"/>
          </a:xfrm>
          <a:prstGeom prst="rect">
            <a:avLst/>
          </a:prstGeom>
          <a:noFill/>
        </p:spPr>
        <p:txBody>
          <a:bodyPr wrap="square" rtlCol="0">
            <a:spAutoFit/>
          </a:bodyPr>
          <a:lstStyle/>
          <a:p>
            <a:r>
              <a:rPr lang="en-US" sz="1600" b="1" dirty="0">
                <a:latin typeface="Calibri" panose="020F0502020204030204" pitchFamily="34" charset="0"/>
                <a:cs typeface="Calibri" panose="020F0502020204030204" pitchFamily="34" charset="0"/>
              </a:rPr>
              <a:t>Aggregate Load Impacts by LCA, Average Event Hour (4-9 p.m.)</a:t>
            </a:r>
          </a:p>
          <a:p>
            <a:r>
              <a:rPr lang="en-US" sz="1600" b="1" dirty="0">
                <a:latin typeface="Calibri" panose="020F0502020204030204" pitchFamily="34" charset="0"/>
                <a:cs typeface="Calibri" panose="020F0502020204030204" pitchFamily="34" charset="0"/>
              </a:rPr>
              <a:t>PG&amp;E 1-in-2 July Peak Scenario (2022-2032)</a:t>
            </a:r>
          </a:p>
        </p:txBody>
      </p:sp>
      <p:pic>
        <p:nvPicPr>
          <p:cNvPr id="2" name="Picture 1">
            <a:extLst>
              <a:ext uri="{FF2B5EF4-FFF2-40B4-BE49-F238E27FC236}">
                <a16:creationId xmlns:a16="http://schemas.microsoft.com/office/drawing/2014/main" id="{A38D3CBE-EE0C-4479-825E-9B0F5237AAB5}"/>
              </a:ext>
            </a:extLst>
          </p:cNvPr>
          <p:cNvPicPr>
            <a:picLocks noChangeAspect="1"/>
          </p:cNvPicPr>
          <p:nvPr/>
        </p:nvPicPr>
        <p:blipFill>
          <a:blip r:embed="rId3"/>
          <a:stretch>
            <a:fillRect/>
          </a:stretch>
        </p:blipFill>
        <p:spPr>
          <a:xfrm>
            <a:off x="381001" y="1968825"/>
            <a:ext cx="5823763" cy="4197820"/>
          </a:xfrm>
          <a:prstGeom prst="rect">
            <a:avLst/>
          </a:prstGeom>
        </p:spPr>
      </p:pic>
    </p:spTree>
    <p:extLst>
      <p:ext uri="{BB962C8B-B14F-4D97-AF65-F5344CB8AC3E}">
        <p14:creationId xmlns:p14="http://schemas.microsoft.com/office/powerpoint/2010/main" val="1905589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15</a:t>
            </a:fld>
            <a:endParaRPr lang="en-US" altLang="en-US"/>
          </a:p>
        </p:txBody>
      </p:sp>
      <p:sp>
        <p:nvSpPr>
          <p:cNvPr id="399362" name="Rectangle 2"/>
          <p:cNvSpPr>
            <a:spLocks noGrp="1" noChangeArrowheads="1"/>
          </p:cNvSpPr>
          <p:nvPr>
            <p:ph type="title"/>
          </p:nvPr>
        </p:nvSpPr>
        <p:spPr/>
        <p:txBody>
          <a:bodyPr/>
          <a:lstStyle/>
          <a:p>
            <a:r>
              <a:rPr lang="en-US" altLang="en-US" dirty="0"/>
              <a:t>6. Ex-ante Load Impacts</a:t>
            </a:r>
          </a:p>
        </p:txBody>
      </p:sp>
      <p:sp>
        <p:nvSpPr>
          <p:cNvPr id="399363" name="Rectangle 3"/>
          <p:cNvSpPr>
            <a:spLocks noGrp="1" noChangeArrowheads="1"/>
          </p:cNvSpPr>
          <p:nvPr>
            <p:ph type="body" idx="1"/>
          </p:nvPr>
        </p:nvSpPr>
        <p:spPr>
          <a:xfrm>
            <a:off x="6553200" y="2043427"/>
            <a:ext cx="2362200" cy="4281173"/>
          </a:xfrm>
        </p:spPr>
        <p:txBody>
          <a:bodyPr/>
          <a:lstStyle/>
          <a:p>
            <a:r>
              <a:rPr lang="en-US" altLang="en-US" sz="1800" dirty="0"/>
              <a:t>Aggregate load impacts peak in the first hour of the resource adequacy (RA) window</a:t>
            </a:r>
          </a:p>
          <a:p>
            <a:r>
              <a:rPr lang="en-US" altLang="en-US" sz="1800" dirty="0"/>
              <a:t>Average RA window load impact: 25.4 MWh/hour</a:t>
            </a:r>
          </a:p>
          <a:p>
            <a:r>
              <a:rPr lang="en-US" altLang="en-US" sz="1800" dirty="0"/>
              <a:t>Percent Load Impact:</a:t>
            </a:r>
            <a:br>
              <a:rPr lang="en-US" altLang="en-US" sz="1800" dirty="0"/>
            </a:br>
            <a:r>
              <a:rPr lang="en-US" altLang="en-US" sz="1800" dirty="0"/>
              <a:t>16% of reference load</a:t>
            </a:r>
          </a:p>
        </p:txBody>
      </p:sp>
      <p:sp>
        <p:nvSpPr>
          <p:cNvPr id="2" name="TextBox 1">
            <a:extLst>
              <a:ext uri="{FF2B5EF4-FFF2-40B4-BE49-F238E27FC236}">
                <a16:creationId xmlns:a16="http://schemas.microsoft.com/office/drawing/2014/main" id="{55BB8633-013D-46B9-B160-C958248210F6}"/>
              </a:ext>
            </a:extLst>
          </p:cNvPr>
          <p:cNvSpPr txBox="1"/>
          <p:nvPr/>
        </p:nvSpPr>
        <p:spPr>
          <a:xfrm>
            <a:off x="418863" y="1466850"/>
            <a:ext cx="6058137" cy="584775"/>
          </a:xfrm>
          <a:prstGeom prst="rect">
            <a:avLst/>
          </a:prstGeom>
          <a:noFill/>
        </p:spPr>
        <p:txBody>
          <a:bodyPr wrap="square" rtlCol="0">
            <a:spAutoFit/>
          </a:bodyPr>
          <a:lstStyle/>
          <a:p>
            <a:r>
              <a:rPr lang="en-US" sz="1600" b="1" dirty="0">
                <a:latin typeface="Calibri" panose="020F0502020204030204" pitchFamily="34" charset="0"/>
                <a:cs typeface="Calibri" panose="020F0502020204030204" pitchFamily="34" charset="0"/>
              </a:rPr>
              <a:t>2024 Aggregate Hourly Loads and Load Impacts for PG&amp;E 1-in-2 July Peak Day: All SmartAC™ customers</a:t>
            </a:r>
          </a:p>
        </p:txBody>
      </p:sp>
      <p:pic>
        <p:nvPicPr>
          <p:cNvPr id="3" name="Picture 2">
            <a:extLst>
              <a:ext uri="{FF2B5EF4-FFF2-40B4-BE49-F238E27FC236}">
                <a16:creationId xmlns:a16="http://schemas.microsoft.com/office/drawing/2014/main" id="{7724E8A1-2C3E-4970-A703-6B678850752C}"/>
              </a:ext>
            </a:extLst>
          </p:cNvPr>
          <p:cNvPicPr>
            <a:picLocks noChangeAspect="1"/>
          </p:cNvPicPr>
          <p:nvPr/>
        </p:nvPicPr>
        <p:blipFill>
          <a:blip r:embed="rId3"/>
          <a:stretch>
            <a:fillRect/>
          </a:stretch>
        </p:blipFill>
        <p:spPr>
          <a:xfrm>
            <a:off x="266463" y="2012016"/>
            <a:ext cx="6210537" cy="4312584"/>
          </a:xfrm>
          <a:prstGeom prst="rect">
            <a:avLst/>
          </a:prstGeom>
        </p:spPr>
      </p:pic>
    </p:spTree>
    <p:extLst>
      <p:ext uri="{BB962C8B-B14F-4D97-AF65-F5344CB8AC3E}">
        <p14:creationId xmlns:p14="http://schemas.microsoft.com/office/powerpoint/2010/main" val="2306667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16</a:t>
            </a:fld>
            <a:endParaRPr lang="en-US" altLang="en-US"/>
          </a:p>
        </p:txBody>
      </p:sp>
      <p:sp>
        <p:nvSpPr>
          <p:cNvPr id="399362" name="Rectangle 2"/>
          <p:cNvSpPr>
            <a:spLocks noGrp="1" noChangeArrowheads="1"/>
          </p:cNvSpPr>
          <p:nvPr>
            <p:ph type="title"/>
          </p:nvPr>
        </p:nvSpPr>
        <p:spPr/>
        <p:txBody>
          <a:bodyPr/>
          <a:lstStyle/>
          <a:p>
            <a:r>
              <a:rPr lang="en-US" altLang="en-US" dirty="0"/>
              <a:t>6. Ex-ante Load Impacts</a:t>
            </a:r>
            <a:br>
              <a:rPr lang="en-US" altLang="en-US" dirty="0"/>
            </a:br>
            <a:r>
              <a:rPr lang="en-US" altLang="en-US" sz="2800" dirty="0"/>
              <a:t>PY2021 Ex-Post vs. PY2021 Ex-Ante</a:t>
            </a:r>
          </a:p>
        </p:txBody>
      </p:sp>
      <p:sp>
        <p:nvSpPr>
          <p:cNvPr id="10" name="Content Placeholder 11">
            <a:extLst>
              <a:ext uri="{FF2B5EF4-FFF2-40B4-BE49-F238E27FC236}">
                <a16:creationId xmlns:a16="http://schemas.microsoft.com/office/drawing/2014/main" id="{AEF66266-D3CE-4CD4-869F-FB4E91A1A09F}"/>
              </a:ext>
            </a:extLst>
          </p:cNvPr>
          <p:cNvSpPr txBox="1">
            <a:spLocks/>
          </p:cNvSpPr>
          <p:nvPr/>
        </p:nvSpPr>
        <p:spPr>
          <a:xfrm>
            <a:off x="914400" y="4419600"/>
            <a:ext cx="7315200" cy="1905000"/>
          </a:xfrm>
          <a:prstGeom prst="rect">
            <a:avLst/>
          </a:prstGeom>
        </p:spPr>
        <p:txBody>
          <a:bodyPr/>
          <a:lstStyle>
            <a:lvl1pPr marL="342900" indent="-342900" algn="l" rtl="0" fontAlgn="base">
              <a:spcBef>
                <a:spcPct val="20000"/>
              </a:spcBef>
              <a:spcAft>
                <a:spcPct val="0"/>
              </a:spcAft>
              <a:buClr>
                <a:srgbClr val="800000"/>
              </a:buClr>
              <a:buSzPct val="55000"/>
              <a:buFont typeface="Wingdings" panose="05000000000000000000" pitchFamily="2" charset="2"/>
              <a:buChar char="q"/>
              <a:defRPr sz="3200" kern="1200">
                <a:solidFill>
                  <a:schemeClr val="tx1"/>
                </a:solidFill>
                <a:latin typeface="+mn-lt"/>
                <a:ea typeface="+mn-ea"/>
                <a:cs typeface="+mn-cs"/>
              </a:defRPr>
            </a:lvl1pPr>
            <a:lvl2pPr marL="742950" indent="-285750" algn="l" rtl="0" fontAlgn="base">
              <a:lnSpc>
                <a:spcPct val="85000"/>
              </a:lnSpc>
              <a:spcBef>
                <a:spcPct val="20000"/>
              </a:spcBef>
              <a:spcAft>
                <a:spcPct val="0"/>
              </a:spcAft>
              <a:buClr>
                <a:srgbClr val="820019"/>
              </a:buClr>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lnSpc>
                <a:spcPct val="85000"/>
              </a:lnSpc>
              <a:spcBef>
                <a:spcPct val="20000"/>
              </a:spcBef>
              <a:spcAft>
                <a:spcPct val="0"/>
              </a:spcAft>
              <a:buClr>
                <a:srgbClr val="820019"/>
              </a:buClr>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20019"/>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20019"/>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defRPr/>
            </a:pPr>
            <a:endParaRPr lang="en-US" altLang="en-US" sz="2400" dirty="0">
              <a:solidFill>
                <a:srgbClr val="000000"/>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3D53B22A-2E33-4487-B08C-1EB790855775}"/>
              </a:ext>
            </a:extLst>
          </p:cNvPr>
          <p:cNvSpPr txBox="1"/>
          <p:nvPr/>
        </p:nvSpPr>
        <p:spPr>
          <a:xfrm>
            <a:off x="1066800" y="4620227"/>
            <a:ext cx="7010400" cy="1938992"/>
          </a:xfrm>
          <a:prstGeom prst="rect">
            <a:avLst/>
          </a:prstGeom>
          <a:noFill/>
        </p:spPr>
        <p:txBody>
          <a:bodyPr wrap="square">
            <a:spAutoFit/>
          </a:bodyPr>
          <a:lstStyle/>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latin typeface="Calibri" panose="020F0502020204030204" pitchFamily="34" charset="0"/>
                <a:ea typeface="Times New Roman" panose="02020603050405020304" pitchFamily="18" charset="0"/>
                <a:cs typeface="Times New Roman" panose="02020603050405020304" pitchFamily="18" charset="0"/>
              </a:rPr>
              <a:t>Compare ex-post load impacts with PG&amp;E 1-in-10 scenario</a:t>
            </a: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latin typeface="Calibri" panose="020F0502020204030204" pitchFamily="34" charset="0"/>
                <a:ea typeface="Times New Roman" panose="02020603050405020304" pitchFamily="18" charset="0"/>
                <a:cs typeface="Times New Roman" panose="02020603050405020304" pitchFamily="18" charset="0"/>
              </a:rPr>
              <a:t>Use ex-ante results for the eight sub-LAPs that were called for sub-LAP events in 2021</a:t>
            </a: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Higher per-customer load impacts in 2022 and 2024 due to device swap-outs and shift in customer composition to </a:t>
            </a:r>
            <a:r>
              <a:rPr lang="en-US" sz="2000" dirty="0">
                <a:latin typeface="Calibri" panose="020F0502020204030204" pitchFamily="34" charset="0"/>
                <a:ea typeface="Times New Roman" panose="02020603050405020304" pitchFamily="18" charset="0"/>
                <a:cs typeface="Times New Roman" panose="02020603050405020304" pitchFamily="18" charset="0"/>
              </a:rPr>
              <a:t>C</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entral Valley</a:t>
            </a:r>
          </a:p>
        </p:txBody>
      </p:sp>
      <p:pic>
        <p:nvPicPr>
          <p:cNvPr id="2" name="Picture 1">
            <a:extLst>
              <a:ext uri="{FF2B5EF4-FFF2-40B4-BE49-F238E27FC236}">
                <a16:creationId xmlns:a16="http://schemas.microsoft.com/office/drawing/2014/main" id="{A2007A20-CAC9-41B8-8A04-D11C931F8C0E}"/>
              </a:ext>
            </a:extLst>
          </p:cNvPr>
          <p:cNvPicPr>
            <a:picLocks noChangeAspect="1"/>
          </p:cNvPicPr>
          <p:nvPr/>
        </p:nvPicPr>
        <p:blipFill>
          <a:blip r:embed="rId3"/>
          <a:stretch>
            <a:fillRect/>
          </a:stretch>
        </p:blipFill>
        <p:spPr>
          <a:xfrm>
            <a:off x="431800" y="1543860"/>
            <a:ext cx="8229600" cy="3285585"/>
          </a:xfrm>
          <a:prstGeom prst="rect">
            <a:avLst/>
          </a:prstGeom>
        </p:spPr>
      </p:pic>
    </p:spTree>
    <p:extLst>
      <p:ext uri="{BB962C8B-B14F-4D97-AF65-F5344CB8AC3E}">
        <p14:creationId xmlns:p14="http://schemas.microsoft.com/office/powerpoint/2010/main" val="3192215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17</a:t>
            </a:fld>
            <a:endParaRPr lang="en-US" altLang="en-US"/>
          </a:p>
        </p:txBody>
      </p:sp>
      <p:sp>
        <p:nvSpPr>
          <p:cNvPr id="399362" name="Rectangle 2"/>
          <p:cNvSpPr>
            <a:spLocks noGrp="1" noChangeArrowheads="1"/>
          </p:cNvSpPr>
          <p:nvPr>
            <p:ph type="title"/>
          </p:nvPr>
        </p:nvSpPr>
        <p:spPr/>
        <p:txBody>
          <a:bodyPr/>
          <a:lstStyle/>
          <a:p>
            <a:r>
              <a:rPr lang="en-US" altLang="en-US" dirty="0"/>
              <a:t>6. Ex-ante Load Impacts</a:t>
            </a:r>
            <a:br>
              <a:rPr lang="en-US" altLang="en-US" dirty="0"/>
            </a:br>
            <a:r>
              <a:rPr lang="en-US" altLang="en-US" sz="2800" dirty="0"/>
              <a:t>PY2020 vs. PY2021</a:t>
            </a:r>
          </a:p>
        </p:txBody>
      </p:sp>
      <p:pic>
        <p:nvPicPr>
          <p:cNvPr id="7" name="Picture 6">
            <a:extLst>
              <a:ext uri="{FF2B5EF4-FFF2-40B4-BE49-F238E27FC236}">
                <a16:creationId xmlns:a16="http://schemas.microsoft.com/office/drawing/2014/main" id="{B5267A73-7D1B-4115-9D11-AF5917C23F22}"/>
              </a:ext>
            </a:extLst>
          </p:cNvPr>
          <p:cNvPicPr>
            <a:picLocks noChangeAspect="1"/>
          </p:cNvPicPr>
          <p:nvPr/>
        </p:nvPicPr>
        <p:blipFill>
          <a:blip r:embed="rId3"/>
          <a:stretch>
            <a:fillRect/>
          </a:stretch>
        </p:blipFill>
        <p:spPr>
          <a:xfrm>
            <a:off x="534216" y="1600200"/>
            <a:ext cx="8075567" cy="2819400"/>
          </a:xfrm>
          <a:prstGeom prst="rect">
            <a:avLst/>
          </a:prstGeom>
        </p:spPr>
      </p:pic>
      <p:sp>
        <p:nvSpPr>
          <p:cNvPr id="10" name="Content Placeholder 11">
            <a:extLst>
              <a:ext uri="{FF2B5EF4-FFF2-40B4-BE49-F238E27FC236}">
                <a16:creationId xmlns:a16="http://schemas.microsoft.com/office/drawing/2014/main" id="{AEF66266-D3CE-4CD4-869F-FB4E91A1A09F}"/>
              </a:ext>
            </a:extLst>
          </p:cNvPr>
          <p:cNvSpPr txBox="1">
            <a:spLocks/>
          </p:cNvSpPr>
          <p:nvPr/>
        </p:nvSpPr>
        <p:spPr>
          <a:xfrm>
            <a:off x="914400" y="4419600"/>
            <a:ext cx="7315200" cy="1905000"/>
          </a:xfrm>
          <a:prstGeom prst="rect">
            <a:avLst/>
          </a:prstGeom>
        </p:spPr>
        <p:txBody>
          <a:bodyPr/>
          <a:lstStyle>
            <a:lvl1pPr marL="342900" indent="-342900" algn="l" rtl="0" fontAlgn="base">
              <a:spcBef>
                <a:spcPct val="20000"/>
              </a:spcBef>
              <a:spcAft>
                <a:spcPct val="0"/>
              </a:spcAft>
              <a:buClr>
                <a:srgbClr val="800000"/>
              </a:buClr>
              <a:buSzPct val="55000"/>
              <a:buFont typeface="Wingdings" panose="05000000000000000000" pitchFamily="2" charset="2"/>
              <a:buChar char="q"/>
              <a:defRPr sz="3200" kern="1200">
                <a:solidFill>
                  <a:schemeClr val="tx1"/>
                </a:solidFill>
                <a:latin typeface="+mn-lt"/>
                <a:ea typeface="+mn-ea"/>
                <a:cs typeface="+mn-cs"/>
              </a:defRPr>
            </a:lvl1pPr>
            <a:lvl2pPr marL="742950" indent="-285750" algn="l" rtl="0" fontAlgn="base">
              <a:lnSpc>
                <a:spcPct val="85000"/>
              </a:lnSpc>
              <a:spcBef>
                <a:spcPct val="20000"/>
              </a:spcBef>
              <a:spcAft>
                <a:spcPct val="0"/>
              </a:spcAft>
              <a:buClr>
                <a:srgbClr val="820019"/>
              </a:buClr>
              <a:buFont typeface="Wingdings" panose="05000000000000000000" pitchFamily="2" charset="2"/>
              <a:buChar char="§"/>
              <a:defRPr sz="2800" kern="1200">
                <a:solidFill>
                  <a:schemeClr val="tx1"/>
                </a:solidFill>
                <a:latin typeface="+mn-lt"/>
                <a:ea typeface="+mn-ea"/>
                <a:cs typeface="+mn-cs"/>
              </a:defRPr>
            </a:lvl2pPr>
            <a:lvl3pPr marL="1143000" indent="-228600" algn="l" rtl="0" fontAlgn="base">
              <a:lnSpc>
                <a:spcPct val="85000"/>
              </a:lnSpc>
              <a:spcBef>
                <a:spcPct val="20000"/>
              </a:spcBef>
              <a:spcAft>
                <a:spcPct val="0"/>
              </a:spcAft>
              <a:buClr>
                <a:srgbClr val="820019"/>
              </a:buClr>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820019"/>
              </a:buClr>
              <a:buChar char="•"/>
              <a:defRPr sz="2000" kern="1200">
                <a:solidFill>
                  <a:schemeClr val="tx1"/>
                </a:solidFill>
                <a:latin typeface="+mn-lt"/>
                <a:ea typeface="+mn-ea"/>
                <a:cs typeface="+mn-cs"/>
              </a:defRPr>
            </a:lvl4pPr>
            <a:lvl5pPr marL="2057400" indent="-228600" algn="l" rtl="0" fontAlgn="base">
              <a:spcBef>
                <a:spcPct val="20000"/>
              </a:spcBef>
              <a:spcAft>
                <a:spcPct val="0"/>
              </a:spcAft>
              <a:buClr>
                <a:srgbClr val="820019"/>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defRPr/>
            </a:pPr>
            <a:endParaRPr lang="en-US" altLang="en-US" sz="2400" dirty="0">
              <a:solidFill>
                <a:srgbClr val="000000"/>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3D53B22A-2E33-4487-B08C-1EB790855775}"/>
              </a:ext>
            </a:extLst>
          </p:cNvPr>
          <p:cNvSpPr txBox="1"/>
          <p:nvPr/>
        </p:nvSpPr>
        <p:spPr>
          <a:xfrm>
            <a:off x="1066799" y="4445442"/>
            <a:ext cx="7010400" cy="1631216"/>
          </a:xfrm>
          <a:prstGeom prst="rect">
            <a:avLst/>
          </a:prstGeom>
          <a:noFill/>
        </p:spPr>
        <p:txBody>
          <a:bodyPr wrap="square">
            <a:spAutoFit/>
          </a:bodyPr>
          <a:lstStyle/>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latin typeface="Calibri" panose="020F0502020204030204" pitchFamily="34" charset="0"/>
                <a:ea typeface="Times New Roman" panose="02020603050405020304" pitchFamily="18" charset="0"/>
                <a:cs typeface="Times New Roman" panose="02020603050405020304" pitchFamily="18" charset="0"/>
              </a:rPr>
              <a:t>P</a:t>
            </a: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er-customer and percent load impacts are higher in PY2021 forecast due to device swap-outs and shifts of enrollments to hotter regions</a:t>
            </a: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lang="en-US" sz="2000" dirty="0">
                <a:effectLst/>
                <a:latin typeface="Calibri" panose="020F0502020204030204" pitchFamily="34" charset="0"/>
                <a:ea typeface="Times New Roman" panose="02020603050405020304" pitchFamily="18" charset="0"/>
                <a:cs typeface="Times New Roman" panose="02020603050405020304" pitchFamily="18" charset="0"/>
              </a:rPr>
              <a:t>Increased enrollments leads to </a:t>
            </a:r>
            <a:r>
              <a:rPr lang="en-US" sz="2000" dirty="0">
                <a:latin typeface="Calibri" panose="020F0502020204030204" pitchFamily="34" charset="0"/>
                <a:ea typeface="Times New Roman" panose="02020603050405020304" pitchFamily="18" charset="0"/>
                <a:cs typeface="Times New Roman" panose="02020603050405020304" pitchFamily="18" charset="0"/>
              </a:rPr>
              <a:t>higher aggregate load impacts in 2022 and 2024 compared to previous forecast</a:t>
            </a:r>
          </a:p>
        </p:txBody>
      </p:sp>
    </p:spTree>
    <p:extLst>
      <p:ext uri="{BB962C8B-B14F-4D97-AF65-F5344CB8AC3E}">
        <p14:creationId xmlns:p14="http://schemas.microsoft.com/office/powerpoint/2010/main" val="3054402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7CE2C-AC1D-41D1-8347-D6BE71B1F461}"/>
              </a:ext>
            </a:extLst>
          </p:cNvPr>
          <p:cNvSpPr>
            <a:spLocks noGrp="1"/>
          </p:cNvSpPr>
          <p:nvPr>
            <p:ph type="title"/>
          </p:nvPr>
        </p:nvSpPr>
        <p:spPr/>
        <p:txBody>
          <a:bodyPr/>
          <a:lstStyle/>
          <a:p>
            <a:r>
              <a:rPr lang="en-US" dirty="0"/>
              <a:t>7. Recommendations</a:t>
            </a:r>
          </a:p>
        </p:txBody>
      </p:sp>
      <p:sp>
        <p:nvSpPr>
          <p:cNvPr id="3" name="Content Placeholder 2">
            <a:extLst>
              <a:ext uri="{FF2B5EF4-FFF2-40B4-BE49-F238E27FC236}">
                <a16:creationId xmlns:a16="http://schemas.microsoft.com/office/drawing/2014/main" id="{58091935-2A74-47B9-9407-6733CFDF9E41}"/>
              </a:ext>
            </a:extLst>
          </p:cNvPr>
          <p:cNvSpPr>
            <a:spLocks noGrp="1"/>
          </p:cNvSpPr>
          <p:nvPr>
            <p:ph idx="1"/>
          </p:nvPr>
        </p:nvSpPr>
        <p:spPr/>
        <p:txBody>
          <a:bodyPr/>
          <a:lstStyle/>
          <a:p>
            <a:r>
              <a:rPr lang="en-US" dirty="0"/>
              <a:t>Continue to have some system-wide or serial events called in isolation going forward for the purpose of load impact estimation</a:t>
            </a:r>
          </a:p>
          <a:p>
            <a:r>
              <a:rPr lang="en-US" dirty="0"/>
              <a:t>Dispatch events over a variety of temperatures to produce more robust forecast models</a:t>
            </a:r>
          </a:p>
        </p:txBody>
      </p:sp>
      <p:sp>
        <p:nvSpPr>
          <p:cNvPr id="5" name="Slide Number Placeholder 4">
            <a:extLst>
              <a:ext uri="{FF2B5EF4-FFF2-40B4-BE49-F238E27FC236}">
                <a16:creationId xmlns:a16="http://schemas.microsoft.com/office/drawing/2014/main" id="{2784C0F6-B1F6-46FE-8B53-13A821C9BF9A}"/>
              </a:ext>
            </a:extLst>
          </p:cNvPr>
          <p:cNvSpPr>
            <a:spLocks noGrp="1"/>
          </p:cNvSpPr>
          <p:nvPr>
            <p:ph type="sldNum" sz="quarter" idx="11"/>
          </p:nvPr>
        </p:nvSpPr>
        <p:spPr/>
        <p:txBody>
          <a:bodyPr/>
          <a:lstStyle/>
          <a:p>
            <a:fld id="{81D46EEC-54E5-44A1-836E-787664100850}" type="slidenum">
              <a:rPr lang="en-US" altLang="en-US" smtClean="0"/>
              <a:pPr/>
              <a:t>18</a:t>
            </a:fld>
            <a:endParaRPr lang="en-US" altLang="en-US" dirty="0"/>
          </a:p>
        </p:txBody>
      </p:sp>
    </p:spTree>
    <p:extLst>
      <p:ext uri="{BB962C8B-B14F-4D97-AF65-F5344CB8AC3E}">
        <p14:creationId xmlns:p14="http://schemas.microsoft.com/office/powerpoint/2010/main" val="51279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DFF8E170-DEB7-4C3F-9859-EC65BE321039}" type="slidenum">
              <a:rPr lang="en-US" altLang="en-US"/>
              <a:pPr/>
              <a:t>19</a:t>
            </a:fld>
            <a:endParaRPr lang="en-US" altLang="en-US"/>
          </a:p>
        </p:txBody>
      </p:sp>
      <p:sp>
        <p:nvSpPr>
          <p:cNvPr id="314370" name="Rectangle 2"/>
          <p:cNvSpPr>
            <a:spLocks noGrp="1" noChangeArrowheads="1"/>
          </p:cNvSpPr>
          <p:nvPr>
            <p:ph type="title"/>
          </p:nvPr>
        </p:nvSpPr>
        <p:spPr>
          <a:xfrm>
            <a:off x="457200" y="101600"/>
            <a:ext cx="8229600" cy="1143000"/>
          </a:xfrm>
        </p:spPr>
        <p:txBody>
          <a:bodyPr/>
          <a:lstStyle/>
          <a:p>
            <a:pPr>
              <a:lnSpc>
                <a:spcPct val="90000"/>
              </a:lnSpc>
            </a:pPr>
            <a:r>
              <a:rPr lang="en-US" altLang="en-US" dirty="0"/>
              <a:t>Questions?  </a:t>
            </a:r>
          </a:p>
        </p:txBody>
      </p:sp>
      <p:sp>
        <p:nvSpPr>
          <p:cNvPr id="314371" name="Rectangle 3"/>
          <p:cNvSpPr>
            <a:spLocks noGrp="1" noChangeArrowheads="1"/>
          </p:cNvSpPr>
          <p:nvPr>
            <p:ph type="body" idx="1"/>
          </p:nvPr>
        </p:nvSpPr>
        <p:spPr/>
        <p:txBody>
          <a:bodyPr/>
          <a:lstStyle/>
          <a:p>
            <a:pPr>
              <a:lnSpc>
                <a:spcPct val="85000"/>
              </a:lnSpc>
            </a:pPr>
            <a:r>
              <a:rPr lang="en-US" altLang="en-US" sz="2800" dirty="0"/>
              <a:t>Contact</a:t>
            </a:r>
          </a:p>
          <a:p>
            <a:pPr marL="0" indent="0">
              <a:lnSpc>
                <a:spcPct val="85000"/>
              </a:lnSpc>
              <a:buNone/>
            </a:pPr>
            <a:endParaRPr lang="en-US" altLang="en-US" sz="2800" dirty="0"/>
          </a:p>
          <a:p>
            <a:pPr marL="0" indent="0">
              <a:lnSpc>
                <a:spcPct val="85000"/>
              </a:lnSpc>
              <a:buNone/>
            </a:pPr>
            <a:r>
              <a:rPr lang="en-US" altLang="en-US" sz="2800" dirty="0"/>
              <a:t>	Corey Lott: </a:t>
            </a:r>
            <a:r>
              <a:rPr lang="en-US" altLang="en-US" sz="2800" dirty="0">
                <a:hlinkClick r:id="rId3"/>
              </a:rPr>
              <a:t>cjlott@caenergy.com</a:t>
            </a:r>
            <a:endParaRPr lang="en-US" altLang="en-US" sz="2800" dirty="0"/>
          </a:p>
          <a:p>
            <a:pPr marL="0" indent="0">
              <a:lnSpc>
                <a:spcPct val="85000"/>
              </a:lnSpc>
              <a:buNone/>
            </a:pPr>
            <a:r>
              <a:rPr lang="en-US" altLang="en-US" sz="2800" dirty="0"/>
              <a:t>	Sherry Wang: </a:t>
            </a:r>
            <a:r>
              <a:rPr lang="en-US" altLang="en-US" sz="2800" dirty="0">
                <a:hlinkClick r:id="rId4"/>
              </a:rPr>
              <a:t>swang@caenergy.com</a:t>
            </a:r>
            <a:endParaRPr lang="en-US" altLang="en-US" sz="2800" dirty="0"/>
          </a:p>
          <a:p>
            <a:pPr marL="0" indent="0">
              <a:lnSpc>
                <a:spcPct val="85000"/>
              </a:lnSpc>
              <a:buNone/>
            </a:pPr>
            <a:r>
              <a:rPr lang="en-US" altLang="en-US" sz="2800" dirty="0"/>
              <a:t>	Dan Hansen: </a:t>
            </a:r>
            <a:r>
              <a:rPr lang="en-US" altLang="en-US" sz="2800" dirty="0">
                <a:hlinkClick r:id="rId5"/>
              </a:rPr>
              <a:t>dghansen@caenergy.com</a:t>
            </a:r>
            <a:endParaRPr lang="en-US" altLang="en-US" sz="2800" dirty="0"/>
          </a:p>
          <a:p>
            <a:pPr marL="457200" lvl="1" indent="0">
              <a:lnSpc>
                <a:spcPct val="75000"/>
              </a:lnSpc>
              <a:buNone/>
            </a:pPr>
            <a:r>
              <a:rPr lang="en-US" altLang="en-US" sz="2400" dirty="0"/>
              <a:t>	</a:t>
            </a:r>
          </a:p>
          <a:p>
            <a:pPr marL="0" indent="0" algn="ctr">
              <a:lnSpc>
                <a:spcPct val="85000"/>
              </a:lnSpc>
              <a:buNone/>
            </a:pPr>
            <a:r>
              <a:rPr lang="en-US" altLang="en-US" sz="3600" dirty="0"/>
              <a:t>Christensen Associates Energy Consulting</a:t>
            </a:r>
            <a:br>
              <a:rPr lang="en-US" altLang="en-US" dirty="0"/>
            </a:br>
            <a:r>
              <a:rPr lang="en-US" altLang="en-US" sz="2800" dirty="0"/>
              <a:t>Madison, Wisconsin</a:t>
            </a:r>
          </a:p>
          <a:p>
            <a:pPr marL="0" indent="0" algn="ctr">
              <a:lnSpc>
                <a:spcPct val="85000"/>
              </a:lnSpc>
              <a:buNone/>
            </a:pPr>
            <a:r>
              <a:rPr lang="en-US" altLang="en-US" sz="2800" dirty="0"/>
              <a:t>608-231-2266</a:t>
            </a:r>
          </a:p>
          <a:p>
            <a:pPr marL="457200" lvl="1" indent="0">
              <a:lnSpc>
                <a:spcPct val="75000"/>
              </a:lnSpc>
              <a:buNone/>
            </a:pPr>
            <a:r>
              <a:rPr lang="en-US" altLang="en-US" sz="2400" dirty="0"/>
              <a:t>	</a:t>
            </a:r>
            <a:endParaRPr lang="en-US"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9B09429-5864-4E9A-BF6C-66A3FFC6A6D0}" type="slidenum">
              <a:rPr lang="en-US" altLang="en-US"/>
              <a:pPr/>
              <a:t>2</a:t>
            </a:fld>
            <a:endParaRPr lang="en-US" altLang="en-US"/>
          </a:p>
        </p:txBody>
      </p:sp>
      <p:sp>
        <p:nvSpPr>
          <p:cNvPr id="376834" name="Rectangle 2"/>
          <p:cNvSpPr>
            <a:spLocks noGrp="1" noChangeArrowheads="1"/>
          </p:cNvSpPr>
          <p:nvPr>
            <p:ph type="title"/>
          </p:nvPr>
        </p:nvSpPr>
        <p:spPr/>
        <p:txBody>
          <a:bodyPr/>
          <a:lstStyle/>
          <a:p>
            <a:r>
              <a:rPr lang="en-US" altLang="en-US" dirty="0"/>
              <a:t>Presentation Outline</a:t>
            </a:r>
          </a:p>
        </p:txBody>
      </p:sp>
      <p:sp>
        <p:nvSpPr>
          <p:cNvPr id="376835" name="Rectangle 3"/>
          <p:cNvSpPr>
            <a:spLocks noGrp="1" noChangeArrowheads="1"/>
          </p:cNvSpPr>
          <p:nvPr>
            <p:ph type="body" idx="1"/>
          </p:nvPr>
        </p:nvSpPr>
        <p:spPr/>
        <p:txBody>
          <a:bodyPr/>
          <a:lstStyle/>
          <a:p>
            <a:pPr marL="514350" indent="-514350">
              <a:buFont typeface="+mj-lt"/>
              <a:buAutoNum type="arabicPeriod"/>
            </a:pPr>
            <a:r>
              <a:rPr lang="en-US" altLang="en-US" dirty="0"/>
              <a:t>Program Description</a:t>
            </a:r>
          </a:p>
          <a:p>
            <a:pPr marL="514350" indent="-514350">
              <a:buFont typeface="+mj-lt"/>
              <a:buAutoNum type="arabicPeriod"/>
            </a:pPr>
            <a:r>
              <a:rPr lang="en-US" altLang="en-US" dirty="0"/>
              <a:t>Ex-post Methodology</a:t>
            </a:r>
          </a:p>
          <a:p>
            <a:pPr marL="514350" indent="-514350">
              <a:buFont typeface="+mj-lt"/>
              <a:buAutoNum type="arabicPeriod"/>
            </a:pPr>
            <a:r>
              <a:rPr lang="en-US" altLang="en-US" dirty="0"/>
              <a:t>Ex-post Load Impacts</a:t>
            </a:r>
          </a:p>
          <a:p>
            <a:pPr marL="514350" indent="-514350">
              <a:buFont typeface="+mj-lt"/>
              <a:buAutoNum type="arabicPeriod"/>
            </a:pPr>
            <a:r>
              <a:rPr lang="en-US" altLang="en-US" dirty="0"/>
              <a:t>Ex-ante Methodology</a:t>
            </a:r>
          </a:p>
          <a:p>
            <a:pPr marL="514350" indent="-514350">
              <a:buFont typeface="+mj-lt"/>
              <a:buAutoNum type="arabicPeriod"/>
            </a:pPr>
            <a:r>
              <a:rPr lang="en-US" altLang="en-US" dirty="0"/>
              <a:t>Enrollment Forecast</a:t>
            </a:r>
          </a:p>
          <a:p>
            <a:pPr marL="514350" indent="-514350">
              <a:buFont typeface="+mj-lt"/>
              <a:buAutoNum type="arabicPeriod"/>
            </a:pPr>
            <a:r>
              <a:rPr lang="en-US" altLang="en-US" dirty="0"/>
              <a:t>Ex-ante Load Impacts</a:t>
            </a:r>
          </a:p>
          <a:p>
            <a:pPr marL="514350" indent="-514350">
              <a:buFont typeface="+mj-lt"/>
              <a:buAutoNum type="arabicPeriod"/>
            </a:pPr>
            <a:r>
              <a:rPr lang="en-US" altLang="en-US" dirty="0"/>
              <a:t>Recommendations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3</a:t>
            </a:fld>
            <a:endParaRPr lang="en-US" altLang="en-US"/>
          </a:p>
        </p:txBody>
      </p:sp>
      <p:sp>
        <p:nvSpPr>
          <p:cNvPr id="399362" name="Rectangle 2"/>
          <p:cNvSpPr>
            <a:spLocks noGrp="1" noChangeArrowheads="1"/>
          </p:cNvSpPr>
          <p:nvPr>
            <p:ph type="title"/>
          </p:nvPr>
        </p:nvSpPr>
        <p:spPr/>
        <p:txBody>
          <a:bodyPr/>
          <a:lstStyle/>
          <a:p>
            <a:r>
              <a:rPr lang="en-US" altLang="en-US" dirty="0"/>
              <a:t>1. </a:t>
            </a:r>
            <a:r>
              <a:rPr lang="en-US" altLang="en-US" dirty="0" err="1"/>
              <a:t>SmartAC</a:t>
            </a:r>
            <a:r>
              <a:rPr lang="en-US" altLang="en-US" baseline="30000" dirty="0" err="1"/>
              <a:t>TM</a:t>
            </a:r>
            <a:r>
              <a:rPr lang="en-US" altLang="en-US" dirty="0"/>
              <a:t> Program Description</a:t>
            </a:r>
          </a:p>
        </p:txBody>
      </p:sp>
      <p:sp>
        <p:nvSpPr>
          <p:cNvPr id="399363" name="Rectangle 3"/>
          <p:cNvSpPr>
            <a:spLocks noGrp="1" noChangeArrowheads="1"/>
          </p:cNvSpPr>
          <p:nvPr>
            <p:ph type="body" idx="1"/>
          </p:nvPr>
        </p:nvSpPr>
        <p:spPr>
          <a:xfrm>
            <a:off x="304800" y="1552146"/>
            <a:ext cx="8534400" cy="5054600"/>
          </a:xfrm>
        </p:spPr>
        <p:txBody>
          <a:bodyPr/>
          <a:lstStyle/>
          <a:p>
            <a:r>
              <a:rPr lang="en-US" altLang="en-US" sz="2400" dirty="0"/>
              <a:t>Direct load control AC cycling program for residential customers</a:t>
            </a:r>
          </a:p>
          <a:p>
            <a:r>
              <a:rPr lang="en-US" altLang="en-US" sz="2400" dirty="0"/>
              <a:t>Participants receive one-time incentive, can opt-out of events</a:t>
            </a:r>
          </a:p>
          <a:p>
            <a:r>
              <a:rPr lang="en-US" altLang="en-US" sz="2400" dirty="0"/>
              <a:t>SmartAC integrated into CAISO wholesale market in PY2018</a:t>
            </a:r>
          </a:p>
          <a:p>
            <a:r>
              <a:rPr lang="en-US" altLang="en-US" sz="2400" dirty="0"/>
              <a:t>Events up to 6 hours per day (May – October)</a:t>
            </a:r>
          </a:p>
          <a:p>
            <a:r>
              <a:rPr lang="en-US" altLang="en-US" sz="2400" dirty="0"/>
              <a:t>Sub-LAP Events: all customers within a sub-LAP called</a:t>
            </a:r>
          </a:p>
          <a:p>
            <a:r>
              <a:rPr lang="en-US" altLang="en-US" sz="2400" dirty="0"/>
              <a:t>Serial Number Events: random sample of full territory</a:t>
            </a:r>
          </a:p>
          <a:p>
            <a:r>
              <a:rPr lang="en-US" altLang="en-US" sz="2400" dirty="0"/>
              <a:t>83,000 enrolled (May 2021), 8,000 dually enrolled SmartRate™</a:t>
            </a:r>
          </a:p>
          <a:p>
            <a:r>
              <a:rPr lang="en-US" sz="2400" dirty="0">
                <a:effectLst/>
                <a:latin typeface="Calibri" panose="020F0502020204030204" pitchFamily="34" charset="0"/>
                <a:ea typeface="Times New Roman" panose="02020603050405020304" pitchFamily="18" charset="0"/>
              </a:rPr>
              <a:t>The CPUC approved swap out of all remaining one-way devices for two-way devices by 2024 (D.</a:t>
            </a:r>
            <a:r>
              <a:rPr lang="en-US" sz="2400" dirty="0">
                <a:effectLst/>
                <a:latin typeface="Calibri" panose="020F0502020204030204" pitchFamily="34" charset="0"/>
                <a:ea typeface="Times New Roman" panose="02020603050405020304" pitchFamily="18" charset="0"/>
                <a:cs typeface="Times New Roman" panose="02020603050405020304" pitchFamily="18" charset="0"/>
              </a:rPr>
              <a:t>21-12-015</a:t>
            </a:r>
            <a:r>
              <a:rPr lang="en-US" sz="2400" dirty="0">
                <a:effectLst/>
                <a:latin typeface="Calibri" panose="020F0502020204030204" pitchFamily="34" charset="0"/>
                <a:ea typeface="Times New Roman" panose="02020603050405020304" pitchFamily="18" charset="0"/>
              </a:rPr>
              <a:t>) </a:t>
            </a:r>
          </a:p>
          <a:p>
            <a:endParaRPr lang="en-US"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4</a:t>
            </a:fld>
            <a:endParaRPr lang="en-US" altLang="en-US"/>
          </a:p>
        </p:txBody>
      </p:sp>
      <p:sp>
        <p:nvSpPr>
          <p:cNvPr id="399362" name="Rectangle 2"/>
          <p:cNvSpPr>
            <a:spLocks noGrp="1" noChangeArrowheads="1"/>
          </p:cNvSpPr>
          <p:nvPr>
            <p:ph type="title"/>
          </p:nvPr>
        </p:nvSpPr>
        <p:spPr/>
        <p:txBody>
          <a:bodyPr/>
          <a:lstStyle/>
          <a:p>
            <a:r>
              <a:rPr lang="en-US" altLang="en-US" dirty="0"/>
              <a:t>2. Ex-post Methodology</a:t>
            </a:r>
          </a:p>
        </p:txBody>
      </p:sp>
      <p:sp>
        <p:nvSpPr>
          <p:cNvPr id="399363" name="Rectangle 3"/>
          <p:cNvSpPr>
            <a:spLocks noGrp="1" noChangeArrowheads="1"/>
          </p:cNvSpPr>
          <p:nvPr>
            <p:ph type="body" idx="1"/>
          </p:nvPr>
        </p:nvSpPr>
        <p:spPr>
          <a:xfrm>
            <a:off x="381000" y="1441450"/>
            <a:ext cx="8458200" cy="4978400"/>
          </a:xfrm>
        </p:spPr>
        <p:txBody>
          <a:bodyPr/>
          <a:lstStyle/>
          <a:p>
            <a:pPr>
              <a:spcBef>
                <a:spcPts val="0"/>
              </a:spcBef>
            </a:pPr>
            <a:r>
              <a:rPr lang="en-US" altLang="en-US" sz="2400" dirty="0"/>
              <a:t>For sub-LAP events: </a:t>
            </a:r>
            <a:r>
              <a:rPr lang="en-US" altLang="en-US" sz="2400" i="1" dirty="0"/>
              <a:t>matched control group</a:t>
            </a:r>
            <a:r>
              <a:rPr lang="en-US" altLang="en-US" sz="2400" dirty="0"/>
              <a:t> + difference-in-differences</a:t>
            </a:r>
          </a:p>
          <a:p>
            <a:pPr>
              <a:spcBef>
                <a:spcPts val="0"/>
              </a:spcBef>
            </a:pPr>
            <a:r>
              <a:rPr lang="en-US" altLang="en-US" sz="2400" dirty="0"/>
              <a:t>Two-Stages of Matching:</a:t>
            </a:r>
          </a:p>
          <a:p>
            <a:pPr marL="457200" indent="-457200">
              <a:spcBef>
                <a:spcPts val="0"/>
              </a:spcBef>
              <a:buSzPct val="100000"/>
              <a:buFont typeface="+mj-lt"/>
              <a:buAutoNum type="arabicParenR"/>
            </a:pPr>
            <a:r>
              <a:rPr lang="en-US" altLang="en-US" sz="2400" dirty="0"/>
              <a:t>3-to-1 matching using all potential control customers</a:t>
            </a:r>
          </a:p>
          <a:p>
            <a:pPr lvl="1">
              <a:lnSpc>
                <a:spcPct val="100000"/>
              </a:lnSpc>
              <a:spcBef>
                <a:spcPts val="0"/>
              </a:spcBef>
              <a:buSzPct val="100000"/>
            </a:pPr>
            <a:r>
              <a:rPr lang="en-US" altLang="en-US" sz="2000" dirty="0"/>
              <a:t>Nearest neighbor matching on average monthly usage, weather station, CDD60, CARE, NEM, dwelling type, AC usage level, rate schedule</a:t>
            </a:r>
          </a:p>
          <a:p>
            <a:pPr marL="457200" indent="-457200">
              <a:spcBef>
                <a:spcPts val="0"/>
              </a:spcBef>
              <a:buSzPct val="100000"/>
              <a:buFont typeface="+mj-lt"/>
              <a:buAutoNum type="arabicParenR" startAt="2"/>
            </a:pPr>
            <a:r>
              <a:rPr lang="en-US" altLang="en-US" sz="2400" dirty="0"/>
              <a:t>1-to-1 matching on selected controls from first stage</a:t>
            </a:r>
          </a:p>
          <a:p>
            <a:pPr lvl="1">
              <a:lnSpc>
                <a:spcPct val="100000"/>
              </a:lnSpc>
              <a:spcBef>
                <a:spcPts val="0"/>
              </a:spcBef>
            </a:pPr>
            <a:r>
              <a:rPr lang="en-US" altLang="en-US" sz="2000" dirty="0"/>
              <a:t>Propensity score matching using interval load data for non-event day loads, CARE, NEM, dwelling type, and AC usage level</a:t>
            </a:r>
          </a:p>
          <a:p>
            <a:pPr lvl="1">
              <a:lnSpc>
                <a:spcPct val="100000"/>
              </a:lnSpc>
              <a:spcBef>
                <a:spcPts val="0"/>
              </a:spcBef>
            </a:pPr>
            <a:r>
              <a:rPr lang="en-US" altLang="en-US" sz="2000" dirty="0"/>
              <a:t>Matches segmented by sub-LAP</a:t>
            </a:r>
          </a:p>
          <a:p>
            <a:pPr lvl="1">
              <a:lnSpc>
                <a:spcPct val="100000"/>
              </a:lnSpc>
              <a:spcBef>
                <a:spcPts val="0"/>
              </a:spcBef>
            </a:pPr>
            <a:r>
              <a:rPr lang="en-US" altLang="en-US" sz="2000" dirty="0"/>
              <a:t>Two 24-hour average load profiles used for matching: hot days (top 10%) and a selection of cooler days (25</a:t>
            </a:r>
            <a:r>
              <a:rPr lang="en-US" altLang="en-US" sz="2000" baseline="30000" dirty="0"/>
              <a:t>th</a:t>
            </a:r>
            <a:r>
              <a:rPr lang="en-US" altLang="en-US" sz="2000" dirty="0"/>
              <a:t> to 50</a:t>
            </a:r>
            <a:r>
              <a:rPr lang="en-US" altLang="en-US" sz="2000" baseline="30000" dirty="0"/>
              <a:t>th</a:t>
            </a:r>
            <a:r>
              <a:rPr lang="en-US" altLang="en-US" sz="2000" dirty="0"/>
              <a:t> percentile)</a:t>
            </a:r>
            <a:r>
              <a:rPr kumimoji="0" lang="en-US" altLang="en-US"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 </a:t>
            </a:r>
          </a:p>
          <a:p>
            <a:pPr marL="342900" marR="0" lvl="0" indent="-342900" algn="l" defTabSz="914400" rtl="0" eaLnBrk="1" fontAlgn="base" latinLnBrk="0" hangingPunct="1">
              <a:lnSpc>
                <a:spcPct val="100000"/>
              </a:lnSpc>
              <a:spcBef>
                <a:spcPts val="0"/>
              </a:spcBef>
              <a:spcAft>
                <a:spcPct val="0"/>
              </a:spcAft>
              <a:buClr>
                <a:srgbClr val="800000"/>
              </a:buClr>
              <a:buSzPct val="55000"/>
              <a:buFont typeface="Wingdings" panose="05000000000000000000" pitchFamily="2" charset="2"/>
              <a:buChar char="q"/>
              <a:tabLst/>
              <a:defRPr/>
            </a:pPr>
            <a:r>
              <a:rPr kumimoji="0" lang="en-US" altLang="en-US"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For serial event </a:t>
            </a:r>
            <a:r>
              <a:rPr lang="en-US" altLang="en-US" sz="2400" dirty="0">
                <a:solidFill>
                  <a:srgbClr val="000000"/>
                </a:solidFill>
              </a:rPr>
              <a:t>o</a:t>
            </a:r>
            <a:r>
              <a:rPr kumimoji="0" lang="en-US" altLang="en-US" sz="24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n 7/9</a:t>
            </a:r>
          </a:p>
          <a:p>
            <a:pPr lvl="1">
              <a:lnSpc>
                <a:spcPct val="100000"/>
              </a:lnSpc>
              <a:spcBef>
                <a:spcPts val="0"/>
              </a:spcBef>
            </a:pPr>
            <a:r>
              <a:rPr lang="en-US" altLang="en-US" sz="2000" dirty="0"/>
              <a:t>Sub-LAPs with double events – same method as sub-LAP events</a:t>
            </a:r>
          </a:p>
          <a:p>
            <a:pPr lvl="1">
              <a:lnSpc>
                <a:spcPct val="100000"/>
              </a:lnSpc>
              <a:spcBef>
                <a:spcPts val="0"/>
              </a:spcBef>
            </a:pPr>
            <a:r>
              <a:rPr lang="en-US" altLang="en-US" sz="2000" dirty="0"/>
              <a:t>Serial event only sub-LAPs: withheld serial group 0 serves as control</a:t>
            </a:r>
          </a:p>
        </p:txBody>
      </p:sp>
    </p:spTree>
    <p:extLst>
      <p:ext uri="{BB962C8B-B14F-4D97-AF65-F5344CB8AC3E}">
        <p14:creationId xmlns:p14="http://schemas.microsoft.com/office/powerpoint/2010/main" val="104123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ADC45F-49F9-42A3-A58E-5B4FB60B2979}" type="slidenum">
              <a:rPr lang="en-US" altLang="en-US"/>
              <a:pPr/>
              <a:t>5</a:t>
            </a:fld>
            <a:endParaRPr lang="en-US" altLang="en-US"/>
          </a:p>
        </p:txBody>
      </p:sp>
      <p:sp>
        <p:nvSpPr>
          <p:cNvPr id="399362" name="Rectangle 2"/>
          <p:cNvSpPr>
            <a:spLocks noGrp="1" noChangeArrowheads="1"/>
          </p:cNvSpPr>
          <p:nvPr>
            <p:ph type="title"/>
          </p:nvPr>
        </p:nvSpPr>
        <p:spPr/>
        <p:txBody>
          <a:bodyPr/>
          <a:lstStyle/>
          <a:p>
            <a:r>
              <a:rPr lang="en-US" altLang="en-US" dirty="0"/>
              <a:t>3. Ex-post Load Impacts: </a:t>
            </a:r>
            <a:r>
              <a:rPr lang="en-US" altLang="en-US" i="1" dirty="0"/>
              <a:t>Events</a:t>
            </a:r>
          </a:p>
        </p:txBody>
      </p:sp>
      <p:pic>
        <p:nvPicPr>
          <p:cNvPr id="3" name="Picture 2">
            <a:extLst>
              <a:ext uri="{FF2B5EF4-FFF2-40B4-BE49-F238E27FC236}">
                <a16:creationId xmlns:a16="http://schemas.microsoft.com/office/drawing/2014/main" id="{AD78BEBA-93F8-4164-9234-494BDF892283}"/>
              </a:ext>
            </a:extLst>
          </p:cNvPr>
          <p:cNvPicPr>
            <a:picLocks noChangeAspect="1"/>
          </p:cNvPicPr>
          <p:nvPr/>
        </p:nvPicPr>
        <p:blipFill>
          <a:blip r:embed="rId3"/>
          <a:stretch>
            <a:fillRect/>
          </a:stretch>
        </p:blipFill>
        <p:spPr>
          <a:xfrm>
            <a:off x="457200" y="1600200"/>
            <a:ext cx="8340921" cy="4819651"/>
          </a:xfrm>
          <a:prstGeom prst="rect">
            <a:avLst/>
          </a:prstGeom>
        </p:spPr>
      </p:pic>
    </p:spTree>
    <p:extLst>
      <p:ext uri="{BB962C8B-B14F-4D97-AF65-F5344CB8AC3E}">
        <p14:creationId xmlns:p14="http://schemas.microsoft.com/office/powerpoint/2010/main" val="618527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p:txBody>
          <a:bodyPr/>
          <a:lstStyle/>
          <a:p>
            <a:r>
              <a:rPr lang="en-US" altLang="en-US" dirty="0">
                <a:latin typeface="Calibri" panose="020F0502020204030204" pitchFamily="34" charset="0"/>
                <a:cs typeface="Calibri" panose="020F0502020204030204" pitchFamily="34" charset="0"/>
              </a:rPr>
              <a:t>3. Ex-post Load Impacts</a:t>
            </a:r>
          </a:p>
        </p:txBody>
      </p:sp>
      <p:sp>
        <p:nvSpPr>
          <p:cNvPr id="14" name="Content Placeholder 13">
            <a:extLst>
              <a:ext uri="{FF2B5EF4-FFF2-40B4-BE49-F238E27FC236}">
                <a16:creationId xmlns:a16="http://schemas.microsoft.com/office/drawing/2014/main" id="{9592AC1F-81AD-4BD5-866B-83D3B8DD95D5}"/>
              </a:ext>
            </a:extLst>
          </p:cNvPr>
          <p:cNvSpPr>
            <a:spLocks noGrp="1"/>
          </p:cNvSpPr>
          <p:nvPr>
            <p:ph sz="half" idx="2"/>
          </p:nvPr>
        </p:nvSpPr>
        <p:spPr>
          <a:xfrm>
            <a:off x="6477000" y="2057400"/>
            <a:ext cx="2438400" cy="4314012"/>
          </a:xfrm>
        </p:spPr>
        <p:txBody>
          <a:bodyPr/>
          <a:lstStyle/>
          <a:p>
            <a:pPr marL="274320" indent="-274320">
              <a:spcBef>
                <a:spcPts val="0"/>
              </a:spcBef>
              <a:spcAft>
                <a:spcPts val="600"/>
              </a:spcAft>
            </a:pPr>
            <a:r>
              <a:rPr lang="en-US" sz="1800" dirty="0">
                <a:latin typeface="Calibri" panose="020F0502020204030204" pitchFamily="34" charset="0"/>
                <a:cs typeface="Calibri" panose="020F0502020204030204" pitchFamily="34" charset="0"/>
              </a:rPr>
              <a:t>Overall: 0.23 - 0.42 kWh/customer/ hour</a:t>
            </a:r>
          </a:p>
          <a:p>
            <a:pPr marL="274320" indent="-274320">
              <a:spcBef>
                <a:spcPts val="0"/>
              </a:spcBef>
              <a:spcAft>
                <a:spcPts val="600"/>
              </a:spcAft>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Drivers of variation: sub-LAPs called, event temperatures, hours of the day</a:t>
            </a:r>
            <a:endParaRPr lang="en-US" sz="1800" dirty="0">
              <a:latin typeface="Calibri" panose="020F0502020204030204" pitchFamily="34" charset="0"/>
              <a:cs typeface="Calibri" panose="020F0502020204030204" pitchFamily="34" charset="0"/>
            </a:endParaRPr>
          </a:p>
          <a:p>
            <a:pPr marL="274320" indent="-274320">
              <a:spcBef>
                <a:spcPts val="0"/>
              </a:spcBef>
              <a:spcAft>
                <a:spcPts val="600"/>
              </a:spcAft>
            </a:pPr>
            <a:r>
              <a:rPr lang="en-US" sz="1800" dirty="0">
                <a:latin typeface="Calibri" panose="020F0502020204030204" pitchFamily="34" charset="0"/>
                <a:cs typeface="Calibri" panose="020F0502020204030204" pitchFamily="34" charset="0"/>
              </a:rPr>
              <a:t>Serial event load impact lower than previous years (low temperature for many sub-LAPs, late hours, 2 events in a row for 4 sub-LAPs)</a:t>
            </a:r>
          </a:p>
          <a:p>
            <a:pPr marL="274320" indent="-274320">
              <a:spcBef>
                <a:spcPts val="0"/>
              </a:spcBef>
              <a:spcAft>
                <a:spcPts val="600"/>
              </a:spcAft>
            </a:pPr>
            <a:endParaRPr lang="en-US" sz="1800" dirty="0">
              <a:latin typeface="Calibri" panose="020F0502020204030204" pitchFamily="34" charset="0"/>
              <a:cs typeface="Calibri" panose="020F0502020204030204" pitchFamily="34" charset="0"/>
            </a:endParaRPr>
          </a:p>
        </p:txBody>
      </p:sp>
      <p:sp>
        <p:nvSpPr>
          <p:cNvPr id="5" name="Slide Number Placeholder 4"/>
          <p:cNvSpPr>
            <a:spLocks noGrp="1"/>
          </p:cNvSpPr>
          <p:nvPr>
            <p:ph type="sldNum" sz="quarter" idx="11"/>
          </p:nvPr>
        </p:nvSpPr>
        <p:spPr/>
        <p:txBody>
          <a:bodyPr/>
          <a:lstStyle/>
          <a:p>
            <a:fld id="{7DADC45F-49F9-42A3-A58E-5B4FB60B2979}" type="slidenum">
              <a:rPr lang="en-US" altLang="en-US"/>
              <a:pPr/>
              <a:t>6</a:t>
            </a:fld>
            <a:endParaRPr lang="en-US" altLang="en-US"/>
          </a:p>
        </p:txBody>
      </p:sp>
      <p:sp>
        <p:nvSpPr>
          <p:cNvPr id="9" name="TextBox 8">
            <a:extLst>
              <a:ext uri="{FF2B5EF4-FFF2-40B4-BE49-F238E27FC236}">
                <a16:creationId xmlns:a16="http://schemas.microsoft.com/office/drawing/2014/main" id="{C497040F-EF77-4BED-B59F-DC8B8CEF354B}"/>
              </a:ext>
            </a:extLst>
          </p:cNvPr>
          <p:cNvSpPr txBox="1"/>
          <p:nvPr/>
        </p:nvSpPr>
        <p:spPr>
          <a:xfrm>
            <a:off x="730443" y="1532523"/>
            <a:ext cx="5562600" cy="338554"/>
          </a:xfrm>
          <a:prstGeom prst="rect">
            <a:avLst/>
          </a:prstGeom>
          <a:noFill/>
        </p:spPr>
        <p:txBody>
          <a:bodyPr wrap="square" rtlCol="0">
            <a:spAutoFit/>
          </a:bodyPr>
          <a:lstStyle/>
          <a:p>
            <a:r>
              <a:rPr lang="en-US" sz="1600" b="1" dirty="0">
                <a:latin typeface="Calibri" panose="020F0502020204030204" pitchFamily="34" charset="0"/>
                <a:cs typeface="Calibri" panose="020F0502020204030204" pitchFamily="34" charset="0"/>
              </a:rPr>
              <a:t>Average Event-Hour Load Impacts by Event</a:t>
            </a:r>
          </a:p>
        </p:txBody>
      </p:sp>
      <p:pic>
        <p:nvPicPr>
          <p:cNvPr id="2" name="Picture 1">
            <a:extLst>
              <a:ext uri="{FF2B5EF4-FFF2-40B4-BE49-F238E27FC236}">
                <a16:creationId xmlns:a16="http://schemas.microsoft.com/office/drawing/2014/main" id="{38744E6F-3C27-4CF9-A432-5FB705B309C8}"/>
              </a:ext>
            </a:extLst>
          </p:cNvPr>
          <p:cNvPicPr>
            <a:picLocks noChangeAspect="1"/>
          </p:cNvPicPr>
          <p:nvPr/>
        </p:nvPicPr>
        <p:blipFill>
          <a:blip r:embed="rId3"/>
          <a:stretch>
            <a:fillRect/>
          </a:stretch>
        </p:blipFill>
        <p:spPr>
          <a:xfrm>
            <a:off x="609600" y="1905000"/>
            <a:ext cx="5804286" cy="4217781"/>
          </a:xfrm>
          <a:prstGeom prst="rect">
            <a:avLst/>
          </a:prstGeom>
        </p:spPr>
      </p:pic>
    </p:spTree>
    <p:extLst>
      <p:ext uri="{BB962C8B-B14F-4D97-AF65-F5344CB8AC3E}">
        <p14:creationId xmlns:p14="http://schemas.microsoft.com/office/powerpoint/2010/main" val="3629912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2D99-7A9B-49F0-BB2F-3B82BCB10E91}"/>
              </a:ext>
            </a:extLst>
          </p:cNvPr>
          <p:cNvSpPr>
            <a:spLocks noGrp="1"/>
          </p:cNvSpPr>
          <p:nvPr>
            <p:ph type="title"/>
          </p:nvPr>
        </p:nvSpPr>
        <p:spPr/>
        <p:txBody>
          <a:bodyPr/>
          <a:lstStyle/>
          <a:p>
            <a:r>
              <a:rPr lang="en-US" altLang="en-US" dirty="0">
                <a:latin typeface="Calibri" panose="020F0502020204030204" pitchFamily="34" charset="0"/>
                <a:cs typeface="Calibri" panose="020F0502020204030204" pitchFamily="34" charset="0"/>
              </a:rPr>
              <a:t>3.</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Ex-post Load Impacts</a:t>
            </a:r>
            <a:endParaRPr lang="en-US" dirty="0">
              <a:latin typeface="Calibri" panose="020F0502020204030204" pitchFamily="34" charset="0"/>
              <a:cs typeface="Calibri" panose="020F0502020204030204" pitchFamily="34" charset="0"/>
            </a:endParaRPr>
          </a:p>
        </p:txBody>
      </p:sp>
      <p:sp>
        <p:nvSpPr>
          <p:cNvPr id="14" name="Content Placeholder 13">
            <a:extLst>
              <a:ext uri="{FF2B5EF4-FFF2-40B4-BE49-F238E27FC236}">
                <a16:creationId xmlns:a16="http://schemas.microsoft.com/office/drawing/2014/main" id="{0DE50864-84B1-44A5-AC05-1B12C0F1D831}"/>
              </a:ext>
            </a:extLst>
          </p:cNvPr>
          <p:cNvSpPr>
            <a:spLocks noGrp="1"/>
          </p:cNvSpPr>
          <p:nvPr>
            <p:ph sz="half" idx="2"/>
          </p:nvPr>
        </p:nvSpPr>
        <p:spPr>
          <a:xfrm>
            <a:off x="6553200" y="1816721"/>
            <a:ext cx="2209800" cy="4352925"/>
          </a:xfrm>
        </p:spPr>
        <p:txBody>
          <a:bodyPr/>
          <a:lstStyle/>
          <a:p>
            <a:r>
              <a:rPr lang="en-US" sz="1800" dirty="0">
                <a:latin typeface="Calibri" panose="020F0502020204030204" pitchFamily="34" charset="0"/>
                <a:cs typeface="Calibri" panose="020F0502020204030204" pitchFamily="34" charset="0"/>
              </a:rPr>
              <a:t>51,053 customers called</a:t>
            </a:r>
          </a:p>
          <a:p>
            <a:r>
              <a:rPr lang="en-US" sz="1800" dirty="0">
                <a:latin typeface="Calibri" panose="020F0502020204030204" pitchFamily="34" charset="0"/>
                <a:cs typeface="Calibri" panose="020F0502020204030204" pitchFamily="34" charset="0"/>
              </a:rPr>
              <a:t>5-8 p.m.</a:t>
            </a:r>
          </a:p>
          <a:p>
            <a:r>
              <a:rPr lang="en-US" sz="1800" dirty="0">
                <a:latin typeface="Calibri" panose="020F0502020204030204" pitchFamily="34" charset="0"/>
                <a:cs typeface="Calibri" panose="020F0502020204030204" pitchFamily="34" charset="0"/>
              </a:rPr>
              <a:t>Peak of 23.4 MWh/hour during hour 2 of event (6-7 p.m.)</a:t>
            </a:r>
          </a:p>
          <a:p>
            <a:r>
              <a:rPr lang="en-US" sz="1800" dirty="0">
                <a:latin typeface="Calibri" panose="020F0502020204030204" pitchFamily="34" charset="0"/>
                <a:cs typeface="Calibri" panose="020F0502020204030204" pitchFamily="34" charset="0"/>
              </a:rPr>
              <a:t>Average per-customer load impact 0.42 kWh/customer/</a:t>
            </a:r>
            <a:r>
              <a:rPr lang="en-US" sz="1800" dirty="0" err="1">
                <a:latin typeface="Calibri" panose="020F0502020204030204" pitchFamily="34" charset="0"/>
                <a:cs typeface="Calibri" panose="020F0502020204030204" pitchFamily="34" charset="0"/>
              </a:rPr>
              <a:t>hr</a:t>
            </a:r>
            <a:endParaRPr lang="en-US" sz="180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90977AC8-07EB-4F13-BA84-C7F964000EA9}"/>
              </a:ext>
            </a:extLst>
          </p:cNvPr>
          <p:cNvSpPr>
            <a:spLocks noGrp="1"/>
          </p:cNvSpPr>
          <p:nvPr>
            <p:ph type="sldNum" sz="quarter" idx="11"/>
          </p:nvPr>
        </p:nvSpPr>
        <p:spPr/>
        <p:txBody>
          <a:bodyPr/>
          <a:lstStyle/>
          <a:p>
            <a:fld id="{6E328AE1-8B89-4A79-BFB5-9F9FA3CFD0F1}" type="slidenum">
              <a:rPr lang="en-US" altLang="en-US" smtClean="0"/>
              <a:pPr/>
              <a:t>7</a:t>
            </a:fld>
            <a:endParaRPr lang="en-US" altLang="en-US"/>
          </a:p>
        </p:txBody>
      </p:sp>
      <p:sp>
        <p:nvSpPr>
          <p:cNvPr id="10" name="TextBox 9">
            <a:extLst>
              <a:ext uri="{FF2B5EF4-FFF2-40B4-BE49-F238E27FC236}">
                <a16:creationId xmlns:a16="http://schemas.microsoft.com/office/drawing/2014/main" id="{3BB0AA5F-A842-4BD4-A27D-4B872AD97ED2}"/>
              </a:ext>
            </a:extLst>
          </p:cNvPr>
          <p:cNvSpPr txBox="1"/>
          <p:nvPr/>
        </p:nvSpPr>
        <p:spPr>
          <a:xfrm>
            <a:off x="304800" y="1560611"/>
            <a:ext cx="5791200" cy="338554"/>
          </a:xfrm>
          <a:prstGeom prst="rect">
            <a:avLst/>
          </a:prstGeom>
          <a:noFill/>
        </p:spPr>
        <p:txBody>
          <a:bodyPr wrap="square" rtlCol="0">
            <a:spAutoFit/>
          </a:bodyPr>
          <a:lstStyle/>
          <a:p>
            <a:r>
              <a:rPr lang="en-US" sz="1600" b="1" dirty="0">
                <a:latin typeface="Calibri" panose="020F0502020204030204" pitchFamily="34" charset="0"/>
                <a:cs typeface="Calibri" panose="020F0502020204030204" pitchFamily="34" charset="0"/>
              </a:rPr>
              <a:t>Hourly Load Impacts for sub-LAP event on June 18, 2021</a:t>
            </a:r>
          </a:p>
        </p:txBody>
      </p:sp>
      <p:pic>
        <p:nvPicPr>
          <p:cNvPr id="3" name="Picture 2">
            <a:extLst>
              <a:ext uri="{FF2B5EF4-FFF2-40B4-BE49-F238E27FC236}">
                <a16:creationId xmlns:a16="http://schemas.microsoft.com/office/drawing/2014/main" id="{848292F9-C47B-483B-90C3-9BB07F109AD4}"/>
              </a:ext>
            </a:extLst>
          </p:cNvPr>
          <p:cNvPicPr>
            <a:picLocks noChangeAspect="1"/>
          </p:cNvPicPr>
          <p:nvPr/>
        </p:nvPicPr>
        <p:blipFill>
          <a:blip r:embed="rId3"/>
          <a:stretch>
            <a:fillRect/>
          </a:stretch>
        </p:blipFill>
        <p:spPr>
          <a:xfrm>
            <a:off x="609124" y="1868389"/>
            <a:ext cx="5486876" cy="4170044"/>
          </a:xfrm>
          <a:prstGeom prst="rect">
            <a:avLst/>
          </a:prstGeom>
        </p:spPr>
      </p:pic>
    </p:spTree>
    <p:extLst>
      <p:ext uri="{BB962C8B-B14F-4D97-AF65-F5344CB8AC3E}">
        <p14:creationId xmlns:p14="http://schemas.microsoft.com/office/powerpoint/2010/main" val="276465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2D99-7A9B-49F0-BB2F-3B82BCB10E91}"/>
              </a:ext>
            </a:extLst>
          </p:cNvPr>
          <p:cNvSpPr>
            <a:spLocks noGrp="1"/>
          </p:cNvSpPr>
          <p:nvPr>
            <p:ph type="title"/>
          </p:nvPr>
        </p:nvSpPr>
        <p:spPr>
          <a:xfrm>
            <a:off x="381000" y="104775"/>
            <a:ext cx="8534400" cy="1143000"/>
          </a:xfrm>
        </p:spPr>
        <p:txBody>
          <a:bodyPr/>
          <a:lstStyle/>
          <a:p>
            <a:r>
              <a:rPr lang="en-US" altLang="en-US" dirty="0">
                <a:latin typeface="Calibri" panose="020F0502020204030204" pitchFamily="34" charset="0"/>
                <a:cs typeface="Calibri" panose="020F0502020204030204" pitchFamily="34" charset="0"/>
              </a:rPr>
              <a:t>3.</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Ex-post Load Impacts</a:t>
            </a:r>
            <a:br>
              <a:rPr lang="en-US" altLang="en-US" dirty="0">
                <a:latin typeface="Calibri" panose="020F0502020204030204" pitchFamily="34" charset="0"/>
                <a:cs typeface="Calibri" panose="020F0502020204030204" pitchFamily="34" charset="0"/>
              </a:rPr>
            </a:br>
            <a:r>
              <a:rPr lang="en-US" altLang="en-US" sz="2800" dirty="0">
                <a:latin typeface="Calibri" panose="020F0502020204030204" pitchFamily="34" charset="0"/>
                <a:cs typeface="Calibri" panose="020F0502020204030204" pitchFamily="34" charset="0"/>
              </a:rPr>
              <a:t>PY2020 vs. PY2021</a:t>
            </a:r>
            <a:endParaRPr lang="en-US" sz="280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90977AC8-07EB-4F13-BA84-C7F964000EA9}"/>
              </a:ext>
            </a:extLst>
          </p:cNvPr>
          <p:cNvSpPr>
            <a:spLocks noGrp="1"/>
          </p:cNvSpPr>
          <p:nvPr>
            <p:ph type="sldNum" sz="quarter" idx="11"/>
          </p:nvPr>
        </p:nvSpPr>
        <p:spPr/>
        <p:txBody>
          <a:bodyPr/>
          <a:lstStyle/>
          <a:p>
            <a:fld id="{6E328AE1-8B89-4A79-BFB5-9F9FA3CFD0F1}" type="slidenum">
              <a:rPr lang="en-US" altLang="en-US" smtClean="0"/>
              <a:pPr/>
              <a:t>8</a:t>
            </a:fld>
            <a:endParaRPr lang="en-US" altLang="en-US"/>
          </a:p>
        </p:txBody>
      </p:sp>
      <p:sp>
        <p:nvSpPr>
          <p:cNvPr id="6" name="Content Placeholder 5">
            <a:extLst>
              <a:ext uri="{FF2B5EF4-FFF2-40B4-BE49-F238E27FC236}">
                <a16:creationId xmlns:a16="http://schemas.microsoft.com/office/drawing/2014/main" id="{769F6EE6-13D7-486C-A1E4-39B6E03ABF67}"/>
              </a:ext>
            </a:extLst>
          </p:cNvPr>
          <p:cNvSpPr>
            <a:spLocks noGrp="1"/>
          </p:cNvSpPr>
          <p:nvPr>
            <p:ph sz="half" idx="2"/>
          </p:nvPr>
        </p:nvSpPr>
        <p:spPr>
          <a:xfrm>
            <a:off x="6629400" y="1521121"/>
            <a:ext cx="2438400" cy="4525963"/>
          </a:xfrm>
        </p:spPr>
        <p:txBody>
          <a:bodyPr/>
          <a:lstStyle/>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About 6,500 fewer customers were dispatched (Program attrition)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Comparable average load impact despite higher temperature (lower performance due to aging devices)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800" dirty="0">
                <a:latin typeface="Calibri" panose="020F0502020204030204" pitchFamily="34" charset="0"/>
                <a:cs typeface="Times New Roman" panose="02020603050405020304" pitchFamily="18" charset="0"/>
              </a:rPr>
              <a:t>Average reference load is lower in PY2021 despite higher temperature (diminished shelter-in-place effect)</a:t>
            </a:r>
            <a:endParaRPr lang="en-US" sz="1400" dirty="0">
              <a:latin typeface="Calibri" panose="020F0502020204030204" pitchFamily="34" charset="0"/>
              <a:cs typeface="Calibri" panose="020F0502020204030204" pitchFamily="34" charset="0"/>
            </a:endParaRPr>
          </a:p>
        </p:txBody>
      </p:sp>
      <p:pic>
        <p:nvPicPr>
          <p:cNvPr id="7" name="Picture 6">
            <a:extLst>
              <a:ext uri="{FF2B5EF4-FFF2-40B4-BE49-F238E27FC236}">
                <a16:creationId xmlns:a16="http://schemas.microsoft.com/office/drawing/2014/main" id="{2F488890-7121-491C-A358-F0DF61E6FBE8}"/>
              </a:ext>
            </a:extLst>
          </p:cNvPr>
          <p:cNvPicPr>
            <a:picLocks noChangeAspect="1"/>
          </p:cNvPicPr>
          <p:nvPr/>
        </p:nvPicPr>
        <p:blipFill>
          <a:blip r:embed="rId3"/>
          <a:stretch>
            <a:fillRect/>
          </a:stretch>
        </p:blipFill>
        <p:spPr>
          <a:xfrm>
            <a:off x="372897" y="1595928"/>
            <a:ext cx="6106808" cy="4376351"/>
          </a:xfrm>
          <a:prstGeom prst="rect">
            <a:avLst/>
          </a:prstGeom>
        </p:spPr>
      </p:pic>
      <p:grpSp>
        <p:nvGrpSpPr>
          <p:cNvPr id="8" name="Group 7">
            <a:extLst>
              <a:ext uri="{FF2B5EF4-FFF2-40B4-BE49-F238E27FC236}">
                <a16:creationId xmlns:a16="http://schemas.microsoft.com/office/drawing/2014/main" id="{BF59E12A-9247-4AFC-BFAC-365F9A387551}"/>
              </a:ext>
            </a:extLst>
          </p:cNvPr>
          <p:cNvGrpSpPr/>
          <p:nvPr/>
        </p:nvGrpSpPr>
        <p:grpSpPr>
          <a:xfrm>
            <a:off x="381000" y="5786291"/>
            <a:ext cx="3429000" cy="657249"/>
            <a:chOff x="533400" y="5744805"/>
            <a:chExt cx="2590800" cy="918690"/>
          </a:xfrm>
        </p:grpSpPr>
        <p:sp>
          <p:nvSpPr>
            <p:cNvPr id="3" name="TextBox 2">
              <a:extLst>
                <a:ext uri="{FF2B5EF4-FFF2-40B4-BE49-F238E27FC236}">
                  <a16:creationId xmlns:a16="http://schemas.microsoft.com/office/drawing/2014/main" id="{D0CCC330-2DF9-448B-A26A-2435ADF508A9}"/>
                </a:ext>
              </a:extLst>
            </p:cNvPr>
            <p:cNvSpPr txBox="1"/>
            <p:nvPr/>
          </p:nvSpPr>
          <p:spPr>
            <a:xfrm>
              <a:off x="762000" y="5744805"/>
              <a:ext cx="2362200" cy="344163"/>
            </a:xfrm>
            <a:prstGeom prst="rect">
              <a:avLst/>
            </a:prstGeom>
            <a:noFill/>
          </p:spPr>
          <p:txBody>
            <a:bodyPr wrap="square" rtlCol="0">
              <a:spAutoFit/>
            </a:bodyPr>
            <a:lstStyle/>
            <a:p>
              <a:pPr algn="l"/>
              <a:r>
                <a:rPr lang="en-US" sz="1000" dirty="0"/>
                <a:t>Comparable Load Impact</a:t>
              </a:r>
            </a:p>
          </p:txBody>
        </p:sp>
        <p:sp>
          <p:nvSpPr>
            <p:cNvPr id="4" name="Rectangle 3">
              <a:extLst>
                <a:ext uri="{FF2B5EF4-FFF2-40B4-BE49-F238E27FC236}">
                  <a16:creationId xmlns:a16="http://schemas.microsoft.com/office/drawing/2014/main" id="{C15C716F-F485-45D4-8770-4876095B98F3}"/>
                </a:ext>
              </a:extLst>
            </p:cNvPr>
            <p:cNvSpPr/>
            <p:nvPr/>
          </p:nvSpPr>
          <p:spPr bwMode="auto">
            <a:xfrm>
              <a:off x="533400" y="5804289"/>
              <a:ext cx="228600" cy="167990"/>
            </a:xfrm>
            <a:prstGeom prst="rect">
              <a:avLst/>
            </a:prstGeom>
            <a:solidFill>
              <a:srgbClr val="00FF00"/>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A5E78241-9CAE-4A4A-817C-F2B462B6F36B}"/>
                </a:ext>
              </a:extLst>
            </p:cNvPr>
            <p:cNvSpPr txBox="1"/>
            <p:nvPr/>
          </p:nvSpPr>
          <p:spPr>
            <a:xfrm>
              <a:off x="762000" y="6041944"/>
              <a:ext cx="2362200" cy="344163"/>
            </a:xfrm>
            <a:prstGeom prst="rect">
              <a:avLst/>
            </a:prstGeom>
            <a:noFill/>
          </p:spPr>
          <p:txBody>
            <a:bodyPr wrap="square" rtlCol="0">
              <a:spAutoFit/>
            </a:bodyPr>
            <a:lstStyle/>
            <a:p>
              <a:pPr algn="l"/>
              <a:r>
                <a:rPr lang="en-US" sz="1000" dirty="0"/>
                <a:t>Higher Load Impact in 2021</a:t>
              </a:r>
            </a:p>
          </p:txBody>
        </p:sp>
        <p:sp>
          <p:nvSpPr>
            <p:cNvPr id="10" name="Rectangle 9">
              <a:extLst>
                <a:ext uri="{FF2B5EF4-FFF2-40B4-BE49-F238E27FC236}">
                  <a16:creationId xmlns:a16="http://schemas.microsoft.com/office/drawing/2014/main" id="{107A660C-1180-4B6B-82AA-4CA8000DDD16}"/>
                </a:ext>
              </a:extLst>
            </p:cNvPr>
            <p:cNvSpPr/>
            <p:nvPr/>
          </p:nvSpPr>
          <p:spPr bwMode="auto">
            <a:xfrm>
              <a:off x="533400" y="6116752"/>
              <a:ext cx="228600" cy="167990"/>
            </a:xfrm>
            <a:prstGeom prst="rect">
              <a:avLst/>
            </a:prstGeom>
            <a:solidFill>
              <a:srgbClr val="00FEFE"/>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78A77535-6986-4D4C-BD84-1FE6B79D87DA}"/>
                </a:ext>
              </a:extLst>
            </p:cNvPr>
            <p:cNvSpPr txBox="1"/>
            <p:nvPr/>
          </p:nvSpPr>
          <p:spPr>
            <a:xfrm>
              <a:off x="762000" y="6319332"/>
              <a:ext cx="2362200" cy="344163"/>
            </a:xfrm>
            <a:prstGeom prst="rect">
              <a:avLst/>
            </a:prstGeom>
            <a:noFill/>
          </p:spPr>
          <p:txBody>
            <a:bodyPr wrap="square" rtlCol="0">
              <a:spAutoFit/>
            </a:bodyPr>
            <a:lstStyle/>
            <a:p>
              <a:pPr algn="l"/>
              <a:r>
                <a:rPr lang="en-US" sz="1000" dirty="0"/>
                <a:t>Lower Load Impact in 2021</a:t>
              </a:r>
            </a:p>
          </p:txBody>
        </p:sp>
        <p:sp>
          <p:nvSpPr>
            <p:cNvPr id="12" name="Rectangle 11">
              <a:extLst>
                <a:ext uri="{FF2B5EF4-FFF2-40B4-BE49-F238E27FC236}">
                  <a16:creationId xmlns:a16="http://schemas.microsoft.com/office/drawing/2014/main" id="{924E41D9-FD68-422D-89DA-6445C37735E1}"/>
                </a:ext>
              </a:extLst>
            </p:cNvPr>
            <p:cNvSpPr/>
            <p:nvPr/>
          </p:nvSpPr>
          <p:spPr bwMode="auto">
            <a:xfrm>
              <a:off x="533400" y="6423276"/>
              <a:ext cx="228600" cy="167990"/>
            </a:xfrm>
            <a:prstGeom prst="rect">
              <a:avLst/>
            </a:prstGeom>
            <a:solidFill>
              <a:srgbClr val="FF00FF"/>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530486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02D99-7A9B-49F0-BB2F-3B82BCB10E91}"/>
              </a:ext>
            </a:extLst>
          </p:cNvPr>
          <p:cNvSpPr>
            <a:spLocks noGrp="1"/>
          </p:cNvSpPr>
          <p:nvPr>
            <p:ph type="title"/>
          </p:nvPr>
        </p:nvSpPr>
        <p:spPr>
          <a:xfrm>
            <a:off x="381000" y="104775"/>
            <a:ext cx="8534400" cy="1143000"/>
          </a:xfrm>
        </p:spPr>
        <p:txBody>
          <a:bodyPr/>
          <a:lstStyle/>
          <a:p>
            <a:r>
              <a:rPr lang="en-US" altLang="en-US" dirty="0">
                <a:latin typeface="Calibri" panose="020F0502020204030204" pitchFamily="34" charset="0"/>
                <a:cs typeface="Calibri" panose="020F0502020204030204" pitchFamily="34" charset="0"/>
              </a:rPr>
              <a:t>3.</a:t>
            </a:r>
            <a:r>
              <a:rPr lang="en-US" altLang="en-US" i="1" dirty="0">
                <a:latin typeface="Calibri" panose="020F0502020204030204" pitchFamily="34" charset="0"/>
                <a:cs typeface="Calibri" panose="020F0502020204030204" pitchFamily="34" charset="0"/>
              </a:rPr>
              <a:t> </a:t>
            </a:r>
            <a:r>
              <a:rPr lang="en-US" altLang="en-US" dirty="0">
                <a:latin typeface="Calibri" panose="020F0502020204030204" pitchFamily="34" charset="0"/>
                <a:cs typeface="Calibri" panose="020F0502020204030204" pitchFamily="34" charset="0"/>
              </a:rPr>
              <a:t>Ex-post Load Impacts</a:t>
            </a:r>
            <a:br>
              <a:rPr lang="en-US" altLang="en-US" dirty="0">
                <a:latin typeface="Calibri" panose="020F0502020204030204" pitchFamily="34" charset="0"/>
                <a:cs typeface="Calibri" panose="020F0502020204030204" pitchFamily="34" charset="0"/>
              </a:rPr>
            </a:br>
            <a:r>
              <a:rPr lang="en-US" altLang="en-US" sz="2800" dirty="0">
                <a:latin typeface="Calibri" panose="020F0502020204030204" pitchFamily="34" charset="0"/>
                <a:cs typeface="Calibri" panose="020F0502020204030204" pitchFamily="34" charset="0"/>
              </a:rPr>
              <a:t>PY2020 Ex-Ante vs. PY2021 Ex-Post</a:t>
            </a:r>
            <a:endParaRPr lang="en-US" sz="2800" dirty="0">
              <a:latin typeface="Calibri" panose="020F0502020204030204" pitchFamily="34" charset="0"/>
              <a:cs typeface="Calibri" panose="020F0502020204030204" pitchFamily="34" charset="0"/>
            </a:endParaRPr>
          </a:p>
        </p:txBody>
      </p:sp>
      <p:sp>
        <p:nvSpPr>
          <p:cNvPr id="5" name="Slide Number Placeholder 4">
            <a:extLst>
              <a:ext uri="{FF2B5EF4-FFF2-40B4-BE49-F238E27FC236}">
                <a16:creationId xmlns:a16="http://schemas.microsoft.com/office/drawing/2014/main" id="{90977AC8-07EB-4F13-BA84-C7F964000EA9}"/>
              </a:ext>
            </a:extLst>
          </p:cNvPr>
          <p:cNvSpPr>
            <a:spLocks noGrp="1"/>
          </p:cNvSpPr>
          <p:nvPr>
            <p:ph type="sldNum" sz="quarter" idx="11"/>
          </p:nvPr>
        </p:nvSpPr>
        <p:spPr/>
        <p:txBody>
          <a:bodyPr/>
          <a:lstStyle/>
          <a:p>
            <a:fld id="{6E328AE1-8B89-4A79-BFB5-9F9FA3CFD0F1}" type="slidenum">
              <a:rPr lang="en-US" altLang="en-US" smtClean="0"/>
              <a:pPr/>
              <a:t>9</a:t>
            </a:fld>
            <a:endParaRPr lang="en-US" altLang="en-US"/>
          </a:p>
        </p:txBody>
      </p:sp>
      <p:sp>
        <p:nvSpPr>
          <p:cNvPr id="6" name="Content Placeholder 5">
            <a:extLst>
              <a:ext uri="{FF2B5EF4-FFF2-40B4-BE49-F238E27FC236}">
                <a16:creationId xmlns:a16="http://schemas.microsoft.com/office/drawing/2014/main" id="{769F6EE6-13D7-486C-A1E4-39B6E03ABF67}"/>
              </a:ext>
            </a:extLst>
          </p:cNvPr>
          <p:cNvSpPr>
            <a:spLocks noGrp="1"/>
          </p:cNvSpPr>
          <p:nvPr>
            <p:ph sz="half" idx="2"/>
          </p:nvPr>
        </p:nvSpPr>
        <p:spPr>
          <a:xfrm>
            <a:off x="381000" y="5442157"/>
            <a:ext cx="8229600" cy="914400"/>
          </a:xfrm>
        </p:spPr>
        <p:txBody>
          <a:bodyPr/>
          <a:lstStyle/>
          <a:p>
            <a:r>
              <a:rPr lang="en-US" sz="2000" dirty="0">
                <a:latin typeface="Calibri" panose="020F0502020204030204" pitchFamily="34" charset="0"/>
                <a:cs typeface="Calibri" panose="020F0502020204030204" pitchFamily="34" charset="0"/>
              </a:rPr>
              <a:t>Limitations: ex-post are sub-LAP events while ex-ante forecast at LCA level</a:t>
            </a:r>
          </a:p>
          <a:p>
            <a:r>
              <a:rPr lang="en-US" sz="2000" dirty="0">
                <a:latin typeface="Calibri" panose="020F0502020204030204" pitchFamily="34" charset="0"/>
                <a:cs typeface="Calibri" panose="020F0502020204030204" pitchFamily="34" charset="0"/>
              </a:rPr>
              <a:t>Most differences in per-customer load impacts explained by temperature differences</a:t>
            </a:r>
          </a:p>
        </p:txBody>
      </p:sp>
      <p:grpSp>
        <p:nvGrpSpPr>
          <p:cNvPr id="7" name="Group 6">
            <a:extLst>
              <a:ext uri="{FF2B5EF4-FFF2-40B4-BE49-F238E27FC236}">
                <a16:creationId xmlns:a16="http://schemas.microsoft.com/office/drawing/2014/main" id="{85ADB392-4B75-4BE4-AAC0-BADF3C1859B9}"/>
              </a:ext>
            </a:extLst>
          </p:cNvPr>
          <p:cNvGrpSpPr/>
          <p:nvPr/>
        </p:nvGrpSpPr>
        <p:grpSpPr>
          <a:xfrm>
            <a:off x="975709" y="4668006"/>
            <a:ext cx="3625979" cy="688292"/>
            <a:chOff x="533400" y="5700351"/>
            <a:chExt cx="2583291" cy="962082"/>
          </a:xfrm>
        </p:grpSpPr>
        <p:sp>
          <p:nvSpPr>
            <p:cNvPr id="8" name="TextBox 7">
              <a:extLst>
                <a:ext uri="{FF2B5EF4-FFF2-40B4-BE49-F238E27FC236}">
                  <a16:creationId xmlns:a16="http://schemas.microsoft.com/office/drawing/2014/main" id="{9D0E0C2D-F435-4D1C-BCF1-64E778F98068}"/>
                </a:ext>
              </a:extLst>
            </p:cNvPr>
            <p:cNvSpPr txBox="1"/>
            <p:nvPr/>
          </p:nvSpPr>
          <p:spPr>
            <a:xfrm>
              <a:off x="746981" y="5700351"/>
              <a:ext cx="2362200" cy="344163"/>
            </a:xfrm>
            <a:prstGeom prst="rect">
              <a:avLst/>
            </a:prstGeom>
            <a:noFill/>
          </p:spPr>
          <p:txBody>
            <a:bodyPr wrap="square" rtlCol="0">
              <a:spAutoFit/>
            </a:bodyPr>
            <a:lstStyle/>
            <a:p>
              <a:pPr algn="l"/>
              <a:r>
                <a:rPr lang="en-US" sz="1000" dirty="0"/>
                <a:t>Lower Load Impact and Higher Temperature in 2021</a:t>
              </a:r>
            </a:p>
          </p:txBody>
        </p:sp>
        <p:sp>
          <p:nvSpPr>
            <p:cNvPr id="9" name="Rectangle 8">
              <a:extLst>
                <a:ext uri="{FF2B5EF4-FFF2-40B4-BE49-F238E27FC236}">
                  <a16:creationId xmlns:a16="http://schemas.microsoft.com/office/drawing/2014/main" id="{CADAF9A0-DCB8-4DC5-8997-6253CACFAB3E}"/>
                </a:ext>
              </a:extLst>
            </p:cNvPr>
            <p:cNvSpPr/>
            <p:nvPr/>
          </p:nvSpPr>
          <p:spPr bwMode="auto">
            <a:xfrm>
              <a:off x="533400" y="5804289"/>
              <a:ext cx="228600" cy="167990"/>
            </a:xfrm>
            <a:prstGeom prst="rect">
              <a:avLst/>
            </a:prstGeom>
            <a:solidFill>
              <a:srgbClr val="A9A9A9"/>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53262A11-9A34-4822-843F-A81BD1D8D078}"/>
                </a:ext>
              </a:extLst>
            </p:cNvPr>
            <p:cNvSpPr txBox="1"/>
            <p:nvPr/>
          </p:nvSpPr>
          <p:spPr>
            <a:xfrm>
              <a:off x="746981" y="6015028"/>
              <a:ext cx="2362200" cy="559266"/>
            </a:xfrm>
            <a:prstGeom prst="rect">
              <a:avLst/>
            </a:prstGeom>
            <a:noFill/>
          </p:spPr>
          <p:txBody>
            <a:bodyPr wrap="square" rtlCol="0">
              <a:spAutoFit/>
            </a:bodyPr>
            <a:lstStyle/>
            <a:p>
              <a:pPr algn="l"/>
              <a:r>
                <a:rPr lang="en-US" sz="1000" dirty="0"/>
                <a:t>Higher Load Impact and Higher Temperature in 2021</a:t>
              </a:r>
            </a:p>
          </p:txBody>
        </p:sp>
        <p:sp>
          <p:nvSpPr>
            <p:cNvPr id="11" name="Rectangle 10">
              <a:extLst>
                <a:ext uri="{FF2B5EF4-FFF2-40B4-BE49-F238E27FC236}">
                  <a16:creationId xmlns:a16="http://schemas.microsoft.com/office/drawing/2014/main" id="{34D4129C-8C76-49A5-9DD1-B14B357D59C7}"/>
                </a:ext>
              </a:extLst>
            </p:cNvPr>
            <p:cNvSpPr/>
            <p:nvPr/>
          </p:nvSpPr>
          <p:spPr bwMode="auto">
            <a:xfrm>
              <a:off x="533400" y="6116752"/>
              <a:ext cx="228600" cy="167990"/>
            </a:xfrm>
            <a:prstGeom prst="rect">
              <a:avLst/>
            </a:prstGeom>
            <a:solidFill>
              <a:srgbClr val="00FEFE"/>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719CE8E5-47EA-46B5-B1B9-381851A85259}"/>
                </a:ext>
              </a:extLst>
            </p:cNvPr>
            <p:cNvSpPr txBox="1"/>
            <p:nvPr/>
          </p:nvSpPr>
          <p:spPr>
            <a:xfrm>
              <a:off x="754491" y="6318270"/>
              <a:ext cx="2362200" cy="344163"/>
            </a:xfrm>
            <a:prstGeom prst="rect">
              <a:avLst/>
            </a:prstGeom>
            <a:noFill/>
          </p:spPr>
          <p:txBody>
            <a:bodyPr wrap="square" rtlCol="0">
              <a:spAutoFit/>
            </a:bodyPr>
            <a:lstStyle/>
            <a:p>
              <a:pPr algn="l"/>
              <a:r>
                <a:rPr lang="en-US" sz="1000" dirty="0"/>
                <a:t>Lower Load Impact and Lower Temperature in 2021</a:t>
              </a:r>
            </a:p>
          </p:txBody>
        </p:sp>
        <p:sp>
          <p:nvSpPr>
            <p:cNvPr id="13" name="Rectangle 12">
              <a:extLst>
                <a:ext uri="{FF2B5EF4-FFF2-40B4-BE49-F238E27FC236}">
                  <a16:creationId xmlns:a16="http://schemas.microsoft.com/office/drawing/2014/main" id="{7AFB2AA3-A0AB-47F1-97ED-11789C126528}"/>
                </a:ext>
              </a:extLst>
            </p:cNvPr>
            <p:cNvSpPr/>
            <p:nvPr/>
          </p:nvSpPr>
          <p:spPr bwMode="auto">
            <a:xfrm>
              <a:off x="533400" y="6423276"/>
              <a:ext cx="228600" cy="167990"/>
            </a:xfrm>
            <a:prstGeom prst="rect">
              <a:avLst/>
            </a:prstGeom>
            <a:solidFill>
              <a:srgbClr val="FF00FF"/>
            </a:solidFill>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rtlCol="0" anchor="ctr" anchorCtr="0" compatLnSpc="1">
              <a:prstTxWarp prst="textNoShape">
                <a:avLst/>
              </a:prstTxWarp>
              <a:sp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anose="020B0604020202020204" pitchFamily="34" charset="0"/>
              </a:endParaRPr>
            </a:p>
          </p:txBody>
        </p:sp>
      </p:grpSp>
      <p:pic>
        <p:nvPicPr>
          <p:cNvPr id="4" name="Picture 3">
            <a:extLst>
              <a:ext uri="{FF2B5EF4-FFF2-40B4-BE49-F238E27FC236}">
                <a16:creationId xmlns:a16="http://schemas.microsoft.com/office/drawing/2014/main" id="{69A428A9-9C74-432B-84BF-0245D38A9D2F}"/>
              </a:ext>
            </a:extLst>
          </p:cNvPr>
          <p:cNvPicPr>
            <a:picLocks noChangeAspect="1"/>
          </p:cNvPicPr>
          <p:nvPr/>
        </p:nvPicPr>
        <p:blipFill>
          <a:blip r:embed="rId3"/>
          <a:stretch>
            <a:fillRect/>
          </a:stretch>
        </p:blipFill>
        <p:spPr>
          <a:xfrm>
            <a:off x="914400" y="1521304"/>
            <a:ext cx="7171098" cy="3456216"/>
          </a:xfrm>
          <a:prstGeom prst="rect">
            <a:avLst/>
          </a:prstGeom>
        </p:spPr>
      </p:pic>
    </p:spTree>
    <p:extLst>
      <p:ext uri="{BB962C8B-B14F-4D97-AF65-F5344CB8AC3E}">
        <p14:creationId xmlns:p14="http://schemas.microsoft.com/office/powerpoint/2010/main" val="213254651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21958</TotalTime>
  <Words>3124</Words>
  <Application>Microsoft Office PowerPoint</Application>
  <PresentationFormat>On-screen Show (4:3)</PresentationFormat>
  <Paragraphs>285</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Palatino Linotype</vt:lpstr>
      <vt:lpstr>Times New Roman</vt:lpstr>
      <vt:lpstr>Wingdings</vt:lpstr>
      <vt:lpstr>Default Design</vt:lpstr>
      <vt:lpstr>Load Impact Evaluation: PG&amp;E’s SmartACTM Program</vt:lpstr>
      <vt:lpstr>Presentation Outline</vt:lpstr>
      <vt:lpstr>1. SmartACTM Program Description</vt:lpstr>
      <vt:lpstr>2. Ex-post Methodology</vt:lpstr>
      <vt:lpstr>3. Ex-post Load Impacts: Events</vt:lpstr>
      <vt:lpstr>3. Ex-post Load Impacts</vt:lpstr>
      <vt:lpstr>3. Ex-post Load Impacts</vt:lpstr>
      <vt:lpstr>3. Ex-post Load Impacts PY2020 vs. PY2021</vt:lpstr>
      <vt:lpstr>3. Ex-post Load Impacts PY2020 Ex-Ante vs. PY2021 Ex-Post</vt:lpstr>
      <vt:lpstr>3. Ex-post Load Impacts: Device Type</vt:lpstr>
      <vt:lpstr>4. Ex-ante Methodology</vt:lpstr>
      <vt:lpstr>4. Ex-ante Methodology (2)</vt:lpstr>
      <vt:lpstr>5. Enrollment Forecast</vt:lpstr>
      <vt:lpstr>6. Ex-ante Load Impacts</vt:lpstr>
      <vt:lpstr>6. Ex-ante Load Impacts</vt:lpstr>
      <vt:lpstr>6. Ex-ante Load Impacts PY2021 Ex-Post vs. PY2021 Ex-Ante</vt:lpstr>
      <vt:lpstr>6. Ex-ante Load Impacts PY2020 vs. PY2021</vt:lpstr>
      <vt:lpstr>7. Recommendations</vt:lpstr>
      <vt:lpstr>Questions?  </vt:lpstr>
    </vt:vector>
  </TitlesOfParts>
  <Company>Christensen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kachitwood</dc:creator>
  <cp:lastModifiedBy>Sherry Wang</cp:lastModifiedBy>
  <cp:revision>572</cp:revision>
  <cp:lastPrinted>2019-04-25T18:36:35Z</cp:lastPrinted>
  <dcterms:created xsi:type="dcterms:W3CDTF">2007-12-14T18:57:20Z</dcterms:created>
  <dcterms:modified xsi:type="dcterms:W3CDTF">2022-05-02T14:52:53Z</dcterms:modified>
</cp:coreProperties>
</file>