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handoutMasterIdLst>
    <p:handoutMasterId r:id="rId18"/>
  </p:handoutMasterIdLst>
  <p:sldIdLst>
    <p:sldId id="256" r:id="rId2"/>
    <p:sldId id="463" r:id="rId3"/>
    <p:sldId id="477" r:id="rId4"/>
    <p:sldId id="543" r:id="rId5"/>
    <p:sldId id="529" r:id="rId6"/>
    <p:sldId id="544" r:id="rId7"/>
    <p:sldId id="545" r:id="rId8"/>
    <p:sldId id="546" r:id="rId9"/>
    <p:sldId id="503" r:id="rId10"/>
    <p:sldId id="547" r:id="rId11"/>
    <p:sldId id="548" r:id="rId12"/>
    <p:sldId id="549" r:id="rId13"/>
    <p:sldId id="550" r:id="rId14"/>
    <p:sldId id="552" r:id="rId15"/>
    <p:sldId id="437" r:id="rId16"/>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152">
          <p15:clr>
            <a:srgbClr val="A4A3A4"/>
          </p15:clr>
        </p15:guide>
        <p15:guide id="2" pos="384">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7" clrIdx="0">
    <p:extLst>
      <p:ext uri="{19B8F6BF-5375-455C-9EA6-DF929625EA0E}">
        <p15:presenceInfo xmlns:p15="http://schemas.microsoft.com/office/powerpoint/2012/main" userId="S::mtclark@lrca.com::44e5ec2e-1fe3-4efe-b8d3-161a703640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AFF"/>
    <a:srgbClr val="820019"/>
    <a:srgbClr val="0C2577"/>
    <a:srgbClr val="FFFF11"/>
    <a:srgbClr val="700000"/>
    <a:srgbClr val="800000"/>
    <a:srgbClr val="FFCC00"/>
    <a:srgbClr val="93D6FF"/>
    <a:srgbClr val="FFFF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974" autoAdjust="0"/>
    <p:restoredTop sz="86412" autoAdjust="0"/>
  </p:normalViewPr>
  <p:slideViewPr>
    <p:cSldViewPr>
      <p:cViewPr varScale="1">
        <p:scale>
          <a:sx n="118" d="100"/>
          <a:sy n="118" d="100"/>
        </p:scale>
        <p:origin x="2081" y="48"/>
      </p:cViewPr>
      <p:guideLst>
        <p:guide orient="horz" pos="1152"/>
        <p:guide pos="384"/>
      </p:guideLst>
    </p:cSldViewPr>
  </p:slideViewPr>
  <p:outlineViewPr>
    <p:cViewPr>
      <p:scale>
        <a:sx n="33" d="100"/>
        <a:sy n="33" d="100"/>
      </p:scale>
      <p:origin x="0" y="-20970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8" d="100"/>
          <a:sy n="58" d="100"/>
        </p:scale>
        <p:origin x="-1194"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48131" name="Rectangle 3"/>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8132" name="Rectangle 4"/>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48133" name="Rectangle 5"/>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CDB6655-F43D-40DF-84F7-287DBABED83B}" type="slidenum">
              <a:rPr lang="en-US" altLang="en-US"/>
              <a:pPr/>
              <a:t>‹#›</a:t>
            </a:fld>
            <a:endParaRPr lang="en-US" altLang="en-US"/>
          </a:p>
        </p:txBody>
      </p:sp>
    </p:spTree>
    <p:extLst>
      <p:ext uri="{BB962C8B-B14F-4D97-AF65-F5344CB8AC3E}">
        <p14:creationId xmlns:p14="http://schemas.microsoft.com/office/powerpoint/2010/main" val="311587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5363"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536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6" name="Rectangle 6"/>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15367" name="Rectangle 7"/>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8FFEEAE-FBDB-4FB6-8A60-3C391A17979D}" type="slidenum">
              <a:rPr lang="en-US" altLang="en-US"/>
              <a:pPr/>
              <a:t>‹#›</a:t>
            </a:fld>
            <a:endParaRPr lang="en-US" altLang="en-US"/>
          </a:p>
        </p:txBody>
      </p:sp>
    </p:spTree>
    <p:extLst>
      <p:ext uri="{BB962C8B-B14F-4D97-AF65-F5344CB8AC3E}">
        <p14:creationId xmlns:p14="http://schemas.microsoft.com/office/powerpoint/2010/main" val="27714224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91BCD0-E911-4A7F-88B1-5F993A1309D8}" type="slidenum">
              <a:rPr lang="en-US" altLang="en-US"/>
              <a:pPr/>
              <a:t>1</a:t>
            </a:fld>
            <a:endParaRPr lang="en-US" alt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09409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typically estimate load impacts from October 2020 through September 2021, but we start with November because October 2020 was included in the previous evaluation.</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6</a:t>
            </a:fld>
            <a:endParaRPr lang="en-US" altLang="en-US"/>
          </a:p>
        </p:txBody>
      </p:sp>
    </p:spTree>
    <p:extLst>
      <p:ext uri="{BB962C8B-B14F-4D97-AF65-F5344CB8AC3E}">
        <p14:creationId xmlns:p14="http://schemas.microsoft.com/office/powerpoint/2010/main" val="1035068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 complicated to summarize ex-post impacts because events don’t necessarily overlap across or within contracts. The table only includes data when the contract was fully dispatched, meaning one would expect it to meet its full contract obligation in that hour.</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7</a:t>
            </a:fld>
            <a:endParaRPr lang="en-US" altLang="en-US"/>
          </a:p>
        </p:txBody>
      </p:sp>
    </p:spTree>
    <p:extLst>
      <p:ext uri="{BB962C8B-B14F-4D97-AF65-F5344CB8AC3E}">
        <p14:creationId xmlns:p14="http://schemas.microsoft.com/office/powerpoint/2010/main" val="387676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Values represent the average across the RA window.</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12</a:t>
            </a:fld>
            <a:endParaRPr lang="en-US" altLang="en-US"/>
          </a:p>
        </p:txBody>
      </p:sp>
    </p:spTree>
    <p:extLst>
      <p:ext uri="{BB962C8B-B14F-4D97-AF65-F5344CB8AC3E}">
        <p14:creationId xmlns:p14="http://schemas.microsoft.com/office/powerpoint/2010/main" val="2462977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very low weather sensitivity</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13</a:t>
            </a:fld>
            <a:endParaRPr lang="en-US" altLang="en-US"/>
          </a:p>
        </p:txBody>
      </p:sp>
    </p:spTree>
    <p:extLst>
      <p:ext uri="{BB962C8B-B14F-4D97-AF65-F5344CB8AC3E}">
        <p14:creationId xmlns:p14="http://schemas.microsoft.com/office/powerpoint/2010/main" val="203719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very low weather sensitivity</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14</a:t>
            </a:fld>
            <a:endParaRPr lang="en-US" altLang="en-US"/>
          </a:p>
        </p:txBody>
      </p:sp>
    </p:spTree>
    <p:extLst>
      <p:ext uri="{BB962C8B-B14F-4D97-AF65-F5344CB8AC3E}">
        <p14:creationId xmlns:p14="http://schemas.microsoft.com/office/powerpoint/2010/main" val="337334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May 2022</a:t>
            </a:r>
          </a:p>
        </p:txBody>
      </p:sp>
      <p:sp>
        <p:nvSpPr>
          <p:cNvPr id="5" name="Slide Number Placeholder 4"/>
          <p:cNvSpPr>
            <a:spLocks noGrp="1"/>
          </p:cNvSpPr>
          <p:nvPr>
            <p:ph type="sldNum" sz="quarter" idx="11"/>
          </p:nvPr>
        </p:nvSpPr>
        <p:spPr/>
        <p:txBody>
          <a:bodyPr/>
          <a:lstStyle>
            <a:lvl1pPr>
              <a:defRPr/>
            </a:lvl1pPr>
          </a:lstStyle>
          <a:p>
            <a:fld id="{342472C6-F0AC-438B-A4FA-93F2088BFF9E}" type="slidenum">
              <a:rPr lang="en-US" altLang="en-US"/>
              <a:pPr/>
              <a:t>‹#›</a:t>
            </a:fld>
            <a:endParaRPr lang="en-US" altLang="en-US"/>
          </a:p>
        </p:txBody>
      </p:sp>
    </p:spTree>
    <p:extLst>
      <p:ext uri="{BB962C8B-B14F-4D97-AF65-F5344CB8AC3E}">
        <p14:creationId xmlns:p14="http://schemas.microsoft.com/office/powerpoint/2010/main" val="313777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2022</a:t>
            </a:r>
          </a:p>
        </p:txBody>
      </p:sp>
      <p:sp>
        <p:nvSpPr>
          <p:cNvPr id="5" name="Slide Number Placeholder 4"/>
          <p:cNvSpPr>
            <a:spLocks noGrp="1"/>
          </p:cNvSpPr>
          <p:nvPr>
            <p:ph type="sldNum" sz="quarter" idx="11"/>
          </p:nvPr>
        </p:nvSpPr>
        <p:spPr/>
        <p:txBody>
          <a:bodyPr/>
          <a:lstStyle>
            <a:lvl1pPr>
              <a:defRPr/>
            </a:lvl1pPr>
          </a:lstStyle>
          <a:p>
            <a:fld id="{0B299FB8-FBFF-4667-ACA1-89C79DDA2D49}" type="slidenum">
              <a:rPr lang="en-US" altLang="en-US"/>
              <a:pPr/>
              <a:t>‹#›</a:t>
            </a:fld>
            <a:endParaRPr lang="en-US" altLang="en-US"/>
          </a:p>
        </p:txBody>
      </p:sp>
    </p:spTree>
    <p:extLst>
      <p:ext uri="{BB962C8B-B14F-4D97-AF65-F5344CB8AC3E}">
        <p14:creationId xmlns:p14="http://schemas.microsoft.com/office/powerpoint/2010/main" val="76514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795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79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2022</a:t>
            </a:r>
          </a:p>
        </p:txBody>
      </p:sp>
      <p:sp>
        <p:nvSpPr>
          <p:cNvPr id="5" name="Slide Number Placeholder 4"/>
          <p:cNvSpPr>
            <a:spLocks noGrp="1"/>
          </p:cNvSpPr>
          <p:nvPr>
            <p:ph type="sldNum" sz="quarter" idx="11"/>
          </p:nvPr>
        </p:nvSpPr>
        <p:spPr/>
        <p:txBody>
          <a:bodyPr/>
          <a:lstStyle>
            <a:lvl1pPr>
              <a:defRPr/>
            </a:lvl1pPr>
          </a:lstStyle>
          <a:p>
            <a:fld id="{B63152B9-2089-4557-8F41-26B93A85E685}" type="slidenum">
              <a:rPr lang="en-US" altLang="en-US"/>
              <a:pPr/>
              <a:t>‹#›</a:t>
            </a:fld>
            <a:endParaRPr lang="en-US" altLang="en-US"/>
          </a:p>
        </p:txBody>
      </p:sp>
    </p:spTree>
    <p:extLst>
      <p:ext uri="{BB962C8B-B14F-4D97-AF65-F5344CB8AC3E}">
        <p14:creationId xmlns:p14="http://schemas.microsoft.com/office/powerpoint/2010/main" val="1509537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498600"/>
            <a:ext cx="8229600" cy="4525963"/>
          </a:xfrm>
        </p:spPr>
        <p:txBody>
          <a:bodyPr/>
          <a:lstStyle/>
          <a:p>
            <a:endParaRPr lang="en-US"/>
          </a:p>
        </p:txBody>
      </p:sp>
      <p:sp>
        <p:nvSpPr>
          <p:cNvPr id="4" name="Date Placeholder 3"/>
          <p:cNvSpPr>
            <a:spLocks noGrp="1"/>
          </p:cNvSpPr>
          <p:nvPr>
            <p:ph type="dt" sz="half" idx="10"/>
          </p:nvPr>
        </p:nvSpPr>
        <p:spPr>
          <a:xfrm>
            <a:off x="304800" y="6410325"/>
            <a:ext cx="2133600" cy="476250"/>
          </a:xfrm>
        </p:spPr>
        <p:txBody>
          <a:bodyPr/>
          <a:lstStyle>
            <a:lvl1pPr>
              <a:defRPr/>
            </a:lvl1pPr>
          </a:lstStyle>
          <a:p>
            <a:r>
              <a:rPr lang="en-US" altLang="en-US"/>
              <a:t>May 2022</a:t>
            </a:r>
          </a:p>
        </p:txBody>
      </p:sp>
      <p:sp>
        <p:nvSpPr>
          <p:cNvPr id="5" name="Slide Number Placeholder 4"/>
          <p:cNvSpPr>
            <a:spLocks noGrp="1"/>
          </p:cNvSpPr>
          <p:nvPr>
            <p:ph type="sldNum" sz="quarter" idx="11"/>
          </p:nvPr>
        </p:nvSpPr>
        <p:spPr>
          <a:xfrm>
            <a:off x="3810000" y="6419850"/>
            <a:ext cx="2133600" cy="476250"/>
          </a:xfrm>
        </p:spPr>
        <p:txBody>
          <a:bodyPr/>
          <a:lstStyle>
            <a:lvl1pPr>
              <a:defRPr/>
            </a:lvl1pPr>
          </a:lstStyle>
          <a:p>
            <a:fld id="{6E328AE1-8B89-4A79-BFB5-9F9FA3CFD0F1}" type="slidenum">
              <a:rPr lang="en-US" altLang="en-US"/>
              <a:pPr/>
              <a:t>‹#›</a:t>
            </a:fld>
            <a:endParaRPr lang="en-US" altLang="en-US"/>
          </a:p>
        </p:txBody>
      </p:sp>
    </p:spTree>
    <p:extLst>
      <p:ext uri="{BB962C8B-B14F-4D97-AF65-F5344CB8AC3E}">
        <p14:creationId xmlns:p14="http://schemas.microsoft.com/office/powerpoint/2010/main" val="1030232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81D46EEC-54E5-44A1-836E-787664100850}" type="slidenum">
              <a:rPr lang="en-US" altLang="en-US" smtClean="0"/>
              <a:pPr/>
              <a:t>‹#›</a:t>
            </a:fld>
            <a:endParaRPr lang="en-US" altLang="en-US" dirty="0"/>
          </a:p>
        </p:txBody>
      </p:sp>
    </p:spTree>
    <p:extLst>
      <p:ext uri="{BB962C8B-B14F-4D97-AF65-F5344CB8AC3E}">
        <p14:creationId xmlns:p14="http://schemas.microsoft.com/office/powerpoint/2010/main" val="324347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2022</a:t>
            </a:r>
          </a:p>
        </p:txBody>
      </p:sp>
      <p:sp>
        <p:nvSpPr>
          <p:cNvPr id="5" name="Slide Number Placeholder 4"/>
          <p:cNvSpPr>
            <a:spLocks noGrp="1"/>
          </p:cNvSpPr>
          <p:nvPr>
            <p:ph type="sldNum" sz="quarter" idx="11"/>
          </p:nvPr>
        </p:nvSpPr>
        <p:spPr/>
        <p:txBody>
          <a:bodyPr/>
          <a:lstStyle>
            <a:lvl1pPr>
              <a:defRPr/>
            </a:lvl1pPr>
          </a:lstStyle>
          <a:p>
            <a:fld id="{B4EA41B1-39D9-43EE-BFA7-6D97E2B45637}" type="slidenum">
              <a:rPr lang="en-US" altLang="en-US"/>
              <a:pPr/>
              <a:t>‹#›</a:t>
            </a:fld>
            <a:endParaRPr lang="en-US" altLang="en-US"/>
          </a:p>
        </p:txBody>
      </p:sp>
    </p:spTree>
    <p:extLst>
      <p:ext uri="{BB962C8B-B14F-4D97-AF65-F5344CB8AC3E}">
        <p14:creationId xmlns:p14="http://schemas.microsoft.com/office/powerpoint/2010/main" val="330067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986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986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2022</a:t>
            </a:r>
          </a:p>
        </p:txBody>
      </p:sp>
      <p:sp>
        <p:nvSpPr>
          <p:cNvPr id="6" name="Slide Number Placeholder 5"/>
          <p:cNvSpPr>
            <a:spLocks noGrp="1"/>
          </p:cNvSpPr>
          <p:nvPr>
            <p:ph type="sldNum" sz="quarter" idx="11"/>
          </p:nvPr>
        </p:nvSpPr>
        <p:spPr/>
        <p:txBody>
          <a:bodyPr/>
          <a:lstStyle>
            <a:lvl1pPr>
              <a:defRPr/>
            </a:lvl1pPr>
          </a:lstStyle>
          <a:p>
            <a:fld id="{050B88A3-14C4-408F-956C-BB72B12E4D55}" type="slidenum">
              <a:rPr lang="en-US" altLang="en-US"/>
              <a:pPr/>
              <a:t>‹#›</a:t>
            </a:fld>
            <a:endParaRPr lang="en-US" altLang="en-US"/>
          </a:p>
        </p:txBody>
      </p:sp>
    </p:spTree>
    <p:extLst>
      <p:ext uri="{BB962C8B-B14F-4D97-AF65-F5344CB8AC3E}">
        <p14:creationId xmlns:p14="http://schemas.microsoft.com/office/powerpoint/2010/main" val="242123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2022</a:t>
            </a:r>
          </a:p>
        </p:txBody>
      </p:sp>
      <p:sp>
        <p:nvSpPr>
          <p:cNvPr id="8" name="Slide Number Placeholder 7"/>
          <p:cNvSpPr>
            <a:spLocks noGrp="1"/>
          </p:cNvSpPr>
          <p:nvPr>
            <p:ph type="sldNum" sz="quarter" idx="11"/>
          </p:nvPr>
        </p:nvSpPr>
        <p:spPr/>
        <p:txBody>
          <a:bodyPr/>
          <a:lstStyle>
            <a:lvl1pPr>
              <a:defRPr/>
            </a:lvl1pPr>
          </a:lstStyle>
          <a:p>
            <a:fld id="{ADEF5915-ECA5-4D6A-9E20-472371BF4FB5}" type="slidenum">
              <a:rPr lang="en-US" altLang="en-US"/>
              <a:pPr/>
              <a:t>‹#›</a:t>
            </a:fld>
            <a:endParaRPr lang="en-US" altLang="en-US"/>
          </a:p>
        </p:txBody>
      </p:sp>
    </p:spTree>
    <p:extLst>
      <p:ext uri="{BB962C8B-B14F-4D97-AF65-F5344CB8AC3E}">
        <p14:creationId xmlns:p14="http://schemas.microsoft.com/office/powerpoint/2010/main" val="4424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2022</a:t>
            </a:r>
          </a:p>
        </p:txBody>
      </p:sp>
      <p:sp>
        <p:nvSpPr>
          <p:cNvPr id="4" name="Slide Number Placeholder 3"/>
          <p:cNvSpPr>
            <a:spLocks noGrp="1"/>
          </p:cNvSpPr>
          <p:nvPr>
            <p:ph type="sldNum" sz="quarter" idx="11"/>
          </p:nvPr>
        </p:nvSpPr>
        <p:spPr/>
        <p:txBody>
          <a:bodyPr/>
          <a:lstStyle>
            <a:lvl1pPr>
              <a:defRPr/>
            </a:lvl1pPr>
          </a:lstStyle>
          <a:p>
            <a:fld id="{71FA2DB7-877A-48F9-981A-1A0E81A0302E}" type="slidenum">
              <a:rPr lang="en-US" altLang="en-US"/>
              <a:pPr/>
              <a:t>‹#›</a:t>
            </a:fld>
            <a:endParaRPr lang="en-US" altLang="en-US"/>
          </a:p>
        </p:txBody>
      </p:sp>
    </p:spTree>
    <p:extLst>
      <p:ext uri="{BB962C8B-B14F-4D97-AF65-F5344CB8AC3E}">
        <p14:creationId xmlns:p14="http://schemas.microsoft.com/office/powerpoint/2010/main" val="332419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May 2022</a:t>
            </a:r>
          </a:p>
        </p:txBody>
      </p:sp>
      <p:sp>
        <p:nvSpPr>
          <p:cNvPr id="3" name="Slide Number Placeholder 2"/>
          <p:cNvSpPr>
            <a:spLocks noGrp="1"/>
          </p:cNvSpPr>
          <p:nvPr>
            <p:ph type="sldNum" sz="quarter" idx="11"/>
          </p:nvPr>
        </p:nvSpPr>
        <p:spPr/>
        <p:txBody>
          <a:bodyPr/>
          <a:lstStyle>
            <a:lvl1pPr>
              <a:defRPr/>
            </a:lvl1pPr>
          </a:lstStyle>
          <a:p>
            <a:fld id="{2C7B197E-116B-4419-9DC0-4CC9F2579835}" type="slidenum">
              <a:rPr lang="en-US" altLang="en-US"/>
              <a:pPr/>
              <a:t>‹#›</a:t>
            </a:fld>
            <a:endParaRPr lang="en-US" altLang="en-US"/>
          </a:p>
        </p:txBody>
      </p:sp>
    </p:spTree>
    <p:extLst>
      <p:ext uri="{BB962C8B-B14F-4D97-AF65-F5344CB8AC3E}">
        <p14:creationId xmlns:p14="http://schemas.microsoft.com/office/powerpoint/2010/main" val="130879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2022</a:t>
            </a:r>
          </a:p>
        </p:txBody>
      </p:sp>
      <p:sp>
        <p:nvSpPr>
          <p:cNvPr id="6" name="Slide Number Placeholder 5"/>
          <p:cNvSpPr>
            <a:spLocks noGrp="1"/>
          </p:cNvSpPr>
          <p:nvPr>
            <p:ph type="sldNum" sz="quarter" idx="11"/>
          </p:nvPr>
        </p:nvSpPr>
        <p:spPr/>
        <p:txBody>
          <a:bodyPr/>
          <a:lstStyle>
            <a:lvl1pPr>
              <a:defRPr/>
            </a:lvl1pPr>
          </a:lstStyle>
          <a:p>
            <a:fld id="{8221376A-F91E-4E8B-AF17-BC2D0889E328}" type="slidenum">
              <a:rPr lang="en-US" altLang="en-US"/>
              <a:pPr/>
              <a:t>‹#›</a:t>
            </a:fld>
            <a:endParaRPr lang="en-US" altLang="en-US"/>
          </a:p>
        </p:txBody>
      </p:sp>
    </p:spTree>
    <p:extLst>
      <p:ext uri="{BB962C8B-B14F-4D97-AF65-F5344CB8AC3E}">
        <p14:creationId xmlns:p14="http://schemas.microsoft.com/office/powerpoint/2010/main" val="60837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2022</a:t>
            </a:r>
          </a:p>
        </p:txBody>
      </p:sp>
      <p:sp>
        <p:nvSpPr>
          <p:cNvPr id="6" name="Slide Number Placeholder 5"/>
          <p:cNvSpPr>
            <a:spLocks noGrp="1"/>
          </p:cNvSpPr>
          <p:nvPr>
            <p:ph type="sldNum" sz="quarter" idx="11"/>
          </p:nvPr>
        </p:nvSpPr>
        <p:spPr/>
        <p:txBody>
          <a:bodyPr/>
          <a:lstStyle>
            <a:lvl1pPr>
              <a:defRPr/>
            </a:lvl1pPr>
          </a:lstStyle>
          <a:p>
            <a:fld id="{9E06A2F2-996F-4583-BEB4-6F4AEFB964D0}" type="slidenum">
              <a:rPr lang="en-US" altLang="en-US"/>
              <a:pPr/>
              <a:t>‹#›</a:t>
            </a:fld>
            <a:endParaRPr lang="en-US" altLang="en-US"/>
          </a:p>
        </p:txBody>
      </p:sp>
    </p:spTree>
    <p:extLst>
      <p:ext uri="{BB962C8B-B14F-4D97-AF65-F5344CB8AC3E}">
        <p14:creationId xmlns:p14="http://schemas.microsoft.com/office/powerpoint/2010/main" val="311506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4986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04800" y="64103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solidFill>
                  <a:srgbClr val="000066"/>
                </a:solidFill>
              </a:defRPr>
            </a:lvl1pPr>
          </a:lstStyle>
          <a:p>
            <a:r>
              <a:rPr lang="en-US" altLang="en-US"/>
              <a:t>May 2022</a:t>
            </a:r>
          </a:p>
        </p:txBody>
      </p:sp>
      <p:sp>
        <p:nvSpPr>
          <p:cNvPr id="1030" name="Rectangle 6"/>
          <p:cNvSpPr>
            <a:spLocks noGrp="1" noChangeArrowheads="1"/>
          </p:cNvSpPr>
          <p:nvPr>
            <p:ph type="sldNum" sz="quarter" idx="4"/>
          </p:nvPr>
        </p:nvSpPr>
        <p:spPr bwMode="auto">
          <a:xfrm>
            <a:off x="3810000" y="6419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solidFill>
                  <a:srgbClr val="000066"/>
                </a:solidFill>
              </a:defRPr>
            </a:lvl1pPr>
          </a:lstStyle>
          <a:p>
            <a:fld id="{CB29F59B-25D2-4948-9FB6-7B0EE5277DDA}" type="slidenum">
              <a:rPr lang="en-US" altLang="en-US"/>
              <a:pPr/>
              <a:t>‹#›</a:t>
            </a:fld>
            <a:endParaRPr lang="en-US" altLang="en-US"/>
          </a:p>
        </p:txBody>
      </p:sp>
      <p:pic>
        <p:nvPicPr>
          <p:cNvPr id="1032" name="Picture 8" descr="ca_energy_consulti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6581775"/>
            <a:ext cx="9144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sp>
        <p:nvSpPr>
          <p:cNvPr id="1036" name="Line 12"/>
          <p:cNvSpPr>
            <a:spLocks noChangeShapeType="1"/>
          </p:cNvSpPr>
          <p:nvPr userDrawn="1"/>
        </p:nvSpPr>
        <p:spPr bwMode="auto">
          <a:xfrm>
            <a:off x="0" y="6562725"/>
            <a:ext cx="9144000" cy="0"/>
          </a:xfrm>
          <a:prstGeom prst="line">
            <a:avLst/>
          </a:prstGeom>
          <a:noFill/>
          <a:ln w="952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44" name="Picture 2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763" y="1346200"/>
            <a:ext cx="9148763" cy="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fontAlgn="base">
        <a:spcBef>
          <a:spcPct val="0"/>
        </a:spcBef>
        <a:spcAft>
          <a:spcPct val="0"/>
        </a:spcAft>
        <a:defRPr sz="4000" b="1" kern="1200">
          <a:solidFill>
            <a:srgbClr val="000048"/>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2pPr>
      <a:lvl3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3pPr>
      <a:lvl4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4pPr>
      <a:lvl5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9pPr>
    </p:titleStyle>
    <p:bodyStyle>
      <a:lvl1pPr marL="342900" indent="-342900" algn="l" rtl="0" fontAlgn="base">
        <a:spcBef>
          <a:spcPct val="20000"/>
        </a:spcBef>
        <a:spcAft>
          <a:spcPct val="0"/>
        </a:spcAft>
        <a:buClr>
          <a:srgbClr val="800000"/>
        </a:buClr>
        <a:buSzPct val="55000"/>
        <a:buFont typeface="Wingdings" panose="05000000000000000000" pitchFamily="2" charset="2"/>
        <a:buChar char="q"/>
        <a:defRPr sz="3200" kern="1200">
          <a:solidFill>
            <a:schemeClr val="tx1"/>
          </a:solidFill>
          <a:latin typeface="+mn-lt"/>
          <a:ea typeface="+mn-ea"/>
          <a:cs typeface="+mn-cs"/>
        </a:defRPr>
      </a:lvl1pPr>
      <a:lvl2pPr marL="742950" indent="-285750" algn="l" rtl="0" fontAlgn="base">
        <a:lnSpc>
          <a:spcPct val="85000"/>
        </a:lnSpc>
        <a:spcBef>
          <a:spcPct val="20000"/>
        </a:spcBef>
        <a:spcAft>
          <a:spcPct val="0"/>
        </a:spcAft>
        <a:buClr>
          <a:srgbClr val="820019"/>
        </a:buClr>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lnSpc>
          <a:spcPct val="85000"/>
        </a:lnSpc>
        <a:spcBef>
          <a:spcPct val="20000"/>
        </a:spcBef>
        <a:spcAft>
          <a:spcPct val="0"/>
        </a:spcAft>
        <a:buClr>
          <a:srgbClr val="820019"/>
        </a:buClr>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20019"/>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20019"/>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dghansen@CAEnerg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1600200"/>
            <a:ext cx="6553200" cy="2000250"/>
          </a:xfrm>
        </p:spPr>
        <p:txBody>
          <a:bodyPr anchor="ctr"/>
          <a:lstStyle/>
          <a:p>
            <a:r>
              <a:rPr lang="en-US" altLang="en-US" sz="4000" dirty="0">
                <a:latin typeface="Calibri" panose="020F0502020204030204" pitchFamily="34" charset="0"/>
                <a:cs typeface="Calibri" panose="020F0502020204030204" pitchFamily="34" charset="0"/>
              </a:rPr>
              <a:t>Load Impact Evaluation:</a:t>
            </a:r>
            <a:br>
              <a:rPr lang="en-US" altLang="en-US" sz="4000" dirty="0">
                <a:latin typeface="Calibri" panose="020F0502020204030204" pitchFamily="34" charset="0"/>
                <a:cs typeface="Calibri" panose="020F0502020204030204" pitchFamily="34" charset="0"/>
              </a:rPr>
            </a:br>
            <a:r>
              <a:rPr lang="en-US" altLang="en-US" sz="4000" i="1" dirty="0">
                <a:latin typeface="Calibri" panose="020F0502020204030204" pitchFamily="34" charset="0"/>
                <a:cs typeface="Calibri" panose="020F0502020204030204" pitchFamily="34" charset="0"/>
              </a:rPr>
              <a:t>SCE Demand Response Aggregator Contracts</a:t>
            </a:r>
          </a:p>
        </p:txBody>
      </p:sp>
      <p:sp>
        <p:nvSpPr>
          <p:cNvPr id="2051" name="Rectangle 3"/>
          <p:cNvSpPr>
            <a:spLocks noGrp="1" noChangeArrowheads="1"/>
          </p:cNvSpPr>
          <p:nvPr>
            <p:ph type="subTitle" idx="1"/>
          </p:nvPr>
        </p:nvSpPr>
        <p:spPr>
          <a:xfrm>
            <a:off x="1828800" y="4038600"/>
            <a:ext cx="7162800" cy="2438400"/>
          </a:xfrm>
        </p:spPr>
        <p:txBody>
          <a:bodyPr/>
          <a:lstStyle/>
          <a:p>
            <a:pPr>
              <a:lnSpc>
                <a:spcPct val="80000"/>
              </a:lnSpc>
              <a:spcBef>
                <a:spcPct val="0"/>
              </a:spcBef>
            </a:pPr>
            <a:r>
              <a:rPr lang="en-US" altLang="en-US" b="1" dirty="0">
                <a:solidFill>
                  <a:srgbClr val="000066"/>
                </a:solidFill>
                <a:latin typeface="Calibri" panose="020F0502020204030204" pitchFamily="34" charset="0"/>
                <a:cs typeface="Calibri" panose="020F0502020204030204" pitchFamily="34" charset="0"/>
              </a:rPr>
              <a:t>Dan Hansen</a:t>
            </a:r>
          </a:p>
          <a:p>
            <a:pPr>
              <a:lnSpc>
                <a:spcPct val="80000"/>
              </a:lnSpc>
              <a:spcBef>
                <a:spcPct val="0"/>
              </a:spcBef>
            </a:pPr>
            <a:r>
              <a:rPr lang="en-US" altLang="en-US" b="1" dirty="0">
                <a:solidFill>
                  <a:srgbClr val="000066"/>
                </a:solidFill>
                <a:latin typeface="Calibri" panose="020F0502020204030204" pitchFamily="34" charset="0"/>
                <a:cs typeface="Calibri" panose="020F0502020204030204" pitchFamily="34" charset="0"/>
              </a:rPr>
              <a:t>Christensen Associates Energy Consulting</a:t>
            </a:r>
          </a:p>
          <a:p>
            <a:pPr>
              <a:lnSpc>
                <a:spcPct val="80000"/>
              </a:lnSpc>
              <a:spcBef>
                <a:spcPct val="0"/>
              </a:spcBef>
            </a:pPr>
            <a:endParaRPr lang="en-US" altLang="en-US" sz="2000" b="1" dirty="0">
              <a:solidFill>
                <a:srgbClr val="000066"/>
              </a:solidFill>
              <a:latin typeface="Calibri" panose="020F0502020204030204" pitchFamily="34" charset="0"/>
              <a:cs typeface="Calibri" panose="020F0502020204030204" pitchFamily="34" charset="0"/>
            </a:endParaRPr>
          </a:p>
          <a:p>
            <a:pPr>
              <a:lnSpc>
                <a:spcPct val="80000"/>
              </a:lnSpc>
              <a:spcBef>
                <a:spcPct val="0"/>
              </a:spcBef>
            </a:pPr>
            <a:r>
              <a:rPr lang="en-US" altLang="en-US" sz="2000" b="1" dirty="0">
                <a:solidFill>
                  <a:srgbClr val="000066"/>
                </a:solidFill>
                <a:latin typeface="Calibri" panose="020F0502020204030204" pitchFamily="34" charset="0"/>
                <a:cs typeface="Calibri" panose="020F0502020204030204" pitchFamily="34" charset="0"/>
              </a:rPr>
              <a:t>Workshop on the Demand Response Provider 2021 Load Impact Protocol Final Reports</a:t>
            </a:r>
          </a:p>
          <a:p>
            <a:pPr>
              <a:lnSpc>
                <a:spcPct val="80000"/>
              </a:lnSpc>
              <a:spcBef>
                <a:spcPct val="0"/>
              </a:spcBef>
            </a:pPr>
            <a:endParaRPr lang="en-US" altLang="en-US" sz="2000" b="1" dirty="0">
              <a:solidFill>
                <a:srgbClr val="000066"/>
              </a:solidFill>
              <a:latin typeface="Calibri" panose="020F0502020204030204" pitchFamily="34" charset="0"/>
              <a:cs typeface="Calibri" panose="020F0502020204030204" pitchFamily="34" charset="0"/>
            </a:endParaRPr>
          </a:p>
          <a:p>
            <a:pPr>
              <a:lnSpc>
                <a:spcPct val="80000"/>
              </a:lnSpc>
              <a:spcBef>
                <a:spcPct val="0"/>
              </a:spcBef>
            </a:pPr>
            <a:r>
              <a:rPr lang="en-US" altLang="en-US" sz="2000" b="1" i="1" dirty="0">
                <a:solidFill>
                  <a:srgbClr val="000066"/>
                </a:solidFill>
                <a:latin typeface="Calibri" panose="020F0502020204030204" pitchFamily="34" charset="0"/>
                <a:cs typeface="Calibri" panose="020F0502020204030204" pitchFamily="34" charset="0"/>
              </a:rPr>
              <a:t>May 2022</a:t>
            </a:r>
          </a:p>
        </p:txBody>
      </p:sp>
      <p:grpSp>
        <p:nvGrpSpPr>
          <p:cNvPr id="2055" name="Group 7"/>
          <p:cNvGrpSpPr>
            <a:grpSpLocks/>
          </p:cNvGrpSpPr>
          <p:nvPr/>
        </p:nvGrpSpPr>
        <p:grpSpPr bwMode="auto">
          <a:xfrm>
            <a:off x="533400" y="685800"/>
            <a:ext cx="1981200" cy="2895600"/>
            <a:chOff x="0" y="0"/>
            <a:chExt cx="1521" cy="240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1" cy="1957"/>
            </a:xfrm>
            <a:prstGeom prst="rect">
              <a:avLst/>
            </a:prstGeom>
            <a:noFill/>
            <a:ln>
              <a:noFill/>
            </a:ln>
            <a:effectLst/>
            <a:extLst>
              <a:ext uri="{909E8E84-426E-40DD-AFC4-6F175D3DCCD1}">
                <a14:hiddenFill xmlns:a14="http://schemas.microsoft.com/office/drawing/2010/main">
                  <a:solidFill>
                    <a:srgbClr val="68A2B6"/>
                  </a:solidFill>
                </a14:hiddenFill>
              </a:ext>
              <a:ext uri="{91240B29-F687-4F45-9708-019B960494DF}">
                <a14:hiddenLine xmlns:a14="http://schemas.microsoft.com/office/drawing/2010/main" w="9525" algn="ctr">
                  <a:solidFill>
                    <a:srgbClr val="080808"/>
                  </a:solidFill>
                  <a:miter lim="800000"/>
                  <a:headEnd/>
                  <a:tailEnd/>
                </a14:hiddenLine>
              </a:ext>
              <a:ext uri="{AF507438-7753-43E0-B8FC-AC1667EBCBE1}">
                <a14:hiddenEffects xmlns:a14="http://schemas.microsoft.com/office/drawing/2010/main">
                  <a:effectLst>
                    <a:outerShdw dist="35921" dir="2700000" algn="ctr" rotWithShape="0">
                      <a:srgbClr val="080808"/>
                    </a:outerShdw>
                  </a:effectLst>
                </a14:hiddenEffects>
              </a:ext>
            </a:extLst>
          </p:spPr>
        </p:pic>
        <p:pic>
          <p:nvPicPr>
            <p:cNvPr id="2053" name="Picture 5" descr="ca_energy_consult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55"/>
              <a:ext cx="1521" cy="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grpSp>
      <p:sp>
        <p:nvSpPr>
          <p:cNvPr id="2054" name="Line 6"/>
          <p:cNvSpPr>
            <a:spLocks noChangeShapeType="1"/>
          </p:cNvSpPr>
          <p:nvPr/>
        </p:nvSpPr>
        <p:spPr bwMode="auto">
          <a:xfrm>
            <a:off x="0" y="3814763"/>
            <a:ext cx="9144000" cy="0"/>
          </a:xfrm>
          <a:prstGeom prst="line">
            <a:avLst/>
          </a:prstGeom>
          <a:noFill/>
          <a:ln w="76200">
            <a:solidFill>
              <a:srgbClr val="0000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a:p>
        </p:txBody>
      </p:sp>
      <p:sp>
        <p:nvSpPr>
          <p:cNvPr id="2" name="Date Placeholder 1"/>
          <p:cNvSpPr>
            <a:spLocks noGrp="1"/>
          </p:cNvSpPr>
          <p:nvPr>
            <p:ph type="dt" sz="half" idx="10"/>
          </p:nvPr>
        </p:nvSpPr>
        <p:spPr/>
        <p:txBody>
          <a:bodyPr/>
          <a:lstStyle/>
          <a:p>
            <a:r>
              <a:rPr lang="en-US" altLang="en-US">
                <a:latin typeface="Calibri" panose="020F0502020204030204" pitchFamily="34" charset="0"/>
                <a:cs typeface="Calibri" panose="020F0502020204030204" pitchFamily="34" charset="0"/>
              </a:rPr>
              <a:t>May 2022</a:t>
            </a:r>
            <a:endParaRPr lang="en-US" altLang="en-US"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1"/>
          </p:nvPr>
        </p:nvSpPr>
        <p:spPr/>
        <p:txBody>
          <a:bodyPr/>
          <a:lstStyle/>
          <a:p>
            <a:fld id="{342472C6-F0AC-438B-A4FA-93F2088BFF9E}" type="slidenum">
              <a:rPr lang="en-US" altLang="en-US" smtClean="0">
                <a:latin typeface="Calibri" panose="020F0502020204030204" pitchFamily="34" charset="0"/>
                <a:cs typeface="Calibri" panose="020F0502020204030204" pitchFamily="34" charset="0"/>
              </a:rPr>
              <a:pPr/>
              <a:t>1</a:t>
            </a:fld>
            <a:endParaRPr lang="en-US" altLang="en-US"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10</a:t>
            </a:fld>
            <a:endParaRPr lang="en-US" altLang="en-US"/>
          </a:p>
        </p:txBody>
      </p:sp>
      <p:sp>
        <p:nvSpPr>
          <p:cNvPr id="399362" name="Rectangle 2"/>
          <p:cNvSpPr>
            <a:spLocks noGrp="1" noChangeArrowheads="1"/>
          </p:cNvSpPr>
          <p:nvPr>
            <p:ph type="title"/>
          </p:nvPr>
        </p:nvSpPr>
        <p:spPr/>
        <p:txBody>
          <a:bodyPr/>
          <a:lstStyle/>
          <a:p>
            <a:r>
              <a:rPr lang="en-US" altLang="en-US" dirty="0"/>
              <a:t>4. Ex-ante Methodology:</a:t>
            </a:r>
            <a:br>
              <a:rPr lang="en-US" altLang="en-US" dirty="0"/>
            </a:br>
            <a:r>
              <a:rPr lang="en-US" altLang="en-US" sz="3600" i="1" dirty="0"/>
              <a:t>Contracts in the Ex-Post Study</a:t>
            </a:r>
          </a:p>
        </p:txBody>
      </p:sp>
      <p:sp>
        <p:nvSpPr>
          <p:cNvPr id="399363" name="Rectangle 3"/>
          <p:cNvSpPr>
            <a:spLocks noGrp="1" noChangeArrowheads="1"/>
          </p:cNvSpPr>
          <p:nvPr>
            <p:ph type="body" idx="1"/>
          </p:nvPr>
        </p:nvSpPr>
        <p:spPr>
          <a:xfrm>
            <a:off x="457200" y="1498600"/>
            <a:ext cx="8229600" cy="5054600"/>
          </a:xfrm>
        </p:spPr>
        <p:txBody>
          <a:bodyPr/>
          <a:lstStyle/>
          <a:p>
            <a:r>
              <a:rPr lang="en-US" altLang="en-US" sz="2400" dirty="0"/>
              <a:t>Ex-ante load impacts are a straightforward translation of the ex-post estimates </a:t>
            </a:r>
          </a:p>
          <a:p>
            <a:pPr lvl="1"/>
            <a:r>
              <a:rPr lang="en-US" altLang="en-US" sz="2000" dirty="0"/>
              <a:t>No weather effect on load impacts, so no statistical modeling is needed</a:t>
            </a:r>
          </a:p>
          <a:p>
            <a:pPr lvl="1"/>
            <a:r>
              <a:rPr lang="en-US" altLang="en-US" sz="2000" dirty="0"/>
              <a:t>Forecast is drawn from corresponding observed hours, e.g., HE 17 ex-post impacts are used to forecast HE 17 ex-ante impacts</a:t>
            </a:r>
          </a:p>
          <a:p>
            <a:pPr lvl="1"/>
            <a:r>
              <a:rPr lang="en-US" altLang="en-US" sz="2000" dirty="0"/>
              <a:t>Hourly forecast impacts are built up from dispatch ID-level estimates (allows us to use all events and not just full-dispatch events)</a:t>
            </a:r>
          </a:p>
          <a:p>
            <a:r>
              <a:rPr lang="en-US" altLang="en-US" sz="2400" dirty="0"/>
              <a:t>Contracts have a maximum 4-hour event duration, whereas the Resource Adequacy window is 5 hours long</a:t>
            </a:r>
          </a:p>
          <a:p>
            <a:pPr lvl="1"/>
            <a:r>
              <a:rPr lang="en-US" altLang="en-US" sz="2000" dirty="0"/>
              <a:t>Simulate all 5 hours to reflect the resource’s potential in each hour of the RA window</a:t>
            </a:r>
          </a:p>
          <a:p>
            <a:r>
              <a:rPr lang="en-US" altLang="en-US" sz="2400" dirty="0"/>
              <a:t>Forecast contract quantities matched ex-post contract quantities, so no adjustment was needed for that</a:t>
            </a:r>
          </a:p>
        </p:txBody>
      </p:sp>
    </p:spTree>
    <p:extLst>
      <p:ext uri="{BB962C8B-B14F-4D97-AF65-F5344CB8AC3E}">
        <p14:creationId xmlns:p14="http://schemas.microsoft.com/office/powerpoint/2010/main" val="2449016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11</a:t>
            </a:fld>
            <a:endParaRPr lang="en-US" altLang="en-US"/>
          </a:p>
        </p:txBody>
      </p:sp>
      <p:sp>
        <p:nvSpPr>
          <p:cNvPr id="399362" name="Rectangle 2"/>
          <p:cNvSpPr>
            <a:spLocks noGrp="1" noChangeArrowheads="1"/>
          </p:cNvSpPr>
          <p:nvPr>
            <p:ph type="title"/>
          </p:nvPr>
        </p:nvSpPr>
        <p:spPr/>
        <p:txBody>
          <a:bodyPr/>
          <a:lstStyle/>
          <a:p>
            <a:r>
              <a:rPr lang="en-US" altLang="en-US" dirty="0"/>
              <a:t>4. Ex-ante Methodology:</a:t>
            </a:r>
            <a:br>
              <a:rPr lang="en-US" altLang="en-US" dirty="0"/>
            </a:br>
            <a:r>
              <a:rPr lang="en-US" altLang="en-US" sz="3600" i="1" dirty="0"/>
              <a:t>Contracts NOT in the Ex-Post Study</a:t>
            </a:r>
          </a:p>
        </p:txBody>
      </p:sp>
      <p:sp>
        <p:nvSpPr>
          <p:cNvPr id="399363" name="Rectangle 3"/>
          <p:cNvSpPr>
            <a:spLocks noGrp="1" noChangeArrowheads="1"/>
          </p:cNvSpPr>
          <p:nvPr>
            <p:ph type="body" idx="1"/>
          </p:nvPr>
        </p:nvSpPr>
        <p:spPr>
          <a:xfrm>
            <a:off x="457200" y="1498600"/>
            <a:ext cx="8229600" cy="5054600"/>
          </a:xfrm>
        </p:spPr>
        <p:txBody>
          <a:bodyPr/>
          <a:lstStyle/>
          <a:p>
            <a:endParaRPr lang="en-US" altLang="en-US" sz="2400" dirty="0"/>
          </a:p>
          <a:p>
            <a:r>
              <a:rPr lang="en-US" altLang="en-US" sz="2400" dirty="0"/>
              <a:t>For contracts not in the ex-post study, we have no customer load data or historical performance upon which to base the ex-ante forecast</a:t>
            </a:r>
          </a:p>
          <a:p>
            <a:endParaRPr lang="en-US" altLang="en-US" sz="2400" dirty="0"/>
          </a:p>
          <a:p>
            <a:r>
              <a:rPr lang="en-US" altLang="en-US" sz="2400" dirty="0"/>
              <a:t>We follow the assumption from the previous evaluation, applying an assumed percentage to the contract value to forecast the load impacts that will be provided</a:t>
            </a:r>
          </a:p>
        </p:txBody>
      </p:sp>
    </p:spTree>
    <p:extLst>
      <p:ext uri="{BB962C8B-B14F-4D97-AF65-F5344CB8AC3E}">
        <p14:creationId xmlns:p14="http://schemas.microsoft.com/office/powerpoint/2010/main" val="4162205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12</a:t>
            </a:fld>
            <a:endParaRPr lang="en-US" altLang="en-US"/>
          </a:p>
        </p:txBody>
      </p:sp>
      <p:sp>
        <p:nvSpPr>
          <p:cNvPr id="399362" name="Rectangle 2"/>
          <p:cNvSpPr>
            <a:spLocks noGrp="1" noChangeArrowheads="1"/>
          </p:cNvSpPr>
          <p:nvPr>
            <p:ph type="title"/>
          </p:nvPr>
        </p:nvSpPr>
        <p:spPr/>
        <p:txBody>
          <a:bodyPr/>
          <a:lstStyle/>
          <a:p>
            <a:r>
              <a:rPr lang="en-US" altLang="en-US" dirty="0"/>
              <a:t>5. Ex-ante Load Impacts: </a:t>
            </a:r>
            <a:br>
              <a:rPr lang="en-US" altLang="en-US" dirty="0"/>
            </a:br>
            <a:r>
              <a:rPr lang="en-US" altLang="en-US" sz="3600" i="1" dirty="0"/>
              <a:t>Forecast Contract Quantities (MW)</a:t>
            </a:r>
          </a:p>
        </p:txBody>
      </p:sp>
      <p:graphicFrame>
        <p:nvGraphicFramePr>
          <p:cNvPr id="3" name="Table 2">
            <a:extLst>
              <a:ext uri="{FF2B5EF4-FFF2-40B4-BE49-F238E27FC236}">
                <a16:creationId xmlns:a16="http://schemas.microsoft.com/office/drawing/2014/main" id="{605E621F-7451-44D3-937E-56617EB684AE}"/>
              </a:ext>
            </a:extLst>
          </p:cNvPr>
          <p:cNvGraphicFramePr>
            <a:graphicFrameLocks noGrp="1"/>
          </p:cNvGraphicFramePr>
          <p:nvPr>
            <p:extLst>
              <p:ext uri="{D42A27DB-BD31-4B8C-83A1-F6EECF244321}">
                <p14:modId xmlns:p14="http://schemas.microsoft.com/office/powerpoint/2010/main" val="755603743"/>
              </p:ext>
            </p:extLst>
          </p:nvPr>
        </p:nvGraphicFramePr>
        <p:xfrm>
          <a:off x="1828800" y="1752600"/>
          <a:ext cx="5486400" cy="4267206"/>
        </p:xfrm>
        <a:graphic>
          <a:graphicData uri="http://schemas.openxmlformats.org/drawingml/2006/table">
            <a:tbl>
              <a:tblPr firstRow="1" firstCol="1" bandRow="1"/>
              <a:tblGrid>
                <a:gridCol w="1423529">
                  <a:extLst>
                    <a:ext uri="{9D8B030D-6E8A-4147-A177-3AD203B41FA5}">
                      <a16:colId xmlns:a16="http://schemas.microsoft.com/office/drawing/2014/main" val="2645943180"/>
                    </a:ext>
                  </a:extLst>
                </a:gridCol>
                <a:gridCol w="1110827">
                  <a:extLst>
                    <a:ext uri="{9D8B030D-6E8A-4147-A177-3AD203B41FA5}">
                      <a16:colId xmlns:a16="http://schemas.microsoft.com/office/drawing/2014/main" val="3635318428"/>
                    </a:ext>
                  </a:extLst>
                </a:gridCol>
                <a:gridCol w="1016000">
                  <a:extLst>
                    <a:ext uri="{9D8B030D-6E8A-4147-A177-3AD203B41FA5}">
                      <a16:colId xmlns:a16="http://schemas.microsoft.com/office/drawing/2014/main" val="3006293706"/>
                    </a:ext>
                  </a:extLst>
                </a:gridCol>
                <a:gridCol w="914400">
                  <a:extLst>
                    <a:ext uri="{9D8B030D-6E8A-4147-A177-3AD203B41FA5}">
                      <a16:colId xmlns:a16="http://schemas.microsoft.com/office/drawing/2014/main" val="1674685119"/>
                    </a:ext>
                  </a:extLst>
                </a:gridCol>
                <a:gridCol w="1021644">
                  <a:extLst>
                    <a:ext uri="{9D8B030D-6E8A-4147-A177-3AD203B41FA5}">
                      <a16:colId xmlns:a16="http://schemas.microsoft.com/office/drawing/2014/main" val="2183747657"/>
                    </a:ext>
                  </a:extLst>
                </a:gridCol>
              </a:tblGrid>
              <a:tr h="567390">
                <a:tc>
                  <a:txBody>
                    <a:bodyPr/>
                    <a:lstStyle/>
                    <a:p>
                      <a:pPr marL="0" marR="0" algn="ctr">
                        <a:spcBef>
                          <a:spcPts val="0"/>
                        </a:spcBef>
                        <a:spcAft>
                          <a:spcPts val="0"/>
                        </a:spcAft>
                      </a:pPr>
                      <a:r>
                        <a:rPr lang="en-US" sz="1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Month</a:t>
                      </a:r>
                      <a:endParaRPr lang="en-US" sz="18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8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2022</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8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2023</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8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2024</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8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2025</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extLst>
                  <a:ext uri="{0D108BD9-81ED-4DB2-BD59-A6C34878D82A}">
                    <a16:rowId xmlns:a16="http://schemas.microsoft.com/office/drawing/2014/main" val="3670484585"/>
                  </a:ext>
                </a:extLst>
              </a:tr>
              <a:tr h="308318">
                <a:tc>
                  <a:txBody>
                    <a:bodyPr/>
                    <a:lstStyle/>
                    <a:p>
                      <a:pPr marL="0" marR="0" algn="ctr">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Jan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61.9</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69.4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77.9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446371"/>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Feb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61.9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69.3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77.7</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6452793"/>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70.1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78.8</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0343506"/>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Apr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70.1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749181"/>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May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62.1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70.5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78.5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9430388"/>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Jun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62.9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71.2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79.6</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82.1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6111370"/>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Jul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64.6</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72.0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80.0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83.6</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812063"/>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Aug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64.7</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77.2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80.2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83.8</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3530821"/>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Sep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64.7</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77.1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80.1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81.8</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582349"/>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Oct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64.4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76.5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79.8</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8304393"/>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Nov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64.4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76.3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79.3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494259"/>
                  </a:ext>
                </a:extLst>
              </a:tr>
              <a:tr h="308318">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Dec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66.7</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75.0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effectLst/>
                          <a:latin typeface="Calibri" panose="020F0502020204030204" pitchFamily="34" charset="0"/>
                          <a:ea typeface="Times New Roman" panose="02020603050405020304" pitchFamily="18" charset="0"/>
                          <a:cs typeface="Calibri" panose="020F0502020204030204" pitchFamily="34" charset="0"/>
                        </a:rPr>
                        <a:t>77.5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79.5</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105564"/>
                  </a:ext>
                </a:extLst>
              </a:tr>
            </a:tbl>
          </a:graphicData>
        </a:graphic>
      </p:graphicFrame>
    </p:spTree>
    <p:extLst>
      <p:ext uri="{BB962C8B-B14F-4D97-AF65-F5344CB8AC3E}">
        <p14:creationId xmlns:p14="http://schemas.microsoft.com/office/powerpoint/2010/main" val="2139183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13</a:t>
            </a:fld>
            <a:endParaRPr lang="en-US" altLang="en-US"/>
          </a:p>
        </p:txBody>
      </p:sp>
      <p:sp>
        <p:nvSpPr>
          <p:cNvPr id="399362" name="Rectangle 2"/>
          <p:cNvSpPr>
            <a:spLocks noGrp="1" noChangeArrowheads="1"/>
          </p:cNvSpPr>
          <p:nvPr>
            <p:ph type="title"/>
          </p:nvPr>
        </p:nvSpPr>
        <p:spPr/>
        <p:txBody>
          <a:bodyPr/>
          <a:lstStyle/>
          <a:p>
            <a:r>
              <a:rPr lang="en-US" altLang="en-US" dirty="0"/>
              <a:t>5. Ex-ante Load Impacts: </a:t>
            </a:r>
            <a:br>
              <a:rPr lang="en-US" altLang="en-US" dirty="0"/>
            </a:br>
            <a:r>
              <a:rPr lang="en-US" altLang="en-US" sz="3200" i="1" dirty="0"/>
              <a:t>Average August RA Window Impacts (MW)</a:t>
            </a:r>
          </a:p>
        </p:txBody>
      </p:sp>
      <p:pic>
        <p:nvPicPr>
          <p:cNvPr id="3" name="Picture 2">
            <a:extLst>
              <a:ext uri="{FF2B5EF4-FFF2-40B4-BE49-F238E27FC236}">
                <a16:creationId xmlns:a16="http://schemas.microsoft.com/office/drawing/2014/main" id="{24F09F90-B06F-4945-ADD8-91C197020678}"/>
              </a:ext>
            </a:extLst>
          </p:cNvPr>
          <p:cNvPicPr>
            <a:picLocks noChangeAspect="1"/>
          </p:cNvPicPr>
          <p:nvPr/>
        </p:nvPicPr>
        <p:blipFill>
          <a:blip r:embed="rId3"/>
          <a:stretch>
            <a:fillRect/>
          </a:stretch>
        </p:blipFill>
        <p:spPr>
          <a:xfrm>
            <a:off x="647699" y="1470890"/>
            <a:ext cx="7917071" cy="5006110"/>
          </a:xfrm>
          <a:prstGeom prst="rect">
            <a:avLst/>
          </a:prstGeom>
        </p:spPr>
      </p:pic>
    </p:spTree>
    <p:extLst>
      <p:ext uri="{BB962C8B-B14F-4D97-AF65-F5344CB8AC3E}">
        <p14:creationId xmlns:p14="http://schemas.microsoft.com/office/powerpoint/2010/main" val="350490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14</a:t>
            </a:fld>
            <a:endParaRPr lang="en-US" altLang="en-US"/>
          </a:p>
        </p:txBody>
      </p:sp>
      <p:sp>
        <p:nvSpPr>
          <p:cNvPr id="399362" name="Rectangle 2"/>
          <p:cNvSpPr>
            <a:spLocks noGrp="1" noChangeArrowheads="1"/>
          </p:cNvSpPr>
          <p:nvPr>
            <p:ph type="title"/>
          </p:nvPr>
        </p:nvSpPr>
        <p:spPr/>
        <p:txBody>
          <a:bodyPr/>
          <a:lstStyle/>
          <a:p>
            <a:r>
              <a:rPr lang="en-US" altLang="en-US" dirty="0"/>
              <a:t>5. Ex-ante Load Impacts: </a:t>
            </a:r>
            <a:br>
              <a:rPr lang="en-US" altLang="en-US" dirty="0"/>
            </a:br>
            <a:r>
              <a:rPr lang="en-US" altLang="en-US" sz="3200" i="1" dirty="0"/>
              <a:t>August 2022 SCE 1-in-2 Impacts (MW)</a:t>
            </a:r>
          </a:p>
        </p:txBody>
      </p:sp>
      <p:sp>
        <p:nvSpPr>
          <p:cNvPr id="6" name="TextBox 5">
            <a:extLst>
              <a:ext uri="{FF2B5EF4-FFF2-40B4-BE49-F238E27FC236}">
                <a16:creationId xmlns:a16="http://schemas.microsoft.com/office/drawing/2014/main" id="{FA142AD2-B2B1-4596-8322-BBF7CABCEDDD}"/>
              </a:ext>
            </a:extLst>
          </p:cNvPr>
          <p:cNvSpPr txBox="1"/>
          <p:nvPr/>
        </p:nvSpPr>
        <p:spPr>
          <a:xfrm>
            <a:off x="1226721" y="6096000"/>
            <a:ext cx="6926679" cy="369332"/>
          </a:xfrm>
          <a:prstGeom prst="rect">
            <a:avLst/>
          </a:prstGeom>
          <a:noFill/>
        </p:spPr>
        <p:txBody>
          <a:bodyPr wrap="square" rtlCol="0">
            <a:spAutoFit/>
          </a:bodyPr>
          <a:lstStyle/>
          <a:p>
            <a:pPr algn="l"/>
            <a:r>
              <a:rPr lang="en-US" dirty="0"/>
              <a:t>Figure reflects only contracts included in the ex-post study</a:t>
            </a:r>
          </a:p>
        </p:txBody>
      </p:sp>
      <p:pic>
        <p:nvPicPr>
          <p:cNvPr id="2" name="Picture 1">
            <a:extLst>
              <a:ext uri="{FF2B5EF4-FFF2-40B4-BE49-F238E27FC236}">
                <a16:creationId xmlns:a16="http://schemas.microsoft.com/office/drawing/2014/main" id="{E7AAF87C-260D-4C64-AC8A-24A883ABF6F2}"/>
              </a:ext>
            </a:extLst>
          </p:cNvPr>
          <p:cNvPicPr>
            <a:picLocks noChangeAspect="1"/>
          </p:cNvPicPr>
          <p:nvPr/>
        </p:nvPicPr>
        <p:blipFill>
          <a:blip r:embed="rId3"/>
          <a:stretch>
            <a:fillRect/>
          </a:stretch>
        </p:blipFill>
        <p:spPr>
          <a:xfrm>
            <a:off x="536841" y="1524000"/>
            <a:ext cx="8070317" cy="4343400"/>
          </a:xfrm>
          <a:prstGeom prst="rect">
            <a:avLst/>
          </a:prstGeom>
        </p:spPr>
      </p:pic>
    </p:spTree>
    <p:extLst>
      <p:ext uri="{BB962C8B-B14F-4D97-AF65-F5344CB8AC3E}">
        <p14:creationId xmlns:p14="http://schemas.microsoft.com/office/powerpoint/2010/main" val="408294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DFF8E170-DEB7-4C3F-9859-EC65BE321039}" type="slidenum">
              <a:rPr lang="en-US" altLang="en-US"/>
              <a:pPr/>
              <a:t>15</a:t>
            </a:fld>
            <a:endParaRPr lang="en-US" altLang="en-US"/>
          </a:p>
        </p:txBody>
      </p:sp>
      <p:sp>
        <p:nvSpPr>
          <p:cNvPr id="314370" name="Rectangle 2"/>
          <p:cNvSpPr>
            <a:spLocks noGrp="1" noChangeArrowheads="1"/>
          </p:cNvSpPr>
          <p:nvPr>
            <p:ph type="title"/>
          </p:nvPr>
        </p:nvSpPr>
        <p:spPr>
          <a:xfrm>
            <a:off x="457200" y="101600"/>
            <a:ext cx="8229600" cy="1143000"/>
          </a:xfrm>
        </p:spPr>
        <p:txBody>
          <a:bodyPr/>
          <a:lstStyle/>
          <a:p>
            <a:pPr>
              <a:lnSpc>
                <a:spcPct val="90000"/>
              </a:lnSpc>
            </a:pPr>
            <a:r>
              <a:rPr lang="en-US" altLang="en-US" dirty="0"/>
              <a:t>Questions?  </a:t>
            </a:r>
          </a:p>
        </p:txBody>
      </p:sp>
      <p:sp>
        <p:nvSpPr>
          <p:cNvPr id="314371" name="Rectangle 3"/>
          <p:cNvSpPr>
            <a:spLocks noGrp="1" noChangeArrowheads="1"/>
          </p:cNvSpPr>
          <p:nvPr>
            <p:ph type="body" idx="1"/>
          </p:nvPr>
        </p:nvSpPr>
        <p:spPr/>
        <p:txBody>
          <a:bodyPr/>
          <a:lstStyle/>
          <a:p>
            <a:pPr marL="0" indent="0">
              <a:lnSpc>
                <a:spcPct val="85000"/>
              </a:lnSpc>
              <a:buNone/>
            </a:pPr>
            <a:r>
              <a:rPr lang="en-US" altLang="en-US" sz="2800" b="1" dirty="0"/>
              <a:t>Contact </a:t>
            </a:r>
          </a:p>
          <a:p>
            <a:pPr marL="0" indent="0">
              <a:lnSpc>
                <a:spcPct val="85000"/>
              </a:lnSpc>
              <a:buNone/>
            </a:pPr>
            <a:r>
              <a:rPr lang="en-US" altLang="en-US" sz="2800" dirty="0"/>
              <a:t>Dan Hansen</a:t>
            </a:r>
            <a:br>
              <a:rPr lang="en-US" altLang="en-US" sz="2800" dirty="0"/>
            </a:br>
            <a:r>
              <a:rPr lang="en-US" altLang="en-US" sz="2800" dirty="0"/>
              <a:t>Christensen Associates Energy Consulting</a:t>
            </a:r>
            <a:br>
              <a:rPr lang="en-US" altLang="en-US" sz="2800" dirty="0"/>
            </a:br>
            <a:r>
              <a:rPr lang="en-US" altLang="en-US" sz="2800" dirty="0"/>
              <a:t>Madison, Wisconsin</a:t>
            </a:r>
          </a:p>
          <a:p>
            <a:pPr lvl="1">
              <a:lnSpc>
                <a:spcPct val="75000"/>
              </a:lnSpc>
            </a:pPr>
            <a:r>
              <a:rPr lang="en-US" altLang="en-US" dirty="0">
                <a:hlinkClick r:id="rId2"/>
              </a:rPr>
              <a:t>dghansen@CAEnergy.com</a:t>
            </a:r>
            <a:endParaRPr lang="en-US" altLang="en-US" dirty="0"/>
          </a:p>
          <a:p>
            <a:pPr lvl="1">
              <a:lnSpc>
                <a:spcPct val="75000"/>
              </a:lnSpc>
            </a:pPr>
            <a:r>
              <a:rPr lang="en-US" altLang="en-US" dirty="0"/>
              <a:t>(608)231-2266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19B09429-5864-4E9A-BF6C-66A3FFC6A6D0}" type="slidenum">
              <a:rPr lang="en-US" altLang="en-US"/>
              <a:pPr/>
              <a:t>2</a:t>
            </a:fld>
            <a:endParaRPr lang="en-US" altLang="en-US"/>
          </a:p>
        </p:txBody>
      </p:sp>
      <p:sp>
        <p:nvSpPr>
          <p:cNvPr id="376834" name="Rectangle 2"/>
          <p:cNvSpPr>
            <a:spLocks noGrp="1" noChangeArrowheads="1"/>
          </p:cNvSpPr>
          <p:nvPr>
            <p:ph type="title"/>
          </p:nvPr>
        </p:nvSpPr>
        <p:spPr/>
        <p:txBody>
          <a:bodyPr/>
          <a:lstStyle/>
          <a:p>
            <a:r>
              <a:rPr lang="en-US" altLang="en-US" dirty="0"/>
              <a:t>Presentation Outline</a:t>
            </a:r>
          </a:p>
        </p:txBody>
      </p:sp>
      <p:sp>
        <p:nvSpPr>
          <p:cNvPr id="376835" name="Rectangle 3"/>
          <p:cNvSpPr>
            <a:spLocks noGrp="1" noChangeArrowheads="1"/>
          </p:cNvSpPr>
          <p:nvPr>
            <p:ph type="body" idx="1"/>
          </p:nvPr>
        </p:nvSpPr>
        <p:spPr/>
        <p:txBody>
          <a:bodyPr/>
          <a:lstStyle/>
          <a:p>
            <a:pPr marL="514350" indent="-514350">
              <a:buFont typeface="+mj-lt"/>
              <a:buAutoNum type="arabicPeriod"/>
            </a:pPr>
            <a:r>
              <a:rPr lang="en-US" altLang="en-US" dirty="0"/>
              <a:t>Resource Description</a:t>
            </a:r>
          </a:p>
          <a:p>
            <a:pPr marL="514350" indent="-514350">
              <a:buFont typeface="+mj-lt"/>
              <a:buAutoNum type="arabicPeriod"/>
            </a:pPr>
            <a:r>
              <a:rPr lang="en-US" altLang="en-US" dirty="0"/>
              <a:t>Ex-post Methodology</a:t>
            </a:r>
          </a:p>
          <a:p>
            <a:pPr marL="514350" indent="-514350">
              <a:buFont typeface="+mj-lt"/>
              <a:buAutoNum type="arabicPeriod"/>
            </a:pPr>
            <a:r>
              <a:rPr lang="en-US" altLang="en-US" dirty="0"/>
              <a:t>Ex-post Load Impacts</a:t>
            </a:r>
          </a:p>
          <a:p>
            <a:pPr marL="514350" indent="-514350">
              <a:buFont typeface="+mj-lt"/>
              <a:buAutoNum type="arabicPeriod"/>
            </a:pPr>
            <a:r>
              <a:rPr lang="en-US" altLang="en-US" dirty="0"/>
              <a:t>Ex-ante Methodology</a:t>
            </a:r>
          </a:p>
          <a:p>
            <a:pPr marL="514350" indent="-514350">
              <a:buFont typeface="+mj-lt"/>
              <a:buAutoNum type="arabicPeriod"/>
            </a:pPr>
            <a:r>
              <a:rPr lang="en-US" altLang="en-US" dirty="0"/>
              <a:t>Ex-ante Load Impacts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3</a:t>
            </a:fld>
            <a:endParaRPr lang="en-US" altLang="en-US"/>
          </a:p>
        </p:txBody>
      </p:sp>
      <p:sp>
        <p:nvSpPr>
          <p:cNvPr id="399362" name="Rectangle 2"/>
          <p:cNvSpPr>
            <a:spLocks noGrp="1" noChangeArrowheads="1"/>
          </p:cNvSpPr>
          <p:nvPr>
            <p:ph type="title"/>
          </p:nvPr>
        </p:nvSpPr>
        <p:spPr/>
        <p:txBody>
          <a:bodyPr/>
          <a:lstStyle/>
          <a:p>
            <a:r>
              <a:rPr lang="en-US" altLang="en-US" dirty="0"/>
              <a:t>1. Resource Description</a:t>
            </a:r>
          </a:p>
        </p:txBody>
      </p:sp>
      <p:sp>
        <p:nvSpPr>
          <p:cNvPr id="399363" name="Rectangle 3"/>
          <p:cNvSpPr>
            <a:spLocks noGrp="1" noChangeArrowheads="1"/>
          </p:cNvSpPr>
          <p:nvPr>
            <p:ph type="body" idx="1"/>
          </p:nvPr>
        </p:nvSpPr>
        <p:spPr>
          <a:xfrm>
            <a:off x="457200" y="1368425"/>
            <a:ext cx="8229600" cy="5054600"/>
          </a:xfrm>
        </p:spPr>
        <p:txBody>
          <a:bodyPr/>
          <a:lstStyle/>
          <a:p>
            <a:r>
              <a:rPr lang="en-US" altLang="en-US" sz="2400" dirty="0"/>
              <a:t>Three Demand Response Aggregators (DRAs) had active contracts during 2021:</a:t>
            </a:r>
          </a:p>
          <a:p>
            <a:pPr lvl="1"/>
            <a:r>
              <a:rPr lang="en-US" altLang="en-US" sz="2000" dirty="0"/>
              <a:t>Hybrid Electric Building Technologies (Hybrid)</a:t>
            </a:r>
          </a:p>
          <a:p>
            <a:pPr lvl="1"/>
            <a:r>
              <a:rPr lang="en-US" altLang="en-US" sz="2000" dirty="0"/>
              <a:t>Stem Energy (Stem)</a:t>
            </a:r>
          </a:p>
          <a:p>
            <a:pPr lvl="1"/>
            <a:r>
              <a:rPr lang="en-US" altLang="en-US" sz="2000" dirty="0"/>
              <a:t>NRG Curtailment Solutions (NRG)</a:t>
            </a:r>
          </a:p>
          <a:p>
            <a:r>
              <a:rPr lang="en-US" altLang="en-US" sz="2400" dirty="0"/>
              <a:t>The DRAs enrolled commercial and industrial customers to provide demand response within SCE’s service territory</a:t>
            </a:r>
          </a:p>
          <a:p>
            <a:pPr lvl="1"/>
            <a:r>
              <a:rPr lang="en-US" altLang="en-US" sz="2000" dirty="0"/>
              <a:t>DRAs nominate customers on a monthly basis</a:t>
            </a:r>
          </a:p>
          <a:p>
            <a:pPr lvl="1"/>
            <a:r>
              <a:rPr lang="en-US" altLang="en-US" sz="2000" dirty="0"/>
              <a:t>SCE dispatched the contracts according to the associated terms</a:t>
            </a:r>
          </a:p>
          <a:p>
            <a:pPr lvl="1"/>
            <a:r>
              <a:rPr lang="en-US" altLang="en-US" sz="2000" dirty="0"/>
              <a:t>DRA is responsible for meeting the contract obligations</a:t>
            </a:r>
          </a:p>
          <a:p>
            <a:r>
              <a:rPr lang="en-US" altLang="en-US" sz="2400" dirty="0"/>
              <a:t>Two additional DRAs have contracted with SCE for upcoming years:</a:t>
            </a:r>
          </a:p>
          <a:p>
            <a:pPr lvl="1"/>
            <a:r>
              <a:rPr lang="en-US" altLang="en-US" sz="2000" dirty="0"/>
              <a:t>Swell Energy (Swell): two contracts beginning in 2022</a:t>
            </a:r>
          </a:p>
          <a:p>
            <a:pPr lvl="1"/>
            <a:r>
              <a:rPr lang="en-US" altLang="en-US" sz="2000" dirty="0"/>
              <a:t>Sunrun Inc. (Sunrun): two contracts beginning in 2023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4</a:t>
            </a:fld>
            <a:endParaRPr lang="en-US" altLang="en-US"/>
          </a:p>
        </p:txBody>
      </p:sp>
      <p:sp>
        <p:nvSpPr>
          <p:cNvPr id="399362" name="Rectangle 2"/>
          <p:cNvSpPr>
            <a:spLocks noGrp="1" noChangeArrowheads="1"/>
          </p:cNvSpPr>
          <p:nvPr>
            <p:ph type="title"/>
          </p:nvPr>
        </p:nvSpPr>
        <p:spPr/>
        <p:txBody>
          <a:bodyPr/>
          <a:lstStyle/>
          <a:p>
            <a:r>
              <a:rPr lang="en-US" altLang="en-US" dirty="0"/>
              <a:t>1. Resource Description:</a:t>
            </a:r>
            <a:br>
              <a:rPr lang="en-US" altLang="en-US" dirty="0"/>
            </a:br>
            <a:r>
              <a:rPr lang="en-US" altLang="en-US" sz="3200" i="1" dirty="0"/>
              <a:t>Maximum Capacity for 2021 DRA Contracts</a:t>
            </a:r>
          </a:p>
        </p:txBody>
      </p:sp>
      <p:graphicFrame>
        <p:nvGraphicFramePr>
          <p:cNvPr id="2" name="Table 1">
            <a:extLst>
              <a:ext uri="{FF2B5EF4-FFF2-40B4-BE49-F238E27FC236}">
                <a16:creationId xmlns:a16="http://schemas.microsoft.com/office/drawing/2014/main" id="{E2F88548-E3B4-4106-84E5-E8C4DFE3D1D4}"/>
              </a:ext>
            </a:extLst>
          </p:cNvPr>
          <p:cNvGraphicFramePr>
            <a:graphicFrameLocks noGrp="1"/>
          </p:cNvGraphicFramePr>
          <p:nvPr>
            <p:extLst>
              <p:ext uri="{D42A27DB-BD31-4B8C-83A1-F6EECF244321}">
                <p14:modId xmlns:p14="http://schemas.microsoft.com/office/powerpoint/2010/main" val="307856684"/>
              </p:ext>
            </p:extLst>
          </p:nvPr>
        </p:nvGraphicFramePr>
        <p:xfrm>
          <a:off x="1142999" y="1447800"/>
          <a:ext cx="6857999" cy="2057400"/>
        </p:xfrm>
        <a:graphic>
          <a:graphicData uri="http://schemas.openxmlformats.org/drawingml/2006/table">
            <a:tbl>
              <a:tblPr firstRow="1" firstCol="1" bandRow="1"/>
              <a:tblGrid>
                <a:gridCol w="1529665">
                  <a:extLst>
                    <a:ext uri="{9D8B030D-6E8A-4147-A177-3AD203B41FA5}">
                      <a16:colId xmlns:a16="http://schemas.microsoft.com/office/drawing/2014/main" val="2191878610"/>
                    </a:ext>
                  </a:extLst>
                </a:gridCol>
                <a:gridCol w="1453182">
                  <a:extLst>
                    <a:ext uri="{9D8B030D-6E8A-4147-A177-3AD203B41FA5}">
                      <a16:colId xmlns:a16="http://schemas.microsoft.com/office/drawing/2014/main" val="4180366151"/>
                    </a:ext>
                  </a:extLst>
                </a:gridCol>
                <a:gridCol w="1402193">
                  <a:extLst>
                    <a:ext uri="{9D8B030D-6E8A-4147-A177-3AD203B41FA5}">
                      <a16:colId xmlns:a16="http://schemas.microsoft.com/office/drawing/2014/main" val="2104160409"/>
                    </a:ext>
                  </a:extLst>
                </a:gridCol>
                <a:gridCol w="1402193">
                  <a:extLst>
                    <a:ext uri="{9D8B030D-6E8A-4147-A177-3AD203B41FA5}">
                      <a16:colId xmlns:a16="http://schemas.microsoft.com/office/drawing/2014/main" val="3870849457"/>
                    </a:ext>
                  </a:extLst>
                </a:gridCol>
                <a:gridCol w="1070766">
                  <a:extLst>
                    <a:ext uri="{9D8B030D-6E8A-4147-A177-3AD203B41FA5}">
                      <a16:colId xmlns:a16="http://schemas.microsoft.com/office/drawing/2014/main" val="1559403613"/>
                    </a:ext>
                  </a:extLst>
                </a:gridCol>
              </a:tblGrid>
              <a:tr h="342900">
                <a:tc rowSpan="2">
                  <a:txBody>
                    <a:bodyPr/>
                    <a:lstStyle/>
                    <a:p>
                      <a:pPr marL="0" marR="0" algn="ctr">
                        <a:spcBef>
                          <a:spcPts val="0"/>
                        </a:spcBef>
                        <a:spcAft>
                          <a:spcPts val="0"/>
                        </a:spcAft>
                      </a:pPr>
                      <a:r>
                        <a:rPr lang="en-US" sz="14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Month</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gridSpan="4">
                  <a:txBody>
                    <a:bodyPr/>
                    <a:lstStyle/>
                    <a:p>
                      <a:pPr marL="0" marR="0" algn="ctr">
                        <a:spcBef>
                          <a:spcPts val="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Total Contract Capacity (MW)</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0519346"/>
                  </a:ext>
                </a:extLst>
              </a:tr>
              <a:tr h="342900">
                <a:tc vMerge="1">
                  <a:txBody>
                    <a:bodyPr/>
                    <a:lstStyle/>
                    <a:p>
                      <a:endParaRPr lang="en-US"/>
                    </a:p>
                  </a:txBody>
                  <a:tcPr/>
                </a:tc>
                <a:tc>
                  <a:txBody>
                    <a:bodyPr/>
                    <a:lstStyle/>
                    <a:p>
                      <a:pPr marL="0" marR="0" algn="ctr">
                        <a:spcBef>
                          <a:spcPts val="0"/>
                        </a:spcBef>
                        <a:spcAft>
                          <a:spcPts val="0"/>
                        </a:spcAft>
                      </a:pPr>
                      <a:r>
                        <a:rPr lang="en-US"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Hybrid</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Stem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NRG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4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extLst>
                  <a:ext uri="{0D108BD9-81ED-4DB2-BD59-A6C34878D82A}">
                    <a16:rowId xmlns:a16="http://schemas.microsoft.com/office/drawing/2014/main" val="4227959968"/>
                  </a:ext>
                </a:extLst>
              </a:tr>
              <a:tr h="34290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to 10 a.m.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1398216"/>
                  </a:ext>
                </a:extLst>
              </a:tr>
              <a:tr h="34290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 a.m. to 6 p.m.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8342406"/>
                  </a:ext>
                </a:extLst>
              </a:tr>
              <a:tr h="34290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 to 8 p.m.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58.5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47900515"/>
                  </a:ext>
                </a:extLst>
              </a:tr>
              <a:tr h="34290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to 9 p.m.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33.5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46226889"/>
                  </a:ext>
                </a:extLst>
              </a:tr>
            </a:tbl>
          </a:graphicData>
        </a:graphic>
      </p:graphicFrame>
      <p:pic>
        <p:nvPicPr>
          <p:cNvPr id="7" name="Picture 6">
            <a:extLst>
              <a:ext uri="{FF2B5EF4-FFF2-40B4-BE49-F238E27FC236}">
                <a16:creationId xmlns:a16="http://schemas.microsoft.com/office/drawing/2014/main" id="{64C21E01-82C2-4204-84FF-570609640BA3}"/>
              </a:ext>
            </a:extLst>
          </p:cNvPr>
          <p:cNvPicPr>
            <a:picLocks noChangeAspect="1"/>
          </p:cNvPicPr>
          <p:nvPr/>
        </p:nvPicPr>
        <p:blipFill>
          <a:blip r:embed="rId2"/>
          <a:stretch>
            <a:fillRect/>
          </a:stretch>
        </p:blipFill>
        <p:spPr>
          <a:xfrm>
            <a:off x="2182561" y="3581400"/>
            <a:ext cx="4778877" cy="2973104"/>
          </a:xfrm>
          <a:prstGeom prst="rect">
            <a:avLst/>
          </a:prstGeom>
        </p:spPr>
      </p:pic>
    </p:spTree>
    <p:extLst>
      <p:ext uri="{BB962C8B-B14F-4D97-AF65-F5344CB8AC3E}">
        <p14:creationId xmlns:p14="http://schemas.microsoft.com/office/powerpoint/2010/main" val="43792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5</a:t>
            </a:fld>
            <a:endParaRPr lang="en-US" altLang="en-US"/>
          </a:p>
        </p:txBody>
      </p:sp>
      <p:sp>
        <p:nvSpPr>
          <p:cNvPr id="399362" name="Rectangle 2"/>
          <p:cNvSpPr>
            <a:spLocks noGrp="1" noChangeArrowheads="1"/>
          </p:cNvSpPr>
          <p:nvPr>
            <p:ph type="title"/>
          </p:nvPr>
        </p:nvSpPr>
        <p:spPr/>
        <p:txBody>
          <a:bodyPr/>
          <a:lstStyle/>
          <a:p>
            <a:r>
              <a:rPr lang="en-US" altLang="en-US" dirty="0"/>
              <a:t>2. Ex-post Methodology </a:t>
            </a:r>
          </a:p>
        </p:txBody>
      </p:sp>
      <p:sp>
        <p:nvSpPr>
          <p:cNvPr id="399363" name="Rectangle 3"/>
          <p:cNvSpPr>
            <a:spLocks noGrp="1" noChangeArrowheads="1"/>
          </p:cNvSpPr>
          <p:nvPr>
            <p:ph type="body" idx="1"/>
          </p:nvPr>
        </p:nvSpPr>
        <p:spPr>
          <a:xfrm>
            <a:off x="457200" y="1498600"/>
            <a:ext cx="8229600" cy="5130800"/>
          </a:xfrm>
        </p:spPr>
        <p:txBody>
          <a:bodyPr/>
          <a:lstStyle/>
          <a:p>
            <a:r>
              <a:rPr lang="en-US" altLang="en-US" sz="2400" dirty="0"/>
              <a:t>Estimated customer-specific regression models with the customer’s hourly usage as the dependent variable</a:t>
            </a:r>
          </a:p>
          <a:p>
            <a:r>
              <a:rPr lang="en-US" altLang="en-US" sz="2400" dirty="0"/>
              <a:t>Models are used to simulate reference loads that would have occurred in the absence events</a:t>
            </a:r>
          </a:p>
          <a:p>
            <a:r>
              <a:rPr lang="en-US" altLang="en-US" sz="2400" dirty="0"/>
              <a:t>The explanatory variables include:</a:t>
            </a:r>
          </a:p>
          <a:p>
            <a:pPr lvl="1"/>
            <a:r>
              <a:rPr lang="en-US" altLang="en-US" sz="2000" dirty="0"/>
              <a:t>Temperatures, expressed in several ways (e.g., current hour, average daily, maximum daily)</a:t>
            </a:r>
          </a:p>
          <a:p>
            <a:pPr lvl="1"/>
            <a:r>
              <a:rPr lang="en-US" altLang="en-US" sz="2000" dirty="0"/>
              <a:t>Hour of day</a:t>
            </a:r>
          </a:p>
          <a:p>
            <a:pPr lvl="1"/>
            <a:r>
              <a:rPr lang="en-US" altLang="en-US" sz="2000" dirty="0"/>
              <a:t>Day of week</a:t>
            </a:r>
          </a:p>
          <a:p>
            <a:pPr lvl="1"/>
            <a:r>
              <a:rPr lang="en-US" altLang="en-US" sz="2000" dirty="0"/>
              <a:t>Month of year</a:t>
            </a:r>
          </a:p>
          <a:p>
            <a:pPr lvl="1"/>
            <a:r>
              <a:rPr lang="en-US" altLang="en-US" sz="2000" dirty="0"/>
              <a:t>A morning load variable (average load from midnight to 10 a.m., except for customers with early event hours)</a:t>
            </a:r>
          </a:p>
        </p:txBody>
      </p:sp>
    </p:spTree>
    <p:extLst>
      <p:ext uri="{BB962C8B-B14F-4D97-AF65-F5344CB8AC3E}">
        <p14:creationId xmlns:p14="http://schemas.microsoft.com/office/powerpoint/2010/main" val="189808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6</a:t>
            </a:fld>
            <a:endParaRPr lang="en-US" altLang="en-US"/>
          </a:p>
        </p:txBody>
      </p:sp>
      <p:sp>
        <p:nvSpPr>
          <p:cNvPr id="399362" name="Rectangle 2"/>
          <p:cNvSpPr>
            <a:spLocks noGrp="1" noChangeArrowheads="1"/>
          </p:cNvSpPr>
          <p:nvPr>
            <p:ph type="title"/>
          </p:nvPr>
        </p:nvSpPr>
        <p:spPr/>
        <p:txBody>
          <a:bodyPr/>
          <a:lstStyle/>
          <a:p>
            <a:r>
              <a:rPr lang="en-US" altLang="en-US" dirty="0"/>
              <a:t>2. Ex-post Methodology (2) </a:t>
            </a:r>
          </a:p>
        </p:txBody>
      </p:sp>
      <p:sp>
        <p:nvSpPr>
          <p:cNvPr id="399363" name="Rectangle 3"/>
          <p:cNvSpPr>
            <a:spLocks noGrp="1" noChangeArrowheads="1"/>
          </p:cNvSpPr>
          <p:nvPr>
            <p:ph type="body" idx="1"/>
          </p:nvPr>
        </p:nvSpPr>
        <p:spPr>
          <a:xfrm>
            <a:off x="457200" y="1498600"/>
            <a:ext cx="8229600" cy="5130800"/>
          </a:xfrm>
        </p:spPr>
        <p:txBody>
          <a:bodyPr/>
          <a:lstStyle/>
          <a:p>
            <a:r>
              <a:rPr lang="en-US" altLang="en-US" sz="2400" dirty="0"/>
              <a:t>Data included in the model</a:t>
            </a:r>
          </a:p>
          <a:p>
            <a:pPr lvl="1"/>
            <a:r>
              <a:rPr lang="en-US" altLang="en-US" sz="2000" dirty="0"/>
              <a:t>November 2020 through September 2021</a:t>
            </a:r>
          </a:p>
          <a:p>
            <a:pPr lvl="1"/>
            <a:r>
              <a:rPr lang="en-US" altLang="en-US" sz="2000" dirty="0"/>
              <a:t>Exclude event hours plus at least 3 hours following the event</a:t>
            </a:r>
          </a:p>
          <a:p>
            <a:pPr lvl="2"/>
            <a:r>
              <a:rPr lang="en-US" altLang="en-US" sz="1800" dirty="0"/>
              <a:t>If the event starts at 5 p.m. or later, the rest of the day is excluded</a:t>
            </a:r>
          </a:p>
          <a:p>
            <a:pPr lvl="2"/>
            <a:r>
              <a:rPr lang="en-US" altLang="en-US" sz="1800" dirty="0"/>
              <a:t>Needed to include some event-day data to improve estimates for contracts with a high frequency of events</a:t>
            </a:r>
          </a:p>
          <a:p>
            <a:pPr lvl="1"/>
            <a:r>
              <a:rPr lang="en-US" altLang="en-US" sz="2000" dirty="0"/>
              <a:t>Exclude data prior to the customer’s first nominated month, which ensures that storage is in place (if applicable)</a:t>
            </a:r>
          </a:p>
          <a:p>
            <a:r>
              <a:rPr lang="en-US" altLang="en-US" sz="2400" dirty="0"/>
              <a:t>Model validation</a:t>
            </a:r>
          </a:p>
          <a:p>
            <a:pPr lvl="1"/>
            <a:r>
              <a:rPr lang="en-US" altLang="en-US" sz="2000" dirty="0"/>
              <a:t>Estimated a common specification excluding ~12% of the data (randomly selected non-event days)</a:t>
            </a:r>
          </a:p>
          <a:p>
            <a:pPr lvl="1"/>
            <a:r>
              <a:rPr lang="en-US" altLang="en-US" sz="2000" dirty="0"/>
              <a:t>Compared predicted and observed values on withheld days and adjusted the customer’s regression specification as needed</a:t>
            </a:r>
          </a:p>
          <a:p>
            <a:r>
              <a:rPr lang="en-US" altLang="en-US" sz="2400" dirty="0"/>
              <a:t>Estimated load impact = the model’s predicted load for the event hour minus the observed load</a:t>
            </a:r>
          </a:p>
        </p:txBody>
      </p:sp>
    </p:spTree>
    <p:extLst>
      <p:ext uri="{BB962C8B-B14F-4D97-AF65-F5344CB8AC3E}">
        <p14:creationId xmlns:p14="http://schemas.microsoft.com/office/powerpoint/2010/main" val="217993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7</a:t>
            </a:fld>
            <a:endParaRPr lang="en-US" altLang="en-US"/>
          </a:p>
        </p:txBody>
      </p:sp>
      <p:sp>
        <p:nvSpPr>
          <p:cNvPr id="399362" name="Rectangle 2"/>
          <p:cNvSpPr>
            <a:spLocks noGrp="1" noChangeArrowheads="1"/>
          </p:cNvSpPr>
          <p:nvPr>
            <p:ph type="title"/>
          </p:nvPr>
        </p:nvSpPr>
        <p:spPr/>
        <p:txBody>
          <a:bodyPr/>
          <a:lstStyle/>
          <a:p>
            <a:r>
              <a:rPr lang="en-US" altLang="en-US" dirty="0"/>
              <a:t>3. Ex-post Results</a:t>
            </a:r>
            <a:br>
              <a:rPr lang="en-US" altLang="en-US" dirty="0"/>
            </a:br>
            <a:r>
              <a:rPr lang="en-US" altLang="en-US" sz="3200" i="1" dirty="0"/>
              <a:t>Average Event Hour with Full Dispatch</a:t>
            </a:r>
            <a:endParaRPr lang="en-US" altLang="en-US" i="1" dirty="0"/>
          </a:p>
        </p:txBody>
      </p:sp>
      <p:graphicFrame>
        <p:nvGraphicFramePr>
          <p:cNvPr id="2" name="Table 1">
            <a:extLst>
              <a:ext uri="{FF2B5EF4-FFF2-40B4-BE49-F238E27FC236}">
                <a16:creationId xmlns:a16="http://schemas.microsoft.com/office/drawing/2014/main" id="{A9A9C8E7-142E-4733-9463-E5971CB0615D}"/>
              </a:ext>
            </a:extLst>
          </p:cNvPr>
          <p:cNvGraphicFramePr>
            <a:graphicFrameLocks noGrp="1"/>
          </p:cNvGraphicFramePr>
          <p:nvPr>
            <p:extLst>
              <p:ext uri="{D42A27DB-BD31-4B8C-83A1-F6EECF244321}">
                <p14:modId xmlns:p14="http://schemas.microsoft.com/office/powerpoint/2010/main" val="187805198"/>
              </p:ext>
            </p:extLst>
          </p:nvPr>
        </p:nvGraphicFramePr>
        <p:xfrm>
          <a:off x="304800" y="1447800"/>
          <a:ext cx="5181601" cy="5029197"/>
        </p:xfrm>
        <a:graphic>
          <a:graphicData uri="http://schemas.openxmlformats.org/drawingml/2006/table">
            <a:tbl>
              <a:tblPr firstRow="1" firstCol="1" bandRow="1"/>
              <a:tblGrid>
                <a:gridCol w="696036">
                  <a:extLst>
                    <a:ext uri="{9D8B030D-6E8A-4147-A177-3AD203B41FA5}">
                      <a16:colId xmlns:a16="http://schemas.microsoft.com/office/drawing/2014/main" val="891991248"/>
                    </a:ext>
                  </a:extLst>
                </a:gridCol>
                <a:gridCol w="794906">
                  <a:extLst>
                    <a:ext uri="{9D8B030D-6E8A-4147-A177-3AD203B41FA5}">
                      <a16:colId xmlns:a16="http://schemas.microsoft.com/office/drawing/2014/main" val="3932158112"/>
                    </a:ext>
                  </a:extLst>
                </a:gridCol>
                <a:gridCol w="602274">
                  <a:extLst>
                    <a:ext uri="{9D8B030D-6E8A-4147-A177-3AD203B41FA5}">
                      <a16:colId xmlns:a16="http://schemas.microsoft.com/office/drawing/2014/main" val="1631333835"/>
                    </a:ext>
                  </a:extLst>
                </a:gridCol>
                <a:gridCol w="686509">
                  <a:extLst>
                    <a:ext uri="{9D8B030D-6E8A-4147-A177-3AD203B41FA5}">
                      <a16:colId xmlns:a16="http://schemas.microsoft.com/office/drawing/2014/main" val="665276133"/>
                    </a:ext>
                  </a:extLst>
                </a:gridCol>
                <a:gridCol w="686509">
                  <a:extLst>
                    <a:ext uri="{9D8B030D-6E8A-4147-A177-3AD203B41FA5}">
                      <a16:colId xmlns:a16="http://schemas.microsoft.com/office/drawing/2014/main" val="177720323"/>
                    </a:ext>
                  </a:extLst>
                </a:gridCol>
                <a:gridCol w="510819">
                  <a:extLst>
                    <a:ext uri="{9D8B030D-6E8A-4147-A177-3AD203B41FA5}">
                      <a16:colId xmlns:a16="http://schemas.microsoft.com/office/drawing/2014/main" val="3846578746"/>
                    </a:ext>
                  </a:extLst>
                </a:gridCol>
                <a:gridCol w="602274">
                  <a:extLst>
                    <a:ext uri="{9D8B030D-6E8A-4147-A177-3AD203B41FA5}">
                      <a16:colId xmlns:a16="http://schemas.microsoft.com/office/drawing/2014/main" val="667079356"/>
                    </a:ext>
                  </a:extLst>
                </a:gridCol>
                <a:gridCol w="602274">
                  <a:extLst>
                    <a:ext uri="{9D8B030D-6E8A-4147-A177-3AD203B41FA5}">
                      <a16:colId xmlns:a16="http://schemas.microsoft.com/office/drawing/2014/main" val="34875592"/>
                    </a:ext>
                  </a:extLst>
                </a:gridCol>
              </a:tblGrid>
              <a:tr h="168822">
                <a:tc rowSpan="2">
                  <a:txBody>
                    <a:bodyPr/>
                    <a:lstStyle/>
                    <a:p>
                      <a:pPr marL="0" marR="0" algn="ctr">
                        <a:spcBef>
                          <a:spcPts val="0"/>
                        </a:spcBef>
                        <a:spcAft>
                          <a:spcPts val="0"/>
                        </a:spcAft>
                      </a:pPr>
                      <a:r>
                        <a:rPr lang="en-US" sz="105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Date</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B</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F</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a:t>
                      </a:r>
                      <a:endParaRPr lang="en-U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C2577"/>
                    </a:solidFill>
                  </a:tcPr>
                </a:tc>
                <a:extLst>
                  <a:ext uri="{0D108BD9-81ED-4DB2-BD59-A6C34878D82A}">
                    <a16:rowId xmlns:a16="http://schemas.microsoft.com/office/drawing/2014/main" val="3461639349"/>
                  </a:ext>
                </a:extLst>
              </a:tr>
              <a:tr h="972075">
                <a:tc vMerge="1">
                  <a:txBody>
                    <a:bodyPr/>
                    <a:lstStyle/>
                    <a:p>
                      <a:endParaRPr lang="en-US"/>
                    </a:p>
                  </a:txBody>
                  <a:tcPr/>
                </a:tc>
                <a:tc>
                  <a:txBody>
                    <a:bodyPr/>
                    <a:lstStyle/>
                    <a:p>
                      <a:pPr marL="0" marR="0" algn="ctr">
                        <a:spcBef>
                          <a:spcPts val="0"/>
                        </a:spcBef>
                        <a:spcAft>
                          <a:spcPts val="0"/>
                        </a:spcAft>
                      </a:pPr>
                      <a:r>
                        <a:rPr lang="en-US" sz="105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Avg. Customers Dispatched</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Avg. Event Hours</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Average Contract Amount</a:t>
                      </a:r>
                      <a:b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(MW)</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Reference Load</a:t>
                      </a:r>
                      <a:b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(MW)</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Load Impact</a:t>
                      </a:r>
                      <a:b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(MW)</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Impact</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 / D)</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tc>
                  <a:txBody>
                    <a:bodyPr/>
                    <a:lstStyle/>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of Contract Amount</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5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 / C)</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2577"/>
                    </a:solidFill>
                  </a:tcPr>
                </a:tc>
                <a:extLst>
                  <a:ext uri="{0D108BD9-81ED-4DB2-BD59-A6C34878D82A}">
                    <a16:rowId xmlns:a16="http://schemas.microsoft.com/office/drawing/2014/main" val="1749902668"/>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168.7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097396"/>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161.9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8937106"/>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800143"/>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152.4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61.0</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1803779"/>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732212"/>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1624122"/>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6700952"/>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154.6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0751420"/>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158.2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1743213"/>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156.5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337216"/>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163.9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107%</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3663579"/>
                  </a:ext>
                </a:extLst>
              </a:tr>
              <a:tr h="324025">
                <a:tc>
                  <a:txBody>
                    <a:bodyPr/>
                    <a:lstStyle/>
                    <a:p>
                      <a:pPr marL="0" marR="0">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9/9</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 p.m.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66.8</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162.6</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552" marR="595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768379"/>
                  </a:ext>
                </a:extLst>
              </a:tr>
            </a:tbl>
          </a:graphicData>
        </a:graphic>
      </p:graphicFrame>
      <p:sp>
        <p:nvSpPr>
          <p:cNvPr id="3" name="TextBox 2">
            <a:extLst>
              <a:ext uri="{FF2B5EF4-FFF2-40B4-BE49-F238E27FC236}">
                <a16:creationId xmlns:a16="http://schemas.microsoft.com/office/drawing/2014/main" id="{F3FD9414-25B8-4E4E-80CD-F2E869AEE797}"/>
              </a:ext>
            </a:extLst>
          </p:cNvPr>
          <p:cNvSpPr txBox="1"/>
          <p:nvPr/>
        </p:nvSpPr>
        <p:spPr>
          <a:xfrm>
            <a:off x="5562600" y="2438904"/>
            <a:ext cx="3505200" cy="3046988"/>
          </a:xfrm>
          <a:prstGeom prst="rect">
            <a:avLst/>
          </a:prstGeom>
          <a:noFill/>
        </p:spPr>
        <p:txBody>
          <a:bodyPr wrap="square" rtlCol="0">
            <a:spAutoFit/>
          </a:bodyPr>
          <a:lstStyle/>
          <a:p>
            <a:pPr marL="342900" marR="0" lvl="0" indent="-342900" algn="l">
              <a:spcBef>
                <a:spcPts val="0"/>
              </a:spcBef>
              <a:spcAft>
                <a:spcPts val="0"/>
              </a:spcAft>
              <a:buSzPts val="1000"/>
              <a:buFont typeface="Wingdings" panose="05000000000000000000" pitchFamily="2" charset="2"/>
              <a:buChar char="q"/>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Load Impact = our estimate of the difference between observed loads and the loads that would have occurred in the absence of the event</a:t>
            </a:r>
          </a:p>
          <a:p>
            <a:pPr marL="342900" marR="0" lvl="0" indent="-342900" algn="l">
              <a:spcBef>
                <a:spcPts val="0"/>
              </a:spcBef>
              <a:spcAft>
                <a:spcPts val="0"/>
              </a:spcAft>
              <a:buSzPts val="1000"/>
              <a:buFont typeface="Wingdings" panose="05000000000000000000" pitchFamily="2" charset="2"/>
              <a:buChar char="q"/>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Impact = Load Impact / Reference Load</a:t>
            </a:r>
          </a:p>
          <a:p>
            <a:pPr marL="342900" marR="0" lvl="0" indent="-342900" algn="l">
              <a:spcBef>
                <a:spcPts val="0"/>
              </a:spcBef>
              <a:spcAft>
                <a:spcPts val="0"/>
              </a:spcAft>
              <a:buSzPts val="1000"/>
              <a:buFont typeface="Wingdings" panose="05000000000000000000" pitchFamily="2" charset="2"/>
              <a:buChar char="q"/>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of Contract Amount = Load Impact / Contract Amount</a:t>
            </a:r>
          </a:p>
          <a:p>
            <a:pPr marL="342900" marR="0" lvl="0" indent="-342900" algn="l">
              <a:spcBef>
                <a:spcPts val="0"/>
              </a:spcBef>
              <a:spcAft>
                <a:spcPts val="0"/>
              </a:spcAft>
              <a:buSzPts val="1000"/>
              <a:buFont typeface="Wingdings" panose="05000000000000000000" pitchFamily="2" charset="2"/>
              <a:buChar char="q"/>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Includes only event hours with all resources dispatched within a contract</a:t>
            </a:r>
            <a:endParaRPr lang="en-US" dirty="0"/>
          </a:p>
        </p:txBody>
      </p:sp>
    </p:spTree>
    <p:extLst>
      <p:ext uri="{BB962C8B-B14F-4D97-AF65-F5344CB8AC3E}">
        <p14:creationId xmlns:p14="http://schemas.microsoft.com/office/powerpoint/2010/main" val="3413004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8</a:t>
            </a:fld>
            <a:endParaRPr lang="en-US" altLang="en-US"/>
          </a:p>
        </p:txBody>
      </p:sp>
      <p:sp>
        <p:nvSpPr>
          <p:cNvPr id="399362" name="Rectangle 2"/>
          <p:cNvSpPr>
            <a:spLocks noGrp="1" noChangeArrowheads="1"/>
          </p:cNvSpPr>
          <p:nvPr>
            <p:ph type="title"/>
          </p:nvPr>
        </p:nvSpPr>
        <p:spPr/>
        <p:txBody>
          <a:bodyPr/>
          <a:lstStyle/>
          <a:p>
            <a:r>
              <a:rPr lang="en-US" altLang="en-US" dirty="0"/>
              <a:t>3. Ex-post Results</a:t>
            </a:r>
            <a:br>
              <a:rPr lang="en-US" altLang="en-US" dirty="0"/>
            </a:br>
            <a:r>
              <a:rPr lang="en-US" altLang="en-US" sz="3200" i="1" dirty="0"/>
              <a:t>July 28, 2021 Hourly Load Impacts</a:t>
            </a:r>
            <a:endParaRPr lang="en-US" altLang="en-US" i="1" dirty="0"/>
          </a:p>
        </p:txBody>
      </p:sp>
      <p:sp>
        <p:nvSpPr>
          <p:cNvPr id="3" name="TextBox 2">
            <a:extLst>
              <a:ext uri="{FF2B5EF4-FFF2-40B4-BE49-F238E27FC236}">
                <a16:creationId xmlns:a16="http://schemas.microsoft.com/office/drawing/2014/main" id="{37DFA728-EA85-428C-8B72-41A7DFCF7880}"/>
              </a:ext>
            </a:extLst>
          </p:cNvPr>
          <p:cNvSpPr txBox="1"/>
          <p:nvPr/>
        </p:nvSpPr>
        <p:spPr>
          <a:xfrm>
            <a:off x="1752600" y="5496520"/>
            <a:ext cx="5105400" cy="923330"/>
          </a:xfrm>
          <a:prstGeom prst="rect">
            <a:avLst/>
          </a:prstGeom>
          <a:noFill/>
        </p:spPr>
        <p:txBody>
          <a:bodyPr wrap="square" rtlCol="0">
            <a:spAutoFit/>
          </a:bodyPr>
          <a:lstStyle/>
          <a:p>
            <a:pPr algn="l"/>
            <a:r>
              <a:rPr lang="en-US" dirty="0"/>
              <a:t>Blue shading = Full dispatch hours</a:t>
            </a:r>
          </a:p>
          <a:p>
            <a:pPr algn="l"/>
            <a:r>
              <a:rPr lang="en-US" dirty="0"/>
              <a:t>Green shading = Partial dispatch hours</a:t>
            </a:r>
          </a:p>
          <a:p>
            <a:pPr algn="l"/>
            <a:r>
              <a:rPr lang="en-US" dirty="0"/>
              <a:t>Red shading = Contract quantities</a:t>
            </a:r>
          </a:p>
        </p:txBody>
      </p:sp>
      <p:pic>
        <p:nvPicPr>
          <p:cNvPr id="6" name="Picture 5">
            <a:extLst>
              <a:ext uri="{FF2B5EF4-FFF2-40B4-BE49-F238E27FC236}">
                <a16:creationId xmlns:a16="http://schemas.microsoft.com/office/drawing/2014/main" id="{992AC972-6024-4A72-9B2D-F6EC61BF99FD}"/>
              </a:ext>
            </a:extLst>
          </p:cNvPr>
          <p:cNvPicPr>
            <a:picLocks noChangeAspect="1"/>
          </p:cNvPicPr>
          <p:nvPr/>
        </p:nvPicPr>
        <p:blipFill>
          <a:blip r:embed="rId2"/>
          <a:stretch>
            <a:fillRect/>
          </a:stretch>
        </p:blipFill>
        <p:spPr>
          <a:xfrm>
            <a:off x="1409700" y="1431912"/>
            <a:ext cx="6324600" cy="4080772"/>
          </a:xfrm>
          <a:prstGeom prst="rect">
            <a:avLst/>
          </a:prstGeom>
        </p:spPr>
      </p:pic>
    </p:spTree>
    <p:extLst>
      <p:ext uri="{BB962C8B-B14F-4D97-AF65-F5344CB8AC3E}">
        <p14:creationId xmlns:p14="http://schemas.microsoft.com/office/powerpoint/2010/main" val="299632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May 2022</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9</a:t>
            </a:fld>
            <a:endParaRPr lang="en-US" altLang="en-US"/>
          </a:p>
        </p:txBody>
      </p:sp>
      <p:sp>
        <p:nvSpPr>
          <p:cNvPr id="399362" name="Rectangle 2"/>
          <p:cNvSpPr>
            <a:spLocks noGrp="1" noChangeArrowheads="1"/>
          </p:cNvSpPr>
          <p:nvPr>
            <p:ph type="title"/>
          </p:nvPr>
        </p:nvSpPr>
        <p:spPr/>
        <p:txBody>
          <a:bodyPr/>
          <a:lstStyle/>
          <a:p>
            <a:r>
              <a:rPr lang="en-US" altLang="en-US" dirty="0"/>
              <a:t>4. Ex-ante Methodology</a:t>
            </a:r>
          </a:p>
        </p:txBody>
      </p:sp>
      <p:sp>
        <p:nvSpPr>
          <p:cNvPr id="399363" name="Rectangle 3"/>
          <p:cNvSpPr>
            <a:spLocks noGrp="1" noChangeArrowheads="1"/>
          </p:cNvSpPr>
          <p:nvPr>
            <p:ph type="body" idx="1"/>
          </p:nvPr>
        </p:nvSpPr>
        <p:spPr>
          <a:xfrm>
            <a:off x="457200" y="1498600"/>
            <a:ext cx="8229600" cy="5054600"/>
          </a:xfrm>
        </p:spPr>
        <p:txBody>
          <a:bodyPr/>
          <a:lstStyle/>
          <a:p>
            <a:endParaRPr lang="en-US" altLang="en-US" sz="2400" dirty="0"/>
          </a:p>
          <a:p>
            <a:r>
              <a:rPr lang="en-US" altLang="en-US" sz="2400" dirty="0"/>
              <a:t>SCE provided a forecast of monthly capacity commitments by contract</a:t>
            </a:r>
          </a:p>
          <a:p>
            <a:pPr lvl="1"/>
            <a:r>
              <a:rPr lang="en-US" altLang="en-US" sz="2000" dirty="0"/>
              <a:t>Replaces the enrollment forecast typically used in a load impact study</a:t>
            </a:r>
          </a:p>
          <a:p>
            <a:endParaRPr lang="en-US" altLang="en-US" sz="2400" dirty="0"/>
          </a:p>
          <a:p>
            <a:r>
              <a:rPr lang="en-US" altLang="en-US" sz="2400" dirty="0"/>
              <a:t>Simulate customer-specific reference loads for all required scenarios (by month and weather scenario)</a:t>
            </a:r>
          </a:p>
          <a:p>
            <a:pPr lvl="1"/>
            <a:r>
              <a:rPr lang="en-US" altLang="en-US" sz="2000" dirty="0"/>
              <a:t>Same as ex-post regression model but omitting the morning load variable</a:t>
            </a:r>
          </a:p>
        </p:txBody>
      </p:sp>
    </p:spTree>
    <p:extLst>
      <p:ext uri="{BB962C8B-B14F-4D97-AF65-F5344CB8AC3E}">
        <p14:creationId xmlns:p14="http://schemas.microsoft.com/office/powerpoint/2010/main" val="33356804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17717</TotalTime>
  <Words>1283</Words>
  <Application>Microsoft Office PowerPoint</Application>
  <PresentationFormat>On-screen Show (4:3)</PresentationFormat>
  <Paragraphs>329</Paragraphs>
  <Slides>15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Palatino Linotype</vt:lpstr>
      <vt:lpstr>Wingdings</vt:lpstr>
      <vt:lpstr>Default Design</vt:lpstr>
      <vt:lpstr>Load Impact Evaluation: SCE Demand Response Aggregator Contracts</vt:lpstr>
      <vt:lpstr>Presentation Outline</vt:lpstr>
      <vt:lpstr>1. Resource Description</vt:lpstr>
      <vt:lpstr>1. Resource Description: Maximum Capacity for 2021 DRA Contracts</vt:lpstr>
      <vt:lpstr>2. Ex-post Methodology </vt:lpstr>
      <vt:lpstr>2. Ex-post Methodology (2) </vt:lpstr>
      <vt:lpstr>3. Ex-post Results Average Event Hour with Full Dispatch</vt:lpstr>
      <vt:lpstr>3. Ex-post Results July 28, 2021 Hourly Load Impacts</vt:lpstr>
      <vt:lpstr>4. Ex-ante Methodology</vt:lpstr>
      <vt:lpstr>4. Ex-ante Methodology: Contracts in the Ex-Post Study</vt:lpstr>
      <vt:lpstr>4. Ex-ante Methodology: Contracts NOT in the Ex-Post Study</vt:lpstr>
      <vt:lpstr>5. Ex-ante Load Impacts:  Forecast Contract Quantities (MW)</vt:lpstr>
      <vt:lpstr>5. Ex-ante Load Impacts:  Average August RA Window Impacts (MW)</vt:lpstr>
      <vt:lpstr>5. Ex-ante Load Impacts:  August 2022 SCE 1-in-2 Impacts (MW)</vt:lpstr>
      <vt:lpstr>Questions?  </vt:lpstr>
    </vt:vector>
  </TitlesOfParts>
  <Company>Christensen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kachitwood</dc:creator>
  <cp:lastModifiedBy>Dan Hansen</cp:lastModifiedBy>
  <cp:revision>386</cp:revision>
  <cp:lastPrinted>2016-04-29T18:21:19Z</cp:lastPrinted>
  <dcterms:created xsi:type="dcterms:W3CDTF">2007-12-14T18:57:20Z</dcterms:created>
  <dcterms:modified xsi:type="dcterms:W3CDTF">2022-04-29T20:19:10Z</dcterms:modified>
</cp:coreProperties>
</file>