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463" r:id="rId3"/>
    <p:sldId id="477" r:id="rId4"/>
    <p:sldId id="500" r:id="rId5"/>
    <p:sldId id="529" r:id="rId6"/>
    <p:sldId id="536" r:id="rId7"/>
    <p:sldId id="523" r:id="rId8"/>
    <p:sldId id="535" r:id="rId9"/>
    <p:sldId id="537" r:id="rId10"/>
    <p:sldId id="542" r:id="rId11"/>
    <p:sldId id="524" r:id="rId12"/>
    <p:sldId id="503" r:id="rId13"/>
    <p:sldId id="502" r:id="rId14"/>
    <p:sldId id="539" r:id="rId15"/>
    <p:sldId id="495" r:id="rId16"/>
    <p:sldId id="514" r:id="rId17"/>
    <p:sldId id="541" r:id="rId18"/>
    <p:sldId id="517" r:id="rId19"/>
    <p:sldId id="518" r:id="rId20"/>
    <p:sldId id="525" r:id="rId21"/>
    <p:sldId id="528" r:id="rId22"/>
    <p:sldId id="437" r:id="rId23"/>
    <p:sldId id="543" r:id="rId24"/>
    <p:sldId id="544" r:id="rId25"/>
    <p:sldId id="530" r:id="rId26"/>
    <p:sldId id="545" r:id="rId27"/>
  </p:sldIdLst>
  <p:sldSz cx="9144000" cy="6858000" type="screen4x3"/>
  <p:notesSz cx="68580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3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" initials="M" lastIdx="13" clrIdx="0">
    <p:extLst>
      <p:ext uri="{19B8F6BF-5375-455C-9EA6-DF929625EA0E}">
        <p15:presenceInfo xmlns:p15="http://schemas.microsoft.com/office/powerpoint/2012/main" userId="S::mtclark@lrca.com::44e5ec2e-1fe3-4efe-b8d3-161a703640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C6E0C8"/>
    <a:srgbClr val="A6C1DE"/>
    <a:srgbClr val="F47070"/>
    <a:srgbClr val="820019"/>
    <a:srgbClr val="0C2577"/>
    <a:srgbClr val="FFFF11"/>
    <a:srgbClr val="700000"/>
    <a:srgbClr val="F3FA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6927" autoAdjust="0"/>
  </p:normalViewPr>
  <p:slideViewPr>
    <p:cSldViewPr>
      <p:cViewPr varScale="1">
        <p:scale>
          <a:sx n="132" d="100"/>
          <a:sy n="132" d="100"/>
        </p:scale>
        <p:origin x="2527" y="55"/>
      </p:cViewPr>
      <p:guideLst>
        <p:guide orient="horz" pos="1152"/>
        <p:guide pos="384"/>
      </p:guideLst>
    </p:cSldViewPr>
  </p:slideViewPr>
  <p:outlineViewPr>
    <p:cViewPr>
      <p:scale>
        <a:sx n="33" d="100"/>
        <a:sy n="33" d="100"/>
      </p:scale>
      <p:origin x="0" y="-2097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194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CDB6655-F43D-40DF-84F7-287DBABED8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5876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8FFEEAE-FBDB-4FB6-8A60-3C391A1797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14224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1BCD0-E911-4A7F-88B1-5F993A1309D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409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FEEAE-FBDB-4FB6-8A60-3C391A17979D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076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FEEAE-FBDB-4FB6-8A60-3C391A17979D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4875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FFEEAE-FBDB-4FB6-8A60-3C391A17979D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1634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FFEEAE-FBDB-4FB6-8A60-3C391A17979D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3356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FFEEAE-FBDB-4FB6-8A60-3C391A17979D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173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FFEEAE-FBDB-4FB6-8A60-3C391A17979D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2479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FFEEAE-FBDB-4FB6-8A60-3C391A17979D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726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May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472C6-F0AC-438B-A4FA-93F2088BFF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777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May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299FB8-FBFF-4667-ACA1-89C79DDA2D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514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795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795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May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3152B9-2089-4557-8F41-26B93A85E6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9537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986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103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May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810000" y="64198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E328AE1-8B89-4A79-BFB5-9F9FA3CFD0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232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81D46EEC-54E5-44A1-836E-787664100850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4347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May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EA41B1-39D9-43EE-BFA7-6D97E2B456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0673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986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986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May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0B88A3-14C4-408F-956C-BB72B12E4D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123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May 2022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EF5915-ECA5-4D6A-9E20-472371BF4F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245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May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FA2DB7-877A-48F9-981A-1A0E81A030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19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May 2022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7B197E-116B-4419-9DC0-4CC9F25798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8797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May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21376A-F91E-4E8B-AF17-BC2D0889E3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837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May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06A2F2-996F-4583-BEB4-6F4AEFB964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506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986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`Fifth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103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000066"/>
                </a:solidFill>
              </a:defRPr>
            </a:lvl1pPr>
          </a:lstStyle>
          <a:p>
            <a:r>
              <a:rPr lang="en-US" altLang="en-US"/>
              <a:t>May 2022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0" y="64198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66"/>
                </a:solidFill>
              </a:defRPr>
            </a:lvl1pPr>
          </a:lstStyle>
          <a:p>
            <a:fld id="{CB29F59B-25D2-4948-9FB6-7B0EE5277DD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2" name="Picture 8" descr="ca_energy_consulti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6581775"/>
            <a:ext cx="914400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99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0" y="6562725"/>
            <a:ext cx="9144000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44" name="Picture 20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1346200"/>
            <a:ext cx="9148763" cy="7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000" b="1" kern="1200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800000"/>
        </a:buClr>
        <a:buSzPct val="55000"/>
        <a:buFont typeface="Wingdings" panose="05000000000000000000" pitchFamily="2" charset="2"/>
        <a:buChar char="q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85000"/>
        </a:lnSpc>
        <a:spcBef>
          <a:spcPct val="20000"/>
        </a:spcBef>
        <a:spcAft>
          <a:spcPct val="0"/>
        </a:spcAft>
        <a:buClr>
          <a:srgbClr val="820019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85000"/>
        </a:lnSpc>
        <a:spcBef>
          <a:spcPct val="20000"/>
        </a:spcBef>
        <a:spcAft>
          <a:spcPct val="0"/>
        </a:spcAft>
        <a:buClr>
          <a:srgbClr val="820019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820019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820019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mjvigdor@CAEnergy.com" TargetMode="External"/><Relationship Id="rId2" Type="http://schemas.openxmlformats.org/officeDocument/2006/relationships/hyperlink" Target="mailto:mtclark@CAEnergy.comdghansen@CAEnergy.co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1600200"/>
            <a:ext cx="6553200" cy="2000250"/>
          </a:xfrm>
        </p:spPr>
        <p:txBody>
          <a:bodyPr anchor="ctr"/>
          <a:lstStyle/>
          <a:p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Load Impact Evaluation:</a:t>
            </a:r>
            <a:b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000" i="1" dirty="0">
                <a:latin typeface="Calibri" panose="020F0502020204030204" pitchFamily="34" charset="0"/>
                <a:cs typeface="Calibri" panose="020F0502020204030204" pitchFamily="34" charset="0"/>
              </a:rPr>
              <a:t>Base Interruptible Program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038600"/>
            <a:ext cx="7162800" cy="24384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Mike Clark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Michael Vigdor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 Hansen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Christensen Associates Energy Consulting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en-US" altLang="en-US" sz="2000" b="1" dirty="0">
              <a:solidFill>
                <a:srgbClr val="00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sz="20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DRMEC Spring Workshop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en-US" altLang="en-US" sz="2000" b="1" dirty="0">
              <a:solidFill>
                <a:srgbClr val="00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sz="2000" b="1" i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 2022</a:t>
            </a:r>
          </a:p>
        </p:txBody>
      </p:sp>
      <p:grpSp>
        <p:nvGrpSpPr>
          <p:cNvPr id="2055" name="Group 7"/>
          <p:cNvGrpSpPr>
            <a:grpSpLocks/>
          </p:cNvGrpSpPr>
          <p:nvPr/>
        </p:nvGrpSpPr>
        <p:grpSpPr bwMode="auto">
          <a:xfrm>
            <a:off x="533400" y="685800"/>
            <a:ext cx="1981200" cy="2895600"/>
            <a:chOff x="0" y="0"/>
            <a:chExt cx="1521" cy="2400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521" cy="19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8A2B6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80808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80808"/>
                    </a:outerShdw>
                  </a:effectLst>
                </a14:hiddenEffects>
              </a:ext>
            </a:extLst>
          </p:spPr>
        </p:pic>
        <p:pic>
          <p:nvPicPr>
            <p:cNvPr id="2053" name="Picture 5" descr="ca_energy_consulti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55"/>
              <a:ext cx="1521" cy="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99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0" y="3814763"/>
            <a:ext cx="9144000" cy="0"/>
          </a:xfrm>
          <a:prstGeom prst="line">
            <a:avLst/>
          </a:prstGeom>
          <a:noFill/>
          <a:ln w="76200">
            <a:solidFill>
              <a:srgbClr val="00007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May 2022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472C6-F0AC-438B-A4FA-93F2088BFF9E}" type="slidenum">
              <a:rPr lang="en-US" alt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1</a:t>
            </a:fld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Ex-post Load Impacts:</a:t>
            </a:r>
            <a:br>
              <a:rPr lang="en-US" altLang="en-US" dirty="0"/>
            </a:br>
            <a:r>
              <a:rPr lang="en-US" altLang="en-US" sz="3600" i="1" dirty="0"/>
              <a:t>SCE July 9</a:t>
            </a:r>
            <a:r>
              <a:rPr lang="en-US" altLang="en-US" sz="3600" i="1" baseline="30000" dirty="0"/>
              <a:t>th</a:t>
            </a:r>
            <a:r>
              <a:rPr lang="en-US" altLang="en-US" sz="3600" i="1" dirty="0"/>
              <a:t> Event Day</a:t>
            </a:r>
            <a:endParaRPr lang="en-US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A54F65-F934-41A5-8638-63763B51E13F}"/>
              </a:ext>
            </a:extLst>
          </p:cNvPr>
          <p:cNvSpPr txBox="1"/>
          <p:nvPr/>
        </p:nvSpPr>
        <p:spPr>
          <a:xfrm>
            <a:off x="6096000" y="2081919"/>
            <a:ext cx="2971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Event from 5:50 to 8:53 p.m. 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344 customers enrolled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344 customers called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Ref. Load = 551 MW 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Load Impact = 409 MW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% Load Impact = 74%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FSL = 115 MW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FSL Achievement = 94%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Top 15 responders account for 54% of the total load impact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BB67186-AE9B-42EE-92E4-F3D488CF62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782" y="1905000"/>
            <a:ext cx="5639289" cy="33408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6D68F97-6C95-4ECD-9613-99E03F77A8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6200" y="5283998"/>
            <a:ext cx="4533900" cy="990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663EBEE-E204-47FD-9F66-1AE561D60E82}"/>
              </a:ext>
            </a:extLst>
          </p:cNvPr>
          <p:cNvSpPr/>
          <p:nvPr/>
        </p:nvSpPr>
        <p:spPr>
          <a:xfrm>
            <a:off x="152401" y="5486400"/>
            <a:ext cx="3657599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300"/>
              </a:spcAft>
            </a:pP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There was only one event day in 2021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Impacts are summarized over full event hours (HE 19 and 20)</a:t>
            </a:r>
          </a:p>
        </p:txBody>
      </p:sp>
    </p:spTree>
    <p:extLst>
      <p:ext uri="{BB962C8B-B14F-4D97-AF65-F5344CB8AC3E}">
        <p14:creationId xmlns:p14="http://schemas.microsoft.com/office/powerpoint/2010/main" val="1225146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Ex-post Load Impacts:</a:t>
            </a:r>
            <a:br>
              <a:rPr lang="en-US" altLang="en-US" dirty="0"/>
            </a:br>
            <a:r>
              <a:rPr lang="en-US" altLang="en-US" sz="3600" i="1" dirty="0"/>
              <a:t>SDG&amp;E June 17</a:t>
            </a:r>
            <a:r>
              <a:rPr lang="en-US" altLang="en-US" sz="3600" i="1" baseline="30000" dirty="0"/>
              <a:t>th</a:t>
            </a:r>
            <a:r>
              <a:rPr lang="en-US" altLang="en-US" sz="3600" i="1" dirty="0"/>
              <a:t> Day</a:t>
            </a:r>
            <a:endParaRPr lang="en-US" alt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DE714A7-EF73-4B76-8B97-F080BD973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19250"/>
            <a:ext cx="8229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Pct val="55000"/>
              <a:buFont typeface="Wingdings" panose="05000000000000000000" pitchFamily="2" charset="2"/>
              <a:buChar char="q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rtl="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820019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rtl="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820019"/>
              </a:buClr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20019"/>
              </a:buClr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20019"/>
              </a:buClr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/>
              <a:t>SDG&amp;E only had one customer called on the 2021 event day</a:t>
            </a:r>
          </a:p>
          <a:p>
            <a:endParaRPr lang="en-US" altLang="en-US" sz="2800" dirty="0"/>
          </a:p>
          <a:p>
            <a:r>
              <a:rPr lang="en-US" altLang="en-US" sz="2800" dirty="0"/>
              <a:t>Results are confidential to protect sensitive customer-level data</a:t>
            </a:r>
          </a:p>
          <a:p>
            <a:pPr lvl="1"/>
            <a:r>
              <a:rPr lang="en-US" altLang="en-US" sz="2400" dirty="0"/>
              <a:t>This includes ex-ante forecasts which are built using 2021 ex-post results</a:t>
            </a:r>
          </a:p>
          <a:p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00469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4. Ex-ante Methodology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5054600"/>
          </a:xfrm>
        </p:spPr>
        <p:txBody>
          <a:bodyPr/>
          <a:lstStyle/>
          <a:p>
            <a:r>
              <a:rPr lang="en-US" altLang="en-US" sz="2400" dirty="0"/>
              <a:t>Customers who have left BIP are not included</a:t>
            </a:r>
          </a:p>
          <a:p>
            <a:endParaRPr lang="en-US" altLang="en-US" sz="2400" dirty="0"/>
          </a:p>
          <a:p>
            <a:r>
              <a:rPr lang="en-US" altLang="en-US" sz="2400" dirty="0"/>
              <a:t>Reference loads are simulated using the following:</a:t>
            </a:r>
          </a:p>
          <a:p>
            <a:pPr lvl="1"/>
            <a:r>
              <a:rPr lang="en-US" altLang="en-US" sz="2000" dirty="0"/>
              <a:t>Customer-specific regressions to obtain effect of weather and time-period indicators on usage</a:t>
            </a:r>
          </a:p>
          <a:p>
            <a:pPr lvl="1"/>
            <a:r>
              <a:rPr lang="en-US" altLang="en-US" sz="2000" dirty="0"/>
              <a:t>Ex-ante day types and weather conditions </a:t>
            </a:r>
            <a:br>
              <a:rPr lang="en-US" altLang="en-US" sz="2000" dirty="0"/>
            </a:br>
            <a:r>
              <a:rPr lang="en-US" altLang="en-US" sz="2000" dirty="0"/>
              <a:t>(e.g., August peak month day in a utility-specific 1-in-2 weather year)</a:t>
            </a:r>
          </a:p>
          <a:p>
            <a:pPr lvl="1"/>
            <a:r>
              <a:rPr lang="en-US" altLang="en-US" sz="2000" dirty="0"/>
              <a:t>Biggest responders do not tend to have weather-sensitive loads</a:t>
            </a:r>
          </a:p>
          <a:p>
            <a:endParaRPr lang="en-US" altLang="en-US" sz="2400" i="1" dirty="0"/>
          </a:p>
          <a:p>
            <a:r>
              <a:rPr lang="en-US" altLang="en-US" sz="2400" dirty="0"/>
              <a:t>Ex-ante load impacts are based on the most recent full or test / M&amp;E event day for which customer’s reference load was above their FSL, by customer</a:t>
            </a:r>
            <a:endParaRPr lang="en-US" altLang="en-US" sz="2000" dirty="0"/>
          </a:p>
          <a:p>
            <a:endParaRPr lang="en-US" altLang="en-US" sz="2400" dirty="0"/>
          </a:p>
          <a:p>
            <a:pPr lvl="1"/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35680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4. Ex-ante Methodology (2)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610600" cy="1536362"/>
          </a:xfrm>
        </p:spPr>
        <p:txBody>
          <a:bodyPr/>
          <a:lstStyle/>
          <a:p>
            <a:r>
              <a:rPr lang="en-US" altLang="en-US" sz="2400" dirty="0"/>
              <a:t>Each customer’s ex-ante load impact is set to its ex-post FSL achievement rate:</a:t>
            </a:r>
          </a:p>
          <a:p>
            <a:pPr lvl="1"/>
            <a:r>
              <a:rPr lang="en-US" altLang="en-US" sz="2000" dirty="0"/>
              <a:t>Ex-post Achievement = Ex-post Load Impact / (Ref. – FSL)</a:t>
            </a:r>
          </a:p>
          <a:p>
            <a:pPr lvl="1"/>
            <a:r>
              <a:rPr lang="en-US" altLang="en-US" sz="2000" dirty="0"/>
              <a:t>Ex-ante Impact = Ex-post Achievement x (Ref. – FSL)</a:t>
            </a:r>
          </a:p>
          <a:p>
            <a:pPr marL="0" indent="0">
              <a:buNone/>
            </a:pPr>
            <a:endParaRPr lang="en-US" alt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2F43E0-A379-4975-BC41-FF070E78304F}"/>
              </a:ext>
            </a:extLst>
          </p:cNvPr>
          <p:cNvSpPr txBox="1"/>
          <p:nvPr/>
        </p:nvSpPr>
        <p:spPr>
          <a:xfrm>
            <a:off x="228600" y="5976647"/>
            <a:ext cx="57903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50" b="1" dirty="0">
                <a:latin typeface="Calibri" panose="020F0502020204030204" pitchFamily="34" charset="0"/>
                <a:cs typeface="Calibri" panose="020F0502020204030204" pitchFamily="34" charset="0"/>
              </a:rPr>
              <a:t>Note</a:t>
            </a:r>
            <a:r>
              <a:rPr lang="en-US" sz="1050" dirty="0">
                <a:latin typeface="Calibri" panose="020F0502020204030204" pitchFamily="34" charset="0"/>
                <a:cs typeface="Calibri" panose="020F0502020204030204" pitchFamily="34" charset="0"/>
              </a:rPr>
              <a:t>: Example is provided for aggregate load; actual methodology is done at the per-customer level.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089F73F-97CA-408F-A4E4-18DC8B0934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1481" y="3124199"/>
            <a:ext cx="7091882" cy="2858865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B9583E10-5244-4F31-8DDC-17003394C06A}"/>
              </a:ext>
            </a:extLst>
          </p:cNvPr>
          <p:cNvGrpSpPr/>
          <p:nvPr/>
        </p:nvGrpSpPr>
        <p:grpSpPr>
          <a:xfrm>
            <a:off x="7086600" y="3063888"/>
            <a:ext cx="1981200" cy="2976389"/>
            <a:chOff x="7099942" y="3352800"/>
            <a:chExt cx="1981200" cy="2976389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6D5B228-2E3C-44AF-8F43-2383A4B8C4A8}"/>
                </a:ext>
              </a:extLst>
            </p:cNvPr>
            <p:cNvSpPr txBox="1"/>
            <p:nvPr/>
          </p:nvSpPr>
          <p:spPr>
            <a:xfrm>
              <a:off x="7099942" y="3651533"/>
              <a:ext cx="1981200" cy="267765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171450" indent="-171450" algn="l">
                <a:buClr>
                  <a:srgbClr val="800000"/>
                </a:buClr>
                <a:buFont typeface="Wingdings" panose="05000000000000000000" pitchFamily="2" charset="2"/>
                <a:buChar char="q"/>
              </a:pPr>
              <a:r>
                <a:rPr lang="en-US" alt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Load impact is zero if FSL is above the reference load</a:t>
              </a:r>
            </a:p>
            <a:p>
              <a:pPr marL="171450" indent="-171450" algn="l">
                <a:buClr>
                  <a:srgbClr val="800000"/>
                </a:buClr>
                <a:buFont typeface="Wingdings" panose="05000000000000000000" pitchFamily="2" charset="2"/>
                <a:buChar char="q"/>
              </a:pPr>
              <a:endParaRPr lang="en-US" altLang="en-US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171450" indent="-171450" algn="l">
                <a:buClr>
                  <a:srgbClr val="800000"/>
                </a:buClr>
                <a:buFont typeface="Wingdings" panose="05000000000000000000" pitchFamily="2" charset="2"/>
                <a:buChar char="q"/>
              </a:pPr>
              <a:r>
                <a:rPr lang="en-US" alt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Customers who have joined BIP are assigned the program-level FSL achievement rate (applied to their own reference loads and FSL, if available) </a:t>
              </a:r>
            </a:p>
            <a:p>
              <a:pPr marL="171450" indent="-171450" algn="l">
                <a:buClr>
                  <a:srgbClr val="800000"/>
                </a:buClr>
                <a:buFont typeface="Wingdings" panose="05000000000000000000" pitchFamily="2" charset="2"/>
                <a:buChar char="q"/>
              </a:pPr>
              <a:endParaRPr lang="en-US" altLang="en-US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171450" indent="-171450" algn="l">
                <a:buClr>
                  <a:srgbClr val="800000"/>
                </a:buClr>
                <a:buFont typeface="Wingdings" panose="05000000000000000000" pitchFamily="2" charset="2"/>
                <a:buChar char="q"/>
              </a:pPr>
              <a:r>
                <a:rPr lang="en-US" alt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Load impacts display little to no relationship with weather conditions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84872E7-2CA5-4592-8AFF-20263EF3F2F0}"/>
                </a:ext>
              </a:extLst>
            </p:cNvPr>
            <p:cNvSpPr txBox="1"/>
            <p:nvPr/>
          </p:nvSpPr>
          <p:spPr>
            <a:xfrm>
              <a:off x="7099942" y="3352800"/>
              <a:ext cx="1981200" cy="307777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Additional Details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9912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D04AC-FCEA-42C6-909D-1D64F454A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4. Ex-ante Methodology (3)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6487F-FB36-45D5-91CA-B098EDA26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Reference loads are adjusted for COVID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Estimate hourly per-customer COVID effects via regressions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Make assumption regarding COVID transition period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Apply per-customer COVID effect to reference loads based on the transition period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8461F-A0F3-436F-919F-462216363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927283-3665-479E-B101-1F39E6180A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D46EEC-54E5-44A1-836E-787664100850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C23341-5F84-45A3-BB2E-818CF16930AF}"/>
              </a:ext>
            </a:extLst>
          </p:cNvPr>
          <p:cNvSpPr txBox="1"/>
          <p:nvPr/>
        </p:nvSpPr>
        <p:spPr>
          <a:xfrm>
            <a:off x="457200" y="3314899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SCE COVID Transition Period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E23644-C1BE-4B81-88BC-63AE536B1900}"/>
              </a:ext>
            </a:extLst>
          </p:cNvPr>
          <p:cNvSpPr txBox="1"/>
          <p:nvPr/>
        </p:nvSpPr>
        <p:spPr>
          <a:xfrm>
            <a:off x="3982236" y="3303892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June Aggregate Loads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5F5202-EF46-4E34-A987-BB1F18B6B51A}"/>
              </a:ext>
            </a:extLst>
          </p:cNvPr>
          <p:cNvSpPr txBox="1"/>
          <p:nvPr/>
        </p:nvSpPr>
        <p:spPr>
          <a:xfrm>
            <a:off x="457200" y="5870674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COVID adjustment for SCE is 17 MW during the RA window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29E0AA3-4BCB-407E-8927-236C5F32B9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97" y="3642446"/>
            <a:ext cx="3862127" cy="22604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64D6CE-16BA-45EE-A64F-DB4D74F1563C}"/>
              </a:ext>
            </a:extLst>
          </p:cNvPr>
          <p:cNvSpPr txBox="1"/>
          <p:nvPr/>
        </p:nvSpPr>
        <p:spPr>
          <a:xfrm>
            <a:off x="7696200" y="3733800"/>
            <a:ext cx="1371600" cy="1015663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Reduced Load </a:t>
            </a:r>
            <a:r>
              <a:rPr lang="en-US" sz="1200" b="1" u="sng" dirty="0">
                <a:latin typeface="Calibri" panose="020F0502020204030204" pitchFamily="34" charset="0"/>
                <a:cs typeface="Calibri" panose="020F0502020204030204" pitchFamily="34" charset="0"/>
              </a:rPr>
              <a:t>due to COVID 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SCE: 17 MW 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PG&amp;E: 0.9 MW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SDG&amp;E: 0 MW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A6F0D16-9800-490D-924F-4C0DA84401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4073" y="3630923"/>
            <a:ext cx="3862127" cy="232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266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 Enrollment Forecast</a:t>
            </a:r>
            <a:endParaRPr lang="en-US" altLang="en-US" sz="3600" i="1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1397000"/>
          </a:xfrm>
        </p:spPr>
        <p:txBody>
          <a:bodyPr/>
          <a:lstStyle/>
          <a:p>
            <a:r>
              <a:rPr lang="en-US" altLang="en-US" sz="2000" dirty="0"/>
              <a:t>The table below shows August enrollment in each year of the forecast</a:t>
            </a:r>
          </a:p>
          <a:p>
            <a:pPr lvl="1"/>
            <a:r>
              <a:rPr lang="en-US" altLang="en-US" sz="1600" dirty="0"/>
              <a:t>PG&amp;E forecasts increased enrollment</a:t>
            </a:r>
          </a:p>
          <a:p>
            <a:pPr lvl="1"/>
            <a:r>
              <a:rPr lang="en-US" altLang="en-US" sz="1600" dirty="0"/>
              <a:t>SCE forecasts flat enrollment</a:t>
            </a:r>
          </a:p>
          <a:p>
            <a:pPr lvl="1"/>
            <a:r>
              <a:rPr lang="en-US" altLang="en-US" sz="1600" dirty="0"/>
              <a:t>SDG&amp;E forecasts flat enrollment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E05DC0F-2122-4DF4-9B3E-D5BF78DC02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158202"/>
              </p:ext>
            </p:extLst>
          </p:nvPr>
        </p:nvGraphicFramePr>
        <p:xfrm>
          <a:off x="457200" y="3352800"/>
          <a:ext cx="8229600" cy="142827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206417222"/>
                    </a:ext>
                  </a:extLst>
                </a:gridCol>
                <a:gridCol w="525780">
                  <a:extLst>
                    <a:ext uri="{9D8B030D-6E8A-4147-A177-3AD203B41FA5}">
                      <a16:colId xmlns:a16="http://schemas.microsoft.com/office/drawing/2014/main" val="922237596"/>
                    </a:ext>
                  </a:extLst>
                </a:gridCol>
                <a:gridCol w="678942">
                  <a:extLst>
                    <a:ext uri="{9D8B030D-6E8A-4147-A177-3AD203B41FA5}">
                      <a16:colId xmlns:a16="http://schemas.microsoft.com/office/drawing/2014/main" val="3638586869"/>
                    </a:ext>
                  </a:extLst>
                </a:gridCol>
                <a:gridCol w="678942">
                  <a:extLst>
                    <a:ext uri="{9D8B030D-6E8A-4147-A177-3AD203B41FA5}">
                      <a16:colId xmlns:a16="http://schemas.microsoft.com/office/drawing/2014/main" val="4019259176"/>
                    </a:ext>
                  </a:extLst>
                </a:gridCol>
                <a:gridCol w="678942">
                  <a:extLst>
                    <a:ext uri="{9D8B030D-6E8A-4147-A177-3AD203B41FA5}">
                      <a16:colId xmlns:a16="http://schemas.microsoft.com/office/drawing/2014/main" val="3632735064"/>
                    </a:ext>
                  </a:extLst>
                </a:gridCol>
                <a:gridCol w="678942">
                  <a:extLst>
                    <a:ext uri="{9D8B030D-6E8A-4147-A177-3AD203B41FA5}">
                      <a16:colId xmlns:a16="http://schemas.microsoft.com/office/drawing/2014/main" val="3180496331"/>
                    </a:ext>
                  </a:extLst>
                </a:gridCol>
                <a:gridCol w="678942">
                  <a:extLst>
                    <a:ext uri="{9D8B030D-6E8A-4147-A177-3AD203B41FA5}">
                      <a16:colId xmlns:a16="http://schemas.microsoft.com/office/drawing/2014/main" val="2910074839"/>
                    </a:ext>
                  </a:extLst>
                </a:gridCol>
                <a:gridCol w="678942">
                  <a:extLst>
                    <a:ext uri="{9D8B030D-6E8A-4147-A177-3AD203B41FA5}">
                      <a16:colId xmlns:a16="http://schemas.microsoft.com/office/drawing/2014/main" val="3828174329"/>
                    </a:ext>
                  </a:extLst>
                </a:gridCol>
                <a:gridCol w="678942">
                  <a:extLst>
                    <a:ext uri="{9D8B030D-6E8A-4147-A177-3AD203B41FA5}">
                      <a16:colId xmlns:a16="http://schemas.microsoft.com/office/drawing/2014/main" val="3261365484"/>
                    </a:ext>
                  </a:extLst>
                </a:gridCol>
                <a:gridCol w="678942">
                  <a:extLst>
                    <a:ext uri="{9D8B030D-6E8A-4147-A177-3AD203B41FA5}">
                      <a16:colId xmlns:a16="http://schemas.microsoft.com/office/drawing/2014/main" val="693886501"/>
                    </a:ext>
                  </a:extLst>
                </a:gridCol>
                <a:gridCol w="678942">
                  <a:extLst>
                    <a:ext uri="{9D8B030D-6E8A-4147-A177-3AD203B41FA5}">
                      <a16:colId xmlns:a16="http://schemas.microsoft.com/office/drawing/2014/main" val="2639250806"/>
                    </a:ext>
                  </a:extLst>
                </a:gridCol>
                <a:gridCol w="678942">
                  <a:extLst>
                    <a:ext uri="{9D8B030D-6E8A-4147-A177-3AD203B41FA5}">
                      <a16:colId xmlns:a16="http://schemas.microsoft.com/office/drawing/2014/main" val="1344776391"/>
                    </a:ext>
                  </a:extLst>
                </a:gridCol>
              </a:tblGrid>
              <a:tr h="285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Utility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2031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2032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331804"/>
                  </a:ext>
                </a:extLst>
              </a:tr>
              <a:tr h="285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PG&amp;E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023307"/>
                  </a:ext>
                </a:extLst>
              </a:tr>
              <a:tr h="285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SCE 15-min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44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44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44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44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44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44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44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44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44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6778957"/>
                  </a:ext>
                </a:extLst>
              </a:tr>
              <a:tr h="285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SCE 30-min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297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297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297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297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297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297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297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297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297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297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0223120"/>
                  </a:ext>
                </a:extLst>
              </a:tr>
              <a:tr h="285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SDG&amp;E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099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5589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 Ex-ante Load Impacts:</a:t>
            </a:r>
            <a:br>
              <a:rPr lang="en-US" altLang="en-US" dirty="0"/>
            </a:br>
            <a:r>
              <a:rPr lang="en-US" altLang="en-US" sz="2800" i="1" dirty="0"/>
              <a:t>by Year and Weather Scenario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518489"/>
              </p:ext>
            </p:extLst>
          </p:nvPr>
        </p:nvGraphicFramePr>
        <p:xfrm>
          <a:off x="1202515" y="1718294"/>
          <a:ext cx="6781800" cy="1692941"/>
        </p:xfrm>
        <a:graphic>
          <a:graphicData uri="http://schemas.openxmlformats.org/drawingml/2006/table">
            <a:tbl>
              <a:tblPr firstRow="1" firstCol="1" bandRow="1"/>
              <a:tblGrid>
                <a:gridCol w="1087967">
                  <a:extLst>
                    <a:ext uri="{9D8B030D-6E8A-4147-A177-3AD203B41FA5}">
                      <a16:colId xmlns:a16="http://schemas.microsoft.com/office/drawing/2014/main" val="105140043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583385557"/>
                    </a:ext>
                  </a:extLst>
                </a:gridCol>
                <a:gridCol w="752914">
                  <a:extLst>
                    <a:ext uri="{9D8B030D-6E8A-4147-A177-3AD203B41FA5}">
                      <a16:colId xmlns:a16="http://schemas.microsoft.com/office/drawing/2014/main" val="3907302971"/>
                    </a:ext>
                  </a:extLst>
                </a:gridCol>
                <a:gridCol w="1676414">
                  <a:extLst>
                    <a:ext uri="{9D8B030D-6E8A-4147-A177-3AD203B41FA5}">
                      <a16:colId xmlns:a16="http://schemas.microsoft.com/office/drawing/2014/main" val="3287614513"/>
                    </a:ext>
                  </a:extLst>
                </a:gridCol>
                <a:gridCol w="1052846">
                  <a:extLst>
                    <a:ext uri="{9D8B030D-6E8A-4147-A177-3AD203B41FA5}">
                      <a16:colId xmlns:a16="http://schemas.microsoft.com/office/drawing/2014/main" val="1840736871"/>
                    </a:ext>
                  </a:extLst>
                </a:gridCol>
                <a:gridCol w="992459">
                  <a:extLst>
                    <a:ext uri="{9D8B030D-6E8A-4147-A177-3AD203B41FA5}">
                      <a16:colId xmlns:a16="http://schemas.microsoft.com/office/drawing/2014/main" val="2852980480"/>
                    </a:ext>
                  </a:extLst>
                </a:gridCol>
              </a:tblGrid>
              <a:tr h="5854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Weather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Temp. (°F)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635924"/>
                  </a:ext>
                </a:extLst>
              </a:tr>
              <a:tr h="276863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Aug. 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PG&amp;E 1-in-2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559702"/>
                  </a:ext>
                </a:extLst>
              </a:tr>
              <a:tr h="276863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PG&amp;E 1-in-10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254435"/>
                  </a:ext>
                </a:extLst>
              </a:tr>
              <a:tr h="2768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Aug. 2032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PG&amp;E 1-in-2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489742"/>
                  </a:ext>
                </a:extLst>
              </a:tr>
              <a:tr h="276863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PG&amp;E 1-in-10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346879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2F91E96-A919-4519-A4A4-8E072D37CE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019483"/>
              </p:ext>
            </p:extLst>
          </p:nvPr>
        </p:nvGraphicFramePr>
        <p:xfrm>
          <a:off x="1198033" y="4267200"/>
          <a:ext cx="6781800" cy="1523998"/>
        </p:xfrm>
        <a:graphic>
          <a:graphicData uri="http://schemas.openxmlformats.org/drawingml/2006/table">
            <a:tbl>
              <a:tblPr firstRow="1" firstCol="1" bandRow="1"/>
              <a:tblGrid>
                <a:gridCol w="1104900">
                  <a:extLst>
                    <a:ext uri="{9D8B030D-6E8A-4147-A177-3AD203B41FA5}">
                      <a16:colId xmlns:a16="http://schemas.microsoft.com/office/drawing/2014/main" val="105140043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583385557"/>
                    </a:ext>
                  </a:extLst>
                </a:gridCol>
                <a:gridCol w="735981">
                  <a:extLst>
                    <a:ext uri="{9D8B030D-6E8A-4147-A177-3AD203B41FA5}">
                      <a16:colId xmlns:a16="http://schemas.microsoft.com/office/drawing/2014/main" val="3907302971"/>
                    </a:ext>
                  </a:extLst>
                </a:gridCol>
                <a:gridCol w="1676414">
                  <a:extLst>
                    <a:ext uri="{9D8B030D-6E8A-4147-A177-3AD203B41FA5}">
                      <a16:colId xmlns:a16="http://schemas.microsoft.com/office/drawing/2014/main" val="3287614513"/>
                    </a:ext>
                  </a:extLst>
                </a:gridCol>
                <a:gridCol w="1052846">
                  <a:extLst>
                    <a:ext uri="{9D8B030D-6E8A-4147-A177-3AD203B41FA5}">
                      <a16:colId xmlns:a16="http://schemas.microsoft.com/office/drawing/2014/main" val="1840736871"/>
                    </a:ext>
                  </a:extLst>
                </a:gridCol>
                <a:gridCol w="992459">
                  <a:extLst>
                    <a:ext uri="{9D8B030D-6E8A-4147-A177-3AD203B41FA5}">
                      <a16:colId xmlns:a16="http://schemas.microsoft.com/office/drawing/2014/main" val="2852980480"/>
                    </a:ext>
                  </a:extLst>
                </a:gridCol>
              </a:tblGrid>
              <a:tr h="5014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Weather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Temp. (°F)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635924"/>
                  </a:ext>
                </a:extLst>
              </a:tr>
              <a:tr h="25563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Aug. 2022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(25% COVID)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SCE 1-in-2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559702"/>
                  </a:ext>
                </a:extLst>
              </a:tr>
              <a:tr h="255637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SCE 1-in-10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254435"/>
                  </a:ext>
                </a:extLst>
              </a:tr>
              <a:tr h="25563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Aug. 2032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(0% COVID)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SCE 1-in-2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011254"/>
                  </a:ext>
                </a:extLst>
              </a:tr>
              <a:tr h="255637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SCE 1-in-10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52701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B656AD9-61CD-46EA-805B-A1CD8119A248}"/>
              </a:ext>
            </a:extLst>
          </p:cNvPr>
          <p:cNvSpPr txBox="1"/>
          <p:nvPr/>
        </p:nvSpPr>
        <p:spPr>
          <a:xfrm>
            <a:off x="152400" y="24500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PG&amp;E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152C49-FB06-4CA9-B8B9-6F8833C235C6}"/>
              </a:ext>
            </a:extLst>
          </p:cNvPr>
          <p:cNvSpPr txBox="1"/>
          <p:nvPr/>
        </p:nvSpPr>
        <p:spPr>
          <a:xfrm>
            <a:off x="152400" y="4844533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SCE</a:t>
            </a:r>
          </a:p>
        </p:txBody>
      </p:sp>
    </p:spTree>
    <p:extLst>
      <p:ext uri="{BB962C8B-B14F-4D97-AF65-F5344CB8AC3E}">
        <p14:creationId xmlns:p14="http://schemas.microsoft.com/office/powerpoint/2010/main" val="3685396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A66AA-C56D-4ED0-8BBF-297CB0536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 Ex-ante Load Impacts:</a:t>
            </a:r>
            <a:br>
              <a:rPr lang="en-US" altLang="en-US" dirty="0"/>
            </a:br>
            <a:r>
              <a:rPr lang="en-US" altLang="en-US" sz="2800" i="1" dirty="0"/>
              <a:t>by Year and Weather Scenario (2)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3755E-2773-43CD-9F9A-3CE574461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DEAB7A-4F3C-4F4B-81E3-976B3B4840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D46EEC-54E5-44A1-836E-787664100850}" type="slidenum">
              <a:rPr lang="en-US" altLang="en-US" smtClean="0"/>
              <a:pPr/>
              <a:t>17</a:t>
            </a:fld>
            <a:endParaRPr lang="en-US" alt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C9FB99F-072E-4577-A48A-DE352BFBC253}"/>
              </a:ext>
            </a:extLst>
          </p:cNvPr>
          <p:cNvSpPr txBox="1"/>
          <p:nvPr/>
        </p:nvSpPr>
        <p:spPr>
          <a:xfrm>
            <a:off x="645583" y="4800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SCE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2380F4-978B-48D2-BFC7-5DD1066357A3}"/>
              </a:ext>
            </a:extLst>
          </p:cNvPr>
          <p:cNvSpPr txBox="1"/>
          <p:nvPr/>
        </p:nvSpPr>
        <p:spPr>
          <a:xfrm>
            <a:off x="1937397" y="6271825"/>
            <a:ext cx="4223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Note: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Aggregate load impacts above are for the month of August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D2AB16-8F90-461D-81FA-919E43B81AAA}"/>
              </a:ext>
            </a:extLst>
          </p:cNvPr>
          <p:cNvSpPr txBox="1"/>
          <p:nvPr/>
        </p:nvSpPr>
        <p:spPr>
          <a:xfrm>
            <a:off x="797983" y="2209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PG&amp;E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24C7EA-7F64-4E18-8B38-F7F5AC7051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530" y="1519625"/>
            <a:ext cx="4872469" cy="24283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0E2159E-567B-4920-ADDA-A0F5E04805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5530" y="3908784"/>
            <a:ext cx="4944337" cy="239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378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 Ex-ante Load Impacts:</a:t>
            </a:r>
            <a:br>
              <a:rPr lang="en-US" altLang="en-US" dirty="0"/>
            </a:br>
            <a:r>
              <a:rPr lang="en-US" altLang="en-US" sz="2800" i="1" dirty="0"/>
              <a:t>PG&amp;E Ex-post vs. Ex-ante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06419"/>
              </p:ext>
            </p:extLst>
          </p:nvPr>
        </p:nvGraphicFramePr>
        <p:xfrm>
          <a:off x="943707" y="1480874"/>
          <a:ext cx="7924799" cy="2165677"/>
        </p:xfrm>
        <a:graphic>
          <a:graphicData uri="http://schemas.openxmlformats.org/drawingml/2006/table">
            <a:tbl>
              <a:tblPr firstRow="1" firstCol="1" bandRow="1"/>
              <a:tblGrid>
                <a:gridCol w="914400">
                  <a:extLst>
                    <a:ext uri="{9D8B030D-6E8A-4147-A177-3AD203B41FA5}">
                      <a16:colId xmlns:a16="http://schemas.microsoft.com/office/drawing/2014/main" val="1051400439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75785966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58338555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57020347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28761451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4073687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52980480"/>
                    </a:ext>
                  </a:extLst>
                </a:gridCol>
                <a:gridCol w="1142999">
                  <a:extLst>
                    <a:ext uri="{9D8B030D-6E8A-4147-A177-3AD203B41FA5}">
                      <a16:colId xmlns:a16="http://schemas.microsoft.com/office/drawing/2014/main" val="2266427484"/>
                    </a:ext>
                  </a:extLst>
                </a:gridCol>
              </a:tblGrid>
              <a:tr h="5765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-post / Ex-ante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 / Scenario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Temp. (°F)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Achievement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63592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</a:t>
                      </a: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-p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July 9</a:t>
                      </a:r>
                      <a:r>
                        <a:rPr lang="en-US" sz="14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Event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5597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Ex-post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July 9</a:t>
                      </a:r>
                      <a:r>
                        <a:rPr lang="en-US" sz="14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Event adjusted for late notification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25443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Ex-ante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August 2022 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Typical Event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903775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4E26DD8-9359-402C-9DB6-20BB18094808}"/>
              </a:ext>
            </a:extLst>
          </p:cNvPr>
          <p:cNvSpPr txBox="1"/>
          <p:nvPr/>
        </p:nvSpPr>
        <p:spPr>
          <a:xfrm>
            <a:off x="838200" y="3680639"/>
            <a:ext cx="792479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Per-customer reference loads, load impacts, and FSL Achievement are higher in 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ex-ante because of customers that remained on the program 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Relaxing of COVID impact has a small, but nearly negligible positive impact on future reference loads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Total ex-ante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LI and FSL Achievement is larger by assuming no late notifications, as there were in ex-post</a:t>
            </a:r>
          </a:p>
          <a:p>
            <a:pPr algn="l">
              <a:spcAft>
                <a:spcPts val="300"/>
              </a:spcAft>
              <a:buClr>
                <a:srgbClr val="800000"/>
              </a:buClr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Aft>
                <a:spcPts val="300"/>
              </a:spcAft>
              <a:buClr>
                <a:srgbClr val="800000"/>
              </a:buClr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Note: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All ex-ante forecasts from this point forward reflect the utility-specific 1-in-2 peak day</a:t>
            </a:r>
          </a:p>
        </p:txBody>
      </p:sp>
    </p:spTree>
    <p:extLst>
      <p:ext uri="{BB962C8B-B14F-4D97-AF65-F5344CB8AC3E}">
        <p14:creationId xmlns:p14="http://schemas.microsoft.com/office/powerpoint/2010/main" val="10548594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 Ex-ante Load Impacts:</a:t>
            </a:r>
            <a:br>
              <a:rPr lang="en-US" altLang="en-US" dirty="0"/>
            </a:br>
            <a:r>
              <a:rPr lang="en-US" altLang="en-US" sz="2800" i="1" dirty="0"/>
              <a:t>PG&amp;E, Previous vs. Current Typical Event Day 2022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349020"/>
              </p:ext>
            </p:extLst>
          </p:nvPr>
        </p:nvGraphicFramePr>
        <p:xfrm>
          <a:off x="609599" y="1492779"/>
          <a:ext cx="8077199" cy="2502554"/>
        </p:xfrm>
        <a:graphic>
          <a:graphicData uri="http://schemas.openxmlformats.org/drawingml/2006/table">
            <a:tbl>
              <a:tblPr firstRow="1" firstCol="1" bandRow="1"/>
              <a:tblGrid>
                <a:gridCol w="1116023">
                  <a:extLst>
                    <a:ext uri="{9D8B030D-6E8A-4147-A177-3AD203B41FA5}">
                      <a16:colId xmlns:a16="http://schemas.microsoft.com/office/drawing/2014/main" val="1051400439"/>
                    </a:ext>
                  </a:extLst>
                </a:gridCol>
                <a:gridCol w="985316">
                  <a:extLst>
                    <a:ext uri="{9D8B030D-6E8A-4147-A177-3AD203B41FA5}">
                      <a16:colId xmlns:a16="http://schemas.microsoft.com/office/drawing/2014/main" val="583385557"/>
                    </a:ext>
                  </a:extLst>
                </a:gridCol>
                <a:gridCol w="1403862">
                  <a:extLst>
                    <a:ext uri="{9D8B030D-6E8A-4147-A177-3AD203B41FA5}">
                      <a16:colId xmlns:a16="http://schemas.microsoft.com/office/drawing/2014/main" val="157020347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28761451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7265012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52980480"/>
                    </a:ext>
                  </a:extLst>
                </a:gridCol>
                <a:gridCol w="1295398">
                  <a:extLst>
                    <a:ext uri="{9D8B030D-6E8A-4147-A177-3AD203B41FA5}">
                      <a16:colId xmlns:a16="http://schemas.microsoft.com/office/drawing/2014/main" val="3492650389"/>
                    </a:ext>
                  </a:extLst>
                </a:gridCol>
              </a:tblGrid>
              <a:tr h="57652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Created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Per-customer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055149"/>
                  </a:ext>
                </a:extLst>
              </a:tr>
              <a:tr h="57652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(MW)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(kW)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(kW)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635924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Following PY2020 (Previous)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559702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Following PY2021 (Current)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25443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599" y="4178336"/>
            <a:ext cx="792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Reference load and load impact decreased by 4 MW and 17 MW, respectively. </a:t>
            </a:r>
            <a:b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Factors include (arrows indicate direction of load impact): </a:t>
            </a:r>
          </a:p>
          <a:p>
            <a:pPr marL="742950" lvl="1" indent="-285750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Enrollment forecast decreased by 40 customers </a:t>
            </a:r>
          </a:p>
          <a:p>
            <a:pPr marL="742950" lvl="1" indent="-285750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Reference loads adjusted for COVID of remaining customers </a:t>
            </a:r>
          </a:p>
          <a:p>
            <a:pPr marL="742950" lvl="1" indent="-285750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FSL decreased from 56 MW to 54 MW</a:t>
            </a:r>
          </a:p>
          <a:p>
            <a:pPr marL="742950" lvl="1" indent="-285750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FSL Achievement Rate decreased from 102% to 94% 	</a:t>
            </a:r>
          </a:p>
          <a:p>
            <a:pPr marL="742950" lvl="1" indent="-285750" algn="l">
              <a:buFont typeface="Wingdings" panose="05000000000000000000" pitchFamily="2" charset="2"/>
              <a:buChar char="q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Per-customer reference load and load impacts higher</a:t>
            </a:r>
          </a:p>
          <a:p>
            <a:pPr marL="742950" lvl="1" indent="-285750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COVID adjustment leads to higher reference loads</a:t>
            </a:r>
          </a:p>
          <a:p>
            <a:pPr marL="742950" lvl="1" indent="-285750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Customers that remained are larger, on average. </a:t>
            </a: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C87FE8FA-79E1-4529-9263-6FD7EB5875CC}"/>
              </a:ext>
            </a:extLst>
          </p:cNvPr>
          <p:cNvSpPr/>
          <p:nvPr/>
        </p:nvSpPr>
        <p:spPr bwMode="auto">
          <a:xfrm>
            <a:off x="4191000" y="5105400"/>
            <a:ext cx="228600" cy="152400"/>
          </a:xfrm>
          <a:prstGeom prst="upArrow">
            <a:avLst/>
          </a:prstGeom>
          <a:solidFill>
            <a:srgbClr val="92D05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70B2344F-3C9D-4CF7-BA2E-9696E0A70609}"/>
              </a:ext>
            </a:extLst>
          </p:cNvPr>
          <p:cNvSpPr/>
          <p:nvPr/>
        </p:nvSpPr>
        <p:spPr bwMode="auto">
          <a:xfrm rot="10800000">
            <a:off x="4953000" y="4724400"/>
            <a:ext cx="228600" cy="152400"/>
          </a:xfrm>
          <a:prstGeom prst="upArrow">
            <a:avLst/>
          </a:prstGeom>
          <a:solidFill>
            <a:srgbClr val="820019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3243E720-5D17-4C40-8E68-B557A52CB89C}"/>
              </a:ext>
            </a:extLst>
          </p:cNvPr>
          <p:cNvSpPr/>
          <p:nvPr/>
        </p:nvSpPr>
        <p:spPr bwMode="auto">
          <a:xfrm rot="10800000">
            <a:off x="5181600" y="5334001"/>
            <a:ext cx="228600" cy="152400"/>
          </a:xfrm>
          <a:prstGeom prst="upArrow">
            <a:avLst/>
          </a:prstGeom>
          <a:solidFill>
            <a:srgbClr val="820019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Arrow: Up 14">
            <a:extLst>
              <a:ext uri="{FF2B5EF4-FFF2-40B4-BE49-F238E27FC236}">
                <a16:creationId xmlns:a16="http://schemas.microsoft.com/office/drawing/2014/main" id="{C74F023F-58BA-4E75-A399-0E145BF08D89}"/>
              </a:ext>
            </a:extLst>
          </p:cNvPr>
          <p:cNvSpPr/>
          <p:nvPr/>
        </p:nvSpPr>
        <p:spPr bwMode="auto">
          <a:xfrm>
            <a:off x="5791200" y="4928781"/>
            <a:ext cx="228600" cy="152400"/>
          </a:xfrm>
          <a:prstGeom prst="upArrow">
            <a:avLst/>
          </a:prstGeom>
          <a:solidFill>
            <a:srgbClr val="92D05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08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B09429-5864-4E9A-BF6C-66A3FFC6A6D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Presentation Outline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Program Description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Ex-post Methodology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Ex-post Load Impacts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Ex-ante Methodology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Enrollment Forecast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Ex-ante Load Impacts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 Ex-ante Load Impacts:</a:t>
            </a:r>
            <a:br>
              <a:rPr lang="en-US" altLang="en-US" dirty="0"/>
            </a:br>
            <a:r>
              <a:rPr lang="en-US" altLang="en-US" sz="2800" i="1" dirty="0"/>
              <a:t>SCE Ex-post vs. Ex-ante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ECFB32D-588A-4F9D-A45D-D6EEB86EF0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149347"/>
              </p:ext>
            </p:extLst>
          </p:nvPr>
        </p:nvGraphicFramePr>
        <p:xfrm>
          <a:off x="914400" y="1600200"/>
          <a:ext cx="7924799" cy="1490926"/>
        </p:xfrm>
        <a:graphic>
          <a:graphicData uri="http://schemas.openxmlformats.org/drawingml/2006/table">
            <a:tbl>
              <a:tblPr firstRow="1" firstCol="1" bandRow="1"/>
              <a:tblGrid>
                <a:gridCol w="914400">
                  <a:extLst>
                    <a:ext uri="{9D8B030D-6E8A-4147-A177-3AD203B41FA5}">
                      <a16:colId xmlns:a16="http://schemas.microsoft.com/office/drawing/2014/main" val="1051400439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75785966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58338555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57020347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28761451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4073687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52980480"/>
                    </a:ext>
                  </a:extLst>
                </a:gridCol>
                <a:gridCol w="1142999">
                  <a:extLst>
                    <a:ext uri="{9D8B030D-6E8A-4147-A177-3AD203B41FA5}">
                      <a16:colId xmlns:a16="http://schemas.microsoft.com/office/drawing/2014/main" val="2266427484"/>
                    </a:ext>
                  </a:extLst>
                </a:gridCol>
              </a:tblGrid>
              <a:tr h="5765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-post / Ex-ante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 / Scenario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Temp. (°F)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Achievement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63592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Ex-post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July 9</a:t>
                      </a:r>
                      <a:r>
                        <a:rPr lang="en-US" sz="14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Event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5597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Ex-ante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August 2022 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Typical Event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254435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E1124C48-8E50-4699-BFD1-C735091FD0D4}"/>
              </a:ext>
            </a:extLst>
          </p:cNvPr>
          <p:cNvSpPr/>
          <p:nvPr/>
        </p:nvSpPr>
        <p:spPr>
          <a:xfrm>
            <a:off x="838200" y="3225528"/>
            <a:ext cx="6858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Compositional Changes:</a:t>
            </a:r>
          </a:p>
          <a:p>
            <a:pPr marL="742950" lvl="1" indent="-285750" algn="l"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Similar number of customers entering and leaving the program</a:t>
            </a:r>
          </a:p>
          <a:p>
            <a:pPr marL="742950" lvl="1" indent="-285750" algn="l"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Customers who remained on the program are larger on average than those who left</a:t>
            </a:r>
          </a:p>
          <a:p>
            <a:pPr marL="285750" indent="-285750" algn="l"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Scaling leads to 8 MW of additional load impact</a:t>
            </a:r>
          </a:p>
          <a:p>
            <a:pPr marL="285750" indent="-285750" algn="l"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Relaxed COVID assumptions lead to 40 MW of additional load impact</a:t>
            </a:r>
          </a:p>
          <a:p>
            <a:pPr marL="285750" indent="-285750" algn="l"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Ex-ante per-customer reference loads and load impacts are higher than ex-post because July 9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had relatively low reference loads compared to similar days (about 15 MW lower in non-event hours)</a:t>
            </a:r>
          </a:p>
        </p:txBody>
      </p:sp>
    </p:spTree>
    <p:extLst>
      <p:ext uri="{BB962C8B-B14F-4D97-AF65-F5344CB8AC3E}">
        <p14:creationId xmlns:p14="http://schemas.microsoft.com/office/powerpoint/2010/main" val="16318634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 Ex-ante Load Impacts:</a:t>
            </a:r>
            <a:br>
              <a:rPr lang="en-US" altLang="en-US" dirty="0"/>
            </a:br>
            <a:r>
              <a:rPr lang="en-US" altLang="en-US" sz="2800" i="1" dirty="0"/>
              <a:t>SCE, Previous vs. Current Typical Event Day 2022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333941"/>
              </p:ext>
            </p:extLst>
          </p:nvPr>
        </p:nvGraphicFramePr>
        <p:xfrm>
          <a:off x="609599" y="1492779"/>
          <a:ext cx="8077199" cy="2502554"/>
        </p:xfrm>
        <a:graphic>
          <a:graphicData uri="http://schemas.openxmlformats.org/drawingml/2006/table">
            <a:tbl>
              <a:tblPr firstRow="1" firstCol="1" bandRow="1"/>
              <a:tblGrid>
                <a:gridCol w="1116023">
                  <a:extLst>
                    <a:ext uri="{9D8B030D-6E8A-4147-A177-3AD203B41FA5}">
                      <a16:colId xmlns:a16="http://schemas.microsoft.com/office/drawing/2014/main" val="1051400439"/>
                    </a:ext>
                  </a:extLst>
                </a:gridCol>
                <a:gridCol w="985316">
                  <a:extLst>
                    <a:ext uri="{9D8B030D-6E8A-4147-A177-3AD203B41FA5}">
                      <a16:colId xmlns:a16="http://schemas.microsoft.com/office/drawing/2014/main" val="583385557"/>
                    </a:ext>
                  </a:extLst>
                </a:gridCol>
                <a:gridCol w="1403862">
                  <a:extLst>
                    <a:ext uri="{9D8B030D-6E8A-4147-A177-3AD203B41FA5}">
                      <a16:colId xmlns:a16="http://schemas.microsoft.com/office/drawing/2014/main" val="157020347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28761451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7265012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52980480"/>
                    </a:ext>
                  </a:extLst>
                </a:gridCol>
                <a:gridCol w="1295398">
                  <a:extLst>
                    <a:ext uri="{9D8B030D-6E8A-4147-A177-3AD203B41FA5}">
                      <a16:colId xmlns:a16="http://schemas.microsoft.com/office/drawing/2014/main" val="3492650389"/>
                    </a:ext>
                  </a:extLst>
                </a:gridCol>
              </a:tblGrid>
              <a:tr h="57652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Created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Per-customer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055149"/>
                  </a:ext>
                </a:extLst>
              </a:tr>
              <a:tr h="57652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(MW)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(kW)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(kW)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635924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Following PY2020 (Previous)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1,818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1,421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559702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Following PY2021 (Current)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1,800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1,471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25443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599" y="4159624"/>
            <a:ext cx="7924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Reference load and load impact decreased by 39 MW and 8 MW, respectively. </a:t>
            </a:r>
            <a:b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Factors include (arrows indicate direction of load impact): </a:t>
            </a:r>
          </a:p>
          <a:p>
            <a:pPr marL="742950" lvl="1" indent="-285750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Enrollment forecast decreased by 18 customers </a:t>
            </a:r>
          </a:p>
          <a:p>
            <a:pPr marL="742950" lvl="1" indent="-285750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Similar COVID adjustment across years</a:t>
            </a:r>
          </a:p>
          <a:p>
            <a:pPr marL="742950" lvl="1" indent="-285750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FSL remained at 112</a:t>
            </a:r>
          </a:p>
          <a:p>
            <a:pPr marL="742950" lvl="1" indent="-285750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FSL Achievement Rate increased from 94% to 100% 	</a:t>
            </a:r>
          </a:p>
          <a:p>
            <a:pPr marL="742950" lvl="1" indent="-285750" algn="l">
              <a:buFont typeface="Wingdings" panose="05000000000000000000" pitchFamily="2" charset="2"/>
              <a:buChar char="q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Per-customer reference load and load impacts similar in size (slightly smaller)</a:t>
            </a: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646BDC79-259C-42E5-8C5C-9934C6C6B938}"/>
              </a:ext>
            </a:extLst>
          </p:cNvPr>
          <p:cNvSpPr/>
          <p:nvPr/>
        </p:nvSpPr>
        <p:spPr bwMode="auto">
          <a:xfrm rot="10800000">
            <a:off x="4953000" y="4706471"/>
            <a:ext cx="228600" cy="152400"/>
          </a:xfrm>
          <a:prstGeom prst="upArrow">
            <a:avLst/>
          </a:prstGeom>
          <a:solidFill>
            <a:srgbClr val="820019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D7572B55-58EF-4062-A18D-8525E9811DE8}"/>
              </a:ext>
            </a:extLst>
          </p:cNvPr>
          <p:cNvSpPr/>
          <p:nvPr/>
        </p:nvSpPr>
        <p:spPr bwMode="auto">
          <a:xfrm>
            <a:off x="5105400" y="5289021"/>
            <a:ext cx="228600" cy="152400"/>
          </a:xfrm>
          <a:prstGeom prst="upArrow">
            <a:avLst/>
          </a:prstGeom>
          <a:solidFill>
            <a:srgbClr val="92D05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C2B6E464-7BC1-4644-BBCF-D158DC6273DF}"/>
              </a:ext>
            </a:extLst>
          </p:cNvPr>
          <p:cNvSpPr/>
          <p:nvPr/>
        </p:nvSpPr>
        <p:spPr bwMode="auto">
          <a:xfrm>
            <a:off x="4334434" y="4890257"/>
            <a:ext cx="152401" cy="152401"/>
          </a:xfrm>
          <a:prstGeom prst="rightArrow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53553986-82D5-4067-8B8F-1925A0EE1888}"/>
              </a:ext>
            </a:extLst>
          </p:cNvPr>
          <p:cNvSpPr/>
          <p:nvPr/>
        </p:nvSpPr>
        <p:spPr bwMode="auto">
          <a:xfrm>
            <a:off x="2971800" y="5103713"/>
            <a:ext cx="152401" cy="152401"/>
          </a:xfrm>
          <a:prstGeom prst="rightArrow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2882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F8E170-DEB7-4C3F-9859-EC65BE321039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Questions?  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5000"/>
              </a:lnSpc>
              <a:buNone/>
            </a:pPr>
            <a:r>
              <a:rPr lang="en-US" altLang="en-US" sz="2800" b="1" dirty="0"/>
              <a:t>Contact  </a:t>
            </a:r>
          </a:p>
          <a:p>
            <a:pPr>
              <a:lnSpc>
                <a:spcPct val="85000"/>
              </a:lnSpc>
            </a:pPr>
            <a:r>
              <a:rPr lang="en-US" altLang="en-US" sz="2800" dirty="0"/>
              <a:t>Mike Clark </a:t>
            </a:r>
            <a:br>
              <a:rPr lang="en-US" altLang="en-US" sz="2800" dirty="0"/>
            </a:br>
            <a:r>
              <a:rPr lang="en-US" altLang="en-US" sz="2800" dirty="0"/>
              <a:t>Christensen Associates Energy Consulting</a:t>
            </a:r>
            <a:br>
              <a:rPr lang="en-US" altLang="en-US" sz="2800" dirty="0"/>
            </a:br>
            <a:r>
              <a:rPr lang="en-US" altLang="en-US" sz="2800" dirty="0"/>
              <a:t>Madison, Wisconsin</a:t>
            </a:r>
          </a:p>
          <a:p>
            <a:pPr lvl="1">
              <a:lnSpc>
                <a:spcPct val="75000"/>
              </a:lnSpc>
            </a:pPr>
            <a:r>
              <a:rPr lang="en-US" altLang="en-US" dirty="0">
                <a:hlinkClick r:id="rId2"/>
              </a:rPr>
              <a:t>mtclark@CAEnergy.com</a:t>
            </a:r>
            <a:endParaRPr lang="en-US" altLang="en-US" dirty="0"/>
          </a:p>
          <a:p>
            <a:pPr lvl="1">
              <a:lnSpc>
                <a:spcPct val="75000"/>
              </a:lnSpc>
            </a:pPr>
            <a:r>
              <a:rPr lang="en-US" altLang="en-US" dirty="0"/>
              <a:t>(608) 216-7163</a:t>
            </a:r>
          </a:p>
          <a:p>
            <a:pPr lvl="1">
              <a:lnSpc>
                <a:spcPct val="75000"/>
              </a:lnSpc>
            </a:pPr>
            <a:endParaRPr lang="en-US" altLang="en-US" sz="2400" dirty="0"/>
          </a:p>
          <a:p>
            <a:pPr>
              <a:lnSpc>
                <a:spcPct val="85000"/>
              </a:lnSpc>
            </a:pPr>
            <a:r>
              <a:rPr lang="en-US" altLang="en-US" sz="2800" dirty="0"/>
              <a:t>Michael Vigdor</a:t>
            </a:r>
            <a:br>
              <a:rPr lang="en-US" altLang="en-US" sz="2800" dirty="0"/>
            </a:br>
            <a:r>
              <a:rPr lang="en-US" altLang="en-US" sz="2800" dirty="0"/>
              <a:t>Christensen Associates Energy Consulting</a:t>
            </a:r>
            <a:br>
              <a:rPr lang="en-US" altLang="en-US" sz="2800" dirty="0"/>
            </a:br>
            <a:r>
              <a:rPr lang="en-US" altLang="en-US" sz="2800" dirty="0"/>
              <a:t>Madison, Wisconsin</a:t>
            </a:r>
          </a:p>
          <a:p>
            <a:pPr lvl="1">
              <a:lnSpc>
                <a:spcPct val="75000"/>
              </a:lnSpc>
            </a:pPr>
            <a:r>
              <a:rPr lang="en-US" altLang="en-US" dirty="0">
                <a:hlinkClick r:id="rId3"/>
              </a:rPr>
              <a:t>mjvigdor@CAEnergy.com</a:t>
            </a:r>
            <a:endParaRPr lang="en-US" altLang="en-US" dirty="0"/>
          </a:p>
          <a:p>
            <a:pPr lvl="1">
              <a:lnSpc>
                <a:spcPct val="75000"/>
              </a:lnSpc>
            </a:pPr>
            <a:r>
              <a:rPr lang="en-US" altLang="en-US" dirty="0"/>
              <a:t>(608) 231-2266</a:t>
            </a:r>
          </a:p>
          <a:p>
            <a:pPr lvl="1">
              <a:lnSpc>
                <a:spcPct val="75000"/>
              </a:lnSpc>
            </a:pPr>
            <a:endParaRPr lang="en-US" altLang="en-US" sz="2400" dirty="0"/>
          </a:p>
          <a:p>
            <a:pPr lvl="1">
              <a:lnSpc>
                <a:spcPct val="75000"/>
              </a:lnSpc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Load Impact Comparisons:</a:t>
            </a:r>
            <a:br>
              <a:rPr lang="en-US" altLang="en-US" dirty="0"/>
            </a:br>
            <a:r>
              <a:rPr lang="en-US" altLang="en-US" sz="2100" i="1" dirty="0"/>
              <a:t>PG&amp;E, previous Ex-post vs. current Ex-post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272292"/>
              </p:ext>
            </p:extLst>
          </p:nvPr>
        </p:nvGraphicFramePr>
        <p:xfrm>
          <a:off x="618679" y="1468738"/>
          <a:ext cx="7848600" cy="2807659"/>
        </p:xfrm>
        <a:graphic>
          <a:graphicData uri="http://schemas.openxmlformats.org/drawingml/2006/table">
            <a:tbl>
              <a:tblPr firstRow="1" firstCol="1" bandRow="1"/>
              <a:tblGrid>
                <a:gridCol w="1362521">
                  <a:extLst>
                    <a:ext uri="{9D8B030D-6E8A-4147-A177-3AD203B41FA5}">
                      <a16:colId xmlns:a16="http://schemas.microsoft.com/office/drawing/2014/main" val="1051400439"/>
                    </a:ext>
                  </a:extLst>
                </a:gridCol>
                <a:gridCol w="679346">
                  <a:extLst>
                    <a:ext uri="{9D8B030D-6E8A-4147-A177-3AD203B41FA5}">
                      <a16:colId xmlns:a16="http://schemas.microsoft.com/office/drawing/2014/main" val="583385557"/>
                    </a:ext>
                  </a:extLst>
                </a:gridCol>
                <a:gridCol w="1364131">
                  <a:extLst>
                    <a:ext uri="{9D8B030D-6E8A-4147-A177-3AD203B41FA5}">
                      <a16:colId xmlns:a16="http://schemas.microsoft.com/office/drawing/2014/main" val="1570203474"/>
                    </a:ext>
                  </a:extLst>
                </a:gridCol>
                <a:gridCol w="1036607">
                  <a:extLst>
                    <a:ext uri="{9D8B030D-6E8A-4147-A177-3AD203B41FA5}">
                      <a16:colId xmlns:a16="http://schemas.microsoft.com/office/drawing/2014/main" val="3287614513"/>
                    </a:ext>
                  </a:extLst>
                </a:gridCol>
                <a:gridCol w="814477">
                  <a:extLst>
                    <a:ext uri="{9D8B030D-6E8A-4147-A177-3AD203B41FA5}">
                      <a16:colId xmlns:a16="http://schemas.microsoft.com/office/drawing/2014/main" val="172650122"/>
                    </a:ext>
                  </a:extLst>
                </a:gridCol>
                <a:gridCol w="1332781">
                  <a:extLst>
                    <a:ext uri="{9D8B030D-6E8A-4147-A177-3AD203B41FA5}">
                      <a16:colId xmlns:a16="http://schemas.microsoft.com/office/drawing/2014/main" val="2852980480"/>
                    </a:ext>
                  </a:extLst>
                </a:gridCol>
                <a:gridCol w="1258737">
                  <a:extLst>
                    <a:ext uri="{9D8B030D-6E8A-4147-A177-3AD203B41FA5}">
                      <a16:colId xmlns:a16="http://schemas.microsoft.com/office/drawing/2014/main" val="3492650389"/>
                    </a:ext>
                  </a:extLst>
                </a:gridCol>
              </a:tblGrid>
              <a:tr h="60245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Created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Per-customer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055149"/>
                  </a:ext>
                </a:extLst>
              </a:tr>
              <a:tr h="738755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(MW)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(kW)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(kW)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635924"/>
                  </a:ext>
                </a:extLst>
              </a:tr>
              <a:tr h="4888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Ex-Post,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Previous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494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294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595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408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559702"/>
                  </a:ext>
                </a:extLst>
              </a:tr>
              <a:tr h="4888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Ex-Post, Current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293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238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155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813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531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254435"/>
                  </a:ext>
                </a:extLst>
              </a:tr>
              <a:tr h="4888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Ex-Post,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Current Adjusted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293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239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174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816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594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596989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65484" y="4321076"/>
            <a:ext cx="78737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 algn="l"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Reference load and load impact decreased by 56 MW and 57 MW, respectively. </a:t>
            </a:r>
            <a:b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Factors include (arrows indicate direction of load impact): </a:t>
            </a:r>
          </a:p>
          <a:p>
            <a:pPr marL="557213" lvl="1" indent="-214313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Late notifications for 68 customers</a:t>
            </a:r>
          </a:p>
          <a:p>
            <a:pPr marL="557213" lvl="1" indent="-214313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Fewer customers on the program </a:t>
            </a:r>
          </a:p>
          <a:p>
            <a:pPr marL="557213" lvl="1" indent="-214313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FSL decreased from 76 MW to 53 MW</a:t>
            </a:r>
          </a:p>
          <a:p>
            <a:pPr marL="557213" lvl="1" indent="-214313" algn="l">
              <a:buFont typeface="Wingdings" panose="05000000000000000000" pitchFamily="2" charset="2"/>
              <a:buChar char="q"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4313" indent="-214313" algn="l"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Per-customer reference load and load impacts higher</a:t>
            </a:r>
          </a:p>
          <a:p>
            <a:pPr marL="557213" lvl="1" indent="-214313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COVID led to much smaller reference loads and impacts last year</a:t>
            </a:r>
          </a:p>
          <a:p>
            <a:pPr marL="557213" lvl="1" indent="-214313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Customers that remained are larger, on average </a:t>
            </a: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C87FE8FA-79E1-4529-9263-6FD7EB5875CC}"/>
              </a:ext>
            </a:extLst>
          </p:cNvPr>
          <p:cNvSpPr/>
          <p:nvPr/>
        </p:nvSpPr>
        <p:spPr bwMode="auto">
          <a:xfrm>
            <a:off x="4385959" y="5383264"/>
            <a:ext cx="232770" cy="159154"/>
          </a:xfrm>
          <a:prstGeom prst="upArrow">
            <a:avLst/>
          </a:prstGeom>
          <a:solidFill>
            <a:srgbClr val="92D05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70B2344F-3C9D-4CF7-BA2E-9696E0A70609}"/>
              </a:ext>
            </a:extLst>
          </p:cNvPr>
          <p:cNvSpPr/>
          <p:nvPr/>
        </p:nvSpPr>
        <p:spPr bwMode="auto">
          <a:xfrm rot="10800000">
            <a:off x="4114800" y="4896654"/>
            <a:ext cx="211310" cy="216445"/>
          </a:xfrm>
          <a:prstGeom prst="upArrow">
            <a:avLst/>
          </a:prstGeom>
          <a:solidFill>
            <a:srgbClr val="820019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3243E720-5D17-4C40-8E68-B557A52CB89C}"/>
              </a:ext>
            </a:extLst>
          </p:cNvPr>
          <p:cNvSpPr/>
          <p:nvPr/>
        </p:nvSpPr>
        <p:spPr bwMode="auto">
          <a:xfrm rot="10800000">
            <a:off x="3962400" y="5153829"/>
            <a:ext cx="211311" cy="216445"/>
          </a:xfrm>
          <a:prstGeom prst="upArrow">
            <a:avLst/>
          </a:prstGeom>
          <a:solidFill>
            <a:srgbClr val="820019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8876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Load Impact Comparisons:</a:t>
            </a:r>
            <a:br>
              <a:rPr lang="en-US" altLang="en-US" dirty="0"/>
            </a:br>
            <a:r>
              <a:rPr lang="en-US" altLang="en-US" sz="2100" i="1" dirty="0"/>
              <a:t>PG&amp;E, previous Ex-ante vs. current Ex-post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780216"/>
              </p:ext>
            </p:extLst>
          </p:nvPr>
        </p:nvGraphicFramePr>
        <p:xfrm>
          <a:off x="609600" y="1459832"/>
          <a:ext cx="7848601" cy="2838509"/>
        </p:xfrm>
        <a:graphic>
          <a:graphicData uri="http://schemas.openxmlformats.org/drawingml/2006/table">
            <a:tbl>
              <a:tblPr firstRow="1" firstCol="1" bandRow="1"/>
              <a:tblGrid>
                <a:gridCol w="1371600">
                  <a:extLst>
                    <a:ext uri="{9D8B030D-6E8A-4147-A177-3AD203B41FA5}">
                      <a16:colId xmlns:a16="http://schemas.microsoft.com/office/drawing/2014/main" val="1051400439"/>
                    </a:ext>
                  </a:extLst>
                </a:gridCol>
                <a:gridCol w="670267">
                  <a:extLst>
                    <a:ext uri="{9D8B030D-6E8A-4147-A177-3AD203B41FA5}">
                      <a16:colId xmlns:a16="http://schemas.microsoft.com/office/drawing/2014/main" val="583385557"/>
                    </a:ext>
                  </a:extLst>
                </a:gridCol>
                <a:gridCol w="1364131">
                  <a:extLst>
                    <a:ext uri="{9D8B030D-6E8A-4147-A177-3AD203B41FA5}">
                      <a16:colId xmlns:a16="http://schemas.microsoft.com/office/drawing/2014/main" val="1570203474"/>
                    </a:ext>
                  </a:extLst>
                </a:gridCol>
                <a:gridCol w="1036607">
                  <a:extLst>
                    <a:ext uri="{9D8B030D-6E8A-4147-A177-3AD203B41FA5}">
                      <a16:colId xmlns:a16="http://schemas.microsoft.com/office/drawing/2014/main" val="3287614513"/>
                    </a:ext>
                  </a:extLst>
                </a:gridCol>
                <a:gridCol w="814478">
                  <a:extLst>
                    <a:ext uri="{9D8B030D-6E8A-4147-A177-3AD203B41FA5}">
                      <a16:colId xmlns:a16="http://schemas.microsoft.com/office/drawing/2014/main" val="172650122"/>
                    </a:ext>
                  </a:extLst>
                </a:gridCol>
                <a:gridCol w="1332782">
                  <a:extLst>
                    <a:ext uri="{9D8B030D-6E8A-4147-A177-3AD203B41FA5}">
                      <a16:colId xmlns:a16="http://schemas.microsoft.com/office/drawing/2014/main" val="2852980480"/>
                    </a:ext>
                  </a:extLst>
                </a:gridCol>
                <a:gridCol w="1258736">
                  <a:extLst>
                    <a:ext uri="{9D8B030D-6E8A-4147-A177-3AD203B41FA5}">
                      <a16:colId xmlns:a16="http://schemas.microsoft.com/office/drawing/2014/main" val="3492650389"/>
                    </a:ext>
                  </a:extLst>
                </a:gridCol>
              </a:tblGrid>
              <a:tr h="44031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Created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Per-customer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055149"/>
                  </a:ext>
                </a:extLst>
              </a:tr>
              <a:tr h="72161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(MW)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(kW)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(kW)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635924"/>
                  </a:ext>
                </a:extLst>
              </a:tr>
              <a:tr h="7216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Following PY2020 (Previous)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308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234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183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761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593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559702"/>
                  </a:ext>
                </a:extLst>
              </a:tr>
              <a:tr h="4774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Ex-Post, Current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293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238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155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813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531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254435"/>
                  </a:ext>
                </a:extLst>
              </a:tr>
              <a:tr h="4774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Ex-Post,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Current Adjusted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293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239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174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817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594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31365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57201" y="4298341"/>
            <a:ext cx="82295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 algn="l"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Reference load increased by 4 MW and load impact decreased by 28 MW.</a:t>
            </a:r>
            <a:b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Factors include (arrows indicate direction of load impact): </a:t>
            </a:r>
          </a:p>
          <a:p>
            <a:pPr marL="557213" lvl="1" indent="-214313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Late notifications for 68 customers</a:t>
            </a:r>
          </a:p>
          <a:p>
            <a:pPr marL="557213" lvl="1" indent="-214313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Fewer customers on the program</a:t>
            </a:r>
          </a:p>
          <a:p>
            <a:pPr marL="557213" lvl="1" indent="-214313" algn="l">
              <a:buFont typeface="Wingdings" panose="05000000000000000000" pitchFamily="2" charset="2"/>
              <a:buChar char="q"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4313" indent="-214313" algn="l"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Per-customer reference load slightly higher, load impact lower</a:t>
            </a:r>
          </a:p>
          <a:p>
            <a:pPr marL="557213" lvl="1" indent="-214313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Slightly larger customers called to the event on average </a:t>
            </a:r>
          </a:p>
          <a:p>
            <a:pPr marL="900113" lvl="2" indent="-214313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17 non-called customers had lower usage than the program average</a:t>
            </a:r>
          </a:p>
          <a:p>
            <a:pPr marL="557213" lvl="1" indent="-214313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Late notification customers decrease per customer load impact</a:t>
            </a:r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70B2344F-3C9D-4CF7-BA2E-9696E0A70609}"/>
              </a:ext>
            </a:extLst>
          </p:cNvPr>
          <p:cNvSpPr/>
          <p:nvPr/>
        </p:nvSpPr>
        <p:spPr bwMode="auto">
          <a:xfrm rot="10800000">
            <a:off x="4001154" y="4842235"/>
            <a:ext cx="229911" cy="228490"/>
          </a:xfrm>
          <a:prstGeom prst="upArrow">
            <a:avLst/>
          </a:prstGeom>
          <a:solidFill>
            <a:srgbClr val="820019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3243E720-5D17-4C40-8E68-B557A52CB89C}"/>
              </a:ext>
            </a:extLst>
          </p:cNvPr>
          <p:cNvSpPr/>
          <p:nvPr/>
        </p:nvSpPr>
        <p:spPr bwMode="auto">
          <a:xfrm rot="10800000">
            <a:off x="3886200" y="5139048"/>
            <a:ext cx="229910" cy="232864"/>
          </a:xfrm>
          <a:prstGeom prst="upArrow">
            <a:avLst>
              <a:gd name="adj1" fmla="val 50000"/>
              <a:gd name="adj2" fmla="val 62017"/>
            </a:avLst>
          </a:prstGeom>
          <a:solidFill>
            <a:srgbClr val="820019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1930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Load Impact Comparisons:</a:t>
            </a:r>
            <a:br>
              <a:rPr lang="en-US" altLang="en-US" dirty="0"/>
            </a:br>
            <a:r>
              <a:rPr lang="en-US" altLang="en-US" sz="2100" i="1" dirty="0"/>
              <a:t>SCE, previous Ex-post vs. current Ex-post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544256"/>
              </p:ext>
            </p:extLst>
          </p:nvPr>
        </p:nvGraphicFramePr>
        <p:xfrm>
          <a:off x="609600" y="1524001"/>
          <a:ext cx="7848602" cy="2362200"/>
        </p:xfrm>
        <a:graphic>
          <a:graphicData uri="http://schemas.openxmlformats.org/drawingml/2006/table">
            <a:tbl>
              <a:tblPr firstRow="1" firstCol="1" bandRow="1"/>
              <a:tblGrid>
                <a:gridCol w="1084437">
                  <a:extLst>
                    <a:ext uri="{9D8B030D-6E8A-4147-A177-3AD203B41FA5}">
                      <a16:colId xmlns:a16="http://schemas.microsoft.com/office/drawing/2014/main" val="1051400439"/>
                    </a:ext>
                  </a:extLst>
                </a:gridCol>
                <a:gridCol w="957429">
                  <a:extLst>
                    <a:ext uri="{9D8B030D-6E8A-4147-A177-3AD203B41FA5}">
                      <a16:colId xmlns:a16="http://schemas.microsoft.com/office/drawing/2014/main" val="583385557"/>
                    </a:ext>
                  </a:extLst>
                </a:gridCol>
                <a:gridCol w="1364131">
                  <a:extLst>
                    <a:ext uri="{9D8B030D-6E8A-4147-A177-3AD203B41FA5}">
                      <a16:colId xmlns:a16="http://schemas.microsoft.com/office/drawing/2014/main" val="1570203474"/>
                    </a:ext>
                  </a:extLst>
                </a:gridCol>
                <a:gridCol w="1036607">
                  <a:extLst>
                    <a:ext uri="{9D8B030D-6E8A-4147-A177-3AD203B41FA5}">
                      <a16:colId xmlns:a16="http://schemas.microsoft.com/office/drawing/2014/main" val="3287614513"/>
                    </a:ext>
                  </a:extLst>
                </a:gridCol>
                <a:gridCol w="814478">
                  <a:extLst>
                    <a:ext uri="{9D8B030D-6E8A-4147-A177-3AD203B41FA5}">
                      <a16:colId xmlns:a16="http://schemas.microsoft.com/office/drawing/2014/main" val="172650122"/>
                    </a:ext>
                  </a:extLst>
                </a:gridCol>
                <a:gridCol w="1332782">
                  <a:extLst>
                    <a:ext uri="{9D8B030D-6E8A-4147-A177-3AD203B41FA5}">
                      <a16:colId xmlns:a16="http://schemas.microsoft.com/office/drawing/2014/main" val="2852980480"/>
                    </a:ext>
                  </a:extLst>
                </a:gridCol>
                <a:gridCol w="1258738">
                  <a:extLst>
                    <a:ext uri="{9D8B030D-6E8A-4147-A177-3AD203B41FA5}">
                      <a16:colId xmlns:a16="http://schemas.microsoft.com/office/drawing/2014/main" val="3492650389"/>
                    </a:ext>
                  </a:extLst>
                </a:gridCol>
              </a:tblGrid>
              <a:tr h="51068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Created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Per-customer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055149"/>
                  </a:ext>
                </a:extLst>
              </a:tr>
              <a:tr h="796915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(MW)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(kW)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(kW)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635924"/>
                  </a:ext>
                </a:extLst>
              </a:tr>
              <a:tr h="5273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Ex-Post,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Previous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1,366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1,032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559702"/>
                  </a:ext>
                </a:extLst>
              </a:tr>
              <a:tr h="5273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Ex-Post, Current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344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551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409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1,603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1,188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25443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600" y="3976969"/>
            <a:ext cx="7772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 algn="l"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Reference load and load impact decreased by 89 MW and 75 MW, respectively. 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Factors include (arrows indicate direction of load impact): </a:t>
            </a:r>
          </a:p>
          <a:p>
            <a:pPr marL="557213" lvl="1" indent="-214313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Enrollment decreased by 125 customers </a:t>
            </a:r>
          </a:p>
          <a:p>
            <a:pPr marL="557213" lvl="1" indent="-214313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FSL increased from 105 to 115</a:t>
            </a:r>
          </a:p>
          <a:p>
            <a:pPr marL="557213" lvl="1" indent="-214313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FSL Achievement Rate increased from 94% to 100% 	</a:t>
            </a:r>
          </a:p>
          <a:p>
            <a:pPr marL="557213" lvl="1" indent="-214313" algn="l">
              <a:buFont typeface="Wingdings" panose="05000000000000000000" pitchFamily="2" charset="2"/>
              <a:buChar char="q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4313" indent="-214313" algn="l"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Per-customer reference load and load impacts increased</a:t>
            </a:r>
          </a:p>
          <a:p>
            <a:pPr marL="557213" lvl="1" indent="-214313" algn="l"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Most customers who left were smaller on average</a:t>
            </a: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646BDC79-259C-42E5-8C5C-9934C6C6B938}"/>
              </a:ext>
            </a:extLst>
          </p:cNvPr>
          <p:cNvSpPr/>
          <p:nvPr/>
        </p:nvSpPr>
        <p:spPr bwMode="auto">
          <a:xfrm rot="10800000">
            <a:off x="5029200" y="4572000"/>
            <a:ext cx="301997" cy="254928"/>
          </a:xfrm>
          <a:prstGeom prst="upArrow">
            <a:avLst/>
          </a:prstGeom>
          <a:solidFill>
            <a:srgbClr val="820019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D7572B55-58EF-4062-A18D-8525E9811DE8}"/>
              </a:ext>
            </a:extLst>
          </p:cNvPr>
          <p:cNvSpPr/>
          <p:nvPr/>
        </p:nvSpPr>
        <p:spPr bwMode="auto">
          <a:xfrm>
            <a:off x="6096000" y="5131131"/>
            <a:ext cx="228600" cy="216770"/>
          </a:xfrm>
          <a:prstGeom prst="upArrow">
            <a:avLst/>
          </a:prstGeom>
          <a:solidFill>
            <a:srgbClr val="92D05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0945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Load Impact Comparisons:</a:t>
            </a:r>
            <a:br>
              <a:rPr lang="en-US" altLang="en-US" dirty="0"/>
            </a:br>
            <a:r>
              <a:rPr lang="en-US" altLang="en-US" sz="2100" i="1" dirty="0"/>
              <a:t>SCE, previous Ex-ante vs. current Ex-post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15013"/>
              </p:ext>
            </p:extLst>
          </p:nvPr>
        </p:nvGraphicFramePr>
        <p:xfrm>
          <a:off x="609600" y="1609723"/>
          <a:ext cx="8001001" cy="2367244"/>
        </p:xfrm>
        <a:graphic>
          <a:graphicData uri="http://schemas.openxmlformats.org/drawingml/2006/table">
            <a:tbl>
              <a:tblPr firstRow="1" firstCol="1" bandRow="1"/>
              <a:tblGrid>
                <a:gridCol w="1105495">
                  <a:extLst>
                    <a:ext uri="{9D8B030D-6E8A-4147-A177-3AD203B41FA5}">
                      <a16:colId xmlns:a16="http://schemas.microsoft.com/office/drawing/2014/main" val="1051400439"/>
                    </a:ext>
                  </a:extLst>
                </a:gridCol>
                <a:gridCol w="976019">
                  <a:extLst>
                    <a:ext uri="{9D8B030D-6E8A-4147-A177-3AD203B41FA5}">
                      <a16:colId xmlns:a16="http://schemas.microsoft.com/office/drawing/2014/main" val="583385557"/>
                    </a:ext>
                  </a:extLst>
                </a:gridCol>
                <a:gridCol w="1390619">
                  <a:extLst>
                    <a:ext uri="{9D8B030D-6E8A-4147-A177-3AD203B41FA5}">
                      <a16:colId xmlns:a16="http://schemas.microsoft.com/office/drawing/2014/main" val="1570203474"/>
                    </a:ext>
                  </a:extLst>
                </a:gridCol>
                <a:gridCol w="1056735">
                  <a:extLst>
                    <a:ext uri="{9D8B030D-6E8A-4147-A177-3AD203B41FA5}">
                      <a16:colId xmlns:a16="http://schemas.microsoft.com/office/drawing/2014/main" val="3287614513"/>
                    </a:ext>
                  </a:extLst>
                </a:gridCol>
                <a:gridCol w="830294">
                  <a:extLst>
                    <a:ext uri="{9D8B030D-6E8A-4147-A177-3AD203B41FA5}">
                      <a16:colId xmlns:a16="http://schemas.microsoft.com/office/drawing/2014/main" val="172650122"/>
                    </a:ext>
                  </a:extLst>
                </a:gridCol>
                <a:gridCol w="1358661">
                  <a:extLst>
                    <a:ext uri="{9D8B030D-6E8A-4147-A177-3AD203B41FA5}">
                      <a16:colId xmlns:a16="http://schemas.microsoft.com/office/drawing/2014/main" val="2852980480"/>
                    </a:ext>
                  </a:extLst>
                </a:gridCol>
                <a:gridCol w="1283178">
                  <a:extLst>
                    <a:ext uri="{9D8B030D-6E8A-4147-A177-3AD203B41FA5}">
                      <a16:colId xmlns:a16="http://schemas.microsoft.com/office/drawing/2014/main" val="3492650389"/>
                    </a:ext>
                  </a:extLst>
                </a:gridCol>
              </a:tblGrid>
              <a:tr h="53939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Created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Per-customer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055149"/>
                  </a:ext>
                </a:extLst>
              </a:tr>
              <a:tr h="661432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(MW)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(kW)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(kW)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635924"/>
                  </a:ext>
                </a:extLst>
              </a:tr>
              <a:tr h="7019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Following PY2020 (Previous)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1,786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1,391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559702"/>
                  </a:ext>
                </a:extLst>
              </a:tr>
              <a:tr h="4644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Ex-Post, Current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344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551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409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1,603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1,188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25443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600" y="3976967"/>
            <a:ext cx="7620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 algn="l"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Reference load and load impact decreased by 79 MW and 76 MW, respectively. 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Factors include (arrows indicate direction of load impact): </a:t>
            </a:r>
          </a:p>
          <a:p>
            <a:pPr marL="557213" lvl="1" indent="-214313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Enrollment decreased by 15 customers </a:t>
            </a:r>
          </a:p>
          <a:p>
            <a:pPr marL="557213" lvl="1" indent="-214313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Customers did not return to pre-COVID levels</a:t>
            </a:r>
          </a:p>
          <a:p>
            <a:pPr marL="557213" lvl="1" indent="-214313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Unusually low event day reference loads</a:t>
            </a:r>
          </a:p>
          <a:p>
            <a:pPr marL="557213" lvl="1" indent="-214313" algn="l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FSL Achievement Rate increased from 94% to 100% 	</a:t>
            </a:r>
          </a:p>
          <a:p>
            <a:pPr marL="557213" lvl="1" indent="-214313" algn="l">
              <a:buFont typeface="Wingdings" panose="05000000000000000000" pitchFamily="2" charset="2"/>
              <a:buChar char="q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4313" indent="-214313" algn="l"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Per-customer reference load and load impacts lower</a:t>
            </a: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646BDC79-259C-42E5-8C5C-9934C6C6B938}"/>
              </a:ext>
            </a:extLst>
          </p:cNvPr>
          <p:cNvSpPr/>
          <p:nvPr/>
        </p:nvSpPr>
        <p:spPr bwMode="auto">
          <a:xfrm rot="10800000">
            <a:off x="4938015" y="4869498"/>
            <a:ext cx="257572" cy="244487"/>
          </a:xfrm>
          <a:prstGeom prst="upArrow">
            <a:avLst/>
          </a:prstGeom>
          <a:solidFill>
            <a:srgbClr val="820019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D7572B55-58EF-4062-A18D-8525E9811DE8}"/>
              </a:ext>
            </a:extLst>
          </p:cNvPr>
          <p:cNvSpPr/>
          <p:nvPr/>
        </p:nvSpPr>
        <p:spPr bwMode="auto">
          <a:xfrm>
            <a:off x="6019800" y="5638800"/>
            <a:ext cx="309706" cy="244487"/>
          </a:xfrm>
          <a:prstGeom prst="upArrow">
            <a:avLst/>
          </a:prstGeom>
          <a:solidFill>
            <a:srgbClr val="92D05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64315260-0420-4680-970D-77EACD694473}"/>
              </a:ext>
            </a:extLst>
          </p:cNvPr>
          <p:cNvSpPr/>
          <p:nvPr/>
        </p:nvSpPr>
        <p:spPr bwMode="auto">
          <a:xfrm rot="10800000">
            <a:off x="5486400" y="5140176"/>
            <a:ext cx="267196" cy="232011"/>
          </a:xfrm>
          <a:prstGeom prst="upArrow">
            <a:avLst/>
          </a:prstGeom>
          <a:solidFill>
            <a:srgbClr val="820019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88ECD981-E94B-46AA-AC79-6BF1E53CA3CA}"/>
              </a:ext>
            </a:extLst>
          </p:cNvPr>
          <p:cNvSpPr/>
          <p:nvPr/>
        </p:nvSpPr>
        <p:spPr bwMode="auto">
          <a:xfrm rot="10800000">
            <a:off x="5066802" y="5396295"/>
            <a:ext cx="246758" cy="244488"/>
          </a:xfrm>
          <a:prstGeom prst="upArrow">
            <a:avLst/>
          </a:prstGeom>
          <a:solidFill>
            <a:srgbClr val="820019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373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1. BIP Program Description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68425"/>
            <a:ext cx="8229600" cy="5054600"/>
          </a:xfrm>
        </p:spPr>
        <p:txBody>
          <a:bodyPr/>
          <a:lstStyle/>
          <a:p>
            <a:r>
              <a:rPr lang="en-US" altLang="en-US" sz="2400" dirty="0"/>
              <a:t>Emergency DR program for non-residential customers, events triggered by CAISO or local system emergencies</a:t>
            </a:r>
          </a:p>
          <a:p>
            <a:r>
              <a:rPr lang="en-US" altLang="en-US" sz="2400" dirty="0"/>
              <a:t>Customers receive a monthly capacity credit in exchange for a commitment to reduce energy consumption to their Firm Service Level (FSL)</a:t>
            </a:r>
          </a:p>
          <a:p>
            <a:pPr lvl="1"/>
            <a:r>
              <a:rPr lang="en-US" altLang="en-US" sz="2000" dirty="0"/>
              <a:t>The FSL represents the customer’s minimal operational requirements</a:t>
            </a:r>
          </a:p>
          <a:p>
            <a:r>
              <a:rPr lang="en-US" altLang="en-US" sz="2400" dirty="0"/>
              <a:t>15, 20, or 30-minute notice of events</a:t>
            </a:r>
          </a:p>
          <a:p>
            <a:r>
              <a:rPr lang="en-US" altLang="en-US" sz="2400" dirty="0"/>
              <a:t>Failure to reduce load to the FSL can result in:</a:t>
            </a:r>
          </a:p>
          <a:p>
            <a:pPr lvl="1">
              <a:spcBef>
                <a:spcPts val="200"/>
              </a:spcBef>
            </a:pPr>
            <a:r>
              <a:rPr lang="en-US" altLang="en-US" sz="2000" dirty="0"/>
              <a:t>excess energy charges, </a:t>
            </a:r>
          </a:p>
          <a:p>
            <a:pPr lvl="1">
              <a:spcBef>
                <a:spcPts val="200"/>
              </a:spcBef>
            </a:pPr>
            <a:r>
              <a:rPr lang="en-US" altLang="en-US" sz="2000" dirty="0"/>
              <a:t>an increase in the FSL (&amp; commensurate reduction in capacity credits), </a:t>
            </a:r>
          </a:p>
          <a:p>
            <a:pPr lvl="1">
              <a:spcBef>
                <a:spcPts val="200"/>
              </a:spcBef>
            </a:pPr>
            <a:r>
              <a:rPr lang="en-US" altLang="en-US" sz="2000" dirty="0"/>
              <a:t>re-test events, </a:t>
            </a:r>
          </a:p>
          <a:p>
            <a:pPr lvl="1">
              <a:spcBef>
                <a:spcPts val="200"/>
              </a:spcBef>
            </a:pPr>
            <a:r>
              <a:rPr lang="en-US" altLang="en-US" sz="2000" dirty="0"/>
              <a:t>or de-enrollment from the program</a:t>
            </a:r>
          </a:p>
          <a:p>
            <a:r>
              <a:rPr lang="en-US" altLang="en-US" sz="2400" dirty="0"/>
              <a:t>Program specifics vary by utility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2. Ex-post Methodology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554205"/>
            <a:ext cx="6857999" cy="2514600"/>
          </a:xfrm>
          <a:solidFill>
            <a:schemeClr val="bg1"/>
          </a:solidFill>
        </p:spPr>
        <p:txBody>
          <a:bodyPr/>
          <a:lstStyle/>
          <a:p>
            <a:r>
              <a:rPr lang="en-US" altLang="en-US" sz="2400" dirty="0"/>
              <a:t>Individual regressions were used to estimate BIP ex-post load impacts</a:t>
            </a:r>
          </a:p>
          <a:p>
            <a:r>
              <a:rPr lang="en-US" altLang="en-US" sz="2400" dirty="0"/>
              <a:t>This method was chosen for two reasons:</a:t>
            </a:r>
          </a:p>
          <a:p>
            <a:pPr lvl="1"/>
            <a:r>
              <a:rPr lang="en-US" altLang="en-US" sz="2000" dirty="0"/>
              <a:t>Difficulty in finding adequate control-group customers</a:t>
            </a:r>
          </a:p>
          <a:p>
            <a:pPr lvl="1"/>
            <a:r>
              <a:rPr lang="en-US" altLang="en-US" sz="2000" dirty="0"/>
              <a:t>Some customers have volatile loads, so even customers that match reasonably well on average may not have a comparable load on a specific day</a:t>
            </a:r>
          </a:p>
          <a:p>
            <a:pPr lvl="1"/>
            <a:endParaRPr lang="en-US" altLang="en-US" sz="2000" dirty="0"/>
          </a:p>
        </p:txBody>
      </p:sp>
      <p:pic>
        <p:nvPicPr>
          <p:cNvPr id="9" name="Graphic 8" descr="Snowflake">
            <a:extLst>
              <a:ext uri="{FF2B5EF4-FFF2-40B4-BE49-F238E27FC236}">
                <a16:creationId xmlns:a16="http://schemas.microsoft.com/office/drawing/2014/main" id="{28BF9EDA-7FC6-4AE0-976F-C2480B362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4117" y="5503546"/>
            <a:ext cx="724174" cy="724174"/>
          </a:xfrm>
          <a:prstGeom prst="rect">
            <a:avLst/>
          </a:prstGeom>
        </p:spPr>
      </p:pic>
      <p:pic>
        <p:nvPicPr>
          <p:cNvPr id="11" name="Graphic 10" descr="Sun">
            <a:extLst>
              <a:ext uri="{FF2B5EF4-FFF2-40B4-BE49-F238E27FC236}">
                <a16:creationId xmlns:a16="http://schemas.microsoft.com/office/drawing/2014/main" id="{F8724509-3CF2-4323-AA22-33BA088D65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55093" y="4382929"/>
            <a:ext cx="652387" cy="652387"/>
          </a:xfrm>
          <a:prstGeom prst="rect">
            <a:avLst/>
          </a:prstGeom>
        </p:spPr>
      </p:pic>
      <p:pic>
        <p:nvPicPr>
          <p:cNvPr id="7" name="Graphic 6" descr="Thermometer">
            <a:extLst>
              <a:ext uri="{FF2B5EF4-FFF2-40B4-BE49-F238E27FC236}">
                <a16:creationId xmlns:a16="http://schemas.microsoft.com/office/drawing/2014/main" id="{A57B23B4-E366-427F-B891-BB9095DCA9D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93064" y="4913406"/>
            <a:ext cx="952227" cy="952227"/>
          </a:xfrm>
          <a:prstGeom prst="rect">
            <a:avLst/>
          </a:prstGeom>
        </p:spPr>
      </p:pic>
      <p:pic>
        <p:nvPicPr>
          <p:cNvPr id="13" name="Graphic 12" descr="Users">
            <a:extLst>
              <a:ext uri="{FF2B5EF4-FFF2-40B4-BE49-F238E27FC236}">
                <a16:creationId xmlns:a16="http://schemas.microsoft.com/office/drawing/2014/main" id="{86D798D5-C5C4-42E7-8070-0C4AE6543DE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66887" y="2341605"/>
            <a:ext cx="914400" cy="914400"/>
          </a:xfrm>
          <a:prstGeom prst="rect">
            <a:avLst/>
          </a:prstGeom>
        </p:spPr>
      </p:pic>
      <p:sp>
        <p:nvSpPr>
          <p:cNvPr id="23" name="Rectangle 3">
            <a:extLst>
              <a:ext uri="{FF2B5EF4-FFF2-40B4-BE49-F238E27FC236}">
                <a16:creationId xmlns:a16="http://schemas.microsoft.com/office/drawing/2014/main" id="{0C9BD34F-DF07-4F69-B53B-3D55077ED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301002"/>
            <a:ext cx="6858000" cy="2277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Pct val="55000"/>
              <a:buFont typeface="Wingdings" panose="05000000000000000000" pitchFamily="2" charset="2"/>
              <a:buChar char="q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rtl="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820019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rtl="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820019"/>
              </a:buClr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20019"/>
              </a:buClr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20019"/>
              </a:buClr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Customer-specific specification search conducted to:</a:t>
            </a:r>
          </a:p>
          <a:p>
            <a:pPr lvl="1"/>
            <a:r>
              <a:rPr lang="en-US" altLang="en-US" sz="2000" dirty="0"/>
              <a:t>Determine if each customer has a weather-sensitive load</a:t>
            </a:r>
          </a:p>
          <a:p>
            <a:pPr lvl="1"/>
            <a:r>
              <a:rPr lang="en-US" altLang="en-US" sz="2000" dirty="0"/>
              <a:t>Find the best fitting weather and shape variables by groups defined by weather sensitivity and industry group</a:t>
            </a:r>
          </a:p>
          <a:p>
            <a:pPr lvl="1"/>
            <a:endParaRPr lang="en-US" altLang="en-US" sz="20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B0BD03B-69C6-4591-A8D5-628A2256AE13}"/>
              </a:ext>
            </a:extLst>
          </p:cNvPr>
          <p:cNvCxnSpPr/>
          <p:nvPr/>
        </p:nvCxnSpPr>
        <p:spPr bwMode="auto">
          <a:xfrm>
            <a:off x="294117" y="4114800"/>
            <a:ext cx="8610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C2577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4123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2. Ex-post Methodology (2) 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5130800"/>
          </a:xfrm>
        </p:spPr>
        <p:txBody>
          <a:bodyPr/>
          <a:lstStyle/>
          <a:p>
            <a:r>
              <a:rPr lang="en-US" altLang="en-US" sz="2400" dirty="0"/>
              <a:t>BIP </a:t>
            </a:r>
            <a:r>
              <a:rPr lang="en-US" altLang="en-US" sz="2400" b="1" dirty="0"/>
              <a:t>load impacts </a:t>
            </a:r>
            <a:r>
              <a:rPr lang="en-US" altLang="en-US" sz="2400" dirty="0"/>
              <a:t>generally do not change significantly with temperatures because the biggest responders do not have weather-sensitive loads</a:t>
            </a:r>
          </a:p>
          <a:p>
            <a:endParaRPr lang="en-US" altLang="en-US" sz="2400" dirty="0"/>
          </a:p>
          <a:p>
            <a:r>
              <a:rPr lang="en-US" altLang="en-US" sz="2400" dirty="0"/>
              <a:t>However, there are weather-sensitive customers in BIP that cause the program </a:t>
            </a:r>
            <a:r>
              <a:rPr lang="en-US" altLang="en-US" sz="2400" b="1" dirty="0"/>
              <a:t>reference load</a:t>
            </a:r>
            <a:r>
              <a:rPr lang="en-US" altLang="en-US" sz="2400" dirty="0"/>
              <a:t> to change somewhat with temperatures</a:t>
            </a:r>
          </a:p>
          <a:p>
            <a:endParaRPr lang="en-US" altLang="en-US" sz="2400" dirty="0"/>
          </a:p>
          <a:p>
            <a:r>
              <a:rPr lang="en-US" altLang="en-US" sz="2400" dirty="0"/>
              <a:t>Separate </a:t>
            </a:r>
            <a:r>
              <a:rPr lang="en-US" altLang="en-US" sz="2400" b="1" dirty="0"/>
              <a:t>weekday</a:t>
            </a:r>
            <a:r>
              <a:rPr lang="en-US" altLang="en-US" sz="2400" dirty="0"/>
              <a:t> versus </a:t>
            </a:r>
            <a:r>
              <a:rPr lang="en-US" altLang="en-US" sz="2400" b="1" dirty="0"/>
              <a:t>weekend</a:t>
            </a:r>
            <a:r>
              <a:rPr lang="en-US" altLang="en-US" sz="2400" dirty="0"/>
              <a:t> regression specifications are used, when applicable</a:t>
            </a:r>
          </a:p>
          <a:p>
            <a:pPr lvl="1"/>
            <a:r>
              <a:rPr lang="en-US" altLang="en-US" sz="2000" dirty="0"/>
              <a:t>In 2021, there were no weekend events called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98086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Ex-post Load Impacts:</a:t>
            </a:r>
            <a:br>
              <a:rPr lang="en-US" altLang="en-US" dirty="0"/>
            </a:br>
            <a:r>
              <a:rPr lang="en-US" altLang="en-US" sz="3600" i="1" dirty="0"/>
              <a:t>Events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0CF61DE-15E4-46E6-A759-2461CA1DB2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820209"/>
              </p:ext>
            </p:extLst>
          </p:nvPr>
        </p:nvGraphicFramePr>
        <p:xfrm>
          <a:off x="457200" y="2286000"/>
          <a:ext cx="8229600" cy="180686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45920">
                  <a:extLst>
                    <a:ext uri="{9D8B030D-6E8A-4147-A177-3AD203B41FA5}">
                      <a16:colId xmlns:a16="http://schemas.microsoft.com/office/drawing/2014/main" val="33848578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447942985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1050393663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97023891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170008604"/>
                    </a:ext>
                  </a:extLst>
                </a:gridCol>
              </a:tblGrid>
              <a:tr h="5267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Date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Day of Week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PG&amp;E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SDG&amp;E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24825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6/17/2021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Temp. &amp; Sys. Load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6:00 - 8:00 p.m.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665806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7/9/2021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Transmission Emergency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6:32 -8:32 p.m.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Reliability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5:50 – 8:53 p.m.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89848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559269F-47A7-4E6D-ACD2-E7D351D33022}"/>
              </a:ext>
            </a:extLst>
          </p:cNvPr>
          <p:cNvSpPr txBox="1"/>
          <p:nvPr/>
        </p:nvSpPr>
        <p:spPr>
          <a:xfrm>
            <a:off x="457200" y="4384016"/>
            <a:ext cx="59436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PG&amp;E Event on 7/9/2021</a:t>
            </a:r>
          </a:p>
          <a:p>
            <a:pPr marL="742950" lvl="1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68 Customers were called one hour late to the PG&amp;E event</a:t>
            </a:r>
          </a:p>
          <a:p>
            <a:pPr marL="742950" lvl="1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Around 7:30 p.m. start time</a:t>
            </a:r>
          </a:p>
        </p:txBody>
      </p:sp>
    </p:spTree>
    <p:extLst>
      <p:ext uri="{BB962C8B-B14F-4D97-AF65-F5344CB8AC3E}">
        <p14:creationId xmlns:p14="http://schemas.microsoft.com/office/powerpoint/2010/main" val="393886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Ex-post Load Impacts:</a:t>
            </a:r>
            <a:br>
              <a:rPr lang="en-US" altLang="en-US" dirty="0"/>
            </a:br>
            <a:r>
              <a:rPr lang="en-US" altLang="en-US" sz="3600" i="1" dirty="0"/>
              <a:t>Events (2)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8A04D08-A2D8-4B4A-A06F-2DC5D392FF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393041"/>
              </p:ext>
            </p:extLst>
          </p:nvPr>
        </p:nvGraphicFramePr>
        <p:xfrm>
          <a:off x="954087" y="2286000"/>
          <a:ext cx="7235825" cy="2408627"/>
        </p:xfrm>
        <a:graphic>
          <a:graphicData uri="http://schemas.openxmlformats.org/drawingml/2006/table">
            <a:tbl>
              <a:tblPr firstRow="1" firstCol="1" bandRow="1"/>
              <a:tblGrid>
                <a:gridCol w="1447165">
                  <a:extLst>
                    <a:ext uri="{9D8B030D-6E8A-4147-A177-3AD203B41FA5}">
                      <a16:colId xmlns:a16="http://schemas.microsoft.com/office/drawing/2014/main" val="1402642289"/>
                    </a:ext>
                  </a:extLst>
                </a:gridCol>
                <a:gridCol w="1447165">
                  <a:extLst>
                    <a:ext uri="{9D8B030D-6E8A-4147-A177-3AD203B41FA5}">
                      <a16:colId xmlns:a16="http://schemas.microsoft.com/office/drawing/2014/main" val="2148928452"/>
                    </a:ext>
                  </a:extLst>
                </a:gridCol>
                <a:gridCol w="1447165">
                  <a:extLst>
                    <a:ext uri="{9D8B030D-6E8A-4147-A177-3AD203B41FA5}">
                      <a16:colId xmlns:a16="http://schemas.microsoft.com/office/drawing/2014/main" val="3203593228"/>
                    </a:ext>
                  </a:extLst>
                </a:gridCol>
                <a:gridCol w="1447165">
                  <a:extLst>
                    <a:ext uri="{9D8B030D-6E8A-4147-A177-3AD203B41FA5}">
                      <a16:colId xmlns:a16="http://schemas.microsoft.com/office/drawing/2014/main" val="3864333715"/>
                    </a:ext>
                  </a:extLst>
                </a:gridCol>
                <a:gridCol w="1447165">
                  <a:extLst>
                    <a:ext uri="{9D8B030D-6E8A-4147-A177-3AD203B41FA5}">
                      <a16:colId xmlns:a16="http://schemas.microsoft.com/office/drawing/2014/main" val="2552377013"/>
                    </a:ext>
                  </a:extLst>
                </a:gridCol>
              </a:tblGrid>
              <a:tr h="5482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Utility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Hours of Availability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Hours of Actual Use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No. of Available Dispatches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No. of Actual Dispatches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2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770190"/>
                  </a:ext>
                </a:extLst>
              </a:tr>
              <a:tr h="5482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PG&amp;E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180 / year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 /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/ month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/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2652779"/>
                  </a:ext>
                </a:extLst>
              </a:tr>
              <a:tr h="5482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180 / year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 /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/ month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/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535635"/>
                  </a:ext>
                </a:extLst>
              </a:tr>
              <a:tr h="5482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SDG&amp;E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120 / year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/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/ month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368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115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Ex-post Load Impacts:</a:t>
            </a:r>
            <a:br>
              <a:rPr lang="en-US" altLang="en-US" dirty="0"/>
            </a:br>
            <a:r>
              <a:rPr lang="en-US" altLang="en-US" sz="3600" i="1" dirty="0"/>
              <a:t>PG&amp;E July 9</a:t>
            </a:r>
            <a:r>
              <a:rPr lang="en-US" altLang="en-US" sz="3600" i="1" baseline="30000" dirty="0"/>
              <a:t>th</a:t>
            </a:r>
            <a:r>
              <a:rPr lang="en-US" altLang="en-US" sz="3600" i="1" dirty="0"/>
              <a:t> Event Day</a:t>
            </a:r>
            <a:endParaRPr lang="en-US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A54F65-F934-41A5-8638-63763B51E13F}"/>
              </a:ext>
            </a:extLst>
          </p:cNvPr>
          <p:cNvSpPr txBox="1"/>
          <p:nvPr/>
        </p:nvSpPr>
        <p:spPr>
          <a:xfrm>
            <a:off x="6096000" y="2081919"/>
            <a:ext cx="2971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Event from 6:32 to 8:32 p.m. 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310 customers enrolled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293 customers called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Ref. Load = 238 MW  (239)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Load Impact = 155 MW (174)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% Load Impact = 65% (73%)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FSL = 53 MW (53)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FSL Achievement = 84% (94%)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Top 15 responders account for 60% of the total load impact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1785F4F-B112-477C-B702-A2078D2F5A5D}"/>
              </a:ext>
            </a:extLst>
          </p:cNvPr>
          <p:cNvSpPr/>
          <p:nvPr/>
        </p:nvSpPr>
        <p:spPr>
          <a:xfrm>
            <a:off x="322729" y="5486400"/>
            <a:ext cx="5943600" cy="1069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300"/>
              </a:spcAft>
            </a:pP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There was only one event day in 2021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Impacts are summarized over the sole full event hour (HE 20)</a:t>
            </a:r>
          </a:p>
          <a:p>
            <a:pPr marL="285750" indent="-285750" algn="l">
              <a:spcAft>
                <a:spcPts val="300"/>
              </a:spcAft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( ) = Accounting for late notification (full effects described on next slide)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4A2EEB4-9548-42F7-A6C7-C733124DEF7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29" y="1905000"/>
            <a:ext cx="5517859" cy="34711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4560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65A97-A0A0-4B6E-A73D-13B224798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Ex-post Load Impacts:</a:t>
            </a:r>
            <a:br>
              <a:rPr lang="en-US" altLang="en-US" dirty="0"/>
            </a:br>
            <a:r>
              <a:rPr lang="en-US" altLang="en-US" dirty="0"/>
              <a:t> </a:t>
            </a:r>
            <a:r>
              <a:rPr lang="en-US" altLang="en-US" sz="3600" i="1" dirty="0"/>
              <a:t>PG&amp;E</a:t>
            </a:r>
            <a:r>
              <a:rPr lang="en-US" sz="3600" i="1" dirty="0"/>
              <a:t> Late Notification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EFDBC-3237-4715-9E84-718040D7B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384572"/>
            <a:ext cx="4038600" cy="1818331"/>
          </a:xfrm>
        </p:spPr>
        <p:txBody>
          <a:bodyPr/>
          <a:lstStyle/>
          <a:p>
            <a:r>
              <a:rPr lang="en-US" sz="1600" dirty="0"/>
              <a:t>68 customers were called one hour late  </a:t>
            </a:r>
          </a:p>
          <a:p>
            <a:r>
              <a:rPr lang="en-US" sz="1600" dirty="0"/>
              <a:t>Response from late notification customers begins almost exactly one hour late </a:t>
            </a:r>
          </a:p>
          <a:p>
            <a:r>
              <a:rPr lang="en-US" sz="1600" dirty="0"/>
              <a:t>We do not change any estimation of ex-post load impacts which leads to slightly lower results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D022E-0CDD-435C-AEA9-9E012E881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May 2022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E097B5-E96B-4DE4-A3F5-E09FB6B233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D46EEC-54E5-44A1-836E-787664100850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730C22-EAD3-431E-823B-0A45D072D8C0}"/>
              </a:ext>
            </a:extLst>
          </p:cNvPr>
          <p:cNvSpPr txBox="1"/>
          <p:nvPr/>
        </p:nvSpPr>
        <p:spPr>
          <a:xfrm>
            <a:off x="1413154" y="1524000"/>
            <a:ext cx="2050497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Regular Notification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A396E5-4516-4229-80CB-C057F34E9EAA}"/>
              </a:ext>
            </a:extLst>
          </p:cNvPr>
          <p:cNvSpPr txBox="1"/>
          <p:nvPr/>
        </p:nvSpPr>
        <p:spPr>
          <a:xfrm>
            <a:off x="6055002" y="1524000"/>
            <a:ext cx="173573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Late Notification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28EAEA-AA4C-4728-8345-662596A491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5367" y="1897970"/>
            <a:ext cx="4170033" cy="251366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15D594D-5CEC-4BD6-9A55-169A02AB6C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" y="1849633"/>
            <a:ext cx="4457700" cy="255678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4E6127D-96CA-4918-A4C9-5170CCF76D78}"/>
              </a:ext>
            </a:extLst>
          </p:cNvPr>
          <p:cNvSpPr txBox="1"/>
          <p:nvPr/>
        </p:nvSpPr>
        <p:spPr>
          <a:xfrm>
            <a:off x="4701804" y="6211048"/>
            <a:ext cx="12737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= Used for Ex-Ante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BC3A0EB-2541-4552-B619-33CB13D01B1C}"/>
              </a:ext>
            </a:extLst>
          </p:cNvPr>
          <p:cNvSpPr/>
          <p:nvPr/>
        </p:nvSpPr>
        <p:spPr bwMode="auto">
          <a:xfrm>
            <a:off x="4550491" y="6253195"/>
            <a:ext cx="228600" cy="161925"/>
          </a:xfrm>
          <a:prstGeom prst="rect">
            <a:avLst/>
          </a:prstGeom>
          <a:solidFill>
            <a:srgbClr val="F47070"/>
          </a:solidFill>
          <a:ln w="38100" cap="flat" cmpd="sng" algn="ctr">
            <a:solidFill>
              <a:srgbClr val="F470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FF140F-4A2F-4DFD-8001-4644777A0438}"/>
              </a:ext>
            </a:extLst>
          </p:cNvPr>
          <p:cNvSpPr/>
          <p:nvPr/>
        </p:nvSpPr>
        <p:spPr bwMode="auto">
          <a:xfrm>
            <a:off x="6018842" y="6248468"/>
            <a:ext cx="201325" cy="171382"/>
          </a:xfrm>
          <a:prstGeom prst="rect">
            <a:avLst/>
          </a:prstGeom>
          <a:solidFill>
            <a:srgbClr val="A6C1DE"/>
          </a:solidFill>
          <a:ln w="38100" cap="flat" cmpd="sng" algn="ctr">
            <a:solidFill>
              <a:srgbClr val="A6C1D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FC55E21-79EA-4319-A504-3ED01F1B7AD1}"/>
              </a:ext>
            </a:extLst>
          </p:cNvPr>
          <p:cNvSpPr txBox="1"/>
          <p:nvPr/>
        </p:nvSpPr>
        <p:spPr>
          <a:xfrm>
            <a:off x="6105439" y="6201390"/>
            <a:ext cx="13238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= Ex-Post full hour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9EC1532-614D-4FB0-9E35-5315581D4341}"/>
              </a:ext>
            </a:extLst>
          </p:cNvPr>
          <p:cNvSpPr/>
          <p:nvPr/>
        </p:nvSpPr>
        <p:spPr bwMode="auto">
          <a:xfrm>
            <a:off x="7491874" y="6230403"/>
            <a:ext cx="228600" cy="171450"/>
          </a:xfrm>
          <a:prstGeom prst="rect">
            <a:avLst/>
          </a:prstGeom>
          <a:solidFill>
            <a:srgbClr val="C6E0C8"/>
          </a:solidFill>
          <a:ln w="38100" cap="flat" cmpd="sng" algn="ctr">
            <a:solidFill>
              <a:srgbClr val="C6E0C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02D948-A111-4F06-A16A-087BB24C605C}"/>
              </a:ext>
            </a:extLst>
          </p:cNvPr>
          <p:cNvSpPr txBox="1"/>
          <p:nvPr/>
        </p:nvSpPr>
        <p:spPr>
          <a:xfrm>
            <a:off x="7467601" y="6193017"/>
            <a:ext cx="1752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= Ex-Post partial hour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B0BA370-BEC9-4EE0-9173-BAF803D3E8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0360" y="4419600"/>
            <a:ext cx="4358646" cy="172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06795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19476</TotalTime>
  <Words>2553</Words>
  <Application>Microsoft Office PowerPoint</Application>
  <PresentationFormat>On-screen Show (4:3)</PresentationFormat>
  <Paragraphs>629</Paragraphs>
  <Slides>26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Palatino Linotype</vt:lpstr>
      <vt:lpstr>Wingdings</vt:lpstr>
      <vt:lpstr>Default Design</vt:lpstr>
      <vt:lpstr>Load Impact Evaluation: Base Interruptible Program</vt:lpstr>
      <vt:lpstr>Presentation Outline</vt:lpstr>
      <vt:lpstr>1. BIP Program Description</vt:lpstr>
      <vt:lpstr>2. Ex-post Methodology</vt:lpstr>
      <vt:lpstr>2. Ex-post Methodology (2) </vt:lpstr>
      <vt:lpstr>3. Ex-post Load Impacts: Events</vt:lpstr>
      <vt:lpstr>3. Ex-post Load Impacts: Events (2)</vt:lpstr>
      <vt:lpstr>3. Ex-post Load Impacts: PG&amp;E July 9th Event Day</vt:lpstr>
      <vt:lpstr>3. Ex-post Load Impacts:  PG&amp;E Late Notification</vt:lpstr>
      <vt:lpstr>3. Ex-post Load Impacts: SCE July 9th Event Day</vt:lpstr>
      <vt:lpstr>3. Ex-post Load Impacts: SDG&amp;E June 17th Day</vt:lpstr>
      <vt:lpstr>4. Ex-ante Methodology</vt:lpstr>
      <vt:lpstr>4. Ex-ante Methodology (2)</vt:lpstr>
      <vt:lpstr>4. Ex-ante Methodology (3)</vt:lpstr>
      <vt:lpstr>5. Enrollment Forecast</vt:lpstr>
      <vt:lpstr>6. Ex-ante Load Impacts: by Year and Weather Scenario</vt:lpstr>
      <vt:lpstr>6. Ex-ante Load Impacts: by Year and Weather Scenario (2)</vt:lpstr>
      <vt:lpstr>6. Ex-ante Load Impacts: PG&amp;E Ex-post vs. Ex-ante</vt:lpstr>
      <vt:lpstr>6. Ex-ante Load Impacts: PG&amp;E, Previous vs. Current Typical Event Day 2022</vt:lpstr>
      <vt:lpstr>6. Ex-ante Load Impacts: SCE Ex-post vs. Ex-ante</vt:lpstr>
      <vt:lpstr>6. Ex-ante Load Impacts: SCE, Previous vs. Current Typical Event Day 2022</vt:lpstr>
      <vt:lpstr>Questions?  </vt:lpstr>
      <vt:lpstr>Load Impact Comparisons: PG&amp;E, previous Ex-post vs. current Ex-post</vt:lpstr>
      <vt:lpstr>Load Impact Comparisons: PG&amp;E, previous Ex-ante vs. current Ex-post</vt:lpstr>
      <vt:lpstr>Load Impact Comparisons: SCE, previous Ex-post vs. current Ex-post</vt:lpstr>
      <vt:lpstr>Load Impact Comparisons: SCE, previous Ex-ante vs. current Ex-post</vt:lpstr>
    </vt:vector>
  </TitlesOfParts>
  <Company>Christensen Associates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kachitwood</dc:creator>
  <cp:lastModifiedBy>Dan Hansen</cp:lastModifiedBy>
  <cp:revision>463</cp:revision>
  <cp:lastPrinted>2016-04-29T18:21:19Z</cp:lastPrinted>
  <dcterms:created xsi:type="dcterms:W3CDTF">2007-12-14T18:57:20Z</dcterms:created>
  <dcterms:modified xsi:type="dcterms:W3CDTF">2022-05-05T15:36:10Z</dcterms:modified>
</cp:coreProperties>
</file>