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5">
  <p:sldMasterIdLst>
    <p:sldMasterId id="2147483648" r:id="rId4"/>
    <p:sldMasterId id="2147483700" r:id="rId5"/>
    <p:sldMasterId id="2147483661" r:id="rId6"/>
    <p:sldMasterId id="2147483674" r:id="rId7"/>
    <p:sldMasterId id="2147483687" r:id="rId8"/>
    <p:sldMasterId id="2147483713" r:id="rId9"/>
  </p:sldMasterIdLst>
  <p:notesMasterIdLst>
    <p:notesMasterId r:id="rId29"/>
  </p:notesMasterIdLst>
  <p:sldIdLst>
    <p:sldId id="256" r:id="rId10"/>
    <p:sldId id="8197" r:id="rId11"/>
    <p:sldId id="7859" r:id="rId12"/>
    <p:sldId id="8196" r:id="rId13"/>
    <p:sldId id="7863" r:id="rId14"/>
    <p:sldId id="8183" r:id="rId15"/>
    <p:sldId id="1019" r:id="rId16"/>
    <p:sldId id="1038" r:id="rId17"/>
    <p:sldId id="8198" r:id="rId18"/>
    <p:sldId id="8200" r:id="rId19"/>
    <p:sldId id="8201" r:id="rId20"/>
    <p:sldId id="8202" r:id="rId21"/>
    <p:sldId id="8199" r:id="rId22"/>
    <p:sldId id="8203" r:id="rId23"/>
    <p:sldId id="8205" r:id="rId24"/>
    <p:sldId id="8204" r:id="rId25"/>
    <p:sldId id="8179" r:id="rId26"/>
    <p:sldId id="8191" r:id="rId27"/>
    <p:sldId id="819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D784B22-5170-34D5-6FA5-46590A75002B}" name="Gupta, Aloke" initials="GA" userId="S::Aloke.Gupta@cpuc.ca.gov::be9b2c9c-0503-4b57-8480-20bd3ad9164c" providerId="AD"/>
  <p188:author id="{BE22FA30-9DAF-0C10-093B-E144F68B116C}" name="Adachi, Eleanor" initials="AE" userId="S::Eleanor.Adachi@cpuc.ca.gov::0899b5b7-535c-4d3d-a058-6fdd3a8879fd" providerId="AD"/>
  <p188:author id="{F3CD9540-F42B-AFDE-4E5C-3C4CB00760A2}" name="Mozafari, Maryam" initials="MM" userId="Mozafari, Maryam" providerId="None"/>
  <p188:author id="{CB63B945-F75F-90A1-8543-4D39DB9BD939}" name="Mozafari, Maryam" initials="MM" userId="S::Maryam.Mozafari@cpuc.ca.gov::d08947d9-d8f0-4c4c-bede-9a27d38e0b30" providerId="AD"/>
  <p188:author id="{135515A8-E787-138A-A740-724DF3BA5B63}" name="Adachi, Eleanor" initials="AE" userId="S::eleanor.adachi@cpuc.ca.gov::0899b5b7-535c-4d3d-a058-6fdd3a8879fd" providerId="AD"/>
  <p188:author id="{ACCE39DF-FBF5-0F33-1629-958C6A4A277E}" name="Mozafari, Maryam" initials="MM" userId="S::maryam.mozafari@cpuc.ca.gov::d08947d9-d8f0-4c4c-bede-9a27d38e0b3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lumer, Werner M." initials="BWM" lastIdx="24" clrIdx="0">
    <p:extLst>
      <p:ext uri="{19B8F6BF-5375-455C-9EA6-DF929625EA0E}">
        <p15:presenceInfo xmlns:p15="http://schemas.microsoft.com/office/powerpoint/2012/main" userId="S::werner.blumer@cpuc.ca.gov::afd0499c-ef96-4d62-8388-a717f098f3d7" providerId="AD"/>
      </p:ext>
    </p:extLst>
  </p:cmAuthor>
  <p:cmAuthor id="2" name="Thompson, Michelle" initials="TM" lastIdx="1" clrIdx="1">
    <p:extLst>
      <p:ext uri="{19B8F6BF-5375-455C-9EA6-DF929625EA0E}">
        <p15:presenceInfo xmlns:p15="http://schemas.microsoft.com/office/powerpoint/2012/main" userId="S::michelle.thompson@cpuc.ca.gov::4969c01d-c0ca-4bfc-9b7f-95eee3ef1da0" providerId="AD"/>
      </p:ext>
    </p:extLst>
  </p:cmAuthor>
  <p:cmAuthor id="3" name="Gupta, Aloke" initials="GA" lastIdx="4" clrIdx="2">
    <p:extLst>
      <p:ext uri="{19B8F6BF-5375-455C-9EA6-DF929625EA0E}">
        <p15:presenceInfo xmlns:p15="http://schemas.microsoft.com/office/powerpoint/2012/main" userId="S::aloke.gupta@cpuc.ca.gov::be9b2c9c-0503-4b57-8480-20bd3ad9164c" providerId="AD"/>
      </p:ext>
    </p:extLst>
  </p:cmAuthor>
  <p:cmAuthor id="4" name="Mozafari, Maryam" initials="MM" lastIdx="7" clrIdx="3">
    <p:extLst>
      <p:ext uri="{19B8F6BF-5375-455C-9EA6-DF929625EA0E}">
        <p15:presenceInfo xmlns:p15="http://schemas.microsoft.com/office/powerpoint/2012/main" userId="S::Maryam.Mozafari@cpuc.ca.gov::d08947d9-d8f0-4c4c-bede-9a27d38e0b30" providerId="AD"/>
      </p:ext>
    </p:extLst>
  </p:cmAuthor>
  <p:cmAuthor id="5" name="Kaneshiro, Bruce" initials="KB" lastIdx="2" clrIdx="4">
    <p:extLst>
      <p:ext uri="{19B8F6BF-5375-455C-9EA6-DF929625EA0E}">
        <p15:presenceInfo xmlns:p15="http://schemas.microsoft.com/office/powerpoint/2012/main" userId="S::bruce.kaneshiro@cpuc.ca.gov::d45f1cc0-6b02-4fa0-b91c-cd6d1e203ea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55C15"/>
    <a:srgbClr val="D9D9D9"/>
    <a:srgbClr val="99CC00"/>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739F9B-7C86-06FB-8010-D0319DC3C65F}" v="145" dt="2023-08-07T23:57:40.416"/>
    <p1510:client id="{481D4BE0-B4A0-4843-9ED6-D5D1E586C0F4}" v="42" dt="2023-08-08T21:17:38.457"/>
    <p1510:client id="{689733A8-7CD5-4157-A601-8126CDEE0726}" v="4" dt="2023-08-08T22:08:34.2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microsoft.com/office/2015/10/relationships/revisionInfo" Target="revisionInfo.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gie, Andrew" userId="a683001a-ea1b-4bd4-8642-cd51257fb46c" providerId="ADAL" clId="{481D4BE0-B4A0-4843-9ED6-D5D1E586C0F4}"/>
    <pc:docChg chg="undo custSel addSld delSld modSld sldOrd">
      <pc:chgData name="Magie, Andrew" userId="a683001a-ea1b-4bd4-8642-cd51257fb46c" providerId="ADAL" clId="{481D4BE0-B4A0-4843-9ED6-D5D1E586C0F4}" dt="2023-08-08T21:17:38.457" v="12549" actId="20577"/>
      <pc:docMkLst>
        <pc:docMk/>
      </pc:docMkLst>
      <pc:sldChg chg="modSp add mod">
        <pc:chgData name="Magie, Andrew" userId="a683001a-ea1b-4bd4-8642-cd51257fb46c" providerId="ADAL" clId="{481D4BE0-B4A0-4843-9ED6-D5D1E586C0F4}" dt="2023-08-07T01:41:03.761" v="495" actId="20577"/>
        <pc:sldMkLst>
          <pc:docMk/>
          <pc:sldMk cId="4270809279" sldId="256"/>
        </pc:sldMkLst>
        <pc:spChg chg="mod">
          <ac:chgData name="Magie, Andrew" userId="a683001a-ea1b-4bd4-8642-cd51257fb46c" providerId="ADAL" clId="{481D4BE0-B4A0-4843-9ED6-D5D1E586C0F4}" dt="2023-08-07T01:40:43.255" v="467" actId="242"/>
          <ac:spMkLst>
            <pc:docMk/>
            <pc:sldMk cId="4270809279" sldId="256"/>
            <ac:spMk id="2" creationId="{2743D9E9-B0A2-904D-9E33-1C1DE5F4DC4E}"/>
          </ac:spMkLst>
        </pc:spChg>
        <pc:spChg chg="mod">
          <ac:chgData name="Magie, Andrew" userId="a683001a-ea1b-4bd4-8642-cd51257fb46c" providerId="ADAL" clId="{481D4BE0-B4A0-4843-9ED6-D5D1E586C0F4}" dt="2023-08-07T01:41:03.761" v="495" actId="20577"/>
          <ac:spMkLst>
            <pc:docMk/>
            <pc:sldMk cId="4270809279" sldId="256"/>
            <ac:spMk id="3" creationId="{769610A6-BF99-D444-8765-3D077C18B11A}"/>
          </ac:spMkLst>
        </pc:spChg>
      </pc:sldChg>
      <pc:sldChg chg="del">
        <pc:chgData name="Magie, Andrew" userId="a683001a-ea1b-4bd4-8642-cd51257fb46c" providerId="ADAL" clId="{481D4BE0-B4A0-4843-9ED6-D5D1E586C0F4}" dt="2023-08-07T02:36:57.895" v="4194" actId="47"/>
        <pc:sldMkLst>
          <pc:docMk/>
          <pc:sldMk cId="2462472112" sldId="263"/>
        </pc:sldMkLst>
      </pc:sldChg>
      <pc:sldChg chg="modSp mod">
        <pc:chgData name="Magie, Andrew" userId="a683001a-ea1b-4bd4-8642-cd51257fb46c" providerId="ADAL" clId="{481D4BE0-B4A0-4843-9ED6-D5D1E586C0F4}" dt="2023-08-07T01:37:37.326" v="226" actId="20577"/>
        <pc:sldMkLst>
          <pc:docMk/>
          <pc:sldMk cId="649957504" sldId="1019"/>
        </pc:sldMkLst>
        <pc:spChg chg="mod">
          <ac:chgData name="Magie, Andrew" userId="a683001a-ea1b-4bd4-8642-cd51257fb46c" providerId="ADAL" clId="{481D4BE0-B4A0-4843-9ED6-D5D1E586C0F4}" dt="2023-08-03T21:30:32.869" v="141" actId="20577"/>
          <ac:spMkLst>
            <pc:docMk/>
            <pc:sldMk cId="649957504" sldId="1019"/>
            <ac:spMk id="2" creationId="{2743D9E9-B0A2-904D-9E33-1C1DE5F4DC4E}"/>
          </ac:spMkLst>
        </pc:spChg>
        <pc:spChg chg="mod">
          <ac:chgData name="Magie, Andrew" userId="a683001a-ea1b-4bd4-8642-cd51257fb46c" providerId="ADAL" clId="{481D4BE0-B4A0-4843-9ED6-D5D1E586C0F4}" dt="2023-08-07T01:37:37.326" v="226" actId="20577"/>
          <ac:spMkLst>
            <pc:docMk/>
            <pc:sldMk cId="649957504" sldId="1019"/>
            <ac:spMk id="5" creationId="{066C144F-59AD-41DC-96DF-6BE623D4601E}"/>
          </ac:spMkLst>
        </pc:spChg>
      </pc:sldChg>
      <pc:sldChg chg="modSp mod chgLayout modNotesTx">
        <pc:chgData name="Magie, Andrew" userId="a683001a-ea1b-4bd4-8642-cd51257fb46c" providerId="ADAL" clId="{481D4BE0-B4A0-4843-9ED6-D5D1E586C0F4}" dt="2023-08-08T17:14:30.103" v="12541" actId="700"/>
        <pc:sldMkLst>
          <pc:docMk/>
          <pc:sldMk cId="2742433011" sldId="1038"/>
        </pc:sldMkLst>
        <pc:spChg chg="mod ord">
          <ac:chgData name="Magie, Andrew" userId="a683001a-ea1b-4bd4-8642-cd51257fb46c" providerId="ADAL" clId="{481D4BE0-B4A0-4843-9ED6-D5D1E586C0F4}" dt="2023-08-08T17:14:30.103" v="12541" actId="700"/>
          <ac:spMkLst>
            <pc:docMk/>
            <pc:sldMk cId="2742433011" sldId="1038"/>
            <ac:spMk id="2" creationId="{72C88FB2-7F97-42B4-9620-5CE224FC89F9}"/>
          </ac:spMkLst>
        </pc:spChg>
        <pc:spChg chg="mod ord">
          <ac:chgData name="Magie, Andrew" userId="a683001a-ea1b-4bd4-8642-cd51257fb46c" providerId="ADAL" clId="{481D4BE0-B4A0-4843-9ED6-D5D1E586C0F4}" dt="2023-08-08T17:14:30.103" v="12541" actId="700"/>
          <ac:spMkLst>
            <pc:docMk/>
            <pc:sldMk cId="2742433011" sldId="1038"/>
            <ac:spMk id="3" creationId="{F5C24F45-E710-4AD9-AB19-FE5F29B355E8}"/>
          </ac:spMkLst>
        </pc:spChg>
        <pc:spChg chg="mod ord">
          <ac:chgData name="Magie, Andrew" userId="a683001a-ea1b-4bd4-8642-cd51257fb46c" providerId="ADAL" clId="{481D4BE0-B4A0-4843-9ED6-D5D1E586C0F4}" dt="2023-08-08T17:14:30.103" v="12541" actId="700"/>
          <ac:spMkLst>
            <pc:docMk/>
            <pc:sldMk cId="2742433011" sldId="1038"/>
            <ac:spMk id="5" creationId="{5FB376D4-8649-3CA8-5A9C-31ADDFBAF0E8}"/>
          </ac:spMkLst>
        </pc:spChg>
      </pc:sldChg>
      <pc:sldChg chg="modSp add del mod ord">
        <pc:chgData name="Magie, Andrew" userId="a683001a-ea1b-4bd4-8642-cd51257fb46c" providerId="ADAL" clId="{481D4BE0-B4A0-4843-9ED6-D5D1E586C0F4}" dt="2023-08-07T01:39:15.933" v="329" actId="47"/>
        <pc:sldMkLst>
          <pc:docMk/>
          <pc:sldMk cId="2582917044" sldId="1039"/>
        </pc:sldMkLst>
        <pc:spChg chg="mod">
          <ac:chgData name="Magie, Andrew" userId="a683001a-ea1b-4bd4-8642-cd51257fb46c" providerId="ADAL" clId="{481D4BE0-B4A0-4843-9ED6-D5D1E586C0F4}" dt="2023-08-07T01:38:11.105" v="275" actId="20577"/>
          <ac:spMkLst>
            <pc:docMk/>
            <pc:sldMk cId="2582917044" sldId="1039"/>
            <ac:spMk id="2" creationId="{2743D9E9-B0A2-904D-9E33-1C1DE5F4DC4E}"/>
          </ac:spMkLst>
        </pc:spChg>
        <pc:spChg chg="mod">
          <ac:chgData name="Magie, Andrew" userId="a683001a-ea1b-4bd4-8642-cd51257fb46c" providerId="ADAL" clId="{481D4BE0-B4A0-4843-9ED6-D5D1E586C0F4}" dt="2023-08-07T01:38:28.119" v="318" actId="20577"/>
          <ac:spMkLst>
            <pc:docMk/>
            <pc:sldMk cId="2582917044" sldId="1039"/>
            <ac:spMk id="5" creationId="{066C144F-59AD-41DC-96DF-6BE623D4601E}"/>
          </ac:spMkLst>
        </pc:spChg>
      </pc:sldChg>
      <pc:sldChg chg="modSp add del mod ord setBg">
        <pc:chgData name="Magie, Andrew" userId="a683001a-ea1b-4bd4-8642-cd51257fb46c" providerId="ADAL" clId="{481D4BE0-B4A0-4843-9ED6-D5D1E586C0F4}" dt="2023-08-07T01:47:34.107" v="871" actId="2696"/>
        <pc:sldMkLst>
          <pc:docMk/>
          <pc:sldMk cId="3052483142" sldId="1040"/>
        </pc:sldMkLst>
        <pc:spChg chg="mod">
          <ac:chgData name="Magie, Andrew" userId="a683001a-ea1b-4bd4-8642-cd51257fb46c" providerId="ADAL" clId="{481D4BE0-B4A0-4843-9ED6-D5D1E586C0F4}" dt="2023-08-07T01:38:39.031" v="327" actId="20577"/>
          <ac:spMkLst>
            <pc:docMk/>
            <pc:sldMk cId="3052483142" sldId="1040"/>
            <ac:spMk id="2" creationId="{72C88FB2-7F97-42B4-9620-5CE224FC89F9}"/>
          </ac:spMkLst>
        </pc:spChg>
      </pc:sldChg>
      <pc:sldChg chg="del">
        <pc:chgData name="Magie, Andrew" userId="a683001a-ea1b-4bd4-8642-cd51257fb46c" providerId="ADAL" clId="{481D4BE0-B4A0-4843-9ED6-D5D1E586C0F4}" dt="2023-08-07T01:35:06.881" v="199" actId="47"/>
        <pc:sldMkLst>
          <pc:docMk/>
          <pc:sldMk cId="1769587034" sldId="1048"/>
        </pc:sldMkLst>
      </pc:sldChg>
      <pc:sldChg chg="modSp add mod modNotesTx">
        <pc:chgData name="Magie, Andrew" userId="a683001a-ea1b-4bd4-8642-cd51257fb46c" providerId="ADAL" clId="{481D4BE0-B4A0-4843-9ED6-D5D1E586C0F4}" dt="2023-08-08T16:46:05.757" v="10924" actId="20577"/>
        <pc:sldMkLst>
          <pc:docMk/>
          <pc:sldMk cId="1037913193" sldId="7859"/>
        </pc:sldMkLst>
        <pc:spChg chg="mod">
          <ac:chgData name="Magie, Andrew" userId="a683001a-ea1b-4bd4-8642-cd51257fb46c" providerId="ADAL" clId="{481D4BE0-B4A0-4843-9ED6-D5D1E586C0F4}" dt="2023-08-08T16:46:05.757" v="10924" actId="20577"/>
          <ac:spMkLst>
            <pc:docMk/>
            <pc:sldMk cId="1037913193" sldId="7859"/>
            <ac:spMk id="4" creationId="{323EFBC1-11BB-4014-8F6B-11E359B3E035}"/>
          </ac:spMkLst>
        </pc:spChg>
      </pc:sldChg>
      <pc:sldChg chg="modSp add mod">
        <pc:chgData name="Magie, Andrew" userId="a683001a-ea1b-4bd4-8642-cd51257fb46c" providerId="ADAL" clId="{481D4BE0-B4A0-4843-9ED6-D5D1E586C0F4}" dt="2023-08-07T02:23:44.871" v="2648" actId="20577"/>
        <pc:sldMkLst>
          <pc:docMk/>
          <pc:sldMk cId="2657549804" sldId="7863"/>
        </pc:sldMkLst>
        <pc:spChg chg="mod">
          <ac:chgData name="Magie, Andrew" userId="a683001a-ea1b-4bd4-8642-cd51257fb46c" providerId="ADAL" clId="{481D4BE0-B4A0-4843-9ED6-D5D1E586C0F4}" dt="2023-08-07T02:23:44.871" v="2648" actId="20577"/>
          <ac:spMkLst>
            <pc:docMk/>
            <pc:sldMk cId="2657549804" sldId="7863"/>
            <ac:spMk id="3" creationId="{F081C584-2C73-4AB8-A76E-E7E323406A73}"/>
          </ac:spMkLst>
        </pc:spChg>
      </pc:sldChg>
      <pc:sldChg chg="modSp add mod">
        <pc:chgData name="Magie, Andrew" userId="a683001a-ea1b-4bd4-8642-cd51257fb46c" providerId="ADAL" clId="{481D4BE0-B4A0-4843-9ED6-D5D1E586C0F4}" dt="2023-08-07T02:37:20.125" v="4210" actId="20577"/>
        <pc:sldMkLst>
          <pc:docMk/>
          <pc:sldMk cId="791735038" sldId="8179"/>
        </pc:sldMkLst>
        <pc:spChg chg="mod">
          <ac:chgData name="Magie, Andrew" userId="a683001a-ea1b-4bd4-8642-cd51257fb46c" providerId="ADAL" clId="{481D4BE0-B4A0-4843-9ED6-D5D1E586C0F4}" dt="2023-08-07T02:37:20.125" v="4210" actId="20577"/>
          <ac:spMkLst>
            <pc:docMk/>
            <pc:sldMk cId="791735038" sldId="8179"/>
            <ac:spMk id="3" creationId="{E36BC47B-19A8-4D42-B39E-5E878015D9C9}"/>
          </ac:spMkLst>
        </pc:spChg>
      </pc:sldChg>
      <pc:sldChg chg="modSp add mod">
        <pc:chgData name="Magie, Andrew" userId="a683001a-ea1b-4bd4-8642-cd51257fb46c" providerId="ADAL" clId="{481D4BE0-B4A0-4843-9ED6-D5D1E586C0F4}" dt="2023-08-07T02:42:54.115" v="4392" actId="20577"/>
        <pc:sldMkLst>
          <pc:docMk/>
          <pc:sldMk cId="1891423700" sldId="8183"/>
        </pc:sldMkLst>
        <pc:spChg chg="mod">
          <ac:chgData name="Magie, Andrew" userId="a683001a-ea1b-4bd4-8642-cd51257fb46c" providerId="ADAL" clId="{481D4BE0-B4A0-4843-9ED6-D5D1E586C0F4}" dt="2023-08-07T01:43:02.978" v="573" actId="20577"/>
          <ac:spMkLst>
            <pc:docMk/>
            <pc:sldMk cId="1891423700" sldId="8183"/>
            <ac:spMk id="2" creationId="{4241CC14-FB1C-4FAE-9CF7-8DD424792C4A}"/>
          </ac:spMkLst>
        </pc:spChg>
        <pc:graphicFrameChg chg="mod modGraphic">
          <ac:chgData name="Magie, Andrew" userId="a683001a-ea1b-4bd4-8642-cd51257fb46c" providerId="ADAL" clId="{481D4BE0-B4A0-4843-9ED6-D5D1E586C0F4}" dt="2023-08-07T02:42:54.115" v="4392" actId="20577"/>
          <ac:graphicFrameMkLst>
            <pc:docMk/>
            <pc:sldMk cId="1891423700" sldId="8183"/>
            <ac:graphicFrameMk id="5" creationId="{F2A24678-6AB8-4B5A-A18B-B470F4A72177}"/>
          </ac:graphicFrameMkLst>
        </pc:graphicFrameChg>
      </pc:sldChg>
      <pc:sldChg chg="modSp add mod modClrScheme chgLayout">
        <pc:chgData name="Magie, Andrew" userId="a683001a-ea1b-4bd4-8642-cd51257fb46c" providerId="ADAL" clId="{481D4BE0-B4A0-4843-9ED6-D5D1E586C0F4}" dt="2023-08-07T02:42:26.034" v="4357" actId="20577"/>
        <pc:sldMkLst>
          <pc:docMk/>
          <pc:sldMk cId="1039966962" sldId="8191"/>
        </pc:sldMkLst>
        <pc:spChg chg="mod">
          <ac:chgData name="Magie, Andrew" userId="a683001a-ea1b-4bd4-8642-cd51257fb46c" providerId="ADAL" clId="{481D4BE0-B4A0-4843-9ED6-D5D1E586C0F4}" dt="2023-08-07T02:42:26.034" v="4357" actId="20577"/>
          <ac:spMkLst>
            <pc:docMk/>
            <pc:sldMk cId="1039966962" sldId="8191"/>
            <ac:spMk id="7" creationId="{F15472F1-D24F-E448-9A57-3E83DE1A4B04}"/>
          </ac:spMkLst>
        </pc:spChg>
      </pc:sldChg>
      <pc:sldChg chg="modSp add mod modClrScheme chgLayout">
        <pc:chgData name="Magie, Andrew" userId="a683001a-ea1b-4bd4-8642-cd51257fb46c" providerId="ADAL" clId="{481D4BE0-B4A0-4843-9ED6-D5D1E586C0F4}" dt="2023-08-07T02:42:12.152" v="4349" actId="20577"/>
        <pc:sldMkLst>
          <pc:docMk/>
          <pc:sldMk cId="1316649124" sldId="8193"/>
        </pc:sldMkLst>
        <pc:spChg chg="mod">
          <ac:chgData name="Magie, Andrew" userId="a683001a-ea1b-4bd4-8642-cd51257fb46c" providerId="ADAL" clId="{481D4BE0-B4A0-4843-9ED6-D5D1E586C0F4}" dt="2023-08-07T02:42:12.152" v="4349" actId="20577"/>
          <ac:spMkLst>
            <pc:docMk/>
            <pc:sldMk cId="1316649124" sldId="8193"/>
            <ac:spMk id="3" creationId="{9D01BF10-B17D-483D-82DC-14CF973C7D2C}"/>
          </ac:spMkLst>
        </pc:spChg>
      </pc:sldChg>
      <pc:sldChg chg="modSp add mod">
        <pc:chgData name="Magie, Andrew" userId="a683001a-ea1b-4bd4-8642-cd51257fb46c" providerId="ADAL" clId="{481D4BE0-B4A0-4843-9ED6-D5D1E586C0F4}" dt="2023-08-07T21:28:23.791" v="4624" actId="15"/>
        <pc:sldMkLst>
          <pc:docMk/>
          <pc:sldMk cId="3101634027" sldId="8196"/>
        </pc:sldMkLst>
        <pc:spChg chg="mod">
          <ac:chgData name="Magie, Andrew" userId="a683001a-ea1b-4bd4-8642-cd51257fb46c" providerId="ADAL" clId="{481D4BE0-B4A0-4843-9ED6-D5D1E586C0F4}" dt="2023-08-07T21:28:23.791" v="4624" actId="15"/>
          <ac:spMkLst>
            <pc:docMk/>
            <pc:sldMk cId="3101634027" sldId="8196"/>
            <ac:spMk id="26" creationId="{28D77564-B980-4636-BE07-592209F86F04}"/>
          </ac:spMkLst>
        </pc:spChg>
      </pc:sldChg>
      <pc:sldChg chg="modSp add mod setBg chgLayout modNotesTx">
        <pc:chgData name="Magie, Andrew" userId="a683001a-ea1b-4bd4-8642-cd51257fb46c" providerId="ADAL" clId="{481D4BE0-B4A0-4843-9ED6-D5D1E586C0F4}" dt="2023-08-08T17:15:15.820" v="12547" actId="700"/>
        <pc:sldMkLst>
          <pc:docMk/>
          <pc:sldMk cId="685377551" sldId="8197"/>
        </pc:sldMkLst>
        <pc:spChg chg="mod ord">
          <ac:chgData name="Magie, Andrew" userId="a683001a-ea1b-4bd4-8642-cd51257fb46c" providerId="ADAL" clId="{481D4BE0-B4A0-4843-9ED6-D5D1E586C0F4}" dt="2023-08-08T17:15:15.820" v="12547" actId="700"/>
          <ac:spMkLst>
            <pc:docMk/>
            <pc:sldMk cId="685377551" sldId="8197"/>
            <ac:spMk id="2" creationId="{72C88FB2-7F97-42B4-9620-5CE224FC89F9}"/>
          </ac:spMkLst>
        </pc:spChg>
        <pc:spChg chg="mod ord">
          <ac:chgData name="Magie, Andrew" userId="a683001a-ea1b-4bd4-8642-cd51257fb46c" providerId="ADAL" clId="{481D4BE0-B4A0-4843-9ED6-D5D1E586C0F4}" dt="2023-08-08T17:15:15.820" v="12547" actId="700"/>
          <ac:spMkLst>
            <pc:docMk/>
            <pc:sldMk cId="685377551" sldId="8197"/>
            <ac:spMk id="3" creationId="{F5C24F45-E710-4AD9-AB19-FE5F29B355E8}"/>
          </ac:spMkLst>
        </pc:spChg>
        <pc:spChg chg="mod ord">
          <ac:chgData name="Magie, Andrew" userId="a683001a-ea1b-4bd4-8642-cd51257fb46c" providerId="ADAL" clId="{481D4BE0-B4A0-4843-9ED6-D5D1E586C0F4}" dt="2023-08-08T17:15:15.820" v="12547" actId="700"/>
          <ac:spMkLst>
            <pc:docMk/>
            <pc:sldMk cId="685377551" sldId="8197"/>
            <ac:spMk id="5" creationId="{5FB376D4-8649-3CA8-5A9C-31ADDFBAF0E8}"/>
          </ac:spMkLst>
        </pc:spChg>
      </pc:sldChg>
      <pc:sldChg chg="modSp add mod setBg chgLayout modNotesTx">
        <pc:chgData name="Magie, Andrew" userId="a683001a-ea1b-4bd4-8642-cd51257fb46c" providerId="ADAL" clId="{481D4BE0-B4A0-4843-9ED6-D5D1E586C0F4}" dt="2023-08-08T17:14:35.292" v="12542" actId="700"/>
        <pc:sldMkLst>
          <pc:docMk/>
          <pc:sldMk cId="3477515700" sldId="8198"/>
        </pc:sldMkLst>
        <pc:spChg chg="mod ord">
          <ac:chgData name="Magie, Andrew" userId="a683001a-ea1b-4bd4-8642-cd51257fb46c" providerId="ADAL" clId="{481D4BE0-B4A0-4843-9ED6-D5D1E586C0F4}" dt="2023-08-08T17:14:35.292" v="12542" actId="700"/>
          <ac:spMkLst>
            <pc:docMk/>
            <pc:sldMk cId="3477515700" sldId="8198"/>
            <ac:spMk id="2" creationId="{72C88FB2-7F97-42B4-9620-5CE224FC89F9}"/>
          </ac:spMkLst>
        </pc:spChg>
        <pc:spChg chg="mod ord">
          <ac:chgData name="Magie, Andrew" userId="a683001a-ea1b-4bd4-8642-cd51257fb46c" providerId="ADAL" clId="{481D4BE0-B4A0-4843-9ED6-D5D1E586C0F4}" dt="2023-08-08T17:14:35.292" v="12542" actId="700"/>
          <ac:spMkLst>
            <pc:docMk/>
            <pc:sldMk cId="3477515700" sldId="8198"/>
            <ac:spMk id="3" creationId="{F5C24F45-E710-4AD9-AB19-FE5F29B355E8}"/>
          </ac:spMkLst>
        </pc:spChg>
        <pc:spChg chg="mod ord">
          <ac:chgData name="Magie, Andrew" userId="a683001a-ea1b-4bd4-8642-cd51257fb46c" providerId="ADAL" clId="{481D4BE0-B4A0-4843-9ED6-D5D1E586C0F4}" dt="2023-08-08T17:14:35.292" v="12542" actId="700"/>
          <ac:spMkLst>
            <pc:docMk/>
            <pc:sldMk cId="3477515700" sldId="8198"/>
            <ac:spMk id="5" creationId="{5FB376D4-8649-3CA8-5A9C-31ADDFBAF0E8}"/>
          </ac:spMkLst>
        </pc:spChg>
      </pc:sldChg>
      <pc:sldChg chg="modSp add mod chgLayout modNotesTx">
        <pc:chgData name="Magie, Andrew" userId="a683001a-ea1b-4bd4-8642-cd51257fb46c" providerId="ADAL" clId="{481D4BE0-B4A0-4843-9ED6-D5D1E586C0F4}" dt="2023-08-08T17:14:21.318" v="12540" actId="700"/>
        <pc:sldMkLst>
          <pc:docMk/>
          <pc:sldMk cId="1378627542" sldId="8199"/>
        </pc:sldMkLst>
        <pc:spChg chg="mod ord">
          <ac:chgData name="Magie, Andrew" userId="a683001a-ea1b-4bd4-8642-cd51257fb46c" providerId="ADAL" clId="{481D4BE0-B4A0-4843-9ED6-D5D1E586C0F4}" dt="2023-08-08T17:14:21.318" v="12540" actId="700"/>
          <ac:spMkLst>
            <pc:docMk/>
            <pc:sldMk cId="1378627542" sldId="8199"/>
            <ac:spMk id="2" creationId="{72C88FB2-7F97-42B4-9620-5CE224FC89F9}"/>
          </ac:spMkLst>
        </pc:spChg>
        <pc:spChg chg="mod ord">
          <ac:chgData name="Magie, Andrew" userId="a683001a-ea1b-4bd4-8642-cd51257fb46c" providerId="ADAL" clId="{481D4BE0-B4A0-4843-9ED6-D5D1E586C0F4}" dt="2023-08-08T17:14:21.318" v="12540" actId="700"/>
          <ac:spMkLst>
            <pc:docMk/>
            <pc:sldMk cId="1378627542" sldId="8199"/>
            <ac:spMk id="3" creationId="{F5C24F45-E710-4AD9-AB19-FE5F29B355E8}"/>
          </ac:spMkLst>
        </pc:spChg>
        <pc:spChg chg="mod ord">
          <ac:chgData name="Magie, Andrew" userId="a683001a-ea1b-4bd4-8642-cd51257fb46c" providerId="ADAL" clId="{481D4BE0-B4A0-4843-9ED6-D5D1E586C0F4}" dt="2023-08-08T17:14:21.318" v="12540" actId="700"/>
          <ac:spMkLst>
            <pc:docMk/>
            <pc:sldMk cId="1378627542" sldId="8199"/>
            <ac:spMk id="5" creationId="{5FB376D4-8649-3CA8-5A9C-31ADDFBAF0E8}"/>
          </ac:spMkLst>
        </pc:spChg>
      </pc:sldChg>
      <pc:sldChg chg="modSp new mod chgLayout">
        <pc:chgData name="Magie, Andrew" userId="a683001a-ea1b-4bd4-8642-cd51257fb46c" providerId="ADAL" clId="{481D4BE0-B4A0-4843-9ED6-D5D1E586C0F4}" dt="2023-08-08T17:14:53.982" v="12544" actId="700"/>
        <pc:sldMkLst>
          <pc:docMk/>
          <pc:sldMk cId="3730330992" sldId="8200"/>
        </pc:sldMkLst>
        <pc:spChg chg="mod ord">
          <ac:chgData name="Magie, Andrew" userId="a683001a-ea1b-4bd4-8642-cd51257fb46c" providerId="ADAL" clId="{481D4BE0-B4A0-4843-9ED6-D5D1E586C0F4}" dt="2023-08-08T17:14:53.982" v="12544" actId="700"/>
          <ac:spMkLst>
            <pc:docMk/>
            <pc:sldMk cId="3730330992" sldId="8200"/>
            <ac:spMk id="2" creationId="{7FB4D716-4EA6-9C1E-845B-756CC65CA950}"/>
          </ac:spMkLst>
        </pc:spChg>
        <pc:spChg chg="mod ord">
          <ac:chgData name="Magie, Andrew" userId="a683001a-ea1b-4bd4-8642-cd51257fb46c" providerId="ADAL" clId="{481D4BE0-B4A0-4843-9ED6-D5D1E586C0F4}" dt="2023-08-08T17:14:53.982" v="12544" actId="700"/>
          <ac:spMkLst>
            <pc:docMk/>
            <pc:sldMk cId="3730330992" sldId="8200"/>
            <ac:spMk id="3" creationId="{50EB7B90-F15B-EFE8-3AD5-1CD6F69A534C}"/>
          </ac:spMkLst>
        </pc:spChg>
        <pc:spChg chg="mod ord">
          <ac:chgData name="Magie, Andrew" userId="a683001a-ea1b-4bd4-8642-cd51257fb46c" providerId="ADAL" clId="{481D4BE0-B4A0-4843-9ED6-D5D1E586C0F4}" dt="2023-08-08T17:14:53.982" v="12544" actId="700"/>
          <ac:spMkLst>
            <pc:docMk/>
            <pc:sldMk cId="3730330992" sldId="8200"/>
            <ac:spMk id="4" creationId="{E1B36C6C-36C1-6BAD-DA66-8956F64D3D08}"/>
          </ac:spMkLst>
        </pc:spChg>
      </pc:sldChg>
      <pc:sldChg chg="modSp add mod modNotesTx">
        <pc:chgData name="Magie, Andrew" userId="a683001a-ea1b-4bd4-8642-cd51257fb46c" providerId="ADAL" clId="{481D4BE0-B4A0-4843-9ED6-D5D1E586C0F4}" dt="2023-08-07T22:45:12.116" v="8378" actId="20577"/>
        <pc:sldMkLst>
          <pc:docMk/>
          <pc:sldMk cId="1479722181" sldId="8201"/>
        </pc:sldMkLst>
        <pc:spChg chg="mod">
          <ac:chgData name="Magie, Andrew" userId="a683001a-ea1b-4bd4-8642-cd51257fb46c" providerId="ADAL" clId="{481D4BE0-B4A0-4843-9ED6-D5D1E586C0F4}" dt="2023-08-07T22:45:12.116" v="8378" actId="20577"/>
          <ac:spMkLst>
            <pc:docMk/>
            <pc:sldMk cId="1479722181" sldId="8201"/>
            <ac:spMk id="2" creationId="{7FB4D716-4EA6-9C1E-845B-756CC65CA950}"/>
          </ac:spMkLst>
        </pc:spChg>
        <pc:spChg chg="mod">
          <ac:chgData name="Magie, Andrew" userId="a683001a-ea1b-4bd4-8642-cd51257fb46c" providerId="ADAL" clId="{481D4BE0-B4A0-4843-9ED6-D5D1E586C0F4}" dt="2023-08-07T22:28:51.075" v="7397" actId="27636"/>
          <ac:spMkLst>
            <pc:docMk/>
            <pc:sldMk cId="1479722181" sldId="8201"/>
            <ac:spMk id="3" creationId="{50EB7B90-F15B-EFE8-3AD5-1CD6F69A534C}"/>
          </ac:spMkLst>
        </pc:spChg>
      </pc:sldChg>
      <pc:sldChg chg="modSp add mod ord chgLayout modNotesTx">
        <pc:chgData name="Magie, Andrew" userId="a683001a-ea1b-4bd4-8642-cd51257fb46c" providerId="ADAL" clId="{481D4BE0-B4A0-4843-9ED6-D5D1E586C0F4}" dt="2023-08-08T17:14:16.615" v="12539" actId="700"/>
        <pc:sldMkLst>
          <pc:docMk/>
          <pc:sldMk cId="1332454105" sldId="8202"/>
        </pc:sldMkLst>
        <pc:spChg chg="mod ord">
          <ac:chgData name="Magie, Andrew" userId="a683001a-ea1b-4bd4-8642-cd51257fb46c" providerId="ADAL" clId="{481D4BE0-B4A0-4843-9ED6-D5D1E586C0F4}" dt="2023-08-08T17:14:16.615" v="12539" actId="700"/>
          <ac:spMkLst>
            <pc:docMk/>
            <pc:sldMk cId="1332454105" sldId="8202"/>
            <ac:spMk id="2" creationId="{7FB4D716-4EA6-9C1E-845B-756CC65CA950}"/>
          </ac:spMkLst>
        </pc:spChg>
        <pc:spChg chg="mod ord">
          <ac:chgData name="Magie, Andrew" userId="a683001a-ea1b-4bd4-8642-cd51257fb46c" providerId="ADAL" clId="{481D4BE0-B4A0-4843-9ED6-D5D1E586C0F4}" dt="2023-08-08T17:14:16.615" v="12539" actId="700"/>
          <ac:spMkLst>
            <pc:docMk/>
            <pc:sldMk cId="1332454105" sldId="8202"/>
            <ac:spMk id="3" creationId="{50EB7B90-F15B-EFE8-3AD5-1CD6F69A534C}"/>
          </ac:spMkLst>
        </pc:spChg>
        <pc:spChg chg="mod ord">
          <ac:chgData name="Magie, Andrew" userId="a683001a-ea1b-4bd4-8642-cd51257fb46c" providerId="ADAL" clId="{481D4BE0-B4A0-4843-9ED6-D5D1E586C0F4}" dt="2023-08-08T17:14:16.615" v="12539" actId="700"/>
          <ac:spMkLst>
            <pc:docMk/>
            <pc:sldMk cId="1332454105" sldId="8202"/>
            <ac:spMk id="4" creationId="{E1B36C6C-36C1-6BAD-DA66-8956F64D3D08}"/>
          </ac:spMkLst>
        </pc:spChg>
      </pc:sldChg>
      <pc:sldChg chg="modSp add mod chgLayout modNotesTx">
        <pc:chgData name="Magie, Andrew" userId="a683001a-ea1b-4bd4-8642-cd51257fb46c" providerId="ADAL" clId="{481D4BE0-B4A0-4843-9ED6-D5D1E586C0F4}" dt="2023-08-08T21:17:38.457" v="12549" actId="20577"/>
        <pc:sldMkLst>
          <pc:docMk/>
          <pc:sldMk cId="919044457" sldId="8203"/>
        </pc:sldMkLst>
        <pc:spChg chg="mod ord">
          <ac:chgData name="Magie, Andrew" userId="a683001a-ea1b-4bd4-8642-cd51257fb46c" providerId="ADAL" clId="{481D4BE0-B4A0-4843-9ED6-D5D1E586C0F4}" dt="2023-08-08T17:15:02.765" v="12545" actId="700"/>
          <ac:spMkLst>
            <pc:docMk/>
            <pc:sldMk cId="919044457" sldId="8203"/>
            <ac:spMk id="2" creationId="{72C88FB2-7F97-42B4-9620-5CE224FC89F9}"/>
          </ac:spMkLst>
        </pc:spChg>
        <pc:spChg chg="mod ord">
          <ac:chgData name="Magie, Andrew" userId="a683001a-ea1b-4bd4-8642-cd51257fb46c" providerId="ADAL" clId="{481D4BE0-B4A0-4843-9ED6-D5D1E586C0F4}" dt="2023-08-08T17:15:02.765" v="12545" actId="700"/>
          <ac:spMkLst>
            <pc:docMk/>
            <pc:sldMk cId="919044457" sldId="8203"/>
            <ac:spMk id="3" creationId="{F5C24F45-E710-4AD9-AB19-FE5F29B355E8}"/>
          </ac:spMkLst>
        </pc:spChg>
        <pc:spChg chg="mod ord">
          <ac:chgData name="Magie, Andrew" userId="a683001a-ea1b-4bd4-8642-cd51257fb46c" providerId="ADAL" clId="{481D4BE0-B4A0-4843-9ED6-D5D1E586C0F4}" dt="2023-08-08T17:15:02.765" v="12545" actId="700"/>
          <ac:spMkLst>
            <pc:docMk/>
            <pc:sldMk cId="919044457" sldId="8203"/>
            <ac:spMk id="5" creationId="{5FB376D4-8649-3CA8-5A9C-31ADDFBAF0E8}"/>
          </ac:spMkLst>
        </pc:spChg>
      </pc:sldChg>
      <pc:sldChg chg="modSp add del mod modNotesTx">
        <pc:chgData name="Magie, Andrew" userId="a683001a-ea1b-4bd4-8642-cd51257fb46c" providerId="ADAL" clId="{481D4BE0-B4A0-4843-9ED6-D5D1E586C0F4}" dt="2023-08-07T23:00:34.688" v="10535" actId="47"/>
        <pc:sldMkLst>
          <pc:docMk/>
          <pc:sldMk cId="2243478282" sldId="8204"/>
        </pc:sldMkLst>
        <pc:spChg chg="mod">
          <ac:chgData name="Magie, Andrew" userId="a683001a-ea1b-4bd4-8642-cd51257fb46c" providerId="ADAL" clId="{481D4BE0-B4A0-4843-9ED6-D5D1E586C0F4}" dt="2023-08-07T22:58:53.936" v="10366" actId="20577"/>
          <ac:spMkLst>
            <pc:docMk/>
            <pc:sldMk cId="2243478282" sldId="8204"/>
            <ac:spMk id="2" creationId="{72C88FB2-7F97-42B4-9620-5CE224FC89F9}"/>
          </ac:spMkLst>
        </pc:spChg>
        <pc:spChg chg="mod">
          <ac:chgData name="Magie, Andrew" userId="a683001a-ea1b-4bd4-8642-cd51257fb46c" providerId="ADAL" clId="{481D4BE0-B4A0-4843-9ED6-D5D1E586C0F4}" dt="2023-08-07T22:59:19.010" v="10460" actId="20577"/>
          <ac:spMkLst>
            <pc:docMk/>
            <pc:sldMk cId="2243478282" sldId="8204"/>
            <ac:spMk id="3" creationId="{F5C24F45-E710-4AD9-AB19-FE5F29B355E8}"/>
          </ac:spMkLst>
        </pc:spChg>
      </pc:sldChg>
      <pc:sldChg chg="modSp add mod modClrScheme chgLayout">
        <pc:chgData name="Magie, Andrew" userId="a683001a-ea1b-4bd4-8642-cd51257fb46c" providerId="ADAL" clId="{481D4BE0-B4A0-4843-9ED6-D5D1E586C0F4}" dt="2023-08-07T23:03:07.391" v="10837" actId="20577"/>
        <pc:sldMkLst>
          <pc:docMk/>
          <pc:sldMk cId="3349064279" sldId="8204"/>
        </pc:sldMkLst>
        <pc:spChg chg="mod">
          <ac:chgData name="Magie, Andrew" userId="a683001a-ea1b-4bd4-8642-cd51257fb46c" providerId="ADAL" clId="{481D4BE0-B4A0-4843-9ED6-D5D1E586C0F4}" dt="2023-08-07T23:03:07.391" v="10837" actId="20577"/>
          <ac:spMkLst>
            <pc:docMk/>
            <pc:sldMk cId="3349064279" sldId="8204"/>
            <ac:spMk id="7" creationId="{F15472F1-D24F-E448-9A57-3E83DE1A4B04}"/>
          </ac:spMkLst>
        </pc:spChg>
      </pc:sldChg>
      <pc:sldChg chg="modSp add mod chgLayout modNotesTx">
        <pc:chgData name="Magie, Andrew" userId="a683001a-ea1b-4bd4-8642-cd51257fb46c" providerId="ADAL" clId="{481D4BE0-B4A0-4843-9ED6-D5D1E586C0F4}" dt="2023-08-08T17:15:06.939" v="12546" actId="700"/>
        <pc:sldMkLst>
          <pc:docMk/>
          <pc:sldMk cId="2158076067" sldId="8205"/>
        </pc:sldMkLst>
        <pc:spChg chg="mod ord">
          <ac:chgData name="Magie, Andrew" userId="a683001a-ea1b-4bd4-8642-cd51257fb46c" providerId="ADAL" clId="{481D4BE0-B4A0-4843-9ED6-D5D1E586C0F4}" dt="2023-08-08T17:15:06.939" v="12546" actId="700"/>
          <ac:spMkLst>
            <pc:docMk/>
            <pc:sldMk cId="2158076067" sldId="8205"/>
            <ac:spMk id="2" creationId="{72C88FB2-7F97-42B4-9620-5CE224FC89F9}"/>
          </ac:spMkLst>
        </pc:spChg>
        <pc:spChg chg="mod ord">
          <ac:chgData name="Magie, Andrew" userId="a683001a-ea1b-4bd4-8642-cd51257fb46c" providerId="ADAL" clId="{481D4BE0-B4A0-4843-9ED6-D5D1E586C0F4}" dt="2023-08-08T17:15:06.939" v="12546" actId="700"/>
          <ac:spMkLst>
            <pc:docMk/>
            <pc:sldMk cId="2158076067" sldId="8205"/>
            <ac:spMk id="3" creationId="{F5C24F45-E710-4AD9-AB19-FE5F29B355E8}"/>
          </ac:spMkLst>
        </pc:spChg>
        <pc:spChg chg="mod ord">
          <ac:chgData name="Magie, Andrew" userId="a683001a-ea1b-4bd4-8642-cd51257fb46c" providerId="ADAL" clId="{481D4BE0-B4A0-4843-9ED6-D5D1E586C0F4}" dt="2023-08-08T17:15:06.939" v="12546" actId="700"/>
          <ac:spMkLst>
            <pc:docMk/>
            <pc:sldMk cId="2158076067" sldId="8205"/>
            <ac:spMk id="5" creationId="{5FB376D4-8649-3CA8-5A9C-31ADDFBAF0E8}"/>
          </ac:spMkLst>
        </pc:spChg>
      </pc:sldChg>
    </pc:docChg>
  </pc:docChgLst>
  <pc:docChgLst>
    <pc:chgData name="Oliver, David" userId="15617d5a-1120-47d1-81e6-dd0834430634" providerId="ADAL" clId="{689733A8-7CD5-4157-A601-8126CDEE0726}"/>
    <pc:docChg chg="modSld">
      <pc:chgData name="Oliver, David" userId="15617d5a-1120-47d1-81e6-dd0834430634" providerId="ADAL" clId="{689733A8-7CD5-4157-A601-8126CDEE0726}" dt="2023-08-08T22:08:34.280" v="1" actId="20577"/>
      <pc:docMkLst>
        <pc:docMk/>
      </pc:docMkLst>
      <pc:sldChg chg="modSp mod">
        <pc:chgData name="Oliver, David" userId="15617d5a-1120-47d1-81e6-dd0834430634" providerId="ADAL" clId="{689733A8-7CD5-4157-A601-8126CDEE0726}" dt="2023-08-08T22:08:34.280" v="1" actId="20577"/>
        <pc:sldMkLst>
          <pc:docMk/>
          <pc:sldMk cId="791735038" sldId="8179"/>
        </pc:sldMkLst>
        <pc:spChg chg="mod">
          <ac:chgData name="Oliver, David" userId="15617d5a-1120-47d1-81e6-dd0834430634" providerId="ADAL" clId="{689733A8-7CD5-4157-A601-8126CDEE0726}" dt="2023-08-08T22:08:34.280" v="1" actId="20577"/>
          <ac:spMkLst>
            <pc:docMk/>
            <pc:sldMk cId="791735038" sldId="8179"/>
            <ac:spMk id="3" creationId="{E36BC47B-19A8-4D42-B39E-5E878015D9C9}"/>
          </ac:spMkLst>
        </pc:spChg>
      </pc:sldChg>
    </pc:docChg>
  </pc:docChgLst>
  <pc:docChgLst>
    <pc:chgData name="Gupta, Aloke" userId="S::aloke.gupta@cpuc.ca.gov::be9b2c9c-0503-4b57-8480-20bd3ad9164c" providerId="AD" clId="Web-{24739F9B-7C86-06FB-8010-D0319DC3C65F}"/>
    <pc:docChg chg="modSld">
      <pc:chgData name="Gupta, Aloke" userId="S::aloke.gupta@cpuc.ca.gov::be9b2c9c-0503-4b57-8480-20bd3ad9164c" providerId="AD" clId="Web-{24739F9B-7C86-06FB-8010-D0319DC3C65F}" dt="2023-08-07T23:57:40.088" v="143" actId="20577"/>
      <pc:docMkLst>
        <pc:docMk/>
      </pc:docMkLst>
      <pc:sldChg chg="modSp">
        <pc:chgData name="Gupta, Aloke" userId="S::aloke.gupta@cpuc.ca.gov::be9b2c9c-0503-4b57-8480-20bd3ad9164c" providerId="AD" clId="Web-{24739F9B-7C86-06FB-8010-D0319DC3C65F}" dt="2023-08-07T23:57:40.088" v="143" actId="20577"/>
        <pc:sldMkLst>
          <pc:docMk/>
          <pc:sldMk cId="3477515700" sldId="8198"/>
        </pc:sldMkLst>
        <pc:spChg chg="mod">
          <ac:chgData name="Gupta, Aloke" userId="S::aloke.gupta@cpuc.ca.gov::be9b2c9c-0503-4b57-8480-20bd3ad9164c" providerId="AD" clId="Web-{24739F9B-7C86-06FB-8010-D0319DC3C65F}" dt="2023-08-07T23:57:40.088" v="143" actId="20577"/>
          <ac:spMkLst>
            <pc:docMk/>
            <pc:sldMk cId="3477515700" sldId="8198"/>
            <ac:spMk id="3" creationId="{F5C24F45-E710-4AD9-AB19-FE5F29B355E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0ACE7A-C6EF-8447-9F67-958EE183E041}" type="datetimeFigureOut">
              <a:rPr lang="en-US" smtClean="0"/>
              <a:t>8/8/2023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B7BAD3-AF26-C549-B9FF-03213EEFC56C}" type="slidenum">
              <a:rPr lang="en-US" smtClean="0"/>
              <a:t>‹#›</a:t>
            </a:fld>
            <a:endParaRPr lang="en-US"/>
          </a:p>
        </p:txBody>
      </p:sp>
    </p:spTree>
    <p:extLst>
      <p:ext uri="{BB962C8B-B14F-4D97-AF65-F5344CB8AC3E}">
        <p14:creationId xmlns:p14="http://schemas.microsoft.com/office/powerpoint/2010/main" val="3119809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1</a:t>
            </a:fld>
            <a:endParaRPr lang="en-US"/>
          </a:p>
        </p:txBody>
      </p:sp>
    </p:spTree>
    <p:extLst>
      <p:ext uri="{BB962C8B-B14F-4D97-AF65-F5344CB8AC3E}">
        <p14:creationId xmlns:p14="http://schemas.microsoft.com/office/powerpoint/2010/main" val="3195002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Protocol 24 requires the evaluator to identify “correlations, synergies and overlaps across the set of DR resource options offered in a region or being proposed for a region. A judgmental determination of the impact of the magnitude of adjustment in program impacts should be made for all programs.” This requires access to data the DRPs and their evaluators may not have. Whether a customer participates in a TOU rate or not may not be readily available, and expecting the DRP’s evaluator to calculate the load drop attributed to the TOU rate to distinguish it from the actual DRP’s events themselves likely requires a control group, and it will be duplicative of efforts by the IOUs in their non-event based LIP reports. This requirement puts a heightened time and financial burden on DRPs only to result in smaller QC estimates. </a:t>
            </a:r>
          </a:p>
          <a:p>
            <a:endParaRPr lang="en-US"/>
          </a:p>
          <a:p>
            <a:r>
              <a:rPr lang="en-US"/>
              <a:t>Protocol 25 details the requirements for using control groups and procedures to ensure sampling bias is minimized when sampling. Because the DRPs do not have access to non-DR participants, this protocol requires results using data that is inaccessible to the DRPs.</a:t>
            </a:r>
          </a:p>
        </p:txBody>
      </p:sp>
      <p:sp>
        <p:nvSpPr>
          <p:cNvPr id="4" name="Slide Number Placeholder 3"/>
          <p:cNvSpPr>
            <a:spLocks noGrp="1"/>
          </p:cNvSpPr>
          <p:nvPr>
            <p:ph type="sldNum" sz="quarter" idx="5"/>
          </p:nvPr>
        </p:nvSpPr>
        <p:spPr/>
        <p:txBody>
          <a:bodyPr/>
          <a:lstStyle/>
          <a:p>
            <a:fld id="{9EB7BAD3-AF26-C549-B9FF-03213EEFC56C}" type="slidenum">
              <a:rPr lang="en-US" smtClean="0"/>
              <a:t>14</a:t>
            </a:fld>
            <a:endParaRPr lang="en-US"/>
          </a:p>
        </p:txBody>
      </p:sp>
    </p:spTree>
    <p:extLst>
      <p:ext uri="{BB962C8B-B14F-4D97-AF65-F5344CB8AC3E}">
        <p14:creationId xmlns:p14="http://schemas.microsoft.com/office/powerpoint/2010/main" val="1352061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Protocol 26 goes through how the final LIP report narrative will be built, and the executive summary to start each report is useful for a quick understanding of what will be covered in the report. However, this requirement has been interpreted to also be a full, separate, and additional executive summary of all LIP reports turned in by each IOU. This requirement is burdensome and duplicative and is seemingly only useful for casual public consumption of demand response programs. However, anecdotal experience with the LIPs has shown most stakeholders who review the reports outside of agency staff only look at the specific reports of the programs those stakeholders care about, and not the overall executive summaries of all IOU DR programs. Eliminating this overall executive summary requirement for the IOUs will lower the workload and hopefully the overall cost burden on ratepayers.</a:t>
            </a:r>
          </a:p>
        </p:txBody>
      </p:sp>
      <p:sp>
        <p:nvSpPr>
          <p:cNvPr id="4" name="Slide Number Placeholder 3"/>
          <p:cNvSpPr>
            <a:spLocks noGrp="1"/>
          </p:cNvSpPr>
          <p:nvPr>
            <p:ph type="sldNum" sz="quarter" idx="5"/>
          </p:nvPr>
        </p:nvSpPr>
        <p:spPr/>
        <p:txBody>
          <a:bodyPr/>
          <a:lstStyle/>
          <a:p>
            <a:fld id="{9EB7BAD3-AF26-C549-B9FF-03213EEFC56C}" type="slidenum">
              <a:rPr lang="en-US" smtClean="0"/>
              <a:t>15</a:t>
            </a:fld>
            <a:endParaRPr lang="en-US"/>
          </a:p>
        </p:txBody>
      </p:sp>
    </p:spTree>
    <p:extLst>
      <p:ext uri="{BB962C8B-B14F-4D97-AF65-F5344CB8AC3E}">
        <p14:creationId xmlns:p14="http://schemas.microsoft.com/office/powerpoint/2010/main" val="3852636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16</a:t>
            </a:fld>
            <a:endParaRPr lang="en-US"/>
          </a:p>
        </p:txBody>
      </p:sp>
    </p:spTree>
    <p:extLst>
      <p:ext uri="{BB962C8B-B14F-4D97-AF65-F5344CB8AC3E}">
        <p14:creationId xmlns:p14="http://schemas.microsoft.com/office/powerpoint/2010/main" val="2328245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Today, we are meeting in response to conclusion of law 17 from the June RA Decision D.23-06-029, which stated: “Energy Division should be authorized to pursue simplification of the current LIP requirements using a stakeholder process to develop a proposal for Commission consideration. Energy Division staff are authorized to establish a schedule for the process and the proposals.”</a:t>
            </a:r>
          </a:p>
        </p:txBody>
      </p:sp>
      <p:sp>
        <p:nvSpPr>
          <p:cNvPr id="4" name="Slide Number Placeholder 3"/>
          <p:cNvSpPr>
            <a:spLocks noGrp="1"/>
          </p:cNvSpPr>
          <p:nvPr>
            <p:ph type="sldNum" sz="quarter" idx="5"/>
          </p:nvPr>
        </p:nvSpPr>
        <p:spPr/>
        <p:txBody>
          <a:bodyPr/>
          <a:lstStyle/>
          <a:p>
            <a:fld id="{9EB7BAD3-AF26-C549-B9FF-03213EEFC56C}" type="slidenum">
              <a:rPr lang="en-US" smtClean="0"/>
              <a:t>2</a:t>
            </a:fld>
            <a:endParaRPr lang="en-US"/>
          </a:p>
        </p:txBody>
      </p:sp>
    </p:spTree>
    <p:extLst>
      <p:ext uri="{BB962C8B-B14F-4D97-AF65-F5344CB8AC3E}">
        <p14:creationId xmlns:p14="http://schemas.microsoft.com/office/powerpoint/2010/main" val="680734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Some logistics before we begin</a:t>
            </a:r>
          </a:p>
        </p:txBody>
      </p:sp>
      <p:sp>
        <p:nvSpPr>
          <p:cNvPr id="4" name="Slide Number Placeholder 3"/>
          <p:cNvSpPr>
            <a:spLocks noGrp="1"/>
          </p:cNvSpPr>
          <p:nvPr>
            <p:ph type="sldNum" sz="quarter" idx="5"/>
          </p:nvPr>
        </p:nvSpPr>
        <p:spPr/>
        <p:txBody>
          <a:bodyPr/>
          <a:lstStyle/>
          <a:p>
            <a:fld id="{9EB7BAD3-AF26-C549-B9FF-03213EEFC56C}" type="slidenum">
              <a:rPr lang="en-US" smtClean="0"/>
              <a:t>3</a:t>
            </a:fld>
            <a:endParaRPr lang="en-US"/>
          </a:p>
        </p:txBody>
      </p:sp>
    </p:spTree>
    <p:extLst>
      <p:ext uri="{BB962C8B-B14F-4D97-AF65-F5344CB8AC3E}">
        <p14:creationId xmlns:p14="http://schemas.microsoft.com/office/powerpoint/2010/main" val="1747373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panose="020F0502020204030204"/>
            </a:endParaRPr>
          </a:p>
        </p:txBody>
      </p:sp>
      <p:sp>
        <p:nvSpPr>
          <p:cNvPr id="4" name="Slide Number Placeholder 3"/>
          <p:cNvSpPr>
            <a:spLocks noGrp="1"/>
          </p:cNvSpPr>
          <p:nvPr>
            <p:ph type="sldNum" sz="quarter" idx="5"/>
          </p:nvPr>
        </p:nvSpPr>
        <p:spPr/>
        <p:txBody>
          <a:bodyPr/>
          <a:lstStyle/>
          <a:p>
            <a:fld id="{9EB7BAD3-AF26-C549-B9FF-03213EEFC56C}" type="slidenum">
              <a:rPr lang="en-US" smtClean="0"/>
              <a:t>7</a:t>
            </a:fld>
            <a:endParaRPr lang="en-US"/>
          </a:p>
        </p:txBody>
      </p:sp>
    </p:spTree>
    <p:extLst>
      <p:ext uri="{BB962C8B-B14F-4D97-AF65-F5344CB8AC3E}">
        <p14:creationId xmlns:p14="http://schemas.microsoft.com/office/powerpoint/2010/main" val="2392924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what are the Load Impact Protocols?</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mj-lt"/>
                <a:cs typeface="Times New Roman"/>
              </a:rPr>
              <a:t>The </a:t>
            </a:r>
            <a:r>
              <a:rPr lang="en-US" b="1">
                <a:latin typeface="+mj-lt"/>
                <a:cs typeface="Times New Roman"/>
              </a:rPr>
              <a:t>Load Impact Protocols (LIPs) </a:t>
            </a:r>
            <a:r>
              <a:rPr lang="en-US">
                <a:latin typeface="+mj-lt"/>
                <a:cs typeface="Times New Roman"/>
              </a:rPr>
              <a:t>and the LIP filing requirements estimate ex-ante Qualifying Capacity (QC) and establish RA-eligible QC for DR resources.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Established in 2008, all 27 protocols set a </a:t>
            </a:r>
            <a:r>
              <a:rPr lang="en-US" sz="1800">
                <a:effectLst/>
                <a:latin typeface="Century Gothic" panose="020B0502020202020204" pitchFamily="34" charset="0"/>
                <a:ea typeface="Times New Roman" panose="02020603050405020304" pitchFamily="18" charset="0"/>
                <a:cs typeface="Times New Roman" panose="02020603050405020304" pitchFamily="18" charset="0"/>
              </a:rPr>
              <a:t>consistent method for measuring program performance across DR resources on ex-post basis and for forecasting anticipated performance (or available capacity) on ex-ante basis. Additionally, the resulting capacity </a:t>
            </a:r>
            <a:r>
              <a:rPr lang="en-US" sz="18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estimates are used to analyze the cost-effectiveness of DR programs managed by the IOUs and for other CPUC activities such as the RA framework and long-term integrated resource planning.</a:t>
            </a:r>
            <a:endParaRPr lang="en-US" sz="1800">
              <a:effectLst/>
              <a:latin typeface="Cambria" panose="02040503050406030204" pitchFamily="18" charset="0"/>
              <a:ea typeface="MS Mincho" panose="02020609040205080304" pitchFamily="49" charset="-128"/>
              <a:cs typeface="Arial" panose="020B0604020202020204" pitchFamily="34" charset="0"/>
            </a:endParaRP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entury Gothic" panose="020B0502020202020204" pitchFamily="34" charset="0"/>
                <a:ea typeface="Times New Roman" panose="02020603050405020304" pitchFamily="18" charset="0"/>
                <a:cs typeface="Times New Roman" panose="02020603050405020304" pitchFamily="18" charset="0"/>
              </a:rPr>
              <a:t>The LIPs </a:t>
            </a:r>
            <a:r>
              <a:rPr lang="en-US" sz="18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define the minimum data outputs needed to understand the impact of a DR resource and statistical measures to assist in determining the accuracy of these impact estimates. The LIPs allow flexibility on the part of the load impact evaluators to choose </a:t>
            </a:r>
            <a:r>
              <a:rPr lang="en-US" sz="1800">
                <a:effectLst/>
                <a:latin typeface="Century Gothic" panose="020B0502020202020204" pitchFamily="34" charset="0"/>
                <a:ea typeface="Times New Roman" panose="02020603050405020304" pitchFamily="18" charset="0"/>
                <a:cs typeface="Times New Roman" panose="02020603050405020304" pitchFamily="18" charset="0"/>
              </a:rPr>
              <a:t>methodologies which are both feasible for and suitable to the type of DR activity or program being analyzed. The protocols allow the evaluators to define any additional purposes and n</a:t>
            </a:r>
            <a:r>
              <a:rPr lang="en-US" sz="18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eeds of a particular evaluation beyond the minimum required data. To the extent appropriate, the protocols provide direction and guidance on what methods might be appropriate in different situations and raise issues that evaluators should consider when choosing their methods.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solidFill>
                <a:srgbClr val="000000"/>
              </a:solidFill>
              <a:effectLst/>
              <a:latin typeface="Century Gothic" panose="020B0502020202020204" pitchFamily="34"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effectLst/>
                <a:latin typeface="Century Gothic" panose="020B0502020202020204" pitchFamily="34" charset="0"/>
                <a:ea typeface="MS Mincho" panose="02020609040205080304" pitchFamily="49" charset="-128"/>
                <a:cs typeface="Times New Roman" panose="02020603050405020304" pitchFamily="18" charset="0"/>
              </a:rPr>
              <a:t>The protocols originally were designed with IOU DR programs in mind, as that was the only DR programs available in 2008. In 2016, D.16-06-045 gave third party demand response providers an exemption from the LIPs until 2019, where D.19-06-026 recognized the expiration of this exemption. Once the LIPs began to be applied to third party DRP portfolios, it has become increasingly clear how certain rigid requirements from the protocols themselves require superfluous and not useful data analysis and calculations in reference to the lack of control group data access the DRPs have and their CAISO market behavior.</a:t>
            </a:r>
            <a:endParaRPr lang="en-US" sz="1800">
              <a:effectLst/>
              <a:latin typeface="Cambria" panose="02040503050406030204" pitchFamily="18" charset="0"/>
              <a:ea typeface="MS Mincho" panose="02020609040205080304" pitchFamily="49" charset="-128"/>
              <a:cs typeface="Arial" panose="020B0604020202020204" pitchFamily="34" charset="0"/>
            </a:endParaRPr>
          </a:p>
          <a:p>
            <a:endParaRPr lang="en-US"/>
          </a:p>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8</a:t>
            </a:fld>
            <a:endParaRPr lang="en-US"/>
          </a:p>
        </p:txBody>
      </p:sp>
    </p:spTree>
    <p:extLst>
      <p:ext uri="{BB962C8B-B14F-4D97-AF65-F5344CB8AC3E}">
        <p14:creationId xmlns:p14="http://schemas.microsoft.com/office/powerpoint/2010/main" val="3982585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9</a:t>
            </a:fld>
            <a:endParaRPr lang="en-US"/>
          </a:p>
        </p:txBody>
      </p:sp>
    </p:spTree>
    <p:extLst>
      <p:ext uri="{BB962C8B-B14F-4D97-AF65-F5344CB8AC3E}">
        <p14:creationId xmlns:p14="http://schemas.microsoft.com/office/powerpoint/2010/main" val="1590817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Uncertainty calculations at the 10th, 30th, 50th, 70th and 90th percentiles of the change in energy use in each hour, day and year… for each day-type and level of aggregation are required by protocol 6. These values in both the ex post and ex ante are convoluted and have questionable significance.</a:t>
            </a:r>
          </a:p>
          <a:p>
            <a:endParaRPr lang="en-US"/>
          </a:p>
          <a:p>
            <a:r>
              <a:rPr lang="en-US"/>
              <a:t>“Protocol 6 is designed to recognize the inherent uncertainty in impact estimates resulting both from the uncertainty in the estimation methods as well as uncertainty in underlying driving variables when ex ante estimation is required. “</a:t>
            </a:r>
          </a:p>
        </p:txBody>
      </p:sp>
      <p:sp>
        <p:nvSpPr>
          <p:cNvPr id="4" name="Slide Number Placeholder 3"/>
          <p:cNvSpPr>
            <a:spLocks noGrp="1"/>
          </p:cNvSpPr>
          <p:nvPr>
            <p:ph type="sldNum" sz="quarter" idx="5"/>
          </p:nvPr>
        </p:nvSpPr>
        <p:spPr/>
        <p:txBody>
          <a:bodyPr/>
          <a:lstStyle/>
          <a:p>
            <a:fld id="{9EB7BAD3-AF26-C549-B9FF-03213EEFC56C}" type="slidenum">
              <a:rPr lang="en-US" smtClean="0"/>
              <a:t>11</a:t>
            </a:fld>
            <a:endParaRPr lang="en-US"/>
          </a:p>
        </p:txBody>
      </p:sp>
    </p:spTree>
    <p:extLst>
      <p:ext uri="{BB962C8B-B14F-4D97-AF65-F5344CB8AC3E}">
        <p14:creationId xmlns:p14="http://schemas.microsoft.com/office/powerpoint/2010/main" val="3785630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12</a:t>
            </a:fld>
            <a:endParaRPr lang="en-US"/>
          </a:p>
        </p:txBody>
      </p:sp>
    </p:spTree>
    <p:extLst>
      <p:ext uri="{BB962C8B-B14F-4D97-AF65-F5344CB8AC3E}">
        <p14:creationId xmlns:p14="http://schemas.microsoft.com/office/powerpoint/2010/main" val="287362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Protocol 5 requires calculating “The mean change in energy use per year shall be reported for the average across all participants and for the sum of all participants on a DR resource option for each year over which the evaluation is conducted.” As DRP portfolios become increasingly diverse and IOU programs become technology agnostic, a mean value of participants is not very useful. It also ignores weather sensitivity that changes monthly throughout the year and the large size differences between customers in commercial and industrial portfolios.</a:t>
            </a:r>
          </a:p>
          <a:p>
            <a:endParaRPr lang="en-US"/>
          </a:p>
          <a:p>
            <a:r>
              <a:rPr lang="en-US"/>
              <a:t>Protocol 8 requires calculating the average event day. “An average event day is calculated as a day-weighted average of all event days. The number of event days that apply to each hour may vary for resource options that have variable length event periods.” DR portfolios that have regular small dispatches will artificially lower this average event value to make it meaningless, as there is no inherent reliability issue with dispatching DR resources in small quantities regularly. It also does not make sense to lower RA QC awards because of this bidding practice as long as the full resource is available during times of grid stress.</a:t>
            </a:r>
          </a:p>
          <a:p>
            <a:endParaRPr lang="en-US"/>
          </a:p>
          <a:p>
            <a:r>
              <a:rPr lang="en-US"/>
              <a:t>Protocol 18 requires calculating “The mean change in energy use per hour (kWh/</a:t>
            </a:r>
            <a:r>
              <a:rPr lang="en-US" err="1"/>
              <a:t>hr</a:t>
            </a:r>
            <a:r>
              <a:rPr lang="en-US"/>
              <a:t>) for each hour of the day shall be estimated for each day type and level of aggregation defined in Protocol 22. The mean change in energy use for the day shall also be estimated for each day type.” Protocol 21 also requires impact estimates by required day types. These day types should be changed to align with those required in recent RA decisions to be applicable for use in RA QC determinations. </a:t>
            </a:r>
          </a:p>
          <a:p>
            <a:endParaRPr lang="en-US"/>
          </a:p>
          <a:p>
            <a:r>
              <a:rPr lang="en-US"/>
              <a:t>Protocol 19 requires calculating “The mean change in energy use per month shall be estimated for non-event based resources and the mean change in energy use per year shall be estimated for both event and non-event based resources for the average across all participants and for the sum of all participants on a DR resource option for each year over the forecast horizon.” DRPs do not have non-event based resources, and calculating the mean change in energy use over the forecast horizon is not any more useful than protocol 5’s requirement of calculating for the current year. </a:t>
            </a:r>
          </a:p>
          <a:p>
            <a:endParaRPr lang="en-US"/>
          </a:p>
          <a:p>
            <a:r>
              <a:rPr lang="en-US"/>
              <a:t>Protocol 22 requires calculating typical event day, average weekday, and monthly system peak day in 1-in-2 and 1-in-10 weather scenarios. Typical event day is not a useful calculation for the same reason average event day is not useful. Monthly system peak day is not longer used by the Commission, as D.23-06-029 has redefined the required day type to “worst day” instead of “peak day.” Additionally, the CPUC only uses the 1-in-2 IOU weather scenarios for analysis and awards, and requiring 1-in-10 and CAISO weather scenario estimates quadruples the workload for evaluators calculating values that are unused. This protocol should only require worst day using 1-in-2 IOU weather scenarios to align with Commission policies and procedures.</a:t>
            </a:r>
          </a:p>
        </p:txBody>
      </p:sp>
      <p:sp>
        <p:nvSpPr>
          <p:cNvPr id="4" name="Slide Number Placeholder 3"/>
          <p:cNvSpPr>
            <a:spLocks noGrp="1"/>
          </p:cNvSpPr>
          <p:nvPr>
            <p:ph type="sldNum" sz="quarter" idx="5"/>
          </p:nvPr>
        </p:nvSpPr>
        <p:spPr/>
        <p:txBody>
          <a:bodyPr/>
          <a:lstStyle/>
          <a:p>
            <a:fld id="{9EB7BAD3-AF26-C549-B9FF-03213EEFC56C}" type="slidenum">
              <a:rPr lang="en-US" smtClean="0"/>
              <a:t>13</a:t>
            </a:fld>
            <a:endParaRPr lang="en-US"/>
          </a:p>
        </p:txBody>
      </p:sp>
    </p:spTree>
    <p:extLst>
      <p:ext uri="{BB962C8B-B14F-4D97-AF65-F5344CB8AC3E}">
        <p14:creationId xmlns:p14="http://schemas.microsoft.com/office/powerpoint/2010/main" val="18391246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5738112F-E3A1-42AC-966C-AAE84945CD2E}" type="datetime4">
              <a:rPr lang="en-US" smtClean="0"/>
              <a:t>August 8, 2023</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1198089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395E628E-0A3E-44BB-9082-354C68460319}" type="datetime4">
              <a:rPr lang="en-US" smtClean="0"/>
              <a:t>August 8, 2023</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88612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6BBDEBED-EFDD-4C74-AD5B-602BEE3104D8}" type="datetime4">
              <a:rPr lang="en-US" smtClean="0"/>
              <a:t>August 8, 2023</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22119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2C57FABE-4027-46B8-B254-369EED0117AD}" type="datetime4">
              <a:rPr lang="en-US" smtClean="0"/>
              <a:t>August 8, 2023</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53208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876D5AB0-22CB-4DB1-8BB0-EE14B7E7E07A}" type="datetime4">
              <a:rPr lang="en-US" smtClean="0"/>
              <a:t>August 8, 2023</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127428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E7AF06DC-7AE6-430B-8170-0CB982BF76D4}" type="datetime4">
              <a:rPr lang="en-US" smtClean="0"/>
              <a:t>August 8, 2023</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901456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28D0F100-BF06-499D-B882-BBB0AD515C42}" type="datetime4">
              <a:rPr lang="en-US" smtClean="0"/>
              <a:t>August 8, 2023</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63634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AED22D49-A2F5-4DB0-B23A-16141A9E6C45}" type="datetime4">
              <a:rPr lang="en-US" smtClean="0"/>
              <a:t>August 8,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196257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5B2F11FD-23DB-4210-A4DD-B72D2F7C2596}" type="datetime4">
              <a:rPr lang="en-US" smtClean="0"/>
              <a:t>August 8,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5798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0058FF40-AC02-4883-A2E5-8578946DE71F}" type="datetime4">
              <a:rPr lang="en-US" smtClean="0"/>
              <a:t>August 8, 2023</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91361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3EC7110F-0E2C-454A-9AC6-44EF14564627}" type="datetime4">
              <a:rPr lang="en-US" smtClean="0"/>
              <a:t>August 8, 2023</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58108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9150EF75-4402-4F93-9775-7A9CD56B6FD8}" type="datetime4">
              <a:rPr lang="en-US" smtClean="0"/>
              <a:t>August 8, 2023</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6498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28D6D024-2B19-47D7-9B6D-528BDD29CC48}" type="datetime4">
              <a:rPr lang="en-US" smtClean="0"/>
              <a:t>August 8, 2023</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01495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E9ABA155-99BF-4795-9F92-BA8D68565320}" type="datetime4">
              <a:rPr lang="en-US" smtClean="0"/>
              <a:t>August 8, 2023</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144737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358B7B3E-487D-4E2F-B927-9FB28CF900F5}" type="datetime4">
              <a:rPr lang="en-US" smtClean="0"/>
              <a:t>August 8, 2023</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0914872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30C418C3-935B-407C-BC20-C8895360C37B}" type="datetime4">
              <a:rPr lang="en-US" smtClean="0"/>
              <a:t>August 8, 2023</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6126808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AE6768E6-94FB-4FFB-AA1B-9F4033F8C11E}" type="datetime4">
              <a:rPr lang="en-US" smtClean="0"/>
              <a:t>August 8, 2023</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654765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3911AA-67E0-5A46-8543-9FB39D2A2C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tx2"/>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51C1024A-B744-4EDC-B110-856CBBCFDA54}" type="datetime4">
              <a:rPr lang="en-US" smtClean="0"/>
              <a:t>August 8, 2023</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9092531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166FFF12-B034-4F06-9062-B197BA435E5E}" type="datetime4">
              <a:rPr lang="en-US" smtClean="0"/>
              <a:t>August 8, 2023</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34490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B587538B-AED5-4985-AF63-5D2BBBE5D47A}" type="datetime4">
              <a:rPr lang="en-US" smtClean="0"/>
              <a:t>August 8, 2023</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985146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F585D9E7-634C-4F54-8C08-D847B2A53041}" type="datetime4">
              <a:rPr lang="en-US" smtClean="0"/>
              <a:t>August 8,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9661688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C6A1AA13-8C54-4C47-AB76-FF4E20996E8D}" type="datetime4">
              <a:rPr lang="en-US" smtClean="0"/>
              <a:t>August 8,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4120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8CEF042D-09F2-445D-9445-D3DCD73C806F}" type="datetime4">
              <a:rPr lang="en-US" smtClean="0"/>
              <a:t>August 8, 2023</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7338488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8A744C38-CEB2-40E0-B372-B362EFA74562}" type="datetime4">
              <a:rPr lang="en-US" smtClean="0"/>
              <a:t>August 8, 2023</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103939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36DC22DB-A799-4854-8DA0-263B0B0A6FF2}" type="datetime4">
              <a:rPr lang="en-US" smtClean="0"/>
              <a:t>August 8, 2023</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297851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203ABE2D-757B-4F84-A8DE-690B255E47BF}" type="datetime4">
              <a:rPr lang="en-US" smtClean="0"/>
              <a:t>August 8, 2023</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885966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00BB17D1-6BCB-4A8A-AFD2-3A3CDBC403E3}" type="datetime4">
              <a:rPr lang="en-US" smtClean="0"/>
              <a:t>August 8, 2023</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3111267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D3FD02A4-AB34-4494-8FD2-436BA4B760EC}" type="datetime4">
              <a:rPr lang="en-US" smtClean="0"/>
              <a:t>August 8, 2023</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0638904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ADD559A6-10ED-48DD-AF09-F9CEE4CBA99C}" type="datetime4">
              <a:rPr lang="en-US" smtClean="0"/>
              <a:t>August 8, 2023</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111436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502AA6F0-B689-49D2-90C8-FF9EFF1AA822}" type="datetime4">
              <a:rPr lang="en-US" smtClean="0"/>
              <a:t>August 8, 2023</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04259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6FF4B8-010A-B047-A4A2-CECC568B8D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1"/>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13B614E8-2ABE-4D96-80C8-E76B04433B5B}" type="datetime4">
              <a:rPr lang="en-US" smtClean="0"/>
              <a:t>August 8, 2023</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257231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41CABEC2-C730-4FAB-9313-6D3D63FE0962}" type="datetime4">
              <a:rPr lang="en-US" smtClean="0"/>
              <a:t>August 8, 2023</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2962000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495F8829-938E-4079-8D10-1931D04A8A27}" type="datetime4">
              <a:rPr lang="en-US" smtClean="0"/>
              <a:t>August 8, 2023</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9398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0E9E743F-C9E9-4830-8BA7-B7BA623E5FC3}" type="datetime4">
              <a:rPr lang="en-US" smtClean="0"/>
              <a:t>August 8,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44972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B2A1A96A-12EB-41B9-92AE-4307FAB826A3}" type="datetime4">
              <a:rPr lang="en-US" smtClean="0"/>
              <a:t>August 8,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2857217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E6F15062-A7DC-49A8-924A-0C91B11534C0}" type="datetime4">
              <a:rPr lang="en-US" smtClean="0"/>
              <a:t>August 8,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31546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A7851A84-7CD7-4974-B884-7AC8131D7D78}" type="datetime4">
              <a:rPr lang="en-US" smtClean="0"/>
              <a:t>August 8, 2023</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775376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7774608F-B718-437B-9FAE-3D181CCAD802}" type="datetime4">
              <a:rPr lang="en-US" smtClean="0"/>
              <a:t>August 8, 2023</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4997262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4DCE84A9-67B2-4451-98AF-A1E739BCED5C}" type="datetime4">
              <a:rPr lang="en-US" smtClean="0"/>
              <a:t>August 8, 2023</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50277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231DD0F0-D40D-495F-9B91-1D3419C9DF42}" type="datetime4">
              <a:rPr lang="en-US" smtClean="0"/>
              <a:t>August 8, 2023</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073047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AD6DBF1D-424B-4D82-B1B8-AAF80F01A36A}" type="datetime4">
              <a:rPr lang="en-US" smtClean="0"/>
              <a:t>August 8, 2023</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794452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18D5EFE8-AEE9-4AD1-8170-5040D182AB8E}" type="datetime4">
              <a:rPr lang="en-US" smtClean="0"/>
              <a:t>August 8, 2023</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62500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348B1D3D-456C-4EB8-AA1C-83D4F92A70B3}" type="datetime4">
              <a:rPr lang="en-US" smtClean="0"/>
              <a:t>August 8, 2023</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037352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C3240DCA-4CB2-4F10-9EF9-6365116D7562}" type="datetime4">
              <a:rPr lang="en-US" smtClean="0"/>
              <a:t>August 8, 2023</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8" name="Picture 7">
            <a:extLst>
              <a:ext uri="{FF2B5EF4-FFF2-40B4-BE49-F238E27FC236}">
                <a16:creationId xmlns:a16="http://schemas.microsoft.com/office/drawing/2014/main" id="{13FD4194-852C-DF42-8F80-863269456E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2"/>
          </a:solidFill>
        </p:spPr>
      </p:pic>
    </p:spTree>
    <p:extLst>
      <p:ext uri="{BB962C8B-B14F-4D97-AF65-F5344CB8AC3E}">
        <p14:creationId xmlns:p14="http://schemas.microsoft.com/office/powerpoint/2010/main" val="1199420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D0BF3EEF-7139-4634-8F73-24494ADDA517}" type="datetime4">
              <a:rPr lang="en-US" smtClean="0"/>
              <a:t>August 8,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92714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C1F236A7-904C-4150-8E3A-764E260FD7FB}" type="datetime4">
              <a:rPr lang="en-US" smtClean="0"/>
              <a:t>August 8, 2023</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006412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3FA277B5-AEE3-437D-90DA-48FE2234BBB9}" type="datetime4">
              <a:rPr lang="en-US" smtClean="0"/>
              <a:t>August 8, 2023</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758188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137B6550-3F08-48B7-97B0-4F27ACC0D4F4}" type="datetime4">
              <a:rPr lang="en-US" smtClean="0"/>
              <a:t>August 8,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8944424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8D9DE119-B6DC-455D-9102-74A0A12506F0}" type="datetime4">
              <a:rPr lang="en-US" smtClean="0"/>
              <a:t>August 8,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71532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FA93BEE3-6A28-44A3-9866-864E390E15FD}" type="datetime4">
              <a:rPr lang="en-US" smtClean="0"/>
              <a:t>August 8, 2023</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081871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72D10980-5887-40EF-A657-7E201A59466B}" type="datetime4">
              <a:rPr lang="en-US" smtClean="0"/>
              <a:t>August 8, 2023</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504740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857A4CE5-8B83-478B-814C-3ABE95173AEB}" type="datetime4">
              <a:rPr lang="en-US" smtClean="0"/>
              <a:t>August 8, 2023</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259614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625DC2F0-2C70-4C38-824B-E25956FBAB46}" type="datetime4">
              <a:rPr lang="en-US" smtClean="0"/>
              <a:t>August 8, 2023</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375856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F8B354F5-1AFE-4A31-A711-70DCF4EA2B65}" type="datetime4">
              <a:rPr lang="en-US" smtClean="0"/>
              <a:t>August 8, 2023</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8978402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86A38DC9-AC18-42EC-89C6-FD31B1C1AB5D}" type="datetime4">
              <a:rPr lang="en-US" smtClean="0"/>
              <a:t>August 8, 2023</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03168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95931C76-2B8C-4EF9-877E-F55271EEFCC0}" type="datetime4">
              <a:rPr lang="en-US" smtClean="0"/>
              <a:t>August 8, 2023</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5079708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913B08BD-BAB1-4205-AFF7-BCAED0A305C3}" type="datetime4">
              <a:rPr lang="en-US" smtClean="0"/>
              <a:t>August 8, 2023</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264249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6FF4B8-010A-B047-A4A2-CECC568B8D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1"/>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E4ACD879-FA79-493B-8DF4-245231F945E6}" type="datetime4">
              <a:rPr lang="en-US" smtClean="0"/>
              <a:t>August 8, 2023</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6411704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DDD041AD-0A9A-49BC-8E04-9194154BEC55}" type="datetime4">
              <a:rPr lang="en-US" smtClean="0"/>
              <a:t>August 8, 2023</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1161229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3AB37F6C-4AE7-4005-BCC8-9FBEB77A68B6}" type="datetime4">
              <a:rPr lang="en-US" smtClean="0"/>
              <a:t>August 8, 2023</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8725940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35387BAD-DE91-41C5-96E7-64264B283773}" type="datetime4">
              <a:rPr lang="en-US" smtClean="0"/>
              <a:t>August 8,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4245878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85E21675-5C98-493D-9E9F-2594BA558B25}" type="datetime4">
              <a:rPr lang="en-US" smtClean="0"/>
              <a:t>August 8,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93776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3F04D257-8446-4AFA-B5D4-3B51ABB98E7E}" type="datetime4">
              <a:rPr lang="en-US" smtClean="0"/>
              <a:t>August 8, 2023</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4237774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ED93E1A5-DD9C-4E25-BE39-4697D0D4611F}" type="datetime4">
              <a:rPr lang="en-US" smtClean="0"/>
              <a:t>August 8, 2023</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3207359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8C8B7B3A-5557-44CF-94E8-B071AD2A99CF}" type="datetime4">
              <a:rPr lang="en-US" smtClean="0"/>
              <a:t>August 8, 2023</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96550831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04BEB7C7-90E0-49A0-BEF6-9C6D900376B0}" type="datetime4">
              <a:rPr lang="en-US" smtClean="0"/>
              <a:t>August 8, 2023</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91510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6A293B4A-C878-417A-8716-DEF5A657112D}" type="datetime4">
              <a:rPr lang="en-US" smtClean="0"/>
              <a:t>August 8, 2023</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7304581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2D79A4B8-8FF6-4C52-9789-FA9A7D444047}" type="datetime4">
              <a:rPr lang="en-US" smtClean="0"/>
              <a:t>August 8, 2023</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4598760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AAD520C5-DE04-4E91-A8DB-AAAB4B0D6312}" type="datetime4">
              <a:rPr lang="en-US" smtClean="0"/>
              <a:t>August 8, 2023</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15033017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0CA92E75-E331-41E9-A0D3-17109F793783}" type="datetime4">
              <a:rPr lang="en-US" smtClean="0"/>
              <a:t>August 8, 2023</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899636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4522425F-7F8C-42BC-9EBF-515557FA4C7E}" type="datetime4">
              <a:rPr lang="en-US" smtClean="0"/>
              <a:t>August 8, 2023</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3451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1AF64C0F-8378-4566-A3E0-C39F07907535}" type="datetime4">
              <a:rPr lang="en-US" smtClean="0"/>
              <a:t>August 8, 2023</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369618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18D1235D-AE19-428F-9F49-DEAF6AF103C3}" type="datetime4">
              <a:rPr lang="en-US" smtClean="0"/>
              <a:t>August 8, 2023</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2783614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384" userDrawn="1">
          <p15:clr>
            <a:srgbClr val="F26B43"/>
          </p15:clr>
        </p15:guide>
        <p15:guide id="4" pos="7296" userDrawn="1">
          <p15:clr>
            <a:srgbClr val="F26B43"/>
          </p15:clr>
        </p15:guide>
        <p15:guide id="5" orient="horz" pos="40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481B0B1C-AD2D-454B-B7B1-446789260372}" type="datetime4">
              <a:rPr lang="en-US" smtClean="0"/>
              <a:t>August 8, 2023</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171391334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CA1E2F06-1478-4584-957B-5D0C83A8A23D}" type="datetime4">
              <a:rPr lang="en-US" smtClean="0"/>
              <a:t>August 8, 2023</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316390573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defTabSz="914400" rtl="0" eaLnBrk="1" fontAlgn="b" latinLnBrk="0" hangingPunct="1">
        <a:lnSpc>
          <a:spcPct val="90000"/>
        </a:lnSpc>
        <a:spcBef>
          <a:spcPct val="0"/>
        </a:spcBef>
        <a:buNone/>
        <a:defRPr sz="3600" b="1"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9B5BF077-E522-4235-B63C-7975C847A276}" type="datetime4">
              <a:rPr lang="en-US" smtClean="0"/>
              <a:t>August 8, 2023</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bg1"/>
                </a:solidFill>
              </a:rPr>
              <a:t>California Public Utilities Commission</a:t>
            </a:r>
          </a:p>
        </p:txBody>
      </p:sp>
    </p:spTree>
    <p:extLst>
      <p:ext uri="{BB962C8B-B14F-4D97-AF65-F5344CB8AC3E}">
        <p14:creationId xmlns:p14="http://schemas.microsoft.com/office/powerpoint/2010/main" val="44087423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ftr="0" dt="0"/>
  <p:txStyles>
    <p:titleStyle>
      <a:lvl1pPr algn="l" defTabSz="914400" rtl="0" eaLnBrk="1" fontAlgn="b"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02D4764A-D4E7-45C8-8B59-405BA2B4310D}" type="datetime4">
              <a:rPr lang="en-US" smtClean="0"/>
              <a:t>August 8, 2023</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bg1"/>
                </a:solidFill>
              </a:rPr>
              <a:t>California Public Utilities Commission</a:t>
            </a:r>
          </a:p>
        </p:txBody>
      </p:sp>
    </p:spTree>
    <p:extLst>
      <p:ext uri="{BB962C8B-B14F-4D97-AF65-F5344CB8AC3E}">
        <p14:creationId xmlns:p14="http://schemas.microsoft.com/office/powerpoint/2010/main" val="129628497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C31AAB24-DD34-4742-95B4-FA8454C19ECA}" type="datetime4">
              <a:rPr lang="en-US" smtClean="0"/>
              <a:t>August 8, 2023</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bg1"/>
                </a:solidFill>
              </a:rPr>
              <a:t>California Public Utilities Commission</a:t>
            </a:r>
          </a:p>
        </p:txBody>
      </p:sp>
    </p:spTree>
    <p:extLst>
      <p:ext uri="{BB962C8B-B14F-4D97-AF65-F5344CB8AC3E}">
        <p14:creationId xmlns:p14="http://schemas.microsoft.com/office/powerpoint/2010/main" val="35256603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hf hdr="0" ftr="0" dt="0"/>
  <p:txStyles>
    <p:titleStyle>
      <a:lvl1pPr algn="l" defTabSz="914400" rtl="0" eaLnBrk="1" fontAlgn="b"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2.xml"/><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3" Type="http://schemas.openxmlformats.org/officeDocument/2006/relationships/hyperlink" Target="mailto:Andrew.Magie@cpuc.ca.gov" TargetMode="External"/><Relationship Id="rId2" Type="http://schemas.openxmlformats.org/officeDocument/2006/relationships/image" Target="../media/image3.png"/><Relationship Id="rId1" Type="http://schemas.openxmlformats.org/officeDocument/2006/relationships/slideLayout" Target="../slideLayouts/slideLayout44.xml"/><Relationship Id="rId4" Type="http://schemas.openxmlformats.org/officeDocument/2006/relationships/hyperlink" Target="mailto:David.Oliver@cpuc.ca.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puc.ca.gov/industries-and-topics/electrical-energy/electric-costs/demand-response-dr/demand-response-workshop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mailto:Jorge.DeOcampo@cpuc.ca.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cid:image003.png@01D85E0F.D4772C90"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3D9E9-B0A2-904D-9E33-1C1DE5F4DC4E}"/>
              </a:ext>
            </a:extLst>
          </p:cNvPr>
          <p:cNvSpPr>
            <a:spLocks noGrp="1"/>
          </p:cNvSpPr>
          <p:nvPr>
            <p:ph type="ctrTitle"/>
          </p:nvPr>
        </p:nvSpPr>
        <p:spPr>
          <a:xfrm>
            <a:off x="609599" y="1372949"/>
            <a:ext cx="10992787" cy="2306637"/>
          </a:xfrm>
        </p:spPr>
        <p:txBody>
          <a:bodyPr anchor="ctr">
            <a:normAutofit/>
          </a:bodyPr>
          <a:lstStyle/>
          <a:p>
            <a:pPr algn="ctr"/>
            <a:r>
              <a:rPr lang="en-US"/>
              <a:t>Load Impact Protocols Simplification Workshop</a:t>
            </a:r>
          </a:p>
        </p:txBody>
      </p:sp>
      <p:sp>
        <p:nvSpPr>
          <p:cNvPr id="3" name="Subtitle 2">
            <a:extLst>
              <a:ext uri="{FF2B5EF4-FFF2-40B4-BE49-F238E27FC236}">
                <a16:creationId xmlns:a16="http://schemas.microsoft.com/office/drawing/2014/main" id="{769610A6-BF99-D444-8765-3D077C18B11A}"/>
              </a:ext>
            </a:extLst>
          </p:cNvPr>
          <p:cNvSpPr>
            <a:spLocks noGrp="1"/>
          </p:cNvSpPr>
          <p:nvPr>
            <p:ph type="subTitle" idx="1"/>
          </p:nvPr>
        </p:nvSpPr>
        <p:spPr>
          <a:xfrm>
            <a:off x="609599" y="3190558"/>
            <a:ext cx="10992787" cy="1655762"/>
          </a:xfrm>
        </p:spPr>
        <p:txBody>
          <a:bodyPr vert="horz" lIns="0" tIns="0" rIns="0" bIns="0" rtlCol="0" anchor="t">
            <a:normAutofit/>
          </a:bodyPr>
          <a:lstStyle/>
          <a:p>
            <a:pPr algn="ctr"/>
            <a:endParaRPr lang="en-US"/>
          </a:p>
          <a:p>
            <a:pPr algn="ctr"/>
            <a:r>
              <a:rPr lang="en-US"/>
              <a:t>Tuesday, August 8, 2023</a:t>
            </a:r>
          </a:p>
          <a:p>
            <a:pPr algn="ctr"/>
            <a:r>
              <a:rPr lang="en-US"/>
              <a:t>1:30 p.m. – 5:00 p.m.</a:t>
            </a:r>
          </a:p>
        </p:txBody>
      </p:sp>
    </p:spTree>
    <p:extLst>
      <p:ext uri="{BB962C8B-B14F-4D97-AF65-F5344CB8AC3E}">
        <p14:creationId xmlns:p14="http://schemas.microsoft.com/office/powerpoint/2010/main" val="4270809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4D716-4EA6-9C1E-845B-756CC65CA950}"/>
              </a:ext>
            </a:extLst>
          </p:cNvPr>
          <p:cNvSpPr>
            <a:spLocks noGrp="1"/>
          </p:cNvSpPr>
          <p:nvPr>
            <p:ph type="title"/>
          </p:nvPr>
        </p:nvSpPr>
        <p:spPr/>
        <p:txBody>
          <a:bodyPr/>
          <a:lstStyle/>
          <a:p>
            <a:r>
              <a:rPr lang="en-US"/>
              <a:t>Protocol 2: Other Application for Load Impact Estimates</a:t>
            </a:r>
          </a:p>
        </p:txBody>
      </p:sp>
      <p:sp>
        <p:nvSpPr>
          <p:cNvPr id="3" name="Content Placeholder 2">
            <a:extLst>
              <a:ext uri="{FF2B5EF4-FFF2-40B4-BE49-F238E27FC236}">
                <a16:creationId xmlns:a16="http://schemas.microsoft.com/office/drawing/2014/main" id="{50EB7B90-F15B-EFE8-3AD5-1CD6F69A534C}"/>
              </a:ext>
            </a:extLst>
          </p:cNvPr>
          <p:cNvSpPr>
            <a:spLocks noGrp="1"/>
          </p:cNvSpPr>
          <p:nvPr>
            <p:ph idx="1"/>
          </p:nvPr>
        </p:nvSpPr>
        <p:spPr/>
        <p:txBody>
          <a:bodyPr/>
          <a:lstStyle/>
          <a:p>
            <a:r>
              <a:rPr lang="en-US"/>
              <a:t>Protocol 2 calls out other potential applications for load impact estimates with additional requirements beyond RA QC. Some examples are:</a:t>
            </a:r>
          </a:p>
          <a:p>
            <a:pPr lvl="1"/>
            <a:r>
              <a:rPr lang="en-US"/>
              <a:t>Forecasting DR resource impacts for operational dispatch by the CAISO;</a:t>
            </a:r>
          </a:p>
          <a:p>
            <a:pPr lvl="1"/>
            <a:r>
              <a:rPr lang="en-US"/>
              <a:t>Ex post estimation of DR resource impacts for use in customer settlement; and </a:t>
            </a:r>
          </a:p>
          <a:p>
            <a:pPr lvl="1"/>
            <a:r>
              <a:rPr lang="en-US"/>
              <a:t>Monthly reporting of progress towards DR resource goals. </a:t>
            </a:r>
          </a:p>
          <a:p>
            <a:pPr marL="0" indent="-3175">
              <a:buNone/>
            </a:pPr>
            <a:endParaRPr lang="en-US"/>
          </a:p>
          <a:p>
            <a:pPr marL="0" indent="-3175">
              <a:buNone/>
            </a:pPr>
            <a:r>
              <a:rPr lang="en-US"/>
              <a:t>These other applications are not utilized by CAISO or CPUC.</a:t>
            </a:r>
          </a:p>
        </p:txBody>
      </p:sp>
      <p:sp>
        <p:nvSpPr>
          <p:cNvPr id="4" name="Slide Number Placeholder 3">
            <a:extLst>
              <a:ext uri="{FF2B5EF4-FFF2-40B4-BE49-F238E27FC236}">
                <a16:creationId xmlns:a16="http://schemas.microsoft.com/office/drawing/2014/main" id="{E1B36C6C-36C1-6BAD-DA66-8956F64D3D08}"/>
              </a:ext>
            </a:extLst>
          </p:cNvPr>
          <p:cNvSpPr>
            <a:spLocks noGrp="1"/>
          </p:cNvSpPr>
          <p:nvPr>
            <p:ph type="sldNum" sz="quarter" idx="12"/>
          </p:nvPr>
        </p:nvSpPr>
        <p:spPr/>
        <p:txBody>
          <a:bodyPr/>
          <a:lstStyle/>
          <a:p>
            <a:fld id="{1C4126A1-9282-4A82-AC02-A59AF4A969C8}" type="slidenum">
              <a:rPr lang="en-US" smtClean="0"/>
              <a:t>10</a:t>
            </a:fld>
            <a:endParaRPr lang="en-US"/>
          </a:p>
        </p:txBody>
      </p:sp>
    </p:spTree>
    <p:extLst>
      <p:ext uri="{BB962C8B-B14F-4D97-AF65-F5344CB8AC3E}">
        <p14:creationId xmlns:p14="http://schemas.microsoft.com/office/powerpoint/2010/main" val="3730330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4D716-4EA6-9C1E-845B-756CC65CA950}"/>
              </a:ext>
            </a:extLst>
          </p:cNvPr>
          <p:cNvSpPr>
            <a:spLocks noGrp="1"/>
          </p:cNvSpPr>
          <p:nvPr>
            <p:ph type="title"/>
          </p:nvPr>
        </p:nvSpPr>
        <p:spPr/>
        <p:txBody>
          <a:bodyPr/>
          <a:lstStyle/>
          <a:p>
            <a:r>
              <a:rPr lang="en-US"/>
              <a:t>Protocols 6 &amp; 20: Uncertainty Calculations</a:t>
            </a:r>
          </a:p>
        </p:txBody>
      </p:sp>
      <p:sp>
        <p:nvSpPr>
          <p:cNvPr id="3" name="Content Placeholder 2">
            <a:extLst>
              <a:ext uri="{FF2B5EF4-FFF2-40B4-BE49-F238E27FC236}">
                <a16:creationId xmlns:a16="http://schemas.microsoft.com/office/drawing/2014/main" id="{50EB7B90-F15B-EFE8-3AD5-1CD6F69A534C}"/>
              </a:ext>
            </a:extLst>
          </p:cNvPr>
          <p:cNvSpPr>
            <a:spLocks noGrp="1"/>
          </p:cNvSpPr>
          <p:nvPr>
            <p:ph idx="1"/>
          </p:nvPr>
        </p:nvSpPr>
        <p:spPr>
          <a:xfrm>
            <a:off x="609600" y="1825624"/>
            <a:ext cx="10972800" cy="4441825"/>
          </a:xfrm>
        </p:spPr>
        <p:txBody>
          <a:bodyPr>
            <a:normAutofit/>
          </a:bodyPr>
          <a:lstStyle/>
          <a:p>
            <a:r>
              <a:rPr lang="en-US"/>
              <a:t>“Uncertainty” as value estimates in ex post and ex ante are convoluted and have questionable significance</a:t>
            </a:r>
          </a:p>
          <a:p>
            <a:pPr lvl="1"/>
            <a:r>
              <a:rPr lang="en-US"/>
              <a:t>Protocol 6 requires “10th, 30th, 50th, 70th and 90th percentiles of the change in energy use in each hour, day and year… for each day-type and level of aggregation”</a:t>
            </a:r>
          </a:p>
          <a:p>
            <a:pPr marL="0" indent="-3175">
              <a:buNone/>
            </a:pPr>
            <a:endParaRPr lang="en-US"/>
          </a:p>
          <a:p>
            <a:pPr marL="339725" indent="-342900"/>
            <a:r>
              <a:rPr lang="en-US"/>
              <a:t>It is difficult to interpret uncertainty percentiles</a:t>
            </a:r>
          </a:p>
          <a:p>
            <a:pPr marL="682625" lvl="1" indent="-342900"/>
            <a:r>
              <a:rPr lang="en-US"/>
              <a:t>Are these estimating the “true” load reduction in ex post or “potential” load reduction in ex ante?</a:t>
            </a:r>
          </a:p>
          <a:p>
            <a:pPr marL="682625" lvl="1" indent="-342900"/>
            <a:r>
              <a:rPr lang="en-US"/>
              <a:t>Estimating statistical significance of load drop?</a:t>
            </a:r>
          </a:p>
          <a:p>
            <a:pPr marL="682625" lvl="1" indent="-342900"/>
            <a:r>
              <a:rPr lang="en-US"/>
              <a:t>Something else? Depends on evaluator</a:t>
            </a:r>
          </a:p>
          <a:p>
            <a:pPr marL="682625" lvl="1" indent="-342900"/>
            <a:r>
              <a:rPr lang="en-US"/>
              <a:t>Standard deviation or another variance variable may be more useful</a:t>
            </a:r>
          </a:p>
        </p:txBody>
      </p:sp>
      <p:sp>
        <p:nvSpPr>
          <p:cNvPr id="4" name="Slide Number Placeholder 3">
            <a:extLst>
              <a:ext uri="{FF2B5EF4-FFF2-40B4-BE49-F238E27FC236}">
                <a16:creationId xmlns:a16="http://schemas.microsoft.com/office/drawing/2014/main" id="{E1B36C6C-36C1-6BAD-DA66-8956F64D3D08}"/>
              </a:ext>
            </a:extLst>
          </p:cNvPr>
          <p:cNvSpPr>
            <a:spLocks noGrp="1"/>
          </p:cNvSpPr>
          <p:nvPr>
            <p:ph type="sldNum" sz="quarter" idx="12"/>
          </p:nvPr>
        </p:nvSpPr>
        <p:spPr/>
        <p:txBody>
          <a:bodyPr/>
          <a:lstStyle/>
          <a:p>
            <a:fld id="{1C4126A1-9282-4A82-AC02-A59AF4A969C8}" type="slidenum">
              <a:rPr lang="en-US" smtClean="0"/>
              <a:t>11</a:t>
            </a:fld>
            <a:endParaRPr lang="en-US"/>
          </a:p>
        </p:txBody>
      </p:sp>
    </p:spTree>
    <p:extLst>
      <p:ext uri="{BB962C8B-B14F-4D97-AF65-F5344CB8AC3E}">
        <p14:creationId xmlns:p14="http://schemas.microsoft.com/office/powerpoint/2010/main" val="1479722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4D716-4EA6-9C1E-845B-756CC65CA950}"/>
              </a:ext>
            </a:extLst>
          </p:cNvPr>
          <p:cNvSpPr>
            <a:spLocks noGrp="1"/>
          </p:cNvSpPr>
          <p:nvPr>
            <p:ph type="title"/>
          </p:nvPr>
        </p:nvSpPr>
        <p:spPr/>
        <p:txBody>
          <a:bodyPr/>
          <a:lstStyle/>
          <a:p>
            <a:r>
              <a:rPr lang="en-US"/>
              <a:t>Protocols 11-16: Non-Event Based Resources</a:t>
            </a:r>
          </a:p>
        </p:txBody>
      </p:sp>
      <p:sp>
        <p:nvSpPr>
          <p:cNvPr id="3" name="Content Placeholder 2">
            <a:extLst>
              <a:ext uri="{FF2B5EF4-FFF2-40B4-BE49-F238E27FC236}">
                <a16:creationId xmlns:a16="http://schemas.microsoft.com/office/drawing/2014/main" id="{50EB7B90-F15B-EFE8-3AD5-1CD6F69A534C}"/>
              </a:ext>
            </a:extLst>
          </p:cNvPr>
          <p:cNvSpPr>
            <a:spLocks noGrp="1"/>
          </p:cNvSpPr>
          <p:nvPr>
            <p:ph idx="1"/>
          </p:nvPr>
        </p:nvSpPr>
        <p:spPr/>
        <p:txBody>
          <a:bodyPr>
            <a:normAutofit/>
          </a:bodyPr>
          <a:lstStyle/>
          <a:p>
            <a:r>
              <a:rPr lang="en-US"/>
              <a:t>Protocols 11-16 describe data and reporting requirements for non-event based resources, which third-party DRPs do not have. Because these requirements are not applicable, it should be stated these are not required for DR providers that do not have this resource type.</a:t>
            </a:r>
          </a:p>
        </p:txBody>
      </p:sp>
      <p:sp>
        <p:nvSpPr>
          <p:cNvPr id="4" name="Slide Number Placeholder 3">
            <a:extLst>
              <a:ext uri="{FF2B5EF4-FFF2-40B4-BE49-F238E27FC236}">
                <a16:creationId xmlns:a16="http://schemas.microsoft.com/office/drawing/2014/main" id="{E1B36C6C-36C1-6BAD-DA66-8956F64D3D08}"/>
              </a:ext>
            </a:extLst>
          </p:cNvPr>
          <p:cNvSpPr>
            <a:spLocks noGrp="1"/>
          </p:cNvSpPr>
          <p:nvPr>
            <p:ph type="sldNum" sz="quarter" idx="12"/>
          </p:nvPr>
        </p:nvSpPr>
        <p:spPr/>
        <p:txBody>
          <a:bodyPr/>
          <a:lstStyle/>
          <a:p>
            <a:fld id="{1C4126A1-9282-4A82-AC02-A59AF4A969C8}" type="slidenum">
              <a:rPr lang="en-US" smtClean="0"/>
              <a:t>12</a:t>
            </a:fld>
            <a:endParaRPr lang="en-US"/>
          </a:p>
        </p:txBody>
      </p:sp>
    </p:spTree>
    <p:extLst>
      <p:ext uri="{BB962C8B-B14F-4D97-AF65-F5344CB8AC3E}">
        <p14:creationId xmlns:p14="http://schemas.microsoft.com/office/powerpoint/2010/main" val="1332454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88FB2-7F97-42B4-9620-5CE224FC89F9}"/>
              </a:ext>
            </a:extLst>
          </p:cNvPr>
          <p:cNvSpPr>
            <a:spLocks noGrp="1"/>
          </p:cNvSpPr>
          <p:nvPr>
            <p:ph type="title"/>
          </p:nvPr>
        </p:nvSpPr>
        <p:spPr/>
        <p:txBody>
          <a:bodyPr>
            <a:normAutofit/>
          </a:bodyPr>
          <a:lstStyle/>
          <a:p>
            <a:r>
              <a:rPr lang="en-ZW"/>
              <a:t>Superfluous Data Requirements</a:t>
            </a:r>
            <a:endParaRPr lang="en-US"/>
          </a:p>
        </p:txBody>
      </p:sp>
      <p:sp>
        <p:nvSpPr>
          <p:cNvPr id="3" name="Content Placeholder 2">
            <a:extLst>
              <a:ext uri="{FF2B5EF4-FFF2-40B4-BE49-F238E27FC236}">
                <a16:creationId xmlns:a16="http://schemas.microsoft.com/office/drawing/2014/main" id="{F5C24F45-E710-4AD9-AB19-FE5F29B355E8}"/>
              </a:ext>
            </a:extLst>
          </p:cNvPr>
          <p:cNvSpPr>
            <a:spLocks noGrp="1"/>
          </p:cNvSpPr>
          <p:nvPr>
            <p:ph idx="1"/>
          </p:nvPr>
        </p:nvSpPr>
        <p:spPr/>
        <p:txBody>
          <a:bodyPr vert="horz" lIns="0" tIns="45720" rIns="91440" bIns="45720" rtlCol="0" anchor="t">
            <a:noAutofit/>
          </a:bodyPr>
          <a:lstStyle/>
          <a:p>
            <a:r>
              <a:rPr lang="en-US">
                <a:latin typeface="Century Gothic" panose="020B0502020202020204" pitchFamily="34" charset="0"/>
                <a:cs typeface="Times New Roman" panose="02020603050405020304" pitchFamily="18" charset="0"/>
              </a:rPr>
              <a:t>Protocol 5: “mean change in energy use per year… for the average across all participants and for the sum of all participants”</a:t>
            </a:r>
          </a:p>
          <a:p>
            <a:r>
              <a:rPr lang="en-US">
                <a:latin typeface="Century Gothic" panose="020B0502020202020204" pitchFamily="34" charset="0"/>
                <a:cs typeface="Times New Roman" panose="02020603050405020304" pitchFamily="18" charset="0"/>
              </a:rPr>
              <a:t>Protocol 8: “average event day over evaluation period”</a:t>
            </a:r>
          </a:p>
          <a:p>
            <a:r>
              <a:rPr lang="en-US">
                <a:latin typeface="Century Gothic" panose="020B0502020202020204" pitchFamily="34" charset="0"/>
                <a:cs typeface="Times New Roman" panose="02020603050405020304" pitchFamily="18" charset="0"/>
              </a:rPr>
              <a:t>Protocol 18 and 21: “</a:t>
            </a:r>
            <a:r>
              <a:rPr lang="en-US"/>
              <a:t>mean change in energy use for the day shall also be estimated for each day type”</a:t>
            </a:r>
          </a:p>
          <a:p>
            <a:r>
              <a:rPr lang="en-US">
                <a:latin typeface="Century Gothic" panose="020B0502020202020204" pitchFamily="34" charset="0"/>
                <a:cs typeface="Times New Roman" panose="02020603050405020304" pitchFamily="18" charset="0"/>
              </a:rPr>
              <a:t>Protocol 19: “</a:t>
            </a:r>
            <a:r>
              <a:rPr lang="en-US"/>
              <a:t>mean change in energy use per year shall be estimated… for the average… and for the sum of all participants… for each year over the forecast horizon”</a:t>
            </a:r>
          </a:p>
          <a:p>
            <a:r>
              <a:rPr lang="en-US">
                <a:latin typeface="Century Gothic" panose="020B0502020202020204" pitchFamily="34" charset="0"/>
                <a:cs typeface="Times New Roman" panose="02020603050405020304" pitchFamily="18" charset="0"/>
              </a:rPr>
              <a:t>Protocol 22: “</a:t>
            </a:r>
            <a:r>
              <a:rPr lang="en-US"/>
              <a:t>information… shall be provided for each of the following day types…”</a:t>
            </a:r>
            <a:endParaRPr lang="en-US">
              <a:latin typeface="Century Gothic" panose="020B050202020202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5FB376D4-8649-3CA8-5A9C-31ADDFBAF0E8}"/>
              </a:ext>
            </a:extLst>
          </p:cNvPr>
          <p:cNvSpPr>
            <a:spLocks noGrp="1"/>
          </p:cNvSpPr>
          <p:nvPr>
            <p:ph type="sldNum" sz="quarter" idx="12"/>
          </p:nvPr>
        </p:nvSpPr>
        <p:spPr/>
        <p:txBody>
          <a:bodyPr/>
          <a:lstStyle/>
          <a:p>
            <a:fld id="{1C4126A1-9282-4A82-AC02-A59AF4A969C8}" type="slidenum">
              <a:rPr lang="en-US" sz="1400" smtClean="0"/>
              <a:t>13</a:t>
            </a:fld>
            <a:endParaRPr lang="en-US" sz="1400"/>
          </a:p>
        </p:txBody>
      </p:sp>
    </p:spTree>
    <p:extLst>
      <p:ext uri="{BB962C8B-B14F-4D97-AF65-F5344CB8AC3E}">
        <p14:creationId xmlns:p14="http://schemas.microsoft.com/office/powerpoint/2010/main" val="1378627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88FB2-7F97-42B4-9620-5CE224FC89F9}"/>
              </a:ext>
            </a:extLst>
          </p:cNvPr>
          <p:cNvSpPr>
            <a:spLocks noGrp="1"/>
          </p:cNvSpPr>
          <p:nvPr>
            <p:ph type="title"/>
          </p:nvPr>
        </p:nvSpPr>
        <p:spPr/>
        <p:txBody>
          <a:bodyPr>
            <a:normAutofit/>
          </a:bodyPr>
          <a:lstStyle/>
          <a:p>
            <a:r>
              <a:rPr lang="en-ZW"/>
              <a:t>Protocols 24-25: Inaccessible Data</a:t>
            </a:r>
            <a:endParaRPr lang="en-US"/>
          </a:p>
        </p:txBody>
      </p:sp>
      <p:sp>
        <p:nvSpPr>
          <p:cNvPr id="3" name="Content Placeholder 2">
            <a:extLst>
              <a:ext uri="{FF2B5EF4-FFF2-40B4-BE49-F238E27FC236}">
                <a16:creationId xmlns:a16="http://schemas.microsoft.com/office/drawing/2014/main" id="{F5C24F45-E710-4AD9-AB19-FE5F29B355E8}"/>
              </a:ext>
            </a:extLst>
          </p:cNvPr>
          <p:cNvSpPr>
            <a:spLocks noGrp="1"/>
          </p:cNvSpPr>
          <p:nvPr>
            <p:ph idx="1"/>
          </p:nvPr>
        </p:nvSpPr>
        <p:spPr/>
        <p:txBody>
          <a:bodyPr vert="horz" lIns="0" tIns="45720" rIns="91440" bIns="45720" rtlCol="0" anchor="t">
            <a:noAutofit/>
          </a:bodyPr>
          <a:lstStyle/>
          <a:p>
            <a:r>
              <a:rPr lang="en-US">
                <a:latin typeface="Century Gothic" panose="020B0502020202020204" pitchFamily="34" charset="0"/>
                <a:cs typeface="Times New Roman" panose="02020603050405020304" pitchFamily="18" charset="0"/>
              </a:rPr>
              <a:t>Protocol 24: “</a:t>
            </a:r>
            <a:r>
              <a:rPr lang="en-US"/>
              <a:t>The evaluation of a DR resource should identify correlations, synergies and overlaps across the set of DR resource options offered in a region or being proposed for a region. A judgmental determination of the impact of the magnitude of adjustment in program impacts should be made for all programs.”</a:t>
            </a:r>
          </a:p>
          <a:p>
            <a:pPr lvl="1"/>
            <a:r>
              <a:rPr lang="en-US">
                <a:latin typeface="Century Gothic" panose="020B0502020202020204" pitchFamily="34" charset="0"/>
                <a:cs typeface="Times New Roman" panose="02020603050405020304" pitchFamily="18" charset="0"/>
              </a:rPr>
              <a:t>Requires access to customer data DRPs do not have: customer IOU/CCA electricity rate designs, control group, etc.</a:t>
            </a:r>
          </a:p>
          <a:p>
            <a:r>
              <a:rPr lang="en-US">
                <a:latin typeface="Century Gothic" panose="020B0502020202020204" pitchFamily="34" charset="0"/>
                <a:cs typeface="Times New Roman" panose="02020603050405020304" pitchFamily="18" charset="0"/>
              </a:rPr>
              <a:t>Protocol 25: details the requirements for using control groups and sampling methodologies. </a:t>
            </a:r>
          </a:p>
        </p:txBody>
      </p:sp>
      <p:sp>
        <p:nvSpPr>
          <p:cNvPr id="5" name="Slide Number Placeholder 4">
            <a:extLst>
              <a:ext uri="{FF2B5EF4-FFF2-40B4-BE49-F238E27FC236}">
                <a16:creationId xmlns:a16="http://schemas.microsoft.com/office/drawing/2014/main" id="{5FB376D4-8649-3CA8-5A9C-31ADDFBAF0E8}"/>
              </a:ext>
            </a:extLst>
          </p:cNvPr>
          <p:cNvSpPr>
            <a:spLocks noGrp="1"/>
          </p:cNvSpPr>
          <p:nvPr>
            <p:ph type="sldNum" sz="quarter" idx="12"/>
          </p:nvPr>
        </p:nvSpPr>
        <p:spPr/>
        <p:txBody>
          <a:bodyPr/>
          <a:lstStyle/>
          <a:p>
            <a:fld id="{1C4126A1-9282-4A82-AC02-A59AF4A969C8}" type="slidenum">
              <a:rPr lang="en-US" sz="1400" smtClean="0"/>
              <a:t>14</a:t>
            </a:fld>
            <a:endParaRPr lang="en-US" sz="1400"/>
          </a:p>
        </p:txBody>
      </p:sp>
    </p:spTree>
    <p:extLst>
      <p:ext uri="{BB962C8B-B14F-4D97-AF65-F5344CB8AC3E}">
        <p14:creationId xmlns:p14="http://schemas.microsoft.com/office/powerpoint/2010/main" val="919044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88FB2-7F97-42B4-9620-5CE224FC89F9}"/>
              </a:ext>
            </a:extLst>
          </p:cNvPr>
          <p:cNvSpPr>
            <a:spLocks noGrp="1"/>
          </p:cNvSpPr>
          <p:nvPr>
            <p:ph type="title"/>
          </p:nvPr>
        </p:nvSpPr>
        <p:spPr/>
        <p:txBody>
          <a:bodyPr>
            <a:normAutofit/>
          </a:bodyPr>
          <a:lstStyle/>
          <a:p>
            <a:r>
              <a:rPr lang="en-ZW"/>
              <a:t>Protocol 26: Summary Requirements</a:t>
            </a:r>
            <a:endParaRPr lang="en-US"/>
          </a:p>
        </p:txBody>
      </p:sp>
      <p:sp>
        <p:nvSpPr>
          <p:cNvPr id="3" name="Content Placeholder 2">
            <a:extLst>
              <a:ext uri="{FF2B5EF4-FFF2-40B4-BE49-F238E27FC236}">
                <a16:creationId xmlns:a16="http://schemas.microsoft.com/office/drawing/2014/main" id="{F5C24F45-E710-4AD9-AB19-FE5F29B355E8}"/>
              </a:ext>
            </a:extLst>
          </p:cNvPr>
          <p:cNvSpPr>
            <a:spLocks noGrp="1"/>
          </p:cNvSpPr>
          <p:nvPr>
            <p:ph idx="1"/>
          </p:nvPr>
        </p:nvSpPr>
        <p:spPr/>
        <p:txBody>
          <a:bodyPr vert="horz" lIns="0" tIns="45720" rIns="91440" bIns="45720" rtlCol="0" anchor="t">
            <a:noAutofit/>
          </a:bodyPr>
          <a:lstStyle/>
          <a:p>
            <a:r>
              <a:rPr lang="en-US">
                <a:latin typeface="Century Gothic" panose="020B0502020202020204" pitchFamily="34" charset="0"/>
                <a:cs typeface="Times New Roman" panose="02020603050405020304" pitchFamily="18" charset="0"/>
              </a:rPr>
              <a:t>Protocol 26 extensively details all the different sections of the report and what is required. Including—but not limited to:</a:t>
            </a:r>
          </a:p>
          <a:p>
            <a:pPr marL="796925" lvl="1" indent="-457200">
              <a:buFont typeface="+mj-lt"/>
              <a:buAutoNum type="arabicPeriod"/>
            </a:pPr>
            <a:r>
              <a:rPr lang="en-US">
                <a:latin typeface="Century Gothic" panose="020B0502020202020204" pitchFamily="34" charset="0"/>
                <a:cs typeface="Times New Roman" panose="02020603050405020304" pitchFamily="18" charset="0"/>
              </a:rPr>
              <a:t>Cover</a:t>
            </a:r>
          </a:p>
          <a:p>
            <a:pPr marL="796925" lvl="1" indent="-457200">
              <a:buFont typeface="+mj-lt"/>
              <a:buAutoNum type="arabicPeriod"/>
            </a:pPr>
            <a:r>
              <a:rPr lang="en-US">
                <a:latin typeface="Century Gothic" panose="020B0502020202020204" pitchFamily="34" charset="0"/>
                <a:cs typeface="Times New Roman" panose="02020603050405020304" pitchFamily="18" charset="0"/>
              </a:rPr>
              <a:t>Title Page</a:t>
            </a:r>
          </a:p>
          <a:p>
            <a:pPr marL="796925" lvl="1" indent="-457200">
              <a:buFont typeface="+mj-lt"/>
              <a:buAutoNum type="arabicPeriod"/>
            </a:pPr>
            <a:r>
              <a:rPr lang="en-US">
                <a:latin typeface="Century Gothic" panose="020B0502020202020204" pitchFamily="34" charset="0"/>
                <a:cs typeface="Times New Roman" panose="02020603050405020304" pitchFamily="18" charset="0"/>
              </a:rPr>
              <a:t>Executive Summary</a:t>
            </a:r>
          </a:p>
          <a:p>
            <a:pPr marL="796925" lvl="1" indent="-457200">
              <a:buFont typeface="+mj-lt"/>
              <a:buAutoNum type="arabicPeriod"/>
            </a:pPr>
            <a:r>
              <a:rPr lang="en-US">
                <a:latin typeface="Century Gothic" panose="020B0502020202020204" pitchFamily="34" charset="0"/>
                <a:cs typeface="Times New Roman" panose="02020603050405020304" pitchFamily="18" charset="0"/>
              </a:rPr>
              <a:t>Intro/Purpose</a:t>
            </a:r>
          </a:p>
          <a:p>
            <a:pPr marL="796925" lvl="1" indent="-457200">
              <a:buFont typeface="+mj-lt"/>
              <a:buAutoNum type="arabicPeriod"/>
            </a:pPr>
            <a:r>
              <a:rPr lang="en-US">
                <a:latin typeface="Century Gothic" panose="020B0502020202020204" pitchFamily="34" charset="0"/>
                <a:cs typeface="Times New Roman" panose="02020603050405020304" pitchFamily="18" charset="0"/>
              </a:rPr>
              <a:t>Description of Resources</a:t>
            </a:r>
          </a:p>
          <a:p>
            <a:pPr marL="796925" lvl="1" indent="-457200">
              <a:buFont typeface="+mj-lt"/>
              <a:buAutoNum type="arabicPeriod"/>
            </a:pPr>
            <a:r>
              <a:rPr lang="en-US">
                <a:latin typeface="Century Gothic" panose="020B0502020202020204" pitchFamily="34" charset="0"/>
                <a:cs typeface="Times New Roman" panose="02020603050405020304" pitchFamily="18" charset="0"/>
              </a:rPr>
              <a:t>Study Methodology</a:t>
            </a:r>
          </a:p>
          <a:p>
            <a:pPr marL="796925" lvl="1" indent="-457200">
              <a:buFont typeface="+mj-lt"/>
              <a:buAutoNum type="arabicPeriod"/>
            </a:pPr>
            <a:r>
              <a:rPr lang="en-US">
                <a:latin typeface="Century Gothic" panose="020B0502020202020204" pitchFamily="34" charset="0"/>
                <a:cs typeface="Times New Roman" panose="02020603050405020304" pitchFamily="18" charset="0"/>
              </a:rPr>
              <a:t>Validity Assessment of the Study Findings</a:t>
            </a:r>
          </a:p>
          <a:p>
            <a:pPr marL="796925" lvl="1" indent="-457200">
              <a:buFont typeface="+mj-lt"/>
              <a:buAutoNum type="arabicPeriod"/>
            </a:pPr>
            <a:r>
              <a:rPr lang="en-US">
                <a:latin typeface="Century Gothic" panose="020B0502020202020204" pitchFamily="34" charset="0"/>
                <a:cs typeface="Times New Roman" panose="02020603050405020304" pitchFamily="18" charset="0"/>
              </a:rPr>
              <a:t>Detailed Study Findings</a:t>
            </a:r>
          </a:p>
          <a:p>
            <a:pPr marL="796925" lvl="1" indent="-457200">
              <a:buFont typeface="+mj-lt"/>
              <a:buAutoNum type="arabicPeriod"/>
            </a:pPr>
            <a:r>
              <a:rPr lang="en-US">
                <a:latin typeface="Century Gothic" panose="020B0502020202020204" pitchFamily="34" charset="0"/>
                <a:cs typeface="Times New Roman" panose="02020603050405020304" pitchFamily="18" charset="0"/>
              </a:rPr>
              <a:t>Recommendations</a:t>
            </a:r>
          </a:p>
        </p:txBody>
      </p:sp>
      <p:sp>
        <p:nvSpPr>
          <p:cNvPr id="5" name="Slide Number Placeholder 4">
            <a:extLst>
              <a:ext uri="{FF2B5EF4-FFF2-40B4-BE49-F238E27FC236}">
                <a16:creationId xmlns:a16="http://schemas.microsoft.com/office/drawing/2014/main" id="{5FB376D4-8649-3CA8-5A9C-31ADDFBAF0E8}"/>
              </a:ext>
            </a:extLst>
          </p:cNvPr>
          <p:cNvSpPr>
            <a:spLocks noGrp="1"/>
          </p:cNvSpPr>
          <p:nvPr>
            <p:ph type="sldNum" sz="quarter" idx="12"/>
          </p:nvPr>
        </p:nvSpPr>
        <p:spPr/>
        <p:txBody>
          <a:bodyPr/>
          <a:lstStyle/>
          <a:p>
            <a:fld id="{1C4126A1-9282-4A82-AC02-A59AF4A969C8}" type="slidenum">
              <a:rPr lang="en-US" sz="1400" smtClean="0"/>
              <a:t>15</a:t>
            </a:fld>
            <a:endParaRPr lang="en-US" sz="1400"/>
          </a:p>
        </p:txBody>
      </p:sp>
    </p:spTree>
    <p:extLst>
      <p:ext uri="{BB962C8B-B14F-4D97-AF65-F5344CB8AC3E}">
        <p14:creationId xmlns:p14="http://schemas.microsoft.com/office/powerpoint/2010/main" val="2158076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38FA0FF-8384-6F4F-8CB5-24690E76E755}"/>
              </a:ext>
            </a:extLst>
          </p:cNvPr>
          <p:cNvPicPr>
            <a:picLocks noChangeAspect="1"/>
          </p:cNvPicPr>
          <p:nvPr/>
        </p:nvPicPr>
        <p:blipFill>
          <a:blip r:embed="rId3">
            <a:biLevel thresh="50000"/>
            <a:alphaModFix amt="20000"/>
          </a:blip>
          <a:stretch>
            <a:fillRect/>
          </a:stretch>
        </p:blipFill>
        <p:spPr>
          <a:xfrm>
            <a:off x="7804284" y="1723818"/>
            <a:ext cx="3429201" cy="3429201"/>
          </a:xfrm>
          <a:prstGeom prst="rect">
            <a:avLst/>
          </a:prstGeom>
        </p:spPr>
      </p:pic>
      <p:sp>
        <p:nvSpPr>
          <p:cNvPr id="7" name="Title 1">
            <a:extLst>
              <a:ext uri="{FF2B5EF4-FFF2-40B4-BE49-F238E27FC236}">
                <a16:creationId xmlns:a16="http://schemas.microsoft.com/office/drawing/2014/main" id="{F15472F1-D24F-E448-9A57-3E83DE1A4B04}"/>
              </a:ext>
            </a:extLst>
          </p:cNvPr>
          <p:cNvSpPr txBox="1">
            <a:spLocks/>
          </p:cNvSpPr>
          <p:nvPr/>
        </p:nvSpPr>
        <p:spPr>
          <a:xfrm>
            <a:off x="1037981" y="2121470"/>
            <a:ext cx="5058037" cy="2616583"/>
          </a:xfrm>
          <a:prstGeom prst="rect">
            <a:avLst/>
          </a:prstGeom>
        </p:spPr>
        <p:txBody>
          <a:bodyPr lIns="68580" tIns="34290" rIns="68580" bIns="34290" anchor="t">
            <a:normAutofit/>
          </a:bodyPr>
          <a:lstStyle>
            <a:lvl1pPr algn="l" defTabSz="914400" rtl="0" eaLnBrk="1" fontAlgn="b" latinLnBrk="0" hangingPunct="1">
              <a:lnSpc>
                <a:spcPct val="90000"/>
              </a:lnSpc>
              <a:spcBef>
                <a:spcPct val="0"/>
              </a:spcBef>
              <a:buNone/>
              <a:defRPr sz="3600" b="1" kern="1200">
                <a:solidFill>
                  <a:schemeClr val="bg1"/>
                </a:solidFill>
                <a:latin typeface="+mj-lt"/>
                <a:ea typeface="+mj-ea"/>
                <a:cs typeface="+mj-cs"/>
              </a:defRPr>
            </a:lvl1pPr>
          </a:lstStyle>
          <a:p>
            <a:pPr>
              <a:lnSpc>
                <a:spcPct val="110000"/>
              </a:lnSpc>
              <a:defRPr/>
            </a:pPr>
            <a:r>
              <a:rPr lang="en-US">
                <a:solidFill>
                  <a:srgbClr val="FFFFFF"/>
                </a:solidFill>
                <a:latin typeface="Century Gothic" panose="020F0302020204030204"/>
              </a:rPr>
              <a:t>Questions?</a:t>
            </a:r>
          </a:p>
          <a:p>
            <a:pPr>
              <a:lnSpc>
                <a:spcPct val="110000"/>
              </a:lnSpc>
              <a:defRPr/>
            </a:pPr>
            <a:endParaRPr lang="en-US">
              <a:solidFill>
                <a:srgbClr val="FFFFFF"/>
              </a:solidFill>
              <a:latin typeface="Century Gothic" panose="020F0302020204030204"/>
            </a:endParaRPr>
          </a:p>
          <a:p>
            <a:pPr>
              <a:lnSpc>
                <a:spcPct val="110000"/>
              </a:lnSpc>
              <a:defRPr/>
            </a:pPr>
            <a:r>
              <a:rPr lang="en-US" sz="2500">
                <a:solidFill>
                  <a:srgbClr val="FFFFFF"/>
                </a:solidFill>
                <a:latin typeface="Century Gothic" panose="020F0302020204030204"/>
              </a:rPr>
              <a:t>Until 2:05 p.m.</a:t>
            </a:r>
          </a:p>
        </p:txBody>
      </p:sp>
      <p:sp>
        <p:nvSpPr>
          <p:cNvPr id="9" name="Rectangle 8">
            <a:extLst>
              <a:ext uri="{FF2B5EF4-FFF2-40B4-BE49-F238E27FC236}">
                <a16:creationId xmlns:a16="http://schemas.microsoft.com/office/drawing/2014/main" id="{190B6040-71B8-7745-81FD-C79F2A84D522}"/>
              </a:ext>
            </a:extLst>
          </p:cNvPr>
          <p:cNvSpPr/>
          <p:nvPr/>
        </p:nvSpPr>
        <p:spPr>
          <a:xfrm>
            <a:off x="1866901" y="5454818"/>
            <a:ext cx="2093495" cy="4376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400">
              <a:solidFill>
                <a:srgbClr val="FFFFFF"/>
              </a:solidFill>
              <a:latin typeface="Century Gothic" panose="020F0302020204030204"/>
            </a:endParaRPr>
          </a:p>
        </p:txBody>
      </p:sp>
    </p:spTree>
    <p:extLst>
      <p:ext uri="{BB962C8B-B14F-4D97-AF65-F5344CB8AC3E}">
        <p14:creationId xmlns:p14="http://schemas.microsoft.com/office/powerpoint/2010/main" val="3349064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38835-3389-4BA6-847D-E5DD05D1E0B8}"/>
              </a:ext>
            </a:extLst>
          </p:cNvPr>
          <p:cNvSpPr>
            <a:spLocks noGrp="1"/>
          </p:cNvSpPr>
          <p:nvPr>
            <p:ph type="title"/>
          </p:nvPr>
        </p:nvSpPr>
        <p:spPr/>
        <p:txBody>
          <a:bodyPr/>
          <a:lstStyle/>
          <a:p>
            <a:r>
              <a:rPr lang="en-US"/>
              <a:t>10-min Stretch Break :)</a:t>
            </a:r>
          </a:p>
        </p:txBody>
      </p:sp>
      <p:pic>
        <p:nvPicPr>
          <p:cNvPr id="4" name="Picture 4">
            <a:extLst>
              <a:ext uri="{FF2B5EF4-FFF2-40B4-BE49-F238E27FC236}">
                <a16:creationId xmlns:a16="http://schemas.microsoft.com/office/drawing/2014/main" id="{51854E40-980C-4E71-BA54-65156C790B0F}"/>
              </a:ext>
            </a:extLst>
          </p:cNvPr>
          <p:cNvPicPr>
            <a:picLocks noGrp="1" noChangeAspect="1"/>
          </p:cNvPicPr>
          <p:nvPr>
            <p:ph idx="1"/>
          </p:nvPr>
        </p:nvPicPr>
        <p:blipFill>
          <a:blip r:embed="rId2"/>
          <a:stretch>
            <a:fillRect/>
          </a:stretch>
        </p:blipFill>
        <p:spPr>
          <a:xfrm>
            <a:off x="2143827" y="2289136"/>
            <a:ext cx="7629525" cy="3524250"/>
          </a:xfrm>
        </p:spPr>
      </p:pic>
      <p:sp>
        <p:nvSpPr>
          <p:cNvPr id="5" name="TextBox 4">
            <a:extLst>
              <a:ext uri="{FF2B5EF4-FFF2-40B4-BE49-F238E27FC236}">
                <a16:creationId xmlns:a16="http://schemas.microsoft.com/office/drawing/2014/main" id="{9B9FF985-AF58-4090-B559-6756F3047F83}"/>
              </a:ext>
            </a:extLst>
          </p:cNvPr>
          <p:cNvSpPr txBox="1"/>
          <p:nvPr/>
        </p:nvSpPr>
        <p:spPr>
          <a:xfrm>
            <a:off x="6835515" y="6323351"/>
            <a:ext cx="442959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i="1">
                <a:latin typeface="Calibri"/>
              </a:rPr>
              <a:t>Image Source: iamthinks.blogspot.com</a:t>
            </a:r>
            <a:r>
              <a:rPr lang="en-US" sz="1200">
                <a:latin typeface="Calibri"/>
                <a:cs typeface="Calibri"/>
              </a:rPr>
              <a:t>​</a:t>
            </a:r>
            <a:endParaRPr lang="en-US" sz="1200"/>
          </a:p>
        </p:txBody>
      </p:sp>
      <p:sp>
        <p:nvSpPr>
          <p:cNvPr id="3" name="TextBox 2">
            <a:extLst>
              <a:ext uri="{FF2B5EF4-FFF2-40B4-BE49-F238E27FC236}">
                <a16:creationId xmlns:a16="http://schemas.microsoft.com/office/drawing/2014/main" id="{E36BC47B-19A8-4D42-B39E-5E878015D9C9}"/>
              </a:ext>
            </a:extLst>
          </p:cNvPr>
          <p:cNvSpPr txBox="1"/>
          <p:nvPr/>
        </p:nvSpPr>
        <p:spPr>
          <a:xfrm>
            <a:off x="3717720" y="1711354"/>
            <a:ext cx="4910354"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a:t>Please be back at 3:20 p.m.</a:t>
            </a:r>
          </a:p>
        </p:txBody>
      </p:sp>
      <p:sp>
        <p:nvSpPr>
          <p:cNvPr id="10" name="TextBox 9">
            <a:extLst>
              <a:ext uri="{FF2B5EF4-FFF2-40B4-BE49-F238E27FC236}">
                <a16:creationId xmlns:a16="http://schemas.microsoft.com/office/drawing/2014/main" id="{915D2AA1-1D83-48F5-B100-3815B705AEC1}"/>
              </a:ext>
            </a:extLst>
          </p:cNvPr>
          <p:cNvSpPr txBox="1"/>
          <p:nvPr/>
        </p:nvSpPr>
        <p:spPr>
          <a:xfrm>
            <a:off x="6373318" y="6485745"/>
            <a:ext cx="5778708"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a:t>https://www.showeet.com/19/06/2016/templates/title-slide-templates-for-powerpoint-and-keynote/</a:t>
            </a:r>
          </a:p>
        </p:txBody>
      </p:sp>
    </p:spTree>
    <p:extLst>
      <p:ext uri="{BB962C8B-B14F-4D97-AF65-F5344CB8AC3E}">
        <p14:creationId xmlns:p14="http://schemas.microsoft.com/office/powerpoint/2010/main" val="791735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38FA0FF-8384-6F4F-8CB5-24690E76E755}"/>
              </a:ext>
            </a:extLst>
          </p:cNvPr>
          <p:cNvPicPr>
            <a:picLocks noChangeAspect="1"/>
          </p:cNvPicPr>
          <p:nvPr/>
        </p:nvPicPr>
        <p:blipFill>
          <a:blip r:embed="rId2">
            <a:biLevel thresh="50000"/>
            <a:alphaModFix amt="20000"/>
          </a:blip>
          <a:stretch>
            <a:fillRect/>
          </a:stretch>
        </p:blipFill>
        <p:spPr>
          <a:xfrm>
            <a:off x="7804284" y="1723818"/>
            <a:ext cx="3429201" cy="3429201"/>
          </a:xfrm>
          <a:prstGeom prst="rect">
            <a:avLst/>
          </a:prstGeom>
        </p:spPr>
      </p:pic>
      <p:sp>
        <p:nvSpPr>
          <p:cNvPr id="7" name="Title 1">
            <a:extLst>
              <a:ext uri="{FF2B5EF4-FFF2-40B4-BE49-F238E27FC236}">
                <a16:creationId xmlns:a16="http://schemas.microsoft.com/office/drawing/2014/main" id="{F15472F1-D24F-E448-9A57-3E83DE1A4B04}"/>
              </a:ext>
            </a:extLst>
          </p:cNvPr>
          <p:cNvSpPr txBox="1">
            <a:spLocks/>
          </p:cNvSpPr>
          <p:nvPr/>
        </p:nvSpPr>
        <p:spPr>
          <a:xfrm>
            <a:off x="1037981" y="2121470"/>
            <a:ext cx="5058037" cy="2616583"/>
          </a:xfrm>
          <a:prstGeom prst="rect">
            <a:avLst/>
          </a:prstGeom>
        </p:spPr>
        <p:txBody>
          <a:bodyPr lIns="68580" tIns="34290" rIns="68580" bIns="34290" anchor="t">
            <a:normAutofit/>
          </a:bodyPr>
          <a:lstStyle>
            <a:lvl1pPr algn="l" defTabSz="914400" rtl="0" eaLnBrk="1" fontAlgn="b" latinLnBrk="0" hangingPunct="1">
              <a:lnSpc>
                <a:spcPct val="90000"/>
              </a:lnSpc>
              <a:spcBef>
                <a:spcPct val="0"/>
              </a:spcBef>
              <a:buNone/>
              <a:defRPr sz="3600" b="1" kern="1200">
                <a:solidFill>
                  <a:schemeClr val="bg1"/>
                </a:solidFill>
                <a:latin typeface="+mj-lt"/>
                <a:ea typeface="+mj-ea"/>
                <a:cs typeface="+mj-cs"/>
              </a:defRPr>
            </a:lvl1pPr>
          </a:lstStyle>
          <a:p>
            <a:pPr>
              <a:lnSpc>
                <a:spcPct val="110000"/>
              </a:lnSpc>
              <a:defRPr/>
            </a:pPr>
            <a:r>
              <a:rPr lang="en-US">
                <a:solidFill>
                  <a:srgbClr val="FFFFFF"/>
                </a:solidFill>
                <a:latin typeface="Century Gothic" panose="020F0302020204030204"/>
              </a:rPr>
              <a:t>Discussion/Q&amp;A</a:t>
            </a:r>
          </a:p>
          <a:p>
            <a:pPr>
              <a:lnSpc>
                <a:spcPct val="110000"/>
              </a:lnSpc>
              <a:defRPr/>
            </a:pPr>
            <a:endParaRPr lang="en-US">
              <a:solidFill>
                <a:srgbClr val="FFFFFF"/>
              </a:solidFill>
              <a:latin typeface="Century Gothic" panose="020F0302020204030204"/>
            </a:endParaRPr>
          </a:p>
          <a:p>
            <a:pPr>
              <a:lnSpc>
                <a:spcPct val="110000"/>
              </a:lnSpc>
              <a:defRPr/>
            </a:pPr>
            <a:r>
              <a:rPr lang="en-US" sz="2500">
                <a:solidFill>
                  <a:srgbClr val="FFFFFF"/>
                </a:solidFill>
                <a:latin typeface="Century Gothic" panose="020F0302020204030204"/>
              </a:rPr>
              <a:t>Until 5:00 p.m.</a:t>
            </a:r>
          </a:p>
        </p:txBody>
      </p:sp>
      <p:sp>
        <p:nvSpPr>
          <p:cNvPr id="9" name="Rectangle 8">
            <a:extLst>
              <a:ext uri="{FF2B5EF4-FFF2-40B4-BE49-F238E27FC236}">
                <a16:creationId xmlns:a16="http://schemas.microsoft.com/office/drawing/2014/main" id="{190B6040-71B8-7745-81FD-C79F2A84D522}"/>
              </a:ext>
            </a:extLst>
          </p:cNvPr>
          <p:cNvSpPr/>
          <p:nvPr/>
        </p:nvSpPr>
        <p:spPr>
          <a:xfrm>
            <a:off x="1866901" y="5454818"/>
            <a:ext cx="2093495" cy="4376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400">
              <a:solidFill>
                <a:srgbClr val="FFFFFF"/>
              </a:solidFill>
              <a:latin typeface="Century Gothic" panose="020F0302020204030204"/>
            </a:endParaRPr>
          </a:p>
        </p:txBody>
      </p:sp>
    </p:spTree>
    <p:extLst>
      <p:ext uri="{BB962C8B-B14F-4D97-AF65-F5344CB8AC3E}">
        <p14:creationId xmlns:p14="http://schemas.microsoft.com/office/powerpoint/2010/main" val="1039966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677C39-DBAF-7F4E-A07A-79DF29F7C6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3200" y="1880602"/>
            <a:ext cx="7574547" cy="2135212"/>
          </a:xfrm>
          <a:prstGeom prst="rect">
            <a:avLst/>
          </a:prstGeom>
        </p:spPr>
      </p:pic>
      <p:sp>
        <p:nvSpPr>
          <p:cNvPr id="6" name="Rectangle 5">
            <a:extLst>
              <a:ext uri="{FF2B5EF4-FFF2-40B4-BE49-F238E27FC236}">
                <a16:creationId xmlns:a16="http://schemas.microsoft.com/office/drawing/2014/main" id="{1E2447BC-D7EC-C145-9239-F887ECB37EB8}"/>
              </a:ext>
            </a:extLst>
          </p:cNvPr>
          <p:cNvSpPr/>
          <p:nvPr/>
        </p:nvSpPr>
        <p:spPr>
          <a:xfrm>
            <a:off x="463216" y="6166184"/>
            <a:ext cx="3050005" cy="5233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3" name="TextBox 2">
            <a:extLst>
              <a:ext uri="{FF2B5EF4-FFF2-40B4-BE49-F238E27FC236}">
                <a16:creationId xmlns:a16="http://schemas.microsoft.com/office/drawing/2014/main" id="{9D01BF10-B17D-483D-82DC-14CF973C7D2C}"/>
              </a:ext>
            </a:extLst>
          </p:cNvPr>
          <p:cNvSpPr txBox="1"/>
          <p:nvPr/>
        </p:nvSpPr>
        <p:spPr>
          <a:xfrm>
            <a:off x="4062334" y="3912433"/>
            <a:ext cx="7311531"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FFFF"/>
                </a:solidFill>
                <a:cs typeface="Segoe UI"/>
              </a:rPr>
              <a:t>Thank you for attending today’s Load Impact Protocols Simplification Workshop. </a:t>
            </a:r>
          </a:p>
          <a:p>
            <a:endParaRPr lang="en-US">
              <a:solidFill>
                <a:srgbClr val="FFFFFF"/>
              </a:solidFill>
              <a:cs typeface="Segoe UI"/>
            </a:endParaRPr>
          </a:p>
          <a:p>
            <a:r>
              <a:rPr lang="en-US">
                <a:solidFill>
                  <a:srgbClr val="FFFFFF"/>
                </a:solidFill>
                <a:cs typeface="Segoe UI"/>
              </a:rPr>
              <a:t>Hosts’ contact:</a:t>
            </a:r>
            <a:r>
              <a:rPr lang="en-US">
                <a:cs typeface="Segoe UI"/>
              </a:rPr>
              <a:t>​</a:t>
            </a:r>
            <a:endParaRPr lang="en-US"/>
          </a:p>
          <a:p>
            <a:r>
              <a:rPr lang="en-US">
                <a:solidFill>
                  <a:srgbClr val="FFFFFF"/>
                </a:solidFill>
                <a:cs typeface="Segoe UI"/>
              </a:rPr>
              <a:t>Andrew Magie –</a:t>
            </a:r>
            <a:r>
              <a:rPr lang="en-US">
                <a:solidFill>
                  <a:schemeClr val="bg1"/>
                </a:solidFill>
                <a:cs typeface="Segoe UI"/>
              </a:rPr>
              <a:t> </a:t>
            </a:r>
            <a:r>
              <a:rPr lang="en-US">
                <a:solidFill>
                  <a:schemeClr val="bg1"/>
                </a:solidFill>
                <a:cs typeface="Segoe UI"/>
                <a:hlinkClick r:id="rId3">
                  <a:extLst>
                    <a:ext uri="{A12FA001-AC4F-418D-AE19-62706E023703}">
                      <ahyp:hlinkClr xmlns:ahyp="http://schemas.microsoft.com/office/drawing/2018/hyperlinkcolor" val="tx"/>
                    </a:ext>
                  </a:extLst>
                </a:hlinkClick>
              </a:rPr>
              <a:t>Andrew.Magie@cpuc.ca.gov</a:t>
            </a:r>
            <a:endParaRPr lang="en-US">
              <a:solidFill>
                <a:schemeClr val="bg1"/>
              </a:solidFill>
              <a:cs typeface="Segoe UI"/>
            </a:endParaRPr>
          </a:p>
          <a:p>
            <a:r>
              <a:rPr lang="en-US">
                <a:solidFill>
                  <a:schemeClr val="bg1"/>
                </a:solidFill>
                <a:cs typeface="Segoe UI"/>
              </a:rPr>
              <a:t>David Oliver – </a:t>
            </a:r>
            <a:r>
              <a:rPr lang="en-US">
                <a:solidFill>
                  <a:schemeClr val="bg1"/>
                </a:solidFill>
                <a:cs typeface="Segoe UI"/>
                <a:hlinkClick r:id="rId4">
                  <a:extLst>
                    <a:ext uri="{A12FA001-AC4F-418D-AE19-62706E023703}">
                      <ahyp:hlinkClr xmlns:ahyp="http://schemas.microsoft.com/office/drawing/2018/hyperlinkcolor" val="tx"/>
                    </a:ext>
                  </a:extLst>
                </a:hlinkClick>
              </a:rPr>
              <a:t>David.Oliver@cpuc.ca.gov</a:t>
            </a:r>
            <a:r>
              <a:rPr lang="en-US">
                <a:solidFill>
                  <a:schemeClr val="bg1"/>
                </a:solidFill>
                <a:cs typeface="Segoe UI"/>
              </a:rPr>
              <a:t> </a:t>
            </a:r>
          </a:p>
        </p:txBody>
      </p:sp>
    </p:spTree>
    <p:extLst>
      <p:ext uri="{BB962C8B-B14F-4D97-AF65-F5344CB8AC3E}">
        <p14:creationId xmlns:p14="http://schemas.microsoft.com/office/powerpoint/2010/main" val="1316649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88FB2-7F97-42B4-9620-5CE224FC89F9}"/>
              </a:ext>
            </a:extLst>
          </p:cNvPr>
          <p:cNvSpPr>
            <a:spLocks noGrp="1"/>
          </p:cNvSpPr>
          <p:nvPr>
            <p:ph type="title"/>
          </p:nvPr>
        </p:nvSpPr>
        <p:spPr/>
        <p:txBody>
          <a:bodyPr>
            <a:normAutofit/>
          </a:bodyPr>
          <a:lstStyle/>
          <a:p>
            <a:r>
              <a:rPr lang="en-ZW"/>
              <a:t>What Is this Workshop For and Why Now?</a:t>
            </a:r>
            <a:endParaRPr lang="en-US"/>
          </a:p>
        </p:txBody>
      </p:sp>
      <p:sp>
        <p:nvSpPr>
          <p:cNvPr id="3" name="Content Placeholder 2">
            <a:extLst>
              <a:ext uri="{FF2B5EF4-FFF2-40B4-BE49-F238E27FC236}">
                <a16:creationId xmlns:a16="http://schemas.microsoft.com/office/drawing/2014/main" id="{F5C24F45-E710-4AD9-AB19-FE5F29B355E8}"/>
              </a:ext>
            </a:extLst>
          </p:cNvPr>
          <p:cNvSpPr>
            <a:spLocks noGrp="1"/>
          </p:cNvSpPr>
          <p:nvPr>
            <p:ph idx="1"/>
          </p:nvPr>
        </p:nvSpPr>
        <p:spPr/>
        <p:txBody>
          <a:bodyPr vert="horz" lIns="0" tIns="45720" rIns="91440" bIns="45720" rtlCol="0" anchor="t">
            <a:noAutofit/>
          </a:bodyPr>
          <a:lstStyle/>
          <a:p>
            <a:pPr marL="0" indent="0">
              <a:buNone/>
            </a:pPr>
            <a:r>
              <a:rPr lang="en-US" sz="3200">
                <a:latin typeface="+mj-lt"/>
                <a:cs typeface="Times New Roman"/>
              </a:rPr>
              <a:t>D.23-06-029 Conclusion of Law 17: “Energy Division should be authorized to pursue simplification of the current LIP requirements using a stakeholder process”</a:t>
            </a:r>
          </a:p>
          <a:p>
            <a:pPr marL="0" indent="0">
              <a:buNone/>
            </a:pPr>
            <a:endParaRPr lang="en-US" sz="3200">
              <a:latin typeface="+mj-lt"/>
              <a:cs typeface="Times New Roman"/>
            </a:endParaRPr>
          </a:p>
          <a:p>
            <a:pPr marL="0" indent="0">
              <a:buNone/>
            </a:pPr>
            <a:r>
              <a:rPr lang="en-US" sz="3200">
                <a:latin typeface="+mj-lt"/>
                <a:cs typeface="Times New Roman"/>
              </a:rPr>
              <a:t>D.23-06-029, at 81: “Energy Division [staff are authorized]… to develop a proposal for Commission consideration… [and] establish a schedule for the process and the proposals.”</a:t>
            </a:r>
            <a:endParaRPr lang="en-US" sz="3200">
              <a:latin typeface="Century Gothic" panose="020B050202020202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5FB376D4-8649-3CA8-5A9C-31ADDFBAF0E8}"/>
              </a:ext>
            </a:extLst>
          </p:cNvPr>
          <p:cNvSpPr>
            <a:spLocks noGrp="1"/>
          </p:cNvSpPr>
          <p:nvPr>
            <p:ph type="sldNum" sz="quarter" idx="12"/>
          </p:nvPr>
        </p:nvSpPr>
        <p:spPr/>
        <p:txBody>
          <a:bodyPr/>
          <a:lstStyle/>
          <a:p>
            <a:fld id="{1C4126A1-9282-4A82-AC02-A59AF4A969C8}" type="slidenum">
              <a:rPr lang="en-US" sz="1400" smtClean="0"/>
              <a:t>2</a:t>
            </a:fld>
            <a:endParaRPr lang="en-US" sz="1400"/>
          </a:p>
        </p:txBody>
      </p:sp>
    </p:spTree>
    <p:extLst>
      <p:ext uri="{BB962C8B-B14F-4D97-AF65-F5344CB8AC3E}">
        <p14:creationId xmlns:p14="http://schemas.microsoft.com/office/powerpoint/2010/main" val="685377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CCCC8-0A31-433A-8A4D-1D071D54EF05}"/>
              </a:ext>
            </a:extLst>
          </p:cNvPr>
          <p:cNvSpPr>
            <a:spLocks noGrp="1"/>
          </p:cNvSpPr>
          <p:nvPr>
            <p:ph type="title"/>
          </p:nvPr>
        </p:nvSpPr>
        <p:spPr>
          <a:xfrm>
            <a:off x="609600" y="238513"/>
            <a:ext cx="10972800" cy="1325563"/>
          </a:xfrm>
        </p:spPr>
        <p:txBody>
          <a:bodyPr/>
          <a:lstStyle/>
          <a:p>
            <a:r>
              <a:rPr lang="en-US"/>
              <a:t>Logistics</a:t>
            </a:r>
          </a:p>
        </p:txBody>
      </p:sp>
      <p:sp>
        <p:nvSpPr>
          <p:cNvPr id="4" name="TextBox 3">
            <a:extLst>
              <a:ext uri="{FF2B5EF4-FFF2-40B4-BE49-F238E27FC236}">
                <a16:creationId xmlns:a16="http://schemas.microsoft.com/office/drawing/2014/main" id="{323EFBC1-11BB-4014-8F6B-11E359B3E035}"/>
              </a:ext>
            </a:extLst>
          </p:cNvPr>
          <p:cNvSpPr txBox="1"/>
          <p:nvPr/>
        </p:nvSpPr>
        <p:spPr>
          <a:xfrm>
            <a:off x="416401" y="1616795"/>
            <a:ext cx="4644846" cy="32316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Tx/>
              <a:buChar char="•"/>
            </a:pPr>
            <a:r>
              <a:rPr lang="en-US">
                <a:solidFill>
                  <a:srgbClr val="2A3C50"/>
                </a:solidFill>
                <a:latin typeface="Century Gothic"/>
                <a:cs typeface="Arial"/>
              </a:rPr>
              <a:t> Online and will be recorded</a:t>
            </a:r>
            <a:endParaRPr lang="en-US">
              <a:solidFill>
                <a:srgbClr val="2A3C50"/>
              </a:solidFill>
              <a:ea typeface="+mn-lt"/>
              <a:cs typeface="Arial"/>
            </a:endParaRPr>
          </a:p>
          <a:p>
            <a:pPr>
              <a:buFontTx/>
              <a:buChar char="•"/>
            </a:pPr>
            <a:r>
              <a:rPr lang="en-US">
                <a:solidFill>
                  <a:srgbClr val="2A3C50"/>
                </a:solidFill>
                <a:latin typeface="Century Gothic"/>
                <a:cs typeface="Arial"/>
              </a:rPr>
              <a:t> Today's presentations &amp; recording will be uploaded onto DR Workshops website</a:t>
            </a:r>
            <a:endParaRPr lang="en-US"/>
          </a:p>
          <a:p>
            <a:r>
              <a:rPr lang="en-US" sz="1400">
                <a:solidFill>
                  <a:srgbClr val="2A3B4F"/>
                </a:solidFill>
                <a:ea typeface="+mn-lt"/>
                <a:cs typeface="+mn-lt"/>
                <a:hlinkClick r:id="rId3"/>
              </a:rPr>
              <a:t>https://www.cpuc.ca.gov/industries-and-topics/electrical-energy/electric-costs/demand-response-dr/demand-response-workshops</a:t>
            </a:r>
            <a:r>
              <a:rPr lang="en-US" sz="1400">
                <a:solidFill>
                  <a:srgbClr val="2A3B4F"/>
                </a:solidFill>
                <a:ea typeface="+mn-lt"/>
                <a:cs typeface="+mn-lt"/>
              </a:rPr>
              <a:t> </a:t>
            </a:r>
            <a:endParaRPr lang="en-US" sz="1400">
              <a:solidFill>
                <a:srgbClr val="2A3C50"/>
              </a:solidFill>
              <a:latin typeface="Century Gothic"/>
              <a:cs typeface="Arial"/>
            </a:endParaRPr>
          </a:p>
          <a:p>
            <a:pPr>
              <a:buChar char="•"/>
            </a:pPr>
            <a:r>
              <a:rPr lang="en-US">
                <a:solidFill>
                  <a:srgbClr val="2A3C50"/>
                </a:solidFill>
                <a:latin typeface="Century Gothic"/>
                <a:cs typeface="Arial"/>
              </a:rPr>
              <a:t> Host  </a:t>
            </a:r>
          </a:p>
          <a:p>
            <a:pPr lvl="1">
              <a:buChar char="•"/>
            </a:pPr>
            <a:r>
              <a:rPr lang="en-US">
                <a:solidFill>
                  <a:srgbClr val="2A3C50"/>
                </a:solidFill>
                <a:latin typeface="Century Gothic"/>
                <a:cs typeface="Arial"/>
              </a:rPr>
              <a:t>  Andrew Magie (CPUC Staff)</a:t>
            </a:r>
            <a:endParaRPr lang="en-US"/>
          </a:p>
          <a:p>
            <a:pPr>
              <a:buChar char="•"/>
            </a:pPr>
            <a:r>
              <a:rPr lang="en-US">
                <a:solidFill>
                  <a:srgbClr val="2A3C50"/>
                </a:solidFill>
                <a:latin typeface="Century Gothic"/>
                <a:cs typeface="Arial"/>
              </a:rPr>
              <a:t> Technical Support</a:t>
            </a:r>
          </a:p>
          <a:p>
            <a:pPr lvl="1">
              <a:buChar char="•"/>
            </a:pPr>
            <a:r>
              <a:rPr lang="en-US">
                <a:solidFill>
                  <a:srgbClr val="2A3C50"/>
                </a:solidFill>
                <a:latin typeface="Century Gothic"/>
                <a:cs typeface="Arial"/>
              </a:rPr>
              <a:t> Jorge De Ocampo(CPUC IT) </a:t>
            </a:r>
            <a:r>
              <a:rPr lang="en-US">
                <a:solidFill>
                  <a:srgbClr val="2A3C50"/>
                </a:solidFill>
                <a:latin typeface="Century Gothic"/>
                <a:cs typeface="Arial"/>
                <a:hlinkClick r:id="rId4"/>
              </a:rPr>
              <a:t>Jorge.DeOcampo@cpuc.ca.gov</a:t>
            </a:r>
            <a:r>
              <a:rPr lang="en-US">
                <a:solidFill>
                  <a:srgbClr val="2A3C50"/>
                </a:solidFill>
                <a:latin typeface="Century Gothic"/>
                <a:cs typeface="Arial"/>
              </a:rPr>
              <a:t> </a:t>
            </a:r>
          </a:p>
        </p:txBody>
      </p:sp>
      <p:sp>
        <p:nvSpPr>
          <p:cNvPr id="7" name="TextBox 6">
            <a:extLst>
              <a:ext uri="{FF2B5EF4-FFF2-40B4-BE49-F238E27FC236}">
                <a16:creationId xmlns:a16="http://schemas.microsoft.com/office/drawing/2014/main" id="{1B2CA896-39B8-4085-A4BF-476C11DF2A2F}"/>
              </a:ext>
            </a:extLst>
          </p:cNvPr>
          <p:cNvSpPr txBox="1"/>
          <p:nvPr/>
        </p:nvSpPr>
        <p:spPr>
          <a:xfrm>
            <a:off x="464535" y="4793632"/>
            <a:ext cx="4596712" cy="22621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solidFill>
                  <a:srgbClr val="2A3C50"/>
                </a:solidFill>
                <a:latin typeface="Century Gothic"/>
                <a:cs typeface="Arial"/>
              </a:rPr>
              <a:t>Safety</a:t>
            </a:r>
          </a:p>
          <a:p>
            <a:pPr marL="742950" lvl="1" indent="-285750">
              <a:buFont typeface="Arial"/>
              <a:buChar char="•"/>
            </a:pPr>
            <a:r>
              <a:rPr lang="en-US">
                <a:solidFill>
                  <a:srgbClr val="2A3C50"/>
                </a:solidFill>
                <a:latin typeface="Century Gothic"/>
                <a:cs typeface="Arial"/>
              </a:rPr>
              <a:t>Note surroundings and emergency exits</a:t>
            </a:r>
            <a:endParaRPr lang="en-US">
              <a:solidFill>
                <a:srgbClr val="2A3C50"/>
              </a:solidFill>
              <a:latin typeface="Century Gothic"/>
              <a:ea typeface="+mn-lt"/>
              <a:cs typeface="+mn-lt"/>
            </a:endParaRPr>
          </a:p>
          <a:p>
            <a:pPr marL="742950" lvl="1" indent="-285750">
              <a:buFont typeface="Arial"/>
              <a:buChar char="•"/>
            </a:pPr>
            <a:r>
              <a:rPr lang="en-US">
                <a:solidFill>
                  <a:srgbClr val="2A3C50"/>
                </a:solidFill>
                <a:latin typeface="Century Gothic"/>
                <a:cs typeface="Arial"/>
              </a:rPr>
              <a:t>Ergonomic check</a:t>
            </a:r>
          </a:p>
          <a:p>
            <a:pPr marL="742950" lvl="1" indent="-285750">
              <a:buFont typeface="Arial"/>
              <a:buChar char="•"/>
            </a:pPr>
            <a:r>
              <a:rPr lang="en-US">
                <a:solidFill>
                  <a:srgbClr val="2A3C50"/>
                </a:solidFill>
                <a:latin typeface="Century Gothic"/>
                <a:ea typeface="+mn-lt"/>
                <a:cs typeface="Arial"/>
              </a:rPr>
              <a:t>Call 9-1-1 or use chat</a:t>
            </a:r>
            <a:endParaRPr lang="en-US">
              <a:solidFill>
                <a:srgbClr val="2A3C50"/>
              </a:solidFill>
              <a:latin typeface="Century Gothic"/>
              <a:ea typeface="+mn-lt"/>
              <a:cs typeface="+mn-lt"/>
            </a:endParaRPr>
          </a:p>
          <a:p>
            <a:pPr marL="799465" lvl="1" indent="-342265">
              <a:spcAft>
                <a:spcPts val="1800"/>
              </a:spcAft>
              <a:buFont typeface="Arial,Sans-Serif"/>
              <a:buChar char="•"/>
            </a:pPr>
            <a:endParaRPr lang="en-US">
              <a:solidFill>
                <a:srgbClr val="2A3C50"/>
              </a:solidFill>
              <a:ea typeface="+mn-lt"/>
              <a:cs typeface="+mn-lt"/>
            </a:endParaRPr>
          </a:p>
          <a:p>
            <a:pPr marL="799465" lvl="1" indent="-342265">
              <a:spcAft>
                <a:spcPts val="600"/>
              </a:spcAft>
              <a:buFont typeface="Arial,Sans-Serif"/>
              <a:buChar char="•"/>
            </a:pPr>
            <a:endParaRPr lang="en-US">
              <a:solidFill>
                <a:srgbClr val="2A3C50"/>
              </a:solidFill>
              <a:latin typeface="Century Gothic"/>
              <a:cs typeface="Arial"/>
            </a:endParaRPr>
          </a:p>
        </p:txBody>
      </p:sp>
      <p:pic>
        <p:nvPicPr>
          <p:cNvPr id="5" name="Picture 5">
            <a:extLst>
              <a:ext uri="{FF2B5EF4-FFF2-40B4-BE49-F238E27FC236}">
                <a16:creationId xmlns:a16="http://schemas.microsoft.com/office/drawing/2014/main" id="{A598F406-9F89-4C93-8E16-3FCBC0AF462B}"/>
              </a:ext>
            </a:extLst>
          </p:cNvPr>
          <p:cNvPicPr>
            <a:picLocks noChangeAspect="1"/>
          </p:cNvPicPr>
          <p:nvPr/>
        </p:nvPicPr>
        <p:blipFill>
          <a:blip r:embed="rId5"/>
          <a:stretch>
            <a:fillRect/>
          </a:stretch>
        </p:blipFill>
        <p:spPr>
          <a:xfrm>
            <a:off x="5061556" y="2010523"/>
            <a:ext cx="7334181" cy="3914188"/>
          </a:xfrm>
          <a:prstGeom prst="rect">
            <a:avLst/>
          </a:prstGeom>
        </p:spPr>
      </p:pic>
    </p:spTree>
    <p:extLst>
      <p:ext uri="{BB962C8B-B14F-4D97-AF65-F5344CB8AC3E}">
        <p14:creationId xmlns:p14="http://schemas.microsoft.com/office/powerpoint/2010/main" val="1037913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8D77564-B980-4636-BE07-592209F86F04}"/>
              </a:ext>
            </a:extLst>
          </p:cNvPr>
          <p:cNvSpPr/>
          <p:nvPr/>
        </p:nvSpPr>
        <p:spPr>
          <a:xfrm>
            <a:off x="729630" y="1397286"/>
            <a:ext cx="10648236" cy="3277820"/>
          </a:xfrm>
          <a:prstGeom prst="rect">
            <a:avLst/>
          </a:prstGeom>
        </p:spPr>
        <p:txBody>
          <a:bodyPr wrap="square" lIns="91440" tIns="45720" rIns="91440" bIns="45720" anchor="t">
            <a:spAutoFit/>
          </a:bodyPr>
          <a:lstStyle/>
          <a:p>
            <a:pPr marL="342900" indent="-342900">
              <a:buFont typeface="Arial" panose="020B0604020202020204" pitchFamily="34" charset="0"/>
              <a:buChar char="•"/>
            </a:pPr>
            <a:r>
              <a:rPr lang="en-US" sz="2400">
                <a:solidFill>
                  <a:srgbClr val="2A3B4F"/>
                </a:solidFill>
              </a:rPr>
              <a:t>Everyone is muted at the beginning of the workshop</a:t>
            </a:r>
          </a:p>
          <a:p>
            <a:pPr marL="342900" indent="-342900">
              <a:buFont typeface="Arial" panose="020B0604020202020204" pitchFamily="34" charset="0"/>
              <a:buChar char="•"/>
            </a:pPr>
            <a:r>
              <a:rPr lang="en-US" sz="2400">
                <a:solidFill>
                  <a:srgbClr val="2A3B4F"/>
                </a:solidFill>
              </a:rPr>
              <a:t>To ask questions, please ‘raise your hand’ and unmute yourself when you have been called—you will have to do this each time you unmute. </a:t>
            </a:r>
          </a:p>
          <a:p>
            <a:pPr marL="800100" lvl="1" indent="-342900">
              <a:buFont typeface="Arial" panose="020B0604020202020204" pitchFamily="34" charset="0"/>
              <a:buChar char="•"/>
            </a:pPr>
            <a:r>
              <a:rPr lang="en-US" sz="2400">
                <a:solidFill>
                  <a:srgbClr val="2A3B4F"/>
                </a:solidFill>
              </a:rPr>
              <a:t>If you would rather type, use the “chat” function</a:t>
            </a:r>
          </a:p>
          <a:p>
            <a:pPr marL="342265" indent="-342265" defTabSz="457189">
              <a:spcAft>
                <a:spcPts val="1800"/>
              </a:spcAft>
              <a:buFont typeface="Arial" panose="020B0604020202020204" pitchFamily="34" charset="0"/>
              <a:buChar char="•"/>
              <a:defRPr/>
            </a:pPr>
            <a:r>
              <a:rPr lang="en-US" sz="2400">
                <a:solidFill>
                  <a:srgbClr val="2A3B4F"/>
                </a:solidFill>
              </a:rPr>
              <a:t>Questions will be read aloud by staff; attendees may unmute to respond to the answer. (Reminder: Mute back!)</a:t>
            </a:r>
          </a:p>
          <a:p>
            <a:pPr marL="342265" marR="0" lvl="0" indent="-342265" algn="l" defTabSz="457189" rtl="0" eaLnBrk="1" fontAlgn="auto" latinLnBrk="0" hangingPunct="1">
              <a:lnSpc>
                <a:spcPct val="100000"/>
              </a:lnSpc>
              <a:spcBef>
                <a:spcPts val="0"/>
              </a:spcBef>
              <a:spcAft>
                <a:spcPts val="1800"/>
              </a:spcAft>
              <a:buClrTx/>
              <a:buSzTx/>
              <a:buFont typeface="Arial" panose="020B0604020202020204" pitchFamily="34" charset="0"/>
              <a:buChar char="•"/>
              <a:tabLst/>
              <a:defRPr/>
            </a:pPr>
            <a:endParaRPr lang="en-US" sz="2400" b="0" i="0" u="none" strike="noStrike" kern="1200" cap="none" spc="0" normalizeH="0" baseline="0" noProof="0">
              <a:ln>
                <a:noFill/>
              </a:ln>
              <a:solidFill>
                <a:srgbClr val="2A3B4F"/>
              </a:solidFill>
              <a:effectLst/>
              <a:uLnTx/>
              <a:uFillTx/>
              <a:latin typeface="Calibri" panose="020F0502020204030204"/>
              <a:cs typeface="Calibri"/>
            </a:endParaRPr>
          </a:p>
        </p:txBody>
      </p:sp>
      <p:sp>
        <p:nvSpPr>
          <p:cNvPr id="2" name="Title 1">
            <a:extLst>
              <a:ext uri="{FF2B5EF4-FFF2-40B4-BE49-F238E27FC236}">
                <a16:creationId xmlns:a16="http://schemas.microsoft.com/office/drawing/2014/main" id="{7E9F078E-6157-449A-B43D-55F9E00316D0}"/>
              </a:ext>
            </a:extLst>
          </p:cNvPr>
          <p:cNvSpPr>
            <a:spLocks noGrp="1"/>
          </p:cNvSpPr>
          <p:nvPr>
            <p:ph type="title"/>
          </p:nvPr>
        </p:nvSpPr>
        <p:spPr>
          <a:xfrm>
            <a:off x="609600" y="365126"/>
            <a:ext cx="10972800" cy="788424"/>
          </a:xfrm>
        </p:spPr>
        <p:txBody>
          <a:bodyPr/>
          <a:lstStyle/>
          <a:p>
            <a:r>
              <a:rPr lang="en-US"/>
              <a:t>Logistics</a:t>
            </a:r>
          </a:p>
        </p:txBody>
      </p:sp>
      <p:sp>
        <p:nvSpPr>
          <p:cNvPr id="4" name="Slide Number Placeholder 3">
            <a:extLst>
              <a:ext uri="{FF2B5EF4-FFF2-40B4-BE49-F238E27FC236}">
                <a16:creationId xmlns:a16="http://schemas.microsoft.com/office/drawing/2014/main" id="{9AB403C7-2097-485F-96BA-42F5BF666015}"/>
              </a:ext>
            </a:extLst>
          </p:cNvPr>
          <p:cNvSpPr>
            <a:spLocks noGrp="1"/>
          </p:cNvSpPr>
          <p:nvPr>
            <p:ph type="sldNum" sz="quarter" idx="12"/>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04C1C6D2-7E6C-4DBA-928D-E8FCCD04B882}"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5" name="Rectangle 2">
            <a:extLst>
              <a:ext uri="{FF2B5EF4-FFF2-40B4-BE49-F238E27FC236}">
                <a16:creationId xmlns:a16="http://schemas.microsoft.com/office/drawing/2014/main" id="{3E570F21-B8C5-45EF-AD8D-D50403DA12F7}"/>
              </a:ext>
            </a:extLst>
          </p:cNvPr>
          <p:cNvSpPr>
            <a:spLocks noChangeArrowheads="1"/>
          </p:cNvSpPr>
          <p:nvPr/>
        </p:nvSpPr>
        <p:spPr bwMode="auto">
          <a:xfrm>
            <a:off x="729630" y="467510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a:extLst>
              <a:ext uri="{FF2B5EF4-FFF2-40B4-BE49-F238E27FC236}">
                <a16:creationId xmlns:a16="http://schemas.microsoft.com/office/drawing/2014/main" id="{9A09E51B-56E1-4DEA-B67A-DBA9F0F1A07E}"/>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728795" y="4180468"/>
            <a:ext cx="8734410" cy="1913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634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F2E2C-F8C5-468B-B57F-AD720593A4CB}"/>
              </a:ext>
            </a:extLst>
          </p:cNvPr>
          <p:cNvSpPr>
            <a:spLocks noGrp="1"/>
          </p:cNvSpPr>
          <p:nvPr>
            <p:ph type="title"/>
          </p:nvPr>
        </p:nvSpPr>
        <p:spPr/>
        <p:txBody>
          <a:bodyPr/>
          <a:lstStyle/>
          <a:p>
            <a:r>
              <a:rPr lang="en-US"/>
              <a:t>Ground Rules</a:t>
            </a:r>
          </a:p>
        </p:txBody>
      </p:sp>
      <p:sp>
        <p:nvSpPr>
          <p:cNvPr id="3" name="Content Placeholder 2">
            <a:extLst>
              <a:ext uri="{FF2B5EF4-FFF2-40B4-BE49-F238E27FC236}">
                <a16:creationId xmlns:a16="http://schemas.microsoft.com/office/drawing/2014/main" id="{F081C584-2C73-4AB8-A76E-E7E323406A73}"/>
              </a:ext>
            </a:extLst>
          </p:cNvPr>
          <p:cNvSpPr>
            <a:spLocks noGrp="1"/>
          </p:cNvSpPr>
          <p:nvPr>
            <p:ph idx="1"/>
          </p:nvPr>
        </p:nvSpPr>
        <p:spPr>
          <a:xfrm>
            <a:off x="609600" y="1465602"/>
            <a:ext cx="10972800" cy="4555369"/>
          </a:xfrm>
        </p:spPr>
        <p:txBody>
          <a:bodyPr vert="horz" lIns="0" tIns="45720" rIns="91440" bIns="45720" rtlCol="0" anchor="t">
            <a:normAutofit/>
          </a:bodyPr>
          <a:lstStyle/>
          <a:p>
            <a:pPr marL="0" indent="0">
              <a:buNone/>
            </a:pPr>
            <a:endParaRPr lang="en-US"/>
          </a:p>
          <a:p>
            <a:pPr>
              <a:lnSpc>
                <a:spcPct val="100000"/>
              </a:lnSpc>
              <a:spcBef>
                <a:spcPct val="20000"/>
              </a:spcBef>
              <a:spcAft>
                <a:spcPct val="0"/>
              </a:spcAft>
            </a:pPr>
            <a:r>
              <a:rPr lang="en-US">
                <a:solidFill>
                  <a:srgbClr val="2A3C50"/>
                </a:solidFill>
                <a:latin typeface="Century Gothic"/>
                <a:cs typeface="Arial"/>
              </a:rPr>
              <a:t>Workshop is structured to allow the Stakeholders to present their ideas how to simplify the Load Impact Protocols processes and requirements</a:t>
            </a:r>
            <a:endParaRPr lang="en-US">
              <a:solidFill>
                <a:srgbClr val="2A3C50"/>
              </a:solidFill>
              <a:latin typeface="Century Gothic"/>
              <a:ea typeface="+mn-lt"/>
              <a:cs typeface="+mn-lt"/>
            </a:endParaRPr>
          </a:p>
          <a:p>
            <a:pPr>
              <a:lnSpc>
                <a:spcPct val="100000"/>
              </a:lnSpc>
              <a:spcBef>
                <a:spcPct val="20000"/>
              </a:spcBef>
              <a:spcAft>
                <a:spcPct val="0"/>
              </a:spcAft>
            </a:pPr>
            <a:endParaRPr lang="en-US">
              <a:solidFill>
                <a:srgbClr val="2A3C50"/>
              </a:solidFill>
              <a:latin typeface="Century Gothic"/>
              <a:cs typeface="Arial"/>
            </a:endParaRPr>
          </a:p>
          <a:p>
            <a:pPr>
              <a:lnSpc>
                <a:spcPct val="100000"/>
              </a:lnSpc>
              <a:spcBef>
                <a:spcPct val="20000"/>
              </a:spcBef>
              <a:spcAft>
                <a:spcPct val="0"/>
              </a:spcAft>
            </a:pPr>
            <a:r>
              <a:rPr lang="en-US">
                <a:solidFill>
                  <a:srgbClr val="2A3C50"/>
                </a:solidFill>
                <a:latin typeface="Century Gothic"/>
                <a:cs typeface="Arial"/>
              </a:rPr>
              <a:t>Keep questions friendly and respectful.</a:t>
            </a:r>
            <a:endParaRPr lang="en-US">
              <a:solidFill>
                <a:srgbClr val="2A3C50"/>
              </a:solidFill>
              <a:latin typeface="Century Gothic"/>
              <a:ea typeface="+mn-lt"/>
              <a:cs typeface="+mn-lt"/>
            </a:endParaRPr>
          </a:p>
          <a:p>
            <a:pPr>
              <a:lnSpc>
                <a:spcPct val="100000"/>
              </a:lnSpc>
              <a:spcBef>
                <a:spcPct val="20000"/>
              </a:spcBef>
              <a:spcAft>
                <a:spcPct val="0"/>
              </a:spcAft>
            </a:pPr>
            <a:endParaRPr lang="en-US">
              <a:solidFill>
                <a:srgbClr val="2A3C50"/>
              </a:solidFill>
              <a:latin typeface="Century Gothic"/>
              <a:cs typeface="Arial"/>
            </a:endParaRPr>
          </a:p>
          <a:p>
            <a:pPr>
              <a:lnSpc>
                <a:spcPct val="100000"/>
              </a:lnSpc>
              <a:spcBef>
                <a:spcPct val="20000"/>
              </a:spcBef>
              <a:spcAft>
                <a:spcPct val="0"/>
              </a:spcAft>
            </a:pPr>
            <a:r>
              <a:rPr lang="en-US">
                <a:solidFill>
                  <a:srgbClr val="2A3C50"/>
                </a:solidFill>
                <a:latin typeface="Century Gothic"/>
                <a:cs typeface="Arial"/>
              </a:rPr>
              <a:t>Please use chat feature only for questions or technical issues.</a:t>
            </a:r>
            <a:endParaRPr lang="en-US">
              <a:solidFill>
                <a:srgbClr val="2A3C50"/>
              </a:solidFill>
              <a:latin typeface="Century Gothic"/>
              <a:ea typeface="+mn-lt"/>
              <a:cs typeface="+mn-lt"/>
            </a:endParaRPr>
          </a:p>
          <a:p>
            <a:pPr>
              <a:lnSpc>
                <a:spcPct val="100000"/>
              </a:lnSpc>
              <a:spcBef>
                <a:spcPct val="20000"/>
              </a:spcBef>
              <a:spcAft>
                <a:spcPct val="0"/>
              </a:spcAft>
            </a:pPr>
            <a:endParaRPr lang="en-US">
              <a:solidFill>
                <a:srgbClr val="2A3C50"/>
              </a:solidFill>
              <a:latin typeface="Century Gothic"/>
              <a:cs typeface="Arial"/>
            </a:endParaRPr>
          </a:p>
          <a:p>
            <a:pPr>
              <a:lnSpc>
                <a:spcPct val="100000"/>
              </a:lnSpc>
              <a:spcBef>
                <a:spcPct val="20000"/>
              </a:spcBef>
              <a:spcAft>
                <a:spcPct val="0"/>
              </a:spcAft>
            </a:pPr>
            <a:r>
              <a:rPr lang="en-US">
                <a:solidFill>
                  <a:srgbClr val="2A3C50"/>
                </a:solidFill>
                <a:latin typeface="Century Gothic"/>
                <a:cs typeface="Arial"/>
              </a:rPr>
              <a:t>Do NOT start or respond to sidebar conversations in the Chat.</a:t>
            </a:r>
          </a:p>
          <a:p>
            <a:pPr lvl="1">
              <a:lnSpc>
                <a:spcPct val="100000"/>
              </a:lnSpc>
              <a:spcBef>
                <a:spcPct val="20000"/>
              </a:spcBef>
              <a:spcAft>
                <a:spcPct val="0"/>
              </a:spcAft>
            </a:pPr>
            <a:r>
              <a:rPr lang="en-US">
                <a:solidFill>
                  <a:srgbClr val="2A3C50"/>
                </a:solidFill>
                <a:latin typeface="Century Gothic"/>
                <a:cs typeface="Arial"/>
              </a:rPr>
              <a:t>You can send direct messages to people by right clicking on their name</a:t>
            </a:r>
          </a:p>
          <a:p>
            <a:pPr>
              <a:lnSpc>
                <a:spcPct val="100000"/>
              </a:lnSpc>
              <a:spcBef>
                <a:spcPct val="20000"/>
              </a:spcBef>
              <a:spcAft>
                <a:spcPct val="0"/>
              </a:spcAft>
            </a:pPr>
            <a:endParaRPr lang="en-US">
              <a:solidFill>
                <a:srgbClr val="2A3C50"/>
              </a:solidFill>
              <a:latin typeface="Century Gothic"/>
              <a:cs typeface="Arial"/>
            </a:endParaRPr>
          </a:p>
          <a:p>
            <a:pPr marL="0" indent="0">
              <a:lnSpc>
                <a:spcPct val="100000"/>
              </a:lnSpc>
              <a:spcBef>
                <a:spcPct val="20000"/>
              </a:spcBef>
              <a:spcAft>
                <a:spcPct val="0"/>
              </a:spcAft>
              <a:buNone/>
            </a:pPr>
            <a:endParaRPr lang="en-US">
              <a:solidFill>
                <a:srgbClr val="2A3C50"/>
              </a:solidFill>
              <a:latin typeface="Century Gothic"/>
              <a:ea typeface="+mn-lt"/>
              <a:cs typeface="+mn-lt"/>
            </a:endParaRPr>
          </a:p>
          <a:p>
            <a:pPr>
              <a:lnSpc>
                <a:spcPct val="100000"/>
              </a:lnSpc>
              <a:spcBef>
                <a:spcPct val="20000"/>
              </a:spcBef>
              <a:spcAft>
                <a:spcPct val="0"/>
              </a:spcAft>
            </a:pPr>
            <a:endParaRPr lang="en-US">
              <a:ea typeface="+mn-lt"/>
              <a:cs typeface="+mn-lt"/>
            </a:endParaRPr>
          </a:p>
          <a:p>
            <a:pPr>
              <a:lnSpc>
                <a:spcPct val="100000"/>
              </a:lnSpc>
              <a:spcBef>
                <a:spcPct val="20000"/>
              </a:spcBef>
              <a:spcAft>
                <a:spcPct val="0"/>
              </a:spcAft>
            </a:pPr>
            <a:endParaRPr lang="en-US">
              <a:ea typeface="+mn-lt"/>
              <a:cs typeface="+mn-lt"/>
            </a:endParaRPr>
          </a:p>
          <a:p>
            <a:endParaRPr lang="en-US"/>
          </a:p>
        </p:txBody>
      </p:sp>
    </p:spTree>
    <p:extLst>
      <p:ext uri="{BB962C8B-B14F-4D97-AF65-F5344CB8AC3E}">
        <p14:creationId xmlns:p14="http://schemas.microsoft.com/office/powerpoint/2010/main" val="2657549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1CC14-FB1C-4FAE-9CF7-8DD424792C4A}"/>
              </a:ext>
            </a:extLst>
          </p:cNvPr>
          <p:cNvSpPr>
            <a:spLocks noGrp="1"/>
          </p:cNvSpPr>
          <p:nvPr>
            <p:ph type="title"/>
          </p:nvPr>
        </p:nvSpPr>
        <p:spPr/>
        <p:txBody>
          <a:bodyPr/>
          <a:lstStyle/>
          <a:p>
            <a:r>
              <a:rPr lang="en-US"/>
              <a:t>Agenda</a:t>
            </a:r>
          </a:p>
        </p:txBody>
      </p:sp>
      <p:graphicFrame>
        <p:nvGraphicFramePr>
          <p:cNvPr id="5" name="Table 5">
            <a:extLst>
              <a:ext uri="{FF2B5EF4-FFF2-40B4-BE49-F238E27FC236}">
                <a16:creationId xmlns:a16="http://schemas.microsoft.com/office/drawing/2014/main" id="{F2A24678-6AB8-4B5A-A18B-B470F4A72177}"/>
              </a:ext>
            </a:extLst>
          </p:cNvPr>
          <p:cNvGraphicFramePr>
            <a:graphicFrameLocks noGrp="1"/>
          </p:cNvGraphicFramePr>
          <p:nvPr>
            <p:ph idx="1"/>
            <p:extLst>
              <p:ext uri="{D42A27DB-BD31-4B8C-83A1-F6EECF244321}">
                <p14:modId xmlns:p14="http://schemas.microsoft.com/office/powerpoint/2010/main" val="48367938"/>
              </p:ext>
            </p:extLst>
          </p:nvPr>
        </p:nvGraphicFramePr>
        <p:xfrm>
          <a:off x="609600" y="1744943"/>
          <a:ext cx="10972800" cy="4445000"/>
        </p:xfrm>
        <a:graphic>
          <a:graphicData uri="http://schemas.openxmlformats.org/drawingml/2006/table">
            <a:tbl>
              <a:tblPr firstRow="1" bandRow="1">
                <a:tableStyleId>{5C22544A-7EE6-4342-B048-85BDC9FD1C3A}</a:tableStyleId>
              </a:tblPr>
              <a:tblGrid>
                <a:gridCol w="5486400">
                  <a:extLst>
                    <a:ext uri="{9D8B030D-6E8A-4147-A177-3AD203B41FA5}">
                      <a16:colId xmlns:a16="http://schemas.microsoft.com/office/drawing/2014/main" val="2583922616"/>
                    </a:ext>
                  </a:extLst>
                </a:gridCol>
                <a:gridCol w="5486400">
                  <a:extLst>
                    <a:ext uri="{9D8B030D-6E8A-4147-A177-3AD203B41FA5}">
                      <a16:colId xmlns:a16="http://schemas.microsoft.com/office/drawing/2014/main" val="2312552008"/>
                    </a:ext>
                  </a:extLst>
                </a:gridCol>
              </a:tblGrid>
              <a:tr h="370840">
                <a:tc>
                  <a:txBody>
                    <a:bodyPr/>
                    <a:lstStyle/>
                    <a:p>
                      <a:r>
                        <a:rPr lang="en-US"/>
                        <a:t>Welcome and Introductions</a:t>
                      </a:r>
                    </a:p>
                  </a:txBody>
                  <a:tcPr/>
                </a:tc>
                <a:tc>
                  <a:txBody>
                    <a:bodyPr/>
                    <a:lstStyle/>
                    <a:p>
                      <a:r>
                        <a:rPr lang="en-US"/>
                        <a:t>1:30–1:40 p.m.</a:t>
                      </a:r>
                    </a:p>
                  </a:txBody>
                  <a:tcPr/>
                </a:tc>
                <a:extLst>
                  <a:ext uri="{0D108BD9-81ED-4DB2-BD59-A6C34878D82A}">
                    <a16:rowId xmlns:a16="http://schemas.microsoft.com/office/drawing/2014/main" val="3884795972"/>
                  </a:ext>
                </a:extLst>
              </a:tr>
              <a:tr h="331582">
                <a:tc>
                  <a:txBody>
                    <a:bodyPr/>
                    <a:lstStyle/>
                    <a:p>
                      <a:r>
                        <a:rPr lang="en-US"/>
                        <a:t>Load Impact Protocols Simplification Workshop</a:t>
                      </a:r>
                    </a:p>
                  </a:txBody>
                  <a:tcPr/>
                </a:tc>
                <a:tc>
                  <a:txBody>
                    <a:bodyPr/>
                    <a:lstStyle/>
                    <a:p>
                      <a:endParaRPr lang="en-US"/>
                    </a:p>
                  </a:txBody>
                  <a:tcPr/>
                </a:tc>
                <a:extLst>
                  <a:ext uri="{0D108BD9-81ED-4DB2-BD59-A6C34878D82A}">
                    <a16:rowId xmlns:a16="http://schemas.microsoft.com/office/drawing/2014/main" val="1228310916"/>
                  </a:ext>
                </a:extLst>
              </a:tr>
              <a:tr h="370840">
                <a:tc>
                  <a:txBody>
                    <a:bodyPr/>
                    <a:lstStyle/>
                    <a:p>
                      <a:pPr marL="342900" indent="-342900">
                        <a:buAutoNum type="arabicPeriod"/>
                      </a:pPr>
                      <a:r>
                        <a:rPr lang="en-US"/>
                        <a:t>CPUC Energy Division</a:t>
                      </a:r>
                    </a:p>
                  </a:txBody>
                  <a:tcPr/>
                </a:tc>
                <a:tc>
                  <a:txBody>
                    <a:bodyPr/>
                    <a:lstStyle/>
                    <a:p>
                      <a:r>
                        <a:rPr lang="en-US"/>
                        <a:t>1:40–1:55 p.m.</a:t>
                      </a:r>
                    </a:p>
                  </a:txBody>
                  <a:tcPr/>
                </a:tc>
                <a:extLst>
                  <a:ext uri="{0D108BD9-81ED-4DB2-BD59-A6C34878D82A}">
                    <a16:rowId xmlns:a16="http://schemas.microsoft.com/office/drawing/2014/main" val="3964246758"/>
                  </a:ext>
                </a:extLst>
              </a:tr>
              <a:tr h="370840">
                <a:tc>
                  <a:txBody>
                    <a:bodyPr/>
                    <a:lstStyle/>
                    <a:p>
                      <a:r>
                        <a:rPr lang="en-US"/>
                        <a:t>           Q&amp;A</a:t>
                      </a:r>
                    </a:p>
                  </a:txBody>
                  <a:tcPr/>
                </a:tc>
                <a:tc>
                  <a:txBody>
                    <a:bodyPr/>
                    <a:lstStyle/>
                    <a:p>
                      <a:r>
                        <a:rPr lang="en-US"/>
                        <a:t>1:55–2:05 p.m.</a:t>
                      </a:r>
                    </a:p>
                  </a:txBody>
                  <a:tcPr/>
                </a:tc>
                <a:extLst>
                  <a:ext uri="{0D108BD9-81ED-4DB2-BD59-A6C34878D82A}">
                    <a16:rowId xmlns:a16="http://schemas.microsoft.com/office/drawing/2014/main" val="37023035"/>
                  </a:ext>
                </a:extLst>
              </a:tr>
              <a:tr h="370840">
                <a:tc>
                  <a:txBody>
                    <a:bodyPr/>
                    <a:lstStyle/>
                    <a:p>
                      <a:r>
                        <a:rPr lang="en-US"/>
                        <a:t>2. OhmConnect &amp; CEDMC</a:t>
                      </a:r>
                    </a:p>
                  </a:txBody>
                  <a:tcPr/>
                </a:tc>
                <a:tc>
                  <a:txBody>
                    <a:bodyPr/>
                    <a:lstStyle/>
                    <a:p>
                      <a:r>
                        <a:rPr lang="en-US"/>
                        <a:t>2:05–2:50 p.m.</a:t>
                      </a:r>
                    </a:p>
                  </a:txBody>
                  <a:tcPr/>
                </a:tc>
                <a:extLst>
                  <a:ext uri="{0D108BD9-81ED-4DB2-BD59-A6C34878D82A}">
                    <a16:rowId xmlns:a16="http://schemas.microsoft.com/office/drawing/2014/main" val="1948423895"/>
                  </a:ext>
                </a:extLst>
              </a:tr>
              <a:tr h="370840">
                <a:tc>
                  <a:txBody>
                    <a:bodyPr/>
                    <a:lstStyle/>
                    <a:p>
                      <a:r>
                        <a:rPr lang="en-US"/>
                        <a:t>           Q&amp;A</a:t>
                      </a:r>
                    </a:p>
                  </a:txBody>
                  <a:tcPr/>
                </a:tc>
                <a:tc>
                  <a:txBody>
                    <a:bodyPr/>
                    <a:lstStyle/>
                    <a:p>
                      <a:r>
                        <a:rPr lang="en-US"/>
                        <a:t>2:50–3:20 p.m.</a:t>
                      </a:r>
                    </a:p>
                  </a:txBody>
                  <a:tcPr/>
                </a:tc>
                <a:extLst>
                  <a:ext uri="{0D108BD9-81ED-4DB2-BD59-A6C34878D82A}">
                    <a16:rowId xmlns:a16="http://schemas.microsoft.com/office/drawing/2014/main" val="2209416632"/>
                  </a:ext>
                </a:extLst>
              </a:tr>
              <a:tr h="370840">
                <a:tc>
                  <a:txBody>
                    <a:bodyPr/>
                    <a:lstStyle/>
                    <a:p>
                      <a:r>
                        <a:rPr lang="en-US"/>
                        <a:t>                                 10-Minute Break</a:t>
                      </a:r>
                    </a:p>
                  </a:txBody>
                  <a:tcPr/>
                </a:tc>
                <a:tc>
                  <a:txBody>
                    <a:bodyPr/>
                    <a:lstStyle/>
                    <a:p>
                      <a:r>
                        <a:rPr lang="en-US"/>
                        <a:t>3:20–3:30 p.m.</a:t>
                      </a:r>
                    </a:p>
                  </a:txBody>
                  <a:tcPr/>
                </a:tc>
                <a:extLst>
                  <a:ext uri="{0D108BD9-81ED-4DB2-BD59-A6C34878D82A}">
                    <a16:rowId xmlns:a16="http://schemas.microsoft.com/office/drawing/2014/main" val="2140973471"/>
                  </a:ext>
                </a:extLst>
              </a:tr>
              <a:tr h="370840">
                <a:tc>
                  <a:txBody>
                    <a:bodyPr/>
                    <a:lstStyle/>
                    <a:p>
                      <a:r>
                        <a:rPr lang="en-US"/>
                        <a:t>3. SDG&amp;E</a:t>
                      </a:r>
                    </a:p>
                  </a:txBody>
                  <a:tcPr/>
                </a:tc>
                <a:tc>
                  <a:txBody>
                    <a:bodyPr/>
                    <a:lstStyle/>
                    <a:p>
                      <a:r>
                        <a:rPr lang="en-US"/>
                        <a:t>3:30–4:00 p.m.</a:t>
                      </a:r>
                    </a:p>
                  </a:txBody>
                  <a:tcPr/>
                </a:tc>
                <a:extLst>
                  <a:ext uri="{0D108BD9-81ED-4DB2-BD59-A6C34878D82A}">
                    <a16:rowId xmlns:a16="http://schemas.microsoft.com/office/drawing/2014/main" val="4108596380"/>
                  </a:ext>
                </a:extLst>
              </a:tr>
              <a:tr h="370840">
                <a:tc>
                  <a:txBody>
                    <a:bodyPr/>
                    <a:lstStyle/>
                    <a:p>
                      <a:r>
                        <a:rPr lang="en-US"/>
                        <a:t>           Q&amp;A</a:t>
                      </a:r>
                    </a:p>
                  </a:txBody>
                  <a:tcPr/>
                </a:tc>
                <a:tc>
                  <a:txBody>
                    <a:bodyPr/>
                    <a:lstStyle/>
                    <a:p>
                      <a:r>
                        <a:rPr lang="en-US"/>
                        <a:t>4:00–4:15 p.m.</a:t>
                      </a:r>
                    </a:p>
                  </a:txBody>
                  <a:tcPr/>
                </a:tc>
                <a:extLst>
                  <a:ext uri="{0D108BD9-81ED-4DB2-BD59-A6C34878D82A}">
                    <a16:rowId xmlns:a16="http://schemas.microsoft.com/office/drawing/2014/main" val="4099224335"/>
                  </a:ext>
                </a:extLst>
              </a:tr>
              <a:tr h="370840">
                <a:tc>
                  <a:txBody>
                    <a:bodyPr/>
                    <a:lstStyle/>
                    <a:p>
                      <a:r>
                        <a:rPr lang="en-US"/>
                        <a:t>4. Enersponse</a:t>
                      </a:r>
                    </a:p>
                  </a:txBody>
                  <a:tcPr/>
                </a:tc>
                <a:tc>
                  <a:txBody>
                    <a:bodyPr/>
                    <a:lstStyle/>
                    <a:p>
                      <a:r>
                        <a:rPr lang="en-US"/>
                        <a:t>4:15–4:25 p.m.</a:t>
                      </a:r>
                    </a:p>
                  </a:txBody>
                  <a:tcPr/>
                </a:tc>
                <a:extLst>
                  <a:ext uri="{0D108BD9-81ED-4DB2-BD59-A6C34878D82A}">
                    <a16:rowId xmlns:a16="http://schemas.microsoft.com/office/drawing/2014/main" val="3001848341"/>
                  </a:ext>
                </a:extLst>
              </a:tr>
              <a:tr h="370840">
                <a:tc>
                  <a:txBody>
                    <a:bodyPr/>
                    <a:lstStyle/>
                    <a:p>
                      <a:r>
                        <a:rPr lang="en-US"/>
                        <a:t>            Q&amp;A</a:t>
                      </a:r>
                    </a:p>
                  </a:txBody>
                  <a:tcPr/>
                </a:tc>
                <a:tc>
                  <a:txBody>
                    <a:bodyPr/>
                    <a:lstStyle/>
                    <a:p>
                      <a:r>
                        <a:rPr lang="en-US"/>
                        <a:t>4:25–4:30 p.m.</a:t>
                      </a:r>
                    </a:p>
                  </a:txBody>
                  <a:tcPr/>
                </a:tc>
                <a:extLst>
                  <a:ext uri="{0D108BD9-81ED-4DB2-BD59-A6C34878D82A}">
                    <a16:rowId xmlns:a16="http://schemas.microsoft.com/office/drawing/2014/main" val="3614024621"/>
                  </a:ext>
                </a:extLst>
              </a:tr>
              <a:tr h="370840">
                <a:tc>
                  <a:txBody>
                    <a:bodyPr/>
                    <a:lstStyle/>
                    <a:p>
                      <a:r>
                        <a:rPr lang="en-US"/>
                        <a:t>5. Discussion/Q&amp;A</a:t>
                      </a:r>
                    </a:p>
                  </a:txBody>
                  <a:tcPr/>
                </a:tc>
                <a:tc>
                  <a:txBody>
                    <a:bodyPr/>
                    <a:lstStyle/>
                    <a:p>
                      <a:r>
                        <a:rPr lang="en-US"/>
                        <a:t>4:30–5:00 p.m.</a:t>
                      </a:r>
                    </a:p>
                  </a:txBody>
                  <a:tcPr/>
                </a:tc>
                <a:extLst>
                  <a:ext uri="{0D108BD9-81ED-4DB2-BD59-A6C34878D82A}">
                    <a16:rowId xmlns:a16="http://schemas.microsoft.com/office/drawing/2014/main" val="3814019842"/>
                  </a:ext>
                </a:extLst>
              </a:tr>
            </a:tbl>
          </a:graphicData>
        </a:graphic>
      </p:graphicFrame>
      <p:sp>
        <p:nvSpPr>
          <p:cNvPr id="4" name="Slide Number Placeholder 3">
            <a:extLst>
              <a:ext uri="{FF2B5EF4-FFF2-40B4-BE49-F238E27FC236}">
                <a16:creationId xmlns:a16="http://schemas.microsoft.com/office/drawing/2014/main" id="{4D1BFA26-5ED9-4418-BD3C-28F0CB312990}"/>
              </a:ext>
            </a:extLst>
          </p:cNvPr>
          <p:cNvSpPr>
            <a:spLocks noGrp="1"/>
          </p:cNvSpPr>
          <p:nvPr>
            <p:ph type="sldNum" sz="quarter" idx="12"/>
          </p:nvPr>
        </p:nvSpPr>
        <p:spPr/>
        <p:txBody>
          <a:bodyPr/>
          <a:lstStyle/>
          <a:p>
            <a:fld id="{1C4126A1-9282-4A82-AC02-A59AF4A969C8}" type="slidenum">
              <a:rPr lang="en-US" smtClean="0"/>
              <a:t>6</a:t>
            </a:fld>
            <a:endParaRPr lang="en-US"/>
          </a:p>
        </p:txBody>
      </p:sp>
    </p:spTree>
    <p:extLst>
      <p:ext uri="{BB962C8B-B14F-4D97-AF65-F5344CB8AC3E}">
        <p14:creationId xmlns:p14="http://schemas.microsoft.com/office/powerpoint/2010/main" val="1891423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3D9E9-B0A2-904D-9E33-1C1DE5F4DC4E}"/>
              </a:ext>
            </a:extLst>
          </p:cNvPr>
          <p:cNvSpPr>
            <a:spLocks noGrp="1"/>
          </p:cNvSpPr>
          <p:nvPr>
            <p:ph type="ctrTitle"/>
          </p:nvPr>
        </p:nvSpPr>
        <p:spPr>
          <a:xfrm>
            <a:off x="1918155" y="1802328"/>
            <a:ext cx="8355690" cy="2311970"/>
          </a:xfrm>
        </p:spPr>
        <p:txBody>
          <a:bodyPr anchor="ctr">
            <a:normAutofit fontScale="90000"/>
          </a:bodyPr>
          <a:lstStyle/>
          <a:p>
            <a:pPr algn="ctr">
              <a:lnSpc>
                <a:spcPct val="150000"/>
              </a:lnSpc>
            </a:pPr>
            <a:r>
              <a:rPr lang="en-ZW" sz="3600">
                <a:cs typeface="Times New Roman"/>
              </a:rPr>
              <a:t>Ongoing Issues with the Load Impact Protocols and Some Potential Solutions</a:t>
            </a:r>
          </a:p>
        </p:txBody>
      </p:sp>
      <p:sp>
        <p:nvSpPr>
          <p:cNvPr id="5" name="Subtitle 2">
            <a:extLst>
              <a:ext uri="{FF2B5EF4-FFF2-40B4-BE49-F238E27FC236}">
                <a16:creationId xmlns:a16="http://schemas.microsoft.com/office/drawing/2014/main" id="{066C144F-59AD-41DC-96DF-6BE623D4601E}"/>
              </a:ext>
            </a:extLst>
          </p:cNvPr>
          <p:cNvSpPr txBox="1">
            <a:spLocks/>
          </p:cNvSpPr>
          <p:nvPr/>
        </p:nvSpPr>
        <p:spPr>
          <a:xfrm>
            <a:off x="6096000" y="4765182"/>
            <a:ext cx="5698066" cy="1240982"/>
          </a:xfrm>
          <a:prstGeom prst="rect">
            <a:avLst/>
          </a:prstGeom>
          <a:noFill/>
        </p:spPr>
        <p:txBody>
          <a:bodyPr vert="horz" lIns="0" tIns="0" rIns="0" bIns="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tabLst/>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tabLst/>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tabLst/>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tabLst/>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a:latin typeface="+mj-lt"/>
                <a:cs typeface="Times New Roman"/>
              </a:rPr>
              <a:t>Andrew Magie – Demand Response Section</a:t>
            </a:r>
          </a:p>
          <a:p>
            <a:r>
              <a:rPr lang="en-US" sz="1800">
                <a:latin typeface="+mj-lt"/>
                <a:cs typeface="Times New Roman"/>
              </a:rPr>
              <a:t>Load Impact Protocols Simplification Workshop</a:t>
            </a:r>
          </a:p>
          <a:p>
            <a:r>
              <a:rPr lang="en-US" sz="1800">
                <a:latin typeface="+mj-lt"/>
                <a:cs typeface="Times New Roman"/>
              </a:rPr>
              <a:t>August 8, 2023 | 1:30 – 5:00 PM</a:t>
            </a:r>
          </a:p>
        </p:txBody>
      </p:sp>
    </p:spTree>
    <p:extLst>
      <p:ext uri="{BB962C8B-B14F-4D97-AF65-F5344CB8AC3E}">
        <p14:creationId xmlns:p14="http://schemas.microsoft.com/office/powerpoint/2010/main" val="649957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88FB2-7F97-42B4-9620-5CE224FC89F9}"/>
              </a:ext>
            </a:extLst>
          </p:cNvPr>
          <p:cNvSpPr>
            <a:spLocks noGrp="1"/>
          </p:cNvSpPr>
          <p:nvPr>
            <p:ph type="title"/>
          </p:nvPr>
        </p:nvSpPr>
        <p:spPr/>
        <p:txBody>
          <a:bodyPr>
            <a:normAutofit/>
          </a:bodyPr>
          <a:lstStyle/>
          <a:p>
            <a:r>
              <a:rPr lang="en-ZW"/>
              <a:t>What are the Load Impact Protocols?</a:t>
            </a:r>
            <a:endParaRPr lang="en-US"/>
          </a:p>
        </p:txBody>
      </p:sp>
      <p:sp>
        <p:nvSpPr>
          <p:cNvPr id="3" name="Content Placeholder 2">
            <a:extLst>
              <a:ext uri="{FF2B5EF4-FFF2-40B4-BE49-F238E27FC236}">
                <a16:creationId xmlns:a16="http://schemas.microsoft.com/office/drawing/2014/main" id="{F5C24F45-E710-4AD9-AB19-FE5F29B355E8}"/>
              </a:ext>
            </a:extLst>
          </p:cNvPr>
          <p:cNvSpPr>
            <a:spLocks noGrp="1"/>
          </p:cNvSpPr>
          <p:nvPr>
            <p:ph idx="1"/>
          </p:nvPr>
        </p:nvSpPr>
        <p:spPr/>
        <p:txBody>
          <a:bodyPr vert="horz" lIns="0" tIns="45720" rIns="91440" bIns="45720" rtlCol="0" anchor="t">
            <a:noAutofit/>
          </a:bodyPr>
          <a:lstStyle/>
          <a:p>
            <a:r>
              <a:rPr lang="en-US">
                <a:latin typeface="+mj-lt"/>
                <a:cs typeface="Times New Roman"/>
              </a:rPr>
              <a:t>The </a:t>
            </a:r>
            <a:r>
              <a:rPr lang="en-US" b="1">
                <a:latin typeface="+mj-lt"/>
                <a:cs typeface="Times New Roman"/>
              </a:rPr>
              <a:t>Load Impact Protocols (LIPs) </a:t>
            </a:r>
            <a:r>
              <a:rPr lang="en-US">
                <a:latin typeface="+mj-lt"/>
                <a:cs typeface="Times New Roman"/>
              </a:rPr>
              <a:t>and the annual LIP filing requirements estimate ex-ante Qualifying Capacity (QC) and establish RA-eligible QC for DR resources.</a:t>
            </a:r>
          </a:p>
          <a:p>
            <a:pPr lvl="1"/>
            <a:r>
              <a:rPr lang="en-US">
                <a:latin typeface="+mj-lt"/>
                <a:cs typeface="Times New Roman"/>
              </a:rPr>
              <a:t>Adopted by D.08-04-050 (in 2008) </a:t>
            </a:r>
          </a:p>
          <a:p>
            <a:pPr lvl="1"/>
            <a:r>
              <a:rPr lang="en-US">
                <a:latin typeface="+mj-lt"/>
                <a:cs typeface="Times New Roman"/>
              </a:rPr>
              <a:t>D.19-06-026 started third party demand response providers’ LIP participation</a:t>
            </a:r>
          </a:p>
          <a:p>
            <a:pPr lvl="1"/>
            <a:r>
              <a:rPr lang="en-US">
                <a:latin typeface="Century Gothic" panose="020B0502020202020204" pitchFamily="34" charset="0"/>
                <a:cs typeface="Times New Roman" panose="02020603050405020304" pitchFamily="18" charset="0"/>
              </a:rPr>
              <a:t>Designed for IOU DR programs</a:t>
            </a:r>
          </a:p>
          <a:p>
            <a:pPr lvl="2"/>
            <a:r>
              <a:rPr lang="en-US">
                <a:latin typeface="Century Gothic" panose="020B0502020202020204" pitchFamily="34" charset="0"/>
                <a:cs typeface="Times New Roman" panose="02020603050405020304" pitchFamily="18" charset="0"/>
              </a:rPr>
              <a:t>Full program dispatches</a:t>
            </a:r>
          </a:p>
          <a:p>
            <a:pPr lvl="2"/>
            <a:r>
              <a:rPr lang="en-US">
                <a:latin typeface="Century Gothic" panose="020B0502020202020204" pitchFamily="34" charset="0"/>
                <a:cs typeface="Times New Roman" panose="02020603050405020304" pitchFamily="18" charset="0"/>
              </a:rPr>
              <a:t>Control group data access</a:t>
            </a:r>
          </a:p>
        </p:txBody>
      </p:sp>
      <p:sp>
        <p:nvSpPr>
          <p:cNvPr id="5" name="Slide Number Placeholder 4">
            <a:extLst>
              <a:ext uri="{FF2B5EF4-FFF2-40B4-BE49-F238E27FC236}">
                <a16:creationId xmlns:a16="http://schemas.microsoft.com/office/drawing/2014/main" id="{5FB376D4-8649-3CA8-5A9C-31ADDFBAF0E8}"/>
              </a:ext>
            </a:extLst>
          </p:cNvPr>
          <p:cNvSpPr>
            <a:spLocks noGrp="1"/>
          </p:cNvSpPr>
          <p:nvPr>
            <p:ph type="sldNum" sz="quarter" idx="12"/>
          </p:nvPr>
        </p:nvSpPr>
        <p:spPr/>
        <p:txBody>
          <a:bodyPr/>
          <a:lstStyle/>
          <a:p>
            <a:fld id="{1C4126A1-9282-4A82-AC02-A59AF4A969C8}" type="slidenum">
              <a:rPr lang="en-US" sz="1400" smtClean="0"/>
              <a:t>8</a:t>
            </a:fld>
            <a:endParaRPr lang="en-US" sz="1400"/>
          </a:p>
        </p:txBody>
      </p:sp>
    </p:spTree>
    <p:extLst>
      <p:ext uri="{BB962C8B-B14F-4D97-AF65-F5344CB8AC3E}">
        <p14:creationId xmlns:p14="http://schemas.microsoft.com/office/powerpoint/2010/main" val="2742433011"/>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88FB2-7F97-42B4-9620-5CE224FC89F9}"/>
              </a:ext>
            </a:extLst>
          </p:cNvPr>
          <p:cNvSpPr>
            <a:spLocks noGrp="1"/>
          </p:cNvSpPr>
          <p:nvPr>
            <p:ph type="title"/>
          </p:nvPr>
        </p:nvSpPr>
        <p:spPr/>
        <p:txBody>
          <a:bodyPr>
            <a:normAutofit/>
          </a:bodyPr>
          <a:lstStyle/>
          <a:p>
            <a:r>
              <a:rPr lang="en-ZW"/>
              <a:t>General Issues with the LIPs</a:t>
            </a:r>
            <a:endParaRPr lang="en-US"/>
          </a:p>
        </p:txBody>
      </p:sp>
      <p:sp>
        <p:nvSpPr>
          <p:cNvPr id="3" name="Content Placeholder 2">
            <a:extLst>
              <a:ext uri="{FF2B5EF4-FFF2-40B4-BE49-F238E27FC236}">
                <a16:creationId xmlns:a16="http://schemas.microsoft.com/office/drawing/2014/main" id="{F5C24F45-E710-4AD9-AB19-FE5F29B355E8}"/>
              </a:ext>
            </a:extLst>
          </p:cNvPr>
          <p:cNvSpPr>
            <a:spLocks noGrp="1"/>
          </p:cNvSpPr>
          <p:nvPr>
            <p:ph idx="1"/>
          </p:nvPr>
        </p:nvSpPr>
        <p:spPr/>
        <p:txBody>
          <a:bodyPr vert="horz" lIns="0" tIns="45720" rIns="91440" bIns="45720" rtlCol="0" anchor="t">
            <a:noAutofit/>
          </a:bodyPr>
          <a:lstStyle/>
          <a:p>
            <a:r>
              <a:rPr lang="en-US">
                <a:latin typeface="+mj-lt"/>
                <a:cs typeface="Times New Roman"/>
              </a:rPr>
              <a:t>The LIPs are complex statistical analysis of ex post data to make ex ante projections. This analysis is oftentimes done by specialized evaluators/ consultant. The cost of contracting this work could be a burden on a DRP's finances.</a:t>
            </a:r>
          </a:p>
          <a:p>
            <a:pPr lvl="1"/>
            <a:r>
              <a:rPr lang="en-US">
                <a:latin typeface="+mj-lt"/>
                <a:cs typeface="Times New Roman"/>
              </a:rPr>
              <a:t>IOUs’ EM&amp;V budgets are approved by the CPUC in DR Proceeding</a:t>
            </a:r>
          </a:p>
          <a:p>
            <a:r>
              <a:rPr lang="en-US">
                <a:latin typeface="+mj-lt"/>
                <a:cs typeface="Times New Roman"/>
              </a:rPr>
              <a:t>The LIPs prescribe specific data requirements which are superfluous and not used by the CPUC/CEC in review of filings</a:t>
            </a:r>
          </a:p>
          <a:p>
            <a:r>
              <a:rPr lang="en-US">
                <a:latin typeface="+mj-lt"/>
                <a:cs typeface="Times New Roman"/>
              </a:rPr>
              <a:t>The LIPS prescribe specific summary requirements which are not used by CPUC/CEC in review of filings</a:t>
            </a:r>
          </a:p>
          <a:p>
            <a:r>
              <a:rPr lang="en-US">
                <a:latin typeface="+mj-lt"/>
                <a:cs typeface="Times New Roman"/>
              </a:rPr>
              <a:t>The timeline of the LIPs process (starting more than one year before the RA year) creates significant lag for rapidly growing DRPs and a barrier to develop new program designs or acquire participants</a:t>
            </a:r>
            <a:endParaRPr lang="en-US">
              <a:latin typeface="Century Gothic" panose="020B050202020202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5FB376D4-8649-3CA8-5A9C-31ADDFBAF0E8}"/>
              </a:ext>
            </a:extLst>
          </p:cNvPr>
          <p:cNvSpPr>
            <a:spLocks noGrp="1"/>
          </p:cNvSpPr>
          <p:nvPr>
            <p:ph type="sldNum" sz="quarter" idx="12"/>
          </p:nvPr>
        </p:nvSpPr>
        <p:spPr/>
        <p:txBody>
          <a:bodyPr/>
          <a:lstStyle/>
          <a:p>
            <a:fld id="{1C4126A1-9282-4A82-AC02-A59AF4A969C8}" type="slidenum">
              <a:rPr lang="en-US" sz="1400" smtClean="0"/>
              <a:t>9</a:t>
            </a:fld>
            <a:endParaRPr lang="en-US" sz="1400"/>
          </a:p>
        </p:txBody>
      </p:sp>
    </p:spTree>
    <p:extLst>
      <p:ext uri="{BB962C8B-B14F-4D97-AF65-F5344CB8AC3E}">
        <p14:creationId xmlns:p14="http://schemas.microsoft.com/office/powerpoint/2010/main" val="3477515700"/>
      </p:ext>
    </p:extLst>
  </p:cSld>
  <p:clrMapOvr>
    <a:masterClrMapping/>
  </p:clrMapOvr>
</p:sld>
</file>

<file path=ppt/theme/theme1.xml><?xml version="1.0" encoding="utf-8"?>
<a:theme xmlns:a="http://schemas.openxmlformats.org/drawingml/2006/main" name="CPUC Whit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0920" id="{01D2FC12-8E3A-5342-ACA3-330D06A65749}" vid="{42B3F9DE-34D3-0544-A1FF-31CDC3CA3173}"/>
    </a:ext>
  </a:extLst>
</a:theme>
</file>

<file path=ppt/theme/theme2.xml><?xml version="1.0" encoding="utf-8"?>
<a:theme xmlns:a="http://schemas.openxmlformats.org/drawingml/2006/main" name="CPUC Pale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0920" id="{01D2FC12-8E3A-5342-ACA3-330D06A65749}" vid="{93975196-1B58-A242-BF28-054A47156472}"/>
    </a:ext>
  </a:extLst>
</a:theme>
</file>

<file path=ppt/theme/theme3.xml><?xml version="1.0" encoding="utf-8"?>
<a:theme xmlns:a="http://schemas.openxmlformats.org/drawingml/2006/main" name="CPUC Dark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0920" id="{01D2FC12-8E3A-5342-ACA3-330D06A65749}" vid="{13759816-E946-AB4D-B3B6-B3339BECED0A}"/>
    </a:ext>
  </a:extLst>
</a:theme>
</file>

<file path=ppt/theme/theme4.xml><?xml version="1.0" encoding="utf-8"?>
<a:theme xmlns:a="http://schemas.openxmlformats.org/drawingml/2006/main" name="CPUC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0920" id="{01D2FC12-8E3A-5342-ACA3-330D06A65749}" vid="{C7450548-8A04-7646-8387-060C2CC7328B}"/>
    </a:ext>
  </a:extLst>
</a:theme>
</file>

<file path=ppt/theme/theme5.xml><?xml version="1.0" encoding="utf-8"?>
<a:theme xmlns:a="http://schemas.openxmlformats.org/drawingml/2006/main" name="CPUC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0920" id="{01D2FC12-8E3A-5342-ACA3-330D06A65749}" vid="{17DE3711-15D5-924B-8C05-E92961CE8BA5}"/>
    </a:ext>
  </a:extLst>
</a:theme>
</file>

<file path=ppt/theme/theme6.xml><?xml version="1.0" encoding="utf-8"?>
<a:theme xmlns:a="http://schemas.openxmlformats.org/drawingml/2006/main" name="1_CPUC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2C779445-2F03-8D4A-B4F7-1E330358FDF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37bec146-3512-4d38-aef5-c19abec7e287">
      <UserInfo>
        <DisplayName>Thompson, Michelle</DisplayName>
        <AccountId>15</AccountId>
        <AccountType/>
      </UserInfo>
      <UserInfo>
        <DisplayName>Gupta, Aloke</DisplayName>
        <AccountId>10</AccountId>
        <AccountType/>
      </UserInfo>
      <UserInfo>
        <DisplayName>Horan, Daniel</DisplayName>
        <AccountId>97</AccountId>
        <AccountType/>
      </UserInfo>
      <UserInfo>
        <DisplayName>Magie, Andrew</DisplayName>
        <AccountId>37</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D49F640C4B86044BDDBFD359633AE37" ma:contentTypeVersion="4" ma:contentTypeDescription="Create a new document." ma:contentTypeScope="" ma:versionID="a0197ea17d847658124cd0701f39b12f">
  <xsd:schema xmlns:xsd="http://www.w3.org/2001/XMLSchema" xmlns:xs="http://www.w3.org/2001/XMLSchema" xmlns:p="http://schemas.microsoft.com/office/2006/metadata/properties" xmlns:ns2="e2aea7a0-9162-4652-bc33-3162f1689e84" xmlns:ns3="37bec146-3512-4d38-aef5-c19abec7e287" targetNamespace="http://schemas.microsoft.com/office/2006/metadata/properties" ma:root="true" ma:fieldsID="64536094e05b4dcef06b1fe63e098946" ns2:_="" ns3:_="">
    <xsd:import namespace="e2aea7a0-9162-4652-bc33-3162f1689e84"/>
    <xsd:import namespace="37bec146-3512-4d38-aef5-c19abec7e28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aea7a0-9162-4652-bc33-3162f1689e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7bec146-3512-4d38-aef5-c19abec7e28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8EBF466-F485-4593-8EE1-EC39436FE64B}">
  <ds:schemaRefs>
    <ds:schemaRef ds:uri="37bec146-3512-4d38-aef5-c19abec7e287"/>
    <ds:schemaRef ds:uri="e2aea7a0-9162-4652-bc33-3162f1689e8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FEC2BA1-D86B-4806-ADCB-B961299505FE}">
  <ds:schemaRefs>
    <ds:schemaRef ds:uri="37bec146-3512-4d38-aef5-c19abec7e287"/>
    <ds:schemaRef ds:uri="e2aea7a0-9162-4652-bc33-3162f1689e8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B812242-D2D3-4261-A849-D0E780362B4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CPUC White</Template>
  <Application>Microsoft Office PowerPoint</Application>
  <PresentationFormat>Widescreen</PresentationFormat>
  <Slides>19</Slides>
  <Notes>12</Notes>
  <HiddenSlides>0</HiddenSlides>
  <ScaleCrop>false</ScaleCrop>
  <HeadingPairs>
    <vt:vector size="4" baseType="variant">
      <vt:variant>
        <vt:lpstr>Theme</vt:lpstr>
      </vt:variant>
      <vt:variant>
        <vt:i4>6</vt:i4>
      </vt:variant>
      <vt:variant>
        <vt:lpstr>Slide Titles</vt:lpstr>
      </vt:variant>
      <vt:variant>
        <vt:i4>19</vt:i4>
      </vt:variant>
    </vt:vector>
  </HeadingPairs>
  <TitlesOfParts>
    <vt:vector size="25" baseType="lpstr">
      <vt:lpstr>CPUC White</vt:lpstr>
      <vt:lpstr>CPUC Pale Gold</vt:lpstr>
      <vt:lpstr>CPUC Dark Blue</vt:lpstr>
      <vt:lpstr>CPUC Blue</vt:lpstr>
      <vt:lpstr>CPUC Gold</vt:lpstr>
      <vt:lpstr>1_CPUC Blue</vt:lpstr>
      <vt:lpstr>Load Impact Protocols Simplification Workshop</vt:lpstr>
      <vt:lpstr>What Is this Workshop For and Why Now?</vt:lpstr>
      <vt:lpstr>Logistics</vt:lpstr>
      <vt:lpstr>Logistics</vt:lpstr>
      <vt:lpstr>Ground Rules</vt:lpstr>
      <vt:lpstr>Agenda</vt:lpstr>
      <vt:lpstr>Ongoing Issues with the Load Impact Protocols and Some Potential Solutions</vt:lpstr>
      <vt:lpstr>What are the Load Impact Protocols?</vt:lpstr>
      <vt:lpstr>General Issues with the LIPs</vt:lpstr>
      <vt:lpstr>Protocol 2: Other Application for Load Impact Estimates</vt:lpstr>
      <vt:lpstr>Protocols 6 &amp; 20: Uncertainty Calculations</vt:lpstr>
      <vt:lpstr>Protocols 11-16: Non-Event Based Resources</vt:lpstr>
      <vt:lpstr>Superfluous Data Requirements</vt:lpstr>
      <vt:lpstr>Protocols 24-25: Inaccessible Data</vt:lpstr>
      <vt:lpstr>Protocol 26: Summary Requirements</vt:lpstr>
      <vt:lpstr>PowerPoint Presentation</vt:lpstr>
      <vt:lpstr>10-min Stretch Break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for Presentation</dc:title>
  <dc:creator>Maryam Mozafari</dc:creator>
  <cp:revision>1</cp:revision>
  <dcterms:created xsi:type="dcterms:W3CDTF">2020-09-24T16:50:52Z</dcterms:created>
  <dcterms:modified xsi:type="dcterms:W3CDTF">2023-08-08T22:08:36Z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0x010100CD49F640C4B86044BDDBFD359633AE37</vt:lpwstr>
  </property>
</Properties>
</file>