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745" r:id="rId2"/>
    <p:sldId id="1748" r:id="rId3"/>
    <p:sldId id="1710" r:id="rId4"/>
    <p:sldId id="1742" r:id="rId5"/>
    <p:sldId id="1752" r:id="rId6"/>
    <p:sldId id="1749" r:id="rId7"/>
    <p:sldId id="1769" r:id="rId8"/>
    <p:sldId id="1765" r:id="rId9"/>
    <p:sldId id="1766" r:id="rId10"/>
    <p:sldId id="1771" r:id="rId11"/>
    <p:sldId id="1774" r:id="rId12"/>
    <p:sldId id="1775" r:id="rId13"/>
    <p:sldId id="1750" r:id="rId14"/>
    <p:sldId id="1770" r:id="rId15"/>
    <p:sldId id="1757" r:id="rId16"/>
    <p:sldId id="1772" r:id="rId17"/>
    <p:sldId id="1776" r:id="rId18"/>
    <p:sldId id="1760" r:id="rId19"/>
    <p:sldId id="1773" r:id="rId20"/>
    <p:sldId id="1767" r:id="rId21"/>
    <p:sldId id="1777" r:id="rId22"/>
    <p:sldId id="1761" r:id="rId23"/>
    <p:sldId id="17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Hanna" initials="DH" lastIdx="1" clrIdx="0">
    <p:extLst>
      <p:ext uri="{19B8F6BF-5375-455C-9EA6-DF929625EA0E}">
        <p15:presenceInfo xmlns:p15="http://schemas.microsoft.com/office/powerpoint/2012/main" userId="336baf3fd13ff7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5" autoAdjust="0"/>
    <p:restoredTop sz="94660"/>
  </p:normalViewPr>
  <p:slideViewPr>
    <p:cSldViewPr snapToGrid="0">
      <p:cViewPr>
        <p:scale>
          <a:sx n="70" d="100"/>
          <a:sy n="70" d="100"/>
        </p:scale>
        <p:origin x="442" y="259"/>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0" d="100"/>
          <a:sy n="80" d="100"/>
        </p:scale>
        <p:origin x="26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02T08:32:32.887" idx="1">
    <p:pos x="827" y="1178"/>
    <p:text>Ncolette - Does this need updated?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9C2EE-0E98-47BE-BFAC-AF248A76FB93}"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480F8-D6EA-40C1-A871-22017725CA7C}" type="slidenum">
              <a:rPr lang="en-US" smtClean="0"/>
              <a:t>‹#›</a:t>
            </a:fld>
            <a:endParaRPr lang="en-US" dirty="0"/>
          </a:p>
        </p:txBody>
      </p:sp>
    </p:spTree>
    <p:extLst>
      <p:ext uri="{BB962C8B-B14F-4D97-AF65-F5344CB8AC3E}">
        <p14:creationId xmlns:p14="http://schemas.microsoft.com/office/powerpoint/2010/main" val="13711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ABD3951-37EB-4FBE-B2EB-F92B5474960E}" type="slidenum">
              <a:rPr lang="en-CA" smtClean="0"/>
              <a:t>1</a:t>
            </a:fld>
            <a:endParaRPr lang="en-CA" dirty="0"/>
          </a:p>
        </p:txBody>
      </p:sp>
    </p:spTree>
    <p:extLst>
      <p:ext uri="{BB962C8B-B14F-4D97-AF65-F5344CB8AC3E}">
        <p14:creationId xmlns:p14="http://schemas.microsoft.com/office/powerpoint/2010/main" val="67016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average reference load, observed load and load impact for all hours for the February 17</a:t>
            </a:r>
            <a:r>
              <a:rPr lang="en-US" baseline="30000" dirty="0"/>
              <a:t>th</a:t>
            </a:r>
            <a:r>
              <a:rPr lang="en-US" dirty="0"/>
              <a:t> event.  This was a four hour event in which 467 accounts were called.</a:t>
            </a:r>
          </a:p>
          <a:p>
            <a:endParaRPr lang="en-US" dirty="0"/>
          </a:p>
          <a:p>
            <a:r>
              <a:rPr lang="en-US" dirty="0"/>
              <a:t>In general, the baseline models appear to perform well in estimating the reference loads.</a:t>
            </a:r>
          </a:p>
          <a:p>
            <a:endParaRPr lang="en-US" dirty="0"/>
          </a:p>
        </p:txBody>
      </p:sp>
      <p:sp>
        <p:nvSpPr>
          <p:cNvPr id="4" name="Slide Number Placeholder 3"/>
          <p:cNvSpPr>
            <a:spLocks noGrp="1"/>
          </p:cNvSpPr>
          <p:nvPr>
            <p:ph type="sldNum" sz="quarter" idx="5"/>
          </p:nvPr>
        </p:nvSpPr>
        <p:spPr/>
        <p:txBody>
          <a:bodyPr/>
          <a:lstStyle/>
          <a:p>
            <a:fld id="{4C8480F8-D6EA-40C1-A871-22017725CA7C}" type="slidenum">
              <a:rPr lang="en-US" smtClean="0"/>
              <a:t>11</a:t>
            </a:fld>
            <a:endParaRPr lang="en-US" dirty="0"/>
          </a:p>
        </p:txBody>
      </p:sp>
    </p:spTree>
    <p:extLst>
      <p:ext uri="{BB962C8B-B14F-4D97-AF65-F5344CB8AC3E}">
        <p14:creationId xmlns:p14="http://schemas.microsoft.com/office/powerpoint/2010/main" val="418213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average reference load, observed load and load impact for all hours for the February 17</a:t>
            </a:r>
            <a:r>
              <a:rPr lang="en-US" baseline="30000" dirty="0"/>
              <a:t>th</a:t>
            </a:r>
            <a:r>
              <a:rPr lang="en-US" dirty="0"/>
              <a:t> event.  This was a four hour event in which 467 accounts were called.</a:t>
            </a:r>
          </a:p>
          <a:p>
            <a:endParaRPr lang="en-US" dirty="0"/>
          </a:p>
          <a:p>
            <a:r>
              <a:rPr lang="en-US" dirty="0"/>
              <a:t>In general, the baseline models appear to perform well in estimating the reference loads.</a:t>
            </a:r>
          </a:p>
          <a:p>
            <a:endParaRPr lang="en-US" dirty="0"/>
          </a:p>
        </p:txBody>
      </p:sp>
      <p:sp>
        <p:nvSpPr>
          <p:cNvPr id="4" name="Slide Number Placeholder 3"/>
          <p:cNvSpPr>
            <a:spLocks noGrp="1"/>
          </p:cNvSpPr>
          <p:nvPr>
            <p:ph type="sldNum" sz="quarter" idx="5"/>
          </p:nvPr>
        </p:nvSpPr>
        <p:spPr/>
        <p:txBody>
          <a:bodyPr/>
          <a:lstStyle/>
          <a:p>
            <a:fld id="{4C8480F8-D6EA-40C1-A871-22017725CA7C}" type="slidenum">
              <a:rPr lang="en-US" smtClean="0"/>
              <a:t>12</a:t>
            </a:fld>
            <a:endParaRPr lang="en-US" dirty="0"/>
          </a:p>
        </p:txBody>
      </p:sp>
    </p:spTree>
    <p:extLst>
      <p:ext uri="{BB962C8B-B14F-4D97-AF65-F5344CB8AC3E}">
        <p14:creationId xmlns:p14="http://schemas.microsoft.com/office/powerpoint/2010/main" val="250177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8480F8-D6EA-40C1-A871-22017725CA7C}" type="slidenum">
              <a:rPr lang="en-US" smtClean="0"/>
              <a:t>13</a:t>
            </a:fld>
            <a:endParaRPr lang="en-US" dirty="0"/>
          </a:p>
        </p:txBody>
      </p:sp>
    </p:spTree>
    <p:extLst>
      <p:ext uri="{BB962C8B-B14F-4D97-AF65-F5344CB8AC3E}">
        <p14:creationId xmlns:p14="http://schemas.microsoft.com/office/powerpoint/2010/main" val="29807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ex-ante impacts were estimated using the average percent load drop by end-use, LCA, and season from the ex-post analysis.</a:t>
            </a:r>
          </a:p>
          <a:p>
            <a:endParaRPr lang="en-US" dirty="0"/>
          </a:p>
          <a:p>
            <a:r>
              <a:rPr lang="en-US" dirty="0"/>
              <a:t>This was done because the impacts did not correlate with temperature for either the HVAC or the Pumping accounts.  This is not surprising for the pumping accounts but it was unexpected for the HVAC accounts.  The reason may be because the HVAC accounts were dominated by big box retail operations with significant refrigeration loads.</a:t>
            </a:r>
          </a:p>
        </p:txBody>
      </p:sp>
      <p:sp>
        <p:nvSpPr>
          <p:cNvPr id="4" name="Slide Number Placeholder 3"/>
          <p:cNvSpPr>
            <a:spLocks noGrp="1"/>
          </p:cNvSpPr>
          <p:nvPr>
            <p:ph type="sldNum" sz="quarter" idx="5"/>
          </p:nvPr>
        </p:nvSpPr>
        <p:spPr/>
        <p:txBody>
          <a:bodyPr/>
          <a:lstStyle/>
          <a:p>
            <a:fld id="{4C8480F8-D6EA-40C1-A871-22017725CA7C}" type="slidenum">
              <a:rPr lang="en-US" smtClean="0"/>
              <a:t>14</a:t>
            </a:fld>
            <a:endParaRPr lang="en-US" dirty="0"/>
          </a:p>
        </p:txBody>
      </p:sp>
    </p:spTree>
    <p:extLst>
      <p:ext uri="{BB962C8B-B14F-4D97-AF65-F5344CB8AC3E}">
        <p14:creationId xmlns:p14="http://schemas.microsoft.com/office/powerpoint/2010/main" val="426847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summarized the ex-ante impact estimators.</a:t>
            </a:r>
          </a:p>
          <a:p>
            <a:endParaRPr lang="en-US" dirty="0"/>
          </a:p>
          <a:p>
            <a:r>
              <a:rPr lang="en-US" dirty="0"/>
              <a:t>As you can see, the load drop for Pumping is much greater as a percentage of the reference load than HVAC regardless of the LCA or Season.</a:t>
            </a:r>
          </a:p>
        </p:txBody>
      </p:sp>
      <p:sp>
        <p:nvSpPr>
          <p:cNvPr id="4" name="Slide Number Placeholder 3"/>
          <p:cNvSpPr>
            <a:spLocks noGrp="1"/>
          </p:cNvSpPr>
          <p:nvPr>
            <p:ph type="sldNum" sz="quarter" idx="5"/>
          </p:nvPr>
        </p:nvSpPr>
        <p:spPr/>
        <p:txBody>
          <a:bodyPr/>
          <a:lstStyle/>
          <a:p>
            <a:fld id="{4C8480F8-D6EA-40C1-A871-22017725CA7C}" type="slidenum">
              <a:rPr lang="en-US" smtClean="0"/>
              <a:t>15</a:t>
            </a:fld>
            <a:endParaRPr lang="en-US" dirty="0"/>
          </a:p>
        </p:txBody>
      </p:sp>
    </p:spTree>
    <p:extLst>
      <p:ext uri="{BB962C8B-B14F-4D97-AF65-F5344CB8AC3E}">
        <p14:creationId xmlns:p14="http://schemas.microsoft.com/office/powerpoint/2010/main" val="368154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5"/>
          </p:nvPr>
        </p:nvSpPr>
        <p:spPr/>
        <p:txBody>
          <a:bodyPr/>
          <a:lstStyle/>
          <a:p>
            <a:fld id="{4C8480F8-D6EA-40C1-A871-22017725CA7C}" type="slidenum">
              <a:rPr lang="en-US" smtClean="0"/>
              <a:t>16</a:t>
            </a:fld>
            <a:endParaRPr lang="en-US" dirty="0"/>
          </a:p>
        </p:txBody>
      </p:sp>
    </p:spTree>
    <p:extLst>
      <p:ext uri="{BB962C8B-B14F-4D97-AF65-F5344CB8AC3E}">
        <p14:creationId xmlns:p14="http://schemas.microsoft.com/office/powerpoint/2010/main" val="400835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aggregate load impacts through out the forecast horizon.</a:t>
            </a:r>
          </a:p>
        </p:txBody>
      </p:sp>
      <p:sp>
        <p:nvSpPr>
          <p:cNvPr id="4" name="Slide Number Placeholder 3"/>
          <p:cNvSpPr>
            <a:spLocks noGrp="1"/>
          </p:cNvSpPr>
          <p:nvPr>
            <p:ph type="sldNum" sz="quarter" idx="5"/>
          </p:nvPr>
        </p:nvSpPr>
        <p:spPr/>
        <p:txBody>
          <a:bodyPr/>
          <a:lstStyle/>
          <a:p>
            <a:fld id="{4C8480F8-D6EA-40C1-A871-22017725CA7C}" type="slidenum">
              <a:rPr lang="en-US" smtClean="0"/>
              <a:t>17</a:t>
            </a:fld>
            <a:endParaRPr lang="en-US" dirty="0"/>
          </a:p>
        </p:txBody>
      </p:sp>
    </p:spTree>
    <p:extLst>
      <p:ext uri="{BB962C8B-B14F-4D97-AF65-F5344CB8AC3E}">
        <p14:creationId xmlns:p14="http://schemas.microsoft.com/office/powerpoint/2010/main" val="57502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estimated Pumping reference loads, actual loads, and impacts for an August event in 2022.</a:t>
            </a:r>
          </a:p>
        </p:txBody>
      </p:sp>
      <p:sp>
        <p:nvSpPr>
          <p:cNvPr id="4" name="Slide Number Placeholder 3"/>
          <p:cNvSpPr>
            <a:spLocks noGrp="1"/>
          </p:cNvSpPr>
          <p:nvPr>
            <p:ph type="sldNum" sz="quarter" idx="5"/>
          </p:nvPr>
        </p:nvSpPr>
        <p:spPr/>
        <p:txBody>
          <a:bodyPr/>
          <a:lstStyle/>
          <a:p>
            <a:fld id="{4C8480F8-D6EA-40C1-A871-22017725CA7C}" type="slidenum">
              <a:rPr lang="en-US" smtClean="0"/>
              <a:t>18</a:t>
            </a:fld>
            <a:endParaRPr lang="en-US" dirty="0"/>
          </a:p>
        </p:txBody>
      </p:sp>
    </p:spTree>
    <p:extLst>
      <p:ext uri="{BB962C8B-B14F-4D97-AF65-F5344CB8AC3E}">
        <p14:creationId xmlns:p14="http://schemas.microsoft.com/office/powerpoint/2010/main" val="368905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estimated HVAC reference loads, actual loads, and impacts for an August event in 2022.</a:t>
            </a:r>
          </a:p>
          <a:p>
            <a:endParaRPr lang="en-US" dirty="0"/>
          </a:p>
          <a:p>
            <a:r>
              <a:rPr lang="en-US" dirty="0"/>
              <a:t>The ex-ante baseline model  appears not to work particularly well for event period.</a:t>
            </a:r>
          </a:p>
          <a:p>
            <a:endParaRPr lang="en-US" dirty="0"/>
          </a:p>
        </p:txBody>
      </p:sp>
      <p:sp>
        <p:nvSpPr>
          <p:cNvPr id="4" name="Slide Number Placeholder 3"/>
          <p:cNvSpPr>
            <a:spLocks noGrp="1"/>
          </p:cNvSpPr>
          <p:nvPr>
            <p:ph type="sldNum" sz="quarter" idx="5"/>
          </p:nvPr>
        </p:nvSpPr>
        <p:spPr/>
        <p:txBody>
          <a:bodyPr/>
          <a:lstStyle/>
          <a:p>
            <a:fld id="{4C8480F8-D6EA-40C1-A871-22017725CA7C}" type="slidenum">
              <a:rPr lang="en-US" smtClean="0"/>
              <a:t>19</a:t>
            </a:fld>
            <a:endParaRPr lang="en-US" dirty="0"/>
          </a:p>
        </p:txBody>
      </p:sp>
    </p:spTree>
    <p:extLst>
      <p:ext uri="{BB962C8B-B14F-4D97-AF65-F5344CB8AC3E}">
        <p14:creationId xmlns:p14="http://schemas.microsoft.com/office/powerpoint/2010/main" val="166659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aggregate load impacts through out the forecast horizon.</a:t>
            </a:r>
          </a:p>
        </p:txBody>
      </p:sp>
      <p:sp>
        <p:nvSpPr>
          <p:cNvPr id="4" name="Slide Number Placeholder 3"/>
          <p:cNvSpPr>
            <a:spLocks noGrp="1"/>
          </p:cNvSpPr>
          <p:nvPr>
            <p:ph type="sldNum" sz="quarter" idx="5"/>
          </p:nvPr>
        </p:nvSpPr>
        <p:spPr/>
        <p:txBody>
          <a:bodyPr/>
          <a:lstStyle/>
          <a:p>
            <a:fld id="{4C8480F8-D6EA-40C1-A871-22017725CA7C}" type="slidenum">
              <a:rPr lang="en-US" smtClean="0"/>
              <a:t>20</a:t>
            </a:fld>
            <a:endParaRPr lang="en-US" dirty="0"/>
          </a:p>
        </p:txBody>
      </p:sp>
    </p:spTree>
    <p:extLst>
      <p:ext uri="{BB962C8B-B14F-4D97-AF65-F5344CB8AC3E}">
        <p14:creationId xmlns:p14="http://schemas.microsoft.com/office/powerpoint/2010/main" val="252029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8480F8-D6EA-40C1-A871-22017725CA7C}" type="slidenum">
              <a:rPr lang="en-US" smtClean="0"/>
              <a:t>3</a:t>
            </a:fld>
            <a:endParaRPr lang="en-US" dirty="0"/>
          </a:p>
        </p:txBody>
      </p:sp>
    </p:spTree>
    <p:extLst>
      <p:ext uri="{BB962C8B-B14F-4D97-AF65-F5344CB8AC3E}">
        <p14:creationId xmlns:p14="http://schemas.microsoft.com/office/powerpoint/2010/main" val="160016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5"/>
          </p:nvPr>
        </p:nvSpPr>
        <p:spPr/>
        <p:txBody>
          <a:bodyPr/>
          <a:lstStyle/>
          <a:p>
            <a:fld id="{4C8480F8-D6EA-40C1-A871-22017725CA7C}" type="slidenum">
              <a:rPr lang="en-US" smtClean="0"/>
              <a:t>21</a:t>
            </a:fld>
            <a:endParaRPr lang="en-US" dirty="0"/>
          </a:p>
        </p:txBody>
      </p:sp>
    </p:spTree>
    <p:extLst>
      <p:ext uri="{BB962C8B-B14F-4D97-AF65-F5344CB8AC3E}">
        <p14:creationId xmlns:p14="http://schemas.microsoft.com/office/powerpoint/2010/main" val="413270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a persistent challenge to estimate individual customer reference loads.</a:t>
            </a:r>
          </a:p>
          <a:p>
            <a:endParaRPr lang="en-US" dirty="0"/>
          </a:p>
          <a:p>
            <a:r>
              <a:rPr lang="en-US" dirty="0"/>
              <a:t>We will continue to work on </a:t>
            </a:r>
            <a:r>
              <a:rPr lang="en-US"/>
              <a:t>improving this.</a:t>
            </a:r>
            <a:endParaRPr lang="en-US" dirty="0"/>
          </a:p>
        </p:txBody>
      </p:sp>
      <p:sp>
        <p:nvSpPr>
          <p:cNvPr id="4" name="Slide Number Placeholder 3"/>
          <p:cNvSpPr>
            <a:spLocks noGrp="1"/>
          </p:cNvSpPr>
          <p:nvPr>
            <p:ph type="sldNum" sz="quarter" idx="5"/>
          </p:nvPr>
        </p:nvSpPr>
        <p:spPr/>
        <p:txBody>
          <a:bodyPr/>
          <a:lstStyle/>
          <a:p>
            <a:fld id="{4C8480F8-D6EA-40C1-A871-22017725CA7C}" type="slidenum">
              <a:rPr lang="en-US" smtClean="0"/>
              <a:t>22</a:t>
            </a:fld>
            <a:endParaRPr lang="en-US" dirty="0"/>
          </a:p>
        </p:txBody>
      </p:sp>
    </p:spTree>
    <p:extLst>
      <p:ext uri="{BB962C8B-B14F-4D97-AF65-F5344CB8AC3E}">
        <p14:creationId xmlns:p14="http://schemas.microsoft.com/office/powerpoint/2010/main" val="4198458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8480F8-D6EA-40C1-A871-22017725CA7C}" type="slidenum">
              <a:rPr lang="en-US" smtClean="0"/>
              <a:t>23</a:t>
            </a:fld>
            <a:endParaRPr lang="en-US" dirty="0"/>
          </a:p>
        </p:txBody>
      </p:sp>
    </p:spTree>
    <p:extLst>
      <p:ext uri="{BB962C8B-B14F-4D97-AF65-F5344CB8AC3E}">
        <p14:creationId xmlns:p14="http://schemas.microsoft.com/office/powerpoint/2010/main" val="269890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8480F8-D6EA-40C1-A871-22017725CA7C}" type="slidenum">
              <a:rPr lang="en-US" smtClean="0"/>
              <a:t>4</a:t>
            </a:fld>
            <a:endParaRPr lang="en-US" dirty="0"/>
          </a:p>
        </p:txBody>
      </p:sp>
    </p:spTree>
    <p:extLst>
      <p:ext uri="{BB962C8B-B14F-4D97-AF65-F5344CB8AC3E}">
        <p14:creationId xmlns:p14="http://schemas.microsoft.com/office/powerpoint/2010/main" val="222658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8480F8-D6EA-40C1-A871-22017725CA7C}" type="slidenum">
              <a:rPr lang="en-US" smtClean="0"/>
              <a:t>5</a:t>
            </a:fld>
            <a:endParaRPr lang="en-US" dirty="0"/>
          </a:p>
        </p:txBody>
      </p:sp>
    </p:spTree>
    <p:extLst>
      <p:ext uri="{BB962C8B-B14F-4D97-AF65-F5344CB8AC3E}">
        <p14:creationId xmlns:p14="http://schemas.microsoft.com/office/powerpoint/2010/main" val="374669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8480F8-D6EA-40C1-A871-22017725CA7C}" type="slidenum">
              <a:rPr lang="en-US" smtClean="0"/>
              <a:t>6</a:t>
            </a:fld>
            <a:endParaRPr lang="en-US" dirty="0"/>
          </a:p>
        </p:txBody>
      </p:sp>
    </p:spTree>
    <p:extLst>
      <p:ext uri="{BB962C8B-B14F-4D97-AF65-F5344CB8AC3E}">
        <p14:creationId xmlns:p14="http://schemas.microsoft.com/office/powerpoint/2010/main" val="337446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074678"/>
          </a:xfrm>
        </p:spPr>
        <p:txBody>
          <a:bodyPr/>
          <a:lstStyle/>
          <a:p>
            <a:r>
              <a:rPr lang="en-US" b="1" u="sng" dirty="0"/>
              <a:t>Accounts</a:t>
            </a:r>
            <a:r>
              <a:rPr lang="en-US" dirty="0"/>
              <a:t> were grouped by end-use (HVAC &amp; Pumping)</a:t>
            </a:r>
          </a:p>
          <a:p>
            <a:r>
              <a:rPr lang="en-US" b="1" u="sng" dirty="0"/>
              <a:t>Models</a:t>
            </a:r>
            <a:r>
              <a:rPr lang="en-US" dirty="0"/>
              <a:t> – Several model specifications were developed using variables such as hourly temperature, day of the week, and month.</a:t>
            </a:r>
          </a:p>
          <a:p>
            <a:r>
              <a:rPr lang="en-US" b="1" u="sng" dirty="0"/>
              <a:t>Variable selection</a:t>
            </a:r>
            <a:r>
              <a:rPr lang="en-US" dirty="0"/>
              <a:t> used the “leaps and bounds” algorithm (Stata </a:t>
            </a:r>
            <a:r>
              <a:rPr lang="en-US" dirty="0" err="1"/>
              <a:t>vselect</a:t>
            </a:r>
            <a:r>
              <a:rPr lang="en-US" dirty="0"/>
              <a:t>) to identify the best models.  </a:t>
            </a:r>
          </a:p>
          <a:p>
            <a:r>
              <a:rPr lang="en-US" dirty="0"/>
              <a:t>This looks at five information criteria to identify the optimal model.  </a:t>
            </a:r>
          </a:p>
          <a:p>
            <a:r>
              <a:rPr lang="en-US" dirty="0" err="1"/>
              <a:t>Mallows’s</a:t>
            </a:r>
            <a:r>
              <a:rPr lang="en-US" dirty="0"/>
              <a:t> Cp, </a:t>
            </a:r>
          </a:p>
          <a:p>
            <a:r>
              <a:rPr lang="en-US" dirty="0"/>
              <a:t>Adj R</a:t>
            </a:r>
            <a:r>
              <a:rPr lang="en-US" baseline="30000" dirty="0"/>
              <a:t>2</a:t>
            </a:r>
            <a:r>
              <a:rPr lang="en-US" dirty="0"/>
              <a:t>, </a:t>
            </a:r>
          </a:p>
          <a:p>
            <a:r>
              <a:rPr lang="en-US" dirty="0"/>
              <a:t>Akaike’s information criterion (AIC), </a:t>
            </a:r>
          </a:p>
          <a:p>
            <a:r>
              <a:rPr lang="en-US" dirty="0"/>
              <a:t>Akaike’s corrected information criterion (</a:t>
            </a:r>
            <a:r>
              <a:rPr lang="en-US" dirty="0" err="1"/>
              <a:t>AIC</a:t>
            </a:r>
            <a:r>
              <a:rPr lang="en-US" baseline="-24000" dirty="0" err="1"/>
              <a:t>c</a:t>
            </a:r>
            <a:r>
              <a:rPr lang="en-US" dirty="0"/>
              <a:t>), and </a:t>
            </a:r>
          </a:p>
          <a:p>
            <a:r>
              <a:rPr lang="en-US" dirty="0"/>
              <a:t>Bayesian information criterion (BIC)</a:t>
            </a:r>
          </a:p>
        </p:txBody>
      </p:sp>
      <p:sp>
        <p:nvSpPr>
          <p:cNvPr id="4" name="Slide Number Placeholder 3"/>
          <p:cNvSpPr>
            <a:spLocks noGrp="1"/>
          </p:cNvSpPr>
          <p:nvPr>
            <p:ph type="sldNum" sz="quarter" idx="5"/>
          </p:nvPr>
        </p:nvSpPr>
        <p:spPr/>
        <p:txBody>
          <a:bodyPr/>
          <a:lstStyle/>
          <a:p>
            <a:fld id="{4C8480F8-D6EA-40C1-A871-22017725CA7C}" type="slidenum">
              <a:rPr lang="en-US" smtClean="0"/>
              <a:t>7</a:t>
            </a:fld>
            <a:endParaRPr lang="en-US" dirty="0"/>
          </a:p>
        </p:txBody>
      </p:sp>
    </p:spTree>
    <p:extLst>
      <p:ext uri="{BB962C8B-B14F-4D97-AF65-F5344CB8AC3E}">
        <p14:creationId xmlns:p14="http://schemas.microsoft.com/office/powerpoint/2010/main" val="305695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042780"/>
          </a:xfrm>
        </p:spPr>
        <p:txBody>
          <a:bodyPr/>
          <a:lstStyle/>
          <a:p>
            <a:r>
              <a:rPr lang="en-US" dirty="0"/>
              <a:t>This slide shows the aggregate ex-post results by event date.</a:t>
            </a:r>
          </a:p>
          <a:p>
            <a:endParaRPr lang="en-US" dirty="0"/>
          </a:p>
          <a:p>
            <a:r>
              <a:rPr lang="en-US" dirty="0"/>
              <a:t>Average impacts vary between 13 kW and 40 kW per account.  This is mainly due to the end-use mix.</a:t>
            </a:r>
          </a:p>
          <a:p>
            <a:endParaRPr lang="en-US" dirty="0"/>
          </a:p>
          <a:p>
            <a:r>
              <a:rPr lang="en-US" dirty="0"/>
              <a:t>The number of accounts called during an event varies between 76 and 525.</a:t>
            </a:r>
          </a:p>
        </p:txBody>
      </p:sp>
      <p:sp>
        <p:nvSpPr>
          <p:cNvPr id="4" name="Slide Number Placeholder 3"/>
          <p:cNvSpPr>
            <a:spLocks noGrp="1"/>
          </p:cNvSpPr>
          <p:nvPr>
            <p:ph type="sldNum" sz="quarter" idx="5"/>
          </p:nvPr>
        </p:nvSpPr>
        <p:spPr/>
        <p:txBody>
          <a:bodyPr/>
          <a:lstStyle/>
          <a:p>
            <a:fld id="{4C8480F8-D6EA-40C1-A871-22017725CA7C}" type="slidenum">
              <a:rPr lang="en-US" smtClean="0"/>
              <a:t>8</a:t>
            </a:fld>
            <a:endParaRPr lang="en-US" dirty="0"/>
          </a:p>
        </p:txBody>
      </p:sp>
    </p:spTree>
    <p:extLst>
      <p:ext uri="{BB962C8B-B14F-4D97-AF65-F5344CB8AC3E}">
        <p14:creationId xmlns:p14="http://schemas.microsoft.com/office/powerpoint/2010/main" val="262989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average reference load, observed load and load impact for all hours for the August 30</a:t>
            </a:r>
            <a:r>
              <a:rPr lang="en-US" baseline="30000" dirty="0"/>
              <a:t>th</a:t>
            </a:r>
            <a:r>
              <a:rPr lang="en-US" dirty="0"/>
              <a:t> event.  This was a two hour event in which 409 accounts were called.</a:t>
            </a:r>
          </a:p>
        </p:txBody>
      </p:sp>
      <p:sp>
        <p:nvSpPr>
          <p:cNvPr id="4" name="Slide Number Placeholder 3"/>
          <p:cNvSpPr>
            <a:spLocks noGrp="1"/>
          </p:cNvSpPr>
          <p:nvPr>
            <p:ph type="sldNum" sz="quarter" idx="5"/>
          </p:nvPr>
        </p:nvSpPr>
        <p:spPr/>
        <p:txBody>
          <a:bodyPr/>
          <a:lstStyle/>
          <a:p>
            <a:fld id="{4C8480F8-D6EA-40C1-A871-22017725CA7C}" type="slidenum">
              <a:rPr lang="en-US" smtClean="0"/>
              <a:t>9</a:t>
            </a:fld>
            <a:endParaRPr lang="en-US" dirty="0"/>
          </a:p>
        </p:txBody>
      </p:sp>
    </p:spTree>
    <p:extLst>
      <p:ext uri="{BB962C8B-B14F-4D97-AF65-F5344CB8AC3E}">
        <p14:creationId xmlns:p14="http://schemas.microsoft.com/office/powerpoint/2010/main" val="206861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average reference load, observed load and load impact for all hours for the February 17</a:t>
            </a:r>
            <a:r>
              <a:rPr lang="en-US" baseline="30000" dirty="0"/>
              <a:t>th</a:t>
            </a:r>
            <a:r>
              <a:rPr lang="en-US" dirty="0"/>
              <a:t> event.  This was a four hour event in which 467 accounts were called.</a:t>
            </a:r>
          </a:p>
          <a:p>
            <a:endParaRPr lang="en-US" dirty="0"/>
          </a:p>
          <a:p>
            <a:r>
              <a:rPr lang="en-US" dirty="0"/>
              <a:t>In general, the baseline models appear to perform well in estimating the reference loads.</a:t>
            </a:r>
          </a:p>
          <a:p>
            <a:endParaRPr lang="en-US" dirty="0"/>
          </a:p>
        </p:txBody>
      </p:sp>
      <p:sp>
        <p:nvSpPr>
          <p:cNvPr id="4" name="Slide Number Placeholder 3"/>
          <p:cNvSpPr>
            <a:spLocks noGrp="1"/>
          </p:cNvSpPr>
          <p:nvPr>
            <p:ph type="sldNum" sz="quarter" idx="5"/>
          </p:nvPr>
        </p:nvSpPr>
        <p:spPr/>
        <p:txBody>
          <a:bodyPr/>
          <a:lstStyle/>
          <a:p>
            <a:fld id="{4C8480F8-D6EA-40C1-A871-22017725CA7C}" type="slidenum">
              <a:rPr lang="en-US" smtClean="0"/>
              <a:t>10</a:t>
            </a:fld>
            <a:endParaRPr lang="en-US" dirty="0"/>
          </a:p>
        </p:txBody>
      </p:sp>
    </p:spTree>
    <p:extLst>
      <p:ext uri="{BB962C8B-B14F-4D97-AF65-F5344CB8AC3E}">
        <p14:creationId xmlns:p14="http://schemas.microsoft.com/office/powerpoint/2010/main" val="28117765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1918BCA7-0CD0-48C1-AC5B-C2AC2BD20516}"/>
              </a:ext>
            </a:extLst>
          </p:cNvPr>
          <p:cNvPicPr>
            <a:picLocks noChangeAspect="1"/>
          </p:cNvPicPr>
          <p:nvPr userDrawn="1"/>
        </p:nvPicPr>
        <p:blipFill>
          <a:blip r:embed="rId2" cstate="screen">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66008" y="6328262"/>
            <a:ext cx="1899466" cy="329225"/>
          </a:xfrm>
          <a:prstGeom prst="rect">
            <a:avLst/>
          </a:prstGeom>
        </p:spPr>
      </p:pic>
      <p:sp>
        <p:nvSpPr>
          <p:cNvPr id="10" name="Title 1">
            <a:extLst>
              <a:ext uri="{FF2B5EF4-FFF2-40B4-BE49-F238E27FC236}">
                <a16:creationId xmlns:a16="http://schemas.microsoft.com/office/drawing/2014/main" id="{6FB9494F-57B5-4F09-81E0-0124918340CC}"/>
              </a:ext>
            </a:extLst>
          </p:cNvPr>
          <p:cNvSpPr>
            <a:spLocks noGrp="1"/>
          </p:cNvSpPr>
          <p:nvPr>
            <p:ph type="title"/>
          </p:nvPr>
        </p:nvSpPr>
        <p:spPr>
          <a:xfrm>
            <a:off x="838200" y="365125"/>
            <a:ext cx="10515600" cy="1122853"/>
          </a:xfrm>
          <a:prstGeom prst="rect">
            <a:avLst/>
          </a:prstGeom>
        </p:spPr>
        <p:txBody>
          <a:bodyPr/>
          <a:lstStyle>
            <a:lvl1pPr>
              <a:defRPr sz="3600">
                <a:latin typeface="Lucida Sans" panose="020B0602030504020204" pitchFamily="34" charset="0"/>
              </a:defRPr>
            </a:lvl1pPr>
          </a:lstStyle>
          <a:p>
            <a:r>
              <a:rPr lang="en-US" dirty="0"/>
              <a:t>Click to edit Master title style</a:t>
            </a:r>
          </a:p>
        </p:txBody>
      </p:sp>
    </p:spTree>
    <p:extLst>
      <p:ext uri="{BB962C8B-B14F-4D97-AF65-F5344CB8AC3E}">
        <p14:creationId xmlns:p14="http://schemas.microsoft.com/office/powerpoint/2010/main" val="70894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46D691-FBA0-4905-B424-A8BCBEFCCA4E}"/>
              </a:ext>
            </a:extLst>
          </p:cNvPr>
          <p:cNvSpPr>
            <a:spLocks noGrp="1"/>
          </p:cNvSpPr>
          <p:nvPr>
            <p:ph type="title"/>
          </p:nvPr>
        </p:nvSpPr>
        <p:spPr>
          <a:xfrm>
            <a:off x="838200" y="365125"/>
            <a:ext cx="10515600" cy="1122853"/>
          </a:xfrm>
          <a:prstGeom prst="rect">
            <a:avLst/>
          </a:prstGeom>
        </p:spPr>
        <p:txBody>
          <a:bodyPr/>
          <a:lstStyle>
            <a:lvl1pPr>
              <a:defRPr sz="3600">
                <a:latin typeface="Lucida Sans" panose="020B0602030504020204" pitchFamily="34" charset="0"/>
              </a:defRPr>
            </a:lvl1pPr>
          </a:lstStyle>
          <a:p>
            <a:r>
              <a:rPr lang="en-US" dirty="0"/>
              <a:t>Click to edit Master title style</a:t>
            </a:r>
          </a:p>
        </p:txBody>
      </p:sp>
      <p:pic>
        <p:nvPicPr>
          <p:cNvPr id="2" name="Picture 1" descr="A picture containing drawing&#10;&#10;Description automatically generated">
            <a:extLst>
              <a:ext uri="{FF2B5EF4-FFF2-40B4-BE49-F238E27FC236}">
                <a16:creationId xmlns:a16="http://schemas.microsoft.com/office/drawing/2014/main" id="{859C8440-C040-4CA8-BB7E-C472EA7C3E4D}"/>
              </a:ext>
            </a:extLst>
          </p:cNvPr>
          <p:cNvPicPr>
            <a:picLocks noChangeAspect="1"/>
          </p:cNvPicPr>
          <p:nvPr userDrawn="1"/>
        </p:nvPicPr>
        <p:blipFill>
          <a:blip r:embed="rId2" cstate="screen">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66008" y="6328262"/>
            <a:ext cx="1899466" cy="329225"/>
          </a:xfrm>
          <a:prstGeom prst="rect">
            <a:avLst/>
          </a:prstGeom>
        </p:spPr>
      </p:pic>
    </p:spTree>
    <p:extLst>
      <p:ext uri="{BB962C8B-B14F-4D97-AF65-F5344CB8AC3E}">
        <p14:creationId xmlns:p14="http://schemas.microsoft.com/office/powerpoint/2010/main" val="320405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168" y="0"/>
            <a:ext cx="12191833" cy="2537520"/>
          </a:xfrm>
          <a:prstGeom prst="rect">
            <a:avLst/>
          </a:prstGeom>
          <a:solidFill>
            <a:srgbClr val="31A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9" name="Title 2"/>
          <p:cNvSpPr>
            <a:spLocks noGrp="1"/>
          </p:cNvSpPr>
          <p:nvPr>
            <p:ph type="title" hasCustomPrompt="1"/>
          </p:nvPr>
        </p:nvSpPr>
        <p:spPr>
          <a:xfrm>
            <a:off x="595808" y="943424"/>
            <a:ext cx="10972800" cy="505813"/>
          </a:xfrm>
          <a:prstGeom prst="rect">
            <a:avLst/>
          </a:prstGeom>
        </p:spPr>
        <p:txBody>
          <a:bodyPr/>
          <a:lstStyle>
            <a:lvl1pPr marL="0" algn="l" defTabSz="609510" rtl="0" eaLnBrk="1" latinLnBrk="0" hangingPunct="1">
              <a:defRPr lang="en-AU" sz="3733" kern="1200" dirty="0">
                <a:solidFill>
                  <a:schemeClr val="bg1"/>
                </a:solidFill>
                <a:latin typeface="Century Gothic" panose="020B0502020202020204" pitchFamily="34" charset="0"/>
                <a:ea typeface="+mn-ea"/>
                <a:cs typeface="Century Gothic" pitchFamily="34" charset="0"/>
              </a:defRPr>
            </a:lvl1pPr>
          </a:lstStyle>
          <a:p>
            <a:r>
              <a:rPr lang="en-US" dirty="0"/>
              <a:t>SLIDE TITLE (ALWAYS IN CAPS)</a:t>
            </a:r>
            <a:endParaRPr lang="en-AU" dirty="0"/>
          </a:p>
        </p:txBody>
      </p:sp>
      <p:sp>
        <p:nvSpPr>
          <p:cNvPr id="12" name="Slide Number Placeholder 10"/>
          <p:cNvSpPr>
            <a:spLocks noGrp="1"/>
          </p:cNvSpPr>
          <p:nvPr>
            <p:ph type="sldNum" sz="quarter" idx="12"/>
          </p:nvPr>
        </p:nvSpPr>
        <p:spPr>
          <a:xfrm>
            <a:off x="719403" y="6365518"/>
            <a:ext cx="2844800" cy="486833"/>
          </a:xfrm>
        </p:spPr>
        <p:txBody>
          <a:bodyPr/>
          <a:lstStyle>
            <a:lvl1pPr>
              <a:defRPr>
                <a:solidFill>
                  <a:srgbClr val="0A1E2C"/>
                </a:solidFill>
              </a:defRPr>
            </a:lvl1pPr>
          </a:lstStyle>
          <a:p>
            <a:fld id="{C1DEE646-EA24-044A-BEBE-07B70E7B17E3}" type="slidenum">
              <a:rPr lang="en-US" smtClean="0"/>
              <a:pPr/>
              <a:t>‹#›</a:t>
            </a:fld>
            <a:endParaRPr lang="en-US" dirty="0"/>
          </a:p>
        </p:txBody>
      </p:sp>
      <p:sp>
        <p:nvSpPr>
          <p:cNvPr id="7" name="Footer Placeholder 4"/>
          <p:cNvSpPr txBox="1">
            <a:spLocks/>
          </p:cNvSpPr>
          <p:nvPr userDrawn="1"/>
        </p:nvSpPr>
        <p:spPr>
          <a:xfrm>
            <a:off x="4165601" y="6381286"/>
            <a:ext cx="3860800" cy="486833"/>
          </a:xfrm>
          <a:prstGeom prst="rect">
            <a:avLst/>
          </a:prstGeom>
        </p:spPr>
        <p:txBody>
          <a:bodyPr/>
          <a:lstStyle>
            <a:defPPr>
              <a:defRPr lang="en-US"/>
            </a:defPPr>
            <a:lvl1pPr marL="0" algn="ctr" defTabSz="914400" rtl="0" eaLnBrk="1" latinLnBrk="0" hangingPunct="1">
              <a:defRPr sz="800" b="0" i="0" kern="1200">
                <a:solidFill>
                  <a:schemeClr val="tx2"/>
                </a:solidFill>
                <a:latin typeface="Proxima Nova Black"/>
                <a:ea typeface="+mn-ea"/>
                <a:cs typeface="Proxima Nova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67" dirty="0"/>
              <a:t>Enersponse Inc.| enersponse.com | </a:t>
            </a:r>
            <a:r>
              <a:rPr lang="en-US" sz="1067" dirty="0">
                <a:latin typeface="Proxima Nova Light"/>
                <a:cs typeface="Proxima Nova Light"/>
              </a:rPr>
              <a:t>Confidential</a:t>
            </a:r>
          </a:p>
        </p:txBody>
      </p:sp>
      <p:pic>
        <p:nvPicPr>
          <p:cNvPr id="3" name="Picture 2">
            <a:extLst>
              <a:ext uri="{FF2B5EF4-FFF2-40B4-BE49-F238E27FC236}">
                <a16:creationId xmlns:a16="http://schemas.microsoft.com/office/drawing/2014/main" id="{83A49140-B3F7-4F66-B8A7-0DD1CD53B7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6480" y="6348149"/>
            <a:ext cx="1391477" cy="260785"/>
          </a:xfrm>
          <a:prstGeom prst="rect">
            <a:avLst/>
          </a:prstGeom>
        </p:spPr>
      </p:pic>
    </p:spTree>
    <p:extLst>
      <p:ext uri="{BB962C8B-B14F-4D97-AF65-F5344CB8AC3E}">
        <p14:creationId xmlns:p14="http://schemas.microsoft.com/office/powerpoint/2010/main" val="50677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3" name="Rectangle 12"/>
          <p:cNvSpPr/>
          <p:nvPr userDrawn="1"/>
        </p:nvSpPr>
        <p:spPr>
          <a:xfrm>
            <a:off x="166" y="0"/>
            <a:ext cx="12191833" cy="6885384"/>
          </a:xfrm>
          <a:prstGeom prst="rect">
            <a:avLst/>
          </a:prstGeom>
          <a:solidFill>
            <a:srgbClr val="31A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5" name="Footer Placeholder 9"/>
          <p:cNvSpPr>
            <a:spLocks noGrp="1"/>
          </p:cNvSpPr>
          <p:nvPr>
            <p:ph type="ftr" sz="quarter" idx="11"/>
          </p:nvPr>
        </p:nvSpPr>
        <p:spPr>
          <a:xfrm>
            <a:off x="4113311" y="6365518"/>
            <a:ext cx="3860800" cy="486833"/>
          </a:xfrm>
        </p:spPr>
        <p:txBody>
          <a:bodyPr/>
          <a:lstStyle>
            <a:lvl1pPr algn="ctr">
              <a:defRPr sz="1200">
                <a:solidFill>
                  <a:schemeClr val="bg1"/>
                </a:solidFill>
                <a:latin typeface="+mn-lt"/>
              </a:defRPr>
            </a:lvl1pPr>
          </a:lstStyle>
          <a:p>
            <a:r>
              <a:rPr lang="en-US" dirty="0"/>
              <a:t> Enersponse </a:t>
            </a:r>
            <a:r>
              <a:rPr lang="en-US" dirty="0">
                <a:cs typeface="Proxima Nova Light"/>
              </a:rPr>
              <a:t>Inc. </a:t>
            </a:r>
            <a:r>
              <a:rPr lang="en-US" dirty="0"/>
              <a:t>| enersponse.com | </a:t>
            </a:r>
            <a:r>
              <a:rPr lang="en-US" dirty="0">
                <a:cs typeface="Proxima Nova Light"/>
              </a:rPr>
              <a:t>Confidential</a:t>
            </a:r>
          </a:p>
        </p:txBody>
      </p:sp>
      <p:sp>
        <p:nvSpPr>
          <p:cNvPr id="16" name="Slide Number Placeholder 10"/>
          <p:cNvSpPr>
            <a:spLocks noGrp="1"/>
          </p:cNvSpPr>
          <p:nvPr>
            <p:ph type="sldNum" sz="quarter" idx="12"/>
          </p:nvPr>
        </p:nvSpPr>
        <p:spPr>
          <a:xfrm>
            <a:off x="911424" y="6405376"/>
            <a:ext cx="2844800" cy="486833"/>
          </a:xfrm>
        </p:spPr>
        <p:txBody>
          <a:bodyPr/>
          <a:lstStyle>
            <a:lvl1pPr>
              <a:defRPr>
                <a:solidFill>
                  <a:schemeClr val="bg1"/>
                </a:solidFill>
              </a:defRPr>
            </a:lvl1pPr>
          </a:lstStyle>
          <a:p>
            <a:fld id="{C1DEE646-EA24-044A-BEBE-07B70E7B17E3}" type="slidenum">
              <a:rPr lang="en-US" smtClean="0"/>
              <a:pPr/>
              <a:t>‹#›</a:t>
            </a:fld>
            <a:endParaRPr lang="en-US" dirty="0"/>
          </a:p>
        </p:txBody>
      </p:sp>
      <p:sp>
        <p:nvSpPr>
          <p:cNvPr id="19" name="Title 2"/>
          <p:cNvSpPr>
            <a:spLocks noGrp="1"/>
          </p:cNvSpPr>
          <p:nvPr>
            <p:ph type="title" hasCustomPrompt="1"/>
          </p:nvPr>
        </p:nvSpPr>
        <p:spPr>
          <a:xfrm>
            <a:off x="595808" y="943424"/>
            <a:ext cx="10972800" cy="505813"/>
          </a:xfrm>
          <a:prstGeom prst="rect">
            <a:avLst/>
          </a:prstGeom>
        </p:spPr>
        <p:txBody>
          <a:bodyPr/>
          <a:lstStyle>
            <a:lvl1pPr marL="0" algn="l" defTabSz="609510" rtl="0" eaLnBrk="1" latinLnBrk="0" hangingPunct="1">
              <a:defRPr lang="en-AU" sz="3733" kern="1200" dirty="0">
                <a:solidFill>
                  <a:schemeClr val="bg1"/>
                </a:solidFill>
                <a:latin typeface="Century Gothic" panose="020B0502020202020204" pitchFamily="34" charset="0"/>
                <a:ea typeface="+mn-ea"/>
                <a:cs typeface="Century Gothic" pitchFamily="34" charset="0"/>
              </a:defRPr>
            </a:lvl1pPr>
          </a:lstStyle>
          <a:p>
            <a:r>
              <a:rPr lang="en-US" dirty="0"/>
              <a:t>SLIDE TITLE (ALWAYS IN CAPS)</a:t>
            </a:r>
            <a:endParaRPr lang="en-AU" dirty="0"/>
          </a:p>
        </p:txBody>
      </p:sp>
    </p:spTree>
    <p:extLst>
      <p:ext uri="{BB962C8B-B14F-4D97-AF65-F5344CB8AC3E}">
        <p14:creationId xmlns:p14="http://schemas.microsoft.com/office/powerpoint/2010/main" val="15973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168" y="0"/>
            <a:ext cx="12191833" cy="1796819"/>
          </a:xfrm>
          <a:prstGeom prst="rect">
            <a:avLst/>
          </a:prstGeom>
          <a:solidFill>
            <a:srgbClr val="516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2" name="Title 2"/>
          <p:cNvSpPr>
            <a:spLocks noGrp="1"/>
          </p:cNvSpPr>
          <p:nvPr>
            <p:ph type="title" hasCustomPrompt="1"/>
          </p:nvPr>
        </p:nvSpPr>
        <p:spPr>
          <a:xfrm>
            <a:off x="403787" y="548680"/>
            <a:ext cx="10972800" cy="505813"/>
          </a:xfrm>
          <a:prstGeom prst="rect">
            <a:avLst/>
          </a:prstGeom>
        </p:spPr>
        <p:txBody>
          <a:bodyPr/>
          <a:lstStyle>
            <a:lvl1pPr marL="0" algn="l" defTabSz="609510" rtl="0" eaLnBrk="1" latinLnBrk="0" hangingPunct="1">
              <a:defRPr lang="en-AU" sz="3333" kern="1200" dirty="0">
                <a:solidFill>
                  <a:schemeClr val="bg1"/>
                </a:solidFill>
                <a:latin typeface="Century Gothic" panose="020B0502020202020204" pitchFamily="34" charset="0"/>
                <a:ea typeface="+mn-ea"/>
                <a:cs typeface="Century Gothic" pitchFamily="34" charset="0"/>
              </a:defRPr>
            </a:lvl1pPr>
          </a:lstStyle>
          <a:p>
            <a:r>
              <a:rPr lang="en-US" dirty="0"/>
              <a:t>SLIDE TITLE (ALWAYS IN CAPS)</a:t>
            </a:r>
            <a:endParaRPr lang="en-AU" dirty="0"/>
          </a:p>
        </p:txBody>
      </p:sp>
      <p:sp>
        <p:nvSpPr>
          <p:cNvPr id="11" name="Rectangle 10"/>
          <p:cNvSpPr/>
          <p:nvPr userDrawn="1"/>
        </p:nvSpPr>
        <p:spPr>
          <a:xfrm>
            <a:off x="168" y="6789373"/>
            <a:ext cx="12191833" cy="96011"/>
          </a:xfrm>
          <a:prstGeom prst="rect">
            <a:avLst/>
          </a:prstGeom>
          <a:solidFill>
            <a:srgbClr val="0A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3" name="Footer Placeholder 9"/>
          <p:cNvSpPr txBox="1">
            <a:spLocks/>
          </p:cNvSpPr>
          <p:nvPr userDrawn="1"/>
        </p:nvSpPr>
        <p:spPr>
          <a:xfrm>
            <a:off x="924146" y="6365518"/>
            <a:ext cx="1139407" cy="486833"/>
          </a:xfrm>
          <a:prstGeom prst="rect">
            <a:avLst/>
          </a:prstGeom>
        </p:spPr>
        <p:txBody>
          <a:bodyPr/>
          <a:lstStyle>
            <a:defPPr>
              <a:defRPr lang="en-US"/>
            </a:defPPr>
            <a:lvl1pPr marL="0" algn="ctr" defTabSz="914400" rtl="0" eaLnBrk="1" latinLnBrk="0" hangingPunct="1">
              <a:defRPr sz="800" b="0" i="0" kern="1200">
                <a:solidFill>
                  <a:schemeClr val="bg1">
                    <a:lumMod val="85000"/>
                  </a:schemeClr>
                </a:solidFill>
                <a:latin typeface="+mn-lt"/>
                <a:ea typeface="+mn-ea"/>
                <a:cs typeface="Proxima Nova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67" dirty="0">
                <a:cs typeface="Proxima Nova Light"/>
              </a:rPr>
              <a:t>Confidential</a:t>
            </a:r>
          </a:p>
        </p:txBody>
      </p:sp>
      <p:sp>
        <p:nvSpPr>
          <p:cNvPr id="24" name="Slide Number Placeholder 10"/>
          <p:cNvSpPr txBox="1">
            <a:spLocks/>
          </p:cNvSpPr>
          <p:nvPr userDrawn="1"/>
        </p:nvSpPr>
        <p:spPr>
          <a:xfrm>
            <a:off x="437768" y="6365518"/>
            <a:ext cx="480053" cy="486833"/>
          </a:xfrm>
          <a:prstGeom prst="rect">
            <a:avLst/>
          </a:prstGeom>
        </p:spPr>
        <p:txBody>
          <a:bodyPr/>
          <a:lstStyle>
            <a:defPPr>
              <a:defRPr lang="en-US"/>
            </a:defPPr>
            <a:lvl1pPr marL="0" algn="l" defTabSz="914400" rtl="0" eaLnBrk="1" latinLnBrk="0" hangingPunct="1">
              <a:defRPr sz="800" b="0" i="0" kern="1200">
                <a:solidFill>
                  <a:schemeClr val="bg1">
                    <a:lumMod val="85000"/>
                  </a:schemeClr>
                </a:solidFill>
                <a:latin typeface="Century Gothic" panose="020B0502020202020204" pitchFamily="34" charset="0"/>
                <a:ea typeface="+mn-ea"/>
                <a:cs typeface="Century Gothic" panose="020B0502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EE646-EA24-044A-BEBE-07B70E7B17E3}" type="slidenum">
              <a:rPr lang="en-US" sz="1067" smtClean="0"/>
              <a:pPr/>
              <a:t>‹#›</a:t>
            </a:fld>
            <a:endParaRPr lang="en-US" sz="1067" dirty="0"/>
          </a:p>
        </p:txBody>
      </p:sp>
      <p:sp>
        <p:nvSpPr>
          <p:cNvPr id="29" name="Rectangle 28"/>
          <p:cNvSpPr/>
          <p:nvPr userDrawn="1"/>
        </p:nvSpPr>
        <p:spPr>
          <a:xfrm>
            <a:off x="167" y="6789373"/>
            <a:ext cx="10607040" cy="96011"/>
          </a:xfrm>
          <a:prstGeom prst="rect">
            <a:avLst/>
          </a:prstGeom>
          <a:solidFill>
            <a:srgbClr val="64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pic>
        <p:nvPicPr>
          <p:cNvPr id="3" name="Picture 2">
            <a:extLst>
              <a:ext uri="{FF2B5EF4-FFF2-40B4-BE49-F238E27FC236}">
                <a16:creationId xmlns:a16="http://schemas.microsoft.com/office/drawing/2014/main" id="{BB1ECA2E-FD83-4C2B-8A45-8E7718430288}"/>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9936428" y="6318709"/>
            <a:ext cx="1894577" cy="328377"/>
          </a:xfrm>
          <a:prstGeom prst="rect">
            <a:avLst/>
          </a:prstGeom>
        </p:spPr>
      </p:pic>
    </p:spTree>
    <p:extLst>
      <p:ext uri="{BB962C8B-B14F-4D97-AF65-F5344CB8AC3E}">
        <p14:creationId xmlns:p14="http://schemas.microsoft.com/office/powerpoint/2010/main" val="394005502"/>
      </p:ext>
    </p:extLst>
  </p:cSld>
  <p:clrMapOvr>
    <a:masterClrMapping/>
  </p:clrMapOvr>
  <p:extLst>
    <p:ext uri="{DCECCB84-F9BA-43D5-87BE-67443E8EF086}">
      <p15:sldGuideLst xmlns:p15="http://schemas.microsoft.com/office/powerpoint/2012/main">
        <p15:guide id="1" pos="249">
          <p15:clr>
            <a:srgbClr val="FBAE40"/>
          </p15:clr>
        </p15:guide>
        <p15:guide id="2" pos="5511">
          <p15:clr>
            <a:srgbClr val="FBAE40"/>
          </p15:clr>
        </p15:guide>
        <p15:guide id="3" pos="2880">
          <p15:clr>
            <a:srgbClr val="FBAE40"/>
          </p15:clr>
        </p15:guide>
        <p15:guide id="4" orient="horz" pos="849">
          <p15:clr>
            <a:srgbClr val="FBAE40"/>
          </p15:clr>
        </p15:guide>
        <p15:guide id="5" orient="horz" pos="4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3" name="Rectangle 12"/>
          <p:cNvSpPr/>
          <p:nvPr userDrawn="1"/>
        </p:nvSpPr>
        <p:spPr>
          <a:xfrm>
            <a:off x="166" y="0"/>
            <a:ext cx="12191833" cy="6885384"/>
          </a:xfrm>
          <a:prstGeom prst="rect">
            <a:avLst/>
          </a:prstGeom>
          <a:solidFill>
            <a:srgbClr val="516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5" name="Footer Placeholder 9"/>
          <p:cNvSpPr>
            <a:spLocks noGrp="1"/>
          </p:cNvSpPr>
          <p:nvPr>
            <p:ph type="ftr" sz="quarter" idx="11"/>
          </p:nvPr>
        </p:nvSpPr>
        <p:spPr>
          <a:xfrm>
            <a:off x="4165601" y="6365518"/>
            <a:ext cx="3860800" cy="486833"/>
          </a:xfrm>
        </p:spPr>
        <p:txBody>
          <a:bodyPr/>
          <a:lstStyle>
            <a:lvl1pPr>
              <a:defRPr sz="1200">
                <a:solidFill>
                  <a:schemeClr val="bg1"/>
                </a:solidFill>
              </a:defRPr>
            </a:lvl1pPr>
          </a:lstStyle>
          <a:p>
            <a:r>
              <a:rPr lang="en-US" dirty="0"/>
              <a:t> Enersponse </a:t>
            </a:r>
            <a:r>
              <a:rPr lang="en-US" dirty="0">
                <a:latin typeface="Proxima Nova Light"/>
                <a:cs typeface="Proxima Nova Light"/>
              </a:rPr>
              <a:t>Inc. </a:t>
            </a:r>
            <a:r>
              <a:rPr lang="en-US" dirty="0"/>
              <a:t>| enersponse.com | </a:t>
            </a:r>
            <a:r>
              <a:rPr lang="en-US" dirty="0">
                <a:latin typeface="Proxima Nova Light"/>
                <a:cs typeface="Proxima Nova Light"/>
              </a:rPr>
              <a:t>Confidential</a:t>
            </a:r>
          </a:p>
        </p:txBody>
      </p:sp>
      <p:sp>
        <p:nvSpPr>
          <p:cNvPr id="16" name="Slide Number Placeholder 10"/>
          <p:cNvSpPr>
            <a:spLocks noGrp="1"/>
          </p:cNvSpPr>
          <p:nvPr>
            <p:ph type="sldNum" sz="quarter" idx="12"/>
          </p:nvPr>
        </p:nvSpPr>
        <p:spPr>
          <a:xfrm>
            <a:off x="911424" y="6405376"/>
            <a:ext cx="2844800" cy="486833"/>
          </a:xfrm>
        </p:spPr>
        <p:txBody>
          <a:bodyPr/>
          <a:lstStyle>
            <a:lvl1pPr>
              <a:defRPr>
                <a:solidFill>
                  <a:schemeClr val="bg1"/>
                </a:solidFill>
              </a:defRPr>
            </a:lvl1pPr>
          </a:lstStyle>
          <a:p>
            <a:fld id="{C1DEE646-EA24-044A-BEBE-07B70E7B17E3}" type="slidenum">
              <a:rPr lang="en-US" smtClean="0"/>
              <a:pPr/>
              <a:t>‹#›</a:t>
            </a:fld>
            <a:endParaRPr lang="en-US" dirty="0"/>
          </a:p>
        </p:txBody>
      </p:sp>
      <p:cxnSp>
        <p:nvCxnSpPr>
          <p:cNvPr id="18" name="Straight Connector 17"/>
          <p:cNvCxnSpPr/>
          <p:nvPr userDrawn="1"/>
        </p:nvCxnSpPr>
        <p:spPr>
          <a:xfrm>
            <a:off x="519290" y="6213309"/>
            <a:ext cx="11153421" cy="0"/>
          </a:xfrm>
          <a:prstGeom prst="line">
            <a:avLst/>
          </a:prstGeom>
          <a:ln>
            <a:solidFill>
              <a:schemeClr val="bg1"/>
            </a:solidFill>
            <a:prstDash val="dot"/>
          </a:ln>
        </p:spPr>
        <p:style>
          <a:lnRef idx="1">
            <a:schemeClr val="dk1"/>
          </a:lnRef>
          <a:fillRef idx="0">
            <a:schemeClr val="dk1"/>
          </a:fillRef>
          <a:effectRef idx="0">
            <a:schemeClr val="dk1"/>
          </a:effectRef>
          <a:fontRef idx="minor">
            <a:schemeClr val="tx1"/>
          </a:fontRef>
        </p:style>
      </p:cxnSp>
      <p:sp>
        <p:nvSpPr>
          <p:cNvPr id="19" name="Title 2"/>
          <p:cNvSpPr>
            <a:spLocks noGrp="1"/>
          </p:cNvSpPr>
          <p:nvPr>
            <p:ph type="title" hasCustomPrompt="1"/>
          </p:nvPr>
        </p:nvSpPr>
        <p:spPr>
          <a:xfrm>
            <a:off x="595808" y="943424"/>
            <a:ext cx="10972800" cy="505813"/>
          </a:xfrm>
          <a:prstGeom prst="rect">
            <a:avLst/>
          </a:prstGeom>
        </p:spPr>
        <p:txBody>
          <a:bodyPr/>
          <a:lstStyle>
            <a:lvl1pPr marL="0" algn="l" defTabSz="609510" rtl="0" eaLnBrk="1" latinLnBrk="0" hangingPunct="1">
              <a:defRPr lang="en-AU" sz="3733" kern="1200" dirty="0">
                <a:solidFill>
                  <a:schemeClr val="bg1"/>
                </a:solidFill>
                <a:latin typeface="Century Gothic" panose="020B0502020202020204" pitchFamily="34" charset="0"/>
                <a:ea typeface="+mn-ea"/>
                <a:cs typeface="Century Gothic" pitchFamily="34" charset="0"/>
              </a:defRPr>
            </a:lvl1pPr>
          </a:lstStyle>
          <a:p>
            <a:r>
              <a:rPr lang="en-US" dirty="0"/>
              <a:t>SLIDE TITLE (ALWAYS IN CAPS)</a:t>
            </a:r>
            <a:endParaRPr lang="en-AU" dirty="0"/>
          </a:p>
        </p:txBody>
      </p:sp>
      <p:pic>
        <p:nvPicPr>
          <p:cNvPr id="8" name="Picture 7">
            <a:extLst>
              <a:ext uri="{FF2B5EF4-FFF2-40B4-BE49-F238E27FC236}">
                <a16:creationId xmlns:a16="http://schemas.microsoft.com/office/drawing/2014/main" id="{5F17054F-955F-4B68-8915-896CC12DC8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6428" y="6311885"/>
            <a:ext cx="1894576" cy="328377"/>
          </a:xfrm>
          <a:prstGeom prst="rect">
            <a:avLst/>
          </a:prstGeom>
        </p:spPr>
      </p:pic>
    </p:spTree>
    <p:extLst>
      <p:ext uri="{BB962C8B-B14F-4D97-AF65-F5344CB8AC3E}">
        <p14:creationId xmlns:p14="http://schemas.microsoft.com/office/powerpoint/2010/main" val="55239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Rectangle 9"/>
          <p:cNvSpPr/>
          <p:nvPr userDrawn="1"/>
        </p:nvSpPr>
        <p:spPr>
          <a:xfrm>
            <a:off x="168" y="0"/>
            <a:ext cx="12191833" cy="1796819"/>
          </a:xfrm>
          <a:prstGeom prst="rect">
            <a:avLst/>
          </a:prstGeom>
          <a:solidFill>
            <a:srgbClr val="67C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2" name="Title 2"/>
          <p:cNvSpPr>
            <a:spLocks noGrp="1"/>
          </p:cNvSpPr>
          <p:nvPr>
            <p:ph type="title" hasCustomPrompt="1"/>
          </p:nvPr>
        </p:nvSpPr>
        <p:spPr>
          <a:xfrm>
            <a:off x="403787" y="548680"/>
            <a:ext cx="10972800" cy="505813"/>
          </a:xfrm>
          <a:prstGeom prst="rect">
            <a:avLst/>
          </a:prstGeom>
        </p:spPr>
        <p:txBody>
          <a:bodyPr/>
          <a:lstStyle>
            <a:lvl1pPr marL="0" algn="l" defTabSz="609510" rtl="0" eaLnBrk="1" latinLnBrk="0" hangingPunct="1">
              <a:defRPr lang="en-AU" sz="3333" kern="1200" dirty="0">
                <a:solidFill>
                  <a:schemeClr val="bg1"/>
                </a:solidFill>
                <a:latin typeface="Century Gothic" panose="020B0502020202020204" pitchFamily="34" charset="0"/>
                <a:ea typeface="+mn-ea"/>
                <a:cs typeface="Century Gothic" pitchFamily="34" charset="0"/>
              </a:defRPr>
            </a:lvl1pPr>
          </a:lstStyle>
          <a:p>
            <a:r>
              <a:rPr lang="en-US" dirty="0"/>
              <a:t>SLIDE TITLE (ALWAYS IN CAPS)</a:t>
            </a:r>
            <a:endParaRPr lang="en-AU" dirty="0"/>
          </a:p>
        </p:txBody>
      </p:sp>
      <p:sp>
        <p:nvSpPr>
          <p:cNvPr id="11" name="Rectangle 10"/>
          <p:cNvSpPr/>
          <p:nvPr userDrawn="1"/>
        </p:nvSpPr>
        <p:spPr>
          <a:xfrm>
            <a:off x="168" y="6789373"/>
            <a:ext cx="12191833" cy="96011"/>
          </a:xfrm>
          <a:prstGeom prst="rect">
            <a:avLst/>
          </a:prstGeom>
          <a:solidFill>
            <a:srgbClr val="0A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3" name="Footer Placeholder 9"/>
          <p:cNvSpPr txBox="1">
            <a:spLocks/>
          </p:cNvSpPr>
          <p:nvPr userDrawn="1"/>
        </p:nvSpPr>
        <p:spPr>
          <a:xfrm>
            <a:off x="924146" y="6365518"/>
            <a:ext cx="1139407" cy="486833"/>
          </a:xfrm>
          <a:prstGeom prst="rect">
            <a:avLst/>
          </a:prstGeom>
        </p:spPr>
        <p:txBody>
          <a:bodyPr/>
          <a:lstStyle>
            <a:defPPr>
              <a:defRPr lang="en-US"/>
            </a:defPPr>
            <a:lvl1pPr marL="0" algn="ctr" defTabSz="914400" rtl="0" eaLnBrk="1" latinLnBrk="0" hangingPunct="1">
              <a:defRPr sz="800" b="0" i="0" kern="1200">
                <a:solidFill>
                  <a:schemeClr val="bg1">
                    <a:lumMod val="85000"/>
                  </a:schemeClr>
                </a:solidFill>
                <a:latin typeface="+mn-lt"/>
                <a:ea typeface="+mn-ea"/>
                <a:cs typeface="Proxima Nova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67" dirty="0">
                <a:solidFill>
                  <a:schemeClr val="tx1">
                    <a:lumMod val="75000"/>
                  </a:schemeClr>
                </a:solidFill>
                <a:cs typeface="Proxima Nova Light"/>
              </a:rPr>
              <a:t>Confidential</a:t>
            </a:r>
          </a:p>
        </p:txBody>
      </p:sp>
      <p:sp>
        <p:nvSpPr>
          <p:cNvPr id="24" name="Slide Number Placeholder 10"/>
          <p:cNvSpPr txBox="1">
            <a:spLocks/>
          </p:cNvSpPr>
          <p:nvPr userDrawn="1"/>
        </p:nvSpPr>
        <p:spPr>
          <a:xfrm>
            <a:off x="437768" y="6365518"/>
            <a:ext cx="480053" cy="486833"/>
          </a:xfrm>
          <a:prstGeom prst="rect">
            <a:avLst/>
          </a:prstGeom>
        </p:spPr>
        <p:txBody>
          <a:bodyPr/>
          <a:lstStyle>
            <a:defPPr>
              <a:defRPr lang="en-US"/>
            </a:defPPr>
            <a:lvl1pPr marL="0" algn="l" defTabSz="914400" rtl="0" eaLnBrk="1" latinLnBrk="0" hangingPunct="1">
              <a:defRPr sz="800" b="0" i="0" kern="1200">
                <a:solidFill>
                  <a:schemeClr val="bg1">
                    <a:lumMod val="85000"/>
                  </a:schemeClr>
                </a:solidFill>
                <a:latin typeface="Century Gothic" panose="020B0502020202020204" pitchFamily="34" charset="0"/>
                <a:ea typeface="+mn-ea"/>
                <a:cs typeface="Century Gothic" panose="020B0502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EE646-EA24-044A-BEBE-07B70E7B17E3}" type="slidenum">
              <a:rPr lang="en-US" sz="1067" smtClean="0">
                <a:solidFill>
                  <a:schemeClr val="tx1">
                    <a:lumMod val="75000"/>
                  </a:schemeClr>
                </a:solidFill>
              </a:rPr>
              <a:pPr/>
              <a:t>‹#›</a:t>
            </a:fld>
            <a:endParaRPr lang="en-US" sz="1067" dirty="0">
              <a:solidFill>
                <a:schemeClr val="tx1">
                  <a:lumMod val="75000"/>
                </a:schemeClr>
              </a:solidFill>
            </a:endParaRPr>
          </a:p>
        </p:txBody>
      </p:sp>
      <p:grpSp>
        <p:nvGrpSpPr>
          <p:cNvPr id="25" name="Group 24"/>
          <p:cNvGrpSpPr/>
          <p:nvPr userDrawn="1"/>
        </p:nvGrpSpPr>
        <p:grpSpPr>
          <a:xfrm>
            <a:off x="11003815" y="6379634"/>
            <a:ext cx="651935" cy="234951"/>
            <a:chOff x="8027988" y="4784725"/>
            <a:chExt cx="488951" cy="176213"/>
          </a:xfrm>
        </p:grpSpPr>
        <p:sp>
          <p:nvSpPr>
            <p:cNvPr id="26" name="Freeform 5"/>
            <p:cNvSpPr>
              <a:spLocks/>
            </p:cNvSpPr>
            <p:nvPr userDrawn="1"/>
          </p:nvSpPr>
          <p:spPr bwMode="auto">
            <a:xfrm>
              <a:off x="8027988" y="4784725"/>
              <a:ext cx="131763" cy="176213"/>
            </a:xfrm>
            <a:custGeom>
              <a:avLst/>
              <a:gdLst>
                <a:gd name="T0" fmla="*/ 102 w 631"/>
                <a:gd name="T1" fmla="*/ 103 h 849"/>
                <a:gd name="T2" fmla="*/ 528 w 631"/>
                <a:gd name="T3" fmla="*/ 103 h 849"/>
                <a:gd name="T4" fmla="*/ 528 w 631"/>
                <a:gd name="T5" fmla="*/ 126 h 849"/>
                <a:gd name="T6" fmla="*/ 524 w 631"/>
                <a:gd name="T7" fmla="*/ 136 h 849"/>
                <a:gd name="T8" fmla="*/ 37 w 631"/>
                <a:gd name="T9" fmla="*/ 613 h 849"/>
                <a:gd name="T10" fmla="*/ 0 w 631"/>
                <a:gd name="T11" fmla="*/ 703 h 849"/>
                <a:gd name="T12" fmla="*/ 0 w 631"/>
                <a:gd name="T13" fmla="*/ 751 h 849"/>
                <a:gd name="T14" fmla="*/ 97 w 631"/>
                <a:gd name="T15" fmla="*/ 849 h 849"/>
                <a:gd name="T16" fmla="*/ 533 w 631"/>
                <a:gd name="T17" fmla="*/ 849 h 849"/>
                <a:gd name="T18" fmla="*/ 631 w 631"/>
                <a:gd name="T19" fmla="*/ 746 h 849"/>
                <a:gd name="T20" fmla="*/ 528 w 631"/>
                <a:gd name="T21" fmla="*/ 746 h 849"/>
                <a:gd name="T22" fmla="*/ 102 w 631"/>
                <a:gd name="T23" fmla="*/ 746 h 849"/>
                <a:gd name="T24" fmla="*/ 102 w 631"/>
                <a:gd name="T25" fmla="*/ 703 h 849"/>
                <a:gd name="T26" fmla="*/ 109 w 631"/>
                <a:gd name="T27" fmla="*/ 686 h 849"/>
                <a:gd name="T28" fmla="*/ 596 w 631"/>
                <a:gd name="T29" fmla="*/ 209 h 849"/>
                <a:gd name="T30" fmla="*/ 631 w 631"/>
                <a:gd name="T31" fmla="*/ 126 h 849"/>
                <a:gd name="T32" fmla="*/ 631 w 631"/>
                <a:gd name="T33" fmla="*/ 98 h 849"/>
                <a:gd name="T34" fmla="*/ 533 w 631"/>
                <a:gd name="T35" fmla="*/ 0 h 849"/>
                <a:gd name="T36" fmla="*/ 97 w 631"/>
                <a:gd name="T37" fmla="*/ 0 h 849"/>
                <a:gd name="T38" fmla="*/ 0 w 631"/>
                <a:gd name="T39" fmla="*/ 103 h 849"/>
                <a:gd name="T40" fmla="*/ 102 w 631"/>
                <a:gd name="T41" fmla="*/ 10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849">
                  <a:moveTo>
                    <a:pt x="102" y="103"/>
                  </a:moveTo>
                  <a:cubicBezTo>
                    <a:pt x="528" y="103"/>
                    <a:pt x="528" y="103"/>
                    <a:pt x="528" y="103"/>
                  </a:cubicBezTo>
                  <a:cubicBezTo>
                    <a:pt x="528" y="126"/>
                    <a:pt x="528" y="126"/>
                    <a:pt x="528" y="126"/>
                  </a:cubicBezTo>
                  <a:cubicBezTo>
                    <a:pt x="528" y="130"/>
                    <a:pt x="527" y="133"/>
                    <a:pt x="524" y="136"/>
                  </a:cubicBezTo>
                  <a:cubicBezTo>
                    <a:pt x="37" y="613"/>
                    <a:pt x="37" y="613"/>
                    <a:pt x="37" y="613"/>
                  </a:cubicBezTo>
                  <a:cubicBezTo>
                    <a:pt x="13" y="637"/>
                    <a:pt x="0" y="670"/>
                    <a:pt x="0" y="703"/>
                  </a:cubicBezTo>
                  <a:cubicBezTo>
                    <a:pt x="0" y="751"/>
                    <a:pt x="0" y="751"/>
                    <a:pt x="0" y="751"/>
                  </a:cubicBezTo>
                  <a:cubicBezTo>
                    <a:pt x="0" y="805"/>
                    <a:pt x="43" y="849"/>
                    <a:pt x="97" y="849"/>
                  </a:cubicBezTo>
                  <a:cubicBezTo>
                    <a:pt x="533" y="849"/>
                    <a:pt x="533" y="849"/>
                    <a:pt x="533" y="849"/>
                  </a:cubicBezTo>
                  <a:cubicBezTo>
                    <a:pt x="587" y="849"/>
                    <a:pt x="631" y="800"/>
                    <a:pt x="631" y="746"/>
                  </a:cubicBezTo>
                  <a:cubicBezTo>
                    <a:pt x="528" y="746"/>
                    <a:pt x="528" y="746"/>
                    <a:pt x="528" y="746"/>
                  </a:cubicBezTo>
                  <a:cubicBezTo>
                    <a:pt x="102" y="746"/>
                    <a:pt x="102" y="746"/>
                    <a:pt x="102" y="746"/>
                  </a:cubicBezTo>
                  <a:cubicBezTo>
                    <a:pt x="102" y="703"/>
                    <a:pt x="102" y="703"/>
                    <a:pt x="102" y="703"/>
                  </a:cubicBezTo>
                  <a:cubicBezTo>
                    <a:pt x="102" y="697"/>
                    <a:pt x="105" y="691"/>
                    <a:pt x="109" y="686"/>
                  </a:cubicBezTo>
                  <a:cubicBezTo>
                    <a:pt x="596" y="209"/>
                    <a:pt x="596" y="209"/>
                    <a:pt x="596" y="209"/>
                  </a:cubicBezTo>
                  <a:cubicBezTo>
                    <a:pt x="618" y="187"/>
                    <a:pt x="631" y="157"/>
                    <a:pt x="631" y="126"/>
                  </a:cubicBezTo>
                  <a:cubicBezTo>
                    <a:pt x="631" y="98"/>
                    <a:pt x="631" y="98"/>
                    <a:pt x="631" y="98"/>
                  </a:cubicBezTo>
                  <a:cubicBezTo>
                    <a:pt x="631" y="44"/>
                    <a:pt x="587" y="0"/>
                    <a:pt x="533" y="0"/>
                  </a:cubicBezTo>
                  <a:cubicBezTo>
                    <a:pt x="97" y="0"/>
                    <a:pt x="97" y="0"/>
                    <a:pt x="97" y="0"/>
                  </a:cubicBezTo>
                  <a:cubicBezTo>
                    <a:pt x="38" y="0"/>
                    <a:pt x="0" y="48"/>
                    <a:pt x="0" y="103"/>
                  </a:cubicBezTo>
                  <a:lnTo>
                    <a:pt x="102" y="10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AU" sz="2400" dirty="0"/>
            </a:p>
          </p:txBody>
        </p:sp>
        <p:sp>
          <p:nvSpPr>
            <p:cNvPr id="27" name="Freeform 6"/>
            <p:cNvSpPr>
              <a:spLocks/>
            </p:cNvSpPr>
            <p:nvPr userDrawn="1"/>
          </p:nvSpPr>
          <p:spPr bwMode="auto">
            <a:xfrm>
              <a:off x="8205788" y="4784725"/>
              <a:ext cx="130175" cy="176213"/>
            </a:xfrm>
            <a:custGeom>
              <a:avLst/>
              <a:gdLst>
                <a:gd name="T0" fmla="*/ 102 w 631"/>
                <a:gd name="T1" fmla="*/ 747 h 850"/>
                <a:gd name="T2" fmla="*/ 102 w 631"/>
                <a:gd name="T3" fmla="*/ 476 h 850"/>
                <a:gd name="T4" fmla="*/ 102 w 631"/>
                <a:gd name="T5" fmla="*/ 476 h 850"/>
                <a:gd name="T6" fmla="*/ 467 w 631"/>
                <a:gd name="T7" fmla="*/ 476 h 850"/>
                <a:gd name="T8" fmla="*/ 467 w 631"/>
                <a:gd name="T9" fmla="*/ 374 h 850"/>
                <a:gd name="T10" fmla="*/ 102 w 631"/>
                <a:gd name="T11" fmla="*/ 374 h 850"/>
                <a:gd name="T12" fmla="*/ 102 w 631"/>
                <a:gd name="T13" fmla="*/ 103 h 850"/>
                <a:gd name="T14" fmla="*/ 528 w 631"/>
                <a:gd name="T15" fmla="*/ 103 h 850"/>
                <a:gd name="T16" fmla="*/ 631 w 631"/>
                <a:gd name="T17" fmla="*/ 102 h 850"/>
                <a:gd name="T18" fmla="*/ 533 w 631"/>
                <a:gd name="T19" fmla="*/ 0 h 850"/>
                <a:gd name="T20" fmla="*/ 98 w 631"/>
                <a:gd name="T21" fmla="*/ 0 h 850"/>
                <a:gd name="T22" fmla="*/ 0 w 631"/>
                <a:gd name="T23" fmla="*/ 101 h 850"/>
                <a:gd name="T24" fmla="*/ 0 w 631"/>
                <a:gd name="T25" fmla="*/ 749 h 850"/>
                <a:gd name="T26" fmla="*/ 98 w 631"/>
                <a:gd name="T27" fmla="*/ 850 h 850"/>
                <a:gd name="T28" fmla="*/ 533 w 631"/>
                <a:gd name="T29" fmla="*/ 850 h 850"/>
                <a:gd name="T30" fmla="*/ 631 w 631"/>
                <a:gd name="T31" fmla="*/ 747 h 850"/>
                <a:gd name="T32" fmla="*/ 528 w 631"/>
                <a:gd name="T33" fmla="*/ 747 h 850"/>
                <a:gd name="T34" fmla="*/ 102 w 631"/>
                <a:gd name="T35" fmla="*/ 74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1" h="850">
                  <a:moveTo>
                    <a:pt x="102" y="747"/>
                  </a:moveTo>
                  <a:cubicBezTo>
                    <a:pt x="102" y="476"/>
                    <a:pt x="102" y="476"/>
                    <a:pt x="102" y="476"/>
                  </a:cubicBezTo>
                  <a:cubicBezTo>
                    <a:pt x="102" y="476"/>
                    <a:pt x="102" y="476"/>
                    <a:pt x="102" y="476"/>
                  </a:cubicBezTo>
                  <a:cubicBezTo>
                    <a:pt x="467" y="476"/>
                    <a:pt x="467" y="476"/>
                    <a:pt x="467" y="476"/>
                  </a:cubicBezTo>
                  <a:cubicBezTo>
                    <a:pt x="467" y="374"/>
                    <a:pt x="467" y="374"/>
                    <a:pt x="467" y="374"/>
                  </a:cubicBezTo>
                  <a:cubicBezTo>
                    <a:pt x="102" y="374"/>
                    <a:pt x="102" y="374"/>
                    <a:pt x="102" y="374"/>
                  </a:cubicBezTo>
                  <a:cubicBezTo>
                    <a:pt x="102" y="103"/>
                    <a:pt x="102" y="103"/>
                    <a:pt x="102" y="103"/>
                  </a:cubicBezTo>
                  <a:cubicBezTo>
                    <a:pt x="528" y="103"/>
                    <a:pt x="528" y="103"/>
                    <a:pt x="528" y="103"/>
                  </a:cubicBezTo>
                  <a:cubicBezTo>
                    <a:pt x="631" y="102"/>
                    <a:pt x="631" y="102"/>
                    <a:pt x="631" y="102"/>
                  </a:cubicBezTo>
                  <a:cubicBezTo>
                    <a:pt x="631" y="47"/>
                    <a:pt x="587" y="0"/>
                    <a:pt x="533" y="0"/>
                  </a:cubicBezTo>
                  <a:cubicBezTo>
                    <a:pt x="98" y="0"/>
                    <a:pt x="98" y="0"/>
                    <a:pt x="98" y="0"/>
                  </a:cubicBezTo>
                  <a:cubicBezTo>
                    <a:pt x="44" y="0"/>
                    <a:pt x="0" y="46"/>
                    <a:pt x="0" y="101"/>
                  </a:cubicBezTo>
                  <a:cubicBezTo>
                    <a:pt x="0" y="749"/>
                    <a:pt x="0" y="749"/>
                    <a:pt x="0" y="749"/>
                  </a:cubicBezTo>
                  <a:cubicBezTo>
                    <a:pt x="0" y="804"/>
                    <a:pt x="44" y="850"/>
                    <a:pt x="98" y="850"/>
                  </a:cubicBezTo>
                  <a:cubicBezTo>
                    <a:pt x="533" y="850"/>
                    <a:pt x="533" y="850"/>
                    <a:pt x="533" y="850"/>
                  </a:cubicBezTo>
                  <a:cubicBezTo>
                    <a:pt x="587" y="850"/>
                    <a:pt x="631" y="802"/>
                    <a:pt x="631" y="747"/>
                  </a:cubicBezTo>
                  <a:cubicBezTo>
                    <a:pt x="528" y="747"/>
                    <a:pt x="528" y="747"/>
                    <a:pt x="528" y="747"/>
                  </a:cubicBezTo>
                  <a:lnTo>
                    <a:pt x="102" y="74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AU" sz="2400" dirty="0"/>
            </a:p>
          </p:txBody>
        </p:sp>
        <p:sp>
          <p:nvSpPr>
            <p:cNvPr id="28" name="Freeform 7"/>
            <p:cNvSpPr>
              <a:spLocks/>
            </p:cNvSpPr>
            <p:nvPr userDrawn="1"/>
          </p:nvSpPr>
          <p:spPr bwMode="auto">
            <a:xfrm>
              <a:off x="8378826" y="4784725"/>
              <a:ext cx="138113" cy="176213"/>
            </a:xfrm>
            <a:custGeom>
              <a:avLst/>
              <a:gdLst>
                <a:gd name="T0" fmla="*/ 560 w 663"/>
                <a:gd name="T1" fmla="*/ 103 h 850"/>
                <a:gd name="T2" fmla="*/ 560 w 663"/>
                <a:gd name="T3" fmla="*/ 747 h 850"/>
                <a:gd name="T4" fmla="*/ 538 w 663"/>
                <a:gd name="T5" fmla="*/ 747 h 850"/>
                <a:gd name="T6" fmla="*/ 518 w 663"/>
                <a:gd name="T7" fmla="*/ 732 h 850"/>
                <a:gd name="T8" fmla="*/ 253 w 663"/>
                <a:gd name="T9" fmla="*/ 78 h 850"/>
                <a:gd name="T10" fmla="*/ 142 w 663"/>
                <a:gd name="T11" fmla="*/ 0 h 850"/>
                <a:gd name="T12" fmla="*/ 98 w 663"/>
                <a:gd name="T13" fmla="*/ 0 h 850"/>
                <a:gd name="T14" fmla="*/ 0 w 663"/>
                <a:gd name="T15" fmla="*/ 98 h 850"/>
                <a:gd name="T16" fmla="*/ 0 w 663"/>
                <a:gd name="T17" fmla="*/ 751 h 850"/>
                <a:gd name="T18" fmla="*/ 102 w 663"/>
                <a:gd name="T19" fmla="*/ 850 h 850"/>
                <a:gd name="T20" fmla="*/ 102 w 663"/>
                <a:gd name="T21" fmla="*/ 747 h 850"/>
                <a:gd name="T22" fmla="*/ 102 w 663"/>
                <a:gd name="T23" fmla="*/ 103 h 850"/>
                <a:gd name="T24" fmla="*/ 142 w 663"/>
                <a:gd name="T25" fmla="*/ 103 h 850"/>
                <a:gd name="T26" fmla="*/ 157 w 663"/>
                <a:gd name="T27" fmla="*/ 114 h 850"/>
                <a:gd name="T28" fmla="*/ 422 w 663"/>
                <a:gd name="T29" fmla="*/ 768 h 850"/>
                <a:gd name="T30" fmla="*/ 538 w 663"/>
                <a:gd name="T31" fmla="*/ 850 h 850"/>
                <a:gd name="T32" fmla="*/ 565 w 663"/>
                <a:gd name="T33" fmla="*/ 850 h 850"/>
                <a:gd name="T34" fmla="*/ 663 w 663"/>
                <a:gd name="T35" fmla="*/ 751 h 850"/>
                <a:gd name="T36" fmla="*/ 663 w 663"/>
                <a:gd name="T37" fmla="*/ 98 h 850"/>
                <a:gd name="T38" fmla="*/ 560 w 663"/>
                <a:gd name="T39" fmla="*/ 0 h 850"/>
                <a:gd name="T40" fmla="*/ 560 w 663"/>
                <a:gd name="T41" fmla="*/ 103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3" h="850">
                  <a:moveTo>
                    <a:pt x="560" y="103"/>
                  </a:moveTo>
                  <a:cubicBezTo>
                    <a:pt x="560" y="747"/>
                    <a:pt x="560" y="747"/>
                    <a:pt x="560" y="747"/>
                  </a:cubicBezTo>
                  <a:cubicBezTo>
                    <a:pt x="538" y="747"/>
                    <a:pt x="538" y="747"/>
                    <a:pt x="538" y="747"/>
                  </a:cubicBezTo>
                  <a:cubicBezTo>
                    <a:pt x="529" y="747"/>
                    <a:pt x="521" y="742"/>
                    <a:pt x="518" y="732"/>
                  </a:cubicBezTo>
                  <a:cubicBezTo>
                    <a:pt x="253" y="78"/>
                    <a:pt x="253" y="78"/>
                    <a:pt x="253" y="78"/>
                  </a:cubicBezTo>
                  <a:cubicBezTo>
                    <a:pt x="236" y="31"/>
                    <a:pt x="192" y="0"/>
                    <a:pt x="142" y="0"/>
                  </a:cubicBezTo>
                  <a:cubicBezTo>
                    <a:pt x="98" y="0"/>
                    <a:pt x="98" y="0"/>
                    <a:pt x="98" y="0"/>
                  </a:cubicBezTo>
                  <a:cubicBezTo>
                    <a:pt x="44" y="0"/>
                    <a:pt x="0" y="44"/>
                    <a:pt x="0" y="98"/>
                  </a:cubicBezTo>
                  <a:cubicBezTo>
                    <a:pt x="0" y="751"/>
                    <a:pt x="0" y="751"/>
                    <a:pt x="0" y="751"/>
                  </a:cubicBezTo>
                  <a:cubicBezTo>
                    <a:pt x="0" y="806"/>
                    <a:pt x="38" y="850"/>
                    <a:pt x="102" y="850"/>
                  </a:cubicBezTo>
                  <a:cubicBezTo>
                    <a:pt x="102" y="747"/>
                    <a:pt x="102" y="747"/>
                    <a:pt x="102" y="747"/>
                  </a:cubicBezTo>
                  <a:cubicBezTo>
                    <a:pt x="102" y="103"/>
                    <a:pt x="102" y="103"/>
                    <a:pt x="102" y="103"/>
                  </a:cubicBezTo>
                  <a:cubicBezTo>
                    <a:pt x="142" y="103"/>
                    <a:pt x="142" y="103"/>
                    <a:pt x="142" y="103"/>
                  </a:cubicBezTo>
                  <a:cubicBezTo>
                    <a:pt x="148" y="103"/>
                    <a:pt x="154" y="107"/>
                    <a:pt x="157" y="114"/>
                  </a:cubicBezTo>
                  <a:cubicBezTo>
                    <a:pt x="422" y="768"/>
                    <a:pt x="422" y="768"/>
                    <a:pt x="422" y="768"/>
                  </a:cubicBezTo>
                  <a:cubicBezTo>
                    <a:pt x="440" y="817"/>
                    <a:pt x="486" y="850"/>
                    <a:pt x="538" y="850"/>
                  </a:cubicBezTo>
                  <a:cubicBezTo>
                    <a:pt x="565" y="850"/>
                    <a:pt x="565" y="850"/>
                    <a:pt x="565" y="850"/>
                  </a:cubicBezTo>
                  <a:cubicBezTo>
                    <a:pt x="619" y="850"/>
                    <a:pt x="663" y="806"/>
                    <a:pt x="663" y="751"/>
                  </a:cubicBezTo>
                  <a:cubicBezTo>
                    <a:pt x="663" y="98"/>
                    <a:pt x="663" y="98"/>
                    <a:pt x="663" y="98"/>
                  </a:cubicBezTo>
                  <a:cubicBezTo>
                    <a:pt x="663" y="44"/>
                    <a:pt x="627" y="0"/>
                    <a:pt x="560" y="0"/>
                  </a:cubicBezTo>
                  <a:lnTo>
                    <a:pt x="560" y="10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AU" sz="2400" dirty="0"/>
            </a:p>
          </p:txBody>
        </p:sp>
      </p:grpSp>
      <p:sp>
        <p:nvSpPr>
          <p:cNvPr id="29" name="Rectangle 28"/>
          <p:cNvSpPr/>
          <p:nvPr userDrawn="1"/>
        </p:nvSpPr>
        <p:spPr>
          <a:xfrm>
            <a:off x="167" y="6789373"/>
            <a:ext cx="10607040" cy="96011"/>
          </a:xfrm>
          <a:prstGeom prst="rect">
            <a:avLst/>
          </a:prstGeom>
          <a:solidFill>
            <a:srgbClr val="647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cxnSp>
        <p:nvCxnSpPr>
          <p:cNvPr id="14" name="Straight Connector 13">
            <a:extLst>
              <a:ext uri="{FF2B5EF4-FFF2-40B4-BE49-F238E27FC236}">
                <a16:creationId xmlns:a16="http://schemas.microsoft.com/office/drawing/2014/main" id="{8EB3FE5B-053D-4E51-AC10-5A11DC5E30D5}"/>
              </a:ext>
            </a:extLst>
          </p:cNvPr>
          <p:cNvCxnSpPr/>
          <p:nvPr userDrawn="1"/>
        </p:nvCxnSpPr>
        <p:spPr>
          <a:xfrm>
            <a:off x="526315" y="1220755"/>
            <a:ext cx="3457451" cy="0"/>
          </a:xfrm>
          <a:prstGeom prst="line">
            <a:avLst/>
          </a:prstGeom>
          <a:ln w="9525"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438980"/>
      </p:ext>
    </p:extLst>
  </p:cSld>
  <p:clrMapOvr>
    <a:masterClrMapping/>
  </p:clrMapOvr>
  <p:extLst>
    <p:ext uri="{DCECCB84-F9BA-43D5-87BE-67443E8EF086}">
      <p15:sldGuideLst xmlns:p15="http://schemas.microsoft.com/office/powerpoint/2012/main">
        <p15:guide id="1" pos="249">
          <p15:clr>
            <a:srgbClr val="FBAE40"/>
          </p15:clr>
        </p15:guide>
        <p15:guide id="2" pos="5511">
          <p15:clr>
            <a:srgbClr val="FBAE40"/>
          </p15:clr>
        </p15:guide>
        <p15:guide id="3" pos="2880">
          <p15:clr>
            <a:srgbClr val="FBAE40"/>
          </p15:clr>
        </p15:guide>
        <p15:guide id="4" orient="horz" pos="849">
          <p15:clr>
            <a:srgbClr val="FBAE40"/>
          </p15:clr>
        </p15:guide>
        <p15:guide id="5" orient="horz" pos="4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2B7F142-32E1-400B-A368-EDBDB5F6F9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2309"/>
            <a:ext cx="12192000" cy="1554480"/>
          </a:xfrm>
          <a:prstGeom prst="rect">
            <a:avLst/>
          </a:prstGeom>
        </p:spPr>
      </p:pic>
    </p:spTree>
    <p:extLst>
      <p:ext uri="{BB962C8B-B14F-4D97-AF65-F5344CB8AC3E}">
        <p14:creationId xmlns:p14="http://schemas.microsoft.com/office/powerpoint/2010/main" val="1168084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3360591A-A7AB-45C7-8F61-F95334114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92" y="585188"/>
            <a:ext cx="5176008" cy="896824"/>
          </a:xfrm>
          <a:prstGeom prst="rect">
            <a:avLst/>
          </a:prstGeom>
        </p:spPr>
      </p:pic>
      <p:sp>
        <p:nvSpPr>
          <p:cNvPr id="10" name="Title 9">
            <a:extLst>
              <a:ext uri="{FF2B5EF4-FFF2-40B4-BE49-F238E27FC236}">
                <a16:creationId xmlns:a16="http://schemas.microsoft.com/office/drawing/2014/main" id="{38E60B71-F073-43D2-89D4-469F320E0684}"/>
              </a:ext>
            </a:extLst>
          </p:cNvPr>
          <p:cNvSpPr>
            <a:spLocks noGrp="1"/>
          </p:cNvSpPr>
          <p:nvPr>
            <p:ph type="title"/>
          </p:nvPr>
        </p:nvSpPr>
        <p:spPr>
          <a:xfrm>
            <a:off x="162969" y="3176093"/>
            <a:ext cx="4571870" cy="505813"/>
          </a:xfrm>
        </p:spPr>
        <p:txBody>
          <a:bodyPr/>
          <a:lstStyle/>
          <a:p>
            <a:r>
              <a:rPr lang="en-US" dirty="0"/>
              <a:t>PY2022 Load Impact Protocols Workshop</a:t>
            </a:r>
            <a:br>
              <a:rPr lang="en-US" dirty="0"/>
            </a:br>
            <a:br>
              <a:rPr lang="en-US" dirty="0"/>
            </a:br>
            <a:endParaRPr lang="en-US" dirty="0"/>
          </a:p>
        </p:txBody>
      </p:sp>
      <p:cxnSp>
        <p:nvCxnSpPr>
          <p:cNvPr id="12" name="Straight Connector 11">
            <a:extLst>
              <a:ext uri="{FF2B5EF4-FFF2-40B4-BE49-F238E27FC236}">
                <a16:creationId xmlns:a16="http://schemas.microsoft.com/office/drawing/2014/main" id="{B1D0009A-A010-434C-8E28-6D084D444E86}"/>
              </a:ext>
            </a:extLst>
          </p:cNvPr>
          <p:cNvCxnSpPr>
            <a:cxnSpLocks/>
          </p:cNvCxnSpPr>
          <p:nvPr/>
        </p:nvCxnSpPr>
        <p:spPr>
          <a:xfrm>
            <a:off x="0" y="3176093"/>
            <a:ext cx="4109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electronics, display, screenshot&#10;&#10;Description automatically generated">
            <a:extLst>
              <a:ext uri="{FF2B5EF4-FFF2-40B4-BE49-F238E27FC236}">
                <a16:creationId xmlns:a16="http://schemas.microsoft.com/office/drawing/2014/main" id="{9C299E88-46B3-4F5B-B2A8-53220299A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168" y="2397030"/>
            <a:ext cx="6595575" cy="3916123"/>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F4D4F62-7C59-45AC-ABF3-56C873C21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862" y="1609475"/>
            <a:ext cx="1447169" cy="2745616"/>
          </a:xfrm>
          <a:prstGeom prst="rect">
            <a:avLst/>
          </a:prstGeom>
        </p:spPr>
      </p:pic>
      <p:cxnSp>
        <p:nvCxnSpPr>
          <p:cNvPr id="11" name="Straight Connector 10">
            <a:extLst>
              <a:ext uri="{FF2B5EF4-FFF2-40B4-BE49-F238E27FC236}">
                <a16:creationId xmlns:a16="http://schemas.microsoft.com/office/drawing/2014/main" id="{BE0B9E92-3550-4A43-B194-9637EF0971A1}"/>
              </a:ext>
            </a:extLst>
          </p:cNvPr>
          <p:cNvCxnSpPr>
            <a:cxnSpLocks/>
          </p:cNvCxnSpPr>
          <p:nvPr/>
        </p:nvCxnSpPr>
        <p:spPr>
          <a:xfrm>
            <a:off x="0" y="4839486"/>
            <a:ext cx="4109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8887291-A73C-4A4F-9FAF-9597F530A8E3}"/>
              </a:ext>
            </a:extLst>
          </p:cNvPr>
          <p:cNvPicPr/>
          <p:nvPr/>
        </p:nvPicPr>
        <p:blipFill rotWithShape="1">
          <a:blip r:embed="rId6">
            <a:extLst>
              <a:ext uri="{28A0092B-C50C-407E-A947-70E740481C1C}">
                <a14:useLocalDpi xmlns:a14="http://schemas.microsoft.com/office/drawing/2010/main" val="0"/>
              </a:ext>
            </a:extLst>
          </a:blip>
          <a:srcRect l="5568"/>
          <a:stretch/>
        </p:blipFill>
        <p:spPr bwMode="auto">
          <a:xfrm>
            <a:off x="9618690" y="481887"/>
            <a:ext cx="1630680" cy="1000125"/>
          </a:xfrm>
          <a:prstGeom prst="rect">
            <a:avLst/>
          </a:prstGeom>
          <a:noFill/>
          <a:ln>
            <a:noFill/>
          </a:ln>
        </p:spPr>
      </p:pic>
    </p:spTree>
    <p:extLst>
      <p:ext uri="{BB962C8B-B14F-4D97-AF65-F5344CB8AC3E}">
        <p14:creationId xmlns:p14="http://schemas.microsoft.com/office/powerpoint/2010/main" val="388966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AVERAGE IMPACTS – SEPTEMBER 30, 2022</a:t>
            </a:r>
            <a:endParaRPr lang="en-US" sz="1800" dirty="0">
              <a:solidFill>
                <a:schemeClr val="bg1"/>
              </a:solidFill>
            </a:endParaRPr>
          </a:p>
        </p:txBody>
      </p:sp>
      <p:sp>
        <p:nvSpPr>
          <p:cNvPr id="2" name="TextBox 1">
            <a:extLst>
              <a:ext uri="{FF2B5EF4-FFF2-40B4-BE49-F238E27FC236}">
                <a16:creationId xmlns:a16="http://schemas.microsoft.com/office/drawing/2014/main" id="{55400334-5899-482D-975F-CB504F455E14}"/>
              </a:ext>
            </a:extLst>
          </p:cNvPr>
          <p:cNvSpPr txBox="1"/>
          <p:nvPr/>
        </p:nvSpPr>
        <p:spPr>
          <a:xfrm>
            <a:off x="169171" y="2690336"/>
            <a:ext cx="1798175" cy="1477328"/>
          </a:xfrm>
          <a:prstGeom prst="rect">
            <a:avLst/>
          </a:prstGeom>
          <a:noFill/>
        </p:spPr>
        <p:txBody>
          <a:bodyPr wrap="square" rtlCol="0">
            <a:spAutoFit/>
          </a:bodyPr>
          <a:lstStyle/>
          <a:p>
            <a:pPr algn="ctr"/>
            <a:r>
              <a:rPr lang="en-US" dirty="0"/>
              <a:t>Event Start Time: 16:00</a:t>
            </a:r>
          </a:p>
          <a:p>
            <a:pPr algn="ctr"/>
            <a:endParaRPr lang="en-US" dirty="0"/>
          </a:p>
          <a:p>
            <a:pPr algn="ctr"/>
            <a:r>
              <a:rPr lang="en-US" dirty="0"/>
              <a:t>Event End Time: 20:00</a:t>
            </a:r>
          </a:p>
        </p:txBody>
      </p:sp>
      <p:pic>
        <p:nvPicPr>
          <p:cNvPr id="4" name="Picture 3">
            <a:extLst>
              <a:ext uri="{FF2B5EF4-FFF2-40B4-BE49-F238E27FC236}">
                <a16:creationId xmlns:a16="http://schemas.microsoft.com/office/drawing/2014/main" id="{4CB56EA1-06BC-1C0B-BB24-DB2B4AB3E1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875789"/>
            <a:ext cx="9145722" cy="4699181"/>
          </a:xfrm>
          <a:prstGeom prst="rect">
            <a:avLst/>
          </a:prstGeom>
          <a:noFill/>
          <a:ln>
            <a:noFill/>
          </a:ln>
        </p:spPr>
      </p:pic>
    </p:spTree>
    <p:extLst>
      <p:ext uri="{BB962C8B-B14F-4D97-AF65-F5344CB8AC3E}">
        <p14:creationId xmlns:p14="http://schemas.microsoft.com/office/powerpoint/2010/main" val="355968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PUMPING IMPACTS – TYPICAL 2022 EVENT</a:t>
            </a:r>
            <a:endParaRPr lang="en-US" sz="1800" dirty="0">
              <a:solidFill>
                <a:schemeClr val="bg1"/>
              </a:solidFill>
            </a:endParaRPr>
          </a:p>
        </p:txBody>
      </p:sp>
      <p:pic>
        <p:nvPicPr>
          <p:cNvPr id="3" name="Picture 2">
            <a:extLst>
              <a:ext uri="{FF2B5EF4-FFF2-40B4-BE49-F238E27FC236}">
                <a16:creationId xmlns:a16="http://schemas.microsoft.com/office/drawing/2014/main" id="{A1596803-DA26-1967-B45E-EA55852D06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795" y="1875790"/>
            <a:ext cx="8574173" cy="4481288"/>
          </a:xfrm>
          <a:prstGeom prst="rect">
            <a:avLst/>
          </a:prstGeom>
          <a:noFill/>
          <a:ln>
            <a:noFill/>
          </a:ln>
        </p:spPr>
      </p:pic>
    </p:spTree>
    <p:extLst>
      <p:ext uri="{BB962C8B-B14F-4D97-AF65-F5344CB8AC3E}">
        <p14:creationId xmlns:p14="http://schemas.microsoft.com/office/powerpoint/2010/main" val="58567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HVAC IMPACTS – TYPICAL 2022 EVENT</a:t>
            </a:r>
            <a:endParaRPr lang="en-US" sz="1800" dirty="0">
              <a:solidFill>
                <a:schemeClr val="bg1"/>
              </a:solidFill>
            </a:endParaRPr>
          </a:p>
        </p:txBody>
      </p:sp>
      <p:pic>
        <p:nvPicPr>
          <p:cNvPr id="2" name="Picture 1">
            <a:extLst>
              <a:ext uri="{FF2B5EF4-FFF2-40B4-BE49-F238E27FC236}">
                <a16:creationId xmlns:a16="http://schemas.microsoft.com/office/drawing/2014/main" id="{9E33AC0B-3082-3D26-C797-039FF771A4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257" y="1875790"/>
            <a:ext cx="8675914" cy="4481288"/>
          </a:xfrm>
          <a:prstGeom prst="rect">
            <a:avLst/>
          </a:prstGeom>
          <a:noFill/>
          <a:ln>
            <a:noFill/>
          </a:ln>
        </p:spPr>
      </p:pic>
    </p:spTree>
    <p:extLst>
      <p:ext uri="{BB962C8B-B14F-4D97-AF65-F5344CB8AC3E}">
        <p14:creationId xmlns:p14="http://schemas.microsoft.com/office/powerpoint/2010/main" val="483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B76A-0172-425F-B20C-70DD6F6F755E}"/>
              </a:ext>
            </a:extLst>
          </p:cNvPr>
          <p:cNvSpPr>
            <a:spLocks noGrp="1"/>
          </p:cNvSpPr>
          <p:nvPr>
            <p:ph type="title"/>
          </p:nvPr>
        </p:nvSpPr>
        <p:spPr/>
        <p:txBody>
          <a:bodyPr/>
          <a:lstStyle/>
          <a:p>
            <a:r>
              <a:rPr lang="en-US" dirty="0"/>
              <a:t>EX-ANTE RESULTS</a:t>
            </a:r>
          </a:p>
        </p:txBody>
      </p:sp>
    </p:spTree>
    <p:extLst>
      <p:ext uri="{BB962C8B-B14F-4D97-AF65-F5344CB8AC3E}">
        <p14:creationId xmlns:p14="http://schemas.microsoft.com/office/powerpoint/2010/main" val="197692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 ANTE METHODOLOGY</a:t>
            </a:r>
            <a:endParaRPr lang="en-US" sz="1800" dirty="0">
              <a:solidFill>
                <a:schemeClr val="bg1"/>
              </a:solidFill>
            </a:endParaRPr>
          </a:p>
        </p:txBody>
      </p:sp>
      <p:sp>
        <p:nvSpPr>
          <p:cNvPr id="4" name="TextBox 3">
            <a:extLst>
              <a:ext uri="{FF2B5EF4-FFF2-40B4-BE49-F238E27FC236}">
                <a16:creationId xmlns:a16="http://schemas.microsoft.com/office/drawing/2014/main" id="{2859119A-FD8E-4918-B8A0-65FADEBE1FAA}"/>
              </a:ext>
            </a:extLst>
          </p:cNvPr>
          <p:cNvSpPr txBox="1"/>
          <p:nvPr/>
        </p:nvSpPr>
        <p:spPr>
          <a:xfrm>
            <a:off x="936641" y="1937658"/>
            <a:ext cx="10318717" cy="452431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The ex-ante load impacts were estimated for the DR resource for typical event days and monthly peak days from 2023 through 2033. The ex-ante analysis used a similar method as the ex-post.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Baseline loads and average hourly impacts were estimated using individual regression modeling. Different model configurations were tested for accuracy and bias to determine the best fit within building type groups.  The best model was then estimated for each individual account within each building type group.  Once the individual account models were estimated, the baselines and the load impacts were simulated based on the regression coefficients and the forecasted weather for the future events.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295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EX-POST IMPACTS vs TEMPERATURE</a:t>
            </a:r>
            <a:endParaRPr lang="en-US" sz="1800" dirty="0">
              <a:solidFill>
                <a:schemeClr val="bg1"/>
              </a:solidFill>
            </a:endParaRPr>
          </a:p>
        </p:txBody>
      </p:sp>
      <p:pic>
        <p:nvPicPr>
          <p:cNvPr id="2" name="Picture 1">
            <a:extLst>
              <a:ext uri="{FF2B5EF4-FFF2-40B4-BE49-F238E27FC236}">
                <a16:creationId xmlns:a16="http://schemas.microsoft.com/office/drawing/2014/main" id="{2CD34C79-C1AC-9089-BC40-E5B1C3B58F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8273143" cy="4375878"/>
          </a:xfrm>
          <a:prstGeom prst="rect">
            <a:avLst/>
          </a:prstGeom>
          <a:noFill/>
          <a:ln w="12700">
            <a:solidFill>
              <a:schemeClr val="tx1"/>
            </a:solidFill>
          </a:ln>
        </p:spPr>
      </p:pic>
    </p:spTree>
    <p:extLst>
      <p:ext uri="{BB962C8B-B14F-4D97-AF65-F5344CB8AC3E}">
        <p14:creationId xmlns:p14="http://schemas.microsoft.com/office/powerpoint/2010/main" val="100301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ENROLLMENT FORECATS (H/M/L)</a:t>
            </a:r>
            <a:endParaRPr lang="en-US" sz="1800" dirty="0">
              <a:solidFill>
                <a:schemeClr val="bg1"/>
              </a:solidFill>
            </a:endParaRPr>
          </a:p>
        </p:txBody>
      </p:sp>
      <p:graphicFrame>
        <p:nvGraphicFramePr>
          <p:cNvPr id="3" name="Table 2">
            <a:extLst>
              <a:ext uri="{FF2B5EF4-FFF2-40B4-BE49-F238E27FC236}">
                <a16:creationId xmlns:a16="http://schemas.microsoft.com/office/drawing/2014/main" id="{96009EE2-ECCF-2F7E-3AA8-D58009AD59A0}"/>
              </a:ext>
            </a:extLst>
          </p:cNvPr>
          <p:cNvGraphicFramePr>
            <a:graphicFrameLocks noGrp="1"/>
          </p:cNvGraphicFramePr>
          <p:nvPr>
            <p:extLst>
              <p:ext uri="{D42A27DB-BD31-4B8C-83A1-F6EECF244321}">
                <p14:modId xmlns:p14="http://schemas.microsoft.com/office/powerpoint/2010/main" val="4259313460"/>
              </p:ext>
            </p:extLst>
          </p:nvPr>
        </p:nvGraphicFramePr>
        <p:xfrm>
          <a:off x="2079171" y="2046514"/>
          <a:ext cx="8186058" cy="4125684"/>
        </p:xfrm>
        <a:graphic>
          <a:graphicData uri="http://schemas.openxmlformats.org/drawingml/2006/table">
            <a:tbl>
              <a:tblPr firstRow="1" firstCol="1" bandRow="1">
                <a:tableStyleId>{5C22544A-7EE6-4342-B048-85BDC9FD1C3A}</a:tableStyleId>
              </a:tblPr>
              <a:tblGrid>
                <a:gridCol w="2572939">
                  <a:extLst>
                    <a:ext uri="{9D8B030D-6E8A-4147-A177-3AD203B41FA5}">
                      <a16:colId xmlns:a16="http://schemas.microsoft.com/office/drawing/2014/main" val="4146399418"/>
                    </a:ext>
                  </a:extLst>
                </a:gridCol>
                <a:gridCol w="1906342">
                  <a:extLst>
                    <a:ext uri="{9D8B030D-6E8A-4147-A177-3AD203B41FA5}">
                      <a16:colId xmlns:a16="http://schemas.microsoft.com/office/drawing/2014/main" val="3526419690"/>
                    </a:ext>
                  </a:extLst>
                </a:gridCol>
                <a:gridCol w="1794204">
                  <a:extLst>
                    <a:ext uri="{9D8B030D-6E8A-4147-A177-3AD203B41FA5}">
                      <a16:colId xmlns:a16="http://schemas.microsoft.com/office/drawing/2014/main" val="1516626867"/>
                    </a:ext>
                  </a:extLst>
                </a:gridCol>
                <a:gridCol w="1912573">
                  <a:extLst>
                    <a:ext uri="{9D8B030D-6E8A-4147-A177-3AD203B41FA5}">
                      <a16:colId xmlns:a16="http://schemas.microsoft.com/office/drawing/2014/main" val="42901262"/>
                    </a:ext>
                  </a:extLst>
                </a:gridCol>
              </a:tblGrid>
              <a:tr h="343807">
                <a:tc>
                  <a:txBody>
                    <a:bodyPr/>
                    <a:lstStyle/>
                    <a:p>
                      <a:pPr marL="0" marR="0" algn="ctr">
                        <a:spcBef>
                          <a:spcPts val="0"/>
                        </a:spcBef>
                        <a:spcAft>
                          <a:spcPts val="0"/>
                        </a:spcAft>
                      </a:pPr>
                      <a:r>
                        <a:rPr lang="en-US" sz="2000" b="1">
                          <a:effectLst/>
                        </a:rPr>
                        <a:t>Year</a:t>
                      </a:r>
                      <a:endParaRPr lang="en-US" sz="1800" b="1">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a:effectLst/>
                        </a:rPr>
                        <a:t>HVAC</a:t>
                      </a:r>
                      <a:endParaRPr lang="en-US" sz="1800" b="1">
                        <a:effectLst/>
                        <a:latin typeface="Arial" panose="020B0604020202020204" pitchFamily="34" charset="0"/>
                        <a:ea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2000" b="1">
                          <a:effectLst/>
                        </a:rPr>
                        <a:t>Pumping</a:t>
                      </a:r>
                      <a:endParaRPr lang="en-US" sz="1800" b="1">
                        <a:effectLst/>
                        <a:latin typeface="Arial" panose="020B0604020202020204" pitchFamily="34" charset="0"/>
                        <a:ea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a:effectLst/>
                        </a:rPr>
                        <a:t>Total</a:t>
                      </a:r>
                      <a:endParaRPr lang="en-US" sz="1800" b="1">
                        <a:effectLst/>
                        <a:latin typeface="Arial" panose="020B0604020202020204" pitchFamily="34" charset="0"/>
                        <a:ea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3329959"/>
                  </a:ext>
                </a:extLst>
              </a:tr>
              <a:tr h="343807">
                <a:tc>
                  <a:txBody>
                    <a:bodyPr/>
                    <a:lstStyle/>
                    <a:p>
                      <a:pPr marL="0" marR="0" algn="ctr">
                        <a:spcBef>
                          <a:spcPts val="0"/>
                        </a:spcBef>
                        <a:spcAft>
                          <a:spcPts val="0"/>
                        </a:spcAft>
                      </a:pPr>
                      <a:r>
                        <a:rPr lang="en-US" sz="2000" b="1">
                          <a:effectLst/>
                        </a:rPr>
                        <a:t>2023</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1,267</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1,668</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2,935</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2189187"/>
                  </a:ext>
                </a:extLst>
              </a:tr>
              <a:tr h="343807">
                <a:tc>
                  <a:txBody>
                    <a:bodyPr/>
                    <a:lstStyle/>
                    <a:p>
                      <a:pPr marL="0" marR="0" algn="ctr">
                        <a:spcBef>
                          <a:spcPts val="0"/>
                        </a:spcBef>
                        <a:spcAft>
                          <a:spcPts val="0"/>
                        </a:spcAft>
                      </a:pPr>
                      <a:r>
                        <a:rPr lang="en-US" sz="2000" b="1">
                          <a:effectLst/>
                        </a:rPr>
                        <a:t>2024</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1,622</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2,135</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3,757</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2361299"/>
                  </a:ext>
                </a:extLst>
              </a:tr>
              <a:tr h="343807">
                <a:tc>
                  <a:txBody>
                    <a:bodyPr/>
                    <a:lstStyle/>
                    <a:p>
                      <a:pPr marL="0" marR="0" algn="ctr">
                        <a:spcBef>
                          <a:spcPts val="0"/>
                        </a:spcBef>
                        <a:spcAft>
                          <a:spcPts val="0"/>
                        </a:spcAft>
                      </a:pPr>
                      <a:r>
                        <a:rPr lang="en-US" sz="2000" b="1">
                          <a:effectLst/>
                        </a:rPr>
                        <a:t>2025</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2,045</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2,691</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4,736</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5872525"/>
                  </a:ext>
                </a:extLst>
              </a:tr>
              <a:tr h="343807">
                <a:tc>
                  <a:txBody>
                    <a:bodyPr/>
                    <a:lstStyle/>
                    <a:p>
                      <a:pPr marL="0" marR="0" algn="ctr">
                        <a:spcBef>
                          <a:spcPts val="0"/>
                        </a:spcBef>
                        <a:spcAft>
                          <a:spcPts val="0"/>
                        </a:spcAft>
                      </a:pPr>
                      <a:r>
                        <a:rPr lang="en-US" sz="2000" b="1">
                          <a:effectLst/>
                        </a:rPr>
                        <a:t>2026</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2,534</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3,336</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5,870</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8626046"/>
                  </a:ext>
                </a:extLst>
              </a:tr>
              <a:tr h="343807">
                <a:tc>
                  <a:txBody>
                    <a:bodyPr/>
                    <a:lstStyle/>
                    <a:p>
                      <a:pPr marL="0" marR="0" algn="ctr">
                        <a:spcBef>
                          <a:spcPts val="0"/>
                        </a:spcBef>
                        <a:spcAft>
                          <a:spcPts val="0"/>
                        </a:spcAft>
                      </a:pPr>
                      <a:r>
                        <a:rPr lang="en-US" sz="2000" b="1">
                          <a:effectLst/>
                        </a:rPr>
                        <a:t>2027</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3,092</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4,071</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7,163</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7533719"/>
                  </a:ext>
                </a:extLst>
              </a:tr>
              <a:tr h="343807">
                <a:tc>
                  <a:txBody>
                    <a:bodyPr/>
                    <a:lstStyle/>
                    <a:p>
                      <a:pPr marL="0" marR="0" algn="ctr">
                        <a:spcBef>
                          <a:spcPts val="0"/>
                        </a:spcBef>
                        <a:spcAft>
                          <a:spcPts val="0"/>
                        </a:spcAft>
                      </a:pPr>
                      <a:r>
                        <a:rPr lang="en-US" sz="2000" b="1">
                          <a:effectLst/>
                        </a:rPr>
                        <a:t>2028</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3,710</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4,884</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8,594</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788577"/>
                  </a:ext>
                </a:extLst>
              </a:tr>
              <a:tr h="343807">
                <a:tc>
                  <a:txBody>
                    <a:bodyPr/>
                    <a:lstStyle/>
                    <a:p>
                      <a:pPr marL="0" marR="0" algn="ctr">
                        <a:spcBef>
                          <a:spcPts val="0"/>
                        </a:spcBef>
                        <a:spcAft>
                          <a:spcPts val="0"/>
                        </a:spcAft>
                      </a:pPr>
                      <a:r>
                        <a:rPr lang="en-US" sz="2000" b="1">
                          <a:effectLst/>
                        </a:rPr>
                        <a:t>2029</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4,377</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5,763</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10,140</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996339"/>
                  </a:ext>
                </a:extLst>
              </a:tr>
              <a:tr h="343807">
                <a:tc>
                  <a:txBody>
                    <a:bodyPr/>
                    <a:lstStyle/>
                    <a:p>
                      <a:pPr marL="0" marR="0" algn="ctr">
                        <a:spcBef>
                          <a:spcPts val="0"/>
                        </a:spcBef>
                        <a:spcAft>
                          <a:spcPts val="0"/>
                        </a:spcAft>
                      </a:pPr>
                      <a:r>
                        <a:rPr lang="en-US" sz="2000" b="1">
                          <a:effectLst/>
                        </a:rPr>
                        <a:t>2030</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5,078</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6,685</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11,763</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52414943"/>
                  </a:ext>
                </a:extLst>
              </a:tr>
              <a:tr h="343807">
                <a:tc>
                  <a:txBody>
                    <a:bodyPr/>
                    <a:lstStyle/>
                    <a:p>
                      <a:pPr marL="0" marR="0" algn="ctr">
                        <a:spcBef>
                          <a:spcPts val="0"/>
                        </a:spcBef>
                        <a:spcAft>
                          <a:spcPts val="0"/>
                        </a:spcAft>
                      </a:pPr>
                      <a:r>
                        <a:rPr lang="en-US" sz="2000" b="1">
                          <a:effectLst/>
                        </a:rPr>
                        <a:t>2031</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5,788</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7,621</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13,409</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1353582"/>
                  </a:ext>
                </a:extLst>
              </a:tr>
              <a:tr h="343807">
                <a:tc>
                  <a:txBody>
                    <a:bodyPr/>
                    <a:lstStyle/>
                    <a:p>
                      <a:pPr marL="0" marR="0" algn="ctr">
                        <a:spcBef>
                          <a:spcPts val="0"/>
                        </a:spcBef>
                        <a:spcAft>
                          <a:spcPts val="0"/>
                        </a:spcAft>
                      </a:pPr>
                      <a:r>
                        <a:rPr lang="en-US" sz="2000" b="1">
                          <a:effectLst/>
                        </a:rPr>
                        <a:t>2032</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1">
                          <a:effectLst/>
                        </a:rPr>
                        <a:t>6,482</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8,537</a:t>
                      </a:r>
                      <a:endParaRPr lang="en-US" sz="1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15,019</a:t>
                      </a:r>
                      <a:endParaRPr lang="en-US" sz="1800" b="1">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6666670"/>
                  </a:ext>
                </a:extLst>
              </a:tr>
              <a:tr h="343807">
                <a:tc>
                  <a:txBody>
                    <a:bodyPr/>
                    <a:lstStyle/>
                    <a:p>
                      <a:pPr marL="0" marR="0" algn="ctr">
                        <a:spcBef>
                          <a:spcPts val="0"/>
                        </a:spcBef>
                        <a:spcAft>
                          <a:spcPts val="0"/>
                        </a:spcAft>
                      </a:pPr>
                      <a:r>
                        <a:rPr lang="en-US" sz="2000" b="1">
                          <a:effectLst/>
                        </a:rPr>
                        <a:t>2033</a:t>
                      </a:r>
                      <a:endParaRPr lang="en-US" sz="1800" b="1">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a:effectLst/>
                        </a:rPr>
                        <a:t>7,130</a:t>
                      </a:r>
                      <a:endParaRPr lang="en-US" sz="1800" b="1">
                        <a:effectLst/>
                        <a:latin typeface="Arial" panose="020B0604020202020204" pitchFamily="34" charset="0"/>
                        <a:ea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a:effectLst/>
                        </a:rPr>
                        <a:t>9,392</a:t>
                      </a:r>
                      <a:endParaRPr lang="en-US" sz="1800" b="1">
                        <a:effectLst/>
                        <a:latin typeface="Arial" panose="020B0604020202020204" pitchFamily="34" charset="0"/>
                        <a:ea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16,522</a:t>
                      </a:r>
                      <a:endParaRPr lang="en-US" sz="1800" b="1" dirty="0">
                        <a:effectLst/>
                        <a:latin typeface="Arial" panose="020B0604020202020204" pitchFamily="34" charset="0"/>
                        <a:ea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600928"/>
                  </a:ext>
                </a:extLst>
              </a:tr>
            </a:tbl>
          </a:graphicData>
        </a:graphic>
      </p:graphicFrame>
    </p:spTree>
    <p:extLst>
      <p:ext uri="{BB962C8B-B14F-4D97-AF65-F5344CB8AC3E}">
        <p14:creationId xmlns:p14="http://schemas.microsoft.com/office/powerpoint/2010/main" val="365019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24543" y="500922"/>
            <a:ext cx="11190513"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EX-ANTE BY END-USE – AUGUST PEAK DAY2023</a:t>
            </a:r>
            <a:endParaRPr lang="en-US" sz="1800" dirty="0">
              <a:solidFill>
                <a:schemeClr val="bg1"/>
              </a:solidFill>
            </a:endParaRPr>
          </a:p>
        </p:txBody>
      </p:sp>
      <p:graphicFrame>
        <p:nvGraphicFramePr>
          <p:cNvPr id="3" name="Table 2">
            <a:extLst>
              <a:ext uri="{FF2B5EF4-FFF2-40B4-BE49-F238E27FC236}">
                <a16:creationId xmlns:a16="http://schemas.microsoft.com/office/drawing/2014/main" id="{7007CD7D-A6C4-DAC3-700A-8AE2E19A865C}"/>
              </a:ext>
            </a:extLst>
          </p:cNvPr>
          <p:cNvGraphicFramePr>
            <a:graphicFrameLocks noGrp="1"/>
          </p:cNvGraphicFramePr>
          <p:nvPr>
            <p:extLst>
              <p:ext uri="{D42A27DB-BD31-4B8C-83A1-F6EECF244321}">
                <p14:modId xmlns:p14="http://schemas.microsoft.com/office/powerpoint/2010/main" val="1570625669"/>
              </p:ext>
            </p:extLst>
          </p:nvPr>
        </p:nvGraphicFramePr>
        <p:xfrm>
          <a:off x="1807023" y="2046513"/>
          <a:ext cx="8588827" cy="4103916"/>
        </p:xfrm>
        <a:graphic>
          <a:graphicData uri="http://schemas.openxmlformats.org/drawingml/2006/table">
            <a:tbl>
              <a:tblPr firstRow="1" firstCol="1" bandRow="1">
                <a:tableStyleId>{5C22544A-7EE6-4342-B048-85BDC9FD1C3A}</a:tableStyleId>
              </a:tblPr>
              <a:tblGrid>
                <a:gridCol w="1077685">
                  <a:extLst>
                    <a:ext uri="{9D8B030D-6E8A-4147-A177-3AD203B41FA5}">
                      <a16:colId xmlns:a16="http://schemas.microsoft.com/office/drawing/2014/main" val="239096782"/>
                    </a:ext>
                  </a:extLst>
                </a:gridCol>
                <a:gridCol w="1186543">
                  <a:extLst>
                    <a:ext uri="{9D8B030D-6E8A-4147-A177-3AD203B41FA5}">
                      <a16:colId xmlns:a16="http://schemas.microsoft.com/office/drawing/2014/main" val="3101952020"/>
                    </a:ext>
                  </a:extLst>
                </a:gridCol>
                <a:gridCol w="943755">
                  <a:extLst>
                    <a:ext uri="{9D8B030D-6E8A-4147-A177-3AD203B41FA5}">
                      <a16:colId xmlns:a16="http://schemas.microsoft.com/office/drawing/2014/main" val="914987306"/>
                    </a:ext>
                  </a:extLst>
                </a:gridCol>
                <a:gridCol w="1365288">
                  <a:extLst>
                    <a:ext uri="{9D8B030D-6E8A-4147-A177-3AD203B41FA5}">
                      <a16:colId xmlns:a16="http://schemas.microsoft.com/office/drawing/2014/main" val="1167831459"/>
                    </a:ext>
                  </a:extLst>
                </a:gridCol>
                <a:gridCol w="1044043">
                  <a:extLst>
                    <a:ext uri="{9D8B030D-6E8A-4147-A177-3AD203B41FA5}">
                      <a16:colId xmlns:a16="http://schemas.microsoft.com/office/drawing/2014/main" val="2395807656"/>
                    </a:ext>
                  </a:extLst>
                </a:gridCol>
                <a:gridCol w="1044043">
                  <a:extLst>
                    <a:ext uri="{9D8B030D-6E8A-4147-A177-3AD203B41FA5}">
                      <a16:colId xmlns:a16="http://schemas.microsoft.com/office/drawing/2014/main" val="4281345942"/>
                    </a:ext>
                  </a:extLst>
                </a:gridCol>
                <a:gridCol w="963735">
                  <a:extLst>
                    <a:ext uri="{9D8B030D-6E8A-4147-A177-3AD203B41FA5}">
                      <a16:colId xmlns:a16="http://schemas.microsoft.com/office/drawing/2014/main" val="1482584352"/>
                    </a:ext>
                  </a:extLst>
                </a:gridCol>
                <a:gridCol w="963735">
                  <a:extLst>
                    <a:ext uri="{9D8B030D-6E8A-4147-A177-3AD203B41FA5}">
                      <a16:colId xmlns:a16="http://schemas.microsoft.com/office/drawing/2014/main" val="495375514"/>
                    </a:ext>
                  </a:extLst>
                </a:gridCol>
              </a:tblGrid>
              <a:tr h="442580">
                <a:tc rowSpan="3">
                  <a:txBody>
                    <a:bodyPr/>
                    <a:lstStyle/>
                    <a:p>
                      <a:pPr marL="0" marR="0" algn="ctr">
                        <a:spcBef>
                          <a:spcPts val="0"/>
                        </a:spcBef>
                        <a:spcAft>
                          <a:spcPts val="0"/>
                        </a:spcAft>
                      </a:pPr>
                      <a:r>
                        <a:rPr lang="en-US" sz="2000" b="1">
                          <a:effectLst/>
                        </a:rPr>
                        <a:t>End-use</a:t>
                      </a:r>
                      <a:endParaRPr lang="en-US" sz="2000" b="1">
                        <a:effectLst/>
                        <a:latin typeface="Arial" panose="020B0604020202020204" pitchFamily="34" charset="0"/>
                        <a:ea typeface="Arial" panose="020B0604020202020204" pitchFamily="34" charset="0"/>
                      </a:endParaRPr>
                    </a:p>
                  </a:txBody>
                  <a:tcPr marL="68580" marR="68580" marT="0" marB="0" anchor="b"/>
                </a:tc>
                <a:tc rowSpan="3">
                  <a:txBody>
                    <a:bodyPr/>
                    <a:lstStyle/>
                    <a:p>
                      <a:pPr marL="0" marR="0" algn="ctr">
                        <a:spcBef>
                          <a:spcPts val="0"/>
                        </a:spcBef>
                        <a:spcAft>
                          <a:spcPts val="0"/>
                        </a:spcAft>
                      </a:pPr>
                      <a:r>
                        <a:rPr lang="en-US" sz="2000" b="1">
                          <a:effectLst/>
                        </a:rPr>
                        <a:t># Of Accounts</a:t>
                      </a:r>
                      <a:endParaRPr lang="en-US" sz="2000" b="1">
                        <a:effectLst/>
                        <a:latin typeface="Arial" panose="020B0604020202020204" pitchFamily="34" charset="0"/>
                        <a:ea typeface="Arial" panose="020B0604020202020204" pitchFamily="34" charset="0"/>
                      </a:endParaRPr>
                    </a:p>
                  </a:txBody>
                  <a:tcPr marL="68580" marR="68580" marT="0" marB="0" anchor="b"/>
                </a:tc>
                <a:tc rowSpan="3">
                  <a:txBody>
                    <a:bodyPr/>
                    <a:lstStyle/>
                    <a:p>
                      <a:pPr marL="0" marR="0" algn="ctr">
                        <a:spcBef>
                          <a:spcPts val="0"/>
                        </a:spcBef>
                        <a:spcAft>
                          <a:spcPts val="0"/>
                        </a:spcAft>
                      </a:pPr>
                      <a:r>
                        <a:rPr lang="en-US" sz="2000" b="1" dirty="0">
                          <a:effectLst/>
                        </a:rPr>
                        <a:t>Mean Impact (kW)</a:t>
                      </a:r>
                      <a:endParaRPr lang="en-US" sz="2000" b="1" dirty="0">
                        <a:effectLst/>
                        <a:latin typeface="Arial" panose="020B0604020202020204" pitchFamily="34" charset="0"/>
                        <a:ea typeface="Arial" panose="020B0604020202020204" pitchFamily="34" charset="0"/>
                      </a:endParaRPr>
                    </a:p>
                  </a:txBody>
                  <a:tcPr marL="68580" marR="68580" marT="0" marB="0" anchor="b"/>
                </a:tc>
                <a:tc rowSpan="3">
                  <a:txBody>
                    <a:bodyPr/>
                    <a:lstStyle/>
                    <a:p>
                      <a:pPr marL="0" marR="0" algn="ctr">
                        <a:spcBef>
                          <a:spcPts val="0"/>
                        </a:spcBef>
                        <a:spcAft>
                          <a:spcPts val="0"/>
                        </a:spcAft>
                      </a:pPr>
                      <a:r>
                        <a:rPr lang="en-US" sz="2000" b="1" dirty="0">
                          <a:effectLst/>
                        </a:rPr>
                        <a:t>Aggregate Impact (MW)</a:t>
                      </a:r>
                      <a:endParaRPr lang="en-US" sz="2000" b="1" dirty="0">
                        <a:effectLst/>
                        <a:latin typeface="Arial" panose="020B0604020202020204" pitchFamily="34" charset="0"/>
                        <a:ea typeface="Arial" panose="020B0604020202020204" pitchFamily="34" charset="0"/>
                      </a:endParaRPr>
                    </a:p>
                  </a:txBody>
                  <a:tcPr marL="68580" marR="68580" marT="0" marB="0" anchor="b"/>
                </a:tc>
                <a:tc gridSpan="4">
                  <a:txBody>
                    <a:bodyPr/>
                    <a:lstStyle/>
                    <a:p>
                      <a:pPr marL="0" marR="0" algn="ctr">
                        <a:spcBef>
                          <a:spcPts val="0"/>
                        </a:spcBef>
                        <a:spcAft>
                          <a:spcPts val="0"/>
                        </a:spcAft>
                      </a:pPr>
                      <a:r>
                        <a:rPr lang="en-US" sz="2000" b="1">
                          <a:effectLst/>
                        </a:rPr>
                        <a:t>Percent Impact (%)</a:t>
                      </a:r>
                      <a:endParaRPr lang="en-US" sz="2000" b="1">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2712086"/>
                  </a:ext>
                </a:extLst>
              </a:tr>
              <a:tr h="442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2000" b="1">
                          <a:effectLst/>
                        </a:rPr>
                        <a:t>CAISO Peak</a:t>
                      </a:r>
                      <a:endParaRPr lang="en-US" sz="2000" b="1">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2000" b="1">
                          <a:effectLst/>
                        </a:rPr>
                        <a:t>Utility Peak</a:t>
                      </a:r>
                      <a:endParaRPr lang="en-US" sz="2000" b="1">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590777531"/>
                  </a:ext>
                </a:extLst>
              </a:tr>
              <a:tr h="8851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b="1" dirty="0">
                          <a:effectLst/>
                        </a:rPr>
                        <a:t>1-in-2</a:t>
                      </a:r>
                      <a:endParaRPr lang="en-US" sz="2000" b="1" dirty="0">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a:effectLst/>
                        </a:rPr>
                        <a:t>1-in-10</a:t>
                      </a:r>
                      <a:endParaRPr lang="en-US" sz="2000" b="1">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a:effectLst/>
                        </a:rPr>
                        <a:t>1-in-2</a:t>
                      </a:r>
                      <a:endParaRPr lang="en-US" sz="2000" b="1">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a:effectLst/>
                        </a:rPr>
                        <a:t>1-in-10</a:t>
                      </a:r>
                      <a:endParaRPr lang="en-US" sz="2000" b="1">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513587888"/>
                  </a:ext>
                </a:extLst>
              </a:tr>
              <a:tr h="724220">
                <a:tc>
                  <a:txBody>
                    <a:bodyPr/>
                    <a:lstStyle/>
                    <a:p>
                      <a:pPr marL="0" marR="0" algn="ctr">
                        <a:spcBef>
                          <a:spcPts val="0"/>
                        </a:spcBef>
                        <a:spcAft>
                          <a:spcPts val="0"/>
                        </a:spcAft>
                      </a:pPr>
                      <a:r>
                        <a:rPr lang="en-US" sz="2000" b="1">
                          <a:effectLst/>
                        </a:rPr>
                        <a:t>HVAC</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1,267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3.3%</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272030096"/>
                  </a:ext>
                </a:extLst>
              </a:tr>
              <a:tr h="885158">
                <a:tc>
                  <a:txBody>
                    <a:bodyPr/>
                    <a:lstStyle/>
                    <a:p>
                      <a:pPr marL="0" marR="0" algn="ctr">
                        <a:spcBef>
                          <a:spcPts val="0"/>
                        </a:spcBef>
                        <a:spcAft>
                          <a:spcPts val="0"/>
                        </a:spcAft>
                      </a:pPr>
                      <a:r>
                        <a:rPr lang="en-US" sz="2000" b="1">
                          <a:effectLst/>
                        </a:rPr>
                        <a:t>Pumping</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1,668</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53.6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89.3</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31.0</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06853578"/>
                  </a:ext>
                </a:extLst>
              </a:tr>
              <a:tr h="724220">
                <a:tc>
                  <a:txBody>
                    <a:bodyPr/>
                    <a:lstStyle/>
                    <a:p>
                      <a:pPr marL="0" marR="0" algn="ctr">
                        <a:spcBef>
                          <a:spcPts val="0"/>
                        </a:spcBef>
                        <a:spcAft>
                          <a:spcPts val="0"/>
                        </a:spcAft>
                      </a:pPr>
                      <a:r>
                        <a:rPr lang="en-US" sz="2000" b="1">
                          <a:effectLst/>
                        </a:rPr>
                        <a:t>Total</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2,935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92.6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24.0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23.7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23.9</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rPr>
                        <a:t>23.7</a:t>
                      </a:r>
                      <a:endParaRPr lang="en-US" sz="20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373795251"/>
                  </a:ext>
                </a:extLst>
              </a:tr>
            </a:tbl>
          </a:graphicData>
        </a:graphic>
      </p:graphicFrame>
    </p:spTree>
    <p:extLst>
      <p:ext uri="{BB962C8B-B14F-4D97-AF65-F5344CB8AC3E}">
        <p14:creationId xmlns:p14="http://schemas.microsoft.com/office/powerpoint/2010/main" val="231881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EX-ANTE – PUMPING AUGUST PEAK DAY 2023</a:t>
            </a:r>
            <a:endParaRPr lang="en-US" sz="1800" dirty="0">
              <a:solidFill>
                <a:schemeClr val="bg1"/>
              </a:solidFill>
            </a:endParaRPr>
          </a:p>
        </p:txBody>
      </p:sp>
      <p:pic>
        <p:nvPicPr>
          <p:cNvPr id="2" name="Picture 1">
            <a:extLst>
              <a:ext uri="{FF2B5EF4-FFF2-40B4-BE49-F238E27FC236}">
                <a16:creationId xmlns:a16="http://schemas.microsoft.com/office/drawing/2014/main" id="{94A58B37-2C99-A657-B2D5-8FA695869E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113" y="1869439"/>
            <a:ext cx="8284348" cy="4347513"/>
          </a:xfrm>
          <a:prstGeom prst="rect">
            <a:avLst/>
          </a:prstGeom>
          <a:noFill/>
          <a:ln>
            <a:noFill/>
          </a:ln>
        </p:spPr>
      </p:pic>
    </p:spTree>
    <p:extLst>
      <p:ext uri="{BB962C8B-B14F-4D97-AF65-F5344CB8AC3E}">
        <p14:creationId xmlns:p14="http://schemas.microsoft.com/office/powerpoint/2010/main" val="413723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EX-ANTE – HVAC AUGUST PEAK DAY 2023</a:t>
            </a:r>
            <a:endParaRPr lang="en-US" sz="1800" dirty="0">
              <a:solidFill>
                <a:schemeClr val="bg1"/>
              </a:solidFill>
            </a:endParaRPr>
          </a:p>
        </p:txBody>
      </p:sp>
      <p:pic>
        <p:nvPicPr>
          <p:cNvPr id="2" name="Picture 1">
            <a:extLst>
              <a:ext uri="{FF2B5EF4-FFF2-40B4-BE49-F238E27FC236}">
                <a16:creationId xmlns:a16="http://schemas.microsoft.com/office/drawing/2014/main" id="{E284BC3B-11C0-CB40-EF58-6DC9CCAC91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544" y="1869439"/>
            <a:ext cx="8327572" cy="4346303"/>
          </a:xfrm>
          <a:prstGeom prst="rect">
            <a:avLst/>
          </a:prstGeom>
          <a:noFill/>
          <a:ln>
            <a:noFill/>
          </a:ln>
        </p:spPr>
      </p:pic>
    </p:spTree>
    <p:extLst>
      <p:ext uri="{BB962C8B-B14F-4D97-AF65-F5344CB8AC3E}">
        <p14:creationId xmlns:p14="http://schemas.microsoft.com/office/powerpoint/2010/main" val="310542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B76A-0172-425F-B20C-70DD6F6F755E}"/>
              </a:ext>
            </a:extLst>
          </p:cNvPr>
          <p:cNvSpPr>
            <a:spLocks noGrp="1"/>
          </p:cNvSpPr>
          <p:nvPr>
            <p:ph type="title"/>
          </p:nvPr>
        </p:nvSpPr>
        <p:spPr/>
        <p:txBody>
          <a:bodyPr/>
          <a:lstStyle/>
          <a:p>
            <a:r>
              <a:rPr lang="en-US" dirty="0"/>
              <a:t>PROGRAM BACKGROUND</a:t>
            </a:r>
          </a:p>
        </p:txBody>
      </p:sp>
    </p:spTree>
    <p:extLst>
      <p:ext uri="{BB962C8B-B14F-4D97-AF65-F5344CB8AC3E}">
        <p14:creationId xmlns:p14="http://schemas.microsoft.com/office/powerpoint/2010/main" val="144181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1121238" y="500922"/>
            <a:ext cx="10472058"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EX-ANTE BY LCA – AUGUST PEAK DAY 2023</a:t>
            </a:r>
            <a:endParaRPr lang="en-US" sz="1800" dirty="0">
              <a:solidFill>
                <a:schemeClr val="bg1"/>
              </a:solidFill>
            </a:endParaRPr>
          </a:p>
        </p:txBody>
      </p:sp>
      <p:graphicFrame>
        <p:nvGraphicFramePr>
          <p:cNvPr id="2" name="Table 1">
            <a:extLst>
              <a:ext uri="{FF2B5EF4-FFF2-40B4-BE49-F238E27FC236}">
                <a16:creationId xmlns:a16="http://schemas.microsoft.com/office/drawing/2014/main" id="{87D63F36-92C5-7F86-E26B-385087DE286F}"/>
              </a:ext>
            </a:extLst>
          </p:cNvPr>
          <p:cNvGraphicFramePr>
            <a:graphicFrameLocks noGrp="1"/>
          </p:cNvGraphicFramePr>
          <p:nvPr>
            <p:extLst>
              <p:ext uri="{D42A27DB-BD31-4B8C-83A1-F6EECF244321}">
                <p14:modId xmlns:p14="http://schemas.microsoft.com/office/powerpoint/2010/main" val="382642124"/>
              </p:ext>
            </p:extLst>
          </p:nvPr>
        </p:nvGraphicFramePr>
        <p:xfrm>
          <a:off x="1894114" y="1959427"/>
          <a:ext cx="8382000" cy="3918857"/>
        </p:xfrm>
        <a:graphic>
          <a:graphicData uri="http://schemas.openxmlformats.org/drawingml/2006/table">
            <a:tbl>
              <a:tblPr firstRow="1" firstCol="1" bandRow="1">
                <a:tableStyleId>{5C22544A-7EE6-4342-B048-85BDC9FD1C3A}</a:tableStyleId>
              </a:tblPr>
              <a:tblGrid>
                <a:gridCol w="1249679">
                  <a:extLst>
                    <a:ext uri="{9D8B030D-6E8A-4147-A177-3AD203B41FA5}">
                      <a16:colId xmlns:a16="http://schemas.microsoft.com/office/drawing/2014/main" val="2243740473"/>
                    </a:ext>
                  </a:extLst>
                </a:gridCol>
                <a:gridCol w="1112521">
                  <a:extLst>
                    <a:ext uri="{9D8B030D-6E8A-4147-A177-3AD203B41FA5}">
                      <a16:colId xmlns:a16="http://schemas.microsoft.com/office/drawing/2014/main" val="2237037858"/>
                    </a:ext>
                  </a:extLst>
                </a:gridCol>
                <a:gridCol w="892628">
                  <a:extLst>
                    <a:ext uri="{9D8B030D-6E8A-4147-A177-3AD203B41FA5}">
                      <a16:colId xmlns:a16="http://schemas.microsoft.com/office/drawing/2014/main" val="3339803046"/>
                    </a:ext>
                  </a:extLst>
                </a:gridCol>
                <a:gridCol w="1208312">
                  <a:extLst>
                    <a:ext uri="{9D8B030D-6E8A-4147-A177-3AD203B41FA5}">
                      <a16:colId xmlns:a16="http://schemas.microsoft.com/office/drawing/2014/main" val="3833542253"/>
                    </a:ext>
                  </a:extLst>
                </a:gridCol>
                <a:gridCol w="1018903">
                  <a:extLst>
                    <a:ext uri="{9D8B030D-6E8A-4147-A177-3AD203B41FA5}">
                      <a16:colId xmlns:a16="http://schemas.microsoft.com/office/drawing/2014/main" val="2710952373"/>
                    </a:ext>
                  </a:extLst>
                </a:gridCol>
                <a:gridCol w="1018903">
                  <a:extLst>
                    <a:ext uri="{9D8B030D-6E8A-4147-A177-3AD203B41FA5}">
                      <a16:colId xmlns:a16="http://schemas.microsoft.com/office/drawing/2014/main" val="3694445443"/>
                    </a:ext>
                  </a:extLst>
                </a:gridCol>
                <a:gridCol w="940527">
                  <a:extLst>
                    <a:ext uri="{9D8B030D-6E8A-4147-A177-3AD203B41FA5}">
                      <a16:colId xmlns:a16="http://schemas.microsoft.com/office/drawing/2014/main" val="3922687749"/>
                    </a:ext>
                  </a:extLst>
                </a:gridCol>
                <a:gridCol w="940527">
                  <a:extLst>
                    <a:ext uri="{9D8B030D-6E8A-4147-A177-3AD203B41FA5}">
                      <a16:colId xmlns:a16="http://schemas.microsoft.com/office/drawing/2014/main" val="1950657164"/>
                    </a:ext>
                  </a:extLst>
                </a:gridCol>
              </a:tblGrid>
              <a:tr h="488157">
                <a:tc rowSpan="3">
                  <a:txBody>
                    <a:bodyPr/>
                    <a:lstStyle/>
                    <a:p>
                      <a:pPr marL="0" marR="0" algn="ctr">
                        <a:spcBef>
                          <a:spcPts val="0"/>
                        </a:spcBef>
                        <a:spcAft>
                          <a:spcPts val="0"/>
                        </a:spcAft>
                      </a:pPr>
                      <a:r>
                        <a:rPr lang="en-US" sz="2000" b="1" dirty="0">
                          <a:effectLst/>
                        </a:rPr>
                        <a:t>LCA</a:t>
                      </a:r>
                      <a:endParaRPr lang="en-US" sz="2000" b="1" dirty="0">
                        <a:effectLst/>
                        <a:latin typeface="Arial" panose="020B0604020202020204" pitchFamily="34" charset="0"/>
                        <a:ea typeface="Arial" panose="020B0604020202020204" pitchFamily="34" charset="0"/>
                      </a:endParaRPr>
                    </a:p>
                  </a:txBody>
                  <a:tcPr marL="68580" marR="68580" marT="0" marB="0" anchor="b"/>
                </a:tc>
                <a:tc rowSpan="3">
                  <a:txBody>
                    <a:bodyPr/>
                    <a:lstStyle/>
                    <a:p>
                      <a:pPr marL="0" marR="0" algn="ctr">
                        <a:spcBef>
                          <a:spcPts val="0"/>
                        </a:spcBef>
                        <a:spcAft>
                          <a:spcPts val="0"/>
                        </a:spcAft>
                      </a:pPr>
                      <a:r>
                        <a:rPr lang="en-US" sz="2000" b="1">
                          <a:effectLst/>
                        </a:rPr>
                        <a:t># Of Accounts</a:t>
                      </a:r>
                      <a:endParaRPr lang="en-US" sz="2000" b="1">
                        <a:effectLst/>
                        <a:latin typeface="Arial" panose="020B0604020202020204" pitchFamily="34" charset="0"/>
                        <a:ea typeface="Arial" panose="020B0604020202020204" pitchFamily="34" charset="0"/>
                      </a:endParaRPr>
                    </a:p>
                  </a:txBody>
                  <a:tcPr marL="68580" marR="68580" marT="0" marB="0" anchor="b"/>
                </a:tc>
                <a:tc rowSpan="3">
                  <a:txBody>
                    <a:bodyPr/>
                    <a:lstStyle/>
                    <a:p>
                      <a:pPr marL="0" marR="0" algn="ctr">
                        <a:spcBef>
                          <a:spcPts val="0"/>
                        </a:spcBef>
                        <a:spcAft>
                          <a:spcPts val="0"/>
                        </a:spcAft>
                      </a:pPr>
                      <a:r>
                        <a:rPr lang="en-US" sz="2000" b="1" dirty="0">
                          <a:effectLst/>
                        </a:rPr>
                        <a:t>Mean Impact (kW)</a:t>
                      </a:r>
                      <a:endParaRPr lang="en-US" sz="2000" b="1" dirty="0">
                        <a:effectLst/>
                        <a:latin typeface="Arial" panose="020B0604020202020204" pitchFamily="34" charset="0"/>
                        <a:ea typeface="Arial" panose="020B0604020202020204" pitchFamily="34" charset="0"/>
                      </a:endParaRPr>
                    </a:p>
                  </a:txBody>
                  <a:tcPr marL="68580" marR="68580" marT="0" marB="0" anchor="b"/>
                </a:tc>
                <a:tc rowSpan="3">
                  <a:txBody>
                    <a:bodyPr/>
                    <a:lstStyle/>
                    <a:p>
                      <a:pPr marL="0" marR="0" algn="ctr">
                        <a:spcBef>
                          <a:spcPts val="0"/>
                        </a:spcBef>
                        <a:spcAft>
                          <a:spcPts val="0"/>
                        </a:spcAft>
                      </a:pPr>
                      <a:r>
                        <a:rPr lang="en-US" sz="2000" b="1" dirty="0">
                          <a:effectLst/>
                        </a:rPr>
                        <a:t>Aggregate Impact (MW)</a:t>
                      </a:r>
                      <a:endParaRPr lang="en-US" sz="2000" b="1" dirty="0">
                        <a:effectLst/>
                        <a:latin typeface="Arial" panose="020B0604020202020204" pitchFamily="34" charset="0"/>
                        <a:ea typeface="Arial" panose="020B0604020202020204" pitchFamily="34" charset="0"/>
                      </a:endParaRPr>
                    </a:p>
                  </a:txBody>
                  <a:tcPr marL="68580" marR="68580" marT="0" marB="0" anchor="b"/>
                </a:tc>
                <a:tc gridSpan="4">
                  <a:txBody>
                    <a:bodyPr/>
                    <a:lstStyle/>
                    <a:p>
                      <a:pPr marL="0" marR="0" algn="ctr">
                        <a:spcBef>
                          <a:spcPts val="0"/>
                        </a:spcBef>
                        <a:spcAft>
                          <a:spcPts val="0"/>
                        </a:spcAft>
                      </a:pPr>
                      <a:r>
                        <a:rPr lang="en-US" sz="2000" b="1">
                          <a:effectLst/>
                        </a:rPr>
                        <a:t>Percent Impact (%)</a:t>
                      </a:r>
                      <a:endParaRPr lang="en-US" sz="2000" b="1">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7100362"/>
                  </a:ext>
                </a:extLst>
              </a:tr>
              <a:tr h="52896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2000" b="1">
                          <a:effectLst/>
                        </a:rPr>
                        <a:t>CAISO Peak</a:t>
                      </a:r>
                      <a:endParaRPr lang="en-US" sz="2000" b="1">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2000" b="1">
                          <a:effectLst/>
                        </a:rPr>
                        <a:t>Utility Peak</a:t>
                      </a:r>
                      <a:endParaRPr lang="en-US" sz="2000" b="1">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575669266"/>
                  </a:ext>
                </a:extLst>
              </a:tr>
              <a:tr h="7979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b="1" dirty="0">
                          <a:effectLst/>
                        </a:rPr>
                        <a:t>1-in-2</a:t>
                      </a:r>
                      <a:endParaRPr lang="en-US" sz="2000" b="1" dirty="0">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a:effectLst/>
                        </a:rPr>
                        <a:t>1-in-10</a:t>
                      </a:r>
                      <a:endParaRPr lang="en-US" sz="2000" b="1">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a:effectLst/>
                        </a:rPr>
                        <a:t>1-in-2</a:t>
                      </a:r>
                      <a:endParaRPr lang="en-US" sz="2000" b="1">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a:effectLst/>
                        </a:rPr>
                        <a:t>1-in-10</a:t>
                      </a:r>
                      <a:endParaRPr lang="en-US" sz="2000" b="1">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164962814"/>
                  </a:ext>
                </a:extLst>
              </a:tr>
              <a:tr h="797978">
                <a:tc>
                  <a:txBody>
                    <a:bodyPr/>
                    <a:lstStyle/>
                    <a:p>
                      <a:pPr marL="0" marR="0" algn="ctr">
                        <a:spcBef>
                          <a:spcPts val="0"/>
                        </a:spcBef>
                        <a:spcAft>
                          <a:spcPts val="0"/>
                        </a:spcAft>
                      </a:pPr>
                      <a:r>
                        <a:rPr lang="en-US" sz="2000" b="1">
                          <a:effectLst/>
                        </a:rPr>
                        <a:t>Big Creek / Ventura</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435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32.2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14.0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21.5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21.3</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21.5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21.3</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397256256"/>
                  </a:ext>
                </a:extLst>
              </a:tr>
              <a:tr h="652891">
                <a:tc>
                  <a:txBody>
                    <a:bodyPr/>
                    <a:lstStyle/>
                    <a:p>
                      <a:pPr marL="0" marR="0" algn="ctr">
                        <a:spcBef>
                          <a:spcPts val="0"/>
                        </a:spcBef>
                        <a:spcAft>
                          <a:spcPts val="0"/>
                        </a:spcAft>
                      </a:pPr>
                      <a:r>
                        <a:rPr lang="en-US" sz="2000" b="1">
                          <a:effectLst/>
                        </a:rPr>
                        <a:t>LA Basin</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2,500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31.4</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78.6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24.5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24.2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24.4</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24.2</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62883394"/>
                  </a:ext>
                </a:extLst>
              </a:tr>
              <a:tr h="652891">
                <a:tc>
                  <a:txBody>
                    <a:bodyPr/>
                    <a:lstStyle/>
                    <a:p>
                      <a:pPr marL="0" marR="0" algn="ctr">
                        <a:spcBef>
                          <a:spcPts val="0"/>
                        </a:spcBef>
                        <a:spcAft>
                          <a:spcPts val="0"/>
                        </a:spcAft>
                      </a:pPr>
                      <a:r>
                        <a:rPr lang="en-US" sz="2000" b="1">
                          <a:effectLst/>
                        </a:rPr>
                        <a:t>Total</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2,935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92.6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24.0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23.7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23.9</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rPr>
                        <a:t>23.7</a:t>
                      </a:r>
                      <a:endParaRPr lang="en-US" sz="20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454533939"/>
                  </a:ext>
                </a:extLst>
              </a:tr>
            </a:tbl>
          </a:graphicData>
        </a:graphic>
      </p:graphicFrame>
    </p:spTree>
    <p:extLst>
      <p:ext uri="{BB962C8B-B14F-4D97-AF65-F5344CB8AC3E}">
        <p14:creationId xmlns:p14="http://schemas.microsoft.com/office/powerpoint/2010/main" val="130667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EX-ANTE TYPICAL EVENT IMPACT FORECAST</a:t>
            </a:r>
            <a:endParaRPr lang="en-US" sz="1800" dirty="0">
              <a:solidFill>
                <a:schemeClr val="bg1"/>
              </a:solidFill>
            </a:endParaRPr>
          </a:p>
        </p:txBody>
      </p:sp>
      <p:graphicFrame>
        <p:nvGraphicFramePr>
          <p:cNvPr id="2" name="Table 1">
            <a:extLst>
              <a:ext uri="{FF2B5EF4-FFF2-40B4-BE49-F238E27FC236}">
                <a16:creationId xmlns:a16="http://schemas.microsoft.com/office/drawing/2014/main" id="{BB54D7A2-2ACB-A6EC-EE2D-150DA013455F}"/>
              </a:ext>
            </a:extLst>
          </p:cNvPr>
          <p:cNvGraphicFramePr>
            <a:graphicFrameLocks noGrp="1"/>
          </p:cNvGraphicFramePr>
          <p:nvPr>
            <p:extLst>
              <p:ext uri="{D42A27DB-BD31-4B8C-83A1-F6EECF244321}">
                <p14:modId xmlns:p14="http://schemas.microsoft.com/office/powerpoint/2010/main" val="966897244"/>
              </p:ext>
            </p:extLst>
          </p:nvPr>
        </p:nvGraphicFramePr>
        <p:xfrm>
          <a:off x="1992086" y="2090057"/>
          <a:ext cx="8207828" cy="4103917"/>
        </p:xfrm>
        <a:graphic>
          <a:graphicData uri="http://schemas.openxmlformats.org/drawingml/2006/table">
            <a:tbl>
              <a:tblPr firstRow="1" firstCol="1" bandRow="1">
                <a:tableStyleId>{5C22544A-7EE6-4342-B048-85BDC9FD1C3A}</a:tableStyleId>
              </a:tblPr>
              <a:tblGrid>
                <a:gridCol w="2580076">
                  <a:extLst>
                    <a:ext uri="{9D8B030D-6E8A-4147-A177-3AD203B41FA5}">
                      <a16:colId xmlns:a16="http://schemas.microsoft.com/office/drawing/2014/main" val="3410894913"/>
                    </a:ext>
                  </a:extLst>
                </a:gridCol>
                <a:gridCol w="1911328">
                  <a:extLst>
                    <a:ext uri="{9D8B030D-6E8A-4147-A177-3AD203B41FA5}">
                      <a16:colId xmlns:a16="http://schemas.microsoft.com/office/drawing/2014/main" val="1547115306"/>
                    </a:ext>
                  </a:extLst>
                </a:gridCol>
                <a:gridCol w="1799000">
                  <a:extLst>
                    <a:ext uri="{9D8B030D-6E8A-4147-A177-3AD203B41FA5}">
                      <a16:colId xmlns:a16="http://schemas.microsoft.com/office/drawing/2014/main" val="2660206685"/>
                    </a:ext>
                  </a:extLst>
                </a:gridCol>
                <a:gridCol w="1917424">
                  <a:extLst>
                    <a:ext uri="{9D8B030D-6E8A-4147-A177-3AD203B41FA5}">
                      <a16:colId xmlns:a16="http://schemas.microsoft.com/office/drawing/2014/main" val="2656443250"/>
                    </a:ext>
                  </a:extLst>
                </a:gridCol>
              </a:tblGrid>
              <a:tr h="631371">
                <a:tc>
                  <a:txBody>
                    <a:bodyPr/>
                    <a:lstStyle/>
                    <a:p>
                      <a:pPr marL="0" marR="0" algn="ctr">
                        <a:spcBef>
                          <a:spcPts val="0"/>
                        </a:spcBef>
                        <a:spcAft>
                          <a:spcPts val="0"/>
                        </a:spcAft>
                      </a:pPr>
                      <a:r>
                        <a:rPr lang="en-US" sz="2000" b="1" dirty="0">
                          <a:effectLst/>
                        </a:rPr>
                        <a:t>Year</a:t>
                      </a:r>
                      <a:endParaRPr lang="en-US" sz="1800" b="1" dirty="0">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dirty="0">
                          <a:effectLst/>
                        </a:rPr>
                        <a:t>HVAC (MW)</a:t>
                      </a:r>
                      <a:endParaRPr lang="en-US" sz="1800" b="1" dirty="0">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dirty="0">
                          <a:effectLst/>
                        </a:rPr>
                        <a:t>Pumping (MW)</a:t>
                      </a:r>
                      <a:endParaRPr lang="en-US" sz="1800" b="1" dirty="0">
                        <a:effectLst/>
                        <a:latin typeface="Arial" panose="020B0604020202020204" pitchFamily="34" charset="0"/>
                        <a:ea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b="1" dirty="0">
                          <a:effectLst/>
                        </a:rPr>
                        <a:t>Total (MW)</a:t>
                      </a:r>
                      <a:endParaRPr lang="en-US" sz="1800" b="1"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957591171"/>
                  </a:ext>
                </a:extLst>
              </a:tr>
              <a:tr h="315686">
                <a:tc>
                  <a:txBody>
                    <a:bodyPr/>
                    <a:lstStyle/>
                    <a:p>
                      <a:pPr marL="0" marR="0" algn="ctr">
                        <a:spcBef>
                          <a:spcPts val="0"/>
                        </a:spcBef>
                        <a:spcAft>
                          <a:spcPts val="0"/>
                        </a:spcAft>
                      </a:pPr>
                      <a:r>
                        <a:rPr lang="en-US" sz="2000" b="1">
                          <a:effectLst/>
                        </a:rPr>
                        <a:t>2023</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rPr>
                        <a:t>89.3</a:t>
                      </a:r>
                      <a:endParaRPr lang="en-US" sz="20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rPr>
                        <a:t>92.6</a:t>
                      </a:r>
                      <a:endParaRPr lang="en-US" sz="20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112959526"/>
                  </a:ext>
                </a:extLst>
              </a:tr>
              <a:tr h="315686">
                <a:tc>
                  <a:txBody>
                    <a:bodyPr/>
                    <a:lstStyle/>
                    <a:p>
                      <a:pPr marL="0" marR="0" algn="ctr">
                        <a:spcBef>
                          <a:spcPts val="0"/>
                        </a:spcBef>
                        <a:spcAft>
                          <a:spcPts val="0"/>
                        </a:spcAft>
                      </a:pPr>
                      <a:r>
                        <a:rPr lang="en-US" sz="2000" b="1">
                          <a:effectLst/>
                        </a:rPr>
                        <a:t>2024</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114.3</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118.5</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09925652"/>
                  </a:ext>
                </a:extLst>
              </a:tr>
              <a:tr h="315686">
                <a:tc>
                  <a:txBody>
                    <a:bodyPr/>
                    <a:lstStyle/>
                    <a:p>
                      <a:pPr marL="0" marR="0" algn="ctr">
                        <a:spcBef>
                          <a:spcPts val="0"/>
                        </a:spcBef>
                        <a:spcAft>
                          <a:spcPts val="0"/>
                        </a:spcAft>
                      </a:pPr>
                      <a:r>
                        <a:rPr lang="en-US" sz="2000" b="1">
                          <a:effectLst/>
                        </a:rPr>
                        <a:t>2025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5.2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144.1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149.3</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66807644"/>
                  </a:ext>
                </a:extLst>
              </a:tr>
              <a:tr h="315686">
                <a:tc>
                  <a:txBody>
                    <a:bodyPr/>
                    <a:lstStyle/>
                    <a:p>
                      <a:pPr marL="0" marR="0" algn="ctr">
                        <a:spcBef>
                          <a:spcPts val="0"/>
                        </a:spcBef>
                        <a:spcAft>
                          <a:spcPts val="0"/>
                        </a:spcAft>
                      </a:pPr>
                      <a:r>
                        <a:rPr lang="en-US" sz="2000" b="1">
                          <a:effectLst/>
                        </a:rPr>
                        <a:t>2026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6.5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178.7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185.1</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509640739"/>
                  </a:ext>
                </a:extLst>
              </a:tr>
              <a:tr h="315686">
                <a:tc>
                  <a:txBody>
                    <a:bodyPr/>
                    <a:lstStyle/>
                    <a:p>
                      <a:pPr marL="0" marR="0" algn="ctr">
                        <a:spcBef>
                          <a:spcPts val="0"/>
                        </a:spcBef>
                        <a:spcAft>
                          <a:spcPts val="0"/>
                        </a:spcAft>
                      </a:pPr>
                      <a:r>
                        <a:rPr lang="en-US" sz="2000" b="1">
                          <a:effectLst/>
                        </a:rPr>
                        <a:t>2027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7.9</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218.0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225.9</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610655914"/>
                  </a:ext>
                </a:extLst>
              </a:tr>
              <a:tr h="315686">
                <a:tc>
                  <a:txBody>
                    <a:bodyPr/>
                    <a:lstStyle/>
                    <a:p>
                      <a:pPr marL="0" marR="0" algn="ctr">
                        <a:spcBef>
                          <a:spcPts val="0"/>
                        </a:spcBef>
                        <a:spcAft>
                          <a:spcPts val="0"/>
                        </a:spcAft>
                      </a:pPr>
                      <a:r>
                        <a:rPr lang="en-US" sz="2000" b="1">
                          <a:effectLst/>
                        </a:rPr>
                        <a:t>2028</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9.5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261.6</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271.1</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505106299"/>
                  </a:ext>
                </a:extLst>
              </a:tr>
              <a:tr h="315686">
                <a:tc>
                  <a:txBody>
                    <a:bodyPr/>
                    <a:lstStyle/>
                    <a:p>
                      <a:pPr marL="0" marR="0" algn="ctr">
                        <a:spcBef>
                          <a:spcPts val="0"/>
                        </a:spcBef>
                        <a:spcAft>
                          <a:spcPts val="0"/>
                        </a:spcAft>
                      </a:pPr>
                      <a:r>
                        <a:rPr lang="en-US" sz="2000" b="1">
                          <a:effectLst/>
                        </a:rPr>
                        <a:t>2029</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11.1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308.7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319.8</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52568666"/>
                  </a:ext>
                </a:extLst>
              </a:tr>
              <a:tr h="315686">
                <a:tc>
                  <a:txBody>
                    <a:bodyPr/>
                    <a:lstStyle/>
                    <a:p>
                      <a:pPr marL="0" marR="0" algn="ctr">
                        <a:spcBef>
                          <a:spcPts val="0"/>
                        </a:spcBef>
                        <a:spcAft>
                          <a:spcPts val="0"/>
                        </a:spcAft>
                      </a:pPr>
                      <a:r>
                        <a:rPr lang="en-US" sz="2000" b="1">
                          <a:effectLst/>
                        </a:rPr>
                        <a:t>2030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12.9</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358.0</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371.0</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621780370"/>
                  </a:ext>
                </a:extLst>
              </a:tr>
              <a:tr h="315686">
                <a:tc>
                  <a:txBody>
                    <a:bodyPr/>
                    <a:lstStyle/>
                    <a:p>
                      <a:pPr marL="0" marR="0" algn="ctr">
                        <a:spcBef>
                          <a:spcPts val="0"/>
                        </a:spcBef>
                        <a:spcAft>
                          <a:spcPts val="0"/>
                        </a:spcAft>
                      </a:pPr>
                      <a:r>
                        <a:rPr lang="en-US" sz="2000" b="1">
                          <a:effectLst/>
                        </a:rPr>
                        <a:t>2031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14.7</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408.1</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422.9</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553294038"/>
                  </a:ext>
                </a:extLst>
              </a:tr>
              <a:tr h="315686">
                <a:tc>
                  <a:txBody>
                    <a:bodyPr/>
                    <a:lstStyle/>
                    <a:p>
                      <a:pPr marL="0" marR="0" algn="ctr">
                        <a:spcBef>
                          <a:spcPts val="0"/>
                        </a:spcBef>
                        <a:spcAft>
                          <a:spcPts val="0"/>
                        </a:spcAft>
                      </a:pPr>
                      <a:r>
                        <a:rPr lang="en-US" sz="2000" b="1">
                          <a:effectLst/>
                        </a:rPr>
                        <a:t>2032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16.5</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457.2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473.7</a:t>
                      </a:r>
                      <a:endParaRPr lang="en-US" sz="20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937230951"/>
                  </a:ext>
                </a:extLst>
              </a:tr>
              <a:tr h="315686">
                <a:tc>
                  <a:txBody>
                    <a:bodyPr/>
                    <a:lstStyle/>
                    <a:p>
                      <a:pPr marL="0" marR="0" algn="ctr">
                        <a:spcBef>
                          <a:spcPts val="0"/>
                        </a:spcBef>
                        <a:spcAft>
                          <a:spcPts val="0"/>
                        </a:spcAft>
                      </a:pPr>
                      <a:r>
                        <a:rPr lang="en-US" sz="2000" b="1">
                          <a:effectLst/>
                        </a:rPr>
                        <a:t>2033</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18.2</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effectLst/>
                        </a:rPr>
                        <a:t>502.9</a:t>
                      </a:r>
                      <a:endParaRPr lang="en-US" sz="20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rPr>
                        <a:t>521.1</a:t>
                      </a:r>
                      <a:endParaRPr lang="en-US" sz="20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168670617"/>
                  </a:ext>
                </a:extLst>
              </a:tr>
            </a:tbl>
          </a:graphicData>
        </a:graphic>
      </p:graphicFrame>
    </p:spTree>
    <p:extLst>
      <p:ext uri="{BB962C8B-B14F-4D97-AF65-F5344CB8AC3E}">
        <p14:creationId xmlns:p14="http://schemas.microsoft.com/office/powerpoint/2010/main" val="426297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FUTURE RECOMMENDATIONS</a:t>
            </a:r>
            <a:endParaRPr lang="en-US" sz="1800" dirty="0">
              <a:solidFill>
                <a:schemeClr val="bg1"/>
              </a:solidFill>
            </a:endParaRPr>
          </a:p>
        </p:txBody>
      </p:sp>
      <p:sp>
        <p:nvSpPr>
          <p:cNvPr id="2" name="TextBox 1">
            <a:extLst>
              <a:ext uri="{FF2B5EF4-FFF2-40B4-BE49-F238E27FC236}">
                <a16:creationId xmlns:a16="http://schemas.microsoft.com/office/drawing/2014/main" id="{5CB4741F-C965-44E7-BA81-FF0FBEBD2147}"/>
              </a:ext>
            </a:extLst>
          </p:cNvPr>
          <p:cNvSpPr txBox="1"/>
          <p:nvPr/>
        </p:nvSpPr>
        <p:spPr>
          <a:xfrm>
            <a:off x="1536032" y="2172213"/>
            <a:ext cx="8862002" cy="3539430"/>
          </a:xfrm>
          <a:prstGeom prst="rect">
            <a:avLst/>
          </a:prstGeom>
          <a:noFill/>
        </p:spPr>
        <p:txBody>
          <a:bodyPr wrap="square" rtlCol="0">
            <a:spAutoFit/>
          </a:bodyPr>
          <a:lstStyle/>
          <a:p>
            <a:pPr marL="342900" marR="0" lvl="0" indent="-342900">
              <a:spcBef>
                <a:spcPts val="0"/>
              </a:spcBef>
              <a:spcAft>
                <a:spcPts val="1200"/>
              </a:spcAft>
              <a:buFont typeface="Symbol" panose="05050102010706020507" pitchFamily="18" charset="2"/>
              <a:buChar char=""/>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It has been challenging to develop accurate and unbiased reference loads for customers with pumping loads.  These customers tend to be irregular in their load levels and the timing of the changes in load are difficult to predict.  However, in aggregate the individual regression baselines are reasonably accurate.  </a:t>
            </a:r>
            <a:r>
              <a:rPr lang="en-US" sz="2800" b="1" dirty="0">
                <a:latin typeface="Times New Roman" panose="02020603050405020304" pitchFamily="18" charset="0"/>
                <a:ea typeface="Cambria" panose="02040503050406030204" pitchFamily="18" charset="0"/>
                <a:cs typeface="Times New Roman" panose="02020603050405020304" pitchFamily="18" charset="0"/>
              </a:rPr>
              <a:t>Future evaluations will continue to seek to improve the estimation of the individual baselines.</a:t>
            </a:r>
            <a:endParaRPr lang="en-US" sz="28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1656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QUESTIONS</a:t>
            </a:r>
            <a:endParaRPr lang="en-US" sz="1800" dirty="0">
              <a:solidFill>
                <a:schemeClr val="bg1"/>
              </a:solidFill>
            </a:endParaRPr>
          </a:p>
        </p:txBody>
      </p:sp>
      <p:sp>
        <p:nvSpPr>
          <p:cNvPr id="2" name="Rectangle 1">
            <a:extLst>
              <a:ext uri="{FF2B5EF4-FFF2-40B4-BE49-F238E27FC236}">
                <a16:creationId xmlns:a16="http://schemas.microsoft.com/office/drawing/2014/main" id="{B0364C4A-DBB1-7897-2613-E77BCB465EB1}"/>
              </a:ext>
            </a:extLst>
          </p:cNvPr>
          <p:cNvSpPr/>
          <p:nvPr/>
        </p:nvSpPr>
        <p:spPr>
          <a:xfrm>
            <a:off x="5510745" y="2967335"/>
            <a:ext cx="1170513" cy="2646878"/>
          </a:xfrm>
          <a:prstGeom prst="rect">
            <a:avLst/>
          </a:prstGeom>
          <a:noFill/>
        </p:spPr>
        <p:txBody>
          <a:bodyPr wrap="none" lIns="91440" tIns="45720" rIns="91440" bIns="45720">
            <a:spAutoFit/>
          </a:bodyPr>
          <a:lstStyle/>
          <a:p>
            <a:pPr algn="ctr"/>
            <a:r>
              <a:rPr lang="en-US" sz="16600" b="1" cap="none" spc="0" dirty="0">
                <a:ln w="0"/>
                <a:solidFill>
                  <a:schemeClr val="accent1"/>
                </a:solidFill>
                <a:effectLst>
                  <a:outerShdw blurRad="38100" dist="25400" dir="5400000" algn="ctr" rotWithShape="0">
                    <a:srgbClr val="6E747A">
                      <a:alpha val="43000"/>
                    </a:srgbClr>
                  </a:outerShdw>
                </a:effectLst>
              </a:rPr>
              <a:t>?</a:t>
            </a:r>
            <a:endParaRPr lang="en-US" sz="54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4857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BC8848-C12F-4A34-BCD2-45FAFD1DF2B8}"/>
              </a:ext>
            </a:extLst>
          </p:cNvPr>
          <p:cNvSpPr txBox="1">
            <a:spLocks/>
          </p:cNvSpPr>
          <p:nvPr/>
        </p:nvSpPr>
        <p:spPr>
          <a:xfrm>
            <a:off x="595745" y="491685"/>
            <a:ext cx="1914373" cy="1122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About</a:t>
            </a:r>
          </a:p>
        </p:txBody>
      </p:sp>
      <p:sp>
        <p:nvSpPr>
          <p:cNvPr id="4" name="TextBox 3">
            <a:extLst>
              <a:ext uri="{FF2B5EF4-FFF2-40B4-BE49-F238E27FC236}">
                <a16:creationId xmlns:a16="http://schemas.microsoft.com/office/drawing/2014/main" id="{4C5E06AC-3285-46C9-9C1F-019329CF0F53}"/>
              </a:ext>
            </a:extLst>
          </p:cNvPr>
          <p:cNvSpPr txBox="1"/>
          <p:nvPr/>
        </p:nvSpPr>
        <p:spPr>
          <a:xfrm>
            <a:off x="553332" y="1738580"/>
            <a:ext cx="11085335" cy="4708981"/>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Enersponse is a Demand Response Aggregator, and Auto-DR Integrator, managing nearly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18,000</a:t>
            </a:r>
            <a:r>
              <a:rPr lang="en-US" sz="2000" dirty="0">
                <a:latin typeface="Open Sans" panose="020B0606030504020204" pitchFamily="34" charset="0"/>
                <a:ea typeface="Open Sans" panose="020B0606030504020204" pitchFamily="34" charset="0"/>
                <a:cs typeface="Open Sans" panose="020B0606030504020204" pitchFamily="34" charset="0"/>
              </a:rPr>
              <a:t> commercial, industrial, agricultural and municipal water pumping locations across North America.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Enersponse manages customer participation by way of their DERMs platform, connecting to end-use customer controls via a library of software integrations, including custom API’s and OpenADR.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While some Enersponse customers are dispatched using traditional methods (email &amp; </a:t>
            </a:r>
            <a:r>
              <a:rPr lang="en-US" sz="2000" dirty="0" err="1">
                <a:latin typeface="Open Sans" panose="020B0606030504020204" pitchFamily="34" charset="0"/>
                <a:ea typeface="Open Sans" panose="020B0606030504020204" pitchFamily="34" charset="0"/>
                <a:cs typeface="Open Sans" panose="020B0606030504020204" pitchFamily="34" charset="0"/>
              </a:rPr>
              <a:t>sms</a:t>
            </a:r>
            <a:r>
              <a:rPr lang="en-US" sz="2000" dirty="0">
                <a:latin typeface="Open Sans" panose="020B0606030504020204" pitchFamily="34" charset="0"/>
                <a:ea typeface="Open Sans" panose="020B0606030504020204" pitchFamily="34" charset="0"/>
                <a:cs typeface="Open Sans" panose="020B0606030504020204" pitchFamily="34" charset="0"/>
              </a:rPr>
              <a:t>/text notifications) most of their resources are direct-control.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Enersponse has been actively participating in various California Demand Response programs since 2015. The customer accounts included in this report have been actively managed by Enersponse in California demand response programs during 2022 program year.</a:t>
            </a:r>
          </a:p>
        </p:txBody>
      </p:sp>
      <p:pic>
        <p:nvPicPr>
          <p:cNvPr id="7" name="Picture 6" descr="A picture containing drawing&#10;&#10;Description automatically generated">
            <a:extLst>
              <a:ext uri="{FF2B5EF4-FFF2-40B4-BE49-F238E27FC236}">
                <a16:creationId xmlns:a16="http://schemas.microsoft.com/office/drawing/2014/main" id="{7D493F67-C2D8-4F20-A57F-CECEAC5A15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7429" y="538283"/>
            <a:ext cx="3143112" cy="544593"/>
          </a:xfrm>
          <a:prstGeom prst="rect">
            <a:avLst/>
          </a:prstGeom>
        </p:spPr>
      </p:pic>
    </p:spTree>
    <p:extLst>
      <p:ext uri="{BB962C8B-B14F-4D97-AF65-F5344CB8AC3E}">
        <p14:creationId xmlns:p14="http://schemas.microsoft.com/office/powerpoint/2010/main" val="357579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EVENTS &amp; DISPATCH</a:t>
            </a:r>
            <a:endParaRPr lang="en-US" sz="1800" dirty="0">
              <a:solidFill>
                <a:schemeClr val="bg1"/>
              </a:solidFill>
            </a:endParaRPr>
          </a:p>
        </p:txBody>
      </p:sp>
      <p:graphicFrame>
        <p:nvGraphicFramePr>
          <p:cNvPr id="2" name="Table 1">
            <a:extLst>
              <a:ext uri="{FF2B5EF4-FFF2-40B4-BE49-F238E27FC236}">
                <a16:creationId xmlns:a16="http://schemas.microsoft.com/office/drawing/2014/main" id="{CE2C2FDF-D344-AEA2-D544-9EE38D50CAE3}"/>
              </a:ext>
            </a:extLst>
          </p:cNvPr>
          <p:cNvGraphicFramePr>
            <a:graphicFrameLocks noGrp="1"/>
          </p:cNvGraphicFramePr>
          <p:nvPr>
            <p:extLst>
              <p:ext uri="{D42A27DB-BD31-4B8C-83A1-F6EECF244321}">
                <p14:modId xmlns:p14="http://schemas.microsoft.com/office/powerpoint/2010/main" val="127538239"/>
              </p:ext>
            </p:extLst>
          </p:nvPr>
        </p:nvGraphicFramePr>
        <p:xfrm>
          <a:off x="1502230" y="1828800"/>
          <a:ext cx="9146719" cy="4810124"/>
        </p:xfrm>
        <a:graphic>
          <a:graphicData uri="http://schemas.openxmlformats.org/drawingml/2006/table">
            <a:tbl>
              <a:tblPr>
                <a:tableStyleId>{5C22544A-7EE6-4342-B048-85BDC9FD1C3A}</a:tableStyleId>
              </a:tblPr>
              <a:tblGrid>
                <a:gridCol w="2234315">
                  <a:extLst>
                    <a:ext uri="{9D8B030D-6E8A-4147-A177-3AD203B41FA5}">
                      <a16:colId xmlns:a16="http://schemas.microsoft.com/office/drawing/2014/main" val="595218901"/>
                    </a:ext>
                  </a:extLst>
                </a:gridCol>
                <a:gridCol w="1727602">
                  <a:extLst>
                    <a:ext uri="{9D8B030D-6E8A-4147-A177-3AD203B41FA5}">
                      <a16:colId xmlns:a16="http://schemas.microsoft.com/office/drawing/2014/main" val="2458207817"/>
                    </a:ext>
                  </a:extLst>
                </a:gridCol>
                <a:gridCol w="1728600">
                  <a:extLst>
                    <a:ext uri="{9D8B030D-6E8A-4147-A177-3AD203B41FA5}">
                      <a16:colId xmlns:a16="http://schemas.microsoft.com/office/drawing/2014/main" val="2746803215"/>
                    </a:ext>
                  </a:extLst>
                </a:gridCol>
                <a:gridCol w="1727602">
                  <a:extLst>
                    <a:ext uri="{9D8B030D-6E8A-4147-A177-3AD203B41FA5}">
                      <a16:colId xmlns:a16="http://schemas.microsoft.com/office/drawing/2014/main" val="905150623"/>
                    </a:ext>
                  </a:extLst>
                </a:gridCol>
                <a:gridCol w="1728600">
                  <a:extLst>
                    <a:ext uri="{9D8B030D-6E8A-4147-A177-3AD203B41FA5}">
                      <a16:colId xmlns:a16="http://schemas.microsoft.com/office/drawing/2014/main" val="3368973530"/>
                    </a:ext>
                  </a:extLst>
                </a:gridCol>
              </a:tblGrid>
              <a:tr h="437284">
                <a:tc>
                  <a:txBody>
                    <a:bodyPr/>
                    <a:lstStyle/>
                    <a:p>
                      <a:pPr marL="0" marR="0" algn="ctr">
                        <a:spcBef>
                          <a:spcPts val="0"/>
                        </a:spcBef>
                        <a:spcAft>
                          <a:spcPts val="0"/>
                        </a:spcAft>
                      </a:pPr>
                      <a:r>
                        <a:rPr lang="en-US" sz="2000" b="1" dirty="0">
                          <a:effectLst/>
                        </a:rPr>
                        <a:t>Event Day</a:t>
                      </a:r>
                      <a:endParaRPr lang="en-US" sz="2000" b="1"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Event Start</a:t>
                      </a:r>
                      <a:endParaRPr lang="en-US" sz="2000" b="1" dirty="0">
                        <a:effectLst/>
                        <a:latin typeface="Arial" panose="020B0604020202020204" pitchFamily="34" charset="0"/>
                        <a:ea typeface="Arial" panose="020B0604020202020204" pitchFamily="34" charset="0"/>
                      </a:endParaRPr>
                    </a:p>
                  </a:txBody>
                  <a:tcPr marL="63500" marR="63500" marT="63500" marB="635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Event End</a:t>
                      </a:r>
                      <a:endParaRPr lang="en-US" sz="2000" b="1" dirty="0">
                        <a:effectLst/>
                        <a:latin typeface="Arial" panose="020B0604020202020204" pitchFamily="34" charset="0"/>
                        <a:ea typeface="Arial" panose="020B0604020202020204" pitchFamily="34" charset="0"/>
                      </a:endParaRPr>
                    </a:p>
                  </a:txBody>
                  <a:tcPr marL="63500" marR="63500" marT="63500" marB="635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Duration</a:t>
                      </a:r>
                      <a:endParaRPr lang="en-US" sz="2000" b="1" dirty="0">
                        <a:effectLst/>
                        <a:latin typeface="Arial" panose="020B0604020202020204" pitchFamily="34" charset="0"/>
                        <a:ea typeface="Arial" panose="020B0604020202020204" pitchFamily="34" charset="0"/>
                      </a:endParaRPr>
                    </a:p>
                  </a:txBody>
                  <a:tcPr marL="68580" marR="68580" marB="2730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 Of Accts</a:t>
                      </a:r>
                      <a:endParaRPr lang="en-US" sz="2000" b="1"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33223328"/>
                  </a:ext>
                </a:extLst>
              </a:tr>
              <a:tr h="437284">
                <a:tc>
                  <a:txBody>
                    <a:bodyPr/>
                    <a:lstStyle/>
                    <a:p>
                      <a:pPr marL="0" marR="0" algn="ctr">
                        <a:spcBef>
                          <a:spcPts val="0"/>
                        </a:spcBef>
                        <a:spcAft>
                          <a:spcPts val="0"/>
                        </a:spcAft>
                      </a:pPr>
                      <a:r>
                        <a:rPr lang="en-US" sz="2000" b="0" dirty="0">
                          <a:effectLst/>
                        </a:rPr>
                        <a:t>6/23/2022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5:00 PM</a:t>
                      </a:r>
                      <a:endParaRPr lang="en-US" sz="2000" b="0" dirty="0">
                        <a:effectLst/>
                        <a:latin typeface="Arial" panose="020B0604020202020204" pitchFamily="34" charset="0"/>
                        <a:ea typeface="Arial" panose="020B0604020202020204" pitchFamily="34" charset="0"/>
                      </a:endParaRPr>
                    </a:p>
                  </a:txBody>
                  <a:tcPr marL="63500" marR="63500" marT="63500" marB="6350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8:00 PM</a:t>
                      </a:r>
                      <a:endParaRPr lang="en-US" sz="2000" b="0" dirty="0">
                        <a:effectLst/>
                        <a:latin typeface="Arial" panose="020B0604020202020204" pitchFamily="34" charset="0"/>
                        <a:ea typeface="Arial" panose="020B0604020202020204" pitchFamily="34" charset="0"/>
                      </a:endParaRPr>
                    </a:p>
                  </a:txBody>
                  <a:tcPr marL="63500" marR="63500" marT="63500" marB="6350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3 hrs.</a:t>
                      </a:r>
                      <a:endParaRPr lang="en-US" sz="2000" b="0" dirty="0">
                        <a:effectLst/>
                        <a:latin typeface="Arial" panose="020B0604020202020204" pitchFamily="34" charset="0"/>
                        <a:ea typeface="Arial" panose="020B0604020202020204" pitchFamily="34" charset="0"/>
                      </a:endParaRPr>
                    </a:p>
                  </a:txBody>
                  <a:tcPr marL="68580" marR="68580" marB="27305">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430</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60190131"/>
                  </a:ext>
                </a:extLst>
              </a:tr>
              <a:tr h="437284">
                <a:tc>
                  <a:txBody>
                    <a:bodyPr/>
                    <a:lstStyle/>
                    <a:p>
                      <a:pPr marL="0" marR="0" algn="ctr">
                        <a:spcBef>
                          <a:spcPts val="0"/>
                        </a:spcBef>
                        <a:spcAft>
                          <a:spcPts val="0"/>
                        </a:spcAft>
                      </a:pPr>
                      <a:r>
                        <a:rPr lang="en-US" sz="2000" b="0" dirty="0">
                          <a:effectLst/>
                        </a:rPr>
                        <a:t>7/20/2022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dirty="0">
                          <a:effectLst/>
                        </a:rPr>
                        <a:t>5:00 PM</a:t>
                      </a:r>
                      <a:endParaRPr lang="en-US" sz="2000" b="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8:00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3 hrs.</a:t>
                      </a:r>
                      <a:endParaRPr lang="en-US" sz="2000" b="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453</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0423839"/>
                  </a:ext>
                </a:extLst>
              </a:tr>
              <a:tr h="437284">
                <a:tc>
                  <a:txBody>
                    <a:bodyPr/>
                    <a:lstStyle/>
                    <a:p>
                      <a:pPr marL="0" marR="0" algn="ctr">
                        <a:spcBef>
                          <a:spcPts val="0"/>
                        </a:spcBef>
                        <a:spcAft>
                          <a:spcPts val="0"/>
                        </a:spcAft>
                      </a:pPr>
                      <a:r>
                        <a:rPr lang="en-US" sz="2000" b="0" dirty="0">
                          <a:effectLst/>
                        </a:rPr>
                        <a:t>7/28/2022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dirty="0">
                          <a:effectLst/>
                        </a:rPr>
                        <a:t>3:00 PM</a:t>
                      </a:r>
                      <a:endParaRPr lang="en-US" sz="2000" b="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dirty="0">
                          <a:effectLst/>
                        </a:rPr>
                        <a:t>6:00 PM</a:t>
                      </a:r>
                      <a:endParaRPr lang="en-US" sz="2000" b="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2 hrs.</a:t>
                      </a:r>
                      <a:endParaRPr lang="en-US" sz="2000" b="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596</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8395539"/>
                  </a:ext>
                </a:extLst>
              </a:tr>
              <a:tr h="437284">
                <a:tc>
                  <a:txBody>
                    <a:bodyPr/>
                    <a:lstStyle/>
                    <a:p>
                      <a:pPr marL="0" marR="0" algn="ctr">
                        <a:spcBef>
                          <a:spcPts val="0"/>
                        </a:spcBef>
                        <a:spcAft>
                          <a:spcPts val="0"/>
                        </a:spcAft>
                      </a:pPr>
                      <a:r>
                        <a:rPr lang="en-US" sz="2000" b="0" dirty="0">
                          <a:effectLst/>
                        </a:rPr>
                        <a:t>8/17/2022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5:00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dirty="0">
                          <a:effectLst/>
                        </a:rPr>
                        <a:t>8:00 PM</a:t>
                      </a:r>
                      <a:endParaRPr lang="en-US" sz="2000" b="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3 hrs.</a:t>
                      </a:r>
                      <a:endParaRPr lang="en-US" sz="2000" b="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647</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3827755"/>
                  </a:ext>
                </a:extLst>
              </a:tr>
              <a:tr h="437284">
                <a:tc>
                  <a:txBody>
                    <a:bodyPr/>
                    <a:lstStyle/>
                    <a:p>
                      <a:pPr marL="0" marR="0" algn="ctr">
                        <a:spcBef>
                          <a:spcPts val="0"/>
                        </a:spcBef>
                        <a:spcAft>
                          <a:spcPts val="0"/>
                        </a:spcAft>
                      </a:pPr>
                      <a:r>
                        <a:rPr lang="en-US" sz="2000" b="0" dirty="0">
                          <a:effectLst/>
                        </a:rPr>
                        <a:t>8/24/2022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5:00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8:00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dirty="0">
                          <a:effectLst/>
                        </a:rPr>
                        <a:t>3 hrs.</a:t>
                      </a:r>
                      <a:endParaRPr lang="en-US" sz="2000" b="0" dirty="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417</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7792457"/>
                  </a:ext>
                </a:extLst>
              </a:tr>
              <a:tr h="437284">
                <a:tc>
                  <a:txBody>
                    <a:bodyPr/>
                    <a:lstStyle/>
                    <a:p>
                      <a:pPr marL="0" marR="0" algn="ctr">
                        <a:spcBef>
                          <a:spcPts val="0"/>
                        </a:spcBef>
                        <a:spcAft>
                          <a:spcPts val="0"/>
                        </a:spcAft>
                      </a:pPr>
                      <a:r>
                        <a:rPr lang="en-US" sz="2000" b="0" dirty="0">
                          <a:effectLst/>
                        </a:rPr>
                        <a:t>8/25/2022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8:00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dirty="0">
                          <a:effectLst/>
                        </a:rPr>
                        <a:t>4 hrs.</a:t>
                      </a:r>
                      <a:endParaRPr lang="en-US" sz="2000" b="0" dirty="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417</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7448089"/>
                  </a:ext>
                </a:extLst>
              </a:tr>
              <a:tr h="437284">
                <a:tc>
                  <a:txBody>
                    <a:bodyPr/>
                    <a:lstStyle/>
                    <a:p>
                      <a:pPr marL="0" marR="0" algn="ctr">
                        <a:spcBef>
                          <a:spcPts val="0"/>
                        </a:spcBef>
                        <a:spcAft>
                          <a:spcPts val="0"/>
                        </a:spcAft>
                      </a:pPr>
                      <a:r>
                        <a:rPr lang="en-US" sz="2000" b="0" dirty="0">
                          <a:effectLst/>
                        </a:rPr>
                        <a:t>9/6/2022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5:00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8:00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3 hrs.</a:t>
                      </a:r>
                      <a:endParaRPr lang="en-US" sz="2000" b="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737</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662110"/>
                  </a:ext>
                </a:extLst>
              </a:tr>
              <a:tr h="437284">
                <a:tc>
                  <a:txBody>
                    <a:bodyPr/>
                    <a:lstStyle/>
                    <a:p>
                      <a:pPr marL="0" marR="0" algn="ctr">
                        <a:spcBef>
                          <a:spcPts val="0"/>
                        </a:spcBef>
                        <a:spcAft>
                          <a:spcPts val="0"/>
                        </a:spcAft>
                      </a:pPr>
                      <a:r>
                        <a:rPr lang="en-US" sz="2000" b="0" dirty="0">
                          <a:effectLst/>
                        </a:rPr>
                        <a:t>9/7/2022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8:00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4 hrs.</a:t>
                      </a:r>
                      <a:endParaRPr lang="en-US" sz="2000" b="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700</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19546999"/>
                  </a:ext>
                </a:extLst>
              </a:tr>
              <a:tr h="437284">
                <a:tc>
                  <a:txBody>
                    <a:bodyPr/>
                    <a:lstStyle/>
                    <a:p>
                      <a:pPr marL="0" marR="0" algn="ctr">
                        <a:spcBef>
                          <a:spcPts val="0"/>
                        </a:spcBef>
                        <a:spcAft>
                          <a:spcPts val="0"/>
                        </a:spcAft>
                      </a:pPr>
                      <a:r>
                        <a:rPr lang="en-US" sz="2000" b="0" dirty="0">
                          <a:effectLst/>
                        </a:rPr>
                        <a:t>9/8/2022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7:00 PM</a:t>
                      </a:r>
                      <a:endParaRPr lang="en-US" sz="2000" b="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spcBef>
                          <a:spcPts val="0"/>
                        </a:spcBef>
                        <a:spcAft>
                          <a:spcPts val="0"/>
                        </a:spcAft>
                      </a:pPr>
                      <a:r>
                        <a:rPr lang="en-US" sz="2000" b="0">
                          <a:effectLst/>
                        </a:rPr>
                        <a:t>3 hrs.</a:t>
                      </a:r>
                      <a:endParaRPr lang="en-US" sz="2000" b="0">
                        <a:effectLst/>
                        <a:latin typeface="Arial" panose="020B0604020202020204" pitchFamily="34" charset="0"/>
                        <a:ea typeface="Arial" panose="020B0604020202020204" pitchFamily="34" charset="0"/>
                      </a:endParaRPr>
                    </a:p>
                  </a:txBody>
                  <a:tcPr marL="68580" marR="68580" marB="27305"/>
                </a:tc>
                <a:tc>
                  <a:txBody>
                    <a:bodyPr/>
                    <a:lstStyle/>
                    <a:p>
                      <a:pPr marL="0" marR="0" algn="ctr">
                        <a:spcBef>
                          <a:spcPts val="0"/>
                        </a:spcBef>
                        <a:spcAft>
                          <a:spcPts val="0"/>
                        </a:spcAft>
                      </a:pPr>
                      <a:r>
                        <a:rPr lang="en-US" sz="2000" b="0" dirty="0">
                          <a:effectLst/>
                        </a:rPr>
                        <a:t>706</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7961259"/>
                  </a:ext>
                </a:extLst>
              </a:tr>
              <a:tr h="437284">
                <a:tc>
                  <a:txBody>
                    <a:bodyPr/>
                    <a:lstStyle/>
                    <a:p>
                      <a:pPr marL="0" marR="0" algn="ctr">
                        <a:spcBef>
                          <a:spcPts val="0"/>
                        </a:spcBef>
                        <a:spcAft>
                          <a:spcPts val="0"/>
                        </a:spcAft>
                      </a:pPr>
                      <a:r>
                        <a:rPr lang="en-US" sz="2000" b="0" dirty="0">
                          <a:effectLst/>
                        </a:rPr>
                        <a:t>9/30/2022</a:t>
                      </a:r>
                      <a:endParaRPr lang="en-US" sz="2000" b="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rPr>
                        <a:t>4:00 PM</a:t>
                      </a:r>
                      <a:endParaRPr lang="en-US" sz="2000" b="0" dirty="0">
                        <a:effectLst/>
                        <a:latin typeface="Arial" panose="020B0604020202020204" pitchFamily="34" charset="0"/>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rPr>
                        <a:t>8:00 PM</a:t>
                      </a:r>
                      <a:endParaRPr lang="en-US" sz="2000" b="0" dirty="0">
                        <a:effectLst/>
                        <a:latin typeface="Arial" panose="020B0604020202020204" pitchFamily="34" charset="0"/>
                        <a:ea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rPr>
                        <a:t>4 hrs.</a:t>
                      </a:r>
                      <a:endParaRPr lang="en-US" sz="2000" b="0" dirty="0">
                        <a:effectLst/>
                        <a:latin typeface="Arial" panose="020B0604020202020204" pitchFamily="34" charset="0"/>
                        <a:ea typeface="Arial" panose="020B0604020202020204" pitchFamily="34" charset="0"/>
                      </a:endParaRPr>
                    </a:p>
                  </a:txBody>
                  <a:tcPr marL="68580" marR="68580" marB="27305">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rPr>
                        <a:t>614</a:t>
                      </a:r>
                      <a:endParaRPr lang="en-US" sz="2000" b="0"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522397"/>
                  </a:ext>
                </a:extLst>
              </a:tr>
            </a:tbl>
          </a:graphicData>
        </a:graphic>
      </p:graphicFrame>
    </p:spTree>
    <p:extLst>
      <p:ext uri="{BB962C8B-B14F-4D97-AF65-F5344CB8AC3E}">
        <p14:creationId xmlns:p14="http://schemas.microsoft.com/office/powerpoint/2010/main" val="14007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EVENT PARTICIPATION BY LOAD TYPE</a:t>
            </a:r>
            <a:endParaRPr lang="en-US" sz="1800" dirty="0">
              <a:solidFill>
                <a:schemeClr val="bg1"/>
              </a:solidFill>
            </a:endParaRPr>
          </a:p>
        </p:txBody>
      </p:sp>
      <p:graphicFrame>
        <p:nvGraphicFramePr>
          <p:cNvPr id="3" name="Table 2">
            <a:extLst>
              <a:ext uri="{FF2B5EF4-FFF2-40B4-BE49-F238E27FC236}">
                <a16:creationId xmlns:a16="http://schemas.microsoft.com/office/drawing/2014/main" id="{99993D86-CA70-07E1-A569-B95DD140286D}"/>
              </a:ext>
            </a:extLst>
          </p:cNvPr>
          <p:cNvGraphicFramePr>
            <a:graphicFrameLocks noGrp="1"/>
          </p:cNvGraphicFramePr>
          <p:nvPr>
            <p:extLst>
              <p:ext uri="{D42A27DB-BD31-4B8C-83A1-F6EECF244321}">
                <p14:modId xmlns:p14="http://schemas.microsoft.com/office/powerpoint/2010/main" val="2751854142"/>
              </p:ext>
            </p:extLst>
          </p:nvPr>
        </p:nvGraphicFramePr>
        <p:xfrm>
          <a:off x="1567542" y="1872341"/>
          <a:ext cx="9089570" cy="4749800"/>
        </p:xfrm>
        <a:graphic>
          <a:graphicData uri="http://schemas.openxmlformats.org/drawingml/2006/table">
            <a:tbl>
              <a:tblPr>
                <a:tableStyleId>{5C22544A-7EE6-4342-B048-85BDC9FD1C3A}</a:tableStyleId>
              </a:tblPr>
              <a:tblGrid>
                <a:gridCol w="2563463">
                  <a:extLst>
                    <a:ext uri="{9D8B030D-6E8A-4147-A177-3AD203B41FA5}">
                      <a16:colId xmlns:a16="http://schemas.microsoft.com/office/drawing/2014/main" val="439216587"/>
                    </a:ext>
                  </a:extLst>
                </a:gridCol>
                <a:gridCol w="2175369">
                  <a:extLst>
                    <a:ext uri="{9D8B030D-6E8A-4147-A177-3AD203B41FA5}">
                      <a16:colId xmlns:a16="http://schemas.microsoft.com/office/drawing/2014/main" val="1486801586"/>
                    </a:ext>
                  </a:extLst>
                </a:gridCol>
                <a:gridCol w="2175369">
                  <a:extLst>
                    <a:ext uri="{9D8B030D-6E8A-4147-A177-3AD203B41FA5}">
                      <a16:colId xmlns:a16="http://schemas.microsoft.com/office/drawing/2014/main" val="151395947"/>
                    </a:ext>
                  </a:extLst>
                </a:gridCol>
                <a:gridCol w="2175369">
                  <a:extLst>
                    <a:ext uri="{9D8B030D-6E8A-4147-A177-3AD203B41FA5}">
                      <a16:colId xmlns:a16="http://schemas.microsoft.com/office/drawing/2014/main" val="713140759"/>
                    </a:ext>
                  </a:extLst>
                </a:gridCol>
              </a:tblGrid>
              <a:tr h="401766">
                <a:tc>
                  <a:txBody>
                    <a:bodyPr/>
                    <a:lstStyle/>
                    <a:p>
                      <a:pPr marL="0" marR="0" algn="ctr">
                        <a:spcBef>
                          <a:spcPts val="0"/>
                        </a:spcBef>
                        <a:spcAft>
                          <a:spcPts val="0"/>
                        </a:spcAft>
                      </a:pPr>
                      <a:r>
                        <a:rPr lang="en-US" sz="2000" b="1" dirty="0">
                          <a:effectLst/>
                        </a:rPr>
                        <a:t>Event</a:t>
                      </a:r>
                      <a:endParaRPr lang="en-US" sz="2000" b="1"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HVAC</a:t>
                      </a:r>
                      <a:endParaRPr lang="en-US" sz="2000" b="1" dirty="0">
                        <a:effectLst/>
                        <a:latin typeface="Arial" panose="020B0604020202020204" pitchFamily="34" charset="0"/>
                        <a:ea typeface="Arial" panose="020B0604020202020204" pitchFamily="34" charset="0"/>
                      </a:endParaRPr>
                    </a:p>
                  </a:txBody>
                  <a:tcPr marL="63500" marR="63500" marT="63500" marB="635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Pumping</a:t>
                      </a:r>
                      <a:endParaRPr lang="en-US" sz="2000" b="1" dirty="0">
                        <a:effectLst/>
                        <a:latin typeface="Arial" panose="020B0604020202020204" pitchFamily="34" charset="0"/>
                        <a:ea typeface="Arial" panose="020B0604020202020204" pitchFamily="34" charset="0"/>
                      </a:endParaRPr>
                    </a:p>
                  </a:txBody>
                  <a:tcPr marL="63500" marR="63500" marT="63500" marB="635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Total</a:t>
                      </a:r>
                      <a:endParaRPr lang="en-US" sz="2000" b="1" dirty="0">
                        <a:effectLst/>
                        <a:latin typeface="Arial" panose="020B0604020202020204" pitchFamily="34" charset="0"/>
                        <a:ea typeface="Arial" panose="020B0604020202020204" pitchFamily="34" charset="0"/>
                      </a:endParaRPr>
                    </a:p>
                  </a:txBody>
                  <a:tcPr marL="63500" marR="63500" marT="63500" marB="635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69935305"/>
                  </a:ext>
                </a:extLst>
              </a:tr>
              <a:tr h="401766">
                <a:tc>
                  <a:txBody>
                    <a:bodyPr/>
                    <a:lstStyle/>
                    <a:p>
                      <a:pPr marL="0" marR="0" algn="ctr">
                        <a:spcBef>
                          <a:spcPts val="0"/>
                        </a:spcBef>
                        <a:spcAft>
                          <a:spcPts val="0"/>
                        </a:spcAft>
                      </a:pPr>
                      <a:r>
                        <a:rPr lang="en-US" sz="2000" b="0" dirty="0">
                          <a:effectLst/>
                        </a:rPr>
                        <a:t>06/23/2022 5-8pm</a:t>
                      </a:r>
                      <a:endParaRPr lang="en-US" sz="2000" b="0" dirty="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238</a:t>
                      </a:r>
                      <a:endParaRPr lang="en-US" sz="2000" b="0" dirty="0">
                        <a:effectLst/>
                        <a:latin typeface="Arial" panose="020B0604020202020204" pitchFamily="34" charset="0"/>
                        <a:ea typeface="Arial" panose="020B0604020202020204" pitchFamily="34" charset="0"/>
                      </a:endParaRPr>
                    </a:p>
                  </a:txBody>
                  <a:tcPr marL="63500" marR="63500" marT="63500" marB="6350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192</a:t>
                      </a:r>
                      <a:endParaRPr lang="en-US" sz="2000" b="0" dirty="0">
                        <a:effectLst/>
                        <a:latin typeface="Arial" panose="020B0604020202020204" pitchFamily="34" charset="0"/>
                        <a:ea typeface="Arial" panose="020B0604020202020204" pitchFamily="34" charset="0"/>
                      </a:endParaRPr>
                    </a:p>
                  </a:txBody>
                  <a:tcPr marL="63500" marR="63500" marT="63500" marB="6350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430</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3755243"/>
                  </a:ext>
                </a:extLst>
              </a:tr>
              <a:tr h="401766">
                <a:tc>
                  <a:txBody>
                    <a:bodyPr/>
                    <a:lstStyle/>
                    <a:p>
                      <a:pPr marL="0" marR="0" algn="ctr">
                        <a:spcBef>
                          <a:spcPts val="0"/>
                        </a:spcBef>
                        <a:spcAft>
                          <a:spcPts val="0"/>
                        </a:spcAft>
                      </a:pPr>
                      <a:r>
                        <a:rPr lang="en-US" sz="2000" b="0" dirty="0">
                          <a:effectLst/>
                        </a:rPr>
                        <a:t>07/20/2022 5-8pm</a:t>
                      </a:r>
                      <a:endParaRPr lang="en-US" sz="2000" b="0" dirty="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dirty="0">
                          <a:effectLst/>
                        </a:rPr>
                        <a:t>273</a:t>
                      </a:r>
                      <a:endParaRPr lang="en-US" sz="2000" b="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180</a:t>
                      </a:r>
                      <a:endParaRPr lang="en-US" sz="2000" b="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453</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6663562"/>
                  </a:ext>
                </a:extLst>
              </a:tr>
              <a:tr h="401766">
                <a:tc>
                  <a:txBody>
                    <a:bodyPr/>
                    <a:lstStyle/>
                    <a:p>
                      <a:pPr marL="0" marR="0" algn="ctr">
                        <a:spcBef>
                          <a:spcPts val="0"/>
                        </a:spcBef>
                        <a:spcAft>
                          <a:spcPts val="0"/>
                        </a:spcAft>
                      </a:pPr>
                      <a:r>
                        <a:rPr lang="en-US" sz="2000" b="0">
                          <a:effectLst/>
                        </a:rPr>
                        <a:t>07/28/2022 3-6pm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397</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199</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596</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4193718"/>
                  </a:ext>
                </a:extLst>
              </a:tr>
              <a:tr h="401766">
                <a:tc>
                  <a:txBody>
                    <a:bodyPr/>
                    <a:lstStyle/>
                    <a:p>
                      <a:pPr marL="0" marR="0" algn="ctr">
                        <a:spcBef>
                          <a:spcPts val="0"/>
                        </a:spcBef>
                        <a:spcAft>
                          <a:spcPts val="0"/>
                        </a:spcAft>
                      </a:pPr>
                      <a:r>
                        <a:rPr lang="en-US" sz="2000" b="0">
                          <a:effectLst/>
                        </a:rPr>
                        <a:t>08/17/2022 5-8pm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435</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212</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647</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7951882"/>
                  </a:ext>
                </a:extLst>
              </a:tr>
              <a:tr h="401766">
                <a:tc>
                  <a:txBody>
                    <a:bodyPr/>
                    <a:lstStyle/>
                    <a:p>
                      <a:pPr marL="0" marR="0" algn="ctr">
                        <a:spcBef>
                          <a:spcPts val="0"/>
                        </a:spcBef>
                        <a:spcAft>
                          <a:spcPts val="0"/>
                        </a:spcAft>
                      </a:pPr>
                      <a:r>
                        <a:rPr lang="en-US" sz="2000" b="0">
                          <a:effectLst/>
                        </a:rPr>
                        <a:t>08/24/2022 5-8pm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273</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144</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417</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6942236"/>
                  </a:ext>
                </a:extLst>
              </a:tr>
              <a:tr h="401766">
                <a:tc>
                  <a:txBody>
                    <a:bodyPr/>
                    <a:lstStyle/>
                    <a:p>
                      <a:pPr marL="0" marR="0" algn="ctr">
                        <a:spcBef>
                          <a:spcPts val="0"/>
                        </a:spcBef>
                        <a:spcAft>
                          <a:spcPts val="0"/>
                        </a:spcAft>
                      </a:pPr>
                      <a:r>
                        <a:rPr lang="en-US" sz="2000" b="0">
                          <a:effectLst/>
                        </a:rPr>
                        <a:t>08/25/2022 4-8pm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0</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417</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417</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4516969"/>
                  </a:ext>
                </a:extLst>
              </a:tr>
              <a:tr h="401766">
                <a:tc>
                  <a:txBody>
                    <a:bodyPr/>
                    <a:lstStyle/>
                    <a:p>
                      <a:pPr marL="0" marR="0" algn="ctr">
                        <a:spcBef>
                          <a:spcPts val="0"/>
                        </a:spcBef>
                        <a:spcAft>
                          <a:spcPts val="0"/>
                        </a:spcAft>
                      </a:pPr>
                      <a:r>
                        <a:rPr lang="en-US" sz="2000" b="0">
                          <a:effectLst/>
                        </a:rPr>
                        <a:t>09/06/2022 5-8pm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518</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219</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737</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086067"/>
                  </a:ext>
                </a:extLst>
              </a:tr>
              <a:tr h="401766">
                <a:tc>
                  <a:txBody>
                    <a:bodyPr/>
                    <a:lstStyle/>
                    <a:p>
                      <a:pPr marL="0" marR="0" algn="ctr">
                        <a:spcBef>
                          <a:spcPts val="0"/>
                        </a:spcBef>
                        <a:spcAft>
                          <a:spcPts val="0"/>
                        </a:spcAft>
                      </a:pPr>
                      <a:r>
                        <a:rPr lang="en-US" sz="2000" b="0">
                          <a:effectLst/>
                        </a:rPr>
                        <a:t>09/07/2022 4-8pm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261</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439</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700</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9609567"/>
                  </a:ext>
                </a:extLst>
              </a:tr>
              <a:tr h="401766">
                <a:tc>
                  <a:txBody>
                    <a:bodyPr/>
                    <a:lstStyle/>
                    <a:p>
                      <a:pPr marL="0" marR="0" algn="ctr">
                        <a:spcBef>
                          <a:spcPts val="0"/>
                        </a:spcBef>
                        <a:spcAft>
                          <a:spcPts val="0"/>
                        </a:spcAft>
                      </a:pPr>
                      <a:r>
                        <a:rPr lang="en-US" sz="2000" b="0">
                          <a:effectLst/>
                        </a:rPr>
                        <a:t>09/08/2022 4-7pm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512</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a:effectLst/>
                        </a:rPr>
                        <a:t>194</a:t>
                      </a:r>
                      <a:endParaRPr lang="en-US" sz="2000" b="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spcBef>
                          <a:spcPts val="0"/>
                        </a:spcBef>
                        <a:spcAft>
                          <a:spcPts val="0"/>
                        </a:spcAft>
                      </a:pPr>
                      <a:r>
                        <a:rPr lang="en-US" sz="2000" b="0" dirty="0">
                          <a:effectLst/>
                        </a:rPr>
                        <a:t>706</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7309458"/>
                  </a:ext>
                </a:extLst>
              </a:tr>
              <a:tr h="401766">
                <a:tc>
                  <a:txBody>
                    <a:bodyPr/>
                    <a:lstStyle/>
                    <a:p>
                      <a:pPr marL="0" marR="0" algn="ctr">
                        <a:spcBef>
                          <a:spcPts val="0"/>
                        </a:spcBef>
                        <a:spcAft>
                          <a:spcPts val="0"/>
                        </a:spcAft>
                      </a:pPr>
                      <a:r>
                        <a:rPr lang="en-US" sz="2000" b="0">
                          <a:effectLst/>
                        </a:rPr>
                        <a:t>09/30/2022 4-8pm</a:t>
                      </a:r>
                      <a:endParaRPr lang="en-US" sz="2000" b="0">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a:effectLst/>
                        </a:rPr>
                        <a:t>261</a:t>
                      </a:r>
                      <a:endParaRPr lang="en-US" sz="2000" b="0">
                        <a:effectLst/>
                        <a:latin typeface="Arial" panose="020B0604020202020204" pitchFamily="34" charset="0"/>
                        <a:ea typeface="Arial" panose="020B0604020202020204" pitchFamily="34" charset="0"/>
                      </a:endParaRPr>
                    </a:p>
                  </a:txBody>
                  <a:tcPr marL="63500" marR="63500" marT="63500" marB="6350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a:effectLst/>
                        </a:rPr>
                        <a:t>353</a:t>
                      </a:r>
                      <a:endParaRPr lang="en-US" sz="2000" b="0">
                        <a:effectLst/>
                        <a:latin typeface="Arial" panose="020B0604020202020204" pitchFamily="34" charset="0"/>
                        <a:ea typeface="Arial" panose="020B0604020202020204" pitchFamily="34" charset="0"/>
                      </a:endParaRPr>
                    </a:p>
                  </a:txBody>
                  <a:tcPr marL="63500" marR="63500" marT="63500" marB="6350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rPr>
                        <a:t>614</a:t>
                      </a:r>
                      <a:endParaRPr lang="en-US" sz="2000" b="0" dirty="0">
                        <a:effectLst/>
                        <a:latin typeface="Arial" panose="020B0604020202020204" pitchFamily="34" charset="0"/>
                        <a:ea typeface="Arial" panose="020B0604020202020204" pitchFamily="34" charset="0"/>
                      </a:endParaRPr>
                    </a:p>
                  </a:txBody>
                  <a:tcPr marL="63500" marR="63500" marT="63500" marB="635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091658"/>
                  </a:ext>
                </a:extLst>
              </a:tr>
            </a:tbl>
          </a:graphicData>
        </a:graphic>
      </p:graphicFrame>
    </p:spTree>
    <p:extLst>
      <p:ext uri="{BB962C8B-B14F-4D97-AF65-F5344CB8AC3E}">
        <p14:creationId xmlns:p14="http://schemas.microsoft.com/office/powerpoint/2010/main" val="162589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B76A-0172-425F-B20C-70DD6F6F755E}"/>
              </a:ext>
            </a:extLst>
          </p:cNvPr>
          <p:cNvSpPr>
            <a:spLocks noGrp="1"/>
          </p:cNvSpPr>
          <p:nvPr>
            <p:ph type="title"/>
          </p:nvPr>
        </p:nvSpPr>
        <p:spPr/>
        <p:txBody>
          <a:bodyPr/>
          <a:lstStyle/>
          <a:p>
            <a:r>
              <a:rPr lang="en-US" dirty="0"/>
              <a:t>EX POST RESULTS</a:t>
            </a:r>
          </a:p>
        </p:txBody>
      </p:sp>
    </p:spTree>
    <p:extLst>
      <p:ext uri="{BB962C8B-B14F-4D97-AF65-F5344CB8AC3E}">
        <p14:creationId xmlns:p14="http://schemas.microsoft.com/office/powerpoint/2010/main" val="11629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EX POST METHODOLOGY</a:t>
            </a:r>
            <a:endParaRPr lang="en-US" sz="1800" dirty="0">
              <a:solidFill>
                <a:schemeClr val="bg1"/>
              </a:solidFill>
            </a:endParaRPr>
          </a:p>
        </p:txBody>
      </p:sp>
      <p:sp>
        <p:nvSpPr>
          <p:cNvPr id="4" name="TextBox 3">
            <a:extLst>
              <a:ext uri="{FF2B5EF4-FFF2-40B4-BE49-F238E27FC236}">
                <a16:creationId xmlns:a16="http://schemas.microsoft.com/office/drawing/2014/main" id="{2859119A-FD8E-4918-B8A0-65FADEBE1FAA}"/>
              </a:ext>
            </a:extLst>
          </p:cNvPr>
          <p:cNvSpPr txBox="1"/>
          <p:nvPr/>
        </p:nvSpPr>
        <p:spPr>
          <a:xfrm>
            <a:off x="1005065" y="1925782"/>
            <a:ext cx="10181869" cy="4154984"/>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Enersponse has elected to use performance results from its clients in California that have participated in the 2022 program year.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For the ex-post analysis, baseline loads were estimated using individual regression modeling. Different model configurations were tested for accuracy and bias to determine the best fit within building type groups.  The best model was then estimated for each individual account within each building type group.   Once the individual account baselines were calculated, the load impacts were calculated by subtracting the baseline loads in each hour from the actual load in that hour during the event</a:t>
            </a:r>
            <a:r>
              <a:rPr lang="en-US"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9382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COMBINED EX POST</a:t>
            </a:r>
            <a:endParaRPr lang="en-US" sz="1800" dirty="0">
              <a:solidFill>
                <a:schemeClr val="bg1"/>
              </a:solidFill>
            </a:endParaRPr>
          </a:p>
        </p:txBody>
      </p:sp>
      <p:graphicFrame>
        <p:nvGraphicFramePr>
          <p:cNvPr id="3" name="Table 2">
            <a:extLst>
              <a:ext uri="{FF2B5EF4-FFF2-40B4-BE49-F238E27FC236}">
                <a16:creationId xmlns:a16="http://schemas.microsoft.com/office/drawing/2014/main" id="{671CAB3F-7795-5377-24A6-AEFA128EC585}"/>
              </a:ext>
            </a:extLst>
          </p:cNvPr>
          <p:cNvGraphicFramePr>
            <a:graphicFrameLocks noGrp="1"/>
          </p:cNvGraphicFramePr>
          <p:nvPr>
            <p:extLst>
              <p:ext uri="{D42A27DB-BD31-4B8C-83A1-F6EECF244321}">
                <p14:modId xmlns:p14="http://schemas.microsoft.com/office/powerpoint/2010/main" val="2043274839"/>
              </p:ext>
            </p:extLst>
          </p:nvPr>
        </p:nvGraphicFramePr>
        <p:xfrm>
          <a:off x="1153886" y="1685779"/>
          <a:ext cx="9993085" cy="4779072"/>
        </p:xfrm>
        <a:graphic>
          <a:graphicData uri="http://schemas.openxmlformats.org/drawingml/2006/table">
            <a:tbl>
              <a:tblPr>
                <a:tableStyleId>{5C22544A-7EE6-4342-B048-85BDC9FD1C3A}</a:tableStyleId>
              </a:tblPr>
              <a:tblGrid>
                <a:gridCol w="2111828">
                  <a:extLst>
                    <a:ext uri="{9D8B030D-6E8A-4147-A177-3AD203B41FA5}">
                      <a16:colId xmlns:a16="http://schemas.microsoft.com/office/drawing/2014/main" val="96496564"/>
                    </a:ext>
                  </a:extLst>
                </a:gridCol>
                <a:gridCol w="664029">
                  <a:extLst>
                    <a:ext uri="{9D8B030D-6E8A-4147-A177-3AD203B41FA5}">
                      <a16:colId xmlns:a16="http://schemas.microsoft.com/office/drawing/2014/main" val="2735370062"/>
                    </a:ext>
                  </a:extLst>
                </a:gridCol>
                <a:gridCol w="1992086">
                  <a:extLst>
                    <a:ext uri="{9D8B030D-6E8A-4147-A177-3AD203B41FA5}">
                      <a16:colId xmlns:a16="http://schemas.microsoft.com/office/drawing/2014/main" val="3411940967"/>
                    </a:ext>
                  </a:extLst>
                </a:gridCol>
                <a:gridCol w="1837559">
                  <a:extLst>
                    <a:ext uri="{9D8B030D-6E8A-4147-A177-3AD203B41FA5}">
                      <a16:colId xmlns:a16="http://schemas.microsoft.com/office/drawing/2014/main" val="3658532251"/>
                    </a:ext>
                  </a:extLst>
                </a:gridCol>
                <a:gridCol w="1538267">
                  <a:extLst>
                    <a:ext uri="{9D8B030D-6E8A-4147-A177-3AD203B41FA5}">
                      <a16:colId xmlns:a16="http://schemas.microsoft.com/office/drawing/2014/main" val="93250851"/>
                    </a:ext>
                  </a:extLst>
                </a:gridCol>
                <a:gridCol w="1849316">
                  <a:extLst>
                    <a:ext uri="{9D8B030D-6E8A-4147-A177-3AD203B41FA5}">
                      <a16:colId xmlns:a16="http://schemas.microsoft.com/office/drawing/2014/main" val="3916509292"/>
                    </a:ext>
                  </a:extLst>
                </a:gridCol>
              </a:tblGrid>
              <a:tr h="671323">
                <a:tc>
                  <a:txBody>
                    <a:bodyPr/>
                    <a:lstStyle/>
                    <a:p>
                      <a:pPr marL="0" marR="0">
                        <a:spcBef>
                          <a:spcPts val="0"/>
                        </a:spcBef>
                        <a:spcAft>
                          <a:spcPts val="0"/>
                        </a:spcAft>
                      </a:pPr>
                      <a:r>
                        <a:rPr lang="en-US" sz="2000" b="1" dirty="0">
                          <a:effectLst/>
                        </a:rPr>
                        <a:t>Event</a:t>
                      </a:r>
                      <a:endParaRPr lang="en-US" sz="2000" b="1" dirty="0">
                        <a:effectLst/>
                        <a:latin typeface="Arial" panose="020B0604020202020204" pitchFamily="34" charset="0"/>
                        <a:ea typeface="Arial" panose="020B0604020202020204" pitchFamily="34" charset="0"/>
                      </a:endParaRPr>
                    </a:p>
                  </a:txBody>
                  <a:tcPr marL="50976" marR="50976" marT="50976" marB="5097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 Of Accts</a:t>
                      </a:r>
                      <a:endParaRPr lang="en-US" sz="2000" b="1" dirty="0">
                        <a:effectLst/>
                        <a:latin typeface="Arial" panose="020B0604020202020204" pitchFamily="34" charset="0"/>
                        <a:ea typeface="Arial" panose="020B0604020202020204" pitchFamily="34" charset="0"/>
                      </a:endParaRPr>
                    </a:p>
                  </a:txBody>
                  <a:tcPr marL="50976" marR="50976" marT="50976" marB="50976"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Mean Reference Load (kW)</a:t>
                      </a:r>
                      <a:endParaRPr lang="en-US" sz="2000" b="1" dirty="0">
                        <a:effectLst/>
                        <a:latin typeface="Arial" panose="020B0604020202020204" pitchFamily="34" charset="0"/>
                        <a:ea typeface="Arial" panose="020B0604020202020204" pitchFamily="34" charset="0"/>
                      </a:endParaRPr>
                    </a:p>
                  </a:txBody>
                  <a:tcPr marL="50976" marR="50976" marT="50976" marB="50976"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Mean Customer Impact (kW)</a:t>
                      </a:r>
                      <a:endParaRPr lang="en-US" sz="2000" b="1" dirty="0">
                        <a:effectLst/>
                        <a:latin typeface="Arial" panose="020B0604020202020204" pitchFamily="34" charset="0"/>
                        <a:ea typeface="Arial" panose="020B0604020202020204" pitchFamily="34" charset="0"/>
                      </a:endParaRPr>
                    </a:p>
                  </a:txBody>
                  <a:tcPr marL="50976" marR="50976" marT="50976" marB="50976"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Relative Curtailment</a:t>
                      </a:r>
                      <a:endParaRPr lang="en-US" sz="2000" b="1" dirty="0">
                        <a:effectLst/>
                        <a:latin typeface="Arial" panose="020B0604020202020204" pitchFamily="34" charset="0"/>
                        <a:ea typeface="Arial" panose="020B0604020202020204" pitchFamily="34" charset="0"/>
                      </a:endParaRPr>
                    </a:p>
                  </a:txBody>
                  <a:tcPr marL="50976" marR="50976" marT="50976" marB="50976"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000" b="1" dirty="0">
                          <a:effectLst/>
                        </a:rPr>
                        <a:t>Ave Event Hour Temp (</a:t>
                      </a:r>
                      <a:r>
                        <a:rPr lang="en-US" sz="2000" b="1" baseline="30000" dirty="0" err="1">
                          <a:effectLst/>
                        </a:rPr>
                        <a:t>o</a:t>
                      </a:r>
                      <a:r>
                        <a:rPr lang="en-US" sz="2000" b="1" dirty="0" err="1">
                          <a:effectLst/>
                        </a:rPr>
                        <a:t>F</a:t>
                      </a:r>
                      <a:r>
                        <a:rPr lang="en-US" sz="2000" b="1" dirty="0">
                          <a:effectLst/>
                        </a:rPr>
                        <a:t>)</a:t>
                      </a:r>
                      <a:endParaRPr lang="en-US" sz="2000" b="1" dirty="0">
                        <a:effectLst/>
                        <a:latin typeface="Arial" panose="020B0604020202020204" pitchFamily="34" charset="0"/>
                        <a:ea typeface="Arial" panose="020B0604020202020204" pitchFamily="34" charset="0"/>
                      </a:endParaRPr>
                    </a:p>
                  </a:txBody>
                  <a:tcPr marL="50976" marR="50976" marT="50976" marB="5097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50025718"/>
                  </a:ext>
                </a:extLst>
              </a:tr>
              <a:tr h="389112">
                <a:tc>
                  <a:txBody>
                    <a:bodyPr/>
                    <a:lstStyle/>
                    <a:p>
                      <a:pPr marL="0" marR="0">
                        <a:spcBef>
                          <a:spcPts val="0"/>
                        </a:spcBef>
                        <a:spcAft>
                          <a:spcPts val="0"/>
                        </a:spcAft>
                      </a:pPr>
                      <a:r>
                        <a:rPr lang="en-US" sz="2000" b="0" dirty="0">
                          <a:effectLst/>
                        </a:rPr>
                        <a:t>06/23/2022 5-8pm</a:t>
                      </a:r>
                      <a:endParaRPr lang="en-US" sz="2000" b="0" dirty="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430</a:t>
                      </a:r>
                      <a:endParaRPr lang="en-US" sz="2000" b="0" dirty="0">
                        <a:effectLst/>
                        <a:latin typeface="Arial" panose="020B0604020202020204" pitchFamily="34" charset="0"/>
                        <a:ea typeface="Arial" panose="020B0604020202020204" pitchFamily="34" charset="0"/>
                      </a:endParaRPr>
                    </a:p>
                  </a:txBody>
                  <a:tcPr marL="50976" marR="50976" marT="50976" marB="50976">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250.9</a:t>
                      </a:r>
                      <a:endParaRPr lang="en-US" sz="2000" b="0" dirty="0">
                        <a:effectLst/>
                        <a:latin typeface="Arial" panose="020B0604020202020204" pitchFamily="34" charset="0"/>
                        <a:ea typeface="Arial" panose="020B0604020202020204" pitchFamily="34" charset="0"/>
                      </a:endParaRPr>
                    </a:p>
                  </a:txBody>
                  <a:tcPr marL="50976" marR="50976" marT="50976" marB="50976">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89.1</a:t>
                      </a:r>
                      <a:endParaRPr lang="en-US" sz="2000" b="0" dirty="0">
                        <a:effectLst/>
                        <a:latin typeface="Arial" panose="020B0604020202020204" pitchFamily="34" charset="0"/>
                        <a:ea typeface="Arial" panose="020B0604020202020204" pitchFamily="34" charset="0"/>
                      </a:endParaRPr>
                    </a:p>
                  </a:txBody>
                  <a:tcPr marL="50976" marR="50976" marT="50976" marB="50976">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35.5%</a:t>
                      </a:r>
                      <a:endParaRPr lang="en-US" sz="2000" b="0" dirty="0">
                        <a:effectLst/>
                        <a:latin typeface="Arial" panose="020B0604020202020204" pitchFamily="34" charset="0"/>
                        <a:ea typeface="Arial" panose="020B0604020202020204" pitchFamily="34" charset="0"/>
                      </a:endParaRPr>
                    </a:p>
                  </a:txBody>
                  <a:tcPr marL="50976" marR="50976" marT="50976" marB="50976">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0" dirty="0">
                          <a:effectLst/>
                        </a:rPr>
                        <a:t>84.2</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39515240"/>
                  </a:ext>
                </a:extLst>
              </a:tr>
              <a:tr h="389112">
                <a:tc>
                  <a:txBody>
                    <a:bodyPr/>
                    <a:lstStyle/>
                    <a:p>
                      <a:pPr marL="0" marR="0">
                        <a:spcBef>
                          <a:spcPts val="0"/>
                        </a:spcBef>
                        <a:spcAft>
                          <a:spcPts val="0"/>
                        </a:spcAft>
                      </a:pPr>
                      <a:r>
                        <a:rPr lang="en-US" sz="2000" b="0">
                          <a:effectLst/>
                        </a:rPr>
                        <a:t>07/20/2022 5-8pm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453</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265.4</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95.9</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36.1%</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85.9</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9479547"/>
                  </a:ext>
                </a:extLst>
              </a:tr>
              <a:tr h="389112">
                <a:tc>
                  <a:txBody>
                    <a:bodyPr/>
                    <a:lstStyle/>
                    <a:p>
                      <a:pPr marL="0" marR="0">
                        <a:spcBef>
                          <a:spcPts val="0"/>
                        </a:spcBef>
                        <a:spcAft>
                          <a:spcPts val="0"/>
                        </a:spcAft>
                      </a:pPr>
                      <a:r>
                        <a:rPr lang="en-US" sz="2000" b="0" dirty="0">
                          <a:effectLst/>
                        </a:rPr>
                        <a:t>07/28/2022 3-6pm</a:t>
                      </a:r>
                      <a:endParaRPr lang="en-US" sz="2000" b="0" dirty="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596</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193.0</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74.6</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38.7%</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86.8</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0129196"/>
                  </a:ext>
                </a:extLst>
              </a:tr>
              <a:tr h="389112">
                <a:tc>
                  <a:txBody>
                    <a:bodyPr/>
                    <a:lstStyle/>
                    <a:p>
                      <a:pPr marL="0" marR="0">
                        <a:spcBef>
                          <a:spcPts val="0"/>
                        </a:spcBef>
                        <a:spcAft>
                          <a:spcPts val="0"/>
                        </a:spcAft>
                      </a:pPr>
                      <a:r>
                        <a:rPr lang="en-US" sz="2000" b="0">
                          <a:effectLst/>
                        </a:rPr>
                        <a:t>08/17/2022 5-8pm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647</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167.5</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59.1</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35.3%</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86.0</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2674576"/>
                  </a:ext>
                </a:extLst>
              </a:tr>
              <a:tr h="389112">
                <a:tc>
                  <a:txBody>
                    <a:bodyPr/>
                    <a:lstStyle/>
                    <a:p>
                      <a:pPr marL="0" marR="0">
                        <a:spcBef>
                          <a:spcPts val="0"/>
                        </a:spcBef>
                        <a:spcAft>
                          <a:spcPts val="0"/>
                        </a:spcAft>
                      </a:pPr>
                      <a:r>
                        <a:rPr lang="en-US" sz="2000" b="0">
                          <a:effectLst/>
                        </a:rPr>
                        <a:t>08/24/2022 5-8pm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417</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200.0</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80.0</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40.0%</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83.8</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9869513"/>
                  </a:ext>
                </a:extLst>
              </a:tr>
              <a:tr h="389112">
                <a:tc>
                  <a:txBody>
                    <a:bodyPr/>
                    <a:lstStyle/>
                    <a:p>
                      <a:pPr marL="0" marR="0">
                        <a:spcBef>
                          <a:spcPts val="0"/>
                        </a:spcBef>
                        <a:spcAft>
                          <a:spcPts val="0"/>
                        </a:spcAft>
                      </a:pPr>
                      <a:r>
                        <a:rPr lang="en-US" sz="2000" b="0">
                          <a:effectLst/>
                        </a:rPr>
                        <a:t>08/25/2022 4-8pm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417</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124.4</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39.2</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31.5%</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86.0</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94050365"/>
                  </a:ext>
                </a:extLst>
              </a:tr>
              <a:tr h="389112">
                <a:tc>
                  <a:txBody>
                    <a:bodyPr/>
                    <a:lstStyle/>
                    <a:p>
                      <a:pPr marL="0" marR="0">
                        <a:spcBef>
                          <a:spcPts val="0"/>
                        </a:spcBef>
                        <a:spcAft>
                          <a:spcPts val="0"/>
                        </a:spcAft>
                      </a:pPr>
                      <a:r>
                        <a:rPr lang="en-US" sz="2000" b="0">
                          <a:effectLst/>
                        </a:rPr>
                        <a:t>09/06/2022 5-8pm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737</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143.9</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41.9</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29.1%</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91.7</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2486275"/>
                  </a:ext>
                </a:extLst>
              </a:tr>
              <a:tr h="389112">
                <a:tc>
                  <a:txBody>
                    <a:bodyPr/>
                    <a:lstStyle/>
                    <a:p>
                      <a:pPr marL="0" marR="0">
                        <a:spcBef>
                          <a:spcPts val="0"/>
                        </a:spcBef>
                        <a:spcAft>
                          <a:spcPts val="0"/>
                        </a:spcAft>
                      </a:pPr>
                      <a:r>
                        <a:rPr lang="en-US" sz="2000" b="0">
                          <a:effectLst/>
                        </a:rPr>
                        <a:t>09/07/2022 4-8pm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700</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115.9</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61.0</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52.6%</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91.9</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28529"/>
                  </a:ext>
                </a:extLst>
              </a:tr>
              <a:tr h="389112">
                <a:tc>
                  <a:txBody>
                    <a:bodyPr/>
                    <a:lstStyle/>
                    <a:p>
                      <a:pPr marL="0" marR="0">
                        <a:spcBef>
                          <a:spcPts val="0"/>
                        </a:spcBef>
                        <a:spcAft>
                          <a:spcPts val="0"/>
                        </a:spcAft>
                      </a:pPr>
                      <a:r>
                        <a:rPr lang="en-US" sz="2000" b="0">
                          <a:effectLst/>
                        </a:rPr>
                        <a:t>09/08/2022 4-7pm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b="0">
                          <a:effectLst/>
                        </a:rPr>
                        <a:t>706</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136.9</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38.4</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a:effectLst/>
                        </a:rPr>
                        <a:t>28.1%</a:t>
                      </a:r>
                      <a:endParaRPr lang="en-US" sz="2000" b="0">
                        <a:effectLst/>
                        <a:latin typeface="Arial" panose="020B0604020202020204" pitchFamily="34" charset="0"/>
                        <a:ea typeface="Arial" panose="020B0604020202020204" pitchFamily="34" charset="0"/>
                      </a:endParaRPr>
                    </a:p>
                  </a:txBody>
                  <a:tcPr marL="50976" marR="50976" marT="50976" marB="50976"/>
                </a:tc>
                <a:tc>
                  <a:txBody>
                    <a:bodyPr/>
                    <a:lstStyle/>
                    <a:p>
                      <a:pPr marL="0" marR="0" algn="ctr">
                        <a:spcBef>
                          <a:spcPts val="0"/>
                        </a:spcBef>
                        <a:spcAft>
                          <a:spcPts val="0"/>
                        </a:spcAft>
                      </a:pPr>
                      <a:r>
                        <a:rPr lang="en-US" sz="2000" b="0" dirty="0">
                          <a:effectLst/>
                        </a:rPr>
                        <a:t>94.6</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6646604"/>
                  </a:ext>
                </a:extLst>
              </a:tr>
              <a:tr h="389112">
                <a:tc>
                  <a:txBody>
                    <a:bodyPr/>
                    <a:lstStyle/>
                    <a:p>
                      <a:pPr marL="0" marR="0">
                        <a:spcBef>
                          <a:spcPts val="0"/>
                        </a:spcBef>
                        <a:spcAft>
                          <a:spcPts val="0"/>
                        </a:spcAft>
                      </a:pPr>
                      <a:r>
                        <a:rPr lang="en-US" sz="2000" b="0">
                          <a:effectLst/>
                        </a:rPr>
                        <a:t>09/30/2022 4-8pm</a:t>
                      </a:r>
                      <a:endParaRPr lang="en-US" sz="2000" b="0">
                        <a:effectLst/>
                        <a:latin typeface="Arial" panose="020B0604020202020204" pitchFamily="34" charset="0"/>
                        <a:ea typeface="Arial" panose="020B0604020202020204" pitchFamily="34" charset="0"/>
                      </a:endParaRPr>
                    </a:p>
                  </a:txBody>
                  <a:tcPr marL="50976" marR="50976" marT="50976" marB="5097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a:effectLst/>
                        </a:rPr>
                        <a:t>614</a:t>
                      </a:r>
                      <a:endParaRPr lang="en-US" sz="2000" b="0">
                        <a:effectLst/>
                        <a:latin typeface="Arial" panose="020B0604020202020204" pitchFamily="34" charset="0"/>
                        <a:ea typeface="Arial" panose="020B0604020202020204" pitchFamily="34" charset="0"/>
                      </a:endParaRPr>
                    </a:p>
                  </a:txBody>
                  <a:tcPr marL="50976" marR="50976" marT="50976" marB="50976">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a:effectLst/>
                        </a:rPr>
                        <a:t>115.3</a:t>
                      </a:r>
                      <a:endParaRPr lang="en-US" sz="2000" b="0">
                        <a:effectLst/>
                        <a:latin typeface="Arial" panose="020B0604020202020204" pitchFamily="34" charset="0"/>
                        <a:ea typeface="Arial" panose="020B0604020202020204" pitchFamily="34" charset="0"/>
                      </a:endParaRPr>
                    </a:p>
                  </a:txBody>
                  <a:tcPr marL="50976" marR="50976" marT="50976" marB="50976">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a:effectLst/>
                        </a:rPr>
                        <a:t>52.7</a:t>
                      </a:r>
                      <a:endParaRPr lang="en-US" sz="2000" b="0">
                        <a:effectLst/>
                        <a:latin typeface="Arial" panose="020B0604020202020204" pitchFamily="34" charset="0"/>
                        <a:ea typeface="Arial" panose="020B0604020202020204" pitchFamily="34" charset="0"/>
                      </a:endParaRPr>
                    </a:p>
                  </a:txBody>
                  <a:tcPr marL="50976" marR="50976" marT="50976" marB="50976">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a:effectLst/>
                        </a:rPr>
                        <a:t>45.7%</a:t>
                      </a:r>
                      <a:endParaRPr lang="en-US" sz="2000" b="0">
                        <a:effectLst/>
                        <a:latin typeface="Arial" panose="020B0604020202020204" pitchFamily="34" charset="0"/>
                        <a:ea typeface="Arial" panose="020B0604020202020204" pitchFamily="34" charset="0"/>
                      </a:endParaRPr>
                    </a:p>
                  </a:txBody>
                  <a:tcPr marL="50976" marR="50976" marT="50976" marB="50976">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rPr>
                        <a:t>74.1</a:t>
                      </a:r>
                      <a:endParaRPr lang="en-US" sz="2000" b="0" dirty="0">
                        <a:effectLst/>
                        <a:latin typeface="Arial" panose="020B0604020202020204" pitchFamily="34" charset="0"/>
                        <a:ea typeface="Arial" panose="020B0604020202020204" pitchFamily="34" charset="0"/>
                      </a:endParaRPr>
                    </a:p>
                  </a:txBody>
                  <a:tcPr marL="50976" marR="50976" marT="50976" marB="5097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61115"/>
                  </a:ext>
                </a:extLst>
              </a:tr>
            </a:tbl>
          </a:graphicData>
        </a:graphic>
      </p:graphicFrame>
    </p:spTree>
    <p:extLst>
      <p:ext uri="{BB962C8B-B14F-4D97-AF65-F5344CB8AC3E}">
        <p14:creationId xmlns:p14="http://schemas.microsoft.com/office/powerpoint/2010/main" val="276196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DE38F4-094C-4B1B-9EE4-933FDA0D5E65}"/>
              </a:ext>
            </a:extLst>
          </p:cNvPr>
          <p:cNvSpPr txBox="1">
            <a:spLocks/>
          </p:cNvSpPr>
          <p:nvPr/>
        </p:nvSpPr>
        <p:spPr>
          <a:xfrm>
            <a:off x="406686" y="500922"/>
            <a:ext cx="10515600" cy="11228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Lucida Sans" panose="020B0602030504020204" pitchFamily="34" charset="0"/>
                <a:ea typeface="+mj-ea"/>
                <a:cs typeface="+mj-cs"/>
              </a:defRPr>
            </a:lvl1pPr>
          </a:lstStyle>
          <a:p>
            <a:r>
              <a:rPr lang="en-GB" dirty="0">
                <a:solidFill>
                  <a:schemeClr val="bg1"/>
                </a:solidFill>
              </a:rPr>
              <a:t>AVERAGE IMPACTS – JUNE 23, 2022</a:t>
            </a:r>
            <a:endParaRPr lang="en-US" sz="1800" dirty="0">
              <a:solidFill>
                <a:schemeClr val="bg1"/>
              </a:solidFill>
            </a:endParaRPr>
          </a:p>
        </p:txBody>
      </p:sp>
      <p:sp>
        <p:nvSpPr>
          <p:cNvPr id="2" name="TextBox 1">
            <a:extLst>
              <a:ext uri="{FF2B5EF4-FFF2-40B4-BE49-F238E27FC236}">
                <a16:creationId xmlns:a16="http://schemas.microsoft.com/office/drawing/2014/main" id="{55400334-5899-482D-975F-CB504F455E14}"/>
              </a:ext>
            </a:extLst>
          </p:cNvPr>
          <p:cNvSpPr txBox="1"/>
          <p:nvPr/>
        </p:nvSpPr>
        <p:spPr>
          <a:xfrm>
            <a:off x="169171" y="2690336"/>
            <a:ext cx="1798175" cy="1477328"/>
          </a:xfrm>
          <a:prstGeom prst="rect">
            <a:avLst/>
          </a:prstGeom>
          <a:noFill/>
        </p:spPr>
        <p:txBody>
          <a:bodyPr wrap="square" rtlCol="0">
            <a:spAutoFit/>
          </a:bodyPr>
          <a:lstStyle/>
          <a:p>
            <a:pPr algn="ctr"/>
            <a:r>
              <a:rPr lang="en-US" dirty="0"/>
              <a:t>Event Start Time: 17:00</a:t>
            </a:r>
          </a:p>
          <a:p>
            <a:pPr algn="ctr"/>
            <a:endParaRPr lang="en-US" dirty="0"/>
          </a:p>
          <a:p>
            <a:pPr algn="ctr"/>
            <a:r>
              <a:rPr lang="en-US" dirty="0"/>
              <a:t>Event End Time: 20:00</a:t>
            </a:r>
          </a:p>
        </p:txBody>
      </p:sp>
      <p:pic>
        <p:nvPicPr>
          <p:cNvPr id="4" name="Picture 3">
            <a:extLst>
              <a:ext uri="{FF2B5EF4-FFF2-40B4-BE49-F238E27FC236}">
                <a16:creationId xmlns:a16="http://schemas.microsoft.com/office/drawing/2014/main" id="{220D1CEE-BF6D-C8FC-1A59-798B49166A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743" y="1875789"/>
            <a:ext cx="9176657" cy="4661025"/>
          </a:xfrm>
          <a:prstGeom prst="rect">
            <a:avLst/>
          </a:prstGeom>
          <a:noFill/>
          <a:ln>
            <a:noFill/>
          </a:ln>
        </p:spPr>
      </p:pic>
    </p:spTree>
    <p:extLst>
      <p:ext uri="{BB962C8B-B14F-4D97-AF65-F5344CB8AC3E}">
        <p14:creationId xmlns:p14="http://schemas.microsoft.com/office/powerpoint/2010/main" val="19471720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14705</TotalTime>
  <Words>1567</Words>
  <Application>Microsoft Office PowerPoint</Application>
  <PresentationFormat>Widescreen</PresentationFormat>
  <Paragraphs>438</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Century Gothic</vt:lpstr>
      <vt:lpstr>Lucida Sans</vt:lpstr>
      <vt:lpstr>Open Sans</vt:lpstr>
      <vt:lpstr>Proxima Nova Black</vt:lpstr>
      <vt:lpstr>Proxima Nova Light</vt:lpstr>
      <vt:lpstr>Symbol</vt:lpstr>
      <vt:lpstr>Times New Roman</vt:lpstr>
      <vt:lpstr>1_Office Theme</vt:lpstr>
      <vt:lpstr>PY2022 Load Impact Protocols Workshop  </vt:lpstr>
      <vt:lpstr>PROGRAM BACKGROUND</vt:lpstr>
      <vt:lpstr>PowerPoint Presentation</vt:lpstr>
      <vt:lpstr>PowerPoint Presentation</vt:lpstr>
      <vt:lpstr>PowerPoint Presentation</vt:lpstr>
      <vt:lpstr>EX POST RESULTS</vt:lpstr>
      <vt:lpstr>PowerPoint Presentation</vt:lpstr>
      <vt:lpstr>PowerPoint Presentation</vt:lpstr>
      <vt:lpstr>PowerPoint Presentation</vt:lpstr>
      <vt:lpstr>PowerPoint Presentation</vt:lpstr>
      <vt:lpstr>PowerPoint Presentation</vt:lpstr>
      <vt:lpstr>PowerPoint Presentation</vt:lpstr>
      <vt:lpstr>EX-ANTE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CONFIDENTIAL INFORMATION MEMORANDUM</dc:title>
  <dc:creator>James McPhail</dc:creator>
  <cp:lastModifiedBy>Dave Hanna</cp:lastModifiedBy>
  <cp:revision>43</cp:revision>
  <dcterms:created xsi:type="dcterms:W3CDTF">2020-11-17T18:38:27Z</dcterms:created>
  <dcterms:modified xsi:type="dcterms:W3CDTF">2023-05-02T09:16:56Z</dcterms:modified>
</cp:coreProperties>
</file>