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0"/>
  </p:notesMasterIdLst>
  <p:handoutMasterIdLst>
    <p:handoutMasterId r:id="rId31"/>
  </p:handoutMasterIdLst>
  <p:sldIdLst>
    <p:sldId id="574" r:id="rId5"/>
    <p:sldId id="2523" r:id="rId6"/>
    <p:sldId id="539" r:id="rId7"/>
    <p:sldId id="533" r:id="rId8"/>
    <p:sldId id="581" r:id="rId9"/>
    <p:sldId id="2531" r:id="rId10"/>
    <p:sldId id="2532" r:id="rId11"/>
    <p:sldId id="554" r:id="rId12"/>
    <p:sldId id="2525" r:id="rId13"/>
    <p:sldId id="2527" r:id="rId14"/>
    <p:sldId id="529" r:id="rId15"/>
    <p:sldId id="2533" r:id="rId16"/>
    <p:sldId id="546" r:id="rId17"/>
    <p:sldId id="596" r:id="rId18"/>
    <p:sldId id="2537" r:id="rId19"/>
    <p:sldId id="2526" r:id="rId20"/>
    <p:sldId id="538" r:id="rId21"/>
    <p:sldId id="2539" r:id="rId22"/>
    <p:sldId id="599" r:id="rId23"/>
    <p:sldId id="552" r:id="rId24"/>
    <p:sldId id="2538" r:id="rId25"/>
    <p:sldId id="2534" r:id="rId26"/>
    <p:sldId id="536" r:id="rId27"/>
    <p:sldId id="537" r:id="rId28"/>
    <p:sldId id="3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E3A800-67CD-290F-AF59-E7A1A389EF80}" name="Savannah Horner" initials="SH" userId="Savannah Horner" providerId="None"/>
  <p188:author id="{DAF43825-4C7D-8FC9-A3FA-E7535259759F}" name="Adriana Ciccone" initials="AC" userId="Adriana Ciccone" providerId="None"/>
  <p188:author id="{47A9244E-C709-031F-D964-D986F0B47731}" name="Savannah Horner" initials="SH" userId="S::shorner@demandsideanalytics.com::d853785c-88f4-461a-b0bc-dc22b4ce721b" providerId="AD"/>
  <p188:author id="{834EAB98-D789-2966-5D54-2D1F07B589B7}" name="Estefania Suarez" initials="ES" userId="S-1-5-21-4125939218-1869076752-2150241386-1186" providerId="AD"/>
  <p188:author id="{931C59B9-980E-CF7B-7FD5-9CEDEC8390FE}" name="Jake J Hoffman" initials="JH" userId="S::jake.1.hoffman@sce.com::648b7211-ef83-441c-a5ae-ccffa4bda897" providerId="AD"/>
  <p188:author id="{AC3CCCBC-39C3-FC26-60A5-57730DDE31A2}" name="Patrik Karlovic" initials="PK" userId="S::pkarlovic@demandsideanalytics.com::8773a06b-6548-4fb9-88c4-85812b9de8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Bode" initials="JB" lastIdx="7" clrIdx="0"/>
  <p:cmAuthor id="2" name="Alana Lemarchand" initials="AL" lastIdx="3" clrIdx="1">
    <p:extLst>
      <p:ext uri="{19B8F6BF-5375-455C-9EA6-DF929625EA0E}">
        <p15:presenceInfo xmlns:p15="http://schemas.microsoft.com/office/powerpoint/2012/main" userId="Alana Lemarchand" providerId="None"/>
      </p:ext>
    </p:extLst>
  </p:cmAuthor>
  <p:cmAuthor id="3" name="Mark Noll" initials="MN" lastIdx="1" clrIdx="2">
    <p:extLst>
      <p:ext uri="{19B8F6BF-5375-455C-9EA6-DF929625EA0E}">
        <p15:presenceInfo xmlns:p15="http://schemas.microsoft.com/office/powerpoint/2012/main" userId="Mark Noll" providerId="None"/>
      </p:ext>
    </p:extLst>
  </p:cmAuthor>
  <p:cmAuthor id="4" name="Steve Morris" initials="SM" lastIdx="12" clrIdx="3">
    <p:extLst>
      <p:ext uri="{19B8F6BF-5375-455C-9EA6-DF929625EA0E}">
        <p15:presenceInfo xmlns:p15="http://schemas.microsoft.com/office/powerpoint/2012/main" userId="Steve Morris" providerId="None"/>
      </p:ext>
    </p:extLst>
  </p:cmAuthor>
  <p:cmAuthor id="5" name="Savannah Horner" initials="SH" lastIdx="1" clrIdx="4">
    <p:extLst>
      <p:ext uri="{19B8F6BF-5375-455C-9EA6-DF929625EA0E}">
        <p15:presenceInfo xmlns:p15="http://schemas.microsoft.com/office/powerpoint/2012/main" userId="Savannah Ho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C"/>
    <a:srgbClr val="434343"/>
    <a:srgbClr val="757575"/>
    <a:srgbClr val="F2F2F2"/>
    <a:srgbClr val="004C6C"/>
    <a:srgbClr val="8D82A3"/>
    <a:srgbClr val="80BE25"/>
    <a:srgbClr val="E66827"/>
    <a:srgbClr val="999999"/>
    <a:srgbClr val="00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C7EFE-FD96-6B84-E1E4-2B96B911D934}" v="1" dt="2025-05-07T17:06:13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J Hoffman" userId="648b7211-ef83-441c-a5ae-ccffa4bda897" providerId="ADAL" clId="{8B42B433-D71D-4252-96BE-9DB3D556C102}"/>
    <pc:docChg chg="">
      <pc:chgData name="Jake J Hoffman" userId="648b7211-ef83-441c-a5ae-ccffa4bda897" providerId="ADAL" clId="{8B42B433-D71D-4252-96BE-9DB3D556C102}" dt="2025-05-07T19:33:05.044" v="0"/>
      <pc:docMkLst>
        <pc:docMk/>
      </pc:docMkLst>
      <pc:sldChg chg="delCm">
        <pc:chgData name="Jake J Hoffman" userId="648b7211-ef83-441c-a5ae-ccffa4bda897" providerId="ADAL" clId="{8B42B433-D71D-4252-96BE-9DB3D556C102}" dt="2025-05-07T19:33:05.044" v="0"/>
        <pc:sldMkLst>
          <pc:docMk/>
          <pc:sldMk cId="719936708" sldId="5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ke J Hoffman" userId="648b7211-ef83-441c-a5ae-ccffa4bda897" providerId="ADAL" clId="{8B42B433-D71D-4252-96BE-9DB3D556C102}" dt="2025-05-07T19:33:05.044" v="0"/>
              <pc2:cmMkLst xmlns:pc2="http://schemas.microsoft.com/office/powerpoint/2019/9/main/command">
                <pc:docMk/>
                <pc:sldMk cId="719936708" sldId="554"/>
                <pc2:cmMk id="{EFEA132E-EE0C-48F6-8C40-96587FBB7615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542C-2244-4795-924F-58BBD31FDD5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4434F3-6481-49AA-9C56-6CEC0A3D4967}">
      <dgm:prSet phldrT="[Text]" custT="1"/>
      <dgm:spPr/>
      <dgm:t>
        <a:bodyPr/>
        <a:lstStyle/>
        <a:p>
          <a:r>
            <a:rPr lang="en-US" sz="2800"/>
            <a:t>Proxy Day Selection</a:t>
          </a:r>
        </a:p>
      </dgm:t>
    </dgm:pt>
    <dgm:pt modelId="{8E653930-0B3B-4569-B781-13B7765C3B98}" type="parTrans" cxnId="{C9EA7678-79E5-4D20-BBF4-5A0192002ABE}">
      <dgm:prSet/>
      <dgm:spPr/>
      <dgm:t>
        <a:bodyPr/>
        <a:lstStyle/>
        <a:p>
          <a:endParaRPr lang="en-US"/>
        </a:p>
      </dgm:t>
    </dgm:pt>
    <dgm:pt modelId="{513C4811-4F31-4259-B9FD-2AF7F9EC233A}" type="sibTrans" cxnId="{C9EA7678-79E5-4D20-BBF4-5A0192002ABE}">
      <dgm:prSet/>
      <dgm:spPr/>
      <dgm:t>
        <a:bodyPr/>
        <a:lstStyle/>
        <a:p>
          <a:endParaRPr lang="en-US"/>
        </a:p>
      </dgm:t>
    </dgm:pt>
    <dgm:pt modelId="{A2042CE6-F7DE-47DA-9146-52133E13B304}">
      <dgm:prSet phldrT="[Text]" custT="1"/>
      <dgm:spPr/>
      <dgm:t>
        <a:bodyPr/>
        <a:lstStyle/>
        <a:p>
          <a:r>
            <a:rPr lang="en-US" sz="1800"/>
            <a:t>Three proxy days were selected for each event day based on SCE system load</a:t>
          </a:r>
        </a:p>
      </dgm:t>
    </dgm:pt>
    <dgm:pt modelId="{A77DCF29-4F3B-4316-B4A2-90F9F7AB7E73}" type="parTrans" cxnId="{D6BDE0E7-A254-409E-AE44-E0EC9D6B282E}">
      <dgm:prSet/>
      <dgm:spPr/>
      <dgm:t>
        <a:bodyPr/>
        <a:lstStyle/>
        <a:p>
          <a:endParaRPr lang="en-US"/>
        </a:p>
      </dgm:t>
    </dgm:pt>
    <dgm:pt modelId="{803692CD-B1B1-4094-9ABC-963E07A5A4BE}" type="sibTrans" cxnId="{D6BDE0E7-A254-409E-AE44-E0EC9D6B282E}">
      <dgm:prSet/>
      <dgm:spPr/>
      <dgm:t>
        <a:bodyPr/>
        <a:lstStyle/>
        <a:p>
          <a:endParaRPr lang="en-US"/>
        </a:p>
      </dgm:t>
    </dgm:pt>
    <dgm:pt modelId="{05C19AA4-EDB4-4704-BD02-E0D36DFDD4EC}">
      <dgm:prSet phldrT="[Text]" custT="1"/>
      <dgm:spPr/>
      <dgm:t>
        <a:bodyPr/>
        <a:lstStyle/>
        <a:p>
          <a:r>
            <a:rPr lang="en-US" sz="2800"/>
            <a:t>Matched Controls</a:t>
          </a:r>
        </a:p>
      </dgm:t>
    </dgm:pt>
    <dgm:pt modelId="{986CCDFC-27DC-450A-8F6A-E11B3F0CB0CE}" type="parTrans" cxnId="{E5B2939E-D1EA-4C88-B7D2-E98658016AA9}">
      <dgm:prSet/>
      <dgm:spPr/>
      <dgm:t>
        <a:bodyPr/>
        <a:lstStyle/>
        <a:p>
          <a:endParaRPr lang="en-US"/>
        </a:p>
      </dgm:t>
    </dgm:pt>
    <dgm:pt modelId="{C9A39EE2-735F-4C01-A0B3-DA12645F38F7}" type="sibTrans" cxnId="{E5B2939E-D1EA-4C88-B7D2-E98658016AA9}">
      <dgm:prSet/>
      <dgm:spPr/>
      <dgm:t>
        <a:bodyPr/>
        <a:lstStyle/>
        <a:p>
          <a:endParaRPr lang="en-US"/>
        </a:p>
      </dgm:t>
    </dgm:pt>
    <dgm:pt modelId="{D7C09840-D104-44C1-82B8-16644C0D8671}">
      <dgm:prSet phldrT="[Text]" custT="1"/>
      <dgm:spPr/>
      <dgm:t>
        <a:bodyPr/>
        <a:lstStyle/>
        <a:p>
          <a:r>
            <a:rPr lang="en-US" sz="1800"/>
            <a:t>A single control customer was chosen for each participant based on individual load during proxy days</a:t>
          </a:r>
        </a:p>
      </dgm:t>
    </dgm:pt>
    <dgm:pt modelId="{F9CCEE8C-D162-4BCF-B7CF-7B189E24B748}" type="parTrans" cxnId="{0F417888-68DD-427A-B7EE-B880F6555F80}">
      <dgm:prSet/>
      <dgm:spPr/>
      <dgm:t>
        <a:bodyPr/>
        <a:lstStyle/>
        <a:p>
          <a:endParaRPr lang="en-US"/>
        </a:p>
      </dgm:t>
    </dgm:pt>
    <dgm:pt modelId="{DA57BEE5-870F-4241-97BB-A9E582134717}" type="sibTrans" cxnId="{0F417888-68DD-427A-B7EE-B880F6555F80}">
      <dgm:prSet/>
      <dgm:spPr/>
      <dgm:t>
        <a:bodyPr/>
        <a:lstStyle/>
        <a:p>
          <a:endParaRPr lang="en-US"/>
        </a:p>
      </dgm:t>
    </dgm:pt>
    <dgm:pt modelId="{7C1B63D0-FA86-474D-9D26-B087ED91A898}">
      <dgm:prSet phldrT="[Text]" custT="1"/>
      <dgm:spPr/>
      <dgm:t>
        <a:bodyPr/>
        <a:lstStyle/>
        <a:p>
          <a:r>
            <a:rPr lang="en-US" sz="2800"/>
            <a:t>Regression Analysis</a:t>
          </a:r>
        </a:p>
      </dgm:t>
    </dgm:pt>
    <dgm:pt modelId="{79B9C0E9-65C3-4151-963C-F7838A40F0E9}" type="parTrans" cxnId="{195604A9-363D-4BC8-97F6-DC1D447B5181}">
      <dgm:prSet/>
      <dgm:spPr/>
      <dgm:t>
        <a:bodyPr/>
        <a:lstStyle/>
        <a:p>
          <a:endParaRPr lang="en-US"/>
        </a:p>
      </dgm:t>
    </dgm:pt>
    <dgm:pt modelId="{DCF12533-F118-4DC9-AF7B-F1E263501249}" type="sibTrans" cxnId="{195604A9-363D-4BC8-97F6-DC1D447B5181}">
      <dgm:prSet/>
      <dgm:spPr/>
      <dgm:t>
        <a:bodyPr/>
        <a:lstStyle/>
        <a:p>
          <a:endParaRPr lang="en-US"/>
        </a:p>
      </dgm:t>
    </dgm:pt>
    <dgm:pt modelId="{19EF707F-9E88-489D-9C4B-871C340CA516}">
      <dgm:prSet phldrT="[Text]" custT="1"/>
      <dgm:spPr/>
      <dgm:t>
        <a:bodyPr/>
        <a:lstStyle/>
        <a:p>
          <a:r>
            <a:rPr lang="en-US" sz="1800"/>
            <a:t>Difference-in-differences panel regression</a:t>
          </a:r>
        </a:p>
      </dgm:t>
    </dgm:pt>
    <dgm:pt modelId="{C6340CD6-9D91-41D7-BC99-4EAC2C2E4798}" type="parTrans" cxnId="{A5B37B29-8BDE-48B1-B2CE-A736060A5B7F}">
      <dgm:prSet/>
      <dgm:spPr/>
      <dgm:t>
        <a:bodyPr/>
        <a:lstStyle/>
        <a:p>
          <a:endParaRPr lang="en-US"/>
        </a:p>
      </dgm:t>
    </dgm:pt>
    <dgm:pt modelId="{EF66DBB9-C33F-4A32-B375-ADE9F7E1AAA6}" type="sibTrans" cxnId="{A5B37B29-8BDE-48B1-B2CE-A736060A5B7F}">
      <dgm:prSet/>
      <dgm:spPr/>
      <dgm:t>
        <a:bodyPr/>
        <a:lstStyle/>
        <a:p>
          <a:endParaRPr lang="en-US"/>
        </a:p>
      </dgm:t>
    </dgm:pt>
    <dgm:pt modelId="{F4686150-E6FE-4402-9320-F02C3C8C3532}">
      <dgm:prSet phldrT="[Text]" custT="1"/>
      <dgm:spPr/>
      <dgm:t>
        <a:bodyPr/>
        <a:lstStyle/>
        <a:p>
          <a:r>
            <a:rPr lang="en-US" sz="1800"/>
            <a:t>Hourly event impacts estimated by subcategory and across all customers</a:t>
          </a:r>
        </a:p>
      </dgm:t>
    </dgm:pt>
    <dgm:pt modelId="{F5F712D1-9C20-4142-BE00-7E3CE8C6E9A4}" type="parTrans" cxnId="{E27A96B1-6BB4-450D-AE0B-10A0B7C0079F}">
      <dgm:prSet/>
      <dgm:spPr/>
      <dgm:t>
        <a:bodyPr/>
        <a:lstStyle/>
        <a:p>
          <a:endParaRPr lang="en-US"/>
        </a:p>
      </dgm:t>
    </dgm:pt>
    <dgm:pt modelId="{15C3C9EC-7963-414D-98FC-A3AB8226209A}" type="sibTrans" cxnId="{E27A96B1-6BB4-450D-AE0B-10A0B7C0079F}">
      <dgm:prSet/>
      <dgm:spPr/>
      <dgm:t>
        <a:bodyPr/>
        <a:lstStyle/>
        <a:p>
          <a:endParaRPr lang="en-US"/>
        </a:p>
      </dgm:t>
    </dgm:pt>
    <dgm:pt modelId="{F65D49C0-F512-416A-BEC8-DFB6A8376B70}">
      <dgm:prSet phldrT="[Text]" custT="1"/>
      <dgm:spPr/>
      <dgm:t>
        <a:bodyPr/>
        <a:lstStyle/>
        <a:p>
          <a:r>
            <a:rPr lang="en-US" sz="1800"/>
            <a:t>Hard matching:</a:t>
          </a:r>
        </a:p>
      </dgm:t>
    </dgm:pt>
    <dgm:pt modelId="{533462A6-20FA-4310-A5C6-32F9B97CC6AE}" type="parTrans" cxnId="{C3E10802-16FE-4C79-AE61-C9941969D155}">
      <dgm:prSet/>
      <dgm:spPr/>
      <dgm:t>
        <a:bodyPr/>
        <a:lstStyle/>
        <a:p>
          <a:endParaRPr lang="en-US"/>
        </a:p>
      </dgm:t>
    </dgm:pt>
    <dgm:pt modelId="{81789611-18D6-4FD7-A6EC-17CA4018BDD7}" type="sibTrans" cxnId="{C3E10802-16FE-4C79-AE61-C9941969D155}">
      <dgm:prSet/>
      <dgm:spPr/>
      <dgm:t>
        <a:bodyPr/>
        <a:lstStyle/>
        <a:p>
          <a:endParaRPr lang="en-US"/>
        </a:p>
      </dgm:t>
    </dgm:pt>
    <dgm:pt modelId="{34BECF78-C82F-4CF0-A5A1-32D7028A0BE3}">
      <dgm:prSet phldrT="[Text]" custT="1"/>
      <dgm:spPr/>
      <dgm:t>
        <a:bodyPr/>
        <a:lstStyle/>
        <a:p>
          <a:r>
            <a:rPr lang="en-US" sz="1800"/>
            <a:t>Propensity score matching with replacement</a:t>
          </a:r>
        </a:p>
      </dgm:t>
    </dgm:pt>
    <dgm:pt modelId="{D82568E8-2574-455A-A7A1-A7ABB8003A8B}" type="parTrans" cxnId="{28896020-FE7F-4FDE-9E91-69984D87E0CC}">
      <dgm:prSet/>
      <dgm:spPr/>
      <dgm:t>
        <a:bodyPr/>
        <a:lstStyle/>
        <a:p>
          <a:endParaRPr lang="en-US"/>
        </a:p>
      </dgm:t>
    </dgm:pt>
    <dgm:pt modelId="{BD30CD82-2395-4C99-AE49-CA6BD2307D03}" type="sibTrans" cxnId="{28896020-FE7F-4FDE-9E91-69984D87E0CC}">
      <dgm:prSet/>
      <dgm:spPr/>
      <dgm:t>
        <a:bodyPr/>
        <a:lstStyle/>
        <a:p>
          <a:endParaRPr lang="en-US"/>
        </a:p>
      </dgm:t>
    </dgm:pt>
    <dgm:pt modelId="{B940E56C-72A5-4D45-BDD1-9723EA7FD2E6}">
      <dgm:prSet phldrT="[Text]" custT="1"/>
      <dgm:spPr/>
      <dgm:t>
        <a:bodyPr/>
        <a:lstStyle/>
        <a:p>
          <a:r>
            <a:rPr lang="en-US" sz="1800"/>
            <a:t>Commercial – Industry + Size</a:t>
          </a:r>
        </a:p>
      </dgm:t>
    </dgm:pt>
    <dgm:pt modelId="{D8F46C09-FEF3-4173-8113-258DC79FFF4B}" type="parTrans" cxnId="{84905B6A-032F-4C79-A958-990DADF42D13}">
      <dgm:prSet/>
      <dgm:spPr/>
      <dgm:t>
        <a:bodyPr/>
        <a:lstStyle/>
        <a:p>
          <a:endParaRPr lang="en-US"/>
        </a:p>
      </dgm:t>
    </dgm:pt>
    <dgm:pt modelId="{7C680976-A857-4B08-B2B1-B8060C2A3B02}" type="sibTrans" cxnId="{84905B6A-032F-4C79-A958-990DADF42D13}">
      <dgm:prSet/>
      <dgm:spPr/>
      <dgm:t>
        <a:bodyPr/>
        <a:lstStyle/>
        <a:p>
          <a:endParaRPr lang="en-US"/>
        </a:p>
      </dgm:t>
    </dgm:pt>
    <dgm:pt modelId="{E5B1ABDD-FE4C-432A-AA91-3C06BAF95EEA}">
      <dgm:prSet phldrT="[Text]" custT="1"/>
      <dgm:spPr/>
      <dgm:t>
        <a:bodyPr/>
        <a:lstStyle/>
        <a:p>
          <a:r>
            <a:rPr lang="en-US" sz="1800"/>
            <a:t>Residential – NEM, climate group, and size</a:t>
          </a:r>
        </a:p>
      </dgm:t>
    </dgm:pt>
    <dgm:pt modelId="{F08930F7-1735-4F5B-8DE5-F9B98043E858}" type="parTrans" cxnId="{BE7832A7-504E-43DB-86B5-49343A559384}">
      <dgm:prSet/>
      <dgm:spPr/>
      <dgm:t>
        <a:bodyPr/>
        <a:lstStyle/>
        <a:p>
          <a:endParaRPr lang="en-US"/>
        </a:p>
      </dgm:t>
    </dgm:pt>
    <dgm:pt modelId="{F146C60A-3812-45F5-A29F-7275C8033989}" type="sibTrans" cxnId="{BE7832A7-504E-43DB-86B5-49343A559384}">
      <dgm:prSet/>
      <dgm:spPr/>
      <dgm:t>
        <a:bodyPr/>
        <a:lstStyle/>
        <a:p>
          <a:endParaRPr lang="en-US"/>
        </a:p>
      </dgm:t>
    </dgm:pt>
    <dgm:pt modelId="{35451301-2EFD-4761-B36D-B00C781BE82D}">
      <dgm:prSet phldrT="[Text]" custT="1"/>
      <dgm:spPr/>
      <dgm:t>
        <a:bodyPr/>
        <a:lstStyle/>
        <a:p>
          <a:r>
            <a:rPr lang="en-US" sz="1800"/>
            <a:t>For each event day, the corresponding proxy event day was used to net out differences between the treatment and control group that were not due to the intervention. </a:t>
          </a:r>
        </a:p>
      </dgm:t>
    </dgm:pt>
    <dgm:pt modelId="{D222A90D-F3E9-42F6-BE72-109110D61282}" type="parTrans" cxnId="{73766FC7-22E1-476E-AC36-BBEDE9C30016}">
      <dgm:prSet/>
      <dgm:spPr/>
      <dgm:t>
        <a:bodyPr/>
        <a:lstStyle/>
        <a:p>
          <a:endParaRPr lang="en-US"/>
        </a:p>
      </dgm:t>
    </dgm:pt>
    <dgm:pt modelId="{B6A81908-7572-4A2C-B606-DFF2AF84FD47}" type="sibTrans" cxnId="{73766FC7-22E1-476E-AC36-BBEDE9C30016}">
      <dgm:prSet/>
      <dgm:spPr/>
      <dgm:t>
        <a:bodyPr/>
        <a:lstStyle/>
        <a:p>
          <a:endParaRPr lang="en-US"/>
        </a:p>
      </dgm:t>
    </dgm:pt>
    <dgm:pt modelId="{7F2193ED-E7A3-461D-8A2F-95FA763C67EC}" type="pres">
      <dgm:prSet presAssocID="{9040542C-2244-4795-924F-58BBD31FDD56}" presName="Name0" presStyleCnt="0">
        <dgm:presLayoutVars>
          <dgm:dir/>
          <dgm:animLvl val="lvl"/>
          <dgm:resizeHandles val="exact"/>
        </dgm:presLayoutVars>
      </dgm:prSet>
      <dgm:spPr/>
    </dgm:pt>
    <dgm:pt modelId="{C9780B77-9E4D-4C0A-9D66-5B049778BF0B}" type="pres">
      <dgm:prSet presAssocID="{FD4434F3-6481-49AA-9C56-6CEC0A3D4967}" presName="composite" presStyleCnt="0"/>
      <dgm:spPr/>
    </dgm:pt>
    <dgm:pt modelId="{85A38B59-AD06-435C-88D8-7F84AD9F849D}" type="pres">
      <dgm:prSet presAssocID="{FD4434F3-6481-49AA-9C56-6CEC0A3D4967}" presName="parTx" presStyleLbl="node1" presStyleIdx="0" presStyleCnt="3" custScaleY="89862">
        <dgm:presLayoutVars>
          <dgm:chMax val="0"/>
          <dgm:chPref val="0"/>
          <dgm:bulletEnabled val="1"/>
        </dgm:presLayoutVars>
      </dgm:prSet>
      <dgm:spPr/>
    </dgm:pt>
    <dgm:pt modelId="{27BF3851-6B2A-4F22-BCAE-BDB5653499B3}" type="pres">
      <dgm:prSet presAssocID="{FD4434F3-6481-49AA-9C56-6CEC0A3D4967}" presName="desTx" presStyleLbl="revTx" presStyleIdx="0" presStyleCnt="3">
        <dgm:presLayoutVars>
          <dgm:bulletEnabled val="1"/>
        </dgm:presLayoutVars>
      </dgm:prSet>
      <dgm:spPr/>
    </dgm:pt>
    <dgm:pt modelId="{26A0195D-02D9-48FF-96AA-7211A8879E90}" type="pres">
      <dgm:prSet presAssocID="{513C4811-4F31-4259-B9FD-2AF7F9EC233A}" presName="space" presStyleCnt="0"/>
      <dgm:spPr/>
    </dgm:pt>
    <dgm:pt modelId="{EAB282B4-7B4B-4D19-BB8D-5173DD2A25E1}" type="pres">
      <dgm:prSet presAssocID="{05C19AA4-EDB4-4704-BD02-E0D36DFDD4EC}" presName="composite" presStyleCnt="0"/>
      <dgm:spPr/>
    </dgm:pt>
    <dgm:pt modelId="{5D7CEB5F-A93E-48BD-B998-BB980A4A6558}" type="pres">
      <dgm:prSet presAssocID="{05C19AA4-EDB4-4704-BD02-E0D36DFDD4EC}" presName="parTx" presStyleLbl="node1" presStyleIdx="1" presStyleCnt="3" custScaleY="89875">
        <dgm:presLayoutVars>
          <dgm:chMax val="0"/>
          <dgm:chPref val="0"/>
          <dgm:bulletEnabled val="1"/>
        </dgm:presLayoutVars>
      </dgm:prSet>
      <dgm:spPr/>
    </dgm:pt>
    <dgm:pt modelId="{16CA4447-A510-4D76-88D1-195D297DE3BD}" type="pres">
      <dgm:prSet presAssocID="{05C19AA4-EDB4-4704-BD02-E0D36DFDD4EC}" presName="desTx" presStyleLbl="revTx" presStyleIdx="1" presStyleCnt="3">
        <dgm:presLayoutVars>
          <dgm:bulletEnabled val="1"/>
        </dgm:presLayoutVars>
      </dgm:prSet>
      <dgm:spPr/>
    </dgm:pt>
    <dgm:pt modelId="{88AEE031-5F79-44F6-8EF2-A3C385A7B29B}" type="pres">
      <dgm:prSet presAssocID="{C9A39EE2-735F-4C01-A0B3-DA12645F38F7}" presName="space" presStyleCnt="0"/>
      <dgm:spPr/>
    </dgm:pt>
    <dgm:pt modelId="{8EB73C49-150E-47F9-A19C-DEC6CEDA1494}" type="pres">
      <dgm:prSet presAssocID="{7C1B63D0-FA86-474D-9D26-B087ED91A898}" presName="composite" presStyleCnt="0"/>
      <dgm:spPr/>
    </dgm:pt>
    <dgm:pt modelId="{CF5D5510-527B-4052-A0BC-398F4D22AAA1}" type="pres">
      <dgm:prSet presAssocID="{7C1B63D0-FA86-474D-9D26-B087ED91A898}" presName="parTx" presStyleLbl="node1" presStyleIdx="2" presStyleCnt="3" custScaleY="90544">
        <dgm:presLayoutVars>
          <dgm:chMax val="0"/>
          <dgm:chPref val="0"/>
          <dgm:bulletEnabled val="1"/>
        </dgm:presLayoutVars>
      </dgm:prSet>
      <dgm:spPr/>
    </dgm:pt>
    <dgm:pt modelId="{E096AE2D-D2EC-4E7B-9BCB-05AB41F2C1B4}" type="pres">
      <dgm:prSet presAssocID="{7C1B63D0-FA86-474D-9D26-B087ED91A898}" presName="desTx" presStyleLbl="revTx" presStyleIdx="2" presStyleCnt="3">
        <dgm:presLayoutVars>
          <dgm:bulletEnabled val="1"/>
        </dgm:presLayoutVars>
      </dgm:prSet>
      <dgm:spPr/>
    </dgm:pt>
  </dgm:ptLst>
  <dgm:cxnLst>
    <dgm:cxn modelId="{C3E10802-16FE-4C79-AE61-C9941969D155}" srcId="{05C19AA4-EDB4-4704-BD02-E0D36DFDD4EC}" destId="{F65D49C0-F512-416A-BEC8-DFB6A8376B70}" srcOrd="1" destOrd="0" parTransId="{533462A6-20FA-4310-A5C6-32F9B97CC6AE}" sibTransId="{81789611-18D6-4FD7-A6EC-17CA4018BDD7}"/>
    <dgm:cxn modelId="{8E4EC10E-C01F-4CAB-9FBF-39C23CF6C82A}" type="presOf" srcId="{E5B1ABDD-FE4C-432A-AA91-3C06BAF95EEA}" destId="{16CA4447-A510-4D76-88D1-195D297DE3BD}" srcOrd="0" destOrd="2" presId="urn:microsoft.com/office/officeart/2005/8/layout/chevron1"/>
    <dgm:cxn modelId="{28896020-FE7F-4FDE-9E91-69984D87E0CC}" srcId="{05C19AA4-EDB4-4704-BD02-E0D36DFDD4EC}" destId="{34BECF78-C82F-4CF0-A5A1-32D7028A0BE3}" srcOrd="2" destOrd="0" parTransId="{D82568E8-2574-455A-A7A1-A7ABB8003A8B}" sibTransId="{BD30CD82-2395-4C99-AE49-CA6BD2307D03}"/>
    <dgm:cxn modelId="{C82B1421-56A4-444A-AACF-986F8B2D6CF2}" type="presOf" srcId="{A2042CE6-F7DE-47DA-9146-52133E13B304}" destId="{27BF3851-6B2A-4F22-BCAE-BDB5653499B3}" srcOrd="0" destOrd="0" presId="urn:microsoft.com/office/officeart/2005/8/layout/chevron1"/>
    <dgm:cxn modelId="{BAA3FA23-0796-4F3F-AFCD-030B12FE5DA0}" type="presOf" srcId="{9040542C-2244-4795-924F-58BBD31FDD56}" destId="{7F2193ED-E7A3-461D-8A2F-95FA763C67EC}" srcOrd="0" destOrd="0" presId="urn:microsoft.com/office/officeart/2005/8/layout/chevron1"/>
    <dgm:cxn modelId="{A5B37B29-8BDE-48B1-B2CE-A736060A5B7F}" srcId="{7C1B63D0-FA86-474D-9D26-B087ED91A898}" destId="{19EF707F-9E88-489D-9C4B-871C340CA516}" srcOrd="0" destOrd="0" parTransId="{C6340CD6-9D91-41D7-BC99-4EAC2C2E4798}" sibTransId="{EF66DBB9-C33F-4A32-B375-ADE9F7E1AAA6}"/>
    <dgm:cxn modelId="{11A5D931-C040-4A81-9E92-F94FF56DB7A3}" type="presOf" srcId="{7C1B63D0-FA86-474D-9D26-B087ED91A898}" destId="{CF5D5510-527B-4052-A0BC-398F4D22AAA1}" srcOrd="0" destOrd="0" presId="urn:microsoft.com/office/officeart/2005/8/layout/chevron1"/>
    <dgm:cxn modelId="{9F3FEB43-738C-41A7-94BB-C3FCFB561C1C}" type="presOf" srcId="{D7C09840-D104-44C1-82B8-16644C0D8671}" destId="{16CA4447-A510-4D76-88D1-195D297DE3BD}" srcOrd="0" destOrd="0" presId="urn:microsoft.com/office/officeart/2005/8/layout/chevron1"/>
    <dgm:cxn modelId="{84905B6A-032F-4C79-A958-990DADF42D13}" srcId="{F65D49C0-F512-416A-BEC8-DFB6A8376B70}" destId="{B940E56C-72A5-4D45-BDD1-9723EA7FD2E6}" srcOrd="1" destOrd="0" parTransId="{D8F46C09-FEF3-4173-8113-258DC79FFF4B}" sibTransId="{7C680976-A857-4B08-B2B1-B8060C2A3B02}"/>
    <dgm:cxn modelId="{A64E5373-1B14-49E9-A664-591F624BFA08}" type="presOf" srcId="{F4686150-E6FE-4402-9320-F02C3C8C3532}" destId="{E096AE2D-D2EC-4E7B-9BCB-05AB41F2C1B4}" srcOrd="0" destOrd="2" presId="urn:microsoft.com/office/officeart/2005/8/layout/chevron1"/>
    <dgm:cxn modelId="{C9EA7678-79E5-4D20-BBF4-5A0192002ABE}" srcId="{9040542C-2244-4795-924F-58BBD31FDD56}" destId="{FD4434F3-6481-49AA-9C56-6CEC0A3D4967}" srcOrd="0" destOrd="0" parTransId="{8E653930-0B3B-4569-B781-13B7765C3B98}" sibTransId="{513C4811-4F31-4259-B9FD-2AF7F9EC233A}"/>
    <dgm:cxn modelId="{75B89879-A21D-4E80-B24B-27E4E2C4B3CE}" type="presOf" srcId="{F65D49C0-F512-416A-BEC8-DFB6A8376B70}" destId="{16CA4447-A510-4D76-88D1-195D297DE3BD}" srcOrd="0" destOrd="1" presId="urn:microsoft.com/office/officeart/2005/8/layout/chevron1"/>
    <dgm:cxn modelId="{0F417888-68DD-427A-B7EE-B880F6555F80}" srcId="{05C19AA4-EDB4-4704-BD02-E0D36DFDD4EC}" destId="{D7C09840-D104-44C1-82B8-16644C0D8671}" srcOrd="0" destOrd="0" parTransId="{F9CCEE8C-D162-4BCF-B7CF-7B189E24B748}" sibTransId="{DA57BEE5-870F-4241-97BB-A9E582134717}"/>
    <dgm:cxn modelId="{E5B2939E-D1EA-4C88-B7D2-E98658016AA9}" srcId="{9040542C-2244-4795-924F-58BBD31FDD56}" destId="{05C19AA4-EDB4-4704-BD02-E0D36DFDD4EC}" srcOrd="1" destOrd="0" parTransId="{986CCDFC-27DC-450A-8F6A-E11B3F0CB0CE}" sibTransId="{C9A39EE2-735F-4C01-A0B3-DA12645F38F7}"/>
    <dgm:cxn modelId="{BE7832A7-504E-43DB-86B5-49343A559384}" srcId="{F65D49C0-F512-416A-BEC8-DFB6A8376B70}" destId="{E5B1ABDD-FE4C-432A-AA91-3C06BAF95EEA}" srcOrd="0" destOrd="0" parTransId="{F08930F7-1735-4F5B-8DE5-F9B98043E858}" sibTransId="{F146C60A-3812-45F5-A29F-7275C8033989}"/>
    <dgm:cxn modelId="{195604A9-363D-4BC8-97F6-DC1D447B5181}" srcId="{9040542C-2244-4795-924F-58BBD31FDD56}" destId="{7C1B63D0-FA86-474D-9D26-B087ED91A898}" srcOrd="2" destOrd="0" parTransId="{79B9C0E9-65C3-4151-963C-F7838A40F0E9}" sibTransId="{DCF12533-F118-4DC9-AF7B-F1E263501249}"/>
    <dgm:cxn modelId="{E27A96B1-6BB4-450D-AE0B-10A0B7C0079F}" srcId="{7C1B63D0-FA86-474D-9D26-B087ED91A898}" destId="{F4686150-E6FE-4402-9320-F02C3C8C3532}" srcOrd="2" destOrd="0" parTransId="{F5F712D1-9C20-4142-BE00-7E3CE8C6E9A4}" sibTransId="{15C3C9EC-7963-414D-98FC-A3AB8226209A}"/>
    <dgm:cxn modelId="{37D2B6B1-592F-424A-9200-BBED03DDC323}" type="presOf" srcId="{B940E56C-72A5-4D45-BDD1-9723EA7FD2E6}" destId="{16CA4447-A510-4D76-88D1-195D297DE3BD}" srcOrd="0" destOrd="3" presId="urn:microsoft.com/office/officeart/2005/8/layout/chevron1"/>
    <dgm:cxn modelId="{02D060B5-2FC1-4E6C-B815-2F05251939D7}" type="presOf" srcId="{19EF707F-9E88-489D-9C4B-871C340CA516}" destId="{E096AE2D-D2EC-4E7B-9BCB-05AB41F2C1B4}" srcOrd="0" destOrd="0" presId="urn:microsoft.com/office/officeart/2005/8/layout/chevron1"/>
    <dgm:cxn modelId="{DFB37CB7-D7D3-4D33-8C8A-2CB602DF1BF9}" type="presOf" srcId="{05C19AA4-EDB4-4704-BD02-E0D36DFDD4EC}" destId="{5D7CEB5F-A93E-48BD-B998-BB980A4A6558}" srcOrd="0" destOrd="0" presId="urn:microsoft.com/office/officeart/2005/8/layout/chevron1"/>
    <dgm:cxn modelId="{9A3066C2-F871-4648-A163-E805FC34FF21}" type="presOf" srcId="{35451301-2EFD-4761-B36D-B00C781BE82D}" destId="{E096AE2D-D2EC-4E7B-9BCB-05AB41F2C1B4}" srcOrd="0" destOrd="1" presId="urn:microsoft.com/office/officeart/2005/8/layout/chevron1"/>
    <dgm:cxn modelId="{73766FC7-22E1-476E-AC36-BBEDE9C30016}" srcId="{7C1B63D0-FA86-474D-9D26-B087ED91A898}" destId="{35451301-2EFD-4761-B36D-B00C781BE82D}" srcOrd="1" destOrd="0" parTransId="{D222A90D-F3E9-42F6-BE72-109110D61282}" sibTransId="{B6A81908-7572-4A2C-B606-DFF2AF84FD47}"/>
    <dgm:cxn modelId="{2F5697DA-8D07-4155-9B00-B45ECF7D106C}" type="presOf" srcId="{FD4434F3-6481-49AA-9C56-6CEC0A3D4967}" destId="{85A38B59-AD06-435C-88D8-7F84AD9F849D}" srcOrd="0" destOrd="0" presId="urn:microsoft.com/office/officeart/2005/8/layout/chevron1"/>
    <dgm:cxn modelId="{99C59AE2-A70F-4E79-BA89-4B1016C9A4EF}" type="presOf" srcId="{34BECF78-C82F-4CF0-A5A1-32D7028A0BE3}" destId="{16CA4447-A510-4D76-88D1-195D297DE3BD}" srcOrd="0" destOrd="4" presId="urn:microsoft.com/office/officeart/2005/8/layout/chevron1"/>
    <dgm:cxn modelId="{D6BDE0E7-A254-409E-AE44-E0EC9D6B282E}" srcId="{FD4434F3-6481-49AA-9C56-6CEC0A3D4967}" destId="{A2042CE6-F7DE-47DA-9146-52133E13B304}" srcOrd="0" destOrd="0" parTransId="{A77DCF29-4F3B-4316-B4A2-90F9F7AB7E73}" sibTransId="{803692CD-B1B1-4094-9ABC-963E07A5A4BE}"/>
    <dgm:cxn modelId="{9BE30878-123A-430A-A06F-D76337682B11}" type="presParOf" srcId="{7F2193ED-E7A3-461D-8A2F-95FA763C67EC}" destId="{C9780B77-9E4D-4C0A-9D66-5B049778BF0B}" srcOrd="0" destOrd="0" presId="urn:microsoft.com/office/officeart/2005/8/layout/chevron1"/>
    <dgm:cxn modelId="{B7AB380D-6BA5-4E55-8730-FC55F72A545A}" type="presParOf" srcId="{C9780B77-9E4D-4C0A-9D66-5B049778BF0B}" destId="{85A38B59-AD06-435C-88D8-7F84AD9F849D}" srcOrd="0" destOrd="0" presId="urn:microsoft.com/office/officeart/2005/8/layout/chevron1"/>
    <dgm:cxn modelId="{01E05C49-28CE-4C40-9641-046DD1F7E85E}" type="presParOf" srcId="{C9780B77-9E4D-4C0A-9D66-5B049778BF0B}" destId="{27BF3851-6B2A-4F22-BCAE-BDB5653499B3}" srcOrd="1" destOrd="0" presId="urn:microsoft.com/office/officeart/2005/8/layout/chevron1"/>
    <dgm:cxn modelId="{44D6BFCC-088A-4665-AD95-E2DD1A809F2A}" type="presParOf" srcId="{7F2193ED-E7A3-461D-8A2F-95FA763C67EC}" destId="{26A0195D-02D9-48FF-96AA-7211A8879E90}" srcOrd="1" destOrd="0" presId="urn:microsoft.com/office/officeart/2005/8/layout/chevron1"/>
    <dgm:cxn modelId="{1895F466-5A78-41A9-A35E-2CD9B4E56BEE}" type="presParOf" srcId="{7F2193ED-E7A3-461D-8A2F-95FA763C67EC}" destId="{EAB282B4-7B4B-4D19-BB8D-5173DD2A25E1}" srcOrd="2" destOrd="0" presId="urn:microsoft.com/office/officeart/2005/8/layout/chevron1"/>
    <dgm:cxn modelId="{9473009E-3947-44BA-BD62-05BCCFF3B581}" type="presParOf" srcId="{EAB282B4-7B4B-4D19-BB8D-5173DD2A25E1}" destId="{5D7CEB5F-A93E-48BD-B998-BB980A4A6558}" srcOrd="0" destOrd="0" presId="urn:microsoft.com/office/officeart/2005/8/layout/chevron1"/>
    <dgm:cxn modelId="{F737F93F-8D2A-45C7-9DEF-2B11D15C4F3C}" type="presParOf" srcId="{EAB282B4-7B4B-4D19-BB8D-5173DD2A25E1}" destId="{16CA4447-A510-4D76-88D1-195D297DE3BD}" srcOrd="1" destOrd="0" presId="urn:microsoft.com/office/officeart/2005/8/layout/chevron1"/>
    <dgm:cxn modelId="{1C8B74AA-1EC1-43FE-A7FE-7528791E5D6D}" type="presParOf" srcId="{7F2193ED-E7A3-461D-8A2F-95FA763C67EC}" destId="{88AEE031-5F79-44F6-8EF2-A3C385A7B29B}" srcOrd="3" destOrd="0" presId="urn:microsoft.com/office/officeart/2005/8/layout/chevron1"/>
    <dgm:cxn modelId="{80661103-9BBD-45D7-AFE2-A7C8FDA5638F}" type="presParOf" srcId="{7F2193ED-E7A3-461D-8A2F-95FA763C67EC}" destId="{8EB73C49-150E-47F9-A19C-DEC6CEDA1494}" srcOrd="4" destOrd="0" presId="urn:microsoft.com/office/officeart/2005/8/layout/chevron1"/>
    <dgm:cxn modelId="{C85FBF1E-5EF1-49C0-B45C-1A339A6A860E}" type="presParOf" srcId="{8EB73C49-150E-47F9-A19C-DEC6CEDA1494}" destId="{CF5D5510-527B-4052-A0BC-398F4D22AAA1}" srcOrd="0" destOrd="0" presId="urn:microsoft.com/office/officeart/2005/8/layout/chevron1"/>
    <dgm:cxn modelId="{69019577-EA9A-4D56-A053-66459BABBD1F}" type="presParOf" srcId="{8EB73C49-150E-47F9-A19C-DEC6CEDA1494}" destId="{E096AE2D-D2EC-4E7B-9BCB-05AB41F2C1B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8B59-AD06-435C-88D8-7F84AD9F849D}">
      <dsp:nvSpPr>
        <dsp:cNvPr id="0" name=""/>
        <dsp:cNvSpPr/>
      </dsp:nvSpPr>
      <dsp:spPr>
        <a:xfrm>
          <a:off x="7421" y="301966"/>
          <a:ext cx="3743849" cy="13355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Proxy Day Selection</a:t>
          </a:r>
        </a:p>
      </dsp:txBody>
      <dsp:txXfrm>
        <a:off x="675212" y="301966"/>
        <a:ext cx="2408267" cy="1335582"/>
      </dsp:txXfrm>
    </dsp:sp>
    <dsp:sp modelId="{27BF3851-6B2A-4F22-BCAE-BDB5653499B3}">
      <dsp:nvSpPr>
        <dsp:cNvPr id="0" name=""/>
        <dsp:cNvSpPr/>
      </dsp:nvSpPr>
      <dsp:spPr>
        <a:xfrm>
          <a:off x="7421" y="1729158"/>
          <a:ext cx="2995079" cy="31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Three proxy days were selected for each event day based on SCE system load</a:t>
          </a:r>
        </a:p>
      </dsp:txBody>
      <dsp:txXfrm>
        <a:off x="7421" y="1729158"/>
        <a:ext cx="2995079" cy="3136500"/>
      </dsp:txXfrm>
    </dsp:sp>
    <dsp:sp modelId="{5D7CEB5F-A93E-48BD-B998-BB980A4A6558}">
      <dsp:nvSpPr>
        <dsp:cNvPr id="0" name=""/>
        <dsp:cNvSpPr/>
      </dsp:nvSpPr>
      <dsp:spPr>
        <a:xfrm>
          <a:off x="3535271" y="301706"/>
          <a:ext cx="3743849" cy="13359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Matched Controls</a:t>
          </a:r>
        </a:p>
      </dsp:txBody>
      <dsp:txXfrm>
        <a:off x="4203256" y="301706"/>
        <a:ext cx="2407880" cy="1335969"/>
      </dsp:txXfrm>
    </dsp:sp>
    <dsp:sp modelId="{16CA4447-A510-4D76-88D1-195D297DE3BD}">
      <dsp:nvSpPr>
        <dsp:cNvPr id="0" name=""/>
        <dsp:cNvSpPr/>
      </dsp:nvSpPr>
      <dsp:spPr>
        <a:xfrm>
          <a:off x="3535271" y="1729418"/>
          <a:ext cx="2995079" cy="31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 single control customer was chosen for each participant based on individual load during proxy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Hard matching: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Residential – NEM, climate group, and size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Commercial – Industry + Size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Propensity score matching with replacement</a:t>
          </a:r>
        </a:p>
      </dsp:txBody>
      <dsp:txXfrm>
        <a:off x="3535271" y="1729418"/>
        <a:ext cx="2995079" cy="3136500"/>
      </dsp:txXfrm>
    </dsp:sp>
    <dsp:sp modelId="{CF5D5510-527B-4052-A0BC-398F4D22AAA1}">
      <dsp:nvSpPr>
        <dsp:cNvPr id="0" name=""/>
        <dsp:cNvSpPr/>
      </dsp:nvSpPr>
      <dsp:spPr>
        <a:xfrm>
          <a:off x="7063120" y="288252"/>
          <a:ext cx="3743849" cy="13559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Regression Analysis</a:t>
          </a:r>
        </a:p>
      </dsp:txBody>
      <dsp:txXfrm>
        <a:off x="7741086" y="288252"/>
        <a:ext cx="2387917" cy="1355932"/>
      </dsp:txXfrm>
    </dsp:sp>
    <dsp:sp modelId="{E096AE2D-D2EC-4E7B-9BCB-05AB41F2C1B4}">
      <dsp:nvSpPr>
        <dsp:cNvPr id="0" name=""/>
        <dsp:cNvSpPr/>
      </dsp:nvSpPr>
      <dsp:spPr>
        <a:xfrm>
          <a:off x="7063120" y="1742872"/>
          <a:ext cx="2995079" cy="31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Difference-in-differences panel regression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For each event day, the corresponding proxy event day was used to net out differences between the treatment and control group that were not due to the intervention.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Hourly event impacts estimated by subcategory and across all customers</a:t>
          </a:r>
        </a:p>
      </dsp:txBody>
      <dsp:txXfrm>
        <a:off x="7063120" y="1742872"/>
        <a:ext cx="2995079" cy="313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9994-1A1A-4765-B80F-CE4966E4BFC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76BE-9D50-4D15-82D1-22D9051A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8A5F-8FDD-4170-945C-E42C0604D10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C183-215B-4A48-BB2B-9A22347B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6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630238"/>
            <a:ext cx="8053493" cy="97625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1658575"/>
            <a:ext cx="8053493" cy="1032010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all" baseline="0">
                <a:solidFill>
                  <a:schemeClr val="accent4"/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32" y="774045"/>
            <a:ext cx="2984837" cy="6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5" b="14904"/>
          <a:stretch/>
        </p:blipFill>
        <p:spPr>
          <a:xfrm>
            <a:off x="0" y="2706251"/>
            <a:ext cx="12192000" cy="41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7611" y="1313817"/>
            <a:ext cx="10984788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 bwMode="gray">
          <a:xfrm>
            <a:off x="860577" y="2352700"/>
            <a:ext cx="7593193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8031728" y="1313817"/>
            <a:ext cx="3550673" cy="4811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Comments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313817"/>
            <a:ext cx="7248923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407111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8031728" y="1636873"/>
            <a:ext cx="3550673" cy="4488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Comments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636332"/>
            <a:ext cx="7248923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724892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31726" y="1282638"/>
            <a:ext cx="3539541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30038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335016" y="1313817"/>
            <a:ext cx="7247385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Comments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313817"/>
            <a:ext cx="3546237" cy="481145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181905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335016" y="1636332"/>
            <a:ext cx="7247385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Comments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636332"/>
            <a:ext cx="3546237" cy="448894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86694" y="1282637"/>
            <a:ext cx="3560724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Comments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335015" y="1282638"/>
            <a:ext cx="7236252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2339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Three Columns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601178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4318204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8035231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92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Three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4313104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025030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3546237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Theme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321726" y="1282638"/>
            <a:ext cx="3546237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Theme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25030" y="1282638"/>
            <a:ext cx="3546237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Theme 3</a:t>
            </a:r>
          </a:p>
        </p:txBody>
      </p:sp>
    </p:spTree>
    <p:extLst>
      <p:ext uri="{BB962C8B-B14F-4D97-AF65-F5344CB8AC3E}">
        <p14:creationId xmlns:p14="http://schemas.microsoft.com/office/powerpoint/2010/main" val="116748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30000" indent="-306000">
              <a:buClr>
                <a:schemeClr val="tx1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900000" indent="-2700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Three Columns with phase / process chevrons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4313104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025030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3546237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Phase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321726" y="1282638"/>
            <a:ext cx="3546237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Phase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25030" y="1282638"/>
            <a:ext cx="3546237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276262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5319355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250822" y="1636875"/>
            <a:ext cx="5320445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531935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Theme 1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250822" y="1282638"/>
            <a:ext cx="5320445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Theme 2</a:t>
            </a:r>
          </a:p>
        </p:txBody>
      </p:sp>
    </p:spTree>
    <p:extLst>
      <p:ext uri="{BB962C8B-B14F-4D97-AF65-F5344CB8AC3E}">
        <p14:creationId xmlns:p14="http://schemas.microsoft.com/office/powerpoint/2010/main" val="54986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Columns no content title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330399"/>
            <a:ext cx="5319355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250822" y="1330399"/>
            <a:ext cx="5320445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70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4151859"/>
            <a:ext cx="10981220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rows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314" y="3797832"/>
            <a:ext cx="1096662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0981219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01179" y="1216379"/>
            <a:ext cx="1098122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9668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5953761" y="4378572"/>
            <a:ext cx="5628639" cy="174669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Comments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4378362"/>
            <a:ext cx="5169700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with comments below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315" y="4024335"/>
            <a:ext cx="516282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5953759" y="4024336"/>
            <a:ext cx="5628643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Comments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6"/>
            <a:ext cx="10981219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01179" y="1216379"/>
            <a:ext cx="1098122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2430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5044966"/>
            <a:ext cx="10981220" cy="121001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with comments below, no content tile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0981219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77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7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with Footer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3191748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only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&lt;Insert section title if required&gt;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C7C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fld id="{AE68CD15-1B97-4DFC-8420-5C5C10F06B21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8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01181" y="1627076"/>
            <a:ext cx="3469387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 defTabSz="457144"/>
            <a:endParaRPr lang="ru-RU" err="1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841158" y="1887110"/>
            <a:ext cx="3009476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Nexant, Inc.</a:t>
            </a:r>
            <a:br>
              <a:rPr lang="en-US" noProof="0"/>
            </a:br>
            <a:r>
              <a:rPr lang="en-US" noProof="0"/>
              <a:t>101 Second St, Suite 1000</a:t>
            </a:r>
            <a:br>
              <a:rPr lang="en-US" noProof="0"/>
            </a:br>
            <a:r>
              <a:rPr lang="en-US" noProof="0"/>
              <a:t>San Francisco, CA 94105</a:t>
            </a:r>
            <a:br>
              <a:rPr lang="en-US" noProof="0"/>
            </a:br>
            <a:r>
              <a:rPr lang="en-US" noProof="0"/>
              <a:t>415-369-1000</a:t>
            </a:r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4" y="318594"/>
            <a:ext cx="3643135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8792" y="1702677"/>
            <a:ext cx="7133609" cy="3244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01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81192" y="1506538"/>
            <a:ext cx="11029616" cy="4818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8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2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5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508760"/>
            <a:ext cx="11029616" cy="4350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0" y="6138699"/>
            <a:ext cx="2763244" cy="6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69" r:id="rId3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1"/>
          </a:solidFill>
          <a:latin typeface="+mj-lt"/>
          <a:ea typeface="+mj-ea"/>
          <a:cs typeface="Segoe UI Semibold" panose="020B07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200" kern="1200">
          <a:solidFill>
            <a:schemeClr val="bg2">
              <a:lumMod val="50000"/>
            </a:schemeClr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Courier New" panose="02070309020205020404" pitchFamily="49" charset="0"/>
        <a:buChar char="o"/>
        <a:defRPr sz="1600" kern="1200">
          <a:solidFill>
            <a:schemeClr val="accent1">
              <a:lumMod val="50000"/>
            </a:schemeClr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horner@demandsideanalytics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karlovic@demandsideanalytic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FC8C835-58CD-5036-29BA-6945CF263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0" y="816252"/>
            <a:ext cx="8784773" cy="862164"/>
          </a:xfrm>
        </p:spPr>
        <p:txBody>
          <a:bodyPr>
            <a:normAutofit/>
          </a:bodyPr>
          <a:lstStyle/>
          <a:p>
            <a:r>
              <a:rPr lang="en-US" sz="2400"/>
              <a:t>SCE Summer Discount Plan PY 2024 Evaluation</a:t>
            </a:r>
            <a:br>
              <a:rPr lang="en-US" sz="2400"/>
            </a:br>
            <a:r>
              <a:rPr lang="en-US" sz="2400">
                <a:solidFill>
                  <a:srgbClr val="005F8C"/>
                </a:solidFill>
              </a:rPr>
              <a:t>DRMEC Presentation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D9B3062-DA9A-AA9D-3ABF-78E87C71D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70" y="1848654"/>
            <a:ext cx="6833509" cy="561936"/>
          </a:xfrm>
        </p:spPr>
        <p:txBody>
          <a:bodyPr>
            <a:noAutofit/>
          </a:bodyPr>
          <a:lstStyle/>
          <a:p>
            <a:r>
              <a:rPr lang="en-US" sz="2200"/>
              <a:t>May 12, 2025</a:t>
            </a:r>
          </a:p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0929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80FB-97D5-D35E-95A1-B6B66694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Residential Participants were able to Reduce Load by 121 MW During the </a:t>
            </a:r>
            <a:r>
              <a:rPr lang="en-US" err="1"/>
              <a:t>Caiso</a:t>
            </a:r>
            <a:r>
              <a:rPr lang="en-US"/>
              <a:t> peak day event and 88 mw on the average Event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9822F-6E3C-A2A9-C059-FBB90CA67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382" y="1451141"/>
            <a:ext cx="6206162" cy="31030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40CB07-15B4-D608-A95A-8E72C6F96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13006"/>
              </p:ext>
            </p:extLst>
          </p:nvPr>
        </p:nvGraphicFramePr>
        <p:xfrm>
          <a:off x="1106255" y="4649004"/>
          <a:ext cx="9979491" cy="1569847"/>
        </p:xfrm>
        <a:graphic>
          <a:graphicData uri="http://schemas.openxmlformats.org/drawingml/2006/table">
            <a:tbl>
              <a:tblPr firstRow="1" firstCol="1" bandRow="1"/>
              <a:tblGrid>
                <a:gridCol w="813679">
                  <a:extLst>
                    <a:ext uri="{9D8B030D-6E8A-4147-A177-3AD203B41FA5}">
                      <a16:colId xmlns:a16="http://schemas.microsoft.com/office/drawing/2014/main" val="364950942"/>
                    </a:ext>
                  </a:extLst>
                </a:gridCol>
                <a:gridCol w="892821">
                  <a:extLst>
                    <a:ext uri="{9D8B030D-6E8A-4147-A177-3AD203B41FA5}">
                      <a16:colId xmlns:a16="http://schemas.microsoft.com/office/drawing/2014/main" val="3167302541"/>
                    </a:ext>
                  </a:extLst>
                </a:gridCol>
                <a:gridCol w="641959">
                  <a:extLst>
                    <a:ext uri="{9D8B030D-6E8A-4147-A177-3AD203B41FA5}">
                      <a16:colId xmlns:a16="http://schemas.microsoft.com/office/drawing/2014/main" val="909031151"/>
                    </a:ext>
                  </a:extLst>
                </a:gridCol>
                <a:gridCol w="641959">
                  <a:extLst>
                    <a:ext uri="{9D8B030D-6E8A-4147-A177-3AD203B41FA5}">
                      <a16:colId xmlns:a16="http://schemas.microsoft.com/office/drawing/2014/main" val="2259114625"/>
                    </a:ext>
                  </a:extLst>
                </a:gridCol>
                <a:gridCol w="692849">
                  <a:extLst>
                    <a:ext uri="{9D8B030D-6E8A-4147-A177-3AD203B41FA5}">
                      <a16:colId xmlns:a16="http://schemas.microsoft.com/office/drawing/2014/main" val="2593617478"/>
                    </a:ext>
                  </a:extLst>
                </a:gridCol>
                <a:gridCol w="626026">
                  <a:extLst>
                    <a:ext uri="{9D8B030D-6E8A-4147-A177-3AD203B41FA5}">
                      <a16:colId xmlns:a16="http://schemas.microsoft.com/office/drawing/2014/main" val="2813591326"/>
                    </a:ext>
                  </a:extLst>
                </a:gridCol>
                <a:gridCol w="670740">
                  <a:extLst>
                    <a:ext uri="{9D8B030D-6E8A-4147-A177-3AD203B41FA5}">
                      <a16:colId xmlns:a16="http://schemas.microsoft.com/office/drawing/2014/main" val="1657451087"/>
                    </a:ext>
                  </a:extLst>
                </a:gridCol>
                <a:gridCol w="670740">
                  <a:extLst>
                    <a:ext uri="{9D8B030D-6E8A-4147-A177-3AD203B41FA5}">
                      <a16:colId xmlns:a16="http://schemas.microsoft.com/office/drawing/2014/main" val="518134686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1580115164"/>
                    </a:ext>
                  </a:extLst>
                </a:gridCol>
                <a:gridCol w="542992">
                  <a:extLst>
                    <a:ext uri="{9D8B030D-6E8A-4147-A177-3AD203B41FA5}">
                      <a16:colId xmlns:a16="http://schemas.microsoft.com/office/drawing/2014/main" val="1466816838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2070582069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3207936729"/>
                    </a:ext>
                  </a:extLst>
                </a:gridCol>
                <a:gridCol w="612286">
                  <a:extLst>
                    <a:ext uri="{9D8B030D-6E8A-4147-A177-3AD203B41FA5}">
                      <a16:colId xmlns:a16="http://schemas.microsoft.com/office/drawing/2014/main" val="548244830"/>
                    </a:ext>
                  </a:extLst>
                </a:gridCol>
                <a:gridCol w="676736">
                  <a:extLst>
                    <a:ext uri="{9D8B030D-6E8A-4147-A177-3AD203B41FA5}">
                      <a16:colId xmlns:a16="http://schemas.microsoft.com/office/drawing/2014/main" val="2730339139"/>
                    </a:ext>
                  </a:extLst>
                </a:gridCol>
                <a:gridCol w="731912">
                  <a:extLst>
                    <a:ext uri="{9D8B030D-6E8A-4147-A177-3AD203B41FA5}">
                      <a16:colId xmlns:a16="http://schemas.microsoft.com/office/drawing/2014/main" val="1077696253"/>
                    </a:ext>
                  </a:extLst>
                </a:gridCol>
              </a:tblGrid>
              <a:tr h="117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 Metrics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per … (kW)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17415"/>
                  </a:ext>
                </a:extLst>
              </a:tr>
              <a:tr h="24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Load Control Groups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start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end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 Load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err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</a:t>
                      </a: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Load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90% LB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90% UB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Device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Impact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Weighted Temp (F)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16673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6/25/2024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Territory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151,270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933573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7/11/2024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Excludes C-3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144,031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29.7%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52305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8/20/2024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Excludes C-3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143,414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32.5%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049330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9/5/2024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Excludes C-3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143,319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660338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9/6/2024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Localized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5:13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8:02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5,681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21.3%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161399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Avg. Event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 PM – 7:00 PM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150,762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52603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CF905F5-7B4D-7D5A-BE80-E3CBDB4D1D90}"/>
              </a:ext>
            </a:extLst>
          </p:cNvPr>
          <p:cNvSpPr/>
          <p:nvPr/>
        </p:nvSpPr>
        <p:spPr>
          <a:xfrm>
            <a:off x="1301836" y="1535696"/>
            <a:ext cx="2831385" cy="1585876"/>
          </a:xfrm>
          <a:prstGeom prst="wedgeRectCallout">
            <a:avLst>
              <a:gd name="adj1" fmla="val 61398"/>
              <a:gd name="adj2" fmla="val -2186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This event did not dispatch C-3. </a:t>
            </a:r>
          </a:p>
          <a:p>
            <a:pPr algn="ctr"/>
            <a:endParaRPr lang="en-US" sz="1400"/>
          </a:p>
          <a:p>
            <a:pPr algn="ctr"/>
            <a:r>
              <a:rPr lang="en-US" sz="1400"/>
              <a:t>Resources dispatched are equal to per-customer, ex-ante estimates for August 1-in-2 events, which are scaled to the eligible population.</a:t>
            </a:r>
          </a:p>
        </p:txBody>
      </p:sp>
    </p:spTree>
    <p:extLst>
      <p:ext uri="{BB962C8B-B14F-4D97-AF65-F5344CB8AC3E}">
        <p14:creationId xmlns:p14="http://schemas.microsoft.com/office/powerpoint/2010/main" val="302139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Average Residential Impacts by Date and Key Subcategories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86C9ED-D6BC-3CF4-C32B-0203CEEB0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752" y="1356360"/>
            <a:ext cx="9199692" cy="481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6">
                <a:extLst>
                  <a:ext uri="{FF2B5EF4-FFF2-40B4-BE49-F238E27FC236}">
                    <a16:creationId xmlns:a16="http://schemas.microsoft.com/office/drawing/2014/main" id="{CAF75356-ECB7-D33A-0E7D-B2AC5B4714EF}"/>
                  </a:ext>
                </a:extLst>
              </p:cNvPr>
              <p:cNvSpPr/>
              <p:nvPr/>
            </p:nvSpPr>
            <p:spPr>
              <a:xfrm>
                <a:off x="1922272" y="5379456"/>
                <a:ext cx="2330904" cy="648983"/>
              </a:xfrm>
              <a:prstGeom prst="wedgeRectCallout">
                <a:avLst>
                  <a:gd name="adj1" fmla="val -6961"/>
                  <a:gd name="adj2" fmla="val -76172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1600">
                    <a:solidFill>
                      <a:schemeClr val="bg1"/>
                    </a:solidFill>
                  </a:rPr>
                  <a:t>Impacts for 50% cycling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>
                    <a:solidFill>
                      <a:schemeClr val="bg1"/>
                    </a:solidFill>
                  </a:rPr>
                  <a:t> half of 100% cycling</a:t>
                </a:r>
              </a:p>
            </p:txBody>
          </p:sp>
        </mc:Choice>
        <mc:Fallback xmlns="">
          <p:sp>
            <p:nvSpPr>
              <p:cNvPr id="3" name="Rectangular Callout 6">
                <a:extLst>
                  <a:ext uri="{FF2B5EF4-FFF2-40B4-BE49-F238E27FC236}">
                    <a16:creationId xmlns:a16="http://schemas.microsoft.com/office/drawing/2014/main" id="{CAF75356-ECB7-D33A-0E7D-B2AC5B471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72" y="5379456"/>
                <a:ext cx="2330904" cy="648983"/>
              </a:xfrm>
              <a:prstGeom prst="wedgeRectCallout">
                <a:avLst>
                  <a:gd name="adj1" fmla="val -6961"/>
                  <a:gd name="adj2" fmla="val -76172"/>
                </a:avLst>
              </a:prstGeom>
              <a:blipFill>
                <a:blip r:embed="rId3"/>
                <a:stretch>
                  <a:fillRect l="-775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0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 used Per-Ton impacts from 2021-2024 to model reductions as function of temperature and hour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369300" y="1313817"/>
            <a:ext cx="3213101" cy="4811454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Population varies by load control group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Load control groups have different event history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At low end temperatures, impacts are flattened out to near zero impacts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75A20-215D-80F5-3E2A-ACF2805A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54" y="1313817"/>
            <a:ext cx="7692726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/>
              <a:t>Ex-Ante impacts – Projected demand reductions under standardized weather conditions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81192" y="1399780"/>
            <a:ext cx="5319355" cy="596405"/>
          </a:xfrm>
        </p:spPr>
        <p:txBody>
          <a:bodyPr/>
          <a:lstStyle/>
          <a:p>
            <a:r>
              <a:rPr lang="en-US"/>
              <a:t>Forecast Year 2025 Load Impacts on the 1-in-2 August Worst Day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90363" y="1399781"/>
            <a:ext cx="5320445" cy="596404"/>
          </a:xfrm>
        </p:spPr>
        <p:txBody>
          <a:bodyPr/>
          <a:lstStyle/>
          <a:p>
            <a:r>
              <a:rPr lang="en-US"/>
              <a:t>August Worst Day Ex-Ante Aggregate Load Reductions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4858936"/>
              </p:ext>
            </p:extLst>
          </p:nvPr>
        </p:nvGraphicFramePr>
        <p:xfrm>
          <a:off x="6281730" y="2207173"/>
          <a:ext cx="5415347" cy="3616751"/>
        </p:xfrm>
        <a:graphic>
          <a:graphicData uri="http://schemas.openxmlformats.org/drawingml/2006/table">
            <a:tbl>
              <a:tblPr firstRow="1" firstCol="1" bandRow="1"/>
              <a:tblGrid>
                <a:gridCol w="1451623">
                  <a:extLst>
                    <a:ext uri="{9D8B030D-6E8A-4147-A177-3AD203B41FA5}">
                      <a16:colId xmlns:a16="http://schemas.microsoft.com/office/drawing/2014/main" val="3901860247"/>
                    </a:ext>
                  </a:extLst>
                </a:gridCol>
                <a:gridCol w="1754628">
                  <a:extLst>
                    <a:ext uri="{9D8B030D-6E8A-4147-A177-3AD203B41FA5}">
                      <a16:colId xmlns:a16="http://schemas.microsoft.com/office/drawing/2014/main" val="4131696324"/>
                    </a:ext>
                  </a:extLst>
                </a:gridCol>
                <a:gridCol w="1104548">
                  <a:extLst>
                    <a:ext uri="{9D8B030D-6E8A-4147-A177-3AD203B41FA5}">
                      <a16:colId xmlns:a16="http://schemas.microsoft.com/office/drawing/2014/main" val="3352393237"/>
                    </a:ext>
                  </a:extLst>
                </a:gridCol>
                <a:gridCol w="1104548">
                  <a:extLst>
                    <a:ext uri="{9D8B030D-6E8A-4147-A177-3AD203B41FA5}">
                      <a16:colId xmlns:a16="http://schemas.microsoft.com/office/drawing/2014/main" val="3434529789"/>
                    </a:ext>
                  </a:extLst>
                </a:gridCol>
              </a:tblGrid>
              <a:tr h="8207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 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Forecast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Weather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 Weather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54344"/>
                  </a:ext>
                </a:extLst>
              </a:tr>
              <a:tr h="12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129"/>
                  </a:ext>
                </a:extLst>
              </a:tr>
              <a:tr h="633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142,192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2911"/>
                  </a:ext>
                </a:extLst>
              </a:tr>
              <a:tr h="633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133,216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82396"/>
                  </a:ext>
                </a:extLst>
              </a:tr>
              <a:tr h="633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125,189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9636"/>
                  </a:ext>
                </a:extLst>
              </a:tr>
              <a:tr h="633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118,009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475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D84D8B4-7D84-29C4-1C7E-6A0DD6E74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8" y="2163507"/>
            <a:ext cx="5825121" cy="36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8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Residential Ex Ante impact Comparison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670689" y="1356360"/>
            <a:ext cx="4407709" cy="3386235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000">
                <a:solidFill>
                  <a:srgbClr val="EBEBEB">
                    <a:lumMod val="50000"/>
                  </a:srgbClr>
                </a:solidFill>
                <a:latin typeface="Corbel"/>
              </a:rPr>
              <a:t>In 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his evaluation year, PY 2020 was not included in the ex-ante modelling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600">
                <a:solidFill>
                  <a:srgbClr val="EBEBEB">
                    <a:lumMod val="50000"/>
                  </a:srgbClr>
                </a:solidFill>
                <a:latin typeface="Corbel"/>
              </a:rPr>
              <a:t>Limited the data points for constructing the model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 direct result of removing the 20-hour minimum after PY 2020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600">
                <a:solidFill>
                  <a:srgbClr val="EBEBEB">
                    <a:lumMod val="50000"/>
                  </a:srgbClr>
                </a:solidFill>
                <a:latin typeface="Corbel"/>
              </a:rPr>
              <a:t>Temperatures hotter than 100F are out-of-sample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600">
                <a:solidFill>
                  <a:srgbClr val="EBEBEB">
                    <a:lumMod val="50000"/>
                  </a:srgbClr>
                </a:solidFill>
                <a:latin typeface="Corbel"/>
              </a:rPr>
              <a:t>Temperatures between 95F and 100F had higher impact estimates in PY 2020 than subsequent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C6F93-F824-C2FE-95E7-3BE5D104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6" y="1518596"/>
            <a:ext cx="5943600" cy="3169920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E506E4F-86E6-3ECA-E563-9FE2A03A6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596" y="4850752"/>
          <a:ext cx="10421800" cy="1388004"/>
        </p:xfrm>
        <a:graphic>
          <a:graphicData uri="http://schemas.openxmlformats.org/drawingml/2006/table">
            <a:tbl>
              <a:tblPr firstRow="1" firstCol="1" bandRow="1"/>
              <a:tblGrid>
                <a:gridCol w="2605450">
                  <a:extLst>
                    <a:ext uri="{9D8B030D-6E8A-4147-A177-3AD203B41FA5}">
                      <a16:colId xmlns:a16="http://schemas.microsoft.com/office/drawing/2014/main" val="415041527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236375154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56430266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1778321092"/>
                    </a:ext>
                  </a:extLst>
                </a:gridCol>
              </a:tblGrid>
              <a:tr h="2313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15505"/>
                  </a:ext>
                </a:extLst>
              </a:tr>
              <a:tr h="231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08598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326492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679098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495345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87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71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EFCB-0CCA-C4D9-BC5E-AA73DC8A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Adjustment in Ex Ante Primarily from the Change in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C00D-C544-1FE6-713E-B953A6C74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1BA1CFF2-B42C-C31C-5B4B-79FC846B16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1" y="1386551"/>
            <a:ext cx="5407129" cy="29115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8A213-8E59-5F51-231B-CB79C9E2A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869" y="3770657"/>
            <a:ext cx="5165741" cy="2780047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0754287-06C0-BD48-B6A9-7F6348D63D93}"/>
              </a:ext>
            </a:extLst>
          </p:cNvPr>
          <p:cNvSpPr txBox="1">
            <a:spLocks/>
          </p:cNvSpPr>
          <p:nvPr/>
        </p:nvSpPr>
        <p:spPr>
          <a:xfrm>
            <a:off x="6151053" y="1356360"/>
            <a:ext cx="5276934" cy="2248873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000">
                <a:solidFill>
                  <a:srgbClr val="EBEBEB">
                    <a:lumMod val="50000"/>
                  </a:srgbClr>
                </a:solidFill>
                <a:latin typeface="Corbel"/>
              </a:rPr>
              <a:t>112,000 residential customers have been enrolled from the beginning of 2020 to the end of 2024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400">
                <a:solidFill>
                  <a:srgbClr val="EBEBEB">
                    <a:lumMod val="50000"/>
                  </a:srgbClr>
                </a:solidFill>
                <a:latin typeface="Corbel"/>
              </a:rPr>
              <a:t>The graph below shows the impacts by year for that set of participants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400">
                <a:solidFill>
                  <a:srgbClr val="EBEBEB">
                    <a:lumMod val="50000"/>
                  </a:srgbClr>
                </a:solidFill>
                <a:latin typeface="Corbel"/>
              </a:rPr>
              <a:t>Consistently enrolled participants experienced much smaller impacts in 2021/2022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400">
                <a:solidFill>
                  <a:srgbClr val="EBEBEB">
                    <a:lumMod val="50000"/>
                  </a:srgbClr>
                </a:solidFill>
                <a:latin typeface="Corbel"/>
              </a:rPr>
              <a:t>Impacts in 2023/2024 start to level out at a lower level than 2020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07C75C1-B35F-0F84-92BF-B5F6437ABF8B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3671168" y="2578356"/>
            <a:ext cx="2987692" cy="217695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E3E0CEC-065F-1ED4-4506-704A2C664CD7}"/>
              </a:ext>
            </a:extLst>
          </p:cNvPr>
          <p:cNvSpPr txBox="1">
            <a:spLocks/>
          </p:cNvSpPr>
          <p:nvPr/>
        </p:nvSpPr>
        <p:spPr>
          <a:xfrm>
            <a:off x="4161264" y="5207124"/>
            <a:ext cx="1934736" cy="8391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SzPct val="9200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Corbel"/>
              </a:rPr>
              <a:t>Isolates impacts for event hours cooler than 100F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EE975D-C88D-5B47-AC3C-165492C58B0A}"/>
              </a:ext>
            </a:extLst>
          </p:cNvPr>
          <p:cNvSpPr/>
          <p:nvPr/>
        </p:nvSpPr>
        <p:spPr>
          <a:xfrm>
            <a:off x="4747260" y="1478196"/>
            <a:ext cx="1220972" cy="506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Comparison of August Ex-Ante</a:t>
            </a:r>
          </a:p>
        </p:txBody>
      </p:sp>
    </p:spTree>
    <p:extLst>
      <p:ext uri="{BB962C8B-B14F-4D97-AF65-F5344CB8AC3E}">
        <p14:creationId xmlns:p14="http://schemas.microsoft.com/office/powerpoint/2010/main" val="207658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281-2C69-E97A-6C72-BDE7241CB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Commercial Results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493E2-7D93-90D1-8A57-DBAFCFD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16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98D7"/>
                </a:solidFill>
              </a:rPr>
              <a:t>Most devices and AC tonnage are in schools and religious Organizations, Where loads vary based on Month, Day and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C055-CACD-9702-0F6E-58750A22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6" y="1506537"/>
            <a:ext cx="8783150" cy="47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80FB-97D5-D35E-95A1-B6B66694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Commercial Participants were able to Reduce Load by 12 MW During the CAISO EVENT Day and 6 Mw on the average Event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9822F-6E3C-A2A9-C059-FBB90CA67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2919" y="1451141"/>
            <a:ext cx="6206162" cy="31030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40CB07-15B4-D608-A95A-8E72C6F96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00652"/>
              </p:ext>
            </p:extLst>
          </p:nvPr>
        </p:nvGraphicFramePr>
        <p:xfrm>
          <a:off x="1106255" y="4649004"/>
          <a:ext cx="9979491" cy="1594612"/>
        </p:xfrm>
        <a:graphic>
          <a:graphicData uri="http://schemas.openxmlformats.org/drawingml/2006/table">
            <a:tbl>
              <a:tblPr firstRow="1" firstCol="1" bandRow="1"/>
              <a:tblGrid>
                <a:gridCol w="813679">
                  <a:extLst>
                    <a:ext uri="{9D8B030D-6E8A-4147-A177-3AD203B41FA5}">
                      <a16:colId xmlns:a16="http://schemas.microsoft.com/office/drawing/2014/main" val="364950942"/>
                    </a:ext>
                  </a:extLst>
                </a:gridCol>
                <a:gridCol w="892821">
                  <a:extLst>
                    <a:ext uri="{9D8B030D-6E8A-4147-A177-3AD203B41FA5}">
                      <a16:colId xmlns:a16="http://schemas.microsoft.com/office/drawing/2014/main" val="3167302541"/>
                    </a:ext>
                  </a:extLst>
                </a:gridCol>
                <a:gridCol w="641959">
                  <a:extLst>
                    <a:ext uri="{9D8B030D-6E8A-4147-A177-3AD203B41FA5}">
                      <a16:colId xmlns:a16="http://schemas.microsoft.com/office/drawing/2014/main" val="909031151"/>
                    </a:ext>
                  </a:extLst>
                </a:gridCol>
                <a:gridCol w="641959">
                  <a:extLst>
                    <a:ext uri="{9D8B030D-6E8A-4147-A177-3AD203B41FA5}">
                      <a16:colId xmlns:a16="http://schemas.microsoft.com/office/drawing/2014/main" val="2259114625"/>
                    </a:ext>
                  </a:extLst>
                </a:gridCol>
                <a:gridCol w="692849">
                  <a:extLst>
                    <a:ext uri="{9D8B030D-6E8A-4147-A177-3AD203B41FA5}">
                      <a16:colId xmlns:a16="http://schemas.microsoft.com/office/drawing/2014/main" val="2593617478"/>
                    </a:ext>
                  </a:extLst>
                </a:gridCol>
                <a:gridCol w="626026">
                  <a:extLst>
                    <a:ext uri="{9D8B030D-6E8A-4147-A177-3AD203B41FA5}">
                      <a16:colId xmlns:a16="http://schemas.microsoft.com/office/drawing/2014/main" val="2813591326"/>
                    </a:ext>
                  </a:extLst>
                </a:gridCol>
                <a:gridCol w="670740">
                  <a:extLst>
                    <a:ext uri="{9D8B030D-6E8A-4147-A177-3AD203B41FA5}">
                      <a16:colId xmlns:a16="http://schemas.microsoft.com/office/drawing/2014/main" val="1657451087"/>
                    </a:ext>
                  </a:extLst>
                </a:gridCol>
                <a:gridCol w="670740">
                  <a:extLst>
                    <a:ext uri="{9D8B030D-6E8A-4147-A177-3AD203B41FA5}">
                      <a16:colId xmlns:a16="http://schemas.microsoft.com/office/drawing/2014/main" val="518134686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1580115164"/>
                    </a:ext>
                  </a:extLst>
                </a:gridCol>
                <a:gridCol w="542992">
                  <a:extLst>
                    <a:ext uri="{9D8B030D-6E8A-4147-A177-3AD203B41FA5}">
                      <a16:colId xmlns:a16="http://schemas.microsoft.com/office/drawing/2014/main" val="1466816838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2070582069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3207936729"/>
                    </a:ext>
                  </a:extLst>
                </a:gridCol>
                <a:gridCol w="612286">
                  <a:extLst>
                    <a:ext uri="{9D8B030D-6E8A-4147-A177-3AD203B41FA5}">
                      <a16:colId xmlns:a16="http://schemas.microsoft.com/office/drawing/2014/main" val="548244830"/>
                    </a:ext>
                  </a:extLst>
                </a:gridCol>
                <a:gridCol w="676736">
                  <a:extLst>
                    <a:ext uri="{9D8B030D-6E8A-4147-A177-3AD203B41FA5}">
                      <a16:colId xmlns:a16="http://schemas.microsoft.com/office/drawing/2014/main" val="2730339139"/>
                    </a:ext>
                  </a:extLst>
                </a:gridCol>
                <a:gridCol w="731912">
                  <a:extLst>
                    <a:ext uri="{9D8B030D-6E8A-4147-A177-3AD203B41FA5}">
                      <a16:colId xmlns:a16="http://schemas.microsoft.com/office/drawing/2014/main" val="1077696253"/>
                    </a:ext>
                  </a:extLst>
                </a:gridCol>
              </a:tblGrid>
              <a:tr h="117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8D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 Metrics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per … (kW)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17415"/>
                  </a:ext>
                </a:extLst>
              </a:tr>
              <a:tr h="24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Load Control Groups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start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end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Accts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 Load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err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</a:t>
                      </a: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Load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90% LB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90% UB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Device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Impact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Weighted Temp (F)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16673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6/25/2024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 Territory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6,549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81.7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933573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7/11/2024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Excludes C-3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6,350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1.37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86.8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52305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8/20/2024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Excludes C-3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6,320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2.90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11.3%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92.7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049330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9/5/2024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Excludes C-3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660338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9/6/2024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Localized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5:13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8:02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61399"/>
                  </a:ext>
                </a:extLst>
              </a:tr>
              <a:tr h="135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Avg. Event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5:00 PM – 7:00 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6,469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0.02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181818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84.2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52603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CF905F5-7B4D-7D5A-BE80-E3CBDB4D1D90}"/>
              </a:ext>
            </a:extLst>
          </p:cNvPr>
          <p:cNvSpPr/>
          <p:nvPr/>
        </p:nvSpPr>
        <p:spPr>
          <a:xfrm>
            <a:off x="1361116" y="1451141"/>
            <a:ext cx="1555559" cy="450759"/>
          </a:xfrm>
          <a:prstGeom prst="wedgeRectCallout">
            <a:avLst>
              <a:gd name="adj1" fmla="val 61398"/>
              <a:gd name="adj2" fmla="val -2186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This event did not dispatch C-3. </a:t>
            </a:r>
          </a:p>
        </p:txBody>
      </p:sp>
    </p:spTree>
    <p:extLst>
      <p:ext uri="{BB962C8B-B14F-4D97-AF65-F5344CB8AC3E}">
        <p14:creationId xmlns:p14="http://schemas.microsoft.com/office/powerpoint/2010/main" val="164717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 used Per Ton impacts from 2021 - 2024 to model reductions as function of temperature and hour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658224" y="1623483"/>
            <a:ext cx="2952584" cy="433387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Ex ante estimates used the relationship between weather and demand reductions from 2021-2024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Population varies by cycling strategy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1600">
                <a:solidFill>
                  <a:srgbClr val="EBEBEB">
                    <a:lumMod val="50000"/>
                  </a:srgbClr>
                </a:solidFill>
                <a:latin typeface="Corbel"/>
              </a:rPr>
              <a:t>60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% of devices are in the 100% cycling group, </a:t>
            </a:r>
            <a:r>
              <a:rPr lang="en-US" sz="1600">
                <a:solidFill>
                  <a:srgbClr val="EBEBEB">
                    <a:lumMod val="50000"/>
                  </a:srgbClr>
                </a:solidFill>
                <a:latin typeface="Corbel"/>
              </a:rPr>
              <a:t>35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% and 5% for 50% cycling and 30% cycling respectively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At low temperatures, impacts are near zero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F0C72-3FAF-655F-6957-3B1C5054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05" y="1623484"/>
            <a:ext cx="817020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F04B-CBE1-C447-D11F-732A1377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SDP Program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791A-D140-FBEA-47A9-E5F944D0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11" y="1313817"/>
            <a:ext cx="3941732" cy="48114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SDP operates through the installation of a remote-controlled device on the participant’s air conditioning unit. During events, this device turns off or cycles the A/C unit.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Events can be called year-round, though customers only receive bill credits for June through September participation.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ABC20-F9CD-3958-DE85-3B18990A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43" y="1720285"/>
            <a:ext cx="7448550" cy="34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/>
              <a:t>Ex-Ante impacts – </a:t>
            </a:r>
            <a:r>
              <a:rPr lang="en-US"/>
              <a:t>Projected demand reductions under standardized weather conditions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81192" y="1399780"/>
            <a:ext cx="5319355" cy="596405"/>
          </a:xfrm>
        </p:spPr>
        <p:txBody>
          <a:bodyPr/>
          <a:lstStyle/>
          <a:p>
            <a:r>
              <a:rPr lang="en-US"/>
              <a:t>Forecast Year 2025 Load Impacts on the 1-in-2 August Worst Day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90363" y="1399781"/>
            <a:ext cx="5320445" cy="596404"/>
          </a:xfrm>
        </p:spPr>
        <p:txBody>
          <a:bodyPr/>
          <a:lstStyle/>
          <a:p>
            <a:r>
              <a:rPr lang="en-US"/>
              <a:t>August Worst Day Ex-Ante Aggregate Load Reductions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7969195"/>
              </p:ext>
            </p:extLst>
          </p:nvPr>
        </p:nvGraphicFramePr>
        <p:xfrm>
          <a:off x="6435218" y="2193386"/>
          <a:ext cx="4981200" cy="3748202"/>
        </p:xfrm>
        <a:graphic>
          <a:graphicData uri="http://schemas.openxmlformats.org/drawingml/2006/table">
            <a:tbl>
              <a:tblPr firstRow="1" firstCol="1" bandRow="1"/>
              <a:tblGrid>
                <a:gridCol w="1022038">
                  <a:extLst>
                    <a:ext uri="{9D8B030D-6E8A-4147-A177-3AD203B41FA5}">
                      <a16:colId xmlns:a16="http://schemas.microsoft.com/office/drawing/2014/main" val="3901860247"/>
                    </a:ext>
                  </a:extLst>
                </a:gridCol>
                <a:gridCol w="1305227">
                  <a:extLst>
                    <a:ext uri="{9D8B030D-6E8A-4147-A177-3AD203B41FA5}">
                      <a16:colId xmlns:a16="http://schemas.microsoft.com/office/drawing/2014/main" val="4131696324"/>
                    </a:ext>
                  </a:extLst>
                </a:gridCol>
                <a:gridCol w="934133">
                  <a:extLst>
                    <a:ext uri="{9D8B030D-6E8A-4147-A177-3AD203B41FA5}">
                      <a16:colId xmlns:a16="http://schemas.microsoft.com/office/drawing/2014/main" val="905470421"/>
                    </a:ext>
                  </a:extLst>
                </a:gridCol>
                <a:gridCol w="859901">
                  <a:extLst>
                    <a:ext uri="{9D8B030D-6E8A-4147-A177-3AD203B41FA5}">
                      <a16:colId xmlns:a16="http://schemas.microsoft.com/office/drawing/2014/main" val="3352393237"/>
                    </a:ext>
                  </a:extLst>
                </a:gridCol>
                <a:gridCol w="859901">
                  <a:extLst>
                    <a:ext uri="{9D8B030D-6E8A-4147-A177-3AD203B41FA5}">
                      <a16:colId xmlns:a16="http://schemas.microsoft.com/office/drawing/2014/main" val="3434529789"/>
                    </a:ext>
                  </a:extLst>
                </a:gridCol>
              </a:tblGrid>
              <a:tr h="7256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Forecast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Devices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Weather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 Weather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54344"/>
                  </a:ext>
                </a:extLst>
              </a:tr>
              <a:tr h="573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129"/>
                  </a:ext>
                </a:extLst>
              </a:tr>
              <a:tr h="612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6,086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56,258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15.7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15.2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2911"/>
                  </a:ext>
                </a:extLst>
              </a:tr>
              <a:tr h="612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52,865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14.7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14.3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82396"/>
                  </a:ext>
                </a:extLst>
              </a:tr>
              <a:tr h="612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49,695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13.9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13.4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9636"/>
                  </a:ext>
                </a:extLst>
              </a:tr>
              <a:tr h="612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46,727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13.0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12.6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475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0F2326-F9E7-BB6E-8E7B-05B08835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3" y="2193386"/>
            <a:ext cx="5469062" cy="3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0993B5-6373-AC94-27AF-E72E75CF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6" y="1504880"/>
            <a:ext cx="5951220" cy="319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Ex Ante impact Comparison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670689" y="1356360"/>
            <a:ext cx="4407709" cy="3345871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Commercial has not relied on 2020 for the past three years</a:t>
            </a:r>
            <a:endParaRPr lang="en-US" sz="2000">
              <a:solidFill>
                <a:srgbClr val="EBEBEB">
                  <a:lumMod val="50000"/>
                </a:srgbClr>
              </a:solidFill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2000">
                <a:solidFill>
                  <a:srgbClr val="EBEBEB">
                    <a:lumMod val="50000"/>
                  </a:srgbClr>
                </a:solidFill>
              </a:rPr>
              <a:t>Data Leveraged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defRPr/>
            </a:pPr>
            <a:r>
              <a:rPr lang="en-US" sz="1600" b="1">
                <a:solidFill>
                  <a:srgbClr val="757575"/>
                </a:solidFill>
              </a:rPr>
              <a:t>PY 2024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300">
                <a:solidFill>
                  <a:srgbClr val="757575"/>
                </a:solidFill>
              </a:rPr>
              <a:t>Reference Loads: 2023 - 2024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300">
                <a:solidFill>
                  <a:srgbClr val="757575"/>
                </a:solidFill>
              </a:rPr>
              <a:t>Impact Modelling: 2021 - 2024</a:t>
            </a:r>
            <a:endParaRPr lang="en-US" sz="1600" b="1">
              <a:solidFill>
                <a:srgbClr val="757575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defRPr/>
            </a:pPr>
            <a:r>
              <a:rPr lang="en-US" sz="1600" b="1">
                <a:solidFill>
                  <a:srgbClr val="757575"/>
                </a:solidFill>
              </a:rPr>
              <a:t>PY 2023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300">
                <a:solidFill>
                  <a:srgbClr val="757575"/>
                </a:solidFill>
              </a:rPr>
              <a:t>Reference Loads: 2022 - 2023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300">
                <a:solidFill>
                  <a:srgbClr val="757575"/>
                </a:solidFill>
              </a:rPr>
              <a:t>Impact Modelling: 2018, 2019, 2022, 2023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defRPr/>
            </a:pPr>
            <a:r>
              <a:rPr lang="en-US" sz="1600" b="1">
                <a:solidFill>
                  <a:srgbClr val="757575"/>
                </a:solidFill>
              </a:rPr>
              <a:t>PY 2022</a:t>
            </a:r>
            <a:endParaRPr lang="en-US" sz="1600">
              <a:solidFill>
                <a:srgbClr val="757575"/>
              </a:solidFill>
            </a:endParaRP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300">
                <a:solidFill>
                  <a:srgbClr val="757575"/>
                </a:solidFill>
              </a:rPr>
              <a:t>Reference Loads: 2022 - 2022</a:t>
            </a:r>
          </a:p>
          <a:p>
            <a:pPr lvl="2" indent="-306000">
              <a:spcBef>
                <a:spcPts val="0"/>
              </a:spcBef>
              <a:spcAft>
                <a:spcPts val="300"/>
              </a:spcAft>
              <a:buClr>
                <a:srgbClr val="757575"/>
              </a:buClr>
              <a:buFont typeface="Wingdings" panose="05000000000000000000" pitchFamily="2" charset="2"/>
              <a:buChar char="Ø"/>
              <a:defRPr/>
            </a:pPr>
            <a:r>
              <a:rPr lang="en-US" sz="1300">
                <a:solidFill>
                  <a:srgbClr val="757575"/>
                </a:solidFill>
              </a:rPr>
              <a:t>Impact Modelling: 2018, 2019, 2022</a:t>
            </a:r>
            <a:endParaRPr lang="en-US" sz="1800">
              <a:solidFill>
                <a:srgbClr val="EBEBEB">
                  <a:lumMod val="50000"/>
                </a:srgb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E506E4F-86E6-3ECA-E563-9FE2A03A6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598" y="4758157"/>
          <a:ext cx="10421800" cy="1385700"/>
        </p:xfrm>
        <a:graphic>
          <a:graphicData uri="http://schemas.openxmlformats.org/drawingml/2006/table">
            <a:tbl>
              <a:tblPr firstRow="1" firstCol="1" bandRow="1"/>
              <a:tblGrid>
                <a:gridCol w="2605450">
                  <a:extLst>
                    <a:ext uri="{9D8B030D-6E8A-4147-A177-3AD203B41FA5}">
                      <a16:colId xmlns:a16="http://schemas.microsoft.com/office/drawing/2014/main" val="415041527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236375154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56430266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1778321092"/>
                    </a:ext>
                  </a:extLst>
                </a:gridCol>
              </a:tblGrid>
              <a:tr h="2170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15505"/>
                  </a:ext>
                </a:extLst>
              </a:tr>
              <a:tr h="217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08598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326492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2.15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679098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495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87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3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09F4-A410-DF83-34FE-39D8A113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12800"/>
          </a:xfrm>
        </p:spPr>
        <p:txBody>
          <a:bodyPr>
            <a:normAutofit fontScale="90000"/>
          </a:bodyPr>
          <a:lstStyle/>
          <a:p>
            <a:r>
              <a:rPr lang="en-US"/>
              <a:t>August/September Results Remain Similar While June/July Decrease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D6556-0578-9B2E-5BF0-6C7DC7B3B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6979C8-E2C2-F6E1-9BAC-33D2C9C0A4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564" y="1504854"/>
            <a:ext cx="8529367" cy="4592736"/>
          </a:xfrm>
        </p:spPr>
      </p:pic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D8536BA4-77B5-AFF2-C5FB-23EFA9AA0DF5}"/>
              </a:ext>
            </a:extLst>
          </p:cNvPr>
          <p:cNvSpPr/>
          <p:nvPr/>
        </p:nvSpPr>
        <p:spPr>
          <a:xfrm>
            <a:off x="4943031" y="2821732"/>
            <a:ext cx="2634562" cy="2362517"/>
          </a:xfrm>
          <a:prstGeom prst="upArrowCallout">
            <a:avLst>
              <a:gd name="adj1" fmla="val 11749"/>
              <a:gd name="adj2" fmla="val 25000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The impacts have become more sensitive to the seasonality of schools, which accounts for 67% of total commercial tonnage. The last couple years have had more June/July dispatches to model.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39A36-F8CD-D8A1-C423-F15A4BF09732}"/>
              </a:ext>
            </a:extLst>
          </p:cNvPr>
          <p:cNvSpPr/>
          <p:nvPr/>
        </p:nvSpPr>
        <p:spPr>
          <a:xfrm>
            <a:off x="8462010" y="1661064"/>
            <a:ext cx="1569720" cy="506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Comparison of July Ex-Ante</a:t>
            </a:r>
          </a:p>
        </p:txBody>
      </p:sp>
    </p:spTree>
    <p:extLst>
      <p:ext uri="{BB962C8B-B14F-4D97-AF65-F5344CB8AC3E}">
        <p14:creationId xmlns:p14="http://schemas.microsoft.com/office/powerpoint/2010/main" val="196812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Discussion &amp; Recommendations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E07D-12F9-FF40-B07B-9B015B6B1FB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2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601180" y="1152145"/>
            <a:ext cx="5319355" cy="4973128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SDP has the capability to deliver large magnitudes of flexible loads at very fast ramp rates, delivering larger reductions when the weather is more extreme and resources are needed most.</a:t>
            </a:r>
          </a:p>
          <a:p>
            <a:pPr lvl="0"/>
            <a:r>
              <a:rPr lang="en-US"/>
              <a:t>The magnitude of SDP resources has been declining in recent years.</a:t>
            </a:r>
          </a:p>
          <a:p>
            <a:pPr lvl="1"/>
            <a:r>
              <a:rPr lang="en-US"/>
              <a:t>Increased attrition has coincided with lower incentives and a higher number of events</a:t>
            </a:r>
          </a:p>
          <a:p>
            <a:pPr lvl="1"/>
            <a:r>
              <a:rPr lang="en-US"/>
              <a:t>Possible “switch failure”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>
          <a:xfrm>
            <a:off x="6250822" y="1152145"/>
            <a:ext cx="5320445" cy="5313612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/>
              <a:t>Implement more diverse events over the 2025 summer to cover a broader range of conditions</a:t>
            </a:r>
          </a:p>
          <a:p>
            <a:pPr lvl="1"/>
            <a:r>
              <a:rPr lang="en-US"/>
              <a:t>Develop Test Event Plan for Summer 2025</a:t>
            </a:r>
          </a:p>
          <a:p>
            <a:pPr lvl="2"/>
            <a:r>
              <a:rPr lang="en-US"/>
              <a:t>Dispatch events at a-bank/b-bank level, to gather data from a wide range of event types, tailored to various temperature brackets</a:t>
            </a:r>
          </a:p>
          <a:p>
            <a:pPr lvl="2"/>
            <a:r>
              <a:rPr lang="en-US"/>
              <a:t>Introduce a two-hour limit for each event to prevent fatigue</a:t>
            </a:r>
          </a:p>
          <a:p>
            <a:r>
              <a:rPr lang="en-US"/>
              <a:t>Use Operational/Testing events to patch current holes in analysis for better understanding of program performance</a:t>
            </a:r>
          </a:p>
          <a:p>
            <a:pPr lvl="1"/>
            <a:r>
              <a:rPr lang="en-US"/>
              <a:t>Combination of territory-wide actual and test events include each of the peak hour from 4–9 PM</a:t>
            </a:r>
          </a:p>
          <a:p>
            <a:pPr lvl="1"/>
            <a:r>
              <a:rPr lang="en-US"/>
              <a:t>Ensure variability on the event duration, event start time, and weather conditions.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01180" y="666605"/>
            <a:ext cx="5319355" cy="354237"/>
          </a:xfrm>
        </p:spPr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50821" y="673813"/>
            <a:ext cx="5320445" cy="353695"/>
          </a:xfrm>
        </p:spPr>
        <p:txBody>
          <a:bodyPr/>
          <a:lstStyle/>
          <a:p>
            <a:r>
              <a:rPr lang="en-US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3714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7" y="2188675"/>
            <a:ext cx="6867210" cy="3695214"/>
          </a:xfrm>
        </p:spPr>
      </p:pic>
      <p:sp>
        <p:nvSpPr>
          <p:cNvPr id="3" name="TextBox 2"/>
          <p:cNvSpPr txBox="1"/>
          <p:nvPr/>
        </p:nvSpPr>
        <p:spPr>
          <a:xfrm>
            <a:off x="8014187" y="3575565"/>
            <a:ext cx="359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Savannah Horner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Consultant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  <a:hlinkClick r:id="rId3"/>
              </a:rPr>
              <a:t>shorner@demandsideanalytics.com</a:t>
            </a:r>
            <a:endParaRPr lang="en-US" sz="160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Estefania Suarez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Quantitative Analyst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  <a:hlinkClick r:id="rId4"/>
              </a:rPr>
              <a:t>esuarez@demandsideanalytics.com</a:t>
            </a:r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SDP program is an AC Cycling program, Where Events are dispatched by geographically defined regional subgroups 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0079" y="5549954"/>
            <a:ext cx="11071841" cy="602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numCol="2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~82% of participants, tonnage, and devices are in 100% cycling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~52% of resources are in the SCE-Central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SubLAP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~</a:t>
            </a:r>
            <a:r>
              <a:rPr lang="en-US" sz="1200">
                <a:solidFill>
                  <a:srgbClr val="EBEBEB">
                    <a:lumMod val="50000"/>
                  </a:srgbClr>
                </a:solidFill>
                <a:latin typeface="Corbel"/>
              </a:rPr>
              <a:t>31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% of SDP-R participants are low income (CARE or FERA)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Schools and religious organizations account for ~82% of SDP-C tonnage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7982E-0CAF-412D-B91D-02E2CBF5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53" y="1356360"/>
            <a:ext cx="9530894" cy="40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425" y="705124"/>
            <a:ext cx="11029616" cy="651236"/>
          </a:xfrm>
        </p:spPr>
        <p:txBody>
          <a:bodyPr>
            <a:normAutofit/>
          </a:bodyPr>
          <a:lstStyle/>
          <a:p>
            <a:r>
              <a:rPr lang="en-US"/>
              <a:t>2024 System Peak loads were higher than Previous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F843-376C-995A-776F-C20FCC4D3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942" y="1598479"/>
            <a:ext cx="8851157" cy="44255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F50F1-08E4-6E21-C595-7FA230ECB7CD}"/>
              </a:ext>
            </a:extLst>
          </p:cNvPr>
          <p:cNvSpPr/>
          <p:nvPr/>
        </p:nvSpPr>
        <p:spPr>
          <a:xfrm>
            <a:off x="8665557" y="5357906"/>
            <a:ext cx="2243582" cy="10508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/>
              <a:t>2024 SCE Peak Days </a:t>
            </a:r>
          </a:p>
          <a:p>
            <a:r>
              <a:rPr lang="en-US"/>
              <a:t>1.) 9/6</a:t>
            </a:r>
          </a:p>
          <a:p>
            <a:r>
              <a:rPr lang="en-US"/>
              <a:t>2.) 9/5 </a:t>
            </a:r>
            <a:r>
              <a:rPr lang="en-US" sz="1600">
                <a:sym typeface="Wingdings" panose="05000000000000000000" pitchFamily="2" charset="2"/>
              </a:rPr>
              <a:t> CAISO Peak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9535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425" y="705124"/>
            <a:ext cx="11029616" cy="651236"/>
          </a:xfrm>
        </p:spPr>
        <p:txBody>
          <a:bodyPr>
            <a:normAutofit/>
          </a:bodyPr>
          <a:lstStyle/>
          <a:p>
            <a:r>
              <a:rPr lang="en-US"/>
              <a:t>2024 had four large events and one Localized Dispatch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F4D79-6D58-7A65-4E37-DD39A1D9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2533" y="1435567"/>
            <a:ext cx="9157893" cy="4578946"/>
          </a:xfrm>
          <a:prstGeom prst="rect">
            <a:avLst/>
          </a:prstGeom>
        </p:spPr>
      </p:pic>
      <p:sp>
        <p:nvSpPr>
          <p:cNvPr id="2" name="Left Bracket 1">
            <a:extLst>
              <a:ext uri="{FF2B5EF4-FFF2-40B4-BE49-F238E27FC236}">
                <a16:creationId xmlns:a16="http://schemas.microsoft.com/office/drawing/2014/main" id="{4CBED4D9-21A9-B47C-48DC-7641069DA98B}"/>
              </a:ext>
            </a:extLst>
          </p:cNvPr>
          <p:cNvSpPr/>
          <p:nvPr/>
        </p:nvSpPr>
        <p:spPr>
          <a:xfrm>
            <a:off x="1614670" y="2604304"/>
            <a:ext cx="358815" cy="189246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BBBB906B-5366-57B5-B5D9-E87B8E593C51}"/>
              </a:ext>
            </a:extLst>
          </p:cNvPr>
          <p:cNvSpPr/>
          <p:nvPr/>
        </p:nvSpPr>
        <p:spPr>
          <a:xfrm>
            <a:off x="1614670" y="4550780"/>
            <a:ext cx="358815" cy="501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AB2F043C-31AA-7F1B-DF60-52AB1DA20B05}"/>
              </a:ext>
            </a:extLst>
          </p:cNvPr>
          <p:cNvSpPr/>
          <p:nvPr/>
        </p:nvSpPr>
        <p:spPr>
          <a:xfrm>
            <a:off x="1604194" y="2048720"/>
            <a:ext cx="358815" cy="501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42CE7-E9EC-03B6-648B-D47B37D5B897}"/>
              </a:ext>
            </a:extLst>
          </p:cNvPr>
          <p:cNvSpPr txBox="1"/>
          <p:nvPr/>
        </p:nvSpPr>
        <p:spPr>
          <a:xfrm>
            <a:off x="739750" y="3338004"/>
            <a:ext cx="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Excluded C3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EE33E-98BC-473B-F7E5-1F759145601F}"/>
              </a:ext>
            </a:extLst>
          </p:cNvPr>
          <p:cNvSpPr txBox="1"/>
          <p:nvPr/>
        </p:nvSpPr>
        <p:spPr>
          <a:xfrm>
            <a:off x="743425" y="2037894"/>
            <a:ext cx="86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Full territory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7A0A7-97FA-A8EB-6940-F6B82B04E533}"/>
              </a:ext>
            </a:extLst>
          </p:cNvPr>
          <p:cNvSpPr txBox="1"/>
          <p:nvPr/>
        </p:nvSpPr>
        <p:spPr>
          <a:xfrm>
            <a:off x="681883" y="4539954"/>
            <a:ext cx="91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Localized dispatch</a:t>
            </a:r>
          </a:p>
        </p:txBody>
      </p:sp>
    </p:spTree>
    <p:extLst>
      <p:ext uri="{BB962C8B-B14F-4D97-AF65-F5344CB8AC3E}">
        <p14:creationId xmlns:p14="http://schemas.microsoft.com/office/powerpoint/2010/main" val="5579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281-2C69-E97A-6C72-BDE7241CB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Methods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493E2-7D93-90D1-8A57-DBAFCFD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6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88271"/>
          </a:xfrm>
        </p:spPr>
        <p:txBody>
          <a:bodyPr>
            <a:normAutofit fontScale="90000"/>
          </a:bodyPr>
          <a:lstStyle/>
          <a:p>
            <a:r>
              <a:rPr lang="en-US"/>
              <a:t>Estimating demand reductions delivered via 2024 operations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796416" y="999259"/>
          <a:ext cx="10814392" cy="516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8892856D-91F0-CD85-111D-DE09D78B2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6" y="3583071"/>
            <a:ext cx="3033532" cy="21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24" y="615182"/>
            <a:ext cx="11029616" cy="871711"/>
          </a:xfrm>
        </p:spPr>
        <p:txBody>
          <a:bodyPr>
            <a:normAutofit fontScale="90000"/>
          </a:bodyPr>
          <a:lstStyle/>
          <a:p>
            <a:r>
              <a:rPr lang="en-US"/>
              <a:t>Quantifying the magnitude of reductions available during peaking conditions used for planning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278D5-80E8-1A36-D907-621878ADAE86}"/>
              </a:ext>
            </a:extLst>
          </p:cNvPr>
          <p:cNvGrpSpPr/>
          <p:nvPr/>
        </p:nvGrpSpPr>
        <p:grpSpPr>
          <a:xfrm>
            <a:off x="699910" y="1671017"/>
            <a:ext cx="10692243" cy="3657600"/>
            <a:chOff x="699910" y="1671017"/>
            <a:chExt cx="10692243" cy="3657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0" y="1671017"/>
              <a:ext cx="10692243" cy="3657600"/>
            </a:xfrm>
            <a:prstGeom prst="rect">
              <a:avLst/>
            </a:prstGeom>
            <a:no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C6B5F4-0D55-D1F1-E796-D17B297F6A16}"/>
                </a:ext>
              </a:extLst>
            </p:cNvPr>
            <p:cNvSpPr txBox="1"/>
            <p:nvPr/>
          </p:nvSpPr>
          <p:spPr>
            <a:xfrm>
              <a:off x="8768522" y="4342296"/>
              <a:ext cx="241189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Monthly Worst Day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Average Event Day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93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281-2C69-E97A-6C72-BDE7241CB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Residential Results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493E2-7D93-90D1-8A57-DBAFCFD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9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54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SA theme">
      <a:dk1>
        <a:srgbClr val="757575"/>
      </a:dk1>
      <a:lt1>
        <a:sysClr val="window" lastClr="FFFFFF"/>
      </a:lt1>
      <a:dk2>
        <a:srgbClr val="757575"/>
      </a:dk2>
      <a:lt2>
        <a:srgbClr val="EBEBEB"/>
      </a:lt2>
      <a:accent1>
        <a:srgbClr val="0098D7"/>
      </a:accent1>
      <a:accent2>
        <a:srgbClr val="999999"/>
      </a:accent2>
      <a:accent3>
        <a:srgbClr val="8D82A3"/>
      </a:accent3>
      <a:accent4>
        <a:srgbClr val="E66827"/>
      </a:accent4>
      <a:accent5>
        <a:srgbClr val="80BE25"/>
      </a:accent5>
      <a:accent6>
        <a:srgbClr val="A1561F"/>
      </a:accent6>
      <a:hlink>
        <a:srgbClr val="828282"/>
      </a:hlink>
      <a:folHlink>
        <a:srgbClr val="A5A5A5"/>
      </a:folHlink>
    </a:clrScheme>
    <a:fontScheme name="DSA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7E484F-21E1-4420-AF59-78F3850C424D}">
  <we:reference id="WA104380317" version="1.0.0.0" store="en-US" storeType="omex"/>
  <we:alternateReferences>
    <we:reference id="WA104380317" version="1.0.0.0" store="omex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3f05b-b47f-4de7-a1b8-2c48342fc1a9">
      <Terms xmlns="http://schemas.microsoft.com/office/infopath/2007/PartnerControls"/>
    </lcf76f155ced4ddcb4097134ff3c332f>
    <TaxCatchAll xmlns="37bec146-3512-4d38-aef5-c19abec7e2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50E2F41FD0B4590753820D84A776D" ma:contentTypeVersion="13" ma:contentTypeDescription="Create a new document." ma:contentTypeScope="" ma:versionID="7f6b09801617144ca1c01a8156958de6">
  <xsd:schema xmlns:xsd="http://www.w3.org/2001/XMLSchema" xmlns:xs="http://www.w3.org/2001/XMLSchema" xmlns:p="http://schemas.microsoft.com/office/2006/metadata/properties" xmlns:ns2="75a3f05b-b47f-4de7-a1b8-2c48342fc1a9" xmlns:ns3="37bec146-3512-4d38-aef5-c19abec7e287" targetNamespace="http://schemas.microsoft.com/office/2006/metadata/properties" ma:root="true" ma:fieldsID="78bf1b1be74ccda8caf87c6ba8049369" ns2:_="" ns3:_="">
    <xsd:import namespace="75a3f05b-b47f-4de7-a1b8-2c48342fc1a9"/>
    <xsd:import namespace="37bec146-3512-4d38-aef5-c19abec7e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3f05b-b47f-4de7-a1b8-2c48342f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ec146-3512-4d38-aef5-c19abec7e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c640a7-88a7-41b9-b7ef-e100d7bd6787}" ma:internalName="TaxCatchAll" ma:showField="CatchAllData" ma:web="37bec146-3512-4d38-aef5-c19abec7e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90BBBC-87FE-4766-8560-38360D167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B40069-B17A-4023-84B4-DC24FC11D0C7}">
  <ds:schemaRefs>
    <ds:schemaRef ds:uri="http://schemas.microsoft.com/office/infopath/2007/PartnerControls"/>
    <ds:schemaRef ds:uri="http://purl.org/dc/elements/1.1/"/>
    <ds:schemaRef ds:uri="http://www.w3.org/XML/1998/namespace"/>
    <ds:schemaRef ds:uri="bac1e0b3-eaaf-4d82-995f-4fe6b69d595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d29f01e0-b76f-49f6-8733-4393bd0ea6f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B0C5B9-88C4-4B29-A1B0-C2BFC36912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1471</Words>
  <Application>Microsoft Office PowerPoint</Application>
  <PresentationFormat>Widescreen</PresentationFormat>
  <Paragraphs>431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Nova Light</vt:lpstr>
      <vt:lpstr>Calibri</vt:lpstr>
      <vt:lpstr>Cambria Math</vt:lpstr>
      <vt:lpstr>Corbel</vt:lpstr>
      <vt:lpstr>Courier New</vt:lpstr>
      <vt:lpstr>Segoe UI</vt:lpstr>
      <vt:lpstr>Wingdings</vt:lpstr>
      <vt:lpstr>Wingdings 2</vt:lpstr>
      <vt:lpstr>Dividend</vt:lpstr>
      <vt:lpstr>SCE Summer Discount Plan PY 2024 Evaluation DRMEC Presentation</vt:lpstr>
      <vt:lpstr>SDP Program Description</vt:lpstr>
      <vt:lpstr>The SDP program is an AC Cycling program, Where Events are dispatched by geographically defined regional subgroups </vt:lpstr>
      <vt:lpstr>2024 System Peak loads were higher than Previous Years</vt:lpstr>
      <vt:lpstr>2024 had four large events and one Localized Dispatch</vt:lpstr>
      <vt:lpstr>Methods Overview</vt:lpstr>
      <vt:lpstr>Estimating demand reductions delivered via 2024 operations</vt:lpstr>
      <vt:lpstr>Quantifying the magnitude of reductions available during peaking conditions used for planning </vt:lpstr>
      <vt:lpstr>Residential Results  </vt:lpstr>
      <vt:lpstr>Residential Participants were able to Reduce Load by 121 MW During the Caiso peak day event and 88 mw on the average Event</vt:lpstr>
      <vt:lpstr>Average Residential Impacts by Date and Key Subcategories</vt:lpstr>
      <vt:lpstr>we used Per-Ton impacts from 2021-2024 to model reductions as function of temperature and hour</vt:lpstr>
      <vt:lpstr>Ex-Ante impacts – Projected demand reductions under standardized weather conditions</vt:lpstr>
      <vt:lpstr>Residential Ex Ante impact Comparison</vt:lpstr>
      <vt:lpstr>Adjustment in Ex Ante Primarily from the Change in Impacts</vt:lpstr>
      <vt:lpstr>Commercial Results </vt:lpstr>
      <vt:lpstr>Most devices and AC tonnage are in schools and religious Organizations, Where loads vary based on Month, Day and time</vt:lpstr>
      <vt:lpstr>Commercial Participants were able to Reduce Load by 12 MW During the CAISO EVENT Day and 6 Mw on the average Event</vt:lpstr>
      <vt:lpstr>we used Per Ton impacts from 2021 - 2024 to model reductions as function of temperature and hour</vt:lpstr>
      <vt:lpstr>Ex-Ante impacts – Projected demand reductions under standardized weather conditions</vt:lpstr>
      <vt:lpstr>Commercial Ex Ante impact Comparison</vt:lpstr>
      <vt:lpstr>August/September Results Remain Similar While June/July Decrease</vt:lpstr>
      <vt:lpstr>Discussion &amp; Recommendations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Specific T&amp;D Forecasting and Avoided Costs Using Probabilistic Methods</dc:title>
  <dc:creator>Bode, Joshua</dc:creator>
  <cp:lastModifiedBy>Jake J Hoffman</cp:lastModifiedBy>
  <cp:revision>7</cp:revision>
  <dcterms:modified xsi:type="dcterms:W3CDTF">2025-05-07T19:33:15Z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0x0101009C850E2F41FD0B4590753820D84A776D</vt:lpwstr>
  </property>
  <property fmtid="{D5CDD505-2E9C-101B-9397-08002B2CF9AE}" pid="3" name="MediaServiceImageTags">
    <vt:lpwstr/>
  </property>
  <property fmtid="{D5CDD505-2E9C-101B-9397-08002B2CF9AE}" pid="4" name="MSIP_Label_bc3dd1c7-2c40-4a31-84b2-bec599b321a0_Enabled">
    <vt:lpwstr>true</vt:lpwstr>
  </property>
  <property fmtid="{D5CDD505-2E9C-101B-9397-08002B2CF9AE}" pid="5" name="MSIP_Label_bc3dd1c7-2c40-4a31-84b2-bec599b321a0_SetDate">
    <vt:lpwstr>2025-05-07T19:33:15Z</vt:lpwstr>
  </property>
  <property fmtid="{D5CDD505-2E9C-101B-9397-08002B2CF9AE}" pid="6" name="MSIP_Label_bc3dd1c7-2c40-4a31-84b2-bec599b321a0_Method">
    <vt:lpwstr>Standard</vt:lpwstr>
  </property>
  <property fmtid="{D5CDD505-2E9C-101B-9397-08002B2CF9AE}" pid="7" name="MSIP_Label_bc3dd1c7-2c40-4a31-84b2-bec599b321a0_Name">
    <vt:lpwstr>bc3dd1c7-2c40-4a31-84b2-bec599b321a0</vt:lpwstr>
  </property>
  <property fmtid="{D5CDD505-2E9C-101B-9397-08002B2CF9AE}" pid="8" name="MSIP_Label_bc3dd1c7-2c40-4a31-84b2-bec599b321a0_SiteId">
    <vt:lpwstr>5b2a8fee-4c95-4bdc-8aae-196f8aacb1b6</vt:lpwstr>
  </property>
  <property fmtid="{D5CDD505-2E9C-101B-9397-08002B2CF9AE}" pid="9" name="MSIP_Label_bc3dd1c7-2c40-4a31-84b2-bec599b321a0_ActionId">
    <vt:lpwstr>5681f3c4-ec1b-4f2d-9a7a-6e7fdd462b24</vt:lpwstr>
  </property>
  <property fmtid="{D5CDD505-2E9C-101B-9397-08002B2CF9AE}" pid="10" name="MSIP_Label_bc3dd1c7-2c40-4a31-84b2-bec599b321a0_ContentBits">
    <vt:lpwstr>0</vt:lpwstr>
  </property>
</Properties>
</file>