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9"/>
  </p:notesMasterIdLst>
  <p:handoutMasterIdLst>
    <p:handoutMasterId r:id="rId30"/>
  </p:handoutMasterIdLst>
  <p:sldIdLst>
    <p:sldId id="447" r:id="rId2"/>
    <p:sldId id="2011" r:id="rId3"/>
    <p:sldId id="2668" r:id="rId4"/>
    <p:sldId id="2634" r:id="rId5"/>
    <p:sldId id="2636" r:id="rId6"/>
    <p:sldId id="2623" r:id="rId7"/>
    <p:sldId id="2635" r:id="rId8"/>
    <p:sldId id="2660" r:id="rId9"/>
    <p:sldId id="2598" r:id="rId10"/>
    <p:sldId id="2601" r:id="rId11"/>
    <p:sldId id="2663" r:id="rId12"/>
    <p:sldId id="2637" r:id="rId13"/>
    <p:sldId id="2621" r:id="rId14"/>
    <p:sldId id="2614" r:id="rId15"/>
    <p:sldId id="2605" r:id="rId16"/>
    <p:sldId id="702" r:id="rId17"/>
    <p:sldId id="2645" r:id="rId18"/>
    <p:sldId id="2665" r:id="rId19"/>
    <p:sldId id="2676" r:id="rId20"/>
    <p:sldId id="2677" r:id="rId21"/>
    <p:sldId id="2664" r:id="rId22"/>
    <p:sldId id="2526" r:id="rId23"/>
    <p:sldId id="2649" r:id="rId24"/>
    <p:sldId id="2650" r:id="rId25"/>
    <p:sldId id="2638" r:id="rId26"/>
    <p:sldId id="2659" r:id="rId27"/>
    <p:sldId id="446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1DBE08-6123-4A0D-F783-B08E7380BC9F}" name="Parker Gauthier" initials="PG" userId="S::pgauthier@demandsideanalytics.com::18034698-c830-46cc-b2bd-c216a87fa0b8" providerId="AD"/>
  <p188:author id="{2258632A-35DE-DC51-5031-A076C860A959}" name="Wendy (she/her) Brummer" initials="W(B" userId="S::WLBg@pge.com::c04d451d-2e10-40a4-ad35-c332ad64a61f" providerId="AD"/>
  <p188:author id="{C4C21469-1356-4C92-3E17-BA1AD9E3E0F0}" name="Kemmer, Ezana" initials="KE" userId="S::e2kq@pge.com::532a39ac-401a-472f-b9b1-5a0467250448" providerId="AD"/>
  <p188:author id="{9830FBCB-356D-3E93-792A-32C102AD9414}" name="Chris Lefaivre" initials="CL" userId="S::chris.lefaivre_uplight.com#ext#@netorgft1276625.onmicrosoft.com::0b3d3f70-d9e3-4cda-868f-edcc563236d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h Bode" initials="JB" lastIdx="5" clrIdx="0"/>
  <p:cmAuthor id="2" name="Katherine Burley" initials="KB" lastIdx="5" clrIdx="1">
    <p:extLst>
      <p:ext uri="{19B8F6BF-5375-455C-9EA6-DF929625EA0E}">
        <p15:presenceInfo xmlns:p15="http://schemas.microsoft.com/office/powerpoint/2012/main" userId="S-1-5-21-233189339-4266568038-3747578816-1122" providerId="AD"/>
      </p:ext>
    </p:extLst>
  </p:cmAuthor>
  <p:cmAuthor id="3" name="Akhil Jonnalagadda" initials="AJ" lastIdx="2" clrIdx="2">
    <p:extLst>
      <p:ext uri="{19B8F6BF-5375-455C-9EA6-DF929625EA0E}">
        <p15:presenceInfo xmlns:p15="http://schemas.microsoft.com/office/powerpoint/2012/main" userId="Akhil Jonnalagadd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4" autoAdjust="0"/>
    <p:restoredTop sz="94675" autoAdjust="0"/>
  </p:normalViewPr>
  <p:slideViewPr>
    <p:cSldViewPr snapToGrid="0">
      <p:cViewPr varScale="1">
        <p:scale>
          <a:sx n="152" d="100"/>
          <a:sy n="152" d="100"/>
        </p:scale>
        <p:origin x="162" y="2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jects\GoodLeap\PY2025%20CA%20LIP\Deliverables\11%20Submittal%20Package\GoodLeap%20Ex-Ante%20Tables%20-%20PUBLIC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609375061301181E-2"/>
          <c:y val="5.6459674493682124E-2"/>
          <c:w val="0.8761569153631581"/>
          <c:h val="0.83983655652444678"/>
        </c:manualLayout>
      </c:layout>
      <c:scatterChart>
        <c:scatterStyle val="smoothMarker"/>
        <c:varyColors val="0"/>
        <c:ser>
          <c:idx val="0"/>
          <c:order val="0"/>
          <c:tx>
            <c:strRef>
              <c:f>Results!$F$5</c:f>
              <c:strCache>
                <c:ptCount val="1"/>
                <c:pt idx="0">
                  <c:v>Load  no DR (kW)</c:v>
                </c:pt>
              </c:strCache>
              <c:extLst xmlns:c15="http://schemas.microsoft.com/office/drawing/2012/chart"/>
            </c:strRef>
          </c:tx>
          <c:spPr>
            <a:ln w="19050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Results!$E$6:$E$30</c:f>
              <c:numCache>
                <c:formatCode>General</c:formatCode>
                <c:ptCount val="25"/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</c:numCache>
              <c:extLst xmlns:c15="http://schemas.microsoft.com/office/drawing/2012/chart"/>
            </c:numRef>
          </c:xVal>
          <c:yVal>
            <c:numRef>
              <c:f>Results!$F$6:$F$30</c:f>
              <c:numCache>
                <c:formatCode>#,##0.00</c:formatCode>
                <c:ptCount val="25"/>
                <c:pt idx="1">
                  <c:v>-9.1502232176970635E-2</c:v>
                </c:pt>
                <c:pt idx="2">
                  <c:v>-9.1502232176970635E-2</c:v>
                </c:pt>
                <c:pt idx="3">
                  <c:v>-7.6875370787872613E-2</c:v>
                </c:pt>
                <c:pt idx="4">
                  <c:v>-5.6842795679961387E-2</c:v>
                </c:pt>
                <c:pt idx="5">
                  <c:v>-5.3381247502906785E-2</c:v>
                </c:pt>
                <c:pt idx="6">
                  <c:v>-5.0598202751488415E-2</c:v>
                </c:pt>
                <c:pt idx="7">
                  <c:v>-3.926030228519347E-2</c:v>
                </c:pt>
                <c:pt idx="8">
                  <c:v>0.12626119380365594</c:v>
                </c:pt>
                <c:pt idx="9">
                  <c:v>0.58857103063129335</c:v>
                </c:pt>
                <c:pt idx="10">
                  <c:v>1.2430617019244388</c:v>
                </c:pt>
                <c:pt idx="11">
                  <c:v>1.7341697376148988</c:v>
                </c:pt>
                <c:pt idx="12">
                  <c:v>1.6166105766516889</c:v>
                </c:pt>
                <c:pt idx="13">
                  <c:v>1.1921698914536412</c:v>
                </c:pt>
                <c:pt idx="14">
                  <c:v>0.71473696293232003</c:v>
                </c:pt>
                <c:pt idx="15">
                  <c:v>0.33106984815281815</c:v>
                </c:pt>
                <c:pt idx="16">
                  <c:v>-1.0291505409615076E-2</c:v>
                </c:pt>
                <c:pt idx="17">
                  <c:v>-0.23783465223567959</c:v>
                </c:pt>
                <c:pt idx="18">
                  <c:v>-1.1903030916696089</c:v>
                </c:pt>
                <c:pt idx="19">
                  <c:v>-1.6232219762195741</c:v>
                </c:pt>
                <c:pt idx="20">
                  <c:v>-1.7586502768776633</c:v>
                </c:pt>
                <c:pt idx="21">
                  <c:v>-1.1927875075788794</c:v>
                </c:pt>
                <c:pt idx="22">
                  <c:v>-0.57650381159419084</c:v>
                </c:pt>
                <c:pt idx="23">
                  <c:v>-0.30152285255636596</c:v>
                </c:pt>
                <c:pt idx="24">
                  <c:v>-0.18271505535745144</c:v>
                </c:pt>
              </c:numCache>
              <c:extLst xmlns:c15="http://schemas.microsoft.com/office/drawing/2012/chart"/>
            </c:numRef>
          </c:y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A7BE-4BA5-948C-65C6C502FA94}"/>
            </c:ext>
          </c:extLst>
        </c:ser>
        <c:ser>
          <c:idx val="1"/>
          <c:order val="1"/>
          <c:tx>
            <c:strRef>
              <c:f>Results!$G$5</c:f>
              <c:strCache>
                <c:ptCount val="1"/>
                <c:pt idx="0">
                  <c:v>Observed load w/ DR (kW)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Results!$E$6:$E$30</c:f>
              <c:numCache>
                <c:formatCode>General</c:formatCode>
                <c:ptCount val="25"/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</c:numCache>
            </c:numRef>
          </c:xVal>
          <c:yVal>
            <c:numRef>
              <c:f>Results!$G$6:$G$30</c:f>
              <c:numCache>
                <c:formatCode>#,##0.00</c:formatCode>
                <c:ptCount val="25"/>
                <c:pt idx="1">
                  <c:v>-9.7691641390104389E-2</c:v>
                </c:pt>
                <c:pt idx="2">
                  <c:v>-9.7691641390104389E-2</c:v>
                </c:pt>
                <c:pt idx="3">
                  <c:v>-7.5885063829512198E-2</c:v>
                </c:pt>
                <c:pt idx="4">
                  <c:v>-6.5313048407834765E-2</c:v>
                </c:pt>
                <c:pt idx="5">
                  <c:v>-5.7189661079623234E-2</c:v>
                </c:pt>
                <c:pt idx="6">
                  <c:v>-5.0524536960700028E-2</c:v>
                </c:pt>
                <c:pt idx="7">
                  <c:v>-3.5802246011202424E-2</c:v>
                </c:pt>
                <c:pt idx="8">
                  <c:v>0.13258568541162966</c:v>
                </c:pt>
                <c:pt idx="9">
                  <c:v>0.59491805358115957</c:v>
                </c:pt>
                <c:pt idx="10">
                  <c:v>1.2748986534363209</c:v>
                </c:pt>
                <c:pt idx="11">
                  <c:v>2.3016597495226878</c:v>
                </c:pt>
                <c:pt idx="12">
                  <c:v>2.4919977056810998</c:v>
                </c:pt>
                <c:pt idx="13">
                  <c:v>1.5200665921458305</c:v>
                </c:pt>
                <c:pt idx="14">
                  <c:v>0.59449116039827377</c:v>
                </c:pt>
                <c:pt idx="15">
                  <c:v>0.25139265586624504</c:v>
                </c:pt>
                <c:pt idx="16">
                  <c:v>0.11497660297127191</c:v>
                </c:pt>
                <c:pt idx="17">
                  <c:v>3.7565547522280758E-2</c:v>
                </c:pt>
                <c:pt idx="18">
                  <c:v>-2.3414004808466995</c:v>
                </c:pt>
                <c:pt idx="19">
                  <c:v>-2.7743193762213445</c:v>
                </c:pt>
                <c:pt idx="20">
                  <c:v>-2.909747664852012</c:v>
                </c:pt>
                <c:pt idx="21">
                  <c:v>-2.343884929230009</c:v>
                </c:pt>
                <c:pt idx="22">
                  <c:v>-0.44315667179967627</c:v>
                </c:pt>
                <c:pt idx="23">
                  <c:v>-0.16817571845882451</c:v>
                </c:pt>
                <c:pt idx="24">
                  <c:v>-9.0950345404199467E-2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7BE-4BA5-948C-65C6C502FA94}"/>
            </c:ext>
          </c:extLst>
        </c:ser>
        <c:ser>
          <c:idx val="2"/>
          <c:order val="2"/>
          <c:tx>
            <c:strRef>
              <c:f>Results!$H$5</c:f>
              <c:strCache>
                <c:ptCount val="1"/>
                <c:pt idx="0">
                  <c:v>Load reduction (kW)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Results!$E$6:$E$30</c:f>
              <c:numCache>
                <c:formatCode>General</c:formatCode>
                <c:ptCount val="25"/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</c:numCache>
            </c:numRef>
          </c:xVal>
          <c:yVal>
            <c:numRef>
              <c:f>Results!$H$6:$H$30</c:f>
              <c:numCache>
                <c:formatCode>#,##0.00</c:formatCode>
                <c:ptCount val="25"/>
                <c:pt idx="1">
                  <c:v>6.1894092193980378E-3</c:v>
                </c:pt>
                <c:pt idx="2">
                  <c:v>6.1894092193980378E-3</c:v>
                </c:pt>
                <c:pt idx="3">
                  <c:v>-9.9030696149255749E-4</c:v>
                </c:pt>
                <c:pt idx="4">
                  <c:v>8.4702526902876839E-3</c:v>
                </c:pt>
                <c:pt idx="5">
                  <c:v>3.8084135391307514E-3</c:v>
                </c:pt>
                <c:pt idx="6">
                  <c:v>-7.3665778259822588E-5</c:v>
                </c:pt>
                <c:pt idx="7">
                  <c:v>-3.458056292734958E-3</c:v>
                </c:pt>
                <c:pt idx="8">
                  <c:v>-6.3244931646478349E-3</c:v>
                </c:pt>
                <c:pt idx="9">
                  <c:v>-6.3470228559019942E-3</c:v>
                </c:pt>
                <c:pt idx="10">
                  <c:v>-3.1836951511882192E-2</c:v>
                </c:pt>
                <c:pt idx="11">
                  <c:v>-0.56749001190778903</c:v>
                </c:pt>
                <c:pt idx="12">
                  <c:v>-0.87538712902941085</c:v>
                </c:pt>
                <c:pt idx="13">
                  <c:v>-0.32789670069218935</c:v>
                </c:pt>
                <c:pt idx="14">
                  <c:v>0.12024580253404626</c:v>
                </c:pt>
                <c:pt idx="15">
                  <c:v>7.9677192649901446E-2</c:v>
                </c:pt>
                <c:pt idx="16">
                  <c:v>-0.12526810764326776</c:v>
                </c:pt>
                <c:pt idx="17">
                  <c:v>-0.27540019598373039</c:v>
                </c:pt>
                <c:pt idx="18">
                  <c:v>1.1510973753455558</c:v>
                </c:pt>
                <c:pt idx="19">
                  <c:v>1.1510973753455558</c:v>
                </c:pt>
                <c:pt idx="20">
                  <c:v>1.1510973753455558</c:v>
                </c:pt>
                <c:pt idx="21">
                  <c:v>1.1510973753455558</c:v>
                </c:pt>
                <c:pt idx="22">
                  <c:v>-0.13334713317943259</c:v>
                </c:pt>
                <c:pt idx="23">
                  <c:v>-0.13334713317943259</c:v>
                </c:pt>
                <c:pt idx="24">
                  <c:v>-9.1764710592208754E-2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7BE-4BA5-948C-65C6C502FA94}"/>
            </c:ext>
          </c:extLst>
        </c:ser>
        <c:ser>
          <c:idx val="3"/>
          <c:order val="3"/>
          <c:tx>
            <c:v>90% Confidence band</c:v>
          </c:tx>
          <c:spPr>
            <a:ln w="19050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Results!$E$7:$E$30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xVal>
          <c:yVal>
            <c:numRef>
              <c:f>Results!$K$7:$K$30</c:f>
              <c:numCache>
                <c:formatCode>0.0</c:formatCode>
                <c:ptCount val="24"/>
                <c:pt idx="0">
                  <c:v>-0.10857609659433365</c:v>
                </c:pt>
                <c:pt idx="1">
                  <c:v>-0.10322689265012741</c:v>
                </c:pt>
                <c:pt idx="2">
                  <c:v>-0.10637018084526062</c:v>
                </c:pt>
                <c:pt idx="3">
                  <c:v>-9.3351319432258606E-2</c:v>
                </c:pt>
                <c:pt idx="4">
                  <c:v>-9.5310084521770477E-2</c:v>
                </c:pt>
                <c:pt idx="5">
                  <c:v>-9.6551045775413513E-2</c:v>
                </c:pt>
                <c:pt idx="6">
                  <c:v>-9.6785604953765869E-2</c:v>
                </c:pt>
                <c:pt idx="7">
                  <c:v>-0.1180390790104866</c:v>
                </c:pt>
                <c:pt idx="8">
                  <c:v>-0.1695597767829895</c:v>
                </c:pt>
                <c:pt idx="9">
                  <c:v>-0.19693440198898315</c:v>
                </c:pt>
                <c:pt idx="10">
                  <c:v>-0.73496866226196289</c:v>
                </c:pt>
                <c:pt idx="11">
                  <c:v>-1.0356675386428833</c:v>
                </c:pt>
                <c:pt idx="12">
                  <c:v>-0.46450567245483398</c:v>
                </c:pt>
                <c:pt idx="13">
                  <c:v>9.3394657596945763E-3</c:v>
                </c:pt>
                <c:pt idx="14">
                  <c:v>-1.3620476238429546E-2</c:v>
                </c:pt>
                <c:pt idx="15">
                  <c:v>-0.20993243157863617</c:v>
                </c:pt>
                <c:pt idx="16">
                  <c:v>-0.3601888120174408</c:v>
                </c:pt>
                <c:pt idx="17">
                  <c:v>1.0173995494842529</c:v>
                </c:pt>
                <c:pt idx="18">
                  <c:v>1.0173995494842529</c:v>
                </c:pt>
                <c:pt idx="19">
                  <c:v>1.0173995494842529</c:v>
                </c:pt>
                <c:pt idx="20">
                  <c:v>1.0173995494842529</c:v>
                </c:pt>
                <c:pt idx="21">
                  <c:v>-0.22340917587280273</c:v>
                </c:pt>
                <c:pt idx="22">
                  <c:v>-0.21905508637428284</c:v>
                </c:pt>
                <c:pt idx="23">
                  <c:v>-0.17372429370880127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7BE-4BA5-948C-65C6C502FA94}"/>
            </c:ext>
          </c:extLst>
        </c:ser>
        <c:ser>
          <c:idx val="4"/>
          <c:order val="4"/>
          <c:tx>
            <c:v>90% Confidence band</c:v>
          </c:tx>
          <c:spPr>
            <a:ln w="19050" cap="rnd">
              <a:solidFill>
                <a:schemeClr val="accent5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Results!$E$7:$E$30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xVal>
          <c:yVal>
            <c:numRef>
              <c:f>Results!$M$7:$M$30</c:f>
              <c:numCache>
                <c:formatCode>0.0</c:formatCode>
                <c:ptCount val="24"/>
                <c:pt idx="0">
                  <c:v>0.12095490843057632</c:v>
                </c:pt>
                <c:pt idx="1">
                  <c:v>0.11560570448637009</c:v>
                </c:pt>
                <c:pt idx="2">
                  <c:v>0.10438956320285797</c:v>
                </c:pt>
                <c:pt idx="3">
                  <c:v>0.11029181629419327</c:v>
                </c:pt>
                <c:pt idx="4">
                  <c:v>0.10292691737413406</c:v>
                </c:pt>
                <c:pt idx="5">
                  <c:v>9.6403710544109344E-2</c:v>
                </c:pt>
                <c:pt idx="6">
                  <c:v>8.9869491755962372E-2</c:v>
                </c:pt>
                <c:pt idx="7">
                  <c:v>0.10539009422063828</c:v>
                </c:pt>
                <c:pt idx="8">
                  <c:v>0.15686574578285217</c:v>
                </c:pt>
                <c:pt idx="9">
                  <c:v>0.13326050341129303</c:v>
                </c:pt>
                <c:pt idx="10">
                  <c:v>-0.40001136064529419</c:v>
                </c:pt>
                <c:pt idx="11">
                  <c:v>-0.71510666608810425</c:v>
                </c:pt>
                <c:pt idx="12">
                  <c:v>-0.19128775596618652</c:v>
                </c:pt>
                <c:pt idx="13">
                  <c:v>0.23115213215351105</c:v>
                </c:pt>
                <c:pt idx="14">
                  <c:v>0.17297486960887909</c:v>
                </c:pt>
                <c:pt idx="15">
                  <c:v>-4.0603779256343842E-2</c:v>
                </c:pt>
                <c:pt idx="16">
                  <c:v>-0.1906115859746933</c:v>
                </c:pt>
                <c:pt idx="17">
                  <c:v>1.2847951650619507</c:v>
                </c:pt>
                <c:pt idx="18">
                  <c:v>1.2847951650619507</c:v>
                </c:pt>
                <c:pt idx="19">
                  <c:v>1.2847951650619507</c:v>
                </c:pt>
                <c:pt idx="20">
                  <c:v>1.2847951650619507</c:v>
                </c:pt>
                <c:pt idx="21">
                  <c:v>-4.328509047627449E-2</c:v>
                </c:pt>
                <c:pt idx="22">
                  <c:v>-4.7639179974794388E-2</c:v>
                </c:pt>
                <c:pt idx="23">
                  <c:v>-9.8051261156797409E-3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7BE-4BA5-948C-65C6C502FA94}"/>
            </c:ext>
          </c:extLst>
        </c:ser>
        <c:ser>
          <c:idx val="5"/>
          <c:order val="5"/>
          <c:tx>
            <c:v>Zero</c:v>
          </c:tx>
          <c:spPr>
            <a:ln w="1270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Results!$E$7:$E$30</c:f>
              <c:numCache>
                <c:formatCode>General</c:formatCode>
                <c:ptCount val="2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</c:numCache>
            </c:numRef>
          </c:xVal>
          <c:yVal>
            <c:numRef>
              <c:f>Results!$D$7:$D$30</c:f>
              <c:numCache>
                <c:formatCode>General</c:formatCode>
                <c:ptCount val="2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A7BE-4BA5-948C-65C6C502F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1642976"/>
        <c:axId val="451636744"/>
        <c:extLst/>
      </c:scatterChart>
      <c:valAx>
        <c:axId val="451642976"/>
        <c:scaling>
          <c:orientation val="minMax"/>
          <c:max val="24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Hour ending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636744"/>
        <c:crosses val="autoZero"/>
        <c:crossBetween val="midCat"/>
        <c:majorUnit val="1"/>
      </c:valAx>
      <c:valAx>
        <c:axId val="451636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1642976"/>
        <c:crosses val="autoZero"/>
        <c:crossBetween val="midCat"/>
      </c:valAx>
      <c:spPr>
        <a:solidFill>
          <a:schemeClr val="bg1"/>
        </a:solidFill>
        <a:ln>
          <a:noFill/>
        </a:ln>
        <a:effectLst/>
      </c:spPr>
    </c:plotArea>
    <c:legend>
      <c:legendPos val="t"/>
      <c:legendEntry>
        <c:idx val="4"/>
        <c:delete val="1"/>
      </c:legendEntry>
      <c:layout>
        <c:manualLayout>
          <c:xMode val="edge"/>
          <c:yMode val="edge"/>
          <c:x val="0.10316694579121603"/>
          <c:y val="6.0038846110865733E-2"/>
          <c:w val="0.85669789003375063"/>
          <c:h val="4.8532095933929681E-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A4D552-6CF9-495F-819F-C77DCF4EEFE5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C843A0-6C5F-4F78-8C52-C9BE854E0E6A}">
      <dgm:prSet phldrT="[Text]" custT="1"/>
      <dgm:spPr/>
      <dgm:t>
        <a:bodyPr/>
        <a:lstStyle/>
        <a:p>
          <a:r>
            <a:rPr lang="en-US" sz="1700" dirty="0"/>
            <a:t>21.9 MW</a:t>
          </a:r>
        </a:p>
      </dgm:t>
    </dgm:pt>
    <dgm:pt modelId="{67BB4253-46CC-4B02-A18C-C82C24098C16}" type="sibTrans" cxnId="{53E4DDDB-B2D2-4D82-9D49-1CFAC49AD9E9}">
      <dgm:prSet/>
      <dgm:spPr/>
      <dgm:t>
        <a:bodyPr/>
        <a:lstStyle/>
        <a:p>
          <a:endParaRPr lang="en-US"/>
        </a:p>
      </dgm:t>
    </dgm:pt>
    <dgm:pt modelId="{A780C8D8-729F-4ED1-902A-65667A32D453}" type="parTrans" cxnId="{53E4DDDB-B2D2-4D82-9D49-1CFAC49AD9E9}">
      <dgm:prSet/>
      <dgm:spPr/>
      <dgm:t>
        <a:bodyPr/>
        <a:lstStyle/>
        <a:p>
          <a:endParaRPr lang="en-US"/>
        </a:p>
      </dgm:t>
    </dgm:pt>
    <dgm:pt modelId="{9A1F663C-8D51-44ED-B397-B0BC1BAC7FE7}">
      <dgm:prSet phldrT="[Text]"/>
      <dgm:spPr/>
      <dgm:t>
        <a:bodyPr/>
        <a:lstStyle/>
        <a:p>
          <a:r>
            <a:rPr lang="en-US" b="1" dirty="0"/>
            <a:t>2025 Observed Load Reductions (Ex-Post)</a:t>
          </a:r>
        </a:p>
      </dgm:t>
    </dgm:pt>
    <dgm:pt modelId="{0CD2B03C-87BE-4914-A48C-5318B6F40956}" type="sibTrans" cxnId="{3C332702-3464-496E-A623-336A0230D4EE}">
      <dgm:prSet/>
      <dgm:spPr/>
      <dgm:t>
        <a:bodyPr/>
        <a:lstStyle/>
        <a:p>
          <a:endParaRPr lang="en-US"/>
        </a:p>
      </dgm:t>
    </dgm:pt>
    <dgm:pt modelId="{19B26944-9237-45A2-8C4C-132DC9982476}" type="parTrans" cxnId="{3C332702-3464-496E-A623-336A0230D4EE}">
      <dgm:prSet/>
      <dgm:spPr/>
      <dgm:t>
        <a:bodyPr/>
        <a:lstStyle/>
        <a:p>
          <a:endParaRPr lang="en-US"/>
        </a:p>
      </dgm:t>
    </dgm:pt>
    <dgm:pt modelId="{819AA583-ACB6-4166-8CB7-397E7B1D0285}">
      <dgm:prSet phldrT="[Text]" custT="1"/>
      <dgm:spPr/>
      <dgm:t>
        <a:bodyPr/>
        <a:lstStyle/>
        <a:p>
          <a:r>
            <a:rPr lang="en-US" sz="1700" dirty="0"/>
            <a:t>21 MWh over two-hour events by the end of the season</a:t>
          </a:r>
        </a:p>
      </dgm:t>
    </dgm:pt>
    <dgm:pt modelId="{34285B21-4FDB-41C1-9AE5-5FC09188992E}" type="sibTrans" cxnId="{9AC715DC-30FD-4412-8E4C-B9F5869DC0CD}">
      <dgm:prSet/>
      <dgm:spPr/>
      <dgm:t>
        <a:bodyPr/>
        <a:lstStyle/>
        <a:p>
          <a:endParaRPr lang="en-US"/>
        </a:p>
      </dgm:t>
    </dgm:pt>
    <dgm:pt modelId="{402DE2BF-A403-4441-A3CD-289F0B618823}" type="parTrans" cxnId="{9AC715DC-30FD-4412-8E4C-B9F5869DC0CD}">
      <dgm:prSet/>
      <dgm:spPr/>
      <dgm:t>
        <a:bodyPr/>
        <a:lstStyle/>
        <a:p>
          <a:endParaRPr lang="en-US"/>
        </a:p>
      </dgm:t>
    </dgm:pt>
    <dgm:pt modelId="{0BBC1CC1-7E67-4D79-AAFA-A0FE17E58DF7}">
      <dgm:prSet phldrT="[Text]"/>
      <dgm:spPr/>
      <dgm:t>
        <a:bodyPr/>
        <a:lstStyle/>
        <a:p>
          <a:r>
            <a:rPr lang="en-US" b="1" dirty="0"/>
            <a:t>NQC request for 2027</a:t>
          </a:r>
        </a:p>
      </dgm:t>
    </dgm:pt>
    <dgm:pt modelId="{C7D1E1FB-BCCC-42D3-B1DB-A70FB5E1AA82}" type="sibTrans" cxnId="{44E1898A-5111-424C-9F65-D5D3716A44C9}">
      <dgm:prSet/>
      <dgm:spPr/>
      <dgm:t>
        <a:bodyPr/>
        <a:lstStyle/>
        <a:p>
          <a:endParaRPr lang="en-US"/>
        </a:p>
      </dgm:t>
    </dgm:pt>
    <dgm:pt modelId="{74A1B99B-2FA5-48A8-8B8A-5276726280D9}" type="parTrans" cxnId="{44E1898A-5111-424C-9F65-D5D3716A44C9}">
      <dgm:prSet/>
      <dgm:spPr/>
      <dgm:t>
        <a:bodyPr/>
        <a:lstStyle/>
        <a:p>
          <a:endParaRPr lang="en-US"/>
        </a:p>
      </dgm:t>
    </dgm:pt>
    <dgm:pt modelId="{84E94514-D19A-4FD4-9CBF-0127EAACC19A}">
      <dgm:prSet phldrT="[Text]"/>
      <dgm:spPr/>
      <dgm:t>
        <a:bodyPr/>
        <a:lstStyle/>
        <a:p>
          <a:r>
            <a:rPr lang="en-US" b="1" dirty="0"/>
            <a:t>2025 Load Impacts for Planning Conditions (Ex-Ante)</a:t>
          </a:r>
        </a:p>
      </dgm:t>
    </dgm:pt>
    <dgm:pt modelId="{456115F8-05F7-44A8-982E-5DA566F79E82}" type="parTrans" cxnId="{283D8828-1637-4EEA-8A76-8D943C839B83}">
      <dgm:prSet/>
      <dgm:spPr/>
      <dgm:t>
        <a:bodyPr/>
        <a:lstStyle/>
        <a:p>
          <a:endParaRPr lang="en-US"/>
        </a:p>
      </dgm:t>
    </dgm:pt>
    <dgm:pt modelId="{6C1C4AAE-2E29-4597-90F3-7FBBB80963FC}" type="sibTrans" cxnId="{283D8828-1637-4EEA-8A76-8D943C839B83}">
      <dgm:prSet/>
      <dgm:spPr/>
      <dgm:t>
        <a:bodyPr/>
        <a:lstStyle/>
        <a:p>
          <a:endParaRPr lang="en-US"/>
        </a:p>
      </dgm:t>
    </dgm:pt>
    <dgm:pt modelId="{91166EBA-D5E2-4C5B-8C42-4CB6F0D8CE8F}">
      <dgm:prSet phldrT="[Text]" custT="1"/>
      <dgm:spPr/>
      <dgm:t>
        <a:bodyPr/>
        <a:lstStyle/>
        <a:p>
          <a:r>
            <a:rPr lang="en-US" sz="1700" dirty="0"/>
            <a:t>18.3 MWh spread over 4-hour events</a:t>
          </a:r>
        </a:p>
      </dgm:t>
    </dgm:pt>
    <dgm:pt modelId="{C1E39B54-7B5B-45BF-8B5C-744ECAB99BF3}" type="parTrans" cxnId="{5654152C-74C0-434E-B93A-F9E257BD6947}">
      <dgm:prSet/>
      <dgm:spPr/>
      <dgm:t>
        <a:bodyPr/>
        <a:lstStyle/>
        <a:p>
          <a:endParaRPr lang="en-US"/>
        </a:p>
      </dgm:t>
    </dgm:pt>
    <dgm:pt modelId="{A5148C20-D167-4465-869E-93848D0C8EB4}" type="sibTrans" cxnId="{5654152C-74C0-434E-B93A-F9E257BD6947}">
      <dgm:prSet/>
      <dgm:spPr/>
      <dgm:t>
        <a:bodyPr/>
        <a:lstStyle/>
        <a:p>
          <a:endParaRPr lang="en-US"/>
        </a:p>
      </dgm:t>
    </dgm:pt>
    <dgm:pt modelId="{E12D7E27-BA11-4489-9364-4035AE3D0B7E}" type="pres">
      <dgm:prSet presAssocID="{B5A4D552-6CF9-495F-819F-C77DCF4EEFE5}" presName="list" presStyleCnt="0">
        <dgm:presLayoutVars>
          <dgm:dir/>
          <dgm:animLvl val="lvl"/>
        </dgm:presLayoutVars>
      </dgm:prSet>
      <dgm:spPr/>
    </dgm:pt>
    <dgm:pt modelId="{ECC7DD9E-19E5-4F6D-AA84-B11E77A46C1E}" type="pres">
      <dgm:prSet presAssocID="{9A1F663C-8D51-44ED-B397-B0BC1BAC7FE7}" presName="posSpace" presStyleCnt="0"/>
      <dgm:spPr/>
    </dgm:pt>
    <dgm:pt modelId="{00B81ADD-17AD-4E8F-A273-27B1D692EE87}" type="pres">
      <dgm:prSet presAssocID="{9A1F663C-8D51-44ED-B397-B0BC1BAC7FE7}" presName="vertFlow" presStyleCnt="0"/>
      <dgm:spPr/>
    </dgm:pt>
    <dgm:pt modelId="{D098657E-4248-46E4-BB16-CE1E37D88636}" type="pres">
      <dgm:prSet presAssocID="{9A1F663C-8D51-44ED-B397-B0BC1BAC7FE7}" presName="topSpace" presStyleCnt="0"/>
      <dgm:spPr/>
    </dgm:pt>
    <dgm:pt modelId="{8C0D8A4D-D23F-4009-B65C-F22BF92352B0}" type="pres">
      <dgm:prSet presAssocID="{9A1F663C-8D51-44ED-B397-B0BC1BAC7FE7}" presName="firstComp" presStyleCnt="0"/>
      <dgm:spPr/>
    </dgm:pt>
    <dgm:pt modelId="{D061A7A6-697B-4237-849E-89D983BD561B}" type="pres">
      <dgm:prSet presAssocID="{9A1F663C-8D51-44ED-B397-B0BC1BAC7FE7}" presName="firstChild" presStyleLbl="bgAccFollowNode1" presStyleIdx="0" presStyleCnt="3"/>
      <dgm:spPr/>
    </dgm:pt>
    <dgm:pt modelId="{485DF3CC-F551-4BC3-9578-A0234241E794}" type="pres">
      <dgm:prSet presAssocID="{9A1F663C-8D51-44ED-B397-B0BC1BAC7FE7}" presName="firstChildTx" presStyleLbl="bgAccFollowNode1" presStyleIdx="0" presStyleCnt="3">
        <dgm:presLayoutVars>
          <dgm:bulletEnabled val="1"/>
        </dgm:presLayoutVars>
      </dgm:prSet>
      <dgm:spPr/>
    </dgm:pt>
    <dgm:pt modelId="{AA7EB668-A848-4EDC-B833-B28452A47ECA}" type="pres">
      <dgm:prSet presAssocID="{9A1F663C-8D51-44ED-B397-B0BC1BAC7FE7}" presName="negSpace" presStyleCnt="0"/>
      <dgm:spPr/>
    </dgm:pt>
    <dgm:pt modelId="{EDDA7829-A320-4829-8A90-782DE26A8E42}" type="pres">
      <dgm:prSet presAssocID="{9A1F663C-8D51-44ED-B397-B0BC1BAC7FE7}" presName="circle" presStyleLbl="node1" presStyleIdx="0" presStyleCnt="3"/>
      <dgm:spPr/>
    </dgm:pt>
    <dgm:pt modelId="{0721D4D6-7BCC-49A1-87AB-8FFFFEF13E0F}" type="pres">
      <dgm:prSet presAssocID="{0CD2B03C-87BE-4914-A48C-5318B6F40956}" presName="transSpace" presStyleCnt="0"/>
      <dgm:spPr/>
    </dgm:pt>
    <dgm:pt modelId="{65B7134A-F670-47D3-88BE-87E28C34E372}" type="pres">
      <dgm:prSet presAssocID="{84E94514-D19A-4FD4-9CBF-0127EAACC19A}" presName="posSpace" presStyleCnt="0"/>
      <dgm:spPr/>
    </dgm:pt>
    <dgm:pt modelId="{9A492AC1-9D7F-4D72-AC83-8F05FF295A3F}" type="pres">
      <dgm:prSet presAssocID="{84E94514-D19A-4FD4-9CBF-0127EAACC19A}" presName="vertFlow" presStyleCnt="0"/>
      <dgm:spPr/>
    </dgm:pt>
    <dgm:pt modelId="{06310644-C279-40DD-976A-516068A4C4D9}" type="pres">
      <dgm:prSet presAssocID="{84E94514-D19A-4FD4-9CBF-0127EAACC19A}" presName="topSpace" presStyleCnt="0"/>
      <dgm:spPr/>
    </dgm:pt>
    <dgm:pt modelId="{357B2305-43E6-4C84-8457-2FBEF07B760A}" type="pres">
      <dgm:prSet presAssocID="{84E94514-D19A-4FD4-9CBF-0127EAACC19A}" presName="firstComp" presStyleCnt="0"/>
      <dgm:spPr/>
    </dgm:pt>
    <dgm:pt modelId="{E7277713-A9C2-4808-A6F9-8FCBA868A87F}" type="pres">
      <dgm:prSet presAssocID="{84E94514-D19A-4FD4-9CBF-0127EAACC19A}" presName="firstChild" presStyleLbl="bgAccFollowNode1" presStyleIdx="1" presStyleCnt="3"/>
      <dgm:spPr/>
    </dgm:pt>
    <dgm:pt modelId="{321F9D0E-9784-4061-BB9C-0EBF0E0CD77B}" type="pres">
      <dgm:prSet presAssocID="{84E94514-D19A-4FD4-9CBF-0127EAACC19A}" presName="firstChildTx" presStyleLbl="bgAccFollowNode1" presStyleIdx="1" presStyleCnt="3">
        <dgm:presLayoutVars>
          <dgm:bulletEnabled val="1"/>
        </dgm:presLayoutVars>
      </dgm:prSet>
      <dgm:spPr/>
    </dgm:pt>
    <dgm:pt modelId="{6F48F5D3-0770-40E6-B76F-0089948F07BF}" type="pres">
      <dgm:prSet presAssocID="{84E94514-D19A-4FD4-9CBF-0127EAACC19A}" presName="negSpace" presStyleCnt="0"/>
      <dgm:spPr/>
    </dgm:pt>
    <dgm:pt modelId="{C794F396-061A-4530-AB34-74B6A29D84FE}" type="pres">
      <dgm:prSet presAssocID="{84E94514-D19A-4FD4-9CBF-0127EAACC19A}" presName="circle" presStyleLbl="node1" presStyleIdx="1" presStyleCnt="3"/>
      <dgm:spPr/>
    </dgm:pt>
    <dgm:pt modelId="{2064C0B4-17B4-4CE4-ACF1-4F5D412AF12F}" type="pres">
      <dgm:prSet presAssocID="{6C1C4AAE-2E29-4597-90F3-7FBBB80963FC}" presName="transSpace" presStyleCnt="0"/>
      <dgm:spPr/>
    </dgm:pt>
    <dgm:pt modelId="{CF6EC226-995C-48A9-A292-FB0F3C2522E6}" type="pres">
      <dgm:prSet presAssocID="{0BBC1CC1-7E67-4D79-AAFA-A0FE17E58DF7}" presName="posSpace" presStyleCnt="0"/>
      <dgm:spPr/>
    </dgm:pt>
    <dgm:pt modelId="{020A3D15-31A2-487A-989D-718F8D6DCB17}" type="pres">
      <dgm:prSet presAssocID="{0BBC1CC1-7E67-4D79-AAFA-A0FE17E58DF7}" presName="vertFlow" presStyleCnt="0"/>
      <dgm:spPr/>
    </dgm:pt>
    <dgm:pt modelId="{C2F345F0-52EE-4AF2-8636-2F2A32905CC4}" type="pres">
      <dgm:prSet presAssocID="{0BBC1CC1-7E67-4D79-AAFA-A0FE17E58DF7}" presName="topSpace" presStyleCnt="0"/>
      <dgm:spPr/>
    </dgm:pt>
    <dgm:pt modelId="{EA8C4E90-9A94-4619-9BF7-5EF3C18645A0}" type="pres">
      <dgm:prSet presAssocID="{0BBC1CC1-7E67-4D79-AAFA-A0FE17E58DF7}" presName="firstComp" presStyleCnt="0"/>
      <dgm:spPr/>
    </dgm:pt>
    <dgm:pt modelId="{5B38CB9D-1790-49C2-94B1-3DD23F986B63}" type="pres">
      <dgm:prSet presAssocID="{0BBC1CC1-7E67-4D79-AAFA-A0FE17E58DF7}" presName="firstChild" presStyleLbl="bgAccFollowNode1" presStyleIdx="2" presStyleCnt="3"/>
      <dgm:spPr/>
    </dgm:pt>
    <dgm:pt modelId="{091B5821-C169-439C-BDE8-AF8583B8B5C1}" type="pres">
      <dgm:prSet presAssocID="{0BBC1CC1-7E67-4D79-AAFA-A0FE17E58DF7}" presName="firstChildTx" presStyleLbl="bgAccFollowNode1" presStyleIdx="2" presStyleCnt="3">
        <dgm:presLayoutVars>
          <dgm:bulletEnabled val="1"/>
        </dgm:presLayoutVars>
      </dgm:prSet>
      <dgm:spPr/>
    </dgm:pt>
    <dgm:pt modelId="{C02473E8-D81B-45AE-A68A-0B9F16DA70D8}" type="pres">
      <dgm:prSet presAssocID="{0BBC1CC1-7E67-4D79-AAFA-A0FE17E58DF7}" presName="negSpace" presStyleCnt="0"/>
      <dgm:spPr/>
    </dgm:pt>
    <dgm:pt modelId="{B9E9A1B0-29EE-4F08-8F18-862B5D894C55}" type="pres">
      <dgm:prSet presAssocID="{0BBC1CC1-7E67-4D79-AAFA-A0FE17E58DF7}" presName="circle" presStyleLbl="node1" presStyleIdx="2" presStyleCnt="3"/>
      <dgm:spPr/>
    </dgm:pt>
  </dgm:ptLst>
  <dgm:cxnLst>
    <dgm:cxn modelId="{3C332702-3464-496E-A623-336A0230D4EE}" srcId="{B5A4D552-6CF9-495F-819F-C77DCF4EEFE5}" destId="{9A1F663C-8D51-44ED-B397-B0BC1BAC7FE7}" srcOrd="0" destOrd="0" parTransId="{19B26944-9237-45A2-8C4C-132DC9982476}" sibTransId="{0CD2B03C-87BE-4914-A48C-5318B6F40956}"/>
    <dgm:cxn modelId="{B9A90613-53AF-4317-A8B8-5DAA89BC846C}" type="presOf" srcId="{91166EBA-D5E2-4C5B-8C42-4CB6F0D8CE8F}" destId="{321F9D0E-9784-4061-BB9C-0EBF0E0CD77B}" srcOrd="1" destOrd="0" presId="urn:microsoft.com/office/officeart/2005/8/layout/hList9"/>
    <dgm:cxn modelId="{283D8828-1637-4EEA-8A76-8D943C839B83}" srcId="{B5A4D552-6CF9-495F-819F-C77DCF4EEFE5}" destId="{84E94514-D19A-4FD4-9CBF-0127EAACC19A}" srcOrd="1" destOrd="0" parTransId="{456115F8-05F7-44A8-982E-5DA566F79E82}" sibTransId="{6C1C4AAE-2E29-4597-90F3-7FBBB80963FC}"/>
    <dgm:cxn modelId="{5654152C-74C0-434E-B93A-F9E257BD6947}" srcId="{84E94514-D19A-4FD4-9CBF-0127EAACC19A}" destId="{91166EBA-D5E2-4C5B-8C42-4CB6F0D8CE8F}" srcOrd="0" destOrd="0" parTransId="{C1E39B54-7B5B-45BF-8B5C-744ECAB99BF3}" sibTransId="{A5148C20-D167-4465-869E-93848D0C8EB4}"/>
    <dgm:cxn modelId="{617B255A-3924-467A-A0E7-842CCC561BD0}" type="presOf" srcId="{819AA583-ACB6-4166-8CB7-397E7B1D0285}" destId="{485DF3CC-F551-4BC3-9578-A0234241E794}" srcOrd="1" destOrd="0" presId="urn:microsoft.com/office/officeart/2005/8/layout/hList9"/>
    <dgm:cxn modelId="{63EADE89-043C-42B7-B510-DCB323252F83}" type="presOf" srcId="{B5A4D552-6CF9-495F-819F-C77DCF4EEFE5}" destId="{E12D7E27-BA11-4489-9364-4035AE3D0B7E}" srcOrd="0" destOrd="0" presId="urn:microsoft.com/office/officeart/2005/8/layout/hList9"/>
    <dgm:cxn modelId="{44E1898A-5111-424C-9F65-D5D3716A44C9}" srcId="{B5A4D552-6CF9-495F-819F-C77DCF4EEFE5}" destId="{0BBC1CC1-7E67-4D79-AAFA-A0FE17E58DF7}" srcOrd="2" destOrd="0" parTransId="{74A1B99B-2FA5-48A8-8B8A-5276726280D9}" sibTransId="{C7D1E1FB-BCCC-42D3-B1DB-A70FB5E1AA82}"/>
    <dgm:cxn modelId="{4E76AEBA-B2E3-4E04-A792-FBD8A53CE4EE}" type="presOf" srcId="{EAC843A0-6C5F-4F78-8C52-C9BE854E0E6A}" destId="{5B38CB9D-1790-49C2-94B1-3DD23F986B63}" srcOrd="0" destOrd="0" presId="urn:microsoft.com/office/officeart/2005/8/layout/hList9"/>
    <dgm:cxn modelId="{5EA554BD-CAD5-495F-87B3-CEA911EAE1B0}" type="presOf" srcId="{91166EBA-D5E2-4C5B-8C42-4CB6F0D8CE8F}" destId="{E7277713-A9C2-4808-A6F9-8FCBA868A87F}" srcOrd="0" destOrd="0" presId="urn:microsoft.com/office/officeart/2005/8/layout/hList9"/>
    <dgm:cxn modelId="{7BE3B0C5-B153-4BF0-A1A2-55D7A1072543}" type="presOf" srcId="{819AA583-ACB6-4166-8CB7-397E7B1D0285}" destId="{D061A7A6-697B-4237-849E-89D983BD561B}" srcOrd="0" destOrd="0" presId="urn:microsoft.com/office/officeart/2005/8/layout/hList9"/>
    <dgm:cxn modelId="{BCA912D8-45F3-43BE-9331-EB17E124B8B7}" type="presOf" srcId="{84E94514-D19A-4FD4-9CBF-0127EAACC19A}" destId="{C794F396-061A-4530-AB34-74B6A29D84FE}" srcOrd="0" destOrd="0" presId="urn:microsoft.com/office/officeart/2005/8/layout/hList9"/>
    <dgm:cxn modelId="{53E4DDDB-B2D2-4D82-9D49-1CFAC49AD9E9}" srcId="{0BBC1CC1-7E67-4D79-AAFA-A0FE17E58DF7}" destId="{EAC843A0-6C5F-4F78-8C52-C9BE854E0E6A}" srcOrd="0" destOrd="0" parTransId="{A780C8D8-729F-4ED1-902A-65667A32D453}" sibTransId="{67BB4253-46CC-4B02-A18C-C82C24098C16}"/>
    <dgm:cxn modelId="{9AC715DC-30FD-4412-8E4C-B9F5869DC0CD}" srcId="{9A1F663C-8D51-44ED-B397-B0BC1BAC7FE7}" destId="{819AA583-ACB6-4166-8CB7-397E7B1D0285}" srcOrd="0" destOrd="0" parTransId="{402DE2BF-A403-4441-A3CD-289F0B618823}" sibTransId="{34285B21-4FDB-41C1-9AE5-5FC09188992E}"/>
    <dgm:cxn modelId="{F1BF0DE1-D79B-4D8B-8B2E-9FEC7A3645E9}" type="presOf" srcId="{0BBC1CC1-7E67-4D79-AAFA-A0FE17E58DF7}" destId="{B9E9A1B0-29EE-4F08-8F18-862B5D894C55}" srcOrd="0" destOrd="0" presId="urn:microsoft.com/office/officeart/2005/8/layout/hList9"/>
    <dgm:cxn modelId="{64258FEB-AB8F-4678-85C9-E00D65529B9E}" type="presOf" srcId="{EAC843A0-6C5F-4F78-8C52-C9BE854E0E6A}" destId="{091B5821-C169-439C-BDE8-AF8583B8B5C1}" srcOrd="1" destOrd="0" presId="urn:microsoft.com/office/officeart/2005/8/layout/hList9"/>
    <dgm:cxn modelId="{A9D114F1-B8B4-4B98-9CB9-3E6A0012BEAB}" type="presOf" srcId="{9A1F663C-8D51-44ED-B397-B0BC1BAC7FE7}" destId="{EDDA7829-A320-4829-8A90-782DE26A8E42}" srcOrd="0" destOrd="0" presId="urn:microsoft.com/office/officeart/2005/8/layout/hList9"/>
    <dgm:cxn modelId="{4A0DF012-9811-4D71-8127-691ED57A6938}" type="presParOf" srcId="{E12D7E27-BA11-4489-9364-4035AE3D0B7E}" destId="{ECC7DD9E-19E5-4F6D-AA84-B11E77A46C1E}" srcOrd="0" destOrd="0" presId="urn:microsoft.com/office/officeart/2005/8/layout/hList9"/>
    <dgm:cxn modelId="{3752EBD5-4027-4FB3-8E73-D96A1F4E1B6B}" type="presParOf" srcId="{E12D7E27-BA11-4489-9364-4035AE3D0B7E}" destId="{00B81ADD-17AD-4E8F-A273-27B1D692EE87}" srcOrd="1" destOrd="0" presId="urn:microsoft.com/office/officeart/2005/8/layout/hList9"/>
    <dgm:cxn modelId="{2872C5CA-0810-4D1E-B5A1-CC218EFBBCDF}" type="presParOf" srcId="{00B81ADD-17AD-4E8F-A273-27B1D692EE87}" destId="{D098657E-4248-46E4-BB16-CE1E37D88636}" srcOrd="0" destOrd="0" presId="urn:microsoft.com/office/officeart/2005/8/layout/hList9"/>
    <dgm:cxn modelId="{03FC1EC4-76D6-41F1-B53C-2D124504A03D}" type="presParOf" srcId="{00B81ADD-17AD-4E8F-A273-27B1D692EE87}" destId="{8C0D8A4D-D23F-4009-B65C-F22BF92352B0}" srcOrd="1" destOrd="0" presId="urn:microsoft.com/office/officeart/2005/8/layout/hList9"/>
    <dgm:cxn modelId="{45E650EC-4825-4ECE-8C3E-B0322A8522F6}" type="presParOf" srcId="{8C0D8A4D-D23F-4009-B65C-F22BF92352B0}" destId="{D061A7A6-697B-4237-849E-89D983BD561B}" srcOrd="0" destOrd="0" presId="urn:microsoft.com/office/officeart/2005/8/layout/hList9"/>
    <dgm:cxn modelId="{6CAE83F8-F580-40F2-9A01-D54E88B5239B}" type="presParOf" srcId="{8C0D8A4D-D23F-4009-B65C-F22BF92352B0}" destId="{485DF3CC-F551-4BC3-9578-A0234241E794}" srcOrd="1" destOrd="0" presId="urn:microsoft.com/office/officeart/2005/8/layout/hList9"/>
    <dgm:cxn modelId="{E3B77BDF-B310-49C9-A58A-EBE994302965}" type="presParOf" srcId="{E12D7E27-BA11-4489-9364-4035AE3D0B7E}" destId="{AA7EB668-A848-4EDC-B833-B28452A47ECA}" srcOrd="2" destOrd="0" presId="urn:microsoft.com/office/officeart/2005/8/layout/hList9"/>
    <dgm:cxn modelId="{545A6FDE-463F-4A4D-8FF2-A02974EB0123}" type="presParOf" srcId="{E12D7E27-BA11-4489-9364-4035AE3D0B7E}" destId="{EDDA7829-A320-4829-8A90-782DE26A8E42}" srcOrd="3" destOrd="0" presId="urn:microsoft.com/office/officeart/2005/8/layout/hList9"/>
    <dgm:cxn modelId="{5DDAAD50-2D1D-4A9E-ABE7-2AE07C31105C}" type="presParOf" srcId="{E12D7E27-BA11-4489-9364-4035AE3D0B7E}" destId="{0721D4D6-7BCC-49A1-87AB-8FFFFEF13E0F}" srcOrd="4" destOrd="0" presId="urn:microsoft.com/office/officeart/2005/8/layout/hList9"/>
    <dgm:cxn modelId="{7F4B09F7-C8C5-49C0-8C60-95E1433C3D2E}" type="presParOf" srcId="{E12D7E27-BA11-4489-9364-4035AE3D0B7E}" destId="{65B7134A-F670-47D3-88BE-87E28C34E372}" srcOrd="5" destOrd="0" presId="urn:microsoft.com/office/officeart/2005/8/layout/hList9"/>
    <dgm:cxn modelId="{FDDC52AD-731D-41E3-BA51-1FAB396D79C2}" type="presParOf" srcId="{E12D7E27-BA11-4489-9364-4035AE3D0B7E}" destId="{9A492AC1-9D7F-4D72-AC83-8F05FF295A3F}" srcOrd="6" destOrd="0" presId="urn:microsoft.com/office/officeart/2005/8/layout/hList9"/>
    <dgm:cxn modelId="{89BD2665-6E43-4A85-BAF8-7CF83A2F4032}" type="presParOf" srcId="{9A492AC1-9D7F-4D72-AC83-8F05FF295A3F}" destId="{06310644-C279-40DD-976A-516068A4C4D9}" srcOrd="0" destOrd="0" presId="urn:microsoft.com/office/officeart/2005/8/layout/hList9"/>
    <dgm:cxn modelId="{61EF8905-87D7-4F95-BA9B-4EEC6A371F9F}" type="presParOf" srcId="{9A492AC1-9D7F-4D72-AC83-8F05FF295A3F}" destId="{357B2305-43E6-4C84-8457-2FBEF07B760A}" srcOrd="1" destOrd="0" presId="urn:microsoft.com/office/officeart/2005/8/layout/hList9"/>
    <dgm:cxn modelId="{95F7293D-1722-41EF-B38F-6B9436A6879E}" type="presParOf" srcId="{357B2305-43E6-4C84-8457-2FBEF07B760A}" destId="{E7277713-A9C2-4808-A6F9-8FCBA868A87F}" srcOrd="0" destOrd="0" presId="urn:microsoft.com/office/officeart/2005/8/layout/hList9"/>
    <dgm:cxn modelId="{28867249-0A8F-4337-8D68-29E0FF5E2406}" type="presParOf" srcId="{357B2305-43E6-4C84-8457-2FBEF07B760A}" destId="{321F9D0E-9784-4061-BB9C-0EBF0E0CD77B}" srcOrd="1" destOrd="0" presId="urn:microsoft.com/office/officeart/2005/8/layout/hList9"/>
    <dgm:cxn modelId="{DA314D01-F97F-4566-9A8F-574BF786D765}" type="presParOf" srcId="{E12D7E27-BA11-4489-9364-4035AE3D0B7E}" destId="{6F48F5D3-0770-40E6-B76F-0089948F07BF}" srcOrd="7" destOrd="0" presId="urn:microsoft.com/office/officeart/2005/8/layout/hList9"/>
    <dgm:cxn modelId="{74352DD9-981C-4669-AE72-80CBF49C3837}" type="presParOf" srcId="{E12D7E27-BA11-4489-9364-4035AE3D0B7E}" destId="{C794F396-061A-4530-AB34-74B6A29D84FE}" srcOrd="8" destOrd="0" presId="urn:microsoft.com/office/officeart/2005/8/layout/hList9"/>
    <dgm:cxn modelId="{DAB62652-3361-4E59-9750-A896D03566AB}" type="presParOf" srcId="{E12D7E27-BA11-4489-9364-4035AE3D0B7E}" destId="{2064C0B4-17B4-4CE4-ACF1-4F5D412AF12F}" srcOrd="9" destOrd="0" presId="urn:microsoft.com/office/officeart/2005/8/layout/hList9"/>
    <dgm:cxn modelId="{4EF280E9-5B98-44F5-B84F-56813DC0F5B5}" type="presParOf" srcId="{E12D7E27-BA11-4489-9364-4035AE3D0B7E}" destId="{CF6EC226-995C-48A9-A292-FB0F3C2522E6}" srcOrd="10" destOrd="0" presId="urn:microsoft.com/office/officeart/2005/8/layout/hList9"/>
    <dgm:cxn modelId="{41EFC1A1-6DE0-47D7-A012-5DE2F5FAA4CF}" type="presParOf" srcId="{E12D7E27-BA11-4489-9364-4035AE3D0B7E}" destId="{020A3D15-31A2-487A-989D-718F8D6DCB17}" srcOrd="11" destOrd="0" presId="urn:microsoft.com/office/officeart/2005/8/layout/hList9"/>
    <dgm:cxn modelId="{BFE21BA4-B83B-4134-846C-74ECCC4B6ABB}" type="presParOf" srcId="{020A3D15-31A2-487A-989D-718F8D6DCB17}" destId="{C2F345F0-52EE-4AF2-8636-2F2A32905CC4}" srcOrd="0" destOrd="0" presId="urn:microsoft.com/office/officeart/2005/8/layout/hList9"/>
    <dgm:cxn modelId="{511A3AF8-4A8C-4041-9EDA-57DCEEEE28E5}" type="presParOf" srcId="{020A3D15-31A2-487A-989D-718F8D6DCB17}" destId="{EA8C4E90-9A94-4619-9BF7-5EF3C18645A0}" srcOrd="1" destOrd="0" presId="urn:microsoft.com/office/officeart/2005/8/layout/hList9"/>
    <dgm:cxn modelId="{6B46D58A-C5FD-4A65-8137-50BACCC49901}" type="presParOf" srcId="{EA8C4E90-9A94-4619-9BF7-5EF3C18645A0}" destId="{5B38CB9D-1790-49C2-94B1-3DD23F986B63}" srcOrd="0" destOrd="0" presId="urn:microsoft.com/office/officeart/2005/8/layout/hList9"/>
    <dgm:cxn modelId="{A69ED7D3-51FD-436B-97F6-E01C309DC88B}" type="presParOf" srcId="{EA8C4E90-9A94-4619-9BF7-5EF3C18645A0}" destId="{091B5821-C169-439C-BDE8-AF8583B8B5C1}" srcOrd="1" destOrd="0" presId="urn:microsoft.com/office/officeart/2005/8/layout/hList9"/>
    <dgm:cxn modelId="{C0C79FD0-5629-4817-8B88-2E2ED306B0F6}" type="presParOf" srcId="{E12D7E27-BA11-4489-9364-4035AE3D0B7E}" destId="{C02473E8-D81B-45AE-A68A-0B9F16DA70D8}" srcOrd="12" destOrd="0" presId="urn:microsoft.com/office/officeart/2005/8/layout/hList9"/>
    <dgm:cxn modelId="{F32BE50A-8EE0-40FC-A95C-6188F3C02612}" type="presParOf" srcId="{E12D7E27-BA11-4489-9364-4035AE3D0B7E}" destId="{B9E9A1B0-29EE-4F08-8F18-862B5D894C55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A4D552-6CF9-495F-819F-C77DCF4EEFE5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9991B0-5ACD-4101-A898-591A7D45871F}">
      <dgm:prSet phldrT="[Text]" custT="1"/>
      <dgm:spPr/>
      <dgm:t>
        <a:bodyPr/>
        <a:lstStyle/>
        <a:p>
          <a:r>
            <a:rPr lang="en-US" sz="1400" b="1" dirty="0"/>
            <a:t>Customer Counts</a:t>
          </a:r>
        </a:p>
      </dgm:t>
    </dgm:pt>
    <dgm:pt modelId="{2FD40E7C-0CC4-422F-B581-F8BA48C23CFA}" type="parTrans" cxnId="{11CCCA4D-ADB7-4D42-8BB7-6788E32D7A1D}">
      <dgm:prSet/>
      <dgm:spPr/>
      <dgm:t>
        <a:bodyPr/>
        <a:lstStyle/>
        <a:p>
          <a:endParaRPr lang="en-US"/>
        </a:p>
      </dgm:t>
    </dgm:pt>
    <dgm:pt modelId="{FBA18B00-9D1D-4BF7-852E-803CB6B698E9}" type="sibTrans" cxnId="{11CCCA4D-ADB7-4D42-8BB7-6788E32D7A1D}">
      <dgm:prSet/>
      <dgm:spPr/>
      <dgm:t>
        <a:bodyPr/>
        <a:lstStyle/>
        <a:p>
          <a:endParaRPr lang="en-US"/>
        </a:p>
      </dgm:t>
    </dgm:pt>
    <dgm:pt modelId="{B17E9546-4DC6-4096-9B40-5A6EF9F90632}">
      <dgm:prSet phldrT="[Text]"/>
      <dgm:spPr/>
      <dgm:t>
        <a:bodyPr/>
        <a:lstStyle/>
        <a:p>
          <a:r>
            <a:rPr lang="en-US" dirty="0"/>
            <a:t>3,500+ sites with 42 MWh of nameplate battery storage by the end of September 2025</a:t>
          </a:r>
        </a:p>
      </dgm:t>
    </dgm:pt>
    <dgm:pt modelId="{D137C847-63D6-43AE-A367-DCECB9021272}" type="parTrans" cxnId="{7606BDB1-E1A3-4AE2-A485-E554DA98E83A}">
      <dgm:prSet/>
      <dgm:spPr/>
      <dgm:t>
        <a:bodyPr/>
        <a:lstStyle/>
        <a:p>
          <a:endParaRPr lang="en-US"/>
        </a:p>
      </dgm:t>
    </dgm:pt>
    <dgm:pt modelId="{80C9F30A-A6BA-4158-BBA4-FB867A90AAAB}" type="sibTrans" cxnId="{7606BDB1-E1A3-4AE2-A485-E554DA98E83A}">
      <dgm:prSet/>
      <dgm:spPr/>
      <dgm:t>
        <a:bodyPr/>
        <a:lstStyle/>
        <a:p>
          <a:endParaRPr lang="en-US"/>
        </a:p>
      </dgm:t>
    </dgm:pt>
    <dgm:pt modelId="{9D972B94-7A79-4F12-A7F3-0A950AD526DA}">
      <dgm:prSet phldrT="[Text]" custT="1"/>
      <dgm:spPr/>
      <dgm:t>
        <a:bodyPr/>
        <a:lstStyle/>
        <a:p>
          <a:r>
            <a:rPr lang="en-US" sz="1400" b="1" dirty="0"/>
            <a:t>Events</a:t>
          </a:r>
        </a:p>
      </dgm:t>
    </dgm:pt>
    <dgm:pt modelId="{CB1798E5-D78C-4B59-9041-23F476B9F117}" type="parTrans" cxnId="{240A3D16-B2C9-4C6D-93B2-4112EC2323ED}">
      <dgm:prSet/>
      <dgm:spPr/>
      <dgm:t>
        <a:bodyPr/>
        <a:lstStyle/>
        <a:p>
          <a:endParaRPr lang="en-US"/>
        </a:p>
      </dgm:t>
    </dgm:pt>
    <dgm:pt modelId="{6C5A037B-CE28-45EE-9B79-2E121E1708CF}" type="sibTrans" cxnId="{240A3D16-B2C9-4C6D-93B2-4112EC2323ED}">
      <dgm:prSet/>
      <dgm:spPr/>
      <dgm:t>
        <a:bodyPr/>
        <a:lstStyle/>
        <a:p>
          <a:endParaRPr lang="en-US"/>
        </a:p>
      </dgm:t>
    </dgm:pt>
    <dgm:pt modelId="{368107DB-DFBE-405B-A528-32D773EC8285}">
      <dgm:prSet phldrT="[Text]"/>
      <dgm:spPr/>
      <dgm:t>
        <a:bodyPr/>
        <a:lstStyle/>
        <a:p>
          <a:r>
            <a:rPr lang="en-US" dirty="0"/>
            <a:t>9 event days with 11 unique dispatch windows under DSGS</a:t>
          </a:r>
        </a:p>
      </dgm:t>
    </dgm:pt>
    <dgm:pt modelId="{1808B6C8-7246-47B9-A583-BE421884EB2A}" type="parTrans" cxnId="{B6282027-AE8B-4745-82E7-8C833068FC63}">
      <dgm:prSet/>
      <dgm:spPr/>
      <dgm:t>
        <a:bodyPr/>
        <a:lstStyle/>
        <a:p>
          <a:endParaRPr lang="en-US"/>
        </a:p>
      </dgm:t>
    </dgm:pt>
    <dgm:pt modelId="{45F34B69-F08C-4106-8731-FC75DDB7C6DF}" type="sibTrans" cxnId="{B6282027-AE8B-4745-82E7-8C833068FC63}">
      <dgm:prSet/>
      <dgm:spPr/>
      <dgm:t>
        <a:bodyPr/>
        <a:lstStyle/>
        <a:p>
          <a:endParaRPr lang="en-US"/>
        </a:p>
      </dgm:t>
    </dgm:pt>
    <dgm:pt modelId="{B9495930-46BF-4F86-B50D-FBCE27FFD287}">
      <dgm:prSet phldrT="[Text]" custT="1"/>
      <dgm:spPr/>
      <dgm:t>
        <a:bodyPr/>
        <a:lstStyle/>
        <a:p>
          <a:r>
            <a:rPr lang="en-US" sz="1400" b="1" dirty="0"/>
            <a:t>Growth</a:t>
          </a:r>
        </a:p>
      </dgm:t>
    </dgm:pt>
    <dgm:pt modelId="{DBDC1BC2-CFAC-4AFE-80EB-1A940294E33F}" type="parTrans" cxnId="{F8F738C4-7542-4304-8F6D-A8939AC90131}">
      <dgm:prSet/>
      <dgm:spPr/>
      <dgm:t>
        <a:bodyPr/>
        <a:lstStyle/>
        <a:p>
          <a:endParaRPr lang="en-US"/>
        </a:p>
      </dgm:t>
    </dgm:pt>
    <dgm:pt modelId="{369250E3-941F-4EED-A99E-CF122A3AE053}" type="sibTrans" cxnId="{F8F738C4-7542-4304-8F6D-A8939AC90131}">
      <dgm:prSet/>
      <dgm:spPr/>
      <dgm:t>
        <a:bodyPr/>
        <a:lstStyle/>
        <a:p>
          <a:endParaRPr lang="en-US"/>
        </a:p>
      </dgm:t>
    </dgm:pt>
    <dgm:pt modelId="{826E430C-017D-4283-859E-BC54A47E0D27}">
      <dgm:prSet phldrT="[Text]"/>
      <dgm:spPr/>
      <dgm:t>
        <a:bodyPr/>
        <a:lstStyle/>
        <a:p>
          <a:r>
            <a:rPr lang="en-US" dirty="0"/>
            <a:t>Site counts have increased by more than 12x from May 2025 to March 2026 </a:t>
          </a:r>
        </a:p>
      </dgm:t>
    </dgm:pt>
    <dgm:pt modelId="{BFE58DDD-4055-41D1-8491-B5702C0B8C47}" type="parTrans" cxnId="{EC9412F1-589A-45AC-B3B7-62759DE9E4D7}">
      <dgm:prSet/>
      <dgm:spPr/>
      <dgm:t>
        <a:bodyPr/>
        <a:lstStyle/>
        <a:p>
          <a:endParaRPr lang="en-US"/>
        </a:p>
      </dgm:t>
    </dgm:pt>
    <dgm:pt modelId="{3DA79709-CA0F-44B5-99B8-C10D818C94CA}" type="sibTrans" cxnId="{EC9412F1-589A-45AC-B3B7-62759DE9E4D7}">
      <dgm:prSet/>
      <dgm:spPr/>
      <dgm:t>
        <a:bodyPr/>
        <a:lstStyle/>
        <a:p>
          <a:endParaRPr lang="en-US"/>
        </a:p>
      </dgm:t>
    </dgm:pt>
    <dgm:pt modelId="{E12D7E27-BA11-4489-9364-4035AE3D0B7E}" type="pres">
      <dgm:prSet presAssocID="{B5A4D552-6CF9-495F-819F-C77DCF4EEFE5}" presName="list" presStyleCnt="0">
        <dgm:presLayoutVars>
          <dgm:dir/>
          <dgm:animLvl val="lvl"/>
        </dgm:presLayoutVars>
      </dgm:prSet>
      <dgm:spPr/>
    </dgm:pt>
    <dgm:pt modelId="{732040A5-3C75-45E9-AE43-C547169839A5}" type="pres">
      <dgm:prSet presAssocID="{779991B0-5ACD-4101-A898-591A7D45871F}" presName="posSpace" presStyleCnt="0"/>
      <dgm:spPr/>
    </dgm:pt>
    <dgm:pt modelId="{021DFA51-018C-4D3B-95C6-BAF0536A9A4E}" type="pres">
      <dgm:prSet presAssocID="{779991B0-5ACD-4101-A898-591A7D45871F}" presName="vertFlow" presStyleCnt="0"/>
      <dgm:spPr/>
    </dgm:pt>
    <dgm:pt modelId="{DBBC3A74-E123-4BBC-B6E3-5E2526D51449}" type="pres">
      <dgm:prSet presAssocID="{779991B0-5ACD-4101-A898-591A7D45871F}" presName="topSpace" presStyleCnt="0"/>
      <dgm:spPr/>
    </dgm:pt>
    <dgm:pt modelId="{881A0BB3-8685-4C0B-802F-E3B53615EE5B}" type="pres">
      <dgm:prSet presAssocID="{779991B0-5ACD-4101-A898-591A7D45871F}" presName="firstComp" presStyleCnt="0"/>
      <dgm:spPr/>
    </dgm:pt>
    <dgm:pt modelId="{55D1DC4D-D56F-43B4-9BCD-FEAE9BC0F946}" type="pres">
      <dgm:prSet presAssocID="{779991B0-5ACD-4101-A898-591A7D45871F}" presName="firstChild" presStyleLbl="bgAccFollowNode1" presStyleIdx="0" presStyleCnt="3"/>
      <dgm:spPr/>
    </dgm:pt>
    <dgm:pt modelId="{86EF7F6E-4A73-4490-9E67-F6A32EBD53FE}" type="pres">
      <dgm:prSet presAssocID="{779991B0-5ACD-4101-A898-591A7D45871F}" presName="firstChildTx" presStyleLbl="bgAccFollowNode1" presStyleIdx="0" presStyleCnt="3">
        <dgm:presLayoutVars>
          <dgm:bulletEnabled val="1"/>
        </dgm:presLayoutVars>
      </dgm:prSet>
      <dgm:spPr/>
    </dgm:pt>
    <dgm:pt modelId="{266ED284-97D8-413C-955F-CB3A3398EEE9}" type="pres">
      <dgm:prSet presAssocID="{779991B0-5ACD-4101-A898-591A7D45871F}" presName="negSpace" presStyleCnt="0"/>
      <dgm:spPr/>
    </dgm:pt>
    <dgm:pt modelId="{FC9E8134-3806-4F0D-B8A7-6361CF379385}" type="pres">
      <dgm:prSet presAssocID="{779991B0-5ACD-4101-A898-591A7D45871F}" presName="circle" presStyleLbl="node1" presStyleIdx="0" presStyleCnt="3"/>
      <dgm:spPr/>
    </dgm:pt>
    <dgm:pt modelId="{E9198AD7-472B-421C-B230-E33104CADDCC}" type="pres">
      <dgm:prSet presAssocID="{FBA18B00-9D1D-4BF7-852E-803CB6B698E9}" presName="transSpace" presStyleCnt="0"/>
      <dgm:spPr/>
    </dgm:pt>
    <dgm:pt modelId="{0F7BBB21-9192-493C-B430-F3F41A227D07}" type="pres">
      <dgm:prSet presAssocID="{9D972B94-7A79-4F12-A7F3-0A950AD526DA}" presName="posSpace" presStyleCnt="0"/>
      <dgm:spPr/>
    </dgm:pt>
    <dgm:pt modelId="{76355C94-8999-4070-9BEE-4A4A2DB8973E}" type="pres">
      <dgm:prSet presAssocID="{9D972B94-7A79-4F12-A7F3-0A950AD526DA}" presName="vertFlow" presStyleCnt="0"/>
      <dgm:spPr/>
    </dgm:pt>
    <dgm:pt modelId="{94DD9BF4-3426-4C36-BA69-5C5A29B97254}" type="pres">
      <dgm:prSet presAssocID="{9D972B94-7A79-4F12-A7F3-0A950AD526DA}" presName="topSpace" presStyleCnt="0"/>
      <dgm:spPr/>
    </dgm:pt>
    <dgm:pt modelId="{A390E121-F08D-4A6A-81F1-FDA54A35CE65}" type="pres">
      <dgm:prSet presAssocID="{9D972B94-7A79-4F12-A7F3-0A950AD526DA}" presName="firstComp" presStyleCnt="0"/>
      <dgm:spPr/>
    </dgm:pt>
    <dgm:pt modelId="{26DEACB8-15FC-4E39-95C1-A84EE4E4E99D}" type="pres">
      <dgm:prSet presAssocID="{9D972B94-7A79-4F12-A7F3-0A950AD526DA}" presName="firstChild" presStyleLbl="bgAccFollowNode1" presStyleIdx="1" presStyleCnt="3"/>
      <dgm:spPr/>
    </dgm:pt>
    <dgm:pt modelId="{E97EA6AB-4C55-4C23-9E78-63E42A785C22}" type="pres">
      <dgm:prSet presAssocID="{9D972B94-7A79-4F12-A7F3-0A950AD526DA}" presName="firstChildTx" presStyleLbl="bgAccFollowNode1" presStyleIdx="1" presStyleCnt="3">
        <dgm:presLayoutVars>
          <dgm:bulletEnabled val="1"/>
        </dgm:presLayoutVars>
      </dgm:prSet>
      <dgm:spPr/>
    </dgm:pt>
    <dgm:pt modelId="{727B4DD0-9A34-4A54-9101-49CAF0402DFC}" type="pres">
      <dgm:prSet presAssocID="{9D972B94-7A79-4F12-A7F3-0A950AD526DA}" presName="negSpace" presStyleCnt="0"/>
      <dgm:spPr/>
    </dgm:pt>
    <dgm:pt modelId="{03C0B58D-0681-40D0-8B4F-6351B390315E}" type="pres">
      <dgm:prSet presAssocID="{9D972B94-7A79-4F12-A7F3-0A950AD526DA}" presName="circle" presStyleLbl="node1" presStyleIdx="1" presStyleCnt="3"/>
      <dgm:spPr/>
    </dgm:pt>
    <dgm:pt modelId="{2CF96A86-A289-4B2D-9020-E354A527A93B}" type="pres">
      <dgm:prSet presAssocID="{6C5A037B-CE28-45EE-9B79-2E121E1708CF}" presName="transSpace" presStyleCnt="0"/>
      <dgm:spPr/>
    </dgm:pt>
    <dgm:pt modelId="{5F1D5F0C-F917-4841-B100-741B8208224B}" type="pres">
      <dgm:prSet presAssocID="{B9495930-46BF-4F86-B50D-FBCE27FFD287}" presName="posSpace" presStyleCnt="0"/>
      <dgm:spPr/>
    </dgm:pt>
    <dgm:pt modelId="{C9DD7DD1-263E-4D0C-ADA9-BBC9C0B32B57}" type="pres">
      <dgm:prSet presAssocID="{B9495930-46BF-4F86-B50D-FBCE27FFD287}" presName="vertFlow" presStyleCnt="0"/>
      <dgm:spPr/>
    </dgm:pt>
    <dgm:pt modelId="{F7A9B8C3-C52C-4733-A483-777968DB564B}" type="pres">
      <dgm:prSet presAssocID="{B9495930-46BF-4F86-B50D-FBCE27FFD287}" presName="topSpace" presStyleCnt="0"/>
      <dgm:spPr/>
    </dgm:pt>
    <dgm:pt modelId="{18517813-63B6-42A5-AEF4-67AC06BE0581}" type="pres">
      <dgm:prSet presAssocID="{B9495930-46BF-4F86-B50D-FBCE27FFD287}" presName="firstComp" presStyleCnt="0"/>
      <dgm:spPr/>
    </dgm:pt>
    <dgm:pt modelId="{CE4E1C0F-0C2C-419F-AD24-4330A17A4155}" type="pres">
      <dgm:prSet presAssocID="{B9495930-46BF-4F86-B50D-FBCE27FFD287}" presName="firstChild" presStyleLbl="bgAccFollowNode1" presStyleIdx="2" presStyleCnt="3"/>
      <dgm:spPr/>
    </dgm:pt>
    <dgm:pt modelId="{684219C0-6069-4D36-BD36-1ED0791F7E46}" type="pres">
      <dgm:prSet presAssocID="{B9495930-46BF-4F86-B50D-FBCE27FFD287}" presName="firstChildTx" presStyleLbl="bgAccFollowNode1" presStyleIdx="2" presStyleCnt="3">
        <dgm:presLayoutVars>
          <dgm:bulletEnabled val="1"/>
        </dgm:presLayoutVars>
      </dgm:prSet>
      <dgm:spPr/>
    </dgm:pt>
    <dgm:pt modelId="{FAD26291-115A-42CD-BA49-DC75FC9C99E0}" type="pres">
      <dgm:prSet presAssocID="{B9495930-46BF-4F86-B50D-FBCE27FFD287}" presName="negSpace" presStyleCnt="0"/>
      <dgm:spPr/>
    </dgm:pt>
    <dgm:pt modelId="{202032FB-1A53-47F4-AE65-F872B9F65A5B}" type="pres">
      <dgm:prSet presAssocID="{B9495930-46BF-4F86-B50D-FBCE27FFD287}" presName="circle" presStyleLbl="node1" presStyleIdx="2" presStyleCnt="3"/>
      <dgm:spPr/>
    </dgm:pt>
  </dgm:ptLst>
  <dgm:cxnLst>
    <dgm:cxn modelId="{240A3D16-B2C9-4C6D-93B2-4112EC2323ED}" srcId="{B5A4D552-6CF9-495F-819F-C77DCF4EEFE5}" destId="{9D972B94-7A79-4F12-A7F3-0A950AD526DA}" srcOrd="1" destOrd="0" parTransId="{CB1798E5-D78C-4B59-9041-23F476B9F117}" sibTransId="{6C5A037B-CE28-45EE-9B79-2E121E1708CF}"/>
    <dgm:cxn modelId="{B6282027-AE8B-4745-82E7-8C833068FC63}" srcId="{9D972B94-7A79-4F12-A7F3-0A950AD526DA}" destId="{368107DB-DFBE-405B-A528-32D773EC8285}" srcOrd="0" destOrd="0" parTransId="{1808B6C8-7246-47B9-A583-BE421884EB2A}" sibTransId="{45F34B69-F08C-4106-8731-FC75DDB7C6DF}"/>
    <dgm:cxn modelId="{0694902B-9583-4FC7-A1D0-E2D92D7A63BC}" type="presOf" srcId="{826E430C-017D-4283-859E-BC54A47E0D27}" destId="{684219C0-6069-4D36-BD36-1ED0791F7E46}" srcOrd="1" destOrd="0" presId="urn:microsoft.com/office/officeart/2005/8/layout/hList9"/>
    <dgm:cxn modelId="{190B4330-9458-4D89-8E86-C01330D56030}" type="presOf" srcId="{B17E9546-4DC6-4096-9B40-5A6EF9F90632}" destId="{55D1DC4D-D56F-43B4-9BCD-FEAE9BC0F946}" srcOrd="0" destOrd="0" presId="urn:microsoft.com/office/officeart/2005/8/layout/hList9"/>
    <dgm:cxn modelId="{F6D38D5D-64AE-479A-943A-B4D4DB11F766}" type="presOf" srcId="{779991B0-5ACD-4101-A898-591A7D45871F}" destId="{FC9E8134-3806-4F0D-B8A7-6361CF379385}" srcOrd="0" destOrd="0" presId="urn:microsoft.com/office/officeart/2005/8/layout/hList9"/>
    <dgm:cxn modelId="{0CCDD449-2EE5-4B84-BBBF-EABA595FEE7B}" type="presOf" srcId="{B9495930-46BF-4F86-B50D-FBCE27FFD287}" destId="{202032FB-1A53-47F4-AE65-F872B9F65A5B}" srcOrd="0" destOrd="0" presId="urn:microsoft.com/office/officeart/2005/8/layout/hList9"/>
    <dgm:cxn modelId="{11CCCA4D-ADB7-4D42-8BB7-6788E32D7A1D}" srcId="{B5A4D552-6CF9-495F-819F-C77DCF4EEFE5}" destId="{779991B0-5ACD-4101-A898-591A7D45871F}" srcOrd="0" destOrd="0" parTransId="{2FD40E7C-0CC4-422F-B581-F8BA48C23CFA}" sibTransId="{FBA18B00-9D1D-4BF7-852E-803CB6B698E9}"/>
    <dgm:cxn modelId="{63EADE89-043C-42B7-B510-DCB323252F83}" type="presOf" srcId="{B5A4D552-6CF9-495F-819F-C77DCF4EEFE5}" destId="{E12D7E27-BA11-4489-9364-4035AE3D0B7E}" srcOrd="0" destOrd="0" presId="urn:microsoft.com/office/officeart/2005/8/layout/hList9"/>
    <dgm:cxn modelId="{694AC78C-C467-48E1-BF75-BBB82DBA11C6}" type="presOf" srcId="{9D972B94-7A79-4F12-A7F3-0A950AD526DA}" destId="{03C0B58D-0681-40D0-8B4F-6351B390315E}" srcOrd="0" destOrd="0" presId="urn:microsoft.com/office/officeart/2005/8/layout/hList9"/>
    <dgm:cxn modelId="{A69CC78C-E569-4EEE-904A-79383C661D94}" type="presOf" srcId="{368107DB-DFBE-405B-A528-32D773EC8285}" destId="{E97EA6AB-4C55-4C23-9E78-63E42A785C22}" srcOrd="1" destOrd="0" presId="urn:microsoft.com/office/officeart/2005/8/layout/hList9"/>
    <dgm:cxn modelId="{7C840F98-9607-43DF-BA2C-B1BD35EE1620}" type="presOf" srcId="{826E430C-017D-4283-859E-BC54A47E0D27}" destId="{CE4E1C0F-0C2C-419F-AD24-4330A17A4155}" srcOrd="0" destOrd="0" presId="urn:microsoft.com/office/officeart/2005/8/layout/hList9"/>
    <dgm:cxn modelId="{7606BDB1-E1A3-4AE2-A485-E554DA98E83A}" srcId="{779991B0-5ACD-4101-A898-591A7D45871F}" destId="{B17E9546-4DC6-4096-9B40-5A6EF9F90632}" srcOrd="0" destOrd="0" parTransId="{D137C847-63D6-43AE-A367-DCECB9021272}" sibTransId="{80C9F30A-A6BA-4158-BBA4-FB867A90AAAB}"/>
    <dgm:cxn modelId="{F8F738C4-7542-4304-8F6D-A8939AC90131}" srcId="{B5A4D552-6CF9-495F-819F-C77DCF4EEFE5}" destId="{B9495930-46BF-4F86-B50D-FBCE27FFD287}" srcOrd="2" destOrd="0" parTransId="{DBDC1BC2-CFAC-4AFE-80EB-1A940294E33F}" sibTransId="{369250E3-941F-4EED-A99E-CF122A3AE053}"/>
    <dgm:cxn modelId="{783E55CC-1374-4FFC-82D8-BF763C9535CD}" type="presOf" srcId="{B17E9546-4DC6-4096-9B40-5A6EF9F90632}" destId="{86EF7F6E-4A73-4490-9E67-F6A32EBD53FE}" srcOrd="1" destOrd="0" presId="urn:microsoft.com/office/officeart/2005/8/layout/hList9"/>
    <dgm:cxn modelId="{57CFA1DA-58FC-4B8D-A723-FBCED465E6E2}" type="presOf" srcId="{368107DB-DFBE-405B-A528-32D773EC8285}" destId="{26DEACB8-15FC-4E39-95C1-A84EE4E4E99D}" srcOrd="0" destOrd="0" presId="urn:microsoft.com/office/officeart/2005/8/layout/hList9"/>
    <dgm:cxn modelId="{EC9412F1-589A-45AC-B3B7-62759DE9E4D7}" srcId="{B9495930-46BF-4F86-B50D-FBCE27FFD287}" destId="{826E430C-017D-4283-859E-BC54A47E0D27}" srcOrd="0" destOrd="0" parTransId="{BFE58DDD-4055-41D1-8491-B5702C0B8C47}" sibTransId="{3DA79709-CA0F-44B5-99B8-C10D818C94CA}"/>
    <dgm:cxn modelId="{967A8D57-F67A-4D35-BC92-165B7BE7E50E}" type="presParOf" srcId="{E12D7E27-BA11-4489-9364-4035AE3D0B7E}" destId="{732040A5-3C75-45E9-AE43-C547169839A5}" srcOrd="0" destOrd="0" presId="urn:microsoft.com/office/officeart/2005/8/layout/hList9"/>
    <dgm:cxn modelId="{49C11D5D-3469-4E05-9FCA-E5B93BA0C6A0}" type="presParOf" srcId="{E12D7E27-BA11-4489-9364-4035AE3D0B7E}" destId="{021DFA51-018C-4D3B-95C6-BAF0536A9A4E}" srcOrd="1" destOrd="0" presId="urn:microsoft.com/office/officeart/2005/8/layout/hList9"/>
    <dgm:cxn modelId="{9A443D20-82EC-47D6-8CD6-8DF9107569BC}" type="presParOf" srcId="{021DFA51-018C-4D3B-95C6-BAF0536A9A4E}" destId="{DBBC3A74-E123-4BBC-B6E3-5E2526D51449}" srcOrd="0" destOrd="0" presId="urn:microsoft.com/office/officeart/2005/8/layout/hList9"/>
    <dgm:cxn modelId="{92C8505E-8AFC-4E1F-87EA-3B74831D0B0C}" type="presParOf" srcId="{021DFA51-018C-4D3B-95C6-BAF0536A9A4E}" destId="{881A0BB3-8685-4C0B-802F-E3B53615EE5B}" srcOrd="1" destOrd="0" presId="urn:microsoft.com/office/officeart/2005/8/layout/hList9"/>
    <dgm:cxn modelId="{FDBE4C15-C77D-433B-A675-FD96F5E61D21}" type="presParOf" srcId="{881A0BB3-8685-4C0B-802F-E3B53615EE5B}" destId="{55D1DC4D-D56F-43B4-9BCD-FEAE9BC0F946}" srcOrd="0" destOrd="0" presId="urn:microsoft.com/office/officeart/2005/8/layout/hList9"/>
    <dgm:cxn modelId="{9101ECFF-463C-4CC8-8CB0-8A7C0A5735F9}" type="presParOf" srcId="{881A0BB3-8685-4C0B-802F-E3B53615EE5B}" destId="{86EF7F6E-4A73-4490-9E67-F6A32EBD53FE}" srcOrd="1" destOrd="0" presId="urn:microsoft.com/office/officeart/2005/8/layout/hList9"/>
    <dgm:cxn modelId="{E444E9D4-A38B-4BA6-A2AE-70124926163D}" type="presParOf" srcId="{E12D7E27-BA11-4489-9364-4035AE3D0B7E}" destId="{266ED284-97D8-413C-955F-CB3A3398EEE9}" srcOrd="2" destOrd="0" presId="urn:microsoft.com/office/officeart/2005/8/layout/hList9"/>
    <dgm:cxn modelId="{18ED2502-4ECB-4BEF-83EE-9A98E522D6DF}" type="presParOf" srcId="{E12D7E27-BA11-4489-9364-4035AE3D0B7E}" destId="{FC9E8134-3806-4F0D-B8A7-6361CF379385}" srcOrd="3" destOrd="0" presId="urn:microsoft.com/office/officeart/2005/8/layout/hList9"/>
    <dgm:cxn modelId="{1C59DA51-0307-4B55-A741-58DFBB39109B}" type="presParOf" srcId="{E12D7E27-BA11-4489-9364-4035AE3D0B7E}" destId="{E9198AD7-472B-421C-B230-E33104CADDCC}" srcOrd="4" destOrd="0" presId="urn:microsoft.com/office/officeart/2005/8/layout/hList9"/>
    <dgm:cxn modelId="{3708E7CA-E283-485C-900C-D4CEF5ADABA9}" type="presParOf" srcId="{E12D7E27-BA11-4489-9364-4035AE3D0B7E}" destId="{0F7BBB21-9192-493C-B430-F3F41A227D07}" srcOrd="5" destOrd="0" presId="urn:microsoft.com/office/officeart/2005/8/layout/hList9"/>
    <dgm:cxn modelId="{761DDF13-9DE9-472A-A394-B17DDA378A5E}" type="presParOf" srcId="{E12D7E27-BA11-4489-9364-4035AE3D0B7E}" destId="{76355C94-8999-4070-9BEE-4A4A2DB8973E}" srcOrd="6" destOrd="0" presId="urn:microsoft.com/office/officeart/2005/8/layout/hList9"/>
    <dgm:cxn modelId="{629F7BED-9F53-4FC6-A872-1A8341BB6E5E}" type="presParOf" srcId="{76355C94-8999-4070-9BEE-4A4A2DB8973E}" destId="{94DD9BF4-3426-4C36-BA69-5C5A29B97254}" srcOrd="0" destOrd="0" presId="urn:microsoft.com/office/officeart/2005/8/layout/hList9"/>
    <dgm:cxn modelId="{63AAFF5D-6862-46F0-86B4-20A0708C847E}" type="presParOf" srcId="{76355C94-8999-4070-9BEE-4A4A2DB8973E}" destId="{A390E121-F08D-4A6A-81F1-FDA54A35CE65}" srcOrd="1" destOrd="0" presId="urn:microsoft.com/office/officeart/2005/8/layout/hList9"/>
    <dgm:cxn modelId="{0127ED70-B376-4061-A2DA-E0007FB1B6F3}" type="presParOf" srcId="{A390E121-F08D-4A6A-81F1-FDA54A35CE65}" destId="{26DEACB8-15FC-4E39-95C1-A84EE4E4E99D}" srcOrd="0" destOrd="0" presId="urn:microsoft.com/office/officeart/2005/8/layout/hList9"/>
    <dgm:cxn modelId="{AA300BBD-01E7-426F-864D-BAA295EC976A}" type="presParOf" srcId="{A390E121-F08D-4A6A-81F1-FDA54A35CE65}" destId="{E97EA6AB-4C55-4C23-9E78-63E42A785C22}" srcOrd="1" destOrd="0" presId="urn:microsoft.com/office/officeart/2005/8/layout/hList9"/>
    <dgm:cxn modelId="{1B2F84B4-AB7D-407B-AB7E-0F4596431A8B}" type="presParOf" srcId="{E12D7E27-BA11-4489-9364-4035AE3D0B7E}" destId="{727B4DD0-9A34-4A54-9101-49CAF0402DFC}" srcOrd="7" destOrd="0" presId="urn:microsoft.com/office/officeart/2005/8/layout/hList9"/>
    <dgm:cxn modelId="{AAF7F923-DB64-4268-B1D5-F59612BA51B2}" type="presParOf" srcId="{E12D7E27-BA11-4489-9364-4035AE3D0B7E}" destId="{03C0B58D-0681-40D0-8B4F-6351B390315E}" srcOrd="8" destOrd="0" presId="urn:microsoft.com/office/officeart/2005/8/layout/hList9"/>
    <dgm:cxn modelId="{D5DC4377-36D2-4F10-9CBC-7A0691B919C3}" type="presParOf" srcId="{E12D7E27-BA11-4489-9364-4035AE3D0B7E}" destId="{2CF96A86-A289-4B2D-9020-E354A527A93B}" srcOrd="9" destOrd="0" presId="urn:microsoft.com/office/officeart/2005/8/layout/hList9"/>
    <dgm:cxn modelId="{62AB887A-A95F-4E65-B7F2-BD2BC1905236}" type="presParOf" srcId="{E12D7E27-BA11-4489-9364-4035AE3D0B7E}" destId="{5F1D5F0C-F917-4841-B100-741B8208224B}" srcOrd="10" destOrd="0" presId="urn:microsoft.com/office/officeart/2005/8/layout/hList9"/>
    <dgm:cxn modelId="{12FF296D-0BAA-4710-9021-AD4983ACA78E}" type="presParOf" srcId="{E12D7E27-BA11-4489-9364-4035AE3D0B7E}" destId="{C9DD7DD1-263E-4D0C-ADA9-BBC9C0B32B57}" srcOrd="11" destOrd="0" presId="urn:microsoft.com/office/officeart/2005/8/layout/hList9"/>
    <dgm:cxn modelId="{C2920197-4202-4B8F-88CB-57B344797A2D}" type="presParOf" srcId="{C9DD7DD1-263E-4D0C-ADA9-BBC9C0B32B57}" destId="{F7A9B8C3-C52C-4733-A483-777968DB564B}" srcOrd="0" destOrd="0" presId="urn:microsoft.com/office/officeart/2005/8/layout/hList9"/>
    <dgm:cxn modelId="{73395E14-67DB-4655-939C-B2E854EC6F1D}" type="presParOf" srcId="{C9DD7DD1-263E-4D0C-ADA9-BBC9C0B32B57}" destId="{18517813-63B6-42A5-AEF4-67AC06BE0581}" srcOrd="1" destOrd="0" presId="urn:microsoft.com/office/officeart/2005/8/layout/hList9"/>
    <dgm:cxn modelId="{76084803-F8E5-41F3-854D-F84CD11D3C9B}" type="presParOf" srcId="{18517813-63B6-42A5-AEF4-67AC06BE0581}" destId="{CE4E1C0F-0C2C-419F-AD24-4330A17A4155}" srcOrd="0" destOrd="0" presId="urn:microsoft.com/office/officeart/2005/8/layout/hList9"/>
    <dgm:cxn modelId="{F50FEAEC-9F5D-4B00-8BA1-2B0210082E48}" type="presParOf" srcId="{18517813-63B6-42A5-AEF4-67AC06BE0581}" destId="{684219C0-6069-4D36-BD36-1ED0791F7E46}" srcOrd="1" destOrd="0" presId="urn:microsoft.com/office/officeart/2005/8/layout/hList9"/>
    <dgm:cxn modelId="{01CDCA04-08C5-4DF7-98F0-B8C7C0130401}" type="presParOf" srcId="{E12D7E27-BA11-4489-9364-4035AE3D0B7E}" destId="{FAD26291-115A-42CD-BA49-DC75FC9C99E0}" srcOrd="12" destOrd="0" presId="urn:microsoft.com/office/officeart/2005/8/layout/hList9"/>
    <dgm:cxn modelId="{DF849F05-ACB7-48FA-B30A-40FD2F59527D}" type="presParOf" srcId="{E12D7E27-BA11-4489-9364-4035AE3D0B7E}" destId="{202032FB-1A53-47F4-AE65-F872B9F65A5B}" srcOrd="13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F5BD3B0-60AC-47DC-A6EB-A916B9C6F921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6BF7588-83D4-420F-98B0-3C0A792044D5}">
      <dgm:prSet/>
      <dgm:spPr/>
      <dgm:t>
        <a:bodyPr/>
        <a:lstStyle/>
        <a:p>
          <a:r>
            <a:rPr lang="en-US" dirty="0"/>
            <a:t>The ex-post impact estimation is centered around a model tournament to identify the best performing model for each site.</a:t>
          </a:r>
        </a:p>
      </dgm:t>
    </dgm:pt>
    <dgm:pt modelId="{8EB553B2-C568-46FF-AD67-D18BC19BEE24}" type="parTrans" cxnId="{EDADE81C-5F02-4BDC-8C7A-DC09C8546417}">
      <dgm:prSet/>
      <dgm:spPr/>
      <dgm:t>
        <a:bodyPr/>
        <a:lstStyle/>
        <a:p>
          <a:endParaRPr lang="en-US"/>
        </a:p>
      </dgm:t>
    </dgm:pt>
    <dgm:pt modelId="{DBCC7D54-C395-4D7D-9E24-9EB5E642F4FF}" type="sibTrans" cxnId="{EDADE81C-5F02-4BDC-8C7A-DC09C8546417}">
      <dgm:prSet/>
      <dgm:spPr/>
      <dgm:t>
        <a:bodyPr/>
        <a:lstStyle/>
        <a:p>
          <a:endParaRPr lang="en-US"/>
        </a:p>
      </dgm:t>
    </dgm:pt>
    <dgm:pt modelId="{50D0A3D1-0A21-4427-BD7E-F1BC3AB7D5B4}">
      <dgm:prSet/>
      <dgm:spPr/>
      <dgm:t>
        <a:bodyPr/>
        <a:lstStyle/>
        <a:p>
          <a:r>
            <a:rPr lang="en-US" dirty="0"/>
            <a:t>The ex-ante approach spreads out the typical event day change in SOC across a four-hour event window</a:t>
          </a:r>
        </a:p>
      </dgm:t>
    </dgm:pt>
    <dgm:pt modelId="{B17EBDAB-5DCA-4E9B-BACE-AB5CBDABF7CD}" type="parTrans" cxnId="{7CA06960-A50B-43C2-BD8A-3E7DF6A22285}">
      <dgm:prSet/>
      <dgm:spPr/>
      <dgm:t>
        <a:bodyPr/>
        <a:lstStyle/>
        <a:p>
          <a:endParaRPr lang="en-US"/>
        </a:p>
      </dgm:t>
    </dgm:pt>
    <dgm:pt modelId="{F45A1FBE-A2C8-4CA0-B73B-4B4DAA3328A9}" type="sibTrans" cxnId="{7CA06960-A50B-43C2-BD8A-3E7DF6A22285}">
      <dgm:prSet/>
      <dgm:spPr/>
      <dgm:t>
        <a:bodyPr/>
        <a:lstStyle/>
        <a:p>
          <a:endParaRPr lang="en-US"/>
        </a:p>
      </dgm:t>
    </dgm:pt>
    <dgm:pt modelId="{EF069007-CB53-4612-A17D-740275FB3818}">
      <dgm:prSet/>
      <dgm:spPr/>
      <dgm:t>
        <a:bodyPr/>
        <a:lstStyle/>
        <a:p>
          <a:r>
            <a:rPr lang="en-US" dirty="0"/>
            <a:t>Enrollment forecasts are based on the monthly growth observed from May 2025 to March 2026</a:t>
          </a:r>
        </a:p>
      </dgm:t>
    </dgm:pt>
    <dgm:pt modelId="{330CD2A7-B5A7-4DA8-867F-D0397FF29F38}" type="parTrans" cxnId="{2AC23754-DC35-4F39-A5CF-3D310C3EE411}">
      <dgm:prSet/>
      <dgm:spPr/>
      <dgm:t>
        <a:bodyPr/>
        <a:lstStyle/>
        <a:p>
          <a:endParaRPr lang="en-US"/>
        </a:p>
      </dgm:t>
    </dgm:pt>
    <dgm:pt modelId="{04CE761F-810F-4A25-B7AA-A16C038B8F99}" type="sibTrans" cxnId="{2AC23754-DC35-4F39-A5CF-3D310C3EE411}">
      <dgm:prSet/>
      <dgm:spPr/>
      <dgm:t>
        <a:bodyPr/>
        <a:lstStyle/>
        <a:p>
          <a:endParaRPr lang="en-US"/>
        </a:p>
      </dgm:t>
    </dgm:pt>
    <dgm:pt modelId="{DE0780E5-8FA6-41B4-BE36-891FED6320F1}" type="pres">
      <dgm:prSet presAssocID="{BF5BD3B0-60AC-47DC-A6EB-A916B9C6F921}" presName="Name0" presStyleCnt="0">
        <dgm:presLayoutVars>
          <dgm:chMax val="7"/>
          <dgm:chPref val="7"/>
          <dgm:dir/>
        </dgm:presLayoutVars>
      </dgm:prSet>
      <dgm:spPr/>
    </dgm:pt>
    <dgm:pt modelId="{959F5D92-820F-4013-8DB1-4AB901A05B42}" type="pres">
      <dgm:prSet presAssocID="{BF5BD3B0-60AC-47DC-A6EB-A916B9C6F921}" presName="Name1" presStyleCnt="0"/>
      <dgm:spPr/>
    </dgm:pt>
    <dgm:pt modelId="{3CB56F6E-8EAF-4201-93F0-39EB7D4C4A7C}" type="pres">
      <dgm:prSet presAssocID="{BF5BD3B0-60AC-47DC-A6EB-A916B9C6F921}" presName="cycle" presStyleCnt="0"/>
      <dgm:spPr/>
    </dgm:pt>
    <dgm:pt modelId="{4471EB85-1555-4ADE-9A3D-CA565AB586FE}" type="pres">
      <dgm:prSet presAssocID="{BF5BD3B0-60AC-47DC-A6EB-A916B9C6F921}" presName="srcNode" presStyleLbl="node1" presStyleIdx="0" presStyleCnt="3"/>
      <dgm:spPr/>
    </dgm:pt>
    <dgm:pt modelId="{C1947465-A7ED-4271-B1DF-0D1EA868D385}" type="pres">
      <dgm:prSet presAssocID="{BF5BD3B0-60AC-47DC-A6EB-A916B9C6F921}" presName="conn" presStyleLbl="parChTrans1D2" presStyleIdx="0" presStyleCnt="1"/>
      <dgm:spPr/>
    </dgm:pt>
    <dgm:pt modelId="{A508D62B-666F-4518-ABC7-1B42DBB8F2BA}" type="pres">
      <dgm:prSet presAssocID="{BF5BD3B0-60AC-47DC-A6EB-A916B9C6F921}" presName="extraNode" presStyleLbl="node1" presStyleIdx="0" presStyleCnt="3"/>
      <dgm:spPr/>
    </dgm:pt>
    <dgm:pt modelId="{234CFB2A-1220-44C6-85C5-A31B3EB405BF}" type="pres">
      <dgm:prSet presAssocID="{BF5BD3B0-60AC-47DC-A6EB-A916B9C6F921}" presName="dstNode" presStyleLbl="node1" presStyleIdx="0" presStyleCnt="3"/>
      <dgm:spPr/>
    </dgm:pt>
    <dgm:pt modelId="{FF97BFD6-E91E-4F36-B393-3CFCF9BAE881}" type="pres">
      <dgm:prSet presAssocID="{A6BF7588-83D4-420F-98B0-3C0A792044D5}" presName="text_1" presStyleLbl="node1" presStyleIdx="0" presStyleCnt="3">
        <dgm:presLayoutVars>
          <dgm:bulletEnabled val="1"/>
        </dgm:presLayoutVars>
      </dgm:prSet>
      <dgm:spPr/>
    </dgm:pt>
    <dgm:pt modelId="{BA15D18E-D8CA-4E71-825F-73296E538870}" type="pres">
      <dgm:prSet presAssocID="{A6BF7588-83D4-420F-98B0-3C0A792044D5}" presName="accent_1" presStyleCnt="0"/>
      <dgm:spPr/>
    </dgm:pt>
    <dgm:pt modelId="{342F0674-866E-4612-A384-CAF2082C2DFC}" type="pres">
      <dgm:prSet presAssocID="{A6BF7588-83D4-420F-98B0-3C0A792044D5}" presName="accentRepeatNode" presStyleLbl="solidFgAcc1" presStyleIdx="0" presStyleCnt="3"/>
      <dgm:spPr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wl standing on top of a numbered stepped wall"/>
        </a:ext>
      </dgm:extLst>
    </dgm:pt>
    <dgm:pt modelId="{79B6D768-C8D1-40D5-B36F-5A9F48E81D65}" type="pres">
      <dgm:prSet presAssocID="{50D0A3D1-0A21-4427-BD7E-F1BC3AB7D5B4}" presName="text_2" presStyleLbl="node1" presStyleIdx="1" presStyleCnt="3">
        <dgm:presLayoutVars>
          <dgm:bulletEnabled val="1"/>
        </dgm:presLayoutVars>
      </dgm:prSet>
      <dgm:spPr/>
    </dgm:pt>
    <dgm:pt modelId="{647A5BD0-80EE-47FC-BC44-91C3D1D4DDED}" type="pres">
      <dgm:prSet presAssocID="{50D0A3D1-0A21-4427-BD7E-F1BC3AB7D5B4}" presName="accent_2" presStyleCnt="0"/>
      <dgm:spPr/>
    </dgm:pt>
    <dgm:pt modelId="{60F4308B-09E4-4345-B3FC-11C2C0E4B4EB}" type="pres">
      <dgm:prSet presAssocID="{50D0A3D1-0A21-4427-BD7E-F1BC3AB7D5B4}" presName="accentRepeatNode" presStyleLbl="solidFgAcc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ttery icon on circuit board"/>
        </a:ext>
      </dgm:extLst>
    </dgm:pt>
    <dgm:pt modelId="{6506CFEC-608F-44C0-9AD7-DAC9826BE018}" type="pres">
      <dgm:prSet presAssocID="{EF069007-CB53-4612-A17D-740275FB3818}" presName="text_3" presStyleLbl="node1" presStyleIdx="2" presStyleCnt="3">
        <dgm:presLayoutVars>
          <dgm:bulletEnabled val="1"/>
        </dgm:presLayoutVars>
      </dgm:prSet>
      <dgm:spPr/>
    </dgm:pt>
    <dgm:pt modelId="{B8E8F048-40B1-4AC9-AF89-90D4668F844C}" type="pres">
      <dgm:prSet presAssocID="{EF069007-CB53-4612-A17D-740275FB3818}" presName="accent_3" presStyleCnt="0"/>
      <dgm:spPr/>
    </dgm:pt>
    <dgm:pt modelId="{BB9B6724-99A6-4FAC-996D-D78988B1EA87}" type="pres">
      <dgm:prSet presAssocID="{EF069007-CB53-4612-A17D-740275FB3818}" presName="accentRepeatNode" presStyleLbl="solidFgAcc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des on papers"/>
        </a:ext>
      </dgm:extLst>
    </dgm:pt>
  </dgm:ptLst>
  <dgm:cxnLst>
    <dgm:cxn modelId="{79C21F0D-FEF7-46D7-9421-6DC943787BA6}" type="presOf" srcId="{EF069007-CB53-4612-A17D-740275FB3818}" destId="{6506CFEC-608F-44C0-9AD7-DAC9826BE018}" srcOrd="0" destOrd="0" presId="urn:microsoft.com/office/officeart/2008/layout/VerticalCurvedList"/>
    <dgm:cxn modelId="{EDADE81C-5F02-4BDC-8C7A-DC09C8546417}" srcId="{BF5BD3B0-60AC-47DC-A6EB-A916B9C6F921}" destId="{A6BF7588-83D4-420F-98B0-3C0A792044D5}" srcOrd="0" destOrd="0" parTransId="{8EB553B2-C568-46FF-AD67-D18BC19BEE24}" sibTransId="{DBCC7D54-C395-4D7D-9E24-9EB5E642F4FF}"/>
    <dgm:cxn modelId="{A293903C-F478-4E75-B692-766B2236E33D}" type="presOf" srcId="{A6BF7588-83D4-420F-98B0-3C0A792044D5}" destId="{FF97BFD6-E91E-4F36-B393-3CFCF9BAE881}" srcOrd="0" destOrd="0" presId="urn:microsoft.com/office/officeart/2008/layout/VerticalCurvedList"/>
    <dgm:cxn modelId="{7CA06960-A50B-43C2-BD8A-3E7DF6A22285}" srcId="{BF5BD3B0-60AC-47DC-A6EB-A916B9C6F921}" destId="{50D0A3D1-0A21-4427-BD7E-F1BC3AB7D5B4}" srcOrd="1" destOrd="0" parTransId="{B17EBDAB-5DCA-4E9B-BACE-AB5CBDABF7CD}" sibTransId="{F45A1FBE-A2C8-4CA0-B73B-4B4DAA3328A9}"/>
    <dgm:cxn modelId="{2AC23754-DC35-4F39-A5CF-3D310C3EE411}" srcId="{BF5BD3B0-60AC-47DC-A6EB-A916B9C6F921}" destId="{EF069007-CB53-4612-A17D-740275FB3818}" srcOrd="2" destOrd="0" parTransId="{330CD2A7-B5A7-4DA8-867F-D0397FF29F38}" sibTransId="{04CE761F-810F-4A25-B7AA-A16C038B8F99}"/>
    <dgm:cxn modelId="{A06581A5-2857-4572-A0B7-E4819CC95355}" type="presOf" srcId="{50D0A3D1-0A21-4427-BD7E-F1BC3AB7D5B4}" destId="{79B6D768-C8D1-40D5-B36F-5A9F48E81D65}" srcOrd="0" destOrd="0" presId="urn:microsoft.com/office/officeart/2008/layout/VerticalCurvedList"/>
    <dgm:cxn modelId="{0BBD78CB-06A1-4721-B792-58871ED8257E}" type="presOf" srcId="{DBCC7D54-C395-4D7D-9E24-9EB5E642F4FF}" destId="{C1947465-A7ED-4271-B1DF-0D1EA868D385}" srcOrd="0" destOrd="0" presId="urn:microsoft.com/office/officeart/2008/layout/VerticalCurvedList"/>
    <dgm:cxn modelId="{0A2A57DA-EC27-48E3-BF07-B7127EEF767C}" type="presOf" srcId="{BF5BD3B0-60AC-47DC-A6EB-A916B9C6F921}" destId="{DE0780E5-8FA6-41B4-BE36-891FED6320F1}" srcOrd="0" destOrd="0" presId="urn:microsoft.com/office/officeart/2008/layout/VerticalCurvedList"/>
    <dgm:cxn modelId="{450BA60F-10AE-4D5C-A8D0-A25AF6B3476A}" type="presParOf" srcId="{DE0780E5-8FA6-41B4-BE36-891FED6320F1}" destId="{959F5D92-820F-4013-8DB1-4AB901A05B42}" srcOrd="0" destOrd="0" presId="urn:microsoft.com/office/officeart/2008/layout/VerticalCurvedList"/>
    <dgm:cxn modelId="{DD6F67E9-DFC9-47B2-AF98-F76F4B4C23B2}" type="presParOf" srcId="{959F5D92-820F-4013-8DB1-4AB901A05B42}" destId="{3CB56F6E-8EAF-4201-93F0-39EB7D4C4A7C}" srcOrd="0" destOrd="0" presId="urn:microsoft.com/office/officeart/2008/layout/VerticalCurvedList"/>
    <dgm:cxn modelId="{C8B1FA56-08FC-4E02-81C6-531993AAA53C}" type="presParOf" srcId="{3CB56F6E-8EAF-4201-93F0-39EB7D4C4A7C}" destId="{4471EB85-1555-4ADE-9A3D-CA565AB586FE}" srcOrd="0" destOrd="0" presId="urn:microsoft.com/office/officeart/2008/layout/VerticalCurvedList"/>
    <dgm:cxn modelId="{805E1CF0-A3AB-42A5-B03C-B6912BD055E8}" type="presParOf" srcId="{3CB56F6E-8EAF-4201-93F0-39EB7D4C4A7C}" destId="{C1947465-A7ED-4271-B1DF-0D1EA868D385}" srcOrd="1" destOrd="0" presId="urn:microsoft.com/office/officeart/2008/layout/VerticalCurvedList"/>
    <dgm:cxn modelId="{5000436A-28FA-4B6C-A388-6D22008FB745}" type="presParOf" srcId="{3CB56F6E-8EAF-4201-93F0-39EB7D4C4A7C}" destId="{A508D62B-666F-4518-ABC7-1B42DBB8F2BA}" srcOrd="2" destOrd="0" presId="urn:microsoft.com/office/officeart/2008/layout/VerticalCurvedList"/>
    <dgm:cxn modelId="{7D56DE7F-1719-4BB3-8221-B4382FF2C7CB}" type="presParOf" srcId="{3CB56F6E-8EAF-4201-93F0-39EB7D4C4A7C}" destId="{234CFB2A-1220-44C6-85C5-A31B3EB405BF}" srcOrd="3" destOrd="0" presId="urn:microsoft.com/office/officeart/2008/layout/VerticalCurvedList"/>
    <dgm:cxn modelId="{5CACD1A5-B651-445B-8420-AC5E3A951368}" type="presParOf" srcId="{959F5D92-820F-4013-8DB1-4AB901A05B42}" destId="{FF97BFD6-E91E-4F36-B393-3CFCF9BAE881}" srcOrd="1" destOrd="0" presId="urn:microsoft.com/office/officeart/2008/layout/VerticalCurvedList"/>
    <dgm:cxn modelId="{86439580-CA21-4322-AF17-0E07D8686806}" type="presParOf" srcId="{959F5D92-820F-4013-8DB1-4AB901A05B42}" destId="{BA15D18E-D8CA-4E71-825F-73296E538870}" srcOrd="2" destOrd="0" presId="urn:microsoft.com/office/officeart/2008/layout/VerticalCurvedList"/>
    <dgm:cxn modelId="{B5DEDF21-3E01-4314-B130-6A89383277AD}" type="presParOf" srcId="{BA15D18E-D8CA-4E71-825F-73296E538870}" destId="{342F0674-866E-4612-A384-CAF2082C2DFC}" srcOrd="0" destOrd="0" presId="urn:microsoft.com/office/officeart/2008/layout/VerticalCurvedList"/>
    <dgm:cxn modelId="{1F0E6BE6-0755-4993-B8A4-A6A5BEBEC07F}" type="presParOf" srcId="{959F5D92-820F-4013-8DB1-4AB901A05B42}" destId="{79B6D768-C8D1-40D5-B36F-5A9F48E81D65}" srcOrd="3" destOrd="0" presId="urn:microsoft.com/office/officeart/2008/layout/VerticalCurvedList"/>
    <dgm:cxn modelId="{A9FF6D76-58F2-4EB8-9F09-A377A831758A}" type="presParOf" srcId="{959F5D92-820F-4013-8DB1-4AB901A05B42}" destId="{647A5BD0-80EE-47FC-BC44-91C3D1D4DDED}" srcOrd="4" destOrd="0" presId="urn:microsoft.com/office/officeart/2008/layout/VerticalCurvedList"/>
    <dgm:cxn modelId="{FA362FFD-7C2A-495F-834B-FCD19D540737}" type="presParOf" srcId="{647A5BD0-80EE-47FC-BC44-91C3D1D4DDED}" destId="{60F4308B-09E4-4345-B3FC-11C2C0E4B4EB}" srcOrd="0" destOrd="0" presId="urn:microsoft.com/office/officeart/2008/layout/VerticalCurvedList"/>
    <dgm:cxn modelId="{7ECD6422-2B89-4DA9-86BC-483BD2797AF2}" type="presParOf" srcId="{959F5D92-820F-4013-8DB1-4AB901A05B42}" destId="{6506CFEC-608F-44C0-9AD7-DAC9826BE018}" srcOrd="5" destOrd="0" presId="urn:microsoft.com/office/officeart/2008/layout/VerticalCurvedList"/>
    <dgm:cxn modelId="{B7E67E7B-B71D-40AA-8B61-4EDD6F8D8EA3}" type="presParOf" srcId="{959F5D92-820F-4013-8DB1-4AB901A05B42}" destId="{B8E8F048-40B1-4AC9-AF89-90D4668F844C}" srcOrd="6" destOrd="0" presId="urn:microsoft.com/office/officeart/2008/layout/VerticalCurvedList"/>
    <dgm:cxn modelId="{325DE8CC-622B-4996-AC68-2745860881EA}" type="presParOf" srcId="{B8E8F048-40B1-4AC9-AF89-90D4668F844C}" destId="{BB9B6724-99A6-4FAC-996D-D78988B1EA8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61A7A6-697B-4237-849E-89D983BD561B}">
      <dsp:nvSpPr>
        <dsp:cNvPr id="0" name=""/>
        <dsp:cNvSpPr/>
      </dsp:nvSpPr>
      <dsp:spPr>
        <a:xfrm>
          <a:off x="1167579" y="894183"/>
          <a:ext cx="2187504" cy="14590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21 MWh over two-hour events by the end of the season</a:t>
          </a:r>
        </a:p>
      </dsp:txBody>
      <dsp:txXfrm>
        <a:off x="1517579" y="894183"/>
        <a:ext cx="1837503" cy="1459065"/>
      </dsp:txXfrm>
    </dsp:sp>
    <dsp:sp modelId="{EDDA7829-A320-4829-8A90-782DE26A8E42}">
      <dsp:nvSpPr>
        <dsp:cNvPr id="0" name=""/>
        <dsp:cNvSpPr/>
      </dsp:nvSpPr>
      <dsp:spPr>
        <a:xfrm>
          <a:off x="909" y="310848"/>
          <a:ext cx="1458336" cy="1458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2025 Observed Load Reductions (Ex-Post)</a:t>
          </a:r>
        </a:p>
      </dsp:txBody>
      <dsp:txXfrm>
        <a:off x="214477" y="524416"/>
        <a:ext cx="1031200" cy="1031200"/>
      </dsp:txXfrm>
    </dsp:sp>
    <dsp:sp modelId="{E7277713-A9C2-4808-A6F9-8FCBA868A87F}">
      <dsp:nvSpPr>
        <dsp:cNvPr id="0" name=""/>
        <dsp:cNvSpPr/>
      </dsp:nvSpPr>
      <dsp:spPr>
        <a:xfrm>
          <a:off x="4813420" y="894183"/>
          <a:ext cx="2187504" cy="14590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18.3 MWh spread over 4-hour events</a:t>
          </a:r>
        </a:p>
      </dsp:txBody>
      <dsp:txXfrm>
        <a:off x="5163420" y="894183"/>
        <a:ext cx="1837503" cy="1459065"/>
      </dsp:txXfrm>
    </dsp:sp>
    <dsp:sp modelId="{C794F396-061A-4530-AB34-74B6A29D84FE}">
      <dsp:nvSpPr>
        <dsp:cNvPr id="0" name=""/>
        <dsp:cNvSpPr/>
      </dsp:nvSpPr>
      <dsp:spPr>
        <a:xfrm>
          <a:off x="3646751" y="310848"/>
          <a:ext cx="1458336" cy="1458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2025 Load Impacts for Planning Conditions (Ex-Ante)</a:t>
          </a:r>
        </a:p>
      </dsp:txBody>
      <dsp:txXfrm>
        <a:off x="3860319" y="524416"/>
        <a:ext cx="1031200" cy="1031200"/>
      </dsp:txXfrm>
    </dsp:sp>
    <dsp:sp modelId="{5B38CB9D-1790-49C2-94B1-3DD23F986B63}">
      <dsp:nvSpPr>
        <dsp:cNvPr id="0" name=""/>
        <dsp:cNvSpPr/>
      </dsp:nvSpPr>
      <dsp:spPr>
        <a:xfrm>
          <a:off x="8459261" y="894183"/>
          <a:ext cx="2187504" cy="145906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21.9 MW</a:t>
          </a:r>
        </a:p>
      </dsp:txBody>
      <dsp:txXfrm>
        <a:off x="8809262" y="894183"/>
        <a:ext cx="1837503" cy="1459065"/>
      </dsp:txXfrm>
    </dsp:sp>
    <dsp:sp modelId="{B9E9A1B0-29EE-4F08-8F18-862B5D894C55}">
      <dsp:nvSpPr>
        <dsp:cNvPr id="0" name=""/>
        <dsp:cNvSpPr/>
      </dsp:nvSpPr>
      <dsp:spPr>
        <a:xfrm>
          <a:off x="7292592" y="310848"/>
          <a:ext cx="1458336" cy="14583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NQC request for 2027</a:t>
          </a:r>
        </a:p>
      </dsp:txBody>
      <dsp:txXfrm>
        <a:off x="7506160" y="524416"/>
        <a:ext cx="1031200" cy="1031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1DC4D-D56F-43B4-9BCD-FEAE9BC0F946}">
      <dsp:nvSpPr>
        <dsp:cNvPr id="0" name=""/>
        <dsp:cNvSpPr/>
      </dsp:nvSpPr>
      <dsp:spPr>
        <a:xfrm>
          <a:off x="1625120" y="586907"/>
          <a:ext cx="2193509" cy="14630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3,500+ sites with 42 MWh of nameplate battery storage by the end of September 2025</a:t>
          </a:r>
        </a:p>
      </dsp:txBody>
      <dsp:txXfrm>
        <a:off x="1976081" y="586907"/>
        <a:ext cx="1842547" cy="1463070"/>
      </dsp:txXfrm>
    </dsp:sp>
    <dsp:sp modelId="{FC9E8134-3806-4F0D-B8A7-6361CF379385}">
      <dsp:nvSpPr>
        <dsp:cNvPr id="0" name=""/>
        <dsp:cNvSpPr/>
      </dsp:nvSpPr>
      <dsp:spPr>
        <a:xfrm>
          <a:off x="455248" y="1971"/>
          <a:ext cx="1462339" cy="14623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Customer Counts</a:t>
          </a:r>
        </a:p>
      </dsp:txBody>
      <dsp:txXfrm>
        <a:off x="669403" y="216126"/>
        <a:ext cx="1034029" cy="1034029"/>
      </dsp:txXfrm>
    </dsp:sp>
    <dsp:sp modelId="{26DEACB8-15FC-4E39-95C1-A84EE4E4E99D}">
      <dsp:nvSpPr>
        <dsp:cNvPr id="0" name=""/>
        <dsp:cNvSpPr/>
      </dsp:nvSpPr>
      <dsp:spPr>
        <a:xfrm>
          <a:off x="5280968" y="586907"/>
          <a:ext cx="2193509" cy="14630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9 event days with 11 unique dispatch windows under DSGS</a:t>
          </a:r>
        </a:p>
      </dsp:txBody>
      <dsp:txXfrm>
        <a:off x="5631930" y="586907"/>
        <a:ext cx="1842547" cy="1463070"/>
      </dsp:txXfrm>
    </dsp:sp>
    <dsp:sp modelId="{03C0B58D-0681-40D0-8B4F-6351B390315E}">
      <dsp:nvSpPr>
        <dsp:cNvPr id="0" name=""/>
        <dsp:cNvSpPr/>
      </dsp:nvSpPr>
      <dsp:spPr>
        <a:xfrm>
          <a:off x="4111097" y="1971"/>
          <a:ext cx="1462339" cy="14623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Events</a:t>
          </a:r>
        </a:p>
      </dsp:txBody>
      <dsp:txXfrm>
        <a:off x="4325252" y="216126"/>
        <a:ext cx="1034029" cy="1034029"/>
      </dsp:txXfrm>
    </dsp:sp>
    <dsp:sp modelId="{CE4E1C0F-0C2C-419F-AD24-4330A17A4155}">
      <dsp:nvSpPr>
        <dsp:cNvPr id="0" name=""/>
        <dsp:cNvSpPr/>
      </dsp:nvSpPr>
      <dsp:spPr>
        <a:xfrm>
          <a:off x="8936817" y="586907"/>
          <a:ext cx="2193509" cy="14630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0904" rIns="120904" bIns="120904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Site counts have increased by more than 12x from May 2025 to March 2026 </a:t>
          </a:r>
        </a:p>
      </dsp:txBody>
      <dsp:txXfrm>
        <a:off x="9287778" y="586907"/>
        <a:ext cx="1842547" cy="1463070"/>
      </dsp:txXfrm>
    </dsp:sp>
    <dsp:sp modelId="{202032FB-1A53-47F4-AE65-F872B9F65A5B}">
      <dsp:nvSpPr>
        <dsp:cNvPr id="0" name=""/>
        <dsp:cNvSpPr/>
      </dsp:nvSpPr>
      <dsp:spPr>
        <a:xfrm>
          <a:off x="7766945" y="1971"/>
          <a:ext cx="1462339" cy="14623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Growth</a:t>
          </a:r>
        </a:p>
      </dsp:txBody>
      <dsp:txXfrm>
        <a:off x="7981100" y="216126"/>
        <a:ext cx="1034029" cy="10340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47465-A7ED-4271-B1DF-0D1EA868D385}">
      <dsp:nvSpPr>
        <dsp:cNvPr id="0" name=""/>
        <dsp:cNvSpPr/>
      </dsp:nvSpPr>
      <dsp:spPr>
        <a:xfrm>
          <a:off x="-5555515" y="-850654"/>
          <a:ext cx="6615577" cy="6615577"/>
        </a:xfrm>
        <a:prstGeom prst="blockArc">
          <a:avLst>
            <a:gd name="adj1" fmla="val 18900000"/>
            <a:gd name="adj2" fmla="val 2700000"/>
            <a:gd name="adj3" fmla="val 327"/>
          </a:avLst>
        </a:prstGeom>
        <a:noFill/>
        <a:ln w="22225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97BFD6-E91E-4F36-B393-3CFCF9BAE881}">
      <dsp:nvSpPr>
        <dsp:cNvPr id="0" name=""/>
        <dsp:cNvSpPr/>
      </dsp:nvSpPr>
      <dsp:spPr>
        <a:xfrm>
          <a:off x="682100" y="491426"/>
          <a:ext cx="5792208" cy="9828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14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ex-post impact estimation is centered around a model tournament to identify the best performing model for each site.</a:t>
          </a:r>
        </a:p>
      </dsp:txBody>
      <dsp:txXfrm>
        <a:off x="682100" y="491426"/>
        <a:ext cx="5792208" cy="982853"/>
      </dsp:txXfrm>
    </dsp:sp>
    <dsp:sp modelId="{342F0674-866E-4612-A384-CAF2082C2DFC}">
      <dsp:nvSpPr>
        <dsp:cNvPr id="0" name=""/>
        <dsp:cNvSpPr/>
      </dsp:nvSpPr>
      <dsp:spPr>
        <a:xfrm>
          <a:off x="67816" y="368570"/>
          <a:ext cx="1228567" cy="1228567"/>
        </a:xfrm>
        <a:prstGeom prst="ellipse">
          <a:avLst/>
        </a:prstGeom>
        <a:blipFill dpi="0" rotWithShape="0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B6D768-C8D1-40D5-B36F-5A9F48E81D65}">
      <dsp:nvSpPr>
        <dsp:cNvPr id="0" name=""/>
        <dsp:cNvSpPr/>
      </dsp:nvSpPr>
      <dsp:spPr>
        <a:xfrm>
          <a:off x="1039367" y="1965707"/>
          <a:ext cx="5434941" cy="9828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14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The ex-ante approach spreads out the typical event day change in SOC across a four-hour event window</a:t>
          </a:r>
        </a:p>
      </dsp:txBody>
      <dsp:txXfrm>
        <a:off x="1039367" y="1965707"/>
        <a:ext cx="5434941" cy="982853"/>
      </dsp:txXfrm>
    </dsp:sp>
    <dsp:sp modelId="{60F4308B-09E4-4345-B3FC-11C2C0E4B4EB}">
      <dsp:nvSpPr>
        <dsp:cNvPr id="0" name=""/>
        <dsp:cNvSpPr/>
      </dsp:nvSpPr>
      <dsp:spPr>
        <a:xfrm>
          <a:off x="425084" y="1842850"/>
          <a:ext cx="1228567" cy="1228567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6CFEC-608F-44C0-9AD7-DAC9826BE018}">
      <dsp:nvSpPr>
        <dsp:cNvPr id="0" name=""/>
        <dsp:cNvSpPr/>
      </dsp:nvSpPr>
      <dsp:spPr>
        <a:xfrm>
          <a:off x="682100" y="3439988"/>
          <a:ext cx="5792208" cy="9828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014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Enrollment forecasts are based on the monthly growth observed from May 2025 to March 2026</a:t>
          </a:r>
        </a:p>
      </dsp:txBody>
      <dsp:txXfrm>
        <a:off x="682100" y="3439988"/>
        <a:ext cx="5792208" cy="982853"/>
      </dsp:txXfrm>
    </dsp:sp>
    <dsp:sp modelId="{BB9B6724-99A6-4FAC-996D-D78988B1EA87}">
      <dsp:nvSpPr>
        <dsp:cNvPr id="0" name=""/>
        <dsp:cNvSpPr/>
      </dsp:nvSpPr>
      <dsp:spPr>
        <a:xfrm>
          <a:off x="67816" y="3317131"/>
          <a:ext cx="1228567" cy="1228567"/>
        </a:xfrm>
        <a:prstGeom prst="ellipse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19994-1A1A-4765-B80F-CE4966E4BFCE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476BE-9D50-4D15-82D1-22D9051A7E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967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E8A5F-8FDD-4170-945C-E42C0604D102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2C183-215B-4A48-BB2B-9A22347B75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2C183-215B-4A48-BB2B-9A22347B753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7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2C183-215B-4A48-BB2B-9A22347B753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03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630238"/>
            <a:ext cx="8053493" cy="97625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58" y="1658575"/>
            <a:ext cx="8053493" cy="1032010"/>
          </a:xfrm>
        </p:spPr>
        <p:txBody>
          <a:bodyPr anchor="t">
            <a:noAutofit/>
          </a:bodyPr>
          <a:lstStyle>
            <a:lvl1pPr marL="0" indent="0" algn="l">
              <a:buNone/>
              <a:defRPr sz="2800" cap="all" baseline="0">
                <a:solidFill>
                  <a:schemeClr val="accent4"/>
                </a:solidFill>
                <a:latin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E68CD15-1B97-4DFC-8420-5C5C10F06B21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C0FDE23-6443-44B0-98BF-8273B15B899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48" y="790151"/>
            <a:ext cx="3538352" cy="81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landscape of mountains and trees&#10;&#10;AI-generated content may be incorrect.">
            <a:extLst>
              <a:ext uri="{FF2B5EF4-FFF2-40B4-BE49-F238E27FC236}">
                <a16:creationId xmlns:a16="http://schemas.microsoft.com/office/drawing/2014/main" id="{4DD5D0A7-2B89-BD64-D34E-EBB895A6DC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742669"/>
            <a:ext cx="6320481" cy="4163568"/>
          </a:xfrm>
          <a:prstGeom prst="rect">
            <a:avLst/>
          </a:prstGeom>
        </p:spPr>
      </p:pic>
      <p:pic>
        <p:nvPicPr>
          <p:cNvPr id="1028" name="Picture 4" descr="10C image">
            <a:extLst>
              <a:ext uri="{FF2B5EF4-FFF2-40B4-BE49-F238E27FC236}">
                <a16:creationId xmlns:a16="http://schemas.microsoft.com/office/drawing/2014/main" id="{1358F30C-5E93-025B-57AE-E6A6F09C743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/>
          <a:stretch/>
        </p:blipFill>
        <p:spPr bwMode="auto">
          <a:xfrm>
            <a:off x="6255657" y="2735306"/>
            <a:ext cx="5936343" cy="417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49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8CD15-1B97-4DFC-8420-5C5C10F06B21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FDE23-6443-44B0-98BF-8273B15B89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296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E68CD15-1B97-4DFC-8420-5C5C10F06B21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C0FDE23-6443-44B0-98BF-8273B15B89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425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97611" y="1313817"/>
            <a:ext cx="10984788" cy="4811454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tx1"/>
                </a:solidFill>
              </a:defRPr>
            </a:lvl1pPr>
            <a:lvl2pPr>
              <a:defRPr sz="1800">
                <a:solidFill>
                  <a:srgbClr val="464749"/>
                </a:solidFill>
              </a:defRPr>
            </a:lvl2pPr>
            <a:lvl3pPr>
              <a:defRPr sz="1600"/>
            </a:lvl3pPr>
            <a:lvl4pPr>
              <a:defRPr sz="1400"/>
            </a:lvl4pPr>
            <a:lvl5pPr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1182" y="164522"/>
            <a:ext cx="9389657" cy="253620"/>
          </a:xfrm>
          <a:prstGeom prst="rect">
            <a:avLst/>
          </a:prstGeom>
        </p:spPr>
        <p:txBody>
          <a:bodyPr wrap="none"/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/>
              <a:t>&lt;Insert section title if required&gt;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1528" y="6356352"/>
            <a:ext cx="857115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104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 bwMode="gray">
          <a:xfrm>
            <a:off x="860577" y="2352700"/>
            <a:ext cx="7593193" cy="1011827"/>
          </a:xfrm>
        </p:spPr>
        <p:txBody>
          <a:bodyPr anchor="b" anchorCtr="0"/>
          <a:lstStyle>
            <a:lvl1pPr algn="l">
              <a:lnSpc>
                <a:spcPct val="100000"/>
              </a:lnSpc>
              <a:defRPr sz="2600" b="0" baseline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endParaRPr lang="en-GB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1528" y="6356352"/>
            <a:ext cx="857115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236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omment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0" hasCustomPrompt="1"/>
          </p:nvPr>
        </p:nvSpPr>
        <p:spPr>
          <a:xfrm>
            <a:off x="8031728" y="1313817"/>
            <a:ext cx="3550673" cy="48114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Comments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601180" y="1313817"/>
            <a:ext cx="7248923" cy="4811454"/>
          </a:xfrm>
          <a:ln>
            <a:solidFill>
              <a:schemeClr val="bg2"/>
            </a:solidFill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Content with comments on right (Click to edit)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01471" y="6356352"/>
            <a:ext cx="797173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693" y="6357038"/>
            <a:ext cx="10288867" cy="36420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C7C9CB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1182" y="164522"/>
            <a:ext cx="9389657" cy="253620"/>
          </a:xfrm>
          <a:prstGeom prst="rect">
            <a:avLst/>
          </a:prstGeom>
        </p:spPr>
        <p:txBody>
          <a:bodyPr wrap="none"/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/>
              <a:t>&lt;Insert section title if required&gt;</a:t>
            </a:r>
          </a:p>
        </p:txBody>
      </p:sp>
    </p:spTree>
    <p:extLst>
      <p:ext uri="{BB962C8B-B14F-4D97-AF65-F5344CB8AC3E}">
        <p14:creationId xmlns:p14="http://schemas.microsoft.com/office/powerpoint/2010/main" val="4071111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&amp; Comments right (subtitl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0" hasCustomPrompt="1"/>
          </p:nvPr>
        </p:nvSpPr>
        <p:spPr>
          <a:xfrm>
            <a:off x="8031728" y="1636873"/>
            <a:ext cx="3550673" cy="44883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Comments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601180" y="1636332"/>
            <a:ext cx="7248923" cy="4488940"/>
          </a:xfrm>
          <a:ln>
            <a:solidFill>
              <a:schemeClr val="bg2"/>
            </a:solidFill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Content with comments on right (Click to edit)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01471" y="6356352"/>
            <a:ext cx="797173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693" y="6357038"/>
            <a:ext cx="10288867" cy="36420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C7C9CB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1182" y="164522"/>
            <a:ext cx="9389657" cy="253620"/>
          </a:xfrm>
          <a:prstGeom prst="rect">
            <a:avLst/>
          </a:prstGeom>
        </p:spPr>
        <p:txBody>
          <a:bodyPr wrap="none"/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/>
              <a:t>&lt;Insert section title if required&gt;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601180" y="1282637"/>
            <a:ext cx="7248923" cy="354237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Content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29" hasCustomPrompt="1"/>
          </p:nvPr>
        </p:nvSpPr>
        <p:spPr>
          <a:xfrm>
            <a:off x="8031726" y="1282638"/>
            <a:ext cx="3539541" cy="353695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Comments</a:t>
            </a:r>
          </a:p>
        </p:txBody>
      </p:sp>
    </p:spTree>
    <p:extLst>
      <p:ext uri="{BB962C8B-B14F-4D97-AF65-F5344CB8AC3E}">
        <p14:creationId xmlns:p14="http://schemas.microsoft.com/office/powerpoint/2010/main" val="3300384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omment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0" hasCustomPrompt="1"/>
          </p:nvPr>
        </p:nvSpPr>
        <p:spPr>
          <a:xfrm>
            <a:off x="4335016" y="1313817"/>
            <a:ext cx="7247385" cy="4811454"/>
          </a:xfrm>
          <a:ln>
            <a:solidFill>
              <a:schemeClr val="bg2"/>
            </a:solidFill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Comments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601180" y="1313817"/>
            <a:ext cx="3546237" cy="4811454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Content with comments on left (Click to edit)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01471" y="6356352"/>
            <a:ext cx="797173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693" y="6357038"/>
            <a:ext cx="10288867" cy="36420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C7C9CB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1182" y="164522"/>
            <a:ext cx="9389657" cy="253620"/>
          </a:xfrm>
          <a:prstGeom prst="rect">
            <a:avLst/>
          </a:prstGeom>
        </p:spPr>
        <p:txBody>
          <a:bodyPr wrap="none"/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/>
              <a:t>&lt;Insert section title if required&gt;</a:t>
            </a:r>
          </a:p>
        </p:txBody>
      </p:sp>
    </p:spTree>
    <p:extLst>
      <p:ext uri="{BB962C8B-B14F-4D97-AF65-F5344CB8AC3E}">
        <p14:creationId xmlns:p14="http://schemas.microsoft.com/office/powerpoint/2010/main" val="1819052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omments left (subtitl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0" hasCustomPrompt="1"/>
          </p:nvPr>
        </p:nvSpPr>
        <p:spPr>
          <a:xfrm>
            <a:off x="4335016" y="1636332"/>
            <a:ext cx="7247385" cy="4488940"/>
          </a:xfrm>
          <a:ln>
            <a:solidFill>
              <a:schemeClr val="bg2"/>
            </a:solidFill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Comments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601180" y="1636332"/>
            <a:ext cx="3546237" cy="4488940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Content with comments on left (Click to edit)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01471" y="6356352"/>
            <a:ext cx="797173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693" y="6357038"/>
            <a:ext cx="10288867" cy="36420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C7C9CB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1182" y="164522"/>
            <a:ext cx="9389657" cy="253620"/>
          </a:xfrm>
          <a:prstGeom prst="rect">
            <a:avLst/>
          </a:prstGeom>
        </p:spPr>
        <p:txBody>
          <a:bodyPr wrap="none"/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/>
              <a:t>&lt;Insert section title if required&gt;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586694" y="1282637"/>
            <a:ext cx="3560724" cy="354237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Comments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29" hasCustomPrompt="1"/>
          </p:nvPr>
        </p:nvSpPr>
        <p:spPr>
          <a:xfrm>
            <a:off x="4335015" y="1282638"/>
            <a:ext cx="7236252" cy="353695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82339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Three Columns (Click to edit)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01471" y="6356352"/>
            <a:ext cx="797173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693" y="6357038"/>
            <a:ext cx="10288867" cy="36420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C7C9CB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1182" y="164522"/>
            <a:ext cx="9389657" cy="253620"/>
          </a:xfrm>
          <a:prstGeom prst="rect">
            <a:avLst/>
          </a:prstGeom>
        </p:spPr>
        <p:txBody>
          <a:bodyPr wrap="none"/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/>
              <a:t>&lt;Insert section title if required&gt;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22"/>
          </p:nvPr>
        </p:nvSpPr>
        <p:spPr>
          <a:xfrm>
            <a:off x="601178" y="1313818"/>
            <a:ext cx="3546237" cy="481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23"/>
          </p:nvPr>
        </p:nvSpPr>
        <p:spPr>
          <a:xfrm>
            <a:off x="4318204" y="1313818"/>
            <a:ext cx="3546237" cy="481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24"/>
          </p:nvPr>
        </p:nvSpPr>
        <p:spPr>
          <a:xfrm>
            <a:off x="8035231" y="1313818"/>
            <a:ext cx="3546237" cy="481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2922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: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Three Columns with theme / category boxes (Click to edit)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01471" y="6356352"/>
            <a:ext cx="797173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693" y="6357038"/>
            <a:ext cx="10288867" cy="36420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C7C9CB"/>
              </a:solidFill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1182" y="164522"/>
            <a:ext cx="9389657" cy="253620"/>
          </a:xfrm>
          <a:prstGeom prst="rect">
            <a:avLst/>
          </a:prstGeom>
        </p:spPr>
        <p:txBody>
          <a:bodyPr wrap="none"/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/>
              <a:t>&lt;Insert section title if required&gt;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4"/>
          </p:nvPr>
        </p:nvSpPr>
        <p:spPr>
          <a:xfrm>
            <a:off x="601180" y="1636875"/>
            <a:ext cx="3546237" cy="4488397"/>
          </a:xfrm>
          <a:ln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5"/>
          </p:nvPr>
        </p:nvSpPr>
        <p:spPr>
          <a:xfrm>
            <a:off x="4313104" y="1636875"/>
            <a:ext cx="3546237" cy="4488397"/>
          </a:xfrm>
          <a:ln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8025030" y="1636875"/>
            <a:ext cx="3546237" cy="4488397"/>
          </a:xfrm>
          <a:ln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601180" y="1282637"/>
            <a:ext cx="3546237" cy="354237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Theme 1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28" hasCustomPrompt="1"/>
          </p:nvPr>
        </p:nvSpPr>
        <p:spPr>
          <a:xfrm>
            <a:off x="4321726" y="1282638"/>
            <a:ext cx="3546237" cy="353695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Theme 2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29" hasCustomPrompt="1"/>
          </p:nvPr>
        </p:nvSpPr>
        <p:spPr>
          <a:xfrm>
            <a:off x="8025030" y="1282638"/>
            <a:ext cx="3546237" cy="353695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Theme 3</a:t>
            </a:r>
          </a:p>
        </p:txBody>
      </p:sp>
    </p:spTree>
    <p:extLst>
      <p:ext uri="{BB962C8B-B14F-4D97-AF65-F5344CB8AC3E}">
        <p14:creationId xmlns:p14="http://schemas.microsoft.com/office/powerpoint/2010/main" val="116748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 marL="630000" indent="-306000">
              <a:buClr>
                <a:schemeClr val="tx1"/>
              </a:buClr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</a:defRPr>
            </a:lvl2pPr>
            <a:lvl3pPr marL="900000" indent="-270000">
              <a:buClr>
                <a:schemeClr val="accent3"/>
              </a:buClr>
              <a:buFont typeface="Courier New" panose="02070309020205020404" pitchFamily="49" charset="0"/>
              <a:buChar char="o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8CD15-1B97-4DFC-8420-5C5C10F06B21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1C0FDE23-6443-44B0-98BF-8273B15B899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" y="6204366"/>
            <a:ext cx="2836832" cy="6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224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: Pha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Three Columns with phase / process chevrons (Click to edit)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01471" y="6356352"/>
            <a:ext cx="797173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693" y="6357038"/>
            <a:ext cx="10288867" cy="36420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C7C9CB"/>
              </a:solidFill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1182" y="164522"/>
            <a:ext cx="9389657" cy="253620"/>
          </a:xfrm>
          <a:prstGeom prst="rect">
            <a:avLst/>
          </a:prstGeom>
        </p:spPr>
        <p:txBody>
          <a:bodyPr wrap="none"/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/>
              <a:t>&lt;Insert section title if required&gt;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4"/>
          </p:nvPr>
        </p:nvSpPr>
        <p:spPr>
          <a:xfrm>
            <a:off x="601180" y="1636875"/>
            <a:ext cx="3546237" cy="4488397"/>
          </a:xfr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5"/>
          </p:nvPr>
        </p:nvSpPr>
        <p:spPr>
          <a:xfrm>
            <a:off x="4313104" y="1636875"/>
            <a:ext cx="3546237" cy="4488397"/>
          </a:xfr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8025030" y="1636875"/>
            <a:ext cx="3546237" cy="4488397"/>
          </a:xfr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601180" y="1282637"/>
            <a:ext cx="3546237" cy="354237"/>
          </a:xfrm>
          <a:prstGeom prst="chevron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Phase 1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28" hasCustomPrompt="1"/>
          </p:nvPr>
        </p:nvSpPr>
        <p:spPr>
          <a:xfrm>
            <a:off x="4321726" y="1282638"/>
            <a:ext cx="3546237" cy="353695"/>
          </a:xfrm>
          <a:prstGeom prst="chevron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Phase 2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29" hasCustomPrompt="1"/>
          </p:nvPr>
        </p:nvSpPr>
        <p:spPr>
          <a:xfrm>
            <a:off x="8025030" y="1282638"/>
            <a:ext cx="3546237" cy="353695"/>
          </a:xfrm>
          <a:prstGeom prst="chevron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Phase 3</a:t>
            </a:r>
          </a:p>
        </p:txBody>
      </p:sp>
    </p:spTree>
    <p:extLst>
      <p:ext uri="{BB962C8B-B14F-4D97-AF65-F5344CB8AC3E}">
        <p14:creationId xmlns:p14="http://schemas.microsoft.com/office/powerpoint/2010/main" val="2762623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: The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 Columns with theme / category boxes (Click to edit)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01471" y="6356352"/>
            <a:ext cx="797173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693" y="6357038"/>
            <a:ext cx="10288867" cy="36420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C7C9CB"/>
              </a:solidFill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1182" y="164522"/>
            <a:ext cx="9389657" cy="253620"/>
          </a:xfrm>
          <a:prstGeom prst="rect">
            <a:avLst/>
          </a:prstGeom>
        </p:spPr>
        <p:txBody>
          <a:bodyPr wrap="none"/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/>
              <a:t>&lt;Insert section title if required&gt;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4"/>
          </p:nvPr>
        </p:nvSpPr>
        <p:spPr>
          <a:xfrm>
            <a:off x="601180" y="1636875"/>
            <a:ext cx="5319355" cy="4488397"/>
          </a:xfrm>
          <a:ln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6250822" y="1636875"/>
            <a:ext cx="5320445" cy="4488397"/>
          </a:xfrm>
          <a:ln>
            <a:solidFill>
              <a:schemeClr val="bg2"/>
            </a:solidFill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601180" y="1282637"/>
            <a:ext cx="5319355" cy="354237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Theme 1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29" hasCustomPrompt="1"/>
          </p:nvPr>
        </p:nvSpPr>
        <p:spPr>
          <a:xfrm>
            <a:off x="6250822" y="1282638"/>
            <a:ext cx="5320445" cy="353695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Theme 2</a:t>
            </a:r>
          </a:p>
        </p:txBody>
      </p:sp>
    </p:spTree>
    <p:extLst>
      <p:ext uri="{BB962C8B-B14F-4D97-AF65-F5344CB8AC3E}">
        <p14:creationId xmlns:p14="http://schemas.microsoft.com/office/powerpoint/2010/main" val="549867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: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 Columns no content title (Click to edit)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01471" y="6356352"/>
            <a:ext cx="797173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693" y="6357038"/>
            <a:ext cx="10288867" cy="36420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C7C9CB"/>
              </a:solidFill>
            </a:endParaRP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1182" y="164522"/>
            <a:ext cx="9389657" cy="253620"/>
          </a:xfrm>
          <a:prstGeom prst="rect">
            <a:avLst/>
          </a:prstGeom>
        </p:spPr>
        <p:txBody>
          <a:bodyPr wrap="none"/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/>
              <a:t>&lt;Insert section title if required&gt;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4"/>
          </p:nvPr>
        </p:nvSpPr>
        <p:spPr>
          <a:xfrm>
            <a:off x="601180" y="1330399"/>
            <a:ext cx="5319355" cy="4794873"/>
          </a:xfr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6"/>
          </p:nvPr>
        </p:nvSpPr>
        <p:spPr>
          <a:xfrm>
            <a:off x="6250822" y="1330399"/>
            <a:ext cx="5320445" cy="4794873"/>
          </a:xfr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88707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&amp; Comments right (subtitl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601181" y="4151859"/>
            <a:ext cx="10981220" cy="2103120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Two rows (Click to edit)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01471" y="6356352"/>
            <a:ext cx="797173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693" y="6357038"/>
            <a:ext cx="10288867" cy="36420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C7C9CB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1182" y="164522"/>
            <a:ext cx="9389657" cy="253620"/>
          </a:xfrm>
          <a:prstGeom prst="rect">
            <a:avLst/>
          </a:prstGeom>
        </p:spPr>
        <p:txBody>
          <a:bodyPr wrap="none"/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/>
              <a:t>&lt;Insert section title if required&gt;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612314" y="3797832"/>
            <a:ext cx="10966625" cy="354237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Content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30" hasCustomPrompt="1"/>
          </p:nvPr>
        </p:nvSpPr>
        <p:spPr>
          <a:xfrm>
            <a:off x="601181" y="1570614"/>
            <a:ext cx="10981219" cy="2103120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31" hasCustomPrompt="1"/>
          </p:nvPr>
        </p:nvSpPr>
        <p:spPr>
          <a:xfrm>
            <a:off x="601179" y="1216379"/>
            <a:ext cx="10981220" cy="354237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796684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&amp; Comments right (subtitl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0" hasCustomPrompt="1"/>
          </p:nvPr>
        </p:nvSpPr>
        <p:spPr>
          <a:xfrm>
            <a:off x="5953761" y="4378572"/>
            <a:ext cx="5628639" cy="1746699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Comments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601181" y="4378362"/>
            <a:ext cx="5169700" cy="1746910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Content with comments below (Click to edit)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01471" y="6356352"/>
            <a:ext cx="797173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693" y="6357038"/>
            <a:ext cx="10288867" cy="36420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C7C9CB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1182" y="164522"/>
            <a:ext cx="9389657" cy="253620"/>
          </a:xfrm>
          <a:prstGeom prst="rect">
            <a:avLst/>
          </a:prstGeom>
        </p:spPr>
        <p:txBody>
          <a:bodyPr wrap="none"/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/>
              <a:t>&lt;Insert section title if required&gt;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612315" y="4024335"/>
            <a:ext cx="5162829" cy="354237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Content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29" hasCustomPrompt="1"/>
          </p:nvPr>
        </p:nvSpPr>
        <p:spPr>
          <a:xfrm>
            <a:off x="5953759" y="4024336"/>
            <a:ext cx="5628643" cy="353695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Comments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30" hasCustomPrompt="1"/>
          </p:nvPr>
        </p:nvSpPr>
        <p:spPr>
          <a:xfrm>
            <a:off x="601181" y="1570616"/>
            <a:ext cx="10981219" cy="2366683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31" hasCustomPrompt="1"/>
          </p:nvPr>
        </p:nvSpPr>
        <p:spPr>
          <a:xfrm>
            <a:off x="601179" y="1216379"/>
            <a:ext cx="10981220" cy="354237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624301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&amp; Comments right (subtitl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601181" y="5044966"/>
            <a:ext cx="10981220" cy="1210013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Content with comments below, no content tile (Click to edit)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01471" y="6356352"/>
            <a:ext cx="797173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693" y="6357038"/>
            <a:ext cx="10288867" cy="36420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C7C9CB"/>
              </a:solidFill>
            </a:endParaRP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1182" y="164522"/>
            <a:ext cx="9389657" cy="253620"/>
          </a:xfrm>
          <a:prstGeom prst="rect">
            <a:avLst/>
          </a:prstGeom>
        </p:spPr>
        <p:txBody>
          <a:bodyPr wrap="none"/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/>
              <a:t>&lt;Insert section title if required&gt;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30" hasCustomPrompt="1"/>
          </p:nvPr>
        </p:nvSpPr>
        <p:spPr>
          <a:xfrm>
            <a:off x="601181" y="1570614"/>
            <a:ext cx="10981219" cy="3300931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4775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86693" y="6357038"/>
            <a:ext cx="10288867" cy="36420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C7C9CB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397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Title with Footer (Click to edit)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01471" y="6356352"/>
            <a:ext cx="797173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693" y="6357038"/>
            <a:ext cx="10288867" cy="36420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C7C9CB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1182" y="164522"/>
            <a:ext cx="9389657" cy="253620"/>
          </a:xfrm>
          <a:prstGeom prst="rect">
            <a:avLst/>
          </a:prstGeom>
        </p:spPr>
        <p:txBody>
          <a:bodyPr wrap="none"/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/>
              <a:t>&lt;Insert section title if required&gt;</a:t>
            </a:r>
          </a:p>
        </p:txBody>
      </p:sp>
    </p:spTree>
    <p:extLst>
      <p:ext uri="{BB962C8B-B14F-4D97-AF65-F5344CB8AC3E}">
        <p14:creationId xmlns:p14="http://schemas.microsoft.com/office/powerpoint/2010/main" val="3191748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only (Click to edit)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01471" y="6356352"/>
            <a:ext cx="797173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01182" y="164522"/>
            <a:ext cx="9389657" cy="253620"/>
          </a:xfrm>
          <a:prstGeom prst="rect">
            <a:avLst/>
          </a:prstGeom>
        </p:spPr>
        <p:txBody>
          <a:bodyPr wrap="none"/>
          <a:lstStyle>
            <a:lvl1pPr marL="0" indent="0">
              <a:spcBef>
                <a:spcPts val="0"/>
              </a:spcBef>
              <a:buNone/>
              <a:defRPr sz="1100" b="0">
                <a:solidFill>
                  <a:schemeClr val="accent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noProof="0"/>
              <a:t>&lt;Insert section title if required&gt;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6693" y="6357038"/>
            <a:ext cx="10288867" cy="364206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C7C9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70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01471" y="6356352"/>
            <a:ext cx="797173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45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28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1pPr>
          </a:lstStyle>
          <a:p>
            <a:fld id="{AE68CD15-1B97-4DFC-8420-5C5C10F06B21}" type="datetimeFigureOut">
              <a:rPr lang="en-US" smtClean="0"/>
              <a:pPr/>
              <a:t>5/11/2026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  <a:latin typeface="Arial Nova Light" panose="020B0304020202020204" pitchFamily="34" charset="0"/>
                <a:cs typeface="Arial Nova Light" panose="020B0304020202020204" pitchFamily="34" charset="0"/>
              </a:defRPr>
            </a:lvl1pPr>
          </a:lstStyle>
          <a:p>
            <a:fld id="{1C0FDE23-6443-44B0-98BF-8273B15B89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778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dd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601181" y="1627076"/>
            <a:ext cx="3469387" cy="481024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3122" tIns="63122" rIns="63122" bIns="63122" rtlCol="0" anchor="ctr"/>
          <a:lstStyle/>
          <a:p>
            <a:pPr algn="ctr" defTabSz="457144"/>
            <a:endParaRPr lang="ru-RU" err="1">
              <a:solidFill>
                <a:srgbClr val="0070CD"/>
              </a:solidFill>
              <a:cs typeface="Arial" pitchFamily="34" charset="0"/>
            </a:endParaRPr>
          </a:p>
        </p:txBody>
      </p:sp>
      <p:sp>
        <p:nvSpPr>
          <p:cNvPr id="15" name="Content Placeholder 8"/>
          <p:cNvSpPr>
            <a:spLocks noGrp="1"/>
          </p:cNvSpPr>
          <p:nvPr>
            <p:ph sz="quarter" idx="13" hasCustomPrompt="1"/>
          </p:nvPr>
        </p:nvSpPr>
        <p:spPr bwMode="gray">
          <a:xfrm>
            <a:off x="841158" y="1887110"/>
            <a:ext cx="3009476" cy="4353726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 typeface="Arial" pitchFamily="34" charset="0"/>
              <a:buNone/>
              <a:defRPr sz="1000" b="0">
                <a:solidFill>
                  <a:srgbClr val="0070CD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buFont typeface="Arial" pitchFamily="34" charset="0"/>
              <a:buNone/>
              <a:defRPr b="0">
                <a:solidFill>
                  <a:schemeClr val="bg1"/>
                </a:solidFill>
              </a:defRPr>
            </a:lvl2pPr>
            <a:lvl3pPr marL="0" indent="0">
              <a:buNone/>
              <a:defRPr b="0">
                <a:solidFill>
                  <a:schemeClr val="bg1"/>
                </a:solidFill>
              </a:defRPr>
            </a:lvl3pPr>
            <a:lvl4pPr marL="157806" indent="0">
              <a:buNone/>
              <a:defRPr b="0">
                <a:solidFill>
                  <a:schemeClr val="bg1"/>
                </a:solidFill>
              </a:defRPr>
            </a:lvl4pPr>
            <a:lvl5pPr marL="315612" indent="0">
              <a:buNone/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Nexant, Inc.</a:t>
            </a:r>
            <a:br>
              <a:rPr lang="en-US" noProof="0"/>
            </a:br>
            <a:r>
              <a:rPr lang="en-US" noProof="0"/>
              <a:t>101 Second St, Suite 1000</a:t>
            </a:r>
            <a:br>
              <a:rPr lang="en-US" noProof="0"/>
            </a:br>
            <a:r>
              <a:rPr lang="en-US" noProof="0"/>
              <a:t>San Francisco, CA 94105</a:t>
            </a:r>
            <a:br>
              <a:rPr lang="en-US" noProof="0"/>
            </a:br>
            <a:r>
              <a:rPr lang="en-US" noProof="0"/>
              <a:t>415-369-1000</a:t>
            </a:r>
          </a:p>
        </p:txBody>
      </p:sp>
      <p:pic>
        <p:nvPicPr>
          <p:cNvPr id="18" name="Picture 17" descr="Nexant_Tagline_Logo_PNG_colo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4" y="318594"/>
            <a:ext cx="3643135" cy="115849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448792" y="1702677"/>
            <a:ext cx="7133609" cy="32444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01471" y="6356352"/>
            <a:ext cx="797173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01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FE6C-1DBC-4594-9C3F-188BE8D8F5E7}" type="datetime1">
              <a:rPr lang="en-US" smtClean="0"/>
              <a:t>5/11/2026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0FDE23-6443-44B0-98BF-8273B15B899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581190" y="1788869"/>
            <a:ext cx="3611880" cy="4554658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27" hasCustomPrompt="1"/>
          </p:nvPr>
        </p:nvSpPr>
        <p:spPr>
          <a:xfrm>
            <a:off x="609600" y="1434633"/>
            <a:ext cx="3597675" cy="354237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 dirty="0"/>
              <a:t>Content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32" hasCustomPrompt="1"/>
          </p:nvPr>
        </p:nvSpPr>
        <p:spPr>
          <a:xfrm>
            <a:off x="8001000" y="1780317"/>
            <a:ext cx="3612816" cy="4563210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1"/>
          <p:cNvSpPr>
            <a:spLocks noGrp="1"/>
          </p:cNvSpPr>
          <p:nvPr>
            <p:ph type="body" sz="quarter" idx="33" hasCustomPrompt="1"/>
          </p:nvPr>
        </p:nvSpPr>
        <p:spPr>
          <a:xfrm>
            <a:off x="8001000" y="1434632"/>
            <a:ext cx="3624012" cy="354237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 dirty="0"/>
              <a:t>Content</a:t>
            </a:r>
          </a:p>
        </p:txBody>
      </p:sp>
      <p:sp>
        <p:nvSpPr>
          <p:cNvPr id="10" name="Content Placeholder 8"/>
          <p:cNvSpPr>
            <a:spLocks noGrp="1"/>
          </p:cNvSpPr>
          <p:nvPr>
            <p:ph sz="quarter" idx="34" hasCustomPrompt="1"/>
          </p:nvPr>
        </p:nvSpPr>
        <p:spPr>
          <a:xfrm>
            <a:off x="4291095" y="1788869"/>
            <a:ext cx="3611879" cy="4554658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35" hasCustomPrompt="1"/>
          </p:nvPr>
        </p:nvSpPr>
        <p:spPr>
          <a:xfrm>
            <a:off x="4305299" y="1434632"/>
            <a:ext cx="3611880" cy="354237"/>
          </a:xfrm>
          <a:solidFill>
            <a:schemeClr val="accent1"/>
          </a:solidFill>
          <a:ln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165" tIns="40083" rIns="80165" bIns="4008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800" b="1" smtClean="0">
                <a:solidFill>
                  <a:schemeClr val="lt1"/>
                </a:solidFill>
                <a:latin typeface="+mn-lt"/>
                <a:cs typeface="+mn-cs"/>
              </a:defRPr>
            </a:lvl1pPr>
            <a:lvl2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 lang="en-US" sz="1800" smtClean="0"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 lang="en-US" sz="1800">
                <a:solidFill>
                  <a:schemeClr val="lt1"/>
                </a:solidFill>
                <a:latin typeface="+mn-lt"/>
                <a:cs typeface="+mn-cs"/>
              </a:defRPr>
            </a:lvl5pPr>
          </a:lstStyle>
          <a:p>
            <a:pPr marL="0" lvl="0" algn="ctr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9534267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97611" y="1313817"/>
            <a:ext cx="10984788" cy="4811454"/>
          </a:xfrm>
        </p:spPr>
        <p:txBody>
          <a:bodyPr>
            <a:normAutofit/>
          </a:bodyPr>
          <a:lstStyle>
            <a:lvl1pPr>
              <a:defRPr sz="2100">
                <a:solidFill>
                  <a:schemeClr val="tx1"/>
                </a:solidFill>
              </a:defRPr>
            </a:lvl1pPr>
            <a:lvl2pPr>
              <a:defRPr sz="1800">
                <a:solidFill>
                  <a:srgbClr val="464749"/>
                </a:solidFill>
              </a:defRPr>
            </a:lvl2pPr>
            <a:lvl3pPr>
              <a:defRPr sz="1600"/>
            </a:lvl3pPr>
            <a:lvl4pPr>
              <a:defRPr sz="1400"/>
            </a:lvl4pPr>
            <a:lvl5pPr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1528" y="6356352"/>
            <a:ext cx="857115" cy="365125"/>
          </a:xfrm>
          <a:prstGeom prst="rect">
            <a:avLst/>
          </a:prstGeom>
        </p:spPr>
        <p:txBody>
          <a:bodyPr/>
          <a:lstStyle/>
          <a:p>
            <a:fld id="{276DE07D-12F9-FF40-B07B-9B015B6B1FBE}" type="slidenum">
              <a:rPr lang="en-US" smtClean="0">
                <a:solidFill>
                  <a:srgbClr val="0070CD"/>
                </a:solidFill>
              </a:rPr>
              <a:pPr/>
              <a:t>‹#›</a:t>
            </a:fld>
            <a:endParaRPr lang="en-US" dirty="0">
              <a:solidFill>
                <a:srgbClr val="0070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009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FE6C-1DBC-4594-9C3F-188BE8D8F5E7}" type="datetime1">
              <a:rPr lang="en-US" smtClean="0"/>
              <a:t>5/11/2026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0FDE23-6443-44B0-98BF-8273B15B899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581189" y="1434632"/>
            <a:ext cx="7335989" cy="4908895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32" hasCustomPrompt="1"/>
          </p:nvPr>
        </p:nvSpPr>
        <p:spPr>
          <a:xfrm>
            <a:off x="8001000" y="1434632"/>
            <a:ext cx="3612816" cy="4908895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646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8CD15-1B97-4DFC-8420-5C5C10F06B21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FDE23-6443-44B0-98BF-8273B15B899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" y="6204366"/>
            <a:ext cx="2836832" cy="6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Lauren\AppData\Local\Microsoft\Windows\INetCache\Content.Word\APEX_logo_horiz.jpg">
            <a:extLst>
              <a:ext uri="{FF2B5EF4-FFF2-40B4-BE49-F238E27FC236}">
                <a16:creationId xmlns:a16="http://schemas.microsoft.com/office/drawing/2014/main" id="{054347B9-C363-4396-9C2F-E72CDBED8DD1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42" y="6275146"/>
            <a:ext cx="1862978" cy="565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612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8CD15-1B97-4DFC-8420-5C5C10F06B21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FDE23-6443-44B0-98BF-8273B15B899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" y="6204366"/>
            <a:ext cx="2836832" cy="6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:\Users\Lauren\AppData\Local\Microsoft\Windows\INetCache\Content.Word\APEX_logo_horiz.jpg">
            <a:extLst>
              <a:ext uri="{FF2B5EF4-FFF2-40B4-BE49-F238E27FC236}">
                <a16:creationId xmlns:a16="http://schemas.microsoft.com/office/drawing/2014/main" id="{054347B9-C363-4396-9C2F-E72CDBED8DD1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42" y="6275146"/>
            <a:ext cx="1862978" cy="565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286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8CD15-1B97-4DFC-8420-5C5C10F06B21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FDE23-6443-44B0-98BF-8273B15B89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36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8CD15-1B97-4DFC-8420-5C5C10F06B21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FDE23-6443-44B0-98BF-8273B15B89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3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AE68CD15-1B97-4DFC-8420-5C5C10F06B21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1C0FDE23-6443-44B0-98BF-8273B15B89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57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68CD15-1B97-4DFC-8420-5C5C10F06B21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FDE23-6443-44B0-98BF-8273B15B89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48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651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1508760"/>
            <a:ext cx="11029616" cy="46920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49" y="6475036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AE68CD15-1B97-4DFC-8420-5C5C10F06B21}" type="datetimeFigureOut">
              <a:rPr lang="en-US" smtClean="0"/>
              <a:t>5/11/2026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298" y="6475036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1C0FDE23-6443-44B0-98BF-8273B15B899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8" y="6406519"/>
            <a:ext cx="1662034" cy="38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49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8" r:id="rId31"/>
    <p:sldLayoutId id="2147483749" r:id="rId32"/>
    <p:sldLayoutId id="2147483750" r:id="rId33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 cap="all">
          <a:solidFill>
            <a:schemeClr val="accent1"/>
          </a:solidFill>
          <a:latin typeface="+mj-lt"/>
          <a:ea typeface="+mj-ea"/>
          <a:cs typeface="Segoe UI Semibold" panose="020B0702040204020203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4"/>
        </a:buClr>
        <a:buSzPct val="92000"/>
        <a:buFont typeface="Wingdings 2" panose="05020102010507070707" pitchFamily="18" charset="2"/>
        <a:buChar char=""/>
        <a:defRPr sz="2200" kern="1200">
          <a:solidFill>
            <a:schemeClr val="tx1">
              <a:lumMod val="75000"/>
            </a:schemeClr>
          </a:solidFill>
          <a:latin typeface="+mn-lt"/>
          <a:ea typeface="Segoe UI" panose="020B0502040204020203" pitchFamily="34" charset="0"/>
          <a:cs typeface="Segoe UI" panose="020B0502040204020203" pitchFamily="34" charset="0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92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Segoe UI" panose="020B0502040204020203" pitchFamily="34" charset="0"/>
          <a:cs typeface="Segoe UI" panose="020B0502040204020203" pitchFamily="34" charset="0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3"/>
        </a:buClr>
        <a:buSzPct val="92000"/>
        <a:buFont typeface="Courier New" panose="02070309020205020404" pitchFamily="49" charset="0"/>
        <a:buChar char="o"/>
        <a:defRPr sz="1600" kern="1200">
          <a:solidFill>
            <a:schemeClr val="accent3"/>
          </a:solidFill>
          <a:latin typeface="+mn-lt"/>
          <a:ea typeface="Segoe UI" panose="020B0502040204020203" pitchFamily="34" charset="0"/>
          <a:cs typeface="Segoe UI" panose="020B0502040204020203" pitchFamily="34" charset="0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accent2"/>
          </a:solidFill>
          <a:latin typeface="+mn-lt"/>
          <a:ea typeface="Segoe UI" panose="020B0502040204020203" pitchFamily="34" charset="0"/>
          <a:cs typeface="Segoe UI" panose="020B0502040204020203" pitchFamily="34" charset="0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accent2"/>
          </a:solidFill>
          <a:latin typeface="+mn-lt"/>
          <a:ea typeface="Segoe UI" panose="020B0502040204020203" pitchFamily="34" charset="0"/>
          <a:cs typeface="Segoe UI" panose="020B0502040204020203" pitchFamily="34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pgauthier@demandsideanalytics.com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smith@demandsideanalytics.com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5170" y="647701"/>
            <a:ext cx="8518490" cy="866002"/>
          </a:xfrm>
        </p:spPr>
        <p:txBody>
          <a:bodyPr>
            <a:noAutofit/>
          </a:bodyPr>
          <a:lstStyle/>
          <a:p>
            <a:pPr algn="ctr"/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r>
              <a:rPr lang="en-US" sz="2600" dirty="0"/>
              <a:t>Load Impact Evaluation of </a:t>
            </a:r>
            <a:br>
              <a:rPr lang="en-US" sz="2600" dirty="0"/>
            </a:br>
            <a:r>
              <a:rPr lang="en-US" sz="2600" dirty="0"/>
              <a:t>GoodLeap California DR Resources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55170" y="1686696"/>
            <a:ext cx="8518491" cy="797011"/>
          </a:xfrm>
        </p:spPr>
        <p:txBody>
          <a:bodyPr>
            <a:noAutofit/>
          </a:bodyPr>
          <a:lstStyle/>
          <a:p>
            <a:pPr algn="ctr"/>
            <a:r>
              <a:rPr lang="en-US" sz="2200" dirty="0">
                <a:latin typeface="+mj-lt"/>
              </a:rPr>
              <a:t>2026 Third-Party DRP LIP Workshop</a:t>
            </a:r>
          </a:p>
          <a:p>
            <a:pPr algn="ctr"/>
            <a:r>
              <a:rPr lang="en-US" sz="2200" dirty="0">
                <a:latin typeface="+mj-lt"/>
              </a:rPr>
              <a:t>May 11, 2026</a:t>
            </a:r>
          </a:p>
        </p:txBody>
      </p:sp>
    </p:spTree>
    <p:extLst>
      <p:ext uri="{BB962C8B-B14F-4D97-AF65-F5344CB8AC3E}">
        <p14:creationId xmlns:p14="http://schemas.microsoft.com/office/powerpoint/2010/main" val="1016819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45E4B3-4309-3157-C664-D3ECD412E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1701" y="784456"/>
            <a:ext cx="3823373" cy="5706525"/>
          </a:xfrm>
          <a:prstGeom prst="rect">
            <a:avLst/>
          </a:prstGeom>
          <a:noFill/>
        </p:spPr>
      </p:pic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5BE81F7E-386A-8692-B570-21FE4CEB2F7D}"/>
              </a:ext>
            </a:extLst>
          </p:cNvPr>
          <p:cNvGraphicFramePr>
            <a:graphicFrameLocks noGrp="1"/>
          </p:cNvGraphicFramePr>
          <p:nvPr>
            <p:ph sz="quarter" idx="20"/>
            <p:extLst>
              <p:ext uri="{D42A27DB-BD31-4B8C-83A1-F6EECF244321}">
                <p14:modId xmlns:p14="http://schemas.microsoft.com/office/powerpoint/2010/main" val="2584264247"/>
              </p:ext>
            </p:extLst>
          </p:nvPr>
        </p:nvGraphicFramePr>
        <p:xfrm>
          <a:off x="549016" y="1323028"/>
          <a:ext cx="6542126" cy="4914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A6C6CE5-BA33-E75E-4404-E73E0E86034A}"/>
              </a:ext>
            </a:extLst>
          </p:cNvPr>
          <p:cNvSpPr txBox="1"/>
          <p:nvPr/>
        </p:nvSpPr>
        <p:spPr>
          <a:xfrm>
            <a:off x="647952" y="738253"/>
            <a:ext cx="5746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b="1" cap="all" dirty="0">
                <a:solidFill>
                  <a:schemeClr val="accent1"/>
                </a:solidFill>
                <a:latin typeface="+mj-lt"/>
                <a:ea typeface="+mj-ea"/>
                <a:cs typeface="Segoe UI Semibold" panose="020B0702040204020203" pitchFamily="34" charset="0"/>
              </a:rPr>
              <a:t>Methodology Overview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8A9862-E1F6-0AD2-6CBB-A8F1A4474693}"/>
              </a:ext>
            </a:extLst>
          </p:cNvPr>
          <p:cNvSpPr/>
          <p:nvPr/>
        </p:nvSpPr>
        <p:spPr>
          <a:xfrm>
            <a:off x="9169226" y="3780162"/>
            <a:ext cx="964848" cy="135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7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433C2-D963-15D7-10BD-D67CF48EA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035FDCB-E798-38E1-E137-0C2F04B9E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67" y="625456"/>
            <a:ext cx="11029616" cy="651236"/>
          </a:xfrm>
        </p:spPr>
        <p:txBody>
          <a:bodyPr>
            <a:noAutofit/>
          </a:bodyPr>
          <a:lstStyle/>
          <a:p>
            <a:r>
              <a:rPr lang="en-US" sz="1800" dirty="0"/>
              <a:t>Using each site’s best performing model, baseline predictions on proxy days were very accurate, explaining approximately 93% of the variation in Peak hourly loads.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23CBC-4990-85EC-A9B8-3E4E875B1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4502" y="1836911"/>
            <a:ext cx="7762361" cy="41797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A2C0BC0-3B09-199E-5408-AB8F3BA2AAF1}"/>
              </a:ext>
            </a:extLst>
          </p:cNvPr>
          <p:cNvSpPr txBox="1"/>
          <p:nvPr/>
        </p:nvSpPr>
        <p:spPr>
          <a:xfrm>
            <a:off x="4167693" y="1529134"/>
            <a:ext cx="6264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</a:rPr>
              <a:t>Total Predicted versus Actual Loads on Proxy Days Using Each Site’s Best Model: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C16156-8C59-5D09-D884-9603E3125549}"/>
              </a:ext>
            </a:extLst>
          </p:cNvPr>
          <p:cNvSpPr txBox="1"/>
          <p:nvPr/>
        </p:nvSpPr>
        <p:spPr>
          <a:xfrm>
            <a:off x="0" y="1971317"/>
            <a:ext cx="4192315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</a:rPr>
              <a:t>Error Metrics for Per-Site Average Hourly Performance </a:t>
            </a:r>
          </a:p>
          <a:p>
            <a:pPr algn="ctr"/>
            <a:r>
              <a:rPr lang="en-US" sz="1400" dirty="0">
                <a:solidFill>
                  <a:schemeClr val="accent4"/>
                </a:solidFill>
              </a:rPr>
              <a:t>(4:00 PM to 8:00 PM):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ED1430B-0169-8249-E5B3-211A8340B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792877"/>
              </p:ext>
            </p:extLst>
          </p:nvPr>
        </p:nvGraphicFramePr>
        <p:xfrm>
          <a:off x="165137" y="2521153"/>
          <a:ext cx="3957848" cy="2606809"/>
        </p:xfrm>
        <a:graphic>
          <a:graphicData uri="http://schemas.openxmlformats.org/drawingml/2006/table">
            <a:tbl>
              <a:tblPr/>
              <a:tblGrid>
                <a:gridCol w="538958">
                  <a:extLst>
                    <a:ext uri="{9D8B030D-6E8A-4147-A177-3AD203B41FA5}">
                      <a16:colId xmlns:a16="http://schemas.microsoft.com/office/drawing/2014/main" val="357663902"/>
                    </a:ext>
                  </a:extLst>
                </a:gridCol>
                <a:gridCol w="801825">
                  <a:extLst>
                    <a:ext uri="{9D8B030D-6E8A-4147-A177-3AD203B41FA5}">
                      <a16:colId xmlns:a16="http://schemas.microsoft.com/office/drawing/2014/main" val="1303236406"/>
                    </a:ext>
                  </a:extLst>
                </a:gridCol>
                <a:gridCol w="801824">
                  <a:extLst>
                    <a:ext uri="{9D8B030D-6E8A-4147-A177-3AD203B41FA5}">
                      <a16:colId xmlns:a16="http://schemas.microsoft.com/office/drawing/2014/main" val="2614835446"/>
                    </a:ext>
                  </a:extLst>
                </a:gridCol>
                <a:gridCol w="606937">
                  <a:extLst>
                    <a:ext uri="{9D8B030D-6E8A-4147-A177-3AD203B41FA5}">
                      <a16:colId xmlns:a16="http://schemas.microsoft.com/office/drawing/2014/main" val="411449160"/>
                    </a:ext>
                  </a:extLst>
                </a:gridCol>
                <a:gridCol w="579095">
                  <a:extLst>
                    <a:ext uri="{9D8B030D-6E8A-4147-A177-3AD203B41FA5}">
                      <a16:colId xmlns:a16="http://schemas.microsoft.com/office/drawing/2014/main" val="577416288"/>
                    </a:ext>
                  </a:extLst>
                </a:gridCol>
                <a:gridCol w="629209">
                  <a:extLst>
                    <a:ext uri="{9D8B030D-6E8A-4147-A177-3AD203B41FA5}">
                      <a16:colId xmlns:a16="http://schemas.microsoft.com/office/drawing/2014/main" val="3647634191"/>
                    </a:ext>
                  </a:extLst>
                </a:gridCol>
              </a:tblGrid>
              <a:tr h="3845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Model Number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Average Observed kWh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Average Predicted kWh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Average Error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RMSE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</a:rPr>
                        <a:t>R Squared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00478"/>
                  </a:ext>
                </a:extLst>
              </a:tr>
              <a:tr h="384575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Best Model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-1.048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-0.024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0.155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93.0%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743896"/>
                  </a:ext>
                </a:extLst>
              </a:tr>
              <a:tr h="21697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-1.055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-0.031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0.172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91.3%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319165"/>
                  </a:ext>
                </a:extLst>
              </a:tr>
              <a:tr h="21697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-1.046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-0.022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0.154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93.0%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893830"/>
                  </a:ext>
                </a:extLst>
              </a:tr>
              <a:tr h="21697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-1.054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-0.030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0.172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91.3%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9655778"/>
                  </a:ext>
                </a:extLst>
              </a:tr>
              <a:tr h="21697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-1.052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-0.027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0.159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92.6%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1572022"/>
                  </a:ext>
                </a:extLst>
              </a:tr>
              <a:tr h="21697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-1.054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-0.030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0.163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92.2%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1772186"/>
                  </a:ext>
                </a:extLst>
              </a:tr>
              <a:tr h="21697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-1.051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-0.027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0.157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92.8%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026632"/>
                  </a:ext>
                </a:extLst>
              </a:tr>
              <a:tr h="21697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-1.050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-0.026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0.165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92.0%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116230"/>
                  </a:ext>
                </a:extLst>
              </a:tr>
              <a:tr h="216978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-1.053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-0.028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0.157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050" b="0" i="0" u="none" strike="noStrike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</a:rPr>
                        <a:t>92.8%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992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8643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A479D-FAED-C4A3-5119-C99046362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0D4DA7-068C-FD4C-B05C-342E9F8C3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82" y="745851"/>
            <a:ext cx="11029616" cy="581092"/>
          </a:xfrm>
        </p:spPr>
        <p:txBody>
          <a:bodyPr>
            <a:noAutofit/>
          </a:bodyPr>
          <a:lstStyle/>
          <a:p>
            <a:r>
              <a:rPr lang="en-US" sz="2000" dirty="0"/>
              <a:t>The impacts are incremental to battery output for the Net Billing Tariff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FD3DAB-29D9-8EC8-B5DD-E7C938A83B55}"/>
              </a:ext>
            </a:extLst>
          </p:cNvPr>
          <p:cNvGrpSpPr/>
          <p:nvPr/>
        </p:nvGrpSpPr>
        <p:grpSpPr>
          <a:xfrm>
            <a:off x="5113845" y="1802804"/>
            <a:ext cx="6705846" cy="3579537"/>
            <a:chOff x="3871281" y="1904999"/>
            <a:chExt cx="7653801" cy="41182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B85B35-196D-7143-FCE0-6E7690271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71281" y="1904999"/>
              <a:ext cx="7653801" cy="4118249"/>
            </a:xfrm>
            <a:prstGeom prst="rect">
              <a:avLst/>
            </a:prstGeom>
          </p:spPr>
        </p:pic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D4D45535-5B03-4004-1668-5B685A9EEE24}"/>
                </a:ext>
              </a:extLst>
            </p:cNvPr>
            <p:cNvSpPr/>
            <p:nvPr/>
          </p:nvSpPr>
          <p:spPr>
            <a:xfrm>
              <a:off x="8972550" y="3909328"/>
              <a:ext cx="514350" cy="481698"/>
            </a:xfrm>
            <a:prstGeom prst="leftBrac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CA0C6EB-190D-B101-E1DB-3D25003C8E93}"/>
                </a:ext>
              </a:extLst>
            </p:cNvPr>
            <p:cNvSpPr txBox="1"/>
            <p:nvPr/>
          </p:nvSpPr>
          <p:spPr>
            <a:xfrm>
              <a:off x="7103599" y="3640957"/>
              <a:ext cx="2027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accent4"/>
                  </a:solidFill>
                </a:rPr>
                <a:t>August and September have greater drawdowns during typical event hours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E6CD92C-D3C9-7F14-7615-DC5CE913B695}"/>
              </a:ext>
            </a:extLst>
          </p:cNvPr>
          <p:cNvSpPr txBox="1"/>
          <p:nvPr/>
        </p:nvSpPr>
        <p:spPr>
          <a:xfrm>
            <a:off x="811475" y="1606764"/>
            <a:ext cx="3962400" cy="1200329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Energy Export Credits (EECs) are much greater during August and September, incentivizing the dispatch of batteries during peak periods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86C765-431B-29C5-F163-4E18A8942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81" y="2965356"/>
            <a:ext cx="4491989" cy="24169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D280A8-3704-7C5B-0665-9C59BCF43EC5}"/>
              </a:ext>
            </a:extLst>
          </p:cNvPr>
          <p:cNvSpPr txBox="1"/>
          <p:nvPr/>
        </p:nvSpPr>
        <p:spPr>
          <a:xfrm>
            <a:off x="601182" y="5662162"/>
            <a:ext cx="11273010" cy="6538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i="1" dirty="0"/>
              <a:t>Month, day-of-week, and hourly dummy variables were included in all models to ensure that impacts are incremental to typical, rate-induced dispatch such as those from the Net Billing Tariff</a:t>
            </a:r>
          </a:p>
        </p:txBody>
      </p:sp>
    </p:spTree>
    <p:extLst>
      <p:ext uri="{BB962C8B-B14F-4D97-AF65-F5344CB8AC3E}">
        <p14:creationId xmlns:p14="http://schemas.microsoft.com/office/powerpoint/2010/main" val="1642523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4C96A-AA0B-E4D7-669B-C5A049E41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F13966-7E84-5AE5-B53D-5B3803F670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2025 Ex-Post Load Impacts</a:t>
            </a:r>
          </a:p>
        </p:txBody>
      </p:sp>
    </p:spTree>
    <p:extLst>
      <p:ext uri="{BB962C8B-B14F-4D97-AF65-F5344CB8AC3E}">
        <p14:creationId xmlns:p14="http://schemas.microsoft.com/office/powerpoint/2010/main" val="3703993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3E81FF-76A5-3560-05C0-008C2ABB7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72" y="812104"/>
            <a:ext cx="11029616" cy="651236"/>
          </a:xfrm>
        </p:spPr>
        <p:txBody>
          <a:bodyPr>
            <a:noAutofit/>
          </a:bodyPr>
          <a:lstStyle/>
          <a:p>
            <a:r>
              <a:rPr lang="en-US" sz="2000" dirty="0"/>
              <a:t>Impacts reached approximately 21 MWh by October and were largely driven by participation in PG&amp;E’s territory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F35B3A-6441-1378-26AB-C853D8058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439" y="1844298"/>
            <a:ext cx="5656710" cy="3044952"/>
          </a:xfr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B8398E7-3D70-6436-66B8-0B64ECF98A33}"/>
              </a:ext>
            </a:extLst>
          </p:cNvPr>
          <p:cNvSpPr/>
          <p:nvPr/>
        </p:nvSpPr>
        <p:spPr>
          <a:xfrm>
            <a:off x="399672" y="4989838"/>
            <a:ext cx="5589477" cy="563174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/>
              <a:t>PG&amp;E sites delivered the bulk of impacts across the two-hour events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D6A5A7D-9CB3-73C1-1CF1-FBCC94E9B008}"/>
              </a:ext>
            </a:extLst>
          </p:cNvPr>
          <p:cNvSpPr/>
          <p:nvPr/>
        </p:nvSpPr>
        <p:spPr>
          <a:xfrm>
            <a:off x="6238105" y="4999930"/>
            <a:ext cx="5589477" cy="563174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/>
              <a:t>First hour impacts were high across all events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D3684002-4BA2-279F-ECC2-3EA63EBAE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4488" y="1844298"/>
            <a:ext cx="5656710" cy="304495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B90131-2DA7-0CD4-F545-0440953E5B0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139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E30A42C-C189-5806-00E8-290AF365E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10" y="557861"/>
            <a:ext cx="11029616" cy="502211"/>
          </a:xfrm>
        </p:spPr>
        <p:txBody>
          <a:bodyPr>
            <a:noAutofit/>
          </a:bodyPr>
          <a:lstStyle/>
          <a:p>
            <a:r>
              <a:rPr lang="en-US" sz="2400" dirty="0"/>
              <a:t>First hour Impacts Drove event performance for all events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B096420-AA62-93F9-A2FC-C7E0068C0BFA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52400" y="1620078"/>
            <a:ext cx="2671850" cy="4224130"/>
          </a:xfrm>
        </p:spPr>
        <p:txBody>
          <a:bodyPr>
            <a:normAutofit/>
          </a:bodyPr>
          <a:lstStyle/>
          <a:p>
            <a:r>
              <a:rPr lang="en-US" sz="2000" dirty="0"/>
              <a:t>On event days, batteries typically hold their charge until the event</a:t>
            </a:r>
          </a:p>
          <a:p>
            <a:r>
              <a:rPr lang="en-US" sz="2000" dirty="0"/>
              <a:t>There is a significant discharge during hour 1, diminishing in hour 2</a:t>
            </a:r>
          </a:p>
          <a:p>
            <a:r>
              <a:rPr lang="en-US" sz="2000" dirty="0"/>
              <a:t>After the event, there is still a small amount of battery discharge</a:t>
            </a:r>
          </a:p>
        </p:txBody>
      </p:sp>
      <p:pic>
        <p:nvPicPr>
          <p:cNvPr id="16" name="Content Placeholder 10">
            <a:extLst>
              <a:ext uri="{FF2B5EF4-FFF2-40B4-BE49-F238E27FC236}">
                <a16:creationId xmlns:a16="http://schemas.microsoft.com/office/drawing/2014/main" id="{423D2474-2623-4665-967B-DE7FF6D91AF1}"/>
              </a:ext>
            </a:extLst>
          </p:cNvPr>
          <p:cNvPicPr>
            <a:picLocks noGrp="1" noChangeAspect="1"/>
          </p:cNvPicPr>
          <p:nvPr>
            <p:ph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4736" y="1188011"/>
            <a:ext cx="8955412" cy="48206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5CC5CF-3D71-0A97-5187-64DB19FDB355}"/>
              </a:ext>
            </a:extLst>
          </p:cNvPr>
          <p:cNvSpPr txBox="1"/>
          <p:nvPr/>
        </p:nvSpPr>
        <p:spPr>
          <a:xfrm>
            <a:off x="2994736" y="6136559"/>
            <a:ext cx="8955412" cy="36933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The event with the largest participation during a single event </a:t>
            </a:r>
            <a:r>
              <a:rPr lang="en-US" dirty="0"/>
              <a:t>window </a:t>
            </a:r>
            <a:r>
              <a:rPr lang="en-US" sz="1800" dirty="0"/>
              <a:t>was 10/21 from 5-7PM.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D3F687-DF2F-BA6D-C58F-8F67E5BBFF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503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801" y="1261715"/>
            <a:ext cx="2708659" cy="3230772"/>
          </a:xfrm>
        </p:spPr>
        <p:txBody>
          <a:bodyPr anchor="ctr">
            <a:normAutofit/>
          </a:bodyPr>
          <a:lstStyle/>
          <a:p>
            <a:r>
              <a:rPr lang="en-US" dirty="0"/>
              <a:t>Detailed results by segment for average event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E691B-DB7F-9E35-C08C-926F4997A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865" y="789420"/>
            <a:ext cx="7400104" cy="560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2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56677-B615-B22F-F770-570F07929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5DA506-D9B8-2475-40FE-878DABE846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Ex-Ante Load Impacts For planning and Operations</a:t>
            </a:r>
          </a:p>
        </p:txBody>
      </p:sp>
    </p:spTree>
    <p:extLst>
      <p:ext uri="{BB962C8B-B14F-4D97-AF65-F5344CB8AC3E}">
        <p14:creationId xmlns:p14="http://schemas.microsoft.com/office/powerpoint/2010/main" val="718241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E1465-0EC2-6821-1914-D59708687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1326CE-B265-6A11-8FBF-1F755E0A6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2556"/>
            <a:ext cx="11029616" cy="651236"/>
          </a:xfrm>
        </p:spPr>
        <p:txBody>
          <a:bodyPr>
            <a:normAutofit/>
          </a:bodyPr>
          <a:lstStyle/>
          <a:p>
            <a:r>
              <a:rPr lang="en-US" dirty="0"/>
              <a:t>Process for load impact evaluation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8CDE37CF-9253-45B4-B5BF-39A8BCA59A1B}"/>
              </a:ext>
            </a:extLst>
          </p:cNvPr>
          <p:cNvSpPr txBox="1">
            <a:spLocks/>
          </p:cNvSpPr>
          <p:nvPr/>
        </p:nvSpPr>
        <p:spPr>
          <a:xfrm>
            <a:off x="4361687" y="1707864"/>
            <a:ext cx="3291841" cy="37328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  <a:defRPr sz="2100" kern="1200">
                <a:solidFill>
                  <a:schemeClr val="tx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92000"/>
              <a:buFont typeface="Wingdings" panose="05000000000000000000" pitchFamily="2" charset="2"/>
              <a:buChar char="Ø"/>
              <a:defRPr sz="1800" kern="1200">
                <a:solidFill>
                  <a:srgbClr val="464749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3"/>
              </a:buClr>
              <a:buSzPct val="92000"/>
              <a:buFont typeface="Courier New" panose="02070309020205020404" pitchFamily="49" charset="0"/>
              <a:buChar char="o"/>
              <a:defRPr sz="1600" kern="1200">
                <a:solidFill>
                  <a:schemeClr val="accent3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accent2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tabLst/>
              <a:defRPr sz="1200" kern="1200">
                <a:solidFill>
                  <a:schemeClr val="accent2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b="1" dirty="0">
                <a:solidFill>
                  <a:schemeClr val="accent1"/>
                </a:solidFill>
              </a:rPr>
              <a:t>Adjustments</a:t>
            </a:r>
          </a:p>
          <a:p>
            <a:r>
              <a:rPr lang="en-US" sz="1800" dirty="0"/>
              <a:t>Standardize weather</a:t>
            </a:r>
          </a:p>
          <a:p>
            <a:r>
              <a:rPr lang="en-US" sz="1800" dirty="0"/>
              <a:t>Assume full dispatch of resources available</a:t>
            </a:r>
          </a:p>
          <a:p>
            <a:r>
              <a:rPr lang="en-US" sz="1800" dirty="0"/>
              <a:t>Standardize hours and length of dispatch</a:t>
            </a:r>
          </a:p>
          <a:p>
            <a:r>
              <a:rPr lang="en-US" sz="1800" dirty="0"/>
              <a:t>Incorporate program/rate changes</a:t>
            </a:r>
          </a:p>
          <a:p>
            <a:r>
              <a:rPr lang="en-US" sz="1800" dirty="0"/>
              <a:t>Adjust for project enrollment changes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0B945C-FAB2-B704-10C2-2BD70B0FFE8B}"/>
              </a:ext>
            </a:extLst>
          </p:cNvPr>
          <p:cNvSpPr/>
          <p:nvPr/>
        </p:nvSpPr>
        <p:spPr>
          <a:xfrm>
            <a:off x="722376" y="1707864"/>
            <a:ext cx="3099816" cy="37328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500"/>
              </a:spcBef>
              <a:spcAft>
                <a:spcPts val="600"/>
              </a:spcAft>
            </a:pPr>
            <a:r>
              <a:rPr lang="en-US" sz="2100" b="1" dirty="0"/>
              <a:t>Ex post Impacts</a:t>
            </a:r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dirty="0"/>
              <a:t>What were the reductions delivered?</a:t>
            </a:r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dirty="0"/>
              <a:t>Varies based on: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Weather conditions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Magnitude of resources dispatched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Hours of dispatch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Length of dispatch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Program/rate changes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Participant mix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b="1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8CD7E228-A77B-F362-7A9D-4E3C7ADD1421}"/>
              </a:ext>
            </a:extLst>
          </p:cNvPr>
          <p:cNvSpPr txBox="1">
            <a:spLocks/>
          </p:cNvSpPr>
          <p:nvPr/>
        </p:nvSpPr>
        <p:spPr>
          <a:xfrm>
            <a:off x="8257032" y="1707864"/>
            <a:ext cx="3307080" cy="37328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  <a:defRPr sz="2100" kern="1200">
                <a:solidFill>
                  <a:schemeClr val="tx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92000"/>
              <a:buFont typeface="Wingdings" panose="05000000000000000000" pitchFamily="2" charset="2"/>
              <a:buChar char="Ø"/>
              <a:defRPr sz="1800" kern="1200">
                <a:solidFill>
                  <a:srgbClr val="464749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3"/>
              </a:buClr>
              <a:buSzPct val="92000"/>
              <a:buFont typeface="Courier New" panose="02070309020205020404" pitchFamily="49" charset="0"/>
              <a:buChar char="o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accent2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tabLst/>
              <a:defRPr sz="1200" kern="1200">
                <a:solidFill>
                  <a:schemeClr val="accent2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b="1" dirty="0">
                <a:solidFill>
                  <a:schemeClr val="bg1"/>
                </a:solidFill>
                <a:cs typeface="Segoe UI"/>
              </a:rPr>
              <a:t>Ex ante Impacts</a:t>
            </a:r>
          </a:p>
          <a:p>
            <a:pPr marL="305435" indent="-305435"/>
            <a:r>
              <a:rPr lang="en-US" sz="1800" dirty="0">
                <a:solidFill>
                  <a:schemeClr val="bg1"/>
                </a:solidFill>
                <a:cs typeface="Segoe UI"/>
              </a:rPr>
              <a:t>What is the magnitude of program resources available under planning conditions defined by weather? </a:t>
            </a:r>
            <a:endParaRPr lang="en-US" sz="1800" dirty="0">
              <a:solidFill>
                <a:schemeClr val="bg1"/>
              </a:solidFill>
            </a:endParaRPr>
          </a:p>
          <a:p>
            <a:pPr marL="305435" indent="-305435"/>
            <a:r>
              <a:rPr lang="en-US" sz="1800" dirty="0">
                <a:solidFill>
                  <a:schemeClr val="bg1"/>
                </a:solidFill>
                <a:cs typeface="Segoe UI"/>
              </a:rPr>
              <a:t>Utility and CAISO weather conditions</a:t>
            </a:r>
          </a:p>
          <a:p>
            <a:pPr marL="305435" indent="-305435"/>
            <a:r>
              <a:rPr lang="en-US" sz="1800" dirty="0">
                <a:solidFill>
                  <a:schemeClr val="bg1"/>
                </a:solidFill>
                <a:cs typeface="Segoe UI"/>
              </a:rPr>
              <a:t>Produced for the system load worst day for each month</a:t>
            </a:r>
          </a:p>
          <a:p>
            <a:pPr marL="305435" indent="-305435"/>
            <a:r>
              <a:rPr lang="en-US" sz="1800" dirty="0">
                <a:solidFill>
                  <a:schemeClr val="bg1"/>
                </a:solidFill>
                <a:cs typeface="Segoe UI"/>
              </a:rPr>
              <a:t>Slice-of-Day table for resource adequacy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C4F12D-A213-5269-1C86-EEDC4F5C89D6}"/>
              </a:ext>
            </a:extLst>
          </p:cNvPr>
          <p:cNvCxnSpPr>
            <a:stCxn id="6" idx="3"/>
            <a:endCxn id="5" idx="1"/>
          </p:cNvCxnSpPr>
          <p:nvPr/>
        </p:nvCxnSpPr>
        <p:spPr>
          <a:xfrm>
            <a:off x="3822192" y="3574272"/>
            <a:ext cx="53949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80CCCD-6F07-1D1D-F746-90CED196C8DB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7653528" y="3574272"/>
            <a:ext cx="60350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206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457E5-1AC6-AD19-9922-5237D4BC1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ex-ante Modeling focused on the change in battery state of charge during events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DBC3C50-1A8D-BBDA-4169-21C165D94016}"/>
              </a:ext>
            </a:extLst>
          </p:cNvPr>
          <p:cNvGrpSpPr/>
          <p:nvPr/>
        </p:nvGrpSpPr>
        <p:grpSpPr>
          <a:xfrm>
            <a:off x="5561044" y="2088248"/>
            <a:ext cx="6188007" cy="3433954"/>
            <a:chOff x="5113518" y="2444332"/>
            <a:chExt cx="6635534" cy="35574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C60D0C6-FCAE-C25F-6113-20D91E068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13518" y="2444332"/>
              <a:ext cx="6635534" cy="355742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276661-397A-294F-4FF2-87D4BDC13D39}"/>
                </a:ext>
              </a:extLst>
            </p:cNvPr>
            <p:cNvSpPr txBox="1"/>
            <p:nvPr/>
          </p:nvSpPr>
          <p:spPr>
            <a:xfrm>
              <a:off x="9476791" y="4645022"/>
              <a:ext cx="612711" cy="382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H-1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2B20D6-8FA1-676F-5EBC-806AD0BB3DC8}"/>
                </a:ext>
              </a:extLst>
            </p:cNvPr>
            <p:cNvSpPr txBox="1"/>
            <p:nvPr/>
          </p:nvSpPr>
          <p:spPr>
            <a:xfrm>
              <a:off x="10547607" y="4644250"/>
              <a:ext cx="612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H+4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3AF56E-89DC-ECAE-BA4B-1C326C6ED05C}"/>
              </a:ext>
            </a:extLst>
          </p:cNvPr>
          <p:cNvSpPr txBox="1"/>
          <p:nvPr/>
        </p:nvSpPr>
        <p:spPr>
          <a:xfrm>
            <a:off x="5637791" y="1481358"/>
            <a:ext cx="6188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Example average SOC versus Modeled SOC for Events starting at 6:00 PM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3DB9D60-4748-2B48-763F-DCDCB50194CA}"/>
              </a:ext>
            </a:extLst>
          </p:cNvPr>
          <p:cNvSpPr txBox="1">
            <a:spLocks/>
          </p:cNvSpPr>
          <p:nvPr/>
        </p:nvSpPr>
        <p:spPr>
          <a:xfrm>
            <a:off x="581192" y="1510969"/>
            <a:ext cx="4752808" cy="10417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25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  <a:defRPr sz="2100" kern="1200">
                <a:solidFill>
                  <a:schemeClr val="tx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92000"/>
              <a:buFont typeface="Wingdings" panose="05000000000000000000" pitchFamily="2" charset="2"/>
              <a:buChar char="Ø"/>
              <a:defRPr sz="1800" kern="1200">
                <a:solidFill>
                  <a:srgbClr val="464749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3"/>
              </a:buClr>
              <a:buSzPct val="92000"/>
              <a:buFont typeface="Courier New" panose="02070309020205020404" pitchFamily="49" charset="0"/>
              <a:buChar char="o"/>
              <a:defRPr sz="1600" kern="1200">
                <a:solidFill>
                  <a:schemeClr val="accent3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accent2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tabLst/>
              <a:defRPr sz="1200" kern="1200">
                <a:solidFill>
                  <a:schemeClr val="accent2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Key issue: 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accent1">
                    <a:lumMod val="75000"/>
                  </a:schemeClr>
                </a:solidFill>
              </a:rPr>
              <a:t>To sustain impacts, the dispatch strategy must differ between 2-hour and 4-hour events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E4924F1-36A3-71B0-7556-4C5D7A0B717A}"/>
              </a:ext>
            </a:extLst>
          </p:cNvPr>
          <p:cNvSpPr txBox="1">
            <a:spLocks/>
          </p:cNvSpPr>
          <p:nvPr/>
        </p:nvSpPr>
        <p:spPr>
          <a:xfrm>
            <a:off x="581191" y="2680700"/>
            <a:ext cx="4752808" cy="15893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  <a:defRPr sz="2100" kern="1200">
                <a:solidFill>
                  <a:schemeClr val="tx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92000"/>
              <a:buFont typeface="Wingdings" panose="05000000000000000000" pitchFamily="2" charset="2"/>
              <a:buChar char="Ø"/>
              <a:defRPr sz="1800" kern="1200">
                <a:solidFill>
                  <a:srgbClr val="464749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3"/>
              </a:buClr>
              <a:buSzPct val="92000"/>
              <a:buFont typeface="Courier New" panose="02070309020205020404" pitchFamily="49" charset="0"/>
              <a:buChar char="o"/>
              <a:defRPr sz="1600" kern="1200">
                <a:solidFill>
                  <a:schemeClr val="accent3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accent2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tabLst/>
              <a:defRPr sz="1200" kern="1200">
                <a:solidFill>
                  <a:schemeClr val="accent2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What was done: </a:t>
            </a:r>
          </a:p>
          <a:p>
            <a:pPr marL="236538" indent="-179388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Estimate the battery state of charge on event and non-event days</a:t>
            </a:r>
          </a:p>
          <a:p>
            <a:pPr marL="236538" indent="-179388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Spread incremental reduction in state of charge over the 4-hour period in RA window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9CB1417-CF47-BB05-0D75-352691102D65}"/>
              </a:ext>
            </a:extLst>
          </p:cNvPr>
          <p:cNvSpPr txBox="1">
            <a:spLocks/>
          </p:cNvSpPr>
          <p:nvPr/>
        </p:nvSpPr>
        <p:spPr>
          <a:xfrm>
            <a:off x="581191" y="4398036"/>
            <a:ext cx="4752807" cy="20599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25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  <a:defRPr sz="2100" kern="1200">
                <a:solidFill>
                  <a:schemeClr val="tx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92000"/>
              <a:buFont typeface="Wingdings" panose="05000000000000000000" pitchFamily="2" charset="2"/>
              <a:buChar char="Ø"/>
              <a:defRPr sz="1800" kern="1200">
                <a:solidFill>
                  <a:srgbClr val="464749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3"/>
              </a:buClr>
              <a:buSzPct val="92000"/>
              <a:buFont typeface="Courier New" panose="02070309020205020404" pitchFamily="49" charset="0"/>
              <a:buChar char="o"/>
              <a:defRPr sz="1600" kern="1200">
                <a:solidFill>
                  <a:schemeClr val="accent3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accent2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tabLst/>
              <a:defRPr sz="1200" kern="1200">
                <a:solidFill>
                  <a:schemeClr val="accent2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How do batteries provide incremental resources? </a:t>
            </a:r>
          </a:p>
          <a:p>
            <a:pPr marL="236538" indent="-179388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Ensure the battery is a near full state of charge at start of event, then draw the battery rapidly on event days. </a:t>
            </a:r>
          </a:p>
          <a:p>
            <a:pPr marL="236538" indent="-179388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Typically, batteries have greater than 20% reserve for backup power. During events, batteries are drawn down to 15%-20% state of charge.</a:t>
            </a:r>
          </a:p>
          <a:p>
            <a:pPr marL="236538" indent="-179388">
              <a:spcBef>
                <a:spcPts val="0"/>
              </a:spcBef>
            </a:pPr>
            <a:r>
              <a:rPr lang="en-US" sz="1400" dirty="0">
                <a:solidFill>
                  <a:schemeClr val="tx1">
                    <a:lumMod val="75000"/>
                  </a:schemeClr>
                </a:solidFill>
              </a:rPr>
              <a:t>Typically, batteries just offset whole home loads, but they can export back to the grid during time of high system demand.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A026D40-99E7-24D0-3383-FE5EC42F5EC2}"/>
                  </a:ext>
                </a:extLst>
              </p:cNvPr>
              <p:cNvSpPr txBox="1"/>
              <p:nvPr/>
            </p:nvSpPr>
            <p:spPr>
              <a:xfrm>
                <a:off x="5637790" y="5597664"/>
                <a:ext cx="6188007" cy="988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𝑆𝑂𝐶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𝐼𝑚𝑝𝑎𝑐𝑡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𝑆𝑂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𝑒𝑣𝑒𝑛𝑡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𝑆𝑂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+4, 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𝑒𝑣𝑒𝑛𝑡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𝑆𝑂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−1, 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𝑛𝑜𝑛𝑒𝑣𝑒𝑛𝑡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𝑆𝑂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+4, 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𝑛𝑜𝑛𝑒𝑣𝑒𝑛𝑡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A026D40-99E7-24D0-3383-FE5EC42F5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790" y="5597664"/>
                <a:ext cx="6188007" cy="9882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0760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A122780-29D7-4796-95BF-DA8AD947A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Transmission tower at night">
            <a:extLst>
              <a:ext uri="{FF2B5EF4-FFF2-40B4-BE49-F238E27FC236}">
                <a16:creationId xmlns:a16="http://schemas.microsoft.com/office/drawing/2014/main" id="{1EAA7BFC-4371-FD96-65E2-1C6717990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16" b="6368"/>
          <a:stretch/>
        </p:blipFill>
        <p:spPr>
          <a:xfrm>
            <a:off x="20" y="1006956"/>
            <a:ext cx="12191980" cy="485622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F589B4C-3CA2-49DE-9E63-145FF5CB7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8068" y="457200"/>
            <a:ext cx="3703320" cy="5935132"/>
            <a:chOff x="438068" y="457200"/>
            <a:chExt cx="3703320" cy="59351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D7D4F7C-6EAA-4D74-BDD3-6602D41F36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618067"/>
              <a:ext cx="3702134" cy="5774265"/>
            </a:xfrm>
            <a:prstGeom prst="rect">
              <a:avLst/>
            </a:prstGeom>
            <a:solidFill>
              <a:schemeClr val="accent1">
                <a:alpha val="97000"/>
              </a:schemeClr>
            </a:solidFill>
            <a:ln w="63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5B11D41-504D-4822-8E12-3AD6AB8BA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8068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D81C45-287C-96B8-B0ED-BB446B8D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006956"/>
            <a:ext cx="3412067" cy="1372177"/>
          </a:xfrm>
        </p:spPr>
        <p:txBody>
          <a:bodyPr anchor="ctr">
            <a:normAutofit/>
          </a:bodyPr>
          <a:lstStyle/>
          <a:p>
            <a:r>
              <a:rPr lang="en-US" dirty="0"/>
              <a:t>Presentation Overview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D94A250-ECCA-4B20-6FD9-D67786591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38399"/>
            <a:ext cx="3415074" cy="356446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Key Research Questions and Findings</a:t>
            </a:r>
          </a:p>
          <a:p>
            <a:r>
              <a:rPr lang="en-US" dirty="0">
                <a:solidFill>
                  <a:schemeClr val="bg1"/>
                </a:solidFill>
              </a:rPr>
              <a:t>Participant Mix, Events, and System Conditions</a:t>
            </a:r>
          </a:p>
          <a:p>
            <a:r>
              <a:rPr lang="en-US" dirty="0">
                <a:solidFill>
                  <a:schemeClr val="bg1"/>
                </a:solidFill>
              </a:rPr>
              <a:t>Methodology</a:t>
            </a:r>
          </a:p>
          <a:p>
            <a:r>
              <a:rPr lang="en-US" dirty="0">
                <a:solidFill>
                  <a:schemeClr val="bg1"/>
                </a:solidFill>
              </a:rPr>
              <a:t>2025 Ex-Post Load Impacts</a:t>
            </a:r>
          </a:p>
          <a:p>
            <a:r>
              <a:rPr lang="en-US" dirty="0">
                <a:solidFill>
                  <a:schemeClr val="bg1"/>
                </a:solidFill>
              </a:rPr>
              <a:t>Ex-Ante Load Impacts for Planning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368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68CDB-AA43-79C8-DA3F-6177AB2BF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Battery capability for a 4 –hour Event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78CC85-C650-6121-FAE5-24B60A857021}"/>
              </a:ext>
            </a:extLst>
          </p:cNvPr>
          <p:cNvSpPr txBox="1"/>
          <p:nvPr/>
        </p:nvSpPr>
        <p:spPr>
          <a:xfrm>
            <a:off x="512195" y="1412166"/>
            <a:ext cx="6617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Predicted August 2027 Load Shapes (1-in-2 Utility Worst-Day)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372267"/>
              </p:ext>
            </p:extLst>
          </p:nvPr>
        </p:nvGraphicFramePr>
        <p:xfrm>
          <a:off x="596899" y="1781498"/>
          <a:ext cx="11144965" cy="4698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D29D945-5EE3-CC11-F10E-60307CCF0381}"/>
              </a:ext>
            </a:extLst>
          </p:cNvPr>
          <p:cNvSpPr txBox="1"/>
          <p:nvPr/>
        </p:nvSpPr>
        <p:spPr>
          <a:xfrm>
            <a:off x="726676" y="3520706"/>
            <a:ext cx="884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kW</a:t>
            </a:r>
          </a:p>
        </p:txBody>
      </p:sp>
    </p:spTree>
    <p:extLst>
      <p:ext uri="{BB962C8B-B14F-4D97-AF65-F5344CB8AC3E}">
        <p14:creationId xmlns:p14="http://schemas.microsoft.com/office/powerpoint/2010/main" val="1715913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5733D-B2C9-21C5-7B66-CA8F080A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Ex-Post load shapes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136421-2EEF-24E5-5677-90E5AEB808E1}"/>
              </a:ext>
            </a:extLst>
          </p:cNvPr>
          <p:cNvSpPr>
            <a:spLocks noGrp="1"/>
          </p:cNvSpPr>
          <p:nvPr>
            <p:ph sz="quarter" idx="32"/>
          </p:nvPr>
        </p:nvSpPr>
        <p:spPr/>
        <p:txBody>
          <a:bodyPr>
            <a:normAutofit/>
          </a:bodyPr>
          <a:lstStyle/>
          <a:p>
            <a:r>
              <a:rPr lang="en-US" dirty="0"/>
              <a:t>Load shapes prior to events are very similar between the ex-ante predictions and what was observed during 2025</a:t>
            </a:r>
          </a:p>
          <a:p>
            <a:r>
              <a:rPr lang="en-US" dirty="0"/>
              <a:t>Ex-post impacts have sharp, dramatic drops in load during the first hour</a:t>
            </a:r>
          </a:p>
          <a:p>
            <a:r>
              <a:rPr lang="en-US" dirty="0"/>
              <a:t>Batteries have the capability to flatten the load reductions, leading to consistent impacts across the RA window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E72124-CCD6-F26A-E316-C4C2E94A74BB}"/>
              </a:ext>
            </a:extLst>
          </p:cNvPr>
          <p:cNvPicPr>
            <a:picLocks noGrp="1" noChangeAspect="1"/>
          </p:cNvPicPr>
          <p:nvPr>
            <p:ph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82" y="1782601"/>
            <a:ext cx="7335838" cy="394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43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0CECA-A207-53F4-A97E-226243D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largest Ex-Post event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569FB-2BBF-560D-ACD8-541C1A5DAB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0FDE23-6443-44B0-98BF-8273B15B899F}" type="slidenum">
              <a:rPr lang="en-US" smtClean="0"/>
              <a:t>22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F0D27E9-9B75-E6BE-D778-CEF00D06678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938471" y="1495189"/>
            <a:ext cx="10332779" cy="21740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impact estimated for August 2025 using the ex-ante model aligns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with the event day when all resources were dispatched 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18.3 MWh (ex-ante) vs 21.0 MWh (ex-post)</a:t>
            </a:r>
          </a:p>
          <a:p>
            <a:r>
              <a:rPr lang="en-US" dirty="0"/>
              <a:t>The average impact per-hour is notably lower due to the duration of the events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Ex-Ante predicts for a 4-hour event</a:t>
            </a:r>
          </a:p>
          <a:p>
            <a:pPr lvl="1"/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Ex-Post only saw 2-hour events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60A9C9C-0A8D-4D79-FDC9-C899DB57C8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8014474"/>
              </p:ext>
            </p:extLst>
          </p:nvPr>
        </p:nvGraphicFramePr>
        <p:xfrm>
          <a:off x="1032208" y="3669262"/>
          <a:ext cx="10052345" cy="2536428"/>
        </p:xfrm>
        <a:graphic>
          <a:graphicData uri="http://schemas.openxmlformats.org/drawingml/2006/table">
            <a:tbl>
              <a:tblPr firstRow="1" firstCol="1" bandRow="1"/>
              <a:tblGrid>
                <a:gridCol w="3949516">
                  <a:extLst>
                    <a:ext uri="{9D8B030D-6E8A-4147-A177-3AD203B41FA5}">
                      <a16:colId xmlns:a16="http://schemas.microsoft.com/office/drawing/2014/main" val="131493480"/>
                    </a:ext>
                  </a:extLst>
                </a:gridCol>
                <a:gridCol w="1574842">
                  <a:extLst>
                    <a:ext uri="{9D8B030D-6E8A-4147-A177-3AD203B41FA5}">
                      <a16:colId xmlns:a16="http://schemas.microsoft.com/office/drawing/2014/main" val="1038612213"/>
                    </a:ext>
                  </a:extLst>
                </a:gridCol>
                <a:gridCol w="1098165">
                  <a:extLst>
                    <a:ext uri="{9D8B030D-6E8A-4147-A177-3AD203B41FA5}">
                      <a16:colId xmlns:a16="http://schemas.microsoft.com/office/drawing/2014/main" val="1489746281"/>
                    </a:ext>
                  </a:extLst>
                </a:gridCol>
                <a:gridCol w="1025114">
                  <a:extLst>
                    <a:ext uri="{9D8B030D-6E8A-4147-A177-3AD203B41FA5}">
                      <a16:colId xmlns:a16="http://schemas.microsoft.com/office/drawing/2014/main" val="1403657260"/>
                    </a:ext>
                  </a:extLst>
                </a:gridCol>
                <a:gridCol w="1219120">
                  <a:extLst>
                    <a:ext uri="{9D8B030D-6E8A-4147-A177-3AD203B41FA5}">
                      <a16:colId xmlns:a16="http://schemas.microsoft.com/office/drawing/2014/main" val="3894461442"/>
                    </a:ext>
                  </a:extLst>
                </a:gridCol>
                <a:gridCol w="1185588">
                  <a:extLst>
                    <a:ext uri="{9D8B030D-6E8A-4147-A177-3AD203B41FA5}">
                      <a16:colId xmlns:a16="http://schemas.microsoft.com/office/drawing/2014/main" val="3490880731"/>
                    </a:ext>
                  </a:extLst>
                </a:gridCol>
              </a:tblGrid>
              <a:tr h="13557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Day Type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# Dispatched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Event Hour Avg Temp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Avg Per-Customer Hourly Impact (kW)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Avg Per-Customer Total Impact (kWh)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FF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Agg Total Impact (MWh)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170352"/>
                  </a:ext>
                </a:extLst>
              </a:tr>
              <a:tr h="6065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Ex-Ante: 2025 October Worst Day 1-in-2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(4-hour event; 5:00 - 9:00PM)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3,564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78.9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1.28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5.14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18.3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6708374"/>
                  </a:ext>
                </a:extLst>
              </a:tr>
              <a:tr h="53261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Ex-Post: 10/21/2025 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(2-hour event; 5:00-7:00 PM)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3,564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72.5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3.03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6.07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Corbel" panose="020B0503020204020204" pitchFamily="34" charset="0"/>
                          <a:ea typeface="Corbel" panose="020B0503020204020204" pitchFamily="34" charset="0"/>
                          <a:cs typeface="Corbel" panose="020B0503020204020204" pitchFamily="34" charset="0"/>
                        </a:rPr>
                        <a:t>21.0</a:t>
                      </a:r>
                      <a:endParaRPr lang="en-US" sz="2800" dirty="0">
                        <a:effectLst/>
                        <a:latin typeface="Corbel" panose="020B050302020402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941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2180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4B13D7D-B61C-E52E-F195-ADAEB898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Forecasted Reductions: The NQC request for 2027 is 21.9 mW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C4E9E9-2C0B-F9C7-3A4E-39083715C3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1CA962-CBAE-A516-6EB8-6E24F87F9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077801"/>
              </p:ext>
            </p:extLst>
          </p:nvPr>
        </p:nvGraphicFramePr>
        <p:xfrm>
          <a:off x="601182" y="1951119"/>
          <a:ext cx="11178078" cy="3148896"/>
        </p:xfrm>
        <a:graphic>
          <a:graphicData uri="http://schemas.openxmlformats.org/drawingml/2006/table">
            <a:tbl>
              <a:tblPr/>
              <a:tblGrid>
                <a:gridCol w="1435316">
                  <a:extLst>
                    <a:ext uri="{9D8B030D-6E8A-4147-A177-3AD203B41FA5}">
                      <a16:colId xmlns:a16="http://schemas.microsoft.com/office/drawing/2014/main" val="2061395434"/>
                    </a:ext>
                  </a:extLst>
                </a:gridCol>
                <a:gridCol w="956877">
                  <a:extLst>
                    <a:ext uri="{9D8B030D-6E8A-4147-A177-3AD203B41FA5}">
                      <a16:colId xmlns:a16="http://schemas.microsoft.com/office/drawing/2014/main" val="858368520"/>
                    </a:ext>
                  </a:extLst>
                </a:gridCol>
                <a:gridCol w="837269">
                  <a:extLst>
                    <a:ext uri="{9D8B030D-6E8A-4147-A177-3AD203B41FA5}">
                      <a16:colId xmlns:a16="http://schemas.microsoft.com/office/drawing/2014/main" val="2701885903"/>
                    </a:ext>
                  </a:extLst>
                </a:gridCol>
                <a:gridCol w="837269">
                  <a:extLst>
                    <a:ext uri="{9D8B030D-6E8A-4147-A177-3AD203B41FA5}">
                      <a16:colId xmlns:a16="http://schemas.microsoft.com/office/drawing/2014/main" val="3274480740"/>
                    </a:ext>
                  </a:extLst>
                </a:gridCol>
                <a:gridCol w="695911">
                  <a:extLst>
                    <a:ext uri="{9D8B030D-6E8A-4147-A177-3AD203B41FA5}">
                      <a16:colId xmlns:a16="http://schemas.microsoft.com/office/drawing/2014/main" val="1475694712"/>
                    </a:ext>
                  </a:extLst>
                </a:gridCol>
                <a:gridCol w="837269">
                  <a:extLst>
                    <a:ext uri="{9D8B030D-6E8A-4147-A177-3AD203B41FA5}">
                      <a16:colId xmlns:a16="http://schemas.microsoft.com/office/drawing/2014/main" val="3242503187"/>
                    </a:ext>
                  </a:extLst>
                </a:gridCol>
                <a:gridCol w="837269">
                  <a:extLst>
                    <a:ext uri="{9D8B030D-6E8A-4147-A177-3AD203B41FA5}">
                      <a16:colId xmlns:a16="http://schemas.microsoft.com/office/drawing/2014/main" val="1722614305"/>
                    </a:ext>
                  </a:extLst>
                </a:gridCol>
                <a:gridCol w="695911">
                  <a:extLst>
                    <a:ext uri="{9D8B030D-6E8A-4147-A177-3AD203B41FA5}">
                      <a16:colId xmlns:a16="http://schemas.microsoft.com/office/drawing/2014/main" val="3589927803"/>
                    </a:ext>
                  </a:extLst>
                </a:gridCol>
                <a:gridCol w="837269">
                  <a:extLst>
                    <a:ext uri="{9D8B030D-6E8A-4147-A177-3AD203B41FA5}">
                      <a16:colId xmlns:a16="http://schemas.microsoft.com/office/drawing/2014/main" val="1616074239"/>
                    </a:ext>
                  </a:extLst>
                </a:gridCol>
                <a:gridCol w="837269">
                  <a:extLst>
                    <a:ext uri="{9D8B030D-6E8A-4147-A177-3AD203B41FA5}">
                      <a16:colId xmlns:a16="http://schemas.microsoft.com/office/drawing/2014/main" val="3220782890"/>
                    </a:ext>
                  </a:extLst>
                </a:gridCol>
                <a:gridCol w="695911">
                  <a:extLst>
                    <a:ext uri="{9D8B030D-6E8A-4147-A177-3AD203B41FA5}">
                      <a16:colId xmlns:a16="http://schemas.microsoft.com/office/drawing/2014/main" val="1592255509"/>
                    </a:ext>
                  </a:extLst>
                </a:gridCol>
                <a:gridCol w="837269">
                  <a:extLst>
                    <a:ext uri="{9D8B030D-6E8A-4147-A177-3AD203B41FA5}">
                      <a16:colId xmlns:a16="http://schemas.microsoft.com/office/drawing/2014/main" val="4218228700"/>
                    </a:ext>
                  </a:extLst>
                </a:gridCol>
                <a:gridCol w="837269">
                  <a:extLst>
                    <a:ext uri="{9D8B030D-6E8A-4147-A177-3AD203B41FA5}">
                      <a16:colId xmlns:a16="http://schemas.microsoft.com/office/drawing/2014/main" val="1596736145"/>
                    </a:ext>
                  </a:extLst>
                </a:gridCol>
              </a:tblGrid>
              <a:tr h="524816">
                <a:tc row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Year-Month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703790"/>
                  </a:ext>
                </a:extLst>
              </a:tr>
              <a:tr h="5248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Avg. MW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MWh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Avg. MW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MWh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Avg. MW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MWh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Avg. MW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MWh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105260"/>
                  </a:ext>
                </a:extLst>
              </a:tr>
              <a:tr h="5248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2025-08 (Base)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1,265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1.5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5.9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938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1.1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4.3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74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0.1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0.3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2,277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2.6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10.5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808379"/>
                  </a:ext>
                </a:extLst>
              </a:tr>
              <a:tr h="5248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2026-08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5,150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6.0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23.9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5,262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6.0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24.1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410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0.4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1.8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10,822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12.5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49.8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7319698"/>
                  </a:ext>
                </a:extLst>
              </a:tr>
              <a:tr h="5248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2027-08 </a:t>
                      </a:r>
                    </a:p>
                    <a:p>
                      <a:pPr algn="l" fontAlgn="b"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(NQC Request)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8,966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10.4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41.7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9,342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10.7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42.9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722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0.8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3.1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19,030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21.9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b="1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87.6</a:t>
                      </a:r>
                      <a:endParaRPr lang="en-US" sz="1400" b="1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5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669243"/>
                  </a:ext>
                </a:extLst>
              </a:tr>
              <a:tr h="524816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595959"/>
                          </a:solidFill>
                          <a:effectLst/>
                          <a:latin typeface="Calibri" panose="020F0502020204030204" pitchFamily="34" charset="0"/>
                        </a:rPr>
                        <a:t>2028-08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12,782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14.9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59.4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13,422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15.4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61.6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1,034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1.1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4.4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27,238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31.4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fontAlgn="ctr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rPr lang="en-US" sz="1400" dirty="0">
                          <a:solidFill>
                            <a:srgbClr val="595959"/>
                          </a:solidFill>
                          <a:effectLst/>
                          <a:latin typeface="Corbel" panose="020B050302020402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125.4</a:t>
                      </a:r>
                      <a:endParaRPr lang="en-US" sz="1400" dirty="0">
                        <a:solidFill>
                          <a:srgbClr val="424242"/>
                        </a:solidFill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98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482312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A8B1C4-3692-3B8A-0F00-F5F9F409E9FF}"/>
              </a:ext>
            </a:extLst>
          </p:cNvPr>
          <p:cNvSpPr/>
          <p:nvPr/>
        </p:nvSpPr>
        <p:spPr>
          <a:xfrm>
            <a:off x="1082026" y="5399975"/>
            <a:ext cx="10027947" cy="395619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forecast assumes linear growth based on historical installations per month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5FA88F-0966-8E20-B4F9-52A006D14452}"/>
              </a:ext>
            </a:extLst>
          </p:cNvPr>
          <p:cNvSpPr txBox="1"/>
          <p:nvPr/>
        </p:nvSpPr>
        <p:spPr>
          <a:xfrm>
            <a:off x="581192" y="1551009"/>
            <a:ext cx="5085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August 1-in-2 Utility Worst-Day Conditions:</a:t>
            </a:r>
          </a:p>
        </p:txBody>
      </p:sp>
    </p:spTree>
    <p:extLst>
      <p:ext uri="{BB962C8B-B14F-4D97-AF65-F5344CB8AC3E}">
        <p14:creationId xmlns:p14="http://schemas.microsoft.com/office/powerpoint/2010/main" val="3872268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64ED-7467-1C61-7DDE-FE186A916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2027 Load reduction capability under Slice-of-Day Framework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5EF236-5AE2-47CE-2E13-75047BB8F5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191351-10FE-B285-55E6-FE366A0E666E}"/>
              </a:ext>
            </a:extLst>
          </p:cNvPr>
          <p:cNvSpPr txBox="1"/>
          <p:nvPr/>
        </p:nvSpPr>
        <p:spPr>
          <a:xfrm>
            <a:off x="8203974" y="2561705"/>
            <a:ext cx="2755556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Summarizes the load reduction capability by month and hour for planning conditions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6D5CF6-09A5-87EE-082F-29ED64E9D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2" y="1356360"/>
            <a:ext cx="7067158" cy="473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194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E7F1F-168A-8EA4-8F3F-A03EC364B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C79B6F-0955-A658-3184-D9B18AE813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Key Findings</a:t>
            </a:r>
          </a:p>
        </p:txBody>
      </p:sp>
    </p:spTree>
    <p:extLst>
      <p:ext uri="{BB962C8B-B14F-4D97-AF65-F5344CB8AC3E}">
        <p14:creationId xmlns:p14="http://schemas.microsoft.com/office/powerpoint/2010/main" val="1009590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B91AD-CC46-EE12-7897-F279901EA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DFBBC9-CD75-0F34-1A94-F380308E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72" y="507004"/>
            <a:ext cx="11029616" cy="651236"/>
          </a:xfrm>
        </p:spPr>
        <p:txBody>
          <a:bodyPr/>
          <a:lstStyle/>
          <a:p>
            <a:r>
              <a:rPr lang="en-US" dirty="0"/>
              <a:t>Key Analysis Findings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C7B8BB1-0309-3F85-346E-3159C5DD317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1139" y="1297459"/>
          <a:ext cx="11439144" cy="5392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4217256486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404800923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388312966"/>
                    </a:ext>
                  </a:extLst>
                </a:gridCol>
                <a:gridCol w="4352544">
                  <a:extLst>
                    <a:ext uri="{9D8B030D-6E8A-4147-A177-3AD203B41FA5}">
                      <a16:colId xmlns:a16="http://schemas.microsoft.com/office/drawing/2014/main" val="1605389812"/>
                    </a:ext>
                  </a:extLst>
                </a:gridCol>
              </a:tblGrid>
              <a:tr h="106194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dirty="0"/>
                        <a:t>Program enrollment grew substantially, expanding from 560 sites in May 2025 to over 7,400 sites by March 2026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4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Under August 1-in-2 conditions, the portfolio delivers an average of 4.6 kWh per-site across four-hour events</a:t>
                      </a:r>
                    </a:p>
                    <a:p>
                      <a:endParaRPr lang="en-US" sz="1800" i="0" u="non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048395"/>
                  </a:ext>
                </a:extLst>
              </a:tr>
              <a:tr h="212390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6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60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6232369"/>
                  </a:ext>
                </a:extLst>
              </a:tr>
              <a:tr h="1061949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4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8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Impacts scaled with enrollment, reaching 21 MWh of load reductions for two-hour events by the late summer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4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Ex-post impacts were heavily concentrated in the first hour, reflecting dispatch without the requirement to distribute impacts</a:t>
                      </a:r>
                    </a:p>
                    <a:p>
                      <a:endParaRPr lang="en-US" sz="18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0991040"/>
                  </a:ext>
                </a:extLst>
              </a:tr>
              <a:tr h="212390"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600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60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9585242"/>
                  </a:ext>
                </a:extLst>
              </a:tr>
              <a:tr h="878728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4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Ex-ante modeling supports an NQC value of 21.9 MW</a:t>
                      </a:r>
                    </a:p>
                    <a:p>
                      <a:pPr marL="0" algn="l" defTabSz="457200" rtl="0" eaLnBrk="1" latinLnBrk="0" hangingPunct="1"/>
                      <a:endParaRPr lang="en-US" sz="18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4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Segmented ex-post results show that impacts are generally consistent across the portfolio, with higher reductions from larger systems and hotter regions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2767215"/>
                  </a:ext>
                </a:extLst>
              </a:tr>
              <a:tr h="21239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US" sz="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US" sz="6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US" sz="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US" sz="6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0499611"/>
                  </a:ext>
                </a:extLst>
              </a:tr>
              <a:tr h="1061949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4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Ex-ante results indicate that battery discharge can effectively be shaped to sustain a four-hour event window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40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i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Event based impacts are incremental to NBT-driven behavior, with batteries delivering incremental reductions above typical behavior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2872207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055118-3F35-4918-E599-0253BCCD37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230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77" y="2188675"/>
            <a:ext cx="6867210" cy="3695214"/>
          </a:xfrm>
        </p:spPr>
      </p:pic>
      <p:sp>
        <p:nvSpPr>
          <p:cNvPr id="3" name="TextBox 2"/>
          <p:cNvSpPr txBox="1"/>
          <p:nvPr/>
        </p:nvSpPr>
        <p:spPr>
          <a:xfrm>
            <a:off x="7936431" y="3731482"/>
            <a:ext cx="3596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Parker Gauthier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Consultant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Demand Side Analytics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hlinkClick r:id="rId3"/>
              </a:rPr>
              <a:t>pgauthier@demandsideanalytics.com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FDE23-6443-44B0-98BF-8273B15B899F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AF7D7A-E0E6-8F66-2845-89226590C26C}"/>
              </a:ext>
            </a:extLst>
          </p:cNvPr>
          <p:cNvSpPr txBox="1"/>
          <p:nvPr/>
        </p:nvSpPr>
        <p:spPr>
          <a:xfrm>
            <a:off x="7936432" y="2312372"/>
            <a:ext cx="3596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Josh Bode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Partner and Principal Consultant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Demand Side Analytics</a:t>
            </a:r>
          </a:p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  <a:hlinkClick r:id="rId4"/>
              </a:rPr>
              <a:t>jbode@demandsideanalytics.com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030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657F9-67C1-D809-79ED-AEFAE3AAB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6859D-1E81-E0C9-9520-11B006EEC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182" y="678590"/>
            <a:ext cx="11029616" cy="651236"/>
          </a:xfrm>
        </p:spPr>
        <p:txBody>
          <a:bodyPr/>
          <a:lstStyle/>
          <a:p>
            <a:r>
              <a:rPr lang="en-US" dirty="0"/>
              <a:t>Key facts and performance Metrics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7C56D22-7FEE-57F0-FCE5-C0F56786C7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0859518"/>
              </p:ext>
            </p:extLst>
          </p:nvPr>
        </p:nvGraphicFramePr>
        <p:xfrm>
          <a:off x="601182" y="3730353"/>
          <a:ext cx="10647676" cy="2664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13A5F-5581-E2D0-C4A3-F347F70E7B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graphicFrame>
        <p:nvGraphicFramePr>
          <p:cNvPr id="42" name="Content Placeholder 4">
            <a:extLst>
              <a:ext uri="{FF2B5EF4-FFF2-40B4-BE49-F238E27FC236}">
                <a16:creationId xmlns:a16="http://schemas.microsoft.com/office/drawing/2014/main" id="{B8A15134-F833-BBBA-87CE-AA8E30DA2F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35057"/>
              </p:ext>
            </p:extLst>
          </p:nvPr>
        </p:nvGraphicFramePr>
        <p:xfrm>
          <a:off x="158750" y="1567550"/>
          <a:ext cx="11585575" cy="2051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66755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0DAF2-2B61-B4D9-F650-B8A64E5C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678A2D-1796-FCD8-D85F-7628116C3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578" y="2352700"/>
            <a:ext cx="6009146" cy="1406500"/>
          </a:xfrm>
        </p:spPr>
        <p:txBody>
          <a:bodyPr/>
          <a:lstStyle/>
          <a:p>
            <a:r>
              <a:rPr lang="en-US" dirty="0"/>
              <a:t>Participant Mix, Events, And System Conditions</a:t>
            </a:r>
          </a:p>
        </p:txBody>
      </p:sp>
    </p:spTree>
    <p:extLst>
      <p:ext uri="{BB962C8B-B14F-4D97-AF65-F5344CB8AC3E}">
        <p14:creationId xmlns:p14="http://schemas.microsoft.com/office/powerpoint/2010/main" val="819479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64D2F-5F1E-7A30-ADFF-CD28F2DCE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54" y="777710"/>
            <a:ext cx="5981151" cy="688176"/>
          </a:xfrm>
        </p:spPr>
        <p:txBody>
          <a:bodyPr>
            <a:noAutofit/>
          </a:bodyPr>
          <a:lstStyle/>
          <a:p>
            <a:r>
              <a:rPr lang="en-US" sz="1800" dirty="0"/>
              <a:t>Goodleap’s Customer Mix is geographically diverse and reflects a wide array of market segments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7E83A7-2F63-AE8F-A33A-850B04A8A1ED}"/>
              </a:ext>
            </a:extLst>
          </p:cNvPr>
          <p:cNvSpPr txBox="1"/>
          <p:nvPr/>
        </p:nvSpPr>
        <p:spPr>
          <a:xfrm>
            <a:off x="492177" y="5077326"/>
            <a:ext cx="5943180" cy="1332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Segoe UI" panose="020B0502040204020203" pitchFamily="34" charset="0"/>
              </a:rPr>
              <a:t>Most participants were in PG&amp;E’s territory and are enrolled with Enphase systems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cs typeface="Segoe UI" panose="020B0502040204020203" pitchFamily="34" charset="0"/>
              </a:rPr>
              <a:t>GoodLeap had 3,500+ total enrollees by the end of September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2D1179-A470-024A-A932-D7A4428B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54" y="1692139"/>
            <a:ext cx="6034102" cy="3246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144E0C-6BC2-470A-4C2E-1D7D5C666F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7602"/>
          <a:stretch/>
        </p:blipFill>
        <p:spPr>
          <a:xfrm>
            <a:off x="6633275" y="0"/>
            <a:ext cx="5558725" cy="68634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01C5B9-63C5-77BF-4F86-27D0307870C0}"/>
              </a:ext>
            </a:extLst>
          </p:cNvPr>
          <p:cNvSpPr txBox="1"/>
          <p:nvPr/>
        </p:nvSpPr>
        <p:spPr>
          <a:xfrm>
            <a:off x="6735536" y="5555452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Bubbles are positioned at the centroid of a zip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</a:rPr>
              <a:t>Bubble size and color are proportional to the nameplate energy storage (kWh)enrolled  in the zip code</a:t>
            </a:r>
          </a:p>
        </p:txBody>
      </p:sp>
    </p:spTree>
    <p:extLst>
      <p:ext uri="{BB962C8B-B14F-4D97-AF65-F5344CB8AC3E}">
        <p14:creationId xmlns:p14="http://schemas.microsoft.com/office/powerpoint/2010/main" val="2090827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92C43FD-CDF8-23E9-401A-583118643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010" y="717207"/>
            <a:ext cx="11029616" cy="534950"/>
          </a:xfrm>
        </p:spPr>
        <p:txBody>
          <a:bodyPr>
            <a:noAutofit/>
          </a:bodyPr>
          <a:lstStyle/>
          <a:p>
            <a:r>
              <a:rPr lang="en-US" sz="2000" dirty="0"/>
              <a:t>Enrollment grew substantially throughout PY2025 reaching 42 mWh of nameplate Energy by October</a:t>
            </a:r>
          </a:p>
        </p:txBody>
      </p:sp>
      <p:pic>
        <p:nvPicPr>
          <p:cNvPr id="6" name="Content Placeholder 25">
            <a:extLst>
              <a:ext uri="{FF2B5EF4-FFF2-40B4-BE49-F238E27FC236}">
                <a16:creationId xmlns:a16="http://schemas.microsoft.com/office/drawing/2014/main" id="{48AFCAAF-A4EC-8A91-02A7-DDF43E717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010" y="1350570"/>
            <a:ext cx="6922695" cy="471071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8B8516-95EF-D12F-DF4B-1D35FC450D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9DFB28-ED69-A486-4CA0-D4293F1E3F78}"/>
              </a:ext>
            </a:extLst>
          </p:cNvPr>
          <p:cNvSpPr txBox="1"/>
          <p:nvPr/>
        </p:nvSpPr>
        <p:spPr>
          <a:xfrm>
            <a:off x="7787359" y="1382245"/>
            <a:ext cx="3708267" cy="42011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cs typeface="Segoe UI" panose="020B0502040204020203" pitchFamily="34" charset="0"/>
              </a:rPr>
              <a:t>Individual customer counts reached over 3,500 customers by the end of September 2025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cs typeface="Segoe UI" panose="020B0502040204020203" pitchFamily="34" charset="0"/>
              </a:rPr>
              <a:t>Number of participants doubled to over 7,400 customers by March 2026 (5 months)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cs typeface="Segoe UI" panose="020B0502040204020203" pitchFamily="34" charset="0"/>
              </a:rPr>
              <a:t>The growth rate was over 680 customers per month from May 2025 to March 2026 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2000" dirty="0">
                <a:solidFill>
                  <a:schemeClr val="tx1">
                    <a:lumMod val="75000"/>
                  </a:schemeClr>
                </a:solidFill>
                <a:cs typeface="Segoe UI" panose="020B0502040204020203" pitchFamily="34" charset="0"/>
              </a:rPr>
              <a:t>By August 2027, over 19,000 sites are expected </a:t>
            </a:r>
          </a:p>
        </p:txBody>
      </p:sp>
    </p:spTree>
    <p:extLst>
      <p:ext uri="{BB962C8B-B14F-4D97-AF65-F5344CB8AC3E}">
        <p14:creationId xmlns:p14="http://schemas.microsoft.com/office/powerpoint/2010/main" val="1673408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6449D-CFAD-E527-270A-9B42EE4C0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D052074-FBC3-62DE-0C45-4C4F35D40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637716"/>
            <a:ext cx="11029616" cy="519452"/>
          </a:xfrm>
        </p:spPr>
        <p:txBody>
          <a:bodyPr>
            <a:noAutofit/>
          </a:bodyPr>
          <a:lstStyle/>
          <a:p>
            <a:r>
              <a:rPr lang="en-US" sz="2000" dirty="0"/>
              <a:t>DSA analyzed 11 unique events over 9 days in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A51378-2C00-007F-CF23-82E2ADDC1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82" y="1267413"/>
            <a:ext cx="7264400" cy="4591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F0871B7-EC8E-37F6-E520-269B1B8ADFE9}"/>
              </a:ext>
            </a:extLst>
          </p:cNvPr>
          <p:cNvSpPr txBox="1"/>
          <p:nvPr/>
        </p:nvSpPr>
        <p:spPr>
          <a:xfrm>
            <a:off x="581192" y="5858463"/>
            <a:ext cx="6728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All metrics are reported as the hourly average across the event window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E9D54B-2C28-807D-3B40-ABB99DB23C22}"/>
              </a:ext>
            </a:extLst>
          </p:cNvPr>
          <p:cNvSpPr txBox="1"/>
          <p:nvPr/>
        </p:nvSpPr>
        <p:spPr>
          <a:xfrm>
            <a:off x="8196825" y="1267413"/>
            <a:ext cx="3528391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cs typeface="Segoe UI" panose="020B0502040204020203" pitchFamily="34" charset="0"/>
              </a:rPr>
              <a:t>Events were called under a wide range of weather and system conditions.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cs typeface="Segoe UI" panose="020B0502040204020203" pitchFamily="34" charset="0"/>
              </a:rPr>
              <a:t>All events were two hours and occurred during the evening peak window.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cs typeface="Segoe UI" panose="020B0502040204020203" pitchFamily="34" charset="0"/>
              </a:rPr>
              <a:t>August 22 was the most critical day, with the highest system load and market prices.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cs typeface="Segoe UI" panose="020B0502040204020203" pitchFamily="34" charset="0"/>
              </a:rPr>
              <a:t>Most events were called across all utilities</a:t>
            </a:r>
          </a:p>
          <a:p>
            <a:pPr marL="306000" indent="-306000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cs typeface="Segoe UI" panose="020B0502040204020203" pitchFamily="34" charset="0"/>
              </a:rPr>
              <a:t>Three test events are included in the analysis:</a:t>
            </a:r>
          </a:p>
          <a:p>
            <a:pPr marL="763200" lvl="1" indent="-306000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cs typeface="Segoe UI" panose="020B0502040204020203" pitchFamily="34" charset="0"/>
              </a:rPr>
              <a:t>7/22</a:t>
            </a:r>
          </a:p>
          <a:p>
            <a:pPr marL="763200" lvl="1" indent="-306000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cs typeface="Segoe UI" panose="020B0502040204020203" pitchFamily="34" charset="0"/>
              </a:rPr>
              <a:t>8/22</a:t>
            </a:r>
          </a:p>
          <a:p>
            <a:pPr marL="763200" lvl="1" indent="-306000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" panose="05000000000000000000" pitchFamily="2" charset="2"/>
              <a:buChar char="Ø"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cs typeface="Segoe UI" panose="020B0502040204020203" pitchFamily="34" charset="0"/>
              </a:rPr>
              <a:t>10/21</a:t>
            </a:r>
            <a:endParaRPr lang="en-US" sz="1600" dirty="0">
              <a:solidFill>
                <a:schemeClr val="tx1">
                  <a:lumMod val="75000"/>
                </a:schemeClr>
              </a:solidFill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090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5401D-A1A4-AD23-5C15-B5A1FA667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2AABF8-FB73-19B6-95B4-0CAAC17A3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578" y="2352700"/>
            <a:ext cx="6009146" cy="1406500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134755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1192" y="732556"/>
            <a:ext cx="11029616" cy="651236"/>
          </a:xfrm>
        </p:spPr>
        <p:txBody>
          <a:bodyPr>
            <a:normAutofit/>
          </a:bodyPr>
          <a:lstStyle/>
          <a:p>
            <a:r>
              <a:rPr lang="en-US" dirty="0"/>
              <a:t>Process for load impact evaluation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8274AE36-B439-B23E-D32E-CF240D60D150}"/>
              </a:ext>
            </a:extLst>
          </p:cNvPr>
          <p:cNvSpPr txBox="1">
            <a:spLocks/>
          </p:cNvSpPr>
          <p:nvPr/>
        </p:nvSpPr>
        <p:spPr>
          <a:xfrm>
            <a:off x="4361687" y="1707864"/>
            <a:ext cx="3291841" cy="37328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  <a:defRPr sz="2100" kern="1200">
                <a:solidFill>
                  <a:schemeClr val="tx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92000"/>
              <a:buFont typeface="Wingdings" panose="05000000000000000000" pitchFamily="2" charset="2"/>
              <a:buChar char="Ø"/>
              <a:defRPr sz="1800" kern="1200">
                <a:solidFill>
                  <a:srgbClr val="464749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3"/>
              </a:buClr>
              <a:buSzPct val="92000"/>
              <a:buFont typeface="Courier New" panose="02070309020205020404" pitchFamily="49" charset="0"/>
              <a:buChar char="o"/>
              <a:defRPr sz="1600" kern="1200">
                <a:solidFill>
                  <a:schemeClr val="accent3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accent2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tabLst/>
              <a:defRPr sz="1200" kern="1200">
                <a:solidFill>
                  <a:schemeClr val="accent2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b="1" dirty="0">
                <a:solidFill>
                  <a:schemeClr val="accent1"/>
                </a:solidFill>
              </a:rPr>
              <a:t>Adjustments</a:t>
            </a:r>
          </a:p>
          <a:p>
            <a:r>
              <a:rPr lang="en-US" sz="1800" dirty="0"/>
              <a:t>Standardize weather</a:t>
            </a:r>
          </a:p>
          <a:p>
            <a:r>
              <a:rPr lang="en-US" sz="1800" dirty="0"/>
              <a:t>Assume full dispatch of resources available</a:t>
            </a:r>
          </a:p>
          <a:p>
            <a:r>
              <a:rPr lang="en-US" sz="1800" dirty="0"/>
              <a:t>Standardize hours and length of dispatch</a:t>
            </a:r>
          </a:p>
          <a:p>
            <a:r>
              <a:rPr lang="en-US" sz="1800" dirty="0"/>
              <a:t>Incorporate program/rate changes</a:t>
            </a:r>
          </a:p>
          <a:p>
            <a:r>
              <a:rPr lang="en-US" sz="1800" dirty="0"/>
              <a:t>Adjust for project enrollment changes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F13253-8659-E1C2-3C70-1415AB32FC06}"/>
              </a:ext>
            </a:extLst>
          </p:cNvPr>
          <p:cNvSpPr/>
          <p:nvPr/>
        </p:nvSpPr>
        <p:spPr>
          <a:xfrm>
            <a:off x="722376" y="1707864"/>
            <a:ext cx="3099816" cy="37328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Bef>
                <a:spcPts val="500"/>
              </a:spcBef>
              <a:spcAft>
                <a:spcPts val="600"/>
              </a:spcAft>
            </a:pPr>
            <a:r>
              <a:rPr lang="en-US" sz="2100" b="1" dirty="0"/>
              <a:t>Ex post Impacts</a:t>
            </a:r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dirty="0"/>
              <a:t>What were the reductions delivered?</a:t>
            </a:r>
          </a:p>
          <a:p>
            <a: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dirty="0"/>
              <a:t>Varies based on: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Weather conditions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Magnitude of resources dispatched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Hours of dispatch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Length of dispatch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Program/rate changes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600" dirty="0"/>
              <a:t>Participant mix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b="1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29636E89-2EDD-0B1B-AE82-DC6E7434FF38}"/>
              </a:ext>
            </a:extLst>
          </p:cNvPr>
          <p:cNvSpPr txBox="1">
            <a:spLocks/>
          </p:cNvSpPr>
          <p:nvPr/>
        </p:nvSpPr>
        <p:spPr>
          <a:xfrm>
            <a:off x="8257032" y="1707864"/>
            <a:ext cx="3307080" cy="373281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4"/>
              </a:buClr>
              <a:buSzPct val="92000"/>
              <a:buFont typeface="Wingdings 2" panose="05020102010507070707" pitchFamily="18" charset="2"/>
              <a:buChar char=""/>
              <a:defRPr sz="2100" kern="1200">
                <a:solidFill>
                  <a:schemeClr val="tx1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92000"/>
              <a:buFont typeface="Wingdings" panose="05000000000000000000" pitchFamily="2" charset="2"/>
              <a:buChar char="Ø"/>
              <a:defRPr sz="1800" kern="1200">
                <a:solidFill>
                  <a:srgbClr val="464749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3"/>
              </a:buClr>
              <a:buSzPct val="92000"/>
              <a:buFont typeface="Courier New" panose="02070309020205020404" pitchFamily="49" charset="0"/>
              <a:buChar char="o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accent2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tabLst/>
              <a:defRPr sz="1200" kern="1200">
                <a:solidFill>
                  <a:schemeClr val="accent2"/>
                </a:solidFill>
                <a:latin typeface="+mn-lt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b="1" dirty="0">
                <a:solidFill>
                  <a:schemeClr val="bg1"/>
                </a:solidFill>
                <a:cs typeface="Segoe UI"/>
              </a:rPr>
              <a:t>Ex ante Impacts</a:t>
            </a:r>
          </a:p>
          <a:p>
            <a:pPr marL="305435" indent="-305435"/>
            <a:r>
              <a:rPr lang="en-US" sz="1800" dirty="0">
                <a:solidFill>
                  <a:schemeClr val="bg1"/>
                </a:solidFill>
                <a:cs typeface="Segoe UI"/>
              </a:rPr>
              <a:t>What is the magnitude of program resources available under planning conditions defined by weather? </a:t>
            </a:r>
            <a:endParaRPr lang="en-US" sz="1800" dirty="0">
              <a:solidFill>
                <a:schemeClr val="bg1"/>
              </a:solidFill>
            </a:endParaRPr>
          </a:p>
          <a:p>
            <a:pPr marL="305435" indent="-305435"/>
            <a:r>
              <a:rPr lang="en-US" sz="1800" dirty="0">
                <a:solidFill>
                  <a:schemeClr val="bg1"/>
                </a:solidFill>
                <a:cs typeface="Segoe UI"/>
              </a:rPr>
              <a:t>Utility and CAISO weather conditions</a:t>
            </a:r>
          </a:p>
          <a:p>
            <a:pPr marL="305435" indent="-305435"/>
            <a:r>
              <a:rPr lang="en-US" sz="1800" dirty="0">
                <a:solidFill>
                  <a:schemeClr val="bg1"/>
                </a:solidFill>
                <a:cs typeface="Segoe UI"/>
              </a:rPr>
              <a:t>Produced for the system load worst day for each month</a:t>
            </a:r>
          </a:p>
          <a:p>
            <a:pPr marL="305435" indent="-305435"/>
            <a:r>
              <a:rPr lang="en-US" sz="1800" dirty="0">
                <a:solidFill>
                  <a:schemeClr val="bg1"/>
                </a:solidFill>
                <a:cs typeface="Segoe UI"/>
              </a:rPr>
              <a:t>Slice-of-Day table for resource adequacy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EF0930-792C-D889-8987-9D4087458339}"/>
              </a:ext>
            </a:extLst>
          </p:cNvPr>
          <p:cNvCxnSpPr>
            <a:stCxn id="6" idx="3"/>
            <a:endCxn id="5" idx="1"/>
          </p:cNvCxnSpPr>
          <p:nvPr/>
        </p:nvCxnSpPr>
        <p:spPr>
          <a:xfrm>
            <a:off x="3822192" y="3574272"/>
            <a:ext cx="53949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F644E9-A6B0-35BF-06E0-B88B4AC19882}"/>
              </a:ext>
            </a:extLst>
          </p:cNvPr>
          <p:cNvCxnSpPr>
            <a:stCxn id="5" idx="3"/>
            <a:endCxn id="7" idx="1"/>
          </p:cNvCxnSpPr>
          <p:nvPr/>
        </p:nvCxnSpPr>
        <p:spPr>
          <a:xfrm>
            <a:off x="7653528" y="3574272"/>
            <a:ext cx="60350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83984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SA theme">
      <a:dk1>
        <a:srgbClr val="757575"/>
      </a:dk1>
      <a:lt1>
        <a:sysClr val="window" lastClr="FFFFFF"/>
      </a:lt1>
      <a:dk2>
        <a:srgbClr val="757575"/>
      </a:dk2>
      <a:lt2>
        <a:srgbClr val="EBEBEB"/>
      </a:lt2>
      <a:accent1>
        <a:srgbClr val="0098D7"/>
      </a:accent1>
      <a:accent2>
        <a:srgbClr val="999999"/>
      </a:accent2>
      <a:accent3>
        <a:srgbClr val="8D82A3"/>
      </a:accent3>
      <a:accent4>
        <a:srgbClr val="E66827"/>
      </a:accent4>
      <a:accent5>
        <a:srgbClr val="80BE25"/>
      </a:accent5>
      <a:accent6>
        <a:srgbClr val="A1561F"/>
      </a:accent6>
      <a:hlink>
        <a:srgbClr val="828282"/>
      </a:hlink>
      <a:folHlink>
        <a:srgbClr val="A5A5A5"/>
      </a:folHlink>
    </a:clrScheme>
    <a:fontScheme name="DSA Theme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4BEC0EAF-CF86-4D49-B83B-56CC62D3CF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87E484F-21E1-4420-AF59-78F3850C424D}">
  <we:reference id="WA104380317" version="1.0.0.0" store="en-US" storeType="omex"/>
  <we:alternateReferences>
    <we:reference id="WA104380317" version="1.0.0.0" store="omex" storeType="omex"/>
  </we:alternateReferences>
  <we:properties/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64fb56ae-b253-43b2-ae76-5b0fef4d3037}" enabled="1" method="Privileged" siteId="{44ae661a-ece6-41aa-bc96-7c2c85a0894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33898</TotalTime>
  <Words>1645</Words>
  <Application>Microsoft Office PowerPoint</Application>
  <PresentationFormat>Widescreen</PresentationFormat>
  <Paragraphs>323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 Nova Light</vt:lpstr>
      <vt:lpstr>Calibri</vt:lpstr>
      <vt:lpstr>Cambria Math</vt:lpstr>
      <vt:lpstr>Corbel</vt:lpstr>
      <vt:lpstr>Courier New</vt:lpstr>
      <vt:lpstr>Segoe UI</vt:lpstr>
      <vt:lpstr>Wingdings</vt:lpstr>
      <vt:lpstr>Wingdings 2</vt:lpstr>
      <vt:lpstr>Dividend</vt:lpstr>
      <vt:lpstr>   Load Impact Evaluation of  GoodLeap California DR Resources</vt:lpstr>
      <vt:lpstr>Presentation Overview</vt:lpstr>
      <vt:lpstr>Key facts and performance Metrics </vt:lpstr>
      <vt:lpstr>Participant Mix, Events, And System Conditions</vt:lpstr>
      <vt:lpstr>Goodleap’s Customer Mix is geographically diverse and reflects a wide array of market segments</vt:lpstr>
      <vt:lpstr>Enrollment grew substantially throughout PY2025 reaching 42 mWh of nameplate Energy by October</vt:lpstr>
      <vt:lpstr>DSA analyzed 11 unique events over 9 days in 2025</vt:lpstr>
      <vt:lpstr>Methodology</vt:lpstr>
      <vt:lpstr>Process for load impact evaluation</vt:lpstr>
      <vt:lpstr>PowerPoint Presentation</vt:lpstr>
      <vt:lpstr>Using each site’s best performing model, baseline predictions on proxy days were very accurate, explaining approximately 93% of the variation in Peak hourly loads.</vt:lpstr>
      <vt:lpstr>The impacts are incremental to battery output for the Net Billing Tariff</vt:lpstr>
      <vt:lpstr>2025 Ex-Post Load Impacts</vt:lpstr>
      <vt:lpstr>Impacts reached approximately 21 MWh by October and were largely driven by participation in PG&amp;E’s territory</vt:lpstr>
      <vt:lpstr>First hour Impacts Drove event performance for all events</vt:lpstr>
      <vt:lpstr>Detailed results by segment for average event</vt:lpstr>
      <vt:lpstr>Ex-Ante Load Impacts For planning and Operations</vt:lpstr>
      <vt:lpstr>Process for load impact evaluation</vt:lpstr>
      <vt:lpstr>The ex-ante Modeling focused on the change in battery state of charge during events</vt:lpstr>
      <vt:lpstr>Battery capability for a 4 –hour Event</vt:lpstr>
      <vt:lpstr>Comparison to Ex-Post load shapes</vt:lpstr>
      <vt:lpstr>Comparison to largest Ex-Post event</vt:lpstr>
      <vt:lpstr>Forecasted Reductions: The NQC request for 2027 is 21.9 mW</vt:lpstr>
      <vt:lpstr>2027 Load reduction capability under Slice-of-Day Framework</vt:lpstr>
      <vt:lpstr>Key Findings</vt:lpstr>
      <vt:lpstr>Key Analysis Findings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Location Specific T&amp;D Forecasting and Avoided Costs Using Probabilistic Methods</dc:title>
  <dc:creator>Bode, Joshua</dc:creator>
  <cp:lastModifiedBy>Parker Gauthier</cp:lastModifiedBy>
  <cp:revision>688</cp:revision>
  <dcterms:modified xsi:type="dcterms:W3CDTF">2026-05-11T16:13:26Z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Dividend:7</vt:lpwstr>
  </property>
  <property fmtid="{D5CDD505-2E9C-101B-9397-08002B2CF9AE}" pid="3" name="ClassificationContentMarkingFooterText">
    <vt:lpwstr>Internal </vt:lpwstr>
  </property>
</Properties>
</file>