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98" r:id="rId3"/>
    <p:sldId id="300" r:id="rId4"/>
    <p:sldId id="269" r:id="rId5"/>
    <p:sldId id="280" r:id="rId6"/>
    <p:sldId id="305" r:id="rId7"/>
    <p:sldId id="306" r:id="rId8"/>
    <p:sldId id="309" r:id="rId9"/>
    <p:sldId id="307" r:id="rId10"/>
    <p:sldId id="304" r:id="rId11"/>
    <p:sldId id="308" r:id="rId12"/>
    <p:sldId id="310" r:id="rId13"/>
    <p:sldId id="311" r:id="rId14"/>
    <p:sldId id="285" r:id="rId15"/>
    <p:sldId id="296" r:id="rId16"/>
    <p:sldId id="292" r:id="rId17"/>
    <p:sldId id="282" r:id="rId18"/>
    <p:sldId id="312" r:id="rId19"/>
    <p:sldId id="283" r:id="rId20"/>
    <p:sldId id="313" r:id="rId21"/>
    <p:sldId id="274" r:id="rId22"/>
    <p:sldId id="276" r:id="rId23"/>
    <p:sldId id="295" r:id="rId24"/>
    <p:sldId id="28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9B0AAB-F000-F585-C40E-1C1AF738E195}" name="Phil Price" initials="PP" userId="318c82d577c077a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B4E9"/>
    <a:srgbClr val="9A9A9A"/>
    <a:srgbClr val="17A67F"/>
    <a:srgbClr val="187EB9"/>
    <a:srgbClr val="999999"/>
    <a:srgbClr val="CC79A7"/>
    <a:srgbClr val="FF00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8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55854-B513-4EF6-BE12-7A80138A29EB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2719F-614D-4BC3-A142-248CF46E1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69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347E-0DDC-40C3-BC24-88914ECAD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0B416B-40EC-443E-A7B3-037F831F58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5C18B-ADB5-4C85-B470-84B64B020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5/10/2023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7D08E-2148-43B8-95B7-EC27A7DC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06936-45AB-4CDD-9EF8-3DA705D8E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72724-E4DC-45CF-8E70-3D05B602A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C346F1-2650-4E1C-965C-521FCD8DB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14405-26E4-41E4-877B-F2A5D6D45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5/10/2023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C00F4-787A-4243-A813-8067BF1E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62D0E-F970-4731-837E-F9215EBA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6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D434C-554E-4185-8DA4-F115AF2DD6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E905E-4E35-466F-BAA0-C4FFF5B66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5242A-4B21-4204-BA0D-F9C4A1A7B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5/10/2023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4C96F-72D4-47BE-9CCB-92AB64343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8A49A-5FDE-4F14-BEE8-9618CE33B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48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1B7E-9937-47BB-BD5C-CCE8458CD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A6047-4F63-4928-8DCF-37B1111C7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83936-9A55-4526-9E10-26E4AA6F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5/11/2026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164D7-1C44-482A-A18F-587C9C449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ACC30-87BA-4A9A-998F-F87326F48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9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7AB0A-39F4-463B-BC0D-B729C7462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40825-6883-46BA-A68C-A68B9CAEC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D6292-55DA-44E1-BE64-BB974479D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5/10/2023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13589-277E-473A-B588-59DA93240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1BA06-B6D9-4143-85F9-2D7C94C3C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20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787F-810A-44E0-96FF-8272A1A5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61AD3-0ABC-4A66-88B9-BBF67B124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28DF4-9C5D-4D56-A7A3-E8EF4B87C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4C432-2A0F-452D-8CF8-AA3EADDC3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5/10/2023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53C264-6BB6-4522-BC46-4E612B418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69ECB-FDC8-4717-94CB-2DC6D7A55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FB98-1A46-4D56-AE12-FA8B684A3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0C4D8-4690-4B8F-BAB8-292C499AA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1164B6-5220-4BF6-9772-92FFD73DA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E1D273-E1BB-4C78-B6A5-E54138CE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92D9A2-58A6-4E71-A2E2-8C47CA4B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AB2B5-1072-4935-B6AC-00B4F17D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5/10/2023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06839-9CCE-46DC-AF38-B8622713B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BC66E2-08F6-4AE6-AAD8-032010D0B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73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399A6-C36F-4535-AC8B-D193C3C4A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DCF0DE-E1A2-4030-94CA-04D18B04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5/10/2023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727AC9-4739-4A80-AD4D-A6CC3B2B8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BD1586-0AB4-4CA2-A387-538D2914A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5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E0E8B0-6CE1-4354-896C-7800DE76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5/10/2023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C8AD87-343A-4D15-AE68-87C5255DA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60587-A4A4-4AF1-BCA2-9A064C2AC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3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21AE5-B633-4658-9447-1B11836BA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229E0-5B97-4277-9CFE-C0B93C001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385033-DE65-4D4B-83DA-9CEBDC01D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D5E70-023E-44FC-AE8E-51042A7C4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5/10/2023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8A849-E47D-4259-BF3C-92C0B6567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B7963-E67F-4CB7-AC4A-03D435F8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0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62135-6938-4CAA-A01D-0F8287C4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C651F-0F29-4586-A769-F894CF1E4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9DB263-9770-40FD-B74B-5AA6866B8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C9EBC-FF62-4C80-A4C8-5AC0C0118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5/10/2023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C2DC6-3ED3-4F70-B793-E582F2A89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OhmConnect 2023 LIP Results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FA62C-5BDF-46FE-AC85-958C7F7F6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99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7F59E9-DC99-41F9-8A13-4DF988F3D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ACD0D-347B-428D-B77B-6BE64FE8E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D49D-4758-48C5-A9CE-70A4A358B6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5/10/2023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9EAA4-15A5-4928-A44B-29FA968544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CDA OhmConnect 2023 LIP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00D96-7CFB-4C7C-8A9E-3125EA2E16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C9E01-2A2E-4B36-93BE-5DE86508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80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40AD9-D168-4B3B-81DF-8471EEBCB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335" y="405293"/>
            <a:ext cx="9144000" cy="1917399"/>
          </a:xfrm>
        </p:spPr>
        <p:txBody>
          <a:bodyPr/>
          <a:lstStyle/>
          <a:p>
            <a:r>
              <a:rPr lang="en-US" dirty="0"/>
              <a:t>Renew Home 2025 LIP Evaluation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B5CD3C-E056-4B95-B08C-3221C5F316A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60" b="12012"/>
          <a:stretch/>
        </p:blipFill>
        <p:spPr>
          <a:xfrm>
            <a:off x="8074342" y="4911733"/>
            <a:ext cx="2593658" cy="71535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B7F3D07-AAE5-4789-A8F7-D0822F6B4668}"/>
              </a:ext>
            </a:extLst>
          </p:cNvPr>
          <p:cNvSpPr txBox="1"/>
          <p:nvPr/>
        </p:nvSpPr>
        <p:spPr>
          <a:xfrm>
            <a:off x="5366541" y="4807745"/>
            <a:ext cx="1518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Co-authors:</a:t>
            </a:r>
          </a:p>
          <a:p>
            <a:r>
              <a:rPr lang="en-US" dirty="0"/>
              <a:t>Sam Borgeson</a:t>
            </a:r>
          </a:p>
          <a:p>
            <a:r>
              <a:rPr lang="en-US" dirty="0"/>
              <a:t>Phil Price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299CBF-1112-44FE-B230-D78EFB0B1839}"/>
              </a:ext>
            </a:extLst>
          </p:cNvPr>
          <p:cNvSpPr txBox="1"/>
          <p:nvPr/>
        </p:nvSpPr>
        <p:spPr>
          <a:xfrm>
            <a:off x="3048000" y="2762351"/>
            <a:ext cx="6096000" cy="1337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Presented at the Demand Response Providers’ </a:t>
            </a:r>
          </a:p>
          <a:p>
            <a:pPr algn="ctr"/>
            <a:r>
              <a:rPr lang="en-US" sz="1800" dirty="0"/>
              <a:t>PY202</a:t>
            </a:r>
            <a:r>
              <a:rPr lang="en-US" dirty="0"/>
              <a:t>5</a:t>
            </a:r>
            <a:r>
              <a:rPr lang="en-US" sz="1800" dirty="0"/>
              <a:t> Load Impact Protocol Final Report Workshop </a:t>
            </a:r>
          </a:p>
          <a:p>
            <a:pPr algn="ctr"/>
            <a:r>
              <a:rPr lang="en-US" sz="1800" dirty="0"/>
              <a:t>hosted by the California Public Utilities Commission</a:t>
            </a:r>
          </a:p>
          <a:p>
            <a:pPr algn="ctr">
              <a:lnSpc>
                <a:spcPct val="170000"/>
              </a:lnSpc>
            </a:pPr>
            <a:r>
              <a:rPr lang="en-US" sz="1800" dirty="0"/>
              <a:t>May 11,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9D1943-0604-5C2D-5F97-384901689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35" y="5039749"/>
            <a:ext cx="3891153" cy="43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979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B2BF3-2529-C137-D758-FCCA1B133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RCT based evaluation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F7312-43DE-2484-966F-14142044E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621B0-6A71-E9A1-E0E2-96C6E221C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10</a:t>
            </a:fld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A4FC341-03AA-286E-BD60-6745AC4133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24"/>
          <a:stretch>
            <a:fillRect/>
          </a:stretch>
        </p:blipFill>
        <p:spPr bwMode="auto">
          <a:xfrm>
            <a:off x="5996916" y="1551305"/>
            <a:ext cx="5156412" cy="4351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Content Placeholder 5">
            <a:extLst>
              <a:ext uri="{FF2B5EF4-FFF2-40B4-BE49-F238E27FC236}">
                <a16:creationId xmlns:a16="http://schemas.microsoft.com/office/drawing/2014/main" id="{4E9B7F37-F303-CA20-6F9E-976960249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818" r="86617"/>
          <a:stretch>
            <a:fillRect/>
          </a:stretch>
        </p:blipFill>
        <p:spPr bwMode="auto">
          <a:xfrm>
            <a:off x="5348496" y="5157216"/>
            <a:ext cx="776436" cy="747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1F927CF-3232-3008-FEA1-08A48FCB184C}"/>
              </a:ext>
            </a:extLst>
          </p:cNvPr>
          <p:cNvSpPr txBox="1"/>
          <p:nvPr/>
        </p:nvSpPr>
        <p:spPr>
          <a:xfrm>
            <a:off x="914400" y="1780162"/>
            <a:ext cx="453308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Comparatively few controls are sufficient to produce estimates with reasonable error bands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figure illustrates the proportion of controls (in red) to participants (in blue) in the data set used to evaluate each event for the VPP resource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 couple of events were “full dispatch” and lacked controls, and were evaluated via simple baselines</a:t>
            </a:r>
          </a:p>
        </p:txBody>
      </p:sp>
    </p:spTree>
    <p:extLst>
      <p:ext uri="{BB962C8B-B14F-4D97-AF65-F5344CB8AC3E}">
        <p14:creationId xmlns:p14="http://schemas.microsoft.com/office/powerpoint/2010/main" val="1718029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9C868-DAC4-5377-09F2-686E9E0FC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Caveats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8C140-2049-B20B-67C2-76931F0AE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Nothing is free – </a:t>
            </a:r>
            <a:r>
              <a:rPr lang="en-US" b="1" dirty="0"/>
              <a:t>control customers must be withheld </a:t>
            </a:r>
            <a:r>
              <a:rPr lang="en-US" dirty="0"/>
              <a:t>from events</a:t>
            </a:r>
          </a:p>
          <a:p>
            <a:r>
              <a:rPr lang="en-US" b="1" dirty="0"/>
              <a:t>Uncertainty remains </a:t>
            </a:r>
            <a:r>
              <a:rPr lang="en-US" dirty="0"/>
              <a:t>in the estimates – it can be reduced by withholding more customers, but </a:t>
            </a:r>
            <a:r>
              <a:rPr lang="en-US" b="1" dirty="0"/>
              <a:t>cannot be fully eliminated</a:t>
            </a:r>
          </a:p>
          <a:p>
            <a:pPr lvl="1"/>
            <a:r>
              <a:rPr lang="en-US" dirty="0"/>
              <a:t>Smaller events have larger errors</a:t>
            </a:r>
          </a:p>
          <a:p>
            <a:r>
              <a:rPr lang="en-US" dirty="0"/>
              <a:t>While </a:t>
            </a:r>
            <a:r>
              <a:rPr lang="en-US" b="1" dirty="0"/>
              <a:t>overall errors will be unbiased</a:t>
            </a:r>
            <a:r>
              <a:rPr lang="en-US" dirty="0"/>
              <a:t>, individual events can be biased high or low</a:t>
            </a:r>
          </a:p>
          <a:p>
            <a:r>
              <a:rPr lang="en-US" b="1" dirty="0"/>
              <a:t>Better sources of device or sub-load data </a:t>
            </a:r>
            <a:r>
              <a:rPr lang="en-US" dirty="0"/>
              <a:t>would improve estimates even further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C939F-B6CA-10FA-18E7-5893BA74C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Renew Home 2025 LIP Results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9EE9A6-6B46-ACFB-34B8-A4BA4D9D6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4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20484-3D99-08E2-1AB0-A17C70F2A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VPP monthly all participant aggregate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C3FC4-DD30-24E9-59BF-16ED9D2F6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55204" cy="4351338"/>
          </a:xfrm>
        </p:spPr>
        <p:txBody>
          <a:bodyPr/>
          <a:lstStyle/>
          <a:p>
            <a:r>
              <a:rPr lang="en-US" dirty="0"/>
              <a:t>Event dispatch </a:t>
            </a:r>
            <a:r>
              <a:rPr lang="en-US" b="1" dirty="0"/>
              <a:t>began in earnest in July</a:t>
            </a:r>
            <a:r>
              <a:rPr lang="en-US" dirty="0"/>
              <a:t>, continuing through the end of the year</a:t>
            </a:r>
          </a:p>
          <a:p>
            <a:r>
              <a:rPr lang="en-US" dirty="0"/>
              <a:t>Since the resource is thermostat based, the </a:t>
            </a:r>
            <a:r>
              <a:rPr lang="en-US" b="1" dirty="0"/>
              <a:t>capacity is seasonal</a:t>
            </a:r>
          </a:p>
          <a:p>
            <a:r>
              <a:rPr lang="en-US" dirty="0"/>
              <a:t>Holding participation constant, it </a:t>
            </a:r>
            <a:r>
              <a:rPr lang="en-US" b="1" dirty="0"/>
              <a:t>scales with cooling loads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BE48F-9958-B0F0-078D-968EB21D5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Renew Home 2025 LIP Results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989134-ECB5-97BB-8068-A09A1D72B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D3D155-EB87-EAA9-71FD-D542E4E8E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4"/>
          <a:stretch>
            <a:fillRect/>
          </a:stretch>
        </p:blipFill>
        <p:spPr bwMode="auto">
          <a:xfrm>
            <a:off x="5859943" y="2037017"/>
            <a:ext cx="5168264" cy="413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916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E4523-6C35-6947-FDFC-4706E5481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LEGACY OhmConnect ex post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96758-F209-22EE-AD79-9562572FA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OhmConnect resource was also evaluated using ex post methods (for the last time)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15310-DEF6-69FA-C7F8-AFB392E0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Renew Home 2025 LIP Results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3E25F7-2BB3-F4E4-2A69-373839EF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4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5DB1F-85E7-4CE2-8DE8-1DF304B9B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93"/>
            <a:ext cx="10515600" cy="851907"/>
          </a:xfrm>
        </p:spPr>
        <p:txBody>
          <a:bodyPr/>
          <a:lstStyle/>
          <a:p>
            <a:r>
              <a:rPr lang="en-US" dirty="0"/>
              <a:t>LEGACY: ex post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1447B-694E-400B-A1E6-695642D86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4409"/>
            <a:ext cx="10515600" cy="4351338"/>
          </a:xfrm>
        </p:spPr>
        <p:txBody>
          <a:bodyPr/>
          <a:lstStyle/>
          <a:p>
            <a:r>
              <a:rPr lang="en-US" dirty="0"/>
              <a:t>10 of 10 baselines</a:t>
            </a:r>
          </a:p>
          <a:p>
            <a:pPr lvl="1"/>
            <a:r>
              <a:rPr lang="en-US" dirty="0"/>
              <a:t>Average of usage for the past 10 non-holiday weekdays</a:t>
            </a:r>
          </a:p>
          <a:p>
            <a:pPr lvl="2"/>
            <a:r>
              <a:rPr lang="en-US" dirty="0"/>
              <a:t>Adaptive additive same day adjustments</a:t>
            </a:r>
          </a:p>
          <a:p>
            <a:pPr lvl="1"/>
            <a:r>
              <a:rPr lang="en-US" dirty="0"/>
              <a:t>Aligns the baseline and event day data using the 2</a:t>
            </a:r>
            <a:r>
              <a:rPr lang="en-US" baseline="30000" dirty="0"/>
              <a:t>nd</a:t>
            </a:r>
            <a:r>
              <a:rPr lang="en-US" dirty="0"/>
              <a:t> and 3</a:t>
            </a:r>
            <a:r>
              <a:rPr lang="en-US" baseline="30000" dirty="0"/>
              <a:t>rd</a:t>
            </a:r>
            <a:r>
              <a:rPr lang="en-US" dirty="0"/>
              <a:t> hours before an event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FE02A3-1A92-4411-912F-E241C1C6B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D6792-BA34-4B6B-99AE-D6F897680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14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81D5C3-6504-4AE3-A528-8EAD066F9623}"/>
              </a:ext>
            </a:extLst>
          </p:cNvPr>
          <p:cNvGrpSpPr/>
          <p:nvPr/>
        </p:nvGrpSpPr>
        <p:grpSpPr>
          <a:xfrm>
            <a:off x="2875252" y="2897471"/>
            <a:ext cx="6263465" cy="3214079"/>
            <a:chOff x="3794766" y="2897472"/>
            <a:chExt cx="4896081" cy="251241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12D61E3-52C0-4D8B-B17C-AA90F13FA8CE}"/>
                </a:ext>
              </a:extLst>
            </p:cNvPr>
            <p:cNvPicPr/>
            <p:nvPr/>
          </p:nvPicPr>
          <p:blipFill rotWithShape="1">
            <a:blip r:embed="rId2"/>
            <a:srcRect l="3153" r="45530" b="39922"/>
            <a:stretch/>
          </p:blipFill>
          <p:spPr>
            <a:xfrm>
              <a:off x="4038600" y="2897472"/>
              <a:ext cx="3284377" cy="2197042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55B990B-4A4D-4DC1-9E1B-DD5C54D55E2E}"/>
                </a:ext>
              </a:extLst>
            </p:cNvPr>
            <p:cNvPicPr/>
            <p:nvPr/>
          </p:nvPicPr>
          <p:blipFill rotWithShape="1">
            <a:blip r:embed="rId2"/>
            <a:srcRect l="79765" t="21832" b="24587"/>
            <a:stretch/>
          </p:blipFill>
          <p:spPr>
            <a:xfrm>
              <a:off x="7395765" y="3135087"/>
              <a:ext cx="1295082" cy="195942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D00AA8C-A21A-403F-B346-17C57B77C2CF}"/>
                </a:ext>
              </a:extLst>
            </p:cNvPr>
            <p:cNvPicPr/>
            <p:nvPr/>
          </p:nvPicPr>
          <p:blipFill rotWithShape="1">
            <a:blip r:embed="rId2"/>
            <a:srcRect l="-1" t="26195" r="96191" b="29036"/>
            <a:stretch/>
          </p:blipFill>
          <p:spPr>
            <a:xfrm>
              <a:off x="3794766" y="3221918"/>
              <a:ext cx="243834" cy="1637206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DAA6460-5D67-4832-94FD-9B848D01D750}"/>
                </a:ext>
              </a:extLst>
            </p:cNvPr>
            <p:cNvPicPr/>
            <p:nvPr/>
          </p:nvPicPr>
          <p:blipFill rotWithShape="1">
            <a:blip r:embed="rId2"/>
            <a:srcRect l="34236" t="91377" r="45529"/>
            <a:stretch/>
          </p:blipFill>
          <p:spPr>
            <a:xfrm>
              <a:off x="5239456" y="5094514"/>
              <a:ext cx="1295083" cy="3153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39943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6D880-02AD-8937-93A1-4C99440E6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LEGACY ex post: patterns in impacts due to temperature and device category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8E50B-9CDD-B1D5-110E-9EFD3A57A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9639"/>
            <a:ext cx="4000018" cy="2757950"/>
          </a:xfrm>
        </p:spPr>
        <p:txBody>
          <a:bodyPr/>
          <a:lstStyle/>
          <a:p>
            <a:r>
              <a:rPr lang="en-US" dirty="0"/>
              <a:t>The overall resource is clearly temperature responsive/dependent</a:t>
            </a:r>
          </a:p>
          <a:p>
            <a:r>
              <a:rPr lang="en-US" dirty="0"/>
              <a:t>Thermostat only customers are the most temperature responsive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3EB216-5E6A-D5F8-BA3F-B6CEC65D4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OhmConnect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D327D-FC89-8D88-F9E8-B1B73532D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9E1C5A-7DA2-A540-4C0F-7919A21D0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2212" y="1986262"/>
            <a:ext cx="6555804" cy="3745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070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ED63E-0185-6BE1-A0A3-82CA6155B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455"/>
            <a:ext cx="10515600" cy="1325563"/>
          </a:xfrm>
        </p:spPr>
        <p:txBody>
          <a:bodyPr/>
          <a:lstStyle/>
          <a:p>
            <a:r>
              <a:rPr lang="en-US" dirty="0"/>
              <a:t>Ex post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225E-323F-58CA-A45D-6190F1D0A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910"/>
            <a:ext cx="10515600" cy="5148439"/>
          </a:xfrm>
        </p:spPr>
        <p:txBody>
          <a:bodyPr>
            <a:normAutofit/>
          </a:bodyPr>
          <a:lstStyle/>
          <a:p>
            <a:r>
              <a:rPr lang="en-US" dirty="0"/>
              <a:t>VPP resource</a:t>
            </a:r>
          </a:p>
          <a:p>
            <a:pPr lvl="1"/>
            <a:r>
              <a:rPr lang="en-US" b="1" dirty="0"/>
              <a:t>RCTs produce higher quality ex post data</a:t>
            </a:r>
          </a:p>
          <a:p>
            <a:pPr lvl="1"/>
            <a:r>
              <a:rPr lang="en-US" dirty="0"/>
              <a:t>Customers have substantially </a:t>
            </a:r>
            <a:r>
              <a:rPr lang="en-US" b="1" dirty="0"/>
              <a:t>higher impacts in hotter weather</a:t>
            </a:r>
            <a:r>
              <a:rPr lang="en-US" dirty="0"/>
              <a:t>, but there are </a:t>
            </a:r>
            <a:r>
              <a:rPr lang="en-US" b="1" dirty="0"/>
              <a:t>differences across </a:t>
            </a:r>
            <a:r>
              <a:rPr lang="en-US" b="1" dirty="0" err="1"/>
              <a:t>subLAPs</a:t>
            </a:r>
            <a:r>
              <a:rPr lang="en-US" b="1" dirty="0"/>
              <a:t> </a:t>
            </a:r>
            <a:r>
              <a:rPr lang="en-US" dirty="0"/>
              <a:t>in magnitude</a:t>
            </a:r>
          </a:p>
          <a:p>
            <a:pPr lvl="1"/>
            <a:r>
              <a:rPr lang="en-US" dirty="0"/>
              <a:t>Customers in </a:t>
            </a:r>
            <a:r>
              <a:rPr lang="en-US" b="1" dirty="0"/>
              <a:t>hotter </a:t>
            </a:r>
            <a:r>
              <a:rPr lang="en-US" b="1" dirty="0" err="1"/>
              <a:t>subLAPs</a:t>
            </a:r>
            <a:r>
              <a:rPr lang="en-US" b="1" dirty="0"/>
              <a:t> have higher average impacts </a:t>
            </a:r>
            <a:r>
              <a:rPr lang="en-US" dirty="0"/>
              <a:t>than customers in cooler ones and events during hotter months produce greater impacts</a:t>
            </a:r>
          </a:p>
          <a:p>
            <a:pPr lvl="1"/>
            <a:r>
              <a:rPr lang="en-US" dirty="0"/>
              <a:t>Data from July through December was </a:t>
            </a:r>
            <a:r>
              <a:rPr lang="en-US" b="1" dirty="0"/>
              <a:t>sufficient to predict for a full year </a:t>
            </a:r>
            <a:r>
              <a:rPr lang="en-US" dirty="0"/>
              <a:t>of conditions</a:t>
            </a:r>
          </a:p>
          <a:p>
            <a:r>
              <a:rPr lang="en-US" dirty="0"/>
              <a:t>OhmConnect Legacy</a:t>
            </a:r>
          </a:p>
          <a:p>
            <a:pPr lvl="1"/>
            <a:r>
              <a:rPr lang="en-US" dirty="0"/>
              <a:t>customers with multiple/mixed devices out perform thermostat-only customers on average, but not at higher temperatures</a:t>
            </a:r>
          </a:p>
          <a:p>
            <a:pPr lvl="1"/>
            <a:r>
              <a:rPr lang="en-US" dirty="0"/>
              <a:t>PY2025 legacy resource impacts consistent with prior years, after controlling for temperature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6E0F5C-D128-5EA1-2976-7648059E8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80E4C-EB47-47F0-8CB5-6BD48F95B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15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5ADDE-68B2-4BB1-95FF-70FBEC4F7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2024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6E7E53-CA71-40E4-B53F-74218A871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A871D-A251-4B04-B1E2-4D6B0B5AFBEF}"/>
              </a:ext>
            </a:extLst>
          </p:cNvPr>
          <p:cNvSpPr txBox="1"/>
          <p:nvPr/>
        </p:nvSpPr>
        <p:spPr>
          <a:xfrm>
            <a:off x="4609320" y="2388635"/>
            <a:ext cx="32258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/>
              <a:t>Ex ante</a:t>
            </a:r>
          </a:p>
        </p:txBody>
      </p:sp>
    </p:spTree>
    <p:extLst>
      <p:ext uri="{BB962C8B-B14F-4D97-AF65-F5344CB8AC3E}">
        <p14:creationId xmlns:p14="http://schemas.microsoft.com/office/powerpoint/2010/main" val="2763146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03D65-21EA-D41F-2A74-78F5DA693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C8A7-3BE5-BAB7-0441-7E0A38B63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 ante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D9BE4-70A9-0614-6AD4-8E7EA10AB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 Ante load forecasts are </a:t>
            </a:r>
            <a:r>
              <a:rPr lang="en-US" b="1" dirty="0"/>
              <a:t>regression model predictions </a:t>
            </a:r>
            <a:r>
              <a:rPr lang="en-US" dirty="0"/>
              <a:t>of the load impact that will be provided in future months </a:t>
            </a:r>
            <a:r>
              <a:rPr lang="en-US" b="1" dirty="0"/>
              <a:t>in 1-in-2 weather conditions</a:t>
            </a:r>
            <a:r>
              <a:rPr lang="en-US" dirty="0"/>
              <a:t>, based on fits of the temperature influence over per-customer ex post impacts</a:t>
            </a:r>
          </a:p>
          <a:p>
            <a:r>
              <a:rPr lang="en-US" dirty="0"/>
              <a:t>Fit using only the randomized controlled trial (RCT) events</a:t>
            </a:r>
          </a:p>
          <a:p>
            <a:pPr lvl="1"/>
            <a:r>
              <a:rPr lang="en-US" dirty="0"/>
              <a:t>Estimated temperature-response relationships are grounded in impact estimates that are </a:t>
            </a:r>
            <a:r>
              <a:rPr lang="en-US" b="1" dirty="0"/>
              <a:t>free of confounding factors</a:t>
            </a:r>
          </a:p>
          <a:p>
            <a:r>
              <a:rPr lang="en-US" dirty="0"/>
              <a:t>Ex post event data only span July-December, but that covers the range of expected annual temperature variability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BB0019-3CAF-13DE-F6F2-1FAB475A2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6A6D2D-F969-B613-027C-17D28DD93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29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D529C-CAB1-43EF-A080-E13C6A8E2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 ante methods: models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D3F3E-F92F-4111-BE07-80E67917E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Two impact models are fit</a:t>
            </a:r>
            <a:r>
              <a:rPr lang="en-US" dirty="0"/>
              <a:t>: a "high-temperature" model covering warm and hot conditions, and a "low-temperature" model covering cool and cold conditions</a:t>
            </a:r>
          </a:p>
          <a:p>
            <a:r>
              <a:rPr lang="en-US" dirty="0"/>
              <a:t>High temperature (cooling) model assumes </a:t>
            </a:r>
            <a:r>
              <a:rPr lang="en-US" b="1" dirty="0"/>
              <a:t>piecewise linear temperature response</a:t>
            </a:r>
            <a:r>
              <a:rPr lang="en-US" dirty="0"/>
              <a:t>, with </a:t>
            </a:r>
            <a:r>
              <a:rPr lang="en-US" b="1" dirty="0"/>
              <a:t>knots at 65F and 75F</a:t>
            </a:r>
            <a:r>
              <a:rPr lang="en-US" dirty="0"/>
              <a:t> (loads increasing at higher temperatures)</a:t>
            </a:r>
          </a:p>
          <a:p>
            <a:r>
              <a:rPr lang="en-US" dirty="0"/>
              <a:t>Low temperature (heating) model assumes a piecewise linear response, with </a:t>
            </a:r>
            <a:r>
              <a:rPr lang="en-US" b="1" dirty="0"/>
              <a:t>knots at 70F and 60F </a:t>
            </a:r>
            <a:r>
              <a:rPr lang="en-US" dirty="0"/>
              <a:t>(loads increasing at lower temperatures)</a:t>
            </a:r>
          </a:p>
          <a:p>
            <a:r>
              <a:rPr lang="en-US" b="1" dirty="0"/>
              <a:t>Separate coefficients for hours 1 and 2 </a:t>
            </a:r>
            <a:r>
              <a:rPr lang="en-US" dirty="0"/>
              <a:t>are estimated for both the hot and normal sub-LAP groups. (reflecting the effects of pre-cooling in hour 1)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79BDB2-F599-4E6D-90BB-84720BF06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07E57-1B34-4B5C-B53E-D7AC1A93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4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0379D-DDE8-C3E0-CF20-2C972C83D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37" y="1148254"/>
            <a:ext cx="10659319" cy="4264993"/>
          </a:xfrm>
        </p:spPr>
        <p:txBody>
          <a:bodyPr>
            <a:noAutofit/>
          </a:bodyPr>
          <a:lstStyle/>
          <a:p>
            <a:r>
              <a:rPr lang="en-US" dirty="0"/>
              <a:t>Spun off from Google’s Nest Renew team</a:t>
            </a:r>
          </a:p>
          <a:p>
            <a:r>
              <a:rPr lang="en-US" dirty="0"/>
              <a:t>Subsequently acquired OhmConnect</a:t>
            </a:r>
          </a:p>
          <a:p>
            <a:r>
              <a:rPr lang="en-US" dirty="0"/>
              <a:t>Renew Home currently operates two different resources</a:t>
            </a:r>
          </a:p>
          <a:p>
            <a:r>
              <a:rPr lang="en-US" dirty="0"/>
              <a:t>The </a:t>
            </a:r>
            <a:r>
              <a:rPr lang="en-US" b="1" i="1" dirty="0"/>
              <a:t>“legacy”</a:t>
            </a:r>
            <a:r>
              <a:rPr lang="en-US" b="1" dirty="0"/>
              <a:t> OhmConnect</a:t>
            </a:r>
            <a:r>
              <a:rPr lang="en-US" dirty="0"/>
              <a:t> </a:t>
            </a:r>
            <a:r>
              <a:rPr lang="en-US" b="1" dirty="0"/>
              <a:t>resource</a:t>
            </a:r>
            <a:r>
              <a:rPr lang="en-US" dirty="0"/>
              <a:t> that offers residential customers a system of rewards to shift consumption away from “OhmHour” events</a:t>
            </a:r>
          </a:p>
          <a:p>
            <a:r>
              <a:rPr lang="en-US" dirty="0"/>
              <a:t>A </a:t>
            </a:r>
            <a:r>
              <a:rPr lang="en-US" i="1" dirty="0"/>
              <a:t>new</a:t>
            </a:r>
            <a:r>
              <a:rPr lang="en-US" b="1" dirty="0"/>
              <a:t> Renew Home VPP resource</a:t>
            </a:r>
            <a:r>
              <a:rPr lang="en-US" dirty="0"/>
              <a:t>, consisting of homes with smart thermostats and operating since June 2025</a:t>
            </a:r>
          </a:p>
          <a:p>
            <a:pPr lvl="1"/>
            <a:r>
              <a:rPr lang="en-US" dirty="0"/>
              <a:t>This is the source of Renew Home’s continuing DR capacity in California’s 3</a:t>
            </a:r>
            <a:r>
              <a:rPr lang="en-US" baseline="30000" dirty="0"/>
              <a:t>rd</a:t>
            </a:r>
            <a:r>
              <a:rPr lang="en-US" dirty="0"/>
              <a:t> party DR market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1D7DA-0F1C-FB6B-1F83-B93F8B2F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26B008-696C-B8B1-80D0-4BBB8C7B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9D1943-0604-5C2D-5F97-384901689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481" y="276146"/>
            <a:ext cx="4575810" cy="508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0786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2A709-2422-0EDE-BAC8-970799F70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DD7A1-AE6C-289F-31A0-915502EE0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365"/>
            <a:ext cx="10515600" cy="1325563"/>
          </a:xfrm>
        </p:spPr>
        <p:txBody>
          <a:bodyPr/>
          <a:lstStyle/>
          <a:p>
            <a:r>
              <a:rPr lang="en-US" dirty="0"/>
              <a:t>Ex ante methods: more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62A94-5867-5533-E374-A2EE048BE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4438"/>
            <a:ext cx="10515600" cy="4962525"/>
          </a:xfrm>
        </p:spPr>
        <p:txBody>
          <a:bodyPr>
            <a:normAutofit fontScale="92500"/>
          </a:bodyPr>
          <a:lstStyle/>
          <a:p>
            <a:r>
              <a:rPr lang="en-US" dirty="0"/>
              <a:t>Events with more participants yield more precise impact estimates: the model is fit using weighted least squares with </a:t>
            </a:r>
            <a:r>
              <a:rPr lang="en-US" b="1" dirty="0"/>
              <a:t>weights proportional to the inverse variance</a:t>
            </a:r>
            <a:r>
              <a:rPr lang="en-US" dirty="0"/>
              <a:t> of the per-event ex post impact estimate</a:t>
            </a:r>
          </a:p>
          <a:p>
            <a:r>
              <a:rPr lang="en-US" dirty="0"/>
              <a:t>Sub-LAPs are grouped into three categories for modeling purposes. </a:t>
            </a:r>
          </a:p>
          <a:p>
            <a:pPr lvl="1"/>
            <a:r>
              <a:rPr lang="en-US" b="1" dirty="0"/>
              <a:t>Hot</a:t>
            </a:r>
            <a:r>
              <a:rPr lang="en-US" dirty="0"/>
              <a:t> - inland PG&amp;E and inland SCE territories (PGF1, PGKN, PGSI, PGZP, PGNC, SCEC, SCEN, SCLD)</a:t>
            </a:r>
          </a:p>
          <a:p>
            <a:pPr lvl="1"/>
            <a:r>
              <a:rPr lang="en-US" b="1" dirty="0"/>
              <a:t>Cool</a:t>
            </a:r>
            <a:r>
              <a:rPr lang="en-US" dirty="0"/>
              <a:t> - are the coastal and bay-area PG&amp;E territories (PGCC, PGSF, PGHB)</a:t>
            </a:r>
          </a:p>
          <a:p>
            <a:pPr lvl="1"/>
            <a:r>
              <a:rPr lang="en-US" b="1" dirty="0"/>
              <a:t>All remaining - </a:t>
            </a:r>
            <a:r>
              <a:rPr lang="en-US" dirty="0"/>
              <a:t>including SDG&amp;E and the remaining SCE territories - form the "normal" group.</a:t>
            </a:r>
          </a:p>
          <a:p>
            <a:r>
              <a:rPr lang="en-US" dirty="0"/>
              <a:t>Sub-LAP temperature-response coefficients are estimated using a form of regularization known as "</a:t>
            </a:r>
            <a:r>
              <a:rPr lang="en-US" b="1" dirty="0"/>
              <a:t>ridge regression</a:t>
            </a:r>
            <a:r>
              <a:rPr lang="en-US" dirty="0"/>
              <a:t>," in which the deviation of each sub-LAP's coefficient from its group mean (hot or normal) is pulled toward zero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757737-F3F0-89F2-D46B-CDDCD54C0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E60A07-3398-08C2-9471-8AE3FEB30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873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2F2C9-CC2E-42D8-B9CF-A12685E40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Projected enrollment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7FEDA-97E4-433C-AE8B-02AC9D8E2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Renew Home provided </a:t>
            </a:r>
            <a:r>
              <a:rPr lang="en-US" b="1" dirty="0"/>
              <a:t>low, medium, and high enrollment forecasts</a:t>
            </a:r>
            <a:r>
              <a:rPr lang="en-US" dirty="0"/>
              <a:t>, which were used to generate low, medium, and high aggregate impact forecasts</a:t>
            </a:r>
          </a:p>
          <a:p>
            <a:r>
              <a:rPr lang="en-US" dirty="0"/>
              <a:t>Renew Home </a:t>
            </a:r>
            <a:r>
              <a:rPr lang="en-US" b="1" dirty="0"/>
              <a:t>forecasts substantial growth </a:t>
            </a:r>
            <a:r>
              <a:rPr lang="en-US" dirty="0"/>
              <a:t>in enrollment for the “VPP resource,” which consists of smart thermostat owners</a:t>
            </a:r>
          </a:p>
          <a:p>
            <a:r>
              <a:rPr lang="en-US" dirty="0"/>
              <a:t>For purposes of ex ante, we ignore legacy OhmConnect customers, i.e. they will not be dispatched going forward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D9AF8-950B-48EC-881A-7615E17BA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11DE1-53E1-4E1D-B0F0-0660247E4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002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FF8A5-D023-41EC-B40D-E08312B5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Per-customer predicted monthly load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C431B-2988-4B0D-B402-825B14193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294"/>
            <a:ext cx="9970008" cy="4275115"/>
          </a:xfrm>
        </p:spPr>
        <p:txBody>
          <a:bodyPr>
            <a:normAutofit/>
          </a:bodyPr>
          <a:lstStyle/>
          <a:p>
            <a:r>
              <a:rPr lang="en-US" dirty="0"/>
              <a:t>Ex ante per-customer impacts are substantial but the average impact over a four-hour event is </a:t>
            </a:r>
            <a:r>
              <a:rPr lang="en-US" b="1" dirty="0"/>
              <a:t>smaller than estimated from the previous reporting period</a:t>
            </a:r>
            <a:r>
              <a:rPr lang="en-US" dirty="0"/>
              <a:t> (PY2024, based on “legacy” thermostat owners)</a:t>
            </a:r>
          </a:p>
          <a:p>
            <a:r>
              <a:rPr lang="en-US" dirty="0"/>
              <a:t>The impact for the first two hours of long events was</a:t>
            </a:r>
            <a:r>
              <a:rPr lang="en-US" b="1" dirty="0"/>
              <a:t> higher than previously forecast</a:t>
            </a:r>
            <a:r>
              <a:rPr lang="en-US" dirty="0"/>
              <a:t>, and this is reflected in high ex ante forecasts for hours 1 and 2…</a:t>
            </a:r>
          </a:p>
          <a:p>
            <a:r>
              <a:rPr lang="en-US" dirty="0"/>
              <a:t>… however the impact after hour 2 is not statistically distinguishable from zero, reducing the 4-hour event-average impact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8125F-AC30-4F80-B9D2-9E6AA4C55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B3230-7211-4005-9EE1-A89655433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86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3F236-E1FD-155F-8ADA-692AB551C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 Ante aggregate forecast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CA9FF-D2A5-16C4-F6CF-DE455605B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to growing enrollment, aggregate capacity is predicted to increase over the coming years</a:t>
            </a:r>
          </a:p>
          <a:p>
            <a:r>
              <a:rPr lang="en-US" dirty="0"/>
              <a:t>All sub-LAPs are forecast to increase in enrollment by roughly the same factor. The low and high enrollment scenarios allow more variation in growth rates among sub-LAPs. </a:t>
            </a:r>
          </a:p>
          <a:p>
            <a:r>
              <a:rPr lang="en-US" dirty="0"/>
              <a:t>Greatest impacts are predicted for the afternoon through early evening</a:t>
            </a:r>
          </a:p>
          <a:p>
            <a:r>
              <a:rPr lang="en-US" dirty="0"/>
              <a:t>May through October are predicted to have larger impacts than cooler months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9D7336-1796-A5FE-0CE5-43E1DD7C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01E12-7F26-B1F4-CAD9-4E7FF45E2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72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8BA3F-1E78-4C0D-8EBB-48B212BF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2B514C-39F9-4D38-89A3-FB1EB4B14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24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BF8435-A4E6-485F-AAE7-3CE2FCA1612A}"/>
              </a:ext>
            </a:extLst>
          </p:cNvPr>
          <p:cNvSpPr txBox="1"/>
          <p:nvPr/>
        </p:nvSpPr>
        <p:spPr>
          <a:xfrm>
            <a:off x="4478693" y="2724538"/>
            <a:ext cx="468396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Questions?</a:t>
            </a:r>
          </a:p>
          <a:p>
            <a:r>
              <a:rPr lang="en-US" sz="2800" dirty="0"/>
              <a:t>sam@convergenceda.com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DEC62C-1596-4B32-971F-6949AB6DA0B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60" b="12012"/>
          <a:stretch/>
        </p:blipFill>
        <p:spPr>
          <a:xfrm>
            <a:off x="4799171" y="5163660"/>
            <a:ext cx="2593658" cy="715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256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4442-4B52-00A3-4904-136BE98C7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02"/>
            <a:ext cx="10515600" cy="1325563"/>
          </a:xfrm>
        </p:spPr>
        <p:txBody>
          <a:bodyPr/>
          <a:lstStyle/>
          <a:p>
            <a:r>
              <a:rPr lang="en-US" dirty="0"/>
              <a:t>Resource plans and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467E1-82FB-F415-23EE-01955A29D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1479"/>
            <a:ext cx="10515600" cy="4975484"/>
          </a:xfrm>
        </p:spPr>
        <p:txBody>
          <a:bodyPr>
            <a:normAutofit/>
          </a:bodyPr>
          <a:lstStyle/>
          <a:p>
            <a:r>
              <a:rPr lang="en-US" dirty="0"/>
              <a:t>The new company </a:t>
            </a:r>
            <a:r>
              <a:rPr lang="en-US" b="1" dirty="0"/>
              <a:t>will suspend operation of the OhmConnect “legacy resource”</a:t>
            </a:r>
          </a:p>
          <a:p>
            <a:pPr lvl="1"/>
            <a:r>
              <a:rPr lang="en-US" dirty="0"/>
              <a:t>The legacy resource features hundreds of thousands of enrolled customers with heterogenous device ownership and dispatch logic</a:t>
            </a:r>
          </a:p>
          <a:p>
            <a:pPr lvl="1"/>
            <a:r>
              <a:rPr lang="en-US" dirty="0"/>
              <a:t>Ex post performance was reported for PY2025 (report and table generator), but no ex ante forecast was made</a:t>
            </a:r>
          </a:p>
          <a:p>
            <a:r>
              <a:rPr lang="en-US" dirty="0"/>
              <a:t>Retained and newly recruited customers are part of the Renew Home “VPP resource” operated by the company since July 2025</a:t>
            </a:r>
          </a:p>
          <a:p>
            <a:pPr lvl="1"/>
            <a:r>
              <a:rPr lang="en-US" dirty="0"/>
              <a:t>The VPP resource in formation has </a:t>
            </a:r>
            <a:r>
              <a:rPr lang="en-US" b="1" dirty="0"/>
              <a:t>tens of thousands of customers </a:t>
            </a:r>
            <a:r>
              <a:rPr lang="en-US" dirty="0"/>
              <a:t>primarily with HVAC loads dispatched via </a:t>
            </a:r>
            <a:r>
              <a:rPr lang="en-US" b="1" dirty="0"/>
              <a:t>their smart thermostats  </a:t>
            </a:r>
          </a:p>
          <a:p>
            <a:pPr lvl="1"/>
            <a:r>
              <a:rPr lang="en-US" dirty="0"/>
              <a:t>PY2025 marks </a:t>
            </a:r>
            <a:r>
              <a:rPr lang="en-US" b="1" dirty="0"/>
              <a:t>the first year of data availability </a:t>
            </a:r>
            <a:r>
              <a:rPr lang="en-US" dirty="0"/>
              <a:t>from the VPP resource and the </a:t>
            </a:r>
            <a:r>
              <a:rPr lang="en-US" b="1" dirty="0"/>
              <a:t>current LIP process will produce its first QC assignment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BDF28-6617-BD08-59A4-38BF026BC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DEB015-527F-F1DA-F0E5-EAB62676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2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8062B-BDFE-4AA1-9E58-3C9C288B2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VPP is a more homogeneous resource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A5A97A-A0F3-40E5-97C4-7C7ED55B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1E388-E995-453B-A7FB-34E85874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74EFA2-8BB7-3805-6278-B0B87D3CA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453" y="3103526"/>
            <a:ext cx="5564459" cy="317959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E80B4D2-90C5-214E-3829-37DE31EF0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14800" cy="4351338"/>
          </a:xfrm>
        </p:spPr>
        <p:txBody>
          <a:bodyPr>
            <a:normAutofit/>
          </a:bodyPr>
          <a:lstStyle/>
          <a:p>
            <a:r>
              <a:rPr lang="en-US" b="1" dirty="0"/>
              <a:t>VPP resource</a:t>
            </a:r>
          </a:p>
          <a:p>
            <a:pPr lvl="1"/>
            <a:r>
              <a:rPr lang="en-US" b="1" dirty="0"/>
              <a:t>Thermostats, typically one-per-household</a:t>
            </a:r>
          </a:p>
          <a:p>
            <a:r>
              <a:rPr lang="en-US" dirty="0"/>
              <a:t>OhmConnect (legacy)</a:t>
            </a:r>
          </a:p>
          <a:p>
            <a:pPr lvl="1"/>
            <a:r>
              <a:rPr lang="en-US" dirty="0"/>
              <a:t>Over 60% of customers have no device</a:t>
            </a:r>
          </a:p>
          <a:p>
            <a:pPr lvl="1"/>
            <a:r>
              <a:rPr lang="en-US" dirty="0"/>
              <a:t>Of device customers, 1/3 are thermostat-only</a:t>
            </a:r>
          </a:p>
          <a:p>
            <a:pPr lvl="1"/>
            <a:r>
              <a:rPr lang="en-US" dirty="0"/>
              <a:t>the remainder are mixed or other device types, primarily smart plugs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93B865-AC33-E11D-D964-5FD495B35980}"/>
              </a:ext>
            </a:extLst>
          </p:cNvPr>
          <p:cNvSpPr txBox="1"/>
          <p:nvPr/>
        </p:nvSpPr>
        <p:spPr>
          <a:xfrm>
            <a:off x="6613193" y="2874788"/>
            <a:ext cx="4485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Legacy resource device counts per-participant</a:t>
            </a:r>
          </a:p>
        </p:txBody>
      </p:sp>
    </p:spTree>
    <p:extLst>
      <p:ext uri="{BB962C8B-B14F-4D97-AF65-F5344CB8AC3E}">
        <p14:creationId xmlns:p14="http://schemas.microsoft.com/office/powerpoint/2010/main" val="2713938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5ADDE-68B2-4BB1-95FF-70FBEC4F7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CDA Renew Home 2025 LIP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6E7E53-CA71-40E4-B53F-74218A871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A871D-A251-4B04-B1E2-4D6B0B5AFBEF}"/>
              </a:ext>
            </a:extLst>
          </p:cNvPr>
          <p:cNvSpPr txBox="1"/>
          <p:nvPr/>
        </p:nvSpPr>
        <p:spPr>
          <a:xfrm>
            <a:off x="4376058" y="2155370"/>
            <a:ext cx="31755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/>
              <a:t>Ex post</a:t>
            </a:r>
          </a:p>
        </p:txBody>
      </p:sp>
    </p:spTree>
    <p:extLst>
      <p:ext uri="{BB962C8B-B14F-4D97-AF65-F5344CB8AC3E}">
        <p14:creationId xmlns:p14="http://schemas.microsoft.com/office/powerpoint/2010/main" val="430418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015AB-E81D-CE29-043C-8EFDF83A0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of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858CE-3B87-6BAE-EC89-1299F3182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912"/>
            <a:ext cx="10515600" cy="459505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Whole-home consumption data with </a:t>
            </a:r>
            <a:r>
              <a:rPr lang="en-US" b="1" dirty="0"/>
              <a:t>variable loads creates challenges</a:t>
            </a:r>
            <a:r>
              <a:rPr lang="en-US" dirty="0"/>
              <a:t>:</a:t>
            </a:r>
          </a:p>
          <a:p>
            <a:pPr lvl="1"/>
            <a:r>
              <a:rPr lang="en-US" b="1" dirty="0"/>
              <a:t>PV system generation is large and can be highly variable </a:t>
            </a:r>
            <a:r>
              <a:rPr lang="en-US" dirty="0"/>
              <a:t>across baseline and event periods</a:t>
            </a:r>
          </a:p>
          <a:p>
            <a:pPr lvl="1"/>
            <a:r>
              <a:rPr lang="en-US" b="1" dirty="0"/>
              <a:t>EV charging and home battery utilization </a:t>
            </a:r>
            <a:r>
              <a:rPr lang="en-US" dirty="0"/>
              <a:t>can have large impacts on whole home consumption patterns</a:t>
            </a:r>
          </a:p>
          <a:p>
            <a:r>
              <a:rPr lang="en-US" dirty="0"/>
              <a:t>DR effects can be relatively modest per-household</a:t>
            </a:r>
          </a:p>
          <a:p>
            <a:r>
              <a:rPr lang="en-US" dirty="0"/>
              <a:t>Potentially </a:t>
            </a:r>
            <a:r>
              <a:rPr lang="en-US" b="1" dirty="0"/>
              <a:t>biasing conditions lead to dispatch </a:t>
            </a:r>
            <a:r>
              <a:rPr lang="en-US" dirty="0"/>
              <a:t>(event days not like baseline days)</a:t>
            </a:r>
          </a:p>
          <a:p>
            <a:r>
              <a:rPr lang="en-US" dirty="0"/>
              <a:t>The combined effect of these issues </a:t>
            </a:r>
            <a:r>
              <a:rPr lang="en-US" b="1" dirty="0"/>
              <a:t>is low signal-to-noise ratio </a:t>
            </a:r>
            <a:r>
              <a:rPr lang="en-US" dirty="0"/>
              <a:t>at the event level, for many events.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F9E454-BCF9-608D-6EEF-98A4A6C85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Renew Home 2025 LIP Results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727272-FA1C-C345-4266-FEEECBFB0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6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8D72B-3A45-4E04-3E87-DA39985D1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and benefits of RCTs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92C06-DFFE-8FCF-BC8F-2D125CA18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Randomized Controlled Trials (RCTs) feature </a:t>
            </a:r>
            <a:r>
              <a:rPr lang="en-US" b="1" dirty="0"/>
              <a:t>random selection of controls from the pool that is dispatched</a:t>
            </a:r>
            <a:r>
              <a:rPr lang="en-US" dirty="0"/>
              <a:t> ensures that there is </a:t>
            </a:r>
            <a:r>
              <a:rPr lang="en-US" b="1" dirty="0"/>
              <a:t>no systematic difference </a:t>
            </a:r>
            <a:r>
              <a:rPr lang="en-US" dirty="0"/>
              <a:t>between the groups.</a:t>
            </a:r>
          </a:p>
          <a:p>
            <a:r>
              <a:rPr lang="en-US" dirty="0"/>
              <a:t>Control data comes </a:t>
            </a:r>
            <a:r>
              <a:rPr lang="en-US" b="1" dirty="0"/>
              <a:t>from the locations and times the event is occurring</a:t>
            </a:r>
          </a:p>
          <a:p>
            <a:pPr lvl="1"/>
            <a:r>
              <a:rPr lang="en-US" dirty="0"/>
              <a:t>Large confounding loads are randomly distributed across participants and controls</a:t>
            </a:r>
          </a:p>
          <a:p>
            <a:pPr lvl="1"/>
            <a:r>
              <a:rPr lang="en-US" dirty="0"/>
              <a:t>Differences between day-to-day conditions and drivers of load patterns have significantly reduced influence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81AAF5-4055-450F-3F1F-8C812CE97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Renew Home 2025 LIP Results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F678B9-F5FC-EA5F-32D0-C692BBEB0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41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DD738-0106-75EA-32BD-2BD821089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event with controls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4084D-9F63-85E2-6248-24820B588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93486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“simple” event impact is the difference between participant and control loads (without baseline and same-day adjustments)</a:t>
            </a:r>
          </a:p>
          <a:p>
            <a:r>
              <a:rPr lang="en-US" dirty="0"/>
              <a:t>Both participant and control averages contain uncertainties that carry into the impact estimate</a:t>
            </a:r>
          </a:p>
          <a:p>
            <a:r>
              <a:rPr lang="en-US" dirty="0"/>
              <a:t>Fewer participant/controls increase uncertainty, so there are limits to how precise we can be for small events or those with few controls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EB13AD-6160-D3EA-19E0-3AC76BBA1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Renew Home 2025 LIP Results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4B0C1E-068B-F87A-C307-FAF6CEB98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8</a:t>
            </a:fld>
            <a:endParaRPr lang="en-US"/>
          </a:p>
        </p:txBody>
      </p:sp>
      <p:pic>
        <p:nvPicPr>
          <p:cNvPr id="6" name="image5.png">
            <a:extLst>
              <a:ext uri="{FF2B5EF4-FFF2-40B4-BE49-F238E27FC236}">
                <a16:creationId xmlns:a16="http://schemas.microsoft.com/office/drawing/2014/main" id="{A9B27D44-BE52-4055-E6EA-8F8FC913D248}"/>
              </a:ext>
            </a:extLst>
          </p:cNvPr>
          <p:cNvPicPr/>
          <p:nvPr/>
        </p:nvPicPr>
        <p:blipFill>
          <a:blip r:embed="rId2"/>
          <a:srcRect t="4485"/>
          <a:stretch>
            <a:fillRect/>
          </a:stretch>
        </p:blipFill>
        <p:spPr>
          <a:xfrm>
            <a:off x="6748272" y="2048255"/>
            <a:ext cx="4300347" cy="3937151"/>
          </a:xfrm>
          <a:prstGeom prst="rect">
            <a:avLst/>
          </a:prstGeom>
          <a:ln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5FE0937-FA0A-F9F8-BA0E-C61587C170DE}"/>
              </a:ext>
            </a:extLst>
          </p:cNvPr>
          <p:cNvSpPr txBox="1"/>
          <p:nvPr/>
        </p:nvSpPr>
        <p:spPr>
          <a:xfrm>
            <a:off x="6631686" y="5896519"/>
            <a:ext cx="4770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kern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Participants are in blue and controls are in black.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15D6D6F-5B2B-E4E2-4F32-7E179F1FBE92}"/>
              </a:ext>
            </a:extLst>
          </p:cNvPr>
          <p:cNvSpPr/>
          <p:nvPr/>
        </p:nvSpPr>
        <p:spPr>
          <a:xfrm>
            <a:off x="8333688" y="2681032"/>
            <a:ext cx="1533236" cy="1403927"/>
          </a:xfrm>
          <a:custGeom>
            <a:avLst/>
            <a:gdLst>
              <a:gd name="connsiteX0" fmla="*/ 0 w 1533236"/>
              <a:gd name="connsiteY0" fmla="*/ 1403927 h 1403927"/>
              <a:gd name="connsiteX1" fmla="*/ 341746 w 1533236"/>
              <a:gd name="connsiteY1" fmla="*/ 1283854 h 1403927"/>
              <a:gd name="connsiteX2" fmla="*/ 692727 w 1533236"/>
              <a:gd name="connsiteY2" fmla="*/ 498763 h 1403927"/>
              <a:gd name="connsiteX3" fmla="*/ 1043709 w 1533236"/>
              <a:gd name="connsiteY3" fmla="*/ 341745 h 1403927"/>
              <a:gd name="connsiteX4" fmla="*/ 1440873 w 1533236"/>
              <a:gd name="connsiteY4" fmla="*/ 350982 h 1403927"/>
              <a:gd name="connsiteX5" fmla="*/ 1533236 w 1533236"/>
              <a:gd name="connsiteY5" fmla="*/ 175491 h 1403927"/>
              <a:gd name="connsiteX6" fmla="*/ 1422400 w 1533236"/>
              <a:gd name="connsiteY6" fmla="*/ 240145 h 1403927"/>
              <a:gd name="connsiteX7" fmla="*/ 1034473 w 1533236"/>
              <a:gd name="connsiteY7" fmla="*/ 203200 h 1403927"/>
              <a:gd name="connsiteX8" fmla="*/ 683491 w 1533236"/>
              <a:gd name="connsiteY8" fmla="*/ 0 h 1403927"/>
              <a:gd name="connsiteX9" fmla="*/ 323273 w 1533236"/>
              <a:gd name="connsiteY9" fmla="*/ 415636 h 1403927"/>
              <a:gd name="connsiteX10" fmla="*/ 0 w 1533236"/>
              <a:gd name="connsiteY10" fmla="*/ 1403927 h 1403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33236" h="1403927">
                <a:moveTo>
                  <a:pt x="0" y="1403927"/>
                </a:moveTo>
                <a:lnTo>
                  <a:pt x="341746" y="1283854"/>
                </a:lnTo>
                <a:lnTo>
                  <a:pt x="692727" y="498763"/>
                </a:lnTo>
                <a:lnTo>
                  <a:pt x="1043709" y="341745"/>
                </a:lnTo>
                <a:lnTo>
                  <a:pt x="1440873" y="350982"/>
                </a:lnTo>
                <a:lnTo>
                  <a:pt x="1533236" y="175491"/>
                </a:lnTo>
                <a:lnTo>
                  <a:pt x="1422400" y="240145"/>
                </a:lnTo>
                <a:lnTo>
                  <a:pt x="1034473" y="203200"/>
                </a:lnTo>
                <a:lnTo>
                  <a:pt x="683491" y="0"/>
                </a:lnTo>
                <a:lnTo>
                  <a:pt x="323273" y="415636"/>
                </a:lnTo>
                <a:lnTo>
                  <a:pt x="0" y="1403927"/>
                </a:lnTo>
                <a:close/>
              </a:path>
            </a:pathLst>
          </a:custGeom>
          <a:solidFill>
            <a:schemeClr val="accent2">
              <a:alpha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5A418DE-0D4D-E491-5DE6-83B9FE4F329F}"/>
              </a:ext>
            </a:extLst>
          </p:cNvPr>
          <p:cNvSpPr/>
          <p:nvPr/>
        </p:nvSpPr>
        <p:spPr>
          <a:xfrm>
            <a:off x="9929446" y="2450123"/>
            <a:ext cx="949569" cy="926123"/>
          </a:xfrm>
          <a:custGeom>
            <a:avLst/>
            <a:gdLst>
              <a:gd name="connsiteX0" fmla="*/ 926123 w 949569"/>
              <a:gd name="connsiteY0" fmla="*/ 808892 h 926123"/>
              <a:gd name="connsiteX1" fmla="*/ 597877 w 949569"/>
              <a:gd name="connsiteY1" fmla="*/ 445477 h 926123"/>
              <a:gd name="connsiteX2" fmla="*/ 211016 w 949569"/>
              <a:gd name="connsiteY2" fmla="*/ 0 h 926123"/>
              <a:gd name="connsiteX3" fmla="*/ 0 w 949569"/>
              <a:gd name="connsiteY3" fmla="*/ 304800 h 926123"/>
              <a:gd name="connsiteX4" fmla="*/ 199292 w 949569"/>
              <a:gd name="connsiteY4" fmla="*/ 199292 h 926123"/>
              <a:gd name="connsiteX5" fmla="*/ 562708 w 949569"/>
              <a:gd name="connsiteY5" fmla="*/ 691662 h 926123"/>
              <a:gd name="connsiteX6" fmla="*/ 949569 w 949569"/>
              <a:gd name="connsiteY6" fmla="*/ 926123 h 926123"/>
              <a:gd name="connsiteX7" fmla="*/ 926123 w 949569"/>
              <a:gd name="connsiteY7" fmla="*/ 808892 h 926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9569" h="926123">
                <a:moveTo>
                  <a:pt x="926123" y="808892"/>
                </a:moveTo>
                <a:lnTo>
                  <a:pt x="597877" y="445477"/>
                </a:lnTo>
                <a:lnTo>
                  <a:pt x="211016" y="0"/>
                </a:lnTo>
                <a:lnTo>
                  <a:pt x="0" y="304800"/>
                </a:lnTo>
                <a:lnTo>
                  <a:pt x="199292" y="199292"/>
                </a:lnTo>
                <a:lnTo>
                  <a:pt x="562708" y="691662"/>
                </a:lnTo>
                <a:lnTo>
                  <a:pt x="949569" y="926123"/>
                </a:lnTo>
                <a:lnTo>
                  <a:pt x="926123" y="808892"/>
                </a:lnTo>
                <a:close/>
              </a:path>
            </a:pathLst>
          </a:custGeom>
          <a:solidFill>
            <a:schemeClr val="accent6">
              <a:alpha val="44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22A4CA34-C116-8AD5-82BC-2823B8503BB3}"/>
              </a:ext>
            </a:extLst>
          </p:cNvPr>
          <p:cNvSpPr/>
          <p:nvPr/>
        </p:nvSpPr>
        <p:spPr>
          <a:xfrm rot="17526862">
            <a:off x="8037689" y="4269967"/>
            <a:ext cx="411508" cy="2226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0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1870E-870F-2737-FC2F-257A9E446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670"/>
            <a:ext cx="10515600" cy="933324"/>
          </a:xfrm>
        </p:spPr>
        <p:txBody>
          <a:bodyPr/>
          <a:lstStyle/>
          <a:p>
            <a:r>
              <a:rPr lang="en-US" dirty="0"/>
              <a:t>Estimating impact using randomized controls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07139-8631-E651-A19D-3D1875912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4230"/>
            <a:ext cx="10515600" cy="192938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Baselines remain useful – we utilize the difference in differences between controls and dispatched on baseline and event days. This is called a “difference-in-differences (</a:t>
            </a:r>
            <a:r>
              <a:rPr lang="en-US" dirty="0" err="1"/>
              <a:t>DiD</a:t>
            </a:r>
            <a:r>
              <a:rPr lang="en-US" dirty="0"/>
              <a:t>)” calculation</a:t>
            </a:r>
          </a:p>
          <a:p>
            <a:r>
              <a:rPr lang="en-US" dirty="0"/>
              <a:t>We also use a same day adjustment to true up loads during the </a:t>
            </a:r>
            <a:r>
              <a:rPr lang="en-US" b="1" dirty="0"/>
              <a:t>pre-period prior to the event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455EFA-60B7-2C4A-9307-5EFCBD2F3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CDA Renew Home 2025 LIP Results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E83ED2-A8FF-014F-353D-ADCD0161D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9E01-2A2E-4B36-93BE-5DE86508B4AC}" type="slidenum">
              <a:rPr lang="en-US" smtClean="0"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C0240DD3-4B1B-285B-3E74-1760D38780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5152" y="3392424"/>
                <a:ext cx="10515600" cy="29460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/>
                      <m:t>Adjusted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Impact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sepChr m:val="−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ˉ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acc>
                          </m:e>
                          <m:sub>
                            <m:r>
                              <m:rPr>
                                <m:nor/>
                              </m:rPr>
                              <a:rPr lang="en-US"/>
                              <m:t>control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/>
                              <m:t> 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event</m:t>
                            </m:r>
                          </m:sup>
                        </m:sSubSup>
                      </m:e>
                      <m:e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ˉ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acc>
                          </m:e>
                          <m:sub>
                            <m:r>
                              <m:rPr>
                                <m:nor/>
                              </m:rPr>
                              <a:rPr lang="en-US"/>
                              <m:t>case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/>
                              <m:t> 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event</m:t>
                            </m:r>
                          </m:sup>
                        </m:sSub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d>
                      <m:dPr>
                        <m:sepChr m:val="−"/>
                        <m:ctrlPr>
                          <a:rPr lang="en-US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ˉ"/>
                                <m:ctrlPr>
                                  <a:rPr lang="en-US" i="1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acc>
                          </m:e>
                          <m:sub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1"/>
                                </a:solidFill>
                              </a:rPr>
                              <m:t>control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1"/>
                                </a:solidFill>
                              </a:rPr>
                              <m:t> 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1"/>
                                </a:solidFill>
                              </a:rPr>
                              <m:t>base</m:t>
                            </m:r>
                          </m:sup>
                        </m:sSubSup>
                      </m:e>
                      <m:e>
                        <m:sSubSup>
                          <m:sSubSupPr>
                            <m:ctrlPr>
                              <a:rPr lang="en-US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ˉ"/>
                                <m:ctrlPr>
                                  <a:rPr lang="en-US" i="1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acc>
                          </m:e>
                          <m:sub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1"/>
                                </a:solidFill>
                              </a:rPr>
                              <m:t>case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1"/>
                                </a:solidFill>
                              </a:rPr>
                              <m:t> 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1"/>
                                </a:solidFill>
                              </a:rPr>
                              <m:t>base</m:t>
                            </m:r>
                          </m:sup>
                        </m:sSub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sepChr m:val="−"/>
                        <m:ctrlPr>
                          <a:rPr lang="en-US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ˉ"/>
                                <m:ctrlPr>
                                  <a:rPr lang="en-US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acc>
                          </m:e>
                          <m:sub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</a:rPr>
                              <m:t>control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</a:rPr>
                              <m:t> 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</a:rPr>
                              <m:t>pre</m:t>
                            </m:r>
                          </m:sup>
                        </m:sSubSup>
                      </m:e>
                      <m:e>
                        <m:sSubSup>
                          <m:sSubSupPr>
                            <m:ctrlPr>
                              <a:rPr lang="en-US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acc>
                              <m:accPr>
                                <m:chr m:val="ˉ"/>
                                <m:ctrlPr>
                                  <a:rPr lang="en-US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acc>
                          </m:e>
                          <m:sub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</a:rPr>
                              <m:t>case</m:t>
                            </m:r>
                          </m:sub>
                          <m:sup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</a:rPr>
                              <m:t> 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</a:rPr>
                              <m:t>pre</m:t>
                            </m:r>
                          </m:sup>
                        </m:sSubSup>
                      </m:e>
                    </m:d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 optimized to minimize error using non-event data (where impacts are known to be zero)</a:t>
                </a:r>
              </a:p>
              <a:p>
                <a:r>
                  <a:rPr lang="en-US" dirty="0"/>
                  <a:t>Special cases of this formulation include: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: standard difference‑in‑differences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=0,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: conventional additive same‑day adjustment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C0240DD3-4B1B-285B-3E74-1760D38780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152" y="3392424"/>
                <a:ext cx="10515600" cy="2946083"/>
              </a:xfrm>
              <a:prstGeom prst="rect">
                <a:avLst/>
              </a:prstGeom>
              <a:blipFill>
                <a:blip r:embed="rId2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Left Brace 6">
            <a:extLst>
              <a:ext uri="{FF2B5EF4-FFF2-40B4-BE49-F238E27FC236}">
                <a16:creationId xmlns:a16="http://schemas.microsoft.com/office/drawing/2014/main" id="{B1C929A7-820F-8D06-B455-E832BDCC507C}"/>
              </a:ext>
            </a:extLst>
          </p:cNvPr>
          <p:cNvSpPr/>
          <p:nvPr/>
        </p:nvSpPr>
        <p:spPr>
          <a:xfrm rot="5400000">
            <a:off x="4316190" y="2449290"/>
            <a:ext cx="372935" cy="2223516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ABF7DA54-DB01-89F7-AC40-E9425AE3E3D7}"/>
              </a:ext>
            </a:extLst>
          </p:cNvPr>
          <p:cNvSpPr/>
          <p:nvPr/>
        </p:nvSpPr>
        <p:spPr>
          <a:xfrm rot="5400000">
            <a:off x="7166070" y="2446242"/>
            <a:ext cx="372935" cy="2223516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0F31EA35-A135-784B-3FFB-4E7ACF748855}"/>
              </a:ext>
            </a:extLst>
          </p:cNvPr>
          <p:cNvSpPr/>
          <p:nvPr/>
        </p:nvSpPr>
        <p:spPr>
          <a:xfrm rot="5400000">
            <a:off x="9924510" y="2452338"/>
            <a:ext cx="372935" cy="2223516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1F6CDB-49E0-B9AC-A45F-E76E60C8E6C2}"/>
              </a:ext>
            </a:extLst>
          </p:cNvPr>
          <p:cNvSpPr txBox="1"/>
          <p:nvPr/>
        </p:nvSpPr>
        <p:spPr>
          <a:xfrm>
            <a:off x="3566910" y="2821924"/>
            <a:ext cx="1968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Raw estimate (simple difference)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DDBD84-DD58-C223-F258-AFB1AAB3020A}"/>
              </a:ext>
            </a:extLst>
          </p:cNvPr>
          <p:cNvSpPr txBox="1"/>
          <p:nvPr/>
        </p:nvSpPr>
        <p:spPr>
          <a:xfrm>
            <a:off x="6462895" y="2807497"/>
            <a:ext cx="1837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Baseline day adjustment (</a:t>
            </a:r>
            <a:r>
              <a:rPr lang="en-US" b="1" dirty="0" err="1">
                <a:solidFill>
                  <a:schemeClr val="accent1"/>
                </a:solidFill>
              </a:rPr>
              <a:t>DiD</a:t>
            </a:r>
            <a:r>
              <a:rPr lang="en-US" b="1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6E0F35-A3B8-0922-4886-B395E22856B6}"/>
              </a:ext>
            </a:extLst>
          </p:cNvPr>
          <p:cNvSpPr txBox="1"/>
          <p:nvPr/>
        </p:nvSpPr>
        <p:spPr>
          <a:xfrm>
            <a:off x="9312775" y="2782669"/>
            <a:ext cx="1837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Same day adjustment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A375B4-C0EA-E88C-3068-92615C16E0B9}"/>
              </a:ext>
            </a:extLst>
          </p:cNvPr>
          <p:cNvSpPr/>
          <p:nvPr/>
        </p:nvSpPr>
        <p:spPr>
          <a:xfrm>
            <a:off x="3188677" y="2742901"/>
            <a:ext cx="2575589" cy="1574230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2A5A9C-1B9F-3450-35D8-DAC120A71A45}"/>
              </a:ext>
            </a:extLst>
          </p:cNvPr>
          <p:cNvSpPr/>
          <p:nvPr/>
        </p:nvSpPr>
        <p:spPr>
          <a:xfrm>
            <a:off x="5963163" y="2742901"/>
            <a:ext cx="2575589" cy="1574230"/>
          </a:xfrm>
          <a:prstGeom prst="rect">
            <a:avLst/>
          </a:prstGeom>
          <a:noFill/>
          <a:ln w="635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E15FAC-1793-66B1-359A-E7C4983AF436}"/>
              </a:ext>
            </a:extLst>
          </p:cNvPr>
          <p:cNvSpPr/>
          <p:nvPr/>
        </p:nvSpPr>
        <p:spPr>
          <a:xfrm>
            <a:off x="8737649" y="2742901"/>
            <a:ext cx="2575589" cy="1574230"/>
          </a:xfrm>
          <a:prstGeom prst="rect">
            <a:avLst/>
          </a:prstGeom>
          <a:noFill/>
          <a:ln w="63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6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92302</TotalTime>
  <Words>1733</Words>
  <Application>Microsoft Office PowerPoint</Application>
  <PresentationFormat>Widescreen</PresentationFormat>
  <Paragraphs>171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Office Theme</vt:lpstr>
      <vt:lpstr>Renew Home 2025 LIP Evaluation</vt:lpstr>
      <vt:lpstr>PowerPoint Presentation</vt:lpstr>
      <vt:lpstr>Resource plans and implications</vt:lpstr>
      <vt:lpstr>The VPP is a more homogeneous resource</vt:lpstr>
      <vt:lpstr>PowerPoint Presentation</vt:lpstr>
      <vt:lpstr>Challenges of measurement</vt:lpstr>
      <vt:lpstr>Methods and benefits of RCTs</vt:lpstr>
      <vt:lpstr>Example event with controls</vt:lpstr>
      <vt:lpstr>Estimating impact using randomized controls</vt:lpstr>
      <vt:lpstr>RCT based evaluation</vt:lpstr>
      <vt:lpstr>Caveats</vt:lpstr>
      <vt:lpstr>VPP monthly all participant aggregate impact</vt:lpstr>
      <vt:lpstr>LEGACY OhmConnect ex post</vt:lpstr>
      <vt:lpstr>LEGACY: ex post methods</vt:lpstr>
      <vt:lpstr>LEGACY ex post: patterns in impacts due to temperature and device category</vt:lpstr>
      <vt:lpstr>Ex post summary</vt:lpstr>
      <vt:lpstr>PowerPoint Presentation</vt:lpstr>
      <vt:lpstr>Ex ante methods</vt:lpstr>
      <vt:lpstr>Ex ante methods: models used</vt:lpstr>
      <vt:lpstr>Ex ante methods: more details</vt:lpstr>
      <vt:lpstr>Projected enrollment</vt:lpstr>
      <vt:lpstr>Per-customer predicted monthly load impact</vt:lpstr>
      <vt:lpstr>Ex Ante aggregate forecast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OhmConnect 2020 LIP Evaluation</dc:title>
  <dc:creator>sam</dc:creator>
  <cp:lastModifiedBy>Sam Borgeson</cp:lastModifiedBy>
  <cp:revision>62</cp:revision>
  <dcterms:created xsi:type="dcterms:W3CDTF">2021-04-28T17:30:42Z</dcterms:created>
  <dcterms:modified xsi:type="dcterms:W3CDTF">2026-06-09T03:41:40Z</dcterms:modified>
</cp:coreProperties>
</file>