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1" r:id="rId4"/>
  </p:sldMasterIdLst>
  <p:notesMasterIdLst>
    <p:notesMasterId r:id="rId26"/>
  </p:notesMasterIdLst>
  <p:handoutMasterIdLst>
    <p:handoutMasterId r:id="rId27"/>
  </p:handoutMasterIdLst>
  <p:sldIdLst>
    <p:sldId id="257" r:id="rId5"/>
    <p:sldId id="437" r:id="rId6"/>
    <p:sldId id="457" r:id="rId7"/>
    <p:sldId id="468" r:id="rId8"/>
    <p:sldId id="474" r:id="rId9"/>
    <p:sldId id="458" r:id="rId10"/>
    <p:sldId id="466" r:id="rId11"/>
    <p:sldId id="476" r:id="rId12"/>
    <p:sldId id="456" r:id="rId13"/>
    <p:sldId id="445" r:id="rId14"/>
    <p:sldId id="446" r:id="rId15"/>
    <p:sldId id="462" r:id="rId16"/>
    <p:sldId id="455" r:id="rId17"/>
    <p:sldId id="448" r:id="rId18"/>
    <p:sldId id="450" r:id="rId19"/>
    <p:sldId id="451" r:id="rId20"/>
    <p:sldId id="470" r:id="rId21"/>
    <p:sldId id="464" r:id="rId22"/>
    <p:sldId id="465" r:id="rId23"/>
    <p:sldId id="463" r:id="rId24"/>
    <p:sldId id="263" r:id="rId25"/>
  </p:sldIdLst>
  <p:sldSz cx="9144000" cy="51482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2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8929222-307B-D6DF-DDD2-2C6F64E07B79}" name="Jared Satrom" initials="JS" userId="053b97389ffb8d4d" providerId="Windows Live"/>
  <p188:author id="{EC5BAE40-B491-2B9D-4BF2-2C6DA352EC33}" name="Collin Elliot" initials="CE" userId="S::collin@verdantassoc.com::42697478-9b70-4e69-9a7f-907e6e9301c1" providerId="AD"/>
  <p188:author id="{8122F45D-E5E9-FCA7-E226-9493034999B3}" name="Ethan Barquest" initials="EB" userId="S::ethan@verdantassoc.com::0e128f57-0946-40f8-8129-ac899d9a729d" providerId="AD"/>
  <p188:author id="{B4C1EB66-5879-CD48-7CA4-829D2699784D}" name="Greg Vitz" initials="GV" userId="S::greg@verdantassoc.com::c7932090-c001-4b84-a1f8-769c56f5d6f6" providerId="AD"/>
  <p188:author id="{68AE336E-5E0D-CC7E-4CAC-291A5455A374}" name="Jared Satrom" initials="" userId="S::jsatrom@voltus.co::811375ec-f2bf-4468-a8c2-efd49fb94892" providerId="AD"/>
  <p188:author id="{3775DADA-E3C9-727C-BF09-C0A6D4F25AF6}" name="Jean Shelton" initials="JS" userId="S::jean@verdantassoc.com::0f5273f4-d0a0-4d8e-b402-1c590c4a9d6d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cAuley, Brian" initials="MB" lastIdx="3" clrIdx="0">
    <p:extLst>
      <p:ext uri="{19B8F6BF-5375-455C-9EA6-DF929625EA0E}">
        <p15:presenceInfo xmlns:p15="http://schemas.microsoft.com/office/powerpoint/2012/main" userId="S-1-5-21-1644491937-113007714-682003330-151179" providerId="AD"/>
      </p:ext>
    </p:extLst>
  </p:cmAuthor>
  <p:cmAuthor id="2" name="Marin, William" initials="MW" lastIdx="2" clrIdx="1">
    <p:extLst>
      <p:ext uri="{19B8F6BF-5375-455C-9EA6-DF929625EA0E}">
        <p15:presenceInfo xmlns:p15="http://schemas.microsoft.com/office/powerpoint/2012/main" userId="S-1-5-21-1644491937-113007714-682003330-118861" providerId="AD"/>
      </p:ext>
    </p:extLst>
  </p:cmAuthor>
  <p:cmAuthor id="3" name="McAuley, Brian" initials="MB [2]" lastIdx="1" clrIdx="2">
    <p:extLst>
      <p:ext uri="{19B8F6BF-5375-455C-9EA6-DF929625EA0E}">
        <p15:presenceInfo xmlns:p15="http://schemas.microsoft.com/office/powerpoint/2012/main" userId="S::bmcauley@itron.com::bb947cf3-9475-475f-9ba1-287b97a430c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C8CA"/>
    <a:srgbClr val="141313"/>
    <a:srgbClr val="C5CD9F"/>
    <a:srgbClr val="97B23E"/>
    <a:srgbClr val="0E321C"/>
    <a:srgbClr val="FFFFFE"/>
    <a:srgbClr val="000000"/>
    <a:srgbClr val="4D4D4F"/>
    <a:srgbClr val="D7DF23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E8B4BD-AD58-4302-AA32-988D266C615F}" v="779" dt="2026-05-11T14:10:28.342"/>
    <p1510:client id="{E3ED6EBE-AAB9-4467-915C-2F30448766C4}" v="713" dt="2026-05-11T14:26:50.0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22"/>
    <p:restoredTop sz="85659" autoAdjust="0"/>
  </p:normalViewPr>
  <p:slideViewPr>
    <p:cSldViewPr snapToGrid="0">
      <p:cViewPr varScale="1">
        <p:scale>
          <a:sx n="175" d="100"/>
          <a:sy n="175" d="100"/>
        </p:scale>
        <p:origin x="1656" y="126"/>
      </p:cViewPr>
      <p:guideLst>
        <p:guide orient="horz" pos="1622"/>
        <p:guide pos="2880"/>
        <p:guide orient="horz" pos="162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Relationship Id="rId35" Type="http://schemas.microsoft.com/office/2018/10/relationships/authors" Target="author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eg Vitz" userId="c7932090-c001-4b84-a1f8-769c56f5d6f6" providerId="ADAL" clId="{BFFE7AF9-3285-4900-B764-48F36139DABB}"/>
    <pc:docChg chg="undo custSel addSld delSld modSld">
      <pc:chgData name="Greg Vitz" userId="c7932090-c001-4b84-a1f8-769c56f5d6f6" providerId="ADAL" clId="{BFFE7AF9-3285-4900-B764-48F36139DABB}" dt="2026-05-11T15:26:23.002" v="1444" actId="20577"/>
      <pc:docMkLst>
        <pc:docMk/>
      </pc:docMkLst>
      <pc:sldChg chg="modSp">
        <pc:chgData name="Greg Vitz" userId="c7932090-c001-4b84-a1f8-769c56f5d6f6" providerId="ADAL" clId="{BFFE7AF9-3285-4900-B764-48F36139DABB}" dt="2026-04-29T13:24:46.080" v="7" actId="20577"/>
        <pc:sldMkLst>
          <pc:docMk/>
          <pc:sldMk cId="301904766" sldId="257"/>
        </pc:sldMkLst>
        <pc:spChg chg="mod">
          <ac:chgData name="Greg Vitz" userId="c7932090-c001-4b84-a1f8-769c56f5d6f6" providerId="ADAL" clId="{BFFE7AF9-3285-4900-B764-48F36139DABB}" dt="2026-04-29T13:24:46.080" v="7" actId="20577"/>
          <ac:spMkLst>
            <pc:docMk/>
            <pc:sldMk cId="301904766" sldId="257"/>
            <ac:spMk id="8" creationId="{5A6345A9-7163-D240-9D25-4AED5B1608D9}"/>
          </ac:spMkLst>
        </pc:spChg>
      </pc:sldChg>
      <pc:sldChg chg="addSp delSp modSp mod">
        <pc:chgData name="Greg Vitz" userId="c7932090-c001-4b84-a1f8-769c56f5d6f6" providerId="ADAL" clId="{BFFE7AF9-3285-4900-B764-48F36139DABB}" dt="2026-04-29T16:00:45.799" v="186" actId="14100"/>
        <pc:sldMkLst>
          <pc:docMk/>
          <pc:sldMk cId="193579438" sldId="446"/>
        </pc:sldMkLst>
        <pc:spChg chg="mod">
          <ac:chgData name="Greg Vitz" userId="c7932090-c001-4b84-a1f8-769c56f5d6f6" providerId="ADAL" clId="{BFFE7AF9-3285-4900-B764-48F36139DABB}" dt="2026-04-29T15:57:06.196" v="173" actId="20577"/>
          <ac:spMkLst>
            <pc:docMk/>
            <pc:sldMk cId="193579438" sldId="446"/>
            <ac:spMk id="3" creationId="{00E51CF5-5FD5-4DB4-8A8F-CB8AD411D5EC}"/>
          </ac:spMkLst>
        </pc:spChg>
        <pc:spChg chg="mod">
          <ac:chgData name="Greg Vitz" userId="c7932090-c001-4b84-a1f8-769c56f5d6f6" providerId="ADAL" clId="{BFFE7AF9-3285-4900-B764-48F36139DABB}" dt="2026-04-29T16:00:45.799" v="186" actId="14100"/>
          <ac:spMkLst>
            <pc:docMk/>
            <pc:sldMk cId="193579438" sldId="446"/>
            <ac:spMk id="11" creationId="{5179FBB7-31A0-45A1-AA38-741F35C70F43}"/>
          </ac:spMkLst>
        </pc:spChg>
        <pc:graphicFrameChg chg="mod modGraphic">
          <ac:chgData name="Greg Vitz" userId="c7932090-c001-4b84-a1f8-769c56f5d6f6" providerId="ADAL" clId="{BFFE7AF9-3285-4900-B764-48F36139DABB}" dt="2026-04-29T15:59:57.993" v="183" actId="122"/>
          <ac:graphicFrameMkLst>
            <pc:docMk/>
            <pc:sldMk cId="193579438" sldId="446"/>
            <ac:graphicFrameMk id="9" creationId="{5085068E-2D5E-4E0F-9F59-633F431C4C19}"/>
          </ac:graphicFrameMkLst>
        </pc:graphicFrameChg>
        <pc:picChg chg="add mod ord">
          <ac:chgData name="Greg Vitz" userId="c7932090-c001-4b84-a1f8-769c56f5d6f6" providerId="ADAL" clId="{BFFE7AF9-3285-4900-B764-48F36139DABB}" dt="2026-04-29T15:52:08.001" v="164" actId="1036"/>
          <ac:picMkLst>
            <pc:docMk/>
            <pc:sldMk cId="193579438" sldId="446"/>
            <ac:picMk id="6" creationId="{A7C5D7D8-F068-075F-1588-BFB79B4F0487}"/>
          </ac:picMkLst>
        </pc:picChg>
        <pc:picChg chg="add mod">
          <ac:chgData name="Greg Vitz" userId="c7932090-c001-4b84-a1f8-769c56f5d6f6" providerId="ADAL" clId="{BFFE7AF9-3285-4900-B764-48F36139DABB}" dt="2026-04-29T15:52:43.199" v="169" actId="1076"/>
          <ac:picMkLst>
            <pc:docMk/>
            <pc:sldMk cId="193579438" sldId="446"/>
            <ac:picMk id="8" creationId="{D77488C6-A8D7-049E-1B40-3C3CB180C2B3}"/>
          </ac:picMkLst>
        </pc:picChg>
      </pc:sldChg>
      <pc:sldChg chg="modSp mod">
        <pc:chgData name="Greg Vitz" userId="c7932090-c001-4b84-a1f8-769c56f5d6f6" providerId="ADAL" clId="{BFFE7AF9-3285-4900-B764-48F36139DABB}" dt="2026-04-29T16:47:30.226" v="240" actId="20577"/>
        <pc:sldMkLst>
          <pc:docMk/>
          <pc:sldMk cId="2907707283" sldId="448"/>
        </pc:sldMkLst>
        <pc:graphicFrameChg chg="mod modGraphic">
          <ac:chgData name="Greg Vitz" userId="c7932090-c001-4b84-a1f8-769c56f5d6f6" providerId="ADAL" clId="{BFFE7AF9-3285-4900-B764-48F36139DABB}" dt="2026-04-29T16:47:30.226" v="240" actId="20577"/>
          <ac:graphicFrameMkLst>
            <pc:docMk/>
            <pc:sldMk cId="2907707283" sldId="448"/>
            <ac:graphicFrameMk id="8" creationId="{A8A1D0FA-6AE8-4070-993A-4221BAA744D4}"/>
          </ac:graphicFrameMkLst>
        </pc:graphicFrameChg>
      </pc:sldChg>
      <pc:sldChg chg="addSp delSp modSp mod">
        <pc:chgData name="Greg Vitz" userId="c7932090-c001-4b84-a1f8-769c56f5d6f6" providerId="ADAL" clId="{BFFE7AF9-3285-4900-B764-48F36139DABB}" dt="2026-05-11T13:28:17.066" v="1374" actId="20577"/>
        <pc:sldMkLst>
          <pc:docMk/>
          <pc:sldMk cId="3227231828" sldId="450"/>
        </pc:sldMkLst>
        <pc:spChg chg="mod">
          <ac:chgData name="Greg Vitz" userId="c7932090-c001-4b84-a1f8-769c56f5d6f6" providerId="ADAL" clId="{BFFE7AF9-3285-4900-B764-48F36139DABB}" dt="2026-05-05T14:21:01.372" v="723" actId="20577"/>
          <ac:spMkLst>
            <pc:docMk/>
            <pc:sldMk cId="3227231828" sldId="450"/>
            <ac:spMk id="3" creationId="{00E51CF5-5FD5-4DB4-8A8F-CB8AD411D5EC}"/>
          </ac:spMkLst>
        </pc:spChg>
        <pc:spChg chg="mod">
          <ac:chgData name="Greg Vitz" userId="c7932090-c001-4b84-a1f8-769c56f5d6f6" providerId="ADAL" clId="{BFFE7AF9-3285-4900-B764-48F36139DABB}" dt="2026-05-11T13:28:17.066" v="1374" actId="20577"/>
          <ac:spMkLst>
            <pc:docMk/>
            <pc:sldMk cId="3227231828" sldId="450"/>
            <ac:spMk id="6" creationId="{20BCEFB5-484B-421A-92A7-0A90CB9FF39D}"/>
          </ac:spMkLst>
        </pc:spChg>
        <pc:picChg chg="add mod ord">
          <ac:chgData name="Greg Vitz" userId="c7932090-c001-4b84-a1f8-769c56f5d6f6" providerId="ADAL" clId="{BFFE7AF9-3285-4900-B764-48F36139DABB}" dt="2026-05-05T14:19:57.738" v="712" actId="167"/>
          <ac:picMkLst>
            <pc:docMk/>
            <pc:sldMk cId="3227231828" sldId="450"/>
            <ac:picMk id="9" creationId="{6CD69446-4E12-C383-9F7C-43E854E72C86}"/>
          </ac:picMkLst>
        </pc:picChg>
        <pc:picChg chg="add mod ord">
          <ac:chgData name="Greg Vitz" userId="c7932090-c001-4b84-a1f8-769c56f5d6f6" providerId="ADAL" clId="{BFFE7AF9-3285-4900-B764-48F36139DABB}" dt="2026-05-05T14:20:10.241" v="717" actId="167"/>
          <ac:picMkLst>
            <pc:docMk/>
            <pc:sldMk cId="3227231828" sldId="450"/>
            <ac:picMk id="11" creationId="{B9E6E262-4345-2668-E745-39ED86FAB344}"/>
          </ac:picMkLst>
        </pc:picChg>
      </pc:sldChg>
      <pc:sldChg chg="addSp delSp modSp mod">
        <pc:chgData name="Greg Vitz" userId="c7932090-c001-4b84-a1f8-769c56f5d6f6" providerId="ADAL" clId="{BFFE7AF9-3285-4900-B764-48F36139DABB}" dt="2026-04-29T17:21:51.368" v="338" actId="20577"/>
        <pc:sldMkLst>
          <pc:docMk/>
          <pc:sldMk cId="3578933766" sldId="451"/>
        </pc:sldMkLst>
        <pc:spChg chg="mod">
          <ac:chgData name="Greg Vitz" userId="c7932090-c001-4b84-a1f8-769c56f5d6f6" providerId="ADAL" clId="{BFFE7AF9-3285-4900-B764-48F36139DABB}" dt="2026-04-29T17:21:51.368" v="338" actId="20577"/>
          <ac:spMkLst>
            <pc:docMk/>
            <pc:sldMk cId="3578933766" sldId="451"/>
            <ac:spMk id="3" creationId="{00E51CF5-5FD5-4DB4-8A8F-CB8AD411D5EC}"/>
          </ac:spMkLst>
        </pc:spChg>
        <pc:graphicFrameChg chg="add mod modGraphic">
          <ac:chgData name="Greg Vitz" userId="c7932090-c001-4b84-a1f8-769c56f5d6f6" providerId="ADAL" clId="{BFFE7AF9-3285-4900-B764-48F36139DABB}" dt="2026-04-29T17:21:23.990" v="332" actId="255"/>
          <ac:graphicFrameMkLst>
            <pc:docMk/>
            <pc:sldMk cId="3578933766" sldId="451"/>
            <ac:graphicFrameMk id="7" creationId="{D8B66072-3317-4652-F8EB-1943DB227C5F}"/>
          </ac:graphicFrameMkLst>
        </pc:graphicFrameChg>
      </pc:sldChg>
      <pc:sldChg chg="addSp delSp modSp mod">
        <pc:chgData name="Greg Vitz" userId="c7932090-c001-4b84-a1f8-769c56f5d6f6" providerId="ADAL" clId="{BFFE7AF9-3285-4900-B764-48F36139DABB}" dt="2026-04-29T17:39:35.644" v="392" actId="20577"/>
        <pc:sldMkLst>
          <pc:docMk/>
          <pc:sldMk cId="1592883527" sldId="462"/>
        </pc:sldMkLst>
        <pc:spChg chg="mod">
          <ac:chgData name="Greg Vitz" userId="c7932090-c001-4b84-a1f8-769c56f5d6f6" providerId="ADAL" clId="{BFFE7AF9-3285-4900-B764-48F36139DABB}" dt="2026-04-29T17:39:35.644" v="392" actId="20577"/>
          <ac:spMkLst>
            <pc:docMk/>
            <pc:sldMk cId="1592883527" sldId="462"/>
            <ac:spMk id="3" creationId="{00E51CF5-5FD5-4DB4-8A8F-CB8AD411D5EC}"/>
          </ac:spMkLst>
        </pc:spChg>
        <pc:spChg chg="mod">
          <ac:chgData name="Greg Vitz" userId="c7932090-c001-4b84-a1f8-769c56f5d6f6" providerId="ADAL" clId="{BFFE7AF9-3285-4900-B764-48F36139DABB}" dt="2026-04-29T16:03:13.525" v="208" actId="20577"/>
          <ac:spMkLst>
            <pc:docMk/>
            <pc:sldMk cId="1592883527" sldId="462"/>
            <ac:spMk id="9" creationId="{7CC644D2-9C5E-4384-A0AE-626F1B53E748}"/>
          </ac:spMkLst>
        </pc:spChg>
        <pc:graphicFrameChg chg="mod modGraphic">
          <ac:chgData name="Greg Vitz" userId="c7932090-c001-4b84-a1f8-769c56f5d6f6" providerId="ADAL" clId="{BFFE7AF9-3285-4900-B764-48F36139DABB}" dt="2026-04-29T16:02:44.468" v="197" actId="122"/>
          <ac:graphicFrameMkLst>
            <pc:docMk/>
            <pc:sldMk cId="1592883527" sldId="462"/>
            <ac:graphicFrameMk id="11" creationId="{03AD1B45-BCDE-1D6A-062D-D416FF2CD6CE}"/>
          </ac:graphicFrameMkLst>
        </pc:graphicFrameChg>
        <pc:picChg chg="add mod">
          <ac:chgData name="Greg Vitz" userId="c7932090-c001-4b84-a1f8-769c56f5d6f6" providerId="ADAL" clId="{BFFE7AF9-3285-4900-B764-48F36139DABB}" dt="2026-04-29T16:01:50.610" v="192" actId="1076"/>
          <ac:picMkLst>
            <pc:docMk/>
            <pc:sldMk cId="1592883527" sldId="462"/>
            <ac:picMk id="2050" creationId="{9A6C5A60-ED70-5BC0-9383-6276BC161D44}"/>
          </ac:picMkLst>
        </pc:picChg>
      </pc:sldChg>
      <pc:sldChg chg="modSp mod">
        <pc:chgData name="Greg Vitz" userId="c7932090-c001-4b84-a1f8-769c56f5d6f6" providerId="ADAL" clId="{BFFE7AF9-3285-4900-B764-48F36139DABB}" dt="2026-05-05T14:25:14.258" v="1254" actId="20577"/>
        <pc:sldMkLst>
          <pc:docMk/>
          <pc:sldMk cId="3276364730" sldId="463"/>
        </pc:sldMkLst>
        <pc:spChg chg="mod">
          <ac:chgData name="Greg Vitz" userId="c7932090-c001-4b84-a1f8-769c56f5d6f6" providerId="ADAL" clId="{BFFE7AF9-3285-4900-B764-48F36139DABB}" dt="2026-05-05T14:25:14.258" v="1254" actId="20577"/>
          <ac:spMkLst>
            <pc:docMk/>
            <pc:sldMk cId="3276364730" sldId="463"/>
            <ac:spMk id="4" creationId="{5AA394C3-2CB9-4511-CECC-9F4E24EEC9A5}"/>
          </ac:spMkLst>
        </pc:spChg>
      </pc:sldChg>
      <pc:sldChg chg="modSp mod modNotesTx">
        <pc:chgData name="Greg Vitz" userId="c7932090-c001-4b84-a1f8-769c56f5d6f6" providerId="ADAL" clId="{BFFE7AF9-3285-4900-B764-48F36139DABB}" dt="2026-05-11T15:26:09.651" v="1442" actId="20577"/>
        <pc:sldMkLst>
          <pc:docMk/>
          <pc:sldMk cId="97135584" sldId="465"/>
        </pc:sldMkLst>
        <pc:spChg chg="mod">
          <ac:chgData name="Greg Vitz" userId="c7932090-c001-4b84-a1f8-769c56f5d6f6" providerId="ADAL" clId="{BFFE7AF9-3285-4900-B764-48F36139DABB}" dt="2026-04-29T17:28:37.929" v="378" actId="20577"/>
          <ac:spMkLst>
            <pc:docMk/>
            <pc:sldMk cId="97135584" sldId="465"/>
            <ac:spMk id="3" creationId="{6331E255-39A8-9E93-4895-D7A5CB0F51D0}"/>
          </ac:spMkLst>
        </pc:spChg>
        <pc:graphicFrameChg chg="mod modGraphic">
          <ac:chgData name="Greg Vitz" userId="c7932090-c001-4b84-a1f8-769c56f5d6f6" providerId="ADAL" clId="{BFFE7AF9-3285-4900-B764-48F36139DABB}" dt="2026-04-29T17:29:03.879" v="391" actId="122"/>
          <ac:graphicFrameMkLst>
            <pc:docMk/>
            <pc:sldMk cId="97135584" sldId="465"/>
            <ac:graphicFrameMk id="4" creationId="{DF9491F3-E05E-AF03-EFEF-BD8F3BF2E734}"/>
          </ac:graphicFrameMkLst>
        </pc:graphicFrameChg>
        <pc:graphicFrameChg chg="mod modGraphic">
          <ac:chgData name="Greg Vitz" userId="c7932090-c001-4b84-a1f8-769c56f5d6f6" providerId="ADAL" clId="{BFFE7AF9-3285-4900-B764-48F36139DABB}" dt="2026-04-29T17:28:59.893" v="390" actId="108"/>
          <ac:graphicFrameMkLst>
            <pc:docMk/>
            <pc:sldMk cId="97135584" sldId="465"/>
            <ac:graphicFrameMk id="6" creationId="{430E1FFA-E268-1AC9-C792-087792A735CC}"/>
          </ac:graphicFrameMkLst>
        </pc:graphicFrameChg>
      </pc:sldChg>
      <pc:sldChg chg="addSp delSp modSp mod modNotesTx">
        <pc:chgData name="Greg Vitz" userId="c7932090-c001-4b84-a1f8-769c56f5d6f6" providerId="ADAL" clId="{BFFE7AF9-3285-4900-B764-48F36139DABB}" dt="2026-05-11T15:26:23.002" v="1444" actId="20577"/>
        <pc:sldMkLst>
          <pc:docMk/>
          <pc:sldMk cId="1522935700" sldId="466"/>
        </pc:sldMkLst>
        <pc:spChg chg="mod">
          <ac:chgData name="Greg Vitz" userId="c7932090-c001-4b84-a1f8-769c56f5d6f6" providerId="ADAL" clId="{BFFE7AF9-3285-4900-B764-48F36139DABB}" dt="2026-04-29T15:36:45.799" v="144" actId="20577"/>
          <ac:spMkLst>
            <pc:docMk/>
            <pc:sldMk cId="1522935700" sldId="466"/>
            <ac:spMk id="3" creationId="{61F34C26-690C-4741-A8ED-4C406BE22699}"/>
          </ac:spMkLst>
        </pc:spChg>
        <pc:graphicFrameChg chg="mod modGraphic">
          <ac:chgData name="Greg Vitz" userId="c7932090-c001-4b84-a1f8-769c56f5d6f6" providerId="ADAL" clId="{BFFE7AF9-3285-4900-B764-48F36139DABB}" dt="2026-04-29T15:33:26.560" v="121" actId="12385"/>
          <ac:graphicFrameMkLst>
            <pc:docMk/>
            <pc:sldMk cId="1522935700" sldId="466"/>
            <ac:graphicFrameMk id="4" creationId="{8E2F1A27-62F3-4916-8B32-C2F881E92E63}"/>
          </ac:graphicFrameMkLst>
        </pc:graphicFrameChg>
        <pc:graphicFrameChg chg="mod modGraphic">
          <ac:chgData name="Greg Vitz" userId="c7932090-c001-4b84-a1f8-769c56f5d6f6" providerId="ADAL" clId="{BFFE7AF9-3285-4900-B764-48F36139DABB}" dt="2026-04-29T15:26:08.948" v="114" actId="20577"/>
          <ac:graphicFrameMkLst>
            <pc:docMk/>
            <pc:sldMk cId="1522935700" sldId="466"/>
            <ac:graphicFrameMk id="7" creationId="{D052BFD5-758C-910E-D67B-D9DC9B24E9F5}"/>
          </ac:graphicFrameMkLst>
        </pc:graphicFrameChg>
        <pc:picChg chg="add mod">
          <ac:chgData name="Greg Vitz" userId="c7932090-c001-4b84-a1f8-769c56f5d6f6" providerId="ADAL" clId="{BFFE7AF9-3285-4900-B764-48F36139DABB}" dt="2026-04-29T15:36:28.710" v="141" actId="167"/>
          <ac:picMkLst>
            <pc:docMk/>
            <pc:sldMk cId="1522935700" sldId="466"/>
            <ac:picMk id="1028" creationId="{260737FB-69DC-5792-ACCF-F75CFE99D80C}"/>
          </ac:picMkLst>
        </pc:picChg>
      </pc:sldChg>
      <pc:sldChg chg="addSp delSp modSp del mod modNotesTx">
        <pc:chgData name="Greg Vitz" userId="c7932090-c001-4b84-a1f8-769c56f5d6f6" providerId="ADAL" clId="{BFFE7AF9-3285-4900-B764-48F36139DABB}" dt="2026-05-11T14:26:40.375" v="1439" actId="47"/>
        <pc:sldMkLst>
          <pc:docMk/>
          <pc:sldMk cId="3776571577" sldId="467"/>
        </pc:sldMkLst>
        <pc:spChg chg="add mod">
          <ac:chgData name="Greg Vitz" userId="c7932090-c001-4b84-a1f8-769c56f5d6f6" providerId="ADAL" clId="{BFFE7AF9-3285-4900-B764-48F36139DABB}" dt="2026-05-11T14:21:54.115" v="1420" actId="34135"/>
          <ac:spMkLst>
            <pc:docMk/>
            <pc:sldMk cId="3776571577" sldId="467"/>
            <ac:spMk id="8" creationId="{FB7F119E-5093-33AD-EFDA-434C0E3F4697}"/>
          </ac:spMkLst>
        </pc:spChg>
        <pc:spChg chg="add mod">
          <ac:chgData name="Greg Vitz" userId="c7932090-c001-4b84-a1f8-769c56f5d6f6" providerId="ADAL" clId="{BFFE7AF9-3285-4900-B764-48F36139DABB}" dt="2026-05-11T14:18:07.101" v="1407" actId="14100"/>
          <ac:spMkLst>
            <pc:docMk/>
            <pc:sldMk cId="3776571577" sldId="467"/>
            <ac:spMk id="9" creationId="{F3D2B954-870D-4094-FCD0-106F6866CB23}"/>
          </ac:spMkLst>
        </pc:spChg>
        <pc:grpChg chg="add mod">
          <ac:chgData name="Greg Vitz" userId="c7932090-c001-4b84-a1f8-769c56f5d6f6" providerId="ADAL" clId="{BFFE7AF9-3285-4900-B764-48F36139DABB}" dt="2026-05-11T14:21:54.115" v="1420" actId="34135"/>
          <ac:grpSpMkLst>
            <pc:docMk/>
            <pc:sldMk cId="3776571577" sldId="467"/>
            <ac:grpSpMk id="11" creationId="{71876081-EED2-DA88-972A-3977112938CD}"/>
          </ac:grpSpMkLst>
        </pc:grpChg>
        <pc:picChg chg="add mod">
          <ac:chgData name="Greg Vitz" userId="c7932090-c001-4b84-a1f8-769c56f5d6f6" providerId="ADAL" clId="{BFFE7AF9-3285-4900-B764-48F36139DABB}" dt="2026-05-11T14:21:54.115" v="1420" actId="34135"/>
          <ac:picMkLst>
            <pc:docMk/>
            <pc:sldMk cId="3776571577" sldId="467"/>
            <ac:picMk id="7" creationId="{DCC9D3DF-7C51-897E-B923-7CE10966DF28}"/>
          </ac:picMkLst>
        </pc:picChg>
        <pc:picChg chg="add mod">
          <ac:chgData name="Greg Vitz" userId="c7932090-c001-4b84-a1f8-769c56f5d6f6" providerId="ADAL" clId="{BFFE7AF9-3285-4900-B764-48F36139DABB}" dt="2026-05-11T14:22:02.516" v="1421" actId="34135"/>
          <ac:picMkLst>
            <pc:docMk/>
            <pc:sldMk cId="3776571577" sldId="467"/>
            <ac:picMk id="10" creationId="{E18CBE2B-14C0-0411-82AB-7FCC50AA606C}"/>
          </ac:picMkLst>
        </pc:picChg>
        <pc:picChg chg="add del mod">
          <ac:chgData name="Greg Vitz" userId="c7932090-c001-4b84-a1f8-769c56f5d6f6" providerId="ADAL" clId="{BFFE7AF9-3285-4900-B764-48F36139DABB}" dt="2026-05-11T14:20:05.838" v="1412" actId="22"/>
          <ac:picMkLst>
            <pc:docMk/>
            <pc:sldMk cId="3776571577" sldId="467"/>
            <ac:picMk id="13" creationId="{8B627E26-446F-0C38-A016-3700C2475953}"/>
          </ac:picMkLst>
        </pc:picChg>
        <pc:picChg chg="add del">
          <ac:chgData name="Greg Vitz" userId="c7932090-c001-4b84-a1f8-769c56f5d6f6" providerId="ADAL" clId="{BFFE7AF9-3285-4900-B764-48F36139DABB}" dt="2026-05-11T14:24:33.530" v="1423" actId="22"/>
          <ac:picMkLst>
            <pc:docMk/>
            <pc:sldMk cId="3776571577" sldId="467"/>
            <ac:picMk id="15" creationId="{DAFB03D8-54A9-20E9-D35F-53021C5F989F}"/>
          </ac:picMkLst>
        </pc:picChg>
      </pc:sldChg>
      <pc:sldChg chg="addSp delSp modSp mod modNotesTx">
        <pc:chgData name="Greg Vitz" userId="c7932090-c001-4b84-a1f8-769c56f5d6f6" providerId="ADAL" clId="{BFFE7AF9-3285-4900-B764-48F36139DABB}" dt="2026-05-11T15:26:12.892" v="1443" actId="20577"/>
        <pc:sldMkLst>
          <pc:docMk/>
          <pc:sldMk cId="341319099" sldId="470"/>
        </pc:sldMkLst>
        <pc:spChg chg="mod">
          <ac:chgData name="Greg Vitz" userId="c7932090-c001-4b84-a1f8-769c56f5d6f6" providerId="ADAL" clId="{BFFE7AF9-3285-4900-B764-48F36139DABB}" dt="2026-04-29T17:26:21.027" v="355" actId="20577"/>
          <ac:spMkLst>
            <pc:docMk/>
            <pc:sldMk cId="341319099" sldId="470"/>
            <ac:spMk id="3" creationId="{00E51CF5-5FD5-4DB4-8A8F-CB8AD411D5EC}"/>
          </ac:spMkLst>
        </pc:spChg>
        <pc:graphicFrameChg chg="add mod modGraphic">
          <ac:chgData name="Greg Vitz" userId="c7932090-c001-4b84-a1f8-769c56f5d6f6" providerId="ADAL" clId="{BFFE7AF9-3285-4900-B764-48F36139DABB}" dt="2026-04-29T17:27:15.436" v="363" actId="121"/>
          <ac:graphicFrameMkLst>
            <pc:docMk/>
            <pc:sldMk cId="341319099" sldId="470"/>
            <ac:graphicFrameMk id="6" creationId="{86411EB0-FEDE-3617-8B9B-DBC3E4361534}"/>
          </ac:graphicFrameMkLst>
        </pc:graphicFrameChg>
      </pc:sldChg>
      <pc:sldChg chg="addSp delSp modSp mod modNotesTx">
        <pc:chgData name="Greg Vitz" userId="c7932090-c001-4b84-a1f8-769c56f5d6f6" providerId="ADAL" clId="{BFFE7AF9-3285-4900-B764-48F36139DABB}" dt="2026-05-05T14:27:43.298" v="1372" actId="20577"/>
        <pc:sldMkLst>
          <pc:docMk/>
          <pc:sldMk cId="1392340424" sldId="474"/>
        </pc:sldMkLst>
        <pc:spChg chg="mod">
          <ac:chgData name="Greg Vitz" userId="c7932090-c001-4b84-a1f8-769c56f5d6f6" providerId="ADAL" clId="{BFFE7AF9-3285-4900-B764-48F36139DABB}" dt="2026-05-05T14:27:43.298" v="1372" actId="20577"/>
          <ac:spMkLst>
            <pc:docMk/>
            <pc:sldMk cId="1392340424" sldId="474"/>
            <ac:spMk id="4" creationId="{794B59DE-4E83-2C7B-2954-5AA72B9EC3EC}"/>
          </ac:spMkLst>
        </pc:spChg>
      </pc:sldChg>
      <pc:sldChg chg="new del">
        <pc:chgData name="Greg Vitz" userId="c7932090-c001-4b84-a1f8-769c56f5d6f6" providerId="ADAL" clId="{BFFE7AF9-3285-4900-B764-48F36139DABB}" dt="2026-05-11T14:24:39.576" v="1426" actId="47"/>
        <pc:sldMkLst>
          <pc:docMk/>
          <pc:sldMk cId="1198817452" sldId="475"/>
        </pc:sldMkLst>
      </pc:sldChg>
      <pc:sldChg chg="addSp delSp modSp add mod modNotesTx">
        <pc:chgData name="Greg Vitz" userId="c7932090-c001-4b84-a1f8-769c56f5d6f6" providerId="ADAL" clId="{BFFE7AF9-3285-4900-B764-48F36139DABB}" dt="2026-05-11T14:26:50.011" v="1440" actId="20577"/>
        <pc:sldMkLst>
          <pc:docMk/>
          <pc:sldMk cId="3173075346" sldId="476"/>
        </pc:sldMkLst>
        <pc:spChg chg="del">
          <ac:chgData name="Greg Vitz" userId="c7932090-c001-4b84-a1f8-769c56f5d6f6" providerId="ADAL" clId="{BFFE7AF9-3285-4900-B764-48F36139DABB}" dt="2026-05-11T14:25:02.541" v="1433" actId="478"/>
          <ac:spMkLst>
            <pc:docMk/>
            <pc:sldMk cId="3173075346" sldId="476"/>
            <ac:spMk id="2" creationId="{EE7FA5D7-FC8E-70A0-6424-49A5D5CC1148}"/>
          </ac:spMkLst>
        </pc:spChg>
        <pc:spChg chg="del">
          <ac:chgData name="Greg Vitz" userId="c7932090-c001-4b84-a1f8-769c56f5d6f6" providerId="ADAL" clId="{BFFE7AF9-3285-4900-B764-48F36139DABB}" dt="2026-05-11T14:25:00.849" v="1432" actId="478"/>
          <ac:spMkLst>
            <pc:docMk/>
            <pc:sldMk cId="3173075346" sldId="476"/>
            <ac:spMk id="3" creationId="{20916623-F310-C34D-2151-D93EE79908E5}"/>
          </ac:spMkLst>
        </pc:spChg>
        <pc:spChg chg="del mod">
          <ac:chgData name="Greg Vitz" userId="c7932090-c001-4b84-a1f8-769c56f5d6f6" providerId="ADAL" clId="{BFFE7AF9-3285-4900-B764-48F36139DABB}" dt="2026-05-11T14:24:59.256" v="1431" actId="478"/>
          <ac:spMkLst>
            <pc:docMk/>
            <pc:sldMk cId="3173075346" sldId="476"/>
            <ac:spMk id="4" creationId="{F2F04FB6-DDCA-23F1-12D5-86FA81FC5D83}"/>
          </ac:spMkLst>
        </pc:spChg>
        <pc:spChg chg="del">
          <ac:chgData name="Greg Vitz" userId="c7932090-c001-4b84-a1f8-769c56f5d6f6" providerId="ADAL" clId="{BFFE7AF9-3285-4900-B764-48F36139DABB}" dt="2026-05-11T14:24:54.794" v="1428" actId="478"/>
          <ac:spMkLst>
            <pc:docMk/>
            <pc:sldMk cId="3173075346" sldId="476"/>
            <ac:spMk id="9" creationId="{3EC7D252-CDDF-C0D0-0B84-E4ACCA59690F}"/>
          </ac:spMkLst>
        </pc:spChg>
        <pc:spChg chg="add del mod">
          <ac:chgData name="Greg Vitz" userId="c7932090-c001-4b84-a1f8-769c56f5d6f6" providerId="ADAL" clId="{BFFE7AF9-3285-4900-B764-48F36139DABB}" dt="2026-05-11T14:25:04.819" v="1435" actId="478"/>
          <ac:spMkLst>
            <pc:docMk/>
            <pc:sldMk cId="3173075346" sldId="476"/>
            <ac:spMk id="15" creationId="{BFEA8FBF-0377-57C4-2EC8-8A1A380EF8BD}"/>
          </ac:spMkLst>
        </pc:spChg>
        <pc:spChg chg="add del mod">
          <ac:chgData name="Greg Vitz" userId="c7932090-c001-4b84-a1f8-769c56f5d6f6" providerId="ADAL" clId="{BFFE7AF9-3285-4900-B764-48F36139DABB}" dt="2026-05-11T14:25:03.788" v="1434" actId="478"/>
          <ac:spMkLst>
            <pc:docMk/>
            <pc:sldMk cId="3173075346" sldId="476"/>
            <ac:spMk id="17" creationId="{4F98A9E0-EF1C-400C-9A53-ED84408EDAFB}"/>
          </ac:spMkLst>
        </pc:spChg>
        <pc:grpChg chg="del">
          <ac:chgData name="Greg Vitz" userId="c7932090-c001-4b84-a1f8-769c56f5d6f6" providerId="ADAL" clId="{BFFE7AF9-3285-4900-B764-48F36139DABB}" dt="2026-05-11T14:24:55.482" v="1429" actId="478"/>
          <ac:grpSpMkLst>
            <pc:docMk/>
            <pc:sldMk cId="3173075346" sldId="476"/>
            <ac:grpSpMk id="11" creationId="{F5E3DD5B-DE11-E374-3431-C1195745CE47}"/>
          </ac:grpSpMkLst>
        </pc:grpChg>
        <pc:picChg chg="del">
          <ac:chgData name="Greg Vitz" userId="c7932090-c001-4b84-a1f8-769c56f5d6f6" providerId="ADAL" clId="{BFFE7AF9-3285-4900-B764-48F36139DABB}" dt="2026-05-11T14:25:06.152" v="1436" actId="478"/>
          <ac:picMkLst>
            <pc:docMk/>
            <pc:sldMk cId="3173075346" sldId="476"/>
            <ac:picMk id="10" creationId="{9826BAF9-2A56-765F-9085-2C649EE29D13}"/>
          </ac:picMkLst>
        </pc:picChg>
        <pc:picChg chg="add mod">
          <ac:chgData name="Greg Vitz" userId="c7932090-c001-4b84-a1f8-769c56f5d6f6" providerId="ADAL" clId="{BFFE7AF9-3285-4900-B764-48F36139DABB}" dt="2026-05-11T14:25:11.864" v="1438" actId="14100"/>
          <ac:picMkLst>
            <pc:docMk/>
            <pc:sldMk cId="3173075346" sldId="476"/>
            <ac:picMk id="13" creationId="{1E866259-FD67-6D8F-D9DD-B839F627AB69}"/>
          </ac:picMkLst>
        </pc:picChg>
      </pc:sldChg>
    </pc:docChg>
  </pc:docChgLst>
  <pc:docChgLst>
    <pc:chgData name="Collin Elliot" userId="42697478-9b70-4e69-9a7f-907e6e9301c1" providerId="ADAL" clId="{CCB84D83-1005-4C26-9813-3EE7EEA7BC3F}"/>
    <pc:docChg chg="undo custSel modSld sldOrd">
      <pc:chgData name="Collin Elliot" userId="42697478-9b70-4e69-9a7f-907e6e9301c1" providerId="ADAL" clId="{CCB84D83-1005-4C26-9813-3EE7EEA7BC3F}" dt="2026-05-11T14:10:28.342" v="1394" actId="20577"/>
      <pc:docMkLst>
        <pc:docMk/>
      </pc:docMkLst>
      <pc:sldChg chg="modSp">
        <pc:chgData name="Collin Elliot" userId="42697478-9b70-4e69-9a7f-907e6e9301c1" providerId="ADAL" clId="{CCB84D83-1005-4C26-9813-3EE7EEA7BC3F}" dt="2026-04-29T17:44:42.034" v="616" actId="20577"/>
        <pc:sldMkLst>
          <pc:docMk/>
          <pc:sldMk cId="3267415101" sldId="445"/>
        </pc:sldMkLst>
        <pc:spChg chg="mod">
          <ac:chgData name="Collin Elliot" userId="42697478-9b70-4e69-9a7f-907e6e9301c1" providerId="ADAL" clId="{CCB84D83-1005-4C26-9813-3EE7EEA7BC3F}" dt="2026-04-29T17:44:42.034" v="616" actId="20577"/>
          <ac:spMkLst>
            <pc:docMk/>
            <pc:sldMk cId="3267415101" sldId="445"/>
            <ac:spMk id="4" creationId="{706560C6-6F3C-4342-A4D7-4FE1FE51CA0E}"/>
          </ac:spMkLst>
        </pc:spChg>
      </pc:sldChg>
      <pc:sldChg chg="ord modNotesTx">
        <pc:chgData name="Collin Elliot" userId="42697478-9b70-4e69-9a7f-907e6e9301c1" providerId="ADAL" clId="{CCB84D83-1005-4C26-9813-3EE7EEA7BC3F}" dt="2026-05-11T14:10:28.342" v="1394" actId="20577"/>
        <pc:sldMkLst>
          <pc:docMk/>
          <pc:sldMk cId="97135584" sldId="465"/>
        </pc:sldMkLst>
      </pc:sldChg>
      <pc:sldChg chg="modNotesTx">
        <pc:chgData name="Collin Elliot" userId="42697478-9b70-4e69-9a7f-907e6e9301c1" providerId="ADAL" clId="{CCB84D83-1005-4C26-9813-3EE7EEA7BC3F}" dt="2026-05-11T13:55:38.927" v="619" actId="20577"/>
        <pc:sldMkLst>
          <pc:docMk/>
          <pc:sldMk cId="1522935700" sldId="466"/>
        </pc:sldMkLst>
      </pc:sldChg>
      <pc:sldChg chg="modNotesTx">
        <pc:chgData name="Collin Elliot" userId="42697478-9b70-4e69-9a7f-907e6e9301c1" providerId="ADAL" clId="{CCB84D83-1005-4C26-9813-3EE7EEA7BC3F}" dt="2026-05-11T14:04:35.056" v="909" actId="20577"/>
        <pc:sldMkLst>
          <pc:docMk/>
          <pc:sldMk cId="341319099" sldId="470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99EFEE-B292-E74B-981B-B23D2AD39760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184DF7-25F6-0A42-A4D4-D205DCAA6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1293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5FCF4D-F821-844F-890B-C58A3620C05D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B49440-6EF9-3046-8EE8-0B071F079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8367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B49440-6EF9-3046-8EE8-0B071F0790B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5363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B49440-6EF9-3046-8EE8-0B071F0790B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6855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B49440-6EF9-3046-8EE8-0B071F0790B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2866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B49440-6EF9-3046-8EE8-0B071F0790B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1231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B49440-6EF9-3046-8EE8-0B071F0790B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7783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B49440-6EF9-3046-8EE8-0B071F0790B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1782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B49440-6EF9-3046-8EE8-0B071F0790B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1040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B49440-6EF9-3046-8EE8-0B071F0790B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480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B49440-6EF9-3046-8EE8-0B071F0790B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0334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B49440-6EF9-3046-8EE8-0B071F0790B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8894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B49440-6EF9-3046-8EE8-0B071F0790B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7620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B49440-6EF9-3046-8EE8-0B071F0790B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4272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B49440-6EF9-3046-8EE8-0B071F0790B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531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B49440-6EF9-3046-8EE8-0B071F0790B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4417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B49440-6EF9-3046-8EE8-0B071F0790B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6407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30D553-F41C-D3B3-5B55-7150E1AD3A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F7EA283-D656-DCBB-2DF6-EB5F5B4AC3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5F872E9-69FA-C1C0-2FC3-E7C5948384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884E13-BC93-D3BB-7F33-8D39A28525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B49440-6EF9-3046-8EE8-0B071F0790B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126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B49440-6EF9-3046-8EE8-0B071F0790B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5080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B49440-6EF9-3046-8EE8-0B071F0790B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537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F9E51EED-8D7E-874C-AAFF-B6E566887F9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2362" y="3469931"/>
            <a:ext cx="6743760" cy="3894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rgbClr val="D7DF23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Presentation subtitle goes here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8127A47-E7C0-D84B-A002-A17E6A497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362" y="2133483"/>
            <a:ext cx="6743760" cy="1336448"/>
          </a:xfrm>
          <a:prstGeom prst="rect">
            <a:avLst/>
          </a:prstGeom>
        </p:spPr>
        <p:txBody>
          <a:bodyPr wrap="square"/>
          <a:lstStyle>
            <a:lvl1pPr>
              <a:defRPr sz="400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62446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- Bulle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61950" y="260654"/>
            <a:ext cx="8229600" cy="523220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>
              <a:defRPr sz="2800" b="1" i="0" cap="all">
                <a:solidFill>
                  <a:srgbClr val="0E321C"/>
                </a:solidFill>
                <a:latin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361950" y="622300"/>
            <a:ext cx="8229600" cy="3492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 i="0">
                <a:solidFill>
                  <a:srgbClr val="97B23E"/>
                </a:solidFill>
                <a:latin typeface="+mn-lt"/>
              </a:defRPr>
            </a:lvl1pPr>
            <a:lvl2pPr marL="171450" indent="0">
              <a:buNone/>
              <a:defRPr sz="1500">
                <a:solidFill>
                  <a:schemeClr val="tx2"/>
                </a:solidFill>
              </a:defRPr>
            </a:lvl2pPr>
            <a:lvl3pPr marL="285750" indent="0">
              <a:buNone/>
              <a:defRPr sz="1500">
                <a:solidFill>
                  <a:schemeClr val="tx2"/>
                </a:solidFill>
              </a:defRPr>
            </a:lvl3pPr>
            <a:lvl4pPr marL="1371600" indent="0">
              <a:buNone/>
              <a:defRPr sz="1500">
                <a:solidFill>
                  <a:schemeClr val="tx2"/>
                </a:solidFill>
              </a:defRPr>
            </a:lvl4pPr>
            <a:lvl5pPr marL="1828800" indent="0">
              <a:buNone/>
              <a:defRPr sz="15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361950" y="1263650"/>
            <a:ext cx="8229600" cy="2622550"/>
          </a:xfrm>
          <a:prstGeom prst="rect">
            <a:avLst/>
          </a:prstGeom>
        </p:spPr>
        <p:txBody>
          <a:bodyPr vert="horz"/>
          <a:lstStyle>
            <a:lvl1pPr>
              <a:buClr>
                <a:srgbClr val="97B23E"/>
              </a:buClr>
              <a:defRPr sz="1600" b="0" i="0">
                <a:solidFill>
                  <a:schemeClr val="bg1"/>
                </a:solidFill>
                <a:latin typeface="+mn-lt"/>
              </a:defRPr>
            </a:lvl1pPr>
            <a:lvl2pPr>
              <a:buClr>
                <a:srgbClr val="97B23E"/>
              </a:buClr>
              <a:defRPr sz="1600" b="0" i="0">
                <a:solidFill>
                  <a:schemeClr val="bg1"/>
                </a:solidFill>
                <a:latin typeface="+mn-lt"/>
              </a:defRPr>
            </a:lvl2pPr>
            <a:lvl3pPr>
              <a:buClr>
                <a:srgbClr val="97B23E"/>
              </a:buClr>
              <a:defRPr sz="1600" b="0" i="0">
                <a:solidFill>
                  <a:schemeClr val="bg1"/>
                </a:solidFill>
                <a:latin typeface="+mn-lt"/>
              </a:defRPr>
            </a:lvl3pPr>
            <a:lvl4pPr marL="628650" indent="-171450">
              <a:defRPr sz="1600" b="0" i="0">
                <a:solidFill>
                  <a:schemeClr val="bg1"/>
                </a:solidFill>
                <a:latin typeface="+mn-lt"/>
              </a:defRPr>
            </a:lvl4pPr>
            <a:lvl5pPr marL="800100" indent="-171450">
              <a:defRPr sz="1600" b="0" i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2A8F8DFE-DE94-2342-9CC5-52513FDE21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7771" y="4689793"/>
            <a:ext cx="3627156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 spc="50" baseline="0">
                <a:solidFill>
                  <a:srgbClr val="97B23E"/>
                </a:solidFill>
                <a:latin typeface="+mn-lt"/>
              </a:defRPr>
            </a:lvl1pPr>
          </a:lstStyle>
          <a:p>
            <a:r>
              <a:rPr lang="en-US" dirty="0"/>
              <a:t>Voltus Load Impact Protocols Workshop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345F27BF-8016-4A42-98F4-08A33DD1F49C}"/>
              </a:ext>
            </a:extLst>
          </p:cNvPr>
          <p:cNvSpPr txBox="1">
            <a:spLocks/>
          </p:cNvSpPr>
          <p:nvPr userDrawn="1"/>
        </p:nvSpPr>
        <p:spPr>
          <a:xfrm>
            <a:off x="8436988" y="4682536"/>
            <a:ext cx="482469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09E98C-EE1C-4E4C-965D-CBFEA427E22F}" type="slidenum">
              <a:rPr lang="en-US" sz="1000" b="1" i="0" spc="300" smtClean="0">
                <a:solidFill>
                  <a:srgbClr val="FFFFFE"/>
                </a:solidFill>
                <a:latin typeface="+mn-lt"/>
              </a:rPr>
              <a:t>‹#›</a:t>
            </a:fld>
            <a:endParaRPr lang="en-US" sz="1000" b="1" i="0" spc="300">
              <a:solidFill>
                <a:srgbClr val="FFFFFE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96183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Bulle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61950" y="260654"/>
            <a:ext cx="8229600" cy="523220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>
              <a:defRPr sz="2800" b="1" i="0" cap="all">
                <a:solidFill>
                  <a:srgbClr val="0E321C"/>
                </a:solidFill>
                <a:latin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361950" y="622300"/>
            <a:ext cx="8229600" cy="3492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 i="0">
                <a:solidFill>
                  <a:srgbClr val="97B23E"/>
                </a:solidFill>
                <a:latin typeface="+mn-lt"/>
              </a:defRPr>
            </a:lvl1pPr>
            <a:lvl2pPr marL="171450" indent="0">
              <a:buNone/>
              <a:defRPr sz="1500">
                <a:solidFill>
                  <a:schemeClr val="tx2"/>
                </a:solidFill>
              </a:defRPr>
            </a:lvl2pPr>
            <a:lvl3pPr marL="285750" indent="0">
              <a:buNone/>
              <a:defRPr sz="1500">
                <a:solidFill>
                  <a:schemeClr val="tx2"/>
                </a:solidFill>
              </a:defRPr>
            </a:lvl3pPr>
            <a:lvl4pPr marL="1371600" indent="0">
              <a:buNone/>
              <a:defRPr sz="1500">
                <a:solidFill>
                  <a:schemeClr val="tx2"/>
                </a:solidFill>
              </a:defRPr>
            </a:lvl4pPr>
            <a:lvl5pPr marL="1828800" indent="0">
              <a:buNone/>
              <a:defRPr sz="15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361950" y="1263650"/>
            <a:ext cx="8229600" cy="2622550"/>
          </a:xfrm>
          <a:prstGeom prst="rect">
            <a:avLst/>
          </a:prstGeom>
        </p:spPr>
        <p:txBody>
          <a:bodyPr vert="horz"/>
          <a:lstStyle>
            <a:lvl1pPr>
              <a:buClr>
                <a:srgbClr val="97B23E"/>
              </a:buClr>
              <a:defRPr sz="1600" b="0" i="0">
                <a:solidFill>
                  <a:schemeClr val="bg1"/>
                </a:solidFill>
                <a:latin typeface="+mn-lt"/>
              </a:defRPr>
            </a:lvl1pPr>
            <a:lvl2pPr>
              <a:buClr>
                <a:srgbClr val="97B23E"/>
              </a:buClr>
              <a:defRPr sz="1600" b="0" i="0">
                <a:solidFill>
                  <a:schemeClr val="bg1"/>
                </a:solidFill>
                <a:latin typeface="+mn-lt"/>
              </a:defRPr>
            </a:lvl2pPr>
            <a:lvl3pPr>
              <a:buClr>
                <a:srgbClr val="97B23E"/>
              </a:buClr>
              <a:defRPr sz="1600" b="0" i="0">
                <a:solidFill>
                  <a:schemeClr val="bg1"/>
                </a:solidFill>
                <a:latin typeface="+mn-lt"/>
              </a:defRPr>
            </a:lvl3pPr>
            <a:lvl4pPr marL="628650" indent="-171450">
              <a:defRPr sz="1600" b="0" i="0">
                <a:solidFill>
                  <a:schemeClr val="bg1"/>
                </a:solidFill>
                <a:latin typeface="+mn-lt"/>
              </a:defRPr>
            </a:lvl4pPr>
            <a:lvl5pPr marL="800100" indent="-171450">
              <a:defRPr sz="1600" b="0" i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2A8F8DFE-DE94-2342-9CC5-52513FDE21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7771" y="4689793"/>
            <a:ext cx="3627156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 spc="50" baseline="0">
                <a:solidFill>
                  <a:srgbClr val="97B23E"/>
                </a:solidFill>
                <a:latin typeface="+mn-lt"/>
              </a:defRPr>
            </a:lvl1pPr>
          </a:lstStyle>
          <a:p>
            <a:r>
              <a:rPr lang="en-US" dirty="0"/>
              <a:t>Voltus Load Impact Protocols Workshop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B3195109-999D-2B49-B332-9B97280C748F}"/>
              </a:ext>
            </a:extLst>
          </p:cNvPr>
          <p:cNvSpPr txBox="1">
            <a:spLocks/>
          </p:cNvSpPr>
          <p:nvPr userDrawn="1"/>
        </p:nvSpPr>
        <p:spPr>
          <a:xfrm>
            <a:off x="8436988" y="4682536"/>
            <a:ext cx="482469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09E98C-EE1C-4E4C-965D-CBFEA427E22F}" type="slidenum">
              <a:rPr lang="en-US" sz="1000" b="1" i="0" spc="300" smtClean="0">
                <a:solidFill>
                  <a:srgbClr val="FFFFFE"/>
                </a:solidFill>
                <a:latin typeface="+mn-lt"/>
              </a:rPr>
              <a:t>‹#›</a:t>
            </a:fld>
            <a:endParaRPr lang="en-US" sz="1000" b="1" i="0" spc="300">
              <a:solidFill>
                <a:srgbClr val="FFFFFE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10538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Slide - Bulle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61950" y="260654"/>
            <a:ext cx="8229600" cy="523220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>
              <a:defRPr sz="2800" b="1" i="0" cap="all">
                <a:solidFill>
                  <a:srgbClr val="FFFFFE"/>
                </a:solidFill>
                <a:latin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361950" y="622300"/>
            <a:ext cx="8229600" cy="3492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 i="0">
                <a:solidFill>
                  <a:srgbClr val="97B23E"/>
                </a:solidFill>
                <a:latin typeface="+mn-lt"/>
              </a:defRPr>
            </a:lvl1pPr>
            <a:lvl2pPr marL="171450" indent="0">
              <a:buNone/>
              <a:defRPr sz="1500">
                <a:solidFill>
                  <a:schemeClr val="tx2"/>
                </a:solidFill>
              </a:defRPr>
            </a:lvl2pPr>
            <a:lvl3pPr marL="285750" indent="0">
              <a:buNone/>
              <a:defRPr sz="1500">
                <a:solidFill>
                  <a:schemeClr val="tx2"/>
                </a:solidFill>
              </a:defRPr>
            </a:lvl3pPr>
            <a:lvl4pPr marL="1371600" indent="0">
              <a:buNone/>
              <a:defRPr sz="1500">
                <a:solidFill>
                  <a:schemeClr val="tx2"/>
                </a:solidFill>
              </a:defRPr>
            </a:lvl4pPr>
            <a:lvl5pPr marL="1828800" indent="0">
              <a:buNone/>
              <a:defRPr sz="15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361950" y="1263650"/>
            <a:ext cx="8229600" cy="2622550"/>
          </a:xfrm>
          <a:prstGeom prst="rect">
            <a:avLst/>
          </a:prstGeom>
        </p:spPr>
        <p:txBody>
          <a:bodyPr vert="horz"/>
          <a:lstStyle>
            <a:lvl1pPr>
              <a:buClr>
                <a:srgbClr val="97B23E"/>
              </a:buClr>
              <a:defRPr sz="1600" b="0" i="0">
                <a:solidFill>
                  <a:srgbClr val="FFFFFE"/>
                </a:solidFill>
                <a:latin typeface="+mn-lt"/>
              </a:defRPr>
            </a:lvl1pPr>
            <a:lvl2pPr>
              <a:buClr>
                <a:srgbClr val="97B23E"/>
              </a:buClr>
              <a:defRPr sz="1600" b="0" i="0">
                <a:solidFill>
                  <a:srgbClr val="FFFFFE"/>
                </a:solidFill>
                <a:latin typeface="+mn-lt"/>
              </a:defRPr>
            </a:lvl2pPr>
            <a:lvl3pPr>
              <a:buClr>
                <a:srgbClr val="97B23E"/>
              </a:buClr>
              <a:defRPr sz="1600" b="0" i="0">
                <a:solidFill>
                  <a:srgbClr val="FFFFFE"/>
                </a:solidFill>
                <a:latin typeface="+mn-lt"/>
              </a:defRPr>
            </a:lvl3pPr>
            <a:lvl4pPr marL="628650" indent="-171450">
              <a:defRPr sz="1600" b="0" i="0">
                <a:solidFill>
                  <a:srgbClr val="FFFFFE"/>
                </a:solidFill>
                <a:latin typeface="+mn-lt"/>
              </a:defRPr>
            </a:lvl4pPr>
            <a:lvl5pPr marL="800100" indent="-171450">
              <a:defRPr sz="1600" b="0" i="0">
                <a:solidFill>
                  <a:srgbClr val="FFFFFE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2A8F8DFE-DE94-2342-9CC5-52513FDE21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7771" y="4689793"/>
            <a:ext cx="3627156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 spc="50" baseline="0">
                <a:solidFill>
                  <a:srgbClr val="97B23E"/>
                </a:solidFill>
                <a:latin typeface="+mn-lt"/>
              </a:defRPr>
            </a:lvl1pPr>
          </a:lstStyle>
          <a:p>
            <a:r>
              <a:rPr lang="en-US" dirty="0"/>
              <a:t>Voltus Load Impact Protocols Workshop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F8CF2E6F-D6EF-304F-A488-E441DD82E871}"/>
              </a:ext>
            </a:extLst>
          </p:cNvPr>
          <p:cNvSpPr txBox="1">
            <a:spLocks/>
          </p:cNvSpPr>
          <p:nvPr userDrawn="1"/>
        </p:nvSpPr>
        <p:spPr>
          <a:xfrm>
            <a:off x="8436988" y="4682536"/>
            <a:ext cx="482469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09E98C-EE1C-4E4C-965D-CBFEA427E22F}" type="slidenum">
              <a:rPr lang="en-US" sz="1000" b="1" i="0" spc="300" smtClean="0">
                <a:solidFill>
                  <a:srgbClr val="FFFFFE"/>
                </a:solidFill>
                <a:latin typeface="+mn-lt"/>
              </a:rPr>
              <a:t>‹#›</a:t>
            </a:fld>
            <a:endParaRPr lang="en-US" sz="1000" b="1" i="0" spc="300">
              <a:solidFill>
                <a:srgbClr val="FFFFFE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05341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Slide - Bulle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61950" y="260654"/>
            <a:ext cx="8229600" cy="523220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>
              <a:defRPr sz="2800" b="1" i="0" cap="all">
                <a:solidFill>
                  <a:srgbClr val="FFFFFE"/>
                </a:solidFill>
                <a:latin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361950" y="622300"/>
            <a:ext cx="8229600" cy="3492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 i="0">
                <a:solidFill>
                  <a:srgbClr val="97B23E"/>
                </a:solidFill>
                <a:latin typeface="+mn-lt"/>
              </a:defRPr>
            </a:lvl1pPr>
            <a:lvl2pPr marL="171450" indent="0">
              <a:buNone/>
              <a:defRPr sz="1500">
                <a:solidFill>
                  <a:schemeClr val="tx2"/>
                </a:solidFill>
              </a:defRPr>
            </a:lvl2pPr>
            <a:lvl3pPr marL="285750" indent="0">
              <a:buNone/>
              <a:defRPr sz="1500">
                <a:solidFill>
                  <a:schemeClr val="tx2"/>
                </a:solidFill>
              </a:defRPr>
            </a:lvl3pPr>
            <a:lvl4pPr marL="1371600" indent="0">
              <a:buNone/>
              <a:defRPr sz="1500">
                <a:solidFill>
                  <a:schemeClr val="tx2"/>
                </a:solidFill>
              </a:defRPr>
            </a:lvl4pPr>
            <a:lvl5pPr marL="1828800" indent="0">
              <a:buNone/>
              <a:defRPr sz="15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361950" y="1263650"/>
            <a:ext cx="8229600" cy="2622550"/>
          </a:xfrm>
          <a:prstGeom prst="rect">
            <a:avLst/>
          </a:prstGeom>
        </p:spPr>
        <p:txBody>
          <a:bodyPr vert="horz"/>
          <a:lstStyle>
            <a:lvl1pPr>
              <a:buClr>
                <a:srgbClr val="97B23E"/>
              </a:buClr>
              <a:defRPr sz="1600" b="0" i="0">
                <a:solidFill>
                  <a:srgbClr val="FFFFFE"/>
                </a:solidFill>
                <a:latin typeface="+mn-lt"/>
              </a:defRPr>
            </a:lvl1pPr>
            <a:lvl2pPr>
              <a:buClr>
                <a:srgbClr val="97B23E"/>
              </a:buClr>
              <a:defRPr sz="1600" b="0" i="0">
                <a:solidFill>
                  <a:srgbClr val="FFFFFE"/>
                </a:solidFill>
                <a:latin typeface="+mn-lt"/>
              </a:defRPr>
            </a:lvl2pPr>
            <a:lvl3pPr>
              <a:buClr>
                <a:srgbClr val="97B23E"/>
              </a:buClr>
              <a:defRPr sz="1600" b="0" i="0">
                <a:solidFill>
                  <a:srgbClr val="FFFFFE"/>
                </a:solidFill>
                <a:latin typeface="+mn-lt"/>
              </a:defRPr>
            </a:lvl3pPr>
            <a:lvl4pPr marL="628650" indent="-171450">
              <a:defRPr sz="1600" b="0" i="0">
                <a:solidFill>
                  <a:srgbClr val="FFFFFE"/>
                </a:solidFill>
                <a:latin typeface="+mn-lt"/>
              </a:defRPr>
            </a:lvl4pPr>
            <a:lvl5pPr marL="800100" indent="-171450">
              <a:defRPr sz="1600" b="0" i="0">
                <a:solidFill>
                  <a:srgbClr val="FFFFFE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2A8F8DFE-DE94-2342-9CC5-52513FDE21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7771" y="4689793"/>
            <a:ext cx="3627156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 spc="50" baseline="0">
                <a:solidFill>
                  <a:srgbClr val="97B23E"/>
                </a:solidFill>
                <a:latin typeface="+mn-lt"/>
              </a:defRPr>
            </a:lvl1pPr>
          </a:lstStyle>
          <a:p>
            <a:r>
              <a:rPr lang="en-US" dirty="0"/>
              <a:t>Voltus Load Impact Protocols Workshop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082B6A01-3F63-8A4A-93C7-C2B6CFA07930}"/>
              </a:ext>
            </a:extLst>
          </p:cNvPr>
          <p:cNvSpPr txBox="1">
            <a:spLocks/>
          </p:cNvSpPr>
          <p:nvPr userDrawn="1"/>
        </p:nvSpPr>
        <p:spPr>
          <a:xfrm>
            <a:off x="8436988" y="4682536"/>
            <a:ext cx="482469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09E98C-EE1C-4E4C-965D-CBFEA427E22F}" type="slidenum">
              <a:rPr lang="en-US" sz="1000" b="1" i="0" spc="300" smtClean="0">
                <a:solidFill>
                  <a:srgbClr val="FFFFFE"/>
                </a:solidFill>
                <a:latin typeface="+mn-lt"/>
              </a:rPr>
              <a:t>‹#›</a:t>
            </a:fld>
            <a:endParaRPr lang="en-US" sz="1000" b="1" i="0" spc="300">
              <a:solidFill>
                <a:srgbClr val="FFFFFE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05541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B19CED56-9304-7941-9DBF-C177E8F987E2}"/>
              </a:ext>
            </a:extLst>
          </p:cNvPr>
          <p:cNvSpPr txBox="1">
            <a:spLocks/>
          </p:cNvSpPr>
          <p:nvPr userDrawn="1"/>
        </p:nvSpPr>
        <p:spPr>
          <a:xfrm>
            <a:off x="272856" y="1950419"/>
            <a:ext cx="4756344" cy="1670896"/>
          </a:xfrm>
          <a:prstGeom prst="rect">
            <a:avLst/>
          </a:prstGeom>
        </p:spPr>
        <p:txBody>
          <a:bodyPr vert="horz"/>
          <a:lstStyle>
            <a:lvl1pPr marL="0" indent="0" algn="l" defTabSz="342900" rtl="0" eaLnBrk="1" latinLnBrk="0" hangingPunct="1">
              <a:spcBef>
                <a:spcPct val="20000"/>
              </a:spcBef>
              <a:buFont typeface="Arial"/>
              <a:buNone/>
              <a:defRPr sz="3600" b="1" kern="1200" baseline="0">
                <a:solidFill>
                  <a:srgbClr val="FFFFFE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6200"/>
              </a:lnSpc>
              <a:spcBef>
                <a:spcPts val="0"/>
              </a:spcBef>
            </a:pPr>
            <a:r>
              <a:rPr lang="en-US" sz="7200" b="1" i="0" kern="1200" spc="0" baseline="0">
                <a:latin typeface="+mj-lt"/>
              </a:rPr>
              <a:t>THANK</a:t>
            </a:r>
            <a:r>
              <a:rPr lang="en-US" sz="7200" b="1" i="0" baseline="0">
                <a:latin typeface="+mj-lt"/>
              </a:rPr>
              <a:t> YOU</a:t>
            </a:r>
          </a:p>
        </p:txBody>
      </p:sp>
    </p:spTree>
    <p:extLst>
      <p:ext uri="{BB962C8B-B14F-4D97-AF65-F5344CB8AC3E}">
        <p14:creationId xmlns:p14="http://schemas.microsoft.com/office/powerpoint/2010/main" val="1464880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1437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27" r:id="rId2"/>
    <p:sldLayoutId id="2147483728" r:id="rId3"/>
    <p:sldLayoutId id="2147483715" r:id="rId4"/>
    <p:sldLayoutId id="2147483729" r:id="rId5"/>
    <p:sldLayoutId id="2147483721" r:id="rId6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b="1" i="0" kern="1200" cap="all" spc="-50">
          <a:solidFill>
            <a:srgbClr val="ED3024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ED3024"/>
        </a:buClr>
        <a:buFont typeface="Lucida Grande"/>
        <a:buChar char="»"/>
        <a:defRPr sz="1800" kern="1200">
          <a:solidFill>
            <a:schemeClr val="bg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ED3024"/>
        </a:buClr>
        <a:buFont typeface="Arial"/>
        <a:buChar char="•"/>
        <a:defRPr sz="1800" kern="1200">
          <a:solidFill>
            <a:schemeClr val="bg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ED3024"/>
        </a:buClr>
        <a:buFont typeface="Lucida Grande"/>
        <a:buChar char="–"/>
        <a:defRPr sz="1800" kern="1200">
          <a:solidFill>
            <a:schemeClr val="bg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ED3024"/>
        </a:buClr>
        <a:buFont typeface="Arial"/>
        <a:buChar char="•"/>
        <a:defRPr sz="1800" kern="1200">
          <a:solidFill>
            <a:schemeClr val="bg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ED3024"/>
        </a:buClr>
        <a:buFont typeface="Lucida Grande"/>
        <a:buChar char="-"/>
        <a:defRPr sz="1800" kern="1200">
          <a:solidFill>
            <a:schemeClr val="bg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7">
            <a:extLst>
              <a:ext uri="{FF2B5EF4-FFF2-40B4-BE49-F238E27FC236}">
                <a16:creationId xmlns:a16="http://schemas.microsoft.com/office/drawing/2014/main" id="{5A6345A9-7163-D240-9D25-4AED5B1608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r>
              <a:rPr lang="en-US" dirty="0">
                <a:solidFill>
                  <a:srgbClr val="D7DF23"/>
                </a:solidFill>
              </a:rPr>
              <a:t>Third Party DRP LIP Workshop – May 11</a:t>
            </a:r>
            <a:r>
              <a:rPr lang="en-US" baseline="30000" dirty="0">
                <a:solidFill>
                  <a:srgbClr val="D7DF23"/>
                </a:solidFill>
              </a:rPr>
              <a:t>th</a:t>
            </a:r>
            <a:r>
              <a:rPr lang="en-US" dirty="0">
                <a:solidFill>
                  <a:srgbClr val="D7DF23"/>
                </a:solidFill>
              </a:rPr>
              <a:t>, 2026</a:t>
            </a:r>
          </a:p>
          <a:p>
            <a:r>
              <a:rPr lang="en-US" dirty="0"/>
              <a:t>Confidential Information Excluded</a:t>
            </a:r>
            <a:endParaRPr lang="en-US" dirty="0">
              <a:solidFill>
                <a:srgbClr val="D7DF23"/>
              </a:solidFill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400DE90D-F242-A045-AAB7-885DDCFE7AC2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/>
          <a:lstStyle>
            <a:lvl1pPr>
              <a:defRPr sz="4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Voltus - Load Impact Protocols </a:t>
            </a:r>
          </a:p>
        </p:txBody>
      </p:sp>
    </p:spTree>
    <p:extLst>
      <p:ext uri="{BB962C8B-B14F-4D97-AF65-F5344CB8AC3E}">
        <p14:creationId xmlns:p14="http://schemas.microsoft.com/office/powerpoint/2010/main" val="301904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509B1-ECE8-456A-B534-BBC7A50C2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 Post Methodology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E51CF5-5FD5-4DB4-8A8F-CB8AD411D5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Overview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6560C6-6F3C-4342-A4D7-4FE1FE51CA0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1950" y="971549"/>
            <a:ext cx="8229600" cy="3393621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Individual, hourly regression models were used to estimate ex post impacts.</a:t>
            </a:r>
            <a:endParaRPr lang="en-US" sz="110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Individual models were selected </a:t>
            </a:r>
            <a:r>
              <a:rPr lang="en-US">
                <a:solidFill>
                  <a:schemeClr val="tx1"/>
                </a:solidFill>
              </a:rPr>
              <a:t>due to</a:t>
            </a:r>
            <a:r>
              <a:rPr lang="en-US" dirty="0">
                <a:solidFill>
                  <a:schemeClr val="tx1"/>
                </a:solidFill>
              </a:rPr>
              <a:t>: </a:t>
            </a:r>
          </a:p>
          <a:p>
            <a:pPr lvl="1"/>
            <a:r>
              <a:rPr lang="en-US" sz="1400" dirty="0">
                <a:solidFill>
                  <a:schemeClr val="tx1"/>
                </a:solidFill>
              </a:rPr>
              <a:t>Event </a:t>
            </a:r>
            <a:r>
              <a:rPr lang="en-US" sz="1400">
                <a:solidFill>
                  <a:schemeClr val="tx1"/>
                </a:solidFill>
              </a:rPr>
              <a:t>variability </a:t>
            </a:r>
            <a:endParaRPr lang="en-US" sz="1400" dirty="0">
              <a:solidFill>
                <a:schemeClr val="tx1"/>
              </a:solidFill>
            </a:endParaRPr>
          </a:p>
          <a:p>
            <a:pPr lvl="1"/>
            <a:r>
              <a:rPr lang="en-US" sz="1400" dirty="0">
                <a:solidFill>
                  <a:schemeClr val="tx1"/>
                </a:solidFill>
              </a:rPr>
              <a:t>Participant </a:t>
            </a:r>
            <a:r>
              <a:rPr lang="en-US" sz="1400">
                <a:solidFill>
                  <a:schemeClr val="tx1"/>
                </a:solidFill>
              </a:rPr>
              <a:t>load variability</a:t>
            </a:r>
            <a:endParaRPr lang="en-US" sz="1400" dirty="0">
              <a:solidFill>
                <a:schemeClr val="tx1"/>
              </a:solidFill>
            </a:endParaRPr>
          </a:p>
          <a:p>
            <a:pPr lvl="1"/>
            <a:r>
              <a:rPr lang="en-US" sz="1400" dirty="0">
                <a:solidFill>
                  <a:schemeClr val="tx1"/>
                </a:solidFill>
              </a:rPr>
              <a:t>Reporting </a:t>
            </a:r>
            <a:r>
              <a:rPr lang="en-US" sz="1400">
                <a:solidFill>
                  <a:schemeClr val="tx1"/>
                </a:solidFill>
              </a:rPr>
              <a:t>granularity</a:t>
            </a:r>
            <a:endParaRPr lang="en-US">
              <a:solidFill>
                <a:schemeClr val="tx1"/>
              </a:solidFill>
            </a:endParaRPr>
          </a:p>
          <a:p>
            <a:r>
              <a:rPr lang="en-US" sz="1400">
                <a:solidFill>
                  <a:schemeClr val="tx1"/>
                </a:solidFill>
              </a:rPr>
              <a:t>Model selection based on tournament, where candidate models vary by:</a:t>
            </a:r>
          </a:p>
          <a:p>
            <a:pPr lvl="1"/>
            <a:r>
              <a:rPr lang="en-US" sz="1400">
                <a:solidFill>
                  <a:schemeClr val="tx1"/>
                </a:solidFill>
              </a:rPr>
              <a:t>Weather sensitivity</a:t>
            </a:r>
          </a:p>
          <a:p>
            <a:pPr lvl="1"/>
            <a:r>
              <a:rPr lang="en-US" sz="1400">
                <a:solidFill>
                  <a:schemeClr val="tx1"/>
                </a:solidFill>
              </a:rPr>
              <a:t>Season (summer, winter, shoulder)</a:t>
            </a:r>
            <a:endParaRPr lang="en-US" sz="1400" dirty="0">
              <a:solidFill>
                <a:schemeClr val="tx1"/>
              </a:solidFill>
            </a:endParaRPr>
          </a:p>
          <a:p>
            <a:r>
              <a:rPr lang="en-US" sz="1400" dirty="0">
                <a:solidFill>
                  <a:schemeClr val="tx1"/>
                </a:solidFill>
              </a:rPr>
              <a:t>Model </a:t>
            </a:r>
            <a:r>
              <a:rPr lang="en-US" sz="1400">
                <a:solidFill>
                  <a:schemeClr val="tx1"/>
                </a:solidFill>
              </a:rPr>
              <a:t>selection based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>
                <a:solidFill>
                  <a:schemeClr val="tx1"/>
                </a:solidFill>
              </a:rPr>
              <a:t>on fit </a:t>
            </a:r>
            <a:r>
              <a:rPr lang="en-US" sz="1400" dirty="0">
                <a:solidFill>
                  <a:schemeClr val="tx1"/>
                </a:solidFill>
              </a:rPr>
              <a:t>(MAPE and CV RMSE) </a:t>
            </a:r>
            <a:r>
              <a:rPr lang="en-US" sz="1400">
                <a:solidFill>
                  <a:schemeClr val="tx1"/>
                </a:solidFill>
              </a:rPr>
              <a:t>using a</a:t>
            </a:r>
            <a:r>
              <a:rPr lang="en-US" sz="1400" dirty="0">
                <a:solidFill>
                  <a:schemeClr val="tx1"/>
                </a:solidFill>
              </a:rPr>
              <a:t> set of event like holdout days.</a:t>
            </a:r>
            <a:endParaRPr lang="en-US" sz="140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63AE85-A1C4-4B0A-8144-6BEE4D93BF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Voltus Load Impact Protocols Workshop</a:t>
            </a:r>
          </a:p>
        </p:txBody>
      </p:sp>
    </p:spTree>
    <p:extLst>
      <p:ext uri="{BB962C8B-B14F-4D97-AF65-F5344CB8AC3E}">
        <p14:creationId xmlns:p14="http://schemas.microsoft.com/office/powerpoint/2010/main" val="32674151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7C5D7D8-F068-075F-1588-BFB79B4F04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58" y="1134824"/>
            <a:ext cx="4020106" cy="198342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77509B1-ECE8-456A-B534-BBC7A50C2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50" y="280388"/>
            <a:ext cx="8229600" cy="523220"/>
          </a:xfrm>
        </p:spPr>
        <p:txBody>
          <a:bodyPr/>
          <a:lstStyle/>
          <a:p>
            <a:r>
              <a:rPr lang="en-US"/>
              <a:t>Ex Post Impacts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E51CF5-5FD5-4DB4-8A8F-CB8AD411D5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PG&amp;E CCA RA and DSGS Average Event Day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63AE85-A1C4-4B0A-8144-6BEE4D93BF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Voltus Load Impact Protocols Workshop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5085068E-2D5E-4E0F-9F59-633F431C4C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8635727"/>
              </p:ext>
            </p:extLst>
          </p:nvPr>
        </p:nvGraphicFramePr>
        <p:xfrm>
          <a:off x="353291" y="3321401"/>
          <a:ext cx="8238258" cy="7467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84316">
                  <a:extLst>
                    <a:ext uri="{9D8B030D-6E8A-4147-A177-3AD203B41FA5}">
                      <a16:colId xmlns:a16="http://schemas.microsoft.com/office/drawing/2014/main" val="1967615811"/>
                    </a:ext>
                  </a:extLst>
                </a:gridCol>
                <a:gridCol w="1052855">
                  <a:extLst>
                    <a:ext uri="{9D8B030D-6E8A-4147-A177-3AD203B41FA5}">
                      <a16:colId xmlns:a16="http://schemas.microsoft.com/office/drawing/2014/main" val="329847900"/>
                    </a:ext>
                  </a:extLst>
                </a:gridCol>
                <a:gridCol w="1298459">
                  <a:extLst>
                    <a:ext uri="{9D8B030D-6E8A-4147-A177-3AD203B41FA5}">
                      <a16:colId xmlns:a16="http://schemas.microsoft.com/office/drawing/2014/main" val="1452436270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3438531083"/>
                    </a:ext>
                  </a:extLst>
                </a:gridCol>
                <a:gridCol w="904780">
                  <a:extLst>
                    <a:ext uri="{9D8B030D-6E8A-4147-A177-3AD203B41FA5}">
                      <a16:colId xmlns:a16="http://schemas.microsoft.com/office/drawing/2014/main" val="3170611571"/>
                    </a:ext>
                  </a:extLst>
                </a:gridCol>
                <a:gridCol w="1446534">
                  <a:extLst>
                    <a:ext uri="{9D8B030D-6E8A-4147-A177-3AD203B41FA5}">
                      <a16:colId xmlns:a16="http://schemas.microsoft.com/office/drawing/2014/main" val="2946223366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1576940444"/>
                    </a:ext>
                  </a:extLst>
                </a:gridCol>
              </a:tblGrid>
              <a:tr h="33528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Program</a:t>
                      </a:r>
                      <a:endParaRPr lang="en-US" sz="1200" b="1">
                        <a:solidFill>
                          <a:schemeClr val="tx1"/>
                        </a:solidFill>
                        <a:effectLst/>
                        <a:latin typeface="Tw Cen MT Condensed" panose="020B0606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err="1">
                          <a:solidFill>
                            <a:schemeClr val="tx1"/>
                          </a:solidFill>
                          <a:effectLst/>
                        </a:rPr>
                        <a:t>Avg</a:t>
                      </a: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. Number of Facilities</a:t>
                      </a:r>
                      <a:endParaRPr lang="en-US" sz="1200" b="1">
                        <a:solidFill>
                          <a:schemeClr val="tx1"/>
                        </a:solidFill>
                        <a:effectLst/>
                        <a:latin typeface="Tw Cen MT Condensed" panose="020B0606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Mean Reference Load (kWh/h)</a:t>
                      </a:r>
                      <a:endParaRPr lang="en-US" sz="1200" b="1">
                        <a:solidFill>
                          <a:schemeClr val="tx1"/>
                        </a:solidFill>
                        <a:effectLst/>
                        <a:latin typeface="Tw Cen MT Condensed" panose="020B0606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Avg.  Facility Impact (kWh/h)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w Cen MT Condensed" panose="020B0606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err="1">
                          <a:solidFill>
                            <a:schemeClr val="tx1"/>
                          </a:solidFill>
                          <a:effectLst/>
                        </a:rPr>
                        <a:t>Pct</a:t>
                      </a: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. Load Reduction</a:t>
                      </a:r>
                      <a:endParaRPr lang="en-US" sz="1200" b="1">
                        <a:solidFill>
                          <a:schemeClr val="tx1"/>
                        </a:solidFill>
                        <a:effectLst/>
                        <a:latin typeface="Tw Cen MT Condensed" panose="020B0606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err="1">
                          <a:solidFill>
                            <a:schemeClr val="tx1"/>
                          </a:solidFill>
                          <a:effectLst/>
                        </a:rPr>
                        <a:t>Avg</a:t>
                      </a: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. Total Reduction MWh/h</a:t>
                      </a:r>
                      <a:endParaRPr lang="en-US" sz="1200" b="1">
                        <a:solidFill>
                          <a:schemeClr val="tx1"/>
                        </a:solidFill>
                        <a:effectLst/>
                        <a:latin typeface="Tw Cen MT Condensed" panose="020B0606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err="1">
                          <a:solidFill>
                            <a:schemeClr val="tx1"/>
                          </a:solidFill>
                          <a:effectLst/>
                        </a:rPr>
                        <a:t>Avg</a:t>
                      </a: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.  Event Temperature (F)</a:t>
                      </a:r>
                      <a:endParaRPr lang="en-US" sz="1200" b="1">
                        <a:solidFill>
                          <a:schemeClr val="tx1"/>
                        </a:solidFill>
                        <a:effectLst/>
                        <a:latin typeface="Tw Cen MT Condensed" panose="020B0606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470335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PG&amp;E CCA RA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71.7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750.41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71.9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85804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PG&amp;E DSGS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41.5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451.13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102.8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4.26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74.6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487518"/>
                  </a:ext>
                </a:extLst>
              </a:tr>
            </a:tbl>
          </a:graphicData>
        </a:graphic>
      </p:graphicFrame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5179FBB7-31A0-45A1-AA38-741F35C70F4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94746" y="4063263"/>
            <a:ext cx="8296804" cy="273050"/>
          </a:xfrm>
        </p:spPr>
        <p:txBody>
          <a:bodyPr/>
          <a:lstStyle/>
          <a:p>
            <a:pPr marL="0" indent="0">
              <a:buNone/>
            </a:pPr>
            <a:r>
              <a:rPr lang="en-US" sz="800" dirty="0">
                <a:solidFill>
                  <a:schemeClr val="tx1"/>
                </a:solidFill>
              </a:rPr>
              <a:t>Note: PG&amp;E CBP excluded on 15/15 reporting rule for confidentiality.</a:t>
            </a:r>
            <a:endParaRPr lang="en-US" sz="1100" dirty="0"/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77488C6-A8D7-049E-1B40-3C3CB180C2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039" y="1121336"/>
            <a:ext cx="4047443" cy="19969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5794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03AD1B45-BCDE-1D6A-062D-D416FF2CD6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6765616"/>
              </p:ext>
            </p:extLst>
          </p:nvPr>
        </p:nvGraphicFramePr>
        <p:xfrm>
          <a:off x="353291" y="3321401"/>
          <a:ext cx="8238258" cy="5562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84316">
                  <a:extLst>
                    <a:ext uri="{9D8B030D-6E8A-4147-A177-3AD203B41FA5}">
                      <a16:colId xmlns:a16="http://schemas.microsoft.com/office/drawing/2014/main" val="1967615811"/>
                    </a:ext>
                  </a:extLst>
                </a:gridCol>
                <a:gridCol w="1052855">
                  <a:extLst>
                    <a:ext uri="{9D8B030D-6E8A-4147-A177-3AD203B41FA5}">
                      <a16:colId xmlns:a16="http://schemas.microsoft.com/office/drawing/2014/main" val="329847900"/>
                    </a:ext>
                  </a:extLst>
                </a:gridCol>
                <a:gridCol w="1298459">
                  <a:extLst>
                    <a:ext uri="{9D8B030D-6E8A-4147-A177-3AD203B41FA5}">
                      <a16:colId xmlns:a16="http://schemas.microsoft.com/office/drawing/2014/main" val="1452436270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3438531083"/>
                    </a:ext>
                  </a:extLst>
                </a:gridCol>
                <a:gridCol w="904780">
                  <a:extLst>
                    <a:ext uri="{9D8B030D-6E8A-4147-A177-3AD203B41FA5}">
                      <a16:colId xmlns:a16="http://schemas.microsoft.com/office/drawing/2014/main" val="3170611571"/>
                    </a:ext>
                  </a:extLst>
                </a:gridCol>
                <a:gridCol w="1446534">
                  <a:extLst>
                    <a:ext uri="{9D8B030D-6E8A-4147-A177-3AD203B41FA5}">
                      <a16:colId xmlns:a16="http://schemas.microsoft.com/office/drawing/2014/main" val="2946223366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1576940444"/>
                    </a:ext>
                  </a:extLst>
                </a:gridCol>
              </a:tblGrid>
              <a:tr h="33528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Program</a:t>
                      </a:r>
                      <a:endParaRPr lang="en-US" sz="1200" b="1">
                        <a:solidFill>
                          <a:schemeClr val="tx1"/>
                        </a:solidFill>
                        <a:effectLst/>
                        <a:latin typeface="Tw Cen MT Condensed" panose="020B0606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err="1">
                          <a:solidFill>
                            <a:schemeClr val="tx1"/>
                          </a:solidFill>
                          <a:effectLst/>
                        </a:rPr>
                        <a:t>Avg</a:t>
                      </a: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. Number of Facilities</a:t>
                      </a:r>
                      <a:endParaRPr lang="en-US" sz="1200" b="1">
                        <a:solidFill>
                          <a:schemeClr val="tx1"/>
                        </a:solidFill>
                        <a:effectLst/>
                        <a:latin typeface="Tw Cen MT Condensed" panose="020B0606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Mean Reference Load (kWh/h)</a:t>
                      </a:r>
                      <a:endParaRPr lang="en-US" sz="1200" b="1">
                        <a:solidFill>
                          <a:schemeClr val="tx1"/>
                        </a:solidFill>
                        <a:effectLst/>
                        <a:latin typeface="Tw Cen MT Condensed" panose="020B0606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Avg.  Facility Impact (kWh/h)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w Cen MT Condensed" panose="020B0606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err="1">
                          <a:solidFill>
                            <a:schemeClr val="tx1"/>
                          </a:solidFill>
                          <a:effectLst/>
                        </a:rPr>
                        <a:t>Pct</a:t>
                      </a: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. Load Reduction</a:t>
                      </a:r>
                      <a:endParaRPr lang="en-US" sz="1200" b="1">
                        <a:solidFill>
                          <a:schemeClr val="tx1"/>
                        </a:solidFill>
                        <a:effectLst/>
                        <a:latin typeface="Tw Cen MT Condensed" panose="020B0606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err="1">
                          <a:solidFill>
                            <a:schemeClr val="tx1"/>
                          </a:solidFill>
                          <a:effectLst/>
                        </a:rPr>
                        <a:t>Avg</a:t>
                      </a: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. Total Reduction MWh/h</a:t>
                      </a:r>
                      <a:endParaRPr lang="en-US" sz="1200" b="1">
                        <a:solidFill>
                          <a:schemeClr val="tx1"/>
                        </a:solidFill>
                        <a:effectLst/>
                        <a:latin typeface="Tw Cen MT Condensed" panose="020B0606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err="1">
                          <a:solidFill>
                            <a:schemeClr val="tx1"/>
                          </a:solidFill>
                          <a:effectLst/>
                        </a:rPr>
                        <a:t>Avg</a:t>
                      </a: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.  Event Temperature (F)</a:t>
                      </a:r>
                      <a:endParaRPr lang="en-US" sz="1200" b="1">
                        <a:solidFill>
                          <a:schemeClr val="tx1"/>
                        </a:solidFill>
                        <a:effectLst/>
                        <a:latin typeface="Tw Cen MT Condensed" panose="020B0606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470335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SCE DSGS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69.5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65.8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4.56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74.7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487518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777509B1-ECE8-456A-B534-BBC7A50C2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 Post Impacts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E51CF5-5FD5-4DB4-8A8F-CB8AD411D5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SCE DSGS Average Event Day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63AE85-A1C4-4B0A-8144-6BEE4D93BF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Voltus Load Impact Protocols Workshop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CC644D2-9C5E-4384-A0AE-626F1B53E74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89995" y="4054155"/>
            <a:ext cx="8296804" cy="245116"/>
          </a:xfrm>
        </p:spPr>
        <p:txBody>
          <a:bodyPr/>
          <a:lstStyle/>
          <a:p>
            <a:pPr marL="0" indent="0">
              <a:buNone/>
            </a:pPr>
            <a:r>
              <a:rPr lang="en-US" sz="800" dirty="0">
                <a:solidFill>
                  <a:schemeClr val="tx1"/>
                </a:solidFill>
              </a:rPr>
              <a:t>Note: SCE CBP excluded on 15/15 reporting rule for confidentiality.</a:t>
            </a:r>
            <a:endParaRPr lang="en-US" sz="1100" dirty="0"/>
          </a:p>
          <a:p>
            <a:pPr marL="0" indent="0">
              <a:buNone/>
            </a:pPr>
            <a:endParaRPr lang="en-US" sz="800" dirty="0">
              <a:solidFill>
                <a:schemeClr val="tx1"/>
              </a:solidFill>
            </a:endParaRPr>
          </a:p>
          <a:p>
            <a:endParaRPr lang="en-US" sz="1100" dirty="0"/>
          </a:p>
          <a:p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A6C5A60-ED70-5BC0-9383-6276BC161D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780" y="1038928"/>
            <a:ext cx="4495234" cy="2219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28835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F9ACB5-A75D-1F4D-90A7-A49203CA4E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7771" y="4689793"/>
            <a:ext cx="3627156" cy="273050"/>
          </a:xfrm>
        </p:spPr>
        <p:txBody>
          <a:bodyPr anchor="ctr">
            <a:normAutofit/>
          </a:bodyPr>
          <a:lstStyle/>
          <a:p>
            <a:r>
              <a:rPr lang="en-US" dirty="0"/>
              <a:t>Voltus Load Impact Protocols Workshop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C57FC5D2-9F73-4726-8035-553626483819}"/>
              </a:ext>
            </a:extLst>
          </p:cNvPr>
          <p:cNvSpPr txBox="1">
            <a:spLocks/>
          </p:cNvSpPr>
          <p:nvPr/>
        </p:nvSpPr>
        <p:spPr>
          <a:xfrm>
            <a:off x="751114" y="1912411"/>
            <a:ext cx="8211705" cy="132343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i="0" kern="1200" cap="all" spc="-50" baseline="0">
                <a:solidFill>
                  <a:schemeClr val="accent1"/>
                </a:solidFill>
                <a:latin typeface="+mj-lt"/>
                <a:ea typeface="+mj-ea"/>
                <a:cs typeface="Arial"/>
              </a:defRPr>
            </a:lvl1pPr>
          </a:lstStyle>
          <a:p>
            <a:r>
              <a:rPr lang="en-US" sz="4000"/>
              <a:t>Ex Ante Methodology</a:t>
            </a:r>
          </a:p>
          <a:p>
            <a:r>
              <a:rPr lang="en-US" sz="4000"/>
              <a:t>And Impacts </a:t>
            </a:r>
          </a:p>
        </p:txBody>
      </p:sp>
    </p:spTree>
    <p:extLst>
      <p:ext uri="{BB962C8B-B14F-4D97-AF65-F5344CB8AC3E}">
        <p14:creationId xmlns:p14="http://schemas.microsoft.com/office/powerpoint/2010/main" val="23514524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509B1-ECE8-456A-B534-BBC7A50C2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 Ante Methodology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E51CF5-5FD5-4DB4-8A8F-CB8AD411D5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Overview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6560C6-6F3C-4342-A4D7-4FE1FE51CA0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1949" y="971550"/>
            <a:ext cx="5246800" cy="2959497"/>
          </a:xfrm>
        </p:spPr>
        <p:txBody>
          <a:bodyPr vert="horz" lIns="91440" tIns="45720" rIns="91440" bIns="45720" anchor="t"/>
          <a:lstStyle/>
          <a:p>
            <a:pPr marL="0" indent="0">
              <a:buNone/>
            </a:pPr>
            <a:r>
              <a:rPr lang="en-US" sz="1500" dirty="0">
                <a:solidFill>
                  <a:schemeClr val="tx1"/>
                </a:solidFill>
              </a:rPr>
              <a:t>The ex ante methodology used adjusted ex post customer-specific regressions. </a:t>
            </a:r>
          </a:p>
          <a:p>
            <a:endParaRPr lang="en-US" sz="1200" b="1" dirty="0">
              <a:solidFill>
                <a:schemeClr val="tx1"/>
              </a:solidFill>
            </a:endParaRPr>
          </a:p>
          <a:p>
            <a:r>
              <a:rPr lang="en-US" sz="1400" b="1" dirty="0">
                <a:solidFill>
                  <a:schemeClr val="tx1"/>
                </a:solidFill>
              </a:rPr>
              <a:t>Step 1:</a:t>
            </a:r>
            <a:r>
              <a:rPr lang="en-US" sz="1400" dirty="0">
                <a:solidFill>
                  <a:schemeClr val="tx1"/>
                </a:solidFill>
              </a:rPr>
              <a:t> Predicted per-customer weather-adjusted reference loads </a:t>
            </a:r>
          </a:p>
          <a:p>
            <a:r>
              <a:rPr lang="en-US" sz="1400" b="1" dirty="0">
                <a:solidFill>
                  <a:schemeClr val="tx1"/>
                </a:solidFill>
              </a:rPr>
              <a:t>Step 2:  </a:t>
            </a:r>
            <a:r>
              <a:rPr lang="en-US" sz="1400" dirty="0">
                <a:solidFill>
                  <a:schemeClr val="tx1"/>
                </a:solidFill>
              </a:rPr>
              <a:t>Estimate Ex Ante Impacts as a percent load reduction for each group of participants for each load type and </a:t>
            </a:r>
            <a:r>
              <a:rPr lang="en-US" sz="1400" dirty="0" err="1">
                <a:solidFill>
                  <a:schemeClr val="tx1"/>
                </a:solidFill>
              </a:rPr>
              <a:t>SubLap</a:t>
            </a:r>
            <a:r>
              <a:rPr lang="en-US" sz="1400" dirty="0">
                <a:solidFill>
                  <a:schemeClr val="tx1"/>
                </a:solidFill>
              </a:rPr>
              <a:t> combination</a:t>
            </a:r>
          </a:p>
          <a:p>
            <a:r>
              <a:rPr lang="en-US" sz="1400" b="1" dirty="0">
                <a:solidFill>
                  <a:schemeClr val="tx1"/>
                </a:solidFill>
              </a:rPr>
              <a:t>Step 3</a:t>
            </a:r>
            <a:r>
              <a:rPr lang="en-US" sz="1400" dirty="0">
                <a:solidFill>
                  <a:schemeClr val="tx1"/>
                </a:solidFill>
              </a:rPr>
              <a:t>: Apply percent load reductions to reference loads, include degradation for events longer than estimated event hours</a:t>
            </a:r>
          </a:p>
          <a:p>
            <a:r>
              <a:rPr lang="en-US" sz="1400" b="1" dirty="0">
                <a:solidFill>
                  <a:schemeClr val="tx1"/>
                </a:solidFill>
              </a:rPr>
              <a:t>Step 4: </a:t>
            </a:r>
            <a:r>
              <a:rPr lang="en-US" sz="1400" dirty="0" err="1">
                <a:solidFill>
                  <a:schemeClr val="tx1"/>
                </a:solidFill>
              </a:rPr>
              <a:t>SubLAP</a:t>
            </a:r>
            <a:r>
              <a:rPr lang="en-US" sz="1400" dirty="0">
                <a:solidFill>
                  <a:schemeClr val="tx1"/>
                </a:solidFill>
              </a:rPr>
              <a:t> and Load Type hourly per capita impacts are applied to the participant enrollment forecast to calculate total ex ante MW 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63AE85-A1C4-4B0A-8144-6BEE4D93BF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Voltus Load Impact Protocols Workshop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8A1D0FA-6AE8-4070-993A-4221BAA744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1990352"/>
              </p:ext>
            </p:extLst>
          </p:nvPr>
        </p:nvGraphicFramePr>
        <p:xfrm>
          <a:off x="5747257" y="1733840"/>
          <a:ext cx="3034794" cy="1596953"/>
        </p:xfrm>
        <a:graphic>
          <a:graphicData uri="http://schemas.openxmlformats.org/drawingml/2006/table">
            <a:tbl>
              <a:tblPr firstRow="1" firstCol="1" bandRow="1">
                <a:tableStyleId>{17292A2E-F333-43FB-9621-5CBBE7FDCDCB}</a:tableStyleId>
              </a:tblPr>
              <a:tblGrid>
                <a:gridCol w="1011598">
                  <a:extLst>
                    <a:ext uri="{9D8B030D-6E8A-4147-A177-3AD203B41FA5}">
                      <a16:colId xmlns:a16="http://schemas.microsoft.com/office/drawing/2014/main" val="4293765978"/>
                    </a:ext>
                  </a:extLst>
                </a:gridCol>
                <a:gridCol w="1008464">
                  <a:extLst>
                    <a:ext uri="{9D8B030D-6E8A-4147-A177-3AD203B41FA5}">
                      <a16:colId xmlns:a16="http://schemas.microsoft.com/office/drawing/2014/main" val="4045643898"/>
                    </a:ext>
                  </a:extLst>
                </a:gridCol>
                <a:gridCol w="1014732">
                  <a:extLst>
                    <a:ext uri="{9D8B030D-6E8A-4147-A177-3AD203B41FA5}">
                      <a16:colId xmlns:a16="http://schemas.microsoft.com/office/drawing/2014/main" val="3527661566"/>
                    </a:ext>
                  </a:extLst>
                </a:gridCol>
              </a:tblGrid>
              <a:tr h="47629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>
                          <a:solidFill>
                            <a:srgbClr val="141619"/>
                          </a:solidFill>
                          <a:effectLst/>
                        </a:rPr>
                        <a:t>Hour Ending</a:t>
                      </a:r>
                      <a:endParaRPr lang="en-US" sz="1200" b="1" i="0" u="none" strike="noStrike">
                        <a:solidFill>
                          <a:srgbClr val="141619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200" b="1" u="none" strike="noStrike" kern="1200">
                          <a:solidFill>
                            <a:srgbClr val="14161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PG&amp;E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200" b="1" u="none" strike="noStrike" kern="1200">
                          <a:solidFill>
                            <a:srgbClr val="14161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67189832"/>
                  </a:ext>
                </a:extLst>
              </a:tr>
              <a:tr h="22413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u="none" strike="noStrike" dirty="0">
                          <a:solidFill>
                            <a:srgbClr val="141619"/>
                          </a:solidFill>
                          <a:effectLst/>
                        </a:rPr>
                        <a:t>HE 17</a:t>
                      </a:r>
                      <a:endParaRPr lang="en-US" sz="1200" b="0" i="0" u="none" strike="noStrike" dirty="0">
                        <a:solidFill>
                          <a:srgbClr val="141619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buNone/>
                      </a:pPr>
                      <a:r>
                        <a:rPr lang="en-US" sz="1200" b="0" u="none" strike="noStrike" kern="1200" dirty="0">
                          <a:solidFill>
                            <a:srgbClr val="14161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buNone/>
                      </a:pPr>
                      <a:r>
                        <a:rPr lang="en-US" sz="1200" b="0" u="none" strike="noStrike" kern="1200">
                          <a:solidFill>
                            <a:srgbClr val="14161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72120899"/>
                  </a:ext>
                </a:extLst>
              </a:tr>
              <a:tr h="22413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u="none" strike="noStrike" dirty="0">
                          <a:solidFill>
                            <a:srgbClr val="141619"/>
                          </a:solidFill>
                          <a:effectLst/>
                        </a:rPr>
                        <a:t>HE 18</a:t>
                      </a:r>
                      <a:endParaRPr lang="en-US" sz="1200" b="0" i="0" u="none" strike="noStrike" dirty="0">
                        <a:solidFill>
                          <a:srgbClr val="141619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buNone/>
                      </a:pPr>
                      <a:r>
                        <a:rPr lang="en-US" sz="1200" b="0" u="none" strike="noStrike" kern="1200" dirty="0">
                          <a:solidFill>
                            <a:srgbClr val="14161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buNone/>
                      </a:pPr>
                      <a:r>
                        <a:rPr lang="en-US" sz="1200" b="0" u="none" strike="noStrike" kern="1200">
                          <a:solidFill>
                            <a:srgbClr val="14161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12973725"/>
                  </a:ext>
                </a:extLst>
              </a:tr>
              <a:tr h="22413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u="none" strike="noStrike" dirty="0">
                          <a:solidFill>
                            <a:srgbClr val="141619"/>
                          </a:solidFill>
                          <a:effectLst/>
                        </a:rPr>
                        <a:t>HE 19</a:t>
                      </a:r>
                      <a:endParaRPr lang="en-US" sz="1200" b="0" i="0" u="none" strike="noStrike" dirty="0">
                        <a:solidFill>
                          <a:srgbClr val="141619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buNone/>
                      </a:pPr>
                      <a:r>
                        <a:rPr lang="en-US" sz="1200" b="0" u="none" strike="noStrike" kern="1200">
                          <a:solidFill>
                            <a:srgbClr val="14161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buNone/>
                      </a:pPr>
                      <a:r>
                        <a:rPr lang="en-US" sz="1200" b="0" u="none" strike="noStrike" kern="1200" dirty="0">
                          <a:solidFill>
                            <a:srgbClr val="14161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20947362"/>
                  </a:ext>
                </a:extLst>
              </a:tr>
              <a:tr h="22413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u="none" strike="noStrike" dirty="0">
                          <a:solidFill>
                            <a:srgbClr val="141619"/>
                          </a:solidFill>
                          <a:effectLst/>
                        </a:rPr>
                        <a:t>HE 20</a:t>
                      </a:r>
                      <a:endParaRPr lang="en-US" sz="1200" b="0" i="0" u="none" strike="noStrike" dirty="0">
                        <a:solidFill>
                          <a:srgbClr val="141619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buNone/>
                      </a:pPr>
                      <a:r>
                        <a:rPr lang="en-US" sz="1200" b="0" u="none" strike="noStrike" kern="1200">
                          <a:solidFill>
                            <a:srgbClr val="14161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buNone/>
                      </a:pPr>
                      <a:r>
                        <a:rPr lang="en-US" sz="1200" b="0" u="none" strike="noStrike" kern="1200" dirty="0">
                          <a:solidFill>
                            <a:srgbClr val="14161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26803228"/>
                  </a:ext>
                </a:extLst>
              </a:tr>
              <a:tr h="22413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u="none" strike="noStrike" dirty="0">
                          <a:solidFill>
                            <a:srgbClr val="141619"/>
                          </a:solidFill>
                          <a:effectLst/>
                        </a:rPr>
                        <a:t>HE 21</a:t>
                      </a:r>
                      <a:endParaRPr lang="en-US" sz="1200" b="0" i="0" u="none" strike="noStrike" dirty="0">
                        <a:solidFill>
                          <a:srgbClr val="141619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buNone/>
                      </a:pPr>
                      <a:r>
                        <a:rPr lang="en-US" sz="1200" b="0" u="none" strike="noStrike" kern="1200">
                          <a:solidFill>
                            <a:srgbClr val="14161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buNone/>
                      </a:pPr>
                      <a:r>
                        <a:rPr lang="en-US" sz="1200" b="0" u="none" strike="noStrike" kern="1200" dirty="0">
                          <a:solidFill>
                            <a:srgbClr val="14161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43715851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26C8DA51-8F00-4A6A-9C57-6849EDB37B7E}"/>
              </a:ext>
            </a:extLst>
          </p:cNvPr>
          <p:cNvSpPr txBox="1"/>
          <p:nvPr/>
        </p:nvSpPr>
        <p:spPr>
          <a:xfrm>
            <a:off x="5436888" y="1422519"/>
            <a:ext cx="36555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latin typeface="+mj-lt"/>
                <a:cs typeface="Calibri" panose="020F0502020204030204" pitchFamily="34" charset="0"/>
              </a:rPr>
              <a:t>Total Participant Event Hours By IOU and Hour</a:t>
            </a:r>
          </a:p>
        </p:txBody>
      </p:sp>
    </p:spTree>
    <p:extLst>
      <p:ext uri="{BB962C8B-B14F-4D97-AF65-F5344CB8AC3E}">
        <p14:creationId xmlns:p14="http://schemas.microsoft.com/office/powerpoint/2010/main" val="29077072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9E6E262-4345-2668-E745-39ED86FAB3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591" y="1246539"/>
            <a:ext cx="3200407" cy="32004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CD69446-4E12-C383-9F7C-43E854E72C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8230" y="1246539"/>
            <a:ext cx="3200407" cy="32004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77509B1-ECE8-456A-B534-BBC7A50C2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 Ante Forecasts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E51CF5-5FD5-4DB4-8A8F-CB8AD411D5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Participant Forecasts 2027 through 2029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63AE85-A1C4-4B0A-8144-6BEE4D93BF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Voltus Load Impact Protocols Workshop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0BCEFB5-484B-421A-92A7-0A90CB9FF39D}"/>
              </a:ext>
            </a:extLst>
          </p:cNvPr>
          <p:cNvSpPr txBox="1">
            <a:spLocks/>
          </p:cNvSpPr>
          <p:nvPr/>
        </p:nvSpPr>
        <p:spPr>
          <a:xfrm>
            <a:off x="361950" y="1145520"/>
            <a:ext cx="2604770" cy="320296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97B23E"/>
              </a:buClr>
              <a:buFont typeface="Lucida Grande"/>
              <a:buChar char="»"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97B23E"/>
              </a:buClr>
              <a:buFont typeface="Arial"/>
              <a:buChar char="•"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97B23E"/>
              </a:buClr>
              <a:buFont typeface="Lucida Grande"/>
              <a:buChar char="–"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Arial"/>
              </a:defRPr>
            </a:lvl3pPr>
            <a:lvl4pPr marL="628650" indent="-171450" algn="l" defTabSz="457200" rtl="0" eaLnBrk="1" latinLnBrk="0" hangingPunct="1">
              <a:spcBef>
                <a:spcPct val="20000"/>
              </a:spcBef>
              <a:buClr>
                <a:srgbClr val="ED3024"/>
              </a:buClr>
              <a:buFont typeface="Arial"/>
              <a:buChar char="•"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Arial"/>
              </a:defRPr>
            </a:lvl4pPr>
            <a:lvl5pPr marL="800100" indent="-171450" algn="l" defTabSz="457200" rtl="0" eaLnBrk="1" latinLnBrk="0" hangingPunct="1">
              <a:spcBef>
                <a:spcPct val="20000"/>
              </a:spcBef>
              <a:buClr>
                <a:srgbClr val="ED3024"/>
              </a:buClr>
              <a:buFont typeface="Lucida Grande"/>
              <a:buChar char="-"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Ex Ante forecasts were provided by a growth and maintenance scenario</a:t>
            </a:r>
          </a:p>
          <a:p>
            <a:r>
              <a:rPr lang="en-US" dirty="0"/>
              <a:t>Verdant allocated these  forecasts to specific </a:t>
            </a:r>
            <a:r>
              <a:rPr lang="en-US" dirty="0" err="1"/>
              <a:t>SubLAPs</a:t>
            </a:r>
            <a:r>
              <a:rPr lang="en-US" dirty="0"/>
              <a:t> based on 2025 allocation </a:t>
            </a:r>
          </a:p>
          <a:p>
            <a:r>
              <a:rPr lang="en-US" dirty="0"/>
              <a:t>Voltus expects participant growth for both PG&amp;E and SCE</a:t>
            </a:r>
          </a:p>
        </p:txBody>
      </p:sp>
    </p:spTree>
    <p:extLst>
      <p:ext uri="{BB962C8B-B14F-4D97-AF65-F5344CB8AC3E}">
        <p14:creationId xmlns:p14="http://schemas.microsoft.com/office/powerpoint/2010/main" val="32272318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509B1-ECE8-456A-B534-BBC7A50C2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 Ante Impacts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E51CF5-5FD5-4DB4-8A8F-CB8AD411D5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PY 2027 - 2029 Ex Ante Impact Estimates – August Monthly Worst Day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63AE85-A1C4-4B0A-8144-6BEE4D93BF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Voltus Load Impact Protocols Workshop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8B66072-3317-4652-F8EB-1943DB227C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2031013"/>
              </p:ext>
            </p:extLst>
          </p:nvPr>
        </p:nvGraphicFramePr>
        <p:xfrm>
          <a:off x="1466572" y="1145520"/>
          <a:ext cx="6210855" cy="2979963"/>
        </p:xfrm>
        <a:graphic>
          <a:graphicData uri="http://schemas.openxmlformats.org/drawingml/2006/table">
            <a:tbl>
              <a:tblPr firstRow="1" firstCol="1" bandRow="1"/>
              <a:tblGrid>
                <a:gridCol w="887265">
                  <a:extLst>
                    <a:ext uri="{9D8B030D-6E8A-4147-A177-3AD203B41FA5}">
                      <a16:colId xmlns:a16="http://schemas.microsoft.com/office/drawing/2014/main" val="3892648473"/>
                    </a:ext>
                  </a:extLst>
                </a:gridCol>
                <a:gridCol w="887265">
                  <a:extLst>
                    <a:ext uri="{9D8B030D-6E8A-4147-A177-3AD203B41FA5}">
                      <a16:colId xmlns:a16="http://schemas.microsoft.com/office/drawing/2014/main" val="717989311"/>
                    </a:ext>
                  </a:extLst>
                </a:gridCol>
                <a:gridCol w="887265">
                  <a:extLst>
                    <a:ext uri="{9D8B030D-6E8A-4147-A177-3AD203B41FA5}">
                      <a16:colId xmlns:a16="http://schemas.microsoft.com/office/drawing/2014/main" val="4158766198"/>
                    </a:ext>
                  </a:extLst>
                </a:gridCol>
                <a:gridCol w="887265">
                  <a:extLst>
                    <a:ext uri="{9D8B030D-6E8A-4147-A177-3AD203B41FA5}">
                      <a16:colId xmlns:a16="http://schemas.microsoft.com/office/drawing/2014/main" val="617538219"/>
                    </a:ext>
                  </a:extLst>
                </a:gridCol>
                <a:gridCol w="887265">
                  <a:extLst>
                    <a:ext uri="{9D8B030D-6E8A-4147-A177-3AD203B41FA5}">
                      <a16:colId xmlns:a16="http://schemas.microsoft.com/office/drawing/2014/main" val="562507056"/>
                    </a:ext>
                  </a:extLst>
                </a:gridCol>
                <a:gridCol w="887265">
                  <a:extLst>
                    <a:ext uri="{9D8B030D-6E8A-4147-A177-3AD203B41FA5}">
                      <a16:colId xmlns:a16="http://schemas.microsoft.com/office/drawing/2014/main" val="1199225676"/>
                    </a:ext>
                  </a:extLst>
                </a:gridCol>
                <a:gridCol w="887265">
                  <a:extLst>
                    <a:ext uri="{9D8B030D-6E8A-4147-A177-3AD203B41FA5}">
                      <a16:colId xmlns:a16="http://schemas.microsoft.com/office/drawing/2014/main" val="2949677305"/>
                    </a:ext>
                  </a:extLst>
                </a:gridCol>
              </a:tblGrid>
              <a:tr h="199876">
                <a:tc rowSpan="2"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100" b="1">
                          <a:effectLst/>
                          <a:latin typeface="Tw Cen MT Condensed" panose="020B0606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Utility and Year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100" b="1">
                          <a:effectLst/>
                          <a:latin typeface="Tw Cen MT Condensed" panose="020B0606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Scenario 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100" b="1" dirty="0">
                          <a:effectLst/>
                          <a:latin typeface="Tw Cen MT Condensed" panose="020B0606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Scenario B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6812493"/>
                  </a:ext>
                </a:extLst>
              </a:tr>
              <a:tr h="5996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100" b="1">
                          <a:effectLst/>
                          <a:latin typeface="Tw Cen MT Condensed" panose="020B0606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Part. Forecast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100" b="1">
                          <a:effectLst/>
                          <a:latin typeface="Tw Cen MT Condensed" panose="020B0606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CAISO</a:t>
                      </a:r>
                    </a:p>
                    <a:p>
                      <a:pPr marL="0" marR="0" algn="ctr">
                        <a:buNone/>
                      </a:pPr>
                      <a:r>
                        <a:rPr lang="en-US" sz="1100" b="1">
                          <a:effectLst/>
                          <a:latin typeface="Tw Cen MT Condensed" panose="020B0606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1-in-2</a:t>
                      </a:r>
                    </a:p>
                    <a:p>
                      <a:pPr marL="0" marR="0" algn="ctr">
                        <a:buNone/>
                      </a:pPr>
                      <a:r>
                        <a:rPr lang="en-US" sz="1100" b="1">
                          <a:effectLst/>
                          <a:latin typeface="Tw Cen MT Condensed" panose="020B0606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(MWh/h)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100" b="1">
                          <a:effectLst/>
                          <a:latin typeface="Tw Cen MT Condensed" panose="020B0606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Utility</a:t>
                      </a:r>
                    </a:p>
                    <a:p>
                      <a:pPr marL="0" marR="0" algn="ctr">
                        <a:buNone/>
                      </a:pPr>
                      <a:r>
                        <a:rPr lang="en-US" sz="1100" b="1">
                          <a:effectLst/>
                          <a:latin typeface="Tw Cen MT Condensed" panose="020B0606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1-in-2</a:t>
                      </a:r>
                    </a:p>
                    <a:p>
                      <a:pPr marL="0" marR="0" algn="ctr">
                        <a:buNone/>
                      </a:pPr>
                      <a:r>
                        <a:rPr lang="en-US" sz="1100" b="1">
                          <a:effectLst/>
                          <a:latin typeface="Tw Cen MT Condensed" panose="020B0606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(MWh/h)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100" b="1">
                          <a:effectLst/>
                          <a:latin typeface="Tw Cen MT Condensed" panose="020B0606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Part. Forecast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100" b="1">
                          <a:effectLst/>
                          <a:latin typeface="Tw Cen MT Condensed" panose="020B0606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CAISO</a:t>
                      </a:r>
                    </a:p>
                    <a:p>
                      <a:pPr marL="0" marR="0" algn="ctr">
                        <a:buNone/>
                      </a:pPr>
                      <a:r>
                        <a:rPr lang="en-US" sz="1100" b="1">
                          <a:effectLst/>
                          <a:latin typeface="Tw Cen MT Condensed" panose="020B0606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1-in-2</a:t>
                      </a:r>
                    </a:p>
                    <a:p>
                      <a:pPr marL="0" marR="0" algn="ctr">
                        <a:buNone/>
                      </a:pPr>
                      <a:r>
                        <a:rPr lang="en-US" sz="1100" b="1">
                          <a:effectLst/>
                          <a:latin typeface="Tw Cen MT Condensed" panose="020B0606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(MWh/h)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100" b="1">
                          <a:effectLst/>
                          <a:latin typeface="Tw Cen MT Condensed" panose="020B0606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Utility</a:t>
                      </a:r>
                    </a:p>
                    <a:p>
                      <a:pPr marL="0" marR="0" algn="ctr">
                        <a:buNone/>
                      </a:pPr>
                      <a:r>
                        <a:rPr lang="en-US" sz="1100" b="1">
                          <a:effectLst/>
                          <a:latin typeface="Tw Cen MT Condensed" panose="020B0606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1-in-2</a:t>
                      </a:r>
                    </a:p>
                    <a:p>
                      <a:pPr marL="0" marR="0" algn="ctr">
                        <a:buNone/>
                      </a:pPr>
                      <a:r>
                        <a:rPr lang="en-US" sz="1100" b="1">
                          <a:effectLst/>
                          <a:latin typeface="Tw Cen MT Condensed" panose="020B0606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(MWh/h)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9501795"/>
                  </a:ext>
                </a:extLst>
              </a:tr>
              <a:tr h="218046">
                <a:tc gridSpan="7"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PG&amp;E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3627532"/>
                  </a:ext>
                </a:extLst>
              </a:tr>
              <a:tr h="218046"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38.2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35.3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38.9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35.9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9018058"/>
                  </a:ext>
                </a:extLst>
              </a:tr>
              <a:tr h="218046"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2027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58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232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58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38.2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58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35.3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58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248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58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40.8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58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37.7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5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0485296"/>
                  </a:ext>
                </a:extLst>
              </a:tr>
              <a:tr h="218046"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38.2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35.3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42.8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39.5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8099466"/>
                  </a:ext>
                </a:extLst>
              </a:tr>
              <a:tr h="218046"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2029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38.2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35.3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44.7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41.3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8620119"/>
                  </a:ext>
                </a:extLst>
              </a:tr>
              <a:tr h="218046">
                <a:tc gridSpan="7"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SCE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1468667"/>
                  </a:ext>
                </a:extLst>
              </a:tr>
              <a:tr h="218046"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2762254"/>
                  </a:ext>
                </a:extLst>
              </a:tr>
              <a:tr h="218046"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2027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58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58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6.2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58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6.2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58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84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58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6.5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58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6.5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5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9421410"/>
                  </a:ext>
                </a:extLst>
              </a:tr>
              <a:tr h="218046"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0004320"/>
                  </a:ext>
                </a:extLst>
              </a:tr>
              <a:tr h="218046"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2029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43582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89337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509B1-ECE8-456A-B534-BBC7A50C2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 Ante Impacts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E51CF5-5FD5-4DB4-8A8F-CB8AD411D5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1950" y="622300"/>
            <a:ext cx="8229600" cy="704574"/>
          </a:xfrm>
        </p:spPr>
        <p:txBody>
          <a:bodyPr/>
          <a:lstStyle/>
          <a:p>
            <a:r>
              <a:rPr lang="en-US" dirty="0"/>
              <a:t>PY 2027 Ex Ante Impact Estimates By Month: Utility Worst Day</a:t>
            </a:r>
          </a:p>
          <a:p>
            <a:r>
              <a:rPr lang="en-US" sz="1400" dirty="0"/>
              <a:t>Portfolio Average Hourly MW Reduction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63AE85-A1C4-4B0A-8144-6BEE4D93BF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Voltus Load Impact Protocols Workshop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6411EB0-FEDE-3617-8B9B-DBC3E43615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0994366"/>
              </p:ext>
            </p:extLst>
          </p:nvPr>
        </p:nvGraphicFramePr>
        <p:xfrm>
          <a:off x="1699717" y="1405218"/>
          <a:ext cx="5744565" cy="25889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48225">
                  <a:extLst>
                    <a:ext uri="{9D8B030D-6E8A-4147-A177-3AD203B41FA5}">
                      <a16:colId xmlns:a16="http://schemas.microsoft.com/office/drawing/2014/main" val="3265754136"/>
                    </a:ext>
                  </a:extLst>
                </a:gridCol>
                <a:gridCol w="1149085">
                  <a:extLst>
                    <a:ext uri="{9D8B030D-6E8A-4147-A177-3AD203B41FA5}">
                      <a16:colId xmlns:a16="http://schemas.microsoft.com/office/drawing/2014/main" val="1164902689"/>
                    </a:ext>
                  </a:extLst>
                </a:gridCol>
                <a:gridCol w="1149085">
                  <a:extLst>
                    <a:ext uri="{9D8B030D-6E8A-4147-A177-3AD203B41FA5}">
                      <a16:colId xmlns:a16="http://schemas.microsoft.com/office/drawing/2014/main" val="78388037"/>
                    </a:ext>
                  </a:extLst>
                </a:gridCol>
                <a:gridCol w="1149085">
                  <a:extLst>
                    <a:ext uri="{9D8B030D-6E8A-4147-A177-3AD203B41FA5}">
                      <a16:colId xmlns:a16="http://schemas.microsoft.com/office/drawing/2014/main" val="3039696303"/>
                    </a:ext>
                  </a:extLst>
                </a:gridCol>
                <a:gridCol w="1149085">
                  <a:extLst>
                    <a:ext uri="{9D8B030D-6E8A-4147-A177-3AD203B41FA5}">
                      <a16:colId xmlns:a16="http://schemas.microsoft.com/office/drawing/2014/main" val="1623722896"/>
                    </a:ext>
                  </a:extLst>
                </a:gridCol>
              </a:tblGrid>
              <a:tr h="219063">
                <a:tc rowSpan="2"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 dirty="0">
                          <a:effectLst/>
                        </a:rPr>
                        <a:t>Month</a:t>
                      </a:r>
                      <a:endParaRPr lang="en-US" sz="1200" b="1" dirty="0">
                        <a:effectLst/>
                        <a:latin typeface="Tw Cen MT Condensed" panose="020B0606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gridSpan="2"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400" dirty="0">
                          <a:effectLst/>
                        </a:rPr>
                        <a:t>Scenario A</a:t>
                      </a:r>
                      <a:endParaRPr lang="en-US" sz="1400" b="1" dirty="0">
                        <a:effectLst/>
                        <a:latin typeface="Tw Cen MT Condensed" panose="020B0606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400" dirty="0">
                          <a:effectLst/>
                        </a:rPr>
                        <a:t>Scenario B</a:t>
                      </a:r>
                      <a:endParaRPr lang="en-US" sz="1400" b="1" dirty="0">
                        <a:effectLst/>
                        <a:latin typeface="Tw Cen MT Condensed" panose="020B0606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4263568"/>
                  </a:ext>
                </a:extLst>
              </a:tr>
              <a:tr h="2190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 dirty="0">
                          <a:effectLst/>
                        </a:rPr>
                        <a:t>PG&amp;E</a:t>
                      </a:r>
                      <a:endParaRPr lang="en-US" sz="1200" b="1" dirty="0">
                        <a:effectLst/>
                        <a:latin typeface="Tw Cen MT Condensed" panose="020B0606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 dirty="0">
                          <a:effectLst/>
                        </a:rPr>
                        <a:t>SCE</a:t>
                      </a:r>
                      <a:endParaRPr lang="en-US" sz="1200" b="1" dirty="0">
                        <a:effectLst/>
                        <a:latin typeface="Tw Cen MT Condensed" panose="020B0606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 dirty="0">
                          <a:effectLst/>
                        </a:rPr>
                        <a:t>PG&amp;E</a:t>
                      </a:r>
                      <a:endParaRPr lang="en-US" sz="1200" b="1" dirty="0">
                        <a:effectLst/>
                        <a:latin typeface="Tw Cen MT Condensed" panose="020B0606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 dirty="0">
                          <a:effectLst/>
                        </a:rPr>
                        <a:t>SCE</a:t>
                      </a:r>
                      <a:endParaRPr lang="en-US" sz="1200" b="1" dirty="0">
                        <a:effectLst/>
                        <a:latin typeface="Tw Cen MT Condensed" panose="020B0606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58071724"/>
                  </a:ext>
                </a:extLst>
              </a:tr>
              <a:tr h="179234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100" dirty="0">
                          <a:effectLst/>
                        </a:rPr>
                        <a:t>Jan.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buNone/>
                        <a:tabLst>
                          <a:tab pos="400685" algn="dec"/>
                        </a:tabLst>
                      </a:pPr>
                      <a:r>
                        <a:rPr lang="en-US" sz="1100" dirty="0">
                          <a:effectLst/>
                        </a:rPr>
                        <a:t>6.0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buNone/>
                        <a:tabLst>
                          <a:tab pos="400685" algn="dec"/>
                        </a:tabLst>
                      </a:pPr>
                      <a:r>
                        <a:rPr lang="en-US" sz="1100" dirty="0">
                          <a:effectLst/>
                        </a:rPr>
                        <a:t>1.9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buNone/>
                        <a:tabLst>
                          <a:tab pos="400685" algn="dec"/>
                        </a:tabLst>
                      </a:pPr>
                      <a:r>
                        <a:rPr lang="en-US" sz="1100">
                          <a:effectLst/>
                        </a:rPr>
                        <a:t>6.4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buNone/>
                        <a:tabLst>
                          <a:tab pos="400685" algn="dec"/>
                        </a:tabLst>
                      </a:pPr>
                      <a:r>
                        <a:rPr lang="en-US" sz="1100">
                          <a:effectLst/>
                        </a:rPr>
                        <a:t>2.1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05578177"/>
                  </a:ext>
                </a:extLst>
              </a:tr>
              <a:tr h="179234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100" dirty="0">
                          <a:effectLst/>
                        </a:rPr>
                        <a:t>Feb.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buNone/>
                        <a:tabLst>
                          <a:tab pos="400685" algn="dec"/>
                        </a:tabLst>
                      </a:pPr>
                      <a:r>
                        <a:rPr lang="en-US" sz="1100">
                          <a:effectLst/>
                        </a:rPr>
                        <a:t>5.7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buNone/>
                        <a:tabLst>
                          <a:tab pos="400685" algn="dec"/>
                        </a:tabLst>
                      </a:pPr>
                      <a:r>
                        <a:rPr lang="en-US" sz="1100" dirty="0">
                          <a:effectLst/>
                        </a:rPr>
                        <a:t>1.9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buNone/>
                        <a:tabLst>
                          <a:tab pos="400685" algn="dec"/>
                        </a:tabLst>
                      </a:pPr>
                      <a:r>
                        <a:rPr lang="en-US" sz="1100">
                          <a:effectLst/>
                        </a:rPr>
                        <a:t>6.1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buNone/>
                        <a:tabLst>
                          <a:tab pos="400685" algn="dec"/>
                        </a:tabLst>
                      </a:pPr>
                      <a:r>
                        <a:rPr lang="en-US" sz="1100">
                          <a:effectLst/>
                        </a:rPr>
                        <a:t>2.0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29433326"/>
                  </a:ext>
                </a:extLst>
              </a:tr>
              <a:tr h="179234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100">
                          <a:effectLst/>
                        </a:rPr>
                        <a:t>Mar.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buNone/>
                        <a:tabLst>
                          <a:tab pos="400685" algn="dec"/>
                        </a:tabLst>
                      </a:pPr>
                      <a:r>
                        <a:rPr lang="en-US" sz="1100">
                          <a:effectLst/>
                        </a:rPr>
                        <a:t>6.5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buNone/>
                        <a:tabLst>
                          <a:tab pos="400685" algn="dec"/>
                        </a:tabLst>
                      </a:pPr>
                      <a:r>
                        <a:rPr lang="en-US" sz="1100" dirty="0">
                          <a:effectLst/>
                        </a:rPr>
                        <a:t>1.7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buNone/>
                        <a:tabLst>
                          <a:tab pos="400685" algn="dec"/>
                        </a:tabLst>
                      </a:pPr>
                      <a:r>
                        <a:rPr lang="en-US" sz="1100">
                          <a:effectLst/>
                        </a:rPr>
                        <a:t>6.9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buNone/>
                        <a:tabLst>
                          <a:tab pos="400685" algn="dec"/>
                        </a:tabLst>
                      </a:pPr>
                      <a:r>
                        <a:rPr lang="en-US" sz="1100" dirty="0">
                          <a:effectLst/>
                        </a:rPr>
                        <a:t>1.8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36830740"/>
                  </a:ext>
                </a:extLst>
              </a:tr>
              <a:tr h="179234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100">
                          <a:effectLst/>
                        </a:rPr>
                        <a:t>Apr.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buNone/>
                        <a:tabLst>
                          <a:tab pos="400685" algn="dec"/>
                        </a:tabLst>
                      </a:pPr>
                      <a:r>
                        <a:rPr lang="en-US" sz="1100" dirty="0">
                          <a:effectLst/>
                        </a:rPr>
                        <a:t>31.3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buNone/>
                        <a:tabLst>
                          <a:tab pos="400685" algn="dec"/>
                        </a:tabLst>
                      </a:pPr>
                      <a:r>
                        <a:rPr lang="en-US" sz="1100" dirty="0">
                          <a:effectLst/>
                        </a:rPr>
                        <a:t>4.6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buNone/>
                        <a:tabLst>
                          <a:tab pos="400685" algn="dec"/>
                        </a:tabLst>
                      </a:pPr>
                      <a:r>
                        <a:rPr lang="en-US" sz="1100">
                          <a:effectLst/>
                        </a:rPr>
                        <a:t>33.4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buNone/>
                        <a:tabLst>
                          <a:tab pos="400685" algn="dec"/>
                        </a:tabLst>
                      </a:pPr>
                      <a:r>
                        <a:rPr lang="en-US" sz="1100">
                          <a:effectLst/>
                        </a:rPr>
                        <a:t>4.8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83733118"/>
                  </a:ext>
                </a:extLst>
              </a:tr>
              <a:tr h="179234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100">
                          <a:effectLst/>
                        </a:rPr>
                        <a:t>May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buNone/>
                        <a:tabLst>
                          <a:tab pos="400685" algn="dec"/>
                        </a:tabLst>
                      </a:pPr>
                      <a:r>
                        <a:rPr lang="en-US" sz="1100">
                          <a:effectLst/>
                        </a:rPr>
                        <a:t>32.1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buNone/>
                        <a:tabLst>
                          <a:tab pos="400685" algn="dec"/>
                        </a:tabLst>
                      </a:pPr>
                      <a:r>
                        <a:rPr lang="en-US" sz="1100">
                          <a:effectLst/>
                        </a:rPr>
                        <a:t>5.3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buNone/>
                        <a:tabLst>
                          <a:tab pos="400685" algn="dec"/>
                        </a:tabLst>
                      </a:pPr>
                      <a:r>
                        <a:rPr lang="en-US" sz="1100" dirty="0">
                          <a:effectLst/>
                        </a:rPr>
                        <a:t>34.3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buNone/>
                        <a:tabLst>
                          <a:tab pos="400685" algn="dec"/>
                        </a:tabLst>
                      </a:pPr>
                      <a:r>
                        <a:rPr lang="en-US" sz="1100">
                          <a:effectLst/>
                        </a:rPr>
                        <a:t>5.5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23336256"/>
                  </a:ext>
                </a:extLst>
              </a:tr>
              <a:tr h="179234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100">
                          <a:effectLst/>
                        </a:rPr>
                        <a:t>Jun.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buNone/>
                        <a:tabLst>
                          <a:tab pos="400685" algn="dec"/>
                        </a:tabLst>
                      </a:pPr>
                      <a:r>
                        <a:rPr lang="en-US" sz="1100">
                          <a:effectLst/>
                        </a:rPr>
                        <a:t>22.1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buNone/>
                        <a:tabLst>
                          <a:tab pos="400685" algn="dec"/>
                        </a:tabLst>
                      </a:pPr>
                      <a:r>
                        <a:rPr lang="en-US" sz="1100" dirty="0">
                          <a:effectLst/>
                        </a:rPr>
                        <a:t>4.0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buNone/>
                        <a:tabLst>
                          <a:tab pos="400685" algn="dec"/>
                        </a:tabLst>
                      </a:pPr>
                      <a:r>
                        <a:rPr lang="en-US" sz="1100" dirty="0">
                          <a:effectLst/>
                        </a:rPr>
                        <a:t>23.7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buNone/>
                        <a:tabLst>
                          <a:tab pos="400685" algn="dec"/>
                        </a:tabLst>
                      </a:pPr>
                      <a:r>
                        <a:rPr lang="en-US" sz="1100" dirty="0">
                          <a:effectLst/>
                        </a:rPr>
                        <a:t>4.1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64091719"/>
                  </a:ext>
                </a:extLst>
              </a:tr>
              <a:tr h="179234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100">
                          <a:effectLst/>
                        </a:rPr>
                        <a:t>Jul.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buNone/>
                        <a:tabLst>
                          <a:tab pos="400685" algn="dec"/>
                        </a:tabLst>
                      </a:pPr>
                      <a:r>
                        <a:rPr lang="en-US" sz="1100">
                          <a:effectLst/>
                        </a:rPr>
                        <a:t>31.8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buNone/>
                        <a:tabLst>
                          <a:tab pos="400685" algn="dec"/>
                        </a:tabLst>
                      </a:pPr>
                      <a:r>
                        <a:rPr lang="en-US" sz="1100">
                          <a:effectLst/>
                        </a:rPr>
                        <a:t>5.5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buNone/>
                        <a:tabLst>
                          <a:tab pos="400685" algn="dec"/>
                        </a:tabLst>
                      </a:pPr>
                      <a:r>
                        <a:rPr lang="en-US" sz="1100" dirty="0">
                          <a:effectLst/>
                        </a:rPr>
                        <a:t>33.9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buNone/>
                        <a:tabLst>
                          <a:tab pos="400685" algn="dec"/>
                        </a:tabLst>
                      </a:pPr>
                      <a:r>
                        <a:rPr lang="en-US" sz="1100" dirty="0">
                          <a:effectLst/>
                        </a:rPr>
                        <a:t>5.7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55577067"/>
                  </a:ext>
                </a:extLst>
              </a:tr>
              <a:tr h="179234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100">
                          <a:effectLst/>
                        </a:rPr>
                        <a:t>Aug.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buNone/>
                        <a:tabLst>
                          <a:tab pos="400685" algn="dec"/>
                        </a:tabLst>
                      </a:pPr>
                      <a:r>
                        <a:rPr lang="en-US" sz="1100">
                          <a:effectLst/>
                        </a:rPr>
                        <a:t>35.3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buNone/>
                        <a:tabLst>
                          <a:tab pos="400685" algn="dec"/>
                        </a:tabLst>
                      </a:pPr>
                      <a:r>
                        <a:rPr lang="en-US" sz="1100">
                          <a:effectLst/>
                        </a:rPr>
                        <a:t>6.2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buNone/>
                        <a:tabLst>
                          <a:tab pos="400685" algn="dec"/>
                        </a:tabLst>
                      </a:pPr>
                      <a:r>
                        <a:rPr lang="en-US" sz="1100">
                          <a:effectLst/>
                        </a:rPr>
                        <a:t>37.7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buNone/>
                        <a:tabLst>
                          <a:tab pos="400685" algn="dec"/>
                        </a:tabLst>
                      </a:pPr>
                      <a:r>
                        <a:rPr lang="en-US" sz="1100" dirty="0">
                          <a:effectLst/>
                        </a:rPr>
                        <a:t>6.5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41928929"/>
                  </a:ext>
                </a:extLst>
              </a:tr>
              <a:tr h="179234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100">
                          <a:effectLst/>
                        </a:rPr>
                        <a:t>Sep.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buNone/>
                        <a:tabLst>
                          <a:tab pos="400685" algn="dec"/>
                        </a:tabLst>
                      </a:pPr>
                      <a:r>
                        <a:rPr lang="en-US" sz="1100">
                          <a:effectLst/>
                        </a:rPr>
                        <a:t>43.8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buNone/>
                        <a:tabLst>
                          <a:tab pos="400685" algn="dec"/>
                        </a:tabLst>
                      </a:pPr>
                      <a:r>
                        <a:rPr lang="en-US" sz="1100">
                          <a:effectLst/>
                        </a:rPr>
                        <a:t>6.7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buNone/>
                        <a:tabLst>
                          <a:tab pos="400685" algn="dec"/>
                        </a:tabLst>
                      </a:pPr>
                      <a:r>
                        <a:rPr lang="en-US" sz="1100">
                          <a:effectLst/>
                        </a:rPr>
                        <a:t>46.8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buNone/>
                        <a:tabLst>
                          <a:tab pos="400685" algn="dec"/>
                        </a:tabLst>
                      </a:pPr>
                      <a:r>
                        <a:rPr lang="en-US" sz="1100" dirty="0">
                          <a:effectLst/>
                        </a:rPr>
                        <a:t>6.9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31559360"/>
                  </a:ext>
                </a:extLst>
              </a:tr>
              <a:tr h="179234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100">
                          <a:effectLst/>
                        </a:rPr>
                        <a:t>Oct.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buNone/>
                        <a:tabLst>
                          <a:tab pos="400685" algn="dec"/>
                        </a:tabLst>
                      </a:pPr>
                      <a:r>
                        <a:rPr lang="en-US" sz="1100">
                          <a:effectLst/>
                        </a:rPr>
                        <a:t>46.5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buNone/>
                        <a:tabLst>
                          <a:tab pos="400685" algn="dec"/>
                        </a:tabLst>
                      </a:pPr>
                      <a:r>
                        <a:rPr lang="en-US" sz="1100">
                          <a:effectLst/>
                        </a:rPr>
                        <a:t>6.8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buNone/>
                        <a:tabLst>
                          <a:tab pos="400685" algn="dec"/>
                        </a:tabLst>
                      </a:pPr>
                      <a:r>
                        <a:rPr lang="en-US" sz="1100">
                          <a:effectLst/>
                        </a:rPr>
                        <a:t>49.6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buNone/>
                        <a:tabLst>
                          <a:tab pos="400685" algn="dec"/>
                        </a:tabLst>
                      </a:pPr>
                      <a:r>
                        <a:rPr lang="en-US" sz="1100" dirty="0">
                          <a:effectLst/>
                        </a:rPr>
                        <a:t>7.0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7449490"/>
                  </a:ext>
                </a:extLst>
              </a:tr>
              <a:tr h="179234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100">
                          <a:effectLst/>
                        </a:rPr>
                        <a:t>Nov.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buNone/>
                        <a:tabLst>
                          <a:tab pos="400685" algn="dec"/>
                        </a:tabLst>
                      </a:pPr>
                      <a:r>
                        <a:rPr lang="en-US" sz="1100">
                          <a:effectLst/>
                        </a:rPr>
                        <a:t>7.8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buNone/>
                        <a:tabLst>
                          <a:tab pos="400685" algn="dec"/>
                        </a:tabLst>
                      </a:pPr>
                      <a:r>
                        <a:rPr lang="en-US" sz="1100">
                          <a:effectLst/>
                        </a:rPr>
                        <a:t>2.2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buNone/>
                        <a:tabLst>
                          <a:tab pos="400685" algn="dec"/>
                        </a:tabLst>
                      </a:pPr>
                      <a:r>
                        <a:rPr lang="en-US" sz="1100">
                          <a:effectLst/>
                        </a:rPr>
                        <a:t>8.3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buNone/>
                        <a:tabLst>
                          <a:tab pos="400685" algn="dec"/>
                        </a:tabLst>
                      </a:pPr>
                      <a:r>
                        <a:rPr lang="en-US" sz="1100" dirty="0">
                          <a:effectLst/>
                        </a:rPr>
                        <a:t>2.4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76957020"/>
                  </a:ext>
                </a:extLst>
              </a:tr>
              <a:tr h="179234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100" dirty="0">
                          <a:effectLst/>
                        </a:rPr>
                        <a:t>Dec.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buNone/>
                        <a:tabLst>
                          <a:tab pos="400685" algn="dec"/>
                        </a:tabLst>
                      </a:pPr>
                      <a:r>
                        <a:rPr lang="en-US" sz="1100" dirty="0">
                          <a:effectLst/>
                        </a:rPr>
                        <a:t>6.3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buNone/>
                        <a:tabLst>
                          <a:tab pos="400685" algn="dec"/>
                        </a:tabLst>
                      </a:pPr>
                      <a:r>
                        <a:rPr lang="en-US" sz="1100">
                          <a:effectLst/>
                        </a:rPr>
                        <a:t>2.0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buNone/>
                        <a:tabLst>
                          <a:tab pos="400685" algn="dec"/>
                        </a:tabLst>
                      </a:pPr>
                      <a:r>
                        <a:rPr lang="en-US" sz="1100">
                          <a:effectLst/>
                        </a:rPr>
                        <a:t>6.7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buNone/>
                        <a:tabLst>
                          <a:tab pos="400685" algn="dec"/>
                        </a:tabLst>
                      </a:pPr>
                      <a:r>
                        <a:rPr lang="en-US" sz="1100" dirty="0">
                          <a:effectLst/>
                        </a:rPr>
                        <a:t>2.1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928412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3190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F9ACB5-A75D-1F4D-90A7-A49203CA4E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7771" y="4689793"/>
            <a:ext cx="3627156" cy="273050"/>
          </a:xfrm>
        </p:spPr>
        <p:txBody>
          <a:bodyPr anchor="ctr">
            <a:normAutofit/>
          </a:bodyPr>
          <a:lstStyle/>
          <a:p>
            <a:r>
              <a:rPr lang="en-US" dirty="0"/>
              <a:t>Voltus Load Impact Protocols Workshop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C57FC5D2-9F73-4726-8035-553626483819}"/>
              </a:ext>
            </a:extLst>
          </p:cNvPr>
          <p:cNvSpPr txBox="1">
            <a:spLocks/>
          </p:cNvSpPr>
          <p:nvPr/>
        </p:nvSpPr>
        <p:spPr>
          <a:xfrm>
            <a:off x="295276" y="1912411"/>
            <a:ext cx="8667544" cy="132343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i="0" kern="1200" cap="all" spc="-50" baseline="0">
                <a:solidFill>
                  <a:schemeClr val="accent1"/>
                </a:solidFill>
                <a:latin typeface="+mj-lt"/>
                <a:ea typeface="+mj-ea"/>
                <a:cs typeface="Arial"/>
              </a:defRPr>
            </a:lvl1pPr>
          </a:lstStyle>
          <a:p>
            <a:r>
              <a:rPr lang="en-US" sz="4000" dirty="0"/>
              <a:t>Reconciliation</a:t>
            </a:r>
          </a:p>
          <a:p>
            <a:r>
              <a:rPr lang="en-US" sz="4000" dirty="0"/>
              <a:t>With Previous Ex Ante</a:t>
            </a:r>
          </a:p>
        </p:txBody>
      </p:sp>
    </p:spTree>
    <p:extLst>
      <p:ext uri="{BB962C8B-B14F-4D97-AF65-F5344CB8AC3E}">
        <p14:creationId xmlns:p14="http://schemas.microsoft.com/office/powerpoint/2010/main" val="14624129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3BEAE-EE7C-99E9-AD0D-39BCA6352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Reconciliation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31E255-39A8-9E93-4895-D7A5CB0F51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PY 2024 Vs PY 2025 Ex Ante Forecasts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47D3C4-7F4B-754E-C28C-DB55F5D079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Voltus Load Impact Protocols Workshop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F9491F3-E05E-AF03-EFEF-BD8F3BF2E7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2908996"/>
              </p:ext>
            </p:extLst>
          </p:nvPr>
        </p:nvGraphicFramePr>
        <p:xfrm>
          <a:off x="494899" y="1229088"/>
          <a:ext cx="7886700" cy="13863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8565">
                  <a:extLst>
                    <a:ext uri="{9D8B030D-6E8A-4147-A177-3AD203B41FA5}">
                      <a16:colId xmlns:a16="http://schemas.microsoft.com/office/drawing/2014/main" val="1912257296"/>
                    </a:ext>
                  </a:extLst>
                </a:gridCol>
                <a:gridCol w="1749287">
                  <a:extLst>
                    <a:ext uri="{9D8B030D-6E8A-4147-A177-3AD203B41FA5}">
                      <a16:colId xmlns:a16="http://schemas.microsoft.com/office/drawing/2014/main" val="2038662083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160237385"/>
                    </a:ext>
                  </a:extLst>
                </a:gridCol>
                <a:gridCol w="2385391">
                  <a:extLst>
                    <a:ext uri="{9D8B030D-6E8A-4147-A177-3AD203B41FA5}">
                      <a16:colId xmlns:a16="http://schemas.microsoft.com/office/drawing/2014/main" val="259730426"/>
                    </a:ext>
                  </a:extLst>
                </a:gridCol>
                <a:gridCol w="1693297">
                  <a:extLst>
                    <a:ext uri="{9D8B030D-6E8A-4147-A177-3AD203B41FA5}">
                      <a16:colId xmlns:a16="http://schemas.microsoft.com/office/drawing/2014/main" val="2124335573"/>
                    </a:ext>
                  </a:extLst>
                </a:gridCol>
              </a:tblGrid>
              <a:tr h="685337">
                <a:tc rowSpan="2"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400" dirty="0">
                          <a:effectLst/>
                        </a:rPr>
                        <a:t>IOU</a:t>
                      </a:r>
                      <a:endParaRPr lang="en-US" sz="1400" b="1" dirty="0">
                        <a:effectLst/>
                        <a:latin typeface="Tw Cen MT Condensed" panose="020B0606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400" dirty="0">
                          <a:effectLst/>
                        </a:rPr>
                        <a:t>Report Year </a:t>
                      </a:r>
                      <a:endParaRPr lang="en-US" sz="1400" b="1" dirty="0">
                        <a:effectLst/>
                        <a:latin typeface="Tw Cen MT Condensed" panose="020B0606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400" dirty="0">
                          <a:effectLst/>
                        </a:rPr>
                        <a:t>Participants</a:t>
                      </a:r>
                      <a:endParaRPr lang="en-US" sz="1400" b="1" dirty="0">
                        <a:effectLst/>
                        <a:latin typeface="Tw Cen MT Condensed" panose="020B0606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400" dirty="0">
                          <a:effectLst/>
                        </a:rPr>
                        <a:t>CAISO Monthly Worst Day </a:t>
                      </a:r>
                    </a:p>
                    <a:p>
                      <a:pPr marL="0" marR="0" algn="ctr">
                        <a:buNone/>
                      </a:pPr>
                      <a:r>
                        <a:rPr lang="en-US" sz="1400" dirty="0">
                          <a:effectLst/>
                        </a:rPr>
                        <a:t>(Month of August)</a:t>
                      </a:r>
                      <a:endParaRPr lang="en-US" sz="1400" b="1" dirty="0">
                        <a:effectLst/>
                        <a:latin typeface="Tw Cen MT Condensed" panose="020B0606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400" dirty="0">
                          <a:effectLst/>
                        </a:rPr>
                        <a:t>Utility Monthly Worst Day </a:t>
                      </a:r>
                    </a:p>
                    <a:p>
                      <a:pPr marL="0" marR="0" algn="ctr">
                        <a:buNone/>
                      </a:pPr>
                      <a:r>
                        <a:rPr lang="en-US" sz="1400" dirty="0">
                          <a:effectLst/>
                        </a:rPr>
                        <a:t>(Month of August)</a:t>
                      </a:r>
                      <a:endParaRPr lang="en-US" sz="1400" b="1" dirty="0">
                        <a:effectLst/>
                        <a:latin typeface="Tw Cen MT Condensed" panose="020B0606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286903798"/>
                  </a:ext>
                </a:extLst>
              </a:tr>
              <a:tr h="1771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1-in-2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1-in-2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602962477"/>
                  </a:ext>
                </a:extLst>
              </a:tr>
              <a:tr h="148230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600">
                          <a:effectLst/>
                        </a:rPr>
                        <a:t>PG&amp;E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  <a:tabLst>
                          <a:tab pos="273050" algn="dec"/>
                        </a:tabLst>
                      </a:pPr>
                      <a:r>
                        <a:rPr lang="en-US" sz="1600" dirty="0">
                          <a:effectLst/>
                        </a:rPr>
                        <a:t>PY 2025 (FY 2026)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  <a:tabLst>
                          <a:tab pos="209550" algn="dec"/>
                        </a:tabLs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  <a:tabLst>
                          <a:tab pos="772160" algn="dec"/>
                        </a:tabLs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40.8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  <a:tabLst>
                          <a:tab pos="772160" algn="dec"/>
                        </a:tabLst>
                      </a:pPr>
                      <a:r>
                        <a:rPr lang="en-US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37.7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67581001"/>
                  </a:ext>
                </a:extLst>
              </a:tr>
              <a:tr h="148230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600">
                          <a:effectLst/>
                        </a:rPr>
                        <a:t>PG&amp;E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  <a:tabLst>
                          <a:tab pos="273050" algn="dec"/>
                        </a:tabLst>
                      </a:pPr>
                      <a:r>
                        <a:rPr lang="en-US" sz="1600" dirty="0">
                          <a:effectLst/>
                        </a:rPr>
                        <a:t>PY 2024 (FY 2025)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  <a:tabLst>
                          <a:tab pos="209550" algn="dec"/>
                        </a:tabLs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  <a:tabLst>
                          <a:tab pos="772160" algn="dec"/>
                        </a:tabLs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21.7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  <a:tabLst>
                          <a:tab pos="772160" algn="dec"/>
                        </a:tabLs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22.3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74324115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30E1FFA-E268-1AC9-C792-087792A735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8167277"/>
              </p:ext>
            </p:extLst>
          </p:nvPr>
        </p:nvGraphicFramePr>
        <p:xfrm>
          <a:off x="494899" y="2873004"/>
          <a:ext cx="7886700" cy="13863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8565">
                  <a:extLst>
                    <a:ext uri="{9D8B030D-6E8A-4147-A177-3AD203B41FA5}">
                      <a16:colId xmlns:a16="http://schemas.microsoft.com/office/drawing/2014/main" val="1912257296"/>
                    </a:ext>
                  </a:extLst>
                </a:gridCol>
                <a:gridCol w="1749287">
                  <a:extLst>
                    <a:ext uri="{9D8B030D-6E8A-4147-A177-3AD203B41FA5}">
                      <a16:colId xmlns:a16="http://schemas.microsoft.com/office/drawing/2014/main" val="2038662083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160237385"/>
                    </a:ext>
                  </a:extLst>
                </a:gridCol>
                <a:gridCol w="2385391">
                  <a:extLst>
                    <a:ext uri="{9D8B030D-6E8A-4147-A177-3AD203B41FA5}">
                      <a16:colId xmlns:a16="http://schemas.microsoft.com/office/drawing/2014/main" val="259730426"/>
                    </a:ext>
                  </a:extLst>
                </a:gridCol>
                <a:gridCol w="1693297">
                  <a:extLst>
                    <a:ext uri="{9D8B030D-6E8A-4147-A177-3AD203B41FA5}">
                      <a16:colId xmlns:a16="http://schemas.microsoft.com/office/drawing/2014/main" val="2124335573"/>
                    </a:ext>
                  </a:extLst>
                </a:gridCol>
              </a:tblGrid>
              <a:tr h="685337">
                <a:tc rowSpan="2"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400" dirty="0">
                          <a:effectLst/>
                        </a:rPr>
                        <a:t>IOU</a:t>
                      </a:r>
                      <a:endParaRPr lang="en-US" sz="1400" b="1" dirty="0">
                        <a:effectLst/>
                        <a:latin typeface="Tw Cen MT Condensed" panose="020B0606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400" dirty="0">
                          <a:effectLst/>
                        </a:rPr>
                        <a:t>Report Year </a:t>
                      </a:r>
                      <a:endParaRPr lang="en-US" sz="1400" b="1" dirty="0">
                        <a:effectLst/>
                        <a:latin typeface="Tw Cen MT Condensed" panose="020B0606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400" dirty="0">
                          <a:effectLst/>
                        </a:rPr>
                        <a:t>Participants</a:t>
                      </a:r>
                      <a:endParaRPr lang="en-US" sz="1400" b="1" dirty="0">
                        <a:effectLst/>
                        <a:latin typeface="Tw Cen MT Condensed" panose="020B0606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400" dirty="0">
                          <a:effectLst/>
                        </a:rPr>
                        <a:t>CAISO Monthly Worst Day </a:t>
                      </a:r>
                    </a:p>
                    <a:p>
                      <a:pPr marL="0" marR="0" algn="ctr">
                        <a:buNone/>
                      </a:pPr>
                      <a:r>
                        <a:rPr lang="en-US" sz="1400" dirty="0">
                          <a:effectLst/>
                        </a:rPr>
                        <a:t>(Month of August)</a:t>
                      </a:r>
                      <a:endParaRPr lang="en-US" sz="1400" b="1" dirty="0">
                        <a:effectLst/>
                        <a:latin typeface="Tw Cen MT Condensed" panose="020B0606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400" dirty="0">
                          <a:effectLst/>
                        </a:rPr>
                        <a:t>Utility Monthly Worst Day </a:t>
                      </a:r>
                    </a:p>
                    <a:p>
                      <a:pPr marL="0" marR="0" algn="ctr">
                        <a:buNone/>
                      </a:pPr>
                      <a:r>
                        <a:rPr lang="en-US" sz="1400" dirty="0">
                          <a:effectLst/>
                        </a:rPr>
                        <a:t>(Month of August)</a:t>
                      </a:r>
                      <a:endParaRPr lang="en-US" sz="1400" b="1" dirty="0">
                        <a:effectLst/>
                        <a:latin typeface="Tw Cen MT Condensed" panose="020B0606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286903798"/>
                  </a:ext>
                </a:extLst>
              </a:tr>
              <a:tr h="1771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1-in-2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1-in-2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602962477"/>
                  </a:ext>
                </a:extLst>
              </a:tr>
              <a:tr h="148230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600" dirty="0"/>
                        <a:t>SCE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  <a:tabLst>
                          <a:tab pos="273050" algn="dec"/>
                        </a:tabLst>
                      </a:pPr>
                      <a:r>
                        <a:rPr lang="en-US" sz="1600" dirty="0">
                          <a:effectLst/>
                        </a:rPr>
                        <a:t>PY 2025 (FY 2026)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buNone/>
                        <a:tabLst>
                          <a:tab pos="273050" algn="dec"/>
                        </a:tabLs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buNone/>
                        <a:tabLst>
                          <a:tab pos="273050" algn="dec"/>
                        </a:tabLs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buNone/>
                        <a:tabLst>
                          <a:tab pos="273050" algn="dec"/>
                        </a:tabLst>
                      </a:pPr>
                      <a:r>
                        <a:rPr lang="en-US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67581001"/>
                  </a:ext>
                </a:extLst>
              </a:tr>
              <a:tr h="148230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600" dirty="0"/>
                        <a:t>SCE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  <a:tabLst>
                          <a:tab pos="273050" algn="dec"/>
                        </a:tabLst>
                      </a:pPr>
                      <a:r>
                        <a:rPr lang="en-US" sz="1600" dirty="0">
                          <a:effectLst/>
                        </a:rPr>
                        <a:t>PY 2024 (FY 2025)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buNone/>
                        <a:tabLst>
                          <a:tab pos="273050" algn="dec"/>
                        </a:tabLs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buNone/>
                        <a:tabLst>
                          <a:tab pos="273050" algn="dec"/>
                        </a:tabLs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buNone/>
                        <a:tabLst>
                          <a:tab pos="273050" algn="dec"/>
                        </a:tabLs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10.3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1743241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135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CB000-C01D-5140-B08D-7B734B354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C97BCB-3BE9-F040-A8E2-835A5C3ECCA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Voltus Load Impact Protocols Workshop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362C6C-673B-6A4A-8382-FAF4D942DE6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Voltus Background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Portfolio and Program Descriptions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Ex Post Methodology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Ex Post Load Impacts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Ex Ante Methodology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Ex Ante Load Impacts</a:t>
            </a:r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F9ACB5-A75D-1F4D-90A7-A49203CA4E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Voltus Load Impact Protocols Workshop</a:t>
            </a:r>
          </a:p>
        </p:txBody>
      </p:sp>
    </p:spTree>
    <p:extLst>
      <p:ext uri="{BB962C8B-B14F-4D97-AF65-F5344CB8AC3E}">
        <p14:creationId xmlns:p14="http://schemas.microsoft.com/office/powerpoint/2010/main" val="28020498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14CDC-91CD-20B6-5C23-CE1A60CDC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Reconciliation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01375D-1A88-A338-64CA-3722D0F0F26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Causes for Difference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A394C3-2CB9-4511-CECC-9F4E24EEC9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1950" y="1262063"/>
            <a:ext cx="8229600" cy="2994892"/>
          </a:xfrm>
        </p:spPr>
        <p:txBody>
          <a:bodyPr/>
          <a:lstStyle/>
          <a:p>
            <a:r>
              <a:rPr lang="en-US" dirty="0"/>
              <a:t>Differences between projections are driven by portfolio shifts that are confidential</a:t>
            </a:r>
          </a:p>
          <a:p>
            <a:pPr lvl="1"/>
            <a:r>
              <a:rPr lang="en-US" dirty="0"/>
              <a:t>Resulted in substantially improved per capita performance</a:t>
            </a:r>
          </a:p>
          <a:p>
            <a:endParaRPr lang="en-US" dirty="0"/>
          </a:p>
          <a:p>
            <a:r>
              <a:rPr lang="en-US" dirty="0"/>
              <a:t>Updates to Ex Ante </a:t>
            </a:r>
          </a:p>
          <a:p>
            <a:pPr lvl="1"/>
            <a:r>
              <a:rPr lang="en-US" dirty="0"/>
              <a:t>Enrollment scenarios based on growth from current portfolio enrollment and are more representative of the portfolio in future years due</a:t>
            </a:r>
          </a:p>
          <a:p>
            <a:pPr lvl="1"/>
            <a:r>
              <a:rPr lang="en-US" dirty="0"/>
              <a:t>Minimized assumptions about portfolio shifts in enrollment scenarios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72AB91-BC11-B869-011D-7E509AA664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Voltus Load Impact Protocols Workshop</a:t>
            </a:r>
          </a:p>
        </p:txBody>
      </p:sp>
    </p:spTree>
    <p:extLst>
      <p:ext uri="{BB962C8B-B14F-4D97-AF65-F5344CB8AC3E}">
        <p14:creationId xmlns:p14="http://schemas.microsoft.com/office/powerpoint/2010/main" val="32763647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9249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F9ACB5-A75D-1F4D-90A7-A49203CA4E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7771" y="4689793"/>
            <a:ext cx="3627156" cy="273050"/>
          </a:xfrm>
        </p:spPr>
        <p:txBody>
          <a:bodyPr anchor="ctr">
            <a:normAutofit/>
          </a:bodyPr>
          <a:lstStyle/>
          <a:p>
            <a:r>
              <a:rPr lang="en-US" dirty="0"/>
              <a:t>Voltus Load Impact Protocols Workshop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C57FC5D2-9F73-4726-8035-553626483819}"/>
              </a:ext>
            </a:extLst>
          </p:cNvPr>
          <p:cNvSpPr txBox="1">
            <a:spLocks/>
          </p:cNvSpPr>
          <p:nvPr/>
        </p:nvSpPr>
        <p:spPr>
          <a:xfrm>
            <a:off x="751114" y="2220187"/>
            <a:ext cx="8211705" cy="70788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i="0" kern="1200" cap="all" spc="-50" baseline="0">
                <a:solidFill>
                  <a:schemeClr val="accent1"/>
                </a:solidFill>
                <a:latin typeface="+mj-lt"/>
                <a:ea typeface="+mj-ea"/>
                <a:cs typeface="Arial"/>
              </a:defRPr>
            </a:lvl1pPr>
          </a:lstStyle>
          <a:p>
            <a:r>
              <a:rPr lang="en-US" dirty="0"/>
              <a:t>Voltus Background </a:t>
            </a:r>
          </a:p>
        </p:txBody>
      </p:sp>
    </p:spTree>
    <p:extLst>
      <p:ext uri="{BB962C8B-B14F-4D97-AF65-F5344CB8AC3E}">
        <p14:creationId xmlns:p14="http://schemas.microsoft.com/office/powerpoint/2010/main" val="3534072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0B93F-A90F-444F-99B6-766C27ACD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Background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5C105D-8374-45F4-837C-83090DF566D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Voltus History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FD5156-8746-4B78-8783-BFDC8BA8B36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1950" y="966672"/>
            <a:ext cx="5500586" cy="3463925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solidFill>
                  <a:schemeClr val="tx1"/>
                </a:solidFill>
              </a:rPr>
              <a:t>Demand Response Provider across North America since 2016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solidFill>
                  <a:schemeClr val="tx1"/>
                </a:solidFill>
              </a:rPr>
              <a:t>Track record of successful DR programs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solidFill>
                  <a:schemeClr val="tx1"/>
                </a:solidFill>
              </a:rPr>
              <a:t>Entered PG&amp;E CBP and PG&amp;E BIP in 2019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solidFill>
                  <a:schemeClr val="tx1"/>
                </a:solidFill>
              </a:rPr>
              <a:t>Awarded DRAM capacity in PG&amp;E and SCE territory from 2020 until program ended in 2024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solidFill>
                  <a:schemeClr val="tx1"/>
                </a:solidFill>
              </a:rPr>
              <a:t>Became scheduling coordinator in 2020 and currently providing RA to CCAs in California.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solidFill>
                  <a:schemeClr val="tx1"/>
                </a:solidFill>
              </a:rPr>
              <a:t>Actively engaged in the 3</a:t>
            </a:r>
            <a:r>
              <a:rPr lang="en-US" baseline="30000" dirty="0">
                <a:solidFill>
                  <a:schemeClr val="tx1"/>
                </a:solidFill>
              </a:rPr>
              <a:t>rd</a:t>
            </a:r>
            <a:r>
              <a:rPr lang="en-US" dirty="0">
                <a:solidFill>
                  <a:schemeClr val="tx1"/>
                </a:solidFill>
              </a:rPr>
              <a:t> party CCA RA contracts, PG&amp;E and SDG&amp;E CBP, PG&amp;E and SCE BIP, and PG&amp;E and SCE DSGS (Option 2 and Option 3)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F00C46-E434-463A-A21E-DCDF56B7DF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Voltus Load Impact Protocols Workshop</a:t>
            </a:r>
          </a:p>
        </p:txBody>
      </p:sp>
      <p:pic>
        <p:nvPicPr>
          <p:cNvPr id="10" name="Picture 9" descr="A picture containing font, graphics, screenshot, graphic design&#10;&#10;Description automatically generated">
            <a:extLst>
              <a:ext uri="{FF2B5EF4-FFF2-40B4-BE49-F238E27FC236}">
                <a16:creationId xmlns:a16="http://schemas.microsoft.com/office/drawing/2014/main" id="{2FED8726-5AE9-702D-204C-40616502C2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2428" y="1698171"/>
            <a:ext cx="2713442" cy="101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147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A47AE7-A3F7-BAAD-2721-EDD20FEA26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0F23A-8E6D-5A80-8AF1-655B29992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Importance of DR qc in light of dram sunset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225527-E032-0493-60CD-4A90236AD5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err="1"/>
              <a:t>Voltus</a:t>
            </a:r>
            <a:r>
              <a:rPr lang="en-US" dirty="0"/>
              <a:t> DRAM MW are currently ‘stranded’ from providing supply-side RA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4B59DE-4E83-2C7B-2954-5AA72B9EC3E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1949" y="966672"/>
            <a:ext cx="8495803" cy="346392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The DRAM program concluded in 2024, resulting in double-digit MW of </a:t>
            </a:r>
            <a:r>
              <a:rPr lang="en-US" dirty="0" err="1">
                <a:solidFill>
                  <a:schemeClr val="tx1"/>
                </a:solidFill>
              </a:rPr>
              <a:t>Voltus’s</a:t>
            </a:r>
            <a:r>
              <a:rPr lang="en-US" dirty="0">
                <a:solidFill>
                  <a:schemeClr val="tx1"/>
                </a:solidFill>
              </a:rPr>
              <a:t> DR contracts needing to be migrated to other similar day-ahead DR programs such as: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Capacity Bidding Program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CEC DSGS Option 2 Program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CCA RA contracts via LIP</a:t>
            </a:r>
          </a:p>
          <a:p>
            <a:r>
              <a:rPr lang="en-US" dirty="0">
                <a:solidFill>
                  <a:schemeClr val="tx1"/>
                </a:solidFill>
              </a:rPr>
              <a:t>However, </a:t>
            </a:r>
            <a:r>
              <a:rPr lang="en-US" dirty="0" err="1">
                <a:solidFill>
                  <a:schemeClr val="tx1"/>
                </a:solidFill>
              </a:rPr>
              <a:t>Voltus’s</a:t>
            </a:r>
            <a:r>
              <a:rPr lang="en-US" dirty="0">
                <a:solidFill>
                  <a:schemeClr val="tx1"/>
                </a:solidFill>
              </a:rPr>
              <a:t> 2025 QC award was less than portfolio capabilities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Resulted in our CCA RA program over-subscribed for 2025, and no DRAM customers could migrate to CCA RA; double-digit MW had to migrate away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There is concern that sunsetting of DSGS may facilitate similar dynamics</a:t>
            </a:r>
          </a:p>
          <a:p>
            <a:r>
              <a:rPr lang="en-US" b="1" dirty="0">
                <a:solidFill>
                  <a:schemeClr val="tx1"/>
                </a:solidFill>
              </a:rPr>
              <a:t>Key Takeaway: </a:t>
            </a:r>
            <a:r>
              <a:rPr lang="en-US" dirty="0">
                <a:solidFill>
                  <a:schemeClr val="tx1"/>
                </a:solidFill>
              </a:rPr>
              <a:t>in light of DRAM (</a:t>
            </a:r>
            <a:r>
              <a:rPr lang="en-US">
                <a:solidFill>
                  <a:schemeClr val="tx1"/>
                </a:solidFill>
              </a:rPr>
              <a:t>and potentially DSGS) </a:t>
            </a:r>
            <a:r>
              <a:rPr lang="en-US" dirty="0">
                <a:solidFill>
                  <a:schemeClr val="tx1"/>
                </a:solidFill>
              </a:rPr>
              <a:t>sunsetting, an increase in QC award is key to supplying additional supply-side RA to deliver least-cost, clean capacity resources and increased reliability</a:t>
            </a:r>
            <a:endParaRPr lang="en-US" b="1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F81EDD-8E04-0DDD-E0DF-7575044068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Voltus Load Impact Protocols Workshop</a:t>
            </a:r>
          </a:p>
        </p:txBody>
      </p:sp>
    </p:spTree>
    <p:extLst>
      <p:ext uri="{BB962C8B-B14F-4D97-AF65-F5344CB8AC3E}">
        <p14:creationId xmlns:p14="http://schemas.microsoft.com/office/powerpoint/2010/main" val="1392340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F9ACB5-A75D-1F4D-90A7-A49203CA4E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7771" y="4689793"/>
            <a:ext cx="3627156" cy="273050"/>
          </a:xfrm>
        </p:spPr>
        <p:txBody>
          <a:bodyPr anchor="ctr">
            <a:normAutofit/>
          </a:bodyPr>
          <a:lstStyle/>
          <a:p>
            <a:r>
              <a:rPr lang="en-US" dirty="0"/>
              <a:t>Voltus Load Impact Protocols Workshop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C57FC5D2-9F73-4726-8035-553626483819}"/>
              </a:ext>
            </a:extLst>
          </p:cNvPr>
          <p:cNvSpPr txBox="1">
            <a:spLocks/>
          </p:cNvSpPr>
          <p:nvPr/>
        </p:nvSpPr>
        <p:spPr>
          <a:xfrm>
            <a:off x="751114" y="1912410"/>
            <a:ext cx="8211705" cy="132343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i="0" kern="1200" cap="all" spc="-50" baseline="0">
                <a:solidFill>
                  <a:schemeClr val="accent1"/>
                </a:solidFill>
                <a:latin typeface="+mj-lt"/>
                <a:ea typeface="+mj-ea"/>
                <a:cs typeface="Arial"/>
              </a:defRPr>
            </a:lvl1pPr>
          </a:lstStyle>
          <a:p>
            <a:r>
              <a:rPr lang="en-US" sz="4000" dirty="0"/>
              <a:t>Voltus and Program Descriptions </a:t>
            </a:r>
          </a:p>
        </p:txBody>
      </p:sp>
    </p:spTree>
    <p:extLst>
      <p:ext uri="{BB962C8B-B14F-4D97-AF65-F5344CB8AC3E}">
        <p14:creationId xmlns:p14="http://schemas.microsoft.com/office/powerpoint/2010/main" val="2077547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260737FB-69DC-5792-ACCF-F75CFE99D8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732" y="783874"/>
            <a:ext cx="4073875" cy="2526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2F83106-ADBB-4CCC-825F-2511F9619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California DR Participation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F34C26-690C-4741-A8ED-4C406BE2269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PY 2025 Programs and Dispatches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08F180-CF66-4F34-9FF6-6B92E0BEC5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Voltus Load Impact Protocols Workshop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E2F1A27-62F3-4916-8B32-C2F881E92E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6941928"/>
              </p:ext>
            </p:extLst>
          </p:nvPr>
        </p:nvGraphicFramePr>
        <p:xfrm>
          <a:off x="356712" y="1154803"/>
          <a:ext cx="4078074" cy="1868460"/>
        </p:xfrm>
        <a:graphic>
          <a:graphicData uri="http://schemas.openxmlformats.org/drawingml/2006/table">
            <a:tbl>
              <a:tblPr firstRow="1" firstCol="1" bandRow="1">
                <a:tableStyleId>{17292A2E-F333-43FB-9621-5CBBE7FDCDCB}</a:tableStyleId>
              </a:tblPr>
              <a:tblGrid>
                <a:gridCol w="1087791">
                  <a:extLst>
                    <a:ext uri="{9D8B030D-6E8A-4147-A177-3AD203B41FA5}">
                      <a16:colId xmlns:a16="http://schemas.microsoft.com/office/drawing/2014/main" val="3222070929"/>
                    </a:ext>
                  </a:extLst>
                </a:gridCol>
                <a:gridCol w="679638">
                  <a:extLst>
                    <a:ext uri="{9D8B030D-6E8A-4147-A177-3AD203B41FA5}">
                      <a16:colId xmlns:a16="http://schemas.microsoft.com/office/drawing/2014/main" val="2838821292"/>
                    </a:ext>
                  </a:extLst>
                </a:gridCol>
                <a:gridCol w="679638">
                  <a:extLst>
                    <a:ext uri="{9D8B030D-6E8A-4147-A177-3AD203B41FA5}">
                      <a16:colId xmlns:a16="http://schemas.microsoft.com/office/drawing/2014/main" val="3005480546"/>
                    </a:ext>
                  </a:extLst>
                </a:gridCol>
                <a:gridCol w="538414">
                  <a:extLst>
                    <a:ext uri="{9D8B030D-6E8A-4147-A177-3AD203B41FA5}">
                      <a16:colId xmlns:a16="http://schemas.microsoft.com/office/drawing/2014/main" val="3163074263"/>
                    </a:ext>
                  </a:extLst>
                </a:gridCol>
                <a:gridCol w="476401">
                  <a:extLst>
                    <a:ext uri="{9D8B030D-6E8A-4147-A177-3AD203B41FA5}">
                      <a16:colId xmlns:a16="http://schemas.microsoft.com/office/drawing/2014/main" val="1708950921"/>
                    </a:ext>
                  </a:extLst>
                </a:gridCol>
                <a:gridCol w="616192">
                  <a:extLst>
                    <a:ext uri="{9D8B030D-6E8A-4147-A177-3AD203B41FA5}">
                      <a16:colId xmlns:a16="http://schemas.microsoft.com/office/drawing/2014/main" val="2516377919"/>
                    </a:ext>
                  </a:extLst>
                </a:gridCol>
              </a:tblGrid>
              <a:tr h="298482">
                <a:tc>
                  <a:txBody>
                    <a:bodyPr/>
                    <a:lstStyle/>
                    <a:p>
                      <a:pPr marL="0" marR="0" algn="l" defTabSz="4572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84" marR="4884" marT="4884" marB="0" anchor="b"/>
                </a:tc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PG&amp;E CA RA</a:t>
                      </a:r>
                    </a:p>
                  </a:txBody>
                  <a:tcPr marL="4884" marR="4884" marT="4884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PG&amp;E </a:t>
                      </a:r>
                    </a:p>
                    <a:p>
                      <a:pPr marL="0" marR="0" algn="ctr" defTabSz="4572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CBP</a:t>
                      </a:r>
                    </a:p>
                  </a:txBody>
                  <a:tcPr marL="4884" marR="4884" marT="488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PG&amp;E DSGS</a:t>
                      </a:r>
                    </a:p>
                  </a:txBody>
                  <a:tcPr marL="4884" marR="4884" marT="4884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SCE </a:t>
                      </a:r>
                    </a:p>
                    <a:p>
                      <a:pPr marL="0" marR="0" algn="ctr" defTabSz="4572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CBP</a:t>
                      </a:r>
                    </a:p>
                  </a:txBody>
                  <a:tcPr marL="4884" marR="4884" marT="4884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SCE </a:t>
                      </a:r>
                    </a:p>
                    <a:p>
                      <a:pPr marL="0" marR="0" algn="ctr" defTabSz="4572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DSGS</a:t>
                      </a:r>
                    </a:p>
                  </a:txBody>
                  <a:tcPr marL="4884" marR="4884" marT="4884" marB="0" anchor="ctr"/>
                </a:tc>
                <a:extLst>
                  <a:ext uri="{0D108BD9-81ED-4DB2-BD59-A6C34878D82A}">
                    <a16:rowId xmlns:a16="http://schemas.microsoft.com/office/drawing/2014/main" val="3565956457"/>
                  </a:ext>
                </a:extLst>
              </a:tr>
              <a:tr h="298482">
                <a:tc>
                  <a:txBody>
                    <a:bodyPr/>
                    <a:lstStyle/>
                    <a:p>
                      <a:pPr marL="91440" marR="0" algn="l" defTabSz="4572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Num. of Voltus Event Days</a:t>
                      </a:r>
                    </a:p>
                  </a:txBody>
                  <a:tcPr marL="4884" marR="4884" marT="4884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27534676"/>
                  </a:ext>
                </a:extLst>
              </a:tr>
              <a:tr h="298482">
                <a:tc>
                  <a:txBody>
                    <a:bodyPr/>
                    <a:lstStyle/>
                    <a:p>
                      <a:pPr marL="91440" marR="0" algn="l" defTabSz="4572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Num. of 1 to 2 Hour Dispatches </a:t>
                      </a:r>
                    </a:p>
                  </a:txBody>
                  <a:tcPr marL="4884" marR="4884" marT="4884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46359142"/>
                  </a:ext>
                </a:extLst>
              </a:tr>
              <a:tr h="290535">
                <a:tc>
                  <a:txBody>
                    <a:bodyPr/>
                    <a:lstStyle/>
                    <a:p>
                      <a:pPr marL="91440" marR="0" algn="l" defTabSz="4572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Num. of Dispatches 3 Hours or Longer </a:t>
                      </a:r>
                    </a:p>
                  </a:txBody>
                  <a:tcPr marL="4884" marR="4884" marT="4884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35408146"/>
                  </a:ext>
                </a:extLst>
              </a:tr>
              <a:tr h="290535">
                <a:tc>
                  <a:txBody>
                    <a:bodyPr/>
                    <a:lstStyle/>
                    <a:p>
                      <a:pPr marL="9144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2025 Enrolled Facilities by IOU</a:t>
                      </a:r>
                    </a:p>
                  </a:txBody>
                  <a:tcPr marL="4884" marR="4884" marT="4884" marB="0" anchor="ctr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232</a:t>
                      </a:r>
                    </a:p>
                  </a:txBody>
                  <a:tcPr marL="4233" marR="4233" marT="4233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233" marR="4233" marT="4233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233" marR="4233" marT="4233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102</a:t>
                      </a:r>
                    </a:p>
                  </a:txBody>
                  <a:tcPr marL="4233" marR="4233" marT="4233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233" marR="4233" marT="4233" marB="0" anchor="b"/>
                </a:tc>
                <a:extLst>
                  <a:ext uri="{0D108BD9-81ED-4DB2-BD59-A6C34878D82A}">
                    <a16:rowId xmlns:a16="http://schemas.microsoft.com/office/drawing/2014/main" val="1089771348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052BFD5-758C-910E-D67B-D9DC9B24E9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871707"/>
              </p:ext>
            </p:extLst>
          </p:nvPr>
        </p:nvGraphicFramePr>
        <p:xfrm>
          <a:off x="361948" y="3344510"/>
          <a:ext cx="4688732" cy="771366"/>
        </p:xfrm>
        <a:graphic>
          <a:graphicData uri="http://schemas.openxmlformats.org/drawingml/2006/table">
            <a:tbl>
              <a:tblPr firstRow="1" firstCol="1" bandRow="1">
                <a:tableStyleId>{17292A2E-F333-43FB-9621-5CBBE7FDCDCB}</a:tableStyleId>
              </a:tblPr>
              <a:tblGrid>
                <a:gridCol w="1133562">
                  <a:extLst>
                    <a:ext uri="{9D8B030D-6E8A-4147-A177-3AD203B41FA5}">
                      <a16:colId xmlns:a16="http://schemas.microsoft.com/office/drawing/2014/main" val="2582591927"/>
                    </a:ext>
                  </a:extLst>
                </a:gridCol>
                <a:gridCol w="711034">
                  <a:extLst>
                    <a:ext uri="{9D8B030D-6E8A-4147-A177-3AD203B41FA5}">
                      <a16:colId xmlns:a16="http://schemas.microsoft.com/office/drawing/2014/main" val="3334350219"/>
                    </a:ext>
                  </a:extLst>
                </a:gridCol>
                <a:gridCol w="711034">
                  <a:extLst>
                    <a:ext uri="{9D8B030D-6E8A-4147-A177-3AD203B41FA5}">
                      <a16:colId xmlns:a16="http://schemas.microsoft.com/office/drawing/2014/main" val="1325820728"/>
                    </a:ext>
                  </a:extLst>
                </a:gridCol>
                <a:gridCol w="711034">
                  <a:extLst>
                    <a:ext uri="{9D8B030D-6E8A-4147-A177-3AD203B41FA5}">
                      <a16:colId xmlns:a16="http://schemas.microsoft.com/office/drawing/2014/main" val="3890439706"/>
                    </a:ext>
                  </a:extLst>
                </a:gridCol>
                <a:gridCol w="711034">
                  <a:extLst>
                    <a:ext uri="{9D8B030D-6E8A-4147-A177-3AD203B41FA5}">
                      <a16:colId xmlns:a16="http://schemas.microsoft.com/office/drawing/2014/main" val="1007081118"/>
                    </a:ext>
                  </a:extLst>
                </a:gridCol>
                <a:gridCol w="711034">
                  <a:extLst>
                    <a:ext uri="{9D8B030D-6E8A-4147-A177-3AD203B41FA5}">
                      <a16:colId xmlns:a16="http://schemas.microsoft.com/office/drawing/2014/main" val="1633873141"/>
                    </a:ext>
                  </a:extLst>
                </a:gridCol>
              </a:tblGrid>
              <a:tr h="147710">
                <a:tc rowSpan="2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IOU</a:t>
                      </a:r>
                      <a:endParaRPr lang="en-US" sz="1100" b="1">
                        <a:solidFill>
                          <a:schemeClr val="tx1"/>
                        </a:solidFill>
                        <a:effectLst/>
                        <a:latin typeface="Tw Cen MT Condensed" panose="020B06060201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5"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Participant Event Hours</a:t>
                      </a: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Participant Event Hours</a:t>
                      </a:r>
                    </a:p>
                    <a:p>
                      <a:pPr marL="0" marR="0" algn="ctr" defTabSz="4572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457366632"/>
                  </a:ext>
                </a:extLst>
              </a:tr>
              <a:tr h="201242">
                <a:tc vMerge="1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Program</a:t>
                      </a:r>
                      <a:endParaRPr lang="en-US" sz="1100" b="1">
                        <a:effectLst/>
                        <a:latin typeface="Tw Cen MT Condensed" panose="020B06060201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HE 17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Tw Cen MT Condensed" panose="020B06060201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HE 18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Tw Cen MT Condensed" panose="020B06060201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HE 19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Tw Cen MT Condensed" panose="020B06060201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HE 20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Tw Cen MT Condensed" panose="020B06060201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HE 21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Tw Cen MT Condensed" panose="020B06060201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8166645"/>
                  </a:ext>
                </a:extLst>
              </a:tr>
              <a:tr h="20124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PG&amp;E</a:t>
                      </a:r>
                      <a:endParaRPr lang="en-US" sz="8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buNone/>
                      </a:pPr>
                      <a:r>
                        <a:rPr lang="en-US" sz="9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156</a:t>
                      </a:r>
                    </a:p>
                  </a:txBody>
                  <a:tcPr marL="9525" marR="9525" marT="9525" marB="0"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buNone/>
                      </a:pPr>
                      <a:r>
                        <a:rPr lang="en-US" sz="9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1,037</a:t>
                      </a:r>
                    </a:p>
                  </a:txBody>
                  <a:tcPr marL="9525" marR="9525" marT="9525" marB="0"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buNone/>
                      </a:pPr>
                      <a:r>
                        <a:rPr lang="en-US" sz="900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760</a:t>
                      </a:r>
                    </a:p>
                  </a:txBody>
                  <a:tcPr marL="9525" marR="9525" marT="9525" marB="0"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buNone/>
                      </a:pPr>
                      <a:r>
                        <a:rPr lang="en-US" sz="9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336</a:t>
                      </a:r>
                    </a:p>
                  </a:txBody>
                  <a:tcPr marL="9525" marR="9525" marT="9525" marB="0"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buNone/>
                      </a:pPr>
                      <a:r>
                        <a:rPr lang="en-US" sz="9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255</a:t>
                      </a:r>
                    </a:p>
                  </a:txBody>
                  <a:tcPr marL="9525" marR="9525" marT="9525" marB="0"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586076649"/>
                  </a:ext>
                </a:extLst>
              </a:tr>
              <a:tr h="20124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SCE</a:t>
                      </a:r>
                      <a:endParaRPr lang="en-US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buNone/>
                      </a:pPr>
                      <a:r>
                        <a:rPr lang="en-US" sz="9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buNone/>
                      </a:pPr>
                      <a:r>
                        <a:rPr lang="en-US" sz="9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buNone/>
                      </a:pPr>
                      <a:r>
                        <a:rPr lang="en-US" sz="9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buNone/>
                      </a:pPr>
                      <a:r>
                        <a:rPr lang="en-US" sz="9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buNone/>
                      </a:pPr>
                      <a:r>
                        <a:rPr lang="en-US" sz="9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68903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2935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46025F-B169-DCAC-AD8B-00FC1A86DC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A0543F-D39F-1C13-B80C-FAD9D39153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Voltus Load Impact Protocols Workshop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9FB3249F-AFBB-7454-C8F3-FBB2FA6F0527}"/>
              </a:ext>
            </a:extLst>
          </p:cNvPr>
          <p:cNvSpPr txBox="1">
            <a:spLocks/>
          </p:cNvSpPr>
          <p:nvPr/>
        </p:nvSpPr>
        <p:spPr>
          <a:xfrm>
            <a:off x="4811699" y="1217946"/>
            <a:ext cx="1480050" cy="3492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rgbClr val="ED3024"/>
              </a:buClr>
              <a:buFont typeface="Lucida Grande"/>
              <a:buNone/>
              <a:defRPr sz="1800" b="0" i="0" kern="1200">
                <a:solidFill>
                  <a:srgbClr val="97B23E"/>
                </a:solidFill>
                <a:latin typeface="+mn-lt"/>
                <a:ea typeface="+mn-ea"/>
                <a:cs typeface="Arial"/>
              </a:defRPr>
            </a:lvl1pPr>
            <a:lvl2pPr marL="171450" indent="0" algn="l" defTabSz="457200" rtl="0" eaLnBrk="1" latinLnBrk="0" hangingPunct="1">
              <a:spcBef>
                <a:spcPct val="20000"/>
              </a:spcBef>
              <a:buClr>
                <a:srgbClr val="ED3024"/>
              </a:buClr>
              <a:buFont typeface="Arial"/>
              <a:buNone/>
              <a:defRPr sz="15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2pPr>
            <a:lvl3pPr marL="285750" indent="0" algn="l" defTabSz="457200" rtl="0" eaLnBrk="1" latinLnBrk="0" hangingPunct="1">
              <a:spcBef>
                <a:spcPct val="20000"/>
              </a:spcBef>
              <a:buClr>
                <a:srgbClr val="ED3024"/>
              </a:buClr>
              <a:buFont typeface="Lucida Grande"/>
              <a:buNone/>
              <a:defRPr sz="15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Clr>
                <a:srgbClr val="ED3024"/>
              </a:buClr>
              <a:buFont typeface="Arial"/>
              <a:buNone/>
              <a:defRPr sz="15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Clr>
                <a:srgbClr val="ED3024"/>
              </a:buClr>
              <a:buFont typeface="Lucida Grande"/>
              <a:buNone/>
              <a:defRPr sz="15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Load Type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E866259-FD67-6D8F-D9DD-B839F627AB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428"/>
            <a:ext cx="9144000" cy="5151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075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F9ACB5-A75D-1F4D-90A7-A49203CA4E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7771" y="4689793"/>
            <a:ext cx="3627156" cy="273050"/>
          </a:xfrm>
        </p:spPr>
        <p:txBody>
          <a:bodyPr anchor="ctr">
            <a:normAutofit/>
          </a:bodyPr>
          <a:lstStyle/>
          <a:p>
            <a:r>
              <a:rPr lang="en-US" dirty="0"/>
              <a:t>Voltus Load Impact Protocols Workshop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C57FC5D2-9F73-4726-8035-553626483819}"/>
              </a:ext>
            </a:extLst>
          </p:cNvPr>
          <p:cNvSpPr txBox="1">
            <a:spLocks/>
          </p:cNvSpPr>
          <p:nvPr/>
        </p:nvSpPr>
        <p:spPr>
          <a:xfrm>
            <a:off x="751114" y="1912411"/>
            <a:ext cx="8211705" cy="132343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i="0" kern="1200" cap="all" spc="-50" baseline="0">
                <a:solidFill>
                  <a:schemeClr val="accent1"/>
                </a:solidFill>
                <a:latin typeface="+mj-lt"/>
                <a:ea typeface="+mj-ea"/>
                <a:cs typeface="Arial"/>
              </a:defRPr>
            </a:lvl1pPr>
          </a:lstStyle>
          <a:p>
            <a:r>
              <a:rPr lang="en-US" sz="4000"/>
              <a:t>Ex Post Methodology</a:t>
            </a:r>
          </a:p>
          <a:p>
            <a:r>
              <a:rPr lang="en-US" sz="4000"/>
              <a:t>And Impacts </a:t>
            </a:r>
          </a:p>
        </p:txBody>
      </p:sp>
    </p:spTree>
    <p:extLst>
      <p:ext uri="{BB962C8B-B14F-4D97-AF65-F5344CB8AC3E}">
        <p14:creationId xmlns:p14="http://schemas.microsoft.com/office/powerpoint/2010/main" val="2573743376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Slide">
  <a:themeElements>
    <a:clrScheme name="Custom 1">
      <a:dk1>
        <a:srgbClr val="141619"/>
      </a:dk1>
      <a:lt1>
        <a:srgbClr val="434A52"/>
      </a:lt1>
      <a:dk2>
        <a:srgbClr val="84848D"/>
      </a:dk2>
      <a:lt2>
        <a:srgbClr val="BAB3BC"/>
      </a:lt2>
      <a:accent1>
        <a:srgbClr val="FFFFFF"/>
      </a:accent1>
      <a:accent2>
        <a:srgbClr val="F3B329"/>
      </a:accent2>
      <a:accent3>
        <a:srgbClr val="566418"/>
      </a:accent3>
      <a:accent4>
        <a:srgbClr val="99AB21"/>
      </a:accent4>
      <a:accent5>
        <a:srgbClr val="DCE24A"/>
      </a:accent5>
      <a:accent6>
        <a:srgbClr val="58A9C7"/>
      </a:accent6>
      <a:hlink>
        <a:srgbClr val="004B69"/>
      </a:hlink>
      <a:folHlink>
        <a:srgbClr val="800080"/>
      </a:folHlink>
    </a:clrScheme>
    <a:fontScheme name="Tw Cen MT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>
        <a:normAutofit lnSpcReduction="10000"/>
      </a:bodyPr>
      <a:lstStyle>
        <a:defPPr algn="l">
          <a:defRPr sz="1000" b="0" spc="3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Verdant_CPUC_PowerPoint" id="{66D1218E-2AD9-B345-845B-F4FFDF014D92}" vid="{9257F7D0-C785-6443-9596-69401F423BB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5638bc7-c9f3-43e8-b020-9da552d7eabe">
      <Terms xmlns="http://schemas.microsoft.com/office/infopath/2007/PartnerControls"/>
    </lcf76f155ced4ddcb4097134ff3c332f>
    <TaxCatchAll xmlns="0d12182f-d65b-462a-b3a6-45644b7bf9b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A15A8BDB1E8A448FC43EF0EABC0C49" ma:contentTypeVersion="15" ma:contentTypeDescription="Create a new document." ma:contentTypeScope="" ma:versionID="6ca6ebd544efdf77b48be7eb20c8ff68">
  <xsd:schema xmlns:xsd="http://www.w3.org/2001/XMLSchema" xmlns:xs="http://www.w3.org/2001/XMLSchema" xmlns:p="http://schemas.microsoft.com/office/2006/metadata/properties" xmlns:ns2="a5638bc7-c9f3-43e8-b020-9da552d7eabe" xmlns:ns3="0d12182f-d65b-462a-b3a6-45644b7bf9b4" targetNamespace="http://schemas.microsoft.com/office/2006/metadata/properties" ma:root="true" ma:fieldsID="f75e2ad19bfd56f6bc3b6f4e40869fbb" ns2:_="" ns3:_="">
    <xsd:import namespace="a5638bc7-c9f3-43e8-b020-9da552d7eabe"/>
    <xsd:import namespace="0d12182f-d65b-462a-b3a6-45644b7bf9b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638bc7-c9f3-43e8-b020-9da552d7ea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b0a37322-1bc4-40ec-8a4b-abefc79cbb2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12182f-d65b-462a-b3a6-45644b7bf9b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45aa1ec1-37ff-4551-af4d-3323e3873c00}" ma:internalName="TaxCatchAll" ma:showField="CatchAllData" ma:web="0d12182f-d65b-462a-b3a6-45644b7bf9b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BE0AE2D-F269-4AA5-A396-046AD5475DDE}">
  <ds:schemaRefs>
    <ds:schemaRef ds:uri="http://www.w3.org/XML/1998/namespace"/>
    <ds:schemaRef ds:uri="http://schemas.microsoft.com/office/infopath/2007/PartnerControls"/>
    <ds:schemaRef ds:uri="a5638bc7-c9f3-43e8-b020-9da552d7eabe"/>
    <ds:schemaRef ds:uri="http://purl.org/dc/terms/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0d12182f-d65b-462a-b3a6-45644b7bf9b4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17A9D562-2BF6-4958-9F84-8AA4488FC83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C9E6FB7-E1DE-4762-B441-3700FD8A67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5638bc7-c9f3-43e8-b020-9da552d7eabe"/>
    <ds:schemaRef ds:uri="0d12182f-d65b-462a-b3a6-45644b7bf9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7efd950c-944d-404f-b6bf-71cb7e06b360}" enabled="1" method="Standard" siteId="{bfa12df7-47f4-4a99-a8ad-1209e99b84fe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5162</TotalTime>
  <Words>1294</Words>
  <Application>Microsoft Office PowerPoint</Application>
  <PresentationFormat>Custom</PresentationFormat>
  <Paragraphs>403</Paragraphs>
  <Slides>21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Aptos Narrow</vt:lpstr>
      <vt:lpstr>Arial</vt:lpstr>
      <vt:lpstr>Calibri</vt:lpstr>
      <vt:lpstr>Lucida Grande</vt:lpstr>
      <vt:lpstr>Tw Cen MT</vt:lpstr>
      <vt:lpstr>Tw Cen MT Condensed</vt:lpstr>
      <vt:lpstr>Cover Slide</vt:lpstr>
      <vt:lpstr>Voltus - Load Impact Protocols </vt:lpstr>
      <vt:lpstr>Agenda</vt:lpstr>
      <vt:lpstr>PowerPoint Presentation</vt:lpstr>
      <vt:lpstr>Background</vt:lpstr>
      <vt:lpstr>Importance of DR qc in light of dram sunset</vt:lpstr>
      <vt:lpstr>PowerPoint Presentation</vt:lpstr>
      <vt:lpstr>California DR Participation </vt:lpstr>
      <vt:lpstr>PowerPoint Presentation</vt:lpstr>
      <vt:lpstr>PowerPoint Presentation</vt:lpstr>
      <vt:lpstr>Ex Post Methodology </vt:lpstr>
      <vt:lpstr>Ex Post Impacts</vt:lpstr>
      <vt:lpstr>Ex Post Impacts</vt:lpstr>
      <vt:lpstr>PowerPoint Presentation</vt:lpstr>
      <vt:lpstr>Ex Ante Methodology</vt:lpstr>
      <vt:lpstr>Ex Ante Forecasts</vt:lpstr>
      <vt:lpstr>Ex Ante Impacts</vt:lpstr>
      <vt:lpstr>Ex Ante Impacts</vt:lpstr>
      <vt:lpstr>PowerPoint Presentation</vt:lpstr>
      <vt:lpstr>Reconciliation</vt:lpstr>
      <vt:lpstr>Reconciliation </vt:lpstr>
      <vt:lpstr>PowerPoint Presentation</vt:lpstr>
    </vt:vector>
  </TitlesOfParts>
  <Company>Itron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Rounds</dc:creator>
  <cp:lastModifiedBy>Greg Vitz</cp:lastModifiedBy>
  <cp:revision>6</cp:revision>
  <dcterms:created xsi:type="dcterms:W3CDTF">2016-04-19T15:22:44Z</dcterms:created>
  <dcterms:modified xsi:type="dcterms:W3CDTF">2026-05-11T15:26:29Z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0x01010051A15A8BDB1E8A448FC43EF0EABC0C49</vt:lpwstr>
  </property>
  <property fmtid="{D5CDD505-2E9C-101B-9397-08002B2CF9AE}" pid="3" name="MediaServiceImageTags">
    <vt:lpwstr/>
  </property>
</Properties>
</file>