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01" r:id="rId4"/>
  </p:sldMasterIdLst>
  <p:notesMasterIdLst>
    <p:notesMasterId r:id="rId48"/>
  </p:notesMasterIdLst>
  <p:handoutMasterIdLst>
    <p:handoutMasterId r:id="rId49"/>
  </p:handoutMasterIdLst>
  <p:sldIdLst>
    <p:sldId id="257" r:id="rId5"/>
    <p:sldId id="445" r:id="rId6"/>
    <p:sldId id="541" r:id="rId7"/>
    <p:sldId id="550" r:id="rId8"/>
    <p:sldId id="556" r:id="rId9"/>
    <p:sldId id="447" r:id="rId10"/>
    <p:sldId id="543" r:id="rId11"/>
    <p:sldId id="544" r:id="rId12"/>
    <p:sldId id="545" r:id="rId13"/>
    <p:sldId id="546" r:id="rId14"/>
    <p:sldId id="547" r:id="rId15"/>
    <p:sldId id="509" r:id="rId16"/>
    <p:sldId id="500" r:id="rId17"/>
    <p:sldId id="525" r:id="rId18"/>
    <p:sldId id="506" r:id="rId19"/>
    <p:sldId id="527" r:id="rId20"/>
    <p:sldId id="501" r:id="rId21"/>
    <p:sldId id="548" r:id="rId22"/>
    <p:sldId id="552" r:id="rId23"/>
    <p:sldId id="553" r:id="rId24"/>
    <p:sldId id="554" r:id="rId25"/>
    <p:sldId id="555" r:id="rId26"/>
    <p:sldId id="561" r:id="rId27"/>
    <p:sldId id="559" r:id="rId28"/>
    <p:sldId id="512" r:id="rId29"/>
    <p:sldId id="538" r:id="rId30"/>
    <p:sldId id="518" r:id="rId31"/>
    <p:sldId id="570" r:id="rId32"/>
    <p:sldId id="502" r:id="rId33"/>
    <p:sldId id="560" r:id="rId34"/>
    <p:sldId id="562" r:id="rId35"/>
    <p:sldId id="539" r:id="rId36"/>
    <p:sldId id="563" r:id="rId37"/>
    <p:sldId id="507" r:id="rId38"/>
    <p:sldId id="522" r:id="rId39"/>
    <p:sldId id="514" r:id="rId40"/>
    <p:sldId id="564" r:id="rId41"/>
    <p:sldId id="565" r:id="rId42"/>
    <p:sldId id="567" r:id="rId43"/>
    <p:sldId id="566" r:id="rId44"/>
    <p:sldId id="568" r:id="rId45"/>
    <p:sldId id="569" r:id="rId46"/>
    <p:sldId id="263" r:id="rId4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0B415-A0EE-00B4-6770-D9C3C86B7A51}" name="Sarah Ardell" initials="SA" userId="S::sarah.ardell@verdantassoc.com::57fb5fc0-f180-4d82-b603-1b25d5fe957d" providerId="AD"/>
  <p188:author id="{01575230-A90B-3110-492A-1215B83966EC}" name="ethan@verdantassoc.com" initials="et" userId="S::urn:spo:guest#ethan@verdantassoc.com::" providerId="AD"/>
  <p188:author id="{2431223E-0472-C882-FFB1-0F89CF0CED06}" name="Emrah Ozkaya" initials="EO" userId="S::Emrah.Ozkaya@sce.com::b5a429b9-b70c-4bad-aea2-78e2bf6d98f4" providerId="AD"/>
  <p188:author id="{CC9E2D40-DB84-7143-540B-FAE293721D32}" name="sarah.ardell@verdantassoc.com" initials="sa" userId="S::urn:spo:guest#sarah.ardell@verdantassoc.com::" providerId="AD"/>
  <p188:author id="{8122F45D-E5E9-FCA7-E226-9493034999B3}" name="Ethan Barquest" initials="EB" userId="S::ethan@verdantassoc.com::0e128f57-0946-40f8-8129-ac899d9a729d" providerId="AD"/>
  <p188:author id="{AA6443AA-F473-4E19-F888-575A7C139A21}" name="Trace O'Rorke" initials="TO" userId="S::trace@verdantassoc.com::047aea26-db3e-4799-bdc8-7a0aba8b226b" providerId="AD"/>
  <p188:author id="{931C59B9-980E-CF7B-7FD5-9CEDEC8390FE}" name="Jake J Hoffman" initials="JH" userId="S::jake.1.hoffman@sce.com::648b7211-ef83-441c-a5ae-ccffa4bda8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D9F"/>
    <a:srgbClr val="97B23E"/>
    <a:srgbClr val="0E321C"/>
    <a:srgbClr val="EEF0EB"/>
    <a:srgbClr val="0F351E"/>
    <a:srgbClr val="F3B329"/>
    <a:srgbClr val="98FEA4"/>
    <a:srgbClr val="86EE4C"/>
    <a:srgbClr val="C7C8CA"/>
    <a:srgbClr val="C0D2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1329A-3E75-48B1-BFB3-E89AE865FAA9}" v="2" dt="2026-04-29T17:43:50.292"/>
    <p1510:client id="{C5F7D39B-3C96-4619-A85F-2CAFD96DEC22}" v="203" dt="2026-04-30T00:56:32.054"/>
    <p1510:client id="{FE4834DF-96B6-4416-A0CB-2E6FDBA8BBC3}" v="78" dt="2026-04-29T17:41:01.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67" autoAdjust="0"/>
  </p:normalViewPr>
  <p:slideViewPr>
    <p:cSldViewPr snapToGrid="0">
      <p:cViewPr varScale="1">
        <p:scale>
          <a:sx n="107" d="100"/>
          <a:sy n="107" d="100"/>
        </p:scale>
        <p:origin x="754" y="72"/>
      </p:cViewPr>
      <p:guideLst>
        <p:guide orient="horz" pos="1622"/>
        <p:guide pos="2880"/>
        <p:guide orient="horz" pos="162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chemeClr val="accent3"/>
        </a:solidFill>
        <a:ln>
          <a:solidFill>
            <a:schemeClr val="accent3"/>
          </a:solidFill>
        </a:ln>
      </dgm:spPr>
      <dgm:t>
        <a:bodyPr/>
        <a:lstStyle/>
        <a:p>
          <a:pPr algn="l"/>
          <a:r>
            <a:rPr lang="en-US" sz="2000" b="1" dirty="0">
              <a:solidFill>
                <a:schemeClr val="accent1"/>
              </a:solidFill>
            </a:rPr>
            <a:t>Participant Analysis</a:t>
          </a:r>
          <a:br>
            <a:rPr lang="en-US" sz="1800" dirty="0">
              <a:solidFill>
                <a:schemeClr val="accent1"/>
              </a:solidFill>
            </a:rPr>
          </a:br>
          <a:r>
            <a:rPr lang="en-US" sz="1400" dirty="0">
              <a:solidFill>
                <a:schemeClr val="accent1"/>
              </a:solidFill>
            </a:rPr>
            <a:t>Perform data QC and weather sensitivity analysis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0B128080-7A5B-4050-94D2-16475B8DC956}">
      <dgm:prSet phldrT="[Text]" custT="1"/>
      <dgm:spPr>
        <a:solidFill>
          <a:srgbClr val="97B23E"/>
        </a:solidFill>
        <a:ln>
          <a:solidFill>
            <a:srgbClr val="97B23E"/>
          </a:solidFill>
        </a:ln>
      </dgm:spPr>
      <dgm:t>
        <a:bodyPr/>
        <a:lstStyle/>
        <a:p>
          <a:pPr algn="l"/>
          <a:r>
            <a:rPr lang="en-US" sz="2000" b="1" dirty="0">
              <a:solidFill>
                <a:schemeClr val="accent1"/>
              </a:solidFill>
            </a:rPr>
            <a:t>Proxy Day Selection</a:t>
          </a:r>
          <a:br>
            <a:rPr lang="en-US" sz="1400" dirty="0">
              <a:solidFill>
                <a:schemeClr val="accent1"/>
              </a:solidFill>
            </a:rPr>
          </a:br>
          <a:r>
            <a:rPr lang="en-US" sz="1400" dirty="0">
              <a:solidFill>
                <a:schemeClr val="accent1"/>
              </a:solidFill>
            </a:rPr>
            <a:t>Select non-event days with event-like conditions to use for model testing</a:t>
          </a:r>
        </a:p>
      </dgm:t>
    </dgm:pt>
    <dgm:pt modelId="{570DE306-4C83-412A-918A-7CE24DFCD604}" type="parTrans" cxnId="{6304257F-4A25-4D12-A1D2-DCAE4F5EC248}">
      <dgm:prSet/>
      <dgm:spPr/>
      <dgm:t>
        <a:bodyPr/>
        <a:lstStyle/>
        <a:p>
          <a:endParaRPr lang="en-US"/>
        </a:p>
      </dgm:t>
    </dgm:pt>
    <dgm:pt modelId="{38903F8D-CBA6-40A6-B615-9963EBAF167E}" type="sibTrans" cxnId="{6304257F-4A25-4D12-A1D2-DCAE4F5EC248}">
      <dgm:prSet/>
      <dgm:spPr/>
      <dgm:t>
        <a:bodyPr/>
        <a:lstStyle/>
        <a:p>
          <a:endParaRPr lang="en-US"/>
        </a:p>
      </dgm:t>
    </dgm:pt>
    <dgm:pt modelId="{38D89528-9902-4F23-8581-5DE903365272}">
      <dgm:prSet phldrT="[Text]" custT="1"/>
      <dgm:spPr>
        <a:solidFill>
          <a:srgbClr val="C5CD9F"/>
        </a:solidFill>
        <a:ln>
          <a:solidFill>
            <a:srgbClr val="C5CD9F"/>
          </a:solidFill>
        </a:ln>
      </dgm:spPr>
      <dgm:t>
        <a:bodyPr/>
        <a:lstStyle/>
        <a:p>
          <a:pPr algn="l"/>
          <a:r>
            <a:rPr lang="en-US" sz="2000" b="1" dirty="0">
              <a:solidFill>
                <a:schemeClr val="accent1"/>
              </a:solidFill>
            </a:rPr>
            <a:t>Model Selection</a:t>
          </a:r>
          <a:br>
            <a:rPr lang="en-US" sz="1400" dirty="0">
              <a:solidFill>
                <a:schemeClr val="accent1"/>
              </a:solidFill>
            </a:rPr>
          </a:br>
          <a:r>
            <a:rPr lang="en-US" sz="1400" dirty="0">
              <a:solidFill>
                <a:schemeClr val="accent1"/>
              </a:solidFill>
            </a:rPr>
            <a:t>Select models based on proxy day prediction performance</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Impact Estimation</a:t>
          </a:r>
          <a:br>
            <a:rPr lang="en-US" sz="1400" dirty="0">
              <a:solidFill>
                <a:schemeClr val="accent1"/>
              </a:solidFill>
            </a:rPr>
          </a:br>
          <a:r>
            <a:rPr lang="en-US" sz="1400" dirty="0">
              <a:solidFill>
                <a:schemeClr val="accent1"/>
              </a:solidFill>
            </a:rPr>
            <a:t>Use selected models to estimate event day baselines and load impacts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chemeClr val="accent3"/>
        </a:solidFill>
        <a:ln>
          <a:solidFill>
            <a:schemeClr val="accent3"/>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97B23E"/>
        </a:solidFill>
        <a:ln>
          <a:solidFill>
            <a:srgbClr val="97B23E"/>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5CD9F"/>
        </a:solidFill>
        <a:ln>
          <a:solidFill>
            <a:srgbClr val="C5CD9F"/>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C7C8CA"/>
        </a:solidFill>
        <a:ln>
          <a:solidFill>
            <a:srgbClr val="C7C8CA"/>
          </a:solidFill>
        </a:ln>
      </dgm:spPr>
      <dgm:t>
        <a:bodyPr/>
        <a:lstStyle/>
        <a:p>
          <a:pPr algn="l"/>
          <a:r>
            <a:rPr lang="en-US" sz="2000" b="1" dirty="0">
              <a:solidFill>
                <a:schemeClr val="accent1"/>
              </a:solidFill>
            </a:rPr>
            <a:t>Develop Ex-Ante Drivers</a:t>
          </a:r>
          <a:br>
            <a:rPr lang="en-US" sz="1800" dirty="0">
              <a:solidFill>
                <a:schemeClr val="accent1"/>
              </a:solidFill>
            </a:rPr>
          </a:br>
          <a:r>
            <a:rPr lang="en-US" sz="1400" dirty="0">
              <a:solidFill>
                <a:schemeClr val="accent1"/>
              </a:solidFill>
            </a:rPr>
            <a:t>Includes ex-ante weather scenario data and all assumed event day characteristics (including presumed event hours)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0B128080-7A5B-4050-94D2-16475B8DC956}">
      <dgm:prSet phldrT="[Text]" custT="1"/>
      <dgm:spPr>
        <a:solidFill>
          <a:srgbClr val="C7C8CA"/>
        </a:solidFill>
        <a:ln>
          <a:solidFill>
            <a:srgbClr val="C7C8CA"/>
          </a:solidFill>
        </a:ln>
      </dgm:spPr>
      <dgm:t>
        <a:bodyPr/>
        <a:lstStyle/>
        <a:p>
          <a:pPr algn="l"/>
          <a:r>
            <a:rPr lang="en-US" sz="2000" b="1" dirty="0">
              <a:solidFill>
                <a:schemeClr val="accent1"/>
              </a:solidFill>
            </a:rPr>
            <a:t>Estimate Ex-Ante Per Capita Reference Loads</a:t>
          </a:r>
          <a:br>
            <a:rPr lang="en-US" sz="1400" dirty="0">
              <a:solidFill>
                <a:schemeClr val="accent1"/>
              </a:solidFill>
            </a:rPr>
          </a:br>
          <a:r>
            <a:rPr lang="en-US" sz="1400" dirty="0">
              <a:solidFill>
                <a:schemeClr val="accent1"/>
              </a:solidFill>
            </a:rPr>
            <a:t>Predict on the ex-ante drivers data using ex-post models when available</a:t>
          </a:r>
        </a:p>
      </dgm:t>
    </dgm:pt>
    <dgm:pt modelId="{570DE306-4C83-412A-918A-7CE24DFCD604}" type="parTrans" cxnId="{6304257F-4A25-4D12-A1D2-DCAE4F5EC248}">
      <dgm:prSet/>
      <dgm:spPr/>
      <dgm:t>
        <a:bodyPr/>
        <a:lstStyle/>
        <a:p>
          <a:endParaRPr lang="en-US"/>
        </a:p>
      </dgm:t>
    </dgm:pt>
    <dgm:pt modelId="{38903F8D-CBA6-40A6-B615-9963EBAF167E}" type="sibTrans" cxnId="{6304257F-4A25-4D12-A1D2-DCAE4F5EC248}">
      <dgm:prSet/>
      <dgm:spPr/>
      <dgm:t>
        <a:bodyPr/>
        <a:lstStyle/>
        <a:p>
          <a:endParaRPr lang="en-US"/>
        </a:p>
      </dgm:t>
    </dgm:pt>
    <dgm:pt modelId="{38D89528-9902-4F23-8581-5DE903365272}">
      <dgm:prSet phldrT="[Text]" custT="1"/>
      <dgm:spPr>
        <a:solidFill>
          <a:srgbClr val="C7C8CA"/>
        </a:solidFill>
        <a:ln>
          <a:solidFill>
            <a:srgbClr val="C7C8CA"/>
          </a:solidFill>
        </a:ln>
      </dgm:spPr>
      <dgm:t>
        <a:bodyPr/>
        <a:lstStyle/>
        <a:p>
          <a:pPr algn="l"/>
          <a:r>
            <a:rPr lang="en-US" sz="2000" b="1" dirty="0">
              <a:solidFill>
                <a:schemeClr val="accent1"/>
              </a:solidFill>
            </a:rPr>
            <a:t>Estimate Ex-Ante Per Capita Impacts</a:t>
          </a:r>
          <a:br>
            <a:rPr lang="en-US" sz="1400" dirty="0">
              <a:solidFill>
                <a:schemeClr val="accent1"/>
              </a:solidFill>
            </a:rPr>
          </a:br>
          <a:r>
            <a:rPr lang="en-US" sz="1400" dirty="0">
              <a:solidFill>
                <a:schemeClr val="accent1"/>
              </a:solidFill>
            </a:rPr>
            <a:t>Apply historic FSL achievement rates with forecast baselines and updated FSL values</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0F351E"/>
        </a:solidFill>
        <a:ln>
          <a:solidFill>
            <a:srgbClr val="0F351E"/>
          </a:solidFill>
        </a:ln>
      </dgm:spPr>
      <dgm:t>
        <a:bodyPr/>
        <a:lstStyle/>
        <a:p>
          <a:pPr algn="l"/>
          <a:r>
            <a:rPr lang="en-US" sz="2000" b="1" dirty="0">
              <a:solidFill>
                <a:schemeClr val="accent1"/>
              </a:solidFill>
            </a:rPr>
            <a:t>Apply Ex-Ante Forecast</a:t>
          </a:r>
          <a:br>
            <a:rPr lang="en-US" sz="1400" dirty="0">
              <a:solidFill>
                <a:schemeClr val="accent1"/>
              </a:solidFill>
            </a:rPr>
          </a:br>
          <a:r>
            <a:rPr lang="en-US" sz="1400" dirty="0">
              <a:solidFill>
                <a:schemeClr val="accent1"/>
              </a:solidFill>
            </a:rPr>
            <a:t>Roll together per capita impacts based on participant forecasts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0F351E"/>
        </a:solidFill>
        <a:ln>
          <a:solidFill>
            <a:srgbClr val="0F351E"/>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133922"/>
        </a:solidFill>
        <a:ln>
          <a:solidFill>
            <a:srgbClr val="133922"/>
          </a:solidFill>
        </a:ln>
      </dgm:spPr>
      <dgm:t>
        <a:bodyPr/>
        <a:lstStyle/>
        <a:p>
          <a:pPr algn="l"/>
          <a:r>
            <a:rPr lang="en-US" sz="2000" b="1" dirty="0">
              <a:solidFill>
                <a:schemeClr val="accent1"/>
              </a:solidFill>
            </a:rPr>
            <a:t>Participant Analysis</a:t>
          </a:r>
          <a:br>
            <a:rPr lang="en-US" sz="1800" dirty="0">
              <a:solidFill>
                <a:schemeClr val="accent1"/>
              </a:solidFill>
            </a:rPr>
          </a:br>
          <a:r>
            <a:rPr lang="en-US" sz="1400" dirty="0">
              <a:solidFill>
                <a:schemeClr val="accent1"/>
              </a:solidFill>
            </a:rPr>
            <a:t>Perform data QC and weather sensitivity analysis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38D89528-9902-4F23-8581-5DE903365272}">
      <dgm:prSet phldrT="[Text]" custT="1"/>
      <dgm:spPr>
        <a:solidFill>
          <a:srgbClr val="C7C8CA"/>
        </a:solidFill>
        <a:ln>
          <a:solidFill>
            <a:srgbClr val="C7C8CA"/>
          </a:solidFill>
        </a:ln>
      </dgm:spPr>
      <dgm:t>
        <a:bodyPr/>
        <a:lstStyle/>
        <a:p>
          <a:pPr algn="l"/>
          <a:r>
            <a:rPr lang="en-US" sz="2000" b="1" dirty="0">
              <a:solidFill>
                <a:schemeClr val="accent1"/>
              </a:solidFill>
            </a:rPr>
            <a:t>Model Selection</a:t>
          </a:r>
          <a:br>
            <a:rPr lang="en-US" sz="1400" dirty="0">
              <a:solidFill>
                <a:schemeClr val="accent1"/>
              </a:solidFill>
            </a:rPr>
          </a:br>
          <a:r>
            <a:rPr lang="en-US" sz="1400" dirty="0">
              <a:solidFill>
                <a:schemeClr val="accent1"/>
              </a:solidFill>
            </a:rPr>
            <a:t>Select models based on proxy day prediction performance</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Impact Estimation</a:t>
          </a:r>
          <a:br>
            <a:rPr lang="en-US" sz="1400" dirty="0">
              <a:solidFill>
                <a:schemeClr val="accent1"/>
              </a:solidFill>
            </a:rPr>
          </a:br>
          <a:r>
            <a:rPr lang="en-US" sz="1400" dirty="0">
              <a:solidFill>
                <a:schemeClr val="accent1"/>
              </a:solidFill>
            </a:rPr>
            <a:t>Use selected models to estimate event day baselines and load impacts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0B128080-7A5B-4050-94D2-16475B8DC956}">
      <dgm:prSet phldrT="[Text]" custT="1"/>
      <dgm:spPr>
        <a:solidFill>
          <a:srgbClr val="C7C8CA"/>
        </a:solidFill>
        <a:ln>
          <a:solidFill>
            <a:srgbClr val="C7C8CA"/>
          </a:solidFill>
        </a:ln>
      </dgm:spPr>
      <dgm:t>
        <a:bodyPr/>
        <a:lstStyle/>
        <a:p>
          <a:pPr algn="l"/>
          <a:r>
            <a:rPr lang="en-US" sz="2000" b="1" dirty="0">
              <a:solidFill>
                <a:schemeClr val="accent1"/>
              </a:solidFill>
            </a:rPr>
            <a:t>Proxy Day Selection</a:t>
          </a:r>
          <a:br>
            <a:rPr lang="en-US" sz="1400" dirty="0">
              <a:solidFill>
                <a:schemeClr val="accent1"/>
              </a:solidFill>
            </a:rPr>
          </a:br>
          <a:r>
            <a:rPr lang="en-US" sz="1400" dirty="0">
              <a:solidFill>
                <a:schemeClr val="accent1"/>
              </a:solidFill>
            </a:rPr>
            <a:t>Select non-event days with event-like conditions to use for model testing</a:t>
          </a:r>
        </a:p>
      </dgm:t>
    </dgm:pt>
    <dgm:pt modelId="{38903F8D-CBA6-40A6-B615-9963EBAF167E}" type="sibTrans" cxnId="{6304257F-4A25-4D12-A1D2-DCAE4F5EC248}">
      <dgm:prSet/>
      <dgm:spPr/>
      <dgm:t>
        <a:bodyPr/>
        <a:lstStyle/>
        <a:p>
          <a:endParaRPr lang="en-US"/>
        </a:p>
      </dgm:t>
    </dgm:pt>
    <dgm:pt modelId="{570DE306-4C83-412A-918A-7CE24DFCD604}" type="parTrans" cxnId="{6304257F-4A25-4D12-A1D2-DCAE4F5EC248}">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133922"/>
        </a:solidFill>
        <a:ln>
          <a:solidFill>
            <a:srgbClr val="133922"/>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C7C8CA"/>
        </a:solidFill>
        <a:ln>
          <a:solidFill>
            <a:srgbClr val="C7C8CA"/>
          </a:solidFill>
        </a:ln>
      </dgm:spPr>
      <dgm:t>
        <a:bodyPr/>
        <a:lstStyle/>
        <a:p>
          <a:pPr algn="l"/>
          <a:r>
            <a:rPr lang="en-US" sz="2000" b="1" dirty="0">
              <a:solidFill>
                <a:schemeClr val="accent1"/>
              </a:solidFill>
            </a:rPr>
            <a:t>Participant Analysis</a:t>
          </a:r>
          <a:br>
            <a:rPr lang="en-US" sz="1800" dirty="0">
              <a:solidFill>
                <a:schemeClr val="accent1"/>
              </a:solidFill>
            </a:rPr>
          </a:br>
          <a:r>
            <a:rPr lang="en-US" sz="1400" dirty="0">
              <a:solidFill>
                <a:schemeClr val="accent1"/>
              </a:solidFill>
            </a:rPr>
            <a:t>Perform data QC and weather sensitivity analysis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38D89528-9902-4F23-8581-5DE903365272}">
      <dgm:prSet phldrT="[Text]" custT="1"/>
      <dgm:spPr>
        <a:solidFill>
          <a:srgbClr val="C7C8CA"/>
        </a:solidFill>
        <a:ln>
          <a:solidFill>
            <a:srgbClr val="C7C8CA"/>
          </a:solidFill>
        </a:ln>
      </dgm:spPr>
      <dgm:t>
        <a:bodyPr/>
        <a:lstStyle/>
        <a:p>
          <a:pPr algn="l"/>
          <a:r>
            <a:rPr lang="en-US" sz="2000" b="1" dirty="0">
              <a:solidFill>
                <a:schemeClr val="accent1"/>
              </a:solidFill>
            </a:rPr>
            <a:t>Model Selection</a:t>
          </a:r>
          <a:br>
            <a:rPr lang="en-US" sz="1400" dirty="0">
              <a:solidFill>
                <a:schemeClr val="accent1"/>
              </a:solidFill>
            </a:rPr>
          </a:br>
          <a:r>
            <a:rPr lang="en-US" sz="1400" dirty="0">
              <a:solidFill>
                <a:schemeClr val="accent1"/>
              </a:solidFill>
            </a:rPr>
            <a:t>Select models based on proxy day prediction performance</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Impact Estimation</a:t>
          </a:r>
          <a:br>
            <a:rPr lang="en-US" sz="1400" dirty="0">
              <a:solidFill>
                <a:schemeClr val="accent1"/>
              </a:solidFill>
            </a:rPr>
          </a:br>
          <a:r>
            <a:rPr lang="en-US" sz="1400" dirty="0">
              <a:solidFill>
                <a:schemeClr val="accent1"/>
              </a:solidFill>
            </a:rPr>
            <a:t>Use selected models to estimate event day baselines and load impacts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0B128080-7A5B-4050-94D2-16475B8DC956}">
      <dgm:prSet phldrT="[Text]" custT="1"/>
      <dgm:spPr>
        <a:solidFill>
          <a:srgbClr val="133922"/>
        </a:solidFill>
        <a:ln>
          <a:solidFill>
            <a:srgbClr val="133922"/>
          </a:solidFill>
        </a:ln>
      </dgm:spPr>
      <dgm:t>
        <a:bodyPr/>
        <a:lstStyle/>
        <a:p>
          <a:pPr algn="l"/>
          <a:r>
            <a:rPr lang="en-US" sz="2000" b="1" dirty="0">
              <a:solidFill>
                <a:schemeClr val="accent1"/>
              </a:solidFill>
            </a:rPr>
            <a:t>Proxy Day Selection</a:t>
          </a:r>
          <a:br>
            <a:rPr lang="en-US" sz="1400" dirty="0">
              <a:solidFill>
                <a:schemeClr val="accent1"/>
              </a:solidFill>
            </a:rPr>
          </a:br>
          <a:r>
            <a:rPr lang="en-US" sz="1400" dirty="0">
              <a:solidFill>
                <a:schemeClr val="accent1"/>
              </a:solidFill>
            </a:rPr>
            <a:t>Select non-event days with event-like conditions to use for model testing</a:t>
          </a:r>
        </a:p>
      </dgm:t>
    </dgm:pt>
    <dgm:pt modelId="{38903F8D-CBA6-40A6-B615-9963EBAF167E}" type="sibTrans" cxnId="{6304257F-4A25-4D12-A1D2-DCAE4F5EC248}">
      <dgm:prSet/>
      <dgm:spPr/>
      <dgm:t>
        <a:bodyPr/>
        <a:lstStyle/>
        <a:p>
          <a:endParaRPr lang="en-US"/>
        </a:p>
      </dgm:t>
    </dgm:pt>
    <dgm:pt modelId="{570DE306-4C83-412A-918A-7CE24DFCD604}" type="parTrans" cxnId="{6304257F-4A25-4D12-A1D2-DCAE4F5EC248}">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133922"/>
        </a:solidFill>
        <a:ln>
          <a:solidFill>
            <a:srgbClr val="133922"/>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C7C8CA"/>
        </a:solidFill>
        <a:ln>
          <a:solidFill>
            <a:srgbClr val="C7C8CA"/>
          </a:solidFill>
        </a:ln>
      </dgm:spPr>
      <dgm:t>
        <a:bodyPr/>
        <a:lstStyle/>
        <a:p>
          <a:pPr algn="l"/>
          <a:r>
            <a:rPr lang="en-US" sz="2000" b="1" dirty="0">
              <a:solidFill>
                <a:schemeClr val="accent1"/>
              </a:solidFill>
            </a:rPr>
            <a:t>Participant Analysis</a:t>
          </a:r>
          <a:br>
            <a:rPr lang="en-US" sz="1800" dirty="0">
              <a:solidFill>
                <a:schemeClr val="accent1"/>
              </a:solidFill>
            </a:rPr>
          </a:br>
          <a:r>
            <a:rPr lang="en-US" sz="1400" dirty="0">
              <a:solidFill>
                <a:schemeClr val="accent1"/>
              </a:solidFill>
            </a:rPr>
            <a:t>Perform data QC and weather sensitivity analysis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38D89528-9902-4F23-8581-5DE903365272}">
      <dgm:prSet phldrT="[Text]" custT="1"/>
      <dgm:spPr>
        <a:solidFill>
          <a:srgbClr val="133922"/>
        </a:solidFill>
        <a:ln>
          <a:solidFill>
            <a:srgbClr val="133922"/>
          </a:solidFill>
        </a:ln>
      </dgm:spPr>
      <dgm:t>
        <a:bodyPr/>
        <a:lstStyle/>
        <a:p>
          <a:pPr algn="l"/>
          <a:r>
            <a:rPr lang="en-US" sz="2000" b="1" dirty="0">
              <a:solidFill>
                <a:schemeClr val="accent1"/>
              </a:solidFill>
            </a:rPr>
            <a:t>Model Selection</a:t>
          </a:r>
          <a:br>
            <a:rPr lang="en-US" sz="1400" dirty="0">
              <a:solidFill>
                <a:schemeClr val="accent1"/>
              </a:solidFill>
            </a:rPr>
          </a:br>
          <a:r>
            <a:rPr lang="en-US" sz="1400" dirty="0">
              <a:solidFill>
                <a:schemeClr val="accent1"/>
              </a:solidFill>
            </a:rPr>
            <a:t>Select models based on proxy day prediction performance</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Impact Estimation</a:t>
          </a:r>
          <a:br>
            <a:rPr lang="en-US" sz="1400" dirty="0">
              <a:solidFill>
                <a:schemeClr val="accent1"/>
              </a:solidFill>
            </a:rPr>
          </a:br>
          <a:r>
            <a:rPr lang="en-US" sz="1400" dirty="0">
              <a:solidFill>
                <a:schemeClr val="accent1"/>
              </a:solidFill>
            </a:rPr>
            <a:t>Use selected models to estimate event day baselines and load impacts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0B128080-7A5B-4050-94D2-16475B8DC956}">
      <dgm:prSet phldrT="[Text]" custT="1"/>
      <dgm:spPr>
        <a:solidFill>
          <a:srgbClr val="C7C8CA"/>
        </a:solidFill>
        <a:ln>
          <a:solidFill>
            <a:srgbClr val="C7C8CA"/>
          </a:solidFill>
        </a:ln>
      </dgm:spPr>
      <dgm:t>
        <a:bodyPr/>
        <a:lstStyle/>
        <a:p>
          <a:pPr algn="l"/>
          <a:r>
            <a:rPr lang="en-US" sz="2000" b="1" dirty="0">
              <a:solidFill>
                <a:schemeClr val="accent1"/>
              </a:solidFill>
            </a:rPr>
            <a:t>Proxy Day Selection</a:t>
          </a:r>
          <a:br>
            <a:rPr lang="en-US" sz="1400" dirty="0">
              <a:solidFill>
                <a:schemeClr val="accent1"/>
              </a:solidFill>
            </a:rPr>
          </a:br>
          <a:r>
            <a:rPr lang="en-US" sz="1400" dirty="0">
              <a:solidFill>
                <a:schemeClr val="accent1"/>
              </a:solidFill>
            </a:rPr>
            <a:t>Select non-event days with event-like conditions to use for model testing</a:t>
          </a:r>
        </a:p>
      </dgm:t>
    </dgm:pt>
    <dgm:pt modelId="{38903F8D-CBA6-40A6-B615-9963EBAF167E}" type="sibTrans" cxnId="{6304257F-4A25-4D12-A1D2-DCAE4F5EC248}">
      <dgm:prSet/>
      <dgm:spPr/>
      <dgm:t>
        <a:bodyPr/>
        <a:lstStyle/>
        <a:p>
          <a:endParaRPr lang="en-US"/>
        </a:p>
      </dgm:t>
    </dgm:pt>
    <dgm:pt modelId="{570DE306-4C83-412A-918A-7CE24DFCD604}" type="parTrans" cxnId="{6304257F-4A25-4D12-A1D2-DCAE4F5EC248}">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133922"/>
        </a:solidFill>
        <a:ln>
          <a:solidFill>
            <a:srgbClr val="133922"/>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C7C8CA"/>
        </a:solidFill>
        <a:ln>
          <a:solidFill>
            <a:srgbClr val="C7C8CA"/>
          </a:solidFill>
        </a:ln>
      </dgm:spPr>
      <dgm:t>
        <a:bodyPr/>
        <a:lstStyle/>
        <a:p>
          <a:pPr algn="l"/>
          <a:r>
            <a:rPr lang="en-US" sz="2000" b="1" dirty="0">
              <a:solidFill>
                <a:schemeClr val="accent1"/>
              </a:solidFill>
            </a:rPr>
            <a:t>Participant Analysis</a:t>
          </a:r>
          <a:br>
            <a:rPr lang="en-US" sz="1800" dirty="0">
              <a:solidFill>
                <a:schemeClr val="accent1"/>
              </a:solidFill>
            </a:rPr>
          </a:br>
          <a:r>
            <a:rPr lang="en-US" sz="1400" dirty="0">
              <a:solidFill>
                <a:schemeClr val="accent1"/>
              </a:solidFill>
            </a:rPr>
            <a:t>Perform data QC and weather sensitivity analysis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38D89528-9902-4F23-8581-5DE903365272}">
      <dgm:prSet phldrT="[Text]" custT="1"/>
      <dgm:spPr>
        <a:solidFill>
          <a:srgbClr val="C7C8CA"/>
        </a:solidFill>
        <a:ln>
          <a:solidFill>
            <a:srgbClr val="C7C8CA"/>
          </a:solidFill>
        </a:ln>
      </dgm:spPr>
      <dgm:t>
        <a:bodyPr/>
        <a:lstStyle/>
        <a:p>
          <a:pPr algn="l"/>
          <a:r>
            <a:rPr lang="en-US" sz="2000" b="1" dirty="0">
              <a:solidFill>
                <a:schemeClr val="accent1"/>
              </a:solidFill>
            </a:rPr>
            <a:t>Model Selection</a:t>
          </a:r>
          <a:br>
            <a:rPr lang="en-US" sz="1400" dirty="0">
              <a:solidFill>
                <a:schemeClr val="accent1"/>
              </a:solidFill>
            </a:rPr>
          </a:br>
          <a:r>
            <a:rPr lang="en-US" sz="1400" dirty="0">
              <a:solidFill>
                <a:schemeClr val="accent1"/>
              </a:solidFill>
            </a:rPr>
            <a:t>Select models based on proxy day prediction performance</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133922"/>
        </a:solidFill>
        <a:ln>
          <a:solidFill>
            <a:srgbClr val="133922"/>
          </a:solidFill>
        </a:ln>
      </dgm:spPr>
      <dgm:t>
        <a:bodyPr/>
        <a:lstStyle/>
        <a:p>
          <a:pPr algn="l"/>
          <a:r>
            <a:rPr lang="en-US" sz="2000" b="1" dirty="0">
              <a:solidFill>
                <a:schemeClr val="accent1"/>
              </a:solidFill>
            </a:rPr>
            <a:t>Impact Estimation</a:t>
          </a:r>
          <a:br>
            <a:rPr lang="en-US" sz="1400" dirty="0">
              <a:solidFill>
                <a:schemeClr val="accent1"/>
              </a:solidFill>
            </a:rPr>
          </a:br>
          <a:r>
            <a:rPr lang="en-US" sz="1400" dirty="0">
              <a:solidFill>
                <a:schemeClr val="accent1"/>
              </a:solidFill>
            </a:rPr>
            <a:t>Use selected models to estimate event day baselines and load impacts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0B128080-7A5B-4050-94D2-16475B8DC956}">
      <dgm:prSet phldrT="[Text]" custT="1"/>
      <dgm:spPr>
        <a:solidFill>
          <a:srgbClr val="C7C8CA"/>
        </a:solidFill>
        <a:ln>
          <a:solidFill>
            <a:srgbClr val="C7C8CA"/>
          </a:solidFill>
        </a:ln>
      </dgm:spPr>
      <dgm:t>
        <a:bodyPr/>
        <a:lstStyle/>
        <a:p>
          <a:pPr algn="l"/>
          <a:r>
            <a:rPr lang="en-US" sz="2000" b="1" dirty="0">
              <a:solidFill>
                <a:schemeClr val="accent1"/>
              </a:solidFill>
            </a:rPr>
            <a:t>Proxy Day Selection</a:t>
          </a:r>
          <a:br>
            <a:rPr lang="en-US" sz="1400" dirty="0">
              <a:solidFill>
                <a:schemeClr val="accent1"/>
              </a:solidFill>
            </a:rPr>
          </a:br>
          <a:r>
            <a:rPr lang="en-US" sz="1400" dirty="0">
              <a:solidFill>
                <a:schemeClr val="accent1"/>
              </a:solidFill>
            </a:rPr>
            <a:t>Select non-event days with event-like conditions to use for model testing</a:t>
          </a:r>
        </a:p>
      </dgm:t>
    </dgm:pt>
    <dgm:pt modelId="{38903F8D-CBA6-40A6-B615-9963EBAF167E}" type="sibTrans" cxnId="{6304257F-4A25-4D12-A1D2-DCAE4F5EC248}">
      <dgm:prSet/>
      <dgm:spPr/>
      <dgm:t>
        <a:bodyPr/>
        <a:lstStyle/>
        <a:p>
          <a:endParaRPr lang="en-US"/>
        </a:p>
      </dgm:t>
    </dgm:pt>
    <dgm:pt modelId="{570DE306-4C83-412A-918A-7CE24DFCD604}" type="parTrans" cxnId="{6304257F-4A25-4D12-A1D2-DCAE4F5EC248}">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133922"/>
        </a:solidFill>
        <a:ln>
          <a:solidFill>
            <a:srgbClr val="133922"/>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chemeClr val="accent3"/>
        </a:solidFill>
        <a:ln>
          <a:solidFill>
            <a:schemeClr val="accent3"/>
          </a:solidFill>
        </a:ln>
      </dgm:spPr>
      <dgm:t>
        <a:bodyPr/>
        <a:lstStyle/>
        <a:p>
          <a:pPr algn="l"/>
          <a:r>
            <a:rPr lang="en-US" sz="2000" b="1" dirty="0">
              <a:solidFill>
                <a:schemeClr val="accent1"/>
              </a:solidFill>
            </a:rPr>
            <a:t>Develop Ex-Ante Drivers</a:t>
          </a:r>
          <a:br>
            <a:rPr lang="en-US" sz="1800" dirty="0">
              <a:solidFill>
                <a:schemeClr val="accent1"/>
              </a:solidFill>
            </a:rPr>
          </a:br>
          <a:r>
            <a:rPr lang="en-US" sz="1400" dirty="0">
              <a:solidFill>
                <a:schemeClr val="accent1"/>
              </a:solidFill>
            </a:rPr>
            <a:t>Includes ex-ante weather scenario data and all assumed event day characteristics (including presumed event hours)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0B128080-7A5B-4050-94D2-16475B8DC956}">
      <dgm:prSet phldrT="[Text]" custT="1"/>
      <dgm:spPr>
        <a:solidFill>
          <a:srgbClr val="97B23E"/>
        </a:solidFill>
        <a:ln>
          <a:solidFill>
            <a:srgbClr val="97B23E"/>
          </a:solidFill>
        </a:ln>
      </dgm:spPr>
      <dgm:t>
        <a:bodyPr/>
        <a:lstStyle/>
        <a:p>
          <a:pPr algn="l"/>
          <a:r>
            <a:rPr lang="en-US" sz="2000" b="1" dirty="0">
              <a:solidFill>
                <a:schemeClr val="accent1"/>
              </a:solidFill>
            </a:rPr>
            <a:t>Estimate Ex-Ante Per Capita Reference Loads</a:t>
          </a:r>
          <a:br>
            <a:rPr lang="en-US" sz="1400" dirty="0">
              <a:solidFill>
                <a:schemeClr val="accent1"/>
              </a:solidFill>
            </a:rPr>
          </a:br>
          <a:r>
            <a:rPr lang="en-US" sz="1400" dirty="0">
              <a:solidFill>
                <a:schemeClr val="accent1"/>
              </a:solidFill>
            </a:rPr>
            <a:t>Predict on the ex-ante drivers data using ex-post models when available</a:t>
          </a:r>
        </a:p>
      </dgm:t>
    </dgm:pt>
    <dgm:pt modelId="{570DE306-4C83-412A-918A-7CE24DFCD604}" type="parTrans" cxnId="{6304257F-4A25-4D12-A1D2-DCAE4F5EC248}">
      <dgm:prSet/>
      <dgm:spPr/>
      <dgm:t>
        <a:bodyPr/>
        <a:lstStyle/>
        <a:p>
          <a:endParaRPr lang="en-US"/>
        </a:p>
      </dgm:t>
    </dgm:pt>
    <dgm:pt modelId="{38903F8D-CBA6-40A6-B615-9963EBAF167E}" type="sibTrans" cxnId="{6304257F-4A25-4D12-A1D2-DCAE4F5EC248}">
      <dgm:prSet/>
      <dgm:spPr/>
      <dgm:t>
        <a:bodyPr/>
        <a:lstStyle/>
        <a:p>
          <a:endParaRPr lang="en-US"/>
        </a:p>
      </dgm:t>
    </dgm:pt>
    <dgm:pt modelId="{38D89528-9902-4F23-8581-5DE903365272}">
      <dgm:prSet phldrT="[Text]" custT="1"/>
      <dgm:spPr>
        <a:solidFill>
          <a:srgbClr val="C5CD9F"/>
        </a:solidFill>
        <a:ln>
          <a:solidFill>
            <a:srgbClr val="C5CD9F"/>
          </a:solidFill>
        </a:ln>
      </dgm:spPr>
      <dgm:t>
        <a:bodyPr/>
        <a:lstStyle/>
        <a:p>
          <a:pPr algn="l"/>
          <a:r>
            <a:rPr lang="en-US" sz="2000" b="1" dirty="0">
              <a:solidFill>
                <a:schemeClr val="accent1"/>
              </a:solidFill>
            </a:rPr>
            <a:t>Estimate Ex-Ante Per Capita Impacts</a:t>
          </a:r>
          <a:br>
            <a:rPr lang="en-US" sz="1400" dirty="0">
              <a:solidFill>
                <a:schemeClr val="accent1"/>
              </a:solidFill>
            </a:rPr>
          </a:br>
          <a:r>
            <a:rPr lang="en-US" sz="1400" dirty="0">
              <a:solidFill>
                <a:schemeClr val="accent1"/>
              </a:solidFill>
            </a:rPr>
            <a:t>Apply historic FSL achievement rates with forecast baselines and updated FSL values</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Apply Ex-Ante Forecast</a:t>
          </a:r>
          <a:br>
            <a:rPr lang="en-US" sz="1400" dirty="0">
              <a:solidFill>
                <a:schemeClr val="accent1"/>
              </a:solidFill>
            </a:rPr>
          </a:br>
          <a:r>
            <a:rPr lang="en-US" sz="1400" dirty="0">
              <a:solidFill>
                <a:schemeClr val="accent1"/>
              </a:solidFill>
            </a:rPr>
            <a:t>Roll together per capita impacts based on participant forecasts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chemeClr val="accent3"/>
        </a:solidFill>
        <a:ln>
          <a:solidFill>
            <a:schemeClr val="accent3"/>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97B23E"/>
        </a:solidFill>
        <a:ln>
          <a:solidFill>
            <a:srgbClr val="97B23E"/>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5CD9F"/>
        </a:solidFill>
        <a:ln>
          <a:solidFill>
            <a:srgbClr val="C5CD9F"/>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0F351E"/>
        </a:solidFill>
        <a:ln>
          <a:solidFill>
            <a:srgbClr val="0F351E"/>
          </a:solidFill>
        </a:ln>
      </dgm:spPr>
      <dgm:t>
        <a:bodyPr/>
        <a:lstStyle/>
        <a:p>
          <a:pPr algn="l"/>
          <a:r>
            <a:rPr lang="en-US" sz="2000" b="1" dirty="0">
              <a:solidFill>
                <a:schemeClr val="accent1"/>
              </a:solidFill>
            </a:rPr>
            <a:t>Develop Ex-Ante Drivers</a:t>
          </a:r>
          <a:br>
            <a:rPr lang="en-US" sz="1800" dirty="0">
              <a:solidFill>
                <a:schemeClr val="accent1"/>
              </a:solidFill>
            </a:rPr>
          </a:br>
          <a:r>
            <a:rPr lang="en-US" sz="1400" dirty="0">
              <a:solidFill>
                <a:schemeClr val="accent1"/>
              </a:solidFill>
            </a:rPr>
            <a:t>Includes ex-ante weather scenario data and all assumed event day characteristics (including presumed event hours)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0B128080-7A5B-4050-94D2-16475B8DC956}">
      <dgm:prSet phldrT="[Text]" custT="1"/>
      <dgm:spPr>
        <a:solidFill>
          <a:srgbClr val="C7C8CA"/>
        </a:solidFill>
        <a:ln>
          <a:solidFill>
            <a:srgbClr val="C7C8CA"/>
          </a:solidFill>
        </a:ln>
      </dgm:spPr>
      <dgm:t>
        <a:bodyPr/>
        <a:lstStyle/>
        <a:p>
          <a:pPr algn="l"/>
          <a:r>
            <a:rPr lang="en-US" sz="2000" b="1" dirty="0">
              <a:solidFill>
                <a:schemeClr val="accent1"/>
              </a:solidFill>
            </a:rPr>
            <a:t>Estimate Ex-Ante Per Capita Reference Loads</a:t>
          </a:r>
          <a:br>
            <a:rPr lang="en-US" sz="1400" dirty="0">
              <a:solidFill>
                <a:schemeClr val="accent1"/>
              </a:solidFill>
            </a:rPr>
          </a:br>
          <a:r>
            <a:rPr lang="en-US" sz="1400" dirty="0">
              <a:solidFill>
                <a:schemeClr val="accent1"/>
              </a:solidFill>
            </a:rPr>
            <a:t>Predict on the ex-ante drivers data using ex-post models when available</a:t>
          </a:r>
        </a:p>
      </dgm:t>
    </dgm:pt>
    <dgm:pt modelId="{570DE306-4C83-412A-918A-7CE24DFCD604}" type="parTrans" cxnId="{6304257F-4A25-4D12-A1D2-DCAE4F5EC248}">
      <dgm:prSet/>
      <dgm:spPr/>
      <dgm:t>
        <a:bodyPr/>
        <a:lstStyle/>
        <a:p>
          <a:endParaRPr lang="en-US"/>
        </a:p>
      </dgm:t>
    </dgm:pt>
    <dgm:pt modelId="{38903F8D-CBA6-40A6-B615-9963EBAF167E}" type="sibTrans" cxnId="{6304257F-4A25-4D12-A1D2-DCAE4F5EC248}">
      <dgm:prSet/>
      <dgm:spPr/>
      <dgm:t>
        <a:bodyPr/>
        <a:lstStyle/>
        <a:p>
          <a:endParaRPr lang="en-US"/>
        </a:p>
      </dgm:t>
    </dgm:pt>
    <dgm:pt modelId="{38D89528-9902-4F23-8581-5DE903365272}">
      <dgm:prSet phldrT="[Text]" custT="1"/>
      <dgm:spPr>
        <a:solidFill>
          <a:srgbClr val="C7C8CA"/>
        </a:solidFill>
        <a:ln>
          <a:solidFill>
            <a:srgbClr val="C7C8CA"/>
          </a:solidFill>
        </a:ln>
      </dgm:spPr>
      <dgm:t>
        <a:bodyPr/>
        <a:lstStyle/>
        <a:p>
          <a:pPr algn="l"/>
          <a:r>
            <a:rPr lang="en-US" sz="2000" b="1" dirty="0">
              <a:solidFill>
                <a:schemeClr val="accent1"/>
              </a:solidFill>
            </a:rPr>
            <a:t>Estimate Ex-Ante Per Capita Impacts</a:t>
          </a:r>
          <a:br>
            <a:rPr lang="en-US" sz="1400" dirty="0">
              <a:solidFill>
                <a:schemeClr val="accent1"/>
              </a:solidFill>
            </a:rPr>
          </a:br>
          <a:r>
            <a:rPr lang="en-US" sz="1400" dirty="0">
              <a:solidFill>
                <a:schemeClr val="accent1"/>
              </a:solidFill>
            </a:rPr>
            <a:t>Apply historic FSL achievement rates with forecast baselines and updated FSL values</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Apply Ex-Ante Forecast</a:t>
          </a:r>
          <a:br>
            <a:rPr lang="en-US" sz="1400" dirty="0">
              <a:solidFill>
                <a:schemeClr val="accent1"/>
              </a:solidFill>
            </a:rPr>
          </a:br>
          <a:r>
            <a:rPr lang="en-US" sz="1400" dirty="0">
              <a:solidFill>
                <a:schemeClr val="accent1"/>
              </a:solidFill>
            </a:rPr>
            <a:t>Roll together per capita impacts based on participant forecasts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0F351E"/>
        </a:solidFill>
        <a:ln>
          <a:solidFill>
            <a:srgbClr val="0F351E"/>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C7C8CA"/>
        </a:solidFill>
        <a:ln>
          <a:solidFill>
            <a:srgbClr val="C7C8CA"/>
          </a:solidFill>
        </a:ln>
      </dgm:spPr>
      <dgm:t>
        <a:bodyPr/>
        <a:lstStyle/>
        <a:p>
          <a:pPr algn="l"/>
          <a:r>
            <a:rPr lang="en-US" sz="2000" b="1" dirty="0">
              <a:solidFill>
                <a:schemeClr val="accent1"/>
              </a:solidFill>
            </a:rPr>
            <a:t>Develop Ex-Ante Drivers</a:t>
          </a:r>
          <a:br>
            <a:rPr lang="en-US" sz="1800" dirty="0">
              <a:solidFill>
                <a:schemeClr val="accent1"/>
              </a:solidFill>
            </a:rPr>
          </a:br>
          <a:r>
            <a:rPr lang="en-US" sz="1400" dirty="0">
              <a:solidFill>
                <a:schemeClr val="accent1"/>
              </a:solidFill>
            </a:rPr>
            <a:t>Includes ex-ante weather scenario data and all assumed event day characteristics (including presumed event hours)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0B128080-7A5B-4050-94D2-16475B8DC956}">
      <dgm:prSet phldrT="[Text]" custT="1"/>
      <dgm:spPr>
        <a:solidFill>
          <a:srgbClr val="0F351E"/>
        </a:solidFill>
        <a:ln>
          <a:solidFill>
            <a:srgbClr val="0F351E"/>
          </a:solidFill>
        </a:ln>
      </dgm:spPr>
      <dgm:t>
        <a:bodyPr/>
        <a:lstStyle/>
        <a:p>
          <a:pPr algn="l"/>
          <a:r>
            <a:rPr lang="en-US" sz="2000" b="1" dirty="0">
              <a:solidFill>
                <a:schemeClr val="accent1"/>
              </a:solidFill>
            </a:rPr>
            <a:t>Estimate Ex-Ante Per Capita Reference Loads</a:t>
          </a:r>
          <a:br>
            <a:rPr lang="en-US" sz="1400" dirty="0">
              <a:solidFill>
                <a:schemeClr val="accent1"/>
              </a:solidFill>
            </a:rPr>
          </a:br>
          <a:r>
            <a:rPr lang="en-US" sz="1400" dirty="0">
              <a:solidFill>
                <a:schemeClr val="accent1"/>
              </a:solidFill>
            </a:rPr>
            <a:t>Predict on the ex-ante drivers data using ex-post models when available</a:t>
          </a:r>
        </a:p>
      </dgm:t>
    </dgm:pt>
    <dgm:pt modelId="{570DE306-4C83-412A-918A-7CE24DFCD604}" type="parTrans" cxnId="{6304257F-4A25-4D12-A1D2-DCAE4F5EC248}">
      <dgm:prSet/>
      <dgm:spPr/>
      <dgm:t>
        <a:bodyPr/>
        <a:lstStyle/>
        <a:p>
          <a:endParaRPr lang="en-US"/>
        </a:p>
      </dgm:t>
    </dgm:pt>
    <dgm:pt modelId="{38903F8D-CBA6-40A6-B615-9963EBAF167E}" type="sibTrans" cxnId="{6304257F-4A25-4D12-A1D2-DCAE4F5EC248}">
      <dgm:prSet/>
      <dgm:spPr/>
      <dgm:t>
        <a:bodyPr/>
        <a:lstStyle/>
        <a:p>
          <a:endParaRPr lang="en-US"/>
        </a:p>
      </dgm:t>
    </dgm:pt>
    <dgm:pt modelId="{38D89528-9902-4F23-8581-5DE903365272}">
      <dgm:prSet phldrT="[Text]" custT="1"/>
      <dgm:spPr>
        <a:solidFill>
          <a:srgbClr val="C7C8CA"/>
        </a:solidFill>
        <a:ln>
          <a:solidFill>
            <a:srgbClr val="C7C8CA"/>
          </a:solidFill>
        </a:ln>
      </dgm:spPr>
      <dgm:t>
        <a:bodyPr/>
        <a:lstStyle/>
        <a:p>
          <a:pPr algn="l"/>
          <a:r>
            <a:rPr lang="en-US" sz="2000" b="1" dirty="0">
              <a:solidFill>
                <a:schemeClr val="accent1"/>
              </a:solidFill>
            </a:rPr>
            <a:t>Estimate Ex-Ante Per Capita Impacts</a:t>
          </a:r>
          <a:br>
            <a:rPr lang="en-US" sz="1400" dirty="0">
              <a:solidFill>
                <a:schemeClr val="accent1"/>
              </a:solidFill>
            </a:rPr>
          </a:br>
          <a:r>
            <a:rPr lang="en-US" sz="1400" dirty="0">
              <a:solidFill>
                <a:schemeClr val="accent1"/>
              </a:solidFill>
            </a:rPr>
            <a:t>Apply historic FSL achievement rates with forecast baselines and updated FSL values</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Apply Ex-Ante Forecast</a:t>
          </a:r>
          <a:br>
            <a:rPr lang="en-US" sz="1400" dirty="0">
              <a:solidFill>
                <a:schemeClr val="accent1"/>
              </a:solidFill>
            </a:rPr>
          </a:br>
          <a:r>
            <a:rPr lang="en-US" sz="1400" dirty="0">
              <a:solidFill>
                <a:schemeClr val="accent1"/>
              </a:solidFill>
            </a:rPr>
            <a:t>Roll together per capita impacts based on participant forecasts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0F351E"/>
        </a:solidFill>
        <a:ln>
          <a:solidFill>
            <a:srgbClr val="0F351E"/>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DA5990-F9B3-476F-98F2-80F63D4AF73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A11F74-0AFB-4EB3-8E47-655DD01A895E}">
      <dgm:prSet phldrT="[Text]" phldr="0" custT="1"/>
      <dgm:spPr>
        <a:solidFill>
          <a:srgbClr val="C7C8CA"/>
        </a:solidFill>
        <a:ln>
          <a:solidFill>
            <a:srgbClr val="C7C8CA"/>
          </a:solidFill>
        </a:ln>
      </dgm:spPr>
      <dgm:t>
        <a:bodyPr/>
        <a:lstStyle/>
        <a:p>
          <a:pPr algn="l"/>
          <a:r>
            <a:rPr lang="en-US" sz="2000" b="1" dirty="0">
              <a:solidFill>
                <a:schemeClr val="accent1"/>
              </a:solidFill>
            </a:rPr>
            <a:t>Develop Ex-Ante Drivers</a:t>
          </a:r>
          <a:br>
            <a:rPr lang="en-US" sz="1800" dirty="0">
              <a:solidFill>
                <a:schemeClr val="accent1"/>
              </a:solidFill>
            </a:rPr>
          </a:br>
          <a:r>
            <a:rPr lang="en-US" sz="1400" dirty="0">
              <a:solidFill>
                <a:schemeClr val="accent1"/>
              </a:solidFill>
            </a:rPr>
            <a:t>Includes ex-ante weather scenario data and all assumed event day characteristics (including presumed event hours)</a:t>
          </a:r>
          <a:endParaRPr lang="en-US" sz="1800" dirty="0">
            <a:solidFill>
              <a:schemeClr val="accent1"/>
            </a:solidFill>
          </a:endParaRPr>
        </a:p>
      </dgm:t>
    </dgm:pt>
    <dgm:pt modelId="{3CCB825D-A603-4110-A6F1-7D2095040A09}" type="parTrans" cxnId="{9E0CA5E3-A202-4078-BADB-70FDEA9E9BD8}">
      <dgm:prSet/>
      <dgm:spPr/>
      <dgm:t>
        <a:bodyPr/>
        <a:lstStyle/>
        <a:p>
          <a:endParaRPr lang="en-US"/>
        </a:p>
      </dgm:t>
    </dgm:pt>
    <dgm:pt modelId="{B88AC1DB-BDA3-443A-831A-3E290C1FF205}" type="sibTrans" cxnId="{9E0CA5E3-A202-4078-BADB-70FDEA9E9BD8}">
      <dgm:prSet/>
      <dgm:spPr/>
      <dgm:t>
        <a:bodyPr/>
        <a:lstStyle/>
        <a:p>
          <a:endParaRPr lang="en-US"/>
        </a:p>
      </dgm:t>
    </dgm:pt>
    <dgm:pt modelId="{0B128080-7A5B-4050-94D2-16475B8DC956}">
      <dgm:prSet phldrT="[Text]" custT="1"/>
      <dgm:spPr>
        <a:solidFill>
          <a:srgbClr val="C7C8CA"/>
        </a:solidFill>
        <a:ln>
          <a:solidFill>
            <a:srgbClr val="C7C8CA"/>
          </a:solidFill>
        </a:ln>
      </dgm:spPr>
      <dgm:t>
        <a:bodyPr/>
        <a:lstStyle/>
        <a:p>
          <a:pPr algn="l"/>
          <a:r>
            <a:rPr lang="en-US" sz="2000" b="1" dirty="0">
              <a:solidFill>
                <a:schemeClr val="accent1"/>
              </a:solidFill>
            </a:rPr>
            <a:t>Estimate Ex-Ante Per Capita Reference Loads</a:t>
          </a:r>
          <a:br>
            <a:rPr lang="en-US" sz="1400" dirty="0">
              <a:solidFill>
                <a:schemeClr val="accent1"/>
              </a:solidFill>
            </a:rPr>
          </a:br>
          <a:r>
            <a:rPr lang="en-US" sz="1400" dirty="0">
              <a:solidFill>
                <a:schemeClr val="accent1"/>
              </a:solidFill>
            </a:rPr>
            <a:t>Predict on the ex-ante drivers data using ex-post models when available</a:t>
          </a:r>
        </a:p>
      </dgm:t>
    </dgm:pt>
    <dgm:pt modelId="{570DE306-4C83-412A-918A-7CE24DFCD604}" type="parTrans" cxnId="{6304257F-4A25-4D12-A1D2-DCAE4F5EC248}">
      <dgm:prSet/>
      <dgm:spPr/>
      <dgm:t>
        <a:bodyPr/>
        <a:lstStyle/>
        <a:p>
          <a:endParaRPr lang="en-US"/>
        </a:p>
      </dgm:t>
    </dgm:pt>
    <dgm:pt modelId="{38903F8D-CBA6-40A6-B615-9963EBAF167E}" type="sibTrans" cxnId="{6304257F-4A25-4D12-A1D2-DCAE4F5EC248}">
      <dgm:prSet/>
      <dgm:spPr/>
      <dgm:t>
        <a:bodyPr/>
        <a:lstStyle/>
        <a:p>
          <a:endParaRPr lang="en-US"/>
        </a:p>
      </dgm:t>
    </dgm:pt>
    <dgm:pt modelId="{38D89528-9902-4F23-8581-5DE903365272}">
      <dgm:prSet phldrT="[Text]" custT="1"/>
      <dgm:spPr>
        <a:solidFill>
          <a:srgbClr val="0F351E"/>
        </a:solidFill>
        <a:ln>
          <a:solidFill>
            <a:srgbClr val="0F351E"/>
          </a:solidFill>
        </a:ln>
      </dgm:spPr>
      <dgm:t>
        <a:bodyPr/>
        <a:lstStyle/>
        <a:p>
          <a:pPr algn="l"/>
          <a:r>
            <a:rPr lang="en-US" sz="2000" b="1" dirty="0">
              <a:solidFill>
                <a:schemeClr val="accent1"/>
              </a:solidFill>
            </a:rPr>
            <a:t>Estimate Ex-Ante Per Capita Impacts</a:t>
          </a:r>
          <a:br>
            <a:rPr lang="en-US" sz="1400" dirty="0">
              <a:solidFill>
                <a:schemeClr val="accent1"/>
              </a:solidFill>
            </a:rPr>
          </a:br>
          <a:r>
            <a:rPr lang="en-US" sz="1400" dirty="0">
              <a:solidFill>
                <a:schemeClr val="accent1"/>
              </a:solidFill>
            </a:rPr>
            <a:t>Apply historic FSL achievement rates with forecast baselines and updated FSL values</a:t>
          </a:r>
        </a:p>
      </dgm:t>
    </dgm:pt>
    <dgm:pt modelId="{65977690-A77F-4374-8F64-CED801D87BE2}" type="parTrans" cxnId="{0F292ADA-D868-410B-9E60-11AABE427A53}">
      <dgm:prSet/>
      <dgm:spPr/>
      <dgm:t>
        <a:bodyPr/>
        <a:lstStyle/>
        <a:p>
          <a:endParaRPr lang="en-US"/>
        </a:p>
      </dgm:t>
    </dgm:pt>
    <dgm:pt modelId="{596A515B-DCCA-4F86-836B-D9F839E03782}" type="sibTrans" cxnId="{0F292ADA-D868-410B-9E60-11AABE427A53}">
      <dgm:prSet/>
      <dgm:spPr/>
      <dgm:t>
        <a:bodyPr/>
        <a:lstStyle/>
        <a:p>
          <a:endParaRPr lang="en-US"/>
        </a:p>
      </dgm:t>
    </dgm:pt>
    <dgm:pt modelId="{B040B628-3968-4FE6-82E1-063D0D83AAAD}">
      <dgm:prSet phldrT="[Text]" phldr="0" custT="1"/>
      <dgm:spPr>
        <a:solidFill>
          <a:srgbClr val="C7C8CA"/>
        </a:solidFill>
        <a:ln>
          <a:solidFill>
            <a:srgbClr val="C7C8CA"/>
          </a:solidFill>
        </a:ln>
      </dgm:spPr>
      <dgm:t>
        <a:bodyPr/>
        <a:lstStyle/>
        <a:p>
          <a:pPr algn="l"/>
          <a:r>
            <a:rPr lang="en-US" sz="2000" b="1" dirty="0">
              <a:solidFill>
                <a:schemeClr val="accent1"/>
              </a:solidFill>
            </a:rPr>
            <a:t>Apply Ex-Ante Forecast</a:t>
          </a:r>
          <a:br>
            <a:rPr lang="en-US" sz="1400" dirty="0">
              <a:solidFill>
                <a:schemeClr val="accent1"/>
              </a:solidFill>
            </a:rPr>
          </a:br>
          <a:r>
            <a:rPr lang="en-US" sz="1400" dirty="0">
              <a:solidFill>
                <a:schemeClr val="accent1"/>
              </a:solidFill>
            </a:rPr>
            <a:t>Roll together per capita impacts based on participant forecasts</a:t>
          </a:r>
        </a:p>
      </dgm:t>
    </dgm:pt>
    <dgm:pt modelId="{A285E39C-27F0-46BC-87AE-37C8D0D793D0}" type="parTrans" cxnId="{C3BC08CC-F35C-4FB6-B8FC-5AF89FE6E0F1}">
      <dgm:prSet/>
      <dgm:spPr/>
      <dgm:t>
        <a:bodyPr/>
        <a:lstStyle/>
        <a:p>
          <a:endParaRPr lang="en-US"/>
        </a:p>
      </dgm:t>
    </dgm:pt>
    <dgm:pt modelId="{43334A80-D411-4183-A213-AD69EE0BA9B6}" type="sibTrans" cxnId="{C3BC08CC-F35C-4FB6-B8FC-5AF89FE6E0F1}">
      <dgm:prSet/>
      <dgm:spPr/>
      <dgm:t>
        <a:bodyPr/>
        <a:lstStyle/>
        <a:p>
          <a:endParaRPr lang="en-US"/>
        </a:p>
      </dgm:t>
    </dgm:pt>
    <dgm:pt modelId="{DAD92F4E-099B-4D97-84E3-BC57DB561AFB}" type="pres">
      <dgm:prSet presAssocID="{32DA5990-F9B3-476F-98F2-80F63D4AF738}" presName="linearFlow" presStyleCnt="0">
        <dgm:presLayoutVars>
          <dgm:dir/>
          <dgm:resizeHandles val="exact"/>
        </dgm:presLayoutVars>
      </dgm:prSet>
      <dgm:spPr/>
    </dgm:pt>
    <dgm:pt modelId="{E83063D8-245E-466C-890A-DBF6252DB1A2}" type="pres">
      <dgm:prSet presAssocID="{2DA11F74-0AFB-4EB3-8E47-655DD01A895E}" presName="composite" presStyleCnt="0"/>
      <dgm:spPr/>
    </dgm:pt>
    <dgm:pt modelId="{119A506B-9EC8-4C33-A868-9659D1F0EB51}" type="pres">
      <dgm:prSet presAssocID="{2DA11F74-0AFB-4EB3-8E47-655DD01A895E}" presName="imgShp" presStyleLbl="fgImgPlace1" presStyleIdx="0"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C1FCAC90-0996-41A4-91E9-91C657DB5A8A}" type="pres">
      <dgm:prSet presAssocID="{2DA11F74-0AFB-4EB3-8E47-655DD01A895E}" presName="txShp" presStyleLbl="node1" presStyleIdx="0" presStyleCnt="4">
        <dgm:presLayoutVars>
          <dgm:bulletEnabled val="1"/>
        </dgm:presLayoutVars>
      </dgm:prSet>
      <dgm:spPr>
        <a:prstGeom prst="chevron">
          <a:avLst/>
        </a:prstGeom>
      </dgm:spPr>
    </dgm:pt>
    <dgm:pt modelId="{188547C4-68E1-4BD8-9077-D2D1EB29D76C}" type="pres">
      <dgm:prSet presAssocID="{B88AC1DB-BDA3-443A-831A-3E290C1FF205}" presName="spacing" presStyleCnt="0"/>
      <dgm:spPr/>
    </dgm:pt>
    <dgm:pt modelId="{91533561-01C8-4DDC-9A4C-AAC18ABEA2EB}" type="pres">
      <dgm:prSet presAssocID="{0B128080-7A5B-4050-94D2-16475B8DC956}" presName="composite" presStyleCnt="0"/>
      <dgm:spPr/>
    </dgm:pt>
    <dgm:pt modelId="{1A97D9A4-521F-4F08-9616-769A68A9A799}" type="pres">
      <dgm:prSet presAssocID="{0B128080-7A5B-4050-94D2-16475B8DC956}" presName="imgShp" presStyleLbl="fgImgPlace1" presStyleIdx="1" presStyleCnt="4" custLinFactNeighborX="44109" custLinFactNeighborY="0"/>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A9636362-8393-4687-B433-DAC05053E670}" type="pres">
      <dgm:prSet presAssocID="{0B128080-7A5B-4050-94D2-16475B8DC956}" presName="txShp" presStyleLbl="node1" presStyleIdx="1" presStyleCnt="4">
        <dgm:presLayoutVars>
          <dgm:bulletEnabled val="1"/>
        </dgm:presLayoutVars>
      </dgm:prSet>
      <dgm:spPr>
        <a:prstGeom prst="chevron">
          <a:avLst/>
        </a:prstGeom>
      </dgm:spPr>
    </dgm:pt>
    <dgm:pt modelId="{456176CD-B67E-4421-B31A-4C2E68884A30}" type="pres">
      <dgm:prSet presAssocID="{38903F8D-CBA6-40A6-B615-9963EBAF167E}" presName="spacing" presStyleCnt="0"/>
      <dgm:spPr/>
    </dgm:pt>
    <dgm:pt modelId="{91AE4868-C906-45CE-894C-00DBCA34BBE3}" type="pres">
      <dgm:prSet presAssocID="{38D89528-9902-4F23-8581-5DE903365272}" presName="composite" presStyleCnt="0"/>
      <dgm:spPr/>
    </dgm:pt>
    <dgm:pt modelId="{020DC8A8-91CE-43E4-B941-A6C9EABB6E14}" type="pres">
      <dgm:prSet presAssocID="{38D89528-9902-4F23-8581-5DE903365272}" presName="imgShp" presStyleLbl="fgImgPlace1" presStyleIdx="2" presStyleCnt="4" custLinFactNeighborX="44109" custLinFactNeighborY="0"/>
      <dgm:spPr>
        <a:solidFill>
          <a:srgbClr val="0F351E"/>
        </a:solidFill>
        <a:ln>
          <a:solidFill>
            <a:srgbClr val="0F351E"/>
          </a:solidFill>
        </a:ln>
      </dgm:spPr>
      <dgm:extLst>
        <a:ext uri="{E40237B7-FDA0-4F09-8148-C483321AD2D9}">
          <dgm14:cNvPr xmlns:dgm14="http://schemas.microsoft.com/office/drawing/2010/diagram" id="0" name="" descr="Harvey Balls 100% with solid fill"/>
        </a:ext>
      </dgm:extLst>
    </dgm:pt>
    <dgm:pt modelId="{58281693-DB50-405F-9F8D-7D000D30DE0F}" type="pres">
      <dgm:prSet presAssocID="{38D89528-9902-4F23-8581-5DE903365272}" presName="txShp" presStyleLbl="node1" presStyleIdx="2" presStyleCnt="4">
        <dgm:presLayoutVars>
          <dgm:bulletEnabled val="1"/>
        </dgm:presLayoutVars>
      </dgm:prSet>
      <dgm:spPr>
        <a:prstGeom prst="chevron">
          <a:avLst/>
        </a:prstGeom>
      </dgm:spPr>
    </dgm:pt>
    <dgm:pt modelId="{B1FDD25F-B807-4641-80A9-5125C913C0B8}" type="pres">
      <dgm:prSet presAssocID="{596A515B-DCCA-4F86-836B-D9F839E03782}" presName="spacing" presStyleCnt="0"/>
      <dgm:spPr/>
    </dgm:pt>
    <dgm:pt modelId="{31C6C1AA-924E-4008-A2F8-B2479C3F989A}" type="pres">
      <dgm:prSet presAssocID="{B040B628-3968-4FE6-82E1-063D0D83AAAD}" presName="composite" presStyleCnt="0"/>
      <dgm:spPr/>
    </dgm:pt>
    <dgm:pt modelId="{07CB473C-D2BB-4DE7-8B45-3EFA587F125B}" type="pres">
      <dgm:prSet presAssocID="{B040B628-3968-4FE6-82E1-063D0D83AAAD}" presName="imgShp" presStyleLbl="fgImgPlace1" presStyleIdx="3" presStyleCnt="4" custLinFactNeighborX="44109" custLinFactNeighborY="355"/>
      <dgm:spPr>
        <a:solidFill>
          <a:srgbClr val="C7C8CA"/>
        </a:solidFill>
        <a:ln>
          <a:solidFill>
            <a:srgbClr val="C7C8CA"/>
          </a:solidFill>
        </a:ln>
      </dgm:spPr>
      <dgm:extLst>
        <a:ext uri="{E40237B7-FDA0-4F09-8148-C483321AD2D9}">
          <dgm14:cNvPr xmlns:dgm14="http://schemas.microsoft.com/office/drawing/2010/diagram" id="0" name="" descr="Harvey Balls 100% with solid fill"/>
        </a:ext>
      </dgm:extLst>
    </dgm:pt>
    <dgm:pt modelId="{5C7CFDE0-9713-48A3-85D1-BD0C02B36F2A}" type="pres">
      <dgm:prSet presAssocID="{B040B628-3968-4FE6-82E1-063D0D83AAAD}" presName="txShp" presStyleLbl="node1" presStyleIdx="3" presStyleCnt="4">
        <dgm:presLayoutVars>
          <dgm:bulletEnabled val="1"/>
        </dgm:presLayoutVars>
      </dgm:prSet>
      <dgm:spPr>
        <a:prstGeom prst="chevron">
          <a:avLst/>
        </a:prstGeom>
      </dgm:spPr>
    </dgm:pt>
  </dgm:ptLst>
  <dgm:cxnLst>
    <dgm:cxn modelId="{73A7600A-796A-4CF2-995A-30A2945CFC65}" type="presOf" srcId="{2DA11F74-0AFB-4EB3-8E47-655DD01A895E}" destId="{C1FCAC90-0996-41A4-91E9-91C657DB5A8A}" srcOrd="0" destOrd="0" presId="urn:microsoft.com/office/officeart/2005/8/layout/vList3"/>
    <dgm:cxn modelId="{568B290B-4234-4C46-8E64-D5215A1841D4}" type="presOf" srcId="{0B128080-7A5B-4050-94D2-16475B8DC956}" destId="{A9636362-8393-4687-B433-DAC05053E670}" srcOrd="0" destOrd="0" presId="urn:microsoft.com/office/officeart/2005/8/layout/vList3"/>
    <dgm:cxn modelId="{EE720040-1FD0-4A5B-8F8A-9BCA8495F3FC}" type="presOf" srcId="{B040B628-3968-4FE6-82E1-063D0D83AAAD}" destId="{5C7CFDE0-9713-48A3-85D1-BD0C02B36F2A}" srcOrd="0" destOrd="0" presId="urn:microsoft.com/office/officeart/2005/8/layout/vList3"/>
    <dgm:cxn modelId="{9774EE6F-0728-402C-9D6B-46C6FF570966}" type="presOf" srcId="{32DA5990-F9B3-476F-98F2-80F63D4AF738}" destId="{DAD92F4E-099B-4D97-84E3-BC57DB561AFB}" srcOrd="0" destOrd="0" presId="urn:microsoft.com/office/officeart/2005/8/layout/vList3"/>
    <dgm:cxn modelId="{6304257F-4A25-4D12-A1D2-DCAE4F5EC248}" srcId="{32DA5990-F9B3-476F-98F2-80F63D4AF738}" destId="{0B128080-7A5B-4050-94D2-16475B8DC956}" srcOrd="1" destOrd="0" parTransId="{570DE306-4C83-412A-918A-7CE24DFCD604}" sibTransId="{38903F8D-CBA6-40A6-B615-9963EBAF167E}"/>
    <dgm:cxn modelId="{0A2AFC8D-90BF-46DB-9895-CEB016C601F2}" type="presOf" srcId="{38D89528-9902-4F23-8581-5DE903365272}" destId="{58281693-DB50-405F-9F8D-7D000D30DE0F}" srcOrd="0" destOrd="0" presId="urn:microsoft.com/office/officeart/2005/8/layout/vList3"/>
    <dgm:cxn modelId="{C3BC08CC-F35C-4FB6-B8FC-5AF89FE6E0F1}" srcId="{32DA5990-F9B3-476F-98F2-80F63D4AF738}" destId="{B040B628-3968-4FE6-82E1-063D0D83AAAD}" srcOrd="3" destOrd="0" parTransId="{A285E39C-27F0-46BC-87AE-37C8D0D793D0}" sibTransId="{43334A80-D411-4183-A213-AD69EE0BA9B6}"/>
    <dgm:cxn modelId="{0F292ADA-D868-410B-9E60-11AABE427A53}" srcId="{32DA5990-F9B3-476F-98F2-80F63D4AF738}" destId="{38D89528-9902-4F23-8581-5DE903365272}" srcOrd="2" destOrd="0" parTransId="{65977690-A77F-4374-8F64-CED801D87BE2}" sibTransId="{596A515B-DCCA-4F86-836B-D9F839E03782}"/>
    <dgm:cxn modelId="{9E0CA5E3-A202-4078-BADB-70FDEA9E9BD8}" srcId="{32DA5990-F9B3-476F-98F2-80F63D4AF738}" destId="{2DA11F74-0AFB-4EB3-8E47-655DD01A895E}" srcOrd="0" destOrd="0" parTransId="{3CCB825D-A603-4110-A6F1-7D2095040A09}" sibTransId="{B88AC1DB-BDA3-443A-831A-3E290C1FF205}"/>
    <dgm:cxn modelId="{CFF81380-1450-41A5-B6E4-E6415C6B9234}" type="presParOf" srcId="{DAD92F4E-099B-4D97-84E3-BC57DB561AFB}" destId="{E83063D8-245E-466C-890A-DBF6252DB1A2}" srcOrd="0" destOrd="0" presId="urn:microsoft.com/office/officeart/2005/8/layout/vList3"/>
    <dgm:cxn modelId="{DD63DFF4-77AD-4BF2-861D-F00824072A58}" type="presParOf" srcId="{E83063D8-245E-466C-890A-DBF6252DB1A2}" destId="{119A506B-9EC8-4C33-A868-9659D1F0EB51}" srcOrd="0" destOrd="0" presId="urn:microsoft.com/office/officeart/2005/8/layout/vList3"/>
    <dgm:cxn modelId="{2A316B62-7511-4371-8E63-07B223015EC5}" type="presParOf" srcId="{E83063D8-245E-466C-890A-DBF6252DB1A2}" destId="{C1FCAC90-0996-41A4-91E9-91C657DB5A8A}" srcOrd="1" destOrd="0" presId="urn:microsoft.com/office/officeart/2005/8/layout/vList3"/>
    <dgm:cxn modelId="{510BE3F1-DD83-475B-9070-039CEB0233A4}" type="presParOf" srcId="{DAD92F4E-099B-4D97-84E3-BC57DB561AFB}" destId="{188547C4-68E1-4BD8-9077-D2D1EB29D76C}" srcOrd="1" destOrd="0" presId="urn:microsoft.com/office/officeart/2005/8/layout/vList3"/>
    <dgm:cxn modelId="{26F948F8-C433-4C7E-B01F-21AAD885C950}" type="presParOf" srcId="{DAD92F4E-099B-4D97-84E3-BC57DB561AFB}" destId="{91533561-01C8-4DDC-9A4C-AAC18ABEA2EB}" srcOrd="2" destOrd="0" presId="urn:microsoft.com/office/officeart/2005/8/layout/vList3"/>
    <dgm:cxn modelId="{51F9B392-2122-4A24-9369-7251159F3C91}" type="presParOf" srcId="{91533561-01C8-4DDC-9A4C-AAC18ABEA2EB}" destId="{1A97D9A4-521F-4F08-9616-769A68A9A799}" srcOrd="0" destOrd="0" presId="urn:microsoft.com/office/officeart/2005/8/layout/vList3"/>
    <dgm:cxn modelId="{3EAA0976-7212-46A5-91A1-1E2E8826F3D0}" type="presParOf" srcId="{91533561-01C8-4DDC-9A4C-AAC18ABEA2EB}" destId="{A9636362-8393-4687-B433-DAC05053E670}" srcOrd="1" destOrd="0" presId="urn:microsoft.com/office/officeart/2005/8/layout/vList3"/>
    <dgm:cxn modelId="{AE46F1FF-E4AD-4717-BE3B-948B65C73E14}" type="presParOf" srcId="{DAD92F4E-099B-4D97-84E3-BC57DB561AFB}" destId="{456176CD-B67E-4421-B31A-4C2E68884A30}" srcOrd="3" destOrd="0" presId="urn:microsoft.com/office/officeart/2005/8/layout/vList3"/>
    <dgm:cxn modelId="{04FC821A-9B25-4465-AA77-267302BC06E0}" type="presParOf" srcId="{DAD92F4E-099B-4D97-84E3-BC57DB561AFB}" destId="{91AE4868-C906-45CE-894C-00DBCA34BBE3}" srcOrd="4" destOrd="0" presId="urn:microsoft.com/office/officeart/2005/8/layout/vList3"/>
    <dgm:cxn modelId="{8E714BB7-E913-4705-80BD-76F9C2C3CA40}" type="presParOf" srcId="{91AE4868-C906-45CE-894C-00DBCA34BBE3}" destId="{020DC8A8-91CE-43E4-B941-A6C9EABB6E14}" srcOrd="0" destOrd="0" presId="urn:microsoft.com/office/officeart/2005/8/layout/vList3"/>
    <dgm:cxn modelId="{2D9442CC-4E77-450E-94B3-BF602D64FE5E}" type="presParOf" srcId="{91AE4868-C906-45CE-894C-00DBCA34BBE3}" destId="{58281693-DB50-405F-9F8D-7D000D30DE0F}" srcOrd="1" destOrd="0" presId="urn:microsoft.com/office/officeart/2005/8/layout/vList3"/>
    <dgm:cxn modelId="{C8BA22B1-602A-450C-880D-94D17DAB40B8}" type="presParOf" srcId="{DAD92F4E-099B-4D97-84E3-BC57DB561AFB}" destId="{B1FDD25F-B807-4641-80A9-5125C913C0B8}" srcOrd="5" destOrd="0" presId="urn:microsoft.com/office/officeart/2005/8/layout/vList3"/>
    <dgm:cxn modelId="{C3D655F3-C4D8-47CB-9C0D-3295E0A1A3CC}" type="presParOf" srcId="{DAD92F4E-099B-4D97-84E3-BC57DB561AFB}" destId="{31C6C1AA-924E-4008-A2F8-B2479C3F989A}" srcOrd="6" destOrd="0" presId="urn:microsoft.com/office/officeart/2005/8/layout/vList3"/>
    <dgm:cxn modelId="{7324B0E4-EB6F-439B-A937-9A72CA9946B5}" type="presParOf" srcId="{31C6C1AA-924E-4008-A2F8-B2479C3F989A}" destId="{07CB473C-D2BB-4DE7-8B45-3EFA587F125B}" srcOrd="0" destOrd="0" presId="urn:microsoft.com/office/officeart/2005/8/layout/vList3"/>
    <dgm:cxn modelId="{B51A8853-1387-46CE-AB1D-76C091196170}" type="presParOf" srcId="{31C6C1AA-924E-4008-A2F8-B2479C3F989A}" destId="{5C7CFDE0-9713-48A3-85D1-BD0C02B36F2A}"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Participant Analysis</a:t>
          </a:r>
          <a:br>
            <a:rPr lang="en-US" sz="1800" kern="1200" dirty="0">
              <a:solidFill>
                <a:schemeClr val="accent1"/>
              </a:solidFill>
            </a:rPr>
          </a:br>
          <a:r>
            <a:rPr lang="en-US" sz="1400" kern="1200" dirty="0">
              <a:solidFill>
                <a:schemeClr val="accent1"/>
              </a:solidFill>
            </a:rPr>
            <a:t>Perform data QC and weather sensitivity analysis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97B23E"/>
        </a:solidFill>
        <a:ln w="25400" cap="flat" cmpd="sng" algn="ctr">
          <a:solidFill>
            <a:srgbClr val="97B2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Proxy Day Selection</a:t>
          </a:r>
          <a:br>
            <a:rPr lang="en-US" sz="1400" kern="1200" dirty="0">
              <a:solidFill>
                <a:schemeClr val="accent1"/>
              </a:solidFill>
            </a:rPr>
          </a:br>
          <a:r>
            <a:rPr lang="en-US" sz="1400" kern="1200" dirty="0">
              <a:solidFill>
                <a:schemeClr val="accent1"/>
              </a:solidFill>
            </a:rPr>
            <a:t>Select non-event days with event-like conditions to use for model testing</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97B23E"/>
        </a:solidFill>
        <a:ln w="25400" cap="flat" cmpd="sng" algn="ctr">
          <a:solidFill>
            <a:srgbClr val="97B23E"/>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5CD9F"/>
        </a:solidFill>
        <a:ln w="25400" cap="flat" cmpd="sng" algn="ctr">
          <a:solidFill>
            <a:srgbClr val="C5C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Model Selection</a:t>
          </a:r>
          <a:br>
            <a:rPr lang="en-US" sz="1400" kern="1200" dirty="0">
              <a:solidFill>
                <a:schemeClr val="accent1"/>
              </a:solidFill>
            </a:rPr>
          </a:br>
          <a:r>
            <a:rPr lang="en-US" sz="1400" kern="1200" dirty="0">
              <a:solidFill>
                <a:schemeClr val="accent1"/>
              </a:solidFill>
            </a:rPr>
            <a:t>Select models based on proxy day prediction performance</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5CD9F"/>
        </a:solidFill>
        <a:ln w="25400" cap="flat" cmpd="sng" algn="ctr">
          <a:solidFill>
            <a:srgbClr val="C5CD9F"/>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Impact Estimation</a:t>
          </a:r>
          <a:br>
            <a:rPr lang="en-US" sz="1400" kern="1200" dirty="0">
              <a:solidFill>
                <a:schemeClr val="accent1"/>
              </a:solidFill>
            </a:rPr>
          </a:br>
          <a:r>
            <a:rPr lang="en-US" sz="1400" kern="1200" dirty="0">
              <a:solidFill>
                <a:schemeClr val="accent1"/>
              </a:solidFill>
            </a:rPr>
            <a:t>Use selected models to estimate event day baselines and load impacts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Develop Ex-Ante Drivers</a:t>
          </a:r>
          <a:br>
            <a:rPr lang="en-US" sz="1800" kern="1200" dirty="0">
              <a:solidFill>
                <a:schemeClr val="accent1"/>
              </a:solidFill>
            </a:rPr>
          </a:br>
          <a:r>
            <a:rPr lang="en-US" sz="1400" kern="1200" dirty="0">
              <a:solidFill>
                <a:schemeClr val="accent1"/>
              </a:solidFill>
            </a:rPr>
            <a:t>Includes ex-ante weather scenario data and all assumed event day characteristics (including presumed event hours)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Reference Loads</a:t>
          </a:r>
          <a:br>
            <a:rPr lang="en-US" sz="1400" kern="1200" dirty="0">
              <a:solidFill>
                <a:schemeClr val="accent1"/>
              </a:solidFill>
            </a:rPr>
          </a:br>
          <a:r>
            <a:rPr lang="en-US" sz="1400" kern="1200" dirty="0">
              <a:solidFill>
                <a:schemeClr val="accent1"/>
              </a:solidFill>
            </a:rPr>
            <a:t>Predict on the ex-ante drivers data using ex-post models when available</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Impacts</a:t>
          </a:r>
          <a:br>
            <a:rPr lang="en-US" sz="1400" kern="1200" dirty="0">
              <a:solidFill>
                <a:schemeClr val="accent1"/>
              </a:solidFill>
            </a:rPr>
          </a:br>
          <a:r>
            <a:rPr lang="en-US" sz="1400" kern="1200" dirty="0">
              <a:solidFill>
                <a:schemeClr val="accent1"/>
              </a:solidFill>
            </a:rPr>
            <a:t>Apply historic FSL achievement rates with forecast baselines and updated FSL values</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Apply Ex-Ante Forecast</a:t>
          </a:r>
          <a:br>
            <a:rPr lang="en-US" sz="1400" kern="1200" dirty="0">
              <a:solidFill>
                <a:schemeClr val="accent1"/>
              </a:solidFill>
            </a:rPr>
          </a:br>
          <a:r>
            <a:rPr lang="en-US" sz="1400" kern="1200" dirty="0">
              <a:solidFill>
                <a:schemeClr val="accent1"/>
              </a:solidFill>
            </a:rPr>
            <a:t>Roll together per capita impacts based on participant forecasts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Participant Analysis</a:t>
          </a:r>
          <a:br>
            <a:rPr lang="en-US" sz="1800" kern="1200" dirty="0">
              <a:solidFill>
                <a:schemeClr val="accent1"/>
              </a:solidFill>
            </a:rPr>
          </a:br>
          <a:r>
            <a:rPr lang="en-US" sz="1400" kern="1200" dirty="0">
              <a:solidFill>
                <a:schemeClr val="accent1"/>
              </a:solidFill>
            </a:rPr>
            <a:t>Perform data QC and weather sensitivity analysis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Proxy Day Selection</a:t>
          </a:r>
          <a:br>
            <a:rPr lang="en-US" sz="1400" kern="1200" dirty="0">
              <a:solidFill>
                <a:schemeClr val="accent1"/>
              </a:solidFill>
            </a:rPr>
          </a:br>
          <a:r>
            <a:rPr lang="en-US" sz="1400" kern="1200" dirty="0">
              <a:solidFill>
                <a:schemeClr val="accent1"/>
              </a:solidFill>
            </a:rPr>
            <a:t>Select non-event days with event-like conditions to use for model testing</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Model Selection</a:t>
          </a:r>
          <a:br>
            <a:rPr lang="en-US" sz="1400" kern="1200" dirty="0">
              <a:solidFill>
                <a:schemeClr val="accent1"/>
              </a:solidFill>
            </a:rPr>
          </a:br>
          <a:r>
            <a:rPr lang="en-US" sz="1400" kern="1200" dirty="0">
              <a:solidFill>
                <a:schemeClr val="accent1"/>
              </a:solidFill>
            </a:rPr>
            <a:t>Select models based on proxy day prediction performance</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Impact Estimation</a:t>
          </a:r>
          <a:br>
            <a:rPr lang="en-US" sz="1400" kern="1200" dirty="0">
              <a:solidFill>
                <a:schemeClr val="accent1"/>
              </a:solidFill>
            </a:rPr>
          </a:br>
          <a:r>
            <a:rPr lang="en-US" sz="1400" kern="1200" dirty="0">
              <a:solidFill>
                <a:schemeClr val="accent1"/>
              </a:solidFill>
            </a:rPr>
            <a:t>Use selected models to estimate event day baselines and load impacts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Participant Analysis</a:t>
          </a:r>
          <a:br>
            <a:rPr lang="en-US" sz="1800" kern="1200" dirty="0">
              <a:solidFill>
                <a:schemeClr val="accent1"/>
              </a:solidFill>
            </a:rPr>
          </a:br>
          <a:r>
            <a:rPr lang="en-US" sz="1400" kern="1200" dirty="0">
              <a:solidFill>
                <a:schemeClr val="accent1"/>
              </a:solidFill>
            </a:rPr>
            <a:t>Perform data QC and weather sensitivity analysis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Proxy Day Selection</a:t>
          </a:r>
          <a:br>
            <a:rPr lang="en-US" sz="1400" kern="1200" dirty="0">
              <a:solidFill>
                <a:schemeClr val="accent1"/>
              </a:solidFill>
            </a:rPr>
          </a:br>
          <a:r>
            <a:rPr lang="en-US" sz="1400" kern="1200" dirty="0">
              <a:solidFill>
                <a:schemeClr val="accent1"/>
              </a:solidFill>
            </a:rPr>
            <a:t>Select non-event days with event-like conditions to use for model testing</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Model Selection</a:t>
          </a:r>
          <a:br>
            <a:rPr lang="en-US" sz="1400" kern="1200" dirty="0">
              <a:solidFill>
                <a:schemeClr val="accent1"/>
              </a:solidFill>
            </a:rPr>
          </a:br>
          <a:r>
            <a:rPr lang="en-US" sz="1400" kern="1200" dirty="0">
              <a:solidFill>
                <a:schemeClr val="accent1"/>
              </a:solidFill>
            </a:rPr>
            <a:t>Select models based on proxy day prediction performance</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Impact Estimation</a:t>
          </a:r>
          <a:br>
            <a:rPr lang="en-US" sz="1400" kern="1200" dirty="0">
              <a:solidFill>
                <a:schemeClr val="accent1"/>
              </a:solidFill>
            </a:rPr>
          </a:br>
          <a:r>
            <a:rPr lang="en-US" sz="1400" kern="1200" dirty="0">
              <a:solidFill>
                <a:schemeClr val="accent1"/>
              </a:solidFill>
            </a:rPr>
            <a:t>Use selected models to estimate event day baselines and load impacts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Participant Analysis</a:t>
          </a:r>
          <a:br>
            <a:rPr lang="en-US" sz="1800" kern="1200" dirty="0">
              <a:solidFill>
                <a:schemeClr val="accent1"/>
              </a:solidFill>
            </a:rPr>
          </a:br>
          <a:r>
            <a:rPr lang="en-US" sz="1400" kern="1200" dirty="0">
              <a:solidFill>
                <a:schemeClr val="accent1"/>
              </a:solidFill>
            </a:rPr>
            <a:t>Perform data QC and weather sensitivity analysis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Proxy Day Selection</a:t>
          </a:r>
          <a:br>
            <a:rPr lang="en-US" sz="1400" kern="1200" dirty="0">
              <a:solidFill>
                <a:schemeClr val="accent1"/>
              </a:solidFill>
            </a:rPr>
          </a:br>
          <a:r>
            <a:rPr lang="en-US" sz="1400" kern="1200" dirty="0">
              <a:solidFill>
                <a:schemeClr val="accent1"/>
              </a:solidFill>
            </a:rPr>
            <a:t>Select non-event days with event-like conditions to use for model testing</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Model Selection</a:t>
          </a:r>
          <a:br>
            <a:rPr lang="en-US" sz="1400" kern="1200" dirty="0">
              <a:solidFill>
                <a:schemeClr val="accent1"/>
              </a:solidFill>
            </a:rPr>
          </a:br>
          <a:r>
            <a:rPr lang="en-US" sz="1400" kern="1200" dirty="0">
              <a:solidFill>
                <a:schemeClr val="accent1"/>
              </a:solidFill>
            </a:rPr>
            <a:t>Select models based on proxy day prediction performance</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Impact Estimation</a:t>
          </a:r>
          <a:br>
            <a:rPr lang="en-US" sz="1400" kern="1200" dirty="0">
              <a:solidFill>
                <a:schemeClr val="accent1"/>
              </a:solidFill>
            </a:rPr>
          </a:br>
          <a:r>
            <a:rPr lang="en-US" sz="1400" kern="1200" dirty="0">
              <a:solidFill>
                <a:schemeClr val="accent1"/>
              </a:solidFill>
            </a:rPr>
            <a:t>Use selected models to estimate event day baselines and load impacts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Participant Analysis</a:t>
          </a:r>
          <a:br>
            <a:rPr lang="en-US" sz="1800" kern="1200" dirty="0">
              <a:solidFill>
                <a:schemeClr val="accent1"/>
              </a:solidFill>
            </a:rPr>
          </a:br>
          <a:r>
            <a:rPr lang="en-US" sz="1400" kern="1200" dirty="0">
              <a:solidFill>
                <a:schemeClr val="accent1"/>
              </a:solidFill>
            </a:rPr>
            <a:t>Perform data QC and weather sensitivity analysis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Proxy Day Selection</a:t>
          </a:r>
          <a:br>
            <a:rPr lang="en-US" sz="1400" kern="1200" dirty="0">
              <a:solidFill>
                <a:schemeClr val="accent1"/>
              </a:solidFill>
            </a:rPr>
          </a:br>
          <a:r>
            <a:rPr lang="en-US" sz="1400" kern="1200" dirty="0">
              <a:solidFill>
                <a:schemeClr val="accent1"/>
              </a:solidFill>
            </a:rPr>
            <a:t>Select non-event days with event-like conditions to use for model testing</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Model Selection</a:t>
          </a:r>
          <a:br>
            <a:rPr lang="en-US" sz="1400" kern="1200" dirty="0">
              <a:solidFill>
                <a:schemeClr val="accent1"/>
              </a:solidFill>
            </a:rPr>
          </a:br>
          <a:r>
            <a:rPr lang="en-US" sz="1400" kern="1200" dirty="0">
              <a:solidFill>
                <a:schemeClr val="accent1"/>
              </a:solidFill>
            </a:rPr>
            <a:t>Select models based on proxy day prediction performance</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Impact Estimation</a:t>
          </a:r>
          <a:br>
            <a:rPr lang="en-US" sz="1400" kern="1200" dirty="0">
              <a:solidFill>
                <a:schemeClr val="accent1"/>
              </a:solidFill>
            </a:rPr>
          </a:br>
          <a:r>
            <a:rPr lang="en-US" sz="1400" kern="1200" dirty="0">
              <a:solidFill>
                <a:schemeClr val="accent1"/>
              </a:solidFill>
            </a:rPr>
            <a:t>Use selected models to estimate event day baselines and load impacts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133922"/>
        </a:solidFill>
        <a:ln w="25400" cap="flat" cmpd="sng" algn="ctr">
          <a:solidFill>
            <a:srgbClr val="133922"/>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Develop Ex-Ante Drivers</a:t>
          </a:r>
          <a:br>
            <a:rPr lang="en-US" sz="1800" kern="1200" dirty="0">
              <a:solidFill>
                <a:schemeClr val="accent1"/>
              </a:solidFill>
            </a:rPr>
          </a:br>
          <a:r>
            <a:rPr lang="en-US" sz="1400" kern="1200" dirty="0">
              <a:solidFill>
                <a:schemeClr val="accent1"/>
              </a:solidFill>
            </a:rPr>
            <a:t>Includes ex-ante weather scenario data and all assumed event day characteristics (including presumed event hours)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97B23E"/>
        </a:solidFill>
        <a:ln w="25400" cap="flat" cmpd="sng" algn="ctr">
          <a:solidFill>
            <a:srgbClr val="97B2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Reference Loads</a:t>
          </a:r>
          <a:br>
            <a:rPr lang="en-US" sz="1400" kern="1200" dirty="0">
              <a:solidFill>
                <a:schemeClr val="accent1"/>
              </a:solidFill>
            </a:rPr>
          </a:br>
          <a:r>
            <a:rPr lang="en-US" sz="1400" kern="1200" dirty="0">
              <a:solidFill>
                <a:schemeClr val="accent1"/>
              </a:solidFill>
            </a:rPr>
            <a:t>Predict on the ex-ante drivers data using ex-post models when available</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97B23E"/>
        </a:solidFill>
        <a:ln w="25400" cap="flat" cmpd="sng" algn="ctr">
          <a:solidFill>
            <a:srgbClr val="97B23E"/>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5CD9F"/>
        </a:solidFill>
        <a:ln w="25400" cap="flat" cmpd="sng" algn="ctr">
          <a:solidFill>
            <a:srgbClr val="C5C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Impacts</a:t>
          </a:r>
          <a:br>
            <a:rPr lang="en-US" sz="1400" kern="1200" dirty="0">
              <a:solidFill>
                <a:schemeClr val="accent1"/>
              </a:solidFill>
            </a:rPr>
          </a:br>
          <a:r>
            <a:rPr lang="en-US" sz="1400" kern="1200" dirty="0">
              <a:solidFill>
                <a:schemeClr val="accent1"/>
              </a:solidFill>
            </a:rPr>
            <a:t>Apply historic FSL achievement rates with forecast baselines and updated FSL values</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5CD9F"/>
        </a:solidFill>
        <a:ln w="25400" cap="flat" cmpd="sng" algn="ctr">
          <a:solidFill>
            <a:srgbClr val="C5CD9F"/>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Apply Ex-Ante Forecast</a:t>
          </a:r>
          <a:br>
            <a:rPr lang="en-US" sz="1400" kern="1200" dirty="0">
              <a:solidFill>
                <a:schemeClr val="accent1"/>
              </a:solidFill>
            </a:rPr>
          </a:br>
          <a:r>
            <a:rPr lang="en-US" sz="1400" kern="1200" dirty="0">
              <a:solidFill>
                <a:schemeClr val="accent1"/>
              </a:solidFill>
            </a:rPr>
            <a:t>Roll together per capita impacts based on participant forecasts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Develop Ex-Ante Drivers</a:t>
          </a:r>
          <a:br>
            <a:rPr lang="en-US" sz="1800" kern="1200" dirty="0">
              <a:solidFill>
                <a:schemeClr val="accent1"/>
              </a:solidFill>
            </a:rPr>
          </a:br>
          <a:r>
            <a:rPr lang="en-US" sz="1400" kern="1200" dirty="0">
              <a:solidFill>
                <a:schemeClr val="accent1"/>
              </a:solidFill>
            </a:rPr>
            <a:t>Includes ex-ante weather scenario data and all assumed event day characteristics (including presumed event hours)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Reference Loads</a:t>
          </a:r>
          <a:br>
            <a:rPr lang="en-US" sz="1400" kern="1200" dirty="0">
              <a:solidFill>
                <a:schemeClr val="accent1"/>
              </a:solidFill>
            </a:rPr>
          </a:br>
          <a:r>
            <a:rPr lang="en-US" sz="1400" kern="1200" dirty="0">
              <a:solidFill>
                <a:schemeClr val="accent1"/>
              </a:solidFill>
            </a:rPr>
            <a:t>Predict on the ex-ante drivers data using ex-post models when available</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Impacts</a:t>
          </a:r>
          <a:br>
            <a:rPr lang="en-US" sz="1400" kern="1200" dirty="0">
              <a:solidFill>
                <a:schemeClr val="accent1"/>
              </a:solidFill>
            </a:rPr>
          </a:br>
          <a:r>
            <a:rPr lang="en-US" sz="1400" kern="1200" dirty="0">
              <a:solidFill>
                <a:schemeClr val="accent1"/>
              </a:solidFill>
            </a:rPr>
            <a:t>Apply historic FSL achievement rates with forecast baselines and updated FSL values</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Apply Ex-Ante Forecast</a:t>
          </a:r>
          <a:br>
            <a:rPr lang="en-US" sz="1400" kern="1200" dirty="0">
              <a:solidFill>
                <a:schemeClr val="accent1"/>
              </a:solidFill>
            </a:rPr>
          </a:br>
          <a:r>
            <a:rPr lang="en-US" sz="1400" kern="1200" dirty="0">
              <a:solidFill>
                <a:schemeClr val="accent1"/>
              </a:solidFill>
            </a:rPr>
            <a:t>Roll together per capita impacts based on participant forecasts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Develop Ex-Ante Drivers</a:t>
          </a:r>
          <a:br>
            <a:rPr lang="en-US" sz="1800" kern="1200" dirty="0">
              <a:solidFill>
                <a:schemeClr val="accent1"/>
              </a:solidFill>
            </a:rPr>
          </a:br>
          <a:r>
            <a:rPr lang="en-US" sz="1400" kern="1200" dirty="0">
              <a:solidFill>
                <a:schemeClr val="accent1"/>
              </a:solidFill>
            </a:rPr>
            <a:t>Includes ex-ante weather scenario data and all assumed event day characteristics (including presumed event hours)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Reference Loads</a:t>
          </a:r>
          <a:br>
            <a:rPr lang="en-US" sz="1400" kern="1200" dirty="0">
              <a:solidFill>
                <a:schemeClr val="accent1"/>
              </a:solidFill>
            </a:rPr>
          </a:br>
          <a:r>
            <a:rPr lang="en-US" sz="1400" kern="1200" dirty="0">
              <a:solidFill>
                <a:schemeClr val="accent1"/>
              </a:solidFill>
            </a:rPr>
            <a:t>Predict on the ex-ante drivers data using ex-post models when available</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Impacts</a:t>
          </a:r>
          <a:br>
            <a:rPr lang="en-US" sz="1400" kern="1200" dirty="0">
              <a:solidFill>
                <a:schemeClr val="accent1"/>
              </a:solidFill>
            </a:rPr>
          </a:br>
          <a:r>
            <a:rPr lang="en-US" sz="1400" kern="1200" dirty="0">
              <a:solidFill>
                <a:schemeClr val="accent1"/>
              </a:solidFill>
            </a:rPr>
            <a:t>Apply historic FSL achievement rates with forecast baselines and updated FSL values</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Apply Ex-Ante Forecast</a:t>
          </a:r>
          <a:br>
            <a:rPr lang="en-US" sz="1400" kern="1200" dirty="0">
              <a:solidFill>
                <a:schemeClr val="accent1"/>
              </a:solidFill>
            </a:rPr>
          </a:br>
          <a:r>
            <a:rPr lang="en-US" sz="1400" kern="1200" dirty="0">
              <a:solidFill>
                <a:schemeClr val="accent1"/>
              </a:solidFill>
            </a:rPr>
            <a:t>Roll together per capita impacts based on participant forecasts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AC90-0996-41A4-91E9-91C657DB5A8A}">
      <dsp:nvSpPr>
        <dsp:cNvPr id="0" name=""/>
        <dsp:cNvSpPr/>
      </dsp:nvSpPr>
      <dsp:spPr>
        <a:xfrm rot="10800000">
          <a:off x="1732091" y="828"/>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Develop Ex-Ante Drivers</a:t>
          </a:r>
          <a:br>
            <a:rPr lang="en-US" sz="1800" kern="1200" dirty="0">
              <a:solidFill>
                <a:schemeClr val="accent1"/>
              </a:solidFill>
            </a:rPr>
          </a:br>
          <a:r>
            <a:rPr lang="en-US" sz="1400" kern="1200" dirty="0">
              <a:solidFill>
                <a:schemeClr val="accent1"/>
              </a:solidFill>
            </a:rPr>
            <a:t>Includes ex-ante weather scenario data and all assumed event day characteristics (including presumed event hours)</a:t>
          </a:r>
          <a:endParaRPr lang="en-US" sz="1800" kern="1200" dirty="0">
            <a:solidFill>
              <a:schemeClr val="accent1"/>
            </a:solidFill>
          </a:endParaRPr>
        </a:p>
      </dsp:txBody>
      <dsp:txXfrm rot="10800000">
        <a:off x="2072255" y="828"/>
        <a:ext cx="5521082" cy="680328"/>
      </dsp:txXfrm>
    </dsp:sp>
    <dsp:sp modelId="{119A506B-9EC8-4C33-A868-9659D1F0EB51}">
      <dsp:nvSpPr>
        <dsp:cNvPr id="0" name=""/>
        <dsp:cNvSpPr/>
      </dsp:nvSpPr>
      <dsp:spPr>
        <a:xfrm>
          <a:off x="1692013" y="828"/>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A9636362-8393-4687-B433-DAC05053E670}">
      <dsp:nvSpPr>
        <dsp:cNvPr id="0" name=""/>
        <dsp:cNvSpPr/>
      </dsp:nvSpPr>
      <dsp:spPr>
        <a:xfrm rot="10800000">
          <a:off x="1732091" y="858344"/>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Reference Loads</a:t>
          </a:r>
          <a:br>
            <a:rPr lang="en-US" sz="1400" kern="1200" dirty="0">
              <a:solidFill>
                <a:schemeClr val="accent1"/>
              </a:solidFill>
            </a:rPr>
          </a:br>
          <a:r>
            <a:rPr lang="en-US" sz="1400" kern="1200" dirty="0">
              <a:solidFill>
                <a:schemeClr val="accent1"/>
              </a:solidFill>
            </a:rPr>
            <a:t>Predict on the ex-ante drivers data using ex-post models when available</a:t>
          </a:r>
        </a:p>
      </dsp:txBody>
      <dsp:txXfrm rot="10800000">
        <a:off x="2072255" y="858344"/>
        <a:ext cx="5521082" cy="680328"/>
      </dsp:txXfrm>
    </dsp:sp>
    <dsp:sp modelId="{1A97D9A4-521F-4F08-9616-769A68A9A799}">
      <dsp:nvSpPr>
        <dsp:cNvPr id="0" name=""/>
        <dsp:cNvSpPr/>
      </dsp:nvSpPr>
      <dsp:spPr>
        <a:xfrm>
          <a:off x="1692013" y="858344"/>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 modelId="{58281693-DB50-405F-9F8D-7D000D30DE0F}">
      <dsp:nvSpPr>
        <dsp:cNvPr id="0" name=""/>
        <dsp:cNvSpPr/>
      </dsp:nvSpPr>
      <dsp:spPr>
        <a:xfrm rot="10800000">
          <a:off x="1732091" y="1715860"/>
          <a:ext cx="6201410" cy="680328"/>
        </a:xfrm>
        <a:prstGeom prst="chevron">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Estimate Ex-Ante Per Capita Impacts</a:t>
          </a:r>
          <a:br>
            <a:rPr lang="en-US" sz="1400" kern="1200" dirty="0">
              <a:solidFill>
                <a:schemeClr val="accent1"/>
              </a:solidFill>
            </a:rPr>
          </a:br>
          <a:r>
            <a:rPr lang="en-US" sz="1400" kern="1200" dirty="0">
              <a:solidFill>
                <a:schemeClr val="accent1"/>
              </a:solidFill>
            </a:rPr>
            <a:t>Apply historic FSL achievement rates with forecast baselines and updated FSL values</a:t>
          </a:r>
        </a:p>
      </dsp:txBody>
      <dsp:txXfrm rot="10800000">
        <a:off x="2072255" y="1715860"/>
        <a:ext cx="5521082" cy="680328"/>
      </dsp:txXfrm>
    </dsp:sp>
    <dsp:sp modelId="{020DC8A8-91CE-43E4-B941-A6C9EABB6E14}">
      <dsp:nvSpPr>
        <dsp:cNvPr id="0" name=""/>
        <dsp:cNvSpPr/>
      </dsp:nvSpPr>
      <dsp:spPr>
        <a:xfrm>
          <a:off x="1692013" y="1715860"/>
          <a:ext cx="680328" cy="680328"/>
        </a:xfrm>
        <a:prstGeom prst="ellipse">
          <a:avLst/>
        </a:prstGeom>
        <a:solidFill>
          <a:srgbClr val="0F351E"/>
        </a:solidFill>
        <a:ln w="25400" cap="flat" cmpd="sng" algn="ctr">
          <a:solidFill>
            <a:srgbClr val="0F351E"/>
          </a:solidFill>
          <a:prstDash val="solid"/>
        </a:ln>
        <a:effectLst/>
      </dsp:spPr>
      <dsp:style>
        <a:lnRef idx="2">
          <a:scrgbClr r="0" g="0" b="0"/>
        </a:lnRef>
        <a:fillRef idx="1">
          <a:scrgbClr r="0" g="0" b="0"/>
        </a:fillRef>
        <a:effectRef idx="0">
          <a:scrgbClr r="0" g="0" b="0"/>
        </a:effectRef>
        <a:fontRef idx="minor"/>
      </dsp:style>
    </dsp:sp>
    <dsp:sp modelId="{5C7CFDE0-9713-48A3-85D1-BD0C02B36F2A}">
      <dsp:nvSpPr>
        <dsp:cNvPr id="0" name=""/>
        <dsp:cNvSpPr/>
      </dsp:nvSpPr>
      <dsp:spPr>
        <a:xfrm rot="10800000">
          <a:off x="1732091" y="2573377"/>
          <a:ext cx="6201410" cy="680328"/>
        </a:xfrm>
        <a:prstGeom prst="chevron">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00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1"/>
              </a:solidFill>
            </a:rPr>
            <a:t>Apply Ex-Ante Forecast</a:t>
          </a:r>
          <a:br>
            <a:rPr lang="en-US" sz="1400" kern="1200" dirty="0">
              <a:solidFill>
                <a:schemeClr val="accent1"/>
              </a:solidFill>
            </a:rPr>
          </a:br>
          <a:r>
            <a:rPr lang="en-US" sz="1400" kern="1200" dirty="0">
              <a:solidFill>
                <a:schemeClr val="accent1"/>
              </a:solidFill>
            </a:rPr>
            <a:t>Roll together per capita impacts based on participant forecasts</a:t>
          </a:r>
        </a:p>
      </dsp:txBody>
      <dsp:txXfrm rot="10800000">
        <a:off x="2072255" y="2573377"/>
        <a:ext cx="5521082" cy="680328"/>
      </dsp:txXfrm>
    </dsp:sp>
    <dsp:sp modelId="{07CB473C-D2BB-4DE7-8B45-3EFA587F125B}">
      <dsp:nvSpPr>
        <dsp:cNvPr id="0" name=""/>
        <dsp:cNvSpPr/>
      </dsp:nvSpPr>
      <dsp:spPr>
        <a:xfrm>
          <a:off x="1692013" y="2574205"/>
          <a:ext cx="680328" cy="680328"/>
        </a:xfrm>
        <a:prstGeom prst="ellipse">
          <a:avLst/>
        </a:prstGeom>
        <a:solidFill>
          <a:srgbClr val="C7C8CA"/>
        </a:solidFill>
        <a:ln w="25400" cap="flat" cmpd="sng" algn="ctr">
          <a:solidFill>
            <a:srgbClr val="C7C8CA"/>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5/1/2026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dirty="0"/>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5/1/2026</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dirty="0"/>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dirty="0"/>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One major output of our ex post analysis and a key input to the ex ante analysis is the FSL Achievement Rate</a:t>
            </a:r>
          </a:p>
        </p:txBody>
      </p:sp>
      <p:sp>
        <p:nvSpPr>
          <p:cNvPr id="4" name="Slide Number Placeholder 3"/>
          <p:cNvSpPr>
            <a:spLocks noGrp="1"/>
          </p:cNvSpPr>
          <p:nvPr>
            <p:ph type="sldNum" sz="quarter" idx="5"/>
          </p:nvPr>
        </p:nvSpPr>
        <p:spPr/>
        <p:txBody>
          <a:bodyPr/>
          <a:lstStyle/>
          <a:p>
            <a:fld id="{33B49440-6EF9-3046-8EE8-0B071F0790B4}" type="slidenum">
              <a:rPr lang="en-US" smtClean="0"/>
              <a:t>12</a:t>
            </a:fld>
            <a:endParaRPr lang="en-US" dirty="0"/>
          </a:p>
        </p:txBody>
      </p:sp>
    </p:spTree>
    <p:extLst>
      <p:ext uri="{BB962C8B-B14F-4D97-AF65-F5344CB8AC3E}">
        <p14:creationId xmlns:p14="http://schemas.microsoft.com/office/powerpoint/2010/main" val="306085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dirty="0"/>
          </a:p>
        </p:txBody>
      </p:sp>
    </p:spTree>
    <p:extLst>
      <p:ext uri="{BB962C8B-B14F-4D97-AF65-F5344CB8AC3E}">
        <p14:creationId xmlns:p14="http://schemas.microsoft.com/office/powerpoint/2010/main" val="324229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4CA89-361F-235F-5F59-E232D9DC2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AB11A-6547-23BC-C3B3-398212502E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5248FC-60F1-0F69-806C-03AD8A8DB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EAE5D-799A-DE83-4F2F-088AEDE4A13E}"/>
              </a:ext>
            </a:extLst>
          </p:cNvPr>
          <p:cNvSpPr>
            <a:spLocks noGrp="1"/>
          </p:cNvSpPr>
          <p:nvPr>
            <p:ph type="sldNum" sz="quarter" idx="5"/>
          </p:nvPr>
        </p:nvSpPr>
        <p:spPr/>
        <p:txBody>
          <a:bodyPr/>
          <a:lstStyle/>
          <a:p>
            <a:fld id="{33B49440-6EF9-3046-8EE8-0B071F0790B4}" type="slidenum">
              <a:rPr lang="en-US" smtClean="0"/>
              <a:t>15</a:t>
            </a:fld>
            <a:endParaRPr lang="en-US" dirty="0"/>
          </a:p>
        </p:txBody>
      </p:sp>
    </p:spTree>
    <p:extLst>
      <p:ext uri="{BB962C8B-B14F-4D97-AF65-F5344CB8AC3E}">
        <p14:creationId xmlns:p14="http://schemas.microsoft.com/office/powerpoint/2010/main" val="120176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21143-B0BB-F2EB-A2E6-10324DEE1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40D9B-473C-771D-6A5B-31B7311E14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B17091-F90B-8D5C-0F81-DBEFD80FBA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17A13F-BC03-AEF9-0008-CAED4D604F89}"/>
              </a:ext>
            </a:extLst>
          </p:cNvPr>
          <p:cNvSpPr>
            <a:spLocks noGrp="1"/>
          </p:cNvSpPr>
          <p:nvPr>
            <p:ph type="sldNum" sz="quarter" idx="5"/>
          </p:nvPr>
        </p:nvSpPr>
        <p:spPr/>
        <p:txBody>
          <a:bodyPr/>
          <a:lstStyle/>
          <a:p>
            <a:fld id="{33B49440-6EF9-3046-8EE8-0B071F0790B4}" type="slidenum">
              <a:rPr lang="en-US" smtClean="0"/>
              <a:t>18</a:t>
            </a:fld>
            <a:endParaRPr lang="en-US" dirty="0"/>
          </a:p>
        </p:txBody>
      </p:sp>
    </p:spTree>
    <p:extLst>
      <p:ext uri="{BB962C8B-B14F-4D97-AF65-F5344CB8AC3E}">
        <p14:creationId xmlns:p14="http://schemas.microsoft.com/office/powerpoint/2010/main" val="243776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C6A7B-020A-0D14-8307-49DCCCA74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57497-F4B5-3CA4-3C20-1AE5C6BC983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5ABDFF-6131-B603-C0E9-4DFA57C7B7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1177F8-2066-5809-4C7A-8F9ED81E846A}"/>
              </a:ext>
            </a:extLst>
          </p:cNvPr>
          <p:cNvSpPr>
            <a:spLocks noGrp="1"/>
          </p:cNvSpPr>
          <p:nvPr>
            <p:ph type="sldNum" sz="quarter" idx="5"/>
          </p:nvPr>
        </p:nvSpPr>
        <p:spPr/>
        <p:txBody>
          <a:bodyPr/>
          <a:lstStyle/>
          <a:p>
            <a:fld id="{33B49440-6EF9-3046-8EE8-0B071F0790B4}" type="slidenum">
              <a:rPr lang="en-US" smtClean="0"/>
              <a:t>19</a:t>
            </a:fld>
            <a:endParaRPr lang="en-US" dirty="0"/>
          </a:p>
        </p:txBody>
      </p:sp>
    </p:spTree>
    <p:extLst>
      <p:ext uri="{BB962C8B-B14F-4D97-AF65-F5344CB8AC3E}">
        <p14:creationId xmlns:p14="http://schemas.microsoft.com/office/powerpoint/2010/main" val="262477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F6ACB-939A-CC85-E660-0F2EE03E2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7E8C6-AF54-9885-4C27-5290A252F5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403F71C-A753-99BE-8112-F046F15B1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9F1CE-CD96-7ADE-7596-7BF2EF3BF68E}"/>
              </a:ext>
            </a:extLst>
          </p:cNvPr>
          <p:cNvSpPr>
            <a:spLocks noGrp="1"/>
          </p:cNvSpPr>
          <p:nvPr>
            <p:ph type="sldNum" sz="quarter" idx="5"/>
          </p:nvPr>
        </p:nvSpPr>
        <p:spPr/>
        <p:txBody>
          <a:bodyPr/>
          <a:lstStyle/>
          <a:p>
            <a:fld id="{33B49440-6EF9-3046-8EE8-0B071F0790B4}" type="slidenum">
              <a:rPr lang="en-US" smtClean="0"/>
              <a:t>20</a:t>
            </a:fld>
            <a:endParaRPr lang="en-US" dirty="0"/>
          </a:p>
        </p:txBody>
      </p:sp>
    </p:spTree>
    <p:extLst>
      <p:ext uri="{BB962C8B-B14F-4D97-AF65-F5344CB8AC3E}">
        <p14:creationId xmlns:p14="http://schemas.microsoft.com/office/powerpoint/2010/main" val="208088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B39B2-2574-27D9-D1AE-E2F13B18C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AE813-6609-9ABE-A01B-3942BBA79D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686BC8-5705-77A2-DD4E-F77A421173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67100A-B5E5-AA35-4BAE-AE830BC15D4D}"/>
              </a:ext>
            </a:extLst>
          </p:cNvPr>
          <p:cNvSpPr>
            <a:spLocks noGrp="1"/>
          </p:cNvSpPr>
          <p:nvPr>
            <p:ph type="sldNum" sz="quarter" idx="5"/>
          </p:nvPr>
        </p:nvSpPr>
        <p:spPr/>
        <p:txBody>
          <a:bodyPr/>
          <a:lstStyle/>
          <a:p>
            <a:fld id="{33B49440-6EF9-3046-8EE8-0B071F0790B4}" type="slidenum">
              <a:rPr lang="en-US" smtClean="0"/>
              <a:t>21</a:t>
            </a:fld>
            <a:endParaRPr lang="en-US" dirty="0"/>
          </a:p>
        </p:txBody>
      </p:sp>
    </p:spTree>
    <p:extLst>
      <p:ext uri="{BB962C8B-B14F-4D97-AF65-F5344CB8AC3E}">
        <p14:creationId xmlns:p14="http://schemas.microsoft.com/office/powerpoint/2010/main" val="392990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F05E9-6579-6552-4EE2-31789C0DC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974D1-43CB-D209-9378-31B3D6F8E8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D9B96B-23EC-DBD3-1D2E-5F1CBD2CB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72A6C8-E931-1C9E-1BFC-5EE077DB3B70}"/>
              </a:ext>
            </a:extLst>
          </p:cNvPr>
          <p:cNvSpPr>
            <a:spLocks noGrp="1"/>
          </p:cNvSpPr>
          <p:nvPr>
            <p:ph type="sldNum" sz="quarter" idx="5"/>
          </p:nvPr>
        </p:nvSpPr>
        <p:spPr/>
        <p:txBody>
          <a:bodyPr/>
          <a:lstStyle/>
          <a:p>
            <a:fld id="{33B49440-6EF9-3046-8EE8-0B071F0790B4}" type="slidenum">
              <a:rPr lang="en-US" smtClean="0"/>
              <a:t>22</a:t>
            </a:fld>
            <a:endParaRPr lang="en-US" dirty="0"/>
          </a:p>
        </p:txBody>
      </p:sp>
    </p:spTree>
    <p:extLst>
      <p:ext uri="{BB962C8B-B14F-4D97-AF65-F5344CB8AC3E}">
        <p14:creationId xmlns:p14="http://schemas.microsoft.com/office/powerpoint/2010/main" val="436347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627B-EF94-1073-4278-22411FEFB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47986-1C30-A8D6-66AB-BE63C63346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F14856-1198-2B4F-6811-21B67556AE5B}"/>
              </a:ext>
            </a:extLst>
          </p:cNvPr>
          <p:cNvSpPr>
            <a:spLocks noGrp="1"/>
          </p:cNvSpPr>
          <p:nvPr>
            <p:ph type="body" idx="1"/>
          </p:nvPr>
        </p:nvSpPr>
        <p:spPr/>
        <p:txBody>
          <a:bodyPr/>
          <a:lstStyle/>
          <a:p>
            <a:r>
              <a:rPr lang="en-US" dirty="0"/>
              <a:t>Assumed weekday non-holiday</a:t>
            </a:r>
          </a:p>
        </p:txBody>
      </p:sp>
      <p:sp>
        <p:nvSpPr>
          <p:cNvPr id="4" name="Slide Number Placeholder 3">
            <a:extLst>
              <a:ext uri="{FF2B5EF4-FFF2-40B4-BE49-F238E27FC236}">
                <a16:creationId xmlns:a16="http://schemas.microsoft.com/office/drawing/2014/main" id="{BF26407F-595C-EA01-5C79-A69553E6745E}"/>
              </a:ext>
            </a:extLst>
          </p:cNvPr>
          <p:cNvSpPr>
            <a:spLocks noGrp="1"/>
          </p:cNvSpPr>
          <p:nvPr>
            <p:ph type="sldNum" sz="quarter" idx="5"/>
          </p:nvPr>
        </p:nvSpPr>
        <p:spPr/>
        <p:txBody>
          <a:bodyPr/>
          <a:lstStyle/>
          <a:p>
            <a:fld id="{33B49440-6EF9-3046-8EE8-0B071F0790B4}" type="slidenum">
              <a:rPr lang="en-US" smtClean="0"/>
              <a:t>23</a:t>
            </a:fld>
            <a:endParaRPr lang="en-US" dirty="0"/>
          </a:p>
        </p:txBody>
      </p:sp>
    </p:spTree>
    <p:extLst>
      <p:ext uri="{BB962C8B-B14F-4D97-AF65-F5344CB8AC3E}">
        <p14:creationId xmlns:p14="http://schemas.microsoft.com/office/powerpoint/2010/main" val="99889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FBEF-DD17-A5D5-B039-FC086CC5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5C2EC-5730-56AE-3218-4AADEFC625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C89DF7-6C22-E067-EAE0-F1E57926DDD0}"/>
              </a:ext>
            </a:extLst>
          </p:cNvPr>
          <p:cNvSpPr>
            <a:spLocks noGrp="1"/>
          </p:cNvSpPr>
          <p:nvPr>
            <p:ph type="body" idx="1"/>
          </p:nvPr>
        </p:nvSpPr>
        <p:spPr/>
        <p:txBody>
          <a:bodyPr/>
          <a:lstStyle/>
          <a:p>
            <a:r>
              <a:rPr lang="en-US" dirty="0"/>
              <a:t>We see that PG&amp;E is anticipating a growth in participation through the forecast horizon due to increased marketing and outreach efforts</a:t>
            </a:r>
          </a:p>
        </p:txBody>
      </p:sp>
      <p:sp>
        <p:nvSpPr>
          <p:cNvPr id="4" name="Slide Number Placeholder 3">
            <a:extLst>
              <a:ext uri="{FF2B5EF4-FFF2-40B4-BE49-F238E27FC236}">
                <a16:creationId xmlns:a16="http://schemas.microsoft.com/office/drawing/2014/main" id="{28D4117B-D925-7725-AD42-3C53692CEAA3}"/>
              </a:ext>
            </a:extLst>
          </p:cNvPr>
          <p:cNvSpPr>
            <a:spLocks noGrp="1"/>
          </p:cNvSpPr>
          <p:nvPr>
            <p:ph type="sldNum" sz="quarter" idx="5"/>
          </p:nvPr>
        </p:nvSpPr>
        <p:spPr/>
        <p:txBody>
          <a:bodyPr/>
          <a:lstStyle/>
          <a:p>
            <a:fld id="{33B49440-6EF9-3046-8EE8-0B071F0790B4}" type="slidenum">
              <a:rPr lang="en-US" smtClean="0"/>
              <a:t>24</a:t>
            </a:fld>
            <a:endParaRPr lang="en-US" dirty="0"/>
          </a:p>
        </p:txBody>
      </p:sp>
    </p:spTree>
    <p:extLst>
      <p:ext uri="{BB962C8B-B14F-4D97-AF65-F5344CB8AC3E}">
        <p14:creationId xmlns:p14="http://schemas.microsoft.com/office/powerpoint/2010/main" val="40850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2BAB-2526-8767-4A45-986D68AD2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96A66-7328-FE6D-867B-E28666DACF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03E383-BFD1-7227-C1EA-AFC18E8C959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that the FSL is somewhat similar to the ‘nomination’ component in other DR programs, but where nominations are typical an amount of load reduction one commits to (e.g., reducing load by 1MW regardless of current load) however, FSLs are a target amount of load to get to (e.g., regardless of current load, must reach a load of 100 kWh)</a:t>
            </a:r>
          </a:p>
          <a:p>
            <a:endParaRPr lang="en-US" dirty="0"/>
          </a:p>
        </p:txBody>
      </p:sp>
      <p:sp>
        <p:nvSpPr>
          <p:cNvPr id="4" name="Slide Number Placeholder 3">
            <a:extLst>
              <a:ext uri="{FF2B5EF4-FFF2-40B4-BE49-F238E27FC236}">
                <a16:creationId xmlns:a16="http://schemas.microsoft.com/office/drawing/2014/main" id="{8543C691-89E6-C5F0-D774-8C60A895A0E5}"/>
              </a:ext>
            </a:extLst>
          </p:cNvPr>
          <p:cNvSpPr>
            <a:spLocks noGrp="1"/>
          </p:cNvSpPr>
          <p:nvPr>
            <p:ph type="sldNum" sz="quarter" idx="5"/>
          </p:nvPr>
        </p:nvSpPr>
        <p:spPr/>
        <p:txBody>
          <a:bodyPr/>
          <a:lstStyle/>
          <a:p>
            <a:fld id="{33B49440-6EF9-3046-8EE8-0B071F0790B4}" type="slidenum">
              <a:rPr lang="en-US" smtClean="0"/>
              <a:t>3</a:t>
            </a:fld>
            <a:endParaRPr lang="en-US" dirty="0"/>
          </a:p>
        </p:txBody>
      </p:sp>
    </p:spTree>
    <p:extLst>
      <p:ext uri="{BB962C8B-B14F-4D97-AF65-F5344CB8AC3E}">
        <p14:creationId xmlns:p14="http://schemas.microsoft.com/office/powerpoint/2010/main" val="124628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25</a:t>
            </a:fld>
            <a:endParaRPr lang="en-US" dirty="0"/>
          </a:p>
        </p:txBody>
      </p:sp>
    </p:spTree>
    <p:extLst>
      <p:ext uri="{BB962C8B-B14F-4D97-AF65-F5344CB8AC3E}">
        <p14:creationId xmlns:p14="http://schemas.microsoft.com/office/powerpoint/2010/main" val="3311219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27</a:t>
            </a:fld>
            <a:endParaRPr lang="en-US" dirty="0"/>
          </a:p>
        </p:txBody>
      </p:sp>
    </p:spTree>
    <p:extLst>
      <p:ext uri="{BB962C8B-B14F-4D97-AF65-F5344CB8AC3E}">
        <p14:creationId xmlns:p14="http://schemas.microsoft.com/office/powerpoint/2010/main" val="4017738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422CD-A33C-A399-FA71-2352D9588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A5B8B-C377-EE35-B390-18D0557F55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68C06F-15CB-EA97-B0DB-6831A8167E65}"/>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9F089D99-441A-F34D-B608-83A0CAF8C2BE}"/>
              </a:ext>
            </a:extLst>
          </p:cNvPr>
          <p:cNvSpPr>
            <a:spLocks noGrp="1"/>
          </p:cNvSpPr>
          <p:nvPr>
            <p:ph type="sldNum" sz="quarter" idx="5"/>
          </p:nvPr>
        </p:nvSpPr>
        <p:spPr/>
        <p:txBody>
          <a:bodyPr/>
          <a:lstStyle/>
          <a:p>
            <a:fld id="{33B49440-6EF9-3046-8EE8-0B071F0790B4}" type="slidenum">
              <a:rPr lang="en-US" smtClean="0"/>
              <a:t>28</a:t>
            </a:fld>
            <a:endParaRPr lang="en-US" dirty="0"/>
          </a:p>
        </p:txBody>
      </p:sp>
    </p:spTree>
    <p:extLst>
      <p:ext uri="{BB962C8B-B14F-4D97-AF65-F5344CB8AC3E}">
        <p14:creationId xmlns:p14="http://schemas.microsoft.com/office/powerpoint/2010/main" val="3184900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29</a:t>
            </a:fld>
            <a:endParaRPr lang="en-US" dirty="0"/>
          </a:p>
        </p:txBody>
      </p:sp>
    </p:spTree>
    <p:extLst>
      <p:ext uri="{BB962C8B-B14F-4D97-AF65-F5344CB8AC3E}">
        <p14:creationId xmlns:p14="http://schemas.microsoft.com/office/powerpoint/2010/main" val="379547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CC72-BE5D-379C-C78D-28DDD9D7E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BFA61-91F5-3949-A9BB-BDC409450F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7B7777-2CCB-DEF5-EBE7-1C4C7CC02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EC60E7-BAEE-B63A-07D7-F2E9246588D5}"/>
              </a:ext>
            </a:extLst>
          </p:cNvPr>
          <p:cNvSpPr>
            <a:spLocks noGrp="1"/>
          </p:cNvSpPr>
          <p:nvPr>
            <p:ph type="sldNum" sz="quarter" idx="5"/>
          </p:nvPr>
        </p:nvSpPr>
        <p:spPr/>
        <p:txBody>
          <a:bodyPr/>
          <a:lstStyle/>
          <a:p>
            <a:fld id="{33B49440-6EF9-3046-8EE8-0B071F0790B4}" type="slidenum">
              <a:rPr lang="en-US" smtClean="0"/>
              <a:t>30</a:t>
            </a:fld>
            <a:endParaRPr lang="en-US" dirty="0"/>
          </a:p>
        </p:txBody>
      </p:sp>
    </p:spTree>
    <p:extLst>
      <p:ext uri="{BB962C8B-B14F-4D97-AF65-F5344CB8AC3E}">
        <p14:creationId xmlns:p14="http://schemas.microsoft.com/office/powerpoint/2010/main" val="1607546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5076D-7C91-6ABB-4C7A-31974964B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BA4BD-135F-C157-8D97-C65B88647C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29EA15C-4D5A-D3E5-A384-3D5BC47ACB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59B5D-B958-22D8-F6DE-905005502F8D}"/>
              </a:ext>
            </a:extLst>
          </p:cNvPr>
          <p:cNvSpPr>
            <a:spLocks noGrp="1"/>
          </p:cNvSpPr>
          <p:nvPr>
            <p:ph type="sldNum" sz="quarter" idx="5"/>
          </p:nvPr>
        </p:nvSpPr>
        <p:spPr/>
        <p:txBody>
          <a:bodyPr/>
          <a:lstStyle/>
          <a:p>
            <a:fld id="{33B49440-6EF9-3046-8EE8-0B071F0790B4}" type="slidenum">
              <a:rPr lang="en-US" smtClean="0"/>
              <a:t>31</a:t>
            </a:fld>
            <a:endParaRPr lang="en-US" dirty="0"/>
          </a:p>
        </p:txBody>
      </p:sp>
    </p:spTree>
    <p:extLst>
      <p:ext uri="{BB962C8B-B14F-4D97-AF65-F5344CB8AC3E}">
        <p14:creationId xmlns:p14="http://schemas.microsoft.com/office/powerpoint/2010/main" val="230160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D1396-2BEC-C61E-8AF2-68E55C262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40BF1-E0B1-F716-A3BB-523F012237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15BFAE-D579-5148-E6B5-21D241F7AA5F}"/>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01F850CC-9B6C-F036-6454-114A5DD6F722}"/>
              </a:ext>
            </a:extLst>
          </p:cNvPr>
          <p:cNvSpPr>
            <a:spLocks noGrp="1"/>
          </p:cNvSpPr>
          <p:nvPr>
            <p:ph type="sldNum" sz="quarter" idx="5"/>
          </p:nvPr>
        </p:nvSpPr>
        <p:spPr/>
        <p:txBody>
          <a:bodyPr/>
          <a:lstStyle/>
          <a:p>
            <a:fld id="{33B49440-6EF9-3046-8EE8-0B071F0790B4}" type="slidenum">
              <a:rPr lang="en-US" smtClean="0"/>
              <a:t>33</a:t>
            </a:fld>
            <a:endParaRPr lang="en-US" dirty="0"/>
          </a:p>
        </p:txBody>
      </p:sp>
    </p:spTree>
    <p:extLst>
      <p:ext uri="{BB962C8B-B14F-4D97-AF65-F5344CB8AC3E}">
        <p14:creationId xmlns:p14="http://schemas.microsoft.com/office/powerpoint/2010/main" val="828373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34</a:t>
            </a:fld>
            <a:endParaRPr lang="en-US" dirty="0"/>
          </a:p>
        </p:txBody>
      </p:sp>
    </p:spTree>
    <p:extLst>
      <p:ext uri="{BB962C8B-B14F-4D97-AF65-F5344CB8AC3E}">
        <p14:creationId xmlns:p14="http://schemas.microsoft.com/office/powerpoint/2010/main" val="2814712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35</a:t>
            </a:fld>
            <a:endParaRPr lang="en-US" dirty="0"/>
          </a:p>
        </p:txBody>
      </p:sp>
    </p:spTree>
    <p:extLst>
      <p:ext uri="{BB962C8B-B14F-4D97-AF65-F5344CB8AC3E}">
        <p14:creationId xmlns:p14="http://schemas.microsoft.com/office/powerpoint/2010/main" val="250464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36</a:t>
            </a:fld>
            <a:endParaRPr lang="en-US" dirty="0"/>
          </a:p>
        </p:txBody>
      </p:sp>
    </p:spTree>
    <p:extLst>
      <p:ext uri="{BB962C8B-B14F-4D97-AF65-F5344CB8AC3E}">
        <p14:creationId xmlns:p14="http://schemas.microsoft.com/office/powerpoint/2010/main" val="393665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73DF9-6A0F-0508-F618-A7F5841B0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9894D-0DB2-A0DE-A650-4094601FAC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1818D0-484F-238A-7157-A5E011B991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DC07D9-F9B1-37FC-DC85-900AD7451EAC}"/>
              </a:ext>
            </a:extLst>
          </p:cNvPr>
          <p:cNvSpPr>
            <a:spLocks noGrp="1"/>
          </p:cNvSpPr>
          <p:nvPr>
            <p:ph type="sldNum" sz="quarter" idx="5"/>
          </p:nvPr>
        </p:nvSpPr>
        <p:spPr/>
        <p:txBody>
          <a:bodyPr/>
          <a:lstStyle/>
          <a:p>
            <a:fld id="{33B49440-6EF9-3046-8EE8-0B071F0790B4}" type="slidenum">
              <a:rPr lang="en-US" smtClean="0"/>
              <a:t>4</a:t>
            </a:fld>
            <a:endParaRPr lang="en-US" dirty="0"/>
          </a:p>
        </p:txBody>
      </p:sp>
    </p:spTree>
    <p:extLst>
      <p:ext uri="{BB962C8B-B14F-4D97-AF65-F5344CB8AC3E}">
        <p14:creationId xmlns:p14="http://schemas.microsoft.com/office/powerpoint/2010/main" val="1748309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DF71B-7A24-4DCB-4D1B-51DA0CA56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7234-CC2D-30CA-576A-11A16FA9F9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9F82AA-934B-001A-2203-B75A93D4AC6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B6F8797-7313-D492-0AF0-75B239FC83B2}"/>
              </a:ext>
            </a:extLst>
          </p:cNvPr>
          <p:cNvSpPr>
            <a:spLocks noGrp="1"/>
          </p:cNvSpPr>
          <p:nvPr>
            <p:ph type="sldNum" sz="quarter" idx="5"/>
          </p:nvPr>
        </p:nvSpPr>
        <p:spPr/>
        <p:txBody>
          <a:bodyPr/>
          <a:lstStyle/>
          <a:p>
            <a:fld id="{33B49440-6EF9-3046-8EE8-0B071F0790B4}" type="slidenum">
              <a:rPr lang="en-US" smtClean="0"/>
              <a:t>37</a:t>
            </a:fld>
            <a:endParaRPr lang="en-US" dirty="0"/>
          </a:p>
        </p:txBody>
      </p:sp>
    </p:spTree>
    <p:extLst>
      <p:ext uri="{BB962C8B-B14F-4D97-AF65-F5344CB8AC3E}">
        <p14:creationId xmlns:p14="http://schemas.microsoft.com/office/powerpoint/2010/main" val="317238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FFED-38B8-CAE0-A53B-ACEE04A7D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48605-A945-737C-B678-612BEEE7CE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D6E17F-98C9-48C9-9DC5-D55B162557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5B4172-8BD3-50BF-FDB7-3E9B7A558A8E}"/>
              </a:ext>
            </a:extLst>
          </p:cNvPr>
          <p:cNvSpPr>
            <a:spLocks noGrp="1"/>
          </p:cNvSpPr>
          <p:nvPr>
            <p:ph type="sldNum" sz="quarter" idx="5"/>
          </p:nvPr>
        </p:nvSpPr>
        <p:spPr/>
        <p:txBody>
          <a:bodyPr/>
          <a:lstStyle/>
          <a:p>
            <a:fld id="{33B49440-6EF9-3046-8EE8-0B071F0790B4}" type="slidenum">
              <a:rPr lang="en-US" smtClean="0"/>
              <a:t>38</a:t>
            </a:fld>
            <a:endParaRPr lang="en-US" dirty="0"/>
          </a:p>
        </p:txBody>
      </p:sp>
    </p:spTree>
    <p:extLst>
      <p:ext uri="{BB962C8B-B14F-4D97-AF65-F5344CB8AC3E}">
        <p14:creationId xmlns:p14="http://schemas.microsoft.com/office/powerpoint/2010/main" val="80397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5C68-23F9-5B18-71BC-A0F630922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6330F-7671-AF2A-759E-21F80B6E44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FE1E1D-D375-5CDF-EFD2-69E34C1F3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C94FBA-B2D9-978C-1A29-A5FECF3F4BB7}"/>
              </a:ext>
            </a:extLst>
          </p:cNvPr>
          <p:cNvSpPr>
            <a:spLocks noGrp="1"/>
          </p:cNvSpPr>
          <p:nvPr>
            <p:ph type="sldNum" sz="quarter" idx="5"/>
          </p:nvPr>
        </p:nvSpPr>
        <p:spPr/>
        <p:txBody>
          <a:bodyPr/>
          <a:lstStyle/>
          <a:p>
            <a:fld id="{33B49440-6EF9-3046-8EE8-0B071F0790B4}" type="slidenum">
              <a:rPr lang="en-US" smtClean="0"/>
              <a:t>40</a:t>
            </a:fld>
            <a:endParaRPr lang="en-US" dirty="0"/>
          </a:p>
        </p:txBody>
      </p:sp>
    </p:spTree>
    <p:extLst>
      <p:ext uri="{BB962C8B-B14F-4D97-AF65-F5344CB8AC3E}">
        <p14:creationId xmlns:p14="http://schemas.microsoft.com/office/powerpoint/2010/main" val="1491151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EC12-7B58-2253-67E8-ABB610847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A17B8-4B07-5071-9727-5FEDF499AC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A2B7A3-A83D-E092-F25C-1054F0173A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AF38D-FD5A-D2DC-C309-21826D72F19B}"/>
              </a:ext>
            </a:extLst>
          </p:cNvPr>
          <p:cNvSpPr>
            <a:spLocks noGrp="1"/>
          </p:cNvSpPr>
          <p:nvPr>
            <p:ph type="sldNum" sz="quarter" idx="5"/>
          </p:nvPr>
        </p:nvSpPr>
        <p:spPr/>
        <p:txBody>
          <a:bodyPr/>
          <a:lstStyle/>
          <a:p>
            <a:fld id="{33B49440-6EF9-3046-8EE8-0B071F0790B4}" type="slidenum">
              <a:rPr lang="en-US" smtClean="0"/>
              <a:t>41</a:t>
            </a:fld>
            <a:endParaRPr lang="en-US" dirty="0"/>
          </a:p>
        </p:txBody>
      </p:sp>
    </p:spTree>
    <p:extLst>
      <p:ext uri="{BB962C8B-B14F-4D97-AF65-F5344CB8AC3E}">
        <p14:creationId xmlns:p14="http://schemas.microsoft.com/office/powerpoint/2010/main" val="57060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195E-9EDE-BE54-13CF-C7ED87494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8B3F0-8DC9-4FDE-6FBF-79DA96F9A4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35813D-0C56-6D88-C221-BD63953EA7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E9559-0E18-79F7-36C6-5370968F2BDE}"/>
              </a:ext>
            </a:extLst>
          </p:cNvPr>
          <p:cNvSpPr>
            <a:spLocks noGrp="1"/>
          </p:cNvSpPr>
          <p:nvPr>
            <p:ph type="sldNum" sz="quarter" idx="5"/>
          </p:nvPr>
        </p:nvSpPr>
        <p:spPr/>
        <p:txBody>
          <a:bodyPr/>
          <a:lstStyle/>
          <a:p>
            <a:fld id="{33B49440-6EF9-3046-8EE8-0B071F0790B4}" type="slidenum">
              <a:rPr lang="en-US" smtClean="0"/>
              <a:t>5</a:t>
            </a:fld>
            <a:endParaRPr lang="en-US" dirty="0"/>
          </a:p>
        </p:txBody>
      </p:sp>
    </p:spTree>
    <p:extLst>
      <p:ext uri="{BB962C8B-B14F-4D97-AF65-F5344CB8AC3E}">
        <p14:creationId xmlns:p14="http://schemas.microsoft.com/office/powerpoint/2010/main" val="217312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83A1F-19F7-C11B-D3DF-42606473A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F0B3C-F45D-4CBA-297E-9471E4774E4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4E4559-720F-CB46-4212-F82A43BF1B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81FA74-16C1-A472-0A15-955B79B85168}"/>
              </a:ext>
            </a:extLst>
          </p:cNvPr>
          <p:cNvSpPr>
            <a:spLocks noGrp="1"/>
          </p:cNvSpPr>
          <p:nvPr>
            <p:ph type="sldNum" sz="quarter" idx="5"/>
          </p:nvPr>
        </p:nvSpPr>
        <p:spPr/>
        <p:txBody>
          <a:bodyPr/>
          <a:lstStyle/>
          <a:p>
            <a:fld id="{33B49440-6EF9-3046-8EE8-0B071F0790B4}" type="slidenum">
              <a:rPr lang="en-US" smtClean="0"/>
              <a:t>7</a:t>
            </a:fld>
            <a:endParaRPr lang="en-US" dirty="0"/>
          </a:p>
        </p:txBody>
      </p:sp>
    </p:spTree>
    <p:extLst>
      <p:ext uri="{BB962C8B-B14F-4D97-AF65-F5344CB8AC3E}">
        <p14:creationId xmlns:p14="http://schemas.microsoft.com/office/powerpoint/2010/main" val="203381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19AD-FA41-17B3-506B-6D348F107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46B4A-0F94-AA53-3AC4-D7034363BD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89533E-4E3F-5ED1-E23D-FE5A907960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9F44C6-623D-3AF1-5274-234960A26E25}"/>
              </a:ext>
            </a:extLst>
          </p:cNvPr>
          <p:cNvSpPr>
            <a:spLocks noGrp="1"/>
          </p:cNvSpPr>
          <p:nvPr>
            <p:ph type="sldNum" sz="quarter" idx="5"/>
          </p:nvPr>
        </p:nvSpPr>
        <p:spPr/>
        <p:txBody>
          <a:bodyPr/>
          <a:lstStyle/>
          <a:p>
            <a:fld id="{33B49440-6EF9-3046-8EE8-0B071F0790B4}" type="slidenum">
              <a:rPr lang="en-US" smtClean="0"/>
              <a:t>8</a:t>
            </a:fld>
            <a:endParaRPr lang="en-US" dirty="0"/>
          </a:p>
        </p:txBody>
      </p:sp>
    </p:spTree>
    <p:extLst>
      <p:ext uri="{BB962C8B-B14F-4D97-AF65-F5344CB8AC3E}">
        <p14:creationId xmlns:p14="http://schemas.microsoft.com/office/powerpoint/2010/main" val="218457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E889-FA08-8E59-5E79-5E1AB6CD9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3B01F-BF49-292F-D51F-8BAC57C1DF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B1A322-6E4D-F9F0-B654-154E15DD79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C92014-3C9E-EE4B-656A-BF80497F8932}"/>
              </a:ext>
            </a:extLst>
          </p:cNvPr>
          <p:cNvSpPr>
            <a:spLocks noGrp="1"/>
          </p:cNvSpPr>
          <p:nvPr>
            <p:ph type="sldNum" sz="quarter" idx="5"/>
          </p:nvPr>
        </p:nvSpPr>
        <p:spPr/>
        <p:txBody>
          <a:bodyPr/>
          <a:lstStyle/>
          <a:p>
            <a:fld id="{33B49440-6EF9-3046-8EE8-0B071F0790B4}" type="slidenum">
              <a:rPr lang="en-US" smtClean="0"/>
              <a:t>9</a:t>
            </a:fld>
            <a:endParaRPr lang="en-US" dirty="0"/>
          </a:p>
        </p:txBody>
      </p:sp>
    </p:spTree>
    <p:extLst>
      <p:ext uri="{BB962C8B-B14F-4D97-AF65-F5344CB8AC3E}">
        <p14:creationId xmlns:p14="http://schemas.microsoft.com/office/powerpoint/2010/main" val="94354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E4D3-553A-809B-B7CC-D417B1D89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1A07B-0A6D-8B0E-9181-DA5301199E0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70BF107-0E0E-499E-1A04-BAB43AB06C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AF0837-EFB5-8744-3736-8309BEA54806}"/>
              </a:ext>
            </a:extLst>
          </p:cNvPr>
          <p:cNvSpPr>
            <a:spLocks noGrp="1"/>
          </p:cNvSpPr>
          <p:nvPr>
            <p:ph type="sldNum" sz="quarter" idx="5"/>
          </p:nvPr>
        </p:nvSpPr>
        <p:spPr/>
        <p:txBody>
          <a:bodyPr/>
          <a:lstStyle/>
          <a:p>
            <a:fld id="{33B49440-6EF9-3046-8EE8-0B071F0790B4}" type="slidenum">
              <a:rPr lang="en-US" smtClean="0"/>
              <a:t>10</a:t>
            </a:fld>
            <a:endParaRPr lang="en-US" dirty="0"/>
          </a:p>
        </p:txBody>
      </p:sp>
    </p:spTree>
    <p:extLst>
      <p:ext uri="{BB962C8B-B14F-4D97-AF65-F5344CB8AC3E}">
        <p14:creationId xmlns:p14="http://schemas.microsoft.com/office/powerpoint/2010/main" val="204249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C3026-42A0-17C4-2B91-23C6BDA08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24FBF-64EE-BAE9-223E-7EC582B30C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57F8E4-DA83-E885-251E-B14E5F1D13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8EBC78-2B6A-CA6B-49AB-C2724A6B9F28}"/>
              </a:ext>
            </a:extLst>
          </p:cNvPr>
          <p:cNvSpPr>
            <a:spLocks noGrp="1"/>
          </p:cNvSpPr>
          <p:nvPr>
            <p:ph type="sldNum" sz="quarter" idx="5"/>
          </p:nvPr>
        </p:nvSpPr>
        <p:spPr/>
        <p:txBody>
          <a:bodyPr/>
          <a:lstStyle/>
          <a:p>
            <a:fld id="{33B49440-6EF9-3046-8EE8-0B071F0790B4}" type="slidenum">
              <a:rPr lang="en-US" smtClean="0"/>
              <a:t>11</a:t>
            </a:fld>
            <a:endParaRPr lang="en-US" dirty="0"/>
          </a:p>
        </p:txBody>
      </p:sp>
    </p:spTree>
    <p:extLst>
      <p:ext uri="{BB962C8B-B14F-4D97-AF65-F5344CB8AC3E}">
        <p14:creationId xmlns:p14="http://schemas.microsoft.com/office/powerpoint/2010/main" val="2928611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9E51EED-8D7E-874C-AAFF-B6E566887F99}"/>
              </a:ext>
            </a:extLst>
          </p:cNvPr>
          <p:cNvSpPr>
            <a:spLocks noGrp="1"/>
          </p:cNvSpPr>
          <p:nvPr>
            <p:ph type="subTitle" idx="1" hasCustomPrompt="1"/>
          </p:nvPr>
        </p:nvSpPr>
        <p:spPr>
          <a:xfrm>
            <a:off x="362362" y="3469931"/>
            <a:ext cx="6743760" cy="389467"/>
          </a:xfrm>
          <a:prstGeom prst="rect">
            <a:avLst/>
          </a:prstGeom>
        </p:spPr>
        <p:txBody>
          <a:bodyPr>
            <a:normAutofit/>
          </a:bodyPr>
          <a:lstStyle>
            <a:lvl1pPr marL="0" indent="0" algn="l">
              <a:buNone/>
              <a:defRPr sz="1800" baseline="0">
                <a:solidFill>
                  <a:srgbClr val="D7DF2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3" name="Title 2">
            <a:extLst>
              <a:ext uri="{FF2B5EF4-FFF2-40B4-BE49-F238E27FC236}">
                <a16:creationId xmlns:a16="http://schemas.microsoft.com/office/drawing/2014/main" id="{08127A47-E7C0-D84B-A002-A17E6A4973AB}"/>
              </a:ext>
            </a:extLst>
          </p:cNvPr>
          <p:cNvSpPr>
            <a:spLocks noGrp="1"/>
          </p:cNvSpPr>
          <p:nvPr>
            <p:ph type="title"/>
          </p:nvPr>
        </p:nvSpPr>
        <p:spPr>
          <a:xfrm>
            <a:off x="362362" y="2133483"/>
            <a:ext cx="6743760" cy="1336448"/>
          </a:xfrm>
          <a:prstGeom prst="rect">
            <a:avLst/>
          </a:prstGeom>
        </p:spPr>
        <p:txBody>
          <a:bodyPr wrap="square"/>
          <a:lstStyle>
            <a:lvl1pPr>
              <a:defRPr sz="400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624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PY2025 Statewide BIP</a:t>
            </a:r>
          </a:p>
        </p:txBody>
      </p:sp>
      <p:sp>
        <p:nvSpPr>
          <p:cNvPr id="6" name="Slide Number Placeholder 3">
            <a:extLst>
              <a:ext uri="{FF2B5EF4-FFF2-40B4-BE49-F238E27FC236}">
                <a16:creationId xmlns:a16="http://schemas.microsoft.com/office/drawing/2014/main" id="{B3195109-999D-2B49-B332-9B97280C748F}"/>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dirty="0">
              <a:solidFill>
                <a:srgbClr val="FFFFFE"/>
              </a:solidFill>
              <a:latin typeface="+mn-lt"/>
            </a:endParaRPr>
          </a:p>
        </p:txBody>
      </p:sp>
    </p:spTree>
    <p:extLst>
      <p:ext uri="{BB962C8B-B14F-4D97-AF65-F5344CB8AC3E}">
        <p14:creationId xmlns:p14="http://schemas.microsoft.com/office/powerpoint/2010/main" val="401053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PY2025 Statewide BIP</a:t>
            </a:r>
          </a:p>
        </p:txBody>
      </p:sp>
      <p:sp>
        <p:nvSpPr>
          <p:cNvPr id="6" name="Slide Number Placeholder 3">
            <a:extLst>
              <a:ext uri="{FF2B5EF4-FFF2-40B4-BE49-F238E27FC236}">
                <a16:creationId xmlns:a16="http://schemas.microsoft.com/office/drawing/2014/main" id="{F8CF2E6F-D6EF-304F-A488-E441DD82E871}"/>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dirty="0">
              <a:solidFill>
                <a:srgbClr val="FFFFFE"/>
              </a:solidFill>
              <a:latin typeface="+mn-lt"/>
            </a:endParaRPr>
          </a:p>
        </p:txBody>
      </p:sp>
    </p:spTree>
    <p:extLst>
      <p:ext uri="{BB962C8B-B14F-4D97-AF65-F5344CB8AC3E}">
        <p14:creationId xmlns:p14="http://schemas.microsoft.com/office/powerpoint/2010/main" val="17053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2856"/>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PY2025 Statewide BIP</a:t>
            </a:r>
          </a:p>
        </p:txBody>
      </p:sp>
      <p:sp>
        <p:nvSpPr>
          <p:cNvPr id="6" name="Slide Number Placeholder 3">
            <a:extLst>
              <a:ext uri="{FF2B5EF4-FFF2-40B4-BE49-F238E27FC236}">
                <a16:creationId xmlns:a16="http://schemas.microsoft.com/office/drawing/2014/main" id="{082B6A01-3F63-8A4A-93C7-C2B6CFA07930}"/>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dirty="0">
              <a:solidFill>
                <a:srgbClr val="FFFFFE"/>
              </a:solidFill>
              <a:latin typeface="+mn-lt"/>
            </a:endParaRPr>
          </a:p>
        </p:txBody>
      </p:sp>
    </p:spTree>
    <p:extLst>
      <p:ext uri="{BB962C8B-B14F-4D97-AF65-F5344CB8AC3E}">
        <p14:creationId xmlns:p14="http://schemas.microsoft.com/office/powerpoint/2010/main" val="19055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19CED56-9304-7941-9DBF-C177E8F987E2}"/>
              </a:ext>
            </a:extLst>
          </p:cNvPr>
          <p:cNvSpPr txBox="1">
            <a:spLocks/>
          </p:cNvSpPr>
          <p:nvPr userDrawn="1"/>
        </p:nvSpPr>
        <p:spPr>
          <a:xfrm>
            <a:off x="272856" y="1950419"/>
            <a:ext cx="4756344" cy="1670896"/>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ts val="6200"/>
              </a:lnSpc>
              <a:spcBef>
                <a:spcPts val="0"/>
              </a:spcBef>
            </a:pPr>
            <a:r>
              <a:rPr lang="en-US" sz="7200" b="1" i="0" kern="1200" spc="0" baseline="0" dirty="0">
                <a:latin typeface="+mj-lt"/>
              </a:rPr>
              <a:t>THANK</a:t>
            </a:r>
            <a:r>
              <a:rPr lang="en-US" sz="7200" b="1" i="0" baseline="0" dirty="0">
                <a:latin typeface="+mj-lt"/>
              </a:rPr>
              <a:t> YOU</a:t>
            </a:r>
          </a:p>
        </p:txBody>
      </p:sp>
    </p:spTree>
    <p:extLst>
      <p:ext uri="{BB962C8B-B14F-4D97-AF65-F5344CB8AC3E}">
        <p14:creationId xmlns:p14="http://schemas.microsoft.com/office/powerpoint/2010/main" val="146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 id="2147483728" r:id="rId2"/>
    <p:sldLayoutId id="2147483715" r:id="rId3"/>
    <p:sldLayoutId id="2147483729" r:id="rId4"/>
    <p:sldLayoutId id="2147483721" r:id="rId5"/>
  </p:sldLayoutIdLs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a:prstGeom prst="rect">
            <a:avLst/>
          </a:prstGeom>
        </p:spPr>
        <p:txBody>
          <a:bodyPr lIns="91440" tIns="45720" rIns="91440" bIns="45720" anchor="t">
            <a:normAutofit/>
          </a:bodyPr>
          <a:lstStyle/>
          <a:p>
            <a:r>
              <a:rPr lang="en-US" dirty="0"/>
              <a:t>IOU LIP Workshop - May 5, 2026</a:t>
            </a:r>
            <a:endParaRPr lang="en-US" dirty="0">
              <a:solidFill>
                <a:srgbClr val="D7DF23"/>
              </a:solidFill>
            </a:endParaRPr>
          </a:p>
        </p:txBody>
      </p:sp>
      <p:sp>
        <p:nvSpPr>
          <p:cNvPr id="6" name="Title 2">
            <a:extLst>
              <a:ext uri="{FF2B5EF4-FFF2-40B4-BE49-F238E27FC236}">
                <a16:creationId xmlns:a16="http://schemas.microsoft.com/office/drawing/2014/main" id="{400DE90D-F242-A045-AAB7-885DDCFE7AC2}"/>
              </a:ext>
            </a:extLst>
          </p:cNvPr>
          <p:cNvSpPr>
            <a:spLocks noGrp="1"/>
          </p:cNvSpPr>
          <p:nvPr>
            <p:ph type="title"/>
          </p:nvPr>
        </p:nvSpPr>
        <p:spPr>
          <a:xfrm>
            <a:off x="362362" y="1523908"/>
            <a:ext cx="6743760" cy="1932772"/>
          </a:xfrm>
          <a:prstGeom prst="rect">
            <a:avLst/>
          </a:prstGeom>
        </p:spPr>
        <p:txBody>
          <a:bodyPr wrap="square" lIns="91440" tIns="45720" rIns="91440" bIns="45720" anchor="t"/>
          <a:lstStyle>
            <a:lvl1pPr>
              <a:defRPr sz="4000" baseline="0">
                <a:solidFill>
                  <a:schemeClr val="accent1"/>
                </a:solidFill>
              </a:defRPr>
            </a:lvl1pPr>
          </a:lstStyle>
          <a:p>
            <a:r>
              <a:rPr lang="en-US" dirty="0"/>
              <a:t>Statewide (PG&amp;E and SCE) BIP PY2025 Load impact Evaluation</a:t>
            </a:r>
          </a:p>
        </p:txBody>
      </p:sp>
    </p:spTree>
    <p:extLst>
      <p:ext uri="{BB962C8B-B14F-4D97-AF65-F5344CB8AC3E}">
        <p14:creationId xmlns:p14="http://schemas.microsoft.com/office/powerpoint/2010/main" val="30190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F170-6CE5-98E5-3603-1DA684A76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627EA-7E6B-8C43-317E-7419AE15AD7B}"/>
              </a:ext>
            </a:extLst>
          </p:cNvPr>
          <p:cNvSpPr>
            <a:spLocks noGrp="1"/>
          </p:cNvSpPr>
          <p:nvPr>
            <p:ph type="title"/>
          </p:nvPr>
        </p:nvSpPr>
        <p:spPr/>
        <p:txBody>
          <a:bodyPr/>
          <a:lstStyle/>
          <a:p>
            <a:r>
              <a:rPr lang="en-US" dirty="0"/>
              <a:t>Ex-Post Methodology Overview</a:t>
            </a:r>
          </a:p>
        </p:txBody>
      </p:sp>
      <p:sp>
        <p:nvSpPr>
          <p:cNvPr id="3" name="Text Placeholder 2">
            <a:extLst>
              <a:ext uri="{FF2B5EF4-FFF2-40B4-BE49-F238E27FC236}">
                <a16:creationId xmlns:a16="http://schemas.microsoft.com/office/drawing/2014/main" id="{B7E7105A-A7F3-836F-FDBD-01D65F5B1949}"/>
              </a:ext>
            </a:extLst>
          </p:cNvPr>
          <p:cNvSpPr>
            <a:spLocks noGrp="1"/>
          </p:cNvSpPr>
          <p:nvPr>
            <p:ph type="body" sz="quarter" idx="15"/>
          </p:nvPr>
        </p:nvSpPr>
        <p:spPr/>
        <p:txBody>
          <a:bodyPr/>
          <a:lstStyle/>
          <a:p>
            <a:r>
              <a:rPr lang="en-US" dirty="0"/>
              <a:t>Hourly Models, Customer-Specific Regression Approach</a:t>
            </a:r>
          </a:p>
        </p:txBody>
      </p:sp>
      <p:sp>
        <p:nvSpPr>
          <p:cNvPr id="32" name="Footer Placeholder 4">
            <a:extLst>
              <a:ext uri="{FF2B5EF4-FFF2-40B4-BE49-F238E27FC236}">
                <a16:creationId xmlns:a16="http://schemas.microsoft.com/office/drawing/2014/main" id="{62775430-BE22-CE88-1669-35C8F56C377B}"/>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grpSp>
        <p:nvGrpSpPr>
          <p:cNvPr id="14" name="Group 13">
            <a:extLst>
              <a:ext uri="{FF2B5EF4-FFF2-40B4-BE49-F238E27FC236}">
                <a16:creationId xmlns:a16="http://schemas.microsoft.com/office/drawing/2014/main" id="{55DD752B-D91B-D1FF-93CD-8837F78878B6}"/>
              </a:ext>
            </a:extLst>
          </p:cNvPr>
          <p:cNvGrpSpPr/>
          <p:nvPr/>
        </p:nvGrpSpPr>
        <p:grpSpPr>
          <a:xfrm>
            <a:off x="-1333955" y="1073613"/>
            <a:ext cx="9325430" cy="3254534"/>
            <a:chOff x="-1522110" y="1145520"/>
            <a:chExt cx="9325430" cy="3254534"/>
          </a:xfrm>
        </p:grpSpPr>
        <p:graphicFrame>
          <p:nvGraphicFramePr>
            <p:cNvPr id="33" name="Diagram 32">
              <a:extLst>
                <a:ext uri="{FF2B5EF4-FFF2-40B4-BE49-F238E27FC236}">
                  <a16:creationId xmlns:a16="http://schemas.microsoft.com/office/drawing/2014/main" id="{74E91C50-8ADE-B931-112D-B6EEE25F6AE2}"/>
                </a:ext>
              </a:extLst>
            </p:cNvPr>
            <p:cNvGraphicFramePr/>
            <p:nvPr>
              <p:extLst>
                <p:ext uri="{D42A27DB-BD31-4B8C-83A1-F6EECF244321}">
                  <p14:modId xmlns:p14="http://schemas.microsoft.com/office/powerpoint/2010/main" val="994941809"/>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E96787D6-AFDE-76BA-7795-2C8B5E8166BE}"/>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D1DE5AB0-18EA-90CF-2921-495919E07810}"/>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1</a:t>
                </a:r>
              </a:p>
            </p:txBody>
          </p:sp>
          <p:sp>
            <p:nvSpPr>
              <p:cNvPr id="7" name="Oval 6">
                <a:extLst>
                  <a:ext uri="{FF2B5EF4-FFF2-40B4-BE49-F238E27FC236}">
                    <a16:creationId xmlns:a16="http://schemas.microsoft.com/office/drawing/2014/main" id="{F811B21F-2BF8-A043-5C2C-932342EAAAC9}"/>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2</a:t>
                </a:r>
              </a:p>
            </p:txBody>
          </p:sp>
          <p:sp>
            <p:nvSpPr>
              <p:cNvPr id="9" name="Oval 8">
                <a:extLst>
                  <a:ext uri="{FF2B5EF4-FFF2-40B4-BE49-F238E27FC236}">
                    <a16:creationId xmlns:a16="http://schemas.microsoft.com/office/drawing/2014/main" id="{55E6A8A3-6310-616F-9005-24549FB15D3E}"/>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133922"/>
                    </a:solidFill>
                  </a:rPr>
                  <a:t>3</a:t>
                </a:r>
              </a:p>
            </p:txBody>
          </p:sp>
          <p:sp>
            <p:nvSpPr>
              <p:cNvPr id="11" name="Oval 10">
                <a:extLst>
                  <a:ext uri="{FF2B5EF4-FFF2-40B4-BE49-F238E27FC236}">
                    <a16:creationId xmlns:a16="http://schemas.microsoft.com/office/drawing/2014/main" id="{87664B24-A8C8-0F8F-E3FF-387EC15344C5}"/>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5" name="Text Placeholder 3">
            <a:extLst>
              <a:ext uri="{FF2B5EF4-FFF2-40B4-BE49-F238E27FC236}">
                <a16:creationId xmlns:a16="http://schemas.microsoft.com/office/drawing/2014/main" id="{C68A54DE-E4C6-5141-F216-3C1F295295B9}"/>
              </a:ext>
            </a:extLst>
          </p:cNvPr>
          <p:cNvSpPr txBox="1">
            <a:spLocks/>
          </p:cNvSpPr>
          <p:nvPr/>
        </p:nvSpPr>
        <p:spPr>
          <a:xfrm>
            <a:off x="6838951" y="880643"/>
            <a:ext cx="2305049" cy="3879818"/>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333333"/>
                </a:solidFill>
              </a:rPr>
              <a:t>Iteratively hold out proxy days to predict load </a:t>
            </a:r>
            <a:r>
              <a:rPr lang="en-US" sz="1400">
                <a:solidFill>
                  <a:srgbClr val="333333"/>
                </a:solidFill>
              </a:rPr>
              <a:t>actual load </a:t>
            </a:r>
            <a:r>
              <a:rPr lang="en-US" sz="1400" dirty="0">
                <a:solidFill>
                  <a:srgbClr val="333333"/>
                </a:solidFill>
              </a:rPr>
              <a:t>on</a:t>
            </a:r>
            <a:r>
              <a:rPr lang="en-US" sz="1400">
                <a:solidFill>
                  <a:srgbClr val="333333"/>
                </a:solidFill>
              </a:rPr>
              <a:t> held out proxy day.</a:t>
            </a:r>
            <a:endParaRPr lang="en-US" sz="1400" dirty="0">
              <a:solidFill>
                <a:srgbClr val="333333"/>
              </a:solidFill>
            </a:endParaRPr>
          </a:p>
          <a:p>
            <a:pPr marL="0" indent="0">
              <a:buNone/>
            </a:pPr>
            <a:endParaRPr lang="en-US" sz="300">
              <a:solidFill>
                <a:srgbClr val="333333"/>
              </a:solidFill>
            </a:endParaRPr>
          </a:p>
          <a:p>
            <a:pPr marL="0" indent="0">
              <a:buNone/>
            </a:pPr>
            <a:r>
              <a:rPr lang="en-US" sz="1400" dirty="0">
                <a:solidFill>
                  <a:srgbClr val="333333"/>
                </a:solidFill>
              </a:rPr>
              <a:t>Select </a:t>
            </a:r>
            <a:r>
              <a:rPr lang="en-US" sz="1400" b="1" dirty="0">
                <a:solidFill>
                  <a:srgbClr val="333333"/>
                </a:solidFill>
              </a:rPr>
              <a:t>one model per customer per season per day type </a:t>
            </a:r>
            <a:r>
              <a:rPr lang="en-US" sz="1400" dirty="0">
                <a:solidFill>
                  <a:srgbClr val="333333"/>
                </a:solidFill>
              </a:rPr>
              <a:t>that:</a:t>
            </a:r>
          </a:p>
          <a:p>
            <a:pPr marL="91440" indent="-91440"/>
            <a:r>
              <a:rPr lang="en-US" sz="1400" dirty="0">
                <a:solidFill>
                  <a:srgbClr val="333333"/>
                </a:solidFill>
              </a:rPr>
              <a:t> Does not consistently generate significant event impact parameters on non-event </a:t>
            </a:r>
          </a:p>
          <a:p>
            <a:pPr marL="91440" indent="-91440"/>
            <a:r>
              <a:rPr lang="en-US" sz="1400" dirty="0">
                <a:solidFill>
                  <a:srgbClr val="333333"/>
                </a:solidFill>
              </a:rPr>
              <a:t> Has realistic coefficient magnitude and direction (e.x., weather coefficients should not be negative)</a:t>
            </a:r>
          </a:p>
          <a:p>
            <a:pPr marL="91440" indent="-91440"/>
            <a:r>
              <a:rPr lang="en-US" sz="1400" dirty="0">
                <a:solidFill>
                  <a:srgbClr val="333333"/>
                </a:solidFill>
              </a:rPr>
              <a:t> </a:t>
            </a:r>
            <a:r>
              <a:rPr lang="en-US" sz="1400" b="1" dirty="0">
                <a:solidFill>
                  <a:srgbClr val="333333"/>
                </a:solidFill>
              </a:rPr>
              <a:t>Minimizes bias and error</a:t>
            </a:r>
          </a:p>
        </p:txBody>
      </p:sp>
      <p:sp>
        <p:nvSpPr>
          <p:cNvPr id="6" name="Left Brace 5">
            <a:extLst>
              <a:ext uri="{FF2B5EF4-FFF2-40B4-BE49-F238E27FC236}">
                <a16:creationId xmlns:a16="http://schemas.microsoft.com/office/drawing/2014/main" id="{CCA2000A-8784-F4C2-0EF5-7D0706B8351E}"/>
              </a:ext>
            </a:extLst>
          </p:cNvPr>
          <p:cNvSpPr/>
          <p:nvPr/>
        </p:nvSpPr>
        <p:spPr>
          <a:xfrm>
            <a:off x="6463665" y="880643"/>
            <a:ext cx="609600" cy="3530490"/>
          </a:xfrm>
          <a:prstGeom prst="leftBrace">
            <a:avLst>
              <a:gd name="adj1" fmla="val 8333"/>
              <a:gd name="adj2" fmla="val 64255"/>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88082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8045-F002-2105-CC76-144847326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D74CA-5BF3-7E69-E6BD-93223671D206}"/>
              </a:ext>
            </a:extLst>
          </p:cNvPr>
          <p:cNvSpPr>
            <a:spLocks noGrp="1"/>
          </p:cNvSpPr>
          <p:nvPr>
            <p:ph type="title"/>
          </p:nvPr>
        </p:nvSpPr>
        <p:spPr/>
        <p:txBody>
          <a:bodyPr/>
          <a:lstStyle/>
          <a:p>
            <a:r>
              <a:rPr lang="en-US" dirty="0"/>
              <a:t>Ex-Post Methodology Overview</a:t>
            </a:r>
          </a:p>
        </p:txBody>
      </p:sp>
      <p:sp>
        <p:nvSpPr>
          <p:cNvPr id="3" name="Text Placeholder 2">
            <a:extLst>
              <a:ext uri="{FF2B5EF4-FFF2-40B4-BE49-F238E27FC236}">
                <a16:creationId xmlns:a16="http://schemas.microsoft.com/office/drawing/2014/main" id="{C214A719-D37F-EF57-96CF-7738A67490D3}"/>
              </a:ext>
            </a:extLst>
          </p:cNvPr>
          <p:cNvSpPr>
            <a:spLocks noGrp="1"/>
          </p:cNvSpPr>
          <p:nvPr>
            <p:ph type="body" sz="quarter" idx="15"/>
          </p:nvPr>
        </p:nvSpPr>
        <p:spPr/>
        <p:txBody>
          <a:bodyPr/>
          <a:lstStyle/>
          <a:p>
            <a:r>
              <a:rPr lang="en-US" dirty="0"/>
              <a:t>Hourly Models, Customer-Specific Regression Approach</a:t>
            </a:r>
          </a:p>
        </p:txBody>
      </p:sp>
      <p:sp>
        <p:nvSpPr>
          <p:cNvPr id="32" name="Footer Placeholder 4">
            <a:extLst>
              <a:ext uri="{FF2B5EF4-FFF2-40B4-BE49-F238E27FC236}">
                <a16:creationId xmlns:a16="http://schemas.microsoft.com/office/drawing/2014/main" id="{281DBEDB-FD2C-7157-6D7A-350B7140429F}"/>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grpSp>
        <p:nvGrpSpPr>
          <p:cNvPr id="14" name="Group 13">
            <a:extLst>
              <a:ext uri="{FF2B5EF4-FFF2-40B4-BE49-F238E27FC236}">
                <a16:creationId xmlns:a16="http://schemas.microsoft.com/office/drawing/2014/main" id="{CCC74C55-FBBB-80C2-BC97-6244E0EAC4D7}"/>
              </a:ext>
            </a:extLst>
          </p:cNvPr>
          <p:cNvGrpSpPr/>
          <p:nvPr/>
        </p:nvGrpSpPr>
        <p:grpSpPr>
          <a:xfrm>
            <a:off x="-1333955" y="1073613"/>
            <a:ext cx="9325430" cy="3254534"/>
            <a:chOff x="-1522110" y="1145520"/>
            <a:chExt cx="9325430" cy="3254534"/>
          </a:xfrm>
        </p:grpSpPr>
        <p:graphicFrame>
          <p:nvGraphicFramePr>
            <p:cNvPr id="33" name="Diagram 32">
              <a:extLst>
                <a:ext uri="{FF2B5EF4-FFF2-40B4-BE49-F238E27FC236}">
                  <a16:creationId xmlns:a16="http://schemas.microsoft.com/office/drawing/2014/main" id="{C97CD90F-670C-F30C-C1FE-D7320E1505E3}"/>
                </a:ext>
              </a:extLst>
            </p:cNvPr>
            <p:cNvGraphicFramePr/>
            <p:nvPr>
              <p:extLst>
                <p:ext uri="{D42A27DB-BD31-4B8C-83A1-F6EECF244321}">
                  <p14:modId xmlns:p14="http://schemas.microsoft.com/office/powerpoint/2010/main" val="2366417377"/>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C2A6CDE3-CA65-72EA-BF48-600A50FC64DD}"/>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9E577A28-A6C0-0E61-DACB-2D3D266F50EC}"/>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1</a:t>
                </a:r>
              </a:p>
            </p:txBody>
          </p:sp>
          <p:sp>
            <p:nvSpPr>
              <p:cNvPr id="7" name="Oval 6">
                <a:extLst>
                  <a:ext uri="{FF2B5EF4-FFF2-40B4-BE49-F238E27FC236}">
                    <a16:creationId xmlns:a16="http://schemas.microsoft.com/office/drawing/2014/main" id="{5D6EB0B8-EA46-BB97-783B-EBD632F96936}"/>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2</a:t>
                </a:r>
              </a:p>
            </p:txBody>
          </p:sp>
          <p:sp>
            <p:nvSpPr>
              <p:cNvPr id="9" name="Oval 8">
                <a:extLst>
                  <a:ext uri="{FF2B5EF4-FFF2-40B4-BE49-F238E27FC236}">
                    <a16:creationId xmlns:a16="http://schemas.microsoft.com/office/drawing/2014/main" id="{839BDAE1-7F16-7C73-A9C6-0C6DD8276177}"/>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3</a:t>
                </a:r>
              </a:p>
            </p:txBody>
          </p:sp>
          <p:sp>
            <p:nvSpPr>
              <p:cNvPr id="11" name="Oval 10">
                <a:extLst>
                  <a:ext uri="{FF2B5EF4-FFF2-40B4-BE49-F238E27FC236}">
                    <a16:creationId xmlns:a16="http://schemas.microsoft.com/office/drawing/2014/main" id="{E46A8F04-777D-7807-269C-73F49339269B}"/>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133922"/>
                    </a:solidFill>
                  </a:rPr>
                  <a:t>4</a:t>
                </a:r>
              </a:p>
            </p:txBody>
          </p:sp>
        </p:grpSp>
      </p:grpSp>
      <p:sp>
        <p:nvSpPr>
          <p:cNvPr id="5" name="Text Placeholder 3">
            <a:extLst>
              <a:ext uri="{FF2B5EF4-FFF2-40B4-BE49-F238E27FC236}">
                <a16:creationId xmlns:a16="http://schemas.microsoft.com/office/drawing/2014/main" id="{F9E2B8AB-BA00-AF2B-00C7-1A0C796C871D}"/>
              </a:ext>
            </a:extLst>
          </p:cNvPr>
          <p:cNvSpPr txBox="1">
            <a:spLocks/>
          </p:cNvSpPr>
          <p:nvPr/>
        </p:nvSpPr>
        <p:spPr>
          <a:xfrm>
            <a:off x="6838951" y="3610149"/>
            <a:ext cx="2305049" cy="857328"/>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333333"/>
                </a:solidFill>
              </a:rPr>
              <a:t>Fit selected models for each hour and predict event day baselines</a:t>
            </a:r>
          </a:p>
        </p:txBody>
      </p:sp>
      <p:sp>
        <p:nvSpPr>
          <p:cNvPr id="6" name="Left Brace 5">
            <a:extLst>
              <a:ext uri="{FF2B5EF4-FFF2-40B4-BE49-F238E27FC236}">
                <a16:creationId xmlns:a16="http://schemas.microsoft.com/office/drawing/2014/main" id="{5F2D5E2D-833B-4B5D-81E9-05F7652591BE}"/>
              </a:ext>
            </a:extLst>
          </p:cNvPr>
          <p:cNvSpPr/>
          <p:nvPr/>
        </p:nvSpPr>
        <p:spPr>
          <a:xfrm>
            <a:off x="6463665" y="3610149"/>
            <a:ext cx="609600" cy="717998"/>
          </a:xfrm>
          <a:prstGeom prst="leftBrace">
            <a:avLst>
              <a:gd name="adj1" fmla="val 8333"/>
              <a:gd name="adj2" fmla="val 55496"/>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5286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146FD00-732F-6FC0-029D-364AAD29FE9D}"/>
              </a:ext>
            </a:extLst>
          </p:cNvPr>
          <p:cNvSpPr/>
          <p:nvPr/>
        </p:nvSpPr>
        <p:spPr>
          <a:xfrm>
            <a:off x="750738" y="3697842"/>
            <a:ext cx="3266370" cy="246221"/>
          </a:xfrm>
          <a:prstGeom prst="rect">
            <a:avLst/>
          </a:prstGeom>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EE5E2650-7160-5E23-3B43-0B27ACB33447}"/>
              </a:ext>
            </a:extLst>
          </p:cNvPr>
          <p:cNvPicPr>
            <a:picLocks noChangeAspect="1"/>
          </p:cNvPicPr>
          <p:nvPr/>
        </p:nvPicPr>
        <p:blipFill>
          <a:blip r:embed="rId3"/>
          <a:stretch>
            <a:fillRect/>
          </a:stretch>
        </p:blipFill>
        <p:spPr>
          <a:xfrm>
            <a:off x="262331" y="1211361"/>
            <a:ext cx="4020532" cy="2436686"/>
          </a:xfrm>
          <a:prstGeom prst="rect">
            <a:avLst/>
          </a:prstGeom>
          <a:ln w="12700">
            <a:solidFill>
              <a:schemeClr val="bg1"/>
            </a:solidFill>
          </a:ln>
        </p:spPr>
      </p:pic>
      <p:sp>
        <p:nvSpPr>
          <p:cNvPr id="37" name="Rectangle: Rounded Corners 36">
            <a:extLst>
              <a:ext uri="{FF2B5EF4-FFF2-40B4-BE49-F238E27FC236}">
                <a16:creationId xmlns:a16="http://schemas.microsoft.com/office/drawing/2014/main" id="{C481D2EC-50EF-FD6D-D415-70D7A7780B45}"/>
              </a:ext>
            </a:extLst>
          </p:cNvPr>
          <p:cNvSpPr/>
          <p:nvPr/>
        </p:nvSpPr>
        <p:spPr>
          <a:xfrm>
            <a:off x="7404003" y="2104177"/>
            <a:ext cx="1396119" cy="273043"/>
          </a:xfrm>
          <a:prstGeom prst="roundRect">
            <a:avLst>
              <a:gd name="adj" fmla="val 36862"/>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Observed Impact</a:t>
            </a:r>
          </a:p>
        </p:txBody>
      </p:sp>
      <p:sp>
        <p:nvSpPr>
          <p:cNvPr id="2" name="Title 1">
            <a:extLst>
              <a:ext uri="{FF2B5EF4-FFF2-40B4-BE49-F238E27FC236}">
                <a16:creationId xmlns:a16="http://schemas.microsoft.com/office/drawing/2014/main" id="{49200AE0-2137-3774-75A4-FADCC9C71177}"/>
              </a:ext>
            </a:extLst>
          </p:cNvPr>
          <p:cNvSpPr>
            <a:spLocks noGrp="1"/>
          </p:cNvSpPr>
          <p:nvPr>
            <p:ph type="title"/>
          </p:nvPr>
        </p:nvSpPr>
        <p:spPr>
          <a:xfrm>
            <a:off x="361950" y="260654"/>
            <a:ext cx="8229600" cy="523220"/>
          </a:xfrm>
        </p:spPr>
        <p:txBody>
          <a:bodyPr/>
          <a:lstStyle/>
          <a:p>
            <a:r>
              <a:rPr lang="en-US" dirty="0"/>
              <a:t>Firm Service Level (FSL) Achievement Rate</a:t>
            </a:r>
          </a:p>
        </p:txBody>
      </p:sp>
      <p:sp>
        <p:nvSpPr>
          <p:cNvPr id="5" name="Footer Placeholder 4">
            <a:extLst>
              <a:ext uri="{FF2B5EF4-FFF2-40B4-BE49-F238E27FC236}">
                <a16:creationId xmlns:a16="http://schemas.microsoft.com/office/drawing/2014/main" id="{F388CB51-828B-102A-BF63-9854B15C41E8}"/>
              </a:ext>
            </a:extLst>
          </p:cNvPr>
          <p:cNvSpPr>
            <a:spLocks noGrp="1"/>
          </p:cNvSpPr>
          <p:nvPr>
            <p:ph type="ftr" sz="quarter" idx="3"/>
          </p:nvPr>
        </p:nvSpPr>
        <p:spPr/>
        <p:txBody>
          <a:bodyPr/>
          <a:lstStyle/>
          <a:p>
            <a:r>
              <a:rPr lang="en-US" dirty="0"/>
              <a:t>PY2025 Statewide BIP</a:t>
            </a:r>
          </a:p>
        </p:txBody>
      </p:sp>
      <p:sp>
        <p:nvSpPr>
          <p:cNvPr id="9" name="Rectangle 8">
            <a:extLst>
              <a:ext uri="{FF2B5EF4-FFF2-40B4-BE49-F238E27FC236}">
                <a16:creationId xmlns:a16="http://schemas.microsoft.com/office/drawing/2014/main" id="{AC7068A3-83ED-F08C-9918-43C7F4331A44}"/>
              </a:ext>
            </a:extLst>
          </p:cNvPr>
          <p:cNvSpPr/>
          <p:nvPr/>
        </p:nvSpPr>
        <p:spPr>
          <a:xfrm>
            <a:off x="2962504" y="1284560"/>
            <a:ext cx="327843" cy="2025669"/>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Curved Down 11">
            <a:extLst>
              <a:ext uri="{FF2B5EF4-FFF2-40B4-BE49-F238E27FC236}">
                <a16:creationId xmlns:a16="http://schemas.microsoft.com/office/drawing/2014/main" id="{F22C3DA5-D4A4-FB7D-F66C-775C678EC127}"/>
              </a:ext>
            </a:extLst>
          </p:cNvPr>
          <p:cNvSpPr/>
          <p:nvPr/>
        </p:nvSpPr>
        <p:spPr>
          <a:xfrm>
            <a:off x="3470070" y="857561"/>
            <a:ext cx="1719384" cy="458245"/>
          </a:xfrm>
          <a:prstGeom prst="curved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4BC536F1-3B73-0FCE-3050-BEE93A5CD2FE}"/>
              </a:ext>
            </a:extLst>
          </p:cNvPr>
          <p:cNvSpPr/>
          <p:nvPr/>
        </p:nvSpPr>
        <p:spPr>
          <a:xfrm>
            <a:off x="5329385" y="1433972"/>
            <a:ext cx="269631" cy="1906245"/>
          </a:xfrm>
          <a:prstGeom prst="rect">
            <a:avLst/>
          </a:prstGeom>
          <a:solidFill>
            <a:schemeClr val="accent2">
              <a:lumMod val="60000"/>
              <a:lumOff val="40000"/>
            </a:schemeClr>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85B62665-12B0-70D2-1699-D65E1EE10173}"/>
              </a:ext>
            </a:extLst>
          </p:cNvPr>
          <p:cNvCxnSpPr>
            <a:cxnSpLocks/>
          </p:cNvCxnSpPr>
          <p:nvPr/>
        </p:nvCxnSpPr>
        <p:spPr>
          <a:xfrm>
            <a:off x="5329385" y="1657395"/>
            <a:ext cx="269631" cy="0"/>
          </a:xfrm>
          <a:prstGeom prst="line">
            <a:avLst/>
          </a:prstGeom>
          <a:ln w="57150" cap="flat"/>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9322762E-5E8B-B742-D649-842DEE947A8F}"/>
              </a:ext>
            </a:extLst>
          </p:cNvPr>
          <p:cNvCxnSpPr>
            <a:cxnSpLocks/>
          </p:cNvCxnSpPr>
          <p:nvPr/>
        </p:nvCxnSpPr>
        <p:spPr>
          <a:xfrm>
            <a:off x="5329384" y="2780533"/>
            <a:ext cx="269631" cy="0"/>
          </a:xfrm>
          <a:prstGeom prst="line">
            <a:avLst/>
          </a:prstGeom>
          <a:ln w="57150" cap="flat">
            <a:solidFill>
              <a:schemeClr val="tx1"/>
            </a:solidFill>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B76FE373-8FC8-A9A5-4328-66442E74F523}"/>
              </a:ext>
            </a:extLst>
          </p:cNvPr>
          <p:cNvCxnSpPr>
            <a:cxnSpLocks/>
          </p:cNvCxnSpPr>
          <p:nvPr/>
        </p:nvCxnSpPr>
        <p:spPr>
          <a:xfrm>
            <a:off x="5329383" y="2997938"/>
            <a:ext cx="269631" cy="0"/>
          </a:xfrm>
          <a:prstGeom prst="line">
            <a:avLst/>
          </a:prstGeom>
          <a:ln w="57150" cap="flat">
            <a:solidFill>
              <a:srgbClr val="D1551F"/>
            </a:solidFill>
          </a:ln>
        </p:spPr>
        <p:style>
          <a:lnRef idx="2">
            <a:schemeClr val="accent4"/>
          </a:lnRef>
          <a:fillRef idx="0">
            <a:schemeClr val="accent4"/>
          </a:fillRef>
          <a:effectRef idx="1">
            <a:schemeClr val="accent4"/>
          </a:effectRef>
          <a:fontRef idx="minor">
            <a:schemeClr val="tx1"/>
          </a:fontRef>
        </p:style>
      </p:cxnSp>
      <p:sp>
        <p:nvSpPr>
          <p:cNvPr id="22" name="Rectangle 21">
            <a:extLst>
              <a:ext uri="{FF2B5EF4-FFF2-40B4-BE49-F238E27FC236}">
                <a16:creationId xmlns:a16="http://schemas.microsoft.com/office/drawing/2014/main" id="{F098E85E-F9D3-F652-37FA-344B81F352AB}"/>
              </a:ext>
            </a:extLst>
          </p:cNvPr>
          <p:cNvSpPr/>
          <p:nvPr/>
        </p:nvSpPr>
        <p:spPr>
          <a:xfrm>
            <a:off x="5329385" y="1433972"/>
            <a:ext cx="269631" cy="1906245"/>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1A32EF9-4B36-4C4D-A768-6EC44F191CBD}"/>
              </a:ext>
            </a:extLst>
          </p:cNvPr>
          <p:cNvSpPr txBox="1"/>
          <p:nvPr/>
        </p:nvSpPr>
        <p:spPr>
          <a:xfrm>
            <a:off x="4797114" y="1529827"/>
            <a:ext cx="567708" cy="191652"/>
          </a:xfrm>
          <a:prstGeom prst="rect">
            <a:avLst/>
          </a:prstGeom>
        </p:spPr>
        <p:txBody>
          <a:bodyPr wrap="none" rtlCol="0">
            <a:noAutofit/>
          </a:bodyPr>
          <a:lstStyle/>
          <a:p>
            <a:pPr algn="r"/>
            <a:r>
              <a:rPr lang="en-US" sz="1400" b="0" dirty="0">
                <a:solidFill>
                  <a:schemeClr val="accent4"/>
                </a:solidFill>
              </a:rPr>
              <a:t>Baseline</a:t>
            </a:r>
          </a:p>
        </p:txBody>
      </p:sp>
      <p:sp>
        <p:nvSpPr>
          <p:cNvPr id="24" name="TextBox 23">
            <a:extLst>
              <a:ext uri="{FF2B5EF4-FFF2-40B4-BE49-F238E27FC236}">
                <a16:creationId xmlns:a16="http://schemas.microsoft.com/office/drawing/2014/main" id="{68096967-4F7F-E6D7-CC1F-DB96E046E46B}"/>
              </a:ext>
            </a:extLst>
          </p:cNvPr>
          <p:cNvSpPr txBox="1"/>
          <p:nvPr/>
        </p:nvSpPr>
        <p:spPr>
          <a:xfrm>
            <a:off x="4797114" y="2630002"/>
            <a:ext cx="567708" cy="191652"/>
          </a:xfrm>
          <a:prstGeom prst="rect">
            <a:avLst/>
          </a:prstGeom>
        </p:spPr>
        <p:txBody>
          <a:bodyPr wrap="none" rtlCol="0">
            <a:noAutofit/>
          </a:bodyPr>
          <a:lstStyle/>
          <a:p>
            <a:pPr algn="r"/>
            <a:r>
              <a:rPr lang="en-US" sz="1400" b="0" dirty="0"/>
              <a:t>Observed</a:t>
            </a:r>
          </a:p>
        </p:txBody>
      </p:sp>
      <p:sp>
        <p:nvSpPr>
          <p:cNvPr id="25" name="TextBox 24">
            <a:extLst>
              <a:ext uri="{FF2B5EF4-FFF2-40B4-BE49-F238E27FC236}">
                <a16:creationId xmlns:a16="http://schemas.microsoft.com/office/drawing/2014/main" id="{A7B872BA-5ACF-DC98-1674-60D8FFD763BA}"/>
              </a:ext>
            </a:extLst>
          </p:cNvPr>
          <p:cNvSpPr txBox="1"/>
          <p:nvPr/>
        </p:nvSpPr>
        <p:spPr>
          <a:xfrm>
            <a:off x="4797114" y="2873942"/>
            <a:ext cx="567708" cy="191652"/>
          </a:xfrm>
          <a:prstGeom prst="rect">
            <a:avLst/>
          </a:prstGeom>
        </p:spPr>
        <p:txBody>
          <a:bodyPr wrap="none" rtlCol="0">
            <a:noAutofit/>
          </a:bodyPr>
          <a:lstStyle/>
          <a:p>
            <a:pPr algn="r"/>
            <a:r>
              <a:rPr lang="en-US" sz="1400" b="0" dirty="0">
                <a:solidFill>
                  <a:srgbClr val="D1551F"/>
                </a:solidFill>
              </a:rPr>
              <a:t>FSL</a:t>
            </a:r>
          </a:p>
        </p:txBody>
      </p:sp>
      <p:sp>
        <p:nvSpPr>
          <p:cNvPr id="26" name="Right Bracket 25">
            <a:extLst>
              <a:ext uri="{FF2B5EF4-FFF2-40B4-BE49-F238E27FC236}">
                <a16:creationId xmlns:a16="http://schemas.microsoft.com/office/drawing/2014/main" id="{C2962D32-2C69-F66B-A118-1A8F0DC2C0B9}"/>
              </a:ext>
            </a:extLst>
          </p:cNvPr>
          <p:cNvSpPr/>
          <p:nvPr/>
        </p:nvSpPr>
        <p:spPr>
          <a:xfrm>
            <a:off x="5659513" y="1620096"/>
            <a:ext cx="138677" cy="1160437"/>
          </a:xfrm>
          <a:prstGeom prst="rightBracket">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ket 26">
            <a:extLst>
              <a:ext uri="{FF2B5EF4-FFF2-40B4-BE49-F238E27FC236}">
                <a16:creationId xmlns:a16="http://schemas.microsoft.com/office/drawing/2014/main" id="{422E18E7-D133-D6FF-CEC5-484884968189}"/>
              </a:ext>
            </a:extLst>
          </p:cNvPr>
          <p:cNvSpPr/>
          <p:nvPr/>
        </p:nvSpPr>
        <p:spPr>
          <a:xfrm>
            <a:off x="5881251" y="1620096"/>
            <a:ext cx="138677" cy="1377842"/>
          </a:xfrm>
          <a:prstGeom prst="rightBracket">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TextBox 27">
            <a:extLst>
              <a:ext uri="{FF2B5EF4-FFF2-40B4-BE49-F238E27FC236}">
                <a16:creationId xmlns:a16="http://schemas.microsoft.com/office/drawing/2014/main" id="{8E36DF02-FD6F-B1D7-3A2A-2EA9D76FD0DA}"/>
              </a:ext>
            </a:extLst>
          </p:cNvPr>
          <p:cNvSpPr txBox="1"/>
          <p:nvPr/>
        </p:nvSpPr>
        <p:spPr>
          <a:xfrm>
            <a:off x="6240739" y="2240410"/>
            <a:ext cx="723620" cy="540123"/>
          </a:xfrm>
          <a:prstGeom prst="rect">
            <a:avLst/>
          </a:prstGeom>
        </p:spPr>
        <p:txBody>
          <a:bodyPr wrap="none" rtlCol="0">
            <a:normAutofit/>
          </a:bodyPr>
          <a:lstStyle/>
          <a:p>
            <a:pPr algn="ctr"/>
            <a:r>
              <a:rPr lang="en-US" sz="1200" b="0" dirty="0"/>
              <a:t>FSL Achievement</a:t>
            </a:r>
          </a:p>
          <a:p>
            <a:pPr algn="ctr"/>
            <a:r>
              <a:rPr lang="en-US" sz="1200" b="0" dirty="0"/>
              <a:t>Rate</a:t>
            </a:r>
          </a:p>
        </p:txBody>
      </p:sp>
      <p:sp>
        <p:nvSpPr>
          <p:cNvPr id="30" name="TextBox 29">
            <a:extLst>
              <a:ext uri="{FF2B5EF4-FFF2-40B4-BE49-F238E27FC236}">
                <a16:creationId xmlns:a16="http://schemas.microsoft.com/office/drawing/2014/main" id="{AE5627EB-BACD-C1E1-CE40-E2A50CFAC042}"/>
              </a:ext>
            </a:extLst>
          </p:cNvPr>
          <p:cNvSpPr txBox="1"/>
          <p:nvPr/>
        </p:nvSpPr>
        <p:spPr>
          <a:xfrm>
            <a:off x="6964359" y="2290799"/>
            <a:ext cx="564632" cy="393907"/>
          </a:xfrm>
          <a:prstGeom prst="rect">
            <a:avLst/>
          </a:prstGeom>
        </p:spPr>
        <p:txBody>
          <a:bodyPr wrap="none" rtlCol="0">
            <a:normAutofit/>
          </a:bodyPr>
          <a:lstStyle/>
          <a:p>
            <a:pPr algn="ctr"/>
            <a:r>
              <a:rPr lang="en-US" sz="1000" b="0" dirty="0"/>
              <a:t>= </a:t>
            </a:r>
          </a:p>
        </p:txBody>
      </p:sp>
      <p:cxnSp>
        <p:nvCxnSpPr>
          <p:cNvPr id="33" name="Straight Connector 32">
            <a:extLst>
              <a:ext uri="{FF2B5EF4-FFF2-40B4-BE49-F238E27FC236}">
                <a16:creationId xmlns:a16="http://schemas.microsoft.com/office/drawing/2014/main" id="{F52A390D-B601-1C78-A400-383CE774F544}"/>
              </a:ext>
            </a:extLst>
          </p:cNvPr>
          <p:cNvCxnSpPr>
            <a:cxnSpLocks/>
          </p:cNvCxnSpPr>
          <p:nvPr/>
        </p:nvCxnSpPr>
        <p:spPr>
          <a:xfrm>
            <a:off x="7560594" y="2420873"/>
            <a:ext cx="90075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Rounded Corners 37">
            <a:extLst>
              <a:ext uri="{FF2B5EF4-FFF2-40B4-BE49-F238E27FC236}">
                <a16:creationId xmlns:a16="http://schemas.microsoft.com/office/drawing/2014/main" id="{1F04076F-1C23-54A7-13F6-D26D2023EA09}"/>
              </a:ext>
            </a:extLst>
          </p:cNvPr>
          <p:cNvSpPr/>
          <p:nvPr/>
        </p:nvSpPr>
        <p:spPr>
          <a:xfrm>
            <a:off x="7421971" y="2463040"/>
            <a:ext cx="1396119" cy="273043"/>
          </a:xfrm>
          <a:prstGeom prst="roundRect">
            <a:avLst>
              <a:gd name="adj" fmla="val 36862"/>
            </a:avLst>
          </a:prstGeom>
          <a:solidFill>
            <a:srgbClr val="0F3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Impact at FSL</a:t>
            </a:r>
          </a:p>
        </p:txBody>
      </p:sp>
      <p:sp>
        <p:nvSpPr>
          <p:cNvPr id="39" name="Arrow: Curved Down 38">
            <a:extLst>
              <a:ext uri="{FF2B5EF4-FFF2-40B4-BE49-F238E27FC236}">
                <a16:creationId xmlns:a16="http://schemas.microsoft.com/office/drawing/2014/main" id="{97AE33EB-9FF7-F449-E1A2-DA571EE1374A}"/>
              </a:ext>
            </a:extLst>
          </p:cNvPr>
          <p:cNvSpPr/>
          <p:nvPr/>
        </p:nvSpPr>
        <p:spPr>
          <a:xfrm rot="776141">
            <a:off x="5756923" y="1100335"/>
            <a:ext cx="2281247" cy="709889"/>
          </a:xfrm>
          <a:prstGeom prst="curvedDownArrow">
            <a:avLst>
              <a:gd name="adj1" fmla="val 14677"/>
              <a:gd name="adj2" fmla="val 38283"/>
              <a:gd name="adj3" fmla="val 2500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0" name="Arrow: Curved Down 39">
            <a:extLst>
              <a:ext uri="{FF2B5EF4-FFF2-40B4-BE49-F238E27FC236}">
                <a16:creationId xmlns:a16="http://schemas.microsoft.com/office/drawing/2014/main" id="{BEB27408-5F91-77C4-8863-E5829246B6C4}"/>
              </a:ext>
            </a:extLst>
          </p:cNvPr>
          <p:cNvSpPr/>
          <p:nvPr/>
        </p:nvSpPr>
        <p:spPr>
          <a:xfrm rot="21281121" flipV="1">
            <a:off x="5987634" y="2975406"/>
            <a:ext cx="2003193" cy="616210"/>
          </a:xfrm>
          <a:prstGeom prst="curvedDownArrow">
            <a:avLst>
              <a:gd name="adj1" fmla="val 14677"/>
              <a:gd name="adj2" fmla="val 38283"/>
              <a:gd name="adj3" fmla="val 25000"/>
            </a:avLst>
          </a:prstGeom>
          <a:solidFill>
            <a:srgbClr val="0F3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891BE351-2ED6-E56B-0584-9E0CEA1034B3}"/>
              </a:ext>
            </a:extLst>
          </p:cNvPr>
          <p:cNvSpPr txBox="1"/>
          <p:nvPr/>
        </p:nvSpPr>
        <p:spPr>
          <a:xfrm>
            <a:off x="150598" y="812325"/>
            <a:ext cx="1666940" cy="445595"/>
          </a:xfrm>
          <a:prstGeom prst="rect">
            <a:avLst/>
          </a:prstGeom>
        </p:spPr>
        <p:txBody>
          <a:bodyPr wrap="none" rtlCol="0">
            <a:noAutofit/>
          </a:bodyPr>
          <a:lstStyle/>
          <a:p>
            <a:r>
              <a:rPr lang="en-US" sz="1100" b="0" dirty="0"/>
              <a:t>* Hypothetical event day, not representative</a:t>
            </a:r>
          </a:p>
          <a:p>
            <a:r>
              <a:rPr lang="en-US" sz="1100" b="0" dirty="0"/>
              <a:t>   of any PY2025 events or forecasts </a:t>
            </a:r>
          </a:p>
        </p:txBody>
      </p:sp>
      <p:cxnSp>
        <p:nvCxnSpPr>
          <p:cNvPr id="34" name="Straight Connector 33">
            <a:extLst>
              <a:ext uri="{FF2B5EF4-FFF2-40B4-BE49-F238E27FC236}">
                <a16:creationId xmlns:a16="http://schemas.microsoft.com/office/drawing/2014/main" id="{300EDD85-584C-1F63-FF40-86D56C3B0F2B}"/>
              </a:ext>
            </a:extLst>
          </p:cNvPr>
          <p:cNvCxnSpPr>
            <a:cxnSpLocks/>
          </p:cNvCxnSpPr>
          <p:nvPr/>
        </p:nvCxnSpPr>
        <p:spPr>
          <a:xfrm>
            <a:off x="810586" y="3820953"/>
            <a:ext cx="221505" cy="0"/>
          </a:xfrm>
          <a:prstGeom prst="line">
            <a:avLst/>
          </a:prstGeom>
          <a:ln>
            <a:prstDash val="sysDash"/>
          </a:ln>
          <a:effectLst/>
        </p:spPr>
        <p:style>
          <a:lnRef idx="2">
            <a:schemeClr val="accent4"/>
          </a:lnRef>
          <a:fillRef idx="0">
            <a:schemeClr val="accent4"/>
          </a:fillRef>
          <a:effectRef idx="1">
            <a:schemeClr val="accent4"/>
          </a:effectRef>
          <a:fontRef idx="minor">
            <a:schemeClr val="tx1"/>
          </a:fontRef>
        </p:style>
      </p:cxnSp>
      <p:sp>
        <p:nvSpPr>
          <p:cNvPr id="43" name="TextBox 42">
            <a:extLst>
              <a:ext uri="{FF2B5EF4-FFF2-40B4-BE49-F238E27FC236}">
                <a16:creationId xmlns:a16="http://schemas.microsoft.com/office/drawing/2014/main" id="{3BE9FAC0-D3EC-0DC4-B1F3-6F5CE10A6231}"/>
              </a:ext>
            </a:extLst>
          </p:cNvPr>
          <p:cNvSpPr txBox="1"/>
          <p:nvPr/>
        </p:nvSpPr>
        <p:spPr>
          <a:xfrm>
            <a:off x="1016461" y="3699604"/>
            <a:ext cx="650479" cy="246221"/>
          </a:xfrm>
          <a:prstGeom prst="rect">
            <a:avLst/>
          </a:prstGeom>
          <a:noFill/>
        </p:spPr>
        <p:txBody>
          <a:bodyPr wrap="square">
            <a:spAutoFit/>
          </a:bodyPr>
          <a:lstStyle/>
          <a:p>
            <a:r>
              <a:rPr lang="en-US" sz="1000" b="0" dirty="0"/>
              <a:t>Baseline</a:t>
            </a:r>
            <a:endParaRPr lang="en-US" sz="1000" dirty="0"/>
          </a:p>
        </p:txBody>
      </p:sp>
      <p:cxnSp>
        <p:nvCxnSpPr>
          <p:cNvPr id="46" name="Straight Connector 45">
            <a:extLst>
              <a:ext uri="{FF2B5EF4-FFF2-40B4-BE49-F238E27FC236}">
                <a16:creationId xmlns:a16="http://schemas.microsoft.com/office/drawing/2014/main" id="{23828C4A-9294-77AC-AF68-C7D3D56EE019}"/>
              </a:ext>
            </a:extLst>
          </p:cNvPr>
          <p:cNvCxnSpPr>
            <a:cxnSpLocks/>
          </p:cNvCxnSpPr>
          <p:nvPr/>
        </p:nvCxnSpPr>
        <p:spPr>
          <a:xfrm>
            <a:off x="1611663" y="3820953"/>
            <a:ext cx="221505" cy="0"/>
          </a:xfrm>
          <a:prstGeom prst="line">
            <a:avLst/>
          </a:prstGeom>
          <a:ln>
            <a:solidFill>
              <a:schemeClr val="bg1"/>
            </a:solidFill>
            <a:prstDash val="solid"/>
          </a:ln>
          <a:effectLst/>
        </p:spPr>
        <p:style>
          <a:lnRef idx="2">
            <a:schemeClr val="accent4"/>
          </a:lnRef>
          <a:fillRef idx="0">
            <a:schemeClr val="accent4"/>
          </a:fillRef>
          <a:effectRef idx="1">
            <a:schemeClr val="accent4"/>
          </a:effectRef>
          <a:fontRef idx="minor">
            <a:schemeClr val="tx1"/>
          </a:fontRef>
        </p:style>
      </p:cxnSp>
      <p:sp>
        <p:nvSpPr>
          <p:cNvPr id="47" name="TextBox 46">
            <a:extLst>
              <a:ext uri="{FF2B5EF4-FFF2-40B4-BE49-F238E27FC236}">
                <a16:creationId xmlns:a16="http://schemas.microsoft.com/office/drawing/2014/main" id="{CFCC50D7-C56E-AA9E-2CB0-6F9A040850C8}"/>
              </a:ext>
            </a:extLst>
          </p:cNvPr>
          <p:cNvSpPr txBox="1"/>
          <p:nvPr/>
        </p:nvSpPr>
        <p:spPr>
          <a:xfrm>
            <a:off x="1817538" y="3699604"/>
            <a:ext cx="722922" cy="246221"/>
          </a:xfrm>
          <a:prstGeom prst="rect">
            <a:avLst/>
          </a:prstGeom>
          <a:noFill/>
        </p:spPr>
        <p:txBody>
          <a:bodyPr wrap="square">
            <a:spAutoFit/>
          </a:bodyPr>
          <a:lstStyle/>
          <a:p>
            <a:r>
              <a:rPr lang="en-US" sz="1000" b="0" dirty="0"/>
              <a:t>Observed</a:t>
            </a:r>
            <a:endParaRPr lang="en-US" sz="1000" dirty="0"/>
          </a:p>
        </p:txBody>
      </p:sp>
      <p:cxnSp>
        <p:nvCxnSpPr>
          <p:cNvPr id="48" name="Straight Connector 47">
            <a:extLst>
              <a:ext uri="{FF2B5EF4-FFF2-40B4-BE49-F238E27FC236}">
                <a16:creationId xmlns:a16="http://schemas.microsoft.com/office/drawing/2014/main" id="{1D87022B-75DA-2CCB-46FF-BF9C08E6BCC6}"/>
              </a:ext>
            </a:extLst>
          </p:cNvPr>
          <p:cNvCxnSpPr>
            <a:cxnSpLocks/>
            <a:endCxn id="49" idx="1"/>
          </p:cNvCxnSpPr>
          <p:nvPr/>
        </p:nvCxnSpPr>
        <p:spPr>
          <a:xfrm>
            <a:off x="2490890" y="3820953"/>
            <a:ext cx="205875" cy="1762"/>
          </a:xfrm>
          <a:prstGeom prst="line">
            <a:avLst/>
          </a:prstGeom>
          <a:ln>
            <a:solidFill>
              <a:srgbClr val="D1551F"/>
            </a:solidFill>
            <a:prstDash val="solid"/>
          </a:ln>
          <a:effectLst/>
        </p:spPr>
        <p:style>
          <a:lnRef idx="2">
            <a:schemeClr val="accent4"/>
          </a:lnRef>
          <a:fillRef idx="0">
            <a:schemeClr val="accent4"/>
          </a:fillRef>
          <a:effectRef idx="1">
            <a:schemeClr val="accent4"/>
          </a:effectRef>
          <a:fontRef idx="minor">
            <a:schemeClr val="tx1"/>
          </a:fontRef>
        </p:style>
      </p:cxnSp>
      <p:sp>
        <p:nvSpPr>
          <p:cNvPr id="49" name="TextBox 48">
            <a:extLst>
              <a:ext uri="{FF2B5EF4-FFF2-40B4-BE49-F238E27FC236}">
                <a16:creationId xmlns:a16="http://schemas.microsoft.com/office/drawing/2014/main" id="{FD649B88-1E2B-D157-A9D4-F3294DDBC6FC}"/>
              </a:ext>
            </a:extLst>
          </p:cNvPr>
          <p:cNvSpPr txBox="1"/>
          <p:nvPr/>
        </p:nvSpPr>
        <p:spPr>
          <a:xfrm>
            <a:off x="2696765" y="3699604"/>
            <a:ext cx="382957" cy="246221"/>
          </a:xfrm>
          <a:prstGeom prst="rect">
            <a:avLst/>
          </a:prstGeom>
          <a:noFill/>
        </p:spPr>
        <p:txBody>
          <a:bodyPr wrap="square">
            <a:spAutoFit/>
          </a:bodyPr>
          <a:lstStyle/>
          <a:p>
            <a:r>
              <a:rPr lang="en-US" sz="1000" b="0" dirty="0"/>
              <a:t>FSL</a:t>
            </a:r>
            <a:endParaRPr lang="en-US" sz="1000" dirty="0"/>
          </a:p>
        </p:txBody>
      </p:sp>
      <p:sp>
        <p:nvSpPr>
          <p:cNvPr id="51" name="TextBox 50">
            <a:extLst>
              <a:ext uri="{FF2B5EF4-FFF2-40B4-BE49-F238E27FC236}">
                <a16:creationId xmlns:a16="http://schemas.microsoft.com/office/drawing/2014/main" id="{20E1DC37-E546-BC8E-75C5-2426CC0FB232}"/>
              </a:ext>
            </a:extLst>
          </p:cNvPr>
          <p:cNvSpPr txBox="1"/>
          <p:nvPr/>
        </p:nvSpPr>
        <p:spPr>
          <a:xfrm>
            <a:off x="3200858" y="3697842"/>
            <a:ext cx="920113" cy="246221"/>
          </a:xfrm>
          <a:prstGeom prst="rect">
            <a:avLst/>
          </a:prstGeom>
          <a:noFill/>
        </p:spPr>
        <p:txBody>
          <a:bodyPr wrap="square">
            <a:spAutoFit/>
          </a:bodyPr>
          <a:lstStyle/>
          <a:p>
            <a:r>
              <a:rPr lang="en-US" sz="1000" b="0" dirty="0"/>
              <a:t>Event window</a:t>
            </a:r>
            <a:endParaRPr lang="en-US" sz="1000" dirty="0"/>
          </a:p>
        </p:txBody>
      </p:sp>
      <p:sp>
        <p:nvSpPr>
          <p:cNvPr id="52" name="Rectangle 51">
            <a:extLst>
              <a:ext uri="{FF2B5EF4-FFF2-40B4-BE49-F238E27FC236}">
                <a16:creationId xmlns:a16="http://schemas.microsoft.com/office/drawing/2014/main" id="{750DF517-B3B7-C5CF-61F9-F2EF97C8B770}"/>
              </a:ext>
            </a:extLst>
          </p:cNvPr>
          <p:cNvSpPr/>
          <p:nvPr/>
        </p:nvSpPr>
        <p:spPr>
          <a:xfrm>
            <a:off x="3050260" y="3750667"/>
            <a:ext cx="150598" cy="140570"/>
          </a:xfrm>
          <a:prstGeom prst="rect">
            <a:avLst/>
          </a:prstGeom>
          <a:solidFill>
            <a:srgbClr val="F9D1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C6802437-3930-34C0-BA03-598C9BEEA5EF}"/>
              </a:ext>
            </a:extLst>
          </p:cNvPr>
          <p:cNvSpPr txBox="1"/>
          <p:nvPr/>
        </p:nvSpPr>
        <p:spPr>
          <a:xfrm>
            <a:off x="4495912" y="3988696"/>
            <a:ext cx="4322177" cy="445595"/>
          </a:xfrm>
          <a:prstGeom prst="rect">
            <a:avLst/>
          </a:prstGeom>
        </p:spPr>
        <p:txBody>
          <a:bodyPr wrap="none" rtlCol="0">
            <a:noAutofit/>
          </a:bodyPr>
          <a:lstStyle/>
          <a:p>
            <a:pPr marL="171450" indent="-171450">
              <a:buFont typeface="Arial" panose="020B0604020202020204" pitchFamily="34" charset="0"/>
              <a:buChar char="•"/>
            </a:pPr>
            <a:r>
              <a:rPr lang="en-US" sz="1100" b="0" dirty="0"/>
              <a:t>FSL </a:t>
            </a:r>
            <a:r>
              <a:rPr lang="en-US" sz="1100" dirty="0"/>
              <a:t>Achievement Rate = 100% if event load exactly reaches FSL</a:t>
            </a:r>
          </a:p>
          <a:p>
            <a:pPr marL="171450" indent="-171450">
              <a:buFont typeface="Arial" panose="020B0604020202020204" pitchFamily="34" charset="0"/>
              <a:buChar char="•"/>
            </a:pPr>
            <a:r>
              <a:rPr lang="en-US" sz="1100" b="0" dirty="0"/>
              <a:t>FSL Ac</a:t>
            </a:r>
            <a:r>
              <a:rPr lang="en-US" sz="1100" dirty="0"/>
              <a:t>hievement Rate = 0% if event load does not differ from baseline</a:t>
            </a:r>
            <a:endParaRPr lang="en-US" sz="1100" b="0" dirty="0"/>
          </a:p>
        </p:txBody>
      </p:sp>
    </p:spTree>
    <p:extLst>
      <p:ext uri="{BB962C8B-B14F-4D97-AF65-F5344CB8AC3E}">
        <p14:creationId xmlns:p14="http://schemas.microsoft.com/office/powerpoint/2010/main" val="11291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9" grpId="0" animBg="1"/>
      <p:bldP spid="12" grpId="0" animBg="1"/>
      <p:bldP spid="13" grpId="0" animBg="1"/>
      <p:bldP spid="22" grpId="0" animBg="1"/>
      <p:bldP spid="23" grpId="0"/>
      <p:bldP spid="24" grpId="0"/>
      <p:bldP spid="25" grpId="0"/>
      <p:bldP spid="26" grpId="0" animBg="1"/>
      <p:bldP spid="27" grpId="0" animBg="1"/>
      <p:bldP spid="28" grpId="0"/>
      <p:bldP spid="30" grpId="0"/>
      <p:bldP spid="38" grpId="0" animBg="1"/>
      <p:bldP spid="39" grpId="0" animBg="1"/>
      <p:bldP spid="40" grpId="0" animBg="1"/>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3315-59C4-1F6A-AC64-AE066F93EF2C}"/>
              </a:ext>
            </a:extLst>
          </p:cNvPr>
          <p:cNvSpPr>
            <a:spLocks noGrp="1"/>
          </p:cNvSpPr>
          <p:nvPr>
            <p:ph type="title"/>
          </p:nvPr>
        </p:nvSpPr>
        <p:spPr/>
        <p:txBody>
          <a:bodyPr/>
          <a:lstStyle/>
          <a:p>
            <a:r>
              <a:rPr lang="en-US" dirty="0"/>
              <a:t>Ex-Post impacts Overview</a:t>
            </a:r>
          </a:p>
        </p:txBody>
      </p:sp>
      <p:sp>
        <p:nvSpPr>
          <p:cNvPr id="5" name="Footer Placeholder 4">
            <a:extLst>
              <a:ext uri="{FF2B5EF4-FFF2-40B4-BE49-F238E27FC236}">
                <a16:creationId xmlns:a16="http://schemas.microsoft.com/office/drawing/2014/main" id="{7DF7F94E-A261-8987-E782-601B84B09ED7}"/>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11" name="Rectangle 4">
            <a:extLst>
              <a:ext uri="{FF2B5EF4-FFF2-40B4-BE49-F238E27FC236}">
                <a16:creationId xmlns:a16="http://schemas.microsoft.com/office/drawing/2014/main" id="{AD13148C-E512-C213-3254-35994AB37E10}"/>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6234036D-330B-9DC2-796A-6097E60900FB}"/>
              </a:ext>
            </a:extLst>
          </p:cNvPr>
          <p:cNvSpPr txBox="1">
            <a:spLocks/>
          </p:cNvSpPr>
          <p:nvPr/>
        </p:nvSpPr>
        <p:spPr>
          <a:xfrm>
            <a:off x="361950" y="678816"/>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2400" b="1" dirty="0">
                <a:solidFill>
                  <a:schemeClr val="accent4"/>
                </a:solidFill>
              </a:rPr>
              <a:t>PG&amp;E Ex-Post Results are </a:t>
            </a:r>
            <a:r>
              <a:rPr lang="en-US" sz="2400" b="1" i="1" u="sng">
                <a:solidFill>
                  <a:schemeClr val="accent4"/>
                </a:solidFill>
              </a:rPr>
              <a:t>Confidential</a:t>
            </a:r>
            <a:endParaRPr lang="en-US" sz="2400" b="1" i="1" u="sng" dirty="0">
              <a:solidFill>
                <a:schemeClr val="accent4"/>
              </a:solidFill>
            </a:endParaRPr>
          </a:p>
        </p:txBody>
      </p:sp>
    </p:spTree>
    <p:extLst>
      <p:ext uri="{BB962C8B-B14F-4D97-AF65-F5344CB8AC3E}">
        <p14:creationId xmlns:p14="http://schemas.microsoft.com/office/powerpoint/2010/main" val="366048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461D-C5BD-3C90-A9D7-916B6AD95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676F7-8E8A-1BC0-E125-78260E866918}"/>
              </a:ext>
            </a:extLst>
          </p:cNvPr>
          <p:cNvSpPr>
            <a:spLocks noGrp="1"/>
          </p:cNvSpPr>
          <p:nvPr>
            <p:ph type="title"/>
          </p:nvPr>
        </p:nvSpPr>
        <p:spPr/>
        <p:txBody>
          <a:bodyPr/>
          <a:lstStyle/>
          <a:p>
            <a:r>
              <a:rPr lang="en-US" dirty="0"/>
              <a:t>Ex-Post impacts Overview</a:t>
            </a:r>
          </a:p>
        </p:txBody>
      </p:sp>
      <p:sp>
        <p:nvSpPr>
          <p:cNvPr id="5" name="Footer Placeholder 4">
            <a:extLst>
              <a:ext uri="{FF2B5EF4-FFF2-40B4-BE49-F238E27FC236}">
                <a16:creationId xmlns:a16="http://schemas.microsoft.com/office/drawing/2014/main" id="{FF777833-63FE-CA73-F943-BBA593B8C7FC}"/>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11" name="Rectangle 4">
            <a:extLst>
              <a:ext uri="{FF2B5EF4-FFF2-40B4-BE49-F238E27FC236}">
                <a16:creationId xmlns:a16="http://schemas.microsoft.com/office/drawing/2014/main" id="{CF9B9BFD-1AD8-56D8-737A-F874BA60AD1C}"/>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Placeholder 3">
            <a:extLst>
              <a:ext uri="{FF2B5EF4-FFF2-40B4-BE49-F238E27FC236}">
                <a16:creationId xmlns:a16="http://schemas.microsoft.com/office/drawing/2014/main" id="{9D1D5530-42EF-901F-9412-73ADE39488EA}"/>
              </a:ext>
            </a:extLst>
          </p:cNvPr>
          <p:cNvSpPr txBox="1">
            <a:spLocks/>
          </p:cNvSpPr>
          <p:nvPr/>
        </p:nvSpPr>
        <p:spPr>
          <a:xfrm>
            <a:off x="361950" y="678816"/>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2400" b="1" dirty="0">
                <a:solidFill>
                  <a:schemeClr val="accent4"/>
                </a:solidFill>
              </a:rPr>
              <a:t>SCE</a:t>
            </a:r>
          </a:p>
        </p:txBody>
      </p:sp>
      <p:graphicFrame>
        <p:nvGraphicFramePr>
          <p:cNvPr id="3" name="Table 2">
            <a:extLst>
              <a:ext uri="{FF2B5EF4-FFF2-40B4-BE49-F238E27FC236}">
                <a16:creationId xmlns:a16="http://schemas.microsoft.com/office/drawing/2014/main" id="{2B8E31CF-5C74-C068-F8DF-7F4A02C015A4}"/>
              </a:ext>
            </a:extLst>
          </p:cNvPr>
          <p:cNvGraphicFramePr>
            <a:graphicFrameLocks noGrp="1"/>
          </p:cNvGraphicFramePr>
          <p:nvPr>
            <p:extLst>
              <p:ext uri="{D42A27DB-BD31-4B8C-83A1-F6EECF244321}">
                <p14:modId xmlns:p14="http://schemas.microsoft.com/office/powerpoint/2010/main" val="3146175100"/>
              </p:ext>
            </p:extLst>
          </p:nvPr>
        </p:nvGraphicFramePr>
        <p:xfrm>
          <a:off x="403668" y="1927644"/>
          <a:ext cx="8599170" cy="1267524"/>
        </p:xfrm>
        <a:graphic>
          <a:graphicData uri="http://schemas.openxmlformats.org/drawingml/2006/table">
            <a:tbl>
              <a:tblPr firstRow="1" firstCol="1" bandRow="1">
                <a:tableStyleId>{C083E6E3-FA7D-4D7B-A595-EF9225AFEA82}</a:tableStyleId>
              </a:tblPr>
              <a:tblGrid>
                <a:gridCol w="1162050">
                  <a:extLst>
                    <a:ext uri="{9D8B030D-6E8A-4147-A177-3AD203B41FA5}">
                      <a16:colId xmlns:a16="http://schemas.microsoft.com/office/drawing/2014/main" val="652182141"/>
                    </a:ext>
                  </a:extLst>
                </a:gridCol>
                <a:gridCol w="904835">
                  <a:extLst>
                    <a:ext uri="{9D8B030D-6E8A-4147-A177-3AD203B41FA5}">
                      <a16:colId xmlns:a16="http://schemas.microsoft.com/office/drawing/2014/main" val="156425964"/>
                    </a:ext>
                  </a:extLst>
                </a:gridCol>
                <a:gridCol w="886467">
                  <a:extLst>
                    <a:ext uri="{9D8B030D-6E8A-4147-A177-3AD203B41FA5}">
                      <a16:colId xmlns:a16="http://schemas.microsoft.com/office/drawing/2014/main" val="2790587922"/>
                    </a:ext>
                  </a:extLst>
                </a:gridCol>
                <a:gridCol w="886467">
                  <a:extLst>
                    <a:ext uri="{9D8B030D-6E8A-4147-A177-3AD203B41FA5}">
                      <a16:colId xmlns:a16="http://schemas.microsoft.com/office/drawing/2014/main" val="450455683"/>
                    </a:ext>
                  </a:extLst>
                </a:gridCol>
                <a:gridCol w="887382">
                  <a:extLst>
                    <a:ext uri="{9D8B030D-6E8A-4147-A177-3AD203B41FA5}">
                      <a16:colId xmlns:a16="http://schemas.microsoft.com/office/drawing/2014/main" val="956565729"/>
                    </a:ext>
                  </a:extLst>
                </a:gridCol>
                <a:gridCol w="887382">
                  <a:extLst>
                    <a:ext uri="{9D8B030D-6E8A-4147-A177-3AD203B41FA5}">
                      <a16:colId xmlns:a16="http://schemas.microsoft.com/office/drawing/2014/main" val="4196679092"/>
                    </a:ext>
                  </a:extLst>
                </a:gridCol>
                <a:gridCol w="1028851">
                  <a:extLst>
                    <a:ext uri="{9D8B030D-6E8A-4147-A177-3AD203B41FA5}">
                      <a16:colId xmlns:a16="http://schemas.microsoft.com/office/drawing/2014/main" val="31732866"/>
                    </a:ext>
                  </a:extLst>
                </a:gridCol>
                <a:gridCol w="830430">
                  <a:extLst>
                    <a:ext uri="{9D8B030D-6E8A-4147-A177-3AD203B41FA5}">
                      <a16:colId xmlns:a16="http://schemas.microsoft.com/office/drawing/2014/main" val="2999014763"/>
                    </a:ext>
                  </a:extLst>
                </a:gridCol>
                <a:gridCol w="1125306">
                  <a:extLst>
                    <a:ext uri="{9D8B030D-6E8A-4147-A177-3AD203B41FA5}">
                      <a16:colId xmlns:a16="http://schemas.microsoft.com/office/drawing/2014/main" val="890218677"/>
                    </a:ext>
                  </a:extLst>
                </a:gridCol>
              </a:tblGrid>
              <a:tr h="312572">
                <a:tc rowSpan="2">
                  <a:txBody>
                    <a:bodyPr/>
                    <a:lstStyle/>
                    <a:p>
                      <a:pPr marL="0" marR="0" algn="ctr">
                        <a:lnSpc>
                          <a:spcPct val="107000"/>
                        </a:lnSpc>
                        <a:buNone/>
                      </a:pPr>
                      <a:r>
                        <a:rPr lang="en-US" sz="1400" dirty="0">
                          <a:solidFill>
                            <a:schemeClr val="accent1"/>
                          </a:solidFill>
                          <a:effectLst/>
                        </a:rPr>
                        <a:t>Event Date (2025)</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R>
                      <a:noFill/>
                    </a:ln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rowSpan="2">
                  <a:txBody>
                    <a:bodyPr/>
                    <a:lstStyle/>
                    <a:p>
                      <a:pPr marL="0" marR="0" algn="ctr">
                        <a:lnSpc>
                          <a:spcPct val="107000"/>
                        </a:lnSpc>
                        <a:buNone/>
                      </a:pPr>
                      <a:r>
                        <a:rPr lang="en-US" sz="1400" dirty="0">
                          <a:solidFill>
                            <a:schemeClr val="accent1"/>
                          </a:solidFill>
                          <a:effectLst/>
                        </a:rPr>
                        <a:t>Num. of Participants Dispatched</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gridSpan="2">
                  <a:txBody>
                    <a:bodyPr/>
                    <a:lstStyle/>
                    <a:p>
                      <a:pPr marL="0" marR="0" algn="ctr">
                        <a:lnSpc>
                          <a:spcPct val="107000"/>
                        </a:lnSpc>
                        <a:buNone/>
                      </a:pPr>
                      <a:r>
                        <a:rPr lang="en-US" sz="1400" dirty="0">
                          <a:solidFill>
                            <a:schemeClr val="accent1"/>
                          </a:solidFill>
                          <a:effectLst/>
                        </a:rPr>
                        <a:t>Aggregate</a:t>
                      </a:r>
                    </a:p>
                    <a:p>
                      <a:pPr marL="0" marR="0" algn="ctr">
                        <a:lnSpc>
                          <a:spcPct val="107000"/>
                        </a:lnSpc>
                        <a:buNone/>
                      </a:pPr>
                      <a:r>
                        <a:rPr lang="en-US" sz="1400" dirty="0">
                          <a:solidFill>
                            <a:schemeClr val="accent1"/>
                          </a:solidFill>
                          <a:effectLst/>
                        </a:rPr>
                        <a:t>(MWH/h)</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400" dirty="0">
                          <a:solidFill>
                            <a:schemeClr val="accent1"/>
                          </a:solidFill>
                          <a:effectLst/>
                        </a:rPr>
                        <a:t>Per Capita</a:t>
                      </a:r>
                    </a:p>
                    <a:p>
                      <a:pPr marL="0" marR="0" algn="ctr">
                        <a:lnSpc>
                          <a:spcPct val="107000"/>
                        </a:lnSpc>
                        <a:buNone/>
                      </a:pPr>
                      <a:r>
                        <a:rPr lang="en-US" sz="1400" dirty="0">
                          <a:solidFill>
                            <a:schemeClr val="accent1"/>
                          </a:solidFill>
                          <a:effectLst/>
                        </a:rPr>
                        <a:t>(kWh/h)</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400" dirty="0">
                          <a:solidFill>
                            <a:schemeClr val="accent1"/>
                          </a:solidFill>
                          <a:effectLst/>
                        </a:rPr>
                        <a:t>Percent Load Reduction</a:t>
                      </a:r>
                    </a:p>
                    <a:p>
                      <a:pPr marL="0" marR="0" algn="ctr">
                        <a:lnSpc>
                          <a:spcPct val="107000"/>
                        </a:lnSpc>
                        <a:buNone/>
                      </a:pPr>
                      <a:r>
                        <a:rPr lang="en-US" sz="1400" dirty="0">
                          <a:solidFill>
                            <a:schemeClr val="accent1"/>
                          </a:solidFill>
                          <a:effectLst/>
                        </a:rPr>
                        <a:t>(%)</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rowSpan="2">
                  <a:txBody>
                    <a:bodyPr/>
                    <a:lstStyle/>
                    <a:p>
                      <a:pPr marL="0" marR="0" algn="ctr">
                        <a:lnSpc>
                          <a:spcPct val="107000"/>
                        </a:lnSpc>
                        <a:buNone/>
                      </a:pPr>
                      <a:r>
                        <a:rPr lang="en-US" sz="1400" dirty="0">
                          <a:solidFill>
                            <a:schemeClr val="accent1"/>
                          </a:solidFill>
                          <a:effectLst/>
                        </a:rPr>
                        <a:t>FSL</a:t>
                      </a:r>
                    </a:p>
                    <a:p>
                      <a:pPr marL="0" marR="0" algn="ctr">
                        <a:lnSpc>
                          <a:spcPct val="107000"/>
                        </a:lnSpc>
                        <a:buNone/>
                      </a:pPr>
                      <a:r>
                        <a:rPr lang="en-US" sz="1400" dirty="0">
                          <a:solidFill>
                            <a:schemeClr val="accent1"/>
                          </a:solidFill>
                          <a:effectLst/>
                        </a:rPr>
                        <a:t>(MW)</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rowSpan="2">
                  <a:txBody>
                    <a:bodyPr/>
                    <a:lstStyle/>
                    <a:p>
                      <a:pPr marL="0" marR="0" algn="ctr">
                        <a:lnSpc>
                          <a:spcPct val="107000"/>
                        </a:lnSpc>
                        <a:buNone/>
                      </a:pPr>
                      <a:r>
                        <a:rPr lang="en-US" sz="1400" dirty="0">
                          <a:solidFill>
                            <a:schemeClr val="accent1"/>
                          </a:solidFill>
                          <a:effectLst/>
                        </a:rPr>
                        <a:t>FSL Achievement Rate</a:t>
                      </a:r>
                    </a:p>
                    <a:p>
                      <a:pPr marL="0" marR="0" algn="ctr">
                        <a:lnSpc>
                          <a:spcPct val="107000"/>
                        </a:lnSpc>
                        <a:buNone/>
                      </a:pPr>
                      <a:r>
                        <a:rPr lang="en-US" sz="1400" dirty="0">
                          <a:solidFill>
                            <a:schemeClr val="accent1"/>
                          </a:solidFill>
                          <a:effectLst/>
                        </a:rPr>
                        <a:t>(%)</a:t>
                      </a:r>
                      <a:endParaRPr lang="en-US" sz="1400" b="1" dirty="0">
                        <a:solidFill>
                          <a:schemeClr val="accent1"/>
                        </a:solidFill>
                        <a:effectLst/>
                        <a:latin typeface="+mn-lt"/>
                        <a:ea typeface="Calibri" panose="020F0502020204030204" pitchFamily="34" charset="0"/>
                        <a:cs typeface="Times New Roman" panose="02020603050405020304" pitchFamily="18" charset="0"/>
                      </a:endParaRPr>
                    </a:p>
                  </a:txBody>
                  <a:tcPr marL="0" marR="0" marT="0" marB="0" anchor="b">
                    <a:lnL>
                      <a:noFill/>
                    </a:lnL>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extLst>
                  <a:ext uri="{0D108BD9-81ED-4DB2-BD59-A6C34878D82A}">
                    <a16:rowId xmlns:a16="http://schemas.microsoft.com/office/drawing/2014/main" val="869666295"/>
                  </a:ext>
                </a:extLst>
              </a:tr>
              <a:tr h="418245">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400" b="1" kern="1200" dirty="0">
                          <a:solidFill>
                            <a:schemeClr val="accent1"/>
                          </a:solidFill>
                          <a:effectLst/>
                          <a:latin typeface="+mn-lt"/>
                          <a:ea typeface="+mn-ea"/>
                          <a:cs typeface="+mn-cs"/>
                        </a:rPr>
                        <a:t>Reference Load</a:t>
                      </a:r>
                    </a:p>
                  </a:txBody>
                  <a:tcPr marL="0" marR="0" marT="0" marB="0" anchor="b">
                    <a:lnL w="12700" cmpd="sng">
                      <a:noFill/>
                    </a:lnL>
                    <a:lnR w="12700" cap="flat" cmpd="sng" algn="ctr">
                      <a:noFill/>
                      <a:prstDash val="solid"/>
                      <a:round/>
                      <a:headEnd type="none" w="med" len="med"/>
                      <a:tailEnd type="none" w="med" len="med"/>
                    </a:ln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b="1" kern="1200" dirty="0">
                          <a:solidFill>
                            <a:schemeClr val="accent1"/>
                          </a:solidFill>
                          <a:effectLst/>
                          <a:latin typeface="+mn-lt"/>
                          <a:ea typeface="+mn-ea"/>
                          <a:cs typeface="+mn-cs"/>
                        </a:rPr>
                        <a:t>Load Impact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b="1" kern="1200" dirty="0">
                          <a:solidFill>
                            <a:schemeClr val="accent1"/>
                          </a:solidFill>
                          <a:effectLst/>
                          <a:latin typeface="+mn-lt"/>
                          <a:ea typeface="+mn-ea"/>
                          <a:cs typeface="+mn-cs"/>
                        </a:rPr>
                        <a:t>Reference Load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b="1" kern="1200" dirty="0">
                          <a:solidFill>
                            <a:schemeClr val="accent1"/>
                          </a:solidFill>
                          <a:effectLst/>
                          <a:latin typeface="+mn-lt"/>
                          <a:ea typeface="+mn-ea"/>
                          <a:cs typeface="+mn-cs"/>
                        </a:rPr>
                        <a:t>Load Impact</a:t>
                      </a:r>
                    </a:p>
                  </a:txBody>
                  <a:tcPr marL="0" marR="0" marT="0" marB="0" anchor="b">
                    <a:lnL w="12700" cap="flat" cmpd="sng" algn="ctr">
                      <a:noFill/>
                      <a:prstDash val="solid"/>
                      <a:round/>
                      <a:headEnd type="none" w="med" len="med"/>
                      <a:tailEnd type="none" w="med" len="med"/>
                    </a:lnL>
                    <a:lnR w="12700" cmpd="sng">
                      <a:noFill/>
                    </a:ln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69930546"/>
                  </a:ext>
                </a:extLst>
              </a:tr>
              <a:tr h="0">
                <a:tc>
                  <a:txBody>
                    <a:bodyPr/>
                    <a:lstStyle/>
                    <a:p>
                      <a:pPr marL="0" marR="0" algn="ctr">
                        <a:lnSpc>
                          <a:spcPct val="107000"/>
                        </a:lnSpc>
                        <a:buNone/>
                      </a:pPr>
                      <a:r>
                        <a:rPr lang="en-US" sz="1400" dirty="0">
                          <a:effectLst/>
                        </a:rPr>
                        <a:t>September 23</a:t>
                      </a:r>
                      <a:r>
                        <a:rPr lang="en-US" sz="1400" baseline="30000" dirty="0">
                          <a:effectLst/>
                        </a:rPr>
                        <a:t>rd</a:t>
                      </a:r>
                      <a:endParaRPr lang="en-US" sz="1400" dirty="0">
                        <a:effectLst/>
                        <a:latin typeface="+mn-lt"/>
                        <a:ea typeface="Calibri"/>
                        <a:cs typeface="Times New Roman"/>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91440" algn="r" defTabSz="457200" rtl="0" eaLnBrk="1" fontAlgn="ctr" latinLnBrk="0" hangingPunct="1">
                        <a:lnSpc>
                          <a:spcPct val="107000"/>
                        </a:lnSpc>
                        <a:spcBef>
                          <a:spcPts val="750"/>
                        </a:spcBef>
                        <a:spcAft>
                          <a:spcPts val="750"/>
                        </a:spcAft>
                        <a:buNone/>
                      </a:pPr>
                      <a:r>
                        <a:rPr lang="en-US" sz="1400" kern="1200" dirty="0">
                          <a:solidFill>
                            <a:schemeClr val="tx1"/>
                          </a:solidFill>
                          <a:effectLst/>
                          <a:latin typeface="+mn-lt"/>
                          <a:ea typeface="+mn-ea"/>
                          <a:cs typeface="+mn-cs"/>
                        </a:rPr>
                        <a:t>326</a:t>
                      </a: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562.8</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430.5</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1,726.4</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1,320.5</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76%</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122.1</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algn="r" fontAlgn="ctr">
                        <a:spcBef>
                          <a:spcPts val="750"/>
                        </a:spcBef>
                        <a:spcAft>
                          <a:spcPts val="750"/>
                        </a:spcAft>
                        <a:buNone/>
                      </a:pPr>
                      <a:r>
                        <a:rPr lang="en-US" sz="1400" dirty="0">
                          <a:effectLst/>
                        </a:rPr>
                        <a:t>98%</a:t>
                      </a:r>
                    </a:p>
                  </a:txBody>
                  <a:tcPr marL="47625" marR="47625" marT="76200" marB="7620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extLst>
                  <a:ext uri="{0D108BD9-81ED-4DB2-BD59-A6C34878D82A}">
                    <a16:rowId xmlns:a16="http://schemas.microsoft.com/office/drawing/2014/main" val="2433005369"/>
                  </a:ext>
                </a:extLst>
              </a:tr>
            </a:tbl>
          </a:graphicData>
        </a:graphic>
      </p:graphicFrame>
    </p:spTree>
    <p:extLst>
      <p:ext uri="{BB962C8B-B14F-4D97-AF65-F5344CB8AC3E}">
        <p14:creationId xmlns:p14="http://schemas.microsoft.com/office/powerpoint/2010/main" val="143976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8118D-EA0C-9FBF-881D-E5DBCDE6A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AD3E9-403E-C8EB-DC1F-ED3C7FE080DA}"/>
              </a:ext>
            </a:extLst>
          </p:cNvPr>
          <p:cNvSpPr>
            <a:spLocks noGrp="1"/>
          </p:cNvSpPr>
          <p:nvPr>
            <p:ph type="title"/>
          </p:nvPr>
        </p:nvSpPr>
        <p:spPr/>
        <p:txBody>
          <a:bodyPr/>
          <a:lstStyle/>
          <a:p>
            <a:r>
              <a:rPr lang="en-US" dirty="0"/>
              <a:t>Ex-Post impacts</a:t>
            </a:r>
          </a:p>
        </p:txBody>
      </p:sp>
      <p:sp>
        <p:nvSpPr>
          <p:cNvPr id="5" name="Footer Placeholder 4">
            <a:extLst>
              <a:ext uri="{FF2B5EF4-FFF2-40B4-BE49-F238E27FC236}">
                <a16:creationId xmlns:a16="http://schemas.microsoft.com/office/drawing/2014/main" id="{621EEBA3-31BD-C982-C60B-F6B757D1E7CE}"/>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11" name="Rectangle 4">
            <a:extLst>
              <a:ext uri="{FF2B5EF4-FFF2-40B4-BE49-F238E27FC236}">
                <a16:creationId xmlns:a16="http://schemas.microsoft.com/office/drawing/2014/main" id="{5B6C8CE6-06B1-4DDA-AE88-73737E0D02A1}"/>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Placeholder 2">
            <a:extLst>
              <a:ext uri="{FF2B5EF4-FFF2-40B4-BE49-F238E27FC236}">
                <a16:creationId xmlns:a16="http://schemas.microsoft.com/office/drawing/2014/main" id="{759B9B79-095F-8981-02B6-DDA431A744CE}"/>
              </a:ext>
            </a:extLst>
          </p:cNvPr>
          <p:cNvSpPr>
            <a:spLocks noGrp="1"/>
          </p:cNvSpPr>
          <p:nvPr>
            <p:ph type="body" sz="quarter" idx="15"/>
          </p:nvPr>
        </p:nvSpPr>
        <p:spPr>
          <a:xfrm>
            <a:off x="361950" y="622300"/>
            <a:ext cx="8229600" cy="349250"/>
          </a:xfrm>
        </p:spPr>
        <p:txBody>
          <a:bodyPr/>
          <a:lstStyle/>
          <a:p>
            <a:r>
              <a:rPr lang="en-US" dirty="0"/>
              <a:t>SCE </a:t>
            </a:r>
            <a:r>
              <a:rPr lang="en-US" b="1" u="sng" dirty="0"/>
              <a:t>9/23/2025 Event Day</a:t>
            </a:r>
            <a:r>
              <a:rPr lang="en-US" dirty="0"/>
              <a:t>, Aggregate Load Shape</a:t>
            </a:r>
          </a:p>
        </p:txBody>
      </p:sp>
      <p:sp>
        <p:nvSpPr>
          <p:cNvPr id="10" name="Text Placeholder 5">
            <a:extLst>
              <a:ext uri="{FF2B5EF4-FFF2-40B4-BE49-F238E27FC236}">
                <a16:creationId xmlns:a16="http://schemas.microsoft.com/office/drawing/2014/main" id="{AF2633C3-6C47-362A-5370-F5A509349314}"/>
              </a:ext>
            </a:extLst>
          </p:cNvPr>
          <p:cNvSpPr txBox="1">
            <a:spLocks/>
          </p:cNvSpPr>
          <p:nvPr/>
        </p:nvSpPr>
        <p:spPr>
          <a:xfrm>
            <a:off x="6357154" y="706249"/>
            <a:ext cx="2519636" cy="3611664"/>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dirty="0"/>
          </a:p>
          <a:p>
            <a:r>
              <a:rPr lang="en-US" dirty="0"/>
              <a:t>Number of dispatched customers: </a:t>
            </a:r>
            <a:r>
              <a:rPr lang="en-US" b="1" dirty="0"/>
              <a:t>326</a:t>
            </a:r>
          </a:p>
          <a:p>
            <a:r>
              <a:rPr lang="en-US" dirty="0"/>
              <a:t>Event Hours: </a:t>
            </a:r>
            <a:r>
              <a:rPr lang="en-US" b="1" dirty="0"/>
              <a:t>HE 17-18</a:t>
            </a:r>
          </a:p>
          <a:p>
            <a:r>
              <a:rPr lang="en-US" dirty="0"/>
              <a:t>Aggregate Impact during event: </a:t>
            </a:r>
            <a:r>
              <a:rPr lang="en-US" b="1" dirty="0"/>
              <a:t>430.5 MWh/h</a:t>
            </a:r>
          </a:p>
          <a:p>
            <a:r>
              <a:rPr lang="en-US" dirty="0"/>
              <a:t>Average impact per customer during event: </a:t>
            </a:r>
            <a:r>
              <a:rPr lang="en-US" b="1" dirty="0"/>
              <a:t>1,320 kWh/h</a:t>
            </a:r>
            <a:r>
              <a:rPr lang="en-US" dirty="0"/>
              <a:t> </a:t>
            </a:r>
          </a:p>
          <a:p>
            <a:r>
              <a:rPr lang="en-US" dirty="0"/>
              <a:t>FSL Achievement Rate: </a:t>
            </a:r>
            <a:r>
              <a:rPr lang="en-US" b="1" dirty="0"/>
              <a:t>98%</a:t>
            </a:r>
          </a:p>
          <a:p>
            <a:r>
              <a:rPr lang="en-US" dirty="0"/>
              <a:t>Pct. Load Impact: </a:t>
            </a:r>
            <a:r>
              <a:rPr lang="en-US" b="1" dirty="0"/>
              <a:t>76%</a:t>
            </a:r>
          </a:p>
        </p:txBody>
      </p:sp>
      <p:sp>
        <p:nvSpPr>
          <p:cNvPr id="3" name="TextBox 2">
            <a:extLst>
              <a:ext uri="{FF2B5EF4-FFF2-40B4-BE49-F238E27FC236}">
                <a16:creationId xmlns:a16="http://schemas.microsoft.com/office/drawing/2014/main" id="{6303E53D-D1A7-2610-30A7-CEFE6881104D}"/>
              </a:ext>
            </a:extLst>
          </p:cNvPr>
          <p:cNvSpPr txBox="1"/>
          <p:nvPr/>
        </p:nvSpPr>
        <p:spPr>
          <a:xfrm>
            <a:off x="4839853" y="72978"/>
            <a:ext cx="4322177" cy="445595"/>
          </a:xfrm>
          <a:prstGeom prst="rect">
            <a:avLst/>
          </a:prstGeom>
        </p:spPr>
        <p:txBody>
          <a:bodyPr wrap="none" rtlCol="0">
            <a:noAutofit/>
          </a:bodyPr>
          <a:lstStyle/>
          <a:p>
            <a:pPr marL="171450" indent="-171450">
              <a:buFont typeface="Arial" panose="020B0604020202020204" pitchFamily="34" charset="0"/>
              <a:buChar char="•"/>
            </a:pPr>
            <a:r>
              <a:rPr lang="en-US" sz="1100" b="0" dirty="0"/>
              <a:t>FSL </a:t>
            </a:r>
            <a:r>
              <a:rPr lang="en-US" sz="1100" dirty="0"/>
              <a:t>Achievement Rate = 100% if event load exactly reaches FSL</a:t>
            </a:r>
          </a:p>
          <a:p>
            <a:pPr marL="171450" indent="-171450">
              <a:buFont typeface="Arial" panose="020B0604020202020204" pitchFamily="34" charset="0"/>
              <a:buChar char="•"/>
            </a:pPr>
            <a:r>
              <a:rPr lang="en-US" sz="1100" b="0" dirty="0"/>
              <a:t>FSL Ac</a:t>
            </a:r>
            <a:r>
              <a:rPr lang="en-US" sz="1100" dirty="0"/>
              <a:t>hievement Rate = 0% if event load does not differ from baseline</a:t>
            </a:r>
            <a:endParaRPr lang="en-US" sz="1100" b="0" dirty="0"/>
          </a:p>
        </p:txBody>
      </p:sp>
      <p:pic>
        <p:nvPicPr>
          <p:cNvPr id="1026" name="Picture 2">
            <a:extLst>
              <a:ext uri="{FF2B5EF4-FFF2-40B4-BE49-F238E27FC236}">
                <a16:creationId xmlns:a16="http://schemas.microsoft.com/office/drawing/2014/main" id="{E2BD910E-1A5F-A76F-A346-0C11C8AD4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 y="1071586"/>
            <a:ext cx="5803985" cy="330319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1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E8E9-7930-5F25-6430-3F05D6E45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CDAAA-8830-5C3E-B3BF-77ACC192E1C0}"/>
              </a:ext>
            </a:extLst>
          </p:cNvPr>
          <p:cNvSpPr>
            <a:spLocks noGrp="1"/>
          </p:cNvSpPr>
          <p:nvPr>
            <p:ph type="title"/>
          </p:nvPr>
        </p:nvSpPr>
        <p:spPr/>
        <p:txBody>
          <a:bodyPr/>
          <a:lstStyle/>
          <a:p>
            <a:r>
              <a:rPr lang="en-US" dirty="0"/>
              <a:t>Distribution of FSL achievement rates</a:t>
            </a:r>
          </a:p>
        </p:txBody>
      </p:sp>
      <p:sp>
        <p:nvSpPr>
          <p:cNvPr id="3" name="Text Placeholder 2">
            <a:extLst>
              <a:ext uri="{FF2B5EF4-FFF2-40B4-BE49-F238E27FC236}">
                <a16:creationId xmlns:a16="http://schemas.microsoft.com/office/drawing/2014/main" id="{57563E58-F33C-E165-084E-A6D2F654749F}"/>
              </a:ext>
            </a:extLst>
          </p:cNvPr>
          <p:cNvSpPr>
            <a:spLocks noGrp="1"/>
          </p:cNvSpPr>
          <p:nvPr>
            <p:ph type="body" sz="quarter" idx="15"/>
          </p:nvPr>
        </p:nvSpPr>
        <p:spPr/>
        <p:txBody>
          <a:bodyPr/>
          <a:lstStyle/>
          <a:p>
            <a:r>
              <a:rPr lang="en-US" dirty="0"/>
              <a:t>SCE 09/23/2025 event</a:t>
            </a:r>
          </a:p>
        </p:txBody>
      </p:sp>
      <p:sp>
        <p:nvSpPr>
          <p:cNvPr id="5" name="Footer Placeholder 4">
            <a:extLst>
              <a:ext uri="{FF2B5EF4-FFF2-40B4-BE49-F238E27FC236}">
                <a16:creationId xmlns:a16="http://schemas.microsoft.com/office/drawing/2014/main" id="{9B8843D0-87E8-7BDC-7D84-46D05B2CFADA}"/>
              </a:ext>
            </a:extLst>
          </p:cNvPr>
          <p:cNvSpPr>
            <a:spLocks noGrp="1"/>
          </p:cNvSpPr>
          <p:nvPr>
            <p:ph type="ftr" sz="quarter" idx="3"/>
          </p:nvPr>
        </p:nvSpPr>
        <p:spPr/>
        <p:txBody>
          <a:bodyPr/>
          <a:lstStyle/>
          <a:p>
            <a:r>
              <a:rPr lang="en-US" dirty="0"/>
              <a:t>PY2025 Statewide BIP</a:t>
            </a:r>
          </a:p>
        </p:txBody>
      </p:sp>
      <p:pic>
        <p:nvPicPr>
          <p:cNvPr id="2050" name="Picture 2">
            <a:extLst>
              <a:ext uri="{FF2B5EF4-FFF2-40B4-BE49-F238E27FC236}">
                <a16:creationId xmlns:a16="http://schemas.microsoft.com/office/drawing/2014/main" id="{4A3ADDB6-AD50-D45F-019A-401E7ABCE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409" y="971550"/>
            <a:ext cx="5469181" cy="33922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F562-181F-6F78-FBFF-A48E6CA4F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C8EDB-CC8B-7C85-9D94-AD9532949426}"/>
              </a:ext>
            </a:extLst>
          </p:cNvPr>
          <p:cNvSpPr>
            <a:spLocks noGrp="1"/>
          </p:cNvSpPr>
          <p:nvPr>
            <p:ph type="title"/>
          </p:nvPr>
        </p:nvSpPr>
        <p:spPr>
          <a:xfrm>
            <a:off x="91786" y="1914784"/>
            <a:ext cx="8229600" cy="830997"/>
          </a:xfrm>
        </p:spPr>
        <p:txBody>
          <a:bodyPr/>
          <a:lstStyle/>
          <a:p>
            <a:r>
              <a:rPr lang="en-US" sz="4800" dirty="0"/>
              <a:t>PY2025 Ex-Ante Analysis</a:t>
            </a:r>
          </a:p>
        </p:txBody>
      </p:sp>
      <p:sp>
        <p:nvSpPr>
          <p:cNvPr id="5" name="Footer Placeholder 4">
            <a:extLst>
              <a:ext uri="{FF2B5EF4-FFF2-40B4-BE49-F238E27FC236}">
                <a16:creationId xmlns:a16="http://schemas.microsoft.com/office/drawing/2014/main" id="{173143FC-8961-3545-3A7E-06A24C9E7476}"/>
              </a:ext>
            </a:extLst>
          </p:cNvPr>
          <p:cNvSpPr>
            <a:spLocks noGrp="1"/>
          </p:cNvSpPr>
          <p:nvPr>
            <p:ph type="ftr" sz="quarter" idx="3"/>
          </p:nvPr>
        </p:nvSpPr>
        <p:spPr/>
        <p:txBody>
          <a:bodyPr/>
          <a:lstStyle/>
          <a:p>
            <a:pPr>
              <a:spcAft>
                <a:spcPts val="600"/>
              </a:spcAft>
            </a:pPr>
            <a:r>
              <a:rPr lang="en-US" dirty="0"/>
              <a:t>PY2025 STATEWIDE BIP</a:t>
            </a:r>
          </a:p>
        </p:txBody>
      </p:sp>
    </p:spTree>
    <p:extLst>
      <p:ext uri="{BB962C8B-B14F-4D97-AF65-F5344CB8AC3E}">
        <p14:creationId xmlns:p14="http://schemas.microsoft.com/office/powerpoint/2010/main" val="319818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F85E4-D044-7DC8-331A-BB208C0F42D5}"/>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15011F92-4F15-A0DB-C849-8AAA277453AA}"/>
              </a:ext>
            </a:extLst>
          </p:cNvPr>
          <p:cNvGrpSpPr/>
          <p:nvPr/>
        </p:nvGrpSpPr>
        <p:grpSpPr>
          <a:xfrm>
            <a:off x="-1327377" y="1077784"/>
            <a:ext cx="9325430" cy="3254534"/>
            <a:chOff x="-1522110" y="1145520"/>
            <a:chExt cx="9325430" cy="3254534"/>
          </a:xfrm>
        </p:grpSpPr>
        <p:graphicFrame>
          <p:nvGraphicFramePr>
            <p:cNvPr id="33" name="Diagram 32">
              <a:extLst>
                <a:ext uri="{FF2B5EF4-FFF2-40B4-BE49-F238E27FC236}">
                  <a16:creationId xmlns:a16="http://schemas.microsoft.com/office/drawing/2014/main" id="{71BC20FC-780B-524F-5260-9774FE567537}"/>
                </a:ext>
              </a:extLst>
            </p:cNvPr>
            <p:cNvGraphicFramePr/>
            <p:nvPr>
              <p:extLst>
                <p:ext uri="{D42A27DB-BD31-4B8C-83A1-F6EECF244321}">
                  <p14:modId xmlns:p14="http://schemas.microsoft.com/office/powerpoint/2010/main" val="2648772162"/>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B4B9D340-5DD0-DEA6-15E9-7EBB9151351F}"/>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22AF2498-F56F-0AF3-3435-EE005AC61DB2}"/>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3"/>
                    </a:solidFill>
                  </a:rPr>
                  <a:t>1</a:t>
                </a:r>
              </a:p>
            </p:txBody>
          </p:sp>
          <p:sp>
            <p:nvSpPr>
              <p:cNvPr id="7" name="Oval 6">
                <a:extLst>
                  <a:ext uri="{FF2B5EF4-FFF2-40B4-BE49-F238E27FC236}">
                    <a16:creationId xmlns:a16="http://schemas.microsoft.com/office/drawing/2014/main" id="{76B0B3A3-EAB3-4B3C-DCFA-8902022BC79B}"/>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97B23E"/>
                    </a:solidFill>
                  </a:rPr>
                  <a:t>2</a:t>
                </a:r>
              </a:p>
            </p:txBody>
          </p:sp>
          <p:sp>
            <p:nvSpPr>
              <p:cNvPr id="9" name="Oval 8">
                <a:extLst>
                  <a:ext uri="{FF2B5EF4-FFF2-40B4-BE49-F238E27FC236}">
                    <a16:creationId xmlns:a16="http://schemas.microsoft.com/office/drawing/2014/main" id="{C44FB20E-C6D0-0EF1-4BA1-1B1FEDD5A895}"/>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5CD9F"/>
                    </a:solidFill>
                  </a:rPr>
                  <a:t>3</a:t>
                </a:r>
              </a:p>
            </p:txBody>
          </p:sp>
          <p:sp>
            <p:nvSpPr>
              <p:cNvPr id="11" name="Oval 10">
                <a:extLst>
                  <a:ext uri="{FF2B5EF4-FFF2-40B4-BE49-F238E27FC236}">
                    <a16:creationId xmlns:a16="http://schemas.microsoft.com/office/drawing/2014/main" id="{D6ED767B-FC4B-0EAC-7AE9-8A0F1B2A0FC4}"/>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2" name="Title 1">
            <a:extLst>
              <a:ext uri="{FF2B5EF4-FFF2-40B4-BE49-F238E27FC236}">
                <a16:creationId xmlns:a16="http://schemas.microsoft.com/office/drawing/2014/main" id="{F829BD62-16BE-94ED-A9E0-4E03EDB427C8}"/>
              </a:ext>
            </a:extLst>
          </p:cNvPr>
          <p:cNvSpPr>
            <a:spLocks noGrp="1"/>
          </p:cNvSpPr>
          <p:nvPr>
            <p:ph type="title"/>
          </p:nvPr>
        </p:nvSpPr>
        <p:spPr/>
        <p:txBody>
          <a:bodyPr/>
          <a:lstStyle/>
          <a:p>
            <a:r>
              <a:rPr lang="en-US" dirty="0"/>
              <a:t>Ex-Ante Methodology Overview</a:t>
            </a:r>
          </a:p>
        </p:txBody>
      </p:sp>
      <p:sp>
        <p:nvSpPr>
          <p:cNvPr id="3" name="Text Placeholder 2">
            <a:extLst>
              <a:ext uri="{FF2B5EF4-FFF2-40B4-BE49-F238E27FC236}">
                <a16:creationId xmlns:a16="http://schemas.microsoft.com/office/drawing/2014/main" id="{D2E9E71B-D0B6-AACC-0D2D-5AC3EBF6DA82}"/>
              </a:ext>
            </a:extLst>
          </p:cNvPr>
          <p:cNvSpPr>
            <a:spLocks noGrp="1"/>
          </p:cNvSpPr>
          <p:nvPr>
            <p:ph type="body" sz="quarter" idx="15"/>
          </p:nvPr>
        </p:nvSpPr>
        <p:spPr/>
        <p:txBody>
          <a:bodyPr/>
          <a:lstStyle/>
          <a:p>
            <a:r>
              <a:rPr lang="en-US" dirty="0"/>
              <a:t>Utilize Ex-Post models and FSL Achievement Rates</a:t>
            </a:r>
          </a:p>
        </p:txBody>
      </p:sp>
      <p:sp>
        <p:nvSpPr>
          <p:cNvPr id="32" name="Footer Placeholder 4">
            <a:extLst>
              <a:ext uri="{FF2B5EF4-FFF2-40B4-BE49-F238E27FC236}">
                <a16:creationId xmlns:a16="http://schemas.microsoft.com/office/drawing/2014/main" id="{5EA81FC1-E8E5-ABE7-AB81-276553F96A52}"/>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Tree>
    <p:extLst>
      <p:ext uri="{BB962C8B-B14F-4D97-AF65-F5344CB8AC3E}">
        <p14:creationId xmlns:p14="http://schemas.microsoft.com/office/powerpoint/2010/main" val="148637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511D-15DF-EA05-1B46-CA29CDC8C945}"/>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97A489A0-1669-E100-A680-B7BC61AF43FB}"/>
              </a:ext>
            </a:extLst>
          </p:cNvPr>
          <p:cNvGrpSpPr/>
          <p:nvPr/>
        </p:nvGrpSpPr>
        <p:grpSpPr>
          <a:xfrm>
            <a:off x="-1327377" y="1077784"/>
            <a:ext cx="9325430" cy="3254534"/>
            <a:chOff x="-1522110" y="1145520"/>
            <a:chExt cx="9325430" cy="3254534"/>
          </a:xfrm>
        </p:grpSpPr>
        <p:graphicFrame>
          <p:nvGraphicFramePr>
            <p:cNvPr id="33" name="Diagram 32">
              <a:extLst>
                <a:ext uri="{FF2B5EF4-FFF2-40B4-BE49-F238E27FC236}">
                  <a16:creationId xmlns:a16="http://schemas.microsoft.com/office/drawing/2014/main" id="{83626AC5-53FD-CCC7-4EB0-82FFC1A36A73}"/>
                </a:ext>
              </a:extLst>
            </p:cNvPr>
            <p:cNvGraphicFramePr/>
            <p:nvPr>
              <p:extLst>
                <p:ext uri="{D42A27DB-BD31-4B8C-83A1-F6EECF244321}">
                  <p14:modId xmlns:p14="http://schemas.microsoft.com/office/powerpoint/2010/main" val="257545295"/>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50188C0B-A212-A05D-3676-25B1D782074D}"/>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27455080-2F98-22B1-EE44-26AF1C0198A7}"/>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F351E"/>
                    </a:solidFill>
                  </a:rPr>
                  <a:t>1</a:t>
                </a:r>
              </a:p>
            </p:txBody>
          </p:sp>
          <p:sp>
            <p:nvSpPr>
              <p:cNvPr id="7" name="Oval 6">
                <a:extLst>
                  <a:ext uri="{FF2B5EF4-FFF2-40B4-BE49-F238E27FC236}">
                    <a16:creationId xmlns:a16="http://schemas.microsoft.com/office/drawing/2014/main" id="{A4B714E5-48B7-EF19-F3C4-ADE6A501CCE2}"/>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2</a:t>
                </a:r>
              </a:p>
            </p:txBody>
          </p:sp>
          <p:sp>
            <p:nvSpPr>
              <p:cNvPr id="9" name="Oval 8">
                <a:extLst>
                  <a:ext uri="{FF2B5EF4-FFF2-40B4-BE49-F238E27FC236}">
                    <a16:creationId xmlns:a16="http://schemas.microsoft.com/office/drawing/2014/main" id="{72E2DF9B-2A0A-6759-8A40-87FC022E93E1}"/>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3</a:t>
                </a:r>
              </a:p>
            </p:txBody>
          </p:sp>
          <p:sp>
            <p:nvSpPr>
              <p:cNvPr id="11" name="Oval 10">
                <a:extLst>
                  <a:ext uri="{FF2B5EF4-FFF2-40B4-BE49-F238E27FC236}">
                    <a16:creationId xmlns:a16="http://schemas.microsoft.com/office/drawing/2014/main" id="{E7910AF0-EC99-99C0-1EE2-13C99B10C7A7}"/>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2" name="Title 1">
            <a:extLst>
              <a:ext uri="{FF2B5EF4-FFF2-40B4-BE49-F238E27FC236}">
                <a16:creationId xmlns:a16="http://schemas.microsoft.com/office/drawing/2014/main" id="{FBADED2E-3867-7704-0C47-D795E2671229}"/>
              </a:ext>
            </a:extLst>
          </p:cNvPr>
          <p:cNvSpPr>
            <a:spLocks noGrp="1"/>
          </p:cNvSpPr>
          <p:nvPr>
            <p:ph type="title"/>
          </p:nvPr>
        </p:nvSpPr>
        <p:spPr/>
        <p:txBody>
          <a:bodyPr/>
          <a:lstStyle/>
          <a:p>
            <a:r>
              <a:rPr lang="en-US" dirty="0"/>
              <a:t>Ex-Ante Methodology Overview</a:t>
            </a:r>
          </a:p>
        </p:txBody>
      </p:sp>
      <p:sp>
        <p:nvSpPr>
          <p:cNvPr id="3" name="Text Placeholder 2">
            <a:extLst>
              <a:ext uri="{FF2B5EF4-FFF2-40B4-BE49-F238E27FC236}">
                <a16:creationId xmlns:a16="http://schemas.microsoft.com/office/drawing/2014/main" id="{338729CC-044A-112E-EF19-3DA8D573C6A2}"/>
              </a:ext>
            </a:extLst>
          </p:cNvPr>
          <p:cNvSpPr>
            <a:spLocks noGrp="1"/>
          </p:cNvSpPr>
          <p:nvPr>
            <p:ph type="body" sz="quarter" idx="15"/>
          </p:nvPr>
        </p:nvSpPr>
        <p:spPr/>
        <p:txBody>
          <a:bodyPr/>
          <a:lstStyle/>
          <a:p>
            <a:r>
              <a:rPr lang="en-US" dirty="0"/>
              <a:t>Utilize Ex-Post models and FSL Achievement Rates</a:t>
            </a:r>
          </a:p>
        </p:txBody>
      </p:sp>
      <p:sp>
        <p:nvSpPr>
          <p:cNvPr id="32" name="Footer Placeholder 4">
            <a:extLst>
              <a:ext uri="{FF2B5EF4-FFF2-40B4-BE49-F238E27FC236}">
                <a16:creationId xmlns:a16="http://schemas.microsoft.com/office/drawing/2014/main" id="{E3F231E0-1052-CC29-692D-4A5E2572A4A5}"/>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5" name="Text Placeholder 3">
            <a:extLst>
              <a:ext uri="{FF2B5EF4-FFF2-40B4-BE49-F238E27FC236}">
                <a16:creationId xmlns:a16="http://schemas.microsoft.com/office/drawing/2014/main" id="{7342356F-C0ED-CDF6-AD95-45C072F9B916}"/>
              </a:ext>
            </a:extLst>
          </p:cNvPr>
          <p:cNvSpPr txBox="1">
            <a:spLocks/>
          </p:cNvSpPr>
          <p:nvPr/>
        </p:nvSpPr>
        <p:spPr>
          <a:xfrm>
            <a:off x="6845528" y="1077784"/>
            <a:ext cx="2305049"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a:t>Assemble all data to use for baseline forecasting</a:t>
            </a:r>
          </a:p>
          <a:p>
            <a:pPr marL="0" indent="0">
              <a:buFont typeface="Lucida Grande"/>
              <a:buNone/>
            </a:pPr>
            <a:r>
              <a:rPr lang="en-US" dirty="0"/>
              <a:t>Assume weekday, non-holiday event</a:t>
            </a:r>
          </a:p>
        </p:txBody>
      </p:sp>
      <p:sp>
        <p:nvSpPr>
          <p:cNvPr id="6" name="Left Brace 5">
            <a:extLst>
              <a:ext uri="{FF2B5EF4-FFF2-40B4-BE49-F238E27FC236}">
                <a16:creationId xmlns:a16="http://schemas.microsoft.com/office/drawing/2014/main" id="{F691991A-1D2C-4443-D204-91EAD2B60701}"/>
              </a:ext>
            </a:extLst>
          </p:cNvPr>
          <p:cNvSpPr/>
          <p:nvPr/>
        </p:nvSpPr>
        <p:spPr>
          <a:xfrm>
            <a:off x="6456045" y="1042501"/>
            <a:ext cx="609600" cy="1201166"/>
          </a:xfrm>
          <a:prstGeom prst="leftBrace">
            <a:avLst>
              <a:gd name="adj1" fmla="val 8333"/>
              <a:gd name="adj2" fmla="val 31895"/>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367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D328CB9-538A-42DB-A3D1-7DDA742BAA6A}"/>
              </a:ext>
            </a:extLst>
          </p:cNvPr>
          <p:cNvSpPr>
            <a:spLocks noGrp="1"/>
          </p:cNvSpPr>
          <p:nvPr>
            <p:ph type="title"/>
          </p:nvPr>
        </p:nvSpPr>
        <p:spPr>
          <a:xfrm>
            <a:off x="361950" y="260654"/>
            <a:ext cx="8229600" cy="523220"/>
          </a:xfrm>
        </p:spPr>
        <p:txBody>
          <a:bodyPr/>
          <a:lstStyle/>
          <a:p>
            <a:r>
              <a:rPr lang="en-US" dirty="0"/>
              <a:t>Agenda</a:t>
            </a:r>
          </a:p>
        </p:txBody>
      </p:sp>
      <p:sp>
        <p:nvSpPr>
          <p:cNvPr id="12" name="Text Placeholder 2">
            <a:extLst>
              <a:ext uri="{FF2B5EF4-FFF2-40B4-BE49-F238E27FC236}">
                <a16:creationId xmlns:a16="http://schemas.microsoft.com/office/drawing/2014/main" id="{351CF4DB-2E14-4B26-BDBB-79D2EAEC0D2B}"/>
              </a:ext>
            </a:extLst>
          </p:cNvPr>
          <p:cNvSpPr>
            <a:spLocks noGrp="1"/>
          </p:cNvSpPr>
          <p:nvPr>
            <p:ph type="body" sz="quarter" idx="15"/>
          </p:nvPr>
        </p:nvSpPr>
        <p:spPr>
          <a:xfrm>
            <a:off x="361950" y="622300"/>
            <a:ext cx="8229600" cy="349250"/>
          </a:xfrm>
        </p:spPr>
        <p:txBody>
          <a:bodyPr/>
          <a:lstStyle/>
          <a:p>
            <a:endParaRPr lang="en-US" dirty="0"/>
          </a:p>
        </p:txBody>
      </p:sp>
      <p:sp>
        <p:nvSpPr>
          <p:cNvPr id="14" name="Text Placeholder 3">
            <a:extLst>
              <a:ext uri="{FF2B5EF4-FFF2-40B4-BE49-F238E27FC236}">
                <a16:creationId xmlns:a16="http://schemas.microsoft.com/office/drawing/2014/main" id="{F77F02E4-35E9-4E0B-B71E-4F39A6F04608}"/>
              </a:ext>
            </a:extLst>
          </p:cNvPr>
          <p:cNvSpPr>
            <a:spLocks noGrp="1"/>
          </p:cNvSpPr>
          <p:nvPr>
            <p:ph type="body" sz="quarter" idx="16"/>
          </p:nvPr>
        </p:nvSpPr>
        <p:spPr>
          <a:xfrm>
            <a:off x="361950" y="1263650"/>
            <a:ext cx="8229600" cy="2622550"/>
          </a:xfrm>
        </p:spPr>
        <p:txBody>
          <a:bodyPr vert="horz" lIns="91440" tIns="45720" rIns="91440" bIns="45720" anchor="t"/>
          <a:lstStyle/>
          <a:p>
            <a:r>
              <a:rPr lang="en-US" dirty="0"/>
              <a:t>PY2025 BIP Program Overview</a:t>
            </a:r>
          </a:p>
          <a:p>
            <a:r>
              <a:rPr lang="en-US" dirty="0"/>
              <a:t>Ex Post Evaluation Methodology</a:t>
            </a:r>
          </a:p>
          <a:p>
            <a:r>
              <a:rPr lang="en-US" dirty="0"/>
              <a:t>PY2025 Ex Post Results</a:t>
            </a:r>
          </a:p>
          <a:p>
            <a:r>
              <a:rPr lang="en-US" dirty="0"/>
              <a:t>Ex Ante Evaluation Methodology</a:t>
            </a:r>
          </a:p>
          <a:p>
            <a:r>
              <a:rPr lang="en-US" dirty="0"/>
              <a:t>Enrollment Forecasts</a:t>
            </a:r>
          </a:p>
          <a:p>
            <a:r>
              <a:rPr lang="en-US" dirty="0"/>
              <a:t>PY2026 – 2036 Ex Ante Results</a:t>
            </a:r>
          </a:p>
          <a:p>
            <a:r>
              <a:rPr lang="en-US" dirty="0"/>
              <a:t>Cross-year comparisons</a:t>
            </a:r>
          </a:p>
        </p:txBody>
      </p:sp>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a:prstGeom prst="rect">
            <a:avLst/>
          </a:prstGeom>
        </p:spPr>
        <p:txBody>
          <a:bodyPr anchor="ctr">
            <a:normAutofit/>
          </a:bodyPr>
          <a:lstStyle/>
          <a:p>
            <a:pPr>
              <a:spcAft>
                <a:spcPts val="600"/>
              </a:spcAft>
            </a:pPr>
            <a:r>
              <a:rPr lang="en-US" dirty="0"/>
              <a:t>PY2025 STATEWIDE BIP</a:t>
            </a:r>
          </a:p>
        </p:txBody>
      </p:sp>
    </p:spTree>
    <p:extLst>
      <p:ext uri="{BB962C8B-B14F-4D97-AF65-F5344CB8AC3E}">
        <p14:creationId xmlns:p14="http://schemas.microsoft.com/office/powerpoint/2010/main" val="363792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3569-2499-682A-3EB3-BC782051CB32}"/>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0B2E84B-681A-20A7-5964-197B1C0C71E8}"/>
              </a:ext>
            </a:extLst>
          </p:cNvPr>
          <p:cNvGrpSpPr/>
          <p:nvPr/>
        </p:nvGrpSpPr>
        <p:grpSpPr>
          <a:xfrm>
            <a:off x="-1327377" y="1077784"/>
            <a:ext cx="9325430" cy="3254534"/>
            <a:chOff x="-1522110" y="1145520"/>
            <a:chExt cx="9325430" cy="3254534"/>
          </a:xfrm>
        </p:grpSpPr>
        <p:graphicFrame>
          <p:nvGraphicFramePr>
            <p:cNvPr id="33" name="Diagram 32">
              <a:extLst>
                <a:ext uri="{FF2B5EF4-FFF2-40B4-BE49-F238E27FC236}">
                  <a16:creationId xmlns:a16="http://schemas.microsoft.com/office/drawing/2014/main" id="{E32D056F-2427-97BF-BAA3-B594562658AA}"/>
                </a:ext>
              </a:extLst>
            </p:cNvPr>
            <p:cNvGraphicFramePr/>
            <p:nvPr>
              <p:extLst>
                <p:ext uri="{D42A27DB-BD31-4B8C-83A1-F6EECF244321}">
                  <p14:modId xmlns:p14="http://schemas.microsoft.com/office/powerpoint/2010/main" val="908805569"/>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3294CAB1-CE1E-F1C8-01EB-94B75A20A16A}"/>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CC6DFD20-0A71-0267-B584-BFDF32EE0ED4}"/>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1</a:t>
                </a:r>
              </a:p>
            </p:txBody>
          </p:sp>
          <p:sp>
            <p:nvSpPr>
              <p:cNvPr id="7" name="Oval 6">
                <a:extLst>
                  <a:ext uri="{FF2B5EF4-FFF2-40B4-BE49-F238E27FC236}">
                    <a16:creationId xmlns:a16="http://schemas.microsoft.com/office/drawing/2014/main" id="{785E074F-86F1-8B47-AF5E-9D372E55550D}"/>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F351E"/>
                    </a:solidFill>
                  </a:rPr>
                  <a:t>2</a:t>
                </a:r>
              </a:p>
            </p:txBody>
          </p:sp>
          <p:sp>
            <p:nvSpPr>
              <p:cNvPr id="9" name="Oval 8">
                <a:extLst>
                  <a:ext uri="{FF2B5EF4-FFF2-40B4-BE49-F238E27FC236}">
                    <a16:creationId xmlns:a16="http://schemas.microsoft.com/office/drawing/2014/main" id="{D8D07C03-B5E6-8409-D8F2-908F8449B827}"/>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3</a:t>
                </a:r>
              </a:p>
            </p:txBody>
          </p:sp>
          <p:sp>
            <p:nvSpPr>
              <p:cNvPr id="11" name="Oval 10">
                <a:extLst>
                  <a:ext uri="{FF2B5EF4-FFF2-40B4-BE49-F238E27FC236}">
                    <a16:creationId xmlns:a16="http://schemas.microsoft.com/office/drawing/2014/main" id="{13FB59F6-AB40-2344-0627-1606C958FB15}"/>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2" name="Title 1">
            <a:extLst>
              <a:ext uri="{FF2B5EF4-FFF2-40B4-BE49-F238E27FC236}">
                <a16:creationId xmlns:a16="http://schemas.microsoft.com/office/drawing/2014/main" id="{314DF755-031F-89B1-761B-FCC24C3047C0}"/>
              </a:ext>
            </a:extLst>
          </p:cNvPr>
          <p:cNvSpPr>
            <a:spLocks noGrp="1"/>
          </p:cNvSpPr>
          <p:nvPr>
            <p:ph type="title"/>
          </p:nvPr>
        </p:nvSpPr>
        <p:spPr/>
        <p:txBody>
          <a:bodyPr/>
          <a:lstStyle/>
          <a:p>
            <a:r>
              <a:rPr lang="en-US" dirty="0"/>
              <a:t>Ex-Ante Methodology Overview</a:t>
            </a:r>
          </a:p>
        </p:txBody>
      </p:sp>
      <p:sp>
        <p:nvSpPr>
          <p:cNvPr id="3" name="Text Placeholder 2">
            <a:extLst>
              <a:ext uri="{FF2B5EF4-FFF2-40B4-BE49-F238E27FC236}">
                <a16:creationId xmlns:a16="http://schemas.microsoft.com/office/drawing/2014/main" id="{F043EB4C-D752-90AD-F7C6-475199083CAE}"/>
              </a:ext>
            </a:extLst>
          </p:cNvPr>
          <p:cNvSpPr>
            <a:spLocks noGrp="1"/>
          </p:cNvSpPr>
          <p:nvPr>
            <p:ph type="body" sz="quarter" idx="15"/>
          </p:nvPr>
        </p:nvSpPr>
        <p:spPr/>
        <p:txBody>
          <a:bodyPr/>
          <a:lstStyle/>
          <a:p>
            <a:r>
              <a:rPr lang="en-US" dirty="0"/>
              <a:t>Utilize Ex-Post models and FSL Achievement Rates</a:t>
            </a:r>
          </a:p>
        </p:txBody>
      </p:sp>
      <p:sp>
        <p:nvSpPr>
          <p:cNvPr id="32" name="Footer Placeholder 4">
            <a:extLst>
              <a:ext uri="{FF2B5EF4-FFF2-40B4-BE49-F238E27FC236}">
                <a16:creationId xmlns:a16="http://schemas.microsoft.com/office/drawing/2014/main" id="{A212AF59-AE04-CA7B-9234-1BD809BAC8EF}"/>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5" name="Text Placeholder 3">
            <a:extLst>
              <a:ext uri="{FF2B5EF4-FFF2-40B4-BE49-F238E27FC236}">
                <a16:creationId xmlns:a16="http://schemas.microsoft.com/office/drawing/2014/main" id="{580710CB-EEF8-4AE1-0916-02351CC2D97E}"/>
              </a:ext>
            </a:extLst>
          </p:cNvPr>
          <p:cNvSpPr txBox="1">
            <a:spLocks/>
          </p:cNvSpPr>
          <p:nvPr/>
        </p:nvSpPr>
        <p:spPr>
          <a:xfrm>
            <a:off x="6915136" y="971550"/>
            <a:ext cx="2305049"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a:t>Use ex-post models and ex-ante drivers to forecast weather adjusted ex-ante reference loads</a:t>
            </a:r>
          </a:p>
          <a:p>
            <a:pPr marL="0" indent="0">
              <a:buFont typeface="Lucida Grande"/>
              <a:buNone/>
            </a:pPr>
            <a:endParaRPr lang="en-US" dirty="0"/>
          </a:p>
          <a:p>
            <a:pPr marL="0" indent="0">
              <a:buFont typeface="Lucida Grande"/>
              <a:buNone/>
            </a:pPr>
            <a:r>
              <a:rPr lang="en-US" dirty="0"/>
              <a:t>Select additional models for new customers / for conditions where did not have an ex-post model</a:t>
            </a:r>
          </a:p>
          <a:p>
            <a:pPr marL="0" indent="0">
              <a:buFont typeface="Lucida Grande"/>
              <a:buNone/>
            </a:pPr>
            <a:br>
              <a:rPr lang="en-US" dirty="0"/>
            </a:br>
            <a:r>
              <a:rPr lang="en-US" dirty="0"/>
              <a:t>Validate reference loads by comparing to historic load shapes</a:t>
            </a:r>
          </a:p>
          <a:p>
            <a:pPr marL="0" indent="0">
              <a:buFont typeface="Lucida Grande"/>
              <a:buNone/>
            </a:pPr>
            <a:endParaRPr lang="en-US" dirty="0"/>
          </a:p>
          <a:p>
            <a:pPr marL="0" indent="0">
              <a:buFont typeface="Lucida Grande"/>
              <a:buNone/>
            </a:pPr>
            <a:endParaRPr lang="en-US" dirty="0"/>
          </a:p>
        </p:txBody>
      </p:sp>
      <p:sp>
        <p:nvSpPr>
          <p:cNvPr id="6" name="Left Brace 5">
            <a:extLst>
              <a:ext uri="{FF2B5EF4-FFF2-40B4-BE49-F238E27FC236}">
                <a16:creationId xmlns:a16="http://schemas.microsoft.com/office/drawing/2014/main" id="{A1D4B36D-0A21-0A7D-D2DA-9CBBC618E209}"/>
              </a:ext>
            </a:extLst>
          </p:cNvPr>
          <p:cNvSpPr/>
          <p:nvPr/>
        </p:nvSpPr>
        <p:spPr>
          <a:xfrm>
            <a:off x="6441002" y="971550"/>
            <a:ext cx="609600" cy="3360768"/>
          </a:xfrm>
          <a:prstGeom prst="leftBrace">
            <a:avLst>
              <a:gd name="adj1" fmla="val 8333"/>
              <a:gd name="adj2" fmla="val 39467"/>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4691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1F57-BE6A-73B7-70F4-A821EC7CF69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9085CB4-0792-E877-356F-318E4A31AD17}"/>
              </a:ext>
            </a:extLst>
          </p:cNvPr>
          <p:cNvGrpSpPr/>
          <p:nvPr/>
        </p:nvGrpSpPr>
        <p:grpSpPr>
          <a:xfrm>
            <a:off x="-1327377" y="1077784"/>
            <a:ext cx="9325430" cy="3254534"/>
            <a:chOff x="-1522110" y="1145520"/>
            <a:chExt cx="9325430" cy="3254534"/>
          </a:xfrm>
        </p:grpSpPr>
        <p:graphicFrame>
          <p:nvGraphicFramePr>
            <p:cNvPr id="33" name="Diagram 32">
              <a:extLst>
                <a:ext uri="{FF2B5EF4-FFF2-40B4-BE49-F238E27FC236}">
                  <a16:creationId xmlns:a16="http://schemas.microsoft.com/office/drawing/2014/main" id="{93661CCA-6284-8EDF-A1CD-2FEB21F7B43E}"/>
                </a:ext>
              </a:extLst>
            </p:cNvPr>
            <p:cNvGraphicFramePr/>
            <p:nvPr>
              <p:extLst>
                <p:ext uri="{D42A27DB-BD31-4B8C-83A1-F6EECF244321}">
                  <p14:modId xmlns:p14="http://schemas.microsoft.com/office/powerpoint/2010/main" val="325804383"/>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F66FA422-27CF-9262-A9AC-371C046AB52B}"/>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B466BE9F-FFF3-1A22-FE6B-F9534CBDD577}"/>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1</a:t>
                </a:r>
              </a:p>
            </p:txBody>
          </p:sp>
          <p:sp>
            <p:nvSpPr>
              <p:cNvPr id="7" name="Oval 6">
                <a:extLst>
                  <a:ext uri="{FF2B5EF4-FFF2-40B4-BE49-F238E27FC236}">
                    <a16:creationId xmlns:a16="http://schemas.microsoft.com/office/drawing/2014/main" id="{71330F9B-C0B6-F107-45DC-D583EC3BE6E5}"/>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2</a:t>
                </a:r>
              </a:p>
            </p:txBody>
          </p:sp>
          <p:sp>
            <p:nvSpPr>
              <p:cNvPr id="9" name="Oval 8">
                <a:extLst>
                  <a:ext uri="{FF2B5EF4-FFF2-40B4-BE49-F238E27FC236}">
                    <a16:creationId xmlns:a16="http://schemas.microsoft.com/office/drawing/2014/main" id="{62947758-352E-ECB4-6CD2-8CA59FF30C7F}"/>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F351E"/>
                    </a:solidFill>
                  </a:rPr>
                  <a:t>3</a:t>
                </a:r>
              </a:p>
            </p:txBody>
          </p:sp>
          <p:sp>
            <p:nvSpPr>
              <p:cNvPr id="11" name="Oval 10">
                <a:extLst>
                  <a:ext uri="{FF2B5EF4-FFF2-40B4-BE49-F238E27FC236}">
                    <a16:creationId xmlns:a16="http://schemas.microsoft.com/office/drawing/2014/main" id="{F0411176-49F1-4F6E-F42A-E0BE9D9A2867}"/>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2" name="Title 1">
            <a:extLst>
              <a:ext uri="{FF2B5EF4-FFF2-40B4-BE49-F238E27FC236}">
                <a16:creationId xmlns:a16="http://schemas.microsoft.com/office/drawing/2014/main" id="{5722BF91-B9EF-329C-F935-9D7EDB78DD21}"/>
              </a:ext>
            </a:extLst>
          </p:cNvPr>
          <p:cNvSpPr>
            <a:spLocks noGrp="1"/>
          </p:cNvSpPr>
          <p:nvPr>
            <p:ph type="title"/>
          </p:nvPr>
        </p:nvSpPr>
        <p:spPr/>
        <p:txBody>
          <a:bodyPr/>
          <a:lstStyle/>
          <a:p>
            <a:r>
              <a:rPr lang="en-US" dirty="0"/>
              <a:t>Ex-Ante Methodology Overview</a:t>
            </a:r>
          </a:p>
        </p:txBody>
      </p:sp>
      <p:sp>
        <p:nvSpPr>
          <p:cNvPr id="3" name="Text Placeholder 2">
            <a:extLst>
              <a:ext uri="{FF2B5EF4-FFF2-40B4-BE49-F238E27FC236}">
                <a16:creationId xmlns:a16="http://schemas.microsoft.com/office/drawing/2014/main" id="{01594A0C-C618-3EB7-5AEC-31DBF807E514}"/>
              </a:ext>
            </a:extLst>
          </p:cNvPr>
          <p:cNvSpPr>
            <a:spLocks noGrp="1"/>
          </p:cNvSpPr>
          <p:nvPr>
            <p:ph type="body" sz="quarter" idx="15"/>
          </p:nvPr>
        </p:nvSpPr>
        <p:spPr/>
        <p:txBody>
          <a:bodyPr/>
          <a:lstStyle/>
          <a:p>
            <a:r>
              <a:rPr lang="en-US" dirty="0"/>
              <a:t>Utilize Ex-Post models and FSL Achievement Rates</a:t>
            </a:r>
          </a:p>
        </p:txBody>
      </p:sp>
      <p:sp>
        <p:nvSpPr>
          <p:cNvPr id="32" name="Footer Placeholder 4">
            <a:extLst>
              <a:ext uri="{FF2B5EF4-FFF2-40B4-BE49-F238E27FC236}">
                <a16:creationId xmlns:a16="http://schemas.microsoft.com/office/drawing/2014/main" id="{7E6B8857-E566-35F8-CD59-1A4B3AB84C59}"/>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5" name="Text Placeholder 3">
            <a:extLst>
              <a:ext uri="{FF2B5EF4-FFF2-40B4-BE49-F238E27FC236}">
                <a16:creationId xmlns:a16="http://schemas.microsoft.com/office/drawing/2014/main" id="{6863D23C-190F-6EDF-F6FB-0991804F94AF}"/>
              </a:ext>
            </a:extLst>
          </p:cNvPr>
          <p:cNvSpPr txBox="1">
            <a:spLocks/>
          </p:cNvSpPr>
          <p:nvPr/>
        </p:nvSpPr>
        <p:spPr>
          <a:xfrm>
            <a:off x="6915136" y="971550"/>
            <a:ext cx="2305049"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a:t>Compute typical FSL achievement rates, utilizing historical performance where relevant</a:t>
            </a:r>
          </a:p>
          <a:p>
            <a:pPr marL="0" indent="0">
              <a:buFont typeface="Lucida Grande"/>
              <a:buNone/>
            </a:pPr>
            <a:endParaRPr lang="en-US" dirty="0"/>
          </a:p>
          <a:p>
            <a:pPr marL="0" indent="0">
              <a:buFont typeface="Lucida Grande"/>
              <a:buNone/>
            </a:pPr>
            <a:r>
              <a:rPr lang="en-US" dirty="0"/>
              <a:t>Multiply FSL achievement rates by the expected impacts at full FSL achievement to estimate impacts for one hour before presumed event through end of day</a:t>
            </a:r>
          </a:p>
          <a:p>
            <a:pPr marL="0" indent="0">
              <a:buFont typeface="Lucida Grande"/>
              <a:buNone/>
            </a:pPr>
            <a:endParaRPr lang="en-US" dirty="0"/>
          </a:p>
        </p:txBody>
      </p:sp>
      <p:sp>
        <p:nvSpPr>
          <p:cNvPr id="6" name="Left Brace 5">
            <a:extLst>
              <a:ext uri="{FF2B5EF4-FFF2-40B4-BE49-F238E27FC236}">
                <a16:creationId xmlns:a16="http://schemas.microsoft.com/office/drawing/2014/main" id="{1D52F1A4-7A81-20B6-E5AA-976883B35272}"/>
              </a:ext>
            </a:extLst>
          </p:cNvPr>
          <p:cNvSpPr/>
          <p:nvPr/>
        </p:nvSpPr>
        <p:spPr>
          <a:xfrm>
            <a:off x="6441002" y="971550"/>
            <a:ext cx="609600" cy="3360768"/>
          </a:xfrm>
          <a:prstGeom prst="leftBrace">
            <a:avLst>
              <a:gd name="adj1" fmla="val 8333"/>
              <a:gd name="adj2" fmla="val 65163"/>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50081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A272-0CD8-5D26-B4E6-B4DE4BE8606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C2990A36-CCCB-BCCE-9ED7-734D181E2ECD}"/>
              </a:ext>
            </a:extLst>
          </p:cNvPr>
          <p:cNvGrpSpPr/>
          <p:nvPr/>
        </p:nvGrpSpPr>
        <p:grpSpPr>
          <a:xfrm>
            <a:off x="-1327377" y="1077784"/>
            <a:ext cx="9325430" cy="3254534"/>
            <a:chOff x="-1522110" y="1145520"/>
            <a:chExt cx="9325430" cy="3254534"/>
          </a:xfrm>
        </p:grpSpPr>
        <p:graphicFrame>
          <p:nvGraphicFramePr>
            <p:cNvPr id="33" name="Diagram 32">
              <a:extLst>
                <a:ext uri="{FF2B5EF4-FFF2-40B4-BE49-F238E27FC236}">
                  <a16:creationId xmlns:a16="http://schemas.microsoft.com/office/drawing/2014/main" id="{A503DE82-78BF-4CE1-9A4E-7BF558D8F791}"/>
                </a:ext>
              </a:extLst>
            </p:cNvPr>
            <p:cNvGraphicFramePr/>
            <p:nvPr>
              <p:extLst>
                <p:ext uri="{D42A27DB-BD31-4B8C-83A1-F6EECF244321}">
                  <p14:modId xmlns:p14="http://schemas.microsoft.com/office/powerpoint/2010/main" val="1770019337"/>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E84B430C-7D03-331B-0C31-07EA2F10431E}"/>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B3B073B1-1927-ADB8-41DC-16B727EDA150}"/>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1</a:t>
                </a:r>
              </a:p>
            </p:txBody>
          </p:sp>
          <p:sp>
            <p:nvSpPr>
              <p:cNvPr id="7" name="Oval 6">
                <a:extLst>
                  <a:ext uri="{FF2B5EF4-FFF2-40B4-BE49-F238E27FC236}">
                    <a16:creationId xmlns:a16="http://schemas.microsoft.com/office/drawing/2014/main" id="{B12CDF54-E5B0-42DC-49F7-8684A8669AF7}"/>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2</a:t>
                </a:r>
              </a:p>
            </p:txBody>
          </p:sp>
          <p:sp>
            <p:nvSpPr>
              <p:cNvPr id="9" name="Oval 8">
                <a:extLst>
                  <a:ext uri="{FF2B5EF4-FFF2-40B4-BE49-F238E27FC236}">
                    <a16:creationId xmlns:a16="http://schemas.microsoft.com/office/drawing/2014/main" id="{8041CF5C-3EFE-0164-70B9-9EDAD866F29C}"/>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3</a:t>
                </a:r>
              </a:p>
            </p:txBody>
          </p:sp>
          <p:sp>
            <p:nvSpPr>
              <p:cNvPr id="11" name="Oval 10">
                <a:extLst>
                  <a:ext uri="{FF2B5EF4-FFF2-40B4-BE49-F238E27FC236}">
                    <a16:creationId xmlns:a16="http://schemas.microsoft.com/office/drawing/2014/main" id="{19243E47-602D-B6D2-A420-350A8BCB3C91}"/>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F351E"/>
                    </a:solidFill>
                  </a:rPr>
                  <a:t>4</a:t>
                </a:r>
              </a:p>
            </p:txBody>
          </p:sp>
        </p:grpSp>
      </p:grpSp>
      <p:sp>
        <p:nvSpPr>
          <p:cNvPr id="2" name="Title 1">
            <a:extLst>
              <a:ext uri="{FF2B5EF4-FFF2-40B4-BE49-F238E27FC236}">
                <a16:creationId xmlns:a16="http://schemas.microsoft.com/office/drawing/2014/main" id="{C19A9CE2-31AE-9288-A62A-5025C9F9CF3D}"/>
              </a:ext>
            </a:extLst>
          </p:cNvPr>
          <p:cNvSpPr>
            <a:spLocks noGrp="1"/>
          </p:cNvSpPr>
          <p:nvPr>
            <p:ph type="title"/>
          </p:nvPr>
        </p:nvSpPr>
        <p:spPr/>
        <p:txBody>
          <a:bodyPr/>
          <a:lstStyle/>
          <a:p>
            <a:r>
              <a:rPr lang="en-US" dirty="0"/>
              <a:t>Ex-Ante Methodology Overview</a:t>
            </a:r>
          </a:p>
        </p:txBody>
      </p:sp>
      <p:sp>
        <p:nvSpPr>
          <p:cNvPr id="3" name="Text Placeholder 2">
            <a:extLst>
              <a:ext uri="{FF2B5EF4-FFF2-40B4-BE49-F238E27FC236}">
                <a16:creationId xmlns:a16="http://schemas.microsoft.com/office/drawing/2014/main" id="{C0B86561-357E-8361-63BC-99CCB4D5BE4D}"/>
              </a:ext>
            </a:extLst>
          </p:cNvPr>
          <p:cNvSpPr>
            <a:spLocks noGrp="1"/>
          </p:cNvSpPr>
          <p:nvPr>
            <p:ph type="body" sz="quarter" idx="15"/>
          </p:nvPr>
        </p:nvSpPr>
        <p:spPr/>
        <p:txBody>
          <a:bodyPr/>
          <a:lstStyle/>
          <a:p>
            <a:r>
              <a:rPr lang="en-US" dirty="0"/>
              <a:t>Utilize Ex-Post models and FSL Achievement Rates</a:t>
            </a:r>
          </a:p>
        </p:txBody>
      </p:sp>
      <p:sp>
        <p:nvSpPr>
          <p:cNvPr id="32" name="Footer Placeholder 4">
            <a:extLst>
              <a:ext uri="{FF2B5EF4-FFF2-40B4-BE49-F238E27FC236}">
                <a16:creationId xmlns:a16="http://schemas.microsoft.com/office/drawing/2014/main" id="{5CD7CAA9-EDF4-BA46-77C3-BB89B5A22248}"/>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5" name="Text Placeholder 3">
            <a:extLst>
              <a:ext uri="{FF2B5EF4-FFF2-40B4-BE49-F238E27FC236}">
                <a16:creationId xmlns:a16="http://schemas.microsoft.com/office/drawing/2014/main" id="{05B199F5-7F83-D253-7269-2660DE7B22D3}"/>
              </a:ext>
            </a:extLst>
          </p:cNvPr>
          <p:cNvSpPr txBox="1">
            <a:spLocks/>
          </p:cNvSpPr>
          <p:nvPr/>
        </p:nvSpPr>
        <p:spPr>
          <a:xfrm>
            <a:off x="6845528" y="1585409"/>
            <a:ext cx="2305049"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a:t>Apply participant forecasts to estimated impacts</a:t>
            </a:r>
          </a:p>
          <a:p>
            <a:pPr marL="0" indent="0">
              <a:buFont typeface="Lucida Grande"/>
              <a:buNone/>
            </a:pPr>
            <a:endParaRPr lang="en-US" dirty="0"/>
          </a:p>
          <a:p>
            <a:pPr marL="0" indent="0">
              <a:buFont typeface="Lucida Grande"/>
              <a:buNone/>
            </a:pPr>
            <a:r>
              <a:rPr lang="en-US" dirty="0"/>
              <a:t>To compute portfolio-level impacts, FSL achievement rates are capped at 100% for customers dual enrolled in ELRP (through program sunset in 2027)</a:t>
            </a:r>
          </a:p>
          <a:p>
            <a:pPr marL="0" indent="0">
              <a:buFont typeface="Lucida Grande"/>
              <a:buNone/>
            </a:pPr>
            <a:endParaRPr lang="en-US" dirty="0"/>
          </a:p>
        </p:txBody>
      </p:sp>
      <p:sp>
        <p:nvSpPr>
          <p:cNvPr id="6" name="Left Brace 5">
            <a:extLst>
              <a:ext uri="{FF2B5EF4-FFF2-40B4-BE49-F238E27FC236}">
                <a16:creationId xmlns:a16="http://schemas.microsoft.com/office/drawing/2014/main" id="{EC7F464A-81A0-F71D-C9F1-1BCB37485334}"/>
              </a:ext>
            </a:extLst>
          </p:cNvPr>
          <p:cNvSpPr/>
          <p:nvPr/>
        </p:nvSpPr>
        <p:spPr>
          <a:xfrm>
            <a:off x="6441002" y="1585408"/>
            <a:ext cx="609600" cy="2746909"/>
          </a:xfrm>
          <a:prstGeom prst="leftBrace">
            <a:avLst>
              <a:gd name="adj1" fmla="val 8333"/>
              <a:gd name="adj2" fmla="val 87946"/>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4531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F522C-1D2B-C386-3B28-D3553F16E63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2962BB0-64FB-FC02-C0CF-78D37C22497A}"/>
              </a:ext>
            </a:extLst>
          </p:cNvPr>
          <p:cNvSpPr/>
          <p:nvPr/>
        </p:nvSpPr>
        <p:spPr>
          <a:xfrm>
            <a:off x="393145" y="1207768"/>
            <a:ext cx="8229599" cy="537338"/>
          </a:xfrm>
          <a:prstGeom prst="rect">
            <a:avLst/>
          </a:prstGeom>
          <a:solidFill>
            <a:srgbClr val="0E321C">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b="1" dirty="0">
                <a:solidFill>
                  <a:schemeClr val="tx1"/>
                </a:solidFill>
              </a:rPr>
              <a:t>Assumed Event Duration</a:t>
            </a:r>
          </a:p>
        </p:txBody>
      </p:sp>
      <p:sp>
        <p:nvSpPr>
          <p:cNvPr id="32" name="Rectangle 31">
            <a:extLst>
              <a:ext uri="{FF2B5EF4-FFF2-40B4-BE49-F238E27FC236}">
                <a16:creationId xmlns:a16="http://schemas.microsoft.com/office/drawing/2014/main" id="{3752D3B5-D4AF-92AA-B401-B5545857F5AE}"/>
              </a:ext>
            </a:extLst>
          </p:cNvPr>
          <p:cNvSpPr/>
          <p:nvPr/>
        </p:nvSpPr>
        <p:spPr>
          <a:xfrm>
            <a:off x="5436156" y="971550"/>
            <a:ext cx="2743200" cy="3405717"/>
          </a:xfrm>
          <a:prstGeom prst="rect">
            <a:avLst/>
          </a:prstGeom>
          <a:solidFill>
            <a:srgbClr val="0E321C">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a:extLst>
              <a:ext uri="{FF2B5EF4-FFF2-40B4-BE49-F238E27FC236}">
                <a16:creationId xmlns:a16="http://schemas.microsoft.com/office/drawing/2014/main" id="{13B94A03-35C8-E150-DB16-16BF8B1DA417}"/>
              </a:ext>
            </a:extLst>
          </p:cNvPr>
          <p:cNvSpPr/>
          <p:nvPr/>
        </p:nvSpPr>
        <p:spPr>
          <a:xfrm>
            <a:off x="2578656" y="971550"/>
            <a:ext cx="2743200" cy="3405717"/>
          </a:xfrm>
          <a:prstGeom prst="rect">
            <a:avLst/>
          </a:prstGeom>
          <a:solidFill>
            <a:srgbClr val="0E321C">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B4F9D18-26E2-AA30-8786-797F78C10000}"/>
              </a:ext>
            </a:extLst>
          </p:cNvPr>
          <p:cNvSpPr>
            <a:spLocks noGrp="1"/>
          </p:cNvSpPr>
          <p:nvPr>
            <p:ph type="title"/>
          </p:nvPr>
        </p:nvSpPr>
        <p:spPr/>
        <p:txBody>
          <a:bodyPr/>
          <a:lstStyle/>
          <a:p>
            <a:r>
              <a:rPr lang="en-US" dirty="0"/>
              <a:t>Ex-Ante Methodology </a:t>
            </a:r>
          </a:p>
        </p:txBody>
      </p:sp>
      <p:sp>
        <p:nvSpPr>
          <p:cNvPr id="3" name="Text Placeholder 2">
            <a:extLst>
              <a:ext uri="{FF2B5EF4-FFF2-40B4-BE49-F238E27FC236}">
                <a16:creationId xmlns:a16="http://schemas.microsoft.com/office/drawing/2014/main" id="{F66885C4-C827-C7ED-2650-3E66BDCC0A0C}"/>
              </a:ext>
            </a:extLst>
          </p:cNvPr>
          <p:cNvSpPr>
            <a:spLocks noGrp="1"/>
          </p:cNvSpPr>
          <p:nvPr>
            <p:ph type="body" sz="quarter" idx="15"/>
          </p:nvPr>
        </p:nvSpPr>
        <p:spPr/>
        <p:txBody>
          <a:bodyPr/>
          <a:lstStyle/>
          <a:p>
            <a:r>
              <a:rPr lang="en-US" dirty="0"/>
              <a:t>Event Assumptions</a:t>
            </a:r>
          </a:p>
        </p:txBody>
      </p:sp>
      <p:sp>
        <p:nvSpPr>
          <p:cNvPr id="5" name="Footer Placeholder 4">
            <a:extLst>
              <a:ext uri="{FF2B5EF4-FFF2-40B4-BE49-F238E27FC236}">
                <a16:creationId xmlns:a16="http://schemas.microsoft.com/office/drawing/2014/main" id="{F4A2AE3D-624B-5D20-5CA4-AC98DB83D56A}"/>
              </a:ext>
            </a:extLst>
          </p:cNvPr>
          <p:cNvSpPr>
            <a:spLocks noGrp="1"/>
          </p:cNvSpPr>
          <p:nvPr>
            <p:ph type="ftr" sz="quarter" idx="3"/>
          </p:nvPr>
        </p:nvSpPr>
        <p:spPr/>
        <p:txBody>
          <a:bodyPr/>
          <a:lstStyle/>
          <a:p>
            <a:r>
              <a:rPr lang="en-US" dirty="0"/>
              <a:t>PY2025 STATEWIDE BIP</a:t>
            </a:r>
          </a:p>
        </p:txBody>
      </p:sp>
      <p:sp>
        <p:nvSpPr>
          <p:cNvPr id="17" name="TextBox 15">
            <a:extLst>
              <a:ext uri="{FF2B5EF4-FFF2-40B4-BE49-F238E27FC236}">
                <a16:creationId xmlns:a16="http://schemas.microsoft.com/office/drawing/2014/main" id="{B3C3A5D1-B588-C4C2-9802-D7C4CBCCD532}"/>
              </a:ext>
            </a:extLst>
          </p:cNvPr>
          <p:cNvSpPr txBox="1"/>
          <p:nvPr/>
        </p:nvSpPr>
        <p:spPr>
          <a:xfrm>
            <a:off x="2578654" y="1198483"/>
            <a:ext cx="2743200" cy="537337"/>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4-Hour</a:t>
            </a:r>
            <a:endParaRPr lang="en-US" sz="1200" b="0" dirty="0"/>
          </a:p>
        </p:txBody>
      </p:sp>
      <p:sp>
        <p:nvSpPr>
          <p:cNvPr id="21" name="Rectangle 20">
            <a:extLst>
              <a:ext uri="{FF2B5EF4-FFF2-40B4-BE49-F238E27FC236}">
                <a16:creationId xmlns:a16="http://schemas.microsoft.com/office/drawing/2014/main" id="{03FCC380-F6EC-0F7B-FAF6-DA26F51837BB}"/>
              </a:ext>
            </a:extLst>
          </p:cNvPr>
          <p:cNvSpPr/>
          <p:nvPr/>
        </p:nvSpPr>
        <p:spPr>
          <a:xfrm>
            <a:off x="393146" y="1805372"/>
            <a:ext cx="8229599" cy="1537520"/>
          </a:xfrm>
          <a:prstGeom prst="rect">
            <a:avLst/>
          </a:prstGeom>
          <a:solidFill>
            <a:srgbClr val="0E321C">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b="1" dirty="0">
                <a:solidFill>
                  <a:schemeClr val="tx1"/>
                </a:solidFill>
              </a:rPr>
              <a:t>Assumed Event Hours</a:t>
            </a:r>
          </a:p>
        </p:txBody>
      </p:sp>
      <p:sp>
        <p:nvSpPr>
          <p:cNvPr id="26" name="Rectangle 25">
            <a:extLst>
              <a:ext uri="{FF2B5EF4-FFF2-40B4-BE49-F238E27FC236}">
                <a16:creationId xmlns:a16="http://schemas.microsoft.com/office/drawing/2014/main" id="{5023C503-8617-7561-8D2B-168B35EC6B3A}"/>
              </a:ext>
            </a:extLst>
          </p:cNvPr>
          <p:cNvSpPr/>
          <p:nvPr/>
        </p:nvSpPr>
        <p:spPr>
          <a:xfrm>
            <a:off x="393145" y="3403157"/>
            <a:ext cx="8229599" cy="825190"/>
          </a:xfrm>
          <a:prstGeom prst="rect">
            <a:avLst/>
          </a:prstGeom>
          <a:solidFill>
            <a:srgbClr val="0E321C">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b="1" dirty="0">
                <a:solidFill>
                  <a:schemeClr val="tx1"/>
                </a:solidFill>
              </a:rPr>
              <a:t>Weather Scenarios Modeled</a:t>
            </a:r>
          </a:p>
        </p:txBody>
      </p:sp>
      <p:sp>
        <p:nvSpPr>
          <p:cNvPr id="31" name="TextBox 15">
            <a:extLst>
              <a:ext uri="{FF2B5EF4-FFF2-40B4-BE49-F238E27FC236}">
                <a16:creationId xmlns:a16="http://schemas.microsoft.com/office/drawing/2014/main" id="{23F734B7-C2E6-D02D-C698-41E6CCC19760}"/>
              </a:ext>
            </a:extLst>
          </p:cNvPr>
          <p:cNvSpPr txBox="1"/>
          <p:nvPr/>
        </p:nvSpPr>
        <p:spPr>
          <a:xfrm>
            <a:off x="2578656" y="1805372"/>
            <a:ext cx="2743200" cy="1537519"/>
          </a:xfrm>
          <a:prstGeom prst="rect">
            <a:avLst/>
          </a:prstGeom>
        </p:spPr>
        <p:txBody>
          <a:bodyPr wrap="square" rtlCol="0" anchor="ctr">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t>First four hours of the RA Window</a:t>
            </a:r>
          </a:p>
          <a:p>
            <a:pPr algn="ctr"/>
            <a:r>
              <a:rPr lang="en-US" sz="1200" b="1" dirty="0"/>
              <a:t>Includes 2027 Peak Hours</a:t>
            </a:r>
          </a:p>
          <a:p>
            <a:pPr algn="ctr"/>
            <a:endParaRPr lang="en-US" sz="1200" b="1" dirty="0"/>
          </a:p>
          <a:p>
            <a:pPr algn="ctr"/>
            <a:r>
              <a:rPr lang="en-US" sz="1200" b="0" dirty="0"/>
              <a:t>November through May:</a:t>
            </a:r>
          </a:p>
          <a:p>
            <a:pPr algn="ctr"/>
            <a:r>
              <a:rPr lang="en-US" sz="1200" b="1" dirty="0"/>
              <a:t>HE 18-21</a:t>
            </a:r>
          </a:p>
          <a:p>
            <a:pPr algn="ctr"/>
            <a:endParaRPr lang="en-US" sz="1200" b="0" dirty="0"/>
          </a:p>
          <a:p>
            <a:pPr algn="ctr"/>
            <a:r>
              <a:rPr lang="en-US" sz="1200" dirty="0"/>
              <a:t>June through October:</a:t>
            </a:r>
          </a:p>
          <a:p>
            <a:pPr algn="ctr"/>
            <a:r>
              <a:rPr lang="en-US" sz="1200" b="1" dirty="0"/>
              <a:t>HE 17-20 </a:t>
            </a:r>
          </a:p>
        </p:txBody>
      </p:sp>
      <p:sp>
        <p:nvSpPr>
          <p:cNvPr id="12" name="Rectangle: Rounded Corners 11">
            <a:extLst>
              <a:ext uri="{FF2B5EF4-FFF2-40B4-BE49-F238E27FC236}">
                <a16:creationId xmlns:a16="http://schemas.microsoft.com/office/drawing/2014/main" id="{AB0A9315-D565-822C-B98C-5E0123DE954F}"/>
              </a:ext>
            </a:extLst>
          </p:cNvPr>
          <p:cNvSpPr/>
          <p:nvPr/>
        </p:nvSpPr>
        <p:spPr>
          <a:xfrm>
            <a:off x="3452575" y="830110"/>
            <a:ext cx="995363" cy="289562"/>
          </a:xfrm>
          <a:prstGeom prst="roundRect">
            <a:avLst/>
          </a:prstGeom>
          <a:solidFill>
            <a:srgbClr val="0E321C"/>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chemeClr val="accent1"/>
                </a:solidFill>
              </a:rPr>
              <a:t>PG&amp;E</a:t>
            </a:r>
          </a:p>
        </p:txBody>
      </p:sp>
      <p:sp>
        <p:nvSpPr>
          <p:cNvPr id="33" name="Rectangle: Rounded Corners 32">
            <a:extLst>
              <a:ext uri="{FF2B5EF4-FFF2-40B4-BE49-F238E27FC236}">
                <a16:creationId xmlns:a16="http://schemas.microsoft.com/office/drawing/2014/main" id="{275DBAF1-0D2F-6CB4-C087-3A740DF498C4}"/>
              </a:ext>
            </a:extLst>
          </p:cNvPr>
          <p:cNvSpPr/>
          <p:nvPr/>
        </p:nvSpPr>
        <p:spPr>
          <a:xfrm>
            <a:off x="6310075" y="823430"/>
            <a:ext cx="995363" cy="289562"/>
          </a:xfrm>
          <a:prstGeom prst="roundRect">
            <a:avLst/>
          </a:prstGeom>
          <a:solidFill>
            <a:srgbClr val="0E321C"/>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chemeClr val="accent1"/>
                </a:solidFill>
              </a:rPr>
              <a:t>SCE</a:t>
            </a:r>
          </a:p>
        </p:txBody>
      </p:sp>
      <p:sp>
        <p:nvSpPr>
          <p:cNvPr id="34" name="TextBox 15">
            <a:extLst>
              <a:ext uri="{FF2B5EF4-FFF2-40B4-BE49-F238E27FC236}">
                <a16:creationId xmlns:a16="http://schemas.microsoft.com/office/drawing/2014/main" id="{45C88DC1-AB7D-748E-BE44-61CDC5F28EAE}"/>
              </a:ext>
            </a:extLst>
          </p:cNvPr>
          <p:cNvSpPr txBox="1"/>
          <p:nvPr/>
        </p:nvSpPr>
        <p:spPr>
          <a:xfrm>
            <a:off x="5436154" y="1207769"/>
            <a:ext cx="2743199" cy="537337"/>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4-Hour</a:t>
            </a:r>
          </a:p>
          <a:p>
            <a:pPr algn="ctr"/>
            <a:r>
              <a:rPr lang="en-US" sz="1200" b="0" dirty="0"/>
              <a:t>6-Hour</a:t>
            </a:r>
          </a:p>
        </p:txBody>
      </p:sp>
      <p:sp>
        <p:nvSpPr>
          <p:cNvPr id="35" name="TextBox 15">
            <a:extLst>
              <a:ext uri="{FF2B5EF4-FFF2-40B4-BE49-F238E27FC236}">
                <a16:creationId xmlns:a16="http://schemas.microsoft.com/office/drawing/2014/main" id="{70B978BC-4EF0-D788-E7AD-E8CE5DA72F5D}"/>
              </a:ext>
            </a:extLst>
          </p:cNvPr>
          <p:cNvSpPr txBox="1"/>
          <p:nvPr/>
        </p:nvSpPr>
        <p:spPr>
          <a:xfrm>
            <a:off x="5436156" y="1805372"/>
            <a:ext cx="2743198" cy="1528262"/>
          </a:xfrm>
          <a:prstGeom prst="rect">
            <a:avLst/>
          </a:prstGeom>
        </p:spPr>
        <p:txBody>
          <a:bodyPr wrap="square" rtlCol="0" anchor="ctr">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t>Consistent across year</a:t>
            </a:r>
          </a:p>
          <a:p>
            <a:pPr algn="ctr"/>
            <a:r>
              <a:rPr lang="en-US" sz="1200" b="1" dirty="0"/>
              <a:t>Includes 2027 Peak Hours</a:t>
            </a:r>
          </a:p>
          <a:p>
            <a:pPr algn="ctr"/>
            <a:endParaRPr lang="en-US" sz="1200" b="1" dirty="0"/>
          </a:p>
          <a:p>
            <a:pPr algn="ctr"/>
            <a:r>
              <a:rPr lang="en-US" sz="1200" dirty="0"/>
              <a:t>Four Hour Event</a:t>
            </a:r>
            <a:r>
              <a:rPr lang="en-US" sz="1200" b="0" dirty="0"/>
              <a:t>:</a:t>
            </a:r>
          </a:p>
          <a:p>
            <a:pPr algn="ctr"/>
            <a:r>
              <a:rPr lang="en-US" sz="1200" b="1" dirty="0"/>
              <a:t>HE 18-21</a:t>
            </a:r>
          </a:p>
          <a:p>
            <a:pPr algn="ctr"/>
            <a:endParaRPr lang="en-US" sz="1200" b="0" dirty="0"/>
          </a:p>
          <a:p>
            <a:pPr algn="ctr"/>
            <a:r>
              <a:rPr lang="en-US" sz="1200" dirty="0"/>
              <a:t>Six Hour Event:</a:t>
            </a:r>
          </a:p>
          <a:p>
            <a:pPr algn="ctr"/>
            <a:r>
              <a:rPr lang="en-US" sz="1200" b="1" dirty="0"/>
              <a:t>HE 17-22 </a:t>
            </a:r>
          </a:p>
        </p:txBody>
      </p:sp>
      <p:sp>
        <p:nvSpPr>
          <p:cNvPr id="36" name="TextBox 15">
            <a:extLst>
              <a:ext uri="{FF2B5EF4-FFF2-40B4-BE49-F238E27FC236}">
                <a16:creationId xmlns:a16="http://schemas.microsoft.com/office/drawing/2014/main" id="{C0C42D06-0A05-2CF6-9A83-9B565E13D21B}"/>
              </a:ext>
            </a:extLst>
          </p:cNvPr>
          <p:cNvSpPr txBox="1"/>
          <p:nvPr/>
        </p:nvSpPr>
        <p:spPr>
          <a:xfrm>
            <a:off x="2578654" y="3403157"/>
            <a:ext cx="2743200" cy="825190"/>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CAISO and Utility-specific weather scenarios </a:t>
            </a:r>
          </a:p>
          <a:p>
            <a:pPr algn="ctr"/>
            <a:r>
              <a:rPr lang="en-US" sz="1100" dirty="0"/>
              <a:t>1-in-2 and 1-in-10 </a:t>
            </a:r>
          </a:p>
          <a:p>
            <a:pPr algn="ctr"/>
            <a:r>
              <a:rPr lang="en-US" sz="1100" dirty="0"/>
              <a:t>Monthly System Worst Day</a:t>
            </a:r>
          </a:p>
        </p:txBody>
      </p:sp>
      <p:sp>
        <p:nvSpPr>
          <p:cNvPr id="37" name="TextBox 15">
            <a:extLst>
              <a:ext uri="{FF2B5EF4-FFF2-40B4-BE49-F238E27FC236}">
                <a16:creationId xmlns:a16="http://schemas.microsoft.com/office/drawing/2014/main" id="{B247A164-EFD7-74F0-52B2-6F6811CB4CFA}"/>
              </a:ext>
            </a:extLst>
          </p:cNvPr>
          <p:cNvSpPr txBox="1"/>
          <p:nvPr/>
        </p:nvSpPr>
        <p:spPr>
          <a:xfrm>
            <a:off x="5436154" y="3403157"/>
            <a:ext cx="2743198" cy="825190"/>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t>CAISO and Utility-specific weather scenarios </a:t>
            </a:r>
          </a:p>
          <a:p>
            <a:pPr algn="ctr"/>
            <a:r>
              <a:rPr lang="en-US" sz="1100" dirty="0"/>
              <a:t>1-in-2 and 1-in-10 </a:t>
            </a:r>
          </a:p>
          <a:p>
            <a:pPr algn="ctr"/>
            <a:r>
              <a:rPr lang="en-US" sz="1100" dirty="0"/>
              <a:t>Monthly System Worst Day</a:t>
            </a:r>
          </a:p>
        </p:txBody>
      </p:sp>
    </p:spTree>
    <p:extLst>
      <p:ext uri="{BB962C8B-B14F-4D97-AF65-F5344CB8AC3E}">
        <p14:creationId xmlns:p14="http://schemas.microsoft.com/office/powerpoint/2010/main" val="425315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B30C-F2E4-5383-9442-B646FAD75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6F957-D375-3553-C509-E3F16B5E87DB}"/>
              </a:ext>
            </a:extLst>
          </p:cNvPr>
          <p:cNvSpPr>
            <a:spLocks noGrp="1"/>
          </p:cNvSpPr>
          <p:nvPr>
            <p:ph type="title"/>
          </p:nvPr>
        </p:nvSpPr>
        <p:spPr/>
        <p:txBody>
          <a:bodyPr/>
          <a:lstStyle/>
          <a:p>
            <a:r>
              <a:rPr lang="en-US" dirty="0"/>
              <a:t>Enrollment Forecasts</a:t>
            </a:r>
          </a:p>
        </p:txBody>
      </p:sp>
      <p:sp>
        <p:nvSpPr>
          <p:cNvPr id="3" name="Text Placeholder 2">
            <a:extLst>
              <a:ext uri="{FF2B5EF4-FFF2-40B4-BE49-F238E27FC236}">
                <a16:creationId xmlns:a16="http://schemas.microsoft.com/office/drawing/2014/main" id="{A1592889-C10A-99CF-14CE-537089BC3811}"/>
              </a:ext>
            </a:extLst>
          </p:cNvPr>
          <p:cNvSpPr>
            <a:spLocks noGrp="1"/>
          </p:cNvSpPr>
          <p:nvPr>
            <p:ph type="body" sz="quarter" idx="15"/>
          </p:nvPr>
        </p:nvSpPr>
        <p:spPr>
          <a:xfrm>
            <a:off x="361950" y="670758"/>
            <a:ext cx="4997451" cy="349250"/>
          </a:xfrm>
        </p:spPr>
        <p:txBody>
          <a:bodyPr/>
          <a:lstStyle/>
          <a:p>
            <a:r>
              <a:rPr lang="en-US" b="1" dirty="0"/>
              <a:t>PG&amp;E</a:t>
            </a:r>
          </a:p>
        </p:txBody>
      </p:sp>
      <p:sp>
        <p:nvSpPr>
          <p:cNvPr id="4" name="Text Placeholder 3">
            <a:extLst>
              <a:ext uri="{FF2B5EF4-FFF2-40B4-BE49-F238E27FC236}">
                <a16:creationId xmlns:a16="http://schemas.microsoft.com/office/drawing/2014/main" id="{7535EE08-415F-FCEF-0BC2-34BA8C87F789}"/>
              </a:ext>
            </a:extLst>
          </p:cNvPr>
          <p:cNvSpPr>
            <a:spLocks noGrp="1"/>
          </p:cNvSpPr>
          <p:nvPr>
            <p:ph type="body" sz="quarter" idx="16"/>
          </p:nvPr>
        </p:nvSpPr>
        <p:spPr>
          <a:xfrm>
            <a:off x="7163402" y="1262856"/>
            <a:ext cx="2061282" cy="2622550"/>
          </a:xfrm>
        </p:spPr>
        <p:txBody>
          <a:bodyPr/>
          <a:lstStyle/>
          <a:p>
            <a:r>
              <a:rPr lang="en-US" dirty="0"/>
              <a:t>Does not differentiate between BIP15 and BIP30</a:t>
            </a:r>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64270B62-A2A5-42EB-744C-46E02B6956AE}"/>
              </a:ext>
            </a:extLst>
          </p:cNvPr>
          <p:cNvSpPr>
            <a:spLocks noGrp="1"/>
          </p:cNvSpPr>
          <p:nvPr>
            <p:ph type="ftr" sz="quarter" idx="3"/>
          </p:nvPr>
        </p:nvSpPr>
        <p:spPr/>
        <p:txBody>
          <a:bodyPr/>
          <a:lstStyle/>
          <a:p>
            <a:r>
              <a:rPr lang="en-US" dirty="0"/>
              <a:t>PY2025 Statewide BIP</a:t>
            </a:r>
          </a:p>
        </p:txBody>
      </p:sp>
      <p:sp>
        <p:nvSpPr>
          <p:cNvPr id="7" name="TextBox 6">
            <a:extLst>
              <a:ext uri="{FF2B5EF4-FFF2-40B4-BE49-F238E27FC236}">
                <a16:creationId xmlns:a16="http://schemas.microsoft.com/office/drawing/2014/main" id="{8995DDDD-5AB0-6BDF-53E5-4454C441C748}"/>
              </a:ext>
            </a:extLst>
          </p:cNvPr>
          <p:cNvSpPr txBox="1"/>
          <p:nvPr/>
        </p:nvSpPr>
        <p:spPr>
          <a:xfrm>
            <a:off x="361950" y="3683298"/>
            <a:ext cx="5931274" cy="869243"/>
          </a:xfrm>
          <a:prstGeom prst="rect">
            <a:avLst/>
          </a:prstGeom>
        </p:spPr>
        <p:txBody>
          <a:bodyPr wrap="square" rtlCol="0">
            <a:normAutofit/>
          </a:bodyPr>
          <a:lstStyle/>
          <a:p>
            <a:r>
              <a:rPr lang="en-US" sz="1000" i="1" dirty="0">
                <a:effectLst/>
                <a:latin typeface="Calibri" panose="020F0502020204030204" pitchFamily="34" charset="0"/>
                <a:ea typeface="Calibri" panose="020F0502020204030204" pitchFamily="34" charset="0"/>
                <a:cs typeface="Times New Roman" panose="02020603050405020304" pitchFamily="18" charset="0"/>
              </a:rPr>
              <a:t>Note: Participant counts are labeled for August of each year. Background color alternates by calendar year.</a:t>
            </a:r>
          </a:p>
          <a:p>
            <a:pPr algn="l"/>
            <a:endParaRPr lang="en-US" sz="1000" b="0" i="1" spc="300" dirty="0"/>
          </a:p>
        </p:txBody>
      </p:sp>
      <p:pic>
        <p:nvPicPr>
          <p:cNvPr id="1026" name="Picture 2">
            <a:extLst>
              <a:ext uri="{FF2B5EF4-FFF2-40B4-BE49-F238E27FC236}">
                <a16:creationId xmlns:a16="http://schemas.microsoft.com/office/drawing/2014/main" id="{D2D29C4B-C58B-7529-A615-1983ED0CE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70" y="1256192"/>
            <a:ext cx="6611769" cy="24271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894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E1E1-95DA-63E7-9079-4675BE5D4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A7C72-1FA2-3DA0-D434-55EABCB4F430}"/>
              </a:ext>
            </a:extLst>
          </p:cNvPr>
          <p:cNvSpPr>
            <a:spLocks noGrp="1"/>
          </p:cNvSpPr>
          <p:nvPr>
            <p:ph type="title"/>
          </p:nvPr>
        </p:nvSpPr>
        <p:spPr/>
        <p:txBody>
          <a:bodyPr/>
          <a:lstStyle/>
          <a:p>
            <a:r>
              <a:rPr lang="en-US" dirty="0"/>
              <a:t>Ex-Ante Impacts Overview</a:t>
            </a:r>
          </a:p>
        </p:txBody>
      </p:sp>
      <p:sp>
        <p:nvSpPr>
          <p:cNvPr id="3" name="Text Placeholder 2">
            <a:extLst>
              <a:ext uri="{FF2B5EF4-FFF2-40B4-BE49-F238E27FC236}">
                <a16:creationId xmlns:a16="http://schemas.microsoft.com/office/drawing/2014/main" id="{4C6E06D1-348C-F475-EFFC-7E645406D4E8}"/>
              </a:ext>
            </a:extLst>
          </p:cNvPr>
          <p:cNvSpPr>
            <a:spLocks noGrp="1"/>
          </p:cNvSpPr>
          <p:nvPr>
            <p:ph type="body" sz="quarter" idx="15"/>
          </p:nvPr>
        </p:nvSpPr>
        <p:spPr/>
        <p:txBody>
          <a:bodyPr/>
          <a:lstStyle/>
          <a:p>
            <a:r>
              <a:rPr lang="en-US" b="1" u="sng" dirty="0"/>
              <a:t>PG&amp;E</a:t>
            </a:r>
            <a:r>
              <a:rPr lang="en-US" b="1" dirty="0"/>
              <a:t> </a:t>
            </a:r>
            <a:r>
              <a:rPr lang="en-US" b="1" u="sng" dirty="0"/>
              <a:t>August</a:t>
            </a:r>
            <a:r>
              <a:rPr lang="en-US" dirty="0"/>
              <a:t> Monthly System Worst Day 2026 – Average over 4-hour event</a:t>
            </a:r>
          </a:p>
        </p:txBody>
      </p:sp>
      <p:sp>
        <p:nvSpPr>
          <p:cNvPr id="4" name="Text Placeholder 3">
            <a:extLst>
              <a:ext uri="{FF2B5EF4-FFF2-40B4-BE49-F238E27FC236}">
                <a16:creationId xmlns:a16="http://schemas.microsoft.com/office/drawing/2014/main" id="{769D2811-D1BC-DBB4-0ADB-9745AD80B55A}"/>
              </a:ext>
            </a:extLst>
          </p:cNvPr>
          <p:cNvSpPr>
            <a:spLocks noGrp="1"/>
          </p:cNvSpPr>
          <p:nvPr>
            <p:ph type="body" sz="quarter" idx="16"/>
          </p:nvPr>
        </p:nvSpPr>
        <p:spPr>
          <a:xfrm>
            <a:off x="361950" y="895353"/>
            <a:ext cx="8229600" cy="523220"/>
          </a:xfrm>
        </p:spPr>
        <p:txBody>
          <a:bodyPr/>
          <a:lstStyle/>
          <a:p>
            <a:pPr marL="0" indent="0">
              <a:buNone/>
            </a:pPr>
            <a:r>
              <a:rPr lang="en-US" b="1" u="sng" dirty="0"/>
              <a:t>Program</a:t>
            </a:r>
          </a:p>
        </p:txBody>
      </p:sp>
      <p:graphicFrame>
        <p:nvGraphicFramePr>
          <p:cNvPr id="6" name="Table 5">
            <a:extLst>
              <a:ext uri="{FF2B5EF4-FFF2-40B4-BE49-F238E27FC236}">
                <a16:creationId xmlns:a16="http://schemas.microsoft.com/office/drawing/2014/main" id="{8E48DE6A-8DF3-4664-6E74-589C646CC738}"/>
              </a:ext>
            </a:extLst>
          </p:cNvPr>
          <p:cNvGraphicFramePr>
            <a:graphicFrameLocks noGrp="1"/>
          </p:cNvGraphicFramePr>
          <p:nvPr>
            <p:extLst>
              <p:ext uri="{D42A27DB-BD31-4B8C-83A1-F6EECF244321}">
                <p14:modId xmlns:p14="http://schemas.microsoft.com/office/powerpoint/2010/main" val="1435649896"/>
              </p:ext>
            </p:extLst>
          </p:nvPr>
        </p:nvGraphicFramePr>
        <p:xfrm>
          <a:off x="458586" y="1218906"/>
          <a:ext cx="7886699" cy="1377164"/>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Weather Source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Weather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Event Dispatch (HE)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25400" cmpd="sng">
                      <a:noFill/>
                    </a:lnT>
                    <a:lnB w="12700" cmpd="sng">
                      <a:noFill/>
                    </a:lnB>
                  </a:tcPr>
                </a:tc>
                <a:tc>
                  <a:txBody>
                    <a:bodyPr/>
                    <a:lstStyle/>
                    <a:p>
                      <a:pPr marL="0" algn="ctr" fontAlgn="ctr">
                        <a:spcBef>
                          <a:spcPts val="750"/>
                        </a:spcBef>
                        <a:spcAft>
                          <a:spcPts val="750"/>
                        </a:spcAft>
                        <a:buNone/>
                      </a:pPr>
                      <a:r>
                        <a:rPr lang="en-US" sz="1000" dirty="0">
                          <a:effectLst/>
                        </a:rPr>
                        <a:t>217.3</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algn="ctr" fontAlgn="ctr">
                        <a:spcBef>
                          <a:spcPts val="750"/>
                        </a:spcBef>
                        <a:spcAft>
                          <a:spcPts val="750"/>
                        </a:spcAft>
                        <a:buNone/>
                      </a:pPr>
                      <a:r>
                        <a:rPr lang="en-US" sz="1000" dirty="0">
                          <a:effectLst/>
                        </a:rPr>
                        <a:t>168.3</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algn="ctr" fontAlgn="ctr">
                        <a:spcBef>
                          <a:spcPts val="750"/>
                        </a:spcBef>
                        <a:spcAft>
                          <a:spcPts val="750"/>
                        </a:spcAft>
                        <a:buNone/>
                      </a:pPr>
                      <a:r>
                        <a:rPr lang="en-US" sz="1000" dirty="0">
                          <a:effectLst/>
                        </a:rPr>
                        <a:t>1,065.0</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algn="ctr" fontAlgn="ctr">
                        <a:spcBef>
                          <a:spcPts val="750"/>
                        </a:spcBef>
                        <a:spcAft>
                          <a:spcPts val="750"/>
                        </a:spcAft>
                        <a:buNone/>
                      </a:pPr>
                      <a:r>
                        <a:rPr lang="en-US" sz="1000" dirty="0">
                          <a:effectLst/>
                        </a:rPr>
                        <a:t>825.0</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algn="ctr" fontAlgn="ctr">
                        <a:spcBef>
                          <a:spcPts val="750"/>
                        </a:spcBef>
                        <a:spcAft>
                          <a:spcPts val="750"/>
                        </a:spcAft>
                        <a:buNone/>
                      </a:pPr>
                      <a:r>
                        <a:rPr lang="en-US" sz="1000" dirty="0">
                          <a:effectLst/>
                        </a:rPr>
                        <a:t>77%</a:t>
                      </a:r>
                    </a:p>
                  </a:txBody>
                  <a:tcPr marL="0" marR="0" marT="0" marB="0" anchor="ctr">
                    <a:lnL w="12700" cmpd="sng">
                      <a:noFill/>
                    </a:lnL>
                    <a:lnR w="12700" cmpd="sng">
                      <a:noFill/>
                    </a:lnR>
                    <a:lnT w="25400" cmpd="sng">
                      <a:noFill/>
                    </a:lnT>
                    <a:lnB w="12700" cmpd="sng">
                      <a:noFill/>
                    </a:lnB>
                  </a:tcPr>
                </a:tc>
                <a:tc>
                  <a:txBody>
                    <a:bodyPr/>
                    <a:lstStyle/>
                    <a:p>
                      <a:pPr marL="0" algn="ctr" fontAlgn="ctr">
                        <a:spcBef>
                          <a:spcPts val="750"/>
                        </a:spcBef>
                        <a:spcAft>
                          <a:spcPts val="750"/>
                        </a:spcAft>
                        <a:buNone/>
                      </a:pPr>
                      <a:r>
                        <a:rPr lang="en-US" sz="1000" dirty="0">
                          <a:effectLst/>
                        </a:rPr>
                        <a:t>58.2</a:t>
                      </a:r>
                    </a:p>
                  </a:txBody>
                  <a:tcPr marL="0" marR="0" marT="0" marB="0" anchor="ctr">
                    <a:lnL w="12700" cmpd="sng">
                      <a:noFill/>
                    </a:lnL>
                    <a:lnR w="12700" cmpd="sng">
                      <a:noFill/>
                    </a:lnR>
                    <a:lnT w="25400" cmpd="sng">
                      <a:noFill/>
                    </a:lnT>
                    <a:lnB w="12700" cmpd="sng">
                      <a:noFill/>
                    </a:lnB>
                  </a:tcPr>
                </a:tc>
                <a:tc>
                  <a:txBody>
                    <a:bodyPr/>
                    <a:lstStyle/>
                    <a:p>
                      <a:pPr marL="0" algn="ctr" fontAlgn="ctr">
                        <a:spcBef>
                          <a:spcPts val="750"/>
                        </a:spcBef>
                        <a:spcAft>
                          <a:spcPts val="750"/>
                        </a:spcAft>
                        <a:buNone/>
                      </a:pPr>
                      <a:r>
                        <a:rPr lang="en-US" sz="1000" dirty="0">
                          <a:effectLst/>
                        </a:rPr>
                        <a:t>106%</a:t>
                      </a:r>
                    </a:p>
                  </a:txBody>
                  <a:tcPr marL="0" marR="0" marT="0" marB="0" anchor="ctr">
                    <a:lnL w="12700" cmpd="sng">
                      <a:noFill/>
                    </a:lnL>
                    <a:lnR w="12700" cmpd="sng">
                      <a:noFill/>
                    </a:lnR>
                    <a:lnT w="25400" cmpd="sng">
                      <a:noFill/>
                    </a:lnT>
                    <a:lnB w="12700" cmpd="sng">
                      <a:noFill/>
                    </a:lnB>
                  </a:tcPr>
                </a:tc>
                <a:extLst>
                  <a:ext uri="{0D108BD9-81ED-4DB2-BD59-A6C34878D82A}">
                    <a16:rowId xmlns:a16="http://schemas.microsoft.com/office/drawing/2014/main" val="2206420455"/>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216.6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167.4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1,061.7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820.7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77%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58.2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106%</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397619189"/>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217.3</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168.4</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1,065.4</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825.3</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77%</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58.2</a:t>
                      </a:r>
                    </a:p>
                  </a:txBody>
                  <a:tcPr marL="0" marR="0" marT="0" marB="0" anchor="ctr">
                    <a:lnL w="12700" cmpd="sng">
                      <a:noFill/>
                    </a:lnL>
                    <a:lnR w="12700" cmpd="sng">
                      <a:noFill/>
                    </a:lnR>
                    <a:lnT w="12700" cmpd="sng">
                      <a:noFill/>
                    </a:lnT>
                    <a:lnB w="12700" cmpd="sng">
                      <a:noFill/>
                    </a:lnB>
                  </a:tcPr>
                </a:tc>
                <a:tc>
                  <a:txBody>
                    <a:bodyPr/>
                    <a:lstStyle/>
                    <a:p>
                      <a:pPr marL="0" algn="ctr" fontAlgn="ctr">
                        <a:spcBef>
                          <a:spcPts val="750"/>
                        </a:spcBef>
                        <a:spcAft>
                          <a:spcPts val="750"/>
                        </a:spcAft>
                        <a:buNone/>
                      </a:pPr>
                      <a:r>
                        <a:rPr lang="en-US" sz="1000" dirty="0">
                          <a:effectLst/>
                        </a:rPr>
                        <a:t>106%</a:t>
                      </a: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215.9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166.7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1,058.4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816.9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77%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58.2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algn="ctr" fontAlgn="ctr">
                        <a:spcBef>
                          <a:spcPts val="750"/>
                        </a:spcBef>
                        <a:spcAft>
                          <a:spcPts val="750"/>
                        </a:spcAft>
                        <a:buNone/>
                      </a:pPr>
                      <a:r>
                        <a:rPr lang="en-US" sz="1000" dirty="0">
                          <a:effectLst/>
                        </a:rPr>
                        <a:t>106%</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8" name="Text Placeholder 3">
            <a:extLst>
              <a:ext uri="{FF2B5EF4-FFF2-40B4-BE49-F238E27FC236}">
                <a16:creationId xmlns:a16="http://schemas.microsoft.com/office/drawing/2014/main" id="{FEB78A58-AC1D-B3A6-F065-78DC822A60F1}"/>
              </a:ext>
            </a:extLst>
          </p:cNvPr>
          <p:cNvSpPr txBox="1">
            <a:spLocks/>
          </p:cNvSpPr>
          <p:nvPr/>
        </p:nvSpPr>
        <p:spPr>
          <a:xfrm>
            <a:off x="361950" y="2666488"/>
            <a:ext cx="8229600" cy="422217"/>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u="sng" dirty="0"/>
              <a:t>Portfolio</a:t>
            </a:r>
          </a:p>
        </p:txBody>
      </p:sp>
      <p:sp>
        <p:nvSpPr>
          <p:cNvPr id="9" name="Footer Placeholder 4">
            <a:extLst>
              <a:ext uri="{FF2B5EF4-FFF2-40B4-BE49-F238E27FC236}">
                <a16:creationId xmlns:a16="http://schemas.microsoft.com/office/drawing/2014/main" id="{4D467B5E-D2ED-003D-E3CC-9A224BC29EA4}"/>
              </a:ext>
            </a:extLst>
          </p:cNvPr>
          <p:cNvSpPr>
            <a:spLocks noGrp="1"/>
          </p:cNvSpPr>
          <p:nvPr>
            <p:ph type="ftr" sz="quarter" idx="3"/>
          </p:nvPr>
        </p:nvSpPr>
        <p:spPr>
          <a:xfrm>
            <a:off x="4847771" y="4689793"/>
            <a:ext cx="3627156" cy="273050"/>
          </a:xfrm>
        </p:spPr>
        <p:txBody>
          <a:bodyPr/>
          <a:lstStyle/>
          <a:p>
            <a:r>
              <a:rPr lang="en-US" dirty="0"/>
              <a:t>PY2025 Statewide BIP</a:t>
            </a:r>
          </a:p>
        </p:txBody>
      </p:sp>
      <p:graphicFrame>
        <p:nvGraphicFramePr>
          <p:cNvPr id="16" name="Table 15">
            <a:extLst>
              <a:ext uri="{FF2B5EF4-FFF2-40B4-BE49-F238E27FC236}">
                <a16:creationId xmlns:a16="http://schemas.microsoft.com/office/drawing/2014/main" id="{4D4E47EE-B251-4DF7-EF64-B7F42CA6B3FA}"/>
              </a:ext>
            </a:extLst>
          </p:cNvPr>
          <p:cNvGraphicFramePr>
            <a:graphicFrameLocks noGrp="1"/>
          </p:cNvGraphicFramePr>
          <p:nvPr>
            <p:extLst>
              <p:ext uri="{D42A27DB-BD31-4B8C-83A1-F6EECF244321}">
                <p14:modId xmlns:p14="http://schemas.microsoft.com/office/powerpoint/2010/main" val="4185189508"/>
              </p:ext>
            </p:extLst>
          </p:nvPr>
        </p:nvGraphicFramePr>
        <p:xfrm>
          <a:off x="458585" y="2996678"/>
          <a:ext cx="7886699" cy="1377164"/>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Weather Source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Weather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Event Dispatch (HE)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217.3</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164.9</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1,065.0</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808.2</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58.2</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104%</a:t>
                      </a:r>
                    </a:p>
                  </a:txBody>
                  <a:tcPr marL="0" marR="0" marT="0" marB="0" anchor="ctr">
                    <a:lnL w="12700" cmpd="sng">
                      <a:noFill/>
                    </a:lnL>
                    <a:lnR w="12700" cmpd="sng">
                      <a:noFill/>
                    </a:lnR>
                    <a:lnT w="25400" cmpd="sng">
                      <a:noFill/>
                    </a:lnT>
                    <a:lnB w="12700" cmpd="sng">
                      <a:noFill/>
                    </a:lnB>
                  </a:tcPr>
                </a:tc>
                <a:extLst>
                  <a:ext uri="{0D108BD9-81ED-4DB2-BD59-A6C34878D82A}">
                    <a16:rowId xmlns:a16="http://schemas.microsoft.com/office/drawing/2014/main" val="2206420455"/>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216.6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164.2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1,061.7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804.8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58.2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104%</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397619189"/>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217.3</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165.0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1,065.4</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809.0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58.2</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104%</a:t>
                      </a: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17 - 20</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204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215.9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163.5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1,058.4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801.5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58.2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104%</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5" name="Rectangle: Rounded Corners 4">
            <a:extLst>
              <a:ext uri="{FF2B5EF4-FFF2-40B4-BE49-F238E27FC236}">
                <a16:creationId xmlns:a16="http://schemas.microsoft.com/office/drawing/2014/main" id="{22A2B211-0529-6C56-349C-E6F0CE3C1941}"/>
              </a:ext>
            </a:extLst>
          </p:cNvPr>
          <p:cNvSpPr/>
          <p:nvPr/>
        </p:nvSpPr>
        <p:spPr>
          <a:xfrm>
            <a:off x="4198620" y="1898227"/>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ABAFAF02-5AD3-3645-D9B4-69E784837399}"/>
              </a:ext>
            </a:extLst>
          </p:cNvPr>
          <p:cNvSpPr/>
          <p:nvPr/>
        </p:nvSpPr>
        <p:spPr>
          <a:xfrm>
            <a:off x="6202680" y="1898227"/>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2EA7AD9-E1C3-0852-A810-1059CE4925DD}"/>
              </a:ext>
            </a:extLst>
          </p:cNvPr>
          <p:cNvSpPr/>
          <p:nvPr/>
        </p:nvSpPr>
        <p:spPr>
          <a:xfrm>
            <a:off x="7565448" y="1898227"/>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F9DFD298-AC65-D8E1-14AE-0CB88890AB7F}"/>
              </a:ext>
            </a:extLst>
          </p:cNvPr>
          <p:cNvSpPr/>
          <p:nvPr/>
        </p:nvSpPr>
        <p:spPr>
          <a:xfrm>
            <a:off x="5549958" y="1898227"/>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05C0E116-F579-B0C8-7189-7BF5CF63A38F}"/>
              </a:ext>
            </a:extLst>
          </p:cNvPr>
          <p:cNvSpPr/>
          <p:nvPr/>
        </p:nvSpPr>
        <p:spPr>
          <a:xfrm>
            <a:off x="4202007" y="3672645"/>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19E758E2-FFB0-C0AC-1C1F-1BAF806BD476}"/>
              </a:ext>
            </a:extLst>
          </p:cNvPr>
          <p:cNvSpPr/>
          <p:nvPr/>
        </p:nvSpPr>
        <p:spPr>
          <a:xfrm>
            <a:off x="6206067" y="3672645"/>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24B0F7E-623F-F074-B803-080DA536DE51}"/>
              </a:ext>
            </a:extLst>
          </p:cNvPr>
          <p:cNvSpPr/>
          <p:nvPr/>
        </p:nvSpPr>
        <p:spPr>
          <a:xfrm>
            <a:off x="7568835" y="3672645"/>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A9190CF3-14BB-9C8A-DB48-98D13B283556}"/>
              </a:ext>
            </a:extLst>
          </p:cNvPr>
          <p:cNvSpPr/>
          <p:nvPr/>
        </p:nvSpPr>
        <p:spPr>
          <a:xfrm>
            <a:off x="5553345" y="3672645"/>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42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7" grpId="0" animBg="1"/>
      <p:bldP spid="10" grpId="0" animBg="1"/>
      <p:bldP spid="11" grpId="0" animBg="1"/>
      <p:bldP spid="15"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F74C0-45B2-55FE-1B49-E49BA5DCB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D88A4-8236-74C3-1E3F-AFAD553F8FD9}"/>
              </a:ext>
            </a:extLst>
          </p:cNvPr>
          <p:cNvSpPr>
            <a:spLocks noGrp="1"/>
          </p:cNvSpPr>
          <p:nvPr>
            <p:ph type="title"/>
          </p:nvPr>
        </p:nvSpPr>
        <p:spPr/>
        <p:txBody>
          <a:bodyPr/>
          <a:lstStyle/>
          <a:p>
            <a:r>
              <a:rPr lang="en-US" dirty="0"/>
              <a:t>Ex-Ante Load Shape</a:t>
            </a:r>
          </a:p>
        </p:txBody>
      </p:sp>
      <p:sp>
        <p:nvSpPr>
          <p:cNvPr id="3" name="Text Placeholder 2">
            <a:extLst>
              <a:ext uri="{FF2B5EF4-FFF2-40B4-BE49-F238E27FC236}">
                <a16:creationId xmlns:a16="http://schemas.microsoft.com/office/drawing/2014/main" id="{37A859C5-C82E-82C0-49DC-628A22A3C6B5}"/>
              </a:ext>
            </a:extLst>
          </p:cNvPr>
          <p:cNvSpPr>
            <a:spLocks noGrp="1"/>
          </p:cNvSpPr>
          <p:nvPr>
            <p:ph type="body" sz="quarter" idx="15"/>
          </p:nvPr>
        </p:nvSpPr>
        <p:spPr/>
        <p:txBody>
          <a:bodyPr/>
          <a:lstStyle/>
          <a:p>
            <a:r>
              <a:rPr lang="en-US" b="1" u="sng" dirty="0"/>
              <a:t>PG&amp;E</a:t>
            </a:r>
            <a:r>
              <a:rPr lang="en-US" b="1" dirty="0"/>
              <a:t> Program-level </a:t>
            </a:r>
            <a:r>
              <a:rPr lang="en-US" b="1" u="sng" dirty="0"/>
              <a:t>August</a:t>
            </a:r>
            <a:r>
              <a:rPr lang="en-US" dirty="0"/>
              <a:t> 1-in-2 Monthly System Worst Day, 2026</a:t>
            </a:r>
          </a:p>
        </p:txBody>
      </p:sp>
      <p:sp>
        <p:nvSpPr>
          <p:cNvPr id="4" name="Footer Placeholder 4">
            <a:extLst>
              <a:ext uri="{FF2B5EF4-FFF2-40B4-BE49-F238E27FC236}">
                <a16:creationId xmlns:a16="http://schemas.microsoft.com/office/drawing/2014/main" id="{B230500E-2C07-61A2-FD1D-8D0FADD431A2}"/>
              </a:ext>
            </a:extLst>
          </p:cNvPr>
          <p:cNvSpPr>
            <a:spLocks noGrp="1"/>
          </p:cNvSpPr>
          <p:nvPr>
            <p:ph type="ftr" sz="quarter" idx="3"/>
          </p:nvPr>
        </p:nvSpPr>
        <p:spPr>
          <a:xfrm>
            <a:off x="4847771" y="4689793"/>
            <a:ext cx="3627156" cy="273050"/>
          </a:xfrm>
        </p:spPr>
        <p:txBody>
          <a:bodyPr/>
          <a:lstStyle/>
          <a:p>
            <a:r>
              <a:rPr lang="en-US" dirty="0"/>
              <a:t>PY2025 Statewide BIP</a:t>
            </a:r>
          </a:p>
        </p:txBody>
      </p:sp>
      <p:pic>
        <p:nvPicPr>
          <p:cNvPr id="2050" name="Picture 2">
            <a:extLst>
              <a:ext uri="{FF2B5EF4-FFF2-40B4-BE49-F238E27FC236}">
                <a16:creationId xmlns:a16="http://schemas.microsoft.com/office/drawing/2014/main" id="{F5324DC6-F7FF-2741-4B9D-257BF6B24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55" y="1034304"/>
            <a:ext cx="5572090" cy="3340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35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2292-B76C-2500-DE06-0801EC4E3F42}"/>
              </a:ext>
            </a:extLst>
          </p:cNvPr>
          <p:cNvSpPr>
            <a:spLocks noGrp="1"/>
          </p:cNvSpPr>
          <p:nvPr>
            <p:ph type="title"/>
          </p:nvPr>
        </p:nvSpPr>
        <p:spPr/>
        <p:txBody>
          <a:bodyPr/>
          <a:lstStyle/>
          <a:p>
            <a:r>
              <a:rPr lang="en-US" dirty="0">
                <a:highlight>
                  <a:srgbClr val="FFFFFE"/>
                </a:highlight>
              </a:rPr>
              <a:t>Ex-Ante Impacts Slice of Day Table</a:t>
            </a:r>
          </a:p>
        </p:txBody>
      </p:sp>
      <p:sp>
        <p:nvSpPr>
          <p:cNvPr id="3" name="Text Placeholder 2">
            <a:extLst>
              <a:ext uri="{FF2B5EF4-FFF2-40B4-BE49-F238E27FC236}">
                <a16:creationId xmlns:a16="http://schemas.microsoft.com/office/drawing/2014/main" id="{6F2C9F8E-E6C4-8746-4713-B6CC536FCCC5}"/>
              </a:ext>
            </a:extLst>
          </p:cNvPr>
          <p:cNvSpPr>
            <a:spLocks noGrp="1"/>
          </p:cNvSpPr>
          <p:nvPr>
            <p:ph type="body" sz="quarter" idx="15"/>
          </p:nvPr>
        </p:nvSpPr>
        <p:spPr/>
        <p:txBody>
          <a:bodyPr/>
          <a:lstStyle/>
          <a:p>
            <a:r>
              <a:rPr lang="en-US" dirty="0"/>
              <a:t>PG&amp;E </a:t>
            </a:r>
            <a:r>
              <a:rPr lang="en-US" b="1" dirty="0"/>
              <a:t>Program 1-in-2 </a:t>
            </a:r>
            <a:r>
              <a:rPr lang="en-US" dirty="0"/>
              <a:t>System Worst Day 2026, </a:t>
            </a:r>
            <a:r>
              <a:rPr lang="en-US" b="1" dirty="0"/>
              <a:t>Aggregate Hourly Impact (MWh/h)</a:t>
            </a:r>
          </a:p>
        </p:txBody>
      </p:sp>
      <p:sp>
        <p:nvSpPr>
          <p:cNvPr id="5" name="Footer Placeholder 4">
            <a:extLst>
              <a:ext uri="{FF2B5EF4-FFF2-40B4-BE49-F238E27FC236}">
                <a16:creationId xmlns:a16="http://schemas.microsoft.com/office/drawing/2014/main" id="{897A84C4-4744-2532-3329-CE73D5ED6E86}"/>
              </a:ext>
            </a:extLst>
          </p:cNvPr>
          <p:cNvSpPr>
            <a:spLocks noGrp="1"/>
          </p:cNvSpPr>
          <p:nvPr>
            <p:ph type="ftr" sz="quarter" idx="3"/>
          </p:nvPr>
        </p:nvSpPr>
        <p:spPr/>
        <p:txBody>
          <a:bodyPr/>
          <a:lstStyle/>
          <a:p>
            <a:r>
              <a:rPr lang="en-US" dirty="0"/>
              <a:t>PY2025 Statewide BIP</a:t>
            </a:r>
          </a:p>
        </p:txBody>
      </p:sp>
      <p:graphicFrame>
        <p:nvGraphicFramePr>
          <p:cNvPr id="6" name="Table 5">
            <a:extLst>
              <a:ext uri="{FF2B5EF4-FFF2-40B4-BE49-F238E27FC236}">
                <a16:creationId xmlns:a16="http://schemas.microsoft.com/office/drawing/2014/main" id="{CD075607-8CDA-576B-0958-B19A2C43F830}"/>
              </a:ext>
            </a:extLst>
          </p:cNvPr>
          <p:cNvGraphicFramePr>
            <a:graphicFrameLocks noGrp="1"/>
          </p:cNvGraphicFramePr>
          <p:nvPr>
            <p:extLst>
              <p:ext uri="{D42A27DB-BD31-4B8C-83A1-F6EECF244321}">
                <p14:modId xmlns:p14="http://schemas.microsoft.com/office/powerpoint/2010/main" val="1191892873"/>
              </p:ext>
            </p:extLst>
          </p:nvPr>
        </p:nvGraphicFramePr>
        <p:xfrm>
          <a:off x="533401" y="1145520"/>
          <a:ext cx="7886697" cy="2739100"/>
        </p:xfrm>
        <a:graphic>
          <a:graphicData uri="http://schemas.openxmlformats.org/drawingml/2006/table">
            <a:tbl>
              <a:tblPr firstRow="1" firstCol="1" bandRow="1">
                <a:tableStyleId>{5C22544A-7EE6-4342-B048-85BDC9FD1C3A}</a:tableStyleId>
              </a:tblPr>
              <a:tblGrid>
                <a:gridCol w="834747">
                  <a:extLst>
                    <a:ext uri="{9D8B030D-6E8A-4147-A177-3AD203B41FA5}">
                      <a16:colId xmlns:a16="http://schemas.microsoft.com/office/drawing/2014/main" val="336284686"/>
                    </a:ext>
                  </a:extLst>
                </a:gridCol>
                <a:gridCol w="587005">
                  <a:extLst>
                    <a:ext uri="{9D8B030D-6E8A-4147-A177-3AD203B41FA5}">
                      <a16:colId xmlns:a16="http://schemas.microsoft.com/office/drawing/2014/main" val="3663164982"/>
                    </a:ext>
                  </a:extLst>
                </a:gridCol>
                <a:gridCol w="587005">
                  <a:extLst>
                    <a:ext uri="{9D8B030D-6E8A-4147-A177-3AD203B41FA5}">
                      <a16:colId xmlns:a16="http://schemas.microsoft.com/office/drawing/2014/main" val="4266171706"/>
                    </a:ext>
                  </a:extLst>
                </a:gridCol>
                <a:gridCol w="588583">
                  <a:extLst>
                    <a:ext uri="{9D8B030D-6E8A-4147-A177-3AD203B41FA5}">
                      <a16:colId xmlns:a16="http://schemas.microsoft.com/office/drawing/2014/main" val="1377551318"/>
                    </a:ext>
                  </a:extLst>
                </a:gridCol>
                <a:gridCol w="587005">
                  <a:extLst>
                    <a:ext uri="{9D8B030D-6E8A-4147-A177-3AD203B41FA5}">
                      <a16:colId xmlns:a16="http://schemas.microsoft.com/office/drawing/2014/main" val="3034362584"/>
                    </a:ext>
                  </a:extLst>
                </a:gridCol>
                <a:gridCol w="588583">
                  <a:extLst>
                    <a:ext uri="{9D8B030D-6E8A-4147-A177-3AD203B41FA5}">
                      <a16:colId xmlns:a16="http://schemas.microsoft.com/office/drawing/2014/main" val="3218309344"/>
                    </a:ext>
                  </a:extLst>
                </a:gridCol>
                <a:gridCol w="587005">
                  <a:extLst>
                    <a:ext uri="{9D8B030D-6E8A-4147-A177-3AD203B41FA5}">
                      <a16:colId xmlns:a16="http://schemas.microsoft.com/office/drawing/2014/main" val="4071884382"/>
                    </a:ext>
                  </a:extLst>
                </a:gridCol>
                <a:gridCol w="587005">
                  <a:extLst>
                    <a:ext uri="{9D8B030D-6E8A-4147-A177-3AD203B41FA5}">
                      <a16:colId xmlns:a16="http://schemas.microsoft.com/office/drawing/2014/main" val="3095221896"/>
                    </a:ext>
                  </a:extLst>
                </a:gridCol>
                <a:gridCol w="588583">
                  <a:extLst>
                    <a:ext uri="{9D8B030D-6E8A-4147-A177-3AD203B41FA5}">
                      <a16:colId xmlns:a16="http://schemas.microsoft.com/office/drawing/2014/main" val="1961738383"/>
                    </a:ext>
                  </a:extLst>
                </a:gridCol>
                <a:gridCol w="587005">
                  <a:extLst>
                    <a:ext uri="{9D8B030D-6E8A-4147-A177-3AD203B41FA5}">
                      <a16:colId xmlns:a16="http://schemas.microsoft.com/office/drawing/2014/main" val="3427298993"/>
                    </a:ext>
                  </a:extLst>
                </a:gridCol>
                <a:gridCol w="588583">
                  <a:extLst>
                    <a:ext uri="{9D8B030D-6E8A-4147-A177-3AD203B41FA5}">
                      <a16:colId xmlns:a16="http://schemas.microsoft.com/office/drawing/2014/main" val="408574002"/>
                    </a:ext>
                  </a:extLst>
                </a:gridCol>
                <a:gridCol w="587005">
                  <a:extLst>
                    <a:ext uri="{9D8B030D-6E8A-4147-A177-3AD203B41FA5}">
                      <a16:colId xmlns:a16="http://schemas.microsoft.com/office/drawing/2014/main" val="2666131185"/>
                    </a:ext>
                  </a:extLst>
                </a:gridCol>
                <a:gridCol w="588583">
                  <a:extLst>
                    <a:ext uri="{9D8B030D-6E8A-4147-A177-3AD203B41FA5}">
                      <a16:colId xmlns:a16="http://schemas.microsoft.com/office/drawing/2014/main" val="1975515627"/>
                    </a:ext>
                  </a:extLst>
                </a:gridCol>
              </a:tblGrid>
              <a:tr h="273910">
                <a:tc>
                  <a:txBody>
                    <a:bodyPr/>
                    <a:lstStyle/>
                    <a:p>
                      <a:pPr marL="0" marR="0" algn="ctr">
                        <a:lnSpc>
                          <a:spcPct val="107000"/>
                        </a:lnSpc>
                        <a:buNone/>
                      </a:pPr>
                      <a:r>
                        <a:rPr lang="en-US" sz="1100" dirty="0">
                          <a:effectLst/>
                        </a:rPr>
                        <a:t>Hour Ending</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Jan.</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Feb.</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Mar.</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Apr.</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May</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June</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July</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Aug.</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Sept.</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Oct.</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Nov.</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Dec.</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268195317"/>
                  </a:ext>
                </a:extLst>
              </a:tr>
              <a:tr h="273910">
                <a:tc>
                  <a:txBody>
                    <a:bodyPr/>
                    <a:lstStyle/>
                    <a:p>
                      <a:pPr marL="0" marR="0" algn="ctr">
                        <a:lnSpc>
                          <a:spcPct val="107000"/>
                        </a:lnSpc>
                        <a:spcAft>
                          <a:spcPts val="800"/>
                        </a:spcAft>
                        <a:buNone/>
                      </a:pPr>
                      <a:r>
                        <a:rPr lang="en-US" sz="9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108.1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104.5</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105.3</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106.4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103.1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extLst>
                  <a:ext uri="{0D108BD9-81ED-4DB2-BD59-A6C34878D82A}">
                    <a16:rowId xmlns:a16="http://schemas.microsoft.com/office/drawing/2014/main" val="1779202079"/>
                  </a:ext>
                </a:extLst>
              </a:tr>
              <a:tr h="273910">
                <a:tc>
                  <a:txBody>
                    <a:bodyPr/>
                    <a:lstStyle/>
                    <a:p>
                      <a:pPr marL="0" marR="0" algn="ctr">
                        <a:lnSpc>
                          <a:spcPct val="107000"/>
                        </a:lnSpc>
                        <a:spcAft>
                          <a:spcPts val="800"/>
                        </a:spcAft>
                        <a:buNone/>
                      </a:pPr>
                      <a:r>
                        <a:rPr lang="en-US" sz="9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92.1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98.3</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94.7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110.2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111.2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167.9</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164.8</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167.0</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171.8</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163.1</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98.3</a:t>
                      </a: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mn-lt"/>
                        </a:rPr>
                        <a:t>90.2</a:t>
                      </a:r>
                    </a:p>
                  </a:txBody>
                  <a:tcPr marL="9525" marR="9525" marT="9525"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969038"/>
                  </a:ext>
                </a:extLst>
              </a:tr>
              <a:tr h="273910">
                <a:tc>
                  <a:txBody>
                    <a:bodyPr/>
                    <a:lstStyle/>
                    <a:p>
                      <a:pPr marL="0" marR="0" algn="ctr">
                        <a:lnSpc>
                          <a:spcPct val="107000"/>
                        </a:lnSpc>
                        <a:spcAft>
                          <a:spcPts val="800"/>
                        </a:spcAft>
                        <a:buNone/>
                      </a:pPr>
                      <a:r>
                        <a:rPr lang="en-US" sz="9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167.6</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176.5</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164.2</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186.6</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182.4</a:t>
                      </a:r>
                    </a:p>
                  </a:txBody>
                  <a:tcPr marL="9525" marR="9525" marT="9525" marB="0" anchor="ctr">
                    <a:lnR w="28575" cap="flat" cmpd="sng" algn="ctr">
                      <a:solidFill>
                        <a:schemeClr val="tx1"/>
                      </a:solidFill>
                      <a:prstDash val="solid"/>
                      <a:round/>
                      <a:headEnd type="none" w="med" len="med"/>
                      <a:tailEnd type="none" w="med" len="med"/>
                    </a:lnR>
                    <a:solidFill>
                      <a:srgbClr val="97B23E"/>
                    </a:solidFill>
                  </a:tcPr>
                </a:tc>
                <a:tc>
                  <a:txBody>
                    <a:bodyPr/>
                    <a:lstStyle/>
                    <a:p>
                      <a:pPr algn="ctr" fontAlgn="b">
                        <a:buNone/>
                      </a:pPr>
                      <a:r>
                        <a:rPr lang="en-US" sz="1100" b="0" i="0" u="none" strike="noStrike" dirty="0">
                          <a:solidFill>
                            <a:srgbClr val="000000"/>
                          </a:solidFill>
                          <a:effectLst/>
                          <a:latin typeface="+mn-lt"/>
                        </a:rPr>
                        <a:t>164.6</a:t>
                      </a: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159.7</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162.4</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171.8</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160.3</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177.5</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167.8</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1525773"/>
                  </a:ext>
                </a:extLst>
              </a:tr>
              <a:tr h="273910">
                <a:tc>
                  <a:txBody>
                    <a:bodyPr/>
                    <a:lstStyle/>
                    <a:p>
                      <a:pPr marL="0" marR="0" algn="ctr">
                        <a:lnSpc>
                          <a:spcPct val="107000"/>
                        </a:lnSpc>
                        <a:spcAft>
                          <a:spcPts val="800"/>
                        </a:spcAft>
                        <a:buNone/>
                      </a:pPr>
                      <a:r>
                        <a:rPr lang="en-US" sz="9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noFill/>
                  </a:tcPr>
                </a:tc>
                <a:tc>
                  <a:txBody>
                    <a:bodyPr/>
                    <a:lstStyle/>
                    <a:p>
                      <a:pPr algn="ctr" fontAlgn="b">
                        <a:buNone/>
                      </a:pPr>
                      <a:r>
                        <a:rPr lang="en-US" sz="1100" b="0" i="0" u="none" strike="noStrike" dirty="0">
                          <a:solidFill>
                            <a:srgbClr val="000000"/>
                          </a:solidFill>
                          <a:effectLst/>
                          <a:latin typeface="+mn-lt"/>
                        </a:rPr>
                        <a:t>161.5</a:t>
                      </a: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171.9</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163.8</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186.4</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186.4</a:t>
                      </a: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167.7</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163.9</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167.4</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178.2</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160.1</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172.4</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165.3</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extLst>
                  <a:ext uri="{0D108BD9-81ED-4DB2-BD59-A6C34878D82A}">
                    <a16:rowId xmlns:a16="http://schemas.microsoft.com/office/drawing/2014/main" val="1084642632"/>
                  </a:ext>
                </a:extLst>
              </a:tr>
              <a:tr h="273910">
                <a:tc>
                  <a:txBody>
                    <a:bodyPr/>
                    <a:lstStyle/>
                    <a:p>
                      <a:pPr marL="0" marR="0" algn="ctr">
                        <a:lnSpc>
                          <a:spcPct val="107000"/>
                        </a:lnSpc>
                        <a:spcAft>
                          <a:spcPts val="800"/>
                        </a:spcAft>
                        <a:buNone/>
                      </a:pPr>
                      <a:r>
                        <a:rPr lang="en-US" sz="9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159.0</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169.6</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165.4</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189.8</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190.4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171.0</a:t>
                      </a:r>
                    </a:p>
                  </a:txBody>
                  <a:tcPr marL="9525" marR="9525" marT="9525" marB="0" anchor="ctr">
                    <a:lnL w="28575" cap="flat" cmpd="sng" algn="ctr">
                      <a:solidFill>
                        <a:schemeClr val="tx1"/>
                      </a:solidFill>
                      <a:prstDash val="solid"/>
                      <a:round/>
                      <a:headEnd type="none" w="med" len="med"/>
                      <a:tailEnd type="none" w="med" len="med"/>
                    </a:lnL>
                    <a:solidFill>
                      <a:srgbClr val="97B23E"/>
                    </a:solidFill>
                  </a:tcPr>
                </a:tc>
                <a:tc>
                  <a:txBody>
                    <a:bodyPr/>
                    <a:lstStyle/>
                    <a:p>
                      <a:pPr algn="ctr" fontAlgn="b">
                        <a:buNone/>
                      </a:pPr>
                      <a:r>
                        <a:rPr lang="en-US" sz="1100" b="0" i="0" u="none" strike="noStrike" dirty="0">
                          <a:solidFill>
                            <a:srgbClr val="000000"/>
                          </a:solidFill>
                          <a:effectLst/>
                          <a:latin typeface="+mn-lt"/>
                        </a:rPr>
                        <a:t>166.9</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169.8</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177.3</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154.0</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171.0</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164.5</a:t>
                      </a:r>
                    </a:p>
                  </a:txBody>
                  <a:tcPr marL="9525" marR="9525" marT="9525" marB="0" anchor="ctr">
                    <a:solidFill>
                      <a:srgbClr val="97B23E"/>
                    </a:solidFill>
                  </a:tcPr>
                </a:tc>
                <a:extLst>
                  <a:ext uri="{0D108BD9-81ED-4DB2-BD59-A6C34878D82A}">
                    <a16:rowId xmlns:a16="http://schemas.microsoft.com/office/drawing/2014/main" val="2333016530"/>
                  </a:ext>
                </a:extLst>
              </a:tr>
              <a:tr h="273910">
                <a:tc>
                  <a:txBody>
                    <a:bodyPr/>
                    <a:lstStyle/>
                    <a:p>
                      <a:pPr marL="0" marR="0" algn="ctr">
                        <a:lnSpc>
                          <a:spcPct val="107000"/>
                        </a:lnSpc>
                        <a:spcAft>
                          <a:spcPts val="800"/>
                        </a:spcAft>
                        <a:buNone/>
                      </a:pPr>
                      <a:r>
                        <a:rPr lang="en-US" sz="9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157.9</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167.5</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163.2</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189.1</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190.6</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112.6</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113.2</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113.6</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113.9</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102.7</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170.8</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163.8</a:t>
                      </a:r>
                    </a:p>
                  </a:txBody>
                  <a:tcPr marL="9525" marR="9525" marT="9525" marB="0" anchor="ctr">
                    <a:solidFill>
                      <a:srgbClr val="97B23E"/>
                    </a:solidFill>
                  </a:tcPr>
                </a:tc>
                <a:extLst>
                  <a:ext uri="{0D108BD9-81ED-4DB2-BD59-A6C34878D82A}">
                    <a16:rowId xmlns:a16="http://schemas.microsoft.com/office/drawing/2014/main" val="786472178"/>
                  </a:ext>
                </a:extLst>
              </a:tr>
              <a:tr h="273910">
                <a:tc>
                  <a:txBody>
                    <a:bodyPr/>
                    <a:lstStyle/>
                    <a:p>
                      <a:pPr marL="0" marR="0" algn="ctr">
                        <a:lnSpc>
                          <a:spcPct val="107000"/>
                        </a:lnSpc>
                        <a:spcAft>
                          <a:spcPts val="800"/>
                        </a:spcAft>
                        <a:buNone/>
                      </a:pPr>
                      <a:r>
                        <a:rPr lang="en-US" sz="9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112.4</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118.5</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115.8</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123.8</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124.9</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67.2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65.0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63.7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65.0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59.7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116.8</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112.0</a:t>
                      </a:r>
                    </a:p>
                  </a:txBody>
                  <a:tcPr marL="9525" marR="9525" marT="9525" marB="0" anchor="ctr">
                    <a:solidFill>
                      <a:schemeClr val="accent2"/>
                    </a:solidFill>
                  </a:tcPr>
                </a:tc>
                <a:extLst>
                  <a:ext uri="{0D108BD9-81ED-4DB2-BD59-A6C34878D82A}">
                    <a16:rowId xmlns:a16="http://schemas.microsoft.com/office/drawing/2014/main" val="3547510256"/>
                  </a:ext>
                </a:extLst>
              </a:tr>
              <a:tr h="273910">
                <a:tc>
                  <a:txBody>
                    <a:bodyPr/>
                    <a:lstStyle/>
                    <a:p>
                      <a:pPr marL="0" marR="0" algn="ctr">
                        <a:lnSpc>
                          <a:spcPct val="107000"/>
                        </a:lnSpc>
                        <a:spcAft>
                          <a:spcPts val="800"/>
                        </a:spcAft>
                        <a:buNone/>
                      </a:pPr>
                      <a:r>
                        <a:rPr lang="en-US" sz="9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65.5</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69.9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65.8</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70.4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70.2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58.7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56.9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55.3</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56.0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51.7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65.1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64.3</a:t>
                      </a:r>
                    </a:p>
                  </a:txBody>
                  <a:tcPr marL="9525" marR="9525" marT="9525" marB="0" anchor="ctr">
                    <a:noFill/>
                  </a:tcPr>
                </a:tc>
                <a:extLst>
                  <a:ext uri="{0D108BD9-81ED-4DB2-BD59-A6C34878D82A}">
                    <a16:rowId xmlns:a16="http://schemas.microsoft.com/office/drawing/2014/main" val="1482855261"/>
                  </a:ext>
                </a:extLst>
              </a:tr>
              <a:tr h="273910">
                <a:tc>
                  <a:txBody>
                    <a:bodyPr/>
                    <a:lstStyle/>
                    <a:p>
                      <a:pPr marL="0" marR="0" algn="ctr">
                        <a:lnSpc>
                          <a:spcPct val="107000"/>
                        </a:lnSpc>
                        <a:spcAft>
                          <a:spcPts val="800"/>
                        </a:spcAft>
                        <a:buNone/>
                      </a:pPr>
                      <a:r>
                        <a:rPr lang="en-US" sz="900" dirty="0">
                          <a:effectLst/>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dirty="0">
                          <a:solidFill>
                            <a:srgbClr val="000000"/>
                          </a:solidFill>
                          <a:effectLst/>
                          <a:latin typeface="+mn-lt"/>
                        </a:rPr>
                        <a:t>57.5</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59.7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56.9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61.1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55.5</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52.9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52.0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51.8</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47.7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56.2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53.8</a:t>
                      </a:r>
                    </a:p>
                  </a:txBody>
                  <a:tcPr marL="9525" marR="9525" marT="9525" marB="0" anchor="ctr">
                    <a:noFill/>
                  </a:tcPr>
                </a:tc>
                <a:extLst>
                  <a:ext uri="{0D108BD9-81ED-4DB2-BD59-A6C34878D82A}">
                    <a16:rowId xmlns:a16="http://schemas.microsoft.com/office/drawing/2014/main" val="2105253376"/>
                  </a:ext>
                </a:extLst>
              </a:tr>
            </a:tbl>
          </a:graphicData>
        </a:graphic>
      </p:graphicFrame>
      <p:sp>
        <p:nvSpPr>
          <p:cNvPr id="9" name="Rectangle 8">
            <a:extLst>
              <a:ext uri="{FF2B5EF4-FFF2-40B4-BE49-F238E27FC236}">
                <a16:creationId xmlns:a16="http://schemas.microsoft.com/office/drawing/2014/main" id="{E1C5C6D1-DACD-9D44-DC3E-7A4A59A2FFC8}"/>
              </a:ext>
            </a:extLst>
          </p:cNvPr>
          <p:cNvSpPr/>
          <p:nvPr/>
        </p:nvSpPr>
        <p:spPr>
          <a:xfrm>
            <a:off x="1503623" y="4036398"/>
            <a:ext cx="214630" cy="1936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 Box 22">
            <a:extLst>
              <a:ext uri="{FF2B5EF4-FFF2-40B4-BE49-F238E27FC236}">
                <a16:creationId xmlns:a16="http://schemas.microsoft.com/office/drawing/2014/main" id="{8EC0EACB-B51A-285E-9FC1-B3FAF09558F1}"/>
              </a:ext>
            </a:extLst>
          </p:cNvPr>
          <p:cNvSpPr txBox="1"/>
          <p:nvPr/>
        </p:nvSpPr>
        <p:spPr>
          <a:xfrm>
            <a:off x="1681423" y="4010998"/>
            <a:ext cx="1548765"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Event hour in RA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2">
            <a:extLst>
              <a:ext uri="{FF2B5EF4-FFF2-40B4-BE49-F238E27FC236}">
                <a16:creationId xmlns:a16="http://schemas.microsoft.com/office/drawing/2014/main" id="{3AA0863A-DF53-8634-1229-40879AB3D8ED}"/>
              </a:ext>
            </a:extLst>
          </p:cNvPr>
          <p:cNvSpPr txBox="1"/>
          <p:nvPr/>
        </p:nvSpPr>
        <p:spPr>
          <a:xfrm>
            <a:off x="3627698" y="4002743"/>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Non-event hour in RA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BCD65D2-5E3F-D2B0-A378-8F089D5B2C68}"/>
              </a:ext>
            </a:extLst>
          </p:cNvPr>
          <p:cNvSpPr/>
          <p:nvPr/>
        </p:nvSpPr>
        <p:spPr>
          <a:xfrm>
            <a:off x="3440373" y="4036398"/>
            <a:ext cx="214630" cy="1936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ectangle: Rounded Corners 3">
            <a:extLst>
              <a:ext uri="{FF2B5EF4-FFF2-40B4-BE49-F238E27FC236}">
                <a16:creationId xmlns:a16="http://schemas.microsoft.com/office/drawing/2014/main" id="{1F8E325C-A217-CEF2-1C76-9735CF876D9A}"/>
              </a:ext>
            </a:extLst>
          </p:cNvPr>
          <p:cNvSpPr/>
          <p:nvPr/>
        </p:nvSpPr>
        <p:spPr>
          <a:xfrm>
            <a:off x="6065687" y="1145521"/>
            <a:ext cx="595662" cy="2739099"/>
          </a:xfrm>
          <a:prstGeom prst="roundRect">
            <a:avLst>
              <a:gd name="adj" fmla="val 5322"/>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5ED52904-DC10-054E-FC94-D09402326995}"/>
              </a:ext>
            </a:extLst>
          </p:cNvPr>
          <p:cNvCxnSpPr>
            <a:cxnSpLocks/>
          </p:cNvCxnSpPr>
          <p:nvPr/>
        </p:nvCxnSpPr>
        <p:spPr>
          <a:xfrm>
            <a:off x="5961990" y="2846409"/>
            <a:ext cx="0" cy="926124"/>
          </a:xfrm>
          <a:prstGeom prst="straightConnector1">
            <a:avLst/>
          </a:prstGeom>
          <a:ln w="57150">
            <a:solidFill>
              <a:schemeClr val="bg1">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7" name="Text Box 22">
            <a:extLst>
              <a:ext uri="{FF2B5EF4-FFF2-40B4-BE49-F238E27FC236}">
                <a16:creationId xmlns:a16="http://schemas.microsoft.com/office/drawing/2014/main" id="{AC6A6AA9-8589-CFFF-CEE5-770755DE5497}"/>
              </a:ext>
            </a:extLst>
          </p:cNvPr>
          <p:cNvSpPr txBox="1"/>
          <p:nvPr/>
        </p:nvSpPr>
        <p:spPr>
          <a:xfrm>
            <a:off x="5694623" y="4006331"/>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Event Hour, 2027 CEC Peak Hour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F73E838-4ABF-8220-624E-86C9420A04A2}"/>
              </a:ext>
            </a:extLst>
          </p:cNvPr>
          <p:cNvSpPr/>
          <p:nvPr/>
        </p:nvSpPr>
        <p:spPr>
          <a:xfrm>
            <a:off x="5507298" y="4039986"/>
            <a:ext cx="214630" cy="193675"/>
          </a:xfrm>
          <a:prstGeom prst="rect">
            <a:avLst/>
          </a:prstGeom>
          <a:solidFill>
            <a:schemeClr val="accent6">
              <a:lumMod val="20000"/>
              <a:lumOff val="8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330861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BFC2-09C6-532D-CDA3-06AC49FE9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460D-EDFE-05F2-5E26-E6B9BD539D80}"/>
              </a:ext>
            </a:extLst>
          </p:cNvPr>
          <p:cNvSpPr>
            <a:spLocks noGrp="1"/>
          </p:cNvSpPr>
          <p:nvPr>
            <p:ph type="title"/>
          </p:nvPr>
        </p:nvSpPr>
        <p:spPr/>
        <p:txBody>
          <a:bodyPr/>
          <a:lstStyle/>
          <a:p>
            <a:r>
              <a:rPr lang="en-US" dirty="0">
                <a:highlight>
                  <a:srgbClr val="FFFFFE"/>
                </a:highlight>
              </a:rPr>
              <a:t>Ex-Ante Impacts Slice of Day Table</a:t>
            </a:r>
          </a:p>
        </p:txBody>
      </p:sp>
      <p:sp>
        <p:nvSpPr>
          <p:cNvPr id="3" name="Text Placeholder 2">
            <a:extLst>
              <a:ext uri="{FF2B5EF4-FFF2-40B4-BE49-F238E27FC236}">
                <a16:creationId xmlns:a16="http://schemas.microsoft.com/office/drawing/2014/main" id="{688E7F8F-9185-C339-3021-823AA14330E4}"/>
              </a:ext>
            </a:extLst>
          </p:cNvPr>
          <p:cNvSpPr>
            <a:spLocks noGrp="1"/>
          </p:cNvSpPr>
          <p:nvPr>
            <p:ph type="body" sz="quarter" idx="15"/>
          </p:nvPr>
        </p:nvSpPr>
        <p:spPr/>
        <p:txBody>
          <a:bodyPr/>
          <a:lstStyle/>
          <a:p>
            <a:r>
              <a:rPr lang="en-US" dirty="0"/>
              <a:t>PG&amp;E </a:t>
            </a:r>
            <a:r>
              <a:rPr lang="en-US" b="1" dirty="0"/>
              <a:t>Program 1-in-2 </a:t>
            </a:r>
            <a:r>
              <a:rPr lang="en-US" dirty="0"/>
              <a:t>System Worst Day 2027, </a:t>
            </a:r>
            <a:r>
              <a:rPr lang="en-US" b="1" dirty="0"/>
              <a:t>Aggregate Hourly Impact (MWh/h)</a:t>
            </a:r>
          </a:p>
        </p:txBody>
      </p:sp>
      <p:sp>
        <p:nvSpPr>
          <p:cNvPr id="5" name="Footer Placeholder 4">
            <a:extLst>
              <a:ext uri="{FF2B5EF4-FFF2-40B4-BE49-F238E27FC236}">
                <a16:creationId xmlns:a16="http://schemas.microsoft.com/office/drawing/2014/main" id="{65D7B8DD-1204-0C18-9837-8152A0563997}"/>
              </a:ext>
            </a:extLst>
          </p:cNvPr>
          <p:cNvSpPr>
            <a:spLocks noGrp="1"/>
          </p:cNvSpPr>
          <p:nvPr>
            <p:ph type="ftr" sz="quarter" idx="3"/>
          </p:nvPr>
        </p:nvSpPr>
        <p:spPr/>
        <p:txBody>
          <a:bodyPr/>
          <a:lstStyle/>
          <a:p>
            <a:r>
              <a:rPr lang="en-US" dirty="0"/>
              <a:t>PY2025 Statewide BIP</a:t>
            </a:r>
          </a:p>
        </p:txBody>
      </p:sp>
      <p:graphicFrame>
        <p:nvGraphicFramePr>
          <p:cNvPr id="6" name="Table 5">
            <a:extLst>
              <a:ext uri="{FF2B5EF4-FFF2-40B4-BE49-F238E27FC236}">
                <a16:creationId xmlns:a16="http://schemas.microsoft.com/office/drawing/2014/main" id="{AC1FC1E3-9244-F1CA-F7B2-DC1800BD1C69}"/>
              </a:ext>
            </a:extLst>
          </p:cNvPr>
          <p:cNvGraphicFramePr>
            <a:graphicFrameLocks noGrp="1"/>
          </p:cNvGraphicFramePr>
          <p:nvPr>
            <p:extLst>
              <p:ext uri="{D42A27DB-BD31-4B8C-83A1-F6EECF244321}">
                <p14:modId xmlns:p14="http://schemas.microsoft.com/office/powerpoint/2010/main" val="407161882"/>
              </p:ext>
            </p:extLst>
          </p:nvPr>
        </p:nvGraphicFramePr>
        <p:xfrm>
          <a:off x="533401" y="1145520"/>
          <a:ext cx="7886697" cy="2739100"/>
        </p:xfrm>
        <a:graphic>
          <a:graphicData uri="http://schemas.openxmlformats.org/drawingml/2006/table">
            <a:tbl>
              <a:tblPr firstRow="1" firstCol="1" bandRow="1">
                <a:tableStyleId>{5C22544A-7EE6-4342-B048-85BDC9FD1C3A}</a:tableStyleId>
              </a:tblPr>
              <a:tblGrid>
                <a:gridCol w="834747">
                  <a:extLst>
                    <a:ext uri="{9D8B030D-6E8A-4147-A177-3AD203B41FA5}">
                      <a16:colId xmlns:a16="http://schemas.microsoft.com/office/drawing/2014/main" val="336284686"/>
                    </a:ext>
                  </a:extLst>
                </a:gridCol>
                <a:gridCol w="587005">
                  <a:extLst>
                    <a:ext uri="{9D8B030D-6E8A-4147-A177-3AD203B41FA5}">
                      <a16:colId xmlns:a16="http://schemas.microsoft.com/office/drawing/2014/main" val="3663164982"/>
                    </a:ext>
                  </a:extLst>
                </a:gridCol>
                <a:gridCol w="587005">
                  <a:extLst>
                    <a:ext uri="{9D8B030D-6E8A-4147-A177-3AD203B41FA5}">
                      <a16:colId xmlns:a16="http://schemas.microsoft.com/office/drawing/2014/main" val="4266171706"/>
                    </a:ext>
                  </a:extLst>
                </a:gridCol>
                <a:gridCol w="588583">
                  <a:extLst>
                    <a:ext uri="{9D8B030D-6E8A-4147-A177-3AD203B41FA5}">
                      <a16:colId xmlns:a16="http://schemas.microsoft.com/office/drawing/2014/main" val="1377551318"/>
                    </a:ext>
                  </a:extLst>
                </a:gridCol>
                <a:gridCol w="587005">
                  <a:extLst>
                    <a:ext uri="{9D8B030D-6E8A-4147-A177-3AD203B41FA5}">
                      <a16:colId xmlns:a16="http://schemas.microsoft.com/office/drawing/2014/main" val="3034362584"/>
                    </a:ext>
                  </a:extLst>
                </a:gridCol>
                <a:gridCol w="588583">
                  <a:extLst>
                    <a:ext uri="{9D8B030D-6E8A-4147-A177-3AD203B41FA5}">
                      <a16:colId xmlns:a16="http://schemas.microsoft.com/office/drawing/2014/main" val="3218309344"/>
                    </a:ext>
                  </a:extLst>
                </a:gridCol>
                <a:gridCol w="587005">
                  <a:extLst>
                    <a:ext uri="{9D8B030D-6E8A-4147-A177-3AD203B41FA5}">
                      <a16:colId xmlns:a16="http://schemas.microsoft.com/office/drawing/2014/main" val="4071884382"/>
                    </a:ext>
                  </a:extLst>
                </a:gridCol>
                <a:gridCol w="587005">
                  <a:extLst>
                    <a:ext uri="{9D8B030D-6E8A-4147-A177-3AD203B41FA5}">
                      <a16:colId xmlns:a16="http://schemas.microsoft.com/office/drawing/2014/main" val="3095221896"/>
                    </a:ext>
                  </a:extLst>
                </a:gridCol>
                <a:gridCol w="588583">
                  <a:extLst>
                    <a:ext uri="{9D8B030D-6E8A-4147-A177-3AD203B41FA5}">
                      <a16:colId xmlns:a16="http://schemas.microsoft.com/office/drawing/2014/main" val="1961738383"/>
                    </a:ext>
                  </a:extLst>
                </a:gridCol>
                <a:gridCol w="587005">
                  <a:extLst>
                    <a:ext uri="{9D8B030D-6E8A-4147-A177-3AD203B41FA5}">
                      <a16:colId xmlns:a16="http://schemas.microsoft.com/office/drawing/2014/main" val="3427298993"/>
                    </a:ext>
                  </a:extLst>
                </a:gridCol>
                <a:gridCol w="588583">
                  <a:extLst>
                    <a:ext uri="{9D8B030D-6E8A-4147-A177-3AD203B41FA5}">
                      <a16:colId xmlns:a16="http://schemas.microsoft.com/office/drawing/2014/main" val="408574002"/>
                    </a:ext>
                  </a:extLst>
                </a:gridCol>
                <a:gridCol w="587005">
                  <a:extLst>
                    <a:ext uri="{9D8B030D-6E8A-4147-A177-3AD203B41FA5}">
                      <a16:colId xmlns:a16="http://schemas.microsoft.com/office/drawing/2014/main" val="2666131185"/>
                    </a:ext>
                  </a:extLst>
                </a:gridCol>
                <a:gridCol w="588583">
                  <a:extLst>
                    <a:ext uri="{9D8B030D-6E8A-4147-A177-3AD203B41FA5}">
                      <a16:colId xmlns:a16="http://schemas.microsoft.com/office/drawing/2014/main" val="1975515627"/>
                    </a:ext>
                  </a:extLst>
                </a:gridCol>
              </a:tblGrid>
              <a:tr h="273910">
                <a:tc>
                  <a:txBody>
                    <a:bodyPr/>
                    <a:lstStyle/>
                    <a:p>
                      <a:pPr marL="0" marR="0" algn="ctr">
                        <a:lnSpc>
                          <a:spcPct val="107000"/>
                        </a:lnSpc>
                        <a:buNone/>
                      </a:pPr>
                      <a:r>
                        <a:rPr lang="en-US" sz="1100" dirty="0">
                          <a:effectLst/>
                        </a:rPr>
                        <a:t>Hour Ending</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Jan.</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Feb.</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Mar.</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Apr.</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May</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June</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July</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Aug.</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Sept.</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Oct.</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Nov.</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Dec.</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268195317"/>
                  </a:ext>
                </a:extLst>
              </a:tr>
              <a:tr h="273910">
                <a:tc>
                  <a:txBody>
                    <a:bodyPr/>
                    <a:lstStyle/>
                    <a:p>
                      <a:pPr marL="0" marR="0" algn="ctr">
                        <a:lnSpc>
                          <a:spcPct val="107000"/>
                        </a:lnSpc>
                        <a:spcAft>
                          <a:spcPts val="800"/>
                        </a:spcAft>
                        <a:buNone/>
                      </a:pPr>
                      <a:r>
                        <a:rPr lang="en-US" sz="9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111.4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107.9</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109.5</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110.8</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107.3</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0.0</a:t>
                      </a:r>
                    </a:p>
                  </a:txBody>
                  <a:tcPr marL="9525" marR="9525" marT="9525" marB="0" anchor="ctr">
                    <a:noFill/>
                  </a:tcPr>
                </a:tc>
                <a:extLst>
                  <a:ext uri="{0D108BD9-81ED-4DB2-BD59-A6C34878D82A}">
                    <a16:rowId xmlns:a16="http://schemas.microsoft.com/office/drawing/2014/main" val="1779202079"/>
                  </a:ext>
                </a:extLst>
              </a:tr>
              <a:tr h="273910">
                <a:tc>
                  <a:txBody>
                    <a:bodyPr/>
                    <a:lstStyle/>
                    <a:p>
                      <a:pPr marL="0" marR="0" algn="ctr">
                        <a:lnSpc>
                          <a:spcPct val="107000"/>
                        </a:lnSpc>
                        <a:spcAft>
                          <a:spcPts val="800"/>
                        </a:spcAft>
                        <a:buNone/>
                      </a:pPr>
                      <a:r>
                        <a:rPr lang="en-US" sz="9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93.4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100.7</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97.6</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113.8</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114.6</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173.4</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170.3</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174.1</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179.2</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170.3</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98.0</a:t>
                      </a: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mn-lt"/>
                        </a:rPr>
                        <a:t>91.3</a:t>
                      </a:r>
                    </a:p>
                  </a:txBody>
                  <a:tcPr marL="9525" marR="9525" marT="9525"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969038"/>
                  </a:ext>
                </a:extLst>
              </a:tr>
              <a:tr h="273910">
                <a:tc>
                  <a:txBody>
                    <a:bodyPr/>
                    <a:lstStyle/>
                    <a:p>
                      <a:pPr marL="0" marR="0" algn="ctr">
                        <a:lnSpc>
                          <a:spcPct val="107000"/>
                        </a:lnSpc>
                        <a:spcAft>
                          <a:spcPts val="800"/>
                        </a:spcAft>
                        <a:buNone/>
                      </a:pPr>
                      <a:r>
                        <a:rPr lang="en-US" sz="9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169.8</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180.3</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169.3</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192.8</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187.9</a:t>
                      </a:r>
                    </a:p>
                  </a:txBody>
                  <a:tcPr marL="9525" marR="9525" marT="9525" marB="0" anchor="ctr">
                    <a:lnR w="28575" cap="flat" cmpd="sng" algn="ctr">
                      <a:solidFill>
                        <a:schemeClr val="tx1"/>
                      </a:solidFill>
                      <a:prstDash val="solid"/>
                      <a:round/>
                      <a:headEnd type="none" w="med" len="med"/>
                      <a:tailEnd type="none" w="med" len="med"/>
                    </a:lnR>
                    <a:solidFill>
                      <a:srgbClr val="97B23E"/>
                    </a:solidFill>
                  </a:tcPr>
                </a:tc>
                <a:tc>
                  <a:txBody>
                    <a:bodyPr/>
                    <a:lstStyle/>
                    <a:p>
                      <a:pPr algn="ctr" fontAlgn="b">
                        <a:buNone/>
                      </a:pPr>
                      <a:r>
                        <a:rPr lang="en-US" sz="1100" b="0" i="0" u="none" strike="noStrike">
                          <a:solidFill>
                            <a:srgbClr val="000000"/>
                          </a:solidFill>
                          <a:effectLst/>
                          <a:latin typeface="+mn-lt"/>
                        </a:rPr>
                        <a:t>169.8</a:t>
                      </a: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164.7</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169.2</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179.0</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167.3</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177.5</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170.6</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1525773"/>
                  </a:ext>
                </a:extLst>
              </a:tr>
              <a:tr h="273910">
                <a:tc>
                  <a:txBody>
                    <a:bodyPr/>
                    <a:lstStyle/>
                    <a:p>
                      <a:pPr marL="0" marR="0" algn="ctr">
                        <a:lnSpc>
                          <a:spcPct val="107000"/>
                        </a:lnSpc>
                        <a:spcAft>
                          <a:spcPts val="800"/>
                        </a:spcAft>
                        <a:buNone/>
                      </a:pPr>
                      <a:r>
                        <a:rPr lang="en-US" sz="9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28575" cap="flat" cmpd="sng" algn="ctr">
                      <a:solidFill>
                        <a:schemeClr val="tx1"/>
                      </a:solidFill>
                      <a:prstDash val="solid"/>
                      <a:round/>
                      <a:headEnd type="none" w="med" len="med"/>
                      <a:tailEnd type="none" w="med" len="med"/>
                    </a:lnR>
                    <a:noFill/>
                  </a:tcPr>
                </a:tc>
                <a:tc>
                  <a:txBody>
                    <a:bodyPr/>
                    <a:lstStyle/>
                    <a:p>
                      <a:pPr algn="ctr" fontAlgn="b">
                        <a:buNone/>
                      </a:pPr>
                      <a:r>
                        <a:rPr lang="en-US" sz="1100" b="0" i="0" u="none" strike="noStrike">
                          <a:solidFill>
                            <a:srgbClr val="000000"/>
                          </a:solidFill>
                          <a:effectLst/>
                          <a:latin typeface="+mn-lt"/>
                        </a:rPr>
                        <a:t>163.7</a:t>
                      </a: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175.4</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168.6</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192.3</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191.6</a:t>
                      </a: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a:solidFill>
                            <a:srgbClr val="000000"/>
                          </a:solidFill>
                          <a:effectLst/>
                          <a:latin typeface="+mn-lt"/>
                        </a:rPr>
                        <a:t>172.8</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168.9</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174.2</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185.4</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167.1</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171.9</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168.2</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extLst>
                  <a:ext uri="{0D108BD9-81ED-4DB2-BD59-A6C34878D82A}">
                    <a16:rowId xmlns:a16="http://schemas.microsoft.com/office/drawing/2014/main" val="1084642632"/>
                  </a:ext>
                </a:extLst>
              </a:tr>
              <a:tr h="273910">
                <a:tc>
                  <a:txBody>
                    <a:bodyPr/>
                    <a:lstStyle/>
                    <a:p>
                      <a:pPr marL="0" marR="0" algn="ctr">
                        <a:lnSpc>
                          <a:spcPct val="107000"/>
                        </a:lnSpc>
                        <a:spcAft>
                          <a:spcPts val="800"/>
                        </a:spcAft>
                        <a:buNone/>
                      </a:pPr>
                      <a:r>
                        <a:rPr lang="en-US" sz="9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161.2</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173.1</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170.5</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195.8</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195.5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a:solidFill>
                            <a:srgbClr val="000000"/>
                          </a:solidFill>
                          <a:effectLst/>
                          <a:latin typeface="+mn-lt"/>
                        </a:rPr>
                        <a:t>176.2</a:t>
                      </a:r>
                    </a:p>
                  </a:txBody>
                  <a:tcPr marL="9525" marR="9525" marT="9525" marB="0" anchor="ctr">
                    <a:lnL w="28575" cap="flat" cmpd="sng" algn="ctr">
                      <a:solidFill>
                        <a:schemeClr val="tx1"/>
                      </a:solidFill>
                      <a:prstDash val="solid"/>
                      <a:round/>
                      <a:headEnd type="none" w="med" len="med"/>
                      <a:tailEnd type="none" w="med" len="med"/>
                    </a:lnL>
                    <a:solidFill>
                      <a:srgbClr val="97B23E"/>
                    </a:solidFill>
                  </a:tcPr>
                </a:tc>
                <a:tc>
                  <a:txBody>
                    <a:bodyPr/>
                    <a:lstStyle/>
                    <a:p>
                      <a:pPr algn="ctr" fontAlgn="b">
                        <a:buNone/>
                      </a:pPr>
                      <a:r>
                        <a:rPr lang="en-US" sz="1100" b="0" i="0" u="none" strike="noStrike">
                          <a:solidFill>
                            <a:srgbClr val="000000"/>
                          </a:solidFill>
                          <a:effectLst/>
                          <a:latin typeface="+mn-lt"/>
                        </a:rPr>
                        <a:t>172.1</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176.7</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184.5</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160.8</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171.6</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169.4</a:t>
                      </a:r>
                    </a:p>
                  </a:txBody>
                  <a:tcPr marL="9525" marR="9525" marT="9525" marB="0" anchor="ctr">
                    <a:solidFill>
                      <a:srgbClr val="97B23E"/>
                    </a:solidFill>
                  </a:tcPr>
                </a:tc>
                <a:extLst>
                  <a:ext uri="{0D108BD9-81ED-4DB2-BD59-A6C34878D82A}">
                    <a16:rowId xmlns:a16="http://schemas.microsoft.com/office/drawing/2014/main" val="2333016530"/>
                  </a:ext>
                </a:extLst>
              </a:tr>
              <a:tr h="273910">
                <a:tc>
                  <a:txBody>
                    <a:bodyPr/>
                    <a:lstStyle/>
                    <a:p>
                      <a:pPr marL="0" marR="0" algn="ctr">
                        <a:lnSpc>
                          <a:spcPct val="107000"/>
                        </a:lnSpc>
                        <a:spcAft>
                          <a:spcPts val="800"/>
                        </a:spcAft>
                        <a:buNone/>
                      </a:pPr>
                      <a:r>
                        <a:rPr lang="en-US" sz="9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160.0</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170.9</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168.1</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195.0</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195.6</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a:solidFill>
                            <a:srgbClr val="000000"/>
                          </a:solidFill>
                          <a:effectLst/>
                          <a:latin typeface="+mn-lt"/>
                        </a:rPr>
                        <a:t>115.8</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116.4</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118.0</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118.5</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107.2</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171.1</a:t>
                      </a:r>
                    </a:p>
                  </a:txBody>
                  <a:tcPr marL="9525" marR="9525" marT="9525" marB="0" anchor="ctr">
                    <a:solidFill>
                      <a:srgbClr val="97B23E"/>
                    </a:solidFill>
                  </a:tcPr>
                </a:tc>
                <a:tc>
                  <a:txBody>
                    <a:bodyPr/>
                    <a:lstStyle/>
                    <a:p>
                      <a:pPr algn="ctr" fontAlgn="b">
                        <a:buNone/>
                      </a:pPr>
                      <a:r>
                        <a:rPr lang="en-US" sz="1100" b="0" i="0" u="none" strike="noStrike">
                          <a:solidFill>
                            <a:srgbClr val="000000"/>
                          </a:solidFill>
                          <a:effectLst/>
                          <a:latin typeface="+mn-lt"/>
                        </a:rPr>
                        <a:t>168.1</a:t>
                      </a:r>
                    </a:p>
                  </a:txBody>
                  <a:tcPr marL="9525" marR="9525" marT="9525" marB="0" anchor="ctr">
                    <a:solidFill>
                      <a:srgbClr val="97B23E"/>
                    </a:solidFill>
                  </a:tcPr>
                </a:tc>
                <a:extLst>
                  <a:ext uri="{0D108BD9-81ED-4DB2-BD59-A6C34878D82A}">
                    <a16:rowId xmlns:a16="http://schemas.microsoft.com/office/drawing/2014/main" val="786472178"/>
                  </a:ext>
                </a:extLst>
              </a:tr>
              <a:tr h="273910">
                <a:tc>
                  <a:txBody>
                    <a:bodyPr/>
                    <a:lstStyle/>
                    <a:p>
                      <a:pPr marL="0" marR="0" algn="ctr">
                        <a:lnSpc>
                          <a:spcPct val="107000"/>
                        </a:lnSpc>
                        <a:spcAft>
                          <a:spcPts val="800"/>
                        </a:spcAft>
                        <a:buNone/>
                      </a:pPr>
                      <a:r>
                        <a:rPr lang="en-US" sz="9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113.9</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120.9</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119.1</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127.6</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127.9</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68.9</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66.7</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65.6</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66.9</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61.7</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111.8</a:t>
                      </a:r>
                    </a:p>
                  </a:txBody>
                  <a:tcPr marL="9525" marR="9525" marT="9525" marB="0" anchor="ctr">
                    <a:solidFill>
                      <a:schemeClr val="accent2"/>
                    </a:solidFill>
                  </a:tcPr>
                </a:tc>
                <a:tc>
                  <a:txBody>
                    <a:bodyPr/>
                    <a:lstStyle/>
                    <a:p>
                      <a:pPr algn="ctr" fontAlgn="b">
                        <a:buNone/>
                      </a:pPr>
                      <a:r>
                        <a:rPr lang="en-US" sz="1100" b="0" i="0" u="none" strike="noStrike">
                          <a:solidFill>
                            <a:srgbClr val="000000"/>
                          </a:solidFill>
                          <a:effectLst/>
                          <a:latin typeface="+mn-lt"/>
                        </a:rPr>
                        <a:t>111.8</a:t>
                      </a:r>
                    </a:p>
                  </a:txBody>
                  <a:tcPr marL="9525" marR="9525" marT="9525" marB="0" anchor="ctr">
                    <a:solidFill>
                      <a:schemeClr val="accent2"/>
                    </a:solidFill>
                  </a:tcPr>
                </a:tc>
                <a:extLst>
                  <a:ext uri="{0D108BD9-81ED-4DB2-BD59-A6C34878D82A}">
                    <a16:rowId xmlns:a16="http://schemas.microsoft.com/office/drawing/2014/main" val="3547510256"/>
                  </a:ext>
                </a:extLst>
              </a:tr>
              <a:tr h="273910">
                <a:tc>
                  <a:txBody>
                    <a:bodyPr/>
                    <a:lstStyle/>
                    <a:p>
                      <a:pPr marL="0" marR="0" algn="ctr">
                        <a:lnSpc>
                          <a:spcPct val="107000"/>
                        </a:lnSpc>
                        <a:spcAft>
                          <a:spcPts val="800"/>
                        </a:spcAft>
                        <a:buNone/>
                      </a:pPr>
                      <a:r>
                        <a:rPr lang="en-US" sz="9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66.4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71.3</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67.5</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72.4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71.8</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60.1</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58.4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56.8</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57.5</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53.4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57.9</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59.7</a:t>
                      </a:r>
                    </a:p>
                  </a:txBody>
                  <a:tcPr marL="9525" marR="9525" marT="9525" marB="0" anchor="ctr">
                    <a:noFill/>
                  </a:tcPr>
                </a:tc>
                <a:extLst>
                  <a:ext uri="{0D108BD9-81ED-4DB2-BD59-A6C34878D82A}">
                    <a16:rowId xmlns:a16="http://schemas.microsoft.com/office/drawing/2014/main" val="1482855261"/>
                  </a:ext>
                </a:extLst>
              </a:tr>
              <a:tr h="273910">
                <a:tc>
                  <a:txBody>
                    <a:bodyPr/>
                    <a:lstStyle/>
                    <a:p>
                      <a:pPr marL="0" marR="0" algn="ctr">
                        <a:lnSpc>
                          <a:spcPct val="107000"/>
                        </a:lnSpc>
                        <a:spcAft>
                          <a:spcPts val="800"/>
                        </a:spcAft>
                        <a:buNone/>
                      </a:pPr>
                      <a:r>
                        <a:rPr lang="en-US" sz="900" dirty="0">
                          <a:effectLst/>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algn="ctr" fontAlgn="b">
                        <a:buNone/>
                      </a:pPr>
                      <a:r>
                        <a:rPr lang="en-US" sz="1100" b="0" i="0" u="none" strike="noStrike">
                          <a:solidFill>
                            <a:srgbClr val="000000"/>
                          </a:solidFill>
                          <a:effectLst/>
                          <a:latin typeface="+mn-lt"/>
                        </a:rPr>
                        <a:t>58.2</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61.1</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58.4</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61.6</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62.5</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56.6</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54.0</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53.2</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53.1</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49.2</a:t>
                      </a:r>
                    </a:p>
                  </a:txBody>
                  <a:tcPr marL="9525" marR="9525" marT="9525" marB="0" anchor="ctr">
                    <a:noFill/>
                  </a:tcPr>
                </a:tc>
                <a:tc>
                  <a:txBody>
                    <a:bodyPr/>
                    <a:lstStyle/>
                    <a:p>
                      <a:pPr algn="ctr" fontAlgn="b">
                        <a:buNone/>
                      </a:pPr>
                      <a:r>
                        <a:rPr lang="en-US" sz="1100" b="0" i="0" u="none" strike="noStrike">
                          <a:solidFill>
                            <a:srgbClr val="000000"/>
                          </a:solidFill>
                          <a:effectLst/>
                          <a:latin typeface="+mn-lt"/>
                        </a:rPr>
                        <a:t>46.9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47.2</a:t>
                      </a:r>
                    </a:p>
                  </a:txBody>
                  <a:tcPr marL="9525" marR="9525" marT="9525" marB="0" anchor="ctr">
                    <a:noFill/>
                  </a:tcPr>
                </a:tc>
                <a:extLst>
                  <a:ext uri="{0D108BD9-81ED-4DB2-BD59-A6C34878D82A}">
                    <a16:rowId xmlns:a16="http://schemas.microsoft.com/office/drawing/2014/main" val="2105253376"/>
                  </a:ext>
                </a:extLst>
              </a:tr>
            </a:tbl>
          </a:graphicData>
        </a:graphic>
      </p:graphicFrame>
      <p:sp>
        <p:nvSpPr>
          <p:cNvPr id="9" name="Rectangle 8">
            <a:extLst>
              <a:ext uri="{FF2B5EF4-FFF2-40B4-BE49-F238E27FC236}">
                <a16:creationId xmlns:a16="http://schemas.microsoft.com/office/drawing/2014/main" id="{A623EC60-5E90-0325-7963-AC6D8CC38352}"/>
              </a:ext>
            </a:extLst>
          </p:cNvPr>
          <p:cNvSpPr/>
          <p:nvPr/>
        </p:nvSpPr>
        <p:spPr>
          <a:xfrm>
            <a:off x="1503623" y="4036398"/>
            <a:ext cx="214630" cy="1936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 Box 22">
            <a:extLst>
              <a:ext uri="{FF2B5EF4-FFF2-40B4-BE49-F238E27FC236}">
                <a16:creationId xmlns:a16="http://schemas.microsoft.com/office/drawing/2014/main" id="{44776C91-B70F-D488-C6B3-DD3D38247CE6}"/>
              </a:ext>
            </a:extLst>
          </p:cNvPr>
          <p:cNvSpPr txBox="1"/>
          <p:nvPr/>
        </p:nvSpPr>
        <p:spPr>
          <a:xfrm>
            <a:off x="1681423" y="4010998"/>
            <a:ext cx="1548765"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Event hour in RA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2">
            <a:extLst>
              <a:ext uri="{FF2B5EF4-FFF2-40B4-BE49-F238E27FC236}">
                <a16:creationId xmlns:a16="http://schemas.microsoft.com/office/drawing/2014/main" id="{79DAAFE4-D99D-C62D-5B72-7FFFA7080FF5}"/>
              </a:ext>
            </a:extLst>
          </p:cNvPr>
          <p:cNvSpPr txBox="1"/>
          <p:nvPr/>
        </p:nvSpPr>
        <p:spPr>
          <a:xfrm>
            <a:off x="3627698" y="4002743"/>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Non-event hour in RA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240F1A6-D22B-CB7F-DC87-D307D8BF3175}"/>
              </a:ext>
            </a:extLst>
          </p:cNvPr>
          <p:cNvSpPr/>
          <p:nvPr/>
        </p:nvSpPr>
        <p:spPr>
          <a:xfrm>
            <a:off x="3440373" y="4036398"/>
            <a:ext cx="214630" cy="1936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ectangle: Rounded Corners 3">
            <a:extLst>
              <a:ext uri="{FF2B5EF4-FFF2-40B4-BE49-F238E27FC236}">
                <a16:creationId xmlns:a16="http://schemas.microsoft.com/office/drawing/2014/main" id="{85B6EC16-E246-347F-4509-A161E1180E87}"/>
              </a:ext>
            </a:extLst>
          </p:cNvPr>
          <p:cNvSpPr/>
          <p:nvPr/>
        </p:nvSpPr>
        <p:spPr>
          <a:xfrm>
            <a:off x="6065687" y="1145521"/>
            <a:ext cx="595662" cy="2739099"/>
          </a:xfrm>
          <a:prstGeom prst="roundRect">
            <a:avLst>
              <a:gd name="adj" fmla="val 5322"/>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17C491EF-7DCE-3D35-6E58-7B04D9B4D4D7}"/>
              </a:ext>
            </a:extLst>
          </p:cNvPr>
          <p:cNvCxnSpPr>
            <a:cxnSpLocks/>
          </p:cNvCxnSpPr>
          <p:nvPr/>
        </p:nvCxnSpPr>
        <p:spPr>
          <a:xfrm>
            <a:off x="5961990" y="2846409"/>
            <a:ext cx="0" cy="926124"/>
          </a:xfrm>
          <a:prstGeom prst="straightConnector1">
            <a:avLst/>
          </a:prstGeom>
          <a:ln w="57150">
            <a:solidFill>
              <a:schemeClr val="bg1">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8" name="Rectangle 7">
            <a:extLst>
              <a:ext uri="{FF2B5EF4-FFF2-40B4-BE49-F238E27FC236}">
                <a16:creationId xmlns:a16="http://schemas.microsoft.com/office/drawing/2014/main" id="{2C1361B6-6872-FA90-D5CF-740E8508BB97}"/>
              </a:ext>
            </a:extLst>
          </p:cNvPr>
          <p:cNvSpPr/>
          <p:nvPr/>
        </p:nvSpPr>
        <p:spPr>
          <a:xfrm>
            <a:off x="5507298" y="4039986"/>
            <a:ext cx="214630" cy="193675"/>
          </a:xfrm>
          <a:prstGeom prst="rect">
            <a:avLst/>
          </a:prstGeom>
          <a:solidFill>
            <a:schemeClr val="accent6">
              <a:lumMod val="20000"/>
              <a:lumOff val="8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 Box 22">
            <a:extLst>
              <a:ext uri="{FF2B5EF4-FFF2-40B4-BE49-F238E27FC236}">
                <a16:creationId xmlns:a16="http://schemas.microsoft.com/office/drawing/2014/main" id="{9186A266-2185-B24D-7AAC-38DB542CE4D7}"/>
              </a:ext>
            </a:extLst>
          </p:cNvPr>
          <p:cNvSpPr txBox="1"/>
          <p:nvPr/>
        </p:nvSpPr>
        <p:spPr>
          <a:xfrm>
            <a:off x="5694623" y="4006331"/>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Event Hour, 2027 CEC Peak Hour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56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0FD-39AE-AE57-F33A-B1F50CC076A7}"/>
              </a:ext>
            </a:extLst>
          </p:cNvPr>
          <p:cNvSpPr>
            <a:spLocks noGrp="1"/>
          </p:cNvSpPr>
          <p:nvPr>
            <p:ph type="title"/>
          </p:nvPr>
        </p:nvSpPr>
        <p:spPr/>
        <p:txBody>
          <a:bodyPr/>
          <a:lstStyle/>
          <a:p>
            <a:r>
              <a:rPr lang="en-US" dirty="0"/>
              <a:t>Ex-Ante Impacts Across the Forecast period</a:t>
            </a:r>
          </a:p>
        </p:txBody>
      </p:sp>
      <p:sp>
        <p:nvSpPr>
          <p:cNvPr id="3" name="Text Placeholder 2">
            <a:extLst>
              <a:ext uri="{FF2B5EF4-FFF2-40B4-BE49-F238E27FC236}">
                <a16:creationId xmlns:a16="http://schemas.microsoft.com/office/drawing/2014/main" id="{6461E8F7-707F-1B0A-A353-88861AF85A73}"/>
              </a:ext>
            </a:extLst>
          </p:cNvPr>
          <p:cNvSpPr>
            <a:spLocks noGrp="1"/>
          </p:cNvSpPr>
          <p:nvPr>
            <p:ph type="body" sz="quarter" idx="15"/>
          </p:nvPr>
        </p:nvSpPr>
        <p:spPr/>
        <p:txBody>
          <a:bodyPr/>
          <a:lstStyle/>
          <a:p>
            <a:r>
              <a:rPr lang="en-US" b="1" u="sng" dirty="0"/>
              <a:t>PG&amp;E</a:t>
            </a:r>
            <a:r>
              <a:rPr lang="en-US" b="1" dirty="0"/>
              <a:t> Program-level </a:t>
            </a:r>
            <a:r>
              <a:rPr lang="en-US" b="1" u="sng" dirty="0"/>
              <a:t>August</a:t>
            </a:r>
            <a:r>
              <a:rPr lang="en-US" dirty="0"/>
              <a:t> Monthly System Worst Day</a:t>
            </a:r>
          </a:p>
        </p:txBody>
      </p:sp>
      <p:sp>
        <p:nvSpPr>
          <p:cNvPr id="9" name="TextBox 8">
            <a:extLst>
              <a:ext uri="{FF2B5EF4-FFF2-40B4-BE49-F238E27FC236}">
                <a16:creationId xmlns:a16="http://schemas.microsoft.com/office/drawing/2014/main" id="{9FFA1772-F93A-8558-EF44-4F5882BDEE52}"/>
              </a:ext>
            </a:extLst>
          </p:cNvPr>
          <p:cNvSpPr txBox="1"/>
          <p:nvPr/>
        </p:nvSpPr>
        <p:spPr>
          <a:xfrm>
            <a:off x="6744738" y="991160"/>
            <a:ext cx="2595035" cy="307777"/>
          </a:xfrm>
          <a:prstGeom prst="rect">
            <a:avLst/>
          </a:prstGeom>
          <a:noFill/>
        </p:spPr>
        <p:txBody>
          <a:bodyPr wrap="square">
            <a:spAutoFit/>
          </a:bodyPr>
          <a:lstStyle/>
          <a:p>
            <a:r>
              <a:rPr lang="en-US" sz="1400" b="1" dirty="0">
                <a:effectLst/>
                <a:ea typeface="Calibri" panose="020F0502020204030204" pitchFamily="34" charset="0"/>
                <a:cs typeface="Times New Roman" panose="02020603050405020304" pitchFamily="18" charset="0"/>
              </a:rPr>
              <a:t>Max 251.3</a:t>
            </a:r>
            <a:endParaRPr lang="en-US" sz="1400" b="1" dirty="0"/>
          </a:p>
        </p:txBody>
      </p:sp>
      <p:sp>
        <p:nvSpPr>
          <p:cNvPr id="4" name="Footer Placeholder 4">
            <a:extLst>
              <a:ext uri="{FF2B5EF4-FFF2-40B4-BE49-F238E27FC236}">
                <a16:creationId xmlns:a16="http://schemas.microsoft.com/office/drawing/2014/main" id="{1DA433E2-A281-C611-5A7F-897D61946451}"/>
              </a:ext>
            </a:extLst>
          </p:cNvPr>
          <p:cNvSpPr>
            <a:spLocks noGrp="1"/>
          </p:cNvSpPr>
          <p:nvPr>
            <p:ph type="ftr" sz="quarter" idx="3"/>
          </p:nvPr>
        </p:nvSpPr>
        <p:spPr>
          <a:xfrm>
            <a:off x="4847771" y="4689793"/>
            <a:ext cx="3627156" cy="273050"/>
          </a:xfrm>
        </p:spPr>
        <p:txBody>
          <a:bodyPr/>
          <a:lstStyle/>
          <a:p>
            <a:r>
              <a:rPr lang="en-US" dirty="0"/>
              <a:t>PY2025 Statewide BIP</a:t>
            </a:r>
          </a:p>
        </p:txBody>
      </p:sp>
      <p:sp>
        <p:nvSpPr>
          <p:cNvPr id="5" name="TextBox 4">
            <a:extLst>
              <a:ext uri="{FF2B5EF4-FFF2-40B4-BE49-F238E27FC236}">
                <a16:creationId xmlns:a16="http://schemas.microsoft.com/office/drawing/2014/main" id="{3DC7D336-B25F-2A68-2954-765ED97FADC9}"/>
              </a:ext>
            </a:extLst>
          </p:cNvPr>
          <p:cNvSpPr txBox="1"/>
          <p:nvPr/>
        </p:nvSpPr>
        <p:spPr>
          <a:xfrm>
            <a:off x="1791491" y="996763"/>
            <a:ext cx="978603" cy="307777"/>
          </a:xfrm>
          <a:prstGeom prst="rect">
            <a:avLst/>
          </a:prstGeom>
          <a:noFill/>
        </p:spPr>
        <p:txBody>
          <a:bodyPr wrap="square">
            <a:spAutoFit/>
          </a:bodyPr>
          <a:lstStyle/>
          <a:p>
            <a:r>
              <a:rPr lang="en-US" sz="1400" b="1" dirty="0">
                <a:effectLst/>
                <a:ea typeface="Calibri" panose="020F0502020204030204" pitchFamily="34" charset="0"/>
                <a:cs typeface="Times New Roman" panose="02020603050405020304" pitchFamily="18" charset="0"/>
              </a:rPr>
              <a:t>Min 166.7</a:t>
            </a:r>
            <a:endParaRPr lang="en-US" sz="1400" b="1" dirty="0"/>
          </a:p>
        </p:txBody>
      </p:sp>
      <p:pic>
        <p:nvPicPr>
          <p:cNvPr id="1026" name="Picture 2">
            <a:extLst>
              <a:ext uri="{FF2B5EF4-FFF2-40B4-BE49-F238E27FC236}">
                <a16:creationId xmlns:a16="http://schemas.microsoft.com/office/drawing/2014/main" id="{CBF978D9-1967-C602-153B-868CB4213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7011"/>
            <a:ext cx="6354130" cy="315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9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E5194-A204-535B-8410-4F2DD2BA9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5B7D7-0204-3C2B-70FC-253DF1DAD57B}"/>
              </a:ext>
            </a:extLst>
          </p:cNvPr>
          <p:cNvSpPr>
            <a:spLocks noGrp="1"/>
          </p:cNvSpPr>
          <p:nvPr>
            <p:ph type="title"/>
          </p:nvPr>
        </p:nvSpPr>
        <p:spPr/>
        <p:txBody>
          <a:bodyPr/>
          <a:lstStyle/>
          <a:p>
            <a:r>
              <a:rPr lang="en-US" dirty="0"/>
              <a:t>py2025 BIP - Base Interruptible Program</a:t>
            </a:r>
          </a:p>
        </p:txBody>
      </p:sp>
      <p:sp>
        <p:nvSpPr>
          <p:cNvPr id="3" name="Text Placeholder 2">
            <a:extLst>
              <a:ext uri="{FF2B5EF4-FFF2-40B4-BE49-F238E27FC236}">
                <a16:creationId xmlns:a16="http://schemas.microsoft.com/office/drawing/2014/main" id="{D334B6A2-CFC9-E4D6-E8B4-B55412442121}"/>
              </a:ext>
            </a:extLst>
          </p:cNvPr>
          <p:cNvSpPr>
            <a:spLocks noGrp="1"/>
          </p:cNvSpPr>
          <p:nvPr>
            <p:ph type="body" sz="quarter" idx="15"/>
          </p:nvPr>
        </p:nvSpPr>
        <p:spPr/>
        <p:txBody>
          <a:bodyPr/>
          <a:lstStyle/>
          <a:p>
            <a:r>
              <a:rPr lang="en-US" dirty="0"/>
              <a:t>Program Overview</a:t>
            </a:r>
          </a:p>
        </p:txBody>
      </p:sp>
      <p:sp>
        <p:nvSpPr>
          <p:cNvPr id="5" name="Footer Placeholder 4">
            <a:extLst>
              <a:ext uri="{FF2B5EF4-FFF2-40B4-BE49-F238E27FC236}">
                <a16:creationId xmlns:a16="http://schemas.microsoft.com/office/drawing/2014/main" id="{C92F77AF-BF85-6AAC-071D-C02974C52586}"/>
              </a:ext>
            </a:extLst>
          </p:cNvPr>
          <p:cNvSpPr>
            <a:spLocks noGrp="1"/>
          </p:cNvSpPr>
          <p:nvPr>
            <p:ph type="ftr" sz="quarter" idx="3"/>
          </p:nvPr>
        </p:nvSpPr>
        <p:spPr/>
        <p:txBody>
          <a:bodyPr/>
          <a:lstStyle/>
          <a:p>
            <a:pPr>
              <a:spcAft>
                <a:spcPts val="600"/>
              </a:spcAft>
            </a:pPr>
            <a:r>
              <a:rPr lang="en-US" dirty="0"/>
              <a:t>PY2025 STATEWIDE BIP</a:t>
            </a:r>
          </a:p>
        </p:txBody>
      </p:sp>
      <p:sp>
        <p:nvSpPr>
          <p:cNvPr id="8" name="Arrow: Pentagon 7">
            <a:extLst>
              <a:ext uri="{FF2B5EF4-FFF2-40B4-BE49-F238E27FC236}">
                <a16:creationId xmlns:a16="http://schemas.microsoft.com/office/drawing/2014/main" id="{856DBDF9-05BC-96B3-C366-A92D8D17A634}"/>
              </a:ext>
            </a:extLst>
          </p:cNvPr>
          <p:cNvSpPr/>
          <p:nvPr/>
        </p:nvSpPr>
        <p:spPr>
          <a:xfrm>
            <a:off x="1672594" y="1032673"/>
            <a:ext cx="865696" cy="710988"/>
          </a:xfrm>
          <a:prstGeom prst="homePlate">
            <a:avLst/>
          </a:prstGeom>
          <a:solidFill>
            <a:srgbClr val="0E321C"/>
          </a:solidFill>
          <a:ln>
            <a:solidFill>
              <a:srgbClr val="0E32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33041BC6-171A-B8BF-DA1B-1E45AAF26FA6}"/>
              </a:ext>
            </a:extLst>
          </p:cNvPr>
          <p:cNvSpPr/>
          <p:nvPr/>
        </p:nvSpPr>
        <p:spPr>
          <a:xfrm>
            <a:off x="1672594" y="1865688"/>
            <a:ext cx="865696" cy="713232"/>
          </a:xfrm>
          <a:prstGeom prst="homePlate">
            <a:avLst/>
          </a:prstGeom>
          <a:solidFill>
            <a:srgbClr val="97B23E"/>
          </a:solidFill>
          <a:ln>
            <a:solidFill>
              <a:srgbClr val="97B2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Pentagon 9">
            <a:extLst>
              <a:ext uri="{FF2B5EF4-FFF2-40B4-BE49-F238E27FC236}">
                <a16:creationId xmlns:a16="http://schemas.microsoft.com/office/drawing/2014/main" id="{77E61D65-1D2E-4DF3-BB65-64AD7A45F0D3}"/>
              </a:ext>
            </a:extLst>
          </p:cNvPr>
          <p:cNvSpPr/>
          <p:nvPr/>
        </p:nvSpPr>
        <p:spPr>
          <a:xfrm>
            <a:off x="1672594" y="2704009"/>
            <a:ext cx="865696" cy="713232"/>
          </a:xfrm>
          <a:prstGeom prst="homePlate">
            <a:avLst/>
          </a:prstGeom>
          <a:solidFill>
            <a:srgbClr val="C5CD9F"/>
          </a:solidFill>
          <a:ln>
            <a:solidFill>
              <a:srgbClr val="C5CD9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175C0E6-16AE-807C-8854-B782308F9794}"/>
              </a:ext>
            </a:extLst>
          </p:cNvPr>
          <p:cNvSpPr txBox="1"/>
          <p:nvPr/>
        </p:nvSpPr>
        <p:spPr>
          <a:xfrm>
            <a:off x="2636230" y="1032672"/>
            <a:ext cx="4760856" cy="710989"/>
          </a:xfrm>
          <a:prstGeom prst="rect">
            <a:avLst/>
          </a:prstGeom>
          <a:ln>
            <a:solidFill>
              <a:srgbClr val="0E321C"/>
            </a:solidFill>
          </a:ln>
        </p:spPr>
        <p:txBody>
          <a:bodyPr wrap="square" rtlCol="0">
            <a:noAutofit/>
          </a:bodyPr>
          <a:lstStyle/>
          <a:p>
            <a:r>
              <a:rPr lang="en-US" sz="1300" b="1" dirty="0"/>
              <a:t>Non-Residential Emergency Program (TOU-BIP)</a:t>
            </a:r>
          </a:p>
          <a:p>
            <a:r>
              <a:rPr lang="en-US" sz="1050" dirty="0"/>
              <a:t>Participants select their </a:t>
            </a:r>
            <a:r>
              <a:rPr lang="en-US" sz="1050" b="1" dirty="0"/>
              <a:t>FSL</a:t>
            </a:r>
            <a:r>
              <a:rPr lang="en-US" sz="1050" dirty="0"/>
              <a:t> (Firm Service Level) and must drop load to their FSL during called events. Customers must commit to reduce at least 15% of their maximum electrical demand (minimum of 100 kW) during each event.</a:t>
            </a:r>
          </a:p>
          <a:p>
            <a:endParaRPr lang="en-US" sz="1400" dirty="0">
              <a:solidFill>
                <a:schemeClr val="bg1"/>
              </a:solidFill>
              <a:cs typeface="Arial"/>
            </a:endParaRPr>
          </a:p>
        </p:txBody>
      </p:sp>
      <p:sp>
        <p:nvSpPr>
          <p:cNvPr id="12" name="TextBox 11">
            <a:extLst>
              <a:ext uri="{FF2B5EF4-FFF2-40B4-BE49-F238E27FC236}">
                <a16:creationId xmlns:a16="http://schemas.microsoft.com/office/drawing/2014/main" id="{FEFE8783-C100-73C8-F8BF-44D459DFE08D}"/>
              </a:ext>
            </a:extLst>
          </p:cNvPr>
          <p:cNvSpPr txBox="1"/>
          <p:nvPr/>
        </p:nvSpPr>
        <p:spPr>
          <a:xfrm>
            <a:off x="2636230" y="1865687"/>
            <a:ext cx="4760855" cy="710989"/>
          </a:xfrm>
          <a:prstGeom prst="rect">
            <a:avLst/>
          </a:prstGeom>
          <a:ln>
            <a:solidFill>
              <a:srgbClr val="97B23E"/>
            </a:solidFill>
          </a:ln>
        </p:spPr>
        <p:txBody>
          <a:bodyPr wrap="square" rtlCol="0">
            <a:normAutofit/>
          </a:bodyPr>
          <a:lstStyle/>
          <a:p>
            <a:r>
              <a:rPr lang="en-US" sz="1400" b="1" dirty="0"/>
              <a:t>Day-Of Notifications</a:t>
            </a:r>
          </a:p>
          <a:p>
            <a:pPr marL="285750" indent="-285750">
              <a:buFont typeface="Arial" panose="020B0604020202020204" pitchFamily="34" charset="0"/>
              <a:buChar char="•"/>
            </a:pPr>
            <a:r>
              <a:rPr lang="en-US" sz="1200" dirty="0"/>
              <a:t>15 or 30 minute notification options</a:t>
            </a:r>
          </a:p>
          <a:p>
            <a:pPr marL="285750" indent="-285750">
              <a:buFont typeface="Arial" panose="020B0604020202020204" pitchFamily="34" charset="0"/>
              <a:buChar char="•"/>
            </a:pPr>
            <a:r>
              <a:rPr lang="en-US" sz="1200" dirty="0"/>
              <a:t>May occur any time of any day</a:t>
            </a:r>
          </a:p>
        </p:txBody>
      </p:sp>
      <p:sp>
        <p:nvSpPr>
          <p:cNvPr id="13" name="TextBox 12">
            <a:extLst>
              <a:ext uri="{FF2B5EF4-FFF2-40B4-BE49-F238E27FC236}">
                <a16:creationId xmlns:a16="http://schemas.microsoft.com/office/drawing/2014/main" id="{310B74A2-F024-F296-BDB9-52EFABB30913}"/>
              </a:ext>
            </a:extLst>
          </p:cNvPr>
          <p:cNvSpPr txBox="1"/>
          <p:nvPr/>
        </p:nvSpPr>
        <p:spPr>
          <a:xfrm>
            <a:off x="2636230" y="2704008"/>
            <a:ext cx="4760855" cy="710989"/>
          </a:xfrm>
          <a:prstGeom prst="rect">
            <a:avLst/>
          </a:prstGeom>
          <a:ln>
            <a:solidFill>
              <a:srgbClr val="C5CD9F"/>
            </a:solidFill>
          </a:ln>
        </p:spPr>
        <p:txBody>
          <a:bodyPr wrap="square" rtlCol="0">
            <a:normAutofit fontScale="85000" lnSpcReduction="20000"/>
          </a:bodyPr>
          <a:lstStyle/>
          <a:p>
            <a:r>
              <a:rPr lang="en-US" sz="1600" b="1" dirty="0"/>
              <a:t>Year-Round Operation</a:t>
            </a:r>
          </a:p>
          <a:p>
            <a:pPr marL="285750" indent="-285750">
              <a:buFont typeface="Arial" panose="020B0604020202020204" pitchFamily="34" charset="0"/>
              <a:buChar char="•"/>
            </a:pPr>
            <a:r>
              <a:rPr lang="en-US" sz="1400" dirty="0"/>
              <a:t>One event per day (up to six hours) </a:t>
            </a:r>
          </a:p>
          <a:p>
            <a:pPr marL="285750" indent="-285750">
              <a:buFont typeface="Arial" panose="020B0604020202020204" pitchFamily="34" charset="0"/>
              <a:buChar char="•"/>
            </a:pPr>
            <a:r>
              <a:rPr lang="en-US" sz="1400" dirty="0"/>
              <a:t>Up to 10 events per calendar month </a:t>
            </a:r>
          </a:p>
          <a:p>
            <a:pPr marL="285750" indent="-285750">
              <a:buFont typeface="Arial" panose="020B0604020202020204" pitchFamily="34" charset="0"/>
              <a:buChar char="•"/>
            </a:pPr>
            <a:r>
              <a:rPr lang="en-US" sz="1400" dirty="0"/>
              <a:t>Up to 180 hours per calendar year</a:t>
            </a:r>
          </a:p>
        </p:txBody>
      </p:sp>
      <p:sp>
        <p:nvSpPr>
          <p:cNvPr id="4" name="Arrow: Pentagon 3">
            <a:extLst>
              <a:ext uri="{FF2B5EF4-FFF2-40B4-BE49-F238E27FC236}">
                <a16:creationId xmlns:a16="http://schemas.microsoft.com/office/drawing/2014/main" id="{6541A008-89B8-5818-DE86-432EF00D4077}"/>
              </a:ext>
            </a:extLst>
          </p:cNvPr>
          <p:cNvSpPr/>
          <p:nvPr/>
        </p:nvSpPr>
        <p:spPr>
          <a:xfrm>
            <a:off x="1672594" y="3540087"/>
            <a:ext cx="865696" cy="713232"/>
          </a:xfrm>
          <a:prstGeom prst="homePlate">
            <a:avLst/>
          </a:prstGeom>
          <a:solidFill>
            <a:srgbClr val="E25213"/>
          </a:solidFill>
          <a:ln>
            <a:solidFill>
              <a:srgbClr val="E252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C8C2746-1520-46CB-E75E-7084E320DCA7}"/>
              </a:ext>
            </a:extLst>
          </p:cNvPr>
          <p:cNvSpPr txBox="1"/>
          <p:nvPr/>
        </p:nvSpPr>
        <p:spPr>
          <a:xfrm>
            <a:off x="2636230" y="3540086"/>
            <a:ext cx="4760855" cy="710989"/>
          </a:xfrm>
          <a:prstGeom prst="rect">
            <a:avLst/>
          </a:prstGeom>
          <a:ln>
            <a:solidFill>
              <a:srgbClr val="E25213"/>
            </a:solidFill>
          </a:ln>
        </p:spPr>
        <p:txBody>
          <a:bodyPr wrap="square" rtlCol="0">
            <a:normAutofit/>
          </a:bodyPr>
          <a:lstStyle/>
          <a:p>
            <a:r>
              <a:rPr lang="en-US" sz="1400" b="1" dirty="0">
                <a:solidFill>
                  <a:srgbClr val="333333"/>
                </a:solidFill>
              </a:rPr>
              <a:t>Compensation</a:t>
            </a:r>
          </a:p>
          <a:p>
            <a:pPr marL="171450" indent="-171450">
              <a:buFont typeface="Arial" panose="020B0604020202020204" pitchFamily="34" charset="0"/>
              <a:buChar char="•"/>
            </a:pPr>
            <a:r>
              <a:rPr lang="en-US" sz="1200" dirty="0">
                <a:solidFill>
                  <a:srgbClr val="333333"/>
                </a:solidFill>
              </a:rPr>
              <a:t>Earn monthly incentive for commitment to reduce load</a:t>
            </a:r>
          </a:p>
          <a:p>
            <a:pPr marL="171450" indent="-171450">
              <a:buFont typeface="Arial" panose="020B0604020202020204" pitchFamily="34" charset="0"/>
              <a:buChar char="•"/>
            </a:pPr>
            <a:r>
              <a:rPr lang="en-US" sz="1200" dirty="0">
                <a:solidFill>
                  <a:srgbClr val="333333"/>
                </a:solidFill>
              </a:rPr>
              <a:t>Penalties given for failure to reduce to FSL during an event</a:t>
            </a:r>
          </a:p>
        </p:txBody>
      </p:sp>
      <p:pic>
        <p:nvPicPr>
          <p:cNvPr id="14" name="Graphic 13" descr="Clipboard Partially Checked with solid fill">
            <a:extLst>
              <a:ext uri="{FF2B5EF4-FFF2-40B4-BE49-F238E27FC236}">
                <a16:creationId xmlns:a16="http://schemas.microsoft.com/office/drawing/2014/main" id="{4D48260C-C22F-EFB0-0FED-3EA3BAE21F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15249" y="1095488"/>
            <a:ext cx="533412" cy="533412"/>
          </a:xfrm>
          <a:prstGeom prst="rect">
            <a:avLst/>
          </a:prstGeom>
        </p:spPr>
      </p:pic>
      <p:pic>
        <p:nvPicPr>
          <p:cNvPr id="16" name="Graphic 15" descr="Daily calendar with solid fill">
            <a:extLst>
              <a:ext uri="{FF2B5EF4-FFF2-40B4-BE49-F238E27FC236}">
                <a16:creationId xmlns:a16="http://schemas.microsoft.com/office/drawing/2014/main" id="{B7EB2E79-6F81-7373-CB4F-EE90E15646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15249" y="2794326"/>
            <a:ext cx="530352" cy="530352"/>
          </a:xfrm>
          <a:prstGeom prst="rect">
            <a:avLst/>
          </a:prstGeom>
        </p:spPr>
      </p:pic>
      <p:pic>
        <p:nvPicPr>
          <p:cNvPr id="18" name="Graphic 17" descr="Clock with solid fill">
            <a:extLst>
              <a:ext uri="{FF2B5EF4-FFF2-40B4-BE49-F238E27FC236}">
                <a16:creationId xmlns:a16="http://schemas.microsoft.com/office/drawing/2014/main" id="{A3936C45-9C0D-B45C-112C-B7C336CB9CC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15249" y="1956005"/>
            <a:ext cx="530352" cy="530352"/>
          </a:xfrm>
          <a:prstGeom prst="rect">
            <a:avLst/>
          </a:prstGeom>
        </p:spPr>
      </p:pic>
      <p:pic>
        <p:nvPicPr>
          <p:cNvPr id="20" name="Graphic 19" descr="Money outline">
            <a:extLst>
              <a:ext uri="{FF2B5EF4-FFF2-40B4-BE49-F238E27FC236}">
                <a16:creationId xmlns:a16="http://schemas.microsoft.com/office/drawing/2014/main" id="{F7A8FA6A-002E-4124-81D8-59CE78AB088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26679" y="3624718"/>
            <a:ext cx="530352" cy="530352"/>
          </a:xfrm>
          <a:prstGeom prst="rect">
            <a:avLst/>
          </a:prstGeom>
        </p:spPr>
      </p:pic>
    </p:spTree>
    <p:extLst>
      <p:ext uri="{BB962C8B-B14F-4D97-AF65-F5344CB8AC3E}">
        <p14:creationId xmlns:p14="http://schemas.microsoft.com/office/powerpoint/2010/main" val="1986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1D6F-434E-D9EB-3EB9-AF53E7777E4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2B2C89CC-7766-05BD-65D2-92B10782B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70" y="1256192"/>
            <a:ext cx="6601022" cy="24231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18049D-A129-E216-1155-BA8A8D123386}"/>
              </a:ext>
            </a:extLst>
          </p:cNvPr>
          <p:cNvSpPr>
            <a:spLocks noGrp="1"/>
          </p:cNvSpPr>
          <p:nvPr>
            <p:ph type="title"/>
          </p:nvPr>
        </p:nvSpPr>
        <p:spPr/>
        <p:txBody>
          <a:bodyPr/>
          <a:lstStyle/>
          <a:p>
            <a:r>
              <a:rPr lang="en-US" dirty="0"/>
              <a:t>Enrollment Forecasts</a:t>
            </a:r>
          </a:p>
        </p:txBody>
      </p:sp>
      <p:sp>
        <p:nvSpPr>
          <p:cNvPr id="3" name="Text Placeholder 2">
            <a:extLst>
              <a:ext uri="{FF2B5EF4-FFF2-40B4-BE49-F238E27FC236}">
                <a16:creationId xmlns:a16="http://schemas.microsoft.com/office/drawing/2014/main" id="{D82520F4-4710-1B22-5192-D1D6D7264719}"/>
              </a:ext>
            </a:extLst>
          </p:cNvPr>
          <p:cNvSpPr>
            <a:spLocks noGrp="1"/>
          </p:cNvSpPr>
          <p:nvPr>
            <p:ph type="body" sz="quarter" idx="15"/>
          </p:nvPr>
        </p:nvSpPr>
        <p:spPr>
          <a:xfrm>
            <a:off x="361950" y="670758"/>
            <a:ext cx="4997451" cy="349250"/>
          </a:xfrm>
        </p:spPr>
        <p:txBody>
          <a:bodyPr/>
          <a:lstStyle/>
          <a:p>
            <a:r>
              <a:rPr lang="en-US" b="1" dirty="0"/>
              <a:t>SCE</a:t>
            </a:r>
          </a:p>
        </p:txBody>
      </p:sp>
      <p:sp>
        <p:nvSpPr>
          <p:cNvPr id="4" name="Text Placeholder 3">
            <a:extLst>
              <a:ext uri="{FF2B5EF4-FFF2-40B4-BE49-F238E27FC236}">
                <a16:creationId xmlns:a16="http://schemas.microsoft.com/office/drawing/2014/main" id="{2FEC496E-570D-DB63-A265-034CEB77C8E7}"/>
              </a:ext>
            </a:extLst>
          </p:cNvPr>
          <p:cNvSpPr>
            <a:spLocks noGrp="1"/>
          </p:cNvSpPr>
          <p:nvPr>
            <p:ph type="body" sz="quarter" idx="16"/>
          </p:nvPr>
        </p:nvSpPr>
        <p:spPr>
          <a:xfrm>
            <a:off x="7086012" y="1262856"/>
            <a:ext cx="2061282" cy="2622550"/>
          </a:xfrm>
        </p:spPr>
        <p:txBody>
          <a:bodyPr/>
          <a:lstStyle/>
          <a:p>
            <a:r>
              <a:rPr lang="en-US"/>
              <a:t>Participant forecast is the same across all years.</a:t>
            </a:r>
          </a:p>
          <a:p>
            <a:pPr lvl="1"/>
            <a:r>
              <a:rPr lang="en-US" dirty="0"/>
              <a:t>50   BIP15</a:t>
            </a:r>
            <a:endParaRPr lang="en-US"/>
          </a:p>
          <a:p>
            <a:pPr lvl="1"/>
            <a:r>
              <a:rPr lang="en-US" dirty="0"/>
              <a:t>279 BIP30</a:t>
            </a:r>
            <a:endParaRPr lang="en-US"/>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47C1BDC4-0997-47D3-B5F1-C849510880A6}"/>
              </a:ext>
            </a:extLst>
          </p:cNvPr>
          <p:cNvSpPr>
            <a:spLocks noGrp="1"/>
          </p:cNvSpPr>
          <p:nvPr>
            <p:ph type="ftr" sz="quarter" idx="3"/>
          </p:nvPr>
        </p:nvSpPr>
        <p:spPr/>
        <p:txBody>
          <a:bodyPr/>
          <a:lstStyle/>
          <a:p>
            <a:r>
              <a:rPr lang="en-US" dirty="0"/>
              <a:t>PY2025 Statewide BIP</a:t>
            </a:r>
          </a:p>
        </p:txBody>
      </p:sp>
      <p:sp>
        <p:nvSpPr>
          <p:cNvPr id="7" name="TextBox 6">
            <a:extLst>
              <a:ext uri="{FF2B5EF4-FFF2-40B4-BE49-F238E27FC236}">
                <a16:creationId xmlns:a16="http://schemas.microsoft.com/office/drawing/2014/main" id="{7DD2FA13-704A-0844-1A62-74C074A79E6A}"/>
              </a:ext>
            </a:extLst>
          </p:cNvPr>
          <p:cNvSpPr txBox="1"/>
          <p:nvPr/>
        </p:nvSpPr>
        <p:spPr>
          <a:xfrm>
            <a:off x="361950" y="3683298"/>
            <a:ext cx="5931274" cy="869243"/>
          </a:xfrm>
          <a:prstGeom prst="rect">
            <a:avLst/>
          </a:prstGeom>
        </p:spPr>
        <p:txBody>
          <a:bodyPr wrap="square" rtlCol="0">
            <a:normAutofit/>
          </a:bodyPr>
          <a:lstStyle/>
          <a:p>
            <a:r>
              <a:rPr lang="en-US" sz="1000" i="1" dirty="0">
                <a:effectLst/>
                <a:latin typeface="Calibri" panose="020F0502020204030204" pitchFamily="34" charset="0"/>
                <a:ea typeface="Calibri" panose="020F0502020204030204" pitchFamily="34" charset="0"/>
                <a:cs typeface="Times New Roman" panose="02020603050405020304" pitchFamily="18" charset="0"/>
              </a:rPr>
              <a:t>Note: Participant counts are labeled for August of each year. Background color alternates by calendar year.</a:t>
            </a:r>
          </a:p>
          <a:p>
            <a:pPr algn="l"/>
            <a:endParaRPr lang="en-US" sz="1000" b="0" i="1" spc="300" dirty="0"/>
          </a:p>
        </p:txBody>
      </p:sp>
    </p:spTree>
    <p:extLst>
      <p:ext uri="{BB962C8B-B14F-4D97-AF65-F5344CB8AC3E}">
        <p14:creationId xmlns:p14="http://schemas.microsoft.com/office/powerpoint/2010/main" val="4164272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D2A2-5408-1EA8-6854-57F6BAF06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71702-1886-0230-6800-8EDC8CE4CA0C}"/>
              </a:ext>
            </a:extLst>
          </p:cNvPr>
          <p:cNvSpPr>
            <a:spLocks noGrp="1"/>
          </p:cNvSpPr>
          <p:nvPr>
            <p:ph type="title"/>
          </p:nvPr>
        </p:nvSpPr>
        <p:spPr/>
        <p:txBody>
          <a:bodyPr/>
          <a:lstStyle/>
          <a:p>
            <a:r>
              <a:rPr lang="en-US" dirty="0"/>
              <a:t>Ex-Ante Impacts Overview</a:t>
            </a:r>
          </a:p>
        </p:txBody>
      </p:sp>
      <p:sp>
        <p:nvSpPr>
          <p:cNvPr id="3" name="Text Placeholder 2">
            <a:extLst>
              <a:ext uri="{FF2B5EF4-FFF2-40B4-BE49-F238E27FC236}">
                <a16:creationId xmlns:a16="http://schemas.microsoft.com/office/drawing/2014/main" id="{FD1D8F50-7D03-9B28-4618-2F6448A91F34}"/>
              </a:ext>
            </a:extLst>
          </p:cNvPr>
          <p:cNvSpPr>
            <a:spLocks noGrp="1"/>
          </p:cNvSpPr>
          <p:nvPr>
            <p:ph type="body" sz="quarter" idx="15"/>
          </p:nvPr>
        </p:nvSpPr>
        <p:spPr/>
        <p:txBody>
          <a:bodyPr/>
          <a:lstStyle/>
          <a:p>
            <a:r>
              <a:rPr lang="en-US" b="1" u="sng" dirty="0"/>
              <a:t>SCE</a:t>
            </a:r>
            <a:r>
              <a:rPr lang="en-US" b="1" dirty="0"/>
              <a:t> </a:t>
            </a:r>
            <a:r>
              <a:rPr lang="en-US" b="1" u="sng" dirty="0"/>
              <a:t>August</a:t>
            </a:r>
            <a:r>
              <a:rPr lang="en-US" dirty="0"/>
              <a:t> Monthly System Worst Day 2026 – Average over 4-hour event</a:t>
            </a:r>
          </a:p>
        </p:txBody>
      </p:sp>
      <p:sp>
        <p:nvSpPr>
          <p:cNvPr id="4" name="Text Placeholder 3">
            <a:extLst>
              <a:ext uri="{FF2B5EF4-FFF2-40B4-BE49-F238E27FC236}">
                <a16:creationId xmlns:a16="http://schemas.microsoft.com/office/drawing/2014/main" id="{9DFBB013-B55A-9634-8C35-57C63EB22AC1}"/>
              </a:ext>
            </a:extLst>
          </p:cNvPr>
          <p:cNvSpPr>
            <a:spLocks noGrp="1"/>
          </p:cNvSpPr>
          <p:nvPr>
            <p:ph type="body" sz="quarter" idx="16"/>
          </p:nvPr>
        </p:nvSpPr>
        <p:spPr>
          <a:xfrm>
            <a:off x="361950" y="895353"/>
            <a:ext cx="8229600" cy="523220"/>
          </a:xfrm>
        </p:spPr>
        <p:txBody>
          <a:bodyPr/>
          <a:lstStyle/>
          <a:p>
            <a:pPr marL="0" indent="0">
              <a:buNone/>
            </a:pPr>
            <a:r>
              <a:rPr lang="en-US" b="1" u="sng" dirty="0"/>
              <a:t>Program</a:t>
            </a:r>
          </a:p>
        </p:txBody>
      </p:sp>
      <p:graphicFrame>
        <p:nvGraphicFramePr>
          <p:cNvPr id="6" name="Table 5">
            <a:extLst>
              <a:ext uri="{FF2B5EF4-FFF2-40B4-BE49-F238E27FC236}">
                <a16:creationId xmlns:a16="http://schemas.microsoft.com/office/drawing/2014/main" id="{9A062CD3-3965-F046-0B38-F35BA09EE53F}"/>
              </a:ext>
            </a:extLst>
          </p:cNvPr>
          <p:cNvGraphicFramePr>
            <a:graphicFrameLocks noGrp="1"/>
          </p:cNvGraphicFramePr>
          <p:nvPr>
            <p:extLst>
              <p:ext uri="{D42A27DB-BD31-4B8C-83A1-F6EECF244321}">
                <p14:modId xmlns:p14="http://schemas.microsoft.com/office/powerpoint/2010/main" val="3338824857"/>
              </p:ext>
            </p:extLst>
          </p:nvPr>
        </p:nvGraphicFramePr>
        <p:xfrm>
          <a:off x="458586" y="1218906"/>
          <a:ext cx="7886698" cy="1377164"/>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7">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Weather Source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Weather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Event Dispatch (HE)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597.9</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457.4</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1,817.2</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1,390.3</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77%</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97%</a:t>
                      </a:r>
                    </a:p>
                  </a:txBody>
                  <a:tcPr marL="0" marR="0" marT="0" marB="0" anchor="ctr">
                    <a:lnL w="12700" cmpd="sng">
                      <a:noFill/>
                    </a:lnL>
                    <a:lnR w="12700" cmpd="sng">
                      <a:noFill/>
                    </a:lnR>
                    <a:lnT w="25400" cmpd="sng">
                      <a:noFill/>
                    </a:lnT>
                    <a:lnB w="12700" cmpd="sng">
                      <a:noFill/>
                    </a:lnB>
                  </a:tcPr>
                </a:tc>
                <a:extLst>
                  <a:ext uri="{0D108BD9-81ED-4DB2-BD59-A6C34878D82A}">
                    <a16:rowId xmlns:a16="http://schemas.microsoft.com/office/drawing/2014/main" val="2206420455"/>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596.4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456.1</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1,812.9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1,386.4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97%</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397619189"/>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597.7</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457.3</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1,816.8</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1,389.8</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97%</a:t>
                      </a: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597.3</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456.9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1,815.4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1,388.7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97%</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8" name="Text Placeholder 3">
            <a:extLst>
              <a:ext uri="{FF2B5EF4-FFF2-40B4-BE49-F238E27FC236}">
                <a16:creationId xmlns:a16="http://schemas.microsoft.com/office/drawing/2014/main" id="{A99C9CCD-A5B0-2E34-1035-4B092BFD4BFC}"/>
              </a:ext>
            </a:extLst>
          </p:cNvPr>
          <p:cNvSpPr txBox="1">
            <a:spLocks/>
          </p:cNvSpPr>
          <p:nvPr/>
        </p:nvSpPr>
        <p:spPr>
          <a:xfrm>
            <a:off x="361950" y="2666488"/>
            <a:ext cx="8229600" cy="422217"/>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u="sng" dirty="0"/>
              <a:t>Portfolio</a:t>
            </a:r>
          </a:p>
        </p:txBody>
      </p:sp>
      <p:sp>
        <p:nvSpPr>
          <p:cNvPr id="9" name="Footer Placeholder 4">
            <a:extLst>
              <a:ext uri="{FF2B5EF4-FFF2-40B4-BE49-F238E27FC236}">
                <a16:creationId xmlns:a16="http://schemas.microsoft.com/office/drawing/2014/main" id="{DEEE0B02-CA28-3D4B-567A-8D1092A6FB7F}"/>
              </a:ext>
            </a:extLst>
          </p:cNvPr>
          <p:cNvSpPr>
            <a:spLocks noGrp="1"/>
          </p:cNvSpPr>
          <p:nvPr>
            <p:ph type="ftr" sz="quarter" idx="3"/>
          </p:nvPr>
        </p:nvSpPr>
        <p:spPr>
          <a:xfrm>
            <a:off x="4847771" y="4689793"/>
            <a:ext cx="3627156" cy="273050"/>
          </a:xfrm>
        </p:spPr>
        <p:txBody>
          <a:bodyPr/>
          <a:lstStyle/>
          <a:p>
            <a:r>
              <a:rPr lang="en-US" dirty="0"/>
              <a:t>PY2025 Statewide BIP</a:t>
            </a:r>
          </a:p>
        </p:txBody>
      </p:sp>
      <p:graphicFrame>
        <p:nvGraphicFramePr>
          <p:cNvPr id="16" name="Table 15">
            <a:extLst>
              <a:ext uri="{FF2B5EF4-FFF2-40B4-BE49-F238E27FC236}">
                <a16:creationId xmlns:a16="http://schemas.microsoft.com/office/drawing/2014/main" id="{7AF905CA-15E5-4291-A712-8B25DAC06DF3}"/>
              </a:ext>
            </a:extLst>
          </p:cNvPr>
          <p:cNvGraphicFramePr>
            <a:graphicFrameLocks noGrp="1"/>
          </p:cNvGraphicFramePr>
          <p:nvPr>
            <p:extLst>
              <p:ext uri="{D42A27DB-BD31-4B8C-83A1-F6EECF244321}">
                <p14:modId xmlns:p14="http://schemas.microsoft.com/office/powerpoint/2010/main" val="1767801189"/>
              </p:ext>
            </p:extLst>
          </p:nvPr>
        </p:nvGraphicFramePr>
        <p:xfrm>
          <a:off x="458584" y="2996678"/>
          <a:ext cx="7886699" cy="1377164"/>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Weather Source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Weather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Event Dispatch (HE)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597.9</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453.9</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1,817.2</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1,379.5</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25400" cmpd="sng">
                      <a:noFill/>
                    </a:lnT>
                    <a:lnB w="12700" cmpd="sng">
                      <a:noFill/>
                    </a:lnB>
                  </a:tcPr>
                </a:tc>
                <a:tc>
                  <a:txBody>
                    <a:bodyPr/>
                    <a:lstStyle/>
                    <a:p>
                      <a:pPr algn="ctr" fontAlgn="ctr">
                        <a:spcBef>
                          <a:spcPts val="750"/>
                        </a:spcBef>
                        <a:spcAft>
                          <a:spcPts val="750"/>
                        </a:spcAft>
                        <a:buNone/>
                      </a:pPr>
                      <a:r>
                        <a:rPr lang="en-US" sz="1000" dirty="0">
                          <a:effectLst/>
                        </a:rPr>
                        <a:t>96%</a:t>
                      </a:r>
                    </a:p>
                  </a:txBody>
                  <a:tcPr marL="0" marR="0" marT="0" marB="0" anchor="ctr">
                    <a:lnL w="12700" cmpd="sng">
                      <a:noFill/>
                    </a:lnL>
                    <a:lnR w="12700" cmpd="sng">
                      <a:noFill/>
                    </a:lnR>
                    <a:lnT w="25400" cmpd="sng">
                      <a:noFill/>
                    </a:lnT>
                    <a:lnB w="12700" cmpd="sng">
                      <a:noFill/>
                    </a:lnB>
                  </a:tcPr>
                </a:tc>
                <a:extLst>
                  <a:ext uri="{0D108BD9-81ED-4DB2-BD59-A6C34878D82A}">
                    <a16:rowId xmlns:a16="http://schemas.microsoft.com/office/drawing/2014/main" val="2206420455"/>
                  </a:ext>
                </a:extLst>
              </a:tr>
              <a:tr h="174873">
                <a:tc>
                  <a:txBody>
                    <a:bodyPr/>
                    <a:lstStyle/>
                    <a:p>
                      <a:pPr algn="ctr" fontAlgn="ctr">
                        <a:spcBef>
                          <a:spcPts val="750"/>
                        </a:spcBef>
                        <a:spcAft>
                          <a:spcPts val="750"/>
                        </a:spcAft>
                        <a:buNone/>
                      </a:pPr>
                      <a:r>
                        <a:rPr lang="en-US" sz="1000" dirty="0">
                          <a:effectLst/>
                        </a:rPr>
                        <a:t>CAISO</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596.4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452.6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1,812.9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1,375.7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96%</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397619189"/>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1-in-10</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597.7</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453.7</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1,816.8</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1,379.1</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12700" cmpd="sng">
                      <a:noFill/>
                    </a:lnT>
                    <a:lnB w="12700" cmpd="sng">
                      <a:noFill/>
                    </a:lnB>
                  </a:tcPr>
                </a:tc>
                <a:tc>
                  <a:txBody>
                    <a:bodyPr/>
                    <a:lstStyle/>
                    <a:p>
                      <a:pPr algn="ctr" fontAlgn="ctr">
                        <a:spcBef>
                          <a:spcPts val="750"/>
                        </a:spcBef>
                        <a:spcAft>
                          <a:spcPts val="750"/>
                        </a:spcAft>
                        <a:buNone/>
                      </a:pPr>
                      <a:r>
                        <a:rPr lang="en-US" sz="1000" dirty="0">
                          <a:effectLst/>
                        </a:rPr>
                        <a:t>96%</a:t>
                      </a: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rPr>
                        <a:t>Utility</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1-in-2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18 - 21</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329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597.3</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453.3</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1,815.4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1,377.9</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76%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125.8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rPr>
                        <a:t>96%</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5" name="Rectangle: Rounded Corners 4">
            <a:extLst>
              <a:ext uri="{FF2B5EF4-FFF2-40B4-BE49-F238E27FC236}">
                <a16:creationId xmlns:a16="http://schemas.microsoft.com/office/drawing/2014/main" id="{2D3A7435-5463-8887-7BDC-5169C9C07E86}"/>
              </a:ext>
            </a:extLst>
          </p:cNvPr>
          <p:cNvSpPr/>
          <p:nvPr/>
        </p:nvSpPr>
        <p:spPr>
          <a:xfrm>
            <a:off x="4198620" y="1898227"/>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A0DD281-0B5D-9B30-4125-83A3744228BC}"/>
              </a:ext>
            </a:extLst>
          </p:cNvPr>
          <p:cNvSpPr/>
          <p:nvPr/>
        </p:nvSpPr>
        <p:spPr>
          <a:xfrm>
            <a:off x="6202680" y="1898227"/>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0D03816-1753-8F91-5AA6-CB04D95A5280}"/>
              </a:ext>
            </a:extLst>
          </p:cNvPr>
          <p:cNvSpPr/>
          <p:nvPr/>
        </p:nvSpPr>
        <p:spPr>
          <a:xfrm>
            <a:off x="7565448" y="1898227"/>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51C684D9-6684-059F-D7DC-A48636208061}"/>
              </a:ext>
            </a:extLst>
          </p:cNvPr>
          <p:cNvSpPr/>
          <p:nvPr/>
        </p:nvSpPr>
        <p:spPr>
          <a:xfrm>
            <a:off x="5549958" y="1898227"/>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C32A9BDE-1AC6-B878-F515-B9CA9213BE4D}"/>
              </a:ext>
            </a:extLst>
          </p:cNvPr>
          <p:cNvSpPr/>
          <p:nvPr/>
        </p:nvSpPr>
        <p:spPr>
          <a:xfrm>
            <a:off x="4202007" y="3672645"/>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9B475B4-C155-F83D-6303-FCF2C8483553}"/>
              </a:ext>
            </a:extLst>
          </p:cNvPr>
          <p:cNvSpPr/>
          <p:nvPr/>
        </p:nvSpPr>
        <p:spPr>
          <a:xfrm>
            <a:off x="6206067" y="3672645"/>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2928B8D-8D81-EDCF-5F6F-EB9B4A770267}"/>
              </a:ext>
            </a:extLst>
          </p:cNvPr>
          <p:cNvSpPr/>
          <p:nvPr/>
        </p:nvSpPr>
        <p:spPr>
          <a:xfrm>
            <a:off x="7568835" y="3672645"/>
            <a:ext cx="60198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9822F21-1433-305E-1298-0757C1A5143A}"/>
              </a:ext>
            </a:extLst>
          </p:cNvPr>
          <p:cNvSpPr/>
          <p:nvPr/>
        </p:nvSpPr>
        <p:spPr>
          <a:xfrm>
            <a:off x="5553345" y="3672645"/>
            <a:ext cx="495300" cy="706310"/>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20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7" grpId="0" animBg="1"/>
      <p:bldP spid="10" grpId="0" animBg="1"/>
      <p:bldP spid="11" grpId="0" animBg="1"/>
      <p:bldP spid="15"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1A37-D43D-0FD6-0198-99D706C8F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7E8FE-DE24-DCF6-573B-133D537783E5}"/>
              </a:ext>
            </a:extLst>
          </p:cNvPr>
          <p:cNvSpPr>
            <a:spLocks noGrp="1"/>
          </p:cNvSpPr>
          <p:nvPr>
            <p:ph type="title"/>
          </p:nvPr>
        </p:nvSpPr>
        <p:spPr/>
        <p:txBody>
          <a:bodyPr/>
          <a:lstStyle/>
          <a:p>
            <a:r>
              <a:rPr lang="en-US" dirty="0"/>
              <a:t>Ex-Ante Load Shape</a:t>
            </a:r>
          </a:p>
        </p:txBody>
      </p:sp>
      <p:sp>
        <p:nvSpPr>
          <p:cNvPr id="3" name="Text Placeholder 2">
            <a:extLst>
              <a:ext uri="{FF2B5EF4-FFF2-40B4-BE49-F238E27FC236}">
                <a16:creationId xmlns:a16="http://schemas.microsoft.com/office/drawing/2014/main" id="{946B4427-825C-7667-DD84-E5C9242B19C3}"/>
              </a:ext>
            </a:extLst>
          </p:cNvPr>
          <p:cNvSpPr>
            <a:spLocks noGrp="1"/>
          </p:cNvSpPr>
          <p:nvPr>
            <p:ph type="body" sz="quarter" idx="15"/>
          </p:nvPr>
        </p:nvSpPr>
        <p:spPr/>
        <p:txBody>
          <a:bodyPr lIns="91440" tIns="45720" rIns="91440" bIns="45720" anchor="t">
            <a:noAutofit/>
          </a:bodyPr>
          <a:lstStyle/>
          <a:p>
            <a:r>
              <a:rPr lang="en-US" b="1" u="sng" dirty="0"/>
              <a:t>SCE</a:t>
            </a:r>
            <a:r>
              <a:rPr lang="en-US" b="1" dirty="0"/>
              <a:t> Program-level </a:t>
            </a:r>
            <a:r>
              <a:rPr lang="en-US" b="1" u="sng" dirty="0"/>
              <a:t>August</a:t>
            </a:r>
            <a:r>
              <a:rPr lang="en-US" dirty="0"/>
              <a:t> 1-in-2 Monthly System Worst Day, 2026 through 2036</a:t>
            </a:r>
          </a:p>
        </p:txBody>
      </p:sp>
      <p:sp>
        <p:nvSpPr>
          <p:cNvPr id="4" name="Footer Placeholder 4">
            <a:extLst>
              <a:ext uri="{FF2B5EF4-FFF2-40B4-BE49-F238E27FC236}">
                <a16:creationId xmlns:a16="http://schemas.microsoft.com/office/drawing/2014/main" id="{DDB94F3D-8913-262C-44EC-BAD650357F5A}"/>
              </a:ext>
            </a:extLst>
          </p:cNvPr>
          <p:cNvSpPr>
            <a:spLocks noGrp="1"/>
          </p:cNvSpPr>
          <p:nvPr>
            <p:ph type="ftr" sz="quarter" idx="3"/>
          </p:nvPr>
        </p:nvSpPr>
        <p:spPr>
          <a:xfrm>
            <a:off x="4847771" y="4689793"/>
            <a:ext cx="3627156" cy="273050"/>
          </a:xfrm>
        </p:spPr>
        <p:txBody>
          <a:bodyPr/>
          <a:lstStyle/>
          <a:p>
            <a:r>
              <a:rPr lang="en-US" dirty="0"/>
              <a:t>PY2025 Statewide BIP</a:t>
            </a:r>
          </a:p>
        </p:txBody>
      </p:sp>
      <p:pic>
        <p:nvPicPr>
          <p:cNvPr id="3074" name="Picture 2">
            <a:extLst>
              <a:ext uri="{FF2B5EF4-FFF2-40B4-BE49-F238E27FC236}">
                <a16:creationId xmlns:a16="http://schemas.microsoft.com/office/drawing/2014/main" id="{CC6CA7B1-5B88-54D5-F35F-C022B1B7A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382" y="1012095"/>
            <a:ext cx="5440736" cy="326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5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962A-D507-8021-46FE-C206A1DD7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22AD9-F387-F9A8-0BA8-F48EE0B2B7A4}"/>
              </a:ext>
            </a:extLst>
          </p:cNvPr>
          <p:cNvSpPr>
            <a:spLocks noGrp="1"/>
          </p:cNvSpPr>
          <p:nvPr>
            <p:ph type="title"/>
          </p:nvPr>
        </p:nvSpPr>
        <p:spPr/>
        <p:txBody>
          <a:bodyPr/>
          <a:lstStyle/>
          <a:p>
            <a:r>
              <a:rPr lang="en-US" dirty="0">
                <a:highlight>
                  <a:srgbClr val="FFFFFE"/>
                </a:highlight>
              </a:rPr>
              <a:t>Ex-Ante Impacts Slice of Day Table</a:t>
            </a:r>
          </a:p>
        </p:txBody>
      </p:sp>
      <p:sp>
        <p:nvSpPr>
          <p:cNvPr id="3" name="Text Placeholder 2">
            <a:extLst>
              <a:ext uri="{FF2B5EF4-FFF2-40B4-BE49-F238E27FC236}">
                <a16:creationId xmlns:a16="http://schemas.microsoft.com/office/drawing/2014/main" id="{DBED0BA3-5D4D-DDC8-AAB7-228F5E5D8648}"/>
              </a:ext>
            </a:extLst>
          </p:cNvPr>
          <p:cNvSpPr>
            <a:spLocks noGrp="1"/>
          </p:cNvSpPr>
          <p:nvPr>
            <p:ph type="body" sz="quarter" idx="15"/>
          </p:nvPr>
        </p:nvSpPr>
        <p:spPr>
          <a:xfrm>
            <a:off x="361950" y="622300"/>
            <a:ext cx="8507730" cy="349250"/>
          </a:xfrm>
        </p:spPr>
        <p:txBody>
          <a:bodyPr/>
          <a:lstStyle/>
          <a:p>
            <a:r>
              <a:rPr lang="en-US" sz="1600" dirty="0"/>
              <a:t>SCE </a:t>
            </a:r>
            <a:r>
              <a:rPr lang="en-US" sz="1600" b="1" dirty="0"/>
              <a:t>Program 1-in-2 </a:t>
            </a:r>
            <a:r>
              <a:rPr lang="en-US" sz="1600" dirty="0"/>
              <a:t>System Worst Day 2026 to 2036, </a:t>
            </a:r>
            <a:r>
              <a:rPr lang="en-US" sz="1600" b="1" dirty="0"/>
              <a:t>Aggregate Hourly Impact (MWh/h)</a:t>
            </a:r>
          </a:p>
        </p:txBody>
      </p:sp>
      <p:sp>
        <p:nvSpPr>
          <p:cNvPr id="5" name="Footer Placeholder 4">
            <a:extLst>
              <a:ext uri="{FF2B5EF4-FFF2-40B4-BE49-F238E27FC236}">
                <a16:creationId xmlns:a16="http://schemas.microsoft.com/office/drawing/2014/main" id="{1C09A0DE-1DF6-A069-BCD3-FF8B93BC5F97}"/>
              </a:ext>
            </a:extLst>
          </p:cNvPr>
          <p:cNvSpPr>
            <a:spLocks noGrp="1"/>
          </p:cNvSpPr>
          <p:nvPr>
            <p:ph type="ftr" sz="quarter" idx="3"/>
          </p:nvPr>
        </p:nvSpPr>
        <p:spPr/>
        <p:txBody>
          <a:bodyPr/>
          <a:lstStyle/>
          <a:p>
            <a:r>
              <a:rPr lang="en-US" dirty="0"/>
              <a:t>PY2025 Statewide BIP</a:t>
            </a:r>
          </a:p>
        </p:txBody>
      </p:sp>
      <p:graphicFrame>
        <p:nvGraphicFramePr>
          <p:cNvPr id="6" name="Table 5">
            <a:extLst>
              <a:ext uri="{FF2B5EF4-FFF2-40B4-BE49-F238E27FC236}">
                <a16:creationId xmlns:a16="http://schemas.microsoft.com/office/drawing/2014/main" id="{7704C02E-2525-DDA8-DE51-EBB34A7EF3FF}"/>
              </a:ext>
            </a:extLst>
          </p:cNvPr>
          <p:cNvGraphicFramePr>
            <a:graphicFrameLocks noGrp="1"/>
          </p:cNvGraphicFramePr>
          <p:nvPr>
            <p:extLst>
              <p:ext uri="{D42A27DB-BD31-4B8C-83A1-F6EECF244321}">
                <p14:modId xmlns:p14="http://schemas.microsoft.com/office/powerpoint/2010/main" val="2662491877"/>
              </p:ext>
            </p:extLst>
          </p:nvPr>
        </p:nvGraphicFramePr>
        <p:xfrm>
          <a:off x="533401" y="1145520"/>
          <a:ext cx="7886697" cy="2766011"/>
        </p:xfrm>
        <a:graphic>
          <a:graphicData uri="http://schemas.openxmlformats.org/drawingml/2006/table">
            <a:tbl>
              <a:tblPr firstRow="1" firstCol="1" bandRow="1">
                <a:tableStyleId>{5C22544A-7EE6-4342-B048-85BDC9FD1C3A}</a:tableStyleId>
              </a:tblPr>
              <a:tblGrid>
                <a:gridCol w="834747">
                  <a:extLst>
                    <a:ext uri="{9D8B030D-6E8A-4147-A177-3AD203B41FA5}">
                      <a16:colId xmlns:a16="http://schemas.microsoft.com/office/drawing/2014/main" val="336284686"/>
                    </a:ext>
                  </a:extLst>
                </a:gridCol>
                <a:gridCol w="587005">
                  <a:extLst>
                    <a:ext uri="{9D8B030D-6E8A-4147-A177-3AD203B41FA5}">
                      <a16:colId xmlns:a16="http://schemas.microsoft.com/office/drawing/2014/main" val="3663164982"/>
                    </a:ext>
                  </a:extLst>
                </a:gridCol>
                <a:gridCol w="587005">
                  <a:extLst>
                    <a:ext uri="{9D8B030D-6E8A-4147-A177-3AD203B41FA5}">
                      <a16:colId xmlns:a16="http://schemas.microsoft.com/office/drawing/2014/main" val="4266171706"/>
                    </a:ext>
                  </a:extLst>
                </a:gridCol>
                <a:gridCol w="588583">
                  <a:extLst>
                    <a:ext uri="{9D8B030D-6E8A-4147-A177-3AD203B41FA5}">
                      <a16:colId xmlns:a16="http://schemas.microsoft.com/office/drawing/2014/main" val="1377551318"/>
                    </a:ext>
                  </a:extLst>
                </a:gridCol>
                <a:gridCol w="587005">
                  <a:extLst>
                    <a:ext uri="{9D8B030D-6E8A-4147-A177-3AD203B41FA5}">
                      <a16:colId xmlns:a16="http://schemas.microsoft.com/office/drawing/2014/main" val="3034362584"/>
                    </a:ext>
                  </a:extLst>
                </a:gridCol>
                <a:gridCol w="588583">
                  <a:extLst>
                    <a:ext uri="{9D8B030D-6E8A-4147-A177-3AD203B41FA5}">
                      <a16:colId xmlns:a16="http://schemas.microsoft.com/office/drawing/2014/main" val="3218309344"/>
                    </a:ext>
                  </a:extLst>
                </a:gridCol>
                <a:gridCol w="587005">
                  <a:extLst>
                    <a:ext uri="{9D8B030D-6E8A-4147-A177-3AD203B41FA5}">
                      <a16:colId xmlns:a16="http://schemas.microsoft.com/office/drawing/2014/main" val="4071884382"/>
                    </a:ext>
                  </a:extLst>
                </a:gridCol>
                <a:gridCol w="587005">
                  <a:extLst>
                    <a:ext uri="{9D8B030D-6E8A-4147-A177-3AD203B41FA5}">
                      <a16:colId xmlns:a16="http://schemas.microsoft.com/office/drawing/2014/main" val="3095221896"/>
                    </a:ext>
                  </a:extLst>
                </a:gridCol>
                <a:gridCol w="588583">
                  <a:extLst>
                    <a:ext uri="{9D8B030D-6E8A-4147-A177-3AD203B41FA5}">
                      <a16:colId xmlns:a16="http://schemas.microsoft.com/office/drawing/2014/main" val="1961738383"/>
                    </a:ext>
                  </a:extLst>
                </a:gridCol>
                <a:gridCol w="587005">
                  <a:extLst>
                    <a:ext uri="{9D8B030D-6E8A-4147-A177-3AD203B41FA5}">
                      <a16:colId xmlns:a16="http://schemas.microsoft.com/office/drawing/2014/main" val="3427298993"/>
                    </a:ext>
                  </a:extLst>
                </a:gridCol>
                <a:gridCol w="588583">
                  <a:extLst>
                    <a:ext uri="{9D8B030D-6E8A-4147-A177-3AD203B41FA5}">
                      <a16:colId xmlns:a16="http://schemas.microsoft.com/office/drawing/2014/main" val="408574002"/>
                    </a:ext>
                  </a:extLst>
                </a:gridCol>
                <a:gridCol w="587005">
                  <a:extLst>
                    <a:ext uri="{9D8B030D-6E8A-4147-A177-3AD203B41FA5}">
                      <a16:colId xmlns:a16="http://schemas.microsoft.com/office/drawing/2014/main" val="2666131185"/>
                    </a:ext>
                  </a:extLst>
                </a:gridCol>
                <a:gridCol w="588583">
                  <a:extLst>
                    <a:ext uri="{9D8B030D-6E8A-4147-A177-3AD203B41FA5}">
                      <a16:colId xmlns:a16="http://schemas.microsoft.com/office/drawing/2014/main" val="1975515627"/>
                    </a:ext>
                  </a:extLst>
                </a:gridCol>
              </a:tblGrid>
              <a:tr h="273910">
                <a:tc>
                  <a:txBody>
                    <a:bodyPr/>
                    <a:lstStyle/>
                    <a:p>
                      <a:pPr marL="0" marR="0" algn="ctr">
                        <a:lnSpc>
                          <a:spcPct val="107000"/>
                        </a:lnSpc>
                        <a:buNone/>
                      </a:pPr>
                      <a:r>
                        <a:rPr lang="en-US" sz="1100" dirty="0">
                          <a:effectLst/>
                        </a:rPr>
                        <a:t>Hour Ending</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Jan.</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Feb.</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Mar.</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Apr.</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May</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June</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July</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Aug.</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Sept.</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Oct.</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Nov.</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buNone/>
                      </a:pPr>
                      <a:r>
                        <a:rPr lang="en-US" sz="1100" dirty="0">
                          <a:effectLst/>
                        </a:rPr>
                        <a:t>Dec.</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268195317"/>
                  </a:ext>
                </a:extLst>
              </a:tr>
              <a:tr h="273910">
                <a:tc>
                  <a:txBody>
                    <a:bodyPr/>
                    <a:lstStyle/>
                    <a:p>
                      <a:pPr algn="ctr" fontAlgn="b">
                        <a:buNone/>
                      </a:pPr>
                      <a:r>
                        <a:rPr lang="en-US" sz="1100" b="0" i="0" u="none" strike="noStrike" dirty="0">
                          <a:solidFill>
                            <a:srgbClr val="000000"/>
                          </a:solidFill>
                          <a:effectLst/>
                          <a:latin typeface="+mn-lt"/>
                        </a:rPr>
                        <a:t>16</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0.0</a:t>
                      </a:r>
                    </a:p>
                  </a:txBody>
                  <a:tcPr marL="9525" marR="9525" marT="9525" marB="0" anchor="ctr">
                    <a:noFill/>
                  </a:tcPr>
                </a:tc>
                <a:extLst>
                  <a:ext uri="{0D108BD9-81ED-4DB2-BD59-A6C34878D82A}">
                    <a16:rowId xmlns:a16="http://schemas.microsoft.com/office/drawing/2014/main" val="1779202079"/>
                  </a:ext>
                </a:extLst>
              </a:tr>
              <a:tr h="273910">
                <a:tc>
                  <a:txBody>
                    <a:bodyPr/>
                    <a:lstStyle/>
                    <a:p>
                      <a:pPr algn="ctr" fontAlgn="b">
                        <a:buNone/>
                      </a:pPr>
                      <a:r>
                        <a:rPr lang="en-US" sz="1100" b="0" i="0" u="none" strike="noStrike" dirty="0">
                          <a:solidFill>
                            <a:srgbClr val="000000"/>
                          </a:solidFill>
                          <a:effectLst/>
                          <a:latin typeface="+mn-lt"/>
                        </a:rPr>
                        <a:t>17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229.2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238.2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261.6</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242.5</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258.1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254.9</a:t>
                      </a:r>
                    </a:p>
                  </a:txBody>
                  <a:tcPr marL="9525" marR="9525" marT="9525" marB="0" anchor="ctr">
                    <a:lnB w="28575" cap="flat" cmpd="sng" algn="ctr">
                      <a:solidFill>
                        <a:schemeClr val="tx1"/>
                      </a:solidFill>
                      <a:prstDash val="solid"/>
                      <a:round/>
                      <a:headEnd type="none" w="med" len="med"/>
                      <a:tailEnd type="none" w="med" len="med"/>
                    </a:lnB>
                    <a:solidFill>
                      <a:schemeClr val="accent2"/>
                    </a:solidFill>
                  </a:tcPr>
                </a:tc>
                <a:tc>
                  <a:txBody>
                    <a:bodyPr/>
                    <a:lstStyle/>
                    <a:p>
                      <a:pPr algn="ctr" fontAlgn="b">
                        <a:buNone/>
                      </a:pPr>
                      <a:r>
                        <a:rPr lang="en-US" sz="1100" b="0" i="0" u="none" strike="noStrike" dirty="0">
                          <a:solidFill>
                            <a:srgbClr val="000000"/>
                          </a:solidFill>
                          <a:effectLst/>
                          <a:latin typeface="+mn-lt"/>
                        </a:rPr>
                        <a:t>258.1</a:t>
                      </a:r>
                    </a:p>
                  </a:txBody>
                  <a:tcPr marL="9525" marR="9525" marT="9525" marB="0" anchor="ctr">
                    <a:lnB w="28575" cap="flat" cmpd="sng" algn="ctr">
                      <a:solidFill>
                        <a:schemeClr val="tx1"/>
                      </a:solidFill>
                      <a:prstDash val="solid"/>
                      <a:round/>
                      <a:headEnd type="none" w="med" len="med"/>
                      <a:tailEnd type="none" w="med" len="med"/>
                    </a:lnB>
                    <a:solidFill>
                      <a:schemeClr val="accent2"/>
                    </a:solidFill>
                  </a:tcPr>
                </a:tc>
                <a:tc>
                  <a:txBody>
                    <a:bodyPr/>
                    <a:lstStyle/>
                    <a:p>
                      <a:pPr algn="ctr" fontAlgn="b">
                        <a:buNone/>
                      </a:pPr>
                      <a:r>
                        <a:rPr lang="en-US" sz="1100" b="0" i="0" u="none" strike="noStrike" dirty="0">
                          <a:solidFill>
                            <a:srgbClr val="000000"/>
                          </a:solidFill>
                          <a:effectLst/>
                          <a:latin typeface="+mn-lt"/>
                        </a:rPr>
                        <a:t>254.5</a:t>
                      </a:r>
                    </a:p>
                  </a:txBody>
                  <a:tcPr marL="9525" marR="9525" marT="9525" marB="0" anchor="ctr">
                    <a:lnB w="28575" cap="flat" cmpd="sng" algn="ctr">
                      <a:solidFill>
                        <a:schemeClr val="tx1"/>
                      </a:solidFill>
                      <a:prstDash val="solid"/>
                      <a:round/>
                      <a:headEnd type="none" w="med" len="med"/>
                      <a:tailEnd type="none" w="med" len="med"/>
                    </a:lnB>
                    <a:solidFill>
                      <a:schemeClr val="accent2"/>
                    </a:solidFill>
                  </a:tcPr>
                </a:tc>
                <a:tc>
                  <a:txBody>
                    <a:bodyPr/>
                    <a:lstStyle/>
                    <a:p>
                      <a:pPr algn="ctr" fontAlgn="b">
                        <a:buNone/>
                      </a:pPr>
                      <a:r>
                        <a:rPr lang="en-US" sz="1100" b="0" i="0" u="none" strike="noStrike" dirty="0">
                          <a:solidFill>
                            <a:srgbClr val="000000"/>
                          </a:solidFill>
                          <a:effectLst/>
                          <a:latin typeface="+mn-lt"/>
                        </a:rPr>
                        <a:t>254.6</a:t>
                      </a:r>
                    </a:p>
                  </a:txBody>
                  <a:tcPr marL="9525" marR="9525" marT="9525" marB="0" anchor="ctr">
                    <a:lnB w="28575" cap="flat" cmpd="sng" algn="ctr">
                      <a:solidFill>
                        <a:schemeClr val="tx1"/>
                      </a:solidFill>
                      <a:prstDash val="solid"/>
                      <a:round/>
                      <a:headEnd type="none" w="med" len="med"/>
                      <a:tailEnd type="none" w="med" len="med"/>
                    </a:lnB>
                    <a:solidFill>
                      <a:schemeClr val="accent2"/>
                    </a:solidFill>
                  </a:tcPr>
                </a:tc>
                <a:tc>
                  <a:txBody>
                    <a:bodyPr/>
                    <a:lstStyle/>
                    <a:p>
                      <a:pPr algn="ctr" fontAlgn="b">
                        <a:buNone/>
                      </a:pPr>
                      <a:r>
                        <a:rPr lang="en-US" sz="1100" b="0" i="0" u="none" strike="noStrike" dirty="0">
                          <a:solidFill>
                            <a:srgbClr val="000000"/>
                          </a:solidFill>
                          <a:effectLst/>
                          <a:latin typeface="+mn-lt"/>
                        </a:rPr>
                        <a:t>263.7</a:t>
                      </a:r>
                    </a:p>
                  </a:txBody>
                  <a:tcPr marL="9525" marR="9525" marT="9525" marB="0" anchor="ctr">
                    <a:lnB w="28575" cap="flat" cmpd="sng" algn="ctr">
                      <a:solidFill>
                        <a:schemeClr val="tx1"/>
                      </a:solidFill>
                      <a:prstDash val="solid"/>
                      <a:round/>
                      <a:headEnd type="none" w="med" len="med"/>
                      <a:tailEnd type="none" w="med" len="med"/>
                    </a:lnB>
                    <a:solidFill>
                      <a:schemeClr val="accent2"/>
                    </a:solidFill>
                  </a:tcPr>
                </a:tc>
                <a:tc>
                  <a:txBody>
                    <a:bodyPr/>
                    <a:lstStyle/>
                    <a:p>
                      <a:pPr algn="ctr" fontAlgn="b">
                        <a:buNone/>
                      </a:pPr>
                      <a:r>
                        <a:rPr lang="en-US" sz="1100" b="0" i="0" u="none" strike="noStrike" dirty="0">
                          <a:solidFill>
                            <a:srgbClr val="000000"/>
                          </a:solidFill>
                          <a:effectLst/>
                          <a:latin typeface="+mn-lt"/>
                        </a:rPr>
                        <a:t>239.7</a:t>
                      </a:r>
                    </a:p>
                  </a:txBody>
                  <a:tcPr marL="9525" marR="9525" marT="9525" marB="0" anchor="ctr">
                    <a:lnB w="28575" cap="flat" cmpd="sng" algn="ctr">
                      <a:solidFill>
                        <a:schemeClr val="tx1"/>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mn-lt"/>
                        </a:rPr>
                        <a:t>212.8</a:t>
                      </a:r>
                    </a:p>
                  </a:txBody>
                  <a:tcPr marL="9525" marR="9525" marT="9525" marB="0" anchor="ctr">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969038"/>
                  </a:ext>
                </a:extLst>
              </a:tr>
              <a:tr h="300821">
                <a:tc>
                  <a:txBody>
                    <a:bodyPr/>
                    <a:lstStyle/>
                    <a:p>
                      <a:pPr algn="ctr" fontAlgn="b">
                        <a:buNone/>
                      </a:pPr>
                      <a:r>
                        <a:rPr lang="en-US" sz="1100" b="0" i="0" u="none" strike="noStrike" dirty="0">
                          <a:solidFill>
                            <a:srgbClr val="000000"/>
                          </a:solidFill>
                          <a:effectLst/>
                          <a:latin typeface="+mn-lt"/>
                        </a:rPr>
                        <a:t>18</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420.2</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434.5</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473.9</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448.5</a:t>
                      </a:r>
                    </a:p>
                  </a:txBody>
                  <a:tcPr marL="9525" marR="9525" marT="9525" marB="0" anchor="ctr">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468.8</a:t>
                      </a:r>
                    </a:p>
                  </a:txBody>
                  <a:tcPr marL="9525" marR="9525" marT="9525" marB="0" anchor="ctr">
                    <a:lnR w="28575" cap="flat" cmpd="sng" algn="ctr">
                      <a:solidFill>
                        <a:schemeClr val="tx1"/>
                      </a:solidFill>
                      <a:prstDash val="solid"/>
                      <a:round/>
                      <a:headEnd type="none" w="med" len="med"/>
                      <a:tailEnd type="none" w="med" len="med"/>
                    </a:lnR>
                    <a:solidFill>
                      <a:srgbClr val="97B23E"/>
                    </a:solidFill>
                  </a:tcPr>
                </a:tc>
                <a:tc>
                  <a:txBody>
                    <a:bodyPr/>
                    <a:lstStyle/>
                    <a:p>
                      <a:pPr algn="ctr" fontAlgn="b">
                        <a:buNone/>
                      </a:pPr>
                      <a:r>
                        <a:rPr lang="en-US" sz="1100" b="0" i="0" u="none" strike="noStrike" dirty="0">
                          <a:solidFill>
                            <a:srgbClr val="000000"/>
                          </a:solidFill>
                          <a:effectLst/>
                          <a:latin typeface="+mn-lt"/>
                        </a:rPr>
                        <a:t>464.3</a:t>
                      </a: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468.9</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455.3</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459.5</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470.4</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433.5</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385.7</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1525773"/>
                  </a:ext>
                </a:extLst>
              </a:tr>
              <a:tr h="273910">
                <a:tc>
                  <a:txBody>
                    <a:bodyPr/>
                    <a:lstStyle/>
                    <a:p>
                      <a:pPr algn="ctr" fontAlgn="b">
                        <a:buNone/>
                      </a:pPr>
                      <a:r>
                        <a:rPr lang="en-US" sz="1100" b="0" i="0" u="none" strike="noStrike" dirty="0">
                          <a:solidFill>
                            <a:srgbClr val="000000"/>
                          </a:solidFill>
                          <a:effectLst/>
                          <a:latin typeface="+mn-lt"/>
                        </a:rPr>
                        <a:t>19</a:t>
                      </a:r>
                    </a:p>
                  </a:txBody>
                  <a:tcPr marL="9525" marR="9525" marT="9525" marB="0" anchor="ctr">
                    <a:lnR w="28575" cap="flat" cmpd="sng" algn="ctr">
                      <a:solidFill>
                        <a:schemeClr val="tx1"/>
                      </a:solidFill>
                      <a:prstDash val="solid"/>
                      <a:round/>
                      <a:headEnd type="none" w="med" len="med"/>
                      <a:tailEnd type="none" w="med" len="med"/>
                    </a:lnR>
                    <a:noFill/>
                  </a:tcPr>
                </a:tc>
                <a:tc>
                  <a:txBody>
                    <a:bodyPr/>
                    <a:lstStyle/>
                    <a:p>
                      <a:pPr algn="ctr" fontAlgn="b">
                        <a:buNone/>
                      </a:pPr>
                      <a:r>
                        <a:rPr lang="en-US" sz="1100" b="0" i="0" u="none" strike="noStrike" dirty="0">
                          <a:solidFill>
                            <a:srgbClr val="000000"/>
                          </a:solidFill>
                          <a:effectLst/>
                          <a:latin typeface="+mn-lt"/>
                        </a:rPr>
                        <a:t>414.0</a:t>
                      </a: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431.6</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473.8</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448.6</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466.4</a:t>
                      </a: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7B23E"/>
                    </a:solidFill>
                  </a:tcPr>
                </a:tc>
                <a:tc>
                  <a:txBody>
                    <a:bodyPr/>
                    <a:lstStyle/>
                    <a:p>
                      <a:pPr algn="ctr" fontAlgn="b">
                        <a:buNone/>
                      </a:pPr>
                      <a:r>
                        <a:rPr lang="en-US" sz="1100" b="0" i="0" u="none" strike="noStrike" dirty="0">
                          <a:solidFill>
                            <a:srgbClr val="000000"/>
                          </a:solidFill>
                          <a:effectLst/>
                          <a:latin typeface="+mn-lt"/>
                        </a:rPr>
                        <a:t>460.7</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466.2</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454.4</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458.5</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470.5</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424.5</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380.8</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extLst>
                  <a:ext uri="{0D108BD9-81ED-4DB2-BD59-A6C34878D82A}">
                    <a16:rowId xmlns:a16="http://schemas.microsoft.com/office/drawing/2014/main" val="1084642632"/>
                  </a:ext>
                </a:extLst>
              </a:tr>
              <a:tr h="273910">
                <a:tc>
                  <a:txBody>
                    <a:bodyPr/>
                    <a:lstStyle/>
                    <a:p>
                      <a:pPr algn="ctr" fontAlgn="b">
                        <a:buNone/>
                      </a:pPr>
                      <a:r>
                        <a:rPr lang="en-US" sz="1100" b="0" i="0" u="none" strike="noStrike" dirty="0">
                          <a:solidFill>
                            <a:srgbClr val="000000"/>
                          </a:solidFill>
                          <a:effectLst/>
                          <a:latin typeface="+mn-lt"/>
                        </a:rPr>
                        <a:t>20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412.6</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430.0</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466.5</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452.4</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470.7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buNone/>
                      </a:pPr>
                      <a:r>
                        <a:rPr lang="en-US" sz="1100" b="0" i="0" u="none" strike="noStrike" dirty="0">
                          <a:solidFill>
                            <a:srgbClr val="000000"/>
                          </a:solidFill>
                          <a:effectLst/>
                          <a:latin typeface="+mn-lt"/>
                        </a:rPr>
                        <a:t>461.4</a:t>
                      </a:r>
                    </a:p>
                  </a:txBody>
                  <a:tcPr marL="9525" marR="9525" marT="9525" marB="0" anchor="ctr">
                    <a:lnL w="28575" cap="flat" cmpd="sng" algn="ctr">
                      <a:solidFill>
                        <a:schemeClr val="tx1"/>
                      </a:solidFill>
                      <a:prstDash val="solid"/>
                      <a:round/>
                      <a:headEnd type="none" w="med" len="med"/>
                      <a:tailEnd type="none" w="med" len="med"/>
                    </a:lnL>
                    <a:solidFill>
                      <a:srgbClr val="97B23E"/>
                    </a:solidFill>
                  </a:tcPr>
                </a:tc>
                <a:tc>
                  <a:txBody>
                    <a:bodyPr/>
                    <a:lstStyle/>
                    <a:p>
                      <a:pPr algn="ctr" fontAlgn="b">
                        <a:buNone/>
                      </a:pPr>
                      <a:r>
                        <a:rPr lang="en-US" sz="1100" b="0" i="0" u="none" strike="noStrike" dirty="0">
                          <a:solidFill>
                            <a:srgbClr val="000000"/>
                          </a:solidFill>
                          <a:effectLst/>
                          <a:latin typeface="+mn-lt"/>
                        </a:rPr>
                        <a:t>471.0</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458.2</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457.3</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470.6</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419.2</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378.4</a:t>
                      </a:r>
                    </a:p>
                  </a:txBody>
                  <a:tcPr marL="9525" marR="9525" marT="9525" marB="0" anchor="ctr">
                    <a:solidFill>
                      <a:srgbClr val="97B23E"/>
                    </a:solidFill>
                  </a:tcPr>
                </a:tc>
                <a:extLst>
                  <a:ext uri="{0D108BD9-81ED-4DB2-BD59-A6C34878D82A}">
                    <a16:rowId xmlns:a16="http://schemas.microsoft.com/office/drawing/2014/main" val="2333016530"/>
                  </a:ext>
                </a:extLst>
              </a:tr>
              <a:tr h="273910">
                <a:tc>
                  <a:txBody>
                    <a:bodyPr/>
                    <a:lstStyle/>
                    <a:p>
                      <a:pPr algn="ctr" fontAlgn="b">
                        <a:buNone/>
                      </a:pPr>
                      <a:r>
                        <a:rPr lang="en-US" sz="1100" b="0" i="0" u="none" strike="noStrike" dirty="0">
                          <a:solidFill>
                            <a:srgbClr val="000000"/>
                          </a:solidFill>
                          <a:effectLst/>
                          <a:latin typeface="+mn-lt"/>
                        </a:rPr>
                        <a:t>21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412.9</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433.3</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470.0</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459.9</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474.0</a:t>
                      </a:r>
                    </a:p>
                  </a:txBody>
                  <a:tcPr marL="9525" marR="9525" marT="9525" marB="0" anchor="ctr">
                    <a:lnT w="28575" cap="flat" cmpd="sng" algn="ctr">
                      <a:solidFill>
                        <a:schemeClr val="tx1"/>
                      </a:solidFill>
                      <a:prstDash val="solid"/>
                      <a:round/>
                      <a:headEnd type="none" w="med" len="med"/>
                      <a:tailEnd type="none" w="med" len="med"/>
                    </a:lnT>
                    <a:solidFill>
                      <a:srgbClr val="97B23E"/>
                    </a:solidFill>
                  </a:tcPr>
                </a:tc>
                <a:tc>
                  <a:txBody>
                    <a:bodyPr/>
                    <a:lstStyle/>
                    <a:p>
                      <a:pPr algn="ctr" fontAlgn="b">
                        <a:buNone/>
                      </a:pPr>
                      <a:r>
                        <a:rPr lang="en-US" sz="1100" b="0" i="0" u="none" strike="noStrike" dirty="0">
                          <a:solidFill>
                            <a:srgbClr val="000000"/>
                          </a:solidFill>
                          <a:effectLst/>
                          <a:latin typeface="+mn-lt"/>
                        </a:rPr>
                        <a:t>466.8</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474.0</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459.6</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459.0</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471.6</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421.1</a:t>
                      </a:r>
                    </a:p>
                  </a:txBody>
                  <a:tcPr marL="9525" marR="9525" marT="9525" marB="0" anchor="ctr">
                    <a:solidFill>
                      <a:srgbClr val="97B23E"/>
                    </a:solidFill>
                  </a:tcPr>
                </a:tc>
                <a:tc>
                  <a:txBody>
                    <a:bodyPr/>
                    <a:lstStyle/>
                    <a:p>
                      <a:pPr algn="ctr" fontAlgn="b">
                        <a:buNone/>
                      </a:pPr>
                      <a:r>
                        <a:rPr lang="en-US" sz="1100" b="0" i="0" u="none" strike="noStrike" dirty="0">
                          <a:solidFill>
                            <a:srgbClr val="000000"/>
                          </a:solidFill>
                          <a:effectLst/>
                          <a:latin typeface="+mn-lt"/>
                        </a:rPr>
                        <a:t>380.2</a:t>
                      </a:r>
                    </a:p>
                  </a:txBody>
                  <a:tcPr marL="9525" marR="9525" marT="9525" marB="0" anchor="ctr">
                    <a:solidFill>
                      <a:srgbClr val="97B23E"/>
                    </a:solidFill>
                  </a:tcPr>
                </a:tc>
                <a:extLst>
                  <a:ext uri="{0D108BD9-81ED-4DB2-BD59-A6C34878D82A}">
                    <a16:rowId xmlns:a16="http://schemas.microsoft.com/office/drawing/2014/main" val="786472178"/>
                  </a:ext>
                </a:extLst>
              </a:tr>
              <a:tr h="273910">
                <a:tc>
                  <a:txBody>
                    <a:bodyPr/>
                    <a:lstStyle/>
                    <a:p>
                      <a:pPr algn="ctr" fontAlgn="b">
                        <a:buNone/>
                      </a:pPr>
                      <a:r>
                        <a:rPr lang="en-US" sz="1100" b="0" i="0" u="none" strike="noStrike" dirty="0">
                          <a:solidFill>
                            <a:srgbClr val="000000"/>
                          </a:solidFill>
                          <a:effectLst/>
                          <a:latin typeface="+mn-lt"/>
                        </a:rPr>
                        <a:t>22</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298.2</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313.6</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333.1</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331.4</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336.2</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334.1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343.1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337.9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337.6</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342.1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308.6</a:t>
                      </a:r>
                    </a:p>
                  </a:txBody>
                  <a:tcPr marL="9525" marR="9525" marT="9525" marB="0" anchor="ctr">
                    <a:solidFill>
                      <a:schemeClr val="accent2"/>
                    </a:solidFill>
                  </a:tcPr>
                </a:tc>
                <a:tc>
                  <a:txBody>
                    <a:bodyPr/>
                    <a:lstStyle/>
                    <a:p>
                      <a:pPr algn="ctr" fontAlgn="b">
                        <a:buNone/>
                      </a:pPr>
                      <a:r>
                        <a:rPr lang="en-US" sz="1100" b="0" i="0" u="none" strike="noStrike" dirty="0">
                          <a:solidFill>
                            <a:srgbClr val="000000"/>
                          </a:solidFill>
                          <a:effectLst/>
                          <a:latin typeface="+mn-lt"/>
                        </a:rPr>
                        <a:t>285.9</a:t>
                      </a:r>
                    </a:p>
                  </a:txBody>
                  <a:tcPr marL="9525" marR="9525" marT="9525" marB="0" anchor="ctr">
                    <a:solidFill>
                      <a:schemeClr val="accent2"/>
                    </a:solidFill>
                  </a:tcPr>
                </a:tc>
                <a:extLst>
                  <a:ext uri="{0D108BD9-81ED-4DB2-BD59-A6C34878D82A}">
                    <a16:rowId xmlns:a16="http://schemas.microsoft.com/office/drawing/2014/main" val="3547510256"/>
                  </a:ext>
                </a:extLst>
              </a:tr>
              <a:tr h="273910">
                <a:tc>
                  <a:txBody>
                    <a:bodyPr/>
                    <a:lstStyle/>
                    <a:p>
                      <a:pPr algn="ctr" fontAlgn="b">
                        <a:buNone/>
                      </a:pPr>
                      <a:r>
                        <a:rPr lang="en-US" sz="1100" b="0" i="0" u="none" strike="noStrike" dirty="0">
                          <a:solidFill>
                            <a:srgbClr val="000000"/>
                          </a:solidFill>
                          <a:effectLst/>
                          <a:latin typeface="+mn-lt"/>
                        </a:rPr>
                        <a:t>23</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158.4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169.4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163.1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169.0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174.9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174.8</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177.5</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176.9</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174.4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182.0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164.0</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154.9</a:t>
                      </a:r>
                    </a:p>
                  </a:txBody>
                  <a:tcPr marL="9525" marR="9525" marT="9525" marB="0" anchor="ctr">
                    <a:noFill/>
                  </a:tcPr>
                </a:tc>
                <a:extLst>
                  <a:ext uri="{0D108BD9-81ED-4DB2-BD59-A6C34878D82A}">
                    <a16:rowId xmlns:a16="http://schemas.microsoft.com/office/drawing/2014/main" val="1482855261"/>
                  </a:ext>
                </a:extLst>
              </a:tr>
              <a:tr h="273910">
                <a:tc>
                  <a:txBody>
                    <a:bodyPr/>
                    <a:lstStyle/>
                    <a:p>
                      <a:pPr algn="ctr" fontAlgn="b">
                        <a:buNone/>
                      </a:pPr>
                      <a:r>
                        <a:rPr lang="en-US" sz="1100" b="0" i="0" u="none" strike="noStrike" dirty="0">
                          <a:solidFill>
                            <a:srgbClr val="000000"/>
                          </a:solidFill>
                          <a:effectLst/>
                          <a:latin typeface="+mn-lt"/>
                        </a:rPr>
                        <a:t>24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109.1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116.8</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112.3</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118.1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123.6</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125.4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125.7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125.1</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121.3</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129.4</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113.7</a:t>
                      </a:r>
                    </a:p>
                  </a:txBody>
                  <a:tcPr marL="9525" marR="9525" marT="9525" marB="0" anchor="ctr">
                    <a:noFill/>
                  </a:tcPr>
                </a:tc>
                <a:tc>
                  <a:txBody>
                    <a:bodyPr/>
                    <a:lstStyle/>
                    <a:p>
                      <a:pPr algn="ctr" fontAlgn="b">
                        <a:buNone/>
                      </a:pPr>
                      <a:r>
                        <a:rPr lang="en-US" sz="1100" b="0" i="0" u="none" strike="noStrike" dirty="0">
                          <a:solidFill>
                            <a:srgbClr val="000000"/>
                          </a:solidFill>
                          <a:effectLst/>
                          <a:latin typeface="+mn-lt"/>
                        </a:rPr>
                        <a:t>105.3</a:t>
                      </a:r>
                    </a:p>
                  </a:txBody>
                  <a:tcPr marL="9525" marR="9525" marT="9525" marB="0" anchor="ctr">
                    <a:noFill/>
                  </a:tcPr>
                </a:tc>
                <a:extLst>
                  <a:ext uri="{0D108BD9-81ED-4DB2-BD59-A6C34878D82A}">
                    <a16:rowId xmlns:a16="http://schemas.microsoft.com/office/drawing/2014/main" val="2105253376"/>
                  </a:ext>
                </a:extLst>
              </a:tr>
            </a:tbl>
          </a:graphicData>
        </a:graphic>
      </p:graphicFrame>
      <p:sp>
        <p:nvSpPr>
          <p:cNvPr id="9" name="Rectangle 8">
            <a:extLst>
              <a:ext uri="{FF2B5EF4-FFF2-40B4-BE49-F238E27FC236}">
                <a16:creationId xmlns:a16="http://schemas.microsoft.com/office/drawing/2014/main" id="{DACEE441-FDB3-B2D0-5C28-8CB2ECD613B3}"/>
              </a:ext>
            </a:extLst>
          </p:cNvPr>
          <p:cNvSpPr/>
          <p:nvPr/>
        </p:nvSpPr>
        <p:spPr>
          <a:xfrm>
            <a:off x="1503623" y="4036398"/>
            <a:ext cx="214630" cy="1936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 Box 22">
            <a:extLst>
              <a:ext uri="{FF2B5EF4-FFF2-40B4-BE49-F238E27FC236}">
                <a16:creationId xmlns:a16="http://schemas.microsoft.com/office/drawing/2014/main" id="{48EED2AA-A019-AA43-07ED-EC42A081B995}"/>
              </a:ext>
            </a:extLst>
          </p:cNvPr>
          <p:cNvSpPr txBox="1"/>
          <p:nvPr/>
        </p:nvSpPr>
        <p:spPr>
          <a:xfrm>
            <a:off x="1681423" y="4010998"/>
            <a:ext cx="1548765"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Event hour in RA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2">
            <a:extLst>
              <a:ext uri="{FF2B5EF4-FFF2-40B4-BE49-F238E27FC236}">
                <a16:creationId xmlns:a16="http://schemas.microsoft.com/office/drawing/2014/main" id="{846B0720-6E3B-6CE3-34B8-163B22BFF278}"/>
              </a:ext>
            </a:extLst>
          </p:cNvPr>
          <p:cNvSpPr txBox="1"/>
          <p:nvPr/>
        </p:nvSpPr>
        <p:spPr>
          <a:xfrm>
            <a:off x="3627698" y="4002743"/>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Non-event hour in RA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F118796-E1BC-1618-CFA5-ADB8CDD7645F}"/>
              </a:ext>
            </a:extLst>
          </p:cNvPr>
          <p:cNvSpPr/>
          <p:nvPr/>
        </p:nvSpPr>
        <p:spPr>
          <a:xfrm>
            <a:off x="3440373" y="4036398"/>
            <a:ext cx="214630" cy="1936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ectangle: Rounded Corners 3">
            <a:extLst>
              <a:ext uri="{FF2B5EF4-FFF2-40B4-BE49-F238E27FC236}">
                <a16:creationId xmlns:a16="http://schemas.microsoft.com/office/drawing/2014/main" id="{EAE9F616-8032-1A9F-8EAE-D5F1B42DCB12}"/>
              </a:ext>
            </a:extLst>
          </p:cNvPr>
          <p:cNvSpPr/>
          <p:nvPr/>
        </p:nvSpPr>
        <p:spPr>
          <a:xfrm>
            <a:off x="6661349" y="1145520"/>
            <a:ext cx="595662" cy="2766011"/>
          </a:xfrm>
          <a:prstGeom prst="roundRect">
            <a:avLst>
              <a:gd name="adj" fmla="val 5322"/>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CA001637-F2B7-F2F7-2B3D-4F9D402555C3}"/>
              </a:ext>
            </a:extLst>
          </p:cNvPr>
          <p:cNvCxnSpPr>
            <a:cxnSpLocks/>
          </p:cNvCxnSpPr>
          <p:nvPr/>
        </p:nvCxnSpPr>
        <p:spPr>
          <a:xfrm>
            <a:off x="6499872" y="2828480"/>
            <a:ext cx="0" cy="926124"/>
          </a:xfrm>
          <a:prstGeom prst="straightConnector1">
            <a:avLst/>
          </a:prstGeom>
          <a:ln w="57150">
            <a:solidFill>
              <a:schemeClr val="bg1">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8" name="Rectangle 7">
            <a:extLst>
              <a:ext uri="{FF2B5EF4-FFF2-40B4-BE49-F238E27FC236}">
                <a16:creationId xmlns:a16="http://schemas.microsoft.com/office/drawing/2014/main" id="{4A323AA7-0D58-A72A-3C47-D02383BA2E5C}"/>
              </a:ext>
            </a:extLst>
          </p:cNvPr>
          <p:cNvSpPr/>
          <p:nvPr/>
        </p:nvSpPr>
        <p:spPr>
          <a:xfrm>
            <a:off x="5507298" y="4039986"/>
            <a:ext cx="214630" cy="193675"/>
          </a:xfrm>
          <a:prstGeom prst="rect">
            <a:avLst/>
          </a:prstGeom>
          <a:solidFill>
            <a:schemeClr val="accent6">
              <a:lumMod val="20000"/>
              <a:lumOff val="8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 Box 22">
            <a:extLst>
              <a:ext uri="{FF2B5EF4-FFF2-40B4-BE49-F238E27FC236}">
                <a16:creationId xmlns:a16="http://schemas.microsoft.com/office/drawing/2014/main" id="{EB9D71AA-F7E6-0FB1-205C-9D31DDCF0464}"/>
              </a:ext>
            </a:extLst>
          </p:cNvPr>
          <p:cNvSpPr txBox="1"/>
          <p:nvPr/>
        </p:nvSpPr>
        <p:spPr>
          <a:xfrm>
            <a:off x="5694623" y="4006331"/>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Event Hour, 2027 CEC Peak Hour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4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3EA1-9328-9847-1C44-B4F024DEC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C8B95-4D74-CD01-141D-08B45E71A647}"/>
              </a:ext>
            </a:extLst>
          </p:cNvPr>
          <p:cNvSpPr>
            <a:spLocks noGrp="1"/>
          </p:cNvSpPr>
          <p:nvPr>
            <p:ph type="title"/>
          </p:nvPr>
        </p:nvSpPr>
        <p:spPr>
          <a:xfrm>
            <a:off x="91786" y="1545453"/>
            <a:ext cx="8229600" cy="1569660"/>
          </a:xfrm>
        </p:spPr>
        <p:txBody>
          <a:bodyPr/>
          <a:lstStyle/>
          <a:p>
            <a:r>
              <a:rPr lang="en-US" sz="4800" dirty="0"/>
              <a:t>Comparison of PY2025 and Prior Year results</a:t>
            </a:r>
          </a:p>
        </p:txBody>
      </p:sp>
      <p:sp>
        <p:nvSpPr>
          <p:cNvPr id="5" name="Footer Placeholder 4">
            <a:extLst>
              <a:ext uri="{FF2B5EF4-FFF2-40B4-BE49-F238E27FC236}">
                <a16:creationId xmlns:a16="http://schemas.microsoft.com/office/drawing/2014/main" id="{DB0014A2-809D-ACC8-6F5A-60D781D7A479}"/>
              </a:ext>
            </a:extLst>
          </p:cNvPr>
          <p:cNvSpPr>
            <a:spLocks noGrp="1"/>
          </p:cNvSpPr>
          <p:nvPr>
            <p:ph type="ftr" sz="quarter" idx="3"/>
          </p:nvPr>
        </p:nvSpPr>
        <p:spPr/>
        <p:txBody>
          <a:bodyPr/>
          <a:lstStyle/>
          <a:p>
            <a:pPr>
              <a:spcAft>
                <a:spcPts val="600"/>
              </a:spcAft>
            </a:pPr>
            <a:r>
              <a:rPr lang="en-US" dirty="0"/>
              <a:t>PY2025 STATEWIDE BIP</a:t>
            </a:r>
          </a:p>
        </p:txBody>
      </p:sp>
    </p:spTree>
    <p:extLst>
      <p:ext uri="{BB962C8B-B14F-4D97-AF65-F5344CB8AC3E}">
        <p14:creationId xmlns:p14="http://schemas.microsoft.com/office/powerpoint/2010/main" val="229802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49DC-B505-CD8B-4B05-43701C20D3EE}"/>
              </a:ext>
            </a:extLst>
          </p:cNvPr>
          <p:cNvSpPr>
            <a:spLocks noGrp="1"/>
          </p:cNvSpPr>
          <p:nvPr>
            <p:ph type="title"/>
          </p:nvPr>
        </p:nvSpPr>
        <p:spPr/>
        <p:txBody>
          <a:bodyPr/>
          <a:lstStyle/>
          <a:p>
            <a:r>
              <a:rPr lang="en-US" dirty="0"/>
              <a:t>Previous Versus Current Ex-Post</a:t>
            </a:r>
          </a:p>
        </p:txBody>
      </p:sp>
      <p:sp>
        <p:nvSpPr>
          <p:cNvPr id="5" name="Footer Placeholder 4">
            <a:extLst>
              <a:ext uri="{FF2B5EF4-FFF2-40B4-BE49-F238E27FC236}">
                <a16:creationId xmlns:a16="http://schemas.microsoft.com/office/drawing/2014/main" id="{B8C2A97D-980B-B02B-05F6-2AD5B4B6344C}"/>
              </a:ext>
            </a:extLst>
          </p:cNvPr>
          <p:cNvSpPr>
            <a:spLocks noGrp="1"/>
          </p:cNvSpPr>
          <p:nvPr>
            <p:ph type="ftr" sz="quarter" idx="3"/>
          </p:nvPr>
        </p:nvSpPr>
        <p:spPr/>
        <p:txBody>
          <a:bodyPr/>
          <a:lstStyle/>
          <a:p>
            <a:r>
              <a:rPr lang="en-US" dirty="0"/>
              <a:t>PY2025 Statewide BIP</a:t>
            </a:r>
          </a:p>
        </p:txBody>
      </p:sp>
      <p:sp>
        <p:nvSpPr>
          <p:cNvPr id="12" name="Text Placeholder 3">
            <a:extLst>
              <a:ext uri="{FF2B5EF4-FFF2-40B4-BE49-F238E27FC236}">
                <a16:creationId xmlns:a16="http://schemas.microsoft.com/office/drawing/2014/main" id="{DF641BDC-9E2F-5D15-6ACE-0DD437EDA01D}"/>
              </a:ext>
            </a:extLst>
          </p:cNvPr>
          <p:cNvSpPr txBox="1">
            <a:spLocks/>
          </p:cNvSpPr>
          <p:nvPr/>
        </p:nvSpPr>
        <p:spPr>
          <a:xfrm>
            <a:off x="361950" y="2600768"/>
            <a:ext cx="8229600" cy="169691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ea typeface="Calibri" panose="020F0502020204030204" pitchFamily="34" charset="0"/>
                <a:cs typeface="Times New Roman" panose="02020603050405020304" pitchFamily="18" charset="0"/>
              </a:rPr>
              <a:t>Reminder that </a:t>
            </a:r>
            <a:r>
              <a:rPr lang="en-US" sz="1400" dirty="0"/>
              <a:t>PY2024 impacts showed an improvement relative to PY2022 impact levels for per capita impacts and FSL achievement rates</a:t>
            </a:r>
          </a:p>
          <a:p>
            <a:pPr lvl="1"/>
            <a:r>
              <a:rPr lang="en-US" sz="1400" dirty="0"/>
              <a:t>PY2023 was only a single, 5-minute event</a:t>
            </a:r>
          </a:p>
          <a:p>
            <a:r>
              <a:rPr lang="en-US" sz="1400" dirty="0"/>
              <a:t>Aggregate impacts were lower in PY2024 than in PY2022 due to reduced program enrollment</a:t>
            </a:r>
          </a:p>
          <a:p>
            <a:r>
              <a:rPr lang="en-US" sz="1400" dirty="0"/>
              <a:t>Customers who were tested in the main September event in both PY2024 and PY2025 showed statistically indistinguishable event day impacts. </a:t>
            </a:r>
          </a:p>
          <a:p>
            <a:endParaRPr lang="en-US" sz="1400" dirty="0"/>
          </a:p>
        </p:txBody>
      </p:sp>
      <p:sp>
        <p:nvSpPr>
          <p:cNvPr id="4" name="TextBox 3">
            <a:extLst>
              <a:ext uri="{FF2B5EF4-FFF2-40B4-BE49-F238E27FC236}">
                <a16:creationId xmlns:a16="http://schemas.microsoft.com/office/drawing/2014/main" id="{BA435BE2-78A2-614D-BCDD-1CF98A0A96C9}"/>
              </a:ext>
            </a:extLst>
          </p:cNvPr>
          <p:cNvSpPr txBox="1"/>
          <p:nvPr/>
        </p:nvSpPr>
        <p:spPr>
          <a:xfrm>
            <a:off x="4572000" y="3943953"/>
            <a:ext cx="4572000" cy="584775"/>
          </a:xfrm>
          <a:prstGeom prst="rect">
            <a:avLst/>
          </a:prstGeom>
          <a:noFill/>
        </p:spPr>
        <p:txBody>
          <a:bodyPr wrap="square">
            <a:spAutoFit/>
          </a:bodyPr>
          <a:lstStyle/>
          <a:p>
            <a:pPr algn="r"/>
            <a:r>
              <a:rPr lang="en-US" sz="800" dirty="0"/>
              <a:t>* 2022 Load Impact Evaluation of California Statewide Base Interruptible Programs (BIP) for Non-Residential Customers: Ex-post and Ex-ante Report</a:t>
            </a:r>
          </a:p>
          <a:p>
            <a:pPr algn="r"/>
            <a:r>
              <a:rPr lang="en-US" sz="800" dirty="0"/>
              <a:t>** 2023 Load Impact Evaluation of California Statewide Base Interruptible Programs (BIP) for Non-Residential Customers: Ex-post and Ex-ante Report</a:t>
            </a:r>
          </a:p>
        </p:txBody>
      </p:sp>
      <p:graphicFrame>
        <p:nvGraphicFramePr>
          <p:cNvPr id="11" name="Table 10">
            <a:extLst>
              <a:ext uri="{FF2B5EF4-FFF2-40B4-BE49-F238E27FC236}">
                <a16:creationId xmlns:a16="http://schemas.microsoft.com/office/drawing/2014/main" id="{D74680CB-AFAF-093A-79C7-428EEB0F5CAD}"/>
              </a:ext>
            </a:extLst>
          </p:cNvPr>
          <p:cNvGraphicFramePr>
            <a:graphicFrameLocks noGrp="1"/>
          </p:cNvGraphicFramePr>
          <p:nvPr>
            <p:extLst>
              <p:ext uri="{D42A27DB-BD31-4B8C-83A1-F6EECF244321}">
                <p14:modId xmlns:p14="http://schemas.microsoft.com/office/powerpoint/2010/main" val="1223514779"/>
              </p:ext>
            </p:extLst>
          </p:nvPr>
        </p:nvGraphicFramePr>
        <p:xfrm>
          <a:off x="361950" y="1086042"/>
          <a:ext cx="8229601" cy="1428688"/>
        </p:xfrm>
        <a:graphic>
          <a:graphicData uri="http://schemas.openxmlformats.org/drawingml/2006/table">
            <a:tbl>
              <a:tblPr firstRow="1" firstCol="1" bandRow="1">
                <a:tableStyleId>{8799B23B-EC83-4686-B30A-512413B5E67A}</a:tableStyleId>
              </a:tblPr>
              <a:tblGrid>
                <a:gridCol w="852396">
                  <a:extLst>
                    <a:ext uri="{9D8B030D-6E8A-4147-A177-3AD203B41FA5}">
                      <a16:colId xmlns:a16="http://schemas.microsoft.com/office/drawing/2014/main" val="4050184884"/>
                    </a:ext>
                  </a:extLst>
                </a:gridCol>
                <a:gridCol w="825306">
                  <a:extLst>
                    <a:ext uri="{9D8B030D-6E8A-4147-A177-3AD203B41FA5}">
                      <a16:colId xmlns:a16="http://schemas.microsoft.com/office/drawing/2014/main" val="1730004827"/>
                    </a:ext>
                  </a:extLst>
                </a:gridCol>
                <a:gridCol w="908381">
                  <a:extLst>
                    <a:ext uri="{9D8B030D-6E8A-4147-A177-3AD203B41FA5}">
                      <a16:colId xmlns:a16="http://schemas.microsoft.com/office/drawing/2014/main" val="3434022706"/>
                    </a:ext>
                  </a:extLst>
                </a:gridCol>
                <a:gridCol w="781966">
                  <a:extLst>
                    <a:ext uri="{9D8B030D-6E8A-4147-A177-3AD203B41FA5}">
                      <a16:colId xmlns:a16="http://schemas.microsoft.com/office/drawing/2014/main" val="137170458"/>
                    </a:ext>
                  </a:extLst>
                </a:gridCol>
                <a:gridCol w="781966">
                  <a:extLst>
                    <a:ext uri="{9D8B030D-6E8A-4147-A177-3AD203B41FA5}">
                      <a16:colId xmlns:a16="http://schemas.microsoft.com/office/drawing/2014/main" val="4284767207"/>
                    </a:ext>
                  </a:extLst>
                </a:gridCol>
                <a:gridCol w="781966">
                  <a:extLst>
                    <a:ext uri="{9D8B030D-6E8A-4147-A177-3AD203B41FA5}">
                      <a16:colId xmlns:a16="http://schemas.microsoft.com/office/drawing/2014/main" val="434797623"/>
                    </a:ext>
                  </a:extLst>
                </a:gridCol>
                <a:gridCol w="781966">
                  <a:extLst>
                    <a:ext uri="{9D8B030D-6E8A-4147-A177-3AD203B41FA5}">
                      <a16:colId xmlns:a16="http://schemas.microsoft.com/office/drawing/2014/main" val="2177962531"/>
                    </a:ext>
                  </a:extLst>
                </a:gridCol>
                <a:gridCol w="832531">
                  <a:extLst>
                    <a:ext uri="{9D8B030D-6E8A-4147-A177-3AD203B41FA5}">
                      <a16:colId xmlns:a16="http://schemas.microsoft.com/office/drawing/2014/main" val="3445490424"/>
                    </a:ext>
                  </a:extLst>
                </a:gridCol>
                <a:gridCol w="653745">
                  <a:extLst>
                    <a:ext uri="{9D8B030D-6E8A-4147-A177-3AD203B41FA5}">
                      <a16:colId xmlns:a16="http://schemas.microsoft.com/office/drawing/2014/main" val="70136152"/>
                    </a:ext>
                  </a:extLst>
                </a:gridCol>
                <a:gridCol w="1029378">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Evaluation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Estimate Type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 per Event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2022*</a:t>
                      </a:r>
                    </a:p>
                  </a:txBody>
                  <a:tcPr marL="0" marR="0" marT="0" marB="0" anchor="ctr">
                    <a:lnL w="12700" cmpd="sng">
                      <a:noFill/>
                    </a:lnL>
                    <a:lnR w="12700" cmpd="sng">
                      <a:noFill/>
                    </a:lnR>
                    <a:lnT w="25400" cmpd="sng">
                      <a:noFill/>
                    </a:lnT>
                    <a:lnB w="12700" cmpd="sng">
                      <a:noFill/>
                    </a:lnB>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Sept. 6</a:t>
                      </a:r>
                      <a:r>
                        <a:rPr lang="en-US" sz="1000" baseline="30000" dirty="0">
                          <a:solidFill>
                            <a:srgbClr val="000000"/>
                          </a:solidFill>
                          <a:effectLst/>
                          <a:latin typeface="+mn-lt"/>
                          <a:ea typeface="Calibri" panose="020F0502020204030204" pitchFamily="34" charset="0"/>
                          <a:cs typeface="Times New Roman" panose="02020603050405020304" pitchFamily="18" charset="0"/>
                        </a:rPr>
                        <a:t>th</a:t>
                      </a:r>
                      <a:endParaRPr lang="en-US" sz="10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254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258</a:t>
                      </a:r>
                    </a:p>
                  </a:txBody>
                  <a:tcPr marL="0" marR="0" marT="0" marB="0" anchor="ctr">
                    <a:lnL w="12700" cmpd="sng">
                      <a:noFill/>
                    </a:lnL>
                    <a:lnR w="12700" cmpd="sng">
                      <a:noFill/>
                    </a:lnR>
                    <a:lnT w="254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203</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149</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787</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577</a:t>
                      </a:r>
                    </a:p>
                  </a:txBody>
                  <a:tcPr marL="0" marR="0" marT="0" marB="0" anchor="ctr">
                    <a:lnL w="12700" cmpd="sng">
                      <a:noFill/>
                    </a:lnL>
                    <a:lnR w="12700" cmpd="sng">
                      <a:noFill/>
                    </a:lnR>
                    <a:lnT w="28575" cap="flat" cmpd="sng" algn="ctr">
                      <a:noFill/>
                      <a:prstDash val="solid"/>
                      <a:round/>
                      <a:headEnd type="none" w="med" len="med"/>
                      <a:tailEnd type="none" w="med" len="med"/>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73%</a:t>
                      </a:r>
                    </a:p>
                  </a:txBody>
                  <a:tcPr marL="0" marR="0" marT="0" marB="0" anchor="ctr">
                    <a:lnL w="12700" cmpd="sng">
                      <a:noFill/>
                    </a:lnL>
                    <a:lnR w="12700" cmpd="sng">
                      <a:noFill/>
                    </a:lnR>
                    <a:lnT w="254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51</a:t>
                      </a:r>
                    </a:p>
                  </a:txBody>
                  <a:tcPr marL="0" marR="0" marT="0" marB="0" anchor="ctr">
                    <a:lnL w="12700" cmpd="sng">
                      <a:noFill/>
                    </a:lnL>
                    <a:lnR w="12700" cmpd="sng">
                      <a:noFill/>
                    </a:lnR>
                    <a:lnT w="254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98%</a:t>
                      </a:r>
                    </a:p>
                  </a:txBody>
                  <a:tcPr marL="0" marR="0" marT="0" marB="0" anchor="ctr">
                    <a:lnL w="12700" cmpd="sng">
                      <a:noFill/>
                    </a:lnL>
                    <a:lnR w="12700" cmpd="sng">
                      <a:noFill/>
                    </a:lnR>
                    <a:lnT w="25400" cmpd="sng">
                      <a:noFill/>
                    </a:lnT>
                    <a:lnB w="12700" cmpd="sng">
                      <a:noFill/>
                    </a:lnB>
                  </a:tcP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2023**</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Avg. Event Day</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214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164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766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168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22%</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31%</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2024</a:t>
                      </a:r>
                    </a:p>
                  </a:txBody>
                  <a:tcPr marL="0" marR="0" marT="0" marB="0" anchor="ctr">
                    <a:lnL w="12700" cmpd="sng">
                      <a:noFill/>
                    </a:lnL>
                    <a:lnR w="12700" cmpd="sng">
                      <a:noFill/>
                    </a:lnR>
                    <a:lnT w="12700" cmpd="sng">
                      <a:noFill/>
                    </a:lnT>
                    <a:lnB w="12700" cmpd="sng">
                      <a:noFill/>
                    </a:lnB>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Sept. 24</a:t>
                      </a:r>
                      <a:r>
                        <a:rPr lang="en-US" sz="1000" baseline="30000" dirty="0">
                          <a:solidFill>
                            <a:srgbClr val="000000"/>
                          </a:solidFill>
                          <a:effectLst/>
                          <a:latin typeface="+mn-lt"/>
                          <a:ea typeface="Calibri" panose="020F0502020204030204" pitchFamily="34" charset="0"/>
                          <a:cs typeface="Times New Roman" panose="02020603050405020304" pitchFamily="18" charset="0"/>
                        </a:rPr>
                        <a:t>th</a:t>
                      </a:r>
                      <a:r>
                        <a:rPr lang="en-US" sz="1000" dirty="0">
                          <a:solidFill>
                            <a:srgbClr val="000000"/>
                          </a:solidFill>
                          <a:effectLst/>
                          <a:latin typeface="+mn-lt"/>
                          <a:ea typeface="Calibri" panose="020F0502020204030204" pitchFamily="34" charset="0"/>
                          <a:cs typeface="Times New Roman" panose="02020603050405020304" pitchFamily="18" charset="0"/>
                        </a:rPr>
                        <a:t>   </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163</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145</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99</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888</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608</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68%</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46</a:t>
                      </a: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100%</a:t>
                      </a: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57350">
                <a:tc>
                  <a:txBody>
                    <a:bodyPr/>
                    <a:lstStyle/>
                    <a:p>
                      <a:pPr algn="ctr" fontAlgn="ctr">
                        <a:spcBef>
                          <a:spcPts val="750"/>
                        </a:spcBef>
                        <a:spcAft>
                          <a:spcPts val="750"/>
                        </a:spcAft>
                        <a:buNone/>
                      </a:pPr>
                      <a:r>
                        <a:rPr lang="en-US" sz="1000" dirty="0">
                          <a:effectLst/>
                          <a:latin typeface="+mn-lt"/>
                        </a:rPr>
                        <a:t>2025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latin typeface="+mn-lt"/>
                        </a:rPr>
                        <a:t>Sept. 23</a:t>
                      </a:r>
                      <a:r>
                        <a:rPr lang="en-US" sz="1000" baseline="30000" dirty="0">
                          <a:effectLst/>
                          <a:latin typeface="+mn-lt"/>
                        </a:rPr>
                        <a:t>rd</a:t>
                      </a:r>
                      <a:endParaRPr lang="en-US" sz="1000" dirty="0">
                        <a:effectLst/>
                        <a:latin typeface="+mn-lt"/>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defTabSz="457200" rtl="0" eaLnBrk="1" fontAlgn="ctr" latinLnBrk="0" hangingPunct="1">
                        <a:lnSpc>
                          <a:spcPts val="1600"/>
                        </a:lnSpc>
                        <a:spcBef>
                          <a:spcPts val="750"/>
                        </a:spcBef>
                        <a:spcAft>
                          <a:spcPts val="1400"/>
                        </a:spcAft>
                        <a:buNone/>
                      </a:pPr>
                      <a:r>
                        <a:rPr lang="en-US" sz="1000" kern="1200" dirty="0">
                          <a:solidFill>
                            <a:srgbClr val="000000"/>
                          </a:solidFill>
                          <a:effectLst/>
                          <a:latin typeface="+mn-lt"/>
                          <a:ea typeface="Calibri" panose="020F0502020204030204" pitchFamily="34" charset="0"/>
                          <a:cs typeface="Times New Roman" panose="02020603050405020304" pitchFamily="18" charset="0"/>
                        </a:rPr>
                        <a:t>141</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lang="en-US" sz="1000" kern="1200" dirty="0">
                          <a:solidFill>
                            <a:schemeClr val="tx1"/>
                          </a:solidFill>
                          <a:effectLst/>
                          <a:highlight>
                            <a:srgbClr val="000000"/>
                          </a:highlight>
                          <a:latin typeface="+mn-lt"/>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lang="en-US" sz="1000" dirty="0">
                          <a:effectLst/>
                          <a:highlight>
                            <a:srgbClr val="000000"/>
                          </a:highlight>
                          <a:latin typeface="+mn-lt"/>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14" name="Text Placeholder 3">
            <a:extLst>
              <a:ext uri="{FF2B5EF4-FFF2-40B4-BE49-F238E27FC236}">
                <a16:creationId xmlns:a16="http://schemas.microsoft.com/office/drawing/2014/main" id="{DDCAE433-D803-7522-E190-7F00726BDDD2}"/>
              </a:ext>
            </a:extLst>
          </p:cNvPr>
          <p:cNvSpPr txBox="1">
            <a:spLocks/>
          </p:cNvSpPr>
          <p:nvPr/>
        </p:nvSpPr>
        <p:spPr>
          <a:xfrm>
            <a:off x="0" y="4028965"/>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sz="2400" b="1" i="1" u="sng" dirty="0">
              <a:solidFill>
                <a:schemeClr val="accent4"/>
              </a:solidFill>
            </a:endParaRPr>
          </a:p>
        </p:txBody>
      </p:sp>
      <p:sp>
        <p:nvSpPr>
          <p:cNvPr id="16" name="Text Placeholder 15">
            <a:extLst>
              <a:ext uri="{FF2B5EF4-FFF2-40B4-BE49-F238E27FC236}">
                <a16:creationId xmlns:a16="http://schemas.microsoft.com/office/drawing/2014/main" id="{CB16EC0B-B06D-0575-E49B-B39918EF6DB5}"/>
              </a:ext>
            </a:extLst>
          </p:cNvPr>
          <p:cNvSpPr>
            <a:spLocks noGrp="1"/>
          </p:cNvSpPr>
          <p:nvPr>
            <p:ph type="body" sz="quarter" idx="15"/>
          </p:nvPr>
        </p:nvSpPr>
        <p:spPr/>
        <p:txBody>
          <a:bodyPr/>
          <a:lstStyle/>
          <a:p>
            <a:r>
              <a:rPr lang="en-US" b="1" dirty="0">
                <a:solidFill>
                  <a:schemeClr val="accent4"/>
                </a:solidFill>
              </a:rPr>
              <a:t>PG&amp;E Ex-Post Results are </a:t>
            </a:r>
            <a:r>
              <a:rPr lang="en-US" b="1" i="1" u="sng" dirty="0">
                <a:solidFill>
                  <a:schemeClr val="accent4"/>
                </a:solidFill>
              </a:rPr>
              <a:t>confidential</a:t>
            </a:r>
          </a:p>
          <a:p>
            <a:endParaRPr lang="en-US" dirty="0"/>
          </a:p>
        </p:txBody>
      </p:sp>
    </p:spTree>
    <p:extLst>
      <p:ext uri="{BB962C8B-B14F-4D97-AF65-F5344CB8AC3E}">
        <p14:creationId xmlns:p14="http://schemas.microsoft.com/office/powerpoint/2010/main" val="1260504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341ACC-EAB9-F785-2D0F-CB8F2ECA0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79445-CB49-3BE4-6B6A-1A6A819FEB7B}"/>
              </a:ext>
            </a:extLst>
          </p:cNvPr>
          <p:cNvSpPr>
            <a:spLocks noGrp="1"/>
          </p:cNvSpPr>
          <p:nvPr>
            <p:ph type="title"/>
          </p:nvPr>
        </p:nvSpPr>
        <p:spPr/>
        <p:txBody>
          <a:bodyPr/>
          <a:lstStyle/>
          <a:p>
            <a:r>
              <a:rPr lang="en-US" dirty="0"/>
              <a:t>Previous Ex-Ante Versus Current Ex-Post</a:t>
            </a:r>
          </a:p>
        </p:txBody>
      </p:sp>
      <p:sp>
        <p:nvSpPr>
          <p:cNvPr id="5" name="Footer Placeholder 4">
            <a:extLst>
              <a:ext uri="{FF2B5EF4-FFF2-40B4-BE49-F238E27FC236}">
                <a16:creationId xmlns:a16="http://schemas.microsoft.com/office/drawing/2014/main" id="{9D53B6EB-E2E3-2363-A282-88A8844F97FA}"/>
              </a:ext>
            </a:extLst>
          </p:cNvPr>
          <p:cNvSpPr>
            <a:spLocks noGrp="1"/>
          </p:cNvSpPr>
          <p:nvPr>
            <p:ph type="ftr" sz="quarter" idx="3"/>
          </p:nvPr>
        </p:nvSpPr>
        <p:spPr/>
        <p:txBody>
          <a:bodyPr/>
          <a:lstStyle/>
          <a:p>
            <a:r>
              <a:rPr lang="en-US" dirty="0"/>
              <a:t>PY2025 Statewide BIP</a:t>
            </a:r>
          </a:p>
        </p:txBody>
      </p:sp>
      <p:sp>
        <p:nvSpPr>
          <p:cNvPr id="13" name="Text Placeholder 3">
            <a:extLst>
              <a:ext uri="{FF2B5EF4-FFF2-40B4-BE49-F238E27FC236}">
                <a16:creationId xmlns:a16="http://schemas.microsoft.com/office/drawing/2014/main" id="{45F7C360-3C91-CAA0-7E65-E59FA7B5132E}"/>
              </a:ext>
            </a:extLst>
          </p:cNvPr>
          <p:cNvSpPr txBox="1">
            <a:spLocks/>
          </p:cNvSpPr>
          <p:nvPr/>
        </p:nvSpPr>
        <p:spPr>
          <a:xfrm>
            <a:off x="361950" y="2418651"/>
            <a:ext cx="8229600" cy="16984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PY2025 ex-post impacts were lower than anticipated in the PY2024 forecast because several historically high performing customers were not re-tested in any PY2025 event</a:t>
            </a:r>
          </a:p>
        </p:txBody>
      </p:sp>
      <p:sp>
        <p:nvSpPr>
          <p:cNvPr id="4" name="TextBox 3">
            <a:extLst>
              <a:ext uri="{FF2B5EF4-FFF2-40B4-BE49-F238E27FC236}">
                <a16:creationId xmlns:a16="http://schemas.microsoft.com/office/drawing/2014/main" id="{8DC5FB2F-9A28-8D0D-785F-D8A627D345C9}"/>
              </a:ext>
            </a:extLst>
          </p:cNvPr>
          <p:cNvSpPr txBox="1"/>
          <p:nvPr/>
        </p:nvSpPr>
        <p:spPr>
          <a:xfrm>
            <a:off x="361950" y="2070580"/>
            <a:ext cx="4793630" cy="246221"/>
          </a:xfrm>
          <a:prstGeom prst="rect">
            <a:avLst/>
          </a:prstGeom>
          <a:noFill/>
        </p:spPr>
        <p:txBody>
          <a:bodyPr wrap="square">
            <a:spAutoFit/>
          </a:bodyPr>
          <a:lstStyle/>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program-level 1-in-2 utility-specific weather scenario</a:t>
            </a:r>
            <a:endParaRPr lang="en-US" sz="1000" dirty="0"/>
          </a:p>
        </p:txBody>
      </p:sp>
      <p:graphicFrame>
        <p:nvGraphicFramePr>
          <p:cNvPr id="9" name="Table 8">
            <a:extLst>
              <a:ext uri="{FF2B5EF4-FFF2-40B4-BE49-F238E27FC236}">
                <a16:creationId xmlns:a16="http://schemas.microsoft.com/office/drawing/2014/main" id="{D9E228B6-3FAD-7CAE-BA26-B5AC71374DD2}"/>
              </a:ext>
            </a:extLst>
          </p:cNvPr>
          <p:cNvGraphicFramePr>
            <a:graphicFrameLocks noGrp="1"/>
          </p:cNvGraphicFramePr>
          <p:nvPr>
            <p:extLst>
              <p:ext uri="{D42A27DB-BD31-4B8C-83A1-F6EECF244321}">
                <p14:modId xmlns:p14="http://schemas.microsoft.com/office/powerpoint/2010/main" val="2186677265"/>
              </p:ext>
            </p:extLst>
          </p:nvPr>
        </p:nvGraphicFramePr>
        <p:xfrm>
          <a:off x="457199" y="1072798"/>
          <a:ext cx="8229601" cy="1030409"/>
        </p:xfrm>
        <a:graphic>
          <a:graphicData uri="http://schemas.openxmlformats.org/drawingml/2006/table">
            <a:tbl>
              <a:tblPr firstRow="1" firstCol="1" bandRow="1">
                <a:tableStyleId>{8799B23B-EC83-4686-B30A-512413B5E67A}</a:tableStyleId>
              </a:tblPr>
              <a:tblGrid>
                <a:gridCol w="852396">
                  <a:extLst>
                    <a:ext uri="{9D8B030D-6E8A-4147-A177-3AD203B41FA5}">
                      <a16:colId xmlns:a16="http://schemas.microsoft.com/office/drawing/2014/main" val="4050184884"/>
                    </a:ext>
                  </a:extLst>
                </a:gridCol>
                <a:gridCol w="1111872">
                  <a:extLst>
                    <a:ext uri="{9D8B030D-6E8A-4147-A177-3AD203B41FA5}">
                      <a16:colId xmlns:a16="http://schemas.microsoft.com/office/drawing/2014/main" val="1730004827"/>
                    </a:ext>
                  </a:extLst>
                </a:gridCol>
                <a:gridCol w="685800">
                  <a:extLst>
                    <a:ext uri="{9D8B030D-6E8A-4147-A177-3AD203B41FA5}">
                      <a16:colId xmlns:a16="http://schemas.microsoft.com/office/drawing/2014/main" val="3434022706"/>
                    </a:ext>
                  </a:extLst>
                </a:gridCol>
                <a:gridCol w="717981">
                  <a:extLst>
                    <a:ext uri="{9D8B030D-6E8A-4147-A177-3AD203B41FA5}">
                      <a16:colId xmlns:a16="http://schemas.microsoft.com/office/drawing/2014/main" val="137170458"/>
                    </a:ext>
                  </a:extLst>
                </a:gridCol>
                <a:gridCol w="781966">
                  <a:extLst>
                    <a:ext uri="{9D8B030D-6E8A-4147-A177-3AD203B41FA5}">
                      <a16:colId xmlns:a16="http://schemas.microsoft.com/office/drawing/2014/main" val="4284767207"/>
                    </a:ext>
                  </a:extLst>
                </a:gridCol>
                <a:gridCol w="781966">
                  <a:extLst>
                    <a:ext uri="{9D8B030D-6E8A-4147-A177-3AD203B41FA5}">
                      <a16:colId xmlns:a16="http://schemas.microsoft.com/office/drawing/2014/main" val="434797623"/>
                    </a:ext>
                  </a:extLst>
                </a:gridCol>
                <a:gridCol w="781966">
                  <a:extLst>
                    <a:ext uri="{9D8B030D-6E8A-4147-A177-3AD203B41FA5}">
                      <a16:colId xmlns:a16="http://schemas.microsoft.com/office/drawing/2014/main" val="2177962531"/>
                    </a:ext>
                  </a:extLst>
                </a:gridCol>
                <a:gridCol w="832531">
                  <a:extLst>
                    <a:ext uri="{9D8B030D-6E8A-4147-A177-3AD203B41FA5}">
                      <a16:colId xmlns:a16="http://schemas.microsoft.com/office/drawing/2014/main" val="3445490424"/>
                    </a:ext>
                  </a:extLst>
                </a:gridCol>
                <a:gridCol w="653745">
                  <a:extLst>
                    <a:ext uri="{9D8B030D-6E8A-4147-A177-3AD203B41FA5}">
                      <a16:colId xmlns:a16="http://schemas.microsoft.com/office/drawing/2014/main" val="70136152"/>
                    </a:ext>
                  </a:extLst>
                </a:gridCol>
                <a:gridCol w="1029378">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Evaluation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Estimate Type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 per Event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Ex-ante for 2025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173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187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132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1,079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765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101%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latin typeface="+mn-lt"/>
                        </a:rPr>
                        <a:t>2025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latin typeface="+mn-lt"/>
                        </a:rPr>
                        <a:t>Ex-post Sept. 23</a:t>
                      </a:r>
                      <a:r>
                        <a:rPr lang="en-US" sz="1000" baseline="30000" dirty="0">
                          <a:effectLst/>
                          <a:latin typeface="+mn-lt"/>
                        </a:rPr>
                        <a:t>rd</a:t>
                      </a:r>
                      <a:endParaRPr lang="en-US" sz="1000" dirty="0">
                        <a:effectLst/>
                        <a:latin typeface="+mn-lt"/>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highlight>
                            <a:srgbClr val="000000"/>
                          </a:highlight>
                          <a:latin typeface="+mn-lt"/>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lang="en-US" sz="1000" dirty="0">
                          <a:effectLst/>
                          <a:highlight>
                            <a:srgbClr val="000000"/>
                          </a:highlight>
                          <a:latin typeface="+mn-lt"/>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lang="en-US" sz="1000" dirty="0">
                          <a:effectLst/>
                          <a:highlight>
                            <a:srgbClr val="000000"/>
                          </a:highlight>
                          <a:latin typeface="+mn-lt"/>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lvl="0" indent="0" algn="ctr" defTabSz="457200" rtl="0" eaLnBrk="1" fontAlgn="ctr" latinLnBrk="0" hangingPunct="1">
                        <a:lnSpc>
                          <a:spcPct val="100000"/>
                        </a:lnSpc>
                        <a:spcBef>
                          <a:spcPts val="750"/>
                        </a:spcBef>
                        <a:spcAft>
                          <a:spcPts val="750"/>
                        </a:spcAft>
                        <a:buClrTx/>
                        <a:buSzTx/>
                        <a:buFontTx/>
                        <a:buNone/>
                        <a:tabLst/>
                        <a:defRPr/>
                      </a:pPr>
                      <a:r>
                        <a:rPr kumimoji="0" lang="en-US" sz="1000" b="0" i="0" u="none" strike="noStrike" kern="1200" cap="none" spc="0" normalizeH="0" baseline="0" noProof="0" dirty="0">
                          <a:ln>
                            <a:noFill/>
                          </a:ln>
                          <a:solidFill>
                            <a:srgbClr val="141619"/>
                          </a:solidFill>
                          <a:effectLst/>
                          <a:highlight>
                            <a:srgbClr val="000000"/>
                          </a:highlight>
                          <a:uLnTx/>
                          <a:uFillTx/>
                          <a:latin typeface="Tw Cen MT" panose="020B0602020104020603"/>
                          <a:ea typeface="+mn-ea"/>
                          <a:cs typeface="+mn-cs"/>
                        </a:rPr>
                        <a:t>XXX</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19" name="Text Placeholder 15">
            <a:extLst>
              <a:ext uri="{FF2B5EF4-FFF2-40B4-BE49-F238E27FC236}">
                <a16:creationId xmlns:a16="http://schemas.microsoft.com/office/drawing/2014/main" id="{C08575B5-9BD2-493E-E167-7459AA7A4DD7}"/>
              </a:ext>
            </a:extLst>
          </p:cNvPr>
          <p:cNvSpPr txBox="1">
            <a:spLocks/>
          </p:cNvSpPr>
          <p:nvPr/>
        </p:nvSpPr>
        <p:spPr>
          <a:xfrm>
            <a:off x="361950" y="633064"/>
            <a:ext cx="8229600"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4"/>
                </a:solidFill>
              </a:rPr>
              <a:t>PG&amp;E Ex-Post Results are </a:t>
            </a:r>
            <a:r>
              <a:rPr lang="en-US" b="1" i="1" u="sng" dirty="0">
                <a:solidFill>
                  <a:schemeClr val="accent4"/>
                </a:solidFill>
              </a:rPr>
              <a:t>confidential</a:t>
            </a:r>
          </a:p>
          <a:p>
            <a:endParaRPr lang="en-US" dirty="0"/>
          </a:p>
        </p:txBody>
      </p:sp>
    </p:spTree>
    <p:extLst>
      <p:ext uri="{BB962C8B-B14F-4D97-AF65-F5344CB8AC3E}">
        <p14:creationId xmlns:p14="http://schemas.microsoft.com/office/powerpoint/2010/main" val="23015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7A867-F7FC-81E5-A933-58991FA64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EAA0F-A185-4FE8-6104-541681AFE266}"/>
              </a:ext>
            </a:extLst>
          </p:cNvPr>
          <p:cNvSpPr>
            <a:spLocks noGrp="1"/>
          </p:cNvSpPr>
          <p:nvPr>
            <p:ph type="title"/>
          </p:nvPr>
        </p:nvSpPr>
        <p:spPr/>
        <p:txBody>
          <a:bodyPr/>
          <a:lstStyle/>
          <a:p>
            <a:r>
              <a:rPr lang="en-US" dirty="0"/>
              <a:t>Previous Versus Current Ex-Ante</a:t>
            </a:r>
          </a:p>
        </p:txBody>
      </p:sp>
      <p:sp>
        <p:nvSpPr>
          <p:cNvPr id="5" name="Footer Placeholder 4">
            <a:extLst>
              <a:ext uri="{FF2B5EF4-FFF2-40B4-BE49-F238E27FC236}">
                <a16:creationId xmlns:a16="http://schemas.microsoft.com/office/drawing/2014/main" id="{412D8AED-8FF4-247A-8A86-40967C52A754}"/>
              </a:ext>
            </a:extLst>
          </p:cNvPr>
          <p:cNvSpPr>
            <a:spLocks noGrp="1"/>
          </p:cNvSpPr>
          <p:nvPr>
            <p:ph type="ftr" sz="quarter" idx="3"/>
          </p:nvPr>
        </p:nvSpPr>
        <p:spPr/>
        <p:txBody>
          <a:bodyPr/>
          <a:lstStyle/>
          <a:p>
            <a:r>
              <a:rPr lang="en-US" dirty="0"/>
              <a:t>PY2025 Statewide BIP</a:t>
            </a:r>
          </a:p>
        </p:txBody>
      </p:sp>
      <p:sp>
        <p:nvSpPr>
          <p:cNvPr id="13" name="Text Placeholder 3">
            <a:extLst>
              <a:ext uri="{FF2B5EF4-FFF2-40B4-BE49-F238E27FC236}">
                <a16:creationId xmlns:a16="http://schemas.microsoft.com/office/drawing/2014/main" id="{9B4146B8-E552-BEF6-8C98-48A5900C1E87}"/>
              </a:ext>
            </a:extLst>
          </p:cNvPr>
          <p:cNvSpPr txBox="1">
            <a:spLocks/>
          </p:cNvSpPr>
          <p:nvPr/>
        </p:nvSpPr>
        <p:spPr>
          <a:xfrm>
            <a:off x="361950" y="2641309"/>
            <a:ext cx="8229600" cy="16984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Aggregate impacts are forecasted to be 29 MW higher in PY2026 than previously anticipated</a:t>
            </a:r>
          </a:p>
          <a:p>
            <a:pPr lvl="1"/>
            <a:r>
              <a:rPr lang="en-US" dirty="0"/>
              <a:t>The PY2025 participant forecasts include an increase in BIP enrollment for PY2026, based on observed enrollment patterns and increased marketing efforts. </a:t>
            </a:r>
          </a:p>
          <a:p>
            <a:r>
              <a:rPr lang="en-US" dirty="0"/>
              <a:t>Per capita impacts are forecast to be 57 kWh/h higher in PY2026 than previously anticipated</a:t>
            </a:r>
          </a:p>
          <a:p>
            <a:pPr lvl="1"/>
            <a:r>
              <a:rPr lang="en-US" dirty="0"/>
              <a:t>This increase is largely driven by higher forecasted FSL achievement rates</a:t>
            </a:r>
          </a:p>
        </p:txBody>
      </p:sp>
      <p:sp>
        <p:nvSpPr>
          <p:cNvPr id="4" name="TextBox 3">
            <a:extLst>
              <a:ext uri="{FF2B5EF4-FFF2-40B4-BE49-F238E27FC236}">
                <a16:creationId xmlns:a16="http://schemas.microsoft.com/office/drawing/2014/main" id="{E82669E7-1899-83CB-07DC-73C13540CC05}"/>
              </a:ext>
            </a:extLst>
          </p:cNvPr>
          <p:cNvSpPr txBox="1"/>
          <p:nvPr/>
        </p:nvSpPr>
        <p:spPr>
          <a:xfrm>
            <a:off x="361950" y="2174021"/>
            <a:ext cx="4793630" cy="246221"/>
          </a:xfrm>
          <a:prstGeom prst="rect">
            <a:avLst/>
          </a:prstGeom>
          <a:noFill/>
        </p:spPr>
        <p:txBody>
          <a:bodyPr wrap="square">
            <a:spAutoFit/>
          </a:bodyPr>
          <a:lstStyle/>
          <a:p>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program-level 1-in-2 utility-specific weather scenario</a:t>
            </a:r>
          </a:p>
        </p:txBody>
      </p:sp>
      <p:graphicFrame>
        <p:nvGraphicFramePr>
          <p:cNvPr id="9" name="Table 8">
            <a:extLst>
              <a:ext uri="{FF2B5EF4-FFF2-40B4-BE49-F238E27FC236}">
                <a16:creationId xmlns:a16="http://schemas.microsoft.com/office/drawing/2014/main" id="{D7D4CDC3-E43B-68DE-A17E-610CE8D0B63D}"/>
              </a:ext>
            </a:extLst>
          </p:cNvPr>
          <p:cNvGraphicFramePr>
            <a:graphicFrameLocks noGrp="1"/>
          </p:cNvGraphicFramePr>
          <p:nvPr>
            <p:extLst>
              <p:ext uri="{D42A27DB-BD31-4B8C-83A1-F6EECF244321}">
                <p14:modId xmlns:p14="http://schemas.microsoft.com/office/powerpoint/2010/main" val="3293863701"/>
              </p:ext>
            </p:extLst>
          </p:nvPr>
        </p:nvGraphicFramePr>
        <p:xfrm>
          <a:off x="457199" y="1072798"/>
          <a:ext cx="8229601" cy="1058736"/>
        </p:xfrm>
        <a:graphic>
          <a:graphicData uri="http://schemas.openxmlformats.org/drawingml/2006/table">
            <a:tbl>
              <a:tblPr firstRow="1" firstCol="1" bandRow="1">
                <a:tableStyleId>{8799B23B-EC83-4686-B30A-512413B5E67A}</a:tableStyleId>
              </a:tblPr>
              <a:tblGrid>
                <a:gridCol w="852396">
                  <a:extLst>
                    <a:ext uri="{9D8B030D-6E8A-4147-A177-3AD203B41FA5}">
                      <a16:colId xmlns:a16="http://schemas.microsoft.com/office/drawing/2014/main" val="4050184884"/>
                    </a:ext>
                  </a:extLst>
                </a:gridCol>
                <a:gridCol w="1111872">
                  <a:extLst>
                    <a:ext uri="{9D8B030D-6E8A-4147-A177-3AD203B41FA5}">
                      <a16:colId xmlns:a16="http://schemas.microsoft.com/office/drawing/2014/main" val="1730004827"/>
                    </a:ext>
                  </a:extLst>
                </a:gridCol>
                <a:gridCol w="685800">
                  <a:extLst>
                    <a:ext uri="{9D8B030D-6E8A-4147-A177-3AD203B41FA5}">
                      <a16:colId xmlns:a16="http://schemas.microsoft.com/office/drawing/2014/main" val="3434022706"/>
                    </a:ext>
                  </a:extLst>
                </a:gridCol>
                <a:gridCol w="717981">
                  <a:extLst>
                    <a:ext uri="{9D8B030D-6E8A-4147-A177-3AD203B41FA5}">
                      <a16:colId xmlns:a16="http://schemas.microsoft.com/office/drawing/2014/main" val="137170458"/>
                    </a:ext>
                  </a:extLst>
                </a:gridCol>
                <a:gridCol w="781966">
                  <a:extLst>
                    <a:ext uri="{9D8B030D-6E8A-4147-A177-3AD203B41FA5}">
                      <a16:colId xmlns:a16="http://schemas.microsoft.com/office/drawing/2014/main" val="4284767207"/>
                    </a:ext>
                  </a:extLst>
                </a:gridCol>
                <a:gridCol w="781966">
                  <a:extLst>
                    <a:ext uri="{9D8B030D-6E8A-4147-A177-3AD203B41FA5}">
                      <a16:colId xmlns:a16="http://schemas.microsoft.com/office/drawing/2014/main" val="434797623"/>
                    </a:ext>
                  </a:extLst>
                </a:gridCol>
                <a:gridCol w="781966">
                  <a:extLst>
                    <a:ext uri="{9D8B030D-6E8A-4147-A177-3AD203B41FA5}">
                      <a16:colId xmlns:a16="http://schemas.microsoft.com/office/drawing/2014/main" val="2177962531"/>
                    </a:ext>
                  </a:extLst>
                </a:gridCol>
                <a:gridCol w="832531">
                  <a:extLst>
                    <a:ext uri="{9D8B030D-6E8A-4147-A177-3AD203B41FA5}">
                      <a16:colId xmlns:a16="http://schemas.microsoft.com/office/drawing/2014/main" val="3445490424"/>
                    </a:ext>
                  </a:extLst>
                </a:gridCol>
                <a:gridCol w="653745">
                  <a:extLst>
                    <a:ext uri="{9D8B030D-6E8A-4147-A177-3AD203B41FA5}">
                      <a16:colId xmlns:a16="http://schemas.microsoft.com/office/drawing/2014/main" val="70136152"/>
                    </a:ext>
                  </a:extLst>
                </a:gridCol>
                <a:gridCol w="1029378">
                  <a:extLst>
                    <a:ext uri="{9D8B030D-6E8A-4147-A177-3AD203B41FA5}">
                      <a16:colId xmlns:a16="http://schemas.microsoft.com/office/drawing/2014/main" val="1253150289"/>
                    </a:ext>
                  </a:extLst>
                </a:gridCol>
              </a:tblGrid>
              <a:tr h="312834">
                <a:tc rowSpan="2">
                  <a:txBody>
                    <a:bodyPr/>
                    <a:lstStyle/>
                    <a:p>
                      <a:pPr marL="0" marR="0" algn="ctr">
                        <a:lnSpc>
                          <a:spcPct val="107000"/>
                        </a:lnSpc>
                        <a:buNone/>
                      </a:pPr>
                      <a:r>
                        <a:rPr lang="en-US" sz="1050" dirty="0">
                          <a:solidFill>
                            <a:schemeClr val="accent1"/>
                          </a:solidFill>
                          <a:effectLst/>
                        </a:rPr>
                        <a:t>Evaluation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Estimate Type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 per Event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128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2592">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2024</a:t>
                      </a:r>
                    </a:p>
                  </a:txBody>
                  <a:tcPr marL="0" marR="0" marT="0" marB="0">
                    <a:lnL w="12700" cmpd="sng">
                      <a:noFill/>
                    </a:lnL>
                    <a:lnR w="12700" cmpd="sng">
                      <a:noFill/>
                    </a:lnR>
                    <a:lnT w="12700" cmpd="sng">
                      <a:noFill/>
                    </a:lnT>
                    <a:lnB w="12700" cmpd="sng">
                      <a:noFill/>
                    </a:lnB>
                    <a:noFill/>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Ex-ante for 2026</a:t>
                      </a:r>
                    </a:p>
                  </a:txBody>
                  <a:tcPr marL="0" marR="0" marT="0" marB="0">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182</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194</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138</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1,068</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760</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71%</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57</a:t>
                      </a:r>
                    </a:p>
                  </a:txBody>
                  <a:tcPr marL="0" marR="0" marT="0" marB="0" anchor="ctr">
                    <a:lnL w="12700" cmpd="sng">
                      <a:noFill/>
                    </a:lnL>
                    <a:lnR w="12700" cmpd="sng">
                      <a:noFill/>
                    </a:lnR>
                    <a:lnT w="12700" cmpd="sng">
                      <a:noFill/>
                    </a:lnT>
                    <a:lnB w="12700" cmpd="sng">
                      <a:noFill/>
                    </a:lnB>
                    <a:no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100%</a:t>
                      </a:r>
                    </a:p>
                  </a:txBody>
                  <a:tcPr marL="0" marR="0" marT="0" marB="0" anchor="ctr">
                    <a:lnL w="12700" cmpd="sng">
                      <a:noFill/>
                    </a:lnL>
                    <a:lnR w="12700" cmpd="sng">
                      <a:noFill/>
                    </a:lnR>
                    <a:lnT w="12700" cmpd="sng">
                      <a:noFill/>
                    </a:lnT>
                    <a:lnB w="12700" cmpd="sng">
                      <a:noFill/>
                    </a:lnB>
                    <a:noFill/>
                  </a:tcPr>
                </a:tc>
                <a:extLst>
                  <a:ext uri="{0D108BD9-81ED-4DB2-BD59-A6C34878D82A}">
                    <a16:rowId xmlns:a16="http://schemas.microsoft.com/office/drawing/2014/main" val="1231674738"/>
                  </a:ext>
                </a:extLst>
              </a:tr>
              <a:tr h="172690">
                <a:tc>
                  <a:txBody>
                    <a:bodyPr/>
                    <a:lstStyle/>
                    <a:p>
                      <a:pPr algn="ctr" fontAlgn="ctr">
                        <a:spcBef>
                          <a:spcPts val="750"/>
                        </a:spcBef>
                        <a:spcAft>
                          <a:spcPts val="750"/>
                        </a:spcAft>
                        <a:buNone/>
                      </a:pPr>
                      <a:r>
                        <a:rPr lang="en-US" sz="1000" dirty="0">
                          <a:effectLst/>
                          <a:latin typeface="+mn-lt"/>
                        </a:rPr>
                        <a:t>2025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Ex-ante for 2026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defTabSz="457200" rtl="0" eaLnBrk="1" fontAlgn="ctr" latinLnBrk="0" hangingPunct="1">
                        <a:lnSpc>
                          <a:spcPts val="1600"/>
                        </a:lnSpc>
                        <a:spcBef>
                          <a:spcPts val="750"/>
                        </a:spcBef>
                        <a:spcAft>
                          <a:spcPts val="1400"/>
                        </a:spcAft>
                        <a:buNone/>
                      </a:pPr>
                      <a:r>
                        <a:rPr lang="en-US" sz="1000" kern="1200" dirty="0">
                          <a:solidFill>
                            <a:srgbClr val="000000"/>
                          </a:solidFill>
                          <a:effectLst/>
                          <a:latin typeface="+mn-lt"/>
                          <a:ea typeface="Calibri" panose="020F0502020204030204" pitchFamily="34" charset="0"/>
                          <a:cs typeface="Times New Roman" panose="02020603050405020304" pitchFamily="18" charset="0"/>
                        </a:rPr>
                        <a:t>204</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dirty="0">
                          <a:solidFill>
                            <a:srgbClr val="000000"/>
                          </a:solidFill>
                          <a:effectLst/>
                          <a:latin typeface="+mn-lt"/>
                          <a:ea typeface="Calibri" panose="020F0502020204030204" pitchFamily="34" charset="0"/>
                          <a:cs typeface="Times New Roman" panose="02020603050405020304" pitchFamily="18" charset="0"/>
                        </a:rPr>
                        <a:t>216</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dirty="0">
                          <a:solidFill>
                            <a:srgbClr val="000000"/>
                          </a:solidFill>
                          <a:effectLst/>
                          <a:latin typeface="+mn-lt"/>
                          <a:ea typeface="Calibri" panose="020F0502020204030204" pitchFamily="34" charset="0"/>
                          <a:cs typeface="Times New Roman" panose="02020603050405020304" pitchFamily="18" charset="0"/>
                        </a:rPr>
                        <a:t>167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noProof="0" dirty="0">
                          <a:solidFill>
                            <a:srgbClr val="000000"/>
                          </a:solidFill>
                          <a:effectLst/>
                          <a:latin typeface="+mn-lt"/>
                          <a:ea typeface="Calibri" panose="020F0502020204030204" pitchFamily="34" charset="0"/>
                          <a:cs typeface="Times New Roman" panose="02020603050405020304" pitchFamily="18" charset="0"/>
                        </a:rPr>
                        <a:t>1,058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noProof="0" dirty="0">
                          <a:solidFill>
                            <a:srgbClr val="000000"/>
                          </a:solidFill>
                          <a:effectLst/>
                          <a:latin typeface="+mn-lt"/>
                          <a:ea typeface="Calibri" panose="020F0502020204030204" pitchFamily="34" charset="0"/>
                          <a:cs typeface="Times New Roman" panose="02020603050405020304" pitchFamily="18" charset="0"/>
                        </a:rPr>
                        <a:t>817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noProof="0" dirty="0">
                          <a:solidFill>
                            <a:srgbClr val="000000"/>
                          </a:solidFill>
                          <a:effectLst/>
                          <a:latin typeface="+mn-lt"/>
                          <a:ea typeface="Calibri" panose="020F0502020204030204" pitchFamily="34" charset="0"/>
                          <a:cs typeface="Times New Roman" panose="02020603050405020304" pitchFamily="18" charset="0"/>
                        </a:rPr>
                        <a:t>77%</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noProof="0" dirty="0">
                          <a:solidFill>
                            <a:srgbClr val="000000"/>
                          </a:solidFill>
                          <a:effectLst/>
                          <a:latin typeface="+mn-lt"/>
                          <a:ea typeface="Calibri" panose="020F0502020204030204" pitchFamily="34" charset="0"/>
                          <a:cs typeface="Times New Roman" panose="02020603050405020304" pitchFamily="18" charset="0"/>
                        </a:rPr>
                        <a:t>58</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lvl="0" indent="0" algn="ctr" defTabSz="457200" rtl="0" eaLnBrk="1" fontAlgn="ctr" latinLnBrk="0" hangingPunct="1">
                        <a:lnSpc>
                          <a:spcPts val="1600"/>
                        </a:lnSpc>
                        <a:spcBef>
                          <a:spcPts val="750"/>
                        </a:spcBef>
                        <a:spcAft>
                          <a:spcPts val="1400"/>
                        </a:spcAft>
                        <a:buClrTx/>
                        <a:buSzTx/>
                        <a:buFontTx/>
                        <a:buNone/>
                        <a:tabLst/>
                        <a:defRPr/>
                      </a:pPr>
                      <a:r>
                        <a:rPr lang="en-US" sz="1000" kern="1200" noProof="0" dirty="0">
                          <a:solidFill>
                            <a:srgbClr val="000000"/>
                          </a:solidFill>
                          <a:effectLst/>
                          <a:latin typeface="+mn-lt"/>
                          <a:ea typeface="Calibri" panose="020F0502020204030204" pitchFamily="34" charset="0"/>
                          <a:cs typeface="Times New Roman" panose="02020603050405020304" pitchFamily="18" charset="0"/>
                        </a:rPr>
                        <a:t>106%</a:t>
                      </a: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19" name="Text Placeholder 15">
            <a:extLst>
              <a:ext uri="{FF2B5EF4-FFF2-40B4-BE49-F238E27FC236}">
                <a16:creationId xmlns:a16="http://schemas.microsoft.com/office/drawing/2014/main" id="{AD7E66FE-0B52-652F-123B-495363B75E65}"/>
              </a:ext>
            </a:extLst>
          </p:cNvPr>
          <p:cNvSpPr txBox="1">
            <a:spLocks/>
          </p:cNvSpPr>
          <p:nvPr/>
        </p:nvSpPr>
        <p:spPr>
          <a:xfrm>
            <a:off x="361950" y="633064"/>
            <a:ext cx="8229600"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chemeClr val="accent4"/>
                </a:solidFill>
              </a:rPr>
              <a:t>PG&amp;E</a:t>
            </a:r>
            <a:endParaRPr lang="en-US" b="1" i="1" u="sng" dirty="0">
              <a:solidFill>
                <a:schemeClr val="accent4"/>
              </a:solidFill>
            </a:endParaRPr>
          </a:p>
          <a:p>
            <a:endParaRPr lang="en-US" dirty="0"/>
          </a:p>
        </p:txBody>
      </p:sp>
      <p:sp>
        <p:nvSpPr>
          <p:cNvPr id="3" name="Rectangle: Rounded Corners 2">
            <a:extLst>
              <a:ext uri="{FF2B5EF4-FFF2-40B4-BE49-F238E27FC236}">
                <a16:creationId xmlns:a16="http://schemas.microsoft.com/office/drawing/2014/main" id="{B38D10BB-2A10-8307-C8E9-3095FBA9A1B6}"/>
              </a:ext>
            </a:extLst>
          </p:cNvPr>
          <p:cNvSpPr/>
          <p:nvPr/>
        </p:nvSpPr>
        <p:spPr>
          <a:xfrm>
            <a:off x="4000502" y="1743168"/>
            <a:ext cx="384048" cy="393192"/>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EDB821E-D9E6-A38B-BED4-EB7255878FD6}"/>
              </a:ext>
            </a:extLst>
          </p:cNvPr>
          <p:cNvSpPr/>
          <p:nvPr/>
        </p:nvSpPr>
        <p:spPr>
          <a:xfrm>
            <a:off x="6346030" y="1743168"/>
            <a:ext cx="384048" cy="393192"/>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E174CA84-31E0-875F-4993-4AEF30D3CF7D}"/>
              </a:ext>
            </a:extLst>
          </p:cNvPr>
          <p:cNvSpPr/>
          <p:nvPr/>
        </p:nvSpPr>
        <p:spPr>
          <a:xfrm>
            <a:off x="7938351" y="1743168"/>
            <a:ext cx="384048" cy="393192"/>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5F5F4F64-C100-4464-9621-043E9D215E70}"/>
              </a:ext>
            </a:extLst>
          </p:cNvPr>
          <p:cNvSpPr/>
          <p:nvPr/>
        </p:nvSpPr>
        <p:spPr>
          <a:xfrm>
            <a:off x="5554504" y="1743168"/>
            <a:ext cx="384048" cy="393192"/>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72CC378-864F-FFCD-6763-6833449630B8}"/>
              </a:ext>
            </a:extLst>
          </p:cNvPr>
          <p:cNvSpPr/>
          <p:nvPr/>
        </p:nvSpPr>
        <p:spPr>
          <a:xfrm>
            <a:off x="2539693" y="1743168"/>
            <a:ext cx="384048" cy="393192"/>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6" grpId="0" animBg="1"/>
      <p:bldP spid="7" grpId="0" animBg="1"/>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49B7-64F7-AF5E-42A2-7A2D0BCDB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CC636-2DD9-42A3-8F0F-64C381BEF267}"/>
              </a:ext>
            </a:extLst>
          </p:cNvPr>
          <p:cNvSpPr>
            <a:spLocks noGrp="1"/>
          </p:cNvSpPr>
          <p:nvPr>
            <p:ph type="title"/>
          </p:nvPr>
        </p:nvSpPr>
        <p:spPr/>
        <p:txBody>
          <a:bodyPr/>
          <a:lstStyle/>
          <a:p>
            <a:r>
              <a:rPr lang="en-US" dirty="0"/>
              <a:t>Previous Versus Current Ex-Post</a:t>
            </a:r>
          </a:p>
        </p:txBody>
      </p:sp>
      <p:sp>
        <p:nvSpPr>
          <p:cNvPr id="5" name="Footer Placeholder 4">
            <a:extLst>
              <a:ext uri="{FF2B5EF4-FFF2-40B4-BE49-F238E27FC236}">
                <a16:creationId xmlns:a16="http://schemas.microsoft.com/office/drawing/2014/main" id="{0E549D67-9C81-ACB4-C8B4-E9ED4E0E6694}"/>
              </a:ext>
            </a:extLst>
          </p:cNvPr>
          <p:cNvSpPr>
            <a:spLocks noGrp="1"/>
          </p:cNvSpPr>
          <p:nvPr>
            <p:ph type="ftr" sz="quarter" idx="3"/>
          </p:nvPr>
        </p:nvSpPr>
        <p:spPr/>
        <p:txBody>
          <a:bodyPr/>
          <a:lstStyle/>
          <a:p>
            <a:r>
              <a:rPr lang="en-US" dirty="0"/>
              <a:t>PY2025 Statewide BIP</a:t>
            </a:r>
          </a:p>
        </p:txBody>
      </p:sp>
      <p:sp>
        <p:nvSpPr>
          <p:cNvPr id="12" name="Text Placeholder 3">
            <a:extLst>
              <a:ext uri="{FF2B5EF4-FFF2-40B4-BE49-F238E27FC236}">
                <a16:creationId xmlns:a16="http://schemas.microsoft.com/office/drawing/2014/main" id="{C5962F97-7F14-2B9A-4CB3-6164043CADB3}"/>
              </a:ext>
            </a:extLst>
          </p:cNvPr>
          <p:cNvSpPr txBox="1">
            <a:spLocks/>
          </p:cNvSpPr>
          <p:nvPr/>
        </p:nvSpPr>
        <p:spPr>
          <a:xfrm>
            <a:off x="245327" y="2241046"/>
            <a:ext cx="8229600" cy="169691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ea typeface="Calibri" panose="020F0502020204030204" pitchFamily="34" charset="0"/>
                <a:cs typeface="Times New Roman" panose="02020603050405020304" pitchFamily="18" charset="0"/>
              </a:rPr>
              <a:t>PY2025 aggregate impacts were 34 MWh/h higher than in PY2024</a:t>
            </a:r>
          </a:p>
          <a:p>
            <a:pPr lvl="1"/>
            <a:r>
              <a:rPr lang="en-US" sz="1400" dirty="0">
                <a:ea typeface="Calibri" panose="020F0502020204030204" pitchFamily="34" charset="0"/>
                <a:cs typeface="Times New Roman" panose="02020603050405020304" pitchFamily="18" charset="0"/>
              </a:rPr>
              <a:t>The PY2025 event dispatched 12 more customers than the PY2024 event</a:t>
            </a:r>
            <a:endParaRPr lang="en-US" sz="1400" dirty="0"/>
          </a:p>
          <a:p>
            <a:r>
              <a:rPr lang="en-US" sz="1400" dirty="0"/>
              <a:t>Per capita load impacts in PY2025 were 58 kWh/h higher in PY2025 than in PY2024</a:t>
            </a:r>
          </a:p>
          <a:p>
            <a:pPr lvl="1"/>
            <a:r>
              <a:rPr lang="en-US" sz="1400" dirty="0"/>
              <a:t>This difference is within 95% confidence intervals for these estimates</a:t>
            </a:r>
          </a:p>
          <a:p>
            <a:pPr lvl="1"/>
            <a:r>
              <a:rPr lang="en-US" sz="1400" dirty="0"/>
              <a:t>While FSL achievement rates were lower in PY2025, FSL commitments were also substantially lower, leading to overall similar per capita impacts</a:t>
            </a:r>
          </a:p>
          <a:p>
            <a:endParaRPr lang="en-US" sz="1400" dirty="0"/>
          </a:p>
        </p:txBody>
      </p:sp>
      <p:graphicFrame>
        <p:nvGraphicFramePr>
          <p:cNvPr id="11" name="Table 10">
            <a:extLst>
              <a:ext uri="{FF2B5EF4-FFF2-40B4-BE49-F238E27FC236}">
                <a16:creationId xmlns:a16="http://schemas.microsoft.com/office/drawing/2014/main" id="{FD853167-946D-C9C6-A3A6-19D5D62A9F18}"/>
              </a:ext>
            </a:extLst>
          </p:cNvPr>
          <p:cNvGraphicFramePr>
            <a:graphicFrameLocks noGrp="1"/>
          </p:cNvGraphicFramePr>
          <p:nvPr>
            <p:extLst>
              <p:ext uri="{D42A27DB-BD31-4B8C-83A1-F6EECF244321}">
                <p14:modId xmlns:p14="http://schemas.microsoft.com/office/powerpoint/2010/main" val="3735824494"/>
              </p:ext>
            </p:extLst>
          </p:nvPr>
        </p:nvGraphicFramePr>
        <p:xfrm>
          <a:off x="361950" y="1086042"/>
          <a:ext cx="8229601" cy="1040512"/>
        </p:xfrm>
        <a:graphic>
          <a:graphicData uri="http://schemas.openxmlformats.org/drawingml/2006/table">
            <a:tbl>
              <a:tblPr firstRow="1" firstCol="1" bandRow="1">
                <a:tableStyleId>{8799B23B-EC83-4686-B30A-512413B5E67A}</a:tableStyleId>
              </a:tblPr>
              <a:tblGrid>
                <a:gridCol w="852396">
                  <a:extLst>
                    <a:ext uri="{9D8B030D-6E8A-4147-A177-3AD203B41FA5}">
                      <a16:colId xmlns:a16="http://schemas.microsoft.com/office/drawing/2014/main" val="4050184884"/>
                    </a:ext>
                  </a:extLst>
                </a:gridCol>
                <a:gridCol w="825306">
                  <a:extLst>
                    <a:ext uri="{9D8B030D-6E8A-4147-A177-3AD203B41FA5}">
                      <a16:colId xmlns:a16="http://schemas.microsoft.com/office/drawing/2014/main" val="1730004827"/>
                    </a:ext>
                  </a:extLst>
                </a:gridCol>
                <a:gridCol w="908381">
                  <a:extLst>
                    <a:ext uri="{9D8B030D-6E8A-4147-A177-3AD203B41FA5}">
                      <a16:colId xmlns:a16="http://schemas.microsoft.com/office/drawing/2014/main" val="3434022706"/>
                    </a:ext>
                  </a:extLst>
                </a:gridCol>
                <a:gridCol w="781966">
                  <a:extLst>
                    <a:ext uri="{9D8B030D-6E8A-4147-A177-3AD203B41FA5}">
                      <a16:colId xmlns:a16="http://schemas.microsoft.com/office/drawing/2014/main" val="137170458"/>
                    </a:ext>
                  </a:extLst>
                </a:gridCol>
                <a:gridCol w="781966">
                  <a:extLst>
                    <a:ext uri="{9D8B030D-6E8A-4147-A177-3AD203B41FA5}">
                      <a16:colId xmlns:a16="http://schemas.microsoft.com/office/drawing/2014/main" val="4284767207"/>
                    </a:ext>
                  </a:extLst>
                </a:gridCol>
                <a:gridCol w="781966">
                  <a:extLst>
                    <a:ext uri="{9D8B030D-6E8A-4147-A177-3AD203B41FA5}">
                      <a16:colId xmlns:a16="http://schemas.microsoft.com/office/drawing/2014/main" val="434797623"/>
                    </a:ext>
                  </a:extLst>
                </a:gridCol>
                <a:gridCol w="781966">
                  <a:extLst>
                    <a:ext uri="{9D8B030D-6E8A-4147-A177-3AD203B41FA5}">
                      <a16:colId xmlns:a16="http://schemas.microsoft.com/office/drawing/2014/main" val="2177962531"/>
                    </a:ext>
                  </a:extLst>
                </a:gridCol>
                <a:gridCol w="832531">
                  <a:extLst>
                    <a:ext uri="{9D8B030D-6E8A-4147-A177-3AD203B41FA5}">
                      <a16:colId xmlns:a16="http://schemas.microsoft.com/office/drawing/2014/main" val="3445490424"/>
                    </a:ext>
                  </a:extLst>
                </a:gridCol>
                <a:gridCol w="653745">
                  <a:extLst>
                    <a:ext uri="{9D8B030D-6E8A-4147-A177-3AD203B41FA5}">
                      <a16:colId xmlns:a16="http://schemas.microsoft.com/office/drawing/2014/main" val="70136152"/>
                    </a:ext>
                  </a:extLst>
                </a:gridCol>
                <a:gridCol w="1029378">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Evaluation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Estimate Type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 per Event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Sept. 24</a:t>
                      </a:r>
                      <a:r>
                        <a:rPr lang="en-US" sz="1000" baseline="30000" dirty="0">
                          <a:solidFill>
                            <a:srgbClr val="000000"/>
                          </a:solidFill>
                          <a:effectLst/>
                          <a:latin typeface="+mn-lt"/>
                          <a:ea typeface="Calibri" panose="020F0502020204030204" pitchFamily="34" charset="0"/>
                          <a:cs typeface="Times New Roman" panose="02020603050405020304" pitchFamily="18" charset="0"/>
                        </a:rPr>
                        <a:t>th</a:t>
                      </a:r>
                      <a:r>
                        <a:rPr lang="en-US" sz="1000" dirty="0">
                          <a:solidFill>
                            <a:srgbClr val="000000"/>
                          </a:solidFill>
                          <a:effectLst/>
                          <a:latin typeface="+mn-lt"/>
                          <a:ea typeface="Calibri" panose="020F0502020204030204" pitchFamily="34" charset="0"/>
                          <a:cs typeface="Times New Roman" panose="02020603050405020304" pitchFamily="18" charset="0"/>
                        </a:rPr>
                        <a:t>   </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314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536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396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1,705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1,262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146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102%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latin typeface="+mn-lt"/>
                        </a:rPr>
                        <a:t>2025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algn="ctr" fontAlgn="ctr">
                        <a:spcBef>
                          <a:spcPts val="750"/>
                        </a:spcBef>
                        <a:spcAft>
                          <a:spcPts val="750"/>
                        </a:spcAft>
                        <a:buNone/>
                      </a:pPr>
                      <a:r>
                        <a:rPr lang="en-US" sz="1000" dirty="0">
                          <a:effectLst/>
                          <a:latin typeface="+mn-lt"/>
                        </a:rPr>
                        <a:t>Sept. 23</a:t>
                      </a:r>
                      <a:r>
                        <a:rPr lang="en-US" sz="1000" baseline="30000" dirty="0">
                          <a:effectLst/>
                          <a:latin typeface="+mn-lt"/>
                        </a:rPr>
                        <a:t>rd</a:t>
                      </a:r>
                      <a:endParaRPr lang="en-US" sz="1000" dirty="0">
                        <a:effectLst/>
                        <a:latin typeface="+mn-lt"/>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563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430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1,726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1,320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122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98%</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14" name="Text Placeholder 3">
            <a:extLst>
              <a:ext uri="{FF2B5EF4-FFF2-40B4-BE49-F238E27FC236}">
                <a16:creationId xmlns:a16="http://schemas.microsoft.com/office/drawing/2014/main" id="{2E4ECCDF-80C8-1F1A-57B3-172EF41716D5}"/>
              </a:ext>
            </a:extLst>
          </p:cNvPr>
          <p:cNvSpPr txBox="1">
            <a:spLocks/>
          </p:cNvSpPr>
          <p:nvPr/>
        </p:nvSpPr>
        <p:spPr>
          <a:xfrm>
            <a:off x="0" y="4028965"/>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sz="2400" b="1" i="1" u="sng" dirty="0">
              <a:solidFill>
                <a:schemeClr val="accent4"/>
              </a:solidFill>
            </a:endParaRPr>
          </a:p>
        </p:txBody>
      </p:sp>
      <p:sp>
        <p:nvSpPr>
          <p:cNvPr id="16" name="Text Placeholder 15">
            <a:extLst>
              <a:ext uri="{FF2B5EF4-FFF2-40B4-BE49-F238E27FC236}">
                <a16:creationId xmlns:a16="http://schemas.microsoft.com/office/drawing/2014/main" id="{16D80CFF-2071-7A9A-8338-E2327C88005C}"/>
              </a:ext>
            </a:extLst>
          </p:cNvPr>
          <p:cNvSpPr>
            <a:spLocks noGrp="1"/>
          </p:cNvSpPr>
          <p:nvPr>
            <p:ph type="body" sz="quarter" idx="15"/>
          </p:nvPr>
        </p:nvSpPr>
        <p:spPr/>
        <p:txBody>
          <a:bodyPr/>
          <a:lstStyle/>
          <a:p>
            <a:r>
              <a:rPr lang="en-US" b="1" dirty="0">
                <a:solidFill>
                  <a:schemeClr val="accent4"/>
                </a:solidFill>
              </a:rPr>
              <a:t>SCE</a:t>
            </a:r>
            <a:endParaRPr lang="en-US" b="1" i="1" u="sng" dirty="0">
              <a:solidFill>
                <a:schemeClr val="accent4"/>
              </a:solidFill>
            </a:endParaRPr>
          </a:p>
          <a:p>
            <a:endParaRPr lang="en-US" dirty="0"/>
          </a:p>
        </p:txBody>
      </p:sp>
      <p:sp>
        <p:nvSpPr>
          <p:cNvPr id="3" name="Rectangle: Rounded Corners 2">
            <a:extLst>
              <a:ext uri="{FF2B5EF4-FFF2-40B4-BE49-F238E27FC236}">
                <a16:creationId xmlns:a16="http://schemas.microsoft.com/office/drawing/2014/main" id="{6800592A-377C-C914-838C-249FDE24D2A5}"/>
              </a:ext>
            </a:extLst>
          </p:cNvPr>
          <p:cNvSpPr/>
          <p:nvPr/>
        </p:nvSpPr>
        <p:spPr>
          <a:xfrm>
            <a:off x="3905250"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1441FAEB-0459-68DB-A2B3-7683BA39181B}"/>
              </a:ext>
            </a:extLst>
          </p:cNvPr>
          <p:cNvSpPr/>
          <p:nvPr/>
        </p:nvSpPr>
        <p:spPr>
          <a:xfrm>
            <a:off x="6265065"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2998D13E-B025-209C-5987-7577D73DCF40}"/>
              </a:ext>
            </a:extLst>
          </p:cNvPr>
          <p:cNvSpPr/>
          <p:nvPr/>
        </p:nvSpPr>
        <p:spPr>
          <a:xfrm>
            <a:off x="7862147"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BB1A0BFE-CE88-DB36-6D74-9C40C453CDF4}"/>
              </a:ext>
            </a:extLst>
          </p:cNvPr>
          <p:cNvSpPr/>
          <p:nvPr/>
        </p:nvSpPr>
        <p:spPr>
          <a:xfrm>
            <a:off x="5478298"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FADB777-92D0-876C-91A0-C5C309813A39}"/>
              </a:ext>
            </a:extLst>
          </p:cNvPr>
          <p:cNvSpPr/>
          <p:nvPr/>
        </p:nvSpPr>
        <p:spPr>
          <a:xfrm>
            <a:off x="2272993"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29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005B-4557-EA72-0C11-4C65748D706F}"/>
              </a:ext>
            </a:extLst>
          </p:cNvPr>
          <p:cNvSpPr>
            <a:spLocks noGrp="1"/>
          </p:cNvSpPr>
          <p:nvPr>
            <p:ph type="title"/>
          </p:nvPr>
        </p:nvSpPr>
        <p:spPr/>
        <p:txBody>
          <a:bodyPr/>
          <a:lstStyle/>
          <a:p>
            <a:r>
              <a:rPr lang="en-US" dirty="0"/>
              <a:t>Previous Versus Current Ex-Post</a:t>
            </a:r>
          </a:p>
        </p:txBody>
      </p:sp>
      <p:sp>
        <p:nvSpPr>
          <p:cNvPr id="3" name="Text Placeholder 2">
            <a:extLst>
              <a:ext uri="{FF2B5EF4-FFF2-40B4-BE49-F238E27FC236}">
                <a16:creationId xmlns:a16="http://schemas.microsoft.com/office/drawing/2014/main" id="{3513A821-F8D2-7DC6-5169-A65D45CCC5D2}"/>
              </a:ext>
            </a:extLst>
          </p:cNvPr>
          <p:cNvSpPr>
            <a:spLocks noGrp="1"/>
          </p:cNvSpPr>
          <p:nvPr>
            <p:ph type="body" sz="quarter" idx="15"/>
          </p:nvPr>
        </p:nvSpPr>
        <p:spPr/>
        <p:txBody>
          <a:bodyPr/>
          <a:lstStyle/>
          <a:p>
            <a:r>
              <a:rPr lang="en-US" dirty="0"/>
              <a:t>SCE</a:t>
            </a:r>
          </a:p>
        </p:txBody>
      </p:sp>
      <p:sp>
        <p:nvSpPr>
          <p:cNvPr id="4" name="Text Placeholder 3">
            <a:extLst>
              <a:ext uri="{FF2B5EF4-FFF2-40B4-BE49-F238E27FC236}">
                <a16:creationId xmlns:a16="http://schemas.microsoft.com/office/drawing/2014/main" id="{D3E60355-8F8D-C41B-EE2A-A925B0221426}"/>
              </a:ext>
            </a:extLst>
          </p:cNvPr>
          <p:cNvSpPr>
            <a:spLocks noGrp="1"/>
          </p:cNvSpPr>
          <p:nvPr>
            <p:ph type="body" sz="quarter" idx="16"/>
          </p:nvPr>
        </p:nvSpPr>
        <p:spPr>
          <a:xfrm>
            <a:off x="361950" y="1263650"/>
            <a:ext cx="2686050" cy="2622550"/>
          </a:xfrm>
        </p:spPr>
        <p:txBody>
          <a:bodyPr/>
          <a:lstStyle/>
          <a:p>
            <a:r>
              <a:rPr lang="en-US" dirty="0"/>
              <a:t>Customers that were tested in the main test event in both PY2024 and PY2025 showed consistently strong performance on average</a:t>
            </a:r>
          </a:p>
        </p:txBody>
      </p:sp>
      <p:sp>
        <p:nvSpPr>
          <p:cNvPr id="5" name="Footer Placeholder 4">
            <a:extLst>
              <a:ext uri="{FF2B5EF4-FFF2-40B4-BE49-F238E27FC236}">
                <a16:creationId xmlns:a16="http://schemas.microsoft.com/office/drawing/2014/main" id="{48592B54-36FC-84FD-4751-8633AEF05F14}"/>
              </a:ext>
            </a:extLst>
          </p:cNvPr>
          <p:cNvSpPr>
            <a:spLocks noGrp="1"/>
          </p:cNvSpPr>
          <p:nvPr>
            <p:ph type="ftr" sz="quarter" idx="3"/>
          </p:nvPr>
        </p:nvSpPr>
        <p:spPr/>
        <p:txBody>
          <a:bodyPr/>
          <a:lstStyle/>
          <a:p>
            <a:r>
              <a:rPr lang="en-US" dirty="0"/>
              <a:t>PY2025 Statewide BIP</a:t>
            </a:r>
          </a:p>
        </p:txBody>
      </p:sp>
      <p:pic>
        <p:nvPicPr>
          <p:cNvPr id="4098" name="Picture 2">
            <a:extLst>
              <a:ext uri="{FF2B5EF4-FFF2-40B4-BE49-F238E27FC236}">
                <a16:creationId xmlns:a16="http://schemas.microsoft.com/office/drawing/2014/main" id="{66C0A11C-F2FE-8D4E-85F2-7971B85A0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971550"/>
            <a:ext cx="5453063" cy="34107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2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F732-BE38-B1A9-A28F-3E033A005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9FBC8-A4CD-486E-C076-E8BFA6D9F751}"/>
              </a:ext>
            </a:extLst>
          </p:cNvPr>
          <p:cNvSpPr>
            <a:spLocks noGrp="1"/>
          </p:cNvSpPr>
          <p:nvPr>
            <p:ph type="title"/>
          </p:nvPr>
        </p:nvSpPr>
        <p:spPr/>
        <p:txBody>
          <a:bodyPr/>
          <a:lstStyle/>
          <a:p>
            <a:r>
              <a:rPr lang="en-US" dirty="0"/>
              <a:t>Program Enrollment</a:t>
            </a:r>
          </a:p>
        </p:txBody>
      </p:sp>
      <p:sp>
        <p:nvSpPr>
          <p:cNvPr id="3" name="Text Placeholder 2">
            <a:extLst>
              <a:ext uri="{FF2B5EF4-FFF2-40B4-BE49-F238E27FC236}">
                <a16:creationId xmlns:a16="http://schemas.microsoft.com/office/drawing/2014/main" id="{4543E3B4-EA04-E4BA-BAEC-643BA8C500FB}"/>
              </a:ext>
            </a:extLst>
          </p:cNvPr>
          <p:cNvSpPr>
            <a:spLocks noGrp="1"/>
          </p:cNvSpPr>
          <p:nvPr>
            <p:ph type="body" sz="quarter" idx="15"/>
          </p:nvPr>
        </p:nvSpPr>
        <p:spPr/>
        <p:txBody>
          <a:bodyPr/>
          <a:lstStyle/>
          <a:p>
            <a:endParaRPr lang="en-US" dirty="0"/>
          </a:p>
        </p:txBody>
      </p:sp>
      <p:sp>
        <p:nvSpPr>
          <p:cNvPr id="5" name="Footer Placeholder 4">
            <a:extLst>
              <a:ext uri="{FF2B5EF4-FFF2-40B4-BE49-F238E27FC236}">
                <a16:creationId xmlns:a16="http://schemas.microsoft.com/office/drawing/2014/main" id="{6CFBBBB9-FF83-1E85-74AB-9AE82256E04E}"/>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graphicFrame>
        <p:nvGraphicFramePr>
          <p:cNvPr id="6" name="Table 5">
            <a:extLst>
              <a:ext uri="{FF2B5EF4-FFF2-40B4-BE49-F238E27FC236}">
                <a16:creationId xmlns:a16="http://schemas.microsoft.com/office/drawing/2014/main" id="{1E6EC813-4EA7-19DA-B73A-0D12EC97364B}"/>
              </a:ext>
            </a:extLst>
          </p:cNvPr>
          <p:cNvGraphicFramePr>
            <a:graphicFrameLocks noGrp="1"/>
          </p:cNvGraphicFramePr>
          <p:nvPr>
            <p:extLst>
              <p:ext uri="{D42A27DB-BD31-4B8C-83A1-F6EECF244321}">
                <p14:modId xmlns:p14="http://schemas.microsoft.com/office/powerpoint/2010/main" val="2149505110"/>
              </p:ext>
            </p:extLst>
          </p:nvPr>
        </p:nvGraphicFramePr>
        <p:xfrm>
          <a:off x="361950" y="1333196"/>
          <a:ext cx="5456092" cy="2786507"/>
        </p:xfrm>
        <a:graphic>
          <a:graphicData uri="http://schemas.openxmlformats.org/drawingml/2006/table">
            <a:tbl>
              <a:tblPr firstRow="1" firstCol="1" bandRow="1">
                <a:tableStyleId>{C083E6E3-FA7D-4D7B-A595-EF9225AFEA82}</a:tableStyleId>
              </a:tblPr>
              <a:tblGrid>
                <a:gridCol w="3211611">
                  <a:extLst>
                    <a:ext uri="{9D8B030D-6E8A-4147-A177-3AD203B41FA5}">
                      <a16:colId xmlns:a16="http://schemas.microsoft.com/office/drawing/2014/main" val="2859817911"/>
                    </a:ext>
                  </a:extLst>
                </a:gridCol>
                <a:gridCol w="1109876">
                  <a:extLst>
                    <a:ext uri="{9D8B030D-6E8A-4147-A177-3AD203B41FA5}">
                      <a16:colId xmlns:a16="http://schemas.microsoft.com/office/drawing/2014/main" val="2204962411"/>
                    </a:ext>
                  </a:extLst>
                </a:gridCol>
                <a:gridCol w="1134605">
                  <a:extLst>
                    <a:ext uri="{9D8B030D-6E8A-4147-A177-3AD203B41FA5}">
                      <a16:colId xmlns:a16="http://schemas.microsoft.com/office/drawing/2014/main" val="1158834758"/>
                    </a:ext>
                  </a:extLst>
                </a:gridCol>
              </a:tblGrid>
              <a:tr h="189897">
                <a:tc>
                  <a:txBody>
                    <a:bodyPr/>
                    <a:lstStyle/>
                    <a:p>
                      <a:pPr algn="l" fontAlgn="b">
                        <a:buNone/>
                      </a:pPr>
                      <a:r>
                        <a:rPr lang="en-US" sz="1600" b="1" dirty="0">
                          <a:solidFill>
                            <a:schemeClr val="accent1"/>
                          </a:solidFill>
                          <a:effectLst/>
                        </a:rPr>
                        <a:t>Industry Type</a:t>
                      </a:r>
                    </a:p>
                  </a:txBody>
                  <a:tcPr marL="45720" marR="45720" anchor="b">
                    <a:lnB w="12700" cap="flat" cmpd="sng" algn="ctr">
                      <a:noFill/>
                      <a:prstDash val="solid"/>
                      <a:round/>
                      <a:headEnd type="none" w="med" len="med"/>
                      <a:tailEnd type="none" w="med" len="med"/>
                    </a:lnB>
                    <a:solidFill>
                      <a:srgbClr val="0F351E"/>
                    </a:solidFill>
                  </a:tcPr>
                </a:tc>
                <a:tc>
                  <a:txBody>
                    <a:bodyPr/>
                    <a:lstStyle/>
                    <a:p>
                      <a:pPr algn="r" fontAlgn="b">
                        <a:buNone/>
                      </a:pPr>
                      <a:r>
                        <a:rPr lang="en-US" sz="1600" b="1" dirty="0">
                          <a:solidFill>
                            <a:schemeClr val="accent1"/>
                          </a:solidFill>
                          <a:effectLst/>
                        </a:rPr>
                        <a:t>PG&amp;E BIP Participants</a:t>
                      </a:r>
                    </a:p>
                  </a:txBody>
                  <a:tcPr marL="45720" marR="45720" anchor="b">
                    <a:lnB w="12700" cap="flat" cmpd="sng" algn="ctr">
                      <a:noFill/>
                      <a:prstDash val="solid"/>
                      <a:round/>
                      <a:headEnd type="none" w="med" len="med"/>
                      <a:tailEnd type="none" w="med" len="med"/>
                    </a:lnB>
                    <a:solidFill>
                      <a:srgbClr val="0F351E"/>
                    </a:solidFill>
                  </a:tcPr>
                </a:tc>
                <a:tc>
                  <a:txBody>
                    <a:bodyPr/>
                    <a:lstStyle/>
                    <a:p>
                      <a:pPr algn="r" fontAlgn="b">
                        <a:buNone/>
                      </a:pPr>
                      <a:r>
                        <a:rPr lang="en-US" sz="1600" b="1" dirty="0">
                          <a:solidFill>
                            <a:schemeClr val="accent1"/>
                          </a:solidFill>
                          <a:effectLst/>
                        </a:rPr>
                        <a:t>SCE BIP Participants</a:t>
                      </a:r>
                    </a:p>
                  </a:txBody>
                  <a:tcPr marL="45720" marR="45720" anchor="b">
                    <a:lnB w="12700" cap="flat" cmpd="sng" algn="ctr">
                      <a:noFill/>
                      <a:prstDash val="solid"/>
                      <a:round/>
                      <a:headEnd type="none" w="med" len="med"/>
                      <a:tailEnd type="none" w="med" len="med"/>
                    </a:lnB>
                    <a:solidFill>
                      <a:srgbClr val="0F351E"/>
                    </a:solidFill>
                  </a:tcPr>
                </a:tc>
                <a:extLst>
                  <a:ext uri="{0D108BD9-81ED-4DB2-BD59-A6C34878D82A}">
                    <a16:rowId xmlns:a16="http://schemas.microsoft.com/office/drawing/2014/main" val="1047187908"/>
                  </a:ext>
                </a:extLst>
              </a:tr>
              <a:tr h="201094">
                <a:tc>
                  <a:txBody>
                    <a:bodyPr/>
                    <a:lstStyle/>
                    <a:p>
                      <a:pPr algn="l" fontAlgn="ctr">
                        <a:spcBef>
                          <a:spcPts val="750"/>
                        </a:spcBef>
                        <a:spcAft>
                          <a:spcPts val="750"/>
                        </a:spcAft>
                        <a:buNone/>
                      </a:pPr>
                      <a:r>
                        <a:rPr lang="en-US" sz="1200" b="0" dirty="0">
                          <a:solidFill>
                            <a:schemeClr val="bg1"/>
                          </a:solidFill>
                          <a:effectLst/>
                        </a:rPr>
                        <a:t>Agriculture, Mining and Construction</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66</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31</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extLst>
                  <a:ext uri="{0D108BD9-81ED-4DB2-BD59-A6C34878D82A}">
                    <a16:rowId xmlns:a16="http://schemas.microsoft.com/office/drawing/2014/main" val="3151262346"/>
                  </a:ext>
                </a:extLst>
              </a:tr>
              <a:tr h="201094">
                <a:tc>
                  <a:txBody>
                    <a:bodyPr/>
                    <a:lstStyle/>
                    <a:p>
                      <a:pPr algn="l" fontAlgn="ctr">
                        <a:spcBef>
                          <a:spcPts val="750"/>
                        </a:spcBef>
                        <a:spcAft>
                          <a:spcPts val="750"/>
                        </a:spcAft>
                        <a:buNone/>
                      </a:pPr>
                      <a:r>
                        <a:rPr lang="en-US" sz="1200" b="0" dirty="0">
                          <a:solidFill>
                            <a:schemeClr val="bg1"/>
                          </a:solidFill>
                          <a:effectLst/>
                        </a:rPr>
                        <a:t>Manufacturing</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66</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203</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91599647"/>
                  </a:ext>
                </a:extLst>
              </a:tr>
              <a:tr h="201094">
                <a:tc>
                  <a:txBody>
                    <a:bodyPr/>
                    <a:lstStyle/>
                    <a:p>
                      <a:pPr algn="l" fontAlgn="ctr">
                        <a:spcBef>
                          <a:spcPts val="750"/>
                        </a:spcBef>
                        <a:spcAft>
                          <a:spcPts val="750"/>
                        </a:spcAft>
                        <a:buNone/>
                      </a:pPr>
                      <a:r>
                        <a:rPr lang="en-US" sz="1200" b="0" dirty="0">
                          <a:solidFill>
                            <a:schemeClr val="bg1"/>
                          </a:solidFill>
                          <a:effectLst/>
                        </a:rPr>
                        <a:t>Office, Hotels, Finance, Services</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7</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6</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extLst>
                  <a:ext uri="{0D108BD9-81ED-4DB2-BD59-A6C34878D82A}">
                    <a16:rowId xmlns:a16="http://schemas.microsoft.com/office/drawing/2014/main" val="3074197893"/>
                  </a:ext>
                </a:extLst>
              </a:tr>
              <a:tr h="201094">
                <a:tc>
                  <a:txBody>
                    <a:bodyPr/>
                    <a:lstStyle/>
                    <a:p>
                      <a:pPr algn="l" fontAlgn="ctr">
                        <a:spcBef>
                          <a:spcPts val="750"/>
                        </a:spcBef>
                        <a:spcAft>
                          <a:spcPts val="750"/>
                        </a:spcAft>
                        <a:buNone/>
                      </a:pPr>
                      <a:r>
                        <a:rPr lang="en-US" sz="1200" b="0" dirty="0">
                          <a:solidFill>
                            <a:schemeClr val="bg1"/>
                          </a:solidFill>
                          <a:effectLst/>
                        </a:rPr>
                        <a:t>Retail Stores</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1</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1</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6124885"/>
                  </a:ext>
                </a:extLst>
              </a:tr>
              <a:tr h="201094">
                <a:tc>
                  <a:txBody>
                    <a:bodyPr/>
                    <a:lstStyle/>
                    <a:p>
                      <a:pPr algn="l" fontAlgn="ctr">
                        <a:spcBef>
                          <a:spcPts val="750"/>
                        </a:spcBef>
                        <a:spcAft>
                          <a:spcPts val="750"/>
                        </a:spcAft>
                        <a:buNone/>
                      </a:pPr>
                      <a:r>
                        <a:rPr lang="en-US" sz="1200" b="0" dirty="0">
                          <a:solidFill>
                            <a:schemeClr val="bg1"/>
                          </a:solidFill>
                          <a:effectLst/>
                        </a:rPr>
                        <a:t>Schools</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0</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1</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extLst>
                  <a:ext uri="{0D108BD9-81ED-4DB2-BD59-A6C34878D82A}">
                    <a16:rowId xmlns:a16="http://schemas.microsoft.com/office/drawing/2014/main" val="1174374831"/>
                  </a:ext>
                </a:extLst>
              </a:tr>
              <a:tr h="201094">
                <a:tc>
                  <a:txBody>
                    <a:bodyPr/>
                    <a:lstStyle/>
                    <a:p>
                      <a:pPr algn="l" fontAlgn="ctr">
                        <a:spcBef>
                          <a:spcPts val="750"/>
                        </a:spcBef>
                        <a:spcAft>
                          <a:spcPts val="750"/>
                        </a:spcAft>
                        <a:buNone/>
                      </a:pPr>
                      <a:r>
                        <a:rPr lang="en-US" sz="1200" b="0" dirty="0">
                          <a:solidFill>
                            <a:schemeClr val="bg1"/>
                          </a:solidFill>
                          <a:effectLst/>
                        </a:rPr>
                        <a:t>Wholesale, Transport, and other Utilities</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53</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69</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11223661"/>
                  </a:ext>
                </a:extLst>
              </a:tr>
              <a:tr h="201094">
                <a:tc>
                  <a:txBody>
                    <a:bodyPr/>
                    <a:lstStyle/>
                    <a:p>
                      <a:pPr algn="l" fontAlgn="ctr">
                        <a:spcBef>
                          <a:spcPts val="750"/>
                        </a:spcBef>
                        <a:spcAft>
                          <a:spcPts val="750"/>
                        </a:spcAft>
                        <a:buNone/>
                      </a:pPr>
                      <a:r>
                        <a:rPr lang="en-US" sz="1200" b="0" dirty="0">
                          <a:solidFill>
                            <a:schemeClr val="bg1"/>
                          </a:solidFill>
                          <a:effectLst/>
                        </a:rPr>
                        <a:t>Other/Unknown</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0</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15</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extLst>
                  <a:ext uri="{0D108BD9-81ED-4DB2-BD59-A6C34878D82A}">
                    <a16:rowId xmlns:a16="http://schemas.microsoft.com/office/drawing/2014/main" val="350027474"/>
                  </a:ext>
                </a:extLst>
              </a:tr>
              <a:tr h="201094">
                <a:tc>
                  <a:txBody>
                    <a:bodyPr/>
                    <a:lstStyle/>
                    <a:p>
                      <a:pPr marL="0" marR="0" algn="l" defTabSz="457200" rtl="0" eaLnBrk="1" fontAlgn="ctr" latinLnBrk="0" hangingPunct="1">
                        <a:lnSpc>
                          <a:spcPct val="107000"/>
                        </a:lnSpc>
                        <a:spcBef>
                          <a:spcPts val="750"/>
                        </a:spcBef>
                        <a:spcAft>
                          <a:spcPts val="750"/>
                        </a:spcAft>
                        <a:buNone/>
                      </a:pPr>
                      <a:r>
                        <a:rPr lang="en-US" sz="1200" b="1" kern="1200" dirty="0">
                          <a:solidFill>
                            <a:schemeClr val="bg1"/>
                          </a:solidFill>
                          <a:effectLst/>
                        </a:rPr>
                        <a:t>Total</a:t>
                      </a:r>
                      <a:endParaRPr lang="en-US" sz="1200" b="1" kern="1200" dirty="0">
                        <a:solidFill>
                          <a:schemeClr val="bg1"/>
                        </a:solidFill>
                        <a:effectLst/>
                        <a:latin typeface="+mn-lt"/>
                        <a:ea typeface="+mn-ea"/>
                        <a:cs typeface="+mn-cs"/>
                      </a:endParaRPr>
                    </a:p>
                  </a:txBody>
                  <a:tcPr marL="45720" marR="45720">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tcPr>
                </a:tc>
                <a:tc>
                  <a:txBody>
                    <a:bodyPr/>
                    <a:lstStyle/>
                    <a:p>
                      <a:pPr marL="0" marR="0" algn="r" defTabSz="457200" rtl="0" eaLnBrk="1" fontAlgn="ctr" latinLnBrk="0" hangingPunct="1">
                        <a:lnSpc>
                          <a:spcPct val="107000"/>
                        </a:lnSpc>
                        <a:spcBef>
                          <a:spcPts val="750"/>
                        </a:spcBef>
                        <a:spcAft>
                          <a:spcPts val="750"/>
                        </a:spcAft>
                        <a:buNone/>
                      </a:pPr>
                      <a:r>
                        <a:rPr lang="en-US" sz="1200" b="1" kern="1200" dirty="0">
                          <a:solidFill>
                            <a:schemeClr val="bg1"/>
                          </a:solidFill>
                          <a:effectLst/>
                        </a:rPr>
                        <a:t>193</a:t>
                      </a:r>
                      <a:endParaRPr lang="en-US" sz="1200" b="1" kern="1200" dirty="0">
                        <a:solidFill>
                          <a:schemeClr val="bg1"/>
                        </a:solidFill>
                        <a:effectLst/>
                        <a:latin typeface="+mn-lt"/>
                        <a:ea typeface="+mn-ea"/>
                        <a:cs typeface="+mn-cs"/>
                      </a:endParaRPr>
                    </a:p>
                  </a:txBody>
                  <a:tcPr marL="45720" marR="45720" anchor="ct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tcPr>
                </a:tc>
                <a:tc>
                  <a:txBody>
                    <a:bodyPr/>
                    <a:lstStyle/>
                    <a:p>
                      <a:pPr marL="0" marR="0" algn="r" defTabSz="457200" rtl="0" eaLnBrk="1" fontAlgn="ctr" latinLnBrk="0" hangingPunct="1">
                        <a:lnSpc>
                          <a:spcPct val="107000"/>
                        </a:lnSpc>
                        <a:spcBef>
                          <a:spcPts val="750"/>
                        </a:spcBef>
                        <a:spcAft>
                          <a:spcPts val="750"/>
                        </a:spcAft>
                        <a:buNone/>
                      </a:pPr>
                      <a:r>
                        <a:rPr lang="en-US" sz="1200" b="1" kern="1200" dirty="0">
                          <a:solidFill>
                            <a:schemeClr val="bg1"/>
                          </a:solidFill>
                          <a:effectLst/>
                        </a:rPr>
                        <a:t>326</a:t>
                      </a:r>
                      <a:endParaRPr lang="en-US" sz="1200" b="1" kern="1200" dirty="0">
                        <a:solidFill>
                          <a:schemeClr val="bg1"/>
                        </a:solidFill>
                        <a:effectLst/>
                        <a:latin typeface="+mn-lt"/>
                        <a:ea typeface="+mn-ea"/>
                        <a:cs typeface="+mn-cs"/>
                      </a:endParaRPr>
                    </a:p>
                  </a:txBody>
                  <a:tcPr marL="45720" marR="45720" anchor="ctr">
                    <a:lnT w="12700" cap="flat" cmpd="sng" algn="ctr">
                      <a:noFill/>
                      <a:prstDash val="solid"/>
                      <a:round/>
                      <a:headEnd type="none" w="med" len="med"/>
                      <a:tailEnd type="none" w="med" len="med"/>
                    </a:lnT>
                    <a:lnB w="12700" cap="flat" cmpd="sng" algn="ctr">
                      <a:solidFill>
                        <a:srgbClr val="0F351E"/>
                      </a:solidFill>
                      <a:prstDash val="solid"/>
                      <a:round/>
                      <a:headEnd type="none" w="med" len="med"/>
                      <a:tailEnd type="none" w="med" len="med"/>
                    </a:lnB>
                  </a:tcPr>
                </a:tc>
                <a:extLst>
                  <a:ext uri="{0D108BD9-81ED-4DB2-BD59-A6C34878D82A}">
                    <a16:rowId xmlns:a16="http://schemas.microsoft.com/office/drawing/2014/main" val="1800417892"/>
                  </a:ext>
                </a:extLst>
              </a:tr>
            </a:tbl>
          </a:graphicData>
        </a:graphic>
      </p:graphicFrame>
      <p:graphicFrame>
        <p:nvGraphicFramePr>
          <p:cNvPr id="4" name="Table 3">
            <a:extLst>
              <a:ext uri="{FF2B5EF4-FFF2-40B4-BE49-F238E27FC236}">
                <a16:creationId xmlns:a16="http://schemas.microsoft.com/office/drawing/2014/main" id="{48E13E89-DDEE-F2E6-66D3-BBD5D46E85E2}"/>
              </a:ext>
            </a:extLst>
          </p:cNvPr>
          <p:cNvGraphicFramePr>
            <a:graphicFrameLocks noGrp="1"/>
          </p:cNvGraphicFramePr>
          <p:nvPr>
            <p:extLst>
              <p:ext uri="{D42A27DB-BD31-4B8C-83A1-F6EECF244321}">
                <p14:modId xmlns:p14="http://schemas.microsoft.com/office/powerpoint/2010/main" val="1381879137"/>
              </p:ext>
            </p:extLst>
          </p:nvPr>
        </p:nvGraphicFramePr>
        <p:xfrm>
          <a:off x="5931594" y="2079115"/>
          <a:ext cx="3066408" cy="1127760"/>
        </p:xfrm>
        <a:graphic>
          <a:graphicData uri="http://schemas.openxmlformats.org/drawingml/2006/table">
            <a:tbl>
              <a:tblPr firstRow="1" firstCol="1" bandRow="1">
                <a:tableStyleId>{C083E6E3-FA7D-4D7B-A595-EF9225AFEA82}</a:tableStyleId>
              </a:tblPr>
              <a:tblGrid>
                <a:gridCol w="853408">
                  <a:extLst>
                    <a:ext uri="{9D8B030D-6E8A-4147-A177-3AD203B41FA5}">
                      <a16:colId xmlns:a16="http://schemas.microsoft.com/office/drawing/2014/main" val="2859817911"/>
                    </a:ext>
                  </a:extLst>
                </a:gridCol>
                <a:gridCol w="1083448">
                  <a:extLst>
                    <a:ext uri="{9D8B030D-6E8A-4147-A177-3AD203B41FA5}">
                      <a16:colId xmlns:a16="http://schemas.microsoft.com/office/drawing/2014/main" val="2204962411"/>
                    </a:ext>
                  </a:extLst>
                </a:gridCol>
                <a:gridCol w="1129552">
                  <a:extLst>
                    <a:ext uri="{9D8B030D-6E8A-4147-A177-3AD203B41FA5}">
                      <a16:colId xmlns:a16="http://schemas.microsoft.com/office/drawing/2014/main" val="1158834758"/>
                    </a:ext>
                  </a:extLst>
                </a:gridCol>
              </a:tblGrid>
              <a:tr h="189897">
                <a:tc>
                  <a:txBody>
                    <a:bodyPr/>
                    <a:lstStyle/>
                    <a:p>
                      <a:pPr algn="l" fontAlgn="b">
                        <a:buNone/>
                      </a:pPr>
                      <a:r>
                        <a:rPr lang="en-US" sz="1600" b="1" dirty="0">
                          <a:solidFill>
                            <a:schemeClr val="accent1"/>
                          </a:solidFill>
                          <a:effectLst/>
                        </a:rPr>
                        <a:t>Program Option</a:t>
                      </a:r>
                    </a:p>
                  </a:txBody>
                  <a:tcPr marL="45720" marR="45720" anchor="b">
                    <a:lnB w="12700" cap="flat" cmpd="sng" algn="ctr">
                      <a:noFill/>
                      <a:prstDash val="solid"/>
                      <a:round/>
                      <a:headEnd type="none" w="med" len="med"/>
                      <a:tailEnd type="none" w="med" len="med"/>
                    </a:lnB>
                    <a:solidFill>
                      <a:srgbClr val="0F351E"/>
                    </a:solidFill>
                  </a:tcPr>
                </a:tc>
                <a:tc>
                  <a:txBody>
                    <a:bodyPr/>
                    <a:lstStyle/>
                    <a:p>
                      <a:pPr algn="r" fontAlgn="b">
                        <a:buNone/>
                      </a:pPr>
                      <a:r>
                        <a:rPr lang="en-US" sz="1600" b="1" dirty="0">
                          <a:solidFill>
                            <a:schemeClr val="accent1"/>
                          </a:solidFill>
                          <a:effectLst/>
                        </a:rPr>
                        <a:t>PG&amp;E BIP Participants</a:t>
                      </a:r>
                    </a:p>
                  </a:txBody>
                  <a:tcPr marL="45720" marR="45720" anchor="b">
                    <a:lnB w="12700" cap="flat" cmpd="sng" algn="ctr">
                      <a:noFill/>
                      <a:prstDash val="solid"/>
                      <a:round/>
                      <a:headEnd type="none" w="med" len="med"/>
                      <a:tailEnd type="none" w="med" len="med"/>
                    </a:lnB>
                    <a:solidFill>
                      <a:srgbClr val="0F351E"/>
                    </a:solidFill>
                  </a:tcPr>
                </a:tc>
                <a:tc>
                  <a:txBody>
                    <a:bodyPr/>
                    <a:lstStyle/>
                    <a:p>
                      <a:pPr algn="r" fontAlgn="b">
                        <a:buNone/>
                      </a:pPr>
                      <a:r>
                        <a:rPr lang="en-US" sz="1600" b="1" dirty="0">
                          <a:solidFill>
                            <a:schemeClr val="accent1"/>
                          </a:solidFill>
                          <a:effectLst/>
                        </a:rPr>
                        <a:t>SCE BIP Participants</a:t>
                      </a:r>
                    </a:p>
                  </a:txBody>
                  <a:tcPr marL="45720" marR="45720" anchor="b">
                    <a:lnB w="12700" cap="flat" cmpd="sng" algn="ctr">
                      <a:noFill/>
                      <a:prstDash val="solid"/>
                      <a:round/>
                      <a:headEnd type="none" w="med" len="med"/>
                      <a:tailEnd type="none" w="med" len="med"/>
                    </a:lnB>
                    <a:solidFill>
                      <a:srgbClr val="0F351E"/>
                    </a:solidFill>
                  </a:tcPr>
                </a:tc>
                <a:extLst>
                  <a:ext uri="{0D108BD9-81ED-4DB2-BD59-A6C34878D82A}">
                    <a16:rowId xmlns:a16="http://schemas.microsoft.com/office/drawing/2014/main" val="1047187908"/>
                  </a:ext>
                </a:extLst>
              </a:tr>
              <a:tr h="201094">
                <a:tc>
                  <a:txBody>
                    <a:bodyPr/>
                    <a:lstStyle/>
                    <a:p>
                      <a:pPr algn="l" fontAlgn="ctr">
                        <a:spcBef>
                          <a:spcPts val="750"/>
                        </a:spcBef>
                        <a:spcAft>
                          <a:spcPts val="750"/>
                        </a:spcAft>
                        <a:buNone/>
                      </a:pPr>
                      <a:r>
                        <a:rPr lang="en-US" sz="1200" b="0" dirty="0">
                          <a:solidFill>
                            <a:schemeClr val="bg1"/>
                          </a:solidFill>
                          <a:effectLst/>
                        </a:rPr>
                        <a:t>BIP15</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5</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tc>
                  <a:txBody>
                    <a:bodyPr/>
                    <a:lstStyle/>
                    <a:p>
                      <a:pPr algn="r" fontAlgn="ctr">
                        <a:spcBef>
                          <a:spcPts val="750"/>
                        </a:spcBef>
                        <a:spcAft>
                          <a:spcPts val="750"/>
                        </a:spcAft>
                        <a:buNone/>
                      </a:pPr>
                      <a:r>
                        <a:rPr lang="en-US" sz="1200" b="0" dirty="0">
                          <a:solidFill>
                            <a:schemeClr val="bg1"/>
                          </a:solidFill>
                          <a:effectLst/>
                        </a:rPr>
                        <a:t>49</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F351E">
                        <a:alpha val="20000"/>
                      </a:srgbClr>
                    </a:solidFill>
                  </a:tcPr>
                </a:tc>
                <a:extLst>
                  <a:ext uri="{0D108BD9-81ED-4DB2-BD59-A6C34878D82A}">
                    <a16:rowId xmlns:a16="http://schemas.microsoft.com/office/drawing/2014/main" val="3151262346"/>
                  </a:ext>
                </a:extLst>
              </a:tr>
              <a:tr h="201094">
                <a:tc>
                  <a:txBody>
                    <a:bodyPr/>
                    <a:lstStyle/>
                    <a:p>
                      <a:pPr algn="l" fontAlgn="ctr">
                        <a:spcBef>
                          <a:spcPts val="750"/>
                        </a:spcBef>
                        <a:spcAft>
                          <a:spcPts val="750"/>
                        </a:spcAft>
                        <a:buNone/>
                      </a:pPr>
                      <a:r>
                        <a:rPr lang="en-US" sz="1200" b="0" dirty="0">
                          <a:solidFill>
                            <a:schemeClr val="bg1"/>
                          </a:solidFill>
                          <a:effectLst/>
                        </a:rPr>
                        <a:t>BIP30</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188</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spcBef>
                          <a:spcPts val="750"/>
                        </a:spcBef>
                        <a:spcAft>
                          <a:spcPts val="750"/>
                        </a:spcAft>
                        <a:buNone/>
                      </a:pPr>
                      <a:r>
                        <a:rPr lang="en-US" sz="1200" b="0" dirty="0">
                          <a:solidFill>
                            <a:schemeClr val="bg1"/>
                          </a:solidFill>
                          <a:effectLst/>
                        </a:rPr>
                        <a:t>277</a:t>
                      </a:r>
                    </a:p>
                  </a:txBody>
                  <a:tcPr marL="45720" marR="457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91599647"/>
                  </a:ext>
                </a:extLst>
              </a:tr>
            </a:tbl>
          </a:graphicData>
        </a:graphic>
      </p:graphicFrame>
    </p:spTree>
    <p:extLst>
      <p:ext uri="{BB962C8B-B14F-4D97-AF65-F5344CB8AC3E}">
        <p14:creationId xmlns:p14="http://schemas.microsoft.com/office/powerpoint/2010/main" val="31652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82437-AD18-9C34-B0BC-1282BFE5D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0C722-B094-2283-CC05-592572E00F02}"/>
              </a:ext>
            </a:extLst>
          </p:cNvPr>
          <p:cNvSpPr>
            <a:spLocks noGrp="1"/>
          </p:cNvSpPr>
          <p:nvPr>
            <p:ph type="title"/>
          </p:nvPr>
        </p:nvSpPr>
        <p:spPr/>
        <p:txBody>
          <a:bodyPr/>
          <a:lstStyle/>
          <a:p>
            <a:r>
              <a:rPr lang="en-US" dirty="0"/>
              <a:t>Previous Ex-Ante Versus Current Ex-Post</a:t>
            </a:r>
          </a:p>
        </p:txBody>
      </p:sp>
      <p:sp>
        <p:nvSpPr>
          <p:cNvPr id="5" name="Footer Placeholder 4">
            <a:extLst>
              <a:ext uri="{FF2B5EF4-FFF2-40B4-BE49-F238E27FC236}">
                <a16:creationId xmlns:a16="http://schemas.microsoft.com/office/drawing/2014/main" id="{C89A2F21-CA5F-896F-9EAC-73801F31F88F}"/>
              </a:ext>
            </a:extLst>
          </p:cNvPr>
          <p:cNvSpPr>
            <a:spLocks noGrp="1"/>
          </p:cNvSpPr>
          <p:nvPr>
            <p:ph type="ftr" sz="quarter" idx="3"/>
          </p:nvPr>
        </p:nvSpPr>
        <p:spPr/>
        <p:txBody>
          <a:bodyPr/>
          <a:lstStyle/>
          <a:p>
            <a:r>
              <a:rPr lang="en-US" dirty="0"/>
              <a:t>PY2025 Statewide BIP</a:t>
            </a:r>
          </a:p>
        </p:txBody>
      </p:sp>
      <p:sp>
        <p:nvSpPr>
          <p:cNvPr id="12" name="Text Placeholder 3">
            <a:extLst>
              <a:ext uri="{FF2B5EF4-FFF2-40B4-BE49-F238E27FC236}">
                <a16:creationId xmlns:a16="http://schemas.microsoft.com/office/drawing/2014/main" id="{C07BCEFD-DAE4-A94F-0C73-05516086FB34}"/>
              </a:ext>
            </a:extLst>
          </p:cNvPr>
          <p:cNvSpPr txBox="1">
            <a:spLocks/>
          </p:cNvSpPr>
          <p:nvPr/>
        </p:nvSpPr>
        <p:spPr>
          <a:xfrm>
            <a:off x="245327" y="2241046"/>
            <a:ext cx="8229600" cy="169691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a:p>
            <a:r>
              <a:rPr lang="en-US" sz="1400" dirty="0"/>
              <a:t>The 53 kWh/h difference between ex-ante and ex-post per capita load impacts is within the typical uncertainty range for these estimates.</a:t>
            </a:r>
          </a:p>
          <a:p>
            <a:r>
              <a:rPr lang="en-US" sz="1400" dirty="0"/>
              <a:t>The 11MW difference between the forecast and realized aggregate load impacts are also statistically indistinguishable.</a:t>
            </a:r>
          </a:p>
        </p:txBody>
      </p:sp>
      <p:graphicFrame>
        <p:nvGraphicFramePr>
          <p:cNvPr id="11" name="Table 10">
            <a:extLst>
              <a:ext uri="{FF2B5EF4-FFF2-40B4-BE49-F238E27FC236}">
                <a16:creationId xmlns:a16="http://schemas.microsoft.com/office/drawing/2014/main" id="{12244A21-2190-23E6-EEF1-15C70092CF54}"/>
              </a:ext>
            </a:extLst>
          </p:cNvPr>
          <p:cNvGraphicFramePr>
            <a:graphicFrameLocks noGrp="1"/>
          </p:cNvGraphicFramePr>
          <p:nvPr>
            <p:extLst>
              <p:ext uri="{D42A27DB-BD31-4B8C-83A1-F6EECF244321}">
                <p14:modId xmlns:p14="http://schemas.microsoft.com/office/powerpoint/2010/main" val="1172930185"/>
              </p:ext>
            </p:extLst>
          </p:nvPr>
        </p:nvGraphicFramePr>
        <p:xfrm>
          <a:off x="361950" y="1086042"/>
          <a:ext cx="8229601" cy="1040512"/>
        </p:xfrm>
        <a:graphic>
          <a:graphicData uri="http://schemas.openxmlformats.org/drawingml/2006/table">
            <a:tbl>
              <a:tblPr firstRow="1" firstCol="1" bandRow="1">
                <a:tableStyleId>{8799B23B-EC83-4686-B30A-512413B5E67A}</a:tableStyleId>
              </a:tblPr>
              <a:tblGrid>
                <a:gridCol w="852396">
                  <a:extLst>
                    <a:ext uri="{9D8B030D-6E8A-4147-A177-3AD203B41FA5}">
                      <a16:colId xmlns:a16="http://schemas.microsoft.com/office/drawing/2014/main" val="4050184884"/>
                    </a:ext>
                  </a:extLst>
                </a:gridCol>
                <a:gridCol w="885387">
                  <a:extLst>
                    <a:ext uri="{9D8B030D-6E8A-4147-A177-3AD203B41FA5}">
                      <a16:colId xmlns:a16="http://schemas.microsoft.com/office/drawing/2014/main" val="1730004827"/>
                    </a:ext>
                  </a:extLst>
                </a:gridCol>
                <a:gridCol w="848300">
                  <a:extLst>
                    <a:ext uri="{9D8B030D-6E8A-4147-A177-3AD203B41FA5}">
                      <a16:colId xmlns:a16="http://schemas.microsoft.com/office/drawing/2014/main" val="3434022706"/>
                    </a:ext>
                  </a:extLst>
                </a:gridCol>
                <a:gridCol w="781966">
                  <a:extLst>
                    <a:ext uri="{9D8B030D-6E8A-4147-A177-3AD203B41FA5}">
                      <a16:colId xmlns:a16="http://schemas.microsoft.com/office/drawing/2014/main" val="137170458"/>
                    </a:ext>
                  </a:extLst>
                </a:gridCol>
                <a:gridCol w="781966">
                  <a:extLst>
                    <a:ext uri="{9D8B030D-6E8A-4147-A177-3AD203B41FA5}">
                      <a16:colId xmlns:a16="http://schemas.microsoft.com/office/drawing/2014/main" val="4284767207"/>
                    </a:ext>
                  </a:extLst>
                </a:gridCol>
                <a:gridCol w="781966">
                  <a:extLst>
                    <a:ext uri="{9D8B030D-6E8A-4147-A177-3AD203B41FA5}">
                      <a16:colId xmlns:a16="http://schemas.microsoft.com/office/drawing/2014/main" val="434797623"/>
                    </a:ext>
                  </a:extLst>
                </a:gridCol>
                <a:gridCol w="781966">
                  <a:extLst>
                    <a:ext uri="{9D8B030D-6E8A-4147-A177-3AD203B41FA5}">
                      <a16:colId xmlns:a16="http://schemas.microsoft.com/office/drawing/2014/main" val="2177962531"/>
                    </a:ext>
                  </a:extLst>
                </a:gridCol>
                <a:gridCol w="832531">
                  <a:extLst>
                    <a:ext uri="{9D8B030D-6E8A-4147-A177-3AD203B41FA5}">
                      <a16:colId xmlns:a16="http://schemas.microsoft.com/office/drawing/2014/main" val="3445490424"/>
                    </a:ext>
                  </a:extLst>
                </a:gridCol>
                <a:gridCol w="653745">
                  <a:extLst>
                    <a:ext uri="{9D8B030D-6E8A-4147-A177-3AD203B41FA5}">
                      <a16:colId xmlns:a16="http://schemas.microsoft.com/office/drawing/2014/main" val="70136152"/>
                    </a:ext>
                  </a:extLst>
                </a:gridCol>
                <a:gridCol w="1029378">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Evaluation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Estimate Type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 per Event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Ex-ante for 2025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331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581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419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1,754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1,267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140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latin typeface="+mn-lt"/>
                        </a:rPr>
                        <a:t>2025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Ex-post Sept. 23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563</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430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1,726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1,320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122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98%</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16" name="Text Placeholder 15">
            <a:extLst>
              <a:ext uri="{FF2B5EF4-FFF2-40B4-BE49-F238E27FC236}">
                <a16:creationId xmlns:a16="http://schemas.microsoft.com/office/drawing/2014/main" id="{87827071-5CDB-8851-5169-380286C08E6B}"/>
              </a:ext>
            </a:extLst>
          </p:cNvPr>
          <p:cNvSpPr>
            <a:spLocks noGrp="1"/>
          </p:cNvSpPr>
          <p:nvPr>
            <p:ph type="body" sz="quarter" idx="15"/>
          </p:nvPr>
        </p:nvSpPr>
        <p:spPr/>
        <p:txBody>
          <a:bodyPr/>
          <a:lstStyle/>
          <a:p>
            <a:r>
              <a:rPr lang="en-US" b="1" dirty="0">
                <a:solidFill>
                  <a:schemeClr val="accent4"/>
                </a:solidFill>
              </a:rPr>
              <a:t>SCE</a:t>
            </a:r>
            <a:endParaRPr lang="en-US" b="1" i="1" u="sng" dirty="0">
              <a:solidFill>
                <a:schemeClr val="accent4"/>
              </a:solidFill>
            </a:endParaRPr>
          </a:p>
          <a:p>
            <a:endParaRPr lang="en-US" dirty="0"/>
          </a:p>
        </p:txBody>
      </p:sp>
      <p:sp>
        <p:nvSpPr>
          <p:cNvPr id="3" name="TextBox 2">
            <a:extLst>
              <a:ext uri="{FF2B5EF4-FFF2-40B4-BE49-F238E27FC236}">
                <a16:creationId xmlns:a16="http://schemas.microsoft.com/office/drawing/2014/main" id="{F61C12E5-4490-3EDE-BC24-05F6F4446406}"/>
              </a:ext>
            </a:extLst>
          </p:cNvPr>
          <p:cNvSpPr txBox="1"/>
          <p:nvPr/>
        </p:nvSpPr>
        <p:spPr>
          <a:xfrm>
            <a:off x="361950" y="2133140"/>
            <a:ext cx="4793630" cy="246221"/>
          </a:xfrm>
          <a:prstGeom prst="rect">
            <a:avLst/>
          </a:prstGeom>
          <a:noFill/>
        </p:spPr>
        <p:txBody>
          <a:bodyPr wrap="square">
            <a:spAutoFit/>
          </a:bodyPr>
          <a:lstStyle/>
          <a:p>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program-level 1-in-2 utility-specific weather scenario</a:t>
            </a:r>
          </a:p>
        </p:txBody>
      </p:sp>
      <p:sp>
        <p:nvSpPr>
          <p:cNvPr id="10" name="Rectangle: Rounded Corners 9">
            <a:extLst>
              <a:ext uri="{FF2B5EF4-FFF2-40B4-BE49-F238E27FC236}">
                <a16:creationId xmlns:a16="http://schemas.microsoft.com/office/drawing/2014/main" id="{58396DEE-F881-AF56-ED47-B7F94B1B261A}"/>
              </a:ext>
            </a:extLst>
          </p:cNvPr>
          <p:cNvSpPr/>
          <p:nvPr/>
        </p:nvSpPr>
        <p:spPr>
          <a:xfrm>
            <a:off x="3905250"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F86FB8DC-1D41-30B8-9BFE-0109E2E3B05B}"/>
              </a:ext>
            </a:extLst>
          </p:cNvPr>
          <p:cNvSpPr/>
          <p:nvPr/>
        </p:nvSpPr>
        <p:spPr>
          <a:xfrm>
            <a:off x="6265065"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8060C185-E17E-06F4-BC26-AAABAD8AE724}"/>
              </a:ext>
            </a:extLst>
          </p:cNvPr>
          <p:cNvSpPr/>
          <p:nvPr/>
        </p:nvSpPr>
        <p:spPr>
          <a:xfrm>
            <a:off x="7862147"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4C8ABA99-E57F-69C0-8733-8D1016802FC7}"/>
              </a:ext>
            </a:extLst>
          </p:cNvPr>
          <p:cNvSpPr/>
          <p:nvPr/>
        </p:nvSpPr>
        <p:spPr>
          <a:xfrm>
            <a:off x="5478298"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5B78BBE-B4AB-C3E3-F711-8673538CA63B}"/>
              </a:ext>
            </a:extLst>
          </p:cNvPr>
          <p:cNvSpPr/>
          <p:nvPr/>
        </p:nvSpPr>
        <p:spPr>
          <a:xfrm>
            <a:off x="2272993"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33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3CFB-C3D1-F921-7DC1-A09FB0291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FC132-B0EA-2949-C8F0-C877EE22577A}"/>
              </a:ext>
            </a:extLst>
          </p:cNvPr>
          <p:cNvSpPr>
            <a:spLocks noGrp="1"/>
          </p:cNvSpPr>
          <p:nvPr>
            <p:ph type="title"/>
          </p:nvPr>
        </p:nvSpPr>
        <p:spPr/>
        <p:txBody>
          <a:bodyPr/>
          <a:lstStyle/>
          <a:p>
            <a:r>
              <a:rPr lang="en-US" dirty="0"/>
              <a:t>Previous Versus Current Ex-Ante</a:t>
            </a:r>
          </a:p>
        </p:txBody>
      </p:sp>
      <p:sp>
        <p:nvSpPr>
          <p:cNvPr id="5" name="Footer Placeholder 4">
            <a:extLst>
              <a:ext uri="{FF2B5EF4-FFF2-40B4-BE49-F238E27FC236}">
                <a16:creationId xmlns:a16="http://schemas.microsoft.com/office/drawing/2014/main" id="{B0F069A7-6353-9ABB-71E8-68F6025FB5B1}"/>
              </a:ext>
            </a:extLst>
          </p:cNvPr>
          <p:cNvSpPr>
            <a:spLocks noGrp="1"/>
          </p:cNvSpPr>
          <p:nvPr>
            <p:ph type="ftr" sz="quarter" idx="3"/>
          </p:nvPr>
        </p:nvSpPr>
        <p:spPr/>
        <p:txBody>
          <a:bodyPr/>
          <a:lstStyle/>
          <a:p>
            <a:r>
              <a:rPr lang="en-US" dirty="0"/>
              <a:t>PY2025 Statewide BIP</a:t>
            </a:r>
          </a:p>
        </p:txBody>
      </p:sp>
      <p:sp>
        <p:nvSpPr>
          <p:cNvPr id="12" name="Text Placeholder 3">
            <a:extLst>
              <a:ext uri="{FF2B5EF4-FFF2-40B4-BE49-F238E27FC236}">
                <a16:creationId xmlns:a16="http://schemas.microsoft.com/office/drawing/2014/main" id="{7BFB7708-D530-A24E-1E01-807128217568}"/>
              </a:ext>
            </a:extLst>
          </p:cNvPr>
          <p:cNvSpPr txBox="1">
            <a:spLocks/>
          </p:cNvSpPr>
          <p:nvPr/>
        </p:nvSpPr>
        <p:spPr>
          <a:xfrm>
            <a:off x="225533" y="2359315"/>
            <a:ext cx="8692933" cy="1975595"/>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50" dirty="0">
                <a:ea typeface="Calibri" panose="020F0502020204030204" pitchFamily="34" charset="0"/>
                <a:cs typeface="Times New Roman" panose="02020603050405020304" pitchFamily="18" charset="0"/>
              </a:rPr>
              <a:t>Several factors contribute to the increase in forecasted impacts from PY2024 to PY2025. </a:t>
            </a:r>
          </a:p>
          <a:p>
            <a:pPr lvl="1"/>
            <a:r>
              <a:rPr lang="en-US" sz="1250" b="1" dirty="0">
                <a:ea typeface="Calibri" panose="020F0502020204030204" pitchFamily="34" charset="0"/>
                <a:cs typeface="Times New Roman" panose="02020603050405020304" pitchFamily="18" charset="0"/>
              </a:rPr>
              <a:t>Higher Proportion of BIP15 Customers </a:t>
            </a:r>
            <a:r>
              <a:rPr lang="en-US" sz="1250" dirty="0">
                <a:ea typeface="Calibri" panose="020F0502020204030204" pitchFamily="34" charset="0"/>
                <a:cs typeface="Times New Roman" panose="02020603050405020304" pitchFamily="18" charset="0"/>
              </a:rPr>
              <a:t>: The PY2025 forecast includes an additional two BIP15 customers relative to the PY2024 forecast. SCE BIP15 customers are expected to deliver significantly higher impacts than a typical BIP30 customer.</a:t>
            </a:r>
          </a:p>
          <a:p>
            <a:pPr lvl="1"/>
            <a:r>
              <a:rPr lang="en-US" sz="1250" b="1" dirty="0">
                <a:ea typeface="Calibri" panose="020F0502020204030204" pitchFamily="34" charset="0"/>
                <a:cs typeface="Times New Roman" panose="02020603050405020304" pitchFamily="18" charset="0"/>
              </a:rPr>
              <a:t>Enrollment of New Large Customers/De-enrollment of Small Customers</a:t>
            </a:r>
            <a:r>
              <a:rPr lang="en-US" sz="1250" dirty="0">
                <a:ea typeface="Calibri" panose="020F0502020204030204" pitchFamily="34" charset="0"/>
                <a:cs typeface="Times New Roman" panose="02020603050405020304" pitchFamily="18" charset="0"/>
              </a:rPr>
              <a:t>: At the end of PY2025,  several new high baseline customers enrolled in the SCE BIP program, while several smaller baseline  (and, thus, impact) customers de-enrolled.</a:t>
            </a:r>
          </a:p>
          <a:p>
            <a:pPr lvl="1"/>
            <a:r>
              <a:rPr lang="en-US" sz="1250" b="1" dirty="0">
                <a:ea typeface="Calibri" panose="020F0502020204030204" pitchFamily="34" charset="0"/>
                <a:cs typeface="Times New Roman" panose="02020603050405020304" pitchFamily="18" charset="0"/>
              </a:rPr>
              <a:t>Commitments to Larger Load Reductions</a:t>
            </a:r>
            <a:r>
              <a:rPr lang="en-US" sz="1250" dirty="0">
                <a:ea typeface="Calibri" panose="020F0502020204030204" pitchFamily="34" charset="0"/>
                <a:cs typeface="Times New Roman" panose="02020603050405020304" pitchFamily="18" charset="0"/>
              </a:rPr>
              <a:t>: The aggregate FSL for customers in the PY2025 forecast is 14MW lower than in the PY2024 forecast due to updated enrollments, de-enrollments, and FSL changes. This commitment to larger load reduction, in addition to the marginally higher forecast FSL achievement rate, is a major contributor to the increase in forecast impacts. </a:t>
            </a:r>
          </a:p>
          <a:p>
            <a:endParaRPr lang="en-US" sz="1250" dirty="0"/>
          </a:p>
        </p:txBody>
      </p:sp>
      <p:graphicFrame>
        <p:nvGraphicFramePr>
          <p:cNvPr id="11" name="Table 10">
            <a:extLst>
              <a:ext uri="{FF2B5EF4-FFF2-40B4-BE49-F238E27FC236}">
                <a16:creationId xmlns:a16="http://schemas.microsoft.com/office/drawing/2014/main" id="{9C4B4C7A-9C32-DAA9-3708-1FDE57269C0C}"/>
              </a:ext>
            </a:extLst>
          </p:cNvPr>
          <p:cNvGraphicFramePr>
            <a:graphicFrameLocks noGrp="1"/>
          </p:cNvGraphicFramePr>
          <p:nvPr>
            <p:extLst>
              <p:ext uri="{D42A27DB-BD31-4B8C-83A1-F6EECF244321}">
                <p14:modId xmlns:p14="http://schemas.microsoft.com/office/powerpoint/2010/main" val="1393573336"/>
              </p:ext>
            </p:extLst>
          </p:nvPr>
        </p:nvGraphicFramePr>
        <p:xfrm>
          <a:off x="361950" y="1086042"/>
          <a:ext cx="8229601" cy="1040512"/>
        </p:xfrm>
        <a:graphic>
          <a:graphicData uri="http://schemas.openxmlformats.org/drawingml/2006/table">
            <a:tbl>
              <a:tblPr firstRow="1" firstCol="1" bandRow="1">
                <a:tableStyleId>{8799B23B-EC83-4686-B30A-512413B5E67A}</a:tableStyleId>
              </a:tblPr>
              <a:tblGrid>
                <a:gridCol w="852396">
                  <a:extLst>
                    <a:ext uri="{9D8B030D-6E8A-4147-A177-3AD203B41FA5}">
                      <a16:colId xmlns:a16="http://schemas.microsoft.com/office/drawing/2014/main" val="4050184884"/>
                    </a:ext>
                  </a:extLst>
                </a:gridCol>
                <a:gridCol w="885387">
                  <a:extLst>
                    <a:ext uri="{9D8B030D-6E8A-4147-A177-3AD203B41FA5}">
                      <a16:colId xmlns:a16="http://schemas.microsoft.com/office/drawing/2014/main" val="1730004827"/>
                    </a:ext>
                  </a:extLst>
                </a:gridCol>
                <a:gridCol w="848300">
                  <a:extLst>
                    <a:ext uri="{9D8B030D-6E8A-4147-A177-3AD203B41FA5}">
                      <a16:colId xmlns:a16="http://schemas.microsoft.com/office/drawing/2014/main" val="3434022706"/>
                    </a:ext>
                  </a:extLst>
                </a:gridCol>
                <a:gridCol w="781966">
                  <a:extLst>
                    <a:ext uri="{9D8B030D-6E8A-4147-A177-3AD203B41FA5}">
                      <a16:colId xmlns:a16="http://schemas.microsoft.com/office/drawing/2014/main" val="137170458"/>
                    </a:ext>
                  </a:extLst>
                </a:gridCol>
                <a:gridCol w="781966">
                  <a:extLst>
                    <a:ext uri="{9D8B030D-6E8A-4147-A177-3AD203B41FA5}">
                      <a16:colId xmlns:a16="http://schemas.microsoft.com/office/drawing/2014/main" val="4284767207"/>
                    </a:ext>
                  </a:extLst>
                </a:gridCol>
                <a:gridCol w="781966">
                  <a:extLst>
                    <a:ext uri="{9D8B030D-6E8A-4147-A177-3AD203B41FA5}">
                      <a16:colId xmlns:a16="http://schemas.microsoft.com/office/drawing/2014/main" val="434797623"/>
                    </a:ext>
                  </a:extLst>
                </a:gridCol>
                <a:gridCol w="781966">
                  <a:extLst>
                    <a:ext uri="{9D8B030D-6E8A-4147-A177-3AD203B41FA5}">
                      <a16:colId xmlns:a16="http://schemas.microsoft.com/office/drawing/2014/main" val="2177962531"/>
                    </a:ext>
                  </a:extLst>
                </a:gridCol>
                <a:gridCol w="832531">
                  <a:extLst>
                    <a:ext uri="{9D8B030D-6E8A-4147-A177-3AD203B41FA5}">
                      <a16:colId xmlns:a16="http://schemas.microsoft.com/office/drawing/2014/main" val="3445490424"/>
                    </a:ext>
                  </a:extLst>
                </a:gridCol>
                <a:gridCol w="653745">
                  <a:extLst>
                    <a:ext uri="{9D8B030D-6E8A-4147-A177-3AD203B41FA5}">
                      <a16:colId xmlns:a16="http://schemas.microsoft.com/office/drawing/2014/main" val="70136152"/>
                    </a:ext>
                  </a:extLst>
                </a:gridCol>
                <a:gridCol w="1029378">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050" dirty="0">
                          <a:solidFill>
                            <a:schemeClr val="accent1"/>
                          </a:solidFill>
                          <a:effectLst/>
                        </a:rPr>
                        <a:t>Evaluation Year</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Estimate Type</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Number of Participants per Event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gridSpan="2">
                  <a:txBody>
                    <a:bodyPr/>
                    <a:lstStyle/>
                    <a:p>
                      <a:pPr marL="0" marR="0" algn="ctr">
                        <a:lnSpc>
                          <a:spcPct val="107000"/>
                        </a:lnSpc>
                        <a:buNone/>
                      </a:pPr>
                      <a:r>
                        <a:rPr lang="en-US" sz="1050" dirty="0">
                          <a:solidFill>
                            <a:schemeClr val="accent1"/>
                          </a:solidFill>
                          <a:effectLst/>
                        </a:rPr>
                        <a:t>Aggregate</a:t>
                      </a:r>
                    </a:p>
                    <a:p>
                      <a:pPr marL="0" marR="0" algn="ctr">
                        <a:lnSpc>
                          <a:spcPct val="107000"/>
                        </a:lnSpc>
                        <a:buNone/>
                      </a:pPr>
                      <a:r>
                        <a:rPr lang="en-US" sz="1050" dirty="0">
                          <a:solidFill>
                            <a:schemeClr val="accent1"/>
                          </a:solidFill>
                          <a:effectLst/>
                        </a:rPr>
                        <a:t>(MWh/h)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gridSpan="2">
                  <a:txBody>
                    <a:bodyPr/>
                    <a:lstStyle/>
                    <a:p>
                      <a:pPr marL="0" marR="0" algn="ctr">
                        <a:lnSpc>
                          <a:spcPct val="107000"/>
                        </a:lnSpc>
                        <a:buNone/>
                      </a:pPr>
                      <a:r>
                        <a:rPr lang="en-US" sz="1050" dirty="0">
                          <a:solidFill>
                            <a:schemeClr val="accent1"/>
                          </a:solidFill>
                          <a:effectLst/>
                        </a:rPr>
                        <a:t>Per Capita</a:t>
                      </a:r>
                    </a:p>
                    <a:p>
                      <a:pPr marL="0" marR="0" algn="ctr">
                        <a:lnSpc>
                          <a:spcPct val="107000"/>
                        </a:lnSpc>
                        <a:buNone/>
                      </a:pPr>
                      <a:r>
                        <a:rPr lang="en-US" sz="1050" dirty="0">
                          <a:solidFill>
                            <a:schemeClr val="accent1"/>
                          </a:solidFill>
                          <a:effectLst/>
                        </a:rPr>
                        <a:t>(kWh/h)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0F351E"/>
                    </a:solidFill>
                  </a:tcPr>
                </a:tc>
                <a:tc hMerge="1">
                  <a:txBody>
                    <a:bodyPr/>
                    <a:lstStyle/>
                    <a:p>
                      <a:endParaRPr lang="en-US"/>
                    </a:p>
                  </a:txBody>
                  <a:tcPr/>
                </a:tc>
                <a:tc rowSpan="2">
                  <a:txBody>
                    <a:bodyPr/>
                    <a:lstStyle/>
                    <a:p>
                      <a:pPr marL="0" marR="0" algn="ctr">
                        <a:lnSpc>
                          <a:spcPct val="107000"/>
                        </a:lnSpc>
                        <a:buNone/>
                      </a:pPr>
                      <a:r>
                        <a:rPr lang="en-US" sz="1050" dirty="0">
                          <a:solidFill>
                            <a:schemeClr val="accent1"/>
                          </a:solidFill>
                          <a:effectLst/>
                        </a:rPr>
                        <a:t>Percent Load Reduction (%)</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(MWh/h)</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tc rowSpan="2">
                  <a:txBody>
                    <a:bodyPr/>
                    <a:lstStyle/>
                    <a:p>
                      <a:pPr marL="0" marR="0" algn="ctr">
                        <a:lnSpc>
                          <a:spcPct val="107000"/>
                        </a:lnSpc>
                        <a:buNone/>
                      </a:pPr>
                      <a:r>
                        <a:rPr lang="en-US" sz="1050" dirty="0">
                          <a:solidFill>
                            <a:schemeClr val="accent1"/>
                          </a:solidFill>
                          <a:effectLst/>
                        </a:rPr>
                        <a:t>FSL Achievement Rate</a:t>
                      </a:r>
                    </a:p>
                    <a:p>
                      <a:pPr marL="0" marR="0" algn="ctr">
                        <a:lnSpc>
                          <a:spcPct val="107000"/>
                        </a:lnSpc>
                        <a:buNone/>
                      </a:pPr>
                      <a:r>
                        <a:rPr lang="en-US" sz="1050" dirty="0">
                          <a:solidFill>
                            <a:schemeClr val="accent1"/>
                          </a:solidFill>
                          <a:effectLst/>
                        </a:rPr>
                        <a: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mpd="sng">
                      <a:noFill/>
                    </a:lnT>
                    <a:lnB w="25400" cmpd="sng">
                      <a:noFill/>
                    </a:lnB>
                    <a:solidFill>
                      <a:srgbClr val="0F351E"/>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050" b="1" dirty="0">
                          <a:solidFill>
                            <a:schemeClr val="accent1"/>
                          </a:solidFill>
                          <a:effectLst/>
                        </a:rPr>
                        <a:t>Ref. </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Ref.</a:t>
                      </a:r>
                    </a:p>
                    <a:p>
                      <a:pPr marL="0" marR="0" algn="ctr">
                        <a:lnSpc>
                          <a:spcPct val="107000"/>
                        </a:lnSpc>
                        <a:buNone/>
                      </a:pPr>
                      <a:r>
                        <a:rPr lang="en-US" sz="1050" b="1" dirty="0">
                          <a:solidFill>
                            <a:schemeClr val="accent1"/>
                          </a:solidFill>
                          <a:effectLst/>
                        </a:rPr>
                        <a:t>Load</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a:txBody>
                    <a:bodyPr/>
                    <a:lstStyle/>
                    <a:p>
                      <a:pPr marL="0" marR="0" algn="ctr">
                        <a:lnSpc>
                          <a:spcPct val="107000"/>
                        </a:lnSpc>
                        <a:buNone/>
                      </a:pPr>
                      <a:r>
                        <a:rPr lang="en-US" sz="1050" b="1" dirty="0">
                          <a:solidFill>
                            <a:schemeClr val="accent1"/>
                          </a:solidFill>
                          <a:effectLst/>
                        </a:rPr>
                        <a:t>Load</a:t>
                      </a:r>
                    </a:p>
                    <a:p>
                      <a:pPr marL="0" marR="0" algn="ctr">
                        <a:lnSpc>
                          <a:spcPct val="107000"/>
                        </a:lnSpc>
                        <a:buNone/>
                      </a:pPr>
                      <a:r>
                        <a:rPr lang="en-US" sz="1050" b="1" dirty="0">
                          <a:solidFill>
                            <a:schemeClr val="accent1"/>
                          </a:solidFill>
                          <a:effectLst/>
                        </a:rPr>
                        <a:t>Impact</a:t>
                      </a:r>
                      <a:endParaRPr lang="en-US" sz="105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0F351E"/>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2024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Ex-ante for 2026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331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581</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419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1,754</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1,267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72%</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140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tcPr>
                </a:tc>
                <a:extLst>
                  <a:ext uri="{0D108BD9-81ED-4DB2-BD59-A6C34878D82A}">
                    <a16:rowId xmlns:a16="http://schemas.microsoft.com/office/drawing/2014/main" val="1231674738"/>
                  </a:ext>
                </a:extLst>
              </a:tr>
              <a:tr h="174873">
                <a:tc>
                  <a:txBody>
                    <a:bodyPr/>
                    <a:lstStyle/>
                    <a:p>
                      <a:pPr algn="ctr" fontAlgn="ctr">
                        <a:spcBef>
                          <a:spcPts val="750"/>
                        </a:spcBef>
                        <a:spcAft>
                          <a:spcPts val="750"/>
                        </a:spcAft>
                        <a:buNone/>
                      </a:pPr>
                      <a:r>
                        <a:rPr lang="en-US" sz="1000" dirty="0">
                          <a:effectLst/>
                          <a:latin typeface="+mn-lt"/>
                        </a:rPr>
                        <a:t>2025</a:t>
                      </a: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Ex-ante for 2026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329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597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457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1, 815</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1,389</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76%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126</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tc>
                  <a:txBody>
                    <a:bodyPr/>
                    <a:lstStyle/>
                    <a:p>
                      <a:pPr marL="0" marR="54610" algn="ctr">
                        <a:lnSpc>
                          <a:spcPts val="1600"/>
                        </a:lnSpc>
                        <a:spcAft>
                          <a:spcPts val="1400"/>
                        </a:spcAft>
                        <a:buNone/>
                      </a:pPr>
                      <a:r>
                        <a:rPr lang="en-US" sz="1000" dirty="0">
                          <a:solidFill>
                            <a:srgbClr val="000000"/>
                          </a:solidFill>
                          <a:effectLst/>
                          <a:latin typeface="+mn-lt"/>
                          <a:ea typeface="Calibri" panose="020F0502020204030204" pitchFamily="34" charset="0"/>
                          <a:cs typeface="Times New Roman" panose="02020603050405020304" pitchFamily="18" charset="0"/>
                        </a:rPr>
                        <a:t>97%</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solidFill>
                      <a:srgbClr val="0F351E">
                        <a:alpha val="20000"/>
                      </a:srgbClr>
                    </a:solidFill>
                  </a:tcPr>
                </a:tc>
                <a:extLst>
                  <a:ext uri="{0D108BD9-81ED-4DB2-BD59-A6C34878D82A}">
                    <a16:rowId xmlns:a16="http://schemas.microsoft.com/office/drawing/2014/main" val="3523933051"/>
                  </a:ext>
                </a:extLst>
              </a:tr>
            </a:tbl>
          </a:graphicData>
        </a:graphic>
      </p:graphicFrame>
      <p:sp>
        <p:nvSpPr>
          <p:cNvPr id="14" name="Text Placeholder 3">
            <a:extLst>
              <a:ext uri="{FF2B5EF4-FFF2-40B4-BE49-F238E27FC236}">
                <a16:creationId xmlns:a16="http://schemas.microsoft.com/office/drawing/2014/main" id="{E1B53208-2C6B-CDE5-2BF1-960686730B0B}"/>
              </a:ext>
            </a:extLst>
          </p:cNvPr>
          <p:cNvSpPr txBox="1">
            <a:spLocks/>
          </p:cNvSpPr>
          <p:nvPr/>
        </p:nvSpPr>
        <p:spPr>
          <a:xfrm>
            <a:off x="0" y="4028965"/>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sz="2400" b="1" i="1" u="sng" dirty="0">
              <a:solidFill>
                <a:schemeClr val="accent4"/>
              </a:solidFill>
            </a:endParaRPr>
          </a:p>
        </p:txBody>
      </p:sp>
      <p:sp>
        <p:nvSpPr>
          <p:cNvPr id="16" name="Text Placeholder 15">
            <a:extLst>
              <a:ext uri="{FF2B5EF4-FFF2-40B4-BE49-F238E27FC236}">
                <a16:creationId xmlns:a16="http://schemas.microsoft.com/office/drawing/2014/main" id="{00C9DF60-7B2B-10CF-A1CD-5D1167FF54F7}"/>
              </a:ext>
            </a:extLst>
          </p:cNvPr>
          <p:cNvSpPr>
            <a:spLocks noGrp="1"/>
          </p:cNvSpPr>
          <p:nvPr>
            <p:ph type="body" sz="quarter" idx="15"/>
          </p:nvPr>
        </p:nvSpPr>
        <p:spPr/>
        <p:txBody>
          <a:bodyPr/>
          <a:lstStyle/>
          <a:p>
            <a:r>
              <a:rPr lang="en-US" b="1" dirty="0">
                <a:solidFill>
                  <a:schemeClr val="accent4"/>
                </a:solidFill>
              </a:rPr>
              <a:t>SCE</a:t>
            </a:r>
            <a:endParaRPr lang="en-US" b="1" i="1" u="sng" dirty="0">
              <a:solidFill>
                <a:schemeClr val="accent4"/>
              </a:solidFill>
            </a:endParaRPr>
          </a:p>
          <a:p>
            <a:endParaRPr lang="en-US" dirty="0"/>
          </a:p>
        </p:txBody>
      </p:sp>
      <p:sp>
        <p:nvSpPr>
          <p:cNvPr id="3" name="TextBox 2">
            <a:extLst>
              <a:ext uri="{FF2B5EF4-FFF2-40B4-BE49-F238E27FC236}">
                <a16:creationId xmlns:a16="http://schemas.microsoft.com/office/drawing/2014/main" id="{76C31F67-94FA-CB89-2ADF-6B3DCD7A5C18}"/>
              </a:ext>
            </a:extLst>
          </p:cNvPr>
          <p:cNvSpPr txBox="1"/>
          <p:nvPr/>
        </p:nvSpPr>
        <p:spPr>
          <a:xfrm>
            <a:off x="361950" y="2079472"/>
            <a:ext cx="4793630" cy="246221"/>
          </a:xfrm>
          <a:prstGeom prst="rect">
            <a:avLst/>
          </a:prstGeom>
          <a:noFill/>
        </p:spPr>
        <p:txBody>
          <a:bodyPr wrap="square">
            <a:spAutoFit/>
          </a:bodyPr>
          <a:lstStyle/>
          <a:p>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program-level 1-in-2 utility-specific weather scenario</a:t>
            </a:r>
          </a:p>
        </p:txBody>
      </p:sp>
      <p:sp>
        <p:nvSpPr>
          <p:cNvPr id="4" name="Rectangle: Rounded Corners 3">
            <a:extLst>
              <a:ext uri="{FF2B5EF4-FFF2-40B4-BE49-F238E27FC236}">
                <a16:creationId xmlns:a16="http://schemas.microsoft.com/office/drawing/2014/main" id="{109B4CE5-DAB8-8CDC-2513-0829F997233E}"/>
              </a:ext>
            </a:extLst>
          </p:cNvPr>
          <p:cNvSpPr/>
          <p:nvPr/>
        </p:nvSpPr>
        <p:spPr>
          <a:xfrm>
            <a:off x="3905250"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1AD7ED59-70D4-BD4F-CC9C-8CC9A3F4EAC7}"/>
              </a:ext>
            </a:extLst>
          </p:cNvPr>
          <p:cNvSpPr/>
          <p:nvPr/>
        </p:nvSpPr>
        <p:spPr>
          <a:xfrm>
            <a:off x="6265065"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FDC02962-5538-F97B-7FC1-C903BDC60C17}"/>
              </a:ext>
            </a:extLst>
          </p:cNvPr>
          <p:cNvSpPr/>
          <p:nvPr/>
        </p:nvSpPr>
        <p:spPr>
          <a:xfrm>
            <a:off x="7862147"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C8CD08D-8ED9-8493-8A72-6FAFC5646779}"/>
              </a:ext>
            </a:extLst>
          </p:cNvPr>
          <p:cNvSpPr/>
          <p:nvPr/>
        </p:nvSpPr>
        <p:spPr>
          <a:xfrm>
            <a:off x="5478298"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FE90367B-4A10-AAE6-71AB-DAD2091FBBB9}"/>
              </a:ext>
            </a:extLst>
          </p:cNvPr>
          <p:cNvSpPr/>
          <p:nvPr/>
        </p:nvSpPr>
        <p:spPr>
          <a:xfrm>
            <a:off x="2272993" y="1752694"/>
            <a:ext cx="384048" cy="374904"/>
          </a:xfrm>
          <a:prstGeom prst="roundRect">
            <a:avLst>
              <a:gd name="adj" fmla="val 7760"/>
            </a:avLst>
          </a:prstGeom>
          <a:solidFill>
            <a:srgbClr val="F3B329">
              <a:alpha val="10196"/>
            </a:srgb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84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6080-AA89-2BD3-CA3F-C44C271602FE}"/>
              </a:ext>
            </a:extLst>
          </p:cNvPr>
          <p:cNvSpPr>
            <a:spLocks noGrp="1"/>
          </p:cNvSpPr>
          <p:nvPr>
            <p:ph type="title"/>
          </p:nvPr>
        </p:nvSpPr>
        <p:spPr/>
        <p:txBody>
          <a:bodyPr/>
          <a:lstStyle/>
          <a:p>
            <a:r>
              <a:rPr lang="en-US" dirty="0"/>
              <a:t>Final Takeaways</a:t>
            </a:r>
          </a:p>
        </p:txBody>
      </p:sp>
      <p:sp>
        <p:nvSpPr>
          <p:cNvPr id="5" name="Footer Placeholder 4">
            <a:extLst>
              <a:ext uri="{FF2B5EF4-FFF2-40B4-BE49-F238E27FC236}">
                <a16:creationId xmlns:a16="http://schemas.microsoft.com/office/drawing/2014/main" id="{DEFFF039-F655-3446-38C6-EB4F3B0D9559}"/>
              </a:ext>
            </a:extLst>
          </p:cNvPr>
          <p:cNvSpPr>
            <a:spLocks noGrp="1"/>
          </p:cNvSpPr>
          <p:nvPr>
            <p:ph type="ftr" sz="quarter" idx="3"/>
          </p:nvPr>
        </p:nvSpPr>
        <p:spPr/>
        <p:txBody>
          <a:bodyPr/>
          <a:lstStyle/>
          <a:p>
            <a:r>
              <a:rPr lang="en-US" dirty="0"/>
              <a:t>PY2025 Statewide BIP</a:t>
            </a:r>
          </a:p>
        </p:txBody>
      </p:sp>
      <p:sp>
        <p:nvSpPr>
          <p:cNvPr id="36" name="Google Shape;815;p32">
            <a:extLst>
              <a:ext uri="{FF2B5EF4-FFF2-40B4-BE49-F238E27FC236}">
                <a16:creationId xmlns:a16="http://schemas.microsoft.com/office/drawing/2014/main" id="{1262D0C2-0AF6-A241-BAED-7486B3800B78}"/>
              </a:ext>
            </a:extLst>
          </p:cNvPr>
          <p:cNvSpPr txBox="1"/>
          <p:nvPr/>
        </p:nvSpPr>
        <p:spPr>
          <a:xfrm>
            <a:off x="300055" y="1736957"/>
            <a:ext cx="617076" cy="274200"/>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sz="1200" dirty="0">
              <a:solidFill>
                <a:srgbClr val="FFFFFF"/>
              </a:solidFill>
              <a:latin typeface="Roboto"/>
              <a:ea typeface="Roboto"/>
              <a:cs typeface="Roboto"/>
              <a:sym typeface="Roboto"/>
            </a:endParaRPr>
          </a:p>
        </p:txBody>
      </p:sp>
      <p:sp>
        <p:nvSpPr>
          <p:cNvPr id="35" name="Google Shape;811;p32">
            <a:extLst>
              <a:ext uri="{FF2B5EF4-FFF2-40B4-BE49-F238E27FC236}">
                <a16:creationId xmlns:a16="http://schemas.microsoft.com/office/drawing/2014/main" id="{0654E5AE-D98A-D255-ECF0-BCC31BB568F6}"/>
              </a:ext>
            </a:extLst>
          </p:cNvPr>
          <p:cNvSpPr/>
          <p:nvPr/>
        </p:nvSpPr>
        <p:spPr>
          <a:xfrm>
            <a:off x="1506745" y="1350138"/>
            <a:ext cx="3486895" cy="801914"/>
          </a:xfrm>
          <a:prstGeom prst="roundRect">
            <a:avLst/>
          </a:prstGeom>
          <a:solidFill>
            <a:srgbClr val="0E321C">
              <a:alpha val="25098"/>
            </a:srgbClr>
          </a:solidFill>
          <a:ln>
            <a:noFill/>
          </a:ln>
        </p:spPr>
        <p:txBody>
          <a:bodyPr spcFirstLastPara="1" wrap="square" lIns="457200"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chemeClr val="dk1"/>
              </a:buClr>
              <a:buSzPts val="1100"/>
            </a:pPr>
            <a:endParaRPr lang="en-US" sz="1050" dirty="0">
              <a:latin typeface="Roboto"/>
              <a:ea typeface="Roboto"/>
              <a:cs typeface="Roboto"/>
              <a:sym typeface="Roboto"/>
            </a:endParaRPr>
          </a:p>
        </p:txBody>
      </p:sp>
      <p:grpSp>
        <p:nvGrpSpPr>
          <p:cNvPr id="72" name="Group 71">
            <a:extLst>
              <a:ext uri="{FF2B5EF4-FFF2-40B4-BE49-F238E27FC236}">
                <a16:creationId xmlns:a16="http://schemas.microsoft.com/office/drawing/2014/main" id="{1EB01AA8-FFD5-1508-9ECA-6174845575FB}"/>
              </a:ext>
            </a:extLst>
          </p:cNvPr>
          <p:cNvGrpSpPr/>
          <p:nvPr/>
        </p:nvGrpSpPr>
        <p:grpSpPr>
          <a:xfrm>
            <a:off x="213949" y="1350123"/>
            <a:ext cx="1341402" cy="801945"/>
            <a:chOff x="213949" y="1348749"/>
            <a:chExt cx="1341402" cy="801945"/>
          </a:xfrm>
        </p:grpSpPr>
        <p:sp>
          <p:nvSpPr>
            <p:cNvPr id="34" name="Google Shape;812;p32">
              <a:extLst>
                <a:ext uri="{FF2B5EF4-FFF2-40B4-BE49-F238E27FC236}">
                  <a16:creationId xmlns:a16="http://schemas.microsoft.com/office/drawing/2014/main" id="{F8CDE4B3-7361-3870-2977-B590458B176D}"/>
                </a:ext>
              </a:extLst>
            </p:cNvPr>
            <p:cNvSpPr/>
            <p:nvPr/>
          </p:nvSpPr>
          <p:spPr>
            <a:xfrm>
              <a:off x="213949" y="1348749"/>
              <a:ext cx="1341402" cy="801945"/>
            </a:xfrm>
            <a:prstGeom prst="homePlate">
              <a:avLst/>
            </a:prstGeom>
            <a:solidFill>
              <a:srgbClr val="0E321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37" name="Google Shape;816;p32">
              <a:extLst>
                <a:ext uri="{FF2B5EF4-FFF2-40B4-BE49-F238E27FC236}">
                  <a16:creationId xmlns:a16="http://schemas.microsoft.com/office/drawing/2014/main" id="{607E75AD-4A3A-9767-E2B8-E239762FBCE1}"/>
                </a:ext>
              </a:extLst>
            </p:cNvPr>
            <p:cNvSpPr txBox="1"/>
            <p:nvPr/>
          </p:nvSpPr>
          <p:spPr>
            <a:xfrm>
              <a:off x="215171" y="1398748"/>
              <a:ext cx="856261" cy="725184"/>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 sz="1400" b="1" dirty="0">
                  <a:solidFill>
                    <a:srgbClr val="FFFFFF"/>
                  </a:solidFill>
                  <a:ea typeface="Fira Sans Extra Condensed Medium"/>
                  <a:cs typeface="Fira Sans Extra Condensed Medium"/>
                  <a:sym typeface="Fira Sans Extra Condensed Medium"/>
                </a:rPr>
                <a:t>Ex-Post</a:t>
              </a:r>
              <a:endParaRPr sz="1400" b="1" dirty="0">
                <a:solidFill>
                  <a:srgbClr val="FFFFFF"/>
                </a:solidFill>
                <a:ea typeface="Fira Sans Extra Condensed Medium"/>
                <a:cs typeface="Fira Sans Extra Condensed Medium"/>
                <a:sym typeface="Fira Sans Extra Condensed Medium"/>
              </a:endParaRPr>
            </a:p>
          </p:txBody>
        </p:sp>
      </p:grpSp>
      <p:sp>
        <p:nvSpPr>
          <p:cNvPr id="39" name="Google Shape;811;p32">
            <a:extLst>
              <a:ext uri="{FF2B5EF4-FFF2-40B4-BE49-F238E27FC236}">
                <a16:creationId xmlns:a16="http://schemas.microsoft.com/office/drawing/2014/main" id="{B9E7770F-D165-8F71-E6AC-A9A54F67A111}"/>
              </a:ext>
            </a:extLst>
          </p:cNvPr>
          <p:cNvSpPr/>
          <p:nvPr/>
        </p:nvSpPr>
        <p:spPr>
          <a:xfrm>
            <a:off x="1487196" y="3069761"/>
            <a:ext cx="3486894" cy="801914"/>
          </a:xfrm>
          <a:prstGeom prst="roundRect">
            <a:avLst/>
          </a:prstGeom>
          <a:solidFill>
            <a:srgbClr val="C5CD9F">
              <a:alpha val="25098"/>
            </a:srgbClr>
          </a:solidFill>
          <a:ln>
            <a:noFill/>
          </a:ln>
        </p:spPr>
        <p:txBody>
          <a:bodyPr spcFirstLastPara="1" wrap="square" lIns="457200"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Clr>
                <a:schemeClr val="dk1"/>
              </a:buClr>
              <a:buSzPts val="1100"/>
              <a:buFont typeface="Arial"/>
              <a:buNone/>
            </a:pPr>
            <a:endParaRPr lang="en-US" sz="1050" dirty="0">
              <a:solidFill>
                <a:schemeClr val="dk1"/>
              </a:solidFill>
              <a:latin typeface="Roboto"/>
              <a:ea typeface="Roboto"/>
              <a:cs typeface="Roboto"/>
              <a:sym typeface="Roboto"/>
            </a:endParaRPr>
          </a:p>
        </p:txBody>
      </p:sp>
      <p:grpSp>
        <p:nvGrpSpPr>
          <p:cNvPr id="74" name="Group 73">
            <a:extLst>
              <a:ext uri="{FF2B5EF4-FFF2-40B4-BE49-F238E27FC236}">
                <a16:creationId xmlns:a16="http://schemas.microsoft.com/office/drawing/2014/main" id="{9990B3CA-A08E-C15A-428B-12205333151D}"/>
              </a:ext>
            </a:extLst>
          </p:cNvPr>
          <p:cNvGrpSpPr/>
          <p:nvPr/>
        </p:nvGrpSpPr>
        <p:grpSpPr>
          <a:xfrm>
            <a:off x="188116" y="3069746"/>
            <a:ext cx="1353968" cy="801945"/>
            <a:chOff x="188116" y="3062144"/>
            <a:chExt cx="1353968" cy="801945"/>
          </a:xfrm>
        </p:grpSpPr>
        <p:sp>
          <p:nvSpPr>
            <p:cNvPr id="38" name="Google Shape;812;p32">
              <a:extLst>
                <a:ext uri="{FF2B5EF4-FFF2-40B4-BE49-F238E27FC236}">
                  <a16:creationId xmlns:a16="http://schemas.microsoft.com/office/drawing/2014/main" id="{DF2B0E1F-E092-2510-B513-D6DB38E8DEAC}"/>
                </a:ext>
              </a:extLst>
            </p:cNvPr>
            <p:cNvSpPr/>
            <p:nvPr/>
          </p:nvSpPr>
          <p:spPr>
            <a:xfrm>
              <a:off x="200682" y="3062144"/>
              <a:ext cx="1341402" cy="801945"/>
            </a:xfrm>
            <a:prstGeom prst="homePlate">
              <a:avLst/>
            </a:prstGeom>
            <a:solidFill>
              <a:srgbClr val="C5CD9F"/>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41" name="Google Shape;816;p32">
              <a:extLst>
                <a:ext uri="{FF2B5EF4-FFF2-40B4-BE49-F238E27FC236}">
                  <a16:creationId xmlns:a16="http://schemas.microsoft.com/office/drawing/2014/main" id="{B046723F-FCAC-4A32-7E09-8124CD8500F3}"/>
                </a:ext>
              </a:extLst>
            </p:cNvPr>
            <p:cNvSpPr txBox="1"/>
            <p:nvPr/>
          </p:nvSpPr>
          <p:spPr>
            <a:xfrm>
              <a:off x="188116" y="3326017"/>
              <a:ext cx="1149617" cy="274200"/>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US" sz="1100" b="1" dirty="0">
                  <a:solidFill>
                    <a:srgbClr val="FFFFFF"/>
                  </a:solidFill>
                  <a:ea typeface="Fira Sans Extra Condensed Medium"/>
                  <a:cs typeface="Dubai Medium" panose="020B0603030403030204" pitchFamily="34" charset="-78"/>
                  <a:sym typeface="Fira Sans Extra Condensed Medium"/>
                </a:rPr>
                <a:t>Cross-Year </a:t>
              </a:r>
            </a:p>
            <a:p>
              <a:pPr marL="0" lvl="0" indent="0" algn="l" rtl="0">
                <a:spcBef>
                  <a:spcPts val="0"/>
                </a:spcBef>
                <a:spcAft>
                  <a:spcPts val="0"/>
                </a:spcAft>
                <a:buNone/>
              </a:pPr>
              <a:r>
                <a:rPr lang="en-US" sz="1100" b="1" dirty="0">
                  <a:solidFill>
                    <a:srgbClr val="FFFFFF"/>
                  </a:solidFill>
                  <a:ea typeface="Fira Sans Extra Condensed Medium"/>
                  <a:cs typeface="Dubai Medium" panose="020B0603030403030204" pitchFamily="34" charset="-78"/>
                  <a:sym typeface="Fira Sans Extra Condensed Medium"/>
                </a:rPr>
                <a:t>Comparisons</a:t>
              </a:r>
            </a:p>
          </p:txBody>
        </p:sp>
      </p:grpSp>
      <p:sp>
        <p:nvSpPr>
          <p:cNvPr id="44" name="ab">
            <a:extLst>
              <a:ext uri="{FF2B5EF4-FFF2-40B4-BE49-F238E27FC236}">
                <a16:creationId xmlns:a16="http://schemas.microsoft.com/office/drawing/2014/main" id="{FB470EC6-3D8B-3282-3A14-7DEBD9151F51}"/>
              </a:ext>
            </a:extLst>
          </p:cNvPr>
          <p:cNvSpPr txBox="1"/>
          <p:nvPr/>
        </p:nvSpPr>
        <p:spPr>
          <a:xfrm>
            <a:off x="300055" y="2589285"/>
            <a:ext cx="2029200" cy="274200"/>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sz="1200" dirty="0">
              <a:solidFill>
                <a:srgbClr val="FFFFFF"/>
              </a:solidFill>
              <a:latin typeface="Roboto"/>
              <a:ea typeface="Roboto"/>
              <a:cs typeface="Roboto"/>
              <a:sym typeface="Roboto"/>
            </a:endParaRPr>
          </a:p>
        </p:txBody>
      </p:sp>
      <p:sp>
        <p:nvSpPr>
          <p:cNvPr id="43" name="dd">
            <a:extLst>
              <a:ext uri="{FF2B5EF4-FFF2-40B4-BE49-F238E27FC236}">
                <a16:creationId xmlns:a16="http://schemas.microsoft.com/office/drawing/2014/main" id="{E0013584-4092-10F6-66FE-9EE31CE9E329}"/>
              </a:ext>
            </a:extLst>
          </p:cNvPr>
          <p:cNvSpPr/>
          <p:nvPr/>
        </p:nvSpPr>
        <p:spPr>
          <a:xfrm>
            <a:off x="1493829" y="2211499"/>
            <a:ext cx="3486894" cy="801914"/>
          </a:xfrm>
          <a:prstGeom prst="roundRect">
            <a:avLst/>
          </a:prstGeom>
          <a:solidFill>
            <a:srgbClr val="97B23E">
              <a:alpha val="25098"/>
            </a:srgbClr>
          </a:solidFill>
          <a:ln>
            <a:noFill/>
          </a:ln>
        </p:spPr>
        <p:txBody>
          <a:bodyPr spcFirstLastPara="1" wrap="square" lIns="457200"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Clr>
                <a:schemeClr val="dk1"/>
              </a:buClr>
              <a:buSzPts val="1100"/>
              <a:buFont typeface="Arial" panose="020B0604020202020204" pitchFamily="34" charset="0"/>
              <a:buChar char="•"/>
            </a:pPr>
            <a:endParaRPr lang="en-US" sz="1050" dirty="0">
              <a:solidFill>
                <a:schemeClr val="dk1"/>
              </a:solidFill>
              <a:latin typeface="Roboto"/>
              <a:ea typeface="Roboto"/>
              <a:cs typeface="Roboto"/>
              <a:sym typeface="Roboto"/>
            </a:endParaRPr>
          </a:p>
        </p:txBody>
      </p:sp>
      <p:grpSp>
        <p:nvGrpSpPr>
          <p:cNvPr id="73" name="Group 72">
            <a:extLst>
              <a:ext uri="{FF2B5EF4-FFF2-40B4-BE49-F238E27FC236}">
                <a16:creationId xmlns:a16="http://schemas.microsoft.com/office/drawing/2014/main" id="{3579506A-2E86-2ED4-C177-556DDDB0B3E5}"/>
              </a:ext>
            </a:extLst>
          </p:cNvPr>
          <p:cNvGrpSpPr/>
          <p:nvPr/>
        </p:nvGrpSpPr>
        <p:grpSpPr>
          <a:xfrm>
            <a:off x="188116" y="2211484"/>
            <a:ext cx="1367235" cy="801945"/>
            <a:chOff x="188116" y="2201077"/>
            <a:chExt cx="1367235" cy="801945"/>
          </a:xfrm>
        </p:grpSpPr>
        <p:sp>
          <p:nvSpPr>
            <p:cNvPr id="42" name="ee">
              <a:extLst>
                <a:ext uri="{FF2B5EF4-FFF2-40B4-BE49-F238E27FC236}">
                  <a16:creationId xmlns:a16="http://schemas.microsoft.com/office/drawing/2014/main" id="{C9EADF2B-B306-5364-D847-5990613E6011}"/>
                </a:ext>
              </a:extLst>
            </p:cNvPr>
            <p:cNvSpPr/>
            <p:nvPr/>
          </p:nvSpPr>
          <p:spPr>
            <a:xfrm>
              <a:off x="213949" y="2201077"/>
              <a:ext cx="1341402" cy="801945"/>
            </a:xfrm>
            <a:prstGeom prst="homePlate">
              <a:avLst/>
            </a:prstGeom>
            <a:solidFill>
              <a:srgbClr val="97B23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45" name="aa">
              <a:extLst>
                <a:ext uri="{FF2B5EF4-FFF2-40B4-BE49-F238E27FC236}">
                  <a16:creationId xmlns:a16="http://schemas.microsoft.com/office/drawing/2014/main" id="{8E6C86DB-379F-20C2-0F1F-CF52C87D22ED}"/>
                </a:ext>
              </a:extLst>
            </p:cNvPr>
            <p:cNvSpPr txBox="1"/>
            <p:nvPr/>
          </p:nvSpPr>
          <p:spPr>
            <a:xfrm>
              <a:off x="188116" y="2476012"/>
              <a:ext cx="780750" cy="274200"/>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US" sz="1400" b="1" dirty="0">
                  <a:solidFill>
                    <a:srgbClr val="FFFFFF"/>
                  </a:solidFill>
                  <a:ea typeface="Fira Sans Extra Condensed Medium"/>
                  <a:cs typeface="Fira Sans Extra Condensed Medium"/>
                  <a:sym typeface="Fira Sans Extra Condensed Medium"/>
                </a:rPr>
                <a:t>Ex-Ante</a:t>
              </a:r>
            </a:p>
          </p:txBody>
        </p:sp>
      </p:grpSp>
      <p:sp>
        <p:nvSpPr>
          <p:cNvPr id="47" name="TextBox 32">
            <a:extLst>
              <a:ext uri="{FF2B5EF4-FFF2-40B4-BE49-F238E27FC236}">
                <a16:creationId xmlns:a16="http://schemas.microsoft.com/office/drawing/2014/main" id="{2D1AA9A8-A4DA-D94B-0815-B6BD84FD1907}"/>
              </a:ext>
            </a:extLst>
          </p:cNvPr>
          <p:cNvSpPr txBox="1"/>
          <p:nvPr/>
        </p:nvSpPr>
        <p:spPr>
          <a:xfrm>
            <a:off x="1487196" y="1398748"/>
            <a:ext cx="3544750" cy="869801"/>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dk1"/>
                </a:solidFill>
                <a:ea typeface="Roboto"/>
                <a:cs typeface="Roboto"/>
                <a:sym typeface="Roboto"/>
              </a:rPr>
              <a:t>PY2025 ex-post load impacts are </a:t>
            </a:r>
            <a:r>
              <a:rPr lang="en-US" sz="1000" b="1" i="1" dirty="0">
                <a:solidFill>
                  <a:schemeClr val="dk1"/>
                </a:solidFill>
                <a:ea typeface="Roboto"/>
                <a:cs typeface="Roboto"/>
                <a:sym typeface="Roboto"/>
              </a:rPr>
              <a:t>confidential.</a:t>
            </a:r>
            <a:endParaRPr lang="en-US" sz="1000" dirty="0">
              <a:solidFill>
                <a:schemeClr val="dk1"/>
              </a:solidFill>
              <a:ea typeface="Roboto"/>
              <a:cs typeface="Roboto"/>
              <a:sym typeface="Roboto"/>
            </a:endParaRPr>
          </a:p>
          <a:p>
            <a:endParaRPr lang="en-US" sz="1000" dirty="0">
              <a:ea typeface="Roboto"/>
              <a:cs typeface="Roboto"/>
              <a:sym typeface="Roboto"/>
            </a:endParaRPr>
          </a:p>
        </p:txBody>
      </p:sp>
      <p:sp>
        <p:nvSpPr>
          <p:cNvPr id="48" name="TextBox 33">
            <a:extLst>
              <a:ext uri="{FF2B5EF4-FFF2-40B4-BE49-F238E27FC236}">
                <a16:creationId xmlns:a16="http://schemas.microsoft.com/office/drawing/2014/main" id="{F8534C1E-4E90-ABD0-00BF-0511414FD2BA}"/>
              </a:ext>
            </a:extLst>
          </p:cNvPr>
          <p:cNvSpPr txBox="1"/>
          <p:nvPr/>
        </p:nvSpPr>
        <p:spPr>
          <a:xfrm>
            <a:off x="1487196" y="2221104"/>
            <a:ext cx="3399083" cy="801919"/>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rgbClr val="000000"/>
                </a:solidFill>
                <a:ea typeface="Calibri" panose="020F0502020204030204" pitchFamily="34" charset="0"/>
                <a:cs typeface="Times New Roman" panose="02020603050405020304" pitchFamily="18" charset="0"/>
              </a:rPr>
              <a:t>PG&amp;E’s BIP is anticipated to provide an average hourly load reduction of between </a:t>
            </a:r>
            <a:r>
              <a:rPr lang="en-US" sz="1000" b="1" dirty="0">
                <a:solidFill>
                  <a:srgbClr val="000000"/>
                </a:solidFill>
                <a:ea typeface="Calibri" panose="020F0502020204030204" pitchFamily="34" charset="0"/>
                <a:cs typeface="Times New Roman" panose="02020603050405020304" pitchFamily="18" charset="0"/>
              </a:rPr>
              <a:t>166.7 MWh/h to 168.3 MWh/h </a:t>
            </a:r>
            <a:r>
              <a:rPr lang="en-US" sz="1000" dirty="0">
                <a:solidFill>
                  <a:srgbClr val="000000"/>
                </a:solidFill>
                <a:ea typeface="Calibri" panose="020F0502020204030204" pitchFamily="34" charset="0"/>
                <a:cs typeface="Times New Roman" panose="02020603050405020304" pitchFamily="18" charset="0"/>
              </a:rPr>
              <a:t>during a four-hour dispatch of all customers </a:t>
            </a:r>
            <a:r>
              <a:rPr lang="en-US" sz="1000" b="1" dirty="0">
                <a:solidFill>
                  <a:srgbClr val="000000"/>
                </a:solidFill>
                <a:ea typeface="Calibri" panose="020F0502020204030204" pitchFamily="34" charset="0"/>
                <a:cs typeface="Times New Roman" panose="02020603050405020304" pitchFamily="18" charset="0"/>
              </a:rPr>
              <a:t>in August 2026.</a:t>
            </a:r>
            <a:endParaRPr lang="en-US" sz="1000" dirty="0">
              <a:solidFill>
                <a:schemeClr val="dk1"/>
              </a:solidFill>
              <a:ea typeface="Roboto"/>
              <a:cs typeface="Roboto"/>
              <a:sym typeface="Roboto"/>
            </a:endParaRPr>
          </a:p>
        </p:txBody>
      </p:sp>
      <p:sp>
        <p:nvSpPr>
          <p:cNvPr id="49" name="TextBox 34">
            <a:extLst>
              <a:ext uri="{FF2B5EF4-FFF2-40B4-BE49-F238E27FC236}">
                <a16:creationId xmlns:a16="http://schemas.microsoft.com/office/drawing/2014/main" id="{1D6472C6-011F-F6F9-9D93-E7C22CFC412C}"/>
              </a:ext>
            </a:extLst>
          </p:cNvPr>
          <p:cNvSpPr txBox="1"/>
          <p:nvPr/>
        </p:nvSpPr>
        <p:spPr>
          <a:xfrm>
            <a:off x="1520140" y="3044671"/>
            <a:ext cx="3399083" cy="801919"/>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just">
              <a:spcAft>
                <a:spcPts val="1200"/>
              </a:spcAft>
              <a:buClr>
                <a:srgbClr val="0E321C"/>
              </a:buClr>
              <a:buSzPts val="1400"/>
            </a:pPr>
            <a:r>
              <a:rPr lang="en-US" sz="1000" b="1" dirty="0">
                <a:solidFill>
                  <a:srgbClr val="000000"/>
                </a:solidFill>
                <a:ea typeface="Calibri" panose="020F0502020204030204" pitchFamily="34" charset="0"/>
                <a:cs typeface="Times New Roman" panose="02020603050405020304" pitchFamily="18" charset="0"/>
              </a:rPr>
              <a:t>PY2025 forecast </a:t>
            </a:r>
            <a:r>
              <a:rPr lang="en-US" sz="1000" dirty="0">
                <a:solidFill>
                  <a:srgbClr val="000000"/>
                </a:solidFill>
                <a:ea typeface="Calibri" panose="020F0502020204030204" pitchFamily="34" charset="0"/>
                <a:cs typeface="Times New Roman" panose="02020603050405020304" pitchFamily="18" charset="0"/>
              </a:rPr>
              <a:t>impacts for PY2026 </a:t>
            </a:r>
            <a:r>
              <a:rPr lang="en-US" sz="1000" b="1" dirty="0">
                <a:solidFill>
                  <a:srgbClr val="000000"/>
                </a:solidFill>
                <a:ea typeface="Calibri" panose="020F0502020204030204" pitchFamily="34" charset="0"/>
                <a:cs typeface="Times New Roman" panose="02020603050405020304" pitchFamily="18" charset="0"/>
              </a:rPr>
              <a:t>exceed</a:t>
            </a:r>
            <a:r>
              <a:rPr lang="en-US" sz="1000" dirty="0">
                <a:solidFill>
                  <a:srgbClr val="000000"/>
                </a:solidFill>
                <a:ea typeface="Calibri" panose="020F0502020204030204" pitchFamily="34" charset="0"/>
                <a:cs typeface="Times New Roman" panose="02020603050405020304" pitchFamily="18" charset="0"/>
              </a:rPr>
              <a:t> those from the </a:t>
            </a:r>
            <a:r>
              <a:rPr lang="en-US" sz="1000" b="1" dirty="0">
                <a:solidFill>
                  <a:srgbClr val="000000"/>
                </a:solidFill>
                <a:ea typeface="Calibri" panose="020F0502020204030204" pitchFamily="34" charset="0"/>
                <a:cs typeface="Times New Roman" panose="02020603050405020304" pitchFamily="18" charset="0"/>
              </a:rPr>
              <a:t>PY2024</a:t>
            </a:r>
            <a:r>
              <a:rPr lang="en-US" sz="1000" dirty="0">
                <a:solidFill>
                  <a:srgbClr val="000000"/>
                </a:solidFill>
                <a:ea typeface="Calibri" panose="020F0502020204030204" pitchFamily="34" charset="0"/>
                <a:cs typeface="Times New Roman" panose="02020603050405020304" pitchFamily="18" charset="0"/>
              </a:rPr>
              <a:t> evaluation due to a combination of increased forecasted enrollment, lower average FSLs, and strong customer performance. </a:t>
            </a:r>
            <a:endParaRPr lang="en-US" sz="1000" dirty="0"/>
          </a:p>
        </p:txBody>
      </p:sp>
      <p:sp>
        <p:nvSpPr>
          <p:cNvPr id="125" name="Google Shape;811;p32">
            <a:extLst>
              <a:ext uri="{FF2B5EF4-FFF2-40B4-BE49-F238E27FC236}">
                <a16:creationId xmlns:a16="http://schemas.microsoft.com/office/drawing/2014/main" id="{2B24047F-71D2-D7D6-AB3F-777DE9704577}"/>
              </a:ext>
            </a:extLst>
          </p:cNvPr>
          <p:cNvSpPr/>
          <p:nvPr/>
        </p:nvSpPr>
        <p:spPr>
          <a:xfrm>
            <a:off x="5152481" y="1350138"/>
            <a:ext cx="3486895" cy="801914"/>
          </a:xfrm>
          <a:prstGeom prst="roundRect">
            <a:avLst/>
          </a:prstGeom>
          <a:solidFill>
            <a:srgbClr val="0E321C">
              <a:alpha val="25098"/>
            </a:srgbClr>
          </a:solidFill>
          <a:ln>
            <a:noFill/>
          </a:ln>
        </p:spPr>
        <p:txBody>
          <a:bodyPr spcFirstLastPara="1" wrap="square" lIns="457200"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chemeClr val="dk1"/>
              </a:buClr>
              <a:buSzPts val="1100"/>
            </a:pPr>
            <a:endParaRPr lang="en-US" sz="1050" dirty="0">
              <a:latin typeface="Roboto"/>
              <a:ea typeface="Roboto"/>
              <a:cs typeface="Roboto"/>
              <a:sym typeface="Roboto"/>
            </a:endParaRPr>
          </a:p>
        </p:txBody>
      </p:sp>
      <p:sp>
        <p:nvSpPr>
          <p:cNvPr id="126" name="Google Shape;811;p32">
            <a:extLst>
              <a:ext uri="{FF2B5EF4-FFF2-40B4-BE49-F238E27FC236}">
                <a16:creationId xmlns:a16="http://schemas.microsoft.com/office/drawing/2014/main" id="{EAC96AE7-71DA-58C6-E73F-5ECDFF8793AF}"/>
              </a:ext>
            </a:extLst>
          </p:cNvPr>
          <p:cNvSpPr/>
          <p:nvPr/>
        </p:nvSpPr>
        <p:spPr>
          <a:xfrm>
            <a:off x="5152481" y="3069761"/>
            <a:ext cx="3486894" cy="801914"/>
          </a:xfrm>
          <a:prstGeom prst="roundRect">
            <a:avLst/>
          </a:prstGeom>
          <a:solidFill>
            <a:srgbClr val="C5CD9F">
              <a:alpha val="25098"/>
            </a:srgbClr>
          </a:solidFill>
          <a:ln>
            <a:noFill/>
          </a:ln>
        </p:spPr>
        <p:txBody>
          <a:bodyPr spcFirstLastPara="1" wrap="square" lIns="457200"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Clr>
                <a:schemeClr val="dk1"/>
              </a:buClr>
              <a:buSzPts val="1100"/>
              <a:buFont typeface="Arial"/>
              <a:buNone/>
            </a:pPr>
            <a:endParaRPr lang="en-US" sz="1050" dirty="0">
              <a:solidFill>
                <a:schemeClr val="dk1"/>
              </a:solidFill>
              <a:latin typeface="Roboto"/>
              <a:ea typeface="Roboto"/>
              <a:cs typeface="Roboto"/>
              <a:sym typeface="Roboto"/>
            </a:endParaRPr>
          </a:p>
        </p:txBody>
      </p:sp>
      <p:sp>
        <p:nvSpPr>
          <p:cNvPr id="127" name="dd">
            <a:extLst>
              <a:ext uri="{FF2B5EF4-FFF2-40B4-BE49-F238E27FC236}">
                <a16:creationId xmlns:a16="http://schemas.microsoft.com/office/drawing/2014/main" id="{EDA942D0-2614-C336-7A08-D10A47BD51BB}"/>
              </a:ext>
            </a:extLst>
          </p:cNvPr>
          <p:cNvSpPr/>
          <p:nvPr/>
        </p:nvSpPr>
        <p:spPr>
          <a:xfrm>
            <a:off x="5152481" y="2211499"/>
            <a:ext cx="3486894" cy="801914"/>
          </a:xfrm>
          <a:prstGeom prst="roundRect">
            <a:avLst/>
          </a:prstGeom>
          <a:solidFill>
            <a:srgbClr val="97B23E">
              <a:alpha val="25098"/>
            </a:srgbClr>
          </a:solidFill>
          <a:ln>
            <a:noFill/>
          </a:ln>
        </p:spPr>
        <p:txBody>
          <a:bodyPr spcFirstLastPara="1" wrap="square" lIns="457200"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Clr>
                <a:schemeClr val="dk1"/>
              </a:buClr>
              <a:buSzPts val="1100"/>
              <a:buFont typeface="Arial" panose="020B0604020202020204" pitchFamily="34" charset="0"/>
              <a:buChar char="•"/>
            </a:pPr>
            <a:endParaRPr lang="en-US" sz="1050" dirty="0">
              <a:solidFill>
                <a:schemeClr val="dk1"/>
              </a:solidFill>
              <a:latin typeface="Roboto"/>
              <a:ea typeface="Roboto"/>
              <a:cs typeface="Roboto"/>
              <a:sym typeface="Roboto"/>
            </a:endParaRPr>
          </a:p>
        </p:txBody>
      </p:sp>
      <p:sp>
        <p:nvSpPr>
          <p:cNvPr id="128" name="TextBox 32">
            <a:extLst>
              <a:ext uri="{FF2B5EF4-FFF2-40B4-BE49-F238E27FC236}">
                <a16:creationId xmlns:a16="http://schemas.microsoft.com/office/drawing/2014/main" id="{98F4513A-737A-9FEE-9461-6A0801B0B16A}"/>
              </a:ext>
            </a:extLst>
          </p:cNvPr>
          <p:cNvSpPr txBox="1"/>
          <p:nvPr/>
        </p:nvSpPr>
        <p:spPr>
          <a:xfrm>
            <a:off x="5152481" y="1400122"/>
            <a:ext cx="3544750" cy="869801"/>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dk1"/>
                </a:solidFill>
                <a:ea typeface="Roboto"/>
                <a:cs typeface="Roboto"/>
                <a:sym typeface="Roboto"/>
              </a:rPr>
              <a:t>All 326 </a:t>
            </a:r>
            <a:r>
              <a:rPr lang="en-US" sz="1000" dirty="0">
                <a:solidFill>
                  <a:schemeClr val="dk1"/>
                </a:solidFill>
                <a:ea typeface="Roboto"/>
                <a:cs typeface="Roboto"/>
                <a:sym typeface="Roboto"/>
              </a:rPr>
              <a:t>active BIP customers were dispatched for a test event on September 23</a:t>
            </a:r>
            <a:r>
              <a:rPr lang="en-US" sz="1000" baseline="30000" dirty="0">
                <a:solidFill>
                  <a:schemeClr val="dk1"/>
                </a:solidFill>
                <a:ea typeface="Roboto"/>
                <a:cs typeface="Roboto"/>
                <a:sym typeface="Roboto"/>
              </a:rPr>
              <a:t>rd</a:t>
            </a:r>
            <a:r>
              <a:rPr lang="en-US" sz="1000" dirty="0">
                <a:solidFill>
                  <a:schemeClr val="dk1"/>
                </a:solidFill>
                <a:ea typeface="Roboto"/>
                <a:cs typeface="Roboto"/>
                <a:sym typeface="Roboto"/>
              </a:rPr>
              <a:t>. On average these customers provided </a:t>
            </a:r>
            <a:r>
              <a:rPr lang="en-US" sz="1000" b="1" dirty="0">
                <a:solidFill>
                  <a:schemeClr val="dk1"/>
                </a:solidFill>
                <a:ea typeface="Roboto"/>
                <a:cs typeface="Roboto"/>
                <a:sym typeface="Roboto"/>
              </a:rPr>
              <a:t>430 MWh/h </a:t>
            </a:r>
            <a:r>
              <a:rPr lang="en-US" sz="1000" dirty="0">
                <a:solidFill>
                  <a:schemeClr val="dk1"/>
                </a:solidFill>
                <a:ea typeface="Roboto"/>
                <a:cs typeface="Roboto"/>
                <a:sym typeface="Roboto"/>
              </a:rPr>
              <a:t>of load reductions during event hours with an FSL achievement rate of </a:t>
            </a:r>
            <a:r>
              <a:rPr lang="en-US" sz="1000" b="1" dirty="0">
                <a:solidFill>
                  <a:schemeClr val="dk1"/>
                </a:solidFill>
                <a:ea typeface="Roboto"/>
                <a:cs typeface="Roboto"/>
                <a:sym typeface="Roboto"/>
              </a:rPr>
              <a:t>98%</a:t>
            </a:r>
            <a:r>
              <a:rPr lang="en-US" sz="1000" dirty="0">
                <a:solidFill>
                  <a:schemeClr val="dk1"/>
                </a:solidFill>
                <a:ea typeface="Roboto"/>
                <a:cs typeface="Roboto"/>
                <a:sym typeface="Roboto"/>
              </a:rPr>
              <a:t>.  </a:t>
            </a:r>
          </a:p>
          <a:p>
            <a:endParaRPr lang="en-US" sz="1000" dirty="0">
              <a:ea typeface="Roboto"/>
              <a:cs typeface="Roboto"/>
              <a:sym typeface="Roboto"/>
            </a:endParaRPr>
          </a:p>
        </p:txBody>
      </p:sp>
      <p:sp>
        <p:nvSpPr>
          <p:cNvPr id="129" name="TextBox 33">
            <a:extLst>
              <a:ext uri="{FF2B5EF4-FFF2-40B4-BE49-F238E27FC236}">
                <a16:creationId xmlns:a16="http://schemas.microsoft.com/office/drawing/2014/main" id="{150CF2E9-C54F-7920-3CF7-9665F51320E0}"/>
              </a:ext>
            </a:extLst>
          </p:cNvPr>
          <p:cNvSpPr txBox="1"/>
          <p:nvPr/>
        </p:nvSpPr>
        <p:spPr>
          <a:xfrm>
            <a:off x="5196387" y="2221104"/>
            <a:ext cx="3399083" cy="801919"/>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rgbClr val="000000"/>
                </a:solidFill>
                <a:ea typeface="Calibri" panose="020F0502020204030204" pitchFamily="34" charset="0"/>
                <a:cs typeface="Times New Roman" panose="02020603050405020304" pitchFamily="18" charset="0"/>
              </a:rPr>
              <a:t>SCE’s BIP is anticipated to provide an average hourly load reduction of between </a:t>
            </a:r>
            <a:r>
              <a:rPr lang="en-US" sz="1000" b="1" dirty="0">
                <a:solidFill>
                  <a:srgbClr val="000000"/>
                </a:solidFill>
                <a:ea typeface="Calibri" panose="020F0502020204030204" pitchFamily="34" charset="0"/>
                <a:cs typeface="Times New Roman" panose="02020603050405020304" pitchFamily="18" charset="0"/>
              </a:rPr>
              <a:t>456.1 MWh/h to 457.4 MWh/h </a:t>
            </a:r>
            <a:r>
              <a:rPr lang="en-US" sz="1000" dirty="0">
                <a:solidFill>
                  <a:srgbClr val="000000"/>
                </a:solidFill>
                <a:ea typeface="Calibri" panose="020F0502020204030204" pitchFamily="34" charset="0"/>
                <a:cs typeface="Times New Roman" panose="02020603050405020304" pitchFamily="18" charset="0"/>
              </a:rPr>
              <a:t>during a four-hour dispatch of all customers</a:t>
            </a:r>
            <a:r>
              <a:rPr lang="en-US" sz="1000" b="1" dirty="0">
                <a:solidFill>
                  <a:srgbClr val="000000"/>
                </a:solidFill>
                <a:ea typeface="Calibri" panose="020F0502020204030204" pitchFamily="34" charset="0"/>
                <a:cs typeface="Times New Roman" panose="02020603050405020304" pitchFamily="18" charset="0"/>
              </a:rPr>
              <a:t> in August 2026.</a:t>
            </a:r>
            <a:endParaRPr lang="en-US" sz="1000" dirty="0">
              <a:solidFill>
                <a:schemeClr val="dk1"/>
              </a:solidFill>
              <a:ea typeface="Roboto"/>
              <a:cs typeface="Roboto"/>
              <a:sym typeface="Roboto"/>
            </a:endParaRPr>
          </a:p>
        </p:txBody>
      </p:sp>
      <p:sp>
        <p:nvSpPr>
          <p:cNvPr id="130" name="TextBox 34">
            <a:extLst>
              <a:ext uri="{FF2B5EF4-FFF2-40B4-BE49-F238E27FC236}">
                <a16:creationId xmlns:a16="http://schemas.microsoft.com/office/drawing/2014/main" id="{13D8FB05-0189-C302-FCCA-A25262DD43FE}"/>
              </a:ext>
            </a:extLst>
          </p:cNvPr>
          <p:cNvSpPr txBox="1"/>
          <p:nvPr/>
        </p:nvSpPr>
        <p:spPr>
          <a:xfrm>
            <a:off x="5196387" y="3044671"/>
            <a:ext cx="3399083" cy="801919"/>
          </a:xfrm>
          <a:prstGeom prst="rect">
            <a:avLst/>
          </a:prstGeom>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just">
              <a:spcAft>
                <a:spcPts val="1200"/>
              </a:spcAft>
              <a:buClr>
                <a:srgbClr val="0E321C"/>
              </a:buClr>
              <a:buSzPts val="1400"/>
            </a:pPr>
            <a:r>
              <a:rPr lang="en-US" sz="1000" b="1" dirty="0">
                <a:solidFill>
                  <a:srgbClr val="000000"/>
                </a:solidFill>
                <a:ea typeface="Calibri" panose="020F0502020204030204" pitchFamily="34" charset="0"/>
                <a:cs typeface="Times New Roman" panose="02020603050405020304" pitchFamily="18" charset="0"/>
              </a:rPr>
              <a:t>Aggregate impacts </a:t>
            </a:r>
            <a:r>
              <a:rPr lang="en-US" sz="1000" dirty="0">
                <a:solidFill>
                  <a:srgbClr val="000000"/>
                </a:solidFill>
                <a:ea typeface="Calibri" panose="020F0502020204030204" pitchFamily="34" charset="0"/>
                <a:cs typeface="Times New Roman" panose="02020603050405020304" pitchFamily="18" charset="0"/>
              </a:rPr>
              <a:t>in PY2026 are </a:t>
            </a:r>
            <a:r>
              <a:rPr lang="en-US" sz="1000" b="1" dirty="0">
                <a:solidFill>
                  <a:srgbClr val="000000"/>
                </a:solidFill>
                <a:ea typeface="Calibri" panose="020F0502020204030204" pitchFamily="34" charset="0"/>
                <a:cs typeface="Times New Roman" panose="02020603050405020304" pitchFamily="18" charset="0"/>
              </a:rPr>
              <a:t>forecast to increase </a:t>
            </a:r>
            <a:r>
              <a:rPr lang="en-US" sz="1000" dirty="0">
                <a:solidFill>
                  <a:srgbClr val="000000"/>
                </a:solidFill>
                <a:ea typeface="Calibri" panose="020F0502020204030204" pitchFamily="34" charset="0"/>
                <a:cs typeface="Times New Roman" panose="02020603050405020304" pitchFamily="18" charset="0"/>
              </a:rPr>
              <a:t>somewhat </a:t>
            </a:r>
            <a:r>
              <a:rPr lang="en-US" sz="1000" b="1" dirty="0">
                <a:solidFill>
                  <a:srgbClr val="000000"/>
                </a:solidFill>
                <a:ea typeface="Calibri" panose="020F0502020204030204" pitchFamily="34" charset="0"/>
                <a:cs typeface="Times New Roman" panose="02020603050405020304" pitchFamily="18" charset="0"/>
              </a:rPr>
              <a:t>relative to the PY2025 </a:t>
            </a:r>
            <a:r>
              <a:rPr lang="en-US" sz="1000" dirty="0">
                <a:solidFill>
                  <a:srgbClr val="000000"/>
                </a:solidFill>
                <a:ea typeface="Calibri" panose="020F0502020204030204" pitchFamily="34" charset="0"/>
                <a:cs typeface="Times New Roman" panose="02020603050405020304" pitchFamily="18" charset="0"/>
              </a:rPr>
              <a:t>ex-post event. However, these differences are within the error bounds for these estimates. </a:t>
            </a:r>
            <a:endParaRPr lang="en-US" sz="1000" dirty="0"/>
          </a:p>
        </p:txBody>
      </p:sp>
      <p:sp>
        <p:nvSpPr>
          <p:cNvPr id="131" name="Rectangle: Rounded Corners 130">
            <a:extLst>
              <a:ext uri="{FF2B5EF4-FFF2-40B4-BE49-F238E27FC236}">
                <a16:creationId xmlns:a16="http://schemas.microsoft.com/office/drawing/2014/main" id="{8EF053E2-D413-1676-E332-920351A0C275}"/>
              </a:ext>
            </a:extLst>
          </p:cNvPr>
          <p:cNvSpPr/>
          <p:nvPr/>
        </p:nvSpPr>
        <p:spPr>
          <a:xfrm>
            <a:off x="2329255" y="965094"/>
            <a:ext cx="1715305" cy="289562"/>
          </a:xfrm>
          <a:prstGeom prst="roundRect">
            <a:avLst/>
          </a:prstGeom>
          <a:solidFill>
            <a:srgbClr val="0E321C"/>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a:solidFill>
                  <a:schemeClr val="accent1"/>
                </a:solidFill>
              </a:rPr>
              <a:t>PG&amp;E</a:t>
            </a:r>
          </a:p>
        </p:txBody>
      </p:sp>
      <p:sp>
        <p:nvSpPr>
          <p:cNvPr id="132" name="Rectangle: Rounded Corners 131">
            <a:extLst>
              <a:ext uri="{FF2B5EF4-FFF2-40B4-BE49-F238E27FC236}">
                <a16:creationId xmlns:a16="http://schemas.microsoft.com/office/drawing/2014/main" id="{E165C9AB-E703-570E-81D2-536A99AF5D7B}"/>
              </a:ext>
            </a:extLst>
          </p:cNvPr>
          <p:cNvSpPr/>
          <p:nvPr/>
        </p:nvSpPr>
        <p:spPr>
          <a:xfrm>
            <a:off x="6038276" y="965094"/>
            <a:ext cx="1715305" cy="289562"/>
          </a:xfrm>
          <a:prstGeom prst="roundRect">
            <a:avLst/>
          </a:prstGeom>
          <a:solidFill>
            <a:srgbClr val="0E321C"/>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a:solidFill>
                  <a:schemeClr val="accent1"/>
                </a:solidFill>
              </a:rPr>
              <a:t>SCE</a:t>
            </a:r>
          </a:p>
        </p:txBody>
      </p:sp>
    </p:spTree>
    <p:extLst>
      <p:ext uri="{BB962C8B-B14F-4D97-AF65-F5344CB8AC3E}">
        <p14:creationId xmlns:p14="http://schemas.microsoft.com/office/powerpoint/2010/main" val="28802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28" grpId="0"/>
      <p:bldP spid="129" grpId="0"/>
      <p:bldP spid="130" grpId="0"/>
      <p:bldP spid="1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6363C-0FFA-A698-5E8A-F42D9EE4C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4ABD7-81B3-C329-AC8B-E930EEB9AB89}"/>
              </a:ext>
            </a:extLst>
          </p:cNvPr>
          <p:cNvSpPr>
            <a:spLocks noGrp="1"/>
          </p:cNvSpPr>
          <p:nvPr>
            <p:ph type="title"/>
          </p:nvPr>
        </p:nvSpPr>
        <p:spPr/>
        <p:txBody>
          <a:bodyPr/>
          <a:lstStyle/>
          <a:p>
            <a:r>
              <a:rPr lang="en-US" dirty="0"/>
              <a:t>Event Information</a:t>
            </a:r>
          </a:p>
        </p:txBody>
      </p:sp>
      <p:sp>
        <p:nvSpPr>
          <p:cNvPr id="3" name="Text Placeholder 2">
            <a:extLst>
              <a:ext uri="{FF2B5EF4-FFF2-40B4-BE49-F238E27FC236}">
                <a16:creationId xmlns:a16="http://schemas.microsoft.com/office/drawing/2014/main" id="{B131EAB5-6F75-C604-4C15-72353A09DCE7}"/>
              </a:ext>
            </a:extLst>
          </p:cNvPr>
          <p:cNvSpPr>
            <a:spLocks noGrp="1"/>
          </p:cNvSpPr>
          <p:nvPr>
            <p:ph type="body" sz="quarter" idx="15"/>
          </p:nvPr>
        </p:nvSpPr>
        <p:spPr/>
        <p:txBody>
          <a:bodyPr/>
          <a:lstStyle/>
          <a:p>
            <a:endParaRPr lang="en-US" dirty="0"/>
          </a:p>
        </p:txBody>
      </p:sp>
      <p:graphicFrame>
        <p:nvGraphicFramePr>
          <p:cNvPr id="6" name="Table 5">
            <a:extLst>
              <a:ext uri="{FF2B5EF4-FFF2-40B4-BE49-F238E27FC236}">
                <a16:creationId xmlns:a16="http://schemas.microsoft.com/office/drawing/2014/main" id="{9760B37E-21C4-B10B-7F2A-FB75476F8F4B}"/>
              </a:ext>
            </a:extLst>
          </p:cNvPr>
          <p:cNvGraphicFramePr>
            <a:graphicFrameLocks noGrp="1"/>
          </p:cNvGraphicFramePr>
          <p:nvPr>
            <p:extLst>
              <p:ext uri="{D42A27DB-BD31-4B8C-83A1-F6EECF244321}">
                <p14:modId xmlns:p14="http://schemas.microsoft.com/office/powerpoint/2010/main" val="2312472863"/>
              </p:ext>
            </p:extLst>
          </p:nvPr>
        </p:nvGraphicFramePr>
        <p:xfrm>
          <a:off x="361950" y="1333196"/>
          <a:ext cx="8229600" cy="2352390"/>
        </p:xfrm>
        <a:graphic>
          <a:graphicData uri="http://schemas.openxmlformats.org/drawingml/2006/table">
            <a:tbl>
              <a:tblPr firstRow="1" firstCol="1" bandRow="1">
                <a:tableStyleId>{C083E6E3-FA7D-4D7B-A595-EF9225AFEA82}</a:tableStyleId>
              </a:tblPr>
              <a:tblGrid>
                <a:gridCol w="977958">
                  <a:extLst>
                    <a:ext uri="{9D8B030D-6E8A-4147-A177-3AD203B41FA5}">
                      <a16:colId xmlns:a16="http://schemas.microsoft.com/office/drawing/2014/main" val="731614129"/>
                    </a:ext>
                  </a:extLst>
                </a:gridCol>
                <a:gridCol w="1117668">
                  <a:extLst>
                    <a:ext uri="{9D8B030D-6E8A-4147-A177-3AD203B41FA5}">
                      <a16:colId xmlns:a16="http://schemas.microsoft.com/office/drawing/2014/main" val="2016883861"/>
                    </a:ext>
                  </a:extLst>
                </a:gridCol>
                <a:gridCol w="1229433">
                  <a:extLst>
                    <a:ext uri="{9D8B030D-6E8A-4147-A177-3AD203B41FA5}">
                      <a16:colId xmlns:a16="http://schemas.microsoft.com/office/drawing/2014/main" val="1142920368"/>
                    </a:ext>
                  </a:extLst>
                </a:gridCol>
                <a:gridCol w="1229433">
                  <a:extLst>
                    <a:ext uri="{9D8B030D-6E8A-4147-A177-3AD203B41FA5}">
                      <a16:colId xmlns:a16="http://schemas.microsoft.com/office/drawing/2014/main" val="1295205027"/>
                    </a:ext>
                  </a:extLst>
                </a:gridCol>
                <a:gridCol w="1391328">
                  <a:extLst>
                    <a:ext uri="{9D8B030D-6E8A-4147-A177-3AD203B41FA5}">
                      <a16:colId xmlns:a16="http://schemas.microsoft.com/office/drawing/2014/main" val="1228896701"/>
                    </a:ext>
                  </a:extLst>
                </a:gridCol>
                <a:gridCol w="1347178">
                  <a:extLst>
                    <a:ext uri="{9D8B030D-6E8A-4147-A177-3AD203B41FA5}">
                      <a16:colId xmlns:a16="http://schemas.microsoft.com/office/drawing/2014/main" val="776285"/>
                    </a:ext>
                  </a:extLst>
                </a:gridCol>
                <a:gridCol w="936602">
                  <a:extLst>
                    <a:ext uri="{9D8B030D-6E8A-4147-A177-3AD203B41FA5}">
                      <a16:colId xmlns:a16="http://schemas.microsoft.com/office/drawing/2014/main" val="4284805970"/>
                    </a:ext>
                  </a:extLst>
                </a:gridCol>
              </a:tblGrid>
              <a:tr h="756258">
                <a:tc>
                  <a:txBody>
                    <a:bodyPr/>
                    <a:lstStyle/>
                    <a:p>
                      <a:pPr marL="0" marR="0" algn="ctr">
                        <a:lnSpc>
                          <a:spcPct val="107000"/>
                        </a:lnSpc>
                        <a:buNone/>
                      </a:pPr>
                      <a:r>
                        <a:rPr lang="en-US" sz="1400" dirty="0">
                          <a:solidFill>
                            <a:schemeClr val="accent1"/>
                          </a:solidFill>
                          <a:effectLst/>
                        </a:rPr>
                        <a:t>IOU</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dirty="0">
                          <a:solidFill>
                            <a:schemeClr val="accent1"/>
                          </a:solidFill>
                          <a:effectLst/>
                        </a:rPr>
                        <a:t>Event Date</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dirty="0">
                          <a:solidFill>
                            <a:schemeClr val="accent1"/>
                          </a:solidFill>
                          <a:effectLst/>
                        </a:rPr>
                        <a:t>Program Options Deployed​</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dirty="0">
                          <a:solidFill>
                            <a:schemeClr val="accent1"/>
                          </a:solidFill>
                          <a:effectLst/>
                        </a:rPr>
                        <a:t>Event Start and End Times</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dirty="0">
                          <a:solidFill>
                            <a:schemeClr val="accent1"/>
                          </a:solidFill>
                          <a:effectLst/>
                        </a:rPr>
                        <a:t>Event Duration (Hours)</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dirty="0">
                          <a:solidFill>
                            <a:schemeClr val="accent1"/>
                          </a:solidFill>
                          <a:effectLst/>
                        </a:rPr>
                        <a:t>Event Type​</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tc>
                  <a:txBody>
                    <a:bodyPr/>
                    <a:lstStyle/>
                    <a:p>
                      <a:pPr marL="0" marR="0" algn="ctr">
                        <a:lnSpc>
                          <a:spcPct val="107000"/>
                        </a:lnSpc>
                        <a:buNone/>
                      </a:pPr>
                      <a:r>
                        <a:rPr lang="en-US" sz="1400" dirty="0">
                          <a:solidFill>
                            <a:schemeClr val="accent1"/>
                          </a:solidFill>
                          <a:effectLst/>
                        </a:rPr>
                        <a:t>Customers Dispatched</a:t>
                      </a:r>
                      <a:endParaRPr lang="en-US" sz="1400" b="1" dirty="0">
                        <a:solidFill>
                          <a:schemeClr val="accent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solidFill>
                  </a:tcPr>
                </a:tc>
                <a:extLst>
                  <a:ext uri="{0D108BD9-81ED-4DB2-BD59-A6C34878D82A}">
                    <a16:rowId xmlns:a16="http://schemas.microsoft.com/office/drawing/2014/main" val="852994925"/>
                  </a:ext>
                </a:extLst>
              </a:tr>
              <a:tr h="301520">
                <a:tc rowSpan="4">
                  <a:txBody>
                    <a:bodyPr/>
                    <a:lstStyle/>
                    <a:p>
                      <a:pPr marL="0" marR="0" algn="ctr">
                        <a:lnSpc>
                          <a:spcPct val="107000"/>
                        </a:lnSpc>
                        <a:buNone/>
                      </a:pPr>
                      <a:r>
                        <a:rPr lang="en-US" sz="1400" dirty="0">
                          <a:solidFill>
                            <a:schemeClr val="bg1"/>
                          </a:solidFill>
                          <a:effectLst/>
                        </a:rPr>
                        <a:t>PG&amp;E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r>
                        <a:rPr lang="en-US" sz="1200" dirty="0">
                          <a:effectLst/>
                        </a:rPr>
                        <a:t>January 22</a:t>
                      </a:r>
                      <a:r>
                        <a:rPr lang="en-US" sz="1200" baseline="30000" dirty="0">
                          <a:effectLst/>
                        </a:rPr>
                        <a:t>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solidFill>
                      <a:srgbClr val="0F351E">
                        <a:alpha val="20000"/>
                      </a:srgbClr>
                    </a:solidFill>
                  </a:tcPr>
                </a:tc>
                <a:tc>
                  <a:txBody>
                    <a:bodyPr/>
                    <a:lstStyle/>
                    <a:p>
                      <a:pPr marL="0" marR="0" algn="ctr">
                        <a:lnSpc>
                          <a:spcPct val="107000"/>
                        </a:lnSpc>
                        <a:buNone/>
                      </a:pPr>
                      <a:r>
                        <a:rPr lang="en-US" sz="1200" dirty="0">
                          <a:effectLst/>
                        </a:rPr>
                        <a:t>BIP30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solidFill>
                      <a:srgbClr val="0F351E">
                        <a:alpha val="20000"/>
                      </a:srgbClr>
                    </a:solidFill>
                  </a:tcPr>
                </a:tc>
                <a:tc>
                  <a:txBody>
                    <a:bodyPr/>
                    <a:lstStyle/>
                    <a:p>
                      <a:pPr marL="0" marR="0" algn="ctr">
                        <a:lnSpc>
                          <a:spcPct val="107000"/>
                        </a:lnSpc>
                        <a:buNone/>
                      </a:pPr>
                      <a:r>
                        <a:rPr lang="en-US" sz="1200" dirty="0">
                          <a:effectLst/>
                        </a:rPr>
                        <a:t>3:00PM-5:00PM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solidFill>
                      <a:srgbClr val="0F351E">
                        <a:alpha val="20000"/>
                      </a:srgbClr>
                    </a:solidFill>
                  </a:tcPr>
                </a:tc>
                <a:tc>
                  <a:txBody>
                    <a:bodyPr/>
                    <a:lstStyle/>
                    <a:p>
                      <a:pPr marL="0" marR="0" algn="ctr">
                        <a:lnSpc>
                          <a:spcPct val="107000"/>
                        </a:lnSpc>
                        <a:buNone/>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solidFill>
                      <a:srgbClr val="0F351E">
                        <a:alpha val="20000"/>
                      </a:srgbClr>
                    </a:solidFill>
                  </a:tcPr>
                </a:tc>
                <a:tc>
                  <a:txBody>
                    <a:bodyPr/>
                    <a:lstStyle/>
                    <a:p>
                      <a:pPr marL="0" marR="0" algn="ctr">
                        <a:lnSpc>
                          <a:spcPct val="107000"/>
                        </a:lnSpc>
                        <a:buNone/>
                      </a:pPr>
                      <a:r>
                        <a:rPr lang="en-US" sz="1200" dirty="0">
                          <a:effectLst/>
                        </a:rPr>
                        <a:t>Test 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solidFill>
                      <a:srgbClr val="0F351E">
                        <a:alpha val="20000"/>
                      </a:srgbClr>
                    </a:solidFill>
                  </a:tcPr>
                </a:tc>
                <a:tc>
                  <a:txBody>
                    <a:bodyPr/>
                    <a:lstStyle/>
                    <a:p>
                      <a:pPr marL="0" marR="0" algn="ctr">
                        <a:lnSpc>
                          <a:spcPct val="107000"/>
                        </a:lnSpc>
                        <a:buNone/>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solidFill>
                      <a:srgbClr val="0F351E">
                        <a:alpha val="20000"/>
                      </a:srgbClr>
                    </a:solidFill>
                  </a:tcPr>
                </a:tc>
                <a:extLst>
                  <a:ext uri="{0D108BD9-81ED-4DB2-BD59-A6C34878D82A}">
                    <a16:rowId xmlns:a16="http://schemas.microsoft.com/office/drawing/2014/main" val="3389950051"/>
                  </a:ext>
                </a:extLst>
              </a:tr>
              <a:tr h="301520">
                <a:tc vMerge="1">
                  <a:txBody>
                    <a:bodyPr/>
                    <a:lstStyle/>
                    <a:p>
                      <a:endParaRPr lang="en-US"/>
                    </a:p>
                  </a:txBody>
                  <a:tcPr/>
                </a:tc>
                <a:tc>
                  <a:txBody>
                    <a:bodyPr/>
                    <a:lstStyle/>
                    <a:p>
                      <a:pPr marL="0" marR="0" algn="ctr">
                        <a:lnSpc>
                          <a:spcPct val="107000"/>
                        </a:lnSpc>
                        <a:buNone/>
                      </a:pPr>
                      <a:r>
                        <a:rPr lang="en-US" sz="1200" dirty="0">
                          <a:effectLst/>
                        </a:rPr>
                        <a:t>February 12</a:t>
                      </a:r>
                      <a:r>
                        <a:rPr lang="en-US" sz="1200" baseline="30000" dirty="0">
                          <a:effectLst/>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200" dirty="0">
                          <a:effectLst/>
                        </a:rPr>
                        <a:t>BIP30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200" dirty="0">
                          <a:effectLst/>
                        </a:rPr>
                        <a:t>3:00PM-5:00PM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200" dirty="0">
                          <a:effectLst/>
                        </a:rPr>
                        <a:t>Re-Test 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3103959"/>
                  </a:ext>
                </a:extLst>
              </a:tr>
              <a:tr h="301520">
                <a:tc vMerge="1">
                  <a:txBody>
                    <a:bodyPr/>
                    <a:lstStyle/>
                    <a:p>
                      <a:endParaRPr lang="en-US"/>
                    </a:p>
                  </a:txBody>
                  <a:tcPr/>
                </a:tc>
                <a:tc>
                  <a:txBody>
                    <a:bodyPr/>
                    <a:lstStyle/>
                    <a:p>
                      <a:pPr marL="0" marR="0" algn="ctr">
                        <a:lnSpc>
                          <a:spcPct val="107000"/>
                        </a:lnSpc>
                        <a:buNone/>
                      </a:pPr>
                      <a:r>
                        <a:rPr lang="en-US" sz="1200" dirty="0">
                          <a:effectLst/>
                        </a:rPr>
                        <a:t>September 23</a:t>
                      </a:r>
                      <a:r>
                        <a:rPr lang="en-US" sz="1200" baseline="30000" dirty="0">
                          <a:effectLst/>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F351E">
                        <a:alpha val="20000"/>
                      </a:srgbClr>
                    </a:solidFill>
                  </a:tcPr>
                </a:tc>
                <a:tc>
                  <a:txBody>
                    <a:bodyPr/>
                    <a:lstStyle/>
                    <a:p>
                      <a:pPr marL="0" marR="0" algn="ctr">
                        <a:lnSpc>
                          <a:spcPct val="107000"/>
                        </a:lnSpc>
                        <a:buNone/>
                      </a:pPr>
                      <a:r>
                        <a:rPr lang="en-US" sz="1200" dirty="0">
                          <a:effectLst/>
                        </a:rPr>
                        <a:t>BIP15, BIP30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F351E">
                        <a:alpha val="20000"/>
                      </a:srgbClr>
                    </a:solidFill>
                  </a:tcPr>
                </a:tc>
                <a:tc>
                  <a:txBody>
                    <a:bodyPr/>
                    <a:lstStyle/>
                    <a:p>
                      <a:pPr marL="0" marR="0" algn="ctr">
                        <a:lnSpc>
                          <a:spcPct val="107000"/>
                        </a:lnSpc>
                        <a:buNone/>
                      </a:pPr>
                      <a:r>
                        <a:rPr lang="en-US" sz="1200" dirty="0">
                          <a:effectLst/>
                        </a:rPr>
                        <a:t>4:00PM-6:00PM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F351E">
                        <a:alpha val="20000"/>
                      </a:srgbClr>
                    </a:solidFill>
                  </a:tcPr>
                </a:tc>
                <a:tc>
                  <a:txBody>
                    <a:bodyPr/>
                    <a:lstStyle/>
                    <a:p>
                      <a:pPr marL="0" marR="0" algn="ctr">
                        <a:lnSpc>
                          <a:spcPct val="107000"/>
                        </a:lnSpc>
                        <a:buNone/>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F351E">
                        <a:alpha val="20000"/>
                      </a:srgbClr>
                    </a:solidFill>
                  </a:tcPr>
                </a:tc>
                <a:tc>
                  <a:txBody>
                    <a:bodyPr/>
                    <a:lstStyle/>
                    <a:p>
                      <a:pPr marL="0" marR="0" algn="ctr">
                        <a:lnSpc>
                          <a:spcPct val="107000"/>
                        </a:lnSpc>
                        <a:buNone/>
                      </a:pPr>
                      <a:r>
                        <a:rPr lang="en-US" sz="1200" dirty="0">
                          <a:effectLst/>
                        </a:rPr>
                        <a:t>Test 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F351E">
                        <a:alpha val="20000"/>
                      </a:srgbClr>
                    </a:solidFill>
                  </a:tcPr>
                </a:tc>
                <a:tc>
                  <a:txBody>
                    <a:bodyPr/>
                    <a:lstStyle/>
                    <a:p>
                      <a:pPr marL="0" marR="0" algn="ctr">
                        <a:lnSpc>
                          <a:spcPct val="107000"/>
                        </a:lnSpc>
                        <a:buNone/>
                      </a:pPr>
                      <a:r>
                        <a:rPr lang="en-US" sz="1200" dirty="0">
                          <a:effectLst/>
                        </a:rPr>
                        <a:t>141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0F351E">
                        <a:alpha val="20000"/>
                      </a:srgbClr>
                    </a:solidFill>
                  </a:tcPr>
                </a:tc>
                <a:extLst>
                  <a:ext uri="{0D108BD9-81ED-4DB2-BD59-A6C34878D82A}">
                    <a16:rowId xmlns:a16="http://schemas.microsoft.com/office/drawing/2014/main" val="2671286268"/>
                  </a:ext>
                </a:extLst>
              </a:tr>
              <a:tr h="312137">
                <a:tc vMerge="1">
                  <a:txBody>
                    <a:bodyPr/>
                    <a:lstStyle/>
                    <a:p>
                      <a:endParaRPr lang="en-US"/>
                    </a:p>
                  </a:txBody>
                  <a:tcPr/>
                </a:tc>
                <a:tc>
                  <a:txBody>
                    <a:bodyPr/>
                    <a:lstStyle/>
                    <a:p>
                      <a:pPr marL="0" marR="0" algn="ctr">
                        <a:lnSpc>
                          <a:spcPct val="107000"/>
                        </a:lnSpc>
                        <a:buNone/>
                      </a:pPr>
                      <a:r>
                        <a:rPr lang="en-US" sz="1200" dirty="0">
                          <a:effectLst/>
                        </a:rPr>
                        <a:t>November 6</a:t>
                      </a:r>
                      <a:r>
                        <a:rPr lang="en-US" sz="1200" baseline="30000" dirty="0">
                          <a:effectLst/>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rgbClr val="0F351E"/>
                      </a:solidFill>
                      <a:prstDash val="solid"/>
                      <a:round/>
                      <a:headEnd type="none" w="med" len="med"/>
                      <a:tailEnd type="none" w="med" len="med"/>
                    </a:lnB>
                  </a:tcPr>
                </a:tc>
                <a:tc>
                  <a:txBody>
                    <a:bodyPr/>
                    <a:lstStyle/>
                    <a:p>
                      <a:pPr marL="0" marR="0" algn="ctr">
                        <a:lnSpc>
                          <a:spcPct val="107000"/>
                        </a:lnSpc>
                        <a:buNone/>
                      </a:pPr>
                      <a:r>
                        <a:rPr lang="en-US" sz="1200" dirty="0">
                          <a:effectLst/>
                        </a:rPr>
                        <a:t>BIP30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rgbClr val="0F351E"/>
                      </a:solidFill>
                      <a:prstDash val="solid"/>
                      <a:round/>
                      <a:headEnd type="none" w="med" len="med"/>
                      <a:tailEnd type="none" w="med" len="med"/>
                    </a:lnB>
                  </a:tcPr>
                </a:tc>
                <a:tc>
                  <a:txBody>
                    <a:bodyPr/>
                    <a:lstStyle/>
                    <a:p>
                      <a:pPr marL="0" marR="0" algn="ctr">
                        <a:lnSpc>
                          <a:spcPct val="107000"/>
                        </a:lnSpc>
                        <a:buNone/>
                      </a:pPr>
                      <a:r>
                        <a:rPr lang="en-US" sz="1200" dirty="0">
                          <a:effectLst/>
                        </a:rPr>
                        <a:t>4:00PM-6:00PM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rgbClr val="0F351E"/>
                      </a:solidFill>
                      <a:prstDash val="solid"/>
                      <a:round/>
                      <a:headEnd type="none" w="med" len="med"/>
                      <a:tailEnd type="none" w="med" len="med"/>
                    </a:lnB>
                  </a:tcPr>
                </a:tc>
                <a:tc>
                  <a:txBody>
                    <a:bodyPr/>
                    <a:lstStyle/>
                    <a:p>
                      <a:pPr marL="0" marR="0" algn="ctr">
                        <a:lnSpc>
                          <a:spcPct val="107000"/>
                        </a:lnSpc>
                        <a:buNone/>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rgbClr val="0F351E"/>
                      </a:solidFill>
                      <a:prstDash val="solid"/>
                      <a:round/>
                      <a:headEnd type="none" w="med" len="med"/>
                      <a:tailEnd type="none" w="med" len="med"/>
                    </a:lnB>
                  </a:tcPr>
                </a:tc>
                <a:tc>
                  <a:txBody>
                    <a:bodyPr/>
                    <a:lstStyle/>
                    <a:p>
                      <a:pPr marL="0" marR="0" algn="ctr">
                        <a:lnSpc>
                          <a:spcPct val="107000"/>
                        </a:lnSpc>
                        <a:buNone/>
                      </a:pPr>
                      <a:r>
                        <a:rPr lang="en-US" sz="1200" dirty="0">
                          <a:effectLst/>
                        </a:rPr>
                        <a:t>Re-test 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rgbClr val="0F351E"/>
                      </a:solidFill>
                      <a:prstDash val="solid"/>
                      <a:round/>
                      <a:headEnd type="none" w="med" len="med"/>
                      <a:tailEnd type="none" w="med" len="med"/>
                    </a:lnB>
                  </a:tcPr>
                </a:tc>
                <a:tc>
                  <a:txBody>
                    <a:bodyPr/>
                    <a:lstStyle/>
                    <a:p>
                      <a:pPr marL="0" marR="0" algn="ctr">
                        <a:lnSpc>
                          <a:spcPct val="107000"/>
                        </a:lnSpc>
                        <a:buNone/>
                      </a:pPr>
                      <a:r>
                        <a:rPr lang="en-US" sz="1200" dirty="0">
                          <a:effectLst/>
                        </a:rPr>
                        <a:t>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rgbClr val="0F351E"/>
                      </a:solidFill>
                      <a:prstDash val="solid"/>
                      <a:round/>
                      <a:headEnd type="none" w="med" len="med"/>
                      <a:tailEnd type="none" w="med" len="med"/>
                    </a:lnB>
                  </a:tcPr>
                </a:tc>
                <a:extLst>
                  <a:ext uri="{0D108BD9-81ED-4DB2-BD59-A6C34878D82A}">
                    <a16:rowId xmlns:a16="http://schemas.microsoft.com/office/drawing/2014/main" val="733984182"/>
                  </a:ext>
                </a:extLst>
              </a:tr>
              <a:tr h="54161">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extLst>
                  <a:ext uri="{0D108BD9-81ED-4DB2-BD59-A6C34878D82A}">
                    <a16:rowId xmlns:a16="http://schemas.microsoft.com/office/drawing/2014/main" val="603933739"/>
                  </a:ext>
                </a:extLst>
              </a:tr>
              <a:tr h="301520">
                <a:tc>
                  <a:txBody>
                    <a:bodyPr/>
                    <a:lstStyle/>
                    <a:p>
                      <a:pPr marL="0" marR="0" algn="ctr">
                        <a:lnSpc>
                          <a:spcPct val="107000"/>
                        </a:lnSpc>
                        <a:buNone/>
                      </a:pPr>
                      <a:r>
                        <a:rPr lang="en-US" sz="1400" b="1" dirty="0">
                          <a:solidFill>
                            <a:schemeClr val="bg1"/>
                          </a:solidFill>
                          <a:effectLst/>
                        </a:rPr>
                        <a:t>SCE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noFill/>
                  </a:tcPr>
                </a:tc>
                <a:tc>
                  <a:txBody>
                    <a:bodyPr/>
                    <a:lstStyle/>
                    <a:p>
                      <a:pPr marL="0" marR="0" algn="ctr">
                        <a:lnSpc>
                          <a:spcPct val="107000"/>
                        </a:lnSpc>
                        <a:buNone/>
                      </a:pPr>
                      <a:r>
                        <a:rPr lang="en-US" sz="1200" dirty="0">
                          <a:effectLst/>
                        </a:rPr>
                        <a:t>September 23</a:t>
                      </a:r>
                      <a:r>
                        <a:rPr lang="en-US" sz="1200" baseline="30000" dirty="0">
                          <a:effectLst/>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alpha val="20000"/>
                      </a:srgbClr>
                    </a:solidFill>
                  </a:tcPr>
                </a:tc>
                <a:tc>
                  <a:txBody>
                    <a:bodyPr/>
                    <a:lstStyle/>
                    <a:p>
                      <a:pPr marL="0" marR="0" algn="ctr">
                        <a:lnSpc>
                          <a:spcPct val="107000"/>
                        </a:lnSpc>
                        <a:buNone/>
                      </a:pPr>
                      <a:r>
                        <a:rPr lang="en-US" sz="1200" dirty="0">
                          <a:effectLst/>
                        </a:rPr>
                        <a:t>BIP15, BIP30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alpha val="20000"/>
                      </a:srgbClr>
                    </a:solidFill>
                  </a:tcPr>
                </a:tc>
                <a:tc>
                  <a:txBody>
                    <a:bodyPr/>
                    <a:lstStyle/>
                    <a:p>
                      <a:pPr marL="0" marR="0" algn="ctr">
                        <a:lnSpc>
                          <a:spcPct val="107000"/>
                        </a:lnSpc>
                        <a:buNone/>
                      </a:pPr>
                      <a:r>
                        <a:rPr lang="en-US" sz="1200" dirty="0">
                          <a:effectLst/>
                        </a:rPr>
                        <a:t>4:00PM-6:00PM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alpha val="20000"/>
                      </a:srgbClr>
                    </a:solidFill>
                  </a:tcPr>
                </a:tc>
                <a:tc>
                  <a:txBody>
                    <a:bodyPr/>
                    <a:lstStyle/>
                    <a:p>
                      <a:pPr marL="0" marR="0" algn="ctr">
                        <a:lnSpc>
                          <a:spcPct val="107000"/>
                        </a:lnSpc>
                        <a:buNone/>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alpha val="20000"/>
                      </a:srgbClr>
                    </a:solidFill>
                  </a:tcPr>
                </a:tc>
                <a:tc>
                  <a:txBody>
                    <a:bodyPr/>
                    <a:lstStyle/>
                    <a:p>
                      <a:pPr marL="0" marR="0" algn="ctr">
                        <a:lnSpc>
                          <a:spcPct val="107000"/>
                        </a:lnSpc>
                        <a:buNone/>
                      </a:pPr>
                      <a:r>
                        <a:rPr lang="en-US" sz="1200" dirty="0">
                          <a:effectLst/>
                        </a:rPr>
                        <a:t>Test 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alpha val="20000"/>
                      </a:srgbClr>
                    </a:solidFill>
                  </a:tcPr>
                </a:tc>
                <a:tc>
                  <a:txBody>
                    <a:bodyPr/>
                    <a:lstStyle/>
                    <a:p>
                      <a:pPr marL="0" marR="0" algn="ctr">
                        <a:lnSpc>
                          <a:spcPct val="107000"/>
                        </a:lnSpc>
                        <a:buNone/>
                      </a:pPr>
                      <a:r>
                        <a:rPr lang="en-US" sz="1200" dirty="0">
                          <a:effectLst/>
                        </a:rPr>
                        <a:t>326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rgbClr val="0F351E"/>
                      </a:solidFill>
                      <a:prstDash val="solid"/>
                      <a:round/>
                      <a:headEnd type="none" w="med" len="med"/>
                      <a:tailEnd type="none" w="med" len="med"/>
                    </a:lnT>
                    <a:lnB w="12700" cap="flat" cmpd="sng" algn="ctr">
                      <a:solidFill>
                        <a:srgbClr val="0F351E"/>
                      </a:solidFill>
                      <a:prstDash val="solid"/>
                      <a:round/>
                      <a:headEnd type="none" w="med" len="med"/>
                      <a:tailEnd type="none" w="med" len="med"/>
                    </a:lnB>
                    <a:solidFill>
                      <a:srgbClr val="0F351E">
                        <a:alpha val="20000"/>
                      </a:srgbClr>
                    </a:solidFill>
                  </a:tcPr>
                </a:tc>
                <a:extLst>
                  <a:ext uri="{0D108BD9-81ED-4DB2-BD59-A6C34878D82A}">
                    <a16:rowId xmlns:a16="http://schemas.microsoft.com/office/drawing/2014/main" val="2030463988"/>
                  </a:ext>
                </a:extLst>
              </a:tr>
            </a:tbl>
          </a:graphicData>
        </a:graphic>
      </p:graphicFrame>
      <p:sp>
        <p:nvSpPr>
          <p:cNvPr id="4" name="Footer Placeholder 4">
            <a:extLst>
              <a:ext uri="{FF2B5EF4-FFF2-40B4-BE49-F238E27FC236}">
                <a16:creationId xmlns:a16="http://schemas.microsoft.com/office/drawing/2014/main" id="{035577AF-45C9-13F4-C422-DABCD48E56A3}"/>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
        <p:nvSpPr>
          <p:cNvPr id="5" name="TextBox 4">
            <a:extLst>
              <a:ext uri="{FF2B5EF4-FFF2-40B4-BE49-F238E27FC236}">
                <a16:creationId xmlns:a16="http://schemas.microsoft.com/office/drawing/2014/main" id="{B42801CB-CFD4-5658-98FF-87B1A5CD3A23}"/>
              </a:ext>
            </a:extLst>
          </p:cNvPr>
          <p:cNvSpPr txBox="1"/>
          <p:nvPr/>
        </p:nvSpPr>
        <p:spPr>
          <a:xfrm>
            <a:off x="6661349" y="4122420"/>
            <a:ext cx="2514600" cy="349250"/>
          </a:xfrm>
          <a:prstGeom prst="rect">
            <a:avLst/>
          </a:prstGeom>
        </p:spPr>
        <p:txBody>
          <a:bodyPr wrap="square" rtlCol="0">
            <a:normAutofit fontScale="92500" lnSpcReduction="10000"/>
          </a:bodyPr>
          <a:lstStyle/>
          <a:p>
            <a:pPr algn="l"/>
            <a:r>
              <a:rPr lang="en-US" sz="1000" b="0" dirty="0"/>
              <a:t>* Several historically well performing PG&amp;E customers were not tested in any PY2025 event</a:t>
            </a:r>
          </a:p>
        </p:txBody>
      </p:sp>
    </p:spTree>
    <p:extLst>
      <p:ext uri="{BB962C8B-B14F-4D97-AF65-F5344CB8AC3E}">
        <p14:creationId xmlns:p14="http://schemas.microsoft.com/office/powerpoint/2010/main" val="338871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DF4C-997D-B29C-2455-7E13BF0174F3}"/>
              </a:ext>
            </a:extLst>
          </p:cNvPr>
          <p:cNvSpPr>
            <a:spLocks noGrp="1"/>
          </p:cNvSpPr>
          <p:nvPr>
            <p:ph type="title"/>
          </p:nvPr>
        </p:nvSpPr>
        <p:spPr>
          <a:xfrm>
            <a:off x="91786" y="1914784"/>
            <a:ext cx="8229600" cy="830997"/>
          </a:xfrm>
        </p:spPr>
        <p:txBody>
          <a:bodyPr/>
          <a:lstStyle/>
          <a:p>
            <a:r>
              <a:rPr lang="en-US" sz="4800" dirty="0"/>
              <a:t>PY2025 Ex-Post Analysis</a:t>
            </a:r>
          </a:p>
        </p:txBody>
      </p:sp>
      <p:sp>
        <p:nvSpPr>
          <p:cNvPr id="5" name="Footer Placeholder 4">
            <a:extLst>
              <a:ext uri="{FF2B5EF4-FFF2-40B4-BE49-F238E27FC236}">
                <a16:creationId xmlns:a16="http://schemas.microsoft.com/office/drawing/2014/main" id="{19E896E4-BCEB-F424-9294-E59095BD6A52}"/>
              </a:ext>
            </a:extLst>
          </p:cNvPr>
          <p:cNvSpPr>
            <a:spLocks noGrp="1"/>
          </p:cNvSpPr>
          <p:nvPr>
            <p:ph type="ftr" sz="quarter" idx="3"/>
          </p:nvPr>
        </p:nvSpPr>
        <p:spPr/>
        <p:txBody>
          <a:bodyPr/>
          <a:lstStyle/>
          <a:p>
            <a:pPr>
              <a:spcAft>
                <a:spcPts val="600"/>
              </a:spcAft>
            </a:pPr>
            <a:r>
              <a:rPr lang="en-US" dirty="0"/>
              <a:t>PY2025 STATEWIDE BIP</a:t>
            </a:r>
          </a:p>
        </p:txBody>
      </p:sp>
    </p:spTree>
    <p:extLst>
      <p:ext uri="{BB962C8B-B14F-4D97-AF65-F5344CB8AC3E}">
        <p14:creationId xmlns:p14="http://schemas.microsoft.com/office/powerpoint/2010/main" val="178883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0092-9851-702A-43E8-1C5B4C0CF450}"/>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5ED0992F-B457-450B-0297-E4FDC0ED6779}"/>
              </a:ext>
            </a:extLst>
          </p:cNvPr>
          <p:cNvGrpSpPr/>
          <p:nvPr/>
        </p:nvGrpSpPr>
        <p:grpSpPr>
          <a:xfrm>
            <a:off x="-1327377" y="1077784"/>
            <a:ext cx="9325430" cy="3254534"/>
            <a:chOff x="-1522110" y="1145520"/>
            <a:chExt cx="9325430" cy="3254534"/>
          </a:xfrm>
        </p:grpSpPr>
        <p:graphicFrame>
          <p:nvGraphicFramePr>
            <p:cNvPr id="33" name="Diagram 32">
              <a:extLst>
                <a:ext uri="{FF2B5EF4-FFF2-40B4-BE49-F238E27FC236}">
                  <a16:creationId xmlns:a16="http://schemas.microsoft.com/office/drawing/2014/main" id="{83BDF195-09A6-DCB4-6821-45D2B03540C1}"/>
                </a:ext>
              </a:extLst>
            </p:cNvPr>
            <p:cNvGraphicFramePr/>
            <p:nvPr>
              <p:extLst>
                <p:ext uri="{D42A27DB-BD31-4B8C-83A1-F6EECF244321}">
                  <p14:modId xmlns:p14="http://schemas.microsoft.com/office/powerpoint/2010/main" val="2572494881"/>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F9E9453F-2367-DF69-9CAC-6F083DD8BE12}"/>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A1CACD8B-6B01-8C50-D1D3-3C42D9AE4720}"/>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accent3"/>
                    </a:solidFill>
                  </a:rPr>
                  <a:t>1</a:t>
                </a:r>
              </a:p>
            </p:txBody>
          </p:sp>
          <p:sp>
            <p:nvSpPr>
              <p:cNvPr id="7" name="Oval 6">
                <a:extLst>
                  <a:ext uri="{FF2B5EF4-FFF2-40B4-BE49-F238E27FC236}">
                    <a16:creationId xmlns:a16="http://schemas.microsoft.com/office/drawing/2014/main" id="{25A99D4A-7C1B-6A5F-B3BF-5BC7A54D5562}"/>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97B23E"/>
                    </a:solidFill>
                  </a:rPr>
                  <a:t>2</a:t>
                </a:r>
              </a:p>
            </p:txBody>
          </p:sp>
          <p:sp>
            <p:nvSpPr>
              <p:cNvPr id="9" name="Oval 8">
                <a:extLst>
                  <a:ext uri="{FF2B5EF4-FFF2-40B4-BE49-F238E27FC236}">
                    <a16:creationId xmlns:a16="http://schemas.microsoft.com/office/drawing/2014/main" id="{630AECEC-8021-BDCB-249F-B39F38A9DA24}"/>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5CD9F"/>
                    </a:solidFill>
                  </a:rPr>
                  <a:t>3</a:t>
                </a:r>
              </a:p>
            </p:txBody>
          </p:sp>
          <p:sp>
            <p:nvSpPr>
              <p:cNvPr id="11" name="Oval 10">
                <a:extLst>
                  <a:ext uri="{FF2B5EF4-FFF2-40B4-BE49-F238E27FC236}">
                    <a16:creationId xmlns:a16="http://schemas.microsoft.com/office/drawing/2014/main" id="{AB04E7DE-7FDF-E768-AEF0-9FA4F0F9FD4D}"/>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2" name="Title 1">
            <a:extLst>
              <a:ext uri="{FF2B5EF4-FFF2-40B4-BE49-F238E27FC236}">
                <a16:creationId xmlns:a16="http://schemas.microsoft.com/office/drawing/2014/main" id="{D688F0E6-6510-8D19-8FE5-00288F26E3FB}"/>
              </a:ext>
            </a:extLst>
          </p:cNvPr>
          <p:cNvSpPr>
            <a:spLocks noGrp="1"/>
          </p:cNvSpPr>
          <p:nvPr>
            <p:ph type="title"/>
          </p:nvPr>
        </p:nvSpPr>
        <p:spPr/>
        <p:txBody>
          <a:bodyPr/>
          <a:lstStyle/>
          <a:p>
            <a:r>
              <a:rPr lang="en-US" dirty="0"/>
              <a:t>Ex-Post Methodology Overview</a:t>
            </a:r>
          </a:p>
        </p:txBody>
      </p:sp>
      <p:sp>
        <p:nvSpPr>
          <p:cNvPr id="3" name="Text Placeholder 2">
            <a:extLst>
              <a:ext uri="{FF2B5EF4-FFF2-40B4-BE49-F238E27FC236}">
                <a16:creationId xmlns:a16="http://schemas.microsoft.com/office/drawing/2014/main" id="{4D73DD98-3D1F-BC4F-EBA7-6B519DEF4AD4}"/>
              </a:ext>
            </a:extLst>
          </p:cNvPr>
          <p:cNvSpPr>
            <a:spLocks noGrp="1"/>
          </p:cNvSpPr>
          <p:nvPr>
            <p:ph type="body" sz="quarter" idx="15"/>
          </p:nvPr>
        </p:nvSpPr>
        <p:spPr/>
        <p:txBody>
          <a:bodyPr/>
          <a:lstStyle/>
          <a:p>
            <a:r>
              <a:rPr lang="en-US" dirty="0"/>
              <a:t>Hourly Models, Customer-Specific Regression Approach</a:t>
            </a:r>
          </a:p>
        </p:txBody>
      </p:sp>
      <p:sp>
        <p:nvSpPr>
          <p:cNvPr id="32" name="Footer Placeholder 4">
            <a:extLst>
              <a:ext uri="{FF2B5EF4-FFF2-40B4-BE49-F238E27FC236}">
                <a16:creationId xmlns:a16="http://schemas.microsoft.com/office/drawing/2014/main" id="{46CF2C51-4C4B-8CA8-FEA9-B9462052BFBC}"/>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spTree>
    <p:extLst>
      <p:ext uri="{BB962C8B-B14F-4D97-AF65-F5344CB8AC3E}">
        <p14:creationId xmlns:p14="http://schemas.microsoft.com/office/powerpoint/2010/main" val="4595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DEEC-6854-E85D-B7D8-BCF4485B2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D98BC-3F4B-4024-C5E7-5DEE1D878956}"/>
              </a:ext>
            </a:extLst>
          </p:cNvPr>
          <p:cNvSpPr>
            <a:spLocks noGrp="1"/>
          </p:cNvSpPr>
          <p:nvPr>
            <p:ph type="title"/>
          </p:nvPr>
        </p:nvSpPr>
        <p:spPr/>
        <p:txBody>
          <a:bodyPr/>
          <a:lstStyle/>
          <a:p>
            <a:r>
              <a:rPr lang="en-US" dirty="0"/>
              <a:t>Ex-Post Methodology Overview</a:t>
            </a:r>
          </a:p>
        </p:txBody>
      </p:sp>
      <p:sp>
        <p:nvSpPr>
          <p:cNvPr id="3" name="Text Placeholder 2">
            <a:extLst>
              <a:ext uri="{FF2B5EF4-FFF2-40B4-BE49-F238E27FC236}">
                <a16:creationId xmlns:a16="http://schemas.microsoft.com/office/drawing/2014/main" id="{848C01A1-449E-AFF4-878C-89B7833D8DE0}"/>
              </a:ext>
            </a:extLst>
          </p:cNvPr>
          <p:cNvSpPr>
            <a:spLocks noGrp="1"/>
          </p:cNvSpPr>
          <p:nvPr>
            <p:ph type="body" sz="quarter" idx="15"/>
          </p:nvPr>
        </p:nvSpPr>
        <p:spPr/>
        <p:txBody>
          <a:bodyPr/>
          <a:lstStyle/>
          <a:p>
            <a:r>
              <a:rPr lang="en-US" dirty="0"/>
              <a:t>Hourly Models, Customer-Specific Regression Approach</a:t>
            </a:r>
          </a:p>
        </p:txBody>
      </p:sp>
      <p:sp>
        <p:nvSpPr>
          <p:cNvPr id="32" name="Footer Placeholder 4">
            <a:extLst>
              <a:ext uri="{FF2B5EF4-FFF2-40B4-BE49-F238E27FC236}">
                <a16:creationId xmlns:a16="http://schemas.microsoft.com/office/drawing/2014/main" id="{EEF65B3F-5AF0-7805-A684-1A15257EF743}"/>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grpSp>
        <p:nvGrpSpPr>
          <p:cNvPr id="14" name="Group 13">
            <a:extLst>
              <a:ext uri="{FF2B5EF4-FFF2-40B4-BE49-F238E27FC236}">
                <a16:creationId xmlns:a16="http://schemas.microsoft.com/office/drawing/2014/main" id="{9EF0C925-F768-4649-D4EC-F6053E77C7F3}"/>
              </a:ext>
            </a:extLst>
          </p:cNvPr>
          <p:cNvGrpSpPr/>
          <p:nvPr/>
        </p:nvGrpSpPr>
        <p:grpSpPr>
          <a:xfrm>
            <a:off x="-1333955" y="1073613"/>
            <a:ext cx="9325430" cy="3254534"/>
            <a:chOff x="-1522110" y="1145520"/>
            <a:chExt cx="9325430" cy="3254534"/>
          </a:xfrm>
        </p:grpSpPr>
        <p:graphicFrame>
          <p:nvGraphicFramePr>
            <p:cNvPr id="33" name="Diagram 32">
              <a:extLst>
                <a:ext uri="{FF2B5EF4-FFF2-40B4-BE49-F238E27FC236}">
                  <a16:creationId xmlns:a16="http://schemas.microsoft.com/office/drawing/2014/main" id="{D5AF0C82-8CB4-BE81-C40D-1937CA22D888}"/>
                </a:ext>
              </a:extLst>
            </p:cNvPr>
            <p:cNvGraphicFramePr/>
            <p:nvPr>
              <p:extLst>
                <p:ext uri="{D42A27DB-BD31-4B8C-83A1-F6EECF244321}">
                  <p14:modId xmlns:p14="http://schemas.microsoft.com/office/powerpoint/2010/main" val="3427172963"/>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AC574E09-C5C4-C79C-32DC-49F7B98338A5}"/>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6A35ADB7-1F7E-FC4B-E6E9-BB50C9E7897D}"/>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133922"/>
                    </a:solidFill>
                  </a:rPr>
                  <a:t>1</a:t>
                </a:r>
              </a:p>
            </p:txBody>
          </p:sp>
          <p:sp>
            <p:nvSpPr>
              <p:cNvPr id="7" name="Oval 6">
                <a:extLst>
                  <a:ext uri="{FF2B5EF4-FFF2-40B4-BE49-F238E27FC236}">
                    <a16:creationId xmlns:a16="http://schemas.microsoft.com/office/drawing/2014/main" id="{2741F45D-86E1-6ECF-97FF-85CAA0CF0ADE}"/>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2</a:t>
                </a:r>
              </a:p>
            </p:txBody>
          </p:sp>
          <p:sp>
            <p:nvSpPr>
              <p:cNvPr id="9" name="Oval 8">
                <a:extLst>
                  <a:ext uri="{FF2B5EF4-FFF2-40B4-BE49-F238E27FC236}">
                    <a16:creationId xmlns:a16="http://schemas.microsoft.com/office/drawing/2014/main" id="{E96D00E7-975C-9366-4FF7-AB267900A63D}"/>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3</a:t>
                </a:r>
              </a:p>
            </p:txBody>
          </p:sp>
          <p:sp>
            <p:nvSpPr>
              <p:cNvPr id="11" name="Oval 10">
                <a:extLst>
                  <a:ext uri="{FF2B5EF4-FFF2-40B4-BE49-F238E27FC236}">
                    <a16:creationId xmlns:a16="http://schemas.microsoft.com/office/drawing/2014/main" id="{F1433E3A-A421-817E-BF80-D0693BBCDCAF}"/>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5" name="Text Placeholder 3">
            <a:extLst>
              <a:ext uri="{FF2B5EF4-FFF2-40B4-BE49-F238E27FC236}">
                <a16:creationId xmlns:a16="http://schemas.microsoft.com/office/drawing/2014/main" id="{186364F4-83F7-994F-BC8A-DEAA27A0CB51}"/>
              </a:ext>
            </a:extLst>
          </p:cNvPr>
          <p:cNvSpPr txBox="1">
            <a:spLocks/>
          </p:cNvSpPr>
          <p:nvPr/>
        </p:nvSpPr>
        <p:spPr>
          <a:xfrm>
            <a:off x="6838951" y="971550"/>
            <a:ext cx="2305049"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dirty="0"/>
              <a:t>Identify which customers should have temperature variables included in their candidate model sets</a:t>
            </a:r>
          </a:p>
        </p:txBody>
      </p:sp>
      <p:sp>
        <p:nvSpPr>
          <p:cNvPr id="6" name="Left Brace 5">
            <a:extLst>
              <a:ext uri="{FF2B5EF4-FFF2-40B4-BE49-F238E27FC236}">
                <a16:creationId xmlns:a16="http://schemas.microsoft.com/office/drawing/2014/main" id="{D893FF4B-6982-922E-1FEE-DE019ADC16E8}"/>
              </a:ext>
            </a:extLst>
          </p:cNvPr>
          <p:cNvSpPr/>
          <p:nvPr/>
        </p:nvSpPr>
        <p:spPr>
          <a:xfrm>
            <a:off x="6456045" y="948280"/>
            <a:ext cx="609600" cy="1131980"/>
          </a:xfrm>
          <a:prstGeom prst="leftBrace">
            <a:avLst>
              <a:gd name="adj1" fmla="val 8333"/>
              <a:gd name="adj2" fmla="val 41056"/>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1570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B4C2-1B74-FB18-63B5-68B2E0095E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E80EB-3D4E-4756-4275-E783AF4351EB}"/>
              </a:ext>
            </a:extLst>
          </p:cNvPr>
          <p:cNvSpPr>
            <a:spLocks noGrp="1"/>
          </p:cNvSpPr>
          <p:nvPr>
            <p:ph type="title"/>
          </p:nvPr>
        </p:nvSpPr>
        <p:spPr/>
        <p:txBody>
          <a:bodyPr/>
          <a:lstStyle/>
          <a:p>
            <a:r>
              <a:rPr lang="en-US" dirty="0"/>
              <a:t>Ex-Post Methodology Overview</a:t>
            </a:r>
          </a:p>
        </p:txBody>
      </p:sp>
      <p:sp>
        <p:nvSpPr>
          <p:cNvPr id="3" name="Text Placeholder 2">
            <a:extLst>
              <a:ext uri="{FF2B5EF4-FFF2-40B4-BE49-F238E27FC236}">
                <a16:creationId xmlns:a16="http://schemas.microsoft.com/office/drawing/2014/main" id="{2250DC50-5BC3-EEEA-6EA7-D73BFF3D7A49}"/>
              </a:ext>
            </a:extLst>
          </p:cNvPr>
          <p:cNvSpPr>
            <a:spLocks noGrp="1"/>
          </p:cNvSpPr>
          <p:nvPr>
            <p:ph type="body" sz="quarter" idx="15"/>
          </p:nvPr>
        </p:nvSpPr>
        <p:spPr/>
        <p:txBody>
          <a:bodyPr/>
          <a:lstStyle/>
          <a:p>
            <a:r>
              <a:rPr lang="en-US" dirty="0"/>
              <a:t>Hourly Models, Customer-Specific Regression Approach</a:t>
            </a:r>
          </a:p>
        </p:txBody>
      </p:sp>
      <p:sp>
        <p:nvSpPr>
          <p:cNvPr id="32" name="Footer Placeholder 4">
            <a:extLst>
              <a:ext uri="{FF2B5EF4-FFF2-40B4-BE49-F238E27FC236}">
                <a16:creationId xmlns:a16="http://schemas.microsoft.com/office/drawing/2014/main" id="{E027533E-A4C0-9E3E-2C3E-D827F7B22BDC}"/>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dirty="0"/>
              <a:t>PY2025 STATEWIDE BIP</a:t>
            </a:r>
          </a:p>
        </p:txBody>
      </p:sp>
      <p:grpSp>
        <p:nvGrpSpPr>
          <p:cNvPr id="14" name="Group 13">
            <a:extLst>
              <a:ext uri="{FF2B5EF4-FFF2-40B4-BE49-F238E27FC236}">
                <a16:creationId xmlns:a16="http://schemas.microsoft.com/office/drawing/2014/main" id="{CCD8565F-A44F-F5EB-9549-72CE53415676}"/>
              </a:ext>
            </a:extLst>
          </p:cNvPr>
          <p:cNvGrpSpPr/>
          <p:nvPr/>
        </p:nvGrpSpPr>
        <p:grpSpPr>
          <a:xfrm>
            <a:off x="-1333955" y="1073613"/>
            <a:ext cx="9325430" cy="3254534"/>
            <a:chOff x="-1522110" y="1145520"/>
            <a:chExt cx="9325430" cy="3254534"/>
          </a:xfrm>
        </p:grpSpPr>
        <p:graphicFrame>
          <p:nvGraphicFramePr>
            <p:cNvPr id="33" name="Diagram 32">
              <a:extLst>
                <a:ext uri="{FF2B5EF4-FFF2-40B4-BE49-F238E27FC236}">
                  <a16:creationId xmlns:a16="http://schemas.microsoft.com/office/drawing/2014/main" id="{1246FB4A-1720-EF65-D776-542FAA48B6EB}"/>
                </a:ext>
              </a:extLst>
            </p:cNvPr>
            <p:cNvGraphicFramePr/>
            <p:nvPr>
              <p:extLst>
                <p:ext uri="{D42A27DB-BD31-4B8C-83A1-F6EECF244321}">
                  <p14:modId xmlns:p14="http://schemas.microsoft.com/office/powerpoint/2010/main" val="3631845073"/>
                </p:ext>
              </p:extLst>
            </p:nvPr>
          </p:nvGraphicFramePr>
          <p:xfrm>
            <a:off x="-1522110" y="1145520"/>
            <a:ext cx="9325430" cy="325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D6D5EC0F-7425-AF25-7D8B-05A9A0A8C0D9}"/>
                </a:ext>
              </a:extLst>
            </p:cNvPr>
            <p:cNvGrpSpPr/>
            <p:nvPr/>
          </p:nvGrpSpPr>
          <p:grpSpPr>
            <a:xfrm>
              <a:off x="218836" y="1192688"/>
              <a:ext cx="548640" cy="3140906"/>
              <a:chOff x="218836" y="1192688"/>
              <a:chExt cx="548640" cy="3140906"/>
            </a:xfrm>
          </p:grpSpPr>
          <p:sp>
            <p:nvSpPr>
              <p:cNvPr id="4" name="Oval 3">
                <a:extLst>
                  <a:ext uri="{FF2B5EF4-FFF2-40B4-BE49-F238E27FC236}">
                    <a16:creationId xmlns:a16="http://schemas.microsoft.com/office/drawing/2014/main" id="{286B8915-25A2-7DE0-3212-C3D3593C836A}"/>
                  </a:ext>
                </a:extLst>
              </p:cNvPr>
              <p:cNvSpPr/>
              <p:nvPr/>
            </p:nvSpPr>
            <p:spPr>
              <a:xfrm>
                <a:off x="218837" y="1192688"/>
                <a:ext cx="548639"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1</a:t>
                </a:r>
              </a:p>
            </p:txBody>
          </p:sp>
          <p:sp>
            <p:nvSpPr>
              <p:cNvPr id="7" name="Oval 6">
                <a:extLst>
                  <a:ext uri="{FF2B5EF4-FFF2-40B4-BE49-F238E27FC236}">
                    <a16:creationId xmlns:a16="http://schemas.microsoft.com/office/drawing/2014/main" id="{C80FAEF5-4557-18A5-E474-8335E54B3E68}"/>
                  </a:ext>
                </a:extLst>
              </p:cNvPr>
              <p:cNvSpPr/>
              <p:nvPr/>
            </p:nvSpPr>
            <p:spPr>
              <a:xfrm>
                <a:off x="218836" y="2062816"/>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133922"/>
                    </a:solidFill>
                  </a:rPr>
                  <a:t>2</a:t>
                </a:r>
              </a:p>
            </p:txBody>
          </p:sp>
          <p:sp>
            <p:nvSpPr>
              <p:cNvPr id="9" name="Oval 8">
                <a:extLst>
                  <a:ext uri="{FF2B5EF4-FFF2-40B4-BE49-F238E27FC236}">
                    <a16:creationId xmlns:a16="http://schemas.microsoft.com/office/drawing/2014/main" id="{1A0DA9C5-AFF9-1E81-E4C3-F995A493E8D2}"/>
                  </a:ext>
                </a:extLst>
              </p:cNvPr>
              <p:cNvSpPr/>
              <p:nvPr/>
            </p:nvSpPr>
            <p:spPr>
              <a:xfrm>
                <a:off x="218836" y="2932943"/>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3</a:t>
                </a:r>
              </a:p>
            </p:txBody>
          </p:sp>
          <p:sp>
            <p:nvSpPr>
              <p:cNvPr id="11" name="Oval 10">
                <a:extLst>
                  <a:ext uri="{FF2B5EF4-FFF2-40B4-BE49-F238E27FC236}">
                    <a16:creationId xmlns:a16="http://schemas.microsoft.com/office/drawing/2014/main" id="{4CEBF9B7-E0CC-BEFD-57A0-E95E1A98B659}"/>
                  </a:ext>
                </a:extLst>
              </p:cNvPr>
              <p:cNvSpPr/>
              <p:nvPr/>
            </p:nvSpPr>
            <p:spPr>
              <a:xfrm>
                <a:off x="218836" y="3784954"/>
                <a:ext cx="548640" cy="54864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C7C8CA"/>
                    </a:solidFill>
                  </a:rPr>
                  <a:t>4</a:t>
                </a:r>
              </a:p>
            </p:txBody>
          </p:sp>
        </p:grpSp>
      </p:grpSp>
      <p:sp>
        <p:nvSpPr>
          <p:cNvPr id="5" name="Text Placeholder 3">
            <a:extLst>
              <a:ext uri="{FF2B5EF4-FFF2-40B4-BE49-F238E27FC236}">
                <a16:creationId xmlns:a16="http://schemas.microsoft.com/office/drawing/2014/main" id="{6FF2C9E8-115D-1316-55E8-8B3FB30AFEE3}"/>
              </a:ext>
            </a:extLst>
          </p:cNvPr>
          <p:cNvSpPr txBox="1">
            <a:spLocks/>
          </p:cNvSpPr>
          <p:nvPr/>
        </p:nvSpPr>
        <p:spPr>
          <a:xfrm>
            <a:off x="6838951" y="1435523"/>
            <a:ext cx="2305049"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333333"/>
                </a:solidFill>
              </a:rPr>
              <a:t>Select non-event non-holiday days based on a distance metric to event day temperatures </a:t>
            </a:r>
          </a:p>
          <a:p>
            <a:pPr marL="0" indent="0">
              <a:buNone/>
            </a:pPr>
            <a:r>
              <a:rPr lang="en-US" dirty="0">
                <a:solidFill>
                  <a:srgbClr val="333333"/>
                </a:solidFill>
              </a:rPr>
              <a:t>Select 12 weekdays and 6 weekend proxy days per season, per customer</a:t>
            </a:r>
          </a:p>
        </p:txBody>
      </p:sp>
      <p:sp>
        <p:nvSpPr>
          <p:cNvPr id="6" name="Left Brace 5">
            <a:extLst>
              <a:ext uri="{FF2B5EF4-FFF2-40B4-BE49-F238E27FC236}">
                <a16:creationId xmlns:a16="http://schemas.microsoft.com/office/drawing/2014/main" id="{A890DC19-86D1-F1C0-93DF-F9C7F2FE4945}"/>
              </a:ext>
            </a:extLst>
          </p:cNvPr>
          <p:cNvSpPr/>
          <p:nvPr/>
        </p:nvSpPr>
        <p:spPr>
          <a:xfrm>
            <a:off x="6456045" y="1261289"/>
            <a:ext cx="609600" cy="2148387"/>
          </a:xfrm>
          <a:prstGeom prst="leftBrace">
            <a:avLst>
              <a:gd name="adj1" fmla="val 8333"/>
              <a:gd name="adj2" fmla="val 47362"/>
            </a:avLst>
          </a:prstGeom>
          <a:ln>
            <a:solidFill>
              <a:srgbClr val="13392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41522252"/>
      </p:ext>
    </p:extLst>
  </p:cSld>
  <p:clrMapOvr>
    <a:masterClrMapping/>
  </p:clrMapOvr>
</p:sld>
</file>

<file path=ppt/theme/theme1.xml><?xml version="1.0" encoding="utf-8"?>
<a:theme xmlns:a="http://schemas.openxmlformats.org/drawingml/2006/main" name="Cover Slide">
  <a:themeElements>
    <a:clrScheme name="verdant colors">
      <a:dk1>
        <a:srgbClr val="141619"/>
      </a:dk1>
      <a:lt1>
        <a:srgbClr val="434A52"/>
      </a:lt1>
      <a:dk2>
        <a:srgbClr val="84848D"/>
      </a:dk2>
      <a:lt2>
        <a:srgbClr val="BAB3BC"/>
      </a:lt2>
      <a:accent1>
        <a:srgbClr val="FFFFFF"/>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extLst>
    <a:ext uri="{05A4C25C-085E-4340-85A3-A5531E510DB2}">
      <thm15:themeFamily xmlns:thm15="http://schemas.microsoft.com/office/thememl/2012/main" name="Verdant_CPUC_PowerPoint" id="{66D1218E-2AD9-B345-845B-F4FFDF014D92}" vid="{9257F7D0-C785-6443-9596-69401F423B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6F460EEBBE409B4BD94FE0BE2106" ma:contentTypeVersion="4" ma:contentTypeDescription="Create a new document." ma:contentTypeScope="" ma:versionID="0cca43332f82b5e03b347eaeb37c8ef0">
  <xsd:schema xmlns:xsd="http://www.w3.org/2001/XMLSchema" xmlns:xs="http://www.w3.org/2001/XMLSchema" xmlns:p="http://schemas.microsoft.com/office/2006/metadata/properties" xmlns:ns2="cc7ea978-0262-4cf9-ac2d-78d5f9208a52" targetNamespace="http://schemas.microsoft.com/office/2006/metadata/properties" ma:root="true" ma:fieldsID="94527caf1713d07ebae4e5540ab0a910" ns2:_="">
    <xsd:import namespace="cc7ea978-0262-4cf9-ac2d-78d5f9208a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ea978-0262-4cf9-ac2d-78d5f9208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C0D355-BBD9-490E-AFB7-2731B1AAA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ea978-0262-4cf9-ac2d-78d5f9208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E0AE2D-F269-4AA5-A396-046AD5475DDE}">
  <ds:schemaRefs>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cc7ea978-0262-4cf9-ac2d-78d5f9208a52"/>
  </ds:schemaRefs>
</ds:datastoreItem>
</file>

<file path=customXml/itemProps3.xml><?xml version="1.0" encoding="utf-8"?>
<ds:datastoreItem xmlns:ds="http://schemas.openxmlformats.org/officeDocument/2006/customXml" ds:itemID="{17A9D562-2BF6-4958-9F84-8AA4488FC838}">
  <ds:schemaRefs>
    <ds:schemaRef ds:uri="http://schemas.microsoft.com/sharepoint/v3/contenttype/forms"/>
  </ds:schemaRefs>
</ds:datastoreItem>
</file>

<file path=docMetadata/LabelInfo.xml><?xml version="1.0" encoding="utf-8"?>
<clbl:labelList xmlns:clbl="http://schemas.microsoft.com/office/2020/mipLabelMetadata">
  <clbl:label id="{7efd950c-944d-404f-b6bf-71cb7e06b360}" enabled="1" method="Standard" siteId="{bfa12df7-47f4-4a99-a8ad-1209e99b84fe}" removed="0"/>
</clbl:labelList>
</file>

<file path=docProps/app.xml><?xml version="1.0" encoding="utf-8"?>
<Properties xmlns="http://schemas.openxmlformats.org/officeDocument/2006/extended-properties" xmlns:vt="http://schemas.openxmlformats.org/officeDocument/2006/docPropsVTypes">
  <Template/>
  <TotalTime>2844</TotalTime>
  <Words>4269</Words>
  <Application>Microsoft Office PowerPoint</Application>
  <PresentationFormat>Custom</PresentationFormat>
  <Paragraphs>1399</Paragraphs>
  <Slides>43</Slides>
  <Notes>33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Fira Sans Extra Condensed Medium</vt:lpstr>
      <vt:lpstr>Lucida Grande</vt:lpstr>
      <vt:lpstr>Roboto</vt:lpstr>
      <vt:lpstr>Tw Cen MT</vt:lpstr>
      <vt:lpstr>Tw Cen MT Condensed</vt:lpstr>
      <vt:lpstr>Cover Slide</vt:lpstr>
      <vt:lpstr>Statewide (PG&amp;E and SCE) BIP PY2025 Load impact Evaluation</vt:lpstr>
      <vt:lpstr>Agenda</vt:lpstr>
      <vt:lpstr>py2025 BIP - Base Interruptible Program</vt:lpstr>
      <vt:lpstr>Program Enrollment</vt:lpstr>
      <vt:lpstr>Event Information</vt:lpstr>
      <vt:lpstr>PY2025 Ex-Post Analysis</vt:lpstr>
      <vt:lpstr>Ex-Post Methodology Overview</vt:lpstr>
      <vt:lpstr>Ex-Post Methodology Overview</vt:lpstr>
      <vt:lpstr>Ex-Post Methodology Overview</vt:lpstr>
      <vt:lpstr>Ex-Post Methodology Overview</vt:lpstr>
      <vt:lpstr>Ex-Post Methodology Overview</vt:lpstr>
      <vt:lpstr>Firm Service Level (FSL) Achievement Rate</vt:lpstr>
      <vt:lpstr>Ex-Post impacts Overview</vt:lpstr>
      <vt:lpstr>Ex-Post impacts Overview</vt:lpstr>
      <vt:lpstr>Ex-Post impacts</vt:lpstr>
      <vt:lpstr>Distribution of FSL achievement rates</vt:lpstr>
      <vt:lpstr>PY2025 Ex-Ante Analysis</vt:lpstr>
      <vt:lpstr>Ex-Ante Methodology Overview</vt:lpstr>
      <vt:lpstr>Ex-Ante Methodology Overview</vt:lpstr>
      <vt:lpstr>Ex-Ante Methodology Overview</vt:lpstr>
      <vt:lpstr>Ex-Ante Methodology Overview</vt:lpstr>
      <vt:lpstr>Ex-Ante Methodology Overview</vt:lpstr>
      <vt:lpstr>Ex-Ante Methodology </vt:lpstr>
      <vt:lpstr>Enrollment Forecasts</vt:lpstr>
      <vt:lpstr>Ex-Ante Impacts Overview</vt:lpstr>
      <vt:lpstr>Ex-Ante Load Shape</vt:lpstr>
      <vt:lpstr>Ex-Ante Impacts Slice of Day Table</vt:lpstr>
      <vt:lpstr>Ex-Ante Impacts Slice of Day Table</vt:lpstr>
      <vt:lpstr>Ex-Ante Impacts Across the Forecast period</vt:lpstr>
      <vt:lpstr>Enrollment Forecasts</vt:lpstr>
      <vt:lpstr>Ex-Ante Impacts Overview</vt:lpstr>
      <vt:lpstr>Ex-Ante Load Shape</vt:lpstr>
      <vt:lpstr>Ex-Ante Impacts Slice of Day Table</vt:lpstr>
      <vt:lpstr>Comparison of PY2025 and Prior Year results</vt:lpstr>
      <vt:lpstr>Previous Versus Current Ex-Post</vt:lpstr>
      <vt:lpstr>Previous Ex-Ante Versus Current Ex-Post</vt:lpstr>
      <vt:lpstr>Previous Versus Current Ex-Ante</vt:lpstr>
      <vt:lpstr>Previous Versus Current Ex-Post</vt:lpstr>
      <vt:lpstr>Previous Versus Current Ex-Post</vt:lpstr>
      <vt:lpstr>Previous Ex-Ante Versus Current Ex-Post</vt:lpstr>
      <vt:lpstr>Previous Versus Current Ex-Ante</vt:lpstr>
      <vt:lpstr>Final Takeaways</vt:lpstr>
      <vt:lpstr>PowerPoint Presentation</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Ethan Barquest</cp:lastModifiedBy>
  <cp:revision>24</cp:revision>
  <dcterms:created xsi:type="dcterms:W3CDTF">2016-04-19T15:22:44Z</dcterms:created>
  <dcterms:modified xsi:type="dcterms:W3CDTF">2026-05-01T23:38:57Z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0x0101002FA46F460EEBBE409B4BD94FE0BE2106</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xd_Signature">
    <vt:bool>false</vt:bool>
  </property>
  <property fmtid="{D5CDD505-2E9C-101B-9397-08002B2CF9AE}" pid="9" name="TriggerFlowInfo">
    <vt:lpwstr/>
  </property>
  <property fmtid="{D5CDD505-2E9C-101B-9397-08002B2CF9AE}" pid="10" name="Order">
    <vt:r8>57000</vt:r8>
  </property>
  <property fmtid="{D5CDD505-2E9C-101B-9397-08002B2CF9AE}" pid="11" name="MSIP_Label_bc3dd1c7-2c40-4a31-84b2-bec599b321a0_Enabled">
    <vt:lpwstr>true</vt:lpwstr>
  </property>
  <property fmtid="{D5CDD505-2E9C-101B-9397-08002B2CF9AE}" pid="12" name="MSIP_Label_bc3dd1c7-2c40-4a31-84b2-bec599b321a0_SetDate">
    <vt:lpwstr>2025-05-06T16:43:14Z</vt:lpwstr>
  </property>
  <property fmtid="{D5CDD505-2E9C-101B-9397-08002B2CF9AE}" pid="13" name="MSIP_Label_bc3dd1c7-2c40-4a31-84b2-bec599b321a0_Method">
    <vt:lpwstr>Standard</vt:lpwstr>
  </property>
  <property fmtid="{D5CDD505-2E9C-101B-9397-08002B2CF9AE}" pid="14" name="MSIP_Label_bc3dd1c7-2c40-4a31-84b2-bec599b321a0_Name">
    <vt:lpwstr>bc3dd1c7-2c40-4a31-84b2-bec599b321a0</vt:lpwstr>
  </property>
  <property fmtid="{D5CDD505-2E9C-101B-9397-08002B2CF9AE}" pid="15" name="MSIP_Label_bc3dd1c7-2c40-4a31-84b2-bec599b321a0_SiteId">
    <vt:lpwstr>5b2a8fee-4c95-4bdc-8aae-196f8aacb1b6</vt:lpwstr>
  </property>
  <property fmtid="{D5CDD505-2E9C-101B-9397-08002B2CF9AE}" pid="16" name="MSIP_Label_bc3dd1c7-2c40-4a31-84b2-bec599b321a0_ActionId">
    <vt:lpwstr>9f4da136-0112-4638-be81-996ab960b369</vt:lpwstr>
  </property>
  <property fmtid="{D5CDD505-2E9C-101B-9397-08002B2CF9AE}" pid="17" name="MSIP_Label_bc3dd1c7-2c40-4a31-84b2-bec599b321a0_ContentBits">
    <vt:lpwstr>0</vt:lpwstr>
  </property>
</Properties>
</file>