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2"/>
  </p:notesMasterIdLst>
  <p:handoutMasterIdLst>
    <p:handoutMasterId r:id="rId33"/>
  </p:handoutMasterIdLst>
  <p:sldIdLst>
    <p:sldId id="574" r:id="rId5"/>
    <p:sldId id="2523" r:id="rId6"/>
    <p:sldId id="539" r:id="rId7"/>
    <p:sldId id="533" r:id="rId8"/>
    <p:sldId id="535" r:id="rId9"/>
    <p:sldId id="2531" r:id="rId10"/>
    <p:sldId id="2540" r:id="rId11"/>
    <p:sldId id="554" r:id="rId12"/>
    <p:sldId id="2525" r:id="rId13"/>
    <p:sldId id="13735" r:id="rId14"/>
    <p:sldId id="581" r:id="rId15"/>
    <p:sldId id="13736" r:id="rId16"/>
    <p:sldId id="13729" r:id="rId17"/>
    <p:sldId id="492" r:id="rId18"/>
    <p:sldId id="2533" r:id="rId19"/>
    <p:sldId id="546" r:id="rId20"/>
    <p:sldId id="13731" r:id="rId21"/>
    <p:sldId id="2526" r:id="rId22"/>
    <p:sldId id="538" r:id="rId23"/>
    <p:sldId id="13737" r:id="rId24"/>
    <p:sldId id="2542" r:id="rId25"/>
    <p:sldId id="599" r:id="rId26"/>
    <p:sldId id="13738" r:id="rId27"/>
    <p:sldId id="13732" r:id="rId28"/>
    <p:sldId id="536" r:id="rId29"/>
    <p:sldId id="537" r:id="rId30"/>
    <p:sldId id="1373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E3A800-67CD-290F-AF59-E7A1A389EF80}" name="Savannah Horner" initials="SH" userId="Savannah Horner" providerId="None"/>
  <p188:author id="{DAF43825-4C7D-8FC9-A3FA-E7535259759F}" name="Adriana Ciccone" initials="AC" userId="Adriana Ciccone" providerId="None"/>
  <p188:author id="{834EAB98-D789-2966-5D54-2D1F07B589B7}" name="Estefania Suarez" initials="ES" userId="S-1-5-21-4125939218-1869076752-2150241386-1186" providerId="AD"/>
  <p188:author id="{AC3CCCBC-39C3-FC26-60A5-57730DDE31A2}" name="Patrik Karlovic" initials="PK" userId="S::pkarlovic@demandsideanalytics.com::8773a06b-6548-4fb9-88c4-85812b9de8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Bode" initials="JB" lastIdx="7" clrIdx="0"/>
  <p:cmAuthor id="2" name="Alana Lemarchand" initials="AL" lastIdx="3" clrIdx="1">
    <p:extLst>
      <p:ext uri="{19B8F6BF-5375-455C-9EA6-DF929625EA0E}">
        <p15:presenceInfo xmlns:p15="http://schemas.microsoft.com/office/powerpoint/2012/main" userId="Alana Lemarchand" providerId="None"/>
      </p:ext>
    </p:extLst>
  </p:cmAuthor>
  <p:cmAuthor id="3" name="Mark Noll" initials="MN" lastIdx="1" clrIdx="2">
    <p:extLst>
      <p:ext uri="{19B8F6BF-5375-455C-9EA6-DF929625EA0E}">
        <p15:presenceInfo xmlns:p15="http://schemas.microsoft.com/office/powerpoint/2012/main" userId="Mark Noll" providerId="None"/>
      </p:ext>
    </p:extLst>
  </p:cmAuthor>
  <p:cmAuthor id="4" name="Steve Morris" initials="SM" lastIdx="12" clrIdx="3">
    <p:extLst>
      <p:ext uri="{19B8F6BF-5375-455C-9EA6-DF929625EA0E}">
        <p15:presenceInfo xmlns:p15="http://schemas.microsoft.com/office/powerpoint/2012/main" userId="Steve Morris" providerId="None"/>
      </p:ext>
    </p:extLst>
  </p:cmAuthor>
  <p:cmAuthor id="5" name="Savannah Horner" initials="SH" lastIdx="1" clrIdx="4">
    <p:extLst>
      <p:ext uri="{19B8F6BF-5375-455C-9EA6-DF929625EA0E}">
        <p15:presenceInfo xmlns:p15="http://schemas.microsoft.com/office/powerpoint/2012/main" userId="Savannah Hor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C"/>
    <a:srgbClr val="434343"/>
    <a:srgbClr val="757575"/>
    <a:srgbClr val="F2F2F2"/>
    <a:srgbClr val="004C6C"/>
    <a:srgbClr val="8D82A3"/>
    <a:srgbClr val="80BE25"/>
    <a:srgbClr val="E66827"/>
    <a:srgbClr val="999999"/>
    <a:srgbClr val="009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5750" y="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0542C-2244-4795-924F-58BBD31FDD5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4434F3-6481-49AA-9C56-6CEC0A3D4967}">
      <dgm:prSet phldrT="[Text]" custT="1"/>
      <dgm:spPr/>
      <dgm:t>
        <a:bodyPr/>
        <a:lstStyle/>
        <a:p>
          <a:r>
            <a:rPr lang="en-US" sz="2800" dirty="0"/>
            <a:t>Proxy Day Selection</a:t>
          </a:r>
        </a:p>
      </dgm:t>
    </dgm:pt>
    <dgm:pt modelId="{8E653930-0B3B-4569-B781-13B7765C3B98}" type="parTrans" cxnId="{C9EA7678-79E5-4D20-BBF4-5A0192002ABE}">
      <dgm:prSet/>
      <dgm:spPr/>
      <dgm:t>
        <a:bodyPr/>
        <a:lstStyle/>
        <a:p>
          <a:endParaRPr lang="en-US"/>
        </a:p>
      </dgm:t>
    </dgm:pt>
    <dgm:pt modelId="{513C4811-4F31-4259-B9FD-2AF7F9EC233A}" type="sibTrans" cxnId="{C9EA7678-79E5-4D20-BBF4-5A0192002ABE}">
      <dgm:prSet/>
      <dgm:spPr/>
      <dgm:t>
        <a:bodyPr/>
        <a:lstStyle/>
        <a:p>
          <a:endParaRPr lang="en-US"/>
        </a:p>
      </dgm:t>
    </dgm:pt>
    <dgm:pt modelId="{A2042CE6-F7DE-47DA-9146-52133E13B304}">
      <dgm:prSet phldrT="[Text]" custT="1"/>
      <dgm:spPr/>
      <dgm:t>
        <a:bodyPr/>
        <a:lstStyle/>
        <a:p>
          <a:r>
            <a:rPr lang="en-US" sz="1800" dirty="0"/>
            <a:t>Three proxy days were selected for each event day</a:t>
          </a:r>
        </a:p>
      </dgm:t>
    </dgm:pt>
    <dgm:pt modelId="{A77DCF29-4F3B-4316-B4A2-90F9F7AB7E73}" type="parTrans" cxnId="{D6BDE0E7-A254-409E-AE44-E0EC9D6B282E}">
      <dgm:prSet/>
      <dgm:spPr/>
      <dgm:t>
        <a:bodyPr/>
        <a:lstStyle/>
        <a:p>
          <a:endParaRPr lang="en-US"/>
        </a:p>
      </dgm:t>
    </dgm:pt>
    <dgm:pt modelId="{803692CD-B1B1-4094-9ABC-963E07A5A4BE}" type="sibTrans" cxnId="{D6BDE0E7-A254-409E-AE44-E0EC9D6B282E}">
      <dgm:prSet/>
      <dgm:spPr/>
      <dgm:t>
        <a:bodyPr/>
        <a:lstStyle/>
        <a:p>
          <a:endParaRPr lang="en-US"/>
        </a:p>
      </dgm:t>
    </dgm:pt>
    <dgm:pt modelId="{05C19AA4-EDB4-4704-BD02-E0D36DFDD4EC}">
      <dgm:prSet phldrT="[Text]" custT="1"/>
      <dgm:spPr/>
      <dgm:t>
        <a:bodyPr/>
        <a:lstStyle/>
        <a:p>
          <a:r>
            <a:rPr lang="en-US" sz="2800" dirty="0"/>
            <a:t>Matched Controls</a:t>
          </a:r>
        </a:p>
      </dgm:t>
    </dgm:pt>
    <dgm:pt modelId="{986CCDFC-27DC-450A-8F6A-E11B3F0CB0CE}" type="parTrans" cxnId="{E5B2939E-D1EA-4C88-B7D2-E98658016AA9}">
      <dgm:prSet/>
      <dgm:spPr/>
      <dgm:t>
        <a:bodyPr/>
        <a:lstStyle/>
        <a:p>
          <a:endParaRPr lang="en-US"/>
        </a:p>
      </dgm:t>
    </dgm:pt>
    <dgm:pt modelId="{C9A39EE2-735F-4C01-A0B3-DA12645F38F7}" type="sibTrans" cxnId="{E5B2939E-D1EA-4C88-B7D2-E98658016AA9}">
      <dgm:prSet/>
      <dgm:spPr/>
      <dgm:t>
        <a:bodyPr/>
        <a:lstStyle/>
        <a:p>
          <a:endParaRPr lang="en-US"/>
        </a:p>
      </dgm:t>
    </dgm:pt>
    <dgm:pt modelId="{D7C09840-D104-44C1-82B8-16644C0D8671}">
      <dgm:prSet phldrT="[Text]" custT="1"/>
      <dgm:spPr/>
      <dgm:t>
        <a:bodyPr/>
        <a:lstStyle/>
        <a:p>
          <a:r>
            <a:rPr lang="en-US" sz="1800" dirty="0"/>
            <a:t>A single control customer was chosen for each participant based on individual load during proxy days</a:t>
          </a:r>
        </a:p>
      </dgm:t>
    </dgm:pt>
    <dgm:pt modelId="{F9CCEE8C-D162-4BCF-B7CF-7B189E24B748}" type="parTrans" cxnId="{0F417888-68DD-427A-B7EE-B880F6555F80}">
      <dgm:prSet/>
      <dgm:spPr/>
      <dgm:t>
        <a:bodyPr/>
        <a:lstStyle/>
        <a:p>
          <a:endParaRPr lang="en-US"/>
        </a:p>
      </dgm:t>
    </dgm:pt>
    <dgm:pt modelId="{DA57BEE5-870F-4241-97BB-A9E582134717}" type="sibTrans" cxnId="{0F417888-68DD-427A-B7EE-B880F6555F80}">
      <dgm:prSet/>
      <dgm:spPr/>
      <dgm:t>
        <a:bodyPr/>
        <a:lstStyle/>
        <a:p>
          <a:endParaRPr lang="en-US"/>
        </a:p>
      </dgm:t>
    </dgm:pt>
    <dgm:pt modelId="{7C1B63D0-FA86-474D-9D26-B087ED91A898}">
      <dgm:prSet phldrT="[Text]" custT="1"/>
      <dgm:spPr/>
      <dgm:t>
        <a:bodyPr/>
        <a:lstStyle/>
        <a:p>
          <a:r>
            <a:rPr lang="en-US" sz="2800" dirty="0"/>
            <a:t>Analysis</a:t>
          </a:r>
        </a:p>
      </dgm:t>
    </dgm:pt>
    <dgm:pt modelId="{79B9C0E9-65C3-4151-963C-F7838A40F0E9}" type="parTrans" cxnId="{195604A9-363D-4BC8-97F6-DC1D447B5181}">
      <dgm:prSet/>
      <dgm:spPr/>
      <dgm:t>
        <a:bodyPr/>
        <a:lstStyle/>
        <a:p>
          <a:endParaRPr lang="en-US"/>
        </a:p>
      </dgm:t>
    </dgm:pt>
    <dgm:pt modelId="{DCF12533-F118-4DC9-AF7B-F1E263501249}" type="sibTrans" cxnId="{195604A9-363D-4BC8-97F6-DC1D447B5181}">
      <dgm:prSet/>
      <dgm:spPr/>
      <dgm:t>
        <a:bodyPr/>
        <a:lstStyle/>
        <a:p>
          <a:endParaRPr lang="en-US"/>
        </a:p>
      </dgm:t>
    </dgm:pt>
    <dgm:pt modelId="{19EF707F-9E88-489D-9C4B-871C340CA516}">
      <dgm:prSet phldrT="[Text]" custT="1"/>
      <dgm:spPr/>
      <dgm:t>
        <a:bodyPr/>
        <a:lstStyle/>
        <a:p>
          <a:r>
            <a:rPr lang="en-US" sz="1800" dirty="0"/>
            <a:t>Difference-in-differences</a:t>
          </a:r>
        </a:p>
      </dgm:t>
    </dgm:pt>
    <dgm:pt modelId="{C6340CD6-9D91-41D7-BC99-4EAC2C2E4798}" type="parTrans" cxnId="{A5B37B29-8BDE-48B1-B2CE-A736060A5B7F}">
      <dgm:prSet/>
      <dgm:spPr/>
      <dgm:t>
        <a:bodyPr/>
        <a:lstStyle/>
        <a:p>
          <a:endParaRPr lang="en-US"/>
        </a:p>
      </dgm:t>
    </dgm:pt>
    <dgm:pt modelId="{EF66DBB9-C33F-4A32-B375-ADE9F7E1AAA6}" type="sibTrans" cxnId="{A5B37B29-8BDE-48B1-B2CE-A736060A5B7F}">
      <dgm:prSet/>
      <dgm:spPr/>
      <dgm:t>
        <a:bodyPr/>
        <a:lstStyle/>
        <a:p>
          <a:endParaRPr lang="en-US"/>
        </a:p>
      </dgm:t>
    </dgm:pt>
    <dgm:pt modelId="{F65D49C0-F512-416A-BEC8-DFB6A8376B70}">
      <dgm:prSet phldrT="[Text]" custT="1"/>
      <dgm:spPr/>
      <dgm:t>
        <a:bodyPr/>
        <a:lstStyle/>
        <a:p>
          <a:r>
            <a:rPr lang="en-US" sz="1800" dirty="0"/>
            <a:t>Hard matching:</a:t>
          </a:r>
        </a:p>
      </dgm:t>
    </dgm:pt>
    <dgm:pt modelId="{533462A6-20FA-4310-A5C6-32F9B97CC6AE}" type="parTrans" cxnId="{C3E10802-16FE-4C79-AE61-C9941969D155}">
      <dgm:prSet/>
      <dgm:spPr/>
      <dgm:t>
        <a:bodyPr/>
        <a:lstStyle/>
        <a:p>
          <a:endParaRPr lang="en-US"/>
        </a:p>
      </dgm:t>
    </dgm:pt>
    <dgm:pt modelId="{81789611-18D6-4FD7-A6EC-17CA4018BDD7}" type="sibTrans" cxnId="{C3E10802-16FE-4C79-AE61-C9941969D155}">
      <dgm:prSet/>
      <dgm:spPr/>
      <dgm:t>
        <a:bodyPr/>
        <a:lstStyle/>
        <a:p>
          <a:endParaRPr lang="en-US"/>
        </a:p>
      </dgm:t>
    </dgm:pt>
    <dgm:pt modelId="{B940E56C-72A5-4D45-BDD1-9723EA7FD2E6}">
      <dgm:prSet phldrT="[Text]" custT="1"/>
      <dgm:spPr/>
      <dgm:t>
        <a:bodyPr/>
        <a:lstStyle/>
        <a:p>
          <a:r>
            <a:rPr lang="en-US" sz="1800" dirty="0"/>
            <a:t>Commercial – Industry and Size</a:t>
          </a:r>
        </a:p>
      </dgm:t>
    </dgm:pt>
    <dgm:pt modelId="{D8F46C09-FEF3-4173-8113-258DC79FFF4B}" type="parTrans" cxnId="{84905B6A-032F-4C79-A958-990DADF42D13}">
      <dgm:prSet/>
      <dgm:spPr/>
      <dgm:t>
        <a:bodyPr/>
        <a:lstStyle/>
        <a:p>
          <a:endParaRPr lang="en-US"/>
        </a:p>
      </dgm:t>
    </dgm:pt>
    <dgm:pt modelId="{7C680976-A857-4B08-B2B1-B8060C2A3B02}" type="sibTrans" cxnId="{84905B6A-032F-4C79-A958-990DADF42D13}">
      <dgm:prSet/>
      <dgm:spPr/>
      <dgm:t>
        <a:bodyPr/>
        <a:lstStyle/>
        <a:p>
          <a:endParaRPr lang="en-US"/>
        </a:p>
      </dgm:t>
    </dgm:pt>
    <dgm:pt modelId="{E5B1ABDD-FE4C-432A-AA91-3C06BAF95EEA}">
      <dgm:prSet phldrT="[Text]" custT="1"/>
      <dgm:spPr/>
      <dgm:t>
        <a:bodyPr/>
        <a:lstStyle/>
        <a:p>
          <a:r>
            <a:rPr lang="en-US" sz="1800" dirty="0"/>
            <a:t>Residential – NEM, climate group, and size</a:t>
          </a:r>
        </a:p>
      </dgm:t>
    </dgm:pt>
    <dgm:pt modelId="{F08930F7-1735-4F5B-8DE5-F9B98043E858}" type="parTrans" cxnId="{BE7832A7-504E-43DB-86B5-49343A559384}">
      <dgm:prSet/>
      <dgm:spPr/>
      <dgm:t>
        <a:bodyPr/>
        <a:lstStyle/>
        <a:p>
          <a:endParaRPr lang="en-US"/>
        </a:p>
      </dgm:t>
    </dgm:pt>
    <dgm:pt modelId="{F146C60A-3812-45F5-A29F-7275C8033989}" type="sibTrans" cxnId="{BE7832A7-504E-43DB-86B5-49343A559384}">
      <dgm:prSet/>
      <dgm:spPr/>
      <dgm:t>
        <a:bodyPr/>
        <a:lstStyle/>
        <a:p>
          <a:endParaRPr lang="en-US"/>
        </a:p>
      </dgm:t>
    </dgm:pt>
    <dgm:pt modelId="{35451301-2EFD-4761-B36D-B00C781BE82D}">
      <dgm:prSet phldrT="[Text]" custT="1"/>
      <dgm:spPr/>
      <dgm:t>
        <a:bodyPr/>
        <a:lstStyle/>
        <a:p>
          <a:r>
            <a:rPr lang="en-US" sz="1800" dirty="0"/>
            <a:t>Proxy event days are used to net out differences between the treatment and control group not due to the intervention </a:t>
          </a:r>
        </a:p>
      </dgm:t>
    </dgm:pt>
    <dgm:pt modelId="{D222A90D-F3E9-42F6-BE72-109110D61282}" type="parTrans" cxnId="{73766FC7-22E1-476E-AC36-BBEDE9C30016}">
      <dgm:prSet/>
      <dgm:spPr/>
      <dgm:t>
        <a:bodyPr/>
        <a:lstStyle/>
        <a:p>
          <a:endParaRPr lang="en-US"/>
        </a:p>
      </dgm:t>
    </dgm:pt>
    <dgm:pt modelId="{B6A81908-7572-4A2C-B606-DFF2AF84FD47}" type="sibTrans" cxnId="{73766FC7-22E1-476E-AC36-BBEDE9C30016}">
      <dgm:prSet/>
      <dgm:spPr/>
      <dgm:t>
        <a:bodyPr/>
        <a:lstStyle/>
        <a:p>
          <a:endParaRPr lang="en-US"/>
        </a:p>
      </dgm:t>
    </dgm:pt>
    <dgm:pt modelId="{73F8F514-BCAC-4D05-9A6E-A1ADC99DF4D4}">
      <dgm:prSet phldrT="[Text]" custT="1"/>
      <dgm:spPr/>
      <dgm:t>
        <a:bodyPr/>
        <a:lstStyle/>
        <a:p>
          <a:r>
            <a:rPr lang="en-US" sz="1800" i="1" dirty="0"/>
            <a:t>Residential</a:t>
          </a:r>
          <a:r>
            <a:rPr lang="en-US" sz="1800" dirty="0"/>
            <a:t> – selected based on SCE system load</a:t>
          </a:r>
        </a:p>
      </dgm:t>
    </dgm:pt>
    <dgm:pt modelId="{063A4A9A-B117-4F14-B7C2-DD975DBC57EA}" type="parTrans" cxnId="{F2CDE907-D593-413D-9F5F-E182DC5744FD}">
      <dgm:prSet/>
      <dgm:spPr/>
      <dgm:t>
        <a:bodyPr/>
        <a:lstStyle/>
        <a:p>
          <a:endParaRPr lang="en-US"/>
        </a:p>
      </dgm:t>
    </dgm:pt>
    <dgm:pt modelId="{63D4EBEA-B1DC-4931-9772-E78801885A50}" type="sibTrans" cxnId="{F2CDE907-D593-413D-9F5F-E182DC5744FD}">
      <dgm:prSet/>
      <dgm:spPr/>
      <dgm:t>
        <a:bodyPr/>
        <a:lstStyle/>
        <a:p>
          <a:endParaRPr lang="en-US"/>
        </a:p>
      </dgm:t>
    </dgm:pt>
    <dgm:pt modelId="{BDE1D224-D1A3-4F17-BD1F-58CDDF1D8DE3}">
      <dgm:prSet phldrT="[Text]" custT="1"/>
      <dgm:spPr/>
      <dgm:t>
        <a:bodyPr/>
        <a:lstStyle/>
        <a:p>
          <a:r>
            <a:rPr lang="en-US" sz="1800" i="1" dirty="0"/>
            <a:t>Commercial</a:t>
          </a:r>
          <a:r>
            <a:rPr lang="en-US" sz="1800" dirty="0"/>
            <a:t> – selected based on dispatched customer loads</a:t>
          </a:r>
        </a:p>
      </dgm:t>
    </dgm:pt>
    <dgm:pt modelId="{2DA3B153-FE86-40C9-89EA-ABD4866B6803}" type="parTrans" cxnId="{FC4463BC-4C58-446A-AB77-743771BEF4B9}">
      <dgm:prSet/>
      <dgm:spPr/>
      <dgm:t>
        <a:bodyPr/>
        <a:lstStyle/>
        <a:p>
          <a:endParaRPr lang="en-US"/>
        </a:p>
      </dgm:t>
    </dgm:pt>
    <dgm:pt modelId="{E891C045-3EB1-4B19-A23F-58C38A0C3774}" type="sibTrans" cxnId="{FC4463BC-4C58-446A-AB77-743771BEF4B9}">
      <dgm:prSet/>
      <dgm:spPr/>
      <dgm:t>
        <a:bodyPr/>
        <a:lstStyle/>
        <a:p>
          <a:endParaRPr lang="en-US"/>
        </a:p>
      </dgm:t>
    </dgm:pt>
    <dgm:pt modelId="{5CFD1DC1-ED96-419A-A7EE-6B67B00CC3D0}">
      <dgm:prSet phldrT="[Text]" custT="1"/>
      <dgm:spPr/>
      <dgm:t>
        <a:bodyPr/>
        <a:lstStyle/>
        <a:p>
          <a:r>
            <a:rPr lang="en-US" sz="1800" i="1" dirty="0"/>
            <a:t>Residential</a:t>
          </a:r>
          <a:r>
            <a:rPr lang="en-US" sz="1800" dirty="0"/>
            <a:t> – manual </a:t>
          </a:r>
          <a:r>
            <a:rPr lang="en-US" sz="1800" dirty="0" err="1"/>
            <a:t>DiD</a:t>
          </a:r>
          <a:endParaRPr lang="en-US" sz="1800" dirty="0"/>
        </a:p>
      </dgm:t>
    </dgm:pt>
    <dgm:pt modelId="{714478F3-9FD2-4111-B407-FF6A38A4F867}" type="parTrans" cxnId="{E2D30127-51D4-4CD1-B049-C3184289F143}">
      <dgm:prSet/>
      <dgm:spPr/>
      <dgm:t>
        <a:bodyPr/>
        <a:lstStyle/>
        <a:p>
          <a:endParaRPr lang="en-US"/>
        </a:p>
      </dgm:t>
    </dgm:pt>
    <dgm:pt modelId="{024F694D-7CCF-492E-9A53-3DDB94864DB2}" type="sibTrans" cxnId="{E2D30127-51D4-4CD1-B049-C3184289F143}">
      <dgm:prSet/>
      <dgm:spPr/>
      <dgm:t>
        <a:bodyPr/>
        <a:lstStyle/>
        <a:p>
          <a:endParaRPr lang="en-US"/>
        </a:p>
      </dgm:t>
    </dgm:pt>
    <dgm:pt modelId="{446C6F3D-2888-4FF0-A268-B9415118B20C}">
      <dgm:prSet phldrT="[Text]" custT="1"/>
      <dgm:spPr/>
      <dgm:t>
        <a:bodyPr/>
        <a:lstStyle/>
        <a:p>
          <a:r>
            <a:rPr lang="en-US" sz="1800" i="1" dirty="0"/>
            <a:t>Commercial</a:t>
          </a:r>
          <a:r>
            <a:rPr lang="en-US" sz="1800" dirty="0"/>
            <a:t> – panel regression (controls for effects outside of matches)</a:t>
          </a:r>
        </a:p>
      </dgm:t>
    </dgm:pt>
    <dgm:pt modelId="{85268B29-A920-4BFB-A69D-BBC48467773E}" type="parTrans" cxnId="{9C80A7E2-E193-4DC4-8F36-94BCC7C18E55}">
      <dgm:prSet/>
      <dgm:spPr/>
      <dgm:t>
        <a:bodyPr/>
        <a:lstStyle/>
        <a:p>
          <a:endParaRPr lang="en-US"/>
        </a:p>
      </dgm:t>
    </dgm:pt>
    <dgm:pt modelId="{E21CFD1C-C8A6-49E8-9F5B-6FF2DC2F4A3F}" type="sibTrans" cxnId="{9C80A7E2-E193-4DC4-8F36-94BCC7C18E55}">
      <dgm:prSet/>
      <dgm:spPr/>
      <dgm:t>
        <a:bodyPr/>
        <a:lstStyle/>
        <a:p>
          <a:endParaRPr lang="en-US"/>
        </a:p>
      </dgm:t>
    </dgm:pt>
    <dgm:pt modelId="{7F2193ED-E7A3-461D-8A2F-95FA763C67EC}" type="pres">
      <dgm:prSet presAssocID="{9040542C-2244-4795-924F-58BBD31FDD56}" presName="Name0" presStyleCnt="0">
        <dgm:presLayoutVars>
          <dgm:dir/>
          <dgm:animLvl val="lvl"/>
          <dgm:resizeHandles val="exact"/>
        </dgm:presLayoutVars>
      </dgm:prSet>
      <dgm:spPr/>
    </dgm:pt>
    <dgm:pt modelId="{C9780B77-9E4D-4C0A-9D66-5B049778BF0B}" type="pres">
      <dgm:prSet presAssocID="{FD4434F3-6481-49AA-9C56-6CEC0A3D4967}" presName="composite" presStyleCnt="0"/>
      <dgm:spPr/>
    </dgm:pt>
    <dgm:pt modelId="{85A38B59-AD06-435C-88D8-7F84AD9F849D}" type="pres">
      <dgm:prSet presAssocID="{FD4434F3-6481-49AA-9C56-6CEC0A3D4967}" presName="parTx" presStyleLbl="node1" presStyleIdx="0" presStyleCnt="3" custScaleY="89862">
        <dgm:presLayoutVars>
          <dgm:chMax val="0"/>
          <dgm:chPref val="0"/>
          <dgm:bulletEnabled val="1"/>
        </dgm:presLayoutVars>
      </dgm:prSet>
      <dgm:spPr/>
    </dgm:pt>
    <dgm:pt modelId="{27BF3851-6B2A-4F22-BCAE-BDB5653499B3}" type="pres">
      <dgm:prSet presAssocID="{FD4434F3-6481-49AA-9C56-6CEC0A3D4967}" presName="desTx" presStyleLbl="revTx" presStyleIdx="0" presStyleCnt="3">
        <dgm:presLayoutVars>
          <dgm:bulletEnabled val="1"/>
        </dgm:presLayoutVars>
      </dgm:prSet>
      <dgm:spPr/>
    </dgm:pt>
    <dgm:pt modelId="{26A0195D-02D9-48FF-96AA-7211A8879E90}" type="pres">
      <dgm:prSet presAssocID="{513C4811-4F31-4259-B9FD-2AF7F9EC233A}" presName="space" presStyleCnt="0"/>
      <dgm:spPr/>
    </dgm:pt>
    <dgm:pt modelId="{EAB282B4-7B4B-4D19-BB8D-5173DD2A25E1}" type="pres">
      <dgm:prSet presAssocID="{05C19AA4-EDB4-4704-BD02-E0D36DFDD4EC}" presName="composite" presStyleCnt="0"/>
      <dgm:spPr/>
    </dgm:pt>
    <dgm:pt modelId="{5D7CEB5F-A93E-48BD-B998-BB980A4A6558}" type="pres">
      <dgm:prSet presAssocID="{05C19AA4-EDB4-4704-BD02-E0D36DFDD4EC}" presName="parTx" presStyleLbl="node1" presStyleIdx="1" presStyleCnt="3" custScaleY="89875">
        <dgm:presLayoutVars>
          <dgm:chMax val="0"/>
          <dgm:chPref val="0"/>
          <dgm:bulletEnabled val="1"/>
        </dgm:presLayoutVars>
      </dgm:prSet>
      <dgm:spPr/>
    </dgm:pt>
    <dgm:pt modelId="{16CA4447-A510-4D76-88D1-195D297DE3BD}" type="pres">
      <dgm:prSet presAssocID="{05C19AA4-EDB4-4704-BD02-E0D36DFDD4EC}" presName="desTx" presStyleLbl="revTx" presStyleIdx="1" presStyleCnt="3">
        <dgm:presLayoutVars>
          <dgm:bulletEnabled val="1"/>
        </dgm:presLayoutVars>
      </dgm:prSet>
      <dgm:spPr/>
    </dgm:pt>
    <dgm:pt modelId="{88AEE031-5F79-44F6-8EF2-A3C385A7B29B}" type="pres">
      <dgm:prSet presAssocID="{C9A39EE2-735F-4C01-A0B3-DA12645F38F7}" presName="space" presStyleCnt="0"/>
      <dgm:spPr/>
    </dgm:pt>
    <dgm:pt modelId="{8EB73C49-150E-47F9-A19C-DEC6CEDA1494}" type="pres">
      <dgm:prSet presAssocID="{7C1B63D0-FA86-474D-9D26-B087ED91A898}" presName="composite" presStyleCnt="0"/>
      <dgm:spPr/>
    </dgm:pt>
    <dgm:pt modelId="{CF5D5510-527B-4052-A0BC-398F4D22AAA1}" type="pres">
      <dgm:prSet presAssocID="{7C1B63D0-FA86-474D-9D26-B087ED91A898}" presName="parTx" presStyleLbl="node1" presStyleIdx="2" presStyleCnt="3" custScaleY="90544">
        <dgm:presLayoutVars>
          <dgm:chMax val="0"/>
          <dgm:chPref val="0"/>
          <dgm:bulletEnabled val="1"/>
        </dgm:presLayoutVars>
      </dgm:prSet>
      <dgm:spPr/>
    </dgm:pt>
    <dgm:pt modelId="{E096AE2D-D2EC-4E7B-9BCB-05AB41F2C1B4}" type="pres">
      <dgm:prSet presAssocID="{7C1B63D0-FA86-474D-9D26-B087ED91A898}" presName="desTx" presStyleLbl="revTx" presStyleIdx="2" presStyleCnt="3">
        <dgm:presLayoutVars>
          <dgm:bulletEnabled val="1"/>
        </dgm:presLayoutVars>
      </dgm:prSet>
      <dgm:spPr/>
    </dgm:pt>
  </dgm:ptLst>
  <dgm:cxnLst>
    <dgm:cxn modelId="{C3E10802-16FE-4C79-AE61-C9941969D155}" srcId="{05C19AA4-EDB4-4704-BD02-E0D36DFDD4EC}" destId="{F65D49C0-F512-416A-BEC8-DFB6A8376B70}" srcOrd="1" destOrd="0" parTransId="{533462A6-20FA-4310-A5C6-32F9B97CC6AE}" sibTransId="{81789611-18D6-4FD7-A6EC-17CA4018BDD7}"/>
    <dgm:cxn modelId="{F2CDE907-D593-413D-9F5F-E182DC5744FD}" srcId="{A2042CE6-F7DE-47DA-9146-52133E13B304}" destId="{73F8F514-BCAC-4D05-9A6E-A1ADC99DF4D4}" srcOrd="0" destOrd="0" parTransId="{063A4A9A-B117-4F14-B7C2-DD975DBC57EA}" sibTransId="{63D4EBEA-B1DC-4931-9772-E78801885A50}"/>
    <dgm:cxn modelId="{8E4EC10E-C01F-4CAB-9FBF-39C23CF6C82A}" type="presOf" srcId="{E5B1ABDD-FE4C-432A-AA91-3C06BAF95EEA}" destId="{16CA4447-A510-4D76-88D1-195D297DE3BD}" srcOrd="0" destOrd="2" presId="urn:microsoft.com/office/officeart/2005/8/layout/chevron1"/>
    <dgm:cxn modelId="{A1359512-BCE2-4CA4-8376-7AFB98523936}" type="presOf" srcId="{BDE1D224-D1A3-4F17-BD1F-58CDDF1D8DE3}" destId="{27BF3851-6B2A-4F22-BCAE-BDB5653499B3}" srcOrd="0" destOrd="2" presId="urn:microsoft.com/office/officeart/2005/8/layout/chevron1"/>
    <dgm:cxn modelId="{C82B1421-56A4-444A-AACF-986F8B2D6CF2}" type="presOf" srcId="{A2042CE6-F7DE-47DA-9146-52133E13B304}" destId="{27BF3851-6B2A-4F22-BCAE-BDB5653499B3}" srcOrd="0" destOrd="0" presId="urn:microsoft.com/office/officeart/2005/8/layout/chevron1"/>
    <dgm:cxn modelId="{BAA3FA23-0796-4F3F-AFCD-030B12FE5DA0}" type="presOf" srcId="{9040542C-2244-4795-924F-58BBD31FDD56}" destId="{7F2193ED-E7A3-461D-8A2F-95FA763C67EC}" srcOrd="0" destOrd="0" presId="urn:microsoft.com/office/officeart/2005/8/layout/chevron1"/>
    <dgm:cxn modelId="{E2D30127-51D4-4CD1-B049-C3184289F143}" srcId="{19EF707F-9E88-489D-9C4B-871C340CA516}" destId="{5CFD1DC1-ED96-419A-A7EE-6B67B00CC3D0}" srcOrd="0" destOrd="0" parTransId="{714478F3-9FD2-4111-B407-FF6A38A4F867}" sibTransId="{024F694D-7CCF-492E-9A53-3DDB94864DB2}"/>
    <dgm:cxn modelId="{A5B37B29-8BDE-48B1-B2CE-A736060A5B7F}" srcId="{7C1B63D0-FA86-474D-9D26-B087ED91A898}" destId="{19EF707F-9E88-489D-9C4B-871C340CA516}" srcOrd="0" destOrd="0" parTransId="{C6340CD6-9D91-41D7-BC99-4EAC2C2E4798}" sibTransId="{EF66DBB9-C33F-4A32-B375-ADE9F7E1AAA6}"/>
    <dgm:cxn modelId="{11A5D931-C040-4A81-9E92-F94FF56DB7A3}" type="presOf" srcId="{7C1B63D0-FA86-474D-9D26-B087ED91A898}" destId="{CF5D5510-527B-4052-A0BC-398F4D22AAA1}" srcOrd="0" destOrd="0" presId="urn:microsoft.com/office/officeart/2005/8/layout/chevron1"/>
    <dgm:cxn modelId="{9F3FEB43-738C-41A7-94BB-C3FCFB561C1C}" type="presOf" srcId="{D7C09840-D104-44C1-82B8-16644C0D8671}" destId="{16CA4447-A510-4D76-88D1-195D297DE3BD}" srcOrd="0" destOrd="0" presId="urn:microsoft.com/office/officeart/2005/8/layout/chevron1"/>
    <dgm:cxn modelId="{84905B6A-032F-4C79-A958-990DADF42D13}" srcId="{F65D49C0-F512-416A-BEC8-DFB6A8376B70}" destId="{B940E56C-72A5-4D45-BDD1-9723EA7FD2E6}" srcOrd="1" destOrd="0" parTransId="{D8F46C09-FEF3-4173-8113-258DC79FFF4B}" sibTransId="{7C680976-A857-4B08-B2B1-B8060C2A3B02}"/>
    <dgm:cxn modelId="{C3E57F4C-36BF-4CAF-B1D1-FF40B02141A3}" type="presOf" srcId="{446C6F3D-2888-4FF0-A268-B9415118B20C}" destId="{E096AE2D-D2EC-4E7B-9BCB-05AB41F2C1B4}" srcOrd="0" destOrd="2" presId="urn:microsoft.com/office/officeart/2005/8/layout/chevron1"/>
    <dgm:cxn modelId="{C9EA7678-79E5-4D20-BBF4-5A0192002ABE}" srcId="{9040542C-2244-4795-924F-58BBD31FDD56}" destId="{FD4434F3-6481-49AA-9C56-6CEC0A3D4967}" srcOrd="0" destOrd="0" parTransId="{8E653930-0B3B-4569-B781-13B7765C3B98}" sibTransId="{513C4811-4F31-4259-B9FD-2AF7F9EC233A}"/>
    <dgm:cxn modelId="{75B89879-A21D-4E80-B24B-27E4E2C4B3CE}" type="presOf" srcId="{F65D49C0-F512-416A-BEC8-DFB6A8376B70}" destId="{16CA4447-A510-4D76-88D1-195D297DE3BD}" srcOrd="0" destOrd="1" presId="urn:microsoft.com/office/officeart/2005/8/layout/chevron1"/>
    <dgm:cxn modelId="{0F417888-68DD-427A-B7EE-B880F6555F80}" srcId="{05C19AA4-EDB4-4704-BD02-E0D36DFDD4EC}" destId="{D7C09840-D104-44C1-82B8-16644C0D8671}" srcOrd="0" destOrd="0" parTransId="{F9CCEE8C-D162-4BCF-B7CF-7B189E24B748}" sibTransId="{DA57BEE5-870F-4241-97BB-A9E582134717}"/>
    <dgm:cxn modelId="{723DB994-4CFD-4568-B298-7EB189C44350}" type="presOf" srcId="{73F8F514-BCAC-4D05-9A6E-A1ADC99DF4D4}" destId="{27BF3851-6B2A-4F22-BCAE-BDB5653499B3}" srcOrd="0" destOrd="1" presId="urn:microsoft.com/office/officeart/2005/8/layout/chevron1"/>
    <dgm:cxn modelId="{E5B2939E-D1EA-4C88-B7D2-E98658016AA9}" srcId="{9040542C-2244-4795-924F-58BBD31FDD56}" destId="{05C19AA4-EDB4-4704-BD02-E0D36DFDD4EC}" srcOrd="1" destOrd="0" parTransId="{986CCDFC-27DC-450A-8F6A-E11B3F0CB0CE}" sibTransId="{C9A39EE2-735F-4C01-A0B3-DA12645F38F7}"/>
    <dgm:cxn modelId="{BE7832A7-504E-43DB-86B5-49343A559384}" srcId="{F65D49C0-F512-416A-BEC8-DFB6A8376B70}" destId="{E5B1ABDD-FE4C-432A-AA91-3C06BAF95EEA}" srcOrd="0" destOrd="0" parTransId="{F08930F7-1735-4F5B-8DE5-F9B98043E858}" sibTransId="{F146C60A-3812-45F5-A29F-7275C8033989}"/>
    <dgm:cxn modelId="{195604A9-363D-4BC8-97F6-DC1D447B5181}" srcId="{9040542C-2244-4795-924F-58BBD31FDD56}" destId="{7C1B63D0-FA86-474D-9D26-B087ED91A898}" srcOrd="2" destOrd="0" parTransId="{79B9C0E9-65C3-4151-963C-F7838A40F0E9}" sibTransId="{DCF12533-F118-4DC9-AF7B-F1E263501249}"/>
    <dgm:cxn modelId="{37D2B6B1-592F-424A-9200-BBED03DDC323}" type="presOf" srcId="{B940E56C-72A5-4D45-BDD1-9723EA7FD2E6}" destId="{16CA4447-A510-4D76-88D1-195D297DE3BD}" srcOrd="0" destOrd="3" presId="urn:microsoft.com/office/officeart/2005/8/layout/chevron1"/>
    <dgm:cxn modelId="{02D060B5-2FC1-4E6C-B815-2F05251939D7}" type="presOf" srcId="{19EF707F-9E88-489D-9C4B-871C340CA516}" destId="{E096AE2D-D2EC-4E7B-9BCB-05AB41F2C1B4}" srcOrd="0" destOrd="0" presId="urn:microsoft.com/office/officeart/2005/8/layout/chevron1"/>
    <dgm:cxn modelId="{DFB37CB7-D7D3-4D33-8C8A-2CB602DF1BF9}" type="presOf" srcId="{05C19AA4-EDB4-4704-BD02-E0D36DFDD4EC}" destId="{5D7CEB5F-A93E-48BD-B998-BB980A4A6558}" srcOrd="0" destOrd="0" presId="urn:microsoft.com/office/officeart/2005/8/layout/chevron1"/>
    <dgm:cxn modelId="{FC4463BC-4C58-446A-AB77-743771BEF4B9}" srcId="{A2042CE6-F7DE-47DA-9146-52133E13B304}" destId="{BDE1D224-D1A3-4F17-BD1F-58CDDF1D8DE3}" srcOrd="1" destOrd="0" parTransId="{2DA3B153-FE86-40C9-89EA-ABD4866B6803}" sibTransId="{E891C045-3EB1-4B19-A23F-58C38A0C3774}"/>
    <dgm:cxn modelId="{9A3066C2-F871-4648-A163-E805FC34FF21}" type="presOf" srcId="{35451301-2EFD-4761-B36D-B00C781BE82D}" destId="{E096AE2D-D2EC-4E7B-9BCB-05AB41F2C1B4}" srcOrd="0" destOrd="3" presId="urn:microsoft.com/office/officeart/2005/8/layout/chevron1"/>
    <dgm:cxn modelId="{73766FC7-22E1-476E-AC36-BBEDE9C30016}" srcId="{7C1B63D0-FA86-474D-9D26-B087ED91A898}" destId="{35451301-2EFD-4761-B36D-B00C781BE82D}" srcOrd="1" destOrd="0" parTransId="{D222A90D-F3E9-42F6-BE72-109110D61282}" sibTransId="{B6A81908-7572-4A2C-B606-DFF2AF84FD47}"/>
    <dgm:cxn modelId="{C56A4AD9-57CA-4EF6-8E96-CDAC5DE81ACE}" type="presOf" srcId="{5CFD1DC1-ED96-419A-A7EE-6B67B00CC3D0}" destId="{E096AE2D-D2EC-4E7B-9BCB-05AB41F2C1B4}" srcOrd="0" destOrd="1" presId="urn:microsoft.com/office/officeart/2005/8/layout/chevron1"/>
    <dgm:cxn modelId="{2F5697DA-8D07-4155-9B00-B45ECF7D106C}" type="presOf" srcId="{FD4434F3-6481-49AA-9C56-6CEC0A3D4967}" destId="{85A38B59-AD06-435C-88D8-7F84AD9F849D}" srcOrd="0" destOrd="0" presId="urn:microsoft.com/office/officeart/2005/8/layout/chevron1"/>
    <dgm:cxn modelId="{9C80A7E2-E193-4DC4-8F36-94BCC7C18E55}" srcId="{19EF707F-9E88-489D-9C4B-871C340CA516}" destId="{446C6F3D-2888-4FF0-A268-B9415118B20C}" srcOrd="1" destOrd="0" parTransId="{85268B29-A920-4BFB-A69D-BBC48467773E}" sibTransId="{E21CFD1C-C8A6-49E8-9F5B-6FF2DC2F4A3F}"/>
    <dgm:cxn modelId="{D6BDE0E7-A254-409E-AE44-E0EC9D6B282E}" srcId="{FD4434F3-6481-49AA-9C56-6CEC0A3D4967}" destId="{A2042CE6-F7DE-47DA-9146-52133E13B304}" srcOrd="0" destOrd="0" parTransId="{A77DCF29-4F3B-4316-B4A2-90F9F7AB7E73}" sibTransId="{803692CD-B1B1-4094-9ABC-963E07A5A4BE}"/>
    <dgm:cxn modelId="{9BE30878-123A-430A-A06F-D76337682B11}" type="presParOf" srcId="{7F2193ED-E7A3-461D-8A2F-95FA763C67EC}" destId="{C9780B77-9E4D-4C0A-9D66-5B049778BF0B}" srcOrd="0" destOrd="0" presId="urn:microsoft.com/office/officeart/2005/8/layout/chevron1"/>
    <dgm:cxn modelId="{B7AB380D-6BA5-4E55-8730-FC55F72A545A}" type="presParOf" srcId="{C9780B77-9E4D-4C0A-9D66-5B049778BF0B}" destId="{85A38B59-AD06-435C-88D8-7F84AD9F849D}" srcOrd="0" destOrd="0" presId="urn:microsoft.com/office/officeart/2005/8/layout/chevron1"/>
    <dgm:cxn modelId="{01E05C49-28CE-4C40-9641-046DD1F7E85E}" type="presParOf" srcId="{C9780B77-9E4D-4C0A-9D66-5B049778BF0B}" destId="{27BF3851-6B2A-4F22-BCAE-BDB5653499B3}" srcOrd="1" destOrd="0" presId="urn:microsoft.com/office/officeart/2005/8/layout/chevron1"/>
    <dgm:cxn modelId="{44D6BFCC-088A-4665-AD95-E2DD1A809F2A}" type="presParOf" srcId="{7F2193ED-E7A3-461D-8A2F-95FA763C67EC}" destId="{26A0195D-02D9-48FF-96AA-7211A8879E90}" srcOrd="1" destOrd="0" presId="urn:microsoft.com/office/officeart/2005/8/layout/chevron1"/>
    <dgm:cxn modelId="{1895F466-5A78-41A9-A35E-2CD9B4E56BEE}" type="presParOf" srcId="{7F2193ED-E7A3-461D-8A2F-95FA763C67EC}" destId="{EAB282B4-7B4B-4D19-BB8D-5173DD2A25E1}" srcOrd="2" destOrd="0" presId="urn:microsoft.com/office/officeart/2005/8/layout/chevron1"/>
    <dgm:cxn modelId="{9473009E-3947-44BA-BD62-05BCCFF3B581}" type="presParOf" srcId="{EAB282B4-7B4B-4D19-BB8D-5173DD2A25E1}" destId="{5D7CEB5F-A93E-48BD-B998-BB980A4A6558}" srcOrd="0" destOrd="0" presId="urn:microsoft.com/office/officeart/2005/8/layout/chevron1"/>
    <dgm:cxn modelId="{F737F93F-8D2A-45C7-9DEF-2B11D15C4F3C}" type="presParOf" srcId="{EAB282B4-7B4B-4D19-BB8D-5173DD2A25E1}" destId="{16CA4447-A510-4D76-88D1-195D297DE3BD}" srcOrd="1" destOrd="0" presId="urn:microsoft.com/office/officeart/2005/8/layout/chevron1"/>
    <dgm:cxn modelId="{1C8B74AA-1EC1-43FE-A7FE-7528791E5D6D}" type="presParOf" srcId="{7F2193ED-E7A3-461D-8A2F-95FA763C67EC}" destId="{88AEE031-5F79-44F6-8EF2-A3C385A7B29B}" srcOrd="3" destOrd="0" presId="urn:microsoft.com/office/officeart/2005/8/layout/chevron1"/>
    <dgm:cxn modelId="{80661103-9BBD-45D7-AFE2-A7C8FDA5638F}" type="presParOf" srcId="{7F2193ED-E7A3-461D-8A2F-95FA763C67EC}" destId="{8EB73C49-150E-47F9-A19C-DEC6CEDA1494}" srcOrd="4" destOrd="0" presId="urn:microsoft.com/office/officeart/2005/8/layout/chevron1"/>
    <dgm:cxn modelId="{C85FBF1E-5EF1-49C0-B45C-1A339A6A860E}" type="presParOf" srcId="{8EB73C49-150E-47F9-A19C-DEC6CEDA1494}" destId="{CF5D5510-527B-4052-A0BC-398F4D22AAA1}" srcOrd="0" destOrd="0" presId="urn:microsoft.com/office/officeart/2005/8/layout/chevron1"/>
    <dgm:cxn modelId="{69019577-EA9A-4D56-A053-66459BABBD1F}" type="presParOf" srcId="{8EB73C49-150E-47F9-A19C-DEC6CEDA1494}" destId="{E096AE2D-D2EC-4E7B-9BCB-05AB41F2C1B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38B59-AD06-435C-88D8-7F84AD9F849D}">
      <dsp:nvSpPr>
        <dsp:cNvPr id="0" name=""/>
        <dsp:cNvSpPr/>
      </dsp:nvSpPr>
      <dsp:spPr>
        <a:xfrm>
          <a:off x="7421" y="521060"/>
          <a:ext cx="3743849" cy="133558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Proxy Day Selection</a:t>
          </a:r>
        </a:p>
      </dsp:txBody>
      <dsp:txXfrm>
        <a:off x="675212" y="521060"/>
        <a:ext cx="2408267" cy="1335582"/>
      </dsp:txXfrm>
    </dsp:sp>
    <dsp:sp modelId="{27BF3851-6B2A-4F22-BCAE-BDB5653499B3}">
      <dsp:nvSpPr>
        <dsp:cNvPr id="0" name=""/>
        <dsp:cNvSpPr/>
      </dsp:nvSpPr>
      <dsp:spPr>
        <a:xfrm>
          <a:off x="7421" y="1948252"/>
          <a:ext cx="2995079" cy="26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Three proxy days were selected for each event day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Residential</a:t>
          </a:r>
          <a:r>
            <a:rPr lang="en-US" sz="1800" kern="1200" dirty="0"/>
            <a:t> – selected based on SCE system load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Commercial</a:t>
          </a:r>
          <a:r>
            <a:rPr lang="en-US" sz="1800" kern="1200" dirty="0"/>
            <a:t> – selected based on dispatched customer loads</a:t>
          </a:r>
        </a:p>
      </dsp:txBody>
      <dsp:txXfrm>
        <a:off x="7421" y="1948252"/>
        <a:ext cx="2995079" cy="2698312"/>
      </dsp:txXfrm>
    </dsp:sp>
    <dsp:sp modelId="{5D7CEB5F-A93E-48BD-B998-BB980A4A6558}">
      <dsp:nvSpPr>
        <dsp:cNvPr id="0" name=""/>
        <dsp:cNvSpPr/>
      </dsp:nvSpPr>
      <dsp:spPr>
        <a:xfrm>
          <a:off x="3535271" y="520799"/>
          <a:ext cx="3743849" cy="13359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Matched Controls</a:t>
          </a:r>
        </a:p>
      </dsp:txBody>
      <dsp:txXfrm>
        <a:off x="4203256" y="520799"/>
        <a:ext cx="2407880" cy="1335969"/>
      </dsp:txXfrm>
    </dsp:sp>
    <dsp:sp modelId="{16CA4447-A510-4D76-88D1-195D297DE3BD}">
      <dsp:nvSpPr>
        <dsp:cNvPr id="0" name=""/>
        <dsp:cNvSpPr/>
      </dsp:nvSpPr>
      <dsp:spPr>
        <a:xfrm>
          <a:off x="3535271" y="1948512"/>
          <a:ext cx="2995079" cy="26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single control customer was chosen for each participant based on individual load during proxy days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Hard matching: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Residential – NEM, climate group, and size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Commercial – Industry and Size</a:t>
          </a:r>
        </a:p>
      </dsp:txBody>
      <dsp:txXfrm>
        <a:off x="3535271" y="1948512"/>
        <a:ext cx="2995079" cy="2698312"/>
      </dsp:txXfrm>
    </dsp:sp>
    <dsp:sp modelId="{CF5D5510-527B-4052-A0BC-398F4D22AAA1}">
      <dsp:nvSpPr>
        <dsp:cNvPr id="0" name=""/>
        <dsp:cNvSpPr/>
      </dsp:nvSpPr>
      <dsp:spPr>
        <a:xfrm>
          <a:off x="7063120" y="507346"/>
          <a:ext cx="3743849" cy="13559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Analysis</a:t>
          </a:r>
        </a:p>
      </dsp:txBody>
      <dsp:txXfrm>
        <a:off x="7741086" y="507346"/>
        <a:ext cx="2387917" cy="1355932"/>
      </dsp:txXfrm>
    </dsp:sp>
    <dsp:sp modelId="{E096AE2D-D2EC-4E7B-9BCB-05AB41F2C1B4}">
      <dsp:nvSpPr>
        <dsp:cNvPr id="0" name=""/>
        <dsp:cNvSpPr/>
      </dsp:nvSpPr>
      <dsp:spPr>
        <a:xfrm>
          <a:off x="7063120" y="1961966"/>
          <a:ext cx="2995079" cy="26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Difference-in-differences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Residential</a:t>
          </a:r>
          <a:r>
            <a:rPr lang="en-US" sz="1800" kern="1200" dirty="0"/>
            <a:t> – manual </a:t>
          </a:r>
          <a:r>
            <a:rPr lang="en-US" sz="1800" kern="1200" dirty="0" err="1"/>
            <a:t>DiD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/>
            <a:t>Commercial</a:t>
          </a:r>
          <a:r>
            <a:rPr lang="en-US" sz="1800" kern="1200" dirty="0"/>
            <a:t> – panel regression (controls for effects outside of matches)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Proxy event days are used to net out differences between the treatment and control group not due to the intervention </a:t>
          </a:r>
        </a:p>
      </dsp:txBody>
      <dsp:txXfrm>
        <a:off x="7063120" y="1961966"/>
        <a:ext cx="2995079" cy="269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9994-1A1A-4765-B80F-CE4966E4BFC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476BE-9D50-4D15-82D1-22D9051A7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6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8A5F-8FDD-4170-945C-E42C0604D102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2C183-215B-4A48-BB2B-9A22347B7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49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5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4D303-56B7-5BF2-2EEB-77C4FBBFA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2B148-11D8-62DF-62CA-176457E83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748D9-F641-385A-8C4C-BE59AB545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A4F25-56AC-D542-0880-CA5438734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1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61617-506D-EA15-086F-F27277A2B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6BA78-1E0F-4801-C5BA-0373F988F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5409A-5976-C410-E1A9-95FCF7963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A3B6-4ED9-6B85-341E-75EF0331A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3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6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6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C8C73-CE5A-D44A-DFC0-8FA3ADEBF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B54EE7-42E1-CA50-47CC-EBE7B51BE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8A659-084B-0E71-A8AA-739464F2B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CF1A-DC5E-2DDD-EA05-D41D8A382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3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042E2-BC47-05C4-4EF3-75F0B0390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29A0D7-2091-3DB0-6883-A17C1C137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A494D-E34E-7312-7C01-CD03A7D9E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52F6D-20DB-F267-D0E0-F69C5673F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8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1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630238"/>
            <a:ext cx="8053493" cy="97625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8" y="1658575"/>
            <a:ext cx="8053493" cy="1032010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all" baseline="0">
                <a:solidFill>
                  <a:schemeClr val="accent4"/>
                </a:solidFill>
                <a:latin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32" y="774045"/>
            <a:ext cx="2984837" cy="68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5" b="14904"/>
          <a:stretch/>
        </p:blipFill>
        <p:spPr>
          <a:xfrm>
            <a:off x="0" y="2706251"/>
            <a:ext cx="12192000" cy="41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9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2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7611" y="1313817"/>
            <a:ext cx="10984788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528" y="6356352"/>
            <a:ext cx="857115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0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 bwMode="gray">
          <a:xfrm>
            <a:off x="860577" y="2352700"/>
            <a:ext cx="7593193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600" b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528" y="6356352"/>
            <a:ext cx="857115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3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8031728" y="1313817"/>
            <a:ext cx="3550673" cy="4811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313817"/>
            <a:ext cx="7248923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on right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407111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8031728" y="1636873"/>
            <a:ext cx="3550673" cy="44883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636332"/>
            <a:ext cx="7248923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on right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7248923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8031726" y="1282638"/>
            <a:ext cx="3539541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30038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4335016" y="1313817"/>
            <a:ext cx="7247385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313817"/>
            <a:ext cx="3546237" cy="4811454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 with comments on left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181905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4335016" y="1636332"/>
            <a:ext cx="7247385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1636332"/>
            <a:ext cx="3546237" cy="448894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 with comments on left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586694" y="1282637"/>
            <a:ext cx="3560724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Comments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335015" y="1282638"/>
            <a:ext cx="7236252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2339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Three Columns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>
          <a:xfrm>
            <a:off x="601178" y="1313818"/>
            <a:ext cx="3546237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>
          <a:xfrm>
            <a:off x="4318204" y="1313818"/>
            <a:ext cx="3546237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8035231" y="1313818"/>
            <a:ext cx="3546237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922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Columns with theme / category boxes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636875"/>
            <a:ext cx="3546237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4313104" y="1636875"/>
            <a:ext cx="3546237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8025030" y="1636875"/>
            <a:ext cx="3546237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3546237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4321726" y="1282638"/>
            <a:ext cx="3546237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8025030" y="1282638"/>
            <a:ext cx="3546237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3</a:t>
            </a:r>
          </a:p>
        </p:txBody>
      </p:sp>
    </p:spTree>
    <p:extLst>
      <p:ext uri="{BB962C8B-B14F-4D97-AF65-F5344CB8AC3E}">
        <p14:creationId xmlns:p14="http://schemas.microsoft.com/office/powerpoint/2010/main" val="116748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630000" indent="-306000">
              <a:buClr>
                <a:schemeClr val="tx1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900000" indent="-2700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24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Columns with phase / process chevrons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636875"/>
            <a:ext cx="3546237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4313104" y="1636875"/>
            <a:ext cx="3546237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8025030" y="1636875"/>
            <a:ext cx="3546237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3546237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Phase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4321726" y="1282638"/>
            <a:ext cx="3546237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Phase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8025030" y="1282638"/>
            <a:ext cx="3546237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2762623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Columns with theme / category boxes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636875"/>
            <a:ext cx="5319355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250822" y="1636875"/>
            <a:ext cx="5320445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1180" y="1282637"/>
            <a:ext cx="531935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1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250822" y="1282638"/>
            <a:ext cx="5320445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2</a:t>
            </a:r>
          </a:p>
        </p:txBody>
      </p:sp>
    </p:spTree>
    <p:extLst>
      <p:ext uri="{BB962C8B-B14F-4D97-AF65-F5344CB8AC3E}">
        <p14:creationId xmlns:p14="http://schemas.microsoft.com/office/powerpoint/2010/main" val="54986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Columns no content title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601180" y="1330399"/>
            <a:ext cx="5319355" cy="479487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250822" y="1330399"/>
            <a:ext cx="5320445" cy="479487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707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1" y="4151859"/>
            <a:ext cx="10981220" cy="210312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rows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12314" y="3797832"/>
            <a:ext cx="1096662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601181" y="1570614"/>
            <a:ext cx="10981219" cy="210312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601179" y="1216379"/>
            <a:ext cx="1098122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796684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5953761" y="4378572"/>
            <a:ext cx="5628639" cy="1746699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1" y="4378362"/>
            <a:ext cx="5169700" cy="17469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below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12315" y="4024335"/>
            <a:ext cx="5162829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5953759" y="4024336"/>
            <a:ext cx="5628643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Comments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601181" y="1570616"/>
            <a:ext cx="10981219" cy="236668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601179" y="1216379"/>
            <a:ext cx="1098122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624301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1" y="5044966"/>
            <a:ext cx="10981220" cy="121001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below, no content tile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601181" y="1570614"/>
            <a:ext cx="10981219" cy="330093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775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97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with Footer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3191748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1182" y="164522"/>
            <a:ext cx="9389657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693" y="6357038"/>
            <a:ext cx="10288867" cy="364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7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28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fld id="{AE68CD15-1B97-4DFC-8420-5C5C10F06B21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fld id="{1C0FDE23-6443-44B0-98BF-8273B15B89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78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01181" y="1627076"/>
            <a:ext cx="3469387" cy="4810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22" tIns="63122" rIns="63122" bIns="63122" rtlCol="0" anchor="ctr"/>
          <a:lstStyle/>
          <a:p>
            <a:pPr algn="ctr" defTabSz="457144"/>
            <a:endParaRPr lang="ru-RU" dirty="0" err="1">
              <a:solidFill>
                <a:srgbClr val="0070CD"/>
              </a:solidFill>
              <a:cs typeface="Arial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841158" y="1887110"/>
            <a:ext cx="3009476" cy="4353726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1000" b="0">
                <a:solidFill>
                  <a:srgbClr val="0070CD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157806" indent="0">
              <a:buNone/>
              <a:defRPr b="0">
                <a:solidFill>
                  <a:schemeClr val="bg1"/>
                </a:solidFill>
              </a:defRPr>
            </a:lvl4pPr>
            <a:lvl5pPr marL="315612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Nexant, Inc.</a:t>
            </a:r>
            <a:br>
              <a:rPr lang="en-US" noProof="0" dirty="0"/>
            </a:br>
            <a:r>
              <a:rPr lang="en-US" noProof="0" dirty="0"/>
              <a:t>101 Second St, Suite 1000</a:t>
            </a:r>
            <a:br>
              <a:rPr lang="en-US" noProof="0" dirty="0"/>
            </a:br>
            <a:r>
              <a:rPr lang="en-US" noProof="0" dirty="0"/>
              <a:t>San Francisco, CA 94105</a:t>
            </a:r>
            <a:br>
              <a:rPr lang="en-US" noProof="0" dirty="0"/>
            </a:br>
            <a:r>
              <a:rPr lang="en-US" noProof="0" dirty="0"/>
              <a:t>415-369-1000</a:t>
            </a:r>
          </a:p>
        </p:txBody>
      </p:sp>
      <p:pic>
        <p:nvPicPr>
          <p:cNvPr id="18" name="Picture 17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4" y="318594"/>
            <a:ext cx="3643135" cy="11584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48792" y="1702677"/>
            <a:ext cx="7133609" cy="3244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01471" y="6356352"/>
            <a:ext cx="797173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01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81192" y="1506538"/>
            <a:ext cx="11029616" cy="4818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854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89" y="1788869"/>
            <a:ext cx="7335989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1434633"/>
            <a:ext cx="7307579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8001000" y="1780317"/>
            <a:ext cx="3612816" cy="45632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8001000" y="1434632"/>
            <a:ext cx="3624012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08581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2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CD15-1B97-4DFC-8420-5C5C10F06B21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651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508760"/>
            <a:ext cx="11029616" cy="4350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E68CD15-1B97-4DFC-8420-5C5C10F06B21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0" y="6138699"/>
            <a:ext cx="2763244" cy="6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49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69" r:id="rId31"/>
    <p:sldLayoutId id="2147483770" r:id="rId3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accent1"/>
          </a:solidFill>
          <a:latin typeface="+mj-lt"/>
          <a:ea typeface="+mj-ea"/>
          <a:cs typeface="Segoe UI Semibold" panose="020B07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200" kern="1200">
          <a:solidFill>
            <a:schemeClr val="bg2">
              <a:lumMod val="50000"/>
            </a:schemeClr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92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Courier New" panose="02070309020205020404" pitchFamily="49" charset="0"/>
        <a:buChar char="o"/>
        <a:defRPr sz="1600" kern="1200">
          <a:solidFill>
            <a:schemeClr val="accent1">
              <a:lumMod val="50000"/>
            </a:schemeClr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gmeckfessel@demandsideanalytics.com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horner@demandsideanalytics.com" TargetMode="External"/><Relationship Id="rId4" Type="http://schemas.openxmlformats.org/officeDocument/2006/relationships/hyperlink" Target="mailto:pkarlovic@demandsideanalytic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FFC8C835-58CD-5036-29BA-6945CF263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0" y="816252"/>
            <a:ext cx="8784773" cy="862164"/>
          </a:xfrm>
        </p:spPr>
        <p:txBody>
          <a:bodyPr>
            <a:normAutofit/>
          </a:bodyPr>
          <a:lstStyle/>
          <a:p>
            <a:r>
              <a:rPr lang="en-US" sz="2400" dirty="0"/>
              <a:t>SCE Summer Discount Plan PY 2025 Evaluation</a:t>
            </a:r>
            <a:br>
              <a:rPr lang="en-US" sz="2400" dirty="0"/>
            </a:br>
            <a:r>
              <a:rPr lang="en-US" sz="2400" dirty="0">
                <a:solidFill>
                  <a:srgbClr val="005F8C"/>
                </a:solidFill>
              </a:rPr>
              <a:t>DRMEC Presentation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8D9B3062-DA9A-AA9D-3ABF-78E87C71D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170" y="1848654"/>
            <a:ext cx="6833509" cy="561936"/>
          </a:xfrm>
        </p:spPr>
        <p:txBody>
          <a:bodyPr>
            <a:noAutofit/>
          </a:bodyPr>
          <a:lstStyle/>
          <a:p>
            <a:r>
              <a:rPr lang="en-US" sz="2200" dirty="0"/>
              <a:t>May 6, 2026</a:t>
            </a:r>
          </a:p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929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D840-153F-CAFC-96AE-CB723406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Residential Event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238C-4495-191A-F2AF-713E50D060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Event temperatures above 85F reduce load by 25% on average</a:t>
            </a:r>
          </a:p>
          <a:p>
            <a:pPr lvl="1"/>
            <a:r>
              <a:rPr lang="en-US" sz="1400" dirty="0"/>
              <a:t>Cooler event days at the end of September showed lower impacts than events called under warmer conditions earlier in the season</a:t>
            </a:r>
          </a:p>
          <a:p>
            <a:r>
              <a:rPr lang="en-US" sz="1800" dirty="0"/>
              <a:t>Aggregate impacts were lower than previous years due to the distribution level events only dispatching ~10% of participants in each event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B2246-0973-0DD8-9EC3-6C5C7BBC4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890" y="2999484"/>
            <a:ext cx="785622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7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D74F5-1EE1-175A-861B-7B7AD0B45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D3754-0505-D4D8-1EEE-513D9CC6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Territory Wide Event Day – July 1</a:t>
            </a:r>
            <a:r>
              <a:rPr lang="en-US" baseline="30000" dirty="0"/>
              <a:t>st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5DB582-72EB-8143-E31D-73E3544DBC52}"/>
              </a:ext>
            </a:extLst>
          </p:cNvPr>
          <p:cNvGraphicFramePr>
            <a:graphicFrameLocks/>
          </p:cNvGraphicFramePr>
          <p:nvPr/>
        </p:nvGraphicFramePr>
        <p:xfrm>
          <a:off x="1925447" y="5207841"/>
          <a:ext cx="8799065" cy="711421"/>
        </p:xfrm>
        <a:graphic>
          <a:graphicData uri="http://schemas.openxmlformats.org/drawingml/2006/table">
            <a:tbl>
              <a:tblPr/>
              <a:tblGrid>
                <a:gridCol w="799915">
                  <a:extLst>
                    <a:ext uri="{9D8B030D-6E8A-4147-A177-3AD203B41FA5}">
                      <a16:colId xmlns:a16="http://schemas.microsoft.com/office/drawing/2014/main" val="1102560780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436725550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422440302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2667369256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1833827270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1877898389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2897472552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1800010157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4136942945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3618647416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2545687946"/>
                    </a:ext>
                  </a:extLst>
                </a:gridCol>
              </a:tblGrid>
              <a:tr h="2416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Accounts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 Reference Load (MWh/hour)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Load with DR (MWh/hour)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Energy Savings (MWh/hour)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% Change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Average </a:t>
                      </a: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Temperature (°F 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Uncertainty Adjusted Impact - Percentiles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Standard Error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T-statistic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67779"/>
                  </a:ext>
                </a:extLst>
              </a:tr>
              <a:tr h="29260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68" marR="7968" marT="7968" marB="0" anchor="ctr">
                    <a:lnL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Accts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5th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50th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95th 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% Impact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25011"/>
                  </a:ext>
                </a:extLst>
              </a:tr>
              <a:tr h="9102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143,260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143.16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99.71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43.45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84.6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42.37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43.45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44.52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0.66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66.25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86974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80A957-D676-F3B3-5F4C-5F47934CDEB6}"/>
              </a:ext>
            </a:extLst>
          </p:cNvPr>
          <p:cNvSpPr txBox="1">
            <a:spLocks/>
          </p:cNvSpPr>
          <p:nvPr/>
        </p:nvSpPr>
        <p:spPr>
          <a:xfrm>
            <a:off x="601180" y="1466994"/>
            <a:ext cx="4187388" cy="3446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Event called for a single hour during load ramp</a:t>
            </a:r>
          </a:p>
          <a:p>
            <a:pPr lvl="1"/>
            <a:r>
              <a:rPr lang="en-US" sz="2000" dirty="0"/>
              <a:t>Earliest event to be called in recent history (3-4pm)</a:t>
            </a:r>
          </a:p>
          <a:p>
            <a:r>
              <a:rPr lang="en-US" dirty="0"/>
              <a:t>Only PY2025 event where all participants were dispatched</a:t>
            </a:r>
          </a:p>
          <a:p>
            <a:r>
              <a:rPr lang="en-US" dirty="0"/>
              <a:t>0.30 kW per participant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3A41C-951A-9803-FEA3-71505E2C7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14" y="1601281"/>
            <a:ext cx="6356194" cy="31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2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11203-B2DD-C5DD-6BFC-D66910D2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B297-9F40-9D44-4E7D-FCDC224C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Warmest Event Day and the CAISO Peak day – August 21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4DF526-A85F-8ED9-1E5C-328C9708E355}"/>
              </a:ext>
            </a:extLst>
          </p:cNvPr>
          <p:cNvSpPr txBox="1">
            <a:spLocks/>
          </p:cNvSpPr>
          <p:nvPr/>
        </p:nvSpPr>
        <p:spPr>
          <a:xfrm>
            <a:off x="601180" y="1466994"/>
            <a:ext cx="4187388" cy="3446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Dispatched the largest, single A-Bank</a:t>
            </a:r>
          </a:p>
          <a:p>
            <a:r>
              <a:rPr lang="en-US" dirty="0"/>
              <a:t>Percent impacts were similar to the territory-wide event (30%)</a:t>
            </a:r>
          </a:p>
          <a:p>
            <a:r>
              <a:rPr lang="en-US" dirty="0"/>
              <a:t>Per participant impacts (0.87 kW) are larger than the territory-wide event (0.30 kW)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F1B5C-83E6-9D53-2B66-0F216D714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979" y="1601281"/>
            <a:ext cx="6355464" cy="3177732"/>
          </a:xfrm>
          <a:prstGeom prst="rect">
            <a:avLst/>
          </a:prstGeom>
        </p:spPr>
      </p:pic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5DD1219B-4B31-E7E9-8D3B-9107A8EB0D99}"/>
              </a:ext>
            </a:extLst>
          </p:cNvPr>
          <p:cNvGraphicFramePr>
            <a:graphicFrameLocks/>
          </p:cNvGraphicFramePr>
          <p:nvPr/>
        </p:nvGraphicFramePr>
        <p:xfrm>
          <a:off x="1925446" y="5207841"/>
          <a:ext cx="8799065" cy="720619"/>
        </p:xfrm>
        <a:graphic>
          <a:graphicData uri="http://schemas.openxmlformats.org/drawingml/2006/table">
            <a:tbl>
              <a:tblPr/>
              <a:tblGrid>
                <a:gridCol w="799915">
                  <a:extLst>
                    <a:ext uri="{9D8B030D-6E8A-4147-A177-3AD203B41FA5}">
                      <a16:colId xmlns:a16="http://schemas.microsoft.com/office/drawing/2014/main" val="1102560780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436725550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422440302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2667369256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1833827270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1877898389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2897472552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1800010157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4136942945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3618647416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2545687946"/>
                    </a:ext>
                  </a:extLst>
                </a:gridCol>
              </a:tblGrid>
              <a:tr h="2416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Accounts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 Reference Load (MWh/hour)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Load with DR (MWh/hour)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Energy Savings (MWh/hour)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% Change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Average </a:t>
                      </a: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Temperature (°F 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Uncertainty Adjusted Impact - Percentiles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Standard Error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T-statistic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67779"/>
                  </a:ext>
                </a:extLst>
              </a:tr>
              <a:tr h="29260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68" marR="7968" marT="7968" marB="0" anchor="ctr">
                    <a:lnL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Accts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5th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50th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95th 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% Impact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25011"/>
                  </a:ext>
                </a:extLst>
              </a:tr>
              <a:tr h="1863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18,548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54.59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38.51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16.08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97.2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15.53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16.08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16.63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0.33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48.47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86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46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679933-24B1-B637-6D54-5B29BBD97F5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31728" y="1483057"/>
            <a:ext cx="3550673" cy="464221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September 17</a:t>
            </a:r>
            <a:r>
              <a:rPr lang="en-US" sz="2400" baseline="30000" dirty="0"/>
              <a:t>th</a:t>
            </a:r>
            <a:r>
              <a:rPr lang="en-US" sz="2400" dirty="0"/>
              <a:t> dispatched four unique events</a:t>
            </a:r>
          </a:p>
          <a:p>
            <a:pPr lvl="1"/>
            <a:r>
              <a:rPr lang="en-US" dirty="0"/>
              <a:t>Three 1-hour events</a:t>
            </a:r>
          </a:p>
          <a:p>
            <a:pPr lvl="1"/>
            <a:r>
              <a:rPr lang="en-US" dirty="0"/>
              <a:t>One 3-hour event</a:t>
            </a:r>
          </a:p>
          <a:p>
            <a:r>
              <a:rPr lang="en-US" sz="2400" dirty="0"/>
              <a:t>Although four different groups of customers were dispatched, events delivered similar load reductions </a:t>
            </a:r>
            <a:r>
              <a:rPr lang="en-US" sz="2400" u="sng" dirty="0"/>
              <a:t>regardless of duration</a:t>
            </a:r>
          </a:p>
          <a:p>
            <a:pPr lvl="1"/>
            <a:r>
              <a:rPr lang="en-US" dirty="0"/>
              <a:t>A/C cycling programs are agnostic of thermostat setpoints </a:t>
            </a:r>
          </a:p>
          <a:p>
            <a:pPr lvl="1"/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436023A-910E-DE2E-4824-6A97771FE5DE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639431" y="1619841"/>
            <a:ext cx="7229611" cy="388418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4F80C40-66F0-005F-DBCF-AE5D2A570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 Impacts Do Not decay As Duration Increases</a:t>
            </a:r>
          </a:p>
        </p:txBody>
      </p:sp>
    </p:spTree>
    <p:extLst>
      <p:ext uri="{BB962C8B-B14F-4D97-AF65-F5344CB8AC3E}">
        <p14:creationId xmlns:p14="http://schemas.microsoft.com/office/powerpoint/2010/main" val="269795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D30BF-6116-70EA-67C8-50A2B336E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27805"/>
            <a:ext cx="7328082" cy="3937085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1194" y="644462"/>
            <a:ext cx="11029616" cy="65123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Reference Load Modeling Is Based on Geography and Cycling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14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SCE 1-in-2 August System Peak Day by </a:t>
            </a:r>
            <a:r>
              <a:rPr lang="en-US" dirty="0" err="1"/>
              <a:t>SubLAP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32"/>
          </p:nvPr>
        </p:nvSpPr>
        <p:spPr/>
        <p:txBody>
          <a:bodyPr>
            <a:normAutofit/>
          </a:bodyPr>
          <a:lstStyle/>
          <a:p>
            <a:r>
              <a:rPr lang="en-US" dirty="0"/>
              <a:t>Separate model for each LCG + cycling strategy</a:t>
            </a:r>
          </a:p>
          <a:p>
            <a:pPr lvl="1"/>
            <a:r>
              <a:rPr lang="en-US" dirty="0"/>
              <a:t>Limited to non-event weekdays</a:t>
            </a:r>
          </a:p>
          <a:p>
            <a:pPr lvl="1"/>
            <a:r>
              <a:rPr lang="en-US" dirty="0"/>
              <a:t>Dependent variable is kWh</a:t>
            </a:r>
          </a:p>
          <a:p>
            <a:pPr lvl="1"/>
            <a:r>
              <a:rPr lang="en-US" dirty="0"/>
              <a:t>Weather, hour, and day of week variables</a:t>
            </a:r>
          </a:p>
          <a:p>
            <a:r>
              <a:rPr lang="en-US" dirty="0"/>
              <a:t>The Central and Low Desert </a:t>
            </a:r>
            <a:r>
              <a:rPr lang="en-US" dirty="0" err="1"/>
              <a:t>subLAPs</a:t>
            </a:r>
            <a:r>
              <a:rPr lang="en-US" dirty="0"/>
              <a:t> have the highest loads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Regression Modeling</a:t>
            </a:r>
          </a:p>
        </p:txBody>
      </p:sp>
    </p:spTree>
    <p:extLst>
      <p:ext uri="{BB962C8B-B14F-4D97-AF65-F5344CB8AC3E}">
        <p14:creationId xmlns:p14="http://schemas.microsoft.com/office/powerpoint/2010/main" val="365286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impacts from 2022-2025 Are Used to model reductions as a function of temperature and hour For Ex-Ante Predictions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8369300" y="1392735"/>
            <a:ext cx="3213101" cy="473253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000" dirty="0">
                <a:solidFill>
                  <a:srgbClr val="EBEBEB">
                    <a:lumMod val="50000"/>
                  </a:srgbClr>
                </a:solidFill>
                <a:latin typeface="Corbel"/>
              </a:rPr>
              <a:t>L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oad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 control group and cycling strategy are the building blocks for impact modelling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700" dirty="0"/>
              <a:t>20 distinct segments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Load control groups have different event history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700" dirty="0"/>
              <a:t>Especially significant with the events called under the PY2025 distribution testing plan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At low temperatures, impacts are near zero impacts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C75A20-215D-80F5-3E2A-ACF2805A4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511" y="1392736"/>
            <a:ext cx="7444110" cy="46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Projected demand reductions under standard weather conditions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81192" y="1399780"/>
            <a:ext cx="5319355" cy="596405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 dirty="0"/>
              <a:t>Forecast Year 2026 SCE August Worst Day  Aggregate Load Reductions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6290363" y="1399781"/>
            <a:ext cx="5320445" cy="596404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 dirty="0"/>
              <a:t>August Worst Day Aggregate Load Reductions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1517511"/>
              </p:ext>
            </p:extLst>
          </p:nvPr>
        </p:nvGraphicFramePr>
        <p:xfrm>
          <a:off x="6281730" y="2207173"/>
          <a:ext cx="5415347" cy="3786778"/>
        </p:xfrm>
        <a:graphic>
          <a:graphicData uri="http://schemas.openxmlformats.org/drawingml/2006/table">
            <a:tbl>
              <a:tblPr firstRow="1" firstCol="1" bandRow="1"/>
              <a:tblGrid>
                <a:gridCol w="1451623">
                  <a:extLst>
                    <a:ext uri="{9D8B030D-6E8A-4147-A177-3AD203B41FA5}">
                      <a16:colId xmlns:a16="http://schemas.microsoft.com/office/drawing/2014/main" val="3901860247"/>
                    </a:ext>
                  </a:extLst>
                </a:gridCol>
                <a:gridCol w="1754628">
                  <a:extLst>
                    <a:ext uri="{9D8B030D-6E8A-4147-A177-3AD203B41FA5}">
                      <a16:colId xmlns:a16="http://schemas.microsoft.com/office/drawing/2014/main" val="4131696324"/>
                    </a:ext>
                  </a:extLst>
                </a:gridCol>
                <a:gridCol w="1104548">
                  <a:extLst>
                    <a:ext uri="{9D8B030D-6E8A-4147-A177-3AD203B41FA5}">
                      <a16:colId xmlns:a16="http://schemas.microsoft.com/office/drawing/2014/main" val="3352393237"/>
                    </a:ext>
                  </a:extLst>
                </a:gridCol>
                <a:gridCol w="1104548">
                  <a:extLst>
                    <a:ext uri="{9D8B030D-6E8A-4147-A177-3AD203B41FA5}">
                      <a16:colId xmlns:a16="http://schemas.microsoft.com/office/drawing/2014/main" val="3434529789"/>
                    </a:ext>
                  </a:extLst>
                </a:gridCol>
              </a:tblGrid>
              <a:tr h="6920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Forecast 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Enrollment Forecast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 Weather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CAISO Weather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54344"/>
                  </a:ext>
                </a:extLst>
              </a:tr>
              <a:tr h="278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79129"/>
                  </a:ext>
                </a:extLst>
              </a:tr>
              <a:tr h="70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137,212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107.4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95.0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82911"/>
                  </a:ext>
                </a:extLst>
              </a:tr>
              <a:tr h="70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130,360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102.0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282396"/>
                  </a:ext>
                </a:extLst>
              </a:tr>
              <a:tr h="70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124,147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97.2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85.9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719636"/>
                  </a:ext>
                </a:extLst>
              </a:tr>
              <a:tr h="70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118,513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92.7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82.0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24757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5ABA53A-D6DE-79F3-B3CF-1C30E883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570"/>
          <a:stretch>
            <a:fillRect/>
          </a:stretch>
        </p:blipFill>
        <p:spPr>
          <a:xfrm>
            <a:off x="581191" y="2102667"/>
            <a:ext cx="5319355" cy="39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8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Residential Ex Ante impact Comparison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670689" y="1356360"/>
            <a:ext cx="4407709" cy="3386235"/>
          </a:xfrm>
          <a:prstGeom prst="rect">
            <a:avLst/>
          </a:prstGeom>
          <a:noFill/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Vintage year 2023 are the only estimates that include the events from 2020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buFont typeface="Wingdings 2" panose="05020102010507070707" pitchFamily="18" charset="2"/>
              <a:buChar char=""/>
              <a:defRPr/>
            </a:pPr>
            <a:r>
              <a:rPr lang="en-US" sz="1600" dirty="0">
                <a:solidFill>
                  <a:srgbClr val="EBEBEB">
                    <a:lumMod val="50000"/>
                  </a:srgbClr>
                </a:solidFill>
              </a:rPr>
              <a:t>Temperatures hotter than 100F are out-of-sample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Corbel"/>
              <a:cs typeface="Segoe UI" panose="020B0502040204020203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2000" dirty="0">
                <a:solidFill>
                  <a:srgbClr val="EBEBEB">
                    <a:lumMod val="50000"/>
                  </a:srgbClr>
                </a:solidFill>
              </a:rPr>
              <a:t>Distribution level dispatches are included in vintage year 2025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Corbel"/>
              <a:cs typeface="Segoe UI" panose="020B0502040204020203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1600" dirty="0">
                <a:solidFill>
                  <a:srgbClr val="EBEBEB">
                    <a:lumMod val="50000"/>
                  </a:srgbClr>
                </a:solidFill>
                <a:latin typeface="Corbel"/>
              </a:rPr>
              <a:t>Increased the data points for constructing the model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Although temperatures are lower in the 2025 data, the additional data still helps to fortify the weather trend we estimate in ex-ante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C6F93-F824-C2FE-95E7-3BE5D1041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63" y="1518716"/>
            <a:ext cx="5891266" cy="3169680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E506E4F-86E6-3ECA-E563-9FE2A03A6C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596" y="4850752"/>
          <a:ext cx="10421800" cy="1388004"/>
        </p:xfrm>
        <a:graphic>
          <a:graphicData uri="http://schemas.openxmlformats.org/drawingml/2006/table">
            <a:tbl>
              <a:tblPr firstRow="1" firstCol="1" bandRow="1"/>
              <a:tblGrid>
                <a:gridCol w="2605450">
                  <a:extLst>
                    <a:ext uri="{9D8B030D-6E8A-4147-A177-3AD203B41FA5}">
                      <a16:colId xmlns:a16="http://schemas.microsoft.com/office/drawing/2014/main" val="415041527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236375154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56430266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1778321092"/>
                    </a:ext>
                  </a:extLst>
                </a:gridCol>
              </a:tblGrid>
              <a:tr h="2313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15505"/>
                  </a:ext>
                </a:extLst>
              </a:tr>
              <a:tr h="231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208598"/>
                  </a:ext>
                </a:extLst>
              </a:tr>
              <a:tr h="231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326492"/>
                  </a:ext>
                </a:extLst>
              </a:tr>
              <a:tr h="231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679098"/>
                  </a:ext>
                </a:extLst>
              </a:tr>
              <a:tr h="231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495345"/>
                  </a:ext>
                </a:extLst>
              </a:tr>
              <a:tr h="231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874142"/>
                  </a:ext>
                </a:extLst>
              </a:tr>
            </a:tbl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53D34968-38F5-73C8-80D8-BC5C24605E7F}"/>
              </a:ext>
            </a:extLst>
          </p:cNvPr>
          <p:cNvSpPr/>
          <p:nvPr/>
        </p:nvSpPr>
        <p:spPr>
          <a:xfrm>
            <a:off x="10577779" y="5347411"/>
            <a:ext cx="175565" cy="154229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67047EED-D691-D1A1-EAF6-EE6435F2BB5E}"/>
              </a:ext>
            </a:extLst>
          </p:cNvPr>
          <p:cNvSpPr/>
          <p:nvPr/>
        </p:nvSpPr>
        <p:spPr>
          <a:xfrm>
            <a:off x="10577779" y="5575252"/>
            <a:ext cx="173736" cy="155448"/>
          </a:xfrm>
          <a:prstGeom prst="up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E9105806-9DFD-8E45-9F09-F5DAB1E106D7}"/>
              </a:ext>
            </a:extLst>
          </p:cNvPr>
          <p:cNvSpPr/>
          <p:nvPr/>
        </p:nvSpPr>
        <p:spPr>
          <a:xfrm>
            <a:off x="10577779" y="5815332"/>
            <a:ext cx="173736" cy="155448"/>
          </a:xfrm>
          <a:prstGeom prst="up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AE148369-A075-3C81-000F-67744540B00A}"/>
              </a:ext>
            </a:extLst>
          </p:cNvPr>
          <p:cNvSpPr/>
          <p:nvPr/>
        </p:nvSpPr>
        <p:spPr>
          <a:xfrm>
            <a:off x="10577779" y="6055412"/>
            <a:ext cx="173736" cy="155448"/>
          </a:xfrm>
          <a:prstGeom prst="up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41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F281-2C69-E97A-6C72-BDE7241CB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Commercial Results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493E2-7D93-90D1-8A57-DBAFCFD3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18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6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8D7"/>
                </a:solidFill>
              </a:rPr>
              <a:t>Most devices and AC tonnage are in schools and religious Organizations Where loads vary based on Month, Day, and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6C055-CACD-9702-0F6E-58750A22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4826" y="1675687"/>
            <a:ext cx="8783150" cy="43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BACAB1-2B34-4A74-AD7B-BB0B9591D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1F04B-CBE1-C447-D11F-732A1377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>
                <a:solidFill>
                  <a:schemeClr val="bg1"/>
                </a:solidFill>
                <a:cs typeface="+mj-cs"/>
              </a:rPr>
              <a:t>SDP Program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791A-D140-FBEA-47A9-E5F944D0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SDP operates through the installation of a remote-controlled device on the participant’s air conditioning unit. During events, this device turns off or cycles the A/C unit.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Events can be called year-round, though customers only receive bill credits for June through September participation.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ABC20-F9CD-3958-DE85-3B18990A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2" r="2331" b="2850"/>
          <a:stretch>
            <a:fillRect/>
          </a:stretch>
        </p:blipFill>
        <p:spPr>
          <a:xfrm>
            <a:off x="4241830" y="1666473"/>
            <a:ext cx="7503637" cy="35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7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843CE-563A-19BD-9227-0D5705082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A84C-DDDF-14A2-2482-042705E2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Territory Wide Event Day – July 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D79DEB-31D9-9783-BD72-C1DA11748297}"/>
              </a:ext>
            </a:extLst>
          </p:cNvPr>
          <p:cNvSpPr txBox="1">
            <a:spLocks/>
          </p:cNvSpPr>
          <p:nvPr/>
        </p:nvSpPr>
        <p:spPr>
          <a:xfrm>
            <a:off x="601180" y="1466994"/>
            <a:ext cx="4187388" cy="3446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Event called for a single hour before loads begin to decline</a:t>
            </a:r>
          </a:p>
          <a:p>
            <a:pPr lvl="1"/>
            <a:r>
              <a:rPr lang="en-US" sz="2000" dirty="0"/>
              <a:t>Earliest event to be called in recent history (3-4pm)</a:t>
            </a:r>
          </a:p>
          <a:p>
            <a:r>
              <a:rPr lang="en-US" dirty="0"/>
              <a:t>Only PY2025 event where all participants were dispatched</a:t>
            </a:r>
          </a:p>
          <a:p>
            <a:r>
              <a:rPr lang="en-US" dirty="0"/>
              <a:t>1.38 kW per participant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B510CB-F697-3830-CDEC-E49D02352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979" y="1601281"/>
            <a:ext cx="6355464" cy="3177732"/>
          </a:xfrm>
          <a:prstGeom prst="rect">
            <a:avLst/>
          </a:prstGeom>
        </p:spPr>
      </p:pic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CE8A1FDA-CD23-53E2-EF50-6CE9D904ABBE}"/>
              </a:ext>
            </a:extLst>
          </p:cNvPr>
          <p:cNvGraphicFramePr>
            <a:graphicFrameLocks/>
          </p:cNvGraphicFramePr>
          <p:nvPr/>
        </p:nvGraphicFramePr>
        <p:xfrm>
          <a:off x="1925447" y="5207841"/>
          <a:ext cx="8799065" cy="711421"/>
        </p:xfrm>
        <a:graphic>
          <a:graphicData uri="http://schemas.openxmlformats.org/drawingml/2006/table">
            <a:tbl>
              <a:tblPr/>
              <a:tblGrid>
                <a:gridCol w="799915">
                  <a:extLst>
                    <a:ext uri="{9D8B030D-6E8A-4147-A177-3AD203B41FA5}">
                      <a16:colId xmlns:a16="http://schemas.microsoft.com/office/drawing/2014/main" val="1102560780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436725550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422440302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2667369256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1833827270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1877898389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2897472552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1800010157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4136942945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3618647416"/>
                    </a:ext>
                  </a:extLst>
                </a:gridCol>
                <a:gridCol w="799915">
                  <a:extLst>
                    <a:ext uri="{9D8B030D-6E8A-4147-A177-3AD203B41FA5}">
                      <a16:colId xmlns:a16="http://schemas.microsoft.com/office/drawing/2014/main" val="2545687946"/>
                    </a:ext>
                  </a:extLst>
                </a:gridCol>
              </a:tblGrid>
              <a:tr h="2416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Accounts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 Reference Load (MWh/hour)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Load with DR (MWh/hour)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Energy Savings (MWh/hour)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% Change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Average </a:t>
                      </a: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Temperature (°F )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Uncertainty Adjusted Impact - Percentiles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Standard Error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T-statistic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67779"/>
                  </a:ext>
                </a:extLst>
              </a:tr>
              <a:tr h="29260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68" marR="7968" marT="7968" marB="0" anchor="ctr">
                    <a:lnL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Accts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5th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50th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95th 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% Impact</a:t>
                      </a:r>
                    </a:p>
                  </a:txBody>
                  <a:tcPr marL="7968" marR="7968" marT="79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25011"/>
                  </a:ext>
                </a:extLst>
              </a:tr>
              <a:tr h="9102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6,127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96.95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88.52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8.43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80.9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4.98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8.43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11.88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2.09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</a:rPr>
                        <a:t>4.02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86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56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B7CDB-D64F-67AE-8C81-22D0055C6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CA50F4-C6CC-D1B6-9441-8E5CEB694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27803"/>
            <a:ext cx="7328081" cy="3937084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056D8CF-EFB8-CC06-0B26-7D7AA00A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15" y="644462"/>
            <a:ext cx="11029616" cy="65123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Reference Load Modeling Is Based on Geography and Cycling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69D8F-92D9-ECD0-9AD5-5205D3C5D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21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03A6B5-5263-3D0D-66D5-73D41FBC28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SCE 1-in-2 August System Peak Day by Cycling Strategy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9A4F35E-0E03-0DD1-B2DD-DD8F307050F0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>
            <a:normAutofit/>
          </a:bodyPr>
          <a:lstStyle/>
          <a:p>
            <a:r>
              <a:rPr lang="en-US" dirty="0"/>
              <a:t>Separate model for each LCG + cycling strategy</a:t>
            </a:r>
          </a:p>
          <a:p>
            <a:pPr lvl="1"/>
            <a:r>
              <a:rPr lang="en-US" dirty="0"/>
              <a:t>Limited to non-event weekdays</a:t>
            </a:r>
          </a:p>
          <a:p>
            <a:pPr lvl="1"/>
            <a:r>
              <a:rPr lang="en-US" dirty="0"/>
              <a:t>Dependent variable is kWh</a:t>
            </a:r>
          </a:p>
          <a:p>
            <a:pPr lvl="1"/>
            <a:r>
              <a:rPr lang="en-US" dirty="0"/>
              <a:t>Weather, hour, and day of week variables</a:t>
            </a:r>
          </a:p>
          <a:p>
            <a:r>
              <a:rPr lang="en-US" dirty="0"/>
              <a:t>Participants enrolled in 30% cycling have the highest loads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33C9AA-7902-B8CA-D4BD-7BD1B5F4DF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Regression Modeling</a:t>
            </a:r>
          </a:p>
        </p:txBody>
      </p:sp>
    </p:spTree>
    <p:extLst>
      <p:ext uri="{BB962C8B-B14F-4D97-AF65-F5344CB8AC3E}">
        <p14:creationId xmlns:p14="http://schemas.microsoft.com/office/powerpoint/2010/main" val="775102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impacts from 2022-2025 Are Used to model reductions as a function of temperature and hour For Ex-Ante Predictions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8658224" y="1623483"/>
            <a:ext cx="2952584" cy="433387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66827"/>
              </a:buClr>
              <a:defRPr/>
            </a:pPr>
            <a:r>
              <a:rPr lang="en-US" sz="2000" dirty="0">
                <a:solidFill>
                  <a:srgbClr val="EBEBEB">
                    <a:lumMod val="50000"/>
                  </a:srgbClr>
                </a:solidFill>
              </a:rPr>
              <a:t>Load control group and cycling strategy are the building blocks for impact modelling</a:t>
            </a:r>
          </a:p>
          <a:p>
            <a:pPr lvl="1">
              <a:defRPr/>
            </a:pPr>
            <a:r>
              <a:rPr lang="en-US" dirty="0"/>
              <a:t>30 distinct segments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Population varies by cycling strategy</a:t>
            </a:r>
          </a:p>
          <a:p>
            <a:pPr marR="0" lvl="1" fontAlgn="auto">
              <a:lnSpc>
                <a:spcPct val="100000"/>
              </a:lnSpc>
              <a:tabLst/>
              <a:defRPr/>
            </a:pPr>
            <a:r>
              <a:rPr lang="en-US" dirty="0"/>
              <a:t>60% of devices are in the 100% cycling group, 35% and 5% for 50% cycling and 30% cycling respectively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F0C72-3FAF-655F-6957-3B1C50543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975" y="1623484"/>
            <a:ext cx="805446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71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AE788-3E1F-2D84-AA6B-BE24CE53B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7D6F-8537-0B2E-5C97-D955C501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Projected demand reductions under standard weather conditions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CDA9F5-4B35-DF43-CFCD-14D51CCF0DB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1192" y="1399780"/>
            <a:ext cx="5319355" cy="596405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 dirty="0"/>
              <a:t>Forecast Year 2026 SCE August Worst Day  Aggregate Load Reductions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BA82AE-C0A3-C25B-E8EF-D95D98C0B5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90363" y="1399781"/>
            <a:ext cx="5320445" cy="596404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 dirty="0"/>
              <a:t>August Worst Day Aggregate Load Reductions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19AC81-87EF-A06C-D805-1688D0ABDC6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476944"/>
              </p:ext>
            </p:extLst>
          </p:nvPr>
        </p:nvGraphicFramePr>
        <p:xfrm>
          <a:off x="6281731" y="2207173"/>
          <a:ext cx="5329079" cy="3786778"/>
        </p:xfrm>
        <a:graphic>
          <a:graphicData uri="http://schemas.openxmlformats.org/drawingml/2006/table">
            <a:tbl>
              <a:tblPr firstRow="1" firstCol="1" bandRow="1"/>
              <a:tblGrid>
                <a:gridCol w="1078918">
                  <a:extLst>
                    <a:ext uri="{9D8B030D-6E8A-4147-A177-3AD203B41FA5}">
                      <a16:colId xmlns:a16="http://schemas.microsoft.com/office/drawing/2014/main" val="3901860247"/>
                    </a:ext>
                  </a:extLst>
                </a:gridCol>
                <a:gridCol w="1165593">
                  <a:extLst>
                    <a:ext uri="{9D8B030D-6E8A-4147-A177-3AD203B41FA5}">
                      <a16:colId xmlns:a16="http://schemas.microsoft.com/office/drawing/2014/main" val="4131696324"/>
                    </a:ext>
                  </a:extLst>
                </a:gridCol>
                <a:gridCol w="1165593">
                  <a:extLst>
                    <a:ext uri="{9D8B030D-6E8A-4147-A177-3AD203B41FA5}">
                      <a16:colId xmlns:a16="http://schemas.microsoft.com/office/drawing/2014/main" val="3111450042"/>
                    </a:ext>
                  </a:extLst>
                </a:gridCol>
                <a:gridCol w="986908">
                  <a:extLst>
                    <a:ext uri="{9D8B030D-6E8A-4147-A177-3AD203B41FA5}">
                      <a16:colId xmlns:a16="http://schemas.microsoft.com/office/drawing/2014/main" val="3352393237"/>
                    </a:ext>
                  </a:extLst>
                </a:gridCol>
                <a:gridCol w="932067">
                  <a:extLst>
                    <a:ext uri="{9D8B030D-6E8A-4147-A177-3AD203B41FA5}">
                      <a16:colId xmlns:a16="http://schemas.microsoft.com/office/drawing/2014/main" val="3434529789"/>
                    </a:ext>
                  </a:extLst>
                </a:gridCol>
              </a:tblGrid>
              <a:tr h="6920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Forecast 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Enrollment Forecast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Devices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 Weather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CAISO Weather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54344"/>
                  </a:ext>
                </a:extLst>
              </a:tr>
              <a:tr h="278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79129"/>
                  </a:ext>
                </a:extLst>
              </a:tr>
              <a:tr h="70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5,769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51,286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13.6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12.6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82911"/>
                  </a:ext>
                </a:extLst>
              </a:tr>
              <a:tr h="70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5,427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48,249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12.8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11.8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282396"/>
                  </a:ext>
                </a:extLst>
              </a:tr>
              <a:tr h="70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5,107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45,403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11.1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719636"/>
                  </a:ext>
                </a:extLst>
              </a:tr>
              <a:tr h="70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4,807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42,737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11.3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10.5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24757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9754750-BF4E-10A6-0A72-E49C38982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315"/>
          <a:stretch>
            <a:fillRect/>
          </a:stretch>
        </p:blipFill>
        <p:spPr>
          <a:xfrm>
            <a:off x="581192" y="2095464"/>
            <a:ext cx="5319355" cy="39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13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B05FE6-AB74-8AEB-81D2-ABDDC59A7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7" y="1356360"/>
            <a:ext cx="5951220" cy="3197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Commercial Ex Ante impact Comparison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E506E4F-86E6-3ECA-E563-9FE2A03A6C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598" y="4764133"/>
          <a:ext cx="10421800" cy="1385700"/>
        </p:xfrm>
        <a:graphic>
          <a:graphicData uri="http://schemas.openxmlformats.org/drawingml/2006/table">
            <a:tbl>
              <a:tblPr firstRow="1" firstCol="1" bandRow="1"/>
              <a:tblGrid>
                <a:gridCol w="2605450">
                  <a:extLst>
                    <a:ext uri="{9D8B030D-6E8A-4147-A177-3AD203B41FA5}">
                      <a16:colId xmlns:a16="http://schemas.microsoft.com/office/drawing/2014/main" val="415041527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236375154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564302667"/>
                    </a:ext>
                  </a:extLst>
                </a:gridCol>
                <a:gridCol w="2605450">
                  <a:extLst>
                    <a:ext uri="{9D8B030D-6E8A-4147-A177-3AD203B41FA5}">
                      <a16:colId xmlns:a16="http://schemas.microsoft.com/office/drawing/2014/main" val="1778321092"/>
                    </a:ext>
                  </a:extLst>
                </a:gridCol>
              </a:tblGrid>
              <a:tr h="21702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Vintage Year 2025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15505"/>
                  </a:ext>
                </a:extLst>
              </a:tr>
              <a:tr h="217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1-in-2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208598"/>
                  </a:ext>
                </a:extLst>
              </a:tr>
              <a:tr h="217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2.29</a:t>
                      </a:r>
                      <a:endParaRPr lang="en-US" sz="1400" b="0" kern="1200" dirty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326492"/>
                  </a:ext>
                </a:extLst>
              </a:tr>
              <a:tr h="217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2.72</a:t>
                      </a:r>
                      <a:endParaRPr lang="en-US" sz="1400" b="0" kern="1200" dirty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679098"/>
                  </a:ext>
                </a:extLst>
              </a:tr>
              <a:tr h="217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2.35</a:t>
                      </a:r>
                      <a:endParaRPr lang="en-US" sz="1400" b="0" kern="1200" dirty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495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2.82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kern="1200" dirty="0">
                          <a:solidFill>
                            <a:srgbClr val="575757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2.61</a:t>
                      </a:r>
                      <a:endParaRPr lang="en-US" sz="1400" b="0" kern="1200" dirty="0">
                        <a:solidFill>
                          <a:srgbClr val="575757"/>
                        </a:solidFill>
                        <a:effectLst/>
                        <a:latin typeface="Corbel" panose="020B050302020402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874142"/>
                  </a:ext>
                </a:extLst>
              </a:tr>
            </a:tbl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3C7600DE-BFB4-D3EA-A762-494DD44EC9BB}"/>
              </a:ext>
            </a:extLst>
          </p:cNvPr>
          <p:cNvSpPr/>
          <p:nvPr/>
        </p:nvSpPr>
        <p:spPr>
          <a:xfrm>
            <a:off x="10577779" y="5738353"/>
            <a:ext cx="175565" cy="154229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A1263B33-FC35-8C10-F111-870D357D59FD}"/>
              </a:ext>
            </a:extLst>
          </p:cNvPr>
          <p:cNvSpPr/>
          <p:nvPr/>
        </p:nvSpPr>
        <p:spPr>
          <a:xfrm>
            <a:off x="10577779" y="5494691"/>
            <a:ext cx="173736" cy="155448"/>
          </a:xfrm>
          <a:prstGeom prst="up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5E0BDD6-0E99-6B95-4379-0D86F84C1BFD}"/>
              </a:ext>
            </a:extLst>
          </p:cNvPr>
          <p:cNvSpPr/>
          <p:nvPr/>
        </p:nvSpPr>
        <p:spPr>
          <a:xfrm>
            <a:off x="10577779" y="5957571"/>
            <a:ext cx="175565" cy="154229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B019A04-3EFF-9BCE-48D1-4A7B6B30F28D}"/>
              </a:ext>
            </a:extLst>
          </p:cNvPr>
          <p:cNvSpPr/>
          <p:nvPr/>
        </p:nvSpPr>
        <p:spPr>
          <a:xfrm>
            <a:off x="10577779" y="5266850"/>
            <a:ext cx="173736" cy="155448"/>
          </a:xfrm>
          <a:prstGeom prst="up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D1DB1C1-9D52-FEA3-3D66-FDD4325C576A}"/>
              </a:ext>
            </a:extLst>
          </p:cNvPr>
          <p:cNvSpPr txBox="1">
            <a:spLocks/>
          </p:cNvSpPr>
          <p:nvPr/>
        </p:nvSpPr>
        <p:spPr>
          <a:xfrm>
            <a:off x="6670689" y="1356360"/>
            <a:ext cx="4407709" cy="3386235"/>
          </a:xfrm>
          <a:prstGeom prst="rect">
            <a:avLst/>
          </a:prstGeom>
          <a:noFill/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Data leveraged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pl-PL" sz="1600" dirty="0">
                <a:solidFill>
                  <a:srgbClr val="EBEBEB">
                    <a:lumMod val="50000"/>
                  </a:srgbClr>
                </a:solidFill>
                <a:latin typeface="Corbel"/>
              </a:rPr>
              <a:t>PY 2025 (2022-2025)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pl-PL" sz="1600" dirty="0">
                <a:solidFill>
                  <a:srgbClr val="EBEBEB">
                    <a:lumMod val="50000"/>
                  </a:srgbClr>
                </a:solidFill>
                <a:latin typeface="Corbel"/>
              </a:rPr>
              <a:t>PY 2024 (2021-2024)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pl-PL" sz="1600" dirty="0">
                <a:solidFill>
                  <a:srgbClr val="EBEBEB">
                    <a:lumMod val="50000"/>
                  </a:srgbClr>
                </a:solidFill>
                <a:latin typeface="Corbel"/>
              </a:rPr>
              <a:t>PY 2023 (2018, 2019, 2022, 2023)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2000" dirty="0">
                <a:solidFill>
                  <a:srgbClr val="EBEBEB">
                    <a:lumMod val="50000"/>
                  </a:srgbClr>
                </a:solidFill>
              </a:rPr>
              <a:t>Distribution level dispatches are included in vintage year 2025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1600" dirty="0">
                <a:solidFill>
                  <a:srgbClr val="EBEBEB">
                    <a:lumMod val="50000"/>
                  </a:srgbClr>
                </a:solidFill>
              </a:rPr>
              <a:t>Increased the data points for constructing the model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r>
              <a:rPr lang="en-US" sz="1600" dirty="0">
                <a:solidFill>
                  <a:srgbClr val="EBEBEB">
                    <a:lumMod val="50000"/>
                  </a:srgbClr>
                </a:solidFill>
                <a:latin typeface="Corbel"/>
              </a:rPr>
              <a:t>Additional data points below 85F to help inform trends at lower temperatures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E66827"/>
              </a:buClr>
              <a:defRPr/>
            </a:pPr>
            <a:endParaRPr lang="en-US" sz="1400" dirty="0">
              <a:solidFill>
                <a:srgbClr val="EBEBEB">
                  <a:lumMod val="50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31609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&amp; Recommendations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E07D-12F9-FF40-B07B-9B015B6B1FB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70C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0C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25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601180" y="1152145"/>
            <a:ext cx="5319355" cy="497312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Test Event Plan for Summer 2025:</a:t>
            </a:r>
          </a:p>
          <a:p>
            <a:pPr lvl="1"/>
            <a:r>
              <a:rPr lang="en-US" dirty="0"/>
              <a:t>Strengthened confidence in granular dispatch for distribution level events</a:t>
            </a:r>
          </a:p>
          <a:p>
            <a:pPr lvl="1"/>
            <a:r>
              <a:rPr lang="en-US" dirty="0"/>
              <a:t>Included a variety of event formats tailored to different temperature ranges, which increased understanding of future events/impacts</a:t>
            </a:r>
          </a:p>
          <a:p>
            <a:pPr lvl="0"/>
            <a:r>
              <a:rPr lang="en-US" dirty="0"/>
              <a:t>SDP has the capability to deliver large magnitudes of flexible loads at very fast ramp rates, delivering larger reductions when the weather is more extreme and resources are needed most.</a:t>
            </a:r>
          </a:p>
          <a:p>
            <a:pPr lvl="0"/>
            <a:r>
              <a:rPr lang="en-US" dirty="0"/>
              <a:t>The magnitude of SDP resources has been declining in recent years.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6"/>
          </p:nvPr>
        </p:nvSpPr>
        <p:spPr>
          <a:xfrm>
            <a:off x="6250822" y="1152145"/>
            <a:ext cx="5320445" cy="531361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Continue to focus on granular event dispatch when applicable</a:t>
            </a:r>
          </a:p>
          <a:p>
            <a:pPr lvl="1"/>
            <a:r>
              <a:rPr lang="en-US" dirty="0"/>
              <a:t>The two types of events are Operational/Testing and Load Control/Emergency</a:t>
            </a:r>
          </a:p>
          <a:p>
            <a:pPr lvl="1"/>
            <a:r>
              <a:rPr lang="en-US" dirty="0"/>
              <a:t>Increasingly granular dispatches have a high potential to play in system reliability moving forward</a:t>
            </a:r>
          </a:p>
          <a:p>
            <a:r>
              <a:rPr lang="en-US" dirty="0"/>
              <a:t>Include "test" event operations to fully assess the load reduction capability 	</a:t>
            </a:r>
          </a:p>
          <a:p>
            <a:pPr lvl="1"/>
            <a:r>
              <a:rPr lang="en-US" dirty="0"/>
              <a:t>To facilitate comparisons between ex post and ex ante results, we recommend at least one territory-wide event, ideally on the SCE system peak day or another day with high system loads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01180" y="666605"/>
            <a:ext cx="5319355" cy="35423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6250821" y="673813"/>
            <a:ext cx="5320445" cy="353695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3714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7" y="2188675"/>
            <a:ext cx="6867210" cy="3695214"/>
          </a:xfrm>
        </p:spPr>
      </p:pic>
      <p:sp>
        <p:nvSpPr>
          <p:cNvPr id="3" name="TextBox 2"/>
          <p:cNvSpPr txBox="1"/>
          <p:nvPr/>
        </p:nvSpPr>
        <p:spPr>
          <a:xfrm>
            <a:off x="7875824" y="2416707"/>
            <a:ext cx="3596621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Grayson Meckfessel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Senior Quantitative Analyst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Demand Side Analytics</a:t>
            </a:r>
          </a:p>
          <a:p>
            <a:r>
              <a:rPr lang="en-US" sz="155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gmeckfessel@demandsideanalytics.com</a:t>
            </a:r>
            <a:r>
              <a:rPr lang="en-US" sz="155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Patrik Karlovic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Consultant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Demand Side Analytics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pkarlovic@demandsideanalytics.com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Savannah Horner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Senior Consultant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Demand Side Analytics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shorner@demandsideanalytics.com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C0FDE23-6443-44B0-98BF-8273B15B899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7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C537D-23C1-84B2-BE96-2BA2BAD8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58" y="1509569"/>
            <a:ext cx="8994484" cy="38388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SDP program is an AC Cycling program, Where Events are dispatched by geographically defined regional subgroups 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179670" y="5549954"/>
            <a:ext cx="9832660" cy="602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numCol="2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200" kern="1200">
                <a:solidFill>
                  <a:schemeClr val="bg2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2000"/>
              <a:buFont typeface="Courier New" panose="02070309020205020404" pitchFamily="49" charset="0"/>
              <a:buChar char="o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accent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~82% of participants, tonnage, and devices are in 100% cycling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~51% of resources are in the SCE-Central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SubLAP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Corbel"/>
              <a:cs typeface="Segoe UI" panose="020B0502040204020203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~</a:t>
            </a:r>
            <a:r>
              <a:rPr lang="en-US" sz="1200" dirty="0">
                <a:solidFill>
                  <a:srgbClr val="EBEBEB">
                    <a:lumMod val="50000"/>
                  </a:srgbClr>
                </a:solidFill>
                <a:latin typeface="Corbel"/>
              </a:rPr>
              <a:t>31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% of SDP-R participants are low income (CARE or FERA)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682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Corbel"/>
                <a:cs typeface="Segoe UI" panose="020B0502040204020203" pitchFamily="34" charset="0"/>
              </a:rPr>
              <a:t>Schools and religious organizations account for ~82% of SDP-C tonnage</a:t>
            </a:r>
          </a:p>
        </p:txBody>
      </p:sp>
    </p:spTree>
    <p:extLst>
      <p:ext uri="{BB962C8B-B14F-4D97-AF65-F5344CB8AC3E}">
        <p14:creationId xmlns:p14="http://schemas.microsoft.com/office/powerpoint/2010/main" val="358505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425" y="705124"/>
            <a:ext cx="11029616" cy="651236"/>
          </a:xfrm>
        </p:spPr>
        <p:txBody>
          <a:bodyPr>
            <a:normAutofit/>
          </a:bodyPr>
          <a:lstStyle/>
          <a:p>
            <a:r>
              <a:rPr lang="en-US" dirty="0"/>
              <a:t>2025 System Peak loads were Lower than Previous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DF843-376C-995A-776F-C20FCC4D3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696" y="1472354"/>
            <a:ext cx="8594608" cy="46262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5F50F1-08E4-6E21-C595-7FA230ECB7CD}"/>
              </a:ext>
            </a:extLst>
          </p:cNvPr>
          <p:cNvSpPr/>
          <p:nvPr/>
        </p:nvSpPr>
        <p:spPr>
          <a:xfrm>
            <a:off x="7930863" y="3785482"/>
            <a:ext cx="2243582" cy="10508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2025 SCE Peak Days </a:t>
            </a:r>
          </a:p>
          <a:p>
            <a:r>
              <a:rPr lang="en-US" dirty="0"/>
              <a:t>1.) 8/22</a:t>
            </a:r>
          </a:p>
          <a:p>
            <a:r>
              <a:rPr lang="en-US" dirty="0"/>
              <a:t>2.) 8/21 </a:t>
            </a:r>
            <a:r>
              <a:rPr lang="en-US" sz="1600" dirty="0">
                <a:sym typeface="Wingdings" panose="05000000000000000000" pitchFamily="2" charset="2"/>
              </a:rPr>
              <a:t> CAISO Peak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535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3425" y="705123"/>
            <a:ext cx="11029616" cy="789599"/>
          </a:xfrm>
        </p:spPr>
        <p:txBody>
          <a:bodyPr>
            <a:normAutofit fontScale="90000"/>
          </a:bodyPr>
          <a:lstStyle/>
          <a:p>
            <a:r>
              <a:rPr lang="en-US" dirty="0"/>
              <a:t>2025 had One Territory-wide event And The Remainder were Called as Part of A Distribution Testing Plan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373D95-37C0-5636-D685-F6B569909667}"/>
              </a:ext>
            </a:extLst>
          </p:cNvPr>
          <p:cNvGrpSpPr/>
          <p:nvPr/>
        </p:nvGrpSpPr>
        <p:grpSpPr>
          <a:xfrm>
            <a:off x="888742" y="1573931"/>
            <a:ext cx="9939190" cy="4578946"/>
            <a:chOff x="410168" y="1573930"/>
            <a:chExt cx="9939190" cy="45789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AF4D79-6D58-7A65-4E37-DD39A1D9D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2643" y="1573930"/>
              <a:ext cx="8506715" cy="4578946"/>
            </a:xfrm>
            <a:prstGeom prst="rect">
              <a:avLst/>
            </a:prstGeom>
          </p:spPr>
        </p:pic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AB2F043C-31AA-7F1B-DF60-52AB1DA20B05}"/>
                </a:ext>
              </a:extLst>
            </p:cNvPr>
            <p:cNvSpPr/>
            <p:nvPr/>
          </p:nvSpPr>
          <p:spPr>
            <a:xfrm>
              <a:off x="1483827" y="2001547"/>
              <a:ext cx="358815" cy="220249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7EE33E-98BC-473B-F7E5-1F759145601F}"/>
                </a:ext>
              </a:extLst>
            </p:cNvPr>
            <p:cNvSpPr txBox="1"/>
            <p:nvPr/>
          </p:nvSpPr>
          <p:spPr>
            <a:xfrm>
              <a:off x="530823" y="1846408"/>
              <a:ext cx="860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Full Territory</a:t>
              </a:r>
            </a:p>
          </p:txBody>
        </p:sp>
        <p:sp>
          <p:nvSpPr>
            <p:cNvPr id="10" name="Left Bracket 9">
              <a:extLst>
                <a:ext uri="{FF2B5EF4-FFF2-40B4-BE49-F238E27FC236}">
                  <a16:creationId xmlns:a16="http://schemas.microsoft.com/office/drawing/2014/main" id="{EE0B30F8-F333-F59E-70D0-586BB484C824}"/>
                </a:ext>
              </a:extLst>
            </p:cNvPr>
            <p:cNvSpPr/>
            <p:nvPr/>
          </p:nvSpPr>
          <p:spPr>
            <a:xfrm>
              <a:off x="1473351" y="2293695"/>
              <a:ext cx="358815" cy="2789886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0676B2-ED74-83C5-C9FE-F7D01022E046}"/>
                </a:ext>
              </a:extLst>
            </p:cNvPr>
            <p:cNvSpPr txBox="1"/>
            <p:nvPr/>
          </p:nvSpPr>
          <p:spPr>
            <a:xfrm>
              <a:off x="410168" y="3389304"/>
              <a:ext cx="1063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Distribution Testing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8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F281-2C69-E97A-6C72-BDE7241CB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Methods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493E2-7D93-90D1-8A57-DBAFCFD3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6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0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588271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demand reductions delivered via 2025 operations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2738063"/>
              </p:ext>
            </p:extLst>
          </p:nvPr>
        </p:nvGraphicFramePr>
        <p:xfrm>
          <a:off x="796416" y="999259"/>
          <a:ext cx="10814392" cy="516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863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24" y="615182"/>
            <a:ext cx="11029616" cy="871711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Quantifying the magnitude of reductions available during peaking conditions used for planning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0" y="1671017"/>
            <a:ext cx="10692243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93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F281-2C69-E97A-6C72-BDE7241CB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Residential Results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493E2-7D93-90D1-8A57-DBAFCFD3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9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454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SA theme">
      <a:dk1>
        <a:srgbClr val="757575"/>
      </a:dk1>
      <a:lt1>
        <a:sysClr val="window" lastClr="FFFFFF"/>
      </a:lt1>
      <a:dk2>
        <a:srgbClr val="757575"/>
      </a:dk2>
      <a:lt2>
        <a:srgbClr val="EBEBEB"/>
      </a:lt2>
      <a:accent1>
        <a:srgbClr val="0098D7"/>
      </a:accent1>
      <a:accent2>
        <a:srgbClr val="999999"/>
      </a:accent2>
      <a:accent3>
        <a:srgbClr val="8D82A3"/>
      </a:accent3>
      <a:accent4>
        <a:srgbClr val="E66827"/>
      </a:accent4>
      <a:accent5>
        <a:srgbClr val="80BE25"/>
      </a:accent5>
      <a:accent6>
        <a:srgbClr val="A1561F"/>
      </a:accent6>
      <a:hlink>
        <a:srgbClr val="828282"/>
      </a:hlink>
      <a:folHlink>
        <a:srgbClr val="A5A5A5"/>
      </a:folHlink>
    </a:clrScheme>
    <a:fontScheme name="DSA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7E484F-21E1-4420-AF59-78F3850C424D}">
  <we:reference id="WA104380317" version="1.0.0.0" store="en-US" storeType="omex"/>
  <we:alternateReferences>
    <we:reference id="WA104380317" version="1.0.0.0" store="omex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12D8FE14F3A4489650781BFEE770E" ma:contentTypeVersion="15" ma:contentTypeDescription="Create a new document." ma:contentTypeScope="" ma:versionID="7d1746bd32a5760c2d33871acdca3c41">
  <xsd:schema xmlns:xsd="http://www.w3.org/2001/XMLSchema" xmlns:xs="http://www.w3.org/2001/XMLSchema" xmlns:p="http://schemas.microsoft.com/office/2006/metadata/properties" xmlns:ns2="d29f01e0-b76f-49f6-8733-4393bd0ea6f3" xmlns:ns3="bac1e0b3-eaaf-4d82-995f-4fe6b69d5951" targetNamespace="http://schemas.microsoft.com/office/2006/metadata/properties" ma:root="true" ma:fieldsID="ce568bc54717524401e8739e311991ce" ns2:_="" ns3:_="">
    <xsd:import namespace="d29f01e0-b76f-49f6-8733-4393bd0ea6f3"/>
    <xsd:import namespace="bac1e0b3-eaaf-4d82-995f-4fe6b69d59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f01e0-b76f-49f6-8733-4393bd0ea6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2a833d9-27b6-4e59-9a18-4522ded7834b}" ma:internalName="TaxCatchAll" ma:showField="CatchAllData" ma:web="d29f01e0-b76f-49f6-8733-4393bd0ea6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1e0b3-eaaf-4d82-995f-4fe6b69d59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displayName="Image Tags_0" ma:hidden="true" ma:internalName="lcf76f155ced4ddcb4097134ff3c332f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c1e0b3-eaaf-4d82-995f-4fe6b69d5951" xsi:nil="true"/>
    <TaxCatchAll xmlns="d29f01e0-b76f-49f6-8733-4393bd0ea6f3" xsi:nil="true"/>
  </documentManagement>
</p:properties>
</file>

<file path=customXml/itemProps1.xml><?xml version="1.0" encoding="utf-8"?>
<ds:datastoreItem xmlns:ds="http://schemas.openxmlformats.org/officeDocument/2006/customXml" ds:itemID="{0A6EF60E-D072-4438-8B36-73E7FEBAB0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1E305-A16C-4558-ADFB-0D62299BA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9f01e0-b76f-49f6-8733-4393bd0ea6f3"/>
    <ds:schemaRef ds:uri="bac1e0b3-eaaf-4d82-995f-4fe6b69d59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DE6CD-E1A4-4D64-83F5-8B0DE85971ED}">
  <ds:schemaRefs>
    <ds:schemaRef ds:uri="http://schemas.microsoft.com/office/2006/metadata/properties"/>
    <ds:schemaRef ds:uri="http://schemas.microsoft.com/office/infopath/2007/PartnerControls"/>
    <ds:schemaRef ds:uri="bac1e0b3-eaaf-4d82-995f-4fe6b69d5951"/>
    <ds:schemaRef ds:uri="d29f01e0-b76f-49f6-8733-4393bd0ea6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58341</TotalTime>
  <Words>1461</Words>
  <Application>Microsoft Office PowerPoint</Application>
  <PresentationFormat>Widescreen</PresentationFormat>
  <Paragraphs>317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Dividend</vt:lpstr>
      <vt:lpstr>SCE Summer Discount Plan PY 2025 Evaluation DRMEC Presentation</vt:lpstr>
      <vt:lpstr>SDP Program Description</vt:lpstr>
      <vt:lpstr>The SDP program is an AC Cycling program, Where Events are dispatched by geographically defined regional subgroups </vt:lpstr>
      <vt:lpstr>2025 System Peak loads were Lower than Previous Years</vt:lpstr>
      <vt:lpstr>2025 had One Territory-wide event And The Remainder were Called as Part of A Distribution Testing Plan</vt:lpstr>
      <vt:lpstr>Methods Overview</vt:lpstr>
      <vt:lpstr>Estimating demand reductions delivered via 2025 operations</vt:lpstr>
      <vt:lpstr>Quantifying the magnitude of reductions available during peaking conditions used for planning </vt:lpstr>
      <vt:lpstr>Residential Results  </vt:lpstr>
      <vt:lpstr>Residential Event Summary</vt:lpstr>
      <vt:lpstr>Territory Wide Event Day – July 1st</vt:lpstr>
      <vt:lpstr>Warmest Event Day and the CAISO Peak day – August 21st</vt:lpstr>
      <vt:lpstr>Event Impacts Do Not decay As Duration Increases</vt:lpstr>
      <vt:lpstr>Reference Load Modeling Is Based on Geography and Cycling</vt:lpstr>
      <vt:lpstr>impacts from 2022-2025 Are Used to model reductions as a function of temperature and hour For Ex-Ante Predictions</vt:lpstr>
      <vt:lpstr>Projected demand reductions under standard weather conditions</vt:lpstr>
      <vt:lpstr>Residential Ex Ante impact Comparison</vt:lpstr>
      <vt:lpstr>Commercial Results </vt:lpstr>
      <vt:lpstr>Most devices and AC tonnage are in schools and religious Organizations Where loads vary based on Month, Day, and time</vt:lpstr>
      <vt:lpstr>Territory Wide Event Day – July 1st</vt:lpstr>
      <vt:lpstr>Reference Load Modeling Is Based on Geography and Cycling</vt:lpstr>
      <vt:lpstr>impacts from 2022-2025 Are Used to model reductions as a function of temperature and hour For Ex-Ante Predictions</vt:lpstr>
      <vt:lpstr>Projected demand reductions under standard weather conditions</vt:lpstr>
      <vt:lpstr>Commercial Ex Ante impact Comparison</vt:lpstr>
      <vt:lpstr>Discussion &amp; Recommendations 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Specific T&amp;D Forecasting and Avoided Costs Using Probabilistic Methods</dc:title>
  <dc:creator>Bode, Joshua</dc:creator>
  <cp:lastModifiedBy>Davis Farr</cp:lastModifiedBy>
  <cp:revision>837</cp:revision>
  <dcterms:modified xsi:type="dcterms:W3CDTF">2026-05-01T22:39:22Z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0x0101009BB12D8FE14F3A4489650781BFEE770E</vt:lpwstr>
  </property>
</Properties>
</file>