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708" r:id="rId4"/>
  </p:sldMasterIdLst>
  <p:notesMasterIdLst>
    <p:notesMasterId r:id="rId28"/>
  </p:notesMasterIdLst>
  <p:handoutMasterIdLst>
    <p:handoutMasterId r:id="rId29"/>
  </p:handoutMasterIdLst>
  <p:sldIdLst>
    <p:sldId id="360" r:id="rId5"/>
    <p:sldId id="384" r:id="rId6"/>
    <p:sldId id="396" r:id="rId7"/>
    <p:sldId id="404" r:id="rId8"/>
    <p:sldId id="386" r:id="rId9"/>
    <p:sldId id="385" r:id="rId10"/>
    <p:sldId id="366" r:id="rId11"/>
    <p:sldId id="540" r:id="rId12"/>
    <p:sldId id="409" r:id="rId13"/>
    <p:sldId id="367" r:id="rId14"/>
    <p:sldId id="466" r:id="rId15"/>
    <p:sldId id="407" r:id="rId16"/>
    <p:sldId id="394" r:id="rId17"/>
    <p:sldId id="376" r:id="rId18"/>
    <p:sldId id="535" r:id="rId19"/>
    <p:sldId id="491" r:id="rId20"/>
    <p:sldId id="541" r:id="rId21"/>
    <p:sldId id="542" r:id="rId22"/>
    <p:sldId id="512" r:id="rId23"/>
    <p:sldId id="500" r:id="rId24"/>
    <p:sldId id="506" r:id="rId25"/>
    <p:sldId id="533" r:id="rId26"/>
    <p:sldId id="37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F43825-4C7D-8FC9-A3FA-E7535259759F}" name="Adriana Ciccone" initials="AC" userId="Adriana Ciccone" providerId="None"/>
  <p188:author id="{6FA1AD36-883D-1027-B6FF-9BAFC4B14696}" name="Davis Farr" initials="DF" userId="S::dfarr@demandsideanalytics.com::6af1607a-d2b2-435b-92ae-65f48c29910d" providerId="AD"/>
  <p188:author id="{6AC95B9D-9871-EEB1-E2A5-A65C57425B00}" name="Daniil Deych" initials="DD" userId="S-1-5-21-4125939218-1869076752-2150241386-118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driana Ciccone" initials="AC" lastIdx="5" clrIdx="6">
    <p:extLst>
      <p:ext uri="{19B8F6BF-5375-455C-9EA6-DF929625EA0E}">
        <p15:presenceInfo xmlns:p15="http://schemas.microsoft.com/office/powerpoint/2012/main" userId="Adriana Ciccone" providerId="None"/>
      </p:ext>
    </p:extLst>
  </p:cmAuthor>
  <p:cmAuthor id="1" name="Josh Bode" initials="JB" lastIdx="7" clrIdx="0"/>
  <p:cmAuthor id="8" name="Davis Farr" initials="DF" lastIdx="5" clrIdx="7">
    <p:extLst>
      <p:ext uri="{19B8F6BF-5375-455C-9EA6-DF929625EA0E}">
        <p15:presenceInfo xmlns:p15="http://schemas.microsoft.com/office/powerpoint/2012/main" userId="Davis Farr" providerId="None"/>
      </p:ext>
    </p:extLst>
  </p:cmAuthor>
  <p:cmAuthor id="2" name="Alana Lemarchand" initials="AL" lastIdx="3" clrIdx="1">
    <p:extLst>
      <p:ext uri="{19B8F6BF-5375-455C-9EA6-DF929625EA0E}">
        <p15:presenceInfo xmlns:p15="http://schemas.microsoft.com/office/powerpoint/2012/main" userId="Alana Lemarchand" providerId="None"/>
      </p:ext>
    </p:extLst>
  </p:cmAuthor>
  <p:cmAuthor id="3" name="Mark Noll" initials="MN" lastIdx="1" clrIdx="2">
    <p:extLst>
      <p:ext uri="{19B8F6BF-5375-455C-9EA6-DF929625EA0E}">
        <p15:presenceInfo xmlns:p15="http://schemas.microsoft.com/office/powerpoint/2012/main" userId="Mark Noll" providerId="None"/>
      </p:ext>
    </p:extLst>
  </p:cmAuthor>
  <p:cmAuthor id="4" name="Jesse Smith" initials="JS" lastIdx="29" clrIdx="3">
    <p:extLst>
      <p:ext uri="{19B8F6BF-5375-455C-9EA6-DF929625EA0E}">
        <p15:presenceInfo xmlns:p15="http://schemas.microsoft.com/office/powerpoint/2012/main" userId="6f700f071b32ccf5" providerId="Windows Live"/>
      </p:ext>
    </p:extLst>
  </p:cmAuthor>
  <p:cmAuthor id="5" name="Alaina Totten" initials="AT" lastIdx="21" clrIdx="4">
    <p:extLst>
      <p:ext uri="{19B8F6BF-5375-455C-9EA6-DF929625EA0E}">
        <p15:presenceInfo xmlns:p15="http://schemas.microsoft.com/office/powerpoint/2012/main" userId="Alaina Totten" providerId="None"/>
      </p:ext>
    </p:extLst>
  </p:cmAuthor>
  <p:cmAuthor id="6" name="Jesse Smith" initials="JS [2]" lastIdx="16" clrIdx="5">
    <p:extLst>
      <p:ext uri="{19B8F6BF-5375-455C-9EA6-DF929625EA0E}">
        <p15:presenceInfo xmlns:p15="http://schemas.microsoft.com/office/powerpoint/2012/main" userId="Jesse Smi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a:srgbClr val="F2F2F2"/>
    <a:srgbClr val="000000"/>
    <a:srgbClr val="004C6C"/>
    <a:srgbClr val="8D82A3"/>
    <a:srgbClr val="80BE25"/>
    <a:srgbClr val="E66827"/>
    <a:srgbClr val="0098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95133" autoAdjust="0"/>
  </p:normalViewPr>
  <p:slideViewPr>
    <p:cSldViewPr snapToGrid="0">
      <p:cViewPr>
        <p:scale>
          <a:sx n="150" d="100"/>
          <a:sy n="150" d="100"/>
        </p:scale>
        <p:origin x="750" y="16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4" d="100"/>
          <a:sy n="94" d="100"/>
        </p:scale>
        <p:origin x="5750"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419994-1A1A-4765-B80F-CE4966E4BFCE}" type="datetimeFigureOut">
              <a:rPr lang="en-US" smtClean="0"/>
              <a:t>5/1/2026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7476BE-9D50-4D15-82D1-22D9051A7EF8}" type="slidenum">
              <a:rPr lang="en-US" smtClean="0"/>
              <a:t>‹#›</a:t>
            </a:fld>
            <a:endParaRPr lang="en-US" dirty="0"/>
          </a:p>
        </p:txBody>
      </p:sp>
    </p:spTree>
    <p:extLst>
      <p:ext uri="{BB962C8B-B14F-4D97-AF65-F5344CB8AC3E}">
        <p14:creationId xmlns:p14="http://schemas.microsoft.com/office/powerpoint/2010/main" val="2097967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8E8A5F-8FDD-4170-945C-E42C0604D102}" type="datetimeFigureOut">
              <a:rPr lang="en-US" smtClean="0"/>
              <a:t>5/1/2026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22C183-215B-4A48-BB2B-9A22347B7537}" type="slidenum">
              <a:rPr lang="en-US" smtClean="0"/>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2C183-215B-4A48-BB2B-9A22347B7537}" type="slidenum">
              <a:rPr lang="en-US" smtClean="0"/>
              <a:t>2</a:t>
            </a:fld>
            <a:endParaRPr lang="en-US" dirty="0"/>
          </a:p>
        </p:txBody>
      </p:sp>
    </p:spTree>
    <p:extLst>
      <p:ext uri="{BB962C8B-B14F-4D97-AF65-F5344CB8AC3E}">
        <p14:creationId xmlns:p14="http://schemas.microsoft.com/office/powerpoint/2010/main" val="1913493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A822C183-215B-4A48-BB2B-9A22347B7537}" type="slidenum">
              <a:rPr lang="en-US" smtClean="0"/>
              <a:t>20</a:t>
            </a:fld>
            <a:endParaRPr lang="en-US" dirty="0"/>
          </a:p>
        </p:txBody>
      </p:sp>
    </p:spTree>
    <p:extLst>
      <p:ext uri="{BB962C8B-B14F-4D97-AF65-F5344CB8AC3E}">
        <p14:creationId xmlns:p14="http://schemas.microsoft.com/office/powerpoint/2010/main" val="2981737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5759" y="630238"/>
            <a:ext cx="8053493" cy="97625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365758" y="1658575"/>
            <a:ext cx="8053493" cy="1032010"/>
          </a:xfrm>
        </p:spPr>
        <p:txBody>
          <a:bodyPr anchor="t">
            <a:noAutofit/>
          </a:bodyPr>
          <a:lstStyle>
            <a:lvl1pPr marL="0" indent="0" algn="l">
              <a:buNone/>
              <a:defRPr sz="2800" cap="all" baseline="0">
                <a:solidFill>
                  <a:schemeClr val="accent4"/>
                </a:solidFill>
                <a:latin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AE68CD15-1B97-4DFC-8420-5C5C10F06B21}" type="datetimeFigureOut">
              <a:rPr lang="en-US" smtClean="0"/>
              <a:t>5/1/2026</a:t>
            </a:fld>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1C0FDE23-6443-44B0-98BF-8273B15B899F}" type="slidenum">
              <a:rPr lang="en-US" smtClean="0"/>
              <a:t>‹#›</a:t>
            </a:fld>
            <a:endParaRPr lang="en-US" dirty="0"/>
          </a:p>
        </p:txBody>
      </p:sp>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69315" y="630238"/>
            <a:ext cx="2306800" cy="532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userDrawn="1"/>
        </p:nvPicPr>
        <p:blipFill rotWithShape="1">
          <a:blip r:embed="rId3" cstate="hqprint">
            <a:extLst>
              <a:ext uri="{28A0092B-C50C-407E-A947-70E740481C1C}">
                <a14:useLocalDpi xmlns:a14="http://schemas.microsoft.com/office/drawing/2010/main" val="0"/>
              </a:ext>
            </a:extLst>
          </a:blip>
          <a:srcRect t="47962" r="46" b="5428"/>
          <a:stretch/>
        </p:blipFill>
        <p:spPr>
          <a:xfrm>
            <a:off x="0" y="2593995"/>
            <a:ext cx="12192000" cy="4264005"/>
          </a:xfrm>
          <a:prstGeom prst="rect">
            <a:avLst/>
          </a:prstGeom>
        </p:spPr>
      </p:pic>
    </p:spTree>
    <p:extLst>
      <p:ext uri="{BB962C8B-B14F-4D97-AF65-F5344CB8AC3E}">
        <p14:creationId xmlns:p14="http://schemas.microsoft.com/office/powerpoint/2010/main" val="2700495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68CD15-1B97-4DFC-8420-5C5C10F06B21}" type="datetimeFigureOut">
              <a:rPr lang="en-US" smtClean="0"/>
              <a:t>5/1/2026</a:t>
            </a:fld>
            <a:endParaRPr lang="en-US" dirty="0"/>
          </a:p>
        </p:txBody>
      </p:sp>
      <p:sp>
        <p:nvSpPr>
          <p:cNvPr id="5" name="Footer Placeholder 4"/>
          <p:cNvSpPr>
            <a:spLocks noGrp="1"/>
          </p:cNvSpPr>
          <p:nvPr>
            <p:ph type="ftr" sz="quarter" idx="11"/>
          </p:nvPr>
        </p:nvSpPr>
        <p:spPr>
          <a:xfrm>
            <a:off x="581192" y="5951811"/>
            <a:ext cx="691721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C0FDE23-6443-44B0-98BF-8273B15B899F}" type="slidenum">
              <a:rPr lang="en-US" smtClean="0"/>
              <a:t>‹#›</a:t>
            </a:fld>
            <a:endParaRPr lang="en-US" dirty="0"/>
          </a:p>
        </p:txBody>
      </p:sp>
    </p:spTree>
    <p:extLst>
      <p:ext uri="{BB962C8B-B14F-4D97-AF65-F5344CB8AC3E}">
        <p14:creationId xmlns:p14="http://schemas.microsoft.com/office/powerpoint/2010/main" val="2476296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AE68CD15-1B97-4DFC-8420-5C5C10F06B21}" type="datetimeFigureOut">
              <a:rPr lang="en-US" smtClean="0"/>
              <a:t>5/1/2026</a:t>
            </a:fld>
            <a:endParaRPr lang="en-US" dirty="0"/>
          </a:p>
        </p:txBody>
      </p:sp>
      <p:sp>
        <p:nvSpPr>
          <p:cNvPr id="5" name="Footer Placeholder 4"/>
          <p:cNvSpPr>
            <a:spLocks noGrp="1"/>
          </p:cNvSpPr>
          <p:nvPr>
            <p:ph type="ftr" sz="quarter" idx="11"/>
          </p:nvPr>
        </p:nvSpPr>
        <p:spPr>
          <a:xfrm>
            <a:off x="774923" y="5951811"/>
            <a:ext cx="789627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1C0FDE23-6443-44B0-98BF-8273B15B899F}" type="slidenum">
              <a:rPr lang="en-US" smtClean="0"/>
              <a:t>‹#›</a:t>
            </a:fld>
            <a:endParaRPr lang="en-US" dirty="0"/>
          </a:p>
        </p:txBody>
      </p:sp>
    </p:spTree>
    <p:extLst>
      <p:ext uri="{BB962C8B-B14F-4D97-AF65-F5344CB8AC3E}">
        <p14:creationId xmlns:p14="http://schemas.microsoft.com/office/powerpoint/2010/main" val="3532425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
        <p:nvSpPr>
          <p:cNvPr id="5" name="Content Placeholder 2"/>
          <p:cNvSpPr>
            <a:spLocks noGrp="1"/>
          </p:cNvSpPr>
          <p:nvPr>
            <p:ph idx="1"/>
          </p:nvPr>
        </p:nvSpPr>
        <p:spPr>
          <a:xfrm>
            <a:off x="597611" y="1313817"/>
            <a:ext cx="10984788" cy="4811454"/>
          </a:xfrm>
        </p:spPr>
        <p:txBody>
          <a:bodyPr>
            <a:normAutofit/>
          </a:bodyPr>
          <a:lstStyle>
            <a:lvl1pPr>
              <a:defRPr sz="2100">
                <a:solidFill>
                  <a:schemeClr val="tx1"/>
                </a:solidFill>
              </a:defRPr>
            </a:lvl1pPr>
            <a:lvl2pPr>
              <a:defRPr sz="1800">
                <a:solidFill>
                  <a:srgbClr val="464749"/>
                </a:solidFill>
              </a:defRPr>
            </a:lvl2pPr>
            <a:lvl3pPr>
              <a:defRPr sz="1600"/>
            </a:lvl3pPr>
            <a:lvl4pPr>
              <a:defRPr sz="1400"/>
            </a:lvl4pPr>
            <a:lvl5pPr>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a:xfrm>
            <a:off x="11041528" y="6356352"/>
            <a:ext cx="857115"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Tree>
    <p:extLst>
      <p:ext uri="{BB962C8B-B14F-4D97-AF65-F5344CB8AC3E}">
        <p14:creationId xmlns:p14="http://schemas.microsoft.com/office/powerpoint/2010/main" val="1138104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ubsection A">
    <p:bg>
      <p:bgPr>
        <a:solidFill>
          <a:schemeClr val="accent1"/>
        </a:solid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bwMode="gray">
          <a:xfrm>
            <a:off x="860577" y="2352700"/>
            <a:ext cx="7593193" cy="1011827"/>
          </a:xfrm>
        </p:spPr>
        <p:txBody>
          <a:bodyPr anchor="b" anchorCtr="0"/>
          <a:lstStyle>
            <a:lvl1pPr algn="l">
              <a:lnSpc>
                <a:spcPct val="100000"/>
              </a:lnSpc>
              <a:defRPr sz="2600" b="0" baseline="0">
                <a:solidFill>
                  <a:schemeClr val="bg1"/>
                </a:solidFill>
                <a:latin typeface="+mj-lt"/>
                <a:cs typeface="Arial"/>
              </a:defRPr>
            </a:lvl1pPr>
          </a:lstStyle>
          <a:p>
            <a:endParaRPr lang="en-GB" noProof="0" dirty="0"/>
          </a:p>
        </p:txBody>
      </p:sp>
      <p:sp>
        <p:nvSpPr>
          <p:cNvPr id="8" name="Slide Number Placeholder 5"/>
          <p:cNvSpPr>
            <a:spLocks noGrp="1"/>
          </p:cNvSpPr>
          <p:nvPr>
            <p:ph type="sldNum" sz="quarter" idx="12"/>
          </p:nvPr>
        </p:nvSpPr>
        <p:spPr>
          <a:xfrm>
            <a:off x="11041528" y="6356352"/>
            <a:ext cx="857115"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Tree>
    <p:extLst>
      <p:ext uri="{BB962C8B-B14F-4D97-AF65-F5344CB8AC3E}">
        <p14:creationId xmlns:p14="http://schemas.microsoft.com/office/powerpoint/2010/main" val="4036236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mp; Comments right">
    <p:spTree>
      <p:nvGrpSpPr>
        <p:cNvPr id="1" name=""/>
        <p:cNvGrpSpPr/>
        <p:nvPr/>
      </p:nvGrpSpPr>
      <p:grpSpPr>
        <a:xfrm>
          <a:off x="0" y="0"/>
          <a:ext cx="0" cy="0"/>
          <a:chOff x="0" y="0"/>
          <a:chExt cx="0" cy="0"/>
        </a:xfrm>
      </p:grpSpPr>
      <p:sp>
        <p:nvSpPr>
          <p:cNvPr id="11" name="Content Placeholder 10"/>
          <p:cNvSpPr>
            <a:spLocks noGrp="1"/>
          </p:cNvSpPr>
          <p:nvPr>
            <p:ph sz="quarter" idx="20" hasCustomPrompt="1"/>
          </p:nvPr>
        </p:nvSpPr>
        <p:spPr>
          <a:xfrm>
            <a:off x="8031728" y="1313817"/>
            <a:ext cx="3550673" cy="4811454"/>
          </a:xfrm>
        </p:spPr>
        <p:txBody>
          <a:bodyPr/>
          <a:lstStyle>
            <a:lvl1pPr>
              <a:defRPr/>
            </a:lvl1pPr>
          </a:lstStyle>
          <a:p>
            <a:pPr lvl="0"/>
            <a:r>
              <a:rPr lang="en-US" dirty="0"/>
              <a:t>Comments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9" hasCustomPrompt="1"/>
          </p:nvPr>
        </p:nvSpPr>
        <p:spPr>
          <a:xfrm>
            <a:off x="601180" y="1313817"/>
            <a:ext cx="7248923" cy="4811454"/>
          </a:xfrm>
          <a:ln>
            <a:solidFill>
              <a:schemeClr val="bg2"/>
            </a:solidFill>
          </a:ln>
        </p:spPr>
        <p:txBody>
          <a:bodyPr/>
          <a:lstStyle>
            <a:lvl1pPr>
              <a:defRPr/>
            </a:lvl1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lvl1pPr>
              <a:defRPr/>
            </a:lvl1pPr>
          </a:lstStyle>
          <a:p>
            <a:r>
              <a:rPr lang="en-US" dirty="0"/>
              <a:t>Content with comments on right (Click to edit)</a:t>
            </a:r>
          </a:p>
        </p:txBody>
      </p:sp>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4"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
        <p:nvSpPr>
          <p:cNvPr id="7" name="Text Placeholder 7"/>
          <p:cNvSpPr>
            <a:spLocks noGrp="1"/>
          </p:cNvSpPr>
          <p:nvPr>
            <p:ph type="body" sz="quarter" idx="17" hasCustomPrompt="1"/>
          </p:nvPr>
        </p:nvSpPr>
        <p:spPr bwMode="gray">
          <a:xfrm>
            <a:off x="601182" y="164522"/>
            <a:ext cx="9389657" cy="253620"/>
          </a:xfrm>
          <a:prstGeom prst="rect">
            <a:avLst/>
          </a:prstGeom>
        </p:spPr>
        <p:txBody>
          <a:bodyPr wrap="none"/>
          <a:lstStyle>
            <a:lvl1pPr marL="0" indent="0">
              <a:spcBef>
                <a:spcPts val="0"/>
              </a:spcBef>
              <a:buNone/>
              <a:defRPr sz="1100" b="0">
                <a:solidFill>
                  <a:schemeClr val="accent5"/>
                </a:solidFill>
                <a:latin typeface="Arial" pitchFamily="34" charset="0"/>
                <a:cs typeface="Arial" pitchFamily="34" charset="0"/>
              </a:defRPr>
            </a:lvl1pPr>
          </a:lstStyle>
          <a:p>
            <a:pPr lvl="0"/>
            <a:r>
              <a:rPr lang="en-GB" noProof="0" dirty="0"/>
              <a:t>&lt;Insert section title if required&gt;</a:t>
            </a:r>
          </a:p>
        </p:txBody>
      </p:sp>
    </p:spTree>
    <p:extLst>
      <p:ext uri="{BB962C8B-B14F-4D97-AF65-F5344CB8AC3E}">
        <p14:creationId xmlns:p14="http://schemas.microsoft.com/office/powerpoint/2010/main" val="4071111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amp; Comments right (subtitles)">
    <p:spTree>
      <p:nvGrpSpPr>
        <p:cNvPr id="1" name=""/>
        <p:cNvGrpSpPr/>
        <p:nvPr/>
      </p:nvGrpSpPr>
      <p:grpSpPr>
        <a:xfrm>
          <a:off x="0" y="0"/>
          <a:ext cx="0" cy="0"/>
          <a:chOff x="0" y="0"/>
          <a:chExt cx="0" cy="0"/>
        </a:xfrm>
      </p:grpSpPr>
      <p:sp>
        <p:nvSpPr>
          <p:cNvPr id="11" name="Content Placeholder 10"/>
          <p:cNvSpPr>
            <a:spLocks noGrp="1"/>
          </p:cNvSpPr>
          <p:nvPr>
            <p:ph sz="quarter" idx="20" hasCustomPrompt="1"/>
          </p:nvPr>
        </p:nvSpPr>
        <p:spPr>
          <a:xfrm>
            <a:off x="8031728" y="1636873"/>
            <a:ext cx="3550673" cy="4488398"/>
          </a:xfrm>
        </p:spPr>
        <p:txBody>
          <a:bodyPr/>
          <a:lstStyle>
            <a:lvl1pPr>
              <a:defRPr/>
            </a:lvl1pPr>
          </a:lstStyle>
          <a:p>
            <a:pPr lvl="0"/>
            <a:r>
              <a:rPr lang="en-US" dirty="0"/>
              <a:t>Comments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9" hasCustomPrompt="1"/>
          </p:nvPr>
        </p:nvSpPr>
        <p:spPr>
          <a:xfrm>
            <a:off x="601180" y="1636332"/>
            <a:ext cx="7248923" cy="4488940"/>
          </a:xfrm>
          <a:ln>
            <a:solidFill>
              <a:schemeClr val="bg2"/>
            </a:solidFill>
          </a:ln>
        </p:spPr>
        <p:txBody>
          <a:bodyPr/>
          <a:lstStyle>
            <a:lvl1pPr>
              <a:defRPr/>
            </a:lvl1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lvl1pPr>
              <a:defRPr/>
            </a:lvl1pPr>
          </a:lstStyle>
          <a:p>
            <a:r>
              <a:rPr lang="en-US" dirty="0"/>
              <a:t>Content with comments on right (Click to edit)</a:t>
            </a:r>
          </a:p>
        </p:txBody>
      </p:sp>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4"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
        <p:nvSpPr>
          <p:cNvPr id="7" name="Text Placeholder 7"/>
          <p:cNvSpPr>
            <a:spLocks noGrp="1"/>
          </p:cNvSpPr>
          <p:nvPr>
            <p:ph type="body" sz="quarter" idx="17" hasCustomPrompt="1"/>
          </p:nvPr>
        </p:nvSpPr>
        <p:spPr bwMode="gray">
          <a:xfrm>
            <a:off x="601182" y="164522"/>
            <a:ext cx="9389657" cy="253620"/>
          </a:xfrm>
          <a:prstGeom prst="rect">
            <a:avLst/>
          </a:prstGeom>
        </p:spPr>
        <p:txBody>
          <a:bodyPr wrap="none"/>
          <a:lstStyle>
            <a:lvl1pPr marL="0" indent="0">
              <a:spcBef>
                <a:spcPts val="0"/>
              </a:spcBef>
              <a:buNone/>
              <a:defRPr sz="1100" b="0">
                <a:solidFill>
                  <a:schemeClr val="accent5"/>
                </a:solidFill>
                <a:latin typeface="Arial" pitchFamily="34" charset="0"/>
                <a:cs typeface="Arial" pitchFamily="34" charset="0"/>
              </a:defRPr>
            </a:lvl1pPr>
          </a:lstStyle>
          <a:p>
            <a:pPr lvl="0"/>
            <a:r>
              <a:rPr lang="en-GB" noProof="0" dirty="0"/>
              <a:t>&lt;Insert section title if required&gt;</a:t>
            </a:r>
          </a:p>
        </p:txBody>
      </p:sp>
      <p:sp>
        <p:nvSpPr>
          <p:cNvPr id="8" name="Text Placeholder 21"/>
          <p:cNvSpPr>
            <a:spLocks noGrp="1"/>
          </p:cNvSpPr>
          <p:nvPr>
            <p:ph type="body" sz="quarter" idx="27" hasCustomPrompt="1"/>
          </p:nvPr>
        </p:nvSpPr>
        <p:spPr>
          <a:xfrm>
            <a:off x="601180" y="1282637"/>
            <a:ext cx="7248923" cy="354237"/>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Content</a:t>
            </a:r>
          </a:p>
        </p:txBody>
      </p:sp>
      <p:sp>
        <p:nvSpPr>
          <p:cNvPr id="10" name="Text Placeholder 21"/>
          <p:cNvSpPr>
            <a:spLocks noGrp="1"/>
          </p:cNvSpPr>
          <p:nvPr>
            <p:ph type="body" sz="quarter" idx="29" hasCustomPrompt="1"/>
          </p:nvPr>
        </p:nvSpPr>
        <p:spPr>
          <a:xfrm>
            <a:off x="8031726" y="1282638"/>
            <a:ext cx="3539541" cy="353695"/>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Comments</a:t>
            </a:r>
          </a:p>
        </p:txBody>
      </p:sp>
    </p:spTree>
    <p:extLst>
      <p:ext uri="{BB962C8B-B14F-4D97-AF65-F5344CB8AC3E}">
        <p14:creationId xmlns:p14="http://schemas.microsoft.com/office/powerpoint/2010/main" val="3300384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mp; Comments left">
    <p:spTree>
      <p:nvGrpSpPr>
        <p:cNvPr id="1" name=""/>
        <p:cNvGrpSpPr/>
        <p:nvPr/>
      </p:nvGrpSpPr>
      <p:grpSpPr>
        <a:xfrm>
          <a:off x="0" y="0"/>
          <a:ext cx="0" cy="0"/>
          <a:chOff x="0" y="0"/>
          <a:chExt cx="0" cy="0"/>
        </a:xfrm>
      </p:grpSpPr>
      <p:sp>
        <p:nvSpPr>
          <p:cNvPr id="11" name="Content Placeholder 10"/>
          <p:cNvSpPr>
            <a:spLocks noGrp="1"/>
          </p:cNvSpPr>
          <p:nvPr>
            <p:ph sz="quarter" idx="20" hasCustomPrompt="1"/>
          </p:nvPr>
        </p:nvSpPr>
        <p:spPr>
          <a:xfrm>
            <a:off x="4335016" y="1313817"/>
            <a:ext cx="7247385" cy="4811454"/>
          </a:xfrm>
          <a:ln>
            <a:solidFill>
              <a:schemeClr val="bg2"/>
            </a:solidFill>
          </a:ln>
        </p:spPr>
        <p:txBody>
          <a:bodyPr/>
          <a:lstStyle>
            <a:lvl1pPr>
              <a:defRPr/>
            </a:lvl1pPr>
          </a:lstStyle>
          <a:p>
            <a:pPr lvl="0"/>
            <a:r>
              <a:rPr lang="en-US" dirty="0"/>
              <a:t>Comments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9" hasCustomPrompt="1"/>
          </p:nvPr>
        </p:nvSpPr>
        <p:spPr>
          <a:xfrm>
            <a:off x="601180" y="1313817"/>
            <a:ext cx="3546237" cy="4811454"/>
          </a:xfrm>
          <a:ln>
            <a:noFill/>
          </a:ln>
        </p:spPr>
        <p:txBody>
          <a:bodyPr/>
          <a:lstStyle>
            <a:lvl1pPr>
              <a:defRPr/>
            </a:lvl1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lvl1pPr>
              <a:defRPr baseline="0"/>
            </a:lvl1pPr>
          </a:lstStyle>
          <a:p>
            <a:r>
              <a:rPr lang="en-US" dirty="0"/>
              <a:t>Content with comments on left (Click to edit)</a:t>
            </a:r>
          </a:p>
        </p:txBody>
      </p:sp>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4"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
        <p:nvSpPr>
          <p:cNvPr id="7" name="Text Placeholder 7"/>
          <p:cNvSpPr>
            <a:spLocks noGrp="1"/>
          </p:cNvSpPr>
          <p:nvPr>
            <p:ph type="body" sz="quarter" idx="17" hasCustomPrompt="1"/>
          </p:nvPr>
        </p:nvSpPr>
        <p:spPr bwMode="gray">
          <a:xfrm>
            <a:off x="601182" y="164522"/>
            <a:ext cx="9389657" cy="253620"/>
          </a:xfrm>
          <a:prstGeom prst="rect">
            <a:avLst/>
          </a:prstGeom>
        </p:spPr>
        <p:txBody>
          <a:bodyPr wrap="none"/>
          <a:lstStyle>
            <a:lvl1pPr marL="0" indent="0">
              <a:spcBef>
                <a:spcPts val="0"/>
              </a:spcBef>
              <a:buNone/>
              <a:defRPr sz="1100" b="0">
                <a:solidFill>
                  <a:schemeClr val="accent5"/>
                </a:solidFill>
                <a:latin typeface="Arial" pitchFamily="34" charset="0"/>
                <a:cs typeface="Arial" pitchFamily="34" charset="0"/>
              </a:defRPr>
            </a:lvl1pPr>
          </a:lstStyle>
          <a:p>
            <a:pPr lvl="0"/>
            <a:r>
              <a:rPr lang="en-GB" noProof="0" dirty="0"/>
              <a:t>&lt;Insert section title if required&gt;</a:t>
            </a:r>
          </a:p>
        </p:txBody>
      </p:sp>
    </p:spTree>
    <p:extLst>
      <p:ext uri="{BB962C8B-B14F-4D97-AF65-F5344CB8AC3E}">
        <p14:creationId xmlns:p14="http://schemas.microsoft.com/office/powerpoint/2010/main" val="1819052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mp; Comments left (subtitles)">
    <p:spTree>
      <p:nvGrpSpPr>
        <p:cNvPr id="1" name=""/>
        <p:cNvGrpSpPr/>
        <p:nvPr/>
      </p:nvGrpSpPr>
      <p:grpSpPr>
        <a:xfrm>
          <a:off x="0" y="0"/>
          <a:ext cx="0" cy="0"/>
          <a:chOff x="0" y="0"/>
          <a:chExt cx="0" cy="0"/>
        </a:xfrm>
      </p:grpSpPr>
      <p:sp>
        <p:nvSpPr>
          <p:cNvPr id="11" name="Content Placeholder 10"/>
          <p:cNvSpPr>
            <a:spLocks noGrp="1"/>
          </p:cNvSpPr>
          <p:nvPr>
            <p:ph sz="quarter" idx="20" hasCustomPrompt="1"/>
          </p:nvPr>
        </p:nvSpPr>
        <p:spPr>
          <a:xfrm>
            <a:off x="4335016" y="1636332"/>
            <a:ext cx="7247385" cy="4488940"/>
          </a:xfrm>
          <a:ln>
            <a:solidFill>
              <a:schemeClr val="bg2"/>
            </a:solidFill>
          </a:ln>
        </p:spPr>
        <p:txBody>
          <a:bodyPr/>
          <a:lstStyle>
            <a:lvl1pPr>
              <a:defRPr/>
            </a:lvl1pPr>
          </a:lstStyle>
          <a:p>
            <a:pPr lvl="0"/>
            <a:r>
              <a:rPr lang="en-US" dirty="0"/>
              <a:t>Comments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9" hasCustomPrompt="1"/>
          </p:nvPr>
        </p:nvSpPr>
        <p:spPr>
          <a:xfrm>
            <a:off x="601180" y="1636332"/>
            <a:ext cx="3546237" cy="4488940"/>
          </a:xfrm>
          <a:ln>
            <a:noFill/>
          </a:ln>
        </p:spPr>
        <p:txBody>
          <a:bodyPr/>
          <a:lstStyle>
            <a:lvl1pPr>
              <a:defRPr/>
            </a:lvl1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lvl1pPr>
              <a:defRPr baseline="0"/>
            </a:lvl1pPr>
          </a:lstStyle>
          <a:p>
            <a:r>
              <a:rPr lang="en-US" dirty="0"/>
              <a:t>Content with comments on left (Click to edit)</a:t>
            </a:r>
          </a:p>
        </p:txBody>
      </p:sp>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4"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
        <p:nvSpPr>
          <p:cNvPr id="7" name="Text Placeholder 7"/>
          <p:cNvSpPr>
            <a:spLocks noGrp="1"/>
          </p:cNvSpPr>
          <p:nvPr>
            <p:ph type="body" sz="quarter" idx="17" hasCustomPrompt="1"/>
          </p:nvPr>
        </p:nvSpPr>
        <p:spPr bwMode="gray">
          <a:xfrm>
            <a:off x="601182" y="164522"/>
            <a:ext cx="9389657" cy="253620"/>
          </a:xfrm>
          <a:prstGeom prst="rect">
            <a:avLst/>
          </a:prstGeom>
        </p:spPr>
        <p:txBody>
          <a:bodyPr wrap="none"/>
          <a:lstStyle>
            <a:lvl1pPr marL="0" indent="0">
              <a:spcBef>
                <a:spcPts val="0"/>
              </a:spcBef>
              <a:buNone/>
              <a:defRPr sz="1100" b="0">
                <a:solidFill>
                  <a:schemeClr val="accent5"/>
                </a:solidFill>
                <a:latin typeface="Arial" pitchFamily="34" charset="0"/>
                <a:cs typeface="Arial" pitchFamily="34" charset="0"/>
              </a:defRPr>
            </a:lvl1pPr>
          </a:lstStyle>
          <a:p>
            <a:pPr lvl="0"/>
            <a:r>
              <a:rPr lang="en-GB" noProof="0" dirty="0"/>
              <a:t>&lt;Insert section title if required&gt;</a:t>
            </a:r>
          </a:p>
        </p:txBody>
      </p:sp>
      <p:sp>
        <p:nvSpPr>
          <p:cNvPr id="8" name="Text Placeholder 21"/>
          <p:cNvSpPr>
            <a:spLocks noGrp="1"/>
          </p:cNvSpPr>
          <p:nvPr>
            <p:ph type="body" sz="quarter" idx="27" hasCustomPrompt="1"/>
          </p:nvPr>
        </p:nvSpPr>
        <p:spPr>
          <a:xfrm>
            <a:off x="586694" y="1282637"/>
            <a:ext cx="3560724" cy="354237"/>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Comments</a:t>
            </a:r>
          </a:p>
        </p:txBody>
      </p:sp>
      <p:sp>
        <p:nvSpPr>
          <p:cNvPr id="10" name="Text Placeholder 21"/>
          <p:cNvSpPr>
            <a:spLocks noGrp="1"/>
          </p:cNvSpPr>
          <p:nvPr>
            <p:ph type="body" sz="quarter" idx="29" hasCustomPrompt="1"/>
          </p:nvPr>
        </p:nvSpPr>
        <p:spPr>
          <a:xfrm>
            <a:off x="4335015" y="1282638"/>
            <a:ext cx="7236252" cy="353695"/>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Content</a:t>
            </a:r>
          </a:p>
        </p:txBody>
      </p:sp>
    </p:spTree>
    <p:extLst>
      <p:ext uri="{BB962C8B-B14F-4D97-AF65-F5344CB8AC3E}">
        <p14:creationId xmlns:p14="http://schemas.microsoft.com/office/powerpoint/2010/main" val="823398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s: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Three Columns (Click to edit)</a:t>
            </a:r>
          </a:p>
        </p:txBody>
      </p:sp>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4"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
        <p:nvSpPr>
          <p:cNvPr id="8" name="Text Placeholder 7"/>
          <p:cNvSpPr>
            <a:spLocks noGrp="1"/>
          </p:cNvSpPr>
          <p:nvPr>
            <p:ph type="body" sz="quarter" idx="17" hasCustomPrompt="1"/>
          </p:nvPr>
        </p:nvSpPr>
        <p:spPr bwMode="gray">
          <a:xfrm>
            <a:off x="601182" y="164522"/>
            <a:ext cx="9389657" cy="253620"/>
          </a:xfrm>
          <a:prstGeom prst="rect">
            <a:avLst/>
          </a:prstGeom>
        </p:spPr>
        <p:txBody>
          <a:bodyPr wrap="none"/>
          <a:lstStyle>
            <a:lvl1pPr marL="0" indent="0">
              <a:spcBef>
                <a:spcPts val="0"/>
              </a:spcBef>
              <a:buNone/>
              <a:defRPr sz="1100" b="0">
                <a:solidFill>
                  <a:schemeClr val="accent5"/>
                </a:solidFill>
                <a:latin typeface="Arial" pitchFamily="34" charset="0"/>
                <a:cs typeface="Arial" pitchFamily="34" charset="0"/>
              </a:defRPr>
            </a:lvl1pPr>
          </a:lstStyle>
          <a:p>
            <a:pPr lvl="0"/>
            <a:r>
              <a:rPr lang="en-GB" noProof="0" dirty="0"/>
              <a:t>&lt;Insert section title if required&gt;</a:t>
            </a:r>
          </a:p>
        </p:txBody>
      </p:sp>
      <p:sp>
        <p:nvSpPr>
          <p:cNvPr id="10" name="Content Placeholder 9"/>
          <p:cNvSpPr>
            <a:spLocks noGrp="1"/>
          </p:cNvSpPr>
          <p:nvPr>
            <p:ph sz="quarter" idx="22"/>
          </p:nvPr>
        </p:nvSpPr>
        <p:spPr>
          <a:xfrm>
            <a:off x="601178" y="1313818"/>
            <a:ext cx="3546237" cy="4812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23"/>
          </p:nvPr>
        </p:nvSpPr>
        <p:spPr>
          <a:xfrm>
            <a:off x="4318204" y="1313818"/>
            <a:ext cx="3546237" cy="4812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24"/>
          </p:nvPr>
        </p:nvSpPr>
        <p:spPr>
          <a:xfrm>
            <a:off x="8035231" y="1313818"/>
            <a:ext cx="3546237" cy="4812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2922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s: Them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Three Columns with theme / category boxes (Click to edit)</a:t>
            </a:r>
          </a:p>
        </p:txBody>
      </p:sp>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4"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
        <p:nvSpPr>
          <p:cNvPr id="11" name="Text Placeholder 7"/>
          <p:cNvSpPr>
            <a:spLocks noGrp="1"/>
          </p:cNvSpPr>
          <p:nvPr>
            <p:ph type="body" sz="quarter" idx="17" hasCustomPrompt="1"/>
          </p:nvPr>
        </p:nvSpPr>
        <p:spPr bwMode="gray">
          <a:xfrm>
            <a:off x="601182" y="164522"/>
            <a:ext cx="9389657" cy="253620"/>
          </a:xfrm>
          <a:prstGeom prst="rect">
            <a:avLst/>
          </a:prstGeom>
        </p:spPr>
        <p:txBody>
          <a:bodyPr wrap="none"/>
          <a:lstStyle>
            <a:lvl1pPr marL="0" indent="0">
              <a:spcBef>
                <a:spcPts val="0"/>
              </a:spcBef>
              <a:buNone/>
              <a:defRPr sz="1100" b="0">
                <a:solidFill>
                  <a:schemeClr val="accent5"/>
                </a:solidFill>
                <a:latin typeface="Arial" pitchFamily="34" charset="0"/>
                <a:cs typeface="Arial" pitchFamily="34" charset="0"/>
              </a:defRPr>
            </a:lvl1pPr>
          </a:lstStyle>
          <a:p>
            <a:pPr lvl="0"/>
            <a:r>
              <a:rPr lang="en-GB" noProof="0" dirty="0"/>
              <a:t>&lt;Insert section title if required&gt;</a:t>
            </a:r>
          </a:p>
        </p:txBody>
      </p:sp>
      <p:sp>
        <p:nvSpPr>
          <p:cNvPr id="13" name="Content Placeholder 12"/>
          <p:cNvSpPr>
            <a:spLocks noGrp="1"/>
          </p:cNvSpPr>
          <p:nvPr>
            <p:ph sz="quarter" idx="24"/>
          </p:nvPr>
        </p:nvSpPr>
        <p:spPr>
          <a:xfrm>
            <a:off x="601180" y="1636875"/>
            <a:ext cx="3546237" cy="4488397"/>
          </a:xfrm>
          <a:ln>
            <a:solidFill>
              <a:schemeClr val="bg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25"/>
          </p:nvPr>
        </p:nvSpPr>
        <p:spPr>
          <a:xfrm>
            <a:off x="4313104" y="1636875"/>
            <a:ext cx="3546237" cy="4488397"/>
          </a:xfrm>
          <a:ln>
            <a:solidFill>
              <a:schemeClr val="bg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26"/>
          </p:nvPr>
        </p:nvSpPr>
        <p:spPr>
          <a:xfrm>
            <a:off x="8025030" y="1636875"/>
            <a:ext cx="3546237" cy="4488397"/>
          </a:xfrm>
          <a:ln>
            <a:solidFill>
              <a:schemeClr val="bg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1"/>
          <p:cNvSpPr>
            <a:spLocks noGrp="1"/>
          </p:cNvSpPr>
          <p:nvPr>
            <p:ph type="body" sz="quarter" idx="27" hasCustomPrompt="1"/>
          </p:nvPr>
        </p:nvSpPr>
        <p:spPr>
          <a:xfrm>
            <a:off x="601180" y="1282637"/>
            <a:ext cx="3546237" cy="354237"/>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Theme 1</a:t>
            </a:r>
          </a:p>
        </p:txBody>
      </p:sp>
      <p:sp>
        <p:nvSpPr>
          <p:cNvPr id="23" name="Text Placeholder 21"/>
          <p:cNvSpPr>
            <a:spLocks noGrp="1"/>
          </p:cNvSpPr>
          <p:nvPr>
            <p:ph type="body" sz="quarter" idx="28" hasCustomPrompt="1"/>
          </p:nvPr>
        </p:nvSpPr>
        <p:spPr>
          <a:xfrm>
            <a:off x="4321726" y="1282638"/>
            <a:ext cx="3546237" cy="353695"/>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Theme 2</a:t>
            </a:r>
          </a:p>
        </p:txBody>
      </p:sp>
      <p:sp>
        <p:nvSpPr>
          <p:cNvPr id="24" name="Text Placeholder 21"/>
          <p:cNvSpPr>
            <a:spLocks noGrp="1"/>
          </p:cNvSpPr>
          <p:nvPr>
            <p:ph type="body" sz="quarter" idx="29" hasCustomPrompt="1"/>
          </p:nvPr>
        </p:nvSpPr>
        <p:spPr>
          <a:xfrm>
            <a:off x="8025030" y="1282638"/>
            <a:ext cx="3546237" cy="353695"/>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Theme 3</a:t>
            </a:r>
          </a:p>
        </p:txBody>
      </p:sp>
    </p:spTree>
    <p:extLst>
      <p:ext uri="{BB962C8B-B14F-4D97-AF65-F5344CB8AC3E}">
        <p14:creationId xmlns:p14="http://schemas.microsoft.com/office/powerpoint/2010/main" val="1167488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normAutofit/>
          </a:bodyPr>
          <a:lstStyle>
            <a:lvl1pPr>
              <a:defRPr sz="28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defRPr>
                <a:solidFill>
                  <a:schemeClr val="bg2">
                    <a:lumMod val="50000"/>
                  </a:schemeClr>
                </a:solidFill>
              </a:defRPr>
            </a:lvl1pPr>
            <a:lvl2pPr marL="630000" indent="-306000">
              <a:buClr>
                <a:schemeClr val="tx1"/>
              </a:buClr>
              <a:buFont typeface="Wingdings" panose="05000000000000000000" pitchFamily="2" charset="2"/>
              <a:buChar char="Ø"/>
              <a:defRPr>
                <a:solidFill>
                  <a:schemeClr val="tx1"/>
                </a:solidFill>
              </a:defRPr>
            </a:lvl2pPr>
            <a:lvl3pPr marL="900000" indent="-270000">
              <a:buClr>
                <a:schemeClr val="accent3"/>
              </a:buClr>
              <a:buFont typeface="Courier New" panose="02070309020205020404" pitchFamily="49" charset="0"/>
              <a:buChar char="o"/>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E68CD15-1B97-4DFC-8420-5C5C10F06B21}" type="datetimeFigureOut">
              <a:rPr lang="en-US" smtClean="0"/>
              <a:t>5/1/2026</a:t>
            </a:fld>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1C0FDE23-6443-44B0-98BF-8273B15B899F}" type="slidenum">
              <a:rPr lang="en-US" smtClean="0"/>
              <a:t>‹#›</a:t>
            </a:fld>
            <a:endParaRPr lang="en-US" dirty="0"/>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40" y="6204366"/>
            <a:ext cx="2836832" cy="654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9224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s: Phas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Three Columns with phase / process chevrons (Click to edit)</a:t>
            </a:r>
          </a:p>
        </p:txBody>
      </p:sp>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4"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
        <p:nvSpPr>
          <p:cNvPr id="11" name="Text Placeholder 7"/>
          <p:cNvSpPr>
            <a:spLocks noGrp="1"/>
          </p:cNvSpPr>
          <p:nvPr>
            <p:ph type="body" sz="quarter" idx="17" hasCustomPrompt="1"/>
          </p:nvPr>
        </p:nvSpPr>
        <p:spPr bwMode="gray">
          <a:xfrm>
            <a:off x="601182" y="164522"/>
            <a:ext cx="9389657" cy="253620"/>
          </a:xfrm>
          <a:prstGeom prst="rect">
            <a:avLst/>
          </a:prstGeom>
        </p:spPr>
        <p:txBody>
          <a:bodyPr wrap="none"/>
          <a:lstStyle>
            <a:lvl1pPr marL="0" indent="0">
              <a:spcBef>
                <a:spcPts val="0"/>
              </a:spcBef>
              <a:buNone/>
              <a:defRPr sz="1100" b="0">
                <a:solidFill>
                  <a:schemeClr val="accent5"/>
                </a:solidFill>
                <a:latin typeface="Arial" pitchFamily="34" charset="0"/>
                <a:cs typeface="Arial" pitchFamily="34" charset="0"/>
              </a:defRPr>
            </a:lvl1pPr>
          </a:lstStyle>
          <a:p>
            <a:pPr lvl="0"/>
            <a:r>
              <a:rPr lang="en-GB" noProof="0" dirty="0"/>
              <a:t>&lt;Insert section title if required&gt;</a:t>
            </a:r>
          </a:p>
        </p:txBody>
      </p:sp>
      <p:sp>
        <p:nvSpPr>
          <p:cNvPr id="13" name="Content Placeholder 12"/>
          <p:cNvSpPr>
            <a:spLocks noGrp="1"/>
          </p:cNvSpPr>
          <p:nvPr>
            <p:ph sz="quarter" idx="24"/>
          </p:nvPr>
        </p:nvSpPr>
        <p:spPr>
          <a:xfrm>
            <a:off x="601180" y="1636875"/>
            <a:ext cx="3546237" cy="4488397"/>
          </a:xfr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25"/>
          </p:nvPr>
        </p:nvSpPr>
        <p:spPr>
          <a:xfrm>
            <a:off x="4313104" y="1636875"/>
            <a:ext cx="3546237" cy="4488397"/>
          </a:xfr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26"/>
          </p:nvPr>
        </p:nvSpPr>
        <p:spPr>
          <a:xfrm>
            <a:off x="8025030" y="1636875"/>
            <a:ext cx="3546237" cy="4488397"/>
          </a:xfr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1"/>
          <p:cNvSpPr>
            <a:spLocks noGrp="1"/>
          </p:cNvSpPr>
          <p:nvPr>
            <p:ph type="body" sz="quarter" idx="27" hasCustomPrompt="1"/>
          </p:nvPr>
        </p:nvSpPr>
        <p:spPr>
          <a:xfrm>
            <a:off x="601180" y="1282637"/>
            <a:ext cx="3546237" cy="354237"/>
          </a:xfrm>
          <a:prstGeom prst="chevron">
            <a:avLst/>
          </a:prstGeo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Phase 1</a:t>
            </a:r>
          </a:p>
        </p:txBody>
      </p:sp>
      <p:sp>
        <p:nvSpPr>
          <p:cNvPr id="23" name="Text Placeholder 21"/>
          <p:cNvSpPr>
            <a:spLocks noGrp="1"/>
          </p:cNvSpPr>
          <p:nvPr>
            <p:ph type="body" sz="quarter" idx="28" hasCustomPrompt="1"/>
          </p:nvPr>
        </p:nvSpPr>
        <p:spPr>
          <a:xfrm>
            <a:off x="4321726" y="1282638"/>
            <a:ext cx="3546237" cy="353695"/>
          </a:xfrm>
          <a:prstGeom prst="chevron">
            <a:avLst/>
          </a:prstGeo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Phase 2</a:t>
            </a:r>
          </a:p>
        </p:txBody>
      </p:sp>
      <p:sp>
        <p:nvSpPr>
          <p:cNvPr id="24" name="Text Placeholder 21"/>
          <p:cNvSpPr>
            <a:spLocks noGrp="1"/>
          </p:cNvSpPr>
          <p:nvPr>
            <p:ph type="body" sz="quarter" idx="29" hasCustomPrompt="1"/>
          </p:nvPr>
        </p:nvSpPr>
        <p:spPr>
          <a:xfrm>
            <a:off x="8025030" y="1282638"/>
            <a:ext cx="3546237" cy="353695"/>
          </a:xfrm>
          <a:prstGeom prst="chevron">
            <a:avLst/>
          </a:prstGeo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Phase 3</a:t>
            </a:r>
          </a:p>
        </p:txBody>
      </p:sp>
    </p:spTree>
    <p:extLst>
      <p:ext uri="{BB962C8B-B14F-4D97-AF65-F5344CB8AC3E}">
        <p14:creationId xmlns:p14="http://schemas.microsoft.com/office/powerpoint/2010/main" val="2762623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s: Them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Two Columns with theme / category boxes (Click to edit)</a:t>
            </a:r>
          </a:p>
        </p:txBody>
      </p:sp>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4"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
        <p:nvSpPr>
          <p:cNvPr id="11" name="Text Placeholder 7"/>
          <p:cNvSpPr>
            <a:spLocks noGrp="1"/>
          </p:cNvSpPr>
          <p:nvPr>
            <p:ph type="body" sz="quarter" idx="17" hasCustomPrompt="1"/>
          </p:nvPr>
        </p:nvSpPr>
        <p:spPr bwMode="gray">
          <a:xfrm>
            <a:off x="601182" y="164522"/>
            <a:ext cx="9389657" cy="253620"/>
          </a:xfrm>
          <a:prstGeom prst="rect">
            <a:avLst/>
          </a:prstGeom>
        </p:spPr>
        <p:txBody>
          <a:bodyPr wrap="none"/>
          <a:lstStyle>
            <a:lvl1pPr marL="0" indent="0">
              <a:spcBef>
                <a:spcPts val="0"/>
              </a:spcBef>
              <a:buNone/>
              <a:defRPr sz="1100" b="0">
                <a:solidFill>
                  <a:schemeClr val="accent5"/>
                </a:solidFill>
                <a:latin typeface="Arial" pitchFamily="34" charset="0"/>
                <a:cs typeface="Arial" pitchFamily="34" charset="0"/>
              </a:defRPr>
            </a:lvl1pPr>
          </a:lstStyle>
          <a:p>
            <a:pPr lvl="0"/>
            <a:r>
              <a:rPr lang="en-GB" noProof="0" dirty="0"/>
              <a:t>&lt;Insert section title if required&gt;</a:t>
            </a:r>
          </a:p>
        </p:txBody>
      </p:sp>
      <p:sp>
        <p:nvSpPr>
          <p:cNvPr id="13" name="Content Placeholder 12"/>
          <p:cNvSpPr>
            <a:spLocks noGrp="1"/>
          </p:cNvSpPr>
          <p:nvPr>
            <p:ph sz="quarter" idx="24"/>
          </p:nvPr>
        </p:nvSpPr>
        <p:spPr>
          <a:xfrm>
            <a:off x="601180" y="1636875"/>
            <a:ext cx="5319355" cy="4488397"/>
          </a:xfrm>
          <a:ln>
            <a:solidFill>
              <a:schemeClr val="bg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16"/>
          <p:cNvSpPr>
            <a:spLocks noGrp="1"/>
          </p:cNvSpPr>
          <p:nvPr>
            <p:ph sz="quarter" idx="26"/>
          </p:nvPr>
        </p:nvSpPr>
        <p:spPr>
          <a:xfrm>
            <a:off x="6250822" y="1636875"/>
            <a:ext cx="5320445" cy="4488397"/>
          </a:xfrm>
          <a:ln>
            <a:solidFill>
              <a:schemeClr val="bg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1"/>
          <p:cNvSpPr>
            <a:spLocks noGrp="1"/>
          </p:cNvSpPr>
          <p:nvPr>
            <p:ph type="body" sz="quarter" idx="27" hasCustomPrompt="1"/>
          </p:nvPr>
        </p:nvSpPr>
        <p:spPr>
          <a:xfrm>
            <a:off x="601180" y="1282637"/>
            <a:ext cx="5319355" cy="354237"/>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Theme 1</a:t>
            </a:r>
          </a:p>
        </p:txBody>
      </p:sp>
      <p:sp>
        <p:nvSpPr>
          <p:cNvPr id="24" name="Text Placeholder 21"/>
          <p:cNvSpPr>
            <a:spLocks noGrp="1"/>
          </p:cNvSpPr>
          <p:nvPr>
            <p:ph type="body" sz="quarter" idx="29" hasCustomPrompt="1"/>
          </p:nvPr>
        </p:nvSpPr>
        <p:spPr>
          <a:xfrm>
            <a:off x="6250822" y="1282638"/>
            <a:ext cx="5320445" cy="353695"/>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Theme 2</a:t>
            </a:r>
          </a:p>
        </p:txBody>
      </p:sp>
    </p:spTree>
    <p:extLst>
      <p:ext uri="{BB962C8B-B14F-4D97-AF65-F5344CB8AC3E}">
        <p14:creationId xmlns:p14="http://schemas.microsoft.com/office/powerpoint/2010/main" val="549867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s: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Two Columns no content title (Click to edit)</a:t>
            </a:r>
          </a:p>
        </p:txBody>
      </p:sp>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4"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
        <p:nvSpPr>
          <p:cNvPr id="11" name="Text Placeholder 7"/>
          <p:cNvSpPr>
            <a:spLocks noGrp="1"/>
          </p:cNvSpPr>
          <p:nvPr>
            <p:ph type="body" sz="quarter" idx="17" hasCustomPrompt="1"/>
          </p:nvPr>
        </p:nvSpPr>
        <p:spPr bwMode="gray">
          <a:xfrm>
            <a:off x="601182" y="164522"/>
            <a:ext cx="9389657" cy="253620"/>
          </a:xfrm>
          <a:prstGeom prst="rect">
            <a:avLst/>
          </a:prstGeom>
        </p:spPr>
        <p:txBody>
          <a:bodyPr wrap="none"/>
          <a:lstStyle>
            <a:lvl1pPr marL="0" indent="0">
              <a:spcBef>
                <a:spcPts val="0"/>
              </a:spcBef>
              <a:buNone/>
              <a:defRPr sz="1100" b="0">
                <a:solidFill>
                  <a:schemeClr val="accent5"/>
                </a:solidFill>
                <a:latin typeface="Arial" pitchFamily="34" charset="0"/>
                <a:cs typeface="Arial" pitchFamily="34" charset="0"/>
              </a:defRPr>
            </a:lvl1pPr>
          </a:lstStyle>
          <a:p>
            <a:pPr lvl="0"/>
            <a:r>
              <a:rPr lang="en-GB" noProof="0" dirty="0"/>
              <a:t>&lt;Insert section title if required&gt;</a:t>
            </a:r>
          </a:p>
        </p:txBody>
      </p:sp>
      <p:sp>
        <p:nvSpPr>
          <p:cNvPr id="13" name="Content Placeholder 12"/>
          <p:cNvSpPr>
            <a:spLocks noGrp="1"/>
          </p:cNvSpPr>
          <p:nvPr>
            <p:ph sz="quarter" idx="24"/>
          </p:nvPr>
        </p:nvSpPr>
        <p:spPr>
          <a:xfrm>
            <a:off x="601180" y="1330399"/>
            <a:ext cx="5319355" cy="4794873"/>
          </a:xfr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16"/>
          <p:cNvSpPr>
            <a:spLocks noGrp="1"/>
          </p:cNvSpPr>
          <p:nvPr>
            <p:ph sz="quarter" idx="26"/>
          </p:nvPr>
        </p:nvSpPr>
        <p:spPr>
          <a:xfrm>
            <a:off x="6250822" y="1330399"/>
            <a:ext cx="5320445" cy="4794873"/>
          </a:xfr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8707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ntent &amp; Comments right (subtitles)">
    <p:spTree>
      <p:nvGrpSpPr>
        <p:cNvPr id="1" name=""/>
        <p:cNvGrpSpPr/>
        <p:nvPr/>
      </p:nvGrpSpPr>
      <p:grpSpPr>
        <a:xfrm>
          <a:off x="0" y="0"/>
          <a:ext cx="0" cy="0"/>
          <a:chOff x="0" y="0"/>
          <a:chExt cx="0" cy="0"/>
        </a:xfrm>
      </p:grpSpPr>
      <p:sp>
        <p:nvSpPr>
          <p:cNvPr id="9" name="Content Placeholder 8"/>
          <p:cNvSpPr>
            <a:spLocks noGrp="1"/>
          </p:cNvSpPr>
          <p:nvPr>
            <p:ph sz="quarter" idx="19" hasCustomPrompt="1"/>
          </p:nvPr>
        </p:nvSpPr>
        <p:spPr>
          <a:xfrm>
            <a:off x="601181" y="4151859"/>
            <a:ext cx="10981220" cy="2103120"/>
          </a:xfrm>
          <a:ln>
            <a:noFill/>
          </a:ln>
        </p:spPr>
        <p:txBody>
          <a:bodyPr/>
          <a:lstStyle>
            <a:lvl1pPr>
              <a:defRPr/>
            </a:lvl1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lvl1pPr>
              <a:defRPr/>
            </a:lvl1pPr>
          </a:lstStyle>
          <a:p>
            <a:r>
              <a:rPr lang="en-US" dirty="0"/>
              <a:t>Two rows (Click to edit)</a:t>
            </a:r>
          </a:p>
        </p:txBody>
      </p:sp>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4"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
        <p:nvSpPr>
          <p:cNvPr id="7" name="Text Placeholder 7"/>
          <p:cNvSpPr>
            <a:spLocks noGrp="1"/>
          </p:cNvSpPr>
          <p:nvPr>
            <p:ph type="body" sz="quarter" idx="17" hasCustomPrompt="1"/>
          </p:nvPr>
        </p:nvSpPr>
        <p:spPr bwMode="gray">
          <a:xfrm>
            <a:off x="601182" y="164522"/>
            <a:ext cx="9389657" cy="253620"/>
          </a:xfrm>
          <a:prstGeom prst="rect">
            <a:avLst/>
          </a:prstGeom>
        </p:spPr>
        <p:txBody>
          <a:bodyPr wrap="none"/>
          <a:lstStyle>
            <a:lvl1pPr marL="0" indent="0">
              <a:spcBef>
                <a:spcPts val="0"/>
              </a:spcBef>
              <a:buNone/>
              <a:defRPr sz="1100" b="0">
                <a:solidFill>
                  <a:schemeClr val="accent5"/>
                </a:solidFill>
                <a:latin typeface="Arial" pitchFamily="34" charset="0"/>
                <a:cs typeface="Arial" pitchFamily="34" charset="0"/>
              </a:defRPr>
            </a:lvl1pPr>
          </a:lstStyle>
          <a:p>
            <a:pPr lvl="0"/>
            <a:r>
              <a:rPr lang="en-GB" noProof="0" dirty="0"/>
              <a:t>&lt;Insert section title if required&gt;</a:t>
            </a:r>
          </a:p>
        </p:txBody>
      </p:sp>
      <p:sp>
        <p:nvSpPr>
          <p:cNvPr id="8" name="Text Placeholder 21"/>
          <p:cNvSpPr>
            <a:spLocks noGrp="1"/>
          </p:cNvSpPr>
          <p:nvPr>
            <p:ph type="body" sz="quarter" idx="27" hasCustomPrompt="1"/>
          </p:nvPr>
        </p:nvSpPr>
        <p:spPr>
          <a:xfrm>
            <a:off x="612314" y="3797832"/>
            <a:ext cx="10966625" cy="354237"/>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Content</a:t>
            </a:r>
          </a:p>
        </p:txBody>
      </p:sp>
      <p:sp>
        <p:nvSpPr>
          <p:cNvPr id="12" name="Content Placeholder 8"/>
          <p:cNvSpPr>
            <a:spLocks noGrp="1"/>
          </p:cNvSpPr>
          <p:nvPr>
            <p:ph sz="quarter" idx="30" hasCustomPrompt="1"/>
          </p:nvPr>
        </p:nvSpPr>
        <p:spPr>
          <a:xfrm>
            <a:off x="601181" y="1570614"/>
            <a:ext cx="10981219" cy="2103120"/>
          </a:xfrm>
          <a:ln>
            <a:noFill/>
          </a:ln>
        </p:spPr>
        <p:txBody>
          <a:bodyPr/>
          <a:lstStyle>
            <a:lvl1pPr>
              <a:defRPr/>
            </a:lvl1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1"/>
          <p:cNvSpPr>
            <a:spLocks noGrp="1"/>
          </p:cNvSpPr>
          <p:nvPr>
            <p:ph type="body" sz="quarter" idx="31" hasCustomPrompt="1"/>
          </p:nvPr>
        </p:nvSpPr>
        <p:spPr>
          <a:xfrm>
            <a:off x="601179" y="1216379"/>
            <a:ext cx="10981220" cy="354237"/>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Content</a:t>
            </a:r>
          </a:p>
        </p:txBody>
      </p:sp>
    </p:spTree>
    <p:extLst>
      <p:ext uri="{BB962C8B-B14F-4D97-AF65-F5344CB8AC3E}">
        <p14:creationId xmlns:p14="http://schemas.microsoft.com/office/powerpoint/2010/main" val="7966846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ontent &amp; Comments right (subtitles)">
    <p:spTree>
      <p:nvGrpSpPr>
        <p:cNvPr id="1" name=""/>
        <p:cNvGrpSpPr/>
        <p:nvPr/>
      </p:nvGrpSpPr>
      <p:grpSpPr>
        <a:xfrm>
          <a:off x="0" y="0"/>
          <a:ext cx="0" cy="0"/>
          <a:chOff x="0" y="0"/>
          <a:chExt cx="0" cy="0"/>
        </a:xfrm>
      </p:grpSpPr>
      <p:sp>
        <p:nvSpPr>
          <p:cNvPr id="11" name="Content Placeholder 10"/>
          <p:cNvSpPr>
            <a:spLocks noGrp="1"/>
          </p:cNvSpPr>
          <p:nvPr>
            <p:ph sz="quarter" idx="20" hasCustomPrompt="1"/>
          </p:nvPr>
        </p:nvSpPr>
        <p:spPr>
          <a:xfrm>
            <a:off x="5953761" y="4378572"/>
            <a:ext cx="5628639" cy="1746699"/>
          </a:xfrm>
          <a:ln>
            <a:noFill/>
          </a:ln>
        </p:spPr>
        <p:txBody>
          <a:bodyPr/>
          <a:lstStyle>
            <a:lvl1pPr>
              <a:defRPr/>
            </a:lvl1pPr>
          </a:lstStyle>
          <a:p>
            <a:pPr lvl="0"/>
            <a:r>
              <a:rPr lang="en-US" dirty="0"/>
              <a:t>Comments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9" hasCustomPrompt="1"/>
          </p:nvPr>
        </p:nvSpPr>
        <p:spPr>
          <a:xfrm>
            <a:off x="601181" y="4378362"/>
            <a:ext cx="5169700" cy="1746910"/>
          </a:xfrm>
          <a:ln>
            <a:noFill/>
          </a:ln>
        </p:spPr>
        <p:txBody>
          <a:bodyPr/>
          <a:lstStyle>
            <a:lvl1pPr>
              <a:defRPr/>
            </a:lvl1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lvl1pPr>
              <a:defRPr/>
            </a:lvl1pPr>
          </a:lstStyle>
          <a:p>
            <a:r>
              <a:rPr lang="en-US" dirty="0"/>
              <a:t>Content with comments below (Click to edit)</a:t>
            </a:r>
          </a:p>
        </p:txBody>
      </p:sp>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4"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
        <p:nvSpPr>
          <p:cNvPr id="7" name="Text Placeholder 7"/>
          <p:cNvSpPr>
            <a:spLocks noGrp="1"/>
          </p:cNvSpPr>
          <p:nvPr>
            <p:ph type="body" sz="quarter" idx="17" hasCustomPrompt="1"/>
          </p:nvPr>
        </p:nvSpPr>
        <p:spPr bwMode="gray">
          <a:xfrm>
            <a:off x="601182" y="164522"/>
            <a:ext cx="9389657" cy="253620"/>
          </a:xfrm>
          <a:prstGeom prst="rect">
            <a:avLst/>
          </a:prstGeom>
        </p:spPr>
        <p:txBody>
          <a:bodyPr wrap="none"/>
          <a:lstStyle>
            <a:lvl1pPr marL="0" indent="0">
              <a:spcBef>
                <a:spcPts val="0"/>
              </a:spcBef>
              <a:buNone/>
              <a:defRPr sz="1100" b="0">
                <a:solidFill>
                  <a:schemeClr val="accent5"/>
                </a:solidFill>
                <a:latin typeface="Arial" pitchFamily="34" charset="0"/>
                <a:cs typeface="Arial" pitchFamily="34" charset="0"/>
              </a:defRPr>
            </a:lvl1pPr>
          </a:lstStyle>
          <a:p>
            <a:pPr lvl="0"/>
            <a:r>
              <a:rPr lang="en-GB" noProof="0" dirty="0"/>
              <a:t>&lt;Insert section title if required&gt;</a:t>
            </a:r>
          </a:p>
        </p:txBody>
      </p:sp>
      <p:sp>
        <p:nvSpPr>
          <p:cNvPr id="8" name="Text Placeholder 21"/>
          <p:cNvSpPr>
            <a:spLocks noGrp="1"/>
          </p:cNvSpPr>
          <p:nvPr>
            <p:ph type="body" sz="quarter" idx="27" hasCustomPrompt="1"/>
          </p:nvPr>
        </p:nvSpPr>
        <p:spPr>
          <a:xfrm>
            <a:off x="612315" y="4024335"/>
            <a:ext cx="5162829" cy="354237"/>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Content</a:t>
            </a:r>
          </a:p>
        </p:txBody>
      </p:sp>
      <p:sp>
        <p:nvSpPr>
          <p:cNvPr id="10" name="Text Placeholder 21"/>
          <p:cNvSpPr>
            <a:spLocks noGrp="1"/>
          </p:cNvSpPr>
          <p:nvPr>
            <p:ph type="body" sz="quarter" idx="29" hasCustomPrompt="1"/>
          </p:nvPr>
        </p:nvSpPr>
        <p:spPr>
          <a:xfrm>
            <a:off x="5953759" y="4024336"/>
            <a:ext cx="5628643" cy="353695"/>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Comments</a:t>
            </a:r>
          </a:p>
        </p:txBody>
      </p:sp>
      <p:sp>
        <p:nvSpPr>
          <p:cNvPr id="12" name="Content Placeholder 8"/>
          <p:cNvSpPr>
            <a:spLocks noGrp="1"/>
          </p:cNvSpPr>
          <p:nvPr>
            <p:ph sz="quarter" idx="30" hasCustomPrompt="1"/>
          </p:nvPr>
        </p:nvSpPr>
        <p:spPr>
          <a:xfrm>
            <a:off x="601181" y="1570616"/>
            <a:ext cx="10981219" cy="2366683"/>
          </a:xfrm>
          <a:ln>
            <a:noFill/>
          </a:ln>
        </p:spPr>
        <p:txBody>
          <a:bodyPr/>
          <a:lstStyle>
            <a:lvl1pPr>
              <a:defRPr/>
            </a:lvl1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1"/>
          <p:cNvSpPr>
            <a:spLocks noGrp="1"/>
          </p:cNvSpPr>
          <p:nvPr>
            <p:ph type="body" sz="quarter" idx="31" hasCustomPrompt="1"/>
          </p:nvPr>
        </p:nvSpPr>
        <p:spPr>
          <a:xfrm>
            <a:off x="601179" y="1216379"/>
            <a:ext cx="10981220" cy="354237"/>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Content</a:t>
            </a:r>
          </a:p>
        </p:txBody>
      </p:sp>
    </p:spTree>
    <p:extLst>
      <p:ext uri="{BB962C8B-B14F-4D97-AF65-F5344CB8AC3E}">
        <p14:creationId xmlns:p14="http://schemas.microsoft.com/office/powerpoint/2010/main" val="624301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ontent &amp; Comments right (subtitles)">
    <p:spTree>
      <p:nvGrpSpPr>
        <p:cNvPr id="1" name=""/>
        <p:cNvGrpSpPr/>
        <p:nvPr/>
      </p:nvGrpSpPr>
      <p:grpSpPr>
        <a:xfrm>
          <a:off x="0" y="0"/>
          <a:ext cx="0" cy="0"/>
          <a:chOff x="0" y="0"/>
          <a:chExt cx="0" cy="0"/>
        </a:xfrm>
      </p:grpSpPr>
      <p:sp>
        <p:nvSpPr>
          <p:cNvPr id="9" name="Content Placeholder 8"/>
          <p:cNvSpPr>
            <a:spLocks noGrp="1"/>
          </p:cNvSpPr>
          <p:nvPr>
            <p:ph sz="quarter" idx="19" hasCustomPrompt="1"/>
          </p:nvPr>
        </p:nvSpPr>
        <p:spPr>
          <a:xfrm>
            <a:off x="601181" y="5044966"/>
            <a:ext cx="10981220" cy="1210013"/>
          </a:xfrm>
          <a:ln>
            <a:noFill/>
          </a:ln>
        </p:spPr>
        <p:txBody>
          <a:bodyPr/>
          <a:lstStyle>
            <a:lvl1pPr>
              <a:defRPr/>
            </a:lvl1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lvl1pPr>
              <a:defRPr/>
            </a:lvl1pPr>
          </a:lstStyle>
          <a:p>
            <a:r>
              <a:rPr lang="en-US" dirty="0"/>
              <a:t>Content with comments below, no content tile (Click to edit)</a:t>
            </a:r>
          </a:p>
        </p:txBody>
      </p:sp>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4"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
        <p:nvSpPr>
          <p:cNvPr id="7" name="Text Placeholder 7"/>
          <p:cNvSpPr>
            <a:spLocks noGrp="1"/>
          </p:cNvSpPr>
          <p:nvPr>
            <p:ph type="body" sz="quarter" idx="17" hasCustomPrompt="1"/>
          </p:nvPr>
        </p:nvSpPr>
        <p:spPr bwMode="gray">
          <a:xfrm>
            <a:off x="601182" y="164522"/>
            <a:ext cx="9389657" cy="253620"/>
          </a:xfrm>
          <a:prstGeom prst="rect">
            <a:avLst/>
          </a:prstGeom>
        </p:spPr>
        <p:txBody>
          <a:bodyPr wrap="none"/>
          <a:lstStyle>
            <a:lvl1pPr marL="0" indent="0">
              <a:spcBef>
                <a:spcPts val="0"/>
              </a:spcBef>
              <a:buNone/>
              <a:defRPr sz="1100" b="0">
                <a:solidFill>
                  <a:schemeClr val="accent5"/>
                </a:solidFill>
                <a:latin typeface="Arial" pitchFamily="34" charset="0"/>
                <a:cs typeface="Arial" pitchFamily="34" charset="0"/>
              </a:defRPr>
            </a:lvl1pPr>
          </a:lstStyle>
          <a:p>
            <a:pPr lvl="0"/>
            <a:r>
              <a:rPr lang="en-GB" noProof="0" dirty="0"/>
              <a:t>&lt;Insert section title if required&gt;</a:t>
            </a:r>
          </a:p>
        </p:txBody>
      </p:sp>
      <p:sp>
        <p:nvSpPr>
          <p:cNvPr id="12" name="Content Placeholder 8"/>
          <p:cNvSpPr>
            <a:spLocks noGrp="1"/>
          </p:cNvSpPr>
          <p:nvPr>
            <p:ph sz="quarter" idx="30" hasCustomPrompt="1"/>
          </p:nvPr>
        </p:nvSpPr>
        <p:spPr>
          <a:xfrm>
            <a:off x="601181" y="1570614"/>
            <a:ext cx="10981219" cy="3300931"/>
          </a:xfrm>
          <a:ln>
            <a:noFill/>
          </a:ln>
        </p:spPr>
        <p:txBody>
          <a:bodyPr/>
          <a:lstStyle>
            <a:lvl1pPr>
              <a:defRPr/>
            </a:lvl1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47759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586693" y="6357038"/>
            <a:ext cx="10288867" cy="364206"/>
          </a:xfrm>
          <a:prstGeom prst="rect">
            <a:avLst/>
          </a:prstGeom>
        </p:spPr>
        <p:txBody>
          <a:bodyPr/>
          <a:lstStyle/>
          <a:p>
            <a:endParaRPr lang="en-US" dirty="0">
              <a:solidFill>
                <a:srgbClr val="C7C9CB"/>
              </a:solidFill>
            </a:endParaRPr>
          </a:p>
        </p:txBody>
      </p:sp>
      <p:sp>
        <p:nvSpPr>
          <p:cNvPr id="4" name="Slide Number Placeholder 3"/>
          <p:cNvSpPr>
            <a:spLocks noGrp="1"/>
          </p:cNvSpPr>
          <p:nvPr>
            <p:ph type="sldNum" sz="quarter" idx="11"/>
          </p:nvPr>
        </p:nvSpPr>
        <p:spPr/>
        <p:txBody>
          <a:bodyPr/>
          <a:lstStyle/>
          <a:p>
            <a:fld id="{276DE07D-12F9-FF40-B07B-9B015B6B1FBE}" type="slidenum">
              <a:rPr lang="en-US" smtClean="0">
                <a:solidFill>
                  <a:srgbClr val="0070CD"/>
                </a:solidFill>
              </a:rPr>
              <a:pPr/>
              <a:t>‹#›</a:t>
            </a:fld>
            <a:endParaRPr lang="en-US" dirty="0">
              <a:solidFill>
                <a:srgbClr val="0070CD"/>
              </a:solidFill>
            </a:endParaRPr>
          </a:p>
        </p:txBody>
      </p:sp>
    </p:spTree>
    <p:extLst>
      <p:ext uri="{BB962C8B-B14F-4D97-AF65-F5344CB8AC3E}">
        <p14:creationId xmlns:p14="http://schemas.microsoft.com/office/powerpoint/2010/main" val="2651397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Title with Footer (Click to edit)</a:t>
            </a:r>
          </a:p>
        </p:txBody>
      </p:sp>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4"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
        <p:nvSpPr>
          <p:cNvPr id="5" name="Text Placeholder 7"/>
          <p:cNvSpPr>
            <a:spLocks noGrp="1"/>
          </p:cNvSpPr>
          <p:nvPr>
            <p:ph type="body" sz="quarter" idx="17" hasCustomPrompt="1"/>
          </p:nvPr>
        </p:nvSpPr>
        <p:spPr bwMode="gray">
          <a:xfrm>
            <a:off x="601182" y="164522"/>
            <a:ext cx="9389657" cy="253620"/>
          </a:xfrm>
          <a:prstGeom prst="rect">
            <a:avLst/>
          </a:prstGeom>
        </p:spPr>
        <p:txBody>
          <a:bodyPr wrap="none"/>
          <a:lstStyle>
            <a:lvl1pPr marL="0" indent="0">
              <a:spcBef>
                <a:spcPts val="0"/>
              </a:spcBef>
              <a:buNone/>
              <a:defRPr sz="1100" b="0">
                <a:solidFill>
                  <a:schemeClr val="accent5"/>
                </a:solidFill>
                <a:latin typeface="Arial" pitchFamily="34" charset="0"/>
                <a:cs typeface="Arial" pitchFamily="34" charset="0"/>
              </a:defRPr>
            </a:lvl1pPr>
          </a:lstStyle>
          <a:p>
            <a:pPr lvl="0"/>
            <a:r>
              <a:rPr lang="en-GB" noProof="0" dirty="0"/>
              <a:t>&lt;Insert section title if required&gt;</a:t>
            </a:r>
          </a:p>
        </p:txBody>
      </p:sp>
    </p:spTree>
    <p:extLst>
      <p:ext uri="{BB962C8B-B14F-4D97-AF65-F5344CB8AC3E}">
        <p14:creationId xmlns:p14="http://schemas.microsoft.com/office/powerpoint/2010/main" val="31917483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only (Click to edit)</a:t>
            </a:r>
          </a:p>
        </p:txBody>
      </p:sp>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5" name="Text Placeholder 7"/>
          <p:cNvSpPr>
            <a:spLocks noGrp="1"/>
          </p:cNvSpPr>
          <p:nvPr>
            <p:ph type="body" sz="quarter" idx="17" hasCustomPrompt="1"/>
          </p:nvPr>
        </p:nvSpPr>
        <p:spPr bwMode="gray">
          <a:xfrm>
            <a:off x="601182" y="164522"/>
            <a:ext cx="9389657" cy="253620"/>
          </a:xfrm>
          <a:prstGeom prst="rect">
            <a:avLst/>
          </a:prstGeom>
        </p:spPr>
        <p:txBody>
          <a:bodyPr wrap="none"/>
          <a:lstStyle>
            <a:lvl1pPr marL="0" indent="0">
              <a:spcBef>
                <a:spcPts val="0"/>
              </a:spcBef>
              <a:buNone/>
              <a:defRPr sz="1100" b="0">
                <a:solidFill>
                  <a:schemeClr val="accent5"/>
                </a:solidFill>
                <a:latin typeface="Arial" pitchFamily="34" charset="0"/>
                <a:cs typeface="Arial" pitchFamily="34" charset="0"/>
              </a:defRPr>
            </a:lvl1pPr>
          </a:lstStyle>
          <a:p>
            <a:pPr lvl="0"/>
            <a:r>
              <a:rPr lang="en-GB" noProof="0" dirty="0"/>
              <a:t>&lt;Insert section title if required&gt;</a:t>
            </a:r>
          </a:p>
        </p:txBody>
      </p:sp>
      <p:sp>
        <p:nvSpPr>
          <p:cNvPr id="6"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Tree>
    <p:extLst>
      <p:ext uri="{BB962C8B-B14F-4D97-AF65-F5344CB8AC3E}">
        <p14:creationId xmlns:p14="http://schemas.microsoft.com/office/powerpoint/2010/main" val="18695700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Tree>
    <p:extLst>
      <p:ext uri="{BB962C8B-B14F-4D97-AF65-F5344CB8AC3E}">
        <p14:creationId xmlns:p14="http://schemas.microsoft.com/office/powerpoint/2010/main" val="1072945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2800" b="0" cap="all">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latin typeface="Arial Nova Light" panose="020B0304020202020204" pitchFamily="34" charset="0"/>
                <a:cs typeface="Arial Nova Light" panose="020B0304020202020204" pitchFamily="34" charset="0"/>
              </a:defRPr>
            </a:lvl1pPr>
          </a:lstStyle>
          <a:p>
            <a:fld id="{AE68CD15-1B97-4DFC-8420-5C5C10F06B21}" type="datetimeFigureOut">
              <a:rPr lang="en-US" smtClean="0"/>
              <a:pPr/>
              <a:t>5/1/2026</a:t>
            </a:fld>
            <a:endParaRPr lang="en-US" dirty="0"/>
          </a:p>
        </p:txBody>
      </p:sp>
      <p:sp>
        <p:nvSpPr>
          <p:cNvPr id="5" name="Footer Placeholder 4"/>
          <p:cNvSpPr>
            <a:spLocks noGrp="1"/>
          </p:cNvSpPr>
          <p:nvPr>
            <p:ph type="ftr" sz="quarter" idx="11"/>
          </p:nvPr>
        </p:nvSpPr>
        <p:spPr>
          <a:xfrm>
            <a:off x="581192" y="5951811"/>
            <a:ext cx="6917210" cy="365125"/>
          </a:xfrm>
          <a:prstGeom prst="rect">
            <a:avLst/>
          </a:prstGeom>
        </p:spPr>
        <p:txBody>
          <a:bodyPr/>
          <a:lstStyle>
            <a:lvl1pPr>
              <a:defRPr>
                <a:solidFill>
                  <a:schemeClr val="accent1">
                    <a:lumMod val="75000"/>
                    <a:lumOff val="25000"/>
                  </a:schemeClr>
                </a:solidFill>
                <a:latin typeface="Arial Nova Light" panose="020B0304020202020204" pitchFamily="34" charset="0"/>
                <a:cs typeface="Arial Nova Light" panose="020B03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latin typeface="Arial Nova Light" panose="020B0304020202020204" pitchFamily="34" charset="0"/>
                <a:cs typeface="Arial Nova Light" panose="020B0304020202020204" pitchFamily="34" charset="0"/>
              </a:defRPr>
            </a:lvl1pPr>
          </a:lstStyle>
          <a:p>
            <a:fld id="{1C0FDE23-6443-44B0-98BF-8273B15B899F}" type="slidenum">
              <a:rPr lang="en-US" smtClean="0"/>
              <a:pPr/>
              <a:t>‹#›</a:t>
            </a:fld>
            <a:endParaRPr lang="en-US" dirty="0"/>
          </a:p>
        </p:txBody>
      </p:sp>
    </p:spTree>
    <p:extLst>
      <p:ext uri="{BB962C8B-B14F-4D97-AF65-F5344CB8AC3E}">
        <p14:creationId xmlns:p14="http://schemas.microsoft.com/office/powerpoint/2010/main" val="39927789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ddress">
    <p:spTree>
      <p:nvGrpSpPr>
        <p:cNvPr id="1" name=""/>
        <p:cNvGrpSpPr/>
        <p:nvPr/>
      </p:nvGrpSpPr>
      <p:grpSpPr>
        <a:xfrm>
          <a:off x="0" y="0"/>
          <a:ext cx="0" cy="0"/>
          <a:chOff x="0" y="0"/>
          <a:chExt cx="0" cy="0"/>
        </a:xfrm>
      </p:grpSpPr>
      <p:sp>
        <p:nvSpPr>
          <p:cNvPr id="14" name="Rectangle 13"/>
          <p:cNvSpPr/>
          <p:nvPr userDrawn="1"/>
        </p:nvSpPr>
        <p:spPr>
          <a:xfrm>
            <a:off x="601181" y="1627076"/>
            <a:ext cx="3469387" cy="4810246"/>
          </a:xfrm>
          <a:prstGeom prst="rect">
            <a:avLst/>
          </a:prstGeom>
          <a:solidFill>
            <a:schemeClr val="bg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3122" tIns="63122" rIns="63122" bIns="63122" rtlCol="0" anchor="ctr"/>
          <a:lstStyle/>
          <a:p>
            <a:pPr algn="ctr" defTabSz="457144"/>
            <a:endParaRPr lang="ru-RU" dirty="0" err="1">
              <a:solidFill>
                <a:srgbClr val="0070CD"/>
              </a:solidFill>
              <a:cs typeface="Arial" pitchFamily="34" charset="0"/>
            </a:endParaRPr>
          </a:p>
        </p:txBody>
      </p:sp>
      <p:sp>
        <p:nvSpPr>
          <p:cNvPr id="15" name="Content Placeholder 8"/>
          <p:cNvSpPr>
            <a:spLocks noGrp="1"/>
          </p:cNvSpPr>
          <p:nvPr>
            <p:ph sz="quarter" idx="13" hasCustomPrompt="1"/>
          </p:nvPr>
        </p:nvSpPr>
        <p:spPr bwMode="gray">
          <a:xfrm>
            <a:off x="841158" y="1887110"/>
            <a:ext cx="3009476" cy="4353726"/>
          </a:xfrm>
          <a:prstGeom prst="rect">
            <a:avLst/>
          </a:prstGeom>
        </p:spPr>
        <p:txBody>
          <a:bodyPr anchor="b" anchorCtr="0"/>
          <a:lstStyle>
            <a:lvl1pPr marL="0" indent="0">
              <a:buFont typeface="Arial" pitchFamily="34" charset="0"/>
              <a:buNone/>
              <a:defRPr sz="1000" b="0">
                <a:solidFill>
                  <a:srgbClr val="0070CD"/>
                </a:solidFill>
                <a:latin typeface="Arial" pitchFamily="34" charset="0"/>
                <a:cs typeface="Arial" pitchFamily="34" charset="0"/>
              </a:defRPr>
            </a:lvl1pPr>
            <a:lvl2pPr marL="0" indent="0">
              <a:buFont typeface="Arial" pitchFamily="34" charset="0"/>
              <a:buNone/>
              <a:defRPr b="0">
                <a:solidFill>
                  <a:schemeClr val="bg1"/>
                </a:solidFill>
              </a:defRPr>
            </a:lvl2pPr>
            <a:lvl3pPr marL="0" indent="0">
              <a:buNone/>
              <a:defRPr b="0">
                <a:solidFill>
                  <a:schemeClr val="bg1"/>
                </a:solidFill>
              </a:defRPr>
            </a:lvl3pPr>
            <a:lvl4pPr marL="157806" indent="0">
              <a:buNone/>
              <a:defRPr b="0">
                <a:solidFill>
                  <a:schemeClr val="bg1"/>
                </a:solidFill>
              </a:defRPr>
            </a:lvl4pPr>
            <a:lvl5pPr marL="315612" indent="0">
              <a:buNone/>
              <a:defRPr b="0">
                <a:solidFill>
                  <a:schemeClr val="bg1"/>
                </a:solidFill>
              </a:defRPr>
            </a:lvl5pPr>
          </a:lstStyle>
          <a:p>
            <a:pPr lvl="0"/>
            <a:r>
              <a:rPr lang="en-US" noProof="0" dirty="0"/>
              <a:t>Nexant, Inc.</a:t>
            </a:r>
            <a:br>
              <a:rPr lang="en-US" noProof="0" dirty="0"/>
            </a:br>
            <a:r>
              <a:rPr lang="en-US" noProof="0" dirty="0"/>
              <a:t>101 Second St, Suite 1000</a:t>
            </a:r>
            <a:br>
              <a:rPr lang="en-US" noProof="0" dirty="0"/>
            </a:br>
            <a:r>
              <a:rPr lang="en-US" noProof="0" dirty="0"/>
              <a:t>San Francisco, CA 94105</a:t>
            </a:r>
            <a:br>
              <a:rPr lang="en-US" noProof="0" dirty="0"/>
            </a:br>
            <a:r>
              <a:rPr lang="en-US" noProof="0" dirty="0"/>
              <a:t>415-369-1000</a:t>
            </a:r>
          </a:p>
        </p:txBody>
      </p:sp>
      <p:pic>
        <p:nvPicPr>
          <p:cNvPr id="18" name="Picture 17" descr="Nexant_Tagline_Logo_PNG_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194" y="318594"/>
            <a:ext cx="3643135" cy="1158496"/>
          </a:xfrm>
          <a:prstGeom prst="rect">
            <a:avLst/>
          </a:prstGeom>
        </p:spPr>
      </p:pic>
      <p:sp>
        <p:nvSpPr>
          <p:cNvPr id="10" name="Content Placeholder 2"/>
          <p:cNvSpPr>
            <a:spLocks noGrp="1"/>
          </p:cNvSpPr>
          <p:nvPr>
            <p:ph idx="1"/>
          </p:nvPr>
        </p:nvSpPr>
        <p:spPr>
          <a:xfrm>
            <a:off x="4448792" y="1702677"/>
            <a:ext cx="7133609" cy="32444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6"/>
          <p:cNvSpPr>
            <a:spLocks noGrp="1"/>
          </p:cNvSpPr>
          <p:nvPr>
            <p:ph type="sldNum" sz="quarter" idx="12"/>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Tree>
    <p:extLst>
      <p:ext uri="{BB962C8B-B14F-4D97-AF65-F5344CB8AC3E}">
        <p14:creationId xmlns:p14="http://schemas.microsoft.com/office/powerpoint/2010/main" val="30983015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8EFE6C-1DBC-4594-9C3F-188BE8D8F5E7}" type="datetime1">
              <a:rPr lang="en-US" smtClean="0"/>
              <a:t>5/1/2026</a:t>
            </a:fld>
            <a:endParaRPr lang="en-US" dirty="0"/>
          </a:p>
        </p:txBody>
      </p:sp>
      <p:sp>
        <p:nvSpPr>
          <p:cNvPr id="4" name="Slide Number Placeholder 3"/>
          <p:cNvSpPr>
            <a:spLocks noGrp="1"/>
          </p:cNvSpPr>
          <p:nvPr>
            <p:ph type="sldNum" sz="quarter" idx="11"/>
          </p:nvPr>
        </p:nvSpPr>
        <p:spPr/>
        <p:txBody>
          <a:bodyPr/>
          <a:lstStyle/>
          <a:p>
            <a:fld id="{1C0FDE23-6443-44B0-98BF-8273B15B899F}" type="slidenum">
              <a:rPr lang="en-US" smtClean="0"/>
              <a:t>‹#›</a:t>
            </a:fld>
            <a:endParaRPr lang="en-US" dirty="0"/>
          </a:p>
        </p:txBody>
      </p:sp>
      <p:sp>
        <p:nvSpPr>
          <p:cNvPr id="5" name="Footer Placeholder 4"/>
          <p:cNvSpPr>
            <a:spLocks noGrp="1"/>
          </p:cNvSpPr>
          <p:nvPr>
            <p:ph type="ftr" sz="quarter" idx="12"/>
          </p:nvPr>
        </p:nvSpPr>
        <p:spPr/>
        <p:txBody>
          <a:bodyPr/>
          <a:lstStyle/>
          <a:p>
            <a:endParaRPr lang="en-US" dirty="0"/>
          </a:p>
        </p:txBody>
      </p:sp>
      <p:sp>
        <p:nvSpPr>
          <p:cNvPr id="7" name="Content Placeholder 6"/>
          <p:cNvSpPr>
            <a:spLocks noGrp="1"/>
          </p:cNvSpPr>
          <p:nvPr>
            <p:ph sz="quarter" idx="13"/>
          </p:nvPr>
        </p:nvSpPr>
        <p:spPr>
          <a:xfrm>
            <a:off x="581192" y="1506538"/>
            <a:ext cx="11029616" cy="4818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15013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
        <p:nvSpPr>
          <p:cNvPr id="5" name="Content Placeholder 2"/>
          <p:cNvSpPr>
            <a:spLocks noGrp="1"/>
          </p:cNvSpPr>
          <p:nvPr>
            <p:ph idx="1"/>
          </p:nvPr>
        </p:nvSpPr>
        <p:spPr>
          <a:xfrm>
            <a:off x="597611" y="1313817"/>
            <a:ext cx="10984788" cy="4811454"/>
          </a:xfrm>
        </p:spPr>
        <p:txBody>
          <a:bodyPr>
            <a:normAutofit/>
          </a:bodyPr>
          <a:lstStyle>
            <a:lvl1pPr>
              <a:defRPr sz="2100">
                <a:solidFill>
                  <a:schemeClr val="tx1"/>
                </a:solidFill>
              </a:defRPr>
            </a:lvl1pPr>
            <a:lvl2pPr>
              <a:defRPr sz="1800">
                <a:solidFill>
                  <a:srgbClr val="464749"/>
                </a:solidFill>
              </a:defRPr>
            </a:lvl2pPr>
            <a:lvl3pPr>
              <a:defRPr sz="1600"/>
            </a:lvl3pPr>
            <a:lvl4pPr>
              <a:defRPr sz="1400"/>
            </a:lvl4pPr>
            <a:lvl5pPr>
              <a:tabLs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7"/>
          <p:cNvSpPr>
            <a:spLocks noGrp="1"/>
          </p:cNvSpPr>
          <p:nvPr>
            <p:ph type="body" sz="quarter" idx="17" hasCustomPrompt="1"/>
          </p:nvPr>
        </p:nvSpPr>
        <p:spPr bwMode="gray">
          <a:xfrm>
            <a:off x="601182" y="164522"/>
            <a:ext cx="9389657" cy="253620"/>
          </a:xfrm>
          <a:prstGeom prst="rect">
            <a:avLst/>
          </a:prstGeom>
        </p:spPr>
        <p:txBody>
          <a:bodyPr wrap="none">
            <a:noAutofit/>
          </a:bodyPr>
          <a:lstStyle>
            <a:lvl1pPr marL="0" indent="0">
              <a:spcBef>
                <a:spcPts val="0"/>
              </a:spcBef>
              <a:buNone/>
              <a:defRPr sz="1600" b="1" cap="small" baseline="0">
                <a:solidFill>
                  <a:schemeClr val="accent1">
                    <a:lumMod val="50000"/>
                  </a:schemeClr>
                </a:solidFill>
                <a:latin typeface="+mj-lt"/>
                <a:cs typeface="Arial" pitchFamily="34" charset="0"/>
              </a:defRPr>
            </a:lvl1pPr>
          </a:lstStyle>
          <a:p>
            <a:pPr lvl="0"/>
            <a:r>
              <a:rPr lang="en-GB" noProof="0" dirty="0"/>
              <a:t>&lt;Insert section title if required&gt;</a:t>
            </a:r>
          </a:p>
        </p:txBody>
      </p:sp>
      <p:sp>
        <p:nvSpPr>
          <p:cNvPr id="7" name="Slide Number Placeholder 5"/>
          <p:cNvSpPr>
            <a:spLocks noGrp="1"/>
          </p:cNvSpPr>
          <p:nvPr>
            <p:ph type="sldNum" sz="quarter" idx="12"/>
          </p:nvPr>
        </p:nvSpPr>
        <p:spPr>
          <a:xfrm>
            <a:off x="11041528" y="6356352"/>
            <a:ext cx="857115"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Tree>
    <p:extLst>
      <p:ext uri="{BB962C8B-B14F-4D97-AF65-F5344CB8AC3E}">
        <p14:creationId xmlns:p14="http://schemas.microsoft.com/office/powerpoint/2010/main" val="15891264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8EFE6C-1DBC-4594-9C3F-188BE8D8F5E7}" type="datetime1">
              <a:rPr lang="en-US" smtClean="0"/>
              <a:t>5/1/2026</a:t>
            </a:fld>
            <a:endParaRPr lang="en-US" dirty="0"/>
          </a:p>
        </p:txBody>
      </p:sp>
      <p:sp>
        <p:nvSpPr>
          <p:cNvPr id="4" name="Slide Number Placeholder 3"/>
          <p:cNvSpPr>
            <a:spLocks noGrp="1"/>
          </p:cNvSpPr>
          <p:nvPr>
            <p:ph type="sldNum" sz="quarter" idx="11"/>
          </p:nvPr>
        </p:nvSpPr>
        <p:spPr/>
        <p:txBody>
          <a:bodyPr/>
          <a:lstStyle/>
          <a:p>
            <a:fld id="{1C0FDE23-6443-44B0-98BF-8273B15B899F}" type="slidenum">
              <a:rPr lang="en-US" smtClean="0"/>
              <a:t>‹#›</a:t>
            </a:fld>
            <a:endParaRPr lang="en-US" dirty="0"/>
          </a:p>
        </p:txBody>
      </p:sp>
      <p:sp>
        <p:nvSpPr>
          <p:cNvPr id="5" name="Footer Placeholder 4"/>
          <p:cNvSpPr>
            <a:spLocks noGrp="1"/>
          </p:cNvSpPr>
          <p:nvPr>
            <p:ph type="ftr" sz="quarter" idx="12"/>
          </p:nvPr>
        </p:nvSpPr>
        <p:spPr/>
        <p:txBody>
          <a:bodyPr/>
          <a:lstStyle/>
          <a:p>
            <a:endParaRPr lang="en-US" dirty="0"/>
          </a:p>
        </p:txBody>
      </p:sp>
      <p:sp>
        <p:nvSpPr>
          <p:cNvPr id="7" name="Content Placeholder 8"/>
          <p:cNvSpPr>
            <a:spLocks noGrp="1"/>
          </p:cNvSpPr>
          <p:nvPr>
            <p:ph sz="quarter" idx="19" hasCustomPrompt="1"/>
          </p:nvPr>
        </p:nvSpPr>
        <p:spPr>
          <a:xfrm>
            <a:off x="581190" y="1788869"/>
            <a:ext cx="3611880" cy="4554658"/>
          </a:xfrm>
          <a:ln>
            <a:noFill/>
          </a:ln>
        </p:spPr>
        <p:txBody>
          <a:bodyPr/>
          <a:lstStyle>
            <a:lvl1pPr>
              <a:defRPr/>
            </a:lvl1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1"/>
          <p:cNvSpPr>
            <a:spLocks noGrp="1"/>
          </p:cNvSpPr>
          <p:nvPr>
            <p:ph type="body" sz="quarter" idx="27" hasCustomPrompt="1"/>
          </p:nvPr>
        </p:nvSpPr>
        <p:spPr>
          <a:xfrm>
            <a:off x="609600" y="1434633"/>
            <a:ext cx="3597675" cy="354237"/>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Content</a:t>
            </a:r>
          </a:p>
        </p:txBody>
      </p:sp>
      <p:sp>
        <p:nvSpPr>
          <p:cNvPr id="12" name="Content Placeholder 8"/>
          <p:cNvSpPr>
            <a:spLocks noGrp="1"/>
          </p:cNvSpPr>
          <p:nvPr>
            <p:ph sz="quarter" idx="32" hasCustomPrompt="1"/>
          </p:nvPr>
        </p:nvSpPr>
        <p:spPr>
          <a:xfrm>
            <a:off x="4305299" y="1780317"/>
            <a:ext cx="7308517" cy="4563210"/>
          </a:xfrm>
          <a:ln>
            <a:noFill/>
          </a:ln>
        </p:spPr>
        <p:txBody>
          <a:bodyPr/>
          <a:lstStyle>
            <a:lvl1pPr>
              <a:defRPr/>
            </a:lvl1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1"/>
          <p:cNvSpPr>
            <a:spLocks noGrp="1"/>
          </p:cNvSpPr>
          <p:nvPr>
            <p:ph type="body" sz="quarter" idx="33" hasCustomPrompt="1"/>
          </p:nvPr>
        </p:nvSpPr>
        <p:spPr>
          <a:xfrm>
            <a:off x="4305299" y="1434632"/>
            <a:ext cx="7319713" cy="354237"/>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Content</a:t>
            </a:r>
          </a:p>
        </p:txBody>
      </p:sp>
    </p:spTree>
    <p:extLst>
      <p:ext uri="{BB962C8B-B14F-4D97-AF65-F5344CB8AC3E}">
        <p14:creationId xmlns:p14="http://schemas.microsoft.com/office/powerpoint/2010/main" val="6304891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8EFE6C-1DBC-4594-9C3F-188BE8D8F5E7}" type="datetime1">
              <a:rPr lang="en-US" smtClean="0"/>
              <a:t>5/1/2026</a:t>
            </a:fld>
            <a:endParaRPr lang="en-US" dirty="0"/>
          </a:p>
        </p:txBody>
      </p:sp>
      <p:sp>
        <p:nvSpPr>
          <p:cNvPr id="4" name="Slide Number Placeholder 3"/>
          <p:cNvSpPr>
            <a:spLocks noGrp="1"/>
          </p:cNvSpPr>
          <p:nvPr>
            <p:ph type="sldNum" sz="quarter" idx="11"/>
          </p:nvPr>
        </p:nvSpPr>
        <p:spPr/>
        <p:txBody>
          <a:bodyPr/>
          <a:lstStyle/>
          <a:p>
            <a:fld id="{1C0FDE23-6443-44B0-98BF-8273B15B899F}" type="slidenum">
              <a:rPr lang="en-US" smtClean="0"/>
              <a:t>‹#›</a:t>
            </a:fld>
            <a:endParaRPr lang="en-US" dirty="0"/>
          </a:p>
        </p:txBody>
      </p:sp>
      <p:sp>
        <p:nvSpPr>
          <p:cNvPr id="5" name="Footer Placeholder 4"/>
          <p:cNvSpPr>
            <a:spLocks noGrp="1"/>
          </p:cNvSpPr>
          <p:nvPr>
            <p:ph type="ftr" sz="quarter" idx="12"/>
          </p:nvPr>
        </p:nvSpPr>
        <p:spPr/>
        <p:txBody>
          <a:bodyPr/>
          <a:lstStyle/>
          <a:p>
            <a:endParaRPr lang="en-US" dirty="0"/>
          </a:p>
        </p:txBody>
      </p:sp>
      <p:sp>
        <p:nvSpPr>
          <p:cNvPr id="7" name="Content Placeholder 8"/>
          <p:cNvSpPr>
            <a:spLocks noGrp="1"/>
          </p:cNvSpPr>
          <p:nvPr>
            <p:ph sz="quarter" idx="19" hasCustomPrompt="1"/>
          </p:nvPr>
        </p:nvSpPr>
        <p:spPr>
          <a:xfrm>
            <a:off x="581189" y="1788869"/>
            <a:ext cx="7335989" cy="4554658"/>
          </a:xfrm>
          <a:ln>
            <a:noFill/>
          </a:ln>
        </p:spPr>
        <p:txBody>
          <a:bodyPr/>
          <a:lstStyle>
            <a:lvl1pPr>
              <a:defRPr/>
            </a:lvl1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1"/>
          <p:cNvSpPr>
            <a:spLocks noGrp="1"/>
          </p:cNvSpPr>
          <p:nvPr>
            <p:ph type="body" sz="quarter" idx="27" hasCustomPrompt="1"/>
          </p:nvPr>
        </p:nvSpPr>
        <p:spPr>
          <a:xfrm>
            <a:off x="609600" y="1434633"/>
            <a:ext cx="7307579" cy="354237"/>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Content</a:t>
            </a:r>
          </a:p>
        </p:txBody>
      </p:sp>
      <p:sp>
        <p:nvSpPr>
          <p:cNvPr id="12" name="Content Placeholder 8"/>
          <p:cNvSpPr>
            <a:spLocks noGrp="1"/>
          </p:cNvSpPr>
          <p:nvPr>
            <p:ph sz="quarter" idx="32" hasCustomPrompt="1"/>
          </p:nvPr>
        </p:nvSpPr>
        <p:spPr>
          <a:xfrm>
            <a:off x="8001000" y="1780317"/>
            <a:ext cx="3612816" cy="4563210"/>
          </a:xfrm>
          <a:ln>
            <a:noFill/>
          </a:ln>
        </p:spPr>
        <p:txBody>
          <a:bodyPr/>
          <a:lstStyle>
            <a:lvl1pPr>
              <a:defRPr/>
            </a:lvl1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1"/>
          <p:cNvSpPr>
            <a:spLocks noGrp="1"/>
          </p:cNvSpPr>
          <p:nvPr>
            <p:ph type="body" sz="quarter" idx="33" hasCustomPrompt="1"/>
          </p:nvPr>
        </p:nvSpPr>
        <p:spPr>
          <a:xfrm>
            <a:off x="8001000" y="1434632"/>
            <a:ext cx="3624012" cy="354237"/>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Content</a:t>
            </a:r>
          </a:p>
        </p:txBody>
      </p:sp>
    </p:spTree>
    <p:extLst>
      <p:ext uri="{BB962C8B-B14F-4D97-AF65-F5344CB8AC3E}">
        <p14:creationId xmlns:p14="http://schemas.microsoft.com/office/powerpoint/2010/main" val="3281085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normAutofit/>
          </a:bodyPr>
          <a:lstStyle>
            <a:lvl1pPr>
              <a:defRPr sz="28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E68CD15-1B97-4DFC-8420-5C5C10F06B21}" type="datetimeFigureOut">
              <a:rPr lang="en-US" smtClean="0"/>
              <a:t>5/1/2026</a:t>
            </a:fld>
            <a:endParaRPr lang="en-US" dirty="0"/>
          </a:p>
        </p:txBody>
      </p:sp>
      <p:sp>
        <p:nvSpPr>
          <p:cNvPr id="7" name="Slide Number Placeholder 6"/>
          <p:cNvSpPr>
            <a:spLocks noGrp="1"/>
          </p:cNvSpPr>
          <p:nvPr>
            <p:ph type="sldNum" sz="quarter" idx="12"/>
          </p:nvPr>
        </p:nvSpPr>
        <p:spPr/>
        <p:txBody>
          <a:bodyPr/>
          <a:lstStyle/>
          <a:p>
            <a:fld id="{1C0FDE23-6443-44B0-98BF-8273B15B899F}" type="slidenum">
              <a:rPr lang="en-US" smtClean="0"/>
              <a:t>‹#›</a:t>
            </a:fld>
            <a:endParaRPr lang="en-US"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40" y="6204366"/>
            <a:ext cx="2836832" cy="654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6123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normAutofit/>
          </a:bodyPr>
          <a:lstStyle>
            <a:lvl1pPr>
              <a:defRPr sz="28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68CD15-1B97-4DFC-8420-5C5C10F06B21}" type="datetimeFigureOut">
              <a:rPr lang="en-US" smtClean="0"/>
              <a:t>5/1/2026</a:t>
            </a:fld>
            <a:endParaRPr lang="en-US" dirty="0"/>
          </a:p>
        </p:txBody>
      </p:sp>
      <p:sp>
        <p:nvSpPr>
          <p:cNvPr id="9" name="Slide Number Placeholder 8"/>
          <p:cNvSpPr>
            <a:spLocks noGrp="1"/>
          </p:cNvSpPr>
          <p:nvPr>
            <p:ph type="sldNum" sz="quarter" idx="12"/>
          </p:nvPr>
        </p:nvSpPr>
        <p:spPr/>
        <p:txBody>
          <a:bodyPr/>
          <a:lstStyle/>
          <a:p>
            <a:fld id="{1C0FDE23-6443-44B0-98BF-8273B15B899F}" type="slidenum">
              <a:rPr lang="en-US" smtClean="0"/>
              <a:t>‹#›</a:t>
            </a:fld>
            <a:endParaRPr lang="en-US" dirty="0"/>
          </a:p>
        </p:txBody>
      </p:sp>
      <p:pic>
        <p:nvPicPr>
          <p:cNvPr id="1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40" y="6204366"/>
            <a:ext cx="2836832" cy="654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8286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normAutofit/>
          </a:bodyPr>
          <a:lstStyle>
            <a:lvl1pPr>
              <a:defRPr sz="280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AE68CD15-1B97-4DFC-8420-5C5C10F06B21}" type="datetimeFigureOut">
              <a:rPr lang="en-US" smtClean="0"/>
              <a:t>5/1/2026</a:t>
            </a:fld>
            <a:endParaRPr lang="en-US" dirty="0"/>
          </a:p>
        </p:txBody>
      </p:sp>
      <p:sp>
        <p:nvSpPr>
          <p:cNvPr id="4" name="Footer Placeholder 3"/>
          <p:cNvSpPr>
            <a:spLocks noGrp="1"/>
          </p:cNvSpPr>
          <p:nvPr>
            <p:ph type="ftr" sz="quarter" idx="11"/>
          </p:nvPr>
        </p:nvSpPr>
        <p:spPr>
          <a:xfrm>
            <a:off x="581192" y="5951811"/>
            <a:ext cx="691721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1C0FDE23-6443-44B0-98BF-8273B15B899F}" type="slidenum">
              <a:rPr lang="en-US" smtClean="0"/>
              <a:t>‹#›</a:t>
            </a:fld>
            <a:endParaRPr lang="en-US" dirty="0"/>
          </a:p>
        </p:txBody>
      </p:sp>
    </p:spTree>
    <p:extLst>
      <p:ext uri="{BB962C8B-B14F-4D97-AF65-F5344CB8AC3E}">
        <p14:creationId xmlns:p14="http://schemas.microsoft.com/office/powerpoint/2010/main" val="3666136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68CD15-1B97-4DFC-8420-5C5C10F06B21}" type="datetimeFigureOut">
              <a:rPr lang="en-US" smtClean="0"/>
              <a:t>5/1/2026</a:t>
            </a:fld>
            <a:endParaRPr lang="en-US" dirty="0"/>
          </a:p>
        </p:txBody>
      </p:sp>
      <p:sp>
        <p:nvSpPr>
          <p:cNvPr id="3" name="Footer Placeholder 2"/>
          <p:cNvSpPr>
            <a:spLocks noGrp="1"/>
          </p:cNvSpPr>
          <p:nvPr>
            <p:ph type="ftr" sz="quarter" idx="11"/>
          </p:nvPr>
        </p:nvSpPr>
        <p:spPr>
          <a:xfrm>
            <a:off x="581192" y="5951811"/>
            <a:ext cx="691721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1C0FDE23-6443-44B0-98BF-8273B15B899F}" type="slidenum">
              <a:rPr lang="en-US" smtClean="0"/>
              <a:t>‹#›</a:t>
            </a:fld>
            <a:endParaRPr lang="en-US" dirty="0"/>
          </a:p>
        </p:txBody>
      </p:sp>
    </p:spTree>
    <p:extLst>
      <p:ext uri="{BB962C8B-B14F-4D97-AF65-F5344CB8AC3E}">
        <p14:creationId xmlns:p14="http://schemas.microsoft.com/office/powerpoint/2010/main" val="81083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E68CD15-1B97-4DFC-8420-5C5C10F06B21}" type="datetimeFigureOut">
              <a:rPr lang="en-US" smtClean="0"/>
              <a:t>5/1/2026</a:t>
            </a:fld>
            <a:endParaRPr lang="en-US" dirty="0"/>
          </a:p>
        </p:txBody>
      </p:sp>
      <p:sp>
        <p:nvSpPr>
          <p:cNvPr id="6" name="Footer Placeholder 5"/>
          <p:cNvSpPr>
            <a:spLocks noGrp="1"/>
          </p:cNvSpPr>
          <p:nvPr>
            <p:ph type="ftr" sz="quarter" idx="11"/>
          </p:nvPr>
        </p:nvSpPr>
        <p:spPr>
          <a:xfrm>
            <a:off x="581192" y="5951811"/>
            <a:ext cx="6917210" cy="365125"/>
          </a:xfrm>
          <a:prstGeom prst="rect">
            <a:avLst/>
          </a:prstGeom>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1C0FDE23-6443-44B0-98BF-8273B15B899F}" type="slidenum">
              <a:rPr lang="en-US" smtClean="0"/>
              <a:t>‹#›</a:t>
            </a:fld>
            <a:endParaRPr lang="en-US" dirty="0"/>
          </a:p>
        </p:txBody>
      </p:sp>
    </p:spTree>
    <p:extLst>
      <p:ext uri="{BB962C8B-B14F-4D97-AF65-F5344CB8AC3E}">
        <p14:creationId xmlns:p14="http://schemas.microsoft.com/office/powerpoint/2010/main" val="298857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E68CD15-1B97-4DFC-8420-5C5C10F06B21}" type="datetimeFigureOut">
              <a:rPr lang="en-US" smtClean="0"/>
              <a:t>5/1/2026</a:t>
            </a:fld>
            <a:endParaRPr lang="en-US" dirty="0"/>
          </a:p>
        </p:txBody>
      </p:sp>
      <p:sp>
        <p:nvSpPr>
          <p:cNvPr id="6" name="Footer Placeholder 5"/>
          <p:cNvSpPr>
            <a:spLocks noGrp="1"/>
          </p:cNvSpPr>
          <p:nvPr>
            <p:ph type="ftr" sz="quarter" idx="11"/>
          </p:nvPr>
        </p:nvSpPr>
        <p:spPr>
          <a:xfrm>
            <a:off x="581192" y="5951811"/>
            <a:ext cx="691721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1C0FDE23-6443-44B0-98BF-8273B15B899F}" type="slidenum">
              <a:rPr lang="en-US" smtClean="0"/>
              <a:t>‹#›</a:t>
            </a:fld>
            <a:endParaRPr lang="en-US" dirty="0"/>
          </a:p>
        </p:txBody>
      </p:sp>
    </p:spTree>
    <p:extLst>
      <p:ext uri="{BB962C8B-B14F-4D97-AF65-F5344CB8AC3E}">
        <p14:creationId xmlns:p14="http://schemas.microsoft.com/office/powerpoint/2010/main" val="36164832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65123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1508760"/>
            <a:ext cx="11029616" cy="4350037"/>
          </a:xfrm>
          <a:prstGeom prst="rect">
            <a:avLst/>
          </a:prstGeom>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AE68CD15-1B97-4DFC-8420-5C5C10F06B21}" type="datetimeFigureOut">
              <a:rPr lang="en-US" smtClean="0"/>
              <a:t>5/1/2026</a:t>
            </a:fld>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1C0FDE23-6443-44B0-98BF-8273B15B899F}" type="slidenum">
              <a:rPr lang="en-US" smtClean="0"/>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026" name="Picture 2"/>
          <p:cNvPicPr>
            <a:picLocks noChangeAspect="1" noChangeArrowheads="1"/>
          </p:cNvPicPr>
          <p:nvPr userDrawn="1"/>
        </p:nvPicPr>
        <p:blipFill>
          <a:blip r:embed="rId36">
            <a:extLst>
              <a:ext uri="{28A0092B-C50C-407E-A947-70E740481C1C}">
                <a14:useLocalDpi xmlns:a14="http://schemas.microsoft.com/office/drawing/2010/main" val="0"/>
              </a:ext>
            </a:extLst>
          </a:blip>
          <a:srcRect/>
          <a:stretch>
            <a:fillRect/>
          </a:stretch>
        </p:blipFill>
        <p:spPr bwMode="auto">
          <a:xfrm>
            <a:off x="664320" y="6138699"/>
            <a:ext cx="2763244" cy="637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94907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1" r:id="rId30"/>
    <p:sldLayoutId id="2147483742" r:id="rId31"/>
    <p:sldLayoutId id="2147483743" r:id="rId32"/>
    <p:sldLayoutId id="2147483744" r:id="rId33"/>
    <p:sldLayoutId id="2147483745" r:id="rId34"/>
  </p:sldLayoutIdLst>
  <p:txStyles>
    <p:titleStyle>
      <a:lvl1pPr algn="l" defTabSz="457200" rtl="0" eaLnBrk="1" latinLnBrk="0" hangingPunct="1">
        <a:spcBef>
          <a:spcPct val="0"/>
        </a:spcBef>
        <a:buNone/>
        <a:defRPr sz="2800" b="1" kern="1200" cap="all">
          <a:solidFill>
            <a:schemeClr val="accent1"/>
          </a:solidFill>
          <a:latin typeface="+mj-lt"/>
          <a:ea typeface="+mj-ea"/>
          <a:cs typeface="Segoe UI Semibold" panose="020B07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4"/>
        </a:buClr>
        <a:buSzPct val="92000"/>
        <a:buFont typeface="Wingdings 2" panose="05020102010507070707" pitchFamily="18" charset="2"/>
        <a:buChar char=""/>
        <a:defRPr sz="2200" kern="1200">
          <a:solidFill>
            <a:schemeClr val="bg2">
              <a:lumMod val="50000"/>
            </a:schemeClr>
          </a:solidFill>
          <a:latin typeface="+mn-lt"/>
          <a:ea typeface="Segoe UI" panose="020B0502040204020203" pitchFamily="34" charset="0"/>
          <a:cs typeface="Segoe UI" panose="020B0502040204020203" pitchFamily="34" charset="0"/>
        </a:defRPr>
      </a:lvl1pPr>
      <a:lvl2pPr marL="630000" indent="-306000" algn="l" defTabSz="457200" rtl="0" eaLnBrk="1" latinLnBrk="0" hangingPunct="1">
        <a:spcBef>
          <a:spcPct val="20000"/>
        </a:spcBef>
        <a:spcAft>
          <a:spcPts val="600"/>
        </a:spcAft>
        <a:buClr>
          <a:schemeClr val="tx1"/>
        </a:buClr>
        <a:buSzPct val="92000"/>
        <a:buFont typeface="Wingdings" panose="05000000000000000000" pitchFamily="2" charset="2"/>
        <a:buChar char="Ø"/>
        <a:defRPr sz="1800" kern="1200">
          <a:solidFill>
            <a:schemeClr val="tx1"/>
          </a:solidFill>
          <a:latin typeface="+mn-lt"/>
          <a:ea typeface="Segoe UI" panose="020B0502040204020203" pitchFamily="34" charset="0"/>
          <a:cs typeface="Segoe UI" panose="020B0502040204020203" pitchFamily="34" charset="0"/>
        </a:defRPr>
      </a:lvl2pPr>
      <a:lvl3pPr marL="900000" indent="-270000" algn="l" defTabSz="457200" rtl="0" eaLnBrk="1" latinLnBrk="0" hangingPunct="1">
        <a:spcBef>
          <a:spcPct val="20000"/>
        </a:spcBef>
        <a:spcAft>
          <a:spcPts val="600"/>
        </a:spcAft>
        <a:buClr>
          <a:schemeClr val="accent3"/>
        </a:buClr>
        <a:buSzPct val="92000"/>
        <a:buFont typeface="Courier New" panose="02070309020205020404" pitchFamily="49" charset="0"/>
        <a:buChar char="o"/>
        <a:defRPr sz="1600" kern="1200">
          <a:solidFill>
            <a:schemeClr val="accent1">
              <a:lumMod val="50000"/>
            </a:schemeClr>
          </a:solidFill>
          <a:latin typeface="+mn-lt"/>
          <a:ea typeface="Segoe UI" panose="020B0502040204020203" pitchFamily="34" charset="0"/>
          <a:cs typeface="Segoe UI" panose="020B0502040204020203"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accent2"/>
          </a:solidFill>
          <a:latin typeface="+mn-lt"/>
          <a:ea typeface="Segoe UI" panose="020B0502040204020203" pitchFamily="34" charset="0"/>
          <a:cs typeface="Segoe UI" panose="020B0502040204020203"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accent2"/>
          </a:solidFill>
          <a:latin typeface="+mn-lt"/>
          <a:ea typeface="Segoe UI" panose="020B0502040204020203" pitchFamily="34" charset="0"/>
          <a:cs typeface="Segoe UI" panose="020B0502040204020203"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1.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hyperlink" Target="mailto:jsmith@demandsideanalytics.com"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37605" y="607423"/>
            <a:ext cx="8385963" cy="1290617"/>
          </a:xfrm>
        </p:spPr>
        <p:txBody>
          <a:bodyPr>
            <a:noAutofit/>
          </a:bodyPr>
          <a:lstStyle/>
          <a:p>
            <a:r>
              <a:rPr lang="en-US" sz="2800" dirty="0"/>
              <a:t>Southern California Edison</a:t>
            </a:r>
            <a:br>
              <a:rPr lang="en-US" sz="2800" dirty="0"/>
            </a:br>
            <a:r>
              <a:rPr lang="en-US" sz="2800" dirty="0"/>
              <a:t>Smart Energy Program: </a:t>
            </a:r>
            <a:br>
              <a:rPr lang="en-US" sz="2800" dirty="0"/>
            </a:br>
            <a:r>
              <a:rPr lang="en-US" sz="2800" dirty="0"/>
              <a:t>2025 Load Impact Evaluation</a:t>
            </a:r>
          </a:p>
        </p:txBody>
      </p:sp>
      <p:sp>
        <p:nvSpPr>
          <p:cNvPr id="5" name="Subtitle 4"/>
          <p:cNvSpPr>
            <a:spLocks noGrp="1"/>
          </p:cNvSpPr>
          <p:nvPr>
            <p:ph type="subTitle" idx="1"/>
          </p:nvPr>
        </p:nvSpPr>
        <p:spPr>
          <a:xfrm>
            <a:off x="437605" y="1898040"/>
            <a:ext cx="7366000" cy="594783"/>
          </a:xfrm>
        </p:spPr>
        <p:txBody>
          <a:bodyPr>
            <a:noAutofit/>
          </a:bodyPr>
          <a:lstStyle/>
          <a:p>
            <a:r>
              <a:rPr lang="en-US" sz="2200" dirty="0"/>
              <a:t>May 6, 2026</a:t>
            </a: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078973" y="567448"/>
            <a:ext cx="3209932" cy="2006209"/>
          </a:xfrm>
          <a:prstGeom prst="rect">
            <a:avLst/>
          </a:prstGeom>
        </p:spPr>
      </p:pic>
    </p:spTree>
    <p:extLst>
      <p:ext uri="{BB962C8B-B14F-4D97-AF65-F5344CB8AC3E}">
        <p14:creationId xmlns:p14="http://schemas.microsoft.com/office/powerpoint/2010/main" val="536031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C3A1F3A7-09FA-93F3-E94D-B3E31F3787B7}"/>
              </a:ext>
            </a:extLst>
          </p:cNvPr>
          <p:cNvSpPr>
            <a:spLocks noGrp="1"/>
          </p:cNvSpPr>
          <p:nvPr>
            <p:ph sz="quarter" idx="20"/>
          </p:nvPr>
        </p:nvSpPr>
        <p:spPr>
          <a:xfrm>
            <a:off x="8031728" y="1313817"/>
            <a:ext cx="3866916" cy="4811454"/>
          </a:xfrm>
        </p:spPr>
        <p:txBody>
          <a:bodyPr>
            <a:normAutofit lnSpcReduction="10000"/>
          </a:bodyPr>
          <a:lstStyle/>
          <a:p>
            <a:r>
              <a:rPr lang="en-US" dirty="0">
                <a:solidFill>
                  <a:schemeClr val="tx1">
                    <a:lumMod val="75000"/>
                  </a:schemeClr>
                </a:solidFill>
              </a:rPr>
              <a:t>Average includes two event days</a:t>
            </a:r>
          </a:p>
          <a:p>
            <a:pPr lvl="1"/>
            <a:r>
              <a:rPr lang="en-US" sz="1600" dirty="0">
                <a:solidFill>
                  <a:schemeClr val="tx1">
                    <a:lumMod val="75000"/>
                  </a:schemeClr>
                </a:solidFill>
              </a:rPr>
              <a:t>7/31/2025</a:t>
            </a:r>
          </a:p>
          <a:p>
            <a:pPr lvl="1"/>
            <a:r>
              <a:rPr lang="en-US" sz="1600" dirty="0">
                <a:solidFill>
                  <a:schemeClr val="tx1">
                    <a:lumMod val="75000"/>
                  </a:schemeClr>
                </a:solidFill>
              </a:rPr>
              <a:t>8/22/2025</a:t>
            </a:r>
          </a:p>
          <a:p>
            <a:r>
              <a:rPr lang="en-US" sz="2400" dirty="0">
                <a:solidFill>
                  <a:schemeClr val="tx1">
                    <a:lumMod val="75000"/>
                  </a:schemeClr>
                </a:solidFill>
              </a:rPr>
              <a:t>July event day was cooler than most events, while the August event was warmer than normal.</a:t>
            </a:r>
          </a:p>
          <a:p>
            <a:r>
              <a:rPr lang="en-US" sz="2400" dirty="0">
                <a:solidFill>
                  <a:schemeClr val="tx1">
                    <a:lumMod val="75000"/>
                  </a:schemeClr>
                </a:solidFill>
              </a:rPr>
              <a:t>Per customer impact estimates are consistent with past years at ~0.9 kW in hour 1 and ~0.6 kW in hour 2</a:t>
            </a:r>
          </a:p>
        </p:txBody>
      </p:sp>
      <p:sp>
        <p:nvSpPr>
          <p:cNvPr id="2" name="Title 1"/>
          <p:cNvSpPr>
            <a:spLocks noGrp="1"/>
          </p:cNvSpPr>
          <p:nvPr>
            <p:ph type="title"/>
          </p:nvPr>
        </p:nvSpPr>
        <p:spPr/>
        <p:txBody>
          <a:bodyPr/>
          <a:lstStyle/>
          <a:p>
            <a:r>
              <a:rPr lang="en-US" dirty="0"/>
              <a:t>Average Event day 4-8PM</a:t>
            </a:r>
            <a:endParaRPr lang="en-US" dirty="0">
              <a:solidFill>
                <a:srgbClr val="FF0000"/>
              </a:solidFill>
            </a:endParaRPr>
          </a:p>
        </p:txBody>
      </p:sp>
      <p:sp>
        <p:nvSpPr>
          <p:cNvPr id="3" name="Slide Number Placeholder 2"/>
          <p:cNvSpPr>
            <a:spLocks noGrp="1"/>
          </p:cNvSpPr>
          <p:nvPr>
            <p:ph type="sldNum" sz="quarter" idx="10"/>
          </p:nvPr>
        </p:nvSpPr>
        <p:spPr/>
        <p:txBody>
          <a:bodyPr/>
          <a:lstStyle/>
          <a:p>
            <a:fld id="{1C0FDE23-6443-44B0-98BF-8273B15B899F}" type="slidenum">
              <a:rPr lang="en-US" smtClean="0"/>
              <a:t>10</a:t>
            </a:fld>
            <a:endParaRPr lang="en-US" dirty="0"/>
          </a:p>
        </p:txBody>
      </p:sp>
      <p:pic>
        <p:nvPicPr>
          <p:cNvPr id="5" name="Picture 4">
            <a:extLst>
              <a:ext uri="{FF2B5EF4-FFF2-40B4-BE49-F238E27FC236}">
                <a16:creationId xmlns:a16="http://schemas.microsoft.com/office/drawing/2014/main" id="{3319CFE1-812B-B5D8-A4C4-9A2AA3125B37}"/>
              </a:ext>
            </a:extLst>
          </p:cNvPr>
          <p:cNvPicPr>
            <a:picLocks noChangeAspect="1"/>
          </p:cNvPicPr>
          <p:nvPr/>
        </p:nvPicPr>
        <p:blipFill>
          <a:blip r:embed="rId2"/>
          <a:stretch>
            <a:fillRect/>
          </a:stretch>
        </p:blipFill>
        <p:spPr>
          <a:xfrm>
            <a:off x="95795" y="1757954"/>
            <a:ext cx="8006230" cy="3676194"/>
          </a:xfrm>
          <a:prstGeom prst="rect">
            <a:avLst/>
          </a:prstGeom>
        </p:spPr>
      </p:pic>
    </p:spTree>
    <p:extLst>
      <p:ext uri="{BB962C8B-B14F-4D97-AF65-F5344CB8AC3E}">
        <p14:creationId xmlns:p14="http://schemas.microsoft.com/office/powerpoint/2010/main" val="890697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number of hours&#10;&#10;AI-generated content may be incorrect.">
            <a:extLst>
              <a:ext uri="{FF2B5EF4-FFF2-40B4-BE49-F238E27FC236}">
                <a16:creationId xmlns:a16="http://schemas.microsoft.com/office/drawing/2014/main" id="{ADB26686-D7B2-788A-1DA6-63F0F55669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2243" y="1410144"/>
            <a:ext cx="8992652" cy="4838549"/>
          </a:xfrm>
          <a:prstGeom prst="rect">
            <a:avLst/>
          </a:prstGeom>
        </p:spPr>
      </p:pic>
      <p:sp>
        <p:nvSpPr>
          <p:cNvPr id="2" name="Title 1"/>
          <p:cNvSpPr>
            <a:spLocks noGrp="1"/>
          </p:cNvSpPr>
          <p:nvPr>
            <p:ph type="title"/>
          </p:nvPr>
        </p:nvSpPr>
        <p:spPr>
          <a:xfrm>
            <a:off x="581192" y="705124"/>
            <a:ext cx="11029616" cy="705020"/>
          </a:xfrm>
        </p:spPr>
        <p:txBody>
          <a:bodyPr>
            <a:normAutofit fontScale="90000"/>
          </a:bodyPr>
          <a:lstStyle/>
          <a:p>
            <a:r>
              <a:rPr lang="en-US" dirty="0"/>
              <a:t>Event Impacts Are Largest During the first Hour of Dispatch and fade in subsequent hours</a:t>
            </a:r>
          </a:p>
        </p:txBody>
      </p:sp>
      <p:sp>
        <p:nvSpPr>
          <p:cNvPr id="4" name="TextBox 3"/>
          <p:cNvSpPr txBox="1"/>
          <p:nvPr/>
        </p:nvSpPr>
        <p:spPr>
          <a:xfrm>
            <a:off x="1777598" y="5306235"/>
            <a:ext cx="1626403" cy="307777"/>
          </a:xfrm>
          <a:prstGeom prst="rect">
            <a:avLst/>
          </a:prstGeom>
          <a:noFill/>
          <a:ln w="19050">
            <a:solidFill>
              <a:schemeClr val="accent4"/>
            </a:solidFill>
          </a:ln>
        </p:spPr>
        <p:txBody>
          <a:bodyPr wrap="square" rtlCol="0">
            <a:spAutoFit/>
          </a:bodyPr>
          <a:lstStyle/>
          <a:p>
            <a:r>
              <a:rPr lang="en-US" sz="1400" dirty="0">
                <a:solidFill>
                  <a:schemeClr val="bg2">
                    <a:lumMod val="25000"/>
                  </a:schemeClr>
                </a:solidFill>
              </a:rPr>
              <a:t>Pre-Cooling effects </a:t>
            </a:r>
          </a:p>
        </p:txBody>
      </p:sp>
      <p:cxnSp>
        <p:nvCxnSpPr>
          <p:cNvPr id="6" name="Straight Arrow Connector 5"/>
          <p:cNvCxnSpPr>
            <a:cxnSpLocks/>
          </p:cNvCxnSpPr>
          <p:nvPr/>
        </p:nvCxnSpPr>
        <p:spPr>
          <a:xfrm flipV="1">
            <a:off x="2590800" y="4370201"/>
            <a:ext cx="202850" cy="916907"/>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5101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867DDA-539A-B645-CB5B-58160AA31418}"/>
              </a:ext>
            </a:extLst>
          </p:cNvPr>
          <p:cNvSpPr>
            <a:spLocks noGrp="1"/>
          </p:cNvSpPr>
          <p:nvPr>
            <p:ph sz="quarter" idx="19"/>
          </p:nvPr>
        </p:nvSpPr>
        <p:spPr/>
        <p:txBody>
          <a:bodyPr>
            <a:normAutofit/>
          </a:bodyPr>
          <a:lstStyle/>
          <a:p>
            <a:r>
              <a:rPr lang="en-US" dirty="0"/>
              <a:t>Enrolled customers with more than one thermostat reduce more load than those with only one, but only by a small amount.</a:t>
            </a:r>
          </a:p>
          <a:p>
            <a:r>
              <a:rPr lang="en-US" dirty="0"/>
              <a:t>Events called earlier in the day when solar production is still high can lead to instances of net load reductions of more than 100% (3+ thermostats in hour ending 17)</a:t>
            </a:r>
          </a:p>
        </p:txBody>
      </p:sp>
      <p:sp>
        <p:nvSpPr>
          <p:cNvPr id="4" name="Title 3">
            <a:extLst>
              <a:ext uri="{FF2B5EF4-FFF2-40B4-BE49-F238E27FC236}">
                <a16:creationId xmlns:a16="http://schemas.microsoft.com/office/drawing/2014/main" id="{3C7601D3-9DAA-BD85-120C-FB451A4B5D6E}"/>
              </a:ext>
            </a:extLst>
          </p:cNvPr>
          <p:cNvSpPr>
            <a:spLocks noGrp="1"/>
          </p:cNvSpPr>
          <p:nvPr>
            <p:ph type="title"/>
          </p:nvPr>
        </p:nvSpPr>
        <p:spPr/>
        <p:txBody>
          <a:bodyPr>
            <a:normAutofit fontScale="90000"/>
          </a:bodyPr>
          <a:lstStyle/>
          <a:p>
            <a:r>
              <a:rPr lang="en-US" dirty="0"/>
              <a:t>Number of Thermostats enrolled – Average Event day 4-8PM</a:t>
            </a:r>
          </a:p>
        </p:txBody>
      </p:sp>
      <p:pic>
        <p:nvPicPr>
          <p:cNvPr id="8" name="Picture 7" descr="A graph of different colored bars&#10;&#10;AI-generated content may be incorrect.">
            <a:extLst>
              <a:ext uri="{FF2B5EF4-FFF2-40B4-BE49-F238E27FC236}">
                <a16:creationId xmlns:a16="http://schemas.microsoft.com/office/drawing/2014/main" id="{AF6EFB6A-69E9-6AE8-C1DC-676B9AD6DF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2721" y="1784350"/>
            <a:ext cx="7169549" cy="3862720"/>
          </a:xfrm>
          <a:prstGeom prst="rect">
            <a:avLst/>
          </a:prstGeom>
        </p:spPr>
      </p:pic>
    </p:spTree>
    <p:extLst>
      <p:ext uri="{BB962C8B-B14F-4D97-AF65-F5344CB8AC3E}">
        <p14:creationId xmlns:p14="http://schemas.microsoft.com/office/powerpoint/2010/main" val="900782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20"/>
          </p:nvPr>
        </p:nvSpPr>
        <p:spPr>
          <a:xfrm>
            <a:off x="8031728" y="1272468"/>
            <a:ext cx="3797201" cy="4811454"/>
          </a:xfrm>
        </p:spPr>
        <p:txBody>
          <a:bodyPr>
            <a:normAutofit/>
          </a:bodyPr>
          <a:lstStyle/>
          <a:p>
            <a:r>
              <a:rPr lang="en-US" dirty="0">
                <a:solidFill>
                  <a:schemeClr val="tx1">
                    <a:lumMod val="50000"/>
                  </a:schemeClr>
                </a:solidFill>
              </a:rPr>
              <a:t>Hour 1 impacts from 2025 events show similar impacts to prior years when considering event temperatures.</a:t>
            </a:r>
          </a:p>
          <a:p>
            <a:r>
              <a:rPr lang="en-US" dirty="0">
                <a:solidFill>
                  <a:schemeClr val="tx1">
                    <a:lumMod val="50000"/>
                  </a:schemeClr>
                </a:solidFill>
              </a:rPr>
              <a:t>2025 events covered a wider range of temperatures than years past due to distribution level testing initiative.</a:t>
            </a:r>
          </a:p>
        </p:txBody>
      </p:sp>
      <p:sp>
        <p:nvSpPr>
          <p:cNvPr id="2" name="Title 1"/>
          <p:cNvSpPr>
            <a:spLocks noGrp="1"/>
          </p:cNvSpPr>
          <p:nvPr>
            <p:ph type="title"/>
          </p:nvPr>
        </p:nvSpPr>
        <p:spPr/>
        <p:txBody>
          <a:bodyPr/>
          <a:lstStyle/>
          <a:p>
            <a:r>
              <a:rPr lang="en-US" dirty="0"/>
              <a:t>How does PY2025 compare to Prior Years?</a:t>
            </a:r>
          </a:p>
        </p:txBody>
      </p:sp>
      <p:pic>
        <p:nvPicPr>
          <p:cNvPr id="4" name="Picture 3" descr="A graph with red green and blue lines&#10;&#10;AI-generated content may be incorrect.">
            <a:extLst>
              <a:ext uri="{FF2B5EF4-FFF2-40B4-BE49-F238E27FC236}">
                <a16:creationId xmlns:a16="http://schemas.microsoft.com/office/drawing/2014/main" id="{D785B512-99E6-84C9-A2A4-D01EC8C3D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192" y="1544554"/>
            <a:ext cx="7093284" cy="3989972"/>
          </a:xfrm>
          <a:prstGeom prst="rect">
            <a:avLst/>
          </a:prstGeom>
        </p:spPr>
      </p:pic>
    </p:spTree>
    <p:extLst>
      <p:ext uri="{BB962C8B-B14F-4D97-AF65-F5344CB8AC3E}">
        <p14:creationId xmlns:p14="http://schemas.microsoft.com/office/powerpoint/2010/main" val="1135592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20"/>
          </p:nvPr>
        </p:nvSpPr>
        <p:spPr>
          <a:xfrm>
            <a:off x="7300452" y="1523139"/>
            <a:ext cx="4757079" cy="4602131"/>
          </a:xfrm>
        </p:spPr>
        <p:txBody>
          <a:bodyPr>
            <a:normAutofit lnSpcReduction="10000"/>
          </a:bodyPr>
          <a:lstStyle/>
          <a:p>
            <a:r>
              <a:rPr lang="en-US" sz="2000" dirty="0">
                <a:solidFill>
                  <a:schemeClr val="bg2">
                    <a:lumMod val="25000"/>
                  </a:schemeClr>
                </a:solidFill>
              </a:rPr>
              <a:t>These comparisons use the 4-9pm ex-ante predictions from the 2024 load impact evaluation</a:t>
            </a:r>
          </a:p>
          <a:p>
            <a:r>
              <a:rPr lang="en-US" sz="2000" dirty="0">
                <a:solidFill>
                  <a:schemeClr val="bg2">
                    <a:lumMod val="25000"/>
                  </a:schemeClr>
                </a:solidFill>
              </a:rPr>
              <a:t>Events shown from July, August, and September</a:t>
            </a:r>
          </a:p>
          <a:p>
            <a:pPr lvl="1"/>
            <a:r>
              <a:rPr lang="en-US" sz="1600" dirty="0">
                <a:solidFill>
                  <a:schemeClr val="bg2">
                    <a:lumMod val="25000"/>
                  </a:schemeClr>
                </a:solidFill>
              </a:rPr>
              <a:t>Ex-ante events begin at 4pm, ex-post events from July and August start at 4pm, but the September event started at 6pm.</a:t>
            </a:r>
          </a:p>
          <a:p>
            <a:r>
              <a:rPr lang="en-US" sz="2000" dirty="0">
                <a:solidFill>
                  <a:schemeClr val="bg2">
                    <a:lumMod val="25000"/>
                  </a:schemeClr>
                </a:solidFill>
              </a:rPr>
              <a:t>Event conditions for most 2025 events were not close to monthly worst day planning conditions due to a cool overall summer.</a:t>
            </a:r>
          </a:p>
          <a:p>
            <a:pPr lvl="1"/>
            <a:r>
              <a:rPr lang="en-US" sz="1600" dirty="0">
                <a:solidFill>
                  <a:schemeClr val="bg2">
                    <a:lumMod val="25000"/>
                  </a:schemeClr>
                </a:solidFill>
              </a:rPr>
              <a:t>However, the conditions during the August event were close to planning conditions and impacts were comparable to the forecast.</a:t>
            </a:r>
          </a:p>
        </p:txBody>
      </p:sp>
      <p:sp>
        <p:nvSpPr>
          <p:cNvPr id="2" name="Title 1"/>
          <p:cNvSpPr>
            <a:spLocks noGrp="1"/>
          </p:cNvSpPr>
          <p:nvPr>
            <p:ph type="title"/>
          </p:nvPr>
        </p:nvSpPr>
        <p:spPr>
          <a:xfrm>
            <a:off x="477954" y="557640"/>
            <a:ext cx="11029616" cy="651236"/>
          </a:xfrm>
        </p:spPr>
        <p:txBody>
          <a:bodyPr/>
          <a:lstStyle/>
          <a:p>
            <a:r>
              <a:rPr lang="en-US" dirty="0"/>
              <a:t>2025 Ex-Post vs 2024 Ex-ante</a:t>
            </a:r>
          </a:p>
        </p:txBody>
      </p:sp>
      <p:graphicFrame>
        <p:nvGraphicFramePr>
          <p:cNvPr id="11" name="Content Placeholder 10">
            <a:extLst>
              <a:ext uri="{FF2B5EF4-FFF2-40B4-BE49-F238E27FC236}">
                <a16:creationId xmlns:a16="http://schemas.microsoft.com/office/drawing/2014/main" id="{0E8B7468-4874-B650-EB30-BAB664AF8BCB}"/>
              </a:ext>
            </a:extLst>
          </p:cNvPr>
          <p:cNvGraphicFramePr>
            <a:graphicFrameLocks noGrp="1"/>
          </p:cNvGraphicFramePr>
          <p:nvPr>
            <p:ph sz="quarter" idx="19"/>
          </p:nvPr>
        </p:nvGraphicFramePr>
        <p:xfrm>
          <a:off x="712694" y="1314406"/>
          <a:ext cx="6278656" cy="4602131"/>
        </p:xfrm>
        <a:graphic>
          <a:graphicData uri="http://schemas.openxmlformats.org/drawingml/2006/table">
            <a:tbl>
              <a:tblPr/>
              <a:tblGrid>
                <a:gridCol w="2790676">
                  <a:extLst>
                    <a:ext uri="{9D8B030D-6E8A-4147-A177-3AD203B41FA5}">
                      <a16:colId xmlns:a16="http://schemas.microsoft.com/office/drawing/2014/main" val="3567928101"/>
                    </a:ext>
                  </a:extLst>
                </a:gridCol>
                <a:gridCol w="1005336">
                  <a:extLst>
                    <a:ext uri="{9D8B030D-6E8A-4147-A177-3AD203B41FA5}">
                      <a16:colId xmlns:a16="http://schemas.microsoft.com/office/drawing/2014/main" val="1880012681"/>
                    </a:ext>
                  </a:extLst>
                </a:gridCol>
                <a:gridCol w="620661">
                  <a:extLst>
                    <a:ext uri="{9D8B030D-6E8A-4147-A177-3AD203B41FA5}">
                      <a16:colId xmlns:a16="http://schemas.microsoft.com/office/drawing/2014/main" val="757596108"/>
                    </a:ext>
                  </a:extLst>
                </a:gridCol>
                <a:gridCol w="620661">
                  <a:extLst>
                    <a:ext uri="{9D8B030D-6E8A-4147-A177-3AD203B41FA5}">
                      <a16:colId xmlns:a16="http://schemas.microsoft.com/office/drawing/2014/main" val="2520376210"/>
                    </a:ext>
                  </a:extLst>
                </a:gridCol>
                <a:gridCol w="620661">
                  <a:extLst>
                    <a:ext uri="{9D8B030D-6E8A-4147-A177-3AD203B41FA5}">
                      <a16:colId xmlns:a16="http://schemas.microsoft.com/office/drawing/2014/main" val="3449490967"/>
                    </a:ext>
                  </a:extLst>
                </a:gridCol>
                <a:gridCol w="620661">
                  <a:extLst>
                    <a:ext uri="{9D8B030D-6E8A-4147-A177-3AD203B41FA5}">
                      <a16:colId xmlns:a16="http://schemas.microsoft.com/office/drawing/2014/main" val="2409386671"/>
                    </a:ext>
                  </a:extLst>
                </a:gridCol>
              </a:tblGrid>
              <a:tr h="305805">
                <a:tc gridSpan="2">
                  <a:txBody>
                    <a:bodyPr/>
                    <a:lstStyle/>
                    <a:p>
                      <a:pPr algn="ctr" rtl="0" fontAlgn="ctr"/>
                      <a:r>
                        <a:rPr lang="en-US" sz="1000" b="1" i="0" u="none" strike="noStrike" dirty="0">
                          <a:solidFill>
                            <a:srgbClr val="FFFFFF"/>
                          </a:solidFill>
                          <a:effectLst/>
                          <a:latin typeface="Corbel" panose="020B0503020204020204" pitchFamily="34" charset="0"/>
                        </a:rPr>
                        <a:t>7/31/2025 (4:00-8:00 PM) </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chemeClr val="accent1"/>
                    </a:solidFill>
                  </a:tcPr>
                </a:tc>
                <a:tc hMerge="1">
                  <a:txBody>
                    <a:bodyPr/>
                    <a:lstStyle/>
                    <a:p>
                      <a:endParaRPr lang="en-US"/>
                    </a:p>
                  </a:txBody>
                  <a:tcPr/>
                </a:tc>
                <a:tc gridSpan="4">
                  <a:txBody>
                    <a:bodyPr/>
                    <a:lstStyle/>
                    <a:p>
                      <a:pPr algn="ctr" rtl="0" fontAlgn="ctr"/>
                      <a:r>
                        <a:rPr lang="en-US" sz="1000" b="1" i="0" u="none" strike="noStrike" dirty="0">
                          <a:solidFill>
                            <a:srgbClr val="FFFFFF"/>
                          </a:solidFill>
                          <a:effectLst/>
                          <a:latin typeface="Corbel" panose="020B0503020204020204" pitchFamily="34" charset="0"/>
                        </a:rPr>
                        <a:t>Per-Customer Impact (kW)</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6304352"/>
                  </a:ext>
                </a:extLst>
              </a:tr>
              <a:tr h="330988">
                <a:tc>
                  <a:txBody>
                    <a:bodyPr/>
                    <a:lstStyle/>
                    <a:p>
                      <a:pPr algn="ctr" rtl="0" fontAlgn="ctr"/>
                      <a:r>
                        <a:rPr lang="en-US" sz="1000" b="1" i="0" u="none" strike="noStrike">
                          <a:solidFill>
                            <a:srgbClr val="FFFFFF"/>
                          </a:solidFill>
                          <a:effectLst/>
                          <a:latin typeface="Corbel" panose="020B0503020204020204" pitchFamily="34" charset="0"/>
                        </a:rPr>
                        <a:t>Results</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rtl="0" fontAlgn="ctr"/>
                      <a:r>
                        <a:rPr lang="en-US" sz="1000" b="1" i="0" u="none" strike="noStrike" dirty="0">
                          <a:solidFill>
                            <a:srgbClr val="FFFFFF"/>
                          </a:solidFill>
                          <a:effectLst/>
                          <a:latin typeface="Corbel" panose="020B0503020204020204" pitchFamily="34" charset="0"/>
                        </a:rPr>
                        <a:t>Event Hour Average Temp (F)</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rtl="0" fontAlgn="ctr"/>
                      <a:r>
                        <a:rPr lang="en-US" sz="1000" b="1" i="0" u="none" strike="noStrike" dirty="0">
                          <a:solidFill>
                            <a:srgbClr val="FFFFFF"/>
                          </a:solidFill>
                          <a:effectLst/>
                          <a:latin typeface="Corbel" panose="020B0503020204020204" pitchFamily="34" charset="0"/>
                        </a:rPr>
                        <a:t>Hour 1</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rtl="0" fontAlgn="ctr"/>
                      <a:r>
                        <a:rPr lang="en-US" sz="1000" b="1" i="0" u="none" strike="noStrike" dirty="0">
                          <a:solidFill>
                            <a:srgbClr val="FFFFFF"/>
                          </a:solidFill>
                          <a:effectLst/>
                          <a:latin typeface="Corbel" panose="020B0503020204020204" pitchFamily="34" charset="0"/>
                        </a:rPr>
                        <a:t>Hour 2</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rtl="0" fontAlgn="ctr"/>
                      <a:r>
                        <a:rPr lang="en-US" sz="1000" b="1" i="0" u="none" strike="noStrike" dirty="0">
                          <a:solidFill>
                            <a:srgbClr val="FFFFFF"/>
                          </a:solidFill>
                          <a:effectLst/>
                          <a:latin typeface="Corbel" panose="020B0503020204020204" pitchFamily="34" charset="0"/>
                        </a:rPr>
                        <a:t>Hour 3</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rtl="0" fontAlgn="ctr"/>
                      <a:r>
                        <a:rPr lang="en-US" sz="1000" b="1" i="0" u="none" strike="noStrike" dirty="0">
                          <a:solidFill>
                            <a:srgbClr val="FFFFFF"/>
                          </a:solidFill>
                          <a:effectLst/>
                          <a:latin typeface="Corbel" panose="020B0503020204020204" pitchFamily="34" charset="0"/>
                        </a:rPr>
                        <a:t>Hour 4</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98D7"/>
                    </a:solidFill>
                  </a:tcPr>
                </a:tc>
                <a:extLst>
                  <a:ext uri="{0D108BD9-81ED-4DB2-BD59-A6C34878D82A}">
                    <a16:rowId xmlns:a16="http://schemas.microsoft.com/office/drawing/2014/main" val="766294652"/>
                  </a:ext>
                </a:extLst>
              </a:tr>
              <a:tr h="374161">
                <a:tc>
                  <a:txBody>
                    <a:bodyPr/>
                    <a:lstStyle/>
                    <a:p>
                      <a:pPr algn="ctr" rtl="0" fontAlgn="ctr"/>
                      <a:r>
                        <a:rPr lang="en-US" sz="1100" b="0" i="0" u="none" strike="noStrike" dirty="0">
                          <a:solidFill>
                            <a:srgbClr val="3B3B3B"/>
                          </a:solidFill>
                          <a:effectLst/>
                          <a:latin typeface="Corbel" panose="020B0503020204020204" pitchFamily="34" charset="0"/>
                        </a:rPr>
                        <a:t>SCE 1-in-2 July Monthly Worst Day </a:t>
                      </a:r>
                    </a:p>
                    <a:p>
                      <a:pPr algn="ctr" rtl="0" fontAlgn="ctr"/>
                      <a:r>
                        <a:rPr lang="en-US" sz="1100" b="0" i="0" u="none" strike="noStrike" dirty="0">
                          <a:solidFill>
                            <a:srgbClr val="3B3B3B"/>
                          </a:solidFill>
                          <a:effectLst/>
                          <a:latin typeface="Corbel" panose="020B0503020204020204" pitchFamily="34" charset="0"/>
                        </a:rPr>
                        <a:t>(2024 Ex-Ante Predictions for 2025)</a:t>
                      </a:r>
                    </a:p>
                  </a:txBody>
                  <a:tcPr marL="7195" marR="7195" marT="719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91.6</a:t>
                      </a:r>
                    </a:p>
                  </a:txBody>
                  <a:tcPr marL="7195" marR="7195" marT="719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1.20</a:t>
                      </a:r>
                    </a:p>
                  </a:txBody>
                  <a:tcPr marL="7195" marR="7195" marT="719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0.66</a:t>
                      </a:r>
                    </a:p>
                  </a:txBody>
                  <a:tcPr marL="7195" marR="7195" marT="719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0.41</a:t>
                      </a:r>
                    </a:p>
                  </a:txBody>
                  <a:tcPr marL="7195" marR="7195" marT="719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0.35</a:t>
                      </a:r>
                    </a:p>
                  </a:txBody>
                  <a:tcPr marL="7195" marR="7195" marT="719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997997261"/>
                  </a:ext>
                </a:extLst>
              </a:tr>
              <a:tr h="187080">
                <a:tc>
                  <a:txBody>
                    <a:bodyPr/>
                    <a:lstStyle/>
                    <a:p>
                      <a:pPr algn="ctr" rtl="0" fontAlgn="ctr"/>
                      <a:r>
                        <a:rPr lang="en-US" sz="1100" b="0" i="0" u="none" strike="noStrike" dirty="0">
                          <a:solidFill>
                            <a:srgbClr val="3B3B3B"/>
                          </a:solidFill>
                          <a:effectLst/>
                          <a:latin typeface="Corbel" panose="020B0503020204020204" pitchFamily="34" charset="0"/>
                        </a:rPr>
                        <a:t>Ex-Post</a:t>
                      </a:r>
                    </a:p>
                  </a:txBody>
                  <a:tcPr marL="7195" marR="7195" marT="719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83.0</a:t>
                      </a:r>
                    </a:p>
                  </a:txBody>
                  <a:tcPr marL="7195" marR="7195" marT="719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0.77</a:t>
                      </a:r>
                    </a:p>
                  </a:txBody>
                  <a:tcPr marL="7195" marR="7195" marT="719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0.52</a:t>
                      </a:r>
                    </a:p>
                  </a:txBody>
                  <a:tcPr marL="7195" marR="7195" marT="719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0.35 </a:t>
                      </a:r>
                    </a:p>
                  </a:txBody>
                  <a:tcPr marL="7195" marR="7195" marT="719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 0.21</a:t>
                      </a:r>
                    </a:p>
                  </a:txBody>
                  <a:tcPr marL="7195" marR="7195" marT="719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61329645"/>
                  </a:ext>
                </a:extLst>
              </a:tr>
              <a:tr h="266230">
                <a:tc>
                  <a:txBody>
                    <a:bodyPr/>
                    <a:lstStyle/>
                    <a:p>
                      <a:pPr algn="l" fontAlgn="b"/>
                      <a:r>
                        <a:rPr lang="en-US" sz="1700" b="0" i="0" u="none" strike="noStrike" dirty="0">
                          <a:solidFill>
                            <a:srgbClr val="000000"/>
                          </a:solidFill>
                          <a:effectLst/>
                          <a:latin typeface="Arial" panose="020B0604020202020204" pitchFamily="34" charset="0"/>
                        </a:rPr>
                        <a:t> </a:t>
                      </a:r>
                    </a:p>
                  </a:txBody>
                  <a:tcPr marL="7195" marR="7195" marT="7195" marB="0" anchor="b">
                    <a:lnL>
                      <a:noFill/>
                    </a:lnL>
                    <a:lnR>
                      <a:noFill/>
                    </a:lnR>
                    <a:lnT w="12700" cap="flat" cmpd="sng" algn="ctr">
                      <a:solidFill>
                        <a:schemeClr val="accent1"/>
                      </a:solidFill>
                      <a:prstDash val="solid"/>
                      <a:round/>
                      <a:headEnd type="none" w="med" len="med"/>
                      <a:tailEnd type="none" w="med" len="med"/>
                    </a:lnT>
                    <a:lnB>
                      <a:noFill/>
                    </a:lnB>
                    <a:solidFill>
                      <a:srgbClr val="FFFFFF"/>
                    </a:solidFill>
                  </a:tcPr>
                </a:tc>
                <a:tc>
                  <a:txBody>
                    <a:bodyPr/>
                    <a:lstStyle/>
                    <a:p>
                      <a:pPr algn="l" fontAlgn="b"/>
                      <a:r>
                        <a:rPr lang="en-US" sz="1700" b="0" i="0" u="none" strike="noStrike">
                          <a:solidFill>
                            <a:srgbClr val="000000"/>
                          </a:solidFill>
                          <a:effectLst/>
                          <a:latin typeface="Arial" panose="020B0604020202020204" pitchFamily="34" charset="0"/>
                        </a:rPr>
                        <a:t> </a:t>
                      </a:r>
                    </a:p>
                  </a:txBody>
                  <a:tcPr marL="7195" marR="7195" marT="7195" marB="0" anchor="b">
                    <a:lnL>
                      <a:noFill/>
                    </a:lnL>
                    <a:lnR>
                      <a:noFill/>
                    </a:lnR>
                    <a:lnT w="12700" cap="flat" cmpd="sng" algn="ctr">
                      <a:solidFill>
                        <a:schemeClr val="accent1"/>
                      </a:solidFill>
                      <a:prstDash val="solid"/>
                      <a:round/>
                      <a:headEnd type="none" w="med" len="med"/>
                      <a:tailEnd type="none" w="med" len="med"/>
                    </a:lnT>
                    <a:lnB>
                      <a:noFill/>
                    </a:lnB>
                    <a:solidFill>
                      <a:srgbClr val="FFFFFF"/>
                    </a:solidFill>
                  </a:tcPr>
                </a:tc>
                <a:tc>
                  <a:txBody>
                    <a:bodyPr/>
                    <a:lstStyle/>
                    <a:p>
                      <a:pPr algn="l" fontAlgn="b"/>
                      <a:r>
                        <a:rPr lang="en-US" sz="1700" b="0" i="0" u="none" strike="noStrike">
                          <a:solidFill>
                            <a:srgbClr val="000000"/>
                          </a:solidFill>
                          <a:effectLst/>
                          <a:latin typeface="Arial" panose="020B0604020202020204" pitchFamily="34" charset="0"/>
                        </a:rPr>
                        <a:t> </a:t>
                      </a:r>
                    </a:p>
                  </a:txBody>
                  <a:tcPr marL="7195" marR="7195" marT="7195" marB="0" anchor="b">
                    <a:lnL>
                      <a:noFill/>
                    </a:lnL>
                    <a:lnR>
                      <a:noFill/>
                    </a:lnR>
                    <a:lnT w="12700" cap="flat" cmpd="sng" algn="ctr">
                      <a:solidFill>
                        <a:schemeClr val="accent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fontAlgn="b"/>
                      <a:r>
                        <a:rPr lang="en-US" sz="1700" b="0" i="0" u="none" strike="noStrike">
                          <a:solidFill>
                            <a:srgbClr val="000000"/>
                          </a:solidFill>
                          <a:effectLst/>
                          <a:latin typeface="Arial" panose="020B0604020202020204" pitchFamily="34" charset="0"/>
                        </a:rPr>
                        <a:t> </a:t>
                      </a:r>
                    </a:p>
                  </a:txBody>
                  <a:tcPr marL="7195" marR="7195" marT="7195" marB="0" anchor="b">
                    <a:lnL>
                      <a:noFill/>
                    </a:lnL>
                    <a:lnR>
                      <a:noFill/>
                    </a:lnR>
                    <a:lnT w="12700" cap="flat" cmpd="sng" algn="ctr">
                      <a:solidFill>
                        <a:schemeClr val="accent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fontAlgn="b"/>
                      <a:r>
                        <a:rPr lang="en-US" sz="1700" b="0" i="0" u="none" strike="noStrike" dirty="0">
                          <a:solidFill>
                            <a:srgbClr val="000000"/>
                          </a:solidFill>
                          <a:effectLst/>
                          <a:latin typeface="Arial" panose="020B0604020202020204" pitchFamily="34" charset="0"/>
                        </a:rPr>
                        <a:t> </a:t>
                      </a:r>
                    </a:p>
                  </a:txBody>
                  <a:tcPr marL="7195" marR="7195" marT="7195" marB="0" anchor="b">
                    <a:lnL>
                      <a:noFill/>
                    </a:lnL>
                    <a:lnR>
                      <a:noFill/>
                    </a:lnR>
                    <a:lnT w="12700" cap="flat" cmpd="sng" algn="ctr">
                      <a:solidFill>
                        <a:schemeClr val="accent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fontAlgn="b"/>
                      <a:r>
                        <a:rPr lang="en-US" sz="1700" b="0" i="0" u="none" strike="noStrike">
                          <a:solidFill>
                            <a:srgbClr val="000000"/>
                          </a:solidFill>
                          <a:effectLst/>
                          <a:latin typeface="Arial" panose="020B0604020202020204" pitchFamily="34" charset="0"/>
                        </a:rPr>
                        <a:t> </a:t>
                      </a:r>
                    </a:p>
                  </a:txBody>
                  <a:tcPr marL="7195" marR="7195" marT="7195" marB="0" anchor="b">
                    <a:lnL>
                      <a:noFill/>
                    </a:lnL>
                    <a:lnR>
                      <a:noFill/>
                    </a:lnR>
                    <a:lnT w="12700" cap="flat" cmpd="sng" algn="ctr">
                      <a:solidFill>
                        <a:schemeClr val="accent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492726875"/>
                  </a:ext>
                </a:extLst>
              </a:tr>
              <a:tr h="179885">
                <a:tc gridSpan="2">
                  <a:txBody>
                    <a:bodyPr/>
                    <a:lstStyle/>
                    <a:p>
                      <a:pPr algn="ctr" rtl="0" fontAlgn="ctr"/>
                      <a:r>
                        <a:rPr lang="en-US" sz="1000" b="1" i="0" u="none" strike="noStrike" dirty="0">
                          <a:solidFill>
                            <a:srgbClr val="FFFFFF"/>
                          </a:solidFill>
                          <a:effectLst/>
                          <a:latin typeface="Corbel" panose="020B0503020204020204" pitchFamily="34" charset="0"/>
                        </a:rPr>
                        <a:t>8/21/2025 (4:00-7:00 PM)</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98D7"/>
                    </a:solidFill>
                  </a:tcPr>
                </a:tc>
                <a:tc hMerge="1">
                  <a:txBody>
                    <a:bodyPr/>
                    <a:lstStyle/>
                    <a:p>
                      <a:endParaRPr lang="en-US"/>
                    </a:p>
                  </a:txBody>
                  <a:tcPr/>
                </a:tc>
                <a:tc gridSpan="4">
                  <a:txBody>
                    <a:bodyPr/>
                    <a:lstStyle/>
                    <a:p>
                      <a:pPr algn="ctr" rtl="0" fontAlgn="ctr"/>
                      <a:r>
                        <a:rPr lang="en-US" sz="1000" b="1" i="0" u="none" strike="noStrike">
                          <a:solidFill>
                            <a:srgbClr val="FFFFFF"/>
                          </a:solidFill>
                          <a:effectLst/>
                          <a:latin typeface="Corbel" panose="020B0503020204020204" pitchFamily="34" charset="0"/>
                        </a:rPr>
                        <a:t>Per-Customer Impact (kW)</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8D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52021026"/>
                  </a:ext>
                </a:extLst>
              </a:tr>
              <a:tr h="330988">
                <a:tc>
                  <a:txBody>
                    <a:bodyPr/>
                    <a:lstStyle/>
                    <a:p>
                      <a:pPr algn="ctr" rtl="0" fontAlgn="ctr"/>
                      <a:r>
                        <a:rPr lang="en-US" sz="1000" b="1" i="0" u="none" strike="noStrike" dirty="0">
                          <a:solidFill>
                            <a:srgbClr val="FFFFFF"/>
                          </a:solidFill>
                          <a:effectLst/>
                          <a:latin typeface="Corbel" panose="020B0503020204020204" pitchFamily="34" charset="0"/>
                        </a:rPr>
                        <a:t>Results</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98D7"/>
                    </a:solidFill>
                  </a:tcPr>
                </a:tc>
                <a:tc>
                  <a:txBody>
                    <a:bodyPr/>
                    <a:lstStyle/>
                    <a:p>
                      <a:pPr algn="ctr" rtl="0" fontAlgn="ctr"/>
                      <a:r>
                        <a:rPr lang="en-US" sz="1000" b="1" i="0" u="none" strike="noStrike" dirty="0">
                          <a:solidFill>
                            <a:srgbClr val="FFFFFF"/>
                          </a:solidFill>
                          <a:effectLst/>
                          <a:latin typeface="Corbel" panose="020B0503020204020204" pitchFamily="34" charset="0"/>
                        </a:rPr>
                        <a:t>Event Hour Average Temp (F)</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98D7"/>
                    </a:solidFill>
                  </a:tcPr>
                </a:tc>
                <a:tc>
                  <a:txBody>
                    <a:bodyPr/>
                    <a:lstStyle/>
                    <a:p>
                      <a:pPr algn="ctr" rtl="0" fontAlgn="ctr"/>
                      <a:r>
                        <a:rPr lang="en-US" sz="1000" b="1" i="0" u="none" strike="noStrike">
                          <a:solidFill>
                            <a:srgbClr val="FFFFFF"/>
                          </a:solidFill>
                          <a:effectLst/>
                          <a:latin typeface="Corbel" panose="020B0503020204020204" pitchFamily="34" charset="0"/>
                        </a:rPr>
                        <a:t>Hour 1</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98D7"/>
                    </a:solidFill>
                  </a:tcPr>
                </a:tc>
                <a:tc>
                  <a:txBody>
                    <a:bodyPr/>
                    <a:lstStyle/>
                    <a:p>
                      <a:pPr algn="ctr" rtl="0" fontAlgn="ctr"/>
                      <a:r>
                        <a:rPr lang="en-US" sz="1000" b="1" i="0" u="none" strike="noStrike">
                          <a:solidFill>
                            <a:srgbClr val="FFFFFF"/>
                          </a:solidFill>
                          <a:effectLst/>
                          <a:latin typeface="Corbel" panose="020B0503020204020204" pitchFamily="34" charset="0"/>
                        </a:rPr>
                        <a:t>Hour 2</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98D7"/>
                    </a:solidFill>
                  </a:tcPr>
                </a:tc>
                <a:tc>
                  <a:txBody>
                    <a:bodyPr/>
                    <a:lstStyle/>
                    <a:p>
                      <a:pPr algn="ctr" rtl="0" fontAlgn="ctr"/>
                      <a:r>
                        <a:rPr lang="en-US" sz="1000" b="1" i="0" u="none" strike="noStrike" dirty="0">
                          <a:solidFill>
                            <a:srgbClr val="FFFFFF"/>
                          </a:solidFill>
                          <a:effectLst/>
                          <a:latin typeface="Corbel" panose="020B0503020204020204" pitchFamily="34" charset="0"/>
                        </a:rPr>
                        <a:t>Hour 3</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98D7"/>
                    </a:solidFill>
                  </a:tcPr>
                </a:tc>
                <a:tc>
                  <a:txBody>
                    <a:bodyPr/>
                    <a:lstStyle/>
                    <a:p>
                      <a:pPr algn="ctr" rtl="0" fontAlgn="ctr"/>
                      <a:r>
                        <a:rPr lang="en-US" sz="1000" b="1" i="0" u="none" strike="noStrike" dirty="0">
                          <a:solidFill>
                            <a:srgbClr val="FFFFFF"/>
                          </a:solidFill>
                          <a:effectLst/>
                          <a:latin typeface="Corbel" panose="020B0503020204020204" pitchFamily="34" charset="0"/>
                        </a:rPr>
                        <a:t>Hour 4</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98D7"/>
                    </a:solidFill>
                  </a:tcPr>
                </a:tc>
                <a:extLst>
                  <a:ext uri="{0D108BD9-81ED-4DB2-BD59-A6C34878D82A}">
                    <a16:rowId xmlns:a16="http://schemas.microsoft.com/office/drawing/2014/main" val="3078034266"/>
                  </a:ext>
                </a:extLst>
              </a:tr>
              <a:tr h="561241">
                <a:tc>
                  <a:txBody>
                    <a:bodyPr/>
                    <a:lstStyle/>
                    <a:p>
                      <a:pPr algn="ctr" rtl="0" fontAlgn="ctr"/>
                      <a:r>
                        <a:rPr lang="en-US" sz="1100" b="0" i="0" u="none" strike="noStrike" dirty="0">
                          <a:solidFill>
                            <a:srgbClr val="3B3B3B"/>
                          </a:solidFill>
                          <a:effectLst/>
                          <a:latin typeface="Corbel" panose="020B0503020204020204" pitchFamily="34" charset="0"/>
                        </a:rPr>
                        <a:t>SCE 1-in-10 August Monthly Worst Day  </a:t>
                      </a:r>
                    </a:p>
                    <a:p>
                      <a:pPr algn="ctr" rtl="0" fontAlgn="ctr"/>
                      <a:r>
                        <a:rPr lang="en-US" sz="1100" b="0" i="0" u="none" strike="noStrike" dirty="0">
                          <a:solidFill>
                            <a:srgbClr val="3B3B3B"/>
                          </a:solidFill>
                          <a:effectLst/>
                          <a:latin typeface="Corbel" panose="020B0503020204020204" pitchFamily="34" charset="0"/>
                        </a:rPr>
                        <a:t>(2024 Ex-Ante Predictions for 2025)</a:t>
                      </a:r>
                    </a:p>
                  </a:txBody>
                  <a:tcPr marL="7195" marR="7195" marT="719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94.6</a:t>
                      </a:r>
                    </a:p>
                  </a:txBody>
                  <a:tcPr marL="7195" marR="7195" marT="719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1.27</a:t>
                      </a:r>
                    </a:p>
                  </a:txBody>
                  <a:tcPr marL="7195" marR="7195" marT="719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0.69</a:t>
                      </a:r>
                    </a:p>
                  </a:txBody>
                  <a:tcPr marL="7195" marR="7195" marT="719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0.45</a:t>
                      </a:r>
                    </a:p>
                  </a:txBody>
                  <a:tcPr marL="7195" marR="7195" marT="719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0" fontAlgn="ctr"/>
                      <a:endParaRPr lang="en-US" sz="1100" b="0" i="0" u="none" strike="noStrike" dirty="0">
                        <a:solidFill>
                          <a:srgbClr val="3B3B3B"/>
                        </a:solidFill>
                        <a:effectLst/>
                        <a:latin typeface="Corbel" panose="020B0503020204020204" pitchFamily="34" charset="0"/>
                      </a:endParaRPr>
                    </a:p>
                  </a:txBody>
                  <a:tcPr marL="7195" marR="7195" marT="719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481731267"/>
                  </a:ext>
                </a:extLst>
              </a:tr>
              <a:tr h="187080">
                <a:tc>
                  <a:txBody>
                    <a:bodyPr/>
                    <a:lstStyle/>
                    <a:p>
                      <a:pPr algn="ctr" rtl="0" fontAlgn="ctr"/>
                      <a:r>
                        <a:rPr lang="en-US" sz="1100" b="0" i="0" u="none" strike="noStrike">
                          <a:solidFill>
                            <a:srgbClr val="3B3B3B"/>
                          </a:solidFill>
                          <a:effectLst/>
                          <a:latin typeface="Corbel" panose="020B0503020204020204" pitchFamily="34" charset="0"/>
                        </a:rPr>
                        <a:t>Ex-Post</a:t>
                      </a:r>
                    </a:p>
                  </a:txBody>
                  <a:tcPr marL="7195" marR="7195" marT="719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95.1</a:t>
                      </a:r>
                    </a:p>
                  </a:txBody>
                  <a:tcPr marL="7195" marR="7195" marT="719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1.32</a:t>
                      </a:r>
                    </a:p>
                  </a:txBody>
                  <a:tcPr marL="7195" marR="7195" marT="719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0.84</a:t>
                      </a:r>
                    </a:p>
                  </a:txBody>
                  <a:tcPr marL="7195" marR="7195" marT="719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0.58 </a:t>
                      </a:r>
                    </a:p>
                  </a:txBody>
                  <a:tcPr marL="7195" marR="7195" marT="719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 </a:t>
                      </a:r>
                    </a:p>
                  </a:txBody>
                  <a:tcPr marL="7195" marR="7195" marT="719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252603847"/>
                  </a:ext>
                </a:extLst>
              </a:tr>
              <a:tr h="266230">
                <a:tc>
                  <a:txBody>
                    <a:bodyPr/>
                    <a:lstStyle/>
                    <a:p>
                      <a:pPr algn="l" fontAlgn="b"/>
                      <a:r>
                        <a:rPr lang="en-US" sz="1700" b="0" i="0" u="none" strike="noStrike">
                          <a:solidFill>
                            <a:srgbClr val="000000"/>
                          </a:solidFill>
                          <a:effectLst/>
                          <a:latin typeface="Arial" panose="020B0604020202020204" pitchFamily="34" charset="0"/>
                        </a:rPr>
                        <a:t> </a:t>
                      </a:r>
                    </a:p>
                  </a:txBody>
                  <a:tcPr marL="7195" marR="7195" marT="7195" marB="0" anchor="b">
                    <a:lnL>
                      <a:noFill/>
                    </a:lnL>
                    <a:lnR>
                      <a:noFill/>
                    </a:lnR>
                    <a:lnT w="12700" cap="flat" cmpd="sng" algn="ctr">
                      <a:solidFill>
                        <a:schemeClr val="accent1"/>
                      </a:solidFill>
                      <a:prstDash val="solid"/>
                      <a:round/>
                      <a:headEnd type="none" w="med" len="med"/>
                      <a:tailEnd type="none" w="med" len="med"/>
                    </a:lnT>
                    <a:lnB>
                      <a:noFill/>
                    </a:lnB>
                    <a:solidFill>
                      <a:srgbClr val="FFFFFF"/>
                    </a:solidFill>
                  </a:tcPr>
                </a:tc>
                <a:tc>
                  <a:txBody>
                    <a:bodyPr/>
                    <a:lstStyle/>
                    <a:p>
                      <a:pPr algn="l" fontAlgn="b"/>
                      <a:r>
                        <a:rPr lang="en-US" sz="1700" b="0" i="0" u="none" strike="noStrike">
                          <a:solidFill>
                            <a:srgbClr val="000000"/>
                          </a:solidFill>
                          <a:effectLst/>
                          <a:latin typeface="Arial" panose="020B0604020202020204" pitchFamily="34" charset="0"/>
                        </a:rPr>
                        <a:t> </a:t>
                      </a:r>
                    </a:p>
                  </a:txBody>
                  <a:tcPr marL="7195" marR="7195" marT="7195" marB="0" anchor="b">
                    <a:lnL>
                      <a:noFill/>
                    </a:lnL>
                    <a:lnR>
                      <a:noFill/>
                    </a:lnR>
                    <a:lnT w="12700" cap="flat" cmpd="sng" algn="ctr">
                      <a:solidFill>
                        <a:schemeClr val="accent1"/>
                      </a:solidFill>
                      <a:prstDash val="solid"/>
                      <a:round/>
                      <a:headEnd type="none" w="med" len="med"/>
                      <a:tailEnd type="none" w="med" len="med"/>
                    </a:lnT>
                    <a:lnB>
                      <a:noFill/>
                    </a:lnB>
                    <a:solidFill>
                      <a:srgbClr val="FFFFFF"/>
                    </a:solidFill>
                  </a:tcPr>
                </a:tc>
                <a:tc>
                  <a:txBody>
                    <a:bodyPr/>
                    <a:lstStyle/>
                    <a:p>
                      <a:pPr algn="l" fontAlgn="b"/>
                      <a:r>
                        <a:rPr lang="en-US" sz="1700" b="0" i="0" u="none" strike="noStrike">
                          <a:solidFill>
                            <a:srgbClr val="000000"/>
                          </a:solidFill>
                          <a:effectLst/>
                          <a:latin typeface="Arial" panose="020B0604020202020204" pitchFamily="34" charset="0"/>
                        </a:rPr>
                        <a:t> </a:t>
                      </a:r>
                    </a:p>
                  </a:txBody>
                  <a:tcPr marL="7195" marR="7195" marT="7195" marB="0" anchor="b">
                    <a:lnL>
                      <a:noFill/>
                    </a:lnL>
                    <a:lnR>
                      <a:noFill/>
                    </a:lnR>
                    <a:lnT w="12700" cap="flat" cmpd="sng" algn="ctr">
                      <a:solidFill>
                        <a:schemeClr val="accent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fontAlgn="b"/>
                      <a:r>
                        <a:rPr lang="en-US" sz="1700" b="0" i="0" u="none" strike="noStrike">
                          <a:solidFill>
                            <a:srgbClr val="000000"/>
                          </a:solidFill>
                          <a:effectLst/>
                          <a:latin typeface="Arial" panose="020B0604020202020204" pitchFamily="34" charset="0"/>
                        </a:rPr>
                        <a:t> </a:t>
                      </a:r>
                    </a:p>
                  </a:txBody>
                  <a:tcPr marL="7195" marR="7195" marT="7195" marB="0" anchor="b">
                    <a:lnL>
                      <a:noFill/>
                    </a:lnL>
                    <a:lnR>
                      <a:noFill/>
                    </a:lnR>
                    <a:lnT w="12700" cap="flat" cmpd="sng" algn="ctr">
                      <a:solidFill>
                        <a:schemeClr val="accent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fontAlgn="b"/>
                      <a:r>
                        <a:rPr lang="en-US" sz="1700" b="0" i="0" u="none" strike="noStrike">
                          <a:solidFill>
                            <a:srgbClr val="000000"/>
                          </a:solidFill>
                          <a:effectLst/>
                          <a:latin typeface="Arial" panose="020B0604020202020204" pitchFamily="34" charset="0"/>
                        </a:rPr>
                        <a:t> </a:t>
                      </a:r>
                    </a:p>
                  </a:txBody>
                  <a:tcPr marL="7195" marR="7195" marT="7195" marB="0" anchor="b">
                    <a:lnL>
                      <a:noFill/>
                    </a:lnL>
                    <a:lnR>
                      <a:noFill/>
                    </a:lnR>
                    <a:lnT w="12700" cap="flat" cmpd="sng" algn="ctr">
                      <a:solidFill>
                        <a:schemeClr val="accent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fontAlgn="b"/>
                      <a:r>
                        <a:rPr lang="en-US" sz="1700" b="0" i="0" u="none" strike="noStrike" dirty="0">
                          <a:solidFill>
                            <a:srgbClr val="000000"/>
                          </a:solidFill>
                          <a:effectLst/>
                          <a:latin typeface="Arial" panose="020B0604020202020204" pitchFamily="34" charset="0"/>
                        </a:rPr>
                        <a:t> </a:t>
                      </a:r>
                    </a:p>
                  </a:txBody>
                  <a:tcPr marL="7195" marR="7195" marT="7195" marB="0" anchor="b">
                    <a:lnL>
                      <a:noFill/>
                    </a:lnL>
                    <a:lnR>
                      <a:noFill/>
                    </a:lnR>
                    <a:lnT w="12700" cap="flat" cmpd="sng" algn="ctr">
                      <a:solidFill>
                        <a:schemeClr val="accent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958455312"/>
                  </a:ext>
                </a:extLst>
              </a:tr>
              <a:tr h="179885">
                <a:tc gridSpan="2">
                  <a:txBody>
                    <a:bodyPr/>
                    <a:lstStyle/>
                    <a:p>
                      <a:pPr algn="ctr" rtl="0" fontAlgn="ctr"/>
                      <a:r>
                        <a:rPr lang="en-US" sz="1000" b="1" i="0" u="none" strike="noStrike" dirty="0">
                          <a:solidFill>
                            <a:srgbClr val="FFFFFF"/>
                          </a:solidFill>
                          <a:effectLst/>
                          <a:latin typeface="Corbel" panose="020B0503020204020204" pitchFamily="34" charset="0"/>
                        </a:rPr>
                        <a:t>9/19/2025 (6:00-9:00 PM)</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98D7"/>
                    </a:solidFill>
                  </a:tcPr>
                </a:tc>
                <a:tc hMerge="1">
                  <a:txBody>
                    <a:bodyPr/>
                    <a:lstStyle/>
                    <a:p>
                      <a:endParaRPr lang="en-US"/>
                    </a:p>
                  </a:txBody>
                  <a:tcPr/>
                </a:tc>
                <a:tc gridSpan="4">
                  <a:txBody>
                    <a:bodyPr/>
                    <a:lstStyle/>
                    <a:p>
                      <a:pPr algn="ctr" rtl="0" fontAlgn="ctr"/>
                      <a:r>
                        <a:rPr lang="en-US" sz="1000" b="1" i="0" u="none" strike="noStrike" dirty="0">
                          <a:solidFill>
                            <a:srgbClr val="FFFFFF"/>
                          </a:solidFill>
                          <a:effectLst/>
                          <a:latin typeface="Corbel" panose="020B0503020204020204" pitchFamily="34" charset="0"/>
                        </a:rPr>
                        <a:t>Per-Customer Impact (kW)</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8D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84973123"/>
                  </a:ext>
                </a:extLst>
              </a:tr>
              <a:tr h="330988">
                <a:tc>
                  <a:txBody>
                    <a:bodyPr/>
                    <a:lstStyle/>
                    <a:p>
                      <a:pPr algn="ctr" rtl="0" fontAlgn="ctr"/>
                      <a:r>
                        <a:rPr lang="en-US" sz="1000" b="1" i="0" u="none" strike="noStrike" dirty="0">
                          <a:solidFill>
                            <a:srgbClr val="FFFFFF"/>
                          </a:solidFill>
                          <a:effectLst/>
                          <a:latin typeface="Corbel" panose="020B0503020204020204" pitchFamily="34" charset="0"/>
                        </a:rPr>
                        <a:t>Results</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98D7"/>
                    </a:solidFill>
                  </a:tcPr>
                </a:tc>
                <a:tc>
                  <a:txBody>
                    <a:bodyPr/>
                    <a:lstStyle/>
                    <a:p>
                      <a:pPr algn="ctr" rtl="0" fontAlgn="ctr"/>
                      <a:r>
                        <a:rPr lang="en-US" sz="1000" b="1" i="0" u="none" strike="noStrike" dirty="0">
                          <a:solidFill>
                            <a:srgbClr val="FFFFFF"/>
                          </a:solidFill>
                          <a:effectLst/>
                          <a:latin typeface="Corbel" panose="020B0503020204020204" pitchFamily="34" charset="0"/>
                        </a:rPr>
                        <a:t>Event Hour Average Temp (F)</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98D7"/>
                    </a:solidFill>
                  </a:tcPr>
                </a:tc>
                <a:tc>
                  <a:txBody>
                    <a:bodyPr/>
                    <a:lstStyle/>
                    <a:p>
                      <a:pPr algn="ctr" rtl="0" fontAlgn="ctr"/>
                      <a:r>
                        <a:rPr lang="en-US" sz="1000" b="1" i="0" u="none" strike="noStrike" dirty="0">
                          <a:solidFill>
                            <a:srgbClr val="FFFFFF"/>
                          </a:solidFill>
                          <a:effectLst/>
                          <a:latin typeface="Corbel" panose="020B0503020204020204" pitchFamily="34" charset="0"/>
                        </a:rPr>
                        <a:t>Hour 1</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98D7"/>
                    </a:solidFill>
                  </a:tcPr>
                </a:tc>
                <a:tc>
                  <a:txBody>
                    <a:bodyPr/>
                    <a:lstStyle/>
                    <a:p>
                      <a:pPr algn="ctr" rtl="0" fontAlgn="ctr"/>
                      <a:r>
                        <a:rPr lang="en-US" sz="1000" b="1" i="0" u="none" strike="noStrike" dirty="0">
                          <a:solidFill>
                            <a:srgbClr val="FFFFFF"/>
                          </a:solidFill>
                          <a:effectLst/>
                          <a:latin typeface="Corbel" panose="020B0503020204020204" pitchFamily="34" charset="0"/>
                        </a:rPr>
                        <a:t>Hour 2</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98D7"/>
                    </a:solidFill>
                  </a:tcPr>
                </a:tc>
                <a:tc>
                  <a:txBody>
                    <a:bodyPr/>
                    <a:lstStyle/>
                    <a:p>
                      <a:pPr algn="ctr" rtl="0" fontAlgn="ctr"/>
                      <a:r>
                        <a:rPr lang="en-US" sz="1000" b="1" i="0" u="none" strike="noStrike" dirty="0">
                          <a:solidFill>
                            <a:srgbClr val="FFFFFF"/>
                          </a:solidFill>
                          <a:effectLst/>
                          <a:latin typeface="Corbel" panose="020B0503020204020204" pitchFamily="34" charset="0"/>
                        </a:rPr>
                        <a:t>Hour 3</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98D7"/>
                    </a:solidFill>
                  </a:tcPr>
                </a:tc>
                <a:tc>
                  <a:txBody>
                    <a:bodyPr/>
                    <a:lstStyle/>
                    <a:p>
                      <a:pPr algn="ctr" rtl="0" fontAlgn="ctr"/>
                      <a:r>
                        <a:rPr lang="en-US" sz="1000" b="1" i="0" u="none" strike="noStrike" dirty="0">
                          <a:solidFill>
                            <a:srgbClr val="FFFFFF"/>
                          </a:solidFill>
                          <a:effectLst/>
                          <a:latin typeface="Corbel" panose="020B0503020204020204" pitchFamily="34" charset="0"/>
                        </a:rPr>
                        <a:t>Hour 4</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98D7"/>
                    </a:solidFill>
                  </a:tcPr>
                </a:tc>
                <a:extLst>
                  <a:ext uri="{0D108BD9-81ED-4DB2-BD59-A6C34878D82A}">
                    <a16:rowId xmlns:a16="http://schemas.microsoft.com/office/drawing/2014/main" val="931699235"/>
                  </a:ext>
                </a:extLst>
              </a:tr>
              <a:tr h="457200">
                <a:tc>
                  <a:txBody>
                    <a:bodyPr/>
                    <a:lstStyle/>
                    <a:p>
                      <a:pPr algn="ctr" rtl="0" fontAlgn="ctr"/>
                      <a:r>
                        <a:rPr lang="en-US" sz="1100" b="0" i="0" u="none" strike="noStrike" dirty="0">
                          <a:solidFill>
                            <a:srgbClr val="3B3B3B"/>
                          </a:solidFill>
                          <a:effectLst/>
                          <a:latin typeface="Corbel" panose="020B0503020204020204" pitchFamily="34" charset="0"/>
                        </a:rPr>
                        <a:t>SCE 1-in-2 September Monthly Worst Day  </a:t>
                      </a:r>
                    </a:p>
                    <a:p>
                      <a:pPr algn="ctr" rtl="0" fontAlgn="ctr"/>
                      <a:r>
                        <a:rPr lang="en-US" sz="1100" b="0" i="0" u="none" strike="noStrike" dirty="0">
                          <a:solidFill>
                            <a:srgbClr val="3B3B3B"/>
                          </a:solidFill>
                          <a:effectLst/>
                          <a:latin typeface="Corbel" panose="020B0503020204020204" pitchFamily="34" charset="0"/>
                        </a:rPr>
                        <a:t>(2024 Ex-Ante Predictions for 2025)</a:t>
                      </a:r>
                    </a:p>
                  </a:txBody>
                  <a:tcPr marL="7195" marR="7195" marT="719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93.8</a:t>
                      </a:r>
                    </a:p>
                  </a:txBody>
                  <a:tcPr marL="7195" marR="7195" marT="719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1.24</a:t>
                      </a:r>
                    </a:p>
                  </a:txBody>
                  <a:tcPr marL="7195" marR="7195" marT="719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0.67</a:t>
                      </a:r>
                    </a:p>
                  </a:txBody>
                  <a:tcPr marL="7195" marR="7195" marT="719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0.44</a:t>
                      </a:r>
                    </a:p>
                  </a:txBody>
                  <a:tcPr marL="7195" marR="7195" marT="719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0" fontAlgn="ctr"/>
                      <a:endParaRPr lang="en-US" sz="1100" b="0" i="0" u="none" strike="noStrike" dirty="0">
                        <a:solidFill>
                          <a:srgbClr val="3B3B3B"/>
                        </a:solidFill>
                        <a:effectLst/>
                        <a:latin typeface="Corbel" panose="020B0503020204020204" pitchFamily="34" charset="0"/>
                      </a:endParaRPr>
                    </a:p>
                  </a:txBody>
                  <a:tcPr marL="7195" marR="7195" marT="719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71283605"/>
                  </a:ext>
                </a:extLst>
              </a:tr>
              <a:tr h="457200">
                <a:tc>
                  <a:txBody>
                    <a:bodyPr/>
                    <a:lstStyle/>
                    <a:p>
                      <a:pPr algn="ctr" rtl="0" fontAlgn="ctr"/>
                      <a:r>
                        <a:rPr lang="en-US" sz="1100" b="0" i="0" u="none" strike="noStrike" dirty="0">
                          <a:solidFill>
                            <a:srgbClr val="3B3B3B"/>
                          </a:solidFill>
                          <a:effectLst/>
                          <a:latin typeface="Corbel" panose="020B0503020204020204" pitchFamily="34" charset="0"/>
                        </a:rPr>
                        <a:t>SCE 1-in-2 November Monthly Worst Day  </a:t>
                      </a:r>
                    </a:p>
                    <a:p>
                      <a:pPr algn="ctr" rtl="0" fontAlgn="ctr"/>
                      <a:r>
                        <a:rPr lang="en-US" sz="1100" b="0" i="0" u="none" strike="noStrike" dirty="0">
                          <a:solidFill>
                            <a:srgbClr val="3B3B3B"/>
                          </a:solidFill>
                          <a:effectLst/>
                          <a:latin typeface="Corbel" panose="020B0503020204020204" pitchFamily="34" charset="0"/>
                        </a:rPr>
                        <a:t>(2024 Ex-Ante Predictions for 2025)</a:t>
                      </a:r>
                    </a:p>
                  </a:txBody>
                  <a:tcPr marL="7195" marR="7195" marT="719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81.9</a:t>
                      </a:r>
                    </a:p>
                  </a:txBody>
                  <a:tcPr marL="7195" marR="7195" marT="719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0.58</a:t>
                      </a:r>
                    </a:p>
                  </a:txBody>
                  <a:tcPr marL="7195" marR="7195" marT="719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0.43</a:t>
                      </a:r>
                    </a:p>
                  </a:txBody>
                  <a:tcPr marL="7195" marR="7195" marT="719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0.16</a:t>
                      </a:r>
                    </a:p>
                  </a:txBody>
                  <a:tcPr marL="7195" marR="7195" marT="719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0" fontAlgn="ctr"/>
                      <a:endParaRPr lang="en-US" sz="1100" b="0" i="0" u="none" strike="noStrike" dirty="0">
                        <a:solidFill>
                          <a:srgbClr val="3B3B3B"/>
                        </a:solidFill>
                        <a:effectLst/>
                        <a:latin typeface="Corbel" panose="020B0503020204020204" pitchFamily="34" charset="0"/>
                      </a:endParaRPr>
                    </a:p>
                  </a:txBody>
                  <a:tcPr marL="7195" marR="7195" marT="719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76236454"/>
                  </a:ext>
                </a:extLst>
              </a:tr>
              <a:tr h="187080">
                <a:tc>
                  <a:txBody>
                    <a:bodyPr/>
                    <a:lstStyle/>
                    <a:p>
                      <a:pPr algn="ctr" rtl="0" fontAlgn="ctr"/>
                      <a:r>
                        <a:rPr lang="en-US" sz="1100" b="0" i="0" u="none" strike="noStrike" dirty="0">
                          <a:solidFill>
                            <a:srgbClr val="3B3B3B"/>
                          </a:solidFill>
                          <a:effectLst/>
                          <a:latin typeface="Corbel" panose="020B0503020204020204" pitchFamily="34" charset="0"/>
                        </a:rPr>
                        <a:t>Ex-Post</a:t>
                      </a:r>
                    </a:p>
                  </a:txBody>
                  <a:tcPr marL="7195" marR="7195" marT="719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76.8</a:t>
                      </a:r>
                    </a:p>
                  </a:txBody>
                  <a:tcPr marL="7195" marR="7195" marT="719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0.63</a:t>
                      </a:r>
                    </a:p>
                  </a:txBody>
                  <a:tcPr marL="7195" marR="7195" marT="719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0.30</a:t>
                      </a:r>
                    </a:p>
                  </a:txBody>
                  <a:tcPr marL="7195" marR="7195" marT="719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0.26 </a:t>
                      </a:r>
                    </a:p>
                  </a:txBody>
                  <a:tcPr marL="7195" marR="7195" marT="719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mn-lt"/>
                        </a:rPr>
                        <a:t> </a:t>
                      </a:r>
                    </a:p>
                  </a:txBody>
                  <a:tcPr marL="7195" marR="7195" marT="719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169861128"/>
                  </a:ext>
                </a:extLst>
              </a:tr>
            </a:tbl>
          </a:graphicData>
        </a:graphic>
      </p:graphicFrame>
    </p:spTree>
    <p:extLst>
      <p:ext uri="{BB962C8B-B14F-4D97-AF65-F5344CB8AC3E}">
        <p14:creationId xmlns:p14="http://schemas.microsoft.com/office/powerpoint/2010/main" val="3787164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Ex-Ante Analysis</a:t>
            </a:r>
          </a:p>
        </p:txBody>
      </p:sp>
    </p:spTree>
    <p:extLst>
      <p:ext uri="{BB962C8B-B14F-4D97-AF65-F5344CB8AC3E}">
        <p14:creationId xmlns:p14="http://schemas.microsoft.com/office/powerpoint/2010/main" val="4275003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company&#10;&#10;AI-generated content may be incorrect.">
            <a:extLst>
              <a:ext uri="{FF2B5EF4-FFF2-40B4-BE49-F238E27FC236}">
                <a16:creationId xmlns:a16="http://schemas.microsoft.com/office/drawing/2014/main" id="{28428DA3-4F5F-76C3-6708-F5DEAD7AC25B}"/>
              </a:ext>
            </a:extLst>
          </p:cNvPr>
          <p:cNvPicPr>
            <a:picLocks noChangeAspect="1"/>
          </p:cNvPicPr>
          <p:nvPr/>
        </p:nvPicPr>
        <p:blipFill>
          <a:blip r:embed="rId2">
            <a:extLst>
              <a:ext uri="{28A0092B-C50C-407E-A947-70E740481C1C}">
                <a14:useLocalDpi xmlns:a14="http://schemas.microsoft.com/office/drawing/2010/main" val="0"/>
              </a:ext>
            </a:extLst>
          </a:blip>
          <a:srcRect l="18467" r="31404"/>
          <a:stretch>
            <a:fillRect/>
          </a:stretch>
        </p:blipFill>
        <p:spPr>
          <a:xfrm>
            <a:off x="6096000" y="1399245"/>
            <a:ext cx="4476555" cy="5038019"/>
          </a:xfrm>
          <a:prstGeom prst="rect">
            <a:avLst/>
          </a:prstGeom>
        </p:spPr>
      </p:pic>
      <p:sp>
        <p:nvSpPr>
          <p:cNvPr id="3" name="Title 2"/>
          <p:cNvSpPr>
            <a:spLocks noGrp="1"/>
          </p:cNvSpPr>
          <p:nvPr>
            <p:ph type="title"/>
          </p:nvPr>
        </p:nvSpPr>
        <p:spPr>
          <a:xfrm>
            <a:off x="364288" y="588877"/>
            <a:ext cx="11029616" cy="651236"/>
          </a:xfrm>
        </p:spPr>
        <p:txBody>
          <a:bodyPr anchor="ctr">
            <a:normAutofit/>
          </a:bodyPr>
          <a:lstStyle/>
          <a:p>
            <a:r>
              <a:rPr lang="en-US" dirty="0"/>
              <a:t>Ex Ante Estimation Process Diagram </a:t>
            </a:r>
          </a:p>
        </p:txBody>
      </p:sp>
      <p:sp>
        <p:nvSpPr>
          <p:cNvPr id="5" name="Slide Number Placeholder 4"/>
          <p:cNvSpPr>
            <a:spLocks noGrp="1"/>
          </p:cNvSpPr>
          <p:nvPr>
            <p:ph type="sldNum" sz="quarter" idx="11"/>
          </p:nvPr>
        </p:nvSpPr>
        <p:spPr/>
        <p:txBody>
          <a:bodyPr/>
          <a:lstStyle/>
          <a:p>
            <a:fld id="{1C0FDE23-6443-44B0-98BF-8273B15B899F}" type="slidenum">
              <a:rPr lang="en-US" smtClean="0"/>
              <a:t>16</a:t>
            </a:fld>
            <a:endParaRPr lang="en-US" dirty="0"/>
          </a:p>
        </p:txBody>
      </p:sp>
      <p:sp>
        <p:nvSpPr>
          <p:cNvPr id="7" name="Content Placeholder 2"/>
          <p:cNvSpPr txBox="1">
            <a:spLocks/>
          </p:cNvSpPr>
          <p:nvPr/>
        </p:nvSpPr>
        <p:spPr>
          <a:xfrm>
            <a:off x="745835" y="1399245"/>
            <a:ext cx="4696421" cy="4576253"/>
          </a:xfrm>
          <a:prstGeom prst="rect">
            <a:avLst/>
          </a:prstGeom>
        </p:spPr>
        <p:txBody>
          <a:bodyPr>
            <a:normAutofit/>
          </a:bodyPr>
          <a:lstStyle>
            <a:lvl1pPr marL="306000" indent="-306000" algn="l" defTabSz="457200" rtl="0" eaLnBrk="1" latinLnBrk="0" hangingPunct="1">
              <a:spcBef>
                <a:spcPct val="20000"/>
              </a:spcBef>
              <a:spcAft>
                <a:spcPts val="600"/>
              </a:spcAft>
              <a:buClr>
                <a:schemeClr val="accent3"/>
              </a:buClr>
              <a:buSzPct val="92000"/>
              <a:buFont typeface="Wingdings 2" panose="05020102010507070707" pitchFamily="18" charset="2"/>
              <a:buChar char=""/>
              <a:defRPr sz="2200" kern="1200">
                <a:solidFill>
                  <a:schemeClr val="tx1"/>
                </a:solidFill>
                <a:latin typeface="+mn-lt"/>
                <a:ea typeface="Segoe UI" panose="020B0502040204020203" pitchFamily="34" charset="0"/>
                <a:cs typeface="Segoe UI" panose="020B0502040204020203" pitchFamily="34" charset="0"/>
              </a:defRPr>
            </a:lvl1pPr>
            <a:lvl2pPr marL="630000" indent="-306000" algn="l" defTabSz="457200" rtl="0" eaLnBrk="1" latinLnBrk="0" hangingPunct="1">
              <a:spcBef>
                <a:spcPct val="20000"/>
              </a:spcBef>
              <a:spcAft>
                <a:spcPts val="600"/>
              </a:spcAft>
              <a:buClr>
                <a:schemeClr val="tx1"/>
              </a:buClr>
              <a:buSzPct val="92000"/>
              <a:buFont typeface="Wingdings" panose="05000000000000000000" pitchFamily="2" charset="2"/>
              <a:buChar char="Ø"/>
              <a:defRPr sz="1800" kern="1200">
                <a:solidFill>
                  <a:schemeClr val="tx1"/>
                </a:solidFill>
                <a:latin typeface="+mn-lt"/>
                <a:ea typeface="Segoe UI" panose="020B0502040204020203" pitchFamily="34" charset="0"/>
                <a:cs typeface="Segoe UI" panose="020B0502040204020203" pitchFamily="34" charset="0"/>
              </a:defRPr>
            </a:lvl2pPr>
            <a:lvl3pPr marL="900000" indent="-270000" algn="l" defTabSz="457200" rtl="0" eaLnBrk="1" latinLnBrk="0" hangingPunct="1">
              <a:spcBef>
                <a:spcPct val="20000"/>
              </a:spcBef>
              <a:spcAft>
                <a:spcPts val="600"/>
              </a:spcAft>
              <a:buClr>
                <a:schemeClr val="accent3"/>
              </a:buClr>
              <a:buSzPct val="92000"/>
              <a:buFont typeface="Courier New" panose="02070309020205020404" pitchFamily="49" charset="0"/>
              <a:buChar char="o"/>
              <a:defRPr sz="1600" kern="1200">
                <a:solidFill>
                  <a:schemeClr val="accent2"/>
                </a:solidFill>
                <a:latin typeface="+mn-lt"/>
                <a:ea typeface="Segoe UI" panose="020B0502040204020203" pitchFamily="34" charset="0"/>
                <a:cs typeface="Segoe UI" panose="020B0502040204020203"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accent2"/>
                </a:solidFill>
                <a:latin typeface="+mn-lt"/>
                <a:ea typeface="Segoe UI" panose="020B0502040204020203" pitchFamily="34" charset="0"/>
                <a:cs typeface="Segoe UI" panose="020B0502040204020203"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accent2"/>
                </a:solidFill>
                <a:latin typeface="+mn-lt"/>
                <a:ea typeface="Segoe UI" panose="020B0502040204020203" pitchFamily="34" charset="0"/>
                <a:cs typeface="Segoe UI" panose="020B0502040204020203"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Clr>
                <a:schemeClr val="accent4"/>
              </a:buClr>
            </a:pPr>
            <a:r>
              <a:rPr lang="en-US" sz="2000" dirty="0"/>
              <a:t>We only include full event hours in the second stage model</a:t>
            </a:r>
          </a:p>
          <a:p>
            <a:pPr>
              <a:buClr>
                <a:schemeClr val="accent4"/>
              </a:buClr>
            </a:pPr>
            <a:r>
              <a:rPr lang="en-US" sz="2000" dirty="0"/>
              <a:t>Event hours affected by pre-cooling are included in the second stage model</a:t>
            </a:r>
          </a:p>
          <a:p>
            <a:pPr>
              <a:buClr>
                <a:schemeClr val="accent4"/>
              </a:buClr>
            </a:pPr>
            <a:r>
              <a:rPr lang="en-US" sz="2000" dirty="0"/>
              <a:t>High event temperatures help predict events under the more extreme ex-ante weather conditions</a:t>
            </a:r>
          </a:p>
          <a:p>
            <a:pPr lvl="1"/>
            <a:r>
              <a:rPr lang="en-US" sz="1600" dirty="0"/>
              <a:t>Event temperatures for some events in 2025, August 7</a:t>
            </a:r>
            <a:r>
              <a:rPr lang="en-US" sz="1600" baseline="30000" dirty="0"/>
              <a:t>th</a:t>
            </a:r>
            <a:r>
              <a:rPr lang="en-US" sz="1600" dirty="0"/>
              <a:t> and 21</a:t>
            </a:r>
            <a:r>
              <a:rPr lang="en-US" sz="1600" baseline="30000" dirty="0"/>
              <a:t>st</a:t>
            </a:r>
            <a:r>
              <a:rPr lang="en-US" sz="1600" dirty="0"/>
              <a:t>, were very hot, which is helpful for modeling</a:t>
            </a:r>
          </a:p>
        </p:txBody>
      </p:sp>
    </p:spTree>
    <p:extLst>
      <p:ext uri="{BB962C8B-B14F-4D97-AF65-F5344CB8AC3E}">
        <p14:creationId xmlns:p14="http://schemas.microsoft.com/office/powerpoint/2010/main" val="3727797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a graph showing the number of the year&#10;&#10;AI-generated content may be incorrect.">
            <a:extLst>
              <a:ext uri="{FF2B5EF4-FFF2-40B4-BE49-F238E27FC236}">
                <a16:creationId xmlns:a16="http://schemas.microsoft.com/office/drawing/2014/main" id="{83477B65-B1A8-2BF4-0572-E5D3F2C3D5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9162" y="1936901"/>
            <a:ext cx="7304497" cy="3935425"/>
          </a:xfrm>
          <a:prstGeom prst="rect">
            <a:avLst/>
          </a:prstGeom>
        </p:spPr>
      </p:pic>
      <p:sp>
        <p:nvSpPr>
          <p:cNvPr id="6" name="Title 5"/>
          <p:cNvSpPr>
            <a:spLocks noGrp="1"/>
          </p:cNvSpPr>
          <p:nvPr>
            <p:ph type="title"/>
          </p:nvPr>
        </p:nvSpPr>
        <p:spPr>
          <a:xfrm>
            <a:off x="581192" y="705124"/>
            <a:ext cx="11029616" cy="578779"/>
          </a:xfrm>
        </p:spPr>
        <p:txBody>
          <a:bodyPr anchor="ctr"/>
          <a:lstStyle/>
          <a:p>
            <a:r>
              <a:rPr lang="en-US" dirty="0"/>
              <a:t>Enrollment Forecast</a:t>
            </a:r>
          </a:p>
        </p:txBody>
      </p:sp>
      <p:sp>
        <p:nvSpPr>
          <p:cNvPr id="5" name="Slide Number Placeholder 4"/>
          <p:cNvSpPr>
            <a:spLocks noGrp="1"/>
          </p:cNvSpPr>
          <p:nvPr>
            <p:ph type="sldNum" sz="quarter" idx="11"/>
          </p:nvPr>
        </p:nvSpPr>
        <p:spPr/>
        <p:txBody>
          <a:bodyPr/>
          <a:lstStyle/>
          <a:p>
            <a:fld id="{1C0FDE23-6443-44B0-98BF-8273B15B899F}" type="slidenum">
              <a:rPr lang="en-US" smtClean="0"/>
              <a:t>17</a:t>
            </a:fld>
            <a:endParaRPr lang="en-US" dirty="0"/>
          </a:p>
        </p:txBody>
      </p:sp>
      <p:sp>
        <p:nvSpPr>
          <p:cNvPr id="8" name="Content Placeholder 7"/>
          <p:cNvSpPr>
            <a:spLocks noGrp="1"/>
          </p:cNvSpPr>
          <p:nvPr>
            <p:ph sz="quarter" idx="19"/>
          </p:nvPr>
        </p:nvSpPr>
        <p:spPr/>
        <p:txBody>
          <a:bodyPr/>
          <a:lstStyle/>
          <a:p>
            <a:r>
              <a:rPr lang="en-US" sz="2000" dirty="0"/>
              <a:t>Used to convert average customer kW impacts to program MW capability</a:t>
            </a:r>
          </a:p>
          <a:p>
            <a:r>
              <a:rPr lang="en-US" sz="2000" dirty="0"/>
              <a:t>PY2025 enrollment forecast is lower than PY2024</a:t>
            </a:r>
          </a:p>
          <a:p>
            <a:pPr lvl="1"/>
            <a:r>
              <a:rPr lang="en-US" dirty="0"/>
              <a:t>Current forecast is similar to 2022 and 2023 forecasts</a:t>
            </a:r>
          </a:p>
          <a:p>
            <a:pPr lvl="1"/>
            <a:r>
              <a:rPr lang="en-US" dirty="0"/>
              <a:t>Enrollment in 2025 was in line with expectations from PY2024 forecast</a:t>
            </a:r>
          </a:p>
        </p:txBody>
      </p:sp>
      <p:sp>
        <p:nvSpPr>
          <p:cNvPr id="9" name="Text Placeholder 8"/>
          <p:cNvSpPr>
            <a:spLocks noGrp="1"/>
          </p:cNvSpPr>
          <p:nvPr>
            <p:ph type="body" sz="quarter" idx="27"/>
          </p:nvPr>
        </p:nvSpPr>
        <p:spPr/>
        <p:txBody>
          <a:bodyPr/>
          <a:lstStyle/>
          <a:p>
            <a:r>
              <a:rPr lang="en-US" dirty="0"/>
              <a:t>Forecast Notes</a:t>
            </a:r>
          </a:p>
        </p:txBody>
      </p:sp>
      <p:sp>
        <p:nvSpPr>
          <p:cNvPr id="11" name="Text Placeholder 10"/>
          <p:cNvSpPr>
            <a:spLocks noGrp="1"/>
          </p:cNvSpPr>
          <p:nvPr>
            <p:ph type="body" sz="quarter" idx="33"/>
          </p:nvPr>
        </p:nvSpPr>
        <p:spPr>
          <a:xfrm>
            <a:off x="4291095" y="1434633"/>
            <a:ext cx="7319713" cy="354237"/>
          </a:xfrm>
        </p:spPr>
        <p:txBody>
          <a:bodyPr/>
          <a:lstStyle/>
          <a:p>
            <a:r>
              <a:rPr lang="en-US" dirty="0"/>
              <a:t>Comparison of 2025 Enrollment Forecast with Past Years</a:t>
            </a:r>
          </a:p>
        </p:txBody>
      </p:sp>
      <p:sp>
        <p:nvSpPr>
          <p:cNvPr id="10" name="TextBox 9"/>
          <p:cNvSpPr txBox="1"/>
          <p:nvPr/>
        </p:nvSpPr>
        <p:spPr>
          <a:xfrm>
            <a:off x="5672983" y="6020361"/>
            <a:ext cx="4651898" cy="646331"/>
          </a:xfrm>
          <a:prstGeom prst="rect">
            <a:avLst/>
          </a:prstGeom>
          <a:solidFill>
            <a:schemeClr val="accent5"/>
          </a:solidFill>
        </p:spPr>
        <p:txBody>
          <a:bodyPr wrap="square" rtlCol="0">
            <a:spAutoFit/>
          </a:bodyPr>
          <a:lstStyle/>
          <a:p>
            <a:r>
              <a:rPr lang="en-US" dirty="0">
                <a:solidFill>
                  <a:schemeClr val="bg1"/>
                </a:solidFill>
              </a:rPr>
              <a:t>We assume growth follows the distribution of enrollments at the end of summer 2025</a:t>
            </a:r>
          </a:p>
        </p:txBody>
      </p:sp>
    </p:spTree>
    <p:extLst>
      <p:ext uri="{BB962C8B-B14F-4D97-AF65-F5344CB8AC3E}">
        <p14:creationId xmlns:p14="http://schemas.microsoft.com/office/powerpoint/2010/main" val="3620122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graph&#10;&#10;AI-generated content may be incorrect.">
            <a:extLst>
              <a:ext uri="{FF2B5EF4-FFF2-40B4-BE49-F238E27FC236}">
                <a16:creationId xmlns:a16="http://schemas.microsoft.com/office/drawing/2014/main" id="{9880FB80-A2BA-F700-BEAE-9623DFDF9F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2614" y="1803319"/>
            <a:ext cx="7694171" cy="3612915"/>
          </a:xfrm>
          <a:prstGeom prst="rect">
            <a:avLst/>
          </a:prstGeom>
        </p:spPr>
      </p:pic>
      <p:sp>
        <p:nvSpPr>
          <p:cNvPr id="15" name="Content Placeholder 14"/>
          <p:cNvSpPr>
            <a:spLocks noGrp="1"/>
          </p:cNvSpPr>
          <p:nvPr>
            <p:ph sz="quarter" idx="13"/>
          </p:nvPr>
        </p:nvSpPr>
        <p:spPr>
          <a:xfrm>
            <a:off x="581192" y="1126671"/>
            <a:ext cx="3571422" cy="5197929"/>
          </a:xfrm>
        </p:spPr>
        <p:txBody>
          <a:bodyPr>
            <a:normAutofit fontScale="92500" lnSpcReduction="10000"/>
          </a:bodyPr>
          <a:lstStyle/>
          <a:p>
            <a:r>
              <a:rPr lang="en-US" dirty="0"/>
              <a:t>Event hour is the most important predictor of impacts</a:t>
            </a:r>
          </a:p>
          <a:p>
            <a:r>
              <a:rPr lang="en-US" dirty="0"/>
              <a:t>2022 - 2025 impacts are used with more recent years having more weight</a:t>
            </a:r>
          </a:p>
          <a:p>
            <a:r>
              <a:rPr lang="en-US" dirty="0"/>
              <a:t>Impacts are modeled separately by climate zone group and SubLAP then aggregated to each subcategory</a:t>
            </a:r>
          </a:p>
          <a:p>
            <a:r>
              <a:rPr lang="en-US" dirty="0"/>
              <a:t>Due to event data limitations, we treat hour 5 as if it were an hour 4</a:t>
            </a:r>
          </a:p>
          <a:p>
            <a:pPr lvl="1"/>
            <a:r>
              <a:rPr lang="en-US" dirty="0"/>
              <a:t>2022 – 2025 event data does not contain any 5-hour events</a:t>
            </a:r>
          </a:p>
          <a:p>
            <a:endParaRPr lang="en-US" dirty="0"/>
          </a:p>
          <a:p>
            <a:endParaRPr lang="en-US" dirty="0"/>
          </a:p>
        </p:txBody>
      </p:sp>
      <p:sp>
        <p:nvSpPr>
          <p:cNvPr id="14" name="Title 13"/>
          <p:cNvSpPr>
            <a:spLocks noGrp="1"/>
          </p:cNvSpPr>
          <p:nvPr>
            <p:ph type="title"/>
          </p:nvPr>
        </p:nvSpPr>
        <p:spPr>
          <a:xfrm>
            <a:off x="581192" y="650695"/>
            <a:ext cx="11029616" cy="475976"/>
          </a:xfrm>
        </p:spPr>
        <p:txBody>
          <a:bodyPr anchor="ctr">
            <a:normAutofit fontScale="90000"/>
          </a:bodyPr>
          <a:lstStyle/>
          <a:p>
            <a:r>
              <a:rPr lang="en-US" dirty="0"/>
              <a:t>Approach to Second Stage Modeling of kW Impacts in 2025</a:t>
            </a:r>
          </a:p>
        </p:txBody>
      </p:sp>
      <p:sp>
        <p:nvSpPr>
          <p:cNvPr id="3" name="Slide Number Placeholder 2"/>
          <p:cNvSpPr>
            <a:spLocks noGrp="1"/>
          </p:cNvSpPr>
          <p:nvPr>
            <p:ph type="sldNum" sz="quarter" idx="11"/>
          </p:nvPr>
        </p:nvSpPr>
        <p:spPr/>
        <p:txBody>
          <a:bodyPr/>
          <a:lstStyle/>
          <a:p>
            <a:fld id="{1C0FDE23-6443-44B0-98BF-8273B15B899F}" type="slidenum">
              <a:rPr lang="en-US" smtClean="0"/>
              <a:t>18</a:t>
            </a:fld>
            <a:endParaRPr lang="en-US" dirty="0"/>
          </a:p>
        </p:txBody>
      </p:sp>
    </p:spTree>
    <p:extLst>
      <p:ext uri="{BB962C8B-B14F-4D97-AF65-F5344CB8AC3E}">
        <p14:creationId xmlns:p14="http://schemas.microsoft.com/office/powerpoint/2010/main" val="1611726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0BEA2-7876-B5D7-2656-72CDC8483B2B}"/>
              </a:ext>
            </a:extLst>
          </p:cNvPr>
          <p:cNvSpPr>
            <a:spLocks noGrp="1"/>
          </p:cNvSpPr>
          <p:nvPr>
            <p:ph type="title"/>
          </p:nvPr>
        </p:nvSpPr>
        <p:spPr/>
        <p:txBody>
          <a:bodyPr/>
          <a:lstStyle/>
          <a:p>
            <a:r>
              <a:rPr lang="en-US" dirty="0"/>
              <a:t>August 1-in-2 impact forecasts remain consistent </a:t>
            </a:r>
          </a:p>
        </p:txBody>
      </p:sp>
      <p:sp>
        <p:nvSpPr>
          <p:cNvPr id="3" name="Slide Number Placeholder 2">
            <a:extLst>
              <a:ext uri="{FF2B5EF4-FFF2-40B4-BE49-F238E27FC236}">
                <a16:creationId xmlns:a16="http://schemas.microsoft.com/office/drawing/2014/main" id="{2FA338E7-025E-066C-B12B-3440852EEC42}"/>
              </a:ext>
            </a:extLst>
          </p:cNvPr>
          <p:cNvSpPr>
            <a:spLocks noGrp="1"/>
          </p:cNvSpPr>
          <p:nvPr>
            <p:ph type="sldNum" sz="quarter" idx="11"/>
          </p:nvPr>
        </p:nvSpPr>
        <p:spPr/>
        <p:txBody>
          <a:bodyPr/>
          <a:lstStyle/>
          <a:p>
            <a:fld id="{1C0FDE23-6443-44B0-98BF-8273B15B899F}" type="slidenum">
              <a:rPr lang="en-US" smtClean="0"/>
              <a:t>19</a:t>
            </a:fld>
            <a:endParaRPr lang="en-US" dirty="0"/>
          </a:p>
        </p:txBody>
      </p:sp>
      <p:sp>
        <p:nvSpPr>
          <p:cNvPr id="5" name="Text Placeholder 4">
            <a:extLst>
              <a:ext uri="{FF2B5EF4-FFF2-40B4-BE49-F238E27FC236}">
                <a16:creationId xmlns:a16="http://schemas.microsoft.com/office/drawing/2014/main" id="{50AB93A8-EF34-7D04-67FF-08F292CDCEE3}"/>
              </a:ext>
            </a:extLst>
          </p:cNvPr>
          <p:cNvSpPr>
            <a:spLocks noGrp="1"/>
          </p:cNvSpPr>
          <p:nvPr>
            <p:ph type="body" sz="quarter" idx="27"/>
          </p:nvPr>
        </p:nvSpPr>
        <p:spPr/>
        <p:txBody>
          <a:bodyPr/>
          <a:lstStyle/>
          <a:p>
            <a:r>
              <a:rPr lang="en-US" dirty="0"/>
              <a:t>Per Customer SCE 1-in-2 August Monthly Worst Day 2026</a:t>
            </a:r>
          </a:p>
        </p:txBody>
      </p:sp>
      <p:sp>
        <p:nvSpPr>
          <p:cNvPr id="6" name="Content Placeholder 5">
            <a:extLst>
              <a:ext uri="{FF2B5EF4-FFF2-40B4-BE49-F238E27FC236}">
                <a16:creationId xmlns:a16="http://schemas.microsoft.com/office/drawing/2014/main" id="{87954616-4E2F-7C0E-B09E-4224FBB13765}"/>
              </a:ext>
            </a:extLst>
          </p:cNvPr>
          <p:cNvSpPr>
            <a:spLocks noGrp="1"/>
          </p:cNvSpPr>
          <p:nvPr>
            <p:ph sz="quarter" idx="32"/>
          </p:nvPr>
        </p:nvSpPr>
        <p:spPr>
          <a:xfrm>
            <a:off x="8001000" y="1434633"/>
            <a:ext cx="3612816" cy="4908894"/>
          </a:xfrm>
        </p:spPr>
        <p:txBody>
          <a:bodyPr/>
          <a:lstStyle/>
          <a:p>
            <a:r>
              <a:rPr lang="en-US" dirty="0"/>
              <a:t>Impacts are above 1 kW in the first hour and expected to reduce loads by more than 50%</a:t>
            </a:r>
          </a:p>
          <a:p>
            <a:r>
              <a:rPr lang="en-US" dirty="0"/>
              <a:t>Impacts decrease in each subsequent hour of dispatch, which is what we observe in all ex post events.</a:t>
            </a:r>
          </a:p>
        </p:txBody>
      </p:sp>
      <p:pic>
        <p:nvPicPr>
          <p:cNvPr id="11" name="Content Placeholder 10">
            <a:extLst>
              <a:ext uri="{FF2B5EF4-FFF2-40B4-BE49-F238E27FC236}">
                <a16:creationId xmlns:a16="http://schemas.microsoft.com/office/drawing/2014/main" id="{A2799CD6-19CE-A160-72C8-9C391350AD80}"/>
              </a:ext>
            </a:extLst>
          </p:cNvPr>
          <p:cNvPicPr>
            <a:picLocks noGrp="1" noChangeAspect="1"/>
          </p:cNvPicPr>
          <p:nvPr>
            <p:ph sz="quarter" idx="19"/>
          </p:nvPr>
        </p:nvPicPr>
        <p:blipFill>
          <a:blip r:embed="rId2"/>
          <a:stretch>
            <a:fillRect/>
          </a:stretch>
        </p:blipFill>
        <p:spPr>
          <a:xfrm>
            <a:off x="581025" y="2142276"/>
            <a:ext cx="7335838" cy="3848211"/>
          </a:xfrm>
          <a:prstGeom prst="rect">
            <a:avLst/>
          </a:prstGeom>
          <a:ln>
            <a:noFill/>
          </a:ln>
        </p:spPr>
      </p:pic>
    </p:spTree>
    <p:extLst>
      <p:ext uri="{BB962C8B-B14F-4D97-AF65-F5344CB8AC3E}">
        <p14:creationId xmlns:p14="http://schemas.microsoft.com/office/powerpoint/2010/main" val="1589087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81192" y="705124"/>
            <a:ext cx="11029616" cy="437876"/>
          </a:xfrm>
        </p:spPr>
        <p:txBody>
          <a:bodyPr>
            <a:normAutofit fontScale="90000"/>
          </a:bodyPr>
          <a:lstStyle/>
          <a:p>
            <a:r>
              <a:rPr lang="en-US" dirty="0"/>
              <a:t>PY 2025 SEP Overview</a:t>
            </a:r>
          </a:p>
        </p:txBody>
      </p:sp>
      <p:sp>
        <p:nvSpPr>
          <p:cNvPr id="11" name="Text Placeholder 10"/>
          <p:cNvSpPr>
            <a:spLocks noGrp="1"/>
          </p:cNvSpPr>
          <p:nvPr>
            <p:ph type="body" sz="quarter" idx="27"/>
          </p:nvPr>
        </p:nvSpPr>
        <p:spPr>
          <a:xfrm>
            <a:off x="601180" y="1282637"/>
            <a:ext cx="7193343" cy="354237"/>
          </a:xfrm>
        </p:spPr>
        <p:txBody>
          <a:bodyPr/>
          <a:lstStyle/>
          <a:p>
            <a:r>
              <a:rPr lang="en-US" dirty="0"/>
              <a:t>Overview</a:t>
            </a:r>
          </a:p>
        </p:txBody>
      </p:sp>
      <p:sp>
        <p:nvSpPr>
          <p:cNvPr id="5" name="Content Placeholder 8">
            <a:extLst>
              <a:ext uri="{FF2B5EF4-FFF2-40B4-BE49-F238E27FC236}">
                <a16:creationId xmlns:a16="http://schemas.microsoft.com/office/drawing/2014/main" id="{3630533D-1C43-C29E-DEB8-3B0352ECD720}"/>
              </a:ext>
            </a:extLst>
          </p:cNvPr>
          <p:cNvSpPr txBox="1">
            <a:spLocks/>
          </p:cNvSpPr>
          <p:nvPr/>
        </p:nvSpPr>
        <p:spPr>
          <a:xfrm>
            <a:off x="601180" y="1636332"/>
            <a:ext cx="7193343" cy="4488940"/>
          </a:xfrm>
          <a:prstGeom prst="rect">
            <a:avLst/>
          </a:prstGeom>
          <a:ln>
            <a:solidFill>
              <a:schemeClr val="bg2"/>
            </a:solidFill>
          </a:ln>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4"/>
              </a:buClr>
              <a:buSzPct val="92000"/>
              <a:buFont typeface="Wingdings 2" panose="05020102010507070707" pitchFamily="18" charset="2"/>
              <a:buChar char=""/>
              <a:defRPr sz="2200" kern="1200">
                <a:solidFill>
                  <a:schemeClr val="bg2">
                    <a:lumMod val="50000"/>
                  </a:schemeClr>
                </a:solidFill>
                <a:latin typeface="+mn-lt"/>
                <a:ea typeface="Segoe UI" panose="020B0502040204020203" pitchFamily="34" charset="0"/>
                <a:cs typeface="Segoe UI" panose="020B0502040204020203" pitchFamily="34" charset="0"/>
              </a:defRPr>
            </a:lvl1pPr>
            <a:lvl2pPr marL="630000" indent="-306000" algn="l" defTabSz="457200" rtl="0" eaLnBrk="1" latinLnBrk="0" hangingPunct="1">
              <a:spcBef>
                <a:spcPct val="20000"/>
              </a:spcBef>
              <a:spcAft>
                <a:spcPts val="600"/>
              </a:spcAft>
              <a:buClr>
                <a:schemeClr val="tx1"/>
              </a:buClr>
              <a:buSzPct val="92000"/>
              <a:buFont typeface="Wingdings" panose="05000000000000000000" pitchFamily="2" charset="2"/>
              <a:buChar char="Ø"/>
              <a:defRPr sz="1800" kern="1200">
                <a:solidFill>
                  <a:schemeClr val="tx1"/>
                </a:solidFill>
                <a:latin typeface="+mn-lt"/>
                <a:ea typeface="Segoe UI" panose="020B0502040204020203" pitchFamily="34" charset="0"/>
                <a:cs typeface="Segoe UI" panose="020B0502040204020203" pitchFamily="34" charset="0"/>
              </a:defRPr>
            </a:lvl2pPr>
            <a:lvl3pPr marL="900000" indent="-270000" algn="l" defTabSz="457200" rtl="0" eaLnBrk="1" latinLnBrk="0" hangingPunct="1">
              <a:spcBef>
                <a:spcPct val="20000"/>
              </a:spcBef>
              <a:spcAft>
                <a:spcPts val="600"/>
              </a:spcAft>
              <a:buClr>
                <a:schemeClr val="accent3"/>
              </a:buClr>
              <a:buSzPct val="92000"/>
              <a:buFont typeface="Courier New" panose="02070309020205020404" pitchFamily="49" charset="0"/>
              <a:buChar char="o"/>
              <a:defRPr sz="1600" kern="1200">
                <a:solidFill>
                  <a:schemeClr val="accent1">
                    <a:lumMod val="50000"/>
                  </a:schemeClr>
                </a:solidFill>
                <a:latin typeface="+mn-lt"/>
                <a:ea typeface="Segoe UI" panose="020B0502040204020203" pitchFamily="34" charset="0"/>
                <a:cs typeface="Segoe UI" panose="020B0502040204020203"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accent2"/>
                </a:solidFill>
                <a:latin typeface="+mn-lt"/>
                <a:ea typeface="Segoe UI" panose="020B0502040204020203" pitchFamily="34" charset="0"/>
                <a:cs typeface="Segoe UI" panose="020B0502040204020203"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accent2"/>
                </a:solidFill>
                <a:latin typeface="+mn-lt"/>
                <a:ea typeface="Segoe UI" panose="020B0502040204020203" pitchFamily="34" charset="0"/>
                <a:cs typeface="Segoe UI" panose="020B0502040204020203"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solidFill>
                  <a:schemeClr val="tx1">
                    <a:lumMod val="50000"/>
                  </a:schemeClr>
                </a:solidFill>
              </a:rPr>
              <a:t>SEP operates through temporary thermostat adjustments which reduce AC usage and lowers electric demand.</a:t>
            </a:r>
          </a:p>
          <a:p>
            <a:r>
              <a:rPr lang="en-US" dirty="0">
                <a:solidFill>
                  <a:schemeClr val="tx1">
                    <a:lumMod val="50000"/>
                  </a:schemeClr>
                </a:solidFill>
              </a:rPr>
              <a:t>Events can be called year-round, though customers only receive bill credits for June through September participation. </a:t>
            </a:r>
          </a:p>
          <a:p>
            <a:r>
              <a:rPr lang="en-US" dirty="0">
                <a:solidFill>
                  <a:schemeClr val="tx1">
                    <a:lumMod val="50000"/>
                  </a:schemeClr>
                </a:solidFill>
              </a:rPr>
              <a:t>SEP includes multiple vendors and smart thermostat manufacturers (OEMs)</a:t>
            </a:r>
          </a:p>
          <a:p>
            <a:r>
              <a:rPr lang="en-US" dirty="0">
                <a:solidFill>
                  <a:schemeClr val="tx1">
                    <a:lumMod val="50000"/>
                  </a:schemeClr>
                </a:solidFill>
              </a:rPr>
              <a:t>All events in PY2025 were called as part of the distribution level testing initiative.</a:t>
            </a:r>
          </a:p>
          <a:p>
            <a:pPr lvl="1"/>
            <a:r>
              <a:rPr lang="en-US" dirty="0">
                <a:solidFill>
                  <a:schemeClr val="tx1">
                    <a:lumMod val="50000"/>
                  </a:schemeClr>
                </a:solidFill>
              </a:rPr>
              <a:t>A randomized subset of customers, about 10% of the total, was dispatched during each event.</a:t>
            </a:r>
          </a:p>
          <a:p>
            <a:pPr lvl="1"/>
            <a:r>
              <a:rPr lang="en-US" dirty="0">
                <a:solidFill>
                  <a:schemeClr val="tx1">
                    <a:lumMod val="50000"/>
                  </a:schemeClr>
                </a:solidFill>
              </a:rPr>
              <a:t>Events tended to be longer than in past years.</a:t>
            </a:r>
          </a:p>
        </p:txBody>
      </p:sp>
      <p:graphicFrame>
        <p:nvGraphicFramePr>
          <p:cNvPr id="4" name="Table 3">
            <a:extLst>
              <a:ext uri="{FF2B5EF4-FFF2-40B4-BE49-F238E27FC236}">
                <a16:creationId xmlns:a16="http://schemas.microsoft.com/office/drawing/2014/main" id="{C98B14C2-2F48-D2BC-B828-16701415679D}"/>
              </a:ext>
            </a:extLst>
          </p:cNvPr>
          <p:cNvGraphicFramePr>
            <a:graphicFrameLocks noGrp="1"/>
          </p:cNvGraphicFramePr>
          <p:nvPr>
            <p:extLst>
              <p:ext uri="{D42A27DB-BD31-4B8C-83A1-F6EECF244321}">
                <p14:modId xmlns:p14="http://schemas.microsoft.com/office/powerpoint/2010/main" val="2185382311"/>
              </p:ext>
            </p:extLst>
          </p:nvPr>
        </p:nvGraphicFramePr>
        <p:xfrm>
          <a:off x="8048182" y="1282636"/>
          <a:ext cx="3743768" cy="4842641"/>
        </p:xfrm>
        <a:graphic>
          <a:graphicData uri="http://schemas.openxmlformats.org/drawingml/2006/table">
            <a:tbl>
              <a:tblPr/>
              <a:tblGrid>
                <a:gridCol w="991043">
                  <a:extLst>
                    <a:ext uri="{9D8B030D-6E8A-4147-A177-3AD203B41FA5}">
                      <a16:colId xmlns:a16="http://schemas.microsoft.com/office/drawing/2014/main" val="985056143"/>
                    </a:ext>
                  </a:extLst>
                </a:gridCol>
                <a:gridCol w="1624177">
                  <a:extLst>
                    <a:ext uri="{9D8B030D-6E8A-4147-A177-3AD203B41FA5}">
                      <a16:colId xmlns:a16="http://schemas.microsoft.com/office/drawing/2014/main" val="4213869467"/>
                    </a:ext>
                  </a:extLst>
                </a:gridCol>
                <a:gridCol w="1128548">
                  <a:extLst>
                    <a:ext uri="{9D8B030D-6E8A-4147-A177-3AD203B41FA5}">
                      <a16:colId xmlns:a16="http://schemas.microsoft.com/office/drawing/2014/main" val="3662495023"/>
                    </a:ext>
                  </a:extLst>
                </a:gridCol>
              </a:tblGrid>
              <a:tr h="495641">
                <a:tc>
                  <a:txBody>
                    <a:bodyPr/>
                    <a:lstStyle/>
                    <a:p>
                      <a:pPr algn="ctr" fontAlgn="ctr"/>
                      <a:r>
                        <a:rPr lang="en-US" sz="900" b="1" i="0" u="none" strike="noStrike">
                          <a:solidFill>
                            <a:srgbClr val="FFFFFF"/>
                          </a:solidFill>
                          <a:effectLst/>
                          <a:latin typeface="Corbel" panose="020B0503020204020204" pitchFamily="34" charset="0"/>
                        </a:rPr>
                        <a:t>Segmentation Variable</a:t>
                      </a:r>
                    </a:p>
                  </a:txBody>
                  <a:tcPr marL="6250" marR="6250" marT="6250" marB="0" anchor="ctr">
                    <a:lnL w="6350" cap="flat" cmpd="sng" algn="ctr">
                      <a:solidFill>
                        <a:srgbClr val="5B9BD5"/>
                      </a:solidFill>
                      <a:prstDash val="solid"/>
                      <a:round/>
                      <a:headEnd type="none" w="med" len="med"/>
                      <a:tailEnd type="none" w="med" len="med"/>
                    </a:lnL>
                    <a:lnR>
                      <a:noFill/>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0098D7"/>
                    </a:solidFill>
                  </a:tcPr>
                </a:tc>
                <a:tc>
                  <a:txBody>
                    <a:bodyPr/>
                    <a:lstStyle/>
                    <a:p>
                      <a:pPr algn="ctr" fontAlgn="ctr"/>
                      <a:r>
                        <a:rPr lang="en-US" sz="900" b="1" i="0" u="none" strike="noStrike" dirty="0">
                          <a:solidFill>
                            <a:srgbClr val="FFFFFF"/>
                          </a:solidFill>
                          <a:effectLst/>
                          <a:latin typeface="Corbel" panose="020B0503020204020204" pitchFamily="34" charset="0"/>
                        </a:rPr>
                        <a:t>Segment Description</a:t>
                      </a:r>
                    </a:p>
                  </a:txBody>
                  <a:tcPr marL="6250" marR="6250" marT="6250" marB="0" anchor="ctr">
                    <a:lnL>
                      <a:noFill/>
                    </a:lnL>
                    <a:lnR>
                      <a:noFill/>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0098D7"/>
                    </a:solidFill>
                  </a:tcPr>
                </a:tc>
                <a:tc>
                  <a:txBody>
                    <a:bodyPr/>
                    <a:lstStyle/>
                    <a:p>
                      <a:pPr algn="ctr" fontAlgn="ctr"/>
                      <a:r>
                        <a:rPr lang="en-US" sz="900" b="1" i="0" u="none" strike="noStrike" dirty="0">
                          <a:solidFill>
                            <a:srgbClr val="FFFFFF"/>
                          </a:solidFill>
                          <a:effectLst/>
                          <a:latin typeface="Corbel" panose="020B0503020204020204" pitchFamily="34" charset="0"/>
                        </a:rPr>
                        <a:t>Participants</a:t>
                      </a:r>
                    </a:p>
                  </a:txBody>
                  <a:tcPr marL="6250" marR="6250" marT="6250" marB="0" anchor="ctr">
                    <a:lnL>
                      <a:noFill/>
                    </a:lnL>
                    <a:lnR>
                      <a:noFill/>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0098D7"/>
                    </a:solidFill>
                  </a:tcPr>
                </a:tc>
                <a:extLst>
                  <a:ext uri="{0D108BD9-81ED-4DB2-BD59-A6C34878D82A}">
                    <a16:rowId xmlns:a16="http://schemas.microsoft.com/office/drawing/2014/main" val="2140949924"/>
                  </a:ext>
                </a:extLst>
              </a:tr>
              <a:tr h="181125">
                <a:tc gridSpan="2">
                  <a:txBody>
                    <a:bodyPr/>
                    <a:lstStyle/>
                    <a:p>
                      <a:pPr algn="ctr" fontAlgn="ctr"/>
                      <a:r>
                        <a:rPr lang="en-US" sz="1000" b="0" i="0" u="none" strike="noStrike" dirty="0">
                          <a:solidFill>
                            <a:srgbClr val="000000"/>
                          </a:solidFill>
                          <a:effectLst/>
                          <a:latin typeface="Corbel" panose="020B0503020204020204" pitchFamily="34" charset="0"/>
                        </a:rPr>
                        <a:t>All Customers</a:t>
                      </a:r>
                    </a:p>
                  </a:txBody>
                  <a:tcPr marL="6250"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hMerge="1">
                  <a:txBody>
                    <a:bodyPr/>
                    <a:lstStyle/>
                    <a:p>
                      <a:endParaRPr lang="en-US"/>
                    </a:p>
                  </a:txBody>
                  <a:tcPr/>
                </a:tc>
                <a:tc>
                  <a:txBody>
                    <a:bodyPr/>
                    <a:lstStyle/>
                    <a:p>
                      <a:pPr algn="ctr" fontAlgn="ctr"/>
                      <a:r>
                        <a:rPr lang="en-US" sz="1000" b="0" i="0" u="none" strike="noStrike">
                          <a:solidFill>
                            <a:srgbClr val="000000"/>
                          </a:solidFill>
                          <a:effectLst/>
                          <a:latin typeface="Corbel" panose="020B0503020204020204" pitchFamily="34" charset="0"/>
                        </a:rPr>
                        <a:t>87,765 </a:t>
                      </a:r>
                    </a:p>
                  </a:txBody>
                  <a:tcPr marL="6250"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895331339"/>
                  </a:ext>
                </a:extLst>
              </a:tr>
              <a:tr h="181125">
                <a:tc rowSpan="3">
                  <a:txBody>
                    <a:bodyPr/>
                    <a:lstStyle/>
                    <a:p>
                      <a:pPr algn="ctr" fontAlgn="ctr"/>
                      <a:r>
                        <a:rPr lang="en-US" sz="1000" b="0" i="0" u="none" strike="noStrike" dirty="0">
                          <a:solidFill>
                            <a:srgbClr val="000000"/>
                          </a:solidFill>
                          <a:effectLst/>
                          <a:latin typeface="Corbel" panose="020B0503020204020204" pitchFamily="34" charset="0"/>
                        </a:rPr>
                        <a:t>LCA</a:t>
                      </a:r>
                    </a:p>
                  </a:txBody>
                  <a:tcPr marL="6250"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l" fontAlgn="ctr"/>
                      <a:r>
                        <a:rPr lang="en-US" sz="1000" b="0" i="0" u="none" strike="noStrike" dirty="0">
                          <a:solidFill>
                            <a:srgbClr val="000000"/>
                          </a:solidFill>
                          <a:effectLst/>
                          <a:latin typeface="Corbel" panose="020B0503020204020204" pitchFamily="34" charset="0"/>
                        </a:rPr>
                        <a:t>Big Creek/Ventura</a:t>
                      </a:r>
                    </a:p>
                  </a:txBody>
                  <a:tcPr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Corbel" panose="020B0503020204020204" pitchFamily="34" charset="0"/>
                        </a:rPr>
                        <a:t>13,220 </a:t>
                      </a:r>
                    </a:p>
                  </a:txBody>
                  <a:tcPr marL="6250"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3507576338"/>
                  </a:ext>
                </a:extLst>
              </a:tr>
              <a:tr h="181125">
                <a:tc vMerge="1">
                  <a:txBody>
                    <a:bodyPr/>
                    <a:lstStyle/>
                    <a:p>
                      <a:endParaRPr lang="en-US"/>
                    </a:p>
                  </a:txBody>
                  <a:tcPr/>
                </a:tc>
                <a:tc>
                  <a:txBody>
                    <a:bodyPr/>
                    <a:lstStyle/>
                    <a:p>
                      <a:pPr algn="l"/>
                      <a:r>
                        <a:rPr lang="en-US" sz="1000" b="0" i="0" u="none" strike="noStrike">
                          <a:solidFill>
                            <a:srgbClr val="000000"/>
                          </a:solidFill>
                          <a:effectLst/>
                          <a:latin typeface="Corbel" panose="020B0503020204020204" pitchFamily="34" charset="0"/>
                        </a:rPr>
                        <a:t>LA Basin</a:t>
                      </a:r>
                      <a:endParaRPr lang="en-US"/>
                    </a:p>
                  </a:txBody>
                  <a:tcPr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Corbel" panose="020B0503020204020204" pitchFamily="34" charset="0"/>
                        </a:rPr>
                        <a:t>71,736 </a:t>
                      </a:r>
                    </a:p>
                  </a:txBody>
                  <a:tcPr marL="6250"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2540685035"/>
                  </a:ext>
                </a:extLst>
              </a:tr>
              <a:tr h="181125">
                <a:tc vMerge="1">
                  <a:txBody>
                    <a:bodyPr/>
                    <a:lstStyle/>
                    <a:p>
                      <a:endParaRPr lang="en-US"/>
                    </a:p>
                  </a:txBody>
                  <a:tcPr/>
                </a:tc>
                <a:tc>
                  <a:txBody>
                    <a:bodyPr/>
                    <a:lstStyle/>
                    <a:p>
                      <a:pPr algn="l"/>
                      <a:r>
                        <a:rPr lang="en-US" sz="1000" b="0" i="0" u="none" strike="noStrike">
                          <a:solidFill>
                            <a:srgbClr val="000000"/>
                          </a:solidFill>
                          <a:effectLst/>
                          <a:latin typeface="Corbel" panose="020B0503020204020204" pitchFamily="34" charset="0"/>
                        </a:rPr>
                        <a:t>Outside LA Basin</a:t>
                      </a:r>
                      <a:endParaRPr lang="en-US"/>
                    </a:p>
                  </a:txBody>
                  <a:tcPr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Corbel" panose="020B0503020204020204" pitchFamily="34" charset="0"/>
                        </a:rPr>
                        <a:t>2,809 </a:t>
                      </a:r>
                    </a:p>
                  </a:txBody>
                  <a:tcPr marL="6250"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810515367"/>
                  </a:ext>
                </a:extLst>
              </a:tr>
              <a:tr h="181125">
                <a:tc rowSpan="2">
                  <a:txBody>
                    <a:bodyPr/>
                    <a:lstStyle/>
                    <a:p>
                      <a:pPr algn="ctr" fontAlgn="ctr"/>
                      <a:r>
                        <a:rPr lang="en-US" sz="1000" b="0" i="0" u="none" strike="noStrike">
                          <a:solidFill>
                            <a:srgbClr val="000000"/>
                          </a:solidFill>
                          <a:effectLst/>
                          <a:latin typeface="Corbel" panose="020B0503020204020204" pitchFamily="34" charset="0"/>
                        </a:rPr>
                        <a:t>Low Income</a:t>
                      </a:r>
                    </a:p>
                  </a:txBody>
                  <a:tcPr marL="6250"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l" fontAlgn="ctr"/>
                      <a:r>
                        <a:rPr lang="en-US" sz="1000" b="0" i="0" u="none" strike="noStrike" dirty="0">
                          <a:solidFill>
                            <a:srgbClr val="000000"/>
                          </a:solidFill>
                          <a:effectLst/>
                          <a:latin typeface="Corbel" panose="020B0503020204020204" pitchFamily="34" charset="0"/>
                        </a:rPr>
                        <a:t>CARE</a:t>
                      </a:r>
                    </a:p>
                  </a:txBody>
                  <a:tcPr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Corbel" panose="020B0503020204020204" pitchFamily="34" charset="0"/>
                        </a:rPr>
                        <a:t>22,459 </a:t>
                      </a:r>
                    </a:p>
                  </a:txBody>
                  <a:tcPr marL="6250"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2152663401"/>
                  </a:ext>
                </a:extLst>
              </a:tr>
              <a:tr h="181125">
                <a:tc vMerge="1">
                  <a:txBody>
                    <a:bodyPr/>
                    <a:lstStyle/>
                    <a:p>
                      <a:endParaRPr lang="en-US"/>
                    </a:p>
                  </a:txBody>
                  <a:tcPr/>
                </a:tc>
                <a:tc>
                  <a:txBody>
                    <a:bodyPr/>
                    <a:lstStyle/>
                    <a:p>
                      <a:pPr algn="l"/>
                      <a:r>
                        <a:rPr lang="en-US" sz="1000" b="0" i="0" u="none" strike="noStrike">
                          <a:solidFill>
                            <a:srgbClr val="000000"/>
                          </a:solidFill>
                          <a:effectLst/>
                          <a:latin typeface="Corbel" panose="020B0503020204020204" pitchFamily="34" charset="0"/>
                        </a:rPr>
                        <a:t>Non-CARE</a:t>
                      </a:r>
                      <a:endParaRPr lang="en-US"/>
                    </a:p>
                  </a:txBody>
                  <a:tcPr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Corbel" panose="020B0503020204020204" pitchFamily="34" charset="0"/>
                        </a:rPr>
                        <a:t>65,306 </a:t>
                      </a:r>
                    </a:p>
                  </a:txBody>
                  <a:tcPr marL="6250"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655970920"/>
                  </a:ext>
                </a:extLst>
              </a:tr>
              <a:tr h="181125">
                <a:tc rowSpan="2">
                  <a:txBody>
                    <a:bodyPr/>
                    <a:lstStyle/>
                    <a:p>
                      <a:pPr algn="ctr" fontAlgn="ctr"/>
                      <a:r>
                        <a:rPr lang="en-US" sz="1000" b="0" i="0" u="none" strike="noStrike">
                          <a:solidFill>
                            <a:srgbClr val="000000"/>
                          </a:solidFill>
                          <a:effectLst/>
                          <a:latin typeface="Corbel" panose="020B0503020204020204" pitchFamily="34" charset="0"/>
                        </a:rPr>
                        <a:t>NEM</a:t>
                      </a:r>
                    </a:p>
                  </a:txBody>
                  <a:tcPr marL="6250"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l" fontAlgn="ctr"/>
                      <a:r>
                        <a:rPr lang="en-US" sz="1000" b="0" i="0" u="none" strike="noStrike">
                          <a:solidFill>
                            <a:srgbClr val="000000"/>
                          </a:solidFill>
                          <a:effectLst/>
                          <a:latin typeface="Corbel" panose="020B0503020204020204" pitchFamily="34" charset="0"/>
                        </a:rPr>
                        <a:t>NEM Customer</a:t>
                      </a:r>
                    </a:p>
                  </a:txBody>
                  <a:tcPr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Corbel" panose="020B0503020204020204" pitchFamily="34" charset="0"/>
                        </a:rPr>
                        <a:t>33,466 </a:t>
                      </a:r>
                    </a:p>
                  </a:txBody>
                  <a:tcPr marL="6250"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1071670128"/>
                  </a:ext>
                </a:extLst>
              </a:tr>
              <a:tr h="181125">
                <a:tc vMerge="1">
                  <a:txBody>
                    <a:bodyPr/>
                    <a:lstStyle/>
                    <a:p>
                      <a:endParaRPr lang="en-US"/>
                    </a:p>
                  </a:txBody>
                  <a:tcPr/>
                </a:tc>
                <a:tc>
                  <a:txBody>
                    <a:bodyPr/>
                    <a:lstStyle/>
                    <a:p>
                      <a:pPr algn="l"/>
                      <a:r>
                        <a:rPr lang="en-US" sz="1000" b="0" i="0" u="none" strike="noStrike">
                          <a:solidFill>
                            <a:srgbClr val="000000"/>
                          </a:solidFill>
                          <a:effectLst/>
                          <a:latin typeface="Corbel" panose="020B0503020204020204" pitchFamily="34" charset="0"/>
                        </a:rPr>
                        <a:t>Non-NEM Customer</a:t>
                      </a:r>
                      <a:endParaRPr lang="en-US"/>
                    </a:p>
                  </a:txBody>
                  <a:tcPr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Corbel" panose="020B0503020204020204" pitchFamily="34" charset="0"/>
                        </a:rPr>
                        <a:t>54,299 </a:t>
                      </a:r>
                    </a:p>
                  </a:txBody>
                  <a:tcPr marL="6250"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1492463266"/>
                  </a:ext>
                </a:extLst>
              </a:tr>
              <a:tr h="181125">
                <a:tc rowSpan="2">
                  <a:txBody>
                    <a:bodyPr/>
                    <a:lstStyle/>
                    <a:p>
                      <a:pPr algn="ctr" fontAlgn="ctr"/>
                      <a:r>
                        <a:rPr lang="en-US" sz="1000" b="0" i="0" u="none" strike="noStrike">
                          <a:solidFill>
                            <a:srgbClr val="000000"/>
                          </a:solidFill>
                          <a:effectLst/>
                          <a:latin typeface="Corbel" panose="020B0503020204020204" pitchFamily="34" charset="0"/>
                        </a:rPr>
                        <a:t>Size</a:t>
                      </a:r>
                    </a:p>
                  </a:txBody>
                  <a:tcPr marL="6250"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l" fontAlgn="ctr"/>
                      <a:r>
                        <a:rPr lang="en-US" sz="1000" b="0" i="0" u="none" strike="noStrike" dirty="0">
                          <a:solidFill>
                            <a:srgbClr val="000000"/>
                          </a:solidFill>
                          <a:effectLst/>
                          <a:latin typeface="Corbel" panose="020B0503020204020204" pitchFamily="34" charset="0"/>
                        </a:rPr>
                        <a:t>Above Median (1.3 kW)</a:t>
                      </a:r>
                    </a:p>
                  </a:txBody>
                  <a:tcPr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Corbel" panose="020B0503020204020204" pitchFamily="34" charset="0"/>
                        </a:rPr>
                        <a:t>44,507 </a:t>
                      </a:r>
                    </a:p>
                  </a:txBody>
                  <a:tcPr marL="6250"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1972445852"/>
                  </a:ext>
                </a:extLst>
              </a:tr>
              <a:tr h="181125">
                <a:tc vMerge="1">
                  <a:txBody>
                    <a:bodyPr/>
                    <a:lstStyle/>
                    <a:p>
                      <a:endParaRPr lang="en-US"/>
                    </a:p>
                  </a:txBody>
                  <a:tcPr/>
                </a:tc>
                <a:tc>
                  <a:txBody>
                    <a:bodyPr/>
                    <a:lstStyle/>
                    <a:p>
                      <a:pPr algn="l"/>
                      <a:r>
                        <a:rPr lang="en-US" sz="1000" b="0" i="0" u="none" strike="noStrike" dirty="0">
                          <a:solidFill>
                            <a:srgbClr val="000000"/>
                          </a:solidFill>
                          <a:effectLst/>
                          <a:latin typeface="Corbel" panose="020B0503020204020204" pitchFamily="34" charset="0"/>
                        </a:rPr>
                        <a:t>Below Median (1.3 kW)</a:t>
                      </a:r>
                      <a:endParaRPr lang="en-US" dirty="0"/>
                    </a:p>
                  </a:txBody>
                  <a:tcPr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Corbel" panose="020B0503020204020204" pitchFamily="34" charset="0"/>
                        </a:rPr>
                        <a:t>43,258 </a:t>
                      </a:r>
                    </a:p>
                  </a:txBody>
                  <a:tcPr marL="6250"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2472202314"/>
                  </a:ext>
                </a:extLst>
              </a:tr>
              <a:tr h="181125">
                <a:tc rowSpan="6">
                  <a:txBody>
                    <a:bodyPr/>
                    <a:lstStyle/>
                    <a:p>
                      <a:pPr algn="ctr" fontAlgn="ctr"/>
                      <a:r>
                        <a:rPr lang="en-US" sz="1000" b="0" i="0" u="none" strike="noStrike">
                          <a:solidFill>
                            <a:srgbClr val="000000"/>
                          </a:solidFill>
                          <a:effectLst/>
                          <a:latin typeface="Corbel" panose="020B0503020204020204" pitchFamily="34" charset="0"/>
                        </a:rPr>
                        <a:t>Sub-lap</a:t>
                      </a:r>
                    </a:p>
                  </a:txBody>
                  <a:tcPr marL="6250"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l" fontAlgn="ctr"/>
                      <a:r>
                        <a:rPr lang="en-US" sz="1000" b="0" i="0" u="none" strike="noStrike" dirty="0">
                          <a:solidFill>
                            <a:srgbClr val="000000"/>
                          </a:solidFill>
                          <a:effectLst/>
                          <a:latin typeface="Corbel" panose="020B0503020204020204" pitchFamily="34" charset="0"/>
                        </a:rPr>
                        <a:t>SCEC</a:t>
                      </a:r>
                    </a:p>
                  </a:txBody>
                  <a:tcPr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Corbel" panose="020B0503020204020204" pitchFamily="34" charset="0"/>
                        </a:rPr>
                        <a:t>39,167 </a:t>
                      </a:r>
                    </a:p>
                  </a:txBody>
                  <a:tcPr marL="6250"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4086196555"/>
                  </a:ext>
                </a:extLst>
              </a:tr>
              <a:tr h="181125">
                <a:tc vMerge="1">
                  <a:txBody>
                    <a:bodyPr/>
                    <a:lstStyle/>
                    <a:p>
                      <a:endParaRPr lang="en-US"/>
                    </a:p>
                  </a:txBody>
                  <a:tcPr/>
                </a:tc>
                <a:tc>
                  <a:txBody>
                    <a:bodyPr/>
                    <a:lstStyle/>
                    <a:p>
                      <a:pPr algn="l"/>
                      <a:r>
                        <a:rPr lang="en-US" sz="1000" b="0" i="0" u="none" strike="noStrike">
                          <a:solidFill>
                            <a:srgbClr val="000000"/>
                          </a:solidFill>
                          <a:effectLst/>
                          <a:latin typeface="Corbel" panose="020B0503020204020204" pitchFamily="34" charset="0"/>
                        </a:rPr>
                        <a:t>SCEN</a:t>
                      </a:r>
                      <a:endParaRPr lang="en-US"/>
                    </a:p>
                  </a:txBody>
                  <a:tcPr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Corbel" panose="020B0503020204020204" pitchFamily="34" charset="0"/>
                        </a:rPr>
                        <a:t>10,460 </a:t>
                      </a:r>
                    </a:p>
                  </a:txBody>
                  <a:tcPr marL="6250"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1532021943"/>
                  </a:ext>
                </a:extLst>
              </a:tr>
              <a:tr h="181125">
                <a:tc vMerge="1">
                  <a:txBody>
                    <a:bodyPr/>
                    <a:lstStyle/>
                    <a:p>
                      <a:endParaRPr lang="en-US"/>
                    </a:p>
                  </a:txBody>
                  <a:tcPr/>
                </a:tc>
                <a:tc>
                  <a:txBody>
                    <a:bodyPr/>
                    <a:lstStyle/>
                    <a:p>
                      <a:pPr algn="l"/>
                      <a:r>
                        <a:rPr lang="en-US" sz="1000" b="0" i="0" u="none" strike="noStrike">
                          <a:solidFill>
                            <a:srgbClr val="000000"/>
                          </a:solidFill>
                          <a:effectLst/>
                          <a:latin typeface="Corbel" panose="020B0503020204020204" pitchFamily="34" charset="0"/>
                        </a:rPr>
                        <a:t>SCEW</a:t>
                      </a:r>
                      <a:endParaRPr lang="en-US"/>
                    </a:p>
                  </a:txBody>
                  <a:tcPr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Corbel" panose="020B0503020204020204" pitchFamily="34" charset="0"/>
                        </a:rPr>
                        <a:t>32,569 </a:t>
                      </a:r>
                    </a:p>
                  </a:txBody>
                  <a:tcPr marL="6250"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3479962465"/>
                  </a:ext>
                </a:extLst>
              </a:tr>
              <a:tr h="181125">
                <a:tc vMerge="1">
                  <a:txBody>
                    <a:bodyPr/>
                    <a:lstStyle/>
                    <a:p>
                      <a:endParaRPr lang="en-US"/>
                    </a:p>
                  </a:txBody>
                  <a:tcPr/>
                </a:tc>
                <a:tc>
                  <a:txBody>
                    <a:bodyPr/>
                    <a:lstStyle/>
                    <a:p>
                      <a:pPr algn="l"/>
                      <a:r>
                        <a:rPr lang="en-US" sz="1000" b="0" i="0" u="none" strike="noStrike">
                          <a:solidFill>
                            <a:srgbClr val="000000"/>
                          </a:solidFill>
                          <a:effectLst/>
                          <a:latin typeface="Corbel" panose="020B0503020204020204" pitchFamily="34" charset="0"/>
                        </a:rPr>
                        <a:t>SCHD</a:t>
                      </a:r>
                      <a:endParaRPr lang="en-US"/>
                    </a:p>
                  </a:txBody>
                  <a:tcPr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Corbel" panose="020B0503020204020204" pitchFamily="34" charset="0"/>
                        </a:rPr>
                        <a:t>2,752 </a:t>
                      </a:r>
                    </a:p>
                  </a:txBody>
                  <a:tcPr marL="6250"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3044526301"/>
                  </a:ext>
                </a:extLst>
              </a:tr>
              <a:tr h="181125">
                <a:tc vMerge="1">
                  <a:txBody>
                    <a:bodyPr/>
                    <a:lstStyle/>
                    <a:p>
                      <a:endParaRPr lang="en-US"/>
                    </a:p>
                  </a:txBody>
                  <a:tcPr/>
                </a:tc>
                <a:tc>
                  <a:txBody>
                    <a:bodyPr/>
                    <a:lstStyle/>
                    <a:p>
                      <a:pPr algn="l"/>
                      <a:r>
                        <a:rPr lang="en-US" sz="1000" b="0" i="0" u="none" strike="noStrike">
                          <a:solidFill>
                            <a:srgbClr val="000000"/>
                          </a:solidFill>
                          <a:effectLst/>
                          <a:latin typeface="Corbel" panose="020B0503020204020204" pitchFamily="34" charset="0"/>
                        </a:rPr>
                        <a:t>SCLD</a:t>
                      </a:r>
                      <a:endParaRPr lang="en-US"/>
                    </a:p>
                  </a:txBody>
                  <a:tcPr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Corbel" panose="020B0503020204020204" pitchFamily="34" charset="0"/>
                        </a:rPr>
                        <a:t>57 </a:t>
                      </a:r>
                    </a:p>
                  </a:txBody>
                  <a:tcPr marL="6250"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3705114880"/>
                  </a:ext>
                </a:extLst>
              </a:tr>
              <a:tr h="181125">
                <a:tc vMerge="1">
                  <a:txBody>
                    <a:bodyPr/>
                    <a:lstStyle/>
                    <a:p>
                      <a:endParaRPr lang="en-US"/>
                    </a:p>
                  </a:txBody>
                  <a:tcPr/>
                </a:tc>
                <a:tc>
                  <a:txBody>
                    <a:bodyPr/>
                    <a:lstStyle/>
                    <a:p>
                      <a:pPr algn="l"/>
                      <a:r>
                        <a:rPr lang="en-US" sz="1000" b="0" i="0" u="none" strike="noStrike">
                          <a:solidFill>
                            <a:srgbClr val="000000"/>
                          </a:solidFill>
                          <a:effectLst/>
                          <a:latin typeface="Corbel" panose="020B0503020204020204" pitchFamily="34" charset="0"/>
                        </a:rPr>
                        <a:t>SCNW</a:t>
                      </a:r>
                      <a:endParaRPr lang="en-US"/>
                    </a:p>
                  </a:txBody>
                  <a:tcPr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Corbel" panose="020B0503020204020204" pitchFamily="34" charset="0"/>
                        </a:rPr>
                        <a:t>2,760 </a:t>
                      </a:r>
                    </a:p>
                  </a:txBody>
                  <a:tcPr marL="6250"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2192514531"/>
                  </a:ext>
                </a:extLst>
              </a:tr>
              <a:tr h="181125">
                <a:tc rowSpan="2">
                  <a:txBody>
                    <a:bodyPr/>
                    <a:lstStyle/>
                    <a:p>
                      <a:pPr algn="ctr" fontAlgn="ctr"/>
                      <a:r>
                        <a:rPr lang="en-US" sz="1000" b="0" i="0" u="none" strike="noStrike">
                          <a:solidFill>
                            <a:srgbClr val="000000"/>
                          </a:solidFill>
                          <a:effectLst/>
                          <a:latin typeface="Corbel" panose="020B0503020204020204" pitchFamily="34" charset="0"/>
                        </a:rPr>
                        <a:t>Tariff</a:t>
                      </a:r>
                    </a:p>
                  </a:txBody>
                  <a:tcPr marL="6250"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l" fontAlgn="ctr"/>
                      <a:r>
                        <a:rPr lang="en-US" sz="1000" b="0" i="0" u="none" strike="noStrike">
                          <a:solidFill>
                            <a:srgbClr val="000000"/>
                          </a:solidFill>
                          <a:effectLst/>
                          <a:latin typeface="Corbel" panose="020B0503020204020204" pitchFamily="34" charset="0"/>
                        </a:rPr>
                        <a:t>Dynamic</a:t>
                      </a:r>
                    </a:p>
                  </a:txBody>
                  <a:tcPr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Corbel" panose="020B0503020204020204" pitchFamily="34" charset="0"/>
                        </a:rPr>
                        <a:t>59,493 </a:t>
                      </a:r>
                    </a:p>
                  </a:txBody>
                  <a:tcPr marL="6250"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1625213817"/>
                  </a:ext>
                </a:extLst>
              </a:tr>
              <a:tr h="181125">
                <a:tc vMerge="1">
                  <a:txBody>
                    <a:bodyPr/>
                    <a:lstStyle/>
                    <a:p>
                      <a:endParaRPr lang="en-US"/>
                    </a:p>
                  </a:txBody>
                  <a:tcPr/>
                </a:tc>
                <a:tc>
                  <a:txBody>
                    <a:bodyPr/>
                    <a:lstStyle/>
                    <a:p>
                      <a:pPr algn="l"/>
                      <a:r>
                        <a:rPr lang="en-US" sz="1000" b="0" i="0" u="none" strike="noStrike">
                          <a:solidFill>
                            <a:srgbClr val="000000"/>
                          </a:solidFill>
                          <a:effectLst/>
                          <a:latin typeface="Corbel" panose="020B0503020204020204" pitchFamily="34" charset="0"/>
                        </a:rPr>
                        <a:t>Flat</a:t>
                      </a:r>
                      <a:endParaRPr lang="en-US"/>
                    </a:p>
                  </a:txBody>
                  <a:tcPr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Corbel" panose="020B0503020204020204" pitchFamily="34" charset="0"/>
                        </a:rPr>
                        <a:t>28,272 </a:t>
                      </a:r>
                    </a:p>
                  </a:txBody>
                  <a:tcPr marL="6250"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1970719123"/>
                  </a:ext>
                </a:extLst>
              </a:tr>
              <a:tr h="181125">
                <a:tc rowSpan="3">
                  <a:txBody>
                    <a:bodyPr/>
                    <a:lstStyle/>
                    <a:p>
                      <a:pPr algn="ctr" fontAlgn="ctr"/>
                      <a:r>
                        <a:rPr lang="en-US" sz="1000" b="0" i="0" u="none" strike="noStrike" dirty="0">
                          <a:solidFill>
                            <a:srgbClr val="000000"/>
                          </a:solidFill>
                          <a:effectLst/>
                          <a:latin typeface="Corbel" panose="020B0503020204020204" pitchFamily="34" charset="0"/>
                        </a:rPr>
                        <a:t>Thermostats</a:t>
                      </a:r>
                    </a:p>
                  </a:txBody>
                  <a:tcPr marL="6250"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l" fontAlgn="ctr"/>
                      <a:r>
                        <a:rPr lang="en-US" sz="1000" b="0" i="0" u="none" strike="noStrike">
                          <a:solidFill>
                            <a:srgbClr val="000000"/>
                          </a:solidFill>
                          <a:effectLst/>
                          <a:latin typeface="Corbel" panose="020B0503020204020204" pitchFamily="34" charset="0"/>
                        </a:rPr>
                        <a:t>1 Thermostat</a:t>
                      </a:r>
                    </a:p>
                  </a:txBody>
                  <a:tcPr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Corbel" panose="020B0503020204020204" pitchFamily="34" charset="0"/>
                        </a:rPr>
                        <a:t>74,416 </a:t>
                      </a:r>
                    </a:p>
                  </a:txBody>
                  <a:tcPr marL="6250"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1271726651"/>
                  </a:ext>
                </a:extLst>
              </a:tr>
              <a:tr h="181125">
                <a:tc vMerge="1">
                  <a:txBody>
                    <a:bodyPr/>
                    <a:lstStyle/>
                    <a:p>
                      <a:endParaRPr lang="en-US"/>
                    </a:p>
                  </a:txBody>
                  <a:tcPr/>
                </a:tc>
                <a:tc>
                  <a:txBody>
                    <a:bodyPr/>
                    <a:lstStyle/>
                    <a:p>
                      <a:pPr algn="l"/>
                      <a:r>
                        <a:rPr lang="en-US" sz="1000" b="0" i="0" u="none" strike="noStrike">
                          <a:solidFill>
                            <a:srgbClr val="000000"/>
                          </a:solidFill>
                          <a:effectLst/>
                          <a:latin typeface="Corbel" panose="020B0503020204020204" pitchFamily="34" charset="0"/>
                        </a:rPr>
                        <a:t>2 Thermostats</a:t>
                      </a:r>
                      <a:endParaRPr lang="en-US"/>
                    </a:p>
                  </a:txBody>
                  <a:tcPr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Corbel" panose="020B0503020204020204" pitchFamily="34" charset="0"/>
                        </a:rPr>
                        <a:t>11,833 </a:t>
                      </a:r>
                    </a:p>
                  </a:txBody>
                  <a:tcPr marL="6250"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4209507342"/>
                  </a:ext>
                </a:extLst>
              </a:tr>
              <a:tr h="181125">
                <a:tc vMerge="1">
                  <a:txBody>
                    <a:bodyPr/>
                    <a:lstStyle/>
                    <a:p>
                      <a:endParaRPr lang="en-US"/>
                    </a:p>
                  </a:txBody>
                  <a:tcPr/>
                </a:tc>
                <a:tc>
                  <a:txBody>
                    <a:bodyPr/>
                    <a:lstStyle/>
                    <a:p>
                      <a:pPr algn="l"/>
                      <a:r>
                        <a:rPr lang="en-US" sz="1000" b="0" i="0" u="none" strike="noStrike">
                          <a:solidFill>
                            <a:srgbClr val="000000"/>
                          </a:solidFill>
                          <a:effectLst/>
                          <a:latin typeface="Corbel" panose="020B0503020204020204" pitchFamily="34" charset="0"/>
                        </a:rPr>
                        <a:t>3+ Thermostats</a:t>
                      </a:r>
                      <a:endParaRPr lang="en-US"/>
                    </a:p>
                  </a:txBody>
                  <a:tcPr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Corbel" panose="020B0503020204020204" pitchFamily="34" charset="0"/>
                        </a:rPr>
                        <a:t>1,516 </a:t>
                      </a:r>
                    </a:p>
                  </a:txBody>
                  <a:tcPr marL="6250"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3104721813"/>
                  </a:ext>
                </a:extLst>
              </a:tr>
              <a:tr h="181125">
                <a:tc rowSpan="3">
                  <a:txBody>
                    <a:bodyPr/>
                    <a:lstStyle/>
                    <a:p>
                      <a:pPr algn="ctr" fontAlgn="ctr"/>
                      <a:r>
                        <a:rPr lang="en-US" sz="1000" b="0" i="0" u="none" strike="noStrike">
                          <a:solidFill>
                            <a:srgbClr val="000000"/>
                          </a:solidFill>
                          <a:effectLst/>
                          <a:latin typeface="Corbel" panose="020B0503020204020204" pitchFamily="34" charset="0"/>
                        </a:rPr>
                        <a:t>Zone</a:t>
                      </a:r>
                    </a:p>
                  </a:txBody>
                  <a:tcPr marL="6250"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l" fontAlgn="ctr"/>
                      <a:r>
                        <a:rPr lang="en-US" sz="1000" b="0" i="0" u="none" strike="noStrike">
                          <a:solidFill>
                            <a:srgbClr val="000000"/>
                          </a:solidFill>
                          <a:effectLst/>
                          <a:latin typeface="Corbel" panose="020B0503020204020204" pitchFamily="34" charset="0"/>
                        </a:rPr>
                        <a:t>Remainder of System</a:t>
                      </a:r>
                    </a:p>
                  </a:txBody>
                  <a:tcPr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Corbel" panose="020B0503020204020204" pitchFamily="34" charset="0"/>
                        </a:rPr>
                        <a:t>44,455 </a:t>
                      </a:r>
                    </a:p>
                  </a:txBody>
                  <a:tcPr marL="6250"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145167404"/>
                  </a:ext>
                </a:extLst>
              </a:tr>
              <a:tr h="181125">
                <a:tc vMerge="1">
                  <a:txBody>
                    <a:bodyPr/>
                    <a:lstStyle/>
                    <a:p>
                      <a:endParaRPr lang="en-US"/>
                    </a:p>
                  </a:txBody>
                  <a:tcPr/>
                </a:tc>
                <a:tc>
                  <a:txBody>
                    <a:bodyPr/>
                    <a:lstStyle/>
                    <a:p>
                      <a:pPr algn="l"/>
                      <a:r>
                        <a:rPr lang="en-US" sz="1000" b="0" i="0" u="none" strike="noStrike">
                          <a:solidFill>
                            <a:srgbClr val="000000"/>
                          </a:solidFill>
                          <a:effectLst/>
                          <a:latin typeface="Corbel" panose="020B0503020204020204" pitchFamily="34" charset="0"/>
                        </a:rPr>
                        <a:t>South Orange County</a:t>
                      </a:r>
                      <a:endParaRPr lang="en-US"/>
                    </a:p>
                  </a:txBody>
                  <a:tcPr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Corbel" panose="020B0503020204020204" pitchFamily="34" charset="0"/>
                        </a:rPr>
                        <a:t>13,301 </a:t>
                      </a:r>
                    </a:p>
                  </a:txBody>
                  <a:tcPr marL="6250"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48808318"/>
                  </a:ext>
                </a:extLst>
              </a:tr>
              <a:tr h="181125">
                <a:tc vMerge="1">
                  <a:txBody>
                    <a:bodyPr/>
                    <a:lstStyle/>
                    <a:p>
                      <a:endParaRPr lang="en-US"/>
                    </a:p>
                  </a:txBody>
                  <a:tcPr/>
                </a:tc>
                <a:tc>
                  <a:txBody>
                    <a:bodyPr/>
                    <a:lstStyle/>
                    <a:p>
                      <a:pPr algn="l"/>
                      <a:r>
                        <a:rPr lang="en-US" sz="1000" b="0" i="0" u="none" strike="noStrike" dirty="0">
                          <a:solidFill>
                            <a:srgbClr val="000000"/>
                          </a:solidFill>
                          <a:effectLst/>
                          <a:latin typeface="Corbel" panose="020B0503020204020204" pitchFamily="34" charset="0"/>
                        </a:rPr>
                        <a:t>South of Lugo</a:t>
                      </a:r>
                      <a:endParaRPr lang="en-US" dirty="0"/>
                    </a:p>
                  </a:txBody>
                  <a:tcPr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Corbel" panose="020B0503020204020204" pitchFamily="34" charset="0"/>
                        </a:rPr>
                        <a:t>30,009 </a:t>
                      </a:r>
                    </a:p>
                  </a:txBody>
                  <a:tcPr marL="6250" marR="6250" marT="62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2191934488"/>
                  </a:ext>
                </a:extLst>
              </a:tr>
            </a:tbl>
          </a:graphicData>
        </a:graphic>
      </p:graphicFrame>
    </p:spTree>
    <p:extLst>
      <p:ext uri="{BB962C8B-B14F-4D97-AF65-F5344CB8AC3E}">
        <p14:creationId xmlns:p14="http://schemas.microsoft.com/office/powerpoint/2010/main" val="3446730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chor="ctr">
            <a:noAutofit/>
          </a:bodyPr>
          <a:lstStyle/>
          <a:p>
            <a:r>
              <a:rPr lang="en-US" dirty="0"/>
              <a:t>Comparison of PY2024 and PY2025 SCE 1-in-2 projections. </a:t>
            </a:r>
            <a:endParaRPr lang="en-US" sz="2000" dirty="0"/>
          </a:p>
        </p:txBody>
      </p:sp>
      <p:sp>
        <p:nvSpPr>
          <p:cNvPr id="14" name="Content Placeholder 13"/>
          <p:cNvSpPr>
            <a:spLocks noGrp="1"/>
          </p:cNvSpPr>
          <p:nvPr>
            <p:ph sz="half" idx="1"/>
          </p:nvPr>
        </p:nvSpPr>
        <p:spPr>
          <a:xfrm>
            <a:off x="7228735" y="2243137"/>
            <a:ext cx="4382074" cy="3995103"/>
          </a:xfrm>
        </p:spPr>
        <p:txBody>
          <a:bodyPr>
            <a:normAutofit/>
          </a:bodyPr>
          <a:lstStyle/>
          <a:p>
            <a:r>
              <a:rPr lang="en-US" dirty="0"/>
              <a:t>Average per-customer impacts over the RA window have decreased, especially in hours 4 and 5.</a:t>
            </a:r>
          </a:p>
          <a:p>
            <a:pPr lvl="1"/>
            <a:r>
              <a:rPr lang="en-US" dirty="0"/>
              <a:t>Decrease in impacts for hours 4 and 5 is a result of increased data on event hour 4 from PY2025</a:t>
            </a:r>
          </a:p>
          <a:p>
            <a:r>
              <a:rPr lang="en-US" dirty="0"/>
              <a:t>Aggregate impacts are expected to be lower due to the decrease in the per-customer impacts and a lower enrollment forecast </a:t>
            </a:r>
          </a:p>
          <a:p>
            <a:endParaRPr lang="en-US" dirty="0"/>
          </a:p>
        </p:txBody>
      </p:sp>
      <p:sp>
        <p:nvSpPr>
          <p:cNvPr id="3" name="Slide Number Placeholder 2"/>
          <p:cNvSpPr>
            <a:spLocks noGrp="1"/>
          </p:cNvSpPr>
          <p:nvPr>
            <p:ph type="sldNum" sz="quarter" idx="12"/>
          </p:nvPr>
        </p:nvSpPr>
        <p:spPr/>
        <p:txBody>
          <a:bodyPr/>
          <a:lstStyle/>
          <a:p>
            <a:fld id="{1C0FDE23-6443-44B0-98BF-8273B15B899F}" type="slidenum">
              <a:rPr lang="en-US" smtClean="0"/>
              <a:t>20</a:t>
            </a:fld>
            <a:endParaRPr lang="en-US" dirty="0"/>
          </a:p>
        </p:txBody>
      </p:sp>
      <p:graphicFrame>
        <p:nvGraphicFramePr>
          <p:cNvPr id="2" name="Table 1">
            <a:extLst>
              <a:ext uri="{FF2B5EF4-FFF2-40B4-BE49-F238E27FC236}">
                <a16:creationId xmlns:a16="http://schemas.microsoft.com/office/drawing/2014/main" id="{EB1A6CF2-4E33-1B68-2E89-E5C9D9A02936}"/>
              </a:ext>
            </a:extLst>
          </p:cNvPr>
          <p:cNvGraphicFramePr>
            <a:graphicFrameLocks noGrp="1"/>
          </p:cNvGraphicFramePr>
          <p:nvPr>
            <p:extLst>
              <p:ext uri="{D42A27DB-BD31-4B8C-83A1-F6EECF244321}">
                <p14:modId xmlns:p14="http://schemas.microsoft.com/office/powerpoint/2010/main" val="627638586"/>
              </p:ext>
            </p:extLst>
          </p:nvPr>
        </p:nvGraphicFramePr>
        <p:xfrm>
          <a:off x="581191" y="2448169"/>
          <a:ext cx="6647544" cy="2896873"/>
        </p:xfrm>
        <a:graphic>
          <a:graphicData uri="http://schemas.openxmlformats.org/drawingml/2006/table">
            <a:tbl>
              <a:tblPr/>
              <a:tblGrid>
                <a:gridCol w="1690441">
                  <a:extLst>
                    <a:ext uri="{9D8B030D-6E8A-4147-A177-3AD203B41FA5}">
                      <a16:colId xmlns:a16="http://schemas.microsoft.com/office/drawing/2014/main" val="1207029287"/>
                    </a:ext>
                  </a:extLst>
                </a:gridCol>
                <a:gridCol w="989897">
                  <a:extLst>
                    <a:ext uri="{9D8B030D-6E8A-4147-A177-3AD203B41FA5}">
                      <a16:colId xmlns:a16="http://schemas.microsoft.com/office/drawing/2014/main" val="1798609165"/>
                    </a:ext>
                  </a:extLst>
                </a:gridCol>
                <a:gridCol w="822376">
                  <a:extLst>
                    <a:ext uri="{9D8B030D-6E8A-4147-A177-3AD203B41FA5}">
                      <a16:colId xmlns:a16="http://schemas.microsoft.com/office/drawing/2014/main" val="3370837566"/>
                    </a:ext>
                  </a:extLst>
                </a:gridCol>
                <a:gridCol w="807147">
                  <a:extLst>
                    <a:ext uri="{9D8B030D-6E8A-4147-A177-3AD203B41FA5}">
                      <a16:colId xmlns:a16="http://schemas.microsoft.com/office/drawing/2014/main" val="1262808821"/>
                    </a:ext>
                  </a:extLst>
                </a:gridCol>
                <a:gridCol w="837605">
                  <a:extLst>
                    <a:ext uri="{9D8B030D-6E8A-4147-A177-3AD203B41FA5}">
                      <a16:colId xmlns:a16="http://schemas.microsoft.com/office/drawing/2014/main" val="215021179"/>
                    </a:ext>
                  </a:extLst>
                </a:gridCol>
                <a:gridCol w="750039">
                  <a:extLst>
                    <a:ext uri="{9D8B030D-6E8A-4147-A177-3AD203B41FA5}">
                      <a16:colId xmlns:a16="http://schemas.microsoft.com/office/drawing/2014/main" val="3053654880"/>
                    </a:ext>
                  </a:extLst>
                </a:gridCol>
                <a:gridCol w="750039">
                  <a:extLst>
                    <a:ext uri="{9D8B030D-6E8A-4147-A177-3AD203B41FA5}">
                      <a16:colId xmlns:a16="http://schemas.microsoft.com/office/drawing/2014/main" val="2465509577"/>
                    </a:ext>
                  </a:extLst>
                </a:gridCol>
              </a:tblGrid>
              <a:tr h="592761">
                <a:tc rowSpan="3">
                  <a:txBody>
                    <a:bodyPr/>
                    <a:lstStyle/>
                    <a:p>
                      <a:pPr algn="ctr" rtl="0" fontAlgn="ctr"/>
                      <a:r>
                        <a:rPr lang="en-US" sz="1200" b="0" i="0" u="none" strike="noStrike" dirty="0">
                          <a:solidFill>
                            <a:srgbClr val="FFFFFF"/>
                          </a:solidFill>
                          <a:effectLst/>
                          <a:latin typeface="Corbel" panose="020B0503020204020204" pitchFamily="34" charset="0"/>
                        </a:rPr>
                        <a:t>Hour Ending</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0098D7"/>
                    </a:solidFill>
                  </a:tcPr>
                </a:tc>
                <a:tc gridSpan="6">
                  <a:txBody>
                    <a:bodyPr/>
                    <a:lstStyle/>
                    <a:p>
                      <a:pPr algn="ctr" rtl="0" fontAlgn="ctr"/>
                      <a:r>
                        <a:rPr lang="en-US" sz="1200" b="0" i="0" u="none" strike="noStrike" dirty="0">
                          <a:solidFill>
                            <a:srgbClr val="FFFFFF"/>
                          </a:solidFill>
                          <a:effectLst/>
                          <a:latin typeface="Corbel" panose="020B0503020204020204" pitchFamily="34" charset="0"/>
                        </a:rPr>
                        <a:t>SCE 1-in-2 August Worst Day 2026</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0098D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0746628"/>
                  </a:ext>
                </a:extLst>
              </a:tr>
              <a:tr h="296380">
                <a:tc vMerge="1">
                  <a:txBody>
                    <a:bodyPr/>
                    <a:lstStyle/>
                    <a:p>
                      <a:endParaRPr lang="en-US"/>
                    </a:p>
                  </a:txBody>
                  <a:tcPr/>
                </a:tc>
                <a:tc gridSpan="2">
                  <a:txBody>
                    <a:bodyPr/>
                    <a:lstStyle/>
                    <a:p>
                      <a:pPr algn="ctr" rtl="0" fontAlgn="ctr"/>
                      <a:r>
                        <a:rPr lang="en-US" sz="1200" b="0" i="0" u="none" strike="noStrike" dirty="0">
                          <a:solidFill>
                            <a:srgbClr val="FFFFFF"/>
                          </a:solidFill>
                          <a:effectLst/>
                          <a:latin typeface="Corbel" panose="020B0503020204020204" pitchFamily="34" charset="0"/>
                        </a:rPr>
                        <a:t>Per Customer Impact</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0098D7"/>
                    </a:solidFill>
                  </a:tcPr>
                </a:tc>
                <a:tc hMerge="1">
                  <a:txBody>
                    <a:bodyPr/>
                    <a:lstStyle/>
                    <a:p>
                      <a:endParaRPr lang="en-US"/>
                    </a:p>
                  </a:txBody>
                  <a:tcPr/>
                </a:tc>
                <a:tc gridSpan="2">
                  <a:txBody>
                    <a:bodyPr/>
                    <a:lstStyle/>
                    <a:p>
                      <a:pPr algn="ctr" rtl="0" fontAlgn="ctr"/>
                      <a:r>
                        <a:rPr lang="en-US" sz="1200" b="0" i="0" u="none" strike="noStrike">
                          <a:solidFill>
                            <a:srgbClr val="FFFFFF"/>
                          </a:solidFill>
                          <a:effectLst/>
                          <a:latin typeface="Corbel" panose="020B0503020204020204" pitchFamily="34" charset="0"/>
                        </a:rPr>
                        <a:t>Expected enrollment</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0098D7"/>
                    </a:solidFill>
                  </a:tcPr>
                </a:tc>
                <a:tc hMerge="1">
                  <a:txBody>
                    <a:bodyPr/>
                    <a:lstStyle/>
                    <a:p>
                      <a:endParaRPr lang="en-US"/>
                    </a:p>
                  </a:txBody>
                  <a:tcPr/>
                </a:tc>
                <a:tc gridSpan="2">
                  <a:txBody>
                    <a:bodyPr/>
                    <a:lstStyle/>
                    <a:p>
                      <a:pPr algn="ctr" rtl="0" fontAlgn="ctr"/>
                      <a:r>
                        <a:rPr lang="en-US" sz="1200" b="0" i="0" u="none" strike="noStrike" dirty="0">
                          <a:solidFill>
                            <a:srgbClr val="FFFFFF"/>
                          </a:solidFill>
                          <a:effectLst/>
                          <a:latin typeface="Corbel" panose="020B0503020204020204" pitchFamily="34" charset="0"/>
                        </a:rPr>
                        <a:t>Aggregate Impact</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0098D7"/>
                    </a:solidFill>
                  </a:tcPr>
                </a:tc>
                <a:tc hMerge="1">
                  <a:txBody>
                    <a:bodyPr/>
                    <a:lstStyle/>
                    <a:p>
                      <a:endParaRPr lang="en-US"/>
                    </a:p>
                  </a:txBody>
                  <a:tcPr/>
                </a:tc>
                <a:extLst>
                  <a:ext uri="{0D108BD9-81ED-4DB2-BD59-A6C34878D82A}">
                    <a16:rowId xmlns:a16="http://schemas.microsoft.com/office/drawing/2014/main" val="1323729116"/>
                  </a:ext>
                </a:extLst>
              </a:tr>
              <a:tr h="296380">
                <a:tc vMerge="1">
                  <a:txBody>
                    <a:bodyPr/>
                    <a:lstStyle/>
                    <a:p>
                      <a:endParaRPr lang="en-US"/>
                    </a:p>
                  </a:txBody>
                  <a:tcPr/>
                </a:tc>
                <a:tc>
                  <a:txBody>
                    <a:bodyPr/>
                    <a:lstStyle/>
                    <a:p>
                      <a:pPr algn="ctr" rtl="0" fontAlgn="ctr"/>
                      <a:r>
                        <a:rPr lang="en-US" sz="1200" b="0" i="0" u="none" strike="noStrike" dirty="0">
                          <a:solidFill>
                            <a:srgbClr val="FFFFFF"/>
                          </a:solidFill>
                          <a:effectLst/>
                          <a:latin typeface="Corbel" panose="020B0503020204020204" pitchFamily="34" charset="0"/>
                        </a:rPr>
                        <a:t>2024 (kW)</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0098D7"/>
                    </a:solidFill>
                  </a:tcPr>
                </a:tc>
                <a:tc>
                  <a:txBody>
                    <a:bodyPr/>
                    <a:lstStyle/>
                    <a:p>
                      <a:pPr algn="ctr" rtl="0" fontAlgn="ctr"/>
                      <a:r>
                        <a:rPr lang="en-US" sz="1200" b="0" i="0" u="none" strike="noStrike" dirty="0">
                          <a:solidFill>
                            <a:srgbClr val="FFFFFF"/>
                          </a:solidFill>
                          <a:effectLst/>
                          <a:latin typeface="Corbel" panose="020B0503020204020204" pitchFamily="34" charset="0"/>
                        </a:rPr>
                        <a:t>2025 (kW)</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0098D7"/>
                    </a:solidFill>
                  </a:tcPr>
                </a:tc>
                <a:tc>
                  <a:txBody>
                    <a:bodyPr/>
                    <a:lstStyle/>
                    <a:p>
                      <a:pPr algn="ctr" rtl="0" fontAlgn="ctr"/>
                      <a:r>
                        <a:rPr lang="en-US" sz="1200" b="0" i="0" u="none" strike="noStrike" dirty="0">
                          <a:solidFill>
                            <a:srgbClr val="FFFFFF"/>
                          </a:solidFill>
                          <a:effectLst/>
                          <a:latin typeface="Corbel" panose="020B0503020204020204" pitchFamily="34" charset="0"/>
                        </a:rPr>
                        <a:t>PY2024</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0098D7"/>
                    </a:solidFill>
                  </a:tcPr>
                </a:tc>
                <a:tc>
                  <a:txBody>
                    <a:bodyPr/>
                    <a:lstStyle/>
                    <a:p>
                      <a:pPr algn="ctr" rtl="0" fontAlgn="ctr"/>
                      <a:r>
                        <a:rPr lang="en-US" sz="1200" b="0" i="0" u="none" strike="noStrike" dirty="0">
                          <a:solidFill>
                            <a:srgbClr val="FFFFFF"/>
                          </a:solidFill>
                          <a:effectLst/>
                          <a:latin typeface="Corbel" panose="020B0503020204020204" pitchFamily="34" charset="0"/>
                        </a:rPr>
                        <a:t>PY2025</a:t>
                      </a:r>
                    </a:p>
                  </a:txBody>
                  <a:tcPr marL="6350" marR="6350" marT="6350" marB="0" anchor="ctr">
                    <a:lnL w="6350" cap="flat" cmpd="sng" algn="ctr">
                      <a:solidFill>
                        <a:srgbClr val="5B9BD5"/>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0098D7"/>
                    </a:solidFill>
                  </a:tcPr>
                </a:tc>
                <a:tc>
                  <a:txBody>
                    <a:bodyPr/>
                    <a:lstStyle/>
                    <a:p>
                      <a:pPr algn="ctr" rtl="0" fontAlgn="ctr"/>
                      <a:r>
                        <a:rPr lang="en-US" sz="1200" b="0" i="0" u="none" strike="noStrike" dirty="0">
                          <a:solidFill>
                            <a:srgbClr val="FFFFFF"/>
                          </a:solidFill>
                          <a:effectLst/>
                          <a:latin typeface="Corbel" panose="020B0503020204020204" pitchFamily="34" charset="0"/>
                        </a:rPr>
                        <a:t>PY2024</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0098D7"/>
                    </a:solidFill>
                  </a:tcPr>
                </a:tc>
                <a:tc>
                  <a:txBody>
                    <a:bodyPr/>
                    <a:lstStyle/>
                    <a:p>
                      <a:pPr algn="ctr" rtl="0" fontAlgn="ctr"/>
                      <a:r>
                        <a:rPr lang="en-US" sz="1200" b="0" i="0" u="none" strike="noStrike" dirty="0">
                          <a:solidFill>
                            <a:srgbClr val="FFFFFF"/>
                          </a:solidFill>
                          <a:effectLst/>
                          <a:latin typeface="Corbel" panose="020B0503020204020204" pitchFamily="34" charset="0"/>
                        </a:rPr>
                        <a:t>PY2025</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0098D7"/>
                    </a:solidFill>
                  </a:tcPr>
                </a:tc>
                <a:extLst>
                  <a:ext uri="{0D108BD9-81ED-4DB2-BD59-A6C34878D82A}">
                    <a16:rowId xmlns:a16="http://schemas.microsoft.com/office/drawing/2014/main" val="3771892195"/>
                  </a:ext>
                </a:extLst>
              </a:tr>
              <a:tr h="277258">
                <a:tc>
                  <a:txBody>
                    <a:bodyPr/>
                    <a:lstStyle/>
                    <a:p>
                      <a:pPr algn="ctr" fontAlgn="ctr"/>
                      <a:r>
                        <a:rPr lang="en-US" sz="1100" b="0" i="0" u="none" strike="noStrike">
                          <a:solidFill>
                            <a:srgbClr val="000000"/>
                          </a:solidFill>
                          <a:effectLst/>
                          <a:latin typeface="Corbel" panose="020B0503020204020204" pitchFamily="34" charset="0"/>
                        </a:rPr>
                        <a:t>17</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Corbel" panose="020B0503020204020204" pitchFamily="34" charset="0"/>
                        </a:rPr>
                        <a:t>1.17</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Corbel" panose="020B0503020204020204" pitchFamily="34" charset="0"/>
                        </a:rPr>
                        <a:t>1.14</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orbel" panose="020B0503020204020204" pitchFamily="34" charset="0"/>
                        </a:rPr>
                        <a:t>93,514</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orbel" panose="020B0503020204020204" pitchFamily="34" charset="0"/>
                        </a:rPr>
                        <a:t>89,204</a:t>
                      </a:r>
                    </a:p>
                  </a:txBody>
                  <a:tcPr marL="6350" marR="6350" marT="635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marL="0" algn="ctr" defTabSz="457200" rtl="0" eaLnBrk="1" fontAlgn="ctr" latinLnBrk="0" hangingPunct="1">
                        <a:buNone/>
                      </a:pPr>
                      <a:r>
                        <a:rPr lang="en-US" sz="1100" b="0" i="0" u="none" strike="noStrike" kern="1200" dirty="0">
                          <a:solidFill>
                            <a:srgbClr val="000000"/>
                          </a:solidFill>
                          <a:effectLst/>
                          <a:latin typeface="Corbel" panose="020B0503020204020204" pitchFamily="34" charset="0"/>
                          <a:ea typeface="+mn-ea"/>
                          <a:cs typeface="+mn-cs"/>
                        </a:rPr>
                        <a:t>109.6</a:t>
                      </a:r>
                    </a:p>
                  </a:txBody>
                  <a:tcPr marL="0" marR="0" marT="0" marB="0" anchor="ctr">
                    <a:lnL w="6350" cap="flat" cmpd="sng" algn="ctr">
                      <a:solidFill>
                        <a:srgbClr val="5B9BD5"/>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Corbel" panose="020B0503020204020204" pitchFamily="34" charset="0"/>
                        </a:rPr>
                        <a:t>102.1</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3911806293"/>
                  </a:ext>
                </a:extLst>
              </a:tr>
              <a:tr h="277258">
                <a:tc>
                  <a:txBody>
                    <a:bodyPr/>
                    <a:lstStyle/>
                    <a:p>
                      <a:pPr algn="ctr" fontAlgn="ctr"/>
                      <a:r>
                        <a:rPr lang="en-US" sz="1100" b="0" i="0" u="none" strike="noStrike">
                          <a:solidFill>
                            <a:srgbClr val="000000"/>
                          </a:solidFill>
                          <a:effectLst/>
                          <a:latin typeface="Corbel" panose="020B0503020204020204" pitchFamily="34" charset="0"/>
                        </a:rPr>
                        <a:t>18</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Corbel" panose="020B0503020204020204" pitchFamily="34" charset="0"/>
                        </a:rPr>
                        <a:t>0.63</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Corbel" panose="020B0503020204020204" pitchFamily="34" charset="0"/>
                        </a:rPr>
                        <a:t>0.63</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orbel" panose="020B0503020204020204" pitchFamily="34" charset="0"/>
                        </a:rPr>
                        <a:t>93,514</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orbel" panose="020B0503020204020204" pitchFamily="34" charset="0"/>
                        </a:rPr>
                        <a:t>89,204</a:t>
                      </a:r>
                    </a:p>
                  </a:txBody>
                  <a:tcPr marL="6350" marR="6350" marT="6350" marB="0" anchor="ctr">
                    <a:lnL w="6350" cap="flat" cmpd="sng" algn="ctr">
                      <a:solidFill>
                        <a:srgbClr val="5B9BD5"/>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marL="0" algn="ctr" defTabSz="457200" rtl="0" eaLnBrk="1" fontAlgn="ctr" latinLnBrk="0" hangingPunct="1">
                        <a:buNone/>
                      </a:pPr>
                      <a:r>
                        <a:rPr lang="en-US" sz="1100" b="0" i="0" u="none" strike="noStrike" kern="1200" dirty="0">
                          <a:solidFill>
                            <a:srgbClr val="000000"/>
                          </a:solidFill>
                          <a:effectLst/>
                          <a:latin typeface="Corbel" panose="020B0503020204020204" pitchFamily="34" charset="0"/>
                          <a:ea typeface="+mn-ea"/>
                          <a:cs typeface="+mn-cs"/>
                        </a:rPr>
                        <a:t>59.3</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Corbel" panose="020B0503020204020204" pitchFamily="34" charset="0"/>
                        </a:rPr>
                        <a:t>56.4</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70039381"/>
                  </a:ext>
                </a:extLst>
              </a:tr>
              <a:tr h="277258">
                <a:tc>
                  <a:txBody>
                    <a:bodyPr/>
                    <a:lstStyle/>
                    <a:p>
                      <a:pPr algn="ctr" fontAlgn="ctr"/>
                      <a:r>
                        <a:rPr lang="en-US" sz="1100" b="0" i="0" u="none" strike="noStrike">
                          <a:solidFill>
                            <a:srgbClr val="000000"/>
                          </a:solidFill>
                          <a:effectLst/>
                          <a:latin typeface="Corbel" panose="020B0503020204020204" pitchFamily="34" charset="0"/>
                        </a:rPr>
                        <a:t>19</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Corbel" panose="020B0503020204020204" pitchFamily="34" charset="0"/>
                        </a:rPr>
                        <a:t>0.40</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Corbel" panose="020B0503020204020204" pitchFamily="34" charset="0"/>
                        </a:rPr>
                        <a:t>0.37</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orbel" panose="020B0503020204020204" pitchFamily="34" charset="0"/>
                        </a:rPr>
                        <a:t>93,514</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orbel" panose="020B0503020204020204" pitchFamily="34" charset="0"/>
                        </a:rPr>
                        <a:t>89,204</a:t>
                      </a:r>
                    </a:p>
                  </a:txBody>
                  <a:tcPr marL="6350" marR="6350" marT="6350" marB="0" anchor="ctr">
                    <a:lnL w="6350" cap="flat" cmpd="sng" algn="ctr">
                      <a:solidFill>
                        <a:srgbClr val="5B9BD5"/>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marL="0" algn="ctr" defTabSz="457200" rtl="0" eaLnBrk="1" fontAlgn="ctr" latinLnBrk="0" hangingPunct="1">
                        <a:buNone/>
                      </a:pPr>
                      <a:r>
                        <a:rPr lang="en-US" sz="1100" b="0" i="0" u="none" strike="noStrike" kern="1200" dirty="0">
                          <a:solidFill>
                            <a:srgbClr val="000000"/>
                          </a:solidFill>
                          <a:effectLst/>
                          <a:latin typeface="Corbel" panose="020B0503020204020204" pitchFamily="34" charset="0"/>
                          <a:ea typeface="+mn-ea"/>
                          <a:cs typeface="+mn-cs"/>
                        </a:rPr>
                        <a:t>37.3</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Corbel" panose="020B0503020204020204" pitchFamily="34" charset="0"/>
                        </a:rPr>
                        <a:t>33.0</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3503253234"/>
                  </a:ext>
                </a:extLst>
              </a:tr>
              <a:tr h="301160">
                <a:tc>
                  <a:txBody>
                    <a:bodyPr/>
                    <a:lstStyle/>
                    <a:p>
                      <a:pPr algn="ctr" fontAlgn="ctr"/>
                      <a:r>
                        <a:rPr lang="en-US" sz="1100" b="0" i="0" u="none" strike="noStrike">
                          <a:solidFill>
                            <a:srgbClr val="000000"/>
                          </a:solidFill>
                          <a:effectLst/>
                          <a:latin typeface="Corbel" panose="020B0503020204020204" pitchFamily="34" charset="0"/>
                        </a:rPr>
                        <a:t>20</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Corbel" panose="020B0503020204020204" pitchFamily="34" charset="0"/>
                        </a:rPr>
                        <a:t>0.37</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Corbel" panose="020B0503020204020204" pitchFamily="34" charset="0"/>
                        </a:rPr>
                        <a:t>0.30</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orbel" panose="020B0503020204020204" pitchFamily="34" charset="0"/>
                        </a:rPr>
                        <a:t>93,514</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orbel" panose="020B0503020204020204" pitchFamily="34" charset="0"/>
                        </a:rPr>
                        <a:t>89,204</a:t>
                      </a:r>
                    </a:p>
                  </a:txBody>
                  <a:tcPr marL="6350" marR="6350" marT="6350" marB="0" anchor="ctr">
                    <a:lnL w="6350" cap="flat" cmpd="sng" algn="ctr">
                      <a:solidFill>
                        <a:srgbClr val="5B9BD5"/>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marL="0" algn="ctr" defTabSz="457200" rtl="0" eaLnBrk="1" fontAlgn="ctr" latinLnBrk="0" hangingPunct="1">
                        <a:buNone/>
                      </a:pPr>
                      <a:r>
                        <a:rPr lang="en-US" sz="1100" b="0" i="0" u="none" strike="noStrike" kern="1200" dirty="0">
                          <a:solidFill>
                            <a:srgbClr val="000000"/>
                          </a:solidFill>
                          <a:effectLst/>
                          <a:latin typeface="Corbel" panose="020B0503020204020204" pitchFamily="34" charset="0"/>
                          <a:ea typeface="+mn-ea"/>
                          <a:cs typeface="+mn-cs"/>
                        </a:rPr>
                        <a:t>34.2</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Corbel" panose="020B0503020204020204" pitchFamily="34" charset="0"/>
                        </a:rPr>
                        <a:t>26.5</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426936057"/>
                  </a:ext>
                </a:extLst>
              </a:tr>
              <a:tr h="301160">
                <a:tc>
                  <a:txBody>
                    <a:bodyPr/>
                    <a:lstStyle/>
                    <a:p>
                      <a:pPr algn="ctr" fontAlgn="ctr"/>
                      <a:r>
                        <a:rPr lang="en-US" sz="1100" b="0" i="0" u="none" strike="noStrike">
                          <a:solidFill>
                            <a:srgbClr val="000000"/>
                          </a:solidFill>
                          <a:effectLst/>
                          <a:latin typeface="Corbel" panose="020B0503020204020204" pitchFamily="34" charset="0"/>
                        </a:rPr>
                        <a:t>21</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Corbel" panose="020B0503020204020204" pitchFamily="34" charset="0"/>
                        </a:rPr>
                        <a:t>0.30</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Corbel" panose="020B0503020204020204" pitchFamily="34" charset="0"/>
                        </a:rPr>
                        <a:t>0.24</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orbel" panose="020B0503020204020204" pitchFamily="34" charset="0"/>
                        </a:rPr>
                        <a:t>93,514</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orbel" panose="020B0503020204020204" pitchFamily="34" charset="0"/>
                        </a:rPr>
                        <a:t>89,204</a:t>
                      </a:r>
                    </a:p>
                  </a:txBody>
                  <a:tcPr marL="6350" marR="6350" marT="6350" marB="0" anchor="ctr">
                    <a:lnL w="6350" cap="flat" cmpd="sng" algn="ctr">
                      <a:solidFill>
                        <a:srgbClr val="5B9BD5"/>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marL="0" algn="ctr" defTabSz="457200" rtl="0" eaLnBrk="1" fontAlgn="ctr" latinLnBrk="0" hangingPunct="1">
                        <a:buNone/>
                      </a:pPr>
                      <a:r>
                        <a:rPr lang="en-US" sz="1100" b="0" i="0" u="none" strike="noStrike" kern="1200" dirty="0">
                          <a:solidFill>
                            <a:srgbClr val="000000"/>
                          </a:solidFill>
                          <a:effectLst/>
                          <a:latin typeface="Corbel" panose="020B0503020204020204" pitchFamily="34" charset="0"/>
                          <a:ea typeface="+mn-ea"/>
                          <a:cs typeface="+mn-cs"/>
                        </a:rPr>
                        <a:t>27.9</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Corbel" panose="020B0503020204020204" pitchFamily="34" charset="0"/>
                        </a:rPr>
                        <a:t>21.8</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4156297134"/>
                  </a:ext>
                </a:extLst>
              </a:tr>
              <a:tr h="277258">
                <a:tc>
                  <a:txBody>
                    <a:bodyPr/>
                    <a:lstStyle/>
                    <a:p>
                      <a:pPr algn="ctr" fontAlgn="ctr"/>
                      <a:r>
                        <a:rPr lang="en-US" sz="1100" b="1" i="0" u="none" strike="noStrike">
                          <a:solidFill>
                            <a:srgbClr val="000000"/>
                          </a:solidFill>
                          <a:effectLst/>
                          <a:latin typeface="Corbel" panose="020B0503020204020204" pitchFamily="34" charset="0"/>
                        </a:rPr>
                        <a:t>RA Window Average</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Corbel" panose="020B0503020204020204" pitchFamily="34" charset="0"/>
                        </a:rPr>
                        <a:t>0.57</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Corbel" panose="020B0503020204020204" pitchFamily="34" charset="0"/>
                        </a:rPr>
                        <a:t>0.54</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Corbel" panose="020B0503020204020204" pitchFamily="34" charset="0"/>
                        </a:rPr>
                        <a:t>93,514</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Corbel" panose="020B0503020204020204" pitchFamily="34" charset="0"/>
                        </a:rPr>
                        <a:t>89,204</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marL="0" algn="ctr" defTabSz="457200" rtl="0" eaLnBrk="1" fontAlgn="ctr" latinLnBrk="0" hangingPunct="1">
                        <a:buNone/>
                      </a:pPr>
                      <a:r>
                        <a:rPr lang="en-US" sz="1100" b="1" i="0" u="none" strike="noStrike" kern="1200" dirty="0">
                          <a:solidFill>
                            <a:srgbClr val="000000"/>
                          </a:solidFill>
                          <a:effectLst/>
                          <a:latin typeface="Corbel" panose="020B0503020204020204" pitchFamily="34" charset="0"/>
                          <a:ea typeface="+mn-ea"/>
                          <a:cs typeface="+mn-cs"/>
                        </a:rPr>
                        <a:t>53.7</a:t>
                      </a:r>
                    </a:p>
                  </a:txBody>
                  <a:tcPr marL="0" marR="0" marT="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Corbel" panose="020B0503020204020204" pitchFamily="34" charset="0"/>
                        </a:rPr>
                        <a:t>47.9</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3034845664"/>
                  </a:ext>
                </a:extLst>
              </a:tr>
            </a:tbl>
          </a:graphicData>
        </a:graphic>
      </p:graphicFrame>
    </p:spTree>
    <p:extLst>
      <p:ext uri="{BB962C8B-B14F-4D97-AF65-F5344CB8AC3E}">
        <p14:creationId xmlns:p14="http://schemas.microsoft.com/office/powerpoint/2010/main" val="530598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aph of different colored and gray shapes&#10;&#10;AI-generated content may be incorrect.">
            <a:extLst>
              <a:ext uri="{FF2B5EF4-FFF2-40B4-BE49-F238E27FC236}">
                <a16:creationId xmlns:a16="http://schemas.microsoft.com/office/drawing/2014/main" id="{109F6EE1-918D-8BC3-3820-CA6CA66629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2305" y="4110062"/>
            <a:ext cx="5100416" cy="2747938"/>
          </a:xfrm>
          <a:prstGeom prst="rect">
            <a:avLst/>
          </a:prstGeom>
        </p:spPr>
      </p:pic>
      <p:pic>
        <p:nvPicPr>
          <p:cNvPr id="7" name="Picture 6" descr="A graph of different colored lines&#10;&#10;AI-generated content may be incorrect.">
            <a:extLst>
              <a:ext uri="{FF2B5EF4-FFF2-40B4-BE49-F238E27FC236}">
                <a16:creationId xmlns:a16="http://schemas.microsoft.com/office/drawing/2014/main" id="{DA168016-386C-B669-C8F4-89C3193F62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305" y="1438770"/>
            <a:ext cx="5100416" cy="2747938"/>
          </a:xfrm>
          <a:prstGeom prst="rect">
            <a:avLst/>
          </a:prstGeom>
        </p:spPr>
      </p:pic>
      <p:pic>
        <p:nvPicPr>
          <p:cNvPr id="4" name="Picture 3" descr="A graph of different types of data&#10;&#10;AI-generated content may be incorrect.">
            <a:extLst>
              <a:ext uri="{FF2B5EF4-FFF2-40B4-BE49-F238E27FC236}">
                <a16:creationId xmlns:a16="http://schemas.microsoft.com/office/drawing/2014/main" id="{380031A9-26F7-80AA-3D05-3345383E1A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513" y="1597833"/>
            <a:ext cx="5850298" cy="3151950"/>
          </a:xfrm>
          <a:prstGeom prst="rect">
            <a:avLst/>
          </a:prstGeom>
        </p:spPr>
      </p:pic>
      <p:sp>
        <p:nvSpPr>
          <p:cNvPr id="2" name="Title 1"/>
          <p:cNvSpPr>
            <a:spLocks noGrp="1"/>
          </p:cNvSpPr>
          <p:nvPr>
            <p:ph type="title"/>
          </p:nvPr>
        </p:nvSpPr>
        <p:spPr>
          <a:xfrm>
            <a:off x="300789" y="501166"/>
            <a:ext cx="11029616" cy="517667"/>
          </a:xfrm>
        </p:spPr>
        <p:txBody>
          <a:bodyPr>
            <a:normAutofit fontScale="90000"/>
          </a:bodyPr>
          <a:lstStyle/>
          <a:p>
            <a:r>
              <a:rPr lang="en-US" dirty="0"/>
              <a:t>Ex Ante Impacts</a:t>
            </a:r>
          </a:p>
        </p:txBody>
      </p:sp>
      <p:sp>
        <p:nvSpPr>
          <p:cNvPr id="16" name="Text Placeholder 15"/>
          <p:cNvSpPr>
            <a:spLocks noGrp="1"/>
          </p:cNvSpPr>
          <p:nvPr>
            <p:ph type="body" sz="quarter" idx="27"/>
          </p:nvPr>
        </p:nvSpPr>
        <p:spPr>
          <a:xfrm>
            <a:off x="300789" y="1069403"/>
            <a:ext cx="5619747" cy="354237"/>
          </a:xfrm>
        </p:spPr>
        <p:txBody>
          <a:bodyPr/>
          <a:lstStyle/>
          <a:p>
            <a:r>
              <a:rPr lang="en-US" dirty="0"/>
              <a:t>Aggregate Impacts – Typical Event Day</a:t>
            </a:r>
          </a:p>
        </p:txBody>
      </p:sp>
      <p:sp>
        <p:nvSpPr>
          <p:cNvPr id="17" name="Text Placeholder 16"/>
          <p:cNvSpPr>
            <a:spLocks noGrp="1"/>
          </p:cNvSpPr>
          <p:nvPr>
            <p:ph type="body" sz="quarter" idx="29"/>
          </p:nvPr>
        </p:nvSpPr>
        <p:spPr>
          <a:xfrm>
            <a:off x="6190102" y="1085075"/>
            <a:ext cx="5807242" cy="353695"/>
          </a:xfrm>
        </p:spPr>
        <p:txBody>
          <a:bodyPr/>
          <a:lstStyle/>
          <a:p>
            <a:r>
              <a:rPr lang="en-US" dirty="0"/>
              <a:t>Per Customer Impacts by Month</a:t>
            </a:r>
          </a:p>
        </p:txBody>
      </p:sp>
      <p:sp>
        <p:nvSpPr>
          <p:cNvPr id="6" name="TextBox 5"/>
          <p:cNvSpPr txBox="1"/>
          <p:nvPr/>
        </p:nvSpPr>
        <p:spPr>
          <a:xfrm>
            <a:off x="185513" y="4922189"/>
            <a:ext cx="3140945"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By 2036 SEP is expected to be a ~160 MW resource during the first hour of dispatch. ~80 MW average over RA window</a:t>
            </a:r>
          </a:p>
        </p:txBody>
      </p:sp>
      <p:sp>
        <p:nvSpPr>
          <p:cNvPr id="8" name="TextBox 7"/>
          <p:cNvSpPr txBox="1"/>
          <p:nvPr/>
        </p:nvSpPr>
        <p:spPr>
          <a:xfrm>
            <a:off x="3601513" y="4922189"/>
            <a:ext cx="2434298"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Event impacts peak in warmer months but decline with each event hour in all months</a:t>
            </a:r>
          </a:p>
        </p:txBody>
      </p:sp>
    </p:spTree>
    <p:extLst>
      <p:ext uri="{BB962C8B-B14F-4D97-AF65-F5344CB8AC3E}">
        <p14:creationId xmlns:p14="http://schemas.microsoft.com/office/powerpoint/2010/main" val="1773988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81192" y="705124"/>
            <a:ext cx="11029616" cy="551066"/>
          </a:xfrm>
        </p:spPr>
        <p:txBody>
          <a:bodyPr/>
          <a:lstStyle/>
          <a:p>
            <a:r>
              <a:rPr lang="en-US" dirty="0"/>
              <a:t>Takeaways</a:t>
            </a:r>
          </a:p>
        </p:txBody>
      </p:sp>
      <p:sp>
        <p:nvSpPr>
          <p:cNvPr id="3" name="Slide Number Placeholder 2"/>
          <p:cNvSpPr>
            <a:spLocks noGrp="1"/>
          </p:cNvSpPr>
          <p:nvPr>
            <p:ph type="sldNum" sz="quarter" idx="11"/>
          </p:nvPr>
        </p:nvSpPr>
        <p:spPr/>
        <p:txBody>
          <a:bodyPr/>
          <a:lstStyle/>
          <a:p>
            <a:fld id="{1C0FDE23-6443-44B0-98BF-8273B15B899F}" type="slidenum">
              <a:rPr lang="en-US" smtClean="0"/>
              <a:t>22</a:t>
            </a:fld>
            <a:endParaRPr lang="en-US" dirty="0"/>
          </a:p>
        </p:txBody>
      </p:sp>
      <p:sp>
        <p:nvSpPr>
          <p:cNvPr id="7" name="Content Placeholder 6"/>
          <p:cNvSpPr>
            <a:spLocks noGrp="1"/>
          </p:cNvSpPr>
          <p:nvPr>
            <p:ph sz="quarter" idx="13"/>
          </p:nvPr>
        </p:nvSpPr>
        <p:spPr>
          <a:xfrm>
            <a:off x="581192" y="1256190"/>
            <a:ext cx="11029616" cy="4979633"/>
          </a:xfrm>
        </p:spPr>
        <p:txBody>
          <a:bodyPr>
            <a:normAutofit/>
          </a:bodyPr>
          <a:lstStyle/>
          <a:p>
            <a:r>
              <a:rPr lang="en-US" sz="2000" dirty="0"/>
              <a:t>The number one predictor of SEP load impacts is the position of an hour within an event.</a:t>
            </a:r>
          </a:p>
          <a:p>
            <a:pPr lvl="1"/>
            <a:r>
              <a:rPr lang="en-US" sz="1600" dirty="0"/>
              <a:t>Largest during the first hour, in large part due to pre-cooling that took place prior to the event</a:t>
            </a:r>
          </a:p>
          <a:p>
            <a:r>
              <a:rPr lang="en-US" sz="2000" dirty="0"/>
              <a:t>The distribution level testing initiative caused events to be called for a much wider range of event conditions in PY 2025 providing more information on how the program performs at extreme high and low temperatures than in previous years.</a:t>
            </a:r>
          </a:p>
          <a:p>
            <a:pPr lvl="0"/>
            <a:r>
              <a:rPr lang="en-US" sz="2000" dirty="0"/>
              <a:t>The PY2025 ex-ante forecasts of impacts are generally lower than the PY2024 per-participant impacts for the same ex-ante weather conditions. We attribute this change to two key factors: </a:t>
            </a:r>
          </a:p>
          <a:p>
            <a:pPr lvl="1"/>
            <a:r>
              <a:rPr lang="en-US" sz="1600" dirty="0"/>
              <a:t>Events in PY2025 were longer than in previous years meaning that we were able to fit separate ex-ante models for event hour 3 and event hours 4 and 5. Because smart thermostat event impacts decay in each event hour, impacts estimated for event hour 4 will usually be lower than event hour 3. Treating impacts in the final 2 hours of forecasted events in PY2024 as if they were like hour 3 likely overstated program capabilities in those hours. </a:t>
            </a:r>
          </a:p>
          <a:p>
            <a:pPr lvl="1"/>
            <a:r>
              <a:rPr lang="en-US" sz="1600" dirty="0"/>
              <a:t>Observing a wider range of event conditions in PY2025 provided additional ex-post data for both cool and hot events which in turn provides more certainty for estimates of impacts at extreme ex ante conditions. The relationship between weather and event impacts was estimated to be slightly less steep, meaning that impacts are less weather sensitive, in the PY2025 analysis.</a:t>
            </a:r>
          </a:p>
        </p:txBody>
      </p:sp>
    </p:spTree>
    <p:extLst>
      <p:ext uri="{BB962C8B-B14F-4D97-AF65-F5344CB8AC3E}">
        <p14:creationId xmlns:p14="http://schemas.microsoft.com/office/powerpoint/2010/main" val="973443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277" y="2188675"/>
            <a:ext cx="6867210" cy="3695214"/>
          </a:xfrm>
        </p:spPr>
      </p:pic>
      <p:sp>
        <p:nvSpPr>
          <p:cNvPr id="3" name="TextBox 2"/>
          <p:cNvSpPr txBox="1"/>
          <p:nvPr/>
        </p:nvSpPr>
        <p:spPr>
          <a:xfrm>
            <a:off x="7984102" y="3497673"/>
            <a:ext cx="3596621" cy="1077218"/>
          </a:xfrm>
          <a:prstGeom prst="rect">
            <a:avLst/>
          </a:prstGeom>
          <a:noFill/>
        </p:spPr>
        <p:txBody>
          <a:bodyPr wrap="square" rtlCol="0">
            <a:spAutoFit/>
          </a:bodyPr>
          <a:lstStyle/>
          <a:p>
            <a:r>
              <a:rPr lang="en-US" sz="1600" dirty="0">
                <a:solidFill>
                  <a:schemeClr val="accent2">
                    <a:lumMod val="75000"/>
                  </a:schemeClr>
                </a:solidFill>
              </a:rPr>
              <a:t>Davis Farr</a:t>
            </a:r>
          </a:p>
          <a:p>
            <a:r>
              <a:rPr lang="en-US" sz="1600" dirty="0">
                <a:solidFill>
                  <a:schemeClr val="accent2">
                    <a:lumMod val="75000"/>
                  </a:schemeClr>
                </a:solidFill>
              </a:rPr>
              <a:t>Consultant</a:t>
            </a:r>
          </a:p>
          <a:p>
            <a:r>
              <a:rPr lang="en-US" sz="1600" dirty="0">
                <a:solidFill>
                  <a:schemeClr val="accent2">
                    <a:lumMod val="75000"/>
                  </a:schemeClr>
                </a:solidFill>
              </a:rPr>
              <a:t>Demand Side Analytics, LLC</a:t>
            </a:r>
          </a:p>
          <a:p>
            <a:r>
              <a:rPr lang="en-US" sz="1600" dirty="0">
                <a:solidFill>
                  <a:schemeClr val="accent2">
                    <a:lumMod val="75000"/>
                  </a:schemeClr>
                </a:solidFill>
                <a:hlinkClick r:id="rId3"/>
              </a:rPr>
              <a:t>dfarr@demandsideanalytics.com </a:t>
            </a:r>
          </a:p>
        </p:txBody>
      </p:sp>
      <p:sp>
        <p:nvSpPr>
          <p:cNvPr id="4" name="Slide Number Placeholder 3"/>
          <p:cNvSpPr>
            <a:spLocks noGrp="1"/>
          </p:cNvSpPr>
          <p:nvPr>
            <p:ph type="sldNum" sz="quarter" idx="4294967295"/>
          </p:nvPr>
        </p:nvSpPr>
        <p:spPr>
          <a:xfrm>
            <a:off x="10558300" y="5956137"/>
            <a:ext cx="1052508" cy="365125"/>
          </a:xfrm>
        </p:spPr>
        <p:txBody>
          <a:bodyPr/>
          <a:lstStyle/>
          <a:p>
            <a:fld id="{1C0FDE23-6443-44B0-98BF-8273B15B899F}" type="slidenum">
              <a:rPr lang="en-US" smtClean="0"/>
              <a:t>23</a:t>
            </a:fld>
            <a:endParaRPr lang="en-US" dirty="0"/>
          </a:p>
        </p:txBody>
      </p:sp>
    </p:spTree>
    <p:extLst>
      <p:ext uri="{BB962C8B-B14F-4D97-AF65-F5344CB8AC3E}">
        <p14:creationId xmlns:p14="http://schemas.microsoft.com/office/powerpoint/2010/main" val="1084233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Ex-Post Analysis</a:t>
            </a:r>
          </a:p>
        </p:txBody>
      </p:sp>
    </p:spTree>
    <p:extLst>
      <p:ext uri="{BB962C8B-B14F-4D97-AF65-F5344CB8AC3E}">
        <p14:creationId xmlns:p14="http://schemas.microsoft.com/office/powerpoint/2010/main" val="1703193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889074-9AE2-9F7F-FAF5-8025C4078F04}"/>
              </a:ext>
            </a:extLst>
          </p:cNvPr>
          <p:cNvSpPr>
            <a:spLocks noGrp="1"/>
          </p:cNvSpPr>
          <p:nvPr>
            <p:ph type="title"/>
          </p:nvPr>
        </p:nvSpPr>
        <p:spPr/>
        <p:txBody>
          <a:bodyPr>
            <a:normAutofit fontScale="90000"/>
          </a:bodyPr>
          <a:lstStyle/>
          <a:p>
            <a:r>
              <a:rPr lang="en-US" dirty="0"/>
              <a:t>2025 SEP events were longer in duration than prior years and covered the entire RA window.</a:t>
            </a:r>
          </a:p>
        </p:txBody>
      </p:sp>
      <p:sp>
        <p:nvSpPr>
          <p:cNvPr id="5" name="Text Placeholder 4">
            <a:extLst>
              <a:ext uri="{FF2B5EF4-FFF2-40B4-BE49-F238E27FC236}">
                <a16:creationId xmlns:a16="http://schemas.microsoft.com/office/drawing/2014/main" id="{EF6F6627-1879-EFA1-E070-7FB9F334B4CC}"/>
              </a:ext>
            </a:extLst>
          </p:cNvPr>
          <p:cNvSpPr>
            <a:spLocks noGrp="1"/>
          </p:cNvSpPr>
          <p:nvPr>
            <p:ph type="body" sz="quarter" idx="17"/>
          </p:nvPr>
        </p:nvSpPr>
        <p:spPr/>
        <p:txBody>
          <a:bodyPr>
            <a:normAutofit lnSpcReduction="10000"/>
          </a:bodyPr>
          <a:lstStyle/>
          <a:p>
            <a:endParaRPr lang="en-US" dirty="0"/>
          </a:p>
        </p:txBody>
      </p:sp>
      <p:pic>
        <p:nvPicPr>
          <p:cNvPr id="7" name="Picture 6" descr="A graph with blue dots and numbers&#10;&#10;AI-generated content may be incorrect.">
            <a:extLst>
              <a:ext uri="{FF2B5EF4-FFF2-40B4-BE49-F238E27FC236}">
                <a16:creationId xmlns:a16="http://schemas.microsoft.com/office/drawing/2014/main" id="{BD1C1C79-EEDF-20F3-466E-D39B59AC8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8183" y="1356360"/>
            <a:ext cx="8715633" cy="4902543"/>
          </a:xfrm>
          <a:prstGeom prst="rect">
            <a:avLst/>
          </a:prstGeom>
        </p:spPr>
      </p:pic>
    </p:spTree>
    <p:extLst>
      <p:ext uri="{BB962C8B-B14F-4D97-AF65-F5344CB8AC3E}">
        <p14:creationId xmlns:p14="http://schemas.microsoft.com/office/powerpoint/2010/main" val="2968316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graph of different types of graphs&#10;&#10;AI-generated content may be incorrect.">
            <a:extLst>
              <a:ext uri="{FF2B5EF4-FFF2-40B4-BE49-F238E27FC236}">
                <a16:creationId xmlns:a16="http://schemas.microsoft.com/office/drawing/2014/main" id="{176DF585-CBE9-8CD6-6F51-EFDC9F30E177}"/>
              </a:ext>
            </a:extLst>
          </p:cNvPr>
          <p:cNvPicPr>
            <a:picLocks noGrp="1" noChangeAspect="1"/>
          </p:cNvPicPr>
          <p:nvPr>
            <p:ph sz="quarter" idx="20"/>
          </p:nvPr>
        </p:nvPicPr>
        <p:blipFill>
          <a:blip r:embed="rId2">
            <a:extLst>
              <a:ext uri="{28A0092B-C50C-407E-A947-70E740481C1C}">
                <a14:useLocalDpi xmlns:a14="http://schemas.microsoft.com/office/drawing/2010/main" val="0"/>
              </a:ext>
            </a:extLst>
          </a:blip>
          <a:stretch>
            <a:fillRect/>
          </a:stretch>
        </p:blipFill>
        <p:spPr>
          <a:xfrm>
            <a:off x="4363871" y="1907734"/>
            <a:ext cx="7246937" cy="4076402"/>
          </a:xfrm>
        </p:spPr>
      </p:pic>
      <p:sp>
        <p:nvSpPr>
          <p:cNvPr id="6" name="Content Placeholder 5"/>
          <p:cNvSpPr>
            <a:spLocks noGrp="1"/>
          </p:cNvSpPr>
          <p:nvPr>
            <p:ph sz="quarter" idx="19"/>
          </p:nvPr>
        </p:nvSpPr>
        <p:spPr/>
        <p:txBody>
          <a:bodyPr/>
          <a:lstStyle/>
          <a:p>
            <a:r>
              <a:rPr lang="en-US" dirty="0">
                <a:solidFill>
                  <a:schemeClr val="tx1">
                    <a:lumMod val="50000"/>
                  </a:schemeClr>
                </a:solidFill>
              </a:rPr>
              <a:t>Simple difference-in-differences model</a:t>
            </a:r>
          </a:p>
          <a:p>
            <a:pPr lvl="1"/>
            <a:r>
              <a:rPr lang="en-US" dirty="0"/>
              <a:t>The differences in usage on similar, non-event days are removed from the reference load giving us our event-day baseline.</a:t>
            </a:r>
          </a:p>
          <a:p>
            <a:r>
              <a:rPr lang="en-US" dirty="0">
                <a:solidFill>
                  <a:schemeClr val="tx1">
                    <a:lumMod val="50000"/>
                  </a:schemeClr>
                </a:solidFill>
              </a:rPr>
              <a:t>Proxy days, the non-event days used in modelling, are other hot days with similar characteristics to event days, but where no events were called.</a:t>
            </a:r>
          </a:p>
        </p:txBody>
      </p:sp>
      <p:sp>
        <p:nvSpPr>
          <p:cNvPr id="2" name="Title 1"/>
          <p:cNvSpPr>
            <a:spLocks noGrp="1"/>
          </p:cNvSpPr>
          <p:nvPr>
            <p:ph type="title"/>
          </p:nvPr>
        </p:nvSpPr>
        <p:spPr/>
        <p:txBody>
          <a:bodyPr/>
          <a:lstStyle/>
          <a:p>
            <a:r>
              <a:rPr lang="en-US" dirty="0"/>
              <a:t>Ex Post Methodology –difference-in-Differences</a:t>
            </a:r>
            <a:endParaRPr lang="en-US" dirty="0">
              <a:solidFill>
                <a:srgbClr val="FF0000"/>
              </a:solidFill>
            </a:endParaRPr>
          </a:p>
        </p:txBody>
      </p:sp>
      <p:sp>
        <p:nvSpPr>
          <p:cNvPr id="3" name="Slide Number Placeholder 2"/>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0FDE23-6443-44B0-98BF-8273B15B899F}" type="slidenum">
              <a:rPr kumimoji="0" lang="en-US" sz="900" b="0" i="0" u="none" strike="noStrike" kern="1200" cap="none" spc="0" normalizeH="0" baseline="0" noProof="0" smtClean="0">
                <a:ln>
                  <a:noFill/>
                </a:ln>
                <a:solidFill>
                  <a:srgbClr val="999999"/>
                </a:solidFill>
                <a:effectLst/>
                <a:uLnTx/>
                <a:uFillTx/>
                <a:latin typeface="Corbe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srgbClr val="999999"/>
              </a:solidFill>
              <a:effectLst/>
              <a:uLnTx/>
              <a:uFillTx/>
              <a:latin typeface="Corbel"/>
              <a:ea typeface="+mn-ea"/>
              <a:cs typeface="+mn-cs"/>
            </a:endParaRPr>
          </a:p>
        </p:txBody>
      </p:sp>
      <p:sp>
        <p:nvSpPr>
          <p:cNvPr id="10" name="Text Placeholder 9">
            <a:extLst>
              <a:ext uri="{FF2B5EF4-FFF2-40B4-BE49-F238E27FC236}">
                <a16:creationId xmlns:a16="http://schemas.microsoft.com/office/drawing/2014/main" id="{F61B1216-095D-7887-D88B-3CF17705D70F}"/>
              </a:ext>
            </a:extLst>
          </p:cNvPr>
          <p:cNvSpPr>
            <a:spLocks noGrp="1"/>
          </p:cNvSpPr>
          <p:nvPr>
            <p:ph type="body" sz="quarter" idx="17"/>
          </p:nvPr>
        </p:nvSpPr>
        <p:spPr/>
        <p:txBody>
          <a:bodyPr>
            <a:normAutofit lnSpcReduction="10000"/>
          </a:bodyPr>
          <a:lstStyle/>
          <a:p>
            <a:endParaRPr lang="en-US"/>
          </a:p>
        </p:txBody>
      </p:sp>
      <p:sp>
        <p:nvSpPr>
          <p:cNvPr id="11" name="TextBox 10">
            <a:extLst>
              <a:ext uri="{FF2B5EF4-FFF2-40B4-BE49-F238E27FC236}">
                <a16:creationId xmlns:a16="http://schemas.microsoft.com/office/drawing/2014/main" id="{F44311EE-71B0-9BB0-A764-F01948082297}"/>
              </a:ext>
            </a:extLst>
          </p:cNvPr>
          <p:cNvSpPr txBox="1"/>
          <p:nvPr/>
        </p:nvSpPr>
        <p:spPr>
          <a:xfrm>
            <a:off x="5598409" y="1493547"/>
            <a:ext cx="4561406" cy="276999"/>
          </a:xfrm>
          <a:prstGeom prst="rect">
            <a:avLst/>
          </a:prstGeom>
          <a:noFill/>
        </p:spPr>
        <p:txBody>
          <a:bodyPr wrap="square" rtlCol="0">
            <a:spAutoFit/>
          </a:bodyPr>
          <a:lstStyle/>
          <a:p>
            <a:pPr algn="ctr"/>
            <a:r>
              <a:rPr lang="en-US" sz="1200" dirty="0"/>
              <a:t>Difference-in-Differences Analysis for July 31</a:t>
            </a:r>
            <a:r>
              <a:rPr lang="en-US" sz="1200" baseline="30000" dirty="0"/>
              <a:t>st</a:t>
            </a:r>
            <a:r>
              <a:rPr lang="en-US" sz="1200" dirty="0"/>
              <a:t> Event</a:t>
            </a:r>
          </a:p>
        </p:txBody>
      </p:sp>
    </p:spTree>
    <p:extLst>
      <p:ext uri="{BB962C8B-B14F-4D97-AF65-F5344CB8AC3E}">
        <p14:creationId xmlns:p14="http://schemas.microsoft.com/office/powerpoint/2010/main" val="2006750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9"/>
          </p:nvPr>
        </p:nvSpPr>
        <p:spPr>
          <a:xfrm>
            <a:off x="601180" y="1313817"/>
            <a:ext cx="3742703" cy="4811454"/>
          </a:xfrm>
        </p:spPr>
        <p:txBody>
          <a:bodyPr>
            <a:normAutofit lnSpcReduction="10000"/>
          </a:bodyPr>
          <a:lstStyle/>
          <a:p>
            <a:r>
              <a:rPr lang="en-US" dirty="0"/>
              <a:t>Randomized non-dispatched program participants provide an ideal control group for analyzing each event, controlling for unobservable characteristics better than a matched control group.</a:t>
            </a:r>
          </a:p>
          <a:p>
            <a:r>
              <a:rPr lang="en-US" dirty="0"/>
              <a:t>Observed loads on the proxy days for the August 6</a:t>
            </a:r>
            <a:r>
              <a:rPr lang="en-US" baseline="30000" dirty="0"/>
              <a:t>th</a:t>
            </a:r>
            <a:r>
              <a:rPr lang="en-US" dirty="0"/>
              <a:t> event were nearly identical for the treatment and non-treatment (control) customers.</a:t>
            </a:r>
          </a:p>
        </p:txBody>
      </p:sp>
      <p:sp>
        <p:nvSpPr>
          <p:cNvPr id="2" name="Title 1"/>
          <p:cNvSpPr>
            <a:spLocks noGrp="1"/>
          </p:cNvSpPr>
          <p:nvPr>
            <p:ph type="title"/>
          </p:nvPr>
        </p:nvSpPr>
        <p:spPr/>
        <p:txBody>
          <a:bodyPr/>
          <a:lstStyle/>
          <a:p>
            <a:r>
              <a:rPr lang="en-US" dirty="0"/>
              <a:t>Using Non-dispatched Participants as controls</a:t>
            </a:r>
            <a:endParaRPr lang="en-US" dirty="0">
              <a:solidFill>
                <a:srgbClr val="FF0000"/>
              </a:solidFill>
            </a:endParaRPr>
          </a:p>
        </p:txBody>
      </p:sp>
      <p:sp>
        <p:nvSpPr>
          <p:cNvPr id="3" name="Slide Number Placeholder 2"/>
          <p:cNvSpPr>
            <a:spLocks noGrp="1"/>
          </p:cNvSpPr>
          <p:nvPr>
            <p:ph type="sldNum" sz="quarter" idx="10"/>
          </p:nvPr>
        </p:nvSpPr>
        <p:spPr/>
        <p:txBody>
          <a:bodyPr/>
          <a:lstStyle/>
          <a:p>
            <a:fld id="{1C0FDE23-6443-44B0-98BF-8273B15B899F}" type="slidenum">
              <a:rPr lang="en-US" smtClean="0"/>
              <a:t>6</a:t>
            </a:fld>
            <a:endParaRPr lang="en-US" dirty="0"/>
          </a:p>
        </p:txBody>
      </p:sp>
      <p:sp>
        <p:nvSpPr>
          <p:cNvPr id="4" name="Text Placeholder 3">
            <a:extLst>
              <a:ext uri="{FF2B5EF4-FFF2-40B4-BE49-F238E27FC236}">
                <a16:creationId xmlns:a16="http://schemas.microsoft.com/office/drawing/2014/main" id="{E5D0481E-127D-8A7A-B669-737550080ED5}"/>
              </a:ext>
            </a:extLst>
          </p:cNvPr>
          <p:cNvSpPr>
            <a:spLocks noGrp="1"/>
          </p:cNvSpPr>
          <p:nvPr>
            <p:ph type="body" sz="quarter" idx="17"/>
          </p:nvPr>
        </p:nvSpPr>
        <p:spPr/>
        <p:txBody>
          <a:bodyPr>
            <a:normAutofit lnSpcReduction="10000"/>
          </a:bodyPr>
          <a:lstStyle/>
          <a:p>
            <a:endParaRPr lang="en-US"/>
          </a:p>
        </p:txBody>
      </p:sp>
      <p:pic>
        <p:nvPicPr>
          <p:cNvPr id="21" name="Content Placeholder 20" descr="A graph of a line&#10;&#10;AI-generated content may be incorrect.">
            <a:extLst>
              <a:ext uri="{FF2B5EF4-FFF2-40B4-BE49-F238E27FC236}">
                <a16:creationId xmlns:a16="http://schemas.microsoft.com/office/drawing/2014/main" id="{4E4F00D8-77BD-0A35-3402-504E2382BB9C}"/>
              </a:ext>
            </a:extLst>
          </p:cNvPr>
          <p:cNvPicPr>
            <a:picLocks noGrp="1" noChangeAspect="1"/>
          </p:cNvPicPr>
          <p:nvPr>
            <p:ph sz="quarter" idx="20"/>
          </p:nvPr>
        </p:nvPicPr>
        <p:blipFill>
          <a:blip r:embed="rId2">
            <a:extLst>
              <a:ext uri="{28A0092B-C50C-407E-A947-70E740481C1C}">
                <a14:useLocalDpi xmlns:a14="http://schemas.microsoft.com/office/drawing/2010/main" val="0"/>
              </a:ext>
            </a:extLst>
          </a:blip>
          <a:stretch>
            <a:fillRect/>
          </a:stretch>
        </p:blipFill>
        <p:spPr>
          <a:xfrm>
            <a:off x="4343883" y="2130240"/>
            <a:ext cx="7246937" cy="3899256"/>
          </a:xfrm>
        </p:spPr>
      </p:pic>
      <p:sp>
        <p:nvSpPr>
          <p:cNvPr id="23" name="TextBox 22">
            <a:extLst>
              <a:ext uri="{FF2B5EF4-FFF2-40B4-BE49-F238E27FC236}">
                <a16:creationId xmlns:a16="http://schemas.microsoft.com/office/drawing/2014/main" id="{64733E95-71EE-E657-1B1F-00AE1C474DB7}"/>
              </a:ext>
            </a:extLst>
          </p:cNvPr>
          <p:cNvSpPr txBox="1"/>
          <p:nvPr/>
        </p:nvSpPr>
        <p:spPr>
          <a:xfrm>
            <a:off x="5686648" y="1803384"/>
            <a:ext cx="4561406" cy="276999"/>
          </a:xfrm>
          <a:prstGeom prst="rect">
            <a:avLst/>
          </a:prstGeom>
          <a:noFill/>
        </p:spPr>
        <p:txBody>
          <a:bodyPr wrap="square" rtlCol="0">
            <a:spAutoFit/>
          </a:bodyPr>
          <a:lstStyle/>
          <a:p>
            <a:pPr algn="ctr"/>
            <a:r>
              <a:rPr lang="en-US" sz="1200" dirty="0"/>
              <a:t>Observed Average Loads on August 6</a:t>
            </a:r>
            <a:r>
              <a:rPr lang="en-US" sz="1200" baseline="30000" dirty="0"/>
              <a:t>th</a:t>
            </a:r>
            <a:r>
              <a:rPr lang="en-US" sz="1200" dirty="0"/>
              <a:t> and Matched Proxy Days</a:t>
            </a:r>
          </a:p>
        </p:txBody>
      </p:sp>
    </p:spTree>
    <p:extLst>
      <p:ext uri="{BB962C8B-B14F-4D97-AF65-F5344CB8AC3E}">
        <p14:creationId xmlns:p14="http://schemas.microsoft.com/office/powerpoint/2010/main" val="964523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816" y="544467"/>
            <a:ext cx="11029616" cy="651236"/>
          </a:xfrm>
        </p:spPr>
        <p:txBody>
          <a:bodyPr>
            <a:normAutofit/>
          </a:bodyPr>
          <a:lstStyle/>
          <a:p>
            <a:r>
              <a:rPr lang="en-US" dirty="0"/>
              <a:t>2025 Event Summary</a:t>
            </a:r>
            <a:endParaRPr lang="en-US" dirty="0">
              <a:solidFill>
                <a:srgbClr val="FF0000"/>
              </a:solidFill>
            </a:endParaRPr>
          </a:p>
        </p:txBody>
      </p:sp>
      <p:sp>
        <p:nvSpPr>
          <p:cNvPr id="3" name="Slide Number Placeholder 2"/>
          <p:cNvSpPr>
            <a:spLocks noGrp="1"/>
          </p:cNvSpPr>
          <p:nvPr>
            <p:ph type="sldNum" sz="quarter" idx="11"/>
          </p:nvPr>
        </p:nvSpPr>
        <p:spPr/>
        <p:txBody>
          <a:bodyPr/>
          <a:lstStyle/>
          <a:p>
            <a:fld id="{1C0FDE23-6443-44B0-98BF-8273B15B899F}" type="slidenum">
              <a:rPr lang="en-US" smtClean="0"/>
              <a:t>7</a:t>
            </a:fld>
            <a:endParaRPr lang="en-US" dirty="0"/>
          </a:p>
        </p:txBody>
      </p:sp>
      <p:sp>
        <p:nvSpPr>
          <p:cNvPr id="10" name="Content Placeholder 9"/>
          <p:cNvSpPr>
            <a:spLocks noGrp="1"/>
          </p:cNvSpPr>
          <p:nvPr>
            <p:ph sz="quarter" idx="13"/>
          </p:nvPr>
        </p:nvSpPr>
        <p:spPr>
          <a:xfrm>
            <a:off x="581192" y="1195703"/>
            <a:ext cx="11239640" cy="2318461"/>
          </a:xfrm>
        </p:spPr>
        <p:txBody>
          <a:bodyPr>
            <a:normAutofit fontScale="77500" lnSpcReduction="20000"/>
          </a:bodyPr>
          <a:lstStyle/>
          <a:p>
            <a:r>
              <a:rPr lang="en-US" dirty="0">
                <a:solidFill>
                  <a:schemeClr val="tx1">
                    <a:lumMod val="50000"/>
                  </a:schemeClr>
                </a:solidFill>
              </a:rPr>
              <a:t>Average impact in the first event hour was around 1 kW per customer. </a:t>
            </a:r>
          </a:p>
          <a:p>
            <a:pPr lvl="1"/>
            <a:r>
              <a:rPr lang="en-US" sz="1600" dirty="0">
                <a:solidFill>
                  <a:schemeClr val="tx1">
                    <a:lumMod val="50000"/>
                  </a:schemeClr>
                </a:solidFill>
              </a:rPr>
              <a:t>The average event day is constructed out of the two event days with an event window of 4-8pm.</a:t>
            </a:r>
          </a:p>
          <a:p>
            <a:pPr lvl="1"/>
            <a:r>
              <a:rPr lang="en-US" sz="1600" dirty="0">
                <a:solidFill>
                  <a:schemeClr val="tx1">
                    <a:lumMod val="50000"/>
                  </a:schemeClr>
                </a:solidFill>
              </a:rPr>
              <a:t>Cooler event days at the end of September showed lower impacts than events called under warmer conditions earlier in the season.</a:t>
            </a:r>
          </a:p>
          <a:p>
            <a:r>
              <a:rPr lang="en-US" dirty="0">
                <a:solidFill>
                  <a:schemeClr val="tx1">
                    <a:lumMod val="50000"/>
                  </a:schemeClr>
                </a:solidFill>
              </a:rPr>
              <a:t>In aggregate, average hourly impacts ranged from 2 to 8 MW. </a:t>
            </a:r>
          </a:p>
          <a:p>
            <a:pPr lvl="1"/>
            <a:r>
              <a:rPr lang="en-US" dirty="0">
                <a:solidFill>
                  <a:schemeClr val="tx1">
                    <a:lumMod val="50000"/>
                  </a:schemeClr>
                </a:solidFill>
              </a:rPr>
              <a:t>Aggregate impacts were lower than previous years due to the distribution level events only dispatching ~10% of participants in each event.</a:t>
            </a:r>
          </a:p>
          <a:p>
            <a:pPr lvl="1"/>
            <a:r>
              <a:rPr lang="en-US" dirty="0">
                <a:solidFill>
                  <a:schemeClr val="tx1">
                    <a:lumMod val="50000"/>
                  </a:schemeClr>
                </a:solidFill>
              </a:rPr>
              <a:t>If the per-customer impacts from the average event day were assumed to hold for all participants enrolled in SEP at the end of the season, 87,765 customers, aggregate impacts in event hour 1 would have been 82 MW. </a:t>
            </a:r>
            <a:endParaRPr lang="en-US" dirty="0"/>
          </a:p>
          <a:p>
            <a:endParaRPr lang="en-US" dirty="0"/>
          </a:p>
        </p:txBody>
      </p:sp>
      <p:graphicFrame>
        <p:nvGraphicFramePr>
          <p:cNvPr id="4" name="Content Placeholder 4">
            <a:extLst>
              <a:ext uri="{FF2B5EF4-FFF2-40B4-BE49-F238E27FC236}">
                <a16:creationId xmlns:a16="http://schemas.microsoft.com/office/drawing/2014/main" id="{A2F61C09-5A57-8F8F-3BEE-F08E6EA0B06C}"/>
              </a:ext>
            </a:extLst>
          </p:cNvPr>
          <p:cNvGraphicFramePr>
            <a:graphicFrameLocks/>
          </p:cNvGraphicFramePr>
          <p:nvPr>
            <p:extLst>
              <p:ext uri="{D42A27DB-BD31-4B8C-83A1-F6EECF244321}">
                <p14:modId xmlns:p14="http://schemas.microsoft.com/office/powerpoint/2010/main" val="1433715850"/>
              </p:ext>
            </p:extLst>
          </p:nvPr>
        </p:nvGraphicFramePr>
        <p:xfrm>
          <a:off x="995747" y="3429000"/>
          <a:ext cx="10410530" cy="2318460"/>
        </p:xfrm>
        <a:graphic>
          <a:graphicData uri="http://schemas.openxmlformats.org/drawingml/2006/table">
            <a:tbl>
              <a:tblPr/>
              <a:tblGrid>
                <a:gridCol w="1480349">
                  <a:extLst>
                    <a:ext uri="{9D8B030D-6E8A-4147-A177-3AD203B41FA5}">
                      <a16:colId xmlns:a16="http://schemas.microsoft.com/office/drawing/2014/main" val="913499725"/>
                    </a:ext>
                  </a:extLst>
                </a:gridCol>
                <a:gridCol w="850102">
                  <a:extLst>
                    <a:ext uri="{9D8B030D-6E8A-4147-A177-3AD203B41FA5}">
                      <a16:colId xmlns:a16="http://schemas.microsoft.com/office/drawing/2014/main" val="1504257562"/>
                    </a:ext>
                  </a:extLst>
                </a:gridCol>
                <a:gridCol w="776817">
                  <a:extLst>
                    <a:ext uri="{9D8B030D-6E8A-4147-A177-3AD203B41FA5}">
                      <a16:colId xmlns:a16="http://schemas.microsoft.com/office/drawing/2014/main" val="2941257892"/>
                    </a:ext>
                  </a:extLst>
                </a:gridCol>
                <a:gridCol w="1005263">
                  <a:extLst>
                    <a:ext uri="{9D8B030D-6E8A-4147-A177-3AD203B41FA5}">
                      <a16:colId xmlns:a16="http://schemas.microsoft.com/office/drawing/2014/main" val="567097336"/>
                    </a:ext>
                  </a:extLst>
                </a:gridCol>
                <a:gridCol w="859835">
                  <a:extLst>
                    <a:ext uri="{9D8B030D-6E8A-4147-A177-3AD203B41FA5}">
                      <a16:colId xmlns:a16="http://schemas.microsoft.com/office/drawing/2014/main" val="1667372020"/>
                    </a:ext>
                  </a:extLst>
                </a:gridCol>
                <a:gridCol w="1145288">
                  <a:extLst>
                    <a:ext uri="{9D8B030D-6E8A-4147-A177-3AD203B41FA5}">
                      <a16:colId xmlns:a16="http://schemas.microsoft.com/office/drawing/2014/main" val="153159821"/>
                    </a:ext>
                  </a:extLst>
                </a:gridCol>
                <a:gridCol w="1393672">
                  <a:extLst>
                    <a:ext uri="{9D8B030D-6E8A-4147-A177-3AD203B41FA5}">
                      <a16:colId xmlns:a16="http://schemas.microsoft.com/office/drawing/2014/main" val="1941223802"/>
                    </a:ext>
                  </a:extLst>
                </a:gridCol>
                <a:gridCol w="1317997">
                  <a:extLst>
                    <a:ext uri="{9D8B030D-6E8A-4147-A177-3AD203B41FA5}">
                      <a16:colId xmlns:a16="http://schemas.microsoft.com/office/drawing/2014/main" val="257511923"/>
                    </a:ext>
                  </a:extLst>
                </a:gridCol>
                <a:gridCol w="1581207">
                  <a:extLst>
                    <a:ext uri="{9D8B030D-6E8A-4147-A177-3AD203B41FA5}">
                      <a16:colId xmlns:a16="http://schemas.microsoft.com/office/drawing/2014/main" val="2565224684"/>
                    </a:ext>
                  </a:extLst>
                </a:gridCol>
              </a:tblGrid>
              <a:tr h="634518">
                <a:tc>
                  <a:txBody>
                    <a:bodyPr/>
                    <a:lstStyle/>
                    <a:p>
                      <a:pPr algn="ctr" fontAlgn="ctr"/>
                      <a:r>
                        <a:rPr lang="en-US" sz="900" b="1" i="0" u="none" strike="noStrike" dirty="0">
                          <a:solidFill>
                            <a:srgbClr val="FFFFFF"/>
                          </a:solidFill>
                          <a:effectLst/>
                          <a:latin typeface="Corbel" panose="020B0503020204020204" pitchFamily="34" charset="0"/>
                        </a:rPr>
                        <a:t>Event Date</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fontAlgn="ctr"/>
                      <a:r>
                        <a:rPr lang="en-US" sz="900" b="1" i="0" u="none" strike="noStrike" dirty="0">
                          <a:solidFill>
                            <a:srgbClr val="FFFFFF"/>
                          </a:solidFill>
                          <a:effectLst/>
                          <a:latin typeface="Corbel" panose="020B0503020204020204" pitchFamily="34" charset="0"/>
                        </a:rPr>
                        <a:t>Start Time</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fontAlgn="ctr"/>
                      <a:r>
                        <a:rPr lang="en-US" sz="900" b="1" i="0" u="none" strike="noStrike" dirty="0">
                          <a:solidFill>
                            <a:srgbClr val="FFFFFF"/>
                          </a:solidFill>
                          <a:effectLst/>
                          <a:latin typeface="Corbel" panose="020B0503020204020204" pitchFamily="34" charset="0"/>
                        </a:rPr>
                        <a:t>End Time</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fontAlgn="ctr"/>
                      <a:r>
                        <a:rPr lang="en-US" sz="900" b="1" i="0" u="none" strike="noStrike" dirty="0">
                          <a:solidFill>
                            <a:srgbClr val="FFFFFF"/>
                          </a:solidFill>
                          <a:effectLst/>
                          <a:latin typeface="Corbel" panose="020B0503020204020204" pitchFamily="34" charset="0"/>
                        </a:rPr>
                        <a:t>Participants</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fontAlgn="ctr"/>
                      <a:r>
                        <a:rPr lang="en-US" sz="900" b="1" i="0" u="none" strike="noStrike" dirty="0">
                          <a:solidFill>
                            <a:srgbClr val="FFFFFF"/>
                          </a:solidFill>
                          <a:effectLst/>
                          <a:latin typeface="Corbel" panose="020B0503020204020204" pitchFamily="34" charset="0"/>
                        </a:rPr>
                        <a:t>Average Event Temperature</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fontAlgn="ctr"/>
                      <a:r>
                        <a:rPr lang="en-US" sz="900" b="1" i="0" u="none" strike="noStrike" dirty="0">
                          <a:solidFill>
                            <a:srgbClr val="FFFFFF"/>
                          </a:solidFill>
                          <a:effectLst/>
                          <a:latin typeface="Corbel" panose="020B0503020204020204" pitchFamily="34" charset="0"/>
                        </a:rPr>
                        <a:t>Per Customer Reduction in Hour 1 </a:t>
                      </a:r>
                    </a:p>
                    <a:p>
                      <a:pPr algn="ctr" fontAlgn="ctr"/>
                      <a:r>
                        <a:rPr lang="en-US" sz="900" b="1" i="0" u="none" strike="noStrike" dirty="0">
                          <a:solidFill>
                            <a:srgbClr val="FFFFFF"/>
                          </a:solidFill>
                          <a:effectLst/>
                          <a:latin typeface="Corbel" panose="020B0503020204020204" pitchFamily="34" charset="0"/>
                        </a:rPr>
                        <a:t>(kW)</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fontAlgn="ctr"/>
                      <a:r>
                        <a:rPr lang="en-US" sz="900" b="1" i="0" u="none" strike="noStrike" dirty="0">
                          <a:solidFill>
                            <a:srgbClr val="FFFFFF"/>
                          </a:solidFill>
                          <a:effectLst/>
                          <a:latin typeface="Corbel" panose="020B0503020204020204" pitchFamily="34" charset="0"/>
                        </a:rPr>
                        <a:t>Per Customer Average Hourly Event Impact </a:t>
                      </a:r>
                    </a:p>
                    <a:p>
                      <a:pPr algn="ctr" fontAlgn="ctr"/>
                      <a:r>
                        <a:rPr lang="en-US" sz="900" b="1" i="0" u="none" strike="noStrike" dirty="0">
                          <a:solidFill>
                            <a:srgbClr val="FFFFFF"/>
                          </a:solidFill>
                          <a:effectLst/>
                          <a:latin typeface="Corbel" panose="020B0503020204020204" pitchFamily="34" charset="0"/>
                        </a:rPr>
                        <a:t>(kW)</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fontAlgn="ctr"/>
                      <a:r>
                        <a:rPr lang="en-US" sz="900" b="1" i="0" u="none" strike="noStrike" dirty="0">
                          <a:solidFill>
                            <a:srgbClr val="FFFFFF"/>
                          </a:solidFill>
                          <a:effectLst/>
                          <a:latin typeface="Corbel" panose="020B0503020204020204" pitchFamily="34" charset="0"/>
                        </a:rPr>
                        <a:t>Aggregate Average Hourly Event Impact </a:t>
                      </a:r>
                    </a:p>
                    <a:p>
                      <a:pPr algn="ctr" fontAlgn="ctr"/>
                      <a:r>
                        <a:rPr lang="en-US" sz="900" b="1" i="0" u="none" strike="noStrike" dirty="0">
                          <a:solidFill>
                            <a:srgbClr val="FFFFFF"/>
                          </a:solidFill>
                          <a:effectLst/>
                          <a:latin typeface="Corbel" panose="020B0503020204020204" pitchFamily="34" charset="0"/>
                        </a:rPr>
                        <a:t>(MW)</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algn="ctr" defTabSz="457200" rtl="0" eaLnBrk="1" fontAlgn="ctr" latinLnBrk="0" hangingPunct="1">
                        <a:buNone/>
                      </a:pPr>
                      <a:r>
                        <a:rPr lang="en-US" sz="900" b="1" i="0" u="none" strike="noStrike" dirty="0">
                          <a:solidFill>
                            <a:srgbClr val="FFFFFF"/>
                          </a:solidFill>
                          <a:effectLst/>
                          <a:latin typeface="Corbel" panose="020B0503020204020204" pitchFamily="34" charset="0"/>
                        </a:rPr>
                        <a:t>Aggregate Average Hourly Event Impact</a:t>
                      </a:r>
                      <a:r>
                        <a:rPr lang="en-US" sz="900" b="1" i="0" u="none" strike="noStrike" kern="1200" dirty="0">
                          <a:solidFill>
                            <a:srgbClr val="FFFFFF"/>
                          </a:solidFill>
                          <a:effectLst/>
                          <a:latin typeface="Corbel" panose="020B0503020204020204" pitchFamily="34" charset="0"/>
                          <a:ea typeface="+mn-ea"/>
                          <a:cs typeface="+mn-cs"/>
                        </a:rPr>
                        <a:t> if All Enrolled Customers were Dispatched </a:t>
                      </a:r>
                    </a:p>
                    <a:p>
                      <a:pPr marL="0" algn="ctr" defTabSz="457200" rtl="0" eaLnBrk="1" fontAlgn="ctr" latinLnBrk="0" hangingPunct="1">
                        <a:buNone/>
                      </a:pPr>
                      <a:r>
                        <a:rPr lang="en-US" sz="900" b="1" i="0" u="none" strike="noStrike" kern="1200" dirty="0">
                          <a:solidFill>
                            <a:srgbClr val="FFFFFF"/>
                          </a:solidFill>
                          <a:effectLst/>
                          <a:latin typeface="Corbel" panose="020B0503020204020204" pitchFamily="34" charset="0"/>
                          <a:ea typeface="+mn-ea"/>
                          <a:cs typeface="+mn-cs"/>
                        </a:rPr>
                        <a:t>(MW)</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2232137334"/>
                  </a:ext>
                </a:extLst>
              </a:tr>
              <a:tr h="168776">
                <a:tc>
                  <a:txBody>
                    <a:bodyPr/>
                    <a:lstStyle/>
                    <a:p>
                      <a:pPr algn="ctr" fontAlgn="ctr"/>
                      <a:r>
                        <a:rPr lang="en-US" sz="900" b="0" i="0" u="none" strike="noStrike">
                          <a:solidFill>
                            <a:srgbClr val="000000"/>
                          </a:solidFill>
                          <a:effectLst/>
                          <a:latin typeface="Corbel" panose="020B0503020204020204" pitchFamily="34" charset="0"/>
                        </a:rPr>
                        <a:t>7/31/2025</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Corbel" panose="020B0503020204020204" pitchFamily="34" charset="0"/>
                        </a:rPr>
                        <a:t>4:00 PM</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orbel" panose="020B0503020204020204" pitchFamily="34" charset="0"/>
                        </a:rPr>
                        <a:t>8:00 PM</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Corbel" panose="020B0503020204020204" pitchFamily="34" charset="0"/>
                        </a:rPr>
                        <a:t>  9,155 </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Corbel" panose="020B0503020204020204" pitchFamily="34" charset="0"/>
                        </a:rPr>
                        <a:t>83.0</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Corbel" panose="020B0503020204020204" pitchFamily="34" charset="0"/>
                        </a:rPr>
                        <a:t>0.77</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FDD82"/>
                    </a:solidFill>
                  </a:tcPr>
                </a:tc>
                <a:tc>
                  <a:txBody>
                    <a:bodyPr/>
                    <a:lstStyle/>
                    <a:p>
                      <a:pPr algn="ctr" fontAlgn="ctr"/>
                      <a:r>
                        <a:rPr lang="en-US" sz="900" b="0" i="0" u="none" strike="noStrike" dirty="0">
                          <a:solidFill>
                            <a:srgbClr val="000000"/>
                          </a:solidFill>
                          <a:effectLst/>
                          <a:latin typeface="Corbel" panose="020B0503020204020204" pitchFamily="34" charset="0"/>
                        </a:rPr>
                        <a:t>0.46</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CC57C"/>
                    </a:solidFill>
                  </a:tcPr>
                </a:tc>
                <a:tc>
                  <a:txBody>
                    <a:bodyPr/>
                    <a:lstStyle/>
                    <a:p>
                      <a:pPr algn="ctr" fontAlgn="ctr"/>
                      <a:r>
                        <a:rPr lang="en-US" sz="900" b="0" i="0" u="none" strike="noStrike" dirty="0">
                          <a:solidFill>
                            <a:srgbClr val="000000"/>
                          </a:solidFill>
                          <a:effectLst/>
                          <a:latin typeface="Corbel" panose="020B0503020204020204" pitchFamily="34" charset="0"/>
                        </a:rPr>
                        <a:t>4.2</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EEA83"/>
                    </a:solidFill>
                  </a:tcPr>
                </a:tc>
                <a:tc>
                  <a:txBody>
                    <a:bodyPr/>
                    <a:lstStyle/>
                    <a:p>
                      <a:pPr marL="0" algn="ctr" defTabSz="457200" rtl="0" eaLnBrk="1" fontAlgn="ctr" latinLnBrk="0" hangingPunct="1">
                        <a:buNone/>
                      </a:pPr>
                      <a:r>
                        <a:rPr lang="en-US" sz="900" b="0" i="0" u="none" strike="noStrike" kern="1200" dirty="0">
                          <a:solidFill>
                            <a:srgbClr val="000000"/>
                          </a:solidFill>
                          <a:effectLst/>
                          <a:latin typeface="Corbel" panose="020B0503020204020204" pitchFamily="34" charset="0"/>
                          <a:ea typeface="+mn-ea"/>
                          <a:cs typeface="+mn-cs"/>
                        </a:rPr>
                        <a:t>40.7</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EEA83"/>
                    </a:solidFill>
                  </a:tcPr>
                </a:tc>
                <a:extLst>
                  <a:ext uri="{0D108BD9-81ED-4DB2-BD59-A6C34878D82A}">
                    <a16:rowId xmlns:a16="http://schemas.microsoft.com/office/drawing/2014/main" val="3512122409"/>
                  </a:ext>
                </a:extLst>
              </a:tr>
              <a:tr h="168776">
                <a:tc>
                  <a:txBody>
                    <a:bodyPr/>
                    <a:lstStyle/>
                    <a:p>
                      <a:pPr algn="ctr" fontAlgn="ctr"/>
                      <a:r>
                        <a:rPr lang="en-US" sz="900" b="0" i="0" u="none" strike="noStrike">
                          <a:solidFill>
                            <a:srgbClr val="000000"/>
                          </a:solidFill>
                          <a:effectLst/>
                          <a:latin typeface="Corbel" panose="020B0503020204020204" pitchFamily="34" charset="0"/>
                        </a:rPr>
                        <a:t>8/6/2025</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orbel" panose="020B0503020204020204" pitchFamily="34" charset="0"/>
                        </a:rPr>
                        <a:t>5:00 PM</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Corbel" panose="020B0503020204020204" pitchFamily="34" charset="0"/>
                        </a:rPr>
                        <a:t>7:00 PM</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orbel" panose="020B0503020204020204" pitchFamily="34" charset="0"/>
                        </a:rPr>
                        <a:t>  8,366 </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Corbel" panose="020B0503020204020204" pitchFamily="34" charset="0"/>
                        </a:rPr>
                        <a:t>89.2</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Corbel" panose="020B0503020204020204" pitchFamily="34" charset="0"/>
                        </a:rPr>
                        <a:t>1.07</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95CD7E"/>
                    </a:solidFill>
                  </a:tcPr>
                </a:tc>
                <a:tc>
                  <a:txBody>
                    <a:bodyPr/>
                    <a:lstStyle/>
                    <a:p>
                      <a:pPr algn="ctr" fontAlgn="ctr"/>
                      <a:r>
                        <a:rPr lang="en-US" sz="900" b="0" i="0" u="none" strike="noStrike">
                          <a:solidFill>
                            <a:srgbClr val="000000"/>
                          </a:solidFill>
                          <a:effectLst/>
                          <a:latin typeface="Corbel" panose="020B0503020204020204" pitchFamily="34" charset="0"/>
                        </a:rPr>
                        <a:t>0.86</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7DC67D"/>
                    </a:solidFill>
                  </a:tcPr>
                </a:tc>
                <a:tc>
                  <a:txBody>
                    <a:bodyPr/>
                    <a:lstStyle/>
                    <a:p>
                      <a:pPr algn="ctr" fontAlgn="ctr"/>
                      <a:r>
                        <a:rPr lang="en-US" sz="900" b="0" i="0" u="none" strike="noStrike" dirty="0">
                          <a:solidFill>
                            <a:srgbClr val="000000"/>
                          </a:solidFill>
                          <a:effectLst/>
                          <a:latin typeface="Corbel" panose="020B0503020204020204" pitchFamily="34" charset="0"/>
                        </a:rPr>
                        <a:t>7.2</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8FCB7E"/>
                    </a:solidFill>
                  </a:tcPr>
                </a:tc>
                <a:tc>
                  <a:txBody>
                    <a:bodyPr/>
                    <a:lstStyle/>
                    <a:p>
                      <a:pPr marL="0" algn="ctr" defTabSz="457200" rtl="0" eaLnBrk="1" fontAlgn="ctr" latinLnBrk="0" hangingPunct="1">
                        <a:buNone/>
                      </a:pPr>
                      <a:r>
                        <a:rPr lang="en-US" sz="900" b="0" i="0" u="none" strike="noStrike" kern="1200" dirty="0">
                          <a:solidFill>
                            <a:srgbClr val="000000"/>
                          </a:solidFill>
                          <a:effectLst/>
                          <a:latin typeface="Corbel" panose="020B0503020204020204" pitchFamily="34" charset="0"/>
                          <a:ea typeface="+mn-ea"/>
                          <a:cs typeface="+mn-cs"/>
                        </a:rPr>
                        <a:t>75.3</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8FCB7E"/>
                    </a:solidFill>
                  </a:tcPr>
                </a:tc>
                <a:extLst>
                  <a:ext uri="{0D108BD9-81ED-4DB2-BD59-A6C34878D82A}">
                    <a16:rowId xmlns:a16="http://schemas.microsoft.com/office/drawing/2014/main" val="2584171368"/>
                  </a:ext>
                </a:extLst>
              </a:tr>
              <a:tr h="164958">
                <a:tc>
                  <a:txBody>
                    <a:bodyPr/>
                    <a:lstStyle/>
                    <a:p>
                      <a:pPr algn="ctr" fontAlgn="ctr"/>
                      <a:r>
                        <a:rPr lang="en-US" sz="900" b="0" i="0" u="none" strike="noStrike" dirty="0">
                          <a:solidFill>
                            <a:srgbClr val="000000"/>
                          </a:solidFill>
                          <a:effectLst/>
                          <a:latin typeface="Corbel" panose="020B0503020204020204" pitchFamily="34" charset="0"/>
                        </a:rPr>
                        <a:t>8/7/2025</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Corbel" panose="020B0503020204020204" pitchFamily="34" charset="0"/>
                        </a:rPr>
                        <a:t>6:00 PM</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orbel" panose="020B0503020204020204" pitchFamily="34" charset="0"/>
                        </a:rPr>
                        <a:t>9:00 PM</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Corbel" panose="020B0503020204020204" pitchFamily="34" charset="0"/>
                        </a:rPr>
                        <a:t>  8,496 </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Corbel" panose="020B0503020204020204" pitchFamily="34" charset="0"/>
                        </a:rPr>
                        <a:t>93.7</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Corbel" panose="020B0503020204020204" pitchFamily="34" charset="0"/>
                        </a:rPr>
                        <a:t>1.13</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89C97E"/>
                    </a:solidFill>
                  </a:tcPr>
                </a:tc>
                <a:tc>
                  <a:txBody>
                    <a:bodyPr/>
                    <a:lstStyle/>
                    <a:p>
                      <a:pPr algn="ctr" fontAlgn="ctr"/>
                      <a:r>
                        <a:rPr lang="en-US" sz="900" b="0" i="0" u="none" strike="noStrike" dirty="0">
                          <a:solidFill>
                            <a:srgbClr val="000000"/>
                          </a:solidFill>
                          <a:effectLst/>
                          <a:latin typeface="Corbel" panose="020B0503020204020204" pitchFamily="34" charset="0"/>
                        </a:rPr>
                        <a:t>0.70</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5DB81"/>
                    </a:solidFill>
                  </a:tcPr>
                </a:tc>
                <a:tc>
                  <a:txBody>
                    <a:bodyPr/>
                    <a:lstStyle/>
                    <a:p>
                      <a:pPr algn="ctr" fontAlgn="ctr"/>
                      <a:r>
                        <a:rPr lang="en-US" sz="900" b="0" i="0" u="none" strike="noStrike" dirty="0">
                          <a:solidFill>
                            <a:srgbClr val="000000"/>
                          </a:solidFill>
                          <a:effectLst/>
                          <a:latin typeface="Corbel" panose="020B0503020204020204" pitchFamily="34" charset="0"/>
                        </a:rPr>
                        <a:t>5.9</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0D981"/>
                    </a:solidFill>
                  </a:tcPr>
                </a:tc>
                <a:tc>
                  <a:txBody>
                    <a:bodyPr/>
                    <a:lstStyle/>
                    <a:p>
                      <a:pPr marL="0" algn="ctr" defTabSz="457200" rtl="0" eaLnBrk="1" fontAlgn="ctr" latinLnBrk="0" hangingPunct="1">
                        <a:buNone/>
                      </a:pPr>
                      <a:r>
                        <a:rPr lang="en-US" sz="900" b="0" i="0" u="none" strike="noStrike" kern="1200" dirty="0">
                          <a:solidFill>
                            <a:srgbClr val="000000"/>
                          </a:solidFill>
                          <a:effectLst/>
                          <a:latin typeface="Corbel" panose="020B0503020204020204" pitchFamily="34" charset="0"/>
                          <a:ea typeface="+mn-ea"/>
                          <a:cs typeface="+mn-cs"/>
                        </a:rPr>
                        <a:t>61.0</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0D981"/>
                    </a:solidFill>
                  </a:tcPr>
                </a:tc>
                <a:extLst>
                  <a:ext uri="{0D108BD9-81ED-4DB2-BD59-A6C34878D82A}">
                    <a16:rowId xmlns:a16="http://schemas.microsoft.com/office/drawing/2014/main" val="941654547"/>
                  </a:ext>
                </a:extLst>
              </a:tr>
              <a:tr h="168776">
                <a:tc>
                  <a:txBody>
                    <a:bodyPr/>
                    <a:lstStyle/>
                    <a:p>
                      <a:pPr algn="ctr" fontAlgn="ctr"/>
                      <a:r>
                        <a:rPr lang="en-US" sz="900" b="0" i="0" u="none" strike="noStrike">
                          <a:solidFill>
                            <a:srgbClr val="000000"/>
                          </a:solidFill>
                          <a:effectLst/>
                          <a:latin typeface="Corbel" panose="020B0503020204020204" pitchFamily="34" charset="0"/>
                        </a:rPr>
                        <a:t>8/20/2025</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orbel" panose="020B0503020204020204" pitchFamily="34" charset="0"/>
                        </a:rPr>
                        <a:t>5:00 PM</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orbel" panose="020B0503020204020204" pitchFamily="34" charset="0"/>
                        </a:rPr>
                        <a:t>8:00 PM</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orbel" panose="020B0503020204020204" pitchFamily="34" charset="0"/>
                        </a:rPr>
                        <a:t>  8,163 </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orbel" panose="020B0503020204020204" pitchFamily="34" charset="0"/>
                        </a:rPr>
                        <a:t>87.9</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Corbel" panose="020B0503020204020204" pitchFamily="34" charset="0"/>
                        </a:rPr>
                        <a:t>0.97</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A8D27F"/>
                    </a:solidFill>
                  </a:tcPr>
                </a:tc>
                <a:tc>
                  <a:txBody>
                    <a:bodyPr/>
                    <a:lstStyle/>
                    <a:p>
                      <a:pPr algn="ctr" fontAlgn="ctr"/>
                      <a:r>
                        <a:rPr lang="en-US" sz="900" b="0" i="0" u="none" strike="noStrike" dirty="0">
                          <a:solidFill>
                            <a:srgbClr val="000000"/>
                          </a:solidFill>
                          <a:effectLst/>
                          <a:latin typeface="Corbel" panose="020B0503020204020204" pitchFamily="34" charset="0"/>
                        </a:rPr>
                        <a:t>0.58</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AEA84"/>
                    </a:solidFill>
                  </a:tcPr>
                </a:tc>
                <a:tc>
                  <a:txBody>
                    <a:bodyPr/>
                    <a:lstStyle/>
                    <a:p>
                      <a:pPr algn="ctr" fontAlgn="ctr"/>
                      <a:r>
                        <a:rPr lang="en-US" sz="900" b="0" i="0" u="none" strike="noStrike" dirty="0">
                          <a:solidFill>
                            <a:srgbClr val="000000"/>
                          </a:solidFill>
                          <a:effectLst/>
                          <a:latin typeface="Corbel" panose="020B0503020204020204" pitchFamily="34" charset="0"/>
                        </a:rPr>
                        <a:t>4.7</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EE683"/>
                    </a:solidFill>
                  </a:tcPr>
                </a:tc>
                <a:tc>
                  <a:txBody>
                    <a:bodyPr/>
                    <a:lstStyle/>
                    <a:p>
                      <a:pPr marL="0" algn="ctr" defTabSz="457200" rtl="0" eaLnBrk="1" fontAlgn="ctr" latinLnBrk="0" hangingPunct="1">
                        <a:buNone/>
                      </a:pPr>
                      <a:r>
                        <a:rPr lang="en-US" sz="900" b="0" i="0" u="none" strike="noStrike" kern="1200" dirty="0">
                          <a:solidFill>
                            <a:srgbClr val="000000"/>
                          </a:solidFill>
                          <a:effectLst/>
                          <a:latin typeface="Corbel" panose="020B0503020204020204" pitchFamily="34" charset="0"/>
                          <a:ea typeface="+mn-ea"/>
                          <a:cs typeface="+mn-cs"/>
                        </a:rPr>
                        <a:t>50.7</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EE683"/>
                    </a:solidFill>
                  </a:tcPr>
                </a:tc>
                <a:extLst>
                  <a:ext uri="{0D108BD9-81ED-4DB2-BD59-A6C34878D82A}">
                    <a16:rowId xmlns:a16="http://schemas.microsoft.com/office/drawing/2014/main" val="3510719380"/>
                  </a:ext>
                </a:extLst>
              </a:tr>
              <a:tr h="168776">
                <a:tc>
                  <a:txBody>
                    <a:bodyPr/>
                    <a:lstStyle/>
                    <a:p>
                      <a:pPr algn="ctr" fontAlgn="ctr"/>
                      <a:r>
                        <a:rPr lang="en-US" sz="900" b="0" i="0" u="none" strike="noStrike">
                          <a:solidFill>
                            <a:srgbClr val="000000"/>
                          </a:solidFill>
                          <a:effectLst/>
                          <a:latin typeface="Corbel" panose="020B0503020204020204" pitchFamily="34" charset="0"/>
                        </a:rPr>
                        <a:t>8/21/2025</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orbel" panose="020B0503020204020204" pitchFamily="34" charset="0"/>
                        </a:rPr>
                        <a:t>4:00 PM</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orbel" panose="020B0503020204020204" pitchFamily="34" charset="0"/>
                        </a:rPr>
                        <a:t>7:00 PM</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orbel" panose="020B0503020204020204" pitchFamily="34" charset="0"/>
                        </a:rPr>
                        <a:t>  9,082 </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Corbel" panose="020B0503020204020204" pitchFamily="34" charset="0"/>
                        </a:rPr>
                        <a:t>95.1</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Corbel" panose="020B0503020204020204" pitchFamily="34" charset="0"/>
                        </a:rPr>
                        <a:t>1.32</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63BE7B"/>
                    </a:solidFill>
                  </a:tcPr>
                </a:tc>
                <a:tc>
                  <a:txBody>
                    <a:bodyPr/>
                    <a:lstStyle/>
                    <a:p>
                      <a:pPr algn="ctr" fontAlgn="ctr"/>
                      <a:r>
                        <a:rPr lang="en-US" sz="900" b="0" i="0" u="none" strike="noStrike">
                          <a:solidFill>
                            <a:srgbClr val="000000"/>
                          </a:solidFill>
                          <a:effectLst/>
                          <a:latin typeface="Corbel" panose="020B0503020204020204" pitchFamily="34" charset="0"/>
                        </a:rPr>
                        <a:t>0.92</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63BE7B"/>
                    </a:solidFill>
                  </a:tcPr>
                </a:tc>
                <a:tc>
                  <a:txBody>
                    <a:bodyPr/>
                    <a:lstStyle/>
                    <a:p>
                      <a:pPr algn="ctr" fontAlgn="ctr"/>
                      <a:r>
                        <a:rPr lang="en-US" sz="900" b="0" i="0" u="none" strike="noStrike" dirty="0">
                          <a:solidFill>
                            <a:srgbClr val="000000"/>
                          </a:solidFill>
                          <a:effectLst/>
                          <a:latin typeface="Corbel" panose="020B0503020204020204" pitchFamily="34" charset="0"/>
                        </a:rPr>
                        <a:t>8.3</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63BE7B"/>
                    </a:solidFill>
                  </a:tcPr>
                </a:tc>
                <a:tc>
                  <a:txBody>
                    <a:bodyPr/>
                    <a:lstStyle/>
                    <a:p>
                      <a:pPr marL="0" algn="ctr" defTabSz="457200" rtl="0" eaLnBrk="1" fontAlgn="ctr" latinLnBrk="0" hangingPunct="1">
                        <a:buNone/>
                      </a:pPr>
                      <a:r>
                        <a:rPr lang="en-US" sz="900" b="0" i="0" u="none" strike="noStrike" kern="1200" dirty="0">
                          <a:solidFill>
                            <a:srgbClr val="000000"/>
                          </a:solidFill>
                          <a:effectLst/>
                          <a:latin typeface="Corbel" panose="020B0503020204020204" pitchFamily="34" charset="0"/>
                          <a:ea typeface="+mn-ea"/>
                          <a:cs typeface="+mn-cs"/>
                        </a:rPr>
                        <a:t>80.4</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63BE7B"/>
                    </a:solidFill>
                  </a:tcPr>
                </a:tc>
                <a:extLst>
                  <a:ext uri="{0D108BD9-81ED-4DB2-BD59-A6C34878D82A}">
                    <a16:rowId xmlns:a16="http://schemas.microsoft.com/office/drawing/2014/main" val="1855097475"/>
                  </a:ext>
                </a:extLst>
              </a:tr>
              <a:tr h="168776">
                <a:tc>
                  <a:txBody>
                    <a:bodyPr/>
                    <a:lstStyle/>
                    <a:p>
                      <a:pPr algn="ctr" fontAlgn="ctr"/>
                      <a:r>
                        <a:rPr lang="en-US" sz="900" b="0" i="0" u="none" strike="noStrike">
                          <a:solidFill>
                            <a:srgbClr val="000000"/>
                          </a:solidFill>
                          <a:effectLst/>
                          <a:latin typeface="Corbel" panose="020B0503020204020204" pitchFamily="34" charset="0"/>
                        </a:rPr>
                        <a:t>8/22/2025</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orbel" panose="020B0503020204020204" pitchFamily="34" charset="0"/>
                        </a:rPr>
                        <a:t>4:00 PM</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orbel" panose="020B0503020204020204" pitchFamily="34" charset="0"/>
                        </a:rPr>
                        <a:t>8:00 PM</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orbel" panose="020B0503020204020204" pitchFamily="34" charset="0"/>
                        </a:rPr>
                        <a:t>  5,409 </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Corbel" panose="020B0503020204020204" pitchFamily="34" charset="0"/>
                        </a:rPr>
                        <a:t>86.8</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Corbel" panose="020B0503020204020204" pitchFamily="34" charset="0"/>
                        </a:rPr>
                        <a:t>1.19</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7DC67D"/>
                    </a:solidFill>
                  </a:tcPr>
                </a:tc>
                <a:tc>
                  <a:txBody>
                    <a:bodyPr/>
                    <a:lstStyle/>
                    <a:p>
                      <a:pPr algn="ctr" fontAlgn="ctr"/>
                      <a:r>
                        <a:rPr lang="en-US" sz="900" b="0" i="0" u="none" strike="noStrike" dirty="0">
                          <a:solidFill>
                            <a:srgbClr val="000000"/>
                          </a:solidFill>
                          <a:effectLst/>
                          <a:latin typeface="Corbel" panose="020B0503020204020204" pitchFamily="34" charset="0"/>
                        </a:rPr>
                        <a:t>0.70</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4DA81"/>
                    </a:solidFill>
                  </a:tcPr>
                </a:tc>
                <a:tc>
                  <a:txBody>
                    <a:bodyPr/>
                    <a:lstStyle/>
                    <a:p>
                      <a:pPr algn="ctr" fontAlgn="ctr"/>
                      <a:r>
                        <a:rPr lang="en-US" sz="900" b="0" i="0" u="none" strike="noStrike" dirty="0">
                          <a:solidFill>
                            <a:srgbClr val="000000"/>
                          </a:solidFill>
                          <a:effectLst/>
                          <a:latin typeface="Corbel" panose="020B0503020204020204" pitchFamily="34" charset="0"/>
                        </a:rPr>
                        <a:t>3.8</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DD07E"/>
                    </a:solidFill>
                  </a:tcPr>
                </a:tc>
                <a:tc>
                  <a:txBody>
                    <a:bodyPr/>
                    <a:lstStyle/>
                    <a:p>
                      <a:pPr marL="0" algn="ctr" defTabSz="457200" rtl="0" eaLnBrk="1" fontAlgn="ctr" latinLnBrk="0" hangingPunct="1">
                        <a:buNone/>
                      </a:pPr>
                      <a:r>
                        <a:rPr lang="en-US" sz="900" b="0" i="0" u="none" strike="noStrike" kern="1200" dirty="0">
                          <a:solidFill>
                            <a:srgbClr val="000000"/>
                          </a:solidFill>
                          <a:effectLst/>
                          <a:latin typeface="Corbel" panose="020B0503020204020204" pitchFamily="34" charset="0"/>
                          <a:ea typeface="+mn-ea"/>
                          <a:cs typeface="+mn-cs"/>
                        </a:rPr>
                        <a:t>61.4</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DD07E"/>
                    </a:solidFill>
                  </a:tcPr>
                </a:tc>
                <a:extLst>
                  <a:ext uri="{0D108BD9-81ED-4DB2-BD59-A6C34878D82A}">
                    <a16:rowId xmlns:a16="http://schemas.microsoft.com/office/drawing/2014/main" val="2009710721"/>
                  </a:ext>
                </a:extLst>
              </a:tr>
              <a:tr h="168776">
                <a:tc>
                  <a:txBody>
                    <a:bodyPr/>
                    <a:lstStyle/>
                    <a:p>
                      <a:pPr algn="ctr" fontAlgn="ctr"/>
                      <a:r>
                        <a:rPr lang="en-US" sz="900" b="0" i="0" u="none" strike="noStrike" dirty="0">
                          <a:solidFill>
                            <a:srgbClr val="000000"/>
                          </a:solidFill>
                          <a:effectLst/>
                          <a:latin typeface="Corbel" panose="020B0503020204020204" pitchFamily="34" charset="0"/>
                        </a:rPr>
                        <a:t>9/17/2025</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Corbel" panose="020B0503020204020204" pitchFamily="34" charset="0"/>
                        </a:rPr>
                        <a:t>5:00 PM</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Corbel" panose="020B0503020204020204" pitchFamily="34" charset="0"/>
                        </a:rPr>
                        <a:t>9:00 PM</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Corbel" panose="020B0503020204020204" pitchFamily="34" charset="0"/>
                        </a:rPr>
                        <a:t>  8,837 </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Corbel" panose="020B0503020204020204" pitchFamily="34" charset="0"/>
                        </a:rPr>
                        <a:t>80.2</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Corbel" panose="020B0503020204020204" pitchFamily="34" charset="0"/>
                        </a:rPr>
                        <a:t>0.45</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DD57F"/>
                    </a:solidFill>
                  </a:tcPr>
                </a:tc>
                <a:tc>
                  <a:txBody>
                    <a:bodyPr/>
                    <a:lstStyle/>
                    <a:p>
                      <a:pPr algn="ctr" fontAlgn="ctr"/>
                      <a:r>
                        <a:rPr lang="en-US" sz="900" b="0" i="0" u="none" strike="noStrike" dirty="0">
                          <a:solidFill>
                            <a:srgbClr val="000000"/>
                          </a:solidFill>
                          <a:effectLst/>
                          <a:latin typeface="Corbel" panose="020B0503020204020204" pitchFamily="34" charset="0"/>
                        </a:rPr>
                        <a:t>0.21</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8696B"/>
                    </a:solidFill>
                  </a:tcPr>
                </a:tc>
                <a:tc>
                  <a:txBody>
                    <a:bodyPr/>
                    <a:lstStyle/>
                    <a:p>
                      <a:pPr algn="ctr" fontAlgn="ctr"/>
                      <a:r>
                        <a:rPr lang="en-US" sz="900" b="0" i="0" u="none" strike="noStrike" dirty="0">
                          <a:solidFill>
                            <a:srgbClr val="000000"/>
                          </a:solidFill>
                          <a:effectLst/>
                          <a:latin typeface="Corbel" panose="020B0503020204020204" pitchFamily="34" charset="0"/>
                        </a:rPr>
                        <a:t>1.9</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8696B"/>
                    </a:solidFill>
                  </a:tcPr>
                </a:tc>
                <a:tc>
                  <a:txBody>
                    <a:bodyPr/>
                    <a:lstStyle/>
                    <a:p>
                      <a:pPr marL="0" algn="ctr" defTabSz="457200" rtl="0" eaLnBrk="1" fontAlgn="ctr" latinLnBrk="0" hangingPunct="1">
                        <a:buNone/>
                      </a:pPr>
                      <a:r>
                        <a:rPr lang="en-US" sz="900" b="0" i="0" u="none" strike="noStrike" kern="1200" dirty="0">
                          <a:solidFill>
                            <a:srgbClr val="000000"/>
                          </a:solidFill>
                          <a:effectLst/>
                          <a:latin typeface="Corbel" panose="020B0503020204020204" pitchFamily="34" charset="0"/>
                          <a:ea typeface="+mn-ea"/>
                          <a:cs typeface="+mn-cs"/>
                        </a:rPr>
                        <a:t>18.7</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8696B"/>
                    </a:solidFill>
                  </a:tcPr>
                </a:tc>
                <a:extLst>
                  <a:ext uri="{0D108BD9-81ED-4DB2-BD59-A6C34878D82A}">
                    <a16:rowId xmlns:a16="http://schemas.microsoft.com/office/drawing/2014/main" val="735937354"/>
                  </a:ext>
                </a:extLst>
              </a:tr>
              <a:tr h="168776">
                <a:tc>
                  <a:txBody>
                    <a:bodyPr/>
                    <a:lstStyle/>
                    <a:p>
                      <a:pPr algn="ctr" fontAlgn="ctr"/>
                      <a:r>
                        <a:rPr lang="en-US" sz="900" b="0" i="0" u="none" strike="noStrike">
                          <a:solidFill>
                            <a:srgbClr val="000000"/>
                          </a:solidFill>
                          <a:effectLst/>
                          <a:latin typeface="Corbel" panose="020B0503020204020204" pitchFamily="34" charset="0"/>
                        </a:rPr>
                        <a:t>9/18/2025</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orbel" panose="020B0503020204020204" pitchFamily="34" charset="0"/>
                        </a:rPr>
                        <a:t>5:00 PM</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orbel" panose="020B0503020204020204" pitchFamily="34" charset="0"/>
                        </a:rPr>
                        <a:t>8:00 PM</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orbel" panose="020B0503020204020204" pitchFamily="34" charset="0"/>
                        </a:rPr>
                        <a:t>  8,751 </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Corbel" panose="020B0503020204020204" pitchFamily="34" charset="0"/>
                        </a:rPr>
                        <a:t>77.3</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Corbel" panose="020B0503020204020204" pitchFamily="34" charset="0"/>
                        </a:rPr>
                        <a:t>0.62</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DE683"/>
                    </a:solidFill>
                  </a:tcPr>
                </a:tc>
                <a:tc>
                  <a:txBody>
                    <a:bodyPr/>
                    <a:lstStyle/>
                    <a:p>
                      <a:pPr algn="ctr" fontAlgn="ctr"/>
                      <a:r>
                        <a:rPr lang="en-US" sz="900" b="0" i="0" u="none" strike="noStrike">
                          <a:solidFill>
                            <a:srgbClr val="000000"/>
                          </a:solidFill>
                          <a:effectLst/>
                          <a:latin typeface="Corbel" panose="020B0503020204020204" pitchFamily="34" charset="0"/>
                        </a:rPr>
                        <a:t>0.44</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CBC7A"/>
                    </a:solidFill>
                  </a:tcPr>
                </a:tc>
                <a:tc>
                  <a:txBody>
                    <a:bodyPr/>
                    <a:lstStyle/>
                    <a:p>
                      <a:pPr algn="ctr" fontAlgn="ctr"/>
                      <a:r>
                        <a:rPr lang="en-US" sz="900" b="0" i="0" u="none" strike="noStrike" dirty="0">
                          <a:solidFill>
                            <a:srgbClr val="000000"/>
                          </a:solidFill>
                          <a:effectLst/>
                          <a:latin typeface="Corbel" panose="020B0503020204020204" pitchFamily="34" charset="0"/>
                        </a:rPr>
                        <a:t>3.8</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DD37F"/>
                    </a:solidFill>
                  </a:tcPr>
                </a:tc>
                <a:tc>
                  <a:txBody>
                    <a:bodyPr/>
                    <a:lstStyle/>
                    <a:p>
                      <a:pPr marL="0" algn="ctr" defTabSz="457200" rtl="0" eaLnBrk="1" fontAlgn="ctr" latinLnBrk="0" hangingPunct="1">
                        <a:buNone/>
                      </a:pPr>
                      <a:r>
                        <a:rPr lang="en-US" sz="900" b="0" i="0" u="none" strike="noStrike" kern="1200" dirty="0">
                          <a:solidFill>
                            <a:srgbClr val="000000"/>
                          </a:solidFill>
                          <a:effectLst/>
                          <a:latin typeface="Corbel" panose="020B0503020204020204" pitchFamily="34" charset="0"/>
                          <a:ea typeface="+mn-ea"/>
                          <a:cs typeface="+mn-cs"/>
                        </a:rPr>
                        <a:t>38.4</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DD37F"/>
                    </a:solidFill>
                  </a:tcPr>
                </a:tc>
                <a:extLst>
                  <a:ext uri="{0D108BD9-81ED-4DB2-BD59-A6C34878D82A}">
                    <a16:rowId xmlns:a16="http://schemas.microsoft.com/office/drawing/2014/main" val="3445875556"/>
                  </a:ext>
                </a:extLst>
              </a:tr>
              <a:tr h="168776">
                <a:tc>
                  <a:txBody>
                    <a:bodyPr/>
                    <a:lstStyle/>
                    <a:p>
                      <a:pPr algn="ctr" fontAlgn="ctr"/>
                      <a:r>
                        <a:rPr lang="en-US" sz="900" b="0" i="0" u="none" strike="noStrike">
                          <a:solidFill>
                            <a:srgbClr val="000000"/>
                          </a:solidFill>
                          <a:effectLst/>
                          <a:latin typeface="Corbel" panose="020B0503020204020204" pitchFamily="34" charset="0"/>
                        </a:rPr>
                        <a:t>9/19/2025</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orbel" panose="020B0503020204020204" pitchFamily="34" charset="0"/>
                        </a:rPr>
                        <a:t>6:00 PM</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orbel" panose="020B0503020204020204" pitchFamily="34" charset="0"/>
                        </a:rPr>
                        <a:t>9:00 PM</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orbel" panose="020B0503020204020204" pitchFamily="34" charset="0"/>
                        </a:rPr>
                        <a:t>  9,101 </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Corbel" panose="020B0503020204020204" pitchFamily="34" charset="0"/>
                        </a:rPr>
                        <a:t>76.8</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Corbel" panose="020B0503020204020204" pitchFamily="34" charset="0"/>
                        </a:rPr>
                        <a:t>0.63</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BE583"/>
                    </a:solidFill>
                  </a:tcPr>
                </a:tc>
                <a:tc>
                  <a:txBody>
                    <a:bodyPr/>
                    <a:lstStyle/>
                    <a:p>
                      <a:pPr algn="ctr" fontAlgn="ctr"/>
                      <a:r>
                        <a:rPr lang="en-US" sz="900" b="0" i="0" u="none" strike="noStrike" dirty="0">
                          <a:solidFill>
                            <a:srgbClr val="000000"/>
                          </a:solidFill>
                          <a:effectLst/>
                          <a:latin typeface="Corbel" panose="020B0503020204020204" pitchFamily="34" charset="0"/>
                        </a:rPr>
                        <a:t>0.40</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BAD78"/>
                    </a:solidFill>
                  </a:tcPr>
                </a:tc>
                <a:tc>
                  <a:txBody>
                    <a:bodyPr/>
                    <a:lstStyle/>
                    <a:p>
                      <a:pPr algn="ctr" fontAlgn="ctr"/>
                      <a:r>
                        <a:rPr lang="en-US" sz="900" b="0" i="0" u="none" strike="noStrike" dirty="0">
                          <a:solidFill>
                            <a:srgbClr val="000000"/>
                          </a:solidFill>
                          <a:effectLst/>
                          <a:latin typeface="Corbel" panose="020B0503020204020204" pitchFamily="34" charset="0"/>
                        </a:rPr>
                        <a:t>3.6</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DC87D"/>
                    </a:solidFill>
                  </a:tcPr>
                </a:tc>
                <a:tc>
                  <a:txBody>
                    <a:bodyPr/>
                    <a:lstStyle/>
                    <a:p>
                      <a:pPr marL="0" algn="ctr" defTabSz="457200" rtl="0" eaLnBrk="1" fontAlgn="ctr" latinLnBrk="0" hangingPunct="1">
                        <a:buNone/>
                      </a:pPr>
                      <a:r>
                        <a:rPr lang="en-US" sz="900" b="0" i="0" u="none" strike="noStrike" kern="1200" dirty="0">
                          <a:solidFill>
                            <a:srgbClr val="000000"/>
                          </a:solidFill>
                          <a:effectLst/>
                          <a:latin typeface="Corbel" panose="020B0503020204020204" pitchFamily="34" charset="0"/>
                          <a:ea typeface="+mn-ea"/>
                          <a:cs typeface="+mn-cs"/>
                        </a:rPr>
                        <a:t>34.9</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DC87D"/>
                    </a:solidFill>
                  </a:tcPr>
                </a:tc>
                <a:extLst>
                  <a:ext uri="{0D108BD9-81ED-4DB2-BD59-A6C34878D82A}">
                    <a16:rowId xmlns:a16="http://schemas.microsoft.com/office/drawing/2014/main" val="1456225406"/>
                  </a:ext>
                </a:extLst>
              </a:tr>
              <a:tr h="168776">
                <a:tc>
                  <a:txBody>
                    <a:bodyPr/>
                    <a:lstStyle/>
                    <a:p>
                      <a:pPr algn="ctr" fontAlgn="ctr"/>
                      <a:r>
                        <a:rPr lang="en-US" sz="900" b="0" i="0" u="none" strike="noStrike">
                          <a:solidFill>
                            <a:srgbClr val="000000"/>
                          </a:solidFill>
                          <a:effectLst/>
                          <a:latin typeface="Corbel" panose="020B0503020204020204" pitchFamily="34" charset="0"/>
                        </a:rPr>
                        <a:t>Average Event Day</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orbel" panose="020B0503020204020204" pitchFamily="34" charset="0"/>
                        </a:rPr>
                        <a:t>4:00 PM</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Corbel" panose="020B0503020204020204" pitchFamily="34" charset="0"/>
                        </a:rPr>
                        <a:t>8:00 PM</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orbel" panose="020B0503020204020204" pitchFamily="34" charset="0"/>
                        </a:rPr>
                        <a:t>  7,764 </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orbel" panose="020B0503020204020204" pitchFamily="34" charset="0"/>
                        </a:rPr>
                        <a:t>84.4</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dirty="0">
                          <a:solidFill>
                            <a:srgbClr val="000000"/>
                          </a:solidFill>
                          <a:effectLst/>
                          <a:latin typeface="Corbel" panose="020B0503020204020204" pitchFamily="34" charset="0"/>
                        </a:rPr>
                        <a:t>0.93</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B0D580"/>
                    </a:solidFill>
                  </a:tcPr>
                </a:tc>
                <a:tc>
                  <a:txBody>
                    <a:bodyPr/>
                    <a:lstStyle/>
                    <a:p>
                      <a:pPr algn="ctr" fontAlgn="ctr"/>
                      <a:r>
                        <a:rPr lang="en-US" sz="900" b="0" i="0" u="none" strike="noStrike" dirty="0">
                          <a:solidFill>
                            <a:srgbClr val="000000"/>
                          </a:solidFill>
                          <a:effectLst/>
                          <a:latin typeface="Corbel" panose="020B0503020204020204" pitchFamily="34" charset="0"/>
                        </a:rPr>
                        <a:t>0.55</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EE683"/>
                    </a:solidFill>
                  </a:tcPr>
                </a:tc>
                <a:tc>
                  <a:txBody>
                    <a:bodyPr/>
                    <a:lstStyle/>
                    <a:p>
                      <a:pPr algn="ctr" fontAlgn="ctr"/>
                      <a:r>
                        <a:rPr lang="en-US" sz="900" b="0" i="0" u="none" strike="noStrike" dirty="0">
                          <a:solidFill>
                            <a:srgbClr val="000000"/>
                          </a:solidFill>
                          <a:effectLst/>
                          <a:latin typeface="Corbel" panose="020B0503020204020204" pitchFamily="34" charset="0"/>
                        </a:rPr>
                        <a:t>4.3</a:t>
                      </a:r>
                    </a:p>
                  </a:txBody>
                  <a:tcPr marL="6573" marR="6573" marT="657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EB84"/>
                    </a:solidFill>
                  </a:tcPr>
                </a:tc>
                <a:tc>
                  <a:txBody>
                    <a:bodyPr/>
                    <a:lstStyle/>
                    <a:p>
                      <a:pPr marL="0" algn="ctr" defTabSz="457200" rtl="0" eaLnBrk="1" fontAlgn="ctr" latinLnBrk="0" hangingPunct="1">
                        <a:buNone/>
                      </a:pPr>
                      <a:r>
                        <a:rPr lang="en-US" sz="900" b="0" i="0" u="none" strike="noStrike" kern="1200" dirty="0">
                          <a:solidFill>
                            <a:srgbClr val="000000"/>
                          </a:solidFill>
                          <a:effectLst/>
                          <a:latin typeface="Corbel" panose="020B0503020204020204" pitchFamily="34" charset="0"/>
                          <a:ea typeface="+mn-ea"/>
                          <a:cs typeface="+mn-cs"/>
                        </a:rPr>
                        <a:t>48.4</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EB84"/>
                    </a:solidFill>
                  </a:tcPr>
                </a:tc>
                <a:extLst>
                  <a:ext uri="{0D108BD9-81ED-4DB2-BD59-A6C34878D82A}">
                    <a16:rowId xmlns:a16="http://schemas.microsoft.com/office/drawing/2014/main" val="421834076"/>
                  </a:ext>
                </a:extLst>
              </a:tr>
            </a:tbl>
          </a:graphicData>
        </a:graphic>
      </p:graphicFrame>
    </p:spTree>
    <p:extLst>
      <p:ext uri="{BB962C8B-B14F-4D97-AF65-F5344CB8AC3E}">
        <p14:creationId xmlns:p14="http://schemas.microsoft.com/office/powerpoint/2010/main" val="2136825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4D5E59-803E-4BA1-D091-C2C4DFF33A4A}"/>
              </a:ext>
            </a:extLst>
          </p:cNvPr>
          <p:cNvSpPr>
            <a:spLocks noGrp="1"/>
          </p:cNvSpPr>
          <p:nvPr>
            <p:ph sz="quarter" idx="19"/>
          </p:nvPr>
        </p:nvSpPr>
        <p:spPr/>
        <p:txBody>
          <a:bodyPr>
            <a:normAutofit/>
          </a:bodyPr>
          <a:lstStyle/>
          <a:p>
            <a:r>
              <a:rPr lang="en-US" dirty="0"/>
              <a:t>Event impacts in event hour 1 were higher than average at 1.19 kW per customers.</a:t>
            </a:r>
          </a:p>
          <a:p>
            <a:r>
              <a:rPr lang="en-US" dirty="0"/>
              <a:t>Only 5,409 customers were dispatched due to some to-be dispatched customers experiencing a PSPS event and being left out of the SEP event.</a:t>
            </a:r>
          </a:p>
          <a:p>
            <a:r>
              <a:rPr lang="en-US" dirty="0"/>
              <a:t>Not the warmest event day of the season, but generally strong impacts</a:t>
            </a:r>
          </a:p>
        </p:txBody>
      </p:sp>
      <p:sp>
        <p:nvSpPr>
          <p:cNvPr id="6" name="Title 5"/>
          <p:cNvSpPr>
            <a:spLocks noGrp="1"/>
          </p:cNvSpPr>
          <p:nvPr>
            <p:ph type="title"/>
          </p:nvPr>
        </p:nvSpPr>
        <p:spPr/>
        <p:txBody>
          <a:bodyPr/>
          <a:lstStyle/>
          <a:p>
            <a:r>
              <a:rPr lang="en-US" dirty="0"/>
              <a:t>SCE System Peak Day – August 22</a:t>
            </a:r>
            <a:r>
              <a:rPr lang="en-US" baseline="30000" dirty="0"/>
              <a:t>nd</a:t>
            </a:r>
            <a:endParaRPr lang="en-US" dirty="0"/>
          </a:p>
        </p:txBody>
      </p:sp>
      <p:sp>
        <p:nvSpPr>
          <p:cNvPr id="2" name="Text Placeholder 1">
            <a:extLst>
              <a:ext uri="{FF2B5EF4-FFF2-40B4-BE49-F238E27FC236}">
                <a16:creationId xmlns:a16="http://schemas.microsoft.com/office/drawing/2014/main" id="{9C6DC790-909F-F838-2B13-6749556EF36D}"/>
              </a:ext>
            </a:extLst>
          </p:cNvPr>
          <p:cNvSpPr>
            <a:spLocks noGrp="1"/>
          </p:cNvSpPr>
          <p:nvPr>
            <p:ph type="body" sz="quarter" idx="17"/>
          </p:nvPr>
        </p:nvSpPr>
        <p:spPr/>
        <p:txBody>
          <a:bodyPr>
            <a:normAutofit lnSpcReduction="10000"/>
          </a:bodyPr>
          <a:lstStyle/>
          <a:p>
            <a:endParaRPr lang="en-US"/>
          </a:p>
        </p:txBody>
      </p:sp>
      <p:pic>
        <p:nvPicPr>
          <p:cNvPr id="7" name="Picture 6">
            <a:extLst>
              <a:ext uri="{FF2B5EF4-FFF2-40B4-BE49-F238E27FC236}">
                <a16:creationId xmlns:a16="http://schemas.microsoft.com/office/drawing/2014/main" id="{D311057A-00E2-3EB0-E6D3-CF97EE7E9227}"/>
              </a:ext>
            </a:extLst>
          </p:cNvPr>
          <p:cNvPicPr>
            <a:picLocks noChangeAspect="1"/>
          </p:cNvPicPr>
          <p:nvPr/>
        </p:nvPicPr>
        <p:blipFill>
          <a:blip r:embed="rId2"/>
          <a:stretch>
            <a:fillRect/>
          </a:stretch>
        </p:blipFill>
        <p:spPr>
          <a:xfrm>
            <a:off x="4253704" y="1930725"/>
            <a:ext cx="7833794" cy="3586399"/>
          </a:xfrm>
          <a:prstGeom prst="rect">
            <a:avLst/>
          </a:prstGeom>
        </p:spPr>
      </p:pic>
    </p:spTree>
    <p:extLst>
      <p:ext uri="{BB962C8B-B14F-4D97-AF65-F5344CB8AC3E}">
        <p14:creationId xmlns:p14="http://schemas.microsoft.com/office/powerpoint/2010/main" val="3965640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20CAE-A9DD-BFFA-077F-9C76BB9C473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5E4F3DF-5E44-2D21-05C3-2C1B6E4F21B4}"/>
              </a:ext>
            </a:extLst>
          </p:cNvPr>
          <p:cNvSpPr>
            <a:spLocks noGrp="1"/>
          </p:cNvSpPr>
          <p:nvPr>
            <p:ph type="title"/>
          </p:nvPr>
        </p:nvSpPr>
        <p:spPr>
          <a:xfrm>
            <a:off x="581192" y="705124"/>
            <a:ext cx="11029616" cy="566153"/>
          </a:xfrm>
        </p:spPr>
        <p:txBody>
          <a:bodyPr/>
          <a:lstStyle/>
          <a:p>
            <a:r>
              <a:rPr lang="en-US" dirty="0"/>
              <a:t>Warmest Event Day and the CAISO Peak day – August 21</a:t>
            </a:r>
            <a:r>
              <a:rPr lang="en-US" baseline="30000" dirty="0"/>
              <a:t>st</a:t>
            </a:r>
            <a:endParaRPr lang="en-US" dirty="0"/>
          </a:p>
        </p:txBody>
      </p:sp>
      <p:pic>
        <p:nvPicPr>
          <p:cNvPr id="3" name="Picture 2">
            <a:extLst>
              <a:ext uri="{FF2B5EF4-FFF2-40B4-BE49-F238E27FC236}">
                <a16:creationId xmlns:a16="http://schemas.microsoft.com/office/drawing/2014/main" id="{40FF6352-C143-74EB-5ACD-F252C5F39F49}"/>
              </a:ext>
            </a:extLst>
          </p:cNvPr>
          <p:cNvPicPr>
            <a:picLocks noChangeAspect="1"/>
          </p:cNvPicPr>
          <p:nvPr/>
        </p:nvPicPr>
        <p:blipFill>
          <a:blip r:embed="rId2"/>
          <a:stretch>
            <a:fillRect/>
          </a:stretch>
        </p:blipFill>
        <p:spPr>
          <a:xfrm>
            <a:off x="1043940" y="1513401"/>
            <a:ext cx="10104120" cy="4639475"/>
          </a:xfrm>
          <a:prstGeom prst="rect">
            <a:avLst/>
          </a:prstGeom>
        </p:spPr>
      </p:pic>
    </p:spTree>
    <p:extLst>
      <p:ext uri="{BB962C8B-B14F-4D97-AF65-F5344CB8AC3E}">
        <p14:creationId xmlns:p14="http://schemas.microsoft.com/office/powerpoint/2010/main" val="3377048321"/>
      </p:ext>
    </p:extLst>
  </p:cSld>
  <p:clrMapOvr>
    <a:masterClrMapping/>
  </p:clrMapOvr>
</p:sld>
</file>

<file path=ppt/theme/theme1.xml><?xml version="1.0" encoding="utf-8"?>
<a:theme xmlns:a="http://schemas.openxmlformats.org/drawingml/2006/main" name="Dividend">
  <a:themeElements>
    <a:clrScheme name="DSA theme">
      <a:dk1>
        <a:srgbClr val="757575"/>
      </a:dk1>
      <a:lt1>
        <a:sysClr val="window" lastClr="FFFFFF"/>
      </a:lt1>
      <a:dk2>
        <a:srgbClr val="757575"/>
      </a:dk2>
      <a:lt2>
        <a:srgbClr val="EBEBEB"/>
      </a:lt2>
      <a:accent1>
        <a:srgbClr val="0098D7"/>
      </a:accent1>
      <a:accent2>
        <a:srgbClr val="999999"/>
      </a:accent2>
      <a:accent3>
        <a:srgbClr val="8D82A3"/>
      </a:accent3>
      <a:accent4>
        <a:srgbClr val="E66827"/>
      </a:accent4>
      <a:accent5>
        <a:srgbClr val="80BE25"/>
      </a:accent5>
      <a:accent6>
        <a:srgbClr val="A1561F"/>
      </a:accent6>
      <a:hlink>
        <a:srgbClr val="828282"/>
      </a:hlink>
      <a:folHlink>
        <a:srgbClr val="A5A5A5"/>
      </a:folHlink>
    </a:clrScheme>
    <a:fontScheme name="DSA Theme">
      <a:majorFont>
        <a:latin typeface="Corbel"/>
        <a:ea typeface=""/>
        <a:cs typeface=""/>
      </a:majorFont>
      <a:minorFont>
        <a:latin typeface="Corbel"/>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7"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87E484F-21E1-4420-AF59-78F3850C424D}">
  <we:reference id="WA104380317" version="1.0.0.0" store="en-US" storeType="omex"/>
  <we:alternateReferences>
    <we:reference id="WA104380317" version="1.0.0.0" store="omex"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B12D8FE14F3A4489650781BFEE770E" ma:contentTypeVersion="15" ma:contentTypeDescription="Create a new document." ma:contentTypeScope="" ma:versionID="7d1746bd32a5760c2d33871acdca3c41">
  <xsd:schema xmlns:xsd="http://www.w3.org/2001/XMLSchema" xmlns:xs="http://www.w3.org/2001/XMLSchema" xmlns:p="http://schemas.microsoft.com/office/2006/metadata/properties" xmlns:ns2="d29f01e0-b76f-49f6-8733-4393bd0ea6f3" xmlns:ns3="bac1e0b3-eaaf-4d82-995f-4fe6b69d5951" targetNamespace="http://schemas.microsoft.com/office/2006/metadata/properties" ma:root="true" ma:fieldsID="ce568bc54717524401e8739e311991ce" ns2:_="" ns3:_="">
    <xsd:import namespace="d29f01e0-b76f-49f6-8733-4393bd0ea6f3"/>
    <xsd:import namespace="bac1e0b3-eaaf-4d82-995f-4fe6b69d595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SearchPropertie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f01e0-b76f-49f6-8733-4393bd0ea6f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c2a833d9-27b6-4e59-9a18-4522ded7834b}" ma:internalName="TaxCatchAll" ma:showField="CatchAllData" ma:web="d29f01e0-b76f-49f6-8733-4393bd0ea6f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ac1e0b3-eaaf-4d82-995f-4fe6b69d595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4" nillable="true" ma:displayName="Image Tags_0" ma:hidden="true" ma:internalName="lcf76f155ced4ddcb4097134ff3c332f">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ac1e0b3-eaaf-4d82-995f-4fe6b69d5951" xsi:nil="true"/>
    <TaxCatchAll xmlns="d29f01e0-b76f-49f6-8733-4393bd0ea6f3" xsi:nil="true"/>
  </documentManagement>
</p:properties>
</file>

<file path=customXml/itemProps1.xml><?xml version="1.0" encoding="utf-8"?>
<ds:datastoreItem xmlns:ds="http://schemas.openxmlformats.org/officeDocument/2006/customXml" ds:itemID="{1A925542-BD48-4431-AD28-9E6DD58FC3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9f01e0-b76f-49f6-8733-4393bd0ea6f3"/>
    <ds:schemaRef ds:uri="bac1e0b3-eaaf-4d82-995f-4fe6b69d59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8800A9-8E6D-4849-8CCC-9E90F00547D8}">
  <ds:schemaRefs>
    <ds:schemaRef ds:uri="http://schemas.microsoft.com/sharepoint/v3/contenttype/forms"/>
  </ds:schemaRefs>
</ds:datastoreItem>
</file>

<file path=customXml/itemProps3.xml><?xml version="1.0" encoding="utf-8"?>
<ds:datastoreItem xmlns:ds="http://schemas.openxmlformats.org/officeDocument/2006/customXml" ds:itemID="{1A8A8332-50C7-4153-828F-7ACC98DC887F}">
  <ds:schemaRefs>
    <ds:schemaRef ds:uri="http://schemas.microsoft.com/office/2006/metadata/properties"/>
    <ds:schemaRef ds:uri="http://schemas.microsoft.com/office/infopath/2007/PartnerControls"/>
    <ds:schemaRef ds:uri="bac1e0b3-eaaf-4d82-995f-4fe6b69d5951"/>
    <ds:schemaRef ds:uri="d29f01e0-b76f-49f6-8733-4393bd0ea6f3"/>
  </ds:schemaRefs>
</ds:datastoreItem>
</file>

<file path=docProps/app.xml><?xml version="1.0" encoding="utf-8"?>
<Properties xmlns="http://schemas.openxmlformats.org/officeDocument/2006/extended-properties" xmlns:vt="http://schemas.openxmlformats.org/officeDocument/2006/docPropsVTypes">
  <Template/>
  <TotalTime>51221</TotalTime>
  <Words>1908</Words>
  <Application>Microsoft Office PowerPoint</Application>
  <PresentationFormat>Widescreen</PresentationFormat>
  <Paragraphs>405</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Dividend</vt:lpstr>
      <vt:lpstr>Southern California Edison Smart Energy Program:  2025 Load Impact Evaluation</vt:lpstr>
      <vt:lpstr>PY 2025 SEP Overview</vt:lpstr>
      <vt:lpstr>Ex-Post Analysis</vt:lpstr>
      <vt:lpstr>2025 SEP events were longer in duration than prior years and covered the entire RA window.</vt:lpstr>
      <vt:lpstr>Ex Post Methodology –difference-in-Differences</vt:lpstr>
      <vt:lpstr>Using Non-dispatched Participants as controls</vt:lpstr>
      <vt:lpstr>2025 Event Summary</vt:lpstr>
      <vt:lpstr>SCE System Peak Day – August 22nd</vt:lpstr>
      <vt:lpstr>Warmest Event Day and the CAISO Peak day – August 21st</vt:lpstr>
      <vt:lpstr>Average Event day 4-8PM</vt:lpstr>
      <vt:lpstr>Event Impacts Are Largest During the first Hour of Dispatch and fade in subsequent hours</vt:lpstr>
      <vt:lpstr>Number of Thermostats enrolled – Average Event day 4-8PM</vt:lpstr>
      <vt:lpstr>How does PY2025 compare to Prior Years?</vt:lpstr>
      <vt:lpstr>2025 Ex-Post vs 2024 Ex-ante</vt:lpstr>
      <vt:lpstr>Ex-Ante Analysis</vt:lpstr>
      <vt:lpstr>Ex Ante Estimation Process Diagram </vt:lpstr>
      <vt:lpstr>Enrollment Forecast</vt:lpstr>
      <vt:lpstr>Approach to Second Stage Modeling of kW Impacts in 2025</vt:lpstr>
      <vt:lpstr>August 1-in-2 impact forecasts remain consistent </vt:lpstr>
      <vt:lpstr>Comparison of PY2024 and PY2025 SCE 1-in-2 projections. </vt:lpstr>
      <vt:lpstr>Ex Ante Impacts</vt:lpstr>
      <vt:lpstr>Takeaways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Location Specific T&amp;D Forecasting and Avoided Costs Using Probabilistic Methods</dc:title>
  <dc:creator>Bode, Joshua</dc:creator>
  <cp:lastModifiedBy>Davis Farr</cp:lastModifiedBy>
  <cp:revision>856</cp:revision>
  <dcterms:modified xsi:type="dcterms:W3CDTF">2026-05-01T22:39:07Z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0x0101009BB12D8FE14F3A4489650781BFEE770E</vt:lpwstr>
  </property>
  <property fmtid="{D5CDD505-2E9C-101B-9397-08002B2CF9AE}" pid="3" name="MediaServiceImageTags">
    <vt:lpwstr/>
  </property>
</Properties>
</file>