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61" r:id="rId6"/>
    <p:sldId id="278" r:id="rId7"/>
    <p:sldId id="265" r:id="rId8"/>
    <p:sldId id="266" r:id="rId9"/>
    <p:sldId id="26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949" autoAdjust="0"/>
  </p:normalViewPr>
  <p:slideViewPr>
    <p:cSldViewPr snapToGrid="0" snapToObjects="1" showGuides="1">
      <p:cViewPr varScale="1">
        <p:scale>
          <a:sx n="153" d="100"/>
          <a:sy n="153" d="100"/>
        </p:scale>
        <p:origin x="5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6A874-8879-4659-8E18-9D4CB29E70A7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23BBC-93B9-441E-BEEB-86F3E666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6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AA5-2A49-F8A7-0909-0FA2A0E9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2247" y="3560812"/>
            <a:ext cx="8050489" cy="1442301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698A-8A2D-1A71-490E-B540933BB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2247" y="5106806"/>
            <a:ext cx="8050489" cy="1131217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F485-27A5-8639-B3B0-213836CC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57122" y="587473"/>
            <a:ext cx="2045615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C50E58B3-D9AF-449E-B84A-7D3FFCAE2FAB}" type="datetime1">
              <a:rPr lang="en-US" smtClean="0"/>
              <a:t>4/27/2026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C7536-8DFA-5AC7-74C7-B983C404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B58E-E911-4F47-A34F-3ADDE905AF6D}" type="datetime1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AAB03-37EC-E794-78C8-1171AF67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63E69-0C90-7D78-CC1E-A317D2A2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8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9D8E-84EA-1F8B-E0A9-7A176BDB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4" y="433634"/>
            <a:ext cx="11381292" cy="1117074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AD4D-CA43-9E6E-6D95-0FE784877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47654"/>
            <a:ext cx="6603458" cy="34596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14719-8210-2766-54FD-C1A6400BF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354" y="1847654"/>
            <a:ext cx="4364609" cy="34596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9F79F-2C9A-2BA6-253A-AF7D1E05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78D6-6EFA-48D6-B456-DC0C378669A6}" type="datetime1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9AFF4-9496-A2EF-3709-CCC5F5A0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8F4D-FD60-7BE3-A49E-197400DD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B155-5B56-73C3-25B6-B0A74539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4" y="424206"/>
            <a:ext cx="4366672" cy="163319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461E8-F2DA-5405-C452-05A04345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24207"/>
            <a:ext cx="6603458" cy="4845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499A-DB22-7BF9-493C-3A162FBDB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353" y="2366128"/>
            <a:ext cx="4366673" cy="29034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F843A-300E-D2CA-32BA-052A31E1B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27BB-B655-49E0-9C5E-CA50C0D60229}" type="datetime1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503574-D254-FBB9-829A-A94770F5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6398C-49A0-5694-6A4C-8B56DDD03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1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9AA5-2A49-F8A7-0909-0FA2A0E9E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967" y="3697090"/>
            <a:ext cx="8179324" cy="1398359"/>
          </a:xfrm>
        </p:spPr>
        <p:txBody>
          <a:bodyPr anchor="b">
            <a:noAutofit/>
          </a:bodyPr>
          <a:lstStyle>
            <a:lvl1pPr algn="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5B698A-8A2D-1A71-490E-B540933BB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967" y="5223098"/>
            <a:ext cx="8179324" cy="96973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F485-27A5-8639-B3B0-213836CC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0614" y="665163"/>
            <a:ext cx="3978111" cy="365125"/>
          </a:xfrm>
        </p:spPr>
        <p:txBody>
          <a:bodyPr/>
          <a:lstStyle/>
          <a:p>
            <a:fld id="{F63829F0-72A3-41CB-A761-993C30C4C244}" type="datetime1">
              <a:rPr lang="en-US" smtClean="0"/>
              <a:t>4/27/2026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D523-8F13-BFD4-E346-17055DE2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6C1D-DC67-B23F-9787-CDB89A6B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86786-22DC-4DEF-EF0F-0E66870C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C884-DF1F-440F-A20E-73E6A962C1A5}" type="datetime1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8879E-BBD2-4EB9-2A51-061F27DD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4543-94BA-4297-3B70-CF4A979A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D27A-05C5-1B08-F3D8-149530CF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682" y="1882681"/>
            <a:ext cx="6825007" cy="162141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76CBA-07A7-8CF0-E146-18155568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1681" y="3720909"/>
            <a:ext cx="6825007" cy="1432871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02E9F-C049-D21B-BC7C-25F0C2C4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0902" y="676049"/>
            <a:ext cx="2275786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A1CA945-8E73-46FA-B66A-A71A3FBBCE3B}" type="datetime1">
              <a:rPr lang="en-US" smtClean="0"/>
              <a:t>4/27/2026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1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249FF-A6A8-CC32-8070-2990FF59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329938"/>
            <a:ext cx="11302738" cy="1220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0F51E-2DB1-8435-FC63-A76186D6E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352" y="1725105"/>
            <a:ext cx="5605022" cy="3829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5A7F71-19D7-8ED0-FD2C-7F68B07DB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774" y="1725105"/>
            <a:ext cx="5545316" cy="3829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40DDB-1C06-00ED-E9A0-DFEDED78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CAB1-CE79-4117-99CE-688070B71F64}" type="datetime1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AF13C-F5DB-CAC3-9D17-4C8E5EA4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01455-DCB4-B030-8EC4-674E3893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0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FCB2-0AE5-FD12-D3EB-E37AACF29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3" y="365125"/>
            <a:ext cx="11462993" cy="11870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2D489-CB7F-0B27-C0DD-569A3BB7D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4" y="1681163"/>
            <a:ext cx="5592222" cy="823912"/>
          </a:xfrm>
        </p:spPr>
        <p:txBody>
          <a:bodyPr anchor="b"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C2835C-EB1B-76A5-CD1F-9290FC2B1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354" y="2712562"/>
            <a:ext cx="5592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08763-76D6-C405-573B-3DCDAA3F9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96146" cy="823912"/>
          </a:xfrm>
        </p:spPr>
        <p:txBody>
          <a:bodyPr anchor="b"/>
          <a:lstStyle>
            <a:lvl1pPr marL="0" indent="0">
              <a:buNone/>
              <a:defRPr sz="24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01E7-997A-8515-D062-1515B2954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12562"/>
            <a:ext cx="5696146" cy="27606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A2945-6897-D020-6FE7-E9D7F362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A0A4D-23D6-44C0-82DA-804867A6597C}" type="datetime1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11AF4-EE1D-B95D-9651-0B5B438DF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8E314-5EF1-CECF-6844-EDBB6FCF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9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D5DF-0CFE-F799-9017-7E11980A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2931736"/>
            <a:ext cx="11302738" cy="1178351"/>
          </a:xfrm>
        </p:spPr>
        <p:txBody>
          <a:bodyPr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93114-CA02-6AFC-1C7E-CFD5AEEC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8F1-8D3E-4CF9-962B-9CC45557F2C3}" type="datetime1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DFF-1433-D1FC-18A9-44CE5D09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7636A-7D9B-8EB4-7FA4-90511696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8F994C-57F8-B67D-6D39-404ACEEF22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2518038"/>
            <a:ext cx="11303000" cy="404812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subhead</a:t>
            </a:r>
          </a:p>
        </p:txBody>
      </p:sp>
    </p:spTree>
    <p:extLst>
      <p:ext uri="{BB962C8B-B14F-4D97-AF65-F5344CB8AC3E}">
        <p14:creationId xmlns:p14="http://schemas.microsoft.com/office/powerpoint/2010/main" val="16565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DD5DF-0CFE-F799-9017-7E11980A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2931736"/>
            <a:ext cx="11302738" cy="1178351"/>
          </a:xfrm>
        </p:spPr>
        <p:txBody>
          <a:bodyPr anchor="t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D93114-CA02-6AFC-1C7E-CFD5AEEC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DD66E-E89F-446B-B395-744470654DB2}" type="datetime1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49DFF-1433-D1FC-18A9-44CE5D09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7636A-7D9B-8EB4-7FA4-90511696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8F994C-57F8-B67D-6D39-404ACEEF22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813" y="2518038"/>
            <a:ext cx="11303000" cy="404812"/>
          </a:xfrm>
        </p:spPr>
        <p:txBody>
          <a:bodyPr/>
          <a:lstStyle>
            <a:lvl1pPr marL="0" indent="0" algn="r">
              <a:buNone/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subhead</a:t>
            </a:r>
          </a:p>
        </p:txBody>
      </p:sp>
    </p:spTree>
    <p:extLst>
      <p:ext uri="{BB962C8B-B14F-4D97-AF65-F5344CB8AC3E}">
        <p14:creationId xmlns:p14="http://schemas.microsoft.com/office/powerpoint/2010/main" val="96312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C7536-8DFA-5AC7-74C7-B983C404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FFD-523A-44DF-A583-B3347025F4D6}" type="datetime1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DAAB03-37EC-E794-78C8-1171AF67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63E69-0C90-7D78-CC1E-A317D2A2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E91DD-4B8C-71B6-39FB-077CA71C9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452487"/>
            <a:ext cx="11302738" cy="1480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6D52-E5FD-08BC-5CA7-0248F6C6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353" y="2055042"/>
            <a:ext cx="11302738" cy="358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ADF5-D64B-8B19-2B98-7793A67C3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19475" y="6259050"/>
            <a:ext cx="138853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211CD9-1716-440F-9DCC-EC23F2C92177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A9CD5-EB9D-8449-1C56-40517CF06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3" y="6259050"/>
            <a:ext cx="5281344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6D30B-9084-13D5-20FD-62AF00C2A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3176" y="6252306"/>
            <a:ext cx="698629" cy="292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5CF44A8-5BD1-B84E-B3EB-10696AB18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8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55" r:id="rId9"/>
    <p:sldLayoutId id="2147483659" r:id="rId10"/>
    <p:sldLayoutId id="2147483656" r:id="rId11"/>
    <p:sldLayoutId id="214748365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ghansen@CAEnergy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DF606-D698-5153-EC44-29A06896A3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Impact Evaluation:</a:t>
            </a:r>
            <a:br>
              <a:rPr lang="en-US" dirty="0"/>
            </a:br>
            <a:r>
              <a:rPr lang="en-US" sz="2800" i="1" dirty="0"/>
              <a:t>SCE Demand Response Aggregator Contracts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B259F-1FC3-EBC8-FB9D-C7E2261D0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 Hansen and Corey Goodrich</a:t>
            </a:r>
          </a:p>
          <a:p>
            <a:r>
              <a:rPr lang="en-US" dirty="0"/>
              <a:t>May 2026</a:t>
            </a:r>
          </a:p>
        </p:txBody>
      </p:sp>
    </p:spTree>
    <p:extLst>
      <p:ext uri="{BB962C8B-B14F-4D97-AF65-F5344CB8AC3E}">
        <p14:creationId xmlns:p14="http://schemas.microsoft.com/office/powerpoint/2010/main" val="2226018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1"/>
            <a:ext cx="11302738" cy="4048979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en-US" altLang="en-US" sz="2800" b="1" dirty="0"/>
              <a:t>Contact 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altLang="en-US" sz="2800" dirty="0"/>
              <a:t>Dan Hansen</a:t>
            </a:r>
            <a:br>
              <a:rPr lang="en-US" altLang="en-US" sz="2800" dirty="0"/>
            </a:br>
            <a:r>
              <a:rPr lang="en-US" altLang="en-US" sz="2800" dirty="0"/>
              <a:t>Christensen Associates Energy Consulting</a:t>
            </a:r>
            <a:br>
              <a:rPr lang="en-US" altLang="en-US" sz="2800" dirty="0"/>
            </a:br>
            <a:r>
              <a:rPr lang="en-US" altLang="en-US" sz="2800" dirty="0"/>
              <a:t>Madison, Wisconsin</a:t>
            </a:r>
          </a:p>
          <a:p>
            <a:pPr lvl="1">
              <a:lnSpc>
                <a:spcPct val="75000"/>
              </a:lnSpc>
            </a:pPr>
            <a:r>
              <a:rPr lang="en-US" altLang="en-US" sz="2400" dirty="0">
                <a:solidFill>
                  <a:srgbClr val="24418E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dghansen@CAEnergy.com</a:t>
            </a:r>
            <a:endParaRPr lang="en-US" altLang="en-US" sz="2400" dirty="0">
              <a:solidFill>
                <a:srgbClr val="24418E"/>
              </a:solidFill>
            </a:endParaRPr>
          </a:p>
          <a:p>
            <a:pPr lvl="1">
              <a:lnSpc>
                <a:spcPct val="75000"/>
              </a:lnSpc>
            </a:pPr>
            <a:r>
              <a:rPr lang="en-US" altLang="en-US" sz="2400" dirty="0"/>
              <a:t>(608)231-2266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5F8DF-3E37-EBD4-92E6-C23C6D7F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1F57-9A6A-D60E-8D0E-5D7BA24F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006F9-C76A-DB88-507D-3E2C0EC2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sz="2000" dirty="0"/>
              <a:t>Resource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/>
              <a:t>Ex-post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/>
              <a:t>Ex-post Load Impacts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/>
              <a:t>Ex-ante 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000" dirty="0"/>
              <a:t>Ex-ante Load Impacts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C7A75-93B2-D5F3-C85C-BDA18ACF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Resource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2"/>
            <a:ext cx="11302738" cy="399684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Two Demand Response Aggregators (DRAs) had active contracts during the 2025 program year:</a:t>
            </a:r>
          </a:p>
          <a:p>
            <a:pPr lvl="1"/>
            <a:r>
              <a:rPr lang="en-US" altLang="en-US" sz="2000" dirty="0"/>
              <a:t>Hybrid Electric Building Technologies (Hybrid)</a:t>
            </a:r>
          </a:p>
          <a:p>
            <a:pPr lvl="1"/>
            <a:r>
              <a:rPr lang="en-US" altLang="en-US" sz="2000" dirty="0"/>
              <a:t>Stem Energy (Stem)</a:t>
            </a:r>
          </a:p>
          <a:p>
            <a:r>
              <a:rPr lang="en-US" altLang="en-US" sz="2400" dirty="0"/>
              <a:t>Hybrid and Stem enrolled commercial and industrial customers to provide demand response within SCE’s service territory</a:t>
            </a:r>
          </a:p>
          <a:p>
            <a:pPr lvl="1"/>
            <a:r>
              <a:rPr lang="en-US" altLang="en-US" sz="2000" dirty="0"/>
              <a:t>DRAs nominate customers on a monthly basis</a:t>
            </a:r>
          </a:p>
          <a:p>
            <a:pPr lvl="1"/>
            <a:r>
              <a:rPr lang="en-US" altLang="en-US" sz="2000" dirty="0"/>
              <a:t>SCE dispatched the contracts according to the associated terms</a:t>
            </a:r>
          </a:p>
          <a:p>
            <a:pPr lvl="1"/>
            <a:r>
              <a:rPr lang="en-US" altLang="en-US" sz="2000" dirty="0"/>
              <a:t>DRA is responsible for meeting the contract obligations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E9DEF-6A04-F57C-056B-03508DB1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Ex-post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2"/>
            <a:ext cx="11302738" cy="399684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400" dirty="0"/>
              <a:t>Estimated customer-specific regression models with the customer’s hourly usage as the dependent variable</a:t>
            </a:r>
          </a:p>
          <a:p>
            <a:r>
              <a:rPr lang="en-US" altLang="en-US" sz="2400" dirty="0"/>
              <a:t>Two models are used to simulate reference loads that would have occurred in the absence of events, one for weekday events and another for weekend events</a:t>
            </a:r>
          </a:p>
          <a:p>
            <a:r>
              <a:rPr lang="en-US" altLang="en-US" sz="2400" dirty="0"/>
              <a:t>The explanatory variables include:</a:t>
            </a:r>
          </a:p>
          <a:p>
            <a:pPr lvl="1"/>
            <a:r>
              <a:rPr lang="en-US" altLang="en-US" sz="2000" dirty="0"/>
              <a:t>Temperatures, expressed in several ways (e.g., current hour, average daily, maximum daily)</a:t>
            </a:r>
          </a:p>
          <a:p>
            <a:pPr lvl="1"/>
            <a:r>
              <a:rPr lang="en-US" altLang="en-US" sz="2000" dirty="0"/>
              <a:t>Irradiance</a:t>
            </a:r>
          </a:p>
          <a:p>
            <a:pPr lvl="1"/>
            <a:r>
              <a:rPr lang="en-US" altLang="en-US" sz="2000" dirty="0"/>
              <a:t>Holiday and near holiday (only in weekend model)</a:t>
            </a:r>
          </a:p>
          <a:p>
            <a:pPr lvl="1"/>
            <a:r>
              <a:rPr lang="en-US" altLang="en-US" sz="2000" dirty="0"/>
              <a:t>Hour of day</a:t>
            </a:r>
          </a:p>
          <a:p>
            <a:pPr lvl="1"/>
            <a:r>
              <a:rPr lang="en-US" altLang="en-US" sz="2000" dirty="0"/>
              <a:t>Day of week</a:t>
            </a:r>
          </a:p>
          <a:p>
            <a:pPr lvl="1"/>
            <a:r>
              <a:rPr lang="en-US" altLang="en-US" sz="2000" dirty="0"/>
              <a:t>Month of year</a:t>
            </a:r>
          </a:p>
          <a:p>
            <a:pPr lvl="1"/>
            <a:r>
              <a:rPr lang="en-US" altLang="en-US" sz="2000" dirty="0"/>
              <a:t>A morning load variable (average load from midnight to 10 a.m., except for customers with early event hours)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A8829-A7DC-24AD-D1C2-E77131B1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Ex-post Methodology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1"/>
            <a:ext cx="11302738" cy="4048979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October 2024 through September 2025 data included in the model</a:t>
            </a:r>
          </a:p>
          <a:p>
            <a:pPr lvl="1"/>
            <a:r>
              <a:rPr lang="en-US" altLang="en-US" sz="2000" dirty="0"/>
              <a:t>Exclude event hours plus at least 3 hours following the event</a:t>
            </a:r>
          </a:p>
          <a:p>
            <a:pPr lvl="2"/>
            <a:r>
              <a:rPr lang="en-US" altLang="en-US" sz="1800" dirty="0"/>
              <a:t>If the event starts at 5 p.m. or later, the rest of the day is excluded</a:t>
            </a:r>
          </a:p>
          <a:p>
            <a:pPr lvl="2"/>
            <a:r>
              <a:rPr lang="en-US" altLang="en-US" sz="1800" dirty="0"/>
              <a:t>Needed to include some event-day data to improve estimates for contracts with a high frequency of events</a:t>
            </a:r>
          </a:p>
          <a:p>
            <a:pPr lvl="1"/>
            <a:r>
              <a:rPr lang="en-US" altLang="en-US" sz="2000" dirty="0"/>
              <a:t>Exclude data prior to the customer’s first nominated month, which ensures that storage is in place (if applicable)</a:t>
            </a:r>
          </a:p>
          <a:p>
            <a:r>
              <a:rPr lang="en-US" altLang="en-US" sz="2400" dirty="0"/>
              <a:t>Model validation</a:t>
            </a:r>
          </a:p>
          <a:p>
            <a:pPr lvl="1"/>
            <a:r>
              <a:rPr lang="en-US" altLang="en-US" sz="2000" dirty="0"/>
              <a:t>Estimated a common specification excluding ~15% of the data (randomly selected non-event days)</a:t>
            </a:r>
          </a:p>
          <a:p>
            <a:pPr lvl="1"/>
            <a:r>
              <a:rPr lang="en-US" altLang="en-US" sz="2000" dirty="0"/>
              <a:t>Compared predicted and observed values on withheld days and adjusted the customer’s regression specification as needed</a:t>
            </a:r>
          </a:p>
          <a:p>
            <a:r>
              <a:rPr lang="en-US" altLang="en-US" sz="2400" dirty="0"/>
              <a:t>Estimated load impact = the model’s predicted load for the event hour minus the observed load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F090F-A070-3B26-569F-5373C065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6F55-295D-7A3A-8F07-586BC2EA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Ex-post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54B42-854C-A323-6107-7FB6943F8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confidentiality (only two DRAs), we are unable to report ex-post load impacts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18CA2-DBE2-F49E-92CC-3C2B7561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1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Ex-ante 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1"/>
            <a:ext cx="11302738" cy="404897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SCE provided a forecast of monthly capacity commitments by contract</a:t>
            </a:r>
          </a:p>
          <a:p>
            <a:pPr lvl="1"/>
            <a:r>
              <a:rPr lang="en-US" altLang="en-US" sz="2000" dirty="0"/>
              <a:t>Replaces the enrollment forecast typically used in a load impact study</a:t>
            </a:r>
          </a:p>
          <a:p>
            <a:endParaRPr lang="en-US" altLang="en-US" sz="2400" dirty="0"/>
          </a:p>
          <a:p>
            <a:r>
              <a:rPr lang="en-US" altLang="en-US" sz="2400" dirty="0"/>
              <a:t>Simulate customer-specific reference loads for all required scenarios (by month and weather scenario)</a:t>
            </a:r>
          </a:p>
          <a:p>
            <a:pPr lvl="1"/>
            <a:r>
              <a:rPr lang="en-US" altLang="en-US" sz="2000" dirty="0"/>
              <a:t>Same as ex-post weekday regression model but omitting the morning load and irradiance variables</a:t>
            </a:r>
          </a:p>
          <a:p>
            <a:pPr lvl="1"/>
            <a:r>
              <a:rPr lang="en-US" altLang="en-US" sz="2000" dirty="0"/>
              <a:t>Ex-ante results include only 1-in-2 weather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E4E66-1922-768C-65AB-52F54015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5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Ex-ante Methodology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C89DD-DEB5-D249-0D0C-50F43BF8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53" y="2055041"/>
            <a:ext cx="11302738" cy="4048979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Ex-ante load impacts are a straightforward translation of the ex-post estimates </a:t>
            </a:r>
            <a:endParaRPr lang="en-US" altLang="en-US" sz="2400" dirty="0"/>
          </a:p>
          <a:p>
            <a:pPr lvl="1"/>
            <a:r>
              <a:rPr lang="en-US" altLang="en-US" sz="1800" dirty="0"/>
              <a:t>No weather effect on load impacts, so no statistical modeling is needed</a:t>
            </a:r>
          </a:p>
          <a:p>
            <a:pPr lvl="1"/>
            <a:r>
              <a:rPr lang="en-US" altLang="en-US" sz="1800" dirty="0"/>
              <a:t>Use average impacts across four-hour events from HE17-20 or HE18-21</a:t>
            </a:r>
          </a:p>
          <a:p>
            <a:pPr lvl="1"/>
            <a:r>
              <a:rPr lang="en-US" altLang="en-US" sz="1800" dirty="0"/>
              <a:t>Hourly forecast impacts are built up from contract-level estimates</a:t>
            </a:r>
            <a:endParaRPr lang="en-US" altLang="en-US" sz="2000" dirty="0"/>
          </a:p>
          <a:p>
            <a:r>
              <a:rPr lang="en-US" altLang="en-US" sz="2000" dirty="0"/>
              <a:t>Forecast contract quantities matched ex-post contract quantities, so no adjustment was needed for that</a:t>
            </a:r>
            <a:endParaRPr lang="en-US" altLang="en-US" sz="2400" dirty="0"/>
          </a:p>
          <a:p>
            <a:r>
              <a:rPr lang="en-US" altLang="en-US" sz="2000" dirty="0"/>
              <a:t>Contracts have a maximum four-hour event duration, whereas the Resource Adequacy window is five hours long</a:t>
            </a:r>
            <a:endParaRPr lang="en-US" altLang="en-US" sz="2400" dirty="0"/>
          </a:p>
          <a:p>
            <a:pPr lvl="1"/>
            <a:r>
              <a:rPr lang="en-US" altLang="en-US" sz="1800" dirty="0"/>
              <a:t>Average RA-window impacts are calculated only over the four called hours</a:t>
            </a:r>
          </a:p>
          <a:p>
            <a:pPr lvl="1"/>
            <a:r>
              <a:rPr lang="en-US" altLang="en-US" sz="1800" dirty="0"/>
              <a:t>Simulate HE17-20 events from June-October and HE18-21 for other months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6ADA4-F899-03CB-17A4-170D59F3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7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76A1-FC0D-AE50-FCD2-80AEAA0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5. Ex-ante Load Impacts</a:t>
            </a:r>
            <a:br>
              <a:rPr lang="en-US" altLang="en-US" dirty="0"/>
            </a:br>
            <a:r>
              <a:rPr lang="en-US" altLang="en-US" sz="3600" i="1" dirty="0"/>
              <a:t>Comparison of PY2024 to PY2025 forecasts for Aug. 2026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E75E8D-8A1C-D4A2-8630-CCFAB7D4C6AB}"/>
              </a:ext>
            </a:extLst>
          </p:cNvPr>
          <p:cNvSpPr txBox="1"/>
          <p:nvPr/>
        </p:nvSpPr>
        <p:spPr>
          <a:xfrm>
            <a:off x="1724600" y="4055203"/>
            <a:ext cx="8664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There was a small change in methodology this program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The August RA window is now HE 17-20, whereas it was HE 18-21 in the previous program year’s forecast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While the contract achievement percentage is slightly lower in the current study, the MW load impact (not shown due to confidentiality) is slightly higher.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29E8CA-91F2-1CE9-469C-79146217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44A8-5BD1-B84E-B3EB-10696AB18F24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620D4-6F1F-AD42-A171-A50F1CD6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74" r="22767" b="26318"/>
          <a:stretch>
            <a:fillRect/>
          </a:stretch>
        </p:blipFill>
        <p:spPr>
          <a:xfrm>
            <a:off x="3508658" y="2534918"/>
            <a:ext cx="5174684" cy="12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2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ristensen Associates">
      <a:dk1>
        <a:srgbClr val="000000"/>
      </a:dk1>
      <a:lt1>
        <a:srgbClr val="FFFFFF"/>
      </a:lt1>
      <a:dk2>
        <a:srgbClr val="374995"/>
      </a:dk2>
      <a:lt2>
        <a:srgbClr val="FEFEFE"/>
      </a:lt2>
      <a:accent1>
        <a:srgbClr val="FED329"/>
      </a:accent1>
      <a:accent2>
        <a:srgbClr val="FEFEFE"/>
      </a:accent2>
      <a:accent3>
        <a:srgbClr val="374995"/>
      </a:accent3>
      <a:accent4>
        <a:srgbClr val="FED329"/>
      </a:accent4>
      <a:accent5>
        <a:srgbClr val="95989B"/>
      </a:accent5>
      <a:accent6>
        <a:srgbClr val="292929"/>
      </a:accent6>
      <a:hlink>
        <a:srgbClr val="FED329"/>
      </a:hlink>
      <a:folHlink>
        <a:srgbClr val="3332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490DD2B-A460-3649-9A99-3A541DDEABBD}" vid="{2628066A-6AD2-6C4C-BE09-825F9DEFB5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Christensen_PowerPoint Template</Template>
  <TotalTime>2392</TotalTime>
  <Words>640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Load Impact Evaluation: SCE Demand Response Aggregator Contracts</vt:lpstr>
      <vt:lpstr>Presentation Outline</vt:lpstr>
      <vt:lpstr>1. Resource Description</vt:lpstr>
      <vt:lpstr>2. Ex-post Methodology</vt:lpstr>
      <vt:lpstr>2. Ex-post Methodology (2)</vt:lpstr>
      <vt:lpstr>3. Ex-post Results</vt:lpstr>
      <vt:lpstr>4. Ex-ante Methodology</vt:lpstr>
      <vt:lpstr>4. Ex-ante Methodology (2)</vt:lpstr>
      <vt:lpstr>5. Ex-ante Load Impacts Comparison of PY2024 to PY2025 forecasts for Aug. 2026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Load Impact Evaluation: SCE Demand Response Aggregator Contracts</dc:title>
  <dc:creator>Dan Hansen</dc:creator>
  <cp:lastModifiedBy>Dan Hansen</cp:lastModifiedBy>
  <cp:revision>35</cp:revision>
  <dcterms:created xsi:type="dcterms:W3CDTF">2023-02-13T15:10:34Z</dcterms:created>
  <dcterms:modified xsi:type="dcterms:W3CDTF">2026-04-27T20:24:01Z</dcterms:modified>
</cp:coreProperties>
</file>